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63" r:id="rId2"/>
    <p:sldId id="435" r:id="rId3"/>
    <p:sldId id="436" r:id="rId4"/>
    <p:sldId id="415" r:id="rId5"/>
    <p:sldId id="416" r:id="rId6"/>
    <p:sldId id="417" r:id="rId7"/>
    <p:sldId id="453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FFFF"/>
    <a:srgbClr val="800000"/>
    <a:srgbClr val="FFCC99"/>
    <a:srgbClr val="CC6600"/>
    <a:srgbClr val="009999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4" autoAdjust="0"/>
    <p:restoredTop sz="85448" autoAdjust="0"/>
  </p:normalViewPr>
  <p:slideViewPr>
    <p:cSldViewPr>
      <p:cViewPr varScale="1">
        <p:scale>
          <a:sx n="63" d="100"/>
          <a:sy n="63" d="100"/>
        </p:scale>
        <p:origin x="1740" y="78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32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image" Target="../media/image140.emf"/><Relationship Id="rId18" Type="http://schemas.openxmlformats.org/officeDocument/2006/relationships/image" Target="../media/image145.emf"/><Relationship Id="rId3" Type="http://schemas.openxmlformats.org/officeDocument/2006/relationships/image" Target="../media/image130.emf"/><Relationship Id="rId21" Type="http://schemas.openxmlformats.org/officeDocument/2006/relationships/image" Target="../media/image148.emf"/><Relationship Id="rId7" Type="http://schemas.openxmlformats.org/officeDocument/2006/relationships/image" Target="../media/image134.emf"/><Relationship Id="rId12" Type="http://schemas.openxmlformats.org/officeDocument/2006/relationships/image" Target="../media/image139.emf"/><Relationship Id="rId17" Type="http://schemas.openxmlformats.org/officeDocument/2006/relationships/image" Target="../media/image144.emf"/><Relationship Id="rId2" Type="http://schemas.openxmlformats.org/officeDocument/2006/relationships/image" Target="../media/image129.emf"/><Relationship Id="rId16" Type="http://schemas.openxmlformats.org/officeDocument/2006/relationships/image" Target="../media/image143.emf"/><Relationship Id="rId20" Type="http://schemas.openxmlformats.org/officeDocument/2006/relationships/image" Target="../media/image147.emf"/><Relationship Id="rId1" Type="http://schemas.openxmlformats.org/officeDocument/2006/relationships/image" Target="../media/image128.emf"/><Relationship Id="rId6" Type="http://schemas.openxmlformats.org/officeDocument/2006/relationships/image" Target="../media/image133.emf"/><Relationship Id="rId11" Type="http://schemas.openxmlformats.org/officeDocument/2006/relationships/image" Target="../media/image138.emf"/><Relationship Id="rId5" Type="http://schemas.openxmlformats.org/officeDocument/2006/relationships/image" Target="../media/image132.emf"/><Relationship Id="rId15" Type="http://schemas.openxmlformats.org/officeDocument/2006/relationships/image" Target="../media/image142.emf"/><Relationship Id="rId10" Type="http://schemas.openxmlformats.org/officeDocument/2006/relationships/image" Target="../media/image137.emf"/><Relationship Id="rId19" Type="http://schemas.openxmlformats.org/officeDocument/2006/relationships/image" Target="../media/image146.emf"/><Relationship Id="rId4" Type="http://schemas.openxmlformats.org/officeDocument/2006/relationships/image" Target="../media/image131.emf"/><Relationship Id="rId9" Type="http://schemas.openxmlformats.org/officeDocument/2006/relationships/image" Target="../media/image136.emf"/><Relationship Id="rId14" Type="http://schemas.openxmlformats.org/officeDocument/2006/relationships/image" Target="../media/image14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11" Type="http://schemas.openxmlformats.org/officeDocument/2006/relationships/image" Target="../media/image159.emf"/><Relationship Id="rId5" Type="http://schemas.openxmlformats.org/officeDocument/2006/relationships/image" Target="../media/image153.emf"/><Relationship Id="rId10" Type="http://schemas.openxmlformats.org/officeDocument/2006/relationships/image" Target="../media/image158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3" Type="http://schemas.openxmlformats.org/officeDocument/2006/relationships/image" Target="../media/image162.emf"/><Relationship Id="rId7" Type="http://schemas.openxmlformats.org/officeDocument/2006/relationships/image" Target="../media/image166.emf"/><Relationship Id="rId12" Type="http://schemas.openxmlformats.org/officeDocument/2006/relationships/image" Target="../media/image171.emf"/><Relationship Id="rId2" Type="http://schemas.openxmlformats.org/officeDocument/2006/relationships/image" Target="../media/image161.emf"/><Relationship Id="rId1" Type="http://schemas.openxmlformats.org/officeDocument/2006/relationships/image" Target="../media/image160.emf"/><Relationship Id="rId6" Type="http://schemas.openxmlformats.org/officeDocument/2006/relationships/image" Target="../media/image165.emf"/><Relationship Id="rId11" Type="http://schemas.openxmlformats.org/officeDocument/2006/relationships/image" Target="../media/image170.emf"/><Relationship Id="rId5" Type="http://schemas.openxmlformats.org/officeDocument/2006/relationships/image" Target="../media/image164.emf"/><Relationship Id="rId10" Type="http://schemas.openxmlformats.org/officeDocument/2006/relationships/image" Target="../media/image169.emf"/><Relationship Id="rId4" Type="http://schemas.openxmlformats.org/officeDocument/2006/relationships/image" Target="../media/image163.emf"/><Relationship Id="rId9" Type="http://schemas.openxmlformats.org/officeDocument/2006/relationships/image" Target="../media/image16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emf"/><Relationship Id="rId7" Type="http://schemas.openxmlformats.org/officeDocument/2006/relationships/image" Target="../media/image178.wmf"/><Relationship Id="rId2" Type="http://schemas.openxmlformats.org/officeDocument/2006/relationships/image" Target="../media/image173.emf"/><Relationship Id="rId1" Type="http://schemas.openxmlformats.org/officeDocument/2006/relationships/image" Target="../media/image172.emf"/><Relationship Id="rId6" Type="http://schemas.openxmlformats.org/officeDocument/2006/relationships/image" Target="../media/image177.emf"/><Relationship Id="rId5" Type="http://schemas.openxmlformats.org/officeDocument/2006/relationships/image" Target="../media/image176.emf"/><Relationship Id="rId4" Type="http://schemas.openxmlformats.org/officeDocument/2006/relationships/image" Target="../media/image17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e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Relationship Id="rId4" Type="http://schemas.openxmlformats.org/officeDocument/2006/relationships/image" Target="../media/image18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emf"/><Relationship Id="rId3" Type="http://schemas.openxmlformats.org/officeDocument/2006/relationships/image" Target="../media/image188.emf"/><Relationship Id="rId7" Type="http://schemas.openxmlformats.org/officeDocument/2006/relationships/image" Target="../media/image192.emf"/><Relationship Id="rId2" Type="http://schemas.openxmlformats.org/officeDocument/2006/relationships/image" Target="../media/image187.emf"/><Relationship Id="rId1" Type="http://schemas.openxmlformats.org/officeDocument/2006/relationships/image" Target="../media/image186.emf"/><Relationship Id="rId6" Type="http://schemas.openxmlformats.org/officeDocument/2006/relationships/image" Target="../media/image191.emf"/><Relationship Id="rId5" Type="http://schemas.openxmlformats.org/officeDocument/2006/relationships/image" Target="../media/image190.emf"/><Relationship Id="rId4" Type="http://schemas.openxmlformats.org/officeDocument/2006/relationships/image" Target="../media/image189.emf"/><Relationship Id="rId9" Type="http://schemas.openxmlformats.org/officeDocument/2006/relationships/image" Target="../media/image19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emf"/><Relationship Id="rId2" Type="http://schemas.openxmlformats.org/officeDocument/2006/relationships/image" Target="../media/image196.emf"/><Relationship Id="rId1" Type="http://schemas.openxmlformats.org/officeDocument/2006/relationships/image" Target="../media/image195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2" Type="http://schemas.openxmlformats.org/officeDocument/2006/relationships/image" Target="../media/image199.emf"/><Relationship Id="rId1" Type="http://schemas.openxmlformats.org/officeDocument/2006/relationships/image" Target="../media/image198.emf"/><Relationship Id="rId6" Type="http://schemas.openxmlformats.org/officeDocument/2006/relationships/image" Target="../media/image203.emf"/><Relationship Id="rId5" Type="http://schemas.openxmlformats.org/officeDocument/2006/relationships/image" Target="../media/image202.emf"/><Relationship Id="rId4" Type="http://schemas.openxmlformats.org/officeDocument/2006/relationships/image" Target="../media/image201.emf"/><Relationship Id="rId9" Type="http://schemas.openxmlformats.org/officeDocument/2006/relationships/image" Target="../media/image206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13" Type="http://schemas.openxmlformats.org/officeDocument/2006/relationships/image" Target="../media/image219.emf"/><Relationship Id="rId3" Type="http://schemas.openxmlformats.org/officeDocument/2006/relationships/image" Target="../media/image209.emf"/><Relationship Id="rId7" Type="http://schemas.openxmlformats.org/officeDocument/2006/relationships/image" Target="../media/image213.emf"/><Relationship Id="rId12" Type="http://schemas.openxmlformats.org/officeDocument/2006/relationships/image" Target="../media/image218.emf"/><Relationship Id="rId17" Type="http://schemas.openxmlformats.org/officeDocument/2006/relationships/image" Target="../media/image223.wmf"/><Relationship Id="rId2" Type="http://schemas.openxmlformats.org/officeDocument/2006/relationships/image" Target="../media/image208.emf"/><Relationship Id="rId16" Type="http://schemas.openxmlformats.org/officeDocument/2006/relationships/image" Target="../media/image222.emf"/><Relationship Id="rId1" Type="http://schemas.openxmlformats.org/officeDocument/2006/relationships/image" Target="../media/image207.emf"/><Relationship Id="rId6" Type="http://schemas.openxmlformats.org/officeDocument/2006/relationships/image" Target="../media/image212.emf"/><Relationship Id="rId11" Type="http://schemas.openxmlformats.org/officeDocument/2006/relationships/image" Target="../media/image217.emf"/><Relationship Id="rId5" Type="http://schemas.openxmlformats.org/officeDocument/2006/relationships/image" Target="../media/image211.emf"/><Relationship Id="rId15" Type="http://schemas.openxmlformats.org/officeDocument/2006/relationships/image" Target="../media/image221.emf"/><Relationship Id="rId10" Type="http://schemas.openxmlformats.org/officeDocument/2006/relationships/image" Target="../media/image216.emf"/><Relationship Id="rId4" Type="http://schemas.openxmlformats.org/officeDocument/2006/relationships/image" Target="../media/image210.emf"/><Relationship Id="rId9" Type="http://schemas.openxmlformats.org/officeDocument/2006/relationships/image" Target="../media/image215.emf"/><Relationship Id="rId14" Type="http://schemas.openxmlformats.org/officeDocument/2006/relationships/image" Target="../media/image22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image" Target="../media/image225.emf"/><Relationship Id="rId1" Type="http://schemas.openxmlformats.org/officeDocument/2006/relationships/image" Target="../media/image22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emf"/><Relationship Id="rId7" Type="http://schemas.openxmlformats.org/officeDocument/2006/relationships/image" Target="../media/image233.emf"/><Relationship Id="rId2" Type="http://schemas.openxmlformats.org/officeDocument/2006/relationships/image" Target="../media/image228.emf"/><Relationship Id="rId1" Type="http://schemas.openxmlformats.org/officeDocument/2006/relationships/image" Target="../media/image227.emf"/><Relationship Id="rId6" Type="http://schemas.openxmlformats.org/officeDocument/2006/relationships/image" Target="../media/image232.emf"/><Relationship Id="rId5" Type="http://schemas.openxmlformats.org/officeDocument/2006/relationships/image" Target="../media/image231.emf"/><Relationship Id="rId4" Type="http://schemas.openxmlformats.org/officeDocument/2006/relationships/image" Target="../media/image230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emf"/><Relationship Id="rId3" Type="http://schemas.openxmlformats.org/officeDocument/2006/relationships/image" Target="../media/image237.emf"/><Relationship Id="rId7" Type="http://schemas.openxmlformats.org/officeDocument/2006/relationships/image" Target="../media/image241.emf"/><Relationship Id="rId12" Type="http://schemas.openxmlformats.org/officeDocument/2006/relationships/image" Target="../media/image246.emf"/><Relationship Id="rId2" Type="http://schemas.openxmlformats.org/officeDocument/2006/relationships/image" Target="../media/image236.emf"/><Relationship Id="rId1" Type="http://schemas.openxmlformats.org/officeDocument/2006/relationships/image" Target="../media/image235.emf"/><Relationship Id="rId6" Type="http://schemas.openxmlformats.org/officeDocument/2006/relationships/image" Target="../media/image240.emf"/><Relationship Id="rId11" Type="http://schemas.openxmlformats.org/officeDocument/2006/relationships/image" Target="../media/image245.emf"/><Relationship Id="rId5" Type="http://schemas.openxmlformats.org/officeDocument/2006/relationships/image" Target="../media/image239.emf"/><Relationship Id="rId10" Type="http://schemas.openxmlformats.org/officeDocument/2006/relationships/image" Target="../media/image244.emf"/><Relationship Id="rId4" Type="http://schemas.openxmlformats.org/officeDocument/2006/relationships/image" Target="../media/image238.emf"/><Relationship Id="rId9" Type="http://schemas.openxmlformats.org/officeDocument/2006/relationships/image" Target="../media/image243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emf"/><Relationship Id="rId2" Type="http://schemas.openxmlformats.org/officeDocument/2006/relationships/image" Target="../media/image249.emf"/><Relationship Id="rId1" Type="http://schemas.openxmlformats.org/officeDocument/2006/relationships/image" Target="../media/image24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emf"/><Relationship Id="rId2" Type="http://schemas.openxmlformats.org/officeDocument/2006/relationships/image" Target="../media/image252.emf"/><Relationship Id="rId1" Type="http://schemas.openxmlformats.org/officeDocument/2006/relationships/image" Target="../media/image251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emf"/><Relationship Id="rId3" Type="http://schemas.openxmlformats.org/officeDocument/2006/relationships/image" Target="../media/image258.emf"/><Relationship Id="rId7" Type="http://schemas.openxmlformats.org/officeDocument/2006/relationships/image" Target="../media/image262.emf"/><Relationship Id="rId2" Type="http://schemas.openxmlformats.org/officeDocument/2006/relationships/image" Target="../media/image257.emf"/><Relationship Id="rId1" Type="http://schemas.openxmlformats.org/officeDocument/2006/relationships/image" Target="../media/image256.emf"/><Relationship Id="rId6" Type="http://schemas.openxmlformats.org/officeDocument/2006/relationships/image" Target="../media/image261.emf"/><Relationship Id="rId11" Type="http://schemas.openxmlformats.org/officeDocument/2006/relationships/image" Target="../media/image266.emf"/><Relationship Id="rId5" Type="http://schemas.openxmlformats.org/officeDocument/2006/relationships/image" Target="../media/image260.emf"/><Relationship Id="rId10" Type="http://schemas.openxmlformats.org/officeDocument/2006/relationships/image" Target="../media/image265.emf"/><Relationship Id="rId4" Type="http://schemas.openxmlformats.org/officeDocument/2006/relationships/image" Target="../media/image259.emf"/><Relationship Id="rId9" Type="http://schemas.openxmlformats.org/officeDocument/2006/relationships/image" Target="../media/image26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18" Type="http://schemas.openxmlformats.org/officeDocument/2006/relationships/image" Target="../media/image35.w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17" Type="http://schemas.openxmlformats.org/officeDocument/2006/relationships/image" Target="../media/image34.emf"/><Relationship Id="rId2" Type="http://schemas.openxmlformats.org/officeDocument/2006/relationships/image" Target="../media/image19.emf"/><Relationship Id="rId16" Type="http://schemas.openxmlformats.org/officeDocument/2006/relationships/image" Target="../media/image33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8.emf"/><Relationship Id="rId18" Type="http://schemas.openxmlformats.org/officeDocument/2006/relationships/image" Target="../media/image53.emf"/><Relationship Id="rId26" Type="http://schemas.openxmlformats.org/officeDocument/2006/relationships/image" Target="../media/image61.emf"/><Relationship Id="rId3" Type="http://schemas.openxmlformats.org/officeDocument/2006/relationships/image" Target="../media/image38.emf"/><Relationship Id="rId21" Type="http://schemas.openxmlformats.org/officeDocument/2006/relationships/image" Target="../media/image56.emf"/><Relationship Id="rId7" Type="http://schemas.openxmlformats.org/officeDocument/2006/relationships/image" Target="../media/image42.emf"/><Relationship Id="rId12" Type="http://schemas.openxmlformats.org/officeDocument/2006/relationships/image" Target="../media/image47.emf"/><Relationship Id="rId17" Type="http://schemas.openxmlformats.org/officeDocument/2006/relationships/image" Target="../media/image52.emf"/><Relationship Id="rId25" Type="http://schemas.openxmlformats.org/officeDocument/2006/relationships/image" Target="../media/image60.emf"/><Relationship Id="rId2" Type="http://schemas.openxmlformats.org/officeDocument/2006/relationships/image" Target="../media/image37.emf"/><Relationship Id="rId16" Type="http://schemas.openxmlformats.org/officeDocument/2006/relationships/image" Target="../media/image51.emf"/><Relationship Id="rId20" Type="http://schemas.openxmlformats.org/officeDocument/2006/relationships/image" Target="../media/image55.emf"/><Relationship Id="rId29" Type="http://schemas.openxmlformats.org/officeDocument/2006/relationships/image" Target="../media/image64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24" Type="http://schemas.openxmlformats.org/officeDocument/2006/relationships/image" Target="../media/image59.emf"/><Relationship Id="rId32" Type="http://schemas.openxmlformats.org/officeDocument/2006/relationships/image" Target="../media/image67.emf"/><Relationship Id="rId5" Type="http://schemas.openxmlformats.org/officeDocument/2006/relationships/image" Target="../media/image40.emf"/><Relationship Id="rId15" Type="http://schemas.openxmlformats.org/officeDocument/2006/relationships/image" Target="../media/image50.emf"/><Relationship Id="rId23" Type="http://schemas.openxmlformats.org/officeDocument/2006/relationships/image" Target="../media/image58.emf"/><Relationship Id="rId28" Type="http://schemas.openxmlformats.org/officeDocument/2006/relationships/image" Target="../media/image63.emf"/><Relationship Id="rId10" Type="http://schemas.openxmlformats.org/officeDocument/2006/relationships/image" Target="../media/image45.emf"/><Relationship Id="rId19" Type="http://schemas.openxmlformats.org/officeDocument/2006/relationships/image" Target="../media/image54.emf"/><Relationship Id="rId31" Type="http://schemas.openxmlformats.org/officeDocument/2006/relationships/image" Target="../media/image66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Relationship Id="rId14" Type="http://schemas.openxmlformats.org/officeDocument/2006/relationships/image" Target="../media/image49.emf"/><Relationship Id="rId22" Type="http://schemas.openxmlformats.org/officeDocument/2006/relationships/image" Target="../media/image57.emf"/><Relationship Id="rId27" Type="http://schemas.openxmlformats.org/officeDocument/2006/relationships/image" Target="../media/image62.emf"/><Relationship Id="rId30" Type="http://schemas.openxmlformats.org/officeDocument/2006/relationships/image" Target="../media/image6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image" Target="../media/image80.emf"/><Relationship Id="rId18" Type="http://schemas.openxmlformats.org/officeDocument/2006/relationships/image" Target="../media/image52.emf"/><Relationship Id="rId3" Type="http://schemas.openxmlformats.org/officeDocument/2006/relationships/image" Target="../media/image70.emf"/><Relationship Id="rId21" Type="http://schemas.openxmlformats.org/officeDocument/2006/relationships/image" Target="../media/image55.emf"/><Relationship Id="rId7" Type="http://schemas.openxmlformats.org/officeDocument/2006/relationships/image" Target="../media/image74.emf"/><Relationship Id="rId12" Type="http://schemas.openxmlformats.org/officeDocument/2006/relationships/image" Target="../media/image79.emf"/><Relationship Id="rId17" Type="http://schemas.openxmlformats.org/officeDocument/2006/relationships/image" Target="../media/image51.emf"/><Relationship Id="rId2" Type="http://schemas.openxmlformats.org/officeDocument/2006/relationships/image" Target="../media/image69.emf"/><Relationship Id="rId16" Type="http://schemas.openxmlformats.org/officeDocument/2006/relationships/image" Target="../media/image83.emf"/><Relationship Id="rId20" Type="http://schemas.openxmlformats.org/officeDocument/2006/relationships/image" Target="../media/image54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11" Type="http://schemas.openxmlformats.org/officeDocument/2006/relationships/image" Target="../media/image78.emf"/><Relationship Id="rId5" Type="http://schemas.openxmlformats.org/officeDocument/2006/relationships/image" Target="../media/image72.emf"/><Relationship Id="rId15" Type="http://schemas.openxmlformats.org/officeDocument/2006/relationships/image" Target="../media/image82.emf"/><Relationship Id="rId23" Type="http://schemas.openxmlformats.org/officeDocument/2006/relationships/image" Target="../media/image57.emf"/><Relationship Id="rId10" Type="http://schemas.openxmlformats.org/officeDocument/2006/relationships/image" Target="../media/image77.emf"/><Relationship Id="rId19" Type="http://schemas.openxmlformats.org/officeDocument/2006/relationships/image" Target="../media/image53.emf"/><Relationship Id="rId4" Type="http://schemas.openxmlformats.org/officeDocument/2006/relationships/image" Target="../media/image71.emf"/><Relationship Id="rId9" Type="http://schemas.openxmlformats.org/officeDocument/2006/relationships/image" Target="../media/image76.emf"/><Relationship Id="rId14" Type="http://schemas.openxmlformats.org/officeDocument/2006/relationships/image" Target="../media/image81.emf"/><Relationship Id="rId22" Type="http://schemas.openxmlformats.org/officeDocument/2006/relationships/image" Target="../media/image5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image" Target="../media/image84.wmf"/><Relationship Id="rId7" Type="http://schemas.openxmlformats.org/officeDocument/2006/relationships/image" Target="../media/image74.emf"/><Relationship Id="rId2" Type="http://schemas.openxmlformats.org/officeDocument/2006/relationships/image" Target="../media/image27.emf"/><Relationship Id="rId1" Type="http://schemas.openxmlformats.org/officeDocument/2006/relationships/image" Target="../media/image24.emf"/><Relationship Id="rId6" Type="http://schemas.openxmlformats.org/officeDocument/2006/relationships/image" Target="../media/image87.emf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image" Target="../media/image69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12" Type="http://schemas.openxmlformats.org/officeDocument/2006/relationships/image" Target="../media/image101.w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6" Type="http://schemas.openxmlformats.org/officeDocument/2006/relationships/image" Target="../media/image95.emf"/><Relationship Id="rId11" Type="http://schemas.openxmlformats.org/officeDocument/2006/relationships/image" Target="../media/image100.emf"/><Relationship Id="rId5" Type="http://schemas.openxmlformats.org/officeDocument/2006/relationships/image" Target="../media/image94.emf"/><Relationship Id="rId15" Type="http://schemas.openxmlformats.org/officeDocument/2006/relationships/image" Target="../media/image6.emf"/><Relationship Id="rId10" Type="http://schemas.openxmlformats.org/officeDocument/2006/relationships/image" Target="../media/image99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Relationship Id="rId14" Type="http://schemas.openxmlformats.org/officeDocument/2006/relationships/image" Target="../media/image8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image" Target="../media/image114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12" Type="http://schemas.openxmlformats.org/officeDocument/2006/relationships/image" Target="../media/image113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11" Type="http://schemas.openxmlformats.org/officeDocument/2006/relationships/image" Target="../media/image112.wmf"/><Relationship Id="rId5" Type="http://schemas.openxmlformats.org/officeDocument/2006/relationships/image" Target="../media/image106.emf"/><Relationship Id="rId10" Type="http://schemas.openxmlformats.org/officeDocument/2006/relationships/image" Target="../media/image111.emf"/><Relationship Id="rId4" Type="http://schemas.openxmlformats.org/officeDocument/2006/relationships/image" Target="../media/image105.emf"/><Relationship Id="rId9" Type="http://schemas.openxmlformats.org/officeDocument/2006/relationships/image" Target="../media/image110.emf"/><Relationship Id="rId14" Type="http://schemas.openxmlformats.org/officeDocument/2006/relationships/image" Target="../media/image11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image" Target="../media/image118.emf"/><Relationship Id="rId7" Type="http://schemas.openxmlformats.org/officeDocument/2006/relationships/image" Target="../media/image122.emf"/><Relationship Id="rId12" Type="http://schemas.openxmlformats.org/officeDocument/2006/relationships/image" Target="../media/image127.w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6" Type="http://schemas.openxmlformats.org/officeDocument/2006/relationships/image" Target="../media/image121.emf"/><Relationship Id="rId11" Type="http://schemas.openxmlformats.org/officeDocument/2006/relationships/image" Target="../media/image126.wmf"/><Relationship Id="rId5" Type="http://schemas.openxmlformats.org/officeDocument/2006/relationships/image" Target="../media/image120.emf"/><Relationship Id="rId10" Type="http://schemas.openxmlformats.org/officeDocument/2006/relationships/image" Target="../media/image125.wmf"/><Relationship Id="rId4" Type="http://schemas.openxmlformats.org/officeDocument/2006/relationships/image" Target="../media/image119.emf"/><Relationship Id="rId9" Type="http://schemas.openxmlformats.org/officeDocument/2006/relationships/image" Target="../media/image1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7A940B2-32EA-4AC7-B6D7-6D4347ABD4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204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974FE5-7F31-4CAB-9CCB-4399D60548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9334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lexander_Pope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74FE5-7F31-4CAB-9CCB-4399D605488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25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English poet 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hlinkClick r:id="rId3"/>
              </a:rPr>
              <a:t>Alexander Pope</a:t>
            </a: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 was so moved by Newton's accomplishments that he wrote,</a:t>
            </a:r>
            <a:r>
              <a:rPr kumimoji="1" lang="en-US" altLang="zh-CN" smtClean="0">
                <a:latin typeface="Arial" panose="020B0604020202020204" pitchFamily="34" charset="0"/>
              </a:rPr>
              <a:t> </a:t>
            </a:r>
            <a:r>
              <a:rPr kumimoji="1" lang="en-US" altLang="zh-CN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Alexander Pope</a:t>
            </a:r>
            <a:r>
              <a:rPr kumimoji="1" lang="zh-CN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为牛顿写的墓志铭。</a:t>
            </a:r>
          </a:p>
        </p:txBody>
      </p:sp>
    </p:spTree>
    <p:extLst>
      <p:ext uri="{BB962C8B-B14F-4D97-AF65-F5344CB8AC3E}">
        <p14:creationId xmlns:p14="http://schemas.microsoft.com/office/powerpoint/2010/main" val="236154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4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7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9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2937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7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5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82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26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873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223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78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/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23.emf"/><Relationship Id="rId26" Type="http://schemas.openxmlformats.org/officeDocument/2006/relationships/image" Target="../media/image127.wmf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20.emf"/><Relationship Id="rId17" Type="http://schemas.openxmlformats.org/officeDocument/2006/relationships/oleObject" Target="../embeddings/oleObject138.bin"/><Relationship Id="rId25" Type="http://schemas.openxmlformats.org/officeDocument/2006/relationships/oleObject" Target="../embeddings/oleObject14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2.emf"/><Relationship Id="rId20" Type="http://schemas.openxmlformats.org/officeDocument/2006/relationships/image" Target="../media/image12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135.bin"/><Relationship Id="rId24" Type="http://schemas.openxmlformats.org/officeDocument/2006/relationships/image" Target="../media/image126.wmf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23" Type="http://schemas.openxmlformats.org/officeDocument/2006/relationships/oleObject" Target="../embeddings/oleObject141.bin"/><Relationship Id="rId10" Type="http://schemas.openxmlformats.org/officeDocument/2006/relationships/image" Target="../media/image119.e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21.emf"/><Relationship Id="rId22" Type="http://schemas.openxmlformats.org/officeDocument/2006/relationships/image" Target="../media/image125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35.emf"/><Relationship Id="rId26" Type="http://schemas.openxmlformats.org/officeDocument/2006/relationships/image" Target="../media/image139.emf"/><Relationship Id="rId39" Type="http://schemas.openxmlformats.org/officeDocument/2006/relationships/oleObject" Target="../embeddings/oleObject161.bin"/><Relationship Id="rId21" Type="http://schemas.openxmlformats.org/officeDocument/2006/relationships/oleObject" Target="../embeddings/oleObject152.bin"/><Relationship Id="rId34" Type="http://schemas.openxmlformats.org/officeDocument/2006/relationships/image" Target="../media/image143.emf"/><Relationship Id="rId42" Type="http://schemas.openxmlformats.org/officeDocument/2006/relationships/image" Target="../media/image147.emf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4.emf"/><Relationship Id="rId20" Type="http://schemas.openxmlformats.org/officeDocument/2006/relationships/image" Target="../media/image136.emf"/><Relationship Id="rId29" Type="http://schemas.openxmlformats.org/officeDocument/2006/relationships/oleObject" Target="../embeddings/oleObject156.bin"/><Relationship Id="rId41" Type="http://schemas.openxmlformats.org/officeDocument/2006/relationships/oleObject" Target="../embeddings/oleObject16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9.emf"/><Relationship Id="rId11" Type="http://schemas.openxmlformats.org/officeDocument/2006/relationships/oleObject" Target="../embeddings/oleObject147.bin"/><Relationship Id="rId24" Type="http://schemas.openxmlformats.org/officeDocument/2006/relationships/image" Target="../media/image138.emf"/><Relationship Id="rId32" Type="http://schemas.openxmlformats.org/officeDocument/2006/relationships/image" Target="../media/image142.emf"/><Relationship Id="rId37" Type="http://schemas.openxmlformats.org/officeDocument/2006/relationships/oleObject" Target="../embeddings/oleObject160.bin"/><Relationship Id="rId40" Type="http://schemas.openxmlformats.org/officeDocument/2006/relationships/image" Target="../media/image146.emf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23" Type="http://schemas.openxmlformats.org/officeDocument/2006/relationships/oleObject" Target="../embeddings/oleObject153.bin"/><Relationship Id="rId28" Type="http://schemas.openxmlformats.org/officeDocument/2006/relationships/image" Target="../media/image140.emf"/><Relationship Id="rId36" Type="http://schemas.openxmlformats.org/officeDocument/2006/relationships/image" Target="../media/image144.emf"/><Relationship Id="rId10" Type="http://schemas.openxmlformats.org/officeDocument/2006/relationships/image" Target="../media/image131.emf"/><Relationship Id="rId19" Type="http://schemas.openxmlformats.org/officeDocument/2006/relationships/oleObject" Target="../embeddings/oleObject151.bin"/><Relationship Id="rId31" Type="http://schemas.openxmlformats.org/officeDocument/2006/relationships/oleObject" Target="../embeddings/oleObject157.bin"/><Relationship Id="rId44" Type="http://schemas.openxmlformats.org/officeDocument/2006/relationships/image" Target="../media/image148.emf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33.emf"/><Relationship Id="rId22" Type="http://schemas.openxmlformats.org/officeDocument/2006/relationships/image" Target="../media/image137.emf"/><Relationship Id="rId27" Type="http://schemas.openxmlformats.org/officeDocument/2006/relationships/oleObject" Target="../embeddings/oleObject155.bin"/><Relationship Id="rId30" Type="http://schemas.openxmlformats.org/officeDocument/2006/relationships/image" Target="../media/image141.emf"/><Relationship Id="rId35" Type="http://schemas.openxmlformats.org/officeDocument/2006/relationships/oleObject" Target="../embeddings/oleObject159.bin"/><Relationship Id="rId43" Type="http://schemas.openxmlformats.org/officeDocument/2006/relationships/oleObject" Target="../embeddings/oleObject163.bin"/><Relationship Id="rId8" Type="http://schemas.openxmlformats.org/officeDocument/2006/relationships/image" Target="../media/image130.emf"/><Relationship Id="rId3" Type="http://schemas.openxmlformats.org/officeDocument/2006/relationships/oleObject" Target="../embeddings/oleObject143.bin"/><Relationship Id="rId12" Type="http://schemas.openxmlformats.org/officeDocument/2006/relationships/image" Target="../media/image132.emf"/><Relationship Id="rId17" Type="http://schemas.openxmlformats.org/officeDocument/2006/relationships/oleObject" Target="../embeddings/oleObject150.bin"/><Relationship Id="rId25" Type="http://schemas.openxmlformats.org/officeDocument/2006/relationships/oleObject" Target="../embeddings/oleObject154.bin"/><Relationship Id="rId33" Type="http://schemas.openxmlformats.org/officeDocument/2006/relationships/oleObject" Target="../embeddings/oleObject158.bin"/><Relationship Id="rId38" Type="http://schemas.openxmlformats.org/officeDocument/2006/relationships/image" Target="../media/image14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56.emf"/><Relationship Id="rId3" Type="http://schemas.openxmlformats.org/officeDocument/2006/relationships/oleObject" Target="../embeddings/oleObject164.bin"/><Relationship Id="rId21" Type="http://schemas.openxmlformats.org/officeDocument/2006/relationships/oleObject" Target="../embeddings/oleObject173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53.emf"/><Relationship Id="rId17" Type="http://schemas.openxmlformats.org/officeDocument/2006/relationships/oleObject" Target="../embeddings/oleObject17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5.emf"/><Relationship Id="rId20" Type="http://schemas.openxmlformats.org/officeDocument/2006/relationships/image" Target="../media/image157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68.bin"/><Relationship Id="rId24" Type="http://schemas.openxmlformats.org/officeDocument/2006/relationships/image" Target="../media/image159.emf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23" Type="http://schemas.openxmlformats.org/officeDocument/2006/relationships/oleObject" Target="../embeddings/oleObject174.bin"/><Relationship Id="rId10" Type="http://schemas.openxmlformats.org/officeDocument/2006/relationships/image" Target="../media/image152.emf"/><Relationship Id="rId19" Type="http://schemas.openxmlformats.org/officeDocument/2006/relationships/oleObject" Target="../embeddings/oleObject172.bin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54.emf"/><Relationship Id="rId22" Type="http://schemas.openxmlformats.org/officeDocument/2006/relationships/image" Target="../media/image15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67.emf"/><Relationship Id="rId26" Type="http://schemas.openxmlformats.org/officeDocument/2006/relationships/image" Target="../media/image171.emf"/><Relationship Id="rId3" Type="http://schemas.openxmlformats.org/officeDocument/2006/relationships/oleObject" Target="../embeddings/oleObject175.bin"/><Relationship Id="rId21" Type="http://schemas.openxmlformats.org/officeDocument/2006/relationships/oleObject" Target="../embeddings/oleObject184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64.e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6.emf"/><Relationship Id="rId20" Type="http://schemas.openxmlformats.org/officeDocument/2006/relationships/image" Target="../media/image168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1.e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170.emf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5.bin"/><Relationship Id="rId10" Type="http://schemas.openxmlformats.org/officeDocument/2006/relationships/image" Target="../media/image163.emf"/><Relationship Id="rId19" Type="http://schemas.openxmlformats.org/officeDocument/2006/relationships/oleObject" Target="../embeddings/oleObject183.bin"/><Relationship Id="rId4" Type="http://schemas.openxmlformats.org/officeDocument/2006/relationships/image" Target="../media/image160.e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65.emf"/><Relationship Id="rId22" Type="http://schemas.openxmlformats.org/officeDocument/2006/relationships/image" Target="../media/image16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emf"/><Relationship Id="rId13" Type="http://schemas.openxmlformats.org/officeDocument/2006/relationships/oleObject" Target="../embeddings/oleObject192.bin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7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3.e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10" Type="http://schemas.openxmlformats.org/officeDocument/2006/relationships/image" Target="../media/image175.emf"/><Relationship Id="rId4" Type="http://schemas.openxmlformats.org/officeDocument/2006/relationships/image" Target="../media/image172.e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7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3.emf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185.emf"/><Relationship Id="rId4" Type="http://schemas.openxmlformats.org/officeDocument/2006/relationships/image" Target="../media/image182.emf"/><Relationship Id="rId9" Type="http://schemas.openxmlformats.org/officeDocument/2006/relationships/oleObject" Target="../embeddings/oleObject19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emf"/><Relationship Id="rId13" Type="http://schemas.openxmlformats.org/officeDocument/2006/relationships/oleObject" Target="../embeddings/oleObject204.bin"/><Relationship Id="rId18" Type="http://schemas.openxmlformats.org/officeDocument/2006/relationships/image" Target="../media/image193.emf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190.emf"/><Relationship Id="rId17" Type="http://schemas.openxmlformats.org/officeDocument/2006/relationships/oleObject" Target="../embeddings/oleObject20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2.emf"/><Relationship Id="rId20" Type="http://schemas.openxmlformats.org/officeDocument/2006/relationships/image" Target="../media/image194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87.e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10" Type="http://schemas.openxmlformats.org/officeDocument/2006/relationships/image" Target="../media/image189.emf"/><Relationship Id="rId19" Type="http://schemas.openxmlformats.org/officeDocument/2006/relationships/oleObject" Target="../embeddings/oleObject207.bin"/><Relationship Id="rId4" Type="http://schemas.openxmlformats.org/officeDocument/2006/relationships/image" Target="../media/image186.e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19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6.e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19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205.e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02.emf"/><Relationship Id="rId17" Type="http://schemas.openxmlformats.org/officeDocument/2006/relationships/oleObject" Target="../embeddings/oleObject21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4.emf"/><Relationship Id="rId20" Type="http://schemas.openxmlformats.org/officeDocument/2006/relationships/image" Target="../media/image206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9.e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10" Type="http://schemas.openxmlformats.org/officeDocument/2006/relationships/image" Target="../media/image201.emf"/><Relationship Id="rId19" Type="http://schemas.openxmlformats.org/officeDocument/2006/relationships/oleObject" Target="../embeddings/oleObject219.bin"/><Relationship Id="rId4" Type="http://schemas.openxmlformats.org/officeDocument/2006/relationships/image" Target="../media/image198.e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203.e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1.emf"/><Relationship Id="rId18" Type="http://schemas.openxmlformats.org/officeDocument/2006/relationships/oleObject" Target="../embeddings/oleObject227.bin"/><Relationship Id="rId26" Type="http://schemas.openxmlformats.org/officeDocument/2006/relationships/oleObject" Target="../embeddings/oleObject231.bin"/><Relationship Id="rId21" Type="http://schemas.openxmlformats.org/officeDocument/2006/relationships/image" Target="../media/image215.emf"/><Relationship Id="rId34" Type="http://schemas.openxmlformats.org/officeDocument/2006/relationships/oleObject" Target="../embeddings/oleObject235.bin"/><Relationship Id="rId7" Type="http://schemas.openxmlformats.org/officeDocument/2006/relationships/image" Target="../media/image208.emf"/><Relationship Id="rId12" Type="http://schemas.openxmlformats.org/officeDocument/2006/relationships/oleObject" Target="../embeddings/oleObject224.bin"/><Relationship Id="rId17" Type="http://schemas.openxmlformats.org/officeDocument/2006/relationships/image" Target="../media/image213.emf"/><Relationship Id="rId25" Type="http://schemas.openxmlformats.org/officeDocument/2006/relationships/image" Target="../media/image217.emf"/><Relationship Id="rId33" Type="http://schemas.openxmlformats.org/officeDocument/2006/relationships/image" Target="../media/image221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26.bin"/><Relationship Id="rId20" Type="http://schemas.openxmlformats.org/officeDocument/2006/relationships/oleObject" Target="../embeddings/oleObject228.bin"/><Relationship Id="rId29" Type="http://schemas.openxmlformats.org/officeDocument/2006/relationships/image" Target="../media/image219.e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21.bin"/><Relationship Id="rId11" Type="http://schemas.openxmlformats.org/officeDocument/2006/relationships/image" Target="../media/image210.emf"/><Relationship Id="rId24" Type="http://schemas.openxmlformats.org/officeDocument/2006/relationships/oleObject" Target="../embeddings/oleObject230.bin"/><Relationship Id="rId32" Type="http://schemas.openxmlformats.org/officeDocument/2006/relationships/oleObject" Target="../embeddings/oleObject234.bin"/><Relationship Id="rId37" Type="http://schemas.openxmlformats.org/officeDocument/2006/relationships/image" Target="../media/image223.wmf"/><Relationship Id="rId5" Type="http://schemas.openxmlformats.org/officeDocument/2006/relationships/image" Target="../media/image207.emf"/><Relationship Id="rId15" Type="http://schemas.openxmlformats.org/officeDocument/2006/relationships/image" Target="../media/image212.emf"/><Relationship Id="rId23" Type="http://schemas.openxmlformats.org/officeDocument/2006/relationships/image" Target="../media/image216.emf"/><Relationship Id="rId28" Type="http://schemas.openxmlformats.org/officeDocument/2006/relationships/oleObject" Target="../embeddings/oleObject232.bin"/><Relationship Id="rId36" Type="http://schemas.openxmlformats.org/officeDocument/2006/relationships/oleObject" Target="../embeddings/oleObject236.bin"/><Relationship Id="rId10" Type="http://schemas.openxmlformats.org/officeDocument/2006/relationships/oleObject" Target="../embeddings/oleObject223.bin"/><Relationship Id="rId19" Type="http://schemas.openxmlformats.org/officeDocument/2006/relationships/image" Target="../media/image214.emf"/><Relationship Id="rId31" Type="http://schemas.openxmlformats.org/officeDocument/2006/relationships/image" Target="../media/image220.emf"/><Relationship Id="rId4" Type="http://schemas.openxmlformats.org/officeDocument/2006/relationships/oleObject" Target="../embeddings/oleObject220.bin"/><Relationship Id="rId9" Type="http://schemas.openxmlformats.org/officeDocument/2006/relationships/image" Target="../media/image209.emf"/><Relationship Id="rId14" Type="http://schemas.openxmlformats.org/officeDocument/2006/relationships/oleObject" Target="../embeddings/oleObject225.bin"/><Relationship Id="rId22" Type="http://schemas.openxmlformats.org/officeDocument/2006/relationships/oleObject" Target="../embeddings/oleObject229.bin"/><Relationship Id="rId27" Type="http://schemas.openxmlformats.org/officeDocument/2006/relationships/image" Target="../media/image218.emf"/><Relationship Id="rId30" Type="http://schemas.openxmlformats.org/officeDocument/2006/relationships/oleObject" Target="../embeddings/oleObject233.bin"/><Relationship Id="rId35" Type="http://schemas.openxmlformats.org/officeDocument/2006/relationships/image" Target="../media/image222.emf"/><Relationship Id="rId8" Type="http://schemas.openxmlformats.org/officeDocument/2006/relationships/oleObject" Target="../embeddings/oleObject222.bin"/><Relationship Id="rId3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emf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25.emf"/><Relationship Id="rId5" Type="http://schemas.openxmlformats.org/officeDocument/2006/relationships/oleObject" Target="../embeddings/oleObject238.bin"/><Relationship Id="rId4" Type="http://schemas.openxmlformats.org/officeDocument/2006/relationships/image" Target="../media/image22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13" Type="http://schemas.openxmlformats.org/officeDocument/2006/relationships/image" Target="../media/image231.emf"/><Relationship Id="rId3" Type="http://schemas.openxmlformats.org/officeDocument/2006/relationships/image" Target="../media/image234.jpeg"/><Relationship Id="rId7" Type="http://schemas.openxmlformats.org/officeDocument/2006/relationships/image" Target="../media/image228.emf"/><Relationship Id="rId12" Type="http://schemas.openxmlformats.org/officeDocument/2006/relationships/oleObject" Target="../embeddings/oleObject244.bin"/><Relationship Id="rId17" Type="http://schemas.openxmlformats.org/officeDocument/2006/relationships/image" Target="../media/image233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46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41.bin"/><Relationship Id="rId11" Type="http://schemas.openxmlformats.org/officeDocument/2006/relationships/image" Target="../media/image230.emf"/><Relationship Id="rId5" Type="http://schemas.openxmlformats.org/officeDocument/2006/relationships/image" Target="../media/image227.emf"/><Relationship Id="rId15" Type="http://schemas.openxmlformats.org/officeDocument/2006/relationships/image" Target="../media/image232.emf"/><Relationship Id="rId10" Type="http://schemas.openxmlformats.org/officeDocument/2006/relationships/oleObject" Target="../embeddings/oleObject243.bin"/><Relationship Id="rId4" Type="http://schemas.openxmlformats.org/officeDocument/2006/relationships/oleObject" Target="../embeddings/oleObject240.bin"/><Relationship Id="rId9" Type="http://schemas.openxmlformats.org/officeDocument/2006/relationships/image" Target="../media/image229.emf"/><Relationship Id="rId14" Type="http://schemas.openxmlformats.org/officeDocument/2006/relationships/oleObject" Target="../embeddings/oleObject24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emf"/><Relationship Id="rId13" Type="http://schemas.openxmlformats.org/officeDocument/2006/relationships/image" Target="../media/image239.emf"/><Relationship Id="rId18" Type="http://schemas.openxmlformats.org/officeDocument/2006/relationships/oleObject" Target="../embeddings/oleObject254.bin"/><Relationship Id="rId26" Type="http://schemas.openxmlformats.org/officeDocument/2006/relationships/oleObject" Target="../embeddings/oleObject258.bin"/><Relationship Id="rId3" Type="http://schemas.openxmlformats.org/officeDocument/2006/relationships/oleObject" Target="../embeddings/oleObject247.bin"/><Relationship Id="rId21" Type="http://schemas.openxmlformats.org/officeDocument/2006/relationships/image" Target="../media/image243.emf"/><Relationship Id="rId7" Type="http://schemas.openxmlformats.org/officeDocument/2006/relationships/oleObject" Target="../embeddings/oleObject249.bin"/><Relationship Id="rId12" Type="http://schemas.openxmlformats.org/officeDocument/2006/relationships/oleObject" Target="../embeddings/oleObject251.bin"/><Relationship Id="rId17" Type="http://schemas.openxmlformats.org/officeDocument/2006/relationships/image" Target="../media/image241.emf"/><Relationship Id="rId25" Type="http://schemas.openxmlformats.org/officeDocument/2006/relationships/image" Target="../media/image245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53.bin"/><Relationship Id="rId20" Type="http://schemas.openxmlformats.org/officeDocument/2006/relationships/oleObject" Target="../embeddings/oleObject25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36.emf"/><Relationship Id="rId11" Type="http://schemas.openxmlformats.org/officeDocument/2006/relationships/image" Target="../media/image247.jpeg"/><Relationship Id="rId24" Type="http://schemas.openxmlformats.org/officeDocument/2006/relationships/oleObject" Target="../embeddings/oleObject257.bin"/><Relationship Id="rId5" Type="http://schemas.openxmlformats.org/officeDocument/2006/relationships/oleObject" Target="../embeddings/oleObject248.bin"/><Relationship Id="rId15" Type="http://schemas.openxmlformats.org/officeDocument/2006/relationships/image" Target="../media/image240.emf"/><Relationship Id="rId23" Type="http://schemas.openxmlformats.org/officeDocument/2006/relationships/image" Target="../media/image244.emf"/><Relationship Id="rId10" Type="http://schemas.openxmlformats.org/officeDocument/2006/relationships/image" Target="../media/image238.emf"/><Relationship Id="rId19" Type="http://schemas.openxmlformats.org/officeDocument/2006/relationships/image" Target="../media/image242.emf"/><Relationship Id="rId4" Type="http://schemas.openxmlformats.org/officeDocument/2006/relationships/image" Target="../media/image235.emf"/><Relationship Id="rId9" Type="http://schemas.openxmlformats.org/officeDocument/2006/relationships/oleObject" Target="../embeddings/oleObject250.bin"/><Relationship Id="rId14" Type="http://schemas.openxmlformats.org/officeDocument/2006/relationships/oleObject" Target="../embeddings/oleObject252.bin"/><Relationship Id="rId22" Type="http://schemas.openxmlformats.org/officeDocument/2006/relationships/oleObject" Target="../embeddings/oleObject256.bin"/><Relationship Id="rId27" Type="http://schemas.openxmlformats.org/officeDocument/2006/relationships/image" Target="../media/image246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emf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49.emf"/><Relationship Id="rId5" Type="http://schemas.openxmlformats.org/officeDocument/2006/relationships/oleObject" Target="../embeddings/oleObject260.bin"/><Relationship Id="rId4" Type="http://schemas.openxmlformats.org/officeDocument/2006/relationships/image" Target="../media/image24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3" Type="http://schemas.openxmlformats.org/officeDocument/2006/relationships/oleObject" Target="../embeddings/oleObject262.bin"/><Relationship Id="rId7" Type="http://schemas.openxmlformats.org/officeDocument/2006/relationships/oleObject" Target="../embeddings/oleObject26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52.emf"/><Relationship Id="rId5" Type="http://schemas.openxmlformats.org/officeDocument/2006/relationships/oleObject" Target="../embeddings/oleObject263.bin"/><Relationship Id="rId10" Type="http://schemas.openxmlformats.org/officeDocument/2006/relationships/image" Target="../media/image255.jpeg"/><Relationship Id="rId4" Type="http://schemas.openxmlformats.org/officeDocument/2006/relationships/image" Target="../media/image251.emf"/><Relationship Id="rId9" Type="http://schemas.openxmlformats.org/officeDocument/2006/relationships/image" Target="../media/image254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emf"/><Relationship Id="rId13" Type="http://schemas.openxmlformats.org/officeDocument/2006/relationships/oleObject" Target="../embeddings/oleObject270.bin"/><Relationship Id="rId18" Type="http://schemas.openxmlformats.org/officeDocument/2006/relationships/image" Target="../media/image263.emf"/><Relationship Id="rId3" Type="http://schemas.openxmlformats.org/officeDocument/2006/relationships/oleObject" Target="../embeddings/oleObject265.bin"/><Relationship Id="rId21" Type="http://schemas.openxmlformats.org/officeDocument/2006/relationships/oleObject" Target="../embeddings/oleObject274.bin"/><Relationship Id="rId7" Type="http://schemas.openxmlformats.org/officeDocument/2006/relationships/oleObject" Target="../embeddings/oleObject267.bin"/><Relationship Id="rId12" Type="http://schemas.openxmlformats.org/officeDocument/2006/relationships/image" Target="../media/image260.emf"/><Relationship Id="rId17" Type="http://schemas.openxmlformats.org/officeDocument/2006/relationships/oleObject" Target="../embeddings/oleObject27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2.emf"/><Relationship Id="rId20" Type="http://schemas.openxmlformats.org/officeDocument/2006/relationships/image" Target="../media/image264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57.emf"/><Relationship Id="rId11" Type="http://schemas.openxmlformats.org/officeDocument/2006/relationships/oleObject" Target="../embeddings/oleObject269.bin"/><Relationship Id="rId24" Type="http://schemas.openxmlformats.org/officeDocument/2006/relationships/image" Target="../media/image266.emf"/><Relationship Id="rId5" Type="http://schemas.openxmlformats.org/officeDocument/2006/relationships/oleObject" Target="../embeddings/oleObject266.bin"/><Relationship Id="rId15" Type="http://schemas.openxmlformats.org/officeDocument/2006/relationships/oleObject" Target="../embeddings/oleObject271.bin"/><Relationship Id="rId23" Type="http://schemas.openxmlformats.org/officeDocument/2006/relationships/oleObject" Target="../embeddings/oleObject275.bin"/><Relationship Id="rId10" Type="http://schemas.openxmlformats.org/officeDocument/2006/relationships/image" Target="../media/image259.emf"/><Relationship Id="rId19" Type="http://schemas.openxmlformats.org/officeDocument/2006/relationships/oleObject" Target="../embeddings/oleObject273.bin"/><Relationship Id="rId4" Type="http://schemas.openxmlformats.org/officeDocument/2006/relationships/image" Target="../media/image256.emf"/><Relationship Id="rId9" Type="http://schemas.openxmlformats.org/officeDocument/2006/relationships/oleObject" Target="../embeddings/oleObject268.bin"/><Relationship Id="rId14" Type="http://schemas.openxmlformats.org/officeDocument/2006/relationships/image" Target="../media/image261.emf"/><Relationship Id="rId22" Type="http://schemas.openxmlformats.org/officeDocument/2006/relationships/image" Target="../media/image26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7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5.emf"/><Relationship Id="rId26" Type="http://schemas.openxmlformats.org/officeDocument/2006/relationships/image" Target="../media/image29.emf"/><Relationship Id="rId21" Type="http://schemas.openxmlformats.org/officeDocument/2006/relationships/oleObject" Target="../embeddings/oleObject26.bin"/><Relationship Id="rId34" Type="http://schemas.openxmlformats.org/officeDocument/2006/relationships/image" Target="../media/image33.emf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33" Type="http://schemas.openxmlformats.org/officeDocument/2006/relationships/oleObject" Target="../embeddings/oleObject32.bin"/><Relationship Id="rId38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8.emf"/><Relationship Id="rId32" Type="http://schemas.openxmlformats.org/officeDocument/2006/relationships/image" Target="../media/image32.emf"/><Relationship Id="rId37" Type="http://schemas.openxmlformats.org/officeDocument/2006/relationships/oleObject" Target="../embeddings/oleObject34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30.emf"/><Relationship Id="rId36" Type="http://schemas.openxmlformats.org/officeDocument/2006/relationships/image" Target="../media/image34.emf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1.bin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emf"/><Relationship Id="rId22" Type="http://schemas.openxmlformats.org/officeDocument/2006/relationships/image" Target="../media/image27.e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31.emf"/><Relationship Id="rId35" Type="http://schemas.openxmlformats.org/officeDocument/2006/relationships/oleObject" Target="../embeddings/oleObject33.bin"/><Relationship Id="rId8" Type="http://schemas.openxmlformats.org/officeDocument/2006/relationships/image" Target="../media/image20.emf"/><Relationship Id="rId3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46.bin"/><Relationship Id="rId21" Type="http://schemas.openxmlformats.org/officeDocument/2006/relationships/image" Target="../media/image44.emf"/><Relationship Id="rId34" Type="http://schemas.openxmlformats.org/officeDocument/2006/relationships/oleObject" Target="../embeddings/oleObject50.bin"/><Relationship Id="rId42" Type="http://schemas.openxmlformats.org/officeDocument/2006/relationships/oleObject" Target="../embeddings/oleObject54.bin"/><Relationship Id="rId47" Type="http://schemas.openxmlformats.org/officeDocument/2006/relationships/image" Target="../media/image57.emf"/><Relationship Id="rId50" Type="http://schemas.openxmlformats.org/officeDocument/2006/relationships/oleObject" Target="../embeddings/oleObject58.bin"/><Relationship Id="rId55" Type="http://schemas.openxmlformats.org/officeDocument/2006/relationships/image" Target="../media/image61.emf"/><Relationship Id="rId63" Type="http://schemas.openxmlformats.org/officeDocument/2006/relationships/image" Target="../media/image65.emf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1.bin"/><Relationship Id="rId29" Type="http://schemas.openxmlformats.org/officeDocument/2006/relationships/image" Target="../media/image48.emf"/><Relationship Id="rId11" Type="http://schemas.openxmlformats.org/officeDocument/2006/relationships/image" Target="../media/image39.emf"/><Relationship Id="rId24" Type="http://schemas.openxmlformats.org/officeDocument/2006/relationships/oleObject" Target="../embeddings/oleObject45.bin"/><Relationship Id="rId32" Type="http://schemas.openxmlformats.org/officeDocument/2006/relationships/oleObject" Target="../embeddings/oleObject49.bin"/><Relationship Id="rId37" Type="http://schemas.openxmlformats.org/officeDocument/2006/relationships/image" Target="../media/image52.emf"/><Relationship Id="rId40" Type="http://schemas.openxmlformats.org/officeDocument/2006/relationships/oleObject" Target="../embeddings/oleObject53.bin"/><Relationship Id="rId45" Type="http://schemas.openxmlformats.org/officeDocument/2006/relationships/image" Target="../media/image56.emf"/><Relationship Id="rId53" Type="http://schemas.openxmlformats.org/officeDocument/2006/relationships/image" Target="../media/image60.emf"/><Relationship Id="rId58" Type="http://schemas.openxmlformats.org/officeDocument/2006/relationships/oleObject" Target="../embeddings/oleObject62.bin"/><Relationship Id="rId66" Type="http://schemas.openxmlformats.org/officeDocument/2006/relationships/oleObject" Target="../embeddings/oleObject66.bin"/><Relationship Id="rId5" Type="http://schemas.openxmlformats.org/officeDocument/2006/relationships/image" Target="../media/image36.emf"/><Relationship Id="rId61" Type="http://schemas.openxmlformats.org/officeDocument/2006/relationships/image" Target="../media/image64.emf"/><Relationship Id="rId19" Type="http://schemas.openxmlformats.org/officeDocument/2006/relationships/image" Target="../media/image43.emf"/><Relationship Id="rId14" Type="http://schemas.openxmlformats.org/officeDocument/2006/relationships/oleObject" Target="../embeddings/oleObject40.bin"/><Relationship Id="rId22" Type="http://schemas.openxmlformats.org/officeDocument/2006/relationships/oleObject" Target="../embeddings/oleObject44.bin"/><Relationship Id="rId27" Type="http://schemas.openxmlformats.org/officeDocument/2006/relationships/image" Target="../media/image47.emf"/><Relationship Id="rId30" Type="http://schemas.openxmlformats.org/officeDocument/2006/relationships/oleObject" Target="../embeddings/oleObject48.bin"/><Relationship Id="rId35" Type="http://schemas.openxmlformats.org/officeDocument/2006/relationships/image" Target="../media/image51.emf"/><Relationship Id="rId43" Type="http://schemas.openxmlformats.org/officeDocument/2006/relationships/image" Target="../media/image55.emf"/><Relationship Id="rId48" Type="http://schemas.openxmlformats.org/officeDocument/2006/relationships/oleObject" Target="../embeddings/oleObject57.bin"/><Relationship Id="rId56" Type="http://schemas.openxmlformats.org/officeDocument/2006/relationships/oleObject" Target="../embeddings/oleObject61.bin"/><Relationship Id="rId64" Type="http://schemas.openxmlformats.org/officeDocument/2006/relationships/oleObject" Target="../embeddings/oleObject65.bin"/><Relationship Id="rId8" Type="http://schemas.openxmlformats.org/officeDocument/2006/relationships/oleObject" Target="../embeddings/oleObject37.bin"/><Relationship Id="rId51" Type="http://schemas.openxmlformats.org/officeDocument/2006/relationships/image" Target="../media/image59.emf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2.emf"/><Relationship Id="rId25" Type="http://schemas.openxmlformats.org/officeDocument/2006/relationships/image" Target="../media/image46.emf"/><Relationship Id="rId33" Type="http://schemas.openxmlformats.org/officeDocument/2006/relationships/image" Target="../media/image50.emf"/><Relationship Id="rId38" Type="http://schemas.openxmlformats.org/officeDocument/2006/relationships/oleObject" Target="../embeddings/oleObject52.bin"/><Relationship Id="rId46" Type="http://schemas.openxmlformats.org/officeDocument/2006/relationships/oleObject" Target="../embeddings/oleObject56.bin"/><Relationship Id="rId59" Type="http://schemas.openxmlformats.org/officeDocument/2006/relationships/image" Target="../media/image63.emf"/><Relationship Id="rId67" Type="http://schemas.openxmlformats.org/officeDocument/2006/relationships/image" Target="../media/image67.emf"/><Relationship Id="rId20" Type="http://schemas.openxmlformats.org/officeDocument/2006/relationships/oleObject" Target="../embeddings/oleObject43.bin"/><Relationship Id="rId41" Type="http://schemas.openxmlformats.org/officeDocument/2006/relationships/image" Target="../media/image54.emf"/><Relationship Id="rId54" Type="http://schemas.openxmlformats.org/officeDocument/2006/relationships/oleObject" Target="../embeddings/oleObject60.bin"/><Relationship Id="rId62" Type="http://schemas.openxmlformats.org/officeDocument/2006/relationships/oleObject" Target="../embeddings/oleObject6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6.bin"/><Relationship Id="rId15" Type="http://schemas.openxmlformats.org/officeDocument/2006/relationships/image" Target="../media/image41.emf"/><Relationship Id="rId23" Type="http://schemas.openxmlformats.org/officeDocument/2006/relationships/image" Target="../media/image45.emf"/><Relationship Id="rId28" Type="http://schemas.openxmlformats.org/officeDocument/2006/relationships/oleObject" Target="../embeddings/oleObject47.bin"/><Relationship Id="rId36" Type="http://schemas.openxmlformats.org/officeDocument/2006/relationships/oleObject" Target="../embeddings/oleObject51.bin"/><Relationship Id="rId49" Type="http://schemas.openxmlformats.org/officeDocument/2006/relationships/image" Target="../media/image58.emf"/><Relationship Id="rId57" Type="http://schemas.openxmlformats.org/officeDocument/2006/relationships/image" Target="../media/image62.emf"/><Relationship Id="rId10" Type="http://schemas.openxmlformats.org/officeDocument/2006/relationships/oleObject" Target="../embeddings/oleObject38.bin"/><Relationship Id="rId31" Type="http://schemas.openxmlformats.org/officeDocument/2006/relationships/image" Target="../media/image49.emf"/><Relationship Id="rId44" Type="http://schemas.openxmlformats.org/officeDocument/2006/relationships/oleObject" Target="../embeddings/oleObject55.bin"/><Relationship Id="rId52" Type="http://schemas.openxmlformats.org/officeDocument/2006/relationships/oleObject" Target="../embeddings/oleObject59.bin"/><Relationship Id="rId60" Type="http://schemas.openxmlformats.org/officeDocument/2006/relationships/oleObject" Target="../embeddings/oleObject63.bin"/><Relationship Id="rId65" Type="http://schemas.openxmlformats.org/officeDocument/2006/relationships/image" Target="../media/image66.e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8.emf"/><Relationship Id="rId13" Type="http://schemas.openxmlformats.org/officeDocument/2006/relationships/image" Target="../media/image40.emf"/><Relationship Id="rId18" Type="http://schemas.openxmlformats.org/officeDocument/2006/relationships/oleObject" Target="../embeddings/oleObject42.bin"/><Relationship Id="rId39" Type="http://schemas.openxmlformats.org/officeDocument/2006/relationships/image" Target="../media/image53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5.emf"/><Relationship Id="rId26" Type="http://schemas.openxmlformats.org/officeDocument/2006/relationships/image" Target="../media/image79.emf"/><Relationship Id="rId39" Type="http://schemas.openxmlformats.org/officeDocument/2006/relationships/oleObject" Target="../embeddings/oleObject85.bin"/><Relationship Id="rId21" Type="http://schemas.openxmlformats.org/officeDocument/2006/relationships/oleObject" Target="../embeddings/oleObject76.bin"/><Relationship Id="rId34" Type="http://schemas.openxmlformats.org/officeDocument/2006/relationships/image" Target="../media/image83.emf"/><Relationship Id="rId42" Type="http://schemas.openxmlformats.org/officeDocument/2006/relationships/image" Target="../media/image54.emf"/><Relationship Id="rId47" Type="http://schemas.openxmlformats.org/officeDocument/2006/relationships/oleObject" Target="../embeddings/oleObject89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4.emf"/><Relationship Id="rId29" Type="http://schemas.openxmlformats.org/officeDocument/2006/relationships/oleObject" Target="../embeddings/oleObject8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78.emf"/><Relationship Id="rId32" Type="http://schemas.openxmlformats.org/officeDocument/2006/relationships/image" Target="../media/image82.emf"/><Relationship Id="rId37" Type="http://schemas.openxmlformats.org/officeDocument/2006/relationships/oleObject" Target="../embeddings/oleObject84.bin"/><Relationship Id="rId40" Type="http://schemas.openxmlformats.org/officeDocument/2006/relationships/image" Target="../media/image53.emf"/><Relationship Id="rId45" Type="http://schemas.openxmlformats.org/officeDocument/2006/relationships/oleObject" Target="../embeddings/oleObject88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28" Type="http://schemas.openxmlformats.org/officeDocument/2006/relationships/image" Target="../media/image80.emf"/><Relationship Id="rId36" Type="http://schemas.openxmlformats.org/officeDocument/2006/relationships/image" Target="../media/image51.emf"/><Relationship Id="rId10" Type="http://schemas.openxmlformats.org/officeDocument/2006/relationships/image" Target="../media/image71.emf"/><Relationship Id="rId19" Type="http://schemas.openxmlformats.org/officeDocument/2006/relationships/oleObject" Target="../embeddings/oleObject75.bin"/><Relationship Id="rId31" Type="http://schemas.openxmlformats.org/officeDocument/2006/relationships/oleObject" Target="../embeddings/oleObject81.bin"/><Relationship Id="rId44" Type="http://schemas.openxmlformats.org/officeDocument/2006/relationships/image" Target="../media/image55.e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3.emf"/><Relationship Id="rId22" Type="http://schemas.openxmlformats.org/officeDocument/2006/relationships/image" Target="../media/image77.emf"/><Relationship Id="rId27" Type="http://schemas.openxmlformats.org/officeDocument/2006/relationships/oleObject" Target="../embeddings/oleObject79.bin"/><Relationship Id="rId30" Type="http://schemas.openxmlformats.org/officeDocument/2006/relationships/image" Target="../media/image81.emf"/><Relationship Id="rId35" Type="http://schemas.openxmlformats.org/officeDocument/2006/relationships/oleObject" Target="../embeddings/oleObject83.bin"/><Relationship Id="rId43" Type="http://schemas.openxmlformats.org/officeDocument/2006/relationships/oleObject" Target="../embeddings/oleObject87.bin"/><Relationship Id="rId48" Type="http://schemas.openxmlformats.org/officeDocument/2006/relationships/image" Target="../media/image57.emf"/><Relationship Id="rId8" Type="http://schemas.openxmlformats.org/officeDocument/2006/relationships/image" Target="../media/image70.emf"/><Relationship Id="rId3" Type="http://schemas.openxmlformats.org/officeDocument/2006/relationships/oleObject" Target="../embeddings/oleObject67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8.bin"/><Relationship Id="rId33" Type="http://schemas.openxmlformats.org/officeDocument/2006/relationships/oleObject" Target="../embeddings/oleObject82.bin"/><Relationship Id="rId38" Type="http://schemas.openxmlformats.org/officeDocument/2006/relationships/image" Target="../media/image52.emf"/><Relationship Id="rId46" Type="http://schemas.openxmlformats.org/officeDocument/2006/relationships/image" Target="../media/image56.emf"/><Relationship Id="rId20" Type="http://schemas.openxmlformats.org/officeDocument/2006/relationships/image" Target="../media/image76.emf"/><Relationship Id="rId41" Type="http://schemas.openxmlformats.org/officeDocument/2006/relationships/oleObject" Target="../embeddings/oleObject8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75.e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4.emf"/><Relationship Id="rId20" Type="http://schemas.openxmlformats.org/officeDocument/2006/relationships/image" Target="../media/image34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89.w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24.e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87.emf"/><Relationship Id="rId22" Type="http://schemas.openxmlformats.org/officeDocument/2006/relationships/image" Target="../media/image88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97.emf"/><Relationship Id="rId26" Type="http://schemas.openxmlformats.org/officeDocument/2006/relationships/image" Target="../media/image101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94.e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33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6.emf"/><Relationship Id="rId20" Type="http://schemas.openxmlformats.org/officeDocument/2006/relationships/image" Target="../media/image98.emf"/><Relationship Id="rId29" Type="http://schemas.openxmlformats.org/officeDocument/2006/relationships/oleObject" Target="../embeddings/oleObject11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00.emf"/><Relationship Id="rId32" Type="http://schemas.openxmlformats.org/officeDocument/2006/relationships/oleObject" Target="../embeddings/oleObject116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69.emf"/><Relationship Id="rId10" Type="http://schemas.openxmlformats.org/officeDocument/2006/relationships/image" Target="../media/image93.emf"/><Relationship Id="rId19" Type="http://schemas.openxmlformats.org/officeDocument/2006/relationships/oleObject" Target="../embeddings/oleObject109.bin"/><Relationship Id="rId31" Type="http://schemas.openxmlformats.org/officeDocument/2006/relationships/oleObject" Target="../embeddings/oleObject115.bin"/><Relationship Id="rId4" Type="http://schemas.openxmlformats.org/officeDocument/2006/relationships/image" Target="../media/image90.e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95.emf"/><Relationship Id="rId22" Type="http://schemas.openxmlformats.org/officeDocument/2006/relationships/image" Target="../media/image99.emf"/><Relationship Id="rId27" Type="http://schemas.openxmlformats.org/officeDocument/2006/relationships/oleObject" Target="../embeddings/oleObject113.bin"/><Relationship Id="rId30" Type="http://schemas.openxmlformats.org/officeDocument/2006/relationships/image" Target="../media/image89.wmf"/><Relationship Id="rId8" Type="http://schemas.openxmlformats.org/officeDocument/2006/relationships/image" Target="../media/image9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09.emf"/><Relationship Id="rId26" Type="http://schemas.openxmlformats.org/officeDocument/2006/relationships/image" Target="../media/image113.e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06.e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2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8.emf"/><Relationship Id="rId20" Type="http://schemas.openxmlformats.org/officeDocument/2006/relationships/image" Target="../media/image110.emf"/><Relationship Id="rId29" Type="http://schemas.openxmlformats.org/officeDocument/2006/relationships/oleObject" Target="../embeddings/oleObject13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12.wmf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28" Type="http://schemas.openxmlformats.org/officeDocument/2006/relationships/image" Target="../media/image114.emf"/><Relationship Id="rId10" Type="http://schemas.openxmlformats.org/officeDocument/2006/relationships/image" Target="../media/image105.e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07.emf"/><Relationship Id="rId22" Type="http://schemas.openxmlformats.org/officeDocument/2006/relationships/image" Target="../media/image111.emf"/><Relationship Id="rId27" Type="http://schemas.openxmlformats.org/officeDocument/2006/relationships/oleObject" Target="../embeddings/oleObject129.bin"/><Relationship Id="rId30" Type="http://schemas.openxmlformats.org/officeDocument/2006/relationships/image" Target="../media/image1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20122611141782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40" name="WordArt 1044"/>
          <p:cNvSpPr>
            <a:spLocks noChangeArrowheads="1" noChangeShapeType="1" noTextEdit="1"/>
          </p:cNvSpPr>
          <p:nvPr/>
        </p:nvSpPr>
        <p:spPr bwMode="auto">
          <a:xfrm>
            <a:off x="611188" y="1627188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7" name="Text Box 1039"/>
          <p:cNvSpPr txBox="1">
            <a:spLocks noChangeArrowheads="1"/>
          </p:cNvSpPr>
          <p:nvPr/>
        </p:nvSpPr>
        <p:spPr bwMode="auto">
          <a:xfrm>
            <a:off x="1296988" y="3441700"/>
            <a:ext cx="6705600" cy="183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en-US" altLang="zh-CN" sz="4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Chenwei Jiang</a:t>
            </a:r>
          </a:p>
          <a:p>
            <a:pPr algn="ctr" eaLnBrk="1" hangingPunct="1">
              <a:lnSpc>
                <a:spcPct val="75000"/>
              </a:lnSpc>
              <a:spcBef>
                <a:spcPts val="600"/>
              </a:spcBef>
            </a:pPr>
            <a:r>
              <a:rPr lang="en-US" altLang="zh-CN" sz="4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</a:p>
          <a:p>
            <a:pPr algn="ctr" eaLnBrk="1" hangingPunct="1">
              <a:lnSpc>
                <a:spcPct val="75000"/>
              </a:lnSpc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仿宋" panose="02010600040101010101" pitchFamily="2" charset="-122"/>
            </a:endParaRPr>
          </a:p>
          <a:p>
            <a:pPr algn="ctr" eaLnBrk="1" hangingPunct="1">
              <a:lnSpc>
                <a:spcPct val="75000"/>
              </a:lnSpc>
            </a:pPr>
            <a:r>
              <a:rPr lang="en-US" altLang="zh-CN" sz="36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anose="02010600040101010101" pitchFamily="2" charset="-122"/>
              </a:rPr>
              <a:t>3 </a:t>
            </a:r>
            <a:r>
              <a:rPr lang="en-US" altLang="zh-CN" sz="36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anose="02010600040101010101" pitchFamily="2" charset="-122"/>
              </a:rPr>
              <a:t>/ </a:t>
            </a:r>
            <a:r>
              <a:rPr lang="en-US" altLang="zh-CN" sz="36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anose="02010600040101010101" pitchFamily="2" charset="-122"/>
              </a:rPr>
              <a:t>3 </a:t>
            </a:r>
            <a:r>
              <a:rPr lang="en-US" altLang="zh-CN" sz="36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anose="02010600040101010101" pitchFamily="2" charset="-122"/>
              </a:rPr>
              <a:t>/ </a:t>
            </a:r>
            <a:r>
              <a:rPr lang="en-US" altLang="zh-CN" sz="36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anose="02010600040101010101" pitchFamily="2" charset="-122"/>
              </a:rPr>
              <a:t>2022</a:t>
            </a:r>
            <a:endParaRPr lang="zh-CN" altLang="en-US" sz="3600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仿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20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40" grpId="0" animBg="1"/>
      <p:bldP spid="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609600" y="1107232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762000" y="116632"/>
            <a:ext cx="8161338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一质点在水平面内以顺时针方向沿半径为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2m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的圆形轨道运动。此质点的角速度与运动时间的平方成正比，即</a:t>
            </a:r>
            <a:r>
              <a:rPr lang="en-US" altLang="zh-CN" i="1">
                <a:solidFill>
                  <a:srgbClr val="66FFFF"/>
                </a:solidFill>
                <a:latin typeface="Symbol" panose="05050102010706020507" pitchFamily="18" charset="2"/>
                <a:ea typeface="仿宋_GB2312" pitchFamily="49" charset="-122"/>
              </a:rPr>
              <a:t>w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=kt </a:t>
            </a:r>
            <a:r>
              <a:rPr lang="en-US" altLang="zh-CN" baseline="30000">
                <a:solidFill>
                  <a:srgbClr val="66FFFF"/>
                </a:solidFill>
                <a:ea typeface="仿宋_GB2312" pitchFamily="49" charset="-122"/>
              </a:rPr>
              <a:t>2</a:t>
            </a:r>
            <a:r>
              <a:rPr lang="en-US" altLang="zh-CN" sz="2000" b="0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en-US" altLang="zh-CN" b="0">
                <a:solidFill>
                  <a:srgbClr val="66FFFF"/>
                </a:solidFill>
                <a:ea typeface="仿宋_GB2312" pitchFamily="49" charset="-122"/>
              </a:rPr>
              <a:t>,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k</a:t>
            </a:r>
            <a:r>
              <a:rPr lang="en-US" altLang="zh-CN" b="0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为待定常数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.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已知质点在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2s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末的线速度为 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32 m/s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855663" y="1604119"/>
            <a:ext cx="538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t 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=0.5s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时质点的线速度和加速度的大小</a:t>
            </a:r>
          </a:p>
        </p:txBody>
      </p:sp>
      <p:graphicFrame>
        <p:nvGraphicFramePr>
          <p:cNvPr id="14131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107591"/>
              </p:ext>
            </p:extLst>
          </p:nvPr>
        </p:nvGraphicFramePr>
        <p:xfrm>
          <a:off x="1020887" y="2283569"/>
          <a:ext cx="25384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56" name="公式" r:id="rId3" imgW="1133482" imgH="152512" progId="Equation.3">
                  <p:embed/>
                </p:oleObj>
              </mc:Choice>
              <mc:Fallback>
                <p:oleObj name="公式" r:id="rId3" imgW="1133482" imgH="15251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887" y="2283569"/>
                        <a:ext cx="25384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019410"/>
              </p:ext>
            </p:extLst>
          </p:nvPr>
        </p:nvGraphicFramePr>
        <p:xfrm>
          <a:off x="1236787" y="2966194"/>
          <a:ext cx="20732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57" name="Equation" r:id="rId5" imgW="2047771" imgH="342816" progId="Equation.3">
                  <p:embed/>
                </p:oleObj>
              </mc:Choice>
              <mc:Fallback>
                <p:oleObj name="Equation" r:id="rId5" imgW="2047771" imgH="34281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787" y="2966194"/>
                        <a:ext cx="20732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866659"/>
              </p:ext>
            </p:extLst>
          </p:nvPr>
        </p:nvGraphicFramePr>
        <p:xfrm>
          <a:off x="1052637" y="3922465"/>
          <a:ext cx="37322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58" name="Equation" r:id="rId7" imgW="3676595" imgH="780918" progId="Equation.DSMT4">
                  <p:embed/>
                </p:oleObj>
              </mc:Choice>
              <mc:Fallback>
                <p:oleObj name="Equation" r:id="rId7" imgW="3676595" imgH="78091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637" y="3922465"/>
                        <a:ext cx="37322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183490"/>
              </p:ext>
            </p:extLst>
          </p:nvPr>
        </p:nvGraphicFramePr>
        <p:xfrm>
          <a:off x="2790825" y="5453906"/>
          <a:ext cx="37147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59" name="公式" r:id="rId9" imgW="1676333" imgH="257247" progId="Equation.3">
                  <p:embed/>
                </p:oleObj>
              </mc:Choice>
              <mc:Fallback>
                <p:oleObj name="公式" r:id="rId9" imgW="1676333" imgH="25724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5453906"/>
                        <a:ext cx="37147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775119"/>
              </p:ext>
            </p:extLst>
          </p:nvPr>
        </p:nvGraphicFramePr>
        <p:xfrm>
          <a:off x="4572000" y="2078782"/>
          <a:ext cx="27019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0" name="公式" r:id="rId11" imgW="1209605" imgH="342816" progId="Equation.3">
                  <p:embed/>
                </p:oleObj>
              </mc:Choice>
              <mc:Fallback>
                <p:oleObj name="公式" r:id="rId11" imgW="1209605" imgH="34281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78782"/>
                        <a:ext cx="27019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844754"/>
              </p:ext>
            </p:extLst>
          </p:nvPr>
        </p:nvGraphicFramePr>
        <p:xfrm>
          <a:off x="5845300" y="2996357"/>
          <a:ext cx="12192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1" name="Equation" r:id="rId13" imgW="1180991" imgH="342816" progId="Equation.3">
                  <p:embed/>
                </p:oleObj>
              </mc:Choice>
              <mc:Fallback>
                <p:oleObj name="Equation" r:id="rId13" imgW="1180991" imgH="34281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300" y="2996357"/>
                        <a:ext cx="12192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3" name="AutoShape 11"/>
          <p:cNvSpPr>
            <a:spLocks noChangeArrowheads="1"/>
          </p:cNvSpPr>
          <p:nvPr/>
        </p:nvSpPr>
        <p:spPr bwMode="auto">
          <a:xfrm>
            <a:off x="7213725" y="2493119"/>
            <a:ext cx="457200" cy="1066800"/>
          </a:xfrm>
          <a:prstGeom prst="curvedLeftArrow">
            <a:avLst>
              <a:gd name="adj1" fmla="val 46667"/>
              <a:gd name="adj2" fmla="val 93333"/>
              <a:gd name="adj3" fmla="val 33333"/>
            </a:avLst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41324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870205"/>
              </p:ext>
            </p:extLst>
          </p:nvPr>
        </p:nvGraphicFramePr>
        <p:xfrm>
          <a:off x="1128837" y="3480544"/>
          <a:ext cx="1584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2" name="Equation" r:id="rId15" imgW="1542982" imgH="333368" progId="Equation.3">
                  <p:embed/>
                </p:oleObj>
              </mc:Choice>
              <mc:Fallback>
                <p:oleObj name="Equation" r:id="rId15" imgW="1542982" imgH="333368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837" y="3480544"/>
                        <a:ext cx="15843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5" name="AutoShape 13"/>
          <p:cNvSpPr>
            <a:spLocks noChangeArrowheads="1"/>
          </p:cNvSpPr>
          <p:nvPr/>
        </p:nvSpPr>
        <p:spPr bwMode="auto">
          <a:xfrm>
            <a:off x="3468812" y="2996357"/>
            <a:ext cx="2160588" cy="377825"/>
          </a:xfrm>
          <a:prstGeom prst="leftArrow">
            <a:avLst>
              <a:gd name="adj1" fmla="val 42019"/>
              <a:gd name="adj2" fmla="val 94540"/>
            </a:avLst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413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157163"/>
              </p:ext>
            </p:extLst>
          </p:nvPr>
        </p:nvGraphicFramePr>
        <p:xfrm>
          <a:off x="2666332" y="3456335"/>
          <a:ext cx="29908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3" name="公式" r:id="rId17" imgW="2971779" imgH="419207" progId="Equation.3">
                  <p:embed/>
                </p:oleObj>
              </mc:Choice>
              <mc:Fallback>
                <p:oleObj name="公式" r:id="rId17" imgW="2971779" imgH="4192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332" y="3456335"/>
                        <a:ext cx="29908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660346"/>
              </p:ext>
            </p:extLst>
          </p:nvPr>
        </p:nvGraphicFramePr>
        <p:xfrm>
          <a:off x="1020887" y="4699348"/>
          <a:ext cx="3787007" cy="939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4" name="Equation" r:id="rId19" imgW="1752480" imgH="419040" progId="Equation.DSMT4">
                  <p:embed/>
                </p:oleObj>
              </mc:Choice>
              <mc:Fallback>
                <p:oleObj name="Equation" r:id="rId19" imgW="1752480" imgH="419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887" y="4699348"/>
                        <a:ext cx="3787007" cy="939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8" name="AutoShape 16"/>
          <p:cNvSpPr>
            <a:spLocks noChangeArrowheads="1"/>
          </p:cNvSpPr>
          <p:nvPr/>
        </p:nvSpPr>
        <p:spPr bwMode="auto">
          <a:xfrm>
            <a:off x="671637" y="3140819"/>
            <a:ext cx="381000" cy="1295400"/>
          </a:xfrm>
          <a:prstGeom prst="curvedRightArrow">
            <a:avLst>
              <a:gd name="adj1" fmla="val 68000"/>
              <a:gd name="adj2" fmla="val 136000"/>
              <a:gd name="adj3" fmla="val 33333"/>
            </a:avLst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1329" name="Rectangle 17"/>
          <p:cNvSpPr>
            <a:spLocks noChangeArrowheads="1"/>
          </p:cNvSpPr>
          <p:nvPr/>
        </p:nvSpPr>
        <p:spPr bwMode="auto">
          <a:xfrm>
            <a:off x="335459" y="2234357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93202" name="Rectangle 18"/>
          <p:cNvSpPr>
            <a:spLocks noChangeArrowheads="1"/>
          </p:cNvSpPr>
          <p:nvPr/>
        </p:nvSpPr>
        <p:spPr bwMode="auto">
          <a:xfrm>
            <a:off x="266576" y="149325"/>
            <a:ext cx="649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  <a:latin typeface="宋体" panose="02010600030101010101" pitchFamily="2" charset="-122"/>
              </a:rPr>
              <a:t>2</a:t>
            </a:r>
            <a:endParaRPr lang="zh-CN" altLang="en-US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93203" name="Rectangle 19"/>
          <p:cNvSpPr>
            <a:spLocks noChangeArrowheads="1"/>
          </p:cNvSpPr>
          <p:nvPr/>
        </p:nvSpPr>
        <p:spPr bwMode="auto">
          <a:xfrm>
            <a:off x="346075" y="1604119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107950" y="5992068"/>
            <a:ext cx="81311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i="1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Question:</a:t>
            </a:r>
            <a:r>
              <a:rPr lang="en-US" altLang="zh-CN" i="1">
                <a:solidFill>
                  <a:schemeClr val="bg1"/>
                </a:solidFill>
              </a:rPr>
              <a:t> If w</a:t>
            </a:r>
            <a:r>
              <a:rPr lang="en-US" altLang="zh-CN" i="1" baseline="-25000">
                <a:solidFill>
                  <a:schemeClr val="bg1"/>
                </a:solidFill>
              </a:rPr>
              <a:t>0</a:t>
            </a:r>
            <a:r>
              <a:rPr lang="en-US" altLang="zh-CN" i="1">
                <a:solidFill>
                  <a:schemeClr val="bg1"/>
                </a:solidFill>
              </a:rPr>
              <a:t>=0, its angular acceleration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  <a:latin typeface="Symbol" panose="05050102010706020507" pitchFamily="18" charset="2"/>
              </a:rPr>
              <a:t>b</a:t>
            </a:r>
            <a:r>
              <a:rPr lang="en-US" altLang="zh-CN" i="1">
                <a:solidFill>
                  <a:srgbClr val="66FFFF"/>
                </a:solidFill>
              </a:rPr>
              <a:t>= </a:t>
            </a:r>
            <a:r>
              <a:rPr lang="en-US" altLang="zh-CN">
                <a:solidFill>
                  <a:srgbClr val="66FFFF"/>
                </a:solidFill>
              </a:rPr>
              <a:t>8</a:t>
            </a:r>
            <a:r>
              <a:rPr lang="en-US" altLang="zh-CN" i="1">
                <a:solidFill>
                  <a:srgbClr val="66FFFF"/>
                </a:solidFill>
              </a:rPr>
              <a:t>t</a:t>
            </a:r>
            <a:r>
              <a:rPr lang="en-US" altLang="zh-CN">
                <a:solidFill>
                  <a:schemeClr val="bg1"/>
                </a:solidFill>
              </a:rPr>
              <a:t>, </a:t>
            </a:r>
            <a:r>
              <a:rPr lang="en-US" altLang="zh-CN" i="1">
                <a:solidFill>
                  <a:schemeClr val="bg1"/>
                </a:solidFill>
              </a:rPr>
              <a:t>calculation its velocity and acceleration when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t</a:t>
            </a:r>
            <a:r>
              <a:rPr lang="en-US" altLang="zh-CN">
                <a:solidFill>
                  <a:srgbClr val="66FFFF"/>
                </a:solidFill>
              </a:rPr>
              <a:t>=0.5 s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chemeClr val="bg1"/>
                </a:solidFill>
              </a:rPr>
              <a:t>respectively.</a:t>
            </a: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6767513" y="6309568"/>
            <a:ext cx="23764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i="1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答案与上面相同</a:t>
            </a:r>
            <a:endParaRPr lang="zh-CN" altLang="en-US" i="1">
              <a:solidFill>
                <a:schemeClr val="bg1"/>
              </a:solidFill>
            </a:endParaRPr>
          </a:p>
        </p:txBody>
      </p:sp>
      <p:sp>
        <p:nvSpPr>
          <p:cNvPr id="23" name="AutoShape 13"/>
          <p:cNvSpPr>
            <a:spLocks noChangeArrowheads="1"/>
          </p:cNvSpPr>
          <p:nvPr/>
        </p:nvSpPr>
        <p:spPr bwMode="auto">
          <a:xfrm flipH="1">
            <a:off x="3445669" y="2335321"/>
            <a:ext cx="853405" cy="377825"/>
          </a:xfrm>
          <a:prstGeom prst="leftArrow">
            <a:avLst>
              <a:gd name="adj1" fmla="val 42019"/>
              <a:gd name="adj2" fmla="val 94540"/>
            </a:avLst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H="1">
            <a:off x="4839961" y="4023361"/>
            <a:ext cx="0" cy="136800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225112"/>
              </p:ext>
            </p:extLst>
          </p:nvPr>
        </p:nvGraphicFramePr>
        <p:xfrm>
          <a:off x="5951187" y="3664089"/>
          <a:ext cx="1797199" cy="85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5" name="Equation" r:id="rId21" imgW="825480" imgH="393480" progId="Equation.DSMT4">
                  <p:embed/>
                </p:oleObj>
              </mc:Choice>
              <mc:Fallback>
                <p:oleObj name="Equation" r:id="rId21" imgW="825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951187" y="3664089"/>
                        <a:ext cx="1797199" cy="857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702589"/>
              </p:ext>
            </p:extLst>
          </p:nvPr>
        </p:nvGraphicFramePr>
        <p:xfrm>
          <a:off x="5060123" y="4412362"/>
          <a:ext cx="39100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6" name="Equation" r:id="rId23" imgW="1638000" imgH="241200" progId="Equation.DSMT4">
                  <p:embed/>
                </p:oleObj>
              </mc:Choice>
              <mc:Fallback>
                <p:oleObj name="Equation" r:id="rId23" imgW="1638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060123" y="4412362"/>
                        <a:ext cx="3910013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41953"/>
              </p:ext>
            </p:extLst>
          </p:nvPr>
        </p:nvGraphicFramePr>
        <p:xfrm>
          <a:off x="5053100" y="5000407"/>
          <a:ext cx="41353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7" name="Equation" r:id="rId25" imgW="1854000" imgH="241200" progId="Equation.DSMT4">
                  <p:embed/>
                </p:oleObj>
              </mc:Choice>
              <mc:Fallback>
                <p:oleObj name="Equation" r:id="rId25" imgW="1854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053100" y="5000407"/>
                        <a:ext cx="4135350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3" grpId="0" animBg="1"/>
      <p:bldP spid="141325" grpId="0" animBg="1"/>
      <p:bldP spid="141328" grpId="0" animBg="1"/>
      <p:bldP spid="141329" grpId="0" autoUpdateAnimBg="0"/>
      <p:bldP spid="141332" grpId="0" autoUpdateAnimBg="0"/>
      <p:bldP spid="2" grpId="0" autoUpdateAnimBg="0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611188" y="304800"/>
            <a:ext cx="81010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090738" indent="-209073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66FF33"/>
                </a:solidFill>
              </a:rPr>
              <a:t>§</a:t>
            </a:r>
            <a:r>
              <a:rPr lang="en-US" altLang="zh-CN" sz="3200">
                <a:solidFill>
                  <a:srgbClr val="66FF33"/>
                </a:solidFill>
                <a:ea typeface="黑体" panose="02010609060101010101" pitchFamily="49" charset="-122"/>
              </a:rPr>
              <a:t>1.6  </a:t>
            </a:r>
            <a:r>
              <a:rPr lang="zh-CN" altLang="en-US" sz="3200">
                <a:solidFill>
                  <a:srgbClr val="66FF33"/>
                </a:solidFill>
                <a:ea typeface="黑体" panose="02010609060101010101" pitchFamily="49" charset="-122"/>
              </a:rPr>
              <a:t>相对运动</a:t>
            </a:r>
          </a:p>
        </p:txBody>
      </p:sp>
      <p:sp>
        <p:nvSpPr>
          <p:cNvPr id="158723" name="Line 3"/>
          <p:cNvSpPr>
            <a:spLocks noChangeShapeType="1"/>
          </p:cNvSpPr>
          <p:nvPr/>
        </p:nvSpPr>
        <p:spPr bwMode="auto">
          <a:xfrm rot="21124976" flipV="1">
            <a:off x="6230938" y="1231900"/>
            <a:ext cx="2057400" cy="939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24" name="Line 4"/>
          <p:cNvSpPr>
            <a:spLocks noChangeShapeType="1"/>
          </p:cNvSpPr>
          <p:nvPr/>
        </p:nvSpPr>
        <p:spPr bwMode="auto">
          <a:xfrm rot="21378022" flipV="1">
            <a:off x="6380163" y="1938338"/>
            <a:ext cx="15240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25" name="Line 5"/>
          <p:cNvSpPr>
            <a:spLocks noChangeShapeType="1"/>
          </p:cNvSpPr>
          <p:nvPr/>
        </p:nvSpPr>
        <p:spPr bwMode="auto">
          <a:xfrm rot="1866101" flipV="1">
            <a:off x="7064375" y="2970213"/>
            <a:ext cx="541338" cy="53022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 rot="20740995" flipV="1">
            <a:off x="7870825" y="1095375"/>
            <a:ext cx="527050" cy="706438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8727" name="Oval 7"/>
          <p:cNvSpPr>
            <a:spLocks noChangeArrowheads="1"/>
          </p:cNvSpPr>
          <p:nvPr/>
        </p:nvSpPr>
        <p:spPr bwMode="auto">
          <a:xfrm>
            <a:off x="7902575" y="1857375"/>
            <a:ext cx="90488" cy="90488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66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8728" name="Oval 8"/>
          <p:cNvSpPr>
            <a:spLocks noChangeArrowheads="1"/>
          </p:cNvSpPr>
          <p:nvPr/>
        </p:nvSpPr>
        <p:spPr bwMode="auto">
          <a:xfrm>
            <a:off x="8207375" y="1019175"/>
            <a:ext cx="90488" cy="1000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8729" name="Oval 9"/>
          <p:cNvSpPr>
            <a:spLocks noChangeArrowheads="1"/>
          </p:cNvSpPr>
          <p:nvPr/>
        </p:nvSpPr>
        <p:spPr bwMode="auto">
          <a:xfrm>
            <a:off x="6302375" y="2238375"/>
            <a:ext cx="90488" cy="904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58730" name="Object 10"/>
          <p:cNvGraphicFramePr>
            <a:graphicFrameLocks noChangeAspect="1"/>
          </p:cNvGraphicFramePr>
          <p:nvPr/>
        </p:nvGraphicFramePr>
        <p:xfrm>
          <a:off x="6854825" y="1127125"/>
          <a:ext cx="6397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5" name="公式" r:id="rId3" imgW="257254" imgH="180855" progId="Equation.3">
                  <p:embed/>
                </p:oleObj>
              </mc:Choice>
              <mc:Fallback>
                <p:oleObj name="公式" r:id="rId3" imgW="257254" imgH="18085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4825" y="1127125"/>
                        <a:ext cx="6397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1" name="Object 11"/>
          <p:cNvGraphicFramePr>
            <a:graphicFrameLocks noChangeAspect="1"/>
          </p:cNvGraphicFramePr>
          <p:nvPr/>
        </p:nvGraphicFramePr>
        <p:xfrm>
          <a:off x="8201025" y="1330325"/>
          <a:ext cx="6651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6" name="公式" r:id="rId5" imgW="266702" imgH="180855" progId="Equation.3">
                  <p:embed/>
                </p:oleObj>
              </mc:Choice>
              <mc:Fallback>
                <p:oleObj name="公式" r:id="rId5" imgW="266702" imgH="18085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1025" y="1330325"/>
                        <a:ext cx="6651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2" name="Object 12"/>
          <p:cNvGraphicFramePr>
            <a:graphicFrameLocks noChangeAspect="1"/>
          </p:cNvGraphicFramePr>
          <p:nvPr/>
        </p:nvGraphicFramePr>
        <p:xfrm>
          <a:off x="6848475" y="2132013"/>
          <a:ext cx="6397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7" name="公式" r:id="rId7" imgW="257254" imgH="180855" progId="Equation.3">
                  <p:embed/>
                </p:oleObj>
              </mc:Choice>
              <mc:Fallback>
                <p:oleObj name="公式" r:id="rId7" imgW="257254" imgH="18085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5" y="2132013"/>
                        <a:ext cx="6397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136525" y="82232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基本概念</a:t>
            </a:r>
          </a:p>
        </p:txBody>
      </p:sp>
      <p:sp>
        <p:nvSpPr>
          <p:cNvPr id="158734" name="Text Box 14"/>
          <p:cNvSpPr txBox="1">
            <a:spLocks noChangeArrowheads="1"/>
          </p:cNvSpPr>
          <p:nvPr/>
        </p:nvSpPr>
        <p:spPr bwMode="auto">
          <a:xfrm>
            <a:off x="2236788" y="2332038"/>
            <a:ext cx="2695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绝对参照系</a:t>
            </a:r>
            <a:r>
              <a:rPr lang="en-US" altLang="zh-CN" sz="2800" i="1">
                <a:solidFill>
                  <a:srgbClr val="66FFFF"/>
                </a:solidFill>
                <a:ea typeface="楷体_GB2312" pitchFamily="49" charset="-122"/>
              </a:rPr>
              <a:t>S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相对参照系</a:t>
            </a:r>
            <a:r>
              <a:rPr lang="en-US" altLang="zh-CN" sz="2800" i="1">
                <a:solidFill>
                  <a:srgbClr val="66FFFF"/>
                </a:solidFill>
                <a:ea typeface="楷体_GB2312" pitchFamily="49" charset="-122"/>
              </a:rPr>
              <a:t>S'</a:t>
            </a:r>
            <a:r>
              <a:rPr lang="en-US" altLang="zh-CN">
                <a:ea typeface="楷体_GB2312" pitchFamily="49" charset="-122"/>
              </a:rPr>
              <a:t> </a:t>
            </a:r>
          </a:p>
        </p:txBody>
      </p:sp>
      <p:sp>
        <p:nvSpPr>
          <p:cNvPr id="158735" name="Text Box 15"/>
          <p:cNvSpPr txBox="1">
            <a:spLocks noChangeArrowheads="1"/>
          </p:cNvSpPr>
          <p:nvPr/>
        </p:nvSpPr>
        <p:spPr bwMode="auto">
          <a:xfrm>
            <a:off x="539750" y="1506538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一个动点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P</a:t>
            </a:r>
          </a:p>
        </p:txBody>
      </p:sp>
      <p:sp>
        <p:nvSpPr>
          <p:cNvPr id="158736" name="Text Box 16"/>
          <p:cNvSpPr txBox="1">
            <a:spLocks noChangeArrowheads="1"/>
          </p:cNvSpPr>
          <p:nvPr/>
        </p:nvSpPr>
        <p:spPr bwMode="auto">
          <a:xfrm>
            <a:off x="525463" y="3238500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三种运动</a:t>
            </a:r>
          </a:p>
        </p:txBody>
      </p:sp>
      <p:sp>
        <p:nvSpPr>
          <p:cNvPr id="158737" name="Text Box 17"/>
          <p:cNvSpPr txBox="1">
            <a:spLocks noChangeArrowheads="1"/>
          </p:cNvSpPr>
          <p:nvPr/>
        </p:nvSpPr>
        <p:spPr bwMode="auto">
          <a:xfrm>
            <a:off x="539750" y="4102100"/>
            <a:ext cx="43926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altLang="zh-CN" i="1">
                <a:solidFill>
                  <a:srgbClr val="FFFFCC"/>
                </a:solidFill>
                <a:ea typeface="楷体_GB2312" pitchFamily="49" charset="-122"/>
              </a:rPr>
              <a:t> </a:t>
            </a:r>
            <a:r>
              <a:rPr lang="en-US" altLang="zh-CN" sz="2800" i="1">
                <a:solidFill>
                  <a:srgbClr val="66FFFF"/>
                </a:solidFill>
                <a:ea typeface="楷体_GB2312" pitchFamily="49" charset="-122"/>
              </a:rPr>
              <a:t>P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点相对于</a:t>
            </a:r>
            <a:r>
              <a:rPr lang="en-US" altLang="zh-CN" sz="2800" i="1">
                <a:solidFill>
                  <a:srgbClr val="66FFFF"/>
                </a:solidFill>
                <a:ea typeface="楷体_GB2312" pitchFamily="49" charset="-122"/>
              </a:rPr>
              <a:t>S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系的位移：</a:t>
            </a:r>
          </a:p>
        </p:txBody>
      </p:sp>
      <p:sp>
        <p:nvSpPr>
          <p:cNvPr id="158738" name="Rectangle 18"/>
          <p:cNvSpPr>
            <a:spLocks noChangeArrowheads="1"/>
          </p:cNvSpPr>
          <p:nvPr/>
        </p:nvSpPr>
        <p:spPr bwMode="auto">
          <a:xfrm>
            <a:off x="2012950" y="3227388"/>
            <a:ext cx="3567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绝对</a:t>
            </a:r>
            <a:r>
              <a:rPr lang="zh-CN" altLang="en-US">
                <a:solidFill>
                  <a:srgbClr val="FF9900"/>
                </a:solidFill>
                <a:ea typeface="仿宋_GB2312" pitchFamily="49" charset="-122"/>
              </a:rPr>
              <a:t>、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相对</a:t>
            </a:r>
            <a:r>
              <a:rPr lang="zh-CN" altLang="en-US">
                <a:solidFill>
                  <a:srgbClr val="FF9900"/>
                </a:solidFill>
                <a:ea typeface="仿宋_GB2312" pitchFamily="49" charset="-122"/>
              </a:rPr>
              <a:t>和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牵连运动</a:t>
            </a:r>
          </a:p>
        </p:txBody>
      </p:sp>
      <p:sp>
        <p:nvSpPr>
          <p:cNvPr id="158739" name="Rectangle 19"/>
          <p:cNvSpPr>
            <a:spLocks noChangeArrowheads="1"/>
          </p:cNvSpPr>
          <p:nvPr/>
        </p:nvSpPr>
        <p:spPr bwMode="auto">
          <a:xfrm>
            <a:off x="501269" y="1947218"/>
            <a:ext cx="5134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66FFFF"/>
                </a:solidFill>
                <a:latin typeface="宋体" panose="02010600030101010101" pitchFamily="2" charset="-122"/>
                <a:ea typeface="仿宋_GB2312" pitchFamily="49" charset="-122"/>
              </a:rPr>
              <a:t>两个</a:t>
            </a:r>
            <a:r>
              <a:rPr lang="zh-CN" altLang="en-US" dirty="0">
                <a:solidFill>
                  <a:srgbClr val="66FFFF"/>
                </a:solidFill>
                <a:latin typeface="宋体" panose="02010600030101010101" pitchFamily="2" charset="-122"/>
                <a:ea typeface="仿宋_GB2312" pitchFamily="49" charset="-122"/>
              </a:rPr>
              <a:t>考照系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仿宋_GB2312" pitchFamily="49" charset="-122"/>
              </a:rPr>
              <a:t>（</a:t>
            </a:r>
            <a:r>
              <a:rPr lang="zh-CN" altLang="en-US" dirty="0">
                <a:solidFill>
                  <a:srgbClr val="CCFFFF"/>
                </a:solidFill>
                <a:latin typeface="Arial" panose="020B0604020202020204" pitchFamily="34" charset="0"/>
                <a:ea typeface="仿宋_GB2312" pitchFamily="49" charset="-122"/>
              </a:rPr>
              <a:t>两</a:t>
            </a:r>
            <a:r>
              <a:rPr lang="zh-CN" altLang="en-US" dirty="0" smtClean="0">
                <a:solidFill>
                  <a:srgbClr val="CCFFFF"/>
                </a:solidFill>
                <a:latin typeface="Arial" panose="020B0604020202020204" pitchFamily="34" charset="0"/>
                <a:ea typeface="仿宋_GB2312" pitchFamily="49" charset="-122"/>
              </a:rPr>
              <a:t>参照系</a:t>
            </a:r>
            <a:r>
              <a:rPr lang="zh-CN" altLang="en-US" dirty="0">
                <a:solidFill>
                  <a:srgbClr val="CCFFFF"/>
                </a:solidFill>
                <a:latin typeface="Arial" panose="020B0604020202020204" pitchFamily="34" charset="0"/>
                <a:ea typeface="仿宋_GB2312" pitchFamily="49" charset="-122"/>
              </a:rPr>
              <a:t>做相对平动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仿宋_GB2312" pitchFamily="49" charset="-122"/>
              </a:rPr>
              <a:t>）</a:t>
            </a:r>
          </a:p>
        </p:txBody>
      </p:sp>
      <p:graphicFrame>
        <p:nvGraphicFramePr>
          <p:cNvPr id="158740" name="Object 20"/>
          <p:cNvGraphicFramePr>
            <a:graphicFrameLocks noChangeAspect="1"/>
          </p:cNvGraphicFramePr>
          <p:nvPr/>
        </p:nvGraphicFramePr>
        <p:xfrm>
          <a:off x="5715000" y="1660525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8" name="公式" r:id="rId9" imgW="133351" imgH="133347" progId="Equation.3">
                  <p:embed/>
                </p:oleObj>
              </mc:Choice>
              <mc:Fallback>
                <p:oleObj name="公式" r:id="rId9" imgW="133351" imgH="13334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660525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768975" y="1400175"/>
            <a:ext cx="1165225" cy="2190750"/>
            <a:chOff x="3634" y="882"/>
            <a:chExt cx="734" cy="1380"/>
          </a:xfrm>
        </p:grpSpPr>
        <p:sp>
          <p:nvSpPr>
            <p:cNvPr id="94230" name="Freeform 22"/>
            <p:cNvSpPr>
              <a:spLocks/>
            </p:cNvSpPr>
            <p:nvPr/>
          </p:nvSpPr>
          <p:spPr bwMode="auto">
            <a:xfrm>
              <a:off x="3634" y="1629"/>
              <a:ext cx="704" cy="607"/>
            </a:xfrm>
            <a:custGeom>
              <a:avLst/>
              <a:gdLst>
                <a:gd name="T0" fmla="*/ 68 w 704"/>
                <a:gd name="T1" fmla="*/ 279 h 607"/>
                <a:gd name="T2" fmla="*/ 188 w 704"/>
                <a:gd name="T3" fmla="*/ 27 h 607"/>
                <a:gd name="T4" fmla="*/ 284 w 704"/>
                <a:gd name="T5" fmla="*/ 15 h 607"/>
                <a:gd name="T6" fmla="*/ 584 w 704"/>
                <a:gd name="T7" fmla="*/ 75 h 607"/>
                <a:gd name="T8" fmla="*/ 632 w 704"/>
                <a:gd name="T9" fmla="*/ 123 h 607"/>
                <a:gd name="T10" fmla="*/ 656 w 704"/>
                <a:gd name="T11" fmla="*/ 195 h 607"/>
                <a:gd name="T12" fmla="*/ 692 w 704"/>
                <a:gd name="T13" fmla="*/ 243 h 607"/>
                <a:gd name="T14" fmla="*/ 704 w 704"/>
                <a:gd name="T15" fmla="*/ 291 h 607"/>
                <a:gd name="T16" fmla="*/ 632 w 704"/>
                <a:gd name="T17" fmla="*/ 399 h 607"/>
                <a:gd name="T18" fmla="*/ 392 w 704"/>
                <a:gd name="T19" fmla="*/ 519 h 607"/>
                <a:gd name="T20" fmla="*/ 260 w 704"/>
                <a:gd name="T21" fmla="*/ 603 h 607"/>
                <a:gd name="T22" fmla="*/ 188 w 704"/>
                <a:gd name="T23" fmla="*/ 579 h 607"/>
                <a:gd name="T24" fmla="*/ 140 w 704"/>
                <a:gd name="T25" fmla="*/ 507 h 607"/>
                <a:gd name="T26" fmla="*/ 80 w 704"/>
                <a:gd name="T27" fmla="*/ 435 h 607"/>
                <a:gd name="T28" fmla="*/ 68 w 704"/>
                <a:gd name="T29" fmla="*/ 279 h 6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04"/>
                <a:gd name="T46" fmla="*/ 0 h 607"/>
                <a:gd name="T47" fmla="*/ 704 w 704"/>
                <a:gd name="T48" fmla="*/ 607 h 60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04" h="607">
                  <a:moveTo>
                    <a:pt x="68" y="279"/>
                  </a:moveTo>
                  <a:cubicBezTo>
                    <a:pt x="82" y="0"/>
                    <a:pt x="0" y="49"/>
                    <a:pt x="188" y="27"/>
                  </a:cubicBezTo>
                  <a:cubicBezTo>
                    <a:pt x="220" y="23"/>
                    <a:pt x="252" y="19"/>
                    <a:pt x="284" y="15"/>
                  </a:cubicBezTo>
                  <a:cubicBezTo>
                    <a:pt x="394" y="26"/>
                    <a:pt x="480" y="45"/>
                    <a:pt x="584" y="75"/>
                  </a:cubicBezTo>
                  <a:cubicBezTo>
                    <a:pt x="600" y="91"/>
                    <a:pt x="620" y="104"/>
                    <a:pt x="632" y="123"/>
                  </a:cubicBezTo>
                  <a:cubicBezTo>
                    <a:pt x="645" y="145"/>
                    <a:pt x="645" y="172"/>
                    <a:pt x="656" y="195"/>
                  </a:cubicBezTo>
                  <a:cubicBezTo>
                    <a:pt x="665" y="213"/>
                    <a:pt x="680" y="227"/>
                    <a:pt x="692" y="243"/>
                  </a:cubicBezTo>
                  <a:cubicBezTo>
                    <a:pt x="696" y="259"/>
                    <a:pt x="704" y="275"/>
                    <a:pt x="704" y="291"/>
                  </a:cubicBezTo>
                  <a:cubicBezTo>
                    <a:pt x="704" y="331"/>
                    <a:pt x="659" y="376"/>
                    <a:pt x="632" y="399"/>
                  </a:cubicBezTo>
                  <a:cubicBezTo>
                    <a:pt x="568" y="452"/>
                    <a:pt x="464" y="471"/>
                    <a:pt x="392" y="519"/>
                  </a:cubicBezTo>
                  <a:cubicBezTo>
                    <a:pt x="259" y="607"/>
                    <a:pt x="342" y="576"/>
                    <a:pt x="260" y="603"/>
                  </a:cubicBezTo>
                  <a:cubicBezTo>
                    <a:pt x="236" y="595"/>
                    <a:pt x="212" y="587"/>
                    <a:pt x="188" y="579"/>
                  </a:cubicBezTo>
                  <a:cubicBezTo>
                    <a:pt x="161" y="570"/>
                    <a:pt x="156" y="531"/>
                    <a:pt x="140" y="507"/>
                  </a:cubicBezTo>
                  <a:cubicBezTo>
                    <a:pt x="107" y="457"/>
                    <a:pt x="126" y="481"/>
                    <a:pt x="80" y="435"/>
                  </a:cubicBezTo>
                  <a:cubicBezTo>
                    <a:pt x="55" y="361"/>
                    <a:pt x="68" y="412"/>
                    <a:pt x="68" y="279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flipH="1" flipV="1">
              <a:off x="3826" y="882"/>
              <a:ext cx="2" cy="1140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>
              <a:off x="3826" y="2017"/>
              <a:ext cx="542" cy="0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4233" name="Object 25"/>
            <p:cNvGraphicFramePr>
              <a:graphicFrameLocks noChangeAspect="1"/>
            </p:cNvGraphicFramePr>
            <p:nvPr/>
          </p:nvGraphicFramePr>
          <p:xfrm>
            <a:off x="3729" y="2026"/>
            <a:ext cx="25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89" name="公式" r:id="rId11" imgW="142799" imgH="133347" progId="Equation.3">
                    <p:embed/>
                  </p:oleObj>
                </mc:Choice>
                <mc:Fallback>
                  <p:oleObj name="公式" r:id="rId11" imgW="142799" imgH="133347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9" y="2026"/>
                          <a:ext cx="253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299075" y="1247775"/>
            <a:ext cx="3449638" cy="2714625"/>
            <a:chOff x="3338" y="786"/>
            <a:chExt cx="2173" cy="1710"/>
          </a:xfrm>
        </p:grpSpPr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flipV="1">
              <a:off x="3586" y="786"/>
              <a:ext cx="0" cy="1527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>
              <a:off x="3592" y="2298"/>
              <a:ext cx="1919" cy="3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4237" name="Object 29"/>
            <p:cNvGraphicFramePr>
              <a:graphicFrameLocks noChangeAspect="1"/>
            </p:cNvGraphicFramePr>
            <p:nvPr/>
          </p:nvGraphicFramePr>
          <p:xfrm>
            <a:off x="3443" y="2312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90" name="公式" r:id="rId13" imgW="228640" imgH="247529" progId="Equation.3">
                    <p:embed/>
                  </p:oleObj>
                </mc:Choice>
                <mc:Fallback>
                  <p:oleObj name="公式" r:id="rId13" imgW="228640" imgH="247529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3" y="2312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38" name="Object 30"/>
            <p:cNvGraphicFramePr>
              <a:graphicFrameLocks noChangeAspect="1"/>
            </p:cNvGraphicFramePr>
            <p:nvPr/>
          </p:nvGraphicFramePr>
          <p:xfrm>
            <a:off x="3338" y="834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91" name="Equation" r:id="rId15" imgW="190578" imgH="257247" progId="Equation.3">
                    <p:embed/>
                  </p:oleObj>
                </mc:Choice>
                <mc:Fallback>
                  <p:oleObj name="Equation" r:id="rId15" imgW="190578" imgH="257247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8" y="834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39" name="Object 31"/>
            <p:cNvGraphicFramePr>
              <a:graphicFrameLocks noChangeAspect="1"/>
            </p:cNvGraphicFramePr>
            <p:nvPr/>
          </p:nvGraphicFramePr>
          <p:xfrm>
            <a:off x="5324" y="2083"/>
            <a:ext cx="134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92" name="Equation" r:id="rId17" imgW="171412" imgH="180855" progId="Equation.3">
                    <p:embed/>
                  </p:oleObj>
                </mc:Choice>
                <mc:Fallback>
                  <p:oleObj name="Equation" r:id="rId17" imgW="171412" imgH="180855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4" y="2083"/>
                          <a:ext cx="134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8752" name="Object 32"/>
          <p:cNvGraphicFramePr>
            <a:graphicFrameLocks noChangeAspect="1"/>
          </p:cNvGraphicFramePr>
          <p:nvPr/>
        </p:nvGraphicFramePr>
        <p:xfrm>
          <a:off x="5321300" y="1658938"/>
          <a:ext cx="3063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3" name="公式" r:id="rId19" imgW="95289" imgH="133347" progId="Equation.3">
                  <p:embed/>
                </p:oleObj>
              </mc:Choice>
              <mc:Fallback>
                <p:oleObj name="公式" r:id="rId19" imgW="95289" imgH="13334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1658938"/>
                        <a:ext cx="30638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7369175" y="942975"/>
            <a:ext cx="1165225" cy="2100263"/>
            <a:chOff x="4642" y="594"/>
            <a:chExt cx="734" cy="1323"/>
          </a:xfrm>
        </p:grpSpPr>
        <p:sp>
          <p:nvSpPr>
            <p:cNvPr id="94242" name="Freeform 34"/>
            <p:cNvSpPr>
              <a:spLocks/>
            </p:cNvSpPr>
            <p:nvPr/>
          </p:nvSpPr>
          <p:spPr bwMode="auto">
            <a:xfrm>
              <a:off x="4642" y="1310"/>
              <a:ext cx="704" cy="607"/>
            </a:xfrm>
            <a:custGeom>
              <a:avLst/>
              <a:gdLst>
                <a:gd name="T0" fmla="*/ 68 w 704"/>
                <a:gd name="T1" fmla="*/ 279 h 607"/>
                <a:gd name="T2" fmla="*/ 188 w 704"/>
                <a:gd name="T3" fmla="*/ 27 h 607"/>
                <a:gd name="T4" fmla="*/ 284 w 704"/>
                <a:gd name="T5" fmla="*/ 15 h 607"/>
                <a:gd name="T6" fmla="*/ 584 w 704"/>
                <a:gd name="T7" fmla="*/ 75 h 607"/>
                <a:gd name="T8" fmla="*/ 632 w 704"/>
                <a:gd name="T9" fmla="*/ 123 h 607"/>
                <a:gd name="T10" fmla="*/ 656 w 704"/>
                <a:gd name="T11" fmla="*/ 195 h 607"/>
                <a:gd name="T12" fmla="*/ 692 w 704"/>
                <a:gd name="T13" fmla="*/ 243 h 607"/>
                <a:gd name="T14" fmla="*/ 704 w 704"/>
                <a:gd name="T15" fmla="*/ 291 h 607"/>
                <a:gd name="T16" fmla="*/ 632 w 704"/>
                <a:gd name="T17" fmla="*/ 399 h 607"/>
                <a:gd name="T18" fmla="*/ 392 w 704"/>
                <a:gd name="T19" fmla="*/ 519 h 607"/>
                <a:gd name="T20" fmla="*/ 260 w 704"/>
                <a:gd name="T21" fmla="*/ 603 h 607"/>
                <a:gd name="T22" fmla="*/ 188 w 704"/>
                <a:gd name="T23" fmla="*/ 579 h 607"/>
                <a:gd name="T24" fmla="*/ 140 w 704"/>
                <a:gd name="T25" fmla="*/ 507 h 607"/>
                <a:gd name="T26" fmla="*/ 80 w 704"/>
                <a:gd name="T27" fmla="*/ 435 h 607"/>
                <a:gd name="T28" fmla="*/ 68 w 704"/>
                <a:gd name="T29" fmla="*/ 279 h 6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04"/>
                <a:gd name="T46" fmla="*/ 0 h 607"/>
                <a:gd name="T47" fmla="*/ 704 w 704"/>
                <a:gd name="T48" fmla="*/ 607 h 60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04" h="607">
                  <a:moveTo>
                    <a:pt x="68" y="279"/>
                  </a:moveTo>
                  <a:cubicBezTo>
                    <a:pt x="82" y="0"/>
                    <a:pt x="0" y="49"/>
                    <a:pt x="188" y="27"/>
                  </a:cubicBezTo>
                  <a:cubicBezTo>
                    <a:pt x="220" y="23"/>
                    <a:pt x="252" y="19"/>
                    <a:pt x="284" y="15"/>
                  </a:cubicBezTo>
                  <a:cubicBezTo>
                    <a:pt x="394" y="26"/>
                    <a:pt x="480" y="45"/>
                    <a:pt x="584" y="75"/>
                  </a:cubicBezTo>
                  <a:cubicBezTo>
                    <a:pt x="600" y="91"/>
                    <a:pt x="620" y="104"/>
                    <a:pt x="632" y="123"/>
                  </a:cubicBezTo>
                  <a:cubicBezTo>
                    <a:pt x="645" y="145"/>
                    <a:pt x="645" y="172"/>
                    <a:pt x="656" y="195"/>
                  </a:cubicBezTo>
                  <a:cubicBezTo>
                    <a:pt x="665" y="213"/>
                    <a:pt x="680" y="227"/>
                    <a:pt x="692" y="243"/>
                  </a:cubicBezTo>
                  <a:cubicBezTo>
                    <a:pt x="696" y="259"/>
                    <a:pt x="704" y="275"/>
                    <a:pt x="704" y="291"/>
                  </a:cubicBezTo>
                  <a:cubicBezTo>
                    <a:pt x="704" y="331"/>
                    <a:pt x="659" y="376"/>
                    <a:pt x="632" y="399"/>
                  </a:cubicBezTo>
                  <a:cubicBezTo>
                    <a:pt x="568" y="452"/>
                    <a:pt x="464" y="471"/>
                    <a:pt x="392" y="519"/>
                  </a:cubicBezTo>
                  <a:cubicBezTo>
                    <a:pt x="259" y="607"/>
                    <a:pt x="342" y="576"/>
                    <a:pt x="260" y="603"/>
                  </a:cubicBezTo>
                  <a:cubicBezTo>
                    <a:pt x="236" y="595"/>
                    <a:pt x="212" y="587"/>
                    <a:pt x="188" y="579"/>
                  </a:cubicBezTo>
                  <a:cubicBezTo>
                    <a:pt x="161" y="570"/>
                    <a:pt x="156" y="531"/>
                    <a:pt x="140" y="507"/>
                  </a:cubicBezTo>
                  <a:cubicBezTo>
                    <a:pt x="107" y="457"/>
                    <a:pt x="126" y="481"/>
                    <a:pt x="80" y="435"/>
                  </a:cubicBezTo>
                  <a:cubicBezTo>
                    <a:pt x="55" y="361"/>
                    <a:pt x="68" y="412"/>
                    <a:pt x="68" y="279"/>
                  </a:cubicBez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flipH="1" flipV="1">
              <a:off x="4834" y="594"/>
              <a:ext cx="2" cy="1152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>
              <a:off x="4834" y="1746"/>
              <a:ext cx="542" cy="0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58757" name="Object 37"/>
          <p:cNvGraphicFramePr>
            <a:graphicFrameLocks noChangeAspect="1"/>
          </p:cNvGraphicFramePr>
          <p:nvPr/>
        </p:nvGraphicFramePr>
        <p:xfrm>
          <a:off x="7243763" y="3267075"/>
          <a:ext cx="2301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4" name="Equation" r:id="rId21" imgW="180860" imgH="257247" progId="Equation.3">
                  <p:embed/>
                </p:oleObj>
              </mc:Choice>
              <mc:Fallback>
                <p:oleObj name="Equation" r:id="rId21" imgW="180860" imgH="257247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763" y="3267075"/>
                        <a:ext cx="2301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58" name="Object 38"/>
          <p:cNvGraphicFramePr>
            <a:graphicFrameLocks noChangeAspect="1"/>
          </p:cNvGraphicFramePr>
          <p:nvPr/>
        </p:nvGraphicFramePr>
        <p:xfrm>
          <a:off x="6269038" y="1855788"/>
          <a:ext cx="2809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5" name="Equation" r:id="rId23" imgW="228640" imgH="247529" progId="Equation.3">
                  <p:embed/>
                </p:oleObj>
              </mc:Choice>
              <mc:Fallback>
                <p:oleObj name="Equation" r:id="rId23" imgW="228640" imgH="24752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38" y="1855788"/>
                        <a:ext cx="2809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59" name="Object 39"/>
          <p:cNvGraphicFramePr>
            <a:graphicFrameLocks noChangeAspect="1"/>
          </p:cNvGraphicFramePr>
          <p:nvPr/>
        </p:nvGraphicFramePr>
        <p:xfrm>
          <a:off x="6018213" y="2085975"/>
          <a:ext cx="2841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6" name="Equation" r:id="rId25" imgW="228640" imgH="257247" progId="Equation.3">
                  <p:embed/>
                </p:oleObj>
              </mc:Choice>
              <mc:Fallback>
                <p:oleObj name="Equation" r:id="rId25" imgW="228640" imgH="257247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2085975"/>
                        <a:ext cx="2841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60" name="Object 40"/>
          <p:cNvGraphicFramePr>
            <a:graphicFrameLocks noChangeAspect="1"/>
          </p:cNvGraphicFramePr>
          <p:nvPr/>
        </p:nvGraphicFramePr>
        <p:xfrm>
          <a:off x="6296025" y="2297113"/>
          <a:ext cx="3730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7" name="公式" r:id="rId27" imgW="133351" imgH="114182" progId="Equation.3">
                  <p:embed/>
                </p:oleObj>
              </mc:Choice>
              <mc:Fallback>
                <p:oleObj name="公式" r:id="rId27" imgW="133351" imgH="114182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5" y="2297113"/>
                        <a:ext cx="3730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61" name="Object 41"/>
          <p:cNvGraphicFramePr>
            <a:graphicFrameLocks noChangeAspect="1"/>
          </p:cNvGraphicFramePr>
          <p:nvPr/>
        </p:nvGraphicFramePr>
        <p:xfrm>
          <a:off x="7958138" y="1763713"/>
          <a:ext cx="3730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8" name="公式" r:id="rId29" imgW="133351" imgH="114182" progId="Equation.3">
                  <p:embed/>
                </p:oleObj>
              </mc:Choice>
              <mc:Fallback>
                <p:oleObj name="公式" r:id="rId29" imgW="133351" imgH="114182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8138" y="1763713"/>
                        <a:ext cx="37306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62" name="Object 42"/>
          <p:cNvGraphicFramePr>
            <a:graphicFrameLocks noChangeAspect="1"/>
          </p:cNvGraphicFramePr>
          <p:nvPr/>
        </p:nvGraphicFramePr>
        <p:xfrm>
          <a:off x="8027988" y="684213"/>
          <a:ext cx="2809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9" name="Equation" r:id="rId31" imgW="228640" imgH="247529" progId="Equation.3">
                  <p:embed/>
                </p:oleObj>
              </mc:Choice>
              <mc:Fallback>
                <p:oleObj name="Equation" r:id="rId31" imgW="228640" imgH="24752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684213"/>
                        <a:ext cx="2809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63" name="Object 43"/>
          <p:cNvGraphicFramePr>
            <a:graphicFrameLocks noChangeAspect="1"/>
          </p:cNvGraphicFramePr>
          <p:nvPr/>
        </p:nvGraphicFramePr>
        <p:xfrm>
          <a:off x="8340725" y="908050"/>
          <a:ext cx="2809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0" name="Equation" r:id="rId33" imgW="228640" imgH="247529" progId="Equation.3">
                  <p:embed/>
                </p:oleObj>
              </mc:Choice>
              <mc:Fallback>
                <p:oleObj name="Equation" r:id="rId33" imgW="228640" imgH="24752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0725" y="908050"/>
                        <a:ext cx="28098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64" name="Rectangle 44"/>
          <p:cNvSpPr>
            <a:spLocks noChangeArrowheads="1"/>
          </p:cNvSpPr>
          <p:nvPr/>
        </p:nvSpPr>
        <p:spPr bwMode="auto">
          <a:xfrm>
            <a:off x="2112963" y="1498600"/>
            <a:ext cx="207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研究对象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)</a:t>
            </a:r>
          </a:p>
        </p:txBody>
      </p:sp>
      <p:sp>
        <p:nvSpPr>
          <p:cNvPr id="158765" name="Rectangle 45"/>
          <p:cNvSpPr>
            <a:spLocks noChangeArrowheads="1"/>
          </p:cNvSpPr>
          <p:nvPr/>
        </p:nvSpPr>
        <p:spPr bwMode="auto">
          <a:xfrm>
            <a:off x="5661025" y="4132263"/>
            <a:ext cx="179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— 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绝对位移</a:t>
            </a:r>
          </a:p>
        </p:txBody>
      </p:sp>
      <p:sp>
        <p:nvSpPr>
          <p:cNvPr id="158766" name="Line 46"/>
          <p:cNvSpPr>
            <a:spLocks noChangeShapeType="1"/>
          </p:cNvSpPr>
          <p:nvPr/>
        </p:nvSpPr>
        <p:spPr bwMode="auto">
          <a:xfrm flipH="1">
            <a:off x="6111875" y="2314575"/>
            <a:ext cx="228600" cy="838200"/>
          </a:xfrm>
          <a:prstGeom prst="line">
            <a:avLst/>
          </a:prstGeom>
          <a:noFill/>
          <a:ln w="28575">
            <a:solidFill>
              <a:srgbClr val="66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8767" name="Line 47"/>
          <p:cNvSpPr>
            <a:spLocks noChangeShapeType="1"/>
          </p:cNvSpPr>
          <p:nvPr/>
        </p:nvSpPr>
        <p:spPr bwMode="auto">
          <a:xfrm flipH="1">
            <a:off x="7702550" y="1933575"/>
            <a:ext cx="228600" cy="838200"/>
          </a:xfrm>
          <a:prstGeom prst="line">
            <a:avLst/>
          </a:prstGeom>
          <a:noFill/>
          <a:ln w="28575">
            <a:solidFill>
              <a:srgbClr val="66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8768" name="Line 48"/>
          <p:cNvSpPr>
            <a:spLocks noChangeShapeType="1"/>
          </p:cNvSpPr>
          <p:nvPr/>
        </p:nvSpPr>
        <p:spPr bwMode="auto">
          <a:xfrm flipH="1">
            <a:off x="5730875" y="2314575"/>
            <a:ext cx="609600" cy="1295400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8769" name="Line 49"/>
          <p:cNvSpPr>
            <a:spLocks noChangeShapeType="1"/>
          </p:cNvSpPr>
          <p:nvPr/>
        </p:nvSpPr>
        <p:spPr bwMode="auto">
          <a:xfrm rot="21378022" flipV="1">
            <a:off x="6122988" y="2835275"/>
            <a:ext cx="1524000" cy="304800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8770" name="Object 50"/>
          <p:cNvGraphicFramePr>
            <a:graphicFrameLocks noChangeAspect="1"/>
          </p:cNvGraphicFramePr>
          <p:nvPr/>
        </p:nvGraphicFramePr>
        <p:xfrm>
          <a:off x="4067175" y="4160838"/>
          <a:ext cx="6397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1" name="公式" r:id="rId35" imgW="257254" imgH="180855" progId="Equation.3">
                  <p:embed/>
                </p:oleObj>
              </mc:Choice>
              <mc:Fallback>
                <p:oleObj name="公式" r:id="rId35" imgW="257254" imgH="180855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160838"/>
                        <a:ext cx="6397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71" name="Text Box 51"/>
          <p:cNvSpPr txBox="1">
            <a:spLocks noChangeArrowheads="1"/>
          </p:cNvSpPr>
          <p:nvPr/>
        </p:nvSpPr>
        <p:spPr bwMode="auto">
          <a:xfrm>
            <a:off x="611188" y="4694238"/>
            <a:ext cx="38195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altLang="zh-CN" i="1">
                <a:solidFill>
                  <a:srgbClr val="FFFFCC"/>
                </a:solidFill>
                <a:ea typeface="楷体_GB2312" pitchFamily="49" charset="-122"/>
              </a:rPr>
              <a:t> </a:t>
            </a:r>
            <a:r>
              <a:rPr lang="en-US" altLang="zh-CN" sz="2800" i="1">
                <a:solidFill>
                  <a:srgbClr val="00FFFF"/>
                </a:solidFill>
                <a:ea typeface="楷体_GB2312" pitchFamily="49" charset="-122"/>
              </a:rPr>
              <a:t>P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点相对于</a:t>
            </a:r>
            <a:r>
              <a:rPr lang="en-US" altLang="zh-CN" sz="2800" i="1">
                <a:solidFill>
                  <a:srgbClr val="66FFFF"/>
                </a:solidFill>
                <a:ea typeface="楷体_GB2312" pitchFamily="49" charset="-122"/>
              </a:rPr>
              <a:t>S'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系的位移：</a:t>
            </a:r>
          </a:p>
        </p:txBody>
      </p:sp>
      <p:sp>
        <p:nvSpPr>
          <p:cNvPr id="158772" name="Rectangle 52"/>
          <p:cNvSpPr>
            <a:spLocks noChangeArrowheads="1"/>
          </p:cNvSpPr>
          <p:nvPr/>
        </p:nvSpPr>
        <p:spPr bwMode="auto">
          <a:xfrm>
            <a:off x="5661025" y="4678363"/>
            <a:ext cx="179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— 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相对位移</a:t>
            </a:r>
          </a:p>
        </p:txBody>
      </p:sp>
      <p:graphicFrame>
        <p:nvGraphicFramePr>
          <p:cNvPr id="158773" name="Object 53"/>
          <p:cNvGraphicFramePr>
            <a:graphicFrameLocks noChangeAspect="1"/>
          </p:cNvGraphicFramePr>
          <p:nvPr/>
        </p:nvGraphicFramePr>
        <p:xfrm>
          <a:off x="4067175" y="4678363"/>
          <a:ext cx="6651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2" name="公式" r:id="rId37" imgW="266702" imgH="180855" progId="Equation.3">
                  <p:embed/>
                </p:oleObj>
              </mc:Choice>
              <mc:Fallback>
                <p:oleObj name="公式" r:id="rId37" imgW="266702" imgH="180855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678363"/>
                        <a:ext cx="6651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74" name="Text Box 54"/>
          <p:cNvSpPr txBox="1">
            <a:spLocks noChangeArrowheads="1"/>
          </p:cNvSpPr>
          <p:nvPr/>
        </p:nvSpPr>
        <p:spPr bwMode="auto">
          <a:xfrm>
            <a:off x="539750" y="5181600"/>
            <a:ext cx="42386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altLang="zh-CN" i="1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en-US" altLang="zh-CN" sz="2800" i="1">
                <a:solidFill>
                  <a:srgbClr val="66FFFF"/>
                </a:solidFill>
                <a:ea typeface="楷体_GB2312" pitchFamily="49" charset="-122"/>
              </a:rPr>
              <a:t>S'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系相对于</a:t>
            </a:r>
            <a:r>
              <a:rPr lang="en-US" altLang="zh-CN" sz="2800" i="1">
                <a:solidFill>
                  <a:srgbClr val="66FFFF"/>
                </a:solidFill>
                <a:ea typeface="楷体_GB2312" pitchFamily="49" charset="-122"/>
              </a:rPr>
              <a:t>S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系的位移：</a:t>
            </a:r>
          </a:p>
        </p:txBody>
      </p:sp>
      <p:sp>
        <p:nvSpPr>
          <p:cNvPr id="158775" name="Rectangle 55"/>
          <p:cNvSpPr>
            <a:spLocks noChangeArrowheads="1"/>
          </p:cNvSpPr>
          <p:nvPr/>
        </p:nvSpPr>
        <p:spPr bwMode="auto">
          <a:xfrm>
            <a:off x="5661025" y="5254625"/>
            <a:ext cx="179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— 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牵连位移</a:t>
            </a:r>
          </a:p>
        </p:txBody>
      </p:sp>
      <p:graphicFrame>
        <p:nvGraphicFramePr>
          <p:cNvPr id="158776" name="Object 56"/>
          <p:cNvGraphicFramePr>
            <a:graphicFrameLocks noChangeAspect="1"/>
          </p:cNvGraphicFramePr>
          <p:nvPr/>
        </p:nvGraphicFramePr>
        <p:xfrm>
          <a:off x="4067175" y="5300663"/>
          <a:ext cx="16795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3" name="公式" r:id="rId39" imgW="752595" imgH="180855" progId="Equation.3">
                  <p:embed/>
                </p:oleObj>
              </mc:Choice>
              <mc:Fallback>
                <p:oleObj name="公式" r:id="rId39" imgW="752595" imgH="180855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300663"/>
                        <a:ext cx="16795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78" name="Rectangle 58"/>
          <p:cNvSpPr>
            <a:spLocks noChangeArrowheads="1"/>
          </p:cNvSpPr>
          <p:nvPr/>
        </p:nvSpPr>
        <p:spPr bwMode="auto">
          <a:xfrm>
            <a:off x="3549650" y="6226175"/>
            <a:ext cx="54498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绝对位移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等于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相对位移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加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牵连位移。 </a:t>
            </a:r>
          </a:p>
        </p:txBody>
      </p:sp>
      <p:graphicFrame>
        <p:nvGraphicFramePr>
          <p:cNvPr id="158779" name="Object 59"/>
          <p:cNvGraphicFramePr>
            <a:graphicFrameLocks noChangeAspect="1"/>
          </p:cNvGraphicFramePr>
          <p:nvPr/>
        </p:nvGraphicFramePr>
        <p:xfrm>
          <a:off x="971550" y="6211888"/>
          <a:ext cx="2284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4" name="公式" r:id="rId41" imgW="1095420" imgH="180855" progId="Equation.3">
                  <p:embed/>
                </p:oleObj>
              </mc:Choice>
              <mc:Fallback>
                <p:oleObj name="公式" r:id="rId41" imgW="1095420" imgH="180855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211888"/>
                        <a:ext cx="2284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27843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73" name="Object 61"/>
          <p:cNvGraphicFramePr>
            <a:graphicFrameLocks noChangeAspect="1"/>
          </p:cNvGraphicFramePr>
          <p:nvPr/>
        </p:nvGraphicFramePr>
        <p:xfrm>
          <a:off x="4067175" y="5589588"/>
          <a:ext cx="20574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5" name="Equation" r:id="rId43" imgW="952621" imgH="304755" progId="Equation.DSMT4">
                  <p:embed/>
                </p:oleObj>
              </mc:Choice>
              <mc:Fallback>
                <p:oleObj name="Equation" r:id="rId43" imgW="952621" imgH="304755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589588"/>
                        <a:ext cx="20574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58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5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5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5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5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5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5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5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5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5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8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5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5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5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utoUpdateAnimBg="0"/>
      <p:bldP spid="158723" grpId="0" animBg="1"/>
      <p:bldP spid="158724" grpId="0" animBg="1"/>
      <p:bldP spid="158725" grpId="0" animBg="1"/>
      <p:bldP spid="158726" grpId="0" animBg="1"/>
      <p:bldP spid="158727" grpId="0" animBg="1"/>
      <p:bldP spid="158728" grpId="0" animBg="1"/>
      <p:bldP spid="158729" grpId="0" animBg="1"/>
      <p:bldP spid="158733" grpId="0" autoUpdateAnimBg="0"/>
      <p:bldP spid="158734" grpId="0" autoUpdateAnimBg="0"/>
      <p:bldP spid="158735" grpId="0" autoUpdateAnimBg="0"/>
      <p:bldP spid="158736" grpId="0" autoUpdateAnimBg="0"/>
      <p:bldP spid="158737" grpId="0" autoUpdateAnimBg="0"/>
      <p:bldP spid="158738" grpId="0" autoUpdateAnimBg="0"/>
      <p:bldP spid="158739" grpId="0" autoUpdateAnimBg="0"/>
      <p:bldP spid="158764" grpId="0" autoUpdateAnimBg="0"/>
      <p:bldP spid="158765" grpId="0" autoUpdateAnimBg="0"/>
      <p:bldP spid="158766" grpId="0" animBg="1"/>
      <p:bldP spid="158767" grpId="0" animBg="1"/>
      <p:bldP spid="158768" grpId="0" animBg="1"/>
      <p:bldP spid="158769" grpId="0" animBg="1"/>
      <p:bldP spid="158771" grpId="0" autoUpdateAnimBg="0"/>
      <p:bldP spid="158772" grpId="0" autoUpdateAnimBg="0"/>
      <p:bldP spid="158774" grpId="0" autoUpdateAnimBg="0"/>
      <p:bldP spid="158775" grpId="0" autoUpdateAnimBg="0"/>
      <p:bldP spid="15877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319088" y="461963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</a:rPr>
              <a:t>二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速度变换定理   加速度变换定理</a:t>
            </a:r>
          </a:p>
        </p:txBody>
      </p:sp>
      <p:graphicFrame>
        <p:nvGraphicFramePr>
          <p:cNvPr id="143363" name="Object 3"/>
          <p:cNvGraphicFramePr>
            <a:graphicFrameLocks noChangeAspect="1"/>
          </p:cNvGraphicFramePr>
          <p:nvPr/>
        </p:nvGraphicFramePr>
        <p:xfrm>
          <a:off x="885825" y="2713038"/>
          <a:ext cx="2360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75" name="公式" r:id="rId3" imgW="1133482" imgH="342816" progId="Equation.3">
                  <p:embed/>
                </p:oleObj>
              </mc:Choice>
              <mc:Fallback>
                <p:oleObj name="公式" r:id="rId3" imgW="1133482" imgH="34281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2713038"/>
                        <a:ext cx="23606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27843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4" name="AutoShape 4"/>
          <p:cNvSpPr>
            <a:spLocks noChangeArrowheads="1"/>
          </p:cNvSpPr>
          <p:nvPr/>
        </p:nvSpPr>
        <p:spPr bwMode="auto">
          <a:xfrm>
            <a:off x="3519488" y="2927350"/>
            <a:ext cx="863600" cy="360363"/>
          </a:xfrm>
          <a:prstGeom prst="rightArrow">
            <a:avLst>
              <a:gd name="adj1" fmla="val 50000"/>
              <a:gd name="adj2" fmla="val 59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4643438" y="2878138"/>
          <a:ext cx="193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76" name="公式" r:id="rId5" imgW="914290" imgH="180855" progId="Equation.3">
                  <p:embed/>
                </p:oleObj>
              </mc:Choice>
              <mc:Fallback>
                <p:oleObj name="公式" r:id="rId5" imgW="914290" imgH="18085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878138"/>
                        <a:ext cx="193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1803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6"/>
          <p:cNvGraphicFramePr>
            <a:graphicFrameLocks noChangeAspect="1"/>
          </p:cNvGraphicFramePr>
          <p:nvPr/>
        </p:nvGraphicFramePr>
        <p:xfrm>
          <a:off x="836613" y="4657725"/>
          <a:ext cx="26400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77" name="公式" r:id="rId7" imgW="1276280" imgH="342816" progId="Equation.3">
                  <p:embed/>
                </p:oleObj>
              </mc:Choice>
              <mc:Fallback>
                <p:oleObj name="公式" r:id="rId7" imgW="1276280" imgH="34281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4657725"/>
                        <a:ext cx="26400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27843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7" name="AutoShape 7"/>
          <p:cNvSpPr>
            <a:spLocks noChangeArrowheads="1"/>
          </p:cNvSpPr>
          <p:nvPr/>
        </p:nvSpPr>
        <p:spPr bwMode="auto">
          <a:xfrm>
            <a:off x="3484563" y="4872038"/>
            <a:ext cx="863600" cy="360362"/>
          </a:xfrm>
          <a:prstGeom prst="rightArrow">
            <a:avLst>
              <a:gd name="adj1" fmla="val 50000"/>
              <a:gd name="adj2" fmla="val 59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43368" name="Object 8"/>
          <p:cNvGraphicFramePr>
            <a:graphicFrameLocks noChangeAspect="1"/>
          </p:cNvGraphicFramePr>
          <p:nvPr/>
        </p:nvGraphicFramePr>
        <p:xfrm>
          <a:off x="4643438" y="4822825"/>
          <a:ext cx="193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78" name="公式" r:id="rId9" imgW="914290" imgH="180855" progId="Equation.3">
                  <p:embed/>
                </p:oleObj>
              </mc:Choice>
              <mc:Fallback>
                <p:oleObj name="公式" r:id="rId9" imgW="914290" imgH="18085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822825"/>
                        <a:ext cx="193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1803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9" name="Object 9"/>
          <p:cNvGraphicFramePr>
            <a:graphicFrameLocks noChangeAspect="1"/>
          </p:cNvGraphicFramePr>
          <p:nvPr/>
        </p:nvGraphicFramePr>
        <p:xfrm>
          <a:off x="3851275" y="985838"/>
          <a:ext cx="3935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79" name="公式" r:id="rId11" imgW="1924139" imgH="342816" progId="Equation.3">
                  <p:embed/>
                </p:oleObj>
              </mc:Choice>
              <mc:Fallback>
                <p:oleObj name="公式" r:id="rId11" imgW="1924139" imgH="34281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985838"/>
                        <a:ext cx="39354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0" name="Object 10"/>
          <p:cNvGraphicFramePr>
            <a:graphicFrameLocks noChangeAspect="1"/>
          </p:cNvGraphicFramePr>
          <p:nvPr/>
        </p:nvGraphicFramePr>
        <p:xfrm>
          <a:off x="2195513" y="1900238"/>
          <a:ext cx="13668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80" name="公式" r:id="rId13" imgW="285867" imgH="133347" progId="Equation.3">
                  <p:embed/>
                </p:oleObj>
              </mc:Choice>
              <mc:Fallback>
                <p:oleObj name="公式" r:id="rId13" imgW="285867" imgH="13334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900238"/>
                        <a:ext cx="1366837" cy="736600"/>
                      </a:xfrm>
                      <a:prstGeom prst="rect">
                        <a:avLst/>
                      </a:prstGeom>
                      <a:solidFill>
                        <a:schemeClr val="bg1">
                          <a:alpha val="25098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1" name="Object 11"/>
          <p:cNvGraphicFramePr>
            <a:graphicFrameLocks noChangeAspect="1"/>
          </p:cNvGraphicFramePr>
          <p:nvPr/>
        </p:nvGraphicFramePr>
        <p:xfrm>
          <a:off x="1135063" y="1177925"/>
          <a:ext cx="2284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81" name="公式" r:id="rId15" imgW="1095420" imgH="180855" progId="Equation.3">
                  <p:embed/>
                </p:oleObj>
              </mc:Choice>
              <mc:Fallback>
                <p:oleObj name="公式" r:id="rId15" imgW="1095420" imgH="18085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1177925"/>
                        <a:ext cx="22844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27843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2627313" y="1455738"/>
            <a:ext cx="1296987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8800" b="0">
                <a:solidFill>
                  <a:schemeClr val="bg1"/>
                </a:solidFill>
                <a:latin typeface="Milano LET" pitchFamily="2" charset="0"/>
                <a:ea typeface="方正舒体" panose="02010601030101010101" pitchFamily="2" charset="-122"/>
              </a:rPr>
              <a:t>?</a:t>
            </a:r>
          </a:p>
        </p:txBody>
      </p:sp>
      <p:graphicFrame>
        <p:nvGraphicFramePr>
          <p:cNvPr id="143373" name="Object 13"/>
          <p:cNvGraphicFramePr>
            <a:graphicFrameLocks noChangeAspect="1"/>
          </p:cNvGraphicFramePr>
          <p:nvPr/>
        </p:nvGraphicFramePr>
        <p:xfrm>
          <a:off x="1509713" y="3873500"/>
          <a:ext cx="22367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82" name="公式" r:id="rId17" imgW="990683" imgH="180855" progId="Equation.3">
                  <p:embed/>
                </p:oleObj>
              </mc:Choice>
              <mc:Fallback>
                <p:oleObj name="公式" r:id="rId17" imgW="990683" imgH="18085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3873500"/>
                        <a:ext cx="2236787" cy="492125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4" name="Object 14"/>
          <p:cNvGraphicFramePr>
            <a:graphicFrameLocks noChangeAspect="1"/>
          </p:cNvGraphicFramePr>
          <p:nvPr/>
        </p:nvGraphicFramePr>
        <p:xfrm>
          <a:off x="4427538" y="3860800"/>
          <a:ext cx="24574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83" name="公式" r:id="rId19" imgW="1095420" imgH="190573" progId="Equation.3">
                  <p:embed/>
                </p:oleObj>
              </mc:Choice>
              <mc:Fallback>
                <p:oleObj name="公式" r:id="rId19" imgW="1095420" imgH="19057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860800"/>
                        <a:ext cx="2457450" cy="519113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5" name="Object 15"/>
          <p:cNvGraphicFramePr>
            <a:graphicFrameLocks noChangeAspect="1"/>
          </p:cNvGraphicFramePr>
          <p:nvPr/>
        </p:nvGraphicFramePr>
        <p:xfrm>
          <a:off x="1476375" y="5718175"/>
          <a:ext cx="21288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84" name="公式" r:id="rId21" imgW="942903" imgH="180855" progId="Equation.3">
                  <p:embed/>
                </p:oleObj>
              </mc:Choice>
              <mc:Fallback>
                <p:oleObj name="公式" r:id="rId21" imgW="942903" imgH="18085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718175"/>
                        <a:ext cx="2128838" cy="490538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6" name="Object 16"/>
          <p:cNvGraphicFramePr>
            <a:graphicFrameLocks noChangeAspect="1"/>
          </p:cNvGraphicFramePr>
          <p:nvPr/>
        </p:nvGraphicFramePr>
        <p:xfrm>
          <a:off x="4356100" y="5734050"/>
          <a:ext cx="24288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85" name="公式" r:id="rId23" imgW="1085972" imgH="190573" progId="Equation.3">
                  <p:embed/>
                </p:oleObj>
              </mc:Choice>
              <mc:Fallback>
                <p:oleObj name="公式" r:id="rId23" imgW="1085972" imgH="19057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734050"/>
                        <a:ext cx="2428875" cy="519113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78" name="Rectangle 58"/>
          <p:cNvSpPr>
            <a:spLocks noChangeArrowheads="1"/>
          </p:cNvSpPr>
          <p:nvPr/>
        </p:nvSpPr>
        <p:spPr bwMode="auto">
          <a:xfrm>
            <a:off x="3922713" y="2060575"/>
            <a:ext cx="45370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低速情况下相对论效应可以忽略 </a:t>
            </a:r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5222875" y="4365625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99"/>
                </a:solidFill>
                <a:ea typeface="楷体_GB2312" pitchFamily="49" charset="-122"/>
              </a:rPr>
              <a:t>—— </a:t>
            </a:r>
            <a:r>
              <a:rPr lang="zh-CN" altLang="en-US" sz="2200">
                <a:solidFill>
                  <a:srgbClr val="FFFF99"/>
                </a:solidFill>
                <a:ea typeface="楷体_GB2312" pitchFamily="49" charset="-122"/>
              </a:rPr>
              <a:t>伽利略速度变换定理</a:t>
            </a:r>
            <a:endParaRPr lang="zh-CN" altLang="en-US" sz="2200" b="0">
              <a:solidFill>
                <a:srgbClr val="FFFF99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3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autoUpdateAnimBg="0"/>
      <p:bldP spid="143364" grpId="0" animBg="1"/>
      <p:bldP spid="143367" grpId="0" animBg="1"/>
      <p:bldP spid="143372" grpId="0" autoUpdateAnimBg="0"/>
      <p:bldP spid="158778" grpId="0" autoUpdateAnimBg="0"/>
      <p:bldP spid="18944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762000" y="365125"/>
            <a:ext cx="80581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一个带篷子的卡车，篷高为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h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=2m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，当它停在马路边时，雨滴可落入车内达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d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=1m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，而当它以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15km/h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的速率运动时，雨滴恰好不能落入车中。</a:t>
            </a:r>
          </a:p>
        </p:txBody>
      </p:sp>
      <p:graphicFrame>
        <p:nvGraphicFramePr>
          <p:cNvPr id="144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099587"/>
              </p:ext>
            </p:extLst>
          </p:nvPr>
        </p:nvGraphicFramePr>
        <p:xfrm>
          <a:off x="798638" y="3762261"/>
          <a:ext cx="1628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4" name="Equation" r:id="rId3" imgW="1581044" imgH="380876" progId="Equation.3">
                  <p:embed/>
                </p:oleObj>
              </mc:Choice>
              <mc:Fallback>
                <p:oleObj name="Equation" r:id="rId3" imgW="1581044" imgH="38087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638" y="3762261"/>
                        <a:ext cx="16287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516907"/>
              </p:ext>
            </p:extLst>
          </p:nvPr>
        </p:nvGraphicFramePr>
        <p:xfrm>
          <a:off x="779780" y="4242593"/>
          <a:ext cx="30067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5" name="Equation" r:id="rId5" imgW="2971779" imgH="838144" progId="Equation.3">
                  <p:embed/>
                </p:oleObj>
              </mc:Choice>
              <mc:Fallback>
                <p:oleObj name="Equation" r:id="rId5" imgW="2971779" imgH="83814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80" y="4242593"/>
                        <a:ext cx="300672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9" name="Line 5"/>
          <p:cNvSpPr>
            <a:spLocks noChangeShapeType="1"/>
          </p:cNvSpPr>
          <p:nvPr/>
        </p:nvSpPr>
        <p:spPr bwMode="auto">
          <a:xfrm flipH="1">
            <a:off x="7467600" y="1981200"/>
            <a:ext cx="762000" cy="1447800"/>
          </a:xfrm>
          <a:prstGeom prst="line">
            <a:avLst/>
          </a:prstGeom>
          <a:noFill/>
          <a:ln w="25400">
            <a:solidFill>
              <a:srgbClr val="66FF66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4390" name="Object 6"/>
          <p:cNvGraphicFramePr>
            <a:graphicFrameLocks/>
          </p:cNvGraphicFramePr>
          <p:nvPr/>
        </p:nvGraphicFramePr>
        <p:xfrm>
          <a:off x="6300788" y="5084763"/>
          <a:ext cx="33178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6" name="公式" r:id="rId7" imgW="95289" imgH="95287" progId="Equation.3">
                  <p:embed/>
                </p:oleObj>
              </mc:Choice>
              <mc:Fallback>
                <p:oleObj name="公式" r:id="rId7" imgW="95289" imgH="95287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084763"/>
                        <a:ext cx="33178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1" name="Line 7"/>
          <p:cNvSpPr>
            <a:spLocks noChangeShapeType="1"/>
          </p:cNvSpPr>
          <p:nvPr/>
        </p:nvSpPr>
        <p:spPr bwMode="auto">
          <a:xfrm>
            <a:off x="6781800" y="4017963"/>
            <a:ext cx="0" cy="14478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2" name="Line 8"/>
          <p:cNvSpPr>
            <a:spLocks noChangeShapeType="1"/>
          </p:cNvSpPr>
          <p:nvPr/>
        </p:nvSpPr>
        <p:spPr bwMode="auto">
          <a:xfrm flipH="1">
            <a:off x="6019800" y="4017963"/>
            <a:ext cx="762000" cy="1447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3" name="Line 9"/>
          <p:cNvSpPr>
            <a:spLocks noChangeShapeType="1"/>
          </p:cNvSpPr>
          <p:nvPr/>
        </p:nvSpPr>
        <p:spPr bwMode="auto">
          <a:xfrm flipH="1">
            <a:off x="6019800" y="5465763"/>
            <a:ext cx="7620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5943600" y="2286000"/>
            <a:ext cx="2133600" cy="11430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0">
              <a:solidFill>
                <a:srgbClr val="FFFFCC"/>
              </a:solidFill>
              <a:ea typeface="仿宋_GB2312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953000" y="2590800"/>
            <a:ext cx="1066800" cy="1066800"/>
            <a:chOff x="3552" y="1392"/>
            <a:chExt cx="672" cy="672"/>
          </a:xfrm>
        </p:grpSpPr>
        <p:sp>
          <p:nvSpPr>
            <p:cNvPr id="96268" name="Line 12"/>
            <p:cNvSpPr>
              <a:spLocks noChangeShapeType="1"/>
            </p:cNvSpPr>
            <p:nvPr/>
          </p:nvSpPr>
          <p:spPr bwMode="auto">
            <a:xfrm>
              <a:off x="3984" y="1392"/>
              <a:ext cx="19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9" name="Line 13"/>
            <p:cNvSpPr>
              <a:spLocks noChangeShapeType="1"/>
            </p:cNvSpPr>
            <p:nvPr/>
          </p:nvSpPr>
          <p:spPr bwMode="auto">
            <a:xfrm flipH="1">
              <a:off x="3840" y="1392"/>
              <a:ext cx="144" cy="24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3552" y="1632"/>
              <a:ext cx="288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1" name="Line 15"/>
            <p:cNvSpPr>
              <a:spLocks noChangeShapeType="1"/>
            </p:cNvSpPr>
            <p:nvPr/>
          </p:nvSpPr>
          <p:spPr bwMode="auto">
            <a:xfrm>
              <a:off x="3552" y="1632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>
              <a:off x="3552" y="1920"/>
              <a:ext cx="67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3" name="Rectangle 17"/>
            <p:cNvSpPr>
              <a:spLocks noChangeArrowheads="1"/>
            </p:cNvSpPr>
            <p:nvPr/>
          </p:nvSpPr>
          <p:spPr bwMode="auto">
            <a:xfrm>
              <a:off x="3984" y="1488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96274" name="Oval 18"/>
            <p:cNvSpPr>
              <a:spLocks noChangeArrowheads="1"/>
            </p:cNvSpPr>
            <p:nvPr/>
          </p:nvSpPr>
          <p:spPr bwMode="auto">
            <a:xfrm>
              <a:off x="3792" y="1824"/>
              <a:ext cx="240" cy="24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144403" name="Oval 19"/>
          <p:cNvSpPr>
            <a:spLocks noChangeArrowheads="1"/>
          </p:cNvSpPr>
          <p:nvPr/>
        </p:nvSpPr>
        <p:spPr bwMode="auto">
          <a:xfrm>
            <a:off x="6934200" y="3276600"/>
            <a:ext cx="381000" cy="381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4404" name="Line 20"/>
          <p:cNvSpPr>
            <a:spLocks noChangeShapeType="1"/>
          </p:cNvSpPr>
          <p:nvPr/>
        </p:nvSpPr>
        <p:spPr bwMode="auto">
          <a:xfrm>
            <a:off x="6477000" y="2286000"/>
            <a:ext cx="0" cy="1143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05" name="Line 21"/>
          <p:cNvSpPr>
            <a:spLocks noChangeShapeType="1"/>
          </p:cNvSpPr>
          <p:nvPr/>
        </p:nvSpPr>
        <p:spPr bwMode="auto">
          <a:xfrm>
            <a:off x="7467600" y="28956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06" name="Line 22"/>
          <p:cNvSpPr>
            <a:spLocks noChangeShapeType="1"/>
          </p:cNvSpPr>
          <p:nvPr/>
        </p:nvSpPr>
        <p:spPr bwMode="auto">
          <a:xfrm>
            <a:off x="7467600" y="3048000"/>
            <a:ext cx="6096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4407" name="Object 23"/>
          <p:cNvGraphicFramePr>
            <a:graphicFrameLocks/>
          </p:cNvGraphicFramePr>
          <p:nvPr/>
        </p:nvGraphicFramePr>
        <p:xfrm>
          <a:off x="6184900" y="2732088"/>
          <a:ext cx="2159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7" name="Equation" r:id="rId9" imgW="171412" imgH="266694" progId="Equation.3">
                  <p:embed/>
                </p:oleObj>
              </mc:Choice>
              <mc:Fallback>
                <p:oleObj name="Equation" r:id="rId9" imgW="171412" imgH="266694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2732088"/>
                        <a:ext cx="2159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8" name="Object 24"/>
          <p:cNvGraphicFramePr>
            <a:graphicFrameLocks/>
          </p:cNvGraphicFramePr>
          <p:nvPr/>
        </p:nvGraphicFramePr>
        <p:xfrm>
          <a:off x="7669213" y="3048000"/>
          <a:ext cx="25558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8" name="Equation" r:id="rId11" imgW="209474" imgH="266694" progId="Equation.3">
                  <p:embed/>
                </p:oleObj>
              </mc:Choice>
              <mc:Fallback>
                <p:oleObj name="Equation" r:id="rId11" imgW="209474" imgH="266694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213" y="3048000"/>
                        <a:ext cx="255587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9" name="Line 25"/>
          <p:cNvSpPr>
            <a:spLocks noChangeShapeType="1"/>
          </p:cNvSpPr>
          <p:nvPr/>
        </p:nvSpPr>
        <p:spPr bwMode="auto">
          <a:xfrm>
            <a:off x="4572000" y="3657600"/>
            <a:ext cx="3733800" cy="0"/>
          </a:xfrm>
          <a:prstGeom prst="line">
            <a:avLst/>
          </a:prstGeom>
          <a:noFill/>
          <a:ln w="31750">
            <a:solidFill>
              <a:srgbClr val="CC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10" name="Line 26"/>
          <p:cNvSpPr>
            <a:spLocks noChangeShapeType="1"/>
          </p:cNvSpPr>
          <p:nvPr/>
        </p:nvSpPr>
        <p:spPr bwMode="auto">
          <a:xfrm flipH="1">
            <a:off x="4572000" y="2895600"/>
            <a:ext cx="7620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4411" name="Object 27"/>
          <p:cNvGraphicFramePr>
            <a:graphicFrameLocks/>
          </p:cNvGraphicFramePr>
          <p:nvPr/>
        </p:nvGraphicFramePr>
        <p:xfrm>
          <a:off x="5840413" y="4521200"/>
          <a:ext cx="331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9" name="Equation" r:id="rId13" imgW="285867" imgH="380876" progId="Equation.3">
                  <p:embed/>
                </p:oleObj>
              </mc:Choice>
              <mc:Fallback>
                <p:oleObj name="Equation" r:id="rId13" imgW="285867" imgH="380876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13" y="4521200"/>
                        <a:ext cx="3317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2" name="Object 28"/>
          <p:cNvGraphicFramePr>
            <a:graphicFrameLocks noChangeAspect="1"/>
          </p:cNvGraphicFramePr>
          <p:nvPr/>
        </p:nvGraphicFramePr>
        <p:xfrm>
          <a:off x="4784725" y="2386013"/>
          <a:ext cx="3206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0" name="Equation" r:id="rId15" imgW="266702" imgH="380876" progId="Equation.3">
                  <p:embed/>
                </p:oleObj>
              </mc:Choice>
              <mc:Fallback>
                <p:oleObj name="Equation" r:id="rId15" imgW="266702" imgH="38087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2386013"/>
                        <a:ext cx="3206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3" name="Object 29"/>
          <p:cNvGraphicFramePr>
            <a:graphicFrameLocks noChangeAspect="1"/>
          </p:cNvGraphicFramePr>
          <p:nvPr/>
        </p:nvGraphicFramePr>
        <p:xfrm>
          <a:off x="6918325" y="4522788"/>
          <a:ext cx="3206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1" name="Equation" r:id="rId17" imgW="266702" imgH="371429" progId="Equation.3">
                  <p:embed/>
                </p:oleObj>
              </mc:Choice>
              <mc:Fallback>
                <p:oleObj name="Equation" r:id="rId17" imgW="266702" imgH="37142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325" y="4522788"/>
                        <a:ext cx="3206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14" name="Text Box 30"/>
          <p:cNvSpPr txBox="1">
            <a:spLocks noChangeArrowheads="1"/>
          </p:cNvSpPr>
          <p:nvPr/>
        </p:nvSpPr>
        <p:spPr bwMode="auto">
          <a:xfrm>
            <a:off x="711200" y="2422752"/>
            <a:ext cx="3352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取地面为绝对参照系，卡车为相对参照系，根据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速度变换定理</a:t>
            </a:r>
          </a:p>
        </p:txBody>
      </p:sp>
      <p:sp>
        <p:nvSpPr>
          <p:cNvPr id="144415" name="Text Box 31"/>
          <p:cNvSpPr txBox="1">
            <a:spLocks noChangeArrowheads="1"/>
          </p:cNvSpPr>
          <p:nvPr/>
        </p:nvSpPr>
        <p:spPr bwMode="auto">
          <a:xfrm>
            <a:off x="2738438" y="3768179"/>
            <a:ext cx="1905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画出矢量图</a:t>
            </a:r>
          </a:p>
        </p:txBody>
      </p:sp>
      <p:sp>
        <p:nvSpPr>
          <p:cNvPr id="144416" name="Line 32"/>
          <p:cNvSpPr>
            <a:spLocks noChangeShapeType="1"/>
          </p:cNvSpPr>
          <p:nvPr/>
        </p:nvSpPr>
        <p:spPr bwMode="auto">
          <a:xfrm>
            <a:off x="8229600" y="2057400"/>
            <a:ext cx="0" cy="14478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4417" name="Object 33"/>
          <p:cNvGraphicFramePr>
            <a:graphicFrameLocks noChangeAspect="1"/>
          </p:cNvGraphicFramePr>
          <p:nvPr/>
        </p:nvGraphicFramePr>
        <p:xfrm>
          <a:off x="895350" y="5146675"/>
          <a:ext cx="3748088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2" name="公式" r:id="rId19" imgW="3714656" imgH="1276246" progId="Equation.3">
                  <p:embed/>
                </p:oleObj>
              </mc:Choice>
              <mc:Fallback>
                <p:oleObj name="公式" r:id="rId19" imgW="3714656" imgH="127624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5146675"/>
                        <a:ext cx="3748088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8" name="Object 34"/>
          <p:cNvGraphicFramePr>
            <a:graphicFrameLocks noChangeAspect="1"/>
          </p:cNvGraphicFramePr>
          <p:nvPr/>
        </p:nvGraphicFramePr>
        <p:xfrm>
          <a:off x="6356350" y="5554663"/>
          <a:ext cx="3206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3" name="Equation" r:id="rId21" imgW="266702" imgH="380876" progId="Equation.3">
                  <p:embed/>
                </p:oleObj>
              </mc:Choice>
              <mc:Fallback>
                <p:oleObj name="Equation" r:id="rId21" imgW="266702" imgH="38087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5554663"/>
                        <a:ext cx="3206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91" name="Rectangle 35"/>
          <p:cNvSpPr>
            <a:spLocks noChangeArrowheads="1"/>
          </p:cNvSpPr>
          <p:nvPr/>
        </p:nvSpPr>
        <p:spPr bwMode="auto">
          <a:xfrm>
            <a:off x="149101" y="457200"/>
            <a:ext cx="649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  <a:latin typeface="宋体" panose="02010600030101010101" pitchFamily="2" charset="-122"/>
              </a:rPr>
              <a:t>3</a:t>
            </a:r>
            <a:endParaRPr lang="zh-CN" altLang="en-US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44420" name="Rectangle 36"/>
          <p:cNvSpPr>
            <a:spLocks noChangeArrowheads="1"/>
          </p:cNvSpPr>
          <p:nvPr/>
        </p:nvSpPr>
        <p:spPr bwMode="auto">
          <a:xfrm>
            <a:off x="269875" y="242252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144421" name="Rectangle 37"/>
          <p:cNvSpPr>
            <a:spLocks noChangeArrowheads="1"/>
          </p:cNvSpPr>
          <p:nvPr/>
        </p:nvSpPr>
        <p:spPr bwMode="auto">
          <a:xfrm>
            <a:off x="774700" y="1812925"/>
            <a:ext cx="2933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雨滴的速度大小。</a:t>
            </a:r>
          </a:p>
        </p:txBody>
      </p:sp>
      <p:sp>
        <p:nvSpPr>
          <p:cNvPr id="144422" name="Rectangle 38"/>
          <p:cNvSpPr>
            <a:spLocks noChangeArrowheads="1"/>
          </p:cNvSpPr>
          <p:nvPr/>
        </p:nvSpPr>
        <p:spPr bwMode="auto">
          <a:xfrm>
            <a:off x="269875" y="19050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144423" name="Arc 39"/>
          <p:cNvSpPr>
            <a:spLocks/>
          </p:cNvSpPr>
          <p:nvPr/>
        </p:nvSpPr>
        <p:spPr bwMode="auto">
          <a:xfrm rot="1981432">
            <a:off x="6156325" y="5300663"/>
            <a:ext cx="152400" cy="76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41635310 h 21600"/>
              <a:gd name="T4" fmla="*/ 0 w 21600"/>
              <a:gd name="T5" fmla="*/ 4163531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4424" name="Object 40"/>
          <p:cNvGraphicFramePr>
            <a:graphicFrameLocks/>
          </p:cNvGraphicFramePr>
          <p:nvPr/>
        </p:nvGraphicFramePr>
        <p:xfrm>
          <a:off x="7451725" y="2420938"/>
          <a:ext cx="331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4" name="Equation" r:id="rId23" imgW="285867" imgH="380876" progId="Equation.3">
                  <p:embed/>
                </p:oleObj>
              </mc:Choice>
              <mc:Fallback>
                <p:oleObj name="Equation" r:id="rId23" imgW="285867" imgH="380876" progId="Equation.3">
                  <p:embed/>
                  <p:pic>
                    <p:nvPicPr>
                      <p:cNvPr id="0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420938"/>
                        <a:ext cx="3317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25" name="Object 41"/>
          <p:cNvGraphicFramePr>
            <a:graphicFrameLocks noChangeAspect="1"/>
          </p:cNvGraphicFramePr>
          <p:nvPr/>
        </p:nvGraphicFramePr>
        <p:xfrm>
          <a:off x="8316913" y="2636838"/>
          <a:ext cx="3206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5" name="Equation" r:id="rId25" imgW="266702" imgH="371429" progId="Equation.3">
                  <p:embed/>
                </p:oleObj>
              </mc:Choice>
              <mc:Fallback>
                <p:oleObj name="Equation" r:id="rId25" imgW="266702" imgH="37142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2636838"/>
                        <a:ext cx="3206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26" name="Text Box 42"/>
          <p:cNvSpPr txBox="1">
            <a:spLocks noChangeArrowheads="1"/>
          </p:cNvSpPr>
          <p:nvPr/>
        </p:nvSpPr>
        <p:spPr bwMode="auto">
          <a:xfrm>
            <a:off x="7261225" y="4373563"/>
            <a:ext cx="9366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ea typeface="仿宋_GB2312" pitchFamily="49" charset="-122"/>
              </a:rPr>
              <a:t>(</a:t>
            </a:r>
            <a:r>
              <a:rPr lang="en-US" altLang="zh-CN" sz="2800" i="1">
                <a:solidFill>
                  <a:srgbClr val="66FFFF"/>
                </a:solidFill>
                <a:ea typeface="仿宋_GB2312" pitchFamily="49" charset="-122"/>
              </a:rPr>
              <a:t>h</a:t>
            </a:r>
            <a:r>
              <a:rPr lang="en-US" altLang="zh-CN" sz="2800">
                <a:solidFill>
                  <a:schemeClr val="bg1"/>
                </a:solidFill>
                <a:ea typeface="仿宋_GB2312" pitchFamily="49" charset="-122"/>
              </a:rPr>
              <a:t>)</a:t>
            </a:r>
          </a:p>
        </p:txBody>
      </p:sp>
      <p:sp>
        <p:nvSpPr>
          <p:cNvPr id="144427" name="Text Box 43"/>
          <p:cNvSpPr txBox="1">
            <a:spLocks noChangeArrowheads="1"/>
          </p:cNvSpPr>
          <p:nvPr/>
        </p:nvSpPr>
        <p:spPr bwMode="auto">
          <a:xfrm>
            <a:off x="6164263" y="5851525"/>
            <a:ext cx="7207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ea typeface="仿宋_GB2312" pitchFamily="49" charset="-122"/>
              </a:rPr>
              <a:t>(</a:t>
            </a:r>
            <a:r>
              <a:rPr lang="en-US" altLang="zh-CN" sz="2800" i="1">
                <a:solidFill>
                  <a:srgbClr val="66FFFF"/>
                </a:solidFill>
                <a:ea typeface="仿宋_GB2312" pitchFamily="49" charset="-122"/>
              </a:rPr>
              <a:t>d</a:t>
            </a:r>
            <a:r>
              <a:rPr lang="en-US" altLang="zh-CN" sz="2800">
                <a:solidFill>
                  <a:schemeClr val="bg1"/>
                </a:solidFill>
                <a:ea typeface="仿宋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4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4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nimBg="1"/>
      <p:bldP spid="144391" grpId="0" animBg="1"/>
      <p:bldP spid="144392" grpId="0" animBg="1"/>
      <p:bldP spid="144393" grpId="0" animBg="1"/>
      <p:bldP spid="144394" grpId="0" animBg="1" autoUpdateAnimBg="0"/>
      <p:bldP spid="144403" grpId="0" animBg="1"/>
      <p:bldP spid="144404" grpId="0" animBg="1"/>
      <p:bldP spid="144405" grpId="0" animBg="1"/>
      <p:bldP spid="144406" grpId="0" animBg="1"/>
      <p:bldP spid="144409" grpId="0" animBg="1"/>
      <p:bldP spid="144410" grpId="0" animBg="1"/>
      <p:bldP spid="144414" grpId="0" autoUpdateAnimBg="0"/>
      <p:bldP spid="144415" grpId="0" autoUpdateAnimBg="0"/>
      <p:bldP spid="144416" grpId="0" animBg="1"/>
      <p:bldP spid="144420" grpId="0" autoUpdateAnimBg="0"/>
      <p:bldP spid="144421" grpId="0" autoUpdateAnimBg="0"/>
      <p:bldP spid="144422" grpId="0" autoUpdateAnimBg="0"/>
      <p:bldP spid="144423" grpId="0" animBg="1"/>
      <p:bldP spid="144426" grpId="0"/>
      <p:bldP spid="1444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762000" y="115888"/>
            <a:ext cx="7696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升降机以加速度 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1.22 m/s</a:t>
            </a:r>
            <a:r>
              <a:rPr lang="en-US" altLang="zh-CN" sz="1600" baseline="30000">
                <a:solidFill>
                  <a:srgbClr val="66FFFF"/>
                </a:solidFill>
                <a:ea typeface="仿宋_GB2312" pitchFamily="49" charset="-122"/>
              </a:rPr>
              <a:t>2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上升，有一螺母自升降机的天花板松落，天花板与升降机的底板相距 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2.74m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。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6553200" y="1998663"/>
            <a:ext cx="1143000" cy="1828800"/>
          </a:xfrm>
          <a:prstGeom prst="rect">
            <a:avLst/>
          </a:prstGeom>
          <a:solidFill>
            <a:schemeClr val="hlink">
              <a:alpha val="50195"/>
            </a:schemeClr>
          </a:solidFill>
          <a:ln w="38100">
            <a:solidFill>
              <a:srgbClr val="66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>
            <a:off x="7696200" y="1998663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5" name="Line 5"/>
          <p:cNvSpPr>
            <a:spLocks noChangeShapeType="1"/>
          </p:cNvSpPr>
          <p:nvPr/>
        </p:nvSpPr>
        <p:spPr bwMode="auto">
          <a:xfrm>
            <a:off x="7696200" y="3827463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8229600" y="26844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  <a:ea typeface="仿宋_GB2312" pitchFamily="49" charset="-122"/>
              </a:rPr>
              <a:t>h</a:t>
            </a:r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>
            <a:off x="8153400" y="1998663"/>
            <a:ext cx="0" cy="18288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8" name="AutoShape 8"/>
          <p:cNvSpPr>
            <a:spLocks noChangeArrowheads="1"/>
          </p:cNvSpPr>
          <p:nvPr/>
        </p:nvSpPr>
        <p:spPr bwMode="auto">
          <a:xfrm>
            <a:off x="7010400" y="1998663"/>
            <a:ext cx="228600" cy="228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 flipV="1">
            <a:off x="7162800" y="1389063"/>
            <a:ext cx="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7290" name="Group 10"/>
          <p:cNvGrpSpPr>
            <a:grpSpLocks/>
          </p:cNvGrpSpPr>
          <p:nvPr/>
        </p:nvGrpSpPr>
        <p:grpSpPr bwMode="auto">
          <a:xfrm>
            <a:off x="7315200" y="1465263"/>
            <a:ext cx="533400" cy="457200"/>
            <a:chOff x="2304" y="2688"/>
            <a:chExt cx="336" cy="288"/>
          </a:xfrm>
        </p:grpSpPr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2304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i="1">
                  <a:solidFill>
                    <a:srgbClr val="FFFF00"/>
                  </a:solidFill>
                  <a:ea typeface="仿宋_GB2312" pitchFamily="49" charset="-122"/>
                </a:rPr>
                <a:t>a</a:t>
              </a:r>
            </a:p>
          </p:txBody>
        </p:sp>
        <p:sp>
          <p:nvSpPr>
            <p:cNvPr id="97292" name="Line 12"/>
            <p:cNvSpPr>
              <a:spLocks noChangeShapeType="1"/>
            </p:cNvSpPr>
            <p:nvPr/>
          </p:nvSpPr>
          <p:spPr bwMode="auto">
            <a:xfrm>
              <a:off x="2352" y="2784"/>
              <a:ext cx="14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553200" y="1617663"/>
            <a:ext cx="533400" cy="2743200"/>
            <a:chOff x="3552" y="1152"/>
            <a:chExt cx="336" cy="1728"/>
          </a:xfrm>
        </p:grpSpPr>
        <p:sp>
          <p:nvSpPr>
            <p:cNvPr id="97294" name="Line 14"/>
            <p:cNvSpPr>
              <a:spLocks noChangeShapeType="1"/>
            </p:cNvSpPr>
            <p:nvPr/>
          </p:nvSpPr>
          <p:spPr bwMode="auto">
            <a:xfrm>
              <a:off x="3840" y="1392"/>
              <a:ext cx="0" cy="1488"/>
            </a:xfrm>
            <a:prstGeom prst="line">
              <a:avLst/>
            </a:prstGeom>
            <a:noFill/>
            <a:ln w="9525">
              <a:solidFill>
                <a:srgbClr val="66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5" name="Rectangle 15"/>
            <p:cNvSpPr>
              <a:spLocks noChangeArrowheads="1"/>
            </p:cNvSpPr>
            <p:nvPr/>
          </p:nvSpPr>
          <p:spPr bwMode="auto">
            <a:xfrm>
              <a:off x="3552" y="11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66FF66"/>
                  </a:solidFill>
                </a:rPr>
                <a:t>O'</a:t>
              </a:r>
              <a:endParaRPr lang="en-US" altLang="zh-CN" i="1">
                <a:solidFill>
                  <a:srgbClr val="FFFF00"/>
                </a:solidFill>
              </a:endParaRPr>
            </a:p>
          </p:txBody>
        </p:sp>
        <p:sp>
          <p:nvSpPr>
            <p:cNvPr id="97296" name="Rectangle 16"/>
            <p:cNvSpPr>
              <a:spLocks noChangeArrowheads="1"/>
            </p:cNvSpPr>
            <p:nvPr/>
          </p:nvSpPr>
          <p:spPr bwMode="auto">
            <a:xfrm>
              <a:off x="3552" y="254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66FF66"/>
                  </a:solidFill>
                </a:rPr>
                <a:t>x'</a:t>
              </a:r>
              <a:endParaRPr lang="en-US" altLang="zh-CN" i="1">
                <a:solidFill>
                  <a:srgbClr val="FFFF00"/>
                </a:solidFill>
              </a:endParaRPr>
            </a:p>
          </p:txBody>
        </p:sp>
        <p:sp>
          <p:nvSpPr>
            <p:cNvPr id="97297" name="Oval 17"/>
            <p:cNvSpPr>
              <a:spLocks noChangeArrowheads="1"/>
            </p:cNvSpPr>
            <p:nvPr/>
          </p:nvSpPr>
          <p:spPr bwMode="auto">
            <a:xfrm>
              <a:off x="3792" y="1344"/>
              <a:ext cx="96" cy="96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145426" name="Line 18"/>
          <p:cNvSpPr>
            <a:spLocks noChangeShapeType="1"/>
          </p:cNvSpPr>
          <p:nvPr/>
        </p:nvSpPr>
        <p:spPr bwMode="auto">
          <a:xfrm>
            <a:off x="6324600" y="1465263"/>
            <a:ext cx="0" cy="2895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5791200" y="12366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  <a:ea typeface="仿宋_GB2312" pitchFamily="49" charset="-122"/>
              </a:rPr>
              <a:t>O</a:t>
            </a:r>
          </a:p>
        </p:txBody>
      </p:sp>
      <p:sp>
        <p:nvSpPr>
          <p:cNvPr id="145428" name="Text Box 20"/>
          <p:cNvSpPr txBox="1">
            <a:spLocks noChangeArrowheads="1"/>
          </p:cNvSpPr>
          <p:nvPr/>
        </p:nvSpPr>
        <p:spPr bwMode="auto">
          <a:xfrm>
            <a:off x="5638800" y="39798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145429" name="Oval 21"/>
          <p:cNvSpPr>
            <a:spLocks noChangeArrowheads="1"/>
          </p:cNvSpPr>
          <p:nvPr/>
        </p:nvSpPr>
        <p:spPr bwMode="auto">
          <a:xfrm>
            <a:off x="6248400" y="1389063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762000" y="1617663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取螺母刚松落为计时零点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.</a:t>
            </a:r>
            <a:r>
              <a:rPr lang="en-US" altLang="zh-CN">
                <a:solidFill>
                  <a:schemeClr val="hlink"/>
                </a:solidFill>
                <a:ea typeface="仿宋_GB2312" pitchFamily="49" charset="-122"/>
              </a:rPr>
              <a:t> </a:t>
            </a:r>
            <a:endParaRPr lang="en-US" altLang="zh-CN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145431" name="Text Box 23"/>
          <p:cNvSpPr txBox="1">
            <a:spLocks noChangeArrowheads="1"/>
          </p:cNvSpPr>
          <p:nvPr/>
        </p:nvSpPr>
        <p:spPr bwMode="auto">
          <a:xfrm>
            <a:off x="838200" y="268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三种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加速度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为</a:t>
            </a: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:</a:t>
            </a:r>
          </a:p>
        </p:txBody>
      </p:sp>
      <p:graphicFrame>
        <p:nvGraphicFramePr>
          <p:cNvPr id="145432" name="Object 24"/>
          <p:cNvGraphicFramePr>
            <a:graphicFrameLocks noChangeAspect="1"/>
          </p:cNvGraphicFramePr>
          <p:nvPr/>
        </p:nvGraphicFramePr>
        <p:xfrm>
          <a:off x="1225550" y="3286125"/>
          <a:ext cx="40671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21" name="公式" r:id="rId3" imgW="1847745" imgH="190573" progId="Equation.3">
                  <p:embed/>
                </p:oleObj>
              </mc:Choice>
              <mc:Fallback>
                <p:oleObj name="公式" r:id="rId3" imgW="1847745" imgH="19057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286125"/>
                        <a:ext cx="40671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4" name="Object 26"/>
          <p:cNvGraphicFramePr>
            <a:graphicFrameLocks noChangeAspect="1"/>
          </p:cNvGraphicFramePr>
          <p:nvPr/>
        </p:nvGraphicFramePr>
        <p:xfrm>
          <a:off x="2268538" y="4652963"/>
          <a:ext cx="133667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22" name="公式" r:id="rId5" imgW="571465" imgH="342816" progId="Equation.3">
                  <p:embed/>
                </p:oleObj>
              </mc:Choice>
              <mc:Fallback>
                <p:oleObj name="公式" r:id="rId5" imgW="571465" imgH="34281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652963"/>
                        <a:ext cx="133667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35" name="Text Box 27"/>
          <p:cNvSpPr txBox="1">
            <a:spLocks noChangeArrowheads="1"/>
          </p:cNvSpPr>
          <p:nvPr/>
        </p:nvSpPr>
        <p:spPr bwMode="auto">
          <a:xfrm>
            <a:off x="762000" y="2151063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动点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为螺母</a:t>
            </a:r>
            <a:r>
              <a:rPr lang="en-US" altLang="zh-CN" dirty="0">
                <a:solidFill>
                  <a:srgbClr val="FFFFFF"/>
                </a:solidFill>
                <a:ea typeface="仿宋_GB2312" pitchFamily="49" charset="-122"/>
              </a:rPr>
              <a:t>,</a:t>
            </a:r>
            <a:r>
              <a:rPr lang="zh-CN" altLang="en-US" dirty="0" smtClean="0">
                <a:solidFill>
                  <a:srgbClr val="FFFFFF"/>
                </a:solidFill>
                <a:ea typeface="仿宋_GB2312" pitchFamily="49" charset="-122"/>
              </a:rPr>
              <a:t>取两个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坐标系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如图</a:t>
            </a:r>
          </a:p>
        </p:txBody>
      </p:sp>
      <p:sp>
        <p:nvSpPr>
          <p:cNvPr id="97308" name="Rectangle 28"/>
          <p:cNvSpPr>
            <a:spLocks noChangeArrowheads="1"/>
          </p:cNvSpPr>
          <p:nvPr/>
        </p:nvSpPr>
        <p:spPr bwMode="auto">
          <a:xfrm>
            <a:off x="227690" y="169863"/>
            <a:ext cx="6479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FFFF00"/>
                </a:solidFill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</a:rPr>
              <a:t>4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45437" name="Rectangle 29"/>
          <p:cNvSpPr>
            <a:spLocks noChangeArrowheads="1"/>
          </p:cNvSpPr>
          <p:nvPr/>
        </p:nvSpPr>
        <p:spPr bwMode="auto">
          <a:xfrm>
            <a:off x="325438" y="161766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97310" name="Rectangle 30"/>
          <p:cNvSpPr>
            <a:spLocks noChangeArrowheads="1"/>
          </p:cNvSpPr>
          <p:nvPr/>
        </p:nvSpPr>
        <p:spPr bwMode="auto">
          <a:xfrm>
            <a:off x="820738" y="1036638"/>
            <a:ext cx="48323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螺母自天花板落到底板所需的时间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.</a:t>
            </a:r>
          </a:p>
        </p:txBody>
      </p:sp>
      <p:sp>
        <p:nvSpPr>
          <p:cNvPr id="97311" name="Rectangle 31"/>
          <p:cNvSpPr>
            <a:spLocks noChangeArrowheads="1"/>
          </p:cNvSpPr>
          <p:nvPr/>
        </p:nvSpPr>
        <p:spPr bwMode="auto">
          <a:xfrm>
            <a:off x="304800" y="108426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graphicFrame>
        <p:nvGraphicFramePr>
          <p:cNvPr id="145440" name="Object 32"/>
          <p:cNvGraphicFramePr>
            <a:graphicFrameLocks noChangeAspect="1"/>
          </p:cNvGraphicFramePr>
          <p:nvPr/>
        </p:nvGraphicFramePr>
        <p:xfrm>
          <a:off x="3779838" y="4581525"/>
          <a:ext cx="46116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23" name="公式" r:id="rId7" imgW="2095551" imgH="419207" progId="Equation.3">
                  <p:embed/>
                </p:oleObj>
              </mc:Choice>
              <mc:Fallback>
                <p:oleObj name="公式" r:id="rId7" imgW="2095551" imgH="41920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581525"/>
                        <a:ext cx="4611687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1115616" y="5662613"/>
            <a:ext cx="7199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以地面为参照系：螺母的运动方程为</a:t>
            </a:r>
            <a:endParaRPr lang="en-US" altLang="zh-CN">
              <a:solidFill>
                <a:srgbClr val="FFFFFF"/>
              </a:solidFill>
              <a:ea typeface="仿宋_GB2312" pitchFamily="49" charset="-122"/>
            </a:endParaRPr>
          </a:p>
        </p:txBody>
      </p:sp>
      <p:graphicFrame>
        <p:nvGraphicFramePr>
          <p:cNvPr id="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38106"/>
              </p:ext>
            </p:extLst>
          </p:nvPr>
        </p:nvGraphicFramePr>
        <p:xfrm>
          <a:off x="6147122" y="5373688"/>
          <a:ext cx="26733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24" name="公式" r:id="rId9" imgW="1200157" imgH="361981" progId="Equation.3">
                  <p:embed/>
                </p:oleObj>
              </mc:Choice>
              <mc:Fallback>
                <p:oleObj name="公式" r:id="rId9" imgW="1200157" imgH="36198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7122" y="5373688"/>
                        <a:ext cx="26733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1115616" y="6094413"/>
            <a:ext cx="7199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升降机的运动方程为</a:t>
            </a:r>
            <a:endParaRPr lang="en-US" altLang="zh-CN">
              <a:solidFill>
                <a:srgbClr val="FFFFFF"/>
              </a:solidFill>
              <a:ea typeface="仿宋_GB2312" pitchFamily="49" charset="-122"/>
            </a:endParaRPr>
          </a:p>
        </p:txBody>
      </p:sp>
      <p:graphicFrame>
        <p:nvGraphicFramePr>
          <p:cNvPr id="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909422"/>
              </p:ext>
            </p:extLst>
          </p:nvPr>
        </p:nvGraphicFramePr>
        <p:xfrm>
          <a:off x="3974703" y="5949950"/>
          <a:ext cx="47736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25" name="公式" r:id="rId11" imgW="2171674" imgH="361981" progId="Equation.3">
                  <p:embed/>
                </p:oleObj>
              </mc:Choice>
              <mc:Fallback>
                <p:oleObj name="公式" r:id="rId11" imgW="2171674" imgH="36198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4703" y="5949950"/>
                        <a:ext cx="477361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31653"/>
              </p:ext>
            </p:extLst>
          </p:nvPr>
        </p:nvGraphicFramePr>
        <p:xfrm>
          <a:off x="323850" y="4868863"/>
          <a:ext cx="1295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26" name="Equation" r:id="rId13" imgW="542851" imgH="200021" progId="Equation.DSMT4">
                  <p:embed/>
                </p:oleObj>
              </mc:Choice>
              <mc:Fallback>
                <p:oleObj name="Equation" r:id="rId13" imgW="542851" imgH="200021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868863"/>
                        <a:ext cx="1295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4" name="AutoShape 4"/>
          <p:cNvSpPr>
            <a:spLocks noChangeArrowheads="1"/>
          </p:cNvSpPr>
          <p:nvPr/>
        </p:nvSpPr>
        <p:spPr bwMode="auto">
          <a:xfrm>
            <a:off x="1619250" y="4941888"/>
            <a:ext cx="603250" cy="360362"/>
          </a:xfrm>
          <a:prstGeom prst="rightArrow">
            <a:avLst>
              <a:gd name="adj1" fmla="val 50000"/>
              <a:gd name="adj2" fmla="val 418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291753" y="2151063"/>
            <a:ext cx="27857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0FFFF"/>
                </a:solidFill>
                <a:latin typeface="宋体" panose="02010600030101010101" pitchFamily="2" charset="-122"/>
              </a:rPr>
              <a:t>方</a:t>
            </a:r>
            <a:r>
              <a:rPr lang="zh-CN" altLang="en-US" dirty="0" smtClean="0">
                <a:solidFill>
                  <a:srgbClr val="00FFFF"/>
                </a:solidFill>
                <a:latin typeface="宋体" panose="02010600030101010101" pitchFamily="2" charset="-122"/>
              </a:rPr>
              <a:t>法一</a:t>
            </a:r>
            <a:endParaRPr lang="zh-CN" altLang="en-US" dirty="0">
              <a:solidFill>
                <a:srgbClr val="00FFFF"/>
              </a:solidFill>
              <a:latin typeface="宋体" panose="02010600030101010101" pitchFamily="2" charset="-122"/>
            </a:endParaRPr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-28145" y="5829301"/>
            <a:ext cx="1215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0FFFF"/>
                </a:solidFill>
                <a:latin typeface="宋体" panose="02010600030101010101" pitchFamily="2" charset="-122"/>
              </a:rPr>
              <a:t>方</a:t>
            </a:r>
            <a:r>
              <a:rPr lang="zh-CN" altLang="en-US" dirty="0" smtClean="0">
                <a:solidFill>
                  <a:srgbClr val="00FFFF"/>
                </a:solidFill>
                <a:latin typeface="宋体" panose="02010600030101010101" pitchFamily="2" charset="-122"/>
              </a:rPr>
              <a:t>法二</a:t>
            </a:r>
            <a:endParaRPr lang="zh-CN" altLang="en-US" dirty="0">
              <a:solidFill>
                <a:srgbClr val="00FF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408657"/>
              </p:ext>
            </p:extLst>
          </p:nvPr>
        </p:nvGraphicFramePr>
        <p:xfrm>
          <a:off x="1157288" y="3938588"/>
          <a:ext cx="33321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27" name="Equation" r:id="rId15" imgW="1396800" imgH="241200" progId="Equation.DSMT4">
                  <p:embed/>
                </p:oleObj>
              </mc:Choice>
              <mc:Fallback>
                <p:oleObj name="Equation" r:id="rId15" imgW="1396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3938588"/>
                        <a:ext cx="3332162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6" grpId="0" animBg="1"/>
      <p:bldP spid="145427" grpId="0" autoUpdateAnimBg="0"/>
      <p:bldP spid="145428" grpId="0" autoUpdateAnimBg="0"/>
      <p:bldP spid="145429" grpId="0" animBg="1"/>
      <p:bldP spid="145430" grpId="0" autoUpdateAnimBg="0"/>
      <p:bldP spid="145431" grpId="0" autoUpdateAnimBg="0"/>
      <p:bldP spid="145435" grpId="0" autoUpdateAnimBg="0"/>
      <p:bldP spid="145437" grpId="0" autoUpdateAnimBg="0"/>
      <p:bldP spid="2" grpId="0" autoUpdateAnimBg="0"/>
      <p:bldP spid="5" grpId="0" autoUpdateAnimBg="0"/>
      <p:bldP spid="143364" grpId="0" animBg="1"/>
      <p:bldP spid="39" grpId="0" autoUpdateAnimBg="0"/>
      <p:bldP spid="4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G_0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269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827088" y="549275"/>
            <a:ext cx="6913562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6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mudger LET" pitchFamily="2" charset="0"/>
                <a:ea typeface="隶书" pitchFamily="49" charset="-122"/>
                <a:cs typeface="Times New Roman" pitchFamily="18" charset="0"/>
              </a:rPr>
              <a:t>Chapter 2</a:t>
            </a:r>
            <a:endParaRPr kumimoji="1" lang="en-US" altLang="zh-CN" sz="66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mudger LET" pitchFamily="2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60363" y="1484313"/>
            <a:ext cx="8748712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66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ighlight LET" pitchFamily="2" charset="0"/>
                <a:ea typeface="方正舒体" pitchFamily="2" charset="-122"/>
                <a:cs typeface="Times New Roman" pitchFamily="18" charset="0"/>
              </a:rPr>
              <a:t>NEWTON’S LAWS OF MOTION</a:t>
            </a:r>
          </a:p>
        </p:txBody>
      </p:sp>
      <p:sp>
        <p:nvSpPr>
          <p:cNvPr id="7" name="Text Box 1039"/>
          <p:cNvSpPr txBox="1">
            <a:spLocks noChangeArrowheads="1"/>
          </p:cNvSpPr>
          <p:nvPr/>
        </p:nvSpPr>
        <p:spPr bwMode="auto">
          <a:xfrm>
            <a:off x="1258888" y="3716338"/>
            <a:ext cx="6705600" cy="231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5000"/>
              </a:lnSpc>
              <a:defRPr/>
            </a:pPr>
            <a:r>
              <a:rPr kumimoji="1" lang="zh-CN" altLang="en-US" sz="3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蒋臣威</a:t>
            </a:r>
          </a:p>
          <a:p>
            <a:pPr algn="ctr" eaLnBrk="1" hangingPunct="1">
              <a:lnSpc>
                <a:spcPct val="135000"/>
              </a:lnSpc>
              <a:defRPr/>
            </a:pPr>
            <a:r>
              <a:rPr kumimoji="1" lang="zh-CN" altLang="en-US" sz="3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西安交通大学</a:t>
            </a:r>
          </a:p>
          <a:p>
            <a:pPr algn="ctr" eaLnBrk="1" hangingPunct="1">
              <a:lnSpc>
                <a:spcPct val="135000"/>
              </a:lnSpc>
              <a:defRPr/>
            </a:pPr>
            <a:r>
              <a:rPr kumimoji="1" lang="en-US" altLang="zh-CN" sz="3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仿宋" pitchFamily="2" charset="-122"/>
              </a:rPr>
              <a:t>3 / </a:t>
            </a:r>
            <a:r>
              <a:rPr kumimoji="1" lang="en-US" altLang="zh-CN" sz="3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仿宋" pitchFamily="2" charset="-122"/>
              </a:rPr>
              <a:t>3 </a:t>
            </a:r>
            <a:r>
              <a:rPr kumimoji="1" lang="en-US" altLang="zh-CN" sz="3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仿宋" pitchFamily="2" charset="-122"/>
              </a:rPr>
              <a:t>/ </a:t>
            </a:r>
            <a:r>
              <a:rPr kumimoji="1" lang="en-US" altLang="zh-CN" sz="3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仿宋" pitchFamily="2" charset="-122"/>
              </a:rPr>
              <a:t>2022</a:t>
            </a:r>
            <a:endParaRPr kumimoji="1" lang="zh-CN" altLang="en-US" sz="3600" b="1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01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322263" y="549275"/>
            <a:ext cx="8821737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4400" b="1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mudger LET" pitchFamily="2" charset="0"/>
                <a:ea typeface="隶书" pitchFamily="49" charset="-122"/>
                <a:cs typeface="Times New Roman" panose="02020603050405020304" pitchFamily="18" charset="0"/>
              </a:rPr>
              <a:t>Nature and Nature’s Laws lay hid in Night.</a:t>
            </a:r>
          </a:p>
          <a:p>
            <a:pPr eaLnBrk="1" hangingPunct="1">
              <a:defRPr/>
            </a:pPr>
            <a:r>
              <a:rPr kumimoji="1" lang="en-US" altLang="zh-CN" sz="4400" b="1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mudger LET" pitchFamily="2" charset="0"/>
                <a:ea typeface="隶书" pitchFamily="49" charset="-122"/>
                <a:cs typeface="Times New Roman" panose="02020603050405020304" pitchFamily="18" charset="0"/>
              </a:rPr>
              <a:t>God said: Let Newton be! And all was Light.</a:t>
            </a:r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4140200" y="2708275"/>
            <a:ext cx="4535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Alexander Pope(1688--1744)</a:t>
            </a:r>
          </a:p>
        </p:txBody>
      </p:sp>
      <p:pic>
        <p:nvPicPr>
          <p:cNvPr id="4100" name="Picture 12" descr="Slide4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" t="26668" r="54355" b="17786"/>
          <a:stretch>
            <a:fillRect/>
          </a:stretch>
        </p:blipFill>
        <p:spPr bwMode="auto">
          <a:xfrm>
            <a:off x="3276600" y="3573463"/>
            <a:ext cx="2503488" cy="2752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3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1371600" y="5224463"/>
            <a:ext cx="777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•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惯性参照系</a:t>
            </a:r>
            <a:r>
              <a:rPr kumimoji="1" lang="zh-CN" altLang="en-US" sz="2400" b="1">
                <a:solidFill>
                  <a:srgbClr val="FFFFCC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en-US" altLang="zh-CN" sz="2400" b="1">
                <a:solidFill>
                  <a:srgbClr val="FFFFCC"/>
                </a:solidFill>
                <a:latin typeface="华文仿宋" pitchFamily="2" charset="-122"/>
                <a:ea typeface="华文仿宋" pitchFamily="2" charset="-122"/>
              </a:rPr>
              <a:t>—— </a:t>
            </a:r>
            <a:r>
              <a:rPr kumimoji="1" lang="zh-CN" altLang="en-US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物体运动遵从牛顿第一定律的参照系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411413" y="260350"/>
            <a:ext cx="434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§2.1</a:t>
            </a:r>
            <a:r>
              <a:rPr kumimoji="1" lang="en-US" altLang="zh-CN" sz="3200" b="1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牛顿运动三定律</a:t>
            </a: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539750" y="1341438"/>
            <a:ext cx="8424863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任何物体都保持静止或匀速直线运动的状态，直到其他物体对它作用的力迫使它改变这种状态为止。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en-US" altLang="zh-CN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A body acted on by no net force moves with constant velocity (which may be zero) and zero acceleration.---</a:t>
            </a:r>
            <a:r>
              <a:rPr kumimoji="1" lang="en-US" altLang="zh-CN" sz="2200" b="1">
                <a:solidFill>
                  <a:srgbClr val="33CCFF"/>
                </a:solidFill>
                <a:latin typeface="Times New Roman" panose="02020603050405020304" pitchFamily="18" charset="0"/>
                <a:ea typeface="楷体_GB2312" pitchFamily="49" charset="-122"/>
              </a:rPr>
              <a:t>Newton’s first law of motion.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endParaRPr kumimoji="1" lang="en-US" altLang="zh-CN" sz="2200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539750" y="32131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注意几个重要概念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1258888" y="4195763"/>
            <a:ext cx="590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•</a:t>
            </a:r>
            <a:r>
              <a:rPr kumimoji="1" lang="en-US" altLang="zh-CN" sz="24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惯性 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en-US" altLang="zh-CN" sz="2400" b="1">
                <a:solidFill>
                  <a:srgbClr val="FFFF00"/>
                </a:solidFill>
                <a:latin typeface="华文仿宋" pitchFamily="2" charset="-122"/>
                <a:ea typeface="华文仿宋" pitchFamily="2" charset="-122"/>
              </a:rPr>
              <a:t>inertia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)</a:t>
            </a:r>
            <a:r>
              <a:rPr kumimoji="1" lang="en-US" altLang="zh-CN" sz="2400" b="1">
                <a:solidFill>
                  <a:srgbClr val="FFFFCC"/>
                </a:solidFill>
                <a:latin typeface="华文仿宋" pitchFamily="2" charset="-122"/>
                <a:ea typeface="华文仿宋" pitchFamily="2" charset="-122"/>
              </a:rPr>
              <a:t>—— </a:t>
            </a:r>
            <a:r>
              <a:rPr kumimoji="1" lang="zh-CN" altLang="en-US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物体的固有属性</a:t>
            </a:r>
          </a:p>
        </p:txBody>
      </p:sp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1258888" y="36449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• </a:t>
            </a:r>
            <a:r>
              <a:rPr kumimoji="1" lang="zh-CN" altLang="en-US" sz="24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力 </a:t>
            </a:r>
            <a:r>
              <a:rPr kumimoji="1" lang="en-US" altLang="zh-CN" sz="2400" b="1" dirty="0">
                <a:solidFill>
                  <a:srgbClr val="FFFFCC"/>
                </a:solidFill>
                <a:latin typeface="华文仿宋" pitchFamily="2" charset="-122"/>
                <a:ea typeface="华文仿宋" pitchFamily="2" charset="-122"/>
              </a:rPr>
              <a:t>—— </a:t>
            </a:r>
            <a:r>
              <a:rPr kumimoji="1" lang="zh-CN" altLang="en-US" sz="2400" b="1" dirty="0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使物体</a:t>
            </a:r>
            <a:r>
              <a:rPr kumimoji="1" lang="zh-CN" altLang="en-US" sz="2400" b="1" dirty="0">
                <a:solidFill>
                  <a:srgbClr val="00FFFF"/>
                </a:solidFill>
                <a:latin typeface="华文仿宋" pitchFamily="2" charset="-122"/>
                <a:ea typeface="华文仿宋" pitchFamily="2" charset="-122"/>
              </a:rPr>
              <a:t>改变运动状态</a:t>
            </a:r>
            <a:r>
              <a:rPr kumimoji="1" lang="zh-CN" altLang="en-US" sz="2400" b="1" dirty="0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的原因</a:t>
            </a:r>
          </a:p>
        </p:txBody>
      </p:sp>
      <p:graphicFrame>
        <p:nvGraphicFramePr>
          <p:cNvPr id="199688" name="Object 8"/>
          <p:cNvGraphicFramePr>
            <a:graphicFrameLocks noChangeAspect="1"/>
          </p:cNvGraphicFramePr>
          <p:nvPr/>
        </p:nvGraphicFramePr>
        <p:xfrm>
          <a:off x="1524000" y="6161088"/>
          <a:ext cx="12557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9" name="Equation" r:id="rId3" imgW="1233699" imgH="471390" progId="Equation.3">
                  <p:embed/>
                </p:oleObj>
              </mc:Choice>
              <mc:Fallback>
                <p:oleObj name="Equation" r:id="rId3" imgW="1233699" imgH="4713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161088"/>
                        <a:ext cx="12557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611188" y="5708650"/>
            <a:ext cx="726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质点处于静止或匀速直线运动状态时：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2855913" y="6153150"/>
            <a:ext cx="3697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静力学基本方程</a:t>
            </a:r>
          </a:p>
        </p:txBody>
      </p:sp>
      <p:sp>
        <p:nvSpPr>
          <p:cNvPr id="199691" name="Rectangle 11"/>
          <p:cNvSpPr>
            <a:spLocks noChangeArrowheads="1"/>
          </p:cNvSpPr>
          <p:nvPr/>
        </p:nvSpPr>
        <p:spPr bwMode="auto">
          <a:xfrm>
            <a:off x="182563" y="908050"/>
            <a:ext cx="3525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牛顿第一定律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3275013" y="965200"/>
            <a:ext cx="338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01800" indent="-1701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b="1">
                <a:solidFill>
                  <a:srgbClr val="00FF00"/>
                </a:solidFill>
                <a:ea typeface="楷体_GB2312" pitchFamily="49" charset="-122"/>
              </a:rPr>
              <a:t>——</a:t>
            </a:r>
            <a:r>
              <a:rPr kumimoji="1" lang="en-US" altLang="zh-CN" sz="2000" b="1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 b="1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惯性定律</a:t>
            </a:r>
          </a:p>
        </p:txBody>
      </p:sp>
      <p:sp>
        <p:nvSpPr>
          <p:cNvPr id="199693" name="Text Box 13"/>
          <p:cNvSpPr txBox="1">
            <a:spLocks noChangeArrowheads="1"/>
          </p:cNvSpPr>
          <p:nvPr/>
        </p:nvSpPr>
        <p:spPr bwMode="auto">
          <a:xfrm>
            <a:off x="1258888" y="4699000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•</a:t>
            </a:r>
            <a:r>
              <a:rPr kumimoji="1" lang="en-US" altLang="zh-CN" sz="24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质量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en-US" altLang="zh-CN" sz="2400" b="1">
                <a:solidFill>
                  <a:srgbClr val="FFFF00"/>
                </a:solidFill>
                <a:latin typeface="华文仿宋" pitchFamily="2" charset="-122"/>
                <a:ea typeface="华文仿宋" pitchFamily="2" charset="-122"/>
              </a:rPr>
              <a:t>mass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) </a:t>
            </a:r>
            <a:r>
              <a:rPr kumimoji="1" lang="en-US" altLang="zh-CN" sz="2400" b="1">
                <a:solidFill>
                  <a:srgbClr val="FFFFCC"/>
                </a:solidFill>
                <a:latin typeface="华文仿宋" pitchFamily="2" charset="-122"/>
                <a:ea typeface="华文仿宋" pitchFamily="2" charset="-122"/>
              </a:rPr>
              <a:t>—— </a:t>
            </a:r>
            <a:r>
              <a:rPr kumimoji="1" lang="zh-CN" altLang="en-US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物体的惯性的量度</a:t>
            </a:r>
          </a:p>
        </p:txBody>
      </p:sp>
    </p:spTree>
    <p:extLst>
      <p:ext uri="{BB962C8B-B14F-4D97-AF65-F5344CB8AC3E}">
        <p14:creationId xmlns:p14="http://schemas.microsoft.com/office/powerpoint/2010/main" val="294101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 autoUpdateAnimBg="0"/>
      <p:bldP spid="199683" grpId="0" autoUpdateAnimBg="0"/>
      <p:bldP spid="199684" grpId="0" autoUpdateAnimBg="0"/>
      <p:bldP spid="199685" grpId="0" autoUpdateAnimBg="0"/>
      <p:bldP spid="199686" grpId="0" autoUpdateAnimBg="0"/>
      <p:bldP spid="199687" grpId="0" autoUpdateAnimBg="0"/>
      <p:bldP spid="199689" grpId="0" autoUpdateAnimBg="0"/>
      <p:bldP spid="199690" grpId="0" autoUpdateAnimBg="0"/>
      <p:bldP spid="199691" grpId="0" autoUpdateAnimBg="0"/>
      <p:bldP spid="199692" grpId="0" autoUpdateAnimBg="0"/>
      <p:bldP spid="19969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762000" y="1270000"/>
            <a:ext cx="8153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一个物体的</a:t>
            </a:r>
            <a:r>
              <a:rPr kumimoji="1" lang="zh-CN" altLang="en-US"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动量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随时间的变化率</a:t>
            </a:r>
            <a:r>
              <a:rPr kumimoji="1" lang="zh-CN" altLang="en-US" sz="2400" b="1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正比于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这个物体所受的</a:t>
            </a:r>
            <a:r>
              <a:rPr kumimoji="1" lang="zh-CN" altLang="en-US"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合力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，其方向与所受合力的方向相同。</a:t>
            </a:r>
          </a:p>
        </p:txBody>
      </p:sp>
      <p:graphicFrame>
        <p:nvGraphicFramePr>
          <p:cNvPr id="200707" name="Object 3"/>
          <p:cNvGraphicFramePr>
            <a:graphicFrameLocks noChangeAspect="1"/>
          </p:cNvGraphicFramePr>
          <p:nvPr/>
        </p:nvGraphicFramePr>
        <p:xfrm>
          <a:off x="1611313" y="2371725"/>
          <a:ext cx="137636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6" name="公式" r:id="rId3" imgW="662199" imgH="357188" progId="Equation.3">
                  <p:embed/>
                </p:oleObj>
              </mc:Choice>
              <mc:Fallback>
                <p:oleObj name="公式" r:id="rId3" imgW="662199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2371725"/>
                        <a:ext cx="1376362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174625" y="404813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牛顿第二定律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3563938" y="2349500"/>
          <a:ext cx="367982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7" name="公式" r:id="rId5" imgW="1833481" imgH="357188" progId="Equation.3">
                  <p:embed/>
                </p:oleObj>
              </mc:Choice>
              <mc:Fallback>
                <p:oleObj name="公式" r:id="rId5" imgW="1833481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349500"/>
                        <a:ext cx="367982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0" name="Object 6"/>
          <p:cNvGraphicFramePr>
            <a:graphicFrameLocks/>
          </p:cNvGraphicFramePr>
          <p:nvPr/>
        </p:nvGraphicFramePr>
        <p:xfrm>
          <a:off x="5137150" y="3082925"/>
          <a:ext cx="26352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8" name="Equation" r:id="rId7" imgW="2604909" imgH="795532" progId="Equation.3">
                  <p:embed/>
                </p:oleObj>
              </mc:Choice>
              <mc:Fallback>
                <p:oleObj name="Equation" r:id="rId7" imgW="2604909" imgH="7955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3082925"/>
                        <a:ext cx="26352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762000" y="3222625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当物体的质量不随时间变化时</a:t>
            </a:r>
            <a:endParaRPr kumimoji="1" lang="zh-CN" altLang="en-US" sz="1200" b="1">
              <a:solidFill>
                <a:srgbClr val="FFFF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762000" y="4005263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(1)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第二定律的三个性质</a:t>
            </a: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1141413" y="5516563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kumimoji="1" lang="en-US" altLang="zh-CN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对应性</a:t>
            </a:r>
            <a:r>
              <a:rPr kumimoji="1" lang="zh-CN" altLang="en-US" sz="2400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endParaRPr kumimoji="1" lang="en-US" altLang="zh-CN" sz="24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0715" name="Text Box 11"/>
          <p:cNvSpPr txBox="1">
            <a:spLocks noChangeArrowheads="1"/>
          </p:cNvSpPr>
          <p:nvPr/>
        </p:nvSpPr>
        <p:spPr bwMode="auto">
          <a:xfrm>
            <a:off x="1116013" y="5013325"/>
            <a:ext cx="7100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kumimoji="1" lang="en-US" altLang="zh-CN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矢量性</a:t>
            </a:r>
            <a:r>
              <a:rPr kumimoji="1" lang="zh-CN" altLang="en-US" sz="2400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en-US" altLang="zh-CN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矢量</a:t>
            </a: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叠加定理</a:t>
            </a:r>
          </a:p>
        </p:txBody>
      </p:sp>
      <p:sp>
        <p:nvSpPr>
          <p:cNvPr id="200716" name="Text Box 12"/>
          <p:cNvSpPr txBox="1">
            <a:spLocks noChangeArrowheads="1"/>
          </p:cNvSpPr>
          <p:nvPr/>
        </p:nvSpPr>
        <p:spPr bwMode="auto">
          <a:xfrm>
            <a:off x="1143000" y="45085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kumimoji="1" lang="en-US" altLang="zh-CN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瞬时性</a:t>
            </a:r>
            <a:r>
              <a:rPr kumimoji="1" lang="zh-CN" altLang="en-US" sz="2400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en-US" altLang="zh-CN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第二定律是一个瞬时关系式</a:t>
            </a:r>
          </a:p>
        </p:txBody>
      </p:sp>
      <p:sp>
        <p:nvSpPr>
          <p:cNvPr id="200717" name="Rectangle 13"/>
          <p:cNvSpPr>
            <a:spLocks noChangeArrowheads="1"/>
          </p:cNvSpPr>
          <p:nvPr/>
        </p:nvSpPr>
        <p:spPr bwMode="auto">
          <a:xfrm>
            <a:off x="250825" y="3644900"/>
            <a:ext cx="1220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讨论</a:t>
            </a:r>
            <a:r>
              <a:rPr kumimoji="1" lang="en-US" altLang="zh-CN" sz="2400" b="1">
                <a:solidFill>
                  <a:srgbClr val="FFFF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781050" y="6092825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第二定律只适用于</a:t>
            </a:r>
            <a:r>
              <a:rPr kumimoji="1" lang="zh-CN" altLang="en-US" sz="2400" b="1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质点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的运动情况</a:t>
            </a: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3059113" y="188913"/>
            <a:ext cx="5834062" cy="1196975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The momentum of a body changes with time at a rate equal to the net external force acting on it.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276600" y="5445125"/>
          <a:ext cx="36036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9" name="公式" r:id="rId9" imgW="1528714" imgH="224032" progId="Equation.3">
                  <p:embed/>
                </p:oleObj>
              </mc:Choice>
              <mc:Fallback>
                <p:oleObj name="公式" r:id="rId9" imgW="1528714" imgH="2240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45125"/>
                        <a:ext cx="360362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396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 build="p" autoUpdateAnimBg="0"/>
      <p:bldP spid="200708" grpId="0" autoUpdateAnimBg="0"/>
      <p:bldP spid="200711" grpId="0" autoUpdateAnimBg="0"/>
      <p:bldP spid="200713" grpId="0" autoUpdateAnimBg="0"/>
      <p:bldP spid="200714" grpId="0" autoUpdateAnimBg="0"/>
      <p:bldP spid="200715" grpId="0" autoUpdateAnimBg="0"/>
      <p:bldP spid="200716" grpId="0" autoUpdateAnimBg="0"/>
      <p:bldP spid="200717" grpId="0"/>
      <p:bldP spid="365571" grpId="0" autoUpdateAnimBg="0"/>
      <p:bldP spid="26829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09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390416"/>
              </p:ext>
            </p:extLst>
          </p:nvPr>
        </p:nvGraphicFramePr>
        <p:xfrm>
          <a:off x="1849438" y="1314178"/>
          <a:ext cx="28670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98" name="Equation" r:id="rId3" imgW="2833606" imgH="471390" progId="Equation.3">
                  <p:embed/>
                </p:oleObj>
              </mc:Choice>
              <mc:Fallback>
                <p:oleObj name="Equation" r:id="rId3" imgW="2833606" imgH="47139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1314178"/>
                        <a:ext cx="28670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838200" y="336278"/>
            <a:ext cx="449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分量表示形式 </a:t>
            </a:r>
          </a:p>
        </p:txBody>
      </p:sp>
      <p:graphicFrame>
        <p:nvGraphicFramePr>
          <p:cNvPr id="260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794583"/>
              </p:ext>
            </p:extLst>
          </p:nvPr>
        </p:nvGraphicFramePr>
        <p:xfrm>
          <a:off x="5357813" y="188640"/>
          <a:ext cx="21717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99" name="公式" r:id="rId5" imgW="1862251" imgH="814485" progId="Equation.3">
                  <p:embed/>
                </p:oleObj>
              </mc:Choice>
              <mc:Fallback>
                <p:oleObj name="公式" r:id="rId5" imgW="1862251" imgH="8144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188640"/>
                        <a:ext cx="21717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851116"/>
              </p:ext>
            </p:extLst>
          </p:nvPr>
        </p:nvGraphicFramePr>
        <p:xfrm>
          <a:off x="5292725" y="920478"/>
          <a:ext cx="23034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00" name="公式" r:id="rId7" imgW="1976356" imgH="814485" progId="Equation.3">
                  <p:embed/>
                </p:oleObj>
              </mc:Choice>
              <mc:Fallback>
                <p:oleObj name="公式" r:id="rId7" imgW="1976356" imgH="8144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920478"/>
                        <a:ext cx="23034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005654"/>
              </p:ext>
            </p:extLst>
          </p:nvPr>
        </p:nvGraphicFramePr>
        <p:xfrm>
          <a:off x="5365750" y="1642790"/>
          <a:ext cx="215741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01" name="公式" r:id="rId9" imgW="1843234" imgH="814485" progId="Equation.3">
                  <p:embed/>
                </p:oleObj>
              </mc:Choice>
              <mc:Fallback>
                <p:oleObj name="公式" r:id="rId9" imgW="1843234" imgH="8144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1642790"/>
                        <a:ext cx="215741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040590"/>
              </p:ext>
            </p:extLst>
          </p:nvPr>
        </p:nvGraphicFramePr>
        <p:xfrm>
          <a:off x="3019425" y="2377803"/>
          <a:ext cx="45053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02" name="Equation" r:id="rId11" imgW="4472036" imgH="918968" progId="Equation.3">
                  <p:embed/>
                </p:oleObj>
              </mc:Choice>
              <mc:Fallback>
                <p:oleObj name="Equation" r:id="rId11" imgW="4472036" imgH="91896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2377803"/>
                        <a:ext cx="45053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4" name="Text Box 8"/>
          <p:cNvSpPr txBox="1">
            <a:spLocks noChangeArrowheads="1"/>
          </p:cNvSpPr>
          <p:nvPr/>
        </p:nvSpPr>
        <p:spPr bwMode="auto">
          <a:xfrm>
            <a:off x="1116013" y="2530203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自然坐标中</a:t>
            </a:r>
          </a:p>
        </p:txBody>
      </p:sp>
      <p:graphicFrame>
        <p:nvGraphicFramePr>
          <p:cNvPr id="260105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86907"/>
              </p:ext>
            </p:extLst>
          </p:nvPr>
        </p:nvGraphicFramePr>
        <p:xfrm>
          <a:off x="3095625" y="3390628"/>
          <a:ext cx="39973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03" name="Equation" r:id="rId13" imgW="3967341" imgH="843157" progId="Equation.3">
                  <p:embed/>
                </p:oleObj>
              </mc:Choice>
              <mc:Fallback>
                <p:oleObj name="Equation" r:id="rId13" imgW="3967341" imgH="8431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3390628"/>
                        <a:ext cx="39973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6" name="Text Box 10"/>
          <p:cNvSpPr txBox="1">
            <a:spLocks noChangeArrowheads="1"/>
          </p:cNvSpPr>
          <p:nvPr/>
        </p:nvSpPr>
        <p:spPr bwMode="auto">
          <a:xfrm>
            <a:off x="1143000" y="4817790"/>
            <a:ext cx="7467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kumimoji="1"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1" dirty="0">
                <a:solidFill>
                  <a:schemeClr val="bg1"/>
                </a:solidFill>
              </a:rPr>
              <a:t>物体在运动中质量有所增减，如火箭、雨滴问题。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20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0107" name="Text Box 11"/>
          <p:cNvSpPr txBox="1">
            <a:spLocks noChangeArrowheads="1"/>
          </p:cNvSpPr>
          <p:nvPr/>
        </p:nvSpPr>
        <p:spPr bwMode="auto">
          <a:xfrm>
            <a:off x="1115616" y="5262587"/>
            <a:ext cx="78552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 smtClean="0">
                <a:solidFill>
                  <a:schemeClr val="bg1"/>
                </a:solidFill>
                <a:latin typeface="+mj-lt"/>
                <a:ea typeface="+mn-ea"/>
              </a:rPr>
              <a:t>•  </a:t>
            </a:r>
            <a:r>
              <a:rPr kumimoji="1" lang="zh-CN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在</a:t>
            </a:r>
            <a:r>
              <a:rPr kumimoji="1"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狭义相对论中</a:t>
            </a:r>
            <a:r>
              <a:rPr kumimoji="1" lang="en-US" altLang="zh-CN" b="1" dirty="0">
                <a:solidFill>
                  <a:schemeClr val="bg1"/>
                </a:solidFill>
                <a:latin typeface="+mn-ea"/>
                <a:ea typeface="+mn-ea"/>
              </a:rPr>
              <a:t>,</a:t>
            </a:r>
            <a:r>
              <a:rPr kumimoji="1"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高速运动物体的质量与运动速度有关 。</a:t>
            </a:r>
          </a:p>
        </p:txBody>
      </p:sp>
      <p:sp>
        <p:nvSpPr>
          <p:cNvPr id="260108" name="Text Box 12"/>
          <p:cNvSpPr txBox="1">
            <a:spLocks noChangeArrowheads="1"/>
          </p:cNvSpPr>
          <p:nvPr/>
        </p:nvSpPr>
        <p:spPr bwMode="auto">
          <a:xfrm>
            <a:off x="762000" y="4314553"/>
            <a:ext cx="805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(4)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在一般问题中，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可认为常量，但有时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是变化的：</a:t>
            </a:r>
          </a:p>
        </p:txBody>
      </p:sp>
      <p:graphicFrame>
        <p:nvGraphicFramePr>
          <p:cNvPr id="2601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319944"/>
              </p:ext>
            </p:extLst>
          </p:nvPr>
        </p:nvGraphicFramePr>
        <p:xfrm>
          <a:off x="3482975" y="5805760"/>
          <a:ext cx="137636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04" name="公式" r:id="rId15" imgW="662199" imgH="357188" progId="Equation.3">
                  <p:embed/>
                </p:oleObj>
              </mc:Choice>
              <mc:Fallback>
                <p:oleObj name="公式" r:id="rId15" imgW="662199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5805760"/>
                        <a:ext cx="1376363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10" name="Text Box 14"/>
          <p:cNvSpPr txBox="1">
            <a:spLocks noChangeArrowheads="1"/>
          </p:cNvSpPr>
          <p:nvPr/>
        </p:nvSpPr>
        <p:spPr bwMode="auto">
          <a:xfrm>
            <a:off x="4787900" y="5950222"/>
            <a:ext cx="936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rgbClr val="FF3300"/>
                </a:solidFill>
                <a:latin typeface="Palatino Linotype" panose="02040502050505030304" pitchFamily="18" charset="0"/>
              </a:rPr>
              <a:t>√</a:t>
            </a:r>
          </a:p>
        </p:txBody>
      </p:sp>
      <p:graphicFrame>
        <p:nvGraphicFramePr>
          <p:cNvPr id="2601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057902"/>
              </p:ext>
            </p:extLst>
          </p:nvPr>
        </p:nvGraphicFramePr>
        <p:xfrm>
          <a:off x="5656263" y="5877197"/>
          <a:ext cx="1652587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05" name="公式" r:id="rId17" imgW="805074" imgH="357188" progId="Equation.3">
                  <p:embed/>
                </p:oleObj>
              </mc:Choice>
              <mc:Fallback>
                <p:oleObj name="公式" r:id="rId17" imgW="805074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263" y="5877197"/>
                        <a:ext cx="1652587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12" name="Text Box 16"/>
          <p:cNvSpPr txBox="1">
            <a:spLocks noChangeArrowheads="1"/>
          </p:cNvSpPr>
          <p:nvPr/>
        </p:nvSpPr>
        <p:spPr bwMode="auto">
          <a:xfrm>
            <a:off x="7451725" y="5956572"/>
            <a:ext cx="936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rgbClr val="FF3300"/>
                </a:solidFill>
                <a:latin typeface="Mangal" pitchFamily="18" charset="0"/>
              </a:rPr>
              <a:t>X</a:t>
            </a:r>
          </a:p>
        </p:txBody>
      </p:sp>
      <p:sp>
        <p:nvSpPr>
          <p:cNvPr id="260113" name="AutoShape 17"/>
          <p:cNvSpPr>
            <a:spLocks/>
          </p:cNvSpPr>
          <p:nvPr/>
        </p:nvSpPr>
        <p:spPr bwMode="auto">
          <a:xfrm>
            <a:off x="5003800" y="595040"/>
            <a:ext cx="360363" cy="1439863"/>
          </a:xfrm>
          <a:prstGeom prst="leftBrace">
            <a:avLst>
              <a:gd name="adj1" fmla="val 33297"/>
              <a:gd name="adj2" fmla="val 69569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972326"/>
              </p:ext>
            </p:extLst>
          </p:nvPr>
        </p:nvGraphicFramePr>
        <p:xfrm>
          <a:off x="1187450" y="5693047"/>
          <a:ext cx="20891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06" name="Equation" r:id="rId19" imgW="1071806" imgH="423765" progId="Equation.3">
                  <p:embed/>
                </p:oleObj>
              </mc:Choice>
              <mc:Fallback>
                <p:oleObj name="Equation" r:id="rId19" imgW="1071806" imgH="423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693047"/>
                        <a:ext cx="208915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0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autoUpdateAnimBg="0"/>
      <p:bldP spid="260104" grpId="0" autoUpdateAnimBg="0"/>
      <p:bldP spid="260106" grpId="0" autoUpdateAnimBg="0"/>
      <p:bldP spid="260107" grpId="0" autoUpdateAnimBg="0"/>
      <p:bldP spid="260108" grpId="0" autoUpdateAnimBg="0"/>
      <p:bldP spid="260110" grpId="0" autoUpdateAnimBg="0"/>
      <p:bldP spid="260112" grpId="0" autoUpdateAnimBg="0"/>
      <p:bldP spid="2601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3707904" y="301862"/>
            <a:ext cx="1800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FFFF"/>
                </a:solidFill>
                <a:ea typeface="楷体_GB2312" pitchFamily="49" charset="-122"/>
              </a:rPr>
              <a:t>要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点回顾</a:t>
            </a:r>
            <a:endParaRPr lang="zh-CN" altLang="en-US" sz="2600" dirty="0">
              <a:solidFill>
                <a:srgbClr val="00FFFF"/>
              </a:solidFill>
              <a:ea typeface="楷体_GB2312" pitchFamily="49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258888" y="1052513"/>
          <a:ext cx="12430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54" name="公式" r:id="rId3" imgW="457280" imgH="152512" progId="Equation.3">
                  <p:embed/>
                </p:oleObj>
              </mc:Choice>
              <mc:Fallback>
                <p:oleObj name="公式" r:id="rId3" imgW="457280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052513"/>
                        <a:ext cx="1243012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698750" y="1123950"/>
            <a:ext cx="503238" cy="287338"/>
          </a:xfrm>
          <a:prstGeom prst="rightArrow">
            <a:avLst>
              <a:gd name="adj1" fmla="val 50000"/>
              <a:gd name="adj2" fmla="val 43784"/>
            </a:avLst>
          </a:prstGeom>
          <a:solidFill>
            <a:srgbClr val="FF3300"/>
          </a:solidFill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21063" y="874713"/>
          <a:ext cx="11509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55" name="公式" r:id="rId5" imgW="409500" imgH="342816" progId="Equation.3">
                  <p:embed/>
                </p:oleObj>
              </mc:Choice>
              <mc:Fallback>
                <p:oleObj name="公式" r:id="rId5" imgW="409500" imgH="3428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874713"/>
                        <a:ext cx="11509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/>
          </p:cNvGraphicFramePr>
          <p:nvPr/>
        </p:nvGraphicFramePr>
        <p:xfrm>
          <a:off x="5291138" y="836613"/>
          <a:ext cx="20891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56" name="公式" r:id="rId7" imgW="828718" imgH="371429" progId="Equation.3">
                  <p:embed/>
                </p:oleObj>
              </mc:Choice>
              <mc:Fallback>
                <p:oleObj name="公式" r:id="rId7" imgW="828718" imgH="3714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836613"/>
                        <a:ext cx="20891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714875" y="1123950"/>
            <a:ext cx="503238" cy="287338"/>
          </a:xfrm>
          <a:prstGeom prst="rightArrow">
            <a:avLst>
              <a:gd name="adj1" fmla="val 50000"/>
              <a:gd name="adj2" fmla="val 43784"/>
            </a:avLst>
          </a:prstGeom>
          <a:solidFill>
            <a:srgbClr val="FF3300"/>
          </a:solidFill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93763" y="1772816"/>
            <a:ext cx="4259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第一类问题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295091"/>
              </p:ext>
            </p:extLst>
          </p:nvPr>
        </p:nvGraphicFramePr>
        <p:xfrm>
          <a:off x="2627313" y="1772816"/>
          <a:ext cx="38179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57" name="公式" r:id="rId9" imgW="1600209" imgH="171408" progId="Equation.3">
                  <p:embed/>
                </p:oleObj>
              </mc:Choice>
              <mc:Fallback>
                <p:oleObj name="公式" r:id="rId9" imgW="1600209" imgH="1714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772816"/>
                        <a:ext cx="3817937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93763" y="3161903"/>
            <a:ext cx="4046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第二类问题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35313" y="2504653"/>
            <a:ext cx="2014537" cy="431800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初始条件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rot="10800000" flipH="1" flipV="1">
            <a:off x="3481388" y="2918991"/>
            <a:ext cx="14287" cy="309562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10800000" flipH="1" flipV="1">
            <a:off x="4500563" y="2920578"/>
            <a:ext cx="3175" cy="309563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5650" y="5683250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dirty="0">
                <a:solidFill>
                  <a:srgbClr val="FFFF66"/>
                </a:solidFill>
                <a:ea typeface="仿宋_GB2312" pitchFamily="49" charset="-122"/>
              </a:rPr>
              <a:t>自然坐标</a:t>
            </a:r>
            <a:r>
              <a:rPr lang="zh-CN" altLang="en-US" dirty="0">
                <a:solidFill>
                  <a:srgbClr val="FFFF66"/>
                </a:solidFill>
                <a:ea typeface="仿宋_GB2312" pitchFamily="49" charset="-122"/>
              </a:rPr>
              <a:t>系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中的</a:t>
            </a:r>
            <a:r>
              <a:rPr lang="zh-CN" altLang="en-US" dirty="0">
                <a:solidFill>
                  <a:srgbClr val="66FFFF"/>
                </a:solidFill>
                <a:latin typeface="Arial" panose="020B0604020202020204" pitchFamily="34" charset="0"/>
                <a:ea typeface="仿宋_GB2312" pitchFamily="49" charset="-122"/>
              </a:rPr>
              <a:t>速度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4572000" y="5535613"/>
          <a:ext cx="18002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58" name="公式" r:id="rId11" imgW="790657" imgH="342816" progId="Equation.3">
                  <p:embed/>
                </p:oleObj>
              </mc:Choice>
              <mc:Fallback>
                <p:oleObj name="公式" r:id="rId11" imgW="790657" imgH="3428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35613"/>
                        <a:ext cx="1800225" cy="846137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 w="9525">
                        <a:solidFill>
                          <a:srgbClr val="0099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521796"/>
              </p:ext>
            </p:extLst>
          </p:nvPr>
        </p:nvGraphicFramePr>
        <p:xfrm>
          <a:off x="2994025" y="3656013"/>
          <a:ext cx="431323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59" name="公式" r:id="rId13" imgW="1962200" imgH="342816" progId="Equation.3">
                  <p:embed/>
                </p:oleObj>
              </mc:Choice>
              <mc:Fallback>
                <p:oleObj name="公式" r:id="rId13" imgW="1962200" imgH="3428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3656013"/>
                        <a:ext cx="431323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734568" y="4772000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dirty="0">
                <a:solidFill>
                  <a:srgbClr val="FFFF66"/>
                </a:solidFill>
                <a:ea typeface="仿宋_GB2312" pitchFamily="49" charset="-122"/>
              </a:rPr>
              <a:t>自然坐标</a:t>
            </a:r>
            <a:r>
              <a:rPr lang="zh-CN" altLang="en-US" dirty="0">
                <a:solidFill>
                  <a:srgbClr val="FFFF66"/>
                </a:solidFill>
                <a:ea typeface="仿宋_GB2312" pitchFamily="49" charset="-122"/>
              </a:rPr>
              <a:t>系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中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的</a:t>
            </a:r>
            <a:r>
              <a:rPr lang="zh-CN" altLang="en-US" dirty="0" smtClean="0">
                <a:solidFill>
                  <a:srgbClr val="66FFFF"/>
                </a:solidFill>
                <a:latin typeface="Arial" panose="020B0604020202020204" pitchFamily="34" charset="0"/>
                <a:ea typeface="仿宋_GB2312" pitchFamily="49" charset="-122"/>
              </a:rPr>
              <a:t>运动方程</a:t>
            </a:r>
            <a:endParaRPr lang="zh-CN" altLang="en-US" dirty="0">
              <a:solidFill>
                <a:srgbClr val="66FFFF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795963" y="4713262"/>
            <a:ext cx="3408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─ </a:t>
            </a:r>
            <a:r>
              <a:rPr lang="zh-CN" altLang="en-US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运动方程</a:t>
            </a:r>
            <a:endParaRPr lang="zh-CN" altLang="en-US" sz="2800">
              <a:solidFill>
                <a:srgbClr val="66FF33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539547"/>
              </p:ext>
            </p:extLst>
          </p:nvPr>
        </p:nvGraphicFramePr>
        <p:xfrm>
          <a:off x="4572000" y="4713288"/>
          <a:ext cx="12112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60" name="公式" r:id="rId15" imgW="438114" imgH="152512" progId="Equation.3">
                  <p:embed/>
                </p:oleObj>
              </mc:Choice>
              <mc:Fallback>
                <p:oleObj name="公式" r:id="rId15" imgW="438114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13288"/>
                        <a:ext cx="1211263" cy="5080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66FF33">
                              <a:alpha val="46001"/>
                            </a:srgbClr>
                          </a:gs>
                          <a:gs pos="50000">
                            <a:srgbClr val="2F7618">
                              <a:alpha val="40999"/>
                            </a:srgbClr>
                          </a:gs>
                          <a:gs pos="100000">
                            <a:srgbClr val="66FF33">
                              <a:alpha val="46001"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7374370" y="3672319"/>
            <a:ext cx="17187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66FFFF"/>
                </a:solidFill>
              </a:rPr>
              <a:t>注意变量替换的重要性</a:t>
            </a:r>
            <a:endParaRPr lang="en-US" altLang="zh-CN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345918"/>
              </p:ext>
            </p:extLst>
          </p:nvPr>
        </p:nvGraphicFramePr>
        <p:xfrm>
          <a:off x="2967475" y="3163480"/>
          <a:ext cx="46688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61" name="Equation" r:id="rId17" imgW="4668108" imgH="495378" progId="Equation.DSMT4">
                  <p:embed/>
                </p:oleObj>
              </mc:Choice>
              <mc:Fallback>
                <p:oleObj name="Equation" r:id="rId17" imgW="4668108" imgH="49537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67475" y="3163480"/>
                        <a:ext cx="4668837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491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nimBg="1"/>
      <p:bldP spid="7" grpId="0" animBg="1"/>
      <p:bldP spid="8" grpId="0" autoUpdateAnimBg="0"/>
      <p:bldP spid="10" grpId="0" autoUpdateAnimBg="0"/>
      <p:bldP spid="12" grpId="0" animBg="1"/>
      <p:bldP spid="13" grpId="0" animBg="1"/>
      <p:bldP spid="14" grpId="0" animBg="1"/>
      <p:bldP spid="15" grpId="0"/>
      <p:bldP spid="18" grpId="0"/>
      <p:bldP spid="19" grpId="0" autoUpdateAnimBg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152400" y="333375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牛顿第三定律</a:t>
            </a:r>
          </a:p>
        </p:txBody>
      </p:sp>
      <p:sp>
        <p:nvSpPr>
          <p:cNvPr id="261133" name="Oval 13"/>
          <p:cNvSpPr>
            <a:spLocks noChangeArrowheads="1"/>
          </p:cNvSpPr>
          <p:nvPr/>
        </p:nvSpPr>
        <p:spPr bwMode="auto">
          <a:xfrm>
            <a:off x="6589713" y="1166813"/>
            <a:ext cx="287337" cy="287337"/>
          </a:xfrm>
          <a:prstGeom prst="ellipse">
            <a:avLst/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61134" name="Rectangle 14"/>
          <p:cNvSpPr>
            <a:spLocks noChangeArrowheads="1"/>
          </p:cNvSpPr>
          <p:nvPr/>
        </p:nvSpPr>
        <p:spPr bwMode="auto">
          <a:xfrm>
            <a:off x="8318500" y="1095375"/>
            <a:ext cx="287338" cy="360363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100000">
                <a:srgbClr val="764718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261135" name="Line 15"/>
          <p:cNvSpPr>
            <a:spLocks noChangeShapeType="1"/>
          </p:cNvSpPr>
          <p:nvPr/>
        </p:nvSpPr>
        <p:spPr bwMode="auto">
          <a:xfrm>
            <a:off x="6300788" y="1311275"/>
            <a:ext cx="2592387" cy="0"/>
          </a:xfrm>
          <a:prstGeom prst="line">
            <a:avLst/>
          </a:prstGeom>
          <a:noFill/>
          <a:ln w="9525">
            <a:solidFill>
              <a:srgbClr val="00FF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36" name="Line 16"/>
          <p:cNvSpPr>
            <a:spLocks noChangeShapeType="1"/>
          </p:cNvSpPr>
          <p:nvPr/>
        </p:nvSpPr>
        <p:spPr bwMode="auto">
          <a:xfrm>
            <a:off x="6732588" y="1311275"/>
            <a:ext cx="576262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37" name="Line 17"/>
          <p:cNvSpPr>
            <a:spLocks noChangeShapeType="1"/>
          </p:cNvSpPr>
          <p:nvPr/>
        </p:nvSpPr>
        <p:spPr bwMode="auto">
          <a:xfrm rot="10800000">
            <a:off x="7885113" y="1311275"/>
            <a:ext cx="5762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1138" name="Object 18"/>
          <p:cNvGraphicFramePr>
            <a:graphicFrameLocks noChangeAspect="1"/>
          </p:cNvGraphicFramePr>
          <p:nvPr/>
        </p:nvGraphicFramePr>
        <p:xfrm>
          <a:off x="7458075" y="792163"/>
          <a:ext cx="10033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79" name="公式" r:id="rId3" imgW="528589" imgH="204593" progId="Equation.3">
                  <p:embed/>
                </p:oleObj>
              </mc:Choice>
              <mc:Fallback>
                <p:oleObj name="公式" r:id="rId3" imgW="528589" imgH="2045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075" y="792163"/>
                        <a:ext cx="10033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9" name="Object 19"/>
          <p:cNvGraphicFramePr>
            <a:graphicFrameLocks noChangeAspect="1"/>
          </p:cNvGraphicFramePr>
          <p:nvPr/>
        </p:nvGraphicFramePr>
        <p:xfrm>
          <a:off x="6661150" y="1514475"/>
          <a:ext cx="9604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0" name="公式" r:id="rId5" imgW="500306" imgH="204593" progId="Equation.3">
                  <p:embed/>
                </p:oleObj>
              </mc:Choice>
              <mc:Fallback>
                <p:oleObj name="公式" r:id="rId5" imgW="500306" imgH="2045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1514475"/>
                        <a:ext cx="9604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40" name="Text Box 20"/>
          <p:cNvSpPr txBox="1">
            <a:spLocks noChangeArrowheads="1"/>
          </p:cNvSpPr>
          <p:nvPr/>
        </p:nvSpPr>
        <p:spPr bwMode="auto">
          <a:xfrm>
            <a:off x="6545263" y="7778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1">
                <a:solidFill>
                  <a:srgbClr val="00FF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8434388" y="6921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261142" name="Object 22"/>
          <p:cNvGraphicFramePr>
            <a:graphicFrameLocks noChangeAspect="1"/>
          </p:cNvGraphicFramePr>
          <p:nvPr/>
        </p:nvGraphicFramePr>
        <p:xfrm>
          <a:off x="6732588" y="2133600"/>
          <a:ext cx="1193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1" name="Equation" r:id="rId7" imgW="1157141" imgH="338235" progId="Equation.3">
                  <p:embed/>
                </p:oleObj>
              </mc:Choice>
              <mc:Fallback>
                <p:oleObj name="Equation" r:id="rId7" imgW="1157141" imgH="3382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133600"/>
                        <a:ext cx="1193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5243513" y="5016500"/>
            <a:ext cx="3505200" cy="158115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牛顿定律的正确性被事实所证明，它是质点动力学的基本定律，也是经典力学理论的基础。</a:t>
            </a:r>
            <a:endParaRPr kumimoji="1" lang="zh-CN" altLang="en-US" sz="2400" b="1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1144" name="Text Box 24"/>
          <p:cNvSpPr txBox="1">
            <a:spLocks noChangeArrowheads="1"/>
          </p:cNvSpPr>
          <p:nvPr/>
        </p:nvSpPr>
        <p:spPr bwMode="auto">
          <a:xfrm>
            <a:off x="762000" y="6069013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第三定律 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—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力的特性</a:t>
            </a:r>
            <a:endParaRPr kumimoji="1" lang="zh-CN" altLang="en-US" sz="2400" b="1">
              <a:solidFill>
                <a:srgbClr val="FF66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61145" name="Text Box 25"/>
          <p:cNvSpPr txBox="1">
            <a:spLocks noChangeArrowheads="1"/>
          </p:cNvSpPr>
          <p:nvPr/>
        </p:nvSpPr>
        <p:spPr bwMode="auto">
          <a:xfrm>
            <a:off x="539750" y="2636838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注意</a:t>
            </a:r>
            <a:r>
              <a:rPr kumimoji="1" lang="en-US" altLang="zh-CN" sz="24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:</a:t>
            </a:r>
            <a:r>
              <a:rPr kumimoji="1" lang="zh-CN" altLang="en-US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第三定律揭示了</a:t>
            </a:r>
            <a:r>
              <a:rPr kumimoji="1" lang="zh-CN" altLang="en-US" sz="24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力</a:t>
            </a:r>
            <a:r>
              <a:rPr kumimoji="1" lang="zh-CN" altLang="en-US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的特性</a:t>
            </a:r>
          </a:p>
        </p:txBody>
      </p:sp>
      <p:sp>
        <p:nvSpPr>
          <p:cNvPr id="261146" name="Text Box 26"/>
          <p:cNvSpPr txBox="1">
            <a:spLocks noChangeArrowheads="1"/>
          </p:cNvSpPr>
          <p:nvPr/>
        </p:nvSpPr>
        <p:spPr bwMode="auto">
          <a:xfrm>
            <a:off x="539750" y="3081338"/>
            <a:ext cx="849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• </a:t>
            </a:r>
            <a:r>
              <a:rPr kumimoji="1" lang="zh-CN" altLang="en-US" sz="24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成对性</a:t>
            </a:r>
            <a:r>
              <a:rPr kumimoji="1" lang="zh-CN" altLang="en-US" sz="2400" b="1">
                <a:solidFill>
                  <a:srgbClr val="FFFF99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en-US" altLang="zh-CN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—— </a:t>
            </a:r>
            <a:r>
              <a:rPr kumimoji="1" lang="zh-CN" altLang="en-US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物体之间的作用是相互的，作用力与反作用力</a:t>
            </a:r>
            <a:endParaRPr kumimoji="1" lang="en-US" altLang="zh-CN" sz="2400" b="1">
              <a:solidFill>
                <a:srgbClr val="FFFF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61147" name="Text Box 27"/>
          <p:cNvSpPr txBox="1">
            <a:spLocks noChangeArrowheads="1"/>
          </p:cNvSpPr>
          <p:nvPr/>
        </p:nvSpPr>
        <p:spPr bwMode="auto">
          <a:xfrm>
            <a:off x="539750" y="3614738"/>
            <a:ext cx="6729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• </a:t>
            </a:r>
            <a:r>
              <a:rPr kumimoji="1" lang="zh-CN" altLang="en-US" sz="2400" b="1" dirty="0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一致性</a:t>
            </a:r>
            <a:r>
              <a:rPr kumimoji="1" lang="zh-CN" altLang="en-US" sz="2400" b="1" dirty="0">
                <a:solidFill>
                  <a:srgbClr val="FFFF99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—— </a:t>
            </a:r>
            <a:r>
              <a:rPr kumimoji="1" lang="zh-CN" altLang="en-US" sz="2400" b="1" dirty="0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作用力与反作用力</a:t>
            </a:r>
            <a:r>
              <a:rPr kumimoji="1" lang="zh-CN" altLang="en-US" sz="2400" b="1" dirty="0">
                <a:solidFill>
                  <a:srgbClr val="00FFFF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kumimoji="1" lang="zh-CN" altLang="en-US" sz="2400" b="1" dirty="0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一致</a:t>
            </a:r>
          </a:p>
        </p:txBody>
      </p:sp>
      <p:sp>
        <p:nvSpPr>
          <p:cNvPr id="261148" name="Text Box 28"/>
          <p:cNvSpPr txBox="1">
            <a:spLocks noChangeArrowheads="1"/>
          </p:cNvSpPr>
          <p:nvPr/>
        </p:nvSpPr>
        <p:spPr bwMode="auto">
          <a:xfrm>
            <a:off x="539750" y="40513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• </a:t>
            </a:r>
            <a:r>
              <a:rPr kumimoji="1" lang="zh-CN" altLang="en-US" sz="24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同时性</a:t>
            </a:r>
            <a:r>
              <a:rPr kumimoji="1" lang="zh-CN" altLang="en-US" sz="2400" b="1">
                <a:solidFill>
                  <a:srgbClr val="FFFF99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en-US" altLang="zh-CN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—— </a:t>
            </a:r>
            <a:r>
              <a:rPr kumimoji="1" lang="zh-CN" altLang="en-US" sz="2400" b="1">
                <a:solidFill>
                  <a:srgbClr val="FFFFFF"/>
                </a:solidFill>
                <a:latin typeface="华文仿宋" pitchFamily="2" charset="-122"/>
                <a:ea typeface="华文仿宋" pitchFamily="2" charset="-122"/>
              </a:rPr>
              <a:t>相互作用之间是相互依存，同生同灭</a:t>
            </a:r>
            <a:endParaRPr kumimoji="1" lang="zh-CN" altLang="en-US" sz="1200" b="1">
              <a:solidFill>
                <a:srgbClr val="FFFF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61149" name="Text Box 29"/>
          <p:cNvSpPr txBox="1">
            <a:spLocks noChangeArrowheads="1"/>
          </p:cNvSpPr>
          <p:nvPr/>
        </p:nvSpPr>
        <p:spPr bwMode="auto">
          <a:xfrm>
            <a:off x="838200" y="5513388"/>
            <a:ext cx="464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第二定律 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—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力的度量</a:t>
            </a:r>
            <a:r>
              <a:rPr kumimoji="1" lang="en-US" altLang="zh-CN" sz="20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zh-CN" altLang="en-US" sz="20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定量描述</a:t>
            </a:r>
            <a:r>
              <a:rPr kumimoji="1" lang="en-US" altLang="zh-CN" sz="20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)</a:t>
            </a:r>
          </a:p>
        </p:txBody>
      </p:sp>
      <p:sp>
        <p:nvSpPr>
          <p:cNvPr id="261150" name="Text Box 30"/>
          <p:cNvSpPr txBox="1">
            <a:spLocks noChangeArrowheads="1"/>
          </p:cNvSpPr>
          <p:nvPr/>
        </p:nvSpPr>
        <p:spPr bwMode="auto">
          <a:xfrm>
            <a:off x="107950" y="4459288"/>
            <a:ext cx="2133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小结</a:t>
            </a:r>
          </a:p>
        </p:txBody>
      </p:sp>
      <p:sp>
        <p:nvSpPr>
          <p:cNvPr id="261151" name="Text Box 31"/>
          <p:cNvSpPr txBox="1">
            <a:spLocks noChangeArrowheads="1"/>
          </p:cNvSpPr>
          <p:nvPr/>
        </p:nvSpPr>
        <p:spPr bwMode="auto">
          <a:xfrm>
            <a:off x="736600" y="4916488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第一定律 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—“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力”的概念</a:t>
            </a:r>
            <a:endParaRPr kumimoji="1" lang="zh-CN" altLang="en-US" sz="2400" b="1">
              <a:solidFill>
                <a:srgbClr val="FF66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323850" y="836613"/>
            <a:ext cx="6119813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If body B exerts a force on body A (an ‘action’), then body A exerts a force on body B (a ‘reaction’). These two forces have the same magnitude but are opposite in direction. These two forces act on different bodies. </a:t>
            </a:r>
            <a:endParaRPr kumimoji="1" lang="en-US" altLang="zh-CN" sz="2200" b="1">
              <a:solidFill>
                <a:srgbClr val="FFFFFF"/>
              </a:solidFill>
              <a:latin typeface="Times New Roman" panose="02020603050405020304" pitchFamily="18" charset="0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9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6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5" grpId="0" autoUpdateAnimBg="0"/>
      <p:bldP spid="261133" grpId="0" animBg="1"/>
      <p:bldP spid="261134" grpId="0" animBg="1"/>
      <p:bldP spid="261135" grpId="0" animBg="1"/>
      <p:bldP spid="261136" grpId="0" animBg="1"/>
      <p:bldP spid="261137" grpId="0" animBg="1"/>
      <p:bldP spid="261140" grpId="0"/>
      <p:bldP spid="261141" grpId="0"/>
      <p:bldP spid="261143" grpId="0" animBg="1" autoUpdateAnimBg="0"/>
      <p:bldP spid="261144" grpId="0" autoUpdateAnimBg="0"/>
      <p:bldP spid="261145" grpId="0" autoUpdateAnimBg="0"/>
      <p:bldP spid="261146" grpId="0" autoUpdateAnimBg="0"/>
      <p:bldP spid="261147" grpId="0" autoUpdateAnimBg="0"/>
      <p:bldP spid="261148" grpId="0" autoUpdateAnimBg="0"/>
      <p:bldP spid="261149" grpId="0" autoUpdateAnimBg="0"/>
      <p:bldP spid="261150" grpId="0" autoUpdateAnimBg="0"/>
      <p:bldP spid="261151" grpId="0" autoUpdateAnimBg="0"/>
      <p:bldP spid="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Text Box 2"/>
          <p:cNvSpPr txBox="1">
            <a:spLocks noChangeArrowheads="1"/>
          </p:cNvSpPr>
          <p:nvPr/>
        </p:nvSpPr>
        <p:spPr bwMode="auto">
          <a:xfrm>
            <a:off x="1403350" y="257175"/>
            <a:ext cx="6337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66FF33"/>
                </a:solidFill>
              </a:rPr>
              <a:t>§2.2    </a:t>
            </a:r>
            <a:r>
              <a:rPr kumimoji="1" lang="zh-CN" altLang="en-US" sz="3200" b="1">
                <a:solidFill>
                  <a:srgbClr val="66FF33"/>
                </a:solidFill>
              </a:rPr>
              <a:t>力学中常见的几种力</a:t>
            </a: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396875" y="884238"/>
            <a:ext cx="525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一、万有引力（</a:t>
            </a:r>
            <a:r>
              <a:rPr kumimoji="1" lang="en-US" altLang="zh-CN" sz="24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gravitational force</a:t>
            </a:r>
            <a:r>
              <a:rPr kumimoji="1" lang="zh-CN" altLang="en-US" sz="24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367620" name="Oval 4"/>
          <p:cNvSpPr>
            <a:spLocks noChangeArrowheads="1"/>
          </p:cNvSpPr>
          <p:nvPr/>
        </p:nvSpPr>
        <p:spPr bwMode="auto">
          <a:xfrm>
            <a:off x="8101013" y="2476500"/>
            <a:ext cx="152400" cy="152400"/>
          </a:xfrm>
          <a:prstGeom prst="ellipse">
            <a:avLst/>
          </a:pr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7621" name="Oval 5"/>
          <p:cNvSpPr>
            <a:spLocks noChangeArrowheads="1"/>
          </p:cNvSpPr>
          <p:nvPr/>
        </p:nvSpPr>
        <p:spPr bwMode="auto">
          <a:xfrm>
            <a:off x="5724525" y="2468563"/>
            <a:ext cx="152400" cy="152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7622" name="Line 6"/>
          <p:cNvSpPr>
            <a:spLocks noChangeShapeType="1"/>
          </p:cNvSpPr>
          <p:nvPr/>
        </p:nvSpPr>
        <p:spPr bwMode="auto">
          <a:xfrm>
            <a:off x="6732588" y="2563813"/>
            <a:ext cx="47466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7623" name="Object 7"/>
          <p:cNvGraphicFramePr>
            <a:graphicFrameLocks noChangeAspect="1"/>
          </p:cNvGraphicFramePr>
          <p:nvPr/>
        </p:nvGraphicFramePr>
        <p:xfrm>
          <a:off x="5292725" y="2351088"/>
          <a:ext cx="2841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37" name="Equation" r:id="rId3" imgW="252591" imgH="319282" progId="Equation.3">
                  <p:embed/>
                </p:oleObj>
              </mc:Choice>
              <mc:Fallback>
                <p:oleObj name="Equation" r:id="rId3" imgW="252591" imgH="3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351088"/>
                        <a:ext cx="28416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4" name="Object 8"/>
          <p:cNvGraphicFramePr>
            <a:graphicFrameLocks noChangeAspect="1"/>
          </p:cNvGraphicFramePr>
          <p:nvPr/>
        </p:nvGraphicFramePr>
        <p:xfrm>
          <a:off x="8388350" y="2347913"/>
          <a:ext cx="3159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38" name="Equation" r:id="rId5" imgW="290626" imgH="319282" progId="Equation.3">
                  <p:embed/>
                </p:oleObj>
              </mc:Choice>
              <mc:Fallback>
                <p:oleObj name="Equation" r:id="rId5" imgW="290626" imgH="3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2347913"/>
                        <a:ext cx="3159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5" name="Object 9"/>
          <p:cNvGraphicFramePr>
            <a:graphicFrameLocks noChangeAspect="1"/>
          </p:cNvGraphicFramePr>
          <p:nvPr/>
        </p:nvGraphicFramePr>
        <p:xfrm>
          <a:off x="7667625" y="2628900"/>
          <a:ext cx="3556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39" name="Equation" r:id="rId7" imgW="347679" imgH="357188" progId="Equation.3">
                  <p:embed/>
                </p:oleObj>
              </mc:Choice>
              <mc:Fallback>
                <p:oleObj name="Equation" r:id="rId7" imgW="347679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628900"/>
                        <a:ext cx="3556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6" name="Object 10"/>
          <p:cNvGraphicFramePr>
            <a:graphicFrameLocks noChangeAspect="1"/>
          </p:cNvGraphicFramePr>
          <p:nvPr/>
        </p:nvGraphicFramePr>
        <p:xfrm>
          <a:off x="6877050" y="2708275"/>
          <a:ext cx="223838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40" name="Equation" r:id="rId9" imgW="80946" imgH="119062" progId="Equation.DSMT4">
                  <p:embed/>
                </p:oleObj>
              </mc:Choice>
              <mc:Fallback>
                <p:oleObj name="Equation" r:id="rId9" imgW="80946" imgH="1190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708275"/>
                        <a:ext cx="223838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7" name="Line 11"/>
          <p:cNvSpPr>
            <a:spLocks noChangeShapeType="1"/>
          </p:cNvSpPr>
          <p:nvPr/>
        </p:nvSpPr>
        <p:spPr bwMode="auto">
          <a:xfrm>
            <a:off x="5824538" y="2563813"/>
            <a:ext cx="647700" cy="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28" name="Line 12"/>
          <p:cNvSpPr>
            <a:spLocks noChangeShapeType="1"/>
          </p:cNvSpPr>
          <p:nvPr/>
        </p:nvSpPr>
        <p:spPr bwMode="auto">
          <a:xfrm>
            <a:off x="7446963" y="2563813"/>
            <a:ext cx="647700" cy="0"/>
          </a:xfrm>
          <a:prstGeom prst="line">
            <a:avLst/>
          </a:prstGeom>
          <a:noFill/>
          <a:ln w="28575">
            <a:solidFill>
              <a:srgbClr val="FF99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7629" name="Object 13"/>
          <p:cNvGraphicFramePr>
            <a:graphicFrameLocks noChangeAspect="1"/>
          </p:cNvGraphicFramePr>
          <p:nvPr/>
        </p:nvGraphicFramePr>
        <p:xfrm>
          <a:off x="5945188" y="2628900"/>
          <a:ext cx="3460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41" name="公式" r:id="rId11" imgW="328661" imgH="357188" progId="Equation.3">
                  <p:embed/>
                </p:oleObj>
              </mc:Choice>
              <mc:Fallback>
                <p:oleObj name="公式" r:id="rId11" imgW="328661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2628900"/>
                        <a:ext cx="34607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30" name="Line 14"/>
          <p:cNvSpPr>
            <a:spLocks noChangeShapeType="1"/>
          </p:cNvSpPr>
          <p:nvPr/>
        </p:nvSpPr>
        <p:spPr bwMode="auto">
          <a:xfrm flipV="1">
            <a:off x="5795963" y="2060575"/>
            <a:ext cx="0" cy="431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31" name="Line 15"/>
          <p:cNvSpPr>
            <a:spLocks noChangeShapeType="1"/>
          </p:cNvSpPr>
          <p:nvPr/>
        </p:nvSpPr>
        <p:spPr bwMode="auto">
          <a:xfrm flipV="1">
            <a:off x="8172450" y="2060575"/>
            <a:ext cx="0" cy="431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32" name="Line 16"/>
          <p:cNvSpPr>
            <a:spLocks noChangeShapeType="1"/>
          </p:cNvSpPr>
          <p:nvPr/>
        </p:nvSpPr>
        <p:spPr bwMode="auto">
          <a:xfrm>
            <a:off x="7164388" y="2203450"/>
            <a:ext cx="10080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33" name="Line 17"/>
          <p:cNvSpPr>
            <a:spLocks noChangeShapeType="1"/>
          </p:cNvSpPr>
          <p:nvPr/>
        </p:nvSpPr>
        <p:spPr bwMode="auto">
          <a:xfrm>
            <a:off x="5795963" y="2203450"/>
            <a:ext cx="10080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7634" name="Object 18"/>
          <p:cNvGraphicFramePr>
            <a:graphicFrameLocks noChangeAspect="1"/>
          </p:cNvGraphicFramePr>
          <p:nvPr/>
        </p:nvGraphicFramePr>
        <p:xfrm>
          <a:off x="6935788" y="2103438"/>
          <a:ext cx="150812" cy="17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42" name="公式" r:id="rId13" imgW="90699" imgH="119062" progId="Equation.3">
                  <p:embed/>
                </p:oleObj>
              </mc:Choice>
              <mc:Fallback>
                <p:oleObj name="公式" r:id="rId13" imgW="90699" imgH="1190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5788" y="2103438"/>
                        <a:ext cx="150812" cy="17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35" name="Text Box 19"/>
          <p:cNvSpPr txBox="1">
            <a:spLocks noChangeArrowheads="1"/>
          </p:cNvSpPr>
          <p:nvPr/>
        </p:nvSpPr>
        <p:spPr bwMode="auto">
          <a:xfrm>
            <a:off x="827088" y="1270000"/>
            <a:ext cx="83169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质量为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，相距为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的两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质点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间的万有引力大小为</a:t>
            </a:r>
          </a:p>
        </p:txBody>
      </p:sp>
      <p:graphicFrame>
        <p:nvGraphicFramePr>
          <p:cNvPr id="367636" name="Object 20"/>
          <p:cNvGraphicFramePr>
            <a:graphicFrameLocks noChangeAspect="1"/>
          </p:cNvGraphicFramePr>
          <p:nvPr/>
        </p:nvGraphicFramePr>
        <p:xfrm>
          <a:off x="2124075" y="1811338"/>
          <a:ext cx="16938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43" name="公式" r:id="rId15" imgW="1604784" imgH="728468" progId="Equation.3">
                  <p:embed/>
                </p:oleObj>
              </mc:Choice>
              <mc:Fallback>
                <p:oleObj name="公式" r:id="rId15" imgW="1604784" imgH="728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811338"/>
                        <a:ext cx="16938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7" name="Object 21"/>
          <p:cNvGraphicFramePr>
            <a:graphicFrameLocks noChangeAspect="1"/>
          </p:cNvGraphicFramePr>
          <p:nvPr/>
        </p:nvGraphicFramePr>
        <p:xfrm>
          <a:off x="1258888" y="2708275"/>
          <a:ext cx="38877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44" name="公式" r:id="rId17" imgW="3890784" imgH="366907" progId="Equation.3">
                  <p:embed/>
                </p:oleObj>
              </mc:Choice>
              <mc:Fallback>
                <p:oleObj name="公式" r:id="rId17" imgW="3890784" imgH="366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08275"/>
                        <a:ext cx="388778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38" name="Text Box 22"/>
          <p:cNvSpPr txBox="1">
            <a:spLocks noChangeArrowheads="1"/>
          </p:cNvSpPr>
          <p:nvPr/>
        </p:nvSpPr>
        <p:spPr bwMode="auto">
          <a:xfrm>
            <a:off x="830263" y="3429000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用矢量表示为</a:t>
            </a:r>
          </a:p>
        </p:txBody>
      </p:sp>
      <p:graphicFrame>
        <p:nvGraphicFramePr>
          <p:cNvPr id="367639" name="Object 23"/>
          <p:cNvGraphicFramePr>
            <a:graphicFrameLocks noChangeAspect="1"/>
          </p:cNvGraphicFramePr>
          <p:nvPr/>
        </p:nvGraphicFramePr>
        <p:xfrm>
          <a:off x="2916238" y="3284538"/>
          <a:ext cx="21812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45" name="Equation" r:id="rId19" imgW="995249" imgH="290610" progId="Equation.DSMT4">
                  <p:embed/>
                </p:oleObj>
              </mc:Choice>
              <mc:Fallback>
                <p:oleObj name="Equation" r:id="rId19" imgW="995249" imgH="2906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284538"/>
                        <a:ext cx="218122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40" name="Rectangle 24"/>
          <p:cNvSpPr>
            <a:spLocks noChangeArrowheads="1"/>
          </p:cNvSpPr>
          <p:nvPr/>
        </p:nvSpPr>
        <p:spPr bwMode="auto">
          <a:xfrm>
            <a:off x="611188" y="4005263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</a:p>
        </p:txBody>
      </p:sp>
      <p:sp>
        <p:nvSpPr>
          <p:cNvPr id="367641" name="Text Box 25"/>
          <p:cNvSpPr txBox="1">
            <a:spLocks noChangeArrowheads="1"/>
          </p:cNvSpPr>
          <p:nvPr/>
        </p:nvSpPr>
        <p:spPr bwMode="auto">
          <a:xfrm>
            <a:off x="827088" y="4437063"/>
            <a:ext cx="8101012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5125" indent="-3651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依据万有引力定律定义的质量叫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引力质量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，常见的用天平称量物体的质量，实际上就是测引力质量；依据牛顿第二定律定义的质量叫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惯性质量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实验表明：对同一物体来说，两种质量总是相等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67642" name="AutoShape 26"/>
          <p:cNvSpPr>
            <a:spLocks noChangeArrowheads="1"/>
          </p:cNvSpPr>
          <p:nvPr/>
        </p:nvSpPr>
        <p:spPr bwMode="auto">
          <a:xfrm>
            <a:off x="392113" y="3914775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72" name="Text Box 32"/>
          <p:cNvSpPr txBox="1">
            <a:spLocks noChangeArrowheads="1"/>
          </p:cNvSpPr>
          <p:nvPr/>
        </p:nvSpPr>
        <p:spPr bwMode="auto">
          <a:xfrm>
            <a:off x="827088" y="6140450"/>
            <a:ext cx="762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万有引力定律只直接适用于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两质点间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的相互作用</a:t>
            </a:r>
          </a:p>
        </p:txBody>
      </p:sp>
    </p:spTree>
    <p:extLst>
      <p:ext uri="{BB962C8B-B14F-4D97-AF65-F5344CB8AC3E}">
        <p14:creationId xmlns:p14="http://schemas.microsoft.com/office/powerpoint/2010/main" val="349807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7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67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0"/>
                                        <p:tgtEl>
                                          <p:spTgt spid="36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6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3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7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67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6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67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67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67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6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 autoUpdateAnimBg="0"/>
      <p:bldP spid="367619" grpId="0" autoUpdateAnimBg="0"/>
      <p:bldP spid="367620" grpId="0" animBg="1"/>
      <p:bldP spid="367621" grpId="0" animBg="1"/>
      <p:bldP spid="367622" grpId="0" animBg="1"/>
      <p:bldP spid="367627" grpId="0" animBg="1"/>
      <p:bldP spid="367628" grpId="0" animBg="1"/>
      <p:bldP spid="367630" grpId="0" animBg="1"/>
      <p:bldP spid="367631" grpId="0" animBg="1"/>
      <p:bldP spid="367632" grpId="0" animBg="1"/>
      <p:bldP spid="367633" grpId="0" animBg="1"/>
      <p:bldP spid="367635" grpId="0"/>
      <p:bldP spid="367638" grpId="0"/>
      <p:bldP spid="367640" grpId="0" build="p" autoUpdateAnimBg="0"/>
      <p:bldP spid="367641" grpId="0" autoUpdateAnimBg="0"/>
      <p:bldP spid="367642" grpId="0" animBg="1"/>
      <p:bldP spid="36867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899" name="Object 11"/>
          <p:cNvGraphicFramePr>
            <a:graphicFrameLocks noChangeAspect="1"/>
          </p:cNvGraphicFramePr>
          <p:nvPr/>
        </p:nvGraphicFramePr>
        <p:xfrm>
          <a:off x="1312863" y="2500313"/>
          <a:ext cx="14478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56" name="公式" r:id="rId4" imgW="690481" imgH="357188" progId="Equation.3">
                  <p:embed/>
                </p:oleObj>
              </mc:Choice>
              <mc:Fallback>
                <p:oleObj name="公式" r:id="rId4" imgW="690481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2500313"/>
                        <a:ext cx="14478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0" name="Object 12"/>
          <p:cNvGraphicFramePr>
            <a:graphicFrameLocks noChangeAspect="1"/>
          </p:cNvGraphicFramePr>
          <p:nvPr/>
        </p:nvGraphicFramePr>
        <p:xfrm>
          <a:off x="3043238" y="2500313"/>
          <a:ext cx="26654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57" name="公式" r:id="rId6" imgW="1300016" imgH="357188" progId="Equation.3">
                  <p:embed/>
                </p:oleObj>
              </mc:Choice>
              <mc:Fallback>
                <p:oleObj name="公式" r:id="rId6" imgW="1300016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2500313"/>
                        <a:ext cx="266541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01" name="Line 13"/>
          <p:cNvSpPr>
            <a:spLocks noChangeShapeType="1"/>
          </p:cNvSpPr>
          <p:nvPr/>
        </p:nvSpPr>
        <p:spPr bwMode="auto">
          <a:xfrm rot="-120000">
            <a:off x="1476375" y="2708275"/>
            <a:ext cx="381635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2" name="Line 14"/>
          <p:cNvSpPr>
            <a:spLocks noChangeShapeType="1"/>
          </p:cNvSpPr>
          <p:nvPr/>
        </p:nvSpPr>
        <p:spPr bwMode="auto">
          <a:xfrm rot="21480000" flipV="1">
            <a:off x="1476375" y="2852738"/>
            <a:ext cx="3816350" cy="714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3906" name="Object 18"/>
          <p:cNvGraphicFramePr>
            <a:graphicFrameLocks noChangeAspect="1"/>
          </p:cNvGraphicFramePr>
          <p:nvPr/>
        </p:nvGraphicFramePr>
        <p:xfrm>
          <a:off x="1008063" y="3357563"/>
          <a:ext cx="34020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58" name="公式" r:id="rId8" imgW="1671589" imgH="357188" progId="Equation.3">
                  <p:embed/>
                </p:oleObj>
              </mc:Choice>
              <mc:Fallback>
                <p:oleObj name="公式" r:id="rId8" imgW="1671589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357563"/>
                        <a:ext cx="34020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7" name="Object 19"/>
          <p:cNvGraphicFramePr>
            <a:graphicFrameLocks noChangeAspect="1"/>
          </p:cNvGraphicFramePr>
          <p:nvPr/>
        </p:nvGraphicFramePr>
        <p:xfrm>
          <a:off x="952500" y="4335463"/>
          <a:ext cx="3808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59" name="公式" r:id="rId10" imgW="1871516" imgH="357188" progId="Equation.3">
                  <p:embed/>
                </p:oleObj>
              </mc:Choice>
              <mc:Fallback>
                <p:oleObj name="公式" r:id="rId10" imgW="1871516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335463"/>
                        <a:ext cx="38084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8" name="Object 20"/>
          <p:cNvGraphicFramePr>
            <a:graphicFrameLocks noChangeAspect="1"/>
          </p:cNvGraphicFramePr>
          <p:nvPr/>
        </p:nvGraphicFramePr>
        <p:xfrm>
          <a:off x="4783138" y="4292600"/>
          <a:ext cx="3757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0" name="公式" r:id="rId12" imgW="1843234" imgH="395093" progId="Equation.3">
                  <p:embed/>
                </p:oleObj>
              </mc:Choice>
              <mc:Fallback>
                <p:oleObj name="公式" r:id="rId12" imgW="1843234" imgH="3950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4292600"/>
                        <a:ext cx="37576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09" name="Text Box 21"/>
          <p:cNvSpPr txBox="1">
            <a:spLocks noChangeArrowheads="1"/>
          </p:cNvSpPr>
          <p:nvPr/>
        </p:nvSpPr>
        <p:spPr bwMode="auto">
          <a:xfrm>
            <a:off x="808038" y="5557838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华文仿宋" pitchFamily="2" charset="-122"/>
              </a:rPr>
              <a:t>当</a:t>
            </a: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l </a:t>
            </a:r>
            <a:r>
              <a:rPr kumimoji="1" lang="en-US" altLang="zh-CN" sz="2400" b="1">
                <a:solidFill>
                  <a:srgbClr val="66FFFF"/>
                </a:solidFill>
                <a:latin typeface="宋体" panose="02010600030101010101" pitchFamily="2" charset="-122"/>
              </a:rPr>
              <a:t>&gt;&gt;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L</a:t>
            </a:r>
            <a:endParaRPr kumimoji="1" lang="en-US" altLang="zh-CN" sz="2400" b="1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93910" name="Object 22"/>
          <p:cNvGraphicFramePr>
            <a:graphicFrameLocks noChangeAspect="1"/>
          </p:cNvGraphicFramePr>
          <p:nvPr/>
        </p:nvGraphicFramePr>
        <p:xfrm>
          <a:off x="2889250" y="5392738"/>
          <a:ext cx="12668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1" name="公式" r:id="rId14" imgW="1233699" imgH="757140" progId="Equation.3">
                  <p:embed/>
                </p:oleObj>
              </mc:Choice>
              <mc:Fallback>
                <p:oleObj name="公式" r:id="rId14" imgW="1233699" imgH="757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5392738"/>
                        <a:ext cx="12668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11" name="Object 23"/>
          <p:cNvGraphicFramePr>
            <a:graphicFrameLocks/>
          </p:cNvGraphicFramePr>
          <p:nvPr/>
        </p:nvGraphicFramePr>
        <p:xfrm>
          <a:off x="4449763" y="5373688"/>
          <a:ext cx="13858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2" name="Equation" r:id="rId16" imgW="1347804" imgH="795532" progId="Equation.3">
                  <p:embed/>
                </p:oleObj>
              </mc:Choice>
              <mc:Fallback>
                <p:oleObj name="Equation" r:id="rId16" imgW="1347804" imgH="7955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3" y="5373688"/>
                        <a:ext cx="13858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24"/>
          <p:cNvSpPr txBox="1">
            <a:spLocks noChangeArrowheads="1"/>
          </p:cNvSpPr>
          <p:nvPr/>
        </p:nvSpPr>
        <p:spPr bwMode="auto">
          <a:xfrm>
            <a:off x="708025" y="333375"/>
            <a:ext cx="43434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FFFF"/>
                </a:solidFill>
                <a:latin typeface="宋体" panose="02010600030101010101" pitchFamily="2" charset="-122"/>
              </a:rPr>
              <a:t>如图所示，一质点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m </a:t>
            </a:r>
            <a:r>
              <a:rPr kumimoji="1" lang="zh-CN" altLang="en-US" sz="2400" b="1" dirty="0">
                <a:solidFill>
                  <a:srgbClr val="FFFFFF"/>
                </a:solidFill>
                <a:latin typeface="宋体" panose="02010600030101010101" pitchFamily="2" charset="-122"/>
              </a:rPr>
              <a:t>旁边放一长度为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L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solidFill>
                  <a:srgbClr val="FFFFFF"/>
                </a:solidFill>
                <a:latin typeface="宋体" panose="02010600030101010101" pitchFamily="2" charset="-122"/>
              </a:rPr>
              <a:t>质量为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M </a:t>
            </a:r>
            <a:r>
              <a:rPr kumimoji="1" lang="zh-CN" altLang="en-US" sz="2400" b="1" dirty="0">
                <a:solidFill>
                  <a:srgbClr val="FFFFFF"/>
                </a:solidFill>
                <a:latin typeface="宋体" panose="02010600030101010101" pitchFamily="2" charset="-122"/>
              </a:rPr>
              <a:t>的杆，杆离质点近端距离为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1277" name="Rectangle 25"/>
          <p:cNvSpPr>
            <a:spLocks noChangeArrowheads="1"/>
          </p:cNvSpPr>
          <p:nvPr/>
        </p:nvSpPr>
        <p:spPr bwMode="auto">
          <a:xfrm>
            <a:off x="179388" y="430213"/>
            <a:ext cx="642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78" name="Rectangle 26"/>
          <p:cNvSpPr>
            <a:spLocks noChangeArrowheads="1"/>
          </p:cNvSpPr>
          <p:nvPr/>
        </p:nvSpPr>
        <p:spPr bwMode="auto">
          <a:xfrm>
            <a:off x="708025" y="1857375"/>
            <a:ext cx="343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FFFF"/>
                </a:solidFill>
                <a:latin typeface="宋体" panose="02010600030101010101" pitchFamily="2" charset="-122"/>
              </a:rPr>
              <a:t>该系统的万有引力。</a:t>
            </a:r>
          </a:p>
        </p:txBody>
      </p:sp>
      <p:sp>
        <p:nvSpPr>
          <p:cNvPr id="11279" name="Rectangle 27"/>
          <p:cNvSpPr>
            <a:spLocks noChangeArrowheads="1"/>
          </p:cNvSpPr>
          <p:nvPr/>
        </p:nvSpPr>
        <p:spPr bwMode="auto">
          <a:xfrm>
            <a:off x="250825" y="18573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293916" name="Text Box 28"/>
          <p:cNvSpPr txBox="1">
            <a:spLocks noChangeArrowheads="1"/>
          </p:cNvSpPr>
          <p:nvPr/>
        </p:nvSpPr>
        <p:spPr bwMode="auto">
          <a:xfrm>
            <a:off x="285750" y="314166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368643" name="Rectangle 3"/>
          <p:cNvSpPr>
            <a:spLocks noChangeArrowheads="1"/>
          </p:cNvSpPr>
          <p:nvPr/>
        </p:nvSpPr>
        <p:spPr bwMode="auto">
          <a:xfrm>
            <a:off x="6289675" y="1733550"/>
            <a:ext cx="1752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44" name="Oval 4"/>
          <p:cNvSpPr>
            <a:spLocks noChangeArrowheads="1"/>
          </p:cNvSpPr>
          <p:nvPr/>
        </p:nvSpPr>
        <p:spPr bwMode="auto">
          <a:xfrm>
            <a:off x="4841875" y="169545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645" name="Object 5"/>
          <p:cNvGraphicFramePr>
            <a:graphicFrameLocks noChangeAspect="1"/>
          </p:cNvGraphicFramePr>
          <p:nvPr/>
        </p:nvGraphicFramePr>
        <p:xfrm>
          <a:off x="7608888" y="1341438"/>
          <a:ext cx="388937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3" name="Equation" r:id="rId18" imgW="290626" imgH="195360" progId="Equation.3">
                  <p:embed/>
                </p:oleObj>
              </mc:Choice>
              <mc:Fallback>
                <p:oleObj name="Equation" r:id="rId18" imgW="290626" imgH="195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1341438"/>
                        <a:ext cx="388937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6" name="Object 6"/>
          <p:cNvGraphicFramePr>
            <a:graphicFrameLocks noChangeAspect="1"/>
          </p:cNvGraphicFramePr>
          <p:nvPr/>
        </p:nvGraphicFramePr>
        <p:xfrm>
          <a:off x="4727575" y="1268413"/>
          <a:ext cx="292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4" name="Equation" r:id="rId20" imgW="195051" imgH="128782" progId="Equation.3">
                  <p:embed/>
                </p:oleObj>
              </mc:Choice>
              <mc:Fallback>
                <p:oleObj name="Equation" r:id="rId20" imgW="195051" imgH="1287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1268413"/>
                        <a:ext cx="292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7" name="Object 7"/>
          <p:cNvGraphicFramePr>
            <a:graphicFrameLocks noChangeAspect="1"/>
          </p:cNvGraphicFramePr>
          <p:nvPr/>
        </p:nvGraphicFramePr>
        <p:xfrm>
          <a:off x="8183563" y="1341438"/>
          <a:ext cx="2555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5" name="Equation" r:id="rId22" imgW="157016" imgH="195360" progId="Equation.3">
                  <p:embed/>
                </p:oleObj>
              </mc:Choice>
              <mc:Fallback>
                <p:oleObj name="Equation" r:id="rId22" imgW="157016" imgH="195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3" y="1341438"/>
                        <a:ext cx="255587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8" name="Object 8"/>
          <p:cNvGraphicFramePr>
            <a:graphicFrameLocks noChangeAspect="1"/>
          </p:cNvGraphicFramePr>
          <p:nvPr/>
        </p:nvGraphicFramePr>
        <p:xfrm>
          <a:off x="5408613" y="2138363"/>
          <a:ext cx="13970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6" name="Equation" r:id="rId24" imgW="42911" imgH="214312" progId="Equation.3">
                  <p:embed/>
                </p:oleObj>
              </mc:Choice>
              <mc:Fallback>
                <p:oleObj name="Equation" r:id="rId24" imgW="42911" imgH="2143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2138363"/>
                        <a:ext cx="13970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2" name="Line 12"/>
          <p:cNvSpPr>
            <a:spLocks noChangeShapeType="1"/>
          </p:cNvSpPr>
          <p:nvPr/>
        </p:nvSpPr>
        <p:spPr bwMode="auto">
          <a:xfrm>
            <a:off x="4918075" y="1484313"/>
            <a:ext cx="0" cy="8207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653" name="Line 13"/>
          <p:cNvSpPr>
            <a:spLocks noChangeShapeType="1"/>
          </p:cNvSpPr>
          <p:nvPr/>
        </p:nvSpPr>
        <p:spPr bwMode="auto">
          <a:xfrm>
            <a:off x="6289675" y="1771650"/>
            <a:ext cx="0" cy="533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654" name="Line 14"/>
          <p:cNvSpPr>
            <a:spLocks noChangeShapeType="1"/>
          </p:cNvSpPr>
          <p:nvPr/>
        </p:nvSpPr>
        <p:spPr bwMode="auto">
          <a:xfrm>
            <a:off x="4918075" y="2000250"/>
            <a:ext cx="1371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657" name="Line 17"/>
          <p:cNvSpPr>
            <a:spLocks noChangeShapeType="1"/>
          </p:cNvSpPr>
          <p:nvPr/>
        </p:nvSpPr>
        <p:spPr bwMode="auto">
          <a:xfrm>
            <a:off x="4943475" y="1781175"/>
            <a:ext cx="3725863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58" name="Rectangle 18"/>
          <p:cNvSpPr>
            <a:spLocks noChangeArrowheads="1"/>
          </p:cNvSpPr>
          <p:nvPr/>
        </p:nvSpPr>
        <p:spPr bwMode="auto">
          <a:xfrm>
            <a:off x="7032625" y="1744663"/>
            <a:ext cx="228600" cy="74612"/>
          </a:xfrm>
          <a:prstGeom prst="rect">
            <a:avLst/>
          </a:prstGeom>
          <a:solidFill>
            <a:srgbClr val="FFFF00"/>
          </a:solidFill>
          <a:ln w="222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659" name="Object 19"/>
          <p:cNvGraphicFramePr>
            <a:graphicFrameLocks noChangeAspect="1"/>
          </p:cNvGraphicFramePr>
          <p:nvPr/>
        </p:nvGraphicFramePr>
        <p:xfrm>
          <a:off x="6488113" y="1917700"/>
          <a:ext cx="139065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7" name="公式" r:id="rId26" imgW="1433626" imgH="214312" progId="Equation.3">
                  <p:embed/>
                </p:oleObj>
              </mc:Choice>
              <mc:Fallback>
                <p:oleObj name="公式" r:id="rId26" imgW="1433626" imgH="2143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113" y="1917700"/>
                        <a:ext cx="139065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0" name="Object 20"/>
          <p:cNvGraphicFramePr>
            <a:graphicFrameLocks noChangeAspect="1"/>
          </p:cNvGraphicFramePr>
          <p:nvPr/>
        </p:nvGraphicFramePr>
        <p:xfrm>
          <a:off x="8110538" y="1887538"/>
          <a:ext cx="2159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8" name="Equation" r:id="rId28" imgW="118981" imgH="128782" progId="Equation.3">
                  <p:embed/>
                </p:oleObj>
              </mc:Choice>
              <mc:Fallback>
                <p:oleObj name="Equation" r:id="rId28" imgW="118981" imgH="1287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0538" y="1887538"/>
                        <a:ext cx="2159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1" name="Object 21"/>
          <p:cNvGraphicFramePr>
            <a:graphicFrameLocks noChangeAspect="1"/>
          </p:cNvGraphicFramePr>
          <p:nvPr/>
        </p:nvGraphicFramePr>
        <p:xfrm>
          <a:off x="4584700" y="1773238"/>
          <a:ext cx="2159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9" name="Equation" r:id="rId30" imgW="118981" imgH="128782" progId="Equation.3">
                  <p:embed/>
                </p:oleObj>
              </mc:Choice>
              <mc:Fallback>
                <p:oleObj name="Equation" r:id="rId30" imgW="118981" imgH="1287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1773238"/>
                        <a:ext cx="2159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2" name="Object 22"/>
          <p:cNvGraphicFramePr>
            <a:graphicFrameLocks noChangeAspect="1"/>
          </p:cNvGraphicFramePr>
          <p:nvPr/>
        </p:nvGraphicFramePr>
        <p:xfrm>
          <a:off x="7092950" y="1341438"/>
          <a:ext cx="37147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70" name="Equation" r:id="rId32" imgW="271609" imgH="214312" progId="Equation.3">
                  <p:embed/>
                </p:oleObj>
              </mc:Choice>
              <mc:Fallback>
                <p:oleObj name="Equation" r:id="rId32" imgW="271609" imgH="2143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1341438"/>
                        <a:ext cx="37147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4" name="Line 24"/>
          <p:cNvSpPr>
            <a:spLocks noChangeShapeType="1"/>
          </p:cNvSpPr>
          <p:nvPr/>
        </p:nvSpPr>
        <p:spPr bwMode="auto">
          <a:xfrm>
            <a:off x="4943475" y="1628775"/>
            <a:ext cx="208915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65" name="Line 25"/>
          <p:cNvSpPr>
            <a:spLocks noChangeShapeType="1"/>
          </p:cNvSpPr>
          <p:nvPr/>
        </p:nvSpPr>
        <p:spPr bwMode="auto">
          <a:xfrm>
            <a:off x="7032625" y="1412875"/>
            <a:ext cx="0" cy="3603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8666" name="Object 26"/>
          <p:cNvGraphicFramePr>
            <a:graphicFrameLocks noChangeAspect="1"/>
          </p:cNvGraphicFramePr>
          <p:nvPr/>
        </p:nvGraphicFramePr>
        <p:xfrm>
          <a:off x="6027738" y="1312863"/>
          <a:ext cx="2190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71" name="公式" r:id="rId34" imgW="118981" imgH="128782" progId="Equation.3">
                  <p:embed/>
                </p:oleObj>
              </mc:Choice>
              <mc:Fallback>
                <p:oleObj name="公式" r:id="rId34" imgW="118981" imgH="1287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738" y="1312863"/>
                        <a:ext cx="2190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708650" y="403226"/>
            <a:ext cx="3432175" cy="457200"/>
            <a:chOff x="5708650" y="403226"/>
            <a:chExt cx="3432175" cy="457200"/>
          </a:xfrm>
        </p:grpSpPr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7730839"/>
                </p:ext>
              </p:extLst>
            </p:nvPr>
          </p:nvGraphicFramePr>
          <p:xfrm>
            <a:off x="6822123" y="489522"/>
            <a:ext cx="1327785" cy="370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72" name="Equation" r:id="rId36" imgW="634680" imgH="177480" progId="Equation.DSMT4">
                    <p:embed/>
                  </p:oleObj>
                </mc:Choice>
                <mc:Fallback>
                  <p:oleObj name="Equation" r:id="rId36" imgW="6346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6822123" y="489522"/>
                          <a:ext cx="1327785" cy="3709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5708650" y="403226"/>
              <a:ext cx="3432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00FFFF"/>
                  </a:solidFill>
                  <a:latin typeface="宋体" panose="02010600030101010101" pitchFamily="2" charset="-122"/>
                </a:rPr>
                <a:t>线密度</a:t>
              </a:r>
              <a:endParaRPr kumimoji="1" lang="zh-CN" altLang="en-US" sz="2400" b="1" dirty="0">
                <a:solidFill>
                  <a:srgbClr val="00FFFF"/>
                </a:solidFill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224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6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01" grpId="0" animBg="1"/>
      <p:bldP spid="293902" grpId="0" animBg="1"/>
      <p:bldP spid="293909" grpId="0" build="p" autoUpdateAnimBg="0"/>
      <p:bldP spid="293916" grpId="0" autoUpdateAnimBg="0"/>
      <p:bldP spid="368643" grpId="0" animBg="1"/>
      <p:bldP spid="368644" grpId="0" animBg="1"/>
      <p:bldP spid="368652" grpId="0" animBg="1"/>
      <p:bldP spid="368653" grpId="0" animBg="1"/>
      <p:bldP spid="368654" grpId="0" animBg="1"/>
      <p:bldP spid="368657" grpId="0" animBg="1"/>
      <p:bldP spid="368658" grpId="0" animBg="1"/>
      <p:bldP spid="368664" grpId="0" animBg="1"/>
      <p:bldP spid="3686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666" name="Object 2"/>
          <p:cNvGraphicFramePr>
            <a:graphicFrameLocks noChangeAspect="1"/>
          </p:cNvGraphicFramePr>
          <p:nvPr/>
        </p:nvGraphicFramePr>
        <p:xfrm>
          <a:off x="900113" y="4292600"/>
          <a:ext cx="4856162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8" name="公式" r:id="rId3" imgW="2452769" imgH="804765" progId="Equation.3">
                  <p:embed/>
                </p:oleObj>
              </mc:Choice>
              <mc:Fallback>
                <p:oleObj name="公式" r:id="rId3" imgW="2452769" imgH="804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2600"/>
                        <a:ext cx="4856162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7" name="Text Box 3"/>
          <p:cNvSpPr txBox="1">
            <a:spLocks noChangeArrowheads="1"/>
          </p:cNvSpPr>
          <p:nvPr/>
        </p:nvSpPr>
        <p:spPr bwMode="auto">
          <a:xfrm>
            <a:off x="468313" y="476250"/>
            <a:ext cx="777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重力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是地球对其表面附近物体万有引力的分力</a:t>
            </a:r>
          </a:p>
        </p:txBody>
      </p:sp>
      <p:sp>
        <p:nvSpPr>
          <p:cNvPr id="369668" name="AutoShape 4"/>
          <p:cNvSpPr>
            <a:spLocks noChangeArrowheads="1"/>
          </p:cNvSpPr>
          <p:nvPr/>
        </p:nvSpPr>
        <p:spPr bwMode="auto">
          <a:xfrm>
            <a:off x="5003800" y="5805488"/>
            <a:ext cx="4140200" cy="568325"/>
          </a:xfrm>
          <a:prstGeom prst="wedgeRectCallout">
            <a:avLst>
              <a:gd name="adj1" fmla="val -37347"/>
              <a:gd name="adj2" fmla="val -215083"/>
            </a:avLst>
          </a:prstGeom>
          <a:noFill/>
          <a:ln w="19050">
            <a:solidFill>
              <a:srgbClr val="66FFFF">
                <a:alpha val="47842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为物体所处的地理纬度角</a:t>
            </a:r>
          </a:p>
        </p:txBody>
      </p:sp>
      <p:sp>
        <p:nvSpPr>
          <p:cNvPr id="369669" name="Text Box 5"/>
          <p:cNvSpPr txBox="1">
            <a:spLocks noChangeArrowheads="1"/>
          </p:cNvSpPr>
          <p:nvPr/>
        </p:nvSpPr>
        <p:spPr bwMode="auto">
          <a:xfrm>
            <a:off x="900113" y="3644900"/>
            <a:ext cx="7416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考虑地球自转后物体重力为</a:t>
            </a:r>
          </a:p>
        </p:txBody>
      </p:sp>
      <p:graphicFrame>
        <p:nvGraphicFramePr>
          <p:cNvPr id="292884" name="Object 20"/>
          <p:cNvGraphicFramePr>
            <a:graphicFrameLocks noChangeAspect="1"/>
          </p:cNvGraphicFramePr>
          <p:nvPr/>
        </p:nvGraphicFramePr>
        <p:xfrm>
          <a:off x="1403350" y="2708275"/>
          <a:ext cx="23034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9" name="公式" r:id="rId5" imgW="1119106" imgH="423765" progId="Equation.3">
                  <p:embed/>
                </p:oleObj>
              </mc:Choice>
              <mc:Fallback>
                <p:oleObj name="公式" r:id="rId5" imgW="1119106" imgH="423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08275"/>
                        <a:ext cx="23034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85" name="Object 21"/>
          <p:cNvGraphicFramePr>
            <a:graphicFrameLocks noChangeAspect="1"/>
          </p:cNvGraphicFramePr>
          <p:nvPr/>
        </p:nvGraphicFramePr>
        <p:xfrm>
          <a:off x="5148263" y="2781300"/>
          <a:ext cx="30130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0" name="公式" r:id="rId7" imgW="1480926" imgH="423765" progId="Equation.3">
                  <p:embed/>
                </p:oleObj>
              </mc:Choice>
              <mc:Fallback>
                <p:oleObj name="公式" r:id="rId7" imgW="1480926" imgH="423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781300"/>
                        <a:ext cx="30130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86" name="AutoShape 22"/>
          <p:cNvSpPr>
            <a:spLocks noChangeArrowheads="1"/>
          </p:cNvSpPr>
          <p:nvPr/>
        </p:nvSpPr>
        <p:spPr bwMode="auto">
          <a:xfrm>
            <a:off x="3924300" y="2997200"/>
            <a:ext cx="976313" cy="358775"/>
          </a:xfrm>
          <a:prstGeom prst="rightArrow">
            <a:avLst>
              <a:gd name="adj1" fmla="val 50000"/>
              <a:gd name="adj2" fmla="val 68031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92887" name="AutoShape 23"/>
          <p:cNvSpPr>
            <a:spLocks noChangeArrowheads="1"/>
          </p:cNvSpPr>
          <p:nvPr/>
        </p:nvSpPr>
        <p:spPr bwMode="auto">
          <a:xfrm>
            <a:off x="6227763" y="1989138"/>
            <a:ext cx="1846262" cy="504825"/>
          </a:xfrm>
          <a:prstGeom prst="wedgeRectCallout">
            <a:avLst>
              <a:gd name="adj1" fmla="val -95917"/>
              <a:gd name="adj2" fmla="val 166037"/>
            </a:avLst>
          </a:prstGeom>
          <a:noFill/>
          <a:ln w="9525" algn="ctr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重力加速度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00113" y="1052513"/>
            <a:ext cx="741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设地球半经为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，质量为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，物体质量为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不考虑地球自转时，地球表面附近的重力</a:t>
            </a:r>
          </a:p>
        </p:txBody>
      </p:sp>
    </p:spTree>
    <p:extLst>
      <p:ext uri="{BB962C8B-B14F-4D97-AF65-F5344CB8AC3E}">
        <p14:creationId xmlns:p14="http://schemas.microsoft.com/office/powerpoint/2010/main" val="22377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autoUpdateAnimBg="0"/>
      <p:bldP spid="369668" grpId="0" animBg="1"/>
      <p:bldP spid="369669" grpId="0"/>
      <p:bldP spid="292886" grpId="0" animBg="1"/>
      <p:bldP spid="292887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5351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二、弹性力</a:t>
            </a:r>
            <a:r>
              <a:rPr kumimoji="1" lang="zh-CN" altLang="en-US" sz="2800" b="1">
                <a:solidFill>
                  <a:srgbClr val="FFFF00"/>
                </a:solidFill>
              </a:rPr>
              <a:t>（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Elastic force</a:t>
            </a:r>
            <a:r>
              <a:rPr kumimoji="1" lang="zh-CN" altLang="en-US" sz="2800" b="1">
                <a:solidFill>
                  <a:srgbClr val="FFFF00"/>
                </a:solidFill>
              </a:rPr>
              <a:t>）</a:t>
            </a:r>
          </a:p>
        </p:txBody>
      </p:sp>
      <p:pic>
        <p:nvPicPr>
          <p:cNvPr id="294922" name="Picture 10" descr="受迫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91C8"/>
              </a:clrFrom>
              <a:clrTo>
                <a:srgbClr val="0091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12"/>
          <a:stretch>
            <a:fillRect/>
          </a:stretch>
        </p:blipFill>
        <p:spPr bwMode="auto">
          <a:xfrm>
            <a:off x="611188" y="908050"/>
            <a:ext cx="4327525" cy="1412875"/>
          </a:xfrm>
          <a:prstGeom prst="rect">
            <a:avLst/>
          </a:prstGeom>
          <a:solidFill>
            <a:srgbClr val="3366CC"/>
          </a:solidFill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809625" y="2449513"/>
            <a:ext cx="5183188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当两宏观物体有接触且发生微小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形变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时，形变的物体对与它接触的物体会产生力的作用，这种力叫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弹性力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。</a:t>
            </a:r>
          </a:p>
        </p:txBody>
      </p:sp>
      <p:sp>
        <p:nvSpPr>
          <p:cNvPr id="369672" name="Rectangle 8"/>
          <p:cNvSpPr>
            <a:spLocks noChangeArrowheads="1"/>
          </p:cNvSpPr>
          <p:nvPr/>
        </p:nvSpPr>
        <p:spPr bwMode="auto">
          <a:xfrm>
            <a:off x="538163" y="2520950"/>
            <a:ext cx="290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808038" y="3841750"/>
            <a:ext cx="51133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在形变不超过一定限度内，弹簧的弹性力 遵从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胡克定律</a:t>
            </a:r>
          </a:p>
        </p:txBody>
      </p:sp>
      <p:sp>
        <p:nvSpPr>
          <p:cNvPr id="369674" name="Rectangle 10"/>
          <p:cNvSpPr>
            <a:spLocks noChangeArrowheads="1"/>
          </p:cNvSpPr>
          <p:nvPr/>
        </p:nvSpPr>
        <p:spPr bwMode="auto">
          <a:xfrm>
            <a:off x="538163" y="3990975"/>
            <a:ext cx="290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</a:p>
        </p:txBody>
      </p:sp>
      <p:graphicFrame>
        <p:nvGraphicFramePr>
          <p:cNvPr id="369675" name="Object 11"/>
          <p:cNvGraphicFramePr>
            <a:graphicFrameLocks/>
          </p:cNvGraphicFramePr>
          <p:nvPr/>
        </p:nvGraphicFramePr>
        <p:xfrm>
          <a:off x="2897188" y="4849813"/>
          <a:ext cx="14001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24" name="公式" r:id="rId4" imgW="1300016" imgH="366907" progId="Equation.3">
                  <p:embed/>
                </p:oleObj>
              </mc:Choice>
              <mc:Fallback>
                <p:oleObj name="公式" r:id="rId4" imgW="1300016" imgH="3669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4849813"/>
                        <a:ext cx="14001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6" name="Text Box 12"/>
          <p:cNvSpPr txBox="1">
            <a:spLocks noChangeArrowheads="1"/>
          </p:cNvSpPr>
          <p:nvPr/>
        </p:nvSpPr>
        <p:spPr bwMode="auto">
          <a:xfrm>
            <a:off x="808038" y="5294313"/>
            <a:ext cx="78136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绳子在受到拉伸时，其内部也同样出现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弹性张力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69677" name="Rectangle 13"/>
          <p:cNvSpPr>
            <a:spLocks noChangeArrowheads="1"/>
          </p:cNvSpPr>
          <p:nvPr/>
        </p:nvSpPr>
        <p:spPr bwMode="auto">
          <a:xfrm>
            <a:off x="527050" y="5400675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</a:p>
        </p:txBody>
      </p:sp>
      <p:graphicFrame>
        <p:nvGraphicFramePr>
          <p:cNvPr id="369683" name="Object 19"/>
          <p:cNvGraphicFramePr>
            <a:graphicFrameLocks/>
          </p:cNvGraphicFramePr>
          <p:nvPr/>
        </p:nvGraphicFramePr>
        <p:xfrm>
          <a:off x="8172450" y="620713"/>
          <a:ext cx="3270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25" name="公式" r:id="rId6" imgW="233574" imgH="280890" progId="Equation.3">
                  <p:embed/>
                </p:oleObj>
              </mc:Choice>
              <mc:Fallback>
                <p:oleObj name="公式" r:id="rId6" imgW="233574" imgH="28089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620713"/>
                        <a:ext cx="3270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84" name="Object 20"/>
          <p:cNvGraphicFramePr>
            <a:graphicFrameLocks/>
          </p:cNvGraphicFramePr>
          <p:nvPr/>
        </p:nvGraphicFramePr>
        <p:xfrm>
          <a:off x="8172450" y="2492375"/>
          <a:ext cx="4238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26" name="公式" r:id="rId8" imgW="166769" imgH="166688" progId="Equation.3">
                  <p:embed/>
                </p:oleObj>
              </mc:Choice>
              <mc:Fallback>
                <p:oleObj name="公式" r:id="rId8" imgW="166769" imgH="16668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2492375"/>
                        <a:ext cx="42386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85" name="Object 21"/>
          <p:cNvGraphicFramePr>
            <a:graphicFrameLocks/>
          </p:cNvGraphicFramePr>
          <p:nvPr/>
        </p:nvGraphicFramePr>
        <p:xfrm>
          <a:off x="7596188" y="2420938"/>
          <a:ext cx="2778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27" name="公式" r:id="rId10" imgW="176034" imgH="271657" progId="Equation.3">
                  <p:embed/>
                </p:oleObj>
              </mc:Choice>
              <mc:Fallback>
                <p:oleObj name="公式" r:id="rId10" imgW="176034" imgH="2716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2420938"/>
                        <a:ext cx="2778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87" name="AutoShape 23"/>
          <p:cNvSpPr>
            <a:spLocks noChangeArrowheads="1"/>
          </p:cNvSpPr>
          <p:nvPr/>
        </p:nvSpPr>
        <p:spPr bwMode="auto">
          <a:xfrm>
            <a:off x="4859338" y="260350"/>
            <a:ext cx="2632075" cy="466725"/>
          </a:xfrm>
          <a:prstGeom prst="wedgeRectCallout">
            <a:avLst>
              <a:gd name="adj1" fmla="val 46019"/>
              <a:gd name="adj2" fmla="val 257824"/>
            </a:avLst>
          </a:prstGeom>
          <a:noFill/>
          <a:ln w="9525">
            <a:solidFill>
              <a:srgbClr val="66FFFF">
                <a:alpha val="50195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无形变，无弹性力</a:t>
            </a:r>
          </a:p>
        </p:txBody>
      </p:sp>
      <p:sp>
        <p:nvSpPr>
          <p:cNvPr id="7" name="Rectangle 7" descr="90%"/>
          <p:cNvSpPr>
            <a:spLocks noChangeArrowheads="1"/>
          </p:cNvSpPr>
          <p:nvPr/>
        </p:nvSpPr>
        <p:spPr bwMode="auto">
          <a:xfrm>
            <a:off x="7308850" y="4292600"/>
            <a:ext cx="1295400" cy="685800"/>
          </a:xfrm>
          <a:prstGeom prst="rect">
            <a:avLst/>
          </a:prstGeom>
          <a:pattFill prst="pct90">
            <a:fgClr>
              <a:srgbClr val="666699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7918450" y="3683000"/>
            <a:ext cx="0" cy="12954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918450" y="4978400"/>
            <a:ext cx="0" cy="12954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7994650" y="4673600"/>
            <a:ext cx="0" cy="1295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7415213" y="688975"/>
            <a:ext cx="0" cy="16002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7415213" y="2289175"/>
            <a:ext cx="1524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415213" y="1069975"/>
            <a:ext cx="1219200" cy="1219200"/>
          </a:xfrm>
          <a:prstGeom prst="ellipse">
            <a:avLst/>
          </a:prstGeom>
          <a:gradFill rotWithShape="0">
            <a:gsLst>
              <a:gs pos="0">
                <a:srgbClr val="FFCC00"/>
              </a:gs>
              <a:gs pos="100000">
                <a:srgbClr val="765E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8024813" y="1679575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8101013" y="765175"/>
            <a:ext cx="0" cy="15240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8101013" y="2289175"/>
            <a:ext cx="0" cy="1219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7080250" y="4978400"/>
            <a:ext cx="1828800" cy="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Object 19"/>
          <p:cNvGraphicFramePr>
            <a:graphicFrameLocks/>
          </p:cNvGraphicFramePr>
          <p:nvPr/>
        </p:nvGraphicFramePr>
        <p:xfrm>
          <a:off x="8027988" y="3716338"/>
          <a:ext cx="3270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28" name="公式" r:id="rId12" imgW="233574" imgH="280890" progId="Equation.3">
                  <p:embed/>
                </p:oleObj>
              </mc:Choice>
              <mc:Fallback>
                <p:oleObj name="公式" r:id="rId12" imgW="233574" imgH="28089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3716338"/>
                        <a:ext cx="3270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"/>
          <p:cNvGraphicFramePr>
            <a:graphicFrameLocks/>
          </p:cNvGraphicFramePr>
          <p:nvPr/>
        </p:nvGraphicFramePr>
        <p:xfrm>
          <a:off x="7380288" y="5157788"/>
          <a:ext cx="4968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29" name="公式" r:id="rId14" imgW="166769" imgH="166688" progId="Equation.3">
                  <p:embed/>
                </p:oleObj>
              </mc:Choice>
              <mc:Fallback>
                <p:oleObj name="公式" r:id="rId14" imgW="166769" imgH="16668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5157788"/>
                        <a:ext cx="4968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1"/>
          <p:cNvGraphicFramePr>
            <a:graphicFrameLocks/>
          </p:cNvGraphicFramePr>
          <p:nvPr/>
        </p:nvGraphicFramePr>
        <p:xfrm>
          <a:off x="8388350" y="5157788"/>
          <a:ext cx="2778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30" name="公式" r:id="rId16" imgW="176034" imgH="271657" progId="Equation.3">
                  <p:embed/>
                </p:oleObj>
              </mc:Choice>
              <mc:Fallback>
                <p:oleObj name="公式" r:id="rId16" imgW="176034" imgH="2716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5157788"/>
                        <a:ext cx="2778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256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autoUpdateAnimBg="0"/>
      <p:bldP spid="369671" grpId="0" autoUpdateAnimBg="0"/>
      <p:bldP spid="369672" grpId="0"/>
      <p:bldP spid="369673" grpId="0" autoUpdateAnimBg="0"/>
      <p:bldP spid="369674" grpId="0"/>
      <p:bldP spid="369676" grpId="0"/>
      <p:bldP spid="369677" grpId="0"/>
      <p:bldP spid="369687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690563" y="333375"/>
            <a:ext cx="623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设绳子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MN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两端分别受到的拉力为      和      。</a:t>
            </a:r>
          </a:p>
        </p:txBody>
      </p:sp>
      <p:graphicFrame>
        <p:nvGraphicFramePr>
          <p:cNvPr id="340995" name="Object 3"/>
          <p:cNvGraphicFramePr>
            <a:graphicFrameLocks noChangeAspect="1"/>
          </p:cNvGraphicFramePr>
          <p:nvPr/>
        </p:nvGraphicFramePr>
        <p:xfrm>
          <a:off x="6551613" y="5445125"/>
          <a:ext cx="50006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8" name="公式" r:id="rId3" imgW="519324" imgH="357188" progId="Equation.3">
                  <p:embed/>
                </p:oleObj>
              </mc:Choice>
              <mc:Fallback>
                <p:oleObj name="公式" r:id="rId3" imgW="519324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5445125"/>
                        <a:ext cx="50006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6" name="Object 4"/>
          <p:cNvGraphicFramePr>
            <a:graphicFrameLocks noChangeAspect="1"/>
          </p:cNvGraphicFramePr>
          <p:nvPr/>
        </p:nvGraphicFramePr>
        <p:xfrm>
          <a:off x="6191250" y="3043238"/>
          <a:ext cx="10302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9" name="公式" r:id="rId5" imgW="1185911" imgH="357188" progId="Equation.3">
                  <p:embed/>
                </p:oleObj>
              </mc:Choice>
              <mc:Fallback>
                <p:oleObj name="公式" r:id="rId5" imgW="1185911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3043238"/>
                        <a:ext cx="103028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8437563" y="1557338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8437563" y="522922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8318500" y="36449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</a:p>
        </p:txBody>
      </p:sp>
      <p:graphicFrame>
        <p:nvGraphicFramePr>
          <p:cNvPr id="341000" name="Object 8"/>
          <p:cNvGraphicFramePr>
            <a:graphicFrameLocks noChangeAspect="1"/>
          </p:cNvGraphicFramePr>
          <p:nvPr/>
        </p:nvGraphicFramePr>
        <p:xfrm>
          <a:off x="7894638" y="4913313"/>
          <a:ext cx="2032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0" name="公式" r:id="rId7" imgW="157016" imgH="271657" progId="Equation.3">
                  <p:embed/>
                </p:oleObj>
              </mc:Choice>
              <mc:Fallback>
                <p:oleObj name="公式" r:id="rId7" imgW="157016" imgH="2716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4638" y="4913313"/>
                        <a:ext cx="2032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01" name="Object 9"/>
          <p:cNvGraphicFramePr>
            <a:graphicFrameLocks noChangeAspect="1"/>
          </p:cNvGraphicFramePr>
          <p:nvPr/>
        </p:nvGraphicFramePr>
        <p:xfrm>
          <a:off x="7567613" y="1989138"/>
          <a:ext cx="261937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1" name="公式" r:id="rId9" imgW="233574" imgH="271657" progId="Equation.3">
                  <p:embed/>
                </p:oleObj>
              </mc:Choice>
              <mc:Fallback>
                <p:oleObj name="公式" r:id="rId9" imgW="233574" imgH="2716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613" y="1989138"/>
                        <a:ext cx="261937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02" name="Rectangle 10" descr="编织物"/>
          <p:cNvSpPr>
            <a:spLocks noChangeArrowheads="1"/>
          </p:cNvSpPr>
          <p:nvPr/>
        </p:nvSpPr>
        <p:spPr bwMode="auto">
          <a:xfrm rot="5400000">
            <a:off x="6313488" y="3609975"/>
            <a:ext cx="4032250" cy="73025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1003" name="Rectangle 11" descr="编织物"/>
          <p:cNvSpPr>
            <a:spLocks noChangeArrowheads="1"/>
          </p:cNvSpPr>
          <p:nvPr/>
        </p:nvSpPr>
        <p:spPr bwMode="auto">
          <a:xfrm rot="5400000">
            <a:off x="6639719" y="4658519"/>
            <a:ext cx="2082800" cy="71438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1004" name="Rectangle 12" descr="编织物"/>
          <p:cNvSpPr>
            <a:spLocks noChangeArrowheads="1"/>
          </p:cNvSpPr>
          <p:nvPr/>
        </p:nvSpPr>
        <p:spPr bwMode="auto">
          <a:xfrm rot="5400000" flipV="1">
            <a:off x="6961981" y="2602707"/>
            <a:ext cx="2016125" cy="71438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1005" name="Line 13"/>
          <p:cNvSpPr>
            <a:spLocks noChangeShapeType="1"/>
          </p:cNvSpPr>
          <p:nvPr/>
        </p:nvSpPr>
        <p:spPr bwMode="auto">
          <a:xfrm rot="5400000">
            <a:off x="8001000" y="5967413"/>
            <a:ext cx="647700" cy="0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06" name="Rectangle 14" descr="编织物"/>
          <p:cNvSpPr>
            <a:spLocks noChangeArrowheads="1"/>
          </p:cNvSpPr>
          <p:nvPr/>
        </p:nvSpPr>
        <p:spPr bwMode="auto">
          <a:xfrm rot="5400000">
            <a:off x="6480176" y="4437062"/>
            <a:ext cx="647700" cy="73025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1007" name="Line 15"/>
          <p:cNvSpPr>
            <a:spLocks noChangeShapeType="1"/>
          </p:cNvSpPr>
          <p:nvPr/>
        </p:nvSpPr>
        <p:spPr bwMode="auto">
          <a:xfrm rot="5400000" flipH="1">
            <a:off x="7783513" y="1112838"/>
            <a:ext cx="1079500" cy="0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08" name="Line 16"/>
          <p:cNvSpPr>
            <a:spLocks noChangeShapeType="1"/>
          </p:cNvSpPr>
          <p:nvPr/>
        </p:nvSpPr>
        <p:spPr bwMode="auto">
          <a:xfrm rot="5400000">
            <a:off x="7324725" y="4273550"/>
            <a:ext cx="1295400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09" name="Line 17"/>
          <p:cNvSpPr>
            <a:spLocks noChangeShapeType="1"/>
          </p:cNvSpPr>
          <p:nvPr/>
        </p:nvSpPr>
        <p:spPr bwMode="auto">
          <a:xfrm rot="5400000">
            <a:off x="7029450" y="3005138"/>
            <a:ext cx="1295400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10" name="Line 18"/>
          <p:cNvSpPr>
            <a:spLocks noChangeShapeType="1"/>
          </p:cNvSpPr>
          <p:nvPr/>
        </p:nvSpPr>
        <p:spPr bwMode="auto">
          <a:xfrm rot="5400000">
            <a:off x="8004969" y="2926557"/>
            <a:ext cx="0" cy="1439862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11" name="Line 19"/>
          <p:cNvSpPr>
            <a:spLocks noChangeShapeType="1"/>
          </p:cNvSpPr>
          <p:nvPr/>
        </p:nvSpPr>
        <p:spPr bwMode="auto">
          <a:xfrm>
            <a:off x="6799263" y="4770438"/>
            <a:ext cx="0" cy="6477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1012" name="Object 20"/>
          <p:cNvGraphicFramePr>
            <a:graphicFrameLocks noChangeAspect="1"/>
          </p:cNvGraphicFramePr>
          <p:nvPr/>
        </p:nvGraphicFramePr>
        <p:xfrm>
          <a:off x="5329238" y="333375"/>
          <a:ext cx="29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2" name="公式" r:id="rId12" imgW="195051" imgH="366907" progId="Equation.3">
                  <p:embed/>
                </p:oleObj>
              </mc:Choice>
              <mc:Fallback>
                <p:oleObj name="公式" r:id="rId12" imgW="195051" imgH="366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333375"/>
                        <a:ext cx="29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13" name="Object 21"/>
          <p:cNvGraphicFramePr>
            <a:graphicFrameLocks noChangeAspect="1"/>
          </p:cNvGraphicFramePr>
          <p:nvPr/>
        </p:nvGraphicFramePr>
        <p:xfrm>
          <a:off x="6113463" y="333375"/>
          <a:ext cx="33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3" name="公式" r:id="rId14" imgW="233574" imgH="366907" progId="Equation.3">
                  <p:embed/>
                </p:oleObj>
              </mc:Choice>
              <mc:Fallback>
                <p:oleObj name="公式" r:id="rId14" imgW="233574" imgH="366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333375"/>
                        <a:ext cx="33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14" name="Rectangle 22"/>
          <p:cNvSpPr>
            <a:spLocks noChangeArrowheads="1"/>
          </p:cNvSpPr>
          <p:nvPr/>
        </p:nvSpPr>
        <p:spPr bwMode="auto">
          <a:xfrm>
            <a:off x="666750" y="765175"/>
            <a:ext cx="61531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想象把绳子从任意点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切开，使绳子分成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MP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NP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两段， 其间的作用力大小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叫做绳子在该点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张力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。如图所示。</a:t>
            </a:r>
          </a:p>
        </p:txBody>
      </p:sp>
      <p:graphicFrame>
        <p:nvGraphicFramePr>
          <p:cNvPr id="341015" name="Object 23"/>
          <p:cNvGraphicFramePr>
            <a:graphicFrameLocks noChangeAspect="1"/>
          </p:cNvGraphicFramePr>
          <p:nvPr/>
        </p:nvGraphicFramePr>
        <p:xfrm>
          <a:off x="8509000" y="836613"/>
          <a:ext cx="29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4" name="公式" r:id="rId16" imgW="195051" imgH="366907" progId="Equation.3">
                  <p:embed/>
                </p:oleObj>
              </mc:Choice>
              <mc:Fallback>
                <p:oleObj name="公式" r:id="rId16" imgW="195051" imgH="366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0" y="836613"/>
                        <a:ext cx="29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16" name="Object 24"/>
          <p:cNvGraphicFramePr>
            <a:graphicFrameLocks noChangeAspect="1"/>
          </p:cNvGraphicFramePr>
          <p:nvPr/>
        </p:nvGraphicFramePr>
        <p:xfrm>
          <a:off x="8461375" y="5767388"/>
          <a:ext cx="33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5" name="公式" r:id="rId18" imgW="233574" imgH="366907" progId="Equation.3">
                  <p:embed/>
                </p:oleObj>
              </mc:Choice>
              <mc:Fallback>
                <p:oleObj name="公式" r:id="rId18" imgW="233574" imgH="366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75" y="5767388"/>
                        <a:ext cx="33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17" name="Text Box 25"/>
          <p:cNvSpPr txBox="1">
            <a:spLocks noChangeArrowheads="1"/>
          </p:cNvSpPr>
          <p:nvPr/>
        </p:nvSpPr>
        <p:spPr bwMode="auto">
          <a:xfrm>
            <a:off x="684213" y="2565400"/>
            <a:ext cx="496887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设绳子以竖直加速度     运动，绳子质量线密度为 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则其上任一小段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满足下列方程</a:t>
            </a:r>
          </a:p>
        </p:txBody>
      </p:sp>
      <p:graphicFrame>
        <p:nvGraphicFramePr>
          <p:cNvPr id="341018" name="Object 26"/>
          <p:cNvGraphicFramePr>
            <a:graphicFrameLocks noChangeAspect="1"/>
          </p:cNvGraphicFramePr>
          <p:nvPr/>
        </p:nvGraphicFramePr>
        <p:xfrm>
          <a:off x="3551238" y="2695575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6" name="公式" r:id="rId20" imgW="128734" imgH="204593" progId="Equation.3">
                  <p:embed/>
                </p:oleObj>
              </mc:Choice>
              <mc:Fallback>
                <p:oleObj name="公式" r:id="rId20" imgW="128734" imgH="2045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2695575"/>
                        <a:ext cx="228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19" name="Object 27"/>
          <p:cNvGraphicFramePr>
            <a:graphicFrameLocks noChangeAspect="1"/>
          </p:cNvGraphicFramePr>
          <p:nvPr/>
        </p:nvGraphicFramePr>
        <p:xfrm>
          <a:off x="942975" y="4186238"/>
          <a:ext cx="45656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7" name="公式" r:id="rId22" imgW="4434001" imgH="290610" progId="Equation.3">
                  <p:embed/>
                </p:oleObj>
              </mc:Choice>
              <mc:Fallback>
                <p:oleObj name="公式" r:id="rId22" imgW="4434001" imgH="2906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4186238"/>
                        <a:ext cx="45656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20" name="Line 28"/>
          <p:cNvSpPr>
            <a:spLocks noChangeShapeType="1"/>
          </p:cNvSpPr>
          <p:nvPr/>
        </p:nvSpPr>
        <p:spPr bwMode="auto">
          <a:xfrm flipV="1">
            <a:off x="6799263" y="3359150"/>
            <a:ext cx="0" cy="792163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21" name="Line 29"/>
          <p:cNvSpPr>
            <a:spLocks noChangeShapeType="1"/>
          </p:cNvSpPr>
          <p:nvPr/>
        </p:nvSpPr>
        <p:spPr bwMode="auto">
          <a:xfrm>
            <a:off x="6838950" y="4149725"/>
            <a:ext cx="36036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22" name="Line 30"/>
          <p:cNvSpPr>
            <a:spLocks noChangeShapeType="1"/>
          </p:cNvSpPr>
          <p:nvPr/>
        </p:nvSpPr>
        <p:spPr bwMode="auto">
          <a:xfrm>
            <a:off x="6838950" y="4797425"/>
            <a:ext cx="36036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23" name="Line 31"/>
          <p:cNvSpPr>
            <a:spLocks noChangeShapeType="1"/>
          </p:cNvSpPr>
          <p:nvPr/>
        </p:nvSpPr>
        <p:spPr bwMode="auto">
          <a:xfrm>
            <a:off x="7016750" y="4149725"/>
            <a:ext cx="0" cy="647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24" name="Line 32"/>
          <p:cNvSpPr>
            <a:spLocks noChangeShapeType="1"/>
          </p:cNvSpPr>
          <p:nvPr/>
        </p:nvSpPr>
        <p:spPr bwMode="auto">
          <a:xfrm>
            <a:off x="6804025" y="4498975"/>
            <a:ext cx="0" cy="57626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1025" name="Object 33"/>
          <p:cNvGraphicFramePr>
            <a:graphicFrameLocks noChangeAspect="1"/>
          </p:cNvGraphicFramePr>
          <p:nvPr/>
        </p:nvGraphicFramePr>
        <p:xfrm>
          <a:off x="6011863" y="4724400"/>
          <a:ext cx="6746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8" name="公式" r:id="rId24" imgW="357431" imgH="100110" progId="Equation.3">
                  <p:embed/>
                </p:oleObj>
              </mc:Choice>
              <mc:Fallback>
                <p:oleObj name="公式" r:id="rId24" imgW="357431" imgH="1001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724400"/>
                        <a:ext cx="6746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26" name="Rectangle 34"/>
          <p:cNvSpPr>
            <a:spLocks noChangeArrowheads="1"/>
          </p:cNvSpPr>
          <p:nvPr/>
        </p:nvSpPr>
        <p:spPr bwMode="auto">
          <a:xfrm>
            <a:off x="6951663" y="4221163"/>
            <a:ext cx="531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</a:p>
        </p:txBody>
      </p:sp>
      <p:sp>
        <p:nvSpPr>
          <p:cNvPr id="341027" name="Text Box 35"/>
          <p:cNvSpPr txBox="1">
            <a:spLocks noChangeArrowheads="1"/>
          </p:cNvSpPr>
          <p:nvPr/>
        </p:nvSpPr>
        <p:spPr bwMode="auto">
          <a:xfrm>
            <a:off x="755650" y="4676775"/>
            <a:ext cx="4824413" cy="1930400"/>
          </a:xfrm>
          <a:prstGeom prst="rect">
            <a:avLst/>
          </a:prstGeom>
          <a:solidFill>
            <a:srgbClr val="003366">
              <a:alpha val="18823"/>
            </a:srgbClr>
          </a:solidFill>
          <a:ln w="9525">
            <a:solidFill>
              <a:schemeClr val="bg2">
                <a:alpha val="2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由方程看出：一般情况下，绳子上各处的张力大小是不相等的，但在绳子的质量可以忽略不计时，绳子上各处的张力相等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轻绳假设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1028" name="Rectangle 36"/>
          <p:cNvSpPr>
            <a:spLocks noChangeArrowheads="1"/>
          </p:cNvSpPr>
          <p:nvPr/>
        </p:nvSpPr>
        <p:spPr bwMode="auto">
          <a:xfrm>
            <a:off x="8177213" y="3429000"/>
            <a:ext cx="290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</a:p>
        </p:txBody>
      </p:sp>
      <p:sp>
        <p:nvSpPr>
          <p:cNvPr id="341029" name="Line 37"/>
          <p:cNvSpPr>
            <a:spLocks noChangeShapeType="1"/>
          </p:cNvSpPr>
          <p:nvPr/>
        </p:nvSpPr>
        <p:spPr bwMode="auto">
          <a:xfrm flipV="1">
            <a:off x="6407150" y="3573463"/>
            <a:ext cx="0" cy="504825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1030" name="Object 38"/>
          <p:cNvGraphicFramePr>
            <a:graphicFrameLocks noChangeAspect="1"/>
          </p:cNvGraphicFramePr>
          <p:nvPr/>
        </p:nvGraphicFramePr>
        <p:xfrm>
          <a:off x="6046788" y="3717925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9" name="公式" r:id="rId26" imgW="128734" imgH="204593" progId="Equation.3">
                  <p:embed/>
                </p:oleObj>
              </mc:Choice>
              <mc:Fallback>
                <p:oleObj name="公式" r:id="rId26" imgW="128734" imgH="2045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788" y="3717925"/>
                        <a:ext cx="228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68338" y="2205038"/>
            <a:ext cx="620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绳子中各处的张力大小相等吗？</a:t>
            </a:r>
          </a:p>
        </p:txBody>
      </p:sp>
    </p:spTree>
    <p:extLst>
      <p:ext uri="{BB962C8B-B14F-4D97-AF65-F5344CB8AC3E}">
        <p14:creationId xmlns:p14="http://schemas.microsoft.com/office/powerpoint/2010/main" val="321910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3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2000"/>
                                        <p:tgtEl>
                                          <p:spTgt spid="3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4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2000"/>
                                        <p:tgtEl>
                                          <p:spTgt spid="3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34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0" dur="500"/>
                                        <p:tgtEl>
                                          <p:spTgt spid="34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1000"/>
                                        <p:tgtEl>
                                          <p:spTgt spid="3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1000"/>
                                        <p:tgtEl>
                                          <p:spTgt spid="34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34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34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1000"/>
                                        <p:tgtEl>
                                          <p:spTgt spid="3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34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3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2000"/>
                                        <p:tgtEl>
                                          <p:spTgt spid="3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4" grpId="0"/>
      <p:bldP spid="340997" grpId="0"/>
      <p:bldP spid="340998" grpId="0"/>
      <p:bldP spid="340999" grpId="0"/>
      <p:bldP spid="341002" grpId="0" animBg="1"/>
      <p:bldP spid="341003" grpId="0" animBg="1"/>
      <p:bldP spid="341004" grpId="0" animBg="1"/>
      <p:bldP spid="341005" grpId="0" animBg="1"/>
      <p:bldP spid="341006" grpId="0" animBg="1"/>
      <p:bldP spid="341007" grpId="0" animBg="1"/>
      <p:bldP spid="341008" grpId="0" animBg="1"/>
      <p:bldP spid="341009" grpId="0" animBg="1"/>
      <p:bldP spid="341010" grpId="0" animBg="1"/>
      <p:bldP spid="341011" grpId="0" animBg="1"/>
      <p:bldP spid="341014" grpId="0"/>
      <p:bldP spid="341017" grpId="0"/>
      <p:bldP spid="341020" grpId="0" animBg="1"/>
      <p:bldP spid="341021" grpId="0" animBg="1"/>
      <p:bldP spid="341022" grpId="0" animBg="1"/>
      <p:bldP spid="341023" grpId="0" animBg="1"/>
      <p:bldP spid="341024" grpId="0" animBg="1"/>
      <p:bldP spid="341026" grpId="0"/>
      <p:bldP spid="341027" grpId="0" animBg="1"/>
      <p:bldP spid="341028" grpId="0"/>
      <p:bldP spid="341029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09600" y="612775"/>
            <a:ext cx="81057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200" b="1">
                <a:solidFill>
                  <a:srgbClr val="00FFCC"/>
                </a:solidFill>
                <a:latin typeface="楷体_GB2312" pitchFamily="49" charset="-122"/>
                <a:ea typeface="楷体_GB2312" pitchFamily="49" charset="-122"/>
              </a:rPr>
              <a:t>静摩擦力</a:t>
            </a:r>
            <a:r>
              <a:rPr kumimoji="1" lang="zh-CN" altLang="en-US" sz="2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当相互接触的两物体沿接触面有相对运动趋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势时，接触面之间会产生一对阻止上述运动趋势的力。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1676400"/>
            <a:ext cx="7467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静摩擦力的大小随引起相对运动趋势的外力变化。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2209800"/>
            <a:ext cx="31242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最大静摩擦力为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714750" y="2185988"/>
          <a:ext cx="15430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0" name="公式" r:id="rId3" imgW="652446" imgH="185640" progId="Equation.3">
                  <p:embed/>
                </p:oleObj>
              </mc:Choice>
              <mc:Fallback>
                <p:oleObj name="公式" r:id="rId3" imgW="652446" imgH="18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2185988"/>
                        <a:ext cx="15430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5800" y="2743200"/>
            <a:ext cx="81343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200" b="1">
                <a:solidFill>
                  <a:srgbClr val="00FFCC"/>
                </a:solidFill>
                <a:latin typeface="楷体_GB2312" pitchFamily="49" charset="-122"/>
                <a:ea typeface="楷体_GB2312" pitchFamily="49" charset="-122"/>
              </a:rPr>
              <a:t>滑动摩擦力</a:t>
            </a:r>
            <a:r>
              <a:rPr kumimoji="1" lang="zh-CN" altLang="en-US" sz="2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en-US" altLang="zh-CN" sz="2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当外力超过最大静摩擦力时，两物体间出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现相对滑动，这时仍存在一对阻止相对滑动的力。</a:t>
            </a:r>
            <a:endParaRPr kumimoji="1" lang="zh-CN" altLang="en-US" sz="2200" b="1">
              <a:solidFill>
                <a:srgbClr val="FFFF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743075" y="3810000"/>
          <a:ext cx="1543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1" name="公式" r:id="rId5" imgW="604659" imgH="185640" progId="Equation.3">
                  <p:embed/>
                </p:oleObj>
              </mc:Choice>
              <mc:Fallback>
                <p:oleObj name="公式" r:id="rId5" imgW="604659" imgH="18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3810000"/>
                        <a:ext cx="1543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5800" y="5257800"/>
            <a:ext cx="685800" cy="9906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0" smtClean="0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371600" y="5257800"/>
            <a:ext cx="685800" cy="9906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0" smtClean="0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057400" y="5257800"/>
            <a:ext cx="685800" cy="9906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0" smtClean="0">
                <a:latin typeface="楷体_GB2312" pitchFamily="49" charset="-122"/>
                <a:ea typeface="楷体_GB2312" pitchFamily="49" charset="-122"/>
              </a:rPr>
              <a:t>3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743200" y="5786438"/>
            <a:ext cx="1143000" cy="0"/>
          </a:xfrm>
          <a:prstGeom prst="line">
            <a:avLst/>
          </a:prstGeom>
          <a:noFill/>
          <a:ln w="349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685800" y="4953000"/>
            <a:ext cx="1588" cy="1600200"/>
          </a:xfrm>
          <a:prstGeom prst="line">
            <a:avLst/>
          </a:prstGeom>
          <a:noFill/>
          <a:ln w="666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848600" y="5105400"/>
            <a:ext cx="685800" cy="914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0" smtClean="0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6781800" y="5105400"/>
            <a:ext cx="685800" cy="914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0" smtClean="0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715000" y="5105400"/>
            <a:ext cx="685800" cy="914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0" smtClean="0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724400" y="5105400"/>
            <a:ext cx="685800" cy="914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0" smtClean="0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105400" y="5791200"/>
            <a:ext cx="0" cy="7620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8229600" y="5791200"/>
            <a:ext cx="0" cy="7620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7162800" y="5791200"/>
            <a:ext cx="0" cy="7620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096000" y="5791200"/>
            <a:ext cx="0" cy="7620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724400" y="46482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V="1">
            <a:off x="6781800" y="46482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V="1">
            <a:off x="6400800" y="46482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V="1">
            <a:off x="5410200" y="46482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5715000" y="56388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8534400" y="57150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7848600" y="57150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7467600" y="57150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8077200" y="44180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FF00"/>
                </a:solidFill>
                <a:ea typeface="楷体_GB2312" pitchFamily="49" charset="-122"/>
              </a:rPr>
              <a:t>d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7010400" y="4418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FF00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943600" y="44180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FF00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029200" y="44180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FF00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914400" y="4419600"/>
            <a:ext cx="3733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判断物体</a:t>
            </a:r>
            <a:r>
              <a:rPr kumimoji="1"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的受力关系？</a:t>
            </a:r>
            <a:endParaRPr kumimoji="1" lang="zh-CN" altLang="en-US" sz="2200" b="1">
              <a:solidFill>
                <a:srgbClr val="FFFF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" name="Object 4"/>
          <p:cNvGraphicFramePr>
            <a:graphicFrameLocks noChangeAspect="1"/>
          </p:cNvGraphicFramePr>
          <p:nvPr/>
        </p:nvGraphicFramePr>
        <p:xfrm>
          <a:off x="3048000" y="5326063"/>
          <a:ext cx="411163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2" name="公式" r:id="rId7" imgW="118981" imgH="119062" progId="Equation.3">
                  <p:embed/>
                </p:oleObj>
              </mc:Choice>
              <mc:Fallback>
                <p:oleObj name="公式" r:id="rId7" imgW="118981" imgH="1190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26063"/>
                        <a:ext cx="411163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6934200" y="3962400"/>
            <a:ext cx="609600" cy="533400"/>
            <a:chOff x="4320" y="2256"/>
            <a:chExt cx="528" cy="576"/>
          </a:xfrm>
        </p:grpSpPr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4320" y="2544"/>
              <a:ext cx="144" cy="28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 flipV="1">
              <a:off x="4464" y="2256"/>
              <a:ext cx="384" cy="57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2018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5472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smtClean="0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三、摩擦力</a:t>
            </a:r>
            <a:r>
              <a:rPr kumimoji="1" lang="en-US" altLang="zh-CN" sz="2400" b="1" smtClean="0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Frictional force</a:t>
            </a:r>
            <a:r>
              <a:rPr kumimoji="1" lang="en-US" altLang="zh-CN" sz="2400" b="1" smtClean="0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426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7" grpId="0" autoUpdateAnimBg="0"/>
      <p:bldP spid="9" grpId="0" animBg="1" autoUpdateAnimBg="0"/>
      <p:bldP spid="10" grpId="0" animBg="1" autoUpdateAnimBg="0"/>
      <p:bldP spid="11" grpId="0" animBg="1" autoUpdateAnimBg="0"/>
      <p:bldP spid="12" grpId="0" animBg="1"/>
      <p:bldP spid="13" grpId="0" animBg="1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build="p" autoUpdateAnimBg="0" advAuto="0"/>
      <p:bldP spid="31" grpId="0" build="p" autoUpdateAnimBg="0" advAuto="0"/>
      <p:bldP spid="32" grpId="0" build="p" autoUpdateAnimBg="0" advAuto="0"/>
      <p:bldP spid="33" grpId="0" build="p" autoUpdateAnimBg="0" advAuto="0"/>
      <p:bldP spid="34" grpId="0" build="p" autoUpdateAnimBg="0"/>
      <p:bldP spid="34201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8600" y="2286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  </a:t>
            </a: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流体阻力简介：</a:t>
            </a:r>
            <a:endParaRPr kumimoji="1" lang="zh-CN" altLang="en-US" sz="2200" b="1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685800"/>
            <a:ext cx="84582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  </a:t>
            </a: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当物体穿过液体或气体运动时，受到流体阻力，该阻力与运动物体速度方向相反，大小随速度变化。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1719263"/>
            <a:ext cx="626745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•  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物体速度不太大时，阻力主要由流体的粘滞性产生。在运动物体带动下，流体内只形成有一定层次的平稳流动（层流），这时流体阻力与物体速率成正比：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339975" y="3005138"/>
          <a:ext cx="12382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4" name="公式" r:id="rId3" imgW="414484" imgH="156968" progId="Equation.3">
                  <p:embed/>
                </p:oleObj>
              </mc:Choice>
              <mc:Fallback>
                <p:oleObj name="公式" r:id="rId3" imgW="414484" imgH="1569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005138"/>
                        <a:ext cx="12382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" y="3495675"/>
            <a:ext cx="6122988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•  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物体穿过流体的速率超过某限度时（低于声速），流体的层流开始混乱，在物体之后出现旋涡（紊流或湍流），这时流体阻力与物体速率的平方成正比：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339975" y="4764088"/>
          <a:ext cx="13763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5" name="公式" r:id="rId5" imgW="461784" imgH="185640" progId="Equation.3">
                  <p:embed/>
                </p:oleObj>
              </mc:Choice>
              <mc:Fallback>
                <p:oleObj name="公式" r:id="rId5" imgW="461784" imgH="18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764088"/>
                        <a:ext cx="13763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09600" y="5324475"/>
            <a:ext cx="604996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•  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物体与流体的相对速度提高到接近空气中的声速时，这时流体阻力将迅速增大：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716463" y="5805488"/>
          <a:ext cx="14620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6" name="Equation" r:id="rId7" imgW="414484" imgH="185640" progId="Equation.3">
                  <p:embed/>
                </p:oleObj>
              </mc:Choice>
              <mc:Fallback>
                <p:oleObj name="Equation" r:id="rId7" imgW="414484" imgH="18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805488"/>
                        <a:ext cx="1462087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7" name="Picture 11" descr="2e6fa7382964f2fdd56225d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341438"/>
            <a:ext cx="2303462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3" descr="b7bc4c66cd04a265ab184cf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60800"/>
            <a:ext cx="2303462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49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6" grpId="0" autoUpdateAnimBg="0"/>
      <p:bldP spid="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179388" y="358775"/>
            <a:ext cx="705643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若物体从静止开始下落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假定流体阻力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D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与物体运动速度的关系是线性的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即</a:t>
            </a:r>
          </a:p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D = </a:t>
            </a:r>
            <a:r>
              <a:rPr kumimoji="1" lang="en-US" altLang="zh-CN" sz="2400" b="1" i="1">
                <a:solidFill>
                  <a:srgbClr val="66FF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 b</a:t>
            </a:r>
            <a:r>
              <a:rPr kumimoji="1" lang="en-US" altLang="zh-CN" sz="2400" b="1" i="1">
                <a:solidFill>
                  <a:srgbClr val="66FFFF"/>
                </a:solidFill>
                <a:latin typeface="Bookman Old Style" panose="02050604050505020204" pitchFamily="18" charset="0"/>
              </a:rPr>
              <a:t>v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常量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b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与阻力无关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其取决于运动物体的性质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形状、大小等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)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以及流体的性质。</a:t>
            </a: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539750" y="2452688"/>
            <a:ext cx="532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如图，由牛顿第二定律，得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仿宋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5940" name="Object 4"/>
          <p:cNvGraphicFramePr>
            <a:graphicFrameLocks noChangeAspect="1"/>
          </p:cNvGraphicFramePr>
          <p:nvPr/>
        </p:nvGraphicFramePr>
        <p:xfrm>
          <a:off x="1403350" y="2979738"/>
          <a:ext cx="27384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72" name="公式" r:id="rId3" imgW="1338051" imgH="357188" progId="Equation.3">
                  <p:embed/>
                </p:oleObj>
              </mc:Choice>
              <mc:Fallback>
                <p:oleObj name="公式" r:id="rId3" imgW="1338051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79738"/>
                        <a:ext cx="273843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1" name="Oval 5"/>
          <p:cNvSpPr>
            <a:spLocks noChangeArrowheads="1"/>
          </p:cNvSpPr>
          <p:nvPr/>
        </p:nvSpPr>
        <p:spPr bwMode="auto">
          <a:xfrm>
            <a:off x="7820025" y="148431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95942" name="Line 6"/>
          <p:cNvSpPr>
            <a:spLocks noChangeShapeType="1"/>
          </p:cNvSpPr>
          <p:nvPr/>
        </p:nvSpPr>
        <p:spPr bwMode="auto">
          <a:xfrm flipV="1">
            <a:off x="8035925" y="706438"/>
            <a:ext cx="0" cy="990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>
            <a:off x="7524750" y="1138238"/>
            <a:ext cx="0" cy="17541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5944" name="Object 8"/>
          <p:cNvGraphicFramePr>
            <a:graphicFrameLocks noChangeAspect="1"/>
          </p:cNvGraphicFramePr>
          <p:nvPr/>
        </p:nvGraphicFramePr>
        <p:xfrm>
          <a:off x="8101013" y="2395538"/>
          <a:ext cx="5175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73" name="公式" r:id="rId5" imgW="204804" imgH="166688" progId="Equation.3">
                  <p:embed/>
                </p:oleObj>
              </mc:Choice>
              <mc:Fallback>
                <p:oleObj name="公式" r:id="rId5" imgW="204804" imgH="1666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2395538"/>
                        <a:ext cx="5175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5" name="Object 9"/>
          <p:cNvGraphicFramePr>
            <a:graphicFrameLocks noChangeAspect="1"/>
          </p:cNvGraphicFramePr>
          <p:nvPr/>
        </p:nvGraphicFramePr>
        <p:xfrm>
          <a:off x="8035925" y="549275"/>
          <a:ext cx="3460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74" name="公式" r:id="rId7" imgW="128734" imgH="166688" progId="Equation.3">
                  <p:embed/>
                </p:oleObj>
              </mc:Choice>
              <mc:Fallback>
                <p:oleObj name="公式" r:id="rId7" imgW="128734" imgH="1666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925" y="549275"/>
                        <a:ext cx="3460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6" name="Object 10"/>
          <p:cNvGraphicFramePr>
            <a:graphicFrameLocks noChangeAspect="1"/>
          </p:cNvGraphicFramePr>
          <p:nvPr/>
        </p:nvGraphicFramePr>
        <p:xfrm>
          <a:off x="7596188" y="2617788"/>
          <a:ext cx="2413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75" name="Equation" r:id="rId9" imgW="204804" imgH="271657" progId="Equation.3">
                  <p:embed/>
                </p:oleObj>
              </mc:Choice>
              <mc:Fallback>
                <p:oleObj name="Equation" r:id="rId9" imgW="204804" imgH="2716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2617788"/>
                        <a:ext cx="2413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7" name="Line 11"/>
          <p:cNvSpPr>
            <a:spLocks noChangeShapeType="1"/>
          </p:cNvSpPr>
          <p:nvPr/>
        </p:nvSpPr>
        <p:spPr bwMode="auto">
          <a:xfrm>
            <a:off x="8035925" y="1714500"/>
            <a:ext cx="0" cy="990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5948" name="Object 12"/>
          <p:cNvGraphicFramePr>
            <a:graphicFrameLocks noChangeAspect="1"/>
          </p:cNvGraphicFramePr>
          <p:nvPr/>
        </p:nvGraphicFramePr>
        <p:xfrm>
          <a:off x="7550150" y="1009650"/>
          <a:ext cx="3190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76" name="公式" r:id="rId11" imgW="118981" imgH="147735" progId="Equation.3">
                  <p:embed/>
                </p:oleObj>
              </mc:Choice>
              <mc:Fallback>
                <p:oleObj name="公式" r:id="rId11" imgW="118981" imgH="1477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1009650"/>
                        <a:ext cx="3190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9" name="Object 13"/>
          <p:cNvGraphicFramePr>
            <a:graphicFrameLocks noChangeAspect="1"/>
          </p:cNvGraphicFramePr>
          <p:nvPr/>
        </p:nvGraphicFramePr>
        <p:xfrm>
          <a:off x="5292725" y="2924175"/>
          <a:ext cx="16986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77" name="公式" r:id="rId13" imgW="814339" imgH="385860" progId="Equation.3">
                  <p:embed/>
                </p:oleObj>
              </mc:Choice>
              <mc:Fallback>
                <p:oleObj name="公式" r:id="rId13" imgW="814339" imgH="3858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924175"/>
                        <a:ext cx="16986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50" name="AutoShape 14"/>
          <p:cNvSpPr>
            <a:spLocks noChangeArrowheads="1"/>
          </p:cNvSpPr>
          <p:nvPr/>
        </p:nvSpPr>
        <p:spPr bwMode="auto">
          <a:xfrm>
            <a:off x="4427538" y="3227388"/>
            <a:ext cx="688975" cy="288925"/>
          </a:xfrm>
          <a:prstGeom prst="rightArrow">
            <a:avLst>
              <a:gd name="adj1" fmla="val 50000"/>
              <a:gd name="adj2" fmla="val 59615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95951" name="Text Box 15"/>
          <p:cNvSpPr txBox="1">
            <a:spLocks noChangeArrowheads="1"/>
          </p:cNvSpPr>
          <p:nvPr/>
        </p:nvSpPr>
        <p:spPr bwMode="auto">
          <a:xfrm>
            <a:off x="179388" y="3933825"/>
            <a:ext cx="540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考虑到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 0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时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kumimoji="1" lang="en-US" altLang="zh-CN" sz="2400" b="1" i="1">
                <a:solidFill>
                  <a:srgbClr val="66FFFF"/>
                </a:solidFill>
                <a:latin typeface="Bookman Old Style" panose="02050604050505020204" pitchFamily="18" charset="0"/>
              </a:rPr>
              <a:t>v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=0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，积分得</a:t>
            </a:r>
          </a:p>
        </p:txBody>
      </p:sp>
      <p:graphicFrame>
        <p:nvGraphicFramePr>
          <p:cNvPr id="295952" name="Object 16"/>
          <p:cNvGraphicFramePr>
            <a:graphicFrameLocks noChangeAspect="1"/>
          </p:cNvGraphicFramePr>
          <p:nvPr/>
        </p:nvGraphicFramePr>
        <p:xfrm>
          <a:off x="3203575" y="4508500"/>
          <a:ext cx="25098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78" name="公式" r:id="rId15" imgW="1223946" imgH="385860" progId="Equation.3">
                  <p:embed/>
                </p:oleObj>
              </mc:Choice>
              <mc:Fallback>
                <p:oleObj name="公式" r:id="rId15" imgW="1223946" imgH="3858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508500"/>
                        <a:ext cx="250983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53" name="Object 17"/>
          <p:cNvGraphicFramePr>
            <a:graphicFrameLocks noChangeAspect="1"/>
          </p:cNvGraphicFramePr>
          <p:nvPr/>
        </p:nvGraphicFramePr>
        <p:xfrm>
          <a:off x="6516688" y="4508500"/>
          <a:ext cx="22812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79" name="公式" r:id="rId17" imgW="1109841" imgH="357188" progId="Equation.3">
                  <p:embed/>
                </p:oleObj>
              </mc:Choice>
              <mc:Fallback>
                <p:oleObj name="公式" r:id="rId17" imgW="1109841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508500"/>
                        <a:ext cx="2281237" cy="784225"/>
                      </a:xfrm>
                      <a:prstGeom prst="rect">
                        <a:avLst/>
                      </a:prstGeom>
                      <a:solidFill>
                        <a:srgbClr val="808080">
                          <a:alpha val="6117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54" name="Text Box 18"/>
          <p:cNvSpPr txBox="1">
            <a:spLocks noChangeArrowheads="1"/>
          </p:cNvSpPr>
          <p:nvPr/>
        </p:nvSpPr>
        <p:spPr bwMode="auto">
          <a:xfrm>
            <a:off x="250825" y="5300663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讨论：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5955" name="Object 19"/>
          <p:cNvGraphicFramePr>
            <a:graphicFrameLocks noChangeAspect="1"/>
          </p:cNvGraphicFramePr>
          <p:nvPr/>
        </p:nvGraphicFramePr>
        <p:xfrm>
          <a:off x="1403350" y="5734050"/>
          <a:ext cx="23066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80" name="公式" r:id="rId19" imgW="1119106" imgH="357188" progId="Equation.3">
                  <p:embed/>
                </p:oleObj>
              </mc:Choice>
              <mc:Fallback>
                <p:oleObj name="公式" r:id="rId19" imgW="1119106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734050"/>
                        <a:ext cx="230663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8080">
                                <a:alpha val="61176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56" name="Object 20"/>
          <p:cNvGraphicFramePr>
            <a:graphicFrameLocks noChangeAspect="1"/>
          </p:cNvGraphicFramePr>
          <p:nvPr/>
        </p:nvGraphicFramePr>
        <p:xfrm>
          <a:off x="4356100" y="5735638"/>
          <a:ext cx="12160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81" name="公式" r:id="rId21" imgW="576376" imgH="357188" progId="Equation.3">
                  <p:embed/>
                </p:oleObj>
              </mc:Choice>
              <mc:Fallback>
                <p:oleObj name="公式" r:id="rId21" imgW="576376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735638"/>
                        <a:ext cx="1216025" cy="784225"/>
                      </a:xfrm>
                      <a:prstGeom prst="rect">
                        <a:avLst/>
                      </a:prstGeom>
                      <a:solidFill>
                        <a:srgbClr val="808080">
                          <a:alpha val="6117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57" name="Text Box 21"/>
          <p:cNvSpPr txBox="1">
            <a:spLocks noChangeArrowheads="1"/>
          </p:cNvSpPr>
          <p:nvPr/>
        </p:nvSpPr>
        <p:spPr bwMode="auto">
          <a:xfrm>
            <a:off x="5724525" y="5945188"/>
            <a:ext cx="3239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70200" indent="-2870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FFFF00"/>
                </a:solidFill>
                <a:ea typeface="楷体_GB2312" pitchFamily="49" charset="-122"/>
              </a:rPr>
              <a:t>——</a:t>
            </a:r>
            <a:r>
              <a:rPr kumimoji="1"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收尾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速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度</a:t>
            </a:r>
            <a:endParaRPr kumimoji="1" lang="zh-CN" altLang="en-US" sz="24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5958" name="AutoShape 22"/>
          <p:cNvSpPr>
            <a:spLocks noChangeArrowheads="1"/>
          </p:cNvSpPr>
          <p:nvPr/>
        </p:nvSpPr>
        <p:spPr bwMode="auto">
          <a:xfrm>
            <a:off x="5743575" y="4756150"/>
            <a:ext cx="688975" cy="288925"/>
          </a:xfrm>
          <a:prstGeom prst="rightArrow">
            <a:avLst>
              <a:gd name="adj1" fmla="val 50000"/>
              <a:gd name="adj2" fmla="val 59615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17433" name="Object 25"/>
          <p:cNvGraphicFramePr>
            <a:graphicFrameLocks noChangeAspect="1"/>
          </p:cNvGraphicFramePr>
          <p:nvPr/>
        </p:nvGraphicFramePr>
        <p:xfrm>
          <a:off x="323850" y="4508500"/>
          <a:ext cx="21605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82" name="Equation" r:id="rId23" imgW="1114230" imgH="414532" progId="Equation.DSMT4">
                  <p:embed/>
                </p:oleObj>
              </mc:Choice>
              <mc:Fallback>
                <p:oleObj name="Equation" r:id="rId23" imgW="1114230" imgH="41453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508500"/>
                        <a:ext cx="21605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22"/>
          <p:cNvSpPr>
            <a:spLocks noChangeArrowheads="1"/>
          </p:cNvSpPr>
          <p:nvPr/>
        </p:nvSpPr>
        <p:spPr bwMode="auto">
          <a:xfrm>
            <a:off x="2484438" y="4724400"/>
            <a:ext cx="688975" cy="288925"/>
          </a:xfrm>
          <a:prstGeom prst="rightArrow">
            <a:avLst>
              <a:gd name="adj1" fmla="val 50000"/>
              <a:gd name="adj2" fmla="val 59615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74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 autoUpdateAnimBg="0"/>
      <p:bldP spid="295939" grpId="0" autoUpdateAnimBg="0"/>
      <p:bldP spid="295941" grpId="0" animBg="1"/>
      <p:bldP spid="295942" grpId="0" animBg="1"/>
      <p:bldP spid="295943" grpId="0" animBg="1"/>
      <p:bldP spid="295947" grpId="0" animBg="1"/>
      <p:bldP spid="295950" grpId="0" animBg="1"/>
      <p:bldP spid="295951" grpId="0" autoUpdateAnimBg="0"/>
      <p:bldP spid="295954" grpId="0" autoUpdateAnimBg="0"/>
      <p:bldP spid="295957" grpId="0" autoUpdateAnimBg="0"/>
      <p:bldP spid="295958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025085"/>
              </p:ext>
            </p:extLst>
          </p:nvPr>
        </p:nvGraphicFramePr>
        <p:xfrm>
          <a:off x="407194" y="743744"/>
          <a:ext cx="824388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78" name="公式" r:id="rId3" imgW="3457673" imgH="400042" progId="Equation.3">
                  <p:embed/>
                </p:oleObj>
              </mc:Choice>
              <mc:Fallback>
                <p:oleObj name="公式" r:id="rId3" imgW="3457673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4" y="743744"/>
                        <a:ext cx="824388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50825" y="2035175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  <a:ea typeface="楷体_GB2312" pitchFamily="49" charset="-122"/>
              </a:rPr>
              <a:t>加速度的正交分解</a:t>
            </a:r>
            <a:endParaRPr lang="zh-CN" altLang="en-US">
              <a:solidFill>
                <a:srgbClr val="FFFF00"/>
              </a:solidFill>
              <a:ea typeface="楷体_GB2312" pitchFamily="49" charset="-122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348038" y="1989138"/>
          <a:ext cx="20637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79" name="公式" r:id="rId5" imgW="790657" imgH="180855" progId="Equation.3">
                  <p:embed/>
                </p:oleObj>
              </mc:Choice>
              <mc:Fallback>
                <p:oleObj name="公式" r:id="rId5" imgW="790657" imgH="1808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989138"/>
                        <a:ext cx="20637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7346950" y="2552700"/>
            <a:ext cx="14176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321550" y="2581275"/>
            <a:ext cx="0" cy="7524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7346950" y="3343275"/>
            <a:ext cx="1417638" cy="0"/>
          </a:xfrm>
          <a:prstGeom prst="line">
            <a:avLst/>
          </a:prstGeom>
          <a:noFill/>
          <a:ln w="9525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8764588" y="2590800"/>
            <a:ext cx="0" cy="752475"/>
          </a:xfrm>
          <a:prstGeom prst="line">
            <a:avLst/>
          </a:prstGeom>
          <a:noFill/>
          <a:ln w="9525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7346950" y="2590800"/>
            <a:ext cx="1417638" cy="7524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8099425" y="26225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66FF99"/>
                </a:solidFill>
                <a:sym typeface="Symbol" panose="05050102010706020507" pitchFamily="18" charset="2"/>
              </a:rPr>
              <a:t></a:t>
            </a:r>
          </a:p>
        </p:txBody>
      </p:sp>
      <p:sp>
        <p:nvSpPr>
          <p:cNvPr id="11" name="Arc 14"/>
          <p:cNvSpPr>
            <a:spLocks/>
          </p:cNvSpPr>
          <p:nvPr/>
        </p:nvSpPr>
        <p:spPr bwMode="auto">
          <a:xfrm rot="16517474">
            <a:off x="6709569" y="2024857"/>
            <a:ext cx="974725" cy="2014537"/>
          </a:xfrm>
          <a:custGeom>
            <a:avLst/>
            <a:gdLst>
              <a:gd name="T0" fmla="*/ 2147483646 w 21600"/>
              <a:gd name="T1" fmla="*/ 0 h 27768"/>
              <a:gd name="T2" fmla="*/ 2147483646 w 21600"/>
              <a:gd name="T3" fmla="*/ 2147483646 h 27768"/>
              <a:gd name="T4" fmla="*/ 0 w 21600"/>
              <a:gd name="T5" fmla="*/ 2147483646 h 27768"/>
              <a:gd name="T6" fmla="*/ 0 60000 65536"/>
              <a:gd name="T7" fmla="*/ 0 60000 65536"/>
              <a:gd name="T8" fmla="*/ 0 60000 65536"/>
              <a:gd name="T9" fmla="*/ 0 w 21600"/>
              <a:gd name="T10" fmla="*/ 0 h 27768"/>
              <a:gd name="T11" fmla="*/ 21600 w 21600"/>
              <a:gd name="T12" fmla="*/ 27768 h 27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7768" fill="none" extrusionOk="0">
                <a:moveTo>
                  <a:pt x="7783" y="-1"/>
                </a:moveTo>
                <a:cubicBezTo>
                  <a:pt x="16109" y="3216"/>
                  <a:pt x="21600" y="11222"/>
                  <a:pt x="21600" y="20149"/>
                </a:cubicBezTo>
                <a:cubicBezTo>
                  <a:pt x="21600" y="22751"/>
                  <a:pt x="21129" y="25332"/>
                  <a:pt x="20211" y="27767"/>
                </a:cubicBezTo>
              </a:path>
              <a:path w="21600" h="27768" stroke="0" extrusionOk="0">
                <a:moveTo>
                  <a:pt x="7783" y="-1"/>
                </a:moveTo>
                <a:cubicBezTo>
                  <a:pt x="16109" y="3216"/>
                  <a:pt x="21600" y="11222"/>
                  <a:pt x="21600" y="20149"/>
                </a:cubicBezTo>
                <a:cubicBezTo>
                  <a:pt x="21600" y="22751"/>
                  <a:pt x="21129" y="25332"/>
                  <a:pt x="20211" y="27767"/>
                </a:cubicBezTo>
                <a:lnTo>
                  <a:pt x="0" y="20149"/>
                </a:lnTo>
                <a:lnTo>
                  <a:pt x="7783" y="-1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7164388" y="2276475"/>
            <a:ext cx="327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FFFF00"/>
                </a:solidFill>
                <a:ea typeface="楷体_GB2312" pitchFamily="49" charset="-122"/>
              </a:rPr>
              <a:t>•</a:t>
            </a:r>
            <a:endParaRPr lang="en-US" altLang="zh-CN">
              <a:solidFill>
                <a:srgbClr val="FFFFCC"/>
              </a:solidFill>
              <a:ea typeface="楷体_GB2312" pitchFamily="49" charset="-122"/>
            </a:endParaRPr>
          </a:p>
        </p:txBody>
      </p:sp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6908800" y="2759075"/>
          <a:ext cx="331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80" name="Equation" r:id="rId7" imgW="285867" imgH="380876" progId="Equation.3">
                  <p:embed/>
                </p:oleObj>
              </mc:Choice>
              <mc:Fallback>
                <p:oleObj name="Equation" r:id="rId7" imgW="285867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2759075"/>
                        <a:ext cx="3317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8588375" y="2071688"/>
          <a:ext cx="3413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81" name="Equation" r:id="rId9" imgW="295315" imgH="371429" progId="Equation.3">
                  <p:embed/>
                </p:oleObj>
              </mc:Choice>
              <mc:Fallback>
                <p:oleObj name="Equation" r:id="rId9" imgW="295315" imgH="371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75" y="2071688"/>
                        <a:ext cx="3413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/>
        </p:nvGraphicFramePr>
        <p:xfrm>
          <a:off x="8537575" y="3419475"/>
          <a:ext cx="2270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82" name="Equation" r:id="rId11" imgW="180860" imgH="257247" progId="Equation.3">
                  <p:embed/>
                </p:oleObj>
              </mc:Choice>
              <mc:Fallback>
                <p:oleObj name="Equation" r:id="rId11" imgW="180860" imgH="257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7575" y="3419475"/>
                        <a:ext cx="2270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/>
          <p:cNvGraphicFramePr>
            <a:graphicFrameLocks/>
          </p:cNvGraphicFramePr>
          <p:nvPr/>
        </p:nvGraphicFramePr>
        <p:xfrm>
          <a:off x="7610475" y="2122488"/>
          <a:ext cx="2301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83" name="Equation" r:id="rId13" imgW="180860" imgH="257247" progId="Equation.3">
                  <p:embed/>
                </p:oleObj>
              </mc:Choice>
              <mc:Fallback>
                <p:oleObj name="Equation" r:id="rId13" imgW="180860" imgH="25724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475" y="2122488"/>
                        <a:ext cx="2301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1"/>
          <p:cNvGraphicFramePr>
            <a:graphicFrameLocks noChangeAspect="1"/>
          </p:cNvGraphicFramePr>
          <p:nvPr/>
        </p:nvGraphicFramePr>
        <p:xfrm>
          <a:off x="7240588" y="2200275"/>
          <a:ext cx="280987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84" name="Equation" r:id="rId15" imgW="228640" imgH="247529" progId="Equation.3">
                  <p:embed/>
                </p:oleObj>
              </mc:Choice>
              <mc:Fallback>
                <p:oleObj name="Equation" r:id="rId15" imgW="228640" imgH="247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588" y="2200275"/>
                        <a:ext cx="280987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2"/>
          <p:cNvGraphicFramePr>
            <a:graphicFrameLocks noChangeAspect="1"/>
          </p:cNvGraphicFramePr>
          <p:nvPr/>
        </p:nvGraphicFramePr>
        <p:xfrm>
          <a:off x="971550" y="2538413"/>
          <a:ext cx="46799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85" name="公式" r:id="rId17" imgW="1971648" imgH="400042" progId="Equation.3">
                  <p:embed/>
                </p:oleObj>
              </mc:Choice>
              <mc:Fallback>
                <p:oleObj name="公式" r:id="rId17" imgW="1971648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38413"/>
                        <a:ext cx="467995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47358" y="317500"/>
            <a:ext cx="367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dirty="0">
                <a:solidFill>
                  <a:srgbClr val="FFFF66"/>
                </a:solidFill>
                <a:ea typeface="仿宋_GB2312" pitchFamily="49" charset="-122"/>
              </a:rPr>
              <a:t>自然坐标</a:t>
            </a:r>
            <a:r>
              <a:rPr lang="zh-CN" altLang="en-US" dirty="0">
                <a:solidFill>
                  <a:srgbClr val="FFFF66"/>
                </a:solidFill>
                <a:ea typeface="仿宋_GB2312" pitchFamily="49" charset="-122"/>
              </a:rPr>
              <a:t>系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中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的</a:t>
            </a:r>
            <a:r>
              <a:rPr lang="zh-CN" altLang="en-US" dirty="0" smtClean="0">
                <a:solidFill>
                  <a:srgbClr val="66FFFF"/>
                </a:solidFill>
                <a:latin typeface="Arial" panose="020B0604020202020204" pitchFamily="34" charset="0"/>
                <a:ea typeface="仿宋_GB2312" pitchFamily="49" charset="-122"/>
              </a:rPr>
              <a:t>加速度</a:t>
            </a:r>
            <a:endParaRPr lang="zh-CN" altLang="en-US" dirty="0">
              <a:solidFill>
                <a:srgbClr val="66FFFF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05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nimBg="1"/>
      <p:bldP spid="6" grpId="0" animBg="1"/>
      <p:bldP spid="7" grpId="0" animBg="1"/>
      <p:bldP spid="8" grpId="0" animBg="1"/>
      <p:bldP spid="9" grpId="0" animBg="1"/>
      <p:bldP spid="10" grpId="0" autoUpdateAnimBg="0"/>
      <p:bldP spid="11" grpId="0" animBg="1"/>
      <p:bldP spid="12" grpId="0" autoUpdateAnimBg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6423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66FF33"/>
                </a:solidFill>
              </a:rPr>
              <a:t>§1.4  </a:t>
            </a:r>
            <a:r>
              <a:rPr lang="zh-CN" altLang="en-US" sz="3200">
                <a:solidFill>
                  <a:srgbClr val="66FF33"/>
                </a:solidFill>
              </a:rPr>
              <a:t>圆周运动及其描述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250825" y="985838"/>
            <a:ext cx="73644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极坐标和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角位置</a:t>
            </a:r>
          </a:p>
        </p:txBody>
      </p:sp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8196263" y="1525588"/>
          <a:ext cx="2809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84" name="Equation" r:id="rId3" imgW="228640" imgH="247529" progId="Equation.3">
                  <p:embed/>
                </p:oleObj>
              </mc:Choice>
              <mc:Fallback>
                <p:oleObj name="Equation" r:id="rId3" imgW="228640" imgH="247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6263" y="1525588"/>
                        <a:ext cx="2809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7277100" y="2660650"/>
            <a:ext cx="14478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6938963" y="2635250"/>
          <a:ext cx="3063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85" name="公式" r:id="rId5" imgW="104737" imgH="133347" progId="Equation.3">
                  <p:embed/>
                </p:oleObj>
              </mc:Choice>
              <mc:Fallback>
                <p:oleObj name="公式" r:id="rId5" imgW="104737" imgH="13334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2635250"/>
                        <a:ext cx="30638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8"/>
          <p:cNvGraphicFramePr>
            <a:graphicFrameLocks/>
          </p:cNvGraphicFramePr>
          <p:nvPr/>
        </p:nvGraphicFramePr>
        <p:xfrm>
          <a:off x="8496300" y="2706688"/>
          <a:ext cx="252413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86" name="公式" r:id="rId7" imgW="76123" imgH="95287" progId="Equation.3">
                  <p:embed/>
                </p:oleObj>
              </mc:Choice>
              <mc:Fallback>
                <p:oleObj name="公式" r:id="rId7" imgW="76123" imgH="95287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6300" y="2706688"/>
                        <a:ext cx="252413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1" name="Line 9"/>
          <p:cNvSpPr>
            <a:spLocks noChangeShapeType="1"/>
          </p:cNvSpPr>
          <p:nvPr/>
        </p:nvSpPr>
        <p:spPr bwMode="auto">
          <a:xfrm flipV="1">
            <a:off x="7277100" y="1958975"/>
            <a:ext cx="914400" cy="685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7947025" y="1957388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i="1">
                <a:solidFill>
                  <a:srgbClr val="FF9900"/>
                </a:solidFill>
              </a:rPr>
              <a:t>r</a:t>
            </a:r>
          </a:p>
        </p:txBody>
      </p:sp>
      <p:graphicFrame>
        <p:nvGraphicFramePr>
          <p:cNvPr id="136203" name="Object 11"/>
          <p:cNvGraphicFramePr>
            <a:graphicFrameLocks noChangeAspect="1"/>
          </p:cNvGraphicFramePr>
          <p:nvPr/>
        </p:nvGraphicFramePr>
        <p:xfrm>
          <a:off x="7704138" y="2309813"/>
          <a:ext cx="23018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87" name="Equation" r:id="rId9" imgW="180860" imgH="266694" progId="Equation.3">
                  <p:embed/>
                </p:oleObj>
              </mc:Choice>
              <mc:Fallback>
                <p:oleObj name="Equation" r:id="rId9" imgW="180860" imgH="26669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138" y="2309813"/>
                        <a:ext cx="23018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4" name="Arc 12"/>
          <p:cNvSpPr>
            <a:spLocks/>
          </p:cNvSpPr>
          <p:nvPr/>
        </p:nvSpPr>
        <p:spPr bwMode="auto">
          <a:xfrm>
            <a:off x="7499350" y="2439988"/>
            <a:ext cx="152400" cy="212725"/>
          </a:xfrm>
          <a:custGeom>
            <a:avLst/>
            <a:gdLst>
              <a:gd name="T0" fmla="*/ 1005418889 w 21600"/>
              <a:gd name="T1" fmla="*/ 0 h 32963"/>
              <a:gd name="T2" fmla="*/ 2131723582 w 21600"/>
              <a:gd name="T3" fmla="*/ 2147483646 h 32963"/>
              <a:gd name="T4" fmla="*/ 0 w 21600"/>
              <a:gd name="T5" fmla="*/ 1444924279 h 32963"/>
              <a:gd name="T6" fmla="*/ 0 60000 65536"/>
              <a:gd name="T7" fmla="*/ 0 60000 65536"/>
              <a:gd name="T8" fmla="*/ 0 60000 65536"/>
              <a:gd name="T9" fmla="*/ 0 w 21600"/>
              <a:gd name="T10" fmla="*/ 0 h 32963"/>
              <a:gd name="T11" fmla="*/ 21600 w 21600"/>
              <a:gd name="T12" fmla="*/ 32963 h 329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2963" fill="none" extrusionOk="0">
                <a:moveTo>
                  <a:pt x="8150" y="-1"/>
                </a:moveTo>
                <a:cubicBezTo>
                  <a:pt x="16282" y="3313"/>
                  <a:pt x="21600" y="11221"/>
                  <a:pt x="21600" y="20003"/>
                </a:cubicBezTo>
                <a:cubicBezTo>
                  <a:pt x="21600" y="24676"/>
                  <a:pt x="20084" y="29224"/>
                  <a:pt x="17280" y="32962"/>
                </a:cubicBezTo>
              </a:path>
              <a:path w="21600" h="32963" stroke="0" extrusionOk="0">
                <a:moveTo>
                  <a:pt x="8150" y="-1"/>
                </a:moveTo>
                <a:cubicBezTo>
                  <a:pt x="16282" y="3313"/>
                  <a:pt x="21600" y="11221"/>
                  <a:pt x="21600" y="20003"/>
                </a:cubicBezTo>
                <a:cubicBezTo>
                  <a:pt x="21600" y="24676"/>
                  <a:pt x="20084" y="29224"/>
                  <a:pt x="17280" y="32962"/>
                </a:cubicBezTo>
                <a:lnTo>
                  <a:pt x="0" y="20003"/>
                </a:lnTo>
                <a:lnTo>
                  <a:pt x="8150" y="-1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1331913" y="2329606"/>
            <a:ext cx="164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33"/>
                </a:solidFill>
                <a:ea typeface="仿宋_GB2312" pitchFamily="49" charset="-122"/>
              </a:rPr>
              <a:t>运动方程</a:t>
            </a:r>
          </a:p>
        </p:txBody>
      </p:sp>
      <p:graphicFrame>
        <p:nvGraphicFramePr>
          <p:cNvPr id="1362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478874"/>
              </p:ext>
            </p:extLst>
          </p:nvPr>
        </p:nvGraphicFramePr>
        <p:xfrm>
          <a:off x="2814638" y="2407394"/>
          <a:ext cx="22463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88" name="Equation" r:id="rId11" imgW="1066806" imgH="152512" progId="Equation.DSMT4">
                  <p:embed/>
                </p:oleObj>
              </mc:Choice>
              <mc:Fallback>
                <p:oleObj name="Equation" r:id="rId11" imgW="1066806" imgH="1525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2407394"/>
                        <a:ext cx="22463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7" name="Text Box 15"/>
          <p:cNvSpPr txBox="1">
            <a:spLocks noChangeArrowheads="1"/>
          </p:cNvSpPr>
          <p:nvPr/>
        </p:nvSpPr>
        <p:spPr bwMode="auto">
          <a:xfrm>
            <a:off x="669925" y="3501181"/>
            <a:ext cx="3887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对圆周运动</a:t>
            </a:r>
          </a:p>
        </p:txBody>
      </p:sp>
      <p:sp>
        <p:nvSpPr>
          <p:cNvPr id="136208" name="Oval 16"/>
          <p:cNvSpPr>
            <a:spLocks noChangeArrowheads="1"/>
          </p:cNvSpPr>
          <p:nvPr/>
        </p:nvSpPr>
        <p:spPr bwMode="auto">
          <a:xfrm>
            <a:off x="8134350" y="1889125"/>
            <a:ext cx="130175" cy="161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6209" name="Oval 17"/>
          <p:cNvSpPr>
            <a:spLocks noChangeArrowheads="1"/>
          </p:cNvSpPr>
          <p:nvPr/>
        </p:nvSpPr>
        <p:spPr bwMode="auto">
          <a:xfrm>
            <a:off x="6118225" y="1511300"/>
            <a:ext cx="2286000" cy="21336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0">
              <a:solidFill>
                <a:schemeClr val="bg1"/>
              </a:solidFill>
            </a:endParaRPr>
          </a:p>
        </p:txBody>
      </p:sp>
      <p:graphicFrame>
        <p:nvGraphicFramePr>
          <p:cNvPr id="136210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209281"/>
              </p:ext>
            </p:extLst>
          </p:nvPr>
        </p:nvGraphicFramePr>
        <p:xfrm>
          <a:off x="2627313" y="3598019"/>
          <a:ext cx="7921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89" name="公式" r:id="rId13" imgW="295315" imgH="95287" progId="Equation.3">
                  <p:embed/>
                </p:oleObj>
              </mc:Choice>
              <mc:Fallback>
                <p:oleObj name="公式" r:id="rId13" imgW="295315" imgH="95287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98019"/>
                        <a:ext cx="7921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1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881376"/>
              </p:ext>
            </p:extLst>
          </p:nvPr>
        </p:nvGraphicFramePr>
        <p:xfrm>
          <a:off x="3635375" y="3572619"/>
          <a:ext cx="1184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0" name="公式" r:id="rId15" imgW="1133482" imgH="342816" progId="Equation.3">
                  <p:embed/>
                </p:oleObj>
              </mc:Choice>
              <mc:Fallback>
                <p:oleObj name="公式" r:id="rId15" imgW="1133482" imgH="342816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572619"/>
                        <a:ext cx="1184275" cy="392112"/>
                      </a:xfrm>
                      <a:prstGeom prst="rect">
                        <a:avLst/>
                      </a:prstGeom>
                      <a:solidFill>
                        <a:srgbClr val="B2B2B2">
                          <a:alpha val="3019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2" name="Object 20"/>
          <p:cNvGraphicFramePr>
            <a:graphicFrameLocks noChangeAspect="1"/>
          </p:cNvGraphicFramePr>
          <p:nvPr/>
        </p:nvGraphicFramePr>
        <p:xfrm>
          <a:off x="7802563" y="1223963"/>
          <a:ext cx="30638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1" name="公式" r:id="rId17" imgW="104737" imgH="152512" progId="Equation.3">
                  <p:embed/>
                </p:oleObj>
              </mc:Choice>
              <mc:Fallback>
                <p:oleObj name="公式" r:id="rId17" imgW="104737" imgH="15251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563" y="1223963"/>
                        <a:ext cx="306387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Oval 21"/>
          <p:cNvSpPr>
            <a:spLocks noChangeArrowheads="1"/>
          </p:cNvSpPr>
          <p:nvPr/>
        </p:nvSpPr>
        <p:spPr bwMode="auto">
          <a:xfrm>
            <a:off x="7677150" y="1543050"/>
            <a:ext cx="130175" cy="161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6214" name="Line 22"/>
          <p:cNvSpPr>
            <a:spLocks noChangeShapeType="1"/>
          </p:cNvSpPr>
          <p:nvPr/>
        </p:nvSpPr>
        <p:spPr bwMode="auto">
          <a:xfrm flipV="1">
            <a:off x="7285038" y="1633538"/>
            <a:ext cx="450850" cy="1009650"/>
          </a:xfrm>
          <a:prstGeom prst="line">
            <a:avLst/>
          </a:prstGeom>
          <a:noFill/>
          <a:ln w="28575">
            <a:solidFill>
              <a:srgbClr val="CC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15" name="Arc 23"/>
          <p:cNvSpPr>
            <a:spLocks/>
          </p:cNvSpPr>
          <p:nvPr/>
        </p:nvSpPr>
        <p:spPr bwMode="auto">
          <a:xfrm rot="-1847926">
            <a:off x="7443788" y="2203450"/>
            <a:ext cx="152400" cy="196850"/>
          </a:xfrm>
          <a:custGeom>
            <a:avLst/>
            <a:gdLst>
              <a:gd name="T0" fmla="*/ 1540814624 w 21600"/>
              <a:gd name="T1" fmla="*/ 0 h 30583"/>
              <a:gd name="T2" fmla="*/ 2131723582 w 21600"/>
              <a:gd name="T3" fmla="*/ 2147483646 h 30583"/>
              <a:gd name="T4" fmla="*/ 0 w 21600"/>
              <a:gd name="T5" fmla="*/ 1253175839 h 30583"/>
              <a:gd name="T6" fmla="*/ 0 60000 65536"/>
              <a:gd name="T7" fmla="*/ 0 60000 65536"/>
              <a:gd name="T8" fmla="*/ 0 60000 65536"/>
              <a:gd name="T9" fmla="*/ 0 w 21600"/>
              <a:gd name="T10" fmla="*/ 0 h 30583"/>
              <a:gd name="T11" fmla="*/ 21600 w 21600"/>
              <a:gd name="T12" fmla="*/ 30583 h 305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0583" fill="none" extrusionOk="0">
                <a:moveTo>
                  <a:pt x="12489" y="0"/>
                </a:moveTo>
                <a:cubicBezTo>
                  <a:pt x="18204" y="4050"/>
                  <a:pt x="21600" y="10619"/>
                  <a:pt x="21600" y="17623"/>
                </a:cubicBezTo>
                <a:cubicBezTo>
                  <a:pt x="21600" y="22296"/>
                  <a:pt x="20084" y="26844"/>
                  <a:pt x="17280" y="30582"/>
                </a:cubicBezTo>
              </a:path>
              <a:path w="21600" h="30583" stroke="0" extrusionOk="0">
                <a:moveTo>
                  <a:pt x="12489" y="0"/>
                </a:moveTo>
                <a:cubicBezTo>
                  <a:pt x="18204" y="4050"/>
                  <a:pt x="21600" y="10619"/>
                  <a:pt x="21600" y="17623"/>
                </a:cubicBezTo>
                <a:cubicBezTo>
                  <a:pt x="21600" y="22296"/>
                  <a:pt x="20084" y="26844"/>
                  <a:pt x="17280" y="30582"/>
                </a:cubicBezTo>
                <a:lnTo>
                  <a:pt x="0" y="17623"/>
                </a:lnTo>
                <a:lnTo>
                  <a:pt x="12489" y="0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6216" name="Object 24"/>
          <p:cNvGraphicFramePr>
            <a:graphicFrameLocks noChangeAspect="1"/>
          </p:cNvGraphicFramePr>
          <p:nvPr/>
        </p:nvGraphicFramePr>
        <p:xfrm>
          <a:off x="7545388" y="1914525"/>
          <a:ext cx="5080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2" name="公式" r:id="rId19" imgW="228640" imgH="133347" progId="Equation.3">
                  <p:embed/>
                </p:oleObj>
              </mc:Choice>
              <mc:Fallback>
                <p:oleObj name="公式" r:id="rId19" imgW="228640" imgH="13334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5388" y="1914525"/>
                        <a:ext cx="5080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755650" y="4304456"/>
            <a:ext cx="3671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角位移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</a:t>
            </a:r>
          </a:p>
        </p:txBody>
      </p:sp>
      <p:sp>
        <p:nvSpPr>
          <p:cNvPr id="136218" name="AutoShape 26"/>
          <p:cNvSpPr>
            <a:spLocks noChangeArrowheads="1"/>
          </p:cNvSpPr>
          <p:nvPr/>
        </p:nvSpPr>
        <p:spPr bwMode="auto">
          <a:xfrm>
            <a:off x="4067175" y="2996356"/>
            <a:ext cx="1152525" cy="360363"/>
          </a:xfrm>
          <a:prstGeom prst="wedgeRectCallout">
            <a:avLst>
              <a:gd name="adj1" fmla="val -44630"/>
              <a:gd name="adj2" fmla="val -121366"/>
            </a:avLst>
          </a:prstGeom>
          <a:solidFill>
            <a:srgbClr val="00FF00">
              <a:alpha val="16862"/>
            </a:srgbClr>
          </a:solidFill>
          <a:ln w="9525" algn="ctr">
            <a:solidFill>
              <a:srgbClr val="CCCC00">
                <a:alpha val="4509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角坐标</a:t>
            </a:r>
          </a:p>
        </p:txBody>
      </p:sp>
      <p:graphicFrame>
        <p:nvGraphicFramePr>
          <p:cNvPr id="1362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542879"/>
              </p:ext>
            </p:extLst>
          </p:nvPr>
        </p:nvGraphicFramePr>
        <p:xfrm>
          <a:off x="2051050" y="4318744"/>
          <a:ext cx="25701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3" name="公式" r:id="rId21" imgW="1238219" imgH="152512" progId="Equation.3">
                  <p:embed/>
                </p:oleObj>
              </mc:Choice>
              <mc:Fallback>
                <p:oleObj name="公式" r:id="rId21" imgW="1238219" imgH="15251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18744"/>
                        <a:ext cx="25701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20" name="Oval 28"/>
          <p:cNvSpPr>
            <a:spLocks noChangeArrowheads="1"/>
          </p:cNvSpPr>
          <p:nvPr/>
        </p:nvSpPr>
        <p:spPr bwMode="auto">
          <a:xfrm>
            <a:off x="6372200" y="4462140"/>
            <a:ext cx="2209800" cy="9906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6221" name="Line 29"/>
          <p:cNvSpPr>
            <a:spLocks noChangeShapeType="1"/>
          </p:cNvSpPr>
          <p:nvPr/>
        </p:nvSpPr>
        <p:spPr bwMode="auto">
          <a:xfrm flipV="1">
            <a:off x="7439000" y="3862065"/>
            <a:ext cx="0" cy="10572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22" name="Line 30"/>
          <p:cNvSpPr>
            <a:spLocks noChangeShapeType="1"/>
          </p:cNvSpPr>
          <p:nvPr/>
        </p:nvSpPr>
        <p:spPr bwMode="auto">
          <a:xfrm>
            <a:off x="7439000" y="4919340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23" name="Line 31"/>
          <p:cNvSpPr>
            <a:spLocks noChangeShapeType="1"/>
          </p:cNvSpPr>
          <p:nvPr/>
        </p:nvSpPr>
        <p:spPr bwMode="auto">
          <a:xfrm>
            <a:off x="7439000" y="4919340"/>
            <a:ext cx="1143000" cy="76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622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722510"/>
              </p:ext>
            </p:extLst>
          </p:nvPr>
        </p:nvGraphicFramePr>
        <p:xfrm>
          <a:off x="7972400" y="5440040"/>
          <a:ext cx="280988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4" name="Equation" r:id="rId23" imgW="228640" imgH="247529" progId="Equation.3">
                  <p:embed/>
                </p:oleObj>
              </mc:Choice>
              <mc:Fallback>
                <p:oleObj name="Equation" r:id="rId23" imgW="228640" imgH="24752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400" y="5440040"/>
                        <a:ext cx="280988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751988"/>
              </p:ext>
            </p:extLst>
          </p:nvPr>
        </p:nvGraphicFramePr>
        <p:xfrm>
          <a:off x="7146900" y="483044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5" name="Equation" r:id="rId25" imgW="171412" imgH="180855" progId="Equation.3">
                  <p:embed/>
                </p:oleObj>
              </mc:Choice>
              <mc:Fallback>
                <p:oleObj name="Equation" r:id="rId25" imgW="171412" imgH="180855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900" y="4830440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382394"/>
              </p:ext>
            </p:extLst>
          </p:nvPr>
        </p:nvGraphicFramePr>
        <p:xfrm>
          <a:off x="8667725" y="4754240"/>
          <a:ext cx="2952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6" name="Equation" r:id="rId27" imgW="247536" imgH="342816" progId="Equation.3">
                  <p:embed/>
                </p:oleObj>
              </mc:Choice>
              <mc:Fallback>
                <p:oleObj name="Equation" r:id="rId27" imgW="247536" imgH="34281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25" y="4754240"/>
                        <a:ext cx="2952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551316"/>
              </p:ext>
            </p:extLst>
          </p:nvPr>
        </p:nvGraphicFramePr>
        <p:xfrm>
          <a:off x="7821588" y="4941565"/>
          <a:ext cx="4540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7" name="公式" r:id="rId29" imgW="228640" imgH="133347" progId="Equation.3">
                  <p:embed/>
                </p:oleObj>
              </mc:Choice>
              <mc:Fallback>
                <p:oleObj name="公式" r:id="rId29" imgW="228640" imgH="13334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1588" y="4941565"/>
                        <a:ext cx="4540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28" name="Arc 36"/>
          <p:cNvSpPr>
            <a:spLocks/>
          </p:cNvSpPr>
          <p:nvPr/>
        </p:nvSpPr>
        <p:spPr bwMode="auto">
          <a:xfrm rot="221222">
            <a:off x="7677125" y="4941565"/>
            <a:ext cx="152400" cy="196850"/>
          </a:xfrm>
          <a:custGeom>
            <a:avLst/>
            <a:gdLst>
              <a:gd name="T0" fmla="*/ 1540814624 w 21600"/>
              <a:gd name="T1" fmla="*/ 0 h 30583"/>
              <a:gd name="T2" fmla="*/ 2131723582 w 21600"/>
              <a:gd name="T3" fmla="*/ 2147483646 h 30583"/>
              <a:gd name="T4" fmla="*/ 0 w 21600"/>
              <a:gd name="T5" fmla="*/ 1253175839 h 30583"/>
              <a:gd name="T6" fmla="*/ 0 60000 65536"/>
              <a:gd name="T7" fmla="*/ 0 60000 65536"/>
              <a:gd name="T8" fmla="*/ 0 60000 65536"/>
              <a:gd name="T9" fmla="*/ 0 w 21600"/>
              <a:gd name="T10" fmla="*/ 0 h 30583"/>
              <a:gd name="T11" fmla="*/ 21600 w 21600"/>
              <a:gd name="T12" fmla="*/ 30583 h 305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0583" fill="none" extrusionOk="0">
                <a:moveTo>
                  <a:pt x="12489" y="0"/>
                </a:moveTo>
                <a:cubicBezTo>
                  <a:pt x="18204" y="4050"/>
                  <a:pt x="21600" y="10619"/>
                  <a:pt x="21600" y="17623"/>
                </a:cubicBezTo>
                <a:cubicBezTo>
                  <a:pt x="21600" y="22296"/>
                  <a:pt x="20084" y="26844"/>
                  <a:pt x="17280" y="30582"/>
                </a:cubicBezTo>
              </a:path>
              <a:path w="21600" h="30583" stroke="0" extrusionOk="0">
                <a:moveTo>
                  <a:pt x="12489" y="0"/>
                </a:moveTo>
                <a:cubicBezTo>
                  <a:pt x="18204" y="4050"/>
                  <a:pt x="21600" y="10619"/>
                  <a:pt x="21600" y="17623"/>
                </a:cubicBezTo>
                <a:cubicBezTo>
                  <a:pt x="21600" y="22296"/>
                  <a:pt x="20084" y="26844"/>
                  <a:pt x="17280" y="30582"/>
                </a:cubicBezTo>
                <a:lnTo>
                  <a:pt x="0" y="17623"/>
                </a:lnTo>
                <a:lnTo>
                  <a:pt x="12489" y="0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622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727037"/>
              </p:ext>
            </p:extLst>
          </p:nvPr>
        </p:nvGraphicFramePr>
        <p:xfrm>
          <a:off x="7408838" y="3789040"/>
          <a:ext cx="3921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8" name="公式" r:id="rId31" imgW="133351" imgH="171408" progId="Equation.3">
                  <p:embed/>
                </p:oleObj>
              </mc:Choice>
              <mc:Fallback>
                <p:oleObj name="公式" r:id="rId31" imgW="133351" imgH="171408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838" y="3789040"/>
                        <a:ext cx="3921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0" name="Text Box 38"/>
          <p:cNvSpPr txBox="1">
            <a:spLocks noChangeArrowheads="1"/>
          </p:cNvSpPr>
          <p:nvPr/>
        </p:nvSpPr>
        <p:spPr bwMode="auto">
          <a:xfrm>
            <a:off x="250825" y="4868863"/>
            <a:ext cx="568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lang="en-US" altLang="zh-CN" sz="2800" dirty="0">
                <a:solidFill>
                  <a:srgbClr val="FFFF00"/>
                </a:solidFill>
              </a:rPr>
              <a:t>. </a:t>
            </a: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</a:rPr>
              <a:t>角速度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  <a:ea typeface="仿宋_GB2312" pitchFamily="49" charset="-122"/>
              </a:rPr>
              <a:t>（</a:t>
            </a:r>
            <a:r>
              <a:rPr lang="zh-CN" altLang="en-US" sz="2000" dirty="0">
                <a:solidFill>
                  <a:schemeClr val="bg1"/>
                </a:solidFill>
                <a:ea typeface="仿宋_GB2312" pitchFamily="49" charset="-122"/>
              </a:rPr>
              <a:t>描述质点</a:t>
            </a:r>
            <a:r>
              <a:rPr lang="zh-CN" altLang="en-US" sz="2000" dirty="0">
                <a:solidFill>
                  <a:srgbClr val="00FFFF"/>
                </a:solidFill>
                <a:ea typeface="仿宋_GB2312" pitchFamily="49" charset="-122"/>
              </a:rPr>
              <a:t>转动快慢</a:t>
            </a:r>
            <a:r>
              <a:rPr lang="zh-CN" altLang="en-US" sz="2000" dirty="0">
                <a:solidFill>
                  <a:schemeClr val="bg1"/>
                </a:solidFill>
                <a:ea typeface="仿宋_GB2312" pitchFamily="49" charset="-122"/>
              </a:rPr>
              <a:t>的物理量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  <a:ea typeface="仿宋_GB2312" pitchFamily="49" charset="-122"/>
              </a:rPr>
              <a:t>）</a:t>
            </a:r>
          </a:p>
        </p:txBody>
      </p:sp>
      <p:graphicFrame>
        <p:nvGraphicFramePr>
          <p:cNvPr id="13623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874769"/>
              </p:ext>
            </p:extLst>
          </p:nvPr>
        </p:nvGraphicFramePr>
        <p:xfrm>
          <a:off x="771367" y="5513914"/>
          <a:ext cx="2414587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9" name="公式" r:id="rId33" imgW="1066806" imgH="342816" progId="Equation.3">
                  <p:embed/>
                </p:oleObj>
              </mc:Choice>
              <mc:Fallback>
                <p:oleObj name="公式" r:id="rId33" imgW="1066806" imgH="342816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367" y="5513914"/>
                        <a:ext cx="2414587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3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31311"/>
              </p:ext>
            </p:extLst>
          </p:nvPr>
        </p:nvGraphicFramePr>
        <p:xfrm>
          <a:off x="3716690" y="5548313"/>
          <a:ext cx="14081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00" name="公式" r:id="rId35" imgW="562017" imgH="342816" progId="Equation.3">
                  <p:embed/>
                </p:oleObj>
              </mc:Choice>
              <mc:Fallback>
                <p:oleObj name="公式" r:id="rId35" imgW="562017" imgH="342816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690" y="5548313"/>
                        <a:ext cx="14081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3" name="Text Box 41"/>
          <p:cNvSpPr txBox="1">
            <a:spLocks noChangeArrowheads="1"/>
          </p:cNvSpPr>
          <p:nvPr/>
        </p:nvSpPr>
        <p:spPr bwMode="auto">
          <a:xfrm>
            <a:off x="4572000" y="4321919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zh-CN" altLang="en-US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逆时针</a:t>
            </a:r>
            <a:r>
              <a:rPr lang="zh-CN" altLang="en-US" sz="2000" i="1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 </a:t>
            </a:r>
            <a:r>
              <a:rPr lang="zh-CN" altLang="en-US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为正</a:t>
            </a:r>
            <a:r>
              <a:rPr lang="en-US" altLang="zh-CN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36234" name="Text Box 42"/>
          <p:cNvSpPr txBox="1">
            <a:spLocks noChangeArrowheads="1"/>
          </p:cNvSpPr>
          <p:nvPr/>
        </p:nvSpPr>
        <p:spPr bwMode="auto">
          <a:xfrm>
            <a:off x="8280400" y="2924175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极轴</a:t>
            </a:r>
          </a:p>
        </p:txBody>
      </p:sp>
      <p:sp>
        <p:nvSpPr>
          <p:cNvPr id="136235" name="Rectangle 43"/>
          <p:cNvSpPr>
            <a:spLocks noChangeArrowheads="1"/>
          </p:cNvSpPr>
          <p:nvPr/>
        </p:nvSpPr>
        <p:spPr bwMode="auto">
          <a:xfrm>
            <a:off x="4932363" y="3572619"/>
            <a:ext cx="2087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66FF33"/>
                </a:solidFill>
                <a:ea typeface="楷体_GB2312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2000">
                <a:solidFill>
                  <a:srgbClr val="66FF33"/>
                </a:solidFill>
                <a:ea typeface="楷体_GB2312" pitchFamily="49" charset="-122"/>
                <a:cs typeface="Times New Roman" panose="02020603050405020304" pitchFamily="18" charset="0"/>
              </a:rPr>
              <a:t>运动方程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27869" y="1464128"/>
            <a:ext cx="4942681" cy="849048"/>
            <a:chOff x="727869" y="1464128"/>
            <a:chExt cx="4942681" cy="849048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727869" y="1497568"/>
              <a:ext cx="4902200" cy="815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zh-CN" altLang="en-US" dirty="0">
                  <a:solidFill>
                    <a:schemeClr val="bg1"/>
                  </a:solidFill>
                  <a:ea typeface="仿宋_GB2312" pitchFamily="49" charset="-122"/>
                </a:rPr>
                <a:t>在极坐标系</a:t>
              </a:r>
              <a:r>
                <a:rPr lang="zh-CN" altLang="en-US" dirty="0" smtClean="0">
                  <a:solidFill>
                    <a:schemeClr val="bg1"/>
                  </a:solidFill>
                  <a:ea typeface="仿宋_GB2312" pitchFamily="49" charset="-122"/>
                </a:rPr>
                <a:t>中，质点的位置由</a:t>
              </a:r>
              <a:endParaRPr lang="en-US" altLang="zh-CN" dirty="0" smtClean="0">
                <a:solidFill>
                  <a:schemeClr val="bg1"/>
                </a:solidFill>
                <a:ea typeface="仿宋_GB2312" pitchFamily="49" charset="-122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zh-CN" altLang="en-US" dirty="0">
                  <a:solidFill>
                    <a:schemeClr val="bg1"/>
                  </a:solidFill>
                  <a:ea typeface="仿宋_GB2312" pitchFamily="49" charset="-122"/>
                </a:rPr>
                <a:t>表示</a:t>
              </a:r>
              <a:r>
                <a:rPr lang="zh-CN" altLang="en-US" dirty="0" smtClean="0">
                  <a:solidFill>
                    <a:schemeClr val="bg1"/>
                  </a:solidFill>
                  <a:ea typeface="仿宋_GB2312" pitchFamily="49" charset="-122"/>
                </a:rPr>
                <a:t> </a:t>
              </a:r>
              <a:endParaRPr lang="zh-CN" altLang="en-US" dirty="0">
                <a:solidFill>
                  <a:schemeClr val="bg1"/>
                </a:solidFill>
                <a:ea typeface="仿宋_GB2312" pitchFamily="49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6833632"/>
                </p:ext>
              </p:extLst>
            </p:nvPr>
          </p:nvGraphicFramePr>
          <p:xfrm>
            <a:off x="4698999" y="1464128"/>
            <a:ext cx="971551" cy="481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501" name="Equation" r:id="rId37" imgW="355320" imgH="203040" progId="Equation.DSMT4">
                    <p:embed/>
                  </p:oleObj>
                </mc:Choice>
                <mc:Fallback>
                  <p:oleObj name="Equation" r:id="rId37" imgW="3553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4698999" y="1464128"/>
                          <a:ext cx="971551" cy="4816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5120444" y="5655340"/>
            <a:ext cx="25836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采用</a:t>
            </a:r>
            <a:r>
              <a:rPr lang="zh-CN" altLang="en-US" sz="2000" dirty="0" smtClean="0">
                <a:solidFill>
                  <a:srgbClr val="00FFFF"/>
                </a:solidFill>
                <a:ea typeface="仿宋_GB2312" pitchFamily="49" charset="-122"/>
                <a:sym typeface="Symbol" panose="05050102010706020507" pitchFamily="18" charset="2"/>
              </a:rPr>
              <a:t>右手定则</a:t>
            </a:r>
            <a:r>
              <a:rPr lang="zh-CN" altLang="en-US" sz="2000" dirty="0" smtClean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人为规定角速度的正方向</a:t>
            </a:r>
            <a:endParaRPr lang="en-US" altLang="zh-CN" sz="2000" dirty="0">
              <a:solidFill>
                <a:srgbClr val="FFFF00"/>
              </a:solidFill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48" name="Freeform 20"/>
          <p:cNvSpPr>
            <a:spLocks/>
          </p:cNvSpPr>
          <p:nvPr/>
        </p:nvSpPr>
        <p:spPr bwMode="auto">
          <a:xfrm>
            <a:off x="6888559" y="5491634"/>
            <a:ext cx="1139825" cy="95250"/>
          </a:xfrm>
          <a:custGeom>
            <a:avLst/>
            <a:gdLst>
              <a:gd name="T0" fmla="*/ 2147483646 w 718"/>
              <a:gd name="T1" fmla="*/ 2147483646 h 94"/>
              <a:gd name="T2" fmla="*/ 2147483646 w 718"/>
              <a:gd name="T3" fmla="*/ 2147483646 h 94"/>
              <a:gd name="T4" fmla="*/ 2147483646 w 718"/>
              <a:gd name="T5" fmla="*/ 2147483646 h 94"/>
              <a:gd name="T6" fmla="*/ 2147483646 w 718"/>
              <a:gd name="T7" fmla="*/ 2147483646 h 94"/>
              <a:gd name="T8" fmla="*/ 2147483646 w 718"/>
              <a:gd name="T9" fmla="*/ 2147483646 h 94"/>
              <a:gd name="T10" fmla="*/ 2147483646 w 718"/>
              <a:gd name="T11" fmla="*/ 0 h 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8"/>
              <a:gd name="T19" fmla="*/ 0 h 94"/>
              <a:gd name="T20" fmla="*/ 718 w 718"/>
              <a:gd name="T21" fmla="*/ 94 h 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8" h="94">
                <a:moveTo>
                  <a:pt x="36" y="16"/>
                </a:moveTo>
                <a:cubicBezTo>
                  <a:pt x="143" y="46"/>
                  <a:pt x="0" y="3"/>
                  <a:pt x="93" y="41"/>
                </a:cubicBezTo>
                <a:cubicBezTo>
                  <a:pt x="151" y="65"/>
                  <a:pt x="221" y="72"/>
                  <a:pt x="282" y="82"/>
                </a:cubicBezTo>
                <a:cubicBezTo>
                  <a:pt x="490" y="75"/>
                  <a:pt x="462" y="94"/>
                  <a:pt x="570" y="66"/>
                </a:cubicBezTo>
                <a:cubicBezTo>
                  <a:pt x="607" y="56"/>
                  <a:pt x="647" y="50"/>
                  <a:pt x="677" y="25"/>
                </a:cubicBezTo>
                <a:cubicBezTo>
                  <a:pt x="689" y="15"/>
                  <a:pt x="718" y="0"/>
                  <a:pt x="718" y="0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13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3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3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3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3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3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autoUpdateAnimBg="0"/>
      <p:bldP spid="136195" grpId="0" autoUpdateAnimBg="0"/>
      <p:bldP spid="136198" grpId="0" animBg="1"/>
      <p:bldP spid="136201" grpId="0" animBg="1"/>
      <p:bldP spid="136202" grpId="0"/>
      <p:bldP spid="136204" grpId="0" animBg="1"/>
      <p:bldP spid="136205" grpId="0"/>
      <p:bldP spid="136207" grpId="0" autoUpdateAnimBg="0"/>
      <p:bldP spid="136208" grpId="0" animBg="1"/>
      <p:bldP spid="136209" grpId="0" animBg="1" autoUpdateAnimBg="0"/>
      <p:bldP spid="136213" grpId="0" animBg="1"/>
      <p:bldP spid="136214" grpId="0" animBg="1"/>
      <p:bldP spid="136215" grpId="0" animBg="1"/>
      <p:bldP spid="136217" grpId="0" autoUpdateAnimBg="0"/>
      <p:bldP spid="136218" grpId="0" animBg="1"/>
      <p:bldP spid="136220" grpId="0" animBg="1"/>
      <p:bldP spid="136221" grpId="0" animBg="1"/>
      <p:bldP spid="136222" grpId="0" animBg="1"/>
      <p:bldP spid="136223" grpId="0" animBg="1"/>
      <p:bldP spid="136228" grpId="0" animBg="1"/>
      <p:bldP spid="136230" grpId="0" autoUpdateAnimBg="0"/>
      <p:bldP spid="136233" grpId="0" autoUpdateAnimBg="0"/>
      <p:bldP spid="136234" grpId="0" autoUpdateAnimBg="0"/>
      <p:bldP spid="136235" grpId="0"/>
      <p:bldP spid="47" grpId="0" autoUpdateAnimBg="0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Line 2"/>
          <p:cNvSpPr>
            <a:spLocks noChangeShapeType="1"/>
          </p:cNvSpPr>
          <p:nvPr/>
        </p:nvSpPr>
        <p:spPr bwMode="auto">
          <a:xfrm>
            <a:off x="7531100" y="5626100"/>
            <a:ext cx="0" cy="762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811213" y="1282700"/>
          <a:ext cx="33289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66" name="公式" r:id="rId4" imgW="1504920" imgH="133347" progId="Equation.3">
                  <p:embed/>
                </p:oleObj>
              </mc:Choice>
              <mc:Fallback>
                <p:oleObj name="公式" r:id="rId4" imgW="1504920" imgH="1333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1282700"/>
                        <a:ext cx="33289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1" name="Oval 5"/>
          <p:cNvSpPr>
            <a:spLocks noChangeArrowheads="1"/>
          </p:cNvSpPr>
          <p:nvPr/>
        </p:nvSpPr>
        <p:spPr bwMode="auto">
          <a:xfrm>
            <a:off x="6248400" y="682625"/>
            <a:ext cx="2057400" cy="106680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 flipV="1">
            <a:off x="7315200" y="411163"/>
            <a:ext cx="0" cy="8239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6835775" y="220663"/>
          <a:ext cx="4000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67" name="公式" r:id="rId6" imgW="104737" imgH="133347" progId="Equation.3">
                  <p:embed/>
                </p:oleObj>
              </mc:Choice>
              <mc:Fallback>
                <p:oleObj name="公式" r:id="rId6" imgW="104737" imgH="13334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75" y="220663"/>
                        <a:ext cx="4000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7315200" y="1216025"/>
            <a:ext cx="838200" cy="3048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7581900" y="990600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68" name="Equation" r:id="rId8" imgW="142799" imgH="171408" progId="Equation.3">
                  <p:embed/>
                </p:oleObj>
              </mc:Choice>
              <mc:Fallback>
                <p:oleObj name="Equation" r:id="rId8" imgW="142799" imgH="17140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990600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6" name="Object 10"/>
          <p:cNvGraphicFramePr>
            <a:graphicFrameLocks noChangeAspect="1"/>
          </p:cNvGraphicFramePr>
          <p:nvPr/>
        </p:nvGraphicFramePr>
        <p:xfrm>
          <a:off x="7026275" y="1144588"/>
          <a:ext cx="21272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69" name="Equation" r:id="rId10" imgW="171412" imgH="180855" progId="Equation.3">
                  <p:embed/>
                </p:oleObj>
              </mc:Choice>
              <mc:Fallback>
                <p:oleObj name="Equation" r:id="rId10" imgW="171412" imgH="18085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75" y="1144588"/>
                        <a:ext cx="212725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7" name="Object 11"/>
          <p:cNvGraphicFramePr>
            <a:graphicFrameLocks noChangeAspect="1"/>
          </p:cNvGraphicFramePr>
          <p:nvPr/>
        </p:nvGraphicFramePr>
        <p:xfrm>
          <a:off x="8177213" y="1458913"/>
          <a:ext cx="2809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70" name="Equation" r:id="rId12" imgW="228640" imgH="247529" progId="Equation.3">
                  <p:embed/>
                </p:oleObj>
              </mc:Choice>
              <mc:Fallback>
                <p:oleObj name="Equation" r:id="rId12" imgW="228640" imgH="247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7213" y="1458913"/>
                        <a:ext cx="280987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8" name="Freeform 12"/>
          <p:cNvSpPr>
            <a:spLocks/>
          </p:cNvSpPr>
          <p:nvPr/>
        </p:nvSpPr>
        <p:spPr bwMode="auto">
          <a:xfrm>
            <a:off x="6732588" y="1916113"/>
            <a:ext cx="1139825" cy="95250"/>
          </a:xfrm>
          <a:custGeom>
            <a:avLst/>
            <a:gdLst>
              <a:gd name="T0" fmla="*/ 2147483646 w 718"/>
              <a:gd name="T1" fmla="*/ 2147483646 h 94"/>
              <a:gd name="T2" fmla="*/ 2147483646 w 718"/>
              <a:gd name="T3" fmla="*/ 2147483646 h 94"/>
              <a:gd name="T4" fmla="*/ 2147483646 w 718"/>
              <a:gd name="T5" fmla="*/ 2147483646 h 94"/>
              <a:gd name="T6" fmla="*/ 2147483646 w 718"/>
              <a:gd name="T7" fmla="*/ 2147483646 h 94"/>
              <a:gd name="T8" fmla="*/ 2147483646 w 718"/>
              <a:gd name="T9" fmla="*/ 2147483646 h 94"/>
              <a:gd name="T10" fmla="*/ 2147483646 w 718"/>
              <a:gd name="T11" fmla="*/ 0 h 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8"/>
              <a:gd name="T19" fmla="*/ 0 h 94"/>
              <a:gd name="T20" fmla="*/ 718 w 718"/>
              <a:gd name="T21" fmla="*/ 94 h 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8" h="94">
                <a:moveTo>
                  <a:pt x="36" y="16"/>
                </a:moveTo>
                <a:cubicBezTo>
                  <a:pt x="143" y="46"/>
                  <a:pt x="0" y="3"/>
                  <a:pt x="93" y="41"/>
                </a:cubicBezTo>
                <a:cubicBezTo>
                  <a:pt x="151" y="65"/>
                  <a:pt x="221" y="72"/>
                  <a:pt x="282" y="82"/>
                </a:cubicBezTo>
                <a:cubicBezTo>
                  <a:pt x="490" y="75"/>
                  <a:pt x="462" y="94"/>
                  <a:pt x="570" y="66"/>
                </a:cubicBezTo>
                <a:cubicBezTo>
                  <a:pt x="607" y="56"/>
                  <a:pt x="647" y="50"/>
                  <a:pt x="677" y="25"/>
                </a:cubicBezTo>
                <a:cubicBezTo>
                  <a:pt x="689" y="15"/>
                  <a:pt x="718" y="0"/>
                  <a:pt x="718" y="0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9" name="Oval 13"/>
          <p:cNvSpPr>
            <a:spLocks noChangeArrowheads="1"/>
          </p:cNvSpPr>
          <p:nvPr/>
        </p:nvSpPr>
        <p:spPr bwMode="auto">
          <a:xfrm>
            <a:off x="6248400" y="2514600"/>
            <a:ext cx="2057400" cy="106680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 flipV="1">
            <a:off x="7334250" y="2252663"/>
            <a:ext cx="0" cy="8239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31" name="Object 15"/>
          <p:cNvGraphicFramePr>
            <a:graphicFrameLocks/>
          </p:cNvGraphicFramePr>
          <p:nvPr/>
        </p:nvGraphicFramePr>
        <p:xfrm>
          <a:off x="6962775" y="2128838"/>
          <a:ext cx="3492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71" name="公式" r:id="rId14" imgW="104737" imgH="133347" progId="Equation.3">
                  <p:embed/>
                </p:oleObj>
              </mc:Choice>
              <mc:Fallback>
                <p:oleObj name="公式" r:id="rId14" imgW="104737" imgH="133347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775" y="2128838"/>
                        <a:ext cx="3492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2" name="Line 16"/>
          <p:cNvSpPr>
            <a:spLocks noChangeShapeType="1"/>
          </p:cNvSpPr>
          <p:nvPr/>
        </p:nvSpPr>
        <p:spPr bwMode="auto">
          <a:xfrm>
            <a:off x="7334250" y="3076575"/>
            <a:ext cx="766763" cy="280988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33" name="Object 17"/>
          <p:cNvGraphicFramePr>
            <a:graphicFrameLocks noChangeAspect="1"/>
          </p:cNvGraphicFramePr>
          <p:nvPr/>
        </p:nvGraphicFramePr>
        <p:xfrm>
          <a:off x="7658100" y="2908300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72" name="Equation" r:id="rId16" imgW="142799" imgH="171408" progId="Equation.3">
                  <p:embed/>
                </p:oleObj>
              </mc:Choice>
              <mc:Fallback>
                <p:oleObj name="Equation" r:id="rId16" imgW="142799" imgH="17140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100" y="2908300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4" name="Object 18"/>
          <p:cNvGraphicFramePr>
            <a:graphicFrameLocks noChangeAspect="1"/>
          </p:cNvGraphicFramePr>
          <p:nvPr/>
        </p:nvGraphicFramePr>
        <p:xfrm>
          <a:off x="7023100" y="297180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73" name="Equation" r:id="rId18" imgW="171412" imgH="180855" progId="Equation.3">
                  <p:embed/>
                </p:oleObj>
              </mc:Choice>
              <mc:Fallback>
                <p:oleObj name="Equation" r:id="rId18" imgW="171412" imgH="18085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2971800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5" name="Object 19"/>
          <p:cNvGraphicFramePr>
            <a:graphicFrameLocks noChangeAspect="1"/>
          </p:cNvGraphicFramePr>
          <p:nvPr/>
        </p:nvGraphicFramePr>
        <p:xfrm>
          <a:off x="8177213" y="3389313"/>
          <a:ext cx="2809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74" name="Equation" r:id="rId20" imgW="228640" imgH="247529" progId="Equation.3">
                  <p:embed/>
                </p:oleObj>
              </mc:Choice>
              <mc:Fallback>
                <p:oleObj name="Equation" r:id="rId20" imgW="228640" imgH="247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7213" y="3389313"/>
                        <a:ext cx="280987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6" name="Freeform 20"/>
          <p:cNvSpPr>
            <a:spLocks/>
          </p:cNvSpPr>
          <p:nvPr/>
        </p:nvSpPr>
        <p:spPr bwMode="auto">
          <a:xfrm>
            <a:off x="6770688" y="3716338"/>
            <a:ext cx="1139825" cy="95250"/>
          </a:xfrm>
          <a:custGeom>
            <a:avLst/>
            <a:gdLst>
              <a:gd name="T0" fmla="*/ 2147483646 w 718"/>
              <a:gd name="T1" fmla="*/ 2147483646 h 94"/>
              <a:gd name="T2" fmla="*/ 2147483646 w 718"/>
              <a:gd name="T3" fmla="*/ 2147483646 h 94"/>
              <a:gd name="T4" fmla="*/ 2147483646 w 718"/>
              <a:gd name="T5" fmla="*/ 2147483646 h 94"/>
              <a:gd name="T6" fmla="*/ 2147483646 w 718"/>
              <a:gd name="T7" fmla="*/ 2147483646 h 94"/>
              <a:gd name="T8" fmla="*/ 2147483646 w 718"/>
              <a:gd name="T9" fmla="*/ 2147483646 h 94"/>
              <a:gd name="T10" fmla="*/ 2147483646 w 718"/>
              <a:gd name="T11" fmla="*/ 0 h 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8"/>
              <a:gd name="T19" fmla="*/ 0 h 94"/>
              <a:gd name="T20" fmla="*/ 718 w 718"/>
              <a:gd name="T21" fmla="*/ 94 h 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8" h="94">
                <a:moveTo>
                  <a:pt x="36" y="16"/>
                </a:moveTo>
                <a:cubicBezTo>
                  <a:pt x="143" y="46"/>
                  <a:pt x="0" y="3"/>
                  <a:pt x="93" y="41"/>
                </a:cubicBezTo>
                <a:cubicBezTo>
                  <a:pt x="151" y="65"/>
                  <a:pt x="221" y="72"/>
                  <a:pt x="282" y="82"/>
                </a:cubicBezTo>
                <a:cubicBezTo>
                  <a:pt x="490" y="75"/>
                  <a:pt x="462" y="94"/>
                  <a:pt x="570" y="66"/>
                </a:cubicBezTo>
                <a:cubicBezTo>
                  <a:pt x="607" y="56"/>
                  <a:pt x="647" y="50"/>
                  <a:pt x="677" y="25"/>
                </a:cubicBezTo>
                <a:cubicBezTo>
                  <a:pt x="689" y="15"/>
                  <a:pt x="718" y="0"/>
                  <a:pt x="718" y="0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37" name="Object 21"/>
          <p:cNvGraphicFramePr>
            <a:graphicFrameLocks noChangeAspect="1"/>
          </p:cNvGraphicFramePr>
          <p:nvPr/>
        </p:nvGraphicFramePr>
        <p:xfrm>
          <a:off x="6804025" y="2536825"/>
          <a:ext cx="5032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75" name="公式" r:id="rId22" imgW="180860" imgH="133347" progId="Equation.3">
                  <p:embed/>
                </p:oleObj>
              </mc:Choice>
              <mc:Fallback>
                <p:oleObj name="公式" r:id="rId22" imgW="180860" imgH="13334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536825"/>
                        <a:ext cx="50323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8" name="Line 22"/>
          <p:cNvSpPr>
            <a:spLocks noChangeShapeType="1"/>
          </p:cNvSpPr>
          <p:nvPr/>
        </p:nvSpPr>
        <p:spPr bwMode="auto">
          <a:xfrm flipV="1">
            <a:off x="7334250" y="2465388"/>
            <a:ext cx="0" cy="61118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39" name="Object 23"/>
          <p:cNvGraphicFramePr>
            <a:graphicFrameLocks noChangeAspect="1"/>
          </p:cNvGraphicFramePr>
          <p:nvPr/>
        </p:nvGraphicFramePr>
        <p:xfrm>
          <a:off x="7331075" y="2492375"/>
          <a:ext cx="3127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76" name="公式" r:id="rId24" imgW="104737" imgH="190573" progId="Equation.3">
                  <p:embed/>
                </p:oleObj>
              </mc:Choice>
              <mc:Fallback>
                <p:oleObj name="公式" r:id="rId24" imgW="104737" imgH="19057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075" y="2492375"/>
                        <a:ext cx="3127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152400" y="360363"/>
            <a:ext cx="62912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lang="en-US" altLang="zh-CN" sz="2800" dirty="0">
                <a:solidFill>
                  <a:srgbClr val="FFFF00"/>
                </a:solidFill>
              </a:rPr>
              <a:t>. </a:t>
            </a: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</a:rPr>
              <a:t>角加速度</a:t>
            </a:r>
            <a:r>
              <a:rPr lang="zh-CN" altLang="en-US" sz="2000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zh-CN" altLang="en-US" sz="2000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描述质点转动</a:t>
            </a:r>
            <a:r>
              <a:rPr lang="zh-CN" altLang="en-US" sz="2000" dirty="0">
                <a:solidFill>
                  <a:srgbClr val="00FFFF"/>
                </a:solidFill>
                <a:latin typeface="仿宋_GB2312" pitchFamily="49" charset="-122"/>
                <a:ea typeface="仿宋_GB2312" pitchFamily="49" charset="-122"/>
              </a:rPr>
              <a:t>角速度变化快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FFFF"/>
                </a:solidFill>
                <a:latin typeface="仿宋_GB2312" pitchFamily="49" charset="-122"/>
                <a:ea typeface="仿宋_GB2312" pitchFamily="49" charset="-122"/>
              </a:rPr>
              <a:t>                                   慢</a:t>
            </a:r>
            <a:r>
              <a:rPr lang="zh-CN" altLang="en-US" sz="2000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的物理量</a:t>
            </a:r>
            <a:r>
              <a:rPr lang="zh-CN" altLang="en-US" sz="2000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）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825500" y="3043238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CC99"/>
                </a:solidFill>
                <a:ea typeface="仿宋_GB2312" pitchFamily="49" charset="-122"/>
              </a:rPr>
              <a:t>角加速度的方向与</a:t>
            </a:r>
            <a:endParaRPr lang="zh-CN" altLang="en-US" sz="1200">
              <a:solidFill>
                <a:srgbClr val="00CC99"/>
              </a:solidFill>
              <a:ea typeface="仿宋_GB2312" pitchFamily="49" charset="-122"/>
            </a:endParaRPr>
          </a:p>
        </p:txBody>
      </p:sp>
      <p:graphicFrame>
        <p:nvGraphicFramePr>
          <p:cNvPr id="137242" name="Object 26"/>
          <p:cNvGraphicFramePr>
            <a:graphicFrameLocks noChangeAspect="1"/>
          </p:cNvGraphicFramePr>
          <p:nvPr/>
        </p:nvGraphicFramePr>
        <p:xfrm>
          <a:off x="3384550" y="3095625"/>
          <a:ext cx="4667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77" name="公式" r:id="rId26" imgW="180860" imgH="133347" progId="Equation.3">
                  <p:embed/>
                </p:oleObj>
              </mc:Choice>
              <mc:Fallback>
                <p:oleObj name="公式" r:id="rId26" imgW="180860" imgH="133347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3095625"/>
                        <a:ext cx="4667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3" name="Object 27"/>
          <p:cNvGraphicFramePr>
            <a:graphicFrameLocks noChangeAspect="1"/>
          </p:cNvGraphicFramePr>
          <p:nvPr/>
        </p:nvGraphicFramePr>
        <p:xfrm>
          <a:off x="7021513" y="5959475"/>
          <a:ext cx="2746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78" name="公式" r:id="rId28" imgW="228640" imgH="419207" progId="Equation.3">
                  <p:embed/>
                </p:oleObj>
              </mc:Choice>
              <mc:Fallback>
                <p:oleObj name="公式" r:id="rId28" imgW="228640" imgH="41920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5959475"/>
                        <a:ext cx="2746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4" name="Object 28"/>
          <p:cNvGraphicFramePr>
            <a:graphicFrameLocks noChangeAspect="1"/>
          </p:cNvGraphicFramePr>
          <p:nvPr/>
        </p:nvGraphicFramePr>
        <p:xfrm>
          <a:off x="7677150" y="5989638"/>
          <a:ext cx="4572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79" name="公式" r:id="rId30" imgW="409500" imgH="285860" progId="Equation.3">
                  <p:embed/>
                </p:oleObj>
              </mc:Choice>
              <mc:Fallback>
                <p:oleObj name="公式" r:id="rId30" imgW="409500" imgH="2858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150" y="5989638"/>
                        <a:ext cx="4572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5" name="Object 29"/>
          <p:cNvGraphicFramePr>
            <a:graphicFrameLocks noChangeAspect="1"/>
          </p:cNvGraphicFramePr>
          <p:nvPr/>
        </p:nvGraphicFramePr>
        <p:xfrm>
          <a:off x="439738" y="4481513"/>
          <a:ext cx="24272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80" name="公式" r:id="rId32" imgW="1085972" imgH="228634" progId="Equation.3">
                  <p:embed/>
                </p:oleObj>
              </mc:Choice>
              <mc:Fallback>
                <p:oleObj name="公式" r:id="rId32" imgW="1085972" imgH="22863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4481513"/>
                        <a:ext cx="242728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6" name="Text Box 30"/>
          <p:cNvSpPr txBox="1">
            <a:spLocks noChangeArrowheads="1"/>
          </p:cNvSpPr>
          <p:nvPr/>
        </p:nvSpPr>
        <p:spPr bwMode="auto">
          <a:xfrm>
            <a:off x="152400" y="3733800"/>
            <a:ext cx="4059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FFFF00"/>
                </a:solidFill>
                <a:latin typeface="宋体" panose="02010600030101010101" pitchFamily="2" charset="-122"/>
              </a:rPr>
              <a:t>四</a:t>
            </a:r>
            <a:r>
              <a:rPr lang="en-US" altLang="zh-CN" sz="2800" dirty="0">
                <a:solidFill>
                  <a:srgbClr val="FFFF00"/>
                </a:solidFill>
              </a:rPr>
              <a:t>. </a:t>
            </a: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</a:rPr>
              <a:t>角量与线量的关系</a:t>
            </a:r>
          </a:p>
        </p:txBody>
      </p:sp>
      <p:sp>
        <p:nvSpPr>
          <p:cNvPr id="137247" name="Line 31"/>
          <p:cNvSpPr>
            <a:spLocks noChangeShapeType="1"/>
          </p:cNvSpPr>
          <p:nvPr/>
        </p:nvSpPr>
        <p:spPr bwMode="auto">
          <a:xfrm>
            <a:off x="4524375" y="5313363"/>
            <a:ext cx="1143000" cy="1524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48" name="Oval 32"/>
          <p:cNvSpPr>
            <a:spLocks noChangeArrowheads="1"/>
          </p:cNvSpPr>
          <p:nvPr/>
        </p:nvSpPr>
        <p:spPr bwMode="auto">
          <a:xfrm>
            <a:off x="3305175" y="4703763"/>
            <a:ext cx="23622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7249" name="Line 33"/>
          <p:cNvSpPr>
            <a:spLocks noChangeShapeType="1"/>
          </p:cNvSpPr>
          <p:nvPr/>
        </p:nvSpPr>
        <p:spPr bwMode="auto">
          <a:xfrm flipV="1">
            <a:off x="4524375" y="4319588"/>
            <a:ext cx="0" cy="10398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50" name="Line 34"/>
          <p:cNvSpPr>
            <a:spLocks noChangeShapeType="1"/>
          </p:cNvSpPr>
          <p:nvPr/>
        </p:nvSpPr>
        <p:spPr bwMode="auto">
          <a:xfrm>
            <a:off x="4524375" y="5313363"/>
            <a:ext cx="762000" cy="5334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51" name="Object 35"/>
          <p:cNvGraphicFramePr>
            <a:graphicFrameLocks noChangeAspect="1"/>
          </p:cNvGraphicFramePr>
          <p:nvPr/>
        </p:nvGraphicFramePr>
        <p:xfrm>
          <a:off x="4554538" y="4071938"/>
          <a:ext cx="3587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81" name="公式" r:id="rId34" imgW="95289" imgH="171408" progId="Equation.3">
                  <p:embed/>
                </p:oleObj>
              </mc:Choice>
              <mc:Fallback>
                <p:oleObj name="公式" r:id="rId34" imgW="95289" imgH="171408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4071938"/>
                        <a:ext cx="3587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52" name="Line 36"/>
          <p:cNvSpPr>
            <a:spLocks noChangeShapeType="1"/>
          </p:cNvSpPr>
          <p:nvPr/>
        </p:nvSpPr>
        <p:spPr bwMode="auto">
          <a:xfrm flipV="1">
            <a:off x="5286375" y="5313363"/>
            <a:ext cx="990600" cy="533400"/>
          </a:xfrm>
          <a:prstGeom prst="line">
            <a:avLst/>
          </a:prstGeom>
          <a:noFill/>
          <a:ln w="34925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53" name="Object 37"/>
          <p:cNvGraphicFramePr>
            <a:graphicFrameLocks noChangeAspect="1"/>
          </p:cNvGraphicFramePr>
          <p:nvPr/>
        </p:nvGraphicFramePr>
        <p:xfrm>
          <a:off x="6210300" y="5440363"/>
          <a:ext cx="22701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82" name="Equation" r:id="rId36" imgW="180860" imgH="257247" progId="Equation.3">
                  <p:embed/>
                </p:oleObj>
              </mc:Choice>
              <mc:Fallback>
                <p:oleObj name="Equation" r:id="rId36" imgW="180860" imgH="257247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5440363"/>
                        <a:ext cx="227013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54" name="Object 38"/>
          <p:cNvGraphicFramePr>
            <a:graphicFrameLocks noChangeAspect="1"/>
          </p:cNvGraphicFramePr>
          <p:nvPr/>
        </p:nvGraphicFramePr>
        <p:xfrm>
          <a:off x="4613275" y="5559425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83" name="Equation" r:id="rId38" imgW="171412" imgH="247529" progId="Equation.3">
                  <p:embed/>
                </p:oleObj>
              </mc:Choice>
              <mc:Fallback>
                <p:oleObj name="Equation" r:id="rId38" imgW="171412" imgH="24752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275" y="5559425"/>
                        <a:ext cx="2159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55" name="Object 39"/>
          <p:cNvGraphicFramePr>
            <a:graphicFrameLocks noChangeAspect="1"/>
          </p:cNvGraphicFramePr>
          <p:nvPr/>
        </p:nvGraphicFramePr>
        <p:xfrm>
          <a:off x="5157788" y="5938838"/>
          <a:ext cx="2809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84" name="Equation" r:id="rId40" imgW="228640" imgH="247529" progId="Equation.3">
                  <p:embed/>
                </p:oleObj>
              </mc:Choice>
              <mc:Fallback>
                <p:oleObj name="Equation" r:id="rId40" imgW="228640" imgH="24752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5938838"/>
                        <a:ext cx="280987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56" name="Object 40"/>
          <p:cNvGraphicFramePr>
            <a:graphicFrameLocks noChangeAspect="1"/>
          </p:cNvGraphicFramePr>
          <p:nvPr/>
        </p:nvGraphicFramePr>
        <p:xfrm>
          <a:off x="4219575" y="5241925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85" name="Equation" r:id="rId42" imgW="171412" imgH="180855" progId="Equation.3">
                  <p:embed/>
                </p:oleObj>
              </mc:Choice>
              <mc:Fallback>
                <p:oleObj name="Equation" r:id="rId42" imgW="171412" imgH="180855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5241925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57" name="Line 41"/>
          <p:cNvSpPr>
            <a:spLocks noChangeShapeType="1"/>
          </p:cNvSpPr>
          <p:nvPr/>
        </p:nvSpPr>
        <p:spPr bwMode="auto">
          <a:xfrm flipV="1">
            <a:off x="5286375" y="5465763"/>
            <a:ext cx="304800" cy="3810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58" name="Object 42"/>
          <p:cNvGraphicFramePr>
            <a:graphicFrameLocks noChangeAspect="1"/>
          </p:cNvGraphicFramePr>
          <p:nvPr/>
        </p:nvGraphicFramePr>
        <p:xfrm>
          <a:off x="5634038" y="5080000"/>
          <a:ext cx="3921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86" name="Equation" r:id="rId44" imgW="342825" imgH="266694" progId="Equation.3">
                  <p:embed/>
                </p:oleObj>
              </mc:Choice>
              <mc:Fallback>
                <p:oleObj name="Equation" r:id="rId44" imgW="342825" imgH="266694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5080000"/>
                        <a:ext cx="39211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59" name="Object 43"/>
          <p:cNvGraphicFramePr>
            <a:graphicFrameLocks noChangeAspect="1"/>
          </p:cNvGraphicFramePr>
          <p:nvPr/>
        </p:nvGraphicFramePr>
        <p:xfrm>
          <a:off x="4932363" y="5373688"/>
          <a:ext cx="4048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87" name="公式" r:id="rId46" imgW="361991" imgH="266694" progId="Equation.3">
                  <p:embed/>
                </p:oleObj>
              </mc:Choice>
              <mc:Fallback>
                <p:oleObj name="公式" r:id="rId46" imgW="361991" imgH="266694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373688"/>
                        <a:ext cx="40481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60" name="Object 44"/>
          <p:cNvGraphicFramePr>
            <a:graphicFrameLocks noChangeAspect="1"/>
          </p:cNvGraphicFramePr>
          <p:nvPr/>
        </p:nvGraphicFramePr>
        <p:xfrm>
          <a:off x="971550" y="5157788"/>
          <a:ext cx="16922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88" name="公式" r:id="rId48" imgW="742877" imgH="171408" progId="Equation.3">
                  <p:embed/>
                </p:oleObj>
              </mc:Choice>
              <mc:Fallback>
                <p:oleObj name="公式" r:id="rId48" imgW="742877" imgH="171408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157788"/>
                        <a:ext cx="16922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61" name="Rectangle 45"/>
          <p:cNvSpPr>
            <a:spLocks noChangeArrowheads="1"/>
          </p:cNvSpPr>
          <p:nvPr/>
        </p:nvSpPr>
        <p:spPr bwMode="auto">
          <a:xfrm>
            <a:off x="3792538" y="3033713"/>
            <a:ext cx="200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CC99"/>
                </a:solidFill>
                <a:ea typeface="仿宋_GB2312" pitchFamily="49" charset="-122"/>
              </a:rPr>
              <a:t>的方向相同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443663" y="4248150"/>
            <a:ext cx="2209800" cy="1557338"/>
            <a:chOff x="3923" y="2540"/>
            <a:chExt cx="1392" cy="981"/>
          </a:xfrm>
        </p:grpSpPr>
        <p:sp>
          <p:nvSpPr>
            <p:cNvPr id="89134" name="Oval 47"/>
            <p:cNvSpPr>
              <a:spLocks noChangeArrowheads="1"/>
            </p:cNvSpPr>
            <p:nvPr/>
          </p:nvSpPr>
          <p:spPr bwMode="auto">
            <a:xfrm>
              <a:off x="3923" y="2715"/>
              <a:ext cx="1296" cy="672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89135" name="Line 48"/>
            <p:cNvSpPr>
              <a:spLocks noChangeShapeType="1"/>
            </p:cNvSpPr>
            <p:nvPr/>
          </p:nvSpPr>
          <p:spPr bwMode="auto">
            <a:xfrm flipV="1">
              <a:off x="4595" y="2544"/>
              <a:ext cx="0" cy="51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9136" name="Object 49"/>
            <p:cNvGraphicFramePr>
              <a:graphicFrameLocks noChangeAspect="1"/>
            </p:cNvGraphicFramePr>
            <p:nvPr/>
          </p:nvGraphicFramePr>
          <p:xfrm>
            <a:off x="4322" y="2540"/>
            <a:ext cx="17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589" name="公式" r:id="rId50" imgW="228640" imgH="285860" progId="Equation.3">
                    <p:embed/>
                  </p:oleObj>
                </mc:Choice>
                <mc:Fallback>
                  <p:oleObj name="公式" r:id="rId50" imgW="228640" imgH="28586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2540"/>
                          <a:ext cx="177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37" name="Line 50"/>
            <p:cNvSpPr>
              <a:spLocks noChangeShapeType="1"/>
            </p:cNvSpPr>
            <p:nvPr/>
          </p:nvSpPr>
          <p:spPr bwMode="auto">
            <a:xfrm>
              <a:off x="4595" y="3051"/>
              <a:ext cx="528" cy="192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9138" name="Object 51"/>
            <p:cNvGraphicFramePr>
              <a:graphicFrameLocks noChangeAspect="1"/>
            </p:cNvGraphicFramePr>
            <p:nvPr/>
          </p:nvGraphicFramePr>
          <p:xfrm>
            <a:off x="4763" y="2909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590" name="Equation" r:id="rId52" imgW="142799" imgH="171408" progId="Equation.3">
                    <p:embed/>
                  </p:oleObj>
                </mc:Choice>
                <mc:Fallback>
                  <p:oleObj name="Equation" r:id="rId52" imgW="142799" imgH="171408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3" y="2909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39" name="Object 52"/>
            <p:cNvGraphicFramePr>
              <a:graphicFrameLocks noChangeAspect="1"/>
            </p:cNvGraphicFramePr>
            <p:nvPr/>
          </p:nvGraphicFramePr>
          <p:xfrm>
            <a:off x="4413" y="3006"/>
            <a:ext cx="134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591" name="Equation" r:id="rId54" imgW="171412" imgH="180855" progId="Equation.3">
                    <p:embed/>
                  </p:oleObj>
                </mc:Choice>
                <mc:Fallback>
                  <p:oleObj name="Equation" r:id="rId54" imgW="171412" imgH="180855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3" y="3006"/>
                          <a:ext cx="134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40" name="Object 53"/>
            <p:cNvGraphicFramePr>
              <a:graphicFrameLocks noChangeAspect="1"/>
            </p:cNvGraphicFramePr>
            <p:nvPr/>
          </p:nvGraphicFramePr>
          <p:xfrm>
            <a:off x="5138" y="3204"/>
            <a:ext cx="177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592" name="Equation" r:id="rId56" imgW="228640" imgH="247529" progId="Equation.3">
                    <p:embed/>
                  </p:oleObj>
                </mc:Choice>
                <mc:Fallback>
                  <p:oleObj name="Equation" r:id="rId56" imgW="228640" imgH="247529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8" y="3204"/>
                          <a:ext cx="177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41" name="Freeform 54"/>
            <p:cNvSpPr>
              <a:spLocks/>
            </p:cNvSpPr>
            <p:nvPr/>
          </p:nvSpPr>
          <p:spPr bwMode="auto">
            <a:xfrm>
              <a:off x="4195" y="3461"/>
              <a:ext cx="718" cy="60"/>
            </a:xfrm>
            <a:custGeom>
              <a:avLst/>
              <a:gdLst>
                <a:gd name="T0" fmla="*/ 36 w 718"/>
                <a:gd name="T1" fmla="*/ 2 h 94"/>
                <a:gd name="T2" fmla="*/ 93 w 718"/>
                <a:gd name="T3" fmla="*/ 4 h 94"/>
                <a:gd name="T4" fmla="*/ 282 w 718"/>
                <a:gd name="T5" fmla="*/ 8 h 94"/>
                <a:gd name="T6" fmla="*/ 570 w 718"/>
                <a:gd name="T7" fmla="*/ 7 h 94"/>
                <a:gd name="T8" fmla="*/ 677 w 718"/>
                <a:gd name="T9" fmla="*/ 3 h 94"/>
                <a:gd name="T10" fmla="*/ 718 w 718"/>
                <a:gd name="T11" fmla="*/ 0 h 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8"/>
                <a:gd name="T19" fmla="*/ 0 h 94"/>
                <a:gd name="T20" fmla="*/ 718 w 718"/>
                <a:gd name="T21" fmla="*/ 94 h 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8" h="94">
                  <a:moveTo>
                    <a:pt x="36" y="16"/>
                  </a:moveTo>
                  <a:cubicBezTo>
                    <a:pt x="143" y="46"/>
                    <a:pt x="0" y="3"/>
                    <a:pt x="93" y="41"/>
                  </a:cubicBezTo>
                  <a:cubicBezTo>
                    <a:pt x="151" y="65"/>
                    <a:pt x="221" y="72"/>
                    <a:pt x="282" y="82"/>
                  </a:cubicBezTo>
                  <a:cubicBezTo>
                    <a:pt x="490" y="75"/>
                    <a:pt x="462" y="94"/>
                    <a:pt x="570" y="66"/>
                  </a:cubicBezTo>
                  <a:cubicBezTo>
                    <a:pt x="607" y="56"/>
                    <a:pt x="647" y="50"/>
                    <a:pt x="677" y="25"/>
                  </a:cubicBezTo>
                  <a:cubicBezTo>
                    <a:pt x="689" y="15"/>
                    <a:pt x="718" y="0"/>
                    <a:pt x="718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7271" name="Object 55"/>
          <p:cNvGraphicFramePr>
            <a:graphicFrameLocks noChangeAspect="1"/>
          </p:cNvGraphicFramePr>
          <p:nvPr/>
        </p:nvGraphicFramePr>
        <p:xfrm>
          <a:off x="539750" y="5805488"/>
          <a:ext cx="335756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93" name="公式" r:id="rId58" imgW="1514368" imgH="342816" progId="Equation.3">
                  <p:embed/>
                </p:oleObj>
              </mc:Choice>
              <mc:Fallback>
                <p:oleObj name="公式" r:id="rId58" imgW="1514368" imgH="342816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805488"/>
                        <a:ext cx="3357563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50" name="Object 58"/>
          <p:cNvGraphicFramePr>
            <a:graphicFrameLocks noChangeAspect="1"/>
          </p:cNvGraphicFramePr>
          <p:nvPr/>
        </p:nvGraphicFramePr>
        <p:xfrm>
          <a:off x="395288" y="1773238"/>
          <a:ext cx="60483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94" name="Equation" r:id="rId60" imgW="2562279" imgH="390594" progId="Equation.DSMT4">
                  <p:embed/>
                </p:oleObj>
              </mc:Choice>
              <mc:Fallback>
                <p:oleObj name="Equation" r:id="rId60" imgW="2562279" imgH="390594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73238"/>
                        <a:ext cx="60483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168116"/>
              </p:ext>
            </p:extLst>
          </p:nvPr>
        </p:nvGraphicFramePr>
        <p:xfrm>
          <a:off x="7269480" y="249237"/>
          <a:ext cx="3921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95" name="Equation" r:id="rId62" imgW="391709" imgH="474137" progId="Equation.DSMT4">
                  <p:embed/>
                </p:oleObj>
              </mc:Choice>
              <mc:Fallback>
                <p:oleObj name="Equation" r:id="rId62" imgW="391709" imgH="47413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7269480" y="249237"/>
                        <a:ext cx="392113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640661"/>
              </p:ext>
            </p:extLst>
          </p:nvPr>
        </p:nvGraphicFramePr>
        <p:xfrm>
          <a:off x="7380287" y="2062956"/>
          <a:ext cx="3921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96" name="Equation" r:id="rId64" imgW="391709" imgH="474137" progId="Equation.DSMT4">
                  <p:embed/>
                </p:oleObj>
              </mc:Choice>
              <mc:Fallback>
                <p:oleObj name="Equation" r:id="rId64" imgW="391709" imgH="47413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7380287" y="2062956"/>
                        <a:ext cx="392113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102060"/>
              </p:ext>
            </p:extLst>
          </p:nvPr>
        </p:nvGraphicFramePr>
        <p:xfrm>
          <a:off x="7513637" y="4089401"/>
          <a:ext cx="3921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97" name="Equation" r:id="rId66" imgW="391709" imgH="474137" progId="Equation.DSMT4">
                  <p:embed/>
                </p:oleObj>
              </mc:Choice>
              <mc:Fallback>
                <p:oleObj name="Equation" r:id="rId66" imgW="391709" imgH="47413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7513637" y="4089401"/>
                        <a:ext cx="392113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45"/>
          <p:cNvSpPr>
            <a:spLocks noChangeArrowheads="1"/>
          </p:cNvSpPr>
          <p:nvPr/>
        </p:nvSpPr>
        <p:spPr bwMode="auto">
          <a:xfrm>
            <a:off x="4069398" y="6324600"/>
            <a:ext cx="3461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CC99"/>
                </a:solidFill>
                <a:ea typeface="仿宋_GB2312" pitchFamily="49" charset="-122"/>
              </a:rPr>
              <a:t>矢量的点乘和叉乘</a:t>
            </a:r>
            <a:endParaRPr lang="zh-CN" altLang="en-US" dirty="0">
              <a:solidFill>
                <a:srgbClr val="00CC99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"/>
                                        <p:tgtEl>
                                          <p:spTgt spid="13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7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3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3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3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3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3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3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3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37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37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nimBg="1"/>
      <p:bldP spid="137221" grpId="0" animBg="1"/>
      <p:bldP spid="137222" grpId="0" animBg="1"/>
      <p:bldP spid="137224" grpId="0" animBg="1"/>
      <p:bldP spid="137228" grpId="0" animBg="1"/>
      <p:bldP spid="137229" grpId="0" animBg="1"/>
      <p:bldP spid="137230" grpId="0" animBg="1"/>
      <p:bldP spid="137232" grpId="0" animBg="1"/>
      <p:bldP spid="137236" grpId="0" animBg="1"/>
      <p:bldP spid="137238" grpId="0" animBg="1"/>
      <p:bldP spid="137240" grpId="0" autoUpdateAnimBg="0"/>
      <p:bldP spid="137241" grpId="0" autoUpdateAnimBg="0"/>
      <p:bldP spid="137246" grpId="0" autoUpdateAnimBg="0"/>
      <p:bldP spid="137247" grpId="0" animBg="1"/>
      <p:bldP spid="137248" grpId="0" animBg="1"/>
      <p:bldP spid="137249" grpId="0" animBg="1"/>
      <p:bldP spid="137250" grpId="0" animBg="1"/>
      <p:bldP spid="137252" grpId="0" animBg="1"/>
      <p:bldP spid="137257" grpId="0" animBg="1"/>
      <p:bldP spid="137261" grpId="0" build="p" autoUpdateAnimBg="0"/>
      <p:bldP spid="5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419141"/>
              </p:ext>
            </p:extLst>
          </p:nvPr>
        </p:nvGraphicFramePr>
        <p:xfrm>
          <a:off x="1489393" y="996950"/>
          <a:ext cx="334327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69" name="公式" r:id="rId3" imgW="1514368" imgH="342816" progId="Equation.3">
                  <p:embed/>
                </p:oleObj>
              </mc:Choice>
              <mc:Fallback>
                <p:oleObj name="公式" r:id="rId3" imgW="1514368" imgH="34281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393" y="996950"/>
                        <a:ext cx="3343275" cy="842963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941164"/>
              </p:ext>
            </p:extLst>
          </p:nvPr>
        </p:nvGraphicFramePr>
        <p:xfrm>
          <a:off x="1747838" y="2283569"/>
          <a:ext cx="109537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70" name="公式" r:id="rId5" imgW="1047641" imgH="190573" progId="Equation.3">
                  <p:embed/>
                </p:oleObj>
              </mc:Choice>
              <mc:Fallback>
                <p:oleObj name="公式" r:id="rId5" imgW="1047641" imgH="190573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2283569"/>
                        <a:ext cx="109537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894521"/>
              </p:ext>
            </p:extLst>
          </p:nvPr>
        </p:nvGraphicFramePr>
        <p:xfrm>
          <a:off x="5148263" y="2201019"/>
          <a:ext cx="7651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71" name="公式" r:id="rId7" imgW="723981" imgH="257247" progId="Equation.3">
                  <p:embed/>
                </p:oleObj>
              </mc:Choice>
              <mc:Fallback>
                <p:oleObj name="公式" r:id="rId7" imgW="723981" imgH="2572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201019"/>
                        <a:ext cx="76517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609600" y="404813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dirty="0">
                <a:solidFill>
                  <a:srgbClr val="00FFFF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rgbClr val="00FFFF"/>
                </a:solidFill>
                <a:ea typeface="仿宋_GB2312" pitchFamily="49" charset="-122"/>
              </a:rPr>
              <a:t>速度与角速度的矢量关系式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757238" y="2131169"/>
            <a:ext cx="122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大小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: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4067175" y="2131169"/>
            <a:ext cx="1068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方向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: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6059488" y="2131169"/>
            <a:ext cx="259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(</a:t>
            </a:r>
            <a:r>
              <a:rPr lang="zh-CN" altLang="en-US">
                <a:solidFill>
                  <a:schemeClr val="accent1"/>
                </a:solidFill>
                <a:ea typeface="仿宋_GB2312" pitchFamily="49" charset="-122"/>
              </a:rPr>
              <a:t>由右手法则确定</a:t>
            </a: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) </a:t>
            </a:r>
          </a:p>
        </p:txBody>
      </p:sp>
      <p:graphicFrame>
        <p:nvGraphicFramePr>
          <p:cNvPr id="138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934545"/>
              </p:ext>
            </p:extLst>
          </p:nvPr>
        </p:nvGraphicFramePr>
        <p:xfrm>
          <a:off x="822325" y="3287985"/>
          <a:ext cx="49688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72" name="公式" r:id="rId9" imgW="4933979" imgH="800083" progId="Equation.3">
                  <p:embed/>
                </p:oleObj>
              </mc:Choice>
              <mc:Fallback>
                <p:oleObj name="公式" r:id="rId9" imgW="4933979" imgH="80008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3287985"/>
                        <a:ext cx="49688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320937"/>
              </p:ext>
            </p:extLst>
          </p:nvPr>
        </p:nvGraphicFramePr>
        <p:xfrm>
          <a:off x="2014538" y="4357960"/>
          <a:ext cx="15652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73" name="公式" r:id="rId11" imgW="1514368" imgH="419207" progId="Equation.3">
                  <p:embed/>
                </p:oleObj>
              </mc:Choice>
              <mc:Fallback>
                <p:oleObj name="公式" r:id="rId11" imgW="1514368" imgH="4192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4357960"/>
                        <a:ext cx="15652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202729"/>
              </p:ext>
            </p:extLst>
          </p:nvPr>
        </p:nvGraphicFramePr>
        <p:xfrm>
          <a:off x="2108721" y="5212035"/>
          <a:ext cx="15271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74" name="Equation" r:id="rId13" imgW="1476307" imgH="400042" progId="Equation.DSMT4">
                  <p:embed/>
                </p:oleObj>
              </mc:Choice>
              <mc:Fallback>
                <p:oleObj name="Equation" r:id="rId13" imgW="1476307" imgH="40004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721" y="5212035"/>
                        <a:ext cx="15271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711133"/>
              </p:ext>
            </p:extLst>
          </p:nvPr>
        </p:nvGraphicFramePr>
        <p:xfrm>
          <a:off x="4586288" y="4394473"/>
          <a:ext cx="1198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75" name="公式" r:id="rId15" imgW="1162095" imgH="380876" progId="Equation.3">
                  <p:embed/>
                </p:oleObj>
              </mc:Choice>
              <mc:Fallback>
                <p:oleObj name="公式" r:id="rId15" imgW="1162095" imgH="38087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4394473"/>
                        <a:ext cx="11985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163036"/>
              </p:ext>
            </p:extLst>
          </p:nvPr>
        </p:nvGraphicFramePr>
        <p:xfrm>
          <a:off x="2012950" y="5888310"/>
          <a:ext cx="2054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76" name="公式" r:id="rId17" imgW="2009710" imgH="438102" progId="Equation.3">
                  <p:embed/>
                </p:oleObj>
              </mc:Choice>
              <mc:Fallback>
                <p:oleObj name="公式" r:id="rId17" imgW="2009710" imgH="43810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5888310"/>
                        <a:ext cx="20542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4" name="Oval 14"/>
          <p:cNvSpPr>
            <a:spLocks noChangeArrowheads="1"/>
          </p:cNvSpPr>
          <p:nvPr/>
        </p:nvSpPr>
        <p:spPr bwMode="auto">
          <a:xfrm>
            <a:off x="5360988" y="5026298"/>
            <a:ext cx="2895600" cy="1447800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8255" name="Line 15"/>
          <p:cNvSpPr>
            <a:spLocks noChangeShapeType="1"/>
          </p:cNvSpPr>
          <p:nvPr/>
        </p:nvSpPr>
        <p:spPr bwMode="auto">
          <a:xfrm flipV="1">
            <a:off x="6732588" y="4394473"/>
            <a:ext cx="0" cy="13319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6" name="Line 16"/>
          <p:cNvSpPr>
            <a:spLocks noChangeShapeType="1"/>
          </p:cNvSpPr>
          <p:nvPr/>
        </p:nvSpPr>
        <p:spPr bwMode="auto">
          <a:xfrm>
            <a:off x="6732588" y="5712098"/>
            <a:ext cx="1066800" cy="49212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7" name="Line 17"/>
          <p:cNvSpPr>
            <a:spLocks noChangeShapeType="1"/>
          </p:cNvSpPr>
          <p:nvPr/>
        </p:nvSpPr>
        <p:spPr bwMode="auto">
          <a:xfrm flipV="1">
            <a:off x="7875588" y="5712098"/>
            <a:ext cx="914400" cy="5334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82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837018"/>
              </p:ext>
            </p:extLst>
          </p:nvPr>
        </p:nvGraphicFramePr>
        <p:xfrm>
          <a:off x="6884988" y="5918473"/>
          <a:ext cx="21907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77" name="Equation" r:id="rId19" imgW="171412" imgH="247529" progId="Equation.3">
                  <p:embed/>
                </p:oleObj>
              </mc:Choice>
              <mc:Fallback>
                <p:oleObj name="Equation" r:id="rId19" imgW="171412" imgH="247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988" y="5918473"/>
                        <a:ext cx="219075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450017"/>
              </p:ext>
            </p:extLst>
          </p:nvPr>
        </p:nvGraphicFramePr>
        <p:xfrm>
          <a:off x="7670800" y="6375673"/>
          <a:ext cx="28098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78" name="Equation" r:id="rId21" imgW="228640" imgH="247529" progId="Equation.3">
                  <p:embed/>
                </p:oleObj>
              </mc:Choice>
              <mc:Fallback>
                <p:oleObj name="Equation" r:id="rId21" imgW="228640" imgH="247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6375673"/>
                        <a:ext cx="280988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499485"/>
              </p:ext>
            </p:extLst>
          </p:nvPr>
        </p:nvGraphicFramePr>
        <p:xfrm>
          <a:off x="8421688" y="6001023"/>
          <a:ext cx="2301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79" name="Equation" r:id="rId23" imgW="180860" imgH="257247" progId="Equation.3">
                  <p:embed/>
                </p:oleObj>
              </mc:Choice>
              <mc:Fallback>
                <p:oleObj name="Equation" r:id="rId23" imgW="180860" imgH="25724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1688" y="6001023"/>
                        <a:ext cx="2301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711026"/>
              </p:ext>
            </p:extLst>
          </p:nvPr>
        </p:nvGraphicFramePr>
        <p:xfrm>
          <a:off x="6389688" y="5581923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80" name="Equation" r:id="rId25" imgW="171412" imgH="180855" progId="Equation.3">
                  <p:embed/>
                </p:oleObj>
              </mc:Choice>
              <mc:Fallback>
                <p:oleObj name="Equation" r:id="rId25" imgW="171412" imgH="18085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8" y="5581923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512801"/>
              </p:ext>
            </p:extLst>
          </p:nvPr>
        </p:nvGraphicFramePr>
        <p:xfrm>
          <a:off x="8343900" y="5229498"/>
          <a:ext cx="3413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81" name="Equation" r:id="rId27" imgW="295315" imgH="371429" progId="Equation.3">
                  <p:embed/>
                </p:oleObj>
              </mc:Choice>
              <mc:Fallback>
                <p:oleObj name="Equation" r:id="rId27" imgW="295315" imgH="37142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3900" y="5229498"/>
                        <a:ext cx="3413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451730"/>
              </p:ext>
            </p:extLst>
          </p:nvPr>
        </p:nvGraphicFramePr>
        <p:xfrm>
          <a:off x="6275388" y="4394473"/>
          <a:ext cx="2413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82" name="Equation" r:id="rId29" imgW="190578" imgH="295307" progId="Equation.3">
                  <p:embed/>
                </p:oleObj>
              </mc:Choice>
              <mc:Fallback>
                <p:oleObj name="Equation" r:id="rId29" imgW="190578" imgH="29530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8" y="4394473"/>
                        <a:ext cx="2413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237799"/>
              </p:ext>
            </p:extLst>
          </p:nvPr>
        </p:nvGraphicFramePr>
        <p:xfrm>
          <a:off x="6961188" y="4318273"/>
          <a:ext cx="29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83" name="Equation" r:id="rId31" imgW="247536" imgH="409489" progId="Equation.3">
                  <p:embed/>
                </p:oleObj>
              </mc:Choice>
              <mc:Fallback>
                <p:oleObj name="Equation" r:id="rId31" imgW="247536" imgH="40948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188" y="4318273"/>
                        <a:ext cx="292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5" name="Text Box 25"/>
          <p:cNvSpPr txBox="1">
            <a:spLocks noChangeArrowheads="1"/>
          </p:cNvSpPr>
          <p:nvPr/>
        </p:nvSpPr>
        <p:spPr bwMode="auto">
          <a:xfrm>
            <a:off x="609600" y="270892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rgbClr val="00FFFF"/>
                </a:solidFill>
                <a:ea typeface="仿宋_GB2312" pitchFamily="49" charset="-122"/>
              </a:rPr>
              <a:t>加速度与角加速度的矢量关系式</a:t>
            </a:r>
          </a:p>
        </p:txBody>
      </p:sp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719138" y="436431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第一项</a:t>
            </a:r>
            <a:endParaRPr lang="zh-CN" altLang="en-US" sz="1200">
              <a:solidFill>
                <a:srgbClr val="FFFFFF"/>
              </a:solidFill>
              <a:ea typeface="仿宋_GB2312" pitchFamily="49" charset="-122"/>
            </a:endParaRPr>
          </a:p>
        </p:txBody>
      </p:sp>
      <p:sp>
        <p:nvSpPr>
          <p:cNvPr id="138267" name="Text Box 27"/>
          <p:cNvSpPr txBox="1">
            <a:spLocks noChangeArrowheads="1"/>
          </p:cNvSpPr>
          <p:nvPr/>
        </p:nvSpPr>
        <p:spPr bwMode="auto">
          <a:xfrm>
            <a:off x="3657600" y="436431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大小</a:t>
            </a:r>
          </a:p>
        </p:txBody>
      </p:sp>
      <p:sp>
        <p:nvSpPr>
          <p:cNvPr id="138268" name="Text Box 28"/>
          <p:cNvSpPr txBox="1">
            <a:spLocks noChangeArrowheads="1"/>
          </p:cNvSpPr>
          <p:nvPr/>
        </p:nvSpPr>
        <p:spPr bwMode="auto">
          <a:xfrm>
            <a:off x="762000" y="5172348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第二项</a:t>
            </a:r>
            <a:endParaRPr lang="zh-CN" altLang="en-US" sz="1200">
              <a:solidFill>
                <a:srgbClr val="FFFFFF"/>
              </a:solidFill>
              <a:ea typeface="仿宋_GB2312" pitchFamily="49" charset="-122"/>
            </a:endParaRPr>
          </a:p>
        </p:txBody>
      </p:sp>
      <p:sp>
        <p:nvSpPr>
          <p:cNvPr id="138269" name="Text Box 29"/>
          <p:cNvSpPr txBox="1">
            <a:spLocks noChangeArrowheads="1"/>
          </p:cNvSpPr>
          <p:nvPr/>
        </p:nvSpPr>
        <p:spPr bwMode="auto">
          <a:xfrm>
            <a:off x="1060450" y="588831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大小</a:t>
            </a:r>
            <a:endParaRPr lang="zh-CN" altLang="en-US" sz="1200">
              <a:solidFill>
                <a:srgbClr val="FFFFFF"/>
              </a:solidFill>
              <a:ea typeface="仿宋_GB2312" pitchFamily="49" charset="-122"/>
            </a:endParaRPr>
          </a:p>
        </p:txBody>
      </p:sp>
      <p:sp>
        <p:nvSpPr>
          <p:cNvPr id="138270" name="Oval 30"/>
          <p:cNvSpPr>
            <a:spLocks noChangeArrowheads="1"/>
          </p:cNvSpPr>
          <p:nvPr/>
        </p:nvSpPr>
        <p:spPr bwMode="auto">
          <a:xfrm>
            <a:off x="7723188" y="6169298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3827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118545"/>
              </p:ext>
            </p:extLst>
          </p:nvPr>
        </p:nvGraphicFramePr>
        <p:xfrm>
          <a:off x="5835650" y="3526110"/>
          <a:ext cx="20129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84" name="Equation" r:id="rId33" imgW="1962200" imgH="304755" progId="Equation.3">
                  <p:embed/>
                </p:oleObj>
              </mc:Choice>
              <mc:Fallback>
                <p:oleObj name="Equation" r:id="rId33" imgW="1962200" imgH="30475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3526110"/>
                        <a:ext cx="20129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395119" y="16669"/>
            <a:ext cx="3132138" cy="2160587"/>
            <a:chOff x="3305175" y="4071938"/>
            <a:chExt cx="3132138" cy="2160587"/>
          </a:xfrm>
        </p:grpSpPr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4524375" y="5313363"/>
              <a:ext cx="1143000" cy="15240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305175" y="4703763"/>
              <a:ext cx="2362200" cy="1295400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4524375" y="4319588"/>
              <a:ext cx="0" cy="103981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4524375" y="5313363"/>
              <a:ext cx="762000" cy="53340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4952356"/>
                </p:ext>
              </p:extLst>
            </p:nvPr>
          </p:nvGraphicFramePr>
          <p:xfrm>
            <a:off x="4554538" y="4071938"/>
            <a:ext cx="358775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485" name="公式" r:id="rId35" imgW="95289" imgH="171408" progId="Equation.3">
                    <p:embed/>
                  </p:oleObj>
                </mc:Choice>
                <mc:Fallback>
                  <p:oleObj name="公式" r:id="rId35" imgW="95289" imgH="1714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4538" y="4071938"/>
                          <a:ext cx="358775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V="1">
              <a:off x="5286375" y="5313363"/>
              <a:ext cx="990600" cy="533400"/>
            </a:xfrm>
            <a:prstGeom prst="line">
              <a:avLst/>
            </a:prstGeom>
            <a:noFill/>
            <a:ln w="34925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935020"/>
                </p:ext>
              </p:extLst>
            </p:nvPr>
          </p:nvGraphicFramePr>
          <p:xfrm>
            <a:off x="6210300" y="5440363"/>
            <a:ext cx="227013" cy="30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486" name="Equation" r:id="rId37" imgW="180860" imgH="257247" progId="Equation.3">
                    <p:embed/>
                  </p:oleObj>
                </mc:Choice>
                <mc:Fallback>
                  <p:oleObj name="Equation" r:id="rId37" imgW="180860" imgH="2572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0300" y="5440363"/>
                          <a:ext cx="227013" cy="303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5832104"/>
                </p:ext>
              </p:extLst>
            </p:nvPr>
          </p:nvGraphicFramePr>
          <p:xfrm>
            <a:off x="4613275" y="5559425"/>
            <a:ext cx="2159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487" name="Equation" r:id="rId39" imgW="171412" imgH="247529" progId="Equation.3">
                    <p:embed/>
                  </p:oleObj>
                </mc:Choice>
                <mc:Fallback>
                  <p:oleObj name="Equation" r:id="rId39" imgW="171412" imgH="247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3275" y="5559425"/>
                          <a:ext cx="215900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6987724"/>
                </p:ext>
              </p:extLst>
            </p:nvPr>
          </p:nvGraphicFramePr>
          <p:xfrm>
            <a:off x="5157788" y="5938838"/>
            <a:ext cx="280987" cy="293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488" name="Equation" r:id="rId41" imgW="228640" imgH="247529" progId="Equation.3">
                    <p:embed/>
                  </p:oleObj>
                </mc:Choice>
                <mc:Fallback>
                  <p:oleObj name="Equation" r:id="rId41" imgW="228640" imgH="247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7788" y="5938838"/>
                          <a:ext cx="280987" cy="293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746629"/>
                </p:ext>
              </p:extLst>
            </p:nvPr>
          </p:nvGraphicFramePr>
          <p:xfrm>
            <a:off x="4219575" y="5241925"/>
            <a:ext cx="2159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489" name="Equation" r:id="rId43" imgW="171412" imgH="180855" progId="Equation.3">
                    <p:embed/>
                  </p:oleObj>
                </mc:Choice>
                <mc:Fallback>
                  <p:oleObj name="Equation" r:id="rId43" imgW="171412" imgH="18085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9575" y="5241925"/>
                          <a:ext cx="2159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V="1">
              <a:off x="5286375" y="5465763"/>
              <a:ext cx="304800" cy="38100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8397546"/>
                </p:ext>
              </p:extLst>
            </p:nvPr>
          </p:nvGraphicFramePr>
          <p:xfrm>
            <a:off x="5634038" y="5080000"/>
            <a:ext cx="392112" cy="31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490" name="Equation" r:id="rId45" imgW="342825" imgH="266694" progId="Equation.3">
                    <p:embed/>
                  </p:oleObj>
                </mc:Choice>
                <mc:Fallback>
                  <p:oleObj name="Equation" r:id="rId45" imgW="342825" imgH="26669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4038" y="5080000"/>
                          <a:ext cx="392112" cy="315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3155705"/>
                </p:ext>
              </p:extLst>
            </p:nvPr>
          </p:nvGraphicFramePr>
          <p:xfrm>
            <a:off x="4932363" y="5373688"/>
            <a:ext cx="404812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491" name="公式" r:id="rId47" imgW="361991" imgH="266694" progId="Equation.3">
                    <p:embed/>
                  </p:oleObj>
                </mc:Choice>
                <mc:Fallback>
                  <p:oleObj name="公式" r:id="rId47" imgW="361991" imgH="26669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363" y="5373688"/>
                          <a:ext cx="404812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300"/>
                                        <p:tgtEl>
                                          <p:spTgt spid="13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6" grpId="0" autoUpdateAnimBg="0"/>
      <p:bldP spid="138247" grpId="0" autoUpdateAnimBg="0"/>
      <p:bldP spid="138248" grpId="0" autoUpdateAnimBg="0"/>
      <p:bldP spid="138254" grpId="0" animBg="1"/>
      <p:bldP spid="138255" grpId="0" animBg="1"/>
      <p:bldP spid="138256" grpId="0" animBg="1"/>
      <p:bldP spid="138257" grpId="0" animBg="1"/>
      <p:bldP spid="138265" grpId="0" autoUpdateAnimBg="0"/>
      <p:bldP spid="138266" grpId="0" autoUpdateAnimBg="0"/>
      <p:bldP spid="138267" grpId="0" autoUpdateAnimBg="0"/>
      <p:bldP spid="138268" grpId="0" autoUpdateAnimBg="0"/>
      <p:bldP spid="138269" grpId="0" autoUpdateAnimBg="0"/>
      <p:bldP spid="1382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707905" y="188640"/>
            <a:ext cx="1368152" cy="45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08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小结</a:t>
            </a:r>
            <a:endParaRPr lang="zh-CN" altLang="en-US" sz="2800" dirty="0">
              <a:solidFill>
                <a:srgbClr val="00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509953" y="908720"/>
            <a:ext cx="3887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对于圆周运动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graphicFrame>
        <p:nvGraphicFramePr>
          <p:cNvPr id="4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474948"/>
              </p:ext>
            </p:extLst>
          </p:nvPr>
        </p:nvGraphicFramePr>
        <p:xfrm>
          <a:off x="2735288" y="969045"/>
          <a:ext cx="1184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8" name="公式" r:id="rId3" imgW="1133482" imgH="342816" progId="Equation.3">
                  <p:embed/>
                </p:oleObj>
              </mc:Choice>
              <mc:Fallback>
                <p:oleObj name="公式" r:id="rId3" imgW="1133482" imgH="34281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88" y="969045"/>
                        <a:ext cx="1184275" cy="392112"/>
                      </a:xfrm>
                      <a:prstGeom prst="rect">
                        <a:avLst/>
                      </a:prstGeom>
                      <a:solidFill>
                        <a:srgbClr val="B2B2B2">
                          <a:alpha val="3019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3"/>
          <p:cNvSpPr>
            <a:spLocks noChangeArrowheads="1"/>
          </p:cNvSpPr>
          <p:nvPr/>
        </p:nvSpPr>
        <p:spPr bwMode="auto">
          <a:xfrm>
            <a:off x="4032276" y="969045"/>
            <a:ext cx="2087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66FF33"/>
                </a:solidFill>
                <a:ea typeface="楷体_GB2312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2000">
                <a:solidFill>
                  <a:srgbClr val="66FF33"/>
                </a:solidFill>
                <a:ea typeface="楷体_GB2312" pitchFamily="49" charset="-122"/>
                <a:cs typeface="Times New Roman" panose="02020603050405020304" pitchFamily="18" charset="0"/>
              </a:rPr>
              <a:t>运动方程</a:t>
            </a: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1259707" y="1472963"/>
            <a:ext cx="3671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角位移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</a:t>
            </a:r>
          </a:p>
        </p:txBody>
      </p:sp>
      <p:graphicFrame>
        <p:nvGraphicFramePr>
          <p:cNvPr id="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227573"/>
              </p:ext>
            </p:extLst>
          </p:nvPr>
        </p:nvGraphicFramePr>
        <p:xfrm>
          <a:off x="2555107" y="1487251"/>
          <a:ext cx="25701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9" name="公式" r:id="rId5" imgW="1238219" imgH="152512" progId="Equation.3">
                  <p:embed/>
                </p:oleObj>
              </mc:Choice>
              <mc:Fallback>
                <p:oleObj name="公式" r:id="rId5" imgW="1238219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107" y="1487251"/>
                        <a:ext cx="25701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5076057" y="1490426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zh-CN" altLang="en-US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逆时针</a:t>
            </a:r>
            <a:r>
              <a:rPr lang="zh-CN" altLang="en-US" sz="2000" i="1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 </a:t>
            </a:r>
            <a:r>
              <a:rPr lang="zh-CN" altLang="en-US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为正</a:t>
            </a:r>
            <a:r>
              <a:rPr lang="en-US" altLang="zh-CN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529799"/>
              </p:ext>
            </p:extLst>
          </p:nvPr>
        </p:nvGraphicFramePr>
        <p:xfrm>
          <a:off x="1723328" y="2065155"/>
          <a:ext cx="1295400" cy="100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0" name="Equation" r:id="rId7" imgW="507960" imgH="393480" progId="Equation.DSMT4">
                  <p:embed/>
                </p:oleObj>
              </mc:Choice>
              <mc:Fallback>
                <p:oleObj name="Equation" r:id="rId7" imgW="507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3328" y="2065155"/>
                        <a:ext cx="1295400" cy="1003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4397741" y="2046990"/>
            <a:ext cx="0" cy="471600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300487"/>
              </p:ext>
            </p:extLst>
          </p:nvPr>
        </p:nvGraphicFramePr>
        <p:xfrm>
          <a:off x="5100862" y="3017622"/>
          <a:ext cx="2954715" cy="109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1" name="Equation" r:id="rId9" imgW="1130040" imgH="419040" progId="Equation.DSMT4">
                  <p:embed/>
                </p:oleObj>
              </mc:Choice>
              <mc:Fallback>
                <p:oleObj name="Equation" r:id="rId9" imgW="1130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00862" y="3017622"/>
                        <a:ext cx="2954715" cy="1095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5759"/>
              </p:ext>
            </p:extLst>
          </p:nvPr>
        </p:nvGraphicFramePr>
        <p:xfrm>
          <a:off x="1732156" y="3017622"/>
          <a:ext cx="2297743" cy="105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2" name="Equation" r:id="rId11" imgW="914400" imgH="419040" progId="Equation.DSMT4">
                  <p:embed/>
                </p:oleObj>
              </mc:Choice>
              <mc:Fallback>
                <p:oleObj name="Equation" r:id="rId11" imgW="914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32156" y="3017622"/>
                        <a:ext cx="2297743" cy="105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022116"/>
              </p:ext>
            </p:extLst>
          </p:nvPr>
        </p:nvGraphicFramePr>
        <p:xfrm>
          <a:off x="1824134" y="4287973"/>
          <a:ext cx="1093787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3" name="Equation" r:id="rId13" imgW="1094122" imgH="239409" progId="Equation.DSMT4">
                  <p:embed/>
                </p:oleObj>
              </mc:Choice>
              <mc:Fallback>
                <p:oleObj name="Equation" r:id="rId13" imgW="1094122" imgH="23940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24134" y="4287973"/>
                        <a:ext cx="1093787" cy="23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64452"/>
              </p:ext>
            </p:extLst>
          </p:nvPr>
        </p:nvGraphicFramePr>
        <p:xfrm>
          <a:off x="1732156" y="4906430"/>
          <a:ext cx="1198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4" name="公式" r:id="rId15" imgW="1162095" imgH="380876" progId="Equation.3">
                  <p:embed/>
                </p:oleObj>
              </mc:Choice>
              <mc:Fallback>
                <p:oleObj name="公式" r:id="rId15" imgW="1162095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156" y="4906430"/>
                        <a:ext cx="11985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157735"/>
              </p:ext>
            </p:extLst>
          </p:nvPr>
        </p:nvGraphicFramePr>
        <p:xfrm>
          <a:off x="1708175" y="5472499"/>
          <a:ext cx="2054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5" name="公式" r:id="rId17" imgW="2009710" imgH="438102" progId="Equation.3">
                  <p:embed/>
                </p:oleObj>
              </mc:Choice>
              <mc:Fallback>
                <p:oleObj name="公式" r:id="rId17" imgW="2009710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75" y="5472499"/>
                        <a:ext cx="20542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509953" y="2393570"/>
            <a:ext cx="3671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ea typeface="仿宋_GB2312" pitchFamily="49" charset="-122"/>
              </a:rPr>
              <a:t>角速度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 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495493" y="3366966"/>
            <a:ext cx="3671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ea typeface="仿宋_GB2312" pitchFamily="49" charset="-122"/>
              </a:rPr>
              <a:t>角加速度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 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509953" y="4175776"/>
            <a:ext cx="11982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ea typeface="仿宋_GB2312" pitchFamily="49" charset="-122"/>
              </a:rPr>
              <a:t>速度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 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509953" y="4998145"/>
            <a:ext cx="11982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ea typeface="仿宋_GB2312" pitchFamily="49" charset="-122"/>
              </a:rPr>
              <a:t>加速度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 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190041" y="6084336"/>
            <a:ext cx="2015853" cy="45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08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标量形式</a:t>
            </a:r>
            <a:endParaRPr lang="zh-CN" altLang="en-US" sz="2800" dirty="0">
              <a:solidFill>
                <a:srgbClr val="00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864765" y="6084336"/>
            <a:ext cx="2015853" cy="45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08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矢量形式</a:t>
            </a:r>
            <a:endParaRPr lang="zh-CN" altLang="en-US" sz="2800" dirty="0">
              <a:solidFill>
                <a:srgbClr val="00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340562"/>
              </p:ext>
            </p:extLst>
          </p:nvPr>
        </p:nvGraphicFramePr>
        <p:xfrm>
          <a:off x="5170107" y="2023588"/>
          <a:ext cx="14081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6" name="公式" r:id="rId19" imgW="562017" imgH="342816" progId="Equation.3">
                  <p:embed/>
                </p:oleObj>
              </mc:Choice>
              <mc:Fallback>
                <p:oleObj name="公式" r:id="rId19" imgW="562017" imgH="3428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107" y="2023588"/>
                        <a:ext cx="14081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39594"/>
              </p:ext>
            </p:extLst>
          </p:nvPr>
        </p:nvGraphicFramePr>
        <p:xfrm>
          <a:off x="5216535" y="4065134"/>
          <a:ext cx="20272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7" name="Equation" r:id="rId21" imgW="914400" imgH="393480" progId="Equation.DSMT4">
                  <p:embed/>
                </p:oleObj>
              </mc:Choice>
              <mc:Fallback>
                <p:oleObj name="Equation" r:id="rId21" imgW="914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35" y="4065134"/>
                        <a:ext cx="20272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342081"/>
              </p:ext>
            </p:extLst>
          </p:nvPr>
        </p:nvGraphicFramePr>
        <p:xfrm>
          <a:off x="5147394" y="5170678"/>
          <a:ext cx="25209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8" name="Equation" r:id="rId23" imgW="977760" imgH="228600" progId="Equation.DSMT4">
                  <p:embed/>
                </p:oleObj>
              </mc:Choice>
              <mc:Fallback>
                <p:oleObj name="Equation" r:id="rId23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47394" y="5170678"/>
                        <a:ext cx="25209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361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/>
      <p:bldP spid="6" grpId="0" autoUpdateAnimBg="0"/>
      <p:bldP spid="8" grpId="0" autoUpdateAnimBg="0"/>
      <p:bldP spid="10" grpId="0" animBg="1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4067175" y="4724400"/>
            <a:ext cx="4835525" cy="1727200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250825" y="476250"/>
            <a:ext cx="77771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</a:rPr>
              <a:t>两类问题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dirty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圆周运动的角量描述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139268" name="Object 4"/>
          <p:cNvGraphicFramePr>
            <a:graphicFrameLocks/>
          </p:cNvGraphicFramePr>
          <p:nvPr/>
        </p:nvGraphicFramePr>
        <p:xfrm>
          <a:off x="5403850" y="1052513"/>
          <a:ext cx="1184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33" name="公式" r:id="rId3" imgW="1133482" imgH="342816" progId="Equation.3">
                  <p:embed/>
                </p:oleObj>
              </mc:Choice>
              <mc:Fallback>
                <p:oleObj name="公式" r:id="rId3" imgW="1133482" imgH="34281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1052513"/>
                        <a:ext cx="1184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326080"/>
              </p:ext>
            </p:extLst>
          </p:nvPr>
        </p:nvGraphicFramePr>
        <p:xfrm>
          <a:off x="250825" y="1713563"/>
          <a:ext cx="14081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34" name="公式" r:id="rId5" imgW="562017" imgH="342816" progId="Equation.3">
                  <p:embed/>
                </p:oleObj>
              </mc:Choice>
              <mc:Fallback>
                <p:oleObj name="公式" r:id="rId5" imgW="562017" imgH="34281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13563"/>
                        <a:ext cx="14081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850047"/>
              </p:ext>
            </p:extLst>
          </p:nvPr>
        </p:nvGraphicFramePr>
        <p:xfrm>
          <a:off x="1759469" y="1704024"/>
          <a:ext cx="3392487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35" name="公式" r:id="rId7" imgW="1447693" imgH="371429" progId="Equation.3">
                  <p:embed/>
                </p:oleObj>
              </mc:Choice>
              <mc:Fallback>
                <p:oleObj name="公式" r:id="rId7" imgW="1447693" imgH="3714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469" y="1704024"/>
                        <a:ext cx="3392487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457200" y="97948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a typeface="仿宋_GB2312" pitchFamily="49" charset="-122"/>
              </a:rPr>
              <a:t>1. </a:t>
            </a:r>
            <a:r>
              <a:rPr lang="zh-CN" altLang="en-US">
                <a:solidFill>
                  <a:srgbClr val="FFFF00"/>
                </a:solidFill>
                <a:ea typeface="仿宋_GB2312" pitchFamily="49" charset="-122"/>
              </a:rPr>
              <a:t>第一类问题</a:t>
            </a:r>
            <a:endParaRPr lang="zh-CN" altLang="en-US" b="0">
              <a:ea typeface="仿宋_GB2312" pitchFamily="49" charset="-122"/>
            </a:endParaRP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2843212" y="981075"/>
            <a:ext cx="6059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已知运动学方程，         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求     </a:t>
            </a:r>
            <a:r>
              <a:rPr lang="en-US" altLang="zh-CN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     )</a:t>
            </a:r>
            <a:endParaRPr lang="zh-CN" altLang="en-US" b="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381000" y="290036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a typeface="仿宋_GB2312" pitchFamily="49" charset="-122"/>
              </a:rPr>
              <a:t>2. </a:t>
            </a:r>
            <a:r>
              <a:rPr lang="zh-CN" altLang="en-US">
                <a:solidFill>
                  <a:srgbClr val="FFFF00"/>
                </a:solidFill>
                <a:ea typeface="仿宋_GB2312" pitchFamily="49" charset="-122"/>
              </a:rPr>
              <a:t>第二类问题</a:t>
            </a:r>
            <a:endParaRPr lang="zh-CN" altLang="en-US" b="0">
              <a:ea typeface="仿宋_GB2312" pitchFamily="49" charset="-122"/>
            </a:endParaRPr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2419350" y="2911061"/>
            <a:ext cx="6761163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已知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角加速度         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初始条件</a:t>
            </a:r>
            <a:endParaRPr lang="zh-CN" altLang="en-US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endParaRPr lang="zh-CN" altLang="en-US" i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9275" name="Object 11"/>
          <p:cNvGraphicFramePr>
            <a:graphicFrameLocks noChangeAspect="1"/>
          </p:cNvGraphicFramePr>
          <p:nvPr/>
        </p:nvGraphicFramePr>
        <p:xfrm>
          <a:off x="4486275" y="2822575"/>
          <a:ext cx="12049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36" name="公式" r:id="rId9" imgW="485894" imgH="190573" progId="Equation.3">
                  <p:embed/>
                </p:oleObj>
              </mc:Choice>
              <mc:Fallback>
                <p:oleObj name="公式" r:id="rId9" imgW="485894" imgH="19057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2822575"/>
                        <a:ext cx="120491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6" name="Object 12"/>
          <p:cNvGraphicFramePr>
            <a:graphicFrameLocks noChangeAspect="1"/>
          </p:cNvGraphicFramePr>
          <p:nvPr/>
        </p:nvGraphicFramePr>
        <p:xfrm>
          <a:off x="2917825" y="3541713"/>
          <a:ext cx="4381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37" name="公式" r:id="rId11" imgW="142799" imgH="114182" progId="Equation.3">
                  <p:embed/>
                </p:oleObj>
              </mc:Choice>
              <mc:Fallback>
                <p:oleObj name="公式" r:id="rId11" imgW="142799" imgH="11418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3541713"/>
                        <a:ext cx="43815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7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857006"/>
              </p:ext>
            </p:extLst>
          </p:nvPr>
        </p:nvGraphicFramePr>
        <p:xfrm>
          <a:off x="3403600" y="3556416"/>
          <a:ext cx="1184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38" name="公式" r:id="rId13" imgW="1133482" imgH="342816" progId="Equation.3">
                  <p:embed/>
                </p:oleObj>
              </mc:Choice>
              <mc:Fallback>
                <p:oleObj name="公式" r:id="rId13" imgW="1133482" imgH="342816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3556416"/>
                        <a:ext cx="1184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8" name="Object 14"/>
          <p:cNvGraphicFramePr>
            <a:graphicFrameLocks noChangeAspect="1"/>
          </p:cNvGraphicFramePr>
          <p:nvPr/>
        </p:nvGraphicFramePr>
        <p:xfrm>
          <a:off x="755650" y="4684713"/>
          <a:ext cx="22701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39" name="公式" r:id="rId15" imgW="952621" imgH="304755" progId="Equation.3">
                  <p:embed/>
                </p:oleObj>
              </mc:Choice>
              <mc:Fallback>
                <p:oleObj name="公式" r:id="rId15" imgW="952621" imgH="30475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84713"/>
                        <a:ext cx="227012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9" name="Object 15"/>
          <p:cNvGraphicFramePr>
            <a:graphicFrameLocks noChangeAspect="1"/>
          </p:cNvGraphicFramePr>
          <p:nvPr/>
        </p:nvGraphicFramePr>
        <p:xfrm>
          <a:off x="755650" y="5562600"/>
          <a:ext cx="21828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0" name="公式" r:id="rId17" imgW="914290" imgH="304755" progId="Equation.3">
                  <p:embed/>
                </p:oleObj>
              </mc:Choice>
              <mc:Fallback>
                <p:oleObj name="公式" r:id="rId17" imgW="914290" imgH="30475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562600"/>
                        <a:ext cx="21828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0" name="Text Box 16"/>
          <p:cNvSpPr txBox="1">
            <a:spLocks noChangeArrowheads="1"/>
          </p:cNvSpPr>
          <p:nvPr/>
        </p:nvSpPr>
        <p:spPr bwMode="auto">
          <a:xfrm>
            <a:off x="611188" y="4149725"/>
            <a:ext cx="345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若为</a:t>
            </a:r>
            <a:r>
              <a:rPr lang="zh-CN" altLang="en-US" i="1">
                <a:solidFill>
                  <a:srgbClr val="FFFF00"/>
                </a:solidFill>
                <a:ea typeface="仿宋_GB2312" pitchFamily="49" charset="-122"/>
              </a:rPr>
              <a:t> </a:t>
            </a:r>
            <a:r>
              <a:rPr lang="en-US" altLang="zh-CN" i="1">
                <a:solidFill>
                  <a:srgbClr val="FFFF00"/>
                </a:solidFill>
                <a:latin typeface="Symbol" panose="05050102010706020507" pitchFamily="18" charset="2"/>
                <a:ea typeface="仿宋_GB2312" pitchFamily="49" charset="-122"/>
              </a:rPr>
              <a:t>b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常量，则</a:t>
            </a:r>
            <a:endParaRPr lang="zh-CN" altLang="en-US" b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139281" name="AutoShape 17"/>
          <p:cNvSpPr>
            <a:spLocks noChangeArrowheads="1"/>
          </p:cNvSpPr>
          <p:nvPr/>
        </p:nvSpPr>
        <p:spPr bwMode="auto">
          <a:xfrm>
            <a:off x="3132138" y="4900613"/>
            <a:ext cx="863600" cy="360362"/>
          </a:xfrm>
          <a:prstGeom prst="rightArrow">
            <a:avLst>
              <a:gd name="adj1" fmla="val 50000"/>
              <a:gd name="adj2" fmla="val 59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39282" name="Object 18"/>
          <p:cNvGraphicFramePr>
            <a:graphicFrameLocks noChangeAspect="1"/>
          </p:cNvGraphicFramePr>
          <p:nvPr/>
        </p:nvGraphicFramePr>
        <p:xfrm>
          <a:off x="4103688" y="4827588"/>
          <a:ext cx="28448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1" name="公式" r:id="rId19" imgW="1209605" imgH="180855" progId="Equation.3">
                  <p:embed/>
                </p:oleObj>
              </mc:Choice>
              <mc:Fallback>
                <p:oleObj name="公式" r:id="rId19" imgW="1209605" imgH="18085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4827588"/>
                        <a:ext cx="28448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3" name="AutoShape 19"/>
          <p:cNvSpPr>
            <a:spLocks noChangeArrowheads="1"/>
          </p:cNvSpPr>
          <p:nvPr/>
        </p:nvSpPr>
        <p:spPr bwMode="auto">
          <a:xfrm>
            <a:off x="3132138" y="5778500"/>
            <a:ext cx="863600" cy="360363"/>
          </a:xfrm>
          <a:prstGeom prst="rightArrow">
            <a:avLst>
              <a:gd name="adj1" fmla="val 50000"/>
              <a:gd name="adj2" fmla="val 59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39284" name="Object 20"/>
          <p:cNvGraphicFramePr>
            <a:graphicFrameLocks noChangeAspect="1"/>
          </p:cNvGraphicFramePr>
          <p:nvPr/>
        </p:nvGraphicFramePr>
        <p:xfrm>
          <a:off x="4143375" y="5534025"/>
          <a:ext cx="47386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2" name="公式" r:id="rId21" imgW="2047771" imgH="342816" progId="Equation.3">
                  <p:embed/>
                </p:oleObj>
              </mc:Choice>
              <mc:Fallback>
                <p:oleObj name="公式" r:id="rId21" imgW="2047771" imgH="34281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5534025"/>
                        <a:ext cx="473868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5" name="Object 21"/>
          <p:cNvGraphicFramePr>
            <a:graphicFrameLocks noChangeAspect="1"/>
          </p:cNvGraphicFramePr>
          <p:nvPr/>
        </p:nvGraphicFramePr>
        <p:xfrm>
          <a:off x="7108825" y="1020763"/>
          <a:ext cx="6842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3" name="公式" r:id="rId23" imgW="266702" imgH="152512" progId="Equation.3">
                  <p:embed/>
                </p:oleObj>
              </mc:Choice>
              <mc:Fallback>
                <p:oleObj name="公式" r:id="rId23" imgW="266702" imgH="15251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825" y="1020763"/>
                        <a:ext cx="6842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865922"/>
              </p:ext>
            </p:extLst>
          </p:nvPr>
        </p:nvGraphicFramePr>
        <p:xfrm>
          <a:off x="8027988" y="1008063"/>
          <a:ext cx="6873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4" name="Equation" r:id="rId25" imgW="266400" imgH="203040" progId="Equation.DSMT4">
                  <p:embed/>
                </p:oleObj>
              </mc:Choice>
              <mc:Fallback>
                <p:oleObj name="Equation" r:id="rId25" imgW="266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027988" y="1008063"/>
                        <a:ext cx="687388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014523"/>
              </p:ext>
            </p:extLst>
          </p:nvPr>
        </p:nvGraphicFramePr>
        <p:xfrm>
          <a:off x="5325267" y="2121693"/>
          <a:ext cx="109537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5" name="公式" r:id="rId27" imgW="1047641" imgH="190573" progId="Equation.3">
                  <p:embed/>
                </p:oleObj>
              </mc:Choice>
              <mc:Fallback>
                <p:oleObj name="公式" r:id="rId27" imgW="1047641" imgH="19057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5267" y="2121693"/>
                        <a:ext cx="109537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529094"/>
              </p:ext>
            </p:extLst>
          </p:nvPr>
        </p:nvGraphicFramePr>
        <p:xfrm>
          <a:off x="6444208" y="1905795"/>
          <a:ext cx="25209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6" name="Equation" r:id="rId29" imgW="977760" imgH="228600" progId="Equation.DSMT4">
                  <p:embed/>
                </p:oleObj>
              </mc:Choice>
              <mc:Fallback>
                <p:oleObj name="Equation" r:id="rId29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444208" y="1905795"/>
                        <a:ext cx="25209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4587091" y="3513326"/>
            <a:ext cx="372932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i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i="1" dirty="0" smtClean="0">
                <a:solidFill>
                  <a:schemeClr val="bg1"/>
                </a:solidFill>
                <a:latin typeface="+mj-lt"/>
                <a:ea typeface="楷体_GB2312" pitchFamily="49" charset="-122"/>
              </a:rPr>
              <a:t>v</a:t>
            </a:r>
            <a:r>
              <a:rPr lang="en-US" altLang="zh-CN" i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(t</a:t>
            </a:r>
            <a:r>
              <a:rPr lang="en-US" altLang="zh-CN" i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), S(t)</a:t>
            </a:r>
            <a:r>
              <a:rPr lang="zh-CN" altLang="en-US" i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 i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06683"/>
              </p:ext>
            </p:extLst>
          </p:nvPr>
        </p:nvGraphicFramePr>
        <p:xfrm>
          <a:off x="5526088" y="4213860"/>
          <a:ext cx="109537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7" name="公式" r:id="rId31" imgW="1047641" imgH="190573" progId="Equation.3">
                  <p:embed/>
                </p:oleObj>
              </mc:Choice>
              <mc:Fallback>
                <p:oleObj name="公式" r:id="rId31" imgW="1047641" imgH="19057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4213860"/>
                        <a:ext cx="109537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540817"/>
              </p:ext>
            </p:extLst>
          </p:nvPr>
        </p:nvGraphicFramePr>
        <p:xfrm>
          <a:off x="6915150" y="3841750"/>
          <a:ext cx="18002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8" name="公式" r:id="rId32" imgW="790657" imgH="342816" progId="Equation.3">
                  <p:embed/>
                </p:oleObj>
              </mc:Choice>
              <mc:Fallback>
                <p:oleObj name="公式" r:id="rId32" imgW="790657" imgH="3428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3841750"/>
                        <a:ext cx="1800225" cy="846138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 w="9525">
                        <a:solidFill>
                          <a:srgbClr val="0099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nimBg="1"/>
      <p:bldP spid="139267" grpId="0" autoUpdateAnimBg="0"/>
      <p:bldP spid="139271" grpId="0" autoUpdateAnimBg="0"/>
      <p:bldP spid="139272" grpId="0" autoUpdateAnimBg="0"/>
      <p:bldP spid="139273" grpId="0" autoUpdateAnimBg="0"/>
      <p:bldP spid="139274" grpId="0" autoUpdateAnimBg="0"/>
      <p:bldP spid="139280" grpId="0" autoUpdateAnimBg="0"/>
      <p:bldP spid="139281" grpId="0" animBg="1"/>
      <p:bldP spid="139283" grpId="0" animBg="1"/>
      <p:bldP spid="2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762000" y="5055666"/>
            <a:ext cx="733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(2)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设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t'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时刻，质点的加速度与半径成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45</a:t>
            </a:r>
            <a:r>
              <a:rPr lang="en-US" altLang="zh-CN" baseline="58000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角，则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833438" y="1765300"/>
            <a:ext cx="625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(2)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当</a:t>
            </a:r>
            <a:r>
              <a:rPr lang="zh-CN" altLang="en-US" i="1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</a:t>
            </a:r>
            <a:r>
              <a:rPr lang="zh-CN" altLang="en-US"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=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?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时，质点的加速度与半径成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45</a:t>
            </a:r>
            <a:r>
              <a:rPr lang="en-US" altLang="zh-CN" baseline="58000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角？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62000" y="1231900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(1) 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当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t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 =2s</a:t>
            </a: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时，质点运动的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a</a:t>
            </a:r>
            <a:r>
              <a:rPr lang="en-US" altLang="zh-CN" sz="2000" i="1" baseline="-25000">
                <a:solidFill>
                  <a:srgbClr val="66FFFF"/>
                </a:solidFill>
                <a:ea typeface="仿宋_GB2312" pitchFamily="49" charset="-122"/>
              </a:rPr>
              <a:t>n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和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a</a:t>
            </a:r>
            <a:r>
              <a:rPr lang="en-US" altLang="zh-CN" baseline="-25000">
                <a:solidFill>
                  <a:srgbClr val="66FFFF"/>
                </a:solidFill>
                <a:ea typeface="仿宋_GB2312" pitchFamily="49" charset="-122"/>
              </a:rPr>
              <a:t>τ</a:t>
            </a:r>
          </a:p>
        </p:txBody>
      </p:sp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1204913" y="2781300"/>
          <a:ext cx="14462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9" name="公式" r:id="rId3" imgW="628692" imgH="152512" progId="Equation.3">
                  <p:embed/>
                </p:oleObj>
              </mc:Choice>
              <mc:Fallback>
                <p:oleObj name="公式" r:id="rId3" imgW="628692" imgH="1525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2781300"/>
                        <a:ext cx="144621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3089275" y="765175"/>
          <a:ext cx="2289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0" name="公式" r:id="rId5" imgW="2247798" imgH="419207" progId="Equation.3">
                  <p:embed/>
                </p:oleObj>
              </mc:Choice>
              <mc:Fallback>
                <p:oleObj name="公式" r:id="rId5" imgW="2247798" imgH="41920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765175"/>
                        <a:ext cx="2289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762000" y="333375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一质点作半径为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0.1m</a:t>
            </a: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的圆周运动，已知运动学方程为</a:t>
            </a:r>
          </a:p>
        </p:txBody>
      </p:sp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762000" y="223361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(1)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由上述公式可知</a:t>
            </a: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304800" y="12319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6156325" y="1341438"/>
          <a:ext cx="2270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1" name="公式" r:id="rId7" imgW="180860" imgH="257247" progId="Equation.3">
                  <p:embed/>
                </p:oleObj>
              </mc:Choice>
              <mc:Fallback>
                <p:oleObj name="公式" r:id="rId7" imgW="180860" imgH="25724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341438"/>
                        <a:ext cx="2270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774970"/>
              </p:ext>
            </p:extLst>
          </p:nvPr>
        </p:nvGraphicFramePr>
        <p:xfrm>
          <a:off x="3635375" y="2492896"/>
          <a:ext cx="42576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2" name="公式" r:id="rId9" imgW="1933586" imgH="371429" progId="Equation.3">
                  <p:embed/>
                </p:oleObj>
              </mc:Choice>
              <mc:Fallback>
                <p:oleObj name="公式" r:id="rId9" imgW="1933586" imgH="37142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492896"/>
                        <a:ext cx="42576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1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5773287"/>
              </p:ext>
            </p:extLst>
          </p:nvPr>
        </p:nvGraphicFramePr>
        <p:xfrm>
          <a:off x="827584" y="5631929"/>
          <a:ext cx="26193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3" name="公式" r:id="rId11" imgW="1171543" imgH="190573" progId="Equation.3">
                  <p:embed/>
                </p:oleObj>
              </mc:Choice>
              <mc:Fallback>
                <p:oleObj name="公式" r:id="rId11" imgW="1171543" imgH="190573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631929"/>
                        <a:ext cx="26193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339725" y="220503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225301" y="333375"/>
            <a:ext cx="649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  <a:latin typeface="宋体" panose="02010600030101010101" pitchFamily="2" charset="-122"/>
              </a:rPr>
              <a:t>1</a:t>
            </a:r>
            <a:endParaRPr lang="zh-CN" altLang="en-US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5435600" y="1260475"/>
            <a:ext cx="215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以及    的大小</a:t>
            </a:r>
          </a:p>
        </p:txBody>
      </p:sp>
      <p:graphicFrame>
        <p:nvGraphicFramePr>
          <p:cNvPr id="1403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896542"/>
              </p:ext>
            </p:extLst>
          </p:nvPr>
        </p:nvGraphicFramePr>
        <p:xfrm>
          <a:off x="1207125" y="4499151"/>
          <a:ext cx="4568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4" name="公式" r:id="rId13" imgW="4514761" imgH="495328" progId="Equation.3">
                  <p:embed/>
                </p:oleObj>
              </mc:Choice>
              <mc:Fallback>
                <p:oleObj name="公式" r:id="rId13" imgW="4514761" imgH="49532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125" y="4499151"/>
                        <a:ext cx="45688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660187"/>
              </p:ext>
            </p:extLst>
          </p:nvPr>
        </p:nvGraphicFramePr>
        <p:xfrm>
          <a:off x="4497884" y="5654154"/>
          <a:ext cx="19399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5" name="公式" r:id="rId15" imgW="857332" imgH="180855" progId="Equation.3">
                  <p:embed/>
                </p:oleObj>
              </mc:Choice>
              <mc:Fallback>
                <p:oleObj name="公式" r:id="rId15" imgW="857332" imgH="18085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884" y="5654154"/>
                        <a:ext cx="193992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912917"/>
              </p:ext>
            </p:extLst>
          </p:nvPr>
        </p:nvGraphicFramePr>
        <p:xfrm>
          <a:off x="1460997" y="6282804"/>
          <a:ext cx="19097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6" name="公式" r:id="rId17" imgW="838166" imgH="152512" progId="Equation.3">
                  <p:embed/>
                </p:oleObj>
              </mc:Choice>
              <mc:Fallback>
                <p:oleObj name="公式" r:id="rId17" imgW="838166" imgH="1525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997" y="6282804"/>
                        <a:ext cx="19097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686065"/>
              </p:ext>
            </p:extLst>
          </p:nvPr>
        </p:nvGraphicFramePr>
        <p:xfrm>
          <a:off x="4140697" y="6279629"/>
          <a:ext cx="3111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7" name="公式" r:id="rId19" imgW="1400183" imgH="180855" progId="Equation.3">
                  <p:embed/>
                </p:oleObj>
              </mc:Choice>
              <mc:Fallback>
                <p:oleObj name="公式" r:id="rId19" imgW="1400183" imgH="18085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697" y="6279629"/>
                        <a:ext cx="3111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9" name="AutoShape 21"/>
          <p:cNvSpPr>
            <a:spLocks noChangeArrowheads="1"/>
          </p:cNvSpPr>
          <p:nvPr/>
        </p:nvSpPr>
        <p:spPr bwMode="auto">
          <a:xfrm>
            <a:off x="2843213" y="2852936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0310" name="AutoShape 22"/>
          <p:cNvSpPr>
            <a:spLocks noChangeArrowheads="1"/>
          </p:cNvSpPr>
          <p:nvPr/>
        </p:nvSpPr>
        <p:spPr bwMode="auto">
          <a:xfrm>
            <a:off x="3566022" y="5703366"/>
            <a:ext cx="719137" cy="360363"/>
          </a:xfrm>
          <a:prstGeom prst="rightArrow">
            <a:avLst>
              <a:gd name="adj1" fmla="val 50000"/>
              <a:gd name="adj2" fmla="val 49890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3" name="Group 13"/>
          <p:cNvGrpSpPr>
            <a:grpSpLocks/>
          </p:cNvGrpSpPr>
          <p:nvPr/>
        </p:nvGrpSpPr>
        <p:grpSpPr bwMode="auto">
          <a:xfrm>
            <a:off x="7095174" y="4467547"/>
            <a:ext cx="2035968" cy="2273821"/>
            <a:chOff x="3665" y="1933"/>
            <a:chExt cx="1499" cy="1633"/>
          </a:xfrm>
        </p:grpSpPr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3665" y="2222"/>
              <a:ext cx="1440" cy="1344"/>
            </a:xfrm>
            <a:prstGeom prst="ellips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0">
                <a:solidFill>
                  <a:schemeClr val="bg1"/>
                </a:solidFill>
              </a:endParaRP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4422" y="2222"/>
              <a:ext cx="392" cy="2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V="1">
              <a:off x="4385" y="2222"/>
              <a:ext cx="37" cy="72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" name="Object 18"/>
            <p:cNvGraphicFramePr>
              <a:graphicFrameLocks noChangeAspect="1"/>
            </p:cNvGraphicFramePr>
            <p:nvPr/>
          </p:nvGraphicFramePr>
          <p:xfrm>
            <a:off x="4225" y="2971"/>
            <a:ext cx="193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8" name="Equation" r:id="rId21" imgW="171412" imgH="180855" progId="Equation.3">
                    <p:embed/>
                  </p:oleObj>
                </mc:Choice>
                <mc:Fallback>
                  <p:oleObj name="Equation" r:id="rId21" imgW="171412" imgH="18085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5" y="2971"/>
                          <a:ext cx="193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4127240"/>
                </p:ext>
              </p:extLst>
            </p:nvPr>
          </p:nvGraphicFramePr>
          <p:xfrm>
            <a:off x="4590" y="2286"/>
            <a:ext cx="19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9" name="Equation" r:id="rId23" imgW="253800" imgH="203040" progId="Equation.DSMT4">
                    <p:embed/>
                  </p:oleObj>
                </mc:Choice>
                <mc:Fallback>
                  <p:oleObj name="Equation" r:id="rId23" imgW="253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2286"/>
                          <a:ext cx="19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Arc 20"/>
            <p:cNvSpPr>
              <a:spLocks/>
            </p:cNvSpPr>
            <p:nvPr/>
          </p:nvSpPr>
          <p:spPr bwMode="auto">
            <a:xfrm rot="5604995">
              <a:off x="4482" y="2276"/>
              <a:ext cx="108" cy="34"/>
            </a:xfrm>
            <a:custGeom>
              <a:avLst/>
              <a:gdLst>
                <a:gd name="T0" fmla="*/ 0 w 24775"/>
                <a:gd name="T1" fmla="*/ 0 h 21600"/>
                <a:gd name="T2" fmla="*/ 0 w 24775"/>
                <a:gd name="T3" fmla="*/ 0 h 21600"/>
                <a:gd name="T4" fmla="*/ 0 w 247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4775"/>
                <a:gd name="T10" fmla="*/ 0 h 21600"/>
                <a:gd name="T11" fmla="*/ 24775 w 247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75" h="21600" fill="none" extrusionOk="0">
                  <a:moveTo>
                    <a:pt x="0" y="499"/>
                  </a:moveTo>
                  <a:cubicBezTo>
                    <a:pt x="1516" y="167"/>
                    <a:pt x="3064" y="-1"/>
                    <a:pt x="4617" y="0"/>
                  </a:cubicBezTo>
                  <a:cubicBezTo>
                    <a:pt x="13552" y="0"/>
                    <a:pt x="21564" y="5501"/>
                    <a:pt x="24774" y="13840"/>
                  </a:cubicBezTo>
                </a:path>
                <a:path w="24775" h="21600" stroke="0" extrusionOk="0">
                  <a:moveTo>
                    <a:pt x="0" y="499"/>
                  </a:moveTo>
                  <a:cubicBezTo>
                    <a:pt x="1516" y="167"/>
                    <a:pt x="3064" y="-1"/>
                    <a:pt x="4617" y="0"/>
                  </a:cubicBezTo>
                  <a:cubicBezTo>
                    <a:pt x="13552" y="0"/>
                    <a:pt x="21564" y="5501"/>
                    <a:pt x="24774" y="13840"/>
                  </a:cubicBezTo>
                  <a:lnTo>
                    <a:pt x="4617" y="21600"/>
                  </a:lnTo>
                  <a:lnTo>
                    <a:pt x="0" y="499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4150" y="247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FF9900"/>
                  </a:solidFill>
                </a:rPr>
                <a:t>R</a:t>
              </a: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4422" y="2222"/>
              <a:ext cx="306" cy="383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auto">
            <a:xfrm>
              <a:off x="4377" y="2177"/>
              <a:ext cx="91" cy="10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4" name="Object 24"/>
            <p:cNvGraphicFramePr>
              <a:graphicFrameLocks noChangeAspect="1"/>
            </p:cNvGraphicFramePr>
            <p:nvPr/>
          </p:nvGraphicFramePr>
          <p:xfrm>
            <a:off x="4604" y="1933"/>
            <a:ext cx="56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0" name="公式" r:id="rId25" imgW="400052" imgH="180855" progId="Equation.3">
                    <p:embed/>
                  </p:oleObj>
                </mc:Choice>
                <mc:Fallback>
                  <p:oleObj name="公式" r:id="rId25" imgW="400052" imgH="18085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933"/>
                          <a:ext cx="560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25"/>
            <p:cNvGraphicFramePr>
              <a:graphicFrameLocks noChangeAspect="1"/>
            </p:cNvGraphicFramePr>
            <p:nvPr/>
          </p:nvGraphicFramePr>
          <p:xfrm>
            <a:off x="4670" y="2523"/>
            <a:ext cx="16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1" name="公式" r:id="rId27" imgW="76123" imgH="133347" progId="Equation.3">
                    <p:embed/>
                  </p:oleObj>
                </mc:Choice>
                <mc:Fallback>
                  <p:oleObj name="公式" r:id="rId27" imgW="76123" imgH="1333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0" y="2523"/>
                          <a:ext cx="160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441431"/>
              </p:ext>
            </p:extLst>
          </p:nvPr>
        </p:nvGraphicFramePr>
        <p:xfrm>
          <a:off x="1174081" y="3274133"/>
          <a:ext cx="6485386" cy="1162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2" name="Equation" r:id="rId29" imgW="2692080" imgH="482400" progId="Equation.DSMT4">
                  <p:embed/>
                </p:oleObj>
              </mc:Choice>
              <mc:Fallback>
                <p:oleObj name="Equation" r:id="rId29" imgW="2692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74081" y="3274133"/>
                        <a:ext cx="6485386" cy="1162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autoUpdateAnimBg="0"/>
      <p:bldP spid="140297" grpId="0" autoUpdateAnimBg="0"/>
      <p:bldP spid="140302" grpId="0" autoUpdateAnimBg="0"/>
      <p:bldP spid="140309" grpId="0" animBg="1"/>
      <p:bldP spid="14031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17151</TotalTime>
  <Words>1872</Words>
  <Application>Microsoft Office PowerPoint</Application>
  <PresentationFormat>全屏显示(4:3)</PresentationFormat>
  <Paragraphs>250</Paragraphs>
  <Slides>28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50" baseType="lpstr">
      <vt:lpstr>Arial Unicode MS</vt:lpstr>
      <vt:lpstr>Highlight LET</vt:lpstr>
      <vt:lpstr>Milano LET</vt:lpstr>
      <vt:lpstr>Smudger LET</vt:lpstr>
      <vt:lpstr>方正舒体</vt:lpstr>
      <vt:lpstr>仿宋_GB2312</vt:lpstr>
      <vt:lpstr>黑体</vt:lpstr>
      <vt:lpstr>华文仿宋</vt:lpstr>
      <vt:lpstr>楷体_GB2312</vt:lpstr>
      <vt:lpstr>隶书</vt:lpstr>
      <vt:lpstr>宋体</vt:lpstr>
      <vt:lpstr>Arial</vt:lpstr>
      <vt:lpstr>Bookman Old Style</vt:lpstr>
      <vt:lpstr>Mangal</vt:lpstr>
      <vt:lpstr>Palatino Linotype</vt:lpstr>
      <vt:lpstr>Symbol</vt:lpstr>
      <vt:lpstr>Times New Roman</vt:lpstr>
      <vt:lpstr>Wingdings</vt:lpstr>
      <vt:lpstr>默认设计模板</vt:lpstr>
      <vt:lpstr>Equation</vt:lpstr>
      <vt:lpstr>公式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Polarization of Light</dc:title>
  <dc:creator>wxl</dc:creator>
  <cp:lastModifiedBy>jiangcw</cp:lastModifiedBy>
  <cp:revision>886</cp:revision>
  <dcterms:created xsi:type="dcterms:W3CDTF">1998-11-21T01:35:42Z</dcterms:created>
  <dcterms:modified xsi:type="dcterms:W3CDTF">2022-03-02T16:02:57Z</dcterms:modified>
</cp:coreProperties>
</file>