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94" r:id="rId2"/>
    <p:sldId id="525" r:id="rId3"/>
    <p:sldId id="526" r:id="rId4"/>
    <p:sldId id="480" r:id="rId5"/>
    <p:sldId id="476" r:id="rId6"/>
    <p:sldId id="514" r:id="rId7"/>
    <p:sldId id="524" r:id="rId8"/>
    <p:sldId id="479" r:id="rId9"/>
    <p:sldId id="517" r:id="rId10"/>
    <p:sldId id="527" r:id="rId11"/>
    <p:sldId id="483" r:id="rId12"/>
    <p:sldId id="528" r:id="rId13"/>
    <p:sldId id="529" r:id="rId14"/>
    <p:sldId id="495" r:id="rId15"/>
    <p:sldId id="496" r:id="rId16"/>
    <p:sldId id="500" r:id="rId17"/>
    <p:sldId id="501" r:id="rId18"/>
    <p:sldId id="503" r:id="rId19"/>
    <p:sldId id="504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pos="9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FF00"/>
    <a:srgbClr val="FF0000"/>
    <a:srgbClr val="001823"/>
    <a:srgbClr val="99CCFF"/>
    <a:srgbClr val="CCECFF"/>
    <a:srgbClr val="000000"/>
    <a:srgbClr val="008080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56" autoAdjust="0"/>
  </p:normalViewPr>
  <p:slideViewPr>
    <p:cSldViewPr>
      <p:cViewPr varScale="1">
        <p:scale>
          <a:sx n="62" d="100"/>
          <a:sy n="62" d="100"/>
        </p:scale>
        <p:origin x="1626" y="66"/>
      </p:cViewPr>
      <p:guideLst>
        <p:guide orient="horz" pos="1797"/>
        <p:guide pos="9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w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4" Type="http://schemas.openxmlformats.org/officeDocument/2006/relationships/image" Target="../media/image8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4" Type="http://schemas.openxmlformats.org/officeDocument/2006/relationships/image" Target="../media/image82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3" Type="http://schemas.openxmlformats.org/officeDocument/2006/relationships/image" Target="../media/image91.emf"/><Relationship Id="rId7" Type="http://schemas.openxmlformats.org/officeDocument/2006/relationships/image" Target="../media/image95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6" Type="http://schemas.openxmlformats.org/officeDocument/2006/relationships/image" Target="../media/image94.emf"/><Relationship Id="rId5" Type="http://schemas.openxmlformats.org/officeDocument/2006/relationships/image" Target="../media/image93.emf"/><Relationship Id="rId4" Type="http://schemas.openxmlformats.org/officeDocument/2006/relationships/image" Target="../media/image92.emf"/><Relationship Id="rId9" Type="http://schemas.openxmlformats.org/officeDocument/2006/relationships/image" Target="../media/image97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13" Type="http://schemas.openxmlformats.org/officeDocument/2006/relationships/image" Target="../media/image111.emf"/><Relationship Id="rId3" Type="http://schemas.openxmlformats.org/officeDocument/2006/relationships/image" Target="../media/image101.emf"/><Relationship Id="rId7" Type="http://schemas.openxmlformats.org/officeDocument/2006/relationships/image" Target="../media/image105.emf"/><Relationship Id="rId12" Type="http://schemas.openxmlformats.org/officeDocument/2006/relationships/image" Target="../media/image110.emf"/><Relationship Id="rId17" Type="http://schemas.openxmlformats.org/officeDocument/2006/relationships/image" Target="../media/image115.emf"/><Relationship Id="rId2" Type="http://schemas.openxmlformats.org/officeDocument/2006/relationships/image" Target="../media/image100.emf"/><Relationship Id="rId16" Type="http://schemas.openxmlformats.org/officeDocument/2006/relationships/image" Target="../media/image114.emf"/><Relationship Id="rId1" Type="http://schemas.openxmlformats.org/officeDocument/2006/relationships/image" Target="../media/image99.emf"/><Relationship Id="rId6" Type="http://schemas.openxmlformats.org/officeDocument/2006/relationships/image" Target="../media/image104.emf"/><Relationship Id="rId11" Type="http://schemas.openxmlformats.org/officeDocument/2006/relationships/image" Target="../media/image109.emf"/><Relationship Id="rId5" Type="http://schemas.openxmlformats.org/officeDocument/2006/relationships/image" Target="../media/image103.emf"/><Relationship Id="rId15" Type="http://schemas.openxmlformats.org/officeDocument/2006/relationships/image" Target="../media/image113.emf"/><Relationship Id="rId10" Type="http://schemas.openxmlformats.org/officeDocument/2006/relationships/image" Target="../media/image108.emf"/><Relationship Id="rId4" Type="http://schemas.openxmlformats.org/officeDocument/2006/relationships/image" Target="../media/image102.emf"/><Relationship Id="rId9" Type="http://schemas.openxmlformats.org/officeDocument/2006/relationships/image" Target="../media/image107.emf"/><Relationship Id="rId14" Type="http://schemas.openxmlformats.org/officeDocument/2006/relationships/image" Target="../media/image112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13" Type="http://schemas.openxmlformats.org/officeDocument/2006/relationships/image" Target="../media/image128.emf"/><Relationship Id="rId3" Type="http://schemas.openxmlformats.org/officeDocument/2006/relationships/image" Target="../media/image118.emf"/><Relationship Id="rId7" Type="http://schemas.openxmlformats.org/officeDocument/2006/relationships/image" Target="../media/image122.emf"/><Relationship Id="rId12" Type="http://schemas.openxmlformats.org/officeDocument/2006/relationships/image" Target="../media/image127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Relationship Id="rId6" Type="http://schemas.openxmlformats.org/officeDocument/2006/relationships/image" Target="../media/image121.emf"/><Relationship Id="rId11" Type="http://schemas.openxmlformats.org/officeDocument/2006/relationships/image" Target="../media/image126.emf"/><Relationship Id="rId5" Type="http://schemas.openxmlformats.org/officeDocument/2006/relationships/image" Target="../media/image120.emf"/><Relationship Id="rId10" Type="http://schemas.openxmlformats.org/officeDocument/2006/relationships/image" Target="../media/image125.emf"/><Relationship Id="rId4" Type="http://schemas.openxmlformats.org/officeDocument/2006/relationships/image" Target="../media/image119.emf"/><Relationship Id="rId9" Type="http://schemas.openxmlformats.org/officeDocument/2006/relationships/image" Target="../media/image124.emf"/><Relationship Id="rId14" Type="http://schemas.openxmlformats.org/officeDocument/2006/relationships/image" Target="../media/image129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13" Type="http://schemas.openxmlformats.org/officeDocument/2006/relationships/image" Target="../media/image143.wmf"/><Relationship Id="rId3" Type="http://schemas.openxmlformats.org/officeDocument/2006/relationships/image" Target="../media/image133.emf"/><Relationship Id="rId7" Type="http://schemas.openxmlformats.org/officeDocument/2006/relationships/image" Target="../media/image137.emf"/><Relationship Id="rId12" Type="http://schemas.openxmlformats.org/officeDocument/2006/relationships/image" Target="../media/image142.w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Relationship Id="rId6" Type="http://schemas.openxmlformats.org/officeDocument/2006/relationships/image" Target="../media/image136.emf"/><Relationship Id="rId11" Type="http://schemas.openxmlformats.org/officeDocument/2006/relationships/image" Target="../media/image141.wmf"/><Relationship Id="rId5" Type="http://schemas.openxmlformats.org/officeDocument/2006/relationships/image" Target="../media/image135.emf"/><Relationship Id="rId10" Type="http://schemas.openxmlformats.org/officeDocument/2006/relationships/image" Target="../media/image140.emf"/><Relationship Id="rId4" Type="http://schemas.openxmlformats.org/officeDocument/2006/relationships/image" Target="../media/image134.emf"/><Relationship Id="rId9" Type="http://schemas.openxmlformats.org/officeDocument/2006/relationships/image" Target="../media/image13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2" Type="http://schemas.openxmlformats.org/officeDocument/2006/relationships/image" Target="../media/image145.wmf"/><Relationship Id="rId1" Type="http://schemas.openxmlformats.org/officeDocument/2006/relationships/image" Target="../media/image144.emf"/><Relationship Id="rId6" Type="http://schemas.openxmlformats.org/officeDocument/2006/relationships/image" Target="../media/image149.e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image" Target="../media/image160.emf"/><Relationship Id="rId3" Type="http://schemas.openxmlformats.org/officeDocument/2006/relationships/image" Target="../media/image151.wmf"/><Relationship Id="rId7" Type="http://schemas.openxmlformats.org/officeDocument/2006/relationships/image" Target="../media/image154.wmf"/><Relationship Id="rId12" Type="http://schemas.openxmlformats.org/officeDocument/2006/relationships/image" Target="../media/image159.emf"/><Relationship Id="rId2" Type="http://schemas.openxmlformats.org/officeDocument/2006/relationships/image" Target="../media/image145.wmf"/><Relationship Id="rId1" Type="http://schemas.openxmlformats.org/officeDocument/2006/relationships/image" Target="../media/image150.emf"/><Relationship Id="rId6" Type="http://schemas.openxmlformats.org/officeDocument/2006/relationships/image" Target="../media/image153.wmf"/><Relationship Id="rId11" Type="http://schemas.openxmlformats.org/officeDocument/2006/relationships/image" Target="../media/image158.emf"/><Relationship Id="rId5" Type="http://schemas.openxmlformats.org/officeDocument/2006/relationships/image" Target="../media/image147.wmf"/><Relationship Id="rId15" Type="http://schemas.openxmlformats.org/officeDocument/2006/relationships/image" Target="../media/image162.emf"/><Relationship Id="rId10" Type="http://schemas.openxmlformats.org/officeDocument/2006/relationships/image" Target="../media/image157.emf"/><Relationship Id="rId4" Type="http://schemas.openxmlformats.org/officeDocument/2006/relationships/image" Target="../media/image152.wmf"/><Relationship Id="rId9" Type="http://schemas.openxmlformats.org/officeDocument/2006/relationships/image" Target="../media/image156.emf"/><Relationship Id="rId14" Type="http://schemas.openxmlformats.org/officeDocument/2006/relationships/image" Target="../media/image16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45.wmf"/><Relationship Id="rId3" Type="http://schemas.openxmlformats.org/officeDocument/2006/relationships/image" Target="../media/image35.emf"/><Relationship Id="rId7" Type="http://schemas.openxmlformats.org/officeDocument/2006/relationships/image" Target="../media/image39.wmf"/><Relationship Id="rId12" Type="http://schemas.openxmlformats.org/officeDocument/2006/relationships/image" Target="../media/image44.w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6" Type="http://schemas.openxmlformats.org/officeDocument/2006/relationships/image" Target="../media/image38.wmf"/><Relationship Id="rId11" Type="http://schemas.openxmlformats.org/officeDocument/2006/relationships/image" Target="../media/image43.wmf"/><Relationship Id="rId5" Type="http://schemas.openxmlformats.org/officeDocument/2006/relationships/image" Target="../media/image37.emf"/><Relationship Id="rId10" Type="http://schemas.openxmlformats.org/officeDocument/2006/relationships/image" Target="../media/image42.wmf"/><Relationship Id="rId4" Type="http://schemas.openxmlformats.org/officeDocument/2006/relationships/image" Target="../media/image36.emf"/><Relationship Id="rId9" Type="http://schemas.openxmlformats.org/officeDocument/2006/relationships/image" Target="../media/image41.wmf"/><Relationship Id="rId14" Type="http://schemas.openxmlformats.org/officeDocument/2006/relationships/image" Target="../media/image32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11" Type="http://schemas.openxmlformats.org/officeDocument/2006/relationships/image" Target="../media/image56.emf"/><Relationship Id="rId5" Type="http://schemas.openxmlformats.org/officeDocument/2006/relationships/image" Target="../media/image50.emf"/><Relationship Id="rId10" Type="http://schemas.openxmlformats.org/officeDocument/2006/relationships/image" Target="../media/image55.emf"/><Relationship Id="rId4" Type="http://schemas.openxmlformats.org/officeDocument/2006/relationships/image" Target="../media/image49.emf"/><Relationship Id="rId9" Type="http://schemas.openxmlformats.org/officeDocument/2006/relationships/image" Target="../media/image54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image" Target="../media/image59.emf"/><Relationship Id="rId7" Type="http://schemas.openxmlformats.org/officeDocument/2006/relationships/image" Target="../media/image63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6" Type="http://schemas.openxmlformats.org/officeDocument/2006/relationships/image" Target="../media/image62.emf"/><Relationship Id="rId11" Type="http://schemas.openxmlformats.org/officeDocument/2006/relationships/image" Target="../media/image67.emf"/><Relationship Id="rId5" Type="http://schemas.openxmlformats.org/officeDocument/2006/relationships/image" Target="../media/image61.emf"/><Relationship Id="rId10" Type="http://schemas.openxmlformats.org/officeDocument/2006/relationships/image" Target="../media/image66.emf"/><Relationship Id="rId4" Type="http://schemas.openxmlformats.org/officeDocument/2006/relationships/image" Target="../media/image60.emf"/><Relationship Id="rId9" Type="http://schemas.openxmlformats.org/officeDocument/2006/relationships/image" Target="../media/image65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image" Target="../media/image70.emf"/><Relationship Id="rId7" Type="http://schemas.openxmlformats.org/officeDocument/2006/relationships/image" Target="../media/image74.e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e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D7564-FB1C-479A-B37C-2665E10FD447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296CA-4405-4BDB-B031-498DDEF71A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252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DB5C9D2-A32F-40C1-937A-BCADB15713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837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另外一种计算方法就是从机械能守恒出发。但注意是引力势能，不是重力势能。</a:t>
            </a: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A7DB22-104D-43BD-9764-925CCFA8B229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64120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8468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3162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3695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2858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9978316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375937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884851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69748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674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73287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778844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-63500" y="9525"/>
            <a:ext cx="9226550" cy="6940550"/>
          </a:xfrm>
          <a:prstGeom prst="rect">
            <a:avLst/>
          </a:prstGeom>
          <a:solidFill>
            <a:srgbClr val="000000">
              <a:alpha val="7686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7662863" y="6729413"/>
            <a:ext cx="395287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129588" y="6729413"/>
            <a:ext cx="395287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9" name="AutoShape 5">
            <a:hlinkClick r:id="" action="ppaction://hlinkshowjump?jump=nex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597900" y="6729413"/>
            <a:ext cx="395288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146050" y="268288"/>
            <a:ext cx="8834438" cy="6345237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rgbClr val="009999">
                <a:alpha val="2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338951" name="Text Box 7"/>
          <p:cNvSpPr txBox="1">
            <a:spLocks noChangeArrowheads="1"/>
          </p:cNvSpPr>
          <p:nvPr userDrawn="1"/>
        </p:nvSpPr>
        <p:spPr bwMode="auto">
          <a:xfrm>
            <a:off x="3779838" y="6581775"/>
            <a:ext cx="49688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Chenwei Jiang, Xi’an </a:t>
            </a:r>
            <a:r>
              <a:rPr lang="en-US" altLang="zh-CN" sz="1400" b="1" i="1" dirty="0" err="1" smtClean="0">
                <a:solidFill>
                  <a:schemeClr val="bg2"/>
                </a:solidFill>
                <a:latin typeface="Times New Roman" panose="02020603050405020304" pitchFamily="18" charset="0"/>
              </a:rPr>
              <a:t>Jiaotong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 University, 2022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4450" y="-23813"/>
            <a:ext cx="23749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University Physics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5.e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2.e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emf"/><Relationship Id="rId20" Type="http://schemas.openxmlformats.org/officeDocument/2006/relationships/image" Target="../media/image7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81.emf"/><Relationship Id="rId3" Type="http://schemas.openxmlformats.org/officeDocument/2006/relationships/audio" Target="../media/audio1.wav"/><Relationship Id="rId7" Type="http://schemas.openxmlformats.org/officeDocument/2006/relationships/image" Target="../media/image78.emf"/><Relationship Id="rId12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80.emf"/><Relationship Id="rId5" Type="http://schemas.openxmlformats.org/officeDocument/2006/relationships/image" Target="../media/image77.emf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7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3.emf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5.emf"/><Relationship Id="rId4" Type="http://schemas.openxmlformats.org/officeDocument/2006/relationships/image" Target="../media/image82.emf"/><Relationship Id="rId9" Type="http://schemas.openxmlformats.org/officeDocument/2006/relationships/oleObject" Target="../embeddings/oleObject8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7.emf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82.emf"/><Relationship Id="rId4" Type="http://schemas.openxmlformats.org/officeDocument/2006/relationships/image" Target="../media/image86.emf"/><Relationship Id="rId9" Type="http://schemas.openxmlformats.org/officeDocument/2006/relationships/oleObject" Target="../embeddings/oleObject8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93.emf"/><Relationship Id="rId18" Type="http://schemas.openxmlformats.org/officeDocument/2006/relationships/oleObject" Target="../embeddings/oleObject97.bin"/><Relationship Id="rId3" Type="http://schemas.openxmlformats.org/officeDocument/2006/relationships/image" Target="../media/image98.jpeg"/><Relationship Id="rId21" Type="http://schemas.openxmlformats.org/officeDocument/2006/relationships/image" Target="../media/image97.emf"/><Relationship Id="rId7" Type="http://schemas.openxmlformats.org/officeDocument/2006/relationships/image" Target="../media/image90.emf"/><Relationship Id="rId12" Type="http://schemas.openxmlformats.org/officeDocument/2006/relationships/oleObject" Target="../embeddings/oleObject94.bin"/><Relationship Id="rId17" Type="http://schemas.openxmlformats.org/officeDocument/2006/relationships/image" Target="../media/image9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6.bin"/><Relationship Id="rId20" Type="http://schemas.openxmlformats.org/officeDocument/2006/relationships/oleObject" Target="../embeddings/oleObject98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92.emf"/><Relationship Id="rId5" Type="http://schemas.openxmlformats.org/officeDocument/2006/relationships/image" Target="../media/image89.emf"/><Relationship Id="rId15" Type="http://schemas.openxmlformats.org/officeDocument/2006/relationships/image" Target="../media/image94.emf"/><Relationship Id="rId10" Type="http://schemas.openxmlformats.org/officeDocument/2006/relationships/oleObject" Target="../embeddings/oleObject93.bin"/><Relationship Id="rId19" Type="http://schemas.openxmlformats.org/officeDocument/2006/relationships/image" Target="../media/image96.emf"/><Relationship Id="rId4" Type="http://schemas.openxmlformats.org/officeDocument/2006/relationships/oleObject" Target="../embeddings/oleObject90.bin"/><Relationship Id="rId9" Type="http://schemas.openxmlformats.org/officeDocument/2006/relationships/image" Target="../media/image91.emf"/><Relationship Id="rId14" Type="http://schemas.openxmlformats.org/officeDocument/2006/relationships/oleObject" Target="../embeddings/oleObject95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emf"/><Relationship Id="rId18" Type="http://schemas.openxmlformats.org/officeDocument/2006/relationships/oleObject" Target="../embeddings/oleObject106.bin"/><Relationship Id="rId26" Type="http://schemas.openxmlformats.org/officeDocument/2006/relationships/oleObject" Target="../embeddings/oleObject110.bin"/><Relationship Id="rId21" Type="http://schemas.openxmlformats.org/officeDocument/2006/relationships/image" Target="../media/image107.emf"/><Relationship Id="rId34" Type="http://schemas.openxmlformats.org/officeDocument/2006/relationships/oleObject" Target="../embeddings/oleObject114.bin"/><Relationship Id="rId7" Type="http://schemas.openxmlformats.org/officeDocument/2006/relationships/image" Target="../media/image100.emf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105.emf"/><Relationship Id="rId25" Type="http://schemas.openxmlformats.org/officeDocument/2006/relationships/image" Target="../media/image109.emf"/><Relationship Id="rId33" Type="http://schemas.openxmlformats.org/officeDocument/2006/relationships/image" Target="../media/image11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5.bin"/><Relationship Id="rId20" Type="http://schemas.openxmlformats.org/officeDocument/2006/relationships/oleObject" Target="../embeddings/oleObject107.bin"/><Relationship Id="rId29" Type="http://schemas.openxmlformats.org/officeDocument/2006/relationships/image" Target="../media/image111.e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102.emf"/><Relationship Id="rId24" Type="http://schemas.openxmlformats.org/officeDocument/2006/relationships/oleObject" Target="../embeddings/oleObject109.bin"/><Relationship Id="rId32" Type="http://schemas.openxmlformats.org/officeDocument/2006/relationships/oleObject" Target="../embeddings/oleObject113.bin"/><Relationship Id="rId37" Type="http://schemas.openxmlformats.org/officeDocument/2006/relationships/image" Target="../media/image115.emf"/><Relationship Id="rId5" Type="http://schemas.openxmlformats.org/officeDocument/2006/relationships/image" Target="../media/image99.emf"/><Relationship Id="rId15" Type="http://schemas.openxmlformats.org/officeDocument/2006/relationships/image" Target="../media/image104.emf"/><Relationship Id="rId23" Type="http://schemas.openxmlformats.org/officeDocument/2006/relationships/image" Target="../media/image108.emf"/><Relationship Id="rId28" Type="http://schemas.openxmlformats.org/officeDocument/2006/relationships/oleObject" Target="../embeddings/oleObject111.bin"/><Relationship Id="rId36" Type="http://schemas.openxmlformats.org/officeDocument/2006/relationships/oleObject" Target="../embeddings/oleObject115.bin"/><Relationship Id="rId10" Type="http://schemas.openxmlformats.org/officeDocument/2006/relationships/oleObject" Target="../embeddings/oleObject102.bin"/><Relationship Id="rId19" Type="http://schemas.openxmlformats.org/officeDocument/2006/relationships/image" Target="../media/image106.emf"/><Relationship Id="rId31" Type="http://schemas.openxmlformats.org/officeDocument/2006/relationships/image" Target="../media/image112.emf"/><Relationship Id="rId4" Type="http://schemas.openxmlformats.org/officeDocument/2006/relationships/oleObject" Target="../embeddings/oleObject99.bin"/><Relationship Id="rId9" Type="http://schemas.openxmlformats.org/officeDocument/2006/relationships/image" Target="../media/image101.emf"/><Relationship Id="rId14" Type="http://schemas.openxmlformats.org/officeDocument/2006/relationships/oleObject" Target="../embeddings/oleObject104.bin"/><Relationship Id="rId22" Type="http://schemas.openxmlformats.org/officeDocument/2006/relationships/oleObject" Target="../embeddings/oleObject108.bin"/><Relationship Id="rId27" Type="http://schemas.openxmlformats.org/officeDocument/2006/relationships/image" Target="../media/image110.emf"/><Relationship Id="rId30" Type="http://schemas.openxmlformats.org/officeDocument/2006/relationships/oleObject" Target="../embeddings/oleObject112.bin"/><Relationship Id="rId35" Type="http://schemas.openxmlformats.org/officeDocument/2006/relationships/image" Target="../media/image114.emf"/><Relationship Id="rId8" Type="http://schemas.openxmlformats.org/officeDocument/2006/relationships/oleObject" Target="../embeddings/oleObject101.bin"/><Relationship Id="rId3" Type="http://schemas.openxmlformats.org/officeDocument/2006/relationships/image" Target="../media/image98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image" Target="../media/image120.emf"/><Relationship Id="rId18" Type="http://schemas.openxmlformats.org/officeDocument/2006/relationships/oleObject" Target="../embeddings/oleObject123.bin"/><Relationship Id="rId26" Type="http://schemas.openxmlformats.org/officeDocument/2006/relationships/oleObject" Target="../embeddings/oleObject127.bin"/><Relationship Id="rId3" Type="http://schemas.openxmlformats.org/officeDocument/2006/relationships/image" Target="../media/image130.jpeg"/><Relationship Id="rId21" Type="http://schemas.openxmlformats.org/officeDocument/2006/relationships/image" Target="../media/image124.emf"/><Relationship Id="rId7" Type="http://schemas.openxmlformats.org/officeDocument/2006/relationships/image" Target="../media/image117.emf"/><Relationship Id="rId12" Type="http://schemas.openxmlformats.org/officeDocument/2006/relationships/oleObject" Target="../embeddings/oleObject120.bin"/><Relationship Id="rId17" Type="http://schemas.openxmlformats.org/officeDocument/2006/relationships/image" Target="../media/image122.emf"/><Relationship Id="rId25" Type="http://schemas.openxmlformats.org/officeDocument/2006/relationships/image" Target="../media/image12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2.bin"/><Relationship Id="rId20" Type="http://schemas.openxmlformats.org/officeDocument/2006/relationships/oleObject" Target="../embeddings/oleObject124.bin"/><Relationship Id="rId29" Type="http://schemas.openxmlformats.org/officeDocument/2006/relationships/image" Target="../media/image128.e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119.emf"/><Relationship Id="rId24" Type="http://schemas.openxmlformats.org/officeDocument/2006/relationships/oleObject" Target="../embeddings/oleObject126.bin"/><Relationship Id="rId5" Type="http://schemas.openxmlformats.org/officeDocument/2006/relationships/image" Target="../media/image116.emf"/><Relationship Id="rId15" Type="http://schemas.openxmlformats.org/officeDocument/2006/relationships/image" Target="../media/image121.emf"/><Relationship Id="rId23" Type="http://schemas.openxmlformats.org/officeDocument/2006/relationships/image" Target="../media/image125.emf"/><Relationship Id="rId28" Type="http://schemas.openxmlformats.org/officeDocument/2006/relationships/oleObject" Target="../embeddings/oleObject128.bin"/><Relationship Id="rId10" Type="http://schemas.openxmlformats.org/officeDocument/2006/relationships/oleObject" Target="../embeddings/oleObject119.bin"/><Relationship Id="rId19" Type="http://schemas.openxmlformats.org/officeDocument/2006/relationships/image" Target="../media/image123.emf"/><Relationship Id="rId31" Type="http://schemas.openxmlformats.org/officeDocument/2006/relationships/image" Target="../media/image129.e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18.emf"/><Relationship Id="rId14" Type="http://schemas.openxmlformats.org/officeDocument/2006/relationships/oleObject" Target="../embeddings/oleObject121.bin"/><Relationship Id="rId22" Type="http://schemas.openxmlformats.org/officeDocument/2006/relationships/oleObject" Target="../embeddings/oleObject125.bin"/><Relationship Id="rId27" Type="http://schemas.openxmlformats.org/officeDocument/2006/relationships/image" Target="../media/image127.emf"/><Relationship Id="rId30" Type="http://schemas.openxmlformats.org/officeDocument/2006/relationships/oleObject" Target="../embeddings/oleObject129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jpeg"/><Relationship Id="rId18" Type="http://schemas.openxmlformats.org/officeDocument/2006/relationships/oleObject" Target="../embeddings/oleObject137.bin"/><Relationship Id="rId26" Type="http://schemas.openxmlformats.org/officeDocument/2006/relationships/oleObject" Target="../embeddings/oleObject142.bin"/><Relationship Id="rId3" Type="http://schemas.openxmlformats.org/officeDocument/2006/relationships/oleObject" Target="../embeddings/oleObject130.bin"/><Relationship Id="rId21" Type="http://schemas.openxmlformats.org/officeDocument/2006/relationships/image" Target="../media/image139.emf"/><Relationship Id="rId34" Type="http://schemas.openxmlformats.org/officeDocument/2006/relationships/image" Target="../media/image143.wmf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35.emf"/><Relationship Id="rId17" Type="http://schemas.openxmlformats.org/officeDocument/2006/relationships/image" Target="../media/image137.emf"/><Relationship Id="rId25" Type="http://schemas.openxmlformats.org/officeDocument/2006/relationships/oleObject" Target="../embeddings/oleObject141.bin"/><Relationship Id="rId33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6.bin"/><Relationship Id="rId20" Type="http://schemas.openxmlformats.org/officeDocument/2006/relationships/oleObject" Target="../embeddings/oleObject138.bin"/><Relationship Id="rId29" Type="http://schemas.openxmlformats.org/officeDocument/2006/relationships/oleObject" Target="../embeddings/oleObject145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2.emf"/><Relationship Id="rId11" Type="http://schemas.openxmlformats.org/officeDocument/2006/relationships/oleObject" Target="../embeddings/oleObject134.bin"/><Relationship Id="rId24" Type="http://schemas.openxmlformats.org/officeDocument/2006/relationships/oleObject" Target="../embeddings/oleObject140.bin"/><Relationship Id="rId32" Type="http://schemas.openxmlformats.org/officeDocument/2006/relationships/image" Target="../media/image142.wmf"/><Relationship Id="rId5" Type="http://schemas.openxmlformats.org/officeDocument/2006/relationships/oleObject" Target="../embeddings/oleObject131.bin"/><Relationship Id="rId15" Type="http://schemas.openxmlformats.org/officeDocument/2006/relationships/image" Target="../media/image136.emf"/><Relationship Id="rId23" Type="http://schemas.openxmlformats.org/officeDocument/2006/relationships/image" Target="../media/image140.emf"/><Relationship Id="rId28" Type="http://schemas.openxmlformats.org/officeDocument/2006/relationships/oleObject" Target="../embeddings/oleObject144.bin"/><Relationship Id="rId10" Type="http://schemas.openxmlformats.org/officeDocument/2006/relationships/image" Target="../media/image134.emf"/><Relationship Id="rId19" Type="http://schemas.openxmlformats.org/officeDocument/2006/relationships/image" Target="../media/image138.emf"/><Relationship Id="rId31" Type="http://schemas.openxmlformats.org/officeDocument/2006/relationships/oleObject" Target="../embeddings/oleObject146.bin"/><Relationship Id="rId4" Type="http://schemas.openxmlformats.org/officeDocument/2006/relationships/image" Target="../media/image131.emf"/><Relationship Id="rId9" Type="http://schemas.openxmlformats.org/officeDocument/2006/relationships/oleObject" Target="../embeddings/oleObject133.bin"/><Relationship Id="rId14" Type="http://schemas.openxmlformats.org/officeDocument/2006/relationships/oleObject" Target="../embeddings/oleObject135.bin"/><Relationship Id="rId22" Type="http://schemas.openxmlformats.org/officeDocument/2006/relationships/oleObject" Target="../embeddings/oleObject139.bin"/><Relationship Id="rId27" Type="http://schemas.openxmlformats.org/officeDocument/2006/relationships/oleObject" Target="../embeddings/oleObject143.bin"/><Relationship Id="rId30" Type="http://schemas.openxmlformats.org/officeDocument/2006/relationships/image" Target="../media/image141.wmf"/><Relationship Id="rId8" Type="http://schemas.openxmlformats.org/officeDocument/2006/relationships/image" Target="../media/image13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13" Type="http://schemas.openxmlformats.org/officeDocument/2006/relationships/image" Target="../media/image148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5" Type="http://schemas.openxmlformats.org/officeDocument/2006/relationships/image" Target="../media/image149.emf"/><Relationship Id="rId10" Type="http://schemas.openxmlformats.org/officeDocument/2006/relationships/image" Target="../media/image147.wmf"/><Relationship Id="rId4" Type="http://schemas.openxmlformats.org/officeDocument/2006/relationships/image" Target="../media/image144.emf"/><Relationship Id="rId9" Type="http://schemas.openxmlformats.org/officeDocument/2006/relationships/oleObject" Target="../embeddings/oleObject151.bin"/><Relationship Id="rId14" Type="http://schemas.openxmlformats.org/officeDocument/2006/relationships/oleObject" Target="../embeddings/oleObject154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wmf"/><Relationship Id="rId18" Type="http://schemas.openxmlformats.org/officeDocument/2006/relationships/oleObject" Target="../embeddings/oleObject163.bin"/><Relationship Id="rId26" Type="http://schemas.openxmlformats.org/officeDocument/2006/relationships/oleObject" Target="../embeddings/oleObject167.bin"/><Relationship Id="rId3" Type="http://schemas.openxmlformats.org/officeDocument/2006/relationships/oleObject" Target="../embeddings/oleObject155.bin"/><Relationship Id="rId21" Type="http://schemas.openxmlformats.org/officeDocument/2006/relationships/image" Target="../media/image156.emf"/><Relationship Id="rId7" Type="http://schemas.openxmlformats.org/officeDocument/2006/relationships/oleObject" Target="../embeddings/oleObject157.bin"/><Relationship Id="rId12" Type="http://schemas.openxmlformats.org/officeDocument/2006/relationships/oleObject" Target="../embeddings/oleObject160.bin"/><Relationship Id="rId17" Type="http://schemas.openxmlformats.org/officeDocument/2006/relationships/image" Target="../media/image154.wmf"/><Relationship Id="rId25" Type="http://schemas.openxmlformats.org/officeDocument/2006/relationships/image" Target="../media/image158.emf"/><Relationship Id="rId33" Type="http://schemas.openxmlformats.org/officeDocument/2006/relationships/image" Target="../media/image16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2.bin"/><Relationship Id="rId20" Type="http://schemas.openxmlformats.org/officeDocument/2006/relationships/oleObject" Target="../embeddings/oleObject164.bin"/><Relationship Id="rId29" Type="http://schemas.openxmlformats.org/officeDocument/2006/relationships/image" Target="../media/image160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5.wmf"/><Relationship Id="rId11" Type="http://schemas.openxmlformats.org/officeDocument/2006/relationships/image" Target="../media/image152.wmf"/><Relationship Id="rId24" Type="http://schemas.openxmlformats.org/officeDocument/2006/relationships/oleObject" Target="../embeddings/oleObject166.bin"/><Relationship Id="rId32" Type="http://schemas.openxmlformats.org/officeDocument/2006/relationships/oleObject" Target="../embeddings/oleObject170.bin"/><Relationship Id="rId5" Type="http://schemas.openxmlformats.org/officeDocument/2006/relationships/oleObject" Target="../embeddings/oleObject156.bin"/><Relationship Id="rId15" Type="http://schemas.openxmlformats.org/officeDocument/2006/relationships/image" Target="../media/image153.wmf"/><Relationship Id="rId23" Type="http://schemas.openxmlformats.org/officeDocument/2006/relationships/image" Target="../media/image157.emf"/><Relationship Id="rId28" Type="http://schemas.openxmlformats.org/officeDocument/2006/relationships/oleObject" Target="../embeddings/oleObject168.bin"/><Relationship Id="rId10" Type="http://schemas.openxmlformats.org/officeDocument/2006/relationships/oleObject" Target="../embeddings/oleObject159.bin"/><Relationship Id="rId19" Type="http://schemas.openxmlformats.org/officeDocument/2006/relationships/image" Target="../media/image155.wmf"/><Relationship Id="rId31" Type="http://schemas.openxmlformats.org/officeDocument/2006/relationships/image" Target="../media/image161.emf"/><Relationship Id="rId4" Type="http://schemas.openxmlformats.org/officeDocument/2006/relationships/image" Target="../media/image150.emf"/><Relationship Id="rId9" Type="http://schemas.openxmlformats.org/officeDocument/2006/relationships/image" Target="../media/image151.wmf"/><Relationship Id="rId14" Type="http://schemas.openxmlformats.org/officeDocument/2006/relationships/oleObject" Target="../embeddings/oleObject161.bin"/><Relationship Id="rId22" Type="http://schemas.openxmlformats.org/officeDocument/2006/relationships/oleObject" Target="../embeddings/oleObject165.bin"/><Relationship Id="rId27" Type="http://schemas.openxmlformats.org/officeDocument/2006/relationships/image" Target="../media/image159.emf"/><Relationship Id="rId30" Type="http://schemas.openxmlformats.org/officeDocument/2006/relationships/oleObject" Target="../embeddings/oleObject169.bin"/><Relationship Id="rId8" Type="http://schemas.openxmlformats.org/officeDocument/2006/relationships/oleObject" Target="../embeddings/oleObject15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Relationship Id="rId22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9.emf"/><Relationship Id="rId18" Type="http://schemas.openxmlformats.org/officeDocument/2006/relationships/oleObject" Target="../embeddings/oleObject31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6.e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8.emf"/><Relationship Id="rId5" Type="http://schemas.openxmlformats.org/officeDocument/2006/relationships/image" Target="../media/image25.emf"/><Relationship Id="rId15" Type="http://schemas.openxmlformats.org/officeDocument/2006/relationships/image" Target="../media/image30.e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2.e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emf"/><Relationship Id="rId14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40.wmf"/><Relationship Id="rId26" Type="http://schemas.openxmlformats.org/officeDocument/2006/relationships/image" Target="../media/image44.w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7.emf"/><Relationship Id="rId17" Type="http://schemas.openxmlformats.org/officeDocument/2006/relationships/oleObject" Target="../embeddings/oleObject39.bin"/><Relationship Id="rId25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29" Type="http://schemas.openxmlformats.org/officeDocument/2006/relationships/oleObject" Target="../embeddings/oleObject45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43.wmf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28" Type="http://schemas.openxmlformats.org/officeDocument/2006/relationships/image" Target="../media/image45.wmf"/><Relationship Id="rId10" Type="http://schemas.openxmlformats.org/officeDocument/2006/relationships/image" Target="../media/image36.e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8.wmf"/><Relationship Id="rId22" Type="http://schemas.openxmlformats.org/officeDocument/2006/relationships/image" Target="../media/image42.wmf"/><Relationship Id="rId27" Type="http://schemas.openxmlformats.org/officeDocument/2006/relationships/oleObject" Target="../embeddings/oleObject44.bin"/><Relationship Id="rId30" Type="http://schemas.openxmlformats.org/officeDocument/2006/relationships/image" Target="../media/image3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3.e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0.e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emf"/><Relationship Id="rId20" Type="http://schemas.openxmlformats.org/officeDocument/2006/relationships/image" Target="../media/image54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56.e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10" Type="http://schemas.openxmlformats.org/officeDocument/2006/relationships/image" Target="../media/image49.e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1.emf"/><Relationship Id="rId22" Type="http://schemas.openxmlformats.org/officeDocument/2006/relationships/image" Target="../media/image5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4.e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1.e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emf"/><Relationship Id="rId20" Type="http://schemas.openxmlformats.org/officeDocument/2006/relationships/image" Target="../media/image65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67.emf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10" Type="http://schemas.openxmlformats.org/officeDocument/2006/relationships/image" Target="../media/image60.e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57.e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2.emf"/><Relationship Id="rId22" Type="http://schemas.openxmlformats.org/officeDocument/2006/relationships/image" Target="../media/image6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G_0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269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827088" y="549275"/>
            <a:ext cx="6913562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6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mudger LET" pitchFamily="2" charset="0"/>
                <a:ea typeface="隶书" pitchFamily="49" charset="-122"/>
                <a:cs typeface="Times New Roman" pitchFamily="18" charset="0"/>
              </a:rPr>
              <a:t>Chapter 2</a:t>
            </a:r>
            <a:endParaRPr kumimoji="1" lang="en-US" altLang="zh-CN" sz="66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mudger LET" pitchFamily="2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60363" y="1484313"/>
            <a:ext cx="8748712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66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ighlight LET" pitchFamily="2" charset="0"/>
                <a:ea typeface="方正舒体" pitchFamily="2" charset="-122"/>
                <a:cs typeface="Times New Roman" pitchFamily="18" charset="0"/>
              </a:rPr>
              <a:t>NEWTON’S LAWS OF MOTION</a:t>
            </a:r>
          </a:p>
        </p:txBody>
      </p:sp>
      <p:sp>
        <p:nvSpPr>
          <p:cNvPr id="7" name="Text Box 1039"/>
          <p:cNvSpPr txBox="1">
            <a:spLocks noChangeArrowheads="1"/>
          </p:cNvSpPr>
          <p:nvPr/>
        </p:nvSpPr>
        <p:spPr bwMode="auto">
          <a:xfrm>
            <a:off x="1258888" y="3716338"/>
            <a:ext cx="6705600" cy="231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5000"/>
              </a:lnSpc>
              <a:defRPr/>
            </a:pPr>
            <a:r>
              <a:rPr kumimoji="1" lang="zh-CN" altLang="en-US" sz="3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蒋臣威</a:t>
            </a:r>
          </a:p>
          <a:p>
            <a:pPr algn="ctr" eaLnBrk="1" hangingPunct="1">
              <a:lnSpc>
                <a:spcPct val="135000"/>
              </a:lnSpc>
              <a:defRPr/>
            </a:pPr>
            <a:r>
              <a:rPr kumimoji="1" lang="zh-CN" altLang="en-US" sz="3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西安交通大学</a:t>
            </a:r>
          </a:p>
          <a:p>
            <a:pPr algn="ctr" eaLnBrk="1" hangingPunct="1">
              <a:lnSpc>
                <a:spcPct val="135000"/>
              </a:lnSpc>
              <a:defRPr/>
            </a:pPr>
            <a:r>
              <a:rPr kumimoji="1" lang="en-US" altLang="zh-CN" sz="36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仿宋" pitchFamily="2" charset="-122"/>
              </a:rPr>
              <a:t>3</a:t>
            </a:r>
            <a:r>
              <a:rPr kumimoji="1" lang="en-US" altLang="zh-CN" sz="36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仿宋" pitchFamily="2" charset="-122"/>
              </a:rPr>
              <a:t> / 8 / 2022</a:t>
            </a:r>
            <a:endParaRPr kumimoji="1" lang="zh-CN" altLang="en-US" sz="3600" b="1" i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华文仿宋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Line 2"/>
          <p:cNvSpPr>
            <a:spLocks noChangeShapeType="1"/>
          </p:cNvSpPr>
          <p:nvPr/>
        </p:nvSpPr>
        <p:spPr bwMode="auto">
          <a:xfrm>
            <a:off x="7435070" y="2760636"/>
            <a:ext cx="1909762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7693025" y="2762250"/>
            <a:ext cx="74613" cy="2149475"/>
          </a:xfrm>
          <a:prstGeom prst="rect">
            <a:avLst/>
          </a:prstGeom>
          <a:noFill/>
          <a:ln w="9525">
            <a:solidFill>
              <a:srgbClr val="FFFF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04800" y="209550"/>
            <a:ext cx="811213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 smtClean="0">
                <a:solidFill>
                  <a:srgbClr val="00FFFF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400" b="1" dirty="0" smtClean="0">
                <a:solidFill>
                  <a:srgbClr val="00FFFF"/>
                </a:solidFill>
                <a:latin typeface="宋体" panose="02010600030101010101" pitchFamily="2" charset="-122"/>
              </a:rPr>
              <a:t>6</a:t>
            </a:r>
            <a:endParaRPr kumimoji="1" lang="en-US" altLang="zh-CN" sz="2400" b="1" dirty="0">
              <a:solidFill>
                <a:srgbClr val="00FFFF"/>
              </a:solidFill>
              <a:latin typeface="宋体" panose="02010600030101010101" pitchFamily="2" charset="-122"/>
            </a:endParaRPr>
          </a:p>
        </p:txBody>
      </p:sp>
      <p:sp>
        <p:nvSpPr>
          <p:cNvPr id="305157" name="Text Box 5"/>
          <p:cNvSpPr txBox="1">
            <a:spLocks noChangeArrowheads="1"/>
          </p:cNvSpPr>
          <p:nvPr/>
        </p:nvSpPr>
        <p:spPr bwMode="auto">
          <a:xfrm>
            <a:off x="761999" y="1308100"/>
            <a:ext cx="7743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以绳最高点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为原点，在竖直向下方向建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坐标（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如图）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.</a:t>
            </a:r>
            <a:endParaRPr kumimoji="1" lang="en-US" altLang="zh-CN" sz="2400" dirty="0">
              <a:latin typeface="Times New Roman" panose="02020603050405020304" pitchFamily="18" charset="0"/>
              <a:ea typeface="华文仿宋" pitchFamily="2" charset="-122"/>
            </a:endParaRPr>
          </a:p>
        </p:txBody>
      </p:sp>
      <p:sp>
        <p:nvSpPr>
          <p:cNvPr id="305158" name="Text Box 6"/>
          <p:cNvSpPr txBox="1">
            <a:spLocks noChangeArrowheads="1"/>
          </p:cNvSpPr>
          <p:nvPr/>
        </p:nvSpPr>
        <p:spPr bwMode="auto">
          <a:xfrm>
            <a:off x="3687763" y="1809750"/>
            <a:ext cx="53007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设压力为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 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N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（地面给绳的支持力也为</a:t>
            </a:r>
            <a:r>
              <a:rPr kumimoji="1" lang="en-US" altLang="zh-CN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N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）</a:t>
            </a:r>
            <a:endParaRPr kumimoji="1" lang="en-US" altLang="zh-CN" sz="2400" b="1" dirty="0">
              <a:solidFill>
                <a:srgbClr val="66FFFF"/>
              </a:solidFill>
              <a:latin typeface="Times New Roman" panose="02020603050405020304" pitchFamily="18" charset="0"/>
              <a:ea typeface="华文仿宋" pitchFamily="2" charset="-122"/>
            </a:endParaRPr>
          </a:p>
        </p:txBody>
      </p:sp>
      <p:graphicFrame>
        <p:nvGraphicFramePr>
          <p:cNvPr id="3051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059073"/>
              </p:ext>
            </p:extLst>
          </p:nvPr>
        </p:nvGraphicFramePr>
        <p:xfrm>
          <a:off x="1375044" y="3762375"/>
          <a:ext cx="2596951" cy="905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3" name="Equation" r:id="rId3" imgW="1168200" imgH="393480" progId="Equation.DSMT4">
                  <p:embed/>
                </p:oleObj>
              </mc:Choice>
              <mc:Fallback>
                <p:oleObj name="Equation" r:id="rId3" imgW="1168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044" y="3762375"/>
                        <a:ext cx="2596951" cy="905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902575"/>
              </p:ext>
            </p:extLst>
          </p:nvPr>
        </p:nvGraphicFramePr>
        <p:xfrm>
          <a:off x="1408113" y="2919413"/>
          <a:ext cx="176688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4" name="Equation" r:id="rId5" imgW="774360" imgH="393480" progId="Equation.DSMT4">
                  <p:embed/>
                </p:oleObj>
              </mc:Choice>
              <mc:Fallback>
                <p:oleObj name="Equation" r:id="rId5" imgW="774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2919413"/>
                        <a:ext cx="1766887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1" name="Object 9"/>
          <p:cNvGraphicFramePr>
            <a:graphicFrameLocks noChangeAspect="1"/>
          </p:cNvGraphicFramePr>
          <p:nvPr/>
        </p:nvGraphicFramePr>
        <p:xfrm>
          <a:off x="3779838" y="3257550"/>
          <a:ext cx="12160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5" name="Equation" r:id="rId7" imgW="1171770" imgH="266797" progId="Equation.3">
                  <p:embed/>
                </p:oleObj>
              </mc:Choice>
              <mc:Fallback>
                <p:oleObj name="Equation" r:id="rId7" imgW="1171770" imgH="2667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257550"/>
                        <a:ext cx="1216025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62" name="Text Box 10"/>
          <p:cNvSpPr txBox="1">
            <a:spLocks noChangeArrowheads="1"/>
          </p:cNvSpPr>
          <p:nvPr/>
        </p:nvSpPr>
        <p:spPr bwMode="auto">
          <a:xfrm>
            <a:off x="304800" y="13287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FFFF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305163" name="Text Box 11"/>
          <p:cNvSpPr txBox="1">
            <a:spLocks noChangeArrowheads="1"/>
          </p:cNvSpPr>
          <p:nvPr/>
        </p:nvSpPr>
        <p:spPr bwMode="auto">
          <a:xfrm>
            <a:off x="8522493" y="2348812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i="1" dirty="0">
                <a:solidFill>
                  <a:srgbClr val="00FF00"/>
                </a:solidFill>
                <a:latin typeface="Times New Roman" panose="02020603050405020304" pitchFamily="18" charset="0"/>
              </a:rPr>
              <a:t>O</a:t>
            </a:r>
            <a:endParaRPr kumimoji="1" lang="en-US" altLang="zh-CN" sz="2400" i="1" dirty="0">
              <a:latin typeface="Times New Roman" panose="02020603050405020304" pitchFamily="18" charset="0"/>
            </a:endParaRPr>
          </a:p>
        </p:txBody>
      </p:sp>
      <p:sp>
        <p:nvSpPr>
          <p:cNvPr id="305164" name="Text Box 12"/>
          <p:cNvSpPr txBox="1">
            <a:spLocks noChangeArrowheads="1"/>
          </p:cNvSpPr>
          <p:nvPr/>
        </p:nvSpPr>
        <p:spPr bwMode="auto">
          <a:xfrm>
            <a:off x="8602756" y="4468603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 dirty="0">
                <a:solidFill>
                  <a:srgbClr val="00FF00"/>
                </a:solidFill>
                <a:latin typeface="Times New Roman" panose="02020603050405020304" pitchFamily="18" charset="0"/>
              </a:rPr>
              <a:t>y</a:t>
            </a:r>
            <a:endParaRPr kumimoji="1" lang="en-US" altLang="zh-CN" sz="2400" i="1" dirty="0">
              <a:latin typeface="Times New Roman" panose="02020603050405020304" pitchFamily="18" charset="0"/>
            </a:endParaRPr>
          </a:p>
        </p:txBody>
      </p:sp>
      <p:sp>
        <p:nvSpPr>
          <p:cNvPr id="305165" name="Rectangle 13"/>
          <p:cNvSpPr>
            <a:spLocks noChangeArrowheads="1"/>
          </p:cNvSpPr>
          <p:nvPr/>
        </p:nvSpPr>
        <p:spPr bwMode="auto">
          <a:xfrm>
            <a:off x="7686675" y="3744615"/>
            <a:ext cx="76200" cy="1181398"/>
          </a:xfrm>
          <a:prstGeom prst="rect">
            <a:avLst/>
          </a:prstGeom>
          <a:solidFill>
            <a:srgbClr val="FFFF99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05166" name="Freeform 14"/>
          <p:cNvSpPr>
            <a:spLocks/>
          </p:cNvSpPr>
          <p:nvPr/>
        </p:nvSpPr>
        <p:spPr bwMode="auto">
          <a:xfrm>
            <a:off x="6924675" y="4764088"/>
            <a:ext cx="1409700" cy="176212"/>
          </a:xfrm>
          <a:custGeom>
            <a:avLst/>
            <a:gdLst>
              <a:gd name="T0" fmla="*/ 2147483646 w 848"/>
              <a:gd name="T1" fmla="*/ 2147483646 h 104"/>
              <a:gd name="T2" fmla="*/ 2147483646 w 848"/>
              <a:gd name="T3" fmla="*/ 0 h 104"/>
              <a:gd name="T4" fmla="*/ 2147483646 w 848"/>
              <a:gd name="T5" fmla="*/ 2147483646 h 104"/>
              <a:gd name="T6" fmla="*/ 2147483646 w 848"/>
              <a:gd name="T7" fmla="*/ 2147483646 h 104"/>
              <a:gd name="T8" fmla="*/ 2147483646 w 848"/>
              <a:gd name="T9" fmla="*/ 2147483646 h 104"/>
              <a:gd name="T10" fmla="*/ 2147483646 w 848"/>
              <a:gd name="T11" fmla="*/ 2147483646 h 104"/>
              <a:gd name="T12" fmla="*/ 2147483646 w 848"/>
              <a:gd name="T13" fmla="*/ 2147483646 h 1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8"/>
              <a:gd name="T22" fmla="*/ 0 h 104"/>
              <a:gd name="T23" fmla="*/ 848 w 848"/>
              <a:gd name="T24" fmla="*/ 104 h 1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8" h="104">
                <a:moveTo>
                  <a:pt x="168" y="48"/>
                </a:moveTo>
                <a:cubicBezTo>
                  <a:pt x="256" y="32"/>
                  <a:pt x="512" y="0"/>
                  <a:pt x="600" y="0"/>
                </a:cubicBezTo>
                <a:cubicBezTo>
                  <a:pt x="688" y="0"/>
                  <a:pt x="656" y="32"/>
                  <a:pt x="696" y="48"/>
                </a:cubicBezTo>
                <a:cubicBezTo>
                  <a:pt x="736" y="64"/>
                  <a:pt x="848" y="88"/>
                  <a:pt x="840" y="96"/>
                </a:cubicBezTo>
                <a:cubicBezTo>
                  <a:pt x="832" y="104"/>
                  <a:pt x="776" y="96"/>
                  <a:pt x="648" y="96"/>
                </a:cubicBezTo>
                <a:cubicBezTo>
                  <a:pt x="520" y="96"/>
                  <a:pt x="144" y="104"/>
                  <a:pt x="72" y="96"/>
                </a:cubicBezTo>
                <a:cubicBezTo>
                  <a:pt x="0" y="88"/>
                  <a:pt x="80" y="64"/>
                  <a:pt x="168" y="48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67" name="Line 15"/>
          <p:cNvSpPr>
            <a:spLocks noChangeShapeType="1"/>
          </p:cNvSpPr>
          <p:nvPr/>
        </p:nvSpPr>
        <p:spPr bwMode="auto">
          <a:xfrm>
            <a:off x="8272463" y="2762250"/>
            <a:ext cx="0" cy="2133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68" name="Text Box 16"/>
          <p:cNvSpPr txBox="1">
            <a:spLocks noChangeArrowheads="1"/>
          </p:cNvSpPr>
          <p:nvPr/>
        </p:nvSpPr>
        <p:spPr bwMode="auto">
          <a:xfrm>
            <a:off x="8383588" y="35972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i="1" dirty="0">
                <a:solidFill>
                  <a:srgbClr val="00FFFF"/>
                </a:solidFill>
                <a:latin typeface="Times New Roman" panose="02020603050405020304" pitchFamily="18" charset="0"/>
              </a:rPr>
              <a:t>l</a:t>
            </a:r>
            <a:endParaRPr kumimoji="1" lang="en-US" altLang="zh-CN" sz="2400" dirty="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5169" name="Line 17"/>
          <p:cNvSpPr>
            <a:spLocks noChangeShapeType="1"/>
          </p:cNvSpPr>
          <p:nvPr/>
        </p:nvSpPr>
        <p:spPr bwMode="auto">
          <a:xfrm>
            <a:off x="7129463" y="3717032"/>
            <a:ext cx="557212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70" name="Text Box 18"/>
          <p:cNvSpPr txBox="1">
            <a:spLocks noChangeArrowheads="1"/>
          </p:cNvSpPr>
          <p:nvPr/>
        </p:nvSpPr>
        <p:spPr bwMode="auto">
          <a:xfrm>
            <a:off x="7043738" y="3979912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</a:rPr>
              <a:t>y</a:t>
            </a:r>
            <a:endParaRPr kumimoji="1" lang="en-US" altLang="zh-CN" sz="2400" dirty="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5171" name="Line 19"/>
          <p:cNvSpPr>
            <a:spLocks noChangeShapeType="1"/>
          </p:cNvSpPr>
          <p:nvPr/>
        </p:nvSpPr>
        <p:spPr bwMode="auto">
          <a:xfrm flipV="1">
            <a:off x="7204075" y="3717032"/>
            <a:ext cx="0" cy="379041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72" name="Line 20"/>
          <p:cNvSpPr>
            <a:spLocks noChangeShapeType="1"/>
          </p:cNvSpPr>
          <p:nvPr/>
        </p:nvSpPr>
        <p:spPr bwMode="auto">
          <a:xfrm>
            <a:off x="7204075" y="4468603"/>
            <a:ext cx="0" cy="45741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73" name="Line 21"/>
          <p:cNvSpPr>
            <a:spLocks noChangeShapeType="1"/>
          </p:cNvSpPr>
          <p:nvPr/>
        </p:nvSpPr>
        <p:spPr bwMode="auto">
          <a:xfrm flipH="1">
            <a:off x="8770506" y="2755841"/>
            <a:ext cx="3175" cy="1768773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74" name="Line 22"/>
          <p:cNvSpPr>
            <a:spLocks noChangeShapeType="1"/>
          </p:cNvSpPr>
          <p:nvPr/>
        </p:nvSpPr>
        <p:spPr bwMode="auto">
          <a:xfrm>
            <a:off x="7591425" y="2762250"/>
            <a:ext cx="9144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517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101646"/>
              </p:ext>
            </p:extLst>
          </p:nvPr>
        </p:nvGraphicFramePr>
        <p:xfrm>
          <a:off x="1403648" y="4623779"/>
          <a:ext cx="3966520" cy="893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6" name="Equation" r:id="rId9" imgW="1955520" imgH="393480" progId="Equation.DSMT4">
                  <p:embed/>
                </p:oleObj>
              </mc:Choice>
              <mc:Fallback>
                <p:oleObj name="Equation" r:id="rId9" imgW="1955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623779"/>
                        <a:ext cx="3966520" cy="893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76" name="Object 24"/>
          <p:cNvGraphicFramePr>
            <a:graphicFrameLocks noChangeAspect="1"/>
          </p:cNvGraphicFramePr>
          <p:nvPr/>
        </p:nvGraphicFramePr>
        <p:xfrm>
          <a:off x="4808538" y="5876925"/>
          <a:ext cx="21399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7" name="Equation" r:id="rId11" imgW="2095337" imgH="343094" progId="Equation.3">
                  <p:embed/>
                </p:oleObj>
              </mc:Choice>
              <mc:Fallback>
                <p:oleObj name="Equation" r:id="rId11" imgW="2095337" imgH="3430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538" y="5876925"/>
                        <a:ext cx="21399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7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943690"/>
              </p:ext>
            </p:extLst>
          </p:nvPr>
        </p:nvGraphicFramePr>
        <p:xfrm>
          <a:off x="1645283" y="6013946"/>
          <a:ext cx="2684691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8" name="Equation" r:id="rId13" imgW="1206360" imgH="228600" progId="Equation.DSMT4">
                  <p:embed/>
                </p:oleObj>
              </mc:Choice>
              <mc:Fallback>
                <p:oleObj name="Equation" r:id="rId13" imgW="1206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283" y="6013946"/>
                        <a:ext cx="2684691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79" name="Text Box 27"/>
          <p:cNvSpPr txBox="1">
            <a:spLocks noChangeArrowheads="1"/>
          </p:cNvSpPr>
          <p:nvPr/>
        </p:nvSpPr>
        <p:spPr bwMode="auto">
          <a:xfrm>
            <a:off x="806450" y="1785938"/>
            <a:ext cx="317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取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华文仿宋" pitchFamily="2" charset="-122"/>
              </a:rPr>
              <a:t>整条绳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华文仿宋" pitchFamily="2" charset="-122"/>
              </a:rPr>
              <a:t>为研究对象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,</a:t>
            </a:r>
            <a:endParaRPr kumimoji="1" lang="en-US" altLang="zh-CN" sz="2400" dirty="0">
              <a:latin typeface="Times New Roman" panose="02020603050405020304" pitchFamily="18" charset="0"/>
              <a:ea typeface="华文仿宋" pitchFamily="2" charset="-122"/>
            </a:endParaRPr>
          </a:p>
        </p:txBody>
      </p:sp>
      <p:sp>
        <p:nvSpPr>
          <p:cNvPr id="14363" name="Text Box 28"/>
          <p:cNvSpPr txBox="1">
            <a:spLocks noChangeArrowheads="1"/>
          </p:cNvSpPr>
          <p:nvPr/>
        </p:nvSpPr>
        <p:spPr bwMode="auto">
          <a:xfrm>
            <a:off x="838200" y="234950"/>
            <a:ext cx="6968574" cy="50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一</a:t>
            </a:r>
            <a:r>
              <a:rPr kumimoji="1" lang="zh-CN" altLang="en-US" sz="2400" b="1" dirty="0">
                <a:solidFill>
                  <a:srgbClr val="FF9900"/>
                </a:solidFill>
                <a:latin typeface="Times New Roman" panose="02020603050405020304" pitchFamily="18" charset="0"/>
                <a:ea typeface="华文仿宋" pitchFamily="2" charset="-122"/>
              </a:rPr>
              <a:t>柔软绳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长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l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，线密度</a:t>
            </a:r>
            <a:r>
              <a:rPr kumimoji="1" lang="zh-CN" altLang="en-US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i="1" dirty="0">
                <a:solidFill>
                  <a:srgbClr val="66FF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</a:t>
            </a:r>
            <a:r>
              <a:rPr kumimoji="1" lang="zh-CN" altLang="en-US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，一端着地开始</a:t>
            </a:r>
            <a:r>
              <a:rPr kumimoji="1" lang="zh-CN" altLang="en-US" sz="2400" b="1" dirty="0">
                <a:solidFill>
                  <a:srgbClr val="00FFFF"/>
                </a:solidFill>
                <a:latin typeface="华文仿宋" pitchFamily="2" charset="-122"/>
                <a:ea typeface="华文仿宋" pitchFamily="2" charset="-122"/>
              </a:rPr>
              <a:t>自由下落</a:t>
            </a:r>
            <a:r>
              <a:rPr kumimoji="1" lang="en-US" altLang="zh-CN" sz="24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.</a:t>
            </a:r>
          </a:p>
        </p:txBody>
      </p:sp>
      <p:sp>
        <p:nvSpPr>
          <p:cNvPr id="14364" name="Text Box 29"/>
          <p:cNvSpPr txBox="1">
            <a:spLocks noChangeArrowheads="1"/>
          </p:cNvSpPr>
          <p:nvPr/>
        </p:nvSpPr>
        <p:spPr bwMode="auto">
          <a:xfrm>
            <a:off x="304800" y="717550"/>
            <a:ext cx="494046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>
                <a:solidFill>
                  <a:srgbClr val="00FFFF"/>
                </a:solidFill>
                <a:latin typeface="宋体" panose="02010600030101010101" pitchFamily="2" charset="-122"/>
              </a:rPr>
              <a:t>求</a:t>
            </a:r>
          </a:p>
        </p:txBody>
      </p:sp>
      <p:sp>
        <p:nvSpPr>
          <p:cNvPr id="14365" name="Text Box 30"/>
          <p:cNvSpPr txBox="1">
            <a:spLocks noChangeArrowheads="1"/>
          </p:cNvSpPr>
          <p:nvPr/>
        </p:nvSpPr>
        <p:spPr bwMode="auto">
          <a:xfrm>
            <a:off x="762000" y="739775"/>
            <a:ext cx="70993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下落到任意长度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y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时刻，给地面的压力为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多大？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华文仿宋" pitchFamily="2" charset="-122"/>
            </a:endParaRPr>
          </a:p>
        </p:txBody>
      </p:sp>
      <p:sp>
        <p:nvSpPr>
          <p:cNvPr id="305183" name="Oval 31"/>
          <p:cNvSpPr>
            <a:spLocks noChangeArrowheads="1"/>
          </p:cNvSpPr>
          <p:nvPr/>
        </p:nvSpPr>
        <p:spPr bwMode="auto">
          <a:xfrm>
            <a:off x="7680325" y="3645594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305184" name="Object 32"/>
          <p:cNvGraphicFramePr>
            <a:graphicFrameLocks/>
          </p:cNvGraphicFramePr>
          <p:nvPr/>
        </p:nvGraphicFramePr>
        <p:xfrm>
          <a:off x="2843213" y="2290763"/>
          <a:ext cx="13843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9" name="公式" r:id="rId15" imgW="1333663" imgH="724094" progId="Equation.3">
                  <p:embed/>
                </p:oleObj>
              </mc:Choice>
              <mc:Fallback>
                <p:oleObj name="公式" r:id="rId15" imgW="1333663" imgH="72409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290763"/>
                        <a:ext cx="13843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85" name="Object 33"/>
          <p:cNvGraphicFramePr>
            <a:graphicFrameLocks noChangeAspect="1"/>
          </p:cNvGraphicFramePr>
          <p:nvPr/>
        </p:nvGraphicFramePr>
        <p:xfrm>
          <a:off x="1331913" y="5445125"/>
          <a:ext cx="27955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0" name="公式" r:id="rId17" imgW="1247840" imgH="180781" progId="Equation.3">
                  <p:embed/>
                </p:oleObj>
              </mc:Choice>
              <mc:Fallback>
                <p:oleObj name="公式" r:id="rId17" imgW="1247840" imgH="1807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445125"/>
                        <a:ext cx="279558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86" name="AutoShape 34"/>
          <p:cNvSpPr>
            <a:spLocks noChangeArrowheads="1"/>
          </p:cNvSpPr>
          <p:nvPr/>
        </p:nvSpPr>
        <p:spPr bwMode="auto">
          <a:xfrm>
            <a:off x="511175" y="4206875"/>
            <a:ext cx="733425" cy="1800225"/>
          </a:xfrm>
          <a:prstGeom prst="curvedRightArrow">
            <a:avLst>
              <a:gd name="adj1" fmla="val 27489"/>
              <a:gd name="adj2" fmla="val 82034"/>
              <a:gd name="adj3" fmla="val 35500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05187" name="AutoShape 35"/>
          <p:cNvSpPr>
            <a:spLocks/>
          </p:cNvSpPr>
          <p:nvPr/>
        </p:nvSpPr>
        <p:spPr bwMode="auto">
          <a:xfrm>
            <a:off x="4159250" y="5589588"/>
            <a:ext cx="504825" cy="914400"/>
          </a:xfrm>
          <a:prstGeom prst="rightBrace">
            <a:avLst>
              <a:gd name="adj1" fmla="val 15094"/>
              <a:gd name="adj2" fmla="val 54861"/>
            </a:avLst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" name="Text Box 27"/>
          <p:cNvSpPr txBox="1">
            <a:spLocks noChangeArrowheads="1"/>
          </p:cNvSpPr>
          <p:nvPr/>
        </p:nvSpPr>
        <p:spPr bwMode="auto">
          <a:xfrm>
            <a:off x="7697787" y="510482"/>
            <a:ext cx="1273175" cy="83185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华文仿宋" pitchFamily="2" charset="-122"/>
              </a:rPr>
              <a:t>变质量问题</a:t>
            </a:r>
          </a:p>
        </p:txBody>
      </p:sp>
      <p:sp>
        <p:nvSpPr>
          <p:cNvPr id="3" name="Text Box 27"/>
          <p:cNvSpPr txBox="1">
            <a:spLocks noChangeArrowheads="1"/>
          </p:cNvSpPr>
          <p:nvPr/>
        </p:nvSpPr>
        <p:spPr bwMode="auto">
          <a:xfrm>
            <a:off x="0" y="5805488"/>
            <a:ext cx="21605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绳子顶端质点机械能守恒</a:t>
            </a:r>
            <a:endParaRPr kumimoji="1" lang="en-US" altLang="zh-CN" sz="2400">
              <a:latin typeface="Times New Roman" panose="02020603050405020304" pitchFamily="18" charset="0"/>
              <a:ea typeface="华文仿宋" pitchFamily="2" charset="-122"/>
            </a:endParaRP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2838448" y="5388996"/>
            <a:ext cx="6119812" cy="1200329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dirty="0" smtClean="0">
                <a:solidFill>
                  <a:srgbClr val="FF0000"/>
                </a:solidFill>
                <a:ea typeface="仿宋_GB2312" pitchFamily="49" charset="-122"/>
              </a:rPr>
              <a:t>思考：</a:t>
            </a:r>
            <a:r>
              <a:rPr kumimoji="0"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以</a:t>
            </a:r>
            <a:r>
              <a:rPr kumimoji="0" lang="en-US" altLang="zh-CN" dirty="0" err="1">
                <a:solidFill>
                  <a:srgbClr val="FF9900"/>
                </a:solidFill>
                <a:ea typeface="仿宋_GB2312" pitchFamily="49" charset="-122"/>
                <a:sym typeface="Symbol" panose="05050102010706020507" pitchFamily="18" charset="2"/>
              </a:rPr>
              <a:t>d</a:t>
            </a:r>
            <a:r>
              <a:rPr kumimoji="0" lang="en-US" altLang="zh-CN" i="1" dirty="0" err="1">
                <a:solidFill>
                  <a:srgbClr val="FF9900"/>
                </a:solidFill>
                <a:ea typeface="仿宋_GB2312" pitchFamily="49" charset="-122"/>
              </a:rPr>
              <a:t>m</a:t>
            </a:r>
            <a:r>
              <a:rPr kumimoji="0" lang="en-US" altLang="zh-CN" i="1" dirty="0">
                <a:solidFill>
                  <a:srgbClr val="FF9900"/>
                </a:solidFill>
                <a:ea typeface="仿宋_GB2312" pitchFamily="49" charset="-122"/>
              </a:rPr>
              <a:t> </a:t>
            </a:r>
            <a:r>
              <a:rPr kumimoji="0" lang="en-US" altLang="zh-CN" dirty="0">
                <a:solidFill>
                  <a:schemeClr val="bg1"/>
                </a:solidFill>
                <a:ea typeface="仿宋_GB2312" pitchFamily="49" charset="-122"/>
              </a:rPr>
              <a:t>(</a:t>
            </a:r>
            <a:r>
              <a:rPr kumimoji="0" lang="en-US" altLang="zh-CN" dirty="0" err="1">
                <a:solidFill>
                  <a:srgbClr val="00FFFF"/>
                </a:solidFill>
                <a:ea typeface="仿宋_GB2312" pitchFamily="49" charset="-122"/>
                <a:sym typeface="Symbol" panose="05050102010706020507" pitchFamily="18" charset="2"/>
              </a:rPr>
              <a:t>d</a:t>
            </a:r>
            <a:r>
              <a:rPr kumimoji="0" lang="en-US" altLang="zh-CN" i="1" dirty="0" err="1">
                <a:solidFill>
                  <a:srgbClr val="00FFFF"/>
                </a:solidFill>
                <a:ea typeface="仿宋_GB2312" pitchFamily="49" charset="-122"/>
              </a:rPr>
              <a:t>t</a:t>
            </a:r>
            <a:r>
              <a:rPr kumimoji="0" lang="en-US" altLang="zh-CN" sz="2000" i="1" dirty="0">
                <a:solidFill>
                  <a:srgbClr val="00FFFF"/>
                </a:solidFill>
                <a:ea typeface="仿宋_GB2312" pitchFamily="49" charset="-122"/>
              </a:rPr>
              <a:t> </a:t>
            </a:r>
            <a:r>
              <a:rPr kumimoji="0" lang="zh-CN" altLang="en-US" sz="2000" dirty="0">
                <a:solidFill>
                  <a:srgbClr val="00FFFF"/>
                </a:solidFill>
                <a:ea typeface="仿宋_GB2312" pitchFamily="49" charset="-122"/>
              </a:rPr>
              <a:t>时间下落到地面的</a:t>
            </a:r>
            <a:r>
              <a:rPr lang="zh-CN" altLang="en-US" sz="2000" dirty="0">
                <a:solidFill>
                  <a:srgbClr val="00FFFF"/>
                </a:solidFill>
                <a:ea typeface="仿宋_GB2312" pitchFamily="49" charset="-122"/>
              </a:rPr>
              <a:t>绳子</a:t>
            </a:r>
            <a:r>
              <a:rPr kumimoji="0" lang="en-US" altLang="zh-CN" dirty="0">
                <a:solidFill>
                  <a:schemeClr val="bg1"/>
                </a:solidFill>
                <a:ea typeface="仿宋_GB2312" pitchFamily="49" charset="-122"/>
              </a:rPr>
              <a:t>)</a:t>
            </a:r>
            <a:r>
              <a:rPr kumimoji="0" lang="zh-CN" altLang="en-US" dirty="0">
                <a:solidFill>
                  <a:schemeClr val="bg1"/>
                </a:solidFill>
                <a:ea typeface="仿宋_GB2312" pitchFamily="49" charset="-122"/>
              </a:rPr>
              <a:t>为研究对</a:t>
            </a:r>
            <a:r>
              <a:rPr kumimoji="0"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象，可否采用动量定理求解？（此方法将在动量与冲量一章讨论）</a:t>
            </a:r>
            <a:endParaRPr kumimoji="0" lang="zh-CN" altLang="en-US" dirty="0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38" name="Line 17"/>
          <p:cNvSpPr>
            <a:spLocks noChangeShapeType="1"/>
          </p:cNvSpPr>
          <p:nvPr/>
        </p:nvSpPr>
        <p:spPr bwMode="auto">
          <a:xfrm>
            <a:off x="7164288" y="2780928"/>
            <a:ext cx="557212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 flipV="1">
            <a:off x="7236296" y="2780928"/>
            <a:ext cx="0" cy="324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20"/>
          <p:cNvSpPr>
            <a:spLocks noChangeShapeType="1"/>
          </p:cNvSpPr>
          <p:nvPr/>
        </p:nvSpPr>
        <p:spPr bwMode="auto">
          <a:xfrm>
            <a:off x="7236296" y="3393032"/>
            <a:ext cx="0" cy="324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6982059" y="2970443"/>
            <a:ext cx="5084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2400" b="1" i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-y</a:t>
            </a:r>
            <a:endParaRPr kumimoji="1" lang="en-US" altLang="zh-CN" sz="2400" dirty="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204862"/>
              </p:ext>
            </p:extLst>
          </p:nvPr>
        </p:nvGraphicFramePr>
        <p:xfrm>
          <a:off x="4359401" y="3789040"/>
          <a:ext cx="2550237" cy="850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1" name="Equation" r:id="rId19" imgW="1180800" imgH="393480" progId="Equation.DSMT4">
                  <p:embed/>
                </p:oleObj>
              </mc:Choice>
              <mc:Fallback>
                <p:oleObj name="Equation" r:id="rId19" imgW="1180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359401" y="3789040"/>
                        <a:ext cx="2550237" cy="850079"/>
                      </a:xfrm>
                      <a:prstGeom prst="rect">
                        <a:avLst/>
                      </a:prstGeom>
                      <a:ln>
                        <a:solidFill>
                          <a:srgbClr val="00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59692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0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0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0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0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05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05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0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0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05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05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0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0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05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05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4" grpId="0" animBg="1"/>
      <p:bldP spid="305155" grpId="0" animBg="1"/>
      <p:bldP spid="305157" grpId="0" autoUpdateAnimBg="0"/>
      <p:bldP spid="305158" grpId="0" autoUpdateAnimBg="0"/>
      <p:bldP spid="305162" grpId="0" autoUpdateAnimBg="0"/>
      <p:bldP spid="305163" grpId="0" autoUpdateAnimBg="0"/>
      <p:bldP spid="305164" grpId="0" autoUpdateAnimBg="0"/>
      <p:bldP spid="305165" grpId="0" animBg="1"/>
      <p:bldP spid="305166" grpId="0" animBg="1"/>
      <p:bldP spid="305167" grpId="0" animBg="1"/>
      <p:bldP spid="305168" grpId="0" autoUpdateAnimBg="0"/>
      <p:bldP spid="305169" grpId="0" animBg="1"/>
      <p:bldP spid="305170" grpId="0" autoUpdateAnimBg="0"/>
      <p:bldP spid="305171" grpId="0" animBg="1"/>
      <p:bldP spid="305172" grpId="0" animBg="1"/>
      <p:bldP spid="305173" grpId="0" animBg="1"/>
      <p:bldP spid="305174" grpId="0" animBg="1"/>
      <p:bldP spid="305179" grpId="0" autoUpdateAnimBg="0"/>
      <p:bldP spid="305183" grpId="0" animBg="1"/>
      <p:bldP spid="305186" grpId="0" animBg="1"/>
      <p:bldP spid="305187" grpId="0" animBg="1"/>
      <p:bldP spid="2" grpId="0" animBg="1" autoUpdateAnimBg="0"/>
      <p:bldP spid="3" grpId="0" autoUpdateAnimBg="0"/>
      <p:bldP spid="38" grpId="0" animBg="1"/>
      <p:bldP spid="39" grpId="0" animBg="1"/>
      <p:bldP spid="40" grpId="0" animBg="1"/>
      <p:bldP spid="4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ChangeArrowheads="1"/>
          </p:cNvSpPr>
          <p:nvPr/>
        </p:nvSpPr>
        <p:spPr bwMode="auto">
          <a:xfrm>
            <a:off x="3635375" y="4681538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但</a:t>
            </a:r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1600200" y="407988"/>
            <a:ext cx="6211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66FF33"/>
                </a:solidFill>
                <a:latin typeface="Times New Roman" panose="02020603050405020304" pitchFamily="18" charset="0"/>
              </a:rPr>
              <a:t>§2.4</a:t>
            </a:r>
            <a:r>
              <a:rPr kumimoji="1" lang="en-US" altLang="zh-CN" sz="3200" b="1">
                <a:solidFill>
                  <a:srgbClr val="66FF33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3200" b="1">
                <a:solidFill>
                  <a:srgbClr val="66FF33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牛顿运动定律的适用范围</a:t>
            </a: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152400" y="1036638"/>
            <a:ext cx="3535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一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惯性系与非惯性系</a:t>
            </a:r>
            <a:endParaRPr kumimoji="1" lang="zh-CN" altLang="en-US" sz="2800" b="1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3505200" y="1557338"/>
            <a:ext cx="2971800" cy="1524000"/>
          </a:xfrm>
          <a:prstGeom prst="rect">
            <a:avLst/>
          </a:prstGeom>
          <a:solidFill>
            <a:schemeClr val="tx1"/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13350" name="Oval 6"/>
          <p:cNvSpPr>
            <a:spLocks noChangeArrowheads="1"/>
          </p:cNvSpPr>
          <p:nvPr/>
        </p:nvSpPr>
        <p:spPr bwMode="auto">
          <a:xfrm>
            <a:off x="3962400" y="2928938"/>
            <a:ext cx="457200" cy="4572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13351" name="Oval 7"/>
          <p:cNvSpPr>
            <a:spLocks noChangeArrowheads="1"/>
          </p:cNvSpPr>
          <p:nvPr/>
        </p:nvSpPr>
        <p:spPr bwMode="auto">
          <a:xfrm>
            <a:off x="5486400" y="2928938"/>
            <a:ext cx="457200" cy="4572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13352" name="Oval 8"/>
          <p:cNvSpPr>
            <a:spLocks noChangeArrowheads="1"/>
          </p:cNvSpPr>
          <p:nvPr/>
        </p:nvSpPr>
        <p:spPr bwMode="auto">
          <a:xfrm>
            <a:off x="4800600" y="2243138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13353" name="Line 9"/>
          <p:cNvSpPr>
            <a:spLocks noChangeShapeType="1"/>
          </p:cNvSpPr>
          <p:nvPr/>
        </p:nvSpPr>
        <p:spPr bwMode="auto">
          <a:xfrm>
            <a:off x="1905000" y="3386138"/>
            <a:ext cx="5791200" cy="0"/>
          </a:xfrm>
          <a:prstGeom prst="line">
            <a:avLst/>
          </a:prstGeom>
          <a:noFill/>
          <a:ln w="317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54" name="Line 10"/>
          <p:cNvSpPr>
            <a:spLocks noChangeShapeType="1"/>
          </p:cNvSpPr>
          <p:nvPr/>
        </p:nvSpPr>
        <p:spPr bwMode="auto">
          <a:xfrm>
            <a:off x="6477000" y="2243138"/>
            <a:ext cx="838200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55" name="Line 11"/>
          <p:cNvSpPr>
            <a:spLocks noChangeShapeType="1"/>
          </p:cNvSpPr>
          <p:nvPr/>
        </p:nvSpPr>
        <p:spPr bwMode="auto">
          <a:xfrm>
            <a:off x="5105400" y="2395538"/>
            <a:ext cx="685800" cy="0"/>
          </a:xfrm>
          <a:prstGeom prst="line">
            <a:avLst/>
          </a:prstGeom>
          <a:noFill/>
          <a:ln w="47625">
            <a:solidFill>
              <a:srgbClr val="FF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3356" name="Object 12"/>
          <p:cNvGraphicFramePr>
            <a:graphicFrameLocks noChangeAspect="1"/>
          </p:cNvGraphicFramePr>
          <p:nvPr/>
        </p:nvGraphicFramePr>
        <p:xfrm>
          <a:off x="3581400" y="1785938"/>
          <a:ext cx="623888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6" name="剪辑" r:id="rId4" imgW="1809587" imgH="3943156" progId="MS_ClipArt_Gallery.2">
                  <p:embed/>
                </p:oleObj>
              </mc:Choice>
              <mc:Fallback>
                <p:oleObj name="剪辑" r:id="rId4" imgW="1809587" imgH="3943156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785938"/>
                        <a:ext cx="623888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7" name="Object 13"/>
          <p:cNvGraphicFramePr>
            <a:graphicFrameLocks noChangeAspect="1"/>
          </p:cNvGraphicFramePr>
          <p:nvPr/>
        </p:nvGraphicFramePr>
        <p:xfrm>
          <a:off x="2286000" y="1862138"/>
          <a:ext cx="685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7" name="剪辑" r:id="rId6" imgW="1247840" imgH="3886297" progId="MS_ClipArt_Gallery.2">
                  <p:embed/>
                </p:oleObj>
              </mc:Choice>
              <mc:Fallback>
                <p:oleObj name="剪辑" r:id="rId6" imgW="1247840" imgH="3886297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862138"/>
                        <a:ext cx="6858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58" name="Text Box 14"/>
          <p:cNvSpPr txBox="1">
            <a:spLocks noChangeArrowheads="1"/>
          </p:cNvSpPr>
          <p:nvPr/>
        </p:nvSpPr>
        <p:spPr bwMode="auto">
          <a:xfrm>
            <a:off x="1676400" y="239553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</a:rPr>
              <a:t>甲</a:t>
            </a:r>
          </a:p>
        </p:txBody>
      </p:sp>
      <p:sp>
        <p:nvSpPr>
          <p:cNvPr id="313359" name="Text Box 15"/>
          <p:cNvSpPr txBox="1">
            <a:spLocks noChangeArrowheads="1"/>
          </p:cNvSpPr>
          <p:nvPr/>
        </p:nvSpPr>
        <p:spPr bwMode="auto">
          <a:xfrm>
            <a:off x="4114800" y="155733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66FFFF"/>
                </a:solidFill>
                <a:latin typeface="Times New Roman" panose="02020603050405020304" pitchFamily="18" charset="0"/>
              </a:rPr>
              <a:t>乙</a:t>
            </a:r>
          </a:p>
        </p:txBody>
      </p:sp>
      <p:sp>
        <p:nvSpPr>
          <p:cNvPr id="313360" name="Text Box 16"/>
          <p:cNvSpPr txBox="1">
            <a:spLocks noChangeArrowheads="1"/>
          </p:cNvSpPr>
          <p:nvPr/>
        </p:nvSpPr>
        <p:spPr bwMode="auto">
          <a:xfrm>
            <a:off x="6705600" y="163353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endParaRPr kumimoji="1" lang="en-US" altLang="zh-CN" sz="28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3361" name="Text Box 17"/>
          <p:cNvSpPr txBox="1">
            <a:spLocks noChangeArrowheads="1"/>
          </p:cNvSpPr>
          <p:nvPr/>
        </p:nvSpPr>
        <p:spPr bwMode="auto">
          <a:xfrm>
            <a:off x="5638800" y="1800225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</a:rPr>
              <a:t>F</a:t>
            </a:r>
            <a:endParaRPr kumimoji="1" lang="en-US" altLang="zh-CN" sz="28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3362" name="Text Box 18"/>
          <p:cNvSpPr txBox="1">
            <a:spLocks noChangeArrowheads="1"/>
          </p:cNvSpPr>
          <p:nvPr/>
        </p:nvSpPr>
        <p:spPr bwMode="auto">
          <a:xfrm>
            <a:off x="4724400" y="1785938"/>
            <a:ext cx="46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</a:rPr>
              <a:t>m</a:t>
            </a:r>
            <a:endParaRPr kumimoji="1" lang="en-US" altLang="zh-CN" sz="28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3363" name="Line 19"/>
          <p:cNvSpPr>
            <a:spLocks noChangeShapeType="1"/>
          </p:cNvSpPr>
          <p:nvPr/>
        </p:nvSpPr>
        <p:spPr bwMode="auto">
          <a:xfrm>
            <a:off x="4648200" y="2547938"/>
            <a:ext cx="1828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64" name="Line 20"/>
          <p:cNvSpPr>
            <a:spLocks noChangeShapeType="1"/>
          </p:cNvSpPr>
          <p:nvPr/>
        </p:nvSpPr>
        <p:spPr bwMode="auto">
          <a:xfrm>
            <a:off x="4876800" y="2547938"/>
            <a:ext cx="0" cy="533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65" name="Text Box 21"/>
          <p:cNvSpPr txBox="1">
            <a:spLocks noChangeArrowheads="1"/>
          </p:cNvSpPr>
          <p:nvPr/>
        </p:nvSpPr>
        <p:spPr bwMode="auto">
          <a:xfrm>
            <a:off x="1403350" y="4097338"/>
            <a:ext cx="536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牛顿定律在该参照系中适用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——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惯性系</a:t>
            </a:r>
          </a:p>
        </p:txBody>
      </p:sp>
      <p:graphicFrame>
        <p:nvGraphicFramePr>
          <p:cNvPr id="313368" name="Object 24"/>
          <p:cNvGraphicFramePr>
            <a:graphicFrameLocks/>
          </p:cNvGraphicFramePr>
          <p:nvPr/>
        </p:nvGraphicFramePr>
        <p:xfrm>
          <a:off x="2238375" y="3587750"/>
          <a:ext cx="1104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8" name="Equation" r:id="rId8" imgW="1057177" imgH="333375" progId="Equation.3">
                  <p:embed/>
                </p:oleObj>
              </mc:Choice>
              <mc:Fallback>
                <p:oleObj name="Equation" r:id="rId8" imgW="1057177" imgH="333375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3587750"/>
                        <a:ext cx="1104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69" name="Text Box 25"/>
          <p:cNvSpPr txBox="1">
            <a:spLocks noChangeArrowheads="1"/>
          </p:cNvSpPr>
          <p:nvPr/>
        </p:nvSpPr>
        <p:spPr bwMode="auto">
          <a:xfrm>
            <a:off x="693738" y="3563938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观察者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甲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：</a:t>
            </a:r>
            <a:endParaRPr kumimoji="1" lang="zh-CN" altLang="en-US" sz="2400">
              <a:latin typeface="Times New Roman" panose="02020603050405020304" pitchFamily="18" charset="0"/>
              <a:ea typeface="华文仿宋" pitchFamily="2" charset="-122"/>
            </a:endParaRPr>
          </a:p>
        </p:txBody>
      </p:sp>
      <p:graphicFrame>
        <p:nvGraphicFramePr>
          <p:cNvPr id="313372" name="Object 28"/>
          <p:cNvGraphicFramePr>
            <a:graphicFrameLocks/>
          </p:cNvGraphicFramePr>
          <p:nvPr/>
        </p:nvGraphicFramePr>
        <p:xfrm>
          <a:off x="2339975" y="4710113"/>
          <a:ext cx="126206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9" name="公式" r:id="rId10" imgW="495430" imgH="152594" progId="Equation.3">
                  <p:embed/>
                </p:oleObj>
              </mc:Choice>
              <mc:Fallback>
                <p:oleObj name="公式" r:id="rId10" imgW="495430" imgH="152594" progId="Equation.3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710113"/>
                        <a:ext cx="126206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73" name="Rectangle 29"/>
          <p:cNvSpPr>
            <a:spLocks noChangeArrowheads="1"/>
          </p:cNvSpPr>
          <p:nvPr/>
        </p:nvSpPr>
        <p:spPr bwMode="auto">
          <a:xfrm>
            <a:off x="684213" y="4706938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华文仿宋" pitchFamily="2" charset="-122"/>
              </a:rPr>
              <a:t>观察者</a:t>
            </a: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  <a:ea typeface="华文仿宋" pitchFamily="2" charset="-122"/>
              </a:rPr>
              <a:t>乙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华文仿宋" pitchFamily="2" charset="-122"/>
              </a:rPr>
              <a:t>：</a:t>
            </a:r>
          </a:p>
        </p:txBody>
      </p:sp>
      <p:graphicFrame>
        <p:nvGraphicFramePr>
          <p:cNvPr id="313380" name="Object 36"/>
          <p:cNvGraphicFramePr>
            <a:graphicFrameLocks/>
          </p:cNvGraphicFramePr>
          <p:nvPr/>
        </p:nvGraphicFramePr>
        <p:xfrm>
          <a:off x="4140200" y="4667250"/>
          <a:ext cx="9096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0" name="公式" r:id="rId12" imgW="342802" imgH="171547" progId="Equation.3">
                  <p:embed/>
                </p:oleObj>
              </mc:Choice>
              <mc:Fallback>
                <p:oleObj name="公式" r:id="rId12" imgW="342802" imgH="171547" progId="Equation.3">
                  <p:embed/>
                  <p:pic>
                    <p:nvPicPr>
                      <p:cNvPr id="0" name="Object 3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667250"/>
                        <a:ext cx="9096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82" name="Rectangle 38"/>
          <p:cNvSpPr>
            <a:spLocks noChangeArrowheads="1"/>
          </p:cNvSpPr>
          <p:nvPr/>
        </p:nvSpPr>
        <p:spPr bwMode="auto">
          <a:xfrm>
            <a:off x="1435100" y="5268913"/>
            <a:ext cx="597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牛顿定律在该参照系中不适用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——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非惯性系</a:t>
            </a:r>
          </a:p>
        </p:txBody>
      </p:sp>
      <p:sp>
        <p:nvSpPr>
          <p:cNvPr id="313383" name="Rectangle 39"/>
          <p:cNvSpPr>
            <a:spLocks noChangeArrowheads="1"/>
          </p:cNvSpPr>
          <p:nvPr/>
        </p:nvSpPr>
        <p:spPr bwMode="auto">
          <a:xfrm>
            <a:off x="393700" y="5700713"/>
            <a:ext cx="192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讨论</a:t>
            </a:r>
            <a:r>
              <a:rPr kumimoji="1" lang="en-US" altLang="zh-CN" sz="2400" b="1">
                <a:solidFill>
                  <a:srgbClr val="FFFF00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313384" name="Rectangle 40"/>
          <p:cNvSpPr>
            <a:spLocks noChangeArrowheads="1"/>
          </p:cNvSpPr>
          <p:nvPr/>
        </p:nvSpPr>
        <p:spPr bwMode="auto">
          <a:xfrm>
            <a:off x="755650" y="6092825"/>
            <a:ext cx="7772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74688" indent="-674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凡是牛顿运动定律成立的参照系称为惯性系。</a:t>
            </a:r>
            <a:endParaRPr kumimoji="1" lang="zh-CN" altLang="en-US" sz="2400" b="1" u="sng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Rectangle 39"/>
          <p:cNvSpPr>
            <a:spLocks noChangeArrowheads="1"/>
          </p:cNvSpPr>
          <p:nvPr/>
        </p:nvSpPr>
        <p:spPr bwMode="auto">
          <a:xfrm>
            <a:off x="7394575" y="1700213"/>
            <a:ext cx="15700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比如</a:t>
            </a:r>
            <a:r>
              <a:rPr kumimoji="1" lang="en-US" altLang="zh-CN" sz="2400" b="1">
                <a:solidFill>
                  <a:srgbClr val="FFFF00"/>
                </a:solidFill>
                <a:latin typeface="宋体" panose="02010600030101010101" pitchFamily="2" charset="-122"/>
              </a:rPr>
              <a:t>F</a:t>
            </a:r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来自于弹簧或绳子的拉力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33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33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1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1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33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13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6" grpId="0" build="p" autoUpdateAnimBg="0"/>
      <p:bldP spid="313347" grpId="0" autoUpdateAnimBg="0"/>
      <p:bldP spid="313348" grpId="0" autoUpdateAnimBg="0"/>
      <p:bldP spid="313349" grpId="0" animBg="1"/>
      <p:bldP spid="313350" grpId="0" animBg="1"/>
      <p:bldP spid="313351" grpId="0" animBg="1"/>
      <p:bldP spid="313352" grpId="0" animBg="1"/>
      <p:bldP spid="313353" grpId="0" animBg="1"/>
      <p:bldP spid="313354" grpId="0" animBg="1"/>
      <p:bldP spid="313355" grpId="0" animBg="1"/>
      <p:bldP spid="313358" grpId="0" autoUpdateAnimBg="0"/>
      <p:bldP spid="313359" grpId="0" autoUpdateAnimBg="0"/>
      <p:bldP spid="313360" grpId="0" autoUpdateAnimBg="0"/>
      <p:bldP spid="313361" grpId="0" autoUpdateAnimBg="0"/>
      <p:bldP spid="313362" grpId="0" autoUpdateAnimBg="0"/>
      <p:bldP spid="313363" grpId="0" animBg="1"/>
      <p:bldP spid="313364" grpId="0" animBg="1"/>
      <p:bldP spid="313365" grpId="0" build="p" autoUpdateAnimBg="0"/>
      <p:bldP spid="313369" grpId="0" autoUpdateAnimBg="0"/>
      <p:bldP spid="313373" grpId="0" autoUpdateAnimBg="0"/>
      <p:bldP spid="313382" grpId="0" autoUpdateAnimBg="0"/>
      <p:bldP spid="313383" grpId="0" autoUpdateAnimBg="0"/>
      <p:bldP spid="313384" grpId="0" build="p" autoUpdateAnimBg="0" advAuto="0"/>
      <p:bldP spid="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625475" y="1540000"/>
            <a:ext cx="8355172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相对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于任一惯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性系作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匀速直线运动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的参照系都是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惯性系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625475" y="261938"/>
            <a:ext cx="6808274" cy="52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严格的惯性系是关于参照系的一种理想模型。</a:t>
            </a:r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1046247" y="764704"/>
            <a:ext cx="7467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——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实验表明：在地面上，牛顿运动定律是相当精确的定律，因此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通常取地面参照系为惯性参照系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47625" y="2226220"/>
            <a:ext cx="4824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二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惯性力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319558" y="3284984"/>
            <a:ext cx="3584575" cy="1828800"/>
            <a:chOff x="3344" y="1525"/>
            <a:chExt cx="2258" cy="1152"/>
          </a:xfrm>
        </p:grpSpPr>
        <p:sp>
          <p:nvSpPr>
            <p:cNvPr id="16409" name="Rectangle 8"/>
            <p:cNvSpPr>
              <a:spLocks noChangeArrowheads="1"/>
            </p:cNvSpPr>
            <p:nvPr/>
          </p:nvSpPr>
          <p:spPr bwMode="auto">
            <a:xfrm>
              <a:off x="3344" y="1525"/>
              <a:ext cx="1872" cy="960"/>
            </a:xfrm>
            <a:prstGeom prst="rect">
              <a:avLst/>
            </a:prstGeom>
            <a:solidFill>
              <a:schemeClr val="tx1"/>
            </a:solidFill>
            <a:ln w="317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6410" name="Oval 9"/>
            <p:cNvSpPr>
              <a:spLocks noChangeArrowheads="1"/>
            </p:cNvSpPr>
            <p:nvPr/>
          </p:nvSpPr>
          <p:spPr bwMode="auto">
            <a:xfrm>
              <a:off x="3632" y="2389"/>
              <a:ext cx="288" cy="28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6411" name="Oval 10"/>
            <p:cNvSpPr>
              <a:spLocks noChangeArrowheads="1"/>
            </p:cNvSpPr>
            <p:nvPr/>
          </p:nvSpPr>
          <p:spPr bwMode="auto">
            <a:xfrm>
              <a:off x="4592" y="2389"/>
              <a:ext cx="288" cy="28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6412" name="Oval 11"/>
            <p:cNvSpPr>
              <a:spLocks noChangeArrowheads="1"/>
            </p:cNvSpPr>
            <p:nvPr/>
          </p:nvSpPr>
          <p:spPr bwMode="auto">
            <a:xfrm>
              <a:off x="4160" y="1957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6413" name="Line 12"/>
            <p:cNvSpPr>
              <a:spLocks noChangeShapeType="1"/>
            </p:cNvSpPr>
            <p:nvPr/>
          </p:nvSpPr>
          <p:spPr bwMode="auto">
            <a:xfrm>
              <a:off x="5216" y="1957"/>
              <a:ext cx="385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4" name="Line 13"/>
            <p:cNvSpPr>
              <a:spLocks noChangeShapeType="1"/>
            </p:cNvSpPr>
            <p:nvPr/>
          </p:nvSpPr>
          <p:spPr bwMode="auto">
            <a:xfrm>
              <a:off x="4352" y="2053"/>
              <a:ext cx="432" cy="0"/>
            </a:xfrm>
            <a:prstGeom prst="line">
              <a:avLst/>
            </a:prstGeom>
            <a:noFill/>
            <a:ln w="47625">
              <a:solidFill>
                <a:srgbClr val="FF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15" name="Object 14"/>
            <p:cNvGraphicFramePr>
              <a:graphicFrameLocks noChangeAspect="1"/>
            </p:cNvGraphicFramePr>
            <p:nvPr/>
          </p:nvGraphicFramePr>
          <p:xfrm>
            <a:off x="3392" y="1669"/>
            <a:ext cx="393" cy="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67" name="剪辑" r:id="rId3" imgW="1809587" imgH="3943156" progId="MS_ClipArt_Gallery.2">
                    <p:embed/>
                  </p:oleObj>
                </mc:Choice>
                <mc:Fallback>
                  <p:oleObj name="剪辑" r:id="rId3" imgW="1809587" imgH="3943156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2" y="1669"/>
                          <a:ext cx="393" cy="6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6" name="Text Box 15"/>
            <p:cNvSpPr txBox="1">
              <a:spLocks noChangeArrowheads="1"/>
            </p:cNvSpPr>
            <p:nvPr/>
          </p:nvSpPr>
          <p:spPr bwMode="auto">
            <a:xfrm>
              <a:off x="3728" y="1525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solidFill>
                    <a:srgbClr val="66FFFF"/>
                  </a:solidFill>
                  <a:latin typeface="Times New Roman" panose="02020603050405020304" pitchFamily="18" charset="0"/>
                </a:rPr>
                <a:t>乙</a:t>
              </a:r>
            </a:p>
          </p:txBody>
        </p:sp>
        <p:sp>
          <p:nvSpPr>
            <p:cNvPr id="16417" name="Text Box 16"/>
            <p:cNvSpPr txBox="1">
              <a:spLocks noChangeArrowheads="1"/>
            </p:cNvSpPr>
            <p:nvPr/>
          </p:nvSpPr>
          <p:spPr bwMode="auto">
            <a:xfrm>
              <a:off x="5374" y="163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8" name="Text Box 17"/>
            <p:cNvSpPr txBox="1">
              <a:spLocks noChangeArrowheads="1"/>
            </p:cNvSpPr>
            <p:nvPr/>
          </p:nvSpPr>
          <p:spPr bwMode="auto">
            <a:xfrm>
              <a:off x="4688" y="1678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9" name="Text Box 18"/>
            <p:cNvSpPr txBox="1">
              <a:spLocks noChangeArrowheads="1"/>
            </p:cNvSpPr>
            <p:nvPr/>
          </p:nvSpPr>
          <p:spPr bwMode="auto">
            <a:xfrm>
              <a:off x="4112" y="1669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m</a:t>
              </a:r>
              <a:endParaRPr kumimoji="1"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20" name="Line 19"/>
            <p:cNvSpPr>
              <a:spLocks noChangeShapeType="1"/>
            </p:cNvSpPr>
            <p:nvPr/>
          </p:nvSpPr>
          <p:spPr bwMode="auto">
            <a:xfrm>
              <a:off x="4064" y="2149"/>
              <a:ext cx="1152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1" name="Line 20"/>
            <p:cNvSpPr>
              <a:spLocks noChangeShapeType="1"/>
            </p:cNvSpPr>
            <p:nvPr/>
          </p:nvSpPr>
          <p:spPr bwMode="auto">
            <a:xfrm>
              <a:off x="4208" y="2149"/>
              <a:ext cx="0" cy="33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14389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9573205"/>
              </p:ext>
            </p:extLst>
          </p:nvPr>
        </p:nvGraphicFramePr>
        <p:xfrm>
          <a:off x="3489326" y="5394969"/>
          <a:ext cx="13827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8" name="Equation" r:id="rId5" imgW="1333663" imgH="333375" progId="Equation.3">
                  <p:embed/>
                </p:oleObj>
              </mc:Choice>
              <mc:Fallback>
                <p:oleObj name="Equation" r:id="rId5" imgW="1333663" imgH="33337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26" y="5394969"/>
                        <a:ext cx="13827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99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91" name="Rectangle 23"/>
          <p:cNvSpPr>
            <a:spLocks noChangeArrowheads="1"/>
          </p:cNvSpPr>
          <p:nvPr/>
        </p:nvSpPr>
        <p:spPr bwMode="auto">
          <a:xfrm>
            <a:off x="558800" y="2780258"/>
            <a:ext cx="2969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  <a:latin typeface="华文仿宋" pitchFamily="2" charset="-122"/>
                <a:ea typeface="楷体_GB2312"/>
              </a:rPr>
              <a:t>在加速运动的车里：</a:t>
            </a:r>
          </a:p>
        </p:txBody>
      </p:sp>
      <p:graphicFrame>
        <p:nvGraphicFramePr>
          <p:cNvPr id="314392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4470518"/>
              </p:ext>
            </p:extLst>
          </p:nvPr>
        </p:nvGraphicFramePr>
        <p:xfrm>
          <a:off x="3149771" y="4707648"/>
          <a:ext cx="149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9" name="公式" r:id="rId7" imgW="1447767" imgH="333375" progId="Equation.3">
                  <p:embed/>
                </p:oleObj>
              </mc:Choice>
              <mc:Fallback>
                <p:oleObj name="公式" r:id="rId7" imgW="1447767" imgH="33337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771" y="4707648"/>
                        <a:ext cx="1498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93" name="Rectangle 25"/>
          <p:cNvSpPr>
            <a:spLocks noChangeArrowheads="1"/>
          </p:cNvSpPr>
          <p:nvPr/>
        </p:nvSpPr>
        <p:spPr bwMode="auto">
          <a:xfrm>
            <a:off x="519411" y="5344615"/>
            <a:ext cx="3198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</a:rPr>
              <a:t>物体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/>
              </a:rPr>
              <a:t>m</a:t>
            </a:r>
            <a:r>
              <a:rPr kumimoji="1" lang="zh-CN" altLang="en-US" sz="2400" b="1" dirty="0">
                <a:solidFill>
                  <a:schemeClr val="bg1"/>
                </a:solidFill>
                <a:latin typeface="华文仿宋" pitchFamily="2" charset="-122"/>
                <a:ea typeface="楷体_GB2312"/>
              </a:rPr>
              <a:t>受到的</a:t>
            </a:r>
            <a:r>
              <a:rPr kumimoji="1" lang="zh-CN" altLang="en-US" sz="2400" b="1" dirty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惯性力</a:t>
            </a:r>
          </a:p>
        </p:txBody>
      </p:sp>
      <p:graphicFrame>
        <p:nvGraphicFramePr>
          <p:cNvPr id="314394" name="Objec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904762"/>
              </p:ext>
            </p:extLst>
          </p:nvPr>
        </p:nvGraphicFramePr>
        <p:xfrm>
          <a:off x="3117850" y="3918924"/>
          <a:ext cx="161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0" name="公式" r:id="rId9" imgW="1561872" imgH="333375" progId="Equation.3">
                  <p:embed/>
                </p:oleObj>
              </mc:Choice>
              <mc:Fallback>
                <p:oleObj name="公式" r:id="rId9" imgW="1561872" imgH="33337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3918924"/>
                        <a:ext cx="1612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95" name="AutoShape 27"/>
          <p:cNvSpPr>
            <a:spLocks noChangeArrowheads="1"/>
          </p:cNvSpPr>
          <p:nvPr/>
        </p:nvSpPr>
        <p:spPr bwMode="auto">
          <a:xfrm flipH="1">
            <a:off x="2603500" y="3993378"/>
            <a:ext cx="395288" cy="215900"/>
          </a:xfrm>
          <a:prstGeom prst="leftArrow">
            <a:avLst>
              <a:gd name="adj1" fmla="val 50000"/>
              <a:gd name="adj2" fmla="val 457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" name="Text Box 36"/>
          <p:cNvSpPr txBox="1">
            <a:spLocks noChangeArrowheads="1"/>
          </p:cNvSpPr>
          <p:nvPr/>
        </p:nvSpPr>
        <p:spPr bwMode="auto">
          <a:xfrm>
            <a:off x="558800" y="3880824"/>
            <a:ext cx="208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以地面参照系</a:t>
            </a:r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283369" y="4626983"/>
            <a:ext cx="2517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以汽车参照系</a:t>
            </a:r>
          </a:p>
        </p:txBody>
      </p:sp>
      <p:sp>
        <p:nvSpPr>
          <p:cNvPr id="5" name="AutoShape 27"/>
          <p:cNvSpPr>
            <a:spLocks noChangeArrowheads="1"/>
          </p:cNvSpPr>
          <p:nvPr/>
        </p:nvSpPr>
        <p:spPr bwMode="auto">
          <a:xfrm flipH="1">
            <a:off x="2560681" y="4774029"/>
            <a:ext cx="503237" cy="215900"/>
          </a:xfrm>
          <a:prstGeom prst="leftArrow">
            <a:avLst>
              <a:gd name="adj1" fmla="val 50000"/>
              <a:gd name="adj2" fmla="val 582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278060" y="3284984"/>
            <a:ext cx="4725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（</a:t>
            </a:r>
            <a:r>
              <a:rPr lang="en-US" altLang="zh-CN" sz="2400" b="1" dirty="0" smtClean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1</a:t>
            </a:r>
            <a:r>
              <a:rPr lang="zh-CN" altLang="en-US" sz="2400" b="1" dirty="0" smtClean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）若</a:t>
            </a:r>
            <a:r>
              <a:rPr lang="en-US" altLang="zh-CN" sz="2400" b="1" dirty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m</a:t>
            </a:r>
            <a:r>
              <a:rPr lang="zh-CN" altLang="en-US" sz="2400" b="1" dirty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相对</a:t>
            </a:r>
            <a:r>
              <a:rPr lang="zh-CN" altLang="en-US" sz="2400" b="1" dirty="0" smtClean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汽车</a:t>
            </a:r>
            <a:r>
              <a:rPr lang="zh-CN" altLang="en-US" sz="2400" b="1" dirty="0" smtClean="0">
                <a:solidFill>
                  <a:srgbClr val="00FFFF"/>
                </a:solidFill>
                <a:latin typeface="华文仿宋" pitchFamily="2" charset="-122"/>
                <a:ea typeface="楷体_GB2312"/>
              </a:rPr>
              <a:t>无相对加速度</a:t>
            </a:r>
            <a:endParaRPr lang="zh-CN" altLang="en-US" sz="2400" b="1" dirty="0">
              <a:solidFill>
                <a:srgbClr val="00FFFF"/>
              </a:solidFill>
              <a:latin typeface="华文仿宋" pitchFamily="2" charset="-122"/>
              <a:ea typeface="楷体_GB2312"/>
            </a:endParaRPr>
          </a:p>
        </p:txBody>
      </p:sp>
      <p:sp>
        <p:nvSpPr>
          <p:cNvPr id="40" name="Text Box 33"/>
          <p:cNvSpPr txBox="1">
            <a:spLocks noChangeArrowheads="1"/>
          </p:cNvSpPr>
          <p:nvPr/>
        </p:nvSpPr>
        <p:spPr bwMode="auto">
          <a:xfrm>
            <a:off x="485148" y="5994502"/>
            <a:ext cx="799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FFFF"/>
                </a:solidFill>
                <a:latin typeface="华文仿宋" pitchFamily="2" charset="-122"/>
                <a:ea typeface="楷体_GB2312"/>
              </a:rPr>
              <a:t>引入惯性力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华文仿宋" pitchFamily="2" charset="-122"/>
                <a:ea typeface="楷体_GB2312"/>
              </a:rPr>
              <a:t>，能使牛</a:t>
            </a:r>
            <a:r>
              <a:rPr kumimoji="1" lang="zh-CN" altLang="en-US" sz="2400" b="1" dirty="0">
                <a:solidFill>
                  <a:srgbClr val="00FFFF"/>
                </a:solidFill>
                <a:latin typeface="华文仿宋" pitchFamily="2" charset="-122"/>
                <a:ea typeface="楷体_GB2312"/>
              </a:rPr>
              <a:t>顿第二定律在非惯性系中形式上成立</a:t>
            </a:r>
          </a:p>
        </p:txBody>
      </p:sp>
    </p:spTree>
    <p:extLst>
      <p:ext uri="{BB962C8B-B14F-4D97-AF65-F5344CB8AC3E}">
        <p14:creationId xmlns:p14="http://schemas.microsoft.com/office/powerpoint/2010/main" val="17317849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4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1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4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4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4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14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 autoUpdateAnimBg="0"/>
      <p:bldP spid="314373" grpId="0" autoUpdateAnimBg="0"/>
      <p:bldP spid="314374" grpId="0" build="p" autoUpdateAnimBg="0"/>
      <p:bldP spid="314375" grpId="0"/>
      <p:bldP spid="314391" grpId="0" autoUpdateAnimBg="0"/>
      <p:bldP spid="314393" grpId="0" autoUpdateAnimBg="0"/>
      <p:bldP spid="314395" grpId="0" animBg="1"/>
      <p:bldP spid="3" grpId="0"/>
      <p:bldP spid="4" grpId="0"/>
      <p:bldP spid="5" grpId="0" animBg="1"/>
      <p:bldP spid="39" grpId="0"/>
      <p:bldP spid="4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39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952044"/>
              </p:ext>
            </p:extLst>
          </p:nvPr>
        </p:nvGraphicFramePr>
        <p:xfrm>
          <a:off x="827276" y="1793115"/>
          <a:ext cx="3265110" cy="525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6" name="公式" r:id="rId3" imgW="2466910" imgH="362047" progId="Equation.3">
                  <p:embed/>
                </p:oleObj>
              </mc:Choice>
              <mc:Fallback>
                <p:oleObj name="公式" r:id="rId3" imgW="2466910" imgH="3620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276" y="1793115"/>
                        <a:ext cx="3265110" cy="525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97" name="Text Box 29"/>
          <p:cNvSpPr txBox="1">
            <a:spLocks noChangeArrowheads="1"/>
          </p:cNvSpPr>
          <p:nvPr/>
        </p:nvSpPr>
        <p:spPr bwMode="auto">
          <a:xfrm>
            <a:off x="606652" y="3443839"/>
            <a:ext cx="2954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  <a:latin typeface="华文仿宋" pitchFamily="2" charset="-122"/>
                <a:ea typeface="楷体_GB2312"/>
              </a:rPr>
              <a:t>非惯性系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华文仿宋" pitchFamily="2" charset="-122"/>
                <a:ea typeface="楷体_GB2312"/>
              </a:rPr>
              <a:t>中，惯性力</a:t>
            </a:r>
            <a:endParaRPr kumimoji="1" lang="zh-CN" altLang="en-US" sz="2400" b="1" dirty="0">
              <a:latin typeface="华文仿宋" pitchFamily="2" charset="-122"/>
              <a:ea typeface="楷体_GB2312"/>
            </a:endParaRPr>
          </a:p>
        </p:txBody>
      </p:sp>
      <p:graphicFrame>
        <p:nvGraphicFramePr>
          <p:cNvPr id="31439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863136"/>
              </p:ext>
            </p:extLst>
          </p:nvPr>
        </p:nvGraphicFramePr>
        <p:xfrm>
          <a:off x="2814368" y="2474151"/>
          <a:ext cx="2257744" cy="535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7" name="Equation" r:id="rId5" imgW="1867128" imgH="409672" progId="Equation.3">
                  <p:embed/>
                </p:oleObj>
              </mc:Choice>
              <mc:Fallback>
                <p:oleObj name="Equation" r:id="rId5" imgW="1867128" imgH="40967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368" y="2474151"/>
                        <a:ext cx="2257744" cy="535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9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356382"/>
              </p:ext>
            </p:extLst>
          </p:nvPr>
        </p:nvGraphicFramePr>
        <p:xfrm>
          <a:off x="3587517" y="3361746"/>
          <a:ext cx="1632555" cy="623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8" name="公式" r:id="rId7" imgW="609535" imgH="209453" progId="Equation.3">
                  <p:embed/>
                </p:oleObj>
              </mc:Choice>
              <mc:Fallback>
                <p:oleObj name="公式" r:id="rId7" imgW="609535" imgH="2094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517" y="3361746"/>
                        <a:ext cx="1632555" cy="623999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400" name="Rectangle 32"/>
          <p:cNvSpPr>
            <a:spLocks noChangeArrowheads="1"/>
          </p:cNvSpPr>
          <p:nvPr/>
        </p:nvSpPr>
        <p:spPr bwMode="auto">
          <a:xfrm>
            <a:off x="658812" y="4657772"/>
            <a:ext cx="8569325" cy="49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惯性力</a:t>
            </a:r>
            <a:r>
              <a:rPr kumimoji="1"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楷体_GB2312" pitchFamily="49" charset="-122"/>
              </a:rPr>
              <a:t>没有施力者，也没有反作用力。</a:t>
            </a:r>
            <a:r>
              <a:rPr lang="zh-CN" altLang="en-US" sz="2400" b="1" dirty="0">
                <a:solidFill>
                  <a:srgbClr val="00FFFF"/>
                </a:solidFill>
                <a:ea typeface="楷体_GB2312" pitchFamily="49" charset="-122"/>
              </a:rPr>
              <a:t>不满足牛顿第三定律。</a:t>
            </a:r>
            <a:endParaRPr kumimoji="1" lang="zh-CN" altLang="en-US" sz="2400" b="1" dirty="0">
              <a:solidFill>
                <a:srgbClr val="00FFFF"/>
              </a:solidFill>
              <a:latin typeface="宋体" panose="02010600030101010101" pitchFamily="2" charset="-122"/>
              <a:ea typeface="楷体_GB2312" pitchFamily="49" charset="-122"/>
            </a:endParaRPr>
          </a:p>
        </p:txBody>
      </p:sp>
      <p:sp>
        <p:nvSpPr>
          <p:cNvPr id="314401" name="Text Box 33"/>
          <p:cNvSpPr txBox="1">
            <a:spLocks noChangeArrowheads="1"/>
          </p:cNvSpPr>
          <p:nvPr/>
        </p:nvSpPr>
        <p:spPr bwMode="auto">
          <a:xfrm>
            <a:off x="578774" y="4138660"/>
            <a:ext cx="799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FFFF"/>
                </a:solidFill>
                <a:latin typeface="华文仿宋" pitchFamily="2" charset="-122"/>
                <a:ea typeface="楷体_GB2312"/>
              </a:rPr>
              <a:t>引入惯性力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华文仿宋" pitchFamily="2" charset="-122"/>
                <a:ea typeface="楷体_GB2312"/>
              </a:rPr>
              <a:t>，能使牛</a:t>
            </a:r>
            <a:r>
              <a:rPr kumimoji="1" lang="zh-CN" altLang="en-US" sz="2400" b="1" dirty="0">
                <a:solidFill>
                  <a:srgbClr val="00FFFF"/>
                </a:solidFill>
                <a:latin typeface="华文仿宋" pitchFamily="2" charset="-122"/>
                <a:ea typeface="楷体_GB2312"/>
              </a:rPr>
              <a:t>顿第二定律在非惯性系中形式上成立</a:t>
            </a:r>
          </a:p>
        </p:txBody>
      </p:sp>
      <p:sp>
        <p:nvSpPr>
          <p:cNvPr id="314403" name="Rectangle 35"/>
          <p:cNvSpPr>
            <a:spLocks noChangeArrowheads="1"/>
          </p:cNvSpPr>
          <p:nvPr/>
        </p:nvSpPr>
        <p:spPr bwMode="auto">
          <a:xfrm>
            <a:off x="173561" y="5222331"/>
            <a:ext cx="4824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三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牛顿运动定律适用范围</a:t>
            </a:r>
          </a:p>
        </p:txBody>
      </p:sp>
      <p:sp>
        <p:nvSpPr>
          <p:cNvPr id="314404" name="Text Box 36"/>
          <p:cNvSpPr txBox="1">
            <a:spLocks noChangeArrowheads="1"/>
          </p:cNvSpPr>
          <p:nvPr/>
        </p:nvSpPr>
        <p:spPr bwMode="auto">
          <a:xfrm>
            <a:off x="2253447" y="5752931"/>
            <a:ext cx="46086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低</a:t>
            </a:r>
            <a:r>
              <a:rPr lang="zh-CN" altLang="en-US" sz="2400" b="1" dirty="0" smtClean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速</a:t>
            </a:r>
            <a:r>
              <a:rPr lang="zh-CN" altLang="en-US" sz="2400" b="1" dirty="0" smtClean="0">
                <a:solidFill>
                  <a:srgbClr val="001823"/>
                </a:solidFill>
                <a:latin typeface="华文仿宋" pitchFamily="2" charset="-122"/>
                <a:ea typeface="楷体_GB2312"/>
              </a:rPr>
              <a:t>（高速时需用相对论）         </a:t>
            </a:r>
            <a:r>
              <a:rPr lang="zh-CN" altLang="en-US" sz="2400" b="1" dirty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宏</a:t>
            </a:r>
            <a:r>
              <a:rPr lang="zh-CN" altLang="en-US" sz="2400" b="1" dirty="0" smtClean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观</a:t>
            </a:r>
            <a:r>
              <a:rPr lang="zh-CN" altLang="en-US" sz="2400" b="1" dirty="0" smtClean="0">
                <a:solidFill>
                  <a:srgbClr val="001823"/>
                </a:solidFill>
                <a:latin typeface="华文仿宋" pitchFamily="2" charset="-122"/>
                <a:ea typeface="楷体_GB2312"/>
              </a:rPr>
              <a:t>（微观时需用量子力学）</a:t>
            </a:r>
            <a:endParaRPr lang="zh-CN" altLang="en-US" sz="2400" b="1" dirty="0">
              <a:solidFill>
                <a:srgbClr val="001823"/>
              </a:solidFill>
              <a:latin typeface="华文仿宋" pitchFamily="2" charset="-122"/>
              <a:ea typeface="楷体_GB2312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-141893" y="459899"/>
            <a:ext cx="47360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（</a:t>
            </a:r>
            <a:r>
              <a:rPr lang="en-US" altLang="zh-CN" sz="2400" b="1" dirty="0" smtClean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2</a:t>
            </a:r>
            <a:r>
              <a:rPr lang="zh-CN" altLang="en-US" sz="2400" b="1" dirty="0" smtClean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）若</a:t>
            </a:r>
            <a:r>
              <a:rPr lang="en-US" altLang="zh-CN" sz="2400" b="1" dirty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m</a:t>
            </a:r>
            <a:r>
              <a:rPr lang="zh-CN" altLang="en-US" sz="2400" b="1" dirty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相对汽车</a:t>
            </a:r>
            <a:r>
              <a:rPr lang="zh-CN" altLang="en-US" sz="2400" b="1" dirty="0">
                <a:solidFill>
                  <a:srgbClr val="00FFFF"/>
                </a:solidFill>
                <a:latin typeface="华文仿宋" pitchFamily="2" charset="-122"/>
                <a:ea typeface="楷体_GB2312"/>
              </a:rPr>
              <a:t>有相对加速度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2770357" y="5733256"/>
            <a:ext cx="41553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（</a:t>
            </a:r>
            <a:r>
              <a:rPr lang="zh-CN" altLang="en-US" sz="2400" b="1" dirty="0" smtClean="0">
                <a:solidFill>
                  <a:srgbClr val="00FFFF"/>
                </a:solidFill>
                <a:latin typeface="华文仿宋" pitchFamily="2" charset="-122"/>
                <a:ea typeface="楷体_GB2312"/>
              </a:rPr>
              <a:t>高速时需用相对论</a:t>
            </a:r>
            <a:r>
              <a:rPr lang="zh-CN" altLang="en-US" sz="2400" b="1" dirty="0" smtClean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）         （</a:t>
            </a:r>
            <a:r>
              <a:rPr lang="zh-CN" altLang="en-US" sz="2400" b="1" dirty="0" smtClean="0">
                <a:solidFill>
                  <a:srgbClr val="00FFFF"/>
                </a:solidFill>
                <a:latin typeface="华文仿宋" pitchFamily="2" charset="-122"/>
                <a:ea typeface="楷体_GB2312"/>
              </a:rPr>
              <a:t>微观时需用量子力学</a:t>
            </a:r>
            <a:r>
              <a:rPr lang="zh-CN" altLang="en-US" sz="2400" b="1" dirty="0" smtClean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）</a:t>
            </a:r>
            <a:endParaRPr lang="zh-CN" altLang="en-US" sz="2400" b="1" dirty="0">
              <a:solidFill>
                <a:srgbClr val="FF9900"/>
              </a:solidFill>
              <a:latin typeface="华文仿宋" pitchFamily="2" charset="-122"/>
              <a:ea typeface="楷体_GB231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053384" y="1373929"/>
            <a:ext cx="3692525" cy="1828800"/>
            <a:chOff x="5053384" y="1373929"/>
            <a:chExt cx="3692525" cy="1828800"/>
          </a:xfrm>
        </p:grpSpPr>
        <p:grpSp>
          <p:nvGrpSpPr>
            <p:cNvPr id="2" name="Group 34"/>
            <p:cNvGrpSpPr>
              <a:grpSpLocks/>
            </p:cNvGrpSpPr>
            <p:nvPr/>
          </p:nvGrpSpPr>
          <p:grpSpPr bwMode="auto">
            <a:xfrm>
              <a:off x="5053384" y="1373929"/>
              <a:ext cx="3692525" cy="1828800"/>
              <a:chOff x="3344" y="1525"/>
              <a:chExt cx="2326" cy="1152"/>
            </a:xfrm>
          </p:grpSpPr>
          <p:sp>
            <p:nvSpPr>
              <p:cNvPr id="16409" name="Rectangle 8"/>
              <p:cNvSpPr>
                <a:spLocks noChangeArrowheads="1"/>
              </p:cNvSpPr>
              <p:nvPr/>
            </p:nvSpPr>
            <p:spPr bwMode="auto">
              <a:xfrm>
                <a:off x="3344" y="1525"/>
                <a:ext cx="1872" cy="960"/>
              </a:xfrm>
              <a:prstGeom prst="rect">
                <a:avLst/>
              </a:prstGeom>
              <a:solidFill>
                <a:schemeClr val="tx1"/>
              </a:solidFill>
              <a:ln w="3175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6410" name="Oval 9"/>
              <p:cNvSpPr>
                <a:spLocks noChangeArrowheads="1"/>
              </p:cNvSpPr>
              <p:nvPr/>
            </p:nvSpPr>
            <p:spPr bwMode="auto">
              <a:xfrm>
                <a:off x="3632" y="2389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6411" name="Oval 10"/>
              <p:cNvSpPr>
                <a:spLocks noChangeArrowheads="1"/>
              </p:cNvSpPr>
              <p:nvPr/>
            </p:nvSpPr>
            <p:spPr bwMode="auto">
              <a:xfrm>
                <a:off x="4592" y="2389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6412" name="Oval 11"/>
              <p:cNvSpPr>
                <a:spLocks noChangeArrowheads="1"/>
              </p:cNvSpPr>
              <p:nvPr/>
            </p:nvSpPr>
            <p:spPr bwMode="auto">
              <a:xfrm>
                <a:off x="4160" y="1957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6413" name="Line 12"/>
              <p:cNvSpPr>
                <a:spLocks noChangeShapeType="1"/>
              </p:cNvSpPr>
              <p:nvPr/>
            </p:nvSpPr>
            <p:spPr bwMode="auto">
              <a:xfrm>
                <a:off x="5216" y="1957"/>
                <a:ext cx="385" cy="0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4" name="Line 13"/>
              <p:cNvSpPr>
                <a:spLocks noChangeShapeType="1"/>
              </p:cNvSpPr>
              <p:nvPr/>
            </p:nvSpPr>
            <p:spPr bwMode="auto">
              <a:xfrm>
                <a:off x="4352" y="2053"/>
                <a:ext cx="432" cy="0"/>
              </a:xfrm>
              <a:prstGeom prst="line">
                <a:avLst/>
              </a:prstGeom>
              <a:noFill/>
              <a:ln w="47625">
                <a:solidFill>
                  <a:srgbClr val="FF99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415" name="Object 14"/>
              <p:cNvGraphicFramePr>
                <a:graphicFrameLocks noChangeAspect="1"/>
              </p:cNvGraphicFramePr>
              <p:nvPr/>
            </p:nvGraphicFramePr>
            <p:xfrm>
              <a:off x="3392" y="1669"/>
              <a:ext cx="393" cy="6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9" name="剪辑" r:id="rId9" imgW="1809587" imgH="3943156" progId="MS_ClipArt_Gallery.2">
                      <p:embed/>
                    </p:oleObj>
                  </mc:Choice>
                  <mc:Fallback>
                    <p:oleObj name="剪辑" r:id="rId9" imgW="1809587" imgH="3943156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92" y="1669"/>
                            <a:ext cx="393" cy="6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16" name="Text Box 15"/>
              <p:cNvSpPr txBox="1">
                <a:spLocks noChangeArrowheads="1"/>
              </p:cNvSpPr>
              <p:nvPr/>
            </p:nvSpPr>
            <p:spPr bwMode="auto">
              <a:xfrm>
                <a:off x="3728" y="1525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>
                    <a:solidFill>
                      <a:srgbClr val="66FFFF"/>
                    </a:solidFill>
                    <a:latin typeface="Times New Roman" panose="02020603050405020304" pitchFamily="18" charset="0"/>
                  </a:rPr>
                  <a:t>乙</a:t>
                </a:r>
              </a:p>
            </p:txBody>
          </p:sp>
          <p:sp>
            <p:nvSpPr>
              <p:cNvPr id="16417" name="Text Box 16"/>
              <p:cNvSpPr txBox="1">
                <a:spLocks noChangeArrowheads="1"/>
              </p:cNvSpPr>
              <p:nvPr/>
            </p:nvSpPr>
            <p:spPr bwMode="auto">
              <a:xfrm>
                <a:off x="5374" y="1639"/>
                <a:ext cx="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 dirty="0" smtClean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kumimoji="1" lang="en-US" altLang="zh-CN" sz="2800" b="1" i="1" baseline="-25000" dirty="0" smtClean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e</a:t>
                </a:r>
                <a:endParaRPr kumimoji="1" lang="en-US" altLang="zh-CN" sz="2800" baseline="-25000" dirty="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18" name="Text Box 17"/>
              <p:cNvSpPr txBox="1">
                <a:spLocks noChangeArrowheads="1"/>
              </p:cNvSpPr>
              <p:nvPr/>
            </p:nvSpPr>
            <p:spPr bwMode="auto">
              <a:xfrm>
                <a:off x="4794" y="1805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 dirty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F</a:t>
                </a:r>
                <a:endParaRPr kumimoji="1"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19" name="Text Box 18"/>
              <p:cNvSpPr txBox="1">
                <a:spLocks noChangeArrowheads="1"/>
              </p:cNvSpPr>
              <p:nvPr/>
            </p:nvSpPr>
            <p:spPr bwMode="auto">
              <a:xfrm>
                <a:off x="4112" y="1669"/>
                <a:ext cx="29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m</a:t>
                </a:r>
                <a:endParaRPr kumimoji="1"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20" name="Line 19"/>
              <p:cNvSpPr>
                <a:spLocks noChangeShapeType="1"/>
              </p:cNvSpPr>
              <p:nvPr/>
            </p:nvSpPr>
            <p:spPr bwMode="auto">
              <a:xfrm>
                <a:off x="4064" y="2149"/>
                <a:ext cx="1152" cy="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1" name="Line 20"/>
              <p:cNvSpPr>
                <a:spLocks noChangeShapeType="1"/>
              </p:cNvSpPr>
              <p:nvPr/>
            </p:nvSpPr>
            <p:spPr bwMode="auto">
              <a:xfrm>
                <a:off x="4208" y="2149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6707771" y="1645391"/>
              <a:ext cx="45717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 dirty="0" err="1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800" b="1" i="1" baseline="-25000" dirty="0" err="1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r</a:t>
              </a:r>
              <a:endParaRPr kumimoji="1" lang="en-US" altLang="zh-CN" sz="2800" baseline="-25000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0" name="AutoShape 27"/>
          <p:cNvSpPr>
            <a:spLocks noChangeArrowheads="1"/>
          </p:cNvSpPr>
          <p:nvPr/>
        </p:nvSpPr>
        <p:spPr bwMode="auto">
          <a:xfrm rot="5400000" flipH="1">
            <a:off x="1953208" y="1539204"/>
            <a:ext cx="395288" cy="215900"/>
          </a:xfrm>
          <a:prstGeom prst="leftArrow">
            <a:avLst>
              <a:gd name="adj1" fmla="val 50000"/>
              <a:gd name="adj2" fmla="val 457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1" name="Text Box 36"/>
          <p:cNvSpPr txBox="1">
            <a:spLocks noChangeArrowheads="1"/>
          </p:cNvSpPr>
          <p:nvPr/>
        </p:nvSpPr>
        <p:spPr bwMode="auto">
          <a:xfrm>
            <a:off x="887821" y="997035"/>
            <a:ext cx="32535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以地面</a:t>
            </a:r>
            <a:r>
              <a:rPr lang="zh-CN" altLang="en-US" sz="2400" b="1" dirty="0" smtClean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参照系</a:t>
            </a:r>
            <a:r>
              <a:rPr lang="zh-CN" altLang="en-US" sz="2400" b="1" dirty="0" smtClean="0">
                <a:solidFill>
                  <a:srgbClr val="00FFFF"/>
                </a:solidFill>
                <a:latin typeface="华文仿宋" pitchFamily="2" charset="-122"/>
                <a:ea typeface="楷体_GB2312"/>
              </a:rPr>
              <a:t>（惯性系）</a:t>
            </a:r>
            <a:endParaRPr lang="zh-CN" altLang="en-US" sz="2400" b="1" dirty="0">
              <a:solidFill>
                <a:srgbClr val="00FFFF"/>
              </a:solidFill>
              <a:latin typeface="华文仿宋" pitchFamily="2" charset="-122"/>
              <a:ea typeface="楷体_GB2312"/>
            </a:endParaRPr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67993" y="2333699"/>
            <a:ext cx="25177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以汽车</a:t>
            </a:r>
            <a:r>
              <a:rPr lang="zh-CN" altLang="en-US" sz="2400" b="1" dirty="0" smtClean="0">
                <a:solidFill>
                  <a:srgbClr val="FF9900"/>
                </a:solidFill>
                <a:latin typeface="华文仿宋" pitchFamily="2" charset="-122"/>
                <a:ea typeface="楷体_GB2312"/>
              </a:rPr>
              <a:t>参照系</a:t>
            </a:r>
            <a:r>
              <a:rPr lang="zh-CN" altLang="en-US" sz="2400" b="1" dirty="0" smtClean="0">
                <a:solidFill>
                  <a:srgbClr val="00FFFF"/>
                </a:solidFill>
                <a:latin typeface="华文仿宋" pitchFamily="2" charset="-122"/>
                <a:ea typeface="楷体_GB2312"/>
              </a:rPr>
              <a:t>（非惯性系</a:t>
            </a:r>
            <a:r>
              <a:rPr lang="zh-CN" altLang="en-US" sz="2400" b="1" dirty="0">
                <a:solidFill>
                  <a:srgbClr val="00FFFF"/>
                </a:solidFill>
                <a:latin typeface="华文仿宋" pitchFamily="2" charset="-122"/>
                <a:ea typeface="楷体_GB2312"/>
              </a:rPr>
              <a:t>）</a:t>
            </a:r>
          </a:p>
          <a:p>
            <a:pPr algn="ctr" eaLnBrk="1" hangingPunct="1"/>
            <a:endParaRPr lang="zh-CN" altLang="en-US" sz="2400" b="1" dirty="0">
              <a:solidFill>
                <a:srgbClr val="FF9900"/>
              </a:solidFill>
              <a:latin typeface="华文仿宋" pitchFamily="2" charset="-122"/>
              <a:ea typeface="楷体_GB2312"/>
            </a:endParaRPr>
          </a:p>
        </p:txBody>
      </p:sp>
      <p:sp>
        <p:nvSpPr>
          <p:cNvPr id="43" name="AutoShape 27"/>
          <p:cNvSpPr>
            <a:spLocks noChangeArrowheads="1"/>
          </p:cNvSpPr>
          <p:nvPr/>
        </p:nvSpPr>
        <p:spPr bwMode="auto">
          <a:xfrm flipH="1">
            <a:off x="2267330" y="2618785"/>
            <a:ext cx="503237" cy="215900"/>
          </a:xfrm>
          <a:prstGeom prst="leftArrow">
            <a:avLst>
              <a:gd name="adj1" fmla="val 50000"/>
              <a:gd name="adj2" fmla="val 582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424984" y="1362022"/>
            <a:ext cx="1022750" cy="523220"/>
            <a:chOff x="6424984" y="1362022"/>
            <a:chExt cx="1022750" cy="523220"/>
          </a:xfrm>
        </p:grpSpPr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6424984" y="1645391"/>
              <a:ext cx="685800" cy="0"/>
            </a:xfrm>
            <a:prstGeom prst="line">
              <a:avLst/>
            </a:prstGeom>
            <a:noFill/>
            <a:ln w="4762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16"/>
            <p:cNvSpPr txBox="1">
              <a:spLocks noChangeArrowheads="1"/>
            </p:cNvSpPr>
            <p:nvPr/>
          </p:nvSpPr>
          <p:spPr bwMode="auto">
            <a:xfrm>
              <a:off x="7083532" y="1362022"/>
              <a:ext cx="36420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 dirty="0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800" baseline="-25000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9678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4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97" grpId="0" autoUpdateAnimBg="0"/>
      <p:bldP spid="314400" grpId="0" build="p" autoUpdateAnimBg="0"/>
      <p:bldP spid="314401" grpId="0" autoUpdateAnimBg="0"/>
      <p:bldP spid="314403" grpId="0"/>
      <p:bldP spid="314404" grpId="0"/>
      <p:bldP spid="6" grpId="0"/>
      <p:bldP spid="38" grpId="0"/>
      <p:bldP spid="40" grpId="0" animBg="1"/>
      <p:bldP spid="41" grpId="0"/>
      <p:bldP spid="42" grpId="0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97790" y="3862388"/>
            <a:ext cx="2163573" cy="2590800"/>
            <a:chOff x="6197790" y="3862388"/>
            <a:chExt cx="2163573" cy="2590800"/>
          </a:xfrm>
        </p:grpSpPr>
        <p:grpSp>
          <p:nvGrpSpPr>
            <p:cNvPr id="17410" name="Group 2"/>
            <p:cNvGrpSpPr>
              <a:grpSpLocks/>
            </p:cNvGrpSpPr>
            <p:nvPr/>
          </p:nvGrpSpPr>
          <p:grpSpPr bwMode="auto">
            <a:xfrm>
              <a:off x="6227763" y="3862388"/>
              <a:ext cx="2133600" cy="2590800"/>
              <a:chOff x="3923" y="1389"/>
              <a:chExt cx="1344" cy="1632"/>
            </a:xfrm>
          </p:grpSpPr>
          <p:sp>
            <p:nvSpPr>
              <p:cNvPr id="17437" name="Rectangle 3"/>
              <p:cNvSpPr>
                <a:spLocks noChangeArrowheads="1"/>
              </p:cNvSpPr>
              <p:nvPr/>
            </p:nvSpPr>
            <p:spPr bwMode="auto">
              <a:xfrm>
                <a:off x="3923" y="1389"/>
                <a:ext cx="1344" cy="1632"/>
              </a:xfrm>
              <a:prstGeom prst="rect">
                <a:avLst/>
              </a:prstGeom>
              <a:noFill/>
              <a:ln w="9525">
                <a:solidFill>
                  <a:srgbClr val="00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7438" name="Oval 4"/>
              <p:cNvSpPr>
                <a:spLocks noChangeArrowheads="1"/>
              </p:cNvSpPr>
              <p:nvPr/>
            </p:nvSpPr>
            <p:spPr bwMode="auto">
              <a:xfrm>
                <a:off x="4307" y="1581"/>
                <a:ext cx="336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7439" name="Rectangle 5"/>
              <p:cNvSpPr>
                <a:spLocks noChangeArrowheads="1"/>
              </p:cNvSpPr>
              <p:nvPr/>
            </p:nvSpPr>
            <p:spPr bwMode="auto">
              <a:xfrm>
                <a:off x="4451" y="1389"/>
                <a:ext cx="48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7440" name="Line 6"/>
              <p:cNvSpPr>
                <a:spLocks noChangeShapeType="1"/>
              </p:cNvSpPr>
              <p:nvPr/>
            </p:nvSpPr>
            <p:spPr bwMode="auto">
              <a:xfrm flipH="1">
                <a:off x="4307" y="1725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1" name="Line 7"/>
              <p:cNvSpPr>
                <a:spLocks noChangeShapeType="1"/>
              </p:cNvSpPr>
              <p:nvPr/>
            </p:nvSpPr>
            <p:spPr bwMode="auto">
              <a:xfrm>
                <a:off x="4643" y="1725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2" name="Rectangle 8" descr="再生纸"/>
              <p:cNvSpPr>
                <a:spLocks noChangeArrowheads="1"/>
              </p:cNvSpPr>
              <p:nvPr/>
            </p:nvSpPr>
            <p:spPr bwMode="auto">
              <a:xfrm>
                <a:off x="4211" y="2541"/>
                <a:ext cx="192" cy="192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7443" name="Rectangle 9" descr="再生纸"/>
              <p:cNvSpPr>
                <a:spLocks noChangeArrowheads="1"/>
              </p:cNvSpPr>
              <p:nvPr/>
            </p:nvSpPr>
            <p:spPr bwMode="auto">
              <a:xfrm>
                <a:off x="4595" y="2205"/>
                <a:ext cx="96" cy="192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</p:grpSp>
        <p:sp>
          <p:nvSpPr>
            <p:cNvPr id="37" name="Text Box 18"/>
            <p:cNvSpPr txBox="1">
              <a:spLocks noChangeArrowheads="1"/>
            </p:cNvSpPr>
            <p:nvPr/>
          </p:nvSpPr>
          <p:spPr bwMode="auto">
            <a:xfrm>
              <a:off x="6197790" y="5783618"/>
              <a:ext cx="58381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 dirty="0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sz="2800" b="1" i="1" baseline="-25000" dirty="0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800" baseline="-25000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Text Box 18"/>
            <p:cNvSpPr txBox="1">
              <a:spLocks noChangeArrowheads="1"/>
            </p:cNvSpPr>
            <p:nvPr/>
          </p:nvSpPr>
          <p:spPr bwMode="auto">
            <a:xfrm>
              <a:off x="7607301" y="5036192"/>
              <a:ext cx="58381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 dirty="0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sz="2800" b="1" i="1" baseline="-25000" dirty="0" smtClean="0">
                  <a:solidFill>
                    <a:srgbClr val="FFFF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800" baseline="-25000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1747" name="Text Box 10"/>
          <p:cNvSpPr txBox="1">
            <a:spLocks noChangeArrowheads="1"/>
          </p:cNvSpPr>
          <p:nvPr/>
        </p:nvSpPr>
        <p:spPr bwMode="auto">
          <a:xfrm>
            <a:off x="787400" y="2195487"/>
            <a:ext cx="80645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质量分别为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en-US" altLang="zh-CN" sz="2000" b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1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和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en-US" altLang="zh-CN" sz="2000" b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2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的两物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体（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m</a:t>
            </a:r>
            <a:r>
              <a:rPr kumimoji="1" lang="en-US" altLang="zh-CN" sz="2000" b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1 </a:t>
            </a:r>
            <a:r>
              <a:rPr kumimoji="1" lang="en-US" altLang="zh-CN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&gt;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m</a:t>
            </a:r>
            <a:r>
              <a:rPr kumimoji="1" lang="en-US" altLang="zh-CN" sz="2000" b="1" baseline="-25000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用轻细绳相连接后，悬挂在一个固定在电梯内的定滑轮的两边。滑轮和绳的质量以及所有摩擦均不计。</a:t>
            </a:r>
          </a:p>
        </p:txBody>
      </p:sp>
      <p:sp>
        <p:nvSpPr>
          <p:cNvPr id="327691" name="Text Box 11"/>
          <p:cNvSpPr txBox="1">
            <a:spLocks noChangeArrowheads="1"/>
          </p:cNvSpPr>
          <p:nvPr/>
        </p:nvSpPr>
        <p:spPr bwMode="auto">
          <a:xfrm>
            <a:off x="93663" y="4591050"/>
            <a:ext cx="652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31749" name="Rectangle 12"/>
          <p:cNvSpPr>
            <a:spLocks noChangeArrowheads="1"/>
          </p:cNvSpPr>
          <p:nvPr/>
        </p:nvSpPr>
        <p:spPr bwMode="auto">
          <a:xfrm>
            <a:off x="174625" y="222567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750" name="Rectangle 13"/>
          <p:cNvSpPr>
            <a:spLocks noChangeArrowheads="1"/>
          </p:cNvSpPr>
          <p:nvPr/>
        </p:nvSpPr>
        <p:spPr bwMode="auto">
          <a:xfrm>
            <a:off x="661988" y="3638550"/>
            <a:ext cx="52784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(1) </a:t>
            </a:r>
            <a:r>
              <a:rPr kumimoji="1" lang="zh-CN" alt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电梯不动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en-US" altLang="zh-CN" sz="2000" b="1" baseline="-16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kumimoji="1" lang="en-US" altLang="zh-CN" sz="2000" b="1" i="1" baseline="-16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和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en-US" altLang="zh-CN" sz="2000" b="1" baseline="-14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kumimoji="1" lang="en-US" altLang="zh-CN" sz="2000" b="1" i="1" baseline="-14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的加速度和绳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     中的张力。</a:t>
            </a:r>
          </a:p>
        </p:txBody>
      </p:sp>
      <p:sp>
        <p:nvSpPr>
          <p:cNvPr id="31751" name="Rectangle 14"/>
          <p:cNvSpPr>
            <a:spLocks noChangeArrowheads="1"/>
          </p:cNvSpPr>
          <p:nvPr/>
        </p:nvSpPr>
        <p:spPr bwMode="auto">
          <a:xfrm>
            <a:off x="174625" y="363855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327695" name="Object 15"/>
          <p:cNvGraphicFramePr>
            <a:graphicFrameLocks noChangeAspect="1"/>
          </p:cNvGraphicFramePr>
          <p:nvPr/>
        </p:nvGraphicFramePr>
        <p:xfrm>
          <a:off x="727075" y="4551363"/>
          <a:ext cx="217646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84" name="公式" r:id="rId4" imgW="962090" imgH="447578" progId="Equation.3">
                  <p:embed/>
                </p:oleObj>
              </mc:Choice>
              <mc:Fallback>
                <p:oleObj name="公式" r:id="rId4" imgW="962090" imgH="44757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4551363"/>
                        <a:ext cx="2176463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96" name="AutoShape 16"/>
          <p:cNvSpPr>
            <a:spLocks noChangeArrowheads="1"/>
          </p:cNvSpPr>
          <p:nvPr/>
        </p:nvSpPr>
        <p:spPr bwMode="auto">
          <a:xfrm>
            <a:off x="3287713" y="5048250"/>
            <a:ext cx="647700" cy="360363"/>
          </a:xfrm>
          <a:prstGeom prst="notchedRightArrow">
            <a:avLst>
              <a:gd name="adj1" fmla="val 41852"/>
              <a:gd name="adj2" fmla="val 53305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327697" name="Object 17"/>
          <p:cNvGraphicFramePr>
            <a:graphicFrameLocks noChangeAspect="1"/>
          </p:cNvGraphicFramePr>
          <p:nvPr/>
        </p:nvGraphicFramePr>
        <p:xfrm>
          <a:off x="3998913" y="4730750"/>
          <a:ext cx="2068512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85" name="公式" r:id="rId6" imgW="990372" imgH="409672" progId="Equation.3">
                  <p:embed/>
                </p:oleObj>
              </mc:Choice>
              <mc:Fallback>
                <p:oleObj name="公式" r:id="rId6" imgW="990372" imgH="40967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4730750"/>
                        <a:ext cx="2068512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98" name="Object 18"/>
          <p:cNvGraphicFramePr>
            <a:graphicFrameLocks noChangeAspect="1"/>
          </p:cNvGraphicFramePr>
          <p:nvPr/>
        </p:nvGraphicFramePr>
        <p:xfrm>
          <a:off x="1835150" y="5734050"/>
          <a:ext cx="17764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86" name="公式" r:id="rId8" imgW="838233" imgH="381000" progId="Equation.3">
                  <p:embed/>
                </p:oleObj>
              </mc:Choice>
              <mc:Fallback>
                <p:oleObj name="公式" r:id="rId8" imgW="838233" imgH="381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734050"/>
                        <a:ext cx="17764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99" name="Line 19"/>
          <p:cNvSpPr>
            <a:spLocks noChangeShapeType="1"/>
          </p:cNvSpPr>
          <p:nvPr/>
        </p:nvSpPr>
        <p:spPr bwMode="auto">
          <a:xfrm>
            <a:off x="6837363" y="5843588"/>
            <a:ext cx="0" cy="5334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00" name="Line 20"/>
          <p:cNvSpPr>
            <a:spLocks noChangeShapeType="1"/>
          </p:cNvSpPr>
          <p:nvPr/>
        </p:nvSpPr>
        <p:spPr bwMode="auto">
          <a:xfrm>
            <a:off x="7370763" y="5310188"/>
            <a:ext cx="0" cy="457200"/>
          </a:xfrm>
          <a:prstGeom prst="line">
            <a:avLst/>
          </a:prstGeom>
          <a:noFill/>
          <a:ln w="38100">
            <a:solidFill>
              <a:srgbClr val="00FF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01" name="Line 21"/>
          <p:cNvSpPr>
            <a:spLocks noChangeShapeType="1"/>
          </p:cNvSpPr>
          <p:nvPr/>
        </p:nvSpPr>
        <p:spPr bwMode="auto">
          <a:xfrm>
            <a:off x="6740525" y="4725988"/>
            <a:ext cx="0" cy="42545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7702" name="Object 22"/>
          <p:cNvGraphicFramePr>
            <a:graphicFrameLocks noChangeAspect="1"/>
          </p:cNvGraphicFramePr>
          <p:nvPr/>
        </p:nvGraphicFramePr>
        <p:xfrm>
          <a:off x="6359525" y="4725988"/>
          <a:ext cx="3270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87" name="公式" r:id="rId10" imgW="76070" imgH="133156" progId="Equation.3">
                  <p:embed/>
                </p:oleObj>
              </mc:Choice>
              <mc:Fallback>
                <p:oleObj name="公式" r:id="rId10" imgW="76070" imgH="13315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9525" y="4725988"/>
                        <a:ext cx="3270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03" name="Line 23"/>
          <p:cNvSpPr>
            <a:spLocks noChangeShapeType="1"/>
          </p:cNvSpPr>
          <p:nvPr/>
        </p:nvSpPr>
        <p:spPr bwMode="auto">
          <a:xfrm flipV="1">
            <a:off x="6837363" y="5310188"/>
            <a:ext cx="0" cy="533400"/>
          </a:xfrm>
          <a:prstGeom prst="line">
            <a:avLst/>
          </a:prstGeom>
          <a:noFill/>
          <a:ln w="38100">
            <a:solidFill>
              <a:srgbClr val="00FF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04" name="Line 24"/>
          <p:cNvSpPr>
            <a:spLocks noChangeShapeType="1"/>
          </p:cNvSpPr>
          <p:nvPr/>
        </p:nvSpPr>
        <p:spPr bwMode="auto">
          <a:xfrm flipV="1">
            <a:off x="7370763" y="4852988"/>
            <a:ext cx="0" cy="450850"/>
          </a:xfrm>
          <a:prstGeom prst="line">
            <a:avLst/>
          </a:prstGeom>
          <a:noFill/>
          <a:ln w="38100">
            <a:solidFill>
              <a:srgbClr val="00FF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05" name="Line 25"/>
          <p:cNvSpPr>
            <a:spLocks noChangeShapeType="1"/>
          </p:cNvSpPr>
          <p:nvPr/>
        </p:nvSpPr>
        <p:spPr bwMode="auto">
          <a:xfrm rot="10800000">
            <a:off x="7461250" y="4365625"/>
            <a:ext cx="0" cy="42545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7706" name="Object 26"/>
          <p:cNvGraphicFramePr>
            <a:graphicFrameLocks noChangeAspect="1"/>
          </p:cNvGraphicFramePr>
          <p:nvPr/>
        </p:nvGraphicFramePr>
        <p:xfrm>
          <a:off x="7512050" y="4222750"/>
          <a:ext cx="3270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88" name="公式" r:id="rId12" imgW="76070" imgH="133156" progId="Equation.3">
                  <p:embed/>
                </p:oleObj>
              </mc:Choice>
              <mc:Fallback>
                <p:oleObj name="公式" r:id="rId12" imgW="76070" imgH="13315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050" y="4222750"/>
                        <a:ext cx="3270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07" name="Object 27"/>
          <p:cNvGraphicFramePr>
            <a:graphicFrameLocks noChangeAspect="1"/>
          </p:cNvGraphicFramePr>
          <p:nvPr/>
        </p:nvGraphicFramePr>
        <p:xfrm>
          <a:off x="6418263" y="5230813"/>
          <a:ext cx="30638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89" name="公式" r:id="rId14" imgW="95087" imgH="152594" progId="Equation.3">
                  <p:embed/>
                </p:oleObj>
              </mc:Choice>
              <mc:Fallback>
                <p:oleObj name="公式" r:id="rId14" imgW="95087" imgH="15259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263" y="5230813"/>
                        <a:ext cx="306387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08" name="Object 28"/>
          <p:cNvGraphicFramePr>
            <a:graphicFrameLocks noChangeAspect="1"/>
          </p:cNvGraphicFramePr>
          <p:nvPr/>
        </p:nvGraphicFramePr>
        <p:xfrm>
          <a:off x="7512050" y="4799013"/>
          <a:ext cx="30638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90" name="公式" r:id="rId16" imgW="95087" imgH="152594" progId="Equation.3">
                  <p:embed/>
                </p:oleObj>
              </mc:Choice>
              <mc:Fallback>
                <p:oleObj name="公式" r:id="rId16" imgW="95087" imgH="15259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050" y="4799013"/>
                        <a:ext cx="306388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09" name="Object 29"/>
          <p:cNvGraphicFramePr>
            <a:graphicFrameLocks noChangeAspect="1"/>
          </p:cNvGraphicFramePr>
          <p:nvPr/>
        </p:nvGraphicFramePr>
        <p:xfrm>
          <a:off x="6907213" y="5980113"/>
          <a:ext cx="5969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91" name="公式" r:id="rId18" imgW="247715" imgH="171547" progId="Equation.3">
                  <p:embed/>
                </p:oleObj>
              </mc:Choice>
              <mc:Fallback>
                <p:oleObj name="公式" r:id="rId18" imgW="247715" imgH="17154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7213" y="5980113"/>
                        <a:ext cx="5969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0" name="Object 30"/>
          <p:cNvGraphicFramePr>
            <a:graphicFrameLocks noChangeAspect="1"/>
          </p:cNvGraphicFramePr>
          <p:nvPr/>
        </p:nvGraphicFramePr>
        <p:xfrm>
          <a:off x="7394575" y="5661025"/>
          <a:ext cx="6223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92" name="公式" r:id="rId20" imgW="256980" imgH="171547" progId="Equation.3">
                  <p:embed/>
                </p:oleObj>
              </mc:Choice>
              <mc:Fallback>
                <p:oleObj name="公式" r:id="rId20" imgW="256980" imgH="17154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4575" y="5661025"/>
                        <a:ext cx="6223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787400" y="304800"/>
            <a:ext cx="76327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物体的高速运动遵循</a:t>
            </a: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相对论力学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的规律；微观粒子的运动遵循</a:t>
            </a: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量子力学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的规律。</a:t>
            </a: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787400" y="1266825"/>
            <a:ext cx="76327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牛顿力学是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一般技术科学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的理论基础和解决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实际工程问题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的重要依据和工具。</a:t>
            </a: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404813" y="379413"/>
            <a:ext cx="237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404813" y="1314450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</a:p>
        </p:txBody>
      </p:sp>
      <p:sp>
        <p:nvSpPr>
          <p:cNvPr id="36" name="AutoShape 12"/>
          <p:cNvSpPr>
            <a:spLocks noChangeArrowheads="1"/>
          </p:cNvSpPr>
          <p:nvPr/>
        </p:nvSpPr>
        <p:spPr bwMode="auto">
          <a:xfrm>
            <a:off x="104775" y="304800"/>
            <a:ext cx="360363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2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2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7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7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7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27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27691" grpId="0" autoUpdateAnimBg="0"/>
      <p:bldP spid="31750" grpId="0"/>
      <p:bldP spid="31751" grpId="0"/>
      <p:bldP spid="327696" grpId="0" animBg="1"/>
      <p:bldP spid="327699" grpId="0" animBg="1"/>
      <p:bldP spid="327700" grpId="0" animBg="1"/>
      <p:bldP spid="327701" grpId="0" animBg="1"/>
      <p:bldP spid="327703" grpId="0" animBg="1"/>
      <p:bldP spid="327704" grpId="0" animBg="1"/>
      <p:bldP spid="327705" grpId="0" animBg="1"/>
      <p:bldP spid="32" grpId="0"/>
      <p:bldP spid="33" grpId="0"/>
      <p:bldP spid="34" grpId="0"/>
      <p:bldP spid="35" grpId="0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5940425" y="936923"/>
            <a:ext cx="2133600" cy="2590800"/>
            <a:chOff x="3840" y="1298"/>
            <a:chExt cx="1344" cy="1632"/>
          </a:xfrm>
        </p:grpSpPr>
        <p:sp>
          <p:nvSpPr>
            <p:cNvPr id="18471" name="Rectangle 3"/>
            <p:cNvSpPr>
              <a:spLocks noChangeArrowheads="1"/>
            </p:cNvSpPr>
            <p:nvPr/>
          </p:nvSpPr>
          <p:spPr bwMode="auto">
            <a:xfrm>
              <a:off x="3840" y="1298"/>
              <a:ext cx="1344" cy="1632"/>
            </a:xfrm>
            <a:prstGeom prst="rect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8472" name="Oval 4"/>
            <p:cNvSpPr>
              <a:spLocks noChangeArrowheads="1"/>
            </p:cNvSpPr>
            <p:nvPr/>
          </p:nvSpPr>
          <p:spPr bwMode="auto">
            <a:xfrm>
              <a:off x="4224" y="1490"/>
              <a:ext cx="336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8473" name="Rectangle 5"/>
            <p:cNvSpPr>
              <a:spLocks noChangeArrowheads="1"/>
            </p:cNvSpPr>
            <p:nvPr/>
          </p:nvSpPr>
          <p:spPr bwMode="auto">
            <a:xfrm>
              <a:off x="4368" y="1298"/>
              <a:ext cx="4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8474" name="Line 6"/>
            <p:cNvSpPr>
              <a:spLocks noChangeShapeType="1"/>
            </p:cNvSpPr>
            <p:nvPr/>
          </p:nvSpPr>
          <p:spPr bwMode="auto">
            <a:xfrm flipH="1">
              <a:off x="4224" y="1634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5" name="Line 7"/>
            <p:cNvSpPr>
              <a:spLocks noChangeShapeType="1"/>
            </p:cNvSpPr>
            <p:nvPr/>
          </p:nvSpPr>
          <p:spPr bwMode="auto">
            <a:xfrm>
              <a:off x="4560" y="1634"/>
              <a:ext cx="0" cy="48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6" name="Rectangle 8" descr="再生纸"/>
            <p:cNvSpPr>
              <a:spLocks noChangeArrowheads="1"/>
            </p:cNvSpPr>
            <p:nvPr/>
          </p:nvSpPr>
          <p:spPr bwMode="auto">
            <a:xfrm>
              <a:off x="4128" y="2450"/>
              <a:ext cx="192" cy="192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8477" name="Rectangle 9" descr="再生纸"/>
            <p:cNvSpPr>
              <a:spLocks noChangeArrowheads="1"/>
            </p:cNvSpPr>
            <p:nvPr/>
          </p:nvSpPr>
          <p:spPr bwMode="auto">
            <a:xfrm>
              <a:off x="4512" y="2114"/>
              <a:ext cx="96" cy="192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graphicFrame>
        <p:nvGraphicFramePr>
          <p:cNvPr id="3287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350922"/>
              </p:ext>
            </p:extLst>
          </p:nvPr>
        </p:nvGraphicFramePr>
        <p:xfrm>
          <a:off x="1547813" y="1695748"/>
          <a:ext cx="2665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公式" r:id="rId4" imgW="1285875" imgH="180781" progId="Equation.3">
                  <p:embed/>
                </p:oleObj>
              </mc:Choice>
              <mc:Fallback>
                <p:oleObj name="公式" r:id="rId4" imgW="1285875" imgH="18078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695748"/>
                        <a:ext cx="26654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099064"/>
              </p:ext>
            </p:extLst>
          </p:nvPr>
        </p:nvGraphicFramePr>
        <p:xfrm>
          <a:off x="1547813" y="2127548"/>
          <a:ext cx="29448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name="公式" r:id="rId6" imgW="1428750" imgH="180781" progId="Equation.3">
                  <p:embed/>
                </p:oleObj>
              </mc:Choice>
              <mc:Fallback>
                <p:oleObj name="公式" r:id="rId6" imgW="1428750" imgH="18078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127548"/>
                        <a:ext cx="29448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604697"/>
              </p:ext>
            </p:extLst>
          </p:nvPr>
        </p:nvGraphicFramePr>
        <p:xfrm>
          <a:off x="539750" y="3288010"/>
          <a:ext cx="25384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2" name="公式" r:id="rId8" imgW="1219070" imgH="381000" progId="Equation.3">
                  <p:embed/>
                </p:oleObj>
              </mc:Choice>
              <mc:Fallback>
                <p:oleObj name="公式" r:id="rId8" imgW="1219070" imgH="381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288010"/>
                        <a:ext cx="25384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785173"/>
              </p:ext>
            </p:extLst>
          </p:nvPr>
        </p:nvGraphicFramePr>
        <p:xfrm>
          <a:off x="3276600" y="3288010"/>
          <a:ext cx="25384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name="公式" r:id="rId10" imgW="1219070" imgH="381000" progId="Equation.3">
                  <p:embed/>
                </p:oleObj>
              </mc:Choice>
              <mc:Fallback>
                <p:oleObj name="公式" r:id="rId10" imgW="1219070" imgH="381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88010"/>
                        <a:ext cx="25384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18" name="Text Box 14"/>
          <p:cNvSpPr txBox="1">
            <a:spLocks noChangeArrowheads="1"/>
          </p:cNvSpPr>
          <p:nvPr/>
        </p:nvSpPr>
        <p:spPr bwMode="auto">
          <a:xfrm>
            <a:off x="228600" y="1054398"/>
            <a:ext cx="275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i="1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在电梯参考系中</a:t>
            </a:r>
          </a:p>
        </p:txBody>
      </p:sp>
      <p:sp>
        <p:nvSpPr>
          <p:cNvPr id="18440" name="Line 15"/>
          <p:cNvSpPr>
            <a:spLocks noChangeShapeType="1"/>
          </p:cNvSpPr>
          <p:nvPr/>
        </p:nvSpPr>
        <p:spPr bwMode="auto">
          <a:xfrm>
            <a:off x="8207375" y="1894185"/>
            <a:ext cx="0" cy="427038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4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304869"/>
              </p:ext>
            </p:extLst>
          </p:nvPr>
        </p:nvGraphicFramePr>
        <p:xfrm>
          <a:off x="8304213" y="1944985"/>
          <a:ext cx="45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4" name="公式" r:id="rId12" imgW="133122" imgH="190500" progId="Equation.3">
                  <p:embed/>
                </p:oleObj>
              </mc:Choice>
              <mc:Fallback>
                <p:oleObj name="公式" r:id="rId12" imgW="133122" imgH="190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4213" y="1944985"/>
                        <a:ext cx="457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7224713" y="1340148"/>
            <a:ext cx="593725" cy="533400"/>
            <a:chOff x="1584" y="1776"/>
            <a:chExt cx="374" cy="336"/>
          </a:xfrm>
        </p:grpSpPr>
        <p:sp>
          <p:nvSpPr>
            <p:cNvPr id="18469" name="Line 18"/>
            <p:cNvSpPr>
              <a:spLocks noChangeShapeType="1"/>
            </p:cNvSpPr>
            <p:nvPr/>
          </p:nvSpPr>
          <p:spPr bwMode="auto">
            <a:xfrm flipV="1">
              <a:off x="1584" y="1776"/>
              <a:ext cx="0" cy="33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70" name="Object 19"/>
            <p:cNvGraphicFramePr>
              <a:graphicFrameLocks noChangeAspect="1"/>
            </p:cNvGraphicFramePr>
            <p:nvPr/>
          </p:nvGraphicFramePr>
          <p:xfrm>
            <a:off x="1680" y="1776"/>
            <a:ext cx="27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5" name="公式" r:id="rId14" imgW="133122" imgH="142875" progId="Equation.3">
                    <p:embed/>
                  </p:oleObj>
                </mc:Choice>
                <mc:Fallback>
                  <p:oleObj name="公式" r:id="rId14" imgW="133122" imgH="142875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76"/>
                          <a:ext cx="278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000750" y="1584623"/>
            <a:ext cx="457200" cy="533400"/>
            <a:chOff x="624" y="1968"/>
            <a:chExt cx="288" cy="336"/>
          </a:xfrm>
        </p:grpSpPr>
        <p:sp>
          <p:nvSpPr>
            <p:cNvPr id="18467" name="Line 21"/>
            <p:cNvSpPr>
              <a:spLocks noChangeShapeType="1"/>
            </p:cNvSpPr>
            <p:nvPr/>
          </p:nvSpPr>
          <p:spPr bwMode="auto">
            <a:xfrm>
              <a:off x="912" y="2016"/>
              <a:ext cx="0" cy="28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68" name="Object 22"/>
            <p:cNvGraphicFramePr>
              <a:graphicFrameLocks noChangeAspect="1"/>
            </p:cNvGraphicFramePr>
            <p:nvPr/>
          </p:nvGraphicFramePr>
          <p:xfrm>
            <a:off x="624" y="1968"/>
            <a:ext cx="27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6" name="公式" r:id="rId16" imgW="133122" imgH="142875" progId="Equation.3">
                    <p:embed/>
                  </p:oleObj>
                </mc:Choice>
                <mc:Fallback>
                  <p:oleObj name="公式" r:id="rId16" imgW="133122" imgH="142875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968"/>
                          <a:ext cx="278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87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830283"/>
              </p:ext>
            </p:extLst>
          </p:nvPr>
        </p:nvGraphicFramePr>
        <p:xfrm>
          <a:off x="3348038" y="4103985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name="公式" r:id="rId18" imgW="600270" imgH="180781" progId="Equation.3">
                  <p:embed/>
                </p:oleObj>
              </mc:Choice>
              <mc:Fallback>
                <p:oleObj name="公式" r:id="rId18" imgW="600270" imgH="18078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103985"/>
                        <a:ext cx="1295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2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283711"/>
              </p:ext>
            </p:extLst>
          </p:nvPr>
        </p:nvGraphicFramePr>
        <p:xfrm>
          <a:off x="4859338" y="4103985"/>
          <a:ext cx="149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8" name="公式" r:id="rId20" imgW="704622" imgH="180781" progId="Equation.3">
                  <p:embed/>
                </p:oleObj>
              </mc:Choice>
              <mc:Fallback>
                <p:oleObj name="公式" r:id="rId20" imgW="704622" imgH="18078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103985"/>
                        <a:ext cx="1498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29" name="AutoShape 25"/>
          <p:cNvSpPr>
            <a:spLocks noChangeArrowheads="1"/>
          </p:cNvSpPr>
          <p:nvPr/>
        </p:nvSpPr>
        <p:spPr bwMode="auto">
          <a:xfrm>
            <a:off x="4213225" y="1224260"/>
            <a:ext cx="1295400" cy="360363"/>
          </a:xfrm>
          <a:prstGeom prst="wedgeRoundRectCallout">
            <a:avLst>
              <a:gd name="adj1" fmla="val -124019"/>
              <a:gd name="adj2" fmla="val 118722"/>
              <a:gd name="adj3" fmla="val 16667"/>
            </a:avLst>
          </a:prstGeom>
          <a:solidFill>
            <a:srgbClr val="006699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惯性力 </a:t>
            </a:r>
          </a:p>
        </p:txBody>
      </p:sp>
      <p:sp>
        <p:nvSpPr>
          <p:cNvPr id="18447" name="Text Box 26"/>
          <p:cNvSpPr txBox="1">
            <a:spLocks noChangeArrowheads="1"/>
          </p:cNvSpPr>
          <p:nvPr/>
        </p:nvSpPr>
        <p:spPr bwMode="auto">
          <a:xfrm>
            <a:off x="6292850" y="107503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FFFF66"/>
                </a:solidFill>
                <a:latin typeface="Times New Roman" panose="02020603050405020304" pitchFamily="18" charset="0"/>
              </a:rPr>
              <a:t>O</a:t>
            </a:r>
            <a:r>
              <a:rPr kumimoji="1" lang="en-US" altLang="zh-CN" sz="2400">
                <a:solidFill>
                  <a:srgbClr val="FFFF66"/>
                </a:solidFill>
                <a:latin typeface="Times New Roman" panose="02020603050405020304" pitchFamily="18" charset="0"/>
              </a:rPr>
              <a:t>'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8448" name="Group 27"/>
          <p:cNvGrpSpPr>
            <a:grpSpLocks/>
          </p:cNvGrpSpPr>
          <p:nvPr/>
        </p:nvGrpSpPr>
        <p:grpSpPr bwMode="auto">
          <a:xfrm>
            <a:off x="6159500" y="1829098"/>
            <a:ext cx="1630363" cy="1673225"/>
            <a:chOff x="3978" y="1860"/>
            <a:chExt cx="1027" cy="1054"/>
          </a:xfrm>
        </p:grpSpPr>
        <p:graphicFrame>
          <p:nvGraphicFramePr>
            <p:cNvPr id="18459" name="Object 28"/>
            <p:cNvGraphicFramePr>
              <a:graphicFrameLocks noChangeAspect="1"/>
            </p:cNvGraphicFramePr>
            <p:nvPr/>
          </p:nvGraphicFramePr>
          <p:xfrm>
            <a:off x="3978" y="2115"/>
            <a:ext cx="19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9" name="公式" r:id="rId22" imgW="95087" imgH="152594" progId="Equation.3">
                    <p:embed/>
                  </p:oleObj>
                </mc:Choice>
                <mc:Fallback>
                  <p:oleObj name="公式" r:id="rId22" imgW="95087" imgH="152594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8" y="2115"/>
                          <a:ext cx="19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0" name="Object 29"/>
            <p:cNvGraphicFramePr>
              <a:graphicFrameLocks noChangeAspect="1"/>
            </p:cNvGraphicFramePr>
            <p:nvPr/>
          </p:nvGraphicFramePr>
          <p:xfrm>
            <a:off x="4631" y="1860"/>
            <a:ext cx="19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0" name="公式" r:id="rId24" imgW="95087" imgH="152594" progId="Equation.3">
                    <p:embed/>
                  </p:oleObj>
                </mc:Choice>
                <mc:Fallback>
                  <p:oleObj name="公式" r:id="rId24" imgW="95087" imgH="152594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1" y="1860"/>
                          <a:ext cx="19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1" name="Line 30"/>
            <p:cNvSpPr>
              <a:spLocks noChangeShapeType="1"/>
            </p:cNvSpPr>
            <p:nvPr/>
          </p:nvSpPr>
          <p:spPr bwMode="auto">
            <a:xfrm>
              <a:off x="4224" y="2546"/>
              <a:ext cx="0" cy="33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62" name="Object 31"/>
            <p:cNvGraphicFramePr>
              <a:graphicFrameLocks noChangeAspect="1"/>
            </p:cNvGraphicFramePr>
            <p:nvPr/>
          </p:nvGraphicFramePr>
          <p:xfrm>
            <a:off x="4268" y="2641"/>
            <a:ext cx="376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1" name="公式" r:id="rId26" imgW="247715" imgH="171547" progId="Equation.3">
                    <p:embed/>
                  </p:oleObj>
                </mc:Choice>
                <mc:Fallback>
                  <p:oleObj name="公式" r:id="rId26" imgW="247715" imgH="171547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" y="2641"/>
                          <a:ext cx="376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3" name="Object 32"/>
            <p:cNvGraphicFramePr>
              <a:graphicFrameLocks noChangeAspect="1"/>
            </p:cNvGraphicFramePr>
            <p:nvPr/>
          </p:nvGraphicFramePr>
          <p:xfrm>
            <a:off x="4613" y="2296"/>
            <a:ext cx="392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2" name="公式" r:id="rId28" imgW="256980" imgH="171547" progId="Equation.3">
                    <p:embed/>
                  </p:oleObj>
                </mc:Choice>
                <mc:Fallback>
                  <p:oleObj name="公式" r:id="rId28" imgW="256980" imgH="171547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3" y="2296"/>
                          <a:ext cx="392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4" name="Line 33"/>
            <p:cNvSpPr>
              <a:spLocks noChangeShapeType="1"/>
            </p:cNvSpPr>
            <p:nvPr/>
          </p:nvSpPr>
          <p:spPr bwMode="auto">
            <a:xfrm flipV="1">
              <a:off x="4224" y="2210"/>
              <a:ext cx="0" cy="352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5" name="Line 34"/>
            <p:cNvSpPr>
              <a:spLocks noChangeShapeType="1"/>
            </p:cNvSpPr>
            <p:nvPr/>
          </p:nvSpPr>
          <p:spPr bwMode="auto">
            <a:xfrm>
              <a:off x="4551" y="2210"/>
              <a:ext cx="0" cy="288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6" name="Line 35"/>
            <p:cNvSpPr>
              <a:spLocks noChangeShapeType="1"/>
            </p:cNvSpPr>
            <p:nvPr/>
          </p:nvSpPr>
          <p:spPr bwMode="auto">
            <a:xfrm flipV="1">
              <a:off x="4550" y="1922"/>
              <a:ext cx="10" cy="305"/>
            </a:xfrm>
            <a:prstGeom prst="line">
              <a:avLst/>
            </a:prstGeom>
            <a:noFill/>
            <a:ln w="38100">
              <a:solidFill>
                <a:srgbClr val="00FF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2874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011332"/>
              </p:ext>
            </p:extLst>
          </p:nvPr>
        </p:nvGraphicFramePr>
        <p:xfrm>
          <a:off x="900113" y="2664123"/>
          <a:ext cx="4697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3" name="公式" r:id="rId30" imgW="2305017" imgH="180781" progId="Equation.3">
                  <p:embed/>
                </p:oleObj>
              </mc:Choice>
              <mc:Fallback>
                <p:oleObj name="公式" r:id="rId30" imgW="2305017" imgH="180781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64123"/>
                        <a:ext cx="4697412" cy="4572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9525">
                        <a:solidFill>
                          <a:srgbClr val="808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41" name="Text Box 37"/>
          <p:cNvSpPr txBox="1">
            <a:spLocks noChangeArrowheads="1"/>
          </p:cNvSpPr>
          <p:nvPr/>
        </p:nvSpPr>
        <p:spPr bwMode="auto">
          <a:xfrm>
            <a:off x="228600" y="4708525"/>
            <a:ext cx="295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i="1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在地面参考系中</a:t>
            </a:r>
          </a:p>
        </p:txBody>
      </p:sp>
      <p:sp>
        <p:nvSpPr>
          <p:cNvPr id="328742" name="Text Box 38"/>
          <p:cNvSpPr txBox="1">
            <a:spLocks noChangeArrowheads="1"/>
          </p:cNvSpPr>
          <p:nvPr/>
        </p:nvSpPr>
        <p:spPr bwMode="auto">
          <a:xfrm>
            <a:off x="1258888" y="5197475"/>
            <a:ext cx="273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绝对系 </a:t>
            </a:r>
            <a:r>
              <a:rPr kumimoji="1" lang="en-US" altLang="zh-CN" b="1">
                <a:solidFill>
                  <a:srgbClr val="FFFFCC"/>
                </a:solidFill>
                <a:latin typeface="华文仿宋" pitchFamily="2" charset="-122"/>
                <a:ea typeface="仿宋_GB2312" pitchFamily="49" charset="-122"/>
              </a:rPr>
              <a:t>——</a:t>
            </a:r>
            <a:r>
              <a:rPr kumimoji="1" lang="en-US" altLang="zh-CN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地面</a:t>
            </a:r>
          </a:p>
        </p:txBody>
      </p:sp>
      <p:sp>
        <p:nvSpPr>
          <p:cNvPr id="328743" name="Text Box 39"/>
          <p:cNvSpPr txBox="1">
            <a:spLocks noChangeArrowheads="1"/>
          </p:cNvSpPr>
          <p:nvPr/>
        </p:nvSpPr>
        <p:spPr bwMode="auto">
          <a:xfrm>
            <a:off x="4284663" y="5197475"/>
            <a:ext cx="273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相对系 </a:t>
            </a:r>
            <a:r>
              <a:rPr kumimoji="1" lang="en-US" altLang="zh-CN" b="1">
                <a:solidFill>
                  <a:srgbClr val="FFFFCC"/>
                </a:solidFill>
                <a:latin typeface="华文仿宋" pitchFamily="2" charset="-122"/>
                <a:ea typeface="仿宋_GB2312" pitchFamily="49" charset="-122"/>
              </a:rPr>
              <a:t>——</a:t>
            </a:r>
            <a:r>
              <a:rPr kumimoji="1" lang="en-US" altLang="zh-CN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电梯</a:t>
            </a:r>
          </a:p>
        </p:txBody>
      </p:sp>
      <p:graphicFrame>
        <p:nvGraphicFramePr>
          <p:cNvPr id="328744" name="Object 40"/>
          <p:cNvGraphicFramePr>
            <a:graphicFrameLocks noChangeAspect="1"/>
          </p:cNvGraphicFramePr>
          <p:nvPr/>
        </p:nvGraphicFramePr>
        <p:xfrm>
          <a:off x="1331913" y="5654675"/>
          <a:ext cx="21304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4" name="公式" r:id="rId32" imgW="1019142" imgH="438344" progId="Equation.3">
                  <p:embed/>
                </p:oleObj>
              </mc:Choice>
              <mc:Fallback>
                <p:oleObj name="公式" r:id="rId32" imgW="1019142" imgH="438344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654675"/>
                        <a:ext cx="21304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45" name="Object 41"/>
          <p:cNvGraphicFramePr>
            <a:graphicFrameLocks noChangeAspect="1"/>
          </p:cNvGraphicFramePr>
          <p:nvPr/>
        </p:nvGraphicFramePr>
        <p:xfrm>
          <a:off x="4171950" y="5984875"/>
          <a:ext cx="1395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5" name="公式" r:id="rId34" imgW="647570" imgH="180781" progId="Equation.3">
                  <p:embed/>
                </p:oleObj>
              </mc:Choice>
              <mc:Fallback>
                <p:oleObj name="公式" r:id="rId34" imgW="647570" imgH="180781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5984875"/>
                        <a:ext cx="1395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46" name="Object 42"/>
          <p:cNvGraphicFramePr>
            <a:graphicFrameLocks noChangeAspect="1"/>
          </p:cNvGraphicFramePr>
          <p:nvPr/>
        </p:nvGraphicFramePr>
        <p:xfrm>
          <a:off x="6161088" y="5988050"/>
          <a:ext cx="1624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6" name="公式" r:id="rId36" imgW="762163" imgH="180781" progId="Equation.3">
                  <p:embed/>
                </p:oleObj>
              </mc:Choice>
              <mc:Fallback>
                <p:oleObj name="公式" r:id="rId36" imgW="762163" imgH="180781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088" y="5988050"/>
                        <a:ext cx="16240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6" name="Rectangle 43"/>
          <p:cNvSpPr>
            <a:spLocks noChangeArrowheads="1"/>
          </p:cNvSpPr>
          <p:nvPr/>
        </p:nvSpPr>
        <p:spPr bwMode="auto">
          <a:xfrm>
            <a:off x="179388" y="260648"/>
            <a:ext cx="87852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(2) 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当电梯以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kumimoji="1" lang="en-US" altLang="zh-CN" sz="2000" b="1" baseline="-2500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=g/2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的加速度下降时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,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m</a:t>
            </a:r>
            <a:r>
              <a:rPr kumimoji="1" lang="en-US" altLang="zh-CN" sz="2000" b="1" baseline="-1600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kumimoji="1" lang="en-US" altLang="zh-CN" sz="2000" b="1" i="1" baseline="-1600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和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en-US" altLang="zh-CN" sz="2000" b="1" baseline="-1400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kumimoji="1" lang="en-US" altLang="zh-CN" sz="2000" b="1" i="1" baseline="-1400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的加速度和绳中的张力。</a:t>
            </a:r>
          </a:p>
        </p:txBody>
      </p:sp>
      <p:sp>
        <p:nvSpPr>
          <p:cNvPr id="328748" name="Text Box 44"/>
          <p:cNvSpPr txBox="1">
            <a:spLocks noChangeArrowheads="1"/>
          </p:cNvSpPr>
          <p:nvPr/>
        </p:nvSpPr>
        <p:spPr bwMode="auto">
          <a:xfrm>
            <a:off x="2555875" y="1079798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非惯性系</a:t>
            </a:r>
          </a:p>
        </p:txBody>
      </p:sp>
      <p:sp>
        <p:nvSpPr>
          <p:cNvPr id="328749" name="Text Box 45"/>
          <p:cNvSpPr txBox="1">
            <a:spLocks noChangeArrowheads="1"/>
          </p:cNvSpPr>
          <p:nvPr/>
        </p:nvSpPr>
        <p:spPr bwMode="auto">
          <a:xfrm>
            <a:off x="2627313" y="46990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相对运动问题</a:t>
            </a:r>
          </a:p>
        </p:txBody>
      </p:sp>
      <p:sp>
        <p:nvSpPr>
          <p:cNvPr id="48" name="AutoShape 25"/>
          <p:cNvSpPr>
            <a:spLocks noChangeArrowheads="1"/>
          </p:cNvSpPr>
          <p:nvPr/>
        </p:nvSpPr>
        <p:spPr bwMode="auto">
          <a:xfrm>
            <a:off x="755576" y="4249037"/>
            <a:ext cx="2028651" cy="360363"/>
          </a:xfrm>
          <a:prstGeom prst="wedgeRoundRectCallout">
            <a:avLst>
              <a:gd name="adj1" fmla="val -53548"/>
              <a:gd name="adj2" fmla="val -160783"/>
              <a:gd name="adj3" fmla="val 16667"/>
            </a:avLst>
          </a:prstGeom>
          <a:solidFill>
            <a:srgbClr val="006699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相对加速度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2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2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2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8" grpId="0" autoUpdateAnimBg="0"/>
      <p:bldP spid="328729" grpId="0" animBg="1"/>
      <p:bldP spid="328741" grpId="0" autoUpdateAnimBg="0"/>
      <p:bldP spid="328742" grpId="0" autoUpdateAnimBg="0"/>
      <p:bldP spid="328743" grpId="0" autoUpdateAnimBg="0"/>
      <p:bldP spid="328748" grpId="0" autoUpdateAnimBg="0"/>
      <p:bldP spid="328749" grpId="0" autoUpdateAnimBg="0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7004050" y="2590800"/>
            <a:ext cx="649288" cy="685800"/>
            <a:chOff x="384" y="1200"/>
            <a:chExt cx="409" cy="432"/>
          </a:xfrm>
        </p:grpSpPr>
        <p:sp>
          <p:nvSpPr>
            <p:cNvPr id="19506" name="Rectangle 3" descr="软木塞"/>
            <p:cNvSpPr>
              <a:spLocks noChangeArrowheads="1"/>
            </p:cNvSpPr>
            <p:nvPr/>
          </p:nvSpPr>
          <p:spPr bwMode="auto">
            <a:xfrm rot="1961741">
              <a:off x="384" y="1440"/>
              <a:ext cx="336" cy="192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507" name="Rectangle 4"/>
            <p:cNvSpPr>
              <a:spLocks noChangeArrowheads="1"/>
            </p:cNvSpPr>
            <p:nvPr/>
          </p:nvSpPr>
          <p:spPr bwMode="auto">
            <a:xfrm>
              <a:off x="528" y="1200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m</a:t>
              </a:r>
              <a:endParaRPr kumimoji="1" lang="en-US" altLang="zh-CN" sz="24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332805" name="Line 5"/>
          <p:cNvSpPr>
            <a:spLocks noChangeShapeType="1"/>
          </p:cNvSpPr>
          <p:nvPr/>
        </p:nvSpPr>
        <p:spPr bwMode="auto">
          <a:xfrm>
            <a:off x="7308850" y="3124200"/>
            <a:ext cx="533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460" name="Group 6"/>
          <p:cNvGrpSpPr>
            <a:grpSpLocks/>
          </p:cNvGrpSpPr>
          <p:nvPr/>
        </p:nvGrpSpPr>
        <p:grpSpPr bwMode="auto">
          <a:xfrm>
            <a:off x="6948488" y="2133600"/>
            <a:ext cx="1524000" cy="1981200"/>
            <a:chOff x="192" y="816"/>
            <a:chExt cx="960" cy="1248"/>
          </a:xfrm>
        </p:grpSpPr>
        <p:sp>
          <p:nvSpPr>
            <p:cNvPr id="19502" name="Rectangle 7"/>
            <p:cNvSpPr>
              <a:spLocks noChangeArrowheads="1"/>
            </p:cNvSpPr>
            <p:nvPr/>
          </p:nvSpPr>
          <p:spPr bwMode="auto">
            <a:xfrm>
              <a:off x="192" y="816"/>
              <a:ext cx="960" cy="1248"/>
            </a:xfrm>
            <a:prstGeom prst="rect">
              <a:avLst/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solidFill>
                  <a:srgbClr val="00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503" name="Line 8"/>
            <p:cNvSpPr>
              <a:spLocks noChangeShapeType="1"/>
            </p:cNvSpPr>
            <p:nvPr/>
          </p:nvSpPr>
          <p:spPr bwMode="auto">
            <a:xfrm flipH="1" flipV="1">
              <a:off x="192" y="1440"/>
              <a:ext cx="960" cy="624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4" name="Arc 9"/>
            <p:cNvSpPr>
              <a:spLocks/>
            </p:cNvSpPr>
            <p:nvPr/>
          </p:nvSpPr>
          <p:spPr bwMode="auto">
            <a:xfrm flipH="1">
              <a:off x="816" y="1920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505" name="Object 10"/>
            <p:cNvGraphicFramePr>
              <a:graphicFrameLocks noChangeAspect="1"/>
            </p:cNvGraphicFramePr>
            <p:nvPr/>
          </p:nvGraphicFramePr>
          <p:xfrm>
            <a:off x="576" y="1872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34" name="公式" r:id="rId4" imgW="104840" imgH="104969" progId="Equation.3">
                    <p:embed/>
                  </p:oleObj>
                </mc:Choice>
                <mc:Fallback>
                  <p:oleObj name="公式" r:id="rId4" imgW="104840" imgH="104969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872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2811" name="Object 11"/>
          <p:cNvGraphicFramePr>
            <a:graphicFrameLocks noChangeAspect="1"/>
          </p:cNvGraphicFramePr>
          <p:nvPr/>
        </p:nvGraphicFramePr>
        <p:xfrm>
          <a:off x="7766050" y="2971800"/>
          <a:ext cx="3683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5" name="公式" r:id="rId6" imgW="133122" imgH="190500" progId="Equation.3">
                  <p:embed/>
                </p:oleObj>
              </mc:Choice>
              <mc:Fallback>
                <p:oleObj name="公式" r:id="rId6" imgW="133122" imgH="190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050" y="2971800"/>
                        <a:ext cx="3683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2" name="Object 12"/>
          <p:cNvGraphicFramePr>
            <a:graphicFrameLocks noChangeAspect="1"/>
          </p:cNvGraphicFramePr>
          <p:nvPr/>
        </p:nvGraphicFramePr>
        <p:xfrm>
          <a:off x="4787900" y="1916113"/>
          <a:ext cx="15255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6" name="Equation" r:id="rId8" imgW="1466785" imgH="381000" progId="Equation.3">
                  <p:embed/>
                </p:oleObj>
              </mc:Choice>
              <mc:Fallback>
                <p:oleObj name="Equation" r:id="rId8" imgW="1466785" imgH="381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916113"/>
                        <a:ext cx="15255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3" name="Object 13"/>
          <p:cNvGraphicFramePr>
            <a:graphicFrameLocks noChangeAspect="1"/>
          </p:cNvGraphicFramePr>
          <p:nvPr/>
        </p:nvGraphicFramePr>
        <p:xfrm>
          <a:off x="1187450" y="2420938"/>
          <a:ext cx="195262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7" name="公式" r:id="rId10" imgW="1895410" imgH="409672" progId="Equation.3">
                  <p:embed/>
                </p:oleObj>
              </mc:Choice>
              <mc:Fallback>
                <p:oleObj name="公式" r:id="rId10" imgW="1895410" imgH="40967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20938"/>
                        <a:ext cx="195262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4" name="Object 14"/>
          <p:cNvGraphicFramePr>
            <a:graphicFrameLocks noChangeAspect="1"/>
          </p:cNvGraphicFramePr>
          <p:nvPr/>
        </p:nvGraphicFramePr>
        <p:xfrm>
          <a:off x="2276475" y="3068638"/>
          <a:ext cx="3743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8" name="Equation" r:id="rId12" imgW="3695733" imgH="381000" progId="Equation.3">
                  <p:embed/>
                </p:oleObj>
              </mc:Choice>
              <mc:Fallback>
                <p:oleObj name="Equation" r:id="rId12" imgW="3695733" imgH="381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3068638"/>
                        <a:ext cx="37433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5" name="Object 15"/>
          <p:cNvGraphicFramePr>
            <a:graphicFrameLocks noChangeAspect="1"/>
          </p:cNvGraphicFramePr>
          <p:nvPr/>
        </p:nvGraphicFramePr>
        <p:xfrm>
          <a:off x="2178050" y="3717925"/>
          <a:ext cx="3613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39" name="Equation" r:id="rId14" imgW="3533840" imgH="381000" progId="Equation.3">
                  <p:embed/>
                </p:oleObj>
              </mc:Choice>
              <mc:Fallback>
                <p:oleObj name="Equation" r:id="rId14" imgW="3533840" imgH="381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3717925"/>
                        <a:ext cx="36131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6" name="Object 16"/>
          <p:cNvGraphicFramePr>
            <a:graphicFrameLocks noChangeAspect="1"/>
          </p:cNvGraphicFramePr>
          <p:nvPr/>
        </p:nvGraphicFramePr>
        <p:xfrm>
          <a:off x="1600200" y="4797425"/>
          <a:ext cx="285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40" name="Equation" r:id="rId16" imgW="2781430" imgH="381000" progId="Equation.3">
                  <p:embed/>
                </p:oleObj>
              </mc:Choice>
              <mc:Fallback>
                <p:oleObj name="Equation" r:id="rId16" imgW="2781430" imgH="381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797425"/>
                        <a:ext cx="285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7" name="Object 17"/>
          <p:cNvGraphicFramePr>
            <a:graphicFrameLocks noChangeAspect="1"/>
          </p:cNvGraphicFramePr>
          <p:nvPr/>
        </p:nvGraphicFramePr>
        <p:xfrm>
          <a:off x="1665288" y="5381625"/>
          <a:ext cx="25257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41" name="Equation" r:id="rId18" imgW="2476663" imgH="381000" progId="Equation.3">
                  <p:embed/>
                </p:oleObj>
              </mc:Choice>
              <mc:Fallback>
                <p:oleObj name="Equation" r:id="rId18" imgW="2476663" imgH="381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5381625"/>
                        <a:ext cx="25257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18" name="AutoShape 18"/>
          <p:cNvSpPr>
            <a:spLocks/>
          </p:cNvSpPr>
          <p:nvPr/>
        </p:nvSpPr>
        <p:spPr bwMode="auto">
          <a:xfrm>
            <a:off x="1219200" y="4924425"/>
            <a:ext cx="381000" cy="762000"/>
          </a:xfrm>
          <a:prstGeom prst="leftBrace">
            <a:avLst>
              <a:gd name="adj1" fmla="val 16667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 b="1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2819" name="Text Box 19"/>
          <p:cNvSpPr txBox="1">
            <a:spLocks noChangeArrowheads="1"/>
          </p:cNvSpPr>
          <p:nvPr/>
        </p:nvSpPr>
        <p:spPr bwMode="auto">
          <a:xfrm>
            <a:off x="685800" y="18288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方法（一）</a:t>
            </a:r>
          </a:p>
        </p:txBody>
      </p:sp>
      <p:sp>
        <p:nvSpPr>
          <p:cNvPr id="332820" name="Text Box 20"/>
          <p:cNvSpPr txBox="1">
            <a:spLocks noChangeArrowheads="1"/>
          </p:cNvSpPr>
          <p:nvPr/>
        </p:nvSpPr>
        <p:spPr bwMode="auto">
          <a:xfrm>
            <a:off x="2209800" y="18288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以地面参考系</a:t>
            </a:r>
          </a:p>
        </p:txBody>
      </p:sp>
      <p:sp>
        <p:nvSpPr>
          <p:cNvPr id="19471" name="Text Box 21"/>
          <p:cNvSpPr txBox="1">
            <a:spLocks noChangeArrowheads="1"/>
          </p:cNvSpPr>
          <p:nvPr/>
        </p:nvSpPr>
        <p:spPr bwMode="auto">
          <a:xfrm>
            <a:off x="179388" y="381000"/>
            <a:ext cx="77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9472" name="Text Box 22"/>
          <p:cNvSpPr txBox="1">
            <a:spLocks noChangeArrowheads="1"/>
          </p:cNvSpPr>
          <p:nvPr/>
        </p:nvSpPr>
        <p:spPr bwMode="auto">
          <a:xfrm>
            <a:off x="685800" y="304800"/>
            <a:ext cx="8207375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一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光滑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斜面固定在升降机的底板上，如图所示，当升降机以匀加速度 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kumimoji="1" lang="en-US" altLang="zh-CN" sz="2000" b="1" baseline="-12000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kumimoji="1" lang="en-US" altLang="zh-CN" sz="2400" b="1" baseline="-12000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上升时，质量为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m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的物体从斜面顶端开始下滑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.</a:t>
            </a:r>
          </a:p>
        </p:txBody>
      </p:sp>
      <p:sp>
        <p:nvSpPr>
          <p:cNvPr id="332823" name="Rectangle 23"/>
          <p:cNvSpPr>
            <a:spLocks noChangeArrowheads="1"/>
          </p:cNvSpPr>
          <p:nvPr/>
        </p:nvSpPr>
        <p:spPr bwMode="auto">
          <a:xfrm>
            <a:off x="5334000" y="42672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66"/>
                </a:solidFill>
                <a:latin typeface="Times New Roman" panose="02020603050405020304" pitchFamily="18" charset="0"/>
              </a:rPr>
              <a:t>y</a:t>
            </a:r>
            <a:endParaRPr kumimoji="1" lang="en-US" altLang="zh-CN" sz="2400" b="1" i="1">
              <a:latin typeface="Times New Roman" panose="02020603050405020304" pitchFamily="18" charset="0"/>
            </a:endParaRPr>
          </a:p>
        </p:txBody>
      </p:sp>
      <p:sp>
        <p:nvSpPr>
          <p:cNvPr id="332824" name="Rectangle 24"/>
          <p:cNvSpPr>
            <a:spLocks noChangeArrowheads="1"/>
          </p:cNvSpPr>
          <p:nvPr/>
        </p:nvSpPr>
        <p:spPr bwMode="auto">
          <a:xfrm>
            <a:off x="6934200" y="563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66"/>
                </a:solidFill>
                <a:latin typeface="Times New Roman" panose="02020603050405020304" pitchFamily="18" charset="0"/>
              </a:rPr>
              <a:t>x</a:t>
            </a:r>
            <a:endParaRPr kumimoji="1" lang="en-US" altLang="zh-CN" sz="2400" b="1" i="1">
              <a:latin typeface="Times New Roman" panose="02020603050405020304" pitchFamily="18" charset="0"/>
            </a:endParaRPr>
          </a:p>
        </p:txBody>
      </p:sp>
      <p:sp>
        <p:nvSpPr>
          <p:cNvPr id="332825" name="Rectangle 25"/>
          <p:cNvSpPr>
            <a:spLocks noChangeArrowheads="1"/>
          </p:cNvSpPr>
          <p:nvPr/>
        </p:nvSpPr>
        <p:spPr bwMode="auto">
          <a:xfrm>
            <a:off x="5334000" y="5410200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</a:rPr>
              <a:t>mg</a:t>
            </a:r>
          </a:p>
        </p:txBody>
      </p:sp>
      <p:sp>
        <p:nvSpPr>
          <p:cNvPr id="332826" name="Line 26"/>
          <p:cNvSpPr>
            <a:spLocks noChangeShapeType="1"/>
          </p:cNvSpPr>
          <p:nvPr/>
        </p:nvSpPr>
        <p:spPr bwMode="auto">
          <a:xfrm flipH="1" flipV="1">
            <a:off x="5334000" y="4953000"/>
            <a:ext cx="1600200" cy="10668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827" name="Line 27"/>
          <p:cNvSpPr>
            <a:spLocks noChangeShapeType="1"/>
          </p:cNvSpPr>
          <p:nvPr/>
        </p:nvSpPr>
        <p:spPr bwMode="auto">
          <a:xfrm flipH="1">
            <a:off x="5334000" y="6019800"/>
            <a:ext cx="1600200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828" name="Arc 28"/>
          <p:cNvSpPr>
            <a:spLocks/>
          </p:cNvSpPr>
          <p:nvPr/>
        </p:nvSpPr>
        <p:spPr bwMode="auto">
          <a:xfrm flipH="1">
            <a:off x="6400800" y="5791200"/>
            <a:ext cx="152400" cy="2286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829" name="Rectangle 29" descr="软木塞"/>
          <p:cNvSpPr>
            <a:spLocks noChangeArrowheads="1"/>
          </p:cNvSpPr>
          <p:nvPr/>
        </p:nvSpPr>
        <p:spPr bwMode="auto">
          <a:xfrm rot="1961741">
            <a:off x="5715000" y="5029200"/>
            <a:ext cx="533400" cy="3048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32830" name="Line 30"/>
          <p:cNvSpPr>
            <a:spLocks noChangeShapeType="1"/>
          </p:cNvSpPr>
          <p:nvPr/>
        </p:nvSpPr>
        <p:spPr bwMode="auto">
          <a:xfrm rot="-271597">
            <a:off x="6629400" y="5791200"/>
            <a:ext cx="533400" cy="381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831" name="Line 31"/>
          <p:cNvSpPr>
            <a:spLocks noChangeShapeType="1"/>
          </p:cNvSpPr>
          <p:nvPr/>
        </p:nvSpPr>
        <p:spPr bwMode="auto">
          <a:xfrm flipV="1">
            <a:off x="5410200" y="4495800"/>
            <a:ext cx="381000" cy="533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832" name="Line 32"/>
          <p:cNvSpPr>
            <a:spLocks noChangeShapeType="1"/>
          </p:cNvSpPr>
          <p:nvPr/>
        </p:nvSpPr>
        <p:spPr bwMode="auto">
          <a:xfrm>
            <a:off x="6019800" y="5181600"/>
            <a:ext cx="0" cy="685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833" name="Line 33"/>
          <p:cNvSpPr>
            <a:spLocks noChangeShapeType="1"/>
          </p:cNvSpPr>
          <p:nvPr/>
        </p:nvSpPr>
        <p:spPr bwMode="auto">
          <a:xfrm flipV="1">
            <a:off x="6019800" y="4724400"/>
            <a:ext cx="304800" cy="4572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2834" name="Object 34"/>
          <p:cNvGraphicFramePr>
            <a:graphicFrameLocks noChangeAspect="1"/>
          </p:cNvGraphicFramePr>
          <p:nvPr/>
        </p:nvGraphicFramePr>
        <p:xfrm>
          <a:off x="6400800" y="4724400"/>
          <a:ext cx="3889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42" name="公式" r:id="rId20" imgW="152628" imgH="171547" progId="Equation.3">
                  <p:embed/>
                </p:oleObj>
              </mc:Choice>
              <mc:Fallback>
                <p:oleObj name="公式" r:id="rId20" imgW="152628" imgH="171547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724400"/>
                        <a:ext cx="38893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35" name="Line 35"/>
          <p:cNvSpPr>
            <a:spLocks noChangeShapeType="1"/>
          </p:cNvSpPr>
          <p:nvPr/>
        </p:nvSpPr>
        <p:spPr bwMode="auto">
          <a:xfrm flipV="1">
            <a:off x="6019800" y="4343400"/>
            <a:ext cx="0" cy="5334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2836" name="Object 36"/>
          <p:cNvGraphicFramePr>
            <a:graphicFrameLocks noChangeAspect="1"/>
          </p:cNvGraphicFramePr>
          <p:nvPr/>
        </p:nvGraphicFramePr>
        <p:xfrm>
          <a:off x="6096000" y="4267200"/>
          <a:ext cx="304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43" name="公式" r:id="rId22" imgW="142875" imgH="190500" progId="Equation.3">
                  <p:embed/>
                </p:oleObj>
              </mc:Choice>
              <mc:Fallback>
                <p:oleObj name="公式" r:id="rId22" imgW="142875" imgH="1905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304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37" name="Object 37"/>
          <p:cNvGraphicFramePr>
            <a:graphicFrameLocks noChangeAspect="1"/>
          </p:cNvGraphicFramePr>
          <p:nvPr/>
        </p:nvGraphicFramePr>
        <p:xfrm>
          <a:off x="6096000" y="56388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44" name="公式" r:id="rId24" imgW="104840" imgH="104969" progId="Equation.3">
                  <p:embed/>
                </p:oleObj>
              </mc:Choice>
              <mc:Fallback>
                <p:oleObj name="公式" r:id="rId24" imgW="104840" imgH="10496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6388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38" name="Line 38"/>
          <p:cNvSpPr>
            <a:spLocks noChangeShapeType="1"/>
          </p:cNvSpPr>
          <p:nvPr/>
        </p:nvSpPr>
        <p:spPr bwMode="auto">
          <a:xfrm flipH="1">
            <a:off x="5715000" y="5181600"/>
            <a:ext cx="304800" cy="38100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839" name="Line 39"/>
          <p:cNvSpPr>
            <a:spLocks noChangeShapeType="1"/>
          </p:cNvSpPr>
          <p:nvPr/>
        </p:nvSpPr>
        <p:spPr bwMode="auto">
          <a:xfrm>
            <a:off x="6324600" y="5334000"/>
            <a:ext cx="5334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2840" name="Object 40"/>
          <p:cNvGraphicFramePr>
            <a:graphicFrameLocks noChangeAspect="1"/>
          </p:cNvGraphicFramePr>
          <p:nvPr/>
        </p:nvGraphicFramePr>
        <p:xfrm>
          <a:off x="6781800" y="5029200"/>
          <a:ext cx="3683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45" name="公式" r:id="rId26" imgW="133122" imgH="190500" progId="Equation.3">
                  <p:embed/>
                </p:oleObj>
              </mc:Choice>
              <mc:Fallback>
                <p:oleObj name="公式" r:id="rId26" imgW="133122" imgH="1905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029200"/>
                        <a:ext cx="3683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41" name="Text Box 41"/>
          <p:cNvSpPr txBox="1">
            <a:spLocks noChangeArrowheads="1"/>
          </p:cNvSpPr>
          <p:nvPr/>
        </p:nvSpPr>
        <p:spPr bwMode="auto">
          <a:xfrm>
            <a:off x="806450" y="3054350"/>
            <a:ext cx="102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方向</a:t>
            </a:r>
          </a:p>
        </p:txBody>
      </p:sp>
      <p:sp>
        <p:nvSpPr>
          <p:cNvPr id="332842" name="Rectangle 42"/>
          <p:cNvSpPr>
            <a:spLocks noChangeArrowheads="1"/>
          </p:cNvSpPr>
          <p:nvPr/>
        </p:nvSpPr>
        <p:spPr bwMode="auto">
          <a:xfrm>
            <a:off x="823913" y="3703638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y 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方向</a:t>
            </a:r>
          </a:p>
        </p:txBody>
      </p:sp>
      <p:sp>
        <p:nvSpPr>
          <p:cNvPr id="332843" name="Line 43"/>
          <p:cNvSpPr>
            <a:spLocks noChangeShapeType="1"/>
          </p:cNvSpPr>
          <p:nvPr/>
        </p:nvSpPr>
        <p:spPr bwMode="auto">
          <a:xfrm>
            <a:off x="5353050" y="4953000"/>
            <a:ext cx="0" cy="10668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4" name="Rectangle 44"/>
          <p:cNvSpPr>
            <a:spLocks noChangeArrowheads="1"/>
          </p:cNvSpPr>
          <p:nvPr/>
        </p:nvSpPr>
        <p:spPr bwMode="auto">
          <a:xfrm>
            <a:off x="701675" y="1328738"/>
            <a:ext cx="631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物体对斜面的压力和物体相对斜面的加速度。</a:t>
            </a:r>
          </a:p>
        </p:txBody>
      </p:sp>
      <p:sp>
        <p:nvSpPr>
          <p:cNvPr id="19495" name="Rectangle 45"/>
          <p:cNvSpPr>
            <a:spLocks noChangeArrowheads="1"/>
          </p:cNvSpPr>
          <p:nvPr/>
        </p:nvSpPr>
        <p:spPr bwMode="auto">
          <a:xfrm>
            <a:off x="269875" y="12954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66"/>
                </a:solidFill>
                <a:latin typeface="宋体" panose="02010600030101010101" pitchFamily="2" charset="-122"/>
              </a:rPr>
              <a:t>求</a:t>
            </a:r>
          </a:p>
        </p:txBody>
      </p:sp>
      <p:sp>
        <p:nvSpPr>
          <p:cNvPr id="332846" name="Rectangle 46"/>
          <p:cNvSpPr>
            <a:spLocks noChangeArrowheads="1"/>
          </p:cNvSpPr>
          <p:nvPr/>
        </p:nvSpPr>
        <p:spPr bwMode="auto">
          <a:xfrm>
            <a:off x="269875" y="18288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pSp>
        <p:nvGrpSpPr>
          <p:cNvPr id="19497" name="Group 47"/>
          <p:cNvGrpSpPr>
            <a:grpSpLocks/>
          </p:cNvGrpSpPr>
          <p:nvPr/>
        </p:nvGrpSpPr>
        <p:grpSpPr bwMode="auto">
          <a:xfrm>
            <a:off x="7732713" y="1484313"/>
            <a:ext cx="439737" cy="606425"/>
            <a:chOff x="4873" y="2842"/>
            <a:chExt cx="277" cy="382"/>
          </a:xfrm>
        </p:grpSpPr>
        <p:sp>
          <p:nvSpPr>
            <p:cNvPr id="19500" name="Line 48"/>
            <p:cNvSpPr>
              <a:spLocks noChangeShapeType="1"/>
            </p:cNvSpPr>
            <p:nvPr/>
          </p:nvSpPr>
          <p:spPr bwMode="auto">
            <a:xfrm flipV="1">
              <a:off x="4873" y="2888"/>
              <a:ext cx="0" cy="33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501" name="Object 49"/>
            <p:cNvGraphicFramePr>
              <a:graphicFrameLocks noChangeAspect="1"/>
            </p:cNvGraphicFramePr>
            <p:nvPr/>
          </p:nvGraphicFramePr>
          <p:xfrm>
            <a:off x="4921" y="2842"/>
            <a:ext cx="229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46" name="公式" r:id="rId28" imgW="266733" imgH="381000" progId="Equation.3">
                    <p:embed/>
                  </p:oleObj>
                </mc:Choice>
                <mc:Fallback>
                  <p:oleObj name="公式" r:id="rId28" imgW="266733" imgH="3810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2842"/>
                          <a:ext cx="229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2850" name="Object 50"/>
          <p:cNvGraphicFramePr>
            <a:graphicFrameLocks noChangeAspect="1"/>
          </p:cNvGraphicFramePr>
          <p:nvPr/>
        </p:nvGraphicFramePr>
        <p:xfrm>
          <a:off x="3476625" y="2492375"/>
          <a:ext cx="17986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47" name="公式" r:id="rId30" imgW="1743270" imgH="381000" progId="Equation.3">
                  <p:embed/>
                </p:oleObj>
              </mc:Choice>
              <mc:Fallback>
                <p:oleObj name="公式" r:id="rId30" imgW="1743270" imgH="3810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2492375"/>
                        <a:ext cx="179863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51" name="Line 51"/>
          <p:cNvSpPr>
            <a:spLocks noChangeShapeType="1"/>
          </p:cNvSpPr>
          <p:nvPr/>
        </p:nvSpPr>
        <p:spPr bwMode="auto">
          <a:xfrm flipV="1">
            <a:off x="3203575" y="2278063"/>
            <a:ext cx="1368425" cy="287337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3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3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3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3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3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32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32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33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32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32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3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3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3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3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32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32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3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32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32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33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3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5" grpId="0" animBg="1"/>
      <p:bldP spid="332818" grpId="0" animBg="1" autoUpdateAnimBg="0"/>
      <p:bldP spid="332819" grpId="0" autoUpdateAnimBg="0"/>
      <p:bldP spid="332820" grpId="0" autoUpdateAnimBg="0"/>
      <p:bldP spid="332823" grpId="0" autoUpdateAnimBg="0"/>
      <p:bldP spid="332824" grpId="0" autoUpdateAnimBg="0"/>
      <p:bldP spid="332825" grpId="0" autoUpdateAnimBg="0"/>
      <p:bldP spid="332826" grpId="0" animBg="1"/>
      <p:bldP spid="332827" grpId="0" animBg="1"/>
      <p:bldP spid="332828" grpId="0" animBg="1"/>
      <p:bldP spid="332829" grpId="0" animBg="1"/>
      <p:bldP spid="332830" grpId="0" animBg="1"/>
      <p:bldP spid="332831" grpId="0" animBg="1"/>
      <p:bldP spid="332832" grpId="0" animBg="1"/>
      <p:bldP spid="332833" grpId="0" animBg="1"/>
      <p:bldP spid="332835" grpId="0" animBg="1"/>
      <p:bldP spid="332838" grpId="0" animBg="1"/>
      <p:bldP spid="332839" grpId="0" animBg="1"/>
      <p:bldP spid="332841" grpId="0" autoUpdateAnimBg="0"/>
      <p:bldP spid="332842" grpId="0" autoUpdateAnimBg="0"/>
      <p:bldP spid="332843" grpId="0" animBg="1"/>
      <p:bldP spid="332846" grpId="0" build="p" autoUpdateAnimBg="0"/>
      <p:bldP spid="3328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38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314007"/>
              </p:ext>
            </p:extLst>
          </p:nvPr>
        </p:nvGraphicFramePr>
        <p:xfrm>
          <a:off x="1331913" y="1586210"/>
          <a:ext cx="4664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1" name="公式" r:id="rId3" imgW="4572000" imgH="381000" progId="Equation.3">
                  <p:embed/>
                </p:oleObj>
              </mc:Choice>
              <mc:Fallback>
                <p:oleObj name="公式" r:id="rId3" imgW="4572000" imgH="38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586210"/>
                        <a:ext cx="46640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964995"/>
              </p:ext>
            </p:extLst>
          </p:nvPr>
        </p:nvGraphicFramePr>
        <p:xfrm>
          <a:off x="1914910" y="4077072"/>
          <a:ext cx="28463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2" name="Equation" r:id="rId5" imgW="2781430" imgH="381000" progId="Equation.3">
                  <p:embed/>
                </p:oleObj>
              </mc:Choice>
              <mc:Fallback>
                <p:oleObj name="Equation" r:id="rId5" imgW="2781430" imgH="38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910" y="4077072"/>
                        <a:ext cx="28463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080751"/>
              </p:ext>
            </p:extLst>
          </p:nvPr>
        </p:nvGraphicFramePr>
        <p:xfrm>
          <a:off x="1938722" y="4613647"/>
          <a:ext cx="2533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3" name="Equation" r:id="rId7" imgW="2476663" imgH="381000" progId="Equation.3">
                  <p:embed/>
                </p:oleObj>
              </mc:Choice>
              <mc:Fallback>
                <p:oleObj name="Equation" r:id="rId7" imgW="2476663" imgH="38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722" y="4613647"/>
                        <a:ext cx="25336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30" name="AutoShape 6"/>
          <p:cNvSpPr>
            <a:spLocks/>
          </p:cNvSpPr>
          <p:nvPr/>
        </p:nvSpPr>
        <p:spPr bwMode="auto">
          <a:xfrm>
            <a:off x="1651385" y="4250109"/>
            <a:ext cx="263525" cy="588963"/>
          </a:xfrm>
          <a:prstGeom prst="leftBrace">
            <a:avLst>
              <a:gd name="adj1" fmla="val 21584"/>
              <a:gd name="adj2" fmla="val 42616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7080250" y="789856"/>
            <a:ext cx="463550" cy="6858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698202"/>
              </p:ext>
            </p:extLst>
          </p:nvPr>
        </p:nvGraphicFramePr>
        <p:xfrm>
          <a:off x="7596188" y="686669"/>
          <a:ext cx="3889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4" name="公式" r:id="rId9" imgW="152628" imgH="171547" progId="Equation.3">
                  <p:embed/>
                </p:oleObj>
              </mc:Choice>
              <mc:Fallback>
                <p:oleObj name="公式" r:id="rId9" imgW="152628" imgH="17154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686669"/>
                        <a:ext cx="3889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454104"/>
              </p:ext>
            </p:extLst>
          </p:nvPr>
        </p:nvGraphicFramePr>
        <p:xfrm>
          <a:off x="7086600" y="2993306"/>
          <a:ext cx="5826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5" name="Equation" r:id="rId11" imgW="533465" imgH="381000" progId="Equation.3">
                  <p:embed/>
                </p:oleObj>
              </mc:Choice>
              <mc:Fallback>
                <p:oleObj name="Equation" r:id="rId11" imgW="533465" imgH="381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993306"/>
                        <a:ext cx="5826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546850" y="332656"/>
            <a:ext cx="2089150" cy="1371600"/>
            <a:chOff x="288" y="1152"/>
            <a:chExt cx="1316" cy="864"/>
          </a:xfrm>
        </p:grpSpPr>
        <p:sp>
          <p:nvSpPr>
            <p:cNvPr id="20513" name="Rectangle 11"/>
            <p:cNvSpPr>
              <a:spLocks noChangeArrowheads="1"/>
            </p:cNvSpPr>
            <p:nvPr/>
          </p:nvSpPr>
          <p:spPr bwMode="auto">
            <a:xfrm>
              <a:off x="288" y="115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20514" name="Rectangle 12"/>
            <p:cNvSpPr>
              <a:spLocks noChangeArrowheads="1"/>
            </p:cNvSpPr>
            <p:nvPr/>
          </p:nvSpPr>
          <p:spPr bwMode="auto">
            <a:xfrm>
              <a:off x="1392" y="17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0515" name="Line 13"/>
            <p:cNvSpPr>
              <a:spLocks noChangeShapeType="1"/>
            </p:cNvSpPr>
            <p:nvPr/>
          </p:nvSpPr>
          <p:spPr bwMode="auto">
            <a:xfrm>
              <a:off x="576" y="1920"/>
              <a:ext cx="768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6" name="Line 14"/>
            <p:cNvSpPr>
              <a:spLocks noChangeShapeType="1"/>
            </p:cNvSpPr>
            <p:nvPr/>
          </p:nvSpPr>
          <p:spPr bwMode="auto">
            <a:xfrm flipV="1">
              <a:off x="576" y="1248"/>
              <a:ext cx="0" cy="672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491" name="Group 15"/>
          <p:cNvGrpSpPr>
            <a:grpSpLocks/>
          </p:cNvGrpSpPr>
          <p:nvPr/>
        </p:nvGrpSpPr>
        <p:grpSpPr bwMode="auto">
          <a:xfrm>
            <a:off x="6470650" y="1399456"/>
            <a:ext cx="1968500" cy="1066800"/>
            <a:chOff x="4172" y="1920"/>
            <a:chExt cx="1240" cy="672"/>
          </a:xfrm>
        </p:grpSpPr>
        <p:sp>
          <p:nvSpPr>
            <p:cNvPr id="20506" name="Line 16"/>
            <p:cNvSpPr>
              <a:spLocks noChangeShapeType="1"/>
            </p:cNvSpPr>
            <p:nvPr/>
          </p:nvSpPr>
          <p:spPr bwMode="auto">
            <a:xfrm flipH="1" flipV="1">
              <a:off x="4176" y="1920"/>
              <a:ext cx="1004" cy="672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Line 17"/>
            <p:cNvSpPr>
              <a:spLocks noChangeShapeType="1"/>
            </p:cNvSpPr>
            <p:nvPr/>
          </p:nvSpPr>
          <p:spPr bwMode="auto">
            <a:xfrm flipH="1">
              <a:off x="4172" y="2592"/>
              <a:ext cx="1008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8" name="Arc 18"/>
            <p:cNvSpPr>
              <a:spLocks/>
            </p:cNvSpPr>
            <p:nvPr/>
          </p:nvSpPr>
          <p:spPr bwMode="auto">
            <a:xfrm flipH="1">
              <a:off x="4844" y="2448"/>
              <a:ext cx="9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Rectangle 19" descr="软木塞"/>
            <p:cNvSpPr>
              <a:spLocks noChangeArrowheads="1"/>
            </p:cNvSpPr>
            <p:nvPr/>
          </p:nvSpPr>
          <p:spPr bwMode="auto">
            <a:xfrm rot="1961741">
              <a:off x="4364" y="1920"/>
              <a:ext cx="336" cy="192"/>
            </a:xfrm>
            <a:prstGeom prst="rect">
              <a:avLst/>
            </a:prstGeom>
            <a:blipFill dpi="0" rotWithShape="1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0510" name="Line 20"/>
            <p:cNvSpPr>
              <a:spLocks noChangeShapeType="1"/>
            </p:cNvSpPr>
            <p:nvPr/>
          </p:nvSpPr>
          <p:spPr bwMode="auto">
            <a:xfrm>
              <a:off x="4796" y="2208"/>
              <a:ext cx="384" cy="24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11" name="Object 21"/>
            <p:cNvGraphicFramePr>
              <a:graphicFrameLocks noChangeAspect="1"/>
            </p:cNvGraphicFramePr>
            <p:nvPr/>
          </p:nvGraphicFramePr>
          <p:xfrm>
            <a:off x="5180" y="2256"/>
            <a:ext cx="23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6" name="公式" r:id="rId14" imgW="133122" imgH="190500" progId="Equation.3">
                    <p:embed/>
                  </p:oleObj>
                </mc:Choice>
                <mc:Fallback>
                  <p:oleObj name="公式" r:id="rId14" imgW="133122" imgH="1905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0" y="2256"/>
                          <a:ext cx="23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2" name="Object 22"/>
            <p:cNvGraphicFramePr>
              <a:graphicFrameLocks noChangeAspect="1"/>
            </p:cNvGraphicFramePr>
            <p:nvPr/>
          </p:nvGraphicFramePr>
          <p:xfrm>
            <a:off x="4652" y="2352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7" name="公式" r:id="rId16" imgW="104840" imgH="104969" progId="Equation.3">
                    <p:embed/>
                  </p:oleObj>
                </mc:Choice>
                <mc:Fallback>
                  <p:oleObj name="公式" r:id="rId16" imgW="104840" imgH="104969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2" y="2352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9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880975"/>
              </p:ext>
            </p:extLst>
          </p:nvPr>
        </p:nvGraphicFramePr>
        <p:xfrm>
          <a:off x="6400800" y="2542456"/>
          <a:ext cx="49688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8" name="Equation" r:id="rId18" imgW="447642" imgH="333375" progId="Equation.3">
                  <p:embed/>
                </p:oleObj>
              </mc:Choice>
              <mc:Fallback>
                <p:oleObj name="Equation" r:id="rId18" imgW="447642" imgH="33337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542456"/>
                        <a:ext cx="49688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Line 24"/>
          <p:cNvSpPr>
            <a:spLocks noChangeShapeType="1"/>
          </p:cNvSpPr>
          <p:nvPr/>
        </p:nvSpPr>
        <p:spPr bwMode="auto">
          <a:xfrm flipH="1">
            <a:off x="6699250" y="1551856"/>
            <a:ext cx="304800" cy="53340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3849" name="Text Box 25"/>
          <p:cNvSpPr txBox="1">
            <a:spLocks noChangeArrowheads="1"/>
          </p:cNvSpPr>
          <p:nvPr/>
        </p:nvSpPr>
        <p:spPr bwMode="auto">
          <a:xfrm>
            <a:off x="250825" y="2889548"/>
            <a:ext cx="102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方向</a:t>
            </a:r>
          </a:p>
        </p:txBody>
      </p:sp>
      <p:sp>
        <p:nvSpPr>
          <p:cNvPr id="333850" name="Rectangle 26"/>
          <p:cNvSpPr>
            <a:spLocks noChangeArrowheads="1"/>
          </p:cNvSpPr>
          <p:nvPr/>
        </p:nvSpPr>
        <p:spPr bwMode="auto">
          <a:xfrm>
            <a:off x="250825" y="1525885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y 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方向</a:t>
            </a:r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6443663" y="1381994"/>
            <a:ext cx="0" cy="10668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7" name="Line 28"/>
          <p:cNvSpPr>
            <a:spLocks noChangeShapeType="1"/>
          </p:cNvSpPr>
          <p:nvPr/>
        </p:nvSpPr>
        <p:spPr bwMode="auto">
          <a:xfrm>
            <a:off x="7010400" y="1628056"/>
            <a:ext cx="0" cy="1295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3853" name="Line 29"/>
          <p:cNvSpPr>
            <a:spLocks noChangeShapeType="1"/>
          </p:cNvSpPr>
          <p:nvPr/>
        </p:nvSpPr>
        <p:spPr bwMode="auto">
          <a:xfrm>
            <a:off x="7010400" y="2771056"/>
            <a:ext cx="0" cy="685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3385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89585"/>
              </p:ext>
            </p:extLst>
          </p:nvPr>
        </p:nvGraphicFramePr>
        <p:xfrm>
          <a:off x="382588" y="873125"/>
          <a:ext cx="281781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9" name="公式" r:id="rId20" imgW="2743395" imgH="447578" progId="Equation.3">
                  <p:embed/>
                </p:oleObj>
              </mc:Choice>
              <mc:Fallback>
                <p:oleObj name="公式" r:id="rId20" imgW="2743395" imgH="447578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873125"/>
                        <a:ext cx="2817812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55" name="Text Box 31"/>
          <p:cNvSpPr txBox="1">
            <a:spLocks noChangeArrowheads="1"/>
          </p:cNvSpPr>
          <p:nvPr/>
        </p:nvSpPr>
        <p:spPr bwMode="auto">
          <a:xfrm>
            <a:off x="241300" y="271760"/>
            <a:ext cx="230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方法（二）</a:t>
            </a:r>
          </a:p>
        </p:txBody>
      </p:sp>
      <p:sp>
        <p:nvSpPr>
          <p:cNvPr id="333856" name="Text Box 32"/>
          <p:cNvSpPr txBox="1">
            <a:spLocks noChangeArrowheads="1"/>
          </p:cNvSpPr>
          <p:nvPr/>
        </p:nvSpPr>
        <p:spPr bwMode="auto">
          <a:xfrm>
            <a:off x="1765300" y="260648"/>
            <a:ext cx="546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以升降机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参考系（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非惯性系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）</a:t>
            </a:r>
            <a:endParaRPr kumimoji="1" lang="zh-CN" altLang="en-US" sz="2400" b="1" dirty="0">
              <a:solidFill>
                <a:srgbClr val="00FF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33385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618923"/>
              </p:ext>
            </p:extLst>
          </p:nvPr>
        </p:nvGraphicFramePr>
        <p:xfrm>
          <a:off x="4122738" y="867073"/>
          <a:ext cx="160178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0" name="公式" r:id="rId22" imgW="1542855" imgH="418906" progId="Equation.3">
                  <p:embed/>
                </p:oleObj>
              </mc:Choice>
              <mc:Fallback>
                <p:oleObj name="公式" r:id="rId22" imgW="1542855" imgH="418906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8" y="867073"/>
                        <a:ext cx="160178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96" name="AutoShape 16"/>
          <p:cNvSpPr>
            <a:spLocks noChangeArrowheads="1"/>
          </p:cNvSpPr>
          <p:nvPr/>
        </p:nvSpPr>
        <p:spPr bwMode="auto">
          <a:xfrm>
            <a:off x="341288" y="4315944"/>
            <a:ext cx="1223963" cy="360363"/>
          </a:xfrm>
          <a:prstGeom prst="notchedRightArrow">
            <a:avLst>
              <a:gd name="adj1" fmla="val 41852"/>
              <a:gd name="adj2" fmla="val 100731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716303" y="3434011"/>
            <a:ext cx="2168526" cy="3108324"/>
            <a:chOff x="6716303" y="3434011"/>
            <a:chExt cx="2168526" cy="3108324"/>
          </a:xfrm>
        </p:grpSpPr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V="1">
              <a:off x="7395753" y="3875335"/>
              <a:ext cx="463550" cy="68580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5691231"/>
                </p:ext>
              </p:extLst>
            </p:nvPr>
          </p:nvGraphicFramePr>
          <p:xfrm>
            <a:off x="7911691" y="3772148"/>
            <a:ext cx="388937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1" name="公式" r:id="rId24" imgW="152628" imgH="171547" progId="Equation.3">
                    <p:embed/>
                  </p:oleObj>
                </mc:Choice>
                <mc:Fallback>
                  <p:oleObj name="公式" r:id="rId24" imgW="152628" imgH="1715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11691" y="3772148"/>
                          <a:ext cx="388937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7827111"/>
                </p:ext>
              </p:extLst>
            </p:nvPr>
          </p:nvGraphicFramePr>
          <p:xfrm>
            <a:off x="7402103" y="6078785"/>
            <a:ext cx="582613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2" name="Equation" r:id="rId25" imgW="533465" imgH="381000" progId="Equation.3">
                    <p:embed/>
                  </p:oleObj>
                </mc:Choice>
                <mc:Fallback>
                  <p:oleObj name="Equation" r:id="rId25" imgW="533465" imgH="38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02103" y="6078785"/>
                          <a:ext cx="582613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" name="Group 10"/>
            <p:cNvGrpSpPr>
              <a:grpSpLocks/>
            </p:cNvGrpSpPr>
            <p:nvPr/>
          </p:nvGrpSpPr>
          <p:grpSpPr bwMode="auto">
            <a:xfrm>
              <a:off x="6813141" y="3434011"/>
              <a:ext cx="2071688" cy="2547939"/>
              <a:chOff x="257" y="1162"/>
              <a:chExt cx="1305" cy="1605"/>
            </a:xfrm>
          </p:grpSpPr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388" y="1162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 i="1" dirty="0">
                    <a:solidFill>
                      <a:srgbClr val="FFFF66"/>
                    </a:solidFill>
                    <a:latin typeface="Times New Roman" panose="02020603050405020304" pitchFamily="18" charset="0"/>
                  </a:rPr>
                  <a:t>y</a:t>
                </a:r>
                <a:endParaRPr kumimoji="1" lang="en-US" altLang="zh-CN" sz="24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1350" y="247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solidFill>
                      <a:srgbClr val="FFFF66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43" name="Line 13"/>
              <p:cNvSpPr>
                <a:spLocks noChangeShapeType="1"/>
              </p:cNvSpPr>
              <p:nvPr/>
            </p:nvSpPr>
            <p:spPr bwMode="auto">
              <a:xfrm>
                <a:off x="964" y="2303"/>
                <a:ext cx="419" cy="279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14"/>
              <p:cNvSpPr>
                <a:spLocks noChangeShapeType="1"/>
              </p:cNvSpPr>
              <p:nvPr/>
            </p:nvSpPr>
            <p:spPr bwMode="auto">
              <a:xfrm flipV="1">
                <a:off x="257" y="1248"/>
                <a:ext cx="401" cy="576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5" name="Group 15"/>
            <p:cNvGrpSpPr>
              <a:grpSpLocks/>
            </p:cNvGrpSpPr>
            <p:nvPr/>
          </p:nvGrpSpPr>
          <p:grpSpPr bwMode="auto">
            <a:xfrm>
              <a:off x="6786153" y="4484935"/>
              <a:ext cx="1968500" cy="1066800"/>
              <a:chOff x="4172" y="1920"/>
              <a:chExt cx="1240" cy="672"/>
            </a:xfrm>
          </p:grpSpPr>
          <p:sp>
            <p:nvSpPr>
              <p:cNvPr id="46" name="Line 16"/>
              <p:cNvSpPr>
                <a:spLocks noChangeShapeType="1"/>
              </p:cNvSpPr>
              <p:nvPr/>
            </p:nvSpPr>
            <p:spPr bwMode="auto">
              <a:xfrm flipH="1" flipV="1">
                <a:off x="4176" y="1920"/>
                <a:ext cx="1004" cy="672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17"/>
              <p:cNvSpPr>
                <a:spLocks noChangeShapeType="1"/>
              </p:cNvSpPr>
              <p:nvPr/>
            </p:nvSpPr>
            <p:spPr bwMode="auto">
              <a:xfrm flipH="1">
                <a:off x="4172" y="2592"/>
                <a:ext cx="1008" cy="0"/>
              </a:xfrm>
              <a:prstGeom prst="lin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Arc 18"/>
              <p:cNvSpPr>
                <a:spLocks/>
              </p:cNvSpPr>
              <p:nvPr/>
            </p:nvSpPr>
            <p:spPr bwMode="auto">
              <a:xfrm flipH="1">
                <a:off x="4844" y="2448"/>
                <a:ext cx="96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rgbClr val="FF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9" descr="软木塞"/>
              <p:cNvSpPr>
                <a:spLocks noChangeArrowheads="1"/>
              </p:cNvSpPr>
              <p:nvPr/>
            </p:nvSpPr>
            <p:spPr bwMode="auto">
              <a:xfrm rot="1961741">
                <a:off x="4364" y="1920"/>
                <a:ext cx="336" cy="192"/>
              </a:xfrm>
              <a:prstGeom prst="rect">
                <a:avLst/>
              </a:prstGeom>
              <a:blipFill dpi="0" rotWithShape="1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50" name="Line 20"/>
              <p:cNvSpPr>
                <a:spLocks noChangeShapeType="1"/>
              </p:cNvSpPr>
              <p:nvPr/>
            </p:nvSpPr>
            <p:spPr bwMode="auto">
              <a:xfrm>
                <a:off x="4796" y="2208"/>
                <a:ext cx="384" cy="240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1" name="Object 21"/>
              <p:cNvGraphicFramePr>
                <a:graphicFrameLocks noChangeAspect="1"/>
              </p:cNvGraphicFramePr>
              <p:nvPr/>
            </p:nvGraphicFramePr>
            <p:xfrm>
              <a:off x="5180" y="2256"/>
              <a:ext cx="232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33" name="公式" r:id="rId26" imgW="133122" imgH="190500" progId="Equation.3">
                      <p:embed/>
                    </p:oleObj>
                  </mc:Choice>
                  <mc:Fallback>
                    <p:oleObj name="公式" r:id="rId26" imgW="133122" imgH="1905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0" y="2256"/>
                            <a:ext cx="232" cy="3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" name="Object 22"/>
              <p:cNvGraphicFramePr>
                <a:graphicFrameLocks noChangeAspect="1"/>
              </p:cNvGraphicFramePr>
              <p:nvPr/>
            </p:nvGraphicFramePr>
            <p:xfrm>
              <a:off x="4652" y="2352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34" name="公式" r:id="rId27" imgW="104840" imgH="104969" progId="Equation.3">
                      <p:embed/>
                    </p:oleObj>
                  </mc:Choice>
                  <mc:Fallback>
                    <p:oleObj name="公式" r:id="rId27" imgW="104840" imgH="1049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2" y="2352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4834115"/>
                </p:ext>
              </p:extLst>
            </p:nvPr>
          </p:nvGraphicFramePr>
          <p:xfrm>
            <a:off x="6716303" y="5627935"/>
            <a:ext cx="496888" cy="382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5" name="Equation" r:id="rId28" imgW="447642" imgH="333375" progId="Equation.3">
                    <p:embed/>
                  </p:oleObj>
                </mc:Choice>
                <mc:Fallback>
                  <p:oleObj name="Equation" r:id="rId28" imgW="447642" imgH="3333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6303" y="5627935"/>
                          <a:ext cx="496888" cy="382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Line 24"/>
            <p:cNvSpPr>
              <a:spLocks noChangeShapeType="1"/>
            </p:cNvSpPr>
            <p:nvPr/>
          </p:nvSpPr>
          <p:spPr bwMode="auto">
            <a:xfrm flipH="1">
              <a:off x="7014753" y="4637335"/>
              <a:ext cx="304800" cy="5334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27"/>
            <p:cNvSpPr>
              <a:spLocks noChangeShapeType="1"/>
            </p:cNvSpPr>
            <p:nvPr/>
          </p:nvSpPr>
          <p:spPr bwMode="auto">
            <a:xfrm>
              <a:off x="6759166" y="4467473"/>
              <a:ext cx="0" cy="106680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28"/>
            <p:cNvSpPr>
              <a:spLocks noChangeShapeType="1"/>
            </p:cNvSpPr>
            <p:nvPr/>
          </p:nvSpPr>
          <p:spPr bwMode="auto">
            <a:xfrm>
              <a:off x="7325903" y="4713535"/>
              <a:ext cx="0" cy="129540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Line 29"/>
            <p:cNvSpPr>
              <a:spLocks noChangeShapeType="1"/>
            </p:cNvSpPr>
            <p:nvPr/>
          </p:nvSpPr>
          <p:spPr bwMode="auto">
            <a:xfrm>
              <a:off x="7325903" y="5856535"/>
              <a:ext cx="0" cy="6858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8" name="Text Box 8"/>
          <p:cNvSpPr txBox="1">
            <a:spLocks noChangeArrowheads="1"/>
          </p:cNvSpPr>
          <p:nvPr/>
        </p:nvSpPr>
        <p:spPr bwMode="auto">
          <a:xfrm>
            <a:off x="223427" y="5239494"/>
            <a:ext cx="4537869" cy="83099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提示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：采用右图建立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  <a:ea typeface="楷体_GB2312" pitchFamily="49" charset="-122"/>
              </a:rPr>
              <a:t>xoy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坐标系   </a:t>
            </a:r>
            <a:endParaRPr kumimoji="1" lang="en-US" altLang="zh-CN" sz="2400" b="1" dirty="0" smtClean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 pitchFamily="49" charset="-122"/>
              </a:rPr>
              <a:t>更加方便</a:t>
            </a:r>
            <a:endParaRPr kumimoji="1" lang="zh-CN" altLang="en-US" sz="2400" dirty="0">
              <a:solidFill>
                <a:srgbClr val="FFFF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726799"/>
              </p:ext>
            </p:extLst>
          </p:nvPr>
        </p:nvGraphicFramePr>
        <p:xfrm>
          <a:off x="553177" y="2213398"/>
          <a:ext cx="5203507" cy="560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6" name="Equation" r:id="rId29" imgW="2120760" imgH="228600" progId="Equation.DSMT4">
                  <p:embed/>
                </p:oleObj>
              </mc:Choice>
              <mc:Fallback>
                <p:oleObj name="Equation" r:id="rId29" imgW="2120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53177" y="2213398"/>
                        <a:ext cx="5203507" cy="560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389198"/>
              </p:ext>
            </p:extLst>
          </p:nvPr>
        </p:nvGraphicFramePr>
        <p:xfrm>
          <a:off x="1372393" y="2879052"/>
          <a:ext cx="355123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7" name="Equation" r:id="rId31" imgW="1447560" imgH="228600" progId="Equation.DSMT4">
                  <p:embed/>
                </p:oleObj>
              </mc:Choice>
              <mc:Fallback>
                <p:oleObj name="Equation" r:id="rId31" imgW="1447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372393" y="2879052"/>
                        <a:ext cx="355123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374886"/>
              </p:ext>
            </p:extLst>
          </p:nvPr>
        </p:nvGraphicFramePr>
        <p:xfrm>
          <a:off x="553177" y="3490018"/>
          <a:ext cx="3302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8" name="Equation" r:id="rId33" imgW="1346040" imgH="177480" progId="Equation.DSMT4">
                  <p:embed/>
                </p:oleObj>
              </mc:Choice>
              <mc:Fallback>
                <p:oleObj name="Equation" r:id="rId33" imgW="13460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53177" y="3490018"/>
                        <a:ext cx="33020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3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30" grpId="0" animBg="1"/>
      <p:bldP spid="333849" grpId="0" autoUpdateAnimBg="0"/>
      <p:bldP spid="333850" grpId="0" autoUpdateAnimBg="0"/>
      <p:bldP spid="333853" grpId="0" animBg="1"/>
      <p:bldP spid="333855" grpId="0" autoUpdateAnimBg="0"/>
      <p:bldP spid="333856" grpId="0" autoUpdateAnimBg="0"/>
      <p:bldP spid="327696" grpId="0" animBg="1"/>
      <p:bldP spid="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839788" y="563563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已知：                                   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835150" y="549275"/>
          <a:ext cx="25257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0" name="公式" r:id="rId3" imgW="876267" imgH="152594" progId="Equation.3">
                  <p:embed/>
                </p:oleObj>
              </mc:Choice>
              <mc:Fallback>
                <p:oleObj name="公式" r:id="rId3" imgW="876267" imgH="15259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49275"/>
                        <a:ext cx="25257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5292725" y="550863"/>
            <a:ext cx="3679825" cy="2133600"/>
            <a:chOff x="3351" y="0"/>
            <a:chExt cx="2409" cy="1344"/>
          </a:xfrm>
        </p:grpSpPr>
        <p:sp>
          <p:nvSpPr>
            <p:cNvPr id="21537" name="Rectangle 5"/>
            <p:cNvSpPr>
              <a:spLocks noChangeArrowheads="1"/>
            </p:cNvSpPr>
            <p:nvPr/>
          </p:nvSpPr>
          <p:spPr bwMode="auto">
            <a:xfrm>
              <a:off x="3360" y="0"/>
              <a:ext cx="2400" cy="13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grpSp>
          <p:nvGrpSpPr>
            <p:cNvPr id="21538" name="Group 6"/>
            <p:cNvGrpSpPr>
              <a:grpSpLocks/>
            </p:cNvGrpSpPr>
            <p:nvPr/>
          </p:nvGrpSpPr>
          <p:grpSpPr bwMode="auto">
            <a:xfrm>
              <a:off x="3351" y="144"/>
              <a:ext cx="2409" cy="1200"/>
              <a:chOff x="3351" y="144"/>
              <a:chExt cx="2409" cy="1200"/>
            </a:xfrm>
          </p:grpSpPr>
          <p:sp>
            <p:nvSpPr>
              <p:cNvPr id="21539" name="AutoShape 7"/>
              <p:cNvSpPr>
                <a:spLocks noChangeArrowheads="1"/>
              </p:cNvSpPr>
              <p:nvPr/>
            </p:nvSpPr>
            <p:spPr bwMode="auto">
              <a:xfrm flipH="1">
                <a:off x="3600" y="528"/>
                <a:ext cx="1776" cy="672"/>
              </a:xfrm>
              <a:prstGeom prst="rtTriangle">
                <a:avLst/>
              </a:prstGeom>
              <a:solidFill>
                <a:schemeClr val="accent1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1540" name="Text Box 8"/>
              <p:cNvSpPr txBox="1">
                <a:spLocks noChangeArrowheads="1"/>
              </p:cNvSpPr>
              <p:nvPr/>
            </p:nvSpPr>
            <p:spPr bwMode="auto">
              <a:xfrm>
                <a:off x="4737" y="816"/>
                <a:ext cx="29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21541" name="Rectangle 9" descr="宽上对角线"/>
              <p:cNvSpPr>
                <a:spLocks noChangeArrowheads="1"/>
              </p:cNvSpPr>
              <p:nvPr/>
            </p:nvSpPr>
            <p:spPr bwMode="auto">
              <a:xfrm>
                <a:off x="3399" y="1200"/>
                <a:ext cx="2361" cy="144"/>
              </a:xfrm>
              <a:prstGeom prst="rect">
                <a:avLst/>
              </a:prstGeom>
              <a:pattFill prst="wdUpDiag">
                <a:fgClr>
                  <a:srgbClr val="000000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1542" name="Rectangle 10"/>
              <p:cNvSpPr>
                <a:spLocks noChangeArrowheads="1"/>
              </p:cNvSpPr>
              <p:nvPr/>
            </p:nvSpPr>
            <p:spPr bwMode="auto">
              <a:xfrm rot="-1144150">
                <a:off x="4944" y="432"/>
                <a:ext cx="236" cy="192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1543" name="Freeform 11"/>
              <p:cNvSpPr>
                <a:spLocks/>
              </p:cNvSpPr>
              <p:nvPr/>
            </p:nvSpPr>
            <p:spPr bwMode="auto">
              <a:xfrm>
                <a:off x="4002" y="1062"/>
                <a:ext cx="45" cy="133"/>
              </a:xfrm>
              <a:custGeom>
                <a:avLst/>
                <a:gdLst>
                  <a:gd name="T0" fmla="*/ 0 w 55"/>
                  <a:gd name="T1" fmla="*/ 0 h 133"/>
                  <a:gd name="T2" fmla="*/ 11 w 55"/>
                  <a:gd name="T3" fmla="*/ 89 h 133"/>
                  <a:gd name="T4" fmla="*/ 7 w 55"/>
                  <a:gd name="T5" fmla="*/ 133 h 133"/>
                  <a:gd name="T6" fmla="*/ 0 60000 65536"/>
                  <a:gd name="T7" fmla="*/ 0 60000 65536"/>
                  <a:gd name="T8" fmla="*/ 0 60000 65536"/>
                  <a:gd name="T9" fmla="*/ 0 w 55"/>
                  <a:gd name="T10" fmla="*/ 0 h 133"/>
                  <a:gd name="T11" fmla="*/ 55 w 55"/>
                  <a:gd name="T12" fmla="*/ 133 h 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" h="133">
                    <a:moveTo>
                      <a:pt x="0" y="0"/>
                    </a:moveTo>
                    <a:cubicBezTo>
                      <a:pt x="22" y="33"/>
                      <a:pt x="43" y="52"/>
                      <a:pt x="55" y="89"/>
                    </a:cubicBezTo>
                    <a:cubicBezTo>
                      <a:pt x="42" y="127"/>
                      <a:pt x="52" y="114"/>
                      <a:pt x="33" y="13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4" name="Line 12"/>
              <p:cNvSpPr>
                <a:spLocks noChangeShapeType="1"/>
              </p:cNvSpPr>
              <p:nvPr/>
            </p:nvSpPr>
            <p:spPr bwMode="auto">
              <a:xfrm>
                <a:off x="3351" y="120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45" name="Object 13"/>
              <p:cNvGraphicFramePr>
                <a:graphicFrameLocks noChangeAspect="1"/>
              </p:cNvGraphicFramePr>
              <p:nvPr/>
            </p:nvGraphicFramePr>
            <p:xfrm>
              <a:off x="4119" y="1008"/>
              <a:ext cx="11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961" name="公式" r:id="rId5" imgW="126725" imgH="177415" progId="Equation.3">
                      <p:embed/>
                    </p:oleObj>
                  </mc:Choice>
                  <mc:Fallback>
                    <p:oleObj name="公式" r:id="rId5" imgW="126725" imgH="177415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9" y="1008"/>
                            <a:ext cx="11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46" name="Text Box 14"/>
              <p:cNvSpPr txBox="1">
                <a:spLocks noChangeArrowheads="1"/>
              </p:cNvSpPr>
              <p:nvPr/>
            </p:nvSpPr>
            <p:spPr bwMode="auto">
              <a:xfrm>
                <a:off x="5175" y="144"/>
                <a:ext cx="21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 i="1">
                    <a:latin typeface="Times New Roman" panose="02020603050405020304" pitchFamily="18" charset="0"/>
                  </a:rPr>
                  <a:t>m</a:t>
                </a:r>
              </a:p>
            </p:txBody>
          </p:sp>
        </p:grpSp>
      </p:grpSp>
      <p:sp>
        <p:nvSpPr>
          <p:cNvPr id="21509" name="Text Box 15"/>
          <p:cNvSpPr txBox="1">
            <a:spLocks noChangeArrowheads="1"/>
          </p:cNvSpPr>
          <p:nvPr/>
        </p:nvSpPr>
        <p:spPr bwMode="auto">
          <a:xfrm>
            <a:off x="250825" y="1166813"/>
            <a:ext cx="49688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求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： </a:t>
            </a:r>
            <a:r>
              <a:rPr kumimoji="1" lang="en-US" altLang="zh-CN" sz="2400" b="1" i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对 </a:t>
            </a:r>
            <a:r>
              <a:rPr kumimoji="1" lang="en-US" altLang="zh-CN" sz="2400" b="1" i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的正压力 </a:t>
            </a:r>
            <a:r>
              <a:rPr kumimoji="1" lang="en-US" altLang="zh-CN" sz="2400" b="1" i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和相对于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的加速度</a:t>
            </a:r>
            <a:r>
              <a:rPr kumimoji="1" lang="en-US" altLang="zh-CN" sz="2400" b="1" i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a'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.</a:t>
            </a:r>
          </a:p>
        </p:txBody>
      </p:sp>
      <p:sp>
        <p:nvSpPr>
          <p:cNvPr id="335888" name="Text Box 16"/>
          <p:cNvSpPr txBox="1">
            <a:spLocks noChangeArrowheads="1"/>
          </p:cNvSpPr>
          <p:nvPr/>
        </p:nvSpPr>
        <p:spPr bwMode="auto">
          <a:xfrm>
            <a:off x="249238" y="22764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解：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35889" name="Object 17"/>
          <p:cNvGraphicFramePr>
            <a:graphicFrameLocks noChangeAspect="1"/>
          </p:cNvGraphicFramePr>
          <p:nvPr/>
        </p:nvGraphicFramePr>
        <p:xfrm>
          <a:off x="900113" y="2319338"/>
          <a:ext cx="47037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2" name="公式" r:id="rId7" imgW="1733517" imgH="152594" progId="Equation.3">
                  <p:embed/>
                </p:oleObj>
              </mc:Choice>
              <mc:Fallback>
                <p:oleObj name="公式" r:id="rId7" imgW="1733517" imgH="15259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19338"/>
                        <a:ext cx="47037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90" name="Text Box 18"/>
          <p:cNvSpPr txBox="1">
            <a:spLocks noChangeArrowheads="1"/>
          </p:cNvSpPr>
          <p:nvPr/>
        </p:nvSpPr>
        <p:spPr bwMode="auto">
          <a:xfrm>
            <a:off x="2195513" y="29083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9900"/>
                </a:solidFill>
                <a:latin typeface="Times New Roman" panose="02020603050405020304" pitchFamily="18" charset="0"/>
                <a:ea typeface="华文仿宋" pitchFamily="2" charset="-122"/>
              </a:rPr>
              <a:t>对不对？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084888" y="3644900"/>
            <a:ext cx="2927350" cy="2362200"/>
            <a:chOff x="3696" y="2064"/>
            <a:chExt cx="1844" cy="1488"/>
          </a:xfrm>
        </p:grpSpPr>
        <p:sp>
          <p:nvSpPr>
            <p:cNvPr id="21519" name="Rectangle 20"/>
            <p:cNvSpPr>
              <a:spLocks noChangeArrowheads="1"/>
            </p:cNvSpPr>
            <p:nvPr/>
          </p:nvSpPr>
          <p:spPr bwMode="auto">
            <a:xfrm>
              <a:off x="3696" y="2064"/>
              <a:ext cx="1824" cy="14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grpSp>
          <p:nvGrpSpPr>
            <p:cNvPr id="21520" name="Group 21"/>
            <p:cNvGrpSpPr>
              <a:grpSpLocks/>
            </p:cNvGrpSpPr>
            <p:nvPr/>
          </p:nvGrpSpPr>
          <p:grpSpPr bwMode="auto">
            <a:xfrm>
              <a:off x="3696" y="2112"/>
              <a:ext cx="1844" cy="1304"/>
              <a:chOff x="3696" y="2112"/>
              <a:chExt cx="1844" cy="1304"/>
            </a:xfrm>
          </p:grpSpPr>
          <p:sp>
            <p:nvSpPr>
              <p:cNvPr id="21521" name="Rectangle 22"/>
              <p:cNvSpPr>
                <a:spLocks noChangeArrowheads="1"/>
              </p:cNvSpPr>
              <p:nvPr/>
            </p:nvSpPr>
            <p:spPr bwMode="auto">
              <a:xfrm rot="-1808483">
                <a:off x="4618" y="2640"/>
                <a:ext cx="288" cy="189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1522" name="Line 23"/>
              <p:cNvSpPr>
                <a:spLocks noChangeShapeType="1"/>
              </p:cNvSpPr>
              <p:nvPr/>
            </p:nvSpPr>
            <p:spPr bwMode="auto">
              <a:xfrm flipH="1">
                <a:off x="3946" y="2736"/>
                <a:ext cx="826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3" name="Line 24"/>
              <p:cNvSpPr>
                <a:spLocks noChangeShapeType="1"/>
              </p:cNvSpPr>
              <p:nvPr/>
            </p:nvSpPr>
            <p:spPr bwMode="auto">
              <a:xfrm flipH="1" flipV="1">
                <a:off x="4426" y="2208"/>
                <a:ext cx="336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4" name="Text Box 25"/>
              <p:cNvSpPr txBox="1">
                <a:spLocks noChangeArrowheads="1"/>
              </p:cNvSpPr>
              <p:nvPr/>
            </p:nvSpPr>
            <p:spPr bwMode="auto">
              <a:xfrm>
                <a:off x="3696" y="292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  <a:ea typeface="华文仿宋" pitchFamily="2" charset="-122"/>
                  </a:rPr>
                  <a:t>x</a:t>
                </a:r>
              </a:p>
            </p:txBody>
          </p:sp>
          <p:sp>
            <p:nvSpPr>
              <p:cNvPr id="21525" name="Text Box 26"/>
              <p:cNvSpPr txBox="1">
                <a:spLocks noChangeArrowheads="1"/>
              </p:cNvSpPr>
              <p:nvPr/>
            </p:nvSpPr>
            <p:spPr bwMode="auto">
              <a:xfrm>
                <a:off x="4234" y="211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>
                    <a:latin typeface="Times New Roman" panose="02020603050405020304" pitchFamily="18" charset="0"/>
                    <a:ea typeface="华文仿宋" pitchFamily="2" charset="-122"/>
                  </a:rPr>
                  <a:t>y</a:t>
                </a:r>
              </a:p>
            </p:txBody>
          </p:sp>
          <p:graphicFrame>
            <p:nvGraphicFramePr>
              <p:cNvPr id="21526" name="Object 27"/>
              <p:cNvGraphicFramePr>
                <a:graphicFrameLocks noChangeAspect="1"/>
              </p:cNvGraphicFramePr>
              <p:nvPr/>
            </p:nvGraphicFramePr>
            <p:xfrm>
              <a:off x="4896" y="2496"/>
              <a:ext cx="288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963" name="公式" r:id="rId9" imgW="164957" imgH="139579" progId="Equation.3">
                      <p:embed/>
                    </p:oleObj>
                  </mc:Choice>
                  <mc:Fallback>
                    <p:oleObj name="公式" r:id="rId9" imgW="164957" imgH="139579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2496"/>
                            <a:ext cx="288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27" name="Text Box 28"/>
              <p:cNvSpPr txBox="1">
                <a:spLocks noChangeArrowheads="1"/>
              </p:cNvSpPr>
              <p:nvPr/>
            </p:nvSpPr>
            <p:spPr bwMode="auto">
              <a:xfrm>
                <a:off x="4800" y="3024"/>
                <a:ext cx="3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 b="1" i="1">
                    <a:latin typeface="Times New Roman" panose="02020603050405020304" pitchFamily="18" charset="0"/>
                    <a:ea typeface="华文仿宋" pitchFamily="2" charset="-122"/>
                  </a:rPr>
                  <a:t>mg</a:t>
                </a:r>
                <a:endParaRPr kumimoji="1" lang="en-US" altLang="zh-CN" sz="2400" b="1">
                  <a:latin typeface="Times New Roman" panose="02020603050405020304" pitchFamily="18" charset="0"/>
                  <a:ea typeface="华文仿宋" pitchFamily="2" charset="-122"/>
                </a:endParaRPr>
              </a:p>
            </p:txBody>
          </p:sp>
          <p:sp>
            <p:nvSpPr>
              <p:cNvPr id="21528" name="Line 29"/>
              <p:cNvSpPr>
                <a:spLocks noChangeShapeType="1"/>
              </p:cNvSpPr>
              <p:nvPr/>
            </p:nvSpPr>
            <p:spPr bwMode="auto">
              <a:xfrm>
                <a:off x="4752" y="2736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1529" name="Group 30"/>
              <p:cNvGrpSpPr>
                <a:grpSpLocks/>
              </p:cNvGrpSpPr>
              <p:nvPr/>
            </p:nvGrpSpPr>
            <p:grpSpPr bwMode="auto">
              <a:xfrm>
                <a:off x="4570" y="2179"/>
                <a:ext cx="304" cy="557"/>
                <a:chOff x="4570" y="2179"/>
                <a:chExt cx="304" cy="557"/>
              </a:xfrm>
            </p:grpSpPr>
            <p:sp>
              <p:nvSpPr>
                <p:cNvPr id="21535" name="Line 31"/>
                <p:cNvSpPr>
                  <a:spLocks noChangeShapeType="1"/>
                </p:cNvSpPr>
                <p:nvPr/>
              </p:nvSpPr>
              <p:spPr bwMode="auto">
                <a:xfrm flipH="1" flipV="1">
                  <a:off x="4570" y="2400"/>
                  <a:ext cx="192" cy="336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3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619" y="2179"/>
                  <a:ext cx="25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400" b="1" i="1">
                      <a:latin typeface="Times New Roman" panose="02020603050405020304" pitchFamily="18" charset="0"/>
                      <a:ea typeface="华文仿宋" pitchFamily="2" charset="-122"/>
                    </a:rPr>
                    <a:t>N</a:t>
                  </a:r>
                </a:p>
              </p:txBody>
            </p:sp>
          </p:grpSp>
          <p:graphicFrame>
            <p:nvGraphicFramePr>
              <p:cNvPr id="21530" name="Object 33"/>
              <p:cNvGraphicFramePr>
                <a:graphicFrameLocks noChangeAspect="1"/>
              </p:cNvGraphicFramePr>
              <p:nvPr/>
            </p:nvGraphicFramePr>
            <p:xfrm>
              <a:off x="4166" y="3168"/>
              <a:ext cx="177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964" name="公式" r:id="rId11" imgW="126725" imgH="177415" progId="Equation.3">
                      <p:embed/>
                    </p:oleObj>
                  </mc:Choice>
                  <mc:Fallback>
                    <p:oleObj name="公式" r:id="rId11" imgW="126725" imgH="177415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6" y="3168"/>
                            <a:ext cx="177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31" name="Object 34"/>
              <p:cNvGraphicFramePr>
                <a:graphicFrameLocks noChangeAspect="1"/>
              </p:cNvGraphicFramePr>
              <p:nvPr/>
            </p:nvGraphicFramePr>
            <p:xfrm>
              <a:off x="4128" y="2688"/>
              <a:ext cx="257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965" name="公式" r:id="rId12" imgW="164814" imgH="177492" progId="Equation.3">
                      <p:embed/>
                    </p:oleObj>
                  </mc:Choice>
                  <mc:Fallback>
                    <p:oleObj name="公式" r:id="rId12" imgW="164814" imgH="177492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2688"/>
                            <a:ext cx="257" cy="2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32" name="Line 35"/>
              <p:cNvSpPr>
                <a:spLocks noChangeShapeType="1"/>
              </p:cNvSpPr>
              <p:nvPr/>
            </p:nvSpPr>
            <p:spPr bwMode="auto">
              <a:xfrm flipH="1">
                <a:off x="4358" y="2688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3" name="Line 36"/>
              <p:cNvSpPr>
                <a:spLocks noChangeShapeType="1"/>
              </p:cNvSpPr>
              <p:nvPr/>
            </p:nvSpPr>
            <p:spPr bwMode="auto">
              <a:xfrm flipH="1">
                <a:off x="3822" y="2736"/>
                <a:ext cx="1152" cy="6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4" name="Line 37"/>
              <p:cNvSpPr>
                <a:spLocks noChangeShapeType="1"/>
              </p:cNvSpPr>
              <p:nvPr/>
            </p:nvSpPr>
            <p:spPr bwMode="auto">
              <a:xfrm>
                <a:off x="3812" y="3408"/>
                <a:ext cx="172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35910" name="Text Box 38"/>
          <p:cNvSpPr txBox="1">
            <a:spLocks noChangeArrowheads="1"/>
          </p:cNvSpPr>
          <p:nvPr/>
        </p:nvSpPr>
        <p:spPr bwMode="auto">
          <a:xfrm>
            <a:off x="593725" y="3678238"/>
            <a:ext cx="4132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此结果是以</a:t>
            </a:r>
            <a:r>
              <a:rPr kumimoji="1" lang="en-US" altLang="zh-CN" sz="2400" b="1" i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为参考系得出的</a:t>
            </a:r>
          </a:p>
        </p:txBody>
      </p:sp>
      <p:graphicFrame>
        <p:nvGraphicFramePr>
          <p:cNvPr id="335911" name="Object 39"/>
          <p:cNvGraphicFramePr>
            <a:graphicFrameLocks noChangeAspect="1"/>
          </p:cNvGraphicFramePr>
          <p:nvPr/>
        </p:nvGraphicFramePr>
        <p:xfrm>
          <a:off x="627063" y="4279900"/>
          <a:ext cx="53260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6" name="公式" r:id="rId14" imgW="2352805" imgH="409672" progId="Equation.3">
                  <p:embed/>
                </p:oleObj>
              </mc:Choice>
              <mc:Fallback>
                <p:oleObj name="公式" r:id="rId14" imgW="2352805" imgH="409672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4279900"/>
                        <a:ext cx="532606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912" name="AutoShape 40"/>
          <p:cNvSpPr>
            <a:spLocks/>
          </p:cNvSpPr>
          <p:nvPr/>
        </p:nvSpPr>
        <p:spPr bwMode="auto">
          <a:xfrm>
            <a:off x="390525" y="4432300"/>
            <a:ext cx="309563" cy="762000"/>
          </a:xfrm>
          <a:prstGeom prst="leftBrace">
            <a:avLst>
              <a:gd name="adj1" fmla="val 20513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35913" name="Text Box 41"/>
          <p:cNvSpPr txBox="1">
            <a:spLocks noChangeArrowheads="1"/>
          </p:cNvSpPr>
          <p:nvPr/>
        </p:nvSpPr>
        <p:spPr bwMode="auto">
          <a:xfrm>
            <a:off x="539750" y="5549900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是否</a:t>
            </a: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惯性系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？</a:t>
            </a:r>
            <a:endParaRPr kumimoji="1"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1518" name="Text Box 42"/>
          <p:cNvSpPr txBox="1">
            <a:spLocks noChangeArrowheads="1"/>
          </p:cNvSpPr>
          <p:nvPr/>
        </p:nvSpPr>
        <p:spPr bwMode="auto">
          <a:xfrm>
            <a:off x="179388" y="569913"/>
            <a:ext cx="77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8" grpId="0"/>
      <p:bldP spid="335890" grpId="0"/>
      <p:bldP spid="335910" grpId="0"/>
      <p:bldP spid="335912" grpId="0" animBg="1"/>
      <p:bldP spid="3359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242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以地面为参考系</a:t>
            </a:r>
          </a:p>
        </p:txBody>
      </p:sp>
      <p:graphicFrame>
        <p:nvGraphicFramePr>
          <p:cNvPr id="336899" name="Object 3"/>
          <p:cNvGraphicFramePr>
            <a:graphicFrameLocks noChangeAspect="1"/>
          </p:cNvGraphicFramePr>
          <p:nvPr/>
        </p:nvGraphicFramePr>
        <p:xfrm>
          <a:off x="1203325" y="1341438"/>
          <a:ext cx="372903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公式" r:id="rId3" imgW="1552608" imgH="381000" progId="Equation.3">
                  <p:embed/>
                </p:oleObj>
              </mc:Choice>
              <mc:Fallback>
                <p:oleObj name="公式" r:id="rId3" imgW="1552608" imgH="38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1341438"/>
                        <a:ext cx="3729038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48263" y="220663"/>
            <a:ext cx="3581400" cy="2271712"/>
            <a:chOff x="2699" y="210"/>
            <a:chExt cx="2256" cy="1431"/>
          </a:xfrm>
        </p:grpSpPr>
        <p:sp>
          <p:nvSpPr>
            <p:cNvPr id="22577" name="Rectangle 5"/>
            <p:cNvSpPr>
              <a:spLocks noChangeArrowheads="1"/>
            </p:cNvSpPr>
            <p:nvPr/>
          </p:nvSpPr>
          <p:spPr bwMode="auto">
            <a:xfrm>
              <a:off x="2699" y="268"/>
              <a:ext cx="2256" cy="13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grpSp>
          <p:nvGrpSpPr>
            <p:cNvPr id="22578" name="Group 6"/>
            <p:cNvGrpSpPr>
              <a:grpSpLocks/>
            </p:cNvGrpSpPr>
            <p:nvPr/>
          </p:nvGrpSpPr>
          <p:grpSpPr bwMode="auto">
            <a:xfrm>
              <a:off x="2749" y="642"/>
              <a:ext cx="1776" cy="680"/>
              <a:chOff x="1968" y="960"/>
              <a:chExt cx="1776" cy="680"/>
            </a:xfrm>
          </p:grpSpPr>
          <p:sp>
            <p:nvSpPr>
              <p:cNvPr id="22593" name="AutoShape 7"/>
              <p:cNvSpPr>
                <a:spLocks noChangeArrowheads="1"/>
              </p:cNvSpPr>
              <p:nvPr/>
            </p:nvSpPr>
            <p:spPr bwMode="auto">
              <a:xfrm flipH="1">
                <a:off x="1968" y="960"/>
                <a:ext cx="1776" cy="672"/>
              </a:xfrm>
              <a:prstGeom prst="rtTriangl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2594" name="Text Box 8"/>
              <p:cNvSpPr txBox="1">
                <a:spLocks noChangeArrowheads="1"/>
              </p:cNvSpPr>
              <p:nvPr/>
            </p:nvSpPr>
            <p:spPr bwMode="auto">
              <a:xfrm>
                <a:off x="2165" y="1104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 b="1" i="1">
                    <a:latin typeface="Times New Roman" panose="02020603050405020304" pitchFamily="18" charset="0"/>
                    <a:ea typeface="华文仿宋" pitchFamily="2" charset="-122"/>
                  </a:rPr>
                  <a:t>M</a:t>
                </a:r>
              </a:p>
            </p:txBody>
          </p:sp>
          <p:sp>
            <p:nvSpPr>
              <p:cNvPr id="22595" name="Freeform 9"/>
              <p:cNvSpPr>
                <a:spLocks/>
              </p:cNvSpPr>
              <p:nvPr/>
            </p:nvSpPr>
            <p:spPr bwMode="auto">
              <a:xfrm>
                <a:off x="2379" y="1494"/>
                <a:ext cx="45" cy="133"/>
              </a:xfrm>
              <a:custGeom>
                <a:avLst/>
                <a:gdLst>
                  <a:gd name="T0" fmla="*/ 0 w 55"/>
                  <a:gd name="T1" fmla="*/ 0 h 133"/>
                  <a:gd name="T2" fmla="*/ 11 w 55"/>
                  <a:gd name="T3" fmla="*/ 89 h 133"/>
                  <a:gd name="T4" fmla="*/ 7 w 55"/>
                  <a:gd name="T5" fmla="*/ 133 h 133"/>
                  <a:gd name="T6" fmla="*/ 0 60000 65536"/>
                  <a:gd name="T7" fmla="*/ 0 60000 65536"/>
                  <a:gd name="T8" fmla="*/ 0 60000 65536"/>
                  <a:gd name="T9" fmla="*/ 0 w 55"/>
                  <a:gd name="T10" fmla="*/ 0 h 133"/>
                  <a:gd name="T11" fmla="*/ 55 w 55"/>
                  <a:gd name="T12" fmla="*/ 133 h 1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" h="133">
                    <a:moveTo>
                      <a:pt x="0" y="0"/>
                    </a:moveTo>
                    <a:cubicBezTo>
                      <a:pt x="22" y="33"/>
                      <a:pt x="43" y="52"/>
                      <a:pt x="55" y="89"/>
                    </a:cubicBezTo>
                    <a:cubicBezTo>
                      <a:pt x="42" y="127"/>
                      <a:pt x="52" y="114"/>
                      <a:pt x="33" y="13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596" name="Object 10"/>
              <p:cNvGraphicFramePr>
                <a:graphicFrameLocks noChangeAspect="1"/>
              </p:cNvGraphicFramePr>
              <p:nvPr/>
            </p:nvGraphicFramePr>
            <p:xfrm>
              <a:off x="2496" y="1440"/>
              <a:ext cx="11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14" name="公式" r:id="rId5" imgW="126725" imgH="177415" progId="Equation.3">
                      <p:embed/>
                    </p:oleObj>
                  </mc:Choice>
                  <mc:Fallback>
                    <p:oleObj name="公式" r:id="rId5" imgW="126725" imgH="177415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6" y="1440"/>
                            <a:ext cx="11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579" name="Text Box 11"/>
            <p:cNvSpPr txBox="1">
              <a:spLocks noChangeArrowheads="1"/>
            </p:cNvSpPr>
            <p:nvPr/>
          </p:nvSpPr>
          <p:spPr bwMode="auto">
            <a:xfrm>
              <a:off x="4146" y="44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华文仿宋" pitchFamily="2" charset="-122"/>
                </a:rPr>
                <a:t>Q</a:t>
              </a:r>
            </a:p>
          </p:txBody>
        </p:sp>
        <p:sp>
          <p:nvSpPr>
            <p:cNvPr id="22580" name="Line 12"/>
            <p:cNvSpPr>
              <a:spLocks noChangeShapeType="1"/>
            </p:cNvSpPr>
            <p:nvPr/>
          </p:nvSpPr>
          <p:spPr bwMode="auto">
            <a:xfrm flipV="1">
              <a:off x="4141" y="306"/>
              <a:ext cx="0" cy="1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81" name="Object 13"/>
            <p:cNvGraphicFramePr>
              <a:graphicFrameLocks noChangeAspect="1"/>
            </p:cNvGraphicFramePr>
            <p:nvPr/>
          </p:nvGraphicFramePr>
          <p:xfrm>
            <a:off x="3853" y="1074"/>
            <a:ext cx="167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5" name="公式" r:id="rId7" imgW="126725" imgH="177415" progId="Equation.3">
                    <p:embed/>
                  </p:oleObj>
                </mc:Choice>
                <mc:Fallback>
                  <p:oleObj name="公式" r:id="rId7" imgW="126725" imgH="17741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1074"/>
                          <a:ext cx="167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2" name="Line 14"/>
            <p:cNvSpPr>
              <a:spLocks noChangeShapeType="1"/>
            </p:cNvSpPr>
            <p:nvPr/>
          </p:nvSpPr>
          <p:spPr bwMode="auto">
            <a:xfrm>
              <a:off x="4468" y="799"/>
              <a:ext cx="40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83" name="Object 15"/>
            <p:cNvGraphicFramePr>
              <a:graphicFrameLocks noChangeAspect="1"/>
            </p:cNvGraphicFramePr>
            <p:nvPr/>
          </p:nvGraphicFramePr>
          <p:xfrm>
            <a:off x="4558" y="426"/>
            <a:ext cx="384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6" name="公式" r:id="rId8" imgW="228501" imgH="215806" progId="Equation.3">
                    <p:embed/>
                  </p:oleObj>
                </mc:Choice>
                <mc:Fallback>
                  <p:oleObj name="公式" r:id="rId8" imgW="228501" imgH="21580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426"/>
                          <a:ext cx="384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4" name="Line 16"/>
            <p:cNvSpPr>
              <a:spLocks noChangeShapeType="1"/>
            </p:cNvSpPr>
            <p:nvPr/>
          </p:nvSpPr>
          <p:spPr bwMode="auto">
            <a:xfrm>
              <a:off x="4141" y="1026"/>
              <a:ext cx="135" cy="35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85" name="Object 17"/>
            <p:cNvGraphicFramePr>
              <a:graphicFrameLocks noChangeAspect="1"/>
            </p:cNvGraphicFramePr>
            <p:nvPr/>
          </p:nvGraphicFramePr>
          <p:xfrm>
            <a:off x="4205" y="1352"/>
            <a:ext cx="72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17" name="公式" r:id="rId10" imgW="482181" imgH="177646" progId="Equation.3">
                    <p:embed/>
                  </p:oleObj>
                </mc:Choice>
                <mc:Fallback>
                  <p:oleObj name="公式" r:id="rId10" imgW="482181" imgH="177646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5" y="1352"/>
                          <a:ext cx="72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6" name="Text Box 18"/>
            <p:cNvSpPr txBox="1">
              <a:spLocks noChangeArrowheads="1"/>
            </p:cNvSpPr>
            <p:nvPr/>
          </p:nvSpPr>
          <p:spPr bwMode="auto">
            <a:xfrm>
              <a:off x="4528" y="97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  <a:ea typeface="华文仿宋" pitchFamily="2" charset="-122"/>
                </a:rPr>
                <a:t>x</a:t>
              </a:r>
            </a:p>
          </p:txBody>
        </p:sp>
        <p:sp>
          <p:nvSpPr>
            <p:cNvPr id="22587" name="Text Box 19"/>
            <p:cNvSpPr txBox="1">
              <a:spLocks noChangeArrowheads="1"/>
            </p:cNvSpPr>
            <p:nvPr/>
          </p:nvSpPr>
          <p:spPr bwMode="auto">
            <a:xfrm>
              <a:off x="3699" y="1344"/>
              <a:ext cx="4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  <a:ea typeface="华文仿宋" pitchFamily="2" charset="-122"/>
                </a:rPr>
                <a:t>Mg</a:t>
              </a:r>
            </a:p>
          </p:txBody>
        </p:sp>
        <p:sp>
          <p:nvSpPr>
            <p:cNvPr id="22588" name="Line 20"/>
            <p:cNvSpPr>
              <a:spLocks noChangeShapeType="1"/>
            </p:cNvSpPr>
            <p:nvPr/>
          </p:nvSpPr>
          <p:spPr bwMode="auto">
            <a:xfrm flipV="1">
              <a:off x="4141" y="498"/>
              <a:ext cx="0" cy="52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9" name="Line 21"/>
            <p:cNvSpPr>
              <a:spLocks noChangeShapeType="1"/>
            </p:cNvSpPr>
            <p:nvPr/>
          </p:nvSpPr>
          <p:spPr bwMode="auto">
            <a:xfrm>
              <a:off x="4141" y="1026"/>
              <a:ext cx="55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0" name="Line 22"/>
            <p:cNvSpPr>
              <a:spLocks noChangeShapeType="1"/>
            </p:cNvSpPr>
            <p:nvPr/>
          </p:nvSpPr>
          <p:spPr bwMode="auto">
            <a:xfrm>
              <a:off x="4141" y="1026"/>
              <a:ext cx="0" cy="5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1" name="Arc 23"/>
            <p:cNvSpPr>
              <a:spLocks/>
            </p:cNvSpPr>
            <p:nvPr/>
          </p:nvSpPr>
          <p:spPr bwMode="auto">
            <a:xfrm flipH="1" flipV="1">
              <a:off x="3997" y="1218"/>
              <a:ext cx="192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2" name="Text Box 24"/>
            <p:cNvSpPr txBox="1">
              <a:spLocks noChangeArrowheads="1"/>
            </p:cNvSpPr>
            <p:nvPr/>
          </p:nvSpPr>
          <p:spPr bwMode="auto">
            <a:xfrm>
              <a:off x="3906" y="21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华文仿宋" pitchFamily="2" charset="-122"/>
                </a:rPr>
                <a:t>y</a:t>
              </a:r>
            </a:p>
          </p:txBody>
        </p:sp>
      </p:grpSp>
      <p:sp>
        <p:nvSpPr>
          <p:cNvPr id="336921" name="Text Box 25"/>
          <p:cNvSpPr txBox="1">
            <a:spLocks noChangeArrowheads="1"/>
          </p:cNvSpPr>
          <p:nvPr/>
        </p:nvSpPr>
        <p:spPr bwMode="auto">
          <a:xfrm>
            <a:off x="539750" y="836613"/>
            <a:ext cx="331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对 </a:t>
            </a:r>
            <a:r>
              <a:rPr kumimoji="1" lang="en-US" altLang="zh-CN" sz="2400" b="1" i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,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受力情况如图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508625" y="2492375"/>
            <a:ext cx="3103563" cy="2479675"/>
            <a:chOff x="3606" y="1693"/>
            <a:chExt cx="1955" cy="1562"/>
          </a:xfrm>
        </p:grpSpPr>
        <p:sp>
          <p:nvSpPr>
            <p:cNvPr id="22544" name="Rectangle 27"/>
            <p:cNvSpPr>
              <a:spLocks noChangeArrowheads="1"/>
            </p:cNvSpPr>
            <p:nvPr/>
          </p:nvSpPr>
          <p:spPr bwMode="auto">
            <a:xfrm>
              <a:off x="3606" y="1715"/>
              <a:ext cx="1933" cy="15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grpSp>
          <p:nvGrpSpPr>
            <p:cNvPr id="22545" name="Group 28"/>
            <p:cNvGrpSpPr>
              <a:grpSpLocks/>
            </p:cNvGrpSpPr>
            <p:nvPr/>
          </p:nvGrpSpPr>
          <p:grpSpPr bwMode="auto">
            <a:xfrm>
              <a:off x="3667" y="1693"/>
              <a:ext cx="1894" cy="1562"/>
              <a:chOff x="3504" y="653"/>
              <a:chExt cx="1894" cy="1562"/>
            </a:xfrm>
          </p:grpSpPr>
          <p:grpSp>
            <p:nvGrpSpPr>
              <p:cNvPr id="22546" name="Group 29"/>
              <p:cNvGrpSpPr>
                <a:grpSpLocks/>
              </p:cNvGrpSpPr>
              <p:nvPr/>
            </p:nvGrpSpPr>
            <p:grpSpPr bwMode="auto">
              <a:xfrm>
                <a:off x="3504" y="653"/>
                <a:ext cx="1894" cy="1562"/>
                <a:chOff x="3504" y="653"/>
                <a:chExt cx="1894" cy="1562"/>
              </a:xfrm>
            </p:grpSpPr>
            <p:grpSp>
              <p:nvGrpSpPr>
                <p:cNvPr id="22548" name="Group 30"/>
                <p:cNvGrpSpPr>
                  <a:grpSpLocks/>
                </p:cNvGrpSpPr>
                <p:nvPr/>
              </p:nvGrpSpPr>
              <p:grpSpPr bwMode="auto">
                <a:xfrm>
                  <a:off x="3504" y="653"/>
                  <a:ext cx="1894" cy="1562"/>
                  <a:chOff x="3504" y="653"/>
                  <a:chExt cx="1894" cy="1562"/>
                </a:xfrm>
              </p:grpSpPr>
              <p:sp>
                <p:nvSpPr>
                  <p:cNvPr id="22552" name="Line 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04" y="1248"/>
                    <a:ext cx="1344" cy="76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2553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3790" y="653"/>
                    <a:ext cx="652" cy="728"/>
                    <a:chOff x="3790" y="653"/>
                    <a:chExt cx="652" cy="728"/>
                  </a:xfrm>
                </p:grpSpPr>
                <p:sp>
                  <p:nvSpPr>
                    <p:cNvPr id="22575" name="Line 33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984" y="720"/>
                      <a:ext cx="458" cy="66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576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90" y="653"/>
                      <a:ext cx="215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kumimoji="1" lang="en-US" altLang="zh-CN" sz="2800" b="1" i="1">
                          <a:latin typeface="Times New Roman" panose="02020603050405020304" pitchFamily="18" charset="0"/>
                        </a:rPr>
                        <a:t>y</a:t>
                      </a:r>
                    </a:p>
                  </p:txBody>
                </p:sp>
              </p:grpSp>
              <p:sp>
                <p:nvSpPr>
                  <p:cNvPr id="22554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44" y="1888"/>
                    <a:ext cx="228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sz="2800" b="1" i="1">
                        <a:latin typeface="Times New Roman" panose="02020603050405020304" pitchFamily="18" charset="0"/>
                      </a:rPr>
                      <a:t>x</a:t>
                    </a:r>
                  </a:p>
                </p:txBody>
              </p:sp>
              <p:grpSp>
                <p:nvGrpSpPr>
                  <p:cNvPr id="22555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4224" y="1008"/>
                    <a:ext cx="733" cy="460"/>
                    <a:chOff x="4224" y="1008"/>
                    <a:chExt cx="733" cy="460"/>
                  </a:xfrm>
                </p:grpSpPr>
                <p:sp>
                  <p:nvSpPr>
                    <p:cNvPr id="22573" name="Rectangle 37"/>
                    <p:cNvSpPr>
                      <a:spLocks noChangeArrowheads="1"/>
                    </p:cNvSpPr>
                    <p:nvPr/>
                  </p:nvSpPr>
                  <p:spPr bwMode="auto">
                    <a:xfrm rot="-1808483">
                      <a:off x="4224" y="1248"/>
                      <a:ext cx="434" cy="220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/>
                      <a:endParaRPr lang="zh-CN" altLang="en-US"/>
                    </a:p>
                  </p:txBody>
                </p:sp>
                <p:graphicFrame>
                  <p:nvGraphicFramePr>
                    <p:cNvPr id="22574" name="Object 38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608" y="1008"/>
                    <a:ext cx="349" cy="23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3818" name="公式" r:id="rId12" imgW="164957" imgH="139579" progId="Equation.3">
                            <p:embed/>
                          </p:oleObj>
                        </mc:Choice>
                        <mc:Fallback>
                          <p:oleObj name="公式" r:id="rId12" imgW="164957" imgH="139579" progId="Equation.3">
                            <p:embed/>
                            <p:pic>
                              <p:nvPicPr>
                                <p:cNvPr id="0" name="Object 38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608" y="1008"/>
                                  <a:ext cx="349" cy="23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pSp>
                <p:nvGrpSpPr>
                  <p:cNvPr id="22556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3552" y="1200"/>
                    <a:ext cx="1846" cy="816"/>
                    <a:chOff x="3552" y="1200"/>
                    <a:chExt cx="1846" cy="816"/>
                  </a:xfrm>
                </p:grpSpPr>
                <p:grpSp>
                  <p:nvGrpSpPr>
                    <p:cNvPr id="22557" name="Group 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52" y="1200"/>
                      <a:ext cx="1846" cy="522"/>
                      <a:chOff x="3552" y="1200"/>
                      <a:chExt cx="1846" cy="522"/>
                    </a:xfrm>
                  </p:grpSpPr>
                  <p:grpSp>
                    <p:nvGrpSpPr>
                      <p:cNvPr id="22567" name="Group 4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416" y="1200"/>
                        <a:ext cx="982" cy="362"/>
                        <a:chOff x="4416" y="1200"/>
                        <a:chExt cx="982" cy="362"/>
                      </a:xfrm>
                    </p:grpSpPr>
                    <p:sp>
                      <p:nvSpPr>
                        <p:cNvPr id="22571" name="Line 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416" y="1344"/>
                          <a:ext cx="434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accent2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graphicFrame>
                      <p:nvGraphicFramePr>
                        <p:cNvPr id="22572" name="Object 43"/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4896" y="1200"/>
                        <a:ext cx="502" cy="362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3819" name="公式" r:id="rId14" imgW="228501" imgH="215806" progId="Equation.3">
                                <p:embed/>
                              </p:oleObj>
                            </mc:Choice>
                            <mc:Fallback>
                              <p:oleObj name="公式" r:id="rId14" imgW="228501" imgH="215806" progId="Equation.3">
                                <p:embed/>
                                <p:pic>
                                  <p:nvPicPr>
                                    <p:cNvPr id="0" name="Object 43"/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15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4896" y="1200"/>
                                      <a:ext cx="502" cy="36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952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rgbClr val="808080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  <p:grpSp>
                    <p:nvGrpSpPr>
                      <p:cNvPr id="22568" name="Group 4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52" y="1344"/>
                        <a:ext cx="874" cy="378"/>
                        <a:chOff x="3552" y="1344"/>
                        <a:chExt cx="874" cy="378"/>
                      </a:xfrm>
                    </p:grpSpPr>
                    <p:sp>
                      <p:nvSpPr>
                        <p:cNvPr id="22569" name="Line 4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888" y="1344"/>
                          <a:ext cx="538" cy="317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accent2"/>
                          </a:solidFill>
                          <a:round/>
                          <a:headEnd/>
                          <a:tailEnd type="triangle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graphicFrame>
                      <p:nvGraphicFramePr>
                        <p:cNvPr id="22570" name="Object 46"/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3552" y="1421"/>
                        <a:ext cx="361" cy="301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33820" name="公式" r:id="rId16" imgW="164814" imgH="177492" progId="Equation.3">
                                <p:embed/>
                              </p:oleObj>
                            </mc:Choice>
                            <mc:Fallback>
                              <p:oleObj name="公式" r:id="rId16" imgW="164814" imgH="177492" progId="Equation.3">
                                <p:embed/>
                                <p:pic>
                                  <p:nvPicPr>
                                    <p:cNvPr id="0" name="Object 46"/>
                                    <p:cNvPicPr>
                                      <a:picLocks noChangeAspect="1" noChangeArrowheads="1"/>
                                    </p:cNvPicPr>
                                    <p:nvPr/>
                                  </p:nvPicPr>
                                  <p:blipFill>
                                    <a:blip r:embed="rId17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3552" y="1421"/>
                                      <a:ext cx="361" cy="301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>
                                      <a:noFill/>
                                    </a:ln>
                                    <a:effectLst/>
                                    <a:extLst>
                                      <a:ext uri="{909E8E84-426E-40DD-AFC4-6F175D3DCCD1}">
                                        <a14:hiddenFill xmlns:a14="http://schemas.microsoft.com/office/drawing/2010/main">
                                          <a:solidFill>
                                            <a:srgbClr val="FFFFFF"/>
                                          </a:solidFill>
                                        </a14:hiddenFill>
                                      </a:ext>
                                      <a:ext uri="{91240B29-F687-4F45-9708-019B960494DF}">
                                        <a14:hiddenLine xmlns:a14="http://schemas.microsoft.com/office/drawing/2010/main" w="9525">
                                          <a:solidFill>
                                            <a:srgbClr val="000000"/>
                                          </a:solidFill>
                                          <a:miter lim="800000"/>
                                          <a:headEnd/>
                                          <a:tailEnd/>
                                        </a14:hiddenLine>
                                      </a:ext>
                                      <a:ext uri="{AF507438-7753-43E0-B8FC-AC1667EBCBE1}">
                                        <a14:hiddenEffects xmlns:a14="http://schemas.microsoft.com/office/drawing/2010/main">
                                          <a:effectLst>
                                            <a:outerShdw dist="35921" dir="2700000" algn="ctr" rotWithShape="0">
                                              <a:srgbClr val="808080"/>
                                            </a:outerShdw>
                                          </a:effectLst>
                                        </a14:hiddenEffects>
                                      </a:ext>
                                    </a:extLst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</p:grpSp>
                <p:grpSp>
                  <p:nvGrpSpPr>
                    <p:cNvPr id="22558" name="Group 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32" y="1344"/>
                      <a:ext cx="834" cy="672"/>
                      <a:chOff x="4032" y="1344"/>
                      <a:chExt cx="834" cy="672"/>
                    </a:xfrm>
                  </p:grpSpPr>
                  <p:sp>
                    <p:nvSpPr>
                      <p:cNvPr id="22559" name="Text Box 4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464" y="1584"/>
                        <a:ext cx="402" cy="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>
                        <a:spAutoFit/>
                      </a:bodyPr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/>
                        <a:r>
                          <a:rPr kumimoji="1" lang="en-US" altLang="zh-CN" sz="2800" b="1" i="1">
                            <a:latin typeface="Times New Roman" panose="02020603050405020304" pitchFamily="18" charset="0"/>
                          </a:rPr>
                          <a:t>mg</a:t>
                        </a:r>
                      </a:p>
                    </p:txBody>
                  </p:sp>
                  <p:grpSp>
                    <p:nvGrpSpPr>
                      <p:cNvPr id="22560" name="Group 4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032" y="1344"/>
                        <a:ext cx="816" cy="672"/>
                        <a:chOff x="4032" y="1344"/>
                        <a:chExt cx="816" cy="672"/>
                      </a:xfrm>
                    </p:grpSpPr>
                    <p:sp>
                      <p:nvSpPr>
                        <p:cNvPr id="22561" name="Line 5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4032" y="1632"/>
                          <a:ext cx="288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prstDash val="sysDot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22562" name="Group 5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077" y="1344"/>
                          <a:ext cx="771" cy="672"/>
                          <a:chOff x="4077" y="1344"/>
                          <a:chExt cx="771" cy="672"/>
                        </a:xfrm>
                      </p:grpSpPr>
                      <p:sp>
                        <p:nvSpPr>
                          <p:cNvPr id="22563" name="Line 5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272" y="1344"/>
                            <a:ext cx="576" cy="288"/>
                          </a:xfrm>
                          <a:prstGeom prst="line">
                            <a:avLst/>
                          </a:prstGeom>
                          <a:noFill/>
                          <a:ln w="38100">
                            <a:solidFill>
                              <a:schemeClr val="tx1"/>
                            </a:solidFill>
                            <a:prstDash val="sysDot"/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22564" name="Group 5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077" y="1380"/>
                            <a:ext cx="339" cy="636"/>
                            <a:chOff x="4077" y="1380"/>
                            <a:chExt cx="339" cy="636"/>
                          </a:xfrm>
                        </p:grpSpPr>
                        <p:sp>
                          <p:nvSpPr>
                            <p:cNvPr id="22565" name="Line 5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4272" y="1380"/>
                              <a:ext cx="108" cy="288"/>
                            </a:xfrm>
                            <a:prstGeom prst="line">
                              <a:avLst/>
                            </a:prstGeom>
                            <a:noFill/>
                            <a:ln w="38100">
                              <a:solidFill>
                                <a:schemeClr val="accent2"/>
                              </a:solidFill>
                              <a:round/>
                              <a:headEnd/>
                              <a:tailEnd type="triangle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graphicFrame>
                          <p:nvGraphicFramePr>
                            <p:cNvPr id="22566" name="Object 55"/>
                            <p:cNvGraphicFramePr>
                              <a:graphicFrameLocks noChangeAspect="1"/>
                            </p:cNvGraphicFramePr>
                            <p:nvPr/>
                          </p:nvGraphicFramePr>
                          <p:xfrm>
                            <a:off x="4077" y="1632"/>
                            <a:ext cx="339" cy="384"/>
                          </p:xfrm>
                          <a:graphic>
                            <a:graphicData uri="http://schemas.openxmlformats.org/presentationml/2006/ole">
                              <mc:AlternateContent xmlns:mc="http://schemas.openxmlformats.org/markup-compatibility/2006">
                                <mc:Choice xmlns:v="urn:schemas-microsoft-com:vml" Requires="v">
                                  <p:oleObj spid="_x0000_s33821" name="公式" r:id="rId18" imgW="203112" imgH="228501" progId="Equation.3">
                                    <p:embed/>
                                  </p:oleObj>
                                </mc:Choice>
                                <mc:Fallback>
                                  <p:oleObj name="公式" r:id="rId18" imgW="203112" imgH="228501" progId="Equation.3">
                                    <p:embed/>
                                    <p:pic>
                                      <p:nvPicPr>
                                        <p:cNvPr id="0" name="Object 55"/>
                                        <p:cNvPicPr>
                                          <a:picLocks noChangeAspect="1" noChangeArrowheads="1"/>
                                        </p:cNvPicPr>
                                        <p:nvPr/>
                                      </p:nvPicPr>
                                      <p:blipFill>
                                        <a:blip r:embed="rId19">
                                          <a:extLst>
                                            <a:ext uri="{28A0092B-C50C-407E-A947-70E740481C1C}">
                                              <a14:useLocalDpi xmlns:a14="http://schemas.microsoft.com/office/drawing/2010/main" val="0"/>
                                            </a:ext>
                                          </a:extLst>
                                        </a:blip>
                                        <a:srcRect/>
                                        <a:stretch>
                                          <a:fillRect/>
                                        </a:stretch>
                                      </p:blipFill>
                                      <p:spPr bwMode="auto">
                                        <a:xfrm>
                                          <a:off x="4077" y="1632"/>
                                          <a:ext cx="339" cy="384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  <a:ln>
                                          <a:noFill/>
                                        </a:ln>
                                        <a:effectLst/>
                                        <a:extLst>
                                          <a:ext uri="{909E8E84-426E-40DD-AFC4-6F175D3DCCD1}">
                                            <a14:hiddenFill xmlns:a14="http://schemas.microsoft.com/office/drawing/2010/main">
                                              <a:solidFill>
                                                <a:srgbClr val="FFFFFF"/>
                                              </a:solidFill>
                                            </a14:hiddenFill>
                                          </a:ext>
                                          <a:ext uri="{91240B29-F687-4F45-9708-019B960494DF}">
                                            <a14:hiddenLine xmlns:a14="http://schemas.microsoft.com/office/drawing/2010/main" w="9525">
                                              <a:solidFill>
                                                <a:srgbClr val="000000"/>
                                              </a:solidFill>
                                              <a:miter lim="800000"/>
                                              <a:headEnd/>
                                              <a:tailEnd/>
                                            </a14:hiddenLine>
                                          </a:ext>
                                          <a:ext uri="{AF507438-7753-43E0-B8FC-AC1667EBCBE1}">
                                            <a14:hiddenEffects xmlns:a14="http://schemas.microsoft.com/office/drawing/2010/main">
                                              <a:effectLst>
                                                <a:outerShdw dist="35921" dir="2700000" algn="ctr" rotWithShape="0">
                                                  <a:srgbClr val="808080"/>
                                                </a:outerShdw>
                                              </a:effectLst>
                                            </a14:hiddenEffects>
                                          </a:ext>
                                        </a:extLst>
                                      </p:spPr>
                                    </p:pic>
                                  </p:oleObj>
                                </mc:Fallback>
                              </mc:AlternateContent>
                            </a:graphicData>
                          </a:graphic>
                        </p:graphicFrame>
                      </p:grpSp>
                    </p:grpSp>
                  </p:grpSp>
                </p:grpSp>
              </p:grpSp>
            </p:grpSp>
            <p:grpSp>
              <p:nvGrpSpPr>
                <p:cNvPr id="22549" name="Group 56"/>
                <p:cNvGrpSpPr>
                  <a:grpSpLocks/>
                </p:cNvGrpSpPr>
                <p:nvPr/>
              </p:nvGrpSpPr>
              <p:grpSpPr bwMode="auto">
                <a:xfrm>
                  <a:off x="4128" y="864"/>
                  <a:ext cx="345" cy="479"/>
                  <a:chOff x="4128" y="864"/>
                  <a:chExt cx="345" cy="479"/>
                </a:xfrm>
              </p:grpSpPr>
              <p:sp>
                <p:nvSpPr>
                  <p:cNvPr id="22550" name="Line 5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28" y="952"/>
                    <a:ext cx="289" cy="391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51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8" y="864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kumimoji="1" lang="en-US" altLang="zh-CN" sz="2400" b="1" i="1">
                        <a:latin typeface="Times New Roman" panose="02020603050405020304" pitchFamily="18" charset="0"/>
                      </a:rPr>
                      <a:t>N</a:t>
                    </a:r>
                  </a:p>
                </p:txBody>
              </p:sp>
            </p:grpSp>
          </p:grpSp>
          <p:sp>
            <p:nvSpPr>
              <p:cNvPr id="22547" name="Line 59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36956" name="Text Box 60"/>
          <p:cNvSpPr txBox="1">
            <a:spLocks noChangeArrowheads="1"/>
          </p:cNvSpPr>
          <p:nvPr/>
        </p:nvSpPr>
        <p:spPr bwMode="auto">
          <a:xfrm>
            <a:off x="468313" y="2276475"/>
            <a:ext cx="1331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对 </a:t>
            </a:r>
            <a:r>
              <a:rPr kumimoji="1" lang="en-US" altLang="zh-CN" sz="2400" b="1" i="1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, </a:t>
            </a:r>
          </a:p>
        </p:txBody>
      </p:sp>
      <p:graphicFrame>
        <p:nvGraphicFramePr>
          <p:cNvPr id="336957" name="Object 61"/>
          <p:cNvGraphicFramePr>
            <a:graphicFrameLocks noChangeAspect="1"/>
          </p:cNvGraphicFramePr>
          <p:nvPr/>
        </p:nvGraphicFramePr>
        <p:xfrm>
          <a:off x="1274763" y="2636838"/>
          <a:ext cx="329723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公式" r:id="rId20" imgW="1542855" imgH="409672" progId="Equation.3">
                  <p:embed/>
                </p:oleObj>
              </mc:Choice>
              <mc:Fallback>
                <p:oleObj name="公式" r:id="rId20" imgW="1542855" imgH="409672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2636838"/>
                        <a:ext cx="329723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58" name="Object 62"/>
          <p:cNvGraphicFramePr>
            <a:graphicFrameLocks/>
          </p:cNvGraphicFramePr>
          <p:nvPr/>
        </p:nvGraphicFramePr>
        <p:xfrm>
          <a:off x="984250" y="4262438"/>
          <a:ext cx="3587750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公式" r:id="rId22" imgW="1628677" imgH="638078" progId="Equation.3">
                  <p:embed/>
                </p:oleObj>
              </mc:Choice>
              <mc:Fallback>
                <p:oleObj name="公式" r:id="rId22" imgW="1628677" imgH="638078" progId="Equation.3">
                  <p:embed/>
                  <p:pic>
                    <p:nvPicPr>
                      <p:cNvPr id="0" name="Object 62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4262438"/>
                        <a:ext cx="3587750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59" name="Object 63"/>
          <p:cNvGraphicFramePr>
            <a:graphicFrameLocks noChangeAspect="1"/>
          </p:cNvGraphicFramePr>
          <p:nvPr/>
        </p:nvGraphicFramePr>
        <p:xfrm>
          <a:off x="611188" y="5751513"/>
          <a:ext cx="24257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公式" r:id="rId24" imgW="1085948" imgH="343094" progId="Equation.3">
                  <p:embed/>
                </p:oleObj>
              </mc:Choice>
              <mc:Fallback>
                <p:oleObj name="公式" r:id="rId24" imgW="1085948" imgH="343094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751513"/>
                        <a:ext cx="242570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60" name="AutoShape 64"/>
          <p:cNvSpPr>
            <a:spLocks/>
          </p:cNvSpPr>
          <p:nvPr/>
        </p:nvSpPr>
        <p:spPr bwMode="auto">
          <a:xfrm>
            <a:off x="720725" y="4294188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336961" name="Object 65"/>
          <p:cNvGraphicFramePr>
            <a:graphicFrameLocks noChangeAspect="1"/>
          </p:cNvGraphicFramePr>
          <p:nvPr/>
        </p:nvGraphicFramePr>
        <p:xfrm>
          <a:off x="6205538" y="5749925"/>
          <a:ext cx="26447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公式" r:id="rId26" imgW="1181035" imgH="343094" progId="Equation.3">
                  <p:embed/>
                </p:oleObj>
              </mc:Choice>
              <mc:Fallback>
                <p:oleObj name="公式" r:id="rId26" imgW="1181035" imgH="343094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538" y="5749925"/>
                        <a:ext cx="26447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62" name="Object 66"/>
          <p:cNvGraphicFramePr>
            <a:graphicFrameLocks noChangeAspect="1"/>
          </p:cNvGraphicFramePr>
          <p:nvPr/>
        </p:nvGraphicFramePr>
        <p:xfrm>
          <a:off x="755650" y="3644900"/>
          <a:ext cx="47005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公式" r:id="rId28" imgW="2152878" imgH="190500" progId="Equation.3">
                  <p:embed/>
                </p:oleObj>
              </mc:Choice>
              <mc:Fallback>
                <p:oleObj name="公式" r:id="rId28" imgW="2152878" imgH="1905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644900"/>
                        <a:ext cx="47005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63" name="Object 67"/>
          <p:cNvGraphicFramePr>
            <a:graphicFrameLocks noChangeAspect="1"/>
          </p:cNvGraphicFramePr>
          <p:nvPr/>
        </p:nvGraphicFramePr>
        <p:xfrm>
          <a:off x="3287713" y="5751513"/>
          <a:ext cx="26670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公式" r:id="rId30" imgW="1200052" imgH="343094" progId="Equation.3">
                  <p:embed/>
                </p:oleObj>
              </mc:Choice>
              <mc:Fallback>
                <p:oleObj name="公式" r:id="rId30" imgW="1200052" imgH="343094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5751513"/>
                        <a:ext cx="26670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34" name="Object 70"/>
          <p:cNvGraphicFramePr>
            <a:graphicFrameLocks noChangeAspect="1"/>
          </p:cNvGraphicFramePr>
          <p:nvPr/>
        </p:nvGraphicFramePr>
        <p:xfrm>
          <a:off x="5867400" y="5084763"/>
          <a:ext cx="18716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name="Equation" r:id="rId32" imgW="757286" imgH="209453" progId="Equation.DSMT4">
                  <p:embed/>
                </p:oleObj>
              </mc:Choice>
              <mc:Fallback>
                <p:oleObj name="Equation" r:id="rId32" imgW="757286" imgH="209453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084763"/>
                        <a:ext cx="18716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 Box 8"/>
          <p:cNvSpPr txBox="1">
            <a:spLocks noChangeArrowheads="1"/>
          </p:cNvSpPr>
          <p:nvPr/>
        </p:nvSpPr>
        <p:spPr bwMode="auto">
          <a:xfrm>
            <a:off x="3130268" y="5808663"/>
            <a:ext cx="5871140" cy="769441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思考：</a:t>
            </a:r>
            <a:r>
              <a:rPr kumimoji="1" lang="zh-CN" altLang="en-US" sz="2200" b="1" dirty="0" smtClean="0">
                <a:latin typeface="Times New Roman" panose="02020603050405020304" pitchFamily="18" charset="0"/>
                <a:ea typeface="楷体_GB2312" pitchFamily="49" charset="-122"/>
              </a:rPr>
              <a:t>以</a:t>
            </a:r>
            <a:r>
              <a:rPr kumimoji="1" lang="en-US" altLang="zh-CN" sz="2200" b="1" dirty="0" smtClean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zh-CN" altLang="en-US" sz="2200" b="1" dirty="0" smtClean="0">
                <a:latin typeface="Times New Roman" panose="02020603050405020304" pitchFamily="18" charset="0"/>
                <a:ea typeface="楷体_GB2312" pitchFamily="49" charset="-122"/>
              </a:rPr>
              <a:t>为参考系如何计算？地面给系统的支持力</a:t>
            </a:r>
            <a:r>
              <a:rPr kumimoji="1" lang="en-US" altLang="zh-CN" sz="2200" b="1" dirty="0" smtClean="0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zh-CN" altLang="en-US" sz="2200" b="1" dirty="0" smtClean="0">
                <a:latin typeface="Times New Roman" panose="02020603050405020304" pitchFamily="18" charset="0"/>
                <a:ea typeface="楷体_GB2312" pitchFamily="49" charset="-122"/>
              </a:rPr>
              <a:t>多大？</a:t>
            </a:r>
            <a:endParaRPr kumimoji="1" lang="zh-CN" altLang="en-US" sz="2200" dirty="0">
              <a:solidFill>
                <a:srgbClr val="FFFF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6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6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6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6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8" grpId="0"/>
      <p:bldP spid="336921" grpId="0"/>
      <p:bldP spid="336956" grpId="0"/>
      <p:bldP spid="336960" grpId="0" animBg="1"/>
      <p:bldP spid="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643276" y="312538"/>
            <a:ext cx="2915171" cy="45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08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FFFF"/>
                </a:solidFill>
                <a:ea typeface="楷体_GB2312" pitchFamily="49" charset="-122"/>
              </a:rPr>
              <a:t>要点</a:t>
            </a:r>
            <a:r>
              <a:rPr lang="zh-CN" altLang="en-US" sz="2800" dirty="0" smtClean="0">
                <a:solidFill>
                  <a:srgbClr val="00FFFF"/>
                </a:solidFill>
                <a:ea typeface="楷体_GB2312" pitchFamily="49" charset="-122"/>
              </a:rPr>
              <a:t>回顾</a:t>
            </a:r>
          </a:p>
        </p:txBody>
      </p:sp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509953" y="908720"/>
            <a:ext cx="3887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对于圆周运动</a:t>
            </a:r>
            <a:endParaRPr lang="zh-CN" altLang="en-US" dirty="0">
              <a:solidFill>
                <a:schemeClr val="bg1"/>
              </a:solidFill>
              <a:ea typeface="仿宋_GB2312" pitchFamily="49" charset="-122"/>
            </a:endParaRPr>
          </a:p>
        </p:txBody>
      </p:sp>
      <p:graphicFrame>
        <p:nvGraphicFramePr>
          <p:cNvPr id="4" name="Object 19"/>
          <p:cNvGraphicFramePr>
            <a:graphicFrameLocks/>
          </p:cNvGraphicFramePr>
          <p:nvPr>
            <p:extLst/>
          </p:nvPr>
        </p:nvGraphicFramePr>
        <p:xfrm>
          <a:off x="2735288" y="969045"/>
          <a:ext cx="1184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6" name="公式" r:id="rId3" imgW="1133482" imgH="342816" progId="Equation.3">
                  <p:embed/>
                </p:oleObj>
              </mc:Choice>
              <mc:Fallback>
                <p:oleObj name="公式" r:id="rId3" imgW="1133482" imgH="34281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88" y="969045"/>
                        <a:ext cx="1184275" cy="392112"/>
                      </a:xfrm>
                      <a:prstGeom prst="rect">
                        <a:avLst/>
                      </a:prstGeom>
                      <a:solidFill>
                        <a:srgbClr val="B2B2B2">
                          <a:alpha val="30196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3"/>
          <p:cNvSpPr>
            <a:spLocks noChangeArrowheads="1"/>
          </p:cNvSpPr>
          <p:nvPr/>
        </p:nvSpPr>
        <p:spPr bwMode="auto">
          <a:xfrm>
            <a:off x="4032276" y="969045"/>
            <a:ext cx="2087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66FF33"/>
                </a:solidFill>
                <a:ea typeface="楷体_GB2312" pitchFamily="49" charset="-122"/>
                <a:cs typeface="Times New Roman" panose="02020603050405020304" pitchFamily="18" charset="0"/>
              </a:rPr>
              <a:t>— </a:t>
            </a:r>
            <a:r>
              <a:rPr lang="zh-CN" altLang="en-US" sz="2000">
                <a:solidFill>
                  <a:srgbClr val="66FF33"/>
                </a:solidFill>
                <a:ea typeface="楷体_GB2312" pitchFamily="49" charset="-122"/>
                <a:cs typeface="Times New Roman" panose="02020603050405020304" pitchFamily="18" charset="0"/>
              </a:rPr>
              <a:t>运动方程</a:t>
            </a: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1259707" y="1472963"/>
            <a:ext cx="3671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角位移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 </a:t>
            </a:r>
          </a:p>
        </p:txBody>
      </p:sp>
      <p:graphicFrame>
        <p:nvGraphicFramePr>
          <p:cNvPr id="7" name="Object 27"/>
          <p:cNvGraphicFramePr>
            <a:graphicFrameLocks noChangeAspect="1"/>
          </p:cNvGraphicFramePr>
          <p:nvPr>
            <p:extLst/>
          </p:nvPr>
        </p:nvGraphicFramePr>
        <p:xfrm>
          <a:off x="2555107" y="1487251"/>
          <a:ext cx="25701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7" name="公式" r:id="rId5" imgW="1238219" imgH="152512" progId="Equation.3">
                  <p:embed/>
                </p:oleObj>
              </mc:Choice>
              <mc:Fallback>
                <p:oleObj name="公式" r:id="rId5" imgW="1238219" imgH="152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107" y="1487251"/>
                        <a:ext cx="25701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5076057" y="1490426"/>
            <a:ext cx="2592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lang="zh-CN" altLang="en-US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逆时针</a:t>
            </a:r>
            <a:r>
              <a:rPr lang="zh-CN" altLang="en-US" sz="2000" i="1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 </a:t>
            </a:r>
            <a:r>
              <a:rPr lang="zh-CN" altLang="en-US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为正</a:t>
            </a:r>
            <a:r>
              <a:rPr lang="en-US" altLang="zh-CN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723328" y="2065155"/>
          <a:ext cx="1295400" cy="1003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8" name="Equation" r:id="rId7" imgW="507960" imgH="393480" progId="Equation.DSMT4">
                  <p:embed/>
                </p:oleObj>
              </mc:Choice>
              <mc:Fallback>
                <p:oleObj name="Equation" r:id="rId7" imgW="507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3328" y="2065155"/>
                        <a:ext cx="1295400" cy="1003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4397741" y="2046990"/>
            <a:ext cx="0" cy="4716000"/>
          </a:xfrm>
          <a:prstGeom prst="line">
            <a:avLst/>
          </a:prstGeom>
          <a:noFill/>
          <a:ln w="3810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5100862" y="3017622"/>
          <a:ext cx="2954715" cy="1095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9" name="Equation" r:id="rId9" imgW="1130040" imgH="419040" progId="Equation.DSMT4">
                  <p:embed/>
                </p:oleObj>
              </mc:Choice>
              <mc:Fallback>
                <p:oleObj name="Equation" r:id="rId9" imgW="11300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00862" y="3017622"/>
                        <a:ext cx="2954715" cy="1095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1732156" y="3017622"/>
          <a:ext cx="2297743" cy="105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0" name="Equation" r:id="rId11" imgW="914400" imgH="419040" progId="Equation.DSMT4">
                  <p:embed/>
                </p:oleObj>
              </mc:Choice>
              <mc:Fallback>
                <p:oleObj name="Equation" r:id="rId11" imgW="914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32156" y="3017622"/>
                        <a:ext cx="2297743" cy="1053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1824134" y="4287973"/>
          <a:ext cx="1093787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1" name="Equation" r:id="rId13" imgW="1094122" imgH="239409" progId="Equation.DSMT4">
                  <p:embed/>
                </p:oleObj>
              </mc:Choice>
              <mc:Fallback>
                <p:oleObj name="Equation" r:id="rId13" imgW="1094122" imgH="23940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24134" y="4287973"/>
                        <a:ext cx="1093787" cy="239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/>
          </p:nvPr>
        </p:nvGraphicFramePr>
        <p:xfrm>
          <a:off x="1732156" y="4906430"/>
          <a:ext cx="11985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2" name="公式" r:id="rId15" imgW="1162095" imgH="380876" progId="Equation.3">
                  <p:embed/>
                </p:oleObj>
              </mc:Choice>
              <mc:Fallback>
                <p:oleObj name="公式" r:id="rId15" imgW="1162095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156" y="4906430"/>
                        <a:ext cx="11985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extLst/>
          </p:nvPr>
        </p:nvGraphicFramePr>
        <p:xfrm>
          <a:off x="1708175" y="5472499"/>
          <a:ext cx="2054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3" name="公式" r:id="rId17" imgW="2009710" imgH="438102" progId="Equation.3">
                  <p:embed/>
                </p:oleObj>
              </mc:Choice>
              <mc:Fallback>
                <p:oleObj name="公式" r:id="rId17" imgW="2009710" imgH="438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75" y="5472499"/>
                        <a:ext cx="20542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509953" y="2393570"/>
            <a:ext cx="3671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ea typeface="仿宋_GB2312" pitchFamily="49" charset="-122"/>
              </a:rPr>
              <a:t>角速度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 </a:t>
            </a:r>
            <a:endParaRPr lang="zh-CN" altLang="en-US" dirty="0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495493" y="3366966"/>
            <a:ext cx="3671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ea typeface="仿宋_GB2312" pitchFamily="49" charset="-122"/>
              </a:rPr>
              <a:t>角加速度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 </a:t>
            </a:r>
            <a:endParaRPr lang="zh-CN" altLang="en-US" dirty="0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509953" y="4175776"/>
            <a:ext cx="11982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ea typeface="仿宋_GB2312" pitchFamily="49" charset="-122"/>
              </a:rPr>
              <a:t>速度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 </a:t>
            </a:r>
            <a:endParaRPr lang="zh-CN" altLang="en-US" dirty="0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509953" y="4998145"/>
            <a:ext cx="11982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ea typeface="仿宋_GB2312" pitchFamily="49" charset="-122"/>
              </a:rPr>
              <a:t>加速度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 </a:t>
            </a:r>
            <a:endParaRPr lang="zh-CN" altLang="en-US" dirty="0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190041" y="6084336"/>
            <a:ext cx="2015853" cy="45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08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标量形式</a:t>
            </a:r>
            <a:endParaRPr lang="zh-CN" altLang="en-US" sz="2800" dirty="0">
              <a:solidFill>
                <a:srgbClr val="00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5864765" y="6084336"/>
            <a:ext cx="2015853" cy="45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08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矢量形式</a:t>
            </a:r>
            <a:endParaRPr lang="zh-CN" altLang="en-US" sz="2800" dirty="0">
              <a:solidFill>
                <a:srgbClr val="00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2" name="Object 40"/>
          <p:cNvGraphicFramePr>
            <a:graphicFrameLocks noChangeAspect="1"/>
          </p:cNvGraphicFramePr>
          <p:nvPr>
            <p:extLst/>
          </p:nvPr>
        </p:nvGraphicFramePr>
        <p:xfrm>
          <a:off x="5170107" y="2023588"/>
          <a:ext cx="140811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4" name="公式" r:id="rId19" imgW="562017" imgH="342816" progId="Equation.3">
                  <p:embed/>
                </p:oleObj>
              </mc:Choice>
              <mc:Fallback>
                <p:oleObj name="公式" r:id="rId19" imgW="562017" imgH="3428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107" y="2023588"/>
                        <a:ext cx="1408112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5"/>
          <p:cNvGraphicFramePr>
            <a:graphicFrameLocks noChangeAspect="1"/>
          </p:cNvGraphicFramePr>
          <p:nvPr>
            <p:extLst/>
          </p:nvPr>
        </p:nvGraphicFramePr>
        <p:xfrm>
          <a:off x="5216535" y="4065134"/>
          <a:ext cx="202723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5" name="Equation" r:id="rId21" imgW="914400" imgH="393480" progId="Equation.DSMT4">
                  <p:embed/>
                </p:oleObj>
              </mc:Choice>
              <mc:Fallback>
                <p:oleObj name="Equation" r:id="rId21" imgW="914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535" y="4065134"/>
                        <a:ext cx="202723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/>
          </p:nvPr>
        </p:nvGraphicFramePr>
        <p:xfrm>
          <a:off x="5147394" y="5170678"/>
          <a:ext cx="25209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6" name="Equation" r:id="rId23" imgW="977760" imgH="228600" progId="Equation.DSMT4">
                  <p:embed/>
                </p:oleObj>
              </mc:Choice>
              <mc:Fallback>
                <p:oleObj name="Equation" r:id="rId23" imgW="977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147394" y="5170678"/>
                        <a:ext cx="25209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4353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/>
      <p:bldP spid="6" grpId="0" autoUpdateAnimBg="0"/>
      <p:bldP spid="8" grpId="0" autoUpdateAnimBg="0"/>
      <p:bldP spid="10" grpId="0" animBg="1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ChangeArrowheads="1"/>
          </p:cNvSpPr>
          <p:nvPr/>
        </p:nvSpPr>
        <p:spPr bwMode="auto">
          <a:xfrm>
            <a:off x="3707904" y="301862"/>
            <a:ext cx="1800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FFFF"/>
                </a:solidFill>
                <a:ea typeface="楷体_GB2312" pitchFamily="49" charset="-122"/>
              </a:rPr>
              <a:t>要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点回顾</a:t>
            </a:r>
            <a:endParaRPr lang="zh-CN" altLang="en-US" sz="2600" dirty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3" name="Rectangle 58"/>
          <p:cNvSpPr>
            <a:spLocks noChangeArrowheads="1"/>
          </p:cNvSpPr>
          <p:nvPr/>
        </p:nvSpPr>
        <p:spPr bwMode="auto">
          <a:xfrm>
            <a:off x="3419872" y="980728"/>
            <a:ext cx="54498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绝对位移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等于</a:t>
            </a: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相对位移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加</a:t>
            </a: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牵连位移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graphicFrame>
        <p:nvGraphicFramePr>
          <p:cNvPr id="4" name="Object 59"/>
          <p:cNvGraphicFramePr>
            <a:graphicFrameLocks noChangeAspect="1"/>
          </p:cNvGraphicFramePr>
          <p:nvPr>
            <p:extLst/>
          </p:nvPr>
        </p:nvGraphicFramePr>
        <p:xfrm>
          <a:off x="841772" y="966441"/>
          <a:ext cx="2284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0" name="公式" r:id="rId3" imgW="1095420" imgH="180855" progId="Equation.3">
                  <p:embed/>
                </p:oleObj>
              </mc:Choice>
              <mc:Fallback>
                <p:oleObj name="公式" r:id="rId3" imgW="1095420" imgH="1808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772" y="966441"/>
                        <a:ext cx="2284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>
                                <a:alpha val="27843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>
            <p:extLst/>
          </p:nvPr>
        </p:nvGraphicFramePr>
        <p:xfrm>
          <a:off x="884510" y="1485366"/>
          <a:ext cx="24574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1" name="Equation" r:id="rId5" imgW="1095420" imgH="190573" progId="Equation.DSMT4">
                  <p:embed/>
                </p:oleObj>
              </mc:Choice>
              <mc:Fallback>
                <p:oleObj name="Equation" r:id="rId5" imgW="1095420" imgH="1905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510" y="1485366"/>
                        <a:ext cx="24574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419872" y="1515083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99"/>
                </a:solidFill>
                <a:ea typeface="楷体_GB2312" pitchFamily="49" charset="-122"/>
              </a:rPr>
              <a:t>—— </a:t>
            </a:r>
            <a:r>
              <a:rPr lang="zh-CN" altLang="en-US" sz="2200" dirty="0">
                <a:solidFill>
                  <a:srgbClr val="FFFF99"/>
                </a:solidFill>
                <a:ea typeface="楷体_GB2312" pitchFamily="49" charset="-122"/>
              </a:rPr>
              <a:t>伽利略速度变换定理</a:t>
            </a:r>
            <a:endParaRPr lang="zh-CN" altLang="en-US" sz="2200" b="0" dirty="0">
              <a:solidFill>
                <a:srgbClr val="FFFF99"/>
              </a:solidFill>
              <a:ea typeface="楷体_GB2312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899591" y="2094173"/>
          <a:ext cx="242728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2" name="Equation" r:id="rId7" imgW="2427661" imgH="516619" progId="Equation.DSMT4">
                  <p:embed/>
                </p:oleObj>
              </mc:Choice>
              <mc:Fallback>
                <p:oleObj name="Equation" r:id="rId7" imgW="2427661" imgH="51661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9591" y="2094173"/>
                        <a:ext cx="2427287" cy="515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75362" y="2636215"/>
            <a:ext cx="3505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600" b="1" dirty="0">
                <a:solidFill>
                  <a:srgbClr val="FFFF00"/>
                </a:solidFill>
                <a:latin typeface="宋体" panose="02010600030101010101" pitchFamily="2" charset="-122"/>
              </a:rPr>
              <a:t>牛顿运动定律</a:t>
            </a:r>
          </a:p>
        </p:txBody>
      </p:sp>
      <p:graphicFrame>
        <p:nvGraphicFramePr>
          <p:cNvPr id="9" name="Object 28"/>
          <p:cNvGraphicFramePr>
            <a:graphicFrameLocks noChangeAspect="1"/>
          </p:cNvGraphicFramePr>
          <p:nvPr>
            <p:extLst/>
          </p:nvPr>
        </p:nvGraphicFramePr>
        <p:xfrm>
          <a:off x="4166485" y="4442211"/>
          <a:ext cx="1193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3" name="Equation" r:id="rId9" imgW="1143000" imgH="323656" progId="Equation.3">
                  <p:embed/>
                </p:oleObj>
              </mc:Choice>
              <mc:Fallback>
                <p:oleObj name="Equation" r:id="rId9" imgW="1143000" imgH="32365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6485" y="4442211"/>
                        <a:ext cx="1193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907348" y="4370774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第三定律 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—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力的特性</a:t>
            </a:r>
            <a:endParaRPr kumimoji="1" lang="zh-CN" altLang="en-US" sz="2400" b="1">
              <a:solidFill>
                <a:srgbClr val="FF66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958148" y="3837374"/>
            <a:ext cx="4648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第二定律 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—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力的度量</a:t>
            </a:r>
            <a:r>
              <a:rPr kumimoji="1" lang="en-US" altLang="zh-CN" sz="2000" b="1">
                <a:solidFill>
                  <a:srgbClr val="66FFFF"/>
                </a:solidFill>
                <a:latin typeface="华文仿宋" pitchFamily="2" charset="-122"/>
                <a:ea typeface="华文仿宋" pitchFamily="2" charset="-122"/>
              </a:rPr>
              <a:t>(</a:t>
            </a:r>
            <a:r>
              <a:rPr kumimoji="1" lang="zh-CN" altLang="en-US" sz="2000" b="1">
                <a:solidFill>
                  <a:srgbClr val="66FFFF"/>
                </a:solidFill>
                <a:latin typeface="华文仿宋" pitchFamily="2" charset="-122"/>
                <a:ea typeface="华文仿宋" pitchFamily="2" charset="-122"/>
              </a:rPr>
              <a:t>定量描述</a:t>
            </a:r>
            <a:r>
              <a:rPr kumimoji="1" lang="en-US" altLang="zh-CN" sz="2000" b="1">
                <a:solidFill>
                  <a:srgbClr val="66FFFF"/>
                </a:solidFill>
                <a:latin typeface="华文仿宋" pitchFamily="2" charset="-122"/>
                <a:ea typeface="华文仿宋" pitchFamily="2" charset="-122"/>
              </a:rPr>
              <a:t>)</a:t>
            </a:r>
          </a:p>
        </p:txBody>
      </p:sp>
      <p:sp>
        <p:nvSpPr>
          <p:cNvPr id="12" name="Text Box 32"/>
          <p:cNvSpPr txBox="1">
            <a:spLocks noChangeArrowheads="1"/>
          </p:cNvSpPr>
          <p:nvPr/>
        </p:nvSpPr>
        <p:spPr bwMode="auto">
          <a:xfrm>
            <a:off x="907348" y="3218249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第一定律 </a:t>
            </a:r>
            <a:r>
              <a:rPr kumimoji="1" lang="en-US" altLang="zh-CN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—“</a:t>
            </a: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力”的概念</a:t>
            </a:r>
            <a:endParaRPr kumimoji="1" lang="zh-CN" altLang="en-US" sz="2400" b="1">
              <a:solidFill>
                <a:srgbClr val="FF6600"/>
              </a:solidFill>
              <a:latin typeface="华文仿宋" pitchFamily="2" charset="-122"/>
              <a:ea typeface="华文仿宋" pitchFamily="2" charset="-122"/>
            </a:endParaRPr>
          </a:p>
        </p:txBody>
      </p:sp>
      <p:graphicFrame>
        <p:nvGraphicFramePr>
          <p:cNvPr id="13" name="Object 33"/>
          <p:cNvGraphicFramePr>
            <a:graphicFrameLocks noChangeAspect="1"/>
          </p:cNvGraphicFramePr>
          <p:nvPr>
            <p:extLst/>
          </p:nvPr>
        </p:nvGraphicFramePr>
        <p:xfrm>
          <a:off x="5680075" y="3649663"/>
          <a:ext cx="1376363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4" name="公式" r:id="rId11" imgW="647570" imgH="343094" progId="Equation.3">
                  <p:embed/>
                </p:oleObj>
              </mc:Choice>
              <mc:Fallback>
                <p:oleObj name="公式" r:id="rId11" imgW="647570" imgH="34309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0075" y="3649663"/>
                        <a:ext cx="1376363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575362" y="481805"/>
            <a:ext cx="3505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6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相对运动</a:t>
            </a:r>
            <a:endParaRPr kumimoji="1" lang="zh-CN" altLang="en-US" sz="2600" b="1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608105" y="4881948"/>
            <a:ext cx="46085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600" b="1" dirty="0">
                <a:solidFill>
                  <a:srgbClr val="FFFF00"/>
                </a:solidFill>
                <a:latin typeface="宋体" panose="02010600030101010101" pitchFamily="2" charset="-122"/>
              </a:rPr>
              <a:t>常见的几种力</a:t>
            </a: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auto">
          <a:xfrm>
            <a:off x="822955" y="5505145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万有引力</a:t>
            </a:r>
          </a:p>
        </p:txBody>
      </p:sp>
      <p:graphicFrame>
        <p:nvGraphicFramePr>
          <p:cNvPr id="23" name="Object 41"/>
          <p:cNvGraphicFramePr>
            <a:graphicFrameLocks noChangeAspect="1"/>
          </p:cNvGraphicFramePr>
          <p:nvPr>
            <p:extLst/>
          </p:nvPr>
        </p:nvGraphicFramePr>
        <p:xfrm>
          <a:off x="2480305" y="5360682"/>
          <a:ext cx="21780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5" name="公式" r:id="rId13" imgW="1047913" imgH="381000" progId="Equation.3">
                  <p:embed/>
                </p:oleObj>
              </mc:Choice>
              <mc:Fallback>
                <p:oleObj name="公式" r:id="rId13" imgW="1047913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305" y="5360682"/>
                        <a:ext cx="21780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822955" y="6152845"/>
            <a:ext cx="1525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弹性力</a:t>
            </a:r>
          </a:p>
        </p:txBody>
      </p:sp>
      <p:sp>
        <p:nvSpPr>
          <p:cNvPr id="25" name="Text Box 43"/>
          <p:cNvSpPr txBox="1">
            <a:spLocks noChangeArrowheads="1"/>
          </p:cNvSpPr>
          <p:nvPr/>
        </p:nvSpPr>
        <p:spPr bwMode="auto">
          <a:xfrm>
            <a:off x="2027867" y="6151985"/>
            <a:ext cx="244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摩擦力</a:t>
            </a:r>
          </a:p>
        </p:txBody>
      </p:sp>
      <p:sp>
        <p:nvSpPr>
          <p:cNvPr id="26" name="Text Box 44"/>
          <p:cNvSpPr txBox="1">
            <a:spLocks noChangeArrowheads="1"/>
          </p:cNvSpPr>
          <p:nvPr/>
        </p:nvSpPr>
        <p:spPr bwMode="auto">
          <a:xfrm>
            <a:off x="3313579" y="6178950"/>
            <a:ext cx="202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流体阻力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4839330" y="5414657"/>
            <a:ext cx="36004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FFFF"/>
                </a:solidFill>
                <a:latin typeface="华文仿宋" pitchFamily="2" charset="-122"/>
                <a:ea typeface="华文仿宋" pitchFamily="2" charset="-122"/>
              </a:rPr>
              <a:t>万有引力定律只适用于质点间相互作用</a:t>
            </a:r>
            <a:endParaRPr kumimoji="1" lang="en-US" altLang="zh-CN" sz="2000" b="1">
              <a:solidFill>
                <a:srgbClr val="00FFFF"/>
              </a:solidFill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1351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6" grpId="0" autoUpdateAnimBg="0"/>
      <p:bldP spid="8" grpId="0" autoUpdateAnimBg="0"/>
      <p:bldP spid="10" grpId="0" autoUpdateAnimBg="0"/>
      <p:bldP spid="11" grpId="0" autoUpdateAnimBg="0"/>
      <p:bldP spid="12" grpId="0" autoUpdateAnimBg="0"/>
      <p:bldP spid="14" grpId="0" autoUpdateAnimBg="0"/>
      <p:bldP spid="15" grpId="0" autoUpdateAnimBg="0"/>
      <p:bldP spid="22" grpId="0" autoUpdateAnimBg="0"/>
      <p:bldP spid="24" grpId="0" autoUpdateAnimBg="0"/>
      <p:bldP spid="25" grpId="0" autoUpdateAnimBg="0"/>
      <p:bldP spid="26" grpId="0" autoUpdateAnimBg="0"/>
      <p:bldP spid="2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Text Box 2"/>
          <p:cNvSpPr txBox="1">
            <a:spLocks noChangeArrowheads="1"/>
          </p:cNvSpPr>
          <p:nvPr/>
        </p:nvSpPr>
        <p:spPr bwMode="auto">
          <a:xfrm>
            <a:off x="611188" y="333375"/>
            <a:ext cx="7870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66FF33"/>
                </a:solidFill>
                <a:latin typeface="Times New Roman" panose="02020603050405020304" pitchFamily="18" charset="0"/>
              </a:rPr>
              <a:t>§2.3   </a:t>
            </a:r>
            <a:r>
              <a:rPr kumimoji="1" lang="zh-CN" altLang="en-US" sz="3200" b="1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牛顿运动定律的应用</a:t>
            </a:r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179388" y="1628775"/>
            <a:ext cx="3240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一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.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微分问题</a:t>
            </a:r>
          </a:p>
        </p:txBody>
      </p:sp>
      <p:graphicFrame>
        <p:nvGraphicFramePr>
          <p:cNvPr id="307204" name="Object 4"/>
          <p:cNvGraphicFramePr>
            <a:graphicFrameLocks noChangeAspect="1"/>
          </p:cNvGraphicFramePr>
          <p:nvPr/>
        </p:nvGraphicFramePr>
        <p:xfrm>
          <a:off x="2843213" y="1628775"/>
          <a:ext cx="49926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5" name="公式" r:id="rId3" imgW="2114355" imgH="190500" progId="Equation.3">
                  <p:embed/>
                </p:oleObj>
              </mc:Choice>
              <mc:Fallback>
                <p:oleObj name="公式" r:id="rId3" imgW="2114355" imgH="19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628775"/>
                        <a:ext cx="499268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1068388" y="2259013"/>
            <a:ext cx="5329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已知一物体的质量为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m 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,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运动方程为</a:t>
            </a:r>
          </a:p>
        </p:txBody>
      </p:sp>
      <p:sp>
        <p:nvSpPr>
          <p:cNvPr id="307206" name="Text Box 6"/>
          <p:cNvSpPr txBox="1">
            <a:spLocks noChangeArrowheads="1"/>
          </p:cNvSpPr>
          <p:nvPr/>
        </p:nvSpPr>
        <p:spPr bwMode="auto">
          <a:xfrm>
            <a:off x="449263" y="2254250"/>
            <a:ext cx="1169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4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307207" name="Object 7"/>
          <p:cNvGraphicFramePr>
            <a:graphicFrameLocks noChangeAspect="1"/>
          </p:cNvGraphicFramePr>
          <p:nvPr/>
        </p:nvGraphicFramePr>
        <p:xfrm>
          <a:off x="2555875" y="2749550"/>
          <a:ext cx="35750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6" name="Equation" r:id="rId5" imgW="3543105" imgH="381000" progId="Equation.3">
                  <p:embed/>
                </p:oleObj>
              </mc:Choice>
              <mc:Fallback>
                <p:oleObj name="Equation" r:id="rId5" imgW="3543105" imgH="38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749550"/>
                        <a:ext cx="35750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8" name="Text Box 8"/>
          <p:cNvSpPr txBox="1">
            <a:spLocks noChangeArrowheads="1"/>
          </p:cNvSpPr>
          <p:nvPr/>
        </p:nvSpPr>
        <p:spPr bwMode="auto">
          <a:xfrm>
            <a:off x="460375" y="3668713"/>
            <a:ext cx="1030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307209" name="Object 9"/>
          <p:cNvGraphicFramePr>
            <a:graphicFrameLocks noChangeAspect="1"/>
          </p:cNvGraphicFramePr>
          <p:nvPr/>
        </p:nvGraphicFramePr>
        <p:xfrm>
          <a:off x="1116013" y="3468688"/>
          <a:ext cx="60991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7" name="Equation" r:id="rId7" imgW="6048538" imgH="828578" progId="Equation.3">
                  <p:embed/>
                </p:oleObj>
              </mc:Choice>
              <mc:Fallback>
                <p:oleObj name="Equation" r:id="rId7" imgW="6048538" imgH="82857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468688"/>
                        <a:ext cx="60991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0" name="Object 10"/>
          <p:cNvGraphicFramePr>
            <a:graphicFrameLocks noChangeAspect="1"/>
          </p:cNvGraphicFramePr>
          <p:nvPr/>
        </p:nvGraphicFramePr>
        <p:xfrm>
          <a:off x="2484438" y="4549775"/>
          <a:ext cx="27082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8" name="Equation" r:id="rId9" imgW="2685855" imgH="343094" progId="Equation.3">
                  <p:embed/>
                </p:oleObj>
              </mc:Choice>
              <mc:Fallback>
                <p:oleObj name="Equation" r:id="rId9" imgW="2685855" imgH="34309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549775"/>
                        <a:ext cx="27082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1" name="Object 11"/>
          <p:cNvGraphicFramePr>
            <a:graphicFrameLocks noChangeAspect="1"/>
          </p:cNvGraphicFramePr>
          <p:nvPr/>
        </p:nvGraphicFramePr>
        <p:xfrm>
          <a:off x="7370763" y="3697288"/>
          <a:ext cx="96678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" name="公式" r:id="rId11" imgW="905038" imgH="323656" progId="Equation.3">
                  <p:embed/>
                </p:oleObj>
              </mc:Choice>
              <mc:Fallback>
                <p:oleObj name="公式" r:id="rId11" imgW="905038" imgH="32365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0763" y="3697288"/>
                        <a:ext cx="96678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12" name="Text Box 12"/>
          <p:cNvSpPr txBox="1">
            <a:spLocks noChangeArrowheads="1"/>
          </p:cNvSpPr>
          <p:nvPr/>
        </p:nvSpPr>
        <p:spPr bwMode="auto">
          <a:xfrm>
            <a:off x="179388" y="4916488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二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积分问题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7213" name="Object 13"/>
          <p:cNvGraphicFramePr>
            <a:graphicFrameLocks noChangeAspect="1"/>
          </p:cNvGraphicFramePr>
          <p:nvPr/>
        </p:nvGraphicFramePr>
        <p:xfrm>
          <a:off x="1601788" y="6113463"/>
          <a:ext cx="49339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0" name="公式" r:id="rId13" imgW="2086073" imgH="190500" progId="Equation.3">
                  <p:embed/>
                </p:oleObj>
              </mc:Choice>
              <mc:Fallback>
                <p:oleObj name="公式" r:id="rId13" imgW="2086073" imgH="190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6113463"/>
                        <a:ext cx="49339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14" name="Rectangle 14"/>
          <p:cNvSpPr>
            <a:spLocks noChangeArrowheads="1"/>
          </p:cNvSpPr>
          <p:nvPr/>
        </p:nvSpPr>
        <p:spPr bwMode="auto">
          <a:xfrm>
            <a:off x="2065338" y="5402263"/>
            <a:ext cx="466725" cy="431800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307215" name="Line 15"/>
          <p:cNvSpPr>
            <a:spLocks noChangeShapeType="1"/>
          </p:cNvSpPr>
          <p:nvPr/>
        </p:nvSpPr>
        <p:spPr bwMode="auto">
          <a:xfrm rot="10800000" flipV="1">
            <a:off x="2292350" y="5848350"/>
            <a:ext cx="0" cy="4318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16" name="Rectangle 16"/>
          <p:cNvSpPr>
            <a:spLocks noChangeArrowheads="1"/>
          </p:cNvSpPr>
          <p:nvPr/>
        </p:nvSpPr>
        <p:spPr bwMode="auto">
          <a:xfrm>
            <a:off x="2857500" y="5402263"/>
            <a:ext cx="1785938" cy="431800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初始条件</a:t>
            </a:r>
          </a:p>
        </p:txBody>
      </p:sp>
      <p:sp>
        <p:nvSpPr>
          <p:cNvPr id="307217" name="Line 17"/>
          <p:cNvSpPr>
            <a:spLocks noChangeShapeType="1"/>
          </p:cNvSpPr>
          <p:nvPr/>
        </p:nvSpPr>
        <p:spPr bwMode="auto">
          <a:xfrm rot="10800000" flipV="1">
            <a:off x="3751263" y="5848350"/>
            <a:ext cx="0" cy="4318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18" name="Rectangle 18"/>
          <p:cNvSpPr>
            <a:spLocks noChangeArrowheads="1"/>
          </p:cNvSpPr>
          <p:nvPr/>
        </p:nvSpPr>
        <p:spPr bwMode="auto">
          <a:xfrm>
            <a:off x="482600" y="3108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66"/>
                </a:solidFill>
                <a:latin typeface="宋体" panose="02010600030101010101" pitchFamily="2" charset="-122"/>
              </a:rPr>
              <a:t>求</a:t>
            </a:r>
            <a:endParaRPr kumimoji="1" lang="zh-CN" altLang="en-US" sz="2400" b="1" i="1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307219" name="Rectangle 19"/>
          <p:cNvSpPr>
            <a:spLocks noChangeArrowheads="1"/>
          </p:cNvSpPr>
          <p:nvPr/>
        </p:nvSpPr>
        <p:spPr bwMode="auto">
          <a:xfrm>
            <a:off x="1068388" y="3160713"/>
            <a:ext cx="712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</a:rPr>
              <a:t>F=?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388" y="1052513"/>
            <a:ext cx="4953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6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质点动力学中的两类问题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7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7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7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7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0" fill="hold"/>
                                        <p:tgtEl>
                                          <p:spTgt spid="307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0" fill="hold"/>
                                        <p:tgtEl>
                                          <p:spTgt spid="307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0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0" fill="hold"/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0" fill="hold"/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0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2" grpId="0" autoUpdateAnimBg="0"/>
      <p:bldP spid="307203" grpId="0" autoUpdateAnimBg="0"/>
      <p:bldP spid="307205" grpId="0" autoUpdateAnimBg="0"/>
      <p:bldP spid="307206" grpId="0" autoUpdateAnimBg="0"/>
      <p:bldP spid="307208" grpId="0" autoUpdateAnimBg="0"/>
      <p:bldP spid="307212" grpId="0" autoUpdateAnimBg="0"/>
      <p:bldP spid="307214" grpId="0" animBg="1"/>
      <p:bldP spid="307215" grpId="0" animBg="1"/>
      <p:bldP spid="307216" grpId="0" animBg="1"/>
      <p:bldP spid="307217" grpId="0" animBg="1"/>
      <p:bldP spid="307218" grpId="0" autoUpdateAnimBg="0"/>
      <p:bldP spid="307219" grpId="0" autoUpdateAnimBg="0"/>
      <p:bldP spid="2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106" name="Object 2"/>
          <p:cNvGraphicFramePr>
            <a:graphicFrameLocks noChangeAspect="1"/>
          </p:cNvGraphicFramePr>
          <p:nvPr/>
        </p:nvGraphicFramePr>
        <p:xfrm>
          <a:off x="6019800" y="1295400"/>
          <a:ext cx="205422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8" name="公式" r:id="rId4" imgW="981108" imgH="381000" progId="Equation.3">
                  <p:embed/>
                </p:oleObj>
              </mc:Choice>
              <mc:Fallback>
                <p:oleObj name="公式" r:id="rId4" imgW="981108" imgH="38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295400"/>
                        <a:ext cx="205422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7" name="Object 3"/>
          <p:cNvGraphicFramePr>
            <a:graphicFrameLocks/>
          </p:cNvGraphicFramePr>
          <p:nvPr/>
        </p:nvGraphicFramePr>
        <p:xfrm>
          <a:off x="2819400" y="1981200"/>
          <a:ext cx="3733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9" name="Equation" r:id="rId6" imgW="3685980" imgH="780953" progId="Equation.3">
                  <p:embed/>
                </p:oleObj>
              </mc:Choice>
              <mc:Fallback>
                <p:oleObj name="Equation" r:id="rId6" imgW="3685980" imgH="780953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981200"/>
                        <a:ext cx="3733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62000" y="3048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华文仿宋" pitchFamily="2" charset="-122"/>
              </a:rPr>
              <a:t>设一物体在离地面上空高度等于地球半径处由静止落下。</a:t>
            </a:r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838200" y="21494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在地面附近有</a:t>
            </a:r>
            <a:endParaRPr kumimoji="1" lang="zh-CN" altLang="en-US" sz="1200" b="1">
              <a:solidFill>
                <a:srgbClr val="FFFF99"/>
              </a:solidFill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303110" name="Text Box 6"/>
          <p:cNvSpPr txBox="1">
            <a:spLocks noChangeArrowheads="1"/>
          </p:cNvSpPr>
          <p:nvPr/>
        </p:nvSpPr>
        <p:spPr bwMode="auto">
          <a:xfrm>
            <a:off x="762000" y="1447800"/>
            <a:ext cx="546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华文仿宋" pitchFamily="2" charset="-122"/>
              </a:rPr>
              <a:t>以地心为坐标原点，物体受万有引力</a:t>
            </a:r>
            <a:endParaRPr kumimoji="1" lang="zh-CN" altLang="en-US" sz="2400" b="1">
              <a:solidFill>
                <a:srgbClr val="FFFF99"/>
              </a:solidFill>
              <a:latin typeface="宋体" panose="02010600030101010101" pitchFamily="2" charset="-122"/>
              <a:ea typeface="华文仿宋" pitchFamily="2" charset="-122"/>
            </a:endParaRPr>
          </a:p>
        </p:txBody>
      </p:sp>
      <p:sp>
        <p:nvSpPr>
          <p:cNvPr id="303111" name="Text Box 7"/>
          <p:cNvSpPr txBox="1">
            <a:spLocks noChangeArrowheads="1"/>
          </p:cNvSpPr>
          <p:nvPr/>
        </p:nvSpPr>
        <p:spPr bwMode="auto">
          <a:xfrm>
            <a:off x="304800" y="1447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303112" name="Object 8"/>
          <p:cNvGraphicFramePr>
            <a:graphicFrameLocks/>
          </p:cNvGraphicFramePr>
          <p:nvPr/>
        </p:nvGraphicFramePr>
        <p:xfrm>
          <a:off x="1905000" y="2743200"/>
          <a:ext cx="52514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0" name="Equation" r:id="rId8" imgW="5200552" imgH="828578" progId="Equation.3">
                  <p:embed/>
                </p:oleObj>
              </mc:Choice>
              <mc:Fallback>
                <p:oleObj name="Equation" r:id="rId8" imgW="5200552" imgH="828578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43200"/>
                        <a:ext cx="525145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4" name="Object 10"/>
          <p:cNvGraphicFramePr>
            <a:graphicFrameLocks/>
          </p:cNvGraphicFramePr>
          <p:nvPr/>
        </p:nvGraphicFramePr>
        <p:xfrm>
          <a:off x="1905000" y="4572000"/>
          <a:ext cx="52768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1" name="Equation" r:id="rId10" imgW="5219570" imgH="990406" progId="Equation.3">
                  <p:embed/>
                </p:oleObj>
              </mc:Choice>
              <mc:Fallback>
                <p:oleObj name="Equation" r:id="rId10" imgW="5219570" imgH="990406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572000"/>
                        <a:ext cx="527685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5" name="Object 11"/>
          <p:cNvGraphicFramePr>
            <a:graphicFrameLocks/>
          </p:cNvGraphicFramePr>
          <p:nvPr/>
        </p:nvGraphicFramePr>
        <p:xfrm>
          <a:off x="4800600" y="5791200"/>
          <a:ext cx="2511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2" name="Equation" r:id="rId12" imgW="2466910" imgH="409672" progId="Equation.3">
                  <p:embed/>
                </p:oleObj>
              </mc:Choice>
              <mc:Fallback>
                <p:oleObj name="Equation" r:id="rId12" imgW="2466910" imgH="409672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791200"/>
                        <a:ext cx="2511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6" name="Object 12"/>
          <p:cNvGraphicFramePr>
            <a:graphicFrameLocks/>
          </p:cNvGraphicFramePr>
          <p:nvPr/>
        </p:nvGraphicFramePr>
        <p:xfrm>
          <a:off x="1905000" y="3675063"/>
          <a:ext cx="4170363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3" name="Equation" r:id="rId14" imgW="4114605" imgH="828578" progId="Equation.3">
                  <p:embed/>
                </p:oleObj>
              </mc:Choice>
              <mc:Fallback>
                <p:oleObj name="Equation" r:id="rId14" imgW="4114605" imgH="828578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675063"/>
                        <a:ext cx="4170363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7" name="Object 13"/>
          <p:cNvGraphicFramePr>
            <a:graphicFrameLocks/>
          </p:cNvGraphicFramePr>
          <p:nvPr/>
        </p:nvGraphicFramePr>
        <p:xfrm>
          <a:off x="1905000" y="5626100"/>
          <a:ext cx="23653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4" name="Equation" r:id="rId16" imgW="2314770" imgH="876203" progId="Equation.3">
                  <p:embed/>
                </p:oleObj>
              </mc:Choice>
              <mc:Fallback>
                <p:oleObj name="Equation" r:id="rId16" imgW="2314770" imgH="876203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626100"/>
                        <a:ext cx="23653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Rectangle 14"/>
          <p:cNvSpPr>
            <a:spLocks noChangeArrowheads="1"/>
          </p:cNvSpPr>
          <p:nvPr/>
        </p:nvSpPr>
        <p:spPr bwMode="auto">
          <a:xfrm>
            <a:off x="179388" y="325438"/>
            <a:ext cx="642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58" name="Rectangle 15"/>
          <p:cNvSpPr>
            <a:spLocks noChangeArrowheads="1"/>
          </p:cNvSpPr>
          <p:nvPr/>
        </p:nvSpPr>
        <p:spPr bwMode="auto">
          <a:xfrm>
            <a:off x="793750" y="871538"/>
            <a:ext cx="7666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华文仿宋" pitchFamily="2" charset="-122"/>
              </a:rPr>
              <a:t>它到达地面时的速度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（</a:t>
            </a:r>
            <a:r>
              <a:rPr kumimoji="1" lang="zh-CN" altLang="en-US" sz="2400" b="1" dirty="0">
                <a:solidFill>
                  <a:srgbClr val="00FFFF"/>
                </a:solidFill>
                <a:latin typeface="宋体" panose="02010600030101010101" pitchFamily="2" charset="-122"/>
                <a:ea typeface="华文仿宋" pitchFamily="2" charset="-122"/>
              </a:rPr>
              <a:t>不计空气阻力和地球的自转</a:t>
            </a:r>
            <a:r>
              <a:rPr kumimoji="1"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华文仿宋" pitchFamily="2" charset="-122"/>
              </a:rPr>
              <a:t>）。</a:t>
            </a:r>
          </a:p>
        </p:txBody>
      </p:sp>
      <p:sp>
        <p:nvSpPr>
          <p:cNvPr id="6159" name="Rectangle 16"/>
          <p:cNvSpPr>
            <a:spLocks noChangeArrowheads="1"/>
          </p:cNvSpPr>
          <p:nvPr/>
        </p:nvSpPr>
        <p:spPr bwMode="auto">
          <a:xfrm>
            <a:off x="269875" y="8382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</a:p>
        </p:txBody>
      </p:sp>
      <p:sp>
        <p:nvSpPr>
          <p:cNvPr id="303121" name="Oval 17"/>
          <p:cNvSpPr>
            <a:spLocks noChangeArrowheads="1"/>
          </p:cNvSpPr>
          <p:nvPr/>
        </p:nvSpPr>
        <p:spPr bwMode="auto">
          <a:xfrm>
            <a:off x="7667625" y="4292600"/>
            <a:ext cx="914400" cy="914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03122" name="Line 18"/>
          <p:cNvSpPr>
            <a:spLocks noChangeShapeType="1"/>
          </p:cNvSpPr>
          <p:nvPr/>
        </p:nvSpPr>
        <p:spPr bwMode="auto">
          <a:xfrm flipV="1">
            <a:off x="8101013" y="2420938"/>
            <a:ext cx="0" cy="2376487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23" name="Text Box 19"/>
          <p:cNvSpPr txBox="1">
            <a:spLocks noChangeArrowheads="1"/>
          </p:cNvSpPr>
          <p:nvPr/>
        </p:nvSpPr>
        <p:spPr bwMode="auto">
          <a:xfrm>
            <a:off x="8218488" y="2198688"/>
            <a:ext cx="342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i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303124" name="Oval 20"/>
          <p:cNvSpPr>
            <a:spLocks noChangeArrowheads="1"/>
          </p:cNvSpPr>
          <p:nvPr/>
        </p:nvSpPr>
        <p:spPr bwMode="auto">
          <a:xfrm>
            <a:off x="8027988" y="3644900"/>
            <a:ext cx="16351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03125" name="AutoShape 21"/>
          <p:cNvSpPr>
            <a:spLocks noChangeArrowheads="1"/>
          </p:cNvSpPr>
          <p:nvPr/>
        </p:nvSpPr>
        <p:spPr bwMode="auto">
          <a:xfrm>
            <a:off x="1042988" y="3068638"/>
            <a:ext cx="688975" cy="288925"/>
          </a:xfrm>
          <a:prstGeom prst="rightArrow">
            <a:avLst>
              <a:gd name="adj1" fmla="val 50000"/>
              <a:gd name="adj2" fmla="val 59615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03126" name="AutoShape 22"/>
          <p:cNvSpPr>
            <a:spLocks noChangeArrowheads="1"/>
          </p:cNvSpPr>
          <p:nvPr/>
        </p:nvSpPr>
        <p:spPr bwMode="auto">
          <a:xfrm>
            <a:off x="1074738" y="4941888"/>
            <a:ext cx="688975" cy="288925"/>
          </a:xfrm>
          <a:prstGeom prst="rightArrow">
            <a:avLst>
              <a:gd name="adj1" fmla="val 50000"/>
              <a:gd name="adj2" fmla="val 59615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22" name="Object 14"/>
          <p:cNvGraphicFramePr>
            <a:graphicFrameLocks noChangeAspect="1"/>
          </p:cNvGraphicFramePr>
          <p:nvPr/>
        </p:nvGraphicFramePr>
        <p:xfrm>
          <a:off x="7248525" y="2809875"/>
          <a:ext cx="4460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5" name="剪辑" r:id="rId18" imgW="1809587" imgH="3943156" progId="MS_ClipArt_Gallery.2">
                  <p:embed/>
                </p:oleObj>
              </mc:Choice>
              <mc:Fallback>
                <p:oleObj name="剪辑" r:id="rId18" imgW="1809587" imgH="3943156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5" y="2809875"/>
                        <a:ext cx="44608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79388" y="5864225"/>
            <a:ext cx="4248150" cy="76835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思考：利用机械能守恒是否也能求解？</a:t>
            </a:r>
            <a:r>
              <a:rPr kumimoji="1" lang="zh-CN" altLang="en-US" sz="2200" b="1" dirty="0">
                <a:solidFill>
                  <a:srgbClr val="CCEC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endParaRPr kumimoji="1" lang="zh-CN" altLang="en-US" sz="2200" dirty="0">
              <a:solidFill>
                <a:srgbClr val="FFFF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9" grpId="0" autoUpdateAnimBg="0"/>
      <p:bldP spid="303110" grpId="0" autoUpdateAnimBg="0"/>
      <p:bldP spid="303111" grpId="0" autoUpdateAnimBg="0"/>
      <p:bldP spid="303121" grpId="0" animBg="1"/>
      <p:bldP spid="303122" grpId="0" animBg="1"/>
      <p:bldP spid="303123" grpId="0"/>
      <p:bldP spid="303124" grpId="0" animBg="1"/>
      <p:bldP spid="303125" grpId="0" animBg="1"/>
      <p:bldP spid="303126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ChangeArrowheads="1"/>
          </p:cNvSpPr>
          <p:nvPr/>
        </p:nvSpPr>
        <p:spPr bwMode="auto">
          <a:xfrm>
            <a:off x="393700" y="476250"/>
            <a:ext cx="5257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600" b="1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三、解题思路和方法</a:t>
            </a:r>
            <a:endParaRPr kumimoji="1" lang="zh-CN" altLang="en-US" sz="2600" b="1">
              <a:solidFill>
                <a:srgbClr val="FFFF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8163" name="Rectangle 3"/>
          <p:cNvSpPr>
            <a:spLocks noChangeArrowheads="1"/>
          </p:cNvSpPr>
          <p:nvPr/>
        </p:nvSpPr>
        <p:spPr bwMode="auto">
          <a:xfrm>
            <a:off x="971550" y="969963"/>
            <a:ext cx="7272338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6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应用牛顿运动定律求解质点动力学的一般步骤：</a:t>
            </a:r>
            <a:endParaRPr kumimoji="1" lang="zh-CN" altLang="en-US" sz="2600" b="1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1044575" y="1668463"/>
            <a:ext cx="4895850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6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26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选取研究对象</a:t>
            </a:r>
          </a:p>
        </p:txBody>
      </p:sp>
      <p:sp>
        <p:nvSpPr>
          <p:cNvPr id="348165" name="Rectangle 5"/>
          <p:cNvSpPr>
            <a:spLocks noChangeArrowheads="1"/>
          </p:cNvSpPr>
          <p:nvPr/>
        </p:nvSpPr>
        <p:spPr bwMode="auto">
          <a:xfrm>
            <a:off x="1044575" y="2244725"/>
            <a:ext cx="7848600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6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kumimoji="1" lang="zh-CN" altLang="en-US" sz="26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分析受力情况和运动情况，画出受力图</a:t>
            </a:r>
          </a:p>
        </p:txBody>
      </p:sp>
      <p:sp>
        <p:nvSpPr>
          <p:cNvPr id="348166" name="Rectangle 6"/>
          <p:cNvSpPr>
            <a:spLocks noChangeArrowheads="1"/>
          </p:cNvSpPr>
          <p:nvPr/>
        </p:nvSpPr>
        <p:spPr bwMode="auto">
          <a:xfrm>
            <a:off x="1077913" y="2830513"/>
            <a:ext cx="7848600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6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3. </a:t>
            </a:r>
            <a:r>
              <a:rPr kumimoji="1" lang="zh-CN" altLang="en-US" sz="26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选取坐标系</a:t>
            </a:r>
          </a:p>
        </p:txBody>
      </p:sp>
      <p:sp>
        <p:nvSpPr>
          <p:cNvPr id="348167" name="Rectangle 7"/>
          <p:cNvSpPr>
            <a:spLocks noChangeArrowheads="1"/>
          </p:cNvSpPr>
          <p:nvPr/>
        </p:nvSpPr>
        <p:spPr bwMode="auto">
          <a:xfrm>
            <a:off x="1103313" y="3324225"/>
            <a:ext cx="7848600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6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4. </a:t>
            </a:r>
            <a:r>
              <a:rPr kumimoji="1" lang="zh-CN" altLang="en-US" sz="26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列方程（</a:t>
            </a:r>
            <a:r>
              <a:rPr kumimoji="1" lang="zh-CN" altLang="en-US" sz="26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对应的动力学微分方程</a:t>
            </a:r>
            <a:r>
              <a:rPr kumimoji="1" lang="zh-CN" altLang="en-US" sz="26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）求解</a:t>
            </a:r>
          </a:p>
        </p:txBody>
      </p:sp>
      <p:sp>
        <p:nvSpPr>
          <p:cNvPr id="348168" name="Rectangle 8"/>
          <p:cNvSpPr>
            <a:spLocks noChangeArrowheads="1"/>
          </p:cNvSpPr>
          <p:nvPr/>
        </p:nvSpPr>
        <p:spPr bwMode="auto">
          <a:xfrm>
            <a:off x="1116013" y="3829050"/>
            <a:ext cx="7848600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6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5. </a:t>
            </a:r>
            <a:r>
              <a:rPr kumimoji="1" lang="zh-CN" altLang="en-US" sz="26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讨论</a:t>
            </a:r>
          </a:p>
        </p:txBody>
      </p:sp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755650" y="4868863"/>
            <a:ext cx="7315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6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选物体      </a:t>
            </a:r>
            <a:r>
              <a:rPr kumimoji="1" lang="en-US" altLang="zh-CN" sz="26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6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看运动       </a:t>
            </a:r>
            <a:r>
              <a:rPr kumimoji="1" lang="en-US" altLang="zh-CN" sz="26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6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查受力       </a:t>
            </a:r>
            <a:r>
              <a:rPr kumimoji="1" lang="en-US" altLang="zh-CN" sz="26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• </a:t>
            </a:r>
            <a:r>
              <a:rPr kumimoji="1" lang="zh-CN" altLang="en-US" sz="26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列方程</a:t>
            </a:r>
            <a:endParaRPr kumimoji="1" lang="zh-CN" altLang="en-US" sz="260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3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2" grpId="0" autoUpdateAnimBg="0"/>
      <p:bldP spid="348163" grpId="0"/>
      <p:bldP spid="348164" grpId="0"/>
      <p:bldP spid="348165" grpId="0"/>
      <p:bldP spid="348166" grpId="0"/>
      <p:bldP spid="348167" grpId="0"/>
      <p:bldP spid="348168" grpId="0"/>
      <p:bldP spid="19456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71550" y="260648"/>
            <a:ext cx="76962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以初速度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2500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竖直向上抛出一质量为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的小球，小球除受重力外，还受一个大小为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αmv </a:t>
            </a:r>
            <a:r>
              <a:rPr kumimoji="1" lang="en-US" altLang="zh-CN" sz="2400" b="1" baseline="3000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的粘滞阻力。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90525" y="1708448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0825" y="340023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793833" y="524667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7717633" y="4332270"/>
            <a:ext cx="0" cy="990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870033" y="5308583"/>
            <a:ext cx="0" cy="9906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7870033" y="5322870"/>
            <a:ext cx="0" cy="53340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870033" y="5322870"/>
            <a:ext cx="954088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7870033" y="3265470"/>
            <a:ext cx="0" cy="2133600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8632033" y="3265470"/>
            <a:ext cx="0" cy="2057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7565233" y="3189270"/>
            <a:ext cx="0" cy="21336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53347"/>
              </p:ext>
            </p:extLst>
          </p:nvPr>
        </p:nvGraphicFramePr>
        <p:xfrm>
          <a:off x="8011321" y="5426058"/>
          <a:ext cx="3159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1" name="Equation" r:id="rId3" imgW="199927" imgH="304703" progId="Equation.3">
                  <p:embed/>
                </p:oleObj>
              </mc:Choice>
              <mc:Fallback>
                <p:oleObj name="Equation" r:id="rId3" imgW="199927" imgH="3047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1321" y="5426058"/>
                        <a:ext cx="31591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7846221" y="3270233"/>
            <a:ext cx="9144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700215"/>
              </p:ext>
            </p:extLst>
          </p:nvPr>
        </p:nvGraphicFramePr>
        <p:xfrm>
          <a:off x="7173121" y="4573570"/>
          <a:ext cx="3159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2" name="Equation" r:id="rId5" imgW="199927" imgH="314422" progId="Equation.3">
                  <p:embed/>
                </p:oleObj>
              </mc:Choice>
              <mc:Fallback>
                <p:oleObj name="Equation" r:id="rId5" imgW="199927" imgH="3144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121" y="4573570"/>
                        <a:ext cx="3159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367092"/>
              </p:ext>
            </p:extLst>
          </p:nvPr>
        </p:nvGraphicFramePr>
        <p:xfrm>
          <a:off x="7220746" y="5535595"/>
          <a:ext cx="49688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3" name="Equation" r:id="rId7" imgW="380837" imgH="190500" progId="Equation.3">
                  <p:embed/>
                </p:oleObj>
              </mc:Choice>
              <mc:Fallback>
                <p:oleObj name="Equation" r:id="rId7" imgW="380837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0746" y="5535595"/>
                        <a:ext cx="496887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704701"/>
              </p:ext>
            </p:extLst>
          </p:nvPr>
        </p:nvGraphicFramePr>
        <p:xfrm>
          <a:off x="8279608" y="4181458"/>
          <a:ext cx="3524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4" name="Equation" r:id="rId9" imgW="237962" imgH="180781" progId="Equation.3">
                  <p:embed/>
                </p:oleObj>
              </mc:Choice>
              <mc:Fallback>
                <p:oleObj name="Equation" r:id="rId9" imgW="237962" imgH="1807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9608" y="4181458"/>
                        <a:ext cx="3524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093042"/>
              </p:ext>
            </p:extLst>
          </p:nvPr>
        </p:nvGraphicFramePr>
        <p:xfrm>
          <a:off x="7171533" y="3325795"/>
          <a:ext cx="2413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5" name="Equation" r:id="rId11" imgW="123858" imgH="190500" progId="Equation.3">
                  <p:embed/>
                </p:oleObj>
              </mc:Choice>
              <mc:Fallback>
                <p:oleObj name="Equation" r:id="rId11" imgW="123858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1533" y="3325795"/>
                        <a:ext cx="2413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400050" y="1084561"/>
            <a:ext cx="14351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求：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971550" y="1119486"/>
            <a:ext cx="35814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小球上升的最大高度。</a:t>
            </a:r>
          </a:p>
        </p:txBody>
      </p:sp>
      <p:sp>
        <p:nvSpPr>
          <p:cNvPr id="29" name="AutoShape 29"/>
          <p:cNvSpPr>
            <a:spLocks noChangeArrowheads="1"/>
          </p:cNvSpPr>
          <p:nvPr/>
        </p:nvSpPr>
        <p:spPr bwMode="auto">
          <a:xfrm>
            <a:off x="3917950" y="2899073"/>
            <a:ext cx="503238" cy="215900"/>
          </a:xfrm>
          <a:prstGeom prst="rightArrow">
            <a:avLst>
              <a:gd name="adj1" fmla="val 50000"/>
              <a:gd name="adj2" fmla="val 58272"/>
            </a:avLst>
          </a:prstGeom>
          <a:solidFill>
            <a:srgbClr val="FFFF00">
              <a:alpha val="49019"/>
            </a:srgbClr>
          </a:solidFill>
          <a:ln w="9525">
            <a:solidFill>
              <a:srgbClr val="FFFF00">
                <a:alpha val="50195"/>
              </a:srgb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3175" y="4573886"/>
            <a:ext cx="1120775" cy="144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2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注意积分上下限的对应</a:t>
            </a:r>
            <a:r>
              <a:rPr kumimoji="1" lang="en-US" altLang="zh-CN" sz="2200" b="1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107577"/>
              </p:ext>
            </p:extLst>
          </p:nvPr>
        </p:nvGraphicFramePr>
        <p:xfrm>
          <a:off x="987507" y="1546523"/>
          <a:ext cx="3689268" cy="892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6" name="Equation" r:id="rId13" imgW="1625400" imgH="393480" progId="Equation.DSMT4">
                  <p:embed/>
                </p:oleObj>
              </mc:Choice>
              <mc:Fallback>
                <p:oleObj name="Equation" r:id="rId13" imgW="1625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87507" y="1546523"/>
                        <a:ext cx="3689268" cy="892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680135"/>
              </p:ext>
            </p:extLst>
          </p:nvPr>
        </p:nvGraphicFramePr>
        <p:xfrm>
          <a:off x="5213914" y="1517629"/>
          <a:ext cx="22764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7" name="Equation" r:id="rId15" imgW="1002960" imgH="393480" progId="Equation.DSMT4">
                  <p:embed/>
                </p:oleObj>
              </mc:Choice>
              <mc:Fallback>
                <p:oleObj name="Equation" r:id="rId15" imgW="1002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13914" y="1517629"/>
                        <a:ext cx="2276475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959758"/>
              </p:ext>
            </p:extLst>
          </p:nvPr>
        </p:nvGraphicFramePr>
        <p:xfrm>
          <a:off x="1085056" y="2527301"/>
          <a:ext cx="30845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8" name="Equation" r:id="rId17" imgW="1358640" imgH="419040" progId="Equation.DSMT4">
                  <p:embed/>
                </p:oleObj>
              </mc:Choice>
              <mc:Fallback>
                <p:oleObj name="Equation" r:id="rId17" imgW="13586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85056" y="2527301"/>
                        <a:ext cx="3084513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726818"/>
              </p:ext>
            </p:extLst>
          </p:nvPr>
        </p:nvGraphicFramePr>
        <p:xfrm>
          <a:off x="4567239" y="2506801"/>
          <a:ext cx="2881312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9" name="Equation" r:id="rId19" imgW="1269720" imgH="444240" progId="Equation.DSMT4">
                  <p:embed/>
                </p:oleObj>
              </mc:Choice>
              <mc:Fallback>
                <p:oleObj name="Equation" r:id="rId19" imgW="12697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67239" y="2506801"/>
                        <a:ext cx="2881312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559672"/>
              </p:ext>
            </p:extLst>
          </p:nvPr>
        </p:nvGraphicFramePr>
        <p:xfrm>
          <a:off x="1126372" y="3511848"/>
          <a:ext cx="172878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0" name="Equation" r:id="rId21" imgW="761760" imgH="444240" progId="Equation.DSMT4">
                  <p:embed/>
                </p:oleObj>
              </mc:Choice>
              <mc:Fallback>
                <p:oleObj name="Equation" r:id="rId21" imgW="761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26372" y="3511848"/>
                        <a:ext cx="1728788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397720"/>
              </p:ext>
            </p:extLst>
          </p:nvPr>
        </p:nvGraphicFramePr>
        <p:xfrm>
          <a:off x="2888982" y="3552937"/>
          <a:ext cx="29972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1" name="Equation" r:id="rId23" imgW="1320480" imgH="444240" progId="Equation.DSMT4">
                  <p:embed/>
                </p:oleObj>
              </mc:Choice>
              <mc:Fallback>
                <p:oleObj name="Equation" r:id="rId23" imgW="1320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888982" y="3552937"/>
                        <a:ext cx="2997200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743350"/>
              </p:ext>
            </p:extLst>
          </p:nvPr>
        </p:nvGraphicFramePr>
        <p:xfrm>
          <a:off x="1183903" y="4651491"/>
          <a:ext cx="44656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2" name="Equation" r:id="rId25" imgW="1968480" imgH="393480" progId="Equation.DSMT4">
                  <p:embed/>
                </p:oleObj>
              </mc:Choice>
              <mc:Fallback>
                <p:oleObj name="Equation" r:id="rId25" imgW="1968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83903" y="4651491"/>
                        <a:ext cx="4465638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894136"/>
              </p:ext>
            </p:extLst>
          </p:nvPr>
        </p:nvGraphicFramePr>
        <p:xfrm>
          <a:off x="1494532" y="5543666"/>
          <a:ext cx="30829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3" name="Equation" r:id="rId27" imgW="1358640" imgH="444240" progId="Equation.DSMT4">
                  <p:embed/>
                </p:oleObj>
              </mc:Choice>
              <mc:Fallback>
                <p:oleObj name="Equation" r:id="rId27" imgW="13586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494532" y="5543666"/>
                        <a:ext cx="3082925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250825" y="6290556"/>
            <a:ext cx="8650288" cy="43088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 dirty="0" smtClean="0">
                <a:latin typeface="Times New Roman" panose="02020603050405020304" pitchFamily="18" charset="0"/>
                <a:ea typeface="楷体_GB2312" pitchFamily="49" charset="-122"/>
              </a:rPr>
              <a:t>思考</a:t>
            </a:r>
            <a:r>
              <a:rPr kumimoji="1" lang="en-US" altLang="zh-CN" sz="2200" b="1" dirty="0" smtClean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200" b="1" dirty="0" smtClean="0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(1)</a:t>
            </a:r>
            <a:r>
              <a:rPr kumimoji="1" lang="zh-CN" altLang="en-US" sz="2200" b="1" dirty="0" smtClean="0">
                <a:latin typeface="Times New Roman" panose="02020603050405020304" pitchFamily="18" charset="0"/>
                <a:ea typeface="楷体_GB2312" pitchFamily="49" charset="-122"/>
              </a:rPr>
              <a:t>小球上升高度为</a:t>
            </a:r>
            <a:r>
              <a:rPr kumimoji="1" lang="en-US" altLang="zh-CN" sz="2200" b="1" dirty="0" smtClean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zh-CN" altLang="en-US" sz="2200" b="1" dirty="0" smtClean="0">
                <a:latin typeface="Times New Roman" panose="02020603050405020304" pitchFamily="18" charset="0"/>
                <a:ea typeface="楷体_GB2312" pitchFamily="49" charset="-122"/>
              </a:rPr>
              <a:t>时的速度？</a:t>
            </a:r>
            <a:r>
              <a:rPr kumimoji="1" lang="en-US" altLang="zh-CN" sz="2200" b="1" dirty="0" smtClean="0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200" b="1" dirty="0" smtClean="0">
                <a:latin typeface="Times New Roman" panose="02020603050405020304" pitchFamily="18" charset="0"/>
                <a:ea typeface="楷体_GB2312" pitchFamily="49" charset="-122"/>
              </a:rPr>
              <a:t>小球落回抛出点时的速度？</a:t>
            </a:r>
            <a:endParaRPr kumimoji="1" lang="zh-CN" altLang="en-US" sz="2200" dirty="0">
              <a:solidFill>
                <a:srgbClr val="FFFF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199246"/>
              </p:ext>
            </p:extLst>
          </p:nvPr>
        </p:nvGraphicFramePr>
        <p:xfrm>
          <a:off x="7623177" y="1615767"/>
          <a:ext cx="4460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4" name="剪辑" r:id="rId29" imgW="1809587" imgH="3943156" progId="MS_ClipArt_Gallery.2">
                  <p:embed/>
                </p:oleObj>
              </mc:Choice>
              <mc:Fallback>
                <p:oleObj name="剪辑" r:id="rId29" imgW="1809587" imgH="394315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3177" y="1615767"/>
                        <a:ext cx="44608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88876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4" grpId="0" autoUpdateAnimBg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26" grpId="0" build="p" autoUpdateAnimBg="0"/>
      <p:bldP spid="27" grpId="0" build="p" autoUpdateAnimBg="0"/>
      <p:bldP spid="29" grpId="0" animBg="1"/>
      <p:bldP spid="30" grpId="0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5238750" y="2438400"/>
            <a:ext cx="3200400" cy="1219200"/>
            <a:chOff x="336" y="1296"/>
            <a:chExt cx="2016" cy="768"/>
          </a:xfrm>
        </p:grpSpPr>
        <p:sp>
          <p:nvSpPr>
            <p:cNvPr id="10273" name="Line 3"/>
            <p:cNvSpPr>
              <a:spLocks noChangeShapeType="1"/>
            </p:cNvSpPr>
            <p:nvPr/>
          </p:nvSpPr>
          <p:spPr bwMode="auto">
            <a:xfrm>
              <a:off x="720" y="1296"/>
              <a:ext cx="0" cy="576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4" name="Line 4"/>
            <p:cNvSpPr>
              <a:spLocks noChangeShapeType="1"/>
            </p:cNvSpPr>
            <p:nvPr/>
          </p:nvSpPr>
          <p:spPr bwMode="auto">
            <a:xfrm>
              <a:off x="720" y="1296"/>
              <a:ext cx="1248" cy="0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5" name="Line 5"/>
            <p:cNvSpPr>
              <a:spLocks noChangeShapeType="1"/>
            </p:cNvSpPr>
            <p:nvPr/>
          </p:nvSpPr>
          <p:spPr bwMode="auto">
            <a:xfrm>
              <a:off x="1968" y="1296"/>
              <a:ext cx="0" cy="576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6" name="Line 6"/>
            <p:cNvSpPr>
              <a:spLocks noChangeShapeType="1"/>
            </p:cNvSpPr>
            <p:nvPr/>
          </p:nvSpPr>
          <p:spPr bwMode="auto">
            <a:xfrm>
              <a:off x="720" y="1872"/>
              <a:ext cx="576" cy="0"/>
            </a:xfrm>
            <a:prstGeom prst="line">
              <a:avLst/>
            </a:prstGeom>
            <a:noFill/>
            <a:ln w="57150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7" name="Line 7"/>
            <p:cNvSpPr>
              <a:spLocks noChangeShapeType="1"/>
            </p:cNvSpPr>
            <p:nvPr/>
          </p:nvSpPr>
          <p:spPr bwMode="auto">
            <a:xfrm>
              <a:off x="1440" y="1872"/>
              <a:ext cx="528" cy="0"/>
            </a:xfrm>
            <a:prstGeom prst="line">
              <a:avLst/>
            </a:prstGeom>
            <a:noFill/>
            <a:ln w="57150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8" name="Oval 8"/>
            <p:cNvSpPr>
              <a:spLocks noChangeArrowheads="1"/>
            </p:cNvSpPr>
            <p:nvPr/>
          </p:nvSpPr>
          <p:spPr bwMode="auto">
            <a:xfrm>
              <a:off x="816" y="1872"/>
              <a:ext cx="240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999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0279" name="Oval 9"/>
            <p:cNvSpPr>
              <a:spLocks noChangeArrowheads="1"/>
            </p:cNvSpPr>
            <p:nvPr/>
          </p:nvSpPr>
          <p:spPr bwMode="auto">
            <a:xfrm>
              <a:off x="1536" y="1872"/>
              <a:ext cx="240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999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0280" name="Line 10"/>
            <p:cNvSpPr>
              <a:spLocks noChangeShapeType="1"/>
            </p:cNvSpPr>
            <p:nvPr/>
          </p:nvSpPr>
          <p:spPr bwMode="auto">
            <a:xfrm>
              <a:off x="336" y="2064"/>
              <a:ext cx="2016" cy="0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3" name="Freeform 11" descr="25%"/>
          <p:cNvSpPr>
            <a:spLocks/>
          </p:cNvSpPr>
          <p:nvPr/>
        </p:nvSpPr>
        <p:spPr bwMode="auto">
          <a:xfrm rot="-202909">
            <a:off x="6457950" y="3406775"/>
            <a:ext cx="687388" cy="279400"/>
          </a:xfrm>
          <a:custGeom>
            <a:avLst/>
            <a:gdLst>
              <a:gd name="T0" fmla="*/ 2147483646 w 433"/>
              <a:gd name="T1" fmla="*/ 2147483646 h 109"/>
              <a:gd name="T2" fmla="*/ 2147483646 w 433"/>
              <a:gd name="T3" fmla="*/ 2147483646 h 109"/>
              <a:gd name="T4" fmla="*/ 2147483646 w 433"/>
              <a:gd name="T5" fmla="*/ 2147483646 h 109"/>
              <a:gd name="T6" fmla="*/ 2147483646 w 433"/>
              <a:gd name="T7" fmla="*/ 2147483646 h 109"/>
              <a:gd name="T8" fmla="*/ 2147483646 w 433"/>
              <a:gd name="T9" fmla="*/ 2147483646 h 109"/>
              <a:gd name="T10" fmla="*/ 2147483646 w 433"/>
              <a:gd name="T11" fmla="*/ 2147483646 h 1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33"/>
              <a:gd name="T19" fmla="*/ 0 h 109"/>
              <a:gd name="T20" fmla="*/ 433 w 433"/>
              <a:gd name="T21" fmla="*/ 109 h 10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33" h="109">
                <a:moveTo>
                  <a:pt x="1" y="32"/>
                </a:moveTo>
                <a:cubicBezTo>
                  <a:pt x="136" y="10"/>
                  <a:pt x="277" y="0"/>
                  <a:pt x="409" y="44"/>
                </a:cubicBezTo>
                <a:cubicBezTo>
                  <a:pt x="413" y="60"/>
                  <a:pt x="433" y="80"/>
                  <a:pt x="421" y="92"/>
                </a:cubicBezTo>
                <a:cubicBezTo>
                  <a:pt x="404" y="109"/>
                  <a:pt x="373" y="105"/>
                  <a:pt x="349" y="104"/>
                </a:cubicBezTo>
                <a:cubicBezTo>
                  <a:pt x="237" y="101"/>
                  <a:pt x="13" y="80"/>
                  <a:pt x="13" y="80"/>
                </a:cubicBezTo>
                <a:cubicBezTo>
                  <a:pt x="0" y="40"/>
                  <a:pt x="1" y="57"/>
                  <a:pt x="1" y="32"/>
                </a:cubicBezTo>
                <a:close/>
              </a:path>
            </a:pathLst>
          </a:custGeom>
          <a:pattFill prst="pct25">
            <a:fgClr>
              <a:srgbClr val="FF6600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6188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3299995"/>
              </p:ext>
            </p:extLst>
          </p:nvPr>
        </p:nvGraphicFramePr>
        <p:xfrm>
          <a:off x="684213" y="2963863"/>
          <a:ext cx="45640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2" name="公式" r:id="rId3" imgW="4514948" imgH="780953" progId="Equation.3">
                  <p:embed/>
                </p:oleObj>
              </mc:Choice>
              <mc:Fallback>
                <p:oleObj name="公式" r:id="rId3" imgW="4514948" imgH="780953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63863"/>
                        <a:ext cx="4564062" cy="8255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FFFF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9" name="Object 13"/>
          <p:cNvGraphicFramePr>
            <a:graphicFrameLocks noChangeAspect="1"/>
          </p:cNvGraphicFramePr>
          <p:nvPr/>
        </p:nvGraphicFramePr>
        <p:xfrm>
          <a:off x="1763713" y="3933825"/>
          <a:ext cx="204628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3" name="公式" r:id="rId5" imgW="905038" imgH="343094" progId="Equation.3">
                  <p:embed/>
                </p:oleObj>
              </mc:Choice>
              <mc:Fallback>
                <p:oleObj name="公式" r:id="rId5" imgW="905038" imgH="34309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933825"/>
                        <a:ext cx="2046287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90" name="Object 14"/>
          <p:cNvGraphicFramePr>
            <a:graphicFrameLocks noChangeAspect="1"/>
          </p:cNvGraphicFramePr>
          <p:nvPr/>
        </p:nvGraphicFramePr>
        <p:xfrm>
          <a:off x="827088" y="2330450"/>
          <a:ext cx="17367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4" name="Equation" r:id="rId7" imgW="1704747" imgH="333375" progId="Equation.3">
                  <p:embed/>
                </p:oleObj>
              </mc:Choice>
              <mc:Fallback>
                <p:oleObj name="Equation" r:id="rId7" imgW="1704747" imgH="33337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330450"/>
                        <a:ext cx="17367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91" name="Object 15"/>
          <p:cNvGraphicFramePr>
            <a:graphicFrameLocks noChangeAspect="1"/>
          </p:cNvGraphicFramePr>
          <p:nvPr/>
        </p:nvGraphicFramePr>
        <p:xfrm>
          <a:off x="5781675" y="3951288"/>
          <a:ext cx="31115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5" name="公式" r:id="rId9" imgW="1399980" imgH="343094" progId="Equation.3">
                  <p:embed/>
                </p:oleObj>
              </mc:Choice>
              <mc:Fallback>
                <p:oleObj name="公式" r:id="rId9" imgW="1399980" imgH="34309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1675" y="3951288"/>
                        <a:ext cx="311150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92" name="Object 16"/>
          <p:cNvGraphicFramePr>
            <a:graphicFrameLocks noChangeAspect="1"/>
          </p:cNvGraphicFramePr>
          <p:nvPr/>
        </p:nvGraphicFramePr>
        <p:xfrm>
          <a:off x="395288" y="4797425"/>
          <a:ext cx="245427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6" name="公式" r:id="rId11" imgW="1123983" imgH="371281" progId="Equation.3">
                  <p:embed/>
                </p:oleObj>
              </mc:Choice>
              <mc:Fallback>
                <p:oleObj name="公式" r:id="rId11" imgW="1123983" imgH="37128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797425"/>
                        <a:ext cx="2454275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93" name="Object 17"/>
          <p:cNvGraphicFramePr>
            <a:graphicFrameLocks noChangeAspect="1"/>
          </p:cNvGraphicFramePr>
          <p:nvPr/>
        </p:nvGraphicFramePr>
        <p:xfrm>
          <a:off x="3816350" y="4859338"/>
          <a:ext cx="50768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" name="Equation" r:id="rId13" imgW="5019642" imgH="638078" progId="Equation.3">
                  <p:embed/>
                </p:oleObj>
              </mc:Choice>
              <mc:Fallback>
                <p:oleObj name="Equation" r:id="rId13" imgW="5019642" imgH="63807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4859338"/>
                        <a:ext cx="50768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94" name="Object 18"/>
          <p:cNvGraphicFramePr>
            <a:graphicFrameLocks noChangeAspect="1"/>
          </p:cNvGraphicFramePr>
          <p:nvPr/>
        </p:nvGraphicFramePr>
        <p:xfrm>
          <a:off x="1039813" y="5767388"/>
          <a:ext cx="33877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" name="Equation" r:id="rId15" imgW="3343177" imgH="857250" progId="Equation.3">
                  <p:embed/>
                </p:oleObj>
              </mc:Choice>
              <mc:Fallback>
                <p:oleObj name="Equation" r:id="rId15" imgW="3343177" imgH="85725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5767388"/>
                        <a:ext cx="338772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95" name="Object 19"/>
          <p:cNvGraphicFramePr>
            <a:graphicFrameLocks noChangeAspect="1"/>
          </p:cNvGraphicFramePr>
          <p:nvPr/>
        </p:nvGraphicFramePr>
        <p:xfrm>
          <a:off x="5003800" y="5695950"/>
          <a:ext cx="27146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" name="公式" r:id="rId17" imgW="2666837" imgH="857250" progId="Equation.3">
                  <p:embed/>
                </p:oleObj>
              </mc:Choice>
              <mc:Fallback>
                <p:oleObj name="公式" r:id="rId17" imgW="2666837" imgH="85725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695950"/>
                        <a:ext cx="271462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 Box 20"/>
          <p:cNvSpPr txBox="1">
            <a:spLocks noChangeArrowheads="1"/>
          </p:cNvSpPr>
          <p:nvPr/>
        </p:nvSpPr>
        <p:spPr bwMode="auto">
          <a:xfrm>
            <a:off x="762000" y="304800"/>
            <a:ext cx="8077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装沙子后总质量为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M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的车由静止开始运动，运动过程中合外力始终为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f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，每秒漏沙量为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kumimoji="1" lang="zh-CN" altLang="en-US" sz="2400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1" lang="en-US" altLang="zh-CN" sz="2400" b="1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06197" name="Rectangle 21"/>
          <p:cNvSpPr>
            <a:spLocks noChangeArrowheads="1"/>
          </p:cNvSpPr>
          <p:nvPr/>
        </p:nvSpPr>
        <p:spPr bwMode="auto">
          <a:xfrm>
            <a:off x="289626" y="170973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306198" name="Text Box 22"/>
          <p:cNvSpPr txBox="1">
            <a:spLocks noChangeArrowheads="1"/>
          </p:cNvSpPr>
          <p:nvPr/>
        </p:nvSpPr>
        <p:spPr bwMode="auto">
          <a:xfrm>
            <a:off x="762000" y="16764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取车和沙子为研究对象，地面参考系如图，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t 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华文仿宋" pitchFamily="2" charset="-122"/>
              </a:rPr>
              <a:t>= 0</a:t>
            </a:r>
            <a:r>
              <a:rPr kumimoji="1" lang="en-US" altLang="zh-CN" sz="2400" b="1" dirty="0">
                <a:solidFill>
                  <a:srgbClr val="FFFF66"/>
                </a:solidFill>
                <a:latin typeface="Times New Roman" panose="02020603050405020304" pitchFamily="18" charset="0"/>
                <a:ea typeface="华文仿宋" pitchFamily="2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仿宋" pitchFamily="2" charset="-122"/>
              </a:rPr>
              <a:t>时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Bookman Old Style" panose="02050604050505020204" pitchFamily="18" charset="0"/>
              </a:rPr>
              <a:t>v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= 0</a:t>
            </a:r>
          </a:p>
        </p:txBody>
      </p:sp>
      <p:sp>
        <p:nvSpPr>
          <p:cNvPr id="10255" name="Text Box 23"/>
          <p:cNvSpPr txBox="1">
            <a:spLocks noChangeArrowheads="1"/>
          </p:cNvSpPr>
          <p:nvPr/>
        </p:nvSpPr>
        <p:spPr bwMode="auto">
          <a:xfrm>
            <a:off x="179388" y="33337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4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7829550" y="2514600"/>
            <a:ext cx="533400" cy="457200"/>
            <a:chOff x="2352" y="1488"/>
            <a:chExt cx="336" cy="288"/>
          </a:xfrm>
        </p:grpSpPr>
        <p:sp>
          <p:nvSpPr>
            <p:cNvPr id="10271" name="Line 25"/>
            <p:cNvSpPr>
              <a:spLocks noChangeShapeType="1"/>
            </p:cNvSpPr>
            <p:nvPr/>
          </p:nvSpPr>
          <p:spPr bwMode="auto">
            <a:xfrm>
              <a:off x="2352" y="1776"/>
              <a:ext cx="240" cy="0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2" name="Text Box 26"/>
            <p:cNvSpPr txBox="1">
              <a:spLocks noChangeArrowheads="1"/>
            </p:cNvSpPr>
            <p:nvPr/>
          </p:nvSpPr>
          <p:spPr bwMode="auto">
            <a:xfrm>
              <a:off x="2400" y="148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10257" name="Rectangle 27" descr="25%"/>
          <p:cNvSpPr>
            <a:spLocks noChangeArrowheads="1"/>
          </p:cNvSpPr>
          <p:nvPr/>
        </p:nvSpPr>
        <p:spPr bwMode="auto">
          <a:xfrm>
            <a:off x="5881688" y="2636838"/>
            <a:ext cx="1943100" cy="706437"/>
          </a:xfrm>
          <a:prstGeom prst="rect">
            <a:avLst/>
          </a:prstGeom>
          <a:pattFill prst="pct25">
            <a:fgClr>
              <a:srgbClr val="FF66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7448550" y="3276600"/>
            <a:ext cx="1371600" cy="457200"/>
            <a:chOff x="1680" y="2112"/>
            <a:chExt cx="864" cy="288"/>
          </a:xfrm>
        </p:grpSpPr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>
              <a:off x="1680" y="2352"/>
              <a:ext cx="864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0" name="Text Box 30"/>
            <p:cNvSpPr txBox="1">
              <a:spLocks noChangeArrowheads="1"/>
            </p:cNvSpPr>
            <p:nvPr/>
          </p:nvSpPr>
          <p:spPr bwMode="auto">
            <a:xfrm>
              <a:off x="2016" y="211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</p:grpSp>
      <p:sp>
        <p:nvSpPr>
          <p:cNvPr id="10259" name="Freeform 31" descr="25%"/>
          <p:cNvSpPr>
            <a:spLocks/>
          </p:cNvSpPr>
          <p:nvPr/>
        </p:nvSpPr>
        <p:spPr bwMode="auto">
          <a:xfrm>
            <a:off x="6726238" y="3314700"/>
            <a:ext cx="284162" cy="200025"/>
          </a:xfrm>
          <a:custGeom>
            <a:avLst/>
            <a:gdLst>
              <a:gd name="T0" fmla="*/ 2147483646 w 179"/>
              <a:gd name="T1" fmla="*/ 2147483646 h 126"/>
              <a:gd name="T2" fmla="*/ 2147483646 w 179"/>
              <a:gd name="T3" fmla="*/ 2147483646 h 126"/>
              <a:gd name="T4" fmla="*/ 2147483646 w 179"/>
              <a:gd name="T5" fmla="*/ 0 h 126"/>
              <a:gd name="T6" fmla="*/ 2147483646 w 179"/>
              <a:gd name="T7" fmla="*/ 2147483646 h 126"/>
              <a:gd name="T8" fmla="*/ 2147483646 w 179"/>
              <a:gd name="T9" fmla="*/ 2147483646 h 126"/>
              <a:gd name="T10" fmla="*/ 2147483646 w 179"/>
              <a:gd name="T11" fmla="*/ 2147483646 h 126"/>
              <a:gd name="T12" fmla="*/ 2147483646 w 179"/>
              <a:gd name="T13" fmla="*/ 2147483646 h 126"/>
              <a:gd name="T14" fmla="*/ 2147483646 w 179"/>
              <a:gd name="T15" fmla="*/ 2147483646 h 126"/>
              <a:gd name="T16" fmla="*/ 2147483646 w 179"/>
              <a:gd name="T17" fmla="*/ 2147483646 h 12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9"/>
              <a:gd name="T28" fmla="*/ 0 h 126"/>
              <a:gd name="T29" fmla="*/ 179 w 179"/>
              <a:gd name="T30" fmla="*/ 126 h 12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9" h="126">
                <a:moveTo>
                  <a:pt x="23" y="96"/>
                </a:moveTo>
                <a:cubicBezTo>
                  <a:pt x="22" y="87"/>
                  <a:pt x="9" y="41"/>
                  <a:pt x="23" y="24"/>
                </a:cubicBezTo>
                <a:cubicBezTo>
                  <a:pt x="35" y="9"/>
                  <a:pt x="77" y="0"/>
                  <a:pt x="77" y="0"/>
                </a:cubicBezTo>
                <a:cubicBezTo>
                  <a:pt x="93" y="2"/>
                  <a:pt x="110" y="1"/>
                  <a:pt x="125" y="6"/>
                </a:cubicBezTo>
                <a:cubicBezTo>
                  <a:pt x="139" y="11"/>
                  <a:pt x="149" y="22"/>
                  <a:pt x="161" y="30"/>
                </a:cubicBezTo>
                <a:cubicBezTo>
                  <a:pt x="167" y="34"/>
                  <a:pt x="179" y="42"/>
                  <a:pt x="179" y="42"/>
                </a:cubicBezTo>
                <a:cubicBezTo>
                  <a:pt x="118" y="57"/>
                  <a:pt x="151" y="97"/>
                  <a:pt x="107" y="126"/>
                </a:cubicBezTo>
                <a:cubicBezTo>
                  <a:pt x="91" y="124"/>
                  <a:pt x="75" y="124"/>
                  <a:pt x="59" y="120"/>
                </a:cubicBezTo>
                <a:cubicBezTo>
                  <a:pt x="59" y="120"/>
                  <a:pt x="0" y="96"/>
                  <a:pt x="23" y="96"/>
                </a:cubicBezTo>
                <a:close/>
              </a:path>
            </a:pathLst>
          </a:custGeom>
          <a:pattFill prst="pct25">
            <a:fgClr>
              <a:srgbClr val="FF33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60" name="Text Box 32"/>
          <p:cNvSpPr txBox="1">
            <a:spLocks noChangeArrowheads="1"/>
          </p:cNvSpPr>
          <p:nvPr/>
        </p:nvSpPr>
        <p:spPr bwMode="auto">
          <a:xfrm>
            <a:off x="304800" y="121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FFFF"/>
                </a:solidFill>
                <a:latin typeface="宋体" panose="02010600030101010101" pitchFamily="2" charset="-122"/>
              </a:rPr>
              <a:t>求</a:t>
            </a:r>
          </a:p>
        </p:txBody>
      </p:sp>
      <p:sp>
        <p:nvSpPr>
          <p:cNvPr id="10261" name="Text Box 33"/>
          <p:cNvSpPr txBox="1">
            <a:spLocks noChangeArrowheads="1"/>
          </p:cNvSpPr>
          <p:nvPr/>
        </p:nvSpPr>
        <p:spPr bwMode="auto">
          <a:xfrm>
            <a:off x="762000" y="1158875"/>
            <a:ext cx="3449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 dirty="0">
                <a:solidFill>
                  <a:srgbClr val="FF9900"/>
                </a:solidFill>
                <a:latin typeface="宋体" panose="02010600030101010101" pitchFamily="2" charset="-122"/>
              </a:rPr>
              <a:t>t </a:t>
            </a:r>
            <a:r>
              <a:rPr kumimoji="1" lang="zh-CN" altLang="en-US" sz="2400" b="1" dirty="0">
                <a:solidFill>
                  <a:schemeClr val="bg1"/>
                </a:solidFill>
                <a:latin typeface="华文仿宋" pitchFamily="2" charset="-122"/>
                <a:ea typeface="华文仿宋" pitchFamily="2" charset="-122"/>
              </a:rPr>
              <a:t>时刻车运动的速度。</a:t>
            </a:r>
          </a:p>
        </p:txBody>
      </p:sp>
      <p:graphicFrame>
        <p:nvGraphicFramePr>
          <p:cNvPr id="306210" name="Object 34"/>
          <p:cNvGraphicFramePr>
            <a:graphicFrameLocks noChangeAspect="1"/>
          </p:cNvGraphicFramePr>
          <p:nvPr/>
        </p:nvGraphicFramePr>
        <p:xfrm>
          <a:off x="3419475" y="2060575"/>
          <a:ext cx="12779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" name="公式" r:id="rId19" imgW="552483" imgH="343094" progId="Equation.3">
                  <p:embed/>
                </p:oleObj>
              </mc:Choice>
              <mc:Fallback>
                <p:oleObj name="公式" r:id="rId19" imgW="552483" imgH="343094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060575"/>
                        <a:ext cx="127793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211" name="AutoShape 35"/>
          <p:cNvSpPr>
            <a:spLocks noChangeArrowheads="1"/>
          </p:cNvSpPr>
          <p:nvPr/>
        </p:nvSpPr>
        <p:spPr bwMode="auto">
          <a:xfrm>
            <a:off x="539750" y="4149725"/>
            <a:ext cx="1223963" cy="417513"/>
          </a:xfrm>
          <a:prstGeom prst="notchedRightArrow">
            <a:avLst>
              <a:gd name="adj1" fmla="val 41852"/>
              <a:gd name="adj2" fmla="val 86942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306212" name="Object 36"/>
          <p:cNvGraphicFramePr>
            <a:graphicFrameLocks noChangeAspect="1"/>
          </p:cNvGraphicFramePr>
          <p:nvPr/>
        </p:nvGraphicFramePr>
        <p:xfrm>
          <a:off x="611188" y="3978275"/>
          <a:ext cx="82232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" name="公式" r:id="rId21" imgW="457395" imgH="152594" progId="Equation.3">
                  <p:embed/>
                </p:oleObj>
              </mc:Choice>
              <mc:Fallback>
                <p:oleObj name="公式" r:id="rId21" imgW="457395" imgH="152594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978275"/>
                        <a:ext cx="822325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213" name="AutoShape 37"/>
          <p:cNvSpPr>
            <a:spLocks noChangeArrowheads="1"/>
          </p:cNvSpPr>
          <p:nvPr/>
        </p:nvSpPr>
        <p:spPr bwMode="auto">
          <a:xfrm>
            <a:off x="3924300" y="4221163"/>
            <a:ext cx="1800225" cy="417512"/>
          </a:xfrm>
          <a:prstGeom prst="notchedRightArrow">
            <a:avLst>
              <a:gd name="adj1" fmla="val 42204"/>
              <a:gd name="adj2" fmla="val 84040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306215" name="Object 39"/>
          <p:cNvGraphicFramePr>
            <a:graphicFrameLocks noChangeAspect="1"/>
          </p:cNvGraphicFramePr>
          <p:nvPr/>
        </p:nvGraphicFramePr>
        <p:xfrm>
          <a:off x="4067175" y="4033838"/>
          <a:ext cx="130492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" name="Equation" r:id="rId23" imgW="1704747" imgH="333375" progId="Equation.3">
                  <p:embed/>
                </p:oleObj>
              </mc:Choice>
              <mc:Fallback>
                <p:oleObj name="Equation" r:id="rId23" imgW="1704747" imgH="333375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033838"/>
                        <a:ext cx="130492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35"/>
          <p:cNvSpPr>
            <a:spLocks noChangeArrowheads="1"/>
          </p:cNvSpPr>
          <p:nvPr/>
        </p:nvSpPr>
        <p:spPr bwMode="auto">
          <a:xfrm>
            <a:off x="2987675" y="5084763"/>
            <a:ext cx="792163" cy="417512"/>
          </a:xfrm>
          <a:prstGeom prst="notchedRightArrow">
            <a:avLst>
              <a:gd name="adj1" fmla="val 41852"/>
              <a:gd name="adj2" fmla="val 56270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" name="AutoShape 35"/>
          <p:cNvSpPr>
            <a:spLocks noChangeArrowheads="1"/>
          </p:cNvSpPr>
          <p:nvPr/>
        </p:nvSpPr>
        <p:spPr bwMode="auto">
          <a:xfrm flipH="1">
            <a:off x="2627313" y="2276475"/>
            <a:ext cx="649287" cy="417513"/>
          </a:xfrm>
          <a:prstGeom prst="notchedRightArrow">
            <a:avLst>
              <a:gd name="adj1" fmla="val 41852"/>
              <a:gd name="adj2" fmla="val 46121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path path="rect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1" name="Text Box 33"/>
          <p:cNvSpPr txBox="1">
            <a:spLocks noChangeArrowheads="1"/>
          </p:cNvSpPr>
          <p:nvPr/>
        </p:nvSpPr>
        <p:spPr bwMode="auto">
          <a:xfrm>
            <a:off x="5282016" y="1216968"/>
            <a:ext cx="19179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FFFF"/>
                </a:solidFill>
                <a:latin typeface="华文仿宋" pitchFamily="2" charset="-122"/>
                <a:ea typeface="华文仿宋" pitchFamily="2" charset="-122"/>
              </a:rPr>
              <a:t>变质量问题</a:t>
            </a:r>
            <a:endParaRPr kumimoji="1" lang="zh-CN" altLang="en-US" sz="2400" b="1" dirty="0">
              <a:solidFill>
                <a:srgbClr val="00FFFF"/>
              </a:solidFill>
              <a:latin typeface="华文仿宋" pitchFamily="2" charset="-122"/>
              <a:ea typeface="华文仿宋" pitchFamily="2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6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6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97" grpId="0" autoUpdateAnimBg="0"/>
      <p:bldP spid="306198" grpId="0" autoUpdateAnimBg="0"/>
      <p:bldP spid="306211" grpId="0" animBg="1"/>
      <p:bldP spid="306213" grpId="0" animBg="1"/>
      <p:bldP spid="2" grpId="0" animBg="1"/>
      <p:bldP spid="5" grpId="0" animBg="1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Text Box 2"/>
          <p:cNvSpPr txBox="1">
            <a:spLocks noChangeArrowheads="1"/>
          </p:cNvSpPr>
          <p:nvPr/>
        </p:nvSpPr>
        <p:spPr bwMode="auto">
          <a:xfrm>
            <a:off x="217488" y="260350"/>
            <a:ext cx="899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一细绳如图示，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质量为</a:t>
            </a:r>
            <a:r>
              <a:rPr kumimoji="1" lang="en-US" altLang="zh-CN" sz="24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i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且分布均匀，长度 </a:t>
            </a:r>
            <a:r>
              <a:rPr kumimoji="1"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sz="2400" b="1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zh-CN" altLang="en-US" sz="2400" b="1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7164388" y="260350"/>
            <a:ext cx="1979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现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使细绳以</a:t>
            </a:r>
            <a:endParaRPr kumimoji="1" lang="zh-CN" altLang="en-US" sz="2400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8468" name="Text Box 4"/>
          <p:cNvSpPr txBox="1">
            <a:spLocks noChangeArrowheads="1"/>
          </p:cNvSpPr>
          <p:nvPr/>
        </p:nvSpPr>
        <p:spPr bwMode="auto">
          <a:xfrm>
            <a:off x="4324350" y="7112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转动中忽略</a:t>
            </a:r>
            <a:endParaRPr kumimoji="1" lang="zh-CN" altLang="en-US" sz="24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8469" name="Text Box 5"/>
          <p:cNvSpPr txBox="1">
            <a:spLocks noChangeArrowheads="1"/>
          </p:cNvSpPr>
          <p:nvPr/>
        </p:nvSpPr>
        <p:spPr bwMode="auto">
          <a:xfrm>
            <a:off x="5924550" y="711200"/>
            <a:ext cx="2824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重力与空气阻力，</a:t>
            </a:r>
          </a:p>
        </p:txBody>
      </p:sp>
      <p:sp>
        <p:nvSpPr>
          <p:cNvPr id="318470" name="Line 6"/>
          <p:cNvSpPr>
            <a:spLocks noChangeShapeType="1"/>
          </p:cNvSpPr>
          <p:nvPr/>
        </p:nvSpPr>
        <p:spPr bwMode="auto">
          <a:xfrm>
            <a:off x="5715000" y="2700338"/>
            <a:ext cx="3276600" cy="0"/>
          </a:xfrm>
          <a:prstGeom prst="line">
            <a:avLst/>
          </a:prstGeom>
          <a:noFill/>
          <a:ln w="6350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71" name="Line 7"/>
          <p:cNvSpPr>
            <a:spLocks noChangeShapeType="1"/>
          </p:cNvSpPr>
          <p:nvPr/>
        </p:nvSpPr>
        <p:spPr bwMode="auto">
          <a:xfrm>
            <a:off x="5715000" y="1709738"/>
            <a:ext cx="0" cy="2057400"/>
          </a:xfrm>
          <a:prstGeom prst="line">
            <a:avLst/>
          </a:prstGeom>
          <a:noFill/>
          <a:ln w="349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72" name="Rectangle 8"/>
          <p:cNvSpPr>
            <a:spLocks noChangeArrowheads="1"/>
          </p:cNvSpPr>
          <p:nvPr/>
        </p:nvSpPr>
        <p:spPr bwMode="auto">
          <a:xfrm>
            <a:off x="6629400" y="216693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</a:p>
        </p:txBody>
      </p:sp>
      <p:sp>
        <p:nvSpPr>
          <p:cNvPr id="318473" name="Rectangle 9"/>
          <p:cNvSpPr>
            <a:spLocks noChangeArrowheads="1"/>
          </p:cNvSpPr>
          <p:nvPr/>
        </p:nvSpPr>
        <p:spPr bwMode="auto">
          <a:xfrm>
            <a:off x="4876800" y="1785938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en-US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</a:t>
            </a:r>
            <a:endParaRPr kumimoji="1" lang="en-US" altLang="zh-CN" sz="2400" b="1" i="1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18474" name="AutoShape 10"/>
          <p:cNvSpPr>
            <a:spLocks noChangeArrowheads="1"/>
          </p:cNvSpPr>
          <p:nvPr/>
        </p:nvSpPr>
        <p:spPr bwMode="auto">
          <a:xfrm>
            <a:off x="5410200" y="1557338"/>
            <a:ext cx="609600" cy="533400"/>
          </a:xfrm>
          <a:prstGeom prst="curvedRightArrow">
            <a:avLst>
              <a:gd name="adj1" fmla="val 17796"/>
              <a:gd name="adj2" fmla="val 37796"/>
              <a:gd name="adj3" fmla="val 31481"/>
            </a:avLst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8475" name="Line 11"/>
          <p:cNvSpPr>
            <a:spLocks noChangeShapeType="1"/>
          </p:cNvSpPr>
          <p:nvPr/>
        </p:nvSpPr>
        <p:spPr bwMode="auto">
          <a:xfrm>
            <a:off x="8991600" y="2700338"/>
            <a:ext cx="0" cy="685800"/>
          </a:xfrm>
          <a:prstGeom prst="line">
            <a:avLst/>
          </a:prstGeom>
          <a:noFill/>
          <a:ln w="19050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76" name="Line 12"/>
          <p:cNvSpPr>
            <a:spLocks noChangeShapeType="1"/>
          </p:cNvSpPr>
          <p:nvPr/>
        </p:nvSpPr>
        <p:spPr bwMode="auto">
          <a:xfrm>
            <a:off x="5715000" y="3386138"/>
            <a:ext cx="32766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77" name="AutoShape 13"/>
          <p:cNvSpPr>
            <a:spLocks noChangeArrowheads="1"/>
          </p:cNvSpPr>
          <p:nvPr/>
        </p:nvSpPr>
        <p:spPr bwMode="auto">
          <a:xfrm>
            <a:off x="7620000" y="1709738"/>
            <a:ext cx="1219200" cy="685800"/>
          </a:xfrm>
          <a:prstGeom prst="wedgeRoundRectCallout">
            <a:avLst>
              <a:gd name="adj1" fmla="val -46222"/>
              <a:gd name="adj2" fmla="val 8125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dm=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dr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8478" name="Rectangle 14"/>
          <p:cNvSpPr>
            <a:spLocks noChangeArrowheads="1"/>
          </p:cNvSpPr>
          <p:nvPr/>
        </p:nvSpPr>
        <p:spPr bwMode="auto">
          <a:xfrm>
            <a:off x="6629400" y="33861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</a:p>
        </p:txBody>
      </p:sp>
      <p:sp>
        <p:nvSpPr>
          <p:cNvPr id="318479" name="Line 15"/>
          <p:cNvSpPr>
            <a:spLocks noChangeShapeType="1"/>
          </p:cNvSpPr>
          <p:nvPr/>
        </p:nvSpPr>
        <p:spPr bwMode="auto">
          <a:xfrm>
            <a:off x="7467600" y="2700338"/>
            <a:ext cx="0" cy="3810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80" name="Line 16"/>
          <p:cNvSpPr>
            <a:spLocks noChangeShapeType="1"/>
          </p:cNvSpPr>
          <p:nvPr/>
        </p:nvSpPr>
        <p:spPr bwMode="auto">
          <a:xfrm>
            <a:off x="5715000" y="3005138"/>
            <a:ext cx="17526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81" name="Rectangle 17"/>
          <p:cNvSpPr>
            <a:spLocks noChangeArrowheads="1"/>
          </p:cNvSpPr>
          <p:nvPr/>
        </p:nvSpPr>
        <p:spPr bwMode="auto">
          <a:xfrm>
            <a:off x="6400800" y="2928938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</a:t>
            </a:r>
          </a:p>
        </p:txBody>
      </p:sp>
      <p:sp>
        <p:nvSpPr>
          <p:cNvPr id="318482" name="Rectangle 18"/>
          <p:cNvSpPr>
            <a:spLocks noChangeArrowheads="1"/>
          </p:cNvSpPr>
          <p:nvPr/>
        </p:nvSpPr>
        <p:spPr bwMode="auto">
          <a:xfrm>
            <a:off x="5334000" y="24717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o</a:t>
            </a:r>
          </a:p>
        </p:txBody>
      </p:sp>
      <p:sp>
        <p:nvSpPr>
          <p:cNvPr id="318483" name="Text Box 19"/>
          <p:cNvSpPr txBox="1">
            <a:spLocks noChangeArrowheads="1"/>
          </p:cNvSpPr>
          <p:nvPr/>
        </p:nvSpPr>
        <p:spPr bwMode="auto">
          <a:xfrm>
            <a:off x="382588" y="16256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318484" name="Object 20"/>
          <p:cNvGraphicFramePr>
            <a:graphicFrameLocks noChangeAspect="1"/>
          </p:cNvGraphicFramePr>
          <p:nvPr/>
        </p:nvGraphicFramePr>
        <p:xfrm>
          <a:off x="1017588" y="2006600"/>
          <a:ext cx="29876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9" name="公式" r:id="rId3" imgW="1019142" imgH="276031" progId="Equation.3">
                  <p:embed/>
                </p:oleObj>
              </mc:Choice>
              <mc:Fallback>
                <p:oleObj name="公式" r:id="rId3" imgW="1019142" imgH="27603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2006600"/>
                        <a:ext cx="29876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85" name="Text Box 21"/>
          <p:cNvSpPr txBox="1">
            <a:spLocks noChangeArrowheads="1"/>
          </p:cNvSpPr>
          <p:nvPr/>
        </p:nvSpPr>
        <p:spPr bwMode="auto">
          <a:xfrm>
            <a:off x="941388" y="1625600"/>
            <a:ext cx="3111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如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图，取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质量元</a:t>
            </a:r>
          </a:p>
        </p:txBody>
      </p:sp>
      <p:sp>
        <p:nvSpPr>
          <p:cNvPr id="318486" name="Line 22"/>
          <p:cNvSpPr>
            <a:spLocks noChangeShapeType="1"/>
          </p:cNvSpPr>
          <p:nvPr/>
        </p:nvSpPr>
        <p:spPr bwMode="auto">
          <a:xfrm>
            <a:off x="7543800" y="4289425"/>
            <a:ext cx="9906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87" name="Line 23"/>
          <p:cNvSpPr>
            <a:spLocks noChangeShapeType="1"/>
          </p:cNvSpPr>
          <p:nvPr/>
        </p:nvSpPr>
        <p:spPr bwMode="auto">
          <a:xfrm flipH="1">
            <a:off x="6172200" y="4289425"/>
            <a:ext cx="1063625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88" name="Rectangle 24"/>
          <p:cNvSpPr>
            <a:spLocks noChangeArrowheads="1"/>
          </p:cNvSpPr>
          <p:nvPr/>
        </p:nvSpPr>
        <p:spPr bwMode="auto">
          <a:xfrm>
            <a:off x="7772400" y="3756025"/>
            <a:ext cx="121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T (r+dr)</a:t>
            </a:r>
          </a:p>
        </p:txBody>
      </p:sp>
      <p:sp>
        <p:nvSpPr>
          <p:cNvPr id="318489" name="Rectangle 25"/>
          <p:cNvSpPr>
            <a:spLocks noChangeArrowheads="1"/>
          </p:cNvSpPr>
          <p:nvPr/>
        </p:nvSpPr>
        <p:spPr bwMode="auto">
          <a:xfrm>
            <a:off x="5638800" y="3756025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T(r)</a:t>
            </a:r>
          </a:p>
        </p:txBody>
      </p:sp>
      <p:sp>
        <p:nvSpPr>
          <p:cNvPr id="318490" name="Rectangle 26"/>
          <p:cNvSpPr>
            <a:spLocks noChangeArrowheads="1"/>
          </p:cNvSpPr>
          <p:nvPr/>
        </p:nvSpPr>
        <p:spPr bwMode="auto">
          <a:xfrm>
            <a:off x="6705600" y="375602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dm</a:t>
            </a:r>
          </a:p>
        </p:txBody>
      </p:sp>
      <p:graphicFrame>
        <p:nvGraphicFramePr>
          <p:cNvPr id="318491" name="Object 27"/>
          <p:cNvGraphicFramePr>
            <a:graphicFrameLocks noChangeAspect="1"/>
          </p:cNvGraphicFramePr>
          <p:nvPr/>
        </p:nvGraphicFramePr>
        <p:xfrm>
          <a:off x="1376363" y="3692525"/>
          <a:ext cx="14620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0" name="Equation" r:id="rId5" imgW="533465" imgH="304703" progId="Equation.DSMT4">
                  <p:embed/>
                </p:oleObj>
              </mc:Choice>
              <mc:Fallback>
                <p:oleObj name="Equation" r:id="rId5" imgW="533465" imgH="304703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3692525"/>
                        <a:ext cx="146208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92" name="Text Box 28"/>
          <p:cNvSpPr txBox="1">
            <a:spLocks noChangeArrowheads="1"/>
          </p:cNvSpPr>
          <p:nvPr/>
        </p:nvSpPr>
        <p:spPr bwMode="auto">
          <a:xfrm>
            <a:off x="922338" y="26924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质点作圆周运动</a:t>
            </a:r>
          </a:p>
        </p:txBody>
      </p:sp>
      <p:graphicFrame>
        <p:nvGraphicFramePr>
          <p:cNvPr id="318493" name="Object 29"/>
          <p:cNvGraphicFramePr>
            <a:graphicFrameLocks noChangeAspect="1"/>
          </p:cNvGraphicFramePr>
          <p:nvPr/>
        </p:nvGraphicFramePr>
        <p:xfrm>
          <a:off x="1154113" y="4508500"/>
          <a:ext cx="248761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1" name="公式" r:id="rId7" imgW="952337" imgH="304703" progId="Equation.3">
                  <p:embed/>
                </p:oleObj>
              </mc:Choice>
              <mc:Fallback>
                <p:oleObj name="公式" r:id="rId7" imgW="952337" imgH="304703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4508500"/>
                        <a:ext cx="248761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94" name="Object 30"/>
          <p:cNvGraphicFramePr>
            <a:graphicFrameLocks noChangeAspect="1"/>
          </p:cNvGraphicFramePr>
          <p:nvPr/>
        </p:nvGraphicFramePr>
        <p:xfrm>
          <a:off x="4576763" y="4508500"/>
          <a:ext cx="31623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2" name="公式" r:id="rId9" imgW="1181035" imgH="371281" progId="Equation.3">
                  <p:embed/>
                </p:oleObj>
              </mc:Choice>
              <mc:Fallback>
                <p:oleObj name="公式" r:id="rId9" imgW="1181035" imgH="371281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763" y="4508500"/>
                        <a:ext cx="316230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95" name="AutoShape 31"/>
          <p:cNvSpPr>
            <a:spLocks noChangeArrowheads="1"/>
          </p:cNvSpPr>
          <p:nvPr/>
        </p:nvSpPr>
        <p:spPr bwMode="auto">
          <a:xfrm>
            <a:off x="3857625" y="4941888"/>
            <a:ext cx="609600" cy="255587"/>
          </a:xfrm>
          <a:prstGeom prst="rightArrow">
            <a:avLst>
              <a:gd name="adj1" fmla="val 50000"/>
              <a:gd name="adj2" fmla="val 596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18496" name="Group 32"/>
          <p:cNvGrpSpPr>
            <a:grpSpLocks/>
          </p:cNvGrpSpPr>
          <p:nvPr/>
        </p:nvGrpSpPr>
        <p:grpSpPr bwMode="auto">
          <a:xfrm>
            <a:off x="7935913" y="4902200"/>
            <a:ext cx="381000" cy="533400"/>
            <a:chOff x="5376" y="3360"/>
            <a:chExt cx="240" cy="336"/>
          </a:xfrm>
        </p:grpSpPr>
        <p:sp>
          <p:nvSpPr>
            <p:cNvPr id="12337" name="Line 33"/>
            <p:cNvSpPr>
              <a:spLocks noChangeShapeType="1"/>
            </p:cNvSpPr>
            <p:nvPr/>
          </p:nvSpPr>
          <p:spPr bwMode="auto">
            <a:xfrm>
              <a:off x="5376" y="3360"/>
              <a:ext cx="240" cy="336"/>
            </a:xfrm>
            <a:prstGeom prst="line">
              <a:avLst/>
            </a:prstGeom>
            <a:noFill/>
            <a:ln w="2222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8" name="Line 34"/>
            <p:cNvSpPr>
              <a:spLocks noChangeShapeType="1"/>
            </p:cNvSpPr>
            <p:nvPr/>
          </p:nvSpPr>
          <p:spPr bwMode="auto">
            <a:xfrm flipH="1">
              <a:off x="5376" y="3360"/>
              <a:ext cx="240" cy="336"/>
            </a:xfrm>
            <a:prstGeom prst="line">
              <a:avLst/>
            </a:prstGeom>
            <a:noFill/>
            <a:ln w="2222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18499" name="Object 35"/>
          <p:cNvGraphicFramePr>
            <a:graphicFrameLocks noChangeAspect="1"/>
          </p:cNvGraphicFramePr>
          <p:nvPr/>
        </p:nvGraphicFramePr>
        <p:xfrm>
          <a:off x="1119188" y="5521325"/>
          <a:ext cx="36893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3" name="公式" r:id="rId11" imgW="1181035" imgH="381000" progId="Equation.3">
                  <p:embed/>
                </p:oleObj>
              </mc:Choice>
              <mc:Fallback>
                <p:oleObj name="公式" r:id="rId11" imgW="1181035" imgH="3810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5521325"/>
                        <a:ext cx="36893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500" name="Text Box 36"/>
          <p:cNvSpPr txBox="1">
            <a:spLocks noChangeArrowheads="1"/>
          </p:cNvSpPr>
          <p:nvPr/>
        </p:nvSpPr>
        <p:spPr bwMode="auto">
          <a:xfrm>
            <a:off x="971550" y="711200"/>
            <a:ext cx="359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角速度 </a:t>
            </a:r>
            <a:r>
              <a:rPr kumimoji="1" lang="en-US" altLang="en-US" sz="2400" b="1" i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</a:t>
            </a:r>
            <a:r>
              <a:rPr kumimoji="1" lang="en-US" altLang="en-US" sz="2400" b="1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在水平面旋转。</a:t>
            </a:r>
            <a:endParaRPr kumimoji="1" lang="zh-CN" altLang="en-US" sz="24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8501" name="Text Box 37"/>
          <p:cNvSpPr txBox="1">
            <a:spLocks noChangeArrowheads="1"/>
          </p:cNvSpPr>
          <p:nvPr/>
        </p:nvSpPr>
        <p:spPr bwMode="auto">
          <a:xfrm>
            <a:off x="361950" y="1168400"/>
            <a:ext cx="561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求：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距转轴为 </a:t>
            </a:r>
            <a:r>
              <a:rPr kumimoji="1"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处绳中的张力</a:t>
            </a:r>
            <a:r>
              <a:rPr kumimoji="1" lang="en-US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sz="2400" b="1" i="1" dirty="0" smtClean="0">
                <a:solidFill>
                  <a:srgbClr val="00FFFF"/>
                </a:solidFill>
                <a:latin typeface="+mj-lt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sz="24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r)</a:t>
            </a:r>
            <a:r>
              <a:rPr kumimoji="1" lang="zh-CN" altLang="en-US" sz="2400" b="1" i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？</a:t>
            </a:r>
            <a:endParaRPr kumimoji="1" lang="zh-CN" altLang="en-US" sz="2400" b="1" i="1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1850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697847"/>
              </p:ext>
            </p:extLst>
          </p:nvPr>
        </p:nvGraphicFramePr>
        <p:xfrm>
          <a:off x="3218508" y="1625600"/>
          <a:ext cx="63341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4" name="公式" r:id="rId13" imgW="123858" imgH="66578" progId="Equation.3">
                  <p:embed/>
                </p:oleObj>
              </mc:Choice>
              <mc:Fallback>
                <p:oleObj name="公式" r:id="rId13" imgW="123858" imgH="66578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8508" y="1625600"/>
                        <a:ext cx="63341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503" name="Object 39"/>
          <p:cNvGraphicFramePr>
            <a:graphicFrameLocks noChangeAspect="1"/>
          </p:cNvGraphicFramePr>
          <p:nvPr/>
        </p:nvGraphicFramePr>
        <p:xfrm>
          <a:off x="5691188" y="5597525"/>
          <a:ext cx="3276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" name="公式" r:id="rId15" imgW="1342927" imgH="304703" progId="Equation.3">
                  <p:embed/>
                </p:oleObj>
              </mc:Choice>
              <mc:Fallback>
                <p:oleObj name="公式" r:id="rId15" imgW="1342927" imgH="304703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188" y="5597525"/>
                        <a:ext cx="3276600" cy="914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8504" name="AutoShape 40"/>
          <p:cNvCxnSpPr>
            <a:cxnSpLocks noChangeShapeType="1"/>
          </p:cNvCxnSpPr>
          <p:nvPr/>
        </p:nvCxnSpPr>
        <p:spPr bwMode="auto">
          <a:xfrm rot="5400000">
            <a:off x="7135018" y="3171032"/>
            <a:ext cx="1008063" cy="228600"/>
          </a:xfrm>
          <a:prstGeom prst="curvedConnector3">
            <a:avLst>
              <a:gd name="adj1" fmla="val 49921"/>
            </a:avLst>
          </a:prstGeom>
          <a:noFill/>
          <a:ln w="222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505" name="Rectangle 41"/>
          <p:cNvSpPr>
            <a:spLocks noChangeArrowheads="1"/>
          </p:cNvSpPr>
          <p:nvPr/>
        </p:nvSpPr>
        <p:spPr bwMode="auto">
          <a:xfrm>
            <a:off x="7239000" y="4213225"/>
            <a:ext cx="3048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8506" name="Rectangle 42"/>
          <p:cNvSpPr>
            <a:spLocks noChangeArrowheads="1"/>
          </p:cNvSpPr>
          <p:nvPr/>
        </p:nvSpPr>
        <p:spPr bwMode="auto">
          <a:xfrm>
            <a:off x="7467600" y="2624138"/>
            <a:ext cx="3048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8507" name="Object 43"/>
          <p:cNvGraphicFramePr>
            <a:graphicFrameLocks noChangeAspect="1"/>
          </p:cNvGraphicFramePr>
          <p:nvPr/>
        </p:nvGraphicFramePr>
        <p:xfrm>
          <a:off x="1042988" y="3213100"/>
          <a:ext cx="2590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" name="Equation" r:id="rId17" imgW="952337" imgH="85531" progId="Equation.3">
                  <p:embed/>
                </p:oleObj>
              </mc:Choice>
              <mc:Fallback>
                <p:oleObj name="Equation" r:id="rId17" imgW="952337" imgH="85531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213100"/>
                        <a:ext cx="2590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508" name="AutoShape 44"/>
          <p:cNvSpPr>
            <a:spLocks noChangeArrowheads="1"/>
          </p:cNvSpPr>
          <p:nvPr/>
        </p:nvSpPr>
        <p:spPr bwMode="auto">
          <a:xfrm>
            <a:off x="4767263" y="5949950"/>
            <a:ext cx="685800" cy="204788"/>
          </a:xfrm>
          <a:prstGeom prst="rightArrow">
            <a:avLst>
              <a:gd name="adj1" fmla="val 50000"/>
              <a:gd name="adj2" fmla="val 83721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8509" name="Object 45"/>
          <p:cNvGraphicFramePr>
            <a:graphicFrameLocks noChangeAspect="1"/>
          </p:cNvGraphicFramePr>
          <p:nvPr/>
        </p:nvGraphicFramePr>
        <p:xfrm>
          <a:off x="3709988" y="3213100"/>
          <a:ext cx="123348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7" name="Equation" r:id="rId19" imgW="390590" imgH="66578" progId="Equation.3">
                  <p:embed/>
                </p:oleObj>
              </mc:Choice>
              <mc:Fallback>
                <p:oleObj name="Equation" r:id="rId19" imgW="390590" imgH="66578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3213100"/>
                        <a:ext cx="1233487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510" name="Oval 46"/>
          <p:cNvSpPr>
            <a:spLocks noChangeArrowheads="1"/>
          </p:cNvSpPr>
          <p:nvPr/>
        </p:nvSpPr>
        <p:spPr bwMode="auto">
          <a:xfrm>
            <a:off x="1195388" y="5445125"/>
            <a:ext cx="19050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8511" name="Oval 47"/>
          <p:cNvSpPr>
            <a:spLocks noChangeArrowheads="1"/>
          </p:cNvSpPr>
          <p:nvPr/>
        </p:nvSpPr>
        <p:spPr bwMode="auto">
          <a:xfrm>
            <a:off x="1042988" y="6207125"/>
            <a:ext cx="2133600" cy="381000"/>
          </a:xfrm>
          <a:prstGeom prst="ellips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8512" name="Object 48"/>
          <p:cNvGraphicFramePr>
            <a:graphicFrameLocks noChangeAspect="1"/>
          </p:cNvGraphicFramePr>
          <p:nvPr/>
        </p:nvGraphicFramePr>
        <p:xfrm>
          <a:off x="2909888" y="3717925"/>
          <a:ext cx="180657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" name="Equation" r:id="rId21" imgW="695358" imgH="276031" progId="Equation.3">
                  <p:embed/>
                </p:oleObj>
              </mc:Choice>
              <mc:Fallback>
                <p:oleObj name="Equation" r:id="rId21" imgW="695358" imgH="276031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3717925"/>
                        <a:ext cx="1806575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83" name="Objec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4672923"/>
              </p:ext>
            </p:extLst>
          </p:nvPr>
        </p:nvGraphicFramePr>
        <p:xfrm>
          <a:off x="1908175" y="4331816"/>
          <a:ext cx="203358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" name="公式" r:id="rId23" imgW="1276122" imgH="438344" progId="Equation.3">
                  <p:embed/>
                </p:oleObj>
              </mc:Choice>
              <mc:Fallback>
                <p:oleObj name="公式" r:id="rId23" imgW="1276122" imgH="438344" progId="Equation.3">
                  <p:embed/>
                  <p:pic>
                    <p:nvPicPr>
                      <p:cNvPr id="0" name="Object 35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331816"/>
                        <a:ext cx="2033588" cy="1041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884" name="Text Box 36"/>
          <p:cNvSpPr txBox="1">
            <a:spLocks noChangeArrowheads="1"/>
          </p:cNvSpPr>
          <p:nvPr/>
        </p:nvSpPr>
        <p:spPr bwMode="auto">
          <a:xfrm>
            <a:off x="217488" y="4654550"/>
            <a:ext cx="15621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边界条件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8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300"/>
                                        <p:tgtEl>
                                          <p:spTgt spid="3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8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1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1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18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18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5" dur="500"/>
                                        <p:tgtEl>
                                          <p:spTgt spid="31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1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3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3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31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8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18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3" dur="500"/>
                                        <p:tgtEl>
                                          <p:spTgt spid="318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18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18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18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18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6" grpId="0" build="p" autoUpdateAnimBg="0"/>
      <p:bldP spid="318467" grpId="0" build="p" autoUpdateAnimBg="0"/>
      <p:bldP spid="318468" grpId="0" autoUpdateAnimBg="0"/>
      <p:bldP spid="318469" grpId="0" build="p" autoUpdateAnimBg="0" advAuto="0"/>
      <p:bldP spid="318470" grpId="0" animBg="1"/>
      <p:bldP spid="318471" grpId="0" animBg="1"/>
      <p:bldP spid="318472" grpId="0" build="p" autoUpdateAnimBg="0" advAuto="0"/>
      <p:bldP spid="318473" grpId="0" build="p" autoUpdateAnimBg="0" advAuto="0"/>
      <p:bldP spid="318474" grpId="0" animBg="1"/>
      <p:bldP spid="318475" grpId="0" animBg="1"/>
      <p:bldP spid="318476" grpId="0" animBg="1"/>
      <p:bldP spid="318477" grpId="0" animBg="1" autoUpdateAnimBg="0"/>
      <p:bldP spid="318478" grpId="0" build="p" autoUpdateAnimBg="0" advAuto="0"/>
      <p:bldP spid="318479" grpId="0" animBg="1"/>
      <p:bldP spid="318480" grpId="0" animBg="1"/>
      <p:bldP spid="318481" grpId="0" build="p" autoUpdateAnimBg="0" advAuto="0"/>
      <p:bldP spid="318482" grpId="0" build="p" autoUpdateAnimBg="0" advAuto="0"/>
      <p:bldP spid="318483" grpId="0" build="p" autoUpdateAnimBg="0"/>
      <p:bldP spid="318485" grpId="0" build="p" autoUpdateAnimBg="0"/>
      <p:bldP spid="318486" grpId="0" animBg="1"/>
      <p:bldP spid="318487" grpId="0" animBg="1"/>
      <p:bldP spid="318488" grpId="0" build="p" autoUpdateAnimBg="0" advAuto="0"/>
      <p:bldP spid="318489" grpId="0" build="p" autoUpdateAnimBg="0" advAuto="0"/>
      <p:bldP spid="318490" grpId="0" build="p" autoUpdateAnimBg="0" advAuto="0"/>
      <p:bldP spid="318492" grpId="0" build="p" autoUpdateAnimBg="0"/>
      <p:bldP spid="318495" grpId="0" animBg="1"/>
      <p:bldP spid="318500" grpId="0" build="p" autoUpdateAnimBg="0" advAuto="0"/>
      <p:bldP spid="318501" grpId="0" build="p" autoUpdateAnimBg="0" advAuto="0"/>
      <p:bldP spid="318505" grpId="0" animBg="1"/>
      <p:bldP spid="318506" grpId="0" animBg="1"/>
      <p:bldP spid="318508" grpId="0" animBg="1"/>
      <p:bldP spid="318510" grpId="0" animBg="1"/>
      <p:bldP spid="318511" grpId="0" animBg="1"/>
      <p:bldP spid="334884" grpId="0" animBg="1"/>
    </p:bldLst>
  </p:timing>
</p:sld>
</file>

<file path=ppt/theme/theme1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3788</TotalTime>
  <Words>1218</Words>
  <Application>Microsoft Office PowerPoint</Application>
  <PresentationFormat>全屏显示(4:3)</PresentationFormat>
  <Paragraphs>226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Highlight LET</vt:lpstr>
      <vt:lpstr>Smudger LET</vt:lpstr>
      <vt:lpstr>方正舒体</vt:lpstr>
      <vt:lpstr>仿宋_GB2312</vt:lpstr>
      <vt:lpstr>黑体</vt:lpstr>
      <vt:lpstr>华文仿宋</vt:lpstr>
      <vt:lpstr>楷体_GB2312</vt:lpstr>
      <vt:lpstr>隶书</vt:lpstr>
      <vt:lpstr>宋体</vt:lpstr>
      <vt:lpstr>Arial</vt:lpstr>
      <vt:lpstr>Bookman Old Style</vt:lpstr>
      <vt:lpstr>Symbol</vt:lpstr>
      <vt:lpstr>Times New Roman</vt:lpstr>
      <vt:lpstr>Wingdings</vt:lpstr>
      <vt:lpstr>3_默认设计模板</vt:lpstr>
      <vt:lpstr>Equation</vt:lpstr>
      <vt:lpstr>剪辑</vt:lpstr>
      <vt:lpstr>公式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Newton's Laws</dc:title>
  <dc:creator>Zhongfeng Xu</dc:creator>
  <cp:lastModifiedBy>jiangcw</cp:lastModifiedBy>
  <cp:revision>438</cp:revision>
  <dcterms:created xsi:type="dcterms:W3CDTF">2002-06-18T00:43:24Z</dcterms:created>
  <dcterms:modified xsi:type="dcterms:W3CDTF">2022-03-07T15:30:26Z</dcterms:modified>
</cp:coreProperties>
</file>