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294" r:id="rId2"/>
    <p:sldId id="553" r:id="rId3"/>
    <p:sldId id="554" r:id="rId4"/>
    <p:sldId id="555" r:id="rId5"/>
    <p:sldId id="556" r:id="rId6"/>
    <p:sldId id="557" r:id="rId7"/>
    <p:sldId id="573" r:id="rId8"/>
    <p:sldId id="572" r:id="rId9"/>
    <p:sldId id="558" r:id="rId10"/>
    <p:sldId id="561" r:id="rId11"/>
    <p:sldId id="562" r:id="rId12"/>
    <p:sldId id="513" r:id="rId13"/>
    <p:sldId id="569" r:id="rId14"/>
    <p:sldId id="514" r:id="rId15"/>
    <p:sldId id="571" r:id="rId16"/>
    <p:sldId id="563" r:id="rId17"/>
    <p:sldId id="564" r:id="rId18"/>
    <p:sldId id="565" r:id="rId19"/>
    <p:sldId id="566" r:id="rId20"/>
    <p:sldId id="567" r:id="rId21"/>
    <p:sldId id="568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00"/>
    <a:srgbClr val="33CCFF"/>
    <a:srgbClr val="00FF00"/>
    <a:srgbClr val="99CCFF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1797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12" Type="http://schemas.openxmlformats.org/officeDocument/2006/relationships/image" Target="../media/image116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11" Type="http://schemas.openxmlformats.org/officeDocument/2006/relationships/image" Target="../media/image115.emf"/><Relationship Id="rId5" Type="http://schemas.openxmlformats.org/officeDocument/2006/relationships/image" Target="../media/image109.emf"/><Relationship Id="rId15" Type="http://schemas.openxmlformats.org/officeDocument/2006/relationships/image" Target="../media/image119.emf"/><Relationship Id="rId10" Type="http://schemas.openxmlformats.org/officeDocument/2006/relationships/image" Target="../media/image114.e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6.w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wmf"/><Relationship Id="rId4" Type="http://schemas.openxmlformats.org/officeDocument/2006/relationships/image" Target="../media/image12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w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w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image" Target="../media/image152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51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50.w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Relationship Id="rId14" Type="http://schemas.openxmlformats.org/officeDocument/2006/relationships/image" Target="../media/image15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emf"/><Relationship Id="rId18" Type="http://schemas.openxmlformats.org/officeDocument/2006/relationships/image" Target="../media/image18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12" Type="http://schemas.openxmlformats.org/officeDocument/2006/relationships/image" Target="../media/image180.emf"/><Relationship Id="rId17" Type="http://schemas.openxmlformats.org/officeDocument/2006/relationships/image" Target="../media/image185.emf"/><Relationship Id="rId2" Type="http://schemas.openxmlformats.org/officeDocument/2006/relationships/image" Target="../media/image170.emf"/><Relationship Id="rId16" Type="http://schemas.openxmlformats.org/officeDocument/2006/relationships/image" Target="../media/image184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11" Type="http://schemas.openxmlformats.org/officeDocument/2006/relationships/image" Target="../media/image179.emf"/><Relationship Id="rId5" Type="http://schemas.openxmlformats.org/officeDocument/2006/relationships/image" Target="../media/image173.emf"/><Relationship Id="rId15" Type="http://schemas.openxmlformats.org/officeDocument/2006/relationships/image" Target="../media/image183.emf"/><Relationship Id="rId10" Type="http://schemas.openxmlformats.org/officeDocument/2006/relationships/image" Target="../media/image17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Relationship Id="rId14" Type="http://schemas.openxmlformats.org/officeDocument/2006/relationships/image" Target="../media/image18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image" Target="../media/image18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e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w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wmf"/><Relationship Id="rId5" Type="http://schemas.openxmlformats.org/officeDocument/2006/relationships/image" Target="../media/image44.emf"/><Relationship Id="rId10" Type="http://schemas.openxmlformats.org/officeDocument/2006/relationships/image" Target="../media/image49.w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wmf"/><Relationship Id="rId6" Type="http://schemas.openxmlformats.org/officeDocument/2006/relationships/image" Target="../media/image38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wmf"/><Relationship Id="rId1" Type="http://schemas.openxmlformats.org/officeDocument/2006/relationships/image" Target="../media/image56.emf"/><Relationship Id="rId6" Type="http://schemas.openxmlformats.org/officeDocument/2006/relationships/image" Target="../media/image60.wmf"/><Relationship Id="rId5" Type="http://schemas.openxmlformats.org/officeDocument/2006/relationships/image" Target="../media/image55.wmf"/><Relationship Id="rId4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18" Type="http://schemas.openxmlformats.org/officeDocument/2006/relationships/image" Target="../media/image78.wmf"/><Relationship Id="rId3" Type="http://schemas.openxmlformats.org/officeDocument/2006/relationships/image" Target="../media/image63.wmf"/><Relationship Id="rId21" Type="http://schemas.openxmlformats.org/officeDocument/2006/relationships/image" Target="../media/image81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17" Type="http://schemas.openxmlformats.org/officeDocument/2006/relationships/image" Target="../media/image77.wmf"/><Relationship Id="rId2" Type="http://schemas.openxmlformats.org/officeDocument/2006/relationships/image" Target="../media/image62.wmf"/><Relationship Id="rId16" Type="http://schemas.openxmlformats.org/officeDocument/2006/relationships/image" Target="../media/image76.wmf"/><Relationship Id="rId20" Type="http://schemas.openxmlformats.org/officeDocument/2006/relationships/image" Target="../media/image80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19" Type="http://schemas.openxmlformats.org/officeDocument/2006/relationships/image" Target="../media/image79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ABB04A70-E327-4E94-A758-324C718923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18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B04A70-E327-4E94-A758-324C7189235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26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9091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21674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97678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36111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4206206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827446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15779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76714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580073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65628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5651902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91879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Xi’an </a:t>
            </a:r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University, 2022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4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9" Type="http://schemas.openxmlformats.org/officeDocument/2006/relationships/oleObject" Target="../embeddings/oleObject80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76.wmf"/><Relationship Id="rId42" Type="http://schemas.openxmlformats.org/officeDocument/2006/relationships/image" Target="../media/image80.wmf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75.bin"/><Relationship Id="rId41" Type="http://schemas.openxmlformats.org/officeDocument/2006/relationships/oleObject" Target="../embeddings/oleObject8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71.wmf"/><Relationship Id="rId32" Type="http://schemas.openxmlformats.org/officeDocument/2006/relationships/image" Target="../media/image75.wmf"/><Relationship Id="rId37" Type="http://schemas.openxmlformats.org/officeDocument/2006/relationships/oleObject" Target="../embeddings/oleObject79.bin"/><Relationship Id="rId40" Type="http://schemas.openxmlformats.org/officeDocument/2006/relationships/image" Target="../media/image79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3.wmf"/><Relationship Id="rId36" Type="http://schemas.openxmlformats.org/officeDocument/2006/relationships/image" Target="../media/image77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4" Type="http://schemas.openxmlformats.org/officeDocument/2006/relationships/image" Target="../media/image81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4.wmf"/><Relationship Id="rId35" Type="http://schemas.openxmlformats.org/officeDocument/2006/relationships/oleObject" Target="../embeddings/oleObject78.bin"/><Relationship Id="rId43" Type="http://schemas.openxmlformats.org/officeDocument/2006/relationships/oleObject" Target="../embeddings/oleObject82.bin"/><Relationship Id="rId8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7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94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9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4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0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2.emf"/><Relationship Id="rId26" Type="http://schemas.openxmlformats.org/officeDocument/2006/relationships/image" Target="../media/image116.e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5.emf"/><Relationship Id="rId32" Type="http://schemas.openxmlformats.org/officeDocument/2006/relationships/image" Target="../media/image119.e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17.emf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1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28.bin"/><Relationship Id="rId3" Type="http://schemas.openxmlformats.org/officeDocument/2006/relationships/image" Target="../media/image128.emf"/><Relationship Id="rId7" Type="http://schemas.openxmlformats.org/officeDocument/2006/relationships/image" Target="../media/image121.e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3.emf"/><Relationship Id="rId5" Type="http://schemas.openxmlformats.org/officeDocument/2006/relationships/image" Target="../media/image120.emf"/><Relationship Id="rId15" Type="http://schemas.openxmlformats.org/officeDocument/2006/relationships/image" Target="../media/image125.emf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27.e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2.emf"/><Relationship Id="rId14" Type="http://schemas.openxmlformats.org/officeDocument/2006/relationships/oleObject" Target="../embeddings/oleObject12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6.e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7.emf"/><Relationship Id="rId26" Type="http://schemas.openxmlformats.org/officeDocument/2006/relationships/image" Target="../media/image151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2.emf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5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1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7.e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7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e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9" Type="http://schemas.openxmlformats.org/officeDocument/2006/relationships/image" Target="../media/image186.emf"/><Relationship Id="rId21" Type="http://schemas.openxmlformats.org/officeDocument/2006/relationships/image" Target="../media/image177.emf"/><Relationship Id="rId34" Type="http://schemas.openxmlformats.org/officeDocument/2006/relationships/oleObject" Target="../embeddings/oleObject184.bin"/><Relationship Id="rId7" Type="http://schemas.openxmlformats.org/officeDocument/2006/relationships/image" Target="../media/image170.e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75.emf"/><Relationship Id="rId25" Type="http://schemas.openxmlformats.org/officeDocument/2006/relationships/image" Target="../media/image179.emf"/><Relationship Id="rId33" Type="http://schemas.openxmlformats.org/officeDocument/2006/relationships/image" Target="../media/image183.emf"/><Relationship Id="rId38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81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72.emf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3.bin"/><Relationship Id="rId37" Type="http://schemas.openxmlformats.org/officeDocument/2006/relationships/image" Target="../media/image185.emf"/><Relationship Id="rId5" Type="http://schemas.openxmlformats.org/officeDocument/2006/relationships/image" Target="../media/image169.emf"/><Relationship Id="rId15" Type="http://schemas.openxmlformats.org/officeDocument/2006/relationships/image" Target="../media/image174.emf"/><Relationship Id="rId23" Type="http://schemas.openxmlformats.org/officeDocument/2006/relationships/image" Target="../media/image178.emf"/><Relationship Id="rId28" Type="http://schemas.openxmlformats.org/officeDocument/2006/relationships/oleObject" Target="../embeddings/oleObject181.bin"/><Relationship Id="rId36" Type="http://schemas.openxmlformats.org/officeDocument/2006/relationships/oleObject" Target="../embeddings/oleObject185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76.emf"/><Relationship Id="rId31" Type="http://schemas.openxmlformats.org/officeDocument/2006/relationships/image" Target="../media/image182.e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71.e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80.emf"/><Relationship Id="rId30" Type="http://schemas.openxmlformats.org/officeDocument/2006/relationships/oleObject" Target="../embeddings/oleObject182.bin"/><Relationship Id="rId35" Type="http://schemas.openxmlformats.org/officeDocument/2006/relationships/image" Target="../media/image184.emf"/><Relationship Id="rId8" Type="http://schemas.openxmlformats.org/officeDocument/2006/relationships/oleObject" Target="../embeddings/oleObject171.bin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7" Type="http://schemas.openxmlformats.org/officeDocument/2006/relationships/image" Target="../media/image1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87.emf"/><Relationship Id="rId4" Type="http://schemas.openxmlformats.org/officeDocument/2006/relationships/oleObject" Target="../embeddings/oleObject18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93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11.jpe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8.emf"/><Relationship Id="rId10" Type="http://schemas.openxmlformats.org/officeDocument/2006/relationships/image" Target="../media/image6.wmf"/><Relationship Id="rId19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emf"/><Relationship Id="rId26" Type="http://schemas.openxmlformats.org/officeDocument/2006/relationships/oleObject" Target="../embeddings/oleObject21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7.bin"/><Relationship Id="rId25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20" Type="http://schemas.openxmlformats.org/officeDocument/2006/relationships/image" Target="../media/image20.wmf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2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8.bin"/><Relationship Id="rId31" Type="http://schemas.openxmlformats.org/officeDocument/2006/relationships/image" Target="../media/image25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20" Type="http://schemas.openxmlformats.org/officeDocument/2006/relationships/image" Target="../media/image3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7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5.emf"/><Relationship Id="rId22" Type="http://schemas.openxmlformats.org/officeDocument/2006/relationships/image" Target="../media/image4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5.wmf"/><Relationship Id="rId3" Type="http://schemas.openxmlformats.org/officeDocument/2006/relationships/image" Target="../media/image11.jpeg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image" Target="../media/image11.jpeg"/><Relationship Id="rId5" Type="http://schemas.openxmlformats.org/officeDocument/2006/relationships/oleObject" Target="../embeddings/oleObject57.bin"/><Relationship Id="rId15" Type="http://schemas.openxmlformats.org/officeDocument/2006/relationships/image" Target="../media/image60.wmf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088" y="549275"/>
            <a:ext cx="69135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itchFamily="18" charset="0"/>
              </a:rPr>
              <a:t>Chapter 3</a:t>
            </a:r>
            <a:endParaRPr kumimoji="1" lang="en-US" altLang="zh-CN" sz="6600" b="1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50825" y="1700213"/>
            <a:ext cx="87487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方正舒体" pitchFamily="2" charset="-122"/>
                <a:cs typeface="Times New Roman" pitchFamily="18" charset="0"/>
              </a:rPr>
              <a:t>WORK AND ENERGY</a:t>
            </a:r>
          </a:p>
        </p:txBody>
      </p:sp>
      <p:pic>
        <p:nvPicPr>
          <p:cNvPr id="3076" name="Picture 13" descr="1980nucl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b="9071"/>
          <a:stretch>
            <a:fillRect/>
          </a:stretch>
        </p:blipFill>
        <p:spPr bwMode="auto">
          <a:xfrm>
            <a:off x="2051050" y="2924175"/>
            <a:ext cx="4822825" cy="3606800"/>
          </a:xfrm>
          <a:prstGeom prst="rect">
            <a:avLst/>
          </a:prstGeom>
          <a:noFill/>
          <a:ln w="38100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4352925" y="333375"/>
            <a:ext cx="489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作用下沿图示路径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运动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(SI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制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829247" y="1299155"/>
            <a:ext cx="19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6841" name="Rectangle 9"/>
          <p:cNvSpPr>
            <a:spLocks noChangeArrowheads="1"/>
          </p:cNvSpPr>
          <p:nvPr/>
        </p:nvSpPr>
        <p:spPr bwMode="auto">
          <a:xfrm>
            <a:off x="863600" y="333375"/>
            <a:ext cx="262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质点在力</a:t>
            </a:r>
          </a:p>
        </p:txBody>
      </p:sp>
      <p:sp>
        <p:nvSpPr>
          <p:cNvPr id="376842" name="Rectangle 10"/>
          <p:cNvSpPr>
            <a:spLocks noChangeArrowheads="1"/>
          </p:cNvSpPr>
          <p:nvPr/>
        </p:nvSpPr>
        <p:spPr bwMode="auto">
          <a:xfrm>
            <a:off x="1051247" y="853700"/>
            <a:ext cx="406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在以下路径上的功</a:t>
            </a:r>
          </a:p>
        </p:txBody>
      </p:sp>
      <p:sp>
        <p:nvSpPr>
          <p:cNvPr id="376843" name="Text Box 11"/>
          <p:cNvSpPr txBox="1">
            <a:spLocks noChangeArrowheads="1"/>
          </p:cNvSpPr>
          <p:nvPr/>
        </p:nvSpPr>
        <p:spPr bwMode="auto">
          <a:xfrm>
            <a:off x="1003622" y="132773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44" name="Rectangle 12"/>
          <p:cNvSpPr>
            <a:spLocks noChangeArrowheads="1"/>
          </p:cNvSpPr>
          <p:nvPr/>
        </p:nvSpPr>
        <p:spPr bwMode="auto">
          <a:xfrm>
            <a:off x="3095947" y="1319792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45" name="Rectangle 13"/>
          <p:cNvSpPr>
            <a:spLocks noChangeArrowheads="1"/>
          </p:cNvSpPr>
          <p:nvPr/>
        </p:nvSpPr>
        <p:spPr bwMode="auto">
          <a:xfrm>
            <a:off x="971872" y="1902405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46" name="Line 14"/>
          <p:cNvSpPr>
            <a:spLocks noChangeShapeType="1"/>
          </p:cNvSpPr>
          <p:nvPr/>
        </p:nvSpPr>
        <p:spPr bwMode="auto">
          <a:xfrm>
            <a:off x="5388297" y="2882625"/>
            <a:ext cx="33607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7" name="Line 15"/>
          <p:cNvSpPr>
            <a:spLocks noChangeShapeType="1"/>
          </p:cNvSpPr>
          <p:nvPr/>
        </p:nvSpPr>
        <p:spPr bwMode="auto">
          <a:xfrm flipV="1">
            <a:off x="5375597" y="926825"/>
            <a:ext cx="0" cy="19177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8" name="Text Box 16"/>
          <p:cNvSpPr txBox="1">
            <a:spLocks noChangeArrowheads="1"/>
          </p:cNvSpPr>
          <p:nvPr/>
        </p:nvSpPr>
        <p:spPr bwMode="auto">
          <a:xfrm>
            <a:off x="8460110" y="2850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376849" name="Text Box 17"/>
          <p:cNvSpPr txBox="1">
            <a:spLocks noChangeArrowheads="1"/>
          </p:cNvSpPr>
          <p:nvPr/>
        </p:nvSpPr>
        <p:spPr bwMode="auto">
          <a:xfrm>
            <a:off x="5562600" y="955576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376850" name="Text Box 18"/>
          <p:cNvSpPr txBox="1">
            <a:spLocks noChangeArrowheads="1"/>
          </p:cNvSpPr>
          <p:nvPr/>
        </p:nvSpPr>
        <p:spPr bwMode="auto">
          <a:xfrm>
            <a:off x="4932685" y="2646087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376851" name="Line 19"/>
          <p:cNvSpPr>
            <a:spLocks noChangeShapeType="1"/>
          </p:cNvSpPr>
          <p:nvPr/>
        </p:nvSpPr>
        <p:spPr bwMode="auto">
          <a:xfrm>
            <a:off x="5364485" y="1576112"/>
            <a:ext cx="936625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2" name="Line 20"/>
          <p:cNvSpPr>
            <a:spLocks noChangeShapeType="1"/>
          </p:cNvSpPr>
          <p:nvPr/>
        </p:nvSpPr>
        <p:spPr bwMode="auto">
          <a:xfrm>
            <a:off x="6228085" y="1576112"/>
            <a:ext cx="1584325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3" name="Line 21"/>
          <p:cNvSpPr>
            <a:spLocks noChangeShapeType="1"/>
          </p:cNvSpPr>
          <p:nvPr/>
        </p:nvSpPr>
        <p:spPr bwMode="auto">
          <a:xfrm>
            <a:off x="7812410" y="1576112"/>
            <a:ext cx="0" cy="576263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4" name="Line 22"/>
          <p:cNvSpPr>
            <a:spLocks noChangeShapeType="1"/>
          </p:cNvSpPr>
          <p:nvPr/>
        </p:nvSpPr>
        <p:spPr bwMode="auto">
          <a:xfrm>
            <a:off x="7812410" y="2079350"/>
            <a:ext cx="0" cy="792162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5" name="Line 23"/>
          <p:cNvSpPr>
            <a:spLocks noChangeShapeType="1"/>
          </p:cNvSpPr>
          <p:nvPr/>
        </p:nvSpPr>
        <p:spPr bwMode="auto">
          <a:xfrm>
            <a:off x="5364485" y="2871512"/>
            <a:ext cx="10795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6" name="Line 24"/>
          <p:cNvSpPr>
            <a:spLocks noChangeShapeType="1"/>
          </p:cNvSpPr>
          <p:nvPr/>
        </p:nvSpPr>
        <p:spPr bwMode="auto">
          <a:xfrm>
            <a:off x="6372547" y="2871512"/>
            <a:ext cx="1439863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7" name="Line 25"/>
          <p:cNvSpPr>
            <a:spLocks noChangeShapeType="1"/>
          </p:cNvSpPr>
          <p:nvPr/>
        </p:nvSpPr>
        <p:spPr bwMode="auto">
          <a:xfrm flipV="1">
            <a:off x="5435922" y="2295250"/>
            <a:ext cx="1081088" cy="576262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8" name="Line 26"/>
          <p:cNvSpPr>
            <a:spLocks noChangeShapeType="1"/>
          </p:cNvSpPr>
          <p:nvPr/>
        </p:nvSpPr>
        <p:spPr bwMode="auto">
          <a:xfrm flipV="1">
            <a:off x="6517010" y="1576112"/>
            <a:ext cx="1295400" cy="719138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59" name="Line 27"/>
          <p:cNvSpPr>
            <a:spLocks noChangeShapeType="1"/>
          </p:cNvSpPr>
          <p:nvPr/>
        </p:nvSpPr>
        <p:spPr bwMode="auto">
          <a:xfrm flipV="1">
            <a:off x="5364485" y="1576112"/>
            <a:ext cx="0" cy="12954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60" name="Text Box 28"/>
          <p:cNvSpPr txBox="1">
            <a:spLocks noChangeArrowheads="1"/>
          </p:cNvSpPr>
          <p:nvPr/>
        </p:nvSpPr>
        <p:spPr bwMode="auto">
          <a:xfrm>
            <a:off x="4973960" y="1334812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376861" name="Text Box 29"/>
          <p:cNvSpPr txBox="1">
            <a:spLocks noChangeArrowheads="1"/>
          </p:cNvSpPr>
          <p:nvPr/>
        </p:nvSpPr>
        <p:spPr bwMode="auto">
          <a:xfrm>
            <a:off x="7823522" y="1236387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(3,2)</a:t>
            </a:r>
          </a:p>
        </p:txBody>
      </p:sp>
      <p:sp>
        <p:nvSpPr>
          <p:cNvPr id="376862" name="Text Box 30"/>
          <p:cNvSpPr txBox="1">
            <a:spLocks noChangeArrowheads="1"/>
          </p:cNvSpPr>
          <p:nvPr/>
        </p:nvSpPr>
        <p:spPr bwMode="auto">
          <a:xfrm>
            <a:off x="7644135" y="282071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376864" name="Rectangle 32"/>
          <p:cNvSpPr>
            <a:spLocks noChangeArrowheads="1"/>
          </p:cNvSpPr>
          <p:nvPr/>
        </p:nvSpPr>
        <p:spPr bwMode="auto">
          <a:xfrm>
            <a:off x="3095947" y="1896055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65" name="Text Box 33"/>
          <p:cNvSpPr txBox="1">
            <a:spLocks noChangeArrowheads="1"/>
          </p:cNvSpPr>
          <p:nvPr/>
        </p:nvSpPr>
        <p:spPr bwMode="auto">
          <a:xfrm>
            <a:off x="216222" y="2577092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76866" name="Rectangle 34"/>
          <p:cNvSpPr>
            <a:spLocks noChangeArrowheads="1"/>
          </p:cNvSpPr>
          <p:nvPr/>
        </p:nvSpPr>
        <p:spPr bwMode="auto">
          <a:xfrm>
            <a:off x="216222" y="8854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376867" name="Rectangle 35"/>
          <p:cNvSpPr>
            <a:spLocks noChangeArrowheads="1"/>
          </p:cNvSpPr>
          <p:nvPr/>
        </p:nvSpPr>
        <p:spPr bwMode="auto">
          <a:xfrm>
            <a:off x="204788" y="366713"/>
            <a:ext cx="9572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376868" name="Text Box 36"/>
          <p:cNvSpPr txBox="1">
            <a:spLocks noChangeArrowheads="1"/>
          </p:cNvSpPr>
          <p:nvPr/>
        </p:nvSpPr>
        <p:spPr bwMode="auto">
          <a:xfrm>
            <a:off x="1405260" y="2543755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oa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的方程为  </a:t>
            </a:r>
          </a:p>
        </p:txBody>
      </p:sp>
      <p:sp>
        <p:nvSpPr>
          <p:cNvPr id="376873" name="Text Box 41"/>
          <p:cNvSpPr txBox="1">
            <a:spLocks noChangeArrowheads="1"/>
          </p:cNvSpPr>
          <p:nvPr/>
        </p:nvSpPr>
        <p:spPr bwMode="auto">
          <a:xfrm>
            <a:off x="792485" y="2577092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74" name="Rectangle 42"/>
          <p:cNvSpPr>
            <a:spLocks noChangeArrowheads="1"/>
          </p:cNvSpPr>
          <p:nvPr/>
        </p:nvSpPr>
        <p:spPr bwMode="auto">
          <a:xfrm>
            <a:off x="824235" y="3900791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6881" name="Rectangle 49"/>
          <p:cNvSpPr>
            <a:spLocks noChangeArrowheads="1"/>
          </p:cNvSpPr>
          <p:nvPr/>
        </p:nvSpPr>
        <p:spPr bwMode="auto">
          <a:xfrm>
            <a:off x="824235" y="5373216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1279847" y="3943654"/>
            <a:ext cx="1960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ob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的方程为  </a:t>
            </a:r>
          </a:p>
        </p:txBody>
      </p: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1233810" y="5403378"/>
            <a:ext cx="1960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ab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的方程为  </a:t>
            </a:r>
          </a:p>
        </p:txBody>
      </p:sp>
      <p:graphicFrame>
        <p:nvGraphicFramePr>
          <p:cNvPr id="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729817"/>
              </p:ext>
            </p:extLst>
          </p:nvPr>
        </p:nvGraphicFramePr>
        <p:xfrm>
          <a:off x="2206767" y="256949"/>
          <a:ext cx="2055671" cy="57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5" name="Equation" r:id="rId3" imgW="952200" imgH="241200" progId="Equation.DSMT4">
                  <p:embed/>
                </p:oleObj>
              </mc:Choice>
              <mc:Fallback>
                <p:oleObj name="Equation" r:id="rId3" imgW="952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767" y="256949"/>
                        <a:ext cx="2055671" cy="57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64373"/>
              </p:ext>
            </p:extLst>
          </p:nvPr>
        </p:nvGraphicFramePr>
        <p:xfrm>
          <a:off x="671140" y="3140968"/>
          <a:ext cx="3505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6" name="Equation" r:id="rId5" imgW="1625400" imgH="279360" progId="Equation.DSMT4">
                  <p:embed/>
                </p:oleObj>
              </mc:Choice>
              <mc:Fallback>
                <p:oleObj name="Equation" r:id="rId5" imgW="1625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40" y="3140968"/>
                        <a:ext cx="35052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00666"/>
              </p:ext>
            </p:extLst>
          </p:nvPr>
        </p:nvGraphicFramePr>
        <p:xfrm>
          <a:off x="4434060" y="3169543"/>
          <a:ext cx="16144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7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060" y="3169543"/>
                        <a:ext cx="16144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0042"/>
              </p:ext>
            </p:extLst>
          </p:nvPr>
        </p:nvGraphicFramePr>
        <p:xfrm>
          <a:off x="6369397" y="3242203"/>
          <a:ext cx="9032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8" name="Equation" r:id="rId9" imgW="419040" imgH="203040" progId="Equation.DSMT4">
                  <p:embed/>
                </p:oleObj>
              </mc:Choice>
              <mc:Fallback>
                <p:oleObj name="Equation" r:id="rId9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397" y="3242203"/>
                        <a:ext cx="9032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25636"/>
              </p:ext>
            </p:extLst>
          </p:nvPr>
        </p:nvGraphicFramePr>
        <p:xfrm>
          <a:off x="7628011" y="3212845"/>
          <a:ext cx="10128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9" name="Equation" r:id="rId11" imgW="469800" imgH="228600" progId="Equation.DSMT4">
                  <p:embed/>
                </p:oleObj>
              </mc:Choice>
              <mc:Fallback>
                <p:oleObj name="Equation" r:id="rId11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8011" y="3212845"/>
                        <a:ext cx="10128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14444"/>
              </p:ext>
            </p:extLst>
          </p:nvPr>
        </p:nvGraphicFramePr>
        <p:xfrm>
          <a:off x="3350631" y="3717032"/>
          <a:ext cx="10398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0" name="Equation" r:id="rId13" imgW="482400" imgH="393480" progId="Equation.DSMT4">
                  <p:embed/>
                </p:oleObj>
              </mc:Choice>
              <mc:Fallback>
                <p:oleObj name="Equation" r:id="rId13" imgW="48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631" y="3717032"/>
                        <a:ext cx="10398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406078"/>
              </p:ext>
            </p:extLst>
          </p:nvPr>
        </p:nvGraphicFramePr>
        <p:xfrm>
          <a:off x="4900252" y="3717032"/>
          <a:ext cx="13128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1" name="Equation" r:id="rId15" imgW="609480" imgH="393480" progId="Equation.DSMT4">
                  <p:embed/>
                </p:oleObj>
              </mc:Choice>
              <mc:Fallback>
                <p:oleObj name="Equation" r:id="rId15" imgW="60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252" y="3717032"/>
                        <a:ext cx="13128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608842"/>
              </p:ext>
            </p:extLst>
          </p:nvPr>
        </p:nvGraphicFramePr>
        <p:xfrm>
          <a:off x="1612458" y="4644902"/>
          <a:ext cx="23812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2" name="Equation" r:id="rId17" imgW="1104840" imgH="279360" progId="Equation.DSMT4">
                  <p:embed/>
                </p:oleObj>
              </mc:Choice>
              <mc:Fallback>
                <p:oleObj name="Equation" r:id="rId17" imgW="1104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458" y="4644902"/>
                        <a:ext cx="23812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090736"/>
              </p:ext>
            </p:extLst>
          </p:nvPr>
        </p:nvGraphicFramePr>
        <p:xfrm>
          <a:off x="3961877" y="4449383"/>
          <a:ext cx="33115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3" name="Equation" r:id="rId19" imgW="1536480" imgH="469800" progId="Equation.DSMT4">
                  <p:embed/>
                </p:oleObj>
              </mc:Choice>
              <mc:Fallback>
                <p:oleObj name="Equation" r:id="rId19" imgW="1536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877" y="4449383"/>
                        <a:ext cx="331152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12654"/>
              </p:ext>
            </p:extLst>
          </p:nvPr>
        </p:nvGraphicFramePr>
        <p:xfrm>
          <a:off x="7596839" y="4651680"/>
          <a:ext cx="1149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4" name="Equation" r:id="rId21" imgW="533160" imgH="228600" progId="Equation.DSMT4">
                  <p:embed/>
                </p:oleObj>
              </mc:Choice>
              <mc:Fallback>
                <p:oleObj name="Equation" r:id="rId21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839" y="4651680"/>
                        <a:ext cx="11493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84426"/>
              </p:ext>
            </p:extLst>
          </p:nvPr>
        </p:nvGraphicFramePr>
        <p:xfrm>
          <a:off x="5164154" y="5960822"/>
          <a:ext cx="1149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5" name="Equation" r:id="rId23" imgW="533160" imgH="228600" progId="Equation.DSMT4">
                  <p:embed/>
                </p:oleObj>
              </mc:Choice>
              <mc:Fallback>
                <p:oleObj name="Equation" r:id="rId23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54" y="5960822"/>
                        <a:ext cx="11493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401737"/>
              </p:ext>
            </p:extLst>
          </p:nvPr>
        </p:nvGraphicFramePr>
        <p:xfrm>
          <a:off x="3209402" y="5441782"/>
          <a:ext cx="7381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6" name="Equation" r:id="rId25" imgW="342720" imgH="177480" progId="Equation.DSMT4">
                  <p:embed/>
                </p:oleObj>
              </mc:Choice>
              <mc:Fallback>
                <p:oleObj name="Equation" r:id="rId25" imgW="342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402" y="5441782"/>
                        <a:ext cx="7381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91899"/>
              </p:ext>
            </p:extLst>
          </p:nvPr>
        </p:nvGraphicFramePr>
        <p:xfrm>
          <a:off x="4365172" y="5427726"/>
          <a:ext cx="9032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7" name="Equation" r:id="rId27" imgW="419040" imgH="177480" progId="Equation.DSMT4">
                  <p:embed/>
                </p:oleObj>
              </mc:Choice>
              <mc:Fallback>
                <p:oleObj name="Equation" r:id="rId27" imgW="419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172" y="5427726"/>
                        <a:ext cx="9032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089713"/>
              </p:ext>
            </p:extLst>
          </p:nvPr>
        </p:nvGraphicFramePr>
        <p:xfrm>
          <a:off x="1442363" y="5680865"/>
          <a:ext cx="334168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8" name="Equation" r:id="rId29" imgW="1549080" imgH="469800" progId="Equation.DSMT4">
                  <p:embed/>
                </p:oleObj>
              </mc:Choice>
              <mc:Fallback>
                <p:oleObj name="Equation" r:id="rId29" imgW="1549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363" y="5680865"/>
                        <a:ext cx="3341688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914323"/>
              </p:ext>
            </p:extLst>
          </p:nvPr>
        </p:nvGraphicFramePr>
        <p:xfrm>
          <a:off x="3547590" y="2536100"/>
          <a:ext cx="7667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39" name="Equation" r:id="rId31" imgW="355320" imgH="203040" progId="Equation.DSMT4">
                  <p:embed/>
                </p:oleObj>
              </mc:Choice>
              <mc:Fallback>
                <p:oleObj name="Equation" r:id="rId31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590" y="2536100"/>
                        <a:ext cx="7667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45530"/>
              </p:ext>
            </p:extLst>
          </p:nvPr>
        </p:nvGraphicFramePr>
        <p:xfrm>
          <a:off x="1833268" y="1280898"/>
          <a:ext cx="4937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0" name="Equation" r:id="rId33" imgW="228600" imgH="228600" progId="Equation.DSMT4">
                  <p:embed/>
                </p:oleObj>
              </mc:Choice>
              <mc:Fallback>
                <p:oleObj name="Equation" r:id="rId33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268" y="1280898"/>
                        <a:ext cx="4937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435350"/>
              </p:ext>
            </p:extLst>
          </p:nvPr>
        </p:nvGraphicFramePr>
        <p:xfrm>
          <a:off x="3869239" y="1268760"/>
          <a:ext cx="4921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1" name="Equation" r:id="rId35" imgW="228600" imgH="228600" progId="Equation.DSMT4">
                  <p:embed/>
                </p:oleObj>
              </mc:Choice>
              <mc:Fallback>
                <p:oleObj name="Equation" r:id="rId3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239" y="1268760"/>
                        <a:ext cx="4921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485487"/>
              </p:ext>
            </p:extLst>
          </p:nvPr>
        </p:nvGraphicFramePr>
        <p:xfrm>
          <a:off x="1800076" y="1898436"/>
          <a:ext cx="492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2" name="Equation" r:id="rId37" imgW="228600" imgH="228600" progId="Equation.DSMT4">
                  <p:embed/>
                </p:oleObj>
              </mc:Choice>
              <mc:Fallback>
                <p:oleObj name="Equation" r:id="rId37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076" y="1898436"/>
                        <a:ext cx="492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075897"/>
              </p:ext>
            </p:extLst>
          </p:nvPr>
        </p:nvGraphicFramePr>
        <p:xfrm>
          <a:off x="3869060" y="1882721"/>
          <a:ext cx="6842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3" name="Equation" r:id="rId39" imgW="317160" imgH="228600" progId="Equation.DSMT4">
                  <p:embed/>
                </p:oleObj>
              </mc:Choice>
              <mc:Fallback>
                <p:oleObj name="Equation" r:id="rId39" imgW="317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060" y="1882721"/>
                        <a:ext cx="684212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06639"/>
              </p:ext>
            </p:extLst>
          </p:nvPr>
        </p:nvGraphicFramePr>
        <p:xfrm>
          <a:off x="791964" y="832867"/>
          <a:ext cx="355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4" name="Equation" r:id="rId41" imgW="164880" imgH="203040" progId="Equation.DSMT4">
                  <p:embed/>
                </p:oleObj>
              </mc:Choice>
              <mc:Fallback>
                <p:oleObj name="Equation" r:id="rId41" imgW="164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964" y="832867"/>
                        <a:ext cx="355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303351"/>
              </p:ext>
            </p:extLst>
          </p:nvPr>
        </p:nvGraphicFramePr>
        <p:xfrm>
          <a:off x="6572575" y="5930249"/>
          <a:ext cx="2347948" cy="578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45" name="Equation" r:id="rId43" imgW="927000" imgH="228600" progId="Equation.DSMT4">
                  <p:embed/>
                </p:oleObj>
              </mc:Choice>
              <mc:Fallback>
                <p:oleObj name="Equation" r:id="rId43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572575" y="5930249"/>
                        <a:ext cx="2347948" cy="578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841010" y="5447976"/>
            <a:ext cx="8032750" cy="105259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功是一个过程量。一般来说，功的值与质点运动的路径有关。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功是过程的函数。  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41" grpId="0"/>
      <p:bldP spid="376842" grpId="0"/>
      <p:bldP spid="376843" grpId="0"/>
      <p:bldP spid="376844" grpId="0"/>
      <p:bldP spid="376845" grpId="0"/>
      <p:bldP spid="376846" grpId="0" animBg="1"/>
      <p:bldP spid="376847" grpId="0" animBg="1"/>
      <p:bldP spid="376848" grpId="0"/>
      <p:bldP spid="376849" grpId="0"/>
      <p:bldP spid="376850" grpId="0"/>
      <p:bldP spid="376851" grpId="0" animBg="1"/>
      <p:bldP spid="376852" grpId="0" animBg="1"/>
      <p:bldP spid="376853" grpId="0" animBg="1"/>
      <p:bldP spid="376854" grpId="0" animBg="1"/>
      <p:bldP spid="376855" grpId="0" animBg="1"/>
      <p:bldP spid="376856" grpId="0" animBg="1"/>
      <p:bldP spid="376857" grpId="0" animBg="1"/>
      <p:bldP spid="376858" grpId="0" animBg="1"/>
      <p:bldP spid="376859" grpId="0" animBg="1"/>
      <p:bldP spid="376860" grpId="0"/>
      <p:bldP spid="376861" grpId="0"/>
      <p:bldP spid="376862" grpId="0"/>
      <p:bldP spid="376864" grpId="0"/>
      <p:bldP spid="376865" grpId="0"/>
      <p:bldP spid="376866" grpId="0"/>
      <p:bldP spid="376867" grpId="0"/>
      <p:bldP spid="376868" grpId="0"/>
      <p:bldP spid="376873" grpId="0"/>
      <p:bldP spid="376874" grpId="0"/>
      <p:bldP spid="376881" grpId="0"/>
      <p:bldP spid="55" grpId="0"/>
      <p:bldP spid="56" grpId="0"/>
      <p:bldP spid="5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1808163" y="2459038"/>
            <a:ext cx="4419600" cy="914400"/>
          </a:xfrm>
          <a:prstGeom prst="rect">
            <a:avLst/>
          </a:prstGeom>
          <a:solidFill>
            <a:srgbClr val="009999">
              <a:alpha val="49019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998538" y="1068388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平均功率 </a:t>
            </a:r>
          </a:p>
        </p:txBody>
      </p:sp>
      <p:sp>
        <p:nvSpPr>
          <p:cNvPr id="375817" name="Rectangle 9"/>
          <p:cNvSpPr>
            <a:spLocks noChangeArrowheads="1"/>
          </p:cNvSpPr>
          <p:nvPr/>
        </p:nvSpPr>
        <p:spPr bwMode="auto">
          <a:xfrm>
            <a:off x="981075" y="1835150"/>
            <a:ext cx="402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 0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时的瞬时功率</a:t>
            </a: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75821" name="Text Box 13"/>
          <p:cNvSpPr txBox="1">
            <a:spLocks noChangeArrowheads="1"/>
          </p:cNvSpPr>
          <p:nvPr/>
        </p:nvSpPr>
        <p:spPr bwMode="auto">
          <a:xfrm>
            <a:off x="900113" y="3492500"/>
            <a:ext cx="6884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已知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= 2kg 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= 12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作用下由静止做直线运动</a:t>
            </a:r>
          </a:p>
        </p:txBody>
      </p:sp>
      <p:sp>
        <p:nvSpPr>
          <p:cNvPr id="375822" name="Text Box 14"/>
          <p:cNvSpPr txBox="1">
            <a:spLocks noChangeArrowheads="1"/>
          </p:cNvSpPr>
          <p:nvPr/>
        </p:nvSpPr>
        <p:spPr bwMode="auto">
          <a:xfrm>
            <a:off x="390525" y="45243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75831" name="Rectangle 23"/>
          <p:cNvSpPr>
            <a:spLocks noChangeArrowheads="1"/>
          </p:cNvSpPr>
          <p:nvPr/>
        </p:nvSpPr>
        <p:spPr bwMode="auto">
          <a:xfrm>
            <a:off x="250825" y="3444875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375832" name="Rectangle 24"/>
          <p:cNvSpPr>
            <a:spLocks noChangeArrowheads="1"/>
          </p:cNvSpPr>
          <p:nvPr/>
        </p:nvSpPr>
        <p:spPr bwMode="auto">
          <a:xfrm>
            <a:off x="405353" y="3987587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375833" name="Rectangle 25"/>
          <p:cNvSpPr>
            <a:spLocks noChangeArrowheads="1"/>
          </p:cNvSpPr>
          <p:nvPr/>
        </p:nvSpPr>
        <p:spPr bwMode="auto">
          <a:xfrm>
            <a:off x="977900" y="3995738"/>
            <a:ext cx="540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= 0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内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作的功及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= 2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时的功率。</a:t>
            </a:r>
          </a:p>
        </p:txBody>
      </p:sp>
      <p:graphicFrame>
        <p:nvGraphicFramePr>
          <p:cNvPr id="3758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27314"/>
              </p:ext>
            </p:extLst>
          </p:nvPr>
        </p:nvGraphicFramePr>
        <p:xfrm>
          <a:off x="2647950" y="4441825"/>
          <a:ext cx="741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4" name="Equation" r:id="rId3" imgW="600270" imgH="695422" progId="Equation.DSMT4">
                  <p:embed/>
                </p:oleObj>
              </mc:Choice>
              <mc:Fallback>
                <p:oleObj name="Equation" r:id="rId3" imgW="600270" imgH="69542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441825"/>
                        <a:ext cx="741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50825" y="273050"/>
            <a:ext cx="762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kumimoji="1" lang="en-US" altLang="zh-CN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功率（</a:t>
            </a:r>
            <a:r>
              <a:rPr kumimoji="1" lang="en-US" altLang="zh-CN" sz="2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Power</a:t>
            </a:r>
            <a:r>
              <a:rPr kumimoji="1" lang="zh-CN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en-US" altLang="zh-CN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zh-CN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力在单位时间内所作的功</a:t>
            </a:r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23025"/>
              </p:ext>
            </p:extLst>
          </p:nvPr>
        </p:nvGraphicFramePr>
        <p:xfrm>
          <a:off x="2851150" y="874713"/>
          <a:ext cx="10953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5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874713"/>
                        <a:ext cx="10953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359108"/>
              </p:ext>
            </p:extLst>
          </p:nvPr>
        </p:nvGraphicFramePr>
        <p:xfrm>
          <a:off x="5062538" y="1588293"/>
          <a:ext cx="23558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6" name="Equation" r:id="rId7" imgW="1091880" imgH="393480" progId="Equation.DSMT4">
                  <p:embed/>
                </p:oleObj>
              </mc:Choice>
              <mc:Fallback>
                <p:oleObj name="Equation" r:id="rId7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1588293"/>
                        <a:ext cx="23558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232810"/>
              </p:ext>
            </p:extLst>
          </p:nvPr>
        </p:nvGraphicFramePr>
        <p:xfrm>
          <a:off x="2178000" y="2388441"/>
          <a:ext cx="14509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" name="Equation" r:id="rId9" imgW="672840" imgH="419040" progId="Equation.DSMT4">
                  <p:embed/>
                </p:oleObj>
              </mc:Choice>
              <mc:Fallback>
                <p:oleObj name="Equation" r:id="rId9" imgW="672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00" y="2388441"/>
                        <a:ext cx="14509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711156"/>
              </p:ext>
            </p:extLst>
          </p:nvPr>
        </p:nvGraphicFramePr>
        <p:xfrm>
          <a:off x="3701330" y="2640854"/>
          <a:ext cx="23828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" name="Equation" r:id="rId11" imgW="1104840" imgH="203040" progId="Equation.DSMT4">
                  <p:embed/>
                </p:oleObj>
              </mc:Choice>
              <mc:Fallback>
                <p:oleObj name="Equation" r:id="rId11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330" y="2640854"/>
                        <a:ext cx="23828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10048"/>
              </p:ext>
            </p:extLst>
          </p:nvPr>
        </p:nvGraphicFramePr>
        <p:xfrm>
          <a:off x="1619250" y="6102350"/>
          <a:ext cx="12319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9" name="Equation" r:id="rId13" imgW="571320" imgH="203040" progId="Equation.DSMT4">
                  <p:embed/>
                </p:oleObj>
              </mc:Choice>
              <mc:Fallback>
                <p:oleObj name="Equation" r:id="rId13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102350"/>
                        <a:ext cx="12319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29321"/>
              </p:ext>
            </p:extLst>
          </p:nvPr>
        </p:nvGraphicFramePr>
        <p:xfrm>
          <a:off x="2878137" y="6100762"/>
          <a:ext cx="24368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0" name="Equation" r:id="rId15" imgW="1130040" imgH="203040" progId="Equation.DSMT4">
                  <p:embed/>
                </p:oleObj>
              </mc:Choice>
              <mc:Fallback>
                <p:oleObj name="Equation" r:id="rId15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7" y="6100762"/>
                        <a:ext cx="24368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24095"/>
              </p:ext>
            </p:extLst>
          </p:nvPr>
        </p:nvGraphicFramePr>
        <p:xfrm>
          <a:off x="1170676" y="5233988"/>
          <a:ext cx="15049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1" name="Equation" r:id="rId17" imgW="698400" imgH="330120" progId="Equation.DSMT4">
                  <p:embed/>
                </p:oleObj>
              </mc:Choice>
              <mc:Fallback>
                <p:oleObj name="Equation" r:id="rId17" imgW="698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676" y="5233988"/>
                        <a:ext cx="15049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28882"/>
              </p:ext>
            </p:extLst>
          </p:nvPr>
        </p:nvGraphicFramePr>
        <p:xfrm>
          <a:off x="2686738" y="5233988"/>
          <a:ext cx="16970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2" name="Equation" r:id="rId19" imgW="787320" imgH="330120" progId="Equation.DSMT4">
                  <p:embed/>
                </p:oleObj>
              </mc:Choice>
              <mc:Fallback>
                <p:oleObj name="Equation" r:id="rId19" imgW="787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738" y="5233988"/>
                        <a:ext cx="16970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33399"/>
              </p:ext>
            </p:extLst>
          </p:nvPr>
        </p:nvGraphicFramePr>
        <p:xfrm>
          <a:off x="4342606" y="5253773"/>
          <a:ext cx="24622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3" name="Equation" r:id="rId21" imgW="1143000" imgH="330120" progId="Equation.DSMT4">
                  <p:embed/>
                </p:oleObj>
              </mc:Choice>
              <mc:Fallback>
                <p:oleObj name="Equation" r:id="rId21" imgW="1143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606" y="5253773"/>
                        <a:ext cx="246221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03312"/>
              </p:ext>
            </p:extLst>
          </p:nvPr>
        </p:nvGraphicFramePr>
        <p:xfrm>
          <a:off x="1142912" y="4343117"/>
          <a:ext cx="90328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4" name="Equation" r:id="rId23" imgW="419040" imgH="393480" progId="Equation.DSMT4">
                  <p:embed/>
                </p:oleObj>
              </mc:Choice>
              <mc:Fallback>
                <p:oleObj name="Equation" r:id="rId23" imgW="41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12" y="4343117"/>
                        <a:ext cx="90328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033893"/>
              </p:ext>
            </p:extLst>
          </p:nvPr>
        </p:nvGraphicFramePr>
        <p:xfrm>
          <a:off x="2031956" y="4611687"/>
          <a:ext cx="6302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5" name="Equation" r:id="rId25" imgW="291960" imgH="177480" progId="Equation.DSMT4">
                  <p:embed/>
                </p:oleObj>
              </mc:Choice>
              <mc:Fallback>
                <p:oleObj name="Equation" r:id="rId25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956" y="4611687"/>
                        <a:ext cx="6302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14721"/>
              </p:ext>
            </p:extLst>
          </p:nvPr>
        </p:nvGraphicFramePr>
        <p:xfrm>
          <a:off x="3903557" y="4593858"/>
          <a:ext cx="9604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6" name="Equation" r:id="rId27" imgW="444240" imgH="203040" progId="Equation.DSMT4">
                  <p:embed/>
                </p:oleObj>
              </mc:Choice>
              <mc:Fallback>
                <p:oleObj name="Equation" r:id="rId27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557" y="4593858"/>
                        <a:ext cx="9604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06464"/>
              </p:ext>
            </p:extLst>
          </p:nvPr>
        </p:nvGraphicFramePr>
        <p:xfrm>
          <a:off x="4815019" y="4425939"/>
          <a:ext cx="7127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7" name="Equation" r:id="rId29" imgW="330120" imgH="393480" progId="Equation.DSMT4">
                  <p:embed/>
                </p:oleObj>
              </mc:Choice>
              <mc:Fallback>
                <p:oleObj name="Equation" r:id="rId29" imgW="330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019" y="4425939"/>
                        <a:ext cx="7127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22525"/>
              </p:ext>
            </p:extLst>
          </p:nvPr>
        </p:nvGraphicFramePr>
        <p:xfrm>
          <a:off x="6472238" y="4618037"/>
          <a:ext cx="13985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8" name="Equation" r:id="rId31" imgW="647640" imgH="203040" progId="Equation.DSMT4">
                  <p:embed/>
                </p:oleObj>
              </mc:Choice>
              <mc:Fallback>
                <p:oleObj name="Equation" r:id="rId3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4618037"/>
                        <a:ext cx="13985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animBg="1"/>
      <p:bldP spid="375814" grpId="0" autoUpdateAnimBg="0"/>
      <p:bldP spid="375817" grpId="0" autoUpdateAnimBg="0"/>
      <p:bldP spid="375821" grpId="0" autoUpdateAnimBg="0"/>
      <p:bldP spid="375822" grpId="0" autoUpdateAnimBg="0"/>
      <p:bldP spid="375831" grpId="0" autoUpdateAnimBg="0"/>
      <p:bldP spid="375832" grpId="0" autoUpdateAnimBg="0"/>
      <p:bldP spid="375833" grpId="0" autoUpdateAnimBg="0"/>
      <p:bldP spid="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39925" y="333375"/>
            <a:ext cx="455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kumimoji="1" lang="en-US" altLang="zh-CN" sz="320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3.2</a:t>
            </a:r>
            <a:r>
              <a:rPr kumimoji="1"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几种常见力的功</a:t>
            </a:r>
            <a:r>
              <a:rPr kumimoji="1"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54374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636371"/>
              </p:ext>
            </p:extLst>
          </p:nvPr>
        </p:nvGraphicFramePr>
        <p:xfrm>
          <a:off x="7019925" y="393700"/>
          <a:ext cx="16557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9" name="Equation" r:id="rId3" imgW="1514573" imgH="295469" progId="Equation.DSMT4">
                  <p:embed/>
                </p:oleObj>
              </mc:Choice>
              <mc:Fallback>
                <p:oleObj name="Equation" r:id="rId3" imgW="1514573" imgH="295469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93700"/>
                        <a:ext cx="1655763" cy="442913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107950" y="908050"/>
            <a:ext cx="3444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重力的功</a:t>
            </a:r>
          </a:p>
        </p:txBody>
      </p:sp>
      <p:graphicFrame>
        <p:nvGraphicFramePr>
          <p:cNvPr id="543749" name="Object 5"/>
          <p:cNvGraphicFramePr>
            <a:graphicFrameLocks/>
          </p:cNvGraphicFramePr>
          <p:nvPr/>
        </p:nvGraphicFramePr>
        <p:xfrm>
          <a:off x="862013" y="1616075"/>
          <a:ext cx="19446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0" name="Equation" r:id="rId5" imgW="1886145" imgH="676469" progId="Equation.3">
                  <p:embed/>
                </p:oleObj>
              </mc:Choice>
              <mc:Fallback>
                <p:oleObj name="Equation" r:id="rId5" imgW="1886145" imgH="67646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616075"/>
                        <a:ext cx="1944687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0" name="Object 6"/>
          <p:cNvGraphicFramePr>
            <a:graphicFrameLocks noChangeAspect="1"/>
          </p:cNvGraphicFramePr>
          <p:nvPr/>
        </p:nvGraphicFramePr>
        <p:xfrm>
          <a:off x="2873375" y="1598613"/>
          <a:ext cx="190341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1" name="公式" r:id="rId7" imgW="828480" imgH="295469" progId="Equation.3">
                  <p:embed/>
                </p:oleObj>
              </mc:Choice>
              <mc:Fallback>
                <p:oleObj name="公式" r:id="rId7" imgW="828480" imgH="29546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598613"/>
                        <a:ext cx="190341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1" name="Object 7"/>
          <p:cNvGraphicFramePr>
            <a:graphicFrameLocks/>
          </p:cNvGraphicFramePr>
          <p:nvPr/>
        </p:nvGraphicFramePr>
        <p:xfrm>
          <a:off x="1217613" y="2433638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" name="Equation" r:id="rId9" imgW="2010003" imgH="362047" progId="Equation.3">
                  <p:embed/>
                </p:oleObj>
              </mc:Choice>
              <mc:Fallback>
                <p:oleObj name="Equation" r:id="rId9" imgW="2010003" imgH="362047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433638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3" name="Freeform 9"/>
          <p:cNvSpPr>
            <a:spLocks/>
          </p:cNvSpPr>
          <p:nvPr/>
        </p:nvSpPr>
        <p:spPr bwMode="auto">
          <a:xfrm>
            <a:off x="6708775" y="1603375"/>
            <a:ext cx="2057400" cy="1028700"/>
          </a:xfrm>
          <a:custGeom>
            <a:avLst/>
            <a:gdLst>
              <a:gd name="T0" fmla="*/ 0 w 1296"/>
              <a:gd name="T1" fmla="*/ 2147483646 h 648"/>
              <a:gd name="T2" fmla="*/ 2147483646 w 1296"/>
              <a:gd name="T3" fmla="*/ 2147483646 h 648"/>
              <a:gd name="T4" fmla="*/ 2147483646 w 1296"/>
              <a:gd name="T5" fmla="*/ 2147483646 h 648"/>
              <a:gd name="T6" fmla="*/ 2147483646 w 1296"/>
              <a:gd name="T7" fmla="*/ 2147483646 h 648"/>
              <a:gd name="T8" fmla="*/ 2147483646 w 1296"/>
              <a:gd name="T9" fmla="*/ 2147483646 h 6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648"/>
              <a:gd name="T17" fmla="*/ 1296 w 1296"/>
              <a:gd name="T18" fmla="*/ 648 h 6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648">
                <a:moveTo>
                  <a:pt x="0" y="96"/>
                </a:moveTo>
                <a:cubicBezTo>
                  <a:pt x="116" y="48"/>
                  <a:pt x="232" y="0"/>
                  <a:pt x="336" y="48"/>
                </a:cubicBezTo>
                <a:cubicBezTo>
                  <a:pt x="440" y="96"/>
                  <a:pt x="528" y="288"/>
                  <a:pt x="624" y="384"/>
                </a:cubicBezTo>
                <a:cubicBezTo>
                  <a:pt x="720" y="480"/>
                  <a:pt x="800" y="600"/>
                  <a:pt x="912" y="624"/>
                </a:cubicBezTo>
                <a:cubicBezTo>
                  <a:pt x="1024" y="648"/>
                  <a:pt x="1160" y="588"/>
                  <a:pt x="1296" y="528"/>
                </a:cubicBezTo>
              </a:path>
            </a:pathLst>
          </a:custGeom>
          <a:noFill/>
          <a:ln w="381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54" name="Oval 10"/>
          <p:cNvSpPr>
            <a:spLocks noChangeArrowheads="1"/>
          </p:cNvSpPr>
          <p:nvPr/>
        </p:nvSpPr>
        <p:spPr bwMode="auto">
          <a:xfrm>
            <a:off x="7165975" y="16208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3755" name="Oval 11"/>
          <p:cNvSpPr>
            <a:spLocks noChangeArrowheads="1"/>
          </p:cNvSpPr>
          <p:nvPr/>
        </p:nvSpPr>
        <p:spPr bwMode="auto">
          <a:xfrm>
            <a:off x="8308975" y="2552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375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191823"/>
              </p:ext>
            </p:extLst>
          </p:nvPr>
        </p:nvGraphicFramePr>
        <p:xfrm>
          <a:off x="6951665" y="1260475"/>
          <a:ext cx="388936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3" name="Equation" r:id="rId11" imgW="390590" imgH="362047" progId="Equation.3">
                  <p:embed/>
                </p:oleObj>
              </mc:Choice>
              <mc:Fallback>
                <p:oleObj name="Equation" r:id="rId11" imgW="390590" imgH="36204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665" y="1260475"/>
                        <a:ext cx="388936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5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401203"/>
              </p:ext>
            </p:extLst>
          </p:nvPr>
        </p:nvGraphicFramePr>
        <p:xfrm>
          <a:off x="8024812" y="2171700"/>
          <a:ext cx="3222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4" name="Equation" r:id="rId13" imgW="428625" imgH="362047" progId="Equation.3">
                  <p:embed/>
                </p:oleObj>
              </mc:Choice>
              <mc:Fallback>
                <p:oleObj name="Equation" r:id="rId13" imgW="428625" imgH="362047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12" y="2171700"/>
                        <a:ext cx="3222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8" name="Oval 14"/>
          <p:cNvSpPr>
            <a:spLocks noChangeArrowheads="1"/>
          </p:cNvSpPr>
          <p:nvPr/>
        </p:nvSpPr>
        <p:spPr bwMode="auto">
          <a:xfrm>
            <a:off x="7505700" y="1984375"/>
            <a:ext cx="76200" cy="76200"/>
          </a:xfrm>
          <a:prstGeom prst="ellipse">
            <a:avLst/>
          </a:prstGeom>
          <a:solidFill>
            <a:srgbClr val="FF5050"/>
          </a:solidFill>
          <a:ln w="9525">
            <a:solidFill>
              <a:srgbClr val="FFCC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7110413" y="17668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CCFF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43760" name="Line 16"/>
          <p:cNvSpPr>
            <a:spLocks noChangeShapeType="1"/>
          </p:cNvSpPr>
          <p:nvPr/>
        </p:nvSpPr>
        <p:spPr bwMode="auto">
          <a:xfrm>
            <a:off x="7542213" y="2055813"/>
            <a:ext cx="0" cy="6096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61" name="Text Box 17"/>
          <p:cNvSpPr txBox="1">
            <a:spLocks noChangeArrowheads="1"/>
          </p:cNvSpPr>
          <p:nvPr/>
        </p:nvSpPr>
        <p:spPr bwMode="auto">
          <a:xfrm>
            <a:off x="7119938" y="2411413"/>
            <a:ext cx="63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>
                <a:solidFill>
                  <a:srgbClr val="00FF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543762" name="Freeform 18"/>
          <p:cNvSpPr>
            <a:spLocks/>
          </p:cNvSpPr>
          <p:nvPr/>
        </p:nvSpPr>
        <p:spPr bwMode="auto">
          <a:xfrm>
            <a:off x="7207250" y="1349375"/>
            <a:ext cx="1168400" cy="1244600"/>
          </a:xfrm>
          <a:custGeom>
            <a:avLst/>
            <a:gdLst>
              <a:gd name="T0" fmla="*/ 0 w 736"/>
              <a:gd name="T1" fmla="*/ 2147483646 h 784"/>
              <a:gd name="T2" fmla="*/ 2147483646 w 736"/>
              <a:gd name="T3" fmla="*/ 2147483646 h 784"/>
              <a:gd name="T4" fmla="*/ 2147483646 w 736"/>
              <a:gd name="T5" fmla="*/ 2147483646 h 784"/>
              <a:gd name="T6" fmla="*/ 2147483646 w 736"/>
              <a:gd name="T7" fmla="*/ 2147483646 h 784"/>
              <a:gd name="T8" fmla="*/ 2147483646 w 736"/>
              <a:gd name="T9" fmla="*/ 2147483646 h 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784"/>
              <a:gd name="T17" fmla="*/ 736 w 736"/>
              <a:gd name="T18" fmla="*/ 784 h 7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784">
                <a:moveTo>
                  <a:pt x="0" y="208"/>
                </a:moveTo>
                <a:cubicBezTo>
                  <a:pt x="92" y="120"/>
                  <a:pt x="184" y="32"/>
                  <a:pt x="288" y="16"/>
                </a:cubicBezTo>
                <a:cubicBezTo>
                  <a:pt x="392" y="0"/>
                  <a:pt x="552" y="48"/>
                  <a:pt x="624" y="112"/>
                </a:cubicBezTo>
                <a:cubicBezTo>
                  <a:pt x="696" y="176"/>
                  <a:pt x="704" y="288"/>
                  <a:pt x="720" y="400"/>
                </a:cubicBezTo>
                <a:cubicBezTo>
                  <a:pt x="736" y="512"/>
                  <a:pt x="728" y="648"/>
                  <a:pt x="720" y="784"/>
                </a:cubicBezTo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63" name="Text Box 19"/>
          <p:cNvSpPr txBox="1">
            <a:spLocks noChangeArrowheads="1"/>
          </p:cNvSpPr>
          <p:nvPr/>
        </p:nvSpPr>
        <p:spPr bwMode="auto">
          <a:xfrm>
            <a:off x="7969250" y="10255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②</a:t>
            </a:r>
          </a:p>
        </p:txBody>
      </p:sp>
      <p:sp>
        <p:nvSpPr>
          <p:cNvPr id="543765" name="Text Box 21"/>
          <p:cNvSpPr txBox="1">
            <a:spLocks noChangeArrowheads="1"/>
          </p:cNvSpPr>
          <p:nvPr/>
        </p:nvSpPr>
        <p:spPr bwMode="auto">
          <a:xfrm>
            <a:off x="7596188" y="17764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①</a:t>
            </a:r>
          </a:p>
        </p:txBody>
      </p:sp>
      <p:graphicFrame>
        <p:nvGraphicFramePr>
          <p:cNvPr id="543766" name="Object 22"/>
          <p:cNvGraphicFramePr>
            <a:graphicFrameLocks/>
          </p:cNvGraphicFramePr>
          <p:nvPr/>
        </p:nvGraphicFramePr>
        <p:xfrm>
          <a:off x="2511425" y="1016000"/>
          <a:ext cx="1293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5" name="公式" r:id="rId15" imgW="1238087" imgH="352328" progId="Equation.3">
                  <p:embed/>
                </p:oleObj>
              </mc:Choice>
              <mc:Fallback>
                <p:oleObj name="公式" r:id="rId15" imgW="1238087" imgH="352328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1016000"/>
                        <a:ext cx="1293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6189663" y="1238250"/>
            <a:ext cx="2559050" cy="2046288"/>
            <a:chOff x="3923" y="744"/>
            <a:chExt cx="1612" cy="1289"/>
          </a:xfrm>
        </p:grpSpPr>
        <p:sp>
          <p:nvSpPr>
            <p:cNvPr id="13340" name="Line 62"/>
            <p:cNvSpPr>
              <a:spLocks noChangeShapeType="1"/>
            </p:cNvSpPr>
            <p:nvPr/>
          </p:nvSpPr>
          <p:spPr bwMode="auto">
            <a:xfrm>
              <a:off x="4322" y="1742"/>
              <a:ext cx="1200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63"/>
            <p:cNvSpPr>
              <a:spLocks noChangeShapeType="1"/>
            </p:cNvSpPr>
            <p:nvPr/>
          </p:nvSpPr>
          <p:spPr bwMode="auto">
            <a:xfrm flipV="1">
              <a:off x="4322" y="841"/>
              <a:ext cx="0" cy="91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Text Box 64"/>
            <p:cNvSpPr txBox="1">
              <a:spLocks noChangeArrowheads="1"/>
            </p:cNvSpPr>
            <p:nvPr/>
          </p:nvSpPr>
          <p:spPr bwMode="auto">
            <a:xfrm>
              <a:off x="3923" y="170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343" name="Text Box 65"/>
            <p:cNvSpPr txBox="1">
              <a:spLocks noChangeArrowheads="1"/>
            </p:cNvSpPr>
            <p:nvPr/>
          </p:nvSpPr>
          <p:spPr bwMode="auto">
            <a:xfrm>
              <a:off x="5320" y="167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344" name="Text Box 66"/>
            <p:cNvSpPr txBox="1">
              <a:spLocks noChangeArrowheads="1"/>
            </p:cNvSpPr>
            <p:nvPr/>
          </p:nvSpPr>
          <p:spPr bwMode="auto">
            <a:xfrm>
              <a:off x="4083" y="744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3345" name="Text Box 67"/>
            <p:cNvSpPr txBox="1">
              <a:spLocks noChangeArrowheads="1"/>
            </p:cNvSpPr>
            <p:nvPr/>
          </p:nvSpPr>
          <p:spPr bwMode="auto">
            <a:xfrm>
              <a:off x="4241" y="17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346" name="Line 68"/>
            <p:cNvSpPr>
              <a:spLocks noChangeShapeType="1"/>
            </p:cNvSpPr>
            <p:nvPr/>
          </p:nvSpPr>
          <p:spPr bwMode="auto">
            <a:xfrm flipH="1">
              <a:off x="4117" y="1736"/>
              <a:ext cx="207" cy="285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684213" y="3541713"/>
            <a:ext cx="81899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重力的功只与始、末位置有关，而与质点所行经的路</a:t>
            </a:r>
          </a:p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径无关。 </a:t>
            </a:r>
          </a:p>
        </p:txBody>
      </p:sp>
      <p:sp>
        <p:nvSpPr>
          <p:cNvPr id="71" name="Text Box 18"/>
          <p:cNvSpPr txBox="1">
            <a:spLocks noChangeArrowheads="1"/>
          </p:cNvSpPr>
          <p:nvPr/>
        </p:nvSpPr>
        <p:spPr bwMode="auto">
          <a:xfrm>
            <a:off x="701675" y="4437063"/>
            <a:ext cx="804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质点上升时，重力作负功；质点下降时，重力作正功。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684213" y="3027363"/>
            <a:ext cx="151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</a:p>
        </p:txBody>
      </p:sp>
      <p:sp>
        <p:nvSpPr>
          <p:cNvPr id="73" name="AutoShape 31"/>
          <p:cNvSpPr>
            <a:spLocks noChangeArrowheads="1"/>
          </p:cNvSpPr>
          <p:nvPr/>
        </p:nvSpPr>
        <p:spPr bwMode="auto">
          <a:xfrm>
            <a:off x="323850" y="299561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736600" y="4930775"/>
            <a:ext cx="80121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质点沿任意闭合路径运动一周，沿该路径重力所作的总功必为零。</a:t>
            </a:r>
          </a:p>
        </p:txBody>
      </p:sp>
      <p:graphicFrame>
        <p:nvGraphicFramePr>
          <p:cNvPr id="75" name="Object 34"/>
          <p:cNvGraphicFramePr>
            <a:graphicFrameLocks noChangeAspect="1"/>
          </p:cNvGraphicFramePr>
          <p:nvPr/>
        </p:nvGraphicFramePr>
        <p:xfrm>
          <a:off x="3976688" y="5661025"/>
          <a:ext cx="15652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6" name="公式" r:id="rId17" imgW="1457520" imgH="476250" progId="Equation.3">
                  <p:embed/>
                </p:oleObj>
              </mc:Choice>
              <mc:Fallback>
                <p:oleObj name="公式" r:id="rId17" imgW="1457520" imgH="47625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5661025"/>
                        <a:ext cx="15652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8" grpId="0" autoUpdateAnimBg="0"/>
      <p:bldP spid="543753" grpId="0" animBg="1"/>
      <p:bldP spid="543754" grpId="0" animBg="1"/>
      <p:bldP spid="543755" grpId="0" animBg="1"/>
      <p:bldP spid="543758" grpId="0" animBg="1"/>
      <p:bldP spid="543759" grpId="0" autoUpdateAnimBg="0"/>
      <p:bldP spid="543760" grpId="0" animBg="1"/>
      <p:bldP spid="543761" grpId="0" autoUpdateAnimBg="0"/>
      <p:bldP spid="543762" grpId="0" animBg="1"/>
      <p:bldP spid="543763" grpId="0" autoUpdateAnimBg="0"/>
      <p:bldP spid="543765" grpId="0"/>
      <p:bldP spid="70" grpId="0" autoUpdateAnimBg="0"/>
      <p:bldP spid="71" grpId="0" autoUpdateAnimBg="0"/>
      <p:bldP spid="72" grpId="0" autoUpdateAnimBg="0"/>
      <p:bldP spid="73" grpId="0" animBg="1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67" name="Text Box 23"/>
          <p:cNvSpPr txBox="1">
            <a:spLocks noChangeArrowheads="1"/>
          </p:cNvSpPr>
          <p:nvPr/>
        </p:nvSpPr>
        <p:spPr bwMode="auto">
          <a:xfrm>
            <a:off x="179388" y="333375"/>
            <a:ext cx="458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万有引力的功</a:t>
            </a:r>
            <a:r>
              <a:rPr kumimoji="1"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43768" name="Freeform 24"/>
          <p:cNvSpPr>
            <a:spLocks/>
          </p:cNvSpPr>
          <p:nvPr/>
        </p:nvSpPr>
        <p:spPr bwMode="auto">
          <a:xfrm>
            <a:off x="6526213" y="768350"/>
            <a:ext cx="2006600" cy="2057400"/>
          </a:xfrm>
          <a:custGeom>
            <a:avLst/>
            <a:gdLst>
              <a:gd name="T0" fmla="*/ 2147483646 w 1264"/>
              <a:gd name="T1" fmla="*/ 2147483646 h 1296"/>
              <a:gd name="T2" fmla="*/ 2147483646 w 1264"/>
              <a:gd name="T3" fmla="*/ 2147483646 h 1296"/>
              <a:gd name="T4" fmla="*/ 2147483646 w 1264"/>
              <a:gd name="T5" fmla="*/ 2147483646 h 1296"/>
              <a:gd name="T6" fmla="*/ 2147483646 w 1264"/>
              <a:gd name="T7" fmla="*/ 2147483646 h 1296"/>
              <a:gd name="T8" fmla="*/ 2147483646 w 1264"/>
              <a:gd name="T9" fmla="*/ 2147483646 h 1296"/>
              <a:gd name="T10" fmla="*/ 2147483646 w 1264"/>
              <a:gd name="T11" fmla="*/ 2147483646 h 1296"/>
              <a:gd name="T12" fmla="*/ 2147483646 w 1264"/>
              <a:gd name="T13" fmla="*/ 2147483646 h 1296"/>
              <a:gd name="T14" fmla="*/ 2147483646 w 1264"/>
              <a:gd name="T15" fmla="*/ 2147483646 h 1296"/>
              <a:gd name="T16" fmla="*/ 0 w 1264"/>
              <a:gd name="T17" fmla="*/ 0 h 12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4"/>
              <a:gd name="T28" fmla="*/ 0 h 1296"/>
              <a:gd name="T29" fmla="*/ 1264 w 1264"/>
              <a:gd name="T30" fmla="*/ 1296 h 12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4" h="1296">
                <a:moveTo>
                  <a:pt x="1248" y="1296"/>
                </a:moveTo>
                <a:cubicBezTo>
                  <a:pt x="1216" y="1228"/>
                  <a:pt x="1184" y="1160"/>
                  <a:pt x="1152" y="1104"/>
                </a:cubicBezTo>
                <a:cubicBezTo>
                  <a:pt x="1120" y="1048"/>
                  <a:pt x="1072" y="1008"/>
                  <a:pt x="1056" y="960"/>
                </a:cubicBezTo>
                <a:cubicBezTo>
                  <a:pt x="1040" y="912"/>
                  <a:pt x="1024" y="880"/>
                  <a:pt x="1056" y="816"/>
                </a:cubicBezTo>
                <a:cubicBezTo>
                  <a:pt x="1088" y="752"/>
                  <a:pt x="1232" y="656"/>
                  <a:pt x="1248" y="576"/>
                </a:cubicBezTo>
                <a:cubicBezTo>
                  <a:pt x="1264" y="496"/>
                  <a:pt x="1232" y="400"/>
                  <a:pt x="1152" y="336"/>
                </a:cubicBezTo>
                <a:cubicBezTo>
                  <a:pt x="1072" y="272"/>
                  <a:pt x="920" y="224"/>
                  <a:pt x="768" y="192"/>
                </a:cubicBezTo>
                <a:cubicBezTo>
                  <a:pt x="616" y="160"/>
                  <a:pt x="368" y="176"/>
                  <a:pt x="240" y="144"/>
                </a:cubicBezTo>
                <a:cubicBezTo>
                  <a:pt x="112" y="112"/>
                  <a:pt x="56" y="56"/>
                  <a:pt x="0" y="0"/>
                </a:cubicBezTo>
              </a:path>
            </a:pathLst>
          </a:custGeom>
          <a:noFill/>
          <a:ln w="381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3769" name="Object 25"/>
          <p:cNvGraphicFramePr>
            <a:graphicFrameLocks/>
          </p:cNvGraphicFramePr>
          <p:nvPr/>
        </p:nvGraphicFramePr>
        <p:xfrm>
          <a:off x="7620000" y="2274888"/>
          <a:ext cx="241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0" name="Equation" r:id="rId3" imgW="247715" imgH="285750" progId="Equation.3">
                  <p:embed/>
                </p:oleObj>
              </mc:Choice>
              <mc:Fallback>
                <p:oleObj name="Equation" r:id="rId3" imgW="247715" imgH="285750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74888"/>
                        <a:ext cx="2413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70" name="Object 26"/>
          <p:cNvGraphicFramePr>
            <a:graphicFrameLocks noChangeAspect="1"/>
          </p:cNvGraphicFramePr>
          <p:nvPr/>
        </p:nvGraphicFramePr>
        <p:xfrm>
          <a:off x="7678738" y="1876425"/>
          <a:ext cx="2524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1" name="公式" r:id="rId5" imgW="66805" imgH="104969" progId="Equation.3">
                  <p:embed/>
                </p:oleObj>
              </mc:Choice>
              <mc:Fallback>
                <p:oleObj name="公式" r:id="rId5" imgW="66805" imgH="10496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1876425"/>
                        <a:ext cx="2524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71" name="Text Box 27"/>
          <p:cNvSpPr txBox="1">
            <a:spLocks noChangeArrowheads="1"/>
          </p:cNvSpPr>
          <p:nvPr/>
        </p:nvSpPr>
        <p:spPr bwMode="auto">
          <a:xfrm>
            <a:off x="8470900" y="2278063"/>
            <a:ext cx="54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43772" name="Oval 28"/>
          <p:cNvSpPr>
            <a:spLocks noChangeArrowheads="1"/>
          </p:cNvSpPr>
          <p:nvPr/>
        </p:nvSpPr>
        <p:spPr bwMode="auto">
          <a:xfrm>
            <a:off x="8353425" y="2536825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756400" y="1054100"/>
            <a:ext cx="457200" cy="1441450"/>
            <a:chOff x="3792" y="1008"/>
            <a:chExt cx="336" cy="875"/>
          </a:xfrm>
        </p:grpSpPr>
        <p:sp>
          <p:nvSpPr>
            <p:cNvPr id="14379" name="Line 30"/>
            <p:cNvSpPr>
              <a:spLocks noChangeShapeType="1"/>
            </p:cNvSpPr>
            <p:nvPr/>
          </p:nvSpPr>
          <p:spPr bwMode="auto">
            <a:xfrm flipV="1">
              <a:off x="3945" y="1008"/>
              <a:ext cx="183" cy="8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80" name="Object 31"/>
            <p:cNvGraphicFramePr>
              <a:graphicFrameLocks/>
            </p:cNvGraphicFramePr>
            <p:nvPr/>
          </p:nvGraphicFramePr>
          <p:xfrm>
            <a:off x="3792" y="1344"/>
            <a:ext cx="16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2" name="Equation" r:id="rId7" imgW="199927" imgH="362047" progId="Equation.3">
                    <p:embed/>
                  </p:oleObj>
                </mc:Choice>
                <mc:Fallback>
                  <p:oleObj name="Equation" r:id="rId7" imgW="199927" imgH="362047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344"/>
                          <a:ext cx="16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776" name="Oval 32"/>
          <p:cNvSpPr>
            <a:spLocks noChangeArrowheads="1"/>
          </p:cNvSpPr>
          <p:nvPr/>
        </p:nvSpPr>
        <p:spPr bwMode="auto">
          <a:xfrm>
            <a:off x="7175500" y="989013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3777" name="Text Box 33"/>
          <p:cNvSpPr txBox="1">
            <a:spLocks noChangeArrowheads="1"/>
          </p:cNvSpPr>
          <p:nvPr/>
        </p:nvSpPr>
        <p:spPr bwMode="auto">
          <a:xfrm>
            <a:off x="7062788" y="522288"/>
            <a:ext cx="687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66"/>
                </a:solidFill>
                <a:latin typeface="Times New Roman" panose="02020603050405020304" pitchFamily="18" charset="0"/>
              </a:rPr>
              <a:t>b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042150" y="2568575"/>
            <a:ext cx="1343025" cy="428625"/>
            <a:chOff x="4041" y="1968"/>
            <a:chExt cx="816" cy="311"/>
          </a:xfrm>
        </p:grpSpPr>
        <p:sp>
          <p:nvSpPr>
            <p:cNvPr id="14377" name="Line 35"/>
            <p:cNvSpPr>
              <a:spLocks noChangeShapeType="1"/>
            </p:cNvSpPr>
            <p:nvPr/>
          </p:nvSpPr>
          <p:spPr bwMode="auto">
            <a:xfrm>
              <a:off x="4041" y="1968"/>
              <a:ext cx="81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78" name="Object 36"/>
            <p:cNvGraphicFramePr>
              <a:graphicFrameLocks/>
            </p:cNvGraphicFramePr>
            <p:nvPr/>
          </p:nvGraphicFramePr>
          <p:xfrm>
            <a:off x="4368" y="2016"/>
            <a:ext cx="1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3" name="Equation" r:id="rId9" imgW="161892" imgH="362047" progId="Equation.3">
                    <p:embed/>
                  </p:oleObj>
                </mc:Choice>
                <mc:Fallback>
                  <p:oleObj name="Equation" r:id="rId9" imgW="161892" imgH="362047" progId="Equation.3">
                    <p:embed/>
                    <p:pic>
                      <p:nvPicPr>
                        <p:cNvPr id="0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016"/>
                          <a:ext cx="1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781" name="Line 37"/>
          <p:cNvSpPr>
            <a:spLocks noChangeShapeType="1"/>
          </p:cNvSpPr>
          <p:nvPr/>
        </p:nvSpPr>
        <p:spPr bwMode="auto">
          <a:xfrm flipV="1">
            <a:off x="6999288" y="1308100"/>
            <a:ext cx="1371600" cy="1143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82" name="Line 38"/>
          <p:cNvSpPr>
            <a:spLocks noChangeShapeType="1"/>
          </p:cNvSpPr>
          <p:nvPr/>
        </p:nvSpPr>
        <p:spPr bwMode="auto">
          <a:xfrm flipV="1">
            <a:off x="8218488" y="1308100"/>
            <a:ext cx="152400" cy="7620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783" name="Object 39"/>
          <p:cNvGraphicFramePr>
            <a:graphicFrameLocks/>
          </p:cNvGraphicFramePr>
          <p:nvPr/>
        </p:nvGraphicFramePr>
        <p:xfrm>
          <a:off x="7985125" y="1560513"/>
          <a:ext cx="3127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4" name="Equation" r:id="rId11" imgW="333538" imgH="257078" progId="Equation.3">
                  <p:embed/>
                </p:oleObj>
              </mc:Choice>
              <mc:Fallback>
                <p:oleObj name="Equation" r:id="rId11" imgW="333538" imgH="257078" progId="Equation.3">
                  <p:embed/>
                  <p:pic>
                    <p:nvPicPr>
                      <p:cNvPr id="0" name="Object 3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25" y="1560513"/>
                        <a:ext cx="31273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84" name="Object 40"/>
          <p:cNvGraphicFramePr>
            <a:graphicFrameLocks noChangeAspect="1"/>
          </p:cNvGraphicFramePr>
          <p:nvPr/>
        </p:nvGraphicFramePr>
        <p:xfrm>
          <a:off x="7837488" y="1776413"/>
          <a:ext cx="2587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" name="公式" r:id="rId13" imgW="66805" imgH="123922" progId="Equation.3">
                  <p:embed/>
                </p:oleObj>
              </mc:Choice>
              <mc:Fallback>
                <p:oleObj name="公式" r:id="rId13" imgW="66805" imgH="12392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1776413"/>
                        <a:ext cx="2587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85" name="Arc 41"/>
          <p:cNvSpPr>
            <a:spLocks/>
          </p:cNvSpPr>
          <p:nvPr/>
        </p:nvSpPr>
        <p:spPr bwMode="auto">
          <a:xfrm rot="7262018">
            <a:off x="8098631" y="1874045"/>
            <a:ext cx="339725" cy="385762"/>
          </a:xfrm>
          <a:custGeom>
            <a:avLst/>
            <a:gdLst>
              <a:gd name="T0" fmla="*/ 2147483646 w 18079"/>
              <a:gd name="T1" fmla="*/ 2147483646 h 21600"/>
              <a:gd name="T2" fmla="*/ 0 w 18079"/>
              <a:gd name="T3" fmla="*/ 2147483646 h 21600"/>
              <a:gd name="T4" fmla="*/ 2147483646 w 18079"/>
              <a:gd name="T5" fmla="*/ 0 h 21600"/>
              <a:gd name="T6" fmla="*/ 0 60000 65536"/>
              <a:gd name="T7" fmla="*/ 0 60000 65536"/>
              <a:gd name="T8" fmla="*/ 0 60000 65536"/>
              <a:gd name="T9" fmla="*/ 0 w 18079"/>
              <a:gd name="T10" fmla="*/ 0 h 21600"/>
              <a:gd name="T11" fmla="*/ 18079 w 1807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79" h="21600" fill="none" extrusionOk="0">
                <a:moveTo>
                  <a:pt x="18079" y="20917"/>
                </a:moveTo>
                <a:cubicBezTo>
                  <a:pt x="16319" y="21370"/>
                  <a:pt x="14509" y="21599"/>
                  <a:pt x="12692" y="21600"/>
                </a:cubicBezTo>
                <a:cubicBezTo>
                  <a:pt x="8132" y="21600"/>
                  <a:pt x="3689" y="20157"/>
                  <a:pt x="0" y="17477"/>
                </a:cubicBezTo>
              </a:path>
              <a:path w="18079" h="21600" stroke="0" extrusionOk="0">
                <a:moveTo>
                  <a:pt x="18079" y="20917"/>
                </a:moveTo>
                <a:cubicBezTo>
                  <a:pt x="16319" y="21370"/>
                  <a:pt x="14509" y="21599"/>
                  <a:pt x="12692" y="21600"/>
                </a:cubicBezTo>
                <a:cubicBezTo>
                  <a:pt x="8132" y="21600"/>
                  <a:pt x="3689" y="20157"/>
                  <a:pt x="0" y="17477"/>
                </a:cubicBezTo>
                <a:lnTo>
                  <a:pt x="12692" y="0"/>
                </a:lnTo>
                <a:lnTo>
                  <a:pt x="18079" y="20917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786" name="Line 42"/>
          <p:cNvSpPr>
            <a:spLocks noChangeShapeType="1"/>
          </p:cNvSpPr>
          <p:nvPr/>
        </p:nvSpPr>
        <p:spPr bwMode="auto">
          <a:xfrm flipV="1">
            <a:off x="8218488" y="1851025"/>
            <a:ext cx="461962" cy="20955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787" name="Line 43"/>
          <p:cNvSpPr>
            <a:spLocks noChangeShapeType="1"/>
          </p:cNvSpPr>
          <p:nvPr/>
        </p:nvSpPr>
        <p:spPr bwMode="auto">
          <a:xfrm>
            <a:off x="8370888" y="1308100"/>
            <a:ext cx="285750" cy="53816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788" name="Object 44"/>
          <p:cNvGraphicFramePr>
            <a:graphicFrameLocks noChangeAspect="1"/>
          </p:cNvGraphicFramePr>
          <p:nvPr/>
        </p:nvGraphicFramePr>
        <p:xfrm>
          <a:off x="8351838" y="1954213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6" name="Equation" r:id="rId15" imgW="314520" imgH="257078" progId="Equation.3">
                  <p:embed/>
                </p:oleObj>
              </mc:Choice>
              <mc:Fallback>
                <p:oleObj name="Equation" r:id="rId15" imgW="314520" imgH="25707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838" y="1954213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299200" y="2003425"/>
            <a:ext cx="2243138" cy="752475"/>
            <a:chOff x="3735" y="1759"/>
            <a:chExt cx="1409" cy="474"/>
          </a:xfrm>
        </p:grpSpPr>
        <p:sp>
          <p:nvSpPr>
            <p:cNvPr id="14372" name="Text Box 46"/>
            <p:cNvSpPr txBox="1">
              <a:spLocks noChangeArrowheads="1"/>
            </p:cNvSpPr>
            <p:nvPr/>
          </p:nvSpPr>
          <p:spPr bwMode="auto">
            <a:xfrm>
              <a:off x="3735" y="1945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4373" name="Text Box 47"/>
            <p:cNvSpPr txBox="1">
              <a:spLocks noChangeArrowheads="1"/>
            </p:cNvSpPr>
            <p:nvPr/>
          </p:nvSpPr>
          <p:spPr bwMode="auto">
            <a:xfrm>
              <a:off x="4728" y="1788"/>
              <a:ext cx="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4374" name="Line 48"/>
            <p:cNvSpPr>
              <a:spLocks noChangeShapeType="1"/>
            </p:cNvSpPr>
            <p:nvPr/>
          </p:nvSpPr>
          <p:spPr bwMode="auto">
            <a:xfrm flipV="1">
              <a:off x="4224" y="1815"/>
              <a:ext cx="681" cy="22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Oval 49"/>
            <p:cNvSpPr>
              <a:spLocks noChangeArrowheads="1"/>
            </p:cNvSpPr>
            <p:nvPr/>
          </p:nvSpPr>
          <p:spPr bwMode="auto">
            <a:xfrm>
              <a:off x="4080" y="1993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D6009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76" name="Oval 50"/>
            <p:cNvSpPr>
              <a:spLocks noChangeArrowheads="1"/>
            </p:cNvSpPr>
            <p:nvPr/>
          </p:nvSpPr>
          <p:spPr bwMode="auto">
            <a:xfrm>
              <a:off x="4901" y="1759"/>
              <a:ext cx="86" cy="86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543795" name="Line 51"/>
          <p:cNvSpPr>
            <a:spLocks noChangeShapeType="1"/>
          </p:cNvSpPr>
          <p:nvPr/>
        </p:nvSpPr>
        <p:spPr bwMode="auto">
          <a:xfrm flipH="1">
            <a:off x="7605713" y="2063750"/>
            <a:ext cx="611187" cy="20955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796" name="Object 52"/>
          <p:cNvGraphicFramePr>
            <a:graphicFrameLocks noChangeAspect="1"/>
          </p:cNvGraphicFramePr>
          <p:nvPr/>
        </p:nvGraphicFramePr>
        <p:xfrm>
          <a:off x="538163" y="98425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7" name="公式" r:id="rId17" imgW="657323" imgH="142875" progId="Equation.3">
                  <p:embed/>
                </p:oleObj>
              </mc:Choice>
              <mc:Fallback>
                <p:oleObj name="公式" r:id="rId17" imgW="657323" imgH="142875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98425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97" name="Object 53"/>
          <p:cNvGraphicFramePr>
            <a:graphicFrameLocks noChangeAspect="1"/>
          </p:cNvGraphicFramePr>
          <p:nvPr/>
        </p:nvGraphicFramePr>
        <p:xfrm>
          <a:off x="1906588" y="981075"/>
          <a:ext cx="1598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8" name="公式" r:id="rId19" imgW="743145" imgH="200219" progId="Equation.3">
                  <p:embed/>
                </p:oleObj>
              </mc:Choice>
              <mc:Fallback>
                <p:oleObj name="公式" r:id="rId19" imgW="743145" imgH="20021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981075"/>
                        <a:ext cx="15986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98" name="Object 54"/>
          <p:cNvGraphicFramePr>
            <a:graphicFrameLocks noChangeAspect="1"/>
          </p:cNvGraphicFramePr>
          <p:nvPr/>
        </p:nvGraphicFramePr>
        <p:xfrm>
          <a:off x="466725" y="1704975"/>
          <a:ext cx="3859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9" name="公式" r:id="rId21" imgW="1876392" imgH="200219" progId="Equation.3">
                  <p:embed/>
                </p:oleObj>
              </mc:Choice>
              <mc:Fallback>
                <p:oleObj name="公式" r:id="rId21" imgW="1876392" imgH="20021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1704975"/>
                        <a:ext cx="38592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99" name="Object 55"/>
          <p:cNvGraphicFramePr>
            <a:graphicFrameLocks noChangeAspect="1"/>
          </p:cNvGraphicFramePr>
          <p:nvPr/>
        </p:nvGraphicFramePr>
        <p:xfrm>
          <a:off x="3995738" y="839788"/>
          <a:ext cx="147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0" name="公式" r:id="rId23" imgW="676340" imgH="333375" progId="Equation.3">
                  <p:embed/>
                </p:oleObj>
              </mc:Choice>
              <mc:Fallback>
                <p:oleObj name="公式" r:id="rId23" imgW="676340" imgH="333375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839788"/>
                        <a:ext cx="1473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800" name="Object 56"/>
          <p:cNvGraphicFramePr>
            <a:graphicFrameLocks noChangeAspect="1"/>
          </p:cNvGraphicFramePr>
          <p:nvPr/>
        </p:nvGraphicFramePr>
        <p:xfrm>
          <a:off x="4498975" y="1562100"/>
          <a:ext cx="2055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" name="公式" r:id="rId25" imgW="971355" imgH="333375" progId="Equation.3">
                  <p:embed/>
                </p:oleObj>
              </mc:Choice>
              <mc:Fallback>
                <p:oleObj name="公式" r:id="rId25" imgW="971355" imgH="333375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562100"/>
                        <a:ext cx="20558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801" name="Object 57"/>
          <p:cNvGraphicFramePr>
            <a:graphicFrameLocks noChangeAspect="1"/>
          </p:cNvGraphicFramePr>
          <p:nvPr/>
        </p:nvGraphicFramePr>
        <p:xfrm>
          <a:off x="1047750" y="2292350"/>
          <a:ext cx="2411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" name="公式" r:id="rId27" imgW="1152753" imgH="333375" progId="Equation.3">
                  <p:embed/>
                </p:oleObj>
              </mc:Choice>
              <mc:Fallback>
                <p:oleObj name="公式" r:id="rId27" imgW="1152753" imgH="33337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292350"/>
                        <a:ext cx="2411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80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669730"/>
              </p:ext>
            </p:extLst>
          </p:nvPr>
        </p:nvGraphicFramePr>
        <p:xfrm>
          <a:off x="3446246" y="2262734"/>
          <a:ext cx="2016557" cy="97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" name="Equation" r:id="rId29" imgW="962090" imgH="428625" progId="Equation.DSMT4">
                  <p:embed/>
                </p:oleObj>
              </mc:Choice>
              <mc:Fallback>
                <p:oleObj name="Equation" r:id="rId29" imgW="962090" imgH="428625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46" y="2262734"/>
                        <a:ext cx="2016557" cy="97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803" name="Freeform 59"/>
          <p:cNvSpPr>
            <a:spLocks/>
          </p:cNvSpPr>
          <p:nvPr/>
        </p:nvSpPr>
        <p:spPr bwMode="auto">
          <a:xfrm rot="-139908">
            <a:off x="7235825" y="593725"/>
            <a:ext cx="1679575" cy="1944688"/>
          </a:xfrm>
          <a:custGeom>
            <a:avLst/>
            <a:gdLst>
              <a:gd name="T0" fmla="*/ 0 w 1288"/>
              <a:gd name="T1" fmla="*/ 2147483646 h 1272"/>
              <a:gd name="T2" fmla="*/ 2147483646 w 1288"/>
              <a:gd name="T3" fmla="*/ 2147483646 h 1272"/>
              <a:gd name="T4" fmla="*/ 2147483646 w 1288"/>
              <a:gd name="T5" fmla="*/ 2147483646 h 1272"/>
              <a:gd name="T6" fmla="*/ 2147483646 w 1288"/>
              <a:gd name="T7" fmla="*/ 2147483646 h 1272"/>
              <a:gd name="T8" fmla="*/ 2147483646 w 1288"/>
              <a:gd name="T9" fmla="*/ 2147483646 h 1272"/>
              <a:gd name="T10" fmla="*/ 2147483646 w 1288"/>
              <a:gd name="T11" fmla="*/ 2147483646 h 1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8"/>
              <a:gd name="T19" fmla="*/ 0 h 1272"/>
              <a:gd name="T20" fmla="*/ 1288 w 1288"/>
              <a:gd name="T21" fmla="*/ 1272 h 1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8" h="1272">
                <a:moveTo>
                  <a:pt x="0" y="264"/>
                </a:moveTo>
                <a:cubicBezTo>
                  <a:pt x="140" y="156"/>
                  <a:pt x="280" y="48"/>
                  <a:pt x="432" y="24"/>
                </a:cubicBezTo>
                <a:cubicBezTo>
                  <a:pt x="584" y="0"/>
                  <a:pt x="776" y="32"/>
                  <a:pt x="912" y="120"/>
                </a:cubicBezTo>
                <a:cubicBezTo>
                  <a:pt x="1048" y="208"/>
                  <a:pt x="1208" y="392"/>
                  <a:pt x="1248" y="552"/>
                </a:cubicBezTo>
                <a:cubicBezTo>
                  <a:pt x="1288" y="712"/>
                  <a:pt x="1208" y="960"/>
                  <a:pt x="1152" y="1080"/>
                </a:cubicBezTo>
                <a:cubicBezTo>
                  <a:pt x="1096" y="1200"/>
                  <a:pt x="1004" y="1236"/>
                  <a:pt x="912" y="1272"/>
                </a:cubicBezTo>
              </a:path>
            </a:pathLst>
          </a:cu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307975" y="4546600"/>
            <a:ext cx="7851775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质点相互靠近时，万有引力作正功；质点相互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远离时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，万有引力作负功。 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307975" y="3652838"/>
            <a:ext cx="8153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万有引力的功，也是只与始、末位置有关，而与质点所行经的路径无关。 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682625" y="3233738"/>
            <a:ext cx="200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</a:p>
        </p:txBody>
      </p:sp>
      <p:sp>
        <p:nvSpPr>
          <p:cNvPr id="73" name="AutoShape 21"/>
          <p:cNvSpPr>
            <a:spLocks noChangeArrowheads="1"/>
          </p:cNvSpPr>
          <p:nvPr/>
        </p:nvSpPr>
        <p:spPr bwMode="auto">
          <a:xfrm>
            <a:off x="307975" y="3176588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307975" y="5513388"/>
            <a:ext cx="874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质点沿任意闭合路径运动一周时，万有引力的功也必为零。</a:t>
            </a:r>
          </a:p>
        </p:txBody>
      </p:sp>
      <p:graphicFrame>
        <p:nvGraphicFramePr>
          <p:cNvPr id="75" name="Object 23"/>
          <p:cNvGraphicFramePr>
            <a:graphicFrameLocks noChangeAspect="1"/>
          </p:cNvGraphicFramePr>
          <p:nvPr/>
        </p:nvGraphicFramePr>
        <p:xfrm>
          <a:off x="3505200" y="5980113"/>
          <a:ext cx="15652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" name="公式" r:id="rId31" imgW="1457520" imgH="476250" progId="Equation.3">
                  <p:embed/>
                </p:oleObj>
              </mc:Choice>
              <mc:Fallback>
                <p:oleObj name="公式" r:id="rId31" imgW="1457520" imgH="47625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980113"/>
                        <a:ext cx="156527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54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54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4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4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4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67" grpId="0" autoUpdateAnimBg="0"/>
      <p:bldP spid="543768" grpId="0" animBg="1"/>
      <p:bldP spid="543771" grpId="0" autoUpdateAnimBg="0"/>
      <p:bldP spid="543772" grpId="0" animBg="1"/>
      <p:bldP spid="543776" grpId="0" animBg="1"/>
      <p:bldP spid="543777" grpId="0" autoUpdateAnimBg="0"/>
      <p:bldP spid="543781" grpId="0" animBg="1"/>
      <p:bldP spid="543782" grpId="0" animBg="1"/>
      <p:bldP spid="543785" grpId="0" animBg="1"/>
      <p:bldP spid="543786" grpId="0" animBg="1"/>
      <p:bldP spid="543787" grpId="0" animBg="1"/>
      <p:bldP spid="543795" grpId="0" animBg="1"/>
      <p:bldP spid="543803" grpId="0" animBg="1"/>
      <p:bldP spid="70" grpId="0" autoUpdateAnimBg="0"/>
      <p:bldP spid="71" grpId="0" autoUpdateAnimBg="0"/>
      <p:bldP spid="72" grpId="0" autoUpdateAnimBg="0"/>
      <p:bldP spid="73" grpId="0" animBg="1"/>
      <p:bldP spid="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10200" y="534988"/>
            <a:ext cx="2474913" cy="1525587"/>
            <a:chOff x="2033" y="1389"/>
            <a:chExt cx="1559" cy="961"/>
          </a:xfrm>
        </p:grpSpPr>
        <p:pic>
          <p:nvPicPr>
            <p:cNvPr id="1538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" y="1389"/>
              <a:ext cx="1244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6" name="Oval 4"/>
            <p:cNvSpPr>
              <a:spLocks noChangeArrowheads="1"/>
            </p:cNvSpPr>
            <p:nvPr/>
          </p:nvSpPr>
          <p:spPr bwMode="auto">
            <a:xfrm>
              <a:off x="3400" y="1725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55BA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55BA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5387" name="Line 5"/>
            <p:cNvSpPr>
              <a:spLocks noChangeShapeType="1"/>
            </p:cNvSpPr>
            <p:nvPr/>
          </p:nvSpPr>
          <p:spPr bwMode="auto">
            <a:xfrm>
              <a:off x="2178" y="1480"/>
              <a:ext cx="0" cy="68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6"/>
            <p:cNvSpPr>
              <a:spLocks noChangeShapeType="1"/>
            </p:cNvSpPr>
            <p:nvPr/>
          </p:nvSpPr>
          <p:spPr bwMode="auto">
            <a:xfrm flipH="1">
              <a:off x="2042" y="1570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7"/>
            <p:cNvSpPr>
              <a:spLocks noChangeShapeType="1"/>
            </p:cNvSpPr>
            <p:nvPr/>
          </p:nvSpPr>
          <p:spPr bwMode="auto">
            <a:xfrm flipH="1">
              <a:off x="2042" y="1694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8"/>
            <p:cNvSpPr>
              <a:spLocks noChangeShapeType="1"/>
            </p:cNvSpPr>
            <p:nvPr/>
          </p:nvSpPr>
          <p:spPr bwMode="auto">
            <a:xfrm flipH="1">
              <a:off x="2042" y="1830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9"/>
            <p:cNvSpPr>
              <a:spLocks noChangeShapeType="1"/>
            </p:cNvSpPr>
            <p:nvPr/>
          </p:nvSpPr>
          <p:spPr bwMode="auto">
            <a:xfrm flipH="1">
              <a:off x="2042" y="2069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0"/>
            <p:cNvSpPr>
              <a:spLocks noChangeShapeType="1"/>
            </p:cNvSpPr>
            <p:nvPr/>
          </p:nvSpPr>
          <p:spPr bwMode="auto">
            <a:xfrm flipH="1">
              <a:off x="2033" y="1967"/>
              <a:ext cx="136" cy="9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144463" y="2603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弹性力的功</a:t>
            </a:r>
          </a:p>
        </p:txBody>
      </p:sp>
      <p:graphicFrame>
        <p:nvGraphicFramePr>
          <p:cNvPr id="544780" name="Object 12"/>
          <p:cNvGraphicFramePr>
            <a:graphicFrameLocks/>
          </p:cNvGraphicFramePr>
          <p:nvPr/>
        </p:nvGraphicFramePr>
        <p:xfrm>
          <a:off x="7165975" y="1276350"/>
          <a:ext cx="2809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49" name="Equation" r:id="rId4" imgW="218945" imgH="362047" progId="Equation.3">
                  <p:embed/>
                </p:oleObj>
              </mc:Choice>
              <mc:Fallback>
                <p:oleObj name="Equation" r:id="rId4" imgW="218945" imgH="36204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1276350"/>
                        <a:ext cx="2809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81" name="Object 13"/>
          <p:cNvGraphicFramePr>
            <a:graphicFrameLocks/>
          </p:cNvGraphicFramePr>
          <p:nvPr/>
        </p:nvGraphicFramePr>
        <p:xfrm>
          <a:off x="8274050" y="1247775"/>
          <a:ext cx="3159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0" name="Equation" r:id="rId6" imgW="256980" imgH="362047" progId="Equation.3">
                  <p:embed/>
                </p:oleObj>
              </mc:Choice>
              <mc:Fallback>
                <p:oleObj name="Equation" r:id="rId6" imgW="256980" imgH="362047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1247775"/>
                        <a:ext cx="3159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516688" y="1196975"/>
            <a:ext cx="2376487" cy="601663"/>
            <a:chOff x="3560" y="1661"/>
            <a:chExt cx="1497" cy="379"/>
          </a:xfrm>
        </p:grpSpPr>
        <p:sp>
          <p:nvSpPr>
            <p:cNvPr id="15382" name="Line 15"/>
            <p:cNvSpPr>
              <a:spLocks noChangeShapeType="1"/>
            </p:cNvSpPr>
            <p:nvPr/>
          </p:nvSpPr>
          <p:spPr bwMode="auto">
            <a:xfrm>
              <a:off x="3702" y="1674"/>
              <a:ext cx="1310" cy="1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Text Box 16"/>
            <p:cNvSpPr txBox="1">
              <a:spLocks noChangeArrowheads="1"/>
            </p:cNvSpPr>
            <p:nvPr/>
          </p:nvSpPr>
          <p:spPr bwMode="auto">
            <a:xfrm>
              <a:off x="4845" y="166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5384" name="Text Box 17"/>
            <p:cNvSpPr txBox="1">
              <a:spLocks noChangeArrowheads="1"/>
            </p:cNvSpPr>
            <p:nvPr/>
          </p:nvSpPr>
          <p:spPr bwMode="auto">
            <a:xfrm>
              <a:off x="3560" y="17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graphicFrame>
        <p:nvGraphicFramePr>
          <p:cNvPr id="544786" name="Object 18"/>
          <p:cNvGraphicFramePr>
            <a:graphicFrameLocks/>
          </p:cNvGraphicFramePr>
          <p:nvPr/>
        </p:nvGraphicFramePr>
        <p:xfrm>
          <a:off x="7021513" y="701675"/>
          <a:ext cx="3063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1" name="Equation" r:id="rId8" imgW="247715" imgH="285750" progId="Equation.3">
                  <p:embed/>
                </p:oleObj>
              </mc:Choice>
              <mc:Fallback>
                <p:oleObj name="Equation" r:id="rId8" imgW="247715" imgH="28575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701675"/>
                        <a:ext cx="30638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7" name="Line 19"/>
          <p:cNvSpPr>
            <a:spLocks noChangeShapeType="1"/>
          </p:cNvSpPr>
          <p:nvPr/>
        </p:nvSpPr>
        <p:spPr bwMode="auto">
          <a:xfrm flipH="1">
            <a:off x="6950075" y="1225550"/>
            <a:ext cx="74453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4788" name="Oval 20"/>
          <p:cNvSpPr>
            <a:spLocks noChangeArrowheads="1"/>
          </p:cNvSpPr>
          <p:nvPr/>
        </p:nvSpPr>
        <p:spPr bwMode="auto">
          <a:xfrm>
            <a:off x="7234238" y="11890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44789" name="Oval 21"/>
          <p:cNvSpPr>
            <a:spLocks noChangeArrowheads="1"/>
          </p:cNvSpPr>
          <p:nvPr/>
        </p:nvSpPr>
        <p:spPr bwMode="auto">
          <a:xfrm>
            <a:off x="8385175" y="120491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4790" name="Object 22"/>
          <p:cNvGraphicFramePr>
            <a:graphicFrameLocks/>
          </p:cNvGraphicFramePr>
          <p:nvPr/>
        </p:nvGraphicFramePr>
        <p:xfrm>
          <a:off x="1152525" y="1057275"/>
          <a:ext cx="1346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2" name="Equation" r:id="rId10" imgW="1285875" imgH="295469" progId="Equation.3">
                  <p:embed/>
                </p:oleObj>
              </mc:Choice>
              <mc:Fallback>
                <p:oleObj name="Equation" r:id="rId10" imgW="1285875" imgH="295469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057275"/>
                        <a:ext cx="1346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9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188160"/>
              </p:ext>
            </p:extLst>
          </p:nvPr>
        </p:nvGraphicFramePr>
        <p:xfrm>
          <a:off x="332307" y="1589882"/>
          <a:ext cx="3011198" cy="84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3" name="Equation" r:id="rId12" imgW="1434960" imgH="355320" progId="Equation.DSMT4">
                  <p:embed/>
                </p:oleObj>
              </mc:Choice>
              <mc:Fallback>
                <p:oleObj name="Equation" r:id="rId12" imgW="1434960" imgH="355320" progId="Equation.DSMT4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307" y="1589882"/>
                        <a:ext cx="3011198" cy="842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9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304783"/>
              </p:ext>
            </p:extLst>
          </p:nvPr>
        </p:nvGraphicFramePr>
        <p:xfrm>
          <a:off x="3440343" y="1578379"/>
          <a:ext cx="20193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4" name="Equation" r:id="rId14" imgW="1962215" imgH="771719" progId="Equation.3">
                  <p:embed/>
                </p:oleObj>
              </mc:Choice>
              <mc:Fallback>
                <p:oleObj name="Equation" r:id="rId14" imgW="1962215" imgH="771719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343" y="1578379"/>
                        <a:ext cx="20193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554038" y="3133725"/>
            <a:ext cx="8039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16025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863725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511425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3159125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6163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40735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5307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987925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弹性力的功只与始、末位置有关，而与质点所行经的路径无关。 </a:t>
            </a: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534988" y="3863975"/>
            <a:ext cx="799306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4175" indent="-384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弹簧的变形减小时，弹性力作正功；弹簧的变形增大时，弹性力作负功。</a:t>
            </a: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542925" y="2620963"/>
            <a:ext cx="200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</a:p>
        </p:txBody>
      </p:sp>
      <p:sp>
        <p:nvSpPr>
          <p:cNvPr id="69" name="AutoShape 20"/>
          <p:cNvSpPr>
            <a:spLocks noChangeArrowheads="1"/>
          </p:cNvSpPr>
          <p:nvPr/>
        </p:nvSpPr>
        <p:spPr bwMode="auto">
          <a:xfrm>
            <a:off x="217488" y="26177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528638" y="4846638"/>
            <a:ext cx="838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质点沿任意闭合路径运动一周时，弹性力的功也必为零。</a:t>
            </a:r>
          </a:p>
        </p:txBody>
      </p:sp>
      <p:graphicFrame>
        <p:nvGraphicFramePr>
          <p:cNvPr id="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724026"/>
              </p:ext>
            </p:extLst>
          </p:nvPr>
        </p:nvGraphicFramePr>
        <p:xfrm>
          <a:off x="3483015" y="5236015"/>
          <a:ext cx="1538287" cy="66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5" name="Equation" r:id="rId16" imgW="736560" imgH="279360" progId="Equation.DSMT4">
                  <p:embed/>
                </p:oleObj>
              </mc:Choice>
              <mc:Fallback>
                <p:oleObj name="Equation" r:id="rId16" imgW="736560" imgH="27936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015" y="5236015"/>
                        <a:ext cx="1538287" cy="66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528638" y="5834063"/>
            <a:ext cx="7920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适用于质点沿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任意曲线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移动时弹性力作功的计算。</a:t>
            </a:r>
          </a:p>
        </p:txBody>
      </p:sp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2916238" y="981075"/>
          <a:ext cx="1152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56" name="Equation" r:id="rId18" imgW="476413" imgH="171547" progId="Equation.DSMT4">
                  <p:embed/>
                </p:oleObj>
              </mc:Choice>
              <mc:Fallback>
                <p:oleObj name="Equation" r:id="rId18" imgW="476413" imgH="171547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981075"/>
                        <a:ext cx="11525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9" grpId="0" autoUpdateAnimBg="0"/>
      <p:bldP spid="544787" grpId="0" animBg="1"/>
      <p:bldP spid="544788" grpId="0" animBg="1"/>
      <p:bldP spid="544789" grpId="0" animBg="1"/>
      <p:bldP spid="66" grpId="0" autoUpdateAnimBg="0"/>
      <p:bldP spid="67" grpId="0" autoUpdateAnimBg="0"/>
      <p:bldP spid="68" grpId="0" autoUpdateAnimBg="0"/>
      <p:bldP spid="69" grpId="0" animBg="1"/>
      <p:bldP spid="70" grpId="0"/>
      <p:bldP spid="7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四、摩擦力的功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1909763" y="1616075"/>
            <a:ext cx="363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在这个过程中所作的功为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076" name="AutoShape 4"/>
          <p:cNvSpPr>
            <a:spLocks noChangeArrowheads="1"/>
          </p:cNvSpPr>
          <p:nvPr/>
        </p:nvSpPr>
        <p:spPr bwMode="auto">
          <a:xfrm>
            <a:off x="5649913" y="717550"/>
            <a:ext cx="2967037" cy="1295400"/>
          </a:xfrm>
          <a:prstGeom prst="parallelogram">
            <a:avLst>
              <a:gd name="adj" fmla="val 57261"/>
            </a:avLst>
          </a:prstGeom>
          <a:solidFill>
            <a:srgbClr val="CCFFFF">
              <a:alpha val="6705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077" name="Oval 5"/>
          <p:cNvSpPr>
            <a:spLocks noChangeArrowheads="1"/>
          </p:cNvSpPr>
          <p:nvPr/>
        </p:nvSpPr>
        <p:spPr bwMode="auto">
          <a:xfrm>
            <a:off x="6259513" y="147955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7078" name="Oval 6"/>
          <p:cNvSpPr>
            <a:spLocks noChangeArrowheads="1"/>
          </p:cNvSpPr>
          <p:nvPr/>
        </p:nvSpPr>
        <p:spPr bwMode="auto">
          <a:xfrm>
            <a:off x="7800975" y="132715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7079" name="Object 7"/>
          <p:cNvGraphicFramePr>
            <a:graphicFrameLocks/>
          </p:cNvGraphicFramePr>
          <p:nvPr/>
        </p:nvGraphicFramePr>
        <p:xfrm>
          <a:off x="6018213" y="1576388"/>
          <a:ext cx="3556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3" name="Equation" r:id="rId3" imgW="342802" imgH="314422" progId="Equation.3">
                  <p:embed/>
                </p:oleObj>
              </mc:Choice>
              <mc:Fallback>
                <p:oleObj name="Equation" r:id="rId3" imgW="342802" imgH="31442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1576388"/>
                        <a:ext cx="3556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Object 8"/>
          <p:cNvGraphicFramePr>
            <a:graphicFrameLocks/>
          </p:cNvGraphicFramePr>
          <p:nvPr/>
        </p:nvGraphicFramePr>
        <p:xfrm>
          <a:off x="7639050" y="1468438"/>
          <a:ext cx="3889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" name="Equation" r:id="rId5" imgW="380837" imgH="314422" progId="Equation.3">
                  <p:embed/>
                </p:oleObj>
              </mc:Choice>
              <mc:Fallback>
                <p:oleObj name="Equation" r:id="rId5" imgW="380837" imgH="314422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1468438"/>
                        <a:ext cx="38893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1" name="Freeform 9"/>
          <p:cNvSpPr>
            <a:spLocks/>
          </p:cNvSpPr>
          <p:nvPr/>
        </p:nvSpPr>
        <p:spPr bwMode="auto">
          <a:xfrm>
            <a:off x="6318250" y="908050"/>
            <a:ext cx="1524000" cy="571500"/>
          </a:xfrm>
          <a:custGeom>
            <a:avLst/>
            <a:gdLst>
              <a:gd name="T0" fmla="*/ 0 w 960"/>
              <a:gd name="T1" fmla="*/ 2147483646 h 360"/>
              <a:gd name="T2" fmla="*/ 2147483646 w 960"/>
              <a:gd name="T3" fmla="*/ 2147483646 h 360"/>
              <a:gd name="T4" fmla="*/ 2147483646 w 960"/>
              <a:gd name="T5" fmla="*/ 2147483646 h 360"/>
              <a:gd name="T6" fmla="*/ 2147483646 w 960"/>
              <a:gd name="T7" fmla="*/ 2147483646 h 360"/>
              <a:gd name="T8" fmla="*/ 2147483646 w 960"/>
              <a:gd name="T9" fmla="*/ 2147483646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60" h="360">
                <a:moveTo>
                  <a:pt x="0" y="360"/>
                </a:moveTo>
                <a:cubicBezTo>
                  <a:pt x="36" y="260"/>
                  <a:pt x="72" y="160"/>
                  <a:pt x="144" y="120"/>
                </a:cubicBezTo>
                <a:cubicBezTo>
                  <a:pt x="216" y="80"/>
                  <a:pt x="328" y="136"/>
                  <a:pt x="432" y="120"/>
                </a:cubicBezTo>
                <a:cubicBezTo>
                  <a:pt x="536" y="104"/>
                  <a:pt x="680" y="0"/>
                  <a:pt x="768" y="24"/>
                </a:cubicBezTo>
                <a:cubicBezTo>
                  <a:pt x="856" y="48"/>
                  <a:pt x="908" y="156"/>
                  <a:pt x="960" y="26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7082" name="Line 10"/>
          <p:cNvSpPr>
            <a:spLocks noChangeShapeType="1"/>
          </p:cNvSpPr>
          <p:nvPr/>
        </p:nvSpPr>
        <p:spPr bwMode="auto">
          <a:xfrm flipV="1">
            <a:off x="7243763" y="788988"/>
            <a:ext cx="609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7083" name="Oval 11"/>
          <p:cNvSpPr>
            <a:spLocks noChangeArrowheads="1"/>
          </p:cNvSpPr>
          <p:nvPr/>
        </p:nvSpPr>
        <p:spPr bwMode="auto">
          <a:xfrm>
            <a:off x="7180263" y="987425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7084" name="Line 12"/>
          <p:cNvSpPr>
            <a:spLocks noChangeShapeType="1"/>
          </p:cNvSpPr>
          <p:nvPr/>
        </p:nvSpPr>
        <p:spPr bwMode="auto">
          <a:xfrm flipH="1">
            <a:off x="6502400" y="1041400"/>
            <a:ext cx="685800" cy="228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7085" name="Object 13"/>
          <p:cNvGraphicFramePr>
            <a:graphicFrameLocks noChangeAspect="1"/>
          </p:cNvGraphicFramePr>
          <p:nvPr/>
        </p:nvGraphicFramePr>
        <p:xfrm>
          <a:off x="7867650" y="819150"/>
          <a:ext cx="2270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5" name="Equation" r:id="rId7" imgW="228501" imgH="291973" progId="Equation.3">
                  <p:embed/>
                </p:oleObj>
              </mc:Choice>
              <mc:Fallback>
                <p:oleObj name="Equation" r:id="rId7" imgW="228501" imgH="2919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50" y="819150"/>
                        <a:ext cx="2270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6" name="Object 14"/>
          <p:cNvGraphicFramePr>
            <a:graphicFrameLocks/>
          </p:cNvGraphicFramePr>
          <p:nvPr/>
        </p:nvGraphicFramePr>
        <p:xfrm>
          <a:off x="6519863" y="1277938"/>
          <a:ext cx="3063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" name="Equation" r:id="rId9" imgW="199927" imgH="238125" progId="Equation.3">
                  <p:embed/>
                </p:oleObj>
              </mc:Choice>
              <mc:Fallback>
                <p:oleObj name="Equation" r:id="rId9" imgW="199927" imgH="238125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1277938"/>
                        <a:ext cx="3063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7" name="Freeform 15"/>
          <p:cNvSpPr>
            <a:spLocks/>
          </p:cNvSpPr>
          <p:nvPr/>
        </p:nvSpPr>
        <p:spPr bwMode="auto">
          <a:xfrm>
            <a:off x="6330950" y="1428750"/>
            <a:ext cx="1447800" cy="393700"/>
          </a:xfrm>
          <a:custGeom>
            <a:avLst/>
            <a:gdLst>
              <a:gd name="T0" fmla="*/ 0 w 912"/>
              <a:gd name="T1" fmla="*/ 2147483646 h 248"/>
              <a:gd name="T2" fmla="*/ 2147483646 w 912"/>
              <a:gd name="T3" fmla="*/ 2147483646 h 248"/>
              <a:gd name="T4" fmla="*/ 2147483646 w 912"/>
              <a:gd name="T5" fmla="*/ 2147483646 h 248"/>
              <a:gd name="T6" fmla="*/ 2147483646 w 912"/>
              <a:gd name="T7" fmla="*/ 0 h 2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248">
                <a:moveTo>
                  <a:pt x="0" y="96"/>
                </a:moveTo>
                <a:cubicBezTo>
                  <a:pt x="24" y="164"/>
                  <a:pt x="48" y="232"/>
                  <a:pt x="144" y="240"/>
                </a:cubicBezTo>
                <a:cubicBezTo>
                  <a:pt x="240" y="248"/>
                  <a:pt x="448" y="184"/>
                  <a:pt x="576" y="144"/>
                </a:cubicBezTo>
                <a:cubicBezTo>
                  <a:pt x="704" y="104"/>
                  <a:pt x="808" y="52"/>
                  <a:pt x="912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7089" name="Rectangle 17"/>
          <p:cNvSpPr>
            <a:spLocks noChangeArrowheads="1"/>
          </p:cNvSpPr>
          <p:nvPr/>
        </p:nvSpPr>
        <p:spPr bwMode="auto">
          <a:xfrm>
            <a:off x="576263" y="1587500"/>
            <a:ext cx="148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</a:t>
            </a:r>
          </a:p>
        </p:txBody>
      </p:sp>
      <p:graphicFrame>
        <p:nvGraphicFramePr>
          <p:cNvPr id="387090" name="Object 18"/>
          <p:cNvGraphicFramePr>
            <a:graphicFrameLocks noChangeAspect="1"/>
          </p:cNvGraphicFramePr>
          <p:nvPr/>
        </p:nvGraphicFramePr>
        <p:xfrm>
          <a:off x="1649413" y="1684338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" name="Equation" r:id="rId11" imgW="199927" imgH="238125" progId="Equation.3">
                  <p:embed/>
                </p:oleObj>
              </mc:Choice>
              <mc:Fallback>
                <p:oleObj name="Equation" r:id="rId11" imgW="199927" imgH="23812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1684338"/>
                        <a:ext cx="30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6" name="Object 24"/>
          <p:cNvGraphicFramePr>
            <a:graphicFrameLocks noChangeAspect="1"/>
          </p:cNvGraphicFramePr>
          <p:nvPr/>
        </p:nvGraphicFramePr>
        <p:xfrm>
          <a:off x="936625" y="2165350"/>
          <a:ext cx="22463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" name="公式" r:id="rId13" imgW="2133372" imgH="685703" progId="Equation.3">
                  <p:embed/>
                </p:oleObj>
              </mc:Choice>
              <mc:Fallback>
                <p:oleObj name="公式" r:id="rId13" imgW="2133372" imgH="68570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2165350"/>
                        <a:ext cx="224631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7" name="Object 25"/>
          <p:cNvGraphicFramePr>
            <a:graphicFrameLocks noChangeAspect="1"/>
          </p:cNvGraphicFramePr>
          <p:nvPr/>
        </p:nvGraphicFramePr>
        <p:xfrm>
          <a:off x="901700" y="3165475"/>
          <a:ext cx="16795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9" name="公式" r:id="rId15" imgW="1561872" imgH="285750" progId="Equation.3">
                  <p:embed/>
                </p:oleObj>
              </mc:Choice>
              <mc:Fallback>
                <p:oleObj name="公式" r:id="rId15" imgW="1561872" imgH="28575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165475"/>
                        <a:ext cx="16795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8" name="Object 26"/>
          <p:cNvGraphicFramePr>
            <a:graphicFrameLocks noChangeAspect="1"/>
          </p:cNvGraphicFramePr>
          <p:nvPr/>
        </p:nvGraphicFramePr>
        <p:xfrm>
          <a:off x="1420813" y="990600"/>
          <a:ext cx="1785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0" name="Equation" r:id="rId17" imgW="685605" imgH="123922" progId="Equation.DSMT4">
                  <p:embed/>
                </p:oleObj>
              </mc:Choice>
              <mc:Fallback>
                <p:oleObj name="Equation" r:id="rId17" imgW="685605" imgH="12392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990600"/>
                        <a:ext cx="17859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9" name="Object 27"/>
          <p:cNvGraphicFramePr>
            <a:graphicFrameLocks noChangeAspect="1"/>
          </p:cNvGraphicFramePr>
          <p:nvPr/>
        </p:nvGraphicFramePr>
        <p:xfrm>
          <a:off x="3135313" y="2157413"/>
          <a:ext cx="28082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1" name="Equation" r:id="rId19" imgW="1219070" imgH="276031" progId="Equation.DSMT4">
                  <p:embed/>
                </p:oleObj>
              </mc:Choice>
              <mc:Fallback>
                <p:oleObj name="Equation" r:id="rId19" imgW="1219070" imgH="276031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157413"/>
                        <a:ext cx="28082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0" name="Object 28"/>
          <p:cNvGraphicFramePr>
            <a:graphicFrameLocks noChangeAspect="1"/>
          </p:cNvGraphicFramePr>
          <p:nvPr/>
        </p:nvGraphicFramePr>
        <p:xfrm>
          <a:off x="5870575" y="2157413"/>
          <a:ext cx="244792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2" name="Equation" r:id="rId21" imgW="971355" imgH="276031" progId="Equation.DSMT4">
                  <p:embed/>
                </p:oleObj>
              </mc:Choice>
              <mc:Fallback>
                <p:oleObj name="Equation" r:id="rId21" imgW="971355" imgH="27603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2157413"/>
                        <a:ext cx="2447925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55638" y="374491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336550" y="368776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11188" y="4295775"/>
            <a:ext cx="8388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摩擦力的功，不仅与始、末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位置有关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，而且与质点所行经的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路径有关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。沿任意闭合路径一周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摩擦力所作的总功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不为零。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70538" y="3138488"/>
          <a:ext cx="29083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3" name="Equation" r:id="rId23" imgW="1155700" imgH="203200" progId="Equation.DSMT4">
                  <p:embed/>
                </p:oleObj>
              </mc:Choice>
              <mc:Fallback>
                <p:oleObj name="Equation" r:id="rId23" imgW="1155700" imgH="20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3138488"/>
                        <a:ext cx="2908300" cy="511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autoUpdateAnimBg="0"/>
      <p:bldP spid="387075" grpId="0" autoUpdateAnimBg="0"/>
      <p:bldP spid="387076" grpId="0" animBg="1" autoUpdateAnimBg="0"/>
      <p:bldP spid="387077" grpId="0" animBg="1"/>
      <p:bldP spid="387078" grpId="0" animBg="1"/>
      <p:bldP spid="387081" grpId="0" animBg="1"/>
      <p:bldP spid="387082" grpId="0" animBg="1"/>
      <p:bldP spid="387083" grpId="0" animBg="1"/>
      <p:bldP spid="387084" grpId="0" animBg="1"/>
      <p:bldP spid="387087" grpId="0" animBg="1"/>
      <p:bldP spid="387089" grpId="0" autoUpdateAnimBg="0"/>
      <p:bldP spid="29" grpId="0" autoUpdateAnimBg="0"/>
      <p:bldP spid="30" grpId="0" animBg="1"/>
      <p:bldP spid="3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AutoShape 2"/>
          <p:cNvSpPr>
            <a:spLocks noChangeArrowheads="1"/>
          </p:cNvSpPr>
          <p:nvPr/>
        </p:nvSpPr>
        <p:spPr bwMode="auto">
          <a:xfrm>
            <a:off x="2555875" y="2976563"/>
            <a:ext cx="3887788" cy="514350"/>
          </a:xfrm>
          <a:prstGeom prst="wedgeRoundRectCallout">
            <a:avLst>
              <a:gd name="adj1" fmla="val -24685"/>
              <a:gd name="adj2" fmla="val 786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413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一、质点动能定理</a:t>
            </a:r>
            <a:r>
              <a:rPr kumimoji="1" lang="zh-CN" altLang="en-US" sz="2400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1042988" y="173513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设质点在合力 </a:t>
            </a:r>
            <a:r>
              <a: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endParaRPr kumimoji="1" lang="zh-CN" altLang="en-US" sz="1200" b="1" i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3203575" y="1735138"/>
            <a:ext cx="169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作用下，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395288" y="231298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运动到</a:t>
            </a:r>
            <a:r>
              <a:rPr kumimoji="1" lang="zh-CN" altLang="en-US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点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2224088" y="231298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力</a:t>
            </a:r>
            <a:r>
              <a: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作的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8345" name="Object 9"/>
          <p:cNvGraphicFramePr>
            <a:graphicFrameLocks noChangeAspect="1"/>
          </p:cNvGraphicFramePr>
          <p:nvPr/>
        </p:nvGraphicFramePr>
        <p:xfrm>
          <a:off x="755650" y="2911475"/>
          <a:ext cx="15636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Equation" r:id="rId3" imgW="609535" imgH="95250" progId="Equation.DSMT4">
                  <p:embed/>
                </p:oleObj>
              </mc:Choice>
              <mc:Fallback>
                <p:oleObj name="Equation" r:id="rId3" imgW="609535" imgH="952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11475"/>
                        <a:ext cx="15636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6" name="Freeform 10"/>
          <p:cNvSpPr>
            <a:spLocks/>
          </p:cNvSpPr>
          <p:nvPr/>
        </p:nvSpPr>
        <p:spPr bwMode="auto">
          <a:xfrm>
            <a:off x="5435600" y="873125"/>
            <a:ext cx="3505200" cy="2120900"/>
          </a:xfrm>
          <a:custGeom>
            <a:avLst/>
            <a:gdLst>
              <a:gd name="T0" fmla="*/ 0 w 2208"/>
              <a:gd name="T1" fmla="*/ 2147483646 h 1336"/>
              <a:gd name="T2" fmla="*/ 2147483646 w 2208"/>
              <a:gd name="T3" fmla="*/ 2147483646 h 1336"/>
              <a:gd name="T4" fmla="*/ 2147483646 w 2208"/>
              <a:gd name="T5" fmla="*/ 2147483646 h 1336"/>
              <a:gd name="T6" fmla="*/ 2147483646 w 2208"/>
              <a:gd name="T7" fmla="*/ 2147483646 h 1336"/>
              <a:gd name="T8" fmla="*/ 2147483646 w 2208"/>
              <a:gd name="T9" fmla="*/ 2147483646 h 1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08" h="1336">
                <a:moveTo>
                  <a:pt x="0" y="1152"/>
                </a:moveTo>
                <a:cubicBezTo>
                  <a:pt x="76" y="1244"/>
                  <a:pt x="152" y="1336"/>
                  <a:pt x="336" y="1200"/>
                </a:cubicBezTo>
                <a:cubicBezTo>
                  <a:pt x="520" y="1064"/>
                  <a:pt x="864" y="528"/>
                  <a:pt x="1104" y="336"/>
                </a:cubicBezTo>
                <a:cubicBezTo>
                  <a:pt x="1344" y="144"/>
                  <a:pt x="1592" y="96"/>
                  <a:pt x="1776" y="48"/>
                </a:cubicBezTo>
                <a:cubicBezTo>
                  <a:pt x="1960" y="0"/>
                  <a:pt x="2136" y="48"/>
                  <a:pt x="2208" y="48"/>
                </a:cubicBezTo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7" name="Line 11"/>
          <p:cNvSpPr>
            <a:spLocks noChangeShapeType="1"/>
          </p:cNvSpPr>
          <p:nvPr/>
        </p:nvSpPr>
        <p:spPr bwMode="auto">
          <a:xfrm flipV="1">
            <a:off x="5786438" y="2714625"/>
            <a:ext cx="1143000" cy="15240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8" name="Line 12"/>
          <p:cNvSpPr>
            <a:spLocks noChangeShapeType="1"/>
          </p:cNvSpPr>
          <p:nvPr/>
        </p:nvSpPr>
        <p:spPr bwMode="auto">
          <a:xfrm flipV="1">
            <a:off x="7539038" y="581025"/>
            <a:ext cx="1219200" cy="609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49" name="Line 13"/>
          <p:cNvSpPr>
            <a:spLocks noChangeShapeType="1"/>
          </p:cNvSpPr>
          <p:nvPr/>
        </p:nvSpPr>
        <p:spPr bwMode="auto">
          <a:xfrm flipV="1">
            <a:off x="6853238" y="1800225"/>
            <a:ext cx="12954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50" name="Oval 14"/>
          <p:cNvSpPr>
            <a:spLocks noChangeArrowheads="1"/>
          </p:cNvSpPr>
          <p:nvPr/>
        </p:nvSpPr>
        <p:spPr bwMode="auto">
          <a:xfrm>
            <a:off x="6700838" y="17240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8351" name="Text Box 15"/>
          <p:cNvSpPr txBox="1">
            <a:spLocks noChangeArrowheads="1"/>
          </p:cNvSpPr>
          <p:nvPr/>
        </p:nvSpPr>
        <p:spPr bwMode="auto">
          <a:xfrm>
            <a:off x="4243388" y="1735138"/>
            <a:ext cx="1408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点</a:t>
            </a:r>
          </a:p>
        </p:txBody>
      </p:sp>
      <p:sp>
        <p:nvSpPr>
          <p:cNvPr id="398352" name="Text Box 16"/>
          <p:cNvSpPr txBox="1">
            <a:spLocks noChangeArrowheads="1"/>
          </p:cNvSpPr>
          <p:nvPr/>
        </p:nvSpPr>
        <p:spPr bwMode="auto">
          <a:xfrm>
            <a:off x="5557838" y="2257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398353" name="Text Box 17"/>
          <p:cNvSpPr txBox="1">
            <a:spLocks noChangeArrowheads="1"/>
          </p:cNvSpPr>
          <p:nvPr/>
        </p:nvSpPr>
        <p:spPr bwMode="auto">
          <a:xfrm>
            <a:off x="7539038" y="581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398354" name="Text Box 18"/>
          <p:cNvSpPr txBox="1">
            <a:spLocks noChangeArrowheads="1"/>
          </p:cNvSpPr>
          <p:nvPr/>
        </p:nvSpPr>
        <p:spPr bwMode="auto">
          <a:xfrm>
            <a:off x="7158038" y="134302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en-US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400" b="1" i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8355" name="Text Box 19"/>
          <p:cNvSpPr txBox="1">
            <a:spLocks noChangeArrowheads="1"/>
          </p:cNvSpPr>
          <p:nvPr/>
        </p:nvSpPr>
        <p:spPr bwMode="auto">
          <a:xfrm>
            <a:off x="6243638" y="14954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398356" name="Line 20"/>
          <p:cNvSpPr>
            <a:spLocks noChangeShapeType="1"/>
          </p:cNvSpPr>
          <p:nvPr/>
        </p:nvSpPr>
        <p:spPr bwMode="auto">
          <a:xfrm flipV="1">
            <a:off x="6853238" y="1343025"/>
            <a:ext cx="381000" cy="3810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8357" name="Object 21"/>
          <p:cNvGraphicFramePr>
            <a:graphicFrameLocks noChangeAspect="1"/>
          </p:cNvGraphicFramePr>
          <p:nvPr/>
        </p:nvGraphicFramePr>
        <p:xfrm>
          <a:off x="301625" y="3422650"/>
          <a:ext cx="1981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" name="Equation" r:id="rId5" imgW="800198" imgH="285750" progId="Equation.DSMT4">
                  <p:embed/>
                </p:oleObj>
              </mc:Choice>
              <mc:Fallback>
                <p:oleObj name="Equation" r:id="rId5" imgW="800198" imgH="28575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422650"/>
                        <a:ext cx="1981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8" name="Rectangle 22"/>
          <p:cNvSpPr>
            <a:spLocks noChangeArrowheads="1"/>
          </p:cNvSpPr>
          <p:nvPr/>
        </p:nvSpPr>
        <p:spPr bwMode="auto">
          <a:xfrm>
            <a:off x="3590925" y="23241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元功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dA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sp>
        <p:nvSpPr>
          <p:cNvPr id="398359" name="Oval 23"/>
          <p:cNvSpPr>
            <a:spLocks noChangeArrowheads="1"/>
          </p:cNvSpPr>
          <p:nvPr/>
        </p:nvSpPr>
        <p:spPr bwMode="auto">
          <a:xfrm rot="-1237450">
            <a:off x="981075" y="3760788"/>
            <a:ext cx="1497013" cy="544512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8360" name="Object 24"/>
          <p:cNvGraphicFramePr>
            <a:graphicFrameLocks noChangeAspect="1"/>
          </p:cNvGraphicFramePr>
          <p:nvPr/>
        </p:nvGraphicFramePr>
        <p:xfrm>
          <a:off x="6991350" y="2181225"/>
          <a:ext cx="390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name="Equation" r:id="rId7" imgW="76070" imgH="123922" progId="Equation.DSMT4">
                  <p:embed/>
                </p:oleObj>
              </mc:Choice>
              <mc:Fallback>
                <p:oleObj name="Equation" r:id="rId7" imgW="76070" imgH="123922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2181225"/>
                        <a:ext cx="390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1" name="Object 25"/>
          <p:cNvGraphicFramePr>
            <a:graphicFrameLocks noChangeAspect="1"/>
          </p:cNvGraphicFramePr>
          <p:nvPr/>
        </p:nvGraphicFramePr>
        <p:xfrm>
          <a:off x="8759825" y="404813"/>
          <a:ext cx="3635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9" imgW="57052" imgH="123922" progId="Equation.DSMT4">
                  <p:embed/>
                </p:oleObj>
              </mc:Choice>
              <mc:Fallback>
                <p:oleObj name="Equation" r:id="rId9" imgW="57052" imgH="12392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404813"/>
                        <a:ext cx="3635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2" name="Object 26"/>
          <p:cNvGraphicFramePr>
            <a:graphicFrameLocks noChangeAspect="1"/>
          </p:cNvGraphicFramePr>
          <p:nvPr/>
        </p:nvGraphicFramePr>
        <p:xfrm>
          <a:off x="8224838" y="1438275"/>
          <a:ext cx="361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Equation" r:id="rId11" imgW="57052" imgH="85531" progId="Equation.DSMT4">
                  <p:embed/>
                </p:oleObj>
              </mc:Choice>
              <mc:Fallback>
                <p:oleObj name="Equation" r:id="rId11" imgW="57052" imgH="8553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4838" y="1438275"/>
                        <a:ext cx="361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3" name="Object 27"/>
          <p:cNvGraphicFramePr>
            <a:graphicFrameLocks noChangeAspect="1"/>
          </p:cNvGraphicFramePr>
          <p:nvPr/>
        </p:nvGraphicFramePr>
        <p:xfrm>
          <a:off x="6624638" y="733425"/>
          <a:ext cx="446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Equation" r:id="rId13" imgW="95087" imgH="76297" progId="Equation.DSMT4">
                  <p:embed/>
                </p:oleObj>
              </mc:Choice>
              <mc:Fallback>
                <p:oleObj name="Equation" r:id="rId13" imgW="95087" imgH="76297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733425"/>
                        <a:ext cx="44608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4" name="Object 28"/>
          <p:cNvGraphicFramePr>
            <a:graphicFrameLocks noChangeAspect="1"/>
          </p:cNvGraphicFramePr>
          <p:nvPr/>
        </p:nvGraphicFramePr>
        <p:xfrm>
          <a:off x="2386013" y="3702050"/>
          <a:ext cx="13398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1" name="Equation" r:id="rId15" imgW="504695" imgH="76297" progId="Equation.DSMT4">
                  <p:embed/>
                </p:oleObj>
              </mc:Choice>
              <mc:Fallback>
                <p:oleObj name="Equation" r:id="rId15" imgW="504695" imgH="76297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702050"/>
                        <a:ext cx="13398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5" name="Object 29"/>
          <p:cNvGraphicFramePr>
            <a:graphicFrameLocks noChangeAspect="1"/>
          </p:cNvGraphicFramePr>
          <p:nvPr/>
        </p:nvGraphicFramePr>
        <p:xfrm>
          <a:off x="2936875" y="1744663"/>
          <a:ext cx="361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2" name="Equation" r:id="rId17" imgW="57052" imgH="85531" progId="Equation.DSMT4">
                  <p:embed/>
                </p:oleObj>
              </mc:Choice>
              <mc:Fallback>
                <p:oleObj name="Equation" r:id="rId17" imgW="57052" imgH="8553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744663"/>
                        <a:ext cx="361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6" name="Object 30"/>
          <p:cNvGraphicFramePr>
            <a:graphicFrameLocks noChangeAspect="1"/>
          </p:cNvGraphicFramePr>
          <p:nvPr/>
        </p:nvGraphicFramePr>
        <p:xfrm>
          <a:off x="2620963" y="2312988"/>
          <a:ext cx="361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3" name="Equation" r:id="rId19" imgW="57052" imgH="85531" progId="Equation.DSMT4">
                  <p:embed/>
                </p:oleObj>
              </mc:Choice>
              <mc:Fallback>
                <p:oleObj name="Equation" r:id="rId19" imgW="57052" imgH="85531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2312988"/>
                        <a:ext cx="361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7" name="Object 31"/>
          <p:cNvGraphicFramePr>
            <a:graphicFrameLocks noChangeAspect="1"/>
          </p:cNvGraphicFramePr>
          <p:nvPr/>
        </p:nvGraphicFramePr>
        <p:xfrm>
          <a:off x="2700338" y="2997200"/>
          <a:ext cx="36004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4" name="Equation" r:id="rId21" imgW="2209930" imgH="200219" progId="Equation.DSMT4">
                  <p:embed/>
                </p:oleObj>
              </mc:Choice>
              <mc:Fallback>
                <p:oleObj name="Equation" r:id="rId21" imgW="2209930" imgH="200219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997200"/>
                        <a:ext cx="36004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45241"/>
              </p:ext>
            </p:extLst>
          </p:nvPr>
        </p:nvGraphicFramePr>
        <p:xfrm>
          <a:off x="3681130" y="3422362"/>
          <a:ext cx="2265362" cy="97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5" name="Equation" r:id="rId23" imgW="1066680" imgH="419040" progId="Equation.DSMT4">
                  <p:embed/>
                </p:oleObj>
              </mc:Choice>
              <mc:Fallback>
                <p:oleObj name="Equation" r:id="rId23" imgW="1066680" imgH="419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130" y="3422362"/>
                        <a:ext cx="2265362" cy="972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9" name="Object 33"/>
          <p:cNvGraphicFramePr>
            <a:graphicFrameLocks noChangeAspect="1"/>
          </p:cNvGraphicFramePr>
          <p:nvPr/>
        </p:nvGraphicFramePr>
        <p:xfrm>
          <a:off x="911225" y="4437063"/>
          <a:ext cx="12842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6" name="Equation" r:id="rId25" imgW="476413" imgH="123922" progId="Equation.DSMT4">
                  <p:embed/>
                </p:oleObj>
              </mc:Choice>
              <mc:Fallback>
                <p:oleObj name="Equation" r:id="rId25" imgW="476413" imgH="12392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437063"/>
                        <a:ext cx="12842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70" name="Rectangle 34"/>
          <p:cNvSpPr>
            <a:spLocks noChangeArrowheads="1"/>
          </p:cNvSpPr>
          <p:nvPr/>
        </p:nvSpPr>
        <p:spPr bwMode="auto">
          <a:xfrm>
            <a:off x="2355850" y="4411663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动能定理的微分形式</a:t>
            </a:r>
          </a:p>
        </p:txBody>
      </p:sp>
      <p:graphicFrame>
        <p:nvGraphicFramePr>
          <p:cNvPr id="398371" name="Object 35"/>
          <p:cNvGraphicFramePr>
            <a:graphicFrameLocks noChangeAspect="1"/>
          </p:cNvGraphicFramePr>
          <p:nvPr/>
        </p:nvGraphicFramePr>
        <p:xfrm>
          <a:off x="2600325" y="5292725"/>
          <a:ext cx="25701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" name="Equation" r:id="rId27" imgW="1066930" imgH="390719" progId="Equation.DSMT4">
                  <p:embed/>
                </p:oleObj>
              </mc:Choice>
              <mc:Fallback>
                <p:oleObj name="Equation" r:id="rId27" imgW="1066930" imgH="390719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5292725"/>
                        <a:ext cx="2570163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72" name="Rectangle 36"/>
          <p:cNvSpPr>
            <a:spLocks noChangeArrowheads="1"/>
          </p:cNvSpPr>
          <p:nvPr/>
        </p:nvSpPr>
        <p:spPr bwMode="auto">
          <a:xfrm>
            <a:off x="222250" y="5340350"/>
            <a:ext cx="25209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物体从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点运动到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点，有</a:t>
            </a:r>
          </a:p>
        </p:txBody>
      </p:sp>
      <p:graphicFrame>
        <p:nvGraphicFramePr>
          <p:cNvPr id="398373" name="Object 37"/>
          <p:cNvGraphicFramePr>
            <a:graphicFrameLocks noChangeAspect="1"/>
          </p:cNvGraphicFramePr>
          <p:nvPr/>
        </p:nvGraphicFramePr>
        <p:xfrm>
          <a:off x="5149850" y="5367338"/>
          <a:ext cx="24574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Equation" r:id="rId29" imgW="1009878" imgH="285750" progId="Equation.DSMT4">
                  <p:embed/>
                </p:oleObj>
              </mc:Choice>
              <mc:Fallback>
                <p:oleObj name="Equation" r:id="rId29" imgW="1009878" imgH="28575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7338"/>
                        <a:ext cx="24574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75" name="Rectangle 39"/>
          <p:cNvSpPr>
            <a:spLocks noChangeArrowheads="1"/>
          </p:cNvSpPr>
          <p:nvPr/>
        </p:nvSpPr>
        <p:spPr bwMode="auto">
          <a:xfrm>
            <a:off x="3743325" y="6165850"/>
            <a:ext cx="43926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动能定理的积分形式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2667000" y="328613"/>
            <a:ext cx="451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kumimoji="1" lang="en-US" altLang="zh-CN" sz="32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3.3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动能定理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005513" y="3343275"/>
            <a:ext cx="29908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2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The work done by the net force on a particle equals the change in the particle’s kinetic energy — </a:t>
            </a:r>
            <a:r>
              <a:rPr kumimoji="1" lang="en-US" altLang="zh-CN" sz="2200" b="1" i="1" u="sng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Work- energy theorem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3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3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300"/>
                                        <p:tgtEl>
                                          <p:spTgt spid="3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9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nimBg="1"/>
      <p:bldP spid="398340" grpId="0" autoUpdateAnimBg="0"/>
      <p:bldP spid="398341" grpId="0" build="p" autoUpdateAnimBg="0"/>
      <p:bldP spid="398342" grpId="0" build="p" autoUpdateAnimBg="0" advAuto="0"/>
      <p:bldP spid="398343" grpId="0" build="p" autoUpdateAnimBg="0" advAuto="0"/>
      <p:bldP spid="398344" grpId="0" build="p" autoUpdateAnimBg="0"/>
      <p:bldP spid="398346" grpId="0" animBg="1"/>
      <p:bldP spid="398347" grpId="0" animBg="1"/>
      <p:bldP spid="398348" grpId="0" animBg="1"/>
      <p:bldP spid="398349" grpId="0" animBg="1"/>
      <p:bldP spid="398350" grpId="0" animBg="1"/>
      <p:bldP spid="398351" grpId="0" build="p" autoUpdateAnimBg="0" advAuto="0"/>
      <p:bldP spid="398352" grpId="0" build="p" autoUpdateAnimBg="0" advAuto="0"/>
      <p:bldP spid="398353" grpId="0" build="p" autoUpdateAnimBg="0" advAuto="0"/>
      <p:bldP spid="398354" grpId="0" build="p" autoUpdateAnimBg="0"/>
      <p:bldP spid="398355" grpId="0" build="p" autoUpdateAnimBg="0" advAuto="0"/>
      <p:bldP spid="398356" grpId="0" animBg="1"/>
      <p:bldP spid="398358" grpId="0" autoUpdateAnimBg="0"/>
      <p:bldP spid="398359" grpId="0" animBg="1"/>
      <p:bldP spid="398370" grpId="0" build="p" autoUpdateAnimBg="0"/>
      <p:bldP spid="398372" grpId="0" autoUpdateAnimBg="0"/>
      <p:bldP spid="398375" grpId="0" build="p" autoUpdateAnimBg="0"/>
      <p:bldP spid="40" grpId="0" autoUpdateAnimBg="0"/>
      <p:bldP spid="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/>
          <p:cNvSpPr txBox="1">
            <a:spLocks noChangeArrowheads="1"/>
          </p:cNvSpPr>
          <p:nvPr/>
        </p:nvSpPr>
        <p:spPr bwMode="auto">
          <a:xfrm>
            <a:off x="776288" y="1989138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i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是一个状态量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是过程量。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779463" y="2611438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动能定理只用于惯性系。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587375" y="51276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</a:p>
        </p:txBody>
      </p:sp>
      <p:sp>
        <p:nvSpPr>
          <p:cNvPr id="399365" name="AutoShape 5"/>
          <p:cNvSpPr>
            <a:spLocks noChangeArrowheads="1"/>
          </p:cNvSpPr>
          <p:nvPr/>
        </p:nvSpPr>
        <p:spPr bwMode="auto">
          <a:xfrm>
            <a:off x="419100" y="4730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750888" y="3189288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动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能与参照系选取有关</a:t>
            </a:r>
          </a:p>
        </p:txBody>
      </p:sp>
      <p:grpSp>
        <p:nvGrpSpPr>
          <p:cNvPr id="399367" name="Group 7"/>
          <p:cNvGrpSpPr>
            <a:grpSpLocks/>
          </p:cNvGrpSpPr>
          <p:nvPr/>
        </p:nvGrpSpPr>
        <p:grpSpPr bwMode="auto">
          <a:xfrm>
            <a:off x="5562600" y="3552825"/>
            <a:ext cx="2895600" cy="2209800"/>
            <a:chOff x="1584" y="2256"/>
            <a:chExt cx="1632" cy="1632"/>
          </a:xfrm>
        </p:grpSpPr>
        <p:sp>
          <p:nvSpPr>
            <p:cNvPr id="18456" name="Line 8"/>
            <p:cNvSpPr>
              <a:spLocks noChangeShapeType="1"/>
            </p:cNvSpPr>
            <p:nvPr/>
          </p:nvSpPr>
          <p:spPr bwMode="auto">
            <a:xfrm>
              <a:off x="1584" y="3888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9"/>
            <p:cNvSpPr>
              <a:spLocks noChangeShapeType="1"/>
            </p:cNvSpPr>
            <p:nvPr/>
          </p:nvSpPr>
          <p:spPr bwMode="auto">
            <a:xfrm rot="-5400000">
              <a:off x="768" y="3072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6400800" y="3552825"/>
            <a:ext cx="2057400" cy="1905000"/>
            <a:chOff x="1584" y="2256"/>
            <a:chExt cx="1632" cy="1632"/>
          </a:xfrm>
        </p:grpSpPr>
        <p:sp>
          <p:nvSpPr>
            <p:cNvPr id="18454" name="Line 11"/>
            <p:cNvSpPr>
              <a:spLocks noChangeShapeType="1"/>
            </p:cNvSpPr>
            <p:nvPr/>
          </p:nvSpPr>
          <p:spPr bwMode="auto">
            <a:xfrm>
              <a:off x="1584" y="3888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Line 12"/>
            <p:cNvSpPr>
              <a:spLocks noChangeShapeType="1"/>
            </p:cNvSpPr>
            <p:nvPr/>
          </p:nvSpPr>
          <p:spPr bwMode="auto">
            <a:xfrm rot="-5400000">
              <a:off x="768" y="3072"/>
              <a:ext cx="16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373" name="Line 13"/>
          <p:cNvSpPr>
            <a:spLocks noChangeShapeType="1"/>
          </p:cNvSpPr>
          <p:nvPr/>
        </p:nvSpPr>
        <p:spPr bwMode="auto">
          <a:xfrm>
            <a:off x="6400800" y="3933825"/>
            <a:ext cx="6096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74" name="Oval 14"/>
          <p:cNvSpPr>
            <a:spLocks noChangeArrowheads="1"/>
          </p:cNvSpPr>
          <p:nvPr/>
        </p:nvSpPr>
        <p:spPr bwMode="auto">
          <a:xfrm>
            <a:off x="6934200" y="4848225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399375" name="Line 15"/>
          <p:cNvSpPr>
            <a:spLocks noChangeShapeType="1"/>
          </p:cNvSpPr>
          <p:nvPr/>
        </p:nvSpPr>
        <p:spPr bwMode="auto">
          <a:xfrm flipV="1">
            <a:off x="7315200" y="4314825"/>
            <a:ext cx="838200" cy="6096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376" name="Object 16"/>
          <p:cNvGraphicFramePr>
            <a:graphicFrameLocks noChangeAspect="1"/>
          </p:cNvGraphicFramePr>
          <p:nvPr/>
        </p:nvGraphicFramePr>
        <p:xfrm>
          <a:off x="8077200" y="3784600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2" name="Equation" r:id="rId3" imgW="19017" imgH="76297" progId="Equation.DSMT4">
                  <p:embed/>
                </p:oleObj>
              </mc:Choice>
              <mc:Fallback>
                <p:oleObj name="Equation" r:id="rId3" imgW="19017" imgH="7629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784600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7" name="Object 17"/>
          <p:cNvGraphicFramePr>
            <a:graphicFrameLocks noChangeAspect="1"/>
          </p:cNvGraphicFramePr>
          <p:nvPr/>
        </p:nvGraphicFramePr>
        <p:xfrm>
          <a:off x="5029200" y="3857625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3" name="Equation" r:id="rId5" imgW="38035" imgH="76297" progId="Equation.3">
                  <p:embed/>
                </p:oleObj>
              </mc:Choice>
              <mc:Fallback>
                <p:oleObj name="Equation" r:id="rId5" imgW="38035" imgH="7629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57625"/>
                        <a:ext cx="307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8" name="Object 18"/>
          <p:cNvGraphicFramePr>
            <a:graphicFrameLocks noChangeAspect="1"/>
          </p:cNvGraphicFramePr>
          <p:nvPr/>
        </p:nvGraphicFramePr>
        <p:xfrm>
          <a:off x="5867400" y="3857625"/>
          <a:ext cx="361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4" name="Equation" r:id="rId7" imgW="57052" imgH="76297" progId="Equation.3">
                  <p:embed/>
                </p:oleObj>
              </mc:Choice>
              <mc:Fallback>
                <p:oleObj name="Equation" r:id="rId7" imgW="57052" imgH="7629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57625"/>
                        <a:ext cx="361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9" name="Object 19"/>
          <p:cNvGraphicFramePr>
            <a:graphicFrameLocks noChangeAspect="1"/>
          </p:cNvGraphicFramePr>
          <p:nvPr/>
        </p:nvGraphicFramePr>
        <p:xfrm>
          <a:off x="7010400" y="3570288"/>
          <a:ext cx="279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5" name="Equation" r:id="rId9" imgW="19017" imgH="57344" progId="Equation.DSMT4">
                  <p:embed/>
                </p:oleObj>
              </mc:Choice>
              <mc:Fallback>
                <p:oleObj name="Equation" r:id="rId9" imgW="19017" imgH="5734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570288"/>
                        <a:ext cx="279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0" name="Object 20"/>
          <p:cNvGraphicFramePr>
            <a:graphicFrameLocks noChangeAspect="1"/>
          </p:cNvGraphicFramePr>
          <p:nvPr/>
        </p:nvGraphicFramePr>
        <p:xfrm>
          <a:off x="1036638" y="3705225"/>
          <a:ext cx="15906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6" name="Equation" r:id="rId11" imgW="619288" imgH="285750" progId="Equation.DSMT4">
                  <p:embed/>
                </p:oleObj>
              </mc:Choice>
              <mc:Fallback>
                <p:oleObj name="Equation" r:id="rId11" imgW="619288" imgH="28575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705225"/>
                        <a:ext cx="15906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1" name="Object 21"/>
          <p:cNvGraphicFramePr>
            <a:graphicFrameLocks noChangeAspect="1"/>
          </p:cNvGraphicFramePr>
          <p:nvPr/>
        </p:nvGraphicFramePr>
        <p:xfrm>
          <a:off x="2600325" y="3705225"/>
          <a:ext cx="16478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7" name="Equation" r:id="rId13" imgW="647570" imgH="285750" progId="Equation.DSMT4">
                  <p:embed/>
                </p:oleObj>
              </mc:Choice>
              <mc:Fallback>
                <p:oleObj name="Equation" r:id="rId13" imgW="647570" imgH="28575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705225"/>
                        <a:ext cx="16478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2" name="Object 22"/>
          <p:cNvGraphicFramePr>
            <a:graphicFrameLocks noChangeAspect="1"/>
          </p:cNvGraphicFramePr>
          <p:nvPr/>
        </p:nvGraphicFramePr>
        <p:xfrm>
          <a:off x="1482725" y="4695825"/>
          <a:ext cx="29860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8" name="Equation" r:id="rId15" imgW="1257105" imgH="285750" progId="Equation.DSMT4">
                  <p:embed/>
                </p:oleObj>
              </mc:Choice>
              <mc:Fallback>
                <p:oleObj name="Equation" r:id="rId15" imgW="1257105" imgH="28575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4695825"/>
                        <a:ext cx="29860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3" name="Object 23"/>
          <p:cNvGraphicFramePr>
            <a:graphicFrameLocks noChangeAspect="1"/>
          </p:cNvGraphicFramePr>
          <p:nvPr/>
        </p:nvGraphicFramePr>
        <p:xfrm>
          <a:off x="1528763" y="5686425"/>
          <a:ext cx="34893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29" name="Equation" r:id="rId17" imgW="1485802" imgH="285750" progId="Equation.DSMT4">
                  <p:embed/>
                </p:oleObj>
              </mc:Choice>
              <mc:Fallback>
                <p:oleObj name="Equation" r:id="rId17" imgW="1485802" imgH="28575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5686425"/>
                        <a:ext cx="34893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4" name="Rectangle 24"/>
          <p:cNvSpPr>
            <a:spLocks noChangeArrowheads="1"/>
          </p:cNvSpPr>
          <p:nvPr/>
        </p:nvSpPr>
        <p:spPr bwMode="auto">
          <a:xfrm>
            <a:off x="5562600" y="5991225"/>
            <a:ext cx="340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动能与参照系选取有关</a:t>
            </a:r>
          </a:p>
        </p:txBody>
      </p:sp>
      <p:sp>
        <p:nvSpPr>
          <p:cNvPr id="399387" name="Text Box 27"/>
          <p:cNvSpPr txBox="1">
            <a:spLocks noChangeArrowheads="1"/>
          </p:cNvSpPr>
          <p:nvPr/>
        </p:nvSpPr>
        <p:spPr bwMode="auto">
          <a:xfrm>
            <a:off x="755650" y="908050"/>
            <a:ext cx="7561263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动能定理反映了力在空间上累计作用（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）与质点机械运动量（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动能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）变化之间的关系</a:t>
            </a:r>
            <a:r>
              <a:rPr kumimoji="1" lang="zh-CN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3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9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3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3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300"/>
                                        <p:tgtEl>
                                          <p:spTgt spid="3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autoUpdateAnimBg="0"/>
      <p:bldP spid="399363" grpId="0" autoUpdateAnimBg="0"/>
      <p:bldP spid="399364" grpId="0" autoUpdateAnimBg="0"/>
      <p:bldP spid="399365" grpId="0" animBg="1"/>
      <p:bldP spid="399366" grpId="0" autoUpdateAnimBg="0"/>
      <p:bldP spid="399373" grpId="0" animBg="1"/>
      <p:bldP spid="399374" grpId="0" animBg="1"/>
      <p:bldP spid="399375" grpId="0" animBg="1"/>
      <p:bldP spid="399384" grpId="0" autoUpdateAnimBg="0"/>
      <p:bldP spid="3993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395288" y="331788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二、质点系的动能定理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698500" y="752475"/>
            <a:ext cx="4953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•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对于质点系，系统和外界有相互作用，质点之间也有相互作用。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5410200" y="3013075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•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外力</a:t>
            </a:r>
            <a:r>
              <a:rPr kumimoji="1" lang="zh-CN" altLang="en-US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内力</a:t>
            </a:r>
            <a:endParaRPr kumimoji="1" lang="zh-CN" altLang="en-US" sz="24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389" name="AutoShape 5"/>
          <p:cNvSpPr>
            <a:spLocks noChangeArrowheads="1"/>
          </p:cNvSpPr>
          <p:nvPr/>
        </p:nvSpPr>
        <p:spPr bwMode="auto">
          <a:xfrm>
            <a:off x="3635375" y="260350"/>
            <a:ext cx="381000" cy="381000"/>
          </a:xfrm>
          <a:prstGeom prst="star5">
            <a:avLst/>
          </a:prstGeom>
          <a:solidFill>
            <a:srgbClr val="FF0000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400390" name="Freeform 6"/>
          <p:cNvSpPr>
            <a:spLocks/>
          </p:cNvSpPr>
          <p:nvPr/>
        </p:nvSpPr>
        <p:spPr bwMode="auto">
          <a:xfrm>
            <a:off x="5943600" y="904875"/>
            <a:ext cx="2133600" cy="1981200"/>
          </a:xfrm>
          <a:custGeom>
            <a:avLst/>
            <a:gdLst>
              <a:gd name="T0" fmla="*/ 2147483646 w 1069"/>
              <a:gd name="T1" fmla="*/ 2147483646 h 912"/>
              <a:gd name="T2" fmla="*/ 2147483646 w 1069"/>
              <a:gd name="T3" fmla="*/ 2147483646 h 912"/>
              <a:gd name="T4" fmla="*/ 2147483646 w 1069"/>
              <a:gd name="T5" fmla="*/ 2147483646 h 912"/>
              <a:gd name="T6" fmla="*/ 2147483646 w 1069"/>
              <a:gd name="T7" fmla="*/ 2147483646 h 912"/>
              <a:gd name="T8" fmla="*/ 2147483646 w 1069"/>
              <a:gd name="T9" fmla="*/ 2147483646 h 912"/>
              <a:gd name="T10" fmla="*/ 2147483646 w 1069"/>
              <a:gd name="T11" fmla="*/ 2147483646 h 912"/>
              <a:gd name="T12" fmla="*/ 2147483646 w 1069"/>
              <a:gd name="T13" fmla="*/ 2147483646 h 912"/>
              <a:gd name="T14" fmla="*/ 2147483646 w 1069"/>
              <a:gd name="T15" fmla="*/ 2147483646 h 912"/>
              <a:gd name="T16" fmla="*/ 2147483646 w 1069"/>
              <a:gd name="T17" fmla="*/ 2147483646 h 912"/>
              <a:gd name="T18" fmla="*/ 2147483646 w 1069"/>
              <a:gd name="T19" fmla="*/ 2147483646 h 912"/>
              <a:gd name="T20" fmla="*/ 2147483646 w 1069"/>
              <a:gd name="T21" fmla="*/ 2147483646 h 912"/>
              <a:gd name="T22" fmla="*/ 2147483646 w 1069"/>
              <a:gd name="T23" fmla="*/ 2147483646 h 912"/>
              <a:gd name="T24" fmla="*/ 2147483646 w 1069"/>
              <a:gd name="T25" fmla="*/ 2147483646 h 912"/>
              <a:gd name="T26" fmla="*/ 0 w 1069"/>
              <a:gd name="T27" fmla="*/ 2147483646 h 912"/>
              <a:gd name="T28" fmla="*/ 2147483646 w 1069"/>
              <a:gd name="T29" fmla="*/ 2147483646 h 912"/>
              <a:gd name="T30" fmla="*/ 2147483646 w 1069"/>
              <a:gd name="T31" fmla="*/ 2147483646 h 912"/>
              <a:gd name="T32" fmla="*/ 2147483646 w 1069"/>
              <a:gd name="T33" fmla="*/ 2147483646 h 912"/>
              <a:gd name="T34" fmla="*/ 2147483646 w 1069"/>
              <a:gd name="T35" fmla="*/ 2147483646 h 9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69" h="912">
                <a:moveTo>
                  <a:pt x="115" y="378"/>
                </a:moveTo>
                <a:cubicBezTo>
                  <a:pt x="131" y="332"/>
                  <a:pt x="132" y="272"/>
                  <a:pt x="156" y="230"/>
                </a:cubicBezTo>
                <a:cubicBezTo>
                  <a:pt x="202" y="150"/>
                  <a:pt x="259" y="125"/>
                  <a:pt x="337" y="66"/>
                </a:cubicBezTo>
                <a:cubicBezTo>
                  <a:pt x="424" y="0"/>
                  <a:pt x="344" y="25"/>
                  <a:pt x="436" y="8"/>
                </a:cubicBezTo>
                <a:cubicBezTo>
                  <a:pt x="567" y="14"/>
                  <a:pt x="699" y="16"/>
                  <a:pt x="830" y="25"/>
                </a:cubicBezTo>
                <a:cubicBezTo>
                  <a:pt x="891" y="29"/>
                  <a:pt x="885" y="29"/>
                  <a:pt x="912" y="58"/>
                </a:cubicBezTo>
                <a:cubicBezTo>
                  <a:pt x="953" y="220"/>
                  <a:pt x="922" y="151"/>
                  <a:pt x="995" y="271"/>
                </a:cubicBezTo>
                <a:cubicBezTo>
                  <a:pt x="1018" y="390"/>
                  <a:pt x="1019" y="374"/>
                  <a:pt x="1019" y="534"/>
                </a:cubicBezTo>
                <a:cubicBezTo>
                  <a:pt x="1019" y="617"/>
                  <a:pt x="1069" y="744"/>
                  <a:pt x="995" y="781"/>
                </a:cubicBezTo>
                <a:cubicBezTo>
                  <a:pt x="930" y="813"/>
                  <a:pt x="851" y="816"/>
                  <a:pt x="781" y="822"/>
                </a:cubicBezTo>
                <a:cubicBezTo>
                  <a:pt x="647" y="848"/>
                  <a:pt x="514" y="874"/>
                  <a:pt x="378" y="888"/>
                </a:cubicBezTo>
                <a:cubicBezTo>
                  <a:pt x="351" y="891"/>
                  <a:pt x="323" y="892"/>
                  <a:pt x="296" y="896"/>
                </a:cubicBezTo>
                <a:cubicBezTo>
                  <a:pt x="263" y="900"/>
                  <a:pt x="197" y="912"/>
                  <a:pt x="197" y="912"/>
                </a:cubicBezTo>
                <a:cubicBezTo>
                  <a:pt x="55" y="865"/>
                  <a:pt x="25" y="885"/>
                  <a:pt x="0" y="756"/>
                </a:cubicBezTo>
                <a:cubicBezTo>
                  <a:pt x="1" y="746"/>
                  <a:pt x="8" y="602"/>
                  <a:pt x="25" y="584"/>
                </a:cubicBezTo>
                <a:cubicBezTo>
                  <a:pt x="45" y="563"/>
                  <a:pt x="40" y="570"/>
                  <a:pt x="58" y="543"/>
                </a:cubicBezTo>
                <a:cubicBezTo>
                  <a:pt x="69" y="526"/>
                  <a:pt x="91" y="493"/>
                  <a:pt x="91" y="493"/>
                </a:cubicBezTo>
                <a:cubicBezTo>
                  <a:pt x="107" y="446"/>
                  <a:pt x="115" y="426"/>
                  <a:pt x="115" y="378"/>
                </a:cubicBezTo>
                <a:close/>
              </a:path>
            </a:pathLst>
          </a:cu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1" name="Line 7"/>
          <p:cNvSpPr>
            <a:spLocks noChangeShapeType="1"/>
          </p:cNvSpPr>
          <p:nvPr/>
        </p:nvSpPr>
        <p:spPr bwMode="auto">
          <a:xfrm>
            <a:off x="5715000" y="904875"/>
            <a:ext cx="838200" cy="5334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2" name="Line 8"/>
          <p:cNvSpPr>
            <a:spLocks noChangeShapeType="1"/>
          </p:cNvSpPr>
          <p:nvPr/>
        </p:nvSpPr>
        <p:spPr bwMode="auto">
          <a:xfrm flipV="1">
            <a:off x="6934200" y="2357438"/>
            <a:ext cx="228600" cy="7620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3" name="Line 9"/>
          <p:cNvSpPr>
            <a:spLocks noChangeShapeType="1"/>
          </p:cNvSpPr>
          <p:nvPr/>
        </p:nvSpPr>
        <p:spPr bwMode="auto">
          <a:xfrm>
            <a:off x="7896225" y="2444750"/>
            <a:ext cx="790575" cy="14128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4" name="Line 10"/>
          <p:cNvSpPr>
            <a:spLocks noChangeShapeType="1"/>
          </p:cNvSpPr>
          <p:nvPr/>
        </p:nvSpPr>
        <p:spPr bwMode="auto">
          <a:xfrm flipH="1">
            <a:off x="7696200" y="676275"/>
            <a:ext cx="914400" cy="68580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5" name="Line 11"/>
          <p:cNvSpPr>
            <a:spLocks noChangeShapeType="1"/>
          </p:cNvSpPr>
          <p:nvPr/>
        </p:nvSpPr>
        <p:spPr bwMode="auto">
          <a:xfrm flipH="1">
            <a:off x="5305425" y="2216150"/>
            <a:ext cx="990600" cy="304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6" name="Oval 12"/>
          <p:cNvSpPr>
            <a:spLocks noChangeArrowheads="1"/>
          </p:cNvSpPr>
          <p:nvPr/>
        </p:nvSpPr>
        <p:spPr bwMode="auto">
          <a:xfrm>
            <a:off x="6553200" y="15192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397" name="Oval 13"/>
          <p:cNvSpPr>
            <a:spLocks noChangeArrowheads="1"/>
          </p:cNvSpPr>
          <p:nvPr/>
        </p:nvSpPr>
        <p:spPr bwMode="auto">
          <a:xfrm>
            <a:off x="7162800" y="15954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398" name="Oval 14"/>
          <p:cNvSpPr>
            <a:spLocks noChangeArrowheads="1"/>
          </p:cNvSpPr>
          <p:nvPr/>
        </p:nvSpPr>
        <p:spPr bwMode="auto">
          <a:xfrm>
            <a:off x="7391400" y="21288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399" name="Oval 15"/>
          <p:cNvSpPr>
            <a:spLocks noChangeArrowheads="1"/>
          </p:cNvSpPr>
          <p:nvPr/>
        </p:nvSpPr>
        <p:spPr bwMode="auto">
          <a:xfrm>
            <a:off x="6400800" y="23574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00" name="Oval 16"/>
          <p:cNvSpPr>
            <a:spLocks noChangeArrowheads="1"/>
          </p:cNvSpPr>
          <p:nvPr/>
        </p:nvSpPr>
        <p:spPr bwMode="auto">
          <a:xfrm>
            <a:off x="6934200" y="1285875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01" name="Oval 17"/>
          <p:cNvSpPr>
            <a:spLocks noChangeArrowheads="1"/>
          </p:cNvSpPr>
          <p:nvPr/>
        </p:nvSpPr>
        <p:spPr bwMode="auto">
          <a:xfrm>
            <a:off x="7391400" y="1209675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02" name="Oval 18"/>
          <p:cNvSpPr>
            <a:spLocks noChangeArrowheads="1"/>
          </p:cNvSpPr>
          <p:nvPr/>
        </p:nvSpPr>
        <p:spPr bwMode="auto">
          <a:xfrm>
            <a:off x="6781800" y="197643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03" name="Oval 19"/>
          <p:cNvSpPr>
            <a:spLocks noChangeArrowheads="1"/>
          </p:cNvSpPr>
          <p:nvPr/>
        </p:nvSpPr>
        <p:spPr bwMode="auto">
          <a:xfrm>
            <a:off x="7515225" y="1601788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0404" name="Object 20"/>
          <p:cNvGraphicFramePr>
            <a:graphicFrameLocks noChangeAspect="1"/>
          </p:cNvGraphicFramePr>
          <p:nvPr/>
        </p:nvGraphicFramePr>
        <p:xfrm>
          <a:off x="7235825" y="1592263"/>
          <a:ext cx="5175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" name="公式" r:id="rId3" imgW="114105" imgH="123922" progId="Equation.3">
                  <p:embed/>
                </p:oleObj>
              </mc:Choice>
              <mc:Fallback>
                <p:oleObj name="公式" r:id="rId3" imgW="114105" imgH="12392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592263"/>
                        <a:ext cx="5175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05" name="Rectangle 21"/>
          <p:cNvSpPr>
            <a:spLocks noChangeArrowheads="1"/>
          </p:cNvSpPr>
          <p:nvPr/>
        </p:nvSpPr>
        <p:spPr bwMode="auto">
          <a:xfrm>
            <a:off x="1039813" y="1671638"/>
            <a:ext cx="554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取系统中任一质点，在某一过程中</a:t>
            </a:r>
          </a:p>
        </p:txBody>
      </p:sp>
      <p:graphicFrame>
        <p:nvGraphicFramePr>
          <p:cNvPr id="400406" name="Object 22"/>
          <p:cNvGraphicFramePr>
            <a:graphicFrameLocks noChangeAspect="1"/>
          </p:cNvGraphicFramePr>
          <p:nvPr/>
        </p:nvGraphicFramePr>
        <p:xfrm>
          <a:off x="1628775" y="2060575"/>
          <a:ext cx="32146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" name="Equation" r:id="rId5" imgW="1390715" imgH="285750" progId="Equation.DSMT4">
                  <p:embed/>
                </p:oleObj>
              </mc:Choice>
              <mc:Fallback>
                <p:oleObj name="Equation" r:id="rId5" imgW="1390715" imgH="28575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060575"/>
                        <a:ext cx="32146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07" name="Rectangle 23"/>
          <p:cNvSpPr>
            <a:spLocks noChangeArrowheads="1"/>
          </p:cNvSpPr>
          <p:nvPr/>
        </p:nvSpPr>
        <p:spPr bwMode="auto">
          <a:xfrm>
            <a:off x="1092200" y="2813050"/>
            <a:ext cx="463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当考虑整个质点系后，则有</a:t>
            </a:r>
          </a:p>
        </p:txBody>
      </p:sp>
      <p:sp>
        <p:nvSpPr>
          <p:cNvPr id="400408" name="Oval 24"/>
          <p:cNvSpPr>
            <a:spLocks noChangeArrowheads="1"/>
          </p:cNvSpPr>
          <p:nvPr/>
        </p:nvSpPr>
        <p:spPr bwMode="auto">
          <a:xfrm>
            <a:off x="7162800" y="1595438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0409" name="Object 25"/>
          <p:cNvGraphicFramePr>
            <a:graphicFrameLocks noChangeAspect="1"/>
          </p:cNvGraphicFramePr>
          <p:nvPr/>
        </p:nvGraphicFramePr>
        <p:xfrm>
          <a:off x="863600" y="3209925"/>
          <a:ext cx="38163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" name="Equation" r:id="rId7" imgW="1952462" imgH="285750" progId="Equation.DSMT4">
                  <p:embed/>
                </p:oleObj>
              </mc:Choice>
              <mc:Fallback>
                <p:oleObj name="Equation" r:id="rId7" imgW="1952462" imgH="28575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209925"/>
                        <a:ext cx="38163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0" name="Object 26"/>
          <p:cNvGraphicFramePr>
            <a:graphicFrameLocks noChangeAspect="1"/>
          </p:cNvGraphicFramePr>
          <p:nvPr/>
        </p:nvGraphicFramePr>
        <p:xfrm>
          <a:off x="4716463" y="3425825"/>
          <a:ext cx="1295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" name="Equation" r:id="rId9" imgW="609535" imgH="123922" progId="Equation.3">
                  <p:embed/>
                </p:oleObj>
              </mc:Choice>
              <mc:Fallback>
                <p:oleObj name="Equation" r:id="rId9" imgW="609535" imgH="12392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425825"/>
                        <a:ext cx="1295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1" name="AutoShape 27"/>
          <p:cNvSpPr>
            <a:spLocks noChangeArrowheads="1"/>
          </p:cNvSpPr>
          <p:nvPr/>
        </p:nvSpPr>
        <p:spPr bwMode="auto">
          <a:xfrm>
            <a:off x="7924800" y="3013075"/>
            <a:ext cx="990600" cy="914400"/>
          </a:xfrm>
          <a:prstGeom prst="wedgeRectCallout">
            <a:avLst>
              <a:gd name="adj1" fmla="val -235736"/>
              <a:gd name="adj2" fmla="val 19097"/>
            </a:avLst>
          </a:prstGeom>
          <a:noFill/>
          <a:ln w="222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系统</a:t>
            </a:r>
          </a:p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动能</a:t>
            </a:r>
          </a:p>
        </p:txBody>
      </p:sp>
      <p:sp>
        <p:nvSpPr>
          <p:cNvPr id="400412" name="Rectangle 28"/>
          <p:cNvSpPr>
            <a:spLocks noChangeArrowheads="1"/>
          </p:cNvSpPr>
          <p:nvPr/>
        </p:nvSpPr>
        <p:spPr bwMode="auto">
          <a:xfrm>
            <a:off x="684213" y="3929063"/>
            <a:ext cx="4724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在系统的功中，有外力的功，也有系统内力的功，即</a:t>
            </a:r>
          </a:p>
        </p:txBody>
      </p:sp>
      <p:graphicFrame>
        <p:nvGraphicFramePr>
          <p:cNvPr id="400413" name="Object 29"/>
          <p:cNvGraphicFramePr>
            <a:graphicFrameLocks noChangeAspect="1"/>
          </p:cNvGraphicFramePr>
          <p:nvPr/>
        </p:nvGraphicFramePr>
        <p:xfrm>
          <a:off x="1185863" y="5006975"/>
          <a:ext cx="44656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" name="Equation" r:id="rId11" imgW="2171895" imgH="190500" progId="Equation.DSMT4">
                  <p:embed/>
                </p:oleObj>
              </mc:Choice>
              <mc:Fallback>
                <p:oleObj name="Equation" r:id="rId11" imgW="2171895" imgH="190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006975"/>
                        <a:ext cx="4465637" cy="6540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4" name="Object 30"/>
          <p:cNvGraphicFramePr>
            <a:graphicFrameLocks noChangeAspect="1"/>
          </p:cNvGraphicFramePr>
          <p:nvPr/>
        </p:nvGraphicFramePr>
        <p:xfrm>
          <a:off x="6319838" y="4197350"/>
          <a:ext cx="9890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" name="公式" r:id="rId13" imgW="352555" imgH="171547" progId="Equation.3">
                  <p:embed/>
                </p:oleObj>
              </mc:Choice>
              <mc:Fallback>
                <p:oleObj name="公式" r:id="rId13" imgW="352555" imgH="1715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4197350"/>
                        <a:ext cx="989012" cy="59531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5" name="Object 31"/>
          <p:cNvGraphicFramePr>
            <a:graphicFrameLocks noChangeAspect="1"/>
          </p:cNvGraphicFramePr>
          <p:nvPr/>
        </p:nvGraphicFramePr>
        <p:xfrm>
          <a:off x="6319838" y="5048250"/>
          <a:ext cx="9842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0" name="公式" r:id="rId15" imgW="323785" imgH="171547" progId="Equation.3">
                  <p:embed/>
                </p:oleObj>
              </mc:Choice>
              <mc:Fallback>
                <p:oleObj name="公式" r:id="rId15" imgW="323785" imgH="17154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5048250"/>
                        <a:ext cx="984250" cy="5921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6" name="AutoShape 32"/>
          <p:cNvSpPr>
            <a:spLocks/>
          </p:cNvSpPr>
          <p:nvPr/>
        </p:nvSpPr>
        <p:spPr bwMode="auto">
          <a:xfrm>
            <a:off x="5795963" y="4121150"/>
            <a:ext cx="381000" cy="1574800"/>
          </a:xfrm>
          <a:prstGeom prst="leftBrace">
            <a:avLst>
              <a:gd name="adj1" fmla="val 34444"/>
              <a:gd name="adj2" fmla="val 61412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417" name="Text Box 33"/>
          <p:cNvSpPr txBox="1">
            <a:spLocks noChangeArrowheads="1"/>
          </p:cNvSpPr>
          <p:nvPr/>
        </p:nvSpPr>
        <p:spPr bwMode="auto">
          <a:xfrm>
            <a:off x="7497763" y="4273550"/>
            <a:ext cx="164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外力的功  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418" name="Text Box 34"/>
          <p:cNvSpPr txBox="1">
            <a:spLocks noChangeArrowheads="1"/>
          </p:cNvSpPr>
          <p:nvPr/>
        </p:nvSpPr>
        <p:spPr bwMode="auto">
          <a:xfrm>
            <a:off x="7462838" y="5119688"/>
            <a:ext cx="168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内力的功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421" name="Rectangle 37"/>
          <p:cNvSpPr>
            <a:spLocks noChangeArrowheads="1"/>
          </p:cNvSpPr>
          <p:nvPr/>
        </p:nvSpPr>
        <p:spPr bwMode="auto">
          <a:xfrm>
            <a:off x="395288" y="5670550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质点系动能定理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——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质点系统从一个状态变到另一状态，系统动能增量等于所有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外力和内力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对质点系作功的总和。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0422" name="AutoShape 38"/>
          <p:cNvSpPr>
            <a:spLocks noChangeArrowheads="1"/>
          </p:cNvSpPr>
          <p:nvPr/>
        </p:nvSpPr>
        <p:spPr bwMode="auto">
          <a:xfrm>
            <a:off x="611188" y="5732463"/>
            <a:ext cx="381000" cy="381000"/>
          </a:xfrm>
          <a:prstGeom prst="star5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3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300"/>
                                        <p:tgtEl>
                                          <p:spTgt spid="4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3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4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300"/>
                                        <p:tgtEl>
                                          <p:spTgt spid="4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8700"/>
                            </p:stCondLst>
                            <p:childTnLst>
                              <p:par>
                                <p:cTn id="14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0" fill="hold"/>
                                        <p:tgtEl>
                                          <p:spTgt spid="40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autoUpdateAnimBg="0"/>
      <p:bldP spid="400387" grpId="0" autoUpdateAnimBg="0"/>
      <p:bldP spid="400388" grpId="0" autoUpdateAnimBg="0"/>
      <p:bldP spid="400390" grpId="0" animBg="1"/>
      <p:bldP spid="400391" grpId="0" animBg="1"/>
      <p:bldP spid="400392" grpId="0" animBg="1"/>
      <p:bldP spid="400393" grpId="0" animBg="1"/>
      <p:bldP spid="400394" grpId="0" animBg="1"/>
      <p:bldP spid="400395" grpId="0" animBg="1"/>
      <p:bldP spid="400396" grpId="0" animBg="1" autoUpdateAnimBg="0"/>
      <p:bldP spid="400397" grpId="0" animBg="1"/>
      <p:bldP spid="400398" grpId="0" animBg="1"/>
      <p:bldP spid="400399" grpId="0" animBg="1"/>
      <p:bldP spid="400400" grpId="0" animBg="1"/>
      <p:bldP spid="400401" grpId="0" animBg="1"/>
      <p:bldP spid="400402" grpId="0" animBg="1"/>
      <p:bldP spid="400403" grpId="0" animBg="1"/>
      <p:bldP spid="400405" grpId="0" build="p" autoUpdateAnimBg="0"/>
      <p:bldP spid="400407" grpId="0" build="p" autoUpdateAnimBg="0"/>
      <p:bldP spid="400408" grpId="0" animBg="1"/>
      <p:bldP spid="400411" grpId="0" animBg="1" autoUpdateAnimBg="0"/>
      <p:bldP spid="400412" grpId="0" autoUpdateAnimBg="0"/>
      <p:bldP spid="400416" grpId="0" animBg="1"/>
      <p:bldP spid="400417" grpId="0" build="p" autoUpdateAnimBg="0" advAuto="0"/>
      <p:bldP spid="400418" grpId="0" build="p" autoUpdateAnimBg="0" advAuto="0"/>
      <p:bldP spid="4004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ChangeArrowheads="1"/>
          </p:cNvSpPr>
          <p:nvPr/>
        </p:nvSpPr>
        <p:spPr bwMode="auto">
          <a:xfrm>
            <a:off x="228600" y="26035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传送机通过滑道将长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kumimoji="1" lang="en-US" altLang="zh-CN" sz="24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3962400" y="26035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、质量为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的匀质物体以初速度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985838" y="1092200"/>
            <a:ext cx="761841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后停下来。已知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滑道上摩擦可不计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，物体与台面的摩擦系数为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393700" y="2803525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1200" b="1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1414" name="Rectangle 6"/>
          <p:cNvSpPr>
            <a:spLocks noChangeArrowheads="1"/>
          </p:cNvSpPr>
          <p:nvPr/>
        </p:nvSpPr>
        <p:spPr bwMode="auto">
          <a:xfrm>
            <a:off x="1042988" y="3389313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设物体前端到达 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处时，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4395788" y="3389313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摩擦力为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1416" name="Line 8"/>
          <p:cNvSpPr>
            <a:spLocks noChangeShapeType="1"/>
          </p:cNvSpPr>
          <p:nvPr/>
        </p:nvSpPr>
        <p:spPr bwMode="auto">
          <a:xfrm>
            <a:off x="4787900" y="2854325"/>
            <a:ext cx="42672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17" name="Oval 9"/>
          <p:cNvSpPr>
            <a:spLocks noChangeArrowheads="1"/>
          </p:cNvSpPr>
          <p:nvPr/>
        </p:nvSpPr>
        <p:spPr bwMode="auto">
          <a:xfrm>
            <a:off x="6388100" y="285432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18" name="Oval 10"/>
          <p:cNvSpPr>
            <a:spLocks noChangeArrowheads="1"/>
          </p:cNvSpPr>
          <p:nvPr/>
        </p:nvSpPr>
        <p:spPr bwMode="auto">
          <a:xfrm>
            <a:off x="6007100" y="285432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19" name="Oval 11"/>
          <p:cNvSpPr>
            <a:spLocks noChangeArrowheads="1"/>
          </p:cNvSpPr>
          <p:nvPr/>
        </p:nvSpPr>
        <p:spPr bwMode="auto">
          <a:xfrm>
            <a:off x="5626100" y="285432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20" name="Oval 12"/>
          <p:cNvSpPr>
            <a:spLocks noChangeArrowheads="1"/>
          </p:cNvSpPr>
          <p:nvPr/>
        </p:nvSpPr>
        <p:spPr bwMode="auto">
          <a:xfrm>
            <a:off x="5245100" y="2854325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1421" name="Line 13"/>
          <p:cNvSpPr>
            <a:spLocks noChangeShapeType="1"/>
          </p:cNvSpPr>
          <p:nvPr/>
        </p:nvSpPr>
        <p:spPr bwMode="auto">
          <a:xfrm>
            <a:off x="6769100" y="2854325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22" name="Line 14"/>
          <p:cNvSpPr>
            <a:spLocks noChangeShapeType="1"/>
          </p:cNvSpPr>
          <p:nvPr/>
        </p:nvSpPr>
        <p:spPr bwMode="auto">
          <a:xfrm>
            <a:off x="6769100" y="3311525"/>
            <a:ext cx="1981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1423" name="Object 15"/>
          <p:cNvGraphicFramePr>
            <a:graphicFrameLocks noChangeAspect="1"/>
          </p:cNvGraphicFramePr>
          <p:nvPr/>
        </p:nvGraphicFramePr>
        <p:xfrm>
          <a:off x="8445500" y="2930525"/>
          <a:ext cx="3143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1" name="公式" r:id="rId4" imgW="19017" imgH="37906" progId="Equation.3">
                  <p:embed/>
                </p:oleObj>
              </mc:Choice>
              <mc:Fallback>
                <p:oleObj name="公式" r:id="rId4" imgW="19017" imgH="379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2930525"/>
                        <a:ext cx="3143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4" name="Object 16"/>
          <p:cNvGraphicFramePr>
            <a:graphicFrameLocks noChangeAspect="1"/>
          </p:cNvGraphicFramePr>
          <p:nvPr/>
        </p:nvGraphicFramePr>
        <p:xfrm>
          <a:off x="6540500" y="3463925"/>
          <a:ext cx="3143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" name="公式" r:id="rId6" imgW="19017" imgH="37906" progId="Equation.3">
                  <p:embed/>
                </p:oleObj>
              </mc:Choice>
              <mc:Fallback>
                <p:oleObj name="公式" r:id="rId6" imgW="19017" imgH="379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463925"/>
                        <a:ext cx="3143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5" name="Object 17"/>
          <p:cNvGraphicFramePr>
            <a:graphicFrameLocks noChangeAspect="1"/>
          </p:cNvGraphicFramePr>
          <p:nvPr/>
        </p:nvGraphicFramePr>
        <p:xfrm>
          <a:off x="8445500" y="3463925"/>
          <a:ext cx="2825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" name="公式" r:id="rId8" imgW="9753" imgH="37906" progId="Equation.3">
                  <p:embed/>
                </p:oleObj>
              </mc:Choice>
              <mc:Fallback>
                <p:oleObj name="公式" r:id="rId8" imgW="9753" imgH="379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3463925"/>
                        <a:ext cx="2825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6" name="Object 18"/>
          <p:cNvGraphicFramePr>
            <a:graphicFrameLocks noChangeAspect="1"/>
          </p:cNvGraphicFramePr>
          <p:nvPr/>
        </p:nvGraphicFramePr>
        <p:xfrm>
          <a:off x="7731125" y="2016125"/>
          <a:ext cx="361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" name="Equation" r:id="rId10" imgW="57052" imgH="123922" progId="Equation.DSMT4">
                  <p:embed/>
                </p:oleObj>
              </mc:Choice>
              <mc:Fallback>
                <p:oleObj name="Equation" r:id="rId10" imgW="57052" imgH="12392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2016125"/>
                        <a:ext cx="361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7" name="Line 19"/>
          <p:cNvSpPr>
            <a:spLocks noChangeShapeType="1"/>
          </p:cNvSpPr>
          <p:nvPr/>
        </p:nvSpPr>
        <p:spPr bwMode="auto">
          <a:xfrm>
            <a:off x="6845300" y="2320925"/>
            <a:ext cx="8382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28" name="Rectangle 20" descr="宽下对角线"/>
          <p:cNvSpPr>
            <a:spLocks noChangeArrowheads="1"/>
          </p:cNvSpPr>
          <p:nvPr/>
        </p:nvSpPr>
        <p:spPr bwMode="auto">
          <a:xfrm>
            <a:off x="5016500" y="2701925"/>
            <a:ext cx="1752600" cy="1524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1429" name="Object 21"/>
          <p:cNvGraphicFramePr>
            <a:graphicFrameLocks noChangeAspect="1"/>
          </p:cNvGraphicFramePr>
          <p:nvPr/>
        </p:nvGraphicFramePr>
        <p:xfrm>
          <a:off x="6235700" y="2168525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" name="公式" r:id="rId12" imgW="38035" imgH="57344" progId="Equation.3">
                  <p:embed/>
                </p:oleObj>
              </mc:Choice>
              <mc:Fallback>
                <p:oleObj name="公式" r:id="rId12" imgW="38035" imgH="5734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168525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0" name="Object 22"/>
          <p:cNvGraphicFramePr>
            <a:graphicFrameLocks noChangeAspect="1"/>
          </p:cNvGraphicFramePr>
          <p:nvPr/>
        </p:nvGraphicFramePr>
        <p:xfrm>
          <a:off x="1187450" y="692150"/>
          <a:ext cx="361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" name="Equation" r:id="rId14" imgW="57052" imgH="123922" progId="Equation.DSMT4">
                  <p:embed/>
                </p:oleObj>
              </mc:Choice>
              <mc:Fallback>
                <p:oleObj name="Equation" r:id="rId14" imgW="57052" imgH="12392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92150"/>
                        <a:ext cx="361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1" name="Object 23"/>
          <p:cNvGraphicFramePr>
            <a:graphicFrameLocks noChangeAspect="1"/>
          </p:cNvGraphicFramePr>
          <p:nvPr/>
        </p:nvGraphicFramePr>
        <p:xfrm>
          <a:off x="2051050" y="1773238"/>
          <a:ext cx="3349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7" name="公式" r:id="rId16" imgW="47788" imgH="57344" progId="Equation.3">
                  <p:embed/>
                </p:oleObj>
              </mc:Choice>
              <mc:Fallback>
                <p:oleObj name="公式" r:id="rId16" imgW="47788" imgH="5734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73238"/>
                        <a:ext cx="3349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32" name="Text Box 24"/>
          <p:cNvSpPr txBox="1">
            <a:spLocks noChangeArrowheads="1"/>
          </p:cNvSpPr>
          <p:nvPr/>
        </p:nvSpPr>
        <p:spPr bwMode="auto">
          <a:xfrm>
            <a:off x="2339975" y="17002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而且</a:t>
            </a:r>
          </a:p>
        </p:txBody>
      </p:sp>
      <p:graphicFrame>
        <p:nvGraphicFramePr>
          <p:cNvPr id="401433" name="Object 25"/>
          <p:cNvGraphicFramePr>
            <a:graphicFrameLocks noChangeAspect="1"/>
          </p:cNvGraphicFramePr>
          <p:nvPr/>
        </p:nvGraphicFramePr>
        <p:xfrm>
          <a:off x="3276600" y="1700213"/>
          <a:ext cx="8651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8" name="公式" r:id="rId18" imgW="285750" imgH="76297" progId="Equation.3">
                  <p:embed/>
                </p:oleObj>
              </mc:Choice>
              <mc:Fallback>
                <p:oleObj name="公式" r:id="rId18" imgW="285750" imgH="7629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00213"/>
                        <a:ext cx="8651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34" name="Text Box 26"/>
          <p:cNvSpPr txBox="1">
            <a:spLocks noChangeArrowheads="1"/>
          </p:cNvSpPr>
          <p:nvPr/>
        </p:nvSpPr>
        <p:spPr bwMode="auto">
          <a:xfrm>
            <a:off x="395288" y="220503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物体的初速度     ？</a:t>
            </a:r>
          </a:p>
        </p:txBody>
      </p:sp>
      <p:graphicFrame>
        <p:nvGraphicFramePr>
          <p:cNvPr id="401435" name="Object 27"/>
          <p:cNvGraphicFramePr>
            <a:graphicFrameLocks noChangeAspect="1"/>
          </p:cNvGraphicFramePr>
          <p:nvPr/>
        </p:nvGraphicFramePr>
        <p:xfrm>
          <a:off x="5473700" y="2168525"/>
          <a:ext cx="4460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9" name="公式" r:id="rId20" imgW="95087" imgH="57344" progId="Equation.3">
                  <p:embed/>
                </p:oleObj>
              </mc:Choice>
              <mc:Fallback>
                <p:oleObj name="公式" r:id="rId20" imgW="95087" imgH="5734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2168525"/>
                        <a:ext cx="4460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6" name="Object 28"/>
          <p:cNvGraphicFramePr>
            <a:graphicFrameLocks noChangeAspect="1"/>
          </p:cNvGraphicFramePr>
          <p:nvPr/>
        </p:nvGraphicFramePr>
        <p:xfrm>
          <a:off x="4754563" y="4032250"/>
          <a:ext cx="23463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0" name="公式" r:id="rId22" imgW="962090" imgH="95250" progId="Equation.3">
                  <p:embed/>
                </p:oleObj>
              </mc:Choice>
              <mc:Fallback>
                <p:oleObj name="公式" r:id="rId22" imgW="962090" imgH="9525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4032250"/>
                        <a:ext cx="23463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7" name="Object 29"/>
          <p:cNvGraphicFramePr>
            <a:graphicFrameLocks noChangeAspect="1"/>
          </p:cNvGraphicFramePr>
          <p:nvPr/>
        </p:nvGraphicFramePr>
        <p:xfrm>
          <a:off x="1154113" y="3816350"/>
          <a:ext cx="32400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1" name="公式" r:id="rId24" imgW="1371698" imgH="285750" progId="Equation.3">
                  <p:embed/>
                </p:oleObj>
              </mc:Choice>
              <mc:Fallback>
                <p:oleObj name="公式" r:id="rId24" imgW="1371698" imgH="28575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816350"/>
                        <a:ext cx="324008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8" name="Object 30"/>
          <p:cNvGraphicFramePr>
            <a:graphicFrameLocks noChangeAspect="1"/>
          </p:cNvGraphicFramePr>
          <p:nvPr/>
        </p:nvGraphicFramePr>
        <p:xfrm>
          <a:off x="1203325" y="2743200"/>
          <a:ext cx="17589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2" name="Equation" r:id="rId26" imgW="695358" imgH="171547" progId="Equation.3">
                  <p:embed/>
                </p:oleObj>
              </mc:Choice>
              <mc:Fallback>
                <p:oleObj name="Equation" r:id="rId26" imgW="695358" imgH="1715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743200"/>
                        <a:ext cx="17589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9" name="Object 31"/>
          <p:cNvGraphicFramePr>
            <a:graphicFrameLocks noChangeAspect="1"/>
          </p:cNvGraphicFramePr>
          <p:nvPr/>
        </p:nvGraphicFramePr>
        <p:xfrm>
          <a:off x="920750" y="4600575"/>
          <a:ext cx="39385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3" name="Equation" r:id="rId28" imgW="1685730" imgH="381000" progId="Equation.3">
                  <p:embed/>
                </p:oleObj>
              </mc:Choice>
              <mc:Fallback>
                <p:oleObj name="Equation" r:id="rId28" imgW="1685730" imgH="381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600575"/>
                        <a:ext cx="393858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40" name="Rectangle 32"/>
          <p:cNvSpPr>
            <a:spLocks noChangeArrowheads="1"/>
          </p:cNvSpPr>
          <p:nvPr/>
        </p:nvSpPr>
        <p:spPr bwMode="auto">
          <a:xfrm>
            <a:off x="1543050" y="758825"/>
            <a:ext cx="742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向右送上台面，物体前端在台面上滑动</a:t>
            </a:r>
            <a:r>
              <a:rPr kumimoji="1" lang="zh-CN" altLang="en-US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距离</a:t>
            </a:r>
            <a:endParaRPr kumimoji="1" lang="zh-CN" altLang="en-US" sz="1200" b="1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1441" name="Object 33"/>
          <p:cNvGraphicFramePr>
            <a:graphicFrameLocks noChangeAspect="1"/>
          </p:cNvGraphicFramePr>
          <p:nvPr/>
        </p:nvGraphicFramePr>
        <p:xfrm>
          <a:off x="2944813" y="2636838"/>
          <a:ext cx="18430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4" name="Equation" r:id="rId30" imgW="733392" imgH="228406" progId="Equation.3">
                  <p:embed/>
                </p:oleObj>
              </mc:Choice>
              <mc:Fallback>
                <p:oleObj name="Equation" r:id="rId30" imgW="733392" imgH="22840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2636838"/>
                        <a:ext cx="184308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2" name="Object 34"/>
          <p:cNvGraphicFramePr>
            <a:graphicFrameLocks noChangeAspect="1"/>
          </p:cNvGraphicFramePr>
          <p:nvPr/>
        </p:nvGraphicFramePr>
        <p:xfrm>
          <a:off x="4859338" y="4691063"/>
          <a:ext cx="22050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5" name="Equation" r:id="rId32" imgW="895285" imgH="285750" progId="Equation.3">
                  <p:embed/>
                </p:oleObj>
              </mc:Choice>
              <mc:Fallback>
                <p:oleObj name="Equation" r:id="rId32" imgW="895285" imgH="28575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691063"/>
                        <a:ext cx="220503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3" name="Object 35"/>
          <p:cNvGraphicFramePr>
            <a:graphicFrameLocks noChangeAspect="1"/>
          </p:cNvGraphicFramePr>
          <p:nvPr/>
        </p:nvGraphicFramePr>
        <p:xfrm>
          <a:off x="2741613" y="5564188"/>
          <a:ext cx="31273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6" name="Equation" r:id="rId34" imgW="1314645" imgH="285750" progId="Equation.DSMT4">
                  <p:embed/>
                </p:oleObj>
              </mc:Choice>
              <mc:Fallback>
                <p:oleObj name="Equation" r:id="rId34" imgW="1314645" imgH="28575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564188"/>
                        <a:ext cx="31273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4" name="Object 36"/>
          <p:cNvGraphicFramePr>
            <a:graphicFrameLocks noChangeAspect="1"/>
          </p:cNvGraphicFramePr>
          <p:nvPr/>
        </p:nvGraphicFramePr>
        <p:xfrm>
          <a:off x="6472238" y="5565775"/>
          <a:ext cx="25955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7" name="Equation" r:id="rId36" imgW="1076195" imgH="343094" progId="Equation.DSMT4">
                  <p:embed/>
                </p:oleObj>
              </mc:Choice>
              <mc:Fallback>
                <p:oleObj name="Equation" r:id="rId36" imgW="1076195" imgH="343094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5565775"/>
                        <a:ext cx="2595562" cy="9763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45" name="Text Box 37"/>
          <p:cNvSpPr txBox="1">
            <a:spLocks noChangeArrowheads="1"/>
          </p:cNvSpPr>
          <p:nvPr/>
        </p:nvSpPr>
        <p:spPr bwMode="auto">
          <a:xfrm>
            <a:off x="723900" y="573246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根据动能定理</a:t>
            </a:r>
          </a:p>
        </p:txBody>
      </p:sp>
      <p:sp>
        <p:nvSpPr>
          <p:cNvPr id="401446" name="AutoShape 38"/>
          <p:cNvSpPr>
            <a:spLocks noChangeArrowheads="1"/>
          </p:cNvSpPr>
          <p:nvPr/>
        </p:nvSpPr>
        <p:spPr bwMode="auto">
          <a:xfrm>
            <a:off x="5884863" y="5949950"/>
            <a:ext cx="415925" cy="215900"/>
          </a:xfrm>
          <a:prstGeom prst="rightArrow">
            <a:avLst>
              <a:gd name="adj1" fmla="val 50000"/>
              <a:gd name="adj2" fmla="val 48162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" name="Object 22"/>
          <p:cNvGraphicFramePr>
            <a:graphicFrameLocks noChangeAspect="1"/>
          </p:cNvGraphicFramePr>
          <p:nvPr/>
        </p:nvGraphicFramePr>
        <p:xfrm>
          <a:off x="2987675" y="2205038"/>
          <a:ext cx="3619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" name="Equation" r:id="rId38" imgW="57052" imgH="123922" progId="Equation.DSMT4">
                  <p:embed/>
                </p:oleObj>
              </mc:Choice>
              <mc:Fallback>
                <p:oleObj name="Equation" r:id="rId38" imgW="57052" imgH="12392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3619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1657350" y="2725738"/>
            <a:ext cx="1954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Mangal" pitchFamily="18" charset="0"/>
              </a:rPr>
              <a:t>X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7277955" y="3860066"/>
            <a:ext cx="1777145" cy="156966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FFFF"/>
                </a:solidFill>
                <a:ea typeface="仿宋_GB2312" pitchFamily="49" charset="-122"/>
              </a:rPr>
              <a:t>思考：尝试只采用牛顿运动定律求解</a:t>
            </a:r>
            <a:endParaRPr kumimoji="0" lang="zh-CN" altLang="en-US" dirty="0">
              <a:solidFill>
                <a:srgbClr val="00FFFF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4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3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0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0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300"/>
                                        <p:tgtEl>
                                          <p:spTgt spid="4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4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/>
      <p:bldP spid="401411" grpId="0" build="p" autoUpdateAnimBg="0" advAuto="0"/>
      <p:bldP spid="401412" grpId="0" build="p" autoUpdateAnimBg="0"/>
      <p:bldP spid="401413" grpId="0" build="p" autoUpdateAnimBg="0"/>
      <p:bldP spid="401414" grpId="0" autoUpdateAnimBg="0"/>
      <p:bldP spid="401415" grpId="0" build="p" autoUpdateAnimBg="0"/>
      <p:bldP spid="401416" grpId="0" animBg="1"/>
      <p:bldP spid="401417" grpId="0" animBg="1"/>
      <p:bldP spid="401418" grpId="0" animBg="1"/>
      <p:bldP spid="401419" grpId="0" animBg="1"/>
      <p:bldP spid="401420" grpId="0" animBg="1"/>
      <p:bldP spid="401421" grpId="0" animBg="1"/>
      <p:bldP spid="401422" grpId="0" animBg="1"/>
      <p:bldP spid="401427" grpId="0" animBg="1"/>
      <p:bldP spid="401428" grpId="0" animBg="1"/>
      <p:bldP spid="401432" grpId="0" build="p" autoUpdateAnimBg="0"/>
      <p:bldP spid="401434" grpId="0" build="p" autoUpdateAnimBg="0"/>
      <p:bldP spid="401440" grpId="0" autoUpdateAnimBg="0"/>
      <p:bldP spid="401445" grpId="0" autoUpdateAnimBg="0"/>
      <p:bldP spid="401446" grpId="0" animBg="1"/>
      <p:bldP spid="4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3779912" y="620713"/>
            <a:ext cx="892175" cy="45243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Force</a:t>
            </a: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566738" y="625475"/>
            <a:ext cx="2819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经历一段空间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6248400" y="62071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经历一段时间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2955925" y="4286250"/>
            <a:ext cx="2428875" cy="4159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1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物体运动状态变化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369888" y="2297113"/>
            <a:ext cx="2133600" cy="449262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力的空间累积</a:t>
            </a:r>
            <a:endParaRPr kumimoji="1" lang="zh-CN" altLang="en-US" sz="2200" b="1">
              <a:solidFill>
                <a:srgbClr val="FF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28600" y="4077072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Change of </a:t>
            </a:r>
          </a:p>
          <a:p>
            <a:pPr algn="ctr" eaLnBrk="1" hangingPunct="1"/>
            <a:r>
              <a:rPr kumimoji="1" lang="en-US" altLang="zh-CN" sz="22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Energy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6084888" y="2347913"/>
            <a:ext cx="2057400" cy="449262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力的时间累积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5868144" y="410716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Change of Momentum</a:t>
            </a:r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 flipH="1">
            <a:off x="2483768" y="854075"/>
            <a:ext cx="10668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>
            <a:off x="5017368" y="854075"/>
            <a:ext cx="1066800" cy="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7" name="Line 13"/>
          <p:cNvSpPr>
            <a:spLocks noChangeShapeType="1"/>
          </p:cNvSpPr>
          <p:nvPr/>
        </p:nvSpPr>
        <p:spPr bwMode="auto">
          <a:xfrm flipH="1">
            <a:off x="1476375" y="981075"/>
            <a:ext cx="0" cy="115093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 flipH="1">
            <a:off x="7092950" y="981075"/>
            <a:ext cx="0" cy="1223963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 flipH="1">
            <a:off x="1475656" y="2852738"/>
            <a:ext cx="0" cy="1332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 flipH="1">
            <a:off x="7092280" y="2889080"/>
            <a:ext cx="0" cy="12600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1" name="Line 17"/>
          <p:cNvSpPr>
            <a:spLocks noChangeShapeType="1"/>
          </p:cNvSpPr>
          <p:nvPr/>
        </p:nvSpPr>
        <p:spPr bwMode="auto">
          <a:xfrm>
            <a:off x="2041525" y="4551363"/>
            <a:ext cx="762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Line 18"/>
          <p:cNvSpPr>
            <a:spLocks noChangeShapeType="1"/>
          </p:cNvSpPr>
          <p:nvPr/>
        </p:nvSpPr>
        <p:spPr bwMode="auto">
          <a:xfrm>
            <a:off x="5394325" y="4510088"/>
            <a:ext cx="762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515938" y="5340350"/>
            <a:ext cx="342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力作用于物体 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endParaRPr kumimoji="1" lang="zh-CN" altLang="en-US" sz="2200" b="1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726" name="Rectangle 22"/>
          <p:cNvSpPr>
            <a:spLocks noChangeArrowheads="1"/>
          </p:cNvSpPr>
          <p:nvPr/>
        </p:nvSpPr>
        <p:spPr bwMode="auto">
          <a:xfrm>
            <a:off x="2916238" y="5373688"/>
            <a:ext cx="3962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位移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（空间变化）</a:t>
            </a:r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2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Work</a:t>
            </a:r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6373813" y="5367338"/>
            <a:ext cx="2362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 </a:t>
            </a:r>
            <a:r>
              <a:rPr kumimoji="1" lang="zh-CN" altLang="en-US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能量变化</a:t>
            </a:r>
          </a:p>
        </p:txBody>
      </p:sp>
      <p:sp>
        <p:nvSpPr>
          <p:cNvPr id="200729" name="Line 25"/>
          <p:cNvSpPr>
            <a:spLocks noChangeShapeType="1"/>
          </p:cNvSpPr>
          <p:nvPr/>
        </p:nvSpPr>
        <p:spPr bwMode="auto">
          <a:xfrm>
            <a:off x="4211960" y="1106488"/>
            <a:ext cx="0" cy="1025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30" name="Line 26"/>
          <p:cNvSpPr>
            <a:spLocks noChangeShapeType="1"/>
          </p:cNvSpPr>
          <p:nvPr/>
        </p:nvSpPr>
        <p:spPr bwMode="auto">
          <a:xfrm>
            <a:off x="4211960" y="3068638"/>
            <a:ext cx="0" cy="1025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3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43458"/>
              </p:ext>
            </p:extLst>
          </p:nvPr>
        </p:nvGraphicFramePr>
        <p:xfrm>
          <a:off x="2976563" y="2068513"/>
          <a:ext cx="24780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3" imgW="1079280" imgH="419040" progId="Equation.DSMT4">
                  <p:embed/>
                </p:oleObj>
              </mc:Choice>
              <mc:Fallback>
                <p:oleObj name="Equation" r:id="rId3" imgW="1079280" imgH="4190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2068513"/>
                        <a:ext cx="24780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3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3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0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 animBg="1" autoUpdateAnimBg="0"/>
      <p:bldP spid="200707" grpId="0" build="p" autoUpdateAnimBg="0"/>
      <p:bldP spid="200708" grpId="0" autoUpdateAnimBg="0"/>
      <p:bldP spid="200709" grpId="0" animBg="1" autoUpdateAnimBg="0"/>
      <p:bldP spid="200711" grpId="0" animBg="1" autoUpdateAnimBg="0"/>
      <p:bldP spid="200712" grpId="0" autoUpdateAnimBg="0"/>
      <p:bldP spid="200713" grpId="0" animBg="1" autoUpdateAnimBg="0"/>
      <p:bldP spid="200714" grpId="0" autoUpdateAnimBg="0"/>
      <p:bldP spid="200715" grpId="0" animBg="1"/>
      <p:bldP spid="200716" grpId="0" animBg="1"/>
      <p:bldP spid="200717" grpId="0" animBg="1"/>
      <p:bldP spid="200718" grpId="0" animBg="1"/>
      <p:bldP spid="200719" grpId="0" animBg="1"/>
      <p:bldP spid="200720" grpId="0" animBg="1"/>
      <p:bldP spid="200721" grpId="0" animBg="1"/>
      <p:bldP spid="200722" grpId="0" animBg="1"/>
      <p:bldP spid="200725" grpId="0" build="p" autoUpdateAnimBg="0"/>
      <p:bldP spid="200726" grpId="0" autoUpdateAnimBg="0"/>
      <p:bldP spid="200727" grpId="0" autoUpdateAnimBg="0"/>
      <p:bldP spid="200729" grpId="0" animBg="1"/>
      <p:bldP spid="2007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977900" y="333375"/>
            <a:ext cx="813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长为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的均质链条，部分置于水平面上，另一部分自然下垂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已知链条与水平面间静摩擦系数为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滑动摩擦系数为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endParaRPr kumimoji="1" lang="zh-CN" altLang="en-US" sz="2400" b="1" i="1">
              <a:solidFill>
                <a:srgbClr val="66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1042988" y="3209925"/>
            <a:ext cx="5334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以链条的水平部分为研究对象，设链条每单位长度的质量为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，沿铅垂向下取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Oy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轴。</a:t>
            </a: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395288" y="3222625"/>
            <a:ext cx="1062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pic>
        <p:nvPicPr>
          <p:cNvPr id="508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57375"/>
            <a:ext cx="167163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8934" name="Group 6"/>
          <p:cNvGrpSpPr>
            <a:grpSpLocks/>
          </p:cNvGrpSpPr>
          <p:nvPr/>
        </p:nvGrpSpPr>
        <p:grpSpPr bwMode="auto">
          <a:xfrm>
            <a:off x="7902575" y="1781175"/>
            <a:ext cx="846138" cy="1981200"/>
            <a:chOff x="4978" y="1104"/>
            <a:chExt cx="533" cy="1248"/>
          </a:xfrm>
        </p:grpSpPr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>
              <a:off x="4978" y="1174"/>
              <a:ext cx="28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8"/>
            <p:cNvSpPr>
              <a:spLocks noChangeShapeType="1"/>
            </p:cNvSpPr>
            <p:nvPr/>
          </p:nvSpPr>
          <p:spPr bwMode="auto">
            <a:xfrm>
              <a:off x="5122" y="1174"/>
              <a:ext cx="0" cy="110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Text Box 9"/>
            <p:cNvSpPr txBox="1">
              <a:spLocks noChangeArrowheads="1"/>
            </p:cNvSpPr>
            <p:nvPr/>
          </p:nvSpPr>
          <p:spPr bwMode="auto">
            <a:xfrm>
              <a:off x="5256" y="110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21522" name="Text Box 10"/>
            <p:cNvSpPr txBox="1">
              <a:spLocks noChangeArrowheads="1"/>
            </p:cNvSpPr>
            <p:nvPr/>
          </p:nvSpPr>
          <p:spPr bwMode="auto">
            <a:xfrm>
              <a:off x="5208" y="206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</p:grpSp>
      <p:sp>
        <p:nvSpPr>
          <p:cNvPr id="508939" name="Rectangle 11"/>
          <p:cNvSpPr>
            <a:spLocks noChangeArrowheads="1"/>
          </p:cNvSpPr>
          <p:nvPr/>
        </p:nvSpPr>
        <p:spPr bwMode="auto">
          <a:xfrm>
            <a:off x="217488" y="403225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08940" name="Rectangle 12"/>
          <p:cNvSpPr>
            <a:spLocks noChangeArrowheads="1"/>
          </p:cNvSpPr>
          <p:nvPr/>
        </p:nvSpPr>
        <p:spPr bwMode="auto">
          <a:xfrm>
            <a:off x="390525" y="13493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508941" name="Rectangle 13"/>
          <p:cNvSpPr>
            <a:spLocks noChangeArrowheads="1"/>
          </p:cNvSpPr>
          <p:nvPr/>
        </p:nvSpPr>
        <p:spPr bwMode="auto">
          <a:xfrm>
            <a:off x="962025" y="1266825"/>
            <a:ext cx="5410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2395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(1)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满足什么条件时，链条将开始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滑动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？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若下垂部分长度为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时，链条自静止开始滑动，当链条末端刚刚滑离桌面时，其速度等于多少？</a:t>
            </a:r>
          </a:p>
        </p:txBody>
      </p:sp>
      <p:sp>
        <p:nvSpPr>
          <p:cNvPr id="508942" name="Rectangle 14"/>
          <p:cNvSpPr>
            <a:spLocks noChangeArrowheads="1"/>
          </p:cNvSpPr>
          <p:nvPr/>
        </p:nvSpPr>
        <p:spPr bwMode="auto">
          <a:xfrm>
            <a:off x="1042988" y="5986463"/>
            <a:ext cx="78454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y &gt;b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，拉力大于最大静摩擦力时，链条将开始滑动。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08943" name="Text Box 15"/>
          <p:cNvSpPr txBox="1">
            <a:spLocks noChangeArrowheads="1"/>
          </p:cNvSpPr>
          <p:nvPr/>
        </p:nvSpPr>
        <p:spPr bwMode="auto">
          <a:xfrm>
            <a:off x="1116013" y="4718050"/>
            <a:ext cx="559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设链条下落长度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y =b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时，处于临界状态</a:t>
            </a:r>
          </a:p>
        </p:txBody>
      </p:sp>
      <p:graphicFrame>
        <p:nvGraphicFramePr>
          <p:cNvPr id="508944" name="Object 16"/>
          <p:cNvGraphicFramePr>
            <a:graphicFrameLocks/>
          </p:cNvGraphicFramePr>
          <p:nvPr/>
        </p:nvGraphicFramePr>
        <p:xfrm>
          <a:off x="1619250" y="5345113"/>
          <a:ext cx="3375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7" name="Equation" r:id="rId4" imgW="3286125" imgH="333375" progId="Equation.3">
                  <p:embed/>
                </p:oleObj>
              </mc:Choice>
              <mc:Fallback>
                <p:oleObj name="Equation" r:id="rId4" imgW="3286125" imgH="333375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45113"/>
                        <a:ext cx="3375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5" name="Object 17"/>
          <p:cNvGraphicFramePr>
            <a:graphicFrameLocks/>
          </p:cNvGraphicFramePr>
          <p:nvPr/>
        </p:nvGraphicFramePr>
        <p:xfrm>
          <a:off x="5921375" y="5116513"/>
          <a:ext cx="1652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8" name="Equation" r:id="rId6" imgW="1552608" imgH="819344" progId="Equation.3">
                  <p:embed/>
                </p:oleObj>
              </mc:Choice>
              <mc:Fallback>
                <p:oleObj name="Equation" r:id="rId6" imgW="1552608" imgH="819344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5" y="5116513"/>
                        <a:ext cx="1652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99">
                                <a:alpha val="45097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46" name="AutoShape 18"/>
          <p:cNvSpPr>
            <a:spLocks noChangeArrowheads="1"/>
          </p:cNvSpPr>
          <p:nvPr/>
        </p:nvSpPr>
        <p:spPr bwMode="auto">
          <a:xfrm>
            <a:off x="5167313" y="546258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33FF">
              <a:alpha val="58823"/>
            </a:srgb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utoUpdateAnimBg="0"/>
      <p:bldP spid="508931" grpId="0" autoUpdateAnimBg="0"/>
      <p:bldP spid="508932" grpId="0" autoUpdateAnimBg="0"/>
      <p:bldP spid="508939" grpId="0" autoUpdateAnimBg="0"/>
      <p:bldP spid="508940" grpId="0" autoUpdateAnimBg="0"/>
      <p:bldP spid="508941" grpId="0" autoUpdateAnimBg="0"/>
      <p:bldP spid="508942" grpId="0" autoUpdateAnimBg="0"/>
      <p:bldP spid="508943" grpId="0" autoUpdateAnimBg="0"/>
      <p:bldP spid="5089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960438" y="477838"/>
            <a:ext cx="8004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以整个链条为研究对象，链条在运动过程中各部分之间相互作用的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内力的功之和为零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09955" name="Object 3"/>
          <p:cNvGraphicFramePr>
            <a:graphicFrameLocks noChangeAspect="1"/>
          </p:cNvGraphicFramePr>
          <p:nvPr/>
        </p:nvGraphicFramePr>
        <p:xfrm>
          <a:off x="3929063" y="2438400"/>
          <a:ext cx="359568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5" name="公式" r:id="rId3" imgW="3905413" imgH="733328" progId="Equation.3">
                  <p:embed/>
                </p:oleObj>
              </mc:Choice>
              <mc:Fallback>
                <p:oleObj name="公式" r:id="rId3" imgW="3905413" imgH="7333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438400"/>
                        <a:ext cx="3595687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6" name="Object 4"/>
          <p:cNvGraphicFramePr>
            <a:graphicFrameLocks noChangeAspect="1"/>
          </p:cNvGraphicFramePr>
          <p:nvPr/>
        </p:nvGraphicFramePr>
        <p:xfrm>
          <a:off x="3779838" y="3863975"/>
          <a:ext cx="52546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6" name="公式" r:id="rId5" imgW="2305017" imgH="295469" progId="Equation.3">
                  <p:embed/>
                </p:oleObj>
              </mc:Choice>
              <mc:Fallback>
                <p:oleObj name="公式" r:id="rId5" imgW="2305017" imgH="2954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863975"/>
                        <a:ext cx="52546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952500" y="32766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摩擦力的功</a:t>
            </a:r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942975" y="1773238"/>
            <a:ext cx="246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重力的功</a:t>
            </a:r>
          </a:p>
        </p:txBody>
      </p:sp>
      <p:graphicFrame>
        <p:nvGraphicFramePr>
          <p:cNvPr id="509959" name="Object 7"/>
          <p:cNvGraphicFramePr>
            <a:graphicFrameLocks noChangeAspect="1"/>
          </p:cNvGraphicFramePr>
          <p:nvPr/>
        </p:nvGraphicFramePr>
        <p:xfrm>
          <a:off x="3206750" y="4895850"/>
          <a:ext cx="5207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7" name="Equation" r:id="rId7" imgW="5695983" imgH="733328" progId="Equation.3">
                  <p:embed/>
                </p:oleObj>
              </mc:Choice>
              <mc:Fallback>
                <p:oleObj name="Equation" r:id="rId7" imgW="5695983" imgH="7333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895850"/>
                        <a:ext cx="5207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367527"/>
              </p:ext>
            </p:extLst>
          </p:nvPr>
        </p:nvGraphicFramePr>
        <p:xfrm>
          <a:off x="4716463" y="5734050"/>
          <a:ext cx="36433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8" name="Equation" r:id="rId9" imgW="3952712" imgH="780953" progId="Equation.DSMT4">
                  <p:embed/>
                </p:oleObj>
              </mc:Choice>
              <mc:Fallback>
                <p:oleObj name="Equation" r:id="rId9" imgW="3952712" imgH="78095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734050"/>
                        <a:ext cx="36433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61" name="Text Box 9"/>
          <p:cNvSpPr txBox="1">
            <a:spLocks noChangeArrowheads="1"/>
          </p:cNvSpPr>
          <p:nvPr/>
        </p:nvSpPr>
        <p:spPr bwMode="auto">
          <a:xfrm>
            <a:off x="692150" y="50292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根据动能定理有</a:t>
            </a:r>
          </a:p>
        </p:txBody>
      </p:sp>
      <p:sp>
        <p:nvSpPr>
          <p:cNvPr id="509962" name="Text Box 10"/>
          <p:cNvSpPr txBox="1">
            <a:spLocks noChangeArrowheads="1"/>
          </p:cNvSpPr>
          <p:nvPr/>
        </p:nvSpPr>
        <p:spPr bwMode="auto">
          <a:xfrm>
            <a:off x="2365375" y="1806575"/>
            <a:ext cx="644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当垂下的绳子的长度为</a:t>
            </a:r>
            <a:r>
              <a:rPr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时，此时再向下移动</a:t>
            </a:r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graphicFrame>
        <p:nvGraphicFramePr>
          <p:cNvPr id="509963" name="Object 11"/>
          <p:cNvGraphicFramePr>
            <a:graphicFrameLocks noChangeAspect="1"/>
          </p:cNvGraphicFramePr>
          <p:nvPr/>
        </p:nvGraphicFramePr>
        <p:xfrm>
          <a:off x="1703388" y="2584450"/>
          <a:ext cx="16446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29" name="公式" r:id="rId11" imgW="657323" imgH="104969" progId="Equation.3">
                  <p:embed/>
                </p:oleObj>
              </mc:Choice>
              <mc:Fallback>
                <p:oleObj name="公式" r:id="rId11" imgW="657323" imgH="1049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584450"/>
                        <a:ext cx="16446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4" name="Object 12"/>
          <p:cNvGraphicFramePr>
            <a:graphicFrameLocks noChangeAspect="1"/>
          </p:cNvGraphicFramePr>
          <p:nvPr/>
        </p:nvGraphicFramePr>
        <p:xfrm>
          <a:off x="957263" y="4076700"/>
          <a:ext cx="2513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0" name="公式" r:id="rId13" imgW="1162017" imgH="104969" progId="Equation.3">
                  <p:embed/>
                </p:oleObj>
              </mc:Choice>
              <mc:Fallback>
                <p:oleObj name="公式" r:id="rId13" imgW="1162017" imgH="10496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076700"/>
                        <a:ext cx="2513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468313" y="5949950"/>
            <a:ext cx="3600450" cy="466725"/>
            <a:chOff x="158" y="3793"/>
            <a:chExt cx="2268" cy="294"/>
          </a:xfrm>
        </p:grpSpPr>
        <p:sp>
          <p:nvSpPr>
            <p:cNvPr id="22542" name="Text Box 9"/>
            <p:cNvSpPr txBox="1">
              <a:spLocks noChangeArrowheads="1"/>
            </p:cNvSpPr>
            <p:nvPr/>
          </p:nvSpPr>
          <p:spPr bwMode="auto">
            <a:xfrm>
              <a:off x="158" y="3793"/>
              <a:ext cx="2268" cy="294"/>
            </a:xfrm>
            <a:prstGeom prst="rect">
              <a:avLst/>
            </a:prstGeom>
            <a:noFill/>
            <a:ln w="9525">
              <a:solidFill>
                <a:srgbClr val="00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尝试用牛顿运动定律求</a:t>
              </a:r>
              <a:endPara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2200" y="3884"/>
            <a:ext cx="16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31" name="Equation" r:id="rId15" imgW="95087" imgH="114203" progId="Equation.DSMT4">
                    <p:embed/>
                  </p:oleObj>
                </mc:Choice>
                <mc:Fallback>
                  <p:oleObj name="Equation" r:id="rId15" imgW="95087" imgH="114203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884"/>
                          <a:ext cx="16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4" grpId="0" autoUpdateAnimBg="0"/>
      <p:bldP spid="509957" grpId="0" autoUpdateAnimBg="0"/>
      <p:bldP spid="509958" grpId="0" autoUpdateAnimBg="0"/>
      <p:bldP spid="509961" grpId="0" autoUpdateAnimBg="0"/>
      <p:bldP spid="5099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481013" y="3703638"/>
            <a:ext cx="3124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一般：</a:t>
            </a:r>
          </a:p>
        </p:txBody>
      </p:sp>
      <p:sp>
        <p:nvSpPr>
          <p:cNvPr id="201745" name="Rectangle 17"/>
          <p:cNvSpPr>
            <a:spLocks noChangeArrowheads="1"/>
          </p:cNvSpPr>
          <p:nvPr/>
        </p:nvSpPr>
        <p:spPr bwMode="auto">
          <a:xfrm>
            <a:off x="481013" y="4313238"/>
            <a:ext cx="6934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物体受若干外力作用，则合外力的功为</a:t>
            </a:r>
            <a:endParaRPr kumimoji="1" lang="zh-CN" altLang="en-US" sz="22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17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550454"/>
              </p:ext>
            </p:extLst>
          </p:nvPr>
        </p:nvGraphicFramePr>
        <p:xfrm>
          <a:off x="899592" y="4845719"/>
          <a:ext cx="7979296" cy="1532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9" name="Equation" r:id="rId3" imgW="3276360" imgH="583920" progId="Equation.DSMT4">
                  <p:embed/>
                </p:oleObj>
              </mc:Choice>
              <mc:Fallback>
                <p:oleObj name="Equation" r:id="rId3" imgW="3276360" imgH="5839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45719"/>
                        <a:ext cx="7979296" cy="153285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125862"/>
              </p:ext>
            </p:extLst>
          </p:nvPr>
        </p:nvGraphicFramePr>
        <p:xfrm>
          <a:off x="5449888" y="5478463"/>
          <a:ext cx="23256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0" name="Equation" r:id="rId5" imgW="1041120" imgH="342720" progId="Equation.DSMT4">
                  <p:embed/>
                </p:oleObj>
              </mc:Choice>
              <mc:Fallback>
                <p:oleObj name="Equation" r:id="rId5" imgW="1041120" imgH="3427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5478463"/>
                        <a:ext cx="232568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70" name="Rectangle 42"/>
          <p:cNvSpPr>
            <a:spLocks noChangeArrowheads="1"/>
          </p:cNvSpPr>
          <p:nvPr/>
        </p:nvSpPr>
        <p:spPr bwMode="auto">
          <a:xfrm>
            <a:off x="3519488" y="3703638"/>
            <a:ext cx="48656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200" b="1" i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——  a Dot Product</a:t>
            </a:r>
          </a:p>
        </p:txBody>
      </p:sp>
      <p:graphicFrame>
        <p:nvGraphicFramePr>
          <p:cNvPr id="553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05481"/>
              </p:ext>
            </p:extLst>
          </p:nvPr>
        </p:nvGraphicFramePr>
        <p:xfrm>
          <a:off x="1619672" y="3595798"/>
          <a:ext cx="1690265" cy="56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" name="Equation" r:id="rId7" imgW="660240" imgH="203040" progId="Equation.DSMT4">
                  <p:embed/>
                </p:oleObj>
              </mc:Choice>
              <mc:Fallback>
                <p:oleObj name="Equation" r:id="rId7" imgW="660240" imgH="2030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95798"/>
                        <a:ext cx="1690265" cy="568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2" name="Rectangle 28"/>
          <p:cNvSpPr>
            <a:spLocks noChangeArrowheads="1"/>
          </p:cNvSpPr>
          <p:nvPr/>
        </p:nvSpPr>
        <p:spPr bwMode="auto">
          <a:xfrm>
            <a:off x="673100" y="1160463"/>
            <a:ext cx="42592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功的概念（</a:t>
            </a:r>
            <a:r>
              <a:rPr kumimoji="1" lang="zh-CN" alt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恒力的功</a:t>
            </a: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200" b="1" dirty="0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615950" y="1617663"/>
            <a:ext cx="5029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定义：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作用在运动质点上的恒力     ，在力的作用点位移</a:t>
            </a:r>
          </a:p>
        </p:txBody>
      </p: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3173413" y="2047875"/>
            <a:ext cx="396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上所作的功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007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21169"/>
              </p:ext>
            </p:extLst>
          </p:nvPr>
        </p:nvGraphicFramePr>
        <p:xfrm>
          <a:off x="1475656" y="2752938"/>
          <a:ext cx="2374031" cy="50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" name="Equation" r:id="rId9" imgW="952200" imgH="203040" progId="Equation.DSMT4">
                  <p:embed/>
                </p:oleObj>
              </mc:Choice>
              <mc:Fallback>
                <p:oleObj name="Equation" r:id="rId9" imgW="95220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752938"/>
                        <a:ext cx="2374031" cy="50224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8" name="Line 34"/>
          <p:cNvSpPr>
            <a:spLocks noChangeShapeType="1"/>
          </p:cNvSpPr>
          <p:nvPr/>
        </p:nvSpPr>
        <p:spPr bwMode="auto">
          <a:xfrm>
            <a:off x="6440488" y="2608263"/>
            <a:ext cx="2133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9" name="Line 35"/>
          <p:cNvSpPr>
            <a:spLocks noChangeShapeType="1"/>
          </p:cNvSpPr>
          <p:nvPr/>
        </p:nvSpPr>
        <p:spPr bwMode="auto">
          <a:xfrm flipV="1">
            <a:off x="6440488" y="1084263"/>
            <a:ext cx="1981200" cy="152400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40" name="Rectangle 36" descr="花岗岩"/>
          <p:cNvSpPr>
            <a:spLocks noChangeArrowheads="1"/>
          </p:cNvSpPr>
          <p:nvPr/>
        </p:nvSpPr>
        <p:spPr bwMode="auto">
          <a:xfrm>
            <a:off x="5830888" y="2303463"/>
            <a:ext cx="609600" cy="609600"/>
          </a:xfrm>
          <a:prstGeom prst="rect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0742" name="Text Box 38"/>
          <p:cNvSpPr txBox="1">
            <a:spLocks noChangeArrowheads="1"/>
          </p:cNvSpPr>
          <p:nvPr/>
        </p:nvSpPr>
        <p:spPr bwMode="auto">
          <a:xfrm>
            <a:off x="5907088" y="1770063"/>
            <a:ext cx="4016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200743" name="Text Box 39"/>
          <p:cNvSpPr txBox="1">
            <a:spLocks noChangeArrowheads="1"/>
          </p:cNvSpPr>
          <p:nvPr/>
        </p:nvSpPr>
        <p:spPr bwMode="auto">
          <a:xfrm>
            <a:off x="7050088" y="2074863"/>
            <a:ext cx="4730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744" name="Rectangle 40" descr="宽下对角线"/>
          <p:cNvSpPr>
            <a:spLocks noChangeArrowheads="1"/>
          </p:cNvSpPr>
          <p:nvPr/>
        </p:nvSpPr>
        <p:spPr bwMode="auto">
          <a:xfrm>
            <a:off x="5449888" y="2913063"/>
            <a:ext cx="3429000" cy="228600"/>
          </a:xfrm>
          <a:prstGeom prst="rect">
            <a:avLst/>
          </a:prstGeom>
          <a:pattFill prst="wdDnDiag">
            <a:fgClr>
              <a:srgbClr val="3333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5533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9359"/>
              </p:ext>
            </p:extLst>
          </p:nvPr>
        </p:nvGraphicFramePr>
        <p:xfrm>
          <a:off x="7415213" y="1058826"/>
          <a:ext cx="495300" cy="5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" name="Equation" r:id="rId12" imgW="164880" imgH="203040" progId="Equation.DSMT4">
                  <p:embed/>
                </p:oleObj>
              </mc:Choice>
              <mc:Fallback>
                <p:oleObj name="Equation" r:id="rId12" imgW="164880" imgH="2030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13" y="1058826"/>
                        <a:ext cx="495300" cy="5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7" name="Object 41"/>
          <p:cNvGraphicFramePr>
            <a:graphicFrameLocks noChangeAspect="1"/>
          </p:cNvGraphicFramePr>
          <p:nvPr/>
        </p:nvGraphicFramePr>
        <p:xfrm>
          <a:off x="8001000" y="2041525"/>
          <a:ext cx="5667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4" name="公式" r:id="rId14" imgW="161892" imgH="104969" progId="Equation.3">
                  <p:embed/>
                </p:oleObj>
              </mc:Choice>
              <mc:Fallback>
                <p:oleObj name="公式" r:id="rId14" imgW="161892" imgH="10496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041525"/>
                        <a:ext cx="5667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503840"/>
              </p:ext>
            </p:extLst>
          </p:nvPr>
        </p:nvGraphicFramePr>
        <p:xfrm>
          <a:off x="2665962" y="1995377"/>
          <a:ext cx="5667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5" name="公式" r:id="rId16" imgW="161892" imgH="104969" progId="Equation.3">
                  <p:embed/>
                </p:oleObj>
              </mc:Choice>
              <mc:Fallback>
                <p:oleObj name="公式" r:id="rId16" imgW="161892" imgH="10496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962" y="1995377"/>
                        <a:ext cx="5667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52231"/>
              </p:ext>
            </p:extLst>
          </p:nvPr>
        </p:nvGraphicFramePr>
        <p:xfrm>
          <a:off x="4605792" y="1551688"/>
          <a:ext cx="461604" cy="51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" name="Equation" r:id="rId18" imgW="164880" imgH="203040" progId="Equation.DSMT4">
                  <p:embed/>
                </p:oleObj>
              </mc:Choice>
              <mc:Fallback>
                <p:oleObj name="Equation" r:id="rId18" imgW="164880" imgH="2030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792" y="1551688"/>
                        <a:ext cx="461604" cy="513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2"/>
          <p:cNvSpPr txBox="1">
            <a:spLocks noChangeArrowheads="1"/>
          </p:cNvSpPr>
          <p:nvPr/>
        </p:nvSpPr>
        <p:spPr bwMode="auto">
          <a:xfrm>
            <a:off x="2555875" y="333375"/>
            <a:ext cx="374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kumimoji="1" lang="en-US" altLang="zh-CN" sz="32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功（</a:t>
            </a:r>
            <a:r>
              <a:rPr kumimoji="1"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Work</a:t>
            </a:r>
            <a:r>
              <a:rPr kumimoji="1"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320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3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0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300"/>
                                        <p:tgtEl>
                                          <p:spTgt spid="2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20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 build="p" autoUpdateAnimBg="0"/>
      <p:bldP spid="201745" grpId="0" autoUpdateAnimBg="0"/>
      <p:bldP spid="201770" grpId="0" autoUpdateAnimBg="0"/>
      <p:bldP spid="200732" grpId="0" build="p" autoUpdateAnimBg="0"/>
      <p:bldP spid="200733" grpId="0" autoUpdateAnimBg="0"/>
      <p:bldP spid="200735" grpId="0" build="p" autoUpdateAnimBg="0" advAuto="0"/>
      <p:bldP spid="200738" grpId="0" animBg="1"/>
      <p:bldP spid="200739" grpId="0" animBg="1"/>
      <p:bldP spid="200740" grpId="0" animBg="1"/>
      <p:bldP spid="200742" grpId="0" build="p" autoUpdateAnimBg="0" advAuto="0"/>
      <p:bldP spid="200743" grpId="0" build="p" autoUpdateAnimBg="0"/>
      <p:bldP spid="2007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74" name="Freeform 22"/>
          <p:cNvSpPr>
            <a:spLocks/>
          </p:cNvSpPr>
          <p:nvPr/>
        </p:nvSpPr>
        <p:spPr bwMode="auto">
          <a:xfrm>
            <a:off x="5724525" y="609600"/>
            <a:ext cx="2514600" cy="1943100"/>
          </a:xfrm>
          <a:custGeom>
            <a:avLst/>
            <a:gdLst>
              <a:gd name="T0" fmla="*/ 0 w 2016"/>
              <a:gd name="T1" fmla="*/ 2147483646 h 1752"/>
              <a:gd name="T2" fmla="*/ 2147483646 w 2016"/>
              <a:gd name="T3" fmla="*/ 2147483646 h 1752"/>
              <a:gd name="T4" fmla="*/ 2147483646 w 2016"/>
              <a:gd name="T5" fmla="*/ 2147483646 h 1752"/>
              <a:gd name="T6" fmla="*/ 2147483646 w 2016"/>
              <a:gd name="T7" fmla="*/ 2147483646 h 1752"/>
              <a:gd name="T8" fmla="*/ 2147483646 w 2016"/>
              <a:gd name="T9" fmla="*/ 2147483646 h 1752"/>
              <a:gd name="T10" fmla="*/ 2147483646 w 2016"/>
              <a:gd name="T11" fmla="*/ 2147483646 h 17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6"/>
              <a:gd name="T19" fmla="*/ 0 h 1752"/>
              <a:gd name="T20" fmla="*/ 2016 w 2016"/>
              <a:gd name="T21" fmla="*/ 1752 h 17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6" h="1752">
                <a:moveTo>
                  <a:pt x="0" y="1688"/>
                </a:moveTo>
                <a:cubicBezTo>
                  <a:pt x="180" y="1720"/>
                  <a:pt x="360" y="1752"/>
                  <a:pt x="528" y="1640"/>
                </a:cubicBezTo>
                <a:cubicBezTo>
                  <a:pt x="696" y="1528"/>
                  <a:pt x="864" y="1224"/>
                  <a:pt x="1008" y="1016"/>
                </a:cubicBezTo>
                <a:cubicBezTo>
                  <a:pt x="1152" y="808"/>
                  <a:pt x="1240" y="552"/>
                  <a:pt x="1392" y="392"/>
                </a:cubicBezTo>
                <a:cubicBezTo>
                  <a:pt x="1544" y="232"/>
                  <a:pt x="1824" y="112"/>
                  <a:pt x="1920" y="56"/>
                </a:cubicBezTo>
                <a:cubicBezTo>
                  <a:pt x="2016" y="0"/>
                  <a:pt x="1992" y="28"/>
                  <a:pt x="1968" y="56"/>
                </a:cubicBezTo>
              </a:path>
            </a:pathLst>
          </a:cu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8463" y="260648"/>
            <a:ext cx="3886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变力的功及其计算  </a:t>
            </a:r>
          </a:p>
        </p:txBody>
      </p:sp>
      <p:sp>
        <p:nvSpPr>
          <p:cNvPr id="202776" name="AutoShape 24"/>
          <p:cNvSpPr>
            <a:spLocks noChangeArrowheads="1"/>
          </p:cNvSpPr>
          <p:nvPr/>
        </p:nvSpPr>
        <p:spPr bwMode="auto">
          <a:xfrm>
            <a:off x="3168700" y="265113"/>
            <a:ext cx="381000" cy="3810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304800" y="769714"/>
            <a:ext cx="6324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物体受变力 </a:t>
            </a:r>
            <a:r>
              <a:rPr kumimoji="1" lang="en-US" altLang="zh-CN" sz="2200" b="1" i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的作用，</a:t>
            </a:r>
          </a:p>
        </p:txBody>
      </p:sp>
      <p:sp>
        <p:nvSpPr>
          <p:cNvPr id="202778" name="Rectangle 26"/>
          <p:cNvSpPr>
            <a:spLocks noChangeArrowheads="1"/>
          </p:cNvSpPr>
          <p:nvPr/>
        </p:nvSpPr>
        <p:spPr bwMode="auto">
          <a:xfrm>
            <a:off x="4000500" y="769714"/>
            <a:ext cx="3343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从 </a:t>
            </a:r>
            <a:r>
              <a:rPr kumimoji="1" lang="en-US" altLang="zh-CN" sz="2200" b="1" i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点</a:t>
            </a: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2071688" y="1219200"/>
            <a:ext cx="4156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变化的力所作的功？</a:t>
            </a:r>
            <a:endParaRPr kumimoji="1" lang="zh-CN" altLang="en-US" sz="2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80" name="Rectangle 28"/>
          <p:cNvSpPr>
            <a:spLocks noChangeArrowheads="1"/>
          </p:cNvSpPr>
          <p:nvPr/>
        </p:nvSpPr>
        <p:spPr bwMode="auto">
          <a:xfrm>
            <a:off x="381000" y="12192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移动到 </a:t>
            </a:r>
            <a:r>
              <a:rPr kumimoji="1" lang="en-US" altLang="zh-CN" sz="2200" b="1" i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点，</a:t>
            </a:r>
          </a:p>
        </p:txBody>
      </p:sp>
      <p:sp>
        <p:nvSpPr>
          <p:cNvPr id="202781" name="Rectangle 29"/>
          <p:cNvSpPr>
            <a:spLocks noChangeArrowheads="1"/>
          </p:cNvSpPr>
          <p:nvPr/>
        </p:nvSpPr>
        <p:spPr bwMode="auto">
          <a:xfrm>
            <a:off x="5724525" y="1828800"/>
            <a:ext cx="600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202782" name="Rectangle 30"/>
          <p:cNvSpPr>
            <a:spLocks noChangeArrowheads="1"/>
          </p:cNvSpPr>
          <p:nvPr/>
        </p:nvSpPr>
        <p:spPr bwMode="auto">
          <a:xfrm>
            <a:off x="7705725" y="76200"/>
            <a:ext cx="600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202783" name="Line 31"/>
          <p:cNvSpPr>
            <a:spLocks noChangeShapeType="1"/>
          </p:cNvSpPr>
          <p:nvPr/>
        </p:nvSpPr>
        <p:spPr bwMode="auto">
          <a:xfrm flipV="1">
            <a:off x="6486525" y="1219200"/>
            <a:ext cx="457200" cy="685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84" name="Oval 32"/>
          <p:cNvSpPr>
            <a:spLocks noChangeArrowheads="1"/>
          </p:cNvSpPr>
          <p:nvPr/>
        </p:nvSpPr>
        <p:spPr bwMode="auto">
          <a:xfrm>
            <a:off x="6715125" y="1828800"/>
            <a:ext cx="304800" cy="3048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200" b="1" smtClean="0">
              <a:latin typeface="Times New Roman" panose="02020603050405020304" pitchFamily="18" charset="0"/>
            </a:endParaRPr>
          </a:p>
        </p:txBody>
      </p:sp>
      <p:sp>
        <p:nvSpPr>
          <p:cNvPr id="202785" name="Line 33"/>
          <p:cNvSpPr>
            <a:spLocks noChangeShapeType="1"/>
          </p:cNvSpPr>
          <p:nvPr/>
        </p:nvSpPr>
        <p:spPr bwMode="auto">
          <a:xfrm flipV="1">
            <a:off x="6943725" y="1600200"/>
            <a:ext cx="1219200" cy="381000"/>
          </a:xfrm>
          <a:prstGeom prst="line">
            <a:avLst/>
          </a:prstGeom>
          <a:noFill/>
          <a:ln w="3492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87" name="Oval 35"/>
          <p:cNvSpPr>
            <a:spLocks noChangeArrowheads="1"/>
          </p:cNvSpPr>
          <p:nvPr/>
        </p:nvSpPr>
        <p:spPr bwMode="auto">
          <a:xfrm>
            <a:off x="5654675" y="2438400"/>
            <a:ext cx="1524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88" name="Oval 36"/>
          <p:cNvSpPr>
            <a:spLocks noChangeArrowheads="1"/>
          </p:cNvSpPr>
          <p:nvPr/>
        </p:nvSpPr>
        <p:spPr bwMode="auto">
          <a:xfrm>
            <a:off x="7848600" y="685800"/>
            <a:ext cx="1524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91" name="Rectangle 39"/>
          <p:cNvSpPr>
            <a:spLocks noChangeArrowheads="1"/>
          </p:cNvSpPr>
          <p:nvPr/>
        </p:nvSpPr>
        <p:spPr bwMode="auto">
          <a:xfrm>
            <a:off x="288925" y="1697038"/>
            <a:ext cx="26828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思路：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将 </a:t>
            </a:r>
            <a:r>
              <a:rPr kumimoji="1" lang="en-US" altLang="zh-CN" sz="2200" b="1" i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endParaRPr kumimoji="1" lang="en-US" altLang="zh-CN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792" name="Rectangle 40"/>
          <p:cNvSpPr>
            <a:spLocks noChangeArrowheads="1"/>
          </p:cNvSpPr>
          <p:nvPr/>
        </p:nvSpPr>
        <p:spPr bwMode="auto">
          <a:xfrm>
            <a:off x="1871663" y="1689224"/>
            <a:ext cx="3657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分割成若干微小位移</a:t>
            </a:r>
          </a:p>
        </p:txBody>
      </p:sp>
      <p:sp>
        <p:nvSpPr>
          <p:cNvPr id="202793" name="Line 41"/>
          <p:cNvSpPr>
            <a:spLocks noChangeShapeType="1"/>
          </p:cNvSpPr>
          <p:nvPr/>
        </p:nvSpPr>
        <p:spPr bwMode="auto">
          <a:xfrm>
            <a:off x="457200" y="2362200"/>
            <a:ext cx="990600" cy="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4" name="Rectangle 42"/>
          <p:cNvSpPr>
            <a:spLocks noChangeArrowheads="1"/>
          </p:cNvSpPr>
          <p:nvPr/>
        </p:nvSpPr>
        <p:spPr bwMode="auto">
          <a:xfrm>
            <a:off x="1524000" y="2133600"/>
            <a:ext cx="3276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每段微小位移上，</a:t>
            </a:r>
          </a:p>
        </p:txBody>
      </p:sp>
      <p:sp>
        <p:nvSpPr>
          <p:cNvPr id="202796" name="Rectangle 44"/>
          <p:cNvSpPr>
            <a:spLocks noChangeArrowheads="1"/>
          </p:cNvSpPr>
          <p:nvPr/>
        </p:nvSpPr>
        <p:spPr bwMode="auto">
          <a:xfrm>
            <a:off x="304800" y="2590800"/>
            <a:ext cx="388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大小均可近似为恒力</a:t>
            </a:r>
          </a:p>
        </p:txBody>
      </p:sp>
      <p:sp>
        <p:nvSpPr>
          <p:cNvPr id="202797" name="Line 45"/>
          <p:cNvSpPr>
            <a:spLocks noChangeShapeType="1"/>
          </p:cNvSpPr>
          <p:nvPr/>
        </p:nvSpPr>
        <p:spPr bwMode="auto">
          <a:xfrm>
            <a:off x="3059113" y="2819400"/>
            <a:ext cx="1524000" cy="0"/>
          </a:xfrm>
          <a:prstGeom prst="line">
            <a:avLst/>
          </a:prstGeom>
          <a:noFill/>
          <a:ln w="476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8" name="Rectangle 46"/>
          <p:cNvSpPr>
            <a:spLocks noChangeArrowheads="1"/>
          </p:cNvSpPr>
          <p:nvPr/>
        </p:nvSpPr>
        <p:spPr bwMode="auto">
          <a:xfrm>
            <a:off x="304800" y="3048000"/>
            <a:ext cx="4343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用恒力功的公式求解</a:t>
            </a:r>
            <a:r>
              <a:rPr kumimoji="1" lang="zh-CN" alt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元功</a:t>
            </a:r>
          </a:p>
        </p:txBody>
      </p:sp>
      <p:sp>
        <p:nvSpPr>
          <p:cNvPr id="202800" name="Freeform 48"/>
          <p:cNvSpPr>
            <a:spLocks/>
          </p:cNvSpPr>
          <p:nvPr/>
        </p:nvSpPr>
        <p:spPr bwMode="auto">
          <a:xfrm>
            <a:off x="5486400" y="3035300"/>
            <a:ext cx="3276600" cy="2781300"/>
          </a:xfrm>
          <a:custGeom>
            <a:avLst/>
            <a:gdLst>
              <a:gd name="T0" fmla="*/ 0 w 2016"/>
              <a:gd name="T1" fmla="*/ 2147483646 h 1752"/>
              <a:gd name="T2" fmla="*/ 2147483646 w 2016"/>
              <a:gd name="T3" fmla="*/ 2147483646 h 1752"/>
              <a:gd name="T4" fmla="*/ 2147483646 w 2016"/>
              <a:gd name="T5" fmla="*/ 2147483646 h 1752"/>
              <a:gd name="T6" fmla="*/ 2147483646 w 2016"/>
              <a:gd name="T7" fmla="*/ 2147483646 h 1752"/>
              <a:gd name="T8" fmla="*/ 2147483646 w 2016"/>
              <a:gd name="T9" fmla="*/ 2147483646 h 1752"/>
              <a:gd name="T10" fmla="*/ 2147483646 w 2016"/>
              <a:gd name="T11" fmla="*/ 2147483646 h 17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6"/>
              <a:gd name="T19" fmla="*/ 0 h 1752"/>
              <a:gd name="T20" fmla="*/ 2016 w 2016"/>
              <a:gd name="T21" fmla="*/ 1752 h 17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6" h="1752">
                <a:moveTo>
                  <a:pt x="0" y="1688"/>
                </a:moveTo>
                <a:cubicBezTo>
                  <a:pt x="180" y="1720"/>
                  <a:pt x="360" y="1752"/>
                  <a:pt x="528" y="1640"/>
                </a:cubicBezTo>
                <a:cubicBezTo>
                  <a:pt x="696" y="1528"/>
                  <a:pt x="864" y="1224"/>
                  <a:pt x="1008" y="1016"/>
                </a:cubicBezTo>
                <a:cubicBezTo>
                  <a:pt x="1152" y="808"/>
                  <a:pt x="1240" y="552"/>
                  <a:pt x="1392" y="392"/>
                </a:cubicBezTo>
                <a:cubicBezTo>
                  <a:pt x="1544" y="232"/>
                  <a:pt x="1824" y="112"/>
                  <a:pt x="1920" y="56"/>
                </a:cubicBezTo>
                <a:cubicBezTo>
                  <a:pt x="2016" y="0"/>
                  <a:pt x="1992" y="28"/>
                  <a:pt x="1968" y="56"/>
                </a:cubicBezTo>
              </a:path>
            </a:pathLst>
          </a:cu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1" name="Line 49"/>
          <p:cNvSpPr>
            <a:spLocks noChangeShapeType="1"/>
          </p:cNvSpPr>
          <p:nvPr/>
        </p:nvSpPr>
        <p:spPr bwMode="auto">
          <a:xfrm flipH="1">
            <a:off x="5562600" y="3352800"/>
            <a:ext cx="457200" cy="2362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2" name="Line 50"/>
          <p:cNvSpPr>
            <a:spLocks noChangeShapeType="1"/>
          </p:cNvSpPr>
          <p:nvPr/>
        </p:nvSpPr>
        <p:spPr bwMode="auto">
          <a:xfrm flipV="1">
            <a:off x="6019800" y="3124200"/>
            <a:ext cx="2590800" cy="228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3" name="Line 51"/>
          <p:cNvSpPr>
            <a:spLocks noChangeShapeType="1"/>
          </p:cNvSpPr>
          <p:nvPr/>
        </p:nvSpPr>
        <p:spPr bwMode="auto">
          <a:xfrm>
            <a:off x="6019800" y="3352800"/>
            <a:ext cx="1371600" cy="838200"/>
          </a:xfrm>
          <a:prstGeom prst="line">
            <a:avLst/>
          </a:prstGeom>
          <a:noFill/>
          <a:ln w="349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4" name="Line 52"/>
          <p:cNvSpPr>
            <a:spLocks noChangeShapeType="1"/>
          </p:cNvSpPr>
          <p:nvPr/>
        </p:nvSpPr>
        <p:spPr bwMode="auto">
          <a:xfrm flipV="1">
            <a:off x="7380288" y="4005263"/>
            <a:ext cx="1143000" cy="228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5" name="Line 53"/>
          <p:cNvSpPr>
            <a:spLocks noChangeShapeType="1"/>
          </p:cNvSpPr>
          <p:nvPr/>
        </p:nvSpPr>
        <p:spPr bwMode="auto">
          <a:xfrm flipV="1">
            <a:off x="7391400" y="3657600"/>
            <a:ext cx="381000" cy="5334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6" name="Line 54"/>
          <p:cNvSpPr>
            <a:spLocks noChangeShapeType="1"/>
          </p:cNvSpPr>
          <p:nvPr/>
        </p:nvSpPr>
        <p:spPr bwMode="auto">
          <a:xfrm>
            <a:off x="6781800" y="50292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7" name="Line 55"/>
          <p:cNvSpPr>
            <a:spLocks noChangeShapeType="1"/>
          </p:cNvSpPr>
          <p:nvPr/>
        </p:nvSpPr>
        <p:spPr bwMode="auto">
          <a:xfrm>
            <a:off x="6629400" y="52578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8" name="Line 56"/>
          <p:cNvSpPr>
            <a:spLocks noChangeShapeType="1"/>
          </p:cNvSpPr>
          <p:nvPr/>
        </p:nvSpPr>
        <p:spPr bwMode="auto">
          <a:xfrm>
            <a:off x="6934200" y="48006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09" name="Line 57"/>
          <p:cNvSpPr>
            <a:spLocks noChangeShapeType="1"/>
          </p:cNvSpPr>
          <p:nvPr/>
        </p:nvSpPr>
        <p:spPr bwMode="auto">
          <a:xfrm>
            <a:off x="7315200" y="4114800"/>
            <a:ext cx="2286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0" name="Line 58"/>
          <p:cNvSpPr>
            <a:spLocks noChangeShapeType="1"/>
          </p:cNvSpPr>
          <p:nvPr/>
        </p:nvSpPr>
        <p:spPr bwMode="auto">
          <a:xfrm>
            <a:off x="7086600" y="45720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1" name="Line 59"/>
          <p:cNvSpPr>
            <a:spLocks noChangeShapeType="1"/>
          </p:cNvSpPr>
          <p:nvPr/>
        </p:nvSpPr>
        <p:spPr bwMode="auto">
          <a:xfrm>
            <a:off x="7239000" y="4343400"/>
            <a:ext cx="152400" cy="152400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2" name="Text Box 60"/>
          <p:cNvSpPr txBox="1">
            <a:spLocks noChangeArrowheads="1"/>
          </p:cNvSpPr>
          <p:nvPr/>
        </p:nvSpPr>
        <p:spPr bwMode="auto">
          <a:xfrm>
            <a:off x="3810000" y="2133600"/>
            <a:ext cx="1905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变力</a:t>
            </a:r>
          </a:p>
        </p:txBody>
      </p:sp>
      <p:sp>
        <p:nvSpPr>
          <p:cNvPr id="202815" name="Text Box 63"/>
          <p:cNvSpPr txBox="1">
            <a:spLocks noChangeArrowheads="1"/>
          </p:cNvSpPr>
          <p:nvPr/>
        </p:nvSpPr>
        <p:spPr bwMode="auto">
          <a:xfrm>
            <a:off x="5029200" y="510540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638800" y="3001963"/>
            <a:ext cx="4730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6934200" y="502920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818" name="Text Box 66"/>
          <p:cNvSpPr txBox="1">
            <a:spLocks noChangeArrowheads="1"/>
          </p:cNvSpPr>
          <p:nvPr/>
        </p:nvSpPr>
        <p:spPr bwMode="auto">
          <a:xfrm>
            <a:off x="8534400" y="2438400"/>
            <a:ext cx="473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2824" name="Object 72"/>
          <p:cNvGraphicFramePr>
            <a:graphicFrameLocks noChangeAspect="1"/>
          </p:cNvGraphicFramePr>
          <p:nvPr/>
        </p:nvGraphicFramePr>
        <p:xfrm>
          <a:off x="7956550" y="3357563"/>
          <a:ext cx="4333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6" name="公式" r:id="rId3" imgW="95087" imgH="171547" progId="Equation.3">
                  <p:embed/>
                </p:oleObj>
              </mc:Choice>
              <mc:Fallback>
                <p:oleObj name="公式" r:id="rId3" imgW="95087" imgH="171547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357563"/>
                        <a:ext cx="4333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25" name="Oval 73"/>
          <p:cNvSpPr>
            <a:spLocks noChangeArrowheads="1"/>
          </p:cNvSpPr>
          <p:nvPr/>
        </p:nvSpPr>
        <p:spPr bwMode="auto">
          <a:xfrm>
            <a:off x="7331075" y="4114800"/>
            <a:ext cx="152400" cy="152400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20282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11189"/>
              </p:ext>
            </p:extLst>
          </p:nvPr>
        </p:nvGraphicFramePr>
        <p:xfrm>
          <a:off x="1055687" y="3548647"/>
          <a:ext cx="2565400" cy="57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7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3548647"/>
                        <a:ext cx="2565400" cy="57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33" name="Rectangle 81"/>
          <p:cNvSpPr>
            <a:spLocks noChangeArrowheads="1"/>
          </p:cNvSpPr>
          <p:nvPr/>
        </p:nvSpPr>
        <p:spPr bwMode="auto">
          <a:xfrm>
            <a:off x="228600" y="53340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变力对物体所作的功为</a:t>
            </a:r>
            <a:endParaRPr kumimoji="1" lang="zh-CN" altLang="en-US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8101013" y="981075"/>
          <a:ext cx="7350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8" name="公式" r:id="rId7" imgW="256980" imgH="180781" progId="Equation.3">
                  <p:embed/>
                </p:oleObj>
              </mc:Choice>
              <mc:Fallback>
                <p:oleObj name="公式" r:id="rId7" imgW="256980" imgH="18078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981075"/>
                        <a:ext cx="7350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4500563" y="2060575"/>
          <a:ext cx="3825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9" name="公式" r:id="rId9" imgW="104840" imgH="200219" progId="Equation.3">
                  <p:embed/>
                </p:oleObj>
              </mc:Choice>
              <mc:Fallback>
                <p:oleObj name="公式" r:id="rId9" imgW="104840" imgH="200219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060575"/>
                        <a:ext cx="3825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8" name="Object 48"/>
          <p:cNvGraphicFramePr>
            <a:graphicFrameLocks noChangeAspect="1"/>
          </p:cNvGraphicFramePr>
          <p:nvPr/>
        </p:nvGraphicFramePr>
        <p:xfrm>
          <a:off x="971550" y="5876925"/>
          <a:ext cx="26495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0" name="公式" r:id="rId11" imgW="1085948" imgH="238125" progId="Equation.3">
                  <p:embed/>
                </p:oleObj>
              </mc:Choice>
              <mc:Fallback>
                <p:oleObj name="公式" r:id="rId11" imgW="1085948" imgH="23812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76925"/>
                        <a:ext cx="2649538" cy="677863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9" name="Object 49"/>
          <p:cNvGraphicFramePr>
            <a:graphicFrameLocks noChangeAspect="1"/>
          </p:cNvGraphicFramePr>
          <p:nvPr/>
        </p:nvGraphicFramePr>
        <p:xfrm>
          <a:off x="6948488" y="2565400"/>
          <a:ext cx="3873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1" name="公式" r:id="rId13" imgW="85823" imgH="171547" progId="Equation.3">
                  <p:embed/>
                </p:oleObj>
              </mc:Choice>
              <mc:Fallback>
                <p:oleObj name="公式" r:id="rId13" imgW="85823" imgH="171547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565400"/>
                        <a:ext cx="3873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0" name="Object 50"/>
          <p:cNvGraphicFramePr>
            <a:graphicFrameLocks noChangeAspect="1"/>
          </p:cNvGraphicFramePr>
          <p:nvPr/>
        </p:nvGraphicFramePr>
        <p:xfrm>
          <a:off x="6227763" y="3716338"/>
          <a:ext cx="3524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2" name="公式" r:id="rId15" imgW="66805" imgH="104969" progId="Equation.3">
                  <p:embed/>
                </p:oleObj>
              </mc:Choice>
              <mc:Fallback>
                <p:oleObj name="公式" r:id="rId15" imgW="66805" imgH="10496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716338"/>
                        <a:ext cx="3524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1" name="Object 51"/>
          <p:cNvGraphicFramePr>
            <a:graphicFrameLocks noChangeAspect="1"/>
          </p:cNvGraphicFramePr>
          <p:nvPr/>
        </p:nvGraphicFramePr>
        <p:xfrm>
          <a:off x="5219700" y="4149725"/>
          <a:ext cx="3873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3" name="公式" r:id="rId17" imgW="85823" imgH="171547" progId="Equation.3">
                  <p:embed/>
                </p:oleObj>
              </mc:Choice>
              <mc:Fallback>
                <p:oleObj name="公式" r:id="rId17" imgW="85823" imgH="171547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9725"/>
                        <a:ext cx="3873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908459"/>
              </p:ext>
            </p:extLst>
          </p:nvPr>
        </p:nvGraphicFramePr>
        <p:xfrm>
          <a:off x="7007606" y="3338605"/>
          <a:ext cx="565148" cy="70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" name="Equation" r:id="rId19" imgW="215640" imgH="228600" progId="Equation.DSMT4">
                  <p:embed/>
                </p:oleObj>
              </mc:Choice>
              <mc:Fallback>
                <p:oleObj name="Equation" r:id="rId19" imgW="21564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606" y="3338605"/>
                        <a:ext cx="565148" cy="707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3" name="Object 53"/>
          <p:cNvGraphicFramePr>
            <a:graphicFrameLocks noChangeAspect="1"/>
          </p:cNvGraphicFramePr>
          <p:nvPr/>
        </p:nvGraphicFramePr>
        <p:xfrm>
          <a:off x="7885113" y="4076700"/>
          <a:ext cx="38258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5" name="公式" r:id="rId21" imgW="104840" imgH="200219" progId="Equation.3">
                  <p:embed/>
                </p:oleObj>
              </mc:Choice>
              <mc:Fallback>
                <p:oleObj name="公式" r:id="rId21" imgW="104840" imgH="20021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076700"/>
                        <a:ext cx="38258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4" name="Object 54"/>
          <p:cNvGraphicFramePr>
            <a:graphicFrameLocks noChangeAspect="1"/>
          </p:cNvGraphicFramePr>
          <p:nvPr/>
        </p:nvGraphicFramePr>
        <p:xfrm>
          <a:off x="3708400" y="5949950"/>
          <a:ext cx="3181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6" name="公式" r:id="rId23" imgW="1314645" imgH="200219" progId="Equation.3">
                  <p:embed/>
                </p:oleObj>
              </mc:Choice>
              <mc:Fallback>
                <p:oleObj name="公式" r:id="rId23" imgW="1314645" imgH="20021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949950"/>
                        <a:ext cx="31813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00" name="Picture 56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5445125"/>
            <a:ext cx="2087563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100000">
                      <a:srgbClr val="47764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50470"/>
              </p:ext>
            </p:extLst>
          </p:nvPr>
        </p:nvGraphicFramePr>
        <p:xfrm>
          <a:off x="466724" y="4196544"/>
          <a:ext cx="25241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7" name="Equation" r:id="rId26" imgW="1028520" imgH="253800" progId="Equation.DSMT4">
                  <p:embed/>
                </p:oleObj>
              </mc:Choice>
              <mc:Fallback>
                <p:oleObj name="Equation" r:id="rId26" imgW="1028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66724" y="4196544"/>
                        <a:ext cx="25241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15242"/>
              </p:ext>
            </p:extLst>
          </p:nvPr>
        </p:nvGraphicFramePr>
        <p:xfrm>
          <a:off x="2919083" y="4264586"/>
          <a:ext cx="18081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8" name="Equation" r:id="rId28" imgW="736560" imgH="177480" progId="Equation.DSMT4">
                  <p:embed/>
                </p:oleObj>
              </mc:Choice>
              <mc:Fallback>
                <p:oleObj name="Equation" r:id="rId28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919083" y="4264586"/>
                        <a:ext cx="18081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62850"/>
              </p:ext>
            </p:extLst>
          </p:nvPr>
        </p:nvGraphicFramePr>
        <p:xfrm>
          <a:off x="969523" y="4781550"/>
          <a:ext cx="12461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Equation" r:id="rId30" imgW="507960" imgH="215640" progId="Equation.DSMT4">
                  <p:embed/>
                </p:oleObj>
              </mc:Choice>
              <mc:Fallback>
                <p:oleObj name="Equation" r:id="rId30" imgW="507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69523" y="4781550"/>
                        <a:ext cx="12461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549700" y="5162798"/>
            <a:ext cx="15398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功与路程有何关系？</a:t>
            </a:r>
            <a:endParaRPr kumimoji="1" lang="zh-CN" altLang="en-US" sz="2200" b="1" dirty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20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"/>
                                        <p:tgtEl>
                                          <p:spTgt spid="20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0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0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300"/>
                                        <p:tgtEl>
                                          <p:spTgt spid="20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300"/>
                                        <p:tgtEl>
                                          <p:spTgt spid="20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4" grpId="0" animBg="1"/>
      <p:bldP spid="202775" grpId="0" autoUpdateAnimBg="0"/>
      <p:bldP spid="202777" grpId="0" autoUpdateAnimBg="0"/>
      <p:bldP spid="202778" grpId="0" build="p" autoUpdateAnimBg="0" advAuto="0"/>
      <p:bldP spid="202779" grpId="0" build="p" autoUpdateAnimBg="0" advAuto="0"/>
      <p:bldP spid="202780" grpId="0" autoUpdateAnimBg="0"/>
      <p:bldP spid="202781" grpId="0" autoUpdateAnimBg="0"/>
      <p:bldP spid="202782" grpId="0" autoUpdateAnimBg="0"/>
      <p:bldP spid="202783" grpId="0" animBg="1"/>
      <p:bldP spid="202784" grpId="0" animBg="1"/>
      <p:bldP spid="202785" grpId="0" animBg="1"/>
      <p:bldP spid="202787" grpId="0" animBg="1" autoUpdateAnimBg="0"/>
      <p:bldP spid="202788" grpId="0" animBg="1" autoUpdateAnimBg="0"/>
      <p:bldP spid="202791" grpId="0" build="p" autoUpdateAnimBg="0"/>
      <p:bldP spid="202792" grpId="0" build="p" autoUpdateAnimBg="0" advAuto="0"/>
      <p:bldP spid="202793" grpId="0" animBg="1"/>
      <p:bldP spid="202794" grpId="0" build="p" autoUpdateAnimBg="0"/>
      <p:bldP spid="202796" grpId="0" build="p" autoUpdateAnimBg="0" advAuto="0"/>
      <p:bldP spid="202797" grpId="0" animBg="1"/>
      <p:bldP spid="202798" grpId="0" autoUpdateAnimBg="0"/>
      <p:bldP spid="202800" grpId="0" animBg="1"/>
      <p:bldP spid="202801" grpId="0" animBg="1"/>
      <p:bldP spid="202802" grpId="0" animBg="1"/>
      <p:bldP spid="202803" grpId="0" animBg="1"/>
      <p:bldP spid="202804" grpId="0" animBg="1"/>
      <p:bldP spid="202805" grpId="0" animBg="1"/>
      <p:bldP spid="202806" grpId="0" animBg="1"/>
      <p:bldP spid="202807" grpId="0" animBg="1"/>
      <p:bldP spid="202808" grpId="0" animBg="1"/>
      <p:bldP spid="202809" grpId="0" animBg="1"/>
      <p:bldP spid="202810" grpId="0" animBg="1"/>
      <p:bldP spid="202811" grpId="0" animBg="1"/>
      <p:bldP spid="202812" grpId="0" build="p" autoUpdateAnimBg="0" advAuto="0"/>
      <p:bldP spid="202815" grpId="0" build="p" autoUpdateAnimBg="0" advAuto="0"/>
      <p:bldP spid="202816" grpId="0" build="p" autoUpdateAnimBg="0"/>
      <p:bldP spid="202817" grpId="0" build="p" autoUpdateAnimBg="0" advAuto="0"/>
      <p:bldP spid="202818" grpId="0" build="p" autoUpdateAnimBg="0" advAuto="0"/>
      <p:bldP spid="202825" grpId="0" animBg="1"/>
      <p:bldP spid="202833" grpId="0" autoUpdateAnimBg="0"/>
      <p:bldP spid="5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650875" y="928688"/>
            <a:ext cx="1905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直角坐标</a:t>
            </a:r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系</a:t>
            </a:r>
            <a:endParaRPr kumimoji="1" lang="zh-CN" altLang="en-US" sz="2200" b="1" dirty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20248"/>
              </p:ext>
            </p:extLst>
          </p:nvPr>
        </p:nvGraphicFramePr>
        <p:xfrm>
          <a:off x="3137694" y="1460501"/>
          <a:ext cx="43815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" name="Equation" r:id="rId3" imgW="1552608" imgH="438344" progId="Equation.3">
                  <p:embed/>
                </p:oleObj>
              </mc:Choice>
              <mc:Fallback>
                <p:oleObj name="Equation" r:id="rId3" imgW="1552608" imgH="43834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694" y="1460501"/>
                        <a:ext cx="43815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79388" y="152400"/>
            <a:ext cx="8785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 </a:t>
            </a: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功的普遍公式 </a:t>
            </a:r>
            <a:r>
              <a:rPr kumimoji="1" lang="en-US" altLang="zh-CN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—                                      </a:t>
            </a: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力与质点</a:t>
            </a: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元位移</a:t>
            </a: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标积的</a:t>
            </a:r>
            <a:r>
              <a:rPr kumimoji="1" lang="zh-CN" altLang="en-US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线积分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609600" y="2953021"/>
            <a:ext cx="2590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自然坐标系</a:t>
            </a:r>
          </a:p>
        </p:txBody>
      </p:sp>
      <p:sp>
        <p:nvSpPr>
          <p:cNvPr id="204808" name="AutoShape 8"/>
          <p:cNvSpPr>
            <a:spLocks/>
          </p:cNvSpPr>
          <p:nvPr/>
        </p:nvSpPr>
        <p:spPr bwMode="auto">
          <a:xfrm>
            <a:off x="381000" y="836712"/>
            <a:ext cx="457200" cy="2908300"/>
          </a:xfrm>
          <a:prstGeom prst="leftBrace">
            <a:avLst>
              <a:gd name="adj1" fmla="val 55556"/>
              <a:gd name="adj2" fmla="val 50000"/>
            </a:avLst>
          </a:prstGeom>
          <a:noFill/>
          <a:ln w="254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304800" y="4543425"/>
            <a:ext cx="396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已知质量为</a:t>
            </a: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2714625" y="4543425"/>
            <a:ext cx="3200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物体的运动方程为</a:t>
            </a:r>
          </a:p>
        </p:txBody>
      </p: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509588" y="5505450"/>
            <a:ext cx="670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求作用于物体上的力从 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200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到 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做的功？</a:t>
            </a: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538163" y="5991225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kumimoji="1" lang="zh-CN" altLang="en-US" sz="22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1066800" y="5991225"/>
            <a:ext cx="350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49" charset="-122"/>
              </a:rPr>
              <a:t>分析受力</a:t>
            </a:r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5995988" y="6173788"/>
            <a:ext cx="25908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8" name="Line 18"/>
          <p:cNvSpPr>
            <a:spLocks noChangeShapeType="1"/>
          </p:cNvSpPr>
          <p:nvPr/>
        </p:nvSpPr>
        <p:spPr bwMode="auto">
          <a:xfrm flipV="1">
            <a:off x="6605588" y="4344988"/>
            <a:ext cx="0" cy="21336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9" name="Arc 19"/>
          <p:cNvSpPr>
            <a:spLocks/>
          </p:cNvSpPr>
          <p:nvPr/>
        </p:nvSpPr>
        <p:spPr bwMode="auto">
          <a:xfrm>
            <a:off x="6605588" y="5183188"/>
            <a:ext cx="1676400" cy="990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0" name="Line 20"/>
          <p:cNvSpPr>
            <a:spLocks noChangeShapeType="1"/>
          </p:cNvSpPr>
          <p:nvPr/>
        </p:nvSpPr>
        <p:spPr bwMode="auto">
          <a:xfrm flipH="1" flipV="1">
            <a:off x="7539038" y="4978400"/>
            <a:ext cx="533400" cy="228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1" name="Text Box 21"/>
          <p:cNvSpPr txBox="1">
            <a:spLocks noChangeArrowheads="1"/>
          </p:cNvSpPr>
          <p:nvPr/>
        </p:nvSpPr>
        <p:spPr bwMode="auto">
          <a:xfrm>
            <a:off x="2357438" y="4505325"/>
            <a:ext cx="1295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3" name="Text Box 23"/>
          <p:cNvSpPr txBox="1">
            <a:spLocks noChangeArrowheads="1"/>
          </p:cNvSpPr>
          <p:nvPr/>
        </p:nvSpPr>
        <p:spPr bwMode="auto">
          <a:xfrm>
            <a:off x="6757988" y="4192588"/>
            <a:ext cx="307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4" name="Text Box 24"/>
          <p:cNvSpPr txBox="1">
            <a:spLocks noChangeArrowheads="1"/>
          </p:cNvSpPr>
          <p:nvPr/>
        </p:nvSpPr>
        <p:spPr bwMode="auto">
          <a:xfrm>
            <a:off x="6148388" y="49545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5" name="Text Box 25"/>
          <p:cNvSpPr txBox="1">
            <a:spLocks noChangeArrowheads="1"/>
          </p:cNvSpPr>
          <p:nvPr/>
        </p:nvSpPr>
        <p:spPr bwMode="auto">
          <a:xfrm>
            <a:off x="8053388" y="60975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6" name="Text Box 26"/>
          <p:cNvSpPr txBox="1">
            <a:spLocks noChangeArrowheads="1"/>
          </p:cNvSpPr>
          <p:nvPr/>
        </p:nvSpPr>
        <p:spPr bwMode="auto">
          <a:xfrm>
            <a:off x="8281988" y="55641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7" name="Text Box 27"/>
          <p:cNvSpPr txBox="1">
            <a:spLocks noChangeArrowheads="1"/>
          </p:cNvSpPr>
          <p:nvPr/>
        </p:nvSpPr>
        <p:spPr bwMode="auto">
          <a:xfrm>
            <a:off x="6148388" y="6097588"/>
            <a:ext cx="32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828" name="Oval 28"/>
          <p:cNvSpPr>
            <a:spLocks noChangeArrowheads="1"/>
          </p:cNvSpPr>
          <p:nvPr/>
        </p:nvSpPr>
        <p:spPr bwMode="auto">
          <a:xfrm>
            <a:off x="7824788" y="5487988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57369" name="Object 25"/>
          <p:cNvGraphicFramePr>
            <a:graphicFrameLocks noChangeAspect="1"/>
          </p:cNvGraphicFramePr>
          <p:nvPr/>
        </p:nvGraphicFramePr>
        <p:xfrm>
          <a:off x="2339975" y="620713"/>
          <a:ext cx="5976938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" name="公式" r:id="rId5" imgW="2485927" imgH="428625" progId="Equation.3">
                  <p:embed/>
                </p:oleObj>
              </mc:Choice>
              <mc:Fallback>
                <p:oleObj name="公式" r:id="rId5" imgW="2485927" imgH="42862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20713"/>
                        <a:ext cx="5976938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458087"/>
              </p:ext>
            </p:extLst>
          </p:nvPr>
        </p:nvGraphicFramePr>
        <p:xfrm>
          <a:off x="2379663" y="2632869"/>
          <a:ext cx="361632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" name="公式" r:id="rId7" imgW="1476538" imgH="428625" progId="Equation.3">
                  <p:embed/>
                </p:oleObj>
              </mc:Choice>
              <mc:Fallback>
                <p:oleObj name="公式" r:id="rId7" imgW="1476538" imgH="42862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2632869"/>
                        <a:ext cx="361632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1116013" y="4941888"/>
          <a:ext cx="3376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" name="公式" r:id="rId9" imgW="1380962" imgH="171547" progId="Equation.3">
                  <p:embed/>
                </p:oleObj>
              </mc:Choice>
              <mc:Fallback>
                <p:oleObj name="公式" r:id="rId9" imgW="1380962" imgH="17154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41888"/>
                        <a:ext cx="33766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2555875" y="87313"/>
          <a:ext cx="264953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" name="公式" r:id="rId11" imgW="1085948" imgH="238125" progId="Equation.3">
                  <p:embed/>
                </p:oleObj>
              </mc:Choice>
              <mc:Fallback>
                <p:oleObj name="公式" r:id="rId11" imgW="1085948" imgH="23812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87313"/>
                        <a:ext cx="2649538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922636" y="3741256"/>
            <a:ext cx="7359352" cy="572464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计算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功时，将计算投影到不同坐标轴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上可简便计算！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7820323" y="1407285"/>
            <a:ext cx="129430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kumimoji="1" lang="zh-CN" altLang="en-US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线积分</a:t>
            </a:r>
            <a:r>
              <a:rPr kumimoji="1" lang="zh-CN" altLang="en-US" sz="22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转化成</a:t>
            </a:r>
            <a:r>
              <a:rPr kumimoji="1" lang="zh-CN" altLang="en-US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定积分</a:t>
            </a:r>
            <a:endParaRPr kumimoji="1" lang="zh-CN" altLang="en-US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3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build="p" autoUpdateAnimBg="0"/>
      <p:bldP spid="204804" grpId="0"/>
      <p:bldP spid="204806" grpId="0" build="p" autoUpdateAnimBg="0"/>
      <p:bldP spid="204808" grpId="0" animBg="1"/>
      <p:bldP spid="204809" grpId="0" autoUpdateAnimBg="0"/>
      <p:bldP spid="204810" grpId="0" build="p" autoUpdateAnimBg="0" advAuto="0"/>
      <p:bldP spid="204812" grpId="0" build="p" autoUpdateAnimBg="0"/>
      <p:bldP spid="204813" grpId="0" build="p" autoUpdateAnimBg="0"/>
      <p:bldP spid="204814" grpId="0" autoUpdateAnimBg="0"/>
      <p:bldP spid="204817" grpId="0" animBg="1"/>
      <p:bldP spid="204818" grpId="0" animBg="1"/>
      <p:bldP spid="204819" grpId="0" animBg="1"/>
      <p:bldP spid="204820" grpId="0" animBg="1"/>
      <p:bldP spid="204821" grpId="0" build="p" autoUpdateAnimBg="0" advAuto="0"/>
      <p:bldP spid="204823" grpId="0" build="p" autoUpdateAnimBg="0" advAuto="0"/>
      <p:bldP spid="204824" grpId="0" build="p" autoUpdateAnimBg="0" advAuto="0"/>
      <p:bldP spid="204825" grpId="0" build="p" autoUpdateAnimBg="0" advAuto="0"/>
      <p:bldP spid="204826" grpId="0" build="p" autoUpdateAnimBg="0" advAuto="0"/>
      <p:bldP spid="204827" grpId="0" build="p" autoUpdateAnimBg="0" advAuto="0"/>
      <p:bldP spid="204828" grpId="0" animBg="1"/>
      <p:bldP spid="30" grpId="0" animBg="1" autoUpdateAnimBg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0440"/>
              </p:ext>
            </p:extLst>
          </p:nvPr>
        </p:nvGraphicFramePr>
        <p:xfrm>
          <a:off x="2555776" y="3289005"/>
          <a:ext cx="6162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" name="Equation" r:id="rId3" imgW="2276247" imgH="428625" progId="Equation.3">
                  <p:embed/>
                </p:oleObj>
              </mc:Choice>
              <mc:Fallback>
                <p:oleObj name="Equation" r:id="rId3" imgW="2276247" imgH="4286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289005"/>
                        <a:ext cx="61626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7" name="AutoShape 3"/>
          <p:cNvSpPr>
            <a:spLocks noChangeArrowheads="1"/>
          </p:cNvSpPr>
          <p:nvPr/>
        </p:nvSpPr>
        <p:spPr bwMode="auto">
          <a:xfrm>
            <a:off x="323528" y="2503932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5830" name="Line 6"/>
          <p:cNvSpPr>
            <a:spLocks noChangeShapeType="1"/>
          </p:cNvSpPr>
          <p:nvPr/>
        </p:nvSpPr>
        <p:spPr bwMode="auto">
          <a:xfrm>
            <a:off x="1403648" y="3051538"/>
            <a:ext cx="0" cy="11890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65903"/>
              </p:ext>
            </p:extLst>
          </p:nvPr>
        </p:nvGraphicFramePr>
        <p:xfrm>
          <a:off x="1129216" y="2170579"/>
          <a:ext cx="40036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2" name="公式" r:id="rId5" imgW="1647695" imgH="428625" progId="Equation.3">
                  <p:embed/>
                </p:oleObj>
              </mc:Choice>
              <mc:Fallback>
                <p:oleObj name="公式" r:id="rId5" imgW="1647695" imgH="4286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216" y="2170579"/>
                        <a:ext cx="400367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4783411" y="1778617"/>
            <a:ext cx="2590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作用力为变力</a:t>
            </a:r>
            <a:endParaRPr kumimoji="1" lang="zh-CN" altLang="en-US" sz="2200" b="1">
              <a:solidFill>
                <a:srgbClr val="FF66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3783286" y="1842117"/>
            <a:ext cx="9144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336044"/>
              </p:ext>
            </p:extLst>
          </p:nvPr>
        </p:nvGraphicFramePr>
        <p:xfrm>
          <a:off x="914400" y="1739900"/>
          <a:ext cx="2708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3" name="Equation" r:id="rId7" imgW="2685855" imgH="343094" progId="Equation.3">
                  <p:embed/>
                </p:oleObj>
              </mc:Choice>
              <mc:Fallback>
                <p:oleObj name="Equation" r:id="rId7" imgW="2685855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39900"/>
                        <a:ext cx="27082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75183"/>
              </p:ext>
            </p:extLst>
          </p:nvPr>
        </p:nvGraphicFramePr>
        <p:xfrm>
          <a:off x="850106" y="637057"/>
          <a:ext cx="55451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4" name="Equation" r:id="rId9" imgW="2260440" imgH="419040" progId="Equation.DSMT4">
                  <p:embed/>
                </p:oleObj>
              </mc:Choice>
              <mc:Fallback>
                <p:oleObj name="Equation" r:id="rId9" imgW="2260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106" y="637057"/>
                        <a:ext cx="55451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50585"/>
              </p:ext>
            </p:extLst>
          </p:nvPr>
        </p:nvGraphicFramePr>
        <p:xfrm>
          <a:off x="837926" y="197965"/>
          <a:ext cx="18383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" name="Equation" r:id="rId11" imgW="749160" imgH="215640" progId="Equation.DSMT4">
                  <p:embed/>
                </p:oleObj>
              </mc:Choice>
              <mc:Fallback>
                <p:oleObj name="Equation" r:id="rId11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7926" y="197965"/>
                        <a:ext cx="18383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7340"/>
              </p:ext>
            </p:extLst>
          </p:nvPr>
        </p:nvGraphicFramePr>
        <p:xfrm>
          <a:off x="6300192" y="897427"/>
          <a:ext cx="12160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6" name="Equation" r:id="rId13" imgW="495000" imgH="203040" progId="Equation.DSMT4">
                  <p:embed/>
                </p:oleObj>
              </mc:Choice>
              <mc:Fallback>
                <p:oleObj name="Equation" r:id="rId13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00192" y="897427"/>
                        <a:ext cx="12160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53952"/>
              </p:ext>
            </p:extLst>
          </p:nvPr>
        </p:nvGraphicFramePr>
        <p:xfrm>
          <a:off x="8604448" y="3501008"/>
          <a:ext cx="425549" cy="73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" name="剪辑" r:id="rId15" imgW="1809587" imgH="3943156" progId="MS_ClipArt_Gallery.2">
                  <p:embed/>
                </p:oleObj>
              </mc:Choice>
              <mc:Fallback>
                <p:oleObj name="剪辑" r:id="rId15" imgW="1809587" imgH="394315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448" y="3501008"/>
                        <a:ext cx="425549" cy="739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066722" y="4240575"/>
            <a:ext cx="2609850" cy="2332037"/>
            <a:chOff x="5995988" y="4192588"/>
            <a:chExt cx="2609850" cy="2332037"/>
          </a:xfrm>
        </p:grpSpPr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5995988" y="6173788"/>
              <a:ext cx="2590800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V="1">
              <a:off x="6605588" y="4344988"/>
              <a:ext cx="0" cy="213360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rc 19"/>
            <p:cNvSpPr>
              <a:spLocks/>
            </p:cNvSpPr>
            <p:nvPr/>
          </p:nvSpPr>
          <p:spPr bwMode="auto">
            <a:xfrm>
              <a:off x="6605588" y="5183188"/>
              <a:ext cx="1676400" cy="99060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 flipH="1" flipV="1">
              <a:off x="7539038" y="4978400"/>
              <a:ext cx="533400" cy="2286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6757988" y="4192588"/>
              <a:ext cx="30797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6148388" y="4954588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8053388" y="6097588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8281988" y="5564188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6148388" y="6097588"/>
              <a:ext cx="32385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>
              <a:off x="7824788" y="5487988"/>
              <a:ext cx="152400" cy="152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2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524921"/>
              </p:ext>
            </p:extLst>
          </p:nvPr>
        </p:nvGraphicFramePr>
        <p:xfrm>
          <a:off x="837926" y="4390777"/>
          <a:ext cx="4208463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" name="Equation" r:id="rId17" imgW="1714320" imgH="888840" progId="Equation.DSMT4">
                  <p:embed/>
                </p:oleObj>
              </mc:Choice>
              <mc:Fallback>
                <p:oleObj name="Equation" r:id="rId17" imgW="1714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7926" y="4390777"/>
                        <a:ext cx="4208463" cy="21875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7076"/>
              </p:ext>
            </p:extLst>
          </p:nvPr>
        </p:nvGraphicFramePr>
        <p:xfrm>
          <a:off x="5448391" y="170352"/>
          <a:ext cx="3376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" name="公式" r:id="rId19" imgW="1380962" imgH="171547" progId="Equation.3">
                  <p:embed/>
                </p:oleObj>
              </mc:Choice>
              <mc:Fallback>
                <p:oleObj name="公式" r:id="rId19" imgW="1380962" imgH="1715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91" y="170352"/>
                        <a:ext cx="3376612" cy="5397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FF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nimBg="1"/>
      <p:bldP spid="205830" grpId="0" animBg="1"/>
      <p:bldP spid="24" grpId="0" autoUpdateAnimBg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87350" y="142875"/>
            <a:ext cx="203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重量为 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200" b="1" i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200" b="1" dirty="0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228850" y="142875"/>
            <a:ext cx="3200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的摆锤系在细绳</a:t>
            </a:r>
            <a:r>
              <a:rPr kumimoji="1" lang="zh-CN" altLang="en-US" sz="2200" b="1" dirty="0" smtClean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下端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500188" y="571500"/>
            <a:ext cx="3581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，上端固定。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81013" y="1000125"/>
            <a:ext cx="601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力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从零逐渐增大，方向不变，</a:t>
            </a:r>
            <a:r>
              <a:rPr kumimoji="1" lang="zh-CN" altLang="en-US" sz="22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000375" y="1428750"/>
            <a:ext cx="274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一直拉到绳子与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28625" y="569913"/>
            <a:ext cx="3505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绳长为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endParaRPr kumimoji="1" lang="en-US" altLang="zh-CN" sz="2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00063" y="1428750"/>
            <a:ext cx="4543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慢地作用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在摆锤上，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519113" y="1857375"/>
            <a:ext cx="3124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竖直方向成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051050" y="1804988"/>
          <a:ext cx="449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name="Equation" r:id="rId3" imgW="104840" imgH="171547" progId="Equation.DSMT4">
                  <p:embed/>
                </p:oleObj>
              </mc:Choice>
              <mc:Fallback>
                <p:oleObj name="Equation" r:id="rId3" imgW="104840" imgH="1715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04988"/>
                        <a:ext cx="4492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362200" y="1857375"/>
            <a:ext cx="342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的位置。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95675" y="1857375"/>
            <a:ext cx="350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试求变力的功。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6019800" y="1035050"/>
            <a:ext cx="2619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5867400" y="471488"/>
            <a:ext cx="2057400" cy="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6553200" y="471488"/>
            <a:ext cx="0" cy="2057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25"/>
          <p:cNvSpPr>
            <a:spLocks noChangeArrowheads="1"/>
          </p:cNvSpPr>
          <p:nvPr/>
        </p:nvSpPr>
        <p:spPr bwMode="auto">
          <a:xfrm>
            <a:off x="6400800" y="2376488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>
            <a:off x="6553200" y="471488"/>
            <a:ext cx="838200" cy="1828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6553200" y="471488"/>
            <a:ext cx="152400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924800" y="1538288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239000" y="2147888"/>
            <a:ext cx="381000" cy="3810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 flipV="1">
            <a:off x="7467600" y="2362200"/>
            <a:ext cx="1143000" cy="14288"/>
          </a:xfrm>
          <a:prstGeom prst="line">
            <a:avLst/>
          </a:prstGeom>
          <a:noFill/>
          <a:ln w="412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7467600" y="2376488"/>
            <a:ext cx="0" cy="68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8077200" y="457200"/>
            <a:ext cx="638175" cy="609600"/>
          </a:xfrm>
          <a:prstGeom prst="wedgeRoundRectCallout">
            <a:avLst>
              <a:gd name="adj1" fmla="val -218542"/>
              <a:gd name="adj2" fmla="val 6368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2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2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2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Line 33"/>
          <p:cNvSpPr>
            <a:spLocks noChangeShapeType="1"/>
          </p:cNvSpPr>
          <p:nvPr/>
        </p:nvSpPr>
        <p:spPr bwMode="auto">
          <a:xfrm flipH="1" flipV="1">
            <a:off x="7010400" y="1462088"/>
            <a:ext cx="457200" cy="914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34"/>
          <p:cNvSpPr>
            <a:spLocks noChangeShapeType="1"/>
          </p:cNvSpPr>
          <p:nvPr/>
        </p:nvSpPr>
        <p:spPr bwMode="auto">
          <a:xfrm flipV="1">
            <a:off x="7467600" y="1766888"/>
            <a:ext cx="609600" cy="609600"/>
          </a:xfrm>
          <a:prstGeom prst="line">
            <a:avLst/>
          </a:prstGeom>
          <a:noFill/>
          <a:ln w="412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6553200" y="1004888"/>
          <a:ext cx="3794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5" imgW="66805" imgH="123922" progId="Equation.DSMT4">
                  <p:embed/>
                </p:oleObj>
              </mc:Choice>
              <mc:Fallback>
                <p:oleObj name="Equation" r:id="rId5" imgW="66805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004888"/>
                        <a:ext cx="3794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6705600" y="1766888"/>
            <a:ext cx="533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7527925" y="2909888"/>
            <a:ext cx="35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8305800" y="1828800"/>
            <a:ext cx="3698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30" name="AutoShape 39"/>
          <p:cNvSpPr>
            <a:spLocks noChangeArrowheads="1"/>
          </p:cNvSpPr>
          <p:nvPr/>
        </p:nvSpPr>
        <p:spPr bwMode="auto">
          <a:xfrm>
            <a:off x="8001000" y="2667000"/>
            <a:ext cx="762000" cy="533400"/>
          </a:xfrm>
          <a:prstGeom prst="wedgeRoundRectCallout">
            <a:avLst>
              <a:gd name="adj1" fmla="val -78125"/>
              <a:gd name="adj2" fmla="val -163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500063" y="2357438"/>
            <a:ext cx="746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979488" y="2357438"/>
            <a:ext cx="57230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先求力</a:t>
            </a:r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合力平衡（拉力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、重力、张力</a:t>
            </a:r>
            <a:r>
              <a:rPr kumimoji="1"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>
            <p:extLst/>
          </p:nvPr>
        </p:nvGraphicFramePr>
        <p:xfrm>
          <a:off x="2146774" y="2898776"/>
          <a:ext cx="247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7" imgW="867003" imgH="123922" progId="Equation.DSMT4">
                  <p:embed/>
                </p:oleObj>
              </mc:Choice>
              <mc:Fallback>
                <p:oleObj name="Equation" r:id="rId7" imgW="867003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774" y="2898776"/>
                        <a:ext cx="2479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69"/>
          <p:cNvSpPr txBox="1">
            <a:spLocks noChangeArrowheads="1"/>
          </p:cNvSpPr>
          <p:nvPr/>
        </p:nvSpPr>
        <p:spPr bwMode="auto">
          <a:xfrm>
            <a:off x="571500" y="2928938"/>
            <a:ext cx="15890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水平方向：</a:t>
            </a:r>
            <a:endParaRPr kumimoji="1" lang="zh-CN" altLang="en-US" sz="22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" name="Text Box 70"/>
          <p:cNvSpPr txBox="1">
            <a:spLocks noChangeArrowheads="1"/>
          </p:cNvSpPr>
          <p:nvPr/>
        </p:nvSpPr>
        <p:spPr bwMode="auto">
          <a:xfrm>
            <a:off x="571500" y="3538538"/>
            <a:ext cx="15890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竖直方向：</a:t>
            </a:r>
            <a:endParaRPr kumimoji="1" lang="zh-CN" altLang="en-US" sz="22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/>
        </p:nvGraphicFramePr>
        <p:xfrm>
          <a:off x="2205038" y="3538538"/>
          <a:ext cx="2447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9" imgW="867003" imgH="123922" progId="Equation.DSMT4">
                  <p:embed/>
                </p:oleObj>
              </mc:Choice>
              <mc:Fallback>
                <p:oleObj name="Equation" r:id="rId9" imgW="867003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538538"/>
                        <a:ext cx="2447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/>
        </p:nvGraphicFramePr>
        <p:xfrm>
          <a:off x="5260975" y="3246438"/>
          <a:ext cx="22526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Equation" r:id="rId11" imgW="676340" imgH="123922" progId="Equation.DSMT4">
                  <p:embed/>
                </p:oleObj>
              </mc:Choice>
              <mc:Fallback>
                <p:oleObj name="Equation" r:id="rId11" imgW="676340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3246438"/>
                        <a:ext cx="2252663" cy="4667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571500" y="4173538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当摆锤在任意</a:t>
            </a:r>
          </a:p>
        </p:txBody>
      </p:sp>
      <p:sp>
        <p:nvSpPr>
          <p:cNvPr id="41" name="Rectangle 74"/>
          <p:cNvSpPr>
            <a:spLocks noChangeArrowheads="1"/>
          </p:cNvSpPr>
          <p:nvPr/>
        </p:nvSpPr>
        <p:spPr bwMode="auto">
          <a:xfrm>
            <a:off x="2668588" y="4156075"/>
            <a:ext cx="5029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位置时，变力所作的元功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dA</a:t>
            </a:r>
            <a:r>
              <a:rPr kumimoji="1"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2363788" y="4217988"/>
          <a:ext cx="3746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13" imgW="66805" imgH="123922" progId="Equation.DSMT4">
                  <p:embed/>
                </p:oleObj>
              </mc:Choice>
              <mc:Fallback>
                <p:oleObj name="Equation" r:id="rId13" imgW="66805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217988"/>
                        <a:ext cx="37465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>
            <p:extLst/>
          </p:nvPr>
        </p:nvGraphicFramePr>
        <p:xfrm>
          <a:off x="4143376" y="4734658"/>
          <a:ext cx="4457682" cy="498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15" imgW="1879560" imgH="203040" progId="Equation.DSMT4">
                  <p:embed/>
                </p:oleObj>
              </mc:Choice>
              <mc:Fallback>
                <p:oleObj name="Equation" r:id="rId15" imgW="1879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6" y="4734658"/>
                        <a:ext cx="4457682" cy="498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78"/>
          <p:cNvSpPr>
            <a:spLocks/>
          </p:cNvSpPr>
          <p:nvPr/>
        </p:nvSpPr>
        <p:spPr bwMode="auto">
          <a:xfrm>
            <a:off x="4991100" y="2928938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46" name="AutoShape 79"/>
          <p:cNvSpPr>
            <a:spLocks noChangeArrowheads="1"/>
          </p:cNvSpPr>
          <p:nvPr/>
        </p:nvSpPr>
        <p:spPr bwMode="auto">
          <a:xfrm>
            <a:off x="8358188" y="3357563"/>
            <a:ext cx="357187" cy="1500187"/>
          </a:xfrm>
          <a:prstGeom prst="curvedLeftArrow">
            <a:avLst>
              <a:gd name="adj1" fmla="val 62514"/>
              <a:gd name="adj2" fmla="val 12500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47" name="Rectangle 80"/>
          <p:cNvSpPr>
            <a:spLocks noChangeArrowheads="1"/>
          </p:cNvSpPr>
          <p:nvPr/>
        </p:nvSpPr>
        <p:spPr bwMode="auto">
          <a:xfrm>
            <a:off x="3214688" y="571500"/>
            <a:ext cx="25003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现有一个水平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595313" y="5229225"/>
            <a:ext cx="1295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49" name="Object 10"/>
          <p:cNvGraphicFramePr>
            <a:graphicFrameLocks noChangeAspect="1"/>
          </p:cNvGraphicFramePr>
          <p:nvPr/>
        </p:nvGraphicFramePr>
        <p:xfrm>
          <a:off x="1069975" y="5214938"/>
          <a:ext cx="11080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17" imgW="352555" imgH="171547" progId="Equation.DSMT4">
                  <p:embed/>
                </p:oleObj>
              </mc:Choice>
              <mc:Fallback>
                <p:oleObj name="Equation" r:id="rId17" imgW="352555" imgH="1715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214938"/>
                        <a:ext cx="11080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2119313" y="5229225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时，该变力所作的功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51" name="Object 11"/>
          <p:cNvGraphicFramePr>
            <a:graphicFrameLocks noChangeAspect="1"/>
          </p:cNvGraphicFramePr>
          <p:nvPr/>
        </p:nvGraphicFramePr>
        <p:xfrm>
          <a:off x="684213" y="5805488"/>
          <a:ext cx="54768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19" imgW="2000250" imgH="276031" progId="Equation.DSMT4">
                  <p:embed/>
                </p:oleObj>
              </mc:Choice>
              <mc:Fallback>
                <p:oleObj name="Equation" r:id="rId19" imgW="2000250" imgH="2760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05488"/>
                        <a:ext cx="5476875" cy="7858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5" name="Object 49"/>
          <p:cNvGraphicFramePr>
            <a:graphicFrameLocks noChangeAspect="1"/>
          </p:cNvGraphicFramePr>
          <p:nvPr>
            <p:extLst/>
          </p:nvPr>
        </p:nvGraphicFramePr>
        <p:xfrm>
          <a:off x="1238454" y="4614331"/>
          <a:ext cx="2941637" cy="59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21" imgW="1498320" imgH="241200" progId="Equation.DSMT4">
                  <p:embed/>
                </p:oleObj>
              </mc:Choice>
              <mc:Fallback>
                <p:oleObj name="Equation" r:id="rId21" imgW="1498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454" y="4614331"/>
                        <a:ext cx="2941637" cy="59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8165627" y="2742405"/>
          <a:ext cx="435431" cy="38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23" imgW="203040" imgH="177480" progId="Equation.DSMT4">
                  <p:embed/>
                </p:oleObj>
              </mc:Choice>
              <mc:Fallback>
                <p:oleObj name="Equation" r:id="rId23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165627" y="2742405"/>
                        <a:ext cx="435431" cy="381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"/>
          <p:cNvGraphicFramePr>
            <a:graphicFrameLocks noChangeAspect="1"/>
          </p:cNvGraphicFramePr>
          <p:nvPr>
            <p:extLst/>
          </p:nvPr>
        </p:nvGraphicFramePr>
        <p:xfrm>
          <a:off x="7924799" y="2057399"/>
          <a:ext cx="254704" cy="315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25" imgW="66805" imgH="123922" progId="Equation.DSMT4">
                  <p:embed/>
                </p:oleObj>
              </mc:Choice>
              <mc:Fallback>
                <p:oleObj name="Equation" r:id="rId25" imgW="66805" imgH="12392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799" y="2057399"/>
                        <a:ext cx="254704" cy="315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6648577" y="5727677"/>
            <a:ext cx="20855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利用机械能守恒也能求解</a:t>
            </a:r>
          </a:p>
        </p:txBody>
      </p:sp>
    </p:spTree>
    <p:extLst>
      <p:ext uri="{BB962C8B-B14F-4D97-AF65-F5344CB8AC3E}">
        <p14:creationId xmlns:p14="http://schemas.microsoft.com/office/powerpoint/2010/main" val="38217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5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build="p" autoUpdateAnimBg="0" advAuto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1" grpId="0" build="p" autoUpdateAnimBg="0" advAuto="0"/>
      <p:bldP spid="12" grpId="0" build="p" autoUpdateAnimBg="0" advAuto="0"/>
      <p:bldP spid="13" grpId="0" build="p" autoUpdateAnimBg="0" advAuto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 autoUpdateAnimBg="0"/>
      <p:bldP spid="24" grpId="0" animBg="1"/>
      <p:bldP spid="25" grpId="0" animBg="1"/>
      <p:bldP spid="27" grpId="0" build="p" autoUpdateAnimBg="0" advAuto="0"/>
      <p:bldP spid="28" grpId="0" build="p" autoUpdateAnimBg="0" advAuto="0"/>
      <p:bldP spid="29" grpId="0" build="p" autoUpdateAnimBg="0" advAuto="0"/>
      <p:bldP spid="30" grpId="0" animBg="1" autoUpdateAnimBg="0"/>
      <p:bldP spid="32" grpId="0" build="p" autoUpdateAnimBg="0"/>
      <p:bldP spid="34" grpId="0" autoUpdateAnimBg="0"/>
      <p:bldP spid="36" grpId="0" build="p" autoUpdateAnimBg="0"/>
      <p:bldP spid="37" grpId="0" build="p" autoUpdateAnimBg="0"/>
      <p:bldP spid="40" grpId="0" autoUpdateAnimBg="0"/>
      <p:bldP spid="41" grpId="0" autoUpdateAnimBg="0"/>
      <p:bldP spid="45" grpId="0" animBg="1"/>
      <p:bldP spid="46" grpId="0" animBg="1"/>
      <p:bldP spid="47" grpId="0" autoUpdateAnimBg="0"/>
      <p:bldP spid="48" grpId="0" build="p" autoUpdateAnimBg="0"/>
      <p:bldP spid="50" grpId="0" autoUpdateAnimBg="0"/>
      <p:bldP spid="5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423863" y="260648"/>
            <a:ext cx="579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3  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光滑水平面上一质量为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的物体</a:t>
            </a: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223838" y="717848"/>
            <a:ext cx="5562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从 </a:t>
            </a:r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t = 0</a:t>
            </a:r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开始，物体受到力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300038" y="1165523"/>
            <a:ext cx="396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为常矢量，它与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376238" y="1632248"/>
            <a:ext cx="4800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物体在此力作用下，</a:t>
            </a:r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2833688" y="1617961"/>
            <a:ext cx="6096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沿水平面滑动一段</a:t>
            </a: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390525" y="2546648"/>
            <a:ext cx="7467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66"/>
                </a:solidFill>
                <a:latin typeface="Times New Roman" panose="02020603050405020304" pitchFamily="18" charset="0"/>
                <a:ea typeface="楷体_GB2312" pitchFamily="49" charset="-122"/>
              </a:rPr>
              <a:t>分析：在沿水平面滑动过程中该力作的功？</a:t>
            </a:r>
          </a:p>
        </p:txBody>
      </p:sp>
      <p:sp>
        <p:nvSpPr>
          <p:cNvPr id="205837" name="Rectangle 13" descr="花岗岩"/>
          <p:cNvSpPr>
            <a:spLocks noChangeArrowheads="1"/>
          </p:cNvSpPr>
          <p:nvPr/>
        </p:nvSpPr>
        <p:spPr bwMode="auto">
          <a:xfrm>
            <a:off x="6637338" y="1698923"/>
            <a:ext cx="838200" cy="609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>
            <a:off x="5875338" y="2308523"/>
            <a:ext cx="2819400" cy="0"/>
          </a:xfrm>
          <a:prstGeom prst="line">
            <a:avLst/>
          </a:prstGeom>
          <a:noFill/>
          <a:ln w="6032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9" name="Line 15"/>
          <p:cNvSpPr>
            <a:spLocks noChangeShapeType="1"/>
          </p:cNvSpPr>
          <p:nvPr/>
        </p:nvSpPr>
        <p:spPr bwMode="auto">
          <a:xfrm flipV="1">
            <a:off x="7475538" y="555923"/>
            <a:ext cx="1066800" cy="1143000"/>
          </a:xfrm>
          <a:prstGeom prst="line">
            <a:avLst/>
          </a:prstGeom>
          <a:noFill/>
          <a:ln w="412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>
            <a:off x="7475538" y="1698923"/>
            <a:ext cx="10668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3571875" y="759123"/>
            <a:ext cx="419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 = </a:t>
            </a:r>
            <a:r>
              <a:rPr kumimoji="1" lang="en-US" altLang="zh-CN" sz="2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bt</a:t>
            </a:r>
            <a:r>
              <a:rPr kumimoji="1" lang="en-US" altLang="zh-CN" sz="2200" b="1" i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作用</a:t>
            </a:r>
            <a:r>
              <a:rPr kumimoji="1" lang="en-US" altLang="zh-CN" sz="2200" b="1" dirty="0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05843" name="Text Box 19"/>
          <p:cNvSpPr txBox="1">
            <a:spLocks noChangeArrowheads="1"/>
          </p:cNvSpPr>
          <p:nvPr/>
        </p:nvSpPr>
        <p:spPr bwMode="auto">
          <a:xfrm>
            <a:off x="2571750" y="1189336"/>
            <a:ext cx="419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水平面保持成 </a:t>
            </a:r>
            <a:r>
              <a:rPr kumimoji="1" lang="zh-CN" altLang="en-US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角，</a:t>
            </a: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6786563" y="1189336"/>
            <a:ext cx="625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7856538" y="403523"/>
            <a:ext cx="625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8389938" y="1775123"/>
            <a:ext cx="3968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7856538" y="1241723"/>
            <a:ext cx="625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en-US" sz="22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endParaRPr kumimoji="1" lang="en-US" altLang="zh-CN" sz="2200" b="1" i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376238" y="2089448"/>
            <a:ext cx="4114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距离后离开水平面。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81000" y="3140968"/>
            <a:ext cx="144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779713" y="3140968"/>
            <a:ext cx="30876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随时间变化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143000" y="3140968"/>
            <a:ext cx="1524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00FF00"/>
                </a:solidFill>
                <a:ea typeface="楷体_GB2312" pitchFamily="49" charset="-122"/>
              </a:rPr>
              <a:t>Force 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44501" y="4455154"/>
            <a:ext cx="119077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由牛顿定律可知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4648200" y="3217168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410200" y="3140968"/>
            <a:ext cx="2438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力是变力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2209800" y="3217168"/>
            <a:ext cx="68580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138664"/>
              </p:ext>
            </p:extLst>
          </p:nvPr>
        </p:nvGraphicFramePr>
        <p:xfrm>
          <a:off x="1300562" y="4499929"/>
          <a:ext cx="3199430" cy="927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7" name="Equation" r:id="rId4" imgW="1511280" imgH="393480" progId="Equation.DSMT4">
                  <p:embed/>
                </p:oleObj>
              </mc:Choice>
              <mc:Fallback>
                <p:oleObj name="Equation" r:id="rId4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562" y="4499929"/>
                        <a:ext cx="3199430" cy="927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761777"/>
              </p:ext>
            </p:extLst>
          </p:nvPr>
        </p:nvGraphicFramePr>
        <p:xfrm>
          <a:off x="3886200" y="5274568"/>
          <a:ext cx="3756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8" name="公式" r:id="rId6" imgW="1533590" imgH="428625" progId="Equation.3">
                  <p:embed/>
                </p:oleObj>
              </mc:Choice>
              <mc:Fallback>
                <p:oleObj name="公式" r:id="rId6" imgW="153359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274568"/>
                        <a:ext cx="37560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36552"/>
              </p:ext>
            </p:extLst>
          </p:nvPr>
        </p:nvGraphicFramePr>
        <p:xfrm>
          <a:off x="5621338" y="4401443"/>
          <a:ext cx="34147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" name="公式" r:id="rId8" imgW="1428750" imgH="333375" progId="Equation.3">
                  <p:embed/>
                </p:oleObj>
              </mc:Choice>
              <mc:Fallback>
                <p:oleObj name="公式" r:id="rId8" imgW="1428750" imgH="333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4401443"/>
                        <a:ext cx="34147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4665663" y="4731643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39" name="AutoShape 15"/>
          <p:cNvSpPr>
            <a:spLocks noChangeArrowheads="1"/>
          </p:cNvSpPr>
          <p:nvPr/>
        </p:nvSpPr>
        <p:spPr bwMode="auto">
          <a:xfrm flipH="1">
            <a:off x="3114675" y="5679381"/>
            <a:ext cx="600075" cy="381000"/>
          </a:xfrm>
          <a:prstGeom prst="rightArrow">
            <a:avLst>
              <a:gd name="adj1" fmla="val 50000"/>
              <a:gd name="adj2" fmla="val 55001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pSp>
        <p:nvGrpSpPr>
          <p:cNvPr id="40" name="Group 18"/>
          <p:cNvGrpSpPr>
            <a:grpSpLocks/>
          </p:cNvGrpSpPr>
          <p:nvPr/>
        </p:nvGrpSpPr>
        <p:grpSpPr bwMode="auto">
          <a:xfrm>
            <a:off x="7643813" y="5274568"/>
            <a:ext cx="762000" cy="609600"/>
            <a:chOff x="528" y="2400"/>
            <a:chExt cx="480" cy="432"/>
          </a:xfrm>
        </p:grpSpPr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H="1">
              <a:off x="528" y="2832"/>
              <a:ext cx="48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1008" y="2400"/>
              <a:ext cx="0" cy="43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20240"/>
              </p:ext>
            </p:extLst>
          </p:nvPr>
        </p:nvGraphicFramePr>
        <p:xfrm>
          <a:off x="1077604" y="3651789"/>
          <a:ext cx="4473575" cy="97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" name="Equation" r:id="rId10" imgW="1930320" imgH="368280" progId="Equation.DSMT4">
                  <p:embed/>
                </p:oleObj>
              </mc:Choice>
              <mc:Fallback>
                <p:oleObj name="Equation" r:id="rId10" imgW="19303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04" y="3651789"/>
                        <a:ext cx="4473575" cy="97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9152"/>
              </p:ext>
            </p:extLst>
          </p:nvPr>
        </p:nvGraphicFramePr>
        <p:xfrm>
          <a:off x="322262" y="5353150"/>
          <a:ext cx="28352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1" name="Equation" r:id="rId12" imgW="1155600" imgH="419040" progId="Equation.DSMT4">
                  <p:embed/>
                </p:oleObj>
              </mc:Choice>
              <mc:Fallback>
                <p:oleObj name="Equation" r:id="rId12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2262" y="5353150"/>
                        <a:ext cx="28352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796391"/>
              </p:ext>
            </p:extLst>
          </p:nvPr>
        </p:nvGraphicFramePr>
        <p:xfrm>
          <a:off x="5610212" y="3661876"/>
          <a:ext cx="425549" cy="73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2" name="剪辑" r:id="rId14" imgW="1809587" imgH="3943156" progId="MS_ClipArt_Gallery.2">
                  <p:embed/>
                </p:oleObj>
              </mc:Choice>
              <mc:Fallback>
                <p:oleObj name="剪辑" r:id="rId14" imgW="1809587" imgH="394315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12" y="3661876"/>
                        <a:ext cx="425549" cy="739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6343650" y="3600004"/>
            <a:ext cx="19700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需知</a:t>
            </a:r>
            <a:r>
              <a:rPr kumimoji="1" lang="en-US" altLang="zh-CN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的关系及</a:t>
            </a:r>
            <a:r>
              <a:rPr kumimoji="1" lang="en-US" altLang="zh-CN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2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的范围</a:t>
            </a:r>
            <a:endParaRPr kumimoji="1" lang="zh-CN" altLang="en-US" sz="2200" b="1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8213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3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3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2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20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3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3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3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utoUpdateAnimBg="0"/>
      <p:bldP spid="205832" grpId="0" autoUpdateAnimBg="0"/>
      <p:bldP spid="205833" grpId="0" autoUpdateAnimBg="0"/>
      <p:bldP spid="205834" grpId="0" build="p" autoUpdateAnimBg="0"/>
      <p:bldP spid="205835" grpId="0" autoUpdateAnimBg="0"/>
      <p:bldP spid="205836" grpId="0" autoUpdateAnimBg="0"/>
      <p:bldP spid="205837" grpId="0" animBg="1"/>
      <p:bldP spid="205838" grpId="0" animBg="1"/>
      <p:bldP spid="205839" grpId="0" animBg="1"/>
      <p:bldP spid="205840" grpId="0" animBg="1"/>
      <p:bldP spid="205842" grpId="0" autoUpdateAnimBg="0"/>
      <p:bldP spid="205843" grpId="0" autoUpdateAnimBg="0"/>
      <p:bldP spid="205845" grpId="0" build="p" autoUpdateAnimBg="0" advAuto="0"/>
      <p:bldP spid="205846" grpId="0" build="p" autoUpdateAnimBg="0" advAuto="0"/>
      <p:bldP spid="205847" grpId="0" build="p" autoUpdateAnimBg="0" advAuto="0"/>
      <p:bldP spid="205848" grpId="0" build="p" autoUpdateAnimBg="0" advAuto="0"/>
      <p:bldP spid="205850" grpId="0" autoUpdateAnimBg="0"/>
      <p:bldP spid="27" grpId="0" build="p" autoUpdateAnimBg="0"/>
      <p:bldP spid="28" grpId="0" autoUpdateAnimBg="0"/>
      <p:bldP spid="29" grpId="0" autoUpdateAnimBg="0"/>
      <p:bldP spid="30" grpId="0" autoUpdateAnimBg="0"/>
      <p:bldP spid="31" grpId="0" animBg="1"/>
      <p:bldP spid="32" grpId="0" autoUpdateAnimBg="0"/>
      <p:bldP spid="33" grpId="0" animBg="1"/>
      <p:bldP spid="37" grpId="0" animBg="1"/>
      <p:bldP spid="39" grpId="0" animBg="1"/>
      <p:bldP spid="4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598318" y="1808039"/>
            <a:ext cx="1116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元功</a:t>
            </a:r>
            <a:r>
              <a:rPr kumimoji="1" lang="en-US" altLang="zh-CN" sz="2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:    </a:t>
            </a:r>
          </a:p>
        </p:txBody>
      </p:sp>
      <p:graphicFrame>
        <p:nvGraphicFramePr>
          <p:cNvPr id="2068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567740"/>
              </p:ext>
            </p:extLst>
          </p:nvPr>
        </p:nvGraphicFramePr>
        <p:xfrm>
          <a:off x="1523831" y="1523876"/>
          <a:ext cx="58435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6" name="公式" r:id="rId3" imgW="2181160" imgH="362047" progId="Equation.3">
                  <p:embed/>
                </p:oleObj>
              </mc:Choice>
              <mc:Fallback>
                <p:oleObj name="公式" r:id="rId3" imgW="2181160" imgH="3620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831" y="1523876"/>
                        <a:ext cx="5843587" cy="10001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2033"/>
              </p:ext>
            </p:extLst>
          </p:nvPr>
        </p:nvGraphicFramePr>
        <p:xfrm>
          <a:off x="473149" y="2869654"/>
          <a:ext cx="7915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" name="Equation" r:id="rId5" imgW="3238200" imgH="241200" progId="Equation.DSMT4">
                  <p:embed/>
                </p:oleObj>
              </mc:Choice>
              <mc:Fallback>
                <p:oleObj name="Equation" r:id="rId5" imgW="323820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49" y="2869654"/>
                        <a:ext cx="79152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74518"/>
              </p:ext>
            </p:extLst>
          </p:nvPr>
        </p:nvGraphicFramePr>
        <p:xfrm>
          <a:off x="1523831" y="3464966"/>
          <a:ext cx="167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" name="公式" r:id="rId7" imgW="666587" imgH="333375" progId="Equation.3">
                  <p:embed/>
                </p:oleObj>
              </mc:Choice>
              <mc:Fallback>
                <p:oleObj name="公式" r:id="rId7" imgW="666587" imgH="33337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831" y="3464966"/>
                        <a:ext cx="167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1" name="AutoShape 23"/>
          <p:cNvSpPr>
            <a:spLocks noChangeArrowheads="1"/>
          </p:cNvSpPr>
          <p:nvPr/>
        </p:nvSpPr>
        <p:spPr bwMode="auto">
          <a:xfrm flipV="1">
            <a:off x="4800600" y="2524001"/>
            <a:ext cx="457200" cy="2160165"/>
          </a:xfrm>
          <a:prstGeom prst="upArrow">
            <a:avLst>
              <a:gd name="adj1" fmla="val 50000"/>
              <a:gd name="adj2" fmla="val 41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2068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55277"/>
              </p:ext>
            </p:extLst>
          </p:nvPr>
        </p:nvGraphicFramePr>
        <p:xfrm>
          <a:off x="1442243" y="4960917"/>
          <a:ext cx="49514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9" name="Equation" r:id="rId9" imgW="2038285" imgH="428625" progId="Equation.3">
                  <p:embed/>
                </p:oleObj>
              </mc:Choice>
              <mc:Fallback>
                <p:oleObj name="Equation" r:id="rId9" imgW="2038285" imgH="42862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243" y="4960917"/>
                        <a:ext cx="4951413" cy="10572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3" name="Rectangle 25"/>
          <p:cNvSpPr>
            <a:spLocks noChangeArrowheads="1"/>
          </p:cNvSpPr>
          <p:nvPr/>
        </p:nvSpPr>
        <p:spPr bwMode="auto">
          <a:xfrm>
            <a:off x="3352800" y="4280147"/>
            <a:ext cx="335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作用力作功</a:t>
            </a:r>
          </a:p>
        </p:txBody>
      </p:sp>
      <p:sp>
        <p:nvSpPr>
          <p:cNvPr id="206874" name="AutoShape 26"/>
          <p:cNvSpPr>
            <a:spLocks noChangeArrowheads="1"/>
          </p:cNvSpPr>
          <p:nvPr/>
        </p:nvSpPr>
        <p:spPr bwMode="auto">
          <a:xfrm>
            <a:off x="526064" y="3649116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sp>
        <p:nvSpPr>
          <p:cNvPr id="206875" name="AutoShape 27"/>
          <p:cNvSpPr>
            <a:spLocks noChangeArrowheads="1"/>
          </p:cNvSpPr>
          <p:nvPr/>
        </p:nvSpPr>
        <p:spPr bwMode="auto">
          <a:xfrm>
            <a:off x="546724" y="5046116"/>
            <a:ext cx="609600" cy="585787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00FFFF"/>
          </a:solidFill>
          <a:ln>
            <a:noFill/>
          </a:ln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pSp>
        <p:nvGrpSpPr>
          <p:cNvPr id="9254" name="Group 38"/>
          <p:cNvGrpSpPr>
            <a:grpSpLocks/>
          </p:cNvGrpSpPr>
          <p:nvPr/>
        </p:nvGrpSpPr>
        <p:grpSpPr bwMode="auto">
          <a:xfrm>
            <a:off x="6948488" y="4260304"/>
            <a:ext cx="2195512" cy="1905000"/>
            <a:chOff x="4377" y="2024"/>
            <a:chExt cx="1383" cy="1200"/>
          </a:xfrm>
        </p:grpSpPr>
        <p:sp>
          <p:nvSpPr>
            <p:cNvPr id="9243" name="Line 14"/>
            <p:cNvSpPr>
              <a:spLocks noChangeShapeType="1"/>
            </p:cNvSpPr>
            <p:nvPr/>
          </p:nvSpPr>
          <p:spPr bwMode="auto">
            <a:xfrm>
              <a:off x="4377" y="3203"/>
              <a:ext cx="1270" cy="0"/>
            </a:xfrm>
            <a:prstGeom prst="line">
              <a:avLst/>
            </a:prstGeom>
            <a:noFill/>
            <a:ln w="6032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44" name="Group 37"/>
            <p:cNvGrpSpPr>
              <a:grpSpLocks/>
            </p:cNvGrpSpPr>
            <p:nvPr/>
          </p:nvGrpSpPr>
          <p:grpSpPr bwMode="auto">
            <a:xfrm>
              <a:off x="4406" y="2024"/>
              <a:ext cx="1354" cy="1200"/>
              <a:chOff x="4403" y="2024"/>
              <a:chExt cx="1354" cy="1200"/>
            </a:xfrm>
          </p:grpSpPr>
          <p:sp>
            <p:nvSpPr>
              <p:cNvPr id="9245" name="Rectangle 13" descr="花岗岩"/>
              <p:cNvSpPr>
                <a:spLocks noChangeArrowheads="1"/>
              </p:cNvSpPr>
              <p:nvPr/>
            </p:nvSpPr>
            <p:spPr bwMode="auto">
              <a:xfrm>
                <a:off x="4403" y="2840"/>
                <a:ext cx="528" cy="384"/>
              </a:xfrm>
              <a:prstGeom prst="rect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46" name="Line 15"/>
              <p:cNvSpPr>
                <a:spLocks noChangeShapeType="1"/>
              </p:cNvSpPr>
              <p:nvPr/>
            </p:nvSpPr>
            <p:spPr bwMode="auto">
              <a:xfrm flipV="1">
                <a:off x="4931" y="2120"/>
                <a:ext cx="672" cy="720"/>
              </a:xfrm>
              <a:prstGeom prst="line">
                <a:avLst/>
              </a:prstGeom>
              <a:noFill/>
              <a:ln w="41275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Line 16"/>
              <p:cNvSpPr>
                <a:spLocks noChangeShapeType="1"/>
              </p:cNvSpPr>
              <p:nvPr/>
            </p:nvSpPr>
            <p:spPr bwMode="auto">
              <a:xfrm>
                <a:off x="4931" y="28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Text Box 21"/>
              <p:cNvSpPr txBox="1">
                <a:spLocks noChangeArrowheads="1"/>
              </p:cNvSpPr>
              <p:nvPr/>
            </p:nvSpPr>
            <p:spPr bwMode="auto">
              <a:xfrm>
                <a:off x="4497" y="2519"/>
                <a:ext cx="39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2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m</a:t>
                </a:r>
              </a:p>
            </p:txBody>
          </p:sp>
          <p:sp>
            <p:nvSpPr>
              <p:cNvPr id="9249" name="Text Box 22"/>
              <p:cNvSpPr txBox="1">
                <a:spLocks noChangeArrowheads="1"/>
              </p:cNvSpPr>
              <p:nvPr/>
            </p:nvSpPr>
            <p:spPr bwMode="auto">
              <a:xfrm>
                <a:off x="5171" y="2024"/>
                <a:ext cx="39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2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</a:p>
            </p:txBody>
          </p:sp>
          <p:sp>
            <p:nvSpPr>
              <p:cNvPr id="9250" name="Text Box 23"/>
              <p:cNvSpPr txBox="1">
                <a:spLocks noChangeArrowheads="1"/>
              </p:cNvSpPr>
              <p:nvPr/>
            </p:nvSpPr>
            <p:spPr bwMode="auto">
              <a:xfrm>
                <a:off x="5507" y="2888"/>
                <a:ext cx="2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2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9251" name="Text Box 24"/>
              <p:cNvSpPr txBox="1">
                <a:spLocks noChangeArrowheads="1"/>
              </p:cNvSpPr>
              <p:nvPr/>
            </p:nvSpPr>
            <p:spPr bwMode="auto">
              <a:xfrm>
                <a:off x="5171" y="2552"/>
                <a:ext cx="39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en-US" sz="2200" b="1" i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</a:t>
                </a:r>
                <a:endParaRPr kumimoji="1" lang="en-US" altLang="zh-CN" sz="2200" b="1" i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15602"/>
              </p:ext>
            </p:extLst>
          </p:nvPr>
        </p:nvGraphicFramePr>
        <p:xfrm>
          <a:off x="610412" y="149103"/>
          <a:ext cx="28352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0" name="Equation" r:id="rId12" imgW="1155600" imgH="419040" progId="Equation.DSMT4">
                  <p:embed/>
                </p:oleObj>
              </mc:Choice>
              <mc:Fallback>
                <p:oleObj name="Equation" r:id="rId12" imgW="1155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412" y="149103"/>
                        <a:ext cx="28352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3531742" y="542801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200" b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50696"/>
              </p:ext>
            </p:extLst>
          </p:nvPr>
        </p:nvGraphicFramePr>
        <p:xfrm>
          <a:off x="4609699" y="169316"/>
          <a:ext cx="3567914" cy="105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1" name="Equation" r:id="rId14" imgW="1422360" imgH="419040" progId="Equation.DSMT4">
                  <p:embed/>
                </p:oleObj>
              </mc:Choice>
              <mc:Fallback>
                <p:oleObj name="Equation" r:id="rId14" imgW="142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09699" y="169316"/>
                        <a:ext cx="3567914" cy="105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3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0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4" grpId="0" build="p" autoUpdateAnimBg="0"/>
      <p:bldP spid="206871" grpId="0" animBg="1"/>
      <p:bldP spid="206873" grpId="0" autoUpdateAnimBg="0"/>
      <p:bldP spid="206874" grpId="0" animBg="1"/>
      <p:bldP spid="206875" grpId="0" animBg="1"/>
      <p:bldP spid="22" grpId="0" animBg="1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1504</Words>
  <Application>Microsoft Office PowerPoint</Application>
  <PresentationFormat>全屏显示(4:3)</PresentationFormat>
  <Paragraphs>245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Highlight LET</vt:lpstr>
      <vt:lpstr>Smudger LET</vt:lpstr>
      <vt:lpstr>方正舒体</vt:lpstr>
      <vt:lpstr>仿宋_GB2312</vt:lpstr>
      <vt:lpstr>黑体</vt:lpstr>
      <vt:lpstr>楷体_GB2312</vt:lpstr>
      <vt:lpstr>隶书</vt:lpstr>
      <vt:lpstr>宋体</vt:lpstr>
      <vt:lpstr>Arial</vt:lpstr>
      <vt:lpstr>Mangal</vt:lpstr>
      <vt:lpstr>Symbol</vt:lpstr>
      <vt:lpstr>Times New Roman</vt:lpstr>
      <vt:lpstr>Wingdings</vt:lpstr>
      <vt:lpstr>3_默认设计模板</vt:lpstr>
      <vt:lpstr>Equation</vt:lpstr>
      <vt:lpstr>公式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and Energy</dc:title>
  <dc:creator>Zhongfeng Xu</dc:creator>
  <cp:lastModifiedBy>jiangcw</cp:lastModifiedBy>
  <cp:revision>413</cp:revision>
  <dcterms:created xsi:type="dcterms:W3CDTF">2002-06-18T00:43:24Z</dcterms:created>
  <dcterms:modified xsi:type="dcterms:W3CDTF">2022-03-09T16:01:56Z</dcterms:modified>
</cp:coreProperties>
</file>