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14:cpLocks xmlns:a14="http://schemas.microsoft.com/office/drawing/2010/main"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14:cpLocks xmlns:a14="http://schemas.microsoft.com/office/drawing/2010/main"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14:cpLocks xmlns:a14="http://schemas.microsoft.com/office/drawing/2010/main"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14:cpLocks xmlns:a14="http://schemas.microsoft.com/office/drawing/2010/main"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14:cpLocks xmlns:a14="http://schemas.microsoft.com/office/drawing/2010/main"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microsoft.com/office/2007/relationships/hdphoto" Target="../media/image5.tif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0.png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8.bin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47.wmf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png"/><Relationship Id="rId3" Type="http://schemas.microsoft.com/office/2007/relationships/hdphoto" Target="../media/image6.tiff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microsoft.com/office/2007/relationships/hdphoto" Target="../media/image1.tiff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tags" Target="../tags/tag4.xml"/><Relationship Id="rId2" Type="http://schemas.microsoft.com/office/2007/relationships/hdphoto" Target="../media/image2.tiff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microsoft.com/office/2007/relationships/hdphoto" Target="../media/image3.tiff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microsoft.com/office/2007/relationships/hdphoto" Target="../media/image4.tiff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2456210" y="111806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习题讨论课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5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40000"/>
                    </a14:imgEffect>
                    <a14:imgEffect>
                      <a14:colorTemperature colorTemp="72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8005" y="2026080"/>
            <a:ext cx="2296795" cy="2561590"/>
          </a:xfrm>
          <a:prstGeom prst="rect">
            <a:avLst/>
          </a:prstGeom>
        </p:spPr>
      </p:pic>
      <p:sp>
        <p:nvSpPr>
          <p:cNvPr id="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3879" y="484052"/>
            <a:ext cx="8280921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6165D"/>
                </a:solidFill>
              </a:rPr>
              <a:t>如图，真空中有一半径为</a:t>
            </a:r>
            <a:r>
              <a:rPr lang="en-US" altLang="zh-CN" i="1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16165D"/>
                </a:solidFill>
              </a:rPr>
              <a:t>的圆线圈通有电流</a:t>
            </a:r>
            <a:r>
              <a:rPr lang="en-US" altLang="zh-CN" i="1" dirty="0">
                <a:solidFill>
                  <a:srgbClr val="0000FF"/>
                </a:solidFill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16165D"/>
                </a:solidFill>
              </a:rPr>
              <a:t>，另有一电流</a:t>
            </a:r>
            <a:r>
              <a:rPr lang="en-US" altLang="zh-CN" i="1" dirty="0">
                <a:solidFill>
                  <a:srgbClr val="0000FF"/>
                </a:solidFill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16165D"/>
                </a:solidFill>
              </a:rPr>
              <a:t>的无限长直导线，与圆线圈平面垂直，且与圆线圈相切</a:t>
            </a:r>
            <a:r>
              <a:rPr lang="en-US" altLang="zh-CN" dirty="0">
                <a:solidFill>
                  <a:srgbClr val="16165D"/>
                </a:solidFill>
              </a:rPr>
              <a:t>(</a:t>
            </a:r>
            <a:r>
              <a:rPr lang="zh-CN" altLang="en-US" dirty="0">
                <a:solidFill>
                  <a:srgbClr val="16165D"/>
                </a:solidFill>
              </a:rPr>
              <a:t>彼此绝缘</a:t>
            </a:r>
            <a:r>
              <a:rPr lang="en-US" altLang="zh-CN" dirty="0">
                <a:solidFill>
                  <a:srgbClr val="16165D"/>
                </a:solidFill>
              </a:rPr>
              <a:t>)</a:t>
            </a:r>
            <a:r>
              <a:rPr lang="zh-CN" altLang="en-US" dirty="0">
                <a:solidFill>
                  <a:srgbClr val="16165D"/>
                </a:solidFill>
              </a:rPr>
              <a:t>。试求</a:t>
            </a:r>
            <a:r>
              <a:rPr lang="en-US" altLang="zh-CN" dirty="0">
                <a:solidFill>
                  <a:srgbClr val="16165D"/>
                </a:solidFill>
                <a:sym typeface="Wingdings" charset="2"/>
              </a:rPr>
              <a:t>: (1)</a:t>
            </a:r>
            <a:r>
              <a:rPr lang="zh-CN" altLang="en-US" dirty="0">
                <a:solidFill>
                  <a:srgbClr val="16165D"/>
                </a:solidFill>
              </a:rPr>
              <a:t>圆线圈在图示位置时受到的磁力矩；</a:t>
            </a:r>
            <a:r>
              <a:rPr lang="en-US" altLang="zh-CN" dirty="0">
                <a:solidFill>
                  <a:srgbClr val="16165D"/>
                </a:solidFill>
              </a:rPr>
              <a:t>(2)</a:t>
            </a:r>
            <a:r>
              <a:rPr lang="zh-CN" altLang="en-US" dirty="0">
                <a:solidFill>
                  <a:srgbClr val="16165D"/>
                </a:solidFill>
              </a:rPr>
              <a:t>圆线圈将怎样运动；</a:t>
            </a:r>
            <a:r>
              <a:rPr lang="en-US" altLang="zh-CN" dirty="0">
                <a:solidFill>
                  <a:srgbClr val="16165D"/>
                </a:solidFill>
              </a:rPr>
              <a:t>(3)</a:t>
            </a:r>
            <a:r>
              <a:rPr lang="zh-CN" altLang="en-US" dirty="0">
                <a:solidFill>
                  <a:srgbClr val="16165D"/>
                </a:solidFill>
              </a:rPr>
              <a:t>若长直导线</a:t>
            </a:r>
            <a:r>
              <a:rPr lang="en-US" altLang="zh-CN" i="1" dirty="0">
                <a:solidFill>
                  <a:srgbClr val="0000FF"/>
                </a:solidFill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16165D"/>
                </a:solidFill>
              </a:rPr>
              <a:t>改放在圆线圈中</a:t>
            </a:r>
            <a:r>
              <a:rPr lang="en-US" altLang="zh-CN" dirty="0">
                <a:solidFill>
                  <a:srgbClr val="16165D"/>
                </a:solidFill>
              </a:rPr>
              <a:t>圆心O'</a:t>
            </a:r>
            <a:r>
              <a:rPr lang="zh-CN" altLang="en-US" dirty="0">
                <a:solidFill>
                  <a:srgbClr val="16165D"/>
                </a:solidFill>
              </a:rPr>
              <a:t>位置，此时线圈受到的磁力矩为多大。</a:t>
            </a:r>
            <a:endParaRPr lang="zh-CN" altLang="en-US" dirty="0">
              <a:solidFill>
                <a:srgbClr val="16165D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3660" y="2417276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07568" y="2430186"/>
                <a:ext cx="6076007" cy="675640"/>
              </a:xfrm>
              <a:prstGeom prst="rect">
                <a:avLst/>
              </a:prstGeom>
              <a:blipFill rotWithShape="1">
                <a:blip r:embed="rId3"/>
                <a:stretch>
                  <a:fillRect l="-5" t="-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0" name="矩形 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07568" y="2430186"/>
                <a:ext cx="6076007" cy="675640"/>
              </a:xfrm>
              <a:prstGeom prst="rect">
                <a:avLst/>
              </a:prstGeom>
              <a:blipFill rotWithShape="1">
                <a:blip r:embed="rId3"/>
                <a:stretch>
                  <a:fillRect l="-5" t="-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01898" y="3630515"/>
                <a:ext cx="6424077" cy="977265"/>
              </a:xfrm>
              <a:prstGeom prst="rect">
                <a:avLst/>
              </a:prstGeom>
              <a:blipFill rotWithShape="1">
                <a:blip r:embed="rId4"/>
                <a:stretch>
                  <a:fillRect l="-5" t="-23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2" name="矩形 1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01898" y="3630515"/>
                <a:ext cx="6424077" cy="977265"/>
              </a:xfrm>
              <a:prstGeom prst="rect">
                <a:avLst/>
              </a:prstGeom>
              <a:blipFill rotWithShape="1">
                <a:blip r:embed="rId4"/>
                <a:stretch>
                  <a:fillRect l="-5" t="-23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201898" y="4611812"/>
            <a:ext cx="18040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对 </a:t>
            </a:r>
            <a:r>
              <a:rPr lang="en-US" altLang="zh-CN" i="1" dirty="0">
                <a:solidFill>
                  <a:srgbClr val="0000FF"/>
                </a:solidFill>
              </a:rPr>
              <a:t>y </a:t>
            </a:r>
            <a:r>
              <a:rPr lang="zh-CN" altLang="en-US" dirty="0">
                <a:solidFill>
                  <a:srgbClr val="0000FF"/>
                </a:solidFill>
              </a:rPr>
              <a:t>轴磁力矩为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359348" y="4606618"/>
                <a:ext cx="1901682" cy="466725"/>
              </a:xfrm>
              <a:prstGeom prst="rect">
                <a:avLst/>
              </a:prstGeom>
              <a:blipFill rotWithShape="1">
                <a:blip r:embed="rId5"/>
                <a:stretch>
                  <a:fillRect l="-4" t="-70" r="3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5" name="矩形 1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359348" y="4606618"/>
                <a:ext cx="1901682" cy="466725"/>
              </a:xfrm>
              <a:prstGeom prst="rect">
                <a:avLst/>
              </a:prstGeom>
              <a:blipFill rotWithShape="1">
                <a:blip r:embed="rId5"/>
                <a:stretch>
                  <a:fillRect l="-4" t="-70" r="3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6103" y="5060146"/>
                <a:ext cx="6896079" cy="932815"/>
              </a:xfrm>
              <a:prstGeom prst="rect">
                <a:avLst/>
              </a:prstGeom>
              <a:blipFill rotWithShape="1">
                <a:blip r:embed="rId6"/>
                <a:stretch>
                  <a:fillRect l="-4" t="-50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6" name="矩形 15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6103" y="5060146"/>
                <a:ext cx="6896079" cy="932815"/>
              </a:xfrm>
              <a:prstGeom prst="rect">
                <a:avLst/>
              </a:prstGeom>
              <a:blipFill rotWithShape="1">
                <a:blip r:embed="rId6"/>
                <a:stretch>
                  <a:fillRect l="-4" t="-50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220053" y="5897215"/>
            <a:ext cx="33026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）线圈将绕 </a:t>
            </a:r>
            <a:r>
              <a:rPr lang="en-US" altLang="zh-CN" i="1" dirty="0">
                <a:solidFill>
                  <a:srgbClr val="0000FF"/>
                </a:solidFill>
              </a:rPr>
              <a:t>y </a:t>
            </a:r>
            <a:r>
              <a:rPr lang="zh-CN" altLang="en-US" dirty="0">
                <a:solidFill>
                  <a:srgbClr val="0000FF"/>
                </a:solidFill>
              </a:rPr>
              <a:t>轴</a:t>
            </a:r>
            <a:r>
              <a:rPr lang="zh-CN" altLang="en-US" dirty="0">
                <a:solidFill>
                  <a:srgbClr val="FF0000"/>
                </a:solidFill>
              </a:rPr>
              <a:t>顺时针转动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20336" y="5263978"/>
            <a:ext cx="10547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y </a:t>
            </a:r>
            <a:r>
              <a:rPr lang="zh-CN" altLang="en-US" dirty="0">
                <a:solidFill>
                  <a:srgbClr val="FF0000"/>
                </a:solidFill>
              </a:rPr>
              <a:t>轴负向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61945" y="5876733"/>
            <a:ext cx="1681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）磁矩为</a:t>
            </a:r>
            <a:r>
              <a:rPr lang="zh-CN" altLang="en-US" dirty="0">
                <a:solidFill>
                  <a:srgbClr val="FF0000"/>
                </a:solidFill>
              </a:rPr>
              <a:t>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9348605" y="2833800"/>
            <a:ext cx="583565" cy="124206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9585460" y="2694735"/>
            <a:ext cx="346710" cy="12509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34321" y="2452243"/>
          <a:ext cx="194945" cy="21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1" name="" r:id="rId7" imgW="0" imgH="0" progId="Equation.KSEE3">
                  <p:embed/>
                </p:oleObj>
              </mc:Choice>
              <mc:Fallback>
                <p:oleObj name="" r:id="rId7" imgW="0" imgH="0" progId="Equation.KSEE3">
                  <p:embed/>
                  <p:pic>
                    <p:nvPicPr>
                      <p:cNvPr id="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34321" y="2452243"/>
                        <a:ext cx="194945" cy="211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18760" y="3671365"/>
          <a:ext cx="170180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2" name="" r:id="rId9" imgW="0" imgH="0" progId="Equation.KSEE3">
                  <p:embed/>
                </p:oleObj>
              </mc:Choice>
              <mc:Fallback>
                <p:oleObj name="" r:id="rId9" imgW="0" imgH="0" progId="Equation.KSEE3">
                  <p:embed/>
                  <p:pic>
                    <p:nvPicPr>
                      <p:cNvPr id="0" name="对象 2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18760" y="3671365"/>
                        <a:ext cx="170180" cy="23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62295" y="2946830"/>
          <a:ext cx="170180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3" name="" r:id="rId11" imgW="0" imgH="0" progId="Equation.KSEE3">
                  <p:embed/>
                </p:oleObj>
              </mc:Choice>
              <mc:Fallback>
                <p:oleObj name="" r:id="rId11" imgW="0" imgH="0" progId="Equation.KSEE3">
                  <p:embed/>
                  <p:pic>
                    <p:nvPicPr>
                      <p:cNvPr id="0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62295" y="2946830"/>
                        <a:ext cx="170180" cy="23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9360670" y="2816020"/>
            <a:ext cx="579755" cy="8890"/>
          </a:xfrm>
          <a:prstGeom prst="straightConnector1">
            <a:avLst/>
          </a:prstGeom>
          <a:ln w="15875">
            <a:solidFill>
              <a:srgbClr val="3333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34321" y="3418635"/>
          <a:ext cx="197739" cy="21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4" name="" r:id="rId12" imgW="0" imgH="0" progId="Equation.KSEE3">
                  <p:embed/>
                </p:oleObj>
              </mc:Choice>
              <mc:Fallback>
                <p:oleObj name="" r:id="rId12" imgW="0" imgH="0" progId="Equation.KSEE3">
                  <p:embed/>
                  <p:pic>
                    <p:nvPicPr>
                      <p:cNvPr id="0" name="对象 2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34321" y="3418635"/>
                        <a:ext cx="197739" cy="219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48232" y="2770472"/>
          <a:ext cx="210312" cy="22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5" name="" r:id="rId14" imgW="0" imgH="0" progId="Equation.KSEE3">
                  <p:embed/>
                </p:oleObj>
              </mc:Choice>
              <mc:Fallback>
                <p:oleObj name="" r:id="rId14" imgW="0" imgH="0" progId="Equation.KSEE3">
                  <p:embed/>
                  <p:pic>
                    <p:nvPicPr>
                      <p:cNvPr id="0" name="对象 2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48232" y="2770472"/>
                        <a:ext cx="210312" cy="22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 flipV="1">
            <a:off x="8537710" y="3110660"/>
            <a:ext cx="762000" cy="10128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8528820" y="3101770"/>
            <a:ext cx="788035" cy="17780"/>
          </a:xfrm>
          <a:prstGeom prst="straightConnector1">
            <a:avLst/>
          </a:prstGeom>
          <a:ln w="15875">
            <a:solidFill>
              <a:srgbClr val="33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8225925" y="3092245"/>
            <a:ext cx="294005" cy="3378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159548" y="4543011"/>
                <a:ext cx="4400948" cy="591185"/>
              </a:xfrm>
              <a:prstGeom prst="rect">
                <a:avLst/>
              </a:prstGeom>
              <a:blipFill rotWithShape="1">
                <a:blip r:embed="rId16"/>
                <a:stretch>
                  <a:fillRect l="-1" t="-37" r="10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3" name="矩形 1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159548" y="4543011"/>
                <a:ext cx="4400948" cy="591185"/>
              </a:xfrm>
              <a:prstGeom prst="rect">
                <a:avLst/>
              </a:prstGeom>
              <a:blipFill rotWithShape="1">
                <a:blip r:embed="rId16"/>
                <a:stretch>
                  <a:fillRect l="-1" t="-37" r="10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1583" y="836712"/>
                <a:ext cx="8065591" cy="1198880"/>
              </a:xfrm>
              <a:prstGeom prst="rect">
                <a:avLst/>
              </a:prstGeom>
              <a:blipFill rotWithShape="1">
                <a:blip r:embed="rId1"/>
                <a:stretch>
                  <a:fillRect l="-2" t="-35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6" name="矩形 5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1583" y="836712"/>
                <a:ext cx="8065591" cy="1198880"/>
              </a:xfrm>
              <a:prstGeom prst="rect">
                <a:avLst/>
              </a:prstGeom>
              <a:blipFill rotWithShape="1">
                <a:blip r:embed="rId1"/>
                <a:stretch>
                  <a:fillRect l="-2" t="-35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0872" y="2426881"/>
            <a:ext cx="3258170" cy="20042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301175" y="5013176"/>
                <a:ext cx="2272030" cy="485775"/>
              </a:xfrm>
              <a:prstGeom prst="rect">
                <a:avLst/>
              </a:prstGeom>
              <a:blipFill rotWithShape="1">
                <a:blip r:embed="rId4"/>
                <a:stretch>
                  <a:fillRect l="-14" t="-100" r="-76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301175" y="5013176"/>
                <a:ext cx="2272030" cy="485775"/>
              </a:xfrm>
              <a:prstGeom prst="rect">
                <a:avLst/>
              </a:prstGeom>
              <a:blipFill rotWithShape="1">
                <a:blip r:embed="rId4"/>
                <a:stretch>
                  <a:fillRect l="-14" t="-100" r="-76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l" fontAlgn="auto"/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请在此处添加标题</a:t>
            </a:r>
            <a:endParaRPr lang="zh-CN" altLang="en-US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副标题 4"/>
          <p:cNvSpPr/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l" fontAlgn="auto"/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请在此处添加副标题</a:t>
            </a:r>
            <a:endParaRPr lang="zh-CN" altLang="en-US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509771"/>
            <a:ext cx="813690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16165D"/>
                </a:solidFill>
                <a:latin typeface="+mn-lt"/>
              </a:rPr>
              <a:t>将一无限长直导线弯成如图所示的形状，其上载有电流</a:t>
            </a:r>
            <a:r>
              <a:rPr lang="en-US" altLang="zh-CN" dirty="0">
                <a:solidFill>
                  <a:srgbClr val="16165D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，试计算圆心𝑂点处</a:t>
            </a:r>
            <a:r>
              <a:rPr lang="en-US" altLang="zh-CN" dirty="0">
                <a:solidFill>
                  <a:srgbClr val="16165D"/>
                </a:solidFill>
                <a:latin typeface="+mn-lt"/>
              </a:rPr>
              <a:t>B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的大小。</a:t>
            </a:r>
            <a:endParaRPr lang="zh-CN" altLang="en-US" dirty="0">
              <a:solidFill>
                <a:srgbClr val="16165D"/>
              </a:solidFill>
              <a:latin typeface="+mn-lt"/>
            </a:endParaRPr>
          </a:p>
        </p:txBody>
      </p:sp>
      <p:sp>
        <p:nvSpPr>
          <p:cNvPr id="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971482" y="602005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87133" y="1487339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12641" b="8242"/>
          <a:stretch>
            <a:fillRect/>
          </a:stretch>
        </p:blipFill>
        <p:spPr>
          <a:xfrm rot="21416000">
            <a:off x="7360549" y="1197398"/>
            <a:ext cx="3123223" cy="1573121"/>
          </a:xfrm>
          <a:prstGeom prst="rect">
            <a:avLst/>
          </a:prstGeom>
        </p:spPr>
      </p:pic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9291" y="4010192"/>
          <a:ext cx="231120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3" name="Equation" r:id="rId2" imgW="0" imgH="0" progId="Equation.DSMT4">
                  <p:embed/>
                </p:oleObj>
              </mc:Choice>
              <mc:Fallback>
                <p:oleObj name="Equation" r:id="rId2" imgW="0" imgH="0" progId="Equation.DSMT4">
                  <p:embed/>
                  <p:pic>
                    <p:nvPicPr>
                      <p:cNvPr id="0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9291" y="4010192"/>
                        <a:ext cx="2311200" cy="78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43225" y="2780928"/>
          <a:ext cx="6172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4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3225" y="2780928"/>
                        <a:ext cx="61722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386712" y="1487339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叠加原理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176" y="1455167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52883" y="107815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73161" y="14403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21113" y="1447502"/>
          <a:ext cx="22574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5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对象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1113" y="1447502"/>
                        <a:ext cx="225742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45575" y="3043808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6" name="Equation" r:id="rId8" imgW="0" imgH="0" progId="Equation.DSMT4">
                  <p:embed/>
                </p:oleObj>
              </mc:Choice>
              <mc:Fallback>
                <p:oleObj name="Equation" r:id="rId8" imgW="0" imgH="0" progId="Equation.DSMT4">
                  <p:embed/>
                  <p:pic>
                    <p:nvPicPr>
                      <p:cNvPr id="0" name="对象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45575" y="3043808"/>
                        <a:ext cx="60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969291" y="2175247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方向：垂直纸面向里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/>
      <p:bldP spid="2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92535" y="476672"/>
            <a:ext cx="785193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16165D"/>
                </a:solidFill>
                <a:latin typeface="+mn-lt"/>
              </a:rPr>
              <a:t>一半径为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R 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的球面上均匀分布着电荷，面密度为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𝜎</a:t>
            </a:r>
            <a:r>
              <a:rPr lang="en-US" altLang="zh-CN" baseline="-25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，当它以角速度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𝜔 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绕直径旋转时，试求在球心处的磁感应强度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B 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的大小。</a:t>
            </a:r>
            <a:endParaRPr lang="zh-CN" altLang="en-US" dirty="0">
              <a:solidFill>
                <a:srgbClr val="16165D"/>
              </a:solidFill>
              <a:latin typeface="+mn-lt"/>
            </a:endParaRPr>
          </a:p>
        </p:txBody>
      </p:sp>
      <p:sp>
        <p:nvSpPr>
          <p:cNvPr id="7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7133" y="1743199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23591" y="1705458"/>
            <a:ext cx="59728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取球面上与转轴垂直的微圆环为研究对象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86712" y="2265158"/>
                <a:ext cx="274764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4" t="-31" r="1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8" name="矩形 3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86712" y="2265158"/>
                <a:ext cx="274764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4" t="-31" r="1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230435" y="2265158"/>
                <a:ext cx="164084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27" t="-31" r="2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8" name="矩形 4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230435" y="2265158"/>
                <a:ext cx="164084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27" t="-31" r="2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689249" y="2834404"/>
                <a:ext cx="2145665" cy="611505"/>
              </a:xfrm>
              <a:prstGeom prst="rect">
                <a:avLst/>
              </a:prstGeom>
              <a:blipFill rotWithShape="1">
                <a:blip r:embed="rId3"/>
                <a:stretch>
                  <a:fillRect l="-19" t="-65" r="19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9" name="矩形 4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689249" y="2834404"/>
                <a:ext cx="2145665" cy="611505"/>
              </a:xfrm>
              <a:prstGeom prst="rect">
                <a:avLst/>
              </a:prstGeom>
              <a:blipFill rotWithShape="1">
                <a:blip r:embed="rId3"/>
                <a:stretch>
                  <a:fillRect l="-19" t="-65" r="19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049241" y="3826820"/>
                <a:ext cx="5549002" cy="693420"/>
              </a:xfrm>
              <a:prstGeom prst="rect">
                <a:avLst/>
              </a:prstGeom>
              <a:blipFill rotWithShape="1">
                <a:blip r:embed="rId4"/>
                <a:stretch>
                  <a:fillRect l="-6" t="-45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50" name="矩形 4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049241" y="3826820"/>
                <a:ext cx="5549002" cy="693420"/>
              </a:xfrm>
              <a:prstGeom prst="rect">
                <a:avLst/>
              </a:prstGeom>
              <a:blipFill rotWithShape="1">
                <a:blip r:embed="rId4"/>
                <a:stretch>
                  <a:fillRect l="-6" t="-45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85052" y="4832812"/>
                <a:ext cx="3960984" cy="680720"/>
              </a:xfrm>
              <a:prstGeom prst="rect">
                <a:avLst/>
              </a:prstGeom>
              <a:blipFill rotWithShape="1">
                <a:blip r:embed="rId5"/>
                <a:stretch>
                  <a:fillRect l="-8" t="-68" r="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51" name="矩形 50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85052" y="4832812"/>
                <a:ext cx="3960984" cy="680720"/>
              </a:xfrm>
              <a:prstGeom prst="rect">
                <a:avLst/>
              </a:prstGeom>
              <a:blipFill rotWithShape="1">
                <a:blip r:embed="rId5"/>
                <a:stretch>
                  <a:fillRect l="-8" t="-68" r="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478563" y="502739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球心总磁感应强度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22484" y="3025678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等效环形电流为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54250" y="3879850"/>
            <a:ext cx="2720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00FF"/>
                </a:solidFill>
              </a:rPr>
              <a:t>该电流对球心磁场的贡献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31985" y="1335405"/>
            <a:ext cx="1871980" cy="2943860"/>
            <a:chOff x="11057" y="1771"/>
            <a:chExt cx="2948" cy="4636"/>
          </a:xfrm>
        </p:grpSpPr>
        <p:grpSp>
          <p:nvGrpSpPr>
            <p:cNvPr id="4" name="组合 3"/>
            <p:cNvGrpSpPr/>
            <p:nvPr/>
          </p:nvGrpSpPr>
          <p:grpSpPr>
            <a:xfrm>
              <a:off x="11057" y="1771"/>
              <a:ext cx="2948" cy="4637"/>
              <a:chOff x="6372200" y="1780955"/>
              <a:chExt cx="1872208" cy="2944189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6372200" y="2492896"/>
                <a:ext cx="1872208" cy="18722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FF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幼圆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 bwMode="auto">
              <a:xfrm>
                <a:off x="7315664" y="1974031"/>
                <a:ext cx="0" cy="275111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</a:ln>
            </p:spPr>
          </p:cxnSp>
          <p:sp>
            <p:nvSpPr>
              <p:cNvPr id="10" name="弧形 9"/>
              <p:cNvSpPr/>
              <p:nvPr/>
            </p:nvSpPr>
            <p:spPr bwMode="auto">
              <a:xfrm rot="7772437">
                <a:off x="7074304" y="1780955"/>
                <a:ext cx="468000" cy="468000"/>
              </a:xfrm>
              <a:prstGeom prst="arc">
                <a:avLst/>
              </a:prstGeom>
              <a:noFill/>
              <a:ln>
                <a:solidFill>
                  <a:srgbClr val="0000FF"/>
                </a:solidFill>
                <a:headEnd type="arrow"/>
                <a:tailEnd type="none"/>
              </a:ln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幼圆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422097" y="1930127"/>
                <a:ext cx="4042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𝜔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69" y="3287"/>
              <a:ext cx="2352" cy="1080"/>
              <a:chOff x="7219071" y="2086989"/>
              <a:chExt cx="1493608" cy="68580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219071" y="2086989"/>
                <a:ext cx="1493608" cy="685803"/>
                <a:chOff x="6570304" y="2743200"/>
                <a:chExt cx="1493608" cy="685803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570304" y="2743200"/>
                  <a:ext cx="1476000" cy="685801"/>
                  <a:chOff x="6570304" y="2743200"/>
                  <a:chExt cx="1476000" cy="685801"/>
                </a:xfrm>
              </p:grpSpPr>
              <p:sp>
                <p:nvSpPr>
                  <p:cNvPr id="19" name="梯形 18"/>
                  <p:cNvSpPr/>
                  <p:nvPr/>
                </p:nvSpPr>
                <p:spPr bwMode="auto">
                  <a:xfrm>
                    <a:off x="6570304" y="2752353"/>
                    <a:ext cx="1476000" cy="109452"/>
                  </a:xfrm>
                  <a:prstGeom prst="trapezoid">
                    <a:avLst>
                      <a:gd name="adj" fmla="val 83016"/>
                    </a:avLst>
                  </a:prstGeom>
                  <a:solidFill>
                    <a:srgbClr val="2A802A"/>
                  </a:solidFill>
                  <a:ln>
                    <a:solidFill>
                      <a:srgbClr val="0000FF"/>
                    </a:solidFill>
                  </a:ln>
                </p:spPr>
                <p:txBody>
                  <a:bodyPr vert="horz" wrap="square" lIns="91440" tIns="45720" rIns="91440" bIns="45720" numCol="1" rtlCol="0" anchor="ctr" anchorCtr="0" compatLnSpc="1"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2800" b="0" i="0" u="none" strike="noStrike" cap="none" normalizeH="0" baseline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Times New Roman" pitchFamily="18" charset="0"/>
                      <a:ea typeface="幼圆" charset="-122"/>
                    </a:endParaRPr>
                  </a:p>
                </p:txBody>
              </p:sp>
              <p:cxnSp>
                <p:nvCxnSpPr>
                  <p:cNvPr id="20" name="直接箭头连接符 19"/>
                  <p:cNvCxnSpPr/>
                  <p:nvPr/>
                </p:nvCxnSpPr>
                <p:spPr bwMode="auto">
                  <a:xfrm flipV="1">
                    <a:off x="7308304" y="2743200"/>
                    <a:ext cx="636624" cy="685801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FF"/>
                    </a:solidFill>
                    <a:tailEnd type="triangle"/>
                  </a:ln>
                </p:spPr>
              </p:cxnSp>
              <p:sp>
                <p:nvSpPr>
                  <p:cNvPr id="21" name="矩形 20"/>
                  <p:cNvSpPr/>
                  <p:nvPr/>
                </p:nvSpPr>
                <p:spPr>
                  <a:xfrm>
                    <a:off x="7262873" y="2929746"/>
                    <a:ext cx="27414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l-GR" altLang="zh-CN" sz="1800" i="1" dirty="0">
                        <a:solidFill>
                          <a:srgbClr val="0000FF"/>
                        </a:solidFill>
                      </a:rPr>
                      <a:t>θ</a:t>
                    </a:r>
                    <a:endParaRPr lang="zh-CN" altLang="en-US" sz="2000" i="1" dirty="0"/>
                  </a:p>
                </p:txBody>
              </p:sp>
            </p:grpSp>
            <p:cxnSp>
              <p:nvCxnSpPr>
                <p:cNvPr id="22" name="直接箭头连接符 21"/>
                <p:cNvCxnSpPr/>
                <p:nvPr/>
              </p:nvCxnSpPr>
              <p:spPr bwMode="auto">
                <a:xfrm flipV="1">
                  <a:off x="7315664" y="2855947"/>
                  <a:ext cx="748248" cy="573056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tailEnd type="triangle"/>
                </a:ln>
              </p:spPr>
            </p:cxnSp>
          </p:grpSp>
          <p:sp>
            <p:nvSpPr>
              <p:cNvPr id="23" name="矩形 22"/>
              <p:cNvSpPr/>
              <p:nvPr/>
            </p:nvSpPr>
            <p:spPr>
              <a:xfrm>
                <a:off x="8267357" y="2179453"/>
                <a:ext cx="3770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0FF"/>
                    </a:solidFill>
                  </a:rPr>
                  <a:t>d</a:t>
                </a:r>
                <a:r>
                  <a:rPr lang="el-GR" altLang="zh-CN" sz="1400" i="1" dirty="0">
                    <a:solidFill>
                      <a:srgbClr val="0000FF"/>
                    </a:solidFill>
                  </a:rPr>
                  <a:t>θ</a:t>
                </a:r>
                <a:endParaRPr lang="zh-CN" altLang="en-US" sz="140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/>
      <p:bldP spid="38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14:cpLocks xmlns:a14="http://schemas.microsoft.com/office/drawing/2010/main" noGrp="1"/>
          </p:cNvSpPr>
          <p:nvPr>
            <p:ph idx="4294967295"/>
          </p:nvPr>
        </p:nvSpPr>
        <p:spPr>
          <a:xfrm>
            <a:off x="2386711" y="493170"/>
            <a:ext cx="8137525" cy="1938020"/>
          </a:xfrm>
        </p:spPr>
        <p:txBody>
          <a:bodyPr wrap="square">
            <a:spAutoFit/>
          </a:bodyPr>
          <a:lstStyle/>
          <a:p>
            <a:pPr marL="0" indent="0" algn="l">
              <a:spcBef>
                <a:spcPct val="0"/>
              </a:spcBef>
            </a:pP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如图所示，一半径为</a:t>
            </a:r>
            <a:r>
              <a:rPr kumimoji="1" lang="en-US" altLang="zh-CN" sz="2400" i="1" dirty="0">
                <a:ea typeface="华文中宋" pitchFamily="2" charset="-122"/>
              </a:rPr>
              <a:t>R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的无限长半圆柱面导体，其上电流与其轴线上一无限长直导线的电流等值反向，电流</a:t>
            </a:r>
            <a:r>
              <a:rPr kumimoji="1" lang="en-US" altLang="zh-CN" sz="2400" i="1" dirty="0">
                <a:ea typeface="华文中宋" pitchFamily="2" charset="-122"/>
              </a:rPr>
              <a:t>I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在半圆柱面上均匀分布。试求：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(1)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轴线上导线单位长度所受的力。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(2)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若将另一无限长直导线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(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通有大小、方向与半圆柱面相同电流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I)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代替圆柱面，产生同样作用力，该导线应放在何处？</a:t>
            </a:r>
            <a:endParaRPr kumimoji="1" lang="zh-CN" altLang="en-US" sz="2400" dirty="0">
              <a:solidFill>
                <a:srgbClr val="16165D"/>
              </a:solidFill>
              <a:ea typeface="华文中宋" pitchFamily="2" charset="-122"/>
            </a:endParaRPr>
          </a:p>
        </p:txBody>
      </p:sp>
      <p:sp>
        <p:nvSpPr>
          <p:cNvPr id="5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283" y="2590936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6712" y="2636912"/>
            <a:ext cx="493342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(1)</a:t>
            </a:r>
            <a:r>
              <a:rPr lang="zh-CN" altLang="en-US" dirty="0">
                <a:solidFill>
                  <a:srgbClr val="0000FF"/>
                </a:solidFill>
              </a:rPr>
              <a:t>由对称性可知轴线磁场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879976" y="2599408"/>
                <a:ext cx="1122680" cy="394335"/>
              </a:xfrm>
              <a:prstGeom prst="rect">
                <a:avLst/>
              </a:prstGeom>
              <a:blipFill rotWithShape="1">
                <a:blip r:embed="rId1"/>
                <a:stretch>
                  <a:fillRect l="-46" t="-90" r="4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879976" y="2599408"/>
                <a:ext cx="1122680" cy="394335"/>
              </a:xfrm>
              <a:prstGeom prst="rect">
                <a:avLst/>
              </a:prstGeom>
              <a:blipFill rotWithShape="1">
                <a:blip r:embed="rId1"/>
                <a:stretch>
                  <a:fillRect l="-46" t="-90" r="4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33" r="71231" b="15051"/>
          <a:stretch>
            <a:fillRect/>
          </a:stretch>
        </p:blipFill>
        <p:spPr>
          <a:xfrm>
            <a:off x="7645048" y="2590936"/>
            <a:ext cx="1190271" cy="23056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11624" y="3070054"/>
            <a:ext cx="3611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圆柱面看作是载流长直导线的叠加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552314" y="3565942"/>
                <a:ext cx="3079750" cy="680720"/>
              </a:xfrm>
              <a:prstGeom prst="rect">
                <a:avLst/>
              </a:prstGeom>
              <a:blipFill rotWithShape="1">
                <a:blip r:embed="rId4"/>
                <a:stretch>
                  <a:fillRect l="-4" t="-61" r="-573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" name="矩形 3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552314" y="3565942"/>
                <a:ext cx="3079750" cy="680720"/>
              </a:xfrm>
              <a:prstGeom prst="rect">
                <a:avLst/>
              </a:prstGeom>
              <a:blipFill rotWithShape="1">
                <a:blip r:embed="rId4"/>
                <a:stretch>
                  <a:fillRect l="-4" t="-61" r="-573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8963293" y="2545861"/>
            <a:ext cx="1663737" cy="2110911"/>
            <a:chOff x="7659138" y="2542939"/>
            <a:chExt cx="1467037" cy="16983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43" t="5833" r="16795" b="30012"/>
            <a:stretch>
              <a:fillRect/>
            </a:stretch>
          </p:blipFill>
          <p:spPr>
            <a:xfrm>
              <a:off x="7664605" y="2653384"/>
              <a:ext cx="1461570" cy="158787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543682" y="2542939"/>
              <a:ext cx="236288" cy="24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FF"/>
                  </a:solidFill>
                </a:rPr>
                <a:t>x</a:t>
              </a:r>
              <a:endParaRPr lang="zh-CN" altLang="en-US" sz="1800" b="0" i="1" dirty="0">
                <a:solidFill>
                  <a:srgbClr val="0000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59138" y="3416822"/>
              <a:ext cx="245247" cy="24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FF"/>
                  </a:solidFill>
                </a:rPr>
                <a:t>y</a:t>
              </a:r>
              <a:endParaRPr lang="zh-CN" altLang="en-US" sz="1800" b="0" i="1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V="1">
              <a:off x="8547546" y="2619127"/>
              <a:ext cx="0" cy="153889"/>
            </a:xfrm>
            <a:prstGeom prst="straightConnector1">
              <a:avLst/>
            </a:prstGeom>
            <a:noFill/>
            <a:ln>
              <a:solidFill>
                <a:srgbClr val="0909A0"/>
              </a:solidFill>
              <a:tailEnd type="triangle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7659138" y="3501008"/>
              <a:ext cx="167506" cy="1"/>
            </a:xfrm>
            <a:prstGeom prst="straightConnector1">
              <a:avLst/>
            </a:prstGeom>
            <a:noFill/>
            <a:ln>
              <a:solidFill>
                <a:srgbClr val="0909A0"/>
              </a:solidFill>
              <a:tailEnd type="triangle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63852" y="4446699"/>
                <a:ext cx="3168351" cy="514985"/>
              </a:xfrm>
              <a:prstGeom prst="rect">
                <a:avLst/>
              </a:prstGeom>
              <a:blipFill rotWithShape="1">
                <a:blip r:embed="rId5"/>
                <a:stretch>
                  <a:fillRect l="-3" t="-83" r="1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9" name="矩形 1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63852" y="4446699"/>
                <a:ext cx="3168351" cy="514985"/>
              </a:xfrm>
              <a:prstGeom prst="rect">
                <a:avLst/>
              </a:prstGeom>
              <a:blipFill rotWithShape="1">
                <a:blip r:embed="rId5"/>
                <a:stretch>
                  <a:fillRect l="-3" t="-83" r="1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711624" y="4559975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单位长度受力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86711" y="5157192"/>
            <a:ext cx="82634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n-lt"/>
              </a:rPr>
              <a:t>(2)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力相同</a:t>
            </a:r>
            <a:r>
              <a:rPr lang="en-US" altLang="zh-CN" dirty="0">
                <a:solidFill>
                  <a:srgbClr val="0000FF"/>
                </a:solidFill>
                <a:latin typeface="+mn-lt"/>
                <a:sym typeface="Wingdings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latin typeface="+mn-lt"/>
                <a:sym typeface="Wingdings" charset="2"/>
              </a:rPr>
              <a:t>磁场相同：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直导线平行于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z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轴，与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y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轴交于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(0,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)</a:t>
            </a:r>
            <a:endParaRPr lang="zh-CN" altLang="en-US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005476" y="5643876"/>
                <a:ext cx="2874645" cy="530225"/>
              </a:xfrm>
              <a:prstGeom prst="rect">
                <a:avLst/>
              </a:prstGeom>
              <a:blipFill rotWithShape="1">
                <a:blip r:embed="rId6"/>
                <a:stretch>
                  <a:fillRect l="-18" t="-119" r="-600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22" name="矩形 2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005476" y="5643876"/>
                <a:ext cx="2874645" cy="530225"/>
              </a:xfrm>
              <a:prstGeom prst="rect">
                <a:avLst/>
              </a:prstGeom>
              <a:blipFill rotWithShape="1">
                <a:blip r:embed="rId6"/>
                <a:stretch>
                  <a:fillRect l="-18" t="-119" r="-600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4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14:cpLocks xmlns:a14="http://schemas.microsoft.com/office/drawing/2010/main" noGrp="1"/>
          </p:cNvSpPr>
          <p:nvPr>
            <p:ph idx="4294967295"/>
          </p:nvPr>
        </p:nvSpPr>
        <p:spPr>
          <a:xfrm>
            <a:off x="2530475" y="503238"/>
            <a:ext cx="8137525" cy="1198880"/>
          </a:xfrm>
        </p:spPr>
        <p:txBody>
          <a:bodyPr wrap="square">
            <a:spAutoFit/>
          </a:bodyPr>
          <a:lstStyle/>
          <a:p>
            <a:pPr marL="0" indent="0" algn="l">
              <a:spcBef>
                <a:spcPct val="0"/>
              </a:spcBef>
            </a:pP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一长直同轴电缆，其横截面尺寸如图所示，中间充满磁导率为 </a:t>
            </a:r>
            <a:r>
              <a:rPr kumimoji="1" lang="el-GR" altLang="zh-CN" sz="2400" i="1" dirty="0">
                <a:ea typeface="华文中宋" pitchFamily="2" charset="-122"/>
              </a:rPr>
              <a:t>μ</a:t>
            </a:r>
            <a:r>
              <a:rPr kumimoji="1" lang="en-US" altLang="zh-CN" sz="2400" dirty="0">
                <a:ea typeface="华文中宋" pitchFamily="2" charset="-122"/>
              </a:rPr>
              <a:t>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的各向同性非铁磁质，传导电流 </a:t>
            </a:r>
            <a:r>
              <a:rPr kumimoji="1" lang="en-US" altLang="zh-CN" sz="2400" i="1" dirty="0">
                <a:ea typeface="华文中宋" pitchFamily="2" charset="-122"/>
              </a:rPr>
              <a:t>I</a:t>
            </a:r>
            <a:r>
              <a:rPr kumimoji="1" lang="en-US" altLang="zh-CN" sz="2400" dirty="0">
                <a:ea typeface="华文中宋" pitchFamily="2" charset="-122"/>
              </a:rPr>
              <a:t>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从内芯流入，又从外导体流出。试求磁场强度 </a:t>
            </a:r>
            <a:r>
              <a:rPr kumimoji="1" lang="en-US" altLang="zh-CN" sz="2400" i="1" dirty="0">
                <a:ea typeface="华文中宋" pitchFamily="2" charset="-122"/>
              </a:rPr>
              <a:t>H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和磁感应强度 </a:t>
            </a:r>
            <a:r>
              <a:rPr kumimoji="1" lang="en-US" altLang="zh-CN" sz="2400" i="1" dirty="0">
                <a:ea typeface="华文中宋" pitchFamily="2" charset="-122"/>
              </a:rPr>
              <a:t>B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的分布。</a:t>
            </a:r>
            <a:endParaRPr kumimoji="1" lang="zh-CN" altLang="en-US" sz="2400" dirty="0">
              <a:solidFill>
                <a:srgbClr val="16165D"/>
              </a:solidFill>
              <a:ea typeface="华文中宋" pitchFamily="2" charset="-122"/>
            </a:endParaRPr>
          </a:p>
        </p:txBody>
      </p:sp>
      <p:sp>
        <p:nvSpPr>
          <p:cNvPr id="20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94269" y="1844824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6712" y="1844824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电流均匀分布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418037" y="1766143"/>
                <a:ext cx="3816424" cy="535305"/>
              </a:xfrm>
              <a:prstGeom prst="rect">
                <a:avLst/>
              </a:prstGeom>
              <a:blipFill rotWithShape="1">
                <a:blip r:embed="rId1"/>
                <a:stretch>
                  <a:fillRect l="-9" t="-39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" name="矩形 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418037" y="1766143"/>
                <a:ext cx="3816424" cy="535305"/>
              </a:xfrm>
              <a:prstGeom prst="rect">
                <a:avLst/>
              </a:prstGeom>
              <a:blipFill rotWithShape="1">
                <a:blip r:embed="rId1"/>
                <a:stretch>
                  <a:fillRect l="-9" t="-39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229961" y="2601962"/>
                <a:ext cx="1254251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39" t="-100" r="49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2" name="矩形 3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229961" y="2601962"/>
                <a:ext cx="1254251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39" t="-100" r="49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360195" y="2635008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思路：安培环路定理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266542" y="2557743"/>
                <a:ext cx="2048061" cy="445135"/>
              </a:xfrm>
              <a:prstGeom prst="rect">
                <a:avLst/>
              </a:prstGeom>
              <a:blipFill rotWithShape="1">
                <a:blip r:embed="rId3"/>
                <a:stretch>
                  <a:fillRect l="-24" t="-134" r="2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7" name="矩形 3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266542" y="2557743"/>
                <a:ext cx="2048061" cy="445135"/>
              </a:xfrm>
              <a:prstGeom prst="rect">
                <a:avLst/>
              </a:prstGeom>
              <a:blipFill rotWithShape="1">
                <a:blip r:embed="rId3"/>
                <a:stretch>
                  <a:fillRect l="-24" t="-134" r="2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017876" y="3361254"/>
                <a:ext cx="1305560" cy="429895"/>
              </a:xfrm>
              <a:prstGeom prst="rect">
                <a:avLst/>
              </a:prstGeom>
              <a:blipFill rotWithShape="1">
                <a:blip r:embed="rId4"/>
                <a:stretch>
                  <a:fillRect l="-27" t="-46" r="2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8" name="矩形 3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017876" y="3361254"/>
                <a:ext cx="1305560" cy="429895"/>
              </a:xfrm>
              <a:prstGeom prst="rect">
                <a:avLst/>
              </a:prstGeom>
              <a:blipFill rotWithShape="1">
                <a:blip r:embed="rId4"/>
                <a:stretch>
                  <a:fillRect l="-27" t="-46" r="2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3212976"/>
                <a:ext cx="2783205" cy="553085"/>
              </a:xfrm>
              <a:prstGeom prst="rect">
                <a:avLst/>
              </a:prstGeom>
              <a:blipFill rotWithShape="1">
                <a:blip r:embed="rId5"/>
                <a:stretch>
                  <a:fillRect l="-18" t="-92" r="-43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9" name="矩形 3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3212976"/>
                <a:ext cx="2783205" cy="553085"/>
              </a:xfrm>
              <a:prstGeom prst="rect">
                <a:avLst/>
              </a:prstGeom>
              <a:blipFill rotWithShape="1">
                <a:blip r:embed="rId5"/>
                <a:stretch>
                  <a:fillRect l="-18" t="-92" r="-43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4075995"/>
                <a:ext cx="1818640" cy="485140"/>
              </a:xfrm>
              <a:prstGeom prst="rect">
                <a:avLst/>
              </a:prstGeom>
              <a:blipFill rotWithShape="1">
                <a:blip r:embed="rId6"/>
                <a:stretch>
                  <a:fillRect l="-27" t="-116" r="-119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0" name="矩形 3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4075995"/>
                <a:ext cx="1818640" cy="485140"/>
              </a:xfrm>
              <a:prstGeom prst="rect">
                <a:avLst/>
              </a:prstGeom>
              <a:blipFill rotWithShape="1">
                <a:blip r:embed="rId6"/>
                <a:stretch>
                  <a:fillRect l="-27" t="-116" r="-119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49856" y="4168970"/>
                <a:ext cx="1973580" cy="429895"/>
              </a:xfrm>
              <a:prstGeom prst="rect">
                <a:avLst/>
              </a:prstGeom>
              <a:blipFill rotWithShape="1">
                <a:blip r:embed="rId7"/>
                <a:stretch>
                  <a:fillRect l="-18" t="-45" r="1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1" name="矩形 40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49856" y="4168970"/>
                <a:ext cx="1973580" cy="429895"/>
              </a:xfrm>
              <a:prstGeom prst="rect">
                <a:avLst/>
              </a:prstGeom>
              <a:blipFill rotWithShape="1">
                <a:blip r:embed="rId7"/>
                <a:stretch>
                  <a:fillRect l="-18" t="-45" r="1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4951358"/>
                <a:ext cx="5869597" cy="560070"/>
              </a:xfrm>
              <a:prstGeom prst="rect">
                <a:avLst/>
              </a:prstGeom>
              <a:blipFill rotWithShape="1">
                <a:blip r:embed="rId8"/>
                <a:stretch>
                  <a:fillRect l="-8" t="-47" r="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2" name="矩形 4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4951358"/>
                <a:ext cx="5869597" cy="560070"/>
              </a:xfrm>
              <a:prstGeom prst="rect">
                <a:avLst/>
              </a:prstGeom>
              <a:blipFill rotWithShape="1">
                <a:blip r:embed="rId8"/>
                <a:stretch>
                  <a:fillRect l="-8" t="-47" r="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86051" y="5109575"/>
                <a:ext cx="1937385" cy="429895"/>
              </a:xfrm>
              <a:prstGeom prst="rect">
                <a:avLst/>
              </a:prstGeom>
              <a:blipFill rotWithShape="1">
                <a:blip r:embed="rId9"/>
                <a:stretch>
                  <a:fillRect l="-18" t="-85" r="1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3" name="矩形 4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86051" y="5109575"/>
                <a:ext cx="1937385" cy="429895"/>
              </a:xfrm>
              <a:prstGeom prst="rect">
                <a:avLst/>
              </a:prstGeom>
              <a:blipFill rotWithShape="1">
                <a:blip r:embed="rId9"/>
                <a:stretch>
                  <a:fillRect l="-18" t="-85" r="1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5890207"/>
                <a:ext cx="1870075" cy="429895"/>
              </a:xfrm>
              <a:prstGeom prst="rect">
                <a:avLst/>
              </a:prstGeom>
              <a:blipFill rotWithShape="1">
                <a:blip r:embed="rId10"/>
                <a:stretch>
                  <a:fillRect l="-26" t="-135" r="-2215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4" name="矩形 43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5890207"/>
                <a:ext cx="1870075" cy="429895"/>
              </a:xfrm>
              <a:prstGeom prst="rect">
                <a:avLst/>
              </a:prstGeom>
              <a:blipFill rotWithShape="1">
                <a:blip r:embed="rId10"/>
                <a:stretch>
                  <a:fillRect l="-26" t="-135" r="-2215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979776" y="5890207"/>
                <a:ext cx="1343660" cy="429895"/>
              </a:xfrm>
              <a:prstGeom prst="rect">
                <a:avLst/>
              </a:prstGeom>
              <a:blipFill rotWithShape="1">
                <a:blip r:embed="rId11"/>
                <a:stretch>
                  <a:fillRect l="-26" t="-135" r="26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5" name="矩形 4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979776" y="5890207"/>
                <a:ext cx="1343660" cy="429895"/>
              </a:xfrm>
              <a:prstGeom prst="rect">
                <a:avLst/>
              </a:prstGeom>
              <a:blipFill rotWithShape="1">
                <a:blip r:embed="rId11"/>
                <a:stretch>
                  <a:fillRect l="-26" t="-135" r="26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9057228" y="2074731"/>
            <a:ext cx="2232000" cy="2232000"/>
            <a:chOff x="6719906" y="1749411"/>
            <a:chExt cx="2232000" cy="2232000"/>
          </a:xfrm>
        </p:grpSpPr>
        <p:sp>
          <p:nvSpPr>
            <p:cNvPr id="6" name="椭圆 5"/>
            <p:cNvSpPr/>
            <p:nvPr/>
          </p:nvSpPr>
          <p:spPr bwMode="auto">
            <a:xfrm>
              <a:off x="6719906" y="1749411"/>
              <a:ext cx="2232000" cy="2232000"/>
            </a:xfrm>
            <a:prstGeom prst="ellipse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幼圆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871475" y="1900980"/>
              <a:ext cx="1928863" cy="1928863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幼圆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331850" y="2361355"/>
              <a:ext cx="1008112" cy="1008112"/>
            </a:xfrm>
            <a:prstGeom prst="ellipse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幼圆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H="1" flipV="1">
              <a:off x="7368874" y="2032990"/>
              <a:ext cx="452350" cy="858875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tailEnd type="triangle"/>
            </a:ln>
          </p:spPr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7397218" y="2891866"/>
              <a:ext cx="424007" cy="1010938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tailEnd type="triangle"/>
            </a:ln>
          </p:spPr>
        </p:cxnSp>
        <p:cxnSp>
          <p:nvCxnSpPr>
            <p:cNvPr id="13" name="直接箭头连接符 12"/>
            <p:cNvCxnSpPr>
              <a:endCxn id="10" idx="6"/>
            </p:cNvCxnSpPr>
            <p:nvPr/>
          </p:nvCxnSpPr>
          <p:spPr bwMode="auto">
            <a:xfrm flipV="1">
              <a:off x="7799384" y="2865411"/>
              <a:ext cx="540578" cy="26456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tailEnd type="triangle"/>
            </a:ln>
          </p:spPr>
        </p:cxnSp>
        <p:sp>
          <p:nvSpPr>
            <p:cNvPr id="15" name="矩形 14"/>
            <p:cNvSpPr/>
            <p:nvPr/>
          </p:nvSpPr>
          <p:spPr>
            <a:xfrm>
              <a:off x="7803456" y="2449188"/>
              <a:ext cx="4304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</a:rPr>
                <a:t>1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06488" y="1953050"/>
              <a:ext cx="4304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</a:rPr>
                <a:t>2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87663" y="3250884"/>
              <a:ext cx="4304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</a:rPr>
                <a:t>3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4170" y="260643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b="0" i="1" dirty="0">
                  <a:solidFill>
                    <a:srgbClr val="0000FF"/>
                  </a:solidFill>
                </a:rPr>
                <a:t>μ</a:t>
              </a:r>
              <a:endParaRPr lang="el-GR" altLang="zh-CN" b="0" i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2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8065" r="8495" b="20612"/>
          <a:stretch>
            <a:fillRect/>
          </a:stretch>
        </p:blipFill>
        <p:spPr>
          <a:xfrm>
            <a:off x="8256241" y="2925822"/>
            <a:ext cx="2411760" cy="195293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98289" y="2984913"/>
            <a:ext cx="61299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）</a:t>
            </a:r>
            <a:r>
              <a:rPr lang="zh-CN" altLang="zh-CN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由于线框垂直下落，线框所包围面积内</a:t>
            </a:r>
            <a:endParaRPr lang="en-US" altLang="zh-CN" dirty="0">
              <a:solidFill>
                <a:srgbClr val="0000FF"/>
              </a:solidFill>
              <a:latin typeface="华文中宋" pitchFamily="2" charset="-122"/>
              <a:cs typeface="微软雅黑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        </a:t>
            </a:r>
            <a:r>
              <a:rPr lang="zh-CN" altLang="zh-CN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磁通量没有变化，所以</a:t>
            </a:r>
            <a:r>
              <a:rPr lang="zh-CN" altLang="zh-CN" dirty="0">
                <a:solidFill>
                  <a:srgbClr val="FF0000"/>
                </a:solidFill>
                <a:latin typeface="华文中宋" pitchFamily="2" charset="-122"/>
                <a:cs typeface="微软雅黑" charset="-122"/>
              </a:rPr>
              <a:t>感应电流为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微软雅黑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。</a:t>
            </a:r>
            <a:endParaRPr lang="en-US" altLang="zh-CN" dirty="0">
              <a:solidFill>
                <a:srgbClr val="0000FF"/>
              </a:solidFill>
              <a:latin typeface="华文中宋" pitchFamily="2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3845" y="3840109"/>
            <a:ext cx="433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微软雅黑" charset="-122"/>
              </a:rPr>
              <a:t>cd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cs typeface="微软雅黑" charset="-122"/>
              </a:rPr>
              <a:t>的长度为：</a:t>
            </a:r>
            <a:endParaRPr lang="zh-CN" altLang="en-US" dirty="0">
              <a:solidFill>
                <a:srgbClr val="0000FF"/>
              </a:solidFill>
              <a:latin typeface="+mn-ea"/>
              <a:ea typeface="+mn-ea"/>
              <a:cs typeface="微软雅黑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7915" y="4364202"/>
            <a:ext cx="540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取动生电动势的积分方向为</a:t>
            </a:r>
            <a:r>
              <a:rPr lang="en-US" altLang="zh-CN" dirty="0" err="1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d</a:t>
            </a:r>
            <a:r>
              <a:rPr lang="en-US" altLang="zh-CN" dirty="0" err="1">
                <a:solidFill>
                  <a:srgbClr val="0000FF"/>
                </a:solidFill>
                <a:latin typeface="华文中宋" pitchFamily="2" charset="-122"/>
                <a:cs typeface="微软雅黑" charset="-122"/>
                <a:sym typeface="Wingdings" charset="2"/>
              </a:rPr>
              <a:t></a:t>
            </a:r>
            <a:r>
              <a:rPr lang="en-US" altLang="zh-CN" dirty="0" err="1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c</a:t>
            </a: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，有</a:t>
            </a:r>
            <a:endParaRPr lang="zh-CN" altLang="en-US" dirty="0">
              <a:solidFill>
                <a:srgbClr val="0000FF"/>
              </a:solidFill>
              <a:latin typeface="华文中宋" pitchFamily="2" charset="-122"/>
              <a:cs typeface="微软雅黑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88322" y="5610137"/>
            <a:ext cx="194421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lt"/>
                <a:cs typeface="微软雅黑" charset="-122"/>
              </a:rPr>
              <a:t>c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cs typeface="微软雅黑" charset="-122"/>
              </a:rPr>
              <a:t>点电势最高</a:t>
            </a:r>
            <a:endParaRPr lang="en-US" altLang="zh-CN" sz="2200" dirty="0">
              <a:solidFill>
                <a:srgbClr val="0000FF"/>
              </a:solidFill>
              <a:latin typeface="+mn-lt"/>
              <a:cs typeface="微软雅黑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+mn-lt"/>
                <a:cs typeface="微软雅黑" charset="-122"/>
              </a:rPr>
              <a:t>d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cs typeface="微软雅黑" charset="-122"/>
              </a:rPr>
              <a:t>点电势最低</a:t>
            </a:r>
            <a:endParaRPr lang="zh-CN" altLang="en-US" sz="2200" dirty="0">
              <a:solidFill>
                <a:srgbClr val="0000FF"/>
              </a:solidFill>
              <a:latin typeface="+mn-lt"/>
              <a:cs typeface="微软雅黑" charset="-122"/>
            </a:endParaRPr>
          </a:p>
        </p:txBody>
      </p:sp>
      <p:sp>
        <p:nvSpPr>
          <p:cNvPr id="14" name="内容占位符 2"/>
          <p:cNvSpPr>
            <a14:cpLocks xmlns:a14="http://schemas.microsoft.com/office/drawing/2010/main" noGrp="1"/>
          </p:cNvSpPr>
          <p:nvPr>
            <p:ph idx="4294967295"/>
          </p:nvPr>
        </p:nvSpPr>
        <p:spPr>
          <a:xfrm>
            <a:off x="2530475" y="476250"/>
            <a:ext cx="8137525" cy="2306955"/>
          </a:xfrm>
        </p:spPr>
        <p:txBody>
          <a:bodyPr wrap="square">
            <a:spAutoFit/>
          </a:bodyPr>
          <a:lstStyle/>
          <a:p>
            <a:pPr marL="0" indent="0" algn="l">
              <a:spcBef>
                <a:spcPct val="0"/>
              </a:spcBef>
            </a:pP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如图，一长直导线通有电流</a:t>
            </a:r>
            <a:r>
              <a:rPr kumimoji="1" lang="en-US" altLang="zh-CN" sz="2400" i="1" dirty="0">
                <a:ea typeface="华文中宋" pitchFamily="2" charset="-122"/>
              </a:rPr>
              <a:t>I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，其旁共面地放置一匀质金属梯形线框</a:t>
            </a:r>
            <a:r>
              <a:rPr kumimoji="1" lang="en-US" altLang="zh-CN" sz="2400" i="1" dirty="0" err="1">
                <a:ea typeface="华文中宋" pitchFamily="2" charset="-122"/>
              </a:rPr>
              <a:t>abcda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。已知：</a:t>
            </a:r>
            <a:r>
              <a:rPr kumimoji="1" lang="en-US" altLang="zh-CN" sz="2400" i="1" dirty="0">
                <a:ea typeface="华文中宋" pitchFamily="2" charset="-122"/>
              </a:rPr>
              <a:t>da=ab=</a:t>
            </a:r>
            <a:r>
              <a:rPr kumimoji="1" lang="en-US" altLang="zh-CN" sz="2400" i="1" dirty="0" err="1">
                <a:ea typeface="华文中宋" pitchFamily="2" charset="-122"/>
              </a:rPr>
              <a:t>bc</a:t>
            </a:r>
            <a:r>
              <a:rPr kumimoji="1" lang="en-US" altLang="zh-CN" sz="2400" i="1" dirty="0">
                <a:ea typeface="华文中宋" pitchFamily="2" charset="-122"/>
              </a:rPr>
              <a:t>=L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，两斜边与下底边夹角均为</a:t>
            </a:r>
            <a:r>
              <a:rPr kumimoji="1" lang="en-US" altLang="zh-CN" sz="2400" dirty="0">
                <a:ea typeface="华文中宋" pitchFamily="2" charset="-122"/>
              </a:rPr>
              <a:t>60º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，</a:t>
            </a:r>
            <a:r>
              <a:rPr kumimoji="1" lang="en-US" altLang="zh-CN" sz="2400" i="1" dirty="0">
                <a:ea typeface="华文中宋" pitchFamily="2" charset="-122"/>
              </a:rPr>
              <a:t>d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点与导线相距</a:t>
            </a:r>
            <a:r>
              <a:rPr kumimoji="1" lang="en-US" altLang="zh-CN" sz="2400" i="1" dirty="0">
                <a:ea typeface="华文中宋" pitchFamily="2" charset="-122"/>
              </a:rPr>
              <a:t>l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。金线框从静止开始自由下落</a:t>
            </a:r>
            <a:r>
              <a:rPr kumimoji="1" lang="en-US" altLang="zh-CN" sz="2400" i="1" dirty="0">
                <a:ea typeface="华文中宋" pitchFamily="2" charset="-122"/>
              </a:rPr>
              <a:t>H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高度，且保持线框平面与长直导线始终共面。求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（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1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）下落高度为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H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的瞬间，线框中的感应电流为多少？（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2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）该瞬时线框中的电势最高处与电势最低处之间的电势差为多少？</a:t>
            </a:r>
            <a:endParaRPr kumimoji="1" lang="zh-CN" altLang="en-US" sz="2400" dirty="0">
              <a:solidFill>
                <a:srgbClr val="16165D"/>
              </a:solidFill>
              <a:ea typeface="华文中宋" pitchFamily="2" charset="-122"/>
            </a:endParaRPr>
          </a:p>
        </p:txBody>
      </p:sp>
      <p:sp>
        <p:nvSpPr>
          <p:cNvPr id="15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4441" y="2967335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84461" y="3863957"/>
                <a:ext cx="2658745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14" t="-155" r="1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" name="矩形 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84461" y="3863957"/>
                <a:ext cx="2658745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14" t="-155" r="1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5907" y="4734670"/>
                <a:ext cx="8348605" cy="864870"/>
              </a:xfrm>
              <a:prstGeom prst="rect">
                <a:avLst/>
              </a:prstGeom>
              <a:blipFill rotWithShape="1">
                <a:blip r:embed="rId5"/>
                <a:stretch>
                  <a:fillRect l="-1" t="-13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5907" y="4734670"/>
                <a:ext cx="8348605" cy="864870"/>
              </a:xfrm>
              <a:prstGeom prst="rect">
                <a:avLst/>
              </a:prstGeom>
              <a:blipFill rotWithShape="1">
                <a:blip r:embed="rId5"/>
                <a:stretch>
                  <a:fillRect l="-1" t="-13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84641" y="5730787"/>
                <a:ext cx="5031839" cy="579755"/>
              </a:xfrm>
              <a:prstGeom prst="rect">
                <a:avLst/>
              </a:prstGeom>
              <a:blipFill rotWithShape="1">
                <a:blip r:embed="rId6"/>
                <a:stretch>
                  <a:fillRect l="-9" t="-94" r="11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7" name="矩形 1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84641" y="5730787"/>
                <a:ext cx="5031839" cy="579755"/>
              </a:xfrm>
              <a:prstGeom prst="rect">
                <a:avLst/>
              </a:prstGeom>
              <a:blipFill rotWithShape="1">
                <a:blip r:embed="rId6"/>
                <a:stretch>
                  <a:fillRect l="-9" t="-94" r="11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427915" y="5744627"/>
            <a:ext cx="10560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00FF"/>
                </a:solidFill>
                <a:latin typeface="+mn-lt"/>
                <a:cs typeface="微软雅黑" charset="-122"/>
              </a:rPr>
              <a:t>E</a:t>
            </a:r>
            <a:r>
              <a:rPr lang="en-US" altLang="zh-CN" i="1" baseline="-25000" dirty="0" err="1">
                <a:solidFill>
                  <a:srgbClr val="0000FF"/>
                </a:solidFill>
                <a:latin typeface="+mn-lt"/>
                <a:cs typeface="微软雅黑" charset="-122"/>
              </a:rPr>
              <a:t>dc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&gt;0 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微软雅黑" charset="-122"/>
                <a:sym typeface="Wingdings" charset="2"/>
              </a:rPr>
              <a:t>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  <p:bldP spid="3" grpId="0"/>
      <p:bldP spid="9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225" r="8540"/>
          <a:stretch>
            <a:fillRect/>
          </a:stretch>
        </p:blipFill>
        <p:spPr>
          <a:xfrm>
            <a:off x="8465171" y="1588539"/>
            <a:ext cx="2053523" cy="21442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79576" y="476672"/>
                <a:ext cx="8136904" cy="1714500"/>
              </a:xfrm>
              <a:prstGeom prst="rect">
                <a:avLst/>
              </a:prstGeom>
              <a:blipFill rotWithShape="1">
                <a:blip r:embed="rId3"/>
                <a:stretch>
                  <a:fillRect l="-7" t="-25" r="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6" name="内容占位符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79576" y="476672"/>
                <a:ext cx="8136904" cy="1714500"/>
              </a:xfrm>
              <a:prstGeom prst="rect">
                <a:avLst/>
              </a:prstGeom>
              <a:blipFill rotWithShape="1">
                <a:blip r:embed="rId3"/>
                <a:stretch>
                  <a:fillRect l="-7" t="-25" r="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90300" y="2165404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24462" y="2183879"/>
            <a:ext cx="9912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761801" y="2114944"/>
                <a:ext cx="988695" cy="484505"/>
              </a:xfrm>
              <a:prstGeom prst="rect">
                <a:avLst/>
              </a:prstGeom>
              <a:blipFill rotWithShape="1">
                <a:blip r:embed="rId4"/>
                <a:stretch>
                  <a:fillRect l="-45" t="-81" r="-1753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9" name="矩形 1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761801" y="2114944"/>
                <a:ext cx="988695" cy="484505"/>
              </a:xfrm>
              <a:prstGeom prst="rect">
                <a:avLst/>
              </a:prstGeom>
              <a:blipFill rotWithShape="1">
                <a:blip r:embed="rId4"/>
                <a:stretch>
                  <a:fillRect l="-45" t="-81" r="-1753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883697" y="2680572"/>
            <a:ext cx="50805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取垂直纸面向外为正，顺时针为正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3697" y="2173262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长直导线的磁场满足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83697" y="3183359"/>
            <a:ext cx="20072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</a:rPr>
              <a:t>导线框中的磁场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97324" y="3106866"/>
                <a:ext cx="2421890" cy="520700"/>
              </a:xfrm>
              <a:prstGeom prst="rect">
                <a:avLst/>
              </a:prstGeom>
              <a:blipFill rotWithShape="1">
                <a:blip r:embed="rId5"/>
                <a:stretch>
                  <a:fillRect l="-19" t="-86" r="-71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22" name="矩形 2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97324" y="3106866"/>
                <a:ext cx="2421890" cy="520700"/>
              </a:xfrm>
              <a:prstGeom prst="rect">
                <a:avLst/>
              </a:prstGeom>
              <a:blipFill rotWithShape="1">
                <a:blip r:embed="rId5"/>
                <a:stretch>
                  <a:fillRect l="-19" t="-86" r="-71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802605" y="3941637"/>
            <a:ext cx="68892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sym typeface="Wingdings" charset="2"/>
              </a:rPr>
              <a:t>磁通量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491526" y="3789040"/>
                <a:ext cx="7027168" cy="1644015"/>
              </a:xfrm>
              <a:prstGeom prst="rect">
                <a:avLst/>
              </a:prstGeom>
              <a:blipFill rotWithShape="1">
                <a:blip r:embed="rId6"/>
                <a:stretch>
                  <a:fillRect l="-4" t="-38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27" name="矩形 2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491526" y="3789040"/>
                <a:ext cx="7027168" cy="1644015"/>
              </a:xfrm>
              <a:prstGeom prst="rect">
                <a:avLst/>
              </a:prstGeom>
              <a:blipFill rotWithShape="1">
                <a:blip r:embed="rId6"/>
                <a:stretch>
                  <a:fillRect l="-4" t="-38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764336" y="4768585"/>
                <a:ext cx="2708275" cy="532765"/>
              </a:xfrm>
              <a:prstGeom prst="rect">
                <a:avLst/>
              </a:prstGeom>
              <a:blipFill rotWithShape="1">
                <a:blip r:embed="rId7"/>
                <a:stretch>
                  <a:fillRect l="-12" t="-69" r="-6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28" name="矩形 2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764336" y="4768585"/>
                <a:ext cx="2708275" cy="532765"/>
              </a:xfrm>
              <a:prstGeom prst="rect">
                <a:avLst/>
              </a:prstGeom>
              <a:blipFill rotWithShape="1">
                <a:blip r:embed="rId7"/>
                <a:stretch>
                  <a:fillRect l="-12" t="-69" r="-6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2355541" y="5738060"/>
            <a:ext cx="9912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143672" y="5661248"/>
                <a:ext cx="5268499" cy="532765"/>
              </a:xfrm>
              <a:prstGeom prst="rect">
                <a:avLst/>
              </a:prstGeom>
              <a:blipFill rotWithShape="1">
                <a:blip r:embed="rId8"/>
                <a:stretch>
                  <a:fillRect l="-8" t="-42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0" name="矩形 2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143672" y="5661248"/>
                <a:ext cx="5268499" cy="532765"/>
              </a:xfrm>
              <a:prstGeom prst="rect">
                <a:avLst/>
              </a:prstGeom>
              <a:blipFill rotWithShape="1">
                <a:blip r:embed="rId8"/>
                <a:stretch>
                  <a:fillRect l="-8" t="-42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5" grpId="0"/>
      <p:bldP spid="22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3879" y="484052"/>
            <a:ext cx="828092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6165D"/>
                </a:solidFill>
              </a:rPr>
              <a:t>均匀磁场</a:t>
            </a:r>
            <a:r>
              <a:rPr lang="en-US" altLang="zh-CN" i="1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16165D"/>
                </a:solidFill>
              </a:rPr>
              <a:t>被限制在半径 </a:t>
            </a:r>
            <a:r>
              <a:rPr lang="zh-CN" altLang="en-US" dirty="0">
                <a:solidFill>
                  <a:srgbClr val="0000FF"/>
                </a:solidFill>
              </a:rPr>
              <a:t>𝑅</a:t>
            </a:r>
            <a:r>
              <a:rPr lang="en-US" altLang="zh-CN" dirty="0">
                <a:solidFill>
                  <a:srgbClr val="0000FF"/>
                </a:solidFill>
              </a:rPr>
              <a:t>=0.10 m</a:t>
            </a:r>
            <a:r>
              <a:rPr lang="zh-CN" altLang="en-US" dirty="0">
                <a:solidFill>
                  <a:srgbClr val="16165D"/>
                </a:solidFill>
              </a:rPr>
              <a:t>的无限长圆柱空间内，方向垂直纸面向外，设磁场以</a:t>
            </a:r>
            <a:r>
              <a:rPr lang="zh-CN" altLang="en-US" dirty="0">
                <a:solidFill>
                  <a:srgbClr val="0000FF"/>
                </a:solidFill>
              </a:rPr>
              <a:t>𝑑𝐵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𝑑𝑡</a:t>
            </a:r>
            <a:r>
              <a:rPr lang="en-US" altLang="zh-CN" dirty="0">
                <a:solidFill>
                  <a:srgbClr val="0000FF"/>
                </a:solidFill>
              </a:rPr>
              <a:t>=100 T/s</a:t>
            </a:r>
            <a:r>
              <a:rPr lang="zh-CN" altLang="en-US" dirty="0">
                <a:solidFill>
                  <a:srgbClr val="16165D"/>
                </a:solidFill>
              </a:rPr>
              <a:t>的匀速率增加，已知</a:t>
            </a:r>
            <a:r>
              <a:rPr lang="zh-CN" altLang="en-US" dirty="0">
                <a:solidFill>
                  <a:srgbClr val="0000FF"/>
                </a:solidFill>
              </a:rPr>
              <a:t>𝜃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𝜋</a:t>
            </a:r>
            <a:r>
              <a:rPr lang="en-US" altLang="zh-CN" dirty="0">
                <a:solidFill>
                  <a:srgbClr val="0000FF"/>
                </a:solidFill>
              </a:rPr>
              <a:t>/3</a:t>
            </a:r>
            <a:r>
              <a:rPr lang="zh-CN" altLang="en-US" dirty="0">
                <a:solidFill>
                  <a:srgbClr val="16165D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𝑂𝑎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𝑂𝑏</a:t>
            </a:r>
            <a:r>
              <a:rPr lang="en-US" altLang="zh-CN" dirty="0">
                <a:solidFill>
                  <a:srgbClr val="0000FF"/>
                </a:solidFill>
              </a:rPr>
              <a:t>=0.04 m</a:t>
            </a:r>
            <a:r>
              <a:rPr lang="zh-CN" altLang="en-US" dirty="0">
                <a:solidFill>
                  <a:srgbClr val="16165D"/>
                </a:solidFill>
              </a:rPr>
              <a:t>，试求等腰梯形导线框𝑎𝑏𝑐𝑑内的感应电动势，并判断感应电流的方向。</a:t>
            </a:r>
            <a:endParaRPr lang="zh-CN" altLang="en-US" dirty="0">
              <a:solidFill>
                <a:srgbClr val="16165D"/>
              </a:solidFill>
            </a:endParaRPr>
          </a:p>
        </p:txBody>
      </p:sp>
      <p:sp>
        <p:nvSpPr>
          <p:cNvPr id="7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2128" y="2204452"/>
            <a:ext cx="2177176" cy="19587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94269" y="2077629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dirty="0">
              <a:solidFill>
                <a:srgbClr val="6600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74875" y="3354973"/>
                <a:ext cx="6587474" cy="407670"/>
              </a:xfrm>
              <a:prstGeom prst="rect">
                <a:avLst/>
              </a:prstGeom>
              <a:blipFill rotWithShape="1">
                <a:blip r:embed="rId3"/>
                <a:stretch>
                  <a:fillRect l="-9" t="-66" r="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0" name="矩形 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74875" y="3354973"/>
                <a:ext cx="6587474" cy="407670"/>
              </a:xfrm>
              <a:prstGeom prst="rect">
                <a:avLst/>
              </a:prstGeom>
              <a:blipFill rotWithShape="1">
                <a:blip r:embed="rId3"/>
                <a:stretch>
                  <a:fillRect l="-9" t="-66" r="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51009" y="2648209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导线框在磁场中的面积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1597" y="2077629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应用电磁感应定律直接求解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51009" y="4168304"/>
            <a:ext cx="3154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导线框内的感应电动势大小为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640323" y="4056156"/>
                <a:ext cx="2252345" cy="489585"/>
              </a:xfrm>
              <a:prstGeom prst="rect">
                <a:avLst/>
              </a:prstGeom>
              <a:blipFill rotWithShape="1">
                <a:blip r:embed="rId4"/>
                <a:stretch>
                  <a:fillRect l="-6" t="-84" r="-78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5" name="矩形 1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640323" y="4056156"/>
                <a:ext cx="2252345" cy="489585"/>
              </a:xfrm>
              <a:prstGeom prst="rect">
                <a:avLst/>
              </a:prstGeom>
              <a:blipFill rotWithShape="1">
                <a:blip r:embed="rId4"/>
                <a:stretch>
                  <a:fillRect l="-6" t="-84" r="-78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451009" y="4838785"/>
            <a:ext cx="19056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根据楞次定律 </a:t>
            </a:r>
            <a:r>
              <a:rPr lang="en-US" altLang="zh-CN" dirty="0">
                <a:solidFill>
                  <a:srgbClr val="0000FF"/>
                </a:solidFill>
                <a:sym typeface="Wingdings" charset="2"/>
              </a:rPr>
              <a:t>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67837" y="4843896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感应电流为</a:t>
            </a:r>
            <a:r>
              <a:rPr lang="zh-CN" altLang="en-US" dirty="0">
                <a:solidFill>
                  <a:srgbClr val="FF0000"/>
                </a:solidFill>
              </a:rPr>
              <a:t>顺时针方向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</p:bld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90200420467_1_1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119</Paragraphs>
  <Slides>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华文中宋</vt:lpstr>
      <vt:lpstr>Times New Roman</vt:lpstr>
      <vt:lpstr>幼圆</vt:lpstr>
      <vt:lpstr>微软雅黑</vt:lpstr>
      <vt:lpstr>Century Gothic</vt:lpstr>
      <vt:lpstr>Calibri</vt:lpstr>
      <vt:lpstr>丝状</vt:lpstr>
      <vt:lpstr>Equation.DSMT4</vt:lpstr>
      <vt:lpstr>Equation.KSEE3</vt:lpstr>
      <vt:lpstr>习题讨论课</vt:lpstr>
      <vt:lpstr>请在此处添加标题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习题讨论课</dc:title>
  <dc:creator>张 路路</dc:creator>
  <cp:lastModifiedBy>钩钩的 iPad</cp:lastModifiedBy>
  <cp:revision>9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2052-11.25.0</vt:lpwstr>
  </property>
  <property fmtid="{D5CDD505-2E9C-101B-9397-08002B2CF9AE}" pid="3" name="ICV">
    <vt:lpwstr>E3C4321C882245E2894D944883EDD1A5</vt:lpwstr>
  </property>
</Properties>
</file>