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823" r:id="rId3"/>
    <p:sldId id="2827" r:id="rId4"/>
    <p:sldId id="2833" r:id="rId5"/>
    <p:sldId id="257" r:id="rId6"/>
    <p:sldId id="2826" r:id="rId7"/>
    <p:sldId id="2851" r:id="rId8"/>
    <p:sldId id="2853" r:id="rId9"/>
    <p:sldId id="2852" r:id="rId10"/>
    <p:sldId id="2834" r:id="rId11"/>
    <p:sldId id="2839" r:id="rId12"/>
    <p:sldId id="2841" r:id="rId13"/>
    <p:sldId id="2842" r:id="rId14"/>
    <p:sldId id="2845" r:id="rId15"/>
    <p:sldId id="2849" r:id="rId16"/>
    <p:sldId id="2850" r:id="rId17"/>
    <p:sldId id="282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77CC"/>
    <a:srgbClr val="F7F8FC"/>
    <a:srgbClr val="A4C7FD"/>
    <a:srgbClr val="46B7F4"/>
    <a:srgbClr val="4272BB"/>
    <a:srgbClr val="2B2B2B"/>
    <a:srgbClr val="478ED6"/>
    <a:srgbClr val="489AE0"/>
    <a:srgbClr val="3D5CA6"/>
    <a:srgbClr val="A4A4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FE30-D1CB-4640-A759-810F00360910}" type="datetimeFigureOut">
              <a:rPr lang="zh-CN" altLang="en-US" smtClean="0"/>
              <a:t>2023/12/19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4435C-6EC0-481B-A838-74E1A0E375B9}" type="slidenum">
              <a:rPr lang="zh-CN" altLang="en-US" smtClean="0"/>
              <a:t>‹#›</a:t>
            </a:fld>
            <a:endParaRPr lang="zh-CN" altLang="en-US"/>
          </a:p>
        </p:txBody>
      </p:sp>
    </p:spTree>
    <p:extLst>
      <p:ext uri="{BB962C8B-B14F-4D97-AF65-F5344CB8AC3E}">
        <p14:creationId xmlns:p14="http://schemas.microsoft.com/office/powerpoint/2010/main" val="133025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8842C-CD7E-4B02-818D-3B3BCD1E698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301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8842C-CD7E-4B02-818D-3B3BCD1E698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3015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8842C-CD7E-4B02-818D-3B3BCD1E698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151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8842C-CD7E-4B02-818D-3B3BCD1E698F}"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3272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E9D200-95BE-49AA-A47B-C6E317978EFF}"/>
              </a:ext>
            </a:extLst>
          </p:cNvPr>
          <p:cNvSpPr/>
          <p:nvPr userDrawn="1"/>
        </p:nvSpPr>
        <p:spPr>
          <a:xfrm>
            <a:off x="3835400" y="0"/>
            <a:ext cx="4521200" cy="182880"/>
          </a:xfrm>
          <a:prstGeom prst="rect">
            <a:avLst/>
          </a:prstGeom>
          <a:solidFill>
            <a:srgbClr val="2B77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1875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23A8F60-F956-442C-9A2A-85D878E7CC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5080000"/>
          </a:xfrm>
          <a:prstGeom prst="rect">
            <a:avLst/>
          </a:prstGeom>
        </p:spPr>
      </p:pic>
      <p:sp>
        <p:nvSpPr>
          <p:cNvPr id="8" name="矩形 7">
            <a:extLst>
              <a:ext uri="{FF2B5EF4-FFF2-40B4-BE49-F238E27FC236}">
                <a16:creationId xmlns:a16="http://schemas.microsoft.com/office/drawing/2014/main" id="{E1B66B90-DFE2-4FF8-B81C-23A67C7930C8}"/>
              </a:ext>
            </a:extLst>
          </p:cNvPr>
          <p:cNvSpPr/>
          <p:nvPr userDrawn="1"/>
        </p:nvSpPr>
        <p:spPr>
          <a:xfrm>
            <a:off x="0" y="1"/>
            <a:ext cx="12192000" cy="5079999"/>
          </a:xfrm>
          <a:prstGeom prst="rect">
            <a:avLst/>
          </a:prstGeom>
          <a:blipFill dpi="0" rotWithShape="1">
            <a:blip r:embed="rId3">
              <a:alphaModFix amt="9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b="1" kern="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8597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3300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151714"/>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332E19E3-D0C8-442A-A0D3-93318E2E7132}"/>
              </a:ext>
            </a:extLst>
          </p:cNvPr>
          <p:cNvSpPr/>
          <p:nvPr/>
        </p:nvSpPr>
        <p:spPr>
          <a:xfrm>
            <a:off x="5430000" y="4370791"/>
            <a:ext cx="1332000"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圆角 3">
            <a:extLst>
              <a:ext uri="{FF2B5EF4-FFF2-40B4-BE49-F238E27FC236}">
                <a16:creationId xmlns:a16="http://schemas.microsoft.com/office/drawing/2014/main" id="{2D96DB3C-8AC1-4A6E-8BCD-B47798112BCB}"/>
              </a:ext>
            </a:extLst>
          </p:cNvPr>
          <p:cNvSpPr/>
          <p:nvPr/>
        </p:nvSpPr>
        <p:spPr>
          <a:xfrm>
            <a:off x="3224332" y="1223410"/>
            <a:ext cx="5743334" cy="678288"/>
          </a:xfrm>
          <a:prstGeom prst="roundRect">
            <a:avLst>
              <a:gd name="adj" fmla="val 50000"/>
            </a:avLst>
          </a:prstGeom>
          <a:solidFill>
            <a:schemeClr val="bg1">
              <a:lumMod val="75000"/>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a:extLst>
              <a:ext uri="{FF2B5EF4-FFF2-40B4-BE49-F238E27FC236}">
                <a16:creationId xmlns:a16="http://schemas.microsoft.com/office/drawing/2014/main" id="{CD6D65DD-9871-4F3B-AC92-DDC4E495A5B0}"/>
              </a:ext>
            </a:extLst>
          </p:cNvPr>
          <p:cNvSpPr/>
          <p:nvPr/>
        </p:nvSpPr>
        <p:spPr>
          <a:xfrm>
            <a:off x="3410334" y="1387787"/>
            <a:ext cx="5371331" cy="369332"/>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2023</a:t>
            </a:r>
            <a:r>
              <a:rPr kumimoji="0" lang="zh-CN" altLang="en-US" sz="1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夏季小学期答辩</a:t>
            </a:r>
            <a:endParaRPr kumimoji="0"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9" name="矩形 18">
            <a:extLst>
              <a:ext uri="{FF2B5EF4-FFF2-40B4-BE49-F238E27FC236}">
                <a16:creationId xmlns:a16="http://schemas.microsoft.com/office/drawing/2014/main" id="{45F22AB9-35AE-4EDE-B9EA-57BA3CC27367}"/>
              </a:ext>
            </a:extLst>
          </p:cNvPr>
          <p:cNvSpPr/>
          <p:nvPr/>
        </p:nvSpPr>
        <p:spPr>
          <a:xfrm>
            <a:off x="679048" y="2066075"/>
            <a:ext cx="10833903" cy="825419"/>
          </a:xfrm>
          <a:prstGeom prst="rect">
            <a:avLst/>
          </a:prstGeom>
        </p:spPr>
        <p:txBody>
          <a:bodyPr wrap="square">
            <a:spAutoFit/>
          </a:bodyPr>
          <a:lstStyle/>
          <a:p>
            <a:pPr algn="ctr">
              <a:lnSpc>
                <a:spcPct val="150000"/>
              </a:lnSpc>
              <a:defRPr/>
            </a:pPr>
            <a:r>
              <a:rPr kumimoji="0" lang="zh-CN" altLang="en-US" sz="3600" b="1" i="0" u="none" strike="noStrike" kern="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学生信息管理系统</a:t>
            </a:r>
          </a:p>
        </p:txBody>
      </p:sp>
      <p:sp>
        <p:nvSpPr>
          <p:cNvPr id="24" name="矩形 23">
            <a:extLst>
              <a:ext uri="{FF2B5EF4-FFF2-40B4-BE49-F238E27FC236}">
                <a16:creationId xmlns:a16="http://schemas.microsoft.com/office/drawing/2014/main" id="{6D4B7BAB-B0EC-421D-81AB-DC14DBB09599}"/>
              </a:ext>
            </a:extLst>
          </p:cNvPr>
          <p:cNvSpPr/>
          <p:nvPr/>
        </p:nvSpPr>
        <p:spPr>
          <a:xfrm>
            <a:off x="10198839" y="6272869"/>
            <a:ext cx="1050289" cy="397673"/>
          </a:xfrm>
          <a:prstGeom prst="rect">
            <a:avLst/>
          </a:prstGeom>
        </p:spPr>
        <p:txBody>
          <a:bodyPr wrap="none">
            <a:spAutoFit/>
          </a:bodyPr>
          <a:lstStyle/>
          <a:p>
            <a:pPr marL="0" marR="0" lvl="0" indent="0" algn="r" defTabSz="914400" rtl="0" eaLnBrk="1" fontAlgn="auto" latinLnBrk="0" hangingPunct="1">
              <a:lnSpc>
                <a:spcPct val="150000"/>
              </a:lnSpc>
              <a:spcBef>
                <a:spcPts val="0"/>
              </a:spcBef>
              <a:spcAft>
                <a:spcPts val="0"/>
              </a:spcAft>
              <a:buClrTx/>
              <a:buSzTx/>
              <a:buFontTx/>
              <a:buNone/>
              <a:tabLst/>
              <a:defRPr/>
            </a:pPr>
            <a:r>
              <a:rPr kumimoji="0" lang="en-US" altLang="zh-CN" sz="1500" b="1" i="0" u="none" strike="noStrike" kern="0" cap="none" spc="0" normalizeH="0" baseline="0" noProof="0" dirty="0">
                <a:ln>
                  <a:noFill/>
                </a:ln>
                <a:solidFill>
                  <a:srgbClr val="233A8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2022</a:t>
            </a:r>
            <a:r>
              <a:rPr kumimoji="0" lang="zh-CN" altLang="en-US" sz="1500" b="1" i="0" u="none" strike="noStrike" kern="0" cap="none" spc="0" normalizeH="0" baseline="0" noProof="0" dirty="0">
                <a:ln>
                  <a:noFill/>
                </a:ln>
                <a:solidFill>
                  <a:srgbClr val="233A8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年</a:t>
            </a:r>
            <a:r>
              <a:rPr kumimoji="0" lang="en-US" altLang="zh-CN" sz="1500" b="1" i="0" u="none" strike="noStrike" kern="0" cap="none" spc="0" normalizeH="0" baseline="0" noProof="0" dirty="0">
                <a:ln>
                  <a:noFill/>
                </a:ln>
                <a:solidFill>
                  <a:srgbClr val="233A8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r>
              <a:rPr kumimoji="0" lang="zh-CN" altLang="en-US" sz="1500" b="1" i="0" u="none" strike="noStrike" kern="0" cap="none" spc="0" normalizeH="0" baseline="0" noProof="0" dirty="0">
                <a:ln>
                  <a:noFill/>
                </a:ln>
                <a:solidFill>
                  <a:srgbClr val="233A84"/>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月</a:t>
            </a:r>
            <a:endParaRPr kumimoji="0" lang="en-US" altLang="zh-CN" sz="1500" b="1" i="0" u="none" strike="noStrike" kern="0" cap="none" spc="0" normalizeH="0" baseline="0" noProof="0" dirty="0">
              <a:ln>
                <a:noFill/>
              </a:ln>
              <a:solidFill>
                <a:srgbClr val="233A84"/>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椭圆 4">
            <a:extLst>
              <a:ext uri="{FF2B5EF4-FFF2-40B4-BE49-F238E27FC236}">
                <a16:creationId xmlns:a16="http://schemas.microsoft.com/office/drawing/2014/main" id="{8F32D4E0-A5EB-4581-AE07-6DCA1174DB17}"/>
              </a:ext>
            </a:extLst>
          </p:cNvPr>
          <p:cNvSpPr/>
          <p:nvPr/>
        </p:nvSpPr>
        <p:spPr>
          <a:xfrm>
            <a:off x="5538000" y="4484265"/>
            <a:ext cx="1116000" cy="11160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8228F222-CEA2-496E-BDFC-05EAFB156737}"/>
              </a:ext>
            </a:extLst>
          </p:cNvPr>
          <p:cNvPicPr>
            <a:picLocks noChangeAspect="1"/>
          </p:cNvPicPr>
          <p:nvPr/>
        </p:nvPicPr>
        <p:blipFill rotWithShape="1">
          <a:blip r:embed="rId3">
            <a:extLst>
              <a:ext uri="{28A0092B-C50C-407E-A947-70E740481C1C}">
                <a14:useLocalDpi xmlns:a14="http://schemas.microsoft.com/office/drawing/2010/main" val="0"/>
              </a:ext>
            </a:extLst>
          </a:blip>
          <a:srcRect r="72729"/>
          <a:stretch/>
        </p:blipFill>
        <p:spPr>
          <a:xfrm>
            <a:off x="5689646" y="4634082"/>
            <a:ext cx="812708" cy="798074"/>
          </a:xfrm>
          <a:prstGeom prst="rect">
            <a:avLst/>
          </a:prstGeom>
        </p:spPr>
      </p:pic>
    </p:spTree>
    <p:extLst>
      <p:ext uri="{BB962C8B-B14F-4D97-AF65-F5344CB8AC3E}">
        <p14:creationId xmlns:p14="http://schemas.microsoft.com/office/powerpoint/2010/main" val="125895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50CA7D6-B708-4EC1-8DF2-0DB95A775A7C}"/>
              </a:ext>
            </a:extLst>
          </p:cNvPr>
          <p:cNvPicPr>
            <a:picLocks noChangeAspect="1"/>
          </p:cNvPicPr>
          <p:nvPr/>
        </p:nvPicPr>
        <p:blipFill>
          <a:blip r:embed="rId2">
            <a:extLst>
              <a:ext uri="{28A0092B-C50C-407E-A947-70E740481C1C}">
                <a14:useLocalDpi xmlns:a14="http://schemas.microsoft.com/office/drawing/2010/main" val="0"/>
              </a:ext>
            </a:extLst>
          </a:blip>
          <a:srcRect t="44074"/>
          <a:stretch>
            <a:fillRect/>
          </a:stretch>
        </p:blipFill>
        <p:spPr>
          <a:xfrm flipH="1">
            <a:off x="0" y="2529840"/>
            <a:ext cx="5516880" cy="1717040"/>
          </a:xfrm>
          <a:custGeom>
            <a:avLst/>
            <a:gdLst>
              <a:gd name="connsiteX0" fmla="*/ 0 w 10274591"/>
              <a:gd name="connsiteY0" fmla="*/ 0 h 3835400"/>
              <a:gd name="connsiteX1" fmla="*/ 10274591 w 10274591"/>
              <a:gd name="connsiteY1" fmla="*/ 0 h 3835400"/>
              <a:gd name="connsiteX2" fmla="*/ 10274591 w 10274591"/>
              <a:gd name="connsiteY2" fmla="*/ 3835400 h 3835400"/>
              <a:gd name="connsiteX3" fmla="*/ 0 w 10274591"/>
              <a:gd name="connsiteY3" fmla="*/ 3835400 h 3835400"/>
            </a:gdLst>
            <a:ahLst/>
            <a:cxnLst>
              <a:cxn ang="0">
                <a:pos x="connsiteX0" y="connsiteY0"/>
              </a:cxn>
              <a:cxn ang="0">
                <a:pos x="connsiteX1" y="connsiteY1"/>
              </a:cxn>
              <a:cxn ang="0">
                <a:pos x="connsiteX2" y="connsiteY2"/>
              </a:cxn>
              <a:cxn ang="0">
                <a:pos x="connsiteX3" y="connsiteY3"/>
              </a:cxn>
            </a:cxnLst>
            <a:rect l="l" t="t" r="r" b="b"/>
            <a:pathLst>
              <a:path w="10274591" h="3835400">
                <a:moveTo>
                  <a:pt x="0" y="0"/>
                </a:moveTo>
                <a:lnTo>
                  <a:pt x="10274591" y="0"/>
                </a:lnTo>
                <a:lnTo>
                  <a:pt x="10274591" y="3835400"/>
                </a:lnTo>
                <a:lnTo>
                  <a:pt x="0" y="3835400"/>
                </a:lnTo>
                <a:close/>
              </a:path>
            </a:pathLst>
          </a:custGeom>
        </p:spPr>
      </p:pic>
      <p:grpSp>
        <p:nvGrpSpPr>
          <p:cNvPr id="16" name="组合 15">
            <a:extLst>
              <a:ext uri="{FF2B5EF4-FFF2-40B4-BE49-F238E27FC236}">
                <a16:creationId xmlns:a16="http://schemas.microsoft.com/office/drawing/2014/main" id="{8500C4F9-B6DF-4F83-A7E8-6DEF68A6B4C7}"/>
              </a:ext>
            </a:extLst>
          </p:cNvPr>
          <p:cNvGrpSpPr/>
          <p:nvPr/>
        </p:nvGrpSpPr>
        <p:grpSpPr>
          <a:xfrm>
            <a:off x="0" y="2529840"/>
            <a:ext cx="12192000" cy="1757680"/>
            <a:chOff x="0" y="2529840"/>
            <a:chExt cx="12192000" cy="1757680"/>
          </a:xfrm>
          <a:blipFill>
            <a:blip r:embed="rId3">
              <a:alphaModFix amt="86000"/>
            </a:blip>
            <a:stretch>
              <a:fillRect r="-33000"/>
            </a:stretch>
          </a:blipFill>
        </p:grpSpPr>
        <p:sp>
          <p:nvSpPr>
            <p:cNvPr id="2" name="矩形 1">
              <a:extLst>
                <a:ext uri="{FF2B5EF4-FFF2-40B4-BE49-F238E27FC236}">
                  <a16:creationId xmlns:a16="http://schemas.microsoft.com/office/drawing/2014/main" id="{85677988-AFCB-440C-A9B3-589DC9A5D028}"/>
                </a:ext>
              </a:extLst>
            </p:cNvPr>
            <p:cNvSpPr/>
            <p:nvPr/>
          </p:nvSpPr>
          <p:spPr>
            <a:xfrm>
              <a:off x="0" y="2529840"/>
              <a:ext cx="5516880" cy="1717040"/>
            </a:xfrm>
            <a:prstGeom prst="rect">
              <a:avLst/>
            </a:prstGeom>
            <a:gradFill>
              <a:gsLst>
                <a:gs pos="0">
                  <a:srgbClr val="0070C0">
                    <a:alpha val="54000"/>
                  </a:srgbClr>
                </a:gs>
                <a:gs pos="100000">
                  <a:srgbClr val="002060">
                    <a:alpha val="76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p>
          </p:txBody>
        </p:sp>
        <p:sp>
          <p:nvSpPr>
            <p:cNvPr id="13" name="矩形 12">
              <a:extLst>
                <a:ext uri="{FF2B5EF4-FFF2-40B4-BE49-F238E27FC236}">
                  <a16:creationId xmlns:a16="http://schemas.microsoft.com/office/drawing/2014/main" id="{43EF899F-A18A-42BB-93A3-DB424A418101}"/>
                </a:ext>
              </a:extLst>
            </p:cNvPr>
            <p:cNvSpPr/>
            <p:nvPr/>
          </p:nvSpPr>
          <p:spPr>
            <a:xfrm>
              <a:off x="11348720" y="2529840"/>
              <a:ext cx="843280" cy="1757680"/>
            </a:xfrm>
            <a:prstGeom prst="rect">
              <a:avLst/>
            </a:prstGeom>
            <a:gradFill>
              <a:gsLst>
                <a:gs pos="0">
                  <a:srgbClr val="0070C0"/>
                </a:gs>
                <a:gs pos="100000">
                  <a:srgbClr val="002060">
                    <a:alpha val="7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E5053013-8F3F-43C0-95A3-8110A4964A90}"/>
              </a:ext>
            </a:extLst>
          </p:cNvPr>
          <p:cNvSpPr/>
          <p:nvPr/>
        </p:nvSpPr>
        <p:spPr>
          <a:xfrm>
            <a:off x="1630066" y="3046551"/>
            <a:ext cx="3856890" cy="1200329"/>
          </a:xfrm>
          <a:prstGeom prst="rect">
            <a:avLst/>
          </a:prstGeom>
        </p:spPr>
        <p:txBody>
          <a:bodyPr wrap="none">
            <a:spAutoFit/>
          </a:bodyPr>
          <a:lstStyle/>
          <a:p>
            <a:pPr lvl="0" eaLnBrk="0" fontAlgn="base" hangingPunct="0">
              <a:spcBef>
                <a:spcPct val="0"/>
              </a:spcBef>
              <a:spcAft>
                <a:spcPct val="0"/>
              </a:spcAft>
              <a:defRPr/>
            </a:pPr>
            <a:r>
              <a:rPr lang="en-US" altLang="zh-CN" sz="7200"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rPr>
              <a:t>Part 03</a:t>
            </a:r>
            <a:endParaRPr lang="zh-CN" altLang="en-US" sz="7200" b="1"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F1E828F2-B136-4509-974A-078B79029670}"/>
              </a:ext>
            </a:extLst>
          </p:cNvPr>
          <p:cNvSpPr/>
          <p:nvPr/>
        </p:nvSpPr>
        <p:spPr>
          <a:xfrm>
            <a:off x="5361958" y="2847010"/>
            <a:ext cx="6016686" cy="1107996"/>
          </a:xfrm>
          <a:prstGeom prst="rect">
            <a:avLst/>
          </a:prstGeom>
        </p:spPr>
        <p:txBody>
          <a:bodyPr wrap="square">
            <a:spAutoFit/>
          </a:bodyPr>
          <a:lstStyle/>
          <a:p>
            <a:pPr lvl="0" algn="dist" eaLnBrk="0" fontAlgn="base" hangingPunct="0">
              <a:spcBef>
                <a:spcPct val="0"/>
              </a:spcBef>
              <a:spcAft>
                <a:spcPct val="0"/>
              </a:spcAft>
              <a:defRPr/>
            </a:pPr>
            <a:r>
              <a:rPr lang="zh-CN" altLang="en-US" sz="66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设计思路</a:t>
            </a:r>
          </a:p>
        </p:txBody>
      </p:sp>
    </p:spTree>
    <p:extLst>
      <p:ext uri="{BB962C8B-B14F-4D97-AF65-F5344CB8AC3E}">
        <p14:creationId xmlns:p14="http://schemas.microsoft.com/office/powerpoint/2010/main" val="141696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331439" y="876215"/>
            <a:ext cx="5136530" cy="8242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912893" y="1588192"/>
            <a:ext cx="4867098" cy="4863454"/>
            <a:chOff x="965430" y="3993944"/>
            <a:chExt cx="4329454" cy="3372449"/>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3372449"/>
              <a:chOff x="922680" y="4082030"/>
              <a:chExt cx="4329454" cy="3372449"/>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3353369"/>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页面结构：</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采用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-container&gt;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组件构建整体页面的布局，包括顶部的头部和左侧的侧边栏以及主体部分。</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头部（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-header&gt;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）包含网站的</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Logo</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和标题，以及一个退出登录按钮和当前用户信息（如果已登录）。</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侧边栏（</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-aside&gt;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）是一个垂直菜单栏，包含四个个子菜单：用户信息管理、学生信息管理、校园卡信息管理和新闻公告。</a:t>
                </a: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6502367" y="1444078"/>
            <a:ext cx="4675706" cy="4116355"/>
            <a:chOff x="965430" y="5096197"/>
            <a:chExt cx="4329456" cy="4116355"/>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4116355"/>
              <a:chOff x="922680" y="4082030"/>
              <a:chExt cx="4329456" cy="4116355"/>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4097275"/>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功能：</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用户信息管理：提供用户列表页面，点击用户列表菜单项会跳转到对应的路由</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/main/user</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校园信息管理：提供学生信息管理、校园卡信息管理和新闻公告管理三个子菜单。</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学生信息管理：提供学生录入和学生列表两个页面，分别对应路由</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stuadd</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stusee</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a:t>
                </a: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723460" y="170902"/>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页面设计</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6958623" y="4748984"/>
            <a:ext cx="461665" cy="1118255"/>
          </a:xfrm>
          <a:prstGeom prst="rect">
            <a:avLst/>
          </a:prstGeom>
        </p:spPr>
        <p:txBody>
          <a:bodyPr vert="eaVert" wrap="none">
            <a:spAutoFit/>
          </a:bodyPr>
          <a:lstStyle/>
          <a:p>
            <a:r>
              <a:rPr lang="zh-CN" altLang="en-US" b="1" kern="0" spc="225">
                <a:solidFill>
                  <a:schemeClr val="bg1"/>
                </a:solidFill>
                <a:latin typeface="楷体" panose="02010609060101010101" pitchFamily="49" charset="-122"/>
                <a:ea typeface="楷体" panose="02010609060101010101" pitchFamily="49" charset="-122"/>
              </a:rPr>
              <a:t>输入内容</a:t>
            </a:r>
            <a:endParaRPr lang="zh-CN" altLang="en-US">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32232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331439" y="876215"/>
            <a:ext cx="5136530" cy="8242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476493" y="1444078"/>
            <a:ext cx="4329454" cy="5593683"/>
            <a:chOff x="965430" y="3993944"/>
            <a:chExt cx="4329454" cy="5593683"/>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5593683"/>
              <a:chOff x="922680" y="4082030"/>
              <a:chExt cx="4329454" cy="5593683"/>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5574603"/>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校园卡信息管理：提供新增校园卡和校园卡列表两个页面，分别对应路由</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cardadd</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cardsee</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新闻公告管理：提供公告发布和公告列表两个页面，分别对应路由</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newadd</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/main/</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newsee</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侧边栏菜单点击事件：使用</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handleOpen</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方法处理菜单项的点击事件，根据点击的菜单项的索引（</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index</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）使用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Vue Router</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进行页面路由跳转。</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a:t>
                </a: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6502367" y="1444078"/>
            <a:ext cx="4329456" cy="4116355"/>
            <a:chOff x="965430" y="5096197"/>
            <a:chExt cx="4329456" cy="4116355"/>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4116355"/>
              <a:chOff x="922680" y="4082030"/>
              <a:chExt cx="4329456" cy="4116355"/>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4097275"/>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用户交互：</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退出登录：点击头部的退出登录按钮会触发</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saybye1</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方法，该方法会在控制台输出</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点击了退出登录</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，并通过</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Vue Router</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跳转到根路径</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，即登录页面。</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样式：</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使用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&lt;style scoped&gt;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标签对样式进行局部作用域，避免样式污染。</a:t>
                </a: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723460" y="170902"/>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设计思路</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7072516" y="483571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2315828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331439" y="876215"/>
            <a:ext cx="5136530" cy="8242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en-US" altLang="zh-CN" sz="1100" b="1" kern="0" spc="225"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1869849" y="2211355"/>
            <a:ext cx="9353859" cy="2920278"/>
            <a:chOff x="965430" y="3993944"/>
            <a:chExt cx="8897678" cy="2269696"/>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8897678" cy="2269696"/>
              <a:chOff x="922680" y="4082030"/>
              <a:chExt cx="8897678" cy="2269696"/>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8088903" cy="2250616"/>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通过类名</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bgs</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设置头部和侧边栏的背景色和文字样式。</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通过类名</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.right-col</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将退出登录按钮和当前用户信息右对齐。</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其他样式细节可在项目中根据需求继续完善和调整。</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以上是对提供代码的设计思路简要解释，该学生信息管理平台的前端代码通过</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Vue.js</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Element UI</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完成相关功能。</a:t>
                </a: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sp>
        <p:nvSpPr>
          <p:cNvPr id="67" name="矩形 66">
            <a:extLst>
              <a:ext uri="{FF2B5EF4-FFF2-40B4-BE49-F238E27FC236}">
                <a16:creationId xmlns:a16="http://schemas.microsoft.com/office/drawing/2014/main" id="{0FBBBF9A-C722-472E-B46E-22C272970A72}"/>
              </a:ext>
            </a:extLst>
          </p:cNvPr>
          <p:cNvSpPr/>
          <p:nvPr/>
        </p:nvSpPr>
        <p:spPr>
          <a:xfrm>
            <a:off x="2128250" y="232643"/>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部分思路</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7072516" y="4835714"/>
            <a:ext cx="461665" cy="1118255"/>
          </a:xfrm>
          <a:prstGeom prst="rect">
            <a:avLst/>
          </a:prstGeom>
        </p:spPr>
        <p:txBody>
          <a:bodyPr vert="eaVert" wrap="none">
            <a:spAutoFit/>
          </a:bodyPr>
          <a:lstStyle/>
          <a:p>
            <a:r>
              <a:rPr lang="zh-CN" altLang="en-US" b="1" kern="0" spc="225">
                <a:solidFill>
                  <a:schemeClr val="bg1"/>
                </a:solidFill>
                <a:latin typeface="楷体" panose="02010609060101010101" pitchFamily="49" charset="-122"/>
                <a:ea typeface="楷体" panose="02010609060101010101" pitchFamily="49" charset="-122"/>
              </a:rPr>
              <a:t>输入内容</a:t>
            </a:r>
            <a:endParaRPr lang="zh-CN" altLang="en-US">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145873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266124" y="1437226"/>
            <a:ext cx="5136530" cy="57028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194798" y="2716078"/>
            <a:ext cx="4329454" cy="3747024"/>
            <a:chOff x="965430" y="3993944"/>
            <a:chExt cx="4329454" cy="3747024"/>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3747024"/>
              <a:chOff x="922680" y="4082030"/>
              <a:chExt cx="4329454" cy="3747024"/>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3727944"/>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校园卡充值弹窗：</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使用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-dialog&gt;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构建一个弹窗，用于执行校园卡的充值操作。</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弹窗中包含一个表单，显示充值前的校园卡信息，包括卡号、学生学号、学生姓名和充值金额。</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充值金额使用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-slider&gt;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组件，允许用户通过滑动选择充值金额</a:t>
                </a: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5930703" y="303693"/>
            <a:ext cx="5605087" cy="5963015"/>
            <a:chOff x="965430" y="5096197"/>
            <a:chExt cx="4329456" cy="5963015"/>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5963015"/>
              <a:chOff x="922680" y="4082030"/>
              <a:chExt cx="4329456" cy="5963015"/>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5943935"/>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使用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-form&gt;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-form-item&gt;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构建一个搜索框表单，用于输入搜索条件。</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提供“重置”按钮，点击后会清空搜索条件。</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提供三个输入框，分别用于输入卡号、学生学号和学生姓名作为搜索条件。</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提供“搜索”按钮，点击后会根据输入的搜索条件进行搜索。</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数据表格：</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使用</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-table&gt;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和</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&lt;</a:t>
                </a:r>
                <a:r>
                  <a:rPr lang="en-US" altLang="zh-CN" sz="1600" b="1" kern="0" spc="225" dirty="0" err="1">
                    <a:solidFill>
                      <a:prstClr val="white">
                        <a:lumMod val="50000"/>
                      </a:prstClr>
                    </a:solidFill>
                    <a:latin typeface="楷体" panose="02010609060101010101" pitchFamily="49" charset="-122"/>
                    <a:ea typeface="楷体" panose="02010609060101010101" pitchFamily="49" charset="-122"/>
                  </a:rPr>
                  <a:t>el</a:t>
                </a:r>
                <a:r>
                  <a:rPr lang="en-US" altLang="zh-CN" sz="1600" b="1" kern="0" spc="225" dirty="0">
                    <a:solidFill>
                      <a:prstClr val="white">
                        <a:lumMod val="50000"/>
                      </a:prstClr>
                    </a:solidFill>
                    <a:latin typeface="楷体" panose="02010609060101010101" pitchFamily="49" charset="-122"/>
                    <a:ea typeface="楷体" panose="02010609060101010101" pitchFamily="49" charset="-122"/>
                  </a:rPr>
                  <a:t>-table-column&gt;</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构建数据表格，用于展示校园卡信息列表。</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数据表格包含四列：卡号、学生学号、学生姓名和卡内余额。</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最后一列“操作”提供两个按钮：删除和充值。</a:t>
                </a:r>
              </a:p>
              <a:p>
                <a:pPr lvl="0">
                  <a:lnSpc>
                    <a:spcPct val="150000"/>
                  </a:lnSpc>
                  <a:defRPr/>
                </a:pP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432972" y="179644"/>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校园卡部分思路</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204660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50CA7D6-B708-4EC1-8DF2-0DB95A775A7C}"/>
              </a:ext>
            </a:extLst>
          </p:cNvPr>
          <p:cNvPicPr>
            <a:picLocks noChangeAspect="1"/>
          </p:cNvPicPr>
          <p:nvPr/>
        </p:nvPicPr>
        <p:blipFill>
          <a:blip r:embed="rId2">
            <a:extLst>
              <a:ext uri="{28A0092B-C50C-407E-A947-70E740481C1C}">
                <a14:useLocalDpi xmlns:a14="http://schemas.microsoft.com/office/drawing/2010/main" val="0"/>
              </a:ext>
            </a:extLst>
          </a:blip>
          <a:srcRect t="44074"/>
          <a:stretch>
            <a:fillRect/>
          </a:stretch>
        </p:blipFill>
        <p:spPr>
          <a:xfrm flipH="1">
            <a:off x="0" y="2529840"/>
            <a:ext cx="5516880" cy="1717040"/>
          </a:xfrm>
          <a:custGeom>
            <a:avLst/>
            <a:gdLst>
              <a:gd name="connsiteX0" fmla="*/ 0 w 10274591"/>
              <a:gd name="connsiteY0" fmla="*/ 0 h 3835400"/>
              <a:gd name="connsiteX1" fmla="*/ 10274591 w 10274591"/>
              <a:gd name="connsiteY1" fmla="*/ 0 h 3835400"/>
              <a:gd name="connsiteX2" fmla="*/ 10274591 w 10274591"/>
              <a:gd name="connsiteY2" fmla="*/ 3835400 h 3835400"/>
              <a:gd name="connsiteX3" fmla="*/ 0 w 10274591"/>
              <a:gd name="connsiteY3" fmla="*/ 3835400 h 3835400"/>
            </a:gdLst>
            <a:ahLst/>
            <a:cxnLst>
              <a:cxn ang="0">
                <a:pos x="connsiteX0" y="connsiteY0"/>
              </a:cxn>
              <a:cxn ang="0">
                <a:pos x="connsiteX1" y="connsiteY1"/>
              </a:cxn>
              <a:cxn ang="0">
                <a:pos x="connsiteX2" y="connsiteY2"/>
              </a:cxn>
              <a:cxn ang="0">
                <a:pos x="connsiteX3" y="connsiteY3"/>
              </a:cxn>
            </a:cxnLst>
            <a:rect l="l" t="t" r="r" b="b"/>
            <a:pathLst>
              <a:path w="10274591" h="3835400">
                <a:moveTo>
                  <a:pt x="0" y="0"/>
                </a:moveTo>
                <a:lnTo>
                  <a:pt x="10274591" y="0"/>
                </a:lnTo>
                <a:lnTo>
                  <a:pt x="10274591" y="3835400"/>
                </a:lnTo>
                <a:lnTo>
                  <a:pt x="0" y="3835400"/>
                </a:lnTo>
                <a:close/>
              </a:path>
            </a:pathLst>
          </a:custGeom>
        </p:spPr>
      </p:pic>
      <p:grpSp>
        <p:nvGrpSpPr>
          <p:cNvPr id="16" name="组合 15">
            <a:extLst>
              <a:ext uri="{FF2B5EF4-FFF2-40B4-BE49-F238E27FC236}">
                <a16:creationId xmlns:a16="http://schemas.microsoft.com/office/drawing/2014/main" id="{8500C4F9-B6DF-4F83-A7E8-6DEF68A6B4C7}"/>
              </a:ext>
            </a:extLst>
          </p:cNvPr>
          <p:cNvGrpSpPr/>
          <p:nvPr/>
        </p:nvGrpSpPr>
        <p:grpSpPr>
          <a:xfrm>
            <a:off x="0" y="2529840"/>
            <a:ext cx="12192000" cy="1757680"/>
            <a:chOff x="0" y="2529840"/>
            <a:chExt cx="12192000" cy="1757680"/>
          </a:xfrm>
          <a:blipFill>
            <a:blip r:embed="rId3">
              <a:alphaModFix amt="86000"/>
            </a:blip>
            <a:stretch>
              <a:fillRect r="-33000"/>
            </a:stretch>
          </a:blipFill>
        </p:grpSpPr>
        <p:sp>
          <p:nvSpPr>
            <p:cNvPr id="2" name="矩形 1">
              <a:extLst>
                <a:ext uri="{FF2B5EF4-FFF2-40B4-BE49-F238E27FC236}">
                  <a16:creationId xmlns:a16="http://schemas.microsoft.com/office/drawing/2014/main" id="{85677988-AFCB-440C-A9B3-589DC9A5D028}"/>
                </a:ext>
              </a:extLst>
            </p:cNvPr>
            <p:cNvSpPr/>
            <p:nvPr/>
          </p:nvSpPr>
          <p:spPr>
            <a:xfrm>
              <a:off x="0" y="2529840"/>
              <a:ext cx="5516880" cy="1717040"/>
            </a:xfrm>
            <a:prstGeom prst="rect">
              <a:avLst/>
            </a:prstGeom>
            <a:gradFill>
              <a:gsLst>
                <a:gs pos="0">
                  <a:srgbClr val="0070C0">
                    <a:alpha val="54000"/>
                  </a:srgbClr>
                </a:gs>
                <a:gs pos="100000">
                  <a:srgbClr val="002060">
                    <a:alpha val="76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p>
          </p:txBody>
        </p:sp>
        <p:sp>
          <p:nvSpPr>
            <p:cNvPr id="13" name="矩形 12">
              <a:extLst>
                <a:ext uri="{FF2B5EF4-FFF2-40B4-BE49-F238E27FC236}">
                  <a16:creationId xmlns:a16="http://schemas.microsoft.com/office/drawing/2014/main" id="{43EF899F-A18A-42BB-93A3-DB424A418101}"/>
                </a:ext>
              </a:extLst>
            </p:cNvPr>
            <p:cNvSpPr/>
            <p:nvPr/>
          </p:nvSpPr>
          <p:spPr>
            <a:xfrm>
              <a:off x="11348720" y="2529840"/>
              <a:ext cx="843280" cy="1757680"/>
            </a:xfrm>
            <a:prstGeom prst="rect">
              <a:avLst/>
            </a:prstGeom>
            <a:gradFill>
              <a:gsLst>
                <a:gs pos="0">
                  <a:srgbClr val="0070C0"/>
                </a:gs>
                <a:gs pos="100000">
                  <a:srgbClr val="002060">
                    <a:alpha val="7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E5053013-8F3F-43C0-95A3-8110A4964A90}"/>
              </a:ext>
            </a:extLst>
          </p:cNvPr>
          <p:cNvSpPr/>
          <p:nvPr/>
        </p:nvSpPr>
        <p:spPr>
          <a:xfrm>
            <a:off x="1630066" y="3046551"/>
            <a:ext cx="3856890" cy="1200329"/>
          </a:xfrm>
          <a:prstGeom prst="rect">
            <a:avLst/>
          </a:prstGeom>
        </p:spPr>
        <p:txBody>
          <a:bodyPr wrap="none">
            <a:spAutoFit/>
          </a:bodyPr>
          <a:lstStyle/>
          <a:p>
            <a:pPr lvl="0" eaLnBrk="0" fontAlgn="base" hangingPunct="0">
              <a:spcBef>
                <a:spcPct val="0"/>
              </a:spcBef>
              <a:spcAft>
                <a:spcPct val="0"/>
              </a:spcAft>
              <a:defRPr/>
            </a:pPr>
            <a:r>
              <a:rPr lang="en-US" altLang="zh-CN" sz="7200"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rPr>
              <a:t>Part 04</a:t>
            </a:r>
            <a:endParaRPr lang="zh-CN" altLang="en-US" sz="7200" b="1"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F1E828F2-B136-4509-974A-078B79029670}"/>
              </a:ext>
            </a:extLst>
          </p:cNvPr>
          <p:cNvSpPr/>
          <p:nvPr/>
        </p:nvSpPr>
        <p:spPr>
          <a:xfrm>
            <a:off x="5659398" y="2875002"/>
            <a:ext cx="5516880" cy="1107996"/>
          </a:xfrm>
          <a:prstGeom prst="rect">
            <a:avLst/>
          </a:prstGeom>
        </p:spPr>
        <p:txBody>
          <a:bodyPr wrap="square">
            <a:spAutoFit/>
          </a:bodyPr>
          <a:lstStyle/>
          <a:p>
            <a:pPr lvl="0" algn="dist" eaLnBrk="0" fontAlgn="base" hangingPunct="0">
              <a:spcBef>
                <a:spcPct val="0"/>
              </a:spcBef>
              <a:spcAft>
                <a:spcPct val="0"/>
              </a:spcAft>
              <a:defRPr/>
            </a:pPr>
            <a:r>
              <a:rPr lang="zh-CN" altLang="en-US" sz="66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成果展示总结</a:t>
            </a:r>
          </a:p>
        </p:txBody>
      </p:sp>
    </p:spTree>
    <p:extLst>
      <p:ext uri="{BB962C8B-B14F-4D97-AF65-F5344CB8AC3E}">
        <p14:creationId xmlns:p14="http://schemas.microsoft.com/office/powerpoint/2010/main" val="388489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099E9EAD-6342-4261-80C4-FE3A66F5857F}"/>
              </a:ext>
            </a:extLst>
          </p:cNvPr>
          <p:cNvSpPr/>
          <p:nvPr/>
        </p:nvSpPr>
        <p:spPr>
          <a:xfrm>
            <a:off x="391501" y="-188625"/>
            <a:ext cx="10833903" cy="988347"/>
          </a:xfrm>
          <a:prstGeom prst="rect">
            <a:avLst/>
          </a:prstGeom>
        </p:spPr>
        <p:txBody>
          <a:bodyPr wrap="square">
            <a:spAutoFit/>
          </a:bodyPr>
          <a:lstStyle/>
          <a:p>
            <a:pPr algn="ctr">
              <a:lnSpc>
                <a:spcPct val="150000"/>
              </a:lnSpc>
              <a:defRPr/>
            </a:pPr>
            <a:r>
              <a:rPr lang="zh-CN" altLang="en-US" sz="4400" b="1" kern="0" spc="225" dirty="0">
                <a:solidFill>
                  <a:prstClr val="white"/>
                </a:solidFill>
                <a:latin typeface="微软雅黑" panose="020B0503020204020204" pitchFamily="34" charset="-122"/>
                <a:ea typeface="微软雅黑" panose="020B0503020204020204" pitchFamily="34" charset="-122"/>
              </a:rPr>
              <a:t>实训小总结</a:t>
            </a:r>
            <a:endParaRPr kumimoji="0" lang="zh-CN" altLang="en-US" sz="2800" b="1" i="0" u="none" strike="noStrike" kern="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 name="矩形 1">
            <a:extLst>
              <a:ext uri="{FF2B5EF4-FFF2-40B4-BE49-F238E27FC236}">
                <a16:creationId xmlns:a16="http://schemas.microsoft.com/office/drawing/2014/main" id="{237D1526-2A2D-10DE-235C-84A9BFD7382F}"/>
              </a:ext>
            </a:extLst>
          </p:cNvPr>
          <p:cNvSpPr/>
          <p:nvPr/>
        </p:nvSpPr>
        <p:spPr>
          <a:xfrm>
            <a:off x="540792" y="1661049"/>
            <a:ext cx="10833902" cy="2308324"/>
          </a:xfrm>
          <a:prstGeom prst="rect">
            <a:avLst/>
          </a:prstGeom>
          <a:noFill/>
        </p:spPr>
        <p:txBody>
          <a:bodyPr wrap="square" lIns="91440" tIns="45720" rIns="91440" bIns="45720">
            <a:spAutoFit/>
          </a:bodyPr>
          <a:lstStyle/>
          <a:p>
            <a:pPr algn="ctr"/>
            <a:r>
              <a:rPr lang="zh-CN" altLang="en-US"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本次大致完成了一个简单学生信息管理系统的设计，学习到了</a:t>
            </a:r>
            <a:r>
              <a:rPr lang="en-US" altLang="zh-CN" sz="3600" dirty="0" err="1">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vue</a:t>
            </a:r>
            <a:r>
              <a:rPr lang="zh-CN" altLang="en-US"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3600" dirty="0" err="1">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vuex</a:t>
            </a:r>
            <a:r>
              <a:rPr lang="zh-CN" altLang="en-US"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element-</a:t>
            </a:r>
            <a:r>
              <a:rPr lang="en-US" altLang="zh-CN" sz="3600" dirty="0" err="1">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ui</a:t>
            </a:r>
            <a:r>
              <a:rPr lang="zh-CN" altLang="en-US"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r>
              <a:rPr lang="en-US" altLang="zh-CN"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spring</a:t>
            </a:r>
            <a:r>
              <a:rPr lang="zh-CN" altLang="en-US"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和</a:t>
            </a:r>
            <a:r>
              <a:rPr lang="en-US" altLang="zh-CN" sz="3600" dirty="0" err="1">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MyBatis</a:t>
            </a:r>
            <a:r>
              <a:rPr lang="zh-CN" altLang="en-US"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等技术，提高了自己的技术水平。当然还有很多不足支持，请各位老师批评指导</a:t>
            </a:r>
            <a:r>
              <a:rPr lang="en-US" altLang="zh-CN" sz="360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endParaRPr lang="zh-CN" altLang="en-US" sz="3600" b="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4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a:extLst>
              <a:ext uri="{FF2B5EF4-FFF2-40B4-BE49-F238E27FC236}">
                <a16:creationId xmlns:a16="http://schemas.microsoft.com/office/drawing/2014/main" id="{332E19E3-D0C8-442A-A0D3-93318E2E7132}"/>
              </a:ext>
            </a:extLst>
          </p:cNvPr>
          <p:cNvSpPr/>
          <p:nvPr/>
        </p:nvSpPr>
        <p:spPr>
          <a:xfrm>
            <a:off x="5430000" y="4370791"/>
            <a:ext cx="1332000" cy="133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a16="http://schemas.microsoft.com/office/drawing/2014/main" id="{45F22AB9-35AE-4EDE-B9EA-57BA3CC27367}"/>
              </a:ext>
            </a:extLst>
          </p:cNvPr>
          <p:cNvSpPr/>
          <p:nvPr/>
        </p:nvSpPr>
        <p:spPr>
          <a:xfrm>
            <a:off x="2757604" y="2066075"/>
            <a:ext cx="7652152" cy="1721497"/>
          </a:xfrm>
          <a:prstGeom prst="rect">
            <a:avLst/>
          </a:prstGeom>
        </p:spPr>
        <p:txBody>
          <a:bodyPr wrap="square">
            <a:spAutoFit/>
          </a:bodyPr>
          <a:lstStyle/>
          <a:p>
            <a:pPr algn="dist">
              <a:lnSpc>
                <a:spcPct val="150000"/>
              </a:lnSpc>
              <a:defRPr/>
            </a:pPr>
            <a:r>
              <a:rPr lang="zh-CN" altLang="en-US" sz="8000" b="1" kern="0" spc="225" dirty="0">
                <a:solidFill>
                  <a:prstClr val="white"/>
                </a:solidFill>
                <a:latin typeface="微软雅黑" panose="020B0503020204020204" pitchFamily="34" charset="-122"/>
                <a:ea typeface="微软雅黑" panose="020B0503020204020204" pitchFamily="34" charset="-122"/>
              </a:rPr>
              <a:t>谢谢大家！</a:t>
            </a:r>
            <a:endParaRPr kumimoji="0" lang="zh-CN" altLang="en-US" sz="5400" b="1" i="0" u="none" strike="noStrike" kern="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 name="椭圆 4">
            <a:extLst>
              <a:ext uri="{FF2B5EF4-FFF2-40B4-BE49-F238E27FC236}">
                <a16:creationId xmlns:a16="http://schemas.microsoft.com/office/drawing/2014/main" id="{8F32D4E0-A5EB-4581-AE07-6DCA1174DB17}"/>
              </a:ext>
            </a:extLst>
          </p:cNvPr>
          <p:cNvSpPr/>
          <p:nvPr/>
        </p:nvSpPr>
        <p:spPr>
          <a:xfrm>
            <a:off x="5538000" y="4484265"/>
            <a:ext cx="1116000" cy="1116000"/>
          </a:xfrm>
          <a:prstGeom prst="ellips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7" name="图片 6">
            <a:extLst>
              <a:ext uri="{FF2B5EF4-FFF2-40B4-BE49-F238E27FC236}">
                <a16:creationId xmlns:a16="http://schemas.microsoft.com/office/drawing/2014/main" id="{8228F222-CEA2-496E-BDFC-05EAFB156737}"/>
              </a:ext>
            </a:extLst>
          </p:cNvPr>
          <p:cNvPicPr>
            <a:picLocks noChangeAspect="1"/>
          </p:cNvPicPr>
          <p:nvPr/>
        </p:nvPicPr>
        <p:blipFill rotWithShape="1">
          <a:blip r:embed="rId3">
            <a:extLst>
              <a:ext uri="{28A0092B-C50C-407E-A947-70E740481C1C}">
                <a14:useLocalDpi xmlns:a14="http://schemas.microsoft.com/office/drawing/2010/main" val="0"/>
              </a:ext>
            </a:extLst>
          </a:blip>
          <a:srcRect r="72729"/>
          <a:stretch/>
        </p:blipFill>
        <p:spPr>
          <a:xfrm>
            <a:off x="5689646" y="4634082"/>
            <a:ext cx="812708" cy="798074"/>
          </a:xfrm>
          <a:prstGeom prst="rect">
            <a:avLst/>
          </a:prstGeom>
        </p:spPr>
      </p:pic>
    </p:spTree>
    <p:extLst>
      <p:ext uri="{BB962C8B-B14F-4D97-AF65-F5344CB8AC3E}">
        <p14:creationId xmlns:p14="http://schemas.microsoft.com/office/powerpoint/2010/main" val="2810848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49E4A318-A976-40D1-94A0-DDFFADA8AB5A}"/>
              </a:ext>
            </a:extLst>
          </p:cNvPr>
          <p:cNvSpPr/>
          <p:nvPr/>
        </p:nvSpPr>
        <p:spPr>
          <a:xfrm>
            <a:off x="0" y="0"/>
            <a:ext cx="479394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FAA5A08-E8B9-4795-BDFF-CB1F5D10836B}"/>
              </a:ext>
            </a:extLst>
          </p:cNvPr>
          <p:cNvSpPr/>
          <p:nvPr/>
        </p:nvSpPr>
        <p:spPr>
          <a:xfrm>
            <a:off x="0" y="1"/>
            <a:ext cx="4793942" cy="6857999"/>
          </a:xfrm>
          <a:prstGeom prst="rect">
            <a:avLst/>
          </a:prstGeom>
          <a:blipFill dpi="0" rotWithShape="1">
            <a:blip r:embed="rId3">
              <a:alphaModFix amt="86000"/>
            </a:blip>
            <a:srcRect/>
            <a:stretch>
              <a:fillRect l="-52412" r="-1425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grpSp>
        <p:nvGrpSpPr>
          <p:cNvPr id="3" name="组合 2">
            <a:extLst>
              <a:ext uri="{FF2B5EF4-FFF2-40B4-BE49-F238E27FC236}">
                <a16:creationId xmlns:a16="http://schemas.microsoft.com/office/drawing/2014/main" id="{A524E0EC-E78C-42DE-B600-668C79CEAB7D}"/>
              </a:ext>
            </a:extLst>
          </p:cNvPr>
          <p:cNvGrpSpPr/>
          <p:nvPr/>
        </p:nvGrpSpPr>
        <p:grpSpPr>
          <a:xfrm>
            <a:off x="488304" y="1569098"/>
            <a:ext cx="3455808" cy="3408168"/>
            <a:chOff x="-9050" y="2167639"/>
            <a:chExt cx="3455808" cy="3408168"/>
          </a:xfrm>
          <a:solidFill>
            <a:schemeClr val="bg1"/>
          </a:solidFill>
        </p:grpSpPr>
        <p:grpSp>
          <p:nvGrpSpPr>
            <p:cNvPr id="4" name="组合 3">
              <a:extLst>
                <a:ext uri="{FF2B5EF4-FFF2-40B4-BE49-F238E27FC236}">
                  <a16:creationId xmlns:a16="http://schemas.microsoft.com/office/drawing/2014/main" id="{8E312CA2-3A4C-48DE-ACBB-2AE7118D7E82}"/>
                </a:ext>
              </a:extLst>
            </p:cNvPr>
            <p:cNvGrpSpPr/>
            <p:nvPr/>
          </p:nvGrpSpPr>
          <p:grpSpPr>
            <a:xfrm>
              <a:off x="734486" y="2167639"/>
              <a:ext cx="2487741" cy="2288124"/>
              <a:chOff x="8374817" y="3976831"/>
              <a:chExt cx="719115" cy="661413"/>
            </a:xfrm>
            <a:grpFill/>
          </p:grpSpPr>
          <p:sp>
            <p:nvSpPr>
              <p:cNvPr id="6" name="Freeform 44">
                <a:extLst>
                  <a:ext uri="{FF2B5EF4-FFF2-40B4-BE49-F238E27FC236}">
                    <a16:creationId xmlns:a16="http://schemas.microsoft.com/office/drawing/2014/main" id="{76E74EFB-DC26-410A-A6CD-7004B05CE3AF}"/>
                  </a:ext>
                </a:extLst>
              </p:cNvPr>
              <p:cNvSpPr/>
              <p:nvPr/>
            </p:nvSpPr>
            <p:spPr bwMode="auto">
              <a:xfrm>
                <a:off x="9018919" y="4072040"/>
                <a:ext cx="75013" cy="68522"/>
              </a:xfrm>
              <a:custGeom>
                <a:avLst/>
                <a:gdLst>
                  <a:gd name="T0" fmla="*/ 28 w 44"/>
                  <a:gd name="T1" fmla="*/ 11 h 40"/>
                  <a:gd name="T2" fmla="*/ 0 w 44"/>
                  <a:gd name="T3" fmla="*/ 18 h 40"/>
                  <a:gd name="T4" fmla="*/ 31 w 44"/>
                  <a:gd name="T5" fmla="*/ 40 h 40"/>
                  <a:gd name="T6" fmla="*/ 28 w 44"/>
                  <a:gd name="T7" fmla="*/ 11 h 40"/>
                </a:gdLst>
                <a:ahLst/>
                <a:cxnLst>
                  <a:cxn ang="0">
                    <a:pos x="T0" y="T1"/>
                  </a:cxn>
                  <a:cxn ang="0">
                    <a:pos x="T2" y="T3"/>
                  </a:cxn>
                  <a:cxn ang="0">
                    <a:pos x="T4" y="T5"/>
                  </a:cxn>
                  <a:cxn ang="0">
                    <a:pos x="T6" y="T7"/>
                  </a:cxn>
                </a:cxnLst>
                <a:rect l="0" t="0" r="r" b="b"/>
                <a:pathLst>
                  <a:path w="44" h="40">
                    <a:moveTo>
                      <a:pt x="28" y="11"/>
                    </a:moveTo>
                    <a:cubicBezTo>
                      <a:pt x="13" y="0"/>
                      <a:pt x="0" y="18"/>
                      <a:pt x="0" y="18"/>
                    </a:cubicBezTo>
                    <a:cubicBezTo>
                      <a:pt x="31" y="40"/>
                      <a:pt x="31" y="40"/>
                      <a:pt x="31" y="40"/>
                    </a:cubicBezTo>
                    <a:cubicBezTo>
                      <a:pt x="31" y="40"/>
                      <a:pt x="44" y="22"/>
                      <a:pt x="28"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7" name="Freeform 45">
                <a:extLst>
                  <a:ext uri="{FF2B5EF4-FFF2-40B4-BE49-F238E27FC236}">
                    <a16:creationId xmlns:a16="http://schemas.microsoft.com/office/drawing/2014/main" id="{7D66BEC2-1B61-4BF1-A10B-B92F21953C2A}"/>
                  </a:ext>
                </a:extLst>
              </p:cNvPr>
              <p:cNvSpPr/>
              <p:nvPr/>
            </p:nvSpPr>
            <p:spPr bwMode="auto">
              <a:xfrm>
                <a:off x="8831387" y="4116759"/>
                <a:ext cx="230088" cy="284184"/>
              </a:xfrm>
              <a:custGeom>
                <a:avLst/>
                <a:gdLst>
                  <a:gd name="T0" fmla="*/ 187 w 319"/>
                  <a:gd name="T1" fmla="*/ 85 h 394"/>
                  <a:gd name="T2" fmla="*/ 156 w 319"/>
                  <a:gd name="T3" fmla="*/ 125 h 394"/>
                  <a:gd name="T4" fmla="*/ 104 w 319"/>
                  <a:gd name="T5" fmla="*/ 198 h 394"/>
                  <a:gd name="T6" fmla="*/ 0 w 319"/>
                  <a:gd name="T7" fmla="*/ 342 h 394"/>
                  <a:gd name="T8" fmla="*/ 74 w 319"/>
                  <a:gd name="T9" fmla="*/ 394 h 394"/>
                  <a:gd name="T10" fmla="*/ 104 w 319"/>
                  <a:gd name="T11" fmla="*/ 352 h 394"/>
                  <a:gd name="T12" fmla="*/ 130 w 319"/>
                  <a:gd name="T13" fmla="*/ 314 h 394"/>
                  <a:gd name="T14" fmla="*/ 156 w 319"/>
                  <a:gd name="T15" fmla="*/ 276 h 394"/>
                  <a:gd name="T16" fmla="*/ 319 w 319"/>
                  <a:gd name="T17" fmla="*/ 52 h 394"/>
                  <a:gd name="T18" fmla="*/ 248 w 319"/>
                  <a:gd name="T19" fmla="*/ 0 h 394"/>
                  <a:gd name="T20" fmla="*/ 187 w 319"/>
                  <a:gd name="T21" fmla="*/ 85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9" h="394">
                    <a:moveTo>
                      <a:pt x="187" y="85"/>
                    </a:moveTo>
                    <a:lnTo>
                      <a:pt x="156" y="125"/>
                    </a:lnTo>
                    <a:lnTo>
                      <a:pt x="104" y="198"/>
                    </a:lnTo>
                    <a:lnTo>
                      <a:pt x="0" y="342"/>
                    </a:lnTo>
                    <a:lnTo>
                      <a:pt x="74" y="394"/>
                    </a:lnTo>
                    <a:lnTo>
                      <a:pt x="104" y="352"/>
                    </a:lnTo>
                    <a:lnTo>
                      <a:pt x="130" y="314"/>
                    </a:lnTo>
                    <a:lnTo>
                      <a:pt x="156" y="276"/>
                    </a:lnTo>
                    <a:lnTo>
                      <a:pt x="319" y="52"/>
                    </a:lnTo>
                    <a:lnTo>
                      <a:pt x="248" y="0"/>
                    </a:lnTo>
                    <a:lnTo>
                      <a:pt x="187"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8" name="Freeform 46">
                <a:extLst>
                  <a:ext uri="{FF2B5EF4-FFF2-40B4-BE49-F238E27FC236}">
                    <a16:creationId xmlns:a16="http://schemas.microsoft.com/office/drawing/2014/main" id="{48D9F72A-B6D1-4D90-92F4-B55FF91C1637}"/>
                  </a:ext>
                </a:extLst>
              </p:cNvPr>
              <p:cNvSpPr/>
              <p:nvPr/>
            </p:nvSpPr>
            <p:spPr bwMode="auto">
              <a:xfrm>
                <a:off x="8374817" y="3976831"/>
                <a:ext cx="569090" cy="661413"/>
              </a:xfrm>
              <a:custGeom>
                <a:avLst/>
                <a:gdLst>
                  <a:gd name="T0" fmla="*/ 312 w 334"/>
                  <a:gd name="T1" fmla="*/ 348 h 388"/>
                  <a:gd name="T2" fmla="*/ 293 w 334"/>
                  <a:gd name="T3" fmla="*/ 366 h 388"/>
                  <a:gd name="T4" fmla="*/ 40 w 334"/>
                  <a:gd name="T5" fmla="*/ 366 h 388"/>
                  <a:gd name="T6" fmla="*/ 22 w 334"/>
                  <a:gd name="T7" fmla="*/ 348 h 388"/>
                  <a:gd name="T8" fmla="*/ 22 w 334"/>
                  <a:gd name="T9" fmla="*/ 41 h 388"/>
                  <a:gd name="T10" fmla="*/ 40 w 334"/>
                  <a:gd name="T11" fmla="*/ 23 h 388"/>
                  <a:gd name="T12" fmla="*/ 293 w 334"/>
                  <a:gd name="T13" fmla="*/ 23 h 388"/>
                  <a:gd name="T14" fmla="*/ 312 w 334"/>
                  <a:gd name="T15" fmla="*/ 41 h 388"/>
                  <a:gd name="T16" fmla="*/ 312 w 334"/>
                  <a:gd name="T17" fmla="*/ 140 h 388"/>
                  <a:gd name="T18" fmla="*/ 334 w 334"/>
                  <a:gd name="T19" fmla="*/ 109 h 388"/>
                  <a:gd name="T20" fmla="*/ 334 w 334"/>
                  <a:gd name="T21" fmla="*/ 21 h 388"/>
                  <a:gd name="T22" fmla="*/ 313 w 334"/>
                  <a:gd name="T23" fmla="*/ 0 h 388"/>
                  <a:gd name="T24" fmla="*/ 21 w 334"/>
                  <a:gd name="T25" fmla="*/ 0 h 388"/>
                  <a:gd name="T26" fmla="*/ 0 w 334"/>
                  <a:gd name="T27" fmla="*/ 21 h 388"/>
                  <a:gd name="T28" fmla="*/ 0 w 334"/>
                  <a:gd name="T29" fmla="*/ 368 h 388"/>
                  <a:gd name="T30" fmla="*/ 21 w 334"/>
                  <a:gd name="T31" fmla="*/ 388 h 388"/>
                  <a:gd name="T32" fmla="*/ 313 w 334"/>
                  <a:gd name="T33" fmla="*/ 388 h 388"/>
                  <a:gd name="T34" fmla="*/ 334 w 334"/>
                  <a:gd name="T35" fmla="*/ 368 h 388"/>
                  <a:gd name="T36" fmla="*/ 334 w 334"/>
                  <a:gd name="T37" fmla="*/ 223 h 388"/>
                  <a:gd name="T38" fmla="*/ 312 w 334"/>
                  <a:gd name="T39" fmla="*/ 254 h 388"/>
                  <a:gd name="T40" fmla="*/ 312 w 334"/>
                  <a:gd name="T41" fmla="*/ 34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4" h="388">
                    <a:moveTo>
                      <a:pt x="312" y="348"/>
                    </a:moveTo>
                    <a:cubicBezTo>
                      <a:pt x="312" y="358"/>
                      <a:pt x="303" y="366"/>
                      <a:pt x="293" y="366"/>
                    </a:cubicBezTo>
                    <a:cubicBezTo>
                      <a:pt x="40" y="366"/>
                      <a:pt x="40" y="366"/>
                      <a:pt x="40" y="366"/>
                    </a:cubicBezTo>
                    <a:cubicBezTo>
                      <a:pt x="30" y="366"/>
                      <a:pt x="22" y="358"/>
                      <a:pt x="22" y="348"/>
                    </a:cubicBezTo>
                    <a:cubicBezTo>
                      <a:pt x="22" y="41"/>
                      <a:pt x="22" y="41"/>
                      <a:pt x="22" y="41"/>
                    </a:cubicBezTo>
                    <a:cubicBezTo>
                      <a:pt x="22" y="31"/>
                      <a:pt x="30" y="23"/>
                      <a:pt x="40" y="23"/>
                    </a:cubicBezTo>
                    <a:cubicBezTo>
                      <a:pt x="293" y="23"/>
                      <a:pt x="293" y="23"/>
                      <a:pt x="293" y="23"/>
                    </a:cubicBezTo>
                    <a:cubicBezTo>
                      <a:pt x="303" y="23"/>
                      <a:pt x="312" y="31"/>
                      <a:pt x="312" y="41"/>
                    </a:cubicBezTo>
                    <a:cubicBezTo>
                      <a:pt x="312" y="140"/>
                      <a:pt x="312" y="140"/>
                      <a:pt x="312" y="140"/>
                    </a:cubicBezTo>
                    <a:cubicBezTo>
                      <a:pt x="334" y="109"/>
                      <a:pt x="334" y="109"/>
                      <a:pt x="334" y="109"/>
                    </a:cubicBezTo>
                    <a:cubicBezTo>
                      <a:pt x="334" y="21"/>
                      <a:pt x="334" y="21"/>
                      <a:pt x="334" y="21"/>
                    </a:cubicBezTo>
                    <a:cubicBezTo>
                      <a:pt x="334" y="10"/>
                      <a:pt x="325" y="0"/>
                      <a:pt x="313" y="0"/>
                    </a:cubicBezTo>
                    <a:cubicBezTo>
                      <a:pt x="21" y="0"/>
                      <a:pt x="21" y="0"/>
                      <a:pt x="21" y="0"/>
                    </a:cubicBezTo>
                    <a:cubicBezTo>
                      <a:pt x="9" y="0"/>
                      <a:pt x="0" y="10"/>
                      <a:pt x="0" y="21"/>
                    </a:cubicBezTo>
                    <a:cubicBezTo>
                      <a:pt x="0" y="368"/>
                      <a:pt x="0" y="368"/>
                      <a:pt x="0" y="368"/>
                    </a:cubicBezTo>
                    <a:cubicBezTo>
                      <a:pt x="0" y="379"/>
                      <a:pt x="9" y="388"/>
                      <a:pt x="21" y="388"/>
                    </a:cubicBezTo>
                    <a:cubicBezTo>
                      <a:pt x="313" y="388"/>
                      <a:pt x="313" y="388"/>
                      <a:pt x="313" y="388"/>
                    </a:cubicBezTo>
                    <a:cubicBezTo>
                      <a:pt x="325" y="388"/>
                      <a:pt x="334" y="379"/>
                      <a:pt x="334" y="368"/>
                    </a:cubicBezTo>
                    <a:cubicBezTo>
                      <a:pt x="334" y="223"/>
                      <a:pt x="334" y="223"/>
                      <a:pt x="334" y="223"/>
                    </a:cubicBezTo>
                    <a:cubicBezTo>
                      <a:pt x="312" y="254"/>
                      <a:pt x="312" y="254"/>
                      <a:pt x="312" y="254"/>
                    </a:cubicBezTo>
                    <a:lnTo>
                      <a:pt x="312" y="3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9" name="Freeform 47">
                <a:extLst>
                  <a:ext uri="{FF2B5EF4-FFF2-40B4-BE49-F238E27FC236}">
                    <a16:creationId xmlns:a16="http://schemas.microsoft.com/office/drawing/2014/main" id="{31226620-D2F8-49E2-B18A-C05CEA998FF8}"/>
                  </a:ext>
                </a:extLst>
              </p:cNvPr>
              <p:cNvSpPr/>
              <p:nvPr/>
            </p:nvSpPr>
            <p:spPr bwMode="auto">
              <a:xfrm>
                <a:off x="8806142" y="4377142"/>
                <a:ext cx="67800" cy="77177"/>
              </a:xfrm>
              <a:custGeom>
                <a:avLst/>
                <a:gdLst>
                  <a:gd name="T0" fmla="*/ 21 w 94"/>
                  <a:gd name="T1" fmla="*/ 0 h 107"/>
                  <a:gd name="T2" fmla="*/ 0 w 94"/>
                  <a:gd name="T3" fmla="*/ 107 h 107"/>
                  <a:gd name="T4" fmla="*/ 94 w 94"/>
                  <a:gd name="T5" fmla="*/ 52 h 107"/>
                  <a:gd name="T6" fmla="*/ 21 w 94"/>
                  <a:gd name="T7" fmla="*/ 0 h 107"/>
                </a:gdLst>
                <a:ahLst/>
                <a:cxnLst>
                  <a:cxn ang="0">
                    <a:pos x="T0" y="T1"/>
                  </a:cxn>
                  <a:cxn ang="0">
                    <a:pos x="T2" y="T3"/>
                  </a:cxn>
                  <a:cxn ang="0">
                    <a:pos x="T4" y="T5"/>
                  </a:cxn>
                  <a:cxn ang="0">
                    <a:pos x="T6" y="T7"/>
                  </a:cxn>
                </a:cxnLst>
                <a:rect l="0" t="0" r="r" b="b"/>
                <a:pathLst>
                  <a:path w="94" h="107">
                    <a:moveTo>
                      <a:pt x="21" y="0"/>
                    </a:moveTo>
                    <a:lnTo>
                      <a:pt x="0" y="107"/>
                    </a:lnTo>
                    <a:lnTo>
                      <a:pt x="94" y="52"/>
                    </a:ln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10" name="Rectangle 48">
                <a:extLst>
                  <a:ext uri="{FF2B5EF4-FFF2-40B4-BE49-F238E27FC236}">
                    <a16:creationId xmlns:a16="http://schemas.microsoft.com/office/drawing/2014/main" id="{BDF55583-1427-49B2-877A-3A21186E97A0}"/>
                  </a:ext>
                </a:extLst>
              </p:cNvPr>
              <p:cNvSpPr>
                <a:spLocks noChangeArrowheads="1"/>
              </p:cNvSpPr>
              <p:nvPr/>
            </p:nvSpPr>
            <p:spPr bwMode="auto">
              <a:xfrm>
                <a:off x="8459928" y="4504808"/>
                <a:ext cx="296224"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11" name="Rectangle 49">
                <a:extLst>
                  <a:ext uri="{FF2B5EF4-FFF2-40B4-BE49-F238E27FC236}">
                    <a16:creationId xmlns:a16="http://schemas.microsoft.com/office/drawing/2014/main" id="{CC96318E-F904-4AFF-AB2C-AFAC5C181448}"/>
                  </a:ext>
                </a:extLst>
              </p:cNvPr>
              <p:cNvSpPr>
                <a:spLocks noChangeArrowheads="1"/>
              </p:cNvSpPr>
              <p:nvPr/>
            </p:nvSpPr>
            <p:spPr bwMode="auto">
              <a:xfrm>
                <a:off x="8459928" y="4428352"/>
                <a:ext cx="296224"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12" name="Rectangle 50">
                <a:extLst>
                  <a:ext uri="{FF2B5EF4-FFF2-40B4-BE49-F238E27FC236}">
                    <a16:creationId xmlns:a16="http://schemas.microsoft.com/office/drawing/2014/main" id="{8507168E-CA23-44C9-8A62-BDBCBABA6405}"/>
                  </a:ext>
                </a:extLst>
              </p:cNvPr>
              <p:cNvSpPr>
                <a:spLocks noChangeArrowheads="1"/>
              </p:cNvSpPr>
              <p:nvPr/>
            </p:nvSpPr>
            <p:spPr bwMode="auto">
              <a:xfrm>
                <a:off x="8459928" y="4354782"/>
                <a:ext cx="296224"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13" name="Rectangle 51">
                <a:extLst>
                  <a:ext uri="{FF2B5EF4-FFF2-40B4-BE49-F238E27FC236}">
                    <a16:creationId xmlns:a16="http://schemas.microsoft.com/office/drawing/2014/main" id="{2F3A48DC-A982-4CD7-8313-99AC6129ECF6}"/>
                  </a:ext>
                </a:extLst>
              </p:cNvPr>
              <p:cNvSpPr>
                <a:spLocks noChangeArrowheads="1"/>
              </p:cNvSpPr>
              <p:nvPr/>
            </p:nvSpPr>
            <p:spPr bwMode="auto">
              <a:xfrm>
                <a:off x="8459928" y="4278326"/>
                <a:ext cx="296224" cy="324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14" name="Rectangle 52">
                <a:extLst>
                  <a:ext uri="{FF2B5EF4-FFF2-40B4-BE49-F238E27FC236}">
                    <a16:creationId xmlns:a16="http://schemas.microsoft.com/office/drawing/2014/main" id="{57AA8105-1837-4E27-8E9B-47E720EC468E}"/>
                  </a:ext>
                </a:extLst>
              </p:cNvPr>
              <p:cNvSpPr>
                <a:spLocks noChangeArrowheads="1"/>
              </p:cNvSpPr>
              <p:nvPr/>
            </p:nvSpPr>
            <p:spPr bwMode="auto">
              <a:xfrm>
                <a:off x="8459928" y="4201870"/>
                <a:ext cx="296224" cy="33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sp>
            <p:nvSpPr>
              <p:cNvPr id="15" name="Rectangle 53">
                <a:extLst>
                  <a:ext uri="{FF2B5EF4-FFF2-40B4-BE49-F238E27FC236}">
                    <a16:creationId xmlns:a16="http://schemas.microsoft.com/office/drawing/2014/main" id="{D0745DDE-1D44-4806-8BAD-88ECE6355495}"/>
                  </a:ext>
                </a:extLst>
              </p:cNvPr>
              <p:cNvSpPr>
                <a:spLocks noChangeArrowheads="1"/>
              </p:cNvSpPr>
              <p:nvPr/>
            </p:nvSpPr>
            <p:spPr bwMode="auto">
              <a:xfrm>
                <a:off x="8459928" y="4124694"/>
                <a:ext cx="296224" cy="3462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63" tIns="45731" rIns="91463" bIns="45731"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cs typeface="+mn-cs"/>
                  <a:sym typeface="字魂59号-创粗黑" panose="00000500000000000000" pitchFamily="2" charset="-122"/>
                </a:endParaRPr>
              </a:p>
            </p:txBody>
          </p:sp>
        </p:grpSp>
        <p:sp>
          <p:nvSpPr>
            <p:cNvPr id="5" name="TextBox 59">
              <a:extLst>
                <a:ext uri="{FF2B5EF4-FFF2-40B4-BE49-F238E27FC236}">
                  <a16:creationId xmlns:a16="http://schemas.microsoft.com/office/drawing/2014/main" id="{995F24C0-5FB3-47D3-9788-E1200DB6AEC9}"/>
                </a:ext>
              </a:extLst>
            </p:cNvPr>
            <p:cNvSpPr>
              <a:spLocks noChangeArrowheads="1"/>
            </p:cNvSpPr>
            <p:nvPr/>
          </p:nvSpPr>
          <p:spPr bwMode="auto">
            <a:xfrm flipH="1">
              <a:off x="-9050" y="4652477"/>
              <a:ext cx="3455808" cy="923330"/>
            </a:xfrm>
            <a:prstGeom prst="rect">
              <a:avLst/>
            </a:prstGeom>
            <a:noFill/>
            <a:ln>
              <a:noFill/>
            </a:ln>
            <a:extLs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字魂59号-创粗黑" panose="00000500000000000000" pitchFamily="2" charset="-122"/>
                  <a:ea typeface="字魂59号-创粗黑" panose="00000500000000000000" pitchFamily="2" charset="-122"/>
                  <a:cs typeface="David" panose="020E0502060401010101" pitchFamily="34" charset="-79"/>
                  <a:sym typeface="字魂59号-创粗黑" panose="00000500000000000000" pitchFamily="2" charset="-122"/>
                </a:rPr>
                <a:t>CONTENTS </a:t>
              </a:r>
            </a:p>
          </p:txBody>
        </p:sp>
      </p:grpSp>
      <p:sp>
        <p:nvSpPr>
          <p:cNvPr id="2" name="Oval 4">
            <a:extLst>
              <a:ext uri="{FF2B5EF4-FFF2-40B4-BE49-F238E27FC236}">
                <a16:creationId xmlns:a16="http://schemas.microsoft.com/office/drawing/2014/main" id="{DC66DB56-5C7E-433E-84C0-208D5F9D5BF5}"/>
              </a:ext>
            </a:extLst>
          </p:cNvPr>
          <p:cNvSpPr/>
          <p:nvPr/>
        </p:nvSpPr>
        <p:spPr>
          <a:xfrm>
            <a:off x="5865951" y="1877660"/>
            <a:ext cx="749367" cy="749367"/>
          </a:xfrm>
          <a:prstGeom prst="ellipse">
            <a:avLst/>
          </a:prstGeom>
          <a:blipFill dpi="0" rotWithShape="1">
            <a:blip r:embed="rId3">
              <a:alphaModFix amt="86000"/>
            </a:blip>
            <a:srcRect/>
            <a:stretch>
              <a:fillRect r="-3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rPr>
              <a:t>1</a:t>
            </a:r>
            <a:endParaRPr kumimoji="0" lang="id-ID"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endParaRPr>
          </a:p>
        </p:txBody>
      </p:sp>
      <p:sp>
        <p:nvSpPr>
          <p:cNvPr id="16" name="Oval 4">
            <a:extLst>
              <a:ext uri="{FF2B5EF4-FFF2-40B4-BE49-F238E27FC236}">
                <a16:creationId xmlns:a16="http://schemas.microsoft.com/office/drawing/2014/main" id="{B35D1683-9196-4E55-A540-BEB5A2449C6F}"/>
              </a:ext>
            </a:extLst>
          </p:cNvPr>
          <p:cNvSpPr/>
          <p:nvPr/>
        </p:nvSpPr>
        <p:spPr>
          <a:xfrm>
            <a:off x="5865953" y="2926778"/>
            <a:ext cx="749367" cy="749367"/>
          </a:xfrm>
          <a:prstGeom prst="ellipse">
            <a:avLst/>
          </a:prstGeom>
          <a:blipFill dpi="0" rotWithShape="1">
            <a:blip r:embed="rId3">
              <a:alphaModFix amt="86000"/>
            </a:blip>
            <a:srcRect/>
            <a:stretch>
              <a:fillRect r="-3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rPr>
              <a:t>2</a:t>
            </a:r>
            <a:endParaRPr kumimoji="0" lang="id-ID"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endParaRPr>
          </a:p>
        </p:txBody>
      </p:sp>
      <p:sp>
        <p:nvSpPr>
          <p:cNvPr id="17" name="Oval 4">
            <a:extLst>
              <a:ext uri="{FF2B5EF4-FFF2-40B4-BE49-F238E27FC236}">
                <a16:creationId xmlns:a16="http://schemas.microsoft.com/office/drawing/2014/main" id="{090E6CBC-1767-4150-A3CE-AFB419FD044E}"/>
              </a:ext>
            </a:extLst>
          </p:cNvPr>
          <p:cNvSpPr/>
          <p:nvPr/>
        </p:nvSpPr>
        <p:spPr>
          <a:xfrm>
            <a:off x="5865954" y="3857222"/>
            <a:ext cx="749367" cy="749367"/>
          </a:xfrm>
          <a:prstGeom prst="ellipse">
            <a:avLst/>
          </a:prstGeom>
          <a:blipFill dpi="0" rotWithShape="1">
            <a:blip r:embed="rId3">
              <a:alphaModFix amt="86000"/>
            </a:blip>
            <a:srcRect/>
            <a:stretch>
              <a:fillRect r="-3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rPr>
              <a:t>3</a:t>
            </a:r>
            <a:endParaRPr kumimoji="0" lang="id-ID"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endParaRPr>
          </a:p>
        </p:txBody>
      </p:sp>
      <p:sp>
        <p:nvSpPr>
          <p:cNvPr id="26" name="Oval 4">
            <a:extLst>
              <a:ext uri="{FF2B5EF4-FFF2-40B4-BE49-F238E27FC236}">
                <a16:creationId xmlns:a16="http://schemas.microsoft.com/office/drawing/2014/main" id="{45CFD208-40DA-4C90-8058-FB85E18831FD}"/>
              </a:ext>
            </a:extLst>
          </p:cNvPr>
          <p:cNvSpPr/>
          <p:nvPr/>
        </p:nvSpPr>
        <p:spPr>
          <a:xfrm>
            <a:off x="5865952" y="4787666"/>
            <a:ext cx="749367" cy="749367"/>
          </a:xfrm>
          <a:prstGeom prst="ellipse">
            <a:avLst/>
          </a:prstGeom>
          <a:blipFill dpi="0" rotWithShape="1">
            <a:blip r:embed="rId3">
              <a:alphaModFix amt="86000"/>
            </a:blip>
            <a:srcRect/>
            <a:stretch>
              <a:fillRect r="-33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rPr>
              <a:t>4</a:t>
            </a:r>
            <a:endParaRPr kumimoji="0" lang="id-ID" sz="3200" b="1" i="0" u="none" strike="noStrike" kern="1200" cap="none" spc="0" normalizeH="0" baseline="0" noProof="0" dirty="0">
              <a:ln>
                <a:noFill/>
              </a:ln>
              <a:solidFill>
                <a:prstClr val="white"/>
              </a:solidFill>
              <a:effectLst/>
              <a:uLnTx/>
              <a:uFillTx/>
              <a:latin typeface="Arial Black" panose="020B0A04020102020204" pitchFamily="34" charset="0"/>
              <a:ea typeface="字魂59号-创粗黑" panose="00000500000000000000" pitchFamily="2" charset="-122"/>
              <a:cs typeface="+mn-cs"/>
              <a:sym typeface="字魂59号-创粗黑" panose="00000500000000000000" pitchFamily="2" charset="-122"/>
            </a:endParaRPr>
          </a:p>
        </p:txBody>
      </p:sp>
      <p:sp>
        <p:nvSpPr>
          <p:cNvPr id="27" name="Text Box 17">
            <a:extLst>
              <a:ext uri="{FF2B5EF4-FFF2-40B4-BE49-F238E27FC236}">
                <a16:creationId xmlns:a16="http://schemas.microsoft.com/office/drawing/2014/main" id="{7A5E905D-E588-42D9-80D9-FE5A6D1C5021}"/>
              </a:ext>
            </a:extLst>
          </p:cNvPr>
          <p:cNvSpPr txBox="1">
            <a:spLocks noChangeArrowheads="1"/>
          </p:cNvSpPr>
          <p:nvPr/>
        </p:nvSpPr>
        <p:spPr bwMode="auto">
          <a:xfrm>
            <a:off x="7066039" y="1959957"/>
            <a:ext cx="314794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小组分工</a:t>
            </a:r>
          </a:p>
        </p:txBody>
      </p:sp>
      <p:sp>
        <p:nvSpPr>
          <p:cNvPr id="28" name="Text Box 17">
            <a:extLst>
              <a:ext uri="{FF2B5EF4-FFF2-40B4-BE49-F238E27FC236}">
                <a16:creationId xmlns:a16="http://schemas.microsoft.com/office/drawing/2014/main" id="{1E181E47-F478-455C-B66A-12F33EB94382}"/>
              </a:ext>
            </a:extLst>
          </p:cNvPr>
          <p:cNvSpPr txBox="1">
            <a:spLocks noChangeArrowheads="1"/>
          </p:cNvSpPr>
          <p:nvPr/>
        </p:nvSpPr>
        <p:spPr bwMode="auto">
          <a:xfrm>
            <a:off x="7037567" y="2985805"/>
            <a:ext cx="306700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功能介绍</a:t>
            </a:r>
          </a:p>
        </p:txBody>
      </p:sp>
      <p:sp>
        <p:nvSpPr>
          <p:cNvPr id="29" name="Text Box 17">
            <a:extLst>
              <a:ext uri="{FF2B5EF4-FFF2-40B4-BE49-F238E27FC236}">
                <a16:creationId xmlns:a16="http://schemas.microsoft.com/office/drawing/2014/main" id="{22B20724-F800-4510-AEBC-79FB3624D542}"/>
              </a:ext>
            </a:extLst>
          </p:cNvPr>
          <p:cNvSpPr txBox="1">
            <a:spLocks noChangeArrowheads="1"/>
          </p:cNvSpPr>
          <p:nvPr/>
        </p:nvSpPr>
        <p:spPr bwMode="auto">
          <a:xfrm>
            <a:off x="7037567" y="3930826"/>
            <a:ext cx="3354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设计思路</a:t>
            </a:r>
          </a:p>
        </p:txBody>
      </p:sp>
      <p:sp>
        <p:nvSpPr>
          <p:cNvPr id="30" name="Text Box 17">
            <a:extLst>
              <a:ext uri="{FF2B5EF4-FFF2-40B4-BE49-F238E27FC236}">
                <a16:creationId xmlns:a16="http://schemas.microsoft.com/office/drawing/2014/main" id="{8E56F438-F2E9-445B-BBD5-0170F5A75339}"/>
              </a:ext>
            </a:extLst>
          </p:cNvPr>
          <p:cNvSpPr txBox="1">
            <a:spLocks noChangeArrowheads="1"/>
          </p:cNvSpPr>
          <p:nvPr/>
        </p:nvSpPr>
        <p:spPr bwMode="auto">
          <a:xfrm>
            <a:off x="7066038" y="4920203"/>
            <a:ext cx="3326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sz="32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成果展示与总结</a:t>
            </a:r>
            <a:endParaRPr kumimoji="0" lang="zh-CN" altLang="en-US" sz="32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4093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50CA7D6-B708-4EC1-8DF2-0DB95A775A7C}"/>
              </a:ext>
            </a:extLst>
          </p:cNvPr>
          <p:cNvPicPr>
            <a:picLocks noChangeAspect="1"/>
          </p:cNvPicPr>
          <p:nvPr/>
        </p:nvPicPr>
        <p:blipFill>
          <a:blip r:embed="rId2">
            <a:extLst>
              <a:ext uri="{28A0092B-C50C-407E-A947-70E740481C1C}">
                <a14:useLocalDpi xmlns:a14="http://schemas.microsoft.com/office/drawing/2010/main" val="0"/>
              </a:ext>
            </a:extLst>
          </a:blip>
          <a:srcRect t="44074"/>
          <a:stretch>
            <a:fillRect/>
          </a:stretch>
        </p:blipFill>
        <p:spPr>
          <a:xfrm flipH="1">
            <a:off x="0" y="2529840"/>
            <a:ext cx="5516880" cy="1717040"/>
          </a:xfrm>
          <a:custGeom>
            <a:avLst/>
            <a:gdLst>
              <a:gd name="connsiteX0" fmla="*/ 0 w 10274591"/>
              <a:gd name="connsiteY0" fmla="*/ 0 h 3835400"/>
              <a:gd name="connsiteX1" fmla="*/ 10274591 w 10274591"/>
              <a:gd name="connsiteY1" fmla="*/ 0 h 3835400"/>
              <a:gd name="connsiteX2" fmla="*/ 10274591 w 10274591"/>
              <a:gd name="connsiteY2" fmla="*/ 3835400 h 3835400"/>
              <a:gd name="connsiteX3" fmla="*/ 0 w 10274591"/>
              <a:gd name="connsiteY3" fmla="*/ 3835400 h 3835400"/>
            </a:gdLst>
            <a:ahLst/>
            <a:cxnLst>
              <a:cxn ang="0">
                <a:pos x="connsiteX0" y="connsiteY0"/>
              </a:cxn>
              <a:cxn ang="0">
                <a:pos x="connsiteX1" y="connsiteY1"/>
              </a:cxn>
              <a:cxn ang="0">
                <a:pos x="connsiteX2" y="connsiteY2"/>
              </a:cxn>
              <a:cxn ang="0">
                <a:pos x="connsiteX3" y="connsiteY3"/>
              </a:cxn>
            </a:cxnLst>
            <a:rect l="l" t="t" r="r" b="b"/>
            <a:pathLst>
              <a:path w="10274591" h="3835400">
                <a:moveTo>
                  <a:pt x="0" y="0"/>
                </a:moveTo>
                <a:lnTo>
                  <a:pt x="10274591" y="0"/>
                </a:lnTo>
                <a:lnTo>
                  <a:pt x="10274591" y="3835400"/>
                </a:lnTo>
                <a:lnTo>
                  <a:pt x="0" y="3835400"/>
                </a:lnTo>
                <a:close/>
              </a:path>
            </a:pathLst>
          </a:custGeom>
        </p:spPr>
      </p:pic>
      <p:grpSp>
        <p:nvGrpSpPr>
          <p:cNvPr id="16" name="组合 15">
            <a:extLst>
              <a:ext uri="{FF2B5EF4-FFF2-40B4-BE49-F238E27FC236}">
                <a16:creationId xmlns:a16="http://schemas.microsoft.com/office/drawing/2014/main" id="{8500C4F9-B6DF-4F83-A7E8-6DEF68A6B4C7}"/>
              </a:ext>
            </a:extLst>
          </p:cNvPr>
          <p:cNvGrpSpPr/>
          <p:nvPr/>
        </p:nvGrpSpPr>
        <p:grpSpPr>
          <a:xfrm>
            <a:off x="0" y="2529840"/>
            <a:ext cx="12192000" cy="1757680"/>
            <a:chOff x="0" y="2529840"/>
            <a:chExt cx="12192000" cy="1757680"/>
          </a:xfrm>
          <a:blipFill>
            <a:blip r:embed="rId3">
              <a:alphaModFix amt="86000"/>
            </a:blip>
            <a:stretch>
              <a:fillRect r="-33000"/>
            </a:stretch>
          </a:blipFill>
        </p:grpSpPr>
        <p:sp>
          <p:nvSpPr>
            <p:cNvPr id="2" name="矩形 1">
              <a:extLst>
                <a:ext uri="{FF2B5EF4-FFF2-40B4-BE49-F238E27FC236}">
                  <a16:creationId xmlns:a16="http://schemas.microsoft.com/office/drawing/2014/main" id="{85677988-AFCB-440C-A9B3-589DC9A5D028}"/>
                </a:ext>
              </a:extLst>
            </p:cNvPr>
            <p:cNvSpPr/>
            <p:nvPr/>
          </p:nvSpPr>
          <p:spPr>
            <a:xfrm>
              <a:off x="0" y="2529840"/>
              <a:ext cx="5516880" cy="1717040"/>
            </a:xfrm>
            <a:prstGeom prst="rect">
              <a:avLst/>
            </a:prstGeom>
            <a:gradFill>
              <a:gsLst>
                <a:gs pos="0">
                  <a:srgbClr val="0070C0">
                    <a:alpha val="54000"/>
                  </a:srgbClr>
                </a:gs>
                <a:gs pos="100000">
                  <a:srgbClr val="002060">
                    <a:alpha val="76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p>
          </p:txBody>
        </p:sp>
        <p:sp>
          <p:nvSpPr>
            <p:cNvPr id="13" name="矩形 12">
              <a:extLst>
                <a:ext uri="{FF2B5EF4-FFF2-40B4-BE49-F238E27FC236}">
                  <a16:creationId xmlns:a16="http://schemas.microsoft.com/office/drawing/2014/main" id="{43EF899F-A18A-42BB-93A3-DB424A418101}"/>
                </a:ext>
              </a:extLst>
            </p:cNvPr>
            <p:cNvSpPr/>
            <p:nvPr/>
          </p:nvSpPr>
          <p:spPr>
            <a:xfrm>
              <a:off x="11348720" y="2529840"/>
              <a:ext cx="843280" cy="1757680"/>
            </a:xfrm>
            <a:prstGeom prst="rect">
              <a:avLst/>
            </a:prstGeom>
            <a:gradFill>
              <a:gsLst>
                <a:gs pos="0">
                  <a:srgbClr val="0070C0"/>
                </a:gs>
                <a:gs pos="100000">
                  <a:srgbClr val="002060">
                    <a:alpha val="7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E5053013-8F3F-43C0-95A3-8110A4964A90}"/>
              </a:ext>
            </a:extLst>
          </p:cNvPr>
          <p:cNvSpPr/>
          <p:nvPr/>
        </p:nvSpPr>
        <p:spPr>
          <a:xfrm>
            <a:off x="1630066" y="3046551"/>
            <a:ext cx="3856890" cy="1200329"/>
          </a:xfrm>
          <a:prstGeom prst="rect">
            <a:avLst/>
          </a:prstGeom>
        </p:spPr>
        <p:txBody>
          <a:bodyPr wrap="none">
            <a:spAutoFit/>
          </a:bodyPr>
          <a:lstStyle/>
          <a:p>
            <a:pPr lvl="0" eaLnBrk="0" fontAlgn="base" hangingPunct="0">
              <a:spcBef>
                <a:spcPct val="0"/>
              </a:spcBef>
              <a:spcAft>
                <a:spcPct val="0"/>
              </a:spcAft>
              <a:defRPr/>
            </a:pPr>
            <a:r>
              <a:rPr lang="en-US" altLang="zh-CN" sz="7200"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rPr>
              <a:t>Part 01</a:t>
            </a:r>
            <a:endParaRPr lang="zh-CN" altLang="en-US" sz="7200" b="1"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F1E828F2-B136-4509-974A-078B79029670}"/>
              </a:ext>
            </a:extLst>
          </p:cNvPr>
          <p:cNvSpPr/>
          <p:nvPr/>
        </p:nvSpPr>
        <p:spPr>
          <a:xfrm>
            <a:off x="5959118" y="2875002"/>
            <a:ext cx="4917440" cy="1107996"/>
          </a:xfrm>
          <a:prstGeom prst="rect">
            <a:avLst/>
          </a:prstGeom>
        </p:spPr>
        <p:txBody>
          <a:bodyPr wrap="square">
            <a:spAutoFit/>
          </a:bodyPr>
          <a:lstStyle/>
          <a:p>
            <a:pPr lvl="0" algn="dist" eaLnBrk="0" fontAlgn="base" hangingPunct="0">
              <a:spcBef>
                <a:spcPct val="0"/>
              </a:spcBef>
              <a:spcAft>
                <a:spcPct val="0"/>
              </a:spcAft>
              <a:defRPr/>
            </a:pPr>
            <a:r>
              <a:rPr lang="zh-CN" altLang="en-US" sz="66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小组分工</a:t>
            </a:r>
          </a:p>
        </p:txBody>
      </p:sp>
    </p:spTree>
    <p:extLst>
      <p:ext uri="{BB962C8B-B14F-4D97-AF65-F5344CB8AC3E}">
        <p14:creationId xmlns:p14="http://schemas.microsoft.com/office/powerpoint/2010/main" val="173626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50CA7D6-B708-4EC1-8DF2-0DB95A775A7C}"/>
              </a:ext>
            </a:extLst>
          </p:cNvPr>
          <p:cNvPicPr>
            <a:picLocks noChangeAspect="1"/>
          </p:cNvPicPr>
          <p:nvPr/>
        </p:nvPicPr>
        <p:blipFill>
          <a:blip r:embed="rId2">
            <a:extLst>
              <a:ext uri="{28A0092B-C50C-407E-A947-70E740481C1C}">
                <a14:useLocalDpi xmlns:a14="http://schemas.microsoft.com/office/drawing/2010/main" val="0"/>
              </a:ext>
            </a:extLst>
          </a:blip>
          <a:srcRect t="44074"/>
          <a:stretch>
            <a:fillRect/>
          </a:stretch>
        </p:blipFill>
        <p:spPr>
          <a:xfrm flipH="1">
            <a:off x="0" y="2529840"/>
            <a:ext cx="5516880" cy="1717040"/>
          </a:xfrm>
          <a:custGeom>
            <a:avLst/>
            <a:gdLst>
              <a:gd name="connsiteX0" fmla="*/ 0 w 10274591"/>
              <a:gd name="connsiteY0" fmla="*/ 0 h 3835400"/>
              <a:gd name="connsiteX1" fmla="*/ 10274591 w 10274591"/>
              <a:gd name="connsiteY1" fmla="*/ 0 h 3835400"/>
              <a:gd name="connsiteX2" fmla="*/ 10274591 w 10274591"/>
              <a:gd name="connsiteY2" fmla="*/ 3835400 h 3835400"/>
              <a:gd name="connsiteX3" fmla="*/ 0 w 10274591"/>
              <a:gd name="connsiteY3" fmla="*/ 3835400 h 3835400"/>
            </a:gdLst>
            <a:ahLst/>
            <a:cxnLst>
              <a:cxn ang="0">
                <a:pos x="connsiteX0" y="connsiteY0"/>
              </a:cxn>
              <a:cxn ang="0">
                <a:pos x="connsiteX1" y="connsiteY1"/>
              </a:cxn>
              <a:cxn ang="0">
                <a:pos x="connsiteX2" y="connsiteY2"/>
              </a:cxn>
              <a:cxn ang="0">
                <a:pos x="connsiteX3" y="connsiteY3"/>
              </a:cxn>
            </a:cxnLst>
            <a:rect l="l" t="t" r="r" b="b"/>
            <a:pathLst>
              <a:path w="10274591" h="3835400">
                <a:moveTo>
                  <a:pt x="0" y="0"/>
                </a:moveTo>
                <a:lnTo>
                  <a:pt x="10274591" y="0"/>
                </a:lnTo>
                <a:lnTo>
                  <a:pt x="10274591" y="3835400"/>
                </a:lnTo>
                <a:lnTo>
                  <a:pt x="0" y="3835400"/>
                </a:lnTo>
                <a:close/>
              </a:path>
            </a:pathLst>
          </a:custGeom>
        </p:spPr>
      </p:pic>
      <p:grpSp>
        <p:nvGrpSpPr>
          <p:cNvPr id="16" name="组合 15">
            <a:extLst>
              <a:ext uri="{FF2B5EF4-FFF2-40B4-BE49-F238E27FC236}">
                <a16:creationId xmlns:a16="http://schemas.microsoft.com/office/drawing/2014/main" id="{8500C4F9-B6DF-4F83-A7E8-6DEF68A6B4C7}"/>
              </a:ext>
            </a:extLst>
          </p:cNvPr>
          <p:cNvGrpSpPr/>
          <p:nvPr/>
        </p:nvGrpSpPr>
        <p:grpSpPr>
          <a:xfrm>
            <a:off x="0" y="2529840"/>
            <a:ext cx="12192000" cy="1757680"/>
            <a:chOff x="0" y="2529840"/>
            <a:chExt cx="12192000" cy="1757680"/>
          </a:xfrm>
          <a:blipFill>
            <a:blip r:embed="rId3">
              <a:alphaModFix amt="86000"/>
            </a:blip>
            <a:stretch>
              <a:fillRect r="-33000"/>
            </a:stretch>
          </a:blipFill>
        </p:grpSpPr>
        <p:sp>
          <p:nvSpPr>
            <p:cNvPr id="2" name="矩形 1">
              <a:extLst>
                <a:ext uri="{FF2B5EF4-FFF2-40B4-BE49-F238E27FC236}">
                  <a16:creationId xmlns:a16="http://schemas.microsoft.com/office/drawing/2014/main" id="{85677988-AFCB-440C-A9B3-589DC9A5D028}"/>
                </a:ext>
              </a:extLst>
            </p:cNvPr>
            <p:cNvSpPr/>
            <p:nvPr/>
          </p:nvSpPr>
          <p:spPr>
            <a:xfrm>
              <a:off x="0" y="2529840"/>
              <a:ext cx="5516880" cy="1717040"/>
            </a:xfrm>
            <a:prstGeom prst="rect">
              <a:avLst/>
            </a:prstGeom>
            <a:gradFill>
              <a:gsLst>
                <a:gs pos="0">
                  <a:srgbClr val="0070C0">
                    <a:alpha val="54000"/>
                  </a:srgbClr>
                </a:gs>
                <a:gs pos="100000">
                  <a:srgbClr val="002060">
                    <a:alpha val="76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p>
          </p:txBody>
        </p:sp>
        <p:sp>
          <p:nvSpPr>
            <p:cNvPr id="13" name="矩形 12">
              <a:extLst>
                <a:ext uri="{FF2B5EF4-FFF2-40B4-BE49-F238E27FC236}">
                  <a16:creationId xmlns:a16="http://schemas.microsoft.com/office/drawing/2014/main" id="{43EF899F-A18A-42BB-93A3-DB424A418101}"/>
                </a:ext>
              </a:extLst>
            </p:cNvPr>
            <p:cNvSpPr/>
            <p:nvPr/>
          </p:nvSpPr>
          <p:spPr>
            <a:xfrm>
              <a:off x="11348720" y="2529840"/>
              <a:ext cx="843280" cy="1757680"/>
            </a:xfrm>
            <a:prstGeom prst="rect">
              <a:avLst/>
            </a:prstGeom>
            <a:gradFill>
              <a:gsLst>
                <a:gs pos="0">
                  <a:srgbClr val="0070C0"/>
                </a:gs>
                <a:gs pos="100000">
                  <a:srgbClr val="002060">
                    <a:alpha val="76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矩形 7">
            <a:extLst>
              <a:ext uri="{FF2B5EF4-FFF2-40B4-BE49-F238E27FC236}">
                <a16:creationId xmlns:a16="http://schemas.microsoft.com/office/drawing/2014/main" id="{E5053013-8F3F-43C0-95A3-8110A4964A90}"/>
              </a:ext>
            </a:extLst>
          </p:cNvPr>
          <p:cNvSpPr/>
          <p:nvPr/>
        </p:nvSpPr>
        <p:spPr>
          <a:xfrm>
            <a:off x="1630066" y="3046551"/>
            <a:ext cx="3856890" cy="1200329"/>
          </a:xfrm>
          <a:prstGeom prst="rect">
            <a:avLst/>
          </a:prstGeom>
        </p:spPr>
        <p:txBody>
          <a:bodyPr wrap="none">
            <a:spAutoFit/>
          </a:bodyPr>
          <a:lstStyle/>
          <a:p>
            <a:pPr lvl="0" eaLnBrk="0" fontAlgn="base" hangingPunct="0">
              <a:spcBef>
                <a:spcPct val="0"/>
              </a:spcBef>
              <a:spcAft>
                <a:spcPct val="0"/>
              </a:spcAft>
              <a:defRPr/>
            </a:pPr>
            <a:r>
              <a:rPr lang="en-US" altLang="zh-CN" sz="7200"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rPr>
              <a:t>Part 02</a:t>
            </a:r>
            <a:endParaRPr lang="zh-CN" altLang="en-US" sz="7200" b="1" dirty="0">
              <a:solidFill>
                <a:schemeClr val="bg1"/>
              </a:solidFill>
              <a:latin typeface="Arial Black" panose="020B0A04020102020204" pitchFamily="34"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F1E828F2-B136-4509-974A-078B79029670}"/>
              </a:ext>
            </a:extLst>
          </p:cNvPr>
          <p:cNvSpPr/>
          <p:nvPr/>
        </p:nvSpPr>
        <p:spPr>
          <a:xfrm>
            <a:off x="5959118" y="2875002"/>
            <a:ext cx="4917440" cy="1107996"/>
          </a:xfrm>
          <a:prstGeom prst="rect">
            <a:avLst/>
          </a:prstGeom>
        </p:spPr>
        <p:txBody>
          <a:bodyPr wrap="square">
            <a:spAutoFit/>
          </a:bodyPr>
          <a:lstStyle/>
          <a:p>
            <a:pPr lvl="0" algn="dist" eaLnBrk="0" fontAlgn="base" hangingPunct="0">
              <a:spcBef>
                <a:spcPct val="0"/>
              </a:spcBef>
              <a:spcAft>
                <a:spcPct val="0"/>
              </a:spcAft>
              <a:defRPr/>
            </a:pPr>
            <a:r>
              <a:rPr lang="zh-CN" altLang="en-US" sz="6600" b="1"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功能介绍</a:t>
            </a:r>
          </a:p>
        </p:txBody>
      </p:sp>
    </p:spTree>
    <p:extLst>
      <p:ext uri="{BB962C8B-B14F-4D97-AF65-F5344CB8AC3E}">
        <p14:creationId xmlns:p14="http://schemas.microsoft.com/office/powerpoint/2010/main" val="163441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EE7BBCA5-8D6E-4C38-B6A6-E3BD9D816A0B}"/>
              </a:ext>
            </a:extLst>
          </p:cNvPr>
          <p:cNvSpPr/>
          <p:nvPr/>
        </p:nvSpPr>
        <p:spPr>
          <a:xfrm>
            <a:off x="440924" y="2916597"/>
            <a:ext cx="11310152" cy="3377671"/>
          </a:xfrm>
          <a:prstGeom prst="roundRect">
            <a:avLst>
              <a:gd name="adj" fmla="val 3715"/>
            </a:avLst>
          </a:prstGeom>
          <a:solidFill>
            <a:schemeClr val="bg1"/>
          </a:solidFill>
          <a:ln>
            <a:noFill/>
          </a:ln>
          <a:effectLst>
            <a:outerShdw blurRad="25400" sx="101000" sy="101000" algn="ctr"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9E9EAD-6342-4261-80C4-FE3A66F5857F}"/>
              </a:ext>
            </a:extLst>
          </p:cNvPr>
          <p:cNvSpPr/>
          <p:nvPr/>
        </p:nvSpPr>
        <p:spPr>
          <a:xfrm>
            <a:off x="557748" y="723330"/>
            <a:ext cx="10833903" cy="662554"/>
          </a:xfrm>
          <a:prstGeom prst="rect">
            <a:avLst/>
          </a:prstGeom>
        </p:spPr>
        <p:txBody>
          <a:bodyPr wrap="square">
            <a:spAutoFit/>
          </a:bodyPr>
          <a:lstStyle/>
          <a:p>
            <a:pPr algn="ctr">
              <a:lnSpc>
                <a:spcPct val="150000"/>
              </a:lnSpc>
              <a:defRPr/>
            </a:pPr>
            <a:r>
              <a:rPr kumimoji="0" lang="zh-CN" altLang="en-US" sz="2800" b="1" i="0" u="none" strike="noStrike" kern="0" cap="none" spc="225"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学生信息管理系统四个模块</a:t>
            </a:r>
          </a:p>
        </p:txBody>
      </p:sp>
      <p:grpSp>
        <p:nvGrpSpPr>
          <p:cNvPr id="12" name="组合 11">
            <a:extLst>
              <a:ext uri="{FF2B5EF4-FFF2-40B4-BE49-F238E27FC236}">
                <a16:creationId xmlns:a16="http://schemas.microsoft.com/office/drawing/2014/main" id="{0A16813E-2104-4C3D-9EB1-946786001234}"/>
              </a:ext>
            </a:extLst>
          </p:cNvPr>
          <p:cNvGrpSpPr/>
          <p:nvPr/>
        </p:nvGrpSpPr>
        <p:grpSpPr>
          <a:xfrm>
            <a:off x="1080631" y="3346068"/>
            <a:ext cx="2155156" cy="1951574"/>
            <a:chOff x="803609" y="3315835"/>
            <a:chExt cx="2155156" cy="1951574"/>
          </a:xfrm>
        </p:grpSpPr>
        <p:sp>
          <p:nvSpPr>
            <p:cNvPr id="17" name="KSO_Shape">
              <a:extLst>
                <a:ext uri="{FF2B5EF4-FFF2-40B4-BE49-F238E27FC236}">
                  <a16:creationId xmlns:a16="http://schemas.microsoft.com/office/drawing/2014/main" id="{20411D45-7A93-41F9-BB1D-E5326B4E9B99}"/>
                </a:ext>
              </a:extLst>
            </p:cNvPr>
            <p:cNvSpPr/>
            <p:nvPr/>
          </p:nvSpPr>
          <p:spPr>
            <a:xfrm>
              <a:off x="1743075" y="3315835"/>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sp>
          <p:nvSpPr>
            <p:cNvPr id="18" name="Text Box 17">
              <a:extLst>
                <a:ext uri="{FF2B5EF4-FFF2-40B4-BE49-F238E27FC236}">
                  <a16:creationId xmlns:a16="http://schemas.microsoft.com/office/drawing/2014/main" id="{E054936A-B67A-478F-8B63-CEDDC36DA844}"/>
                </a:ext>
              </a:extLst>
            </p:cNvPr>
            <p:cNvSpPr txBox="1">
              <a:spLocks noChangeArrowheads="1"/>
            </p:cNvSpPr>
            <p:nvPr/>
          </p:nvSpPr>
          <p:spPr bwMode="auto">
            <a:xfrm>
              <a:off x="803609" y="3909202"/>
              <a:ext cx="215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sz="2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学生信息管理</a:t>
              </a:r>
              <a:endPar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8084205B-AEF4-4CCD-B04A-5EA61FCB2E0A}"/>
                </a:ext>
              </a:extLst>
            </p:cNvPr>
            <p:cNvSpPr/>
            <p:nvPr/>
          </p:nvSpPr>
          <p:spPr>
            <a:xfrm>
              <a:off x="1046231" y="4443209"/>
              <a:ext cx="1767185" cy="824200"/>
            </a:xfrm>
            <a:prstGeom prst="rect">
              <a:avLst/>
            </a:prstGeom>
          </p:spPr>
          <p:txBody>
            <a:bodyPr wrap="square">
              <a:spAutoFit/>
            </a:bodyPr>
            <a:lstStyle/>
            <a:p>
              <a:pPr algn="ctr">
                <a:lnSpc>
                  <a:spcPct val="150000"/>
                </a:lnSpc>
                <a:defRPr/>
              </a:pPr>
              <a:r>
                <a:rPr lang="zh-CN" altLang="en-US" sz="1100" b="1" kern="0" spc="225" dirty="0">
                  <a:solidFill>
                    <a:schemeClr val="tx1">
                      <a:lumMod val="95000"/>
                      <a:lumOff val="5000"/>
                    </a:schemeClr>
                  </a:solidFill>
                  <a:latin typeface="微软雅黑" panose="020B0503020204020204" pitchFamily="34" charset="-122"/>
                  <a:ea typeface="微软雅黑" panose="020B0503020204020204" pitchFamily="34" charset="-122"/>
                </a:rPr>
                <a:t>添加、删除、修改、查看学生列表、查询学生信息</a:t>
              </a:r>
            </a:p>
          </p:txBody>
        </p:sp>
      </p:grpSp>
      <p:grpSp>
        <p:nvGrpSpPr>
          <p:cNvPr id="16" name="组合 15">
            <a:extLst>
              <a:ext uri="{FF2B5EF4-FFF2-40B4-BE49-F238E27FC236}">
                <a16:creationId xmlns:a16="http://schemas.microsoft.com/office/drawing/2014/main" id="{569CF4B9-0656-4DCB-AC1A-42F90F1E0C72}"/>
              </a:ext>
            </a:extLst>
          </p:cNvPr>
          <p:cNvGrpSpPr/>
          <p:nvPr/>
        </p:nvGrpSpPr>
        <p:grpSpPr>
          <a:xfrm>
            <a:off x="6331019" y="3308566"/>
            <a:ext cx="2155156" cy="1994149"/>
            <a:chOff x="6053997" y="3278333"/>
            <a:chExt cx="2155156" cy="1994149"/>
          </a:xfrm>
        </p:grpSpPr>
        <p:grpSp>
          <p:nvGrpSpPr>
            <p:cNvPr id="27" name="组合 26">
              <a:extLst>
                <a:ext uri="{FF2B5EF4-FFF2-40B4-BE49-F238E27FC236}">
                  <a16:creationId xmlns:a16="http://schemas.microsoft.com/office/drawing/2014/main" id="{35A00622-F656-4F1A-B366-B5F4A4508742}"/>
                </a:ext>
              </a:extLst>
            </p:cNvPr>
            <p:cNvGrpSpPr/>
            <p:nvPr/>
          </p:nvGrpSpPr>
          <p:grpSpPr>
            <a:xfrm>
              <a:off x="6053997" y="3926176"/>
              <a:ext cx="2155156" cy="1346306"/>
              <a:chOff x="803609" y="3909202"/>
              <a:chExt cx="2155156" cy="1346306"/>
            </a:xfrm>
          </p:grpSpPr>
          <p:sp>
            <p:nvSpPr>
              <p:cNvPr id="29" name="Text Box 17">
                <a:extLst>
                  <a:ext uri="{FF2B5EF4-FFF2-40B4-BE49-F238E27FC236}">
                    <a16:creationId xmlns:a16="http://schemas.microsoft.com/office/drawing/2014/main" id="{32185172-5DBD-4324-B8DD-16D7B0381DE0}"/>
                  </a:ext>
                </a:extLst>
              </p:cNvPr>
              <p:cNvSpPr txBox="1">
                <a:spLocks noChangeArrowheads="1"/>
              </p:cNvSpPr>
              <p:nvPr/>
            </p:nvSpPr>
            <p:spPr bwMode="auto">
              <a:xfrm>
                <a:off x="803609" y="3909202"/>
                <a:ext cx="215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校园卡管理</a:t>
                </a:r>
              </a:p>
            </p:txBody>
          </p:sp>
          <p:sp>
            <p:nvSpPr>
              <p:cNvPr id="30" name="矩形 29">
                <a:extLst>
                  <a:ext uri="{FF2B5EF4-FFF2-40B4-BE49-F238E27FC236}">
                    <a16:creationId xmlns:a16="http://schemas.microsoft.com/office/drawing/2014/main" id="{8B4807E9-6E35-4ACC-B9E3-3E924CA8400E}"/>
                  </a:ext>
                </a:extLst>
              </p:cNvPr>
              <p:cNvSpPr/>
              <p:nvPr/>
            </p:nvSpPr>
            <p:spPr>
              <a:xfrm>
                <a:off x="997595" y="4431308"/>
                <a:ext cx="1767185" cy="824200"/>
              </a:xfrm>
              <a:prstGeom prst="rect">
                <a:avLst/>
              </a:prstGeom>
            </p:spPr>
            <p:txBody>
              <a:bodyPr wrap="square">
                <a:spAutoFit/>
              </a:bodyPr>
              <a:lstStyle/>
              <a:p>
                <a:pPr algn="ctr">
                  <a:lnSpc>
                    <a:spcPct val="150000"/>
                  </a:lnSpc>
                  <a:defRPr/>
                </a:pPr>
                <a:r>
                  <a:rPr lang="zh-CN" altLang="en-US" sz="1100" b="1" kern="0" spc="225" dirty="0">
                    <a:solidFill>
                      <a:schemeClr val="tx1">
                        <a:lumMod val="95000"/>
                        <a:lumOff val="5000"/>
                      </a:schemeClr>
                    </a:solidFill>
                    <a:latin typeface="微软雅黑" panose="020B0503020204020204" pitchFamily="34" charset="-122"/>
                    <a:ea typeface="微软雅黑" panose="020B0503020204020204" pitchFamily="34" charset="-122"/>
                  </a:rPr>
                  <a:t> 可添加、删除、修改、搜索校园卡相关信息</a:t>
                </a:r>
              </a:p>
            </p:txBody>
          </p:sp>
        </p:grpSp>
        <p:pic>
          <p:nvPicPr>
            <p:cNvPr id="35" name="图形 34">
              <a:extLst>
                <a:ext uri="{FF2B5EF4-FFF2-40B4-BE49-F238E27FC236}">
                  <a16:creationId xmlns:a16="http://schemas.microsoft.com/office/drawing/2014/main" id="{9F884DE4-59F3-4FC8-BEAB-56A79A5756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9728" y="3278333"/>
              <a:ext cx="463694" cy="463694"/>
            </a:xfrm>
            <a:prstGeom prst="rect">
              <a:avLst/>
            </a:prstGeom>
          </p:spPr>
        </p:pic>
      </p:grpSp>
      <p:grpSp>
        <p:nvGrpSpPr>
          <p:cNvPr id="14" name="组合 13">
            <a:extLst>
              <a:ext uri="{FF2B5EF4-FFF2-40B4-BE49-F238E27FC236}">
                <a16:creationId xmlns:a16="http://schemas.microsoft.com/office/drawing/2014/main" id="{EF6875B6-92F2-4F2E-A75F-3FB82A1A5E9C}"/>
              </a:ext>
            </a:extLst>
          </p:cNvPr>
          <p:cNvGrpSpPr/>
          <p:nvPr/>
        </p:nvGrpSpPr>
        <p:grpSpPr>
          <a:xfrm>
            <a:off x="3705826" y="3346068"/>
            <a:ext cx="2155156" cy="1751084"/>
            <a:chOff x="3428803" y="3315835"/>
            <a:chExt cx="2155156" cy="1751084"/>
          </a:xfrm>
        </p:grpSpPr>
        <p:grpSp>
          <p:nvGrpSpPr>
            <p:cNvPr id="21" name="组合 20">
              <a:extLst>
                <a:ext uri="{FF2B5EF4-FFF2-40B4-BE49-F238E27FC236}">
                  <a16:creationId xmlns:a16="http://schemas.microsoft.com/office/drawing/2014/main" id="{A9BA3D23-D7EF-4986-95A1-7AFBFECF0E94}"/>
                </a:ext>
              </a:extLst>
            </p:cNvPr>
            <p:cNvGrpSpPr/>
            <p:nvPr/>
          </p:nvGrpSpPr>
          <p:grpSpPr>
            <a:xfrm>
              <a:off x="3428803" y="3909202"/>
              <a:ext cx="2155156" cy="1157717"/>
              <a:chOff x="803609" y="3909202"/>
              <a:chExt cx="2155156" cy="1157717"/>
            </a:xfrm>
          </p:grpSpPr>
          <p:sp>
            <p:nvSpPr>
              <p:cNvPr id="23" name="Text Box 17">
                <a:extLst>
                  <a:ext uri="{FF2B5EF4-FFF2-40B4-BE49-F238E27FC236}">
                    <a16:creationId xmlns:a16="http://schemas.microsoft.com/office/drawing/2014/main" id="{51161A1D-9902-48F9-A275-6526A525CD77}"/>
                  </a:ext>
                </a:extLst>
              </p:cNvPr>
              <p:cNvSpPr txBox="1">
                <a:spLocks noChangeArrowheads="1"/>
              </p:cNvSpPr>
              <p:nvPr/>
            </p:nvSpPr>
            <p:spPr bwMode="auto">
              <a:xfrm>
                <a:off x="803609" y="3909202"/>
                <a:ext cx="215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lang="zh-CN" altLang="en-US" sz="2400" dirty="0">
                    <a:solidFill>
                      <a:srgbClr val="0070C0"/>
                    </a:solidFill>
                    <a:latin typeface="微软雅黑" panose="020B0503020204020204" pitchFamily="34" charset="-122"/>
                    <a:ea typeface="微软雅黑" panose="020B0503020204020204" pitchFamily="34" charset="-122"/>
                    <a:cs typeface="Times New Roman" panose="02020603050405020304" pitchFamily="18" charset="0"/>
                  </a:rPr>
                  <a:t>用户信息管理</a:t>
                </a:r>
                <a:endPar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5CD851E3-521A-4686-8C6B-BED8CFA72828}"/>
                  </a:ext>
                </a:extLst>
              </p:cNvPr>
              <p:cNvSpPr/>
              <p:nvPr/>
            </p:nvSpPr>
            <p:spPr>
              <a:xfrm>
                <a:off x="1021912" y="4496635"/>
                <a:ext cx="1767185" cy="570284"/>
              </a:xfrm>
              <a:prstGeom prst="rect">
                <a:avLst/>
              </a:prstGeom>
            </p:spPr>
            <p:txBody>
              <a:bodyPr wrap="square">
                <a:spAutoFit/>
              </a:bodyPr>
              <a:lstStyle/>
              <a:p>
                <a:pPr algn="ctr">
                  <a:lnSpc>
                    <a:spcPct val="150000"/>
                  </a:lnSpc>
                  <a:defRPr/>
                </a:pPr>
                <a:r>
                  <a:rPr lang="zh-CN" altLang="en-US" sz="1100" b="1" kern="0" spc="225" dirty="0">
                    <a:solidFill>
                      <a:schemeClr val="tx1">
                        <a:lumMod val="95000"/>
                        <a:lumOff val="5000"/>
                      </a:schemeClr>
                    </a:solidFill>
                    <a:latin typeface="微软雅黑" panose="020B0503020204020204" pitchFamily="34" charset="-122"/>
                    <a:ea typeface="微软雅黑" panose="020B0503020204020204" pitchFamily="34" charset="-122"/>
                  </a:rPr>
                  <a:t>添加、查询、修改可登录的用户信息</a:t>
                </a:r>
              </a:p>
            </p:txBody>
          </p:sp>
        </p:grpSp>
        <p:pic>
          <p:nvPicPr>
            <p:cNvPr id="36" name="图形 35">
              <a:extLst>
                <a:ext uri="{FF2B5EF4-FFF2-40B4-BE49-F238E27FC236}">
                  <a16:creationId xmlns:a16="http://schemas.microsoft.com/office/drawing/2014/main" id="{56A3D72A-DAD1-4A8A-84EB-A9A8B2F582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74534" y="3315835"/>
              <a:ext cx="463694" cy="463694"/>
            </a:xfrm>
            <a:prstGeom prst="rect">
              <a:avLst/>
            </a:prstGeom>
          </p:spPr>
        </p:pic>
      </p:grpSp>
      <p:grpSp>
        <p:nvGrpSpPr>
          <p:cNvPr id="39" name="组合 38">
            <a:extLst>
              <a:ext uri="{FF2B5EF4-FFF2-40B4-BE49-F238E27FC236}">
                <a16:creationId xmlns:a16="http://schemas.microsoft.com/office/drawing/2014/main" id="{1327FAAC-1286-4394-B699-3D7B9E4F4B94}"/>
              </a:ext>
            </a:extLst>
          </p:cNvPr>
          <p:cNvGrpSpPr/>
          <p:nvPr/>
        </p:nvGrpSpPr>
        <p:grpSpPr>
          <a:xfrm>
            <a:off x="8956214" y="3302575"/>
            <a:ext cx="2155156" cy="1873141"/>
            <a:chOff x="8679192" y="3272342"/>
            <a:chExt cx="2155156" cy="1873141"/>
          </a:xfrm>
        </p:grpSpPr>
        <p:grpSp>
          <p:nvGrpSpPr>
            <p:cNvPr id="31" name="组合 30">
              <a:extLst>
                <a:ext uri="{FF2B5EF4-FFF2-40B4-BE49-F238E27FC236}">
                  <a16:creationId xmlns:a16="http://schemas.microsoft.com/office/drawing/2014/main" id="{F711FCFA-DD90-42A2-B215-6F30B9E64952}"/>
                </a:ext>
              </a:extLst>
            </p:cNvPr>
            <p:cNvGrpSpPr/>
            <p:nvPr/>
          </p:nvGrpSpPr>
          <p:grpSpPr>
            <a:xfrm>
              <a:off x="8679192" y="3926176"/>
              <a:ext cx="2155156" cy="1219307"/>
              <a:chOff x="803609" y="3909202"/>
              <a:chExt cx="2155156" cy="1219307"/>
            </a:xfrm>
          </p:grpSpPr>
          <p:sp>
            <p:nvSpPr>
              <p:cNvPr id="33" name="Text Box 17">
                <a:extLst>
                  <a:ext uri="{FF2B5EF4-FFF2-40B4-BE49-F238E27FC236}">
                    <a16:creationId xmlns:a16="http://schemas.microsoft.com/office/drawing/2014/main" id="{BBC1A879-A4CA-4ABF-809F-B81F619760F8}"/>
                  </a:ext>
                </a:extLst>
              </p:cNvPr>
              <p:cNvSpPr txBox="1">
                <a:spLocks noChangeArrowheads="1"/>
              </p:cNvSpPr>
              <p:nvPr/>
            </p:nvSpPr>
            <p:spPr bwMode="auto">
              <a:xfrm>
                <a:off x="803609" y="3909202"/>
                <a:ext cx="2155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bg1"/>
                    </a:solidFill>
                    <a:latin typeface="黑体" panose="02010609060101010101" pitchFamily="49" charset="-122"/>
                    <a:ea typeface="宋体" panose="02010600030101010101" pitchFamily="2" charset="-122"/>
                  </a:defRPr>
                </a:lvl1pPr>
                <a:lvl2pPr marL="742950" indent="-285750">
                  <a:defRPr b="1">
                    <a:solidFill>
                      <a:schemeClr val="bg1"/>
                    </a:solidFill>
                    <a:latin typeface="黑体" panose="02010609060101010101" pitchFamily="49" charset="-122"/>
                    <a:ea typeface="宋体" panose="02010600030101010101" pitchFamily="2" charset="-122"/>
                  </a:defRPr>
                </a:lvl2pPr>
                <a:lvl3pPr marL="1143000" indent="-228600">
                  <a:defRPr b="1">
                    <a:solidFill>
                      <a:schemeClr val="bg1"/>
                    </a:solidFill>
                    <a:latin typeface="黑体" panose="02010609060101010101" pitchFamily="49" charset="-122"/>
                    <a:ea typeface="宋体" panose="02010600030101010101" pitchFamily="2" charset="-122"/>
                  </a:defRPr>
                </a:lvl3pPr>
                <a:lvl4pPr marL="1600200" indent="-228600">
                  <a:defRPr b="1">
                    <a:solidFill>
                      <a:schemeClr val="bg1"/>
                    </a:solidFill>
                    <a:latin typeface="黑体" panose="02010609060101010101" pitchFamily="49" charset="-122"/>
                    <a:ea typeface="宋体" panose="02010600030101010101" pitchFamily="2" charset="-122"/>
                  </a:defRPr>
                </a:lvl4pPr>
                <a:lvl5pPr marL="2057400" indent="-228600">
                  <a:defRPr b="1">
                    <a:solidFill>
                      <a:schemeClr val="bg1"/>
                    </a:solidFill>
                    <a:latin typeface="黑体" panose="02010609060101010101" pitchFamily="49" charset="-122"/>
                    <a:ea typeface="宋体" panose="02010600030101010101" pitchFamily="2" charset="-122"/>
                  </a:defRPr>
                </a:lvl5pPr>
                <a:lvl6pPr marL="25146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6pPr>
                <a:lvl7pPr marL="29718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7pPr>
                <a:lvl8pPr marL="34290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8pPr>
                <a:lvl9pPr marL="3886200" indent="-228600" eaLnBrk="0" fontAlgn="base" hangingPunct="0">
                  <a:spcBef>
                    <a:spcPct val="0"/>
                  </a:spcBef>
                  <a:spcAft>
                    <a:spcPct val="0"/>
                  </a:spcAft>
                  <a:defRPr b="1">
                    <a:solidFill>
                      <a:schemeClr val="bg1"/>
                    </a:solidFill>
                    <a:latin typeface="黑体" panose="02010609060101010101" pitchFamily="49" charset="-122"/>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新闻公告</a:t>
                </a:r>
              </a:p>
            </p:txBody>
          </p:sp>
          <p:sp>
            <p:nvSpPr>
              <p:cNvPr id="34" name="矩形 33">
                <a:extLst>
                  <a:ext uri="{FF2B5EF4-FFF2-40B4-BE49-F238E27FC236}">
                    <a16:creationId xmlns:a16="http://schemas.microsoft.com/office/drawing/2014/main" id="{532736E3-22B7-499D-9C0A-8B74F063692B}"/>
                  </a:ext>
                </a:extLst>
              </p:cNvPr>
              <p:cNvSpPr/>
              <p:nvPr/>
            </p:nvSpPr>
            <p:spPr>
              <a:xfrm>
                <a:off x="1012992" y="4558225"/>
                <a:ext cx="1767185" cy="570284"/>
              </a:xfrm>
              <a:prstGeom prst="rect">
                <a:avLst/>
              </a:prstGeom>
            </p:spPr>
            <p:txBody>
              <a:bodyPr wrap="square">
                <a:spAutoFit/>
              </a:bodyPr>
              <a:lstStyle/>
              <a:p>
                <a:pPr algn="ctr">
                  <a:lnSpc>
                    <a:spcPct val="150000"/>
                  </a:lnSpc>
                  <a:defRPr/>
                </a:pPr>
                <a:r>
                  <a:rPr lang="zh-CN" altLang="en-US" sz="1100" b="1" kern="0" spc="225" dirty="0">
                    <a:solidFill>
                      <a:schemeClr val="tx1">
                        <a:lumMod val="95000"/>
                        <a:lumOff val="5000"/>
                      </a:schemeClr>
                    </a:solidFill>
                    <a:latin typeface="微软雅黑" panose="020B0503020204020204" pitchFamily="34" charset="-122"/>
                    <a:ea typeface="微软雅黑" panose="020B0503020204020204" pitchFamily="34" charset="-122"/>
                  </a:rPr>
                  <a:t>发布、查看、修改相关公告</a:t>
                </a:r>
              </a:p>
            </p:txBody>
          </p:sp>
        </p:grpSp>
        <p:pic>
          <p:nvPicPr>
            <p:cNvPr id="37" name="图形 36">
              <a:extLst>
                <a:ext uri="{FF2B5EF4-FFF2-40B4-BE49-F238E27FC236}">
                  <a16:creationId xmlns:a16="http://schemas.microsoft.com/office/drawing/2014/main" id="{996B7744-F58E-4739-91E1-0EE72BFE90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94531" y="3272342"/>
              <a:ext cx="463694" cy="463694"/>
            </a:xfrm>
            <a:prstGeom prst="rect">
              <a:avLst/>
            </a:prstGeom>
          </p:spPr>
        </p:pic>
      </p:grpSp>
    </p:spTree>
    <p:extLst>
      <p:ext uri="{BB962C8B-B14F-4D97-AF65-F5344CB8AC3E}">
        <p14:creationId xmlns:p14="http://schemas.microsoft.com/office/powerpoint/2010/main" val="354694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959469" y="1421586"/>
            <a:ext cx="5136530" cy="11473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b="1" kern="0" spc="225" dirty="0">
                <a:solidFill>
                  <a:schemeClr val="bg1">
                    <a:lumMod val="50000"/>
                  </a:schemeClr>
                </a:solidFill>
                <a:latin typeface="微软雅黑" panose="020B0503020204020204" pitchFamily="34" charset="-122"/>
                <a:ea typeface="微软雅黑" panose="020B0503020204020204" pitchFamily="34" charset="-122"/>
              </a:rPr>
              <a:t>学生信息管理这个模块主要分为添加学生和查看学生列表两个大功能。</a:t>
            </a:r>
          </a:p>
          <a:p>
            <a:pPr>
              <a:lnSpc>
                <a:spcPct val="150000"/>
              </a:lnSpc>
              <a:defRPr/>
            </a:pPr>
            <a:endParaRPr lang="zh-CN" altLang="en-US" sz="1100" b="1" kern="0" spc="225"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1010199" y="2694298"/>
            <a:ext cx="4329454" cy="1900364"/>
            <a:chOff x="965430" y="3993944"/>
            <a:chExt cx="4329454" cy="1900364"/>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1900364"/>
              <a:chOff x="922680" y="4082030"/>
              <a:chExt cx="4329454" cy="1900364"/>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1881284"/>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添加学生功能可以通过输入学生的学号，姓名，性别，年级向系统中添加新的学生，并添加了相关背景图片。若添加的学生已存在，则会显示该用户已存在。</a:t>
                </a: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6502367" y="2713378"/>
            <a:ext cx="4329456" cy="3008360"/>
            <a:chOff x="965430" y="5096197"/>
            <a:chExt cx="4329456" cy="3008360"/>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3008360"/>
              <a:chOff x="922680" y="4082030"/>
              <a:chExt cx="4329456" cy="3008360"/>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2989280"/>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查看学生列表功能，可以查看系统中所有的学生信息，并按照学号顺序进行排列，并可进行相应的删除、修改</a:t>
                </a:r>
                <a:r>
                  <a:rPr lang="zh-CN" altLang="en-US" sz="1600" b="1" kern="0" spc="225">
                    <a:solidFill>
                      <a:prstClr val="white">
                        <a:lumMod val="50000"/>
                      </a:prstClr>
                    </a:solidFill>
                    <a:latin typeface="楷体" panose="02010609060101010101" pitchFamily="49" charset="-122"/>
                    <a:ea typeface="楷体" panose="02010609060101010101" pitchFamily="49" charset="-122"/>
                  </a:rPr>
                  <a:t>操作，在次</a:t>
                </a: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基础上还添加了查询功能，可以根据部分信息，查询符合相关条件的学生并显示在页面上，并进行了页面美观布局的相应调整。</a:t>
                </a: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893060" y="412752"/>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学生信息管理</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6958623" y="4748984"/>
            <a:ext cx="461665" cy="1118255"/>
          </a:xfrm>
          <a:prstGeom prst="rect">
            <a:avLst/>
          </a:prstGeom>
        </p:spPr>
        <p:txBody>
          <a:bodyPr vert="eaVert" wrap="none">
            <a:spAutoFit/>
          </a:bodyPr>
          <a:lstStyle/>
          <a:p>
            <a:r>
              <a:rPr lang="zh-CN" altLang="en-US" b="1" kern="0" spc="225">
                <a:solidFill>
                  <a:schemeClr val="bg1"/>
                </a:solidFill>
                <a:latin typeface="楷体" panose="02010609060101010101" pitchFamily="49" charset="-122"/>
                <a:ea typeface="楷体" panose="02010609060101010101" pitchFamily="49" charset="-122"/>
              </a:rPr>
              <a:t>输入内容</a:t>
            </a:r>
            <a:endParaRPr lang="zh-CN" altLang="en-US">
              <a:solidFill>
                <a:schemeClr val="bg1"/>
              </a:solidFill>
            </a:endParaRPr>
          </a:p>
        </p:txBody>
      </p:sp>
      <p:sp>
        <p:nvSpPr>
          <p:cNvPr id="54" name="矩形 53">
            <a:extLst>
              <a:ext uri="{FF2B5EF4-FFF2-40B4-BE49-F238E27FC236}">
                <a16:creationId xmlns:a16="http://schemas.microsoft.com/office/drawing/2014/main" id="{80F70FC8-2EEA-4DD5-9591-89ECBAFDC00E}"/>
              </a:ext>
            </a:extLst>
          </p:cNvPr>
          <p:cNvSpPr/>
          <p:nvPr/>
        </p:nvSpPr>
        <p:spPr>
          <a:xfrm>
            <a:off x="79269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5" name="矩形 54">
            <a:extLst>
              <a:ext uri="{FF2B5EF4-FFF2-40B4-BE49-F238E27FC236}">
                <a16:creationId xmlns:a16="http://schemas.microsoft.com/office/drawing/2014/main" id="{130EF212-3419-46A9-8EC9-EE6C60C53558}"/>
              </a:ext>
            </a:extLst>
          </p:cNvPr>
          <p:cNvSpPr/>
          <p:nvPr/>
        </p:nvSpPr>
        <p:spPr>
          <a:xfrm>
            <a:off x="88952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6" name="矩形 55">
            <a:extLst>
              <a:ext uri="{FF2B5EF4-FFF2-40B4-BE49-F238E27FC236}">
                <a16:creationId xmlns:a16="http://schemas.microsoft.com/office/drawing/2014/main" id="{858CFDD6-5E02-4543-B60C-B48B88EFCCC9}"/>
              </a:ext>
            </a:extLst>
          </p:cNvPr>
          <p:cNvSpPr/>
          <p:nvPr/>
        </p:nvSpPr>
        <p:spPr>
          <a:xfrm>
            <a:off x="98635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736259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959469" y="1421586"/>
            <a:ext cx="5136530" cy="45890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b="1" kern="0" spc="225" dirty="0">
                <a:solidFill>
                  <a:schemeClr val="bg1">
                    <a:lumMod val="50000"/>
                  </a:schemeClr>
                </a:solidFill>
                <a:latin typeface="微软雅黑" panose="020B0503020204020204" pitchFamily="34" charset="-122"/>
                <a:ea typeface="微软雅黑" panose="020B0503020204020204" pitchFamily="34" charset="-122"/>
              </a:rPr>
              <a:t>方便让用户修改、查看自己的登录用户信息</a:t>
            </a: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1010199" y="2694298"/>
            <a:ext cx="4329454" cy="1900364"/>
            <a:chOff x="965430" y="3993944"/>
            <a:chExt cx="4329454" cy="1900364"/>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1900364"/>
              <a:chOff x="922680" y="4082030"/>
              <a:chExt cx="4329454" cy="1900364"/>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1881284"/>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修改用户信息：可以对用户的信息进行修改，例如更改用户角色或重置密码。</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删除用户：可以删除用户账号，确保用户账号的管理和安全。</a:t>
                </a: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6502367" y="2713378"/>
            <a:ext cx="4329456" cy="2269696"/>
            <a:chOff x="965430" y="5096197"/>
            <a:chExt cx="4329456" cy="2269696"/>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2269696"/>
              <a:chOff x="922680" y="4082030"/>
              <a:chExt cx="4329456" cy="2269696"/>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2250616"/>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添加用户：可以添加新用户，包括学生、教师和管理员，赋予不同的权限和角色。</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查询用户：可以查询用户列表，了解每个用户的基本信息和权限设置。</a:t>
                </a: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893060" y="412752"/>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用户信息管理</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6958623" y="4748984"/>
            <a:ext cx="461665" cy="1118255"/>
          </a:xfrm>
          <a:prstGeom prst="rect">
            <a:avLst/>
          </a:prstGeom>
        </p:spPr>
        <p:txBody>
          <a:bodyPr vert="eaVert" wrap="none">
            <a:spAutoFit/>
          </a:bodyPr>
          <a:lstStyle/>
          <a:p>
            <a:r>
              <a:rPr lang="zh-CN" altLang="en-US" b="1" kern="0" spc="225">
                <a:solidFill>
                  <a:schemeClr val="bg1"/>
                </a:solidFill>
                <a:latin typeface="楷体" panose="02010609060101010101" pitchFamily="49" charset="-122"/>
                <a:ea typeface="楷体" panose="02010609060101010101" pitchFamily="49" charset="-122"/>
              </a:rPr>
              <a:t>输入内容</a:t>
            </a:r>
            <a:endParaRPr lang="zh-CN" altLang="en-US">
              <a:solidFill>
                <a:schemeClr val="bg1"/>
              </a:solidFill>
            </a:endParaRPr>
          </a:p>
        </p:txBody>
      </p:sp>
      <p:sp>
        <p:nvSpPr>
          <p:cNvPr id="54" name="矩形 53">
            <a:extLst>
              <a:ext uri="{FF2B5EF4-FFF2-40B4-BE49-F238E27FC236}">
                <a16:creationId xmlns:a16="http://schemas.microsoft.com/office/drawing/2014/main" id="{80F70FC8-2EEA-4DD5-9591-89ECBAFDC00E}"/>
              </a:ext>
            </a:extLst>
          </p:cNvPr>
          <p:cNvSpPr/>
          <p:nvPr/>
        </p:nvSpPr>
        <p:spPr>
          <a:xfrm>
            <a:off x="79269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5" name="矩形 54">
            <a:extLst>
              <a:ext uri="{FF2B5EF4-FFF2-40B4-BE49-F238E27FC236}">
                <a16:creationId xmlns:a16="http://schemas.microsoft.com/office/drawing/2014/main" id="{130EF212-3419-46A9-8EC9-EE6C60C53558}"/>
              </a:ext>
            </a:extLst>
          </p:cNvPr>
          <p:cNvSpPr/>
          <p:nvPr/>
        </p:nvSpPr>
        <p:spPr>
          <a:xfrm>
            <a:off x="88952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6" name="矩形 55">
            <a:extLst>
              <a:ext uri="{FF2B5EF4-FFF2-40B4-BE49-F238E27FC236}">
                <a16:creationId xmlns:a16="http://schemas.microsoft.com/office/drawing/2014/main" id="{858CFDD6-5E02-4543-B60C-B48B88EFCCC9}"/>
              </a:ext>
            </a:extLst>
          </p:cNvPr>
          <p:cNvSpPr/>
          <p:nvPr/>
        </p:nvSpPr>
        <p:spPr>
          <a:xfrm>
            <a:off x="98635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227373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959469" y="1421586"/>
            <a:ext cx="5136530" cy="45890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b="1" kern="0" spc="225" dirty="0">
                <a:solidFill>
                  <a:schemeClr val="bg1">
                    <a:lumMod val="50000"/>
                  </a:schemeClr>
                </a:solidFill>
                <a:latin typeface="微软雅黑" panose="020B0503020204020204" pitchFamily="34" charset="-122"/>
                <a:ea typeface="微软雅黑" panose="020B0503020204020204" pitchFamily="34" charset="-122"/>
              </a:rPr>
              <a:t>为方面老师、学生对校园卡管理</a:t>
            </a: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1047795" y="2732458"/>
            <a:ext cx="4329454" cy="3008360"/>
            <a:chOff x="965430" y="3993944"/>
            <a:chExt cx="4329454" cy="3008360"/>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3008360"/>
              <a:chOff x="922680" y="4082030"/>
              <a:chExt cx="4329454" cy="3008360"/>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2989280"/>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添加校园卡信息：用户可以添加校园卡的相关信息，包括卡号、绑定的学生姓名等。</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查询校园卡信息：用户和学生都可以查询校园卡的详细信息，包括余额等。</a:t>
                </a:r>
              </a:p>
              <a:p>
                <a:pPr lvl="0">
                  <a:lnSpc>
                    <a:spcPct val="150000"/>
                  </a:lnSpc>
                  <a:defRPr/>
                </a:pPr>
                <a:br>
                  <a:rPr lang="zh-CN" altLang="en-US" sz="1600" b="1" kern="0" spc="225" dirty="0">
                    <a:solidFill>
                      <a:prstClr val="white">
                        <a:lumMod val="50000"/>
                      </a:prstClr>
                    </a:solidFill>
                    <a:latin typeface="楷体" panose="02010609060101010101" pitchFamily="49" charset="-122"/>
                    <a:ea typeface="楷体" panose="02010609060101010101" pitchFamily="49" charset="-122"/>
                  </a:rPr>
                </a:b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6502367" y="2713378"/>
            <a:ext cx="4329456" cy="3377692"/>
            <a:chOff x="965430" y="5096197"/>
            <a:chExt cx="4329456" cy="3377692"/>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3377692"/>
              <a:chOff x="922680" y="4082030"/>
              <a:chExt cx="4329456" cy="3377692"/>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3358612"/>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修改校园卡信息：用户可以对校园卡信息进行修改，如调整余额或更新绑定的学生信息。</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删除校园卡信息：用户可以删除校园卡信息，确保数据的准确性和安全性。学生可以查询自己的校园卡信息</a:t>
                </a:r>
              </a:p>
              <a:p>
                <a:pPr lvl="0">
                  <a:lnSpc>
                    <a:spcPct val="150000"/>
                  </a:lnSpc>
                  <a:defRPr/>
                </a:pPr>
                <a:br>
                  <a:rPr lang="zh-CN" altLang="en-US" sz="1600" b="1" kern="0" spc="225" dirty="0">
                    <a:solidFill>
                      <a:prstClr val="white">
                        <a:lumMod val="50000"/>
                      </a:prstClr>
                    </a:solidFill>
                    <a:latin typeface="楷体" panose="02010609060101010101" pitchFamily="49" charset="-122"/>
                    <a:ea typeface="楷体" panose="02010609060101010101" pitchFamily="49" charset="-122"/>
                  </a:rPr>
                </a:br>
                <a:endParaRPr lang="zh-CN" altLang="en-US" sz="1600" b="1" kern="0" spc="225" dirty="0">
                  <a:solidFill>
                    <a:prstClr val="white">
                      <a:lumMod val="50000"/>
                    </a:prstClr>
                  </a:solidFill>
                  <a:latin typeface="楷体" panose="02010609060101010101" pitchFamily="49" charset="-122"/>
                  <a:ea typeface="楷体" panose="02010609060101010101" pitchFamily="49" charset="-122"/>
                </a:endParaRP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893060" y="412752"/>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校园卡管理</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6958623" y="4748984"/>
            <a:ext cx="461665" cy="1118255"/>
          </a:xfrm>
          <a:prstGeom prst="rect">
            <a:avLst/>
          </a:prstGeom>
        </p:spPr>
        <p:txBody>
          <a:bodyPr vert="eaVert" wrap="none">
            <a:spAutoFit/>
          </a:bodyPr>
          <a:lstStyle/>
          <a:p>
            <a:r>
              <a:rPr lang="zh-CN" altLang="en-US" b="1" kern="0" spc="225">
                <a:solidFill>
                  <a:schemeClr val="bg1"/>
                </a:solidFill>
                <a:latin typeface="楷体" panose="02010609060101010101" pitchFamily="49" charset="-122"/>
                <a:ea typeface="楷体" panose="02010609060101010101" pitchFamily="49" charset="-122"/>
              </a:rPr>
              <a:t>输入内容</a:t>
            </a:r>
            <a:endParaRPr lang="zh-CN" altLang="en-US">
              <a:solidFill>
                <a:schemeClr val="bg1"/>
              </a:solidFill>
            </a:endParaRPr>
          </a:p>
        </p:txBody>
      </p:sp>
      <p:sp>
        <p:nvSpPr>
          <p:cNvPr id="54" name="矩形 53">
            <a:extLst>
              <a:ext uri="{FF2B5EF4-FFF2-40B4-BE49-F238E27FC236}">
                <a16:creationId xmlns:a16="http://schemas.microsoft.com/office/drawing/2014/main" id="{80F70FC8-2EEA-4DD5-9591-89ECBAFDC00E}"/>
              </a:ext>
            </a:extLst>
          </p:cNvPr>
          <p:cNvSpPr/>
          <p:nvPr/>
        </p:nvSpPr>
        <p:spPr>
          <a:xfrm>
            <a:off x="79269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5" name="矩形 54">
            <a:extLst>
              <a:ext uri="{FF2B5EF4-FFF2-40B4-BE49-F238E27FC236}">
                <a16:creationId xmlns:a16="http://schemas.microsoft.com/office/drawing/2014/main" id="{130EF212-3419-46A9-8EC9-EE6C60C53558}"/>
              </a:ext>
            </a:extLst>
          </p:cNvPr>
          <p:cNvSpPr/>
          <p:nvPr/>
        </p:nvSpPr>
        <p:spPr>
          <a:xfrm>
            <a:off x="88952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6" name="矩形 55">
            <a:extLst>
              <a:ext uri="{FF2B5EF4-FFF2-40B4-BE49-F238E27FC236}">
                <a16:creationId xmlns:a16="http://schemas.microsoft.com/office/drawing/2014/main" id="{858CFDD6-5E02-4543-B60C-B48B88EFCCC9}"/>
              </a:ext>
            </a:extLst>
          </p:cNvPr>
          <p:cNvSpPr/>
          <p:nvPr/>
        </p:nvSpPr>
        <p:spPr>
          <a:xfrm>
            <a:off x="98635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2916913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5B0090DE-D879-498F-831E-F41D29C2AC95}"/>
              </a:ext>
            </a:extLst>
          </p:cNvPr>
          <p:cNvSpPr/>
          <p:nvPr/>
        </p:nvSpPr>
        <p:spPr>
          <a:xfrm>
            <a:off x="959469" y="1421586"/>
            <a:ext cx="5136530" cy="12899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defRPr/>
            </a:pPr>
            <a:r>
              <a:rPr lang="zh-CN" altLang="en-US" b="1" kern="0" spc="225" dirty="0">
                <a:solidFill>
                  <a:schemeClr val="bg1">
                    <a:lumMod val="50000"/>
                  </a:schemeClr>
                </a:solidFill>
                <a:latin typeface="微软雅黑" panose="020B0503020204020204" pitchFamily="34" charset="-122"/>
                <a:ea typeface="微软雅黑" panose="020B0503020204020204" pitchFamily="34" charset="-122"/>
              </a:rPr>
              <a:t>发布新闻公告，可以编辑和删除已经发布的公告。为了鼓励自由交流，每个人都可以发布新闻</a:t>
            </a:r>
          </a:p>
        </p:txBody>
      </p:sp>
      <p:grpSp>
        <p:nvGrpSpPr>
          <p:cNvPr id="52" name="组合 51">
            <a:extLst>
              <a:ext uri="{FF2B5EF4-FFF2-40B4-BE49-F238E27FC236}">
                <a16:creationId xmlns:a16="http://schemas.microsoft.com/office/drawing/2014/main" id="{3FEE02FE-18A2-4513-A2B9-697B067900A0}"/>
              </a:ext>
            </a:extLst>
          </p:cNvPr>
          <p:cNvGrpSpPr/>
          <p:nvPr/>
        </p:nvGrpSpPr>
        <p:grpSpPr>
          <a:xfrm>
            <a:off x="1066183" y="3141885"/>
            <a:ext cx="4329454" cy="2269696"/>
            <a:chOff x="965430" y="3993944"/>
            <a:chExt cx="4329454" cy="2269696"/>
          </a:xfrm>
        </p:grpSpPr>
        <p:grpSp>
          <p:nvGrpSpPr>
            <p:cNvPr id="34" name="组合 33">
              <a:extLst>
                <a:ext uri="{FF2B5EF4-FFF2-40B4-BE49-F238E27FC236}">
                  <a16:creationId xmlns:a16="http://schemas.microsoft.com/office/drawing/2014/main" id="{2714D4B3-9391-4450-B6C9-527EB3EA2E3C}"/>
                </a:ext>
              </a:extLst>
            </p:cNvPr>
            <p:cNvGrpSpPr/>
            <p:nvPr/>
          </p:nvGrpSpPr>
          <p:grpSpPr>
            <a:xfrm>
              <a:off x="965430" y="3993944"/>
              <a:ext cx="4329454" cy="2269696"/>
              <a:chOff x="922680" y="4082030"/>
              <a:chExt cx="4329454" cy="2269696"/>
            </a:xfrm>
          </p:grpSpPr>
          <p:sp>
            <p:nvSpPr>
              <p:cNvPr id="28" name="椭圆 27">
                <a:extLst>
                  <a:ext uri="{FF2B5EF4-FFF2-40B4-BE49-F238E27FC236}">
                    <a16:creationId xmlns:a16="http://schemas.microsoft.com/office/drawing/2014/main" id="{FF507070-C239-4C01-91F9-7D395A4FFD4B}"/>
                  </a:ext>
                </a:extLst>
              </p:cNvPr>
              <p:cNvSpPr/>
              <p:nvPr/>
            </p:nvSpPr>
            <p:spPr>
              <a:xfrm>
                <a:off x="922680" y="4082030"/>
                <a:ext cx="808776" cy="811450"/>
              </a:xfrm>
              <a:prstGeom prst="ellipse">
                <a:avLst/>
              </a:prstGeom>
              <a:solidFill>
                <a:srgbClr val="46B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0" name="矩形 29">
                <a:extLst>
                  <a:ext uri="{FF2B5EF4-FFF2-40B4-BE49-F238E27FC236}">
                    <a16:creationId xmlns:a16="http://schemas.microsoft.com/office/drawing/2014/main" id="{255D0D11-3A12-414A-A228-96A81CFBBA90}"/>
                  </a:ext>
                </a:extLst>
              </p:cNvPr>
              <p:cNvSpPr/>
              <p:nvPr/>
            </p:nvSpPr>
            <p:spPr>
              <a:xfrm>
                <a:off x="1731455" y="4101110"/>
                <a:ext cx="3520679" cy="2250616"/>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发布新闻公告：可以发布新闻和公告，包括校园活动、重要通知等，供所有用户查阅。</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编辑新闻公告：可以对已发布的新闻公告进行编辑，保证信息的及时更新和准确性</a:t>
                </a:r>
              </a:p>
            </p:txBody>
          </p:sp>
        </p:grpSp>
        <p:sp>
          <p:nvSpPr>
            <p:cNvPr id="44" name="KSO_Shape">
              <a:extLst>
                <a:ext uri="{FF2B5EF4-FFF2-40B4-BE49-F238E27FC236}">
                  <a16:creationId xmlns:a16="http://schemas.microsoft.com/office/drawing/2014/main" id="{A3E04A53-B498-4004-8DFB-24933F407068}"/>
                </a:ext>
              </a:extLst>
            </p:cNvPr>
            <p:cNvSpPr/>
            <p:nvPr/>
          </p:nvSpPr>
          <p:spPr>
            <a:xfrm>
              <a:off x="1231704" y="4177359"/>
              <a:ext cx="276225" cy="424962"/>
            </a:xfrm>
            <a:custGeom>
              <a:avLst/>
              <a:gdLst>
                <a:gd name="connsiteX0" fmla="*/ 1569114 w 3604952"/>
                <a:gd name="connsiteY0" fmla="*/ 5211012 h 5550702"/>
                <a:gd name="connsiteX1" fmla="*/ 2035839 w 3604952"/>
                <a:gd name="connsiteY1" fmla="*/ 5211012 h 5550702"/>
                <a:gd name="connsiteX2" fmla="*/ 2035839 w 3604952"/>
                <a:gd name="connsiteY2" fmla="*/ 5550702 h 5550702"/>
                <a:gd name="connsiteX3" fmla="*/ 1569114 w 3604952"/>
                <a:gd name="connsiteY3" fmla="*/ 5550702 h 5550702"/>
                <a:gd name="connsiteX4" fmla="*/ 1045239 w 3604952"/>
                <a:gd name="connsiteY4" fmla="*/ 4710950 h 5550702"/>
                <a:gd name="connsiteX5" fmla="*/ 2559714 w 3604952"/>
                <a:gd name="connsiteY5" fmla="*/ 4710950 h 5550702"/>
                <a:gd name="connsiteX6" fmla="*/ 2559714 w 3604952"/>
                <a:gd name="connsiteY6" fmla="*/ 4972888 h 5550702"/>
                <a:gd name="connsiteX7" fmla="*/ 1045239 w 3604952"/>
                <a:gd name="connsiteY7" fmla="*/ 4972888 h 5550702"/>
                <a:gd name="connsiteX8" fmla="*/ 1045239 w 3604952"/>
                <a:gd name="connsiteY8" fmla="*/ 4210887 h 5550702"/>
                <a:gd name="connsiteX9" fmla="*/ 2559714 w 3604952"/>
                <a:gd name="connsiteY9" fmla="*/ 4210887 h 5550702"/>
                <a:gd name="connsiteX10" fmla="*/ 2559714 w 3604952"/>
                <a:gd name="connsiteY10" fmla="*/ 4472825 h 5550702"/>
                <a:gd name="connsiteX11" fmla="*/ 1045239 w 3604952"/>
                <a:gd name="connsiteY11" fmla="*/ 4472825 h 5550702"/>
                <a:gd name="connsiteX12" fmla="*/ 1802476 w 3604952"/>
                <a:gd name="connsiteY12" fmla="*/ 0 h 5550702"/>
                <a:gd name="connsiteX13" fmla="*/ 3604952 w 3604952"/>
                <a:gd name="connsiteY13" fmla="*/ 1857794 h 5550702"/>
                <a:gd name="connsiteX14" fmla="*/ 2661643 w 3604952"/>
                <a:gd name="connsiteY14" fmla="*/ 3491362 h 5550702"/>
                <a:gd name="connsiteX15" fmla="*/ 2559714 w 3604952"/>
                <a:gd name="connsiteY15" fmla="*/ 3541971 h 5550702"/>
                <a:gd name="connsiteX16" fmla="*/ 2559714 w 3604952"/>
                <a:gd name="connsiteY16" fmla="*/ 3972762 h 5550702"/>
                <a:gd name="connsiteX17" fmla="*/ 1045239 w 3604952"/>
                <a:gd name="connsiteY17" fmla="*/ 3972762 h 5550702"/>
                <a:gd name="connsiteX18" fmla="*/ 1045239 w 3604952"/>
                <a:gd name="connsiteY18" fmla="*/ 3541971 h 5550702"/>
                <a:gd name="connsiteX19" fmla="*/ 943309 w 3604952"/>
                <a:gd name="connsiteY19" fmla="*/ 3491362 h 5550702"/>
                <a:gd name="connsiteX20" fmla="*/ 0 w 3604952"/>
                <a:gd name="connsiteY20" fmla="*/ 1857794 h 5550702"/>
                <a:gd name="connsiteX21" fmla="*/ 1802476 w 3604952"/>
                <a:gd name="connsiteY21" fmla="*/ 0 h 5550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604952" h="5550702">
                  <a:moveTo>
                    <a:pt x="1569114" y="5211012"/>
                  </a:moveTo>
                  <a:lnTo>
                    <a:pt x="2035839" y="5211012"/>
                  </a:lnTo>
                  <a:lnTo>
                    <a:pt x="2035839" y="5550702"/>
                  </a:lnTo>
                  <a:lnTo>
                    <a:pt x="1569114" y="5550702"/>
                  </a:lnTo>
                  <a:close/>
                  <a:moveTo>
                    <a:pt x="1045239" y="4710950"/>
                  </a:moveTo>
                  <a:lnTo>
                    <a:pt x="2559714" y="4710950"/>
                  </a:lnTo>
                  <a:lnTo>
                    <a:pt x="2559714" y="4972888"/>
                  </a:lnTo>
                  <a:lnTo>
                    <a:pt x="1045239" y="4972888"/>
                  </a:lnTo>
                  <a:close/>
                  <a:moveTo>
                    <a:pt x="1045239" y="4210887"/>
                  </a:moveTo>
                  <a:lnTo>
                    <a:pt x="2559714" y="4210887"/>
                  </a:lnTo>
                  <a:lnTo>
                    <a:pt x="2559714" y="4472825"/>
                  </a:lnTo>
                  <a:lnTo>
                    <a:pt x="1045239" y="4472825"/>
                  </a:lnTo>
                  <a:close/>
                  <a:moveTo>
                    <a:pt x="1802476" y="0"/>
                  </a:moveTo>
                  <a:cubicBezTo>
                    <a:pt x="2797956" y="0"/>
                    <a:pt x="3604952" y="831763"/>
                    <a:pt x="3604952" y="1857794"/>
                  </a:cubicBezTo>
                  <a:cubicBezTo>
                    <a:pt x="3604952" y="2563190"/>
                    <a:pt x="3223520" y="3176765"/>
                    <a:pt x="2661643" y="3491362"/>
                  </a:cubicBezTo>
                  <a:lnTo>
                    <a:pt x="2559714" y="3541971"/>
                  </a:lnTo>
                  <a:lnTo>
                    <a:pt x="2559714" y="3972762"/>
                  </a:lnTo>
                  <a:lnTo>
                    <a:pt x="1045239" y="3972762"/>
                  </a:lnTo>
                  <a:lnTo>
                    <a:pt x="1045239" y="3541971"/>
                  </a:lnTo>
                  <a:lnTo>
                    <a:pt x="943309" y="3491362"/>
                  </a:lnTo>
                  <a:cubicBezTo>
                    <a:pt x="381432" y="3176765"/>
                    <a:pt x="0" y="2563190"/>
                    <a:pt x="0" y="1857794"/>
                  </a:cubicBezTo>
                  <a:cubicBezTo>
                    <a:pt x="0" y="831763"/>
                    <a:pt x="806996" y="0"/>
                    <a:pt x="180247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FFFFFF"/>
                </a:solidFill>
              </a:endParaRPr>
            </a:p>
          </p:txBody>
        </p:sp>
      </p:grpSp>
      <p:grpSp>
        <p:nvGrpSpPr>
          <p:cNvPr id="53" name="组合 52">
            <a:extLst>
              <a:ext uri="{FF2B5EF4-FFF2-40B4-BE49-F238E27FC236}">
                <a16:creationId xmlns:a16="http://schemas.microsoft.com/office/drawing/2014/main" id="{734A2E10-01BF-40DB-A363-AA3DD6C5D804}"/>
              </a:ext>
            </a:extLst>
          </p:cNvPr>
          <p:cNvGrpSpPr/>
          <p:nvPr/>
        </p:nvGrpSpPr>
        <p:grpSpPr>
          <a:xfrm>
            <a:off x="6500651" y="3169412"/>
            <a:ext cx="4329456" cy="2269696"/>
            <a:chOff x="965430" y="5096197"/>
            <a:chExt cx="4329456" cy="2269696"/>
          </a:xfrm>
        </p:grpSpPr>
        <p:grpSp>
          <p:nvGrpSpPr>
            <p:cNvPr id="35" name="组合 34">
              <a:extLst>
                <a:ext uri="{FF2B5EF4-FFF2-40B4-BE49-F238E27FC236}">
                  <a16:creationId xmlns:a16="http://schemas.microsoft.com/office/drawing/2014/main" id="{42C6C648-19B9-4647-AA40-EA940B84A51D}"/>
                </a:ext>
              </a:extLst>
            </p:cNvPr>
            <p:cNvGrpSpPr/>
            <p:nvPr/>
          </p:nvGrpSpPr>
          <p:grpSpPr>
            <a:xfrm>
              <a:off x="965430" y="5096197"/>
              <a:ext cx="4329456" cy="2269696"/>
              <a:chOff x="922680" y="4082030"/>
              <a:chExt cx="4329456" cy="2269696"/>
            </a:xfrm>
          </p:grpSpPr>
          <p:sp>
            <p:nvSpPr>
              <p:cNvPr id="36" name="椭圆 35">
                <a:extLst>
                  <a:ext uri="{FF2B5EF4-FFF2-40B4-BE49-F238E27FC236}">
                    <a16:creationId xmlns:a16="http://schemas.microsoft.com/office/drawing/2014/main" id="{9BAC3D95-65BB-4C18-9CE5-026820AEA52A}"/>
                  </a:ext>
                </a:extLst>
              </p:cNvPr>
              <p:cNvSpPr/>
              <p:nvPr/>
            </p:nvSpPr>
            <p:spPr>
              <a:xfrm>
                <a:off x="922680" y="4082030"/>
                <a:ext cx="808776" cy="811450"/>
              </a:xfrm>
              <a:prstGeom prst="ellipse">
                <a:avLst/>
              </a:prstGeom>
              <a:solidFill>
                <a:srgbClr val="2772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楷体" panose="02010609060101010101" pitchFamily="49" charset="-122"/>
                  <a:ea typeface="楷体" panose="02010609060101010101" pitchFamily="49" charset="-122"/>
                </a:endParaRPr>
              </a:p>
            </p:txBody>
          </p:sp>
          <p:sp>
            <p:nvSpPr>
              <p:cNvPr id="37" name="矩形 36">
                <a:extLst>
                  <a:ext uri="{FF2B5EF4-FFF2-40B4-BE49-F238E27FC236}">
                    <a16:creationId xmlns:a16="http://schemas.microsoft.com/office/drawing/2014/main" id="{585A255E-871F-4BED-ACA9-660B103C7CBA}"/>
                  </a:ext>
                </a:extLst>
              </p:cNvPr>
              <p:cNvSpPr/>
              <p:nvPr/>
            </p:nvSpPr>
            <p:spPr>
              <a:xfrm>
                <a:off x="1234702" y="4226145"/>
                <a:ext cx="184731" cy="523220"/>
              </a:xfrm>
              <a:prstGeom prst="rect">
                <a:avLst/>
              </a:prstGeom>
            </p:spPr>
            <p:txBody>
              <a:bodyPr wrap="none">
                <a:spAutoFit/>
              </a:bodyPr>
              <a:lstStyle/>
              <a:p>
                <a:pPr lvl="0" algn="ctr"/>
                <a:endParaRPr lang="zh-CN" altLang="en-US" sz="2800" dirty="0">
                  <a:solidFill>
                    <a:prstClr val="white"/>
                  </a:solidFill>
                  <a:latin typeface="楷体" panose="02010609060101010101" pitchFamily="49" charset="-122"/>
                  <a:ea typeface="楷体" panose="02010609060101010101" pitchFamily="49" charset="-122"/>
                </a:endParaRPr>
              </a:p>
            </p:txBody>
          </p:sp>
          <p:sp>
            <p:nvSpPr>
              <p:cNvPr id="38" name="矩形 37">
                <a:extLst>
                  <a:ext uri="{FF2B5EF4-FFF2-40B4-BE49-F238E27FC236}">
                    <a16:creationId xmlns:a16="http://schemas.microsoft.com/office/drawing/2014/main" id="{916AA1BE-B7D9-4B70-8B3C-EB5273107787}"/>
                  </a:ext>
                </a:extLst>
              </p:cNvPr>
              <p:cNvSpPr/>
              <p:nvPr/>
            </p:nvSpPr>
            <p:spPr>
              <a:xfrm>
                <a:off x="1731456" y="4101110"/>
                <a:ext cx="3520680" cy="2250616"/>
              </a:xfrm>
              <a:prstGeom prst="rect">
                <a:avLst/>
              </a:prstGeom>
            </p:spPr>
            <p:txBody>
              <a:bodyPr wrap="square">
                <a:spAutoFit/>
              </a:bodyPr>
              <a:lstStyle/>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删除新闻公告：有权限删除已发布的新闻公告，确保信息的整洁和管理。</a:t>
                </a:r>
              </a:p>
              <a:p>
                <a:pPr lvl="0">
                  <a:lnSpc>
                    <a:spcPct val="150000"/>
                  </a:lnSpc>
                  <a:defRPr/>
                </a:pPr>
                <a:r>
                  <a:rPr lang="zh-CN" altLang="en-US" sz="1600" b="1" kern="0" spc="225" dirty="0">
                    <a:solidFill>
                      <a:prstClr val="white">
                        <a:lumMod val="50000"/>
                      </a:prstClr>
                    </a:solidFill>
                    <a:latin typeface="楷体" panose="02010609060101010101" pitchFamily="49" charset="-122"/>
                    <a:ea typeface="楷体" panose="02010609060101010101" pitchFamily="49" charset="-122"/>
                  </a:rPr>
                  <a:t>查看新闻公告：所有用户都可以查看已发布的新闻公告，获取校园动态和重要通知。</a:t>
                </a:r>
              </a:p>
            </p:txBody>
          </p:sp>
        </p:grpSp>
        <p:grpSp>
          <p:nvGrpSpPr>
            <p:cNvPr id="45" name="Group 2">
              <a:extLst>
                <a:ext uri="{FF2B5EF4-FFF2-40B4-BE49-F238E27FC236}">
                  <a16:creationId xmlns:a16="http://schemas.microsoft.com/office/drawing/2014/main" id="{A82B8EE6-FEA2-4BF4-A462-58F284D6FB75}"/>
                </a:ext>
              </a:extLst>
            </p:cNvPr>
            <p:cNvGrpSpPr/>
            <p:nvPr/>
          </p:nvGrpSpPr>
          <p:grpSpPr bwMode="auto">
            <a:xfrm>
              <a:off x="1204053" y="5304613"/>
              <a:ext cx="331526" cy="346258"/>
              <a:chOff x="1569458" y="688424"/>
              <a:chExt cx="334962" cy="331788"/>
            </a:xfrm>
            <a:solidFill>
              <a:schemeClr val="bg1"/>
            </a:solidFill>
          </p:grpSpPr>
          <p:sp>
            <p:nvSpPr>
              <p:cNvPr id="46" name="Freeform 11">
                <a:extLst>
                  <a:ext uri="{FF2B5EF4-FFF2-40B4-BE49-F238E27FC236}">
                    <a16:creationId xmlns:a16="http://schemas.microsoft.com/office/drawing/2014/main" id="{BE476F8C-8299-464D-9936-DFA98C578A29}"/>
                  </a:ext>
                </a:extLst>
              </p:cNvPr>
              <p:cNvSpPr>
                <a:spLocks noChangeArrowheads="1"/>
              </p:cNvSpPr>
              <p:nvPr/>
            </p:nvSpPr>
            <p:spPr bwMode="auto">
              <a:xfrm>
                <a:off x="1587500" y="901699"/>
                <a:ext cx="42863" cy="77788"/>
              </a:xfrm>
              <a:custGeom>
                <a:avLst/>
                <a:gdLst>
                  <a:gd name="T0" fmla="*/ 0 w 118"/>
                  <a:gd name="T1" fmla="*/ 183 h 218"/>
                  <a:gd name="T2" fmla="*/ 25 w 118"/>
                  <a:gd name="T3" fmla="*/ 217 h 218"/>
                  <a:gd name="T4" fmla="*/ 84 w 118"/>
                  <a:gd name="T5" fmla="*/ 217 h 218"/>
                  <a:gd name="T6" fmla="*/ 117 w 118"/>
                  <a:gd name="T7" fmla="*/ 183 h 218"/>
                  <a:gd name="T8" fmla="*/ 117 w 118"/>
                  <a:gd name="T9" fmla="*/ 0 h 218"/>
                  <a:gd name="T10" fmla="*/ 17 w 118"/>
                  <a:gd name="T11" fmla="*/ 91 h 218"/>
                  <a:gd name="T12" fmla="*/ 0 w 118"/>
                  <a:gd name="T13" fmla="*/ 75 h 218"/>
                  <a:gd name="T14" fmla="*/ 0 w 118"/>
                  <a:gd name="T15" fmla="*/ 183 h 218"/>
                  <a:gd name="T16" fmla="*/ 0 w 118"/>
                  <a:gd name="T17" fmla="*/ 183 h 218"/>
                  <a:gd name="T18" fmla="*/ 0 w 118"/>
                  <a:gd name="T19" fmla="*/ 18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218">
                    <a:moveTo>
                      <a:pt x="0" y="183"/>
                    </a:moveTo>
                    <a:cubicBezTo>
                      <a:pt x="0" y="200"/>
                      <a:pt x="8" y="217"/>
                      <a:pt x="25" y="217"/>
                    </a:cubicBezTo>
                    <a:cubicBezTo>
                      <a:pt x="84" y="217"/>
                      <a:pt x="84" y="217"/>
                      <a:pt x="84" y="217"/>
                    </a:cubicBezTo>
                    <a:cubicBezTo>
                      <a:pt x="100" y="217"/>
                      <a:pt x="117" y="200"/>
                      <a:pt x="117" y="183"/>
                    </a:cubicBezTo>
                    <a:cubicBezTo>
                      <a:pt x="117" y="0"/>
                      <a:pt x="117" y="0"/>
                      <a:pt x="117" y="0"/>
                    </a:cubicBezTo>
                    <a:cubicBezTo>
                      <a:pt x="17" y="91"/>
                      <a:pt x="17" y="91"/>
                      <a:pt x="17" y="91"/>
                    </a:cubicBezTo>
                    <a:cubicBezTo>
                      <a:pt x="0" y="75"/>
                      <a:pt x="0" y="75"/>
                      <a:pt x="0" y="75"/>
                    </a:cubicBezTo>
                    <a:lnTo>
                      <a:pt x="0" y="183"/>
                    </a:lnTo>
                    <a:close/>
                    <a:moveTo>
                      <a:pt x="0" y="183"/>
                    </a:moveTo>
                    <a:lnTo>
                      <a:pt x="0" y="183"/>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7" name="Freeform 12">
                <a:extLst>
                  <a:ext uri="{FF2B5EF4-FFF2-40B4-BE49-F238E27FC236}">
                    <a16:creationId xmlns:a16="http://schemas.microsoft.com/office/drawing/2014/main" id="{EE2AD308-738B-4A7D-BEBD-2F898F309936}"/>
                  </a:ext>
                </a:extLst>
              </p:cNvPr>
              <p:cNvSpPr>
                <a:spLocks noChangeArrowheads="1"/>
              </p:cNvSpPr>
              <p:nvPr/>
            </p:nvSpPr>
            <p:spPr bwMode="auto">
              <a:xfrm>
                <a:off x="1657350" y="858837"/>
                <a:ext cx="42863" cy="120650"/>
              </a:xfrm>
              <a:custGeom>
                <a:avLst/>
                <a:gdLst>
                  <a:gd name="T0" fmla="*/ 0 w 118"/>
                  <a:gd name="T1" fmla="*/ 301 h 336"/>
                  <a:gd name="T2" fmla="*/ 34 w 118"/>
                  <a:gd name="T3" fmla="*/ 335 h 336"/>
                  <a:gd name="T4" fmla="*/ 84 w 118"/>
                  <a:gd name="T5" fmla="*/ 335 h 336"/>
                  <a:gd name="T6" fmla="*/ 117 w 118"/>
                  <a:gd name="T7" fmla="*/ 301 h 336"/>
                  <a:gd name="T8" fmla="*/ 117 w 118"/>
                  <a:gd name="T9" fmla="*/ 76 h 336"/>
                  <a:gd name="T10" fmla="*/ 42 w 118"/>
                  <a:gd name="T11" fmla="*/ 0 h 336"/>
                  <a:gd name="T12" fmla="*/ 0 w 118"/>
                  <a:gd name="T13" fmla="*/ 42 h 336"/>
                  <a:gd name="T14" fmla="*/ 0 w 118"/>
                  <a:gd name="T15" fmla="*/ 301 h 336"/>
                  <a:gd name="T16" fmla="*/ 0 w 118"/>
                  <a:gd name="T17" fmla="*/ 301 h 336"/>
                  <a:gd name="T18" fmla="*/ 0 w 118"/>
                  <a:gd name="T19" fmla="*/ 30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8" h="336">
                    <a:moveTo>
                      <a:pt x="0" y="301"/>
                    </a:moveTo>
                    <a:cubicBezTo>
                      <a:pt x="0" y="318"/>
                      <a:pt x="17" y="335"/>
                      <a:pt x="34" y="335"/>
                    </a:cubicBezTo>
                    <a:cubicBezTo>
                      <a:pt x="84" y="335"/>
                      <a:pt x="84" y="335"/>
                      <a:pt x="84" y="335"/>
                    </a:cubicBezTo>
                    <a:cubicBezTo>
                      <a:pt x="101" y="335"/>
                      <a:pt x="117" y="318"/>
                      <a:pt x="117" y="301"/>
                    </a:cubicBezTo>
                    <a:cubicBezTo>
                      <a:pt x="117" y="76"/>
                      <a:pt x="117" y="76"/>
                      <a:pt x="117" y="76"/>
                    </a:cubicBezTo>
                    <a:cubicBezTo>
                      <a:pt x="42" y="0"/>
                      <a:pt x="42" y="0"/>
                      <a:pt x="42" y="0"/>
                    </a:cubicBezTo>
                    <a:cubicBezTo>
                      <a:pt x="0" y="42"/>
                      <a:pt x="0" y="42"/>
                      <a:pt x="0" y="42"/>
                    </a:cubicBezTo>
                    <a:lnTo>
                      <a:pt x="0" y="301"/>
                    </a:lnTo>
                    <a:close/>
                    <a:moveTo>
                      <a:pt x="0" y="301"/>
                    </a:moveTo>
                    <a:lnTo>
                      <a:pt x="0" y="30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8" name="Freeform 13">
                <a:extLst>
                  <a:ext uri="{FF2B5EF4-FFF2-40B4-BE49-F238E27FC236}">
                    <a16:creationId xmlns:a16="http://schemas.microsoft.com/office/drawing/2014/main" id="{A1D2A4C7-EA29-493F-8EA7-C23ACB823C2A}"/>
                  </a:ext>
                </a:extLst>
              </p:cNvPr>
              <p:cNvSpPr>
                <a:spLocks noChangeArrowheads="1"/>
              </p:cNvSpPr>
              <p:nvPr/>
            </p:nvSpPr>
            <p:spPr bwMode="auto">
              <a:xfrm>
                <a:off x="1727200" y="858837"/>
                <a:ext cx="42863" cy="120650"/>
              </a:xfrm>
              <a:custGeom>
                <a:avLst/>
                <a:gdLst>
                  <a:gd name="T0" fmla="*/ 92 w 118"/>
                  <a:gd name="T1" fmla="*/ 335 h 336"/>
                  <a:gd name="T2" fmla="*/ 117 w 118"/>
                  <a:gd name="T3" fmla="*/ 301 h 336"/>
                  <a:gd name="T4" fmla="*/ 117 w 118"/>
                  <a:gd name="T5" fmla="*/ 0 h 336"/>
                  <a:gd name="T6" fmla="*/ 0 w 118"/>
                  <a:gd name="T7" fmla="*/ 118 h 336"/>
                  <a:gd name="T8" fmla="*/ 0 w 118"/>
                  <a:gd name="T9" fmla="*/ 301 h 336"/>
                  <a:gd name="T10" fmla="*/ 33 w 118"/>
                  <a:gd name="T11" fmla="*/ 335 h 336"/>
                  <a:gd name="T12" fmla="*/ 92 w 118"/>
                  <a:gd name="T13" fmla="*/ 335 h 336"/>
                  <a:gd name="T14" fmla="*/ 92 w 118"/>
                  <a:gd name="T15" fmla="*/ 335 h 336"/>
                  <a:gd name="T16" fmla="*/ 92 w 118"/>
                  <a:gd name="T17" fmla="*/ 335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336">
                    <a:moveTo>
                      <a:pt x="92" y="335"/>
                    </a:moveTo>
                    <a:cubicBezTo>
                      <a:pt x="108" y="335"/>
                      <a:pt x="117" y="318"/>
                      <a:pt x="117" y="301"/>
                    </a:cubicBezTo>
                    <a:cubicBezTo>
                      <a:pt x="117" y="0"/>
                      <a:pt x="117" y="0"/>
                      <a:pt x="117" y="0"/>
                    </a:cubicBezTo>
                    <a:cubicBezTo>
                      <a:pt x="0" y="118"/>
                      <a:pt x="0" y="118"/>
                      <a:pt x="0" y="118"/>
                    </a:cubicBezTo>
                    <a:cubicBezTo>
                      <a:pt x="0" y="301"/>
                      <a:pt x="0" y="301"/>
                      <a:pt x="0" y="301"/>
                    </a:cubicBezTo>
                    <a:cubicBezTo>
                      <a:pt x="0" y="318"/>
                      <a:pt x="16" y="335"/>
                      <a:pt x="33" y="335"/>
                    </a:cubicBezTo>
                    <a:lnTo>
                      <a:pt x="92" y="335"/>
                    </a:lnTo>
                    <a:close/>
                    <a:moveTo>
                      <a:pt x="92" y="335"/>
                    </a:moveTo>
                    <a:lnTo>
                      <a:pt x="92" y="335"/>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49" name="Freeform 14">
                <a:extLst>
                  <a:ext uri="{FF2B5EF4-FFF2-40B4-BE49-F238E27FC236}">
                    <a16:creationId xmlns:a16="http://schemas.microsoft.com/office/drawing/2014/main" id="{7E97BB15-7225-462B-A606-4D52E9C373B4}"/>
                  </a:ext>
                </a:extLst>
              </p:cNvPr>
              <p:cNvSpPr>
                <a:spLocks noChangeArrowheads="1"/>
              </p:cNvSpPr>
              <p:nvPr/>
            </p:nvSpPr>
            <p:spPr bwMode="auto">
              <a:xfrm>
                <a:off x="1795463" y="817562"/>
                <a:ext cx="46037" cy="163512"/>
              </a:xfrm>
              <a:custGeom>
                <a:avLst/>
                <a:gdLst>
                  <a:gd name="T0" fmla="*/ 0 w 126"/>
                  <a:gd name="T1" fmla="*/ 41 h 452"/>
                  <a:gd name="T2" fmla="*/ 0 w 126"/>
                  <a:gd name="T3" fmla="*/ 417 h 452"/>
                  <a:gd name="T4" fmla="*/ 33 w 126"/>
                  <a:gd name="T5" fmla="*/ 451 h 452"/>
                  <a:gd name="T6" fmla="*/ 92 w 126"/>
                  <a:gd name="T7" fmla="*/ 451 h 452"/>
                  <a:gd name="T8" fmla="*/ 125 w 126"/>
                  <a:gd name="T9" fmla="*/ 417 h 452"/>
                  <a:gd name="T10" fmla="*/ 125 w 126"/>
                  <a:gd name="T11" fmla="*/ 66 h 452"/>
                  <a:gd name="T12" fmla="*/ 50 w 126"/>
                  <a:gd name="T13" fmla="*/ 0 h 452"/>
                  <a:gd name="T14" fmla="*/ 0 w 126"/>
                  <a:gd name="T15" fmla="*/ 41 h 452"/>
                  <a:gd name="T16" fmla="*/ 0 w 126"/>
                  <a:gd name="T17" fmla="*/ 41 h 452"/>
                  <a:gd name="T18" fmla="*/ 0 w 126"/>
                  <a:gd name="T19" fmla="*/ 41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452">
                    <a:moveTo>
                      <a:pt x="0" y="41"/>
                    </a:moveTo>
                    <a:cubicBezTo>
                      <a:pt x="0" y="417"/>
                      <a:pt x="0" y="417"/>
                      <a:pt x="0" y="417"/>
                    </a:cubicBezTo>
                    <a:cubicBezTo>
                      <a:pt x="0" y="434"/>
                      <a:pt x="17" y="451"/>
                      <a:pt x="33" y="451"/>
                    </a:cubicBezTo>
                    <a:cubicBezTo>
                      <a:pt x="92" y="451"/>
                      <a:pt x="92" y="451"/>
                      <a:pt x="92" y="451"/>
                    </a:cubicBezTo>
                    <a:cubicBezTo>
                      <a:pt x="109" y="451"/>
                      <a:pt x="125" y="434"/>
                      <a:pt x="125" y="417"/>
                    </a:cubicBezTo>
                    <a:cubicBezTo>
                      <a:pt x="125" y="66"/>
                      <a:pt x="125" y="66"/>
                      <a:pt x="125" y="66"/>
                    </a:cubicBezTo>
                    <a:cubicBezTo>
                      <a:pt x="50" y="0"/>
                      <a:pt x="50" y="0"/>
                      <a:pt x="50" y="0"/>
                    </a:cubicBezTo>
                    <a:lnTo>
                      <a:pt x="0" y="41"/>
                    </a:lnTo>
                    <a:close/>
                    <a:moveTo>
                      <a:pt x="0" y="41"/>
                    </a:moveTo>
                    <a:lnTo>
                      <a:pt x="0" y="41"/>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0" name="Freeform 15">
                <a:extLst>
                  <a:ext uri="{FF2B5EF4-FFF2-40B4-BE49-F238E27FC236}">
                    <a16:creationId xmlns:a16="http://schemas.microsoft.com/office/drawing/2014/main" id="{4F3EAB49-554F-43F5-8F7B-8884F776CDD9}"/>
                  </a:ext>
                </a:extLst>
              </p:cNvPr>
              <p:cNvSpPr>
                <a:spLocks noChangeArrowheads="1"/>
              </p:cNvSpPr>
              <p:nvPr/>
            </p:nvSpPr>
            <p:spPr bwMode="auto">
              <a:xfrm>
                <a:off x="1576388" y="744537"/>
                <a:ext cx="261937" cy="163512"/>
              </a:xfrm>
              <a:custGeom>
                <a:avLst/>
                <a:gdLst>
                  <a:gd name="T0" fmla="*/ 234 w 728"/>
                  <a:gd name="T1" fmla="*/ 284 h 452"/>
                  <a:gd name="T2" fmla="*/ 292 w 728"/>
                  <a:gd name="T3" fmla="*/ 284 h 452"/>
                  <a:gd name="T4" fmla="*/ 359 w 728"/>
                  <a:gd name="T5" fmla="*/ 351 h 452"/>
                  <a:gd name="T6" fmla="*/ 401 w 728"/>
                  <a:gd name="T7" fmla="*/ 368 h 452"/>
                  <a:gd name="T8" fmla="*/ 434 w 728"/>
                  <a:gd name="T9" fmla="*/ 351 h 452"/>
                  <a:gd name="T10" fmla="*/ 660 w 728"/>
                  <a:gd name="T11" fmla="*/ 134 h 452"/>
                  <a:gd name="T12" fmla="*/ 694 w 728"/>
                  <a:gd name="T13" fmla="*/ 167 h 452"/>
                  <a:gd name="T14" fmla="*/ 710 w 728"/>
                  <a:gd name="T15" fmla="*/ 175 h 452"/>
                  <a:gd name="T16" fmla="*/ 727 w 728"/>
                  <a:gd name="T17" fmla="*/ 159 h 452"/>
                  <a:gd name="T18" fmla="*/ 727 w 728"/>
                  <a:gd name="T19" fmla="*/ 33 h 452"/>
                  <a:gd name="T20" fmla="*/ 719 w 728"/>
                  <a:gd name="T21" fmla="*/ 8 h 452"/>
                  <a:gd name="T22" fmla="*/ 694 w 728"/>
                  <a:gd name="T23" fmla="*/ 0 h 452"/>
                  <a:gd name="T24" fmla="*/ 568 w 728"/>
                  <a:gd name="T25" fmla="*/ 0 h 452"/>
                  <a:gd name="T26" fmla="*/ 551 w 728"/>
                  <a:gd name="T27" fmla="*/ 8 h 452"/>
                  <a:gd name="T28" fmla="*/ 551 w 728"/>
                  <a:gd name="T29" fmla="*/ 33 h 452"/>
                  <a:gd name="T30" fmla="*/ 585 w 728"/>
                  <a:gd name="T31" fmla="*/ 58 h 452"/>
                  <a:gd name="T32" fmla="*/ 426 w 728"/>
                  <a:gd name="T33" fmla="*/ 217 h 452"/>
                  <a:gd name="T34" fmla="*/ 401 w 728"/>
                  <a:gd name="T35" fmla="*/ 225 h 452"/>
                  <a:gd name="T36" fmla="*/ 368 w 728"/>
                  <a:gd name="T37" fmla="*/ 217 h 452"/>
                  <a:gd name="T38" fmla="*/ 292 w 728"/>
                  <a:gd name="T39" fmla="*/ 142 h 452"/>
                  <a:gd name="T40" fmla="*/ 234 w 728"/>
                  <a:gd name="T41" fmla="*/ 142 h 452"/>
                  <a:gd name="T42" fmla="*/ 8 w 728"/>
                  <a:gd name="T43" fmla="*/ 359 h 452"/>
                  <a:gd name="T44" fmla="*/ 0 w 728"/>
                  <a:gd name="T45" fmla="*/ 393 h 452"/>
                  <a:gd name="T46" fmla="*/ 8 w 728"/>
                  <a:gd name="T47" fmla="*/ 426 h 452"/>
                  <a:gd name="T48" fmla="*/ 25 w 728"/>
                  <a:gd name="T49" fmla="*/ 435 h 452"/>
                  <a:gd name="T50" fmla="*/ 83 w 728"/>
                  <a:gd name="T51" fmla="*/ 435 h 452"/>
                  <a:gd name="T52" fmla="*/ 234 w 728"/>
                  <a:gd name="T53" fmla="*/ 284 h 452"/>
                  <a:gd name="T54" fmla="*/ 234 w 728"/>
                  <a:gd name="T55" fmla="*/ 284 h 452"/>
                  <a:gd name="T56" fmla="*/ 234 w 728"/>
                  <a:gd name="T57" fmla="*/ 284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28" h="452">
                    <a:moveTo>
                      <a:pt x="234" y="284"/>
                    </a:moveTo>
                    <a:cubicBezTo>
                      <a:pt x="250" y="267"/>
                      <a:pt x="276" y="267"/>
                      <a:pt x="292" y="284"/>
                    </a:cubicBezTo>
                    <a:cubicBezTo>
                      <a:pt x="359" y="351"/>
                      <a:pt x="359" y="351"/>
                      <a:pt x="359" y="351"/>
                    </a:cubicBezTo>
                    <a:cubicBezTo>
                      <a:pt x="376" y="368"/>
                      <a:pt x="384" y="368"/>
                      <a:pt x="401" y="368"/>
                    </a:cubicBezTo>
                    <a:cubicBezTo>
                      <a:pt x="418" y="368"/>
                      <a:pt x="426" y="368"/>
                      <a:pt x="434" y="351"/>
                    </a:cubicBezTo>
                    <a:cubicBezTo>
                      <a:pt x="660" y="134"/>
                      <a:pt x="660" y="134"/>
                      <a:pt x="660" y="134"/>
                    </a:cubicBezTo>
                    <a:cubicBezTo>
                      <a:pt x="694" y="167"/>
                      <a:pt x="694" y="167"/>
                      <a:pt x="694" y="167"/>
                    </a:cubicBezTo>
                    <a:cubicBezTo>
                      <a:pt x="702" y="175"/>
                      <a:pt x="710" y="175"/>
                      <a:pt x="710" y="175"/>
                    </a:cubicBezTo>
                    <a:cubicBezTo>
                      <a:pt x="719" y="175"/>
                      <a:pt x="727" y="167"/>
                      <a:pt x="727" y="159"/>
                    </a:cubicBezTo>
                    <a:cubicBezTo>
                      <a:pt x="727" y="33"/>
                      <a:pt x="727" y="33"/>
                      <a:pt x="727" y="33"/>
                    </a:cubicBezTo>
                    <a:cubicBezTo>
                      <a:pt x="727" y="25"/>
                      <a:pt x="727" y="16"/>
                      <a:pt x="719" y="8"/>
                    </a:cubicBezTo>
                    <a:cubicBezTo>
                      <a:pt x="710" y="0"/>
                      <a:pt x="702" y="0"/>
                      <a:pt x="694" y="0"/>
                    </a:cubicBezTo>
                    <a:cubicBezTo>
                      <a:pt x="568" y="0"/>
                      <a:pt x="568" y="0"/>
                      <a:pt x="568" y="0"/>
                    </a:cubicBezTo>
                    <a:cubicBezTo>
                      <a:pt x="560" y="0"/>
                      <a:pt x="551" y="0"/>
                      <a:pt x="551" y="8"/>
                    </a:cubicBezTo>
                    <a:cubicBezTo>
                      <a:pt x="543" y="16"/>
                      <a:pt x="551" y="25"/>
                      <a:pt x="551" y="33"/>
                    </a:cubicBezTo>
                    <a:cubicBezTo>
                      <a:pt x="585" y="58"/>
                      <a:pt x="585" y="58"/>
                      <a:pt x="585" y="58"/>
                    </a:cubicBezTo>
                    <a:cubicBezTo>
                      <a:pt x="426" y="217"/>
                      <a:pt x="426" y="217"/>
                      <a:pt x="426" y="217"/>
                    </a:cubicBezTo>
                    <a:cubicBezTo>
                      <a:pt x="426" y="225"/>
                      <a:pt x="409" y="225"/>
                      <a:pt x="401" y="225"/>
                    </a:cubicBezTo>
                    <a:cubicBezTo>
                      <a:pt x="393" y="225"/>
                      <a:pt x="376" y="225"/>
                      <a:pt x="368" y="217"/>
                    </a:cubicBezTo>
                    <a:cubicBezTo>
                      <a:pt x="292" y="142"/>
                      <a:pt x="292" y="142"/>
                      <a:pt x="292" y="142"/>
                    </a:cubicBezTo>
                    <a:cubicBezTo>
                      <a:pt x="276" y="125"/>
                      <a:pt x="250" y="125"/>
                      <a:pt x="234" y="142"/>
                    </a:cubicBezTo>
                    <a:cubicBezTo>
                      <a:pt x="8" y="359"/>
                      <a:pt x="8" y="359"/>
                      <a:pt x="8" y="359"/>
                    </a:cubicBezTo>
                    <a:cubicBezTo>
                      <a:pt x="0" y="368"/>
                      <a:pt x="0" y="384"/>
                      <a:pt x="0" y="393"/>
                    </a:cubicBezTo>
                    <a:cubicBezTo>
                      <a:pt x="0" y="410"/>
                      <a:pt x="0" y="418"/>
                      <a:pt x="8" y="426"/>
                    </a:cubicBezTo>
                    <a:cubicBezTo>
                      <a:pt x="25" y="435"/>
                      <a:pt x="25" y="435"/>
                      <a:pt x="25" y="435"/>
                    </a:cubicBezTo>
                    <a:cubicBezTo>
                      <a:pt x="41" y="451"/>
                      <a:pt x="67" y="451"/>
                      <a:pt x="83" y="435"/>
                    </a:cubicBezTo>
                    <a:lnTo>
                      <a:pt x="234" y="284"/>
                    </a:lnTo>
                    <a:close/>
                    <a:moveTo>
                      <a:pt x="234" y="284"/>
                    </a:moveTo>
                    <a:lnTo>
                      <a:pt x="234" y="284"/>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sp>
            <p:nvSpPr>
              <p:cNvPr id="51" name="Freeform 16">
                <a:extLst>
                  <a:ext uri="{FF2B5EF4-FFF2-40B4-BE49-F238E27FC236}">
                    <a16:creationId xmlns:a16="http://schemas.microsoft.com/office/drawing/2014/main" id="{08AA5EF9-1B7B-4C72-9135-085AF9E0AD7C}"/>
                  </a:ext>
                </a:extLst>
              </p:cNvPr>
              <p:cNvSpPr>
                <a:spLocks noChangeArrowheads="1"/>
              </p:cNvSpPr>
              <p:nvPr/>
            </p:nvSpPr>
            <p:spPr bwMode="auto">
              <a:xfrm>
                <a:off x="1569458" y="688424"/>
                <a:ext cx="334962" cy="331788"/>
              </a:xfrm>
              <a:custGeom>
                <a:avLst/>
                <a:gdLst>
                  <a:gd name="T0" fmla="*/ 887 w 929"/>
                  <a:gd name="T1" fmla="*/ 0 h 921"/>
                  <a:gd name="T2" fmla="*/ 836 w 929"/>
                  <a:gd name="T3" fmla="*/ 50 h 921"/>
                  <a:gd name="T4" fmla="*/ 836 w 929"/>
                  <a:gd name="T5" fmla="*/ 837 h 921"/>
                  <a:gd name="T6" fmla="*/ 51 w 929"/>
                  <a:gd name="T7" fmla="*/ 837 h 921"/>
                  <a:gd name="T8" fmla="*/ 0 w 929"/>
                  <a:gd name="T9" fmla="*/ 878 h 921"/>
                  <a:gd name="T10" fmla="*/ 51 w 929"/>
                  <a:gd name="T11" fmla="*/ 920 h 921"/>
                  <a:gd name="T12" fmla="*/ 887 w 929"/>
                  <a:gd name="T13" fmla="*/ 920 h 921"/>
                  <a:gd name="T14" fmla="*/ 928 w 929"/>
                  <a:gd name="T15" fmla="*/ 878 h 921"/>
                  <a:gd name="T16" fmla="*/ 928 w 929"/>
                  <a:gd name="T17" fmla="*/ 50 h 921"/>
                  <a:gd name="T18" fmla="*/ 887 w 929"/>
                  <a:gd name="T19" fmla="*/ 0 h 921"/>
                  <a:gd name="T20" fmla="*/ 887 w 929"/>
                  <a:gd name="T21" fmla="*/ 0 h 921"/>
                  <a:gd name="T22" fmla="*/ 887 w 929"/>
                  <a:gd name="T23" fmla="*/ 0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9" h="921">
                    <a:moveTo>
                      <a:pt x="887" y="0"/>
                    </a:moveTo>
                    <a:cubicBezTo>
                      <a:pt x="862" y="0"/>
                      <a:pt x="836" y="26"/>
                      <a:pt x="836" y="50"/>
                    </a:cubicBezTo>
                    <a:cubicBezTo>
                      <a:pt x="836" y="837"/>
                      <a:pt x="836" y="837"/>
                      <a:pt x="836" y="837"/>
                    </a:cubicBezTo>
                    <a:cubicBezTo>
                      <a:pt x="51" y="837"/>
                      <a:pt x="51" y="837"/>
                      <a:pt x="51" y="837"/>
                    </a:cubicBezTo>
                    <a:cubicBezTo>
                      <a:pt x="26" y="837"/>
                      <a:pt x="0" y="853"/>
                      <a:pt x="0" y="878"/>
                    </a:cubicBezTo>
                    <a:cubicBezTo>
                      <a:pt x="0" y="903"/>
                      <a:pt x="26" y="920"/>
                      <a:pt x="51" y="920"/>
                    </a:cubicBezTo>
                    <a:cubicBezTo>
                      <a:pt x="887" y="920"/>
                      <a:pt x="887" y="920"/>
                      <a:pt x="887" y="920"/>
                    </a:cubicBezTo>
                    <a:cubicBezTo>
                      <a:pt x="912" y="920"/>
                      <a:pt x="928" y="903"/>
                      <a:pt x="928" y="878"/>
                    </a:cubicBezTo>
                    <a:cubicBezTo>
                      <a:pt x="928" y="50"/>
                      <a:pt x="928" y="50"/>
                      <a:pt x="928" y="50"/>
                    </a:cubicBezTo>
                    <a:cubicBezTo>
                      <a:pt x="928" y="26"/>
                      <a:pt x="903" y="0"/>
                      <a:pt x="887" y="0"/>
                    </a:cubicBezTo>
                    <a:close/>
                    <a:moveTo>
                      <a:pt x="887" y="0"/>
                    </a:moveTo>
                    <a:lnTo>
                      <a:pt x="887" y="0"/>
                    </a:lnTo>
                    <a:close/>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eaLnBrk="1" fontAlgn="auto" hangingPunct="1">
                  <a:defRPr/>
                </a:pPr>
                <a:endParaRPr lang="en-US" noProof="1">
                  <a:latin typeface="微软雅黑" panose="020B0503020204020204" pitchFamily="34" charset="-122"/>
                  <a:ea typeface="微软雅黑" panose="020B0503020204020204" pitchFamily="34" charset="-122"/>
                </a:endParaRPr>
              </a:p>
            </p:txBody>
          </p:sp>
        </p:grpSp>
      </p:grpSp>
      <p:sp>
        <p:nvSpPr>
          <p:cNvPr id="67" name="矩形 66">
            <a:extLst>
              <a:ext uri="{FF2B5EF4-FFF2-40B4-BE49-F238E27FC236}">
                <a16:creationId xmlns:a16="http://schemas.microsoft.com/office/drawing/2014/main" id="{0FBBBF9A-C722-472E-B46E-22C272970A72}"/>
              </a:ext>
            </a:extLst>
          </p:cNvPr>
          <p:cNvSpPr/>
          <p:nvPr/>
        </p:nvSpPr>
        <p:spPr>
          <a:xfrm>
            <a:off x="1893060" y="412752"/>
            <a:ext cx="8405879" cy="82541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50000"/>
              </a:lnSpc>
              <a:defRPr/>
            </a:pPr>
            <a:r>
              <a:rPr lang="zh-CN" altLang="en-US" sz="3600" b="1" kern="0" spc="225" dirty="0">
                <a:solidFill>
                  <a:srgbClr val="2E6FC3"/>
                </a:solidFill>
                <a:latin typeface="微软雅黑" panose="020B0503020204020204" pitchFamily="34" charset="-122"/>
                <a:ea typeface="微软雅黑" panose="020B0503020204020204" pitchFamily="34" charset="-122"/>
              </a:rPr>
              <a:t>新闻公告管理</a:t>
            </a:r>
            <a:endParaRPr lang="zh-CN" altLang="en-US" sz="2000" b="1" kern="0" spc="225" dirty="0">
              <a:solidFill>
                <a:srgbClr val="2E6FC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292A687-36C8-4215-8336-AB95F5C5FD16}"/>
              </a:ext>
            </a:extLst>
          </p:cNvPr>
          <p:cNvSpPr/>
          <p:nvPr/>
        </p:nvSpPr>
        <p:spPr>
          <a:xfrm>
            <a:off x="6958623" y="4748984"/>
            <a:ext cx="461665" cy="1118255"/>
          </a:xfrm>
          <a:prstGeom prst="rect">
            <a:avLst/>
          </a:prstGeom>
        </p:spPr>
        <p:txBody>
          <a:bodyPr vert="eaVert" wrap="none">
            <a:spAutoFit/>
          </a:bodyPr>
          <a:lstStyle/>
          <a:p>
            <a:r>
              <a:rPr lang="zh-CN" altLang="en-US" b="1" kern="0" spc="225">
                <a:solidFill>
                  <a:schemeClr val="bg1"/>
                </a:solidFill>
                <a:latin typeface="楷体" panose="02010609060101010101" pitchFamily="49" charset="-122"/>
                <a:ea typeface="楷体" panose="02010609060101010101" pitchFamily="49" charset="-122"/>
              </a:rPr>
              <a:t>输入内容</a:t>
            </a:r>
            <a:endParaRPr lang="zh-CN" altLang="en-US">
              <a:solidFill>
                <a:schemeClr val="bg1"/>
              </a:solidFill>
            </a:endParaRPr>
          </a:p>
        </p:txBody>
      </p:sp>
      <p:sp>
        <p:nvSpPr>
          <p:cNvPr id="54" name="矩形 53">
            <a:extLst>
              <a:ext uri="{FF2B5EF4-FFF2-40B4-BE49-F238E27FC236}">
                <a16:creationId xmlns:a16="http://schemas.microsoft.com/office/drawing/2014/main" id="{80F70FC8-2EEA-4DD5-9591-89ECBAFDC00E}"/>
              </a:ext>
            </a:extLst>
          </p:cNvPr>
          <p:cNvSpPr/>
          <p:nvPr/>
        </p:nvSpPr>
        <p:spPr>
          <a:xfrm>
            <a:off x="79269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5" name="矩形 54">
            <a:extLst>
              <a:ext uri="{FF2B5EF4-FFF2-40B4-BE49-F238E27FC236}">
                <a16:creationId xmlns:a16="http://schemas.microsoft.com/office/drawing/2014/main" id="{130EF212-3419-46A9-8EC9-EE6C60C53558}"/>
              </a:ext>
            </a:extLst>
          </p:cNvPr>
          <p:cNvSpPr/>
          <p:nvPr/>
        </p:nvSpPr>
        <p:spPr>
          <a:xfrm>
            <a:off x="88952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6" name="矩形 55">
            <a:extLst>
              <a:ext uri="{FF2B5EF4-FFF2-40B4-BE49-F238E27FC236}">
                <a16:creationId xmlns:a16="http://schemas.microsoft.com/office/drawing/2014/main" id="{858CFDD6-5E02-4543-B60C-B48B88EFCCC9}"/>
              </a:ext>
            </a:extLst>
          </p:cNvPr>
          <p:cNvSpPr/>
          <p:nvPr/>
        </p:nvSpPr>
        <p:spPr>
          <a:xfrm>
            <a:off x="98635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
        <p:nvSpPr>
          <p:cNvPr id="58" name="矩形 57">
            <a:extLst>
              <a:ext uri="{FF2B5EF4-FFF2-40B4-BE49-F238E27FC236}">
                <a16:creationId xmlns:a16="http://schemas.microsoft.com/office/drawing/2014/main" id="{2B91C7E6-0B14-4F01-A4E4-5F72A0A2154D}"/>
              </a:ext>
            </a:extLst>
          </p:cNvPr>
          <p:cNvSpPr/>
          <p:nvPr/>
        </p:nvSpPr>
        <p:spPr>
          <a:xfrm>
            <a:off x="10831823" y="4748984"/>
            <a:ext cx="461665" cy="1118255"/>
          </a:xfrm>
          <a:prstGeom prst="rect">
            <a:avLst/>
          </a:prstGeom>
        </p:spPr>
        <p:txBody>
          <a:bodyPr vert="eaVert" wrap="none">
            <a:spAutoFit/>
          </a:bodyPr>
          <a:lstStyle/>
          <a:p>
            <a:r>
              <a:rPr lang="zh-CN" altLang="en-US" b="1" kern="0" spc="225" dirty="0">
                <a:solidFill>
                  <a:schemeClr val="bg1"/>
                </a:solidFill>
                <a:latin typeface="楷体" panose="02010609060101010101" pitchFamily="49" charset="-122"/>
                <a:ea typeface="楷体" panose="02010609060101010101" pitchFamily="49" charset="-122"/>
              </a:rPr>
              <a:t>输入内容</a:t>
            </a:r>
            <a:endParaRPr lang="zh-CN" altLang="en-US" dirty="0">
              <a:solidFill>
                <a:schemeClr val="bg1"/>
              </a:solidFill>
            </a:endParaRPr>
          </a:p>
        </p:txBody>
      </p:sp>
    </p:spTree>
    <p:extLst>
      <p:ext uri="{BB962C8B-B14F-4D97-AF65-F5344CB8AC3E}">
        <p14:creationId xmlns:p14="http://schemas.microsoft.com/office/powerpoint/2010/main" val="22422777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755</TotalTime>
  <Words>1264</Words>
  <Application>Microsoft Office PowerPoint</Application>
  <PresentationFormat>宽屏</PresentationFormat>
  <Paragraphs>126</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楷体</vt:lpstr>
      <vt:lpstr>微软雅黑</vt:lpstr>
      <vt:lpstr>字魂59号-创粗黑</vt:lpstr>
      <vt:lpstr>Arial</vt:lpstr>
      <vt:lpstr>Arial Black</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Taniaq;李一鸣;沈智然</dc:creator>
  <cp:lastModifiedBy>ZiJie Zhang</cp:lastModifiedBy>
  <cp:revision>37</cp:revision>
  <dcterms:created xsi:type="dcterms:W3CDTF">2022-05-23T10:27:50Z</dcterms:created>
  <dcterms:modified xsi:type="dcterms:W3CDTF">2023-12-19T01:59:57Z</dcterms:modified>
</cp:coreProperties>
</file>