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solidFill>
                  <a:schemeClr val="accent2"/>
                </a:solidFill>
              </a:rPr>
              <a:t>练习</a:t>
            </a:r>
            <a:endParaRPr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819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67136" y="1484784"/>
          <a:ext cx="1828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1" imgW="736600" imgH="457200" progId="Equation.3">
                  <p:embed/>
                </p:oleObj>
              </mc:Choice>
              <mc:Fallback>
                <p:oleObj name="公式" r:id="rId1" imgW="736600" imgH="457200" progId="Equation.3">
                  <p:embed/>
                  <p:pic>
                    <p:nvPicPr>
                      <p:cNvPr id="0" name="图片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136" y="1484784"/>
                        <a:ext cx="18288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81000" y="1828800"/>
            <a:ext cx="87630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/>
            <a:r>
              <a:rPr lang="zh-CN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题目1.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取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</a:t>
            </a:r>
            <a:r>
              <a:rPr lang="zh-CN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, 用A加密meet,再求其逆</a:t>
            </a:r>
            <a:endParaRPr lang="zh-CN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 algn="just"/>
            <a:endParaRPr lang="zh-CN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zh-CN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矩阵，并对其解密.</a:t>
            </a:r>
            <a:endParaRPr lang="zh-CN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0" y="4004945"/>
            <a:ext cx="822007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/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题目</a:t>
            </a:r>
            <a:r>
              <a:rPr lang="en-US" altLang="zh-CN" sz="2800" b="1" dirty="0">
                <a:ea typeface="宋体" panose="02010600030101010101" pitchFamily="2" charset="-122"/>
                <a:sym typeface="+mn-ea"/>
              </a:rPr>
              <a:t>2.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sz="2800" b="1" dirty="0">
                <a:ea typeface="宋体" panose="02010600030101010101" pitchFamily="2" charset="-122"/>
                <a:sym typeface="+mn-ea"/>
              </a:rPr>
              <a:t>有密文如下</a:t>
            </a:r>
            <a:r>
              <a:rPr lang="en-US" altLang="zh-CN" sz="2800" b="1" dirty="0">
                <a:ea typeface="宋体" panose="02010600030101010101" pitchFamily="2" charset="-122"/>
                <a:sym typeface="+mn-ea"/>
              </a:rPr>
              <a:t>:</a:t>
            </a:r>
            <a:r>
              <a:rPr lang="en-US" altLang="zh-CN" sz="2800" b="1" dirty="0" err="1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goqbxcbuglosnfal</a:t>
            </a:r>
            <a:r>
              <a:rPr lang="en-US" altLang="zh-CN" sz="2800" b="1" dirty="0">
                <a:ea typeface="宋体" panose="02010600030101010101" pitchFamily="2" charset="-122"/>
                <a:sym typeface="+mn-ea"/>
              </a:rPr>
              <a:t>;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根据英文的行文习惯以及获取密码的途径和背景，猜测是两个字母为一组的希尔密码，前四个明文字母是</a:t>
            </a:r>
            <a:r>
              <a:rPr lang="en-US" altLang="zh-CN" sz="2800" b="1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dear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，试破译这段秘文。</a:t>
            </a:r>
            <a:endParaRPr lang="zh-CN" altLang="en-US" sz="28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/>
              <a:t>题目</a:t>
            </a:r>
            <a:r>
              <a:rPr lang="en-US" altLang="zh-CN" sz="2800" b="1" dirty="0"/>
              <a:t>3.    </a:t>
            </a:r>
            <a:r>
              <a:rPr lang="zh-CN" altLang="zh-CN" sz="2800" b="1" dirty="0"/>
              <a:t>假设某地人口总数保持不变，每年有</a:t>
            </a:r>
            <a:r>
              <a:rPr lang="en-US" altLang="zh-CN" sz="2800" b="1" dirty="0"/>
              <a:t>A%</a:t>
            </a:r>
            <a:r>
              <a:rPr lang="zh-CN" altLang="zh-CN" sz="2800" b="1" dirty="0"/>
              <a:t>的农村人口流入城镇，有</a:t>
            </a:r>
            <a:r>
              <a:rPr lang="en-US" altLang="zh-CN" sz="2800" b="1" dirty="0"/>
              <a:t>B%</a:t>
            </a:r>
            <a:r>
              <a:rPr lang="zh-CN" altLang="zh-CN" sz="2800" b="1" dirty="0"/>
              <a:t>的城镇人口流入农村，但人口的流动性始终保持在</a:t>
            </a:r>
            <a:r>
              <a:rPr lang="en-US" altLang="zh-CN" sz="2800" b="1" dirty="0"/>
              <a:t>5%</a:t>
            </a:r>
            <a:r>
              <a:rPr lang="zh-CN" altLang="zh-CN" sz="2800" b="1" dirty="0"/>
              <a:t>以下，并且农村人口流入城镇比例大于城镇流入农村人口，即</a:t>
            </a:r>
            <a:r>
              <a:rPr lang="en-US" altLang="zh-CN" sz="2800" b="1" dirty="0"/>
              <a:t>(B&lt;A&lt;5)</a:t>
            </a:r>
            <a:r>
              <a:rPr lang="zh-CN" altLang="zh-CN" sz="2800" b="1" dirty="0"/>
              <a:t>。试讨论至少四组不同的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值，得到该地的城镇人口与农村人口的分布的最终状态。</a:t>
            </a:r>
            <a:endParaRPr lang="zh-CN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zh-CN" sz="2800" b="1" dirty="0"/>
              <a:t>建立第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年城镇人口以及农村人口之间的关系．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zh-CN" sz="2800" b="1" dirty="0"/>
              <a:t>利用所建模型，计算第</a:t>
            </a:r>
            <a:r>
              <a:rPr lang="en-US" altLang="zh-CN" sz="2800" b="1" dirty="0"/>
              <a:t>i</a:t>
            </a:r>
            <a:r>
              <a:rPr lang="zh-CN" altLang="zh-CN" sz="2800" b="1" dirty="0"/>
              <a:t>年人口的关系式．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3.  </a:t>
            </a:r>
            <a:r>
              <a:rPr lang="zh-CN" altLang="zh-CN" sz="2800" b="1" dirty="0"/>
              <a:t>研究本问题中当时间无限长时农村人口以及城镇人口的极限状况．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4.  </a:t>
            </a:r>
            <a:r>
              <a:rPr lang="zh-CN" altLang="zh-CN" sz="2800" b="1" dirty="0"/>
              <a:t>分析当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取不同取值对最终结果的影响．</a:t>
            </a:r>
            <a:endParaRPr lang="zh-CN" altLang="zh-CN" sz="28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40be748-d76e-457d-9e21-d2b900087cad"/>
  <p:tag name="COMMONDATA" val="eyJoZGlkIjoiZjg1NDNlZmYyYjIzZmJlNDE1ZjBhZjU4MzgzZWYyY2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演示</Application>
  <PresentationFormat>全屏显示(4:3)</PresentationFormat>
  <Paragraphs>15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楷体_GB2312</vt:lpstr>
      <vt:lpstr>新宋体</vt:lpstr>
      <vt:lpstr>华文行楷</vt:lpstr>
      <vt:lpstr>Calibri</vt:lpstr>
      <vt:lpstr>微软雅黑</vt:lpstr>
      <vt:lpstr>Arial Unicode MS</vt:lpstr>
      <vt:lpstr>Office 主题</vt:lpstr>
      <vt:lpstr>Equation.3</vt:lpstr>
      <vt:lpstr>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</dc:title>
  <dc:creator>Administrator</dc:creator>
  <cp:lastModifiedBy>Clover</cp:lastModifiedBy>
  <cp:revision>6</cp:revision>
  <dcterms:created xsi:type="dcterms:W3CDTF">2017-06-28T01:54:00Z</dcterms:created>
  <dcterms:modified xsi:type="dcterms:W3CDTF">2023-05-06T08:21:33Z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DBAD8D08AD2F480C8406131DCD199DDC_12</vt:lpwstr>
  </property>
  <property fmtid="{D5CDD505-2E9C-101B-9397-08002B2CF9AE}" pid="3" name="KSOProductBuildVer">
    <vt:lpwstr>2052-11.1.0.14036</vt:lpwstr>
  </property>
</Properties>
</file>