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71" r:id="rId4"/>
    <p:sldId id="274" r:id="rId6"/>
    <p:sldId id="277" r:id="rId7"/>
    <p:sldId id="279" r:id="rId8"/>
    <p:sldId id="290" r:id="rId9"/>
    <p:sldId id="291" r:id="rId10"/>
    <p:sldId id="288" r:id="rId11"/>
    <p:sldId id="289" r:id="rId12"/>
    <p:sldId id="286" r:id="rId13"/>
    <p:sldId id="287" r:id="rId14"/>
    <p:sldId id="280" r:id="rId15"/>
    <p:sldId id="292" r:id="rId16"/>
    <p:sldId id="293" r:id="rId17"/>
    <p:sldId id="294" r:id="rId18"/>
    <p:sldId id="307" r:id="rId19"/>
    <p:sldId id="306" r:id="rId20"/>
    <p:sldId id="308" r:id="rId21"/>
    <p:sldId id="295" r:id="rId22"/>
    <p:sldId id="310" r:id="rId23"/>
    <p:sldId id="312" r:id="rId24"/>
    <p:sldId id="311" r:id="rId25"/>
    <p:sldId id="313" r:id="rId26"/>
    <p:sldId id="314" r:id="rId27"/>
    <p:sldId id="315" r:id="rId28"/>
    <p:sldId id="316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tags" Target="tags/tag219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image" Target="../media/image8.png"/><Relationship Id="rId7" Type="http://schemas.openxmlformats.org/officeDocument/2006/relationships/tags" Target="../tags/tag182.xml"/><Relationship Id="rId6" Type="http://schemas.openxmlformats.org/officeDocument/2006/relationships/image" Target="../media/image7.png"/><Relationship Id="rId5" Type="http://schemas.openxmlformats.org/officeDocument/2006/relationships/tags" Target="../tags/tag181.xml"/><Relationship Id="rId4" Type="http://schemas.openxmlformats.org/officeDocument/2006/relationships/image" Target="../media/image6.png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2" Type="http://schemas.openxmlformats.org/officeDocument/2006/relationships/slideLayout" Target="../slideLayouts/slideLayout25.xml"/><Relationship Id="rId11" Type="http://schemas.openxmlformats.org/officeDocument/2006/relationships/tags" Target="../tags/tag184.xml"/><Relationship Id="rId10" Type="http://schemas.openxmlformats.org/officeDocument/2006/relationships/image" Target="../media/image9.png"/><Relationship Id="rId1" Type="http://schemas.openxmlformats.org/officeDocument/2006/relationships/tags" Target="../tags/tag178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5.xml"/><Relationship Id="rId4" Type="http://schemas.openxmlformats.org/officeDocument/2006/relationships/tags" Target="../tags/tag187.xml"/><Relationship Id="rId3" Type="http://schemas.openxmlformats.org/officeDocument/2006/relationships/image" Target="../media/image10.png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5.xml"/><Relationship Id="rId4" Type="http://schemas.openxmlformats.org/officeDocument/2006/relationships/tags" Target="../tags/tag190.xml"/><Relationship Id="rId3" Type="http://schemas.openxmlformats.org/officeDocument/2006/relationships/image" Target="../media/image11.png"/><Relationship Id="rId2" Type="http://schemas.openxmlformats.org/officeDocument/2006/relationships/tags" Target="../tags/tag189.xml"/><Relationship Id="rId1" Type="http://schemas.openxmlformats.org/officeDocument/2006/relationships/tags" Target="../tags/tag188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5.xml"/><Relationship Id="rId6" Type="http://schemas.openxmlformats.org/officeDocument/2006/relationships/tags" Target="../tags/tag194.xml"/><Relationship Id="rId5" Type="http://schemas.openxmlformats.org/officeDocument/2006/relationships/image" Target="../media/image13.png"/><Relationship Id="rId4" Type="http://schemas.openxmlformats.org/officeDocument/2006/relationships/tags" Target="../tags/tag193.xml"/><Relationship Id="rId3" Type="http://schemas.openxmlformats.org/officeDocument/2006/relationships/image" Target="../media/image12.png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tags" Target="../tags/tag196.xml"/><Relationship Id="rId2" Type="http://schemas.openxmlformats.org/officeDocument/2006/relationships/image" Target="../media/image14.png"/><Relationship Id="rId1" Type="http://schemas.openxmlformats.org/officeDocument/2006/relationships/tags" Target="../tags/tag195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5.xml"/><Relationship Id="rId4" Type="http://schemas.openxmlformats.org/officeDocument/2006/relationships/tags" Target="../tags/tag198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197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5.xml"/><Relationship Id="rId5" Type="http://schemas.openxmlformats.org/officeDocument/2006/relationships/tags" Target="../tags/tag200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199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5.xml"/><Relationship Id="rId6" Type="http://schemas.openxmlformats.org/officeDocument/2006/relationships/tags" Target="../tags/tag20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7" Type="http://schemas.openxmlformats.org/officeDocument/2006/relationships/tags" Target="../tags/tag206.xml"/><Relationship Id="rId6" Type="http://schemas.openxmlformats.org/officeDocument/2006/relationships/image" Target="../media/image26.png"/><Relationship Id="rId5" Type="http://schemas.openxmlformats.org/officeDocument/2006/relationships/tags" Target="../tags/tag205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tags" Target="../tags/tag20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147.xml"/><Relationship Id="rId14" Type="http://schemas.openxmlformats.org/officeDocument/2006/relationships/tags" Target="../tags/tag146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tags" Target="../tags/tag13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tags" Target="../tags/tag208.xml"/><Relationship Id="rId2" Type="http://schemas.openxmlformats.org/officeDocument/2006/relationships/image" Target="../media/image27.png"/><Relationship Id="rId1" Type="http://schemas.openxmlformats.org/officeDocument/2006/relationships/tags" Target="../tags/tag20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tags" Target="../tags/tag210.xml"/><Relationship Id="rId2" Type="http://schemas.openxmlformats.org/officeDocument/2006/relationships/image" Target="../media/image28.png"/><Relationship Id="rId1" Type="http://schemas.openxmlformats.org/officeDocument/2006/relationships/tags" Target="../tags/tag209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tags" Target="../tags/tag212.xml"/><Relationship Id="rId2" Type="http://schemas.openxmlformats.org/officeDocument/2006/relationships/image" Target="../media/image29.png"/><Relationship Id="rId1" Type="http://schemas.openxmlformats.org/officeDocument/2006/relationships/tags" Target="../tags/tag211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tags" Target="../tags/tag214.xml"/><Relationship Id="rId2" Type="http://schemas.openxmlformats.org/officeDocument/2006/relationships/image" Target="../media/image30.png"/><Relationship Id="rId1" Type="http://schemas.openxmlformats.org/officeDocument/2006/relationships/tags" Target="../tags/tag213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tags" Target="../tags/tag216.xml"/><Relationship Id="rId2" Type="http://schemas.openxmlformats.org/officeDocument/2006/relationships/image" Target="../media/image31.png"/><Relationship Id="rId1" Type="http://schemas.openxmlformats.org/officeDocument/2006/relationships/tags" Target="../tags/tag215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5.xml"/><Relationship Id="rId4" Type="http://schemas.openxmlformats.org/officeDocument/2006/relationships/tags" Target="../tags/tag218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tags" Target="../tags/tag21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7" Type="http://schemas.openxmlformats.org/officeDocument/2006/relationships/tags" Target="../tags/tag156.xml"/><Relationship Id="rId6" Type="http://schemas.openxmlformats.org/officeDocument/2006/relationships/image" Target="../media/image2.png"/><Relationship Id="rId5" Type="http://schemas.openxmlformats.org/officeDocument/2006/relationships/tags" Target="../tags/tag155.xml"/><Relationship Id="rId4" Type="http://schemas.openxmlformats.org/officeDocument/2006/relationships/image" Target="../media/image1.png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image" Target="../media/image4.png"/><Relationship Id="rId4" Type="http://schemas.openxmlformats.org/officeDocument/2006/relationships/tags" Target="../tags/tag159.xml"/><Relationship Id="rId3" Type="http://schemas.openxmlformats.org/officeDocument/2006/relationships/image" Target="../media/image3.png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64.xml"/><Relationship Id="rId2" Type="http://schemas.openxmlformats.org/officeDocument/2006/relationships/image" Target="../media/image5.png"/><Relationship Id="rId1" Type="http://schemas.openxmlformats.org/officeDocument/2006/relationships/tags" Target="../tags/tag16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83920" y="808990"/>
            <a:ext cx="10041255" cy="189674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Python</a:t>
            </a:r>
            <a:r>
              <a:rPr lang="zh-CN" altLang="en-US" dirty="0">
                <a:sym typeface="Arial" panose="020B0604020202020204" pitchFamily="34" charset="0"/>
              </a:rPr>
              <a:t>程序</a:t>
            </a:r>
            <a:r>
              <a:rPr lang="zh-CN" altLang="en-US" dirty="0">
                <a:sym typeface="Arial" panose="020B0604020202020204" pitchFamily="34" charset="0"/>
              </a:rPr>
              <a:t>设计综合</a:t>
            </a:r>
            <a:r>
              <a:rPr lang="zh-CN" altLang="en-US" dirty="0">
                <a:sym typeface="Arial" panose="020B0604020202020204" pitchFamily="34" charset="0"/>
              </a:rPr>
              <a:t>训练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 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张玉龙</a:t>
            </a:r>
            <a:endParaRPr lang="zh-CN" altLang="en-US" dirty="0">
              <a:sym typeface="Arial" panose="020B0604020202020204" pitchFamily="34" charset="0"/>
            </a:endParaRPr>
          </a:p>
          <a:p>
            <a:endParaRPr lang="zh-CN" altLang="en-US" dirty="0"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获取网页源代码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 defTabSz="914400">
              <a:buAutoNum type="arabicPeriod"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Requests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模块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   get()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函数：对指定的网址发起请求，服务器根据请求的网址返回一个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response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对象。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586740" y="2993390"/>
            <a:ext cx="4157345" cy="4093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requests.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get(‘http://www.xjtu.edu.cn’).encoding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查看网页源代码的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编码方式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.encode('ISO-8859-1').decode('utf-8')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重新编解码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乱码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b="60360"/>
          <a:stretch>
            <a:fillRect/>
          </a:stretch>
        </p:blipFill>
        <p:spPr>
          <a:xfrm>
            <a:off x="5620385" y="2799715"/>
            <a:ext cx="6110605" cy="14357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b="64606"/>
          <a:stretch>
            <a:fillRect/>
          </a:stretch>
        </p:blipFill>
        <p:spPr>
          <a:xfrm>
            <a:off x="5620385" y="5483860"/>
            <a:ext cx="5831840" cy="13284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86740" y="1652270"/>
            <a:ext cx="6624955" cy="11474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86740" y="4337050"/>
            <a:ext cx="11143615" cy="112141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获取</a:t>
            </a:r>
            <a:r>
              <a:rPr lang="zh-CN" altLang="en-US"/>
              <a:t>单个网页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37260" y="1923415"/>
            <a:ext cx="8515985" cy="35521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2930" y="770255"/>
            <a:ext cx="9350375" cy="882015"/>
          </a:xfrm>
        </p:spPr>
        <p:txBody>
          <a:bodyPr>
            <a:normAutofit/>
          </a:bodyPr>
          <a:lstStyle/>
          <a:p>
            <a:r>
              <a:rPr lang="zh-CN" altLang="en-US"/>
              <a:t>解析网页源代码数据</a:t>
            </a:r>
            <a:r>
              <a:rPr lang="en-US" altLang="zh-CN"/>
              <a:t>  ——</a:t>
            </a:r>
            <a:r>
              <a:rPr lang="zh-CN" altLang="en-US"/>
              <a:t>正则</a:t>
            </a:r>
            <a:r>
              <a:rPr lang="zh-CN" altLang="en-US"/>
              <a:t>表达式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120005" y="1867535"/>
            <a:ext cx="5918835" cy="34042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2930" y="1721485"/>
            <a:ext cx="43243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.  </a:t>
            </a:r>
            <a:r>
              <a:rPr lang="zh-CN" altLang="en-US"/>
              <a:t>匹配任意字符（除换行符</a:t>
            </a:r>
            <a:r>
              <a:rPr lang="en-US" altLang="zh-CN"/>
              <a:t> \r</a:t>
            </a:r>
            <a:r>
              <a:rPr lang="zh-CN" altLang="en-US"/>
              <a:t>、</a:t>
            </a:r>
            <a:r>
              <a:rPr lang="en-US" altLang="zh-CN"/>
              <a:t>\n 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 b="1">
                <a:solidFill>
                  <a:srgbClr val="FF0000"/>
                </a:solidFill>
              </a:rPr>
              <a:t>^ </a:t>
            </a:r>
            <a:r>
              <a:rPr lang="zh-CN" altLang="en-US"/>
              <a:t>匹配字符串的开始</a:t>
            </a:r>
            <a:r>
              <a:rPr lang="zh-CN" altLang="en-US"/>
              <a:t>位置</a:t>
            </a:r>
            <a:endParaRPr lang="zh-CN" altLang="en-US"/>
          </a:p>
          <a:p>
            <a:r>
              <a:rPr lang="en-US" altLang="zh-CN" b="1">
                <a:solidFill>
                  <a:srgbClr val="FF0000"/>
                </a:solidFill>
              </a:rPr>
              <a:t>$ </a:t>
            </a:r>
            <a:r>
              <a:rPr lang="zh-CN" altLang="en-US"/>
              <a:t>匹配字符串的结束</a:t>
            </a:r>
            <a:r>
              <a:rPr lang="zh-CN" altLang="en-US"/>
              <a:t>位置</a:t>
            </a:r>
            <a:endParaRPr lang="zh-CN" altLang="en-US"/>
          </a:p>
          <a:p>
            <a:r>
              <a:rPr lang="en-US" altLang="zh-CN" b="1">
                <a:solidFill>
                  <a:srgbClr val="FF0000"/>
                </a:solidFill>
              </a:rPr>
              <a:t>* </a:t>
            </a:r>
            <a:r>
              <a:rPr lang="zh-CN" altLang="en-US"/>
              <a:t>匹配该元字符的前一个字符任意次数（包括</a:t>
            </a:r>
            <a:r>
              <a:rPr lang="en-US" altLang="zh-CN"/>
              <a:t>0</a:t>
            </a:r>
            <a:r>
              <a:rPr lang="zh-CN" altLang="en-US"/>
              <a:t>次）</a:t>
            </a:r>
            <a:endParaRPr lang="zh-CN" altLang="en-US"/>
          </a:p>
          <a:p>
            <a:r>
              <a:rPr lang="en-US" altLang="zh-CN" b="1">
                <a:solidFill>
                  <a:srgbClr val="FF0000"/>
                </a:solidFill>
              </a:rPr>
              <a:t>?  </a:t>
            </a:r>
            <a:r>
              <a:rPr lang="zh-CN" altLang="en-US"/>
              <a:t>匹配该元字符的前一个字母</a:t>
            </a:r>
            <a:r>
              <a:rPr lang="en-US" altLang="zh-CN"/>
              <a:t>0</a:t>
            </a:r>
            <a:r>
              <a:rPr lang="zh-CN" altLang="en-US"/>
              <a:t>次获</a:t>
            </a:r>
            <a:r>
              <a:rPr lang="en-US" altLang="zh-CN"/>
              <a:t>1</a:t>
            </a:r>
            <a:r>
              <a:rPr lang="zh-CN" altLang="en-US"/>
              <a:t>次</a:t>
            </a:r>
            <a:endParaRPr lang="zh-CN" altLang="en-US"/>
          </a:p>
          <a:p>
            <a:r>
              <a:rPr lang="en-US" altLang="zh-CN" b="1">
                <a:solidFill>
                  <a:srgbClr val="FF0000"/>
                </a:solidFill>
              </a:rPr>
              <a:t>( ) </a:t>
            </a:r>
            <a:r>
              <a:rPr lang="zh-CN" altLang="en-US"/>
              <a:t>其中</a:t>
            </a:r>
            <a:r>
              <a:rPr lang="zh-CN" altLang="en-US"/>
              <a:t>的表达式为一个组，组匹配到的字符能被</a:t>
            </a:r>
            <a:r>
              <a:rPr lang="zh-CN" altLang="en-US"/>
              <a:t>取出</a:t>
            </a:r>
            <a:endParaRPr lang="zh-CN" altLang="en-US"/>
          </a:p>
          <a:p>
            <a:r>
              <a:rPr lang="en-US" altLang="zh-CN" b="1">
                <a:solidFill>
                  <a:srgbClr val="FF0000"/>
                </a:solidFill>
              </a:rPr>
              <a:t>[ ] </a:t>
            </a:r>
            <a:r>
              <a:rPr lang="zh-CN" altLang="en-US"/>
              <a:t>规定一个字符集，字符集范围内的所有字符都能被</a:t>
            </a:r>
            <a:r>
              <a:rPr lang="zh-CN" altLang="en-US"/>
              <a:t>匹配到</a:t>
            </a:r>
            <a:endParaRPr lang="zh-CN" altLang="en-US"/>
          </a:p>
          <a:p>
            <a:endParaRPr lang="en-US" altLang="zh-CN"/>
          </a:p>
          <a:p>
            <a:pPr algn="l">
              <a:buClrTx/>
              <a:buSzTx/>
              <a:buFontTx/>
            </a:pPr>
            <a:r>
              <a:rPr lang="en-US" altLang="zh-CN" b="1">
                <a:solidFill>
                  <a:srgbClr val="FF0000"/>
                </a:solidFill>
              </a:rPr>
              <a:t>(.*?)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2930" y="770255"/>
            <a:ext cx="9350375" cy="882015"/>
          </a:xfrm>
        </p:spPr>
        <p:txBody>
          <a:bodyPr>
            <a:normAutofit/>
          </a:bodyPr>
          <a:lstStyle/>
          <a:p>
            <a:r>
              <a:rPr lang="zh-CN" altLang="en-US"/>
              <a:t>解析网页源代码数据</a:t>
            </a:r>
            <a:r>
              <a:rPr lang="en-US" altLang="zh-CN"/>
              <a:t>  ——</a:t>
            </a:r>
            <a:r>
              <a:rPr lang="zh-CN" altLang="en-US"/>
              <a:t>正则</a:t>
            </a:r>
            <a:r>
              <a:rPr lang="zh-CN" altLang="en-US"/>
              <a:t>表达式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2930" y="1721485"/>
            <a:ext cx="43243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.  </a:t>
            </a:r>
            <a:r>
              <a:rPr lang="zh-CN" altLang="en-US"/>
              <a:t>匹配任意字符（除换行符</a:t>
            </a:r>
            <a:r>
              <a:rPr lang="en-US" altLang="zh-CN"/>
              <a:t> \r</a:t>
            </a:r>
            <a:r>
              <a:rPr lang="zh-CN" altLang="en-US"/>
              <a:t>、</a:t>
            </a:r>
            <a:r>
              <a:rPr lang="en-US" altLang="zh-CN"/>
              <a:t>\n 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 b="1">
                <a:solidFill>
                  <a:srgbClr val="FF0000"/>
                </a:solidFill>
              </a:rPr>
              <a:t>^ </a:t>
            </a:r>
            <a:r>
              <a:rPr lang="zh-CN" altLang="en-US"/>
              <a:t>匹配字符串的开始</a:t>
            </a:r>
            <a:r>
              <a:rPr lang="zh-CN" altLang="en-US"/>
              <a:t>位置</a:t>
            </a:r>
            <a:endParaRPr lang="zh-CN" altLang="en-US"/>
          </a:p>
          <a:p>
            <a:r>
              <a:rPr lang="en-US" altLang="zh-CN" b="1">
                <a:solidFill>
                  <a:srgbClr val="FF0000"/>
                </a:solidFill>
              </a:rPr>
              <a:t>$ </a:t>
            </a:r>
            <a:r>
              <a:rPr lang="zh-CN" altLang="en-US"/>
              <a:t>匹配字符串的结束</a:t>
            </a:r>
            <a:r>
              <a:rPr lang="zh-CN" altLang="en-US"/>
              <a:t>位置</a:t>
            </a:r>
            <a:endParaRPr lang="zh-CN" altLang="en-US"/>
          </a:p>
          <a:p>
            <a:r>
              <a:rPr lang="en-US" altLang="zh-CN" b="1">
                <a:solidFill>
                  <a:srgbClr val="FF0000"/>
                </a:solidFill>
              </a:rPr>
              <a:t>* </a:t>
            </a:r>
            <a:r>
              <a:rPr lang="zh-CN" altLang="en-US"/>
              <a:t>匹配该元字符的前一个字符任意次数（包括</a:t>
            </a:r>
            <a:r>
              <a:rPr lang="en-US" altLang="zh-CN"/>
              <a:t>0</a:t>
            </a:r>
            <a:r>
              <a:rPr lang="zh-CN" altLang="en-US"/>
              <a:t>次）</a:t>
            </a:r>
            <a:endParaRPr lang="zh-CN" altLang="en-US"/>
          </a:p>
          <a:p>
            <a:r>
              <a:rPr lang="en-US" altLang="zh-CN" b="1">
                <a:solidFill>
                  <a:srgbClr val="FF0000"/>
                </a:solidFill>
              </a:rPr>
              <a:t>?  </a:t>
            </a:r>
            <a:r>
              <a:rPr lang="zh-CN" altLang="en-US"/>
              <a:t>匹配该元字符的前一个字母</a:t>
            </a:r>
            <a:r>
              <a:rPr lang="en-US" altLang="zh-CN"/>
              <a:t>0</a:t>
            </a:r>
            <a:r>
              <a:rPr lang="zh-CN" altLang="en-US"/>
              <a:t>次获</a:t>
            </a:r>
            <a:r>
              <a:rPr lang="en-US" altLang="zh-CN"/>
              <a:t>1</a:t>
            </a:r>
            <a:r>
              <a:rPr lang="zh-CN" altLang="en-US"/>
              <a:t>次</a:t>
            </a:r>
            <a:endParaRPr lang="zh-CN" altLang="en-US"/>
          </a:p>
          <a:p>
            <a:r>
              <a:rPr lang="en-US" altLang="zh-CN" b="1">
                <a:solidFill>
                  <a:srgbClr val="FF0000"/>
                </a:solidFill>
              </a:rPr>
              <a:t>( ) </a:t>
            </a:r>
            <a:r>
              <a:rPr lang="zh-CN" altLang="en-US"/>
              <a:t>其中</a:t>
            </a:r>
            <a:r>
              <a:rPr lang="zh-CN" altLang="en-US"/>
              <a:t>的表达式为一个组，组匹配到的字符能被</a:t>
            </a:r>
            <a:r>
              <a:rPr lang="zh-CN" altLang="en-US"/>
              <a:t>取出</a:t>
            </a:r>
            <a:endParaRPr lang="zh-CN" altLang="en-US"/>
          </a:p>
          <a:p>
            <a:r>
              <a:rPr lang="en-US" altLang="zh-CN" b="1">
                <a:solidFill>
                  <a:srgbClr val="FF0000"/>
                </a:solidFill>
              </a:rPr>
              <a:t>[ ] </a:t>
            </a:r>
            <a:r>
              <a:rPr lang="zh-CN" altLang="en-US"/>
              <a:t>规定一个字符集，字符集范围内的所有字符都能被</a:t>
            </a:r>
            <a:r>
              <a:rPr lang="zh-CN" altLang="en-US"/>
              <a:t>匹配到</a:t>
            </a:r>
            <a:endParaRPr lang="zh-CN" altLang="en-US"/>
          </a:p>
          <a:p>
            <a:endParaRPr lang="en-US" altLang="zh-CN"/>
          </a:p>
          <a:p>
            <a:pPr algn="l">
              <a:buClrTx/>
              <a:buSzTx/>
              <a:buFontTx/>
            </a:pPr>
            <a:r>
              <a:rPr lang="en-US" altLang="zh-CN" b="1">
                <a:solidFill>
                  <a:srgbClr val="FF0000"/>
                </a:solidFill>
              </a:rPr>
              <a:t>(.*?)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907280" y="1652270"/>
            <a:ext cx="4620895" cy="42411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431405" y="4912995"/>
            <a:ext cx="4393565" cy="187071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解析网页</a:t>
            </a:r>
            <a:r>
              <a:rPr lang="zh-CN" altLang="en-US"/>
              <a:t>源码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858645"/>
            <a:ext cx="10752455" cy="25933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0460" y="5236210"/>
            <a:ext cx="10362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'xynr.jsp\?urltype=tree\.TreeTempUrl&amp;wbtreeid=\d\d\d\d"&gt;&lt;span&gt;(.*?)&lt;/span'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提取目标</a:t>
            </a:r>
            <a:r>
              <a:rPr lang="zh-CN" altLang="en-US"/>
              <a:t>数据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0" y="1920875"/>
            <a:ext cx="9203690" cy="32188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50" y="5408295"/>
            <a:ext cx="9203690" cy="6515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2930" y="770255"/>
            <a:ext cx="7275195" cy="882015"/>
          </a:xfrm>
        </p:spPr>
        <p:txBody>
          <a:bodyPr>
            <a:normAutofit/>
          </a:bodyPr>
          <a:lstStyle/>
          <a:p>
            <a:r>
              <a:rPr lang="en-US" altLang="zh-CN"/>
              <a:t>requests</a:t>
            </a:r>
            <a:r>
              <a:rPr lang="zh-CN" altLang="en-US"/>
              <a:t>不适应动态</a:t>
            </a:r>
            <a:r>
              <a:rPr lang="zh-CN" altLang="en-US"/>
              <a:t>网页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b="33973"/>
          <a:stretch>
            <a:fillRect/>
          </a:stretch>
        </p:blipFill>
        <p:spPr>
          <a:xfrm>
            <a:off x="1085850" y="1633220"/>
            <a:ext cx="9486900" cy="235839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628515" y="2645410"/>
            <a:ext cx="1600200" cy="6477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970" y="5086350"/>
            <a:ext cx="6143625" cy="15525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0" y="4752975"/>
            <a:ext cx="4105275" cy="18859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2930" y="770255"/>
            <a:ext cx="9350375" cy="882015"/>
          </a:xfrm>
        </p:spPr>
        <p:txBody>
          <a:bodyPr>
            <a:normAutofit/>
          </a:bodyPr>
          <a:lstStyle/>
          <a:p>
            <a:r>
              <a:rPr lang="en-US" altLang="zh-CN"/>
              <a:t>2. Selenium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2930" y="1721485"/>
            <a:ext cx="943673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自动化测试工具，能够驱动浏览器模拟人的操作，如鼠标单击、键盘输入等。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适应于获取动态网页信息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1. </a:t>
            </a:r>
            <a:r>
              <a:rPr lang="zh-CN" altLang="en-US" b="1">
                <a:solidFill>
                  <a:schemeClr val="tx1"/>
                </a:solidFill>
              </a:rPr>
              <a:t>安装</a:t>
            </a:r>
            <a:r>
              <a:rPr lang="en-US" altLang="zh-CN" b="1">
                <a:solidFill>
                  <a:schemeClr val="tx1"/>
                </a:solidFill>
              </a:rPr>
              <a:t>selenium</a:t>
            </a:r>
            <a:r>
              <a:rPr lang="zh-CN" altLang="en-US" b="1">
                <a:solidFill>
                  <a:schemeClr val="tx1"/>
                </a:solidFill>
              </a:rPr>
              <a:t>模块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    pip install selenium</a:t>
            </a:r>
            <a:endParaRPr lang="en-US" altLang="zh-CN" b="1">
              <a:solidFill>
                <a:schemeClr val="tx1"/>
              </a:solidFill>
            </a:endParaRPr>
          </a:p>
          <a:p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2. </a:t>
            </a:r>
            <a:r>
              <a:rPr lang="zh-CN" altLang="en-US" b="1">
                <a:solidFill>
                  <a:schemeClr val="tx1"/>
                </a:solidFill>
              </a:rPr>
              <a:t>下载安装浏览器驱动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    </a:t>
            </a:r>
            <a:r>
              <a:rPr lang="zh-CN" altLang="en-US" b="1">
                <a:solidFill>
                  <a:schemeClr val="tx1"/>
                </a:solidFill>
              </a:rPr>
              <a:t>打开</a:t>
            </a:r>
            <a:r>
              <a:rPr lang="en-US" altLang="zh-CN" b="1">
                <a:solidFill>
                  <a:schemeClr val="tx1"/>
                </a:solidFill>
              </a:rPr>
              <a:t>Google</a:t>
            </a:r>
            <a:r>
              <a:rPr lang="zh-CN" altLang="en-US" b="1">
                <a:solidFill>
                  <a:schemeClr val="tx1"/>
                </a:solidFill>
              </a:rPr>
              <a:t>浏览器，帮助</a:t>
            </a:r>
            <a:r>
              <a:rPr lang="en-US" altLang="zh-CN" b="1">
                <a:solidFill>
                  <a:schemeClr val="tx1"/>
                </a:solidFill>
              </a:rPr>
              <a:t>——</a:t>
            </a:r>
            <a:r>
              <a:rPr lang="zh-CN" altLang="en-US" b="1">
                <a:solidFill>
                  <a:schemeClr val="tx1"/>
                </a:solidFill>
              </a:rPr>
              <a:t>关于</a:t>
            </a:r>
            <a:r>
              <a:rPr lang="en-US" altLang="zh-CN" b="1">
                <a:solidFill>
                  <a:schemeClr val="tx1"/>
                </a:solidFill>
              </a:rPr>
              <a:t>Google Chrome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chemeClr val="tx1"/>
                </a:solidFill>
              </a:rPr>
              <a:t>   </a:t>
            </a:r>
            <a:r>
              <a:rPr lang="zh-CN" altLang="en-US" b="1">
                <a:solidFill>
                  <a:schemeClr val="tx1"/>
                </a:solidFill>
              </a:rPr>
              <a:t>查看</a:t>
            </a:r>
            <a:r>
              <a:rPr lang="zh-CN" altLang="en-US" b="1">
                <a:solidFill>
                  <a:schemeClr val="tx1"/>
                </a:solidFill>
              </a:rPr>
              <a:t>版本号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chemeClr val="tx1"/>
                </a:solidFill>
              </a:rPr>
              <a:t>   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    </a:t>
            </a:r>
            <a:r>
              <a:rPr lang="zh-CN" altLang="en-US" b="1">
                <a:solidFill>
                  <a:schemeClr val="tx1"/>
                </a:solidFill>
              </a:rPr>
              <a:t>下载对应版本的</a:t>
            </a:r>
            <a:r>
              <a:rPr lang="zh-CN" altLang="en-US" b="1">
                <a:solidFill>
                  <a:schemeClr val="tx1"/>
                </a:solidFill>
              </a:rPr>
              <a:t>驱动器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chemeClr val="tx1"/>
                </a:solidFill>
              </a:rPr>
              <a:t>   </a:t>
            </a:r>
            <a:r>
              <a:rPr lang="zh-CN" altLang="en-US" b="1">
                <a:solidFill>
                  <a:schemeClr val="tx1"/>
                </a:solidFill>
              </a:rPr>
              <a:t>https://chromedriver.storage.googleapis.com/index.html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chemeClr val="tx1"/>
                </a:solidFill>
              </a:rPr>
              <a:t>   </a:t>
            </a:r>
            <a:r>
              <a:rPr lang="zh-CN" altLang="en-US" b="1">
                <a:solidFill>
                  <a:schemeClr val="tx1"/>
                </a:solidFill>
              </a:rPr>
              <a:t>解压得到的</a:t>
            </a:r>
            <a:r>
              <a:rPr lang="en-US" altLang="zh-CN" b="1">
                <a:solidFill>
                  <a:schemeClr val="tx1"/>
                </a:solidFill>
              </a:rPr>
              <a:t>chrome driver.exe</a:t>
            </a:r>
            <a:r>
              <a:rPr lang="zh-CN" altLang="en-US" b="1">
                <a:solidFill>
                  <a:schemeClr val="tx1"/>
                </a:solidFill>
              </a:rPr>
              <a:t>文件，复制到</a:t>
            </a:r>
            <a:r>
              <a:rPr lang="en-US" altLang="zh-CN" b="1">
                <a:solidFill>
                  <a:schemeClr val="tx1"/>
                </a:solidFill>
              </a:rPr>
              <a:t>Python</a:t>
            </a:r>
            <a:r>
              <a:rPr lang="zh-CN" altLang="en-US" b="1">
                <a:solidFill>
                  <a:schemeClr val="tx1"/>
                </a:solidFill>
              </a:rPr>
              <a:t>安装路径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chemeClr val="tx1"/>
                </a:solidFill>
              </a:rPr>
              <a:t>   Scripts</a:t>
            </a:r>
            <a:r>
              <a:rPr lang="zh-CN" altLang="en-US" b="1">
                <a:solidFill>
                  <a:schemeClr val="tx1"/>
                </a:solidFill>
              </a:rPr>
              <a:t>文件</a:t>
            </a:r>
            <a:r>
              <a:rPr lang="zh-CN" altLang="en-US" b="1">
                <a:solidFill>
                  <a:schemeClr val="tx1"/>
                </a:solidFill>
              </a:rPr>
              <a:t>下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   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    </a:t>
            </a:r>
            <a:r>
              <a:rPr lang="zh-CN" altLang="en-US" b="1">
                <a:solidFill>
                  <a:schemeClr val="tx1"/>
                </a:solidFill>
              </a:rPr>
              <a:t>打开命令行窗口，输入</a:t>
            </a:r>
            <a:r>
              <a:rPr lang="en-US" altLang="zh-CN" b="1">
                <a:solidFill>
                  <a:schemeClr val="tx1"/>
                </a:solidFill>
              </a:rPr>
              <a:t>chromedriver</a:t>
            </a:r>
            <a:r>
              <a:rPr lang="zh-CN" altLang="en-US" b="1">
                <a:solidFill>
                  <a:schemeClr val="tx1"/>
                </a:solidFill>
              </a:rPr>
              <a:t>回车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823835" y="2176780"/>
            <a:ext cx="3343275" cy="1781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t="33735"/>
          <a:stretch>
            <a:fillRect/>
          </a:stretch>
        </p:blipFill>
        <p:spPr>
          <a:xfrm>
            <a:off x="7823835" y="4196715"/>
            <a:ext cx="1819275" cy="136334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8214360" y="4394835"/>
            <a:ext cx="1243330" cy="2406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395335" y="3517265"/>
            <a:ext cx="1247140" cy="2406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565" y="5798820"/>
            <a:ext cx="3143250" cy="9906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2930" y="770255"/>
            <a:ext cx="9350375" cy="882015"/>
          </a:xfrm>
        </p:spPr>
        <p:txBody>
          <a:bodyPr>
            <a:normAutofit/>
          </a:bodyPr>
          <a:lstStyle/>
          <a:p>
            <a:r>
              <a:rPr lang="zh-CN" altLang="en-US"/>
              <a:t>访问网页和获取</a:t>
            </a:r>
            <a:r>
              <a:rPr lang="zh-CN" altLang="en-US"/>
              <a:t>源代码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2930" y="1721485"/>
            <a:ext cx="94367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使用</a:t>
            </a:r>
            <a:r>
              <a:rPr lang="en-US" altLang="zh-CN" b="1">
                <a:solidFill>
                  <a:schemeClr val="tx1"/>
                </a:solidFill>
              </a:rPr>
              <a:t>selenium</a:t>
            </a:r>
            <a:r>
              <a:rPr lang="zh-CN" altLang="en-US" b="1">
                <a:solidFill>
                  <a:schemeClr val="tx1"/>
                </a:solidFill>
              </a:rPr>
              <a:t>模块访问网页</a:t>
            </a:r>
            <a:r>
              <a:rPr lang="en-US" altLang="zh-CN" b="1">
                <a:solidFill>
                  <a:schemeClr val="tx1"/>
                </a:solidFill>
              </a:rPr>
              <a:t>                                                </a:t>
            </a:r>
            <a:r>
              <a:rPr lang="zh-CN" altLang="en-US" b="1">
                <a:solidFill>
                  <a:schemeClr val="tx1"/>
                </a:solidFill>
              </a:rPr>
              <a:t>获取网页</a:t>
            </a:r>
            <a:r>
              <a:rPr lang="zh-CN" altLang="en-US" b="1">
                <a:solidFill>
                  <a:schemeClr val="tx1"/>
                </a:solidFill>
              </a:rPr>
              <a:t>源代码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无界面浏览器</a:t>
            </a:r>
            <a:r>
              <a:rPr lang="zh-CN" altLang="en-US" b="1">
                <a:solidFill>
                  <a:schemeClr val="tx1"/>
                </a:solidFill>
              </a:rPr>
              <a:t>模式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5" y="2292985"/>
            <a:ext cx="4566920" cy="15074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rcRect t="13129"/>
          <a:stretch>
            <a:fillRect/>
          </a:stretch>
        </p:blipFill>
        <p:spPr>
          <a:xfrm>
            <a:off x="5942965" y="4674235"/>
            <a:ext cx="5133975" cy="16217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75" y="4689475"/>
            <a:ext cx="4610100" cy="1606550"/>
          </a:xfrm>
          <a:prstGeom prst="rect">
            <a:avLst/>
          </a:prstGeom>
        </p:spPr>
      </p:pic>
      <p:pic>
        <p:nvPicPr>
          <p:cNvPr id="2" name="图片 1" descr="}PJDY816BT2B0%26IVMR41S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942965" y="2292985"/>
            <a:ext cx="6102985" cy="217678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11087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5" name="文本框 224"/>
          <p:cNvSpPr txBox="1"/>
          <p:nvPr>
            <p:custDataLst>
              <p:tags r:id="rId2"/>
            </p:custDataLst>
          </p:nvPr>
        </p:nvSpPr>
        <p:spPr>
          <a:xfrm>
            <a:off x="3410584" y="2862580"/>
            <a:ext cx="3240000" cy="96329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2" name="文本框 221"/>
          <p:cNvSpPr txBox="1"/>
          <p:nvPr>
            <p:custDataLst>
              <p:tags r:id="rId3"/>
            </p:custDataLst>
          </p:nvPr>
        </p:nvSpPr>
        <p:spPr>
          <a:xfrm>
            <a:off x="3414395" y="1951990"/>
            <a:ext cx="2880360" cy="76835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 </a:t>
            </a:r>
            <a:r>
              <a:rPr lang="zh-CN" altLang="en-US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爬虫</a:t>
            </a:r>
            <a:r>
              <a:rPr lang="zh-CN" altLang="en-US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练习</a:t>
            </a:r>
            <a:endParaRPr lang="zh-CN" altLang="en-US" sz="4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 rot="10800000">
            <a:off x="3537910" y="2702653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5"/>
            </p:custDataLst>
          </p:nvPr>
        </p:nvSpPr>
        <p:spPr>
          <a:xfrm>
            <a:off x="3411854" y="4941570"/>
            <a:ext cx="3240000" cy="9969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8" name="文本框 117"/>
          <p:cNvSpPr txBox="1"/>
          <p:nvPr>
            <p:custDataLst>
              <p:tags r:id="rId6"/>
            </p:custDataLst>
          </p:nvPr>
        </p:nvSpPr>
        <p:spPr>
          <a:xfrm>
            <a:off x="3422015" y="4041140"/>
            <a:ext cx="33299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35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 </a:t>
            </a:r>
            <a:r>
              <a:rPr lang="zh-CN" altLang="en-US" sz="35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数据可视化</a:t>
            </a:r>
            <a:endParaRPr lang="zh-CN" altLang="en-US" sz="35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19" name="直接连接符 118"/>
          <p:cNvCxnSpPr/>
          <p:nvPr>
            <p:custDataLst>
              <p:tags r:id="rId7"/>
            </p:custDataLst>
          </p:nvPr>
        </p:nvCxnSpPr>
        <p:spPr>
          <a:xfrm rot="10800000">
            <a:off x="3545530" y="4784556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>
            <p:custDataLst>
              <p:tags r:id="rId8"/>
            </p:custDataLst>
          </p:nvPr>
        </p:nvSpPr>
        <p:spPr>
          <a:xfrm>
            <a:off x="7539354" y="2862580"/>
            <a:ext cx="3240000" cy="96329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6" name="文本框 125"/>
          <p:cNvSpPr txBox="1"/>
          <p:nvPr>
            <p:custDataLst>
              <p:tags r:id="rId9"/>
            </p:custDataLst>
          </p:nvPr>
        </p:nvSpPr>
        <p:spPr>
          <a:xfrm>
            <a:off x="7543165" y="1961515"/>
            <a:ext cx="3236595" cy="76835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 </a:t>
            </a:r>
            <a:r>
              <a:rPr lang="zh-CN" altLang="en-US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办公自动化</a:t>
            </a:r>
            <a:endParaRPr lang="zh-CN" altLang="en-US" sz="4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27" name="直接连接符 126"/>
          <p:cNvCxnSpPr/>
          <p:nvPr>
            <p:custDataLst>
              <p:tags r:id="rId10"/>
            </p:custDataLst>
          </p:nvPr>
        </p:nvCxnSpPr>
        <p:spPr>
          <a:xfrm rot="10800000">
            <a:off x="7666680" y="2702653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>
            <p:custDataLst>
              <p:tags r:id="rId11"/>
            </p:custDataLst>
          </p:nvPr>
        </p:nvSpPr>
        <p:spPr>
          <a:xfrm>
            <a:off x="7540624" y="4934585"/>
            <a:ext cx="3240000" cy="9969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0" name="文本框 129"/>
          <p:cNvSpPr txBox="1"/>
          <p:nvPr>
            <p:custDataLst>
              <p:tags r:id="rId12"/>
            </p:custDataLst>
          </p:nvPr>
        </p:nvSpPr>
        <p:spPr>
          <a:xfrm>
            <a:off x="7550785" y="4034155"/>
            <a:ext cx="2644140" cy="76835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 </a:t>
            </a:r>
            <a:r>
              <a:rPr lang="zh-CN" altLang="en-US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科学</a:t>
            </a:r>
            <a:r>
              <a:rPr lang="zh-CN" altLang="en-US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计算</a:t>
            </a:r>
            <a:endParaRPr lang="zh-CN" altLang="en-US" sz="4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31" name="直接连接符 130"/>
          <p:cNvCxnSpPr/>
          <p:nvPr>
            <p:custDataLst>
              <p:tags r:id="rId13"/>
            </p:custDataLst>
          </p:nvPr>
        </p:nvCxnSpPr>
        <p:spPr>
          <a:xfrm rot="10800000">
            <a:off x="7674300" y="4784556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755650" y="696595"/>
            <a:ext cx="1880235" cy="695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/>
            <a:r>
              <a:rPr lang="zh-CN" altLang="en-US" sz="3200" b="1" spc="800" dirty="0">
                <a:ln>
                  <a:noFill/>
                </a:ln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目录</a:t>
            </a:r>
            <a:endParaRPr lang="zh-CN" altLang="en-US" sz="3200" b="1" spc="800" dirty="0">
              <a:ln>
                <a:noFill/>
              </a:ln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2930" y="770255"/>
            <a:ext cx="9350375" cy="882015"/>
          </a:xfrm>
        </p:spPr>
        <p:txBody>
          <a:bodyPr>
            <a:normAutofit/>
          </a:bodyPr>
          <a:lstStyle/>
          <a:p>
            <a:r>
              <a:rPr lang="zh-CN" altLang="en-US"/>
              <a:t>模拟鼠标和键盘</a:t>
            </a:r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2930" y="1721485"/>
            <a:ext cx="94367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XPath</a:t>
            </a:r>
            <a:r>
              <a:rPr lang="zh-CN" altLang="en-US" b="1">
                <a:solidFill>
                  <a:schemeClr val="tx1"/>
                </a:solidFill>
              </a:rPr>
              <a:t>定位网页元素</a:t>
            </a:r>
            <a:r>
              <a:rPr lang="en-US" altLang="zh-CN" b="1">
                <a:solidFill>
                  <a:schemeClr val="tx1"/>
                </a:solidFill>
              </a:rPr>
              <a:t>                                              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browser.find_element_by_xpath(‘XPath</a:t>
            </a:r>
            <a:r>
              <a:rPr lang="zh-CN" altLang="en-US" b="1">
                <a:solidFill>
                  <a:schemeClr val="tx1"/>
                </a:solidFill>
              </a:rPr>
              <a:t>表达式</a:t>
            </a:r>
            <a:r>
              <a:rPr lang="en-US" altLang="zh-CN" b="1">
                <a:solidFill>
                  <a:schemeClr val="tx1"/>
                </a:solidFill>
              </a:rPr>
              <a:t>’)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" y="3065145"/>
            <a:ext cx="9737090" cy="33039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2930" y="770255"/>
            <a:ext cx="9350375" cy="882015"/>
          </a:xfrm>
        </p:spPr>
        <p:txBody>
          <a:bodyPr>
            <a:normAutofit/>
          </a:bodyPr>
          <a:lstStyle/>
          <a:p>
            <a:r>
              <a:rPr lang="zh-CN" altLang="en-US"/>
              <a:t>模拟鼠标和键盘</a:t>
            </a:r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2930" y="1721485"/>
            <a:ext cx="94367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XPath</a:t>
            </a:r>
            <a:r>
              <a:rPr lang="zh-CN" altLang="en-US" b="1">
                <a:solidFill>
                  <a:schemeClr val="tx1"/>
                </a:solidFill>
              </a:rPr>
              <a:t>定位网页元素</a:t>
            </a:r>
            <a:r>
              <a:rPr lang="en-US" altLang="zh-CN" b="1">
                <a:solidFill>
                  <a:schemeClr val="tx1"/>
                </a:solidFill>
              </a:rPr>
              <a:t>                                              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browser.find_element(B</a:t>
            </a:r>
            <a:r>
              <a:rPr lang="en-US" altLang="zh-CN" b="1">
                <a:solidFill>
                  <a:schemeClr val="tx1"/>
                </a:solidFill>
              </a:rPr>
              <a:t>y.XPATH, ‘XPath</a:t>
            </a:r>
            <a:r>
              <a:rPr lang="zh-CN" altLang="en-US" b="1">
                <a:solidFill>
                  <a:schemeClr val="tx1"/>
                </a:solidFill>
              </a:rPr>
              <a:t>表达式</a:t>
            </a:r>
            <a:r>
              <a:rPr lang="en-US" altLang="zh-CN" b="1">
                <a:solidFill>
                  <a:schemeClr val="tx1"/>
                </a:solidFill>
              </a:rPr>
              <a:t>’)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获取</a:t>
            </a:r>
            <a:r>
              <a:rPr lang="en-US" altLang="zh-CN" b="1">
                <a:solidFill>
                  <a:schemeClr val="tx1"/>
                </a:solidFill>
              </a:rPr>
              <a:t>XPath</a:t>
            </a:r>
            <a:r>
              <a:rPr lang="zh-CN" altLang="en-US" b="1">
                <a:solidFill>
                  <a:schemeClr val="tx1"/>
                </a:solidFill>
              </a:rPr>
              <a:t>方法：（以搜索按钮</a:t>
            </a:r>
            <a:r>
              <a:rPr lang="zh-CN" altLang="en-US" b="1">
                <a:solidFill>
                  <a:schemeClr val="tx1"/>
                </a:solidFill>
              </a:rPr>
              <a:t>为例）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1. </a:t>
            </a:r>
            <a:r>
              <a:rPr lang="zh-CN" altLang="en-US" b="1">
                <a:solidFill>
                  <a:schemeClr val="tx1"/>
                </a:solidFill>
              </a:rPr>
              <a:t>元素右键</a:t>
            </a:r>
            <a:r>
              <a:rPr lang="en-US" altLang="zh-CN" b="1">
                <a:solidFill>
                  <a:schemeClr val="tx1"/>
                </a:solidFill>
              </a:rPr>
              <a:t>——</a:t>
            </a:r>
            <a:r>
              <a:rPr lang="zh-CN" altLang="en-US" b="1">
                <a:solidFill>
                  <a:schemeClr val="tx1"/>
                </a:solidFill>
              </a:rPr>
              <a:t>检查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675120" y="1482090"/>
            <a:ext cx="3557270" cy="2937510"/>
            <a:chOff x="11052" y="4775"/>
            <a:chExt cx="5602" cy="462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rcRect l="48913" t="18395" r="22955" b="40309"/>
            <a:stretch>
              <a:fillRect/>
            </a:stretch>
          </p:blipFill>
          <p:spPr>
            <a:xfrm>
              <a:off x="11052" y="4775"/>
              <a:ext cx="5602" cy="4626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13319" y="8686"/>
              <a:ext cx="820" cy="36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2930" y="770255"/>
            <a:ext cx="9350375" cy="882015"/>
          </a:xfrm>
        </p:spPr>
        <p:txBody>
          <a:bodyPr>
            <a:normAutofit/>
          </a:bodyPr>
          <a:lstStyle/>
          <a:p>
            <a:r>
              <a:rPr lang="zh-CN" altLang="en-US"/>
              <a:t>模拟鼠标和键盘</a:t>
            </a:r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2930" y="1721485"/>
            <a:ext cx="943673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获取</a:t>
            </a:r>
            <a:r>
              <a:rPr lang="en-US" altLang="zh-CN" b="1">
                <a:solidFill>
                  <a:schemeClr val="tx1"/>
                </a:solidFill>
              </a:rPr>
              <a:t>XPath</a:t>
            </a:r>
            <a:r>
              <a:rPr lang="zh-CN" altLang="en-US" b="1">
                <a:solidFill>
                  <a:schemeClr val="tx1"/>
                </a:solidFill>
              </a:rPr>
              <a:t>方法：</a:t>
            </a:r>
            <a:r>
              <a:rPr lang="zh-CN" altLang="en-US" b="1">
                <a:sym typeface="+mn-ea"/>
              </a:rPr>
              <a:t>（以搜索按钮为例）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1. </a:t>
            </a:r>
            <a:r>
              <a:rPr lang="zh-CN" altLang="en-US" b="1">
                <a:solidFill>
                  <a:schemeClr val="tx1"/>
                </a:solidFill>
              </a:rPr>
              <a:t>元素右键</a:t>
            </a:r>
            <a:r>
              <a:rPr lang="en-US" altLang="zh-CN" b="1">
                <a:solidFill>
                  <a:schemeClr val="tx1"/>
                </a:solidFill>
              </a:rPr>
              <a:t>——</a:t>
            </a:r>
            <a:r>
              <a:rPr lang="zh-CN" altLang="en-US" b="1">
                <a:solidFill>
                  <a:schemeClr val="tx1"/>
                </a:solidFill>
              </a:rPr>
              <a:t>检查；或者按</a:t>
            </a:r>
            <a:r>
              <a:rPr lang="en-US" altLang="zh-CN" b="1">
                <a:solidFill>
                  <a:schemeClr val="tx1"/>
                </a:solidFill>
              </a:rPr>
              <a:t>F12</a:t>
            </a:r>
            <a:r>
              <a:rPr lang="zh-CN" altLang="en-US" b="1">
                <a:solidFill>
                  <a:schemeClr val="tx1"/>
                </a:solidFill>
              </a:rPr>
              <a:t>，</a:t>
            </a:r>
            <a:r>
              <a:rPr lang="zh-CN" altLang="en-US" b="1">
                <a:solidFill>
                  <a:schemeClr val="tx1"/>
                </a:solidFill>
              </a:rPr>
              <a:t>通过搜索</a:t>
            </a:r>
            <a:r>
              <a:rPr lang="zh-CN" altLang="en-US" b="1">
                <a:solidFill>
                  <a:schemeClr val="tx1"/>
                </a:solidFill>
              </a:rPr>
              <a:t>定位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2. Elements</a:t>
            </a:r>
            <a:endParaRPr lang="en-US" altLang="zh-CN" b="1">
              <a:solidFill>
                <a:schemeClr val="tx1"/>
              </a:solidFill>
            </a:endParaRPr>
          </a:p>
          <a:p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    </a:t>
            </a:r>
            <a:r>
              <a:rPr lang="zh-CN" altLang="en-US" b="1">
                <a:solidFill>
                  <a:schemeClr val="tx1"/>
                </a:solidFill>
              </a:rPr>
              <a:t>定位源代码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右键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    Copy</a:t>
            </a:r>
            <a:endParaRPr lang="en-US" altLang="zh-CN" b="1">
              <a:solidFill>
                <a:schemeClr val="tx1"/>
              </a:solidFill>
            </a:endParaRPr>
          </a:p>
          <a:p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    CopyXPath</a:t>
            </a:r>
            <a:endParaRPr lang="en-US" altLang="zh-CN" b="1">
              <a:solidFill>
                <a:schemeClr val="tx1"/>
              </a:solidFill>
            </a:endParaRPr>
          </a:p>
          <a:p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    </a:t>
            </a:r>
            <a:r>
              <a:rPr lang="zh-CN" altLang="en-US" b="1">
                <a:solidFill>
                  <a:schemeClr val="tx1"/>
                </a:solidFill>
              </a:rPr>
              <a:t>获得：/html/body/div[3]/div/div[1]/div/button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69563" t="11728" r="872" b="25617"/>
          <a:stretch>
            <a:fillRect/>
          </a:stretch>
        </p:blipFill>
        <p:spPr>
          <a:xfrm>
            <a:off x="6333490" y="320675"/>
            <a:ext cx="5407025" cy="64452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2930" y="770255"/>
            <a:ext cx="9350375" cy="882015"/>
          </a:xfrm>
        </p:spPr>
        <p:txBody>
          <a:bodyPr>
            <a:normAutofit/>
          </a:bodyPr>
          <a:lstStyle/>
          <a:p>
            <a:r>
              <a:rPr lang="zh-CN" altLang="en-US"/>
              <a:t>模拟鼠标和键盘</a:t>
            </a:r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2930" y="1721485"/>
            <a:ext cx="94367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获取</a:t>
            </a:r>
            <a:r>
              <a:rPr lang="en-US" altLang="zh-CN" b="1">
                <a:solidFill>
                  <a:schemeClr val="tx1"/>
                </a:solidFill>
              </a:rPr>
              <a:t>XPath</a:t>
            </a:r>
            <a:r>
              <a:rPr lang="zh-CN" altLang="en-US" b="1">
                <a:solidFill>
                  <a:schemeClr val="tx1"/>
                </a:solidFill>
              </a:rPr>
              <a:t>方法：</a:t>
            </a:r>
            <a:r>
              <a:rPr lang="zh-CN" altLang="en-US" b="1">
                <a:sym typeface="+mn-ea"/>
              </a:rPr>
              <a:t>（以搜索按钮为例）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" y="2286000"/>
            <a:ext cx="10357485" cy="3848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2930" y="770255"/>
            <a:ext cx="9350375" cy="882015"/>
          </a:xfrm>
        </p:spPr>
        <p:txBody>
          <a:bodyPr>
            <a:normAutofit/>
          </a:bodyPr>
          <a:lstStyle/>
          <a:p>
            <a:r>
              <a:rPr lang="zh-CN" altLang="en-US"/>
              <a:t>模拟鼠标和键盘</a:t>
            </a:r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2930" y="1721485"/>
            <a:ext cx="94367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获取网页源代码</a:t>
            </a:r>
            <a:r>
              <a:rPr lang="en-US" altLang="zh-CN" b="1">
                <a:solidFill>
                  <a:schemeClr val="tx1"/>
                </a:solidFill>
              </a:rPr>
              <a:t>   browser.page_source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提取目标数据</a:t>
            </a:r>
            <a:r>
              <a:rPr lang="en-US" altLang="zh-CN" b="1">
                <a:solidFill>
                  <a:schemeClr val="tx1"/>
                </a:solidFill>
              </a:rPr>
              <a:t>   re.findall( )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995" y="847725"/>
            <a:ext cx="6257925" cy="57435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2930" y="770255"/>
            <a:ext cx="9350375" cy="882015"/>
          </a:xfrm>
        </p:spPr>
        <p:txBody>
          <a:bodyPr>
            <a:normAutofit/>
          </a:bodyPr>
          <a:lstStyle/>
          <a:p>
            <a:r>
              <a:rPr lang="zh-CN" altLang="en-US"/>
              <a:t>模拟鼠标和键盘</a:t>
            </a:r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2930" y="1721485"/>
            <a:ext cx="94367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获取网页源代码</a:t>
            </a:r>
            <a:r>
              <a:rPr lang="en-US" altLang="zh-CN" b="1">
                <a:solidFill>
                  <a:schemeClr val="tx1"/>
                </a:solidFill>
              </a:rPr>
              <a:t>   browser.page_source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提取目标数据</a:t>
            </a:r>
            <a:r>
              <a:rPr lang="en-US" altLang="zh-CN" b="1">
                <a:solidFill>
                  <a:schemeClr val="tx1"/>
                </a:solidFill>
              </a:rPr>
              <a:t>   re.findall( )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330" y="2616200"/>
            <a:ext cx="2200275" cy="2809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" y="3429000"/>
            <a:ext cx="5943600" cy="9810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34110" y="1323975"/>
            <a:ext cx="3341370" cy="348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rtlCol="0" anchor="ctr" anchorCtr="0">
            <a:normAutofit/>
          </a:bodyPr>
          <a:lstStyle/>
          <a:p>
            <a:pPr algn="ctr"/>
            <a:r>
              <a:rPr lang="en-US" altLang="zh-CN" sz="215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</a:t>
            </a:r>
            <a:endParaRPr lang="en-US" altLang="zh-CN" sz="21500" b="1" dirty="0">
              <a:ln w="25400">
                <a:solidFill>
                  <a:schemeClr val="accent1"/>
                </a:solidFill>
              </a:ln>
              <a:noFill/>
              <a:uFillTx/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编程环境的</a:t>
            </a:r>
            <a:r>
              <a:rPr lang="zh-CN" altLang="en-US"/>
              <a:t>搭建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Anaconda</a:t>
            </a:r>
            <a:r>
              <a:rPr lang="zh-CN" altLang="en-US" dirty="0">
                <a:sym typeface="Arial" panose="020B0604020202020204" pitchFamily="34" charset="0"/>
              </a:rPr>
              <a:t>，</a:t>
            </a:r>
            <a:r>
              <a:rPr lang="en-US" altLang="zh-CN" dirty="0">
                <a:sym typeface="Arial" panose="020B0604020202020204" pitchFamily="34" charset="0"/>
              </a:rPr>
              <a:t>Pycharm </a:t>
            </a:r>
            <a:r>
              <a:rPr lang="zh-CN" altLang="en-US" dirty="0">
                <a:sym typeface="Arial" panose="020B0604020202020204" pitchFamily="34" charset="0"/>
              </a:rPr>
              <a:t>下载</a:t>
            </a:r>
            <a:r>
              <a:rPr lang="zh-CN" altLang="en-US" dirty="0">
                <a:sym typeface="Arial" panose="020B0604020202020204" pitchFamily="34" charset="0"/>
              </a:rPr>
              <a:t>安装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 defTabSz="914400">
              <a:buAutoNum type="arabicPeriod"/>
              <a:tabLst>
                <a:tab pos="4178300" algn="l"/>
              </a:tabLst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https://www.anaconda.com/products/distribution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514350" indent="-514350" defTabSz="914400">
              <a:buAutoNum type="arabicPeriod"/>
              <a:tabLst>
                <a:tab pos="4178300" algn="l"/>
              </a:tabLst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https://www.jetbrains.com/pycharm/download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514350" indent="-514350" defTabSz="914400">
              <a:buAutoNum type="arabicPeriod"/>
              <a:tabLst>
                <a:tab pos="4178300" algn="l"/>
              </a:tabLst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群文件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138170" y="3539490"/>
            <a:ext cx="4671695" cy="2625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767955" y="3429000"/>
            <a:ext cx="3634105" cy="297561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Anaconda</a:t>
            </a:r>
            <a:r>
              <a:rPr lang="zh-CN" altLang="en-US" dirty="0">
                <a:sym typeface="Arial" panose="020B0604020202020204" pitchFamily="34" charset="0"/>
              </a:rPr>
              <a:t>，</a:t>
            </a:r>
            <a:r>
              <a:rPr lang="en-US" altLang="zh-CN" dirty="0">
                <a:sym typeface="Arial" panose="020B0604020202020204" pitchFamily="34" charset="0"/>
              </a:rPr>
              <a:t>Pycharm </a:t>
            </a:r>
            <a:r>
              <a:rPr lang="zh-CN" altLang="en-US" dirty="0">
                <a:sym typeface="Arial" panose="020B0604020202020204" pitchFamily="34" charset="0"/>
              </a:rPr>
              <a:t>下载</a:t>
            </a:r>
            <a:r>
              <a:rPr lang="zh-CN" altLang="en-US" dirty="0">
                <a:sym typeface="Arial" panose="020B0604020202020204" pitchFamily="34" charset="0"/>
              </a:rPr>
              <a:t>安装</a:t>
            </a:r>
            <a:endParaRPr lang="zh-CN" altLang="en-US" dirty="0"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19200" y="2385695"/>
            <a:ext cx="4876800" cy="39598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r="23936"/>
          <a:stretch>
            <a:fillRect/>
          </a:stretch>
        </p:blipFill>
        <p:spPr>
          <a:xfrm>
            <a:off x="6096000" y="2385695"/>
            <a:ext cx="4687570" cy="395986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1281430" y="4079240"/>
            <a:ext cx="1595755" cy="3232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6"/>
            </p:custDataLst>
          </p:nvPr>
        </p:nvSpPr>
        <p:spPr>
          <a:xfrm>
            <a:off x="4422140" y="4269105"/>
            <a:ext cx="1595755" cy="3232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7"/>
            </p:custDataLst>
          </p:nvPr>
        </p:nvSpPr>
        <p:spPr>
          <a:xfrm>
            <a:off x="6195695" y="3017520"/>
            <a:ext cx="1595755" cy="3232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663" r="1242" b="1273"/>
          <a:stretch>
            <a:fillRect/>
          </a:stretch>
        </p:blipFill>
        <p:spPr>
          <a:xfrm>
            <a:off x="900430" y="510540"/>
            <a:ext cx="10330180" cy="5762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34110" y="1323975"/>
            <a:ext cx="3341370" cy="348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rtlCol="0" anchor="ctr" anchorCtr="0">
            <a:normAutofit/>
          </a:bodyPr>
          <a:lstStyle/>
          <a:p>
            <a:pPr algn="ctr"/>
            <a:r>
              <a:rPr lang="en-US" altLang="zh-CN" sz="215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01</a:t>
            </a:r>
            <a:endParaRPr lang="en-US" altLang="zh-CN" sz="21500" b="1" dirty="0">
              <a:ln w="25400">
                <a:solidFill>
                  <a:schemeClr val="accent1"/>
                </a:solidFill>
              </a:ln>
              <a:noFill/>
              <a:uFillTx/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爬虫</a:t>
            </a:r>
            <a:r>
              <a:rPr lang="zh-CN" altLang="en-US"/>
              <a:t>训练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爬虫基本</a:t>
            </a:r>
            <a:r>
              <a:rPr lang="zh-CN" altLang="en-US" dirty="0">
                <a:sym typeface="Arial" panose="020B0604020202020204" pitchFamily="34" charset="0"/>
              </a:rPr>
              <a:t>流程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 defTabSz="914400">
              <a:buAutoNum type="arabicPeriod"/>
              <a:tabLst>
                <a:tab pos="4178300" algn="l"/>
              </a:tabLst>
            </a:pPr>
            <a:r>
              <a:rPr lang="zh-CN" altLang="en-US" sz="2800" dirty="0">
                <a:solidFill>
                  <a:srgbClr val="FF0000"/>
                </a:solidFill>
                <a:sym typeface="Arial" panose="020B0604020202020204" pitchFamily="34" charset="0"/>
              </a:rPr>
              <a:t>获取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网页源代码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514350" indent="-514350" defTabSz="914400">
              <a:buAutoNum type="arabicPeriod"/>
              <a:tabLst>
                <a:tab pos="4178300" algn="l"/>
              </a:tabLst>
            </a:pPr>
            <a:r>
              <a:rPr lang="zh-CN" altLang="en-US" sz="2800" dirty="0">
                <a:solidFill>
                  <a:srgbClr val="FF0000"/>
                </a:solidFill>
                <a:sym typeface="Arial" panose="020B0604020202020204" pitchFamily="34" charset="0"/>
              </a:rPr>
              <a:t>解析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网页源代码数据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514350" indent="-514350" defTabSz="914400">
              <a:buAutoNum type="arabicPeriod"/>
              <a:tabLst>
                <a:tab pos="4178300" algn="l"/>
              </a:tabLst>
            </a:pPr>
            <a:r>
              <a:rPr lang="zh-CN" altLang="en-US" sz="2800" dirty="0">
                <a:solidFill>
                  <a:srgbClr val="FF0000"/>
                </a:solidFill>
                <a:sym typeface="Arial" panose="020B0604020202020204" pitchFamily="34" charset="0"/>
              </a:rPr>
              <a:t>保存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目标数据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获取网页源代码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 defTabSz="914400">
              <a:buAutoNum type="arabicPeriod"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Requests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模块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514350" indent="-514350" defTabSz="914400">
              <a:buAutoNum type="arabicPeriod"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Selenium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模块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1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副标题"/>
</p:tagLst>
</file>

<file path=ppt/tags/tag131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</p:tagLst>
</file>

<file path=ppt/tags/tag132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6915_4*i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6915_4*l_h_f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6915_4*l_h_i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6915_4*l_h_i*1_1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3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6915_4*l_h_f*1_3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6915_4*l_h_i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6915_4*l_h_i*1_2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6915_4*l_h_f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6915_4*l_h_i*1_3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6915_4*l_h_i*1_3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4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6915_4*l_h_f*1_4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6915_4*l_h_i*1_4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6915_4*l_h_i*1_4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46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6915_4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14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</p:tagLst>
</file>

<file path=ppt/tags/tag1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7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点击此处添加正文，文字是您思炼，为了演示发布的良好效果，请言简意赅的阐述您的观点。点击此处添加正文，请言简意赅的阐述您的观点。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65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</p:tagLst>
</file>

<file path=ppt/tags/tag1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1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7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点击此处添加正文，文字是您思炼，为了演示发布的良好效果，请言简意赅的阐述您的观点。点击此处添加正文，请言简意赅的阐述您的观点。"/>
</p:tagLst>
</file>

<file path=ppt/tags/tag168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171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174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177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21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196.xml><?xml version="1.0" encoding="utf-8"?>
<p:tagLst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198.xml><?xml version="1.0" encoding="utf-8"?>
<p:tagLst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202.xml><?xml version="1.0" encoding="utf-8"?>
<p:tagLst xmlns:p="http://schemas.openxmlformats.org/presentationml/2006/main">
  <p:tag name="KSO_WM_UNIT_PLACING_PICTURE_USER_VIEWPORT" val="{&quot;height&quot;:2805,&quot;width&quot;:5265}"/>
</p:tagLst>
</file>

<file path=ppt/tags/tag203.xml><?xml version="1.0" encoding="utf-8"?>
<p:tagLst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208.xml><?xml version="1.0" encoding="utf-8"?>
<p:tagLst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212.xml><?xml version="1.0" encoding="utf-8"?>
<p:tagLst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214.xml><?xml version="1.0" encoding="utf-8"?>
<p:tagLst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216.xml><?xml version="1.0" encoding="utf-8"?>
<p:tagLst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0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10"/>
  <p:tag name="KSO_WM_UNIT_TYPE" val="a"/>
  <p:tag name="KSO_WM_UNIT_INDEX" val="1"/>
  <p:tag name="KSO_WM_UNIT_PRESET_TEXT" val="单击此处添加标题"/>
</p:tagLst>
</file>

<file path=ppt/tags/tag218.xml><?xml version="1.0" encoding="utf-8"?>
<p:tagLst xmlns:p="http://schemas.openxmlformats.org/presentationml/2006/main">
  <p:tag name="KSO_WM_SLIDE_ID" val="custom20206915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icTxt"/>
  <p:tag name="KSO_WM_SLIDE_SIZE" val="829*400"/>
  <p:tag name="KSO_WM_SLIDE_POSITION" val="45*60"/>
  <p:tag name="KSO_WM_SLIDE_LAYOUT" val="a_d_f"/>
  <p:tag name="KSO_WM_SLIDE_LAYOUT_CNT" val="1_1_1"/>
</p:tagLst>
</file>

<file path=ppt/tags/tag219.xml><?xml version="1.0" encoding="utf-8"?>
<p:tagLst xmlns:p="http://schemas.openxmlformats.org/presentationml/2006/main">
  <p:tag name="COMMONDATA" val="eyJoZGlkIjoiMWVkNTM0N2FmNzdiMjU3ZmEwOTM0ZTY4MDI3ZTUxMTgifQ=="/>
  <p:tag name="KSO_WPP_MARK_KEY" val="32b11480-4a6d-4068-b154-32e9c8f01dbf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1810</Words>
  <Application>WPS 演示</Application>
  <PresentationFormat>宽屏</PresentationFormat>
  <Paragraphs>224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1_Office 主题​​</vt:lpstr>
      <vt:lpstr>Python程序设计综合训练</vt:lpstr>
      <vt:lpstr>PowerPoint 演示文稿</vt:lpstr>
      <vt:lpstr>编程环境的搭建</vt:lpstr>
      <vt:lpstr>Anaconda，Pycharm 下载安装</vt:lpstr>
      <vt:lpstr>Anaconda，Pycharm 下载安装</vt:lpstr>
      <vt:lpstr>PowerPoint 演示文稿</vt:lpstr>
      <vt:lpstr>爬虫训练</vt:lpstr>
      <vt:lpstr>爬虫基本流程</vt:lpstr>
      <vt:lpstr>获取网页源代码</vt:lpstr>
      <vt:lpstr>获取网页源代码</vt:lpstr>
      <vt:lpstr>乱码</vt:lpstr>
      <vt:lpstr>获取单个网页</vt:lpstr>
      <vt:lpstr>解析网页源代码数据  ——正则表达式</vt:lpstr>
      <vt:lpstr>解析网页源代码数据  ——正则表达式</vt:lpstr>
      <vt:lpstr>解析网页源码</vt:lpstr>
      <vt:lpstr>提取目标数据</vt:lpstr>
      <vt:lpstr>requests不适应动态网页</vt:lpstr>
      <vt:lpstr>2. Selenium模块</vt:lpstr>
      <vt:lpstr>访问网页和获取源代码</vt:lpstr>
      <vt:lpstr>模拟鼠标和键盘操作</vt:lpstr>
      <vt:lpstr>模拟鼠标和键盘操作</vt:lpstr>
      <vt:lpstr>模拟鼠标和键盘操作</vt:lpstr>
      <vt:lpstr>模拟鼠标和键盘操作</vt:lpstr>
      <vt:lpstr>模拟鼠标和键盘操作</vt:lpstr>
      <vt:lpstr>模拟鼠标和键盘操作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张玉龙</dc:creator>
  <cp:lastModifiedBy>张玉龙</cp:lastModifiedBy>
  <cp:revision>10</cp:revision>
  <dcterms:created xsi:type="dcterms:W3CDTF">2023-04-11T00:52:00Z</dcterms:created>
  <dcterms:modified xsi:type="dcterms:W3CDTF">2023-04-15T03:56:25Z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C520DFAF57C146D9929E5C142B09062F_12</vt:lpwstr>
  </property>
  <property fmtid="{D5CDD505-2E9C-101B-9397-08002B2CF9AE}" pid="3" name="KSOProductBuildVer">
    <vt:lpwstr>2052-11.1.0.14036</vt:lpwstr>
  </property>
</Properties>
</file>