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0" r:id="rId1"/>
  </p:sldMasterIdLst>
  <p:notesMasterIdLst>
    <p:notesMasterId r:id="rId180"/>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6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41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 id="349" r:id="rId96"/>
    <p:sldId id="350" r:id="rId97"/>
    <p:sldId id="351" r:id="rId98"/>
    <p:sldId id="352" r:id="rId99"/>
    <p:sldId id="353" r:id="rId100"/>
    <p:sldId id="354" r:id="rId101"/>
    <p:sldId id="355" r:id="rId102"/>
    <p:sldId id="356" r:id="rId103"/>
    <p:sldId id="357" r:id="rId104"/>
    <p:sldId id="358" r:id="rId105"/>
    <p:sldId id="359" r:id="rId106"/>
    <p:sldId id="360" r:id="rId107"/>
    <p:sldId id="361" r:id="rId108"/>
    <p:sldId id="362" r:id="rId109"/>
    <p:sldId id="363" r:id="rId110"/>
    <p:sldId id="364" r:id="rId111"/>
    <p:sldId id="365" r:id="rId112"/>
    <p:sldId id="366" r:id="rId113"/>
    <p:sldId id="367" r:id="rId114"/>
    <p:sldId id="368" r:id="rId115"/>
    <p:sldId id="369" r:id="rId116"/>
    <p:sldId id="370" r:id="rId117"/>
    <p:sldId id="371" r:id="rId118"/>
    <p:sldId id="372" r:id="rId119"/>
    <p:sldId id="373" r:id="rId120"/>
    <p:sldId id="374" r:id="rId121"/>
    <p:sldId id="375" r:id="rId122"/>
    <p:sldId id="376" r:id="rId123"/>
    <p:sldId id="377" r:id="rId124"/>
    <p:sldId id="378" r:id="rId125"/>
    <p:sldId id="379" r:id="rId126"/>
    <p:sldId id="380" r:id="rId127"/>
    <p:sldId id="381" r:id="rId128"/>
    <p:sldId id="382" r:id="rId129"/>
    <p:sldId id="383" r:id="rId130"/>
    <p:sldId id="384" r:id="rId131"/>
    <p:sldId id="385" r:id="rId132"/>
    <p:sldId id="386" r:id="rId133"/>
    <p:sldId id="387" r:id="rId134"/>
    <p:sldId id="389" r:id="rId135"/>
    <p:sldId id="390" r:id="rId136"/>
    <p:sldId id="388" r:id="rId137"/>
    <p:sldId id="391" r:id="rId138"/>
    <p:sldId id="392" r:id="rId139"/>
    <p:sldId id="393" r:id="rId140"/>
    <p:sldId id="394" r:id="rId141"/>
    <p:sldId id="395" r:id="rId142"/>
    <p:sldId id="396" r:id="rId143"/>
    <p:sldId id="397" r:id="rId144"/>
    <p:sldId id="398" r:id="rId145"/>
    <p:sldId id="399" r:id="rId146"/>
    <p:sldId id="401" r:id="rId147"/>
    <p:sldId id="400" r:id="rId148"/>
    <p:sldId id="402" r:id="rId149"/>
    <p:sldId id="403" r:id="rId150"/>
    <p:sldId id="404" r:id="rId151"/>
    <p:sldId id="405" r:id="rId152"/>
    <p:sldId id="406" r:id="rId153"/>
    <p:sldId id="407" r:id="rId154"/>
    <p:sldId id="408" r:id="rId155"/>
    <p:sldId id="409"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5" r:id="rId169"/>
    <p:sldId id="426" r:id="rId170"/>
    <p:sldId id="424" r:id="rId171"/>
    <p:sldId id="427" r:id="rId172"/>
    <p:sldId id="428" r:id="rId173"/>
    <p:sldId id="429" r:id="rId174"/>
    <p:sldId id="430" r:id="rId175"/>
    <p:sldId id="431" r:id="rId176"/>
    <p:sldId id="432" r:id="rId177"/>
    <p:sldId id="433" r:id="rId178"/>
    <p:sldId id="434" r:id="rId179"/>
  </p:sldIdLst>
  <p:sldSz cx="9144000" cy="6858000" type="screen4x3"/>
  <p:notesSz cx="6858000" cy="9144000"/>
  <p:defaultTextStyle>
    <a:defPPr>
      <a:defRPr lang="zh-CN"/>
    </a:defPPr>
    <a:lvl1pPr algn="l" rtl="0" eaLnBrk="0" fontAlgn="base" hangingPunct="0">
      <a:spcBef>
        <a:spcPct val="0"/>
      </a:spcBef>
      <a:spcAft>
        <a:spcPct val="0"/>
      </a:spcAft>
      <a:defRPr sz="2800" b="1"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800" b="1"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800" b="1"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800" b="1"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800"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800"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800"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800"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800" b="1"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99"/>
    <a:srgbClr val="CC9900"/>
    <a:srgbClr val="FE6700"/>
    <a:srgbClr val="EBE115"/>
    <a:srgbClr val="336699"/>
    <a:srgbClr val="0066CC"/>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p:cViewPr varScale="1">
        <p:scale>
          <a:sx n="77" d="100"/>
          <a:sy n="77" d="100"/>
        </p:scale>
        <p:origin x="1410"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presProps" Target="pres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viewProps" Target="viewProps.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notesMaster" Target="notesMasters/notesMaster1.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image" Target="../media/image37.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57.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44.vml.rels><?xml version="1.0" encoding="UTF-8" standalone="yes"?>
<Relationships xmlns="http://schemas.openxmlformats.org/package/2006/relationships"><Relationship Id="rId8" Type="http://schemas.openxmlformats.org/officeDocument/2006/relationships/image" Target="../media/image67.wmf"/><Relationship Id="rId3" Type="http://schemas.openxmlformats.org/officeDocument/2006/relationships/image" Target="../media/image62.wmf"/><Relationship Id="rId7" Type="http://schemas.openxmlformats.org/officeDocument/2006/relationships/image" Target="../media/image66.wmf"/><Relationship Id="rId12" Type="http://schemas.openxmlformats.org/officeDocument/2006/relationships/image" Target="../media/image71.wmf"/><Relationship Id="rId2" Type="http://schemas.openxmlformats.org/officeDocument/2006/relationships/image" Target="../media/image61.wmf"/><Relationship Id="rId1" Type="http://schemas.openxmlformats.org/officeDocument/2006/relationships/image" Target="../media/image60.wmf"/><Relationship Id="rId6" Type="http://schemas.openxmlformats.org/officeDocument/2006/relationships/image" Target="../media/image65.wmf"/><Relationship Id="rId11" Type="http://schemas.openxmlformats.org/officeDocument/2006/relationships/image" Target="../media/image70.wmf"/><Relationship Id="rId5" Type="http://schemas.openxmlformats.org/officeDocument/2006/relationships/image" Target="../media/image64.wmf"/><Relationship Id="rId10" Type="http://schemas.openxmlformats.org/officeDocument/2006/relationships/image" Target="../media/image69.wmf"/><Relationship Id="rId4" Type="http://schemas.openxmlformats.org/officeDocument/2006/relationships/image" Target="../media/image63.wmf"/><Relationship Id="rId9" Type="http://schemas.openxmlformats.org/officeDocument/2006/relationships/image" Target="../media/image68.wmf"/></Relationships>
</file>

<file path=ppt/drawings/_rels/vmlDrawing45.vml.rels><?xml version="1.0" encoding="UTF-8" standalone="yes"?>
<Relationships xmlns="http://schemas.openxmlformats.org/package/2006/relationships"><Relationship Id="rId2" Type="http://schemas.openxmlformats.org/officeDocument/2006/relationships/image" Target="../media/image73.wmf"/><Relationship Id="rId1" Type="http://schemas.openxmlformats.org/officeDocument/2006/relationships/image" Target="../media/image72.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48.vml.rels><?xml version="1.0" encoding="UTF-8" standalone="yes"?>
<Relationships xmlns="http://schemas.openxmlformats.org/package/2006/relationships"><Relationship Id="rId2" Type="http://schemas.openxmlformats.org/officeDocument/2006/relationships/image" Target="../media/image77.wmf"/><Relationship Id="rId1" Type="http://schemas.openxmlformats.org/officeDocument/2006/relationships/image" Target="../media/image7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effectLst/>
                <a:latin typeface="Arial" charset="0"/>
              </a:defRPr>
            </a:lvl1pPr>
          </a:lstStyle>
          <a:p>
            <a:pPr>
              <a:defRPr/>
            </a:pPr>
            <a:endParaRPr lang="en-US" altLang="zh-CN"/>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effectLst/>
                <a:latin typeface="Arial" charset="0"/>
              </a:defRPr>
            </a:lvl1pPr>
          </a:lstStyle>
          <a:p>
            <a:pPr>
              <a:defRPr/>
            </a:pPr>
            <a:endParaRPr lang="en-US" altLang="zh-CN"/>
          </a:p>
        </p:txBody>
      </p:sp>
      <p:sp>
        <p:nvSpPr>
          <p:cNvPr id="102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effectLst/>
                <a:latin typeface="Arial" charset="0"/>
              </a:defRPr>
            </a:lvl1pPr>
          </a:lstStyle>
          <a:p>
            <a:pPr>
              <a:defRPr/>
            </a:pPr>
            <a:endParaRPr lang="en-US" altLang="zh-CN"/>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effectLst/>
                <a:latin typeface="Arial" charset="0"/>
              </a:defRPr>
            </a:lvl1pPr>
          </a:lstStyle>
          <a:p>
            <a:pPr>
              <a:defRPr/>
            </a:pPr>
            <a:fld id="{FE63FC36-D209-429E-87CE-2F115BAEF1E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直接连接符 3"/>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eaLnBrk="1" hangingPunct="1">
              <a:defRPr/>
            </a:pPr>
            <a:endParaRPr lang="en-US">
              <a:effectLst>
                <a:outerShdw blurRad="38100" dist="38100" dir="2700000" algn="tl">
                  <a:srgbClr val="000000">
                    <a:alpha val="43137"/>
                  </a:srgbClr>
                </a:outerShdw>
              </a:effectLst>
              <a:latin typeface="Arial" charset="0"/>
            </a:endParaRPr>
          </a:p>
        </p:txBody>
      </p:sp>
      <p:sp>
        <p:nvSpPr>
          <p:cNvPr id="29" name="标题 28"/>
          <p:cNvSpPr>
            <a:spLocks noGrp="1"/>
          </p:cNvSpPr>
          <p:nvPr>
            <p:ph type="ctrTitle"/>
          </p:nvPr>
        </p:nvSpPr>
        <p:spPr>
          <a:xfrm>
            <a:off x="381000" y="4853411"/>
            <a:ext cx="8458200" cy="1222375"/>
          </a:xfrm>
        </p:spPr>
        <p:txBody>
          <a:bodyPr anchor="t"/>
          <a:lstStyle/>
          <a:p>
            <a:r>
              <a:rPr lang="zh-CN" altLang="en-US" smtClean="0"/>
              <a:t>单击此处编辑母版标题样式</a:t>
            </a:r>
            <a:endParaRPr lang="en-US"/>
          </a:p>
        </p:txBody>
      </p:sp>
      <p:sp>
        <p:nvSpPr>
          <p:cNvPr id="9" name="副标题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a:p>
        </p:txBody>
      </p:sp>
      <p:sp>
        <p:nvSpPr>
          <p:cNvPr id="5" name="日期占位符 15"/>
          <p:cNvSpPr>
            <a:spLocks noGrp="1"/>
          </p:cNvSpPr>
          <p:nvPr>
            <p:ph type="dt" sz="half" idx="10"/>
          </p:nvPr>
        </p:nvSpPr>
        <p:spPr/>
        <p:txBody>
          <a:bodyPr/>
          <a:lstStyle>
            <a:lvl1pPr>
              <a:defRPr/>
            </a:lvl1pPr>
          </a:lstStyle>
          <a:p>
            <a:pPr>
              <a:defRPr/>
            </a:pPr>
            <a:endParaRPr lang="en-US" altLang="zh-CN"/>
          </a:p>
        </p:txBody>
      </p:sp>
      <p:sp>
        <p:nvSpPr>
          <p:cNvPr id="6" name="页脚占位符 1"/>
          <p:cNvSpPr>
            <a:spLocks noGrp="1"/>
          </p:cNvSpPr>
          <p:nvPr>
            <p:ph type="ftr" sz="quarter" idx="11"/>
          </p:nvPr>
        </p:nvSpPr>
        <p:spPr/>
        <p:txBody>
          <a:bodyPr/>
          <a:lstStyle>
            <a:lvl1pPr>
              <a:defRPr/>
            </a:lvl1pPr>
          </a:lstStyle>
          <a:p>
            <a:pPr>
              <a:defRPr/>
            </a:pPr>
            <a:endParaRPr lang="en-US" altLang="zh-CN"/>
          </a:p>
        </p:txBody>
      </p:sp>
      <p:sp>
        <p:nvSpPr>
          <p:cNvPr id="7" name="灯片编号占位符 14"/>
          <p:cNvSpPr>
            <a:spLocks noGrp="1"/>
          </p:cNvSpPr>
          <p:nvPr>
            <p:ph type="sldNum" sz="quarter" idx="12"/>
          </p:nvPr>
        </p:nvSpPr>
        <p:spPr>
          <a:xfrm>
            <a:off x="8229600" y="6473825"/>
            <a:ext cx="758825" cy="247650"/>
          </a:xfrm>
        </p:spPr>
        <p:txBody>
          <a:bodyPr/>
          <a:lstStyle>
            <a:lvl1pPr>
              <a:defRPr/>
            </a:lvl1pPr>
          </a:lstStyle>
          <a:p>
            <a:pPr>
              <a:defRPr/>
            </a:pPr>
            <a:fld id="{B30F3C9D-4811-4832-9E3A-FAACE234770F}" type="slidenum">
              <a:rPr lang="en-US" altLang="zh-CN"/>
              <a:pPr>
                <a:defRPr/>
              </a:pPr>
              <a:t>‹#›</a:t>
            </a:fld>
            <a:endParaRPr lang="en-US" altLang="zh-CN"/>
          </a:p>
        </p:txBody>
      </p:sp>
    </p:spTree>
    <p:extLst>
      <p:ext uri="{BB962C8B-B14F-4D97-AF65-F5344CB8AC3E}">
        <p14:creationId xmlns:p14="http://schemas.microsoft.com/office/powerpoint/2010/main" val="3533847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10"/>
          <p:cNvSpPr>
            <a:spLocks noGrp="1"/>
          </p:cNvSpPr>
          <p:nvPr>
            <p:ph type="dt" sz="half" idx="10"/>
          </p:nvPr>
        </p:nvSpPr>
        <p:spPr/>
        <p:txBody>
          <a:bodyPr/>
          <a:lstStyle>
            <a:lvl1pPr>
              <a:defRPr/>
            </a:lvl1pPr>
          </a:lstStyle>
          <a:p>
            <a:pPr>
              <a:defRPr/>
            </a:pPr>
            <a:endParaRPr lang="en-US" altLang="zh-CN"/>
          </a:p>
        </p:txBody>
      </p:sp>
      <p:sp>
        <p:nvSpPr>
          <p:cNvPr id="5" name="页脚占位符 27"/>
          <p:cNvSpPr>
            <a:spLocks noGrp="1"/>
          </p:cNvSpPr>
          <p:nvPr>
            <p:ph type="ftr" sz="quarter" idx="11"/>
          </p:nvPr>
        </p:nvSpPr>
        <p:spPr/>
        <p:txBody>
          <a:bodyPr/>
          <a:lstStyle>
            <a:lvl1pPr>
              <a:defRPr/>
            </a:lvl1pPr>
          </a:lstStyle>
          <a:p>
            <a:pPr>
              <a:defRPr/>
            </a:pPr>
            <a:endParaRPr lang="en-US" altLang="zh-CN"/>
          </a:p>
        </p:txBody>
      </p:sp>
      <p:sp>
        <p:nvSpPr>
          <p:cNvPr id="6" name="灯片编号占位符 4"/>
          <p:cNvSpPr>
            <a:spLocks noGrp="1"/>
          </p:cNvSpPr>
          <p:nvPr>
            <p:ph type="sldNum" sz="quarter" idx="12"/>
          </p:nvPr>
        </p:nvSpPr>
        <p:spPr/>
        <p:txBody>
          <a:bodyPr/>
          <a:lstStyle>
            <a:lvl1pPr>
              <a:defRPr/>
            </a:lvl1pPr>
          </a:lstStyle>
          <a:p>
            <a:pPr>
              <a:defRPr/>
            </a:pPr>
            <a:fld id="{D561AF84-890D-4DEC-BE2C-DA08AE07C059}" type="slidenum">
              <a:rPr lang="en-US" altLang="zh-CN"/>
              <a:pPr>
                <a:defRPr/>
              </a:pPr>
              <a:t>‹#›</a:t>
            </a:fld>
            <a:endParaRPr lang="en-US" altLang="zh-CN"/>
          </a:p>
        </p:txBody>
      </p:sp>
    </p:spTree>
    <p:extLst>
      <p:ext uri="{BB962C8B-B14F-4D97-AF65-F5344CB8AC3E}">
        <p14:creationId xmlns:p14="http://schemas.microsoft.com/office/powerpoint/2010/main" val="2776634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49276"/>
            <a:ext cx="1828800" cy="58515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549276"/>
            <a:ext cx="6248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5EF8694B-D3FD-4E64-BD9A-B9D326F8DFD4}" type="slidenum">
              <a:rPr lang="en-US" altLang="zh-CN"/>
              <a:pPr>
                <a:defRPr/>
              </a:pPr>
              <a:t>‹#›</a:t>
            </a:fld>
            <a:endParaRPr lang="en-US" altLang="zh-CN"/>
          </a:p>
        </p:txBody>
      </p:sp>
    </p:spTree>
    <p:extLst>
      <p:ext uri="{BB962C8B-B14F-4D97-AF65-F5344CB8AC3E}">
        <p14:creationId xmlns:p14="http://schemas.microsoft.com/office/powerpoint/2010/main" val="3659918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lang="zh-CN" altLang="en-US" smtClean="0"/>
              <a:t>单击此处编辑母版标题样式</a:t>
            </a:r>
            <a:endParaRPr lang="en-US"/>
          </a:p>
        </p:txBody>
      </p:sp>
      <p:sp>
        <p:nvSpPr>
          <p:cNvPr id="27" name="内容占位符 26"/>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24"/>
          <p:cNvSpPr>
            <a:spLocks noGrp="1"/>
          </p:cNvSpPr>
          <p:nvPr>
            <p:ph type="dt" sz="half" idx="10"/>
          </p:nvPr>
        </p:nvSpPr>
        <p:spPr/>
        <p:txBody>
          <a:bodyPr/>
          <a:lstStyle>
            <a:lvl1pPr>
              <a:defRPr/>
            </a:lvl1pPr>
          </a:lstStyle>
          <a:p>
            <a:pPr>
              <a:defRPr/>
            </a:pPr>
            <a:endParaRPr lang="en-US" altLang="zh-CN"/>
          </a:p>
        </p:txBody>
      </p:sp>
      <p:sp>
        <p:nvSpPr>
          <p:cNvPr id="5" name="页脚占位符 18"/>
          <p:cNvSpPr>
            <a:spLocks noGrp="1"/>
          </p:cNvSpPr>
          <p:nvPr>
            <p:ph type="ftr" sz="quarter" idx="11"/>
          </p:nvPr>
        </p:nvSpPr>
        <p:spPr>
          <a:xfrm>
            <a:off x="3581400" y="76200"/>
            <a:ext cx="2895600" cy="288925"/>
          </a:xfrm>
        </p:spPr>
        <p:txBody>
          <a:bodyPr/>
          <a:lstStyle>
            <a:lvl1pPr>
              <a:defRPr/>
            </a:lvl1pPr>
          </a:lstStyle>
          <a:p>
            <a:pPr>
              <a:defRPr/>
            </a:pPr>
            <a:endParaRPr lang="en-US" altLang="zh-CN"/>
          </a:p>
        </p:txBody>
      </p:sp>
      <p:sp>
        <p:nvSpPr>
          <p:cNvPr id="6" name="灯片编号占位符 15"/>
          <p:cNvSpPr>
            <a:spLocks noGrp="1"/>
          </p:cNvSpPr>
          <p:nvPr>
            <p:ph type="sldNum" sz="quarter" idx="12"/>
          </p:nvPr>
        </p:nvSpPr>
        <p:spPr>
          <a:xfrm>
            <a:off x="8229600" y="6473825"/>
            <a:ext cx="758825" cy="247650"/>
          </a:xfrm>
        </p:spPr>
        <p:txBody>
          <a:bodyPr/>
          <a:lstStyle>
            <a:lvl1pPr>
              <a:defRPr/>
            </a:lvl1pPr>
          </a:lstStyle>
          <a:p>
            <a:pPr>
              <a:defRPr/>
            </a:pPr>
            <a:fld id="{0F8B285E-F50E-48F3-97B4-7748EF93B4B1}" type="slidenum">
              <a:rPr lang="en-US" altLang="zh-CN"/>
              <a:pPr>
                <a:defRPr/>
              </a:pPr>
              <a:t>‹#›</a:t>
            </a:fld>
            <a:endParaRPr lang="en-US" altLang="zh-CN"/>
          </a:p>
        </p:txBody>
      </p:sp>
    </p:spTree>
    <p:extLst>
      <p:ext uri="{BB962C8B-B14F-4D97-AF65-F5344CB8AC3E}">
        <p14:creationId xmlns:p14="http://schemas.microsoft.com/office/powerpoint/2010/main" val="4210639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直接连接符 3"/>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eaLnBrk="1" hangingPunct="1">
              <a:defRPr/>
            </a:pPr>
            <a:endParaRPr lang="en-US">
              <a:effectLst>
                <a:outerShdw blurRad="38100" dist="38100" dir="2700000" algn="tl">
                  <a:srgbClr val="000000">
                    <a:alpha val="43137"/>
                  </a:srgbClr>
                </a:outerShdw>
              </a:effectLst>
              <a:latin typeface="Arial" charset="0"/>
            </a:endParaRPr>
          </a:p>
        </p:txBody>
      </p:sp>
      <p:sp>
        <p:nvSpPr>
          <p:cNvPr id="6" name="文本占位符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p>
        </p:txBody>
      </p:sp>
      <p:sp>
        <p:nvSpPr>
          <p:cNvPr id="8" name="标题 7"/>
          <p:cNvSpPr>
            <a:spLocks noGrp="1"/>
          </p:cNvSpPr>
          <p:nvPr>
            <p:ph type="title"/>
          </p:nvPr>
        </p:nvSpPr>
        <p:spPr>
          <a:xfrm>
            <a:off x="180475" y="2947085"/>
            <a:ext cx="8686800" cy="1184825"/>
          </a:xfrm>
        </p:spPr>
        <p:txBody>
          <a:bodyPr rtlCol="0" anchor="t"/>
          <a:lstStyle>
            <a:lvl1pPr algn="r">
              <a:defRPr/>
            </a:lvl1pPr>
          </a:lstStyle>
          <a:p>
            <a:r>
              <a:rPr lang="zh-CN" altLang="en-US" smtClean="0"/>
              <a:t>单击此处编辑母版标题样式</a:t>
            </a:r>
            <a:endParaRPr lang="en-US"/>
          </a:p>
        </p:txBody>
      </p:sp>
      <p:sp>
        <p:nvSpPr>
          <p:cNvPr id="5" name="日期占位符 18"/>
          <p:cNvSpPr>
            <a:spLocks noGrp="1"/>
          </p:cNvSpPr>
          <p:nvPr>
            <p:ph type="dt" sz="half" idx="10"/>
          </p:nvPr>
        </p:nvSpPr>
        <p:spPr/>
        <p:txBody>
          <a:bodyPr/>
          <a:lstStyle>
            <a:lvl1pPr>
              <a:defRPr/>
            </a:lvl1pPr>
          </a:lstStyle>
          <a:p>
            <a:pPr>
              <a:defRPr/>
            </a:pPr>
            <a:endParaRPr lang="en-US" altLang="zh-CN"/>
          </a:p>
        </p:txBody>
      </p:sp>
      <p:sp>
        <p:nvSpPr>
          <p:cNvPr id="7" name="页脚占位符 10"/>
          <p:cNvSpPr>
            <a:spLocks noGrp="1"/>
          </p:cNvSpPr>
          <p:nvPr>
            <p:ph type="ftr" sz="quarter" idx="11"/>
          </p:nvPr>
        </p:nvSpPr>
        <p:spPr/>
        <p:txBody>
          <a:bodyPr/>
          <a:lstStyle>
            <a:lvl1pPr>
              <a:defRPr/>
            </a:lvl1pPr>
          </a:lstStyle>
          <a:p>
            <a:pPr>
              <a:defRPr/>
            </a:pPr>
            <a:endParaRPr lang="en-US" altLang="zh-CN"/>
          </a:p>
        </p:txBody>
      </p:sp>
      <p:sp>
        <p:nvSpPr>
          <p:cNvPr id="9" name="灯片编号占位符 15"/>
          <p:cNvSpPr>
            <a:spLocks noGrp="1"/>
          </p:cNvSpPr>
          <p:nvPr>
            <p:ph type="sldNum" sz="quarter" idx="12"/>
          </p:nvPr>
        </p:nvSpPr>
        <p:spPr/>
        <p:txBody>
          <a:bodyPr/>
          <a:lstStyle>
            <a:lvl1pPr>
              <a:defRPr/>
            </a:lvl1pPr>
          </a:lstStyle>
          <a:p>
            <a:pPr>
              <a:defRPr/>
            </a:pPr>
            <a:fld id="{8726B9D9-A724-4ED8-BE41-74453B4A9FAF}" type="slidenum">
              <a:rPr lang="en-US" altLang="zh-CN"/>
              <a:pPr>
                <a:defRPr/>
              </a:pPr>
              <a:t>‹#›</a:t>
            </a:fld>
            <a:endParaRPr lang="en-US" altLang="zh-CN"/>
          </a:p>
        </p:txBody>
      </p:sp>
    </p:spTree>
    <p:extLst>
      <p:ext uri="{BB962C8B-B14F-4D97-AF65-F5344CB8AC3E}">
        <p14:creationId xmlns:p14="http://schemas.microsoft.com/office/powerpoint/2010/main" val="37118483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301752" y="457200"/>
            <a:ext cx="8686800" cy="841248"/>
          </a:xfrm>
        </p:spPr>
        <p:txBody>
          <a:bodyPr/>
          <a:lstStyle/>
          <a:p>
            <a:r>
              <a:rPr lang="zh-CN" altLang="en-US" smtClean="0"/>
              <a:t>单击此处编辑母版标题样式</a:t>
            </a:r>
            <a:endParaRPr lang="en-US"/>
          </a:p>
        </p:txBody>
      </p:sp>
      <p:sp>
        <p:nvSpPr>
          <p:cNvPr id="14" name="内容占位符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3" name="内容占位符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10"/>
          <p:cNvSpPr>
            <a:spLocks noGrp="1"/>
          </p:cNvSpPr>
          <p:nvPr>
            <p:ph type="dt" sz="half" idx="10"/>
          </p:nvPr>
        </p:nvSpPr>
        <p:spPr/>
        <p:txBody>
          <a:bodyPr/>
          <a:lstStyle>
            <a:lvl1pPr>
              <a:defRPr/>
            </a:lvl1pPr>
          </a:lstStyle>
          <a:p>
            <a:pPr>
              <a:defRPr/>
            </a:pPr>
            <a:endParaRPr lang="en-US" altLang="zh-CN"/>
          </a:p>
        </p:txBody>
      </p:sp>
      <p:sp>
        <p:nvSpPr>
          <p:cNvPr id="6" name="页脚占位符 27"/>
          <p:cNvSpPr>
            <a:spLocks noGrp="1"/>
          </p:cNvSpPr>
          <p:nvPr>
            <p:ph type="ftr" sz="quarter" idx="11"/>
          </p:nvPr>
        </p:nvSpPr>
        <p:spPr/>
        <p:txBody>
          <a:bodyPr/>
          <a:lstStyle>
            <a:lvl1pPr>
              <a:defRPr/>
            </a:lvl1pPr>
          </a:lstStyle>
          <a:p>
            <a:pPr>
              <a:defRPr/>
            </a:pPr>
            <a:endParaRPr lang="en-US" altLang="zh-CN"/>
          </a:p>
        </p:txBody>
      </p:sp>
      <p:sp>
        <p:nvSpPr>
          <p:cNvPr id="7" name="灯片编号占位符 4"/>
          <p:cNvSpPr>
            <a:spLocks noGrp="1"/>
          </p:cNvSpPr>
          <p:nvPr>
            <p:ph type="sldNum" sz="quarter" idx="12"/>
          </p:nvPr>
        </p:nvSpPr>
        <p:spPr/>
        <p:txBody>
          <a:bodyPr/>
          <a:lstStyle>
            <a:lvl1pPr>
              <a:defRPr/>
            </a:lvl1pPr>
          </a:lstStyle>
          <a:p>
            <a:pPr>
              <a:defRPr/>
            </a:pPr>
            <a:fld id="{74F583BF-3487-495F-99BB-16F836BD7E3F}" type="slidenum">
              <a:rPr lang="en-US" altLang="zh-CN"/>
              <a:pPr>
                <a:defRPr/>
              </a:pPr>
              <a:t>‹#›</a:t>
            </a:fld>
            <a:endParaRPr lang="en-US" altLang="zh-CN"/>
          </a:p>
        </p:txBody>
      </p:sp>
    </p:spTree>
    <p:extLst>
      <p:ext uri="{BB962C8B-B14F-4D97-AF65-F5344CB8AC3E}">
        <p14:creationId xmlns:p14="http://schemas.microsoft.com/office/powerpoint/2010/main" val="222084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eaLnBrk="1" hangingPunct="1">
              <a:defRPr/>
            </a:pPr>
            <a:endParaRPr lang="en-US">
              <a:effectLst>
                <a:outerShdw blurRad="38100" dist="38100" dir="2700000" algn="tl">
                  <a:srgbClr val="000000">
                    <a:alpha val="43137"/>
                  </a:srgbClr>
                </a:outerShdw>
              </a:effectLst>
              <a:latin typeface="Arial" charset="0"/>
            </a:endParaRPr>
          </a:p>
        </p:txBody>
      </p:sp>
      <p:sp>
        <p:nvSpPr>
          <p:cNvPr id="29" name="标题 28"/>
          <p:cNvSpPr>
            <a:spLocks noGrp="1"/>
          </p:cNvSpPr>
          <p:nvPr>
            <p:ph type="title"/>
          </p:nvPr>
        </p:nvSpPr>
        <p:spPr>
          <a:xfrm>
            <a:off x="304800" y="5410200"/>
            <a:ext cx="8610600" cy="882650"/>
          </a:xfrm>
        </p:spPr>
        <p:txBody>
          <a:bodyPr/>
          <a:lstStyle>
            <a:lvl1pPr>
              <a:defRPr/>
            </a:lvl1pPr>
          </a:lstStyle>
          <a:p>
            <a:r>
              <a:rPr lang="zh-CN" altLang="en-US" smtClean="0"/>
              <a:t>单击此处编辑母版标题样式</a:t>
            </a:r>
            <a:endParaRPr lang="en-US"/>
          </a:p>
        </p:txBody>
      </p:sp>
      <p:sp>
        <p:nvSpPr>
          <p:cNvPr id="13" name="文本占位符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25" name="文本占位符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4" name="内容占位符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28" name="内容占位符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8" name="日期占位符 9"/>
          <p:cNvSpPr>
            <a:spLocks noGrp="1"/>
          </p:cNvSpPr>
          <p:nvPr>
            <p:ph type="dt" sz="half" idx="10"/>
          </p:nvPr>
        </p:nvSpPr>
        <p:spPr/>
        <p:txBody>
          <a:bodyPr/>
          <a:lstStyle>
            <a:lvl1pPr>
              <a:defRPr/>
            </a:lvl1pPr>
          </a:lstStyle>
          <a:p>
            <a:pPr>
              <a:defRPr/>
            </a:pPr>
            <a:endParaRPr lang="en-US" altLang="zh-CN"/>
          </a:p>
        </p:txBody>
      </p:sp>
      <p:sp>
        <p:nvSpPr>
          <p:cNvPr id="9" name="页脚占位符 5"/>
          <p:cNvSpPr>
            <a:spLocks noGrp="1"/>
          </p:cNvSpPr>
          <p:nvPr>
            <p:ph type="ftr" sz="quarter" idx="11"/>
          </p:nvPr>
        </p:nvSpPr>
        <p:spPr/>
        <p:txBody>
          <a:bodyPr/>
          <a:lstStyle>
            <a:lvl1pPr>
              <a:defRPr/>
            </a:lvl1pPr>
          </a:lstStyle>
          <a:p>
            <a:pPr>
              <a:defRPr/>
            </a:pPr>
            <a:endParaRPr lang="en-US" altLang="zh-CN"/>
          </a:p>
        </p:txBody>
      </p:sp>
      <p:sp>
        <p:nvSpPr>
          <p:cNvPr id="10" name="灯片编号占位符 6"/>
          <p:cNvSpPr>
            <a:spLocks noGrp="1"/>
          </p:cNvSpPr>
          <p:nvPr>
            <p:ph type="sldNum" sz="quarter" idx="12"/>
          </p:nvPr>
        </p:nvSpPr>
        <p:spPr>
          <a:xfrm>
            <a:off x="8229600" y="6477000"/>
            <a:ext cx="762000" cy="247650"/>
          </a:xfrm>
        </p:spPr>
        <p:txBody>
          <a:bodyPr/>
          <a:lstStyle>
            <a:lvl1pPr>
              <a:defRPr/>
            </a:lvl1pPr>
          </a:lstStyle>
          <a:p>
            <a:pPr>
              <a:defRPr/>
            </a:pPr>
            <a:fld id="{EDF002B4-1FD5-4AFC-92E2-7CCA0A1B3657}" type="slidenum">
              <a:rPr lang="en-US" altLang="zh-CN"/>
              <a:pPr>
                <a:defRPr/>
              </a:pPr>
              <a:t>‹#›</a:t>
            </a:fld>
            <a:endParaRPr lang="en-US" altLang="zh-CN"/>
          </a:p>
        </p:txBody>
      </p:sp>
    </p:spTree>
    <p:extLst>
      <p:ext uri="{BB962C8B-B14F-4D97-AF65-F5344CB8AC3E}">
        <p14:creationId xmlns:p14="http://schemas.microsoft.com/office/powerpoint/2010/main" val="834307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301752" y="457200"/>
            <a:ext cx="8686800" cy="841248"/>
          </a:xfrm>
        </p:spPr>
        <p:txBody>
          <a:bodyPr/>
          <a:lstStyle/>
          <a:p>
            <a:r>
              <a:rPr lang="zh-CN" altLang="en-US" smtClean="0"/>
              <a:t>单击此处编辑母版标题样式</a:t>
            </a:r>
            <a:endParaRPr lang="en-US"/>
          </a:p>
        </p:txBody>
      </p:sp>
      <p:sp>
        <p:nvSpPr>
          <p:cNvPr id="3" name="日期占位符 10"/>
          <p:cNvSpPr>
            <a:spLocks noGrp="1"/>
          </p:cNvSpPr>
          <p:nvPr>
            <p:ph type="dt" sz="half" idx="10"/>
          </p:nvPr>
        </p:nvSpPr>
        <p:spPr/>
        <p:txBody>
          <a:bodyPr/>
          <a:lstStyle>
            <a:lvl1pPr>
              <a:defRPr/>
            </a:lvl1pPr>
          </a:lstStyle>
          <a:p>
            <a:pPr>
              <a:defRPr/>
            </a:pPr>
            <a:endParaRPr lang="en-US" altLang="zh-CN"/>
          </a:p>
        </p:txBody>
      </p:sp>
      <p:sp>
        <p:nvSpPr>
          <p:cNvPr id="4" name="页脚占位符 27"/>
          <p:cNvSpPr>
            <a:spLocks noGrp="1"/>
          </p:cNvSpPr>
          <p:nvPr>
            <p:ph type="ftr" sz="quarter" idx="11"/>
          </p:nvPr>
        </p:nvSpPr>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p:txBody>
          <a:bodyPr/>
          <a:lstStyle>
            <a:lvl1pPr>
              <a:defRPr/>
            </a:lvl1pPr>
          </a:lstStyle>
          <a:p>
            <a:pPr>
              <a:defRPr/>
            </a:pPr>
            <a:fld id="{1E88DB11-87C3-4FC0-A652-D99FAC7BD4B6}" type="slidenum">
              <a:rPr lang="en-US" altLang="zh-CN"/>
              <a:pPr>
                <a:defRPr/>
              </a:pPr>
              <a:t>‹#›</a:t>
            </a:fld>
            <a:endParaRPr lang="en-US" altLang="zh-CN"/>
          </a:p>
        </p:txBody>
      </p:sp>
    </p:spTree>
    <p:extLst>
      <p:ext uri="{BB962C8B-B14F-4D97-AF65-F5344CB8AC3E}">
        <p14:creationId xmlns:p14="http://schemas.microsoft.com/office/powerpoint/2010/main" val="568480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2"/>
          <p:cNvSpPr>
            <a:spLocks noGrp="1"/>
          </p:cNvSpPr>
          <p:nvPr>
            <p:ph type="dt" sz="half" idx="10"/>
          </p:nvPr>
        </p:nvSpPr>
        <p:spPr/>
        <p:txBody>
          <a:bodyPr/>
          <a:lstStyle>
            <a:lvl1pPr>
              <a:defRPr/>
            </a:lvl1pPr>
          </a:lstStyle>
          <a:p>
            <a:pPr>
              <a:defRPr/>
            </a:pPr>
            <a:endParaRPr lang="en-US" altLang="zh-CN"/>
          </a:p>
        </p:txBody>
      </p:sp>
      <p:sp>
        <p:nvSpPr>
          <p:cNvPr id="3" name="页脚占位符 23"/>
          <p:cNvSpPr>
            <a:spLocks noGrp="1"/>
          </p:cNvSpPr>
          <p:nvPr>
            <p:ph type="ftr" sz="quarter" idx="11"/>
          </p:nvPr>
        </p:nvSpPr>
        <p:spPr/>
        <p:txBody>
          <a:bodyPr/>
          <a:lstStyle>
            <a:lvl1pPr>
              <a:defRPr/>
            </a:lvl1pPr>
          </a:lstStyle>
          <a:p>
            <a:pPr>
              <a:defRPr/>
            </a:pPr>
            <a:endParaRPr lang="en-US" altLang="zh-CN"/>
          </a:p>
        </p:txBody>
      </p:sp>
      <p:sp>
        <p:nvSpPr>
          <p:cNvPr id="4" name="灯片编号占位符 6"/>
          <p:cNvSpPr>
            <a:spLocks noGrp="1"/>
          </p:cNvSpPr>
          <p:nvPr>
            <p:ph type="sldNum" sz="quarter" idx="12"/>
          </p:nvPr>
        </p:nvSpPr>
        <p:spPr/>
        <p:txBody>
          <a:bodyPr/>
          <a:lstStyle>
            <a:lvl1pPr>
              <a:defRPr/>
            </a:lvl1pPr>
          </a:lstStyle>
          <a:p>
            <a:pPr>
              <a:defRPr/>
            </a:pPr>
            <a:fld id="{773DE611-5D9F-4DE3-BEC6-7C627C10AB93}" type="slidenum">
              <a:rPr lang="en-US" altLang="zh-CN"/>
              <a:pPr>
                <a:defRPr/>
              </a:pPr>
              <a:t>‹#›</a:t>
            </a:fld>
            <a:endParaRPr lang="en-US" altLang="zh-CN"/>
          </a:p>
        </p:txBody>
      </p:sp>
    </p:spTree>
    <p:extLst>
      <p:ext uri="{BB962C8B-B14F-4D97-AF65-F5344CB8AC3E}">
        <p14:creationId xmlns:p14="http://schemas.microsoft.com/office/powerpoint/2010/main" val="286099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5" name="直接连接符 4"/>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eaLnBrk="1" hangingPunct="1">
              <a:defRPr/>
            </a:pPr>
            <a:endParaRPr lang="en-US">
              <a:effectLst>
                <a:outerShdw blurRad="38100" dist="38100" dir="2700000" algn="tl">
                  <a:srgbClr val="000000">
                    <a:alpha val="43137"/>
                  </a:srgbClr>
                </a:outerShdw>
              </a:effectLst>
              <a:latin typeface="Arial" charset="0"/>
            </a:endParaRPr>
          </a:p>
        </p:txBody>
      </p:sp>
      <p:sp>
        <p:nvSpPr>
          <p:cNvPr id="12" name="标题 11"/>
          <p:cNvSpPr>
            <a:spLocks noGrp="1"/>
          </p:cNvSpPr>
          <p:nvPr>
            <p:ph type="title"/>
          </p:nvPr>
        </p:nvSpPr>
        <p:spPr>
          <a:xfrm>
            <a:off x="457200" y="5486400"/>
            <a:ext cx="8458200" cy="520700"/>
          </a:xfrm>
        </p:spPr>
        <p:txBody>
          <a:bodyPr/>
          <a:lstStyle>
            <a:lvl1pPr algn="l">
              <a:buNone/>
              <a:defRPr sz="2000" b="1"/>
            </a:lvl1pPr>
          </a:lstStyle>
          <a:p>
            <a:r>
              <a:rPr lang="zh-CN" altLang="en-US" smtClean="0"/>
              <a:t>单击此处编辑母版标题样式</a:t>
            </a:r>
            <a:endParaRPr lang="en-US"/>
          </a:p>
        </p:txBody>
      </p:sp>
      <p:sp>
        <p:nvSpPr>
          <p:cNvPr id="26" name="文本占位符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a:r>
              <a:rPr lang="zh-CN" altLang="en-US" smtClean="0"/>
              <a:t>单击此处编辑母版文本样式</a:t>
            </a:r>
          </a:p>
        </p:txBody>
      </p:sp>
      <p:sp>
        <p:nvSpPr>
          <p:cNvPr id="14" name="内容占位符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日期占位符 24"/>
          <p:cNvSpPr>
            <a:spLocks noGrp="1"/>
          </p:cNvSpPr>
          <p:nvPr>
            <p:ph type="dt" sz="half" idx="10"/>
          </p:nvPr>
        </p:nvSpPr>
        <p:spPr/>
        <p:txBody>
          <a:bodyPr/>
          <a:lstStyle>
            <a:lvl1pPr>
              <a:defRPr/>
            </a:lvl1pPr>
          </a:lstStyle>
          <a:p>
            <a:pPr>
              <a:defRPr/>
            </a:pPr>
            <a:endParaRPr lang="en-US" altLang="zh-CN"/>
          </a:p>
        </p:txBody>
      </p:sp>
      <p:sp>
        <p:nvSpPr>
          <p:cNvPr id="7" name="页脚占位符 28"/>
          <p:cNvSpPr>
            <a:spLocks noGrp="1"/>
          </p:cNvSpPr>
          <p:nvPr>
            <p:ph type="ftr" sz="quarter" idx="11"/>
          </p:nvPr>
        </p:nvSpPr>
        <p:spPr/>
        <p:txBody>
          <a:bodyPr/>
          <a:lstStyle>
            <a:lvl1pPr>
              <a:defRPr/>
            </a:lvl1pPr>
          </a:lstStyle>
          <a:p>
            <a:pPr>
              <a:defRPr/>
            </a:pPr>
            <a:endParaRPr lang="en-US" altLang="zh-CN"/>
          </a:p>
        </p:txBody>
      </p:sp>
      <p:sp>
        <p:nvSpPr>
          <p:cNvPr id="8" name="灯片编号占位符 6"/>
          <p:cNvSpPr>
            <a:spLocks noGrp="1"/>
          </p:cNvSpPr>
          <p:nvPr>
            <p:ph type="sldNum" sz="quarter" idx="12"/>
          </p:nvPr>
        </p:nvSpPr>
        <p:spPr/>
        <p:txBody>
          <a:bodyPr/>
          <a:lstStyle>
            <a:lvl1pPr>
              <a:defRPr/>
            </a:lvl1pPr>
          </a:lstStyle>
          <a:p>
            <a:pPr>
              <a:defRPr/>
            </a:pPr>
            <a:fld id="{22E4148D-00B1-436A-A917-F9F3E2CD3FA0}" type="slidenum">
              <a:rPr lang="en-US" altLang="zh-CN"/>
              <a:pPr>
                <a:defRPr/>
              </a:pPr>
              <a:t>‹#›</a:t>
            </a:fld>
            <a:endParaRPr lang="en-US" altLang="zh-CN"/>
          </a:p>
        </p:txBody>
      </p:sp>
    </p:spTree>
    <p:extLst>
      <p:ext uri="{BB962C8B-B14F-4D97-AF65-F5344CB8AC3E}">
        <p14:creationId xmlns:p14="http://schemas.microsoft.com/office/powerpoint/2010/main" val="1886682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normAutofit/>
          </a:bodyPr>
          <a:lstStyle>
            <a:lvl1pPr marL="0" indent="0">
              <a:buNone/>
              <a:defRPr sz="3200"/>
            </a:lvl1pPr>
          </a:lstStyle>
          <a:p>
            <a:pPr lvl="0"/>
            <a:r>
              <a:rPr lang="zh-CN" altLang="en-US" noProof="0" smtClean="0"/>
              <a:t>单击图标添加图片</a:t>
            </a:r>
            <a:endParaRPr lang="en-US" noProof="0" dirty="0"/>
          </a:p>
        </p:txBody>
      </p:sp>
      <p:sp>
        <p:nvSpPr>
          <p:cNvPr id="17" name="标题 16"/>
          <p:cNvSpPr>
            <a:spLocks noGrp="1"/>
          </p:cNvSpPr>
          <p:nvPr>
            <p:ph type="title"/>
          </p:nvPr>
        </p:nvSpPr>
        <p:spPr>
          <a:xfrm>
            <a:off x="381000" y="4993760"/>
            <a:ext cx="5867400" cy="522288"/>
          </a:xfrm>
        </p:spPr>
        <p:txBody>
          <a:bodyPr/>
          <a:lstStyle>
            <a:lvl1pPr algn="l">
              <a:buNone/>
              <a:defRPr sz="2000" b="1"/>
            </a:lvl1pPr>
          </a:lstStyle>
          <a:p>
            <a:r>
              <a:rPr lang="zh-CN" altLang="en-US" smtClean="0"/>
              <a:t>单击此处编辑母版标题样式</a:t>
            </a:r>
            <a:endParaRPr lang="en-US"/>
          </a:p>
        </p:txBody>
      </p:sp>
      <p:sp>
        <p:nvSpPr>
          <p:cNvPr id="26" name="文本占位符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a:r>
              <a:rPr lang="zh-CN" altLang="en-US" smtClean="0"/>
              <a:t>单击此处编辑母版文本样式</a:t>
            </a:r>
          </a:p>
        </p:txBody>
      </p:sp>
      <p:sp>
        <p:nvSpPr>
          <p:cNvPr id="5" name="日期占位符 6"/>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30"/>
          <p:cNvSpPr>
            <a:spLocks noGrp="1"/>
          </p:cNvSpPr>
          <p:nvPr>
            <p:ph type="sldNum" sz="quarter" idx="12"/>
          </p:nvPr>
        </p:nvSpPr>
        <p:spPr/>
        <p:txBody>
          <a:bodyPr/>
          <a:lstStyle>
            <a:lvl1pPr>
              <a:defRPr/>
            </a:lvl1pPr>
          </a:lstStyle>
          <a:p>
            <a:pPr>
              <a:defRPr/>
            </a:pPr>
            <a:fld id="{4CCDB2EF-0590-4783-A5C5-B4F88B4A2EBE}" type="slidenum">
              <a:rPr lang="en-US" altLang="zh-CN"/>
              <a:pPr>
                <a:defRPr/>
              </a:pPr>
              <a:t>‹#›</a:t>
            </a:fld>
            <a:endParaRPr lang="en-US" altLang="zh-CN"/>
          </a:p>
        </p:txBody>
      </p:sp>
    </p:spTree>
    <p:extLst>
      <p:ext uri="{BB962C8B-B14F-4D97-AF65-F5344CB8AC3E}">
        <p14:creationId xmlns:p14="http://schemas.microsoft.com/office/powerpoint/2010/main" val="3599821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eaLnBrk="1" hangingPunct="1">
              <a:defRPr/>
            </a:pPr>
            <a:endParaRPr lang="en-US">
              <a:effectLst>
                <a:outerShdw blurRad="38100" dist="38100" dir="2700000" algn="tl">
                  <a:srgbClr val="000000">
                    <a:alpha val="43137"/>
                  </a:srgbClr>
                </a:outerShdw>
              </a:effectLst>
              <a:latin typeface="Arial" charset="0"/>
            </a:endParaRPr>
          </a:p>
        </p:txBody>
      </p:sp>
      <p:sp>
        <p:nvSpPr>
          <p:cNvPr id="1029" name="文本占位符 7"/>
          <p:cNvSpPr>
            <a:spLocks noGrp="1"/>
          </p:cNvSpPr>
          <p:nvPr>
            <p:ph type="body" idx="1"/>
          </p:nvPr>
        </p:nvSpPr>
        <p:spPr bwMode="auto">
          <a:xfrm>
            <a:off x="304800" y="1554163"/>
            <a:ext cx="8686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1" name="日期占位符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effectLst>
                  <a:outerShdw blurRad="38100" dist="38100" dir="2700000" algn="tl">
                    <a:srgbClr val="000000">
                      <a:alpha val="43137"/>
                    </a:srgbClr>
                  </a:outerShdw>
                </a:effectLst>
                <a:latin typeface="Arial" charset="0"/>
              </a:defRPr>
            </a:lvl1pPr>
          </a:lstStyle>
          <a:p>
            <a:pPr>
              <a:defRPr/>
            </a:pPr>
            <a:endParaRPr lang="en-US" altLang="zh-CN"/>
          </a:p>
        </p:txBody>
      </p:sp>
      <p:sp>
        <p:nvSpPr>
          <p:cNvPr id="28" name="页脚占位符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effectLst>
                  <a:outerShdw blurRad="38100" dist="38100" dir="2700000" algn="tl">
                    <a:srgbClr val="000000">
                      <a:alpha val="43137"/>
                    </a:srgbClr>
                  </a:outerShdw>
                </a:effectLst>
                <a:latin typeface="Arial" charset="0"/>
              </a:defRPr>
            </a:lvl1pPr>
          </a:lstStyle>
          <a:p>
            <a:pPr>
              <a:defRPr/>
            </a:pPr>
            <a:endParaRPr lang="en-US" altLang="zh-CN"/>
          </a:p>
        </p:txBody>
      </p:sp>
      <p:sp>
        <p:nvSpPr>
          <p:cNvPr id="5" name="灯片编号占位符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effectLst>
                  <a:outerShdw blurRad="38100" dist="38100" dir="2700000" algn="tl">
                    <a:srgbClr val="000000">
                      <a:alpha val="43137"/>
                    </a:srgbClr>
                  </a:outerShdw>
                </a:effectLst>
                <a:latin typeface="Arial" charset="0"/>
              </a:defRPr>
            </a:lvl1pPr>
          </a:lstStyle>
          <a:p>
            <a:pPr>
              <a:defRPr/>
            </a:pPr>
            <a:fld id="{35E1374D-C889-4E8C-A16B-85F0312D3DB4}" type="slidenum">
              <a:rPr lang="en-US" altLang="zh-CN"/>
              <a:pPr>
                <a:defRPr/>
              </a:pPr>
              <a:t>‹#›</a:t>
            </a:fld>
            <a:endParaRPr lang="en-US" altLang="zh-CN"/>
          </a:p>
        </p:txBody>
      </p:sp>
      <p:sp>
        <p:nvSpPr>
          <p:cNvPr id="10" name="标题占位符 9"/>
          <p:cNvSpPr>
            <a:spLocks noGrp="1"/>
          </p:cNvSpPr>
          <p:nvPr>
            <p:ph type="title"/>
          </p:nvPr>
        </p:nvSpPr>
        <p:spPr>
          <a:xfrm>
            <a:off x="304800" y="457200"/>
            <a:ext cx="8686800" cy="838200"/>
          </a:xfrm>
          <a:prstGeom prst="rect">
            <a:avLst/>
          </a:prstGeom>
        </p:spPr>
        <p:txBody>
          <a:bodyPr vert="horz" anchor="ctr">
            <a:normAutofit/>
          </a:bodyPr>
          <a:lstStyle/>
          <a:p>
            <a:r>
              <a:rPr lang="zh-CN" altLang="en-US" smtClean="0"/>
              <a:t>单击此处编辑母版标题样式</a:t>
            </a:r>
            <a:endParaRPr lang="en-US"/>
          </a:p>
        </p:txBody>
      </p:sp>
      <p:sp>
        <p:nvSpPr>
          <p:cNvPr id="9" name="直接连接符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eaLnBrk="1" hangingPunct="1">
              <a:defRPr/>
            </a:pPr>
            <a:endParaRPr lang="en-US">
              <a:effectLst>
                <a:outerShdw blurRad="38100" dist="38100" dir="2700000" algn="tl">
                  <a:srgbClr val="000000">
                    <a:alpha val="43137"/>
                  </a:srgbClr>
                </a:outerShdw>
              </a:effectLst>
              <a:latin typeface="Arial" charset="0"/>
            </a:endParaRPr>
          </a:p>
        </p:txBody>
      </p:sp>
      <p:sp>
        <p:nvSpPr>
          <p:cNvPr id="12" name="直接连接符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eaLnBrk="1" hangingPunct="1">
              <a:defRPr/>
            </a:pPr>
            <a:endParaRPr lang="en-US">
              <a:effectLst>
                <a:outerShdw blurRad="38100" dist="38100" dir="2700000" algn="tl">
                  <a:srgbClr val="000000">
                    <a:alpha val="43137"/>
                  </a:srgbClr>
                </a:outerShdw>
              </a:effectLst>
              <a:latin typeface="Arial" charset="0"/>
            </a:endParaRPr>
          </a:p>
        </p:txBody>
      </p:sp>
      <p:sp>
        <p:nvSpPr>
          <p:cNvPr id="13" name="Line 7"/>
          <p:cNvSpPr>
            <a:spLocks noChangeShapeType="1"/>
          </p:cNvSpPr>
          <p:nvPr userDrawn="1"/>
        </p:nvSpPr>
        <p:spPr bwMode="auto">
          <a:xfrm>
            <a:off x="468313" y="1125538"/>
            <a:ext cx="8229600" cy="0"/>
          </a:xfrm>
          <a:prstGeom prst="line">
            <a:avLst/>
          </a:prstGeom>
          <a:noFill/>
          <a:ln w="19050">
            <a:solidFill>
              <a:srgbClr val="CC9900"/>
            </a:solidFill>
            <a:round/>
            <a:headEnd/>
            <a:tailEnd/>
          </a:ln>
          <a:effectLst/>
        </p:spPr>
        <p:txBody>
          <a:bodyPr/>
          <a:lstStyle/>
          <a:p>
            <a:pPr eaLnBrk="1" hangingPunct="1">
              <a:defRPr/>
            </a:pPr>
            <a:endParaRPr lang="zh-CN" altLang="en-US">
              <a:effectLst>
                <a:outerShdw blurRad="38100" dist="38100" dir="2700000" algn="tl">
                  <a:srgbClr val="000000">
                    <a:alpha val="43137"/>
                  </a:srgbClr>
                </a:outerShdw>
              </a:effectLst>
              <a:latin typeface="Arial" charset="0"/>
            </a:endParaRP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18" r:id="rId4"/>
    <p:sldLayoutId id="2147483724" r:id="rId5"/>
    <p:sldLayoutId id="2147483719" r:id="rId6"/>
    <p:sldLayoutId id="2147483725" r:id="rId7"/>
    <p:sldLayoutId id="2147483726" r:id="rId8"/>
    <p:sldLayoutId id="2147483727" r:id="rId9"/>
    <p:sldLayoutId id="2147483720" r:id="rId10"/>
    <p:sldLayoutId id="2147483728" r:id="rId11"/>
  </p:sldLayoutIdLst>
  <p:hf hdr="0" ftr="0" dt="0"/>
  <p:txStyles>
    <p:titleStyle>
      <a:lvl1pPr algn="l" rtl="0" eaLnBrk="0" fontAlgn="base" hangingPunct="0">
        <a:spcBef>
          <a:spcPct val="0"/>
        </a:spcBef>
        <a:spcAft>
          <a:spcPct val="0"/>
        </a:spcAft>
        <a:defRPr sz="36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itchFamily="34" charset="0"/>
          <a:ea typeface="隶书" pitchFamily="49" charset="-122"/>
        </a:defRPr>
      </a:lvl2pPr>
      <a:lvl3pPr algn="l" rtl="0" eaLnBrk="0" fontAlgn="base" hangingPunct="0">
        <a:spcBef>
          <a:spcPct val="0"/>
        </a:spcBef>
        <a:spcAft>
          <a:spcPct val="0"/>
        </a:spcAft>
        <a:defRPr sz="3600">
          <a:solidFill>
            <a:schemeClr val="tx2"/>
          </a:solidFill>
          <a:latin typeface="Franklin Gothic Medium" pitchFamily="34" charset="0"/>
          <a:ea typeface="隶书" pitchFamily="49" charset="-122"/>
        </a:defRPr>
      </a:lvl3pPr>
      <a:lvl4pPr algn="l" rtl="0" eaLnBrk="0" fontAlgn="base" hangingPunct="0">
        <a:spcBef>
          <a:spcPct val="0"/>
        </a:spcBef>
        <a:spcAft>
          <a:spcPct val="0"/>
        </a:spcAft>
        <a:defRPr sz="3600">
          <a:solidFill>
            <a:schemeClr val="tx2"/>
          </a:solidFill>
          <a:latin typeface="Franklin Gothic Medium" pitchFamily="34" charset="0"/>
          <a:ea typeface="隶书" pitchFamily="49" charset="-122"/>
        </a:defRPr>
      </a:lvl4pPr>
      <a:lvl5pPr algn="l" rtl="0" eaLnBrk="0" fontAlgn="base" hangingPunct="0">
        <a:spcBef>
          <a:spcPct val="0"/>
        </a:spcBef>
        <a:spcAft>
          <a:spcPct val="0"/>
        </a:spcAft>
        <a:defRPr sz="3600">
          <a:solidFill>
            <a:schemeClr val="tx2"/>
          </a:solidFill>
          <a:latin typeface="Franklin Gothic Medium" pitchFamily="34" charset="0"/>
          <a:ea typeface="隶书" pitchFamily="49" charset="-122"/>
        </a:defRPr>
      </a:lvl5pPr>
      <a:lvl6pPr marL="457200" algn="l" rtl="0" fontAlgn="base">
        <a:spcBef>
          <a:spcPct val="0"/>
        </a:spcBef>
        <a:spcAft>
          <a:spcPct val="0"/>
        </a:spcAft>
        <a:defRPr sz="3600">
          <a:solidFill>
            <a:schemeClr val="tx2"/>
          </a:solidFill>
          <a:latin typeface="Franklin Gothic Medium" pitchFamily="34" charset="0"/>
          <a:ea typeface="隶书" pitchFamily="49" charset="-122"/>
        </a:defRPr>
      </a:lvl6pPr>
      <a:lvl7pPr marL="914400" algn="l" rtl="0" fontAlgn="base">
        <a:spcBef>
          <a:spcPct val="0"/>
        </a:spcBef>
        <a:spcAft>
          <a:spcPct val="0"/>
        </a:spcAft>
        <a:defRPr sz="3600">
          <a:solidFill>
            <a:schemeClr val="tx2"/>
          </a:solidFill>
          <a:latin typeface="Franklin Gothic Medium" pitchFamily="34" charset="0"/>
          <a:ea typeface="隶书" pitchFamily="49" charset="-122"/>
        </a:defRPr>
      </a:lvl7pPr>
      <a:lvl8pPr marL="1371600" algn="l" rtl="0" fontAlgn="base">
        <a:spcBef>
          <a:spcPct val="0"/>
        </a:spcBef>
        <a:spcAft>
          <a:spcPct val="0"/>
        </a:spcAft>
        <a:defRPr sz="3600">
          <a:solidFill>
            <a:schemeClr val="tx2"/>
          </a:solidFill>
          <a:latin typeface="Franklin Gothic Medium" pitchFamily="34" charset="0"/>
          <a:ea typeface="隶书" pitchFamily="49" charset="-122"/>
        </a:defRPr>
      </a:lvl8pPr>
      <a:lvl9pPr marL="1828800" algn="l" rtl="0" fontAlgn="base">
        <a:spcBef>
          <a:spcPct val="0"/>
        </a:spcBef>
        <a:spcAft>
          <a:spcPct val="0"/>
        </a:spcAft>
        <a:defRPr sz="3600">
          <a:solidFill>
            <a:schemeClr val="tx2"/>
          </a:solidFill>
          <a:latin typeface="Franklin Gothic Medium" pitchFamily="34" charset="0"/>
          <a:ea typeface="隶书" pitchFamily="49" charset="-122"/>
        </a:defRPr>
      </a:lvl9pPr>
    </p:titleStyle>
    <p:body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35.emf"/></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image" Target="../media/image36.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38.emf"/><Relationship Id="rId5" Type="http://schemas.openxmlformats.org/officeDocument/2006/relationships/oleObject" Target="../embeddings/oleObject29.bin"/><Relationship Id="rId4" Type="http://schemas.openxmlformats.org/officeDocument/2006/relationships/image" Target="../media/image37.wmf"/></Relationships>
</file>

<file path=ppt/slides/_rels/slide111.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image" Target="../media/image39.emf"/></Relationships>
</file>

<file path=ppt/slides/_rels/slide112.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27.vml"/><Relationship Id="rId4" Type="http://schemas.openxmlformats.org/officeDocument/2006/relationships/image" Target="../media/image40.emf"/></Relationships>
</file>

<file path=ppt/slides/_rels/slide113.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28.vml"/><Relationship Id="rId4" Type="http://schemas.openxmlformats.org/officeDocument/2006/relationships/image" Target="../media/image41.emf"/></Relationships>
</file>

<file path=ppt/slides/_rels/slide114.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29.vml"/><Relationship Id="rId4" Type="http://schemas.openxmlformats.org/officeDocument/2006/relationships/image" Target="../media/image42.wmf"/></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8.wmf"/></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44.wmf"/><Relationship Id="rId5" Type="http://schemas.openxmlformats.org/officeDocument/2006/relationships/oleObject" Target="../embeddings/oleObject35.bin"/><Relationship Id="rId4" Type="http://schemas.openxmlformats.org/officeDocument/2006/relationships/image" Target="../media/image43.wmf"/></Relationships>
</file>

<file path=ppt/slides/_rels/slide122.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31.vml"/><Relationship Id="rId4" Type="http://schemas.openxmlformats.org/officeDocument/2006/relationships/image" Target="../media/image45.wmf"/></Relationships>
</file>

<file path=ppt/slides/_rels/slide123.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47.wmf"/><Relationship Id="rId5" Type="http://schemas.openxmlformats.org/officeDocument/2006/relationships/oleObject" Target="../embeddings/oleObject38.bin"/><Relationship Id="rId4" Type="http://schemas.openxmlformats.org/officeDocument/2006/relationships/image" Target="../media/image46.wmf"/></Relationships>
</file>

<file path=ppt/slides/_rels/slide124.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33.vml"/><Relationship Id="rId4" Type="http://schemas.openxmlformats.org/officeDocument/2006/relationships/image" Target="../media/image48.wmf"/></Relationships>
</file>

<file path=ppt/slides/_rels/slide125.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34.vml"/><Relationship Id="rId4" Type="http://schemas.openxmlformats.org/officeDocument/2006/relationships/image" Target="../media/image49.wmf"/></Relationships>
</file>

<file path=ppt/slides/_rels/slide126.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image" Target="../media/image51.wmf"/><Relationship Id="rId5" Type="http://schemas.openxmlformats.org/officeDocument/2006/relationships/oleObject" Target="../embeddings/oleObject42.bin"/><Relationship Id="rId4" Type="http://schemas.openxmlformats.org/officeDocument/2006/relationships/image" Target="../media/image50.wmf"/></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36.vml"/><Relationship Id="rId4" Type="http://schemas.openxmlformats.org/officeDocument/2006/relationships/image" Target="../media/image52.wmf"/></Relationships>
</file>

<file path=ppt/slides/_rels/slide134.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37.vml"/><Relationship Id="rId4" Type="http://schemas.openxmlformats.org/officeDocument/2006/relationships/image" Target="../media/image53.wmf"/></Relationships>
</file>

<file path=ppt/slides/_rels/slide135.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38.vml"/><Relationship Id="rId4" Type="http://schemas.openxmlformats.org/officeDocument/2006/relationships/image" Target="../media/image54.wmf"/></Relationships>
</file>

<file path=ppt/slides/_rels/slide136.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39.vml"/><Relationship Id="rId4" Type="http://schemas.openxmlformats.org/officeDocument/2006/relationships/image" Target="../media/image55.wmf"/></Relationships>
</file>

<file path=ppt/slides/_rels/slide137.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40.vml"/><Relationship Id="rId4" Type="http://schemas.openxmlformats.org/officeDocument/2006/relationships/image" Target="../media/image56.wmf"/></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41.vml"/><Relationship Id="rId4" Type="http://schemas.openxmlformats.org/officeDocument/2006/relationships/image" Target="../media/image57.emf"/></Relationships>
</file>

<file path=ppt/slides/_rels/slide144.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42.vml"/><Relationship Id="rId4" Type="http://schemas.openxmlformats.org/officeDocument/2006/relationships/image" Target="../media/image58.wmf"/></Relationships>
</file>

<file path=ppt/slides/_rels/slide145.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43.vml"/><Relationship Id="rId4" Type="http://schemas.openxmlformats.org/officeDocument/2006/relationships/image" Target="../media/image59.wmf"/></Relationships>
</file>

<file path=ppt/slides/_rels/slide146.xml.rels><?xml version="1.0" encoding="UTF-8" standalone="yes"?>
<Relationships xmlns="http://schemas.openxmlformats.org/package/2006/relationships"><Relationship Id="rId8" Type="http://schemas.openxmlformats.org/officeDocument/2006/relationships/image" Target="../media/image62.wmf"/><Relationship Id="rId13" Type="http://schemas.openxmlformats.org/officeDocument/2006/relationships/oleObject" Target="../embeddings/oleObject56.bin"/><Relationship Id="rId18" Type="http://schemas.openxmlformats.org/officeDocument/2006/relationships/image" Target="../media/image67.wmf"/><Relationship Id="rId26" Type="http://schemas.openxmlformats.org/officeDocument/2006/relationships/image" Target="../media/image71.wmf"/><Relationship Id="rId3" Type="http://schemas.openxmlformats.org/officeDocument/2006/relationships/oleObject" Target="../embeddings/oleObject51.bin"/><Relationship Id="rId21" Type="http://schemas.openxmlformats.org/officeDocument/2006/relationships/oleObject" Target="../embeddings/oleObject60.bin"/><Relationship Id="rId7" Type="http://schemas.openxmlformats.org/officeDocument/2006/relationships/oleObject" Target="../embeddings/oleObject53.bin"/><Relationship Id="rId12" Type="http://schemas.openxmlformats.org/officeDocument/2006/relationships/image" Target="../media/image64.wmf"/><Relationship Id="rId17" Type="http://schemas.openxmlformats.org/officeDocument/2006/relationships/oleObject" Target="../embeddings/oleObject58.bin"/><Relationship Id="rId25" Type="http://schemas.openxmlformats.org/officeDocument/2006/relationships/oleObject" Target="../embeddings/oleObject62.bin"/><Relationship Id="rId2" Type="http://schemas.openxmlformats.org/officeDocument/2006/relationships/slideLayout" Target="../slideLayouts/slideLayout2.xml"/><Relationship Id="rId16" Type="http://schemas.openxmlformats.org/officeDocument/2006/relationships/image" Target="../media/image66.wmf"/><Relationship Id="rId20" Type="http://schemas.openxmlformats.org/officeDocument/2006/relationships/image" Target="../media/image68.wmf"/><Relationship Id="rId1" Type="http://schemas.openxmlformats.org/officeDocument/2006/relationships/vmlDrawing" Target="../drawings/vmlDrawing44.vml"/><Relationship Id="rId6" Type="http://schemas.openxmlformats.org/officeDocument/2006/relationships/image" Target="../media/image61.wmf"/><Relationship Id="rId11" Type="http://schemas.openxmlformats.org/officeDocument/2006/relationships/oleObject" Target="../embeddings/oleObject55.bin"/><Relationship Id="rId24" Type="http://schemas.openxmlformats.org/officeDocument/2006/relationships/image" Target="../media/image70.wmf"/><Relationship Id="rId5" Type="http://schemas.openxmlformats.org/officeDocument/2006/relationships/oleObject" Target="../embeddings/oleObject52.bin"/><Relationship Id="rId15" Type="http://schemas.openxmlformats.org/officeDocument/2006/relationships/oleObject" Target="../embeddings/oleObject57.bin"/><Relationship Id="rId23" Type="http://schemas.openxmlformats.org/officeDocument/2006/relationships/oleObject" Target="../embeddings/oleObject61.bin"/><Relationship Id="rId10" Type="http://schemas.openxmlformats.org/officeDocument/2006/relationships/image" Target="../media/image63.wmf"/><Relationship Id="rId19" Type="http://schemas.openxmlformats.org/officeDocument/2006/relationships/oleObject" Target="../embeddings/oleObject59.bin"/><Relationship Id="rId4" Type="http://schemas.openxmlformats.org/officeDocument/2006/relationships/image" Target="../media/image60.wmf"/><Relationship Id="rId9" Type="http://schemas.openxmlformats.org/officeDocument/2006/relationships/oleObject" Target="../embeddings/oleObject54.bin"/><Relationship Id="rId14" Type="http://schemas.openxmlformats.org/officeDocument/2006/relationships/image" Target="../media/image65.wmf"/><Relationship Id="rId22" Type="http://schemas.openxmlformats.org/officeDocument/2006/relationships/image" Target="../media/image69.wmf"/></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2.xml"/><Relationship Id="rId1" Type="http://schemas.openxmlformats.org/officeDocument/2006/relationships/vmlDrawing" Target="../drawings/vmlDrawing45.vml"/><Relationship Id="rId6" Type="http://schemas.openxmlformats.org/officeDocument/2006/relationships/image" Target="../media/image73.wmf"/><Relationship Id="rId5" Type="http://schemas.openxmlformats.org/officeDocument/2006/relationships/oleObject" Target="../embeddings/oleObject64.bin"/><Relationship Id="rId4" Type="http://schemas.openxmlformats.org/officeDocument/2006/relationships/image" Target="../media/image72.wmf"/></Relationships>
</file>

<file path=ppt/slides/_rels/slide149.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2.xml"/><Relationship Id="rId1" Type="http://schemas.openxmlformats.org/officeDocument/2006/relationships/vmlDrawing" Target="../drawings/vmlDrawing46.vml"/><Relationship Id="rId4" Type="http://schemas.openxmlformats.org/officeDocument/2006/relationships/image" Target="../media/image74.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9.wmf"/></Relationships>
</file>

<file path=ppt/slides/_rels/slide150.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2.xml"/><Relationship Id="rId1" Type="http://schemas.openxmlformats.org/officeDocument/2006/relationships/vmlDrawing" Target="../drawings/vmlDrawing47.vml"/><Relationship Id="rId4" Type="http://schemas.openxmlformats.org/officeDocument/2006/relationships/image" Target="../media/image75.wmf"/></Relationships>
</file>

<file path=ppt/slides/_rels/slide151.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2.xml"/><Relationship Id="rId1" Type="http://schemas.openxmlformats.org/officeDocument/2006/relationships/vmlDrawing" Target="../drawings/vmlDrawing48.vml"/><Relationship Id="rId6" Type="http://schemas.openxmlformats.org/officeDocument/2006/relationships/image" Target="../media/image77.wmf"/><Relationship Id="rId5" Type="http://schemas.openxmlformats.org/officeDocument/2006/relationships/oleObject" Target="../embeddings/oleObject68.bin"/><Relationship Id="rId4" Type="http://schemas.openxmlformats.org/officeDocument/2006/relationships/image" Target="../media/image76.wmf"/></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0.wmf"/></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1.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82.xml"/><Relationship Id="rId13" Type="http://schemas.openxmlformats.org/officeDocument/2006/relationships/slide" Target="slide142.xml"/><Relationship Id="rId3" Type="http://schemas.openxmlformats.org/officeDocument/2006/relationships/slide" Target="slide5.xml"/><Relationship Id="rId7" Type="http://schemas.openxmlformats.org/officeDocument/2006/relationships/slide" Target="slide67.xml"/><Relationship Id="rId12" Type="http://schemas.openxmlformats.org/officeDocument/2006/relationships/slide" Target="slide133.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slide" Target="slide46.xml"/><Relationship Id="rId11" Type="http://schemas.openxmlformats.org/officeDocument/2006/relationships/slide" Target="slide118.xml"/><Relationship Id="rId5" Type="http://schemas.openxmlformats.org/officeDocument/2006/relationships/slide" Target="slide34.xml"/><Relationship Id="rId10" Type="http://schemas.openxmlformats.org/officeDocument/2006/relationships/slide" Target="slide107.xml"/><Relationship Id="rId4" Type="http://schemas.openxmlformats.org/officeDocument/2006/relationships/slide" Target="slide24.xml"/><Relationship Id="rId9" Type="http://schemas.openxmlformats.org/officeDocument/2006/relationships/slide" Target="slide9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3.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4.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5.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6.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7.w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19.wmf"/><Relationship Id="rId5" Type="http://schemas.openxmlformats.org/officeDocument/2006/relationships/oleObject" Target="../embeddings/oleObject13.bin"/><Relationship Id="rId4" Type="http://schemas.openxmlformats.org/officeDocument/2006/relationships/image" Target="../media/image18.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0.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22.wmf"/><Relationship Id="rId5" Type="http://schemas.openxmlformats.org/officeDocument/2006/relationships/oleObject" Target="../embeddings/oleObject16.bin"/><Relationship Id="rId4" Type="http://schemas.openxmlformats.org/officeDocument/2006/relationships/image" Target="../media/image21.w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22.w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23.emf"/></Relationships>
</file>

<file path=ppt/slides/_rels/slide6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7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26.wmf"/></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27.emf"/></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29.wmf"/><Relationship Id="rId5" Type="http://schemas.openxmlformats.org/officeDocument/2006/relationships/oleObject" Target="../embeddings/oleObject22.bin"/><Relationship Id="rId4" Type="http://schemas.openxmlformats.org/officeDocument/2006/relationships/image" Target="../media/image28.emf"/></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30.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33.wmf"/></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34.wmf"/></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fontAlgn="auto" hangingPunct="1">
              <a:spcAft>
                <a:spcPts val="0"/>
              </a:spcAft>
              <a:defRPr/>
            </a:pPr>
            <a:r>
              <a:rPr lang="zh-CN" altLang="en-US"/>
              <a:t>算法设计与分析</a:t>
            </a:r>
          </a:p>
        </p:txBody>
      </p:sp>
      <p:sp>
        <p:nvSpPr>
          <p:cNvPr id="2051" name="Rectangle 3"/>
          <p:cNvSpPr>
            <a:spLocks noGrp="1" noChangeArrowheads="1"/>
          </p:cNvSpPr>
          <p:nvPr>
            <p:ph type="subTitle" idx="1"/>
          </p:nvPr>
        </p:nvSpPr>
        <p:spPr/>
        <p:txBody>
          <a:bodyPr>
            <a:normAutofit/>
          </a:bodyPr>
          <a:lstStyle/>
          <a:p>
            <a:pPr eaLnBrk="1" fontAlgn="auto" hangingPunct="1">
              <a:spcAft>
                <a:spcPts val="0"/>
              </a:spcAft>
              <a:buFont typeface="Wingdings 2"/>
              <a:buNone/>
              <a:defRPr/>
            </a:pPr>
            <a:r>
              <a:rPr lang="zh-CN" altLang="en-US"/>
              <a:t>第</a:t>
            </a:r>
            <a:r>
              <a:rPr lang="en-US" altLang="zh-CN"/>
              <a:t>3</a:t>
            </a:r>
            <a:r>
              <a:rPr lang="zh-CN" altLang="en-US"/>
              <a:t>章 动态规划</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fontAlgn="auto" hangingPunct="1">
              <a:spcAft>
                <a:spcPts val="0"/>
              </a:spcAft>
              <a:defRPr/>
            </a:pPr>
            <a:r>
              <a:rPr lang="zh-CN" altLang="en-US"/>
              <a:t>三个矩阵的乘积</a:t>
            </a:r>
          </a:p>
        </p:txBody>
      </p:sp>
      <p:sp>
        <p:nvSpPr>
          <p:cNvPr id="20483" name="Rectangle 3"/>
          <p:cNvSpPr>
            <a:spLocks noGrp="1" noChangeArrowheads="1"/>
          </p:cNvSpPr>
          <p:nvPr>
            <p:ph idx="1"/>
          </p:nvPr>
        </p:nvSpPr>
        <p:spPr/>
        <p:txBody>
          <a:bodyPr/>
          <a:lstStyle/>
          <a:p>
            <a:pPr eaLnBrk="1" hangingPunct="1"/>
            <a:r>
              <a:rPr lang="zh-CN" altLang="en-US" smtClean="0"/>
              <a:t>设有三个矩阵</a:t>
            </a:r>
            <a:r>
              <a:rPr lang="en-US" altLang="zh-CN" smtClean="0"/>
              <a:t>A</a:t>
            </a:r>
            <a:r>
              <a:rPr lang="en-US" altLang="zh-CN" baseline="-25000" smtClean="0"/>
              <a:t>1</a:t>
            </a:r>
            <a:r>
              <a:rPr lang="en-US" altLang="zh-CN" smtClean="0"/>
              <a:t>(10×100)</a:t>
            </a:r>
            <a:r>
              <a:rPr lang="zh-CN" altLang="en-US" smtClean="0"/>
              <a:t>、</a:t>
            </a:r>
            <a:r>
              <a:rPr lang="en-US" altLang="zh-CN" smtClean="0"/>
              <a:t>A</a:t>
            </a:r>
            <a:r>
              <a:rPr lang="en-US" altLang="zh-CN" baseline="-25000" smtClean="0"/>
              <a:t>2</a:t>
            </a:r>
            <a:r>
              <a:rPr lang="en-US" altLang="zh-CN" smtClean="0"/>
              <a:t>(100×5)</a:t>
            </a:r>
            <a:r>
              <a:rPr lang="zh-CN" altLang="en-US" smtClean="0"/>
              <a:t>、</a:t>
            </a:r>
            <a:r>
              <a:rPr lang="en-US" altLang="zh-CN" smtClean="0"/>
              <a:t>A</a:t>
            </a:r>
            <a:r>
              <a:rPr lang="en-US" altLang="zh-CN" baseline="-25000" smtClean="0"/>
              <a:t>3</a:t>
            </a:r>
            <a:r>
              <a:rPr lang="en-US" altLang="zh-CN" smtClean="0"/>
              <a:t>(5×50)</a:t>
            </a:r>
            <a:r>
              <a:rPr lang="zh-CN" altLang="en-US" smtClean="0"/>
              <a:t>相乘，则有两种加括号方式：</a:t>
            </a:r>
          </a:p>
          <a:p>
            <a:pPr eaLnBrk="1" hangingPunct="1">
              <a:buFontTx/>
              <a:buNone/>
            </a:pPr>
            <a:r>
              <a:rPr lang="zh-CN" altLang="en-US" smtClean="0"/>
              <a:t>①</a:t>
            </a:r>
            <a:r>
              <a:rPr lang="en-US" altLang="zh-CN" smtClean="0"/>
              <a:t>((A</a:t>
            </a:r>
            <a:r>
              <a:rPr lang="en-US" altLang="zh-CN" baseline="-25000" smtClean="0"/>
              <a:t>1</a:t>
            </a:r>
            <a:r>
              <a:rPr lang="en-US" altLang="zh-CN" smtClean="0"/>
              <a:t>A</a:t>
            </a:r>
            <a:r>
              <a:rPr lang="en-US" altLang="zh-CN" baseline="-25000" smtClean="0"/>
              <a:t>2</a:t>
            </a:r>
            <a:r>
              <a:rPr lang="en-US" altLang="zh-CN" smtClean="0"/>
              <a:t>)A</a:t>
            </a:r>
            <a:r>
              <a:rPr lang="en-US" altLang="zh-CN" baseline="-25000" smtClean="0"/>
              <a:t>3</a:t>
            </a:r>
            <a:r>
              <a:rPr lang="en-US" altLang="zh-CN" smtClean="0"/>
              <a:t>)</a:t>
            </a:r>
          </a:p>
          <a:p>
            <a:pPr eaLnBrk="1" hangingPunct="1">
              <a:buFontTx/>
              <a:buNone/>
            </a:pPr>
            <a:r>
              <a:rPr lang="en-US" altLang="zh-CN" smtClean="0"/>
              <a:t>	10×100×5+10×5×50=7500</a:t>
            </a:r>
          </a:p>
          <a:p>
            <a:pPr eaLnBrk="1" hangingPunct="1">
              <a:buFontTx/>
              <a:buNone/>
            </a:pPr>
            <a:r>
              <a:rPr lang="en-US" altLang="zh-CN" smtClean="0"/>
              <a:t>②(A</a:t>
            </a:r>
            <a:r>
              <a:rPr lang="en-US" altLang="zh-CN" baseline="-25000" smtClean="0"/>
              <a:t>1</a:t>
            </a:r>
            <a:r>
              <a:rPr lang="en-US" altLang="zh-CN" smtClean="0"/>
              <a:t>(A</a:t>
            </a:r>
            <a:r>
              <a:rPr lang="en-US" altLang="zh-CN" baseline="-25000" smtClean="0"/>
              <a:t>2</a:t>
            </a:r>
            <a:r>
              <a:rPr lang="en-US" altLang="zh-CN" smtClean="0"/>
              <a:t>A</a:t>
            </a:r>
            <a:r>
              <a:rPr lang="en-US" altLang="zh-CN" baseline="-25000" smtClean="0"/>
              <a:t>3</a:t>
            </a:r>
            <a:r>
              <a:rPr lang="en-US" altLang="zh-CN" smtClean="0"/>
              <a:t>))</a:t>
            </a:r>
          </a:p>
          <a:p>
            <a:pPr eaLnBrk="1" hangingPunct="1">
              <a:buFontTx/>
              <a:buNone/>
            </a:pPr>
            <a:r>
              <a:rPr lang="en-US" altLang="zh-CN" smtClean="0"/>
              <a:t>	100×5×50+10×100×50=75000</a:t>
            </a:r>
          </a:p>
          <a:p>
            <a:pPr eaLnBrk="1" hangingPunct="1"/>
            <a:endParaRPr lang="en-US" altLang="zh-CN" smtClean="0"/>
          </a:p>
        </p:txBody>
      </p:sp>
      <p:sp>
        <p:nvSpPr>
          <p:cNvPr id="4" name="灯片编号占位符 5"/>
          <p:cNvSpPr>
            <a:spLocks noGrp="1"/>
          </p:cNvSpPr>
          <p:nvPr>
            <p:ph type="sldNum" sz="quarter" idx="12"/>
          </p:nvPr>
        </p:nvSpPr>
        <p:spPr/>
        <p:txBody>
          <a:bodyPr/>
          <a:lstStyle/>
          <a:p>
            <a:pPr>
              <a:defRPr/>
            </a:pPr>
            <a:fld id="{73BE5E24-31A2-442B-93D9-FCC4B71E2268}" type="slidenum">
              <a:rPr lang="en-US" altLang="zh-CN"/>
              <a:pPr>
                <a:defRPr/>
              </a:pPr>
              <a:t>9</a:t>
            </a:fld>
            <a:endParaRPr lang="en-US" altLang="zh-CN"/>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eaLnBrk="1" fontAlgn="auto" hangingPunct="1">
              <a:spcAft>
                <a:spcPts val="0"/>
              </a:spcAft>
              <a:defRPr/>
            </a:pPr>
            <a:endParaRPr lang="zh-CN" altLang="zh-CN"/>
          </a:p>
        </p:txBody>
      </p:sp>
      <p:sp>
        <p:nvSpPr>
          <p:cNvPr id="112643" name="Rectangle 3"/>
          <p:cNvSpPr>
            <a:spLocks noGrp="1" noChangeArrowheads="1"/>
          </p:cNvSpPr>
          <p:nvPr>
            <p:ph idx="1"/>
          </p:nvPr>
        </p:nvSpPr>
        <p:spPr>
          <a:xfrm>
            <a:off x="250825" y="1341438"/>
            <a:ext cx="8713788" cy="4813300"/>
          </a:xfrm>
        </p:spPr>
        <p:txBody>
          <a:bodyPr/>
          <a:lstStyle/>
          <a:p>
            <a:pPr eaLnBrk="1" hangingPunct="1">
              <a:buFontTx/>
              <a:buNone/>
            </a:pPr>
            <a:r>
              <a:rPr lang="en-US" altLang="zh-CN" sz="2800" smtClean="0"/>
              <a:t>void Compress(int n,int p[],int s[],int l[],int b[])</a:t>
            </a:r>
          </a:p>
          <a:p>
            <a:pPr eaLnBrk="1" hangingPunct="1">
              <a:buFontTx/>
              <a:buNone/>
            </a:pPr>
            <a:r>
              <a:rPr lang="en-US" altLang="zh-CN" sz="2800" smtClean="0"/>
              <a:t>{</a:t>
            </a:r>
          </a:p>
          <a:p>
            <a:pPr eaLnBrk="1" hangingPunct="1">
              <a:buFontTx/>
              <a:buNone/>
            </a:pPr>
            <a:r>
              <a:rPr lang="en-US" altLang="zh-CN" sz="2800" smtClean="0"/>
              <a:t>    </a:t>
            </a:r>
            <a:r>
              <a:rPr lang="en-US" altLang="zh-CN" sz="2800" smtClean="0">
                <a:solidFill>
                  <a:schemeClr val="folHlink"/>
                </a:solidFill>
              </a:rPr>
              <a:t>//p[p1:pn]</a:t>
            </a:r>
            <a:r>
              <a:rPr lang="zh-CN" altLang="en-US" sz="2800" smtClean="0">
                <a:solidFill>
                  <a:schemeClr val="folHlink"/>
                </a:solidFill>
              </a:rPr>
              <a:t>，像素点灰度值序列</a:t>
            </a:r>
          </a:p>
          <a:p>
            <a:pPr eaLnBrk="1" hangingPunct="1">
              <a:buFontTx/>
              <a:buNone/>
            </a:pPr>
            <a:r>
              <a:rPr lang="zh-CN" altLang="en-US" sz="2800" smtClean="0">
                <a:solidFill>
                  <a:schemeClr val="folHlink"/>
                </a:solidFill>
              </a:rPr>
              <a:t>    </a:t>
            </a:r>
            <a:r>
              <a:rPr lang="en-US" altLang="zh-CN" sz="2800" smtClean="0">
                <a:solidFill>
                  <a:schemeClr val="folHlink"/>
                </a:solidFill>
              </a:rPr>
              <a:t>//s[i]</a:t>
            </a:r>
            <a:r>
              <a:rPr lang="zh-CN" altLang="en-US" sz="2800" smtClean="0">
                <a:solidFill>
                  <a:schemeClr val="folHlink"/>
                </a:solidFill>
              </a:rPr>
              <a:t>，像素序列</a:t>
            </a:r>
            <a:r>
              <a:rPr lang="en-US" altLang="zh-CN" sz="2800" smtClean="0">
                <a:solidFill>
                  <a:schemeClr val="folHlink"/>
                </a:solidFill>
              </a:rPr>
              <a:t>[p1:pi]</a:t>
            </a:r>
            <a:r>
              <a:rPr lang="zh-CN" altLang="en-US" sz="2800" smtClean="0">
                <a:solidFill>
                  <a:schemeClr val="folHlink"/>
                </a:solidFill>
              </a:rPr>
              <a:t>的最优分段所需的存储位数</a:t>
            </a:r>
          </a:p>
          <a:p>
            <a:pPr eaLnBrk="1" hangingPunct="1">
              <a:buFontTx/>
              <a:buNone/>
            </a:pPr>
            <a:r>
              <a:rPr lang="zh-CN" altLang="en-US" sz="2800" smtClean="0">
                <a:solidFill>
                  <a:schemeClr val="folHlink"/>
                </a:solidFill>
              </a:rPr>
              <a:t>    </a:t>
            </a:r>
            <a:r>
              <a:rPr lang="en-US" altLang="zh-CN" sz="2800" smtClean="0">
                <a:solidFill>
                  <a:schemeClr val="folHlink"/>
                </a:solidFill>
              </a:rPr>
              <a:t>//l[i]</a:t>
            </a:r>
            <a:r>
              <a:rPr lang="zh-CN" altLang="en-US" sz="2800" smtClean="0">
                <a:solidFill>
                  <a:schemeClr val="folHlink"/>
                </a:solidFill>
              </a:rPr>
              <a:t>，</a:t>
            </a:r>
            <a:r>
              <a:rPr lang="en-US" altLang="zh-CN" sz="2800" smtClean="0">
                <a:solidFill>
                  <a:schemeClr val="folHlink"/>
                </a:solidFill>
              </a:rPr>
              <a:t>[p1:pi]</a:t>
            </a:r>
            <a:r>
              <a:rPr lang="zh-CN" altLang="en-US" sz="2800" smtClean="0">
                <a:solidFill>
                  <a:schemeClr val="folHlink"/>
                </a:solidFill>
              </a:rPr>
              <a:t>的最优分段中</a:t>
            </a:r>
            <a:r>
              <a:rPr lang="zh-CN" altLang="en-US" sz="2800" smtClean="0">
                <a:solidFill>
                  <a:srgbClr val="FE6700"/>
                </a:solidFill>
              </a:rPr>
              <a:t>最后</a:t>
            </a:r>
            <a:r>
              <a:rPr lang="en-US" altLang="zh-CN" sz="2800" smtClean="0">
                <a:solidFill>
                  <a:srgbClr val="FE6700"/>
                </a:solidFill>
              </a:rPr>
              <a:t>1</a:t>
            </a:r>
            <a:r>
              <a:rPr lang="zh-CN" altLang="en-US" sz="2800" smtClean="0">
                <a:solidFill>
                  <a:srgbClr val="FE6700"/>
                </a:solidFill>
              </a:rPr>
              <a:t>个分段</a:t>
            </a:r>
            <a:r>
              <a:rPr lang="zh-CN" altLang="en-US" sz="2800" smtClean="0">
                <a:solidFill>
                  <a:schemeClr val="folHlink"/>
                </a:solidFill>
              </a:rPr>
              <a:t>的像素个数</a:t>
            </a:r>
          </a:p>
          <a:p>
            <a:pPr eaLnBrk="1" hangingPunct="1">
              <a:buFontTx/>
              <a:buNone/>
            </a:pPr>
            <a:r>
              <a:rPr lang="zh-CN" altLang="en-US" sz="2800" smtClean="0">
                <a:solidFill>
                  <a:schemeClr val="folHlink"/>
                </a:solidFill>
              </a:rPr>
              <a:t>    </a:t>
            </a:r>
            <a:r>
              <a:rPr lang="en-US" altLang="zh-CN" sz="2800" smtClean="0">
                <a:solidFill>
                  <a:schemeClr val="folHlink"/>
                </a:solidFill>
              </a:rPr>
              <a:t>//b[i]</a:t>
            </a:r>
            <a:r>
              <a:rPr lang="zh-CN" altLang="en-US" sz="2800" smtClean="0">
                <a:solidFill>
                  <a:schemeClr val="folHlink"/>
                </a:solidFill>
              </a:rPr>
              <a:t>，像素</a:t>
            </a:r>
            <a:r>
              <a:rPr lang="en-US" altLang="zh-CN" sz="2800" smtClean="0">
                <a:solidFill>
                  <a:schemeClr val="folHlink"/>
                </a:solidFill>
              </a:rPr>
              <a:t>p[i]</a:t>
            </a:r>
            <a:r>
              <a:rPr lang="zh-CN" altLang="en-US" sz="2800" smtClean="0">
                <a:solidFill>
                  <a:schemeClr val="folHlink"/>
                </a:solidFill>
              </a:rPr>
              <a:t>所需的存储位数</a:t>
            </a:r>
          </a:p>
          <a:p>
            <a:pPr eaLnBrk="1" hangingPunct="1">
              <a:buFontTx/>
              <a:buNone/>
            </a:pPr>
            <a:r>
              <a:rPr lang="zh-CN" altLang="en-US" sz="2800" smtClean="0"/>
              <a:t>    </a:t>
            </a:r>
            <a:r>
              <a:rPr lang="en-US" altLang="zh-CN" sz="2800" smtClean="0"/>
              <a:t>int Lmax=255; </a:t>
            </a:r>
            <a:r>
              <a:rPr lang="en-US" altLang="zh-CN" sz="2800" smtClean="0">
                <a:solidFill>
                  <a:schemeClr val="folHlink"/>
                </a:solidFill>
              </a:rPr>
              <a:t>//</a:t>
            </a:r>
            <a:r>
              <a:rPr lang="zh-CN" altLang="en-US" sz="2800" smtClean="0">
                <a:solidFill>
                  <a:schemeClr val="folHlink"/>
                </a:solidFill>
              </a:rPr>
              <a:t>每个分段的长度不超过</a:t>
            </a:r>
            <a:r>
              <a:rPr lang="en-US" altLang="zh-CN" sz="2800" smtClean="0">
                <a:solidFill>
                  <a:schemeClr val="folHlink"/>
                </a:solidFill>
              </a:rPr>
              <a:t>255</a:t>
            </a:r>
            <a:r>
              <a:rPr lang="zh-CN" altLang="en-US" sz="2800" smtClean="0">
                <a:solidFill>
                  <a:schemeClr val="folHlink"/>
                </a:solidFill>
              </a:rPr>
              <a:t>位</a:t>
            </a:r>
          </a:p>
          <a:p>
            <a:pPr eaLnBrk="1" hangingPunct="1">
              <a:buFontTx/>
              <a:buNone/>
            </a:pPr>
            <a:r>
              <a:rPr lang="zh-CN" altLang="en-US" sz="2800" smtClean="0"/>
              <a:t>    </a:t>
            </a:r>
            <a:r>
              <a:rPr lang="en-US" altLang="zh-CN" sz="2800" smtClean="0"/>
              <a:t>int header=11; </a:t>
            </a:r>
            <a:r>
              <a:rPr lang="en-US" altLang="zh-CN" sz="2800" smtClean="0">
                <a:solidFill>
                  <a:schemeClr val="folHlink"/>
                </a:solidFill>
              </a:rPr>
              <a:t>//</a:t>
            </a:r>
            <a:r>
              <a:rPr lang="zh-CN" altLang="en-US" sz="2800" smtClean="0">
                <a:solidFill>
                  <a:schemeClr val="folHlink"/>
                </a:solidFill>
              </a:rPr>
              <a:t>分段</a:t>
            </a:r>
            <a:r>
              <a:rPr lang="zh-CN" altLang="en-US" sz="2800" smtClean="0">
                <a:solidFill>
                  <a:srgbClr val="FE6700"/>
                </a:solidFill>
              </a:rPr>
              <a:t>段头</a:t>
            </a:r>
            <a:r>
              <a:rPr lang="zh-CN" altLang="en-US" sz="2800" smtClean="0">
                <a:solidFill>
                  <a:schemeClr val="folHlink"/>
                </a:solidFill>
              </a:rPr>
              <a:t>所需位数</a:t>
            </a:r>
          </a:p>
          <a:p>
            <a:pPr eaLnBrk="1" hangingPunct="1">
              <a:buFontTx/>
              <a:buNone/>
            </a:pPr>
            <a:r>
              <a:rPr lang="zh-CN" altLang="en-US" sz="2800" smtClean="0"/>
              <a:t>    </a:t>
            </a:r>
            <a:r>
              <a:rPr lang="en-US" altLang="zh-CN" sz="2800" smtClean="0"/>
              <a:t>s[0]=0;</a:t>
            </a:r>
          </a:p>
        </p:txBody>
      </p:sp>
      <p:sp>
        <p:nvSpPr>
          <p:cNvPr id="4" name="灯片编号占位符 5"/>
          <p:cNvSpPr>
            <a:spLocks noGrp="1"/>
          </p:cNvSpPr>
          <p:nvPr>
            <p:ph type="sldNum" sz="quarter" idx="12"/>
          </p:nvPr>
        </p:nvSpPr>
        <p:spPr/>
        <p:txBody>
          <a:bodyPr/>
          <a:lstStyle/>
          <a:p>
            <a:pPr>
              <a:defRPr/>
            </a:pPr>
            <a:fld id="{35FA3A42-B3C1-4955-B8AE-B68CC5FFCD3F}" type="slidenum">
              <a:rPr lang="en-US" altLang="zh-CN"/>
              <a:pPr>
                <a:defRPr/>
              </a:pPr>
              <a:t>99</a:t>
            </a:fld>
            <a:endParaRPr lang="en-US" altLang="zh-CN"/>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44" name="Oval 4"/>
          <p:cNvSpPr>
            <a:spLocks noChangeArrowheads="1"/>
          </p:cNvSpPr>
          <p:nvPr/>
        </p:nvSpPr>
        <p:spPr bwMode="auto">
          <a:xfrm>
            <a:off x="323850" y="692150"/>
            <a:ext cx="3671888" cy="1512888"/>
          </a:xfrm>
          <a:prstGeom prst="ellipse">
            <a:avLst/>
          </a:prstGeom>
          <a:solidFill>
            <a:srgbClr val="99CCFF">
              <a:alpha val="42999"/>
            </a:srgbClr>
          </a:solidFill>
          <a:ln w="9525">
            <a:no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latin typeface="Arial" charset="0"/>
            </a:endParaRPr>
          </a:p>
        </p:txBody>
      </p:sp>
      <p:sp>
        <p:nvSpPr>
          <p:cNvPr id="112646" name="Rectangle 6"/>
          <p:cNvSpPr>
            <a:spLocks noChangeArrowheads="1"/>
          </p:cNvSpPr>
          <p:nvPr/>
        </p:nvSpPr>
        <p:spPr bwMode="auto">
          <a:xfrm>
            <a:off x="684213" y="2205038"/>
            <a:ext cx="4103687" cy="3024187"/>
          </a:xfrm>
          <a:prstGeom prst="rect">
            <a:avLst/>
          </a:prstGeom>
          <a:solidFill>
            <a:srgbClr val="CC99FF">
              <a:alpha val="48000"/>
            </a:srgbClr>
          </a:solidFill>
          <a:ln w="9525">
            <a:noFill/>
            <a:miter lim="800000"/>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latin typeface="Arial" charset="0"/>
            </a:endParaRPr>
          </a:p>
        </p:txBody>
      </p:sp>
      <p:sp>
        <p:nvSpPr>
          <p:cNvPr id="112643" name="Rectangle 3"/>
          <p:cNvSpPr>
            <a:spLocks noGrp="1" noChangeArrowheads="1"/>
          </p:cNvSpPr>
          <p:nvPr>
            <p:ph idx="1"/>
          </p:nvPr>
        </p:nvSpPr>
        <p:spPr>
          <a:xfrm>
            <a:off x="468313" y="333375"/>
            <a:ext cx="8229600" cy="6119813"/>
          </a:xfrm>
        </p:spPr>
        <p:txBody>
          <a:bodyPr>
            <a:normAutofit/>
          </a:bodyPr>
          <a:lstStyle/>
          <a:p>
            <a:pPr eaLnBrk="1" fontAlgn="auto" hangingPunct="1">
              <a:lnSpc>
                <a:spcPct val="80000"/>
              </a:lnSpc>
              <a:spcAft>
                <a:spcPts val="0"/>
              </a:spcAft>
              <a:buFontTx/>
              <a:buNone/>
              <a:defRPr/>
            </a:pPr>
            <a:r>
              <a:rPr lang="en-US" altLang="zh-CN" sz="2000"/>
              <a:t>    for(int i=1;i&lt;=n;i++) </a:t>
            </a:r>
            <a:r>
              <a:rPr lang="en-US" altLang="zh-CN" sz="2000">
                <a:solidFill>
                  <a:schemeClr val="folHlink"/>
                </a:solidFill>
              </a:rPr>
              <a:t>//[p1:pi]</a:t>
            </a:r>
          </a:p>
          <a:p>
            <a:pPr eaLnBrk="1" fontAlgn="auto" hangingPunct="1">
              <a:lnSpc>
                <a:spcPct val="80000"/>
              </a:lnSpc>
              <a:spcAft>
                <a:spcPts val="0"/>
              </a:spcAft>
              <a:buFontTx/>
              <a:buNone/>
              <a:defRPr/>
            </a:pPr>
            <a:r>
              <a:rPr lang="en-US" altLang="zh-CN" sz="2000"/>
              <a:t>    {</a:t>
            </a:r>
          </a:p>
          <a:p>
            <a:pPr eaLnBrk="1" fontAlgn="auto" hangingPunct="1">
              <a:lnSpc>
                <a:spcPct val="80000"/>
              </a:lnSpc>
              <a:spcAft>
                <a:spcPts val="0"/>
              </a:spcAft>
              <a:buFontTx/>
              <a:buNone/>
              <a:defRPr/>
            </a:pPr>
            <a:r>
              <a:rPr lang="en-US" altLang="zh-CN" sz="2000"/>
              <a:t>        b[i]=length(p[i]);</a:t>
            </a:r>
          </a:p>
          <a:p>
            <a:pPr eaLnBrk="1" fontAlgn="auto" hangingPunct="1">
              <a:lnSpc>
                <a:spcPct val="80000"/>
              </a:lnSpc>
              <a:spcAft>
                <a:spcPts val="0"/>
              </a:spcAft>
              <a:buFontTx/>
              <a:buNone/>
              <a:defRPr/>
            </a:pPr>
            <a:r>
              <a:rPr lang="en-US" altLang="zh-CN" sz="2000"/>
              <a:t>        int bmax=b[i];</a:t>
            </a:r>
          </a:p>
          <a:p>
            <a:pPr eaLnBrk="1" fontAlgn="auto" hangingPunct="1">
              <a:lnSpc>
                <a:spcPct val="80000"/>
              </a:lnSpc>
              <a:spcAft>
                <a:spcPts val="0"/>
              </a:spcAft>
              <a:buFontTx/>
              <a:buNone/>
              <a:defRPr/>
            </a:pPr>
            <a:r>
              <a:rPr lang="en-US" altLang="zh-CN" sz="2000"/>
              <a:t>        </a:t>
            </a:r>
            <a:r>
              <a:rPr lang="en-US" altLang="zh-CN" sz="2000">
                <a:solidFill>
                  <a:srgbClr val="FE6700"/>
                </a:solidFill>
              </a:rPr>
              <a:t>s[i]=s[i-1]+bmax;</a:t>
            </a:r>
            <a:r>
              <a:rPr lang="en-US" altLang="zh-CN" sz="2000">
                <a:solidFill>
                  <a:schemeClr val="folHlink"/>
                </a:solidFill>
              </a:rPr>
              <a:t> //k=1</a:t>
            </a:r>
          </a:p>
          <a:p>
            <a:pPr eaLnBrk="1" fontAlgn="auto" hangingPunct="1">
              <a:lnSpc>
                <a:spcPct val="80000"/>
              </a:lnSpc>
              <a:spcAft>
                <a:spcPts val="0"/>
              </a:spcAft>
              <a:buFontTx/>
              <a:buNone/>
              <a:defRPr/>
            </a:pPr>
            <a:r>
              <a:rPr lang="en-US" altLang="zh-CN" sz="2000">
                <a:solidFill>
                  <a:srgbClr val="FE6700"/>
                </a:solidFill>
              </a:rPr>
              <a:t>        l[i]=1;</a:t>
            </a:r>
          </a:p>
          <a:p>
            <a:pPr eaLnBrk="1" fontAlgn="auto" hangingPunct="1">
              <a:lnSpc>
                <a:spcPct val="80000"/>
              </a:lnSpc>
              <a:spcAft>
                <a:spcPts val="0"/>
              </a:spcAft>
              <a:buFontTx/>
              <a:buNone/>
              <a:defRPr/>
            </a:pPr>
            <a:r>
              <a:rPr lang="en-US" altLang="zh-CN" sz="2000"/>
              <a:t>       </a:t>
            </a:r>
            <a:r>
              <a:rPr lang="en-US" altLang="zh-CN" sz="2000">
                <a:effectLst>
                  <a:outerShdw blurRad="38100" dist="38100" dir="2700000" algn="tl">
                    <a:srgbClr val="C0C0C0"/>
                  </a:outerShdw>
                </a:effectLst>
              </a:rPr>
              <a:t> for(int j=2;j&lt;=i&amp;&amp;j&lt;=Lmax;j++) </a:t>
            </a:r>
            <a:r>
              <a:rPr lang="en-US" altLang="zh-CN" sz="2000">
                <a:solidFill>
                  <a:schemeClr val="folHlink"/>
                </a:solidFill>
                <a:effectLst>
                  <a:outerShdw blurRad="38100" dist="38100" dir="2700000" algn="tl">
                    <a:srgbClr val="C0C0C0"/>
                  </a:outerShdw>
                </a:effectLst>
              </a:rPr>
              <a:t>//k=j</a:t>
            </a:r>
            <a:r>
              <a:rPr lang="zh-CN" altLang="en-US" sz="2000">
                <a:solidFill>
                  <a:schemeClr val="folHlink"/>
                </a:solidFill>
                <a:effectLst>
                  <a:outerShdw blurRad="38100" dist="38100" dir="2700000" algn="tl">
                    <a:srgbClr val="C0C0C0"/>
                  </a:outerShdw>
                </a:effectLst>
              </a:rPr>
              <a:t>，最后的</a:t>
            </a:r>
            <a:r>
              <a:rPr lang="en-US" altLang="zh-CN" sz="2000">
                <a:solidFill>
                  <a:schemeClr val="folHlink"/>
                </a:solidFill>
                <a:effectLst>
                  <a:outerShdw blurRad="38100" dist="38100" dir="2700000" algn="tl">
                    <a:srgbClr val="C0C0C0"/>
                  </a:outerShdw>
                </a:effectLst>
              </a:rPr>
              <a:t>1</a:t>
            </a:r>
            <a:r>
              <a:rPr lang="zh-CN" altLang="en-US" sz="2000">
                <a:solidFill>
                  <a:schemeClr val="folHlink"/>
                </a:solidFill>
                <a:effectLst>
                  <a:outerShdw blurRad="38100" dist="38100" dir="2700000" algn="tl">
                    <a:srgbClr val="C0C0C0"/>
                  </a:outerShdw>
                </a:effectLst>
              </a:rPr>
              <a:t>个分段中有</a:t>
            </a:r>
            <a:r>
              <a:rPr lang="en-US" altLang="zh-CN" sz="2000">
                <a:solidFill>
                  <a:schemeClr val="folHlink"/>
                </a:solidFill>
                <a:effectLst>
                  <a:outerShdw blurRad="38100" dist="38100" dir="2700000" algn="tl">
                    <a:srgbClr val="C0C0C0"/>
                  </a:outerShdw>
                </a:effectLst>
              </a:rPr>
              <a:t>j</a:t>
            </a:r>
            <a:r>
              <a:rPr lang="zh-CN" altLang="en-US" sz="2000">
                <a:solidFill>
                  <a:schemeClr val="folHlink"/>
                </a:solidFill>
                <a:effectLst>
                  <a:outerShdw blurRad="38100" dist="38100" dir="2700000" algn="tl">
                    <a:srgbClr val="C0C0C0"/>
                  </a:outerShdw>
                </a:effectLst>
              </a:rPr>
              <a:t>个像素</a:t>
            </a:r>
          </a:p>
          <a:p>
            <a:pPr eaLnBrk="1" fontAlgn="auto" hangingPunct="1">
              <a:lnSpc>
                <a:spcPct val="80000"/>
              </a:lnSpc>
              <a:spcAft>
                <a:spcPts val="0"/>
              </a:spcAft>
              <a:buFontTx/>
              <a:buNone/>
              <a:defRPr/>
            </a:pPr>
            <a:r>
              <a:rPr lang="zh-CN" altLang="en-US" sz="2000">
                <a:effectLst>
                  <a:outerShdw blurRad="38100" dist="38100" dir="2700000" algn="tl">
                    <a:srgbClr val="C0C0C0"/>
                  </a:outerShdw>
                </a:effectLst>
              </a:rPr>
              <a:t>        </a:t>
            </a:r>
            <a:r>
              <a:rPr lang="en-US" altLang="zh-CN" sz="2000">
                <a:effectLst>
                  <a:outerShdw blurRad="38100" dist="38100" dir="2700000" algn="tl">
                    <a:srgbClr val="C0C0C0"/>
                  </a:outerShdw>
                </a:effectLst>
              </a:rPr>
              <a:t>{</a:t>
            </a:r>
          </a:p>
          <a:p>
            <a:pPr eaLnBrk="1" fontAlgn="auto" hangingPunct="1">
              <a:lnSpc>
                <a:spcPct val="80000"/>
              </a:lnSpc>
              <a:spcAft>
                <a:spcPts val="0"/>
              </a:spcAft>
              <a:buFontTx/>
              <a:buNone/>
              <a:defRPr/>
            </a:pPr>
            <a:r>
              <a:rPr lang="en-US" altLang="zh-CN" sz="2000">
                <a:effectLst>
                  <a:outerShdw blurRad="38100" dist="38100" dir="2700000" algn="tl">
                    <a:srgbClr val="C0C0C0"/>
                  </a:outerShdw>
                </a:effectLst>
              </a:rPr>
              <a:t>            if(bmax&lt;b[i-j+1])</a:t>
            </a:r>
          </a:p>
          <a:p>
            <a:pPr eaLnBrk="1" fontAlgn="auto" hangingPunct="1">
              <a:lnSpc>
                <a:spcPct val="80000"/>
              </a:lnSpc>
              <a:spcAft>
                <a:spcPts val="0"/>
              </a:spcAft>
              <a:buFontTx/>
              <a:buNone/>
              <a:defRPr/>
            </a:pPr>
            <a:r>
              <a:rPr lang="en-US" altLang="zh-CN" sz="2000">
                <a:effectLst>
                  <a:outerShdw blurRad="38100" dist="38100" dir="2700000" algn="tl">
                    <a:srgbClr val="C0C0C0"/>
                  </a:outerShdw>
                </a:effectLst>
              </a:rPr>
              <a:t>                bmax=b[i-j+1];</a:t>
            </a:r>
          </a:p>
          <a:p>
            <a:pPr eaLnBrk="1" fontAlgn="auto" hangingPunct="1">
              <a:lnSpc>
                <a:spcPct val="80000"/>
              </a:lnSpc>
              <a:spcAft>
                <a:spcPts val="0"/>
              </a:spcAft>
              <a:buFontTx/>
              <a:buNone/>
              <a:defRPr/>
            </a:pPr>
            <a:r>
              <a:rPr lang="en-US" altLang="zh-CN" sz="2000">
                <a:effectLst>
                  <a:outerShdw blurRad="38100" dist="38100" dir="2700000" algn="tl">
                    <a:srgbClr val="C0C0C0"/>
                  </a:outerShdw>
                </a:effectLst>
              </a:rPr>
              <a:t>            if(s[i]&gt;s[i-j]+j*bmax)</a:t>
            </a:r>
          </a:p>
          <a:p>
            <a:pPr eaLnBrk="1" fontAlgn="auto" hangingPunct="1">
              <a:lnSpc>
                <a:spcPct val="80000"/>
              </a:lnSpc>
              <a:spcAft>
                <a:spcPts val="0"/>
              </a:spcAft>
              <a:buFontTx/>
              <a:buNone/>
              <a:defRPr/>
            </a:pPr>
            <a:r>
              <a:rPr lang="en-US" altLang="zh-CN" sz="2000">
                <a:effectLst>
                  <a:outerShdw blurRad="38100" dist="38100" dir="2700000" algn="tl">
                    <a:srgbClr val="C0C0C0"/>
                  </a:outerShdw>
                </a:effectLst>
              </a:rPr>
              <a:t>            {</a:t>
            </a:r>
          </a:p>
          <a:p>
            <a:pPr eaLnBrk="1" fontAlgn="auto" hangingPunct="1">
              <a:lnSpc>
                <a:spcPct val="80000"/>
              </a:lnSpc>
              <a:spcAft>
                <a:spcPts val="0"/>
              </a:spcAft>
              <a:buFontTx/>
              <a:buNone/>
              <a:defRPr/>
            </a:pPr>
            <a:r>
              <a:rPr lang="en-US" altLang="zh-CN" sz="2000">
                <a:effectLst>
                  <a:outerShdw blurRad="38100" dist="38100" dir="2700000" algn="tl">
                    <a:srgbClr val="C0C0C0"/>
                  </a:outerShdw>
                </a:effectLst>
              </a:rPr>
              <a:t>                s[i]=s[i-j]+j*bmax;</a:t>
            </a:r>
          </a:p>
          <a:p>
            <a:pPr eaLnBrk="1" fontAlgn="auto" hangingPunct="1">
              <a:lnSpc>
                <a:spcPct val="80000"/>
              </a:lnSpc>
              <a:spcAft>
                <a:spcPts val="0"/>
              </a:spcAft>
              <a:buFontTx/>
              <a:buNone/>
              <a:defRPr/>
            </a:pPr>
            <a:r>
              <a:rPr lang="en-US" altLang="zh-CN" sz="2000">
                <a:effectLst>
                  <a:outerShdw blurRad="38100" dist="38100" dir="2700000" algn="tl">
                    <a:srgbClr val="C0C0C0"/>
                  </a:outerShdw>
                </a:effectLst>
              </a:rPr>
              <a:t>                l[i]=j;</a:t>
            </a:r>
          </a:p>
          <a:p>
            <a:pPr eaLnBrk="1" fontAlgn="auto" hangingPunct="1">
              <a:lnSpc>
                <a:spcPct val="80000"/>
              </a:lnSpc>
              <a:spcAft>
                <a:spcPts val="0"/>
              </a:spcAft>
              <a:buFontTx/>
              <a:buNone/>
              <a:defRPr/>
            </a:pPr>
            <a:r>
              <a:rPr lang="en-US" altLang="zh-CN" sz="2000">
                <a:effectLst>
                  <a:outerShdw blurRad="38100" dist="38100" dir="2700000" algn="tl">
                    <a:srgbClr val="C0C0C0"/>
                  </a:outerShdw>
                </a:effectLst>
              </a:rPr>
              <a:t>            }</a:t>
            </a:r>
          </a:p>
          <a:p>
            <a:pPr eaLnBrk="1" fontAlgn="auto" hangingPunct="1">
              <a:lnSpc>
                <a:spcPct val="80000"/>
              </a:lnSpc>
              <a:spcAft>
                <a:spcPts val="0"/>
              </a:spcAft>
              <a:buFontTx/>
              <a:buNone/>
              <a:defRPr/>
            </a:pPr>
            <a:r>
              <a:rPr lang="en-US" altLang="zh-CN" sz="2000">
                <a:effectLst>
                  <a:outerShdw blurRad="38100" dist="38100" dir="2700000" algn="tl">
                    <a:srgbClr val="C0C0C0"/>
                  </a:outerShdw>
                </a:effectLst>
              </a:rPr>
              <a:t>        }</a:t>
            </a:r>
          </a:p>
          <a:p>
            <a:pPr eaLnBrk="1" fontAlgn="auto" hangingPunct="1">
              <a:lnSpc>
                <a:spcPct val="80000"/>
              </a:lnSpc>
              <a:spcAft>
                <a:spcPts val="0"/>
              </a:spcAft>
              <a:buFontTx/>
              <a:buNone/>
              <a:defRPr/>
            </a:pPr>
            <a:r>
              <a:rPr lang="en-US" altLang="zh-CN" sz="2000"/>
              <a:t>        s[i]+=header;</a:t>
            </a:r>
          </a:p>
          <a:p>
            <a:pPr eaLnBrk="1" fontAlgn="auto" hangingPunct="1">
              <a:lnSpc>
                <a:spcPct val="80000"/>
              </a:lnSpc>
              <a:spcAft>
                <a:spcPts val="0"/>
              </a:spcAft>
              <a:buFontTx/>
              <a:buNone/>
              <a:defRPr/>
            </a:pPr>
            <a:r>
              <a:rPr lang="en-US" altLang="zh-CN" sz="2000"/>
              <a:t>    }</a:t>
            </a:r>
          </a:p>
          <a:p>
            <a:pPr eaLnBrk="1" fontAlgn="auto" hangingPunct="1">
              <a:lnSpc>
                <a:spcPct val="80000"/>
              </a:lnSpc>
              <a:spcAft>
                <a:spcPts val="0"/>
              </a:spcAft>
              <a:buFontTx/>
              <a:buNone/>
              <a:defRPr/>
            </a:pPr>
            <a:r>
              <a:rPr lang="en-US" altLang="zh-CN" sz="2000"/>
              <a:t>}</a:t>
            </a:r>
          </a:p>
        </p:txBody>
      </p:sp>
      <p:sp>
        <p:nvSpPr>
          <p:cNvPr id="112645" name="AutoShape 5"/>
          <p:cNvSpPr>
            <a:spLocks noChangeArrowheads="1"/>
          </p:cNvSpPr>
          <p:nvPr/>
        </p:nvSpPr>
        <p:spPr bwMode="auto">
          <a:xfrm>
            <a:off x="5076825" y="333375"/>
            <a:ext cx="2016125" cy="1008063"/>
          </a:xfrm>
          <a:prstGeom prst="wedgeRoundRectCallout">
            <a:avLst>
              <a:gd name="adj1" fmla="val -93227"/>
              <a:gd name="adj2" fmla="val 55042"/>
              <a:gd name="adj3" fmla="val 16667"/>
            </a:avLst>
          </a:prstGeom>
          <a:solidFill>
            <a:srgbClr val="FF9900"/>
          </a:solidFill>
          <a:ln w="9525">
            <a:solidFill>
              <a:schemeClr val="tx1"/>
            </a:solidFill>
            <a:miter lim="800000"/>
            <a:headEnd/>
            <a:tailEnd/>
          </a:ln>
          <a:effectLst/>
        </p:spPr>
        <p:txBody>
          <a:bodyPr/>
          <a:lstStyle/>
          <a:p>
            <a:pPr algn="ctr" eaLnBrk="1" hangingPunct="1">
              <a:defRPr/>
            </a:pPr>
            <a:r>
              <a:rPr lang="zh-CN" altLang="en-US" sz="2000">
                <a:effectLst>
                  <a:outerShdw blurRad="38100" dist="38100" dir="2700000" algn="tl">
                    <a:srgbClr val="FFFFFF"/>
                  </a:outerShdw>
                </a:effectLst>
                <a:latin typeface="Arial" charset="0"/>
              </a:rPr>
              <a:t>最后一个分段只有</a:t>
            </a:r>
            <a:r>
              <a:rPr lang="en-US" altLang="zh-CN" sz="2000">
                <a:effectLst>
                  <a:outerShdw blurRad="38100" dist="38100" dir="2700000" algn="tl">
                    <a:srgbClr val="FFFFFF"/>
                  </a:outerShdw>
                </a:effectLst>
                <a:latin typeface="Arial" charset="0"/>
              </a:rPr>
              <a:t>1</a:t>
            </a:r>
            <a:r>
              <a:rPr lang="zh-CN" altLang="en-US" sz="2000">
                <a:effectLst>
                  <a:outerShdw blurRad="38100" dist="38100" dir="2700000" algn="tl">
                    <a:srgbClr val="FFFFFF"/>
                  </a:outerShdw>
                </a:effectLst>
                <a:latin typeface="Arial" charset="0"/>
              </a:rPr>
              <a:t>个像素时</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eaLnBrk="1" fontAlgn="auto" hangingPunct="1">
              <a:spcAft>
                <a:spcPts val="0"/>
              </a:spcAft>
              <a:defRPr/>
            </a:pPr>
            <a:r>
              <a:rPr lang="en-US" altLang="zh-CN"/>
              <a:t>3. </a:t>
            </a:r>
            <a:r>
              <a:rPr lang="zh-CN" altLang="en-US"/>
              <a:t>构造最优解</a:t>
            </a:r>
          </a:p>
        </p:txBody>
      </p:sp>
      <p:sp>
        <p:nvSpPr>
          <p:cNvPr id="114691" name="Rectangle 3"/>
          <p:cNvSpPr>
            <a:spLocks noGrp="1" noChangeArrowheads="1"/>
          </p:cNvSpPr>
          <p:nvPr>
            <p:ph idx="1"/>
          </p:nvPr>
        </p:nvSpPr>
        <p:spPr/>
        <p:txBody>
          <a:bodyPr/>
          <a:lstStyle/>
          <a:p>
            <a:pPr eaLnBrk="1" hangingPunct="1"/>
            <a:r>
              <a:rPr lang="zh-CN" altLang="en-US" smtClean="0"/>
              <a:t>算法用</a:t>
            </a:r>
            <a:r>
              <a:rPr lang="en-US" altLang="zh-CN" smtClean="0"/>
              <a:t>l[i],b[i]</a:t>
            </a:r>
            <a:r>
              <a:rPr lang="zh-CN" altLang="en-US" smtClean="0"/>
              <a:t>记录了最优分段所需的信息。</a:t>
            </a:r>
          </a:p>
          <a:p>
            <a:pPr eaLnBrk="1" hangingPunct="1"/>
            <a:r>
              <a:rPr lang="zh-CN" altLang="en-US" smtClean="0"/>
              <a:t>最优分段的最后一段的段长和像素位数分别存储于</a:t>
            </a:r>
            <a:r>
              <a:rPr lang="en-US" altLang="zh-CN" smtClean="0"/>
              <a:t>l[n]</a:t>
            </a:r>
            <a:r>
              <a:rPr lang="zh-CN" altLang="en-US" smtClean="0"/>
              <a:t>和</a:t>
            </a:r>
            <a:r>
              <a:rPr lang="en-US" altLang="zh-CN" smtClean="0"/>
              <a:t>b[n]</a:t>
            </a:r>
            <a:r>
              <a:rPr lang="zh-CN" altLang="en-US" smtClean="0"/>
              <a:t>中，其前一段的段长度和像素位数存储于</a:t>
            </a:r>
            <a:r>
              <a:rPr lang="en-US" altLang="zh-CN" smtClean="0"/>
              <a:t>l[n-l[n]]</a:t>
            </a:r>
            <a:r>
              <a:rPr lang="zh-CN" altLang="en-US" smtClean="0"/>
              <a:t>和</a:t>
            </a:r>
            <a:r>
              <a:rPr lang="en-US" altLang="zh-CN" smtClean="0"/>
              <a:t>b[n-l[n]]</a:t>
            </a:r>
            <a:r>
              <a:rPr lang="zh-CN" altLang="en-US" smtClean="0"/>
              <a:t>中。依此类推，可在</a:t>
            </a:r>
            <a:r>
              <a:rPr lang="en-US" altLang="zh-CN" smtClean="0"/>
              <a:t>O(n)</a:t>
            </a:r>
            <a:r>
              <a:rPr lang="zh-CN" altLang="en-US" smtClean="0"/>
              <a:t>时间内构造出相应的最优解。</a:t>
            </a:r>
          </a:p>
        </p:txBody>
      </p:sp>
      <p:sp>
        <p:nvSpPr>
          <p:cNvPr id="4" name="灯片编号占位符 5"/>
          <p:cNvSpPr>
            <a:spLocks noGrp="1"/>
          </p:cNvSpPr>
          <p:nvPr>
            <p:ph type="sldNum" sz="quarter" idx="12"/>
          </p:nvPr>
        </p:nvSpPr>
        <p:spPr/>
        <p:txBody>
          <a:bodyPr/>
          <a:lstStyle/>
          <a:p>
            <a:pPr>
              <a:defRPr/>
            </a:pPr>
            <a:fld id="{84577D03-2343-48EB-B0F5-EF1E7CC9A5F9}" type="slidenum">
              <a:rPr lang="en-US" altLang="zh-CN"/>
              <a:pPr>
                <a:defRPr/>
              </a:pPr>
              <a:t>101</a:t>
            </a:fld>
            <a:endParaRPr lang="en-US" altLang="zh-CN"/>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fontAlgn="auto" hangingPunct="1">
              <a:spcAft>
                <a:spcPts val="0"/>
              </a:spcAft>
              <a:defRPr/>
            </a:pPr>
            <a:endParaRPr lang="zh-CN" altLang="zh-CN"/>
          </a:p>
        </p:txBody>
      </p:sp>
      <p:sp>
        <p:nvSpPr>
          <p:cNvPr id="115715" name="Rectangle 3"/>
          <p:cNvSpPr>
            <a:spLocks noGrp="1" noChangeArrowheads="1"/>
          </p:cNvSpPr>
          <p:nvPr>
            <p:ph idx="1"/>
          </p:nvPr>
        </p:nvSpPr>
        <p:spPr/>
        <p:txBody>
          <a:bodyPr/>
          <a:lstStyle/>
          <a:p>
            <a:pPr eaLnBrk="1" hangingPunct="1">
              <a:buFontTx/>
              <a:buNone/>
            </a:pPr>
            <a:r>
              <a:rPr lang="en-US" altLang="zh-CN" smtClean="0"/>
              <a:t>void Traceback(int n,int &amp;i,int s[],int l[])</a:t>
            </a:r>
          </a:p>
          <a:p>
            <a:pPr eaLnBrk="1" hangingPunct="1">
              <a:buFontTx/>
              <a:buNone/>
            </a:pPr>
            <a:r>
              <a:rPr lang="en-US" altLang="zh-CN" smtClean="0"/>
              <a:t>{   </a:t>
            </a:r>
            <a:r>
              <a:rPr lang="en-US" altLang="zh-CN" sz="2800" smtClean="0">
                <a:solidFill>
                  <a:schemeClr val="folHlink"/>
                </a:solidFill>
              </a:rPr>
              <a:t>//</a:t>
            </a:r>
            <a:r>
              <a:rPr lang="zh-CN" altLang="en-US" sz="2800" smtClean="0">
                <a:solidFill>
                  <a:schemeClr val="folHlink"/>
                </a:solidFill>
              </a:rPr>
              <a:t>计算分段数</a:t>
            </a:r>
            <a:r>
              <a:rPr lang="en-US" altLang="zh-CN" sz="2800" smtClean="0">
                <a:solidFill>
                  <a:schemeClr val="folHlink"/>
                </a:solidFill>
              </a:rPr>
              <a:t>i</a:t>
            </a:r>
            <a:r>
              <a:rPr lang="zh-CN" altLang="en-US" sz="2800" smtClean="0">
                <a:solidFill>
                  <a:schemeClr val="folHlink"/>
                </a:solidFill>
              </a:rPr>
              <a:t>及</a:t>
            </a:r>
            <a:r>
              <a:rPr lang="en-US" altLang="zh-CN" sz="2800" smtClean="0">
                <a:solidFill>
                  <a:schemeClr val="folHlink"/>
                </a:solidFill>
              </a:rPr>
              <a:t>i</a:t>
            </a:r>
            <a:r>
              <a:rPr lang="zh-CN" altLang="en-US" sz="2800" smtClean="0">
                <a:solidFill>
                  <a:schemeClr val="folHlink"/>
                </a:solidFill>
              </a:rPr>
              <a:t>个分段像素点的累积个数</a:t>
            </a:r>
            <a:r>
              <a:rPr lang="en-US" altLang="zh-CN" sz="2800" smtClean="0">
                <a:solidFill>
                  <a:schemeClr val="folHlink"/>
                </a:solidFill>
              </a:rPr>
              <a:t>s[i]</a:t>
            </a:r>
          </a:p>
          <a:p>
            <a:pPr eaLnBrk="1" hangingPunct="1">
              <a:buFontTx/>
              <a:buNone/>
            </a:pPr>
            <a:r>
              <a:rPr lang="en-US" altLang="zh-CN" smtClean="0"/>
              <a:t>    if(n==0)</a:t>
            </a:r>
          </a:p>
          <a:p>
            <a:pPr eaLnBrk="1" hangingPunct="1">
              <a:buFontTx/>
              <a:buNone/>
            </a:pPr>
            <a:r>
              <a:rPr lang="en-US" altLang="zh-CN" smtClean="0"/>
              <a:t>        return;</a:t>
            </a:r>
          </a:p>
          <a:p>
            <a:pPr eaLnBrk="1" hangingPunct="1">
              <a:buFontTx/>
              <a:buNone/>
            </a:pPr>
            <a:r>
              <a:rPr lang="en-US" altLang="zh-CN" smtClean="0"/>
              <a:t>    Traceback(n-l[n],i,s,l);</a:t>
            </a:r>
          </a:p>
          <a:p>
            <a:pPr eaLnBrk="1" hangingPunct="1">
              <a:buFontTx/>
              <a:buNone/>
            </a:pPr>
            <a:r>
              <a:rPr lang="en-US" altLang="zh-CN" smtClean="0"/>
              <a:t>    s[i++]=n-l[n]; </a:t>
            </a:r>
            <a:r>
              <a:rPr lang="en-US" altLang="zh-CN" smtClean="0">
                <a:solidFill>
                  <a:schemeClr val="folHlink"/>
                </a:solidFill>
              </a:rPr>
              <a:t>//</a:t>
            </a:r>
            <a:r>
              <a:rPr lang="zh-CN" altLang="en-US" smtClean="0">
                <a:solidFill>
                  <a:schemeClr val="folHlink"/>
                </a:solidFill>
              </a:rPr>
              <a:t>注意：</a:t>
            </a:r>
            <a:r>
              <a:rPr lang="en-US" altLang="zh-CN" smtClean="0">
                <a:solidFill>
                  <a:schemeClr val="folHlink"/>
                </a:solidFill>
              </a:rPr>
              <a:t>s[ ]</a:t>
            </a:r>
            <a:r>
              <a:rPr lang="zh-CN" altLang="en-US" smtClean="0">
                <a:solidFill>
                  <a:schemeClr val="folHlink"/>
                </a:solidFill>
              </a:rPr>
              <a:t>只算到</a:t>
            </a:r>
            <a:r>
              <a:rPr lang="en-US" altLang="zh-CN" smtClean="0">
                <a:solidFill>
                  <a:schemeClr val="folHlink"/>
                </a:solidFill>
              </a:rPr>
              <a:t>i-1</a:t>
            </a:r>
            <a:r>
              <a:rPr lang="zh-CN" altLang="en-US" smtClean="0">
                <a:solidFill>
                  <a:schemeClr val="folHlink"/>
                </a:solidFill>
              </a:rPr>
              <a:t>个分段</a:t>
            </a:r>
          </a:p>
          <a:p>
            <a:pPr eaLnBrk="1" hangingPunct="1">
              <a:buFontTx/>
              <a:buNone/>
            </a:pPr>
            <a:r>
              <a:rPr lang="en-US" altLang="zh-CN" smtClean="0"/>
              <a:t>}</a:t>
            </a:r>
          </a:p>
        </p:txBody>
      </p:sp>
      <p:sp>
        <p:nvSpPr>
          <p:cNvPr id="4" name="灯片编号占位符 5"/>
          <p:cNvSpPr>
            <a:spLocks noGrp="1"/>
          </p:cNvSpPr>
          <p:nvPr>
            <p:ph type="sldNum" sz="quarter" idx="12"/>
          </p:nvPr>
        </p:nvSpPr>
        <p:spPr/>
        <p:txBody>
          <a:bodyPr/>
          <a:lstStyle/>
          <a:p>
            <a:pPr>
              <a:defRPr/>
            </a:pPr>
            <a:fld id="{555B7AFF-E5BC-4FCB-8448-CBC001E3458E}" type="slidenum">
              <a:rPr lang="en-US" altLang="zh-CN"/>
              <a:pPr>
                <a:defRPr/>
              </a:pPr>
              <a:t>102</a:t>
            </a:fld>
            <a:endParaRPr lang="en-US" altLang="zh-CN"/>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5716" name="Rectangle 4"/>
          <p:cNvSpPr>
            <a:spLocks noChangeArrowheads="1"/>
          </p:cNvSpPr>
          <p:nvPr/>
        </p:nvSpPr>
        <p:spPr bwMode="auto">
          <a:xfrm>
            <a:off x="611188" y="3068638"/>
            <a:ext cx="3240087" cy="2016125"/>
          </a:xfrm>
          <a:prstGeom prst="rect">
            <a:avLst/>
          </a:prstGeom>
          <a:solidFill>
            <a:srgbClr val="FFCC00">
              <a:alpha val="23000"/>
            </a:srgbClr>
          </a:solidFill>
          <a:ln w="9525">
            <a:noFill/>
            <a:miter lim="800000"/>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latin typeface="Arial" charset="0"/>
            </a:endParaRPr>
          </a:p>
        </p:txBody>
      </p:sp>
      <p:sp>
        <p:nvSpPr>
          <p:cNvPr id="116739" name="Rectangle 3"/>
          <p:cNvSpPr>
            <a:spLocks noGrp="1" noChangeArrowheads="1"/>
          </p:cNvSpPr>
          <p:nvPr>
            <p:ph idx="1"/>
          </p:nvPr>
        </p:nvSpPr>
        <p:spPr>
          <a:xfrm>
            <a:off x="376238" y="257175"/>
            <a:ext cx="8588375" cy="6381750"/>
          </a:xfrm>
        </p:spPr>
        <p:txBody>
          <a:bodyPr/>
          <a:lstStyle/>
          <a:p>
            <a:pPr eaLnBrk="1" hangingPunct="1">
              <a:lnSpc>
                <a:spcPct val="90000"/>
              </a:lnSpc>
              <a:buFontTx/>
              <a:buNone/>
            </a:pPr>
            <a:r>
              <a:rPr lang="en-US" altLang="zh-CN" sz="2400" smtClean="0"/>
              <a:t>void Output(int s[],int l[],int b[],int n)</a:t>
            </a:r>
          </a:p>
          <a:p>
            <a:pPr eaLnBrk="1" hangingPunct="1">
              <a:lnSpc>
                <a:spcPct val="90000"/>
              </a:lnSpc>
              <a:buFontTx/>
              <a:buNone/>
            </a:pPr>
            <a:r>
              <a:rPr lang="en-US" altLang="zh-CN" sz="2400" smtClean="0"/>
              <a:t>{</a:t>
            </a:r>
          </a:p>
          <a:p>
            <a:pPr eaLnBrk="1" hangingPunct="1">
              <a:lnSpc>
                <a:spcPct val="90000"/>
              </a:lnSpc>
              <a:buFontTx/>
              <a:buNone/>
            </a:pPr>
            <a:r>
              <a:rPr lang="en-US" altLang="zh-CN" sz="2400" smtClean="0"/>
              <a:t>    cout&lt;&lt;"The optimal value is "&lt;&lt;s[n]&lt;&lt;endl;</a:t>
            </a:r>
          </a:p>
          <a:p>
            <a:pPr eaLnBrk="1" hangingPunct="1">
              <a:lnSpc>
                <a:spcPct val="90000"/>
              </a:lnSpc>
              <a:buFontTx/>
              <a:buNone/>
            </a:pPr>
            <a:r>
              <a:rPr lang="en-US" altLang="zh-CN" sz="2400" smtClean="0"/>
              <a:t>    int m=0;</a:t>
            </a:r>
          </a:p>
          <a:p>
            <a:pPr eaLnBrk="1" hangingPunct="1">
              <a:lnSpc>
                <a:spcPct val="90000"/>
              </a:lnSpc>
              <a:buFontTx/>
              <a:buNone/>
            </a:pPr>
            <a:r>
              <a:rPr lang="en-US" altLang="zh-CN" sz="2400" smtClean="0"/>
              <a:t>    Traceback(n,</a:t>
            </a:r>
            <a:r>
              <a:rPr lang="en-US" altLang="zh-CN" sz="2400" smtClean="0">
                <a:solidFill>
                  <a:srgbClr val="FE6700"/>
                </a:solidFill>
              </a:rPr>
              <a:t>m</a:t>
            </a:r>
            <a:r>
              <a:rPr lang="en-US" altLang="zh-CN" sz="2400" smtClean="0"/>
              <a:t>,s,l);  </a:t>
            </a:r>
            <a:r>
              <a:rPr lang="en-US" altLang="zh-CN" sz="2400" smtClean="0">
                <a:solidFill>
                  <a:schemeClr val="folHlink"/>
                </a:solidFill>
              </a:rPr>
              <a:t>//m:</a:t>
            </a:r>
            <a:r>
              <a:rPr lang="zh-CN" altLang="en-US" sz="2400" smtClean="0">
                <a:solidFill>
                  <a:schemeClr val="folHlink"/>
                </a:solidFill>
              </a:rPr>
              <a:t>分段数</a:t>
            </a:r>
          </a:p>
          <a:p>
            <a:pPr eaLnBrk="1" hangingPunct="1">
              <a:lnSpc>
                <a:spcPct val="90000"/>
              </a:lnSpc>
              <a:buFontTx/>
              <a:buNone/>
            </a:pPr>
            <a:r>
              <a:rPr lang="zh-CN" altLang="en-US" sz="2400" smtClean="0"/>
              <a:t>    </a:t>
            </a:r>
            <a:r>
              <a:rPr lang="en-US" altLang="zh-CN" sz="2400" smtClean="0"/>
              <a:t>s[</a:t>
            </a:r>
            <a:r>
              <a:rPr lang="en-US" altLang="zh-CN" sz="2400" smtClean="0">
                <a:solidFill>
                  <a:srgbClr val="FE6700"/>
                </a:solidFill>
              </a:rPr>
              <a:t>m</a:t>
            </a:r>
            <a:r>
              <a:rPr lang="en-US" altLang="zh-CN" sz="2400" smtClean="0"/>
              <a:t>]=n; </a:t>
            </a:r>
            <a:r>
              <a:rPr lang="en-US" altLang="zh-CN" sz="2400" smtClean="0">
                <a:solidFill>
                  <a:schemeClr val="folHlink"/>
                </a:solidFill>
              </a:rPr>
              <a:t> //m</a:t>
            </a:r>
            <a:r>
              <a:rPr lang="zh-CN" altLang="en-US" sz="2400" smtClean="0">
                <a:solidFill>
                  <a:schemeClr val="folHlink"/>
                </a:solidFill>
              </a:rPr>
              <a:t>个分段像素的累积和，</a:t>
            </a:r>
            <a:r>
              <a:rPr lang="en-US" altLang="zh-CN" sz="2400" smtClean="0">
                <a:solidFill>
                  <a:schemeClr val="folHlink"/>
                </a:solidFill>
              </a:rPr>
              <a:t>Traceback</a:t>
            </a:r>
            <a:r>
              <a:rPr lang="zh-CN" altLang="en-US" sz="2400" smtClean="0">
                <a:solidFill>
                  <a:schemeClr val="folHlink"/>
                </a:solidFill>
              </a:rPr>
              <a:t>算到</a:t>
            </a:r>
            <a:r>
              <a:rPr lang="en-US" altLang="zh-CN" sz="2400" smtClean="0">
                <a:solidFill>
                  <a:schemeClr val="folHlink"/>
                </a:solidFill>
              </a:rPr>
              <a:t>m-1</a:t>
            </a:r>
            <a:r>
              <a:rPr lang="zh-CN" altLang="en-US" sz="2400" smtClean="0">
                <a:solidFill>
                  <a:schemeClr val="folHlink"/>
                </a:solidFill>
              </a:rPr>
              <a:t>个</a:t>
            </a:r>
          </a:p>
          <a:p>
            <a:pPr eaLnBrk="1" hangingPunct="1">
              <a:lnSpc>
                <a:spcPct val="90000"/>
              </a:lnSpc>
              <a:buFontTx/>
              <a:buNone/>
            </a:pPr>
            <a:r>
              <a:rPr lang="zh-CN" altLang="en-US" sz="2400" smtClean="0"/>
              <a:t>    </a:t>
            </a:r>
            <a:r>
              <a:rPr lang="en-US" altLang="zh-CN" sz="2400" smtClean="0"/>
              <a:t>cout&lt;&lt;"Decompose into "&lt;&lt;m&lt;&lt;" segments"&lt;&lt;endl;</a:t>
            </a:r>
          </a:p>
          <a:p>
            <a:pPr eaLnBrk="1" hangingPunct="1">
              <a:lnSpc>
                <a:spcPct val="90000"/>
              </a:lnSpc>
              <a:buFontTx/>
              <a:buNone/>
            </a:pPr>
            <a:r>
              <a:rPr lang="en-US" altLang="zh-CN" sz="2400" smtClean="0"/>
              <a:t>    for(int j=1;j&lt;=m;j++)</a:t>
            </a:r>
          </a:p>
          <a:p>
            <a:pPr eaLnBrk="1" hangingPunct="1">
              <a:lnSpc>
                <a:spcPct val="90000"/>
              </a:lnSpc>
              <a:buFontTx/>
              <a:buNone/>
            </a:pPr>
            <a:r>
              <a:rPr lang="en-US" altLang="zh-CN" sz="2400" smtClean="0"/>
              <a:t>    {</a:t>
            </a:r>
          </a:p>
          <a:p>
            <a:pPr eaLnBrk="1" hangingPunct="1">
              <a:lnSpc>
                <a:spcPct val="90000"/>
              </a:lnSpc>
              <a:buFontTx/>
              <a:buNone/>
            </a:pPr>
            <a:r>
              <a:rPr lang="en-US" altLang="zh-CN" sz="2400" smtClean="0"/>
              <a:t>        l[j]=l[s[j]];                  </a:t>
            </a:r>
            <a:r>
              <a:rPr lang="en-US" altLang="zh-CN" sz="2400" smtClean="0">
                <a:solidFill>
                  <a:schemeClr val="folHlink"/>
                </a:solidFill>
              </a:rPr>
              <a:t>//</a:t>
            </a:r>
            <a:r>
              <a:rPr lang="zh-CN" altLang="en-US" sz="2400" smtClean="0">
                <a:solidFill>
                  <a:schemeClr val="folHlink"/>
                </a:solidFill>
              </a:rPr>
              <a:t>计算第</a:t>
            </a:r>
            <a:r>
              <a:rPr lang="en-US" altLang="zh-CN" sz="2400" smtClean="0">
                <a:solidFill>
                  <a:schemeClr val="folHlink"/>
                </a:solidFill>
              </a:rPr>
              <a:t>j</a:t>
            </a:r>
            <a:r>
              <a:rPr lang="zh-CN" altLang="en-US" sz="2400" smtClean="0">
                <a:solidFill>
                  <a:schemeClr val="folHlink"/>
                </a:solidFill>
              </a:rPr>
              <a:t>个分段像素个数</a:t>
            </a:r>
            <a:r>
              <a:rPr lang="en-US" altLang="zh-CN" sz="2400" smtClean="0">
                <a:solidFill>
                  <a:schemeClr val="folHlink"/>
                </a:solidFill>
              </a:rPr>
              <a:t>: l[j]</a:t>
            </a:r>
          </a:p>
          <a:p>
            <a:pPr eaLnBrk="1" hangingPunct="1">
              <a:lnSpc>
                <a:spcPct val="90000"/>
              </a:lnSpc>
              <a:buFontTx/>
              <a:buNone/>
            </a:pPr>
            <a:r>
              <a:rPr lang="en-US" altLang="zh-CN" sz="2400" smtClean="0"/>
              <a:t>        b[j]=b[s[j]];               </a:t>
            </a:r>
            <a:r>
              <a:rPr lang="en-US" altLang="zh-CN" sz="2400" smtClean="0">
                <a:solidFill>
                  <a:schemeClr val="folHlink"/>
                </a:solidFill>
              </a:rPr>
              <a:t>//</a:t>
            </a:r>
            <a:r>
              <a:rPr lang="zh-CN" altLang="en-US" sz="2400" smtClean="0">
                <a:solidFill>
                  <a:schemeClr val="folHlink"/>
                </a:solidFill>
              </a:rPr>
              <a:t>计算第</a:t>
            </a:r>
            <a:r>
              <a:rPr lang="en-US" altLang="zh-CN" sz="2400" smtClean="0">
                <a:solidFill>
                  <a:schemeClr val="folHlink"/>
                </a:solidFill>
              </a:rPr>
              <a:t>j</a:t>
            </a:r>
            <a:r>
              <a:rPr lang="zh-CN" altLang="en-US" sz="2400" smtClean="0">
                <a:solidFill>
                  <a:schemeClr val="folHlink"/>
                </a:solidFill>
              </a:rPr>
              <a:t>个分段所需的存储倍数</a:t>
            </a:r>
            <a:r>
              <a:rPr lang="en-US" altLang="zh-CN" sz="2400" smtClean="0">
                <a:solidFill>
                  <a:schemeClr val="folHlink"/>
                </a:solidFill>
              </a:rPr>
              <a:t>: b[j]</a:t>
            </a:r>
          </a:p>
          <a:p>
            <a:pPr eaLnBrk="1" hangingPunct="1">
              <a:lnSpc>
                <a:spcPct val="90000"/>
              </a:lnSpc>
              <a:buFontTx/>
              <a:buNone/>
            </a:pPr>
            <a:r>
              <a:rPr lang="en-US" altLang="zh-CN" sz="2400" smtClean="0"/>
              <a:t>    }</a:t>
            </a:r>
          </a:p>
          <a:p>
            <a:pPr eaLnBrk="1" hangingPunct="1">
              <a:lnSpc>
                <a:spcPct val="90000"/>
              </a:lnSpc>
              <a:buFontTx/>
              <a:buNone/>
            </a:pPr>
            <a:r>
              <a:rPr lang="en-US" altLang="zh-CN" sz="2400" smtClean="0"/>
              <a:t>    for(int j=1;j&lt;=m;j++)</a:t>
            </a:r>
          </a:p>
          <a:p>
            <a:pPr eaLnBrk="1" hangingPunct="1">
              <a:lnSpc>
                <a:spcPct val="90000"/>
              </a:lnSpc>
              <a:buFontTx/>
              <a:buNone/>
            </a:pPr>
            <a:r>
              <a:rPr lang="en-US" altLang="zh-CN" sz="2400" smtClean="0"/>
              <a:t>        cout&lt;&lt;l[j]&lt;&lt;' '&lt;&lt;b[j]&lt;&lt;endl;</a:t>
            </a:r>
          </a:p>
          <a:p>
            <a:pPr eaLnBrk="1" hangingPunct="1">
              <a:lnSpc>
                <a:spcPct val="90000"/>
              </a:lnSpc>
              <a:buFontTx/>
              <a:buNone/>
            </a:pPr>
            <a:r>
              <a:rPr lang="en-US" altLang="zh-CN" sz="2400" smtClean="0"/>
              <a:t>}</a:t>
            </a:r>
          </a:p>
          <a:p>
            <a:pPr eaLnBrk="1" hangingPunct="1">
              <a:lnSpc>
                <a:spcPct val="90000"/>
              </a:lnSpc>
              <a:buFontTx/>
              <a:buNone/>
            </a:pPr>
            <a:endParaRPr lang="en-US" altLang="zh-CN" sz="2400" smtClean="0"/>
          </a:p>
        </p:txBody>
      </p:sp>
      <p:sp>
        <p:nvSpPr>
          <p:cNvPr id="115718" name="AutoShape 6"/>
          <p:cNvSpPr>
            <a:spLocks noChangeArrowheads="1"/>
          </p:cNvSpPr>
          <p:nvPr/>
        </p:nvSpPr>
        <p:spPr bwMode="auto">
          <a:xfrm>
            <a:off x="6300788" y="5157788"/>
            <a:ext cx="2447925" cy="1511300"/>
          </a:xfrm>
          <a:prstGeom prst="cloudCallout">
            <a:avLst>
              <a:gd name="adj1" fmla="val -189431"/>
              <a:gd name="adj2" fmla="val -87921"/>
            </a:avLst>
          </a:prstGeom>
          <a:solidFill>
            <a:srgbClr val="FF9900"/>
          </a:solidFill>
          <a:ln w="9525">
            <a:solidFill>
              <a:schemeClr val="tx1"/>
            </a:solidFill>
            <a:round/>
            <a:headEnd/>
            <a:tailEnd/>
          </a:ln>
          <a:effectLst/>
        </p:spPr>
        <p:txBody>
          <a:bodyPr/>
          <a:lstStyle/>
          <a:p>
            <a:pPr algn="ctr" eaLnBrk="1" hangingPunct="1">
              <a:defRPr/>
            </a:pPr>
            <a:r>
              <a:rPr lang="zh-CN" altLang="en-US">
                <a:effectLst>
                  <a:outerShdw blurRad="38100" dist="38100" dir="2700000" algn="tl">
                    <a:srgbClr val="FFFFFF"/>
                  </a:outerShdw>
                </a:effectLst>
                <a:latin typeface="Arial" charset="0"/>
              </a:rPr>
              <a:t>是否有问题？</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eaLnBrk="1" fontAlgn="auto" hangingPunct="1">
              <a:spcAft>
                <a:spcPts val="0"/>
              </a:spcAft>
              <a:defRPr/>
            </a:pPr>
            <a:endParaRPr lang="zh-CN" altLang="zh-CN"/>
          </a:p>
        </p:txBody>
      </p:sp>
      <p:sp>
        <p:nvSpPr>
          <p:cNvPr id="116739" name="Rectangle 3"/>
          <p:cNvSpPr>
            <a:spLocks noGrp="1" noChangeArrowheads="1"/>
          </p:cNvSpPr>
          <p:nvPr>
            <p:ph idx="1"/>
          </p:nvPr>
        </p:nvSpPr>
        <p:spPr/>
        <p:txBody>
          <a:bodyPr>
            <a:normAutofit lnSpcReduction="10000"/>
          </a:bodyPr>
          <a:lstStyle/>
          <a:p>
            <a:pPr eaLnBrk="1" fontAlgn="auto" hangingPunct="1">
              <a:lnSpc>
                <a:spcPct val="90000"/>
              </a:lnSpc>
              <a:spcAft>
                <a:spcPts val="0"/>
              </a:spcAft>
              <a:buFont typeface="Wingdings 2"/>
              <a:buChar char=""/>
              <a:defRPr/>
            </a:pPr>
            <a:r>
              <a:rPr lang="pt-BR" altLang="zh-CN" sz="2800"/>
              <a:t>int main()</a:t>
            </a:r>
          </a:p>
          <a:p>
            <a:pPr eaLnBrk="1" fontAlgn="auto" hangingPunct="1">
              <a:lnSpc>
                <a:spcPct val="90000"/>
              </a:lnSpc>
              <a:spcAft>
                <a:spcPts val="0"/>
              </a:spcAft>
              <a:buFont typeface="Wingdings 2"/>
              <a:buChar char=""/>
              <a:defRPr/>
            </a:pPr>
            <a:r>
              <a:rPr lang="pt-BR" altLang="zh-CN" sz="2800"/>
              <a:t>{</a:t>
            </a:r>
          </a:p>
          <a:p>
            <a:pPr eaLnBrk="1" fontAlgn="auto" hangingPunct="1">
              <a:lnSpc>
                <a:spcPct val="90000"/>
              </a:lnSpc>
              <a:spcAft>
                <a:spcPts val="0"/>
              </a:spcAft>
              <a:buFont typeface="Wingdings 2"/>
              <a:buChar char=""/>
              <a:defRPr/>
            </a:pPr>
            <a:r>
              <a:rPr lang="pt-BR" altLang="zh-CN" sz="2800"/>
              <a:t>    const int N=12;</a:t>
            </a:r>
          </a:p>
          <a:p>
            <a:pPr eaLnBrk="1" fontAlgn="auto" hangingPunct="1">
              <a:lnSpc>
                <a:spcPct val="90000"/>
              </a:lnSpc>
              <a:spcAft>
                <a:spcPts val="0"/>
              </a:spcAft>
              <a:buFont typeface="Wingdings 2"/>
              <a:buChar char=""/>
              <a:defRPr/>
            </a:pPr>
            <a:r>
              <a:rPr lang="pt-BR" altLang="zh-CN" sz="2800"/>
              <a:t>    int n=N-1;</a:t>
            </a:r>
          </a:p>
          <a:p>
            <a:pPr eaLnBrk="1" fontAlgn="auto" hangingPunct="1">
              <a:lnSpc>
                <a:spcPct val="90000"/>
              </a:lnSpc>
              <a:spcAft>
                <a:spcPts val="0"/>
              </a:spcAft>
              <a:buFont typeface="Wingdings 2"/>
              <a:buChar char=""/>
              <a:defRPr/>
            </a:pPr>
            <a:r>
              <a:rPr lang="pt-BR" altLang="zh-CN" sz="2800"/>
              <a:t>    int p[]={0,5,1,3,223,211,177,7,5,2,1,4};</a:t>
            </a:r>
          </a:p>
          <a:p>
            <a:pPr eaLnBrk="1" fontAlgn="auto" hangingPunct="1">
              <a:lnSpc>
                <a:spcPct val="90000"/>
              </a:lnSpc>
              <a:spcAft>
                <a:spcPts val="0"/>
              </a:spcAft>
              <a:buFont typeface="Wingdings 2"/>
              <a:buChar char=""/>
              <a:defRPr/>
            </a:pPr>
            <a:r>
              <a:rPr lang="pt-BR" altLang="zh-CN" sz="2800"/>
              <a:t>    int s[N],l[N],b[N];</a:t>
            </a:r>
          </a:p>
          <a:p>
            <a:pPr eaLnBrk="1" fontAlgn="auto" hangingPunct="1">
              <a:lnSpc>
                <a:spcPct val="90000"/>
              </a:lnSpc>
              <a:spcAft>
                <a:spcPts val="0"/>
              </a:spcAft>
              <a:buFont typeface="Wingdings 2"/>
              <a:buChar char=""/>
              <a:defRPr/>
            </a:pPr>
            <a:r>
              <a:rPr lang="pt-BR" altLang="zh-CN" sz="2800"/>
              <a:t>    Compress(n,p,s,l,b);</a:t>
            </a:r>
          </a:p>
          <a:p>
            <a:pPr eaLnBrk="1" fontAlgn="auto" hangingPunct="1">
              <a:lnSpc>
                <a:spcPct val="90000"/>
              </a:lnSpc>
              <a:spcAft>
                <a:spcPts val="0"/>
              </a:spcAft>
              <a:buFont typeface="Wingdings 2"/>
              <a:buChar char=""/>
              <a:defRPr/>
            </a:pPr>
            <a:r>
              <a:rPr lang="pt-BR" altLang="zh-CN" sz="2800"/>
              <a:t>    Output(s,l,b,n);</a:t>
            </a:r>
          </a:p>
          <a:p>
            <a:pPr eaLnBrk="1" fontAlgn="auto" hangingPunct="1">
              <a:lnSpc>
                <a:spcPct val="90000"/>
              </a:lnSpc>
              <a:spcAft>
                <a:spcPts val="0"/>
              </a:spcAft>
              <a:buFont typeface="Wingdings 2"/>
              <a:buChar char=""/>
              <a:defRPr/>
            </a:pPr>
            <a:r>
              <a:rPr lang="pt-BR" altLang="zh-CN" sz="2800"/>
              <a:t>    return 0;</a:t>
            </a:r>
          </a:p>
          <a:p>
            <a:pPr eaLnBrk="1" fontAlgn="auto" hangingPunct="1">
              <a:lnSpc>
                <a:spcPct val="90000"/>
              </a:lnSpc>
              <a:spcAft>
                <a:spcPts val="0"/>
              </a:spcAft>
              <a:buFont typeface="Wingdings 2"/>
              <a:buChar char=""/>
              <a:defRPr/>
            </a:pPr>
            <a:r>
              <a:rPr lang="pt-BR" altLang="zh-CN" sz="2800"/>
              <a:t>}</a:t>
            </a:r>
            <a:endParaRPr lang="en-US" altLang="zh-CN" sz="2800"/>
          </a:p>
        </p:txBody>
      </p:sp>
      <p:sp>
        <p:nvSpPr>
          <p:cNvPr id="4" name="灯片编号占位符 5"/>
          <p:cNvSpPr>
            <a:spLocks noGrp="1"/>
          </p:cNvSpPr>
          <p:nvPr>
            <p:ph type="sldNum" sz="quarter" idx="12"/>
          </p:nvPr>
        </p:nvSpPr>
        <p:spPr/>
        <p:txBody>
          <a:bodyPr/>
          <a:lstStyle/>
          <a:p>
            <a:pPr>
              <a:defRPr/>
            </a:pPr>
            <a:fld id="{C1CEF1A7-DC95-4FE2-B102-B21164A0EC8E}" type="slidenum">
              <a:rPr lang="en-US" altLang="zh-CN"/>
              <a:pPr>
                <a:defRPr/>
              </a:pPr>
              <a:t>104</a:t>
            </a:fld>
            <a:endParaRPr lang="en-US" altLang="zh-CN"/>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eaLnBrk="1" fontAlgn="auto" hangingPunct="1">
              <a:spcAft>
                <a:spcPts val="0"/>
              </a:spcAft>
              <a:defRPr/>
            </a:pPr>
            <a:r>
              <a:rPr lang="en-US" altLang="zh-CN"/>
              <a:t>4. </a:t>
            </a:r>
            <a:r>
              <a:rPr lang="zh-CN" altLang="en-US"/>
              <a:t>计算复杂性</a:t>
            </a:r>
          </a:p>
        </p:txBody>
      </p:sp>
      <p:sp>
        <p:nvSpPr>
          <p:cNvPr id="118787" name="Rectangle 3"/>
          <p:cNvSpPr>
            <a:spLocks noGrp="1" noChangeArrowheads="1"/>
          </p:cNvSpPr>
          <p:nvPr>
            <p:ph idx="1"/>
          </p:nvPr>
        </p:nvSpPr>
        <p:spPr/>
        <p:txBody>
          <a:bodyPr/>
          <a:lstStyle/>
          <a:p>
            <a:pPr eaLnBrk="1" hangingPunct="1"/>
            <a:r>
              <a:rPr lang="zh-CN" altLang="en-US" smtClean="0"/>
              <a:t>由于算法</a:t>
            </a:r>
            <a:r>
              <a:rPr lang="en-US" altLang="zh-CN" smtClean="0"/>
              <a:t>compress</a:t>
            </a:r>
            <a:r>
              <a:rPr lang="zh-CN" altLang="en-US" smtClean="0"/>
              <a:t>中对</a:t>
            </a:r>
            <a:r>
              <a:rPr lang="en-US" altLang="zh-CN" smtClean="0"/>
              <a:t>k</a:t>
            </a:r>
            <a:r>
              <a:rPr lang="zh-CN" altLang="en-US" smtClean="0"/>
              <a:t>的循环次数不超这</a:t>
            </a:r>
            <a:r>
              <a:rPr lang="en-US" altLang="zh-CN" smtClean="0"/>
              <a:t>255</a:t>
            </a:r>
            <a:r>
              <a:rPr lang="zh-CN" altLang="en-US" smtClean="0"/>
              <a:t>，故对每一个确定的</a:t>
            </a:r>
            <a:r>
              <a:rPr lang="en-US" altLang="zh-CN" smtClean="0"/>
              <a:t>i</a:t>
            </a:r>
            <a:r>
              <a:rPr lang="zh-CN" altLang="en-US" smtClean="0"/>
              <a:t>，可在时间</a:t>
            </a:r>
            <a:r>
              <a:rPr lang="en-US" altLang="zh-CN" smtClean="0"/>
              <a:t>O(1)</a:t>
            </a:r>
            <a:r>
              <a:rPr lang="zh-CN" altLang="en-US" smtClean="0"/>
              <a:t>内完成的计算。因此整个算法所需的计算时间为</a:t>
            </a:r>
            <a:r>
              <a:rPr lang="en-US" altLang="zh-CN" smtClean="0"/>
              <a:t>O(n)</a:t>
            </a:r>
            <a:r>
              <a:rPr lang="zh-CN" altLang="en-US" smtClean="0"/>
              <a:t>。</a:t>
            </a:r>
          </a:p>
        </p:txBody>
      </p:sp>
      <p:sp>
        <p:nvSpPr>
          <p:cNvPr id="4" name="灯片编号占位符 5"/>
          <p:cNvSpPr>
            <a:spLocks noGrp="1"/>
          </p:cNvSpPr>
          <p:nvPr>
            <p:ph type="sldNum" sz="quarter" idx="12"/>
          </p:nvPr>
        </p:nvSpPr>
        <p:spPr/>
        <p:txBody>
          <a:bodyPr/>
          <a:lstStyle/>
          <a:p>
            <a:pPr>
              <a:defRPr/>
            </a:pPr>
            <a:fld id="{53A6C904-B7B5-461F-B2D9-7B4D3040828A}" type="slidenum">
              <a:rPr lang="en-US" altLang="zh-CN"/>
              <a:pPr>
                <a:defRPr/>
              </a:pPr>
              <a:t>105</a:t>
            </a:fld>
            <a:endParaRPr lang="en-US" altLang="zh-CN"/>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eaLnBrk="1" fontAlgn="auto" hangingPunct="1">
              <a:spcAft>
                <a:spcPts val="0"/>
              </a:spcAft>
              <a:defRPr/>
            </a:pPr>
            <a:r>
              <a:rPr lang="en-US" altLang="zh-CN"/>
              <a:t>3.8 </a:t>
            </a:r>
            <a:r>
              <a:rPr lang="zh-CN" altLang="en-US"/>
              <a:t>电路布线</a:t>
            </a:r>
          </a:p>
        </p:txBody>
      </p:sp>
      <p:sp>
        <p:nvSpPr>
          <p:cNvPr id="119811" name="Rectangle 3"/>
          <p:cNvSpPr>
            <a:spLocks noGrp="1" noChangeArrowheads="1"/>
          </p:cNvSpPr>
          <p:nvPr>
            <p:ph idx="1"/>
          </p:nvPr>
        </p:nvSpPr>
        <p:spPr>
          <a:xfrm>
            <a:off x="468313" y="1341438"/>
            <a:ext cx="8229600" cy="2232025"/>
          </a:xfrm>
        </p:spPr>
        <p:txBody>
          <a:bodyPr/>
          <a:lstStyle/>
          <a:p>
            <a:pPr eaLnBrk="1" hangingPunct="1">
              <a:lnSpc>
                <a:spcPct val="90000"/>
              </a:lnSpc>
            </a:pPr>
            <a:r>
              <a:rPr lang="zh-CN" altLang="en-US" sz="2400" smtClean="0"/>
              <a:t>在一块电路板的上、下</a:t>
            </a:r>
            <a:r>
              <a:rPr lang="en-US" altLang="zh-CN" sz="2400" smtClean="0"/>
              <a:t>2</a:t>
            </a:r>
            <a:r>
              <a:rPr lang="zh-CN" altLang="en-US" sz="2400" smtClean="0"/>
              <a:t>端分别有</a:t>
            </a:r>
            <a:r>
              <a:rPr lang="en-US" altLang="zh-CN" sz="2400" smtClean="0"/>
              <a:t>n</a:t>
            </a:r>
            <a:r>
              <a:rPr lang="zh-CN" altLang="en-US" sz="2400" smtClean="0"/>
              <a:t>个接线柱。根据电路设计，要求用导线</a:t>
            </a:r>
            <a:r>
              <a:rPr lang="en-US" altLang="zh-CN" sz="2400" smtClean="0"/>
              <a:t>(i,π(i))</a:t>
            </a:r>
            <a:r>
              <a:rPr lang="zh-CN" altLang="en-US" sz="2400" smtClean="0"/>
              <a:t>将上端接线柱与下端接线柱相连，其中</a:t>
            </a:r>
            <a:r>
              <a:rPr lang="en-US" altLang="zh-CN" sz="2400" smtClean="0"/>
              <a:t>π(i)</a:t>
            </a:r>
            <a:r>
              <a:rPr lang="zh-CN" altLang="en-US" sz="2400" smtClean="0"/>
              <a:t>是</a:t>
            </a:r>
            <a:r>
              <a:rPr lang="en-US" altLang="zh-CN" sz="2400" smtClean="0"/>
              <a:t>{1,2,…,n}</a:t>
            </a:r>
            <a:r>
              <a:rPr lang="zh-CN" altLang="en-US" sz="2400" smtClean="0"/>
              <a:t>的一个排列。</a:t>
            </a:r>
          </a:p>
          <a:p>
            <a:pPr eaLnBrk="1" hangingPunct="1">
              <a:lnSpc>
                <a:spcPct val="90000"/>
              </a:lnSpc>
            </a:pPr>
            <a:r>
              <a:rPr lang="zh-CN" altLang="en-US" sz="2400" smtClean="0"/>
              <a:t>导线</a:t>
            </a:r>
            <a:r>
              <a:rPr lang="en-US" altLang="zh-CN" sz="2400" smtClean="0"/>
              <a:t>(i,π(i))</a:t>
            </a:r>
            <a:r>
              <a:rPr lang="zh-CN" altLang="en-US" sz="2400" smtClean="0"/>
              <a:t>称为该电路板上的第</a:t>
            </a:r>
            <a:r>
              <a:rPr lang="en-US" altLang="zh-CN" sz="2400" smtClean="0"/>
              <a:t>i</a:t>
            </a:r>
            <a:r>
              <a:rPr lang="zh-CN" altLang="en-US" sz="2400" smtClean="0"/>
              <a:t>条连线。对于任何</a:t>
            </a:r>
            <a:r>
              <a:rPr lang="en-US" altLang="zh-CN" sz="2400" smtClean="0"/>
              <a:t>1≤i&lt;j≤n</a:t>
            </a:r>
            <a:r>
              <a:rPr lang="zh-CN" altLang="en-US" sz="2400" smtClean="0"/>
              <a:t>，第</a:t>
            </a:r>
            <a:r>
              <a:rPr lang="en-US" altLang="zh-CN" sz="2400" smtClean="0"/>
              <a:t>i</a:t>
            </a:r>
            <a:r>
              <a:rPr lang="zh-CN" altLang="en-US" sz="2400" smtClean="0"/>
              <a:t>条连线和第</a:t>
            </a:r>
            <a:r>
              <a:rPr lang="en-US" altLang="zh-CN" sz="2400" smtClean="0"/>
              <a:t>j</a:t>
            </a:r>
            <a:r>
              <a:rPr lang="zh-CN" altLang="en-US" sz="2400" smtClean="0"/>
              <a:t>条连线相交的充分且必要的条件是</a:t>
            </a:r>
            <a:r>
              <a:rPr lang="en-US" altLang="zh-CN" sz="2400" smtClean="0"/>
              <a:t>π(i)&gt;π(j)</a:t>
            </a:r>
            <a:r>
              <a:rPr lang="zh-CN" altLang="en-US" sz="2400" smtClean="0"/>
              <a:t>。</a:t>
            </a:r>
          </a:p>
        </p:txBody>
      </p:sp>
      <p:sp>
        <p:nvSpPr>
          <p:cNvPr id="6" name="灯片编号占位符 5"/>
          <p:cNvSpPr>
            <a:spLocks noGrp="1"/>
          </p:cNvSpPr>
          <p:nvPr>
            <p:ph type="sldNum" sz="quarter" idx="12"/>
          </p:nvPr>
        </p:nvSpPr>
        <p:spPr/>
        <p:txBody>
          <a:bodyPr/>
          <a:lstStyle/>
          <a:p>
            <a:pPr>
              <a:defRPr/>
            </a:pPr>
            <a:fld id="{9735ED87-F506-4C1D-9FB4-0E1B1CF2F76C}" type="slidenum">
              <a:rPr lang="en-US" altLang="zh-CN"/>
              <a:pPr>
                <a:defRPr/>
              </a:pPr>
              <a:t>106</a:t>
            </a:fld>
            <a:endParaRPr lang="en-US" altLang="zh-CN"/>
          </a:p>
        </p:txBody>
      </p:sp>
      <p:graphicFrame>
        <p:nvGraphicFramePr>
          <p:cNvPr id="119813" name="Object 4"/>
          <p:cNvGraphicFramePr>
            <a:graphicFrameLocks noChangeAspect="1"/>
          </p:cNvGraphicFramePr>
          <p:nvPr/>
        </p:nvGraphicFramePr>
        <p:xfrm>
          <a:off x="2411413" y="3716338"/>
          <a:ext cx="4679950" cy="2138362"/>
        </p:xfrm>
        <a:graphic>
          <a:graphicData uri="http://schemas.openxmlformats.org/presentationml/2006/ole">
            <mc:AlternateContent xmlns:mc="http://schemas.openxmlformats.org/markup-compatibility/2006">
              <mc:Choice xmlns:v="urn:schemas-microsoft-com:vml" Requires="v">
                <p:oleObj spid="_x0000_s119815" name="Visio" r:id="rId3" imgW="3532176" imgH="1613933" progId="Visio.Drawing.11">
                  <p:embed/>
                </p:oleObj>
              </mc:Choice>
              <mc:Fallback>
                <p:oleObj name="Visio" r:id="rId3" imgW="3532176" imgH="1613933"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3716338"/>
                        <a:ext cx="4679950" cy="213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8789" name="Text Box 5"/>
          <p:cNvSpPr txBox="1">
            <a:spLocks noChangeArrowheads="1"/>
          </p:cNvSpPr>
          <p:nvPr/>
        </p:nvSpPr>
        <p:spPr bwMode="auto">
          <a:xfrm>
            <a:off x="2555875" y="6092825"/>
            <a:ext cx="4278313" cy="457200"/>
          </a:xfrm>
          <a:prstGeom prst="rect">
            <a:avLst/>
          </a:prstGeom>
          <a:solidFill>
            <a:srgbClr val="99CC00"/>
          </a:solidFill>
          <a:ln w="9525">
            <a:noFill/>
            <a:miter lim="800000"/>
            <a:headEnd/>
            <a:tailEnd/>
          </a:ln>
          <a:effectLst/>
        </p:spPr>
        <p:txBody>
          <a:bodyPr wrap="none">
            <a:spAutoFit/>
          </a:bodyPr>
          <a:lstStyle/>
          <a:p>
            <a:pPr eaLnBrk="1" hangingPunct="1">
              <a:defRPr/>
            </a:pPr>
            <a:r>
              <a:rPr lang="en-US" altLang="zh-CN" sz="2400">
                <a:solidFill>
                  <a:schemeClr val="bg1"/>
                </a:solidFill>
                <a:effectLst>
                  <a:outerShdw blurRad="38100" dist="38100" dir="2700000" algn="tl">
                    <a:srgbClr val="000000"/>
                  </a:outerShdw>
                </a:effectLst>
                <a:latin typeface="Arial" charset="0"/>
              </a:rPr>
              <a:t>π  {8, 7, 4, 2, 5, 1, 9, 3, 10, 6}</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eaLnBrk="1" fontAlgn="auto" hangingPunct="1">
              <a:spcAft>
                <a:spcPts val="0"/>
              </a:spcAft>
              <a:defRPr/>
            </a:pPr>
            <a:r>
              <a:rPr lang="zh-CN" altLang="en-US"/>
              <a:t>电路布线问题</a:t>
            </a:r>
          </a:p>
        </p:txBody>
      </p:sp>
      <p:sp>
        <p:nvSpPr>
          <p:cNvPr id="120835" name="Rectangle 3"/>
          <p:cNvSpPr>
            <a:spLocks noGrp="1" noChangeArrowheads="1"/>
          </p:cNvSpPr>
          <p:nvPr>
            <p:ph idx="1"/>
          </p:nvPr>
        </p:nvSpPr>
        <p:spPr/>
        <p:txBody>
          <a:bodyPr/>
          <a:lstStyle/>
          <a:p>
            <a:pPr eaLnBrk="1" hangingPunct="1">
              <a:spcBef>
                <a:spcPct val="0"/>
              </a:spcBef>
              <a:buClrTx/>
            </a:pPr>
            <a:r>
              <a:rPr lang="zh-CN" altLang="en-US" smtClean="0"/>
              <a:t>电路布线问题要确定将哪些连线安排在第一层上，使得该层上有尽可能多的连线。换句话说，该问题要求确定导线集</a:t>
            </a:r>
            <a:r>
              <a:rPr lang="en-US" altLang="zh-CN" smtClean="0"/>
              <a:t>Nets={(i,</a:t>
            </a:r>
            <a:r>
              <a:rPr lang="en-US" altLang="en-US" smtClean="0">
                <a:ea typeface="华文楷体" panose="02010600040101010101" pitchFamily="2" charset="-122"/>
              </a:rPr>
              <a:t>π</a:t>
            </a:r>
            <a:r>
              <a:rPr lang="en-US" altLang="zh-CN" smtClean="0"/>
              <a:t>(i)),1≤i≤n}</a:t>
            </a:r>
            <a:r>
              <a:rPr lang="zh-CN" altLang="en-US" smtClean="0"/>
              <a:t>的</a:t>
            </a:r>
            <a:r>
              <a:rPr lang="zh-CN" altLang="en-US" smtClean="0">
                <a:solidFill>
                  <a:srgbClr val="FE6700"/>
                </a:solidFill>
              </a:rPr>
              <a:t>最大不相交子集</a:t>
            </a:r>
            <a:r>
              <a:rPr lang="zh-CN" altLang="en-US" smtClean="0"/>
              <a:t>。 </a:t>
            </a:r>
          </a:p>
          <a:p>
            <a:pPr eaLnBrk="1" hangingPunct="1"/>
            <a:endParaRPr lang="en-US" altLang="zh-CN" smtClean="0"/>
          </a:p>
        </p:txBody>
      </p:sp>
      <p:sp>
        <p:nvSpPr>
          <p:cNvPr id="4" name="灯片编号占位符 5"/>
          <p:cNvSpPr>
            <a:spLocks noGrp="1"/>
          </p:cNvSpPr>
          <p:nvPr>
            <p:ph type="sldNum" sz="quarter" idx="12"/>
          </p:nvPr>
        </p:nvSpPr>
        <p:spPr/>
        <p:txBody>
          <a:bodyPr/>
          <a:lstStyle/>
          <a:p>
            <a:pPr>
              <a:defRPr/>
            </a:pPr>
            <a:fld id="{44FA8121-429B-4227-A479-B5C8E48C6681}" type="slidenum">
              <a:rPr lang="en-US" altLang="zh-CN"/>
              <a:pPr>
                <a:defRPr/>
              </a:pPr>
              <a:t>107</a:t>
            </a:fld>
            <a:endParaRPr lang="en-US" altLang="zh-CN"/>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eaLnBrk="1" fontAlgn="auto" hangingPunct="1">
              <a:spcAft>
                <a:spcPts val="0"/>
              </a:spcAft>
              <a:defRPr/>
            </a:pPr>
            <a:r>
              <a:rPr lang="en-US" altLang="zh-CN"/>
              <a:t>1. </a:t>
            </a:r>
            <a:r>
              <a:rPr lang="zh-CN" altLang="en-US"/>
              <a:t>最优子结构性质</a:t>
            </a:r>
          </a:p>
        </p:txBody>
      </p:sp>
      <p:sp>
        <p:nvSpPr>
          <p:cNvPr id="121859" name="Rectangle 3"/>
          <p:cNvSpPr>
            <a:spLocks noGrp="1" noChangeArrowheads="1"/>
          </p:cNvSpPr>
          <p:nvPr>
            <p:ph idx="1"/>
          </p:nvPr>
        </p:nvSpPr>
        <p:spPr>
          <a:xfrm>
            <a:off x="468313" y="1341438"/>
            <a:ext cx="8229600" cy="1800225"/>
          </a:xfrm>
        </p:spPr>
        <p:txBody>
          <a:bodyPr/>
          <a:lstStyle/>
          <a:p>
            <a:pPr eaLnBrk="1" hangingPunct="1">
              <a:lnSpc>
                <a:spcPct val="90000"/>
              </a:lnSpc>
            </a:pPr>
            <a:r>
              <a:rPr lang="zh-CN" altLang="en-US" sz="2800" smtClean="0"/>
              <a:t>记</a:t>
            </a:r>
            <a:r>
              <a:rPr lang="en-US" altLang="zh-CN" sz="2800" smtClean="0">
                <a:solidFill>
                  <a:srgbClr val="FE6700"/>
                </a:solidFill>
              </a:rPr>
              <a:t>N(i,j)</a:t>
            </a:r>
            <a:r>
              <a:rPr lang="en-US" altLang="zh-CN" sz="2800" smtClean="0"/>
              <a:t>={</a:t>
            </a:r>
            <a:r>
              <a:rPr lang="en-US" altLang="en-US" sz="2800" smtClean="0">
                <a:ea typeface="华文楷体" panose="02010600040101010101" pitchFamily="2" charset="-122"/>
              </a:rPr>
              <a:t>(t,π(t))</a:t>
            </a:r>
            <a:r>
              <a:rPr lang="en-US" altLang="zh-CN" sz="2800" smtClean="0"/>
              <a:t>|(t,π(t))∈Nets,t≤i, π(t) ≤j}</a:t>
            </a:r>
            <a:r>
              <a:rPr lang="zh-CN" altLang="en-US" sz="2800" smtClean="0"/>
              <a:t>的最大不相交子集为</a:t>
            </a:r>
            <a:r>
              <a:rPr lang="en-US" altLang="zh-CN" sz="2800" smtClean="0"/>
              <a:t>MNS(i,j)</a:t>
            </a:r>
            <a:r>
              <a:rPr lang="zh-CN" altLang="en-US" sz="2800" smtClean="0"/>
              <a:t>，</a:t>
            </a:r>
            <a:r>
              <a:rPr lang="en-US" altLang="zh-CN" sz="2800" smtClean="0"/>
              <a:t>Size(i,j)=|MNS(i,j)|</a:t>
            </a:r>
            <a:r>
              <a:rPr lang="zh-CN" altLang="en-US" sz="2800" smtClean="0"/>
              <a:t>。</a:t>
            </a:r>
          </a:p>
          <a:p>
            <a:pPr eaLnBrk="1" hangingPunct="1">
              <a:lnSpc>
                <a:spcPct val="90000"/>
              </a:lnSpc>
            </a:pPr>
            <a:r>
              <a:rPr lang="zh-CN" altLang="en-US" sz="2800" smtClean="0"/>
              <a:t>例：</a:t>
            </a:r>
            <a:r>
              <a:rPr lang="en-US" altLang="zh-CN" sz="2800" smtClean="0"/>
              <a:t>N(5,7)={(2,7),(3,4),(4,2),(5,5)} </a:t>
            </a:r>
          </a:p>
          <a:p>
            <a:pPr eaLnBrk="1" hangingPunct="1">
              <a:lnSpc>
                <a:spcPct val="90000"/>
              </a:lnSpc>
              <a:buFontTx/>
              <a:buNone/>
            </a:pPr>
            <a:r>
              <a:rPr lang="en-US" altLang="zh-CN" sz="2800" smtClean="0"/>
              <a:t>            </a:t>
            </a:r>
            <a:r>
              <a:rPr lang="el-GR" altLang="zh-CN" sz="2800" smtClean="0"/>
              <a:t>MNS(</a:t>
            </a:r>
            <a:r>
              <a:rPr lang="en-US" altLang="zh-CN" sz="2800" smtClean="0"/>
              <a:t>5</a:t>
            </a:r>
            <a:r>
              <a:rPr lang="el-GR" altLang="zh-CN" sz="2800" smtClean="0"/>
              <a:t>,</a:t>
            </a:r>
            <a:r>
              <a:rPr lang="en-US" altLang="zh-CN" sz="2800" smtClean="0"/>
              <a:t>7</a:t>
            </a:r>
            <a:r>
              <a:rPr lang="el-GR" altLang="zh-CN" sz="2800" smtClean="0"/>
              <a:t>)</a:t>
            </a:r>
            <a:r>
              <a:rPr lang="en-US" altLang="zh-CN" sz="2800" smtClean="0"/>
              <a:t>={(3,4),(5,5)}     Size(5,7)=2</a:t>
            </a:r>
            <a:endParaRPr lang="el-GR" altLang="zh-CN" sz="2800" smtClean="0"/>
          </a:p>
        </p:txBody>
      </p:sp>
      <p:sp>
        <p:nvSpPr>
          <p:cNvPr id="6" name="灯片编号占位符 5"/>
          <p:cNvSpPr>
            <a:spLocks noGrp="1"/>
          </p:cNvSpPr>
          <p:nvPr>
            <p:ph type="sldNum" sz="quarter" idx="12"/>
          </p:nvPr>
        </p:nvSpPr>
        <p:spPr/>
        <p:txBody>
          <a:bodyPr/>
          <a:lstStyle/>
          <a:p>
            <a:pPr>
              <a:defRPr/>
            </a:pPr>
            <a:fld id="{55ABF2EA-0593-41F4-97E9-62FF99967C02}" type="slidenum">
              <a:rPr lang="en-US" altLang="zh-CN"/>
              <a:pPr>
                <a:defRPr/>
              </a:pPr>
              <a:t>108</a:t>
            </a:fld>
            <a:endParaRPr lang="en-US" altLang="zh-CN"/>
          </a:p>
        </p:txBody>
      </p:sp>
      <p:graphicFrame>
        <p:nvGraphicFramePr>
          <p:cNvPr id="121861" name="Object 4"/>
          <p:cNvGraphicFramePr>
            <a:graphicFrameLocks noChangeAspect="1"/>
          </p:cNvGraphicFramePr>
          <p:nvPr/>
        </p:nvGraphicFramePr>
        <p:xfrm>
          <a:off x="1979613" y="4365625"/>
          <a:ext cx="4679950" cy="2138363"/>
        </p:xfrm>
        <a:graphic>
          <a:graphicData uri="http://schemas.openxmlformats.org/presentationml/2006/ole">
            <mc:AlternateContent xmlns:mc="http://schemas.openxmlformats.org/markup-compatibility/2006">
              <mc:Choice xmlns:v="urn:schemas-microsoft-com:vml" Requires="v">
                <p:oleObj spid="_x0000_s121863" name="Visio" r:id="rId3" imgW="3532176" imgH="1613933" progId="Visio.Drawing.11">
                  <p:embed/>
                </p:oleObj>
              </mc:Choice>
              <mc:Fallback>
                <p:oleObj name="Visio" r:id="rId3" imgW="3532176" imgH="1613933"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4365625"/>
                        <a:ext cx="4679950" cy="213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0837" name="Text Box 5"/>
          <p:cNvSpPr txBox="1">
            <a:spLocks noChangeArrowheads="1"/>
          </p:cNvSpPr>
          <p:nvPr/>
        </p:nvSpPr>
        <p:spPr bwMode="auto">
          <a:xfrm>
            <a:off x="1619250" y="3284538"/>
            <a:ext cx="5472113" cy="946150"/>
          </a:xfrm>
          <a:prstGeom prst="rect">
            <a:avLst/>
          </a:prstGeom>
          <a:solidFill>
            <a:srgbClr val="99CC00"/>
          </a:solidFill>
          <a:ln w="9525">
            <a:noFill/>
            <a:miter lim="800000"/>
            <a:headEnd/>
            <a:tailEnd/>
          </a:ln>
          <a:effectLst/>
        </p:spPr>
        <p:txBody>
          <a:bodyPr>
            <a:spAutoFit/>
          </a:bodyPr>
          <a:lstStyle/>
          <a:p>
            <a:pPr eaLnBrk="1" hangingPunct="1">
              <a:defRPr/>
            </a:pPr>
            <a:r>
              <a:rPr lang="en-US" altLang="zh-CN">
                <a:solidFill>
                  <a:schemeClr val="bg1"/>
                </a:solidFill>
                <a:effectLst>
                  <a:outerShdw blurRad="38100" dist="38100" dir="2700000" algn="tl">
                    <a:srgbClr val="000000"/>
                  </a:outerShdw>
                </a:effectLst>
                <a:latin typeface="Arial" charset="0"/>
              </a:rPr>
              <a:t>t≤5, π(t)</a:t>
            </a:r>
            <a:r>
              <a:rPr lang="en-US" altLang="zh-CN" b="0">
                <a:latin typeface="Arial" charset="0"/>
              </a:rPr>
              <a:t> </a:t>
            </a:r>
            <a:r>
              <a:rPr lang="en-US" altLang="zh-CN">
                <a:solidFill>
                  <a:schemeClr val="bg1"/>
                </a:solidFill>
                <a:effectLst>
                  <a:outerShdw blurRad="38100" dist="38100" dir="2700000" algn="tl">
                    <a:srgbClr val="000000"/>
                  </a:outerShdw>
                </a:effectLst>
                <a:latin typeface="Arial" charset="0"/>
              </a:rPr>
              <a:t>≤7</a:t>
            </a:r>
          </a:p>
          <a:p>
            <a:pPr eaLnBrk="1" hangingPunct="1">
              <a:defRPr/>
            </a:pPr>
            <a:r>
              <a:rPr lang="en-US" altLang="zh-CN">
                <a:solidFill>
                  <a:schemeClr val="bg1"/>
                </a:solidFill>
                <a:effectLst>
                  <a:outerShdw blurRad="38100" dist="38100" dir="2700000" algn="tl">
                    <a:srgbClr val="000000"/>
                  </a:outerShdw>
                </a:effectLst>
                <a:latin typeface="Arial" charset="0"/>
              </a:rPr>
              <a:t>π(t)  {8</a:t>
            </a:r>
            <a:r>
              <a:rPr lang="en-US" altLang="zh-CN">
                <a:effectLst>
                  <a:outerShdw blurRad="38100" dist="38100" dir="2700000" algn="tl">
                    <a:srgbClr val="FFFFFF"/>
                  </a:outerShdw>
                </a:effectLst>
                <a:latin typeface="Arial" charset="0"/>
              </a:rPr>
              <a:t>, 7, 4, 2, 5</a:t>
            </a:r>
            <a:r>
              <a:rPr lang="en-US" altLang="zh-CN">
                <a:solidFill>
                  <a:schemeClr val="bg1"/>
                </a:solidFill>
                <a:effectLst>
                  <a:outerShdw blurRad="38100" dist="38100" dir="2700000" algn="tl">
                    <a:srgbClr val="000000"/>
                  </a:outerShdw>
                </a:effectLst>
                <a:latin typeface="Arial" charset="0"/>
              </a:rPr>
              <a:t>, 1, 9, 3, 10, 6}</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fontAlgn="auto" hangingPunct="1">
              <a:spcAft>
                <a:spcPts val="0"/>
              </a:spcAft>
              <a:defRPr/>
            </a:pPr>
            <a:r>
              <a:rPr lang="zh-CN" altLang="en-US"/>
              <a:t>矩阵连乘问题</a:t>
            </a:r>
          </a:p>
        </p:txBody>
      </p:sp>
      <p:sp>
        <p:nvSpPr>
          <p:cNvPr id="22531" name="Rectangle 3"/>
          <p:cNvSpPr>
            <a:spLocks noGrp="1" noChangeArrowheads="1"/>
          </p:cNvSpPr>
          <p:nvPr>
            <p:ph idx="1"/>
          </p:nvPr>
        </p:nvSpPr>
        <p:spPr/>
        <p:txBody>
          <a:bodyPr>
            <a:normAutofit/>
          </a:bodyPr>
          <a:lstStyle/>
          <a:p>
            <a:pPr eaLnBrk="1" fontAlgn="auto" hangingPunct="1">
              <a:spcAft>
                <a:spcPts val="0"/>
              </a:spcAft>
              <a:buFont typeface="Wingdings 2"/>
              <a:buChar char=""/>
              <a:defRPr/>
            </a:pPr>
            <a:r>
              <a:rPr lang="zh-CN" altLang="en-US"/>
              <a:t>给定</a:t>
            </a:r>
            <a:r>
              <a:rPr lang="en-US" altLang="zh-CN"/>
              <a:t>n</a:t>
            </a:r>
            <a:r>
              <a:rPr lang="zh-CN" altLang="en-US"/>
              <a:t>个矩阵</a:t>
            </a:r>
            <a:r>
              <a:rPr lang="en-US" altLang="zh-CN"/>
              <a:t>{A</a:t>
            </a:r>
            <a:r>
              <a:rPr lang="en-US" altLang="zh-CN" baseline="-25000"/>
              <a:t>1</a:t>
            </a:r>
            <a:r>
              <a:rPr lang="en-US" altLang="zh-CN"/>
              <a:t>, A</a:t>
            </a:r>
            <a:r>
              <a:rPr lang="en-US" altLang="zh-CN" baseline="-25000"/>
              <a:t>2</a:t>
            </a:r>
            <a:r>
              <a:rPr lang="en-US" altLang="zh-CN"/>
              <a:t>, …, A</a:t>
            </a:r>
            <a:r>
              <a:rPr lang="en-US" altLang="zh-CN" baseline="-25000"/>
              <a:t>n</a:t>
            </a:r>
            <a:r>
              <a:rPr lang="en-US" altLang="zh-CN"/>
              <a:t>}</a:t>
            </a:r>
            <a:r>
              <a:rPr lang="zh-CN" altLang="en-US"/>
              <a:t>，其中</a:t>
            </a:r>
            <a:r>
              <a:rPr lang="en-US" altLang="zh-CN"/>
              <a:t>A</a:t>
            </a:r>
            <a:r>
              <a:rPr lang="en-US" altLang="zh-CN" baseline="-25000"/>
              <a:t>i</a:t>
            </a:r>
            <a:r>
              <a:rPr lang="zh-CN" altLang="en-US"/>
              <a:t>与</a:t>
            </a:r>
            <a:r>
              <a:rPr lang="en-US" altLang="zh-CN"/>
              <a:t>A</a:t>
            </a:r>
            <a:r>
              <a:rPr lang="en-US" altLang="zh-CN" baseline="-25000"/>
              <a:t>i+1</a:t>
            </a:r>
            <a:r>
              <a:rPr lang="zh-CN" altLang="en-US"/>
              <a:t>是可乘的，</a:t>
            </a:r>
            <a:r>
              <a:rPr lang="en-US" altLang="zh-CN"/>
              <a:t>i=1, 2,…, n-1</a:t>
            </a:r>
            <a:r>
              <a:rPr lang="zh-CN" altLang="en-US"/>
              <a:t>。如何确定计算矩阵连乘积的</a:t>
            </a:r>
            <a:r>
              <a:rPr lang="zh-CN" altLang="en-US">
                <a:solidFill>
                  <a:srgbClr val="FE6700"/>
                </a:solidFill>
                <a:effectLst>
                  <a:outerShdw blurRad="38100" dist="38100" dir="2700000" algn="tl">
                    <a:srgbClr val="C0C0C0"/>
                  </a:outerShdw>
                </a:effectLst>
              </a:rPr>
              <a:t>计算次序</a:t>
            </a:r>
            <a:r>
              <a:rPr lang="zh-CN" altLang="en-US"/>
              <a:t>，使得依此次序计算矩阵连乘积需要的</a:t>
            </a:r>
            <a:r>
              <a:rPr lang="zh-CN" altLang="en-US">
                <a:solidFill>
                  <a:srgbClr val="FE6700"/>
                </a:solidFill>
                <a:effectLst>
                  <a:outerShdw blurRad="38100" dist="38100" dir="2700000" algn="tl">
                    <a:srgbClr val="C0C0C0"/>
                  </a:outerShdw>
                </a:effectLst>
              </a:rPr>
              <a:t>数乘次数</a:t>
            </a:r>
            <a:r>
              <a:rPr lang="zh-CN" altLang="en-US"/>
              <a:t>最少。</a:t>
            </a:r>
          </a:p>
        </p:txBody>
      </p:sp>
      <p:sp>
        <p:nvSpPr>
          <p:cNvPr id="4" name="灯片编号占位符 5"/>
          <p:cNvSpPr>
            <a:spLocks noGrp="1"/>
          </p:cNvSpPr>
          <p:nvPr>
            <p:ph type="sldNum" sz="quarter" idx="12"/>
          </p:nvPr>
        </p:nvSpPr>
        <p:spPr/>
        <p:txBody>
          <a:bodyPr/>
          <a:lstStyle/>
          <a:p>
            <a:pPr>
              <a:defRPr/>
            </a:pPr>
            <a:fld id="{FAF775FC-AFB4-4116-8642-C57A51707E06}" type="slidenum">
              <a:rPr lang="en-US" altLang="zh-CN"/>
              <a:pPr>
                <a:defRPr/>
              </a:pPr>
              <a:t>10</a:t>
            </a:fld>
            <a:endParaRPr lang="en-US" altLang="zh-CN"/>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eaLnBrk="1" fontAlgn="auto" hangingPunct="1">
              <a:spcAft>
                <a:spcPts val="0"/>
              </a:spcAft>
              <a:defRPr/>
            </a:pPr>
            <a:endParaRPr lang="zh-CN" altLang="zh-CN"/>
          </a:p>
        </p:txBody>
      </p:sp>
      <p:sp>
        <p:nvSpPr>
          <p:cNvPr id="122883" name="Rectangle 3"/>
          <p:cNvSpPr>
            <a:spLocks noGrp="1" noChangeArrowheads="1"/>
          </p:cNvSpPr>
          <p:nvPr>
            <p:ph idx="1"/>
          </p:nvPr>
        </p:nvSpPr>
        <p:spPr>
          <a:xfrm>
            <a:off x="468313" y="1341438"/>
            <a:ext cx="8229600" cy="647700"/>
          </a:xfrm>
        </p:spPr>
        <p:txBody>
          <a:bodyPr/>
          <a:lstStyle/>
          <a:p>
            <a:pPr eaLnBrk="1" hangingPunct="1"/>
            <a:r>
              <a:rPr lang="en-US" altLang="zh-CN" smtClean="0"/>
              <a:t>(1)</a:t>
            </a:r>
            <a:r>
              <a:rPr lang="zh-CN" altLang="en-US" smtClean="0"/>
              <a:t>当</a:t>
            </a:r>
            <a:r>
              <a:rPr lang="en-US" altLang="zh-CN" smtClean="0"/>
              <a:t>i=1</a:t>
            </a:r>
            <a:r>
              <a:rPr lang="zh-CN" altLang="en-US" smtClean="0"/>
              <a:t>时</a:t>
            </a:r>
          </a:p>
        </p:txBody>
      </p:sp>
      <p:sp>
        <p:nvSpPr>
          <p:cNvPr id="6" name="灯片编号占位符 5"/>
          <p:cNvSpPr>
            <a:spLocks noGrp="1"/>
          </p:cNvSpPr>
          <p:nvPr>
            <p:ph type="sldNum" sz="quarter" idx="12"/>
          </p:nvPr>
        </p:nvSpPr>
        <p:spPr/>
        <p:txBody>
          <a:bodyPr/>
          <a:lstStyle/>
          <a:p>
            <a:pPr>
              <a:defRPr/>
            </a:pPr>
            <a:fld id="{FE864849-4C10-4A47-ADA3-83FFAD74AA22}" type="slidenum">
              <a:rPr lang="en-US" altLang="zh-CN"/>
              <a:pPr>
                <a:defRPr/>
              </a:pPr>
              <a:t>109</a:t>
            </a:fld>
            <a:endParaRPr lang="en-US" altLang="zh-CN"/>
          </a:p>
        </p:txBody>
      </p:sp>
      <p:graphicFrame>
        <p:nvGraphicFramePr>
          <p:cNvPr id="122885" name="Object 4"/>
          <p:cNvGraphicFramePr>
            <a:graphicFrameLocks noChangeAspect="1"/>
          </p:cNvGraphicFramePr>
          <p:nvPr/>
        </p:nvGraphicFramePr>
        <p:xfrm>
          <a:off x="1619250" y="2205038"/>
          <a:ext cx="5832475" cy="933450"/>
        </p:xfrm>
        <a:graphic>
          <a:graphicData uri="http://schemas.openxmlformats.org/presentationml/2006/ole">
            <mc:AlternateContent xmlns:mc="http://schemas.openxmlformats.org/markup-compatibility/2006">
              <mc:Choice xmlns:v="urn:schemas-microsoft-com:vml" Requires="v">
                <p:oleObj spid="_x0000_s122887" name="公式" r:id="rId3" imgW="2857500" imgH="457200" progId="Equation.3">
                  <p:embed/>
                </p:oleObj>
              </mc:Choice>
              <mc:Fallback>
                <p:oleObj name="公式" r:id="rId3" imgW="2857500" imgH="457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2205038"/>
                        <a:ext cx="5832475"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886" name="Object 5"/>
          <p:cNvGraphicFramePr>
            <a:graphicFrameLocks noChangeAspect="1"/>
          </p:cNvGraphicFramePr>
          <p:nvPr/>
        </p:nvGraphicFramePr>
        <p:xfrm>
          <a:off x="1835150" y="3644900"/>
          <a:ext cx="5329238" cy="2435225"/>
        </p:xfrm>
        <a:graphic>
          <a:graphicData uri="http://schemas.openxmlformats.org/presentationml/2006/ole">
            <mc:AlternateContent xmlns:mc="http://schemas.openxmlformats.org/markup-compatibility/2006">
              <mc:Choice xmlns:v="urn:schemas-microsoft-com:vml" Requires="v">
                <p:oleObj spid="_x0000_s122888" name="Visio" r:id="rId5" imgW="3532176" imgH="1613933" progId="Visio.Drawing.11">
                  <p:embed/>
                </p:oleObj>
              </mc:Choice>
              <mc:Fallback>
                <p:oleObj name="Visio" r:id="rId5" imgW="3532176" imgH="1613933" progId="Visio.Drawing.11">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150" y="3644900"/>
                        <a:ext cx="5329238" cy="243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eaLnBrk="1" fontAlgn="auto" hangingPunct="1">
              <a:spcAft>
                <a:spcPts val="0"/>
              </a:spcAft>
              <a:defRPr/>
            </a:pPr>
            <a:endParaRPr lang="zh-CN" altLang="zh-CN"/>
          </a:p>
        </p:txBody>
      </p:sp>
      <p:sp>
        <p:nvSpPr>
          <p:cNvPr id="123907" name="Rectangle 3"/>
          <p:cNvSpPr>
            <a:spLocks noGrp="1" noChangeArrowheads="1"/>
          </p:cNvSpPr>
          <p:nvPr>
            <p:ph idx="1"/>
          </p:nvPr>
        </p:nvSpPr>
        <p:spPr>
          <a:xfrm>
            <a:off x="468313" y="1341438"/>
            <a:ext cx="8229600" cy="1727200"/>
          </a:xfrm>
        </p:spPr>
        <p:txBody>
          <a:bodyPr/>
          <a:lstStyle/>
          <a:p>
            <a:pPr eaLnBrk="1" hangingPunct="1">
              <a:lnSpc>
                <a:spcPct val="80000"/>
              </a:lnSpc>
            </a:pPr>
            <a:r>
              <a:rPr lang="en-US" altLang="zh-CN" sz="2800" smtClean="0"/>
              <a:t>(2)</a:t>
            </a:r>
            <a:r>
              <a:rPr lang="zh-CN" altLang="en-US" sz="2800" smtClean="0"/>
              <a:t>当</a:t>
            </a:r>
            <a:r>
              <a:rPr lang="en-US" altLang="zh-CN" sz="2800" smtClean="0"/>
              <a:t>i&gt;1</a:t>
            </a:r>
            <a:r>
              <a:rPr lang="zh-CN" altLang="en-US" sz="2800" smtClean="0"/>
              <a:t>时</a:t>
            </a:r>
          </a:p>
          <a:p>
            <a:pPr eaLnBrk="1" hangingPunct="1">
              <a:lnSpc>
                <a:spcPct val="80000"/>
              </a:lnSpc>
            </a:pPr>
            <a:r>
              <a:rPr lang="zh-CN" altLang="en-US" sz="2800" smtClean="0"/>
              <a:t>① </a:t>
            </a:r>
            <a:r>
              <a:rPr lang="en-US" altLang="zh-CN" sz="2800" smtClean="0"/>
              <a:t>j&lt;π(i)</a:t>
            </a:r>
            <a:r>
              <a:rPr lang="zh-CN" altLang="en-US" sz="2800" smtClean="0"/>
              <a:t>。此时，</a:t>
            </a:r>
            <a:r>
              <a:rPr lang="en-US" altLang="zh-CN" sz="2800" smtClean="0">
                <a:solidFill>
                  <a:srgbClr val="FE6700"/>
                </a:solidFill>
              </a:rPr>
              <a:t>(i,π(i))</a:t>
            </a:r>
            <a:r>
              <a:rPr lang="en-US" altLang="zh-CN" sz="2800" smtClean="0">
                <a:solidFill>
                  <a:srgbClr val="FE6700"/>
                </a:solidFill>
                <a:latin typeface="Arial Unicode MS"/>
                <a:ea typeface="Arial Unicode MS"/>
                <a:cs typeface="Arial Unicode MS"/>
              </a:rPr>
              <a:t>∉</a:t>
            </a:r>
            <a:r>
              <a:rPr lang="en-US" altLang="zh-CN" sz="2800" smtClean="0">
                <a:solidFill>
                  <a:srgbClr val="FE6700"/>
                </a:solidFill>
              </a:rPr>
              <a:t> N(i,j)</a:t>
            </a:r>
            <a:r>
              <a:rPr lang="zh-CN" altLang="en-US" sz="2800" smtClean="0"/>
              <a:t>。故在这种情况下，</a:t>
            </a:r>
            <a:r>
              <a:rPr lang="en-US" altLang="zh-CN" sz="2800" smtClean="0"/>
              <a:t>N(i,j)=N(i-1,j)</a:t>
            </a:r>
            <a:r>
              <a:rPr lang="zh-CN" altLang="en-US" sz="2800" smtClean="0"/>
              <a:t>，从而</a:t>
            </a:r>
            <a:r>
              <a:rPr lang="en-US" altLang="zh-CN" sz="2800" smtClean="0"/>
              <a:t>Size(i,j)=Size(i-1,j)</a:t>
            </a:r>
            <a:r>
              <a:rPr lang="zh-CN" altLang="en-US" sz="2800" smtClean="0"/>
              <a:t>。</a:t>
            </a:r>
          </a:p>
          <a:p>
            <a:pPr eaLnBrk="1" hangingPunct="1">
              <a:lnSpc>
                <a:spcPct val="80000"/>
              </a:lnSpc>
            </a:pPr>
            <a:r>
              <a:rPr lang="zh-CN" altLang="en-US" sz="2800" smtClean="0"/>
              <a:t>例：</a:t>
            </a:r>
            <a:r>
              <a:rPr lang="en-US" altLang="zh-CN" sz="2800" smtClean="0"/>
              <a:t>N(5,4)=N(4,4)</a:t>
            </a:r>
          </a:p>
        </p:txBody>
      </p:sp>
      <p:sp>
        <p:nvSpPr>
          <p:cNvPr id="5" name="灯片编号占位符 5"/>
          <p:cNvSpPr>
            <a:spLocks noGrp="1"/>
          </p:cNvSpPr>
          <p:nvPr>
            <p:ph type="sldNum" sz="quarter" idx="12"/>
          </p:nvPr>
        </p:nvSpPr>
        <p:spPr/>
        <p:txBody>
          <a:bodyPr/>
          <a:lstStyle/>
          <a:p>
            <a:pPr>
              <a:defRPr/>
            </a:pPr>
            <a:fld id="{D7080D17-78E6-42C7-A41E-022FDAF87AEC}" type="slidenum">
              <a:rPr lang="en-US" altLang="zh-CN"/>
              <a:pPr>
                <a:defRPr/>
              </a:pPr>
              <a:t>110</a:t>
            </a:fld>
            <a:endParaRPr lang="en-US" altLang="zh-CN"/>
          </a:p>
        </p:txBody>
      </p:sp>
      <p:graphicFrame>
        <p:nvGraphicFramePr>
          <p:cNvPr id="123909" name="Object 4"/>
          <p:cNvGraphicFramePr>
            <a:graphicFrameLocks noChangeAspect="1"/>
          </p:cNvGraphicFramePr>
          <p:nvPr/>
        </p:nvGraphicFramePr>
        <p:xfrm>
          <a:off x="1908175" y="3357563"/>
          <a:ext cx="5327650" cy="2433637"/>
        </p:xfrm>
        <a:graphic>
          <a:graphicData uri="http://schemas.openxmlformats.org/presentationml/2006/ole">
            <mc:AlternateContent xmlns:mc="http://schemas.openxmlformats.org/markup-compatibility/2006">
              <mc:Choice xmlns:v="urn:schemas-microsoft-com:vml" Requires="v">
                <p:oleObj spid="_x0000_s123910" name="Visio" r:id="rId3" imgW="3532176" imgH="1613933" progId="Visio.Drawing.11">
                  <p:embed/>
                </p:oleObj>
              </mc:Choice>
              <mc:Fallback>
                <p:oleObj name="Visio" r:id="rId3" imgW="3532176" imgH="1613933"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3357563"/>
                        <a:ext cx="5327650" cy="2433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pPr eaLnBrk="1" fontAlgn="auto" hangingPunct="1">
              <a:spcAft>
                <a:spcPts val="0"/>
              </a:spcAft>
              <a:defRPr/>
            </a:pPr>
            <a:endParaRPr lang="zh-CN" altLang="zh-CN"/>
          </a:p>
        </p:txBody>
      </p:sp>
      <p:sp>
        <p:nvSpPr>
          <p:cNvPr id="124931" name="Rectangle 3"/>
          <p:cNvSpPr>
            <a:spLocks noGrp="1" noChangeArrowheads="1"/>
          </p:cNvSpPr>
          <p:nvPr>
            <p:ph idx="1"/>
          </p:nvPr>
        </p:nvSpPr>
        <p:spPr>
          <a:xfrm>
            <a:off x="468313" y="1341438"/>
            <a:ext cx="8675687" cy="2592387"/>
          </a:xfrm>
        </p:spPr>
        <p:txBody>
          <a:bodyPr/>
          <a:lstStyle/>
          <a:p>
            <a:pPr eaLnBrk="1" hangingPunct="1">
              <a:lnSpc>
                <a:spcPct val="80000"/>
              </a:lnSpc>
            </a:pPr>
            <a:r>
              <a:rPr lang="en-US" altLang="zh-CN" sz="2800" smtClean="0"/>
              <a:t>② j≥π(i)</a:t>
            </a:r>
          </a:p>
          <a:p>
            <a:pPr eaLnBrk="1" hangingPunct="1">
              <a:lnSpc>
                <a:spcPct val="80000"/>
              </a:lnSpc>
            </a:pPr>
            <a:r>
              <a:rPr lang="zh-CN" altLang="en-US" sz="2800" smtClean="0">
                <a:solidFill>
                  <a:srgbClr val="FE6700"/>
                </a:solidFill>
              </a:rPr>
              <a:t>若</a:t>
            </a:r>
            <a:r>
              <a:rPr lang="en-US" altLang="zh-CN" sz="2800" smtClean="0">
                <a:solidFill>
                  <a:srgbClr val="FE6700"/>
                </a:solidFill>
              </a:rPr>
              <a:t>(i,π(i))</a:t>
            </a:r>
            <a:r>
              <a:rPr lang="zh-CN" altLang="zh-CN" sz="2800" smtClean="0">
                <a:solidFill>
                  <a:srgbClr val="FE6700"/>
                </a:solidFill>
              </a:rPr>
              <a:t>∈</a:t>
            </a:r>
            <a:r>
              <a:rPr lang="en-US" altLang="zh-CN" sz="2800" smtClean="0">
                <a:solidFill>
                  <a:srgbClr val="FE6700"/>
                </a:solidFill>
              </a:rPr>
              <a:t>MNS(i,j)</a:t>
            </a:r>
            <a:r>
              <a:rPr lang="en-US" altLang="zh-CN" sz="2800" smtClean="0"/>
              <a:t> </a:t>
            </a:r>
            <a:r>
              <a:rPr lang="zh-CN" altLang="en-US" sz="2800" smtClean="0"/>
              <a:t>， 则对任意</a:t>
            </a:r>
            <a:r>
              <a:rPr lang="en-US" altLang="zh-CN" sz="2800" smtClean="0"/>
              <a:t>(t,π(t)) </a:t>
            </a:r>
            <a:r>
              <a:rPr lang="zh-CN" altLang="zh-CN" sz="2800" smtClean="0"/>
              <a:t>∈</a:t>
            </a:r>
            <a:r>
              <a:rPr lang="en-US" altLang="zh-CN" sz="2800" smtClean="0"/>
              <a:t>MNS(i,j)</a:t>
            </a:r>
            <a:r>
              <a:rPr lang="zh-CN" altLang="en-US" sz="2800" smtClean="0"/>
              <a:t>有</a:t>
            </a:r>
            <a:r>
              <a:rPr lang="en-US" altLang="zh-CN" sz="2800" smtClean="0"/>
              <a:t>t&lt;i</a:t>
            </a:r>
            <a:r>
              <a:rPr lang="zh-CN" altLang="en-US" sz="2800" smtClean="0"/>
              <a:t>且</a:t>
            </a:r>
            <a:r>
              <a:rPr lang="en-US" altLang="zh-CN" sz="2800" smtClean="0"/>
              <a:t>π(t)&lt;π(i)</a:t>
            </a:r>
            <a:r>
              <a:rPr lang="zh-CN" altLang="en-US" sz="2800" smtClean="0"/>
              <a:t>。在这种情况下</a:t>
            </a:r>
            <a:r>
              <a:rPr lang="en-US" altLang="zh-CN" sz="2800" smtClean="0"/>
              <a:t>MNS(i,j)-{(i,π(i))}</a:t>
            </a:r>
            <a:r>
              <a:rPr lang="zh-CN" altLang="en-US" sz="2800" smtClean="0"/>
              <a:t>是</a:t>
            </a:r>
            <a:r>
              <a:rPr lang="en-US" altLang="zh-CN" sz="2800" smtClean="0"/>
              <a:t>N(i-1,π(i)-1)</a:t>
            </a:r>
            <a:r>
              <a:rPr lang="zh-CN" altLang="en-US" sz="2800" smtClean="0"/>
              <a:t>的最大不相交子集。</a:t>
            </a:r>
          </a:p>
          <a:p>
            <a:pPr eaLnBrk="1" hangingPunct="1">
              <a:lnSpc>
                <a:spcPct val="80000"/>
              </a:lnSpc>
            </a:pPr>
            <a:r>
              <a:rPr lang="zh-CN" altLang="en-US" sz="2800" smtClean="0"/>
              <a:t>例：</a:t>
            </a:r>
            <a:r>
              <a:rPr lang="en-US" altLang="zh-CN" sz="2800" smtClean="0"/>
              <a:t>N(4,4) ={(3,4),(4,2)}  MNS(4,4)={(3,4)}</a:t>
            </a:r>
          </a:p>
          <a:p>
            <a:pPr eaLnBrk="1" hangingPunct="1">
              <a:lnSpc>
                <a:spcPct val="80000"/>
              </a:lnSpc>
              <a:buFontTx/>
              <a:buNone/>
            </a:pPr>
            <a:r>
              <a:rPr lang="en-US" altLang="zh-CN" sz="2800" smtClean="0"/>
              <a:t>            MNS(5,5)=MNS(4,4)+{(5,5)}</a:t>
            </a:r>
          </a:p>
        </p:txBody>
      </p:sp>
      <p:sp>
        <p:nvSpPr>
          <p:cNvPr id="5" name="灯片编号占位符 5"/>
          <p:cNvSpPr>
            <a:spLocks noGrp="1"/>
          </p:cNvSpPr>
          <p:nvPr>
            <p:ph type="sldNum" sz="quarter" idx="12"/>
          </p:nvPr>
        </p:nvSpPr>
        <p:spPr/>
        <p:txBody>
          <a:bodyPr/>
          <a:lstStyle/>
          <a:p>
            <a:pPr>
              <a:defRPr/>
            </a:pPr>
            <a:fld id="{3CDDCE6F-69D8-455D-A1C8-756D9D46D670}" type="slidenum">
              <a:rPr lang="en-US" altLang="zh-CN"/>
              <a:pPr>
                <a:defRPr/>
              </a:pPr>
              <a:t>111</a:t>
            </a:fld>
            <a:endParaRPr lang="en-US" altLang="zh-CN"/>
          </a:p>
        </p:txBody>
      </p:sp>
      <p:graphicFrame>
        <p:nvGraphicFramePr>
          <p:cNvPr id="124933" name="Object 4"/>
          <p:cNvGraphicFramePr>
            <a:graphicFrameLocks noChangeAspect="1"/>
          </p:cNvGraphicFramePr>
          <p:nvPr/>
        </p:nvGraphicFramePr>
        <p:xfrm>
          <a:off x="2051050" y="4005263"/>
          <a:ext cx="5327650" cy="2433637"/>
        </p:xfrm>
        <a:graphic>
          <a:graphicData uri="http://schemas.openxmlformats.org/presentationml/2006/ole">
            <mc:AlternateContent xmlns:mc="http://schemas.openxmlformats.org/markup-compatibility/2006">
              <mc:Choice xmlns:v="urn:schemas-microsoft-com:vml" Requires="v">
                <p:oleObj spid="_x0000_s124934" name="Visio" r:id="rId3" imgW="3532176" imgH="1613933" progId="Visio.Drawing.11">
                  <p:embed/>
                </p:oleObj>
              </mc:Choice>
              <mc:Fallback>
                <p:oleObj name="Visio" r:id="rId3" imgW="3532176" imgH="1613933"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4005263"/>
                        <a:ext cx="5327650" cy="2433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fontAlgn="auto" hangingPunct="1">
              <a:spcAft>
                <a:spcPts val="0"/>
              </a:spcAft>
              <a:defRPr/>
            </a:pPr>
            <a:endParaRPr lang="zh-CN" altLang="zh-CN"/>
          </a:p>
        </p:txBody>
      </p:sp>
      <p:sp>
        <p:nvSpPr>
          <p:cNvPr id="125955" name="Rectangle 3"/>
          <p:cNvSpPr>
            <a:spLocks noGrp="1" noChangeArrowheads="1"/>
          </p:cNvSpPr>
          <p:nvPr>
            <p:ph idx="1"/>
          </p:nvPr>
        </p:nvSpPr>
        <p:spPr>
          <a:xfrm>
            <a:off x="468313" y="1341438"/>
            <a:ext cx="8229600" cy="2374900"/>
          </a:xfrm>
        </p:spPr>
        <p:txBody>
          <a:bodyPr/>
          <a:lstStyle/>
          <a:p>
            <a:pPr eaLnBrk="1" hangingPunct="1">
              <a:lnSpc>
                <a:spcPct val="90000"/>
              </a:lnSpc>
            </a:pPr>
            <a:r>
              <a:rPr lang="zh-CN" altLang="en-US" sz="2400" smtClean="0">
                <a:solidFill>
                  <a:srgbClr val="FE6700"/>
                </a:solidFill>
              </a:rPr>
              <a:t>若</a:t>
            </a:r>
            <a:r>
              <a:rPr lang="en-US" altLang="zh-CN" sz="2400" smtClean="0">
                <a:solidFill>
                  <a:srgbClr val="FE6700"/>
                </a:solidFill>
              </a:rPr>
              <a:t>(i,π(i))</a:t>
            </a:r>
            <a:r>
              <a:rPr lang="en-US" altLang="zh-CN" sz="2400" smtClean="0">
                <a:solidFill>
                  <a:srgbClr val="FE6700"/>
                </a:solidFill>
                <a:latin typeface="Arial Unicode MS"/>
                <a:ea typeface="Arial Unicode MS"/>
                <a:cs typeface="Arial Unicode MS"/>
              </a:rPr>
              <a:t>∉</a:t>
            </a:r>
            <a:r>
              <a:rPr lang="en-US" altLang="zh-CN" sz="2400" smtClean="0">
                <a:solidFill>
                  <a:srgbClr val="FE6700"/>
                </a:solidFill>
              </a:rPr>
              <a:t>MNS(i,j)</a:t>
            </a:r>
            <a:r>
              <a:rPr lang="en-US" altLang="zh-CN" sz="2400" smtClean="0"/>
              <a:t> </a:t>
            </a:r>
            <a:r>
              <a:rPr lang="zh-CN" altLang="en-US" sz="2400" smtClean="0"/>
              <a:t>， 则对任意</a:t>
            </a:r>
            <a:r>
              <a:rPr lang="en-US" altLang="zh-CN" sz="2400" smtClean="0"/>
              <a:t>(t,π(t)) </a:t>
            </a:r>
            <a:r>
              <a:rPr lang="zh-CN" altLang="zh-CN" sz="2400" smtClean="0"/>
              <a:t>∈</a:t>
            </a:r>
            <a:r>
              <a:rPr lang="en-US" altLang="zh-CN" sz="2400" smtClean="0"/>
              <a:t>MNS(i,j)</a:t>
            </a:r>
            <a:r>
              <a:rPr lang="zh-CN" altLang="en-US" sz="2400" smtClean="0"/>
              <a:t>，</a:t>
            </a:r>
            <a:r>
              <a:rPr lang="zh-CN" altLang="en-US" sz="2400" smtClean="0">
                <a:solidFill>
                  <a:srgbClr val="FE6700"/>
                </a:solidFill>
              </a:rPr>
              <a:t>有</a:t>
            </a:r>
            <a:r>
              <a:rPr lang="en-US" altLang="zh-CN" sz="2400" smtClean="0">
                <a:solidFill>
                  <a:srgbClr val="FE6700"/>
                </a:solidFill>
              </a:rPr>
              <a:t>t&lt;i</a:t>
            </a:r>
            <a:r>
              <a:rPr lang="zh-CN" altLang="en-US" sz="2400" smtClean="0"/>
              <a:t>。从而</a:t>
            </a:r>
            <a:r>
              <a:rPr lang="en-US" altLang="zh-CN" sz="2400" smtClean="0"/>
              <a:t>MNS(i,j)</a:t>
            </a:r>
            <a:r>
              <a:rPr lang="en-US" altLang="zh-CN" sz="2400" smtClean="0">
                <a:latin typeface="Arial Unicode MS"/>
                <a:ea typeface="Arial Unicode MS"/>
                <a:cs typeface="Arial Unicode MS"/>
              </a:rPr>
              <a:t>⊆N(i-1,j)</a:t>
            </a:r>
            <a:r>
              <a:rPr lang="en-US" altLang="zh-CN" sz="2400" smtClean="0"/>
              <a:t> </a:t>
            </a:r>
            <a:r>
              <a:rPr lang="zh-CN" altLang="en-US" sz="2400" smtClean="0"/>
              <a:t>。因此，</a:t>
            </a:r>
            <a:r>
              <a:rPr lang="en-US" altLang="zh-CN" sz="2400" smtClean="0"/>
              <a:t>Size(i,j)≤Size(i-1,j)</a:t>
            </a:r>
            <a:r>
              <a:rPr lang="zh-CN" altLang="en-US" sz="2400" smtClean="0"/>
              <a:t>。另一方面</a:t>
            </a:r>
            <a:r>
              <a:rPr lang="en-US" altLang="zh-CN" sz="2400" smtClean="0"/>
              <a:t>MNS(i-1,j)</a:t>
            </a:r>
            <a:r>
              <a:rPr lang="en-US" altLang="zh-CN" sz="2400" smtClean="0">
                <a:latin typeface="Arial Unicode MS"/>
                <a:ea typeface="Arial Unicode MS"/>
                <a:cs typeface="Arial Unicode MS"/>
              </a:rPr>
              <a:t>⊆N(i,j)</a:t>
            </a:r>
            <a:r>
              <a:rPr lang="en-US" altLang="zh-CN" sz="2400" smtClean="0"/>
              <a:t> </a:t>
            </a:r>
            <a:r>
              <a:rPr lang="zh-CN" altLang="en-US" sz="2400" smtClean="0"/>
              <a:t>，故又有</a:t>
            </a:r>
            <a:r>
              <a:rPr lang="en-US" altLang="zh-CN" sz="2400" smtClean="0"/>
              <a:t>Size(i,j)</a:t>
            </a:r>
            <a:r>
              <a:rPr lang="en-US" altLang="en-US" sz="2400" smtClean="0">
                <a:ea typeface="华文楷体" panose="02010600040101010101" pitchFamily="2" charset="-122"/>
              </a:rPr>
              <a:t>≥</a:t>
            </a:r>
            <a:r>
              <a:rPr lang="en-US" altLang="zh-CN" sz="2400" smtClean="0"/>
              <a:t>Size(i-1,j)</a:t>
            </a:r>
            <a:r>
              <a:rPr lang="zh-CN" altLang="en-US" sz="2400" smtClean="0"/>
              <a:t>，从而</a:t>
            </a:r>
            <a:r>
              <a:rPr lang="en-US" altLang="zh-CN" sz="2400" smtClean="0"/>
              <a:t>Size(i,j)=Size(i-1,j)</a:t>
            </a:r>
            <a:r>
              <a:rPr lang="zh-CN" altLang="en-US" sz="2400" smtClean="0"/>
              <a:t>。</a:t>
            </a:r>
          </a:p>
          <a:p>
            <a:pPr eaLnBrk="1" hangingPunct="1">
              <a:lnSpc>
                <a:spcPct val="90000"/>
              </a:lnSpc>
            </a:pPr>
            <a:r>
              <a:rPr lang="zh-CN" altLang="en-US" sz="2400" smtClean="0"/>
              <a:t>例：</a:t>
            </a:r>
            <a:r>
              <a:rPr lang="en-US" altLang="zh-CN" sz="2400" smtClean="0"/>
              <a:t>MNS(6,5)={(3,4),(5,5)}</a:t>
            </a:r>
          </a:p>
          <a:p>
            <a:pPr eaLnBrk="1" hangingPunct="1">
              <a:lnSpc>
                <a:spcPct val="90000"/>
              </a:lnSpc>
              <a:buFontTx/>
              <a:buNone/>
            </a:pPr>
            <a:r>
              <a:rPr lang="en-US" altLang="zh-CN" sz="2400" smtClean="0"/>
              <a:t>           Size(6,5)=Size(5,5)</a:t>
            </a:r>
          </a:p>
        </p:txBody>
      </p:sp>
      <p:sp>
        <p:nvSpPr>
          <p:cNvPr id="5" name="灯片编号占位符 5"/>
          <p:cNvSpPr>
            <a:spLocks noGrp="1"/>
          </p:cNvSpPr>
          <p:nvPr>
            <p:ph type="sldNum" sz="quarter" idx="12"/>
          </p:nvPr>
        </p:nvSpPr>
        <p:spPr/>
        <p:txBody>
          <a:bodyPr/>
          <a:lstStyle/>
          <a:p>
            <a:pPr>
              <a:defRPr/>
            </a:pPr>
            <a:fld id="{0C1DC33B-7372-46CB-B278-F629D6E7371A}" type="slidenum">
              <a:rPr lang="en-US" altLang="zh-CN"/>
              <a:pPr>
                <a:defRPr/>
              </a:pPr>
              <a:t>112</a:t>
            </a:fld>
            <a:endParaRPr lang="en-US" altLang="zh-CN"/>
          </a:p>
        </p:txBody>
      </p:sp>
      <p:graphicFrame>
        <p:nvGraphicFramePr>
          <p:cNvPr id="125957" name="Object 4"/>
          <p:cNvGraphicFramePr>
            <a:graphicFrameLocks noChangeAspect="1"/>
          </p:cNvGraphicFramePr>
          <p:nvPr/>
        </p:nvGraphicFramePr>
        <p:xfrm>
          <a:off x="1763713" y="4076700"/>
          <a:ext cx="5329237" cy="2435225"/>
        </p:xfrm>
        <a:graphic>
          <a:graphicData uri="http://schemas.openxmlformats.org/presentationml/2006/ole">
            <mc:AlternateContent xmlns:mc="http://schemas.openxmlformats.org/markup-compatibility/2006">
              <mc:Choice xmlns:v="urn:schemas-microsoft-com:vml" Requires="v">
                <p:oleObj spid="_x0000_s125958" name="Visio" r:id="rId3" imgW="3532176" imgH="1613933" progId="Visio.Drawing.11">
                  <p:embed/>
                </p:oleObj>
              </mc:Choice>
              <mc:Fallback>
                <p:oleObj name="Visio" r:id="rId3" imgW="3532176" imgH="1613933"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4076700"/>
                        <a:ext cx="5329237" cy="243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eaLnBrk="1" fontAlgn="auto" hangingPunct="1">
              <a:spcAft>
                <a:spcPts val="0"/>
              </a:spcAft>
              <a:defRPr/>
            </a:pPr>
            <a:r>
              <a:rPr lang="en-US" altLang="zh-CN"/>
              <a:t>2. </a:t>
            </a:r>
            <a:r>
              <a:rPr lang="zh-CN" altLang="en-US"/>
              <a:t>递归计算最优值</a:t>
            </a:r>
          </a:p>
        </p:txBody>
      </p:sp>
      <p:sp>
        <p:nvSpPr>
          <p:cNvPr id="126979" name="Rectangle 3"/>
          <p:cNvSpPr>
            <a:spLocks noGrp="1" noChangeArrowheads="1"/>
          </p:cNvSpPr>
          <p:nvPr>
            <p:ph idx="1"/>
          </p:nvPr>
        </p:nvSpPr>
        <p:spPr>
          <a:xfrm>
            <a:off x="468313" y="1341438"/>
            <a:ext cx="8229600" cy="935037"/>
          </a:xfrm>
        </p:spPr>
        <p:txBody>
          <a:bodyPr/>
          <a:lstStyle/>
          <a:p>
            <a:pPr eaLnBrk="1" hangingPunct="1"/>
            <a:r>
              <a:rPr lang="zh-CN" altLang="en-US" smtClean="0"/>
              <a:t>由该问题的最优子结构性质可知：</a:t>
            </a:r>
          </a:p>
        </p:txBody>
      </p:sp>
      <p:sp>
        <p:nvSpPr>
          <p:cNvPr id="6" name="灯片编号占位符 5"/>
          <p:cNvSpPr>
            <a:spLocks noGrp="1"/>
          </p:cNvSpPr>
          <p:nvPr>
            <p:ph type="sldNum" sz="quarter" idx="12"/>
          </p:nvPr>
        </p:nvSpPr>
        <p:spPr/>
        <p:txBody>
          <a:bodyPr/>
          <a:lstStyle/>
          <a:p>
            <a:pPr>
              <a:defRPr/>
            </a:pPr>
            <a:fld id="{D968881D-966E-4B1D-80AD-44A4C6EF53BA}" type="slidenum">
              <a:rPr lang="en-US" altLang="zh-CN"/>
              <a:pPr>
                <a:defRPr/>
              </a:pPr>
              <a:t>113</a:t>
            </a:fld>
            <a:endParaRPr lang="en-US" altLang="zh-CN"/>
          </a:p>
        </p:txBody>
      </p:sp>
      <p:graphicFrame>
        <p:nvGraphicFramePr>
          <p:cNvPr id="126981" name="Object 4"/>
          <p:cNvGraphicFramePr>
            <a:graphicFrameLocks noChangeAspect="1"/>
          </p:cNvGraphicFramePr>
          <p:nvPr/>
        </p:nvGraphicFramePr>
        <p:xfrm>
          <a:off x="611188" y="2060575"/>
          <a:ext cx="8208962" cy="2946400"/>
        </p:xfrm>
        <a:graphic>
          <a:graphicData uri="http://schemas.openxmlformats.org/presentationml/2006/ole">
            <mc:AlternateContent xmlns:mc="http://schemas.openxmlformats.org/markup-compatibility/2006">
              <mc:Choice xmlns:v="urn:schemas-microsoft-com:vml" Requires="v">
                <p:oleObj spid="_x0000_s126983" name="公式" r:id="rId3" imgW="3962400" imgH="1422400" progId="Equation.3">
                  <p:embed/>
                </p:oleObj>
              </mc:Choice>
              <mc:Fallback>
                <p:oleObj name="公式" r:id="rId3" imgW="3962400" imgH="1422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2060575"/>
                        <a:ext cx="8208962" cy="29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5957" name="Text Box 5"/>
          <p:cNvSpPr txBox="1">
            <a:spLocks noChangeArrowheads="1"/>
          </p:cNvSpPr>
          <p:nvPr/>
        </p:nvSpPr>
        <p:spPr bwMode="auto">
          <a:xfrm>
            <a:off x="1835150" y="5661025"/>
            <a:ext cx="5616575" cy="519113"/>
          </a:xfrm>
          <a:prstGeom prst="rect">
            <a:avLst/>
          </a:prstGeom>
          <a:solidFill>
            <a:srgbClr val="99CC00"/>
          </a:solidFill>
          <a:ln w="9525">
            <a:noFill/>
            <a:miter lim="800000"/>
            <a:headEnd/>
            <a:tailEnd/>
          </a:ln>
          <a:effectLst/>
        </p:spPr>
        <p:txBody>
          <a:bodyPr>
            <a:spAutoFit/>
          </a:bodyPr>
          <a:lstStyle/>
          <a:p>
            <a:pPr eaLnBrk="1" hangingPunct="1">
              <a:defRPr/>
            </a:pPr>
            <a:r>
              <a:rPr lang="zh-CN" altLang="en-US">
                <a:effectLst>
                  <a:outerShdw blurRad="38100" dist="38100" dir="2700000" algn="tl">
                    <a:srgbClr val="FFFFFF"/>
                  </a:outerShdw>
                </a:effectLst>
                <a:latin typeface="Arial" charset="0"/>
              </a:rPr>
              <a:t>电路布线问题的最优值为</a:t>
            </a:r>
            <a:r>
              <a:rPr lang="en-US" altLang="zh-CN">
                <a:effectLst>
                  <a:outerShdw blurRad="38100" dist="38100" dir="2700000" algn="tl">
                    <a:srgbClr val="FFFFFF"/>
                  </a:outerShdw>
                </a:effectLst>
                <a:latin typeface="Arial" charset="0"/>
              </a:rPr>
              <a:t>Size(n,n)</a:t>
            </a: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8002" name="Rectangle 3"/>
          <p:cNvSpPr>
            <a:spLocks noGrp="1" noChangeArrowheads="1"/>
          </p:cNvSpPr>
          <p:nvPr>
            <p:ph idx="1"/>
          </p:nvPr>
        </p:nvSpPr>
        <p:spPr>
          <a:xfrm>
            <a:off x="468313" y="333375"/>
            <a:ext cx="8229600" cy="6264275"/>
          </a:xfrm>
        </p:spPr>
        <p:txBody>
          <a:bodyPr/>
          <a:lstStyle/>
          <a:p>
            <a:pPr eaLnBrk="1" hangingPunct="1">
              <a:lnSpc>
                <a:spcPct val="80000"/>
              </a:lnSpc>
              <a:buFontTx/>
              <a:buNone/>
            </a:pPr>
            <a:r>
              <a:rPr lang="en-US" altLang="zh-CN" sz="2400" smtClean="0"/>
              <a:t>void MNS(int C[],int n,int **size){</a:t>
            </a:r>
          </a:p>
          <a:p>
            <a:pPr eaLnBrk="1" hangingPunct="1">
              <a:lnSpc>
                <a:spcPct val="80000"/>
              </a:lnSpc>
              <a:buFontTx/>
              <a:buNone/>
            </a:pPr>
            <a:r>
              <a:rPr lang="en-US" altLang="zh-CN" sz="2400" smtClean="0"/>
              <a:t>   </a:t>
            </a:r>
            <a:r>
              <a:rPr lang="en-US" altLang="zh-CN" sz="2400" smtClean="0">
                <a:solidFill>
                  <a:schemeClr val="folHlink"/>
                </a:solidFill>
              </a:rPr>
              <a:t> //C[i]</a:t>
            </a:r>
            <a:r>
              <a:rPr lang="zh-CN" altLang="en-US" sz="2400" smtClean="0">
                <a:solidFill>
                  <a:schemeClr val="folHlink"/>
                </a:solidFill>
              </a:rPr>
              <a:t>，即</a:t>
            </a:r>
            <a:r>
              <a:rPr lang="en-US" altLang="zh-CN" sz="2400" smtClean="0">
                <a:solidFill>
                  <a:schemeClr val="folHlink"/>
                </a:solidFill>
              </a:rPr>
              <a:t>π[i]</a:t>
            </a:r>
          </a:p>
          <a:p>
            <a:pPr eaLnBrk="1" hangingPunct="1">
              <a:lnSpc>
                <a:spcPct val="80000"/>
              </a:lnSpc>
              <a:buFontTx/>
              <a:buNone/>
            </a:pPr>
            <a:r>
              <a:rPr lang="en-US" altLang="zh-CN" sz="2400" smtClean="0">
                <a:solidFill>
                  <a:schemeClr val="folHlink"/>
                </a:solidFill>
              </a:rPr>
              <a:t>    //size[i][j]</a:t>
            </a:r>
            <a:r>
              <a:rPr lang="zh-CN" altLang="en-US" sz="2400" smtClean="0">
                <a:solidFill>
                  <a:schemeClr val="folHlink"/>
                </a:solidFill>
              </a:rPr>
              <a:t>，</a:t>
            </a:r>
            <a:r>
              <a:rPr lang="en-US" altLang="zh-CN" sz="2400" smtClean="0">
                <a:solidFill>
                  <a:schemeClr val="folHlink"/>
                </a:solidFill>
              </a:rPr>
              <a:t>N(i,j)</a:t>
            </a:r>
            <a:r>
              <a:rPr lang="zh-CN" altLang="en-US" sz="2400" smtClean="0">
                <a:solidFill>
                  <a:schemeClr val="folHlink"/>
                </a:solidFill>
              </a:rPr>
              <a:t>的最大不相交子集中连线的数目</a:t>
            </a:r>
          </a:p>
          <a:p>
            <a:pPr eaLnBrk="1" hangingPunct="1">
              <a:lnSpc>
                <a:spcPct val="80000"/>
              </a:lnSpc>
              <a:buFontTx/>
              <a:buNone/>
            </a:pPr>
            <a:r>
              <a:rPr lang="zh-CN" altLang="en-US" sz="2400" smtClean="0"/>
              <a:t>    </a:t>
            </a:r>
            <a:r>
              <a:rPr lang="en-US" altLang="zh-CN" sz="2400" smtClean="0"/>
              <a:t>for(int j=0; j&lt;C[1]; j++) </a:t>
            </a:r>
            <a:r>
              <a:rPr lang="en-US" altLang="zh-CN" sz="2400" smtClean="0">
                <a:solidFill>
                  <a:schemeClr val="folHlink"/>
                </a:solidFill>
              </a:rPr>
              <a:t>//i=1</a:t>
            </a:r>
            <a:r>
              <a:rPr lang="zh-CN" altLang="en-US" sz="2400" smtClean="0">
                <a:solidFill>
                  <a:schemeClr val="folHlink"/>
                </a:solidFill>
              </a:rPr>
              <a:t>，</a:t>
            </a:r>
            <a:r>
              <a:rPr lang="en-US" altLang="zh-CN" sz="2400" smtClean="0">
                <a:solidFill>
                  <a:schemeClr val="folHlink"/>
                </a:solidFill>
              </a:rPr>
              <a:t>j&lt;π(1)</a:t>
            </a:r>
          </a:p>
          <a:p>
            <a:pPr eaLnBrk="1" hangingPunct="1">
              <a:lnSpc>
                <a:spcPct val="80000"/>
              </a:lnSpc>
              <a:buFontTx/>
              <a:buNone/>
            </a:pPr>
            <a:r>
              <a:rPr lang="en-US" altLang="zh-CN" sz="2400" smtClean="0"/>
              <a:t>        size[1][j]=0;</a:t>
            </a:r>
          </a:p>
          <a:p>
            <a:pPr eaLnBrk="1" hangingPunct="1">
              <a:lnSpc>
                <a:spcPct val="80000"/>
              </a:lnSpc>
              <a:buFontTx/>
              <a:buNone/>
            </a:pPr>
            <a:r>
              <a:rPr lang="en-US" altLang="zh-CN" sz="2400" smtClean="0"/>
              <a:t>    for(int j=C[1]; j&lt;=n; j++) </a:t>
            </a:r>
            <a:r>
              <a:rPr lang="en-US" altLang="zh-CN" sz="2400" smtClean="0">
                <a:solidFill>
                  <a:schemeClr val="folHlink"/>
                </a:solidFill>
              </a:rPr>
              <a:t>//i=1</a:t>
            </a:r>
            <a:r>
              <a:rPr lang="zh-CN" altLang="en-US" sz="2400" smtClean="0">
                <a:solidFill>
                  <a:schemeClr val="folHlink"/>
                </a:solidFill>
              </a:rPr>
              <a:t>，</a:t>
            </a:r>
            <a:r>
              <a:rPr lang="en-US" altLang="zh-CN" sz="2400" smtClean="0">
                <a:solidFill>
                  <a:schemeClr val="folHlink"/>
                </a:solidFill>
              </a:rPr>
              <a:t>j&gt;=π(1)</a:t>
            </a:r>
          </a:p>
          <a:p>
            <a:pPr eaLnBrk="1" hangingPunct="1">
              <a:lnSpc>
                <a:spcPct val="80000"/>
              </a:lnSpc>
              <a:buFontTx/>
              <a:buNone/>
            </a:pPr>
            <a:r>
              <a:rPr lang="en-US" altLang="zh-CN" sz="2400" smtClean="0"/>
              <a:t>        size[1][j]=1;</a:t>
            </a:r>
          </a:p>
          <a:p>
            <a:pPr eaLnBrk="1" hangingPunct="1">
              <a:lnSpc>
                <a:spcPct val="80000"/>
              </a:lnSpc>
              <a:buFontTx/>
              <a:buNone/>
            </a:pPr>
            <a:r>
              <a:rPr lang="en-US" altLang="zh-CN" sz="2400" smtClean="0"/>
              <a:t>    for(int i=2; i&lt;n; i++) </a:t>
            </a:r>
            <a:r>
              <a:rPr lang="en-US" altLang="zh-CN" sz="2400" smtClean="0">
                <a:solidFill>
                  <a:schemeClr val="folHlink"/>
                </a:solidFill>
              </a:rPr>
              <a:t>//1&lt;i&lt;n</a:t>
            </a:r>
          </a:p>
          <a:p>
            <a:pPr eaLnBrk="1" hangingPunct="1">
              <a:lnSpc>
                <a:spcPct val="80000"/>
              </a:lnSpc>
              <a:buFontTx/>
              <a:buNone/>
            </a:pPr>
            <a:r>
              <a:rPr lang="en-US" altLang="zh-CN" sz="2400" smtClean="0"/>
              <a:t>    {</a:t>
            </a:r>
          </a:p>
          <a:p>
            <a:pPr eaLnBrk="1" hangingPunct="1">
              <a:lnSpc>
                <a:spcPct val="80000"/>
              </a:lnSpc>
              <a:buFontTx/>
              <a:buNone/>
            </a:pPr>
            <a:r>
              <a:rPr lang="en-US" altLang="zh-CN" sz="2400" smtClean="0"/>
              <a:t>        for(int j=0; j&lt;C[i]; j++) </a:t>
            </a:r>
            <a:r>
              <a:rPr lang="en-US" altLang="zh-CN" sz="2400" smtClean="0">
                <a:solidFill>
                  <a:schemeClr val="folHlink"/>
                </a:solidFill>
              </a:rPr>
              <a:t>//j&lt;π(i)</a:t>
            </a:r>
          </a:p>
          <a:p>
            <a:pPr eaLnBrk="1" hangingPunct="1">
              <a:lnSpc>
                <a:spcPct val="80000"/>
              </a:lnSpc>
              <a:buFontTx/>
              <a:buNone/>
            </a:pPr>
            <a:r>
              <a:rPr lang="en-US" altLang="zh-CN" sz="2400" smtClean="0"/>
              <a:t>            size[i][j]=size[i-1][j];</a:t>
            </a:r>
          </a:p>
          <a:p>
            <a:pPr eaLnBrk="1" hangingPunct="1">
              <a:lnSpc>
                <a:spcPct val="80000"/>
              </a:lnSpc>
              <a:buFontTx/>
              <a:buNone/>
            </a:pPr>
            <a:r>
              <a:rPr lang="en-US" altLang="zh-CN" sz="2400" smtClean="0"/>
              <a:t>        for(int j=C[i]; j&lt;=n; j++) </a:t>
            </a:r>
            <a:r>
              <a:rPr lang="en-US" altLang="zh-CN" sz="2400" smtClean="0">
                <a:solidFill>
                  <a:schemeClr val="folHlink"/>
                </a:solidFill>
              </a:rPr>
              <a:t>//j&gt;=π(i)</a:t>
            </a:r>
          </a:p>
          <a:p>
            <a:pPr eaLnBrk="1" hangingPunct="1">
              <a:lnSpc>
                <a:spcPct val="80000"/>
              </a:lnSpc>
              <a:buFontTx/>
              <a:buNone/>
            </a:pPr>
            <a:r>
              <a:rPr lang="en-US" altLang="zh-CN" sz="2400" smtClean="0"/>
              <a:t>            size[i][j]=max(size[i-1][j],size[i-1][C[i]-1]+1);</a:t>
            </a:r>
          </a:p>
          <a:p>
            <a:pPr eaLnBrk="1" hangingPunct="1">
              <a:lnSpc>
                <a:spcPct val="80000"/>
              </a:lnSpc>
              <a:buFontTx/>
              <a:buNone/>
            </a:pPr>
            <a:r>
              <a:rPr lang="en-US" altLang="zh-CN" sz="2400" smtClean="0"/>
              <a:t>    }</a:t>
            </a:r>
          </a:p>
          <a:p>
            <a:pPr eaLnBrk="1" hangingPunct="1">
              <a:lnSpc>
                <a:spcPct val="80000"/>
              </a:lnSpc>
              <a:buFontTx/>
              <a:buNone/>
            </a:pPr>
            <a:r>
              <a:rPr lang="en-US" altLang="zh-CN" sz="2400" smtClean="0"/>
              <a:t>    size[n][n]=max(size[n-1][n],size[n-1][C[n]-1]+1); </a:t>
            </a:r>
            <a:r>
              <a:rPr lang="en-US" altLang="zh-CN" sz="2400" smtClean="0">
                <a:solidFill>
                  <a:schemeClr val="folHlink"/>
                </a:solidFill>
              </a:rPr>
              <a:t>//i=n,j=n</a:t>
            </a:r>
          </a:p>
          <a:p>
            <a:pPr eaLnBrk="1" hangingPunct="1">
              <a:lnSpc>
                <a:spcPct val="80000"/>
              </a:lnSpc>
              <a:buFontTx/>
              <a:buNone/>
            </a:pPr>
            <a:r>
              <a:rPr lang="en-US" altLang="zh-CN" sz="2400" smtClean="0"/>
              <a:t>}</a:t>
            </a: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eaLnBrk="1" fontAlgn="auto" hangingPunct="1">
              <a:spcAft>
                <a:spcPts val="0"/>
              </a:spcAft>
              <a:defRPr/>
            </a:pPr>
            <a:r>
              <a:rPr lang="en-US" altLang="zh-CN"/>
              <a:t>3. </a:t>
            </a:r>
            <a:r>
              <a:rPr lang="zh-CN" altLang="en-US"/>
              <a:t>构造最优解</a:t>
            </a:r>
          </a:p>
        </p:txBody>
      </p:sp>
      <p:sp>
        <p:nvSpPr>
          <p:cNvPr id="129027" name="Rectangle 3"/>
          <p:cNvSpPr>
            <a:spLocks noGrp="1" noChangeArrowheads="1"/>
          </p:cNvSpPr>
          <p:nvPr>
            <p:ph idx="1"/>
          </p:nvPr>
        </p:nvSpPr>
        <p:spPr>
          <a:xfrm>
            <a:off x="468313" y="1341438"/>
            <a:ext cx="8229600" cy="5516562"/>
          </a:xfrm>
        </p:spPr>
        <p:txBody>
          <a:bodyPr/>
          <a:lstStyle/>
          <a:p>
            <a:pPr eaLnBrk="1" hangingPunct="1">
              <a:lnSpc>
                <a:spcPct val="80000"/>
              </a:lnSpc>
            </a:pPr>
            <a:r>
              <a:rPr lang="en-US" altLang="zh-CN" sz="2400" smtClean="0"/>
              <a:t>void Traceback(int C[],int **size,int n,</a:t>
            </a:r>
            <a:r>
              <a:rPr lang="en-US" altLang="zh-CN" sz="2400" smtClean="0">
                <a:solidFill>
                  <a:srgbClr val="0066CC"/>
                </a:solidFill>
              </a:rPr>
              <a:t>int Net[],int &amp;m</a:t>
            </a:r>
            <a:r>
              <a:rPr lang="en-US" altLang="zh-CN" sz="2400" smtClean="0"/>
              <a:t>)</a:t>
            </a:r>
          </a:p>
          <a:p>
            <a:pPr eaLnBrk="1" hangingPunct="1">
              <a:lnSpc>
                <a:spcPct val="80000"/>
              </a:lnSpc>
            </a:pPr>
            <a:r>
              <a:rPr lang="en-US" altLang="zh-CN" sz="2400" smtClean="0"/>
              <a:t>{</a:t>
            </a:r>
          </a:p>
          <a:p>
            <a:pPr eaLnBrk="1" hangingPunct="1">
              <a:lnSpc>
                <a:spcPct val="80000"/>
              </a:lnSpc>
            </a:pPr>
            <a:r>
              <a:rPr lang="en-US" altLang="zh-CN" sz="2400" smtClean="0"/>
              <a:t>   </a:t>
            </a:r>
            <a:r>
              <a:rPr lang="en-US" altLang="zh-CN" sz="2400" smtClean="0">
                <a:solidFill>
                  <a:srgbClr val="0066CC"/>
                </a:solidFill>
              </a:rPr>
              <a:t> </a:t>
            </a:r>
            <a:r>
              <a:rPr lang="en-US" altLang="zh-CN" sz="2400" smtClean="0">
                <a:solidFill>
                  <a:schemeClr val="folHlink"/>
                </a:solidFill>
              </a:rPr>
              <a:t>//Net[0:m-1]</a:t>
            </a:r>
            <a:r>
              <a:rPr lang="zh-CN" altLang="en-US" sz="2400" smtClean="0">
                <a:solidFill>
                  <a:schemeClr val="folHlink"/>
                </a:solidFill>
              </a:rPr>
              <a:t>存储</a:t>
            </a:r>
            <a:r>
              <a:rPr lang="en-US" altLang="zh-CN" sz="2400" smtClean="0">
                <a:solidFill>
                  <a:schemeClr val="folHlink"/>
                </a:solidFill>
              </a:rPr>
              <a:t>MNS(n,n)</a:t>
            </a:r>
            <a:r>
              <a:rPr lang="zh-CN" altLang="en-US" sz="2400" smtClean="0">
                <a:solidFill>
                  <a:schemeClr val="folHlink"/>
                </a:solidFill>
              </a:rPr>
              <a:t>中的</a:t>
            </a:r>
            <a:r>
              <a:rPr lang="en-US" altLang="zh-CN" sz="2400" smtClean="0">
                <a:solidFill>
                  <a:schemeClr val="folHlink"/>
                </a:solidFill>
              </a:rPr>
              <a:t>m</a:t>
            </a:r>
            <a:r>
              <a:rPr lang="zh-CN" altLang="en-US" sz="2400" smtClean="0">
                <a:solidFill>
                  <a:schemeClr val="folHlink"/>
                </a:solidFill>
              </a:rPr>
              <a:t>条连线</a:t>
            </a:r>
          </a:p>
          <a:p>
            <a:pPr eaLnBrk="1" hangingPunct="1">
              <a:lnSpc>
                <a:spcPct val="80000"/>
              </a:lnSpc>
            </a:pPr>
            <a:r>
              <a:rPr lang="zh-CN" altLang="en-US" sz="2400" smtClean="0"/>
              <a:t>    </a:t>
            </a:r>
            <a:r>
              <a:rPr lang="en-US" altLang="zh-CN" sz="2400" smtClean="0"/>
              <a:t>int j=n;</a:t>
            </a:r>
          </a:p>
          <a:p>
            <a:pPr eaLnBrk="1" hangingPunct="1">
              <a:lnSpc>
                <a:spcPct val="80000"/>
              </a:lnSpc>
            </a:pPr>
            <a:r>
              <a:rPr lang="en-US" altLang="zh-CN" sz="2400" smtClean="0"/>
              <a:t>    m=0;</a:t>
            </a:r>
          </a:p>
          <a:p>
            <a:pPr eaLnBrk="1" hangingPunct="1">
              <a:lnSpc>
                <a:spcPct val="80000"/>
              </a:lnSpc>
            </a:pPr>
            <a:r>
              <a:rPr lang="en-US" altLang="zh-CN" sz="2400" smtClean="0"/>
              <a:t>    for(int i=n; i&gt;1; i--)</a:t>
            </a:r>
          </a:p>
          <a:p>
            <a:pPr eaLnBrk="1" hangingPunct="1">
              <a:lnSpc>
                <a:spcPct val="80000"/>
              </a:lnSpc>
            </a:pPr>
            <a:r>
              <a:rPr lang="en-US" altLang="zh-CN" sz="2400" smtClean="0"/>
              <a:t>        if(size[i][j]!=size[i-1][j])  </a:t>
            </a:r>
            <a:r>
              <a:rPr lang="en-US" altLang="zh-CN" sz="2400" smtClean="0">
                <a:solidFill>
                  <a:schemeClr val="folHlink"/>
                </a:solidFill>
              </a:rPr>
              <a:t>//</a:t>
            </a:r>
            <a:r>
              <a:rPr lang="zh-CN" altLang="en-US" sz="2400" smtClean="0">
                <a:solidFill>
                  <a:schemeClr val="folHlink"/>
                </a:solidFill>
              </a:rPr>
              <a:t>第</a:t>
            </a:r>
            <a:r>
              <a:rPr lang="en-US" altLang="zh-CN" sz="2400" smtClean="0">
                <a:solidFill>
                  <a:schemeClr val="folHlink"/>
                </a:solidFill>
              </a:rPr>
              <a:t>i</a:t>
            </a:r>
            <a:r>
              <a:rPr lang="zh-CN" altLang="en-US" sz="2400" smtClean="0">
                <a:solidFill>
                  <a:schemeClr val="folHlink"/>
                </a:solidFill>
              </a:rPr>
              <a:t>条连线∈</a:t>
            </a:r>
            <a:r>
              <a:rPr lang="en-US" altLang="zh-CN" sz="2400" smtClean="0">
                <a:solidFill>
                  <a:schemeClr val="folHlink"/>
                </a:solidFill>
              </a:rPr>
              <a:t>MNS(n,n)</a:t>
            </a:r>
          </a:p>
          <a:p>
            <a:pPr eaLnBrk="1" hangingPunct="1">
              <a:lnSpc>
                <a:spcPct val="80000"/>
              </a:lnSpc>
            </a:pPr>
            <a:r>
              <a:rPr lang="en-US" altLang="zh-CN" sz="2400" smtClean="0"/>
              <a:t>        {</a:t>
            </a:r>
          </a:p>
          <a:p>
            <a:pPr eaLnBrk="1" hangingPunct="1">
              <a:lnSpc>
                <a:spcPct val="80000"/>
              </a:lnSpc>
            </a:pPr>
            <a:r>
              <a:rPr lang="en-US" altLang="zh-CN" sz="2400" smtClean="0"/>
              <a:t>            Net[m++]=i;</a:t>
            </a:r>
          </a:p>
          <a:p>
            <a:pPr eaLnBrk="1" hangingPunct="1">
              <a:lnSpc>
                <a:spcPct val="80000"/>
              </a:lnSpc>
            </a:pPr>
            <a:r>
              <a:rPr lang="en-US" altLang="zh-CN" sz="2400" smtClean="0"/>
              <a:t>            j=C[i]-1;                       </a:t>
            </a:r>
            <a:r>
              <a:rPr lang="en-US" altLang="zh-CN" sz="2400" smtClean="0">
                <a:solidFill>
                  <a:schemeClr val="folHlink"/>
                </a:solidFill>
              </a:rPr>
              <a:t>//π[i]</a:t>
            </a:r>
          </a:p>
          <a:p>
            <a:pPr eaLnBrk="1" hangingPunct="1">
              <a:lnSpc>
                <a:spcPct val="80000"/>
              </a:lnSpc>
            </a:pPr>
            <a:r>
              <a:rPr lang="en-US" altLang="zh-CN" sz="2400" smtClean="0"/>
              <a:t>        }</a:t>
            </a:r>
          </a:p>
          <a:p>
            <a:pPr eaLnBrk="1" hangingPunct="1">
              <a:lnSpc>
                <a:spcPct val="80000"/>
              </a:lnSpc>
            </a:pPr>
            <a:r>
              <a:rPr lang="en-US" altLang="zh-CN" sz="2400" smtClean="0"/>
              <a:t>    if(j&gt;=C[1]) </a:t>
            </a:r>
            <a:r>
              <a:rPr lang="en-US" altLang="zh-CN" sz="2400" smtClean="0">
                <a:solidFill>
                  <a:schemeClr val="folHlink"/>
                </a:solidFill>
              </a:rPr>
              <a:t>//i=1</a:t>
            </a:r>
          </a:p>
          <a:p>
            <a:pPr eaLnBrk="1" hangingPunct="1">
              <a:lnSpc>
                <a:spcPct val="80000"/>
              </a:lnSpc>
            </a:pPr>
            <a:r>
              <a:rPr lang="en-US" altLang="zh-CN" sz="2400" smtClean="0"/>
              <a:t>        Net[m++]=1;</a:t>
            </a:r>
          </a:p>
          <a:p>
            <a:pPr eaLnBrk="1" hangingPunct="1">
              <a:lnSpc>
                <a:spcPct val="80000"/>
              </a:lnSpc>
            </a:pPr>
            <a:r>
              <a:rPr lang="en-US" altLang="zh-CN" sz="2400" smtClean="0"/>
              <a:t>}</a:t>
            </a:r>
          </a:p>
        </p:txBody>
      </p:sp>
      <p:sp>
        <p:nvSpPr>
          <p:cNvPr id="5" name="灯片编号占位符 5"/>
          <p:cNvSpPr>
            <a:spLocks noGrp="1"/>
          </p:cNvSpPr>
          <p:nvPr>
            <p:ph type="sldNum" sz="quarter" idx="12"/>
          </p:nvPr>
        </p:nvSpPr>
        <p:spPr/>
        <p:txBody>
          <a:bodyPr/>
          <a:lstStyle/>
          <a:p>
            <a:pPr>
              <a:defRPr/>
            </a:pPr>
            <a:fld id="{7780453B-8D9D-4ABC-87BB-EF6E39F35901}" type="slidenum">
              <a:rPr lang="en-US" altLang="zh-CN"/>
              <a:pPr>
                <a:defRPr/>
              </a:pPr>
              <a:t>115</a:t>
            </a:fld>
            <a:endParaRPr lang="en-US" altLang="zh-CN"/>
          </a:p>
        </p:txBody>
      </p:sp>
      <p:sp>
        <p:nvSpPr>
          <p:cNvPr id="128004" name="Rectangle 4"/>
          <p:cNvSpPr>
            <a:spLocks noChangeArrowheads="1"/>
          </p:cNvSpPr>
          <p:nvPr/>
        </p:nvSpPr>
        <p:spPr bwMode="auto">
          <a:xfrm>
            <a:off x="1042988" y="3141663"/>
            <a:ext cx="3889375" cy="2232025"/>
          </a:xfrm>
          <a:prstGeom prst="rect">
            <a:avLst/>
          </a:prstGeom>
          <a:solidFill>
            <a:srgbClr val="3366FF">
              <a:alpha val="28999"/>
            </a:srgbClr>
          </a:solidFill>
          <a:ln w="9525">
            <a:noFill/>
            <a:miter lim="800000"/>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latin typeface="Arial" charset="0"/>
            </a:endParaRP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eaLnBrk="1" fontAlgn="auto" hangingPunct="1">
              <a:spcAft>
                <a:spcPts val="0"/>
              </a:spcAft>
              <a:defRPr/>
            </a:pPr>
            <a:r>
              <a:rPr lang="en-US" altLang="zh-CN"/>
              <a:t>4. </a:t>
            </a:r>
            <a:r>
              <a:rPr lang="zh-CN" altLang="en-US"/>
              <a:t>计算复杂性</a:t>
            </a:r>
          </a:p>
        </p:txBody>
      </p:sp>
      <p:sp>
        <p:nvSpPr>
          <p:cNvPr id="130051" name="Rectangle 3"/>
          <p:cNvSpPr>
            <a:spLocks noGrp="1" noChangeArrowheads="1"/>
          </p:cNvSpPr>
          <p:nvPr>
            <p:ph idx="1"/>
          </p:nvPr>
        </p:nvSpPr>
        <p:spPr/>
        <p:txBody>
          <a:bodyPr/>
          <a:lstStyle/>
          <a:p>
            <a:pPr eaLnBrk="1" hangingPunct="1"/>
            <a:r>
              <a:rPr lang="en-US" altLang="zh-CN" smtClean="0"/>
              <a:t>MNS</a:t>
            </a:r>
            <a:r>
              <a:rPr lang="zh-CN" altLang="en-US" smtClean="0"/>
              <a:t>：</a:t>
            </a:r>
            <a:r>
              <a:rPr lang="en-US" altLang="zh-CN" smtClean="0"/>
              <a:t>O(n</a:t>
            </a:r>
            <a:r>
              <a:rPr lang="en-US" altLang="zh-CN" baseline="30000" smtClean="0"/>
              <a:t>2</a:t>
            </a:r>
            <a:r>
              <a:rPr lang="en-US" altLang="zh-CN" smtClean="0"/>
              <a:t>)</a:t>
            </a:r>
          </a:p>
          <a:p>
            <a:pPr eaLnBrk="1" hangingPunct="1"/>
            <a:r>
              <a:rPr lang="en-US" altLang="zh-CN" smtClean="0"/>
              <a:t>Traceback</a:t>
            </a:r>
            <a:r>
              <a:rPr lang="zh-CN" altLang="en-US" smtClean="0"/>
              <a:t>：</a:t>
            </a:r>
            <a:r>
              <a:rPr lang="en-US" altLang="zh-CN" smtClean="0"/>
              <a:t>O(n)</a:t>
            </a:r>
          </a:p>
        </p:txBody>
      </p:sp>
      <p:sp>
        <p:nvSpPr>
          <p:cNvPr id="4" name="灯片编号占位符 5"/>
          <p:cNvSpPr>
            <a:spLocks noGrp="1"/>
          </p:cNvSpPr>
          <p:nvPr>
            <p:ph type="sldNum" sz="quarter" idx="12"/>
          </p:nvPr>
        </p:nvSpPr>
        <p:spPr/>
        <p:txBody>
          <a:bodyPr/>
          <a:lstStyle/>
          <a:p>
            <a:pPr>
              <a:defRPr/>
            </a:pPr>
            <a:fld id="{C4217D69-8ECA-4A31-A6A0-6C438BA11575}" type="slidenum">
              <a:rPr lang="en-US" altLang="zh-CN"/>
              <a:pPr>
                <a:defRPr/>
              </a:pPr>
              <a:t>116</a:t>
            </a:fld>
            <a:endParaRPr lang="en-US" altLang="zh-CN"/>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eaLnBrk="1" fontAlgn="auto" hangingPunct="1">
              <a:spcAft>
                <a:spcPts val="0"/>
              </a:spcAft>
              <a:defRPr/>
            </a:pPr>
            <a:r>
              <a:rPr lang="en-US" altLang="zh-CN"/>
              <a:t>3.9 </a:t>
            </a:r>
            <a:r>
              <a:rPr lang="zh-CN" altLang="en-US"/>
              <a:t>流水作业调度</a:t>
            </a:r>
          </a:p>
        </p:txBody>
      </p:sp>
      <p:sp>
        <p:nvSpPr>
          <p:cNvPr id="131075" name="Rectangle 3"/>
          <p:cNvSpPr>
            <a:spLocks noGrp="1" noChangeArrowheads="1"/>
          </p:cNvSpPr>
          <p:nvPr>
            <p:ph idx="1"/>
          </p:nvPr>
        </p:nvSpPr>
        <p:spPr/>
        <p:txBody>
          <a:bodyPr/>
          <a:lstStyle/>
          <a:p>
            <a:pPr eaLnBrk="1" hangingPunct="1"/>
            <a:r>
              <a:rPr lang="en-US" altLang="zh-CN" smtClean="0"/>
              <a:t>n</a:t>
            </a:r>
            <a:r>
              <a:rPr lang="zh-CN" altLang="en-US" smtClean="0"/>
              <a:t>个作业</a:t>
            </a:r>
            <a:r>
              <a:rPr lang="en-US" altLang="zh-CN" smtClean="0"/>
              <a:t>{1,2,…,n}</a:t>
            </a:r>
            <a:r>
              <a:rPr lang="zh-CN" altLang="en-US" smtClean="0"/>
              <a:t>要在由</a:t>
            </a:r>
            <a:r>
              <a:rPr lang="en-US" altLang="zh-CN" smtClean="0"/>
              <a:t>2</a:t>
            </a:r>
            <a:r>
              <a:rPr lang="zh-CN" altLang="en-US" smtClean="0"/>
              <a:t>台机器</a:t>
            </a:r>
            <a:r>
              <a:rPr lang="en-US" altLang="zh-CN" smtClean="0"/>
              <a:t>M</a:t>
            </a:r>
            <a:r>
              <a:rPr lang="en-US" altLang="zh-CN" baseline="-25000" smtClean="0"/>
              <a:t>1</a:t>
            </a:r>
            <a:r>
              <a:rPr lang="zh-CN" altLang="en-US" smtClean="0"/>
              <a:t>和</a:t>
            </a:r>
            <a:r>
              <a:rPr lang="en-US" altLang="zh-CN" smtClean="0"/>
              <a:t>M</a:t>
            </a:r>
            <a:r>
              <a:rPr lang="en-US" altLang="zh-CN" baseline="-25000" smtClean="0"/>
              <a:t>2</a:t>
            </a:r>
            <a:r>
              <a:rPr lang="zh-CN" altLang="en-US" smtClean="0"/>
              <a:t>组成的流水线上完成加工。每个作业加工的顺序都是先在</a:t>
            </a:r>
            <a:r>
              <a:rPr lang="en-US" altLang="zh-CN" smtClean="0"/>
              <a:t>M</a:t>
            </a:r>
            <a:r>
              <a:rPr lang="en-US" altLang="zh-CN" baseline="-25000" smtClean="0"/>
              <a:t>1</a:t>
            </a:r>
            <a:r>
              <a:rPr lang="zh-CN" altLang="en-US" smtClean="0"/>
              <a:t>上加工，然后在</a:t>
            </a:r>
            <a:r>
              <a:rPr lang="en-US" altLang="zh-CN" smtClean="0"/>
              <a:t>M</a:t>
            </a:r>
            <a:r>
              <a:rPr lang="en-US" altLang="zh-CN" baseline="-25000" smtClean="0"/>
              <a:t>2</a:t>
            </a:r>
            <a:r>
              <a:rPr lang="zh-CN" altLang="en-US" smtClean="0"/>
              <a:t>上加工。</a:t>
            </a:r>
            <a:r>
              <a:rPr lang="en-US" altLang="zh-CN" smtClean="0"/>
              <a:t>M</a:t>
            </a:r>
            <a:r>
              <a:rPr lang="en-US" altLang="zh-CN" baseline="-25000" smtClean="0"/>
              <a:t>1</a:t>
            </a:r>
            <a:r>
              <a:rPr lang="zh-CN" altLang="en-US" smtClean="0"/>
              <a:t>和</a:t>
            </a:r>
            <a:r>
              <a:rPr lang="en-US" altLang="zh-CN" smtClean="0"/>
              <a:t>M</a:t>
            </a:r>
            <a:r>
              <a:rPr lang="en-US" altLang="zh-CN" baseline="-25000" smtClean="0"/>
              <a:t>2</a:t>
            </a:r>
            <a:r>
              <a:rPr lang="zh-CN" altLang="en-US" smtClean="0"/>
              <a:t>加工作业</a:t>
            </a:r>
            <a:r>
              <a:rPr lang="en-US" altLang="zh-CN" smtClean="0"/>
              <a:t>i</a:t>
            </a:r>
            <a:r>
              <a:rPr lang="zh-CN" altLang="en-US" smtClean="0"/>
              <a:t>所需的时间分别为</a:t>
            </a:r>
            <a:r>
              <a:rPr lang="en-US" altLang="zh-CN" smtClean="0"/>
              <a:t>a</a:t>
            </a:r>
            <a:r>
              <a:rPr lang="en-US" altLang="zh-CN" baseline="-25000" smtClean="0"/>
              <a:t>i</a:t>
            </a:r>
            <a:r>
              <a:rPr lang="zh-CN" altLang="en-US" smtClean="0"/>
              <a:t>和</a:t>
            </a:r>
            <a:r>
              <a:rPr lang="en-US" altLang="zh-CN" smtClean="0"/>
              <a:t>b</a:t>
            </a:r>
            <a:r>
              <a:rPr lang="en-US" altLang="zh-CN" baseline="-25000" smtClean="0"/>
              <a:t>i</a:t>
            </a:r>
            <a:r>
              <a:rPr lang="zh-CN" altLang="en-US" smtClean="0"/>
              <a:t>。</a:t>
            </a:r>
          </a:p>
          <a:p>
            <a:pPr eaLnBrk="1" hangingPunct="1"/>
            <a:r>
              <a:rPr lang="zh-CN" altLang="en-US" smtClean="0"/>
              <a:t>流水作业调度问题要求</a:t>
            </a:r>
            <a:r>
              <a:rPr lang="zh-CN" altLang="en-US" smtClean="0">
                <a:solidFill>
                  <a:srgbClr val="FE6700"/>
                </a:solidFill>
              </a:rPr>
              <a:t>确定这</a:t>
            </a:r>
            <a:r>
              <a:rPr lang="en-US" altLang="zh-CN" smtClean="0">
                <a:solidFill>
                  <a:srgbClr val="FE6700"/>
                </a:solidFill>
              </a:rPr>
              <a:t>n</a:t>
            </a:r>
            <a:r>
              <a:rPr lang="zh-CN" altLang="en-US" smtClean="0">
                <a:solidFill>
                  <a:srgbClr val="FE6700"/>
                </a:solidFill>
              </a:rPr>
              <a:t>个作业的最优加工顺序</a:t>
            </a:r>
            <a:r>
              <a:rPr lang="zh-CN" altLang="en-US" smtClean="0"/>
              <a:t>，使得从第一个作业在机器</a:t>
            </a:r>
            <a:r>
              <a:rPr lang="en-US" altLang="zh-CN" smtClean="0"/>
              <a:t>M</a:t>
            </a:r>
            <a:r>
              <a:rPr lang="en-US" altLang="zh-CN" baseline="-25000" smtClean="0"/>
              <a:t>1</a:t>
            </a:r>
            <a:r>
              <a:rPr lang="zh-CN" altLang="en-US" smtClean="0"/>
              <a:t>上开始加工，到最后一个作业在机器</a:t>
            </a:r>
            <a:r>
              <a:rPr lang="en-US" altLang="zh-CN" smtClean="0"/>
              <a:t>M</a:t>
            </a:r>
            <a:r>
              <a:rPr lang="en-US" altLang="zh-CN" baseline="-25000" smtClean="0"/>
              <a:t>2</a:t>
            </a:r>
            <a:r>
              <a:rPr lang="zh-CN" altLang="en-US" smtClean="0"/>
              <a:t>上加工完成所需的时间最少。</a:t>
            </a:r>
          </a:p>
          <a:p>
            <a:pPr eaLnBrk="1" hangingPunct="1"/>
            <a:endParaRPr lang="en-US" altLang="zh-CN" smtClean="0"/>
          </a:p>
        </p:txBody>
      </p:sp>
      <p:sp>
        <p:nvSpPr>
          <p:cNvPr id="4" name="灯片编号占位符 5"/>
          <p:cNvSpPr>
            <a:spLocks noGrp="1"/>
          </p:cNvSpPr>
          <p:nvPr>
            <p:ph type="sldNum" sz="quarter" idx="12"/>
          </p:nvPr>
        </p:nvSpPr>
        <p:spPr/>
        <p:txBody>
          <a:bodyPr/>
          <a:lstStyle/>
          <a:p>
            <a:pPr>
              <a:defRPr/>
            </a:pPr>
            <a:fld id="{BC285CE1-A192-4955-BD05-9A60F6AFFCE2}" type="slidenum">
              <a:rPr lang="en-US" altLang="zh-CN"/>
              <a:pPr>
                <a:defRPr/>
              </a:pPr>
              <a:t>117</a:t>
            </a:fld>
            <a:endParaRPr lang="en-US" altLang="zh-CN"/>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pPr eaLnBrk="1" fontAlgn="auto" hangingPunct="1">
              <a:spcAft>
                <a:spcPts val="0"/>
              </a:spcAft>
              <a:defRPr/>
            </a:pPr>
            <a:r>
              <a:rPr lang="zh-CN" altLang="en-US"/>
              <a:t>分析：</a:t>
            </a:r>
          </a:p>
        </p:txBody>
      </p:sp>
      <p:sp>
        <p:nvSpPr>
          <p:cNvPr id="131075" name="Rectangle 3"/>
          <p:cNvSpPr>
            <a:spLocks noGrp="1" noChangeArrowheads="1"/>
          </p:cNvSpPr>
          <p:nvPr>
            <p:ph idx="1"/>
          </p:nvPr>
        </p:nvSpPr>
        <p:spPr/>
        <p:txBody>
          <a:bodyPr>
            <a:normAutofit/>
          </a:bodyPr>
          <a:lstStyle/>
          <a:p>
            <a:pPr eaLnBrk="1" fontAlgn="auto" hangingPunct="1">
              <a:lnSpc>
                <a:spcPct val="90000"/>
              </a:lnSpc>
              <a:spcAft>
                <a:spcPts val="0"/>
              </a:spcAft>
              <a:buFont typeface="Wingdings 2"/>
              <a:buChar char=""/>
              <a:defRPr/>
            </a:pPr>
            <a:r>
              <a:rPr lang="zh-CN" altLang="en-US"/>
              <a:t>直观上，一个最优调度应使机器</a:t>
            </a:r>
            <a:r>
              <a:rPr lang="en-US" altLang="zh-CN"/>
              <a:t>M</a:t>
            </a:r>
            <a:r>
              <a:rPr lang="en-US" altLang="zh-CN" baseline="-25000"/>
              <a:t>1</a:t>
            </a:r>
            <a:r>
              <a:rPr lang="zh-CN" altLang="en-US"/>
              <a:t>没有空闲时间，且机器</a:t>
            </a:r>
            <a:r>
              <a:rPr lang="en-US" altLang="zh-CN"/>
              <a:t>M</a:t>
            </a:r>
            <a:r>
              <a:rPr lang="en-US" altLang="zh-CN" baseline="-25000"/>
              <a:t>2</a:t>
            </a:r>
            <a:r>
              <a:rPr lang="zh-CN" altLang="en-US"/>
              <a:t>的空闲时间最少。在一般情况下，机器</a:t>
            </a:r>
            <a:r>
              <a:rPr lang="en-US" altLang="zh-CN"/>
              <a:t>M</a:t>
            </a:r>
            <a:r>
              <a:rPr lang="en-US" altLang="zh-CN" baseline="-25000"/>
              <a:t>2</a:t>
            </a:r>
            <a:r>
              <a:rPr lang="zh-CN" altLang="en-US"/>
              <a:t>上会有</a:t>
            </a:r>
            <a:r>
              <a:rPr lang="zh-CN" altLang="en-US">
                <a:solidFill>
                  <a:srgbClr val="FE6700"/>
                </a:solidFill>
              </a:rPr>
              <a:t>机器空闲</a:t>
            </a:r>
            <a:r>
              <a:rPr lang="zh-CN" altLang="en-US"/>
              <a:t>和</a:t>
            </a:r>
            <a:r>
              <a:rPr lang="zh-CN" altLang="en-US">
                <a:solidFill>
                  <a:srgbClr val="FE6700"/>
                </a:solidFill>
              </a:rPr>
              <a:t>作业积压</a:t>
            </a:r>
            <a:r>
              <a:rPr lang="en-US" altLang="zh-CN"/>
              <a:t>2</a:t>
            </a:r>
            <a:r>
              <a:rPr lang="zh-CN" altLang="en-US"/>
              <a:t>种情况。</a:t>
            </a:r>
          </a:p>
          <a:p>
            <a:pPr eaLnBrk="1" fontAlgn="auto" hangingPunct="1">
              <a:lnSpc>
                <a:spcPct val="90000"/>
              </a:lnSpc>
              <a:spcAft>
                <a:spcPts val="0"/>
              </a:spcAft>
              <a:buFont typeface="Wingdings 2"/>
              <a:buChar char=""/>
              <a:defRPr/>
            </a:pPr>
            <a:r>
              <a:rPr lang="zh-CN" altLang="en-US"/>
              <a:t>设全部作业的集合为</a:t>
            </a:r>
            <a:r>
              <a:rPr lang="en-US" altLang="zh-CN"/>
              <a:t>N={1,2,…,n}</a:t>
            </a:r>
            <a:r>
              <a:rPr lang="zh-CN" altLang="en-US"/>
              <a:t>。</a:t>
            </a:r>
            <a:r>
              <a:rPr lang="en-US" altLang="zh-CN"/>
              <a:t>S</a:t>
            </a:r>
            <a:r>
              <a:rPr lang="en-US" altLang="zh-CN">
                <a:latin typeface="Arial Unicode MS" pitchFamily="34" charset="-122"/>
                <a:ea typeface="Arial Unicode MS" pitchFamily="34" charset="-122"/>
                <a:cs typeface="Arial Unicode MS" pitchFamily="34" charset="-122"/>
              </a:rPr>
              <a:t>⊆</a:t>
            </a:r>
            <a:r>
              <a:rPr lang="en-US" altLang="zh-CN"/>
              <a:t>N</a:t>
            </a:r>
            <a:r>
              <a:rPr lang="zh-CN" altLang="en-US"/>
              <a:t>是</a:t>
            </a:r>
            <a:r>
              <a:rPr lang="en-US" altLang="zh-CN"/>
              <a:t>N</a:t>
            </a:r>
            <a:r>
              <a:rPr lang="zh-CN" altLang="en-US"/>
              <a:t>的作业子集。在一般情况下，机器</a:t>
            </a:r>
            <a:r>
              <a:rPr lang="en-US" altLang="zh-CN"/>
              <a:t>M</a:t>
            </a:r>
            <a:r>
              <a:rPr lang="en-US" altLang="zh-CN" baseline="-25000"/>
              <a:t>1</a:t>
            </a:r>
            <a:r>
              <a:rPr lang="zh-CN" altLang="en-US"/>
              <a:t>开始加工</a:t>
            </a:r>
            <a:r>
              <a:rPr lang="en-US" altLang="zh-CN"/>
              <a:t>S</a:t>
            </a:r>
            <a:r>
              <a:rPr lang="zh-CN" altLang="en-US"/>
              <a:t>中作业时，</a:t>
            </a:r>
            <a:r>
              <a:rPr lang="zh-CN" altLang="en-US">
                <a:solidFill>
                  <a:schemeClr val="hlink"/>
                </a:solidFill>
                <a:effectLst>
                  <a:outerShdw blurRad="38100" dist="38100" dir="2700000" algn="tl">
                    <a:srgbClr val="C0C0C0"/>
                  </a:outerShdw>
                </a:effectLst>
              </a:rPr>
              <a:t>机器</a:t>
            </a:r>
            <a:r>
              <a:rPr lang="en-US" altLang="zh-CN">
                <a:solidFill>
                  <a:schemeClr val="hlink"/>
                </a:solidFill>
                <a:effectLst>
                  <a:outerShdw blurRad="38100" dist="38100" dir="2700000" algn="tl">
                    <a:srgbClr val="C0C0C0"/>
                  </a:outerShdw>
                </a:effectLst>
              </a:rPr>
              <a:t>M</a:t>
            </a:r>
            <a:r>
              <a:rPr lang="en-US" altLang="zh-CN" baseline="-25000">
                <a:solidFill>
                  <a:schemeClr val="hlink"/>
                </a:solidFill>
                <a:effectLst>
                  <a:outerShdw blurRad="38100" dist="38100" dir="2700000" algn="tl">
                    <a:srgbClr val="C0C0C0"/>
                  </a:outerShdw>
                </a:effectLst>
              </a:rPr>
              <a:t>2</a:t>
            </a:r>
            <a:r>
              <a:rPr lang="zh-CN" altLang="en-US"/>
              <a:t>还在加工其它作业，要</a:t>
            </a:r>
            <a:r>
              <a:rPr lang="zh-CN" altLang="en-US">
                <a:solidFill>
                  <a:schemeClr val="hlink"/>
                </a:solidFill>
                <a:effectLst>
                  <a:outerShdw blurRad="38100" dist="38100" dir="2700000" algn="tl">
                    <a:srgbClr val="C0C0C0"/>
                  </a:outerShdw>
                </a:effectLst>
              </a:rPr>
              <a:t>等时间</a:t>
            </a:r>
            <a:r>
              <a:rPr lang="en-US" altLang="zh-CN">
                <a:solidFill>
                  <a:schemeClr val="hlink"/>
                </a:solidFill>
                <a:effectLst>
                  <a:outerShdw blurRad="38100" dist="38100" dir="2700000" algn="tl">
                    <a:srgbClr val="C0C0C0"/>
                  </a:outerShdw>
                </a:effectLst>
              </a:rPr>
              <a:t>t</a:t>
            </a:r>
            <a:r>
              <a:rPr lang="zh-CN" altLang="en-US"/>
              <a:t>后才可利用。将这种情况下完成</a:t>
            </a:r>
            <a:r>
              <a:rPr lang="en-US" altLang="zh-CN"/>
              <a:t>S</a:t>
            </a:r>
            <a:r>
              <a:rPr lang="zh-CN" altLang="en-US"/>
              <a:t>中作业所需的最短时间记为</a:t>
            </a:r>
            <a:r>
              <a:rPr lang="en-US" altLang="zh-CN"/>
              <a:t>T(S,t)</a:t>
            </a:r>
            <a:r>
              <a:rPr lang="zh-CN" altLang="en-US"/>
              <a:t>。</a:t>
            </a:r>
          </a:p>
          <a:p>
            <a:pPr eaLnBrk="1" fontAlgn="auto" hangingPunct="1">
              <a:lnSpc>
                <a:spcPct val="90000"/>
              </a:lnSpc>
              <a:spcAft>
                <a:spcPts val="0"/>
              </a:spcAft>
              <a:buFont typeface="Wingdings 2"/>
              <a:buChar char=""/>
              <a:defRPr/>
            </a:pPr>
            <a:r>
              <a:rPr lang="zh-CN" altLang="en-US"/>
              <a:t>流水作业调度问题的最优值为</a:t>
            </a:r>
            <a:r>
              <a:rPr lang="en-US" altLang="zh-CN"/>
              <a:t>T(N,0)</a:t>
            </a:r>
            <a:r>
              <a:rPr lang="zh-CN" altLang="en-US"/>
              <a:t>。</a:t>
            </a:r>
          </a:p>
        </p:txBody>
      </p:sp>
      <p:sp>
        <p:nvSpPr>
          <p:cNvPr id="4" name="灯片编号占位符 5"/>
          <p:cNvSpPr>
            <a:spLocks noGrp="1"/>
          </p:cNvSpPr>
          <p:nvPr>
            <p:ph type="sldNum" sz="quarter" idx="12"/>
          </p:nvPr>
        </p:nvSpPr>
        <p:spPr/>
        <p:txBody>
          <a:bodyPr/>
          <a:lstStyle/>
          <a:p>
            <a:pPr>
              <a:defRPr/>
            </a:pPr>
            <a:fld id="{3319694E-8CFE-4AA0-8C80-4E5928BB2737}" type="slidenum">
              <a:rPr lang="en-US" altLang="zh-CN"/>
              <a:pPr>
                <a:defRPr/>
              </a:pPr>
              <a:t>118</a:t>
            </a:fld>
            <a:endParaRPr lang="en-US" altLang="zh-C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fontAlgn="auto" hangingPunct="1">
              <a:spcAft>
                <a:spcPts val="0"/>
              </a:spcAft>
              <a:defRPr/>
            </a:pPr>
            <a:r>
              <a:rPr lang="zh-CN" altLang="en-US"/>
              <a:t>穷举法</a:t>
            </a:r>
          </a:p>
        </p:txBody>
      </p:sp>
      <p:sp>
        <p:nvSpPr>
          <p:cNvPr id="23555" name="Rectangle 3"/>
          <p:cNvSpPr>
            <a:spLocks noGrp="1" noChangeArrowheads="1"/>
          </p:cNvSpPr>
          <p:nvPr>
            <p:ph idx="1"/>
          </p:nvPr>
        </p:nvSpPr>
        <p:spPr>
          <a:xfrm>
            <a:off x="468313" y="1341438"/>
            <a:ext cx="8229600" cy="3240087"/>
          </a:xfrm>
        </p:spPr>
        <p:txBody>
          <a:bodyPr>
            <a:normAutofit/>
          </a:bodyPr>
          <a:lstStyle/>
          <a:p>
            <a:pPr eaLnBrk="1" fontAlgn="auto" hangingPunct="1">
              <a:spcAft>
                <a:spcPts val="0"/>
              </a:spcAft>
              <a:buFont typeface="Wingdings 2"/>
              <a:buChar char=""/>
              <a:defRPr/>
            </a:pPr>
            <a:r>
              <a:rPr lang="zh-CN" altLang="en-US" sz="2800"/>
              <a:t>列举出</a:t>
            </a:r>
            <a:r>
              <a:rPr lang="zh-CN" altLang="en-US" sz="2800">
                <a:solidFill>
                  <a:srgbClr val="FE6700"/>
                </a:solidFill>
                <a:effectLst>
                  <a:outerShdw blurRad="38100" dist="38100" dir="2700000" algn="tl">
                    <a:srgbClr val="C0C0C0"/>
                  </a:outerShdw>
                </a:effectLst>
              </a:rPr>
              <a:t>所有可能</a:t>
            </a:r>
            <a:r>
              <a:rPr lang="zh-CN" altLang="en-US" sz="2800"/>
              <a:t>的计算次序，并计算出每一种计算次序相应需要的数乘次数，从中找出一种数乘次数最少的计算次序。</a:t>
            </a:r>
          </a:p>
          <a:p>
            <a:pPr eaLnBrk="1" fontAlgn="auto" hangingPunct="1">
              <a:spcAft>
                <a:spcPts val="0"/>
              </a:spcAft>
              <a:buFont typeface="Wingdings 2"/>
              <a:buChar char=""/>
              <a:defRPr/>
            </a:pPr>
            <a:r>
              <a:rPr lang="zh-CN" altLang="en-US" sz="2800"/>
              <a:t>对于</a:t>
            </a:r>
            <a:r>
              <a:rPr lang="en-US" altLang="zh-CN" sz="2800"/>
              <a:t>n</a:t>
            </a:r>
            <a:r>
              <a:rPr lang="zh-CN" altLang="en-US" sz="2800"/>
              <a:t>个矩阵的连乘积，设其不同的计算次序为</a:t>
            </a:r>
            <a:r>
              <a:rPr lang="en-US" altLang="zh-CN" sz="2800"/>
              <a:t>P(n)</a:t>
            </a:r>
            <a:r>
              <a:rPr lang="zh-CN" altLang="en-US" sz="2800"/>
              <a:t>。由于每种加括号方式都可以分解为两个子矩阵的加括号问题：</a:t>
            </a:r>
            <a:r>
              <a:rPr lang="en-US" altLang="zh-CN" sz="2800"/>
              <a:t>(A</a:t>
            </a:r>
            <a:r>
              <a:rPr lang="en-US" altLang="zh-CN" sz="2800" baseline="-25000"/>
              <a:t>1</a:t>
            </a:r>
            <a:r>
              <a:rPr lang="en-US" altLang="zh-CN" sz="2800"/>
              <a:t>...A</a:t>
            </a:r>
            <a:r>
              <a:rPr lang="en-US" altLang="zh-CN" sz="2800" baseline="-25000"/>
              <a:t>k</a:t>
            </a:r>
            <a:r>
              <a:rPr lang="en-US" altLang="zh-CN" sz="2800"/>
              <a:t>)(A</a:t>
            </a:r>
            <a:r>
              <a:rPr lang="en-US" altLang="zh-CN" sz="2800" baseline="-25000"/>
              <a:t>k+1</a:t>
            </a:r>
            <a:r>
              <a:rPr lang="en-US" altLang="zh-CN" sz="2800"/>
              <a:t>…A</a:t>
            </a:r>
            <a:r>
              <a:rPr lang="en-US" altLang="zh-CN" sz="2800" baseline="-25000"/>
              <a:t>n</a:t>
            </a:r>
            <a:r>
              <a:rPr lang="en-US" altLang="zh-CN" sz="2800"/>
              <a:t>)</a:t>
            </a:r>
            <a:r>
              <a:rPr lang="zh-CN" altLang="en-US" sz="2800"/>
              <a:t>可以得到关于</a:t>
            </a:r>
            <a:r>
              <a:rPr lang="en-US" altLang="zh-CN" sz="2800"/>
              <a:t>P(n)</a:t>
            </a:r>
            <a:r>
              <a:rPr lang="zh-CN" altLang="en-US" sz="2800"/>
              <a:t>的递推式如下：</a:t>
            </a:r>
          </a:p>
        </p:txBody>
      </p:sp>
      <p:sp>
        <p:nvSpPr>
          <p:cNvPr id="6" name="灯片编号占位符 5"/>
          <p:cNvSpPr>
            <a:spLocks noGrp="1"/>
          </p:cNvSpPr>
          <p:nvPr>
            <p:ph type="sldNum" sz="quarter" idx="12"/>
          </p:nvPr>
        </p:nvSpPr>
        <p:spPr/>
        <p:txBody>
          <a:bodyPr/>
          <a:lstStyle/>
          <a:p>
            <a:pPr>
              <a:defRPr/>
            </a:pPr>
            <a:fld id="{CE956BA8-9C5D-4E82-9FAD-8863670847F0}" type="slidenum">
              <a:rPr lang="en-US" altLang="zh-CN"/>
              <a:pPr>
                <a:defRPr/>
              </a:pPr>
              <a:t>11</a:t>
            </a:fld>
            <a:endParaRPr lang="en-US" altLang="zh-CN"/>
          </a:p>
        </p:txBody>
      </p:sp>
      <p:graphicFrame>
        <p:nvGraphicFramePr>
          <p:cNvPr id="22533" name="Object 4"/>
          <p:cNvGraphicFramePr>
            <a:graphicFrameLocks noChangeAspect="1"/>
          </p:cNvGraphicFramePr>
          <p:nvPr/>
        </p:nvGraphicFramePr>
        <p:xfrm>
          <a:off x="1331913" y="4581525"/>
          <a:ext cx="4579937" cy="1992313"/>
        </p:xfrm>
        <a:graphic>
          <a:graphicData uri="http://schemas.openxmlformats.org/presentationml/2006/ole">
            <mc:AlternateContent xmlns:mc="http://schemas.openxmlformats.org/markup-compatibility/2006">
              <mc:Choice xmlns:v="urn:schemas-microsoft-com:vml" Requires="v">
                <p:oleObj spid="_x0000_s22535" name="公式" r:id="rId3" imgW="1930400" imgH="838200" progId="Equation.3">
                  <p:embed/>
                </p:oleObj>
              </mc:Choice>
              <mc:Fallback>
                <p:oleObj name="公式" r:id="rId3" imgW="1930400" imgH="838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4581525"/>
                        <a:ext cx="4579937" cy="199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57" name="AutoShape 5"/>
          <p:cNvSpPr>
            <a:spLocks noChangeArrowheads="1"/>
          </p:cNvSpPr>
          <p:nvPr/>
        </p:nvSpPr>
        <p:spPr bwMode="auto">
          <a:xfrm>
            <a:off x="6551613" y="4221163"/>
            <a:ext cx="2592387" cy="2016125"/>
          </a:xfrm>
          <a:prstGeom prst="wedgeRoundRectCallout">
            <a:avLst>
              <a:gd name="adj1" fmla="val -73699"/>
              <a:gd name="adj2" fmla="val 2597"/>
              <a:gd name="adj3" fmla="val 16667"/>
            </a:avLst>
          </a:prstGeom>
          <a:solidFill>
            <a:srgbClr val="FF6600"/>
          </a:solidFill>
          <a:ln w="9525">
            <a:solidFill>
              <a:schemeClr val="tx1"/>
            </a:solidFill>
            <a:miter lim="800000"/>
            <a:headEnd/>
            <a:tailEnd/>
          </a:ln>
          <a:effectLst/>
        </p:spPr>
        <p:txBody>
          <a:bodyPr anchor="ctr" anchorCtr="1"/>
          <a:lstStyle/>
          <a:p>
            <a:pPr algn="ctr" eaLnBrk="1" hangingPunct="1">
              <a:defRPr/>
            </a:pPr>
            <a:r>
              <a:rPr lang="en-US" altLang="zh-CN" sz="1800">
                <a:solidFill>
                  <a:schemeClr val="bg1"/>
                </a:solidFill>
                <a:effectLst>
                  <a:outerShdw blurRad="38100" dist="38100" dir="2700000" algn="tl">
                    <a:srgbClr val="000000"/>
                  </a:outerShdw>
                </a:effectLst>
                <a:latin typeface="Arial" charset="0"/>
              </a:rPr>
              <a:t>Catalan</a:t>
            </a:r>
            <a:r>
              <a:rPr lang="zh-CN" altLang="en-US" sz="1800">
                <a:solidFill>
                  <a:schemeClr val="bg1"/>
                </a:solidFill>
                <a:effectLst>
                  <a:outerShdw blurRad="38100" dist="38100" dir="2700000" algn="tl">
                    <a:srgbClr val="000000"/>
                  </a:outerShdw>
                </a:effectLst>
                <a:latin typeface="Arial" charset="0"/>
              </a:rPr>
              <a:t>（卡塔兰）数：</a:t>
            </a:r>
          </a:p>
          <a:p>
            <a:pPr algn="ctr" eaLnBrk="1" hangingPunct="1">
              <a:defRPr/>
            </a:pPr>
            <a:r>
              <a:rPr lang="en-US" altLang="en-US" sz="1800">
                <a:solidFill>
                  <a:schemeClr val="bg1"/>
                </a:solidFill>
                <a:effectLst>
                  <a:outerShdw blurRad="38100" dist="38100" dir="2700000" algn="tl">
                    <a:srgbClr val="000000"/>
                  </a:outerShdw>
                </a:effectLst>
                <a:latin typeface="Arial" charset="0"/>
              </a:rPr>
              <a:t>1, 1, 2, 5, 14, 42, 132, 429, 1430, 4862, 16796, 58786, 208012,</a:t>
            </a:r>
            <a:r>
              <a:rPr lang="en-US" altLang="zh-CN" sz="1800">
                <a:solidFill>
                  <a:schemeClr val="bg1"/>
                </a:solidFill>
                <a:effectLst>
                  <a:outerShdw blurRad="38100" dist="38100" dir="2700000" algn="tl">
                    <a:srgbClr val="000000"/>
                  </a:outerShdw>
                </a:effectLst>
                <a:latin typeface="Arial" charset="0"/>
              </a:rPr>
              <a:t> ...</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pPr eaLnBrk="1" fontAlgn="auto" hangingPunct="1">
              <a:spcAft>
                <a:spcPts val="0"/>
              </a:spcAft>
              <a:defRPr/>
            </a:pPr>
            <a:r>
              <a:rPr lang="en-US" altLang="zh-CN"/>
              <a:t>1. </a:t>
            </a:r>
            <a:r>
              <a:rPr lang="zh-CN" altLang="en-US"/>
              <a:t>最优子结构性质</a:t>
            </a:r>
          </a:p>
        </p:txBody>
      </p:sp>
      <p:sp>
        <p:nvSpPr>
          <p:cNvPr id="133123" name="Rectangle 3"/>
          <p:cNvSpPr>
            <a:spLocks noGrp="1" noChangeArrowheads="1"/>
          </p:cNvSpPr>
          <p:nvPr>
            <p:ph idx="1"/>
          </p:nvPr>
        </p:nvSpPr>
        <p:spPr>
          <a:xfrm>
            <a:off x="468313" y="1196975"/>
            <a:ext cx="8229600" cy="2303463"/>
          </a:xfrm>
        </p:spPr>
        <p:txBody>
          <a:bodyPr/>
          <a:lstStyle/>
          <a:p>
            <a:pPr eaLnBrk="1" hangingPunct="1">
              <a:lnSpc>
                <a:spcPct val="90000"/>
              </a:lnSpc>
            </a:pPr>
            <a:r>
              <a:rPr lang="zh-CN" altLang="en-US" sz="2800" smtClean="0"/>
              <a:t>设</a:t>
            </a:r>
            <a:r>
              <a:rPr lang="zh-CN" altLang="en-US" sz="2800" smtClean="0">
                <a:sym typeface="Symbol" panose="05050102010706020507" pitchFamily="18" charset="2"/>
              </a:rPr>
              <a:t></a:t>
            </a:r>
            <a:r>
              <a:rPr lang="zh-CN" altLang="en-US" sz="2800" smtClean="0"/>
              <a:t>是所给</a:t>
            </a:r>
            <a:r>
              <a:rPr lang="en-US" altLang="zh-CN" sz="2800" smtClean="0"/>
              <a:t>n</a:t>
            </a:r>
            <a:r>
              <a:rPr lang="zh-CN" altLang="en-US" sz="2800" smtClean="0"/>
              <a:t>个流水作业的一个最优调度，它所需的加工时间为 </a:t>
            </a:r>
            <a:r>
              <a:rPr lang="en-US" altLang="zh-CN" sz="2800" smtClean="0"/>
              <a:t>a</a:t>
            </a:r>
            <a:r>
              <a:rPr lang="en-US" altLang="zh-CN" sz="2800" baseline="-25000" smtClean="0">
                <a:sym typeface="Symbol" panose="05050102010706020507" pitchFamily="18" charset="2"/>
              </a:rPr>
              <a:t>(1)</a:t>
            </a:r>
            <a:r>
              <a:rPr lang="en-US" altLang="zh-CN" sz="2800" smtClean="0">
                <a:sym typeface="Symbol" panose="05050102010706020507" pitchFamily="18" charset="2"/>
              </a:rPr>
              <a:t>+T'</a:t>
            </a:r>
            <a:r>
              <a:rPr lang="zh-CN" altLang="en-US" sz="2800" smtClean="0"/>
              <a:t>。其中</a:t>
            </a:r>
            <a:r>
              <a:rPr lang="en-US" altLang="zh-CN" sz="2800" smtClean="0"/>
              <a:t>T'</a:t>
            </a:r>
            <a:r>
              <a:rPr lang="zh-CN" altLang="en-US" sz="2800" smtClean="0"/>
              <a:t>是在机器</a:t>
            </a:r>
            <a:r>
              <a:rPr lang="en-US" altLang="zh-CN" sz="2800" smtClean="0"/>
              <a:t>M</a:t>
            </a:r>
            <a:r>
              <a:rPr lang="en-US" altLang="zh-CN" sz="2800" baseline="-25000" smtClean="0"/>
              <a:t>2</a:t>
            </a:r>
            <a:r>
              <a:rPr lang="zh-CN" altLang="en-US" sz="2800" smtClean="0"/>
              <a:t>的等待时间为</a:t>
            </a:r>
            <a:r>
              <a:rPr lang="en-US" altLang="zh-CN" sz="2800" smtClean="0"/>
              <a:t>b</a:t>
            </a:r>
            <a:r>
              <a:rPr lang="en-US" altLang="zh-CN" sz="2800" baseline="-25000" smtClean="0">
                <a:sym typeface="Symbol" panose="05050102010706020507" pitchFamily="18" charset="2"/>
              </a:rPr>
              <a:t>(1)</a:t>
            </a:r>
            <a:r>
              <a:rPr lang="zh-CN" altLang="en-US" sz="2800" smtClean="0"/>
              <a:t>时，安排作业</a:t>
            </a:r>
            <a:r>
              <a:rPr lang="en-US" altLang="zh-CN" sz="2800" smtClean="0"/>
              <a:t>{</a:t>
            </a:r>
            <a:r>
              <a:rPr lang="en-US" altLang="zh-CN" sz="2800" smtClean="0">
                <a:sym typeface="Symbol" panose="05050102010706020507" pitchFamily="18" charset="2"/>
              </a:rPr>
              <a:t></a:t>
            </a:r>
            <a:r>
              <a:rPr lang="en-US" altLang="zh-CN" sz="2800" smtClean="0"/>
              <a:t>(2),…,</a:t>
            </a:r>
            <a:r>
              <a:rPr lang="en-US" altLang="zh-CN" sz="2800" smtClean="0">
                <a:sym typeface="Symbol" panose="05050102010706020507" pitchFamily="18" charset="2"/>
              </a:rPr>
              <a:t></a:t>
            </a:r>
            <a:r>
              <a:rPr lang="en-US" altLang="zh-CN" sz="2800" smtClean="0"/>
              <a:t>(n)}</a:t>
            </a:r>
            <a:r>
              <a:rPr lang="zh-CN" altLang="en-US" sz="2800" smtClean="0"/>
              <a:t>所需的时间。</a:t>
            </a:r>
          </a:p>
          <a:p>
            <a:pPr eaLnBrk="1" hangingPunct="1">
              <a:lnSpc>
                <a:spcPct val="90000"/>
              </a:lnSpc>
            </a:pPr>
            <a:r>
              <a:rPr lang="zh-CN" altLang="en-US" sz="2800" smtClean="0">
                <a:solidFill>
                  <a:srgbClr val="FE6700"/>
                </a:solidFill>
              </a:rPr>
              <a:t>记</a:t>
            </a:r>
            <a:r>
              <a:rPr lang="en-US" altLang="zh-CN" sz="2800" smtClean="0">
                <a:solidFill>
                  <a:srgbClr val="FE6700"/>
                </a:solidFill>
              </a:rPr>
              <a:t>S=N-{</a:t>
            </a:r>
            <a:r>
              <a:rPr lang="en-US" altLang="zh-CN" sz="2800" smtClean="0">
                <a:solidFill>
                  <a:srgbClr val="FE6700"/>
                </a:solidFill>
                <a:sym typeface="Symbol" panose="05050102010706020507" pitchFamily="18" charset="2"/>
              </a:rPr>
              <a:t></a:t>
            </a:r>
            <a:r>
              <a:rPr lang="en-US" altLang="zh-CN" sz="2800" smtClean="0">
                <a:solidFill>
                  <a:srgbClr val="FE6700"/>
                </a:solidFill>
              </a:rPr>
              <a:t>(1)}</a:t>
            </a:r>
            <a:r>
              <a:rPr lang="zh-CN" altLang="en-US" sz="2800" smtClean="0">
                <a:solidFill>
                  <a:srgbClr val="FE6700"/>
                </a:solidFill>
              </a:rPr>
              <a:t>，则有</a:t>
            </a:r>
            <a:r>
              <a:rPr lang="en-US" altLang="zh-CN" sz="2800" smtClean="0">
                <a:solidFill>
                  <a:srgbClr val="FE6700"/>
                </a:solidFill>
              </a:rPr>
              <a:t>T'=T(S,b</a:t>
            </a:r>
            <a:r>
              <a:rPr lang="en-US" altLang="zh-CN" sz="2800" baseline="-25000" smtClean="0">
                <a:solidFill>
                  <a:srgbClr val="FE6700"/>
                </a:solidFill>
                <a:sym typeface="Symbol" panose="05050102010706020507" pitchFamily="18" charset="2"/>
              </a:rPr>
              <a:t>(1)</a:t>
            </a:r>
            <a:r>
              <a:rPr lang="en-US" altLang="zh-CN" sz="2800" smtClean="0">
                <a:solidFill>
                  <a:srgbClr val="FE6700"/>
                </a:solidFill>
              </a:rPr>
              <a:t>)</a:t>
            </a:r>
            <a:r>
              <a:rPr lang="zh-CN" altLang="en-US" sz="2800" smtClean="0"/>
              <a:t>。</a:t>
            </a:r>
          </a:p>
        </p:txBody>
      </p:sp>
      <p:sp>
        <p:nvSpPr>
          <p:cNvPr id="5" name="灯片编号占位符 5"/>
          <p:cNvSpPr>
            <a:spLocks noGrp="1"/>
          </p:cNvSpPr>
          <p:nvPr>
            <p:ph type="sldNum" sz="quarter" idx="12"/>
          </p:nvPr>
        </p:nvSpPr>
        <p:spPr/>
        <p:txBody>
          <a:bodyPr/>
          <a:lstStyle/>
          <a:p>
            <a:pPr>
              <a:defRPr/>
            </a:pPr>
            <a:fld id="{25D5BAC7-324C-4640-99A3-ED2D31F6D24F}" type="slidenum">
              <a:rPr lang="en-US" altLang="zh-CN"/>
              <a:pPr>
                <a:defRPr/>
              </a:pPr>
              <a:t>119</a:t>
            </a:fld>
            <a:endParaRPr lang="en-US" altLang="zh-CN"/>
          </a:p>
        </p:txBody>
      </p:sp>
      <p:sp>
        <p:nvSpPr>
          <p:cNvPr id="132100" name="Text Box 4"/>
          <p:cNvSpPr txBox="1">
            <a:spLocks noChangeArrowheads="1"/>
          </p:cNvSpPr>
          <p:nvPr/>
        </p:nvSpPr>
        <p:spPr bwMode="auto">
          <a:xfrm>
            <a:off x="539750" y="3789363"/>
            <a:ext cx="8351838" cy="2698750"/>
          </a:xfrm>
          <a:prstGeom prst="rect">
            <a:avLst/>
          </a:prstGeom>
          <a:solidFill>
            <a:srgbClr val="008080"/>
          </a:solidFill>
          <a:ln w="50800">
            <a:solidFill>
              <a:schemeClr val="bg1"/>
            </a:solidFill>
            <a:miter lim="800000"/>
            <a:headEnd/>
            <a:tailEnd/>
          </a:ln>
          <a:effectLst/>
        </p:spPr>
        <p:txBody>
          <a:bodyPr>
            <a:spAutoFit/>
          </a:bodyPr>
          <a:lstStyle/>
          <a:p>
            <a:pPr eaLnBrk="1" hangingPunct="1">
              <a:defRPr/>
            </a:pPr>
            <a:r>
              <a:rPr lang="zh-CN" altLang="en-US" sz="2400">
                <a:solidFill>
                  <a:schemeClr val="bg1"/>
                </a:solidFill>
                <a:latin typeface="Verdana" pitchFamily="34" charset="0"/>
                <a:ea typeface="黑体" pitchFamily="49" charset="-122"/>
              </a:rPr>
              <a:t>证明：</a:t>
            </a:r>
          </a:p>
          <a:p>
            <a:pPr eaLnBrk="1" hangingPunct="1">
              <a:defRPr/>
            </a:pPr>
            <a:r>
              <a:rPr lang="zh-CN" altLang="en-US" sz="2400">
                <a:solidFill>
                  <a:schemeClr val="bg1"/>
                </a:solidFill>
                <a:latin typeface="Arial" charset="0"/>
                <a:ea typeface="楷体_GB2312" pitchFamily="49" charset="-122"/>
              </a:rPr>
              <a:t>事实上，由</a:t>
            </a:r>
            <a:r>
              <a:rPr lang="en-US" altLang="zh-CN" sz="2400">
                <a:solidFill>
                  <a:srgbClr val="FE6700"/>
                </a:solidFill>
                <a:effectLst>
                  <a:outerShdw blurRad="38100" dist="38100" dir="2700000" algn="tl">
                    <a:srgbClr val="000000"/>
                  </a:outerShdw>
                </a:effectLst>
                <a:latin typeface="Arial" charset="0"/>
                <a:ea typeface="楷体_GB2312" pitchFamily="49" charset="-122"/>
              </a:rPr>
              <a:t>T</a:t>
            </a:r>
            <a:r>
              <a:rPr lang="zh-CN" altLang="en-US" sz="2400">
                <a:solidFill>
                  <a:srgbClr val="FE6700"/>
                </a:solidFill>
                <a:effectLst>
                  <a:outerShdw blurRad="38100" dist="38100" dir="2700000" algn="tl">
                    <a:srgbClr val="000000"/>
                  </a:outerShdw>
                </a:effectLst>
                <a:latin typeface="Arial" charset="0"/>
                <a:ea typeface="楷体_GB2312" pitchFamily="49" charset="-122"/>
              </a:rPr>
              <a:t>的定义</a:t>
            </a:r>
            <a:r>
              <a:rPr lang="zh-CN" altLang="en-US" sz="2400">
                <a:solidFill>
                  <a:schemeClr val="bg1"/>
                </a:solidFill>
                <a:latin typeface="Arial" charset="0"/>
                <a:ea typeface="楷体_GB2312" pitchFamily="49" charset="-122"/>
              </a:rPr>
              <a:t>知</a:t>
            </a:r>
            <a:r>
              <a:rPr lang="en-US" altLang="zh-CN" sz="2400">
                <a:solidFill>
                  <a:schemeClr val="bg1"/>
                </a:solidFill>
                <a:latin typeface="Arial" charset="0"/>
                <a:ea typeface="楷体_GB2312" pitchFamily="49" charset="-122"/>
              </a:rPr>
              <a:t>T’</a:t>
            </a:r>
            <a:r>
              <a:rPr lang="en-US" altLang="zh-CN" sz="2400">
                <a:solidFill>
                  <a:schemeClr val="bg1"/>
                </a:solidFill>
                <a:latin typeface="Arial" charset="0"/>
                <a:ea typeface="楷体_GB2312" pitchFamily="49" charset="-122"/>
                <a:sym typeface="Symbol" pitchFamily="18" charset="2"/>
              </a:rPr>
              <a:t></a:t>
            </a:r>
            <a:r>
              <a:rPr lang="en-US" altLang="zh-CN" sz="2400">
                <a:solidFill>
                  <a:schemeClr val="bg1"/>
                </a:solidFill>
                <a:latin typeface="Arial" charset="0"/>
                <a:ea typeface="楷体_GB2312" pitchFamily="49" charset="-122"/>
              </a:rPr>
              <a:t>T(S,b</a:t>
            </a:r>
            <a:r>
              <a:rPr lang="en-US" altLang="zh-CN" sz="2400" baseline="-25000">
                <a:solidFill>
                  <a:schemeClr val="bg1"/>
                </a:solidFill>
                <a:latin typeface="Arial" charset="0"/>
                <a:ea typeface="楷体_GB2312" pitchFamily="49" charset="-122"/>
                <a:sym typeface="Symbol" pitchFamily="18" charset="2"/>
              </a:rPr>
              <a:t>(1)</a:t>
            </a:r>
            <a:r>
              <a:rPr lang="en-US" altLang="zh-CN" sz="2400">
                <a:solidFill>
                  <a:schemeClr val="bg1"/>
                </a:solidFill>
                <a:latin typeface="Arial" charset="0"/>
                <a:ea typeface="楷体_GB2312" pitchFamily="49" charset="-122"/>
              </a:rPr>
              <a:t>)</a:t>
            </a:r>
            <a:r>
              <a:rPr lang="zh-CN" altLang="en-US" sz="2400">
                <a:solidFill>
                  <a:schemeClr val="bg1"/>
                </a:solidFill>
                <a:latin typeface="Arial" charset="0"/>
                <a:ea typeface="楷体_GB2312" pitchFamily="49" charset="-122"/>
              </a:rPr>
              <a:t>。若</a:t>
            </a:r>
            <a:r>
              <a:rPr lang="en-US" altLang="zh-CN" sz="2400">
                <a:solidFill>
                  <a:schemeClr val="bg1"/>
                </a:solidFill>
                <a:latin typeface="Arial" charset="0"/>
                <a:ea typeface="楷体_GB2312" pitchFamily="49" charset="-122"/>
              </a:rPr>
              <a:t>T’&gt;T(S,b</a:t>
            </a:r>
            <a:r>
              <a:rPr lang="en-US" altLang="zh-CN" sz="2400" baseline="-25000">
                <a:solidFill>
                  <a:schemeClr val="bg1"/>
                </a:solidFill>
                <a:latin typeface="Arial" charset="0"/>
                <a:ea typeface="楷体_GB2312" pitchFamily="49" charset="-122"/>
                <a:sym typeface="Symbol" pitchFamily="18" charset="2"/>
              </a:rPr>
              <a:t>(1)</a:t>
            </a:r>
            <a:r>
              <a:rPr lang="en-US" altLang="zh-CN" sz="2400">
                <a:solidFill>
                  <a:schemeClr val="bg1"/>
                </a:solidFill>
                <a:latin typeface="Arial" charset="0"/>
                <a:ea typeface="楷体_GB2312" pitchFamily="49" charset="-122"/>
              </a:rPr>
              <a:t>)</a:t>
            </a:r>
            <a:r>
              <a:rPr lang="zh-CN" altLang="en-US" sz="2400">
                <a:solidFill>
                  <a:schemeClr val="bg1"/>
                </a:solidFill>
                <a:latin typeface="Arial" charset="0"/>
                <a:ea typeface="楷体_GB2312" pitchFamily="49" charset="-122"/>
              </a:rPr>
              <a:t>，设</a:t>
            </a:r>
            <a:r>
              <a:rPr lang="zh-CN" altLang="en-US" sz="2400">
                <a:solidFill>
                  <a:schemeClr val="bg1"/>
                </a:solidFill>
                <a:latin typeface="Arial" charset="0"/>
                <a:ea typeface="楷体_GB2312" pitchFamily="49" charset="-122"/>
                <a:sym typeface="Symbol" pitchFamily="18" charset="2"/>
              </a:rPr>
              <a:t>’</a:t>
            </a:r>
            <a:r>
              <a:rPr lang="zh-CN" altLang="en-US" sz="2400">
                <a:solidFill>
                  <a:schemeClr val="bg1"/>
                </a:solidFill>
                <a:latin typeface="Arial" charset="0"/>
                <a:ea typeface="楷体_GB2312" pitchFamily="49" charset="-122"/>
              </a:rPr>
              <a:t>是作业集</a:t>
            </a:r>
            <a:r>
              <a:rPr lang="en-US" altLang="zh-CN" sz="2400">
                <a:solidFill>
                  <a:schemeClr val="bg1"/>
                </a:solidFill>
                <a:latin typeface="Arial" charset="0"/>
                <a:ea typeface="楷体_GB2312" pitchFamily="49" charset="-122"/>
              </a:rPr>
              <a:t>S</a:t>
            </a:r>
            <a:r>
              <a:rPr lang="zh-CN" altLang="en-US" sz="2400">
                <a:solidFill>
                  <a:schemeClr val="bg1"/>
                </a:solidFill>
                <a:latin typeface="Arial" charset="0"/>
                <a:ea typeface="楷体_GB2312" pitchFamily="49" charset="-122"/>
              </a:rPr>
              <a:t>在机器</a:t>
            </a:r>
            <a:r>
              <a:rPr lang="en-US" altLang="zh-CN" sz="2400">
                <a:solidFill>
                  <a:schemeClr val="bg1"/>
                </a:solidFill>
                <a:latin typeface="Arial" charset="0"/>
                <a:ea typeface="楷体_GB2312" pitchFamily="49" charset="-122"/>
              </a:rPr>
              <a:t>M2</a:t>
            </a:r>
            <a:r>
              <a:rPr lang="zh-CN" altLang="en-US" sz="2400">
                <a:solidFill>
                  <a:schemeClr val="bg1"/>
                </a:solidFill>
                <a:latin typeface="Arial" charset="0"/>
                <a:ea typeface="楷体_GB2312" pitchFamily="49" charset="-122"/>
              </a:rPr>
              <a:t>的等待时间为</a:t>
            </a:r>
            <a:r>
              <a:rPr lang="en-US" altLang="zh-CN" sz="2400">
                <a:solidFill>
                  <a:schemeClr val="bg1"/>
                </a:solidFill>
                <a:latin typeface="Arial" charset="0"/>
                <a:ea typeface="楷体_GB2312" pitchFamily="49" charset="-122"/>
              </a:rPr>
              <a:t>b</a:t>
            </a:r>
            <a:r>
              <a:rPr lang="en-US" altLang="zh-CN" sz="2400" baseline="-25000">
                <a:solidFill>
                  <a:schemeClr val="bg1"/>
                </a:solidFill>
                <a:latin typeface="Arial" charset="0"/>
                <a:ea typeface="楷体_GB2312" pitchFamily="49" charset="-122"/>
                <a:sym typeface="Symbol" pitchFamily="18" charset="2"/>
              </a:rPr>
              <a:t>(1)</a:t>
            </a:r>
            <a:r>
              <a:rPr lang="zh-CN" altLang="en-US" sz="2400">
                <a:solidFill>
                  <a:schemeClr val="bg1"/>
                </a:solidFill>
                <a:latin typeface="Arial" charset="0"/>
                <a:ea typeface="楷体_GB2312" pitchFamily="49" charset="-122"/>
              </a:rPr>
              <a:t>情况下的一个最优调度。则</a:t>
            </a:r>
            <a:r>
              <a:rPr lang="en-US" altLang="zh-CN" sz="2400">
                <a:solidFill>
                  <a:schemeClr val="bg1"/>
                </a:solidFill>
                <a:latin typeface="Arial" charset="0"/>
                <a:ea typeface="楷体_GB2312" pitchFamily="49" charset="-122"/>
              </a:rPr>
              <a:t>{</a:t>
            </a:r>
            <a:r>
              <a:rPr lang="en-US" altLang="zh-CN" sz="2400">
                <a:solidFill>
                  <a:schemeClr val="bg1"/>
                </a:solidFill>
                <a:latin typeface="Arial" charset="0"/>
                <a:ea typeface="楷体_GB2312" pitchFamily="49" charset="-122"/>
                <a:sym typeface="Symbol" pitchFamily="18" charset="2"/>
              </a:rPr>
              <a:t></a:t>
            </a:r>
            <a:r>
              <a:rPr lang="en-US" altLang="zh-CN" sz="2400">
                <a:solidFill>
                  <a:schemeClr val="bg1"/>
                </a:solidFill>
                <a:latin typeface="Arial" charset="0"/>
                <a:ea typeface="楷体_GB2312" pitchFamily="49" charset="-122"/>
              </a:rPr>
              <a:t>(1), </a:t>
            </a:r>
            <a:r>
              <a:rPr lang="en-US" altLang="zh-CN" sz="2400">
                <a:solidFill>
                  <a:schemeClr val="bg1"/>
                </a:solidFill>
                <a:latin typeface="Arial" charset="0"/>
                <a:ea typeface="楷体_GB2312" pitchFamily="49" charset="-122"/>
                <a:sym typeface="Symbol" pitchFamily="18" charset="2"/>
              </a:rPr>
              <a:t>’</a:t>
            </a:r>
            <a:r>
              <a:rPr lang="en-US" altLang="zh-CN" sz="2400">
                <a:solidFill>
                  <a:schemeClr val="bg1"/>
                </a:solidFill>
                <a:latin typeface="Arial" charset="0"/>
                <a:ea typeface="楷体_GB2312" pitchFamily="49" charset="-122"/>
              </a:rPr>
              <a:t>(2),…,</a:t>
            </a:r>
            <a:r>
              <a:rPr lang="en-US" altLang="zh-CN" sz="2400">
                <a:solidFill>
                  <a:schemeClr val="bg1"/>
                </a:solidFill>
                <a:latin typeface="Arial" charset="0"/>
                <a:ea typeface="楷体_GB2312" pitchFamily="49" charset="-122"/>
                <a:sym typeface="Symbol" pitchFamily="18" charset="2"/>
              </a:rPr>
              <a:t>’</a:t>
            </a:r>
            <a:r>
              <a:rPr lang="en-US" altLang="zh-CN" sz="2400">
                <a:solidFill>
                  <a:schemeClr val="bg1"/>
                </a:solidFill>
                <a:latin typeface="Arial" charset="0"/>
                <a:ea typeface="楷体_GB2312" pitchFamily="49" charset="-122"/>
              </a:rPr>
              <a:t>(n)}</a:t>
            </a:r>
            <a:r>
              <a:rPr lang="zh-CN" altLang="en-US" sz="2400">
                <a:solidFill>
                  <a:schemeClr val="bg1"/>
                </a:solidFill>
                <a:latin typeface="Arial" charset="0"/>
                <a:ea typeface="楷体_GB2312" pitchFamily="49" charset="-122"/>
              </a:rPr>
              <a:t>是</a:t>
            </a:r>
            <a:r>
              <a:rPr lang="en-US" altLang="zh-CN" sz="2400">
                <a:solidFill>
                  <a:schemeClr val="bg1"/>
                </a:solidFill>
                <a:latin typeface="Arial" charset="0"/>
                <a:ea typeface="楷体_GB2312" pitchFamily="49" charset="-122"/>
              </a:rPr>
              <a:t>N</a:t>
            </a:r>
            <a:r>
              <a:rPr lang="zh-CN" altLang="en-US" sz="2400">
                <a:solidFill>
                  <a:schemeClr val="bg1"/>
                </a:solidFill>
                <a:latin typeface="Arial" charset="0"/>
                <a:ea typeface="楷体_GB2312" pitchFamily="49" charset="-122"/>
              </a:rPr>
              <a:t>的一个调度，且该调度所需的时间为</a:t>
            </a:r>
            <a:r>
              <a:rPr lang="en-US" altLang="zh-CN" sz="2400">
                <a:solidFill>
                  <a:schemeClr val="bg1"/>
                </a:solidFill>
                <a:latin typeface="Arial" charset="0"/>
                <a:ea typeface="楷体_GB2312" pitchFamily="49" charset="-122"/>
              </a:rPr>
              <a:t>a</a:t>
            </a:r>
            <a:r>
              <a:rPr lang="en-US" altLang="zh-CN" sz="2400" baseline="-25000">
                <a:solidFill>
                  <a:schemeClr val="bg1"/>
                </a:solidFill>
                <a:latin typeface="Arial" charset="0"/>
                <a:ea typeface="楷体_GB2312" pitchFamily="49" charset="-122"/>
                <a:sym typeface="Symbol" pitchFamily="18" charset="2"/>
              </a:rPr>
              <a:t>(1)</a:t>
            </a:r>
            <a:r>
              <a:rPr lang="en-US" altLang="zh-CN" sz="2400">
                <a:solidFill>
                  <a:schemeClr val="bg1"/>
                </a:solidFill>
                <a:latin typeface="Arial" charset="0"/>
                <a:ea typeface="楷体_GB2312" pitchFamily="49" charset="-122"/>
              </a:rPr>
              <a:t>+T(S,b</a:t>
            </a:r>
            <a:r>
              <a:rPr lang="en-US" altLang="zh-CN" sz="2400" baseline="-25000">
                <a:solidFill>
                  <a:schemeClr val="bg1"/>
                </a:solidFill>
                <a:latin typeface="Arial" charset="0"/>
                <a:ea typeface="楷体_GB2312" pitchFamily="49" charset="-122"/>
                <a:sym typeface="Symbol" pitchFamily="18" charset="2"/>
              </a:rPr>
              <a:t>(1)</a:t>
            </a:r>
            <a:r>
              <a:rPr lang="en-US" altLang="zh-CN" sz="2400">
                <a:solidFill>
                  <a:schemeClr val="bg1"/>
                </a:solidFill>
                <a:latin typeface="Arial" charset="0"/>
                <a:ea typeface="楷体_GB2312" pitchFamily="49" charset="-122"/>
              </a:rPr>
              <a:t>)&lt;a</a:t>
            </a:r>
            <a:r>
              <a:rPr lang="en-US" altLang="zh-CN" sz="2400" baseline="-25000">
                <a:solidFill>
                  <a:schemeClr val="bg1"/>
                </a:solidFill>
                <a:latin typeface="Arial" charset="0"/>
                <a:ea typeface="楷体_GB2312" pitchFamily="49" charset="-122"/>
                <a:sym typeface="Symbol" pitchFamily="18" charset="2"/>
              </a:rPr>
              <a:t>(1)</a:t>
            </a:r>
            <a:r>
              <a:rPr lang="en-US" altLang="zh-CN" sz="2400">
                <a:solidFill>
                  <a:schemeClr val="bg1"/>
                </a:solidFill>
                <a:latin typeface="Arial" charset="0"/>
                <a:ea typeface="楷体_GB2312" pitchFamily="49" charset="-122"/>
              </a:rPr>
              <a:t>+T’</a:t>
            </a:r>
            <a:r>
              <a:rPr lang="zh-CN" altLang="en-US" sz="2400">
                <a:solidFill>
                  <a:schemeClr val="bg1"/>
                </a:solidFill>
                <a:latin typeface="Arial" charset="0"/>
                <a:ea typeface="楷体_GB2312" pitchFamily="49" charset="-122"/>
              </a:rPr>
              <a:t>。这与</a:t>
            </a:r>
            <a:r>
              <a:rPr lang="zh-CN" altLang="en-US" sz="2400">
                <a:solidFill>
                  <a:schemeClr val="bg1"/>
                </a:solidFill>
                <a:latin typeface="Arial" charset="0"/>
                <a:ea typeface="楷体_GB2312" pitchFamily="49" charset="-122"/>
                <a:sym typeface="Symbol" pitchFamily="18" charset="2"/>
              </a:rPr>
              <a:t></a:t>
            </a:r>
            <a:r>
              <a:rPr lang="zh-CN" altLang="en-US" sz="2400">
                <a:solidFill>
                  <a:schemeClr val="bg1"/>
                </a:solidFill>
                <a:latin typeface="Arial" charset="0"/>
                <a:ea typeface="楷体_GB2312" pitchFamily="49" charset="-122"/>
              </a:rPr>
              <a:t>是</a:t>
            </a:r>
            <a:r>
              <a:rPr lang="en-US" altLang="zh-CN" sz="2400">
                <a:solidFill>
                  <a:schemeClr val="bg1"/>
                </a:solidFill>
                <a:latin typeface="Arial" charset="0"/>
                <a:ea typeface="楷体_GB2312" pitchFamily="49" charset="-122"/>
              </a:rPr>
              <a:t>N</a:t>
            </a:r>
            <a:r>
              <a:rPr lang="zh-CN" altLang="en-US" sz="2400">
                <a:solidFill>
                  <a:schemeClr val="bg1"/>
                </a:solidFill>
                <a:latin typeface="Arial" charset="0"/>
                <a:ea typeface="楷体_GB2312" pitchFamily="49" charset="-122"/>
              </a:rPr>
              <a:t>的最优调度矛盾。故</a:t>
            </a:r>
            <a:r>
              <a:rPr lang="en-US" altLang="zh-CN" sz="2400">
                <a:solidFill>
                  <a:schemeClr val="bg1"/>
                </a:solidFill>
                <a:latin typeface="Arial" charset="0"/>
                <a:ea typeface="楷体_GB2312" pitchFamily="49" charset="-122"/>
              </a:rPr>
              <a:t>T’</a:t>
            </a:r>
            <a:r>
              <a:rPr lang="en-US" altLang="zh-CN" sz="2400">
                <a:solidFill>
                  <a:schemeClr val="bg1"/>
                </a:solidFill>
                <a:latin typeface="Arial" charset="0"/>
                <a:ea typeface="楷体_GB2312" pitchFamily="49" charset="-122"/>
                <a:sym typeface="Symbol" pitchFamily="18" charset="2"/>
              </a:rPr>
              <a:t></a:t>
            </a:r>
            <a:r>
              <a:rPr lang="en-US" altLang="zh-CN" sz="2400">
                <a:solidFill>
                  <a:schemeClr val="bg1"/>
                </a:solidFill>
                <a:latin typeface="Arial" charset="0"/>
                <a:ea typeface="楷体_GB2312" pitchFamily="49" charset="-122"/>
              </a:rPr>
              <a:t>T(S,b</a:t>
            </a:r>
            <a:r>
              <a:rPr lang="en-US" altLang="zh-CN" sz="2400" baseline="-25000">
                <a:solidFill>
                  <a:schemeClr val="bg1"/>
                </a:solidFill>
                <a:latin typeface="Arial" charset="0"/>
                <a:ea typeface="楷体_GB2312" pitchFamily="49" charset="-122"/>
                <a:sym typeface="Symbol" pitchFamily="18" charset="2"/>
              </a:rPr>
              <a:t>(1)</a:t>
            </a:r>
            <a:r>
              <a:rPr lang="en-US" altLang="zh-CN" sz="2400">
                <a:solidFill>
                  <a:schemeClr val="bg1"/>
                </a:solidFill>
                <a:latin typeface="Arial" charset="0"/>
                <a:ea typeface="楷体_GB2312" pitchFamily="49" charset="-122"/>
              </a:rPr>
              <a:t>)</a:t>
            </a:r>
            <a:r>
              <a:rPr lang="zh-CN" altLang="en-US" sz="2400">
                <a:solidFill>
                  <a:schemeClr val="bg1"/>
                </a:solidFill>
                <a:latin typeface="Arial" charset="0"/>
                <a:ea typeface="楷体_GB2312" pitchFamily="49" charset="-122"/>
              </a:rPr>
              <a:t>。从而</a:t>
            </a:r>
            <a:r>
              <a:rPr lang="en-US" altLang="zh-CN" sz="2400">
                <a:solidFill>
                  <a:schemeClr val="bg1"/>
                </a:solidFill>
                <a:latin typeface="Arial" charset="0"/>
                <a:ea typeface="楷体_GB2312" pitchFamily="49" charset="-122"/>
              </a:rPr>
              <a:t>T’=T(S,b</a:t>
            </a:r>
            <a:r>
              <a:rPr lang="en-US" altLang="zh-CN" sz="2400" baseline="-25000">
                <a:solidFill>
                  <a:schemeClr val="bg1"/>
                </a:solidFill>
                <a:latin typeface="Arial" charset="0"/>
                <a:ea typeface="楷体_GB2312" pitchFamily="49" charset="-122"/>
                <a:sym typeface="Symbol" pitchFamily="18" charset="2"/>
              </a:rPr>
              <a:t>(1)</a:t>
            </a:r>
            <a:r>
              <a:rPr lang="en-US" altLang="zh-CN" sz="2400">
                <a:solidFill>
                  <a:schemeClr val="bg1"/>
                </a:solidFill>
                <a:latin typeface="Arial" charset="0"/>
                <a:ea typeface="楷体_GB2312" pitchFamily="49" charset="-122"/>
              </a:rPr>
              <a:t>)</a:t>
            </a:r>
            <a:r>
              <a:rPr lang="zh-CN" altLang="en-US" sz="2400">
                <a:solidFill>
                  <a:schemeClr val="bg1"/>
                </a:solidFill>
                <a:latin typeface="Arial" charset="0"/>
                <a:ea typeface="楷体_GB2312" pitchFamily="49" charset="-122"/>
              </a:rPr>
              <a:t>。这就证明了流水作业调度问题具有最优子结构的性质。</a:t>
            </a: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pPr eaLnBrk="1" fontAlgn="auto" hangingPunct="1">
              <a:spcAft>
                <a:spcPts val="0"/>
              </a:spcAft>
              <a:defRPr/>
            </a:pPr>
            <a:endParaRPr lang="zh-CN" altLang="zh-CN"/>
          </a:p>
        </p:txBody>
      </p:sp>
      <p:sp>
        <p:nvSpPr>
          <p:cNvPr id="134147" name="Rectangle 3"/>
          <p:cNvSpPr>
            <a:spLocks noGrp="1" noChangeArrowheads="1"/>
          </p:cNvSpPr>
          <p:nvPr>
            <p:ph idx="1"/>
          </p:nvPr>
        </p:nvSpPr>
        <p:spPr>
          <a:xfrm>
            <a:off x="468313" y="1341438"/>
            <a:ext cx="8229600" cy="792162"/>
          </a:xfrm>
        </p:spPr>
        <p:txBody>
          <a:bodyPr/>
          <a:lstStyle/>
          <a:p>
            <a:pPr eaLnBrk="1" hangingPunct="1"/>
            <a:r>
              <a:rPr lang="zh-CN" altLang="en-US" sz="2800" smtClean="0"/>
              <a:t>由流水作业调度问题的最优子结构性质可知，</a:t>
            </a:r>
          </a:p>
        </p:txBody>
      </p:sp>
      <p:sp>
        <p:nvSpPr>
          <p:cNvPr id="8" name="灯片编号占位符 5"/>
          <p:cNvSpPr>
            <a:spLocks noGrp="1"/>
          </p:cNvSpPr>
          <p:nvPr>
            <p:ph type="sldNum" sz="quarter" idx="12"/>
          </p:nvPr>
        </p:nvSpPr>
        <p:spPr/>
        <p:txBody>
          <a:bodyPr/>
          <a:lstStyle/>
          <a:p>
            <a:pPr>
              <a:defRPr/>
            </a:pPr>
            <a:fld id="{166F3053-0B46-47F9-B49D-AAF55A69547D}" type="slidenum">
              <a:rPr lang="en-US" altLang="zh-CN"/>
              <a:pPr>
                <a:defRPr/>
              </a:pPr>
              <a:t>120</a:t>
            </a:fld>
            <a:endParaRPr lang="en-US" altLang="zh-CN"/>
          </a:p>
        </p:txBody>
      </p:sp>
      <p:graphicFrame>
        <p:nvGraphicFramePr>
          <p:cNvPr id="134149" name="Object 4"/>
          <p:cNvGraphicFramePr>
            <a:graphicFrameLocks noChangeAspect="1"/>
          </p:cNvGraphicFramePr>
          <p:nvPr/>
        </p:nvGraphicFramePr>
        <p:xfrm>
          <a:off x="1692275" y="2205038"/>
          <a:ext cx="5256213" cy="692150"/>
        </p:xfrm>
        <a:graphic>
          <a:graphicData uri="http://schemas.openxmlformats.org/presentationml/2006/ole">
            <mc:AlternateContent xmlns:mc="http://schemas.openxmlformats.org/markup-compatibility/2006">
              <mc:Choice xmlns:v="urn:schemas-microsoft-com:vml" Requires="v">
                <p:oleObj spid="_x0000_s134153" name="公式" r:id="rId3" imgW="2095500" imgH="279400" progId="Equation.3">
                  <p:embed/>
                </p:oleObj>
              </mc:Choice>
              <mc:Fallback>
                <p:oleObj name="公式" r:id="rId3" imgW="2095500" imgH="279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2205038"/>
                        <a:ext cx="525621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4150" name="Rectangle 5"/>
          <p:cNvSpPr>
            <a:spLocks noChangeArrowheads="1"/>
          </p:cNvSpPr>
          <p:nvPr/>
        </p:nvSpPr>
        <p:spPr bwMode="auto">
          <a:xfrm>
            <a:off x="611188" y="2924175"/>
            <a:ext cx="82296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006699"/>
              </a:buClr>
              <a:buFontTx/>
              <a:buChar char="•"/>
            </a:pPr>
            <a:r>
              <a:rPr lang="zh-CN" altLang="en-US"/>
              <a:t>一般情形：</a:t>
            </a:r>
          </a:p>
        </p:txBody>
      </p:sp>
      <p:graphicFrame>
        <p:nvGraphicFramePr>
          <p:cNvPr id="134151" name="Object 6"/>
          <p:cNvGraphicFramePr>
            <a:graphicFrameLocks noChangeAspect="1"/>
          </p:cNvGraphicFramePr>
          <p:nvPr/>
        </p:nvGraphicFramePr>
        <p:xfrm>
          <a:off x="900113" y="3644900"/>
          <a:ext cx="7848600" cy="728663"/>
        </p:xfrm>
        <a:graphic>
          <a:graphicData uri="http://schemas.openxmlformats.org/presentationml/2006/ole">
            <mc:AlternateContent xmlns:mc="http://schemas.openxmlformats.org/markup-compatibility/2006">
              <mc:Choice xmlns:v="urn:schemas-microsoft-com:vml" Requires="v">
                <p:oleObj spid="_x0000_s134154" name="公式" r:id="rId5" imgW="2984500" imgH="279400" progId="Equation.3">
                  <p:embed/>
                </p:oleObj>
              </mc:Choice>
              <mc:Fallback>
                <p:oleObj name="公式" r:id="rId5" imgW="2984500" imgH="2794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3644900"/>
                        <a:ext cx="7848600" cy="728663"/>
                      </a:xfrm>
                      <a:prstGeom prst="rect">
                        <a:avLst/>
                      </a:prstGeom>
                      <a:solidFill>
                        <a:srgbClr val="FF9900">
                          <a:alpha val="29019"/>
                        </a:srgbClr>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127" name="Text Box 7"/>
          <p:cNvSpPr txBox="1">
            <a:spLocks noChangeArrowheads="1"/>
          </p:cNvSpPr>
          <p:nvPr/>
        </p:nvSpPr>
        <p:spPr bwMode="auto">
          <a:xfrm>
            <a:off x="1835150" y="5229225"/>
            <a:ext cx="4954588" cy="519113"/>
          </a:xfrm>
          <a:prstGeom prst="rect">
            <a:avLst/>
          </a:prstGeom>
          <a:solidFill>
            <a:srgbClr val="99CC00"/>
          </a:solidFill>
          <a:ln w="9525">
            <a:noFill/>
            <a:miter lim="800000"/>
            <a:headEnd/>
            <a:tailEnd/>
          </a:ln>
          <a:effectLst/>
        </p:spPr>
        <p:txBody>
          <a:bodyPr wrap="none">
            <a:spAutoFit/>
          </a:bodyPr>
          <a:lstStyle/>
          <a:p>
            <a:pPr eaLnBrk="1" hangingPunct="1">
              <a:defRPr/>
            </a:pPr>
            <a:r>
              <a:rPr lang="en-US" altLang="zh-CN">
                <a:effectLst>
                  <a:outerShdw blurRad="38100" dist="38100" dir="2700000" algn="tl">
                    <a:srgbClr val="FFFFFF"/>
                  </a:outerShdw>
                </a:effectLst>
                <a:latin typeface="Arial" charset="0"/>
              </a:rPr>
              <a:t>b</a:t>
            </a:r>
            <a:r>
              <a:rPr lang="en-US" altLang="zh-CN" baseline="-25000">
                <a:effectLst>
                  <a:outerShdw blurRad="38100" dist="38100" dir="2700000" algn="tl">
                    <a:srgbClr val="FFFFFF"/>
                  </a:outerShdw>
                </a:effectLst>
                <a:latin typeface="Arial" charset="0"/>
              </a:rPr>
              <a:t>i</a:t>
            </a:r>
            <a:r>
              <a:rPr lang="en-US" altLang="zh-CN">
                <a:effectLst>
                  <a:outerShdw blurRad="38100" dist="38100" dir="2700000" algn="tl">
                    <a:srgbClr val="FFFFFF"/>
                  </a:outerShdw>
                </a:effectLst>
                <a:latin typeface="Arial" charset="0"/>
              </a:rPr>
              <a:t>+max{t,a}-a</a:t>
            </a:r>
            <a:r>
              <a:rPr lang="en-US" altLang="zh-CN" baseline="-25000">
                <a:effectLst>
                  <a:outerShdw blurRad="38100" dist="38100" dir="2700000" algn="tl">
                    <a:srgbClr val="FFFFFF"/>
                  </a:outerShdw>
                </a:effectLst>
                <a:latin typeface="Arial" charset="0"/>
              </a:rPr>
              <a:t>i</a:t>
            </a:r>
            <a:r>
              <a:rPr lang="en-US" altLang="zh-CN">
                <a:effectLst>
                  <a:outerShdw blurRad="38100" dist="38100" dir="2700000" algn="tl">
                    <a:srgbClr val="FFFFFF"/>
                  </a:outerShdw>
                </a:effectLst>
                <a:latin typeface="Arial" charset="0"/>
              </a:rPr>
              <a:t>=b</a:t>
            </a:r>
            <a:r>
              <a:rPr lang="en-US" altLang="zh-CN" baseline="-25000">
                <a:effectLst>
                  <a:outerShdw blurRad="38100" dist="38100" dir="2700000" algn="tl">
                    <a:srgbClr val="FFFFFF"/>
                  </a:outerShdw>
                </a:effectLst>
                <a:latin typeface="Arial" charset="0"/>
              </a:rPr>
              <a:t>i</a:t>
            </a:r>
            <a:r>
              <a:rPr lang="en-US" altLang="zh-CN">
                <a:effectLst>
                  <a:outerShdw blurRad="38100" dist="38100" dir="2700000" algn="tl">
                    <a:srgbClr val="FFFFFF"/>
                  </a:outerShdw>
                </a:effectLst>
                <a:latin typeface="Arial" charset="0"/>
              </a:rPr>
              <a:t>+max{t-a</a:t>
            </a:r>
            <a:r>
              <a:rPr lang="en-US" altLang="zh-CN" baseline="-25000">
                <a:effectLst>
                  <a:outerShdw blurRad="38100" dist="38100" dir="2700000" algn="tl">
                    <a:srgbClr val="FFFFFF"/>
                  </a:outerShdw>
                </a:effectLst>
                <a:latin typeface="Arial" charset="0"/>
              </a:rPr>
              <a:t>i</a:t>
            </a:r>
            <a:r>
              <a:rPr lang="en-US" altLang="zh-CN">
                <a:effectLst>
                  <a:outerShdw blurRad="38100" dist="38100" dir="2700000" algn="tl">
                    <a:srgbClr val="FFFFFF"/>
                  </a:outerShdw>
                </a:effectLst>
                <a:latin typeface="Arial" charset="0"/>
              </a:rPr>
              <a:t>,0}</a:t>
            </a: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pPr eaLnBrk="1" fontAlgn="auto" hangingPunct="1">
              <a:spcAft>
                <a:spcPts val="0"/>
              </a:spcAft>
              <a:defRPr/>
            </a:pPr>
            <a:r>
              <a:rPr lang="en-US" altLang="zh-CN"/>
              <a:t>3. </a:t>
            </a:r>
            <a:r>
              <a:rPr lang="zh-CN" altLang="en-US"/>
              <a:t>流水作业的</a:t>
            </a:r>
            <a:r>
              <a:rPr lang="en-US" altLang="zh-CN"/>
              <a:t>Johnson</a:t>
            </a:r>
            <a:r>
              <a:rPr lang="zh-CN" altLang="en-US"/>
              <a:t>法则</a:t>
            </a:r>
          </a:p>
        </p:txBody>
      </p:sp>
      <p:sp>
        <p:nvSpPr>
          <p:cNvPr id="134147" name="Rectangle 3"/>
          <p:cNvSpPr>
            <a:spLocks noGrp="1" noChangeArrowheads="1"/>
          </p:cNvSpPr>
          <p:nvPr>
            <p:ph idx="1"/>
          </p:nvPr>
        </p:nvSpPr>
        <p:spPr>
          <a:xfrm>
            <a:off x="468313" y="1341438"/>
            <a:ext cx="8229600" cy="2087562"/>
          </a:xfrm>
        </p:spPr>
        <p:txBody>
          <a:bodyPr>
            <a:normAutofit lnSpcReduction="10000"/>
          </a:bodyPr>
          <a:lstStyle/>
          <a:p>
            <a:pPr eaLnBrk="1" fontAlgn="auto" hangingPunct="1">
              <a:lnSpc>
                <a:spcPct val="90000"/>
              </a:lnSpc>
              <a:spcAft>
                <a:spcPts val="0"/>
              </a:spcAft>
              <a:buFont typeface="Wingdings 2"/>
              <a:buChar char=""/>
              <a:defRPr/>
            </a:pPr>
            <a:r>
              <a:rPr lang="zh-CN" altLang="en-US" sz="2400"/>
              <a:t>对递归式的深入分析表明，算法可进一步得到简化。</a:t>
            </a:r>
          </a:p>
          <a:p>
            <a:pPr eaLnBrk="1" fontAlgn="auto" hangingPunct="1">
              <a:lnSpc>
                <a:spcPct val="90000"/>
              </a:lnSpc>
              <a:spcAft>
                <a:spcPts val="0"/>
              </a:spcAft>
              <a:buFont typeface="Wingdings 2"/>
              <a:buChar char=""/>
              <a:defRPr/>
            </a:pPr>
            <a:r>
              <a:rPr lang="zh-CN" altLang="en-US" sz="2400">
                <a:solidFill>
                  <a:srgbClr val="FE6700"/>
                </a:solidFill>
                <a:effectLst>
                  <a:outerShdw blurRad="38100" dist="38100" dir="2700000" algn="tl">
                    <a:srgbClr val="C0C0C0"/>
                  </a:outerShdw>
                </a:effectLst>
              </a:rPr>
              <a:t>设</a:t>
            </a:r>
            <a:r>
              <a:rPr lang="zh-CN" altLang="en-US" sz="2400">
                <a:solidFill>
                  <a:srgbClr val="FE6700"/>
                </a:solidFill>
                <a:effectLst>
                  <a:outerShdw blurRad="38100" dist="38100" dir="2700000" algn="tl">
                    <a:srgbClr val="C0C0C0"/>
                  </a:outerShdw>
                </a:effectLst>
                <a:sym typeface="Symbol" pitchFamily="18" charset="2"/>
              </a:rPr>
              <a:t></a:t>
            </a:r>
            <a:r>
              <a:rPr lang="zh-CN" altLang="en-US" sz="2400">
                <a:solidFill>
                  <a:srgbClr val="FE6700"/>
                </a:solidFill>
                <a:effectLst>
                  <a:outerShdw blurRad="38100" dist="38100" dir="2700000" algn="tl">
                    <a:srgbClr val="C0C0C0"/>
                  </a:outerShdw>
                </a:effectLst>
              </a:rPr>
              <a:t>是作业集</a:t>
            </a:r>
            <a:r>
              <a:rPr lang="en-US" altLang="zh-CN" sz="2400">
                <a:solidFill>
                  <a:srgbClr val="FE6700"/>
                </a:solidFill>
                <a:effectLst>
                  <a:outerShdw blurRad="38100" dist="38100" dir="2700000" algn="tl">
                    <a:srgbClr val="C0C0C0"/>
                  </a:outerShdw>
                </a:effectLst>
              </a:rPr>
              <a:t>S</a:t>
            </a:r>
            <a:r>
              <a:rPr lang="zh-CN" altLang="en-US" sz="2400">
                <a:solidFill>
                  <a:srgbClr val="FE6700"/>
                </a:solidFill>
                <a:effectLst>
                  <a:outerShdw blurRad="38100" dist="38100" dir="2700000" algn="tl">
                    <a:srgbClr val="C0C0C0"/>
                  </a:outerShdw>
                </a:effectLst>
              </a:rPr>
              <a:t>在机器</a:t>
            </a:r>
            <a:r>
              <a:rPr lang="en-US" altLang="zh-CN" sz="2400">
                <a:solidFill>
                  <a:srgbClr val="FE6700"/>
                </a:solidFill>
                <a:effectLst>
                  <a:outerShdw blurRad="38100" dist="38100" dir="2700000" algn="tl">
                    <a:srgbClr val="C0C0C0"/>
                  </a:outerShdw>
                </a:effectLst>
              </a:rPr>
              <a:t>M</a:t>
            </a:r>
            <a:r>
              <a:rPr lang="en-US" altLang="zh-CN" sz="2400" baseline="-25000">
                <a:solidFill>
                  <a:srgbClr val="FE6700"/>
                </a:solidFill>
                <a:effectLst>
                  <a:outerShdw blurRad="38100" dist="38100" dir="2700000" algn="tl">
                    <a:srgbClr val="C0C0C0"/>
                  </a:outerShdw>
                </a:effectLst>
              </a:rPr>
              <a:t>2</a:t>
            </a:r>
            <a:r>
              <a:rPr lang="zh-CN" altLang="en-US" sz="2400">
                <a:solidFill>
                  <a:srgbClr val="FE6700"/>
                </a:solidFill>
                <a:effectLst>
                  <a:outerShdw blurRad="38100" dist="38100" dir="2700000" algn="tl">
                    <a:srgbClr val="C0C0C0"/>
                  </a:outerShdw>
                </a:effectLst>
              </a:rPr>
              <a:t>的等待时间为</a:t>
            </a:r>
            <a:r>
              <a:rPr lang="en-US" altLang="zh-CN" sz="2400">
                <a:solidFill>
                  <a:srgbClr val="FE6700"/>
                </a:solidFill>
                <a:effectLst>
                  <a:outerShdw blurRad="38100" dist="38100" dir="2700000" algn="tl">
                    <a:srgbClr val="C0C0C0"/>
                  </a:outerShdw>
                </a:effectLst>
              </a:rPr>
              <a:t>t</a:t>
            </a:r>
            <a:r>
              <a:rPr lang="zh-CN" altLang="en-US" sz="2400">
                <a:solidFill>
                  <a:srgbClr val="FE6700"/>
                </a:solidFill>
                <a:effectLst>
                  <a:outerShdw blurRad="38100" dist="38100" dir="2700000" algn="tl">
                    <a:srgbClr val="C0C0C0"/>
                  </a:outerShdw>
                </a:effectLst>
              </a:rPr>
              <a:t>时的任一最优调度</a:t>
            </a:r>
            <a:r>
              <a:rPr lang="zh-CN" altLang="en-US" sz="2400"/>
              <a:t>。若</a:t>
            </a:r>
            <a:r>
              <a:rPr lang="zh-CN" altLang="en-US" sz="2400">
                <a:sym typeface="Symbol" pitchFamily="18" charset="2"/>
              </a:rPr>
              <a:t></a:t>
            </a:r>
            <a:r>
              <a:rPr lang="en-US" altLang="zh-CN" sz="2400"/>
              <a:t>(1)=i, </a:t>
            </a:r>
            <a:r>
              <a:rPr lang="en-US" altLang="zh-CN" sz="2400">
                <a:sym typeface="Symbol" pitchFamily="18" charset="2"/>
              </a:rPr>
              <a:t></a:t>
            </a:r>
            <a:r>
              <a:rPr lang="en-US" altLang="zh-CN" sz="2400"/>
              <a:t>(2)=j</a:t>
            </a:r>
            <a:r>
              <a:rPr lang="zh-CN" altLang="en-US" sz="2400"/>
              <a:t>。则由动态规划递归式可得</a:t>
            </a:r>
            <a:r>
              <a:rPr lang="en-US" altLang="zh-CN" sz="2400"/>
              <a:t>:</a:t>
            </a:r>
          </a:p>
          <a:p>
            <a:pPr eaLnBrk="1" fontAlgn="auto" hangingPunct="1">
              <a:lnSpc>
                <a:spcPct val="90000"/>
              </a:lnSpc>
              <a:spcAft>
                <a:spcPts val="0"/>
              </a:spcAft>
              <a:buFont typeface="Wingdings 2"/>
              <a:buChar char=""/>
              <a:defRPr/>
            </a:pPr>
            <a:r>
              <a:rPr lang="en-US" altLang="zh-CN" sz="2400"/>
              <a:t>T(S,t)=a</a:t>
            </a:r>
            <a:r>
              <a:rPr lang="en-US" altLang="zh-CN" sz="2400" baseline="-25000"/>
              <a:t>i</a:t>
            </a:r>
            <a:r>
              <a:rPr lang="en-US" altLang="zh-CN" sz="2400"/>
              <a:t>+T(S-{i},b</a:t>
            </a:r>
            <a:r>
              <a:rPr lang="en-US" altLang="zh-CN" sz="2400" baseline="-25000"/>
              <a:t>i</a:t>
            </a:r>
            <a:r>
              <a:rPr lang="en-US" altLang="zh-CN" sz="2400"/>
              <a:t>+max{t-a</a:t>
            </a:r>
            <a:r>
              <a:rPr lang="en-US" altLang="zh-CN" sz="2400" baseline="-25000"/>
              <a:t>i</a:t>
            </a:r>
            <a:r>
              <a:rPr lang="en-US" altLang="zh-CN" sz="2400"/>
              <a:t>,0})=a</a:t>
            </a:r>
            <a:r>
              <a:rPr lang="en-US" altLang="zh-CN" sz="2400" baseline="-25000"/>
              <a:t>i</a:t>
            </a:r>
            <a:r>
              <a:rPr lang="en-US" altLang="zh-CN" sz="2400"/>
              <a:t>+a</a:t>
            </a:r>
            <a:r>
              <a:rPr lang="en-US" altLang="zh-CN" sz="2400" baseline="-25000"/>
              <a:t>j</a:t>
            </a:r>
            <a:r>
              <a:rPr lang="en-US" altLang="zh-CN" sz="2400"/>
              <a:t>+T(S-{i,j},t</a:t>
            </a:r>
            <a:r>
              <a:rPr lang="en-US" altLang="zh-CN" sz="2400" baseline="-25000"/>
              <a:t>ij</a:t>
            </a:r>
            <a:r>
              <a:rPr lang="en-US" altLang="zh-CN" sz="2400"/>
              <a:t>)</a:t>
            </a:r>
          </a:p>
          <a:p>
            <a:pPr eaLnBrk="1" fontAlgn="auto" hangingPunct="1">
              <a:lnSpc>
                <a:spcPct val="90000"/>
              </a:lnSpc>
              <a:spcAft>
                <a:spcPts val="0"/>
              </a:spcAft>
              <a:buFont typeface="Wingdings 2"/>
              <a:buChar char=""/>
              <a:defRPr/>
            </a:pPr>
            <a:r>
              <a:rPr lang="zh-CN" altLang="en-US" sz="2400"/>
              <a:t>其中，</a:t>
            </a:r>
          </a:p>
        </p:txBody>
      </p:sp>
      <p:sp>
        <p:nvSpPr>
          <p:cNvPr id="6" name="灯片编号占位符 5"/>
          <p:cNvSpPr>
            <a:spLocks noGrp="1"/>
          </p:cNvSpPr>
          <p:nvPr>
            <p:ph type="sldNum" sz="quarter" idx="12"/>
          </p:nvPr>
        </p:nvSpPr>
        <p:spPr/>
        <p:txBody>
          <a:bodyPr/>
          <a:lstStyle/>
          <a:p>
            <a:pPr>
              <a:defRPr/>
            </a:pPr>
            <a:fld id="{D6EFFF9F-5584-4025-A54B-799DAFFB631E}" type="slidenum">
              <a:rPr lang="en-US" altLang="zh-CN"/>
              <a:pPr>
                <a:defRPr/>
              </a:pPr>
              <a:t>121</a:t>
            </a:fld>
            <a:endParaRPr lang="en-US" altLang="zh-CN"/>
          </a:p>
        </p:txBody>
      </p:sp>
      <p:graphicFrame>
        <p:nvGraphicFramePr>
          <p:cNvPr id="135173" name="Object 4"/>
          <p:cNvGraphicFramePr>
            <a:graphicFrameLocks noChangeAspect="1"/>
          </p:cNvGraphicFramePr>
          <p:nvPr/>
        </p:nvGraphicFramePr>
        <p:xfrm>
          <a:off x="1547813" y="3213100"/>
          <a:ext cx="5976937" cy="1974850"/>
        </p:xfrm>
        <a:graphic>
          <a:graphicData uri="http://schemas.openxmlformats.org/presentationml/2006/ole">
            <mc:AlternateContent xmlns:mc="http://schemas.openxmlformats.org/markup-compatibility/2006">
              <mc:Choice xmlns:v="urn:schemas-microsoft-com:vml" Requires="v">
                <p:oleObj spid="_x0000_s135175" name="公式" r:id="rId3" imgW="2730500" imgH="914400" progId="Equation.3">
                  <p:embed/>
                </p:oleObj>
              </mc:Choice>
              <mc:Fallback>
                <p:oleObj name="公式" r:id="rId3" imgW="2730500" imgH="914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3213100"/>
                        <a:ext cx="5976937" cy="197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4149" name="Text Box 5"/>
          <p:cNvSpPr txBox="1">
            <a:spLocks noChangeArrowheads="1"/>
          </p:cNvSpPr>
          <p:nvPr/>
        </p:nvSpPr>
        <p:spPr bwMode="auto">
          <a:xfrm>
            <a:off x="1116013" y="5373688"/>
            <a:ext cx="7292975" cy="946150"/>
          </a:xfrm>
          <a:prstGeom prst="rect">
            <a:avLst/>
          </a:prstGeom>
          <a:solidFill>
            <a:srgbClr val="99CC00">
              <a:alpha val="39000"/>
            </a:srgbClr>
          </a:solidFill>
          <a:ln w="9525">
            <a:noFill/>
            <a:miter lim="800000"/>
            <a:headEnd/>
            <a:tailEnd/>
          </a:ln>
          <a:effectLst/>
        </p:spPr>
        <p:txBody>
          <a:bodyPr>
            <a:spAutoFit/>
          </a:bodyPr>
          <a:lstStyle/>
          <a:p>
            <a:pPr eaLnBrk="1" hangingPunct="1">
              <a:defRPr/>
            </a:pPr>
            <a:r>
              <a:rPr lang="zh-CN" altLang="en-US">
                <a:latin typeface="Arial" charset="0"/>
              </a:rPr>
              <a:t>如果作业</a:t>
            </a:r>
            <a:r>
              <a:rPr lang="en-US" altLang="zh-CN">
                <a:latin typeface="Arial" charset="0"/>
              </a:rPr>
              <a:t>i</a:t>
            </a:r>
            <a:r>
              <a:rPr lang="zh-CN" altLang="en-US">
                <a:latin typeface="Arial" charset="0"/>
              </a:rPr>
              <a:t>和</a:t>
            </a:r>
            <a:r>
              <a:rPr lang="en-US" altLang="zh-CN">
                <a:latin typeface="Arial" charset="0"/>
              </a:rPr>
              <a:t>j</a:t>
            </a:r>
            <a:r>
              <a:rPr lang="zh-CN" altLang="en-US">
                <a:latin typeface="Arial" charset="0"/>
              </a:rPr>
              <a:t>满足</a:t>
            </a:r>
            <a:r>
              <a:rPr lang="en-US" altLang="zh-CN" b="0">
                <a:solidFill>
                  <a:srgbClr val="FE6700"/>
                </a:solidFill>
                <a:effectLst>
                  <a:outerShdw blurRad="38100" dist="38100" dir="2700000" algn="tl">
                    <a:srgbClr val="000000"/>
                  </a:outerShdw>
                </a:effectLst>
                <a:latin typeface="Arial" charset="0"/>
              </a:rPr>
              <a:t>min{b</a:t>
            </a:r>
            <a:r>
              <a:rPr lang="en-US" altLang="zh-CN" sz="2400" b="0" baseline="-25000">
                <a:solidFill>
                  <a:srgbClr val="FE6700"/>
                </a:solidFill>
                <a:effectLst>
                  <a:outerShdw blurRad="38100" dist="38100" dir="2700000" algn="tl">
                    <a:srgbClr val="000000"/>
                  </a:outerShdw>
                </a:effectLst>
                <a:latin typeface="Arial" charset="0"/>
              </a:rPr>
              <a:t>i</a:t>
            </a:r>
            <a:r>
              <a:rPr lang="en-US" altLang="zh-CN" b="0">
                <a:solidFill>
                  <a:srgbClr val="FE6700"/>
                </a:solidFill>
                <a:effectLst>
                  <a:outerShdw blurRad="38100" dist="38100" dir="2700000" algn="tl">
                    <a:srgbClr val="000000"/>
                  </a:outerShdw>
                </a:effectLst>
                <a:latin typeface="Arial" charset="0"/>
              </a:rPr>
              <a:t>,a</a:t>
            </a:r>
            <a:r>
              <a:rPr lang="en-US" altLang="zh-CN" sz="2400" b="0" baseline="-25000">
                <a:solidFill>
                  <a:srgbClr val="FE6700"/>
                </a:solidFill>
                <a:effectLst>
                  <a:outerShdw blurRad="38100" dist="38100" dir="2700000" algn="tl">
                    <a:srgbClr val="000000"/>
                  </a:outerShdw>
                </a:effectLst>
                <a:latin typeface="Arial" charset="0"/>
              </a:rPr>
              <a:t>j</a:t>
            </a:r>
            <a:r>
              <a:rPr lang="en-US" altLang="zh-CN" b="0">
                <a:solidFill>
                  <a:srgbClr val="FE6700"/>
                </a:solidFill>
                <a:effectLst>
                  <a:outerShdw blurRad="38100" dist="38100" dir="2700000" algn="tl">
                    <a:srgbClr val="000000"/>
                  </a:outerShdw>
                </a:effectLst>
                <a:latin typeface="Arial" charset="0"/>
              </a:rPr>
              <a:t>}</a:t>
            </a:r>
            <a:r>
              <a:rPr lang="en-US" altLang="en-US" b="0">
                <a:solidFill>
                  <a:srgbClr val="FE6700"/>
                </a:solidFill>
                <a:effectLst>
                  <a:outerShdw blurRad="38100" dist="38100" dir="2700000" algn="tl">
                    <a:srgbClr val="000000"/>
                  </a:outerShdw>
                </a:effectLst>
                <a:latin typeface="Arial" charset="0"/>
              </a:rPr>
              <a:t>≥</a:t>
            </a:r>
            <a:r>
              <a:rPr lang="en-US" altLang="zh-CN" b="0">
                <a:solidFill>
                  <a:srgbClr val="FE6700"/>
                </a:solidFill>
                <a:effectLst>
                  <a:outerShdw blurRad="38100" dist="38100" dir="2700000" algn="tl">
                    <a:srgbClr val="000000"/>
                  </a:outerShdw>
                </a:effectLst>
                <a:latin typeface="Arial" charset="0"/>
              </a:rPr>
              <a:t>min{b</a:t>
            </a:r>
            <a:r>
              <a:rPr lang="en-US" altLang="zh-CN" sz="2400" b="0" baseline="-25000">
                <a:solidFill>
                  <a:srgbClr val="FE6700"/>
                </a:solidFill>
                <a:effectLst>
                  <a:outerShdw blurRad="38100" dist="38100" dir="2700000" algn="tl">
                    <a:srgbClr val="000000"/>
                  </a:outerShdw>
                </a:effectLst>
                <a:latin typeface="Arial" charset="0"/>
              </a:rPr>
              <a:t>j</a:t>
            </a:r>
            <a:r>
              <a:rPr lang="en-US" altLang="zh-CN" b="0">
                <a:solidFill>
                  <a:srgbClr val="FE6700"/>
                </a:solidFill>
                <a:effectLst>
                  <a:outerShdw blurRad="38100" dist="38100" dir="2700000" algn="tl">
                    <a:srgbClr val="000000"/>
                  </a:outerShdw>
                </a:effectLst>
                <a:latin typeface="Arial" charset="0"/>
              </a:rPr>
              <a:t>,a</a:t>
            </a:r>
            <a:r>
              <a:rPr lang="en-US" altLang="zh-CN" sz="2400" b="0" baseline="-25000">
                <a:solidFill>
                  <a:srgbClr val="FE6700"/>
                </a:solidFill>
                <a:effectLst>
                  <a:outerShdw blurRad="38100" dist="38100" dir="2700000" algn="tl">
                    <a:srgbClr val="000000"/>
                  </a:outerShdw>
                </a:effectLst>
                <a:latin typeface="Arial" charset="0"/>
              </a:rPr>
              <a:t>i</a:t>
            </a:r>
            <a:r>
              <a:rPr lang="en-US" altLang="zh-CN" b="0">
                <a:solidFill>
                  <a:srgbClr val="FE6700"/>
                </a:solidFill>
                <a:effectLst>
                  <a:outerShdw blurRad="38100" dist="38100" dir="2700000" algn="tl">
                    <a:srgbClr val="000000"/>
                  </a:outerShdw>
                </a:effectLst>
                <a:latin typeface="Arial" charset="0"/>
              </a:rPr>
              <a:t>}</a:t>
            </a:r>
            <a:r>
              <a:rPr lang="zh-CN" altLang="en-US">
                <a:latin typeface="Arial" charset="0"/>
              </a:rPr>
              <a:t>，则称作业</a:t>
            </a:r>
            <a:r>
              <a:rPr lang="en-US" altLang="zh-CN">
                <a:latin typeface="Arial" charset="0"/>
              </a:rPr>
              <a:t>i</a:t>
            </a:r>
            <a:r>
              <a:rPr lang="zh-CN" altLang="en-US">
                <a:latin typeface="Arial" charset="0"/>
              </a:rPr>
              <a:t>和</a:t>
            </a:r>
            <a:r>
              <a:rPr lang="en-US" altLang="zh-CN">
                <a:latin typeface="Arial" charset="0"/>
              </a:rPr>
              <a:t>j</a:t>
            </a:r>
            <a:r>
              <a:rPr lang="zh-CN" altLang="en-US">
                <a:latin typeface="Arial" charset="0"/>
              </a:rPr>
              <a:t>满足</a:t>
            </a:r>
            <a:r>
              <a:rPr lang="en-US" altLang="zh-CN">
                <a:latin typeface="Arial" charset="0"/>
              </a:rPr>
              <a:t>Johnson</a:t>
            </a:r>
            <a:r>
              <a:rPr lang="zh-CN" altLang="en-US">
                <a:latin typeface="Arial" charset="0"/>
              </a:rPr>
              <a:t>（约翰逊）不等式。</a:t>
            </a: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pPr eaLnBrk="1" fontAlgn="auto" hangingPunct="1">
              <a:spcAft>
                <a:spcPts val="0"/>
              </a:spcAft>
              <a:defRPr/>
            </a:pPr>
            <a:endParaRPr lang="zh-CN" altLang="zh-CN"/>
          </a:p>
        </p:txBody>
      </p:sp>
      <p:sp>
        <p:nvSpPr>
          <p:cNvPr id="136195" name="Rectangle 3"/>
          <p:cNvSpPr>
            <a:spLocks noGrp="1" noChangeArrowheads="1"/>
          </p:cNvSpPr>
          <p:nvPr>
            <p:ph idx="1"/>
          </p:nvPr>
        </p:nvSpPr>
        <p:spPr>
          <a:xfrm>
            <a:off x="468313" y="1989138"/>
            <a:ext cx="8229600" cy="1655762"/>
          </a:xfrm>
        </p:spPr>
        <p:txBody>
          <a:bodyPr/>
          <a:lstStyle/>
          <a:p>
            <a:pPr eaLnBrk="1" hangingPunct="1">
              <a:lnSpc>
                <a:spcPct val="80000"/>
              </a:lnSpc>
            </a:pPr>
            <a:r>
              <a:rPr lang="zh-CN" altLang="en-US" sz="2800" smtClean="0"/>
              <a:t>交换作业</a:t>
            </a:r>
            <a:r>
              <a:rPr lang="en-US" altLang="zh-CN" sz="2800" smtClean="0"/>
              <a:t>i</a:t>
            </a:r>
            <a:r>
              <a:rPr lang="zh-CN" altLang="en-US" sz="2800" smtClean="0"/>
              <a:t>和作业</a:t>
            </a:r>
            <a:r>
              <a:rPr lang="en-US" altLang="zh-CN" sz="2800" smtClean="0"/>
              <a:t>j</a:t>
            </a:r>
            <a:r>
              <a:rPr lang="zh-CN" altLang="en-US" sz="2800" smtClean="0"/>
              <a:t>的加工顺序，得到作业集</a:t>
            </a:r>
            <a:r>
              <a:rPr lang="en-US" altLang="zh-CN" sz="2800" smtClean="0"/>
              <a:t>S</a:t>
            </a:r>
            <a:r>
              <a:rPr lang="zh-CN" altLang="en-US" sz="2800" smtClean="0"/>
              <a:t>的另一调度，它所需的加工时间为</a:t>
            </a:r>
          </a:p>
          <a:p>
            <a:pPr eaLnBrk="1" hangingPunct="1">
              <a:lnSpc>
                <a:spcPct val="80000"/>
              </a:lnSpc>
              <a:buFontTx/>
              <a:buNone/>
            </a:pPr>
            <a:r>
              <a:rPr lang="zh-CN" altLang="en-US" sz="2800" smtClean="0"/>
              <a:t>           </a:t>
            </a:r>
            <a:r>
              <a:rPr lang="en-US" altLang="zh-CN" sz="2800" smtClean="0"/>
              <a:t>T’(S,t)=a</a:t>
            </a:r>
            <a:r>
              <a:rPr lang="en-US" altLang="zh-CN" sz="2800" baseline="-25000" smtClean="0"/>
              <a:t>i</a:t>
            </a:r>
            <a:r>
              <a:rPr lang="en-US" altLang="zh-CN" sz="2800" smtClean="0"/>
              <a:t>+a</a:t>
            </a:r>
            <a:r>
              <a:rPr lang="en-US" altLang="zh-CN" sz="2800" baseline="-25000" smtClean="0"/>
              <a:t>j</a:t>
            </a:r>
            <a:r>
              <a:rPr lang="en-US" altLang="zh-CN" sz="2800" smtClean="0"/>
              <a:t>+T(S-{i,j},t</a:t>
            </a:r>
            <a:r>
              <a:rPr lang="en-US" altLang="zh-CN" sz="2800" baseline="-25000" smtClean="0"/>
              <a:t>ji</a:t>
            </a:r>
            <a:r>
              <a:rPr lang="en-US" altLang="zh-CN" sz="2800" smtClean="0"/>
              <a:t>)</a:t>
            </a:r>
          </a:p>
          <a:p>
            <a:pPr eaLnBrk="1" hangingPunct="1">
              <a:lnSpc>
                <a:spcPct val="80000"/>
              </a:lnSpc>
            </a:pPr>
            <a:r>
              <a:rPr lang="zh-CN" altLang="en-US" sz="2800" smtClean="0"/>
              <a:t>其中，</a:t>
            </a:r>
          </a:p>
        </p:txBody>
      </p:sp>
      <p:sp>
        <p:nvSpPr>
          <p:cNvPr id="6" name="灯片编号占位符 5"/>
          <p:cNvSpPr>
            <a:spLocks noGrp="1"/>
          </p:cNvSpPr>
          <p:nvPr>
            <p:ph type="sldNum" sz="quarter" idx="12"/>
          </p:nvPr>
        </p:nvSpPr>
        <p:spPr/>
        <p:txBody>
          <a:bodyPr/>
          <a:lstStyle/>
          <a:p>
            <a:pPr>
              <a:defRPr/>
            </a:pPr>
            <a:fld id="{917339F3-04B4-4055-9D2D-6C8143C5CBA4}" type="slidenum">
              <a:rPr lang="en-US" altLang="zh-CN"/>
              <a:pPr>
                <a:defRPr/>
              </a:pPr>
              <a:t>122</a:t>
            </a:fld>
            <a:endParaRPr lang="en-US" altLang="zh-CN"/>
          </a:p>
        </p:txBody>
      </p:sp>
      <p:graphicFrame>
        <p:nvGraphicFramePr>
          <p:cNvPr id="136197" name="Object 4"/>
          <p:cNvGraphicFramePr>
            <a:graphicFrameLocks noChangeAspect="1"/>
          </p:cNvGraphicFramePr>
          <p:nvPr/>
        </p:nvGraphicFramePr>
        <p:xfrm>
          <a:off x="827088" y="1196975"/>
          <a:ext cx="7416800" cy="668338"/>
        </p:xfrm>
        <a:graphic>
          <a:graphicData uri="http://schemas.openxmlformats.org/presentationml/2006/ole">
            <mc:AlternateContent xmlns:mc="http://schemas.openxmlformats.org/markup-compatibility/2006">
              <mc:Choice xmlns:v="urn:schemas-microsoft-com:vml" Requires="v">
                <p:oleObj spid="_x0000_s136199" name="公式" r:id="rId3" imgW="2641600" imgH="241300" progId="Equation.3">
                  <p:embed/>
                </p:oleObj>
              </mc:Choice>
              <mc:Fallback>
                <p:oleObj name="公式" r:id="rId3" imgW="2641600" imgH="2413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1196975"/>
                        <a:ext cx="7416800"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6198" name="Object 5"/>
          <p:cNvGraphicFramePr>
            <a:graphicFrameLocks noChangeAspect="1"/>
          </p:cNvGraphicFramePr>
          <p:nvPr/>
        </p:nvGraphicFramePr>
        <p:xfrm>
          <a:off x="611188" y="3573463"/>
          <a:ext cx="7777162" cy="647700"/>
        </p:xfrm>
        <a:graphic>
          <a:graphicData uri="http://schemas.openxmlformats.org/presentationml/2006/ole">
            <mc:AlternateContent xmlns:mc="http://schemas.openxmlformats.org/markup-compatibility/2006">
              <mc:Choice xmlns:v="urn:schemas-microsoft-com:vml" Requires="v">
                <p:oleObj spid="_x0000_s136200" name="公式" r:id="rId5" imgW="2857500" imgH="241300" progId="Equation.3">
                  <p:embed/>
                </p:oleObj>
              </mc:Choice>
              <mc:Fallback>
                <p:oleObj name="公式" r:id="rId5" imgW="2857500" imgH="2413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3573463"/>
                        <a:ext cx="777716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pPr eaLnBrk="1" fontAlgn="auto" hangingPunct="1">
              <a:spcAft>
                <a:spcPts val="0"/>
              </a:spcAft>
              <a:defRPr/>
            </a:pPr>
            <a:endParaRPr lang="zh-CN" altLang="zh-CN"/>
          </a:p>
        </p:txBody>
      </p:sp>
      <p:sp>
        <p:nvSpPr>
          <p:cNvPr id="137219" name="Rectangle 3"/>
          <p:cNvSpPr>
            <a:spLocks noGrp="1" noChangeArrowheads="1"/>
          </p:cNvSpPr>
          <p:nvPr>
            <p:ph idx="1"/>
          </p:nvPr>
        </p:nvSpPr>
        <p:spPr>
          <a:xfrm>
            <a:off x="468313" y="1341438"/>
            <a:ext cx="8229600" cy="719137"/>
          </a:xfrm>
        </p:spPr>
        <p:txBody>
          <a:bodyPr/>
          <a:lstStyle/>
          <a:p>
            <a:pPr eaLnBrk="1" hangingPunct="1"/>
            <a:r>
              <a:rPr lang="zh-CN" altLang="en-US" smtClean="0"/>
              <a:t>当作业</a:t>
            </a:r>
            <a:r>
              <a:rPr lang="en-US" altLang="zh-CN" smtClean="0"/>
              <a:t>i</a:t>
            </a:r>
            <a:r>
              <a:rPr lang="zh-CN" altLang="en-US" smtClean="0"/>
              <a:t>和</a:t>
            </a:r>
            <a:r>
              <a:rPr lang="en-US" altLang="zh-CN" smtClean="0"/>
              <a:t>j</a:t>
            </a:r>
            <a:r>
              <a:rPr lang="zh-CN" altLang="en-US" smtClean="0"/>
              <a:t>满足</a:t>
            </a:r>
            <a:r>
              <a:rPr lang="en-US" altLang="zh-CN" smtClean="0"/>
              <a:t>Johnson</a:t>
            </a:r>
            <a:r>
              <a:rPr lang="zh-CN" altLang="en-US" smtClean="0"/>
              <a:t>不等式时，有</a:t>
            </a:r>
          </a:p>
        </p:txBody>
      </p:sp>
      <p:sp>
        <p:nvSpPr>
          <p:cNvPr id="6" name="灯片编号占位符 5"/>
          <p:cNvSpPr>
            <a:spLocks noGrp="1"/>
          </p:cNvSpPr>
          <p:nvPr>
            <p:ph type="sldNum" sz="quarter" idx="12"/>
          </p:nvPr>
        </p:nvSpPr>
        <p:spPr/>
        <p:txBody>
          <a:bodyPr/>
          <a:lstStyle/>
          <a:p>
            <a:pPr>
              <a:defRPr/>
            </a:pPr>
            <a:fld id="{FF879381-DDB8-42B6-BBF5-90E1FD614E99}" type="slidenum">
              <a:rPr lang="en-US" altLang="zh-CN"/>
              <a:pPr>
                <a:defRPr/>
              </a:pPr>
              <a:t>123</a:t>
            </a:fld>
            <a:endParaRPr lang="en-US" altLang="zh-CN"/>
          </a:p>
        </p:txBody>
      </p:sp>
      <p:graphicFrame>
        <p:nvGraphicFramePr>
          <p:cNvPr id="137221" name="Object 4"/>
          <p:cNvGraphicFramePr>
            <a:graphicFrameLocks noChangeAspect="1"/>
          </p:cNvGraphicFramePr>
          <p:nvPr/>
        </p:nvGraphicFramePr>
        <p:xfrm>
          <a:off x="684213" y="1989138"/>
          <a:ext cx="7740650" cy="2554287"/>
        </p:xfrm>
        <a:graphic>
          <a:graphicData uri="http://schemas.openxmlformats.org/presentationml/2006/ole">
            <mc:AlternateContent xmlns:mc="http://schemas.openxmlformats.org/markup-compatibility/2006">
              <mc:Choice xmlns:v="urn:schemas-microsoft-com:vml" Requires="v">
                <p:oleObj spid="_x0000_s137223" name="公式" r:id="rId3" imgW="2959100" imgH="990600" progId="Equation.3">
                  <p:embed/>
                </p:oleObj>
              </mc:Choice>
              <mc:Fallback>
                <p:oleObj name="公式" r:id="rId3" imgW="2959100" imgH="990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989138"/>
                        <a:ext cx="7740650"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7222" name="Rectangle 5"/>
          <p:cNvSpPr>
            <a:spLocks noChangeArrowheads="1"/>
          </p:cNvSpPr>
          <p:nvPr/>
        </p:nvSpPr>
        <p:spPr bwMode="auto">
          <a:xfrm>
            <a:off x="395288" y="4724400"/>
            <a:ext cx="8353425"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006699"/>
              </a:buClr>
              <a:buFontTx/>
              <a:buChar char="•"/>
            </a:pPr>
            <a:r>
              <a:rPr lang="zh-CN" altLang="en-US" sz="3200"/>
              <a:t>由此可见当作业</a:t>
            </a:r>
            <a:r>
              <a:rPr lang="en-US" altLang="zh-CN" sz="3200"/>
              <a:t>i</a:t>
            </a:r>
            <a:r>
              <a:rPr lang="zh-CN" altLang="en-US" sz="3200"/>
              <a:t>和作业</a:t>
            </a:r>
            <a:r>
              <a:rPr lang="en-US" altLang="zh-CN" sz="3200"/>
              <a:t>j</a:t>
            </a:r>
            <a:r>
              <a:rPr lang="zh-CN" altLang="en-US" sz="3200"/>
              <a:t>不满足</a:t>
            </a:r>
            <a:r>
              <a:rPr lang="en-US" altLang="zh-CN" sz="3200"/>
              <a:t>Johnson</a:t>
            </a:r>
            <a:r>
              <a:rPr lang="zh-CN" altLang="en-US" sz="3200"/>
              <a:t>不等式时，交换它们的加工顺序后，不增加加工时间。</a:t>
            </a: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pPr eaLnBrk="1" fontAlgn="auto" hangingPunct="1">
              <a:spcAft>
                <a:spcPts val="0"/>
              </a:spcAft>
              <a:defRPr/>
            </a:pPr>
            <a:endParaRPr lang="zh-CN" altLang="zh-CN"/>
          </a:p>
        </p:txBody>
      </p:sp>
      <p:sp>
        <p:nvSpPr>
          <p:cNvPr id="138243" name="Rectangle 3"/>
          <p:cNvSpPr>
            <a:spLocks noGrp="1" noChangeArrowheads="1"/>
          </p:cNvSpPr>
          <p:nvPr>
            <p:ph idx="1"/>
          </p:nvPr>
        </p:nvSpPr>
        <p:spPr>
          <a:xfrm>
            <a:off x="468313" y="1341438"/>
            <a:ext cx="8229600" cy="2087562"/>
          </a:xfrm>
        </p:spPr>
        <p:txBody>
          <a:bodyPr/>
          <a:lstStyle/>
          <a:p>
            <a:pPr eaLnBrk="1" hangingPunct="1"/>
            <a:r>
              <a:rPr lang="zh-CN" altLang="en-US" smtClean="0"/>
              <a:t>对于流水作业调度问题，必存在最优调度</a:t>
            </a:r>
            <a:r>
              <a:rPr lang="zh-CN" altLang="en-US" smtClean="0">
                <a:sym typeface="Symbol" panose="05050102010706020507" pitchFamily="18" charset="2"/>
              </a:rPr>
              <a:t></a:t>
            </a:r>
            <a:r>
              <a:rPr lang="zh-CN" altLang="en-US" smtClean="0"/>
              <a:t> ，使得作业</a:t>
            </a:r>
            <a:r>
              <a:rPr lang="zh-CN" altLang="en-US" smtClean="0">
                <a:sym typeface="Symbol" panose="05050102010706020507" pitchFamily="18" charset="2"/>
              </a:rPr>
              <a:t></a:t>
            </a:r>
            <a:r>
              <a:rPr lang="en-US" altLang="zh-CN" smtClean="0"/>
              <a:t>(i)</a:t>
            </a:r>
            <a:r>
              <a:rPr lang="zh-CN" altLang="en-US" smtClean="0"/>
              <a:t>和</a:t>
            </a:r>
            <a:r>
              <a:rPr lang="zh-CN" altLang="en-US" smtClean="0">
                <a:sym typeface="Symbol" panose="05050102010706020507" pitchFamily="18" charset="2"/>
              </a:rPr>
              <a:t></a:t>
            </a:r>
            <a:r>
              <a:rPr lang="en-US" altLang="zh-CN" smtClean="0"/>
              <a:t>(i+1)</a:t>
            </a:r>
            <a:r>
              <a:rPr lang="zh-CN" altLang="en-US" smtClean="0"/>
              <a:t>满足</a:t>
            </a:r>
            <a:r>
              <a:rPr lang="en-US" altLang="zh-CN" smtClean="0"/>
              <a:t>Johnson</a:t>
            </a:r>
            <a:r>
              <a:rPr lang="zh-CN" altLang="en-US" smtClean="0"/>
              <a:t>不等式。进一步还可以证明，调度满足</a:t>
            </a:r>
            <a:r>
              <a:rPr lang="en-US" altLang="zh-CN" smtClean="0"/>
              <a:t>Johnson</a:t>
            </a:r>
            <a:r>
              <a:rPr lang="zh-CN" altLang="en-US" smtClean="0"/>
              <a:t>法则当且仅当对任意</a:t>
            </a:r>
            <a:r>
              <a:rPr lang="en-US" altLang="zh-CN" smtClean="0"/>
              <a:t>i&lt;j</a:t>
            </a:r>
            <a:r>
              <a:rPr lang="zh-CN" altLang="en-US" smtClean="0"/>
              <a:t>有</a:t>
            </a:r>
          </a:p>
        </p:txBody>
      </p:sp>
      <p:sp>
        <p:nvSpPr>
          <p:cNvPr id="6" name="灯片编号占位符 5"/>
          <p:cNvSpPr>
            <a:spLocks noGrp="1"/>
          </p:cNvSpPr>
          <p:nvPr>
            <p:ph type="sldNum" sz="quarter" idx="12"/>
          </p:nvPr>
        </p:nvSpPr>
        <p:spPr/>
        <p:txBody>
          <a:bodyPr/>
          <a:lstStyle/>
          <a:p>
            <a:pPr>
              <a:defRPr/>
            </a:pPr>
            <a:fld id="{B568C5CF-5FF9-4CEB-885D-9CE0742BA775}" type="slidenum">
              <a:rPr lang="en-US" altLang="zh-CN"/>
              <a:pPr>
                <a:defRPr/>
              </a:pPr>
              <a:t>124</a:t>
            </a:fld>
            <a:endParaRPr lang="en-US" altLang="zh-CN"/>
          </a:p>
        </p:txBody>
      </p:sp>
      <p:graphicFrame>
        <p:nvGraphicFramePr>
          <p:cNvPr id="138245" name="Object 4"/>
          <p:cNvGraphicFramePr>
            <a:graphicFrameLocks noChangeAspect="1"/>
          </p:cNvGraphicFramePr>
          <p:nvPr/>
        </p:nvGraphicFramePr>
        <p:xfrm>
          <a:off x="1042988" y="3716338"/>
          <a:ext cx="7129462" cy="808037"/>
        </p:xfrm>
        <a:graphic>
          <a:graphicData uri="http://schemas.openxmlformats.org/presentationml/2006/ole">
            <mc:AlternateContent xmlns:mc="http://schemas.openxmlformats.org/markup-compatibility/2006">
              <mc:Choice xmlns:v="urn:schemas-microsoft-com:vml" Requires="v">
                <p:oleObj spid="_x0000_s138247" name="公式" r:id="rId3" imgW="2108200" imgH="241300" progId="Equation.3">
                  <p:embed/>
                </p:oleObj>
              </mc:Choice>
              <mc:Fallback>
                <p:oleObj name="公式" r:id="rId3" imgW="2108200" imgH="2413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3716338"/>
                        <a:ext cx="7129462" cy="80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7221" name="Text Box 5"/>
          <p:cNvSpPr txBox="1">
            <a:spLocks noChangeArrowheads="1"/>
          </p:cNvSpPr>
          <p:nvPr/>
        </p:nvSpPr>
        <p:spPr bwMode="auto">
          <a:xfrm>
            <a:off x="611188" y="5157788"/>
            <a:ext cx="7993062" cy="579437"/>
          </a:xfrm>
          <a:prstGeom prst="rect">
            <a:avLst/>
          </a:prstGeom>
          <a:solidFill>
            <a:srgbClr val="808000"/>
          </a:solidFill>
          <a:ln w="9525">
            <a:noFill/>
            <a:miter lim="800000"/>
            <a:headEnd/>
            <a:tailEnd/>
          </a:ln>
          <a:effectLst/>
        </p:spPr>
        <p:txBody>
          <a:bodyPr wrap="none">
            <a:spAutoFit/>
          </a:bodyPr>
          <a:lstStyle/>
          <a:p>
            <a:pPr eaLnBrk="1" hangingPunct="1">
              <a:defRPr/>
            </a:pPr>
            <a:r>
              <a:rPr lang="zh-CN" altLang="en-US" sz="3200">
                <a:solidFill>
                  <a:schemeClr val="bg1"/>
                </a:solidFill>
                <a:effectLst>
                  <a:outerShdw blurRad="38100" dist="38100" dir="2700000" algn="tl">
                    <a:srgbClr val="000000"/>
                  </a:outerShdw>
                </a:effectLst>
                <a:latin typeface="Arial" charset="0"/>
              </a:rPr>
              <a:t>所有满足</a:t>
            </a:r>
            <a:r>
              <a:rPr lang="en-US" altLang="zh-CN" sz="3200">
                <a:solidFill>
                  <a:schemeClr val="bg1"/>
                </a:solidFill>
                <a:effectLst>
                  <a:outerShdw blurRad="38100" dist="38100" dir="2700000" algn="tl">
                    <a:srgbClr val="000000"/>
                  </a:outerShdw>
                </a:effectLst>
                <a:latin typeface="Arial" charset="0"/>
              </a:rPr>
              <a:t>Johnson</a:t>
            </a:r>
            <a:r>
              <a:rPr lang="zh-CN" altLang="en-US" sz="3200">
                <a:solidFill>
                  <a:schemeClr val="bg1"/>
                </a:solidFill>
                <a:effectLst>
                  <a:outerShdw blurRad="38100" dist="38100" dir="2700000" algn="tl">
                    <a:srgbClr val="000000"/>
                  </a:outerShdw>
                </a:effectLst>
                <a:latin typeface="Arial" charset="0"/>
              </a:rPr>
              <a:t>法则的调度均为最优调度</a:t>
            </a: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eaLnBrk="1" fontAlgn="auto" hangingPunct="1">
              <a:spcAft>
                <a:spcPts val="0"/>
              </a:spcAft>
              <a:defRPr/>
            </a:pPr>
            <a:r>
              <a:rPr lang="en-US" altLang="zh-CN"/>
              <a:t>4. </a:t>
            </a:r>
            <a:r>
              <a:rPr lang="zh-CN" altLang="en-US"/>
              <a:t>算法描述</a:t>
            </a:r>
          </a:p>
        </p:txBody>
      </p:sp>
      <p:sp>
        <p:nvSpPr>
          <p:cNvPr id="138243" name="Rectangle 3"/>
          <p:cNvSpPr>
            <a:spLocks noGrp="1" noChangeArrowheads="1"/>
          </p:cNvSpPr>
          <p:nvPr>
            <p:ph idx="1"/>
          </p:nvPr>
        </p:nvSpPr>
        <p:spPr>
          <a:xfrm>
            <a:off x="323850" y="3068638"/>
            <a:ext cx="8229600" cy="2735262"/>
          </a:xfrm>
        </p:spPr>
        <p:txBody>
          <a:bodyPr>
            <a:normAutofit fontScale="92500" lnSpcReduction="20000"/>
          </a:bodyPr>
          <a:lstStyle/>
          <a:p>
            <a:pPr eaLnBrk="1" fontAlgn="auto" hangingPunct="1">
              <a:lnSpc>
                <a:spcPct val="90000"/>
              </a:lnSpc>
              <a:spcAft>
                <a:spcPts val="0"/>
              </a:spcAft>
              <a:buFont typeface="Wingdings 2"/>
              <a:buChar char=""/>
              <a:defRPr/>
            </a:pPr>
            <a:r>
              <a:rPr lang="zh-CN" altLang="en-US" sz="2800">
                <a:solidFill>
                  <a:srgbClr val="FE6700"/>
                </a:solidFill>
                <a:effectLst>
                  <a:outerShdw blurRad="38100" dist="38100" dir="2700000" algn="tl">
                    <a:srgbClr val="C0C0C0"/>
                  </a:outerShdw>
                </a:effectLst>
              </a:rPr>
              <a:t>流水作业调度问题的</a:t>
            </a:r>
            <a:r>
              <a:rPr lang="en-US" altLang="zh-CN" sz="2800">
                <a:solidFill>
                  <a:srgbClr val="FE6700"/>
                </a:solidFill>
                <a:effectLst>
                  <a:outerShdw blurRad="38100" dist="38100" dir="2700000" algn="tl">
                    <a:srgbClr val="C0C0C0"/>
                  </a:outerShdw>
                </a:effectLst>
              </a:rPr>
              <a:t>Johnson</a:t>
            </a:r>
            <a:r>
              <a:rPr lang="zh-CN" altLang="en-US" sz="2800">
                <a:solidFill>
                  <a:srgbClr val="FE6700"/>
                </a:solidFill>
                <a:effectLst>
                  <a:outerShdw blurRad="38100" dist="38100" dir="2700000" algn="tl">
                    <a:srgbClr val="C0C0C0"/>
                  </a:outerShdw>
                </a:effectLst>
              </a:rPr>
              <a:t>算法</a:t>
            </a:r>
          </a:p>
          <a:p>
            <a:pPr eaLnBrk="1" fontAlgn="auto" hangingPunct="1">
              <a:lnSpc>
                <a:spcPct val="90000"/>
              </a:lnSpc>
              <a:spcAft>
                <a:spcPts val="0"/>
              </a:spcAft>
              <a:buFont typeface="Wingdings 2"/>
              <a:buChar char=""/>
              <a:defRPr/>
            </a:pPr>
            <a:r>
              <a:rPr lang="en-US" altLang="zh-CN" sz="2800"/>
              <a:t>(1)</a:t>
            </a:r>
            <a:r>
              <a:rPr lang="zh-CN" altLang="en-US" sz="2800"/>
              <a:t>令                                                ；</a:t>
            </a:r>
          </a:p>
          <a:p>
            <a:pPr eaLnBrk="1" fontAlgn="auto" hangingPunct="1">
              <a:lnSpc>
                <a:spcPct val="90000"/>
              </a:lnSpc>
              <a:spcAft>
                <a:spcPts val="0"/>
              </a:spcAft>
              <a:buFont typeface="Wingdings 2"/>
              <a:buChar char=""/>
              <a:defRPr/>
            </a:pPr>
            <a:r>
              <a:rPr lang="en-US" altLang="zh-CN" sz="2800"/>
              <a:t>(2)</a:t>
            </a:r>
            <a:r>
              <a:rPr lang="zh-CN" altLang="en-US" sz="2800"/>
              <a:t>将</a:t>
            </a:r>
            <a:r>
              <a:rPr lang="en-US" altLang="zh-CN" sz="2800"/>
              <a:t>N</a:t>
            </a:r>
            <a:r>
              <a:rPr lang="en-US" altLang="zh-CN" sz="2800" baseline="-25000"/>
              <a:t>1</a:t>
            </a:r>
            <a:r>
              <a:rPr lang="zh-CN" altLang="en-US" sz="2800"/>
              <a:t>中作业依</a:t>
            </a:r>
            <a:r>
              <a:rPr lang="en-US" altLang="zh-CN" sz="2800"/>
              <a:t>a</a:t>
            </a:r>
            <a:r>
              <a:rPr lang="en-US" altLang="zh-CN" sz="2800" baseline="-25000"/>
              <a:t>i</a:t>
            </a:r>
            <a:r>
              <a:rPr lang="zh-CN" altLang="en-US" sz="2800"/>
              <a:t>的非减序排序；将</a:t>
            </a:r>
            <a:r>
              <a:rPr lang="en-US" altLang="zh-CN" sz="2800"/>
              <a:t>N</a:t>
            </a:r>
            <a:r>
              <a:rPr lang="en-US" altLang="zh-CN" sz="2800" baseline="-25000"/>
              <a:t>2</a:t>
            </a:r>
            <a:r>
              <a:rPr lang="zh-CN" altLang="en-US" sz="2800"/>
              <a:t>中作业依</a:t>
            </a:r>
            <a:r>
              <a:rPr lang="en-US" altLang="zh-CN" sz="2800"/>
              <a:t>b</a:t>
            </a:r>
            <a:r>
              <a:rPr lang="en-US" altLang="zh-CN" sz="2800" baseline="-25000"/>
              <a:t>i</a:t>
            </a:r>
            <a:r>
              <a:rPr lang="zh-CN" altLang="en-US" sz="2800"/>
              <a:t>的非增序排序；</a:t>
            </a:r>
          </a:p>
          <a:p>
            <a:pPr eaLnBrk="1" fontAlgn="auto" hangingPunct="1">
              <a:lnSpc>
                <a:spcPct val="90000"/>
              </a:lnSpc>
              <a:spcAft>
                <a:spcPts val="0"/>
              </a:spcAft>
              <a:buFont typeface="Wingdings 2"/>
              <a:buChar char=""/>
              <a:defRPr/>
            </a:pPr>
            <a:r>
              <a:rPr lang="en-US" altLang="zh-CN" sz="2800"/>
              <a:t>(3)N</a:t>
            </a:r>
            <a:r>
              <a:rPr lang="en-US" altLang="zh-CN" sz="2800" baseline="-25000"/>
              <a:t>1</a:t>
            </a:r>
            <a:r>
              <a:rPr lang="zh-CN" altLang="en-US" sz="2800"/>
              <a:t>中作业接</a:t>
            </a:r>
            <a:r>
              <a:rPr lang="en-US" altLang="zh-CN" sz="2800"/>
              <a:t>N</a:t>
            </a:r>
            <a:r>
              <a:rPr lang="en-US" altLang="zh-CN" sz="2800" baseline="-25000"/>
              <a:t>2</a:t>
            </a:r>
            <a:r>
              <a:rPr lang="zh-CN" altLang="en-US" sz="2800"/>
              <a:t>中作业构成满足</a:t>
            </a:r>
            <a:r>
              <a:rPr lang="en-US" altLang="zh-CN" sz="2800"/>
              <a:t>Johnson</a:t>
            </a:r>
            <a:r>
              <a:rPr lang="zh-CN" altLang="en-US" sz="2800"/>
              <a:t>法则的最优调度。</a:t>
            </a:r>
          </a:p>
        </p:txBody>
      </p:sp>
      <p:sp>
        <p:nvSpPr>
          <p:cNvPr id="6" name="灯片编号占位符 5"/>
          <p:cNvSpPr>
            <a:spLocks noGrp="1"/>
          </p:cNvSpPr>
          <p:nvPr>
            <p:ph type="sldNum" sz="quarter" idx="12"/>
          </p:nvPr>
        </p:nvSpPr>
        <p:spPr/>
        <p:txBody>
          <a:bodyPr/>
          <a:lstStyle/>
          <a:p>
            <a:pPr>
              <a:defRPr/>
            </a:pPr>
            <a:fld id="{10C54CFE-0619-410E-BA93-BA2AF4BF63EF}" type="slidenum">
              <a:rPr lang="en-US" altLang="zh-CN"/>
              <a:pPr>
                <a:defRPr/>
              </a:pPr>
              <a:t>125</a:t>
            </a:fld>
            <a:endParaRPr lang="en-US" altLang="zh-CN"/>
          </a:p>
        </p:txBody>
      </p:sp>
      <p:graphicFrame>
        <p:nvGraphicFramePr>
          <p:cNvPr id="139269" name="Object 4"/>
          <p:cNvGraphicFramePr>
            <a:graphicFrameLocks noChangeAspect="1"/>
          </p:cNvGraphicFramePr>
          <p:nvPr/>
        </p:nvGraphicFramePr>
        <p:xfrm>
          <a:off x="1763713" y="3573463"/>
          <a:ext cx="4422775" cy="506412"/>
        </p:xfrm>
        <a:graphic>
          <a:graphicData uri="http://schemas.openxmlformats.org/presentationml/2006/ole">
            <mc:AlternateContent xmlns:mc="http://schemas.openxmlformats.org/markup-compatibility/2006">
              <mc:Choice xmlns:v="urn:schemas-microsoft-com:vml" Requires="v">
                <p:oleObj spid="_x0000_s139271" name="公式" r:id="rId3" imgW="1993900" imgH="228600" progId="Equation.3">
                  <p:embed/>
                </p:oleObj>
              </mc:Choice>
              <mc:Fallback>
                <p:oleObj name="公式" r:id="rId3" imgW="19939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3573463"/>
                        <a:ext cx="4422775"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9270" name="Object 5"/>
          <p:cNvGraphicFramePr>
            <a:graphicFrameLocks noChangeAspect="1"/>
          </p:cNvGraphicFramePr>
          <p:nvPr/>
        </p:nvGraphicFramePr>
        <p:xfrm>
          <a:off x="1116013" y="1341438"/>
          <a:ext cx="6624637" cy="1471612"/>
        </p:xfrm>
        <a:graphic>
          <a:graphicData uri="http://schemas.openxmlformats.org/presentationml/2006/ole">
            <mc:AlternateContent xmlns:mc="http://schemas.openxmlformats.org/markup-compatibility/2006">
              <mc:Choice xmlns:v="urn:schemas-microsoft-com:vml" Requires="v">
                <p:oleObj spid="_x0000_s139272" name="公式" r:id="rId5" imgW="3200400" imgH="711200" progId="Equation.3">
                  <p:embed/>
                </p:oleObj>
              </mc:Choice>
              <mc:Fallback>
                <p:oleObj name="公式" r:id="rId5" imgW="3200400" imgH="7112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6013" y="1341438"/>
                        <a:ext cx="6624637" cy="147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eaLnBrk="1" fontAlgn="auto" hangingPunct="1">
              <a:spcAft>
                <a:spcPts val="0"/>
              </a:spcAft>
              <a:defRPr/>
            </a:pPr>
            <a:endParaRPr lang="zh-CN" altLang="zh-CN"/>
          </a:p>
        </p:txBody>
      </p:sp>
      <p:sp>
        <p:nvSpPr>
          <p:cNvPr id="139267" name="Rectangle 3"/>
          <p:cNvSpPr>
            <a:spLocks noGrp="1" noChangeArrowheads="1"/>
          </p:cNvSpPr>
          <p:nvPr>
            <p:ph idx="1"/>
          </p:nvPr>
        </p:nvSpPr>
        <p:spPr/>
        <p:txBody>
          <a:bodyPr>
            <a:normAutofit lnSpcReduction="10000"/>
          </a:bodyPr>
          <a:lstStyle/>
          <a:p>
            <a:pPr eaLnBrk="1" fontAlgn="auto" hangingPunct="1">
              <a:lnSpc>
                <a:spcPct val="80000"/>
              </a:lnSpc>
              <a:spcAft>
                <a:spcPts val="0"/>
              </a:spcAft>
              <a:buFont typeface="Wingdings 2"/>
              <a:buChar char=""/>
              <a:defRPr/>
            </a:pPr>
            <a:r>
              <a:rPr lang="en-US" altLang="zh-CN" sz="2000"/>
              <a:t>class Jobtype</a:t>
            </a:r>
          </a:p>
          <a:p>
            <a:pPr eaLnBrk="1" fontAlgn="auto" hangingPunct="1">
              <a:lnSpc>
                <a:spcPct val="80000"/>
              </a:lnSpc>
              <a:spcAft>
                <a:spcPts val="0"/>
              </a:spcAft>
              <a:buFont typeface="Wingdings 2"/>
              <a:buChar char=""/>
              <a:defRPr/>
            </a:pPr>
            <a:r>
              <a:rPr lang="en-US" altLang="zh-CN" sz="2000"/>
              <a:t>{</a:t>
            </a:r>
          </a:p>
          <a:p>
            <a:pPr eaLnBrk="1" fontAlgn="auto" hangingPunct="1">
              <a:lnSpc>
                <a:spcPct val="80000"/>
              </a:lnSpc>
              <a:spcAft>
                <a:spcPts val="0"/>
              </a:spcAft>
              <a:buFont typeface="Wingdings 2"/>
              <a:buChar char=""/>
              <a:defRPr/>
            </a:pPr>
            <a:r>
              <a:rPr lang="en-US" altLang="zh-CN" sz="2000"/>
              <a:t>public:</a:t>
            </a:r>
          </a:p>
          <a:p>
            <a:pPr eaLnBrk="1" fontAlgn="auto" hangingPunct="1">
              <a:lnSpc>
                <a:spcPct val="80000"/>
              </a:lnSpc>
              <a:spcAft>
                <a:spcPts val="0"/>
              </a:spcAft>
              <a:buFont typeface="Wingdings 2"/>
              <a:buChar char=""/>
              <a:defRPr/>
            </a:pPr>
            <a:r>
              <a:rPr lang="en-US" altLang="zh-CN" sz="2000">
                <a:solidFill>
                  <a:schemeClr val="folHlink"/>
                </a:solidFill>
              </a:rPr>
              <a:t>//    int operator &lt;=(Jobtype a) const</a:t>
            </a:r>
          </a:p>
          <a:p>
            <a:pPr eaLnBrk="1" fontAlgn="auto" hangingPunct="1">
              <a:lnSpc>
                <a:spcPct val="80000"/>
              </a:lnSpc>
              <a:spcAft>
                <a:spcPts val="0"/>
              </a:spcAft>
              <a:buFont typeface="Wingdings 2"/>
              <a:buChar char=""/>
              <a:defRPr/>
            </a:pPr>
            <a:r>
              <a:rPr lang="en-US" altLang="zh-CN" sz="2000">
                <a:solidFill>
                  <a:schemeClr val="folHlink"/>
                </a:solidFill>
              </a:rPr>
              <a:t>//    {</a:t>
            </a:r>
          </a:p>
          <a:p>
            <a:pPr eaLnBrk="1" fontAlgn="auto" hangingPunct="1">
              <a:lnSpc>
                <a:spcPct val="80000"/>
              </a:lnSpc>
              <a:spcAft>
                <a:spcPts val="0"/>
              </a:spcAft>
              <a:buFont typeface="Wingdings 2"/>
              <a:buChar char=""/>
              <a:defRPr/>
            </a:pPr>
            <a:r>
              <a:rPr lang="en-US" altLang="zh-CN" sz="2000">
                <a:solidFill>
                  <a:schemeClr val="folHlink"/>
                </a:solidFill>
              </a:rPr>
              <a:t>//        return (key&lt;=a.key);</a:t>
            </a:r>
          </a:p>
          <a:p>
            <a:pPr eaLnBrk="1" fontAlgn="auto" hangingPunct="1">
              <a:lnSpc>
                <a:spcPct val="80000"/>
              </a:lnSpc>
              <a:spcAft>
                <a:spcPts val="0"/>
              </a:spcAft>
              <a:buFont typeface="Wingdings 2"/>
              <a:buChar char=""/>
              <a:defRPr/>
            </a:pPr>
            <a:r>
              <a:rPr lang="en-US" altLang="zh-CN" sz="2000">
                <a:solidFill>
                  <a:schemeClr val="folHlink"/>
                </a:solidFill>
              </a:rPr>
              <a:t>//    }</a:t>
            </a:r>
          </a:p>
          <a:p>
            <a:pPr eaLnBrk="1" fontAlgn="auto" hangingPunct="1">
              <a:lnSpc>
                <a:spcPct val="80000"/>
              </a:lnSpc>
              <a:spcAft>
                <a:spcPts val="0"/>
              </a:spcAft>
              <a:buFont typeface="Wingdings 2"/>
              <a:buChar char=""/>
              <a:defRPr/>
            </a:pPr>
            <a:r>
              <a:rPr lang="en-US" altLang="zh-CN" sz="2000"/>
              <a:t>    operator int ()const  </a:t>
            </a:r>
            <a:r>
              <a:rPr lang="en-US" altLang="zh-CN" sz="2000">
                <a:solidFill>
                  <a:schemeClr val="folHlink"/>
                </a:solidFill>
              </a:rPr>
              <a:t>//</a:t>
            </a:r>
            <a:r>
              <a:rPr lang="zh-CN" altLang="en-US" sz="2000">
                <a:solidFill>
                  <a:schemeClr val="folHlink"/>
                </a:solidFill>
              </a:rPr>
              <a:t>重载类型转换运算符</a:t>
            </a:r>
          </a:p>
          <a:p>
            <a:pPr eaLnBrk="1" fontAlgn="auto" hangingPunct="1">
              <a:lnSpc>
                <a:spcPct val="80000"/>
              </a:lnSpc>
              <a:spcAft>
                <a:spcPts val="0"/>
              </a:spcAft>
              <a:buFont typeface="Wingdings 2"/>
              <a:buChar char=""/>
              <a:defRPr/>
            </a:pPr>
            <a:r>
              <a:rPr lang="zh-CN" altLang="en-US" sz="2000"/>
              <a:t>    </a:t>
            </a:r>
            <a:r>
              <a:rPr lang="en-US" altLang="zh-CN" sz="2000"/>
              <a:t>{</a:t>
            </a:r>
          </a:p>
          <a:p>
            <a:pPr eaLnBrk="1" fontAlgn="auto" hangingPunct="1">
              <a:lnSpc>
                <a:spcPct val="80000"/>
              </a:lnSpc>
              <a:spcAft>
                <a:spcPts val="0"/>
              </a:spcAft>
              <a:buFont typeface="Wingdings 2"/>
              <a:buChar char=""/>
              <a:defRPr/>
            </a:pPr>
            <a:r>
              <a:rPr lang="en-US" altLang="zh-CN" sz="2000"/>
              <a:t>        return key;</a:t>
            </a:r>
          </a:p>
          <a:p>
            <a:pPr eaLnBrk="1" fontAlgn="auto" hangingPunct="1">
              <a:lnSpc>
                <a:spcPct val="80000"/>
              </a:lnSpc>
              <a:spcAft>
                <a:spcPts val="0"/>
              </a:spcAft>
              <a:buFont typeface="Wingdings 2"/>
              <a:buChar char=""/>
              <a:defRPr/>
            </a:pPr>
            <a:r>
              <a:rPr lang="en-US" altLang="zh-CN" sz="2000"/>
              <a:t>    }</a:t>
            </a:r>
          </a:p>
          <a:p>
            <a:pPr eaLnBrk="1" fontAlgn="auto" hangingPunct="1">
              <a:lnSpc>
                <a:spcPct val="80000"/>
              </a:lnSpc>
              <a:spcAft>
                <a:spcPts val="0"/>
              </a:spcAft>
              <a:buFont typeface="Wingdings 2"/>
              <a:buChar char=""/>
              <a:defRPr/>
            </a:pPr>
            <a:r>
              <a:rPr lang="en-US" altLang="zh-CN" sz="2000"/>
              <a:t>    int key; </a:t>
            </a:r>
            <a:r>
              <a:rPr lang="en-US" altLang="zh-CN" sz="2000">
                <a:solidFill>
                  <a:schemeClr val="folHlink"/>
                </a:solidFill>
              </a:rPr>
              <a:t>//</a:t>
            </a:r>
            <a:r>
              <a:rPr lang="zh-CN" altLang="en-US" sz="2000">
                <a:solidFill>
                  <a:schemeClr val="folHlink"/>
                </a:solidFill>
              </a:rPr>
              <a:t>作业在两机器上加工时间较短者</a:t>
            </a:r>
          </a:p>
          <a:p>
            <a:pPr eaLnBrk="1" fontAlgn="auto" hangingPunct="1">
              <a:lnSpc>
                <a:spcPct val="80000"/>
              </a:lnSpc>
              <a:spcAft>
                <a:spcPts val="0"/>
              </a:spcAft>
              <a:buFont typeface="Wingdings 2"/>
              <a:buChar char=""/>
              <a:defRPr/>
            </a:pPr>
            <a:r>
              <a:rPr lang="zh-CN" altLang="en-US" sz="2000"/>
              <a:t>    </a:t>
            </a:r>
            <a:r>
              <a:rPr lang="en-US" altLang="zh-CN" sz="2000"/>
              <a:t>int index; </a:t>
            </a:r>
            <a:r>
              <a:rPr lang="en-US" altLang="zh-CN" sz="2000">
                <a:solidFill>
                  <a:schemeClr val="folHlink"/>
                </a:solidFill>
              </a:rPr>
              <a:t>//</a:t>
            </a:r>
            <a:r>
              <a:rPr lang="zh-CN" altLang="en-US" sz="2000">
                <a:solidFill>
                  <a:schemeClr val="folHlink"/>
                </a:solidFill>
              </a:rPr>
              <a:t>作业编号</a:t>
            </a:r>
          </a:p>
          <a:p>
            <a:pPr eaLnBrk="1" fontAlgn="auto" hangingPunct="1">
              <a:lnSpc>
                <a:spcPct val="80000"/>
              </a:lnSpc>
              <a:spcAft>
                <a:spcPts val="0"/>
              </a:spcAft>
              <a:buFont typeface="Wingdings 2"/>
              <a:buChar char=""/>
              <a:defRPr/>
            </a:pPr>
            <a:r>
              <a:rPr lang="zh-CN" altLang="en-US" sz="2000"/>
              <a:t>    </a:t>
            </a:r>
            <a:r>
              <a:rPr lang="en-US" altLang="zh-CN" sz="2000"/>
              <a:t>bool job; </a:t>
            </a:r>
            <a:r>
              <a:rPr lang="en-US" altLang="zh-CN" sz="2000">
                <a:solidFill>
                  <a:schemeClr val="folHlink"/>
                </a:solidFill>
              </a:rPr>
              <a:t>//</a:t>
            </a:r>
            <a:r>
              <a:rPr lang="zh-CN" altLang="en-US" sz="2000">
                <a:solidFill>
                  <a:schemeClr val="folHlink"/>
                </a:solidFill>
              </a:rPr>
              <a:t>在</a:t>
            </a:r>
            <a:r>
              <a:rPr lang="en-US" altLang="zh-CN" sz="2000">
                <a:solidFill>
                  <a:schemeClr val="folHlink"/>
                </a:solidFill>
              </a:rPr>
              <a:t>M1</a:t>
            </a:r>
            <a:r>
              <a:rPr lang="zh-CN" altLang="en-US" sz="2000">
                <a:solidFill>
                  <a:schemeClr val="folHlink"/>
                </a:solidFill>
              </a:rPr>
              <a:t>上加工时间是否小于或等于在</a:t>
            </a:r>
            <a:r>
              <a:rPr lang="en-US" altLang="zh-CN" sz="2000">
                <a:solidFill>
                  <a:schemeClr val="folHlink"/>
                </a:solidFill>
              </a:rPr>
              <a:t>M2</a:t>
            </a:r>
            <a:r>
              <a:rPr lang="zh-CN" altLang="en-US" sz="2000">
                <a:solidFill>
                  <a:schemeClr val="folHlink"/>
                </a:solidFill>
              </a:rPr>
              <a:t>上的加工时间</a:t>
            </a:r>
          </a:p>
          <a:p>
            <a:pPr eaLnBrk="1" fontAlgn="auto" hangingPunct="1">
              <a:lnSpc>
                <a:spcPct val="80000"/>
              </a:lnSpc>
              <a:spcAft>
                <a:spcPts val="0"/>
              </a:spcAft>
              <a:buFont typeface="Wingdings 2"/>
              <a:buChar char=""/>
              <a:defRPr/>
            </a:pPr>
            <a:r>
              <a:rPr lang="en-US" altLang="zh-CN" sz="2000"/>
              <a:t>};</a:t>
            </a:r>
          </a:p>
        </p:txBody>
      </p:sp>
      <p:sp>
        <p:nvSpPr>
          <p:cNvPr id="4" name="灯片编号占位符 5"/>
          <p:cNvSpPr>
            <a:spLocks noGrp="1"/>
          </p:cNvSpPr>
          <p:nvPr>
            <p:ph type="sldNum" sz="quarter" idx="12"/>
          </p:nvPr>
        </p:nvSpPr>
        <p:spPr/>
        <p:txBody>
          <a:bodyPr/>
          <a:lstStyle/>
          <a:p>
            <a:pPr>
              <a:defRPr/>
            </a:pPr>
            <a:fld id="{867976E4-E353-4034-9511-908E14B07666}" type="slidenum">
              <a:rPr lang="en-US" altLang="zh-CN"/>
              <a:pPr>
                <a:defRPr/>
              </a:pPr>
              <a:t>126</a:t>
            </a:fld>
            <a:endParaRPr lang="en-US" altLang="zh-CN"/>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pPr eaLnBrk="1" fontAlgn="auto" hangingPunct="1">
              <a:spcAft>
                <a:spcPts val="0"/>
              </a:spcAft>
              <a:defRPr/>
            </a:pPr>
            <a:endParaRPr lang="zh-CN" altLang="zh-CN"/>
          </a:p>
        </p:txBody>
      </p:sp>
      <p:sp>
        <p:nvSpPr>
          <p:cNvPr id="140291" name="Rectangle 3"/>
          <p:cNvSpPr>
            <a:spLocks noGrp="1" noChangeArrowheads="1"/>
          </p:cNvSpPr>
          <p:nvPr>
            <p:ph idx="1"/>
          </p:nvPr>
        </p:nvSpPr>
        <p:spPr/>
        <p:txBody>
          <a:bodyPr>
            <a:normAutofit lnSpcReduction="10000"/>
          </a:bodyPr>
          <a:lstStyle/>
          <a:p>
            <a:pPr eaLnBrk="1" fontAlgn="auto" hangingPunct="1">
              <a:spcAft>
                <a:spcPts val="0"/>
              </a:spcAft>
              <a:buFont typeface="Wingdings 2"/>
              <a:buChar char=""/>
              <a:defRPr/>
            </a:pPr>
            <a:r>
              <a:rPr lang="en-US" altLang="zh-CN" sz="2800"/>
              <a:t>int FlowShop(int n,int *a,int *b,int *c)</a:t>
            </a:r>
          </a:p>
          <a:p>
            <a:pPr eaLnBrk="1" fontAlgn="auto" hangingPunct="1">
              <a:spcAft>
                <a:spcPts val="0"/>
              </a:spcAft>
              <a:buFont typeface="Wingdings 2"/>
              <a:buChar char=""/>
              <a:defRPr/>
            </a:pPr>
            <a:r>
              <a:rPr lang="en-US" altLang="zh-CN" sz="2800"/>
              <a:t>{</a:t>
            </a:r>
          </a:p>
          <a:p>
            <a:pPr eaLnBrk="1" fontAlgn="auto" hangingPunct="1">
              <a:spcAft>
                <a:spcPts val="0"/>
              </a:spcAft>
              <a:buFont typeface="Wingdings 2"/>
              <a:buChar char=""/>
              <a:defRPr/>
            </a:pPr>
            <a:r>
              <a:rPr lang="en-US" altLang="zh-CN" sz="2800"/>
              <a:t>    </a:t>
            </a:r>
            <a:r>
              <a:rPr lang="en-US" altLang="zh-CN" sz="2800">
                <a:solidFill>
                  <a:schemeClr val="folHlink"/>
                </a:solidFill>
              </a:rPr>
              <a:t>//n</a:t>
            </a:r>
            <a:r>
              <a:rPr lang="zh-CN" altLang="en-US" sz="2800">
                <a:solidFill>
                  <a:schemeClr val="folHlink"/>
                </a:solidFill>
              </a:rPr>
              <a:t>：作业个数</a:t>
            </a:r>
          </a:p>
          <a:p>
            <a:pPr eaLnBrk="1" fontAlgn="auto" hangingPunct="1">
              <a:spcAft>
                <a:spcPts val="0"/>
              </a:spcAft>
              <a:buFont typeface="Wingdings 2"/>
              <a:buChar char=""/>
              <a:defRPr/>
            </a:pPr>
            <a:r>
              <a:rPr lang="zh-CN" altLang="en-US" sz="2800">
                <a:solidFill>
                  <a:schemeClr val="folHlink"/>
                </a:solidFill>
              </a:rPr>
              <a:t>    </a:t>
            </a:r>
            <a:r>
              <a:rPr lang="en-US" altLang="zh-CN" sz="2800">
                <a:solidFill>
                  <a:schemeClr val="folHlink"/>
                </a:solidFill>
              </a:rPr>
              <a:t>//a[0:n-1]</a:t>
            </a:r>
            <a:r>
              <a:rPr lang="zh-CN" altLang="en-US" sz="2800">
                <a:solidFill>
                  <a:schemeClr val="folHlink"/>
                </a:solidFill>
              </a:rPr>
              <a:t>：作业</a:t>
            </a:r>
            <a:r>
              <a:rPr lang="en-US" altLang="zh-CN" sz="2800">
                <a:solidFill>
                  <a:schemeClr val="folHlink"/>
                </a:solidFill>
              </a:rPr>
              <a:t>i</a:t>
            </a:r>
            <a:r>
              <a:rPr lang="zh-CN" altLang="en-US" sz="2800">
                <a:solidFill>
                  <a:schemeClr val="folHlink"/>
                </a:solidFill>
              </a:rPr>
              <a:t>在</a:t>
            </a:r>
            <a:r>
              <a:rPr lang="en-US" altLang="zh-CN" sz="2800">
                <a:solidFill>
                  <a:schemeClr val="folHlink"/>
                </a:solidFill>
              </a:rPr>
              <a:t>M1</a:t>
            </a:r>
            <a:r>
              <a:rPr lang="zh-CN" altLang="en-US" sz="2800">
                <a:solidFill>
                  <a:schemeClr val="folHlink"/>
                </a:solidFill>
              </a:rPr>
              <a:t>上加工的时间</a:t>
            </a:r>
          </a:p>
          <a:p>
            <a:pPr eaLnBrk="1" fontAlgn="auto" hangingPunct="1">
              <a:spcAft>
                <a:spcPts val="0"/>
              </a:spcAft>
              <a:buFont typeface="Wingdings 2"/>
              <a:buChar char=""/>
              <a:defRPr/>
            </a:pPr>
            <a:r>
              <a:rPr lang="zh-CN" altLang="en-US" sz="2800">
                <a:solidFill>
                  <a:schemeClr val="folHlink"/>
                </a:solidFill>
              </a:rPr>
              <a:t>    </a:t>
            </a:r>
            <a:r>
              <a:rPr lang="en-US" altLang="zh-CN" sz="2800">
                <a:solidFill>
                  <a:schemeClr val="folHlink"/>
                </a:solidFill>
              </a:rPr>
              <a:t>//b[0:n-1]</a:t>
            </a:r>
            <a:r>
              <a:rPr lang="zh-CN" altLang="en-US" sz="2800">
                <a:solidFill>
                  <a:schemeClr val="folHlink"/>
                </a:solidFill>
              </a:rPr>
              <a:t>：作业</a:t>
            </a:r>
            <a:r>
              <a:rPr lang="en-US" altLang="zh-CN" sz="2800">
                <a:solidFill>
                  <a:schemeClr val="folHlink"/>
                </a:solidFill>
              </a:rPr>
              <a:t>i</a:t>
            </a:r>
            <a:r>
              <a:rPr lang="zh-CN" altLang="en-US" sz="2800">
                <a:solidFill>
                  <a:schemeClr val="folHlink"/>
                </a:solidFill>
              </a:rPr>
              <a:t>在</a:t>
            </a:r>
            <a:r>
              <a:rPr lang="en-US" altLang="zh-CN" sz="2800">
                <a:solidFill>
                  <a:schemeClr val="folHlink"/>
                </a:solidFill>
              </a:rPr>
              <a:t>M2</a:t>
            </a:r>
            <a:r>
              <a:rPr lang="zh-CN" altLang="en-US" sz="2800">
                <a:solidFill>
                  <a:schemeClr val="folHlink"/>
                </a:solidFill>
              </a:rPr>
              <a:t>上加工的时间</a:t>
            </a:r>
          </a:p>
          <a:p>
            <a:pPr eaLnBrk="1" fontAlgn="auto" hangingPunct="1">
              <a:spcAft>
                <a:spcPts val="0"/>
              </a:spcAft>
              <a:buFont typeface="Wingdings 2"/>
              <a:buChar char=""/>
              <a:defRPr/>
            </a:pPr>
            <a:r>
              <a:rPr lang="zh-CN" altLang="en-US" sz="2800">
                <a:solidFill>
                  <a:schemeClr val="folHlink"/>
                </a:solidFill>
              </a:rPr>
              <a:t>    </a:t>
            </a:r>
            <a:r>
              <a:rPr lang="en-US" altLang="zh-CN" sz="2800">
                <a:solidFill>
                  <a:schemeClr val="folHlink"/>
                </a:solidFill>
              </a:rPr>
              <a:t>//c[0:n-1]</a:t>
            </a:r>
            <a:r>
              <a:rPr lang="zh-CN" altLang="en-US" sz="2800">
                <a:solidFill>
                  <a:schemeClr val="folHlink"/>
                </a:solidFill>
              </a:rPr>
              <a:t>：最优调度</a:t>
            </a:r>
          </a:p>
          <a:p>
            <a:pPr eaLnBrk="1" fontAlgn="auto" hangingPunct="1">
              <a:spcAft>
                <a:spcPts val="0"/>
              </a:spcAft>
              <a:buFont typeface="Wingdings 2"/>
              <a:buChar char=""/>
              <a:defRPr/>
            </a:pPr>
            <a:r>
              <a:rPr lang="zh-CN" altLang="en-US" sz="2800">
                <a:solidFill>
                  <a:schemeClr val="folHlink"/>
                </a:solidFill>
              </a:rPr>
              <a:t>    </a:t>
            </a:r>
            <a:r>
              <a:rPr lang="en-US" altLang="zh-CN" sz="2800">
                <a:solidFill>
                  <a:schemeClr val="folHlink"/>
                </a:solidFill>
              </a:rPr>
              <a:t>//</a:t>
            </a:r>
            <a:r>
              <a:rPr lang="zh-CN" altLang="en-US" sz="2800">
                <a:solidFill>
                  <a:schemeClr val="folHlink"/>
                </a:solidFill>
              </a:rPr>
              <a:t>返回最短作业时间</a:t>
            </a:r>
          </a:p>
          <a:p>
            <a:pPr eaLnBrk="1" fontAlgn="auto" hangingPunct="1">
              <a:spcAft>
                <a:spcPts val="0"/>
              </a:spcAft>
              <a:buFont typeface="Wingdings 2"/>
              <a:buChar char=""/>
              <a:defRPr/>
            </a:pPr>
            <a:endParaRPr lang="zh-CN" altLang="en-US" sz="2800">
              <a:solidFill>
                <a:schemeClr val="folHlink"/>
              </a:solidFill>
            </a:endParaRPr>
          </a:p>
          <a:p>
            <a:pPr eaLnBrk="1" fontAlgn="auto" hangingPunct="1">
              <a:spcAft>
                <a:spcPts val="0"/>
              </a:spcAft>
              <a:buFont typeface="Wingdings 2"/>
              <a:buChar char=""/>
              <a:defRPr/>
            </a:pPr>
            <a:r>
              <a:rPr lang="zh-CN" altLang="en-US" sz="2800"/>
              <a:t>    </a:t>
            </a:r>
            <a:r>
              <a:rPr lang="en-US" altLang="zh-CN" sz="2800"/>
              <a:t>Jobtype *d=new Jobtype[n]; </a:t>
            </a:r>
            <a:r>
              <a:rPr lang="en-US" altLang="zh-CN" sz="2800">
                <a:solidFill>
                  <a:schemeClr val="folHlink"/>
                </a:solidFill>
              </a:rPr>
              <a:t>//</a:t>
            </a:r>
            <a:r>
              <a:rPr lang="zh-CN" altLang="en-US" sz="2800">
                <a:solidFill>
                  <a:schemeClr val="folHlink"/>
                </a:solidFill>
              </a:rPr>
              <a:t>创建作业数组</a:t>
            </a:r>
          </a:p>
        </p:txBody>
      </p:sp>
      <p:sp>
        <p:nvSpPr>
          <p:cNvPr id="4" name="灯片编号占位符 5"/>
          <p:cNvSpPr>
            <a:spLocks noGrp="1"/>
          </p:cNvSpPr>
          <p:nvPr>
            <p:ph type="sldNum" sz="quarter" idx="12"/>
          </p:nvPr>
        </p:nvSpPr>
        <p:spPr/>
        <p:txBody>
          <a:bodyPr/>
          <a:lstStyle/>
          <a:p>
            <a:pPr>
              <a:defRPr/>
            </a:pPr>
            <a:fld id="{F8616048-19A4-4CFB-9BF1-0EF12E42AC3E}" type="slidenum">
              <a:rPr lang="en-US" altLang="zh-CN"/>
              <a:pPr>
                <a:defRPr/>
              </a:pPr>
              <a:t>127</a:t>
            </a:fld>
            <a:endParaRPr lang="en-US" altLang="zh-CN"/>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eaLnBrk="1" fontAlgn="auto" hangingPunct="1">
              <a:spcAft>
                <a:spcPts val="0"/>
              </a:spcAft>
              <a:defRPr/>
            </a:pPr>
            <a:endParaRPr lang="zh-CN" altLang="zh-CN"/>
          </a:p>
        </p:txBody>
      </p:sp>
      <p:sp>
        <p:nvSpPr>
          <p:cNvPr id="141315" name="Rectangle 3"/>
          <p:cNvSpPr>
            <a:spLocks noGrp="1" noChangeArrowheads="1"/>
          </p:cNvSpPr>
          <p:nvPr>
            <p:ph idx="1"/>
          </p:nvPr>
        </p:nvSpPr>
        <p:spPr/>
        <p:txBody>
          <a:bodyPr>
            <a:normAutofit fontScale="92500" lnSpcReduction="10000"/>
          </a:bodyPr>
          <a:lstStyle/>
          <a:p>
            <a:pPr eaLnBrk="1" fontAlgn="auto" hangingPunct="1">
              <a:lnSpc>
                <a:spcPct val="90000"/>
              </a:lnSpc>
              <a:spcAft>
                <a:spcPts val="0"/>
              </a:spcAft>
              <a:buFont typeface="Wingdings 2"/>
              <a:buChar char=""/>
              <a:defRPr/>
            </a:pPr>
            <a:r>
              <a:rPr lang="en-US" altLang="zh-CN"/>
              <a:t>    </a:t>
            </a:r>
            <a:r>
              <a:rPr lang="en-US" altLang="zh-CN">
                <a:solidFill>
                  <a:srgbClr val="0066CC"/>
                </a:solidFill>
              </a:rPr>
              <a:t>for(int i=0; i&lt;n; i++)</a:t>
            </a:r>
            <a:r>
              <a:rPr lang="en-US" altLang="zh-CN"/>
              <a:t> </a:t>
            </a:r>
            <a:r>
              <a:rPr lang="en-US" altLang="zh-CN">
                <a:solidFill>
                  <a:schemeClr val="folHlink"/>
                </a:solidFill>
              </a:rPr>
              <a:t>//</a:t>
            </a:r>
            <a:r>
              <a:rPr lang="zh-CN" altLang="en-US">
                <a:solidFill>
                  <a:schemeClr val="folHlink"/>
                </a:solidFill>
              </a:rPr>
              <a:t>作业数组赋初值</a:t>
            </a:r>
          </a:p>
          <a:p>
            <a:pPr eaLnBrk="1" fontAlgn="auto" hangingPunct="1">
              <a:lnSpc>
                <a:spcPct val="90000"/>
              </a:lnSpc>
              <a:spcAft>
                <a:spcPts val="0"/>
              </a:spcAft>
              <a:buFont typeface="Wingdings 2"/>
              <a:buChar char=""/>
              <a:defRPr/>
            </a:pPr>
            <a:r>
              <a:rPr lang="zh-CN" altLang="en-US"/>
              <a:t>    </a:t>
            </a:r>
            <a:r>
              <a:rPr lang="en-US" altLang="zh-CN">
                <a:solidFill>
                  <a:srgbClr val="0066CC"/>
                </a:solidFill>
              </a:rPr>
              <a:t>{</a:t>
            </a:r>
          </a:p>
          <a:p>
            <a:pPr eaLnBrk="1" fontAlgn="auto" hangingPunct="1">
              <a:lnSpc>
                <a:spcPct val="90000"/>
              </a:lnSpc>
              <a:spcAft>
                <a:spcPts val="0"/>
              </a:spcAft>
              <a:buFont typeface="Wingdings 2"/>
              <a:buChar char=""/>
              <a:defRPr/>
            </a:pPr>
            <a:r>
              <a:rPr lang="en-US" altLang="zh-CN">
                <a:solidFill>
                  <a:srgbClr val="0066CC"/>
                </a:solidFill>
              </a:rPr>
              <a:t>        d[i].key=a[i]&gt;b[i]?b[i]:a[i];</a:t>
            </a:r>
          </a:p>
          <a:p>
            <a:pPr eaLnBrk="1" fontAlgn="auto" hangingPunct="1">
              <a:lnSpc>
                <a:spcPct val="90000"/>
              </a:lnSpc>
              <a:spcAft>
                <a:spcPts val="0"/>
              </a:spcAft>
              <a:buFont typeface="Wingdings 2"/>
              <a:buChar char=""/>
              <a:defRPr/>
            </a:pPr>
            <a:r>
              <a:rPr lang="en-US" altLang="zh-CN">
                <a:solidFill>
                  <a:srgbClr val="0066CC"/>
                </a:solidFill>
              </a:rPr>
              <a:t>        d[i].job=a[i]&lt;=b[i];</a:t>
            </a:r>
          </a:p>
          <a:p>
            <a:pPr eaLnBrk="1" fontAlgn="auto" hangingPunct="1">
              <a:lnSpc>
                <a:spcPct val="90000"/>
              </a:lnSpc>
              <a:spcAft>
                <a:spcPts val="0"/>
              </a:spcAft>
              <a:buFont typeface="Wingdings 2"/>
              <a:buChar char=""/>
              <a:defRPr/>
            </a:pPr>
            <a:r>
              <a:rPr lang="en-US" altLang="zh-CN">
                <a:solidFill>
                  <a:srgbClr val="0066CC"/>
                </a:solidFill>
              </a:rPr>
              <a:t>        d[i].index=i;</a:t>
            </a:r>
          </a:p>
          <a:p>
            <a:pPr eaLnBrk="1" fontAlgn="auto" hangingPunct="1">
              <a:lnSpc>
                <a:spcPct val="90000"/>
              </a:lnSpc>
              <a:spcAft>
                <a:spcPts val="0"/>
              </a:spcAft>
              <a:buFont typeface="Wingdings 2"/>
              <a:buChar char=""/>
              <a:defRPr/>
            </a:pPr>
            <a:r>
              <a:rPr lang="en-US" altLang="zh-CN">
                <a:solidFill>
                  <a:srgbClr val="0066CC"/>
                </a:solidFill>
              </a:rPr>
              <a:t>    }</a:t>
            </a:r>
          </a:p>
          <a:p>
            <a:pPr eaLnBrk="1" fontAlgn="auto" hangingPunct="1">
              <a:lnSpc>
                <a:spcPct val="90000"/>
              </a:lnSpc>
              <a:spcAft>
                <a:spcPts val="0"/>
              </a:spcAft>
              <a:buFont typeface="Wingdings 2"/>
              <a:buChar char=""/>
              <a:defRPr/>
            </a:pPr>
            <a:endParaRPr lang="en-US" altLang="zh-CN">
              <a:solidFill>
                <a:srgbClr val="0066CC"/>
              </a:solidFill>
            </a:endParaRPr>
          </a:p>
          <a:p>
            <a:pPr eaLnBrk="1" fontAlgn="auto" hangingPunct="1">
              <a:lnSpc>
                <a:spcPct val="90000"/>
              </a:lnSpc>
              <a:spcAft>
                <a:spcPts val="0"/>
              </a:spcAft>
              <a:buFont typeface="Wingdings 2"/>
              <a:buChar char=""/>
              <a:defRPr/>
            </a:pPr>
            <a:r>
              <a:rPr lang="en-US" altLang="zh-CN"/>
              <a:t>    QuickSort(d,0,n-1); </a:t>
            </a:r>
            <a:r>
              <a:rPr lang="en-US" altLang="zh-CN">
                <a:solidFill>
                  <a:schemeClr val="folHlink"/>
                </a:solidFill>
              </a:rPr>
              <a:t>//</a:t>
            </a:r>
            <a:r>
              <a:rPr lang="zh-CN" altLang="en-US">
                <a:solidFill>
                  <a:schemeClr val="folHlink"/>
                </a:solidFill>
              </a:rPr>
              <a:t>作业按</a:t>
            </a:r>
            <a:r>
              <a:rPr lang="en-US" altLang="zh-CN">
                <a:solidFill>
                  <a:schemeClr val="folHlink"/>
                </a:solidFill>
              </a:rPr>
              <a:t>key</a:t>
            </a:r>
            <a:r>
              <a:rPr lang="zh-CN" altLang="en-US">
                <a:solidFill>
                  <a:schemeClr val="folHlink"/>
                </a:solidFill>
              </a:rPr>
              <a:t>值非递减排序</a:t>
            </a:r>
          </a:p>
        </p:txBody>
      </p:sp>
      <p:sp>
        <p:nvSpPr>
          <p:cNvPr id="4" name="灯片编号占位符 5"/>
          <p:cNvSpPr>
            <a:spLocks noGrp="1"/>
          </p:cNvSpPr>
          <p:nvPr>
            <p:ph type="sldNum" sz="quarter" idx="12"/>
          </p:nvPr>
        </p:nvSpPr>
        <p:spPr/>
        <p:txBody>
          <a:bodyPr/>
          <a:lstStyle/>
          <a:p>
            <a:pPr>
              <a:defRPr/>
            </a:pPr>
            <a:fld id="{B42E7E6C-8F63-46E4-B246-16AF6E8626BB}" type="slidenum">
              <a:rPr lang="en-US" altLang="zh-CN"/>
              <a:pPr>
                <a:defRPr/>
              </a:pPr>
              <a:t>128</a:t>
            </a:fld>
            <a:endParaRPr lang="en-US" altLang="zh-C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fontAlgn="auto" hangingPunct="1">
              <a:spcAft>
                <a:spcPts val="0"/>
              </a:spcAft>
              <a:defRPr/>
            </a:pPr>
            <a:r>
              <a:rPr lang="zh-CN" altLang="en-US"/>
              <a:t>动态规划法</a:t>
            </a:r>
          </a:p>
        </p:txBody>
      </p:sp>
      <p:sp>
        <p:nvSpPr>
          <p:cNvPr id="23555" name="Rectangle 3"/>
          <p:cNvSpPr>
            <a:spLocks noGrp="1" noChangeArrowheads="1"/>
          </p:cNvSpPr>
          <p:nvPr>
            <p:ph idx="1"/>
          </p:nvPr>
        </p:nvSpPr>
        <p:spPr/>
        <p:txBody>
          <a:bodyPr/>
          <a:lstStyle/>
          <a:p>
            <a:pPr eaLnBrk="1" hangingPunct="1"/>
            <a:r>
              <a:rPr lang="zh-CN" altLang="en-US" smtClean="0"/>
              <a:t>将矩阵连乘积</a:t>
            </a:r>
            <a:r>
              <a:rPr lang="en-US" altLang="zh-CN" smtClean="0"/>
              <a:t>A</a:t>
            </a:r>
            <a:r>
              <a:rPr lang="en-US" altLang="zh-CN" baseline="-25000" smtClean="0"/>
              <a:t>i</a:t>
            </a:r>
            <a:r>
              <a:rPr lang="en-US" altLang="zh-CN" smtClean="0"/>
              <a:t>A</a:t>
            </a:r>
            <a:r>
              <a:rPr lang="en-US" altLang="zh-CN" baseline="-25000" smtClean="0"/>
              <a:t>i+1</a:t>
            </a:r>
            <a:r>
              <a:rPr lang="en-US" altLang="zh-CN" smtClean="0"/>
              <a:t>…A</a:t>
            </a:r>
            <a:r>
              <a:rPr lang="en-US" altLang="zh-CN" baseline="-25000" smtClean="0"/>
              <a:t>j</a:t>
            </a:r>
            <a:r>
              <a:rPr lang="zh-CN" altLang="en-US" smtClean="0"/>
              <a:t>简记为</a:t>
            </a:r>
            <a:r>
              <a:rPr lang="en-US" altLang="zh-CN" smtClean="0"/>
              <a:t>A[i:j] </a:t>
            </a:r>
            <a:r>
              <a:rPr lang="zh-CN" altLang="en-US" smtClean="0"/>
              <a:t>，这里</a:t>
            </a:r>
            <a:r>
              <a:rPr lang="en-US" altLang="zh-CN" smtClean="0"/>
              <a:t>i≤j </a:t>
            </a:r>
            <a:r>
              <a:rPr lang="zh-CN" altLang="en-US" smtClean="0"/>
              <a:t>。</a:t>
            </a:r>
          </a:p>
          <a:p>
            <a:pPr eaLnBrk="1" hangingPunct="1"/>
            <a:r>
              <a:rPr lang="zh-CN" altLang="en-US" smtClean="0"/>
              <a:t>考察计算</a:t>
            </a:r>
            <a:r>
              <a:rPr lang="en-US" altLang="zh-CN" smtClean="0"/>
              <a:t>A[i:j]</a:t>
            </a:r>
            <a:r>
              <a:rPr lang="zh-CN" altLang="en-US" smtClean="0"/>
              <a:t>的最优计算次序。设这个计算次序在矩阵</a:t>
            </a:r>
            <a:r>
              <a:rPr lang="en-US" altLang="zh-CN" smtClean="0"/>
              <a:t>A</a:t>
            </a:r>
            <a:r>
              <a:rPr lang="en-US" altLang="zh-CN" baseline="-25000" smtClean="0"/>
              <a:t>k</a:t>
            </a:r>
            <a:r>
              <a:rPr lang="zh-CN" altLang="en-US" smtClean="0"/>
              <a:t>和</a:t>
            </a:r>
            <a:r>
              <a:rPr lang="en-US" altLang="zh-CN" smtClean="0"/>
              <a:t>A</a:t>
            </a:r>
            <a:r>
              <a:rPr lang="en-US" altLang="zh-CN" baseline="-25000" smtClean="0"/>
              <a:t>k+1</a:t>
            </a:r>
            <a:r>
              <a:rPr lang="zh-CN" altLang="en-US" smtClean="0"/>
              <a:t>之间将矩阵链断开，</a:t>
            </a:r>
            <a:r>
              <a:rPr lang="en-US" altLang="zh-CN" smtClean="0"/>
              <a:t>i≤k&lt;j</a:t>
            </a:r>
            <a:r>
              <a:rPr lang="zh-CN" altLang="en-US" smtClean="0"/>
              <a:t>，则其相应完全加括号方式为：</a:t>
            </a:r>
          </a:p>
          <a:p>
            <a:pPr algn="ctr" eaLnBrk="1" hangingPunct="1">
              <a:buFontTx/>
              <a:buNone/>
            </a:pPr>
            <a:r>
              <a:rPr lang="en-US" altLang="zh-CN" smtClean="0"/>
              <a:t>( A</a:t>
            </a:r>
            <a:r>
              <a:rPr lang="en-US" altLang="zh-CN" baseline="-25000" smtClean="0"/>
              <a:t>i</a:t>
            </a:r>
            <a:r>
              <a:rPr lang="en-US" altLang="zh-CN" smtClean="0"/>
              <a:t>A</a:t>
            </a:r>
            <a:r>
              <a:rPr lang="en-US" altLang="zh-CN" baseline="-25000" smtClean="0"/>
              <a:t>i+1</a:t>
            </a:r>
            <a:r>
              <a:rPr lang="en-US" altLang="zh-CN" smtClean="0"/>
              <a:t>…A</a:t>
            </a:r>
            <a:r>
              <a:rPr lang="en-US" altLang="zh-CN" baseline="-25000" smtClean="0"/>
              <a:t>k</a:t>
            </a:r>
            <a:r>
              <a:rPr lang="en-US" altLang="zh-CN" smtClean="0"/>
              <a:t>)(A</a:t>
            </a:r>
            <a:r>
              <a:rPr lang="en-US" altLang="zh-CN" baseline="-25000" smtClean="0"/>
              <a:t>k+1</a:t>
            </a:r>
            <a:r>
              <a:rPr lang="en-US" altLang="zh-CN" smtClean="0"/>
              <a:t>A</a:t>
            </a:r>
            <a:r>
              <a:rPr lang="en-US" altLang="zh-CN" baseline="-25000" smtClean="0"/>
              <a:t>k+2</a:t>
            </a:r>
            <a:r>
              <a:rPr lang="en-US" altLang="zh-CN" smtClean="0"/>
              <a:t>…A</a:t>
            </a:r>
            <a:r>
              <a:rPr lang="en-US" altLang="zh-CN" baseline="-25000" smtClean="0"/>
              <a:t>j</a:t>
            </a:r>
            <a:r>
              <a:rPr lang="en-US" altLang="zh-CN" smtClean="0"/>
              <a:t>)</a:t>
            </a:r>
          </a:p>
          <a:p>
            <a:pPr eaLnBrk="1" hangingPunct="1"/>
            <a:r>
              <a:rPr lang="zh-CN" altLang="en-US" smtClean="0"/>
              <a:t>计算量：</a:t>
            </a:r>
            <a:r>
              <a:rPr lang="en-US" altLang="zh-CN" smtClean="0"/>
              <a:t>A[i:k]</a:t>
            </a:r>
            <a:r>
              <a:rPr lang="zh-CN" altLang="en-US" smtClean="0"/>
              <a:t>的计算量加上</a:t>
            </a:r>
            <a:r>
              <a:rPr lang="en-US" altLang="zh-CN" smtClean="0"/>
              <a:t>A[k+1:j]</a:t>
            </a:r>
            <a:r>
              <a:rPr lang="zh-CN" altLang="en-US" smtClean="0"/>
              <a:t>的计算量，再加上</a:t>
            </a:r>
            <a:r>
              <a:rPr lang="en-US" altLang="zh-CN" smtClean="0"/>
              <a:t>A[i:k]</a:t>
            </a:r>
            <a:r>
              <a:rPr lang="zh-CN" altLang="en-US" smtClean="0"/>
              <a:t>和</a:t>
            </a:r>
            <a:r>
              <a:rPr lang="en-US" altLang="zh-CN" smtClean="0"/>
              <a:t>A[k+1:j]</a:t>
            </a:r>
            <a:r>
              <a:rPr lang="zh-CN" altLang="en-US" smtClean="0"/>
              <a:t>相乘的计算量。</a:t>
            </a:r>
          </a:p>
        </p:txBody>
      </p:sp>
      <p:sp>
        <p:nvSpPr>
          <p:cNvPr id="4" name="灯片编号占位符 5"/>
          <p:cNvSpPr>
            <a:spLocks noGrp="1"/>
          </p:cNvSpPr>
          <p:nvPr>
            <p:ph type="sldNum" sz="quarter" idx="12"/>
          </p:nvPr>
        </p:nvSpPr>
        <p:spPr/>
        <p:txBody>
          <a:bodyPr/>
          <a:lstStyle/>
          <a:p>
            <a:pPr>
              <a:defRPr/>
            </a:pPr>
            <a:fld id="{09EBE295-6EC3-4358-AAA8-40236F911243}" type="slidenum">
              <a:rPr lang="en-US" altLang="zh-CN"/>
              <a:pPr>
                <a:defRPr/>
              </a:pPr>
              <a:t>12</a:t>
            </a:fld>
            <a:endParaRPr lang="en-US" altLang="zh-CN"/>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pPr eaLnBrk="1" fontAlgn="auto" hangingPunct="1">
              <a:spcAft>
                <a:spcPts val="0"/>
              </a:spcAft>
              <a:defRPr/>
            </a:pPr>
            <a:endParaRPr lang="zh-CN" altLang="zh-CN"/>
          </a:p>
        </p:txBody>
      </p:sp>
      <p:sp>
        <p:nvSpPr>
          <p:cNvPr id="142339" name="Rectangle 3"/>
          <p:cNvSpPr>
            <a:spLocks noGrp="1" noChangeArrowheads="1"/>
          </p:cNvSpPr>
          <p:nvPr>
            <p:ph idx="1"/>
          </p:nvPr>
        </p:nvSpPr>
        <p:spPr/>
        <p:txBody>
          <a:bodyPr>
            <a:normAutofit fontScale="92500" lnSpcReduction="10000"/>
          </a:bodyPr>
          <a:lstStyle/>
          <a:p>
            <a:pPr eaLnBrk="1" fontAlgn="auto" hangingPunct="1">
              <a:spcAft>
                <a:spcPts val="0"/>
              </a:spcAft>
              <a:buFont typeface="Wingdings 2"/>
              <a:buChar char=""/>
              <a:defRPr/>
            </a:pPr>
            <a:r>
              <a:rPr lang="en-US" altLang="zh-CN"/>
              <a:t>    int j=0,k=n-1;</a:t>
            </a:r>
          </a:p>
          <a:p>
            <a:pPr eaLnBrk="1" fontAlgn="auto" hangingPunct="1">
              <a:spcAft>
                <a:spcPts val="0"/>
              </a:spcAft>
              <a:buFont typeface="Wingdings 2"/>
              <a:buChar char=""/>
              <a:defRPr/>
            </a:pPr>
            <a:r>
              <a:rPr lang="en-US" altLang="zh-CN"/>
              <a:t>    for(int i=0; i&lt;n; i++) {</a:t>
            </a:r>
          </a:p>
          <a:p>
            <a:pPr eaLnBrk="1" fontAlgn="auto" hangingPunct="1">
              <a:spcAft>
                <a:spcPts val="0"/>
              </a:spcAft>
              <a:buFont typeface="Wingdings 2"/>
              <a:buChar char=""/>
              <a:defRPr/>
            </a:pPr>
            <a:r>
              <a:rPr lang="en-US" altLang="zh-CN"/>
              <a:t>        </a:t>
            </a:r>
            <a:r>
              <a:rPr lang="en-US" altLang="zh-CN">
                <a:solidFill>
                  <a:schemeClr val="folHlink"/>
                </a:solidFill>
              </a:rPr>
              <a:t>//c[0:j-1]</a:t>
            </a:r>
            <a:r>
              <a:rPr lang="zh-CN" altLang="en-US">
                <a:solidFill>
                  <a:schemeClr val="folHlink"/>
                </a:solidFill>
              </a:rPr>
              <a:t>为</a:t>
            </a:r>
            <a:r>
              <a:rPr lang="en-US" altLang="zh-CN">
                <a:solidFill>
                  <a:schemeClr val="folHlink"/>
                </a:solidFill>
              </a:rPr>
              <a:t>N1</a:t>
            </a:r>
            <a:r>
              <a:rPr lang="zh-CN" altLang="en-US">
                <a:solidFill>
                  <a:schemeClr val="folHlink"/>
                </a:solidFill>
              </a:rPr>
              <a:t>，</a:t>
            </a:r>
            <a:r>
              <a:rPr lang="en-US" altLang="zh-CN">
                <a:solidFill>
                  <a:schemeClr val="folHlink"/>
                </a:solidFill>
              </a:rPr>
              <a:t>c[j:n-1]</a:t>
            </a:r>
            <a:r>
              <a:rPr lang="zh-CN" altLang="en-US">
                <a:solidFill>
                  <a:schemeClr val="folHlink"/>
                </a:solidFill>
              </a:rPr>
              <a:t>为</a:t>
            </a:r>
            <a:r>
              <a:rPr lang="en-US" altLang="zh-CN">
                <a:solidFill>
                  <a:schemeClr val="folHlink"/>
                </a:solidFill>
              </a:rPr>
              <a:t>N2</a:t>
            </a:r>
            <a:r>
              <a:rPr lang="zh-CN" altLang="en-US">
                <a:solidFill>
                  <a:schemeClr val="folHlink"/>
                </a:solidFill>
              </a:rPr>
              <a:t>，算法</a:t>
            </a:r>
            <a:r>
              <a:rPr lang="en-US" altLang="zh-CN">
                <a:solidFill>
                  <a:schemeClr val="folHlink"/>
                </a:solidFill>
              </a:rPr>
              <a:t>(2)</a:t>
            </a:r>
          </a:p>
          <a:p>
            <a:pPr eaLnBrk="1" fontAlgn="auto" hangingPunct="1">
              <a:spcAft>
                <a:spcPts val="0"/>
              </a:spcAft>
              <a:buFont typeface="Wingdings 2"/>
              <a:buChar char=""/>
              <a:defRPr/>
            </a:pPr>
            <a:r>
              <a:rPr lang="en-US" altLang="zh-CN"/>
              <a:t>        if(d[i].job)</a:t>
            </a:r>
          </a:p>
          <a:p>
            <a:pPr eaLnBrk="1" fontAlgn="auto" hangingPunct="1">
              <a:spcAft>
                <a:spcPts val="0"/>
              </a:spcAft>
              <a:buFont typeface="Wingdings 2"/>
              <a:buChar char=""/>
              <a:defRPr/>
            </a:pPr>
            <a:r>
              <a:rPr lang="en-US" altLang="zh-CN"/>
              <a:t>            c[j++]=d[i].index;</a:t>
            </a:r>
          </a:p>
          <a:p>
            <a:pPr eaLnBrk="1" fontAlgn="auto" hangingPunct="1">
              <a:spcAft>
                <a:spcPts val="0"/>
              </a:spcAft>
              <a:buFont typeface="Wingdings 2"/>
              <a:buChar char=""/>
              <a:defRPr/>
            </a:pPr>
            <a:r>
              <a:rPr lang="en-US" altLang="zh-CN"/>
              <a:t>        else</a:t>
            </a:r>
          </a:p>
          <a:p>
            <a:pPr eaLnBrk="1" fontAlgn="auto" hangingPunct="1">
              <a:spcAft>
                <a:spcPts val="0"/>
              </a:spcAft>
              <a:buFont typeface="Wingdings 2"/>
              <a:buChar char=""/>
              <a:defRPr/>
            </a:pPr>
            <a:r>
              <a:rPr lang="en-US" altLang="zh-CN"/>
              <a:t>            c[k--]=d[i].index;</a:t>
            </a:r>
          </a:p>
          <a:p>
            <a:pPr eaLnBrk="1" fontAlgn="auto" hangingPunct="1">
              <a:spcAft>
                <a:spcPts val="0"/>
              </a:spcAft>
              <a:buFont typeface="Wingdings 2"/>
              <a:buChar char=""/>
              <a:defRPr/>
            </a:pPr>
            <a:r>
              <a:rPr lang="en-US" altLang="zh-CN"/>
              <a:t>    }</a:t>
            </a:r>
          </a:p>
        </p:txBody>
      </p:sp>
      <p:sp>
        <p:nvSpPr>
          <p:cNvPr id="4" name="灯片编号占位符 5"/>
          <p:cNvSpPr>
            <a:spLocks noGrp="1"/>
          </p:cNvSpPr>
          <p:nvPr>
            <p:ph type="sldNum" sz="quarter" idx="12"/>
          </p:nvPr>
        </p:nvSpPr>
        <p:spPr/>
        <p:txBody>
          <a:bodyPr/>
          <a:lstStyle/>
          <a:p>
            <a:pPr>
              <a:defRPr/>
            </a:pPr>
            <a:fld id="{FB64E28A-BDF4-4C28-9D70-7434DC2E2E95}" type="slidenum">
              <a:rPr lang="en-US" altLang="zh-CN"/>
              <a:pPr>
                <a:defRPr/>
              </a:pPr>
              <a:t>129</a:t>
            </a:fld>
            <a:endParaRPr lang="en-US" altLang="zh-CN"/>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eaLnBrk="1" fontAlgn="auto" hangingPunct="1">
              <a:spcAft>
                <a:spcPts val="0"/>
              </a:spcAft>
              <a:defRPr/>
            </a:pPr>
            <a:endParaRPr lang="zh-CN" altLang="zh-CN"/>
          </a:p>
        </p:txBody>
      </p:sp>
      <p:sp>
        <p:nvSpPr>
          <p:cNvPr id="143363" name="Rectangle 3"/>
          <p:cNvSpPr>
            <a:spLocks noGrp="1" noChangeArrowheads="1"/>
          </p:cNvSpPr>
          <p:nvPr>
            <p:ph idx="1"/>
          </p:nvPr>
        </p:nvSpPr>
        <p:spPr/>
        <p:txBody>
          <a:bodyPr>
            <a:normAutofit lnSpcReduction="10000"/>
          </a:bodyPr>
          <a:lstStyle/>
          <a:p>
            <a:pPr eaLnBrk="1" fontAlgn="auto" hangingPunct="1">
              <a:lnSpc>
                <a:spcPct val="90000"/>
              </a:lnSpc>
              <a:spcAft>
                <a:spcPts val="0"/>
              </a:spcAft>
              <a:buFont typeface="Wingdings 2"/>
              <a:buChar char=""/>
              <a:defRPr/>
            </a:pPr>
            <a:r>
              <a:rPr lang="en-US" altLang="zh-CN" sz="2800"/>
              <a:t>    j=a[c[0]]; </a:t>
            </a:r>
            <a:r>
              <a:rPr lang="en-US" altLang="zh-CN" sz="2800">
                <a:solidFill>
                  <a:schemeClr val="folHlink"/>
                </a:solidFill>
              </a:rPr>
              <a:t>//m1</a:t>
            </a:r>
            <a:r>
              <a:rPr lang="zh-CN" altLang="en-US" sz="2800">
                <a:solidFill>
                  <a:schemeClr val="folHlink"/>
                </a:solidFill>
              </a:rPr>
              <a:t>上完成作业</a:t>
            </a:r>
            <a:r>
              <a:rPr lang="en-US" altLang="zh-CN" sz="2800">
                <a:solidFill>
                  <a:schemeClr val="folHlink"/>
                </a:solidFill>
              </a:rPr>
              <a:t>c[0]</a:t>
            </a:r>
            <a:r>
              <a:rPr lang="zh-CN" altLang="en-US" sz="2800">
                <a:solidFill>
                  <a:schemeClr val="folHlink"/>
                </a:solidFill>
              </a:rPr>
              <a:t>的时间</a:t>
            </a:r>
          </a:p>
          <a:p>
            <a:pPr eaLnBrk="1" fontAlgn="auto" hangingPunct="1">
              <a:lnSpc>
                <a:spcPct val="90000"/>
              </a:lnSpc>
              <a:spcAft>
                <a:spcPts val="0"/>
              </a:spcAft>
              <a:buFont typeface="Wingdings 2"/>
              <a:buChar char=""/>
              <a:defRPr/>
            </a:pPr>
            <a:r>
              <a:rPr lang="zh-CN" altLang="en-US" sz="2800"/>
              <a:t>    </a:t>
            </a:r>
            <a:r>
              <a:rPr lang="en-US" altLang="zh-CN" sz="2800"/>
              <a:t>k=j+b[c[0]]; </a:t>
            </a:r>
            <a:r>
              <a:rPr lang="en-US" altLang="zh-CN" sz="2800">
                <a:solidFill>
                  <a:schemeClr val="folHlink"/>
                </a:solidFill>
              </a:rPr>
              <a:t>//m2</a:t>
            </a:r>
            <a:r>
              <a:rPr lang="zh-CN" altLang="en-US" sz="2800">
                <a:solidFill>
                  <a:schemeClr val="folHlink"/>
                </a:solidFill>
              </a:rPr>
              <a:t>上完成作业</a:t>
            </a:r>
            <a:r>
              <a:rPr lang="en-US" altLang="zh-CN" sz="2800">
                <a:solidFill>
                  <a:schemeClr val="folHlink"/>
                </a:solidFill>
              </a:rPr>
              <a:t>c[0]</a:t>
            </a:r>
            <a:r>
              <a:rPr lang="zh-CN" altLang="en-US" sz="2800">
                <a:solidFill>
                  <a:schemeClr val="folHlink"/>
                </a:solidFill>
              </a:rPr>
              <a:t>的时间</a:t>
            </a:r>
          </a:p>
          <a:p>
            <a:pPr eaLnBrk="1" fontAlgn="auto" hangingPunct="1">
              <a:lnSpc>
                <a:spcPct val="90000"/>
              </a:lnSpc>
              <a:spcAft>
                <a:spcPts val="0"/>
              </a:spcAft>
              <a:buFont typeface="Wingdings 2"/>
              <a:buChar char=""/>
              <a:defRPr/>
            </a:pPr>
            <a:r>
              <a:rPr lang="zh-CN" altLang="en-US" sz="2800"/>
              <a:t>    </a:t>
            </a:r>
            <a:r>
              <a:rPr lang="en-US" altLang="zh-CN" sz="2800"/>
              <a:t>for(int i=1; i&lt;n; i++)</a:t>
            </a:r>
          </a:p>
          <a:p>
            <a:pPr eaLnBrk="1" fontAlgn="auto" hangingPunct="1">
              <a:lnSpc>
                <a:spcPct val="90000"/>
              </a:lnSpc>
              <a:spcAft>
                <a:spcPts val="0"/>
              </a:spcAft>
              <a:buFont typeface="Wingdings 2"/>
              <a:buChar char=""/>
              <a:defRPr/>
            </a:pPr>
            <a:r>
              <a:rPr lang="en-US" altLang="zh-CN" sz="2800"/>
              <a:t>    {</a:t>
            </a:r>
          </a:p>
          <a:p>
            <a:pPr eaLnBrk="1" fontAlgn="auto" hangingPunct="1">
              <a:lnSpc>
                <a:spcPct val="90000"/>
              </a:lnSpc>
              <a:spcAft>
                <a:spcPts val="0"/>
              </a:spcAft>
              <a:buFont typeface="Wingdings 2"/>
              <a:buChar char=""/>
              <a:defRPr/>
            </a:pPr>
            <a:r>
              <a:rPr lang="en-US" altLang="zh-CN" sz="2800"/>
              <a:t>        j+=a[c[i]];</a:t>
            </a:r>
          </a:p>
          <a:p>
            <a:pPr eaLnBrk="1" fontAlgn="auto" hangingPunct="1">
              <a:lnSpc>
                <a:spcPct val="90000"/>
              </a:lnSpc>
              <a:spcAft>
                <a:spcPts val="0"/>
              </a:spcAft>
              <a:buFont typeface="Wingdings 2"/>
              <a:buChar char=""/>
              <a:defRPr/>
            </a:pPr>
            <a:r>
              <a:rPr lang="en-US" altLang="zh-CN" sz="2800"/>
              <a:t>        k=j&lt;k?k+b[c[i]]:j+b[c[i]];</a:t>
            </a:r>
          </a:p>
          <a:p>
            <a:pPr eaLnBrk="1" fontAlgn="auto" hangingPunct="1">
              <a:lnSpc>
                <a:spcPct val="90000"/>
              </a:lnSpc>
              <a:spcAft>
                <a:spcPts val="0"/>
              </a:spcAft>
              <a:buFont typeface="Wingdings 2"/>
              <a:buChar char=""/>
              <a:defRPr/>
            </a:pPr>
            <a:r>
              <a:rPr lang="en-US" altLang="zh-CN" sz="2800"/>
              <a:t>    }</a:t>
            </a:r>
          </a:p>
          <a:p>
            <a:pPr eaLnBrk="1" fontAlgn="auto" hangingPunct="1">
              <a:lnSpc>
                <a:spcPct val="90000"/>
              </a:lnSpc>
              <a:spcAft>
                <a:spcPts val="0"/>
              </a:spcAft>
              <a:buFont typeface="Wingdings 2"/>
              <a:buChar char=""/>
              <a:defRPr/>
            </a:pPr>
            <a:r>
              <a:rPr lang="en-US" altLang="zh-CN" sz="2800"/>
              <a:t>    delete d;</a:t>
            </a:r>
          </a:p>
          <a:p>
            <a:pPr eaLnBrk="1" fontAlgn="auto" hangingPunct="1">
              <a:lnSpc>
                <a:spcPct val="90000"/>
              </a:lnSpc>
              <a:spcAft>
                <a:spcPts val="0"/>
              </a:spcAft>
              <a:buFont typeface="Wingdings 2"/>
              <a:buChar char=""/>
              <a:defRPr/>
            </a:pPr>
            <a:r>
              <a:rPr lang="en-US" altLang="zh-CN" sz="2800"/>
              <a:t>    return k;</a:t>
            </a:r>
          </a:p>
          <a:p>
            <a:pPr eaLnBrk="1" fontAlgn="auto" hangingPunct="1">
              <a:lnSpc>
                <a:spcPct val="90000"/>
              </a:lnSpc>
              <a:spcAft>
                <a:spcPts val="0"/>
              </a:spcAft>
              <a:buFont typeface="Wingdings 2"/>
              <a:buChar char=""/>
              <a:defRPr/>
            </a:pPr>
            <a:r>
              <a:rPr lang="en-US" altLang="zh-CN" sz="2800"/>
              <a:t>}</a:t>
            </a:r>
          </a:p>
        </p:txBody>
      </p:sp>
      <p:sp>
        <p:nvSpPr>
          <p:cNvPr id="4" name="灯片编号占位符 5"/>
          <p:cNvSpPr>
            <a:spLocks noGrp="1"/>
          </p:cNvSpPr>
          <p:nvPr>
            <p:ph type="sldNum" sz="quarter" idx="12"/>
          </p:nvPr>
        </p:nvSpPr>
        <p:spPr/>
        <p:txBody>
          <a:bodyPr/>
          <a:lstStyle/>
          <a:p>
            <a:pPr>
              <a:defRPr/>
            </a:pPr>
            <a:fld id="{59AB5932-6180-4E16-BDE2-43F0F5B76C3C}" type="slidenum">
              <a:rPr lang="en-US" altLang="zh-CN"/>
              <a:pPr>
                <a:defRPr/>
              </a:pPr>
              <a:t>130</a:t>
            </a:fld>
            <a:endParaRPr lang="en-US" altLang="zh-CN"/>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eaLnBrk="1" fontAlgn="auto" hangingPunct="1">
              <a:spcAft>
                <a:spcPts val="0"/>
              </a:spcAft>
              <a:defRPr/>
            </a:pPr>
            <a:r>
              <a:rPr lang="en-US" altLang="zh-CN"/>
              <a:t>5. </a:t>
            </a:r>
            <a:r>
              <a:rPr lang="zh-CN" altLang="en-US"/>
              <a:t>计算复杂性</a:t>
            </a:r>
          </a:p>
        </p:txBody>
      </p:sp>
      <p:sp>
        <p:nvSpPr>
          <p:cNvPr id="145411" name="Rectangle 3"/>
          <p:cNvSpPr>
            <a:spLocks noGrp="1" noChangeArrowheads="1"/>
          </p:cNvSpPr>
          <p:nvPr>
            <p:ph idx="1"/>
          </p:nvPr>
        </p:nvSpPr>
        <p:spPr/>
        <p:txBody>
          <a:bodyPr/>
          <a:lstStyle/>
          <a:p>
            <a:pPr eaLnBrk="1" hangingPunct="1"/>
            <a:r>
              <a:rPr lang="en-US" altLang="zh-CN" smtClean="0"/>
              <a:t>FlowShop</a:t>
            </a:r>
            <a:r>
              <a:rPr lang="zh-CN" altLang="en-US" smtClean="0"/>
              <a:t>的主要计算时间花在排序上，因此最坏情况下算法所需的计算时间为</a:t>
            </a:r>
            <a:r>
              <a:rPr lang="en-US" altLang="zh-CN" smtClean="0"/>
              <a:t>O(nlogn)</a:t>
            </a:r>
            <a:r>
              <a:rPr lang="zh-CN" altLang="en-US" smtClean="0"/>
              <a:t>，所需的空间为</a:t>
            </a:r>
            <a:r>
              <a:rPr lang="en-US" altLang="zh-CN" smtClean="0"/>
              <a:t>O(n)</a:t>
            </a:r>
            <a:r>
              <a:rPr lang="zh-CN" altLang="en-US" smtClean="0"/>
              <a:t>。</a:t>
            </a:r>
          </a:p>
        </p:txBody>
      </p:sp>
      <p:sp>
        <p:nvSpPr>
          <p:cNvPr id="4" name="灯片编号占位符 5"/>
          <p:cNvSpPr>
            <a:spLocks noGrp="1"/>
          </p:cNvSpPr>
          <p:nvPr>
            <p:ph type="sldNum" sz="quarter" idx="12"/>
          </p:nvPr>
        </p:nvSpPr>
        <p:spPr/>
        <p:txBody>
          <a:bodyPr/>
          <a:lstStyle/>
          <a:p>
            <a:pPr>
              <a:defRPr/>
            </a:pPr>
            <a:fld id="{12D48822-869C-4285-81C0-EE73836E7250}" type="slidenum">
              <a:rPr lang="en-US" altLang="zh-CN"/>
              <a:pPr>
                <a:defRPr/>
              </a:pPr>
              <a:t>131</a:t>
            </a:fld>
            <a:endParaRPr lang="en-US" altLang="zh-CN"/>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pPr eaLnBrk="1" fontAlgn="auto" hangingPunct="1">
              <a:spcAft>
                <a:spcPts val="0"/>
              </a:spcAft>
              <a:defRPr/>
            </a:pPr>
            <a:r>
              <a:rPr lang="en-US" altLang="zh-CN"/>
              <a:t>3.10 0-1</a:t>
            </a:r>
            <a:r>
              <a:rPr lang="zh-CN" altLang="en-US"/>
              <a:t>背包问题</a:t>
            </a:r>
          </a:p>
        </p:txBody>
      </p:sp>
      <p:sp>
        <p:nvSpPr>
          <p:cNvPr id="146435" name="Rectangle 3"/>
          <p:cNvSpPr>
            <a:spLocks noGrp="1" noChangeArrowheads="1"/>
          </p:cNvSpPr>
          <p:nvPr>
            <p:ph idx="1"/>
          </p:nvPr>
        </p:nvSpPr>
        <p:spPr>
          <a:xfrm>
            <a:off x="468313" y="1341438"/>
            <a:ext cx="8229600" cy="2087562"/>
          </a:xfrm>
        </p:spPr>
        <p:txBody>
          <a:bodyPr/>
          <a:lstStyle/>
          <a:p>
            <a:pPr eaLnBrk="1" hangingPunct="1">
              <a:lnSpc>
                <a:spcPct val="80000"/>
              </a:lnSpc>
            </a:pPr>
            <a:r>
              <a:rPr lang="zh-CN" altLang="en-US" sz="2800" smtClean="0"/>
              <a:t>给定</a:t>
            </a:r>
            <a:r>
              <a:rPr lang="en-US" altLang="zh-CN" sz="2800" smtClean="0"/>
              <a:t>n</a:t>
            </a:r>
            <a:r>
              <a:rPr lang="zh-CN" altLang="en-US" sz="2800" smtClean="0"/>
              <a:t>种物品和一背包。物品</a:t>
            </a:r>
            <a:r>
              <a:rPr lang="en-US" altLang="zh-CN" sz="2800" smtClean="0"/>
              <a:t>i</a:t>
            </a:r>
            <a:r>
              <a:rPr lang="zh-CN" altLang="en-US" sz="2800" smtClean="0"/>
              <a:t>的重量是</a:t>
            </a:r>
            <a:r>
              <a:rPr lang="en-US" altLang="zh-CN" sz="2800" smtClean="0"/>
              <a:t>w</a:t>
            </a:r>
            <a:r>
              <a:rPr lang="en-US" altLang="zh-CN" sz="2800" baseline="-25000" smtClean="0"/>
              <a:t>i</a:t>
            </a:r>
            <a:r>
              <a:rPr lang="zh-CN" altLang="en-US" sz="2800" smtClean="0"/>
              <a:t>，其价值为</a:t>
            </a:r>
            <a:r>
              <a:rPr lang="en-US" altLang="zh-CN" sz="2800" smtClean="0"/>
              <a:t>v</a:t>
            </a:r>
            <a:r>
              <a:rPr lang="en-US" altLang="zh-CN" sz="2800" baseline="-25000" smtClean="0"/>
              <a:t>i</a:t>
            </a:r>
            <a:r>
              <a:rPr lang="zh-CN" altLang="en-US" sz="2800" smtClean="0"/>
              <a:t>，背包的容量为</a:t>
            </a:r>
            <a:r>
              <a:rPr lang="en-US" altLang="zh-CN" sz="2800" smtClean="0"/>
              <a:t>C</a:t>
            </a:r>
            <a:r>
              <a:rPr lang="zh-CN" altLang="en-US" sz="2800" smtClean="0"/>
              <a:t>。问应如何选择装入背包的物品，使得装入背包中物品的总价值最大</a:t>
            </a:r>
            <a:r>
              <a:rPr lang="en-US" altLang="zh-CN" sz="2800" smtClean="0"/>
              <a:t>?</a:t>
            </a:r>
          </a:p>
          <a:p>
            <a:pPr eaLnBrk="1" hangingPunct="1">
              <a:lnSpc>
                <a:spcPct val="80000"/>
              </a:lnSpc>
            </a:pPr>
            <a:endParaRPr lang="en-US" altLang="zh-CN" sz="2800" smtClean="0"/>
          </a:p>
          <a:p>
            <a:pPr eaLnBrk="1" hangingPunct="1">
              <a:lnSpc>
                <a:spcPct val="80000"/>
              </a:lnSpc>
            </a:pPr>
            <a:r>
              <a:rPr lang="en-US" altLang="zh-CN" sz="2800" smtClean="0"/>
              <a:t>0-1</a:t>
            </a:r>
            <a:r>
              <a:rPr lang="zh-CN" altLang="en-US" sz="2800" smtClean="0"/>
              <a:t>背包问题是一个特殊的整数规划问题。</a:t>
            </a:r>
          </a:p>
        </p:txBody>
      </p:sp>
      <p:sp>
        <p:nvSpPr>
          <p:cNvPr id="6" name="灯片编号占位符 5"/>
          <p:cNvSpPr>
            <a:spLocks noGrp="1"/>
          </p:cNvSpPr>
          <p:nvPr>
            <p:ph type="sldNum" sz="quarter" idx="12"/>
          </p:nvPr>
        </p:nvSpPr>
        <p:spPr/>
        <p:txBody>
          <a:bodyPr/>
          <a:lstStyle/>
          <a:p>
            <a:pPr>
              <a:defRPr/>
            </a:pPr>
            <a:fld id="{247A7F69-ADBB-42D6-88F7-22FBD8EF45EA}" type="slidenum">
              <a:rPr lang="en-US" altLang="zh-CN"/>
              <a:pPr>
                <a:defRPr/>
              </a:pPr>
              <a:t>132</a:t>
            </a:fld>
            <a:endParaRPr lang="en-US" altLang="zh-CN"/>
          </a:p>
        </p:txBody>
      </p:sp>
      <p:graphicFrame>
        <p:nvGraphicFramePr>
          <p:cNvPr id="146437" name="Object 4"/>
          <p:cNvGraphicFramePr>
            <a:graphicFrameLocks noChangeAspect="1"/>
          </p:cNvGraphicFramePr>
          <p:nvPr/>
        </p:nvGraphicFramePr>
        <p:xfrm>
          <a:off x="1187450" y="3357563"/>
          <a:ext cx="3340100" cy="3105150"/>
        </p:xfrm>
        <a:graphic>
          <a:graphicData uri="http://schemas.openxmlformats.org/presentationml/2006/ole">
            <mc:AlternateContent xmlns:mc="http://schemas.openxmlformats.org/markup-compatibility/2006">
              <mc:Choice xmlns:v="urn:schemas-microsoft-com:vml" Requires="v">
                <p:oleObj spid="_x0000_s146439" name="公式" r:id="rId3" imgW="1180588" imgH="1091726" progId="Equation.3">
                  <p:embed/>
                </p:oleObj>
              </mc:Choice>
              <mc:Fallback>
                <p:oleObj name="公式" r:id="rId3" imgW="1180588" imgH="1091726"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3357563"/>
                        <a:ext cx="3340100" cy="310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5413" name="Text Box 5"/>
          <p:cNvSpPr txBox="1">
            <a:spLocks noChangeArrowheads="1"/>
          </p:cNvSpPr>
          <p:nvPr/>
        </p:nvSpPr>
        <p:spPr bwMode="auto">
          <a:xfrm>
            <a:off x="4859338" y="4437063"/>
            <a:ext cx="3875087" cy="822325"/>
          </a:xfrm>
          <a:prstGeom prst="rect">
            <a:avLst/>
          </a:prstGeom>
          <a:solidFill>
            <a:srgbClr val="339966"/>
          </a:solidFill>
          <a:ln w="9525">
            <a:noFill/>
            <a:miter lim="800000"/>
            <a:headEnd/>
            <a:tailEnd/>
          </a:ln>
          <a:effectLst/>
        </p:spPr>
        <p:txBody>
          <a:bodyPr wrap="none">
            <a:spAutoFit/>
          </a:bodyPr>
          <a:lstStyle/>
          <a:p>
            <a:pPr eaLnBrk="1" hangingPunct="1">
              <a:defRPr/>
            </a:pPr>
            <a:r>
              <a:rPr lang="zh-CN" altLang="en-US" sz="2400">
                <a:solidFill>
                  <a:schemeClr val="bg1"/>
                </a:solidFill>
                <a:effectLst>
                  <a:outerShdw blurRad="38100" dist="38100" dir="2700000" algn="tl">
                    <a:srgbClr val="000000"/>
                  </a:outerShdw>
                </a:effectLst>
                <a:latin typeface="Arial" charset="0"/>
              </a:rPr>
              <a:t>问题的解为一个</a:t>
            </a:r>
            <a:r>
              <a:rPr lang="en-US" altLang="zh-CN" sz="2400">
                <a:solidFill>
                  <a:schemeClr val="bg1"/>
                </a:solidFill>
                <a:effectLst>
                  <a:outerShdw blurRad="38100" dist="38100" dir="2700000" algn="tl">
                    <a:srgbClr val="000000"/>
                  </a:outerShdw>
                </a:effectLst>
                <a:latin typeface="Arial" charset="0"/>
              </a:rPr>
              <a:t>n</a:t>
            </a:r>
            <a:r>
              <a:rPr lang="zh-CN" altLang="en-US" sz="2400">
                <a:solidFill>
                  <a:schemeClr val="bg1"/>
                </a:solidFill>
                <a:effectLst>
                  <a:outerShdw blurRad="38100" dist="38100" dir="2700000" algn="tl">
                    <a:srgbClr val="000000"/>
                  </a:outerShdw>
                </a:effectLst>
                <a:latin typeface="Arial" charset="0"/>
              </a:rPr>
              <a:t>元</a:t>
            </a:r>
            <a:r>
              <a:rPr lang="en-US" altLang="zh-CN" sz="2400">
                <a:solidFill>
                  <a:schemeClr val="bg1"/>
                </a:solidFill>
                <a:effectLst>
                  <a:outerShdw blurRad="38100" dist="38100" dir="2700000" algn="tl">
                    <a:srgbClr val="000000"/>
                  </a:outerShdw>
                </a:effectLst>
                <a:latin typeface="Arial" charset="0"/>
              </a:rPr>
              <a:t>0-1</a:t>
            </a:r>
            <a:r>
              <a:rPr lang="zh-CN" altLang="en-US" sz="2400">
                <a:solidFill>
                  <a:schemeClr val="bg1"/>
                </a:solidFill>
                <a:effectLst>
                  <a:outerShdw blurRad="38100" dist="38100" dir="2700000" algn="tl">
                    <a:srgbClr val="000000"/>
                  </a:outerShdw>
                </a:effectLst>
                <a:latin typeface="Arial" charset="0"/>
              </a:rPr>
              <a:t>向量</a:t>
            </a:r>
          </a:p>
          <a:p>
            <a:pPr eaLnBrk="1" hangingPunct="1">
              <a:defRPr/>
            </a:pPr>
            <a:r>
              <a:rPr lang="en-US" altLang="zh-CN" sz="2400">
                <a:solidFill>
                  <a:schemeClr val="bg1"/>
                </a:solidFill>
                <a:effectLst>
                  <a:outerShdw blurRad="38100" dist="38100" dir="2700000" algn="tl">
                    <a:srgbClr val="000000"/>
                  </a:outerShdw>
                </a:effectLst>
                <a:latin typeface="Arial" charset="0"/>
              </a:rPr>
              <a:t>(x</a:t>
            </a:r>
            <a:r>
              <a:rPr lang="en-US" altLang="zh-CN" sz="2400" baseline="-25000">
                <a:solidFill>
                  <a:schemeClr val="bg1"/>
                </a:solidFill>
                <a:effectLst>
                  <a:outerShdw blurRad="38100" dist="38100" dir="2700000" algn="tl">
                    <a:srgbClr val="000000"/>
                  </a:outerShdw>
                </a:effectLst>
                <a:latin typeface="Arial" charset="0"/>
              </a:rPr>
              <a:t>1</a:t>
            </a:r>
            <a:r>
              <a:rPr lang="en-US" altLang="zh-CN" sz="2400">
                <a:solidFill>
                  <a:schemeClr val="bg1"/>
                </a:solidFill>
                <a:effectLst>
                  <a:outerShdw blurRad="38100" dist="38100" dir="2700000" algn="tl">
                    <a:srgbClr val="000000"/>
                  </a:outerShdw>
                </a:effectLst>
                <a:latin typeface="Arial" charset="0"/>
              </a:rPr>
              <a:t>,x</a:t>
            </a:r>
            <a:r>
              <a:rPr lang="en-US" altLang="zh-CN" sz="2400" baseline="-25000">
                <a:solidFill>
                  <a:schemeClr val="bg1"/>
                </a:solidFill>
                <a:effectLst>
                  <a:outerShdw blurRad="38100" dist="38100" dir="2700000" algn="tl">
                    <a:srgbClr val="000000"/>
                  </a:outerShdw>
                </a:effectLst>
                <a:latin typeface="Arial" charset="0"/>
              </a:rPr>
              <a:t>2</a:t>
            </a:r>
            <a:r>
              <a:rPr lang="en-US" altLang="zh-CN" sz="2400">
                <a:solidFill>
                  <a:schemeClr val="bg1"/>
                </a:solidFill>
                <a:effectLst>
                  <a:outerShdw blurRad="38100" dist="38100" dir="2700000" algn="tl">
                    <a:srgbClr val="000000"/>
                  </a:outerShdw>
                </a:effectLst>
                <a:latin typeface="Arial" charset="0"/>
              </a:rPr>
              <a:t>,...,x</a:t>
            </a:r>
            <a:r>
              <a:rPr lang="en-US" altLang="zh-CN" sz="2400" baseline="-25000">
                <a:solidFill>
                  <a:schemeClr val="bg1"/>
                </a:solidFill>
                <a:effectLst>
                  <a:outerShdw blurRad="38100" dist="38100" dir="2700000" algn="tl">
                    <a:srgbClr val="000000"/>
                  </a:outerShdw>
                </a:effectLst>
                <a:latin typeface="Arial" charset="0"/>
              </a:rPr>
              <a:t>n</a:t>
            </a:r>
            <a:r>
              <a:rPr lang="en-US" altLang="zh-CN" sz="2400">
                <a:solidFill>
                  <a:schemeClr val="bg1"/>
                </a:solidFill>
                <a:effectLst>
                  <a:outerShdw blurRad="38100" dist="38100" dir="2700000" algn="tl">
                    <a:srgbClr val="000000"/>
                  </a:outerShdw>
                </a:effectLst>
                <a:latin typeface="Arial" charset="0"/>
              </a:rPr>
              <a:t>)  x</a:t>
            </a:r>
            <a:r>
              <a:rPr lang="en-US" altLang="zh-CN" sz="2400" baseline="-25000">
                <a:solidFill>
                  <a:schemeClr val="bg1"/>
                </a:solidFill>
                <a:effectLst>
                  <a:outerShdw blurRad="38100" dist="38100" dir="2700000" algn="tl">
                    <a:srgbClr val="000000"/>
                  </a:outerShdw>
                </a:effectLst>
                <a:latin typeface="Arial" charset="0"/>
              </a:rPr>
              <a:t>i</a:t>
            </a:r>
            <a:r>
              <a:rPr lang="en-US" altLang="zh-CN" sz="2400">
                <a:solidFill>
                  <a:schemeClr val="bg1"/>
                </a:solidFill>
                <a:effectLst>
                  <a:outerShdw blurRad="38100" dist="38100" dir="2700000" algn="tl">
                    <a:srgbClr val="000000"/>
                  </a:outerShdw>
                </a:effectLst>
                <a:latin typeface="Arial Unicode MS" pitchFamily="34" charset="-122"/>
                <a:ea typeface="Arial Unicode MS" pitchFamily="34" charset="-122"/>
                <a:cs typeface="Arial Unicode MS" pitchFamily="34" charset="-122"/>
              </a:rPr>
              <a:t>∈{0,1}</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pPr eaLnBrk="1" fontAlgn="auto" hangingPunct="1">
              <a:spcAft>
                <a:spcPts val="0"/>
              </a:spcAft>
              <a:defRPr/>
            </a:pPr>
            <a:r>
              <a:rPr lang="en-US" altLang="zh-CN"/>
              <a:t>1. </a:t>
            </a:r>
            <a:r>
              <a:rPr lang="zh-CN" altLang="en-US"/>
              <a:t>最优子结构性质</a:t>
            </a:r>
          </a:p>
        </p:txBody>
      </p:sp>
      <p:sp>
        <p:nvSpPr>
          <p:cNvPr id="147459" name="Rectangle 3"/>
          <p:cNvSpPr>
            <a:spLocks noGrp="1" noChangeArrowheads="1"/>
          </p:cNvSpPr>
          <p:nvPr>
            <p:ph idx="1"/>
          </p:nvPr>
        </p:nvSpPr>
        <p:spPr>
          <a:xfrm>
            <a:off x="468313" y="1341438"/>
            <a:ext cx="8229600" cy="1008062"/>
          </a:xfrm>
        </p:spPr>
        <p:txBody>
          <a:bodyPr/>
          <a:lstStyle/>
          <a:p>
            <a:pPr eaLnBrk="1" hangingPunct="1"/>
            <a:r>
              <a:rPr lang="zh-CN" altLang="en-US" sz="2800" smtClean="0"/>
              <a:t>设</a:t>
            </a:r>
            <a:r>
              <a:rPr lang="en-US" altLang="zh-CN" sz="2800" smtClean="0"/>
              <a:t>(y</a:t>
            </a:r>
            <a:r>
              <a:rPr lang="en-US" altLang="zh-CN" sz="2800" baseline="-25000" smtClean="0"/>
              <a:t>1</a:t>
            </a:r>
            <a:r>
              <a:rPr lang="en-US" altLang="zh-CN" sz="2800" smtClean="0"/>
              <a:t>,y</a:t>
            </a:r>
            <a:r>
              <a:rPr lang="en-US" altLang="zh-CN" sz="2800" baseline="-25000" smtClean="0"/>
              <a:t>2</a:t>
            </a:r>
            <a:r>
              <a:rPr lang="en-US" altLang="zh-CN" sz="2800" smtClean="0"/>
              <a:t>,...,y</a:t>
            </a:r>
            <a:r>
              <a:rPr lang="en-US" altLang="zh-CN" sz="2800" baseline="-25000" smtClean="0"/>
              <a:t>n</a:t>
            </a:r>
            <a:r>
              <a:rPr lang="en-US" altLang="zh-CN" sz="2800" smtClean="0"/>
              <a:t>)</a:t>
            </a:r>
            <a:r>
              <a:rPr lang="zh-CN" altLang="en-US" sz="2800" smtClean="0"/>
              <a:t>是所给问题的一个最优解，则</a:t>
            </a:r>
            <a:r>
              <a:rPr lang="en-US" altLang="zh-CN" sz="2800" smtClean="0">
                <a:solidFill>
                  <a:srgbClr val="FE6700"/>
                </a:solidFill>
              </a:rPr>
              <a:t>(y</a:t>
            </a:r>
            <a:r>
              <a:rPr lang="en-US" altLang="zh-CN" sz="2800" baseline="-25000" smtClean="0">
                <a:solidFill>
                  <a:srgbClr val="FE6700"/>
                </a:solidFill>
              </a:rPr>
              <a:t>2</a:t>
            </a:r>
            <a:r>
              <a:rPr lang="en-US" altLang="zh-CN" sz="2800" smtClean="0">
                <a:solidFill>
                  <a:srgbClr val="FE6700"/>
                </a:solidFill>
              </a:rPr>
              <a:t>,y</a:t>
            </a:r>
            <a:r>
              <a:rPr lang="en-US" altLang="zh-CN" sz="2800" baseline="-25000" smtClean="0">
                <a:solidFill>
                  <a:srgbClr val="FE6700"/>
                </a:solidFill>
              </a:rPr>
              <a:t>3</a:t>
            </a:r>
            <a:r>
              <a:rPr lang="en-US" altLang="zh-CN" sz="2800" smtClean="0">
                <a:solidFill>
                  <a:srgbClr val="FE6700"/>
                </a:solidFill>
              </a:rPr>
              <a:t>,...,y</a:t>
            </a:r>
            <a:r>
              <a:rPr lang="en-US" altLang="zh-CN" sz="2800" baseline="-25000" smtClean="0">
                <a:solidFill>
                  <a:srgbClr val="FE6700"/>
                </a:solidFill>
              </a:rPr>
              <a:t>n</a:t>
            </a:r>
            <a:r>
              <a:rPr lang="en-US" altLang="zh-CN" sz="2800" smtClean="0">
                <a:solidFill>
                  <a:srgbClr val="FE6700"/>
                </a:solidFill>
              </a:rPr>
              <a:t>)</a:t>
            </a:r>
            <a:r>
              <a:rPr lang="zh-CN" altLang="en-US" sz="2800" smtClean="0"/>
              <a:t>是下面相应子问题的的一个最优解：</a:t>
            </a:r>
          </a:p>
        </p:txBody>
      </p:sp>
      <p:sp>
        <p:nvSpPr>
          <p:cNvPr id="6" name="灯片编号占位符 5"/>
          <p:cNvSpPr>
            <a:spLocks noGrp="1"/>
          </p:cNvSpPr>
          <p:nvPr>
            <p:ph type="sldNum" sz="quarter" idx="12"/>
          </p:nvPr>
        </p:nvSpPr>
        <p:spPr/>
        <p:txBody>
          <a:bodyPr/>
          <a:lstStyle/>
          <a:p>
            <a:pPr>
              <a:defRPr/>
            </a:pPr>
            <a:fld id="{3B6376AC-A399-4971-823D-840DCDE0BAAF}" type="slidenum">
              <a:rPr lang="en-US" altLang="zh-CN"/>
              <a:pPr>
                <a:defRPr/>
              </a:pPr>
              <a:t>133</a:t>
            </a:fld>
            <a:endParaRPr lang="en-US" altLang="zh-CN"/>
          </a:p>
        </p:txBody>
      </p:sp>
      <p:graphicFrame>
        <p:nvGraphicFramePr>
          <p:cNvPr id="147461" name="Object 4"/>
          <p:cNvGraphicFramePr>
            <a:graphicFrameLocks noChangeAspect="1"/>
          </p:cNvGraphicFramePr>
          <p:nvPr/>
        </p:nvGraphicFramePr>
        <p:xfrm>
          <a:off x="2916238" y="2349500"/>
          <a:ext cx="2951162" cy="2686050"/>
        </p:xfrm>
        <a:graphic>
          <a:graphicData uri="http://schemas.openxmlformats.org/presentationml/2006/ole">
            <mc:AlternateContent xmlns:mc="http://schemas.openxmlformats.org/markup-compatibility/2006">
              <mc:Choice xmlns:v="urn:schemas-microsoft-com:vml" Requires="v">
                <p:oleObj spid="_x0000_s147463" name="公式" r:id="rId3" imgW="1206500" imgH="1092200" progId="Equation.3">
                  <p:embed/>
                </p:oleObj>
              </mc:Choice>
              <mc:Fallback>
                <p:oleObj name="公式" r:id="rId3" imgW="1206500" imgH="1092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238" y="2349500"/>
                        <a:ext cx="2951162" cy="268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7462" name="Rectangle 5"/>
          <p:cNvSpPr>
            <a:spLocks noChangeArrowheads="1"/>
          </p:cNvSpPr>
          <p:nvPr/>
        </p:nvSpPr>
        <p:spPr bwMode="auto">
          <a:xfrm>
            <a:off x="611188" y="5157788"/>
            <a:ext cx="8229600"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006699"/>
              </a:buClr>
              <a:buFontTx/>
              <a:buChar char="•"/>
            </a:pPr>
            <a:r>
              <a:rPr lang="zh-CN" altLang="en-US"/>
              <a:t>若不然，设</a:t>
            </a:r>
            <a:r>
              <a:rPr lang="en-US" altLang="zh-CN"/>
              <a:t>(z</a:t>
            </a:r>
            <a:r>
              <a:rPr lang="en-US" altLang="zh-CN" baseline="-25000"/>
              <a:t>2</a:t>
            </a:r>
            <a:r>
              <a:rPr lang="en-US" altLang="zh-CN"/>
              <a:t>,z</a:t>
            </a:r>
            <a:r>
              <a:rPr lang="en-US" altLang="zh-CN" baseline="-25000"/>
              <a:t>3</a:t>
            </a:r>
            <a:r>
              <a:rPr lang="en-US" altLang="zh-CN"/>
              <a:t>,...,z</a:t>
            </a:r>
            <a:r>
              <a:rPr lang="en-US" altLang="zh-CN" baseline="-25000"/>
              <a:t>n</a:t>
            </a:r>
            <a:r>
              <a:rPr lang="en-US" altLang="zh-CN"/>
              <a:t>)</a:t>
            </a:r>
            <a:r>
              <a:rPr lang="zh-CN" altLang="en-US"/>
              <a:t>是上述子问题的一个最优解。</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pPr eaLnBrk="1" fontAlgn="auto" hangingPunct="1">
              <a:spcAft>
                <a:spcPts val="0"/>
              </a:spcAft>
              <a:defRPr/>
            </a:pPr>
            <a:endParaRPr lang="zh-CN" altLang="zh-CN"/>
          </a:p>
        </p:txBody>
      </p:sp>
      <p:sp>
        <p:nvSpPr>
          <p:cNvPr id="148483" name="Rectangle 3"/>
          <p:cNvSpPr>
            <a:spLocks noGrp="1" noChangeArrowheads="1"/>
          </p:cNvSpPr>
          <p:nvPr>
            <p:ph idx="1"/>
          </p:nvPr>
        </p:nvSpPr>
        <p:spPr>
          <a:xfrm>
            <a:off x="468313" y="4868863"/>
            <a:ext cx="8229600" cy="1285875"/>
          </a:xfrm>
        </p:spPr>
        <p:txBody>
          <a:bodyPr/>
          <a:lstStyle/>
          <a:p>
            <a:pPr eaLnBrk="1" hangingPunct="1"/>
            <a:r>
              <a:rPr lang="zh-CN" altLang="en-US" sz="2800" smtClean="0"/>
              <a:t>这说明</a:t>
            </a:r>
            <a:r>
              <a:rPr lang="en-US" altLang="zh-CN" sz="2800" smtClean="0"/>
              <a:t>(y</a:t>
            </a:r>
            <a:r>
              <a:rPr lang="en-US" altLang="zh-CN" sz="2800" baseline="-25000" smtClean="0"/>
              <a:t>1</a:t>
            </a:r>
            <a:r>
              <a:rPr lang="en-US" altLang="zh-CN" sz="2800" smtClean="0"/>
              <a:t>,z</a:t>
            </a:r>
            <a:r>
              <a:rPr lang="en-US" altLang="zh-CN" sz="2800" baseline="-25000" smtClean="0"/>
              <a:t>2</a:t>
            </a:r>
            <a:r>
              <a:rPr lang="en-US" altLang="zh-CN" sz="2800" smtClean="0"/>
              <a:t>,...,z</a:t>
            </a:r>
            <a:r>
              <a:rPr lang="en-US" altLang="zh-CN" sz="2800" baseline="-25000" smtClean="0"/>
              <a:t>n</a:t>
            </a:r>
            <a:r>
              <a:rPr lang="en-US" altLang="zh-CN" sz="2800" smtClean="0"/>
              <a:t>)</a:t>
            </a:r>
            <a:r>
              <a:rPr lang="zh-CN" altLang="en-US" sz="2800" smtClean="0"/>
              <a:t>是所给问题的一个更优解，从而与</a:t>
            </a:r>
            <a:r>
              <a:rPr lang="en-US" altLang="zh-CN" sz="2800" smtClean="0"/>
              <a:t>(y</a:t>
            </a:r>
            <a:r>
              <a:rPr lang="en-US" altLang="zh-CN" sz="2800" baseline="-25000" smtClean="0"/>
              <a:t>1</a:t>
            </a:r>
            <a:r>
              <a:rPr lang="en-US" altLang="zh-CN" sz="2800" smtClean="0"/>
              <a:t>,y</a:t>
            </a:r>
            <a:r>
              <a:rPr lang="en-US" altLang="zh-CN" sz="2800" baseline="-25000" smtClean="0"/>
              <a:t>2</a:t>
            </a:r>
            <a:r>
              <a:rPr lang="en-US" altLang="zh-CN" sz="2800" smtClean="0"/>
              <a:t>,...,y</a:t>
            </a:r>
            <a:r>
              <a:rPr lang="en-US" altLang="zh-CN" sz="2800" baseline="-25000" smtClean="0"/>
              <a:t>n</a:t>
            </a:r>
            <a:r>
              <a:rPr lang="en-US" altLang="zh-CN" sz="2800" smtClean="0"/>
              <a:t>)</a:t>
            </a:r>
            <a:r>
              <a:rPr lang="zh-CN" altLang="en-US" sz="2800" smtClean="0"/>
              <a:t>是所给问题的最优解相矛盾。</a:t>
            </a:r>
          </a:p>
        </p:txBody>
      </p:sp>
      <p:sp>
        <p:nvSpPr>
          <p:cNvPr id="5" name="灯片编号占位符 5"/>
          <p:cNvSpPr>
            <a:spLocks noGrp="1"/>
          </p:cNvSpPr>
          <p:nvPr>
            <p:ph type="sldNum" sz="quarter" idx="12"/>
          </p:nvPr>
        </p:nvSpPr>
        <p:spPr/>
        <p:txBody>
          <a:bodyPr/>
          <a:lstStyle/>
          <a:p>
            <a:pPr>
              <a:defRPr/>
            </a:pPr>
            <a:fld id="{4E432A40-C218-4F29-899E-D4200BD10477}" type="slidenum">
              <a:rPr lang="en-US" altLang="zh-CN"/>
              <a:pPr>
                <a:defRPr/>
              </a:pPr>
              <a:t>134</a:t>
            </a:fld>
            <a:endParaRPr lang="en-US" altLang="zh-CN"/>
          </a:p>
        </p:txBody>
      </p:sp>
      <p:graphicFrame>
        <p:nvGraphicFramePr>
          <p:cNvPr id="148485" name="Object 4"/>
          <p:cNvGraphicFramePr>
            <a:graphicFrameLocks noChangeAspect="1"/>
          </p:cNvGraphicFramePr>
          <p:nvPr/>
        </p:nvGraphicFramePr>
        <p:xfrm>
          <a:off x="1187450" y="1268413"/>
          <a:ext cx="4897438" cy="3282950"/>
        </p:xfrm>
        <a:graphic>
          <a:graphicData uri="http://schemas.openxmlformats.org/presentationml/2006/ole">
            <mc:AlternateContent xmlns:mc="http://schemas.openxmlformats.org/markup-compatibility/2006">
              <mc:Choice xmlns:v="urn:schemas-microsoft-com:vml" Requires="v">
                <p:oleObj spid="_x0000_s148486" name="公式" r:id="rId3" imgW="2311400" imgH="1549400" progId="Equation.3">
                  <p:embed/>
                </p:oleObj>
              </mc:Choice>
              <mc:Fallback>
                <p:oleObj name="公式" r:id="rId3" imgW="2311400" imgH="1549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1268413"/>
                        <a:ext cx="4897438" cy="328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eaLnBrk="1" fontAlgn="auto" hangingPunct="1">
              <a:spcAft>
                <a:spcPts val="0"/>
              </a:spcAft>
              <a:defRPr/>
            </a:pPr>
            <a:r>
              <a:rPr lang="en-US" altLang="zh-CN"/>
              <a:t>2. </a:t>
            </a:r>
            <a:r>
              <a:rPr lang="zh-CN" altLang="en-US"/>
              <a:t>递归关系</a:t>
            </a:r>
          </a:p>
        </p:txBody>
      </p:sp>
      <p:sp>
        <p:nvSpPr>
          <p:cNvPr id="149507" name="Rectangle 3"/>
          <p:cNvSpPr>
            <a:spLocks noGrp="1" noChangeArrowheads="1"/>
          </p:cNvSpPr>
          <p:nvPr>
            <p:ph idx="1"/>
          </p:nvPr>
        </p:nvSpPr>
        <p:spPr>
          <a:xfrm>
            <a:off x="468313" y="1341438"/>
            <a:ext cx="8229600" cy="719137"/>
          </a:xfrm>
        </p:spPr>
        <p:txBody>
          <a:bodyPr/>
          <a:lstStyle/>
          <a:p>
            <a:pPr eaLnBrk="1" hangingPunct="1"/>
            <a:r>
              <a:rPr lang="zh-CN" altLang="en-US" smtClean="0"/>
              <a:t>设所给</a:t>
            </a:r>
            <a:r>
              <a:rPr lang="en-US" altLang="zh-CN" smtClean="0"/>
              <a:t>0-1</a:t>
            </a:r>
            <a:r>
              <a:rPr lang="zh-CN" altLang="en-US" smtClean="0"/>
              <a:t>背包问题的子问题</a:t>
            </a:r>
          </a:p>
        </p:txBody>
      </p:sp>
      <p:sp>
        <p:nvSpPr>
          <p:cNvPr id="6" name="灯片编号占位符 5"/>
          <p:cNvSpPr>
            <a:spLocks noGrp="1"/>
          </p:cNvSpPr>
          <p:nvPr>
            <p:ph type="sldNum" sz="quarter" idx="12"/>
          </p:nvPr>
        </p:nvSpPr>
        <p:spPr/>
        <p:txBody>
          <a:bodyPr/>
          <a:lstStyle/>
          <a:p>
            <a:pPr>
              <a:defRPr/>
            </a:pPr>
            <a:fld id="{BEBEC981-2C5F-4DD0-BAB0-653570203A7B}" type="slidenum">
              <a:rPr lang="en-US" altLang="zh-CN"/>
              <a:pPr>
                <a:defRPr/>
              </a:pPr>
              <a:t>135</a:t>
            </a:fld>
            <a:endParaRPr lang="en-US" altLang="zh-CN"/>
          </a:p>
        </p:txBody>
      </p:sp>
      <p:sp>
        <p:nvSpPr>
          <p:cNvPr id="149509" name="Rectangle 4"/>
          <p:cNvSpPr>
            <a:spLocks noChangeArrowheads="1"/>
          </p:cNvSpPr>
          <p:nvPr/>
        </p:nvSpPr>
        <p:spPr bwMode="auto">
          <a:xfrm>
            <a:off x="468313" y="4221163"/>
            <a:ext cx="82296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006699"/>
              </a:buClr>
              <a:buFontTx/>
              <a:buChar char="•"/>
            </a:pPr>
            <a:r>
              <a:rPr lang="zh-CN" altLang="en-US" sz="3200"/>
              <a:t>的最优值为</a:t>
            </a:r>
            <a:r>
              <a:rPr lang="en-US" altLang="zh-CN" sz="3200">
                <a:solidFill>
                  <a:srgbClr val="FE6700"/>
                </a:solidFill>
              </a:rPr>
              <a:t>m(i,j)</a:t>
            </a:r>
            <a:r>
              <a:rPr lang="zh-CN" altLang="en-US" sz="3200"/>
              <a:t>，即</a:t>
            </a:r>
            <a:r>
              <a:rPr lang="en-US" altLang="zh-CN" sz="3200"/>
              <a:t>m(i,j)</a:t>
            </a:r>
            <a:r>
              <a:rPr lang="zh-CN" altLang="en-US" sz="3200"/>
              <a:t>是背包容量为</a:t>
            </a:r>
            <a:r>
              <a:rPr lang="en-US" altLang="zh-CN" sz="3200"/>
              <a:t>j</a:t>
            </a:r>
            <a:r>
              <a:rPr lang="zh-CN" altLang="en-US" sz="3200"/>
              <a:t>，可选择物品为</a:t>
            </a:r>
            <a:r>
              <a:rPr lang="en-US" altLang="zh-CN" sz="3200"/>
              <a:t>i,i+1,…,n</a:t>
            </a:r>
            <a:r>
              <a:rPr lang="zh-CN" altLang="en-US" sz="3200"/>
              <a:t>时</a:t>
            </a:r>
            <a:r>
              <a:rPr lang="en-US" altLang="zh-CN" sz="3200"/>
              <a:t>0-1</a:t>
            </a:r>
            <a:r>
              <a:rPr lang="zh-CN" altLang="en-US" sz="3200"/>
              <a:t>背包问题的最优值。</a:t>
            </a:r>
          </a:p>
        </p:txBody>
      </p:sp>
      <p:graphicFrame>
        <p:nvGraphicFramePr>
          <p:cNvPr id="149510" name="Object 5"/>
          <p:cNvGraphicFramePr>
            <a:graphicFrameLocks noChangeAspect="1"/>
          </p:cNvGraphicFramePr>
          <p:nvPr/>
        </p:nvGraphicFramePr>
        <p:xfrm>
          <a:off x="2713038" y="1916113"/>
          <a:ext cx="2351087" cy="2074862"/>
        </p:xfrm>
        <a:graphic>
          <a:graphicData uri="http://schemas.openxmlformats.org/presentationml/2006/ole">
            <mc:AlternateContent xmlns:mc="http://schemas.openxmlformats.org/markup-compatibility/2006">
              <mc:Choice xmlns:v="urn:schemas-microsoft-com:vml" Requires="v">
                <p:oleObj spid="_x0000_s149511" name="公式" r:id="rId3" imgW="1244600" imgH="1092200" progId="Equation.3">
                  <p:embed/>
                </p:oleObj>
              </mc:Choice>
              <mc:Fallback>
                <p:oleObj name="公式" r:id="rId3" imgW="1244600" imgH="1092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3038" y="1916113"/>
                        <a:ext cx="2351087" cy="207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eaLnBrk="1" fontAlgn="auto" hangingPunct="1">
              <a:spcAft>
                <a:spcPts val="0"/>
              </a:spcAft>
              <a:defRPr/>
            </a:pPr>
            <a:endParaRPr lang="zh-CN" altLang="zh-CN"/>
          </a:p>
        </p:txBody>
      </p:sp>
      <p:sp>
        <p:nvSpPr>
          <p:cNvPr id="150531" name="Rectangle 3"/>
          <p:cNvSpPr>
            <a:spLocks noGrp="1" noChangeArrowheads="1"/>
          </p:cNvSpPr>
          <p:nvPr>
            <p:ph idx="1"/>
          </p:nvPr>
        </p:nvSpPr>
        <p:spPr>
          <a:xfrm>
            <a:off x="468313" y="1341438"/>
            <a:ext cx="8229600" cy="1008062"/>
          </a:xfrm>
        </p:spPr>
        <p:txBody>
          <a:bodyPr/>
          <a:lstStyle/>
          <a:p>
            <a:pPr eaLnBrk="1" hangingPunct="1">
              <a:lnSpc>
                <a:spcPct val="90000"/>
              </a:lnSpc>
            </a:pPr>
            <a:r>
              <a:rPr lang="zh-CN" altLang="en-US" smtClean="0"/>
              <a:t>由</a:t>
            </a:r>
            <a:r>
              <a:rPr lang="en-US" altLang="zh-CN" smtClean="0"/>
              <a:t>0-1</a:t>
            </a:r>
            <a:r>
              <a:rPr lang="zh-CN" altLang="en-US" smtClean="0"/>
              <a:t>背包问题的最优子结构性质，可以建立计算</a:t>
            </a:r>
            <a:r>
              <a:rPr lang="en-US" altLang="zh-CN" smtClean="0"/>
              <a:t>m(i,j)</a:t>
            </a:r>
            <a:r>
              <a:rPr lang="zh-CN" altLang="en-US" smtClean="0"/>
              <a:t>的递归式如下。</a:t>
            </a:r>
          </a:p>
        </p:txBody>
      </p:sp>
      <p:sp>
        <p:nvSpPr>
          <p:cNvPr id="8" name="灯片编号占位符 5"/>
          <p:cNvSpPr>
            <a:spLocks noGrp="1"/>
          </p:cNvSpPr>
          <p:nvPr>
            <p:ph type="sldNum" sz="quarter" idx="12"/>
          </p:nvPr>
        </p:nvSpPr>
        <p:spPr/>
        <p:txBody>
          <a:bodyPr/>
          <a:lstStyle/>
          <a:p>
            <a:pPr>
              <a:defRPr/>
            </a:pPr>
            <a:fld id="{2BAD2328-327B-4936-AD92-F27A572EC9FA}" type="slidenum">
              <a:rPr lang="en-US" altLang="zh-CN"/>
              <a:pPr>
                <a:defRPr/>
              </a:pPr>
              <a:t>136</a:t>
            </a:fld>
            <a:endParaRPr lang="en-US" altLang="zh-CN"/>
          </a:p>
        </p:txBody>
      </p:sp>
      <p:graphicFrame>
        <p:nvGraphicFramePr>
          <p:cNvPr id="150533" name="Object 4"/>
          <p:cNvGraphicFramePr>
            <a:graphicFrameLocks noChangeAspect="1"/>
          </p:cNvGraphicFramePr>
          <p:nvPr/>
        </p:nvGraphicFramePr>
        <p:xfrm>
          <a:off x="827088" y="3284538"/>
          <a:ext cx="7921625" cy="2200275"/>
        </p:xfrm>
        <a:graphic>
          <a:graphicData uri="http://schemas.openxmlformats.org/presentationml/2006/ole">
            <mc:AlternateContent xmlns:mc="http://schemas.openxmlformats.org/markup-compatibility/2006">
              <mc:Choice xmlns:v="urn:schemas-microsoft-com:vml" Requires="v">
                <p:oleObj spid="_x0000_s150537" name="公式" r:id="rId3" imgW="3479800" imgH="965200" progId="Equation.3">
                  <p:embed/>
                </p:oleObj>
              </mc:Choice>
              <mc:Fallback>
                <p:oleObj name="公式" r:id="rId3" imgW="3479800" imgH="965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3284538"/>
                        <a:ext cx="7921625" cy="220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9509" name="AutoShape 5"/>
          <p:cNvSpPr>
            <a:spLocks noChangeArrowheads="1"/>
          </p:cNvSpPr>
          <p:nvPr/>
        </p:nvSpPr>
        <p:spPr bwMode="auto">
          <a:xfrm>
            <a:off x="827088" y="2420938"/>
            <a:ext cx="2160587" cy="936625"/>
          </a:xfrm>
          <a:prstGeom prst="wedgeRoundRectCallout">
            <a:avLst>
              <a:gd name="adj1" fmla="val 64769"/>
              <a:gd name="adj2" fmla="val 58306"/>
              <a:gd name="adj3" fmla="val 16667"/>
            </a:avLst>
          </a:prstGeom>
          <a:solidFill>
            <a:schemeClr val="accent1"/>
          </a:solidFill>
          <a:ln w="9525">
            <a:solidFill>
              <a:schemeClr val="tx1"/>
            </a:solidFill>
            <a:miter lim="800000"/>
            <a:headEnd/>
            <a:tailEnd/>
          </a:ln>
          <a:effectLst/>
        </p:spPr>
        <p:txBody>
          <a:bodyPr/>
          <a:lstStyle/>
          <a:p>
            <a:pPr algn="ctr" eaLnBrk="1" hangingPunct="1">
              <a:defRPr/>
            </a:pPr>
            <a:r>
              <a:rPr lang="zh-CN" altLang="en-US">
                <a:effectLst>
                  <a:outerShdw blurRad="38100" dist="38100" dir="2700000" algn="tl">
                    <a:srgbClr val="FFFFFF"/>
                  </a:outerShdw>
                </a:effectLst>
                <a:latin typeface="Arial" charset="0"/>
              </a:rPr>
              <a:t>不放物品</a:t>
            </a:r>
            <a:r>
              <a:rPr lang="en-US" altLang="zh-CN">
                <a:effectLst>
                  <a:outerShdw blurRad="38100" dist="38100" dir="2700000" algn="tl">
                    <a:srgbClr val="FFFFFF"/>
                  </a:outerShdw>
                </a:effectLst>
                <a:latin typeface="Arial" charset="0"/>
              </a:rPr>
              <a:t>i</a:t>
            </a:r>
          </a:p>
        </p:txBody>
      </p:sp>
      <p:sp>
        <p:nvSpPr>
          <p:cNvPr id="149510" name="AutoShape 6"/>
          <p:cNvSpPr>
            <a:spLocks noChangeArrowheads="1"/>
          </p:cNvSpPr>
          <p:nvPr/>
        </p:nvSpPr>
        <p:spPr bwMode="auto">
          <a:xfrm>
            <a:off x="5364163" y="2276475"/>
            <a:ext cx="2447925" cy="792163"/>
          </a:xfrm>
          <a:prstGeom prst="wedgeRoundRectCallout">
            <a:avLst>
              <a:gd name="adj1" fmla="val -33657"/>
              <a:gd name="adj2" fmla="val 90681"/>
              <a:gd name="adj3" fmla="val 16667"/>
            </a:avLst>
          </a:prstGeom>
          <a:solidFill>
            <a:schemeClr val="folHlink"/>
          </a:solidFill>
          <a:ln w="9525">
            <a:solidFill>
              <a:schemeClr val="tx1"/>
            </a:solidFill>
            <a:miter lim="800000"/>
            <a:headEnd/>
            <a:tailEnd/>
          </a:ln>
          <a:effectLst/>
        </p:spPr>
        <p:txBody>
          <a:bodyPr/>
          <a:lstStyle/>
          <a:p>
            <a:pPr algn="ctr" eaLnBrk="1" hangingPunct="1">
              <a:defRPr/>
            </a:pPr>
            <a:r>
              <a:rPr lang="zh-CN" altLang="en-US">
                <a:solidFill>
                  <a:schemeClr val="bg1"/>
                </a:solidFill>
                <a:effectLst>
                  <a:outerShdw blurRad="38100" dist="38100" dir="2700000" algn="tl">
                    <a:srgbClr val="000000"/>
                  </a:outerShdw>
                </a:effectLst>
                <a:latin typeface="Arial" charset="0"/>
              </a:rPr>
              <a:t>放入物品</a:t>
            </a:r>
            <a:r>
              <a:rPr lang="en-US" altLang="zh-CN">
                <a:solidFill>
                  <a:schemeClr val="bg1"/>
                </a:solidFill>
                <a:effectLst>
                  <a:outerShdw blurRad="38100" dist="38100" dir="2700000" algn="tl">
                    <a:srgbClr val="000000"/>
                  </a:outerShdw>
                </a:effectLst>
                <a:latin typeface="Arial" charset="0"/>
              </a:rPr>
              <a:t>i</a:t>
            </a:r>
          </a:p>
        </p:txBody>
      </p:sp>
      <p:sp>
        <p:nvSpPr>
          <p:cNvPr id="149511" name="AutoShape 7"/>
          <p:cNvSpPr>
            <a:spLocks noChangeArrowheads="1"/>
          </p:cNvSpPr>
          <p:nvPr/>
        </p:nvSpPr>
        <p:spPr bwMode="auto">
          <a:xfrm>
            <a:off x="2484438" y="5661025"/>
            <a:ext cx="2159000" cy="836613"/>
          </a:xfrm>
          <a:prstGeom prst="wedgeRoundRectCallout">
            <a:avLst>
              <a:gd name="adj1" fmla="val -72204"/>
              <a:gd name="adj2" fmla="val -89657"/>
              <a:gd name="adj3" fmla="val 16667"/>
            </a:avLst>
          </a:prstGeom>
          <a:solidFill>
            <a:srgbClr val="FF9900"/>
          </a:solidFill>
          <a:ln w="9525">
            <a:solidFill>
              <a:schemeClr val="tx1"/>
            </a:solidFill>
            <a:miter lim="800000"/>
            <a:headEnd/>
            <a:tailEnd/>
          </a:ln>
          <a:effectLst/>
        </p:spPr>
        <p:txBody>
          <a:bodyPr/>
          <a:lstStyle/>
          <a:p>
            <a:pPr algn="ctr" eaLnBrk="1" hangingPunct="1">
              <a:defRPr/>
            </a:pPr>
            <a:r>
              <a:rPr lang="zh-CN" altLang="en-US">
                <a:effectLst>
                  <a:outerShdw blurRad="38100" dist="38100" dir="2700000" algn="tl">
                    <a:srgbClr val="FFFFFF"/>
                  </a:outerShdw>
                </a:effectLst>
                <a:latin typeface="Arial" charset="0"/>
              </a:rPr>
              <a:t>只有物品</a:t>
            </a:r>
            <a:r>
              <a:rPr lang="en-US" altLang="zh-CN">
                <a:effectLst>
                  <a:outerShdw blurRad="38100" dist="38100" dir="2700000" algn="tl">
                    <a:srgbClr val="FFFFFF"/>
                  </a:outerShdw>
                </a:effectLst>
                <a:latin typeface="Arial" charset="0"/>
              </a:rPr>
              <a:t>n</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pPr eaLnBrk="1" fontAlgn="auto" hangingPunct="1">
              <a:spcAft>
                <a:spcPts val="0"/>
              </a:spcAft>
              <a:defRPr/>
            </a:pPr>
            <a:r>
              <a:rPr lang="en-US" altLang="zh-CN"/>
              <a:t>3. </a:t>
            </a:r>
            <a:r>
              <a:rPr lang="zh-CN" altLang="en-US"/>
              <a:t>算法描述</a:t>
            </a:r>
          </a:p>
        </p:txBody>
      </p:sp>
      <p:sp>
        <p:nvSpPr>
          <p:cNvPr id="151555" name="Rectangle 3"/>
          <p:cNvSpPr>
            <a:spLocks noGrp="1" noChangeArrowheads="1"/>
          </p:cNvSpPr>
          <p:nvPr>
            <p:ph idx="1"/>
          </p:nvPr>
        </p:nvSpPr>
        <p:spPr>
          <a:xfrm>
            <a:off x="468313" y="1341438"/>
            <a:ext cx="8229600" cy="4895850"/>
          </a:xfrm>
        </p:spPr>
        <p:txBody>
          <a:bodyPr/>
          <a:lstStyle/>
          <a:p>
            <a:pPr eaLnBrk="1" hangingPunct="1">
              <a:lnSpc>
                <a:spcPct val="90000"/>
              </a:lnSpc>
              <a:buFontTx/>
              <a:buNone/>
            </a:pPr>
            <a:r>
              <a:rPr lang="en-US" altLang="zh-CN" sz="2400" smtClean="0"/>
              <a:t>template&lt;typename Type&gt;</a:t>
            </a:r>
          </a:p>
          <a:p>
            <a:pPr eaLnBrk="1" hangingPunct="1">
              <a:lnSpc>
                <a:spcPct val="90000"/>
              </a:lnSpc>
              <a:buFontTx/>
              <a:buNone/>
            </a:pPr>
            <a:r>
              <a:rPr lang="en-US" altLang="zh-CN" sz="2400" smtClean="0"/>
              <a:t>void Knapsack(Type *v,int *w,int c,int n,Type **m)</a:t>
            </a:r>
          </a:p>
          <a:p>
            <a:pPr eaLnBrk="1" hangingPunct="1">
              <a:lnSpc>
                <a:spcPct val="90000"/>
              </a:lnSpc>
              <a:buFontTx/>
              <a:buNone/>
            </a:pPr>
            <a:r>
              <a:rPr lang="en-US" altLang="zh-CN" sz="2400" smtClean="0"/>
              <a:t>{</a:t>
            </a:r>
          </a:p>
          <a:p>
            <a:pPr eaLnBrk="1" hangingPunct="1">
              <a:lnSpc>
                <a:spcPct val="90000"/>
              </a:lnSpc>
              <a:buFontTx/>
              <a:buNone/>
            </a:pPr>
            <a:r>
              <a:rPr lang="en-US" altLang="zh-CN" sz="2400" smtClean="0"/>
              <a:t>    </a:t>
            </a:r>
            <a:r>
              <a:rPr lang="en-US" altLang="zh-CN" sz="2000" smtClean="0">
                <a:solidFill>
                  <a:srgbClr val="0066CC"/>
                </a:solidFill>
              </a:rPr>
              <a:t>//v[1:n]</a:t>
            </a:r>
            <a:r>
              <a:rPr lang="zh-CN" altLang="en-US" sz="2000" smtClean="0">
                <a:solidFill>
                  <a:srgbClr val="0066CC"/>
                </a:solidFill>
              </a:rPr>
              <a:t>，物品</a:t>
            </a:r>
            <a:r>
              <a:rPr lang="en-US" altLang="zh-CN" sz="2000" smtClean="0">
                <a:solidFill>
                  <a:srgbClr val="0066CC"/>
                </a:solidFill>
              </a:rPr>
              <a:t>i</a:t>
            </a:r>
            <a:r>
              <a:rPr lang="zh-CN" altLang="en-US" sz="2000" smtClean="0">
                <a:solidFill>
                  <a:srgbClr val="0066CC"/>
                </a:solidFill>
              </a:rPr>
              <a:t>的价值</a:t>
            </a:r>
          </a:p>
          <a:p>
            <a:pPr eaLnBrk="1" hangingPunct="1">
              <a:lnSpc>
                <a:spcPct val="90000"/>
              </a:lnSpc>
              <a:buFontTx/>
              <a:buNone/>
            </a:pPr>
            <a:r>
              <a:rPr lang="zh-CN" altLang="en-US" sz="2000" smtClean="0">
                <a:solidFill>
                  <a:srgbClr val="0066CC"/>
                </a:solidFill>
              </a:rPr>
              <a:t>    </a:t>
            </a:r>
            <a:r>
              <a:rPr lang="en-US" altLang="zh-CN" sz="2000" smtClean="0">
                <a:solidFill>
                  <a:srgbClr val="0066CC"/>
                </a:solidFill>
              </a:rPr>
              <a:t>//w[1:n]</a:t>
            </a:r>
            <a:r>
              <a:rPr lang="zh-CN" altLang="en-US" sz="2000" smtClean="0">
                <a:solidFill>
                  <a:srgbClr val="0066CC"/>
                </a:solidFill>
              </a:rPr>
              <a:t>，物品</a:t>
            </a:r>
            <a:r>
              <a:rPr lang="en-US" altLang="zh-CN" sz="2000" smtClean="0">
                <a:solidFill>
                  <a:srgbClr val="0066CC"/>
                </a:solidFill>
              </a:rPr>
              <a:t>i</a:t>
            </a:r>
            <a:r>
              <a:rPr lang="zh-CN" altLang="en-US" sz="2000" smtClean="0">
                <a:solidFill>
                  <a:srgbClr val="0066CC"/>
                </a:solidFill>
              </a:rPr>
              <a:t>的重量</a:t>
            </a:r>
          </a:p>
          <a:p>
            <a:pPr eaLnBrk="1" hangingPunct="1">
              <a:lnSpc>
                <a:spcPct val="90000"/>
              </a:lnSpc>
              <a:buFontTx/>
              <a:buNone/>
            </a:pPr>
            <a:r>
              <a:rPr lang="zh-CN" altLang="en-US" sz="2000" smtClean="0">
                <a:solidFill>
                  <a:srgbClr val="0066CC"/>
                </a:solidFill>
              </a:rPr>
              <a:t>    </a:t>
            </a:r>
            <a:r>
              <a:rPr lang="en-US" altLang="zh-CN" sz="2000" smtClean="0">
                <a:solidFill>
                  <a:srgbClr val="0066CC"/>
                </a:solidFill>
              </a:rPr>
              <a:t>//c</a:t>
            </a:r>
            <a:r>
              <a:rPr lang="zh-CN" altLang="en-US" sz="2000" smtClean="0">
                <a:solidFill>
                  <a:srgbClr val="0066CC"/>
                </a:solidFill>
              </a:rPr>
              <a:t>，背包容量</a:t>
            </a:r>
          </a:p>
          <a:p>
            <a:pPr eaLnBrk="1" hangingPunct="1">
              <a:lnSpc>
                <a:spcPct val="90000"/>
              </a:lnSpc>
              <a:buFontTx/>
              <a:buNone/>
            </a:pPr>
            <a:r>
              <a:rPr lang="zh-CN" altLang="en-US" sz="2000" smtClean="0">
                <a:solidFill>
                  <a:srgbClr val="0066CC"/>
                </a:solidFill>
              </a:rPr>
              <a:t>    </a:t>
            </a:r>
            <a:r>
              <a:rPr lang="en-US" altLang="zh-CN" sz="2000" smtClean="0">
                <a:solidFill>
                  <a:srgbClr val="0066CC"/>
                </a:solidFill>
              </a:rPr>
              <a:t>//m[i][j]</a:t>
            </a:r>
            <a:r>
              <a:rPr lang="zh-CN" altLang="en-US" sz="2000" smtClean="0">
                <a:solidFill>
                  <a:srgbClr val="0066CC"/>
                </a:solidFill>
              </a:rPr>
              <a:t>，背包容量为</a:t>
            </a:r>
            <a:r>
              <a:rPr lang="en-US" altLang="zh-CN" sz="2000" smtClean="0">
                <a:solidFill>
                  <a:srgbClr val="0066CC"/>
                </a:solidFill>
              </a:rPr>
              <a:t>j</a:t>
            </a:r>
            <a:r>
              <a:rPr lang="zh-CN" altLang="en-US" sz="2000" smtClean="0">
                <a:solidFill>
                  <a:srgbClr val="0066CC"/>
                </a:solidFill>
              </a:rPr>
              <a:t>，可选物品为</a:t>
            </a:r>
            <a:r>
              <a:rPr lang="en-US" altLang="zh-CN" sz="2000" smtClean="0">
                <a:solidFill>
                  <a:srgbClr val="0066CC"/>
                </a:solidFill>
              </a:rPr>
              <a:t>[i:n]</a:t>
            </a:r>
            <a:r>
              <a:rPr lang="zh-CN" altLang="en-US" sz="2000" smtClean="0">
                <a:solidFill>
                  <a:srgbClr val="0066CC"/>
                </a:solidFill>
              </a:rPr>
              <a:t>时，</a:t>
            </a:r>
            <a:r>
              <a:rPr lang="en-US" altLang="zh-CN" sz="2000" smtClean="0">
                <a:solidFill>
                  <a:srgbClr val="0066CC"/>
                </a:solidFill>
              </a:rPr>
              <a:t>0-1</a:t>
            </a:r>
            <a:r>
              <a:rPr lang="zh-CN" altLang="en-US" sz="2000" smtClean="0">
                <a:solidFill>
                  <a:srgbClr val="0066CC"/>
                </a:solidFill>
              </a:rPr>
              <a:t>背包问题的最优值</a:t>
            </a:r>
          </a:p>
          <a:p>
            <a:pPr eaLnBrk="1" hangingPunct="1">
              <a:lnSpc>
                <a:spcPct val="90000"/>
              </a:lnSpc>
              <a:buFontTx/>
              <a:buNone/>
            </a:pPr>
            <a:r>
              <a:rPr lang="zh-CN" altLang="en-US" sz="2400" smtClean="0"/>
              <a:t>    </a:t>
            </a:r>
            <a:r>
              <a:rPr lang="en-US" altLang="zh-CN" sz="2400" smtClean="0"/>
              <a:t>int jMax=min(w[n]-1,c);</a:t>
            </a:r>
          </a:p>
          <a:p>
            <a:pPr eaLnBrk="1" hangingPunct="1">
              <a:lnSpc>
                <a:spcPct val="90000"/>
              </a:lnSpc>
              <a:buFontTx/>
              <a:buNone/>
            </a:pPr>
            <a:r>
              <a:rPr lang="en-US" altLang="zh-CN" sz="2400" smtClean="0"/>
              <a:t>    for(int j=0;j&lt;=jMax;j++)  </a:t>
            </a:r>
            <a:r>
              <a:rPr lang="en-US" altLang="zh-CN" sz="2000" smtClean="0">
                <a:solidFill>
                  <a:srgbClr val="0066CC"/>
                </a:solidFill>
              </a:rPr>
              <a:t> //j&lt;=c&amp;&amp;j&lt;w[n]</a:t>
            </a:r>
            <a:r>
              <a:rPr lang="zh-CN" altLang="en-US" sz="2000" smtClean="0">
                <a:solidFill>
                  <a:srgbClr val="0066CC"/>
                </a:solidFill>
              </a:rPr>
              <a:t>，物品</a:t>
            </a:r>
            <a:r>
              <a:rPr lang="en-US" altLang="zh-CN" sz="2000" smtClean="0">
                <a:solidFill>
                  <a:srgbClr val="0066CC"/>
                </a:solidFill>
              </a:rPr>
              <a:t>n</a:t>
            </a:r>
            <a:r>
              <a:rPr lang="zh-CN" altLang="en-US" sz="2000" smtClean="0">
                <a:solidFill>
                  <a:srgbClr val="0066CC"/>
                </a:solidFill>
              </a:rPr>
              <a:t>无法放入背包</a:t>
            </a:r>
          </a:p>
          <a:p>
            <a:pPr eaLnBrk="1" hangingPunct="1">
              <a:lnSpc>
                <a:spcPct val="90000"/>
              </a:lnSpc>
              <a:buFontTx/>
              <a:buNone/>
            </a:pPr>
            <a:r>
              <a:rPr lang="zh-CN" altLang="en-US" sz="2400" smtClean="0"/>
              <a:t>        </a:t>
            </a:r>
            <a:r>
              <a:rPr lang="en-US" altLang="zh-CN" sz="2400" smtClean="0"/>
              <a:t>m[n][j]=0;</a:t>
            </a:r>
          </a:p>
          <a:p>
            <a:pPr eaLnBrk="1" hangingPunct="1">
              <a:lnSpc>
                <a:spcPct val="90000"/>
              </a:lnSpc>
              <a:buFontTx/>
              <a:buNone/>
            </a:pPr>
            <a:r>
              <a:rPr lang="en-US" altLang="zh-CN" sz="2400" smtClean="0"/>
              <a:t>    for(int j=w[n];j&lt;=c;j++)   </a:t>
            </a:r>
            <a:r>
              <a:rPr lang="en-US" altLang="zh-CN" sz="2000" smtClean="0">
                <a:solidFill>
                  <a:srgbClr val="0066CC"/>
                </a:solidFill>
              </a:rPr>
              <a:t>//w[n]&lt;=j&lt;=c</a:t>
            </a:r>
            <a:r>
              <a:rPr lang="zh-CN" altLang="en-US" sz="2000" smtClean="0">
                <a:solidFill>
                  <a:srgbClr val="0066CC"/>
                </a:solidFill>
              </a:rPr>
              <a:t>，物品</a:t>
            </a:r>
            <a:r>
              <a:rPr lang="en-US" altLang="zh-CN" sz="2000" smtClean="0">
                <a:solidFill>
                  <a:srgbClr val="0066CC"/>
                </a:solidFill>
              </a:rPr>
              <a:t>n</a:t>
            </a:r>
            <a:r>
              <a:rPr lang="zh-CN" altLang="en-US" sz="2000" smtClean="0">
                <a:solidFill>
                  <a:srgbClr val="0066CC"/>
                </a:solidFill>
              </a:rPr>
              <a:t>可以放入背包</a:t>
            </a:r>
          </a:p>
          <a:p>
            <a:pPr eaLnBrk="1" hangingPunct="1">
              <a:lnSpc>
                <a:spcPct val="90000"/>
              </a:lnSpc>
              <a:buFontTx/>
              <a:buNone/>
            </a:pPr>
            <a:r>
              <a:rPr lang="zh-CN" altLang="en-US" sz="2400" smtClean="0"/>
              <a:t>        </a:t>
            </a:r>
            <a:r>
              <a:rPr lang="en-US" altLang="zh-CN" sz="2400" smtClean="0"/>
              <a:t>m[n][j]=v[n];</a:t>
            </a:r>
          </a:p>
        </p:txBody>
      </p:sp>
      <p:sp>
        <p:nvSpPr>
          <p:cNvPr id="5" name="灯片编号占位符 5"/>
          <p:cNvSpPr>
            <a:spLocks noGrp="1"/>
          </p:cNvSpPr>
          <p:nvPr>
            <p:ph type="sldNum" sz="quarter" idx="12"/>
          </p:nvPr>
        </p:nvSpPr>
        <p:spPr/>
        <p:txBody>
          <a:bodyPr/>
          <a:lstStyle/>
          <a:p>
            <a:pPr>
              <a:defRPr/>
            </a:pPr>
            <a:fld id="{C4687FD0-2B40-4505-AA3F-EF839ADDE85E}" type="slidenum">
              <a:rPr lang="en-US" altLang="zh-CN"/>
              <a:pPr>
                <a:defRPr/>
              </a:pPr>
              <a:t>137</a:t>
            </a:fld>
            <a:endParaRPr lang="en-US" altLang="zh-CN"/>
          </a:p>
        </p:txBody>
      </p:sp>
      <p:sp>
        <p:nvSpPr>
          <p:cNvPr id="150532" name="Rectangle 4"/>
          <p:cNvSpPr>
            <a:spLocks noChangeArrowheads="1"/>
          </p:cNvSpPr>
          <p:nvPr/>
        </p:nvSpPr>
        <p:spPr bwMode="auto">
          <a:xfrm>
            <a:off x="684213" y="3933825"/>
            <a:ext cx="3527425" cy="2519363"/>
          </a:xfrm>
          <a:prstGeom prst="rect">
            <a:avLst/>
          </a:prstGeom>
          <a:solidFill>
            <a:srgbClr val="FFCC00">
              <a:alpha val="37000"/>
            </a:srgbClr>
          </a:solidFill>
          <a:ln w="9525">
            <a:noFill/>
            <a:miter lim="800000"/>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latin typeface="Arial" charset="0"/>
            </a:endParaRP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pPr eaLnBrk="1" fontAlgn="auto" hangingPunct="1">
              <a:spcAft>
                <a:spcPts val="0"/>
              </a:spcAft>
              <a:defRPr/>
            </a:pPr>
            <a:endParaRPr lang="zh-CN" altLang="zh-CN"/>
          </a:p>
        </p:txBody>
      </p:sp>
      <p:sp>
        <p:nvSpPr>
          <p:cNvPr id="152579" name="Rectangle 3"/>
          <p:cNvSpPr>
            <a:spLocks noGrp="1" noChangeArrowheads="1"/>
          </p:cNvSpPr>
          <p:nvPr>
            <p:ph idx="1"/>
          </p:nvPr>
        </p:nvSpPr>
        <p:spPr>
          <a:xfrm>
            <a:off x="468313" y="1341438"/>
            <a:ext cx="8229600" cy="5516562"/>
          </a:xfrm>
        </p:spPr>
        <p:txBody>
          <a:bodyPr/>
          <a:lstStyle/>
          <a:p>
            <a:pPr eaLnBrk="1" hangingPunct="1">
              <a:lnSpc>
                <a:spcPct val="80000"/>
              </a:lnSpc>
              <a:buFontTx/>
              <a:buNone/>
            </a:pPr>
            <a:r>
              <a:rPr lang="en-US" altLang="zh-CN" sz="2800" smtClean="0"/>
              <a:t>    for(int i=n-1;i&gt;1;i--)</a:t>
            </a:r>
          </a:p>
          <a:p>
            <a:pPr eaLnBrk="1" hangingPunct="1">
              <a:lnSpc>
                <a:spcPct val="80000"/>
              </a:lnSpc>
              <a:buFontTx/>
              <a:buNone/>
            </a:pPr>
            <a:r>
              <a:rPr lang="en-US" altLang="zh-CN" sz="2800" smtClean="0"/>
              <a:t>    {</a:t>
            </a:r>
          </a:p>
          <a:p>
            <a:pPr eaLnBrk="1" hangingPunct="1">
              <a:lnSpc>
                <a:spcPct val="80000"/>
              </a:lnSpc>
              <a:buFontTx/>
              <a:buNone/>
            </a:pPr>
            <a:r>
              <a:rPr lang="en-US" altLang="zh-CN" sz="2800" smtClean="0"/>
              <a:t>        jMax=min(w[i]-1,c);</a:t>
            </a:r>
          </a:p>
          <a:p>
            <a:pPr eaLnBrk="1" hangingPunct="1">
              <a:lnSpc>
                <a:spcPct val="80000"/>
              </a:lnSpc>
              <a:buFontTx/>
              <a:buNone/>
            </a:pPr>
            <a:r>
              <a:rPr lang="en-US" altLang="zh-CN" sz="2800" smtClean="0"/>
              <a:t>        for(int j=0;j&lt;=jMax;j++)</a:t>
            </a:r>
            <a:r>
              <a:rPr lang="en-US" altLang="zh-CN" sz="2400" smtClean="0">
                <a:solidFill>
                  <a:srgbClr val="0066CC"/>
                </a:solidFill>
              </a:rPr>
              <a:t> //</a:t>
            </a:r>
            <a:r>
              <a:rPr lang="zh-CN" altLang="en-US" sz="2400" smtClean="0">
                <a:solidFill>
                  <a:srgbClr val="0066CC"/>
                </a:solidFill>
              </a:rPr>
              <a:t>物品</a:t>
            </a:r>
            <a:r>
              <a:rPr lang="en-US" altLang="zh-CN" sz="2400" smtClean="0">
                <a:solidFill>
                  <a:srgbClr val="0066CC"/>
                </a:solidFill>
              </a:rPr>
              <a:t>i</a:t>
            </a:r>
            <a:r>
              <a:rPr lang="zh-CN" altLang="en-US" sz="2400" smtClean="0">
                <a:solidFill>
                  <a:srgbClr val="0066CC"/>
                </a:solidFill>
              </a:rPr>
              <a:t>无法放入背包</a:t>
            </a:r>
          </a:p>
          <a:p>
            <a:pPr eaLnBrk="1" hangingPunct="1">
              <a:lnSpc>
                <a:spcPct val="80000"/>
              </a:lnSpc>
              <a:buFontTx/>
              <a:buNone/>
            </a:pPr>
            <a:r>
              <a:rPr lang="zh-CN" altLang="en-US" sz="2800" smtClean="0"/>
              <a:t>            </a:t>
            </a:r>
            <a:r>
              <a:rPr lang="en-US" altLang="zh-CN" sz="2800" smtClean="0"/>
              <a:t>m[i][j]=m[i+1][j];</a:t>
            </a:r>
          </a:p>
          <a:p>
            <a:pPr eaLnBrk="1" hangingPunct="1">
              <a:lnSpc>
                <a:spcPct val="80000"/>
              </a:lnSpc>
              <a:buFontTx/>
              <a:buNone/>
            </a:pPr>
            <a:r>
              <a:rPr lang="en-US" altLang="zh-CN" sz="2800" smtClean="0"/>
              <a:t>        for(int j=w[i];j&lt;=c;j++) </a:t>
            </a:r>
            <a:r>
              <a:rPr lang="en-US" altLang="zh-CN" sz="2400" smtClean="0">
                <a:solidFill>
                  <a:srgbClr val="0066CC"/>
                </a:solidFill>
              </a:rPr>
              <a:t>//</a:t>
            </a:r>
            <a:r>
              <a:rPr lang="zh-CN" altLang="en-US" sz="2400" smtClean="0">
                <a:solidFill>
                  <a:srgbClr val="0066CC"/>
                </a:solidFill>
              </a:rPr>
              <a:t>物品</a:t>
            </a:r>
            <a:r>
              <a:rPr lang="en-US" altLang="zh-CN" sz="2400" smtClean="0">
                <a:solidFill>
                  <a:srgbClr val="0066CC"/>
                </a:solidFill>
              </a:rPr>
              <a:t>i</a:t>
            </a:r>
            <a:r>
              <a:rPr lang="zh-CN" altLang="en-US" sz="2400" smtClean="0">
                <a:solidFill>
                  <a:srgbClr val="0066CC"/>
                </a:solidFill>
              </a:rPr>
              <a:t>可放入背包</a:t>
            </a:r>
          </a:p>
          <a:p>
            <a:pPr eaLnBrk="1" hangingPunct="1">
              <a:lnSpc>
                <a:spcPct val="80000"/>
              </a:lnSpc>
              <a:buFontTx/>
              <a:buNone/>
            </a:pPr>
            <a:r>
              <a:rPr lang="zh-CN" altLang="en-US" sz="2800" smtClean="0"/>
              <a:t>            </a:t>
            </a:r>
            <a:r>
              <a:rPr lang="en-US" altLang="zh-CN" sz="2800" smtClean="0"/>
              <a:t>m[i][j]=max(m[i+1][j],m[i+1][j-w[i]]+v[i]);</a:t>
            </a:r>
          </a:p>
          <a:p>
            <a:pPr eaLnBrk="1" hangingPunct="1">
              <a:lnSpc>
                <a:spcPct val="80000"/>
              </a:lnSpc>
              <a:buFontTx/>
              <a:buNone/>
            </a:pPr>
            <a:r>
              <a:rPr lang="en-US" altLang="zh-CN" sz="2800" smtClean="0"/>
              <a:t>    }</a:t>
            </a:r>
          </a:p>
          <a:p>
            <a:pPr eaLnBrk="1" hangingPunct="1">
              <a:lnSpc>
                <a:spcPct val="80000"/>
              </a:lnSpc>
              <a:buFontTx/>
              <a:buNone/>
            </a:pPr>
            <a:r>
              <a:rPr lang="en-US" altLang="zh-CN" sz="2800" smtClean="0"/>
              <a:t>    m[1][c]=m[2][c];</a:t>
            </a:r>
          </a:p>
          <a:p>
            <a:pPr eaLnBrk="1" hangingPunct="1">
              <a:lnSpc>
                <a:spcPct val="80000"/>
              </a:lnSpc>
              <a:buFontTx/>
              <a:buNone/>
            </a:pPr>
            <a:r>
              <a:rPr lang="en-US" altLang="zh-CN" sz="2800" smtClean="0"/>
              <a:t>    if(c&gt;=w[1])</a:t>
            </a:r>
          </a:p>
          <a:p>
            <a:pPr eaLnBrk="1" hangingPunct="1">
              <a:lnSpc>
                <a:spcPct val="80000"/>
              </a:lnSpc>
              <a:buFontTx/>
              <a:buNone/>
            </a:pPr>
            <a:r>
              <a:rPr lang="en-US" altLang="zh-CN" sz="2800" smtClean="0"/>
              <a:t>        m[1][c]=max(m[1][c],m[2][c-w[1]]+v[1]);</a:t>
            </a:r>
          </a:p>
          <a:p>
            <a:pPr eaLnBrk="1" hangingPunct="1">
              <a:lnSpc>
                <a:spcPct val="80000"/>
              </a:lnSpc>
              <a:buFontTx/>
              <a:buNone/>
            </a:pPr>
            <a:r>
              <a:rPr lang="en-US" altLang="zh-CN" sz="2800" smtClean="0"/>
              <a:t>}</a:t>
            </a:r>
          </a:p>
        </p:txBody>
      </p:sp>
      <p:sp>
        <p:nvSpPr>
          <p:cNvPr id="4" name="灯片编号占位符 5"/>
          <p:cNvSpPr>
            <a:spLocks noGrp="1"/>
          </p:cNvSpPr>
          <p:nvPr>
            <p:ph type="sldNum" sz="quarter" idx="12"/>
          </p:nvPr>
        </p:nvSpPr>
        <p:spPr/>
        <p:txBody>
          <a:bodyPr/>
          <a:lstStyle/>
          <a:p>
            <a:pPr>
              <a:defRPr/>
            </a:pPr>
            <a:fld id="{A641C7E3-DD1E-49A9-953B-3BA5BF383606}" type="slidenum">
              <a:rPr lang="en-US" altLang="zh-CN"/>
              <a:pPr>
                <a:defRPr/>
              </a:pPr>
              <a:t>138</a:t>
            </a:fld>
            <a:endParaRPr lang="en-US" altLang="zh-C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fontAlgn="auto" hangingPunct="1">
              <a:spcAft>
                <a:spcPts val="0"/>
              </a:spcAft>
              <a:defRPr/>
            </a:pPr>
            <a:r>
              <a:rPr lang="en-US" altLang="zh-CN"/>
              <a:t>1. </a:t>
            </a:r>
            <a:r>
              <a:rPr lang="zh-CN" altLang="en-US"/>
              <a:t>分析最优解的结构</a:t>
            </a:r>
          </a:p>
        </p:txBody>
      </p:sp>
      <p:sp>
        <p:nvSpPr>
          <p:cNvPr id="25603" name="Rectangle 3"/>
          <p:cNvSpPr>
            <a:spLocks noGrp="1" noChangeArrowheads="1"/>
          </p:cNvSpPr>
          <p:nvPr>
            <p:ph idx="1"/>
          </p:nvPr>
        </p:nvSpPr>
        <p:spPr/>
        <p:txBody>
          <a:bodyPr>
            <a:normAutofit/>
          </a:bodyPr>
          <a:lstStyle/>
          <a:p>
            <a:pPr eaLnBrk="1" fontAlgn="auto" hangingPunct="1">
              <a:spcAft>
                <a:spcPts val="0"/>
              </a:spcAft>
              <a:buFont typeface="Wingdings 2"/>
              <a:buChar char=""/>
              <a:defRPr/>
            </a:pPr>
            <a:r>
              <a:rPr lang="zh-CN" altLang="en-US"/>
              <a:t>特征：计算</a:t>
            </a:r>
            <a:r>
              <a:rPr lang="en-US" altLang="zh-CN"/>
              <a:t>A[i:j]</a:t>
            </a:r>
            <a:r>
              <a:rPr lang="zh-CN" altLang="en-US"/>
              <a:t>的最优次序所包含的计算矩阵子链 </a:t>
            </a:r>
            <a:r>
              <a:rPr lang="en-US" altLang="zh-CN"/>
              <a:t>A[i:k]</a:t>
            </a:r>
            <a:r>
              <a:rPr lang="zh-CN" altLang="en-US"/>
              <a:t>和</a:t>
            </a:r>
            <a:r>
              <a:rPr lang="en-US" altLang="zh-CN"/>
              <a:t>A[k+1:j]</a:t>
            </a:r>
            <a:r>
              <a:rPr lang="zh-CN" altLang="en-US"/>
              <a:t>的次序也是最优的。</a:t>
            </a:r>
          </a:p>
          <a:p>
            <a:pPr eaLnBrk="1" fontAlgn="auto" hangingPunct="1">
              <a:spcAft>
                <a:spcPts val="0"/>
              </a:spcAft>
              <a:buFont typeface="Wingdings 2"/>
              <a:buChar char=""/>
              <a:defRPr/>
            </a:pPr>
            <a:r>
              <a:rPr lang="zh-CN" altLang="en-US"/>
              <a:t>矩阵连乘计算次序问题的最优解包含着其子问题的最优解。这种性质称为</a:t>
            </a:r>
            <a:r>
              <a:rPr lang="zh-CN" altLang="en-US">
                <a:solidFill>
                  <a:srgbClr val="FE6700"/>
                </a:solidFill>
                <a:effectLst>
                  <a:outerShdw blurRad="38100" dist="38100" dir="2700000" algn="tl">
                    <a:srgbClr val="C0C0C0"/>
                  </a:outerShdw>
                </a:effectLst>
              </a:rPr>
              <a:t>最优子结构性质</a:t>
            </a:r>
            <a:r>
              <a:rPr lang="zh-CN" altLang="en-US"/>
              <a:t>。问题的最优子结构性质是该问题可用动态规划算法求解的显著特征。</a:t>
            </a:r>
          </a:p>
        </p:txBody>
      </p:sp>
      <p:sp>
        <p:nvSpPr>
          <p:cNvPr id="4" name="灯片编号占位符 5"/>
          <p:cNvSpPr>
            <a:spLocks noGrp="1"/>
          </p:cNvSpPr>
          <p:nvPr>
            <p:ph type="sldNum" sz="quarter" idx="12"/>
          </p:nvPr>
        </p:nvSpPr>
        <p:spPr/>
        <p:txBody>
          <a:bodyPr/>
          <a:lstStyle/>
          <a:p>
            <a:pPr>
              <a:defRPr/>
            </a:pPr>
            <a:fld id="{0CCE86CA-7E3A-4EB1-AD16-7474D63D437B}" type="slidenum">
              <a:rPr lang="en-US" altLang="zh-CN"/>
              <a:pPr>
                <a:defRPr/>
              </a:pPr>
              <a:t>13</a:t>
            </a:fld>
            <a:endParaRPr lang="en-US" altLang="zh-CN"/>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pPr eaLnBrk="1" fontAlgn="auto" hangingPunct="1">
              <a:spcAft>
                <a:spcPts val="0"/>
              </a:spcAft>
              <a:defRPr/>
            </a:pPr>
            <a:endParaRPr lang="zh-CN" altLang="zh-CN"/>
          </a:p>
        </p:txBody>
      </p:sp>
      <p:sp>
        <p:nvSpPr>
          <p:cNvPr id="152579" name="Rectangle 3"/>
          <p:cNvSpPr>
            <a:spLocks noGrp="1" noChangeArrowheads="1"/>
          </p:cNvSpPr>
          <p:nvPr>
            <p:ph idx="1"/>
          </p:nvPr>
        </p:nvSpPr>
        <p:spPr/>
        <p:txBody>
          <a:bodyPr>
            <a:normAutofit lnSpcReduction="10000"/>
          </a:bodyPr>
          <a:lstStyle/>
          <a:p>
            <a:pPr eaLnBrk="1" fontAlgn="auto" hangingPunct="1">
              <a:lnSpc>
                <a:spcPct val="80000"/>
              </a:lnSpc>
              <a:spcAft>
                <a:spcPts val="0"/>
              </a:spcAft>
              <a:buFontTx/>
              <a:buNone/>
              <a:defRPr/>
            </a:pPr>
            <a:r>
              <a:rPr lang="en-US" altLang="zh-CN" sz="2400"/>
              <a:t>template&lt;typename Type&gt;</a:t>
            </a:r>
          </a:p>
          <a:p>
            <a:pPr eaLnBrk="1" fontAlgn="auto" hangingPunct="1">
              <a:lnSpc>
                <a:spcPct val="80000"/>
              </a:lnSpc>
              <a:spcAft>
                <a:spcPts val="0"/>
              </a:spcAft>
              <a:buFontTx/>
              <a:buNone/>
              <a:defRPr/>
            </a:pPr>
            <a:r>
              <a:rPr lang="en-US" altLang="zh-CN" sz="2400"/>
              <a:t>void Traceback(Type **m,int *w,int c,int n,int *x)</a:t>
            </a:r>
          </a:p>
          <a:p>
            <a:pPr eaLnBrk="1" fontAlgn="auto" hangingPunct="1">
              <a:lnSpc>
                <a:spcPct val="80000"/>
              </a:lnSpc>
              <a:spcAft>
                <a:spcPts val="0"/>
              </a:spcAft>
              <a:buFontTx/>
              <a:buNone/>
              <a:defRPr/>
            </a:pPr>
            <a:r>
              <a:rPr lang="en-US" altLang="zh-CN" sz="2400"/>
              <a:t>{</a:t>
            </a:r>
          </a:p>
          <a:p>
            <a:pPr eaLnBrk="1" fontAlgn="auto" hangingPunct="1">
              <a:lnSpc>
                <a:spcPct val="80000"/>
              </a:lnSpc>
              <a:spcAft>
                <a:spcPts val="0"/>
              </a:spcAft>
              <a:buFontTx/>
              <a:buNone/>
              <a:defRPr/>
            </a:pPr>
            <a:r>
              <a:rPr lang="en-US" altLang="zh-CN" sz="2400"/>
              <a:t>    for(int i=1;i&lt;n;i++)</a:t>
            </a:r>
          </a:p>
          <a:p>
            <a:pPr eaLnBrk="1" fontAlgn="auto" hangingPunct="1">
              <a:lnSpc>
                <a:spcPct val="80000"/>
              </a:lnSpc>
              <a:spcAft>
                <a:spcPts val="0"/>
              </a:spcAft>
              <a:buFontTx/>
              <a:buNone/>
              <a:defRPr/>
            </a:pPr>
            <a:r>
              <a:rPr lang="en-US" altLang="zh-CN" sz="2400"/>
              <a:t>        if(m[i][c]==m[i+1][c])</a:t>
            </a:r>
          </a:p>
          <a:p>
            <a:pPr eaLnBrk="1" fontAlgn="auto" hangingPunct="1">
              <a:lnSpc>
                <a:spcPct val="80000"/>
              </a:lnSpc>
              <a:spcAft>
                <a:spcPts val="0"/>
              </a:spcAft>
              <a:buFontTx/>
              <a:buNone/>
              <a:defRPr/>
            </a:pPr>
            <a:r>
              <a:rPr lang="en-US" altLang="zh-CN" sz="2400"/>
              <a:t>            x[i]=0;</a:t>
            </a:r>
          </a:p>
          <a:p>
            <a:pPr eaLnBrk="1" fontAlgn="auto" hangingPunct="1">
              <a:lnSpc>
                <a:spcPct val="80000"/>
              </a:lnSpc>
              <a:spcAft>
                <a:spcPts val="0"/>
              </a:spcAft>
              <a:buFontTx/>
              <a:buNone/>
              <a:defRPr/>
            </a:pPr>
            <a:r>
              <a:rPr lang="en-US" altLang="zh-CN" sz="2400"/>
              <a:t>        else</a:t>
            </a:r>
          </a:p>
          <a:p>
            <a:pPr eaLnBrk="1" fontAlgn="auto" hangingPunct="1">
              <a:lnSpc>
                <a:spcPct val="80000"/>
              </a:lnSpc>
              <a:spcAft>
                <a:spcPts val="0"/>
              </a:spcAft>
              <a:buFontTx/>
              <a:buNone/>
              <a:defRPr/>
            </a:pPr>
            <a:r>
              <a:rPr lang="en-US" altLang="zh-CN" sz="2400"/>
              <a:t>        {</a:t>
            </a:r>
          </a:p>
          <a:p>
            <a:pPr eaLnBrk="1" fontAlgn="auto" hangingPunct="1">
              <a:lnSpc>
                <a:spcPct val="80000"/>
              </a:lnSpc>
              <a:spcAft>
                <a:spcPts val="0"/>
              </a:spcAft>
              <a:buFontTx/>
              <a:buNone/>
              <a:defRPr/>
            </a:pPr>
            <a:r>
              <a:rPr lang="en-US" altLang="zh-CN" sz="2400"/>
              <a:t>            x[i]=1;</a:t>
            </a:r>
          </a:p>
          <a:p>
            <a:pPr eaLnBrk="1" fontAlgn="auto" hangingPunct="1">
              <a:lnSpc>
                <a:spcPct val="80000"/>
              </a:lnSpc>
              <a:spcAft>
                <a:spcPts val="0"/>
              </a:spcAft>
              <a:buFontTx/>
              <a:buNone/>
              <a:defRPr/>
            </a:pPr>
            <a:r>
              <a:rPr lang="en-US" altLang="zh-CN" sz="2400"/>
              <a:t>            c-=w[i];</a:t>
            </a:r>
          </a:p>
          <a:p>
            <a:pPr eaLnBrk="1" fontAlgn="auto" hangingPunct="1">
              <a:lnSpc>
                <a:spcPct val="80000"/>
              </a:lnSpc>
              <a:spcAft>
                <a:spcPts val="0"/>
              </a:spcAft>
              <a:buFontTx/>
              <a:buNone/>
              <a:defRPr/>
            </a:pPr>
            <a:r>
              <a:rPr lang="en-US" altLang="zh-CN" sz="2400"/>
              <a:t>        }</a:t>
            </a:r>
          </a:p>
          <a:p>
            <a:pPr eaLnBrk="1" fontAlgn="auto" hangingPunct="1">
              <a:lnSpc>
                <a:spcPct val="80000"/>
              </a:lnSpc>
              <a:spcAft>
                <a:spcPts val="0"/>
              </a:spcAft>
              <a:buFontTx/>
              <a:buNone/>
              <a:defRPr/>
            </a:pPr>
            <a:r>
              <a:rPr lang="en-US" altLang="zh-CN" sz="2400"/>
              <a:t>    x[n]=(m[n][c])?1:0;</a:t>
            </a:r>
          </a:p>
          <a:p>
            <a:pPr eaLnBrk="1" fontAlgn="auto" hangingPunct="1">
              <a:lnSpc>
                <a:spcPct val="80000"/>
              </a:lnSpc>
              <a:spcAft>
                <a:spcPts val="0"/>
              </a:spcAft>
              <a:buFontTx/>
              <a:buNone/>
              <a:defRPr/>
            </a:pPr>
            <a:r>
              <a:rPr lang="en-US" altLang="zh-CN" sz="2400"/>
              <a:t>}</a:t>
            </a:r>
          </a:p>
        </p:txBody>
      </p:sp>
      <p:sp>
        <p:nvSpPr>
          <p:cNvPr id="5" name="灯片编号占位符 5"/>
          <p:cNvSpPr>
            <a:spLocks noGrp="1"/>
          </p:cNvSpPr>
          <p:nvPr>
            <p:ph type="sldNum" sz="quarter" idx="12"/>
          </p:nvPr>
        </p:nvSpPr>
        <p:spPr/>
        <p:txBody>
          <a:bodyPr/>
          <a:lstStyle/>
          <a:p>
            <a:pPr>
              <a:defRPr/>
            </a:pPr>
            <a:fld id="{178B3345-9CCC-4758-B6EE-6B2AD6ADD474}" type="slidenum">
              <a:rPr lang="en-US" altLang="zh-CN"/>
              <a:pPr>
                <a:defRPr/>
              </a:pPr>
              <a:t>139</a:t>
            </a:fld>
            <a:endParaRPr lang="en-US" altLang="zh-CN"/>
          </a:p>
        </p:txBody>
      </p:sp>
      <p:sp>
        <p:nvSpPr>
          <p:cNvPr id="153605" name="Text Box 4"/>
          <p:cNvSpPr txBox="1">
            <a:spLocks noChangeArrowheads="1"/>
          </p:cNvSpPr>
          <p:nvPr/>
        </p:nvSpPr>
        <p:spPr bwMode="auto">
          <a:xfrm>
            <a:off x="3989388" y="3573463"/>
            <a:ext cx="4887912" cy="155257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2400" b="0"/>
              <a:t>m[1][c]</a:t>
            </a:r>
            <a:r>
              <a:rPr lang="zh-CN" altLang="en-US" sz="2400" b="0"/>
              <a:t>为问题的最优值，</a:t>
            </a:r>
          </a:p>
          <a:p>
            <a:pPr eaLnBrk="1" hangingPunct="1"/>
            <a:r>
              <a:rPr lang="zh-CN" altLang="en-US" sz="2400" b="0"/>
              <a:t>如</a:t>
            </a:r>
            <a:r>
              <a:rPr lang="en-US" altLang="zh-CN" sz="2400" b="0"/>
              <a:t>m[1][c]=m[2][c]</a:t>
            </a:r>
          </a:p>
          <a:p>
            <a:pPr eaLnBrk="1" hangingPunct="1"/>
            <a:r>
              <a:rPr lang="zh-CN" altLang="en-US" sz="2400" b="0"/>
              <a:t>则</a:t>
            </a:r>
            <a:r>
              <a:rPr lang="en-US" altLang="zh-CN" sz="2400" b="0"/>
              <a:t>x</a:t>
            </a:r>
            <a:r>
              <a:rPr lang="en-US" altLang="zh-CN" sz="2400" b="0" baseline="-25000"/>
              <a:t>1</a:t>
            </a:r>
            <a:r>
              <a:rPr lang="en-US" altLang="zh-CN" sz="2400" b="0"/>
              <a:t>=0</a:t>
            </a:r>
            <a:r>
              <a:rPr lang="zh-CN" altLang="en-US" sz="2400" b="0"/>
              <a:t>，由</a:t>
            </a:r>
            <a:r>
              <a:rPr lang="en-US" altLang="zh-CN" sz="2400" b="0"/>
              <a:t>m[2][c]</a:t>
            </a:r>
            <a:r>
              <a:rPr lang="zh-CN" altLang="en-US" sz="2400" b="0"/>
              <a:t>继续构造；</a:t>
            </a:r>
          </a:p>
          <a:p>
            <a:pPr eaLnBrk="1" hangingPunct="1"/>
            <a:r>
              <a:rPr lang="zh-CN" altLang="en-US" sz="2400" b="0"/>
              <a:t>否则</a:t>
            </a:r>
            <a:r>
              <a:rPr lang="en-US" altLang="zh-CN" sz="2400" b="0"/>
              <a:t>x</a:t>
            </a:r>
            <a:r>
              <a:rPr lang="en-US" altLang="zh-CN" sz="2400" b="0" baseline="-25000"/>
              <a:t>1</a:t>
            </a:r>
            <a:r>
              <a:rPr lang="en-US" altLang="zh-CN" sz="2400" b="0"/>
              <a:t>=1</a:t>
            </a:r>
            <a:r>
              <a:rPr lang="zh-CN" altLang="en-US" sz="2400" b="0"/>
              <a:t>，由</a:t>
            </a:r>
            <a:r>
              <a:rPr lang="en-US" altLang="zh-CN" sz="2400" b="0"/>
              <a:t>m[2][c-w</a:t>
            </a:r>
            <a:r>
              <a:rPr lang="en-US" altLang="zh-CN" sz="2400" b="0" baseline="-25000"/>
              <a:t>1</a:t>
            </a:r>
            <a:r>
              <a:rPr lang="en-US" altLang="zh-CN" sz="2400" b="0"/>
              <a:t>]</a:t>
            </a:r>
            <a:r>
              <a:rPr lang="zh-CN" altLang="en-US" sz="2400" b="0"/>
              <a:t>继续构造。</a:t>
            </a: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pPr eaLnBrk="1" fontAlgn="auto" hangingPunct="1">
              <a:spcAft>
                <a:spcPts val="0"/>
              </a:spcAft>
              <a:defRPr/>
            </a:pPr>
            <a:r>
              <a:rPr lang="en-US" altLang="zh-CN"/>
              <a:t>4. </a:t>
            </a:r>
            <a:r>
              <a:rPr lang="zh-CN" altLang="en-US"/>
              <a:t>计算复杂性分析</a:t>
            </a:r>
          </a:p>
        </p:txBody>
      </p:sp>
      <p:sp>
        <p:nvSpPr>
          <p:cNvPr id="154627" name="Rectangle 3"/>
          <p:cNvSpPr>
            <a:spLocks noGrp="1" noChangeArrowheads="1"/>
          </p:cNvSpPr>
          <p:nvPr>
            <p:ph idx="1"/>
          </p:nvPr>
        </p:nvSpPr>
        <p:spPr/>
        <p:txBody>
          <a:bodyPr/>
          <a:lstStyle/>
          <a:p>
            <a:pPr eaLnBrk="1" hangingPunct="1"/>
            <a:r>
              <a:rPr lang="en-US" altLang="zh-CN" smtClean="0"/>
              <a:t>Knapsack</a:t>
            </a:r>
            <a:r>
              <a:rPr lang="zh-CN" altLang="en-US" smtClean="0"/>
              <a:t>：</a:t>
            </a:r>
            <a:r>
              <a:rPr lang="en-US" altLang="zh-CN" smtClean="0"/>
              <a:t>O(nc)</a:t>
            </a:r>
          </a:p>
          <a:p>
            <a:pPr eaLnBrk="1" hangingPunct="1"/>
            <a:r>
              <a:rPr lang="en-US" altLang="zh-CN" smtClean="0"/>
              <a:t>Traceback</a:t>
            </a:r>
            <a:r>
              <a:rPr lang="zh-CN" altLang="en-US" smtClean="0"/>
              <a:t>：</a:t>
            </a:r>
            <a:r>
              <a:rPr lang="en-US" altLang="zh-CN" smtClean="0"/>
              <a:t>O(n)</a:t>
            </a:r>
          </a:p>
        </p:txBody>
      </p:sp>
      <p:sp>
        <p:nvSpPr>
          <p:cNvPr id="4" name="灯片编号占位符 5"/>
          <p:cNvSpPr>
            <a:spLocks noGrp="1"/>
          </p:cNvSpPr>
          <p:nvPr>
            <p:ph type="sldNum" sz="quarter" idx="12"/>
          </p:nvPr>
        </p:nvSpPr>
        <p:spPr/>
        <p:txBody>
          <a:bodyPr/>
          <a:lstStyle/>
          <a:p>
            <a:pPr>
              <a:defRPr/>
            </a:pPr>
            <a:fld id="{DB5F2739-9F5A-454D-B369-0CA7DEB6D9A0}" type="slidenum">
              <a:rPr lang="en-US" altLang="zh-CN"/>
              <a:pPr>
                <a:defRPr/>
              </a:pPr>
              <a:t>140</a:t>
            </a:fld>
            <a:endParaRPr lang="en-US" altLang="zh-CN"/>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pPr eaLnBrk="1" fontAlgn="auto" hangingPunct="1">
              <a:spcAft>
                <a:spcPts val="0"/>
              </a:spcAft>
              <a:defRPr/>
            </a:pPr>
            <a:r>
              <a:rPr lang="en-US" altLang="zh-CN"/>
              <a:t>3.11 </a:t>
            </a:r>
            <a:r>
              <a:rPr lang="zh-CN" altLang="en-US"/>
              <a:t>最优二叉搜索树</a:t>
            </a:r>
          </a:p>
        </p:txBody>
      </p:sp>
      <p:sp>
        <p:nvSpPr>
          <p:cNvPr id="155651" name="Rectangle 3"/>
          <p:cNvSpPr>
            <a:spLocks noGrp="1" noChangeArrowheads="1"/>
          </p:cNvSpPr>
          <p:nvPr>
            <p:ph idx="1"/>
          </p:nvPr>
        </p:nvSpPr>
        <p:spPr>
          <a:xfrm>
            <a:off x="468313" y="1341438"/>
            <a:ext cx="8424862" cy="4813300"/>
          </a:xfrm>
        </p:spPr>
        <p:txBody>
          <a:bodyPr/>
          <a:lstStyle/>
          <a:p>
            <a:pPr eaLnBrk="1" hangingPunct="1"/>
            <a:r>
              <a:rPr lang="zh-CN" altLang="en-US" smtClean="0"/>
              <a:t>设</a:t>
            </a:r>
            <a:r>
              <a:rPr lang="en-US" altLang="zh-CN" smtClean="0"/>
              <a:t>S={x</a:t>
            </a:r>
            <a:r>
              <a:rPr lang="en-US" altLang="zh-CN" baseline="-25000" smtClean="0"/>
              <a:t>1</a:t>
            </a:r>
            <a:r>
              <a:rPr lang="en-US" altLang="zh-CN" smtClean="0"/>
              <a:t>,x</a:t>
            </a:r>
            <a:r>
              <a:rPr lang="en-US" altLang="zh-CN" baseline="-25000" smtClean="0"/>
              <a:t>2</a:t>
            </a:r>
            <a:r>
              <a:rPr lang="en-US" altLang="zh-CN" smtClean="0"/>
              <a:t>,...,x</a:t>
            </a:r>
            <a:r>
              <a:rPr lang="en-US" altLang="zh-CN" baseline="-25000" smtClean="0"/>
              <a:t>n</a:t>
            </a:r>
            <a:r>
              <a:rPr lang="en-US" altLang="zh-CN" smtClean="0"/>
              <a:t>}</a:t>
            </a:r>
            <a:r>
              <a:rPr lang="zh-CN" altLang="en-US" smtClean="0"/>
              <a:t>是有序集，且</a:t>
            </a:r>
            <a:r>
              <a:rPr lang="en-US" altLang="zh-CN" smtClean="0"/>
              <a:t>x</a:t>
            </a:r>
            <a:r>
              <a:rPr lang="en-US" altLang="zh-CN" baseline="-25000" smtClean="0"/>
              <a:t>1</a:t>
            </a:r>
            <a:r>
              <a:rPr lang="en-US" altLang="zh-CN" smtClean="0"/>
              <a:t>&lt;x</a:t>
            </a:r>
            <a:r>
              <a:rPr lang="en-US" altLang="zh-CN" baseline="-25000" smtClean="0"/>
              <a:t>2</a:t>
            </a:r>
            <a:r>
              <a:rPr lang="en-US" altLang="zh-CN" smtClean="0"/>
              <a:t>&lt;...&lt;x</a:t>
            </a:r>
            <a:r>
              <a:rPr lang="en-US" altLang="zh-CN" baseline="-25000" smtClean="0"/>
              <a:t>n</a:t>
            </a:r>
            <a:r>
              <a:rPr lang="zh-CN" altLang="en-US" baseline="-25000" smtClean="0"/>
              <a:t>。</a:t>
            </a:r>
          </a:p>
          <a:p>
            <a:pPr eaLnBrk="1" hangingPunct="1"/>
            <a:r>
              <a:rPr lang="zh-CN" altLang="en-US" smtClean="0"/>
              <a:t>表示有序集</a:t>
            </a:r>
            <a:r>
              <a:rPr lang="en-US" altLang="zh-CN" smtClean="0"/>
              <a:t>S</a:t>
            </a:r>
            <a:r>
              <a:rPr lang="zh-CN" altLang="en-US" smtClean="0"/>
              <a:t>的二叉搜索树利用二叉树的结点来存储有序集中的元素。</a:t>
            </a:r>
          </a:p>
          <a:p>
            <a:pPr eaLnBrk="1" hangingPunct="1"/>
            <a:r>
              <a:rPr lang="zh-CN" altLang="en-US" smtClean="0"/>
              <a:t>性质：</a:t>
            </a:r>
          </a:p>
          <a:p>
            <a:pPr lvl="1" eaLnBrk="1" hangingPunct="1"/>
            <a:r>
              <a:rPr lang="zh-CN" altLang="en-US" smtClean="0"/>
              <a:t>存储于每个结点元素</a:t>
            </a:r>
            <a:r>
              <a:rPr lang="en-US" altLang="zh-CN" smtClean="0"/>
              <a:t>x</a:t>
            </a:r>
            <a:r>
              <a:rPr lang="zh-CN" altLang="en-US" smtClean="0"/>
              <a:t>大于其左子树任一结点所存储的元素，小于其右子树中任一结点所存储的元素。</a:t>
            </a:r>
          </a:p>
          <a:p>
            <a:pPr eaLnBrk="1" hangingPunct="1"/>
            <a:r>
              <a:rPr lang="zh-CN" altLang="en-US" smtClean="0"/>
              <a:t>二叉搜索树的叶结点是形如</a:t>
            </a:r>
            <a:r>
              <a:rPr lang="en-US" altLang="zh-CN" smtClean="0">
                <a:solidFill>
                  <a:srgbClr val="FE6700"/>
                </a:solidFill>
              </a:rPr>
              <a:t>(x</a:t>
            </a:r>
            <a:r>
              <a:rPr lang="en-US" altLang="zh-CN" baseline="-25000" smtClean="0">
                <a:solidFill>
                  <a:srgbClr val="FE6700"/>
                </a:solidFill>
              </a:rPr>
              <a:t>i</a:t>
            </a:r>
            <a:r>
              <a:rPr lang="en-US" altLang="zh-CN" smtClean="0">
                <a:solidFill>
                  <a:srgbClr val="FE6700"/>
                </a:solidFill>
              </a:rPr>
              <a:t>,x</a:t>
            </a:r>
            <a:r>
              <a:rPr lang="en-US" altLang="zh-CN" baseline="-25000" smtClean="0">
                <a:solidFill>
                  <a:srgbClr val="FE6700"/>
                </a:solidFill>
              </a:rPr>
              <a:t>i+1</a:t>
            </a:r>
            <a:r>
              <a:rPr lang="en-US" altLang="zh-CN" smtClean="0">
                <a:solidFill>
                  <a:srgbClr val="FE6700"/>
                </a:solidFill>
              </a:rPr>
              <a:t>)</a:t>
            </a:r>
            <a:r>
              <a:rPr lang="zh-CN" altLang="en-US" smtClean="0"/>
              <a:t>的开区间。（扩充二叉树，叶结点共</a:t>
            </a:r>
            <a:r>
              <a:rPr lang="en-US" altLang="zh-CN" smtClean="0"/>
              <a:t>n+1</a:t>
            </a:r>
            <a:r>
              <a:rPr lang="zh-CN" altLang="en-US" smtClean="0"/>
              <a:t>个）</a:t>
            </a:r>
          </a:p>
        </p:txBody>
      </p:sp>
      <p:sp>
        <p:nvSpPr>
          <p:cNvPr id="4" name="灯片编号占位符 5"/>
          <p:cNvSpPr>
            <a:spLocks noGrp="1"/>
          </p:cNvSpPr>
          <p:nvPr>
            <p:ph type="sldNum" sz="quarter" idx="12"/>
          </p:nvPr>
        </p:nvSpPr>
        <p:spPr/>
        <p:txBody>
          <a:bodyPr/>
          <a:lstStyle/>
          <a:p>
            <a:pPr>
              <a:defRPr/>
            </a:pPr>
            <a:fld id="{44419404-D304-4490-9C58-88085ABBAB26}" type="slidenum">
              <a:rPr lang="en-US" altLang="zh-CN"/>
              <a:pPr>
                <a:defRPr/>
              </a:pPr>
              <a:t>141</a:t>
            </a:fld>
            <a:endParaRPr lang="en-US" altLang="zh-CN"/>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pPr eaLnBrk="1" fontAlgn="auto" hangingPunct="1">
              <a:spcAft>
                <a:spcPts val="0"/>
              </a:spcAft>
              <a:defRPr/>
            </a:pPr>
            <a:endParaRPr lang="zh-CN" altLang="zh-CN"/>
          </a:p>
        </p:txBody>
      </p:sp>
      <p:sp>
        <p:nvSpPr>
          <p:cNvPr id="156675" name="Rectangle 3"/>
          <p:cNvSpPr>
            <a:spLocks noGrp="1" noChangeArrowheads="1"/>
          </p:cNvSpPr>
          <p:nvPr>
            <p:ph idx="1"/>
          </p:nvPr>
        </p:nvSpPr>
        <p:spPr>
          <a:xfrm>
            <a:off x="468313" y="1341438"/>
            <a:ext cx="7775575" cy="3600450"/>
          </a:xfrm>
        </p:spPr>
        <p:txBody>
          <a:bodyPr/>
          <a:lstStyle/>
          <a:p>
            <a:pPr eaLnBrk="1" hangingPunct="1">
              <a:lnSpc>
                <a:spcPct val="90000"/>
              </a:lnSpc>
            </a:pPr>
            <a:r>
              <a:rPr lang="zh-CN" altLang="en-US" smtClean="0"/>
              <a:t>在表示二叉搜索树中搜索一个元素</a:t>
            </a:r>
            <a:r>
              <a:rPr lang="en-US" altLang="zh-CN" smtClean="0"/>
              <a:t>x</a:t>
            </a:r>
            <a:r>
              <a:rPr lang="zh-CN" altLang="en-US" smtClean="0"/>
              <a:t>，返回的结果有两种情形：</a:t>
            </a:r>
          </a:p>
          <a:p>
            <a:pPr lvl="1" eaLnBrk="1" hangingPunct="1">
              <a:lnSpc>
                <a:spcPct val="90000"/>
              </a:lnSpc>
            </a:pPr>
            <a:r>
              <a:rPr lang="zh-CN" altLang="en-US" smtClean="0"/>
              <a:t>⑴在二叉搜索树的内结点中找到</a:t>
            </a:r>
            <a:r>
              <a:rPr lang="en-US" altLang="zh-CN" smtClean="0"/>
              <a:t>x=x</a:t>
            </a:r>
            <a:r>
              <a:rPr lang="en-US" altLang="zh-CN" baseline="-25000" smtClean="0"/>
              <a:t>i</a:t>
            </a:r>
            <a:r>
              <a:rPr lang="zh-CN" altLang="en-US" smtClean="0"/>
              <a:t>；</a:t>
            </a:r>
          </a:p>
          <a:p>
            <a:pPr lvl="1" eaLnBrk="1" hangingPunct="1">
              <a:lnSpc>
                <a:spcPct val="90000"/>
              </a:lnSpc>
            </a:pPr>
            <a:r>
              <a:rPr lang="zh-CN" altLang="en-US" smtClean="0"/>
              <a:t>⑵在二叉搜索树的叶结点中确定</a:t>
            </a:r>
            <a:r>
              <a:rPr lang="en-US" altLang="zh-CN" smtClean="0"/>
              <a:t>x</a:t>
            </a:r>
            <a:r>
              <a:rPr lang="en-US" altLang="zh-CN" smtClean="0">
                <a:latin typeface="Arial Unicode MS"/>
                <a:ea typeface="Arial Unicode MS"/>
                <a:cs typeface="Arial Unicode MS"/>
              </a:rPr>
              <a:t>∈(x</a:t>
            </a:r>
            <a:r>
              <a:rPr lang="en-US" altLang="zh-CN" baseline="-25000" smtClean="0">
                <a:latin typeface="Arial Unicode MS"/>
                <a:ea typeface="Arial Unicode MS"/>
                <a:cs typeface="Arial Unicode MS"/>
              </a:rPr>
              <a:t>i</a:t>
            </a:r>
            <a:r>
              <a:rPr lang="en-US" altLang="zh-CN" smtClean="0">
                <a:latin typeface="Arial Unicode MS"/>
                <a:ea typeface="Arial Unicode MS"/>
                <a:cs typeface="Arial Unicode MS"/>
              </a:rPr>
              <a:t>,x</a:t>
            </a:r>
            <a:r>
              <a:rPr lang="en-US" altLang="zh-CN" baseline="-25000" smtClean="0">
                <a:latin typeface="Arial Unicode MS"/>
                <a:ea typeface="Arial Unicode MS"/>
                <a:cs typeface="Arial Unicode MS"/>
              </a:rPr>
              <a:t>i+1</a:t>
            </a:r>
            <a:r>
              <a:rPr lang="en-US" altLang="zh-CN" smtClean="0">
                <a:latin typeface="Arial Unicode MS"/>
                <a:ea typeface="Arial Unicode MS"/>
                <a:cs typeface="Arial Unicode MS"/>
              </a:rPr>
              <a:t>)</a:t>
            </a:r>
            <a:r>
              <a:rPr lang="zh-CN" altLang="en-US" smtClean="0">
                <a:latin typeface="Arial Unicode MS"/>
                <a:ea typeface="Arial Unicode MS"/>
                <a:cs typeface="Arial Unicode MS"/>
              </a:rPr>
              <a:t>。</a:t>
            </a:r>
          </a:p>
          <a:p>
            <a:pPr eaLnBrk="1" hangingPunct="1">
              <a:lnSpc>
                <a:spcPct val="90000"/>
              </a:lnSpc>
            </a:pPr>
            <a:r>
              <a:rPr lang="zh-CN" altLang="en-US" smtClean="0">
                <a:latin typeface="Arial Unicode MS"/>
                <a:ea typeface="Arial Unicode MS"/>
                <a:cs typeface="Arial Unicode MS"/>
              </a:rPr>
              <a:t>例：</a:t>
            </a:r>
          </a:p>
          <a:p>
            <a:pPr eaLnBrk="1" hangingPunct="1">
              <a:lnSpc>
                <a:spcPct val="90000"/>
              </a:lnSpc>
            </a:pPr>
            <a:r>
              <a:rPr lang="en-US" altLang="zh-CN" smtClean="0">
                <a:latin typeface="Arial Unicode MS"/>
                <a:ea typeface="Arial Unicode MS"/>
                <a:cs typeface="Arial Unicode MS"/>
              </a:rPr>
              <a:t>S={1,2,3,4,5}</a:t>
            </a:r>
          </a:p>
          <a:p>
            <a:pPr eaLnBrk="1" hangingPunct="1">
              <a:lnSpc>
                <a:spcPct val="90000"/>
              </a:lnSpc>
            </a:pPr>
            <a:r>
              <a:rPr lang="zh-CN" altLang="en-US" smtClean="0">
                <a:latin typeface="Arial Unicode MS"/>
                <a:ea typeface="Arial Unicode MS"/>
                <a:cs typeface="Arial Unicode MS"/>
              </a:rPr>
              <a:t>约定</a:t>
            </a:r>
            <a:r>
              <a:rPr lang="en-US" altLang="zh-CN" smtClean="0">
                <a:latin typeface="Arial Unicode MS"/>
                <a:ea typeface="Arial Unicode MS"/>
                <a:cs typeface="Arial Unicode MS"/>
              </a:rPr>
              <a:t>x</a:t>
            </a:r>
            <a:r>
              <a:rPr lang="en-US" altLang="zh-CN" baseline="-25000" smtClean="0">
                <a:latin typeface="Arial Unicode MS"/>
                <a:ea typeface="Arial Unicode MS"/>
                <a:cs typeface="Arial Unicode MS"/>
              </a:rPr>
              <a:t>0</a:t>
            </a:r>
            <a:r>
              <a:rPr lang="en-US" altLang="zh-CN" smtClean="0">
                <a:latin typeface="Arial Unicode MS"/>
                <a:ea typeface="Arial Unicode MS"/>
                <a:cs typeface="Arial Unicode MS"/>
              </a:rPr>
              <a:t>=-</a:t>
            </a:r>
            <a:r>
              <a:rPr lang="en-US" altLang="zh-CN" smtClean="0">
                <a:latin typeface="Times New Roman" panose="02020603050405020304" pitchFamily="18" charset="0"/>
                <a:ea typeface="Arial Unicode MS"/>
                <a:cs typeface="Times New Roman" panose="02020603050405020304" pitchFamily="18" charset="0"/>
              </a:rPr>
              <a:t>∞</a:t>
            </a:r>
            <a:r>
              <a:rPr lang="zh-CN" altLang="en-US" smtClean="0">
                <a:latin typeface="Times New Roman" panose="02020603050405020304" pitchFamily="18" charset="0"/>
                <a:ea typeface="Arial Unicode MS"/>
                <a:cs typeface="Times New Roman" panose="02020603050405020304" pitchFamily="18" charset="0"/>
              </a:rPr>
              <a:t>，</a:t>
            </a:r>
            <a:r>
              <a:rPr lang="en-US" altLang="zh-CN" smtClean="0">
                <a:latin typeface="Times New Roman" panose="02020603050405020304" pitchFamily="18" charset="0"/>
                <a:ea typeface="Arial Unicode MS"/>
                <a:cs typeface="Times New Roman" panose="02020603050405020304" pitchFamily="18" charset="0"/>
              </a:rPr>
              <a:t>x</a:t>
            </a:r>
            <a:r>
              <a:rPr lang="en-US" altLang="zh-CN" baseline="-25000" smtClean="0">
                <a:latin typeface="Times New Roman" panose="02020603050405020304" pitchFamily="18" charset="0"/>
                <a:ea typeface="Arial Unicode MS"/>
                <a:cs typeface="Times New Roman" panose="02020603050405020304" pitchFamily="18" charset="0"/>
              </a:rPr>
              <a:t>n+1</a:t>
            </a:r>
            <a:r>
              <a:rPr lang="en-US" altLang="zh-CN" smtClean="0">
                <a:latin typeface="Times New Roman" panose="02020603050405020304" pitchFamily="18" charset="0"/>
                <a:ea typeface="Arial Unicode MS"/>
                <a:cs typeface="Times New Roman" panose="02020603050405020304" pitchFamily="18" charset="0"/>
              </a:rPr>
              <a:t>=+∞</a:t>
            </a:r>
          </a:p>
        </p:txBody>
      </p:sp>
      <p:sp>
        <p:nvSpPr>
          <p:cNvPr id="5" name="灯片编号占位符 5"/>
          <p:cNvSpPr>
            <a:spLocks noGrp="1"/>
          </p:cNvSpPr>
          <p:nvPr>
            <p:ph type="sldNum" sz="quarter" idx="12"/>
          </p:nvPr>
        </p:nvSpPr>
        <p:spPr/>
        <p:txBody>
          <a:bodyPr/>
          <a:lstStyle/>
          <a:p>
            <a:pPr>
              <a:defRPr/>
            </a:pPr>
            <a:fld id="{EBD0F0D3-33C8-42E4-99FE-4C91ED2A7AAF}" type="slidenum">
              <a:rPr lang="en-US" altLang="zh-CN"/>
              <a:pPr>
                <a:defRPr/>
              </a:pPr>
              <a:t>142</a:t>
            </a:fld>
            <a:endParaRPr lang="en-US" altLang="zh-CN"/>
          </a:p>
        </p:txBody>
      </p:sp>
      <p:graphicFrame>
        <p:nvGraphicFramePr>
          <p:cNvPr id="156677" name="Object 4"/>
          <p:cNvGraphicFramePr>
            <a:graphicFrameLocks noChangeAspect="1"/>
          </p:cNvGraphicFramePr>
          <p:nvPr/>
        </p:nvGraphicFramePr>
        <p:xfrm>
          <a:off x="3708400" y="3284538"/>
          <a:ext cx="5184775" cy="3225800"/>
        </p:xfrm>
        <a:graphic>
          <a:graphicData uri="http://schemas.openxmlformats.org/presentationml/2006/ole">
            <mc:AlternateContent xmlns:mc="http://schemas.openxmlformats.org/markup-compatibility/2006">
              <mc:Choice xmlns:v="urn:schemas-microsoft-com:vml" Requires="v">
                <p:oleObj spid="_x0000_s156678" name="Visio" r:id="rId3" imgW="4191372" imgH="2607828" progId="Visio.Drawing.11">
                  <p:embed/>
                </p:oleObj>
              </mc:Choice>
              <mc:Fallback>
                <p:oleObj name="Visio" r:id="rId3" imgW="4191372" imgH="2607828"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8400" y="3284538"/>
                        <a:ext cx="5184775"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pPr eaLnBrk="1" fontAlgn="auto" hangingPunct="1">
              <a:spcAft>
                <a:spcPts val="0"/>
              </a:spcAft>
              <a:defRPr/>
            </a:pPr>
            <a:endParaRPr lang="zh-CN" altLang="zh-CN"/>
          </a:p>
        </p:txBody>
      </p:sp>
      <p:sp>
        <p:nvSpPr>
          <p:cNvPr id="157699" name="Rectangle 3"/>
          <p:cNvSpPr>
            <a:spLocks noGrp="1" noChangeArrowheads="1"/>
          </p:cNvSpPr>
          <p:nvPr>
            <p:ph idx="1"/>
          </p:nvPr>
        </p:nvSpPr>
        <p:spPr>
          <a:xfrm>
            <a:off x="468313" y="1341438"/>
            <a:ext cx="8229600" cy="2735262"/>
          </a:xfrm>
        </p:spPr>
        <p:txBody>
          <a:bodyPr/>
          <a:lstStyle/>
          <a:p>
            <a:pPr eaLnBrk="1" hangingPunct="1"/>
            <a:r>
              <a:rPr lang="zh-CN" altLang="en-US" smtClean="0"/>
              <a:t>设</a:t>
            </a:r>
          </a:p>
          <a:p>
            <a:pPr lvl="1" eaLnBrk="1" hangingPunct="1"/>
            <a:r>
              <a:rPr lang="zh-CN" altLang="en-US" smtClean="0"/>
              <a:t>在第⑴种情形中找到元素</a:t>
            </a:r>
            <a:r>
              <a:rPr lang="en-US" altLang="zh-CN" smtClean="0"/>
              <a:t>x=x</a:t>
            </a:r>
            <a:r>
              <a:rPr lang="en-US" altLang="zh-CN" baseline="-25000" smtClean="0"/>
              <a:t>i</a:t>
            </a:r>
            <a:r>
              <a:rPr lang="zh-CN" altLang="en-US" smtClean="0"/>
              <a:t>的概率为</a:t>
            </a:r>
            <a:r>
              <a:rPr lang="en-US" altLang="zh-CN" smtClean="0"/>
              <a:t>b</a:t>
            </a:r>
            <a:r>
              <a:rPr lang="en-US" altLang="zh-CN" baseline="-25000" smtClean="0"/>
              <a:t>i</a:t>
            </a:r>
            <a:r>
              <a:rPr lang="zh-CN" altLang="en-US" baseline="-25000" smtClean="0"/>
              <a:t>；</a:t>
            </a:r>
          </a:p>
          <a:p>
            <a:pPr lvl="1" eaLnBrk="1" hangingPunct="1"/>
            <a:r>
              <a:rPr lang="zh-CN" altLang="zh-CN" smtClean="0"/>
              <a:t>在第</a:t>
            </a:r>
            <a:r>
              <a:rPr lang="zh-CN" altLang="en-US" smtClean="0"/>
              <a:t>⑵</a:t>
            </a:r>
            <a:r>
              <a:rPr lang="zh-CN" altLang="zh-CN" smtClean="0"/>
              <a:t>种情形中</a:t>
            </a:r>
            <a:r>
              <a:rPr lang="zh-CN" altLang="en-US" smtClean="0"/>
              <a:t>确定</a:t>
            </a:r>
            <a:r>
              <a:rPr lang="zh-CN" altLang="zh-CN" smtClean="0"/>
              <a:t>元素</a:t>
            </a:r>
            <a:r>
              <a:rPr lang="en-US" altLang="zh-CN" smtClean="0"/>
              <a:t>x</a:t>
            </a:r>
            <a:r>
              <a:rPr lang="en-US" altLang="zh-CN" smtClean="0">
                <a:latin typeface="Arial Unicode MS"/>
                <a:ea typeface="Arial Unicode MS"/>
                <a:cs typeface="Arial Unicode MS"/>
              </a:rPr>
              <a:t>∈(x</a:t>
            </a:r>
            <a:r>
              <a:rPr lang="en-US" altLang="zh-CN" baseline="-25000" smtClean="0">
                <a:latin typeface="Arial Unicode MS"/>
                <a:ea typeface="Arial Unicode MS"/>
                <a:cs typeface="Arial Unicode MS"/>
              </a:rPr>
              <a:t>i</a:t>
            </a:r>
            <a:r>
              <a:rPr lang="en-US" altLang="zh-CN" smtClean="0">
                <a:latin typeface="Arial Unicode MS"/>
                <a:ea typeface="Arial Unicode MS"/>
                <a:cs typeface="Arial Unicode MS"/>
              </a:rPr>
              <a:t>,x</a:t>
            </a:r>
            <a:r>
              <a:rPr lang="en-US" altLang="zh-CN" baseline="-25000" smtClean="0">
                <a:latin typeface="Arial Unicode MS"/>
                <a:ea typeface="Arial Unicode MS"/>
                <a:cs typeface="Arial Unicode MS"/>
              </a:rPr>
              <a:t>i+1</a:t>
            </a:r>
            <a:r>
              <a:rPr lang="en-US" altLang="zh-CN" smtClean="0">
                <a:latin typeface="Arial Unicode MS"/>
                <a:ea typeface="Arial Unicode MS"/>
                <a:cs typeface="Arial Unicode MS"/>
              </a:rPr>
              <a:t>)</a:t>
            </a:r>
            <a:r>
              <a:rPr lang="zh-CN" altLang="zh-CN" smtClean="0"/>
              <a:t>的概率为</a:t>
            </a:r>
            <a:r>
              <a:rPr lang="en-US" altLang="zh-CN" smtClean="0"/>
              <a:t>a</a:t>
            </a:r>
            <a:r>
              <a:rPr lang="zh-CN" altLang="zh-CN" baseline="-25000" smtClean="0"/>
              <a:t>i</a:t>
            </a:r>
            <a:r>
              <a:rPr lang="zh-CN" altLang="en-US" smtClean="0"/>
              <a:t>。</a:t>
            </a:r>
          </a:p>
          <a:p>
            <a:pPr eaLnBrk="1" hangingPunct="1"/>
            <a:r>
              <a:rPr lang="en-US" altLang="zh-CN" smtClean="0"/>
              <a:t>(a</a:t>
            </a:r>
            <a:r>
              <a:rPr lang="en-US" altLang="zh-CN" baseline="-25000" smtClean="0"/>
              <a:t>0</a:t>
            </a:r>
            <a:r>
              <a:rPr lang="en-US" altLang="zh-CN" smtClean="0"/>
              <a:t>,b</a:t>
            </a:r>
            <a:r>
              <a:rPr lang="en-US" altLang="zh-CN" baseline="-25000" smtClean="0"/>
              <a:t>1</a:t>
            </a:r>
            <a:r>
              <a:rPr lang="en-US" altLang="zh-CN" smtClean="0"/>
              <a:t>,a</a:t>
            </a:r>
            <a:r>
              <a:rPr lang="en-US" altLang="zh-CN" baseline="-25000" smtClean="0"/>
              <a:t>1</a:t>
            </a:r>
            <a:r>
              <a:rPr lang="en-US" altLang="zh-CN" smtClean="0"/>
              <a:t>,...,b</a:t>
            </a:r>
            <a:r>
              <a:rPr lang="en-US" altLang="zh-CN" baseline="-25000" smtClean="0"/>
              <a:t>n</a:t>
            </a:r>
            <a:r>
              <a:rPr lang="en-US" altLang="zh-CN" smtClean="0"/>
              <a:t>,a</a:t>
            </a:r>
            <a:r>
              <a:rPr lang="en-US" altLang="zh-CN" baseline="-25000" smtClean="0"/>
              <a:t>n</a:t>
            </a:r>
            <a:r>
              <a:rPr lang="en-US" altLang="zh-CN" smtClean="0"/>
              <a:t>)</a:t>
            </a:r>
            <a:r>
              <a:rPr lang="zh-CN" altLang="en-US" smtClean="0"/>
              <a:t>称为集合</a:t>
            </a:r>
            <a:r>
              <a:rPr lang="en-US" altLang="zh-CN" smtClean="0"/>
              <a:t>S</a:t>
            </a:r>
            <a:r>
              <a:rPr lang="zh-CN" altLang="en-US" smtClean="0"/>
              <a:t>的存取概率分布。</a:t>
            </a:r>
          </a:p>
        </p:txBody>
      </p:sp>
      <p:sp>
        <p:nvSpPr>
          <p:cNvPr id="5" name="灯片编号占位符 5"/>
          <p:cNvSpPr>
            <a:spLocks noGrp="1"/>
          </p:cNvSpPr>
          <p:nvPr>
            <p:ph type="sldNum" sz="quarter" idx="12"/>
          </p:nvPr>
        </p:nvSpPr>
        <p:spPr/>
        <p:txBody>
          <a:bodyPr/>
          <a:lstStyle/>
          <a:p>
            <a:pPr>
              <a:defRPr/>
            </a:pPr>
            <a:fld id="{BF9B9715-EC7B-4833-B284-66701E548AEA}" type="slidenum">
              <a:rPr lang="en-US" altLang="zh-CN"/>
              <a:pPr>
                <a:defRPr/>
              </a:pPr>
              <a:t>143</a:t>
            </a:fld>
            <a:endParaRPr lang="en-US" altLang="zh-CN"/>
          </a:p>
        </p:txBody>
      </p:sp>
      <p:graphicFrame>
        <p:nvGraphicFramePr>
          <p:cNvPr id="157701" name="Object 4"/>
          <p:cNvGraphicFramePr>
            <a:graphicFrameLocks noChangeAspect="1"/>
          </p:cNvGraphicFramePr>
          <p:nvPr/>
        </p:nvGraphicFramePr>
        <p:xfrm>
          <a:off x="3059113" y="4076700"/>
          <a:ext cx="3097212" cy="1366838"/>
        </p:xfrm>
        <a:graphic>
          <a:graphicData uri="http://schemas.openxmlformats.org/presentationml/2006/ole">
            <mc:AlternateContent xmlns:mc="http://schemas.openxmlformats.org/markup-compatibility/2006">
              <mc:Choice xmlns:v="urn:schemas-microsoft-com:vml" Requires="v">
                <p:oleObj spid="_x0000_s157702" name="公式" r:id="rId3" imgW="977900" imgH="431800" progId="Equation.3">
                  <p:embed/>
                </p:oleObj>
              </mc:Choice>
              <mc:Fallback>
                <p:oleObj name="公式" r:id="rId3" imgW="977900" imgH="431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113" y="4076700"/>
                        <a:ext cx="3097212" cy="136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pPr eaLnBrk="1" fontAlgn="auto" hangingPunct="1">
              <a:spcAft>
                <a:spcPts val="0"/>
              </a:spcAft>
              <a:defRPr/>
            </a:pPr>
            <a:endParaRPr lang="zh-CN" altLang="zh-CN"/>
          </a:p>
        </p:txBody>
      </p:sp>
      <p:sp>
        <p:nvSpPr>
          <p:cNvPr id="158723" name="Rectangle 3"/>
          <p:cNvSpPr>
            <a:spLocks noGrp="1" noChangeArrowheads="1"/>
          </p:cNvSpPr>
          <p:nvPr>
            <p:ph idx="1"/>
          </p:nvPr>
        </p:nvSpPr>
        <p:spPr>
          <a:xfrm>
            <a:off x="468313" y="1341438"/>
            <a:ext cx="8229600" cy="1727200"/>
          </a:xfrm>
        </p:spPr>
        <p:txBody>
          <a:bodyPr/>
          <a:lstStyle/>
          <a:p>
            <a:pPr eaLnBrk="1" hangingPunct="1"/>
            <a:r>
              <a:rPr lang="zh-CN" altLang="en-US" smtClean="0"/>
              <a:t>在表示</a:t>
            </a:r>
            <a:r>
              <a:rPr lang="en-US" altLang="zh-CN" smtClean="0"/>
              <a:t>S</a:t>
            </a:r>
            <a:r>
              <a:rPr lang="zh-CN" altLang="en-US" smtClean="0"/>
              <a:t>的二叉搜索树</a:t>
            </a:r>
            <a:r>
              <a:rPr lang="en-US" altLang="zh-CN" smtClean="0"/>
              <a:t>T</a:t>
            </a:r>
            <a:r>
              <a:rPr lang="zh-CN" altLang="en-US" smtClean="0"/>
              <a:t>中，设存储元素</a:t>
            </a:r>
            <a:r>
              <a:rPr lang="en-US" altLang="zh-CN" smtClean="0"/>
              <a:t>x</a:t>
            </a:r>
            <a:r>
              <a:rPr lang="en-US" altLang="zh-CN" baseline="-25000" smtClean="0"/>
              <a:t>i</a:t>
            </a:r>
            <a:r>
              <a:rPr lang="zh-CN" altLang="en-US" smtClean="0"/>
              <a:t>的结点深度为</a:t>
            </a:r>
            <a:r>
              <a:rPr lang="en-US" altLang="zh-CN" smtClean="0"/>
              <a:t>c</a:t>
            </a:r>
            <a:r>
              <a:rPr lang="en-US" altLang="zh-CN" baseline="-25000" smtClean="0"/>
              <a:t>i</a:t>
            </a:r>
            <a:r>
              <a:rPr lang="zh-CN" altLang="en-US" smtClean="0"/>
              <a:t>（根的深度为</a:t>
            </a:r>
            <a:r>
              <a:rPr lang="en-US" altLang="zh-CN" smtClean="0"/>
              <a:t>0</a:t>
            </a:r>
            <a:r>
              <a:rPr lang="zh-CN" altLang="en-US" smtClean="0"/>
              <a:t>）；叶结点</a:t>
            </a:r>
            <a:r>
              <a:rPr lang="en-US" altLang="zh-CN" smtClean="0"/>
              <a:t>(x</a:t>
            </a:r>
            <a:r>
              <a:rPr lang="en-US" altLang="zh-CN" baseline="-25000" smtClean="0"/>
              <a:t>j</a:t>
            </a:r>
            <a:r>
              <a:rPr lang="en-US" altLang="zh-CN" smtClean="0"/>
              <a:t>,x</a:t>
            </a:r>
            <a:r>
              <a:rPr lang="en-US" altLang="zh-CN" baseline="-25000" smtClean="0"/>
              <a:t>j+1</a:t>
            </a:r>
            <a:r>
              <a:rPr lang="en-US" altLang="zh-CN" smtClean="0"/>
              <a:t>)</a:t>
            </a:r>
            <a:r>
              <a:rPr lang="zh-CN" altLang="en-US" smtClean="0"/>
              <a:t>的深度为</a:t>
            </a:r>
            <a:r>
              <a:rPr lang="en-US" altLang="zh-CN" smtClean="0"/>
              <a:t>d</a:t>
            </a:r>
            <a:r>
              <a:rPr lang="en-US" altLang="zh-CN" baseline="-25000" smtClean="0"/>
              <a:t>j</a:t>
            </a:r>
            <a:r>
              <a:rPr lang="zh-CN" altLang="en-US" smtClean="0"/>
              <a:t>，则</a:t>
            </a:r>
          </a:p>
        </p:txBody>
      </p:sp>
      <p:sp>
        <p:nvSpPr>
          <p:cNvPr id="6" name="灯片编号占位符 5"/>
          <p:cNvSpPr>
            <a:spLocks noGrp="1"/>
          </p:cNvSpPr>
          <p:nvPr>
            <p:ph type="sldNum" sz="quarter" idx="12"/>
          </p:nvPr>
        </p:nvSpPr>
        <p:spPr/>
        <p:txBody>
          <a:bodyPr/>
          <a:lstStyle/>
          <a:p>
            <a:pPr>
              <a:defRPr/>
            </a:pPr>
            <a:fld id="{088E9DFA-118C-4C6B-9DF0-AD632FC9B3D5}" type="slidenum">
              <a:rPr lang="en-US" altLang="zh-CN"/>
              <a:pPr>
                <a:defRPr/>
              </a:pPr>
              <a:t>144</a:t>
            </a:fld>
            <a:endParaRPr lang="en-US" altLang="zh-CN"/>
          </a:p>
        </p:txBody>
      </p:sp>
      <p:graphicFrame>
        <p:nvGraphicFramePr>
          <p:cNvPr id="158725" name="Object 4"/>
          <p:cNvGraphicFramePr>
            <a:graphicFrameLocks noChangeAspect="1"/>
          </p:cNvGraphicFramePr>
          <p:nvPr/>
        </p:nvGraphicFramePr>
        <p:xfrm>
          <a:off x="2051050" y="2997200"/>
          <a:ext cx="4392613" cy="2181225"/>
        </p:xfrm>
        <a:graphic>
          <a:graphicData uri="http://schemas.openxmlformats.org/presentationml/2006/ole">
            <mc:AlternateContent xmlns:mc="http://schemas.openxmlformats.org/markup-compatibility/2006">
              <mc:Choice xmlns:v="urn:schemas-microsoft-com:vml" Requires="v">
                <p:oleObj spid="_x0000_s158727" name="公式" r:id="rId3" imgW="1841500" imgH="914400" progId="Equation.3">
                  <p:embed/>
                </p:oleObj>
              </mc:Choice>
              <mc:Fallback>
                <p:oleObj name="公式" r:id="rId3" imgW="1841500" imgH="914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2997200"/>
                        <a:ext cx="4392613" cy="218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8726" name="Rectangle 5"/>
          <p:cNvSpPr>
            <a:spLocks noChangeArrowheads="1"/>
          </p:cNvSpPr>
          <p:nvPr/>
        </p:nvSpPr>
        <p:spPr bwMode="auto">
          <a:xfrm>
            <a:off x="611188" y="5229225"/>
            <a:ext cx="822960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006699"/>
              </a:buClr>
              <a:buFontTx/>
              <a:buChar char="•"/>
            </a:pPr>
            <a:r>
              <a:rPr lang="zh-CN" altLang="en-US" sz="3200"/>
              <a:t>表示在</a:t>
            </a:r>
            <a:r>
              <a:rPr lang="en-US" altLang="zh-CN" sz="3200"/>
              <a:t>T</a:t>
            </a:r>
            <a:r>
              <a:rPr lang="zh-CN" altLang="en-US" sz="3200"/>
              <a:t>中进行一次搜索所需的平均比较次数，</a:t>
            </a:r>
            <a:r>
              <a:rPr lang="en-US" altLang="zh-CN" sz="3200"/>
              <a:t>p</a:t>
            </a:r>
            <a:r>
              <a:rPr lang="zh-CN" altLang="en-US" sz="3200"/>
              <a:t>又称为</a:t>
            </a:r>
            <a:r>
              <a:rPr lang="en-US" altLang="zh-CN" sz="3200"/>
              <a:t>T</a:t>
            </a:r>
            <a:r>
              <a:rPr lang="zh-CN" altLang="en-US" sz="3200"/>
              <a:t>的平均路长。</a:t>
            </a: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pPr eaLnBrk="1" fontAlgn="auto" hangingPunct="1">
              <a:spcAft>
                <a:spcPts val="0"/>
              </a:spcAft>
              <a:defRPr/>
            </a:pPr>
            <a:r>
              <a:rPr lang="zh-CN" altLang="en-US"/>
              <a:t>例：</a:t>
            </a:r>
          </a:p>
        </p:txBody>
      </p:sp>
      <p:sp>
        <p:nvSpPr>
          <p:cNvPr id="40" name="灯片编号占位符 5"/>
          <p:cNvSpPr>
            <a:spLocks noGrp="1"/>
          </p:cNvSpPr>
          <p:nvPr>
            <p:ph type="sldNum" sz="quarter" idx="12"/>
          </p:nvPr>
        </p:nvSpPr>
        <p:spPr/>
        <p:txBody>
          <a:bodyPr/>
          <a:lstStyle/>
          <a:p>
            <a:pPr>
              <a:defRPr/>
            </a:pPr>
            <a:fld id="{E482B54E-C04C-4740-B6C2-741D9E1096F8}" type="slidenum">
              <a:rPr lang="en-US" altLang="zh-CN"/>
              <a:pPr>
                <a:defRPr/>
              </a:pPr>
              <a:t>145</a:t>
            </a:fld>
            <a:endParaRPr lang="en-US" altLang="zh-CN"/>
          </a:p>
        </p:txBody>
      </p:sp>
      <p:grpSp>
        <p:nvGrpSpPr>
          <p:cNvPr id="159748" name="Group 4"/>
          <p:cNvGrpSpPr>
            <a:grpSpLocks/>
          </p:cNvGrpSpPr>
          <p:nvPr/>
        </p:nvGrpSpPr>
        <p:grpSpPr bwMode="auto">
          <a:xfrm>
            <a:off x="468313" y="2205038"/>
            <a:ext cx="2951162" cy="2447925"/>
            <a:chOff x="403" y="1663"/>
            <a:chExt cx="1684" cy="1332"/>
          </a:xfrm>
        </p:grpSpPr>
        <p:sp>
          <p:nvSpPr>
            <p:cNvPr id="2" name="Oval 5"/>
            <p:cNvSpPr>
              <a:spLocks noChangeArrowheads="1"/>
            </p:cNvSpPr>
            <p:nvPr/>
          </p:nvSpPr>
          <p:spPr bwMode="auto">
            <a:xfrm>
              <a:off x="951" y="1663"/>
              <a:ext cx="232" cy="220"/>
            </a:xfrm>
            <a:prstGeom prst="ellipse">
              <a:avLst/>
            </a:prstGeom>
            <a:solidFill>
              <a:schemeClr val="accent1"/>
            </a:solidFill>
            <a:ln w="19050">
              <a:solidFill>
                <a:schemeClr val="tx1"/>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latin typeface="Arial" charset="0"/>
              </a:endParaRPr>
            </a:p>
          </p:txBody>
        </p:sp>
        <p:sp>
          <p:nvSpPr>
            <p:cNvPr id="3" name="Oval 6"/>
            <p:cNvSpPr>
              <a:spLocks noChangeArrowheads="1"/>
            </p:cNvSpPr>
            <p:nvPr/>
          </p:nvSpPr>
          <p:spPr bwMode="auto">
            <a:xfrm>
              <a:off x="547" y="1987"/>
              <a:ext cx="232" cy="220"/>
            </a:xfrm>
            <a:prstGeom prst="ellipse">
              <a:avLst/>
            </a:prstGeom>
            <a:solidFill>
              <a:schemeClr val="accent1"/>
            </a:solidFill>
            <a:ln w="19050">
              <a:solidFill>
                <a:schemeClr val="tx1"/>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latin typeface="Arial" charset="0"/>
              </a:endParaRPr>
            </a:p>
          </p:txBody>
        </p:sp>
        <p:sp>
          <p:nvSpPr>
            <p:cNvPr id="159751" name="Oval 7"/>
            <p:cNvSpPr>
              <a:spLocks noChangeArrowheads="1"/>
            </p:cNvSpPr>
            <p:nvPr/>
          </p:nvSpPr>
          <p:spPr bwMode="auto">
            <a:xfrm>
              <a:off x="1363" y="1979"/>
              <a:ext cx="232" cy="220"/>
            </a:xfrm>
            <a:prstGeom prst="ellipse">
              <a:avLst/>
            </a:prstGeom>
            <a:solidFill>
              <a:schemeClr val="accent1"/>
            </a:solidFill>
            <a:ln w="19050">
              <a:solidFill>
                <a:schemeClr val="tx1"/>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latin typeface="Arial" charset="0"/>
              </a:endParaRPr>
            </a:p>
          </p:txBody>
        </p:sp>
        <p:sp>
          <p:nvSpPr>
            <p:cNvPr id="159752" name="Oval 8"/>
            <p:cNvSpPr>
              <a:spLocks noChangeArrowheads="1"/>
            </p:cNvSpPr>
            <p:nvPr/>
          </p:nvSpPr>
          <p:spPr bwMode="auto">
            <a:xfrm>
              <a:off x="1062" y="2410"/>
              <a:ext cx="235" cy="219"/>
            </a:xfrm>
            <a:prstGeom prst="ellipse">
              <a:avLst/>
            </a:prstGeom>
            <a:solidFill>
              <a:schemeClr val="accent1"/>
            </a:solidFill>
            <a:ln w="19050">
              <a:solidFill>
                <a:schemeClr val="tx1"/>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latin typeface="Arial" charset="0"/>
              </a:endParaRPr>
            </a:p>
          </p:txBody>
        </p:sp>
        <p:sp>
          <p:nvSpPr>
            <p:cNvPr id="159753" name="Oval 9"/>
            <p:cNvSpPr>
              <a:spLocks noChangeArrowheads="1"/>
            </p:cNvSpPr>
            <p:nvPr/>
          </p:nvSpPr>
          <p:spPr bwMode="auto">
            <a:xfrm>
              <a:off x="1688" y="2408"/>
              <a:ext cx="232" cy="220"/>
            </a:xfrm>
            <a:prstGeom prst="ellipse">
              <a:avLst/>
            </a:prstGeom>
            <a:solidFill>
              <a:schemeClr val="accent1"/>
            </a:solidFill>
            <a:ln w="19050">
              <a:solidFill>
                <a:schemeClr val="tx1"/>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latin typeface="Arial" charset="0"/>
              </a:endParaRPr>
            </a:p>
          </p:txBody>
        </p:sp>
        <p:sp>
          <p:nvSpPr>
            <p:cNvPr id="159754" name="Rectangle 10"/>
            <p:cNvSpPr>
              <a:spLocks noChangeArrowheads="1"/>
            </p:cNvSpPr>
            <p:nvPr/>
          </p:nvSpPr>
          <p:spPr bwMode="auto">
            <a:xfrm>
              <a:off x="671" y="2403"/>
              <a:ext cx="216" cy="187"/>
            </a:xfrm>
            <a:prstGeom prst="rect">
              <a:avLst/>
            </a:prstGeom>
            <a:solidFill>
              <a:srgbClr val="FFCC00"/>
            </a:solidFill>
            <a:ln w="19050">
              <a:solidFill>
                <a:schemeClr val="tx1"/>
              </a:solidFill>
              <a:miter lim="800000"/>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latin typeface="Arial" charset="0"/>
              </a:endParaRPr>
            </a:p>
          </p:txBody>
        </p:sp>
        <p:sp>
          <p:nvSpPr>
            <p:cNvPr id="159755" name="Rectangle 11"/>
            <p:cNvSpPr>
              <a:spLocks noChangeArrowheads="1"/>
            </p:cNvSpPr>
            <p:nvPr/>
          </p:nvSpPr>
          <p:spPr bwMode="auto">
            <a:xfrm>
              <a:off x="403" y="2407"/>
              <a:ext cx="216" cy="188"/>
            </a:xfrm>
            <a:prstGeom prst="rect">
              <a:avLst/>
            </a:prstGeom>
            <a:solidFill>
              <a:srgbClr val="FFCC00"/>
            </a:solidFill>
            <a:ln w="19050">
              <a:solidFill>
                <a:schemeClr val="tx1"/>
              </a:solidFill>
              <a:miter lim="800000"/>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latin typeface="Arial" charset="0"/>
              </a:endParaRPr>
            </a:p>
          </p:txBody>
        </p:sp>
        <p:sp>
          <p:nvSpPr>
            <p:cNvPr id="159756" name="Rectangle 12"/>
            <p:cNvSpPr>
              <a:spLocks noChangeArrowheads="1"/>
            </p:cNvSpPr>
            <p:nvPr/>
          </p:nvSpPr>
          <p:spPr bwMode="auto">
            <a:xfrm>
              <a:off x="1563" y="2799"/>
              <a:ext cx="216" cy="188"/>
            </a:xfrm>
            <a:prstGeom prst="rect">
              <a:avLst/>
            </a:prstGeom>
            <a:solidFill>
              <a:srgbClr val="FFCC00"/>
            </a:solidFill>
            <a:ln w="19050">
              <a:solidFill>
                <a:schemeClr val="tx1"/>
              </a:solidFill>
              <a:miter lim="800000"/>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latin typeface="Arial" charset="0"/>
              </a:endParaRPr>
            </a:p>
          </p:txBody>
        </p:sp>
        <p:sp>
          <p:nvSpPr>
            <p:cNvPr id="159757" name="Rectangle 13"/>
            <p:cNvSpPr>
              <a:spLocks noChangeArrowheads="1"/>
            </p:cNvSpPr>
            <p:nvPr/>
          </p:nvSpPr>
          <p:spPr bwMode="auto">
            <a:xfrm>
              <a:off x="1215" y="2807"/>
              <a:ext cx="217" cy="188"/>
            </a:xfrm>
            <a:prstGeom prst="rect">
              <a:avLst/>
            </a:prstGeom>
            <a:solidFill>
              <a:srgbClr val="FFCC00"/>
            </a:solidFill>
            <a:ln w="19050">
              <a:solidFill>
                <a:schemeClr val="tx1"/>
              </a:solidFill>
              <a:miter lim="800000"/>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latin typeface="Arial" charset="0"/>
              </a:endParaRPr>
            </a:p>
          </p:txBody>
        </p:sp>
        <p:sp>
          <p:nvSpPr>
            <p:cNvPr id="159758" name="Rectangle 14"/>
            <p:cNvSpPr>
              <a:spLocks noChangeArrowheads="1"/>
            </p:cNvSpPr>
            <p:nvPr/>
          </p:nvSpPr>
          <p:spPr bwMode="auto">
            <a:xfrm>
              <a:off x="911" y="2807"/>
              <a:ext cx="216" cy="188"/>
            </a:xfrm>
            <a:prstGeom prst="rect">
              <a:avLst/>
            </a:prstGeom>
            <a:solidFill>
              <a:srgbClr val="FFCC00"/>
            </a:solidFill>
            <a:ln w="19050">
              <a:solidFill>
                <a:schemeClr val="tx1"/>
              </a:solidFill>
              <a:miter lim="800000"/>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latin typeface="Arial" charset="0"/>
              </a:endParaRPr>
            </a:p>
          </p:txBody>
        </p:sp>
        <p:sp>
          <p:nvSpPr>
            <p:cNvPr id="159759" name="Rectangle 15"/>
            <p:cNvSpPr>
              <a:spLocks noChangeArrowheads="1"/>
            </p:cNvSpPr>
            <p:nvPr/>
          </p:nvSpPr>
          <p:spPr bwMode="auto">
            <a:xfrm>
              <a:off x="1871" y="2795"/>
              <a:ext cx="216" cy="188"/>
            </a:xfrm>
            <a:prstGeom prst="rect">
              <a:avLst/>
            </a:prstGeom>
            <a:solidFill>
              <a:srgbClr val="FFCC00"/>
            </a:solidFill>
            <a:ln w="19050">
              <a:solidFill>
                <a:schemeClr val="tx1"/>
              </a:solidFill>
              <a:miter lim="800000"/>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latin typeface="Arial" charset="0"/>
              </a:endParaRPr>
            </a:p>
          </p:txBody>
        </p:sp>
        <p:sp>
          <p:nvSpPr>
            <p:cNvPr id="159760" name="Line 16"/>
            <p:cNvSpPr>
              <a:spLocks noChangeShapeType="1"/>
            </p:cNvSpPr>
            <p:nvPr/>
          </p:nvSpPr>
          <p:spPr bwMode="auto">
            <a:xfrm flipH="1">
              <a:off x="502" y="2191"/>
              <a:ext cx="111" cy="216"/>
            </a:xfrm>
            <a:prstGeom prst="line">
              <a:avLst/>
            </a:prstGeom>
            <a:noFill/>
            <a:ln w="19050">
              <a:solidFill>
                <a:schemeClr val="tx1"/>
              </a:solidFill>
              <a:round/>
              <a:headEnd/>
              <a:tailEnd/>
            </a:ln>
            <a:effectLst/>
          </p:spPr>
          <p:txBody>
            <a:bodyPr wrap="none"/>
            <a:lstStyle/>
            <a:p>
              <a:pPr eaLnBrk="1" hangingPunct="1">
                <a:defRPr/>
              </a:pPr>
              <a:endParaRPr lang="zh-CN" altLang="en-US">
                <a:effectLst>
                  <a:outerShdw blurRad="38100" dist="38100" dir="2700000" algn="tl">
                    <a:srgbClr val="000000">
                      <a:alpha val="43137"/>
                    </a:srgbClr>
                  </a:outerShdw>
                </a:effectLst>
                <a:latin typeface="Arial" charset="0"/>
              </a:endParaRPr>
            </a:p>
          </p:txBody>
        </p:sp>
        <p:sp>
          <p:nvSpPr>
            <p:cNvPr id="159761" name="Line 17"/>
            <p:cNvSpPr>
              <a:spLocks noChangeShapeType="1"/>
            </p:cNvSpPr>
            <p:nvPr/>
          </p:nvSpPr>
          <p:spPr bwMode="auto">
            <a:xfrm>
              <a:off x="694" y="2199"/>
              <a:ext cx="82" cy="206"/>
            </a:xfrm>
            <a:prstGeom prst="line">
              <a:avLst/>
            </a:prstGeom>
            <a:noFill/>
            <a:ln w="19050">
              <a:solidFill>
                <a:schemeClr val="tx1"/>
              </a:solidFill>
              <a:round/>
              <a:headEnd/>
              <a:tailEnd/>
            </a:ln>
            <a:effectLst/>
          </p:spPr>
          <p:txBody>
            <a:bodyPr wrap="none"/>
            <a:lstStyle/>
            <a:p>
              <a:pPr eaLnBrk="1" hangingPunct="1">
                <a:defRPr/>
              </a:pPr>
              <a:endParaRPr lang="zh-CN" altLang="en-US">
                <a:effectLst>
                  <a:outerShdw blurRad="38100" dist="38100" dir="2700000" algn="tl">
                    <a:srgbClr val="000000">
                      <a:alpha val="43137"/>
                    </a:srgbClr>
                  </a:outerShdw>
                </a:effectLst>
                <a:latin typeface="Arial" charset="0"/>
              </a:endParaRPr>
            </a:p>
          </p:txBody>
        </p:sp>
        <p:sp>
          <p:nvSpPr>
            <p:cNvPr id="159762" name="Line 18"/>
            <p:cNvSpPr>
              <a:spLocks noChangeShapeType="1"/>
            </p:cNvSpPr>
            <p:nvPr/>
          </p:nvSpPr>
          <p:spPr bwMode="auto">
            <a:xfrm flipH="1">
              <a:off x="648" y="1866"/>
              <a:ext cx="361" cy="128"/>
            </a:xfrm>
            <a:prstGeom prst="line">
              <a:avLst/>
            </a:prstGeom>
            <a:noFill/>
            <a:ln w="19050">
              <a:solidFill>
                <a:schemeClr val="tx1"/>
              </a:solidFill>
              <a:round/>
              <a:headEnd/>
              <a:tailEnd/>
            </a:ln>
            <a:effectLst/>
          </p:spPr>
          <p:txBody>
            <a:bodyPr wrap="none"/>
            <a:lstStyle/>
            <a:p>
              <a:pPr eaLnBrk="1" hangingPunct="1">
                <a:defRPr/>
              </a:pPr>
              <a:endParaRPr lang="zh-CN" altLang="en-US">
                <a:effectLst>
                  <a:outerShdw blurRad="38100" dist="38100" dir="2700000" algn="tl">
                    <a:srgbClr val="000000">
                      <a:alpha val="43137"/>
                    </a:srgbClr>
                  </a:outerShdw>
                </a:effectLst>
                <a:latin typeface="Arial" charset="0"/>
              </a:endParaRPr>
            </a:p>
          </p:txBody>
        </p:sp>
        <p:sp>
          <p:nvSpPr>
            <p:cNvPr id="159763" name="Line 19"/>
            <p:cNvSpPr>
              <a:spLocks noChangeShapeType="1"/>
            </p:cNvSpPr>
            <p:nvPr/>
          </p:nvSpPr>
          <p:spPr bwMode="auto">
            <a:xfrm>
              <a:off x="1107" y="1879"/>
              <a:ext cx="371" cy="104"/>
            </a:xfrm>
            <a:prstGeom prst="line">
              <a:avLst/>
            </a:prstGeom>
            <a:noFill/>
            <a:ln w="19050">
              <a:solidFill>
                <a:schemeClr val="tx1"/>
              </a:solidFill>
              <a:round/>
              <a:headEnd/>
              <a:tailEnd/>
            </a:ln>
            <a:effectLst/>
          </p:spPr>
          <p:txBody>
            <a:bodyPr wrap="none"/>
            <a:lstStyle/>
            <a:p>
              <a:pPr eaLnBrk="1" hangingPunct="1">
                <a:defRPr/>
              </a:pPr>
              <a:endParaRPr lang="zh-CN" altLang="en-US">
                <a:effectLst>
                  <a:outerShdw blurRad="38100" dist="38100" dir="2700000" algn="tl">
                    <a:srgbClr val="000000">
                      <a:alpha val="43137"/>
                    </a:srgbClr>
                  </a:outerShdw>
                </a:effectLst>
                <a:latin typeface="Arial" charset="0"/>
              </a:endParaRPr>
            </a:p>
          </p:txBody>
        </p:sp>
        <p:sp>
          <p:nvSpPr>
            <p:cNvPr id="159764" name="Line 20"/>
            <p:cNvSpPr>
              <a:spLocks noChangeShapeType="1"/>
            </p:cNvSpPr>
            <p:nvPr/>
          </p:nvSpPr>
          <p:spPr bwMode="auto">
            <a:xfrm flipH="1">
              <a:off x="1176" y="2194"/>
              <a:ext cx="286" cy="221"/>
            </a:xfrm>
            <a:prstGeom prst="line">
              <a:avLst/>
            </a:prstGeom>
            <a:noFill/>
            <a:ln w="19050">
              <a:solidFill>
                <a:schemeClr val="tx1"/>
              </a:solidFill>
              <a:round/>
              <a:headEnd/>
              <a:tailEnd/>
            </a:ln>
            <a:effectLst/>
          </p:spPr>
          <p:txBody>
            <a:bodyPr wrap="none"/>
            <a:lstStyle/>
            <a:p>
              <a:pPr eaLnBrk="1" hangingPunct="1">
                <a:defRPr/>
              </a:pPr>
              <a:endParaRPr lang="zh-CN" altLang="en-US">
                <a:effectLst>
                  <a:outerShdw blurRad="38100" dist="38100" dir="2700000" algn="tl">
                    <a:srgbClr val="000000">
                      <a:alpha val="43137"/>
                    </a:srgbClr>
                  </a:outerShdw>
                </a:effectLst>
                <a:latin typeface="Arial" charset="0"/>
              </a:endParaRPr>
            </a:p>
          </p:txBody>
        </p:sp>
        <p:sp>
          <p:nvSpPr>
            <p:cNvPr id="159765" name="Line 21"/>
            <p:cNvSpPr>
              <a:spLocks noChangeShapeType="1"/>
            </p:cNvSpPr>
            <p:nvPr/>
          </p:nvSpPr>
          <p:spPr bwMode="auto">
            <a:xfrm>
              <a:off x="1519" y="2205"/>
              <a:ext cx="297" cy="213"/>
            </a:xfrm>
            <a:prstGeom prst="line">
              <a:avLst/>
            </a:prstGeom>
            <a:noFill/>
            <a:ln w="19050">
              <a:solidFill>
                <a:schemeClr val="tx1"/>
              </a:solidFill>
              <a:round/>
              <a:headEnd/>
              <a:tailEnd/>
            </a:ln>
            <a:effectLst/>
          </p:spPr>
          <p:txBody>
            <a:bodyPr wrap="none"/>
            <a:lstStyle/>
            <a:p>
              <a:pPr eaLnBrk="1" hangingPunct="1">
                <a:defRPr/>
              </a:pPr>
              <a:endParaRPr lang="zh-CN" altLang="en-US">
                <a:effectLst>
                  <a:outerShdw blurRad="38100" dist="38100" dir="2700000" algn="tl">
                    <a:srgbClr val="000000">
                      <a:alpha val="43137"/>
                    </a:srgbClr>
                  </a:outerShdw>
                </a:effectLst>
                <a:latin typeface="Arial" charset="0"/>
              </a:endParaRPr>
            </a:p>
          </p:txBody>
        </p:sp>
        <p:sp>
          <p:nvSpPr>
            <p:cNvPr id="159766" name="Line 22"/>
            <p:cNvSpPr>
              <a:spLocks noChangeShapeType="1"/>
            </p:cNvSpPr>
            <p:nvPr/>
          </p:nvSpPr>
          <p:spPr bwMode="auto">
            <a:xfrm flipH="1">
              <a:off x="1008" y="2612"/>
              <a:ext cx="110" cy="193"/>
            </a:xfrm>
            <a:prstGeom prst="line">
              <a:avLst/>
            </a:prstGeom>
            <a:noFill/>
            <a:ln w="19050">
              <a:solidFill>
                <a:schemeClr val="tx1"/>
              </a:solidFill>
              <a:round/>
              <a:headEnd/>
              <a:tailEnd/>
            </a:ln>
            <a:effectLst/>
          </p:spPr>
          <p:txBody>
            <a:bodyPr wrap="none"/>
            <a:lstStyle/>
            <a:p>
              <a:pPr eaLnBrk="1" hangingPunct="1">
                <a:defRPr/>
              </a:pPr>
              <a:endParaRPr lang="zh-CN" altLang="en-US">
                <a:effectLst>
                  <a:outerShdw blurRad="38100" dist="38100" dir="2700000" algn="tl">
                    <a:srgbClr val="000000">
                      <a:alpha val="43137"/>
                    </a:srgbClr>
                  </a:outerShdw>
                </a:effectLst>
                <a:latin typeface="Arial" charset="0"/>
              </a:endParaRPr>
            </a:p>
          </p:txBody>
        </p:sp>
        <p:sp>
          <p:nvSpPr>
            <p:cNvPr id="159767" name="Line 23"/>
            <p:cNvSpPr>
              <a:spLocks noChangeShapeType="1"/>
            </p:cNvSpPr>
            <p:nvPr/>
          </p:nvSpPr>
          <p:spPr bwMode="auto">
            <a:xfrm>
              <a:off x="1208" y="2626"/>
              <a:ext cx="110" cy="184"/>
            </a:xfrm>
            <a:prstGeom prst="line">
              <a:avLst/>
            </a:prstGeom>
            <a:noFill/>
            <a:ln w="19050">
              <a:solidFill>
                <a:schemeClr val="tx1"/>
              </a:solidFill>
              <a:round/>
              <a:headEnd/>
              <a:tailEnd/>
            </a:ln>
            <a:effectLst/>
          </p:spPr>
          <p:txBody>
            <a:bodyPr wrap="none"/>
            <a:lstStyle/>
            <a:p>
              <a:pPr eaLnBrk="1" hangingPunct="1">
                <a:defRPr/>
              </a:pPr>
              <a:endParaRPr lang="zh-CN" altLang="en-US">
                <a:effectLst>
                  <a:outerShdw blurRad="38100" dist="38100" dir="2700000" algn="tl">
                    <a:srgbClr val="000000">
                      <a:alpha val="43137"/>
                    </a:srgbClr>
                  </a:outerShdw>
                </a:effectLst>
                <a:latin typeface="Arial" charset="0"/>
              </a:endParaRPr>
            </a:p>
          </p:txBody>
        </p:sp>
        <p:sp>
          <p:nvSpPr>
            <p:cNvPr id="159768" name="Line 24"/>
            <p:cNvSpPr>
              <a:spLocks noChangeShapeType="1"/>
            </p:cNvSpPr>
            <p:nvPr/>
          </p:nvSpPr>
          <p:spPr bwMode="auto">
            <a:xfrm flipH="1">
              <a:off x="1664" y="2623"/>
              <a:ext cx="99" cy="181"/>
            </a:xfrm>
            <a:prstGeom prst="line">
              <a:avLst/>
            </a:prstGeom>
            <a:noFill/>
            <a:ln w="19050">
              <a:solidFill>
                <a:schemeClr val="tx1"/>
              </a:solidFill>
              <a:round/>
              <a:headEnd/>
              <a:tailEnd/>
            </a:ln>
            <a:effectLst/>
          </p:spPr>
          <p:txBody>
            <a:bodyPr wrap="none"/>
            <a:lstStyle/>
            <a:p>
              <a:pPr eaLnBrk="1" hangingPunct="1">
                <a:defRPr/>
              </a:pPr>
              <a:endParaRPr lang="zh-CN" altLang="en-US">
                <a:effectLst>
                  <a:outerShdw blurRad="38100" dist="38100" dir="2700000" algn="tl">
                    <a:srgbClr val="000000">
                      <a:alpha val="43137"/>
                    </a:srgbClr>
                  </a:outerShdw>
                </a:effectLst>
                <a:latin typeface="Arial" charset="0"/>
              </a:endParaRPr>
            </a:p>
          </p:txBody>
        </p:sp>
        <p:sp>
          <p:nvSpPr>
            <p:cNvPr id="159769" name="Line 25"/>
            <p:cNvSpPr>
              <a:spLocks noChangeShapeType="1"/>
            </p:cNvSpPr>
            <p:nvPr/>
          </p:nvSpPr>
          <p:spPr bwMode="auto">
            <a:xfrm>
              <a:off x="1840" y="2626"/>
              <a:ext cx="140" cy="170"/>
            </a:xfrm>
            <a:prstGeom prst="line">
              <a:avLst/>
            </a:prstGeom>
            <a:noFill/>
            <a:ln w="19050">
              <a:solidFill>
                <a:schemeClr val="tx1"/>
              </a:solidFill>
              <a:round/>
              <a:headEnd/>
              <a:tailEnd/>
            </a:ln>
            <a:effectLst/>
          </p:spPr>
          <p:txBody>
            <a:bodyPr wrap="none"/>
            <a:lstStyle/>
            <a:p>
              <a:pPr eaLnBrk="1" hangingPunct="1">
                <a:defRPr/>
              </a:pPr>
              <a:endParaRPr lang="zh-CN" altLang="en-US">
                <a:effectLst>
                  <a:outerShdw blurRad="38100" dist="38100" dir="2700000" algn="tl">
                    <a:srgbClr val="000000">
                      <a:alpha val="43137"/>
                    </a:srgbClr>
                  </a:outerShdw>
                </a:effectLst>
                <a:latin typeface="Arial" charset="0"/>
              </a:endParaRPr>
            </a:p>
          </p:txBody>
        </p:sp>
        <p:graphicFrame>
          <p:nvGraphicFramePr>
            <p:cNvPr id="159774" name="Object 26"/>
            <p:cNvGraphicFramePr>
              <a:graphicFrameLocks noChangeAspect="1"/>
            </p:cNvGraphicFramePr>
            <p:nvPr/>
          </p:nvGraphicFramePr>
          <p:xfrm>
            <a:off x="439" y="2411"/>
            <a:ext cx="134" cy="172"/>
          </p:xfrm>
          <a:graphic>
            <a:graphicData uri="http://schemas.openxmlformats.org/presentationml/2006/ole">
              <mc:AlternateContent xmlns:mc="http://schemas.openxmlformats.org/markup-compatibility/2006">
                <mc:Choice xmlns:v="urn:schemas-microsoft-com:vml" Requires="v">
                  <p:oleObj spid="_x0000_s159785" name="数式" r:id="rId3" imgW="177646" imgH="228402" progId="Equation.3">
                    <p:embed/>
                  </p:oleObj>
                </mc:Choice>
                <mc:Fallback>
                  <p:oleObj name="数式" r:id="rId3" imgW="177646" imgH="228402" progId="Equation.3">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 y="2411"/>
                          <a:ext cx="134" cy="172"/>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9775" name="Object 27"/>
            <p:cNvGraphicFramePr>
              <a:graphicFrameLocks noChangeAspect="1"/>
            </p:cNvGraphicFramePr>
            <p:nvPr/>
          </p:nvGraphicFramePr>
          <p:xfrm>
            <a:off x="712" y="2415"/>
            <a:ext cx="124" cy="163"/>
          </p:xfrm>
          <a:graphic>
            <a:graphicData uri="http://schemas.openxmlformats.org/presentationml/2006/ole">
              <mc:AlternateContent xmlns:mc="http://schemas.openxmlformats.org/markup-compatibility/2006">
                <mc:Choice xmlns:v="urn:schemas-microsoft-com:vml" Requires="v">
                  <p:oleObj spid="_x0000_s159786" name="数式" r:id="rId5" imgW="164885" imgH="215619" progId="Equation.3">
                    <p:embed/>
                  </p:oleObj>
                </mc:Choice>
                <mc:Fallback>
                  <p:oleObj name="数式" r:id="rId5" imgW="164885" imgH="215619" progId="Equation.3">
                    <p:embed/>
                    <p:pic>
                      <p:nvPicPr>
                        <p:cNvPr id="0" name="Object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2" y="2415"/>
                          <a:ext cx="124" cy="163"/>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9776" name="Object 28"/>
            <p:cNvGraphicFramePr>
              <a:graphicFrameLocks noChangeAspect="1"/>
            </p:cNvGraphicFramePr>
            <p:nvPr/>
          </p:nvGraphicFramePr>
          <p:xfrm>
            <a:off x="952" y="2822"/>
            <a:ext cx="134" cy="162"/>
          </p:xfrm>
          <a:graphic>
            <a:graphicData uri="http://schemas.openxmlformats.org/presentationml/2006/ole">
              <mc:AlternateContent xmlns:mc="http://schemas.openxmlformats.org/markup-compatibility/2006">
                <mc:Choice xmlns:v="urn:schemas-microsoft-com:vml" Requires="v">
                  <p:oleObj spid="_x0000_s159787" name="数式" r:id="rId7" imgW="177569" imgH="215619" progId="Equation.3">
                    <p:embed/>
                  </p:oleObj>
                </mc:Choice>
                <mc:Fallback>
                  <p:oleObj name="数式" r:id="rId7" imgW="177569" imgH="215619" progId="Equation.3">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2" y="2822"/>
                          <a:ext cx="134" cy="162"/>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9777" name="Object 29"/>
            <p:cNvGraphicFramePr>
              <a:graphicFrameLocks noChangeAspect="1"/>
            </p:cNvGraphicFramePr>
            <p:nvPr/>
          </p:nvGraphicFramePr>
          <p:xfrm>
            <a:off x="1257" y="2814"/>
            <a:ext cx="134" cy="172"/>
          </p:xfrm>
          <a:graphic>
            <a:graphicData uri="http://schemas.openxmlformats.org/presentationml/2006/ole">
              <mc:AlternateContent xmlns:mc="http://schemas.openxmlformats.org/markup-compatibility/2006">
                <mc:Choice xmlns:v="urn:schemas-microsoft-com:vml" Requires="v">
                  <p:oleObj spid="_x0000_s159788" name="数式" r:id="rId9" imgW="177646" imgH="228402" progId="Equation.3">
                    <p:embed/>
                  </p:oleObj>
                </mc:Choice>
                <mc:Fallback>
                  <p:oleObj name="数式" r:id="rId9" imgW="177646" imgH="228402" progId="Equation.3">
                    <p:embed/>
                    <p:pic>
                      <p:nvPicPr>
                        <p:cNvPr id="0" name="Object 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57" y="2814"/>
                          <a:ext cx="134" cy="172"/>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9778" name="Object 30"/>
            <p:cNvGraphicFramePr>
              <a:graphicFrameLocks noChangeAspect="1"/>
            </p:cNvGraphicFramePr>
            <p:nvPr/>
          </p:nvGraphicFramePr>
          <p:xfrm>
            <a:off x="1606" y="2812"/>
            <a:ext cx="134" cy="163"/>
          </p:xfrm>
          <a:graphic>
            <a:graphicData uri="http://schemas.openxmlformats.org/presentationml/2006/ole">
              <mc:AlternateContent xmlns:mc="http://schemas.openxmlformats.org/markup-compatibility/2006">
                <mc:Choice xmlns:v="urn:schemas-microsoft-com:vml" Requires="v">
                  <p:oleObj spid="_x0000_s159789" name="数式" r:id="rId11" imgW="177569" imgH="215619" progId="Equation.3">
                    <p:embed/>
                  </p:oleObj>
                </mc:Choice>
                <mc:Fallback>
                  <p:oleObj name="数式" r:id="rId11" imgW="177569" imgH="215619" progId="Equation.3">
                    <p:embed/>
                    <p:pic>
                      <p:nvPicPr>
                        <p:cNvPr id="0" name="Object 3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06" y="2812"/>
                          <a:ext cx="134" cy="163"/>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9779" name="Object 31"/>
            <p:cNvGraphicFramePr>
              <a:graphicFrameLocks noChangeAspect="1"/>
            </p:cNvGraphicFramePr>
            <p:nvPr/>
          </p:nvGraphicFramePr>
          <p:xfrm>
            <a:off x="1912" y="2800"/>
            <a:ext cx="134" cy="172"/>
          </p:xfrm>
          <a:graphic>
            <a:graphicData uri="http://schemas.openxmlformats.org/presentationml/2006/ole">
              <mc:AlternateContent xmlns:mc="http://schemas.openxmlformats.org/markup-compatibility/2006">
                <mc:Choice xmlns:v="urn:schemas-microsoft-com:vml" Requires="v">
                  <p:oleObj spid="_x0000_s159790" name="数式" r:id="rId13" imgW="177646" imgH="228402" progId="Equation.3">
                    <p:embed/>
                  </p:oleObj>
                </mc:Choice>
                <mc:Fallback>
                  <p:oleObj name="数式" r:id="rId13" imgW="177646" imgH="228402" progId="Equation.3">
                    <p:embed/>
                    <p:pic>
                      <p:nvPicPr>
                        <p:cNvPr id="0" name="Object 3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12" y="2800"/>
                          <a:ext cx="134" cy="172"/>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9780" name="Object 32"/>
            <p:cNvGraphicFramePr>
              <a:graphicFrameLocks noChangeAspect="1"/>
            </p:cNvGraphicFramePr>
            <p:nvPr/>
          </p:nvGraphicFramePr>
          <p:xfrm>
            <a:off x="600" y="2011"/>
            <a:ext cx="115" cy="162"/>
          </p:xfrm>
          <a:graphic>
            <a:graphicData uri="http://schemas.openxmlformats.org/presentationml/2006/ole">
              <mc:AlternateContent xmlns:mc="http://schemas.openxmlformats.org/markup-compatibility/2006">
                <mc:Choice xmlns:v="urn:schemas-microsoft-com:vml" Requires="v">
                  <p:oleObj spid="_x0000_s159791" name="数式" r:id="rId15" imgW="152268" imgH="215713" progId="Equation.3">
                    <p:embed/>
                  </p:oleObj>
                </mc:Choice>
                <mc:Fallback>
                  <p:oleObj name="数式" r:id="rId15" imgW="152268" imgH="215713" progId="Equation.3">
                    <p:embed/>
                    <p:pic>
                      <p:nvPicPr>
                        <p:cNvPr id="0" name="Object 3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00" y="2011"/>
                          <a:ext cx="115"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9781" name="Object 33"/>
            <p:cNvGraphicFramePr>
              <a:graphicFrameLocks noChangeAspect="1"/>
            </p:cNvGraphicFramePr>
            <p:nvPr/>
          </p:nvGraphicFramePr>
          <p:xfrm>
            <a:off x="1008" y="1683"/>
            <a:ext cx="125" cy="162"/>
          </p:xfrm>
          <a:graphic>
            <a:graphicData uri="http://schemas.openxmlformats.org/presentationml/2006/ole">
              <mc:AlternateContent xmlns:mc="http://schemas.openxmlformats.org/markup-compatibility/2006">
                <mc:Choice xmlns:v="urn:schemas-microsoft-com:vml" Requires="v">
                  <p:oleObj spid="_x0000_s159792" name="数式" r:id="rId17" imgW="164885" imgH="215619" progId="Equation.3">
                    <p:embed/>
                  </p:oleObj>
                </mc:Choice>
                <mc:Fallback>
                  <p:oleObj name="数式" r:id="rId17" imgW="164885" imgH="215619" progId="Equation.3">
                    <p:embed/>
                    <p:pic>
                      <p:nvPicPr>
                        <p:cNvPr id="0" name="Object 3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08" y="1683"/>
                          <a:ext cx="125"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9782" name="Object 34"/>
            <p:cNvGraphicFramePr>
              <a:graphicFrameLocks noChangeAspect="1"/>
            </p:cNvGraphicFramePr>
            <p:nvPr/>
          </p:nvGraphicFramePr>
          <p:xfrm>
            <a:off x="1115" y="2431"/>
            <a:ext cx="125" cy="171"/>
          </p:xfrm>
          <a:graphic>
            <a:graphicData uri="http://schemas.openxmlformats.org/presentationml/2006/ole">
              <mc:AlternateContent xmlns:mc="http://schemas.openxmlformats.org/markup-compatibility/2006">
                <mc:Choice xmlns:v="urn:schemas-microsoft-com:vml" Requires="v">
                  <p:oleObj spid="_x0000_s159793" name="数式" r:id="rId19" imgW="165028" imgH="228501" progId="Equation.3">
                    <p:embed/>
                  </p:oleObj>
                </mc:Choice>
                <mc:Fallback>
                  <p:oleObj name="数式" r:id="rId19" imgW="165028" imgH="228501" progId="Equation.3">
                    <p:embed/>
                    <p:pic>
                      <p:nvPicPr>
                        <p:cNvPr id="0" name="Object 3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115" y="2431"/>
                          <a:ext cx="125"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Object 35"/>
            <p:cNvGraphicFramePr>
              <a:graphicFrameLocks noChangeAspect="1"/>
            </p:cNvGraphicFramePr>
            <p:nvPr/>
          </p:nvGraphicFramePr>
          <p:xfrm>
            <a:off x="1416" y="2008"/>
            <a:ext cx="125" cy="162"/>
          </p:xfrm>
          <a:graphic>
            <a:graphicData uri="http://schemas.openxmlformats.org/presentationml/2006/ole">
              <mc:AlternateContent xmlns:mc="http://schemas.openxmlformats.org/markup-compatibility/2006">
                <mc:Choice xmlns:v="urn:schemas-microsoft-com:vml" Requires="v">
                  <p:oleObj spid="_x0000_s159794" name="数式" r:id="rId21" imgW="164885" imgH="215619" progId="Equation.3">
                    <p:embed/>
                  </p:oleObj>
                </mc:Choice>
                <mc:Fallback>
                  <p:oleObj name="数式" r:id="rId21" imgW="164885" imgH="215619" progId="Equation.3">
                    <p:embed/>
                    <p:pic>
                      <p:nvPicPr>
                        <p:cNvPr id="0" name="Object 3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416" y="2008"/>
                          <a:ext cx="125"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36"/>
            <p:cNvGraphicFramePr>
              <a:graphicFrameLocks noChangeAspect="1"/>
            </p:cNvGraphicFramePr>
            <p:nvPr/>
          </p:nvGraphicFramePr>
          <p:xfrm>
            <a:off x="1741" y="2431"/>
            <a:ext cx="125" cy="171"/>
          </p:xfrm>
          <a:graphic>
            <a:graphicData uri="http://schemas.openxmlformats.org/presentationml/2006/ole">
              <mc:AlternateContent xmlns:mc="http://schemas.openxmlformats.org/markup-compatibility/2006">
                <mc:Choice xmlns:v="urn:schemas-microsoft-com:vml" Requires="v">
                  <p:oleObj spid="_x0000_s159795" name="数式" r:id="rId23" imgW="165028" imgH="228501" progId="Equation.3">
                    <p:embed/>
                  </p:oleObj>
                </mc:Choice>
                <mc:Fallback>
                  <p:oleObj name="数式" r:id="rId23" imgW="165028" imgH="228501" progId="Equation.3">
                    <p:embed/>
                    <p:pic>
                      <p:nvPicPr>
                        <p:cNvPr id="0" name="Object 3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741" y="2431"/>
                          <a:ext cx="125"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59749" name="Group 37"/>
          <p:cNvGrpSpPr>
            <a:grpSpLocks/>
          </p:cNvGrpSpPr>
          <p:nvPr/>
        </p:nvGrpSpPr>
        <p:grpSpPr bwMode="auto">
          <a:xfrm>
            <a:off x="3563938" y="1412875"/>
            <a:ext cx="5207000" cy="4902200"/>
            <a:chOff x="155" y="1093"/>
            <a:chExt cx="3280" cy="3088"/>
          </a:xfrm>
        </p:grpSpPr>
        <p:graphicFrame>
          <p:nvGraphicFramePr>
            <p:cNvPr id="159750" name="Object 38"/>
            <p:cNvGraphicFramePr>
              <a:graphicFrameLocks noChangeAspect="1"/>
            </p:cNvGraphicFramePr>
            <p:nvPr/>
          </p:nvGraphicFramePr>
          <p:xfrm>
            <a:off x="247" y="1093"/>
            <a:ext cx="3114" cy="3088"/>
          </p:xfrm>
          <a:graphic>
            <a:graphicData uri="http://schemas.openxmlformats.org/presentationml/2006/ole">
              <mc:AlternateContent xmlns:mc="http://schemas.openxmlformats.org/markup-compatibility/2006">
                <mc:Choice xmlns:v="urn:schemas-microsoft-com:vml" Requires="v">
                  <p:oleObj spid="_x0000_s159796" name="数式" r:id="rId25" imgW="2971800" imgH="2946400" progId="Equation.3">
                    <p:embed/>
                  </p:oleObj>
                </mc:Choice>
                <mc:Fallback>
                  <p:oleObj name="数式" r:id="rId25" imgW="2971800" imgH="2946400" progId="Equation.3">
                    <p:embed/>
                    <p:pic>
                      <p:nvPicPr>
                        <p:cNvPr id="0" name="Object 38"/>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47" y="1093"/>
                          <a:ext cx="3114" cy="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9783" name="Line 39"/>
            <p:cNvSpPr>
              <a:spLocks noChangeShapeType="1"/>
            </p:cNvSpPr>
            <p:nvPr/>
          </p:nvSpPr>
          <p:spPr bwMode="auto">
            <a:xfrm>
              <a:off x="155" y="1291"/>
              <a:ext cx="3248" cy="0"/>
            </a:xfrm>
            <a:prstGeom prst="line">
              <a:avLst/>
            </a:prstGeom>
            <a:noFill/>
            <a:ln w="19050">
              <a:solidFill>
                <a:schemeClr val="tx1"/>
              </a:solidFill>
              <a:round/>
              <a:headEnd/>
              <a:tailEnd/>
            </a:ln>
            <a:effectLst/>
          </p:spPr>
          <p:txBody>
            <a:bodyPr wrap="none"/>
            <a:lstStyle/>
            <a:p>
              <a:pPr eaLnBrk="1" hangingPunct="1">
                <a:defRPr/>
              </a:pPr>
              <a:endParaRPr lang="zh-CN" altLang="en-US">
                <a:effectLst>
                  <a:outerShdw blurRad="38100" dist="38100" dir="2700000" algn="tl">
                    <a:srgbClr val="000000">
                      <a:alpha val="43137"/>
                    </a:srgbClr>
                  </a:outerShdw>
                </a:effectLst>
                <a:latin typeface="Arial" charset="0"/>
              </a:endParaRPr>
            </a:p>
          </p:txBody>
        </p:sp>
        <p:sp>
          <p:nvSpPr>
            <p:cNvPr id="159784" name="Line 40"/>
            <p:cNvSpPr>
              <a:spLocks noChangeShapeType="1"/>
            </p:cNvSpPr>
            <p:nvPr/>
          </p:nvSpPr>
          <p:spPr bwMode="auto">
            <a:xfrm>
              <a:off x="187" y="3979"/>
              <a:ext cx="3248" cy="0"/>
            </a:xfrm>
            <a:prstGeom prst="line">
              <a:avLst/>
            </a:prstGeom>
            <a:noFill/>
            <a:ln w="19050">
              <a:solidFill>
                <a:schemeClr val="tx1"/>
              </a:solidFill>
              <a:round/>
              <a:headEnd/>
              <a:tailEnd/>
            </a:ln>
            <a:effectLst/>
          </p:spPr>
          <p:txBody>
            <a:bodyPr wrap="none"/>
            <a:lstStyle/>
            <a:p>
              <a:pPr eaLnBrk="1" hangingPunct="1">
                <a:defRPr/>
              </a:pPr>
              <a:endParaRPr lang="zh-CN" altLang="en-US">
                <a:effectLst>
                  <a:outerShdw blurRad="38100" dist="38100" dir="2700000" algn="tl">
                    <a:srgbClr val="000000">
                      <a:alpha val="43137"/>
                    </a:srgbClr>
                  </a:outerShdw>
                </a:effectLst>
                <a:latin typeface="Arial" charset="0"/>
              </a:endParaRPr>
            </a:p>
          </p:txBody>
        </p:sp>
      </p:gr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pPr eaLnBrk="1" fontAlgn="auto" hangingPunct="1">
              <a:spcAft>
                <a:spcPts val="0"/>
              </a:spcAft>
              <a:defRPr/>
            </a:pPr>
            <a:r>
              <a:rPr lang="zh-CN" altLang="en-US"/>
              <a:t>最优二叉搜索树问题</a:t>
            </a:r>
          </a:p>
        </p:txBody>
      </p:sp>
      <p:sp>
        <p:nvSpPr>
          <p:cNvPr id="160771" name="Rectangle 3"/>
          <p:cNvSpPr>
            <a:spLocks noGrp="1" noChangeArrowheads="1"/>
          </p:cNvSpPr>
          <p:nvPr>
            <p:ph idx="1"/>
          </p:nvPr>
        </p:nvSpPr>
        <p:spPr/>
        <p:txBody>
          <a:bodyPr/>
          <a:lstStyle/>
          <a:p>
            <a:pPr eaLnBrk="1" hangingPunct="1"/>
            <a:r>
              <a:rPr lang="zh-CN" altLang="en-US" smtClean="0"/>
              <a:t>对于有序集</a:t>
            </a:r>
            <a:r>
              <a:rPr lang="en-US" altLang="zh-CN" smtClean="0"/>
              <a:t>S</a:t>
            </a:r>
            <a:r>
              <a:rPr lang="zh-CN" altLang="en-US" smtClean="0"/>
              <a:t>及其存取概率分布</a:t>
            </a:r>
            <a:r>
              <a:rPr lang="en-US" altLang="zh-CN" smtClean="0"/>
              <a:t>(a</a:t>
            </a:r>
            <a:r>
              <a:rPr lang="en-US" altLang="zh-CN" baseline="-25000" smtClean="0"/>
              <a:t>0</a:t>
            </a:r>
            <a:r>
              <a:rPr lang="en-US" altLang="zh-CN" smtClean="0"/>
              <a:t>,b</a:t>
            </a:r>
            <a:r>
              <a:rPr lang="en-US" altLang="zh-CN" baseline="-25000" smtClean="0"/>
              <a:t>1</a:t>
            </a:r>
            <a:r>
              <a:rPr lang="en-US" altLang="zh-CN" smtClean="0"/>
              <a:t>,a</a:t>
            </a:r>
            <a:r>
              <a:rPr lang="en-US" altLang="zh-CN" baseline="-25000" smtClean="0"/>
              <a:t>1</a:t>
            </a:r>
            <a:r>
              <a:rPr lang="en-US" altLang="zh-CN" smtClean="0"/>
              <a:t>,...,b</a:t>
            </a:r>
            <a:r>
              <a:rPr lang="en-US" altLang="zh-CN" baseline="-25000" smtClean="0"/>
              <a:t>n</a:t>
            </a:r>
            <a:r>
              <a:rPr lang="en-US" altLang="zh-CN" smtClean="0"/>
              <a:t>,a</a:t>
            </a:r>
            <a:r>
              <a:rPr lang="en-US" altLang="zh-CN" baseline="-25000" smtClean="0"/>
              <a:t>n</a:t>
            </a:r>
            <a:r>
              <a:rPr lang="en-US" altLang="zh-CN" smtClean="0"/>
              <a:t>)</a:t>
            </a:r>
            <a:r>
              <a:rPr lang="zh-CN" altLang="en-US" smtClean="0"/>
              <a:t>，在所有表示有序集</a:t>
            </a:r>
            <a:r>
              <a:rPr lang="en-US" altLang="zh-CN" smtClean="0"/>
              <a:t>S</a:t>
            </a:r>
            <a:r>
              <a:rPr lang="zh-CN" altLang="en-US" smtClean="0"/>
              <a:t>的二叉搜索树中找出一棵具有最小平均路长的二叉搜索树。</a:t>
            </a:r>
          </a:p>
        </p:txBody>
      </p:sp>
      <p:sp>
        <p:nvSpPr>
          <p:cNvPr id="4" name="灯片编号占位符 5"/>
          <p:cNvSpPr>
            <a:spLocks noGrp="1"/>
          </p:cNvSpPr>
          <p:nvPr>
            <p:ph type="sldNum" sz="quarter" idx="12"/>
          </p:nvPr>
        </p:nvSpPr>
        <p:spPr/>
        <p:txBody>
          <a:bodyPr/>
          <a:lstStyle/>
          <a:p>
            <a:pPr>
              <a:defRPr/>
            </a:pPr>
            <a:fld id="{FBD3FC77-B298-4402-8902-4195F03E95A5}" type="slidenum">
              <a:rPr lang="en-US" altLang="zh-CN"/>
              <a:pPr>
                <a:defRPr/>
              </a:pPr>
              <a:t>146</a:t>
            </a:fld>
            <a:endParaRPr lang="en-US" altLang="zh-CN"/>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pPr eaLnBrk="1" fontAlgn="auto" hangingPunct="1">
              <a:spcAft>
                <a:spcPts val="0"/>
              </a:spcAft>
              <a:defRPr/>
            </a:pPr>
            <a:r>
              <a:rPr lang="en-US" altLang="zh-CN"/>
              <a:t>1. </a:t>
            </a:r>
            <a:r>
              <a:rPr lang="zh-CN" altLang="en-US"/>
              <a:t>最优子结构性质</a:t>
            </a:r>
          </a:p>
        </p:txBody>
      </p:sp>
      <p:sp>
        <p:nvSpPr>
          <p:cNvPr id="161795" name="Rectangle 3"/>
          <p:cNvSpPr>
            <a:spLocks noGrp="1" noChangeArrowheads="1"/>
          </p:cNvSpPr>
          <p:nvPr>
            <p:ph idx="1"/>
          </p:nvPr>
        </p:nvSpPr>
        <p:spPr>
          <a:xfrm>
            <a:off x="468313" y="1341438"/>
            <a:ext cx="8229600" cy="2592387"/>
          </a:xfrm>
        </p:spPr>
        <p:txBody>
          <a:bodyPr/>
          <a:lstStyle/>
          <a:p>
            <a:pPr eaLnBrk="1" hangingPunct="1"/>
            <a:r>
              <a:rPr lang="zh-CN" altLang="en-US" sz="2800" smtClean="0"/>
              <a:t>设</a:t>
            </a:r>
            <a:r>
              <a:rPr lang="en-US" altLang="zh-CN" sz="2800" smtClean="0"/>
              <a:t>T</a:t>
            </a:r>
            <a:r>
              <a:rPr lang="en-US" altLang="zh-CN" sz="2800" baseline="-25000" smtClean="0"/>
              <a:t>ij</a:t>
            </a:r>
            <a:r>
              <a:rPr lang="zh-CN" altLang="en-US" sz="2800" smtClean="0"/>
              <a:t>是有序集</a:t>
            </a:r>
            <a:r>
              <a:rPr lang="en-US" altLang="zh-CN" sz="2800" smtClean="0"/>
              <a:t>{x</a:t>
            </a:r>
            <a:r>
              <a:rPr lang="en-US" altLang="zh-CN" sz="2800" baseline="-25000" smtClean="0"/>
              <a:t>i</a:t>
            </a:r>
            <a:r>
              <a:rPr lang="en-US" altLang="zh-CN" sz="2800" smtClean="0"/>
              <a:t>,...,x</a:t>
            </a:r>
            <a:r>
              <a:rPr lang="en-US" altLang="zh-CN" sz="2800" baseline="-25000" smtClean="0"/>
              <a:t>j</a:t>
            </a:r>
            <a:r>
              <a:rPr lang="en-US" altLang="zh-CN" sz="2800" smtClean="0"/>
              <a:t>}</a:t>
            </a:r>
            <a:r>
              <a:rPr lang="zh-CN" altLang="en-US" sz="2800" smtClean="0"/>
              <a:t>关于条件概率</a:t>
            </a:r>
          </a:p>
          <a:p>
            <a:pPr eaLnBrk="1" hangingPunct="1"/>
            <a:endParaRPr lang="zh-CN" altLang="en-US" sz="2800" smtClean="0"/>
          </a:p>
          <a:p>
            <a:pPr eaLnBrk="1" hangingPunct="1"/>
            <a:endParaRPr lang="zh-CN" altLang="en-US" sz="2800" smtClean="0"/>
          </a:p>
          <a:p>
            <a:pPr eaLnBrk="1" hangingPunct="1">
              <a:buFontTx/>
              <a:buNone/>
            </a:pPr>
            <a:r>
              <a:rPr lang="zh-CN" altLang="en-US" sz="2800" smtClean="0"/>
              <a:t>    的一棵最优二叉搜索树，其平均路长为</a:t>
            </a:r>
            <a:r>
              <a:rPr lang="en-US" altLang="zh-CN" sz="2800" smtClean="0"/>
              <a:t>p</a:t>
            </a:r>
            <a:r>
              <a:rPr lang="en-US" altLang="zh-CN" sz="2800" baseline="-25000" smtClean="0"/>
              <a:t>ij</a:t>
            </a:r>
            <a:r>
              <a:rPr lang="zh-CN" altLang="en-US" sz="2800" smtClean="0"/>
              <a:t>。</a:t>
            </a:r>
          </a:p>
          <a:p>
            <a:pPr eaLnBrk="1" hangingPunct="1"/>
            <a:r>
              <a:rPr lang="zh-CN" altLang="en-US" sz="2800" smtClean="0"/>
              <a:t>条件概率：</a:t>
            </a:r>
          </a:p>
        </p:txBody>
      </p:sp>
      <p:sp>
        <p:nvSpPr>
          <p:cNvPr id="6" name="灯片编号占位符 5"/>
          <p:cNvSpPr>
            <a:spLocks noGrp="1"/>
          </p:cNvSpPr>
          <p:nvPr>
            <p:ph type="sldNum" sz="quarter" idx="12"/>
          </p:nvPr>
        </p:nvSpPr>
        <p:spPr/>
        <p:txBody>
          <a:bodyPr/>
          <a:lstStyle/>
          <a:p>
            <a:pPr>
              <a:defRPr/>
            </a:pPr>
            <a:fld id="{E92D0090-EE50-4963-9682-D73887249F6C}" type="slidenum">
              <a:rPr lang="en-US" altLang="zh-CN"/>
              <a:pPr>
                <a:defRPr/>
              </a:pPr>
              <a:t>147</a:t>
            </a:fld>
            <a:endParaRPr lang="en-US" altLang="zh-CN"/>
          </a:p>
        </p:txBody>
      </p:sp>
      <p:graphicFrame>
        <p:nvGraphicFramePr>
          <p:cNvPr id="161797" name="Object 4"/>
          <p:cNvGraphicFramePr>
            <a:graphicFrameLocks noChangeAspect="1"/>
          </p:cNvGraphicFramePr>
          <p:nvPr/>
        </p:nvGraphicFramePr>
        <p:xfrm>
          <a:off x="611188" y="2060575"/>
          <a:ext cx="7974012" cy="719138"/>
        </p:xfrm>
        <a:graphic>
          <a:graphicData uri="http://schemas.openxmlformats.org/presentationml/2006/ole">
            <mc:AlternateContent xmlns:mc="http://schemas.openxmlformats.org/markup-compatibility/2006">
              <mc:Choice xmlns:v="urn:schemas-microsoft-com:vml" Requires="v">
                <p:oleObj spid="_x0000_s161799" name="公式" r:id="rId3" imgW="2679700" imgH="241300" progId="Equation.3">
                  <p:embed/>
                </p:oleObj>
              </mc:Choice>
              <mc:Fallback>
                <p:oleObj name="公式" r:id="rId3" imgW="2679700" imgH="2413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2060575"/>
                        <a:ext cx="7974012"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1798" name="Object 5"/>
          <p:cNvGraphicFramePr>
            <a:graphicFrameLocks noChangeAspect="1"/>
          </p:cNvGraphicFramePr>
          <p:nvPr/>
        </p:nvGraphicFramePr>
        <p:xfrm>
          <a:off x="1403350" y="4149725"/>
          <a:ext cx="7273925" cy="2036763"/>
        </p:xfrm>
        <a:graphic>
          <a:graphicData uri="http://schemas.openxmlformats.org/presentationml/2006/ole">
            <mc:AlternateContent xmlns:mc="http://schemas.openxmlformats.org/markup-compatibility/2006">
              <mc:Choice xmlns:v="urn:schemas-microsoft-com:vml" Requires="v">
                <p:oleObj spid="_x0000_s161800" name="公式" r:id="rId5" imgW="2857500" imgH="800100" progId="Equation.3">
                  <p:embed/>
                </p:oleObj>
              </mc:Choice>
              <mc:Fallback>
                <p:oleObj name="公式" r:id="rId5" imgW="2857500" imgH="8001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4149725"/>
                        <a:ext cx="7273925" cy="203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2818" name="Rectangle 3"/>
          <p:cNvSpPr>
            <a:spLocks noGrp="1" noChangeArrowheads="1"/>
          </p:cNvSpPr>
          <p:nvPr>
            <p:ph idx="1"/>
          </p:nvPr>
        </p:nvSpPr>
        <p:spPr>
          <a:xfrm>
            <a:off x="468313" y="333375"/>
            <a:ext cx="8229600" cy="1150938"/>
          </a:xfrm>
        </p:spPr>
        <p:txBody>
          <a:bodyPr/>
          <a:lstStyle/>
          <a:p>
            <a:pPr eaLnBrk="1" hangingPunct="1"/>
            <a:r>
              <a:rPr lang="en-US" altLang="zh-CN" smtClean="0"/>
              <a:t>T</a:t>
            </a:r>
            <a:r>
              <a:rPr lang="en-US" altLang="zh-CN" baseline="-25000" smtClean="0"/>
              <a:t>ij</a:t>
            </a:r>
            <a:r>
              <a:rPr lang="zh-CN" altLang="en-US" smtClean="0"/>
              <a:t>的根结点存储元素</a:t>
            </a:r>
            <a:r>
              <a:rPr lang="en-US" altLang="zh-CN" smtClean="0"/>
              <a:t>x</a:t>
            </a:r>
            <a:r>
              <a:rPr lang="en-US" altLang="zh-CN" baseline="-25000" smtClean="0"/>
              <a:t>m</a:t>
            </a:r>
            <a:r>
              <a:rPr lang="zh-CN" altLang="en-US" smtClean="0"/>
              <a:t>，其左右子树</a:t>
            </a:r>
            <a:r>
              <a:rPr lang="en-US" altLang="zh-CN" smtClean="0"/>
              <a:t>T</a:t>
            </a:r>
            <a:r>
              <a:rPr lang="en-US" altLang="zh-CN" baseline="-25000" smtClean="0"/>
              <a:t>l</a:t>
            </a:r>
            <a:r>
              <a:rPr lang="zh-CN" altLang="en-US" smtClean="0"/>
              <a:t>和</a:t>
            </a:r>
            <a:r>
              <a:rPr lang="en-US" altLang="zh-CN" smtClean="0"/>
              <a:t>T</a:t>
            </a:r>
            <a:r>
              <a:rPr lang="en-US" altLang="zh-CN" baseline="-25000" smtClean="0"/>
              <a:t>r</a:t>
            </a:r>
            <a:r>
              <a:rPr lang="zh-CN" altLang="en-US" smtClean="0"/>
              <a:t>的平均路长分别为</a:t>
            </a:r>
            <a:r>
              <a:rPr lang="en-US" altLang="zh-CN" smtClean="0"/>
              <a:t>p</a:t>
            </a:r>
            <a:r>
              <a:rPr lang="en-US" altLang="zh-CN" baseline="-25000" smtClean="0"/>
              <a:t>l</a:t>
            </a:r>
            <a:r>
              <a:rPr lang="zh-CN" altLang="en-US" smtClean="0"/>
              <a:t>和</a:t>
            </a:r>
            <a:r>
              <a:rPr lang="en-US" altLang="zh-CN" smtClean="0"/>
              <a:t>p</a:t>
            </a:r>
            <a:r>
              <a:rPr lang="en-US" altLang="zh-CN" baseline="-25000" smtClean="0"/>
              <a:t>r</a:t>
            </a:r>
            <a:r>
              <a:rPr lang="zh-CN" altLang="en-US" smtClean="0"/>
              <a:t>。</a:t>
            </a:r>
          </a:p>
        </p:txBody>
      </p:sp>
      <p:graphicFrame>
        <p:nvGraphicFramePr>
          <p:cNvPr id="162819" name="Object 4"/>
          <p:cNvGraphicFramePr>
            <a:graphicFrameLocks noChangeAspect="1"/>
          </p:cNvGraphicFramePr>
          <p:nvPr/>
        </p:nvGraphicFramePr>
        <p:xfrm>
          <a:off x="684213" y="1628775"/>
          <a:ext cx="7775575" cy="4891088"/>
        </p:xfrm>
        <a:graphic>
          <a:graphicData uri="http://schemas.openxmlformats.org/presentationml/2006/ole">
            <mc:AlternateContent xmlns:mc="http://schemas.openxmlformats.org/markup-compatibility/2006">
              <mc:Choice xmlns:v="urn:schemas-microsoft-com:vml" Requires="v">
                <p:oleObj spid="_x0000_s162820" name="公式" r:id="rId3" imgW="3492500" imgH="2197100" progId="Equation.3">
                  <p:embed/>
                </p:oleObj>
              </mc:Choice>
              <mc:Fallback>
                <p:oleObj name="公式" r:id="rId3" imgW="3492500" imgH="21971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628775"/>
                        <a:ext cx="7775575" cy="489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fontAlgn="auto" hangingPunct="1">
              <a:spcAft>
                <a:spcPts val="0"/>
              </a:spcAft>
              <a:defRPr/>
            </a:pPr>
            <a:r>
              <a:rPr lang="en-US" altLang="zh-CN"/>
              <a:t>2. </a:t>
            </a:r>
            <a:r>
              <a:rPr lang="zh-CN" altLang="en-US"/>
              <a:t>建立递归关系</a:t>
            </a:r>
          </a:p>
        </p:txBody>
      </p:sp>
      <p:sp>
        <p:nvSpPr>
          <p:cNvPr id="26627" name="Rectangle 3"/>
          <p:cNvSpPr>
            <a:spLocks noGrp="1" noChangeArrowheads="1"/>
          </p:cNvSpPr>
          <p:nvPr>
            <p:ph idx="1"/>
          </p:nvPr>
        </p:nvSpPr>
        <p:spPr>
          <a:xfrm>
            <a:off x="468313" y="1341438"/>
            <a:ext cx="8229600" cy="3167062"/>
          </a:xfrm>
        </p:spPr>
        <p:txBody>
          <a:bodyPr>
            <a:normAutofit/>
          </a:bodyPr>
          <a:lstStyle/>
          <a:p>
            <a:pPr eaLnBrk="1" fontAlgn="auto" hangingPunct="1">
              <a:spcAft>
                <a:spcPts val="0"/>
              </a:spcAft>
              <a:buFont typeface="Wingdings 2"/>
              <a:buChar char=""/>
              <a:defRPr/>
            </a:pPr>
            <a:r>
              <a:rPr lang="zh-CN" altLang="en-US" sz="2800"/>
              <a:t>设计算</a:t>
            </a:r>
            <a:r>
              <a:rPr lang="en-US" altLang="zh-CN" sz="2800"/>
              <a:t>A[i:j]</a:t>
            </a:r>
            <a:r>
              <a:rPr lang="zh-CN" altLang="en-US" sz="2800"/>
              <a:t>，</a:t>
            </a:r>
            <a:r>
              <a:rPr lang="en-US" altLang="zh-CN" sz="2800"/>
              <a:t>1≤i≤j≤n</a:t>
            </a:r>
            <a:r>
              <a:rPr lang="zh-CN" altLang="en-US" sz="2800"/>
              <a:t>，所需要的最少数乘次数</a:t>
            </a:r>
            <a:r>
              <a:rPr lang="en-US" altLang="zh-CN" sz="2800">
                <a:solidFill>
                  <a:srgbClr val="FE6700"/>
                </a:solidFill>
                <a:effectLst>
                  <a:outerShdw blurRad="38100" dist="38100" dir="2700000" algn="tl">
                    <a:srgbClr val="C0C0C0"/>
                  </a:outerShdw>
                </a:effectLst>
              </a:rPr>
              <a:t>m[i,j]</a:t>
            </a:r>
            <a:r>
              <a:rPr lang="zh-CN" altLang="en-US" sz="2800"/>
              <a:t>，则原问题的最优值为</a:t>
            </a:r>
            <a:r>
              <a:rPr lang="en-US" altLang="zh-CN" sz="2800"/>
              <a:t>m[1,n]</a:t>
            </a:r>
            <a:r>
              <a:rPr lang="zh-CN" altLang="en-US" sz="2800"/>
              <a:t>。</a:t>
            </a:r>
          </a:p>
          <a:p>
            <a:pPr eaLnBrk="1" fontAlgn="auto" hangingPunct="1">
              <a:spcAft>
                <a:spcPts val="0"/>
              </a:spcAft>
              <a:buFont typeface="Wingdings 2"/>
              <a:buChar char=""/>
              <a:defRPr/>
            </a:pPr>
            <a:r>
              <a:rPr lang="zh-CN" altLang="en-US" sz="2800"/>
              <a:t>设</a:t>
            </a:r>
            <a:r>
              <a:rPr lang="en-US" altLang="zh-CN" sz="2800"/>
              <a:t>A</a:t>
            </a:r>
            <a:r>
              <a:rPr lang="en-US" altLang="zh-CN" sz="2800" baseline="-25000"/>
              <a:t>i</a:t>
            </a:r>
            <a:r>
              <a:rPr lang="zh-CN" altLang="en-US" sz="2800"/>
              <a:t>的维数为</a:t>
            </a:r>
            <a:r>
              <a:rPr lang="en-US" altLang="zh-CN" sz="2800"/>
              <a:t>p</a:t>
            </a:r>
            <a:r>
              <a:rPr lang="en-US" altLang="zh-CN" sz="2800" baseline="-25000"/>
              <a:t>i-1</a:t>
            </a:r>
            <a:r>
              <a:rPr lang="en-US" altLang="zh-CN" sz="2800"/>
              <a:t>×p</a:t>
            </a:r>
            <a:r>
              <a:rPr lang="en-US" altLang="zh-CN" sz="2800" baseline="-25000"/>
              <a:t>i</a:t>
            </a:r>
            <a:r>
              <a:rPr lang="zh-CN" altLang="en-US" sz="2800"/>
              <a:t>，则</a:t>
            </a:r>
          </a:p>
          <a:p>
            <a:pPr lvl="1" eaLnBrk="1" fontAlgn="auto" hangingPunct="1">
              <a:spcAft>
                <a:spcPts val="0"/>
              </a:spcAft>
              <a:buFont typeface="Wingdings 2"/>
              <a:buChar char=""/>
              <a:defRPr/>
            </a:pPr>
            <a:r>
              <a:rPr lang="zh-CN" altLang="en-US" sz="2400"/>
              <a:t>当</a:t>
            </a:r>
            <a:r>
              <a:rPr lang="en-US" altLang="zh-CN" sz="2400"/>
              <a:t>i=j</a:t>
            </a:r>
            <a:r>
              <a:rPr lang="zh-CN" altLang="en-US" sz="2400"/>
              <a:t>时，</a:t>
            </a:r>
            <a:r>
              <a:rPr lang="en-US" altLang="zh-CN" sz="2400"/>
              <a:t>A[i:j]=A</a:t>
            </a:r>
            <a:r>
              <a:rPr lang="en-US" altLang="zh-CN" sz="2400" baseline="-25000"/>
              <a:t>i</a:t>
            </a:r>
            <a:r>
              <a:rPr lang="zh-CN" altLang="en-US" sz="2400"/>
              <a:t>，因此，</a:t>
            </a:r>
            <a:r>
              <a:rPr lang="en-US" altLang="zh-CN" sz="2400"/>
              <a:t>m[i,i]=0</a:t>
            </a:r>
            <a:r>
              <a:rPr lang="zh-CN" altLang="en-US" sz="2400"/>
              <a:t>，</a:t>
            </a:r>
            <a:r>
              <a:rPr lang="en-US" altLang="zh-CN" sz="2400"/>
              <a:t>i=1,2,…,n</a:t>
            </a:r>
          </a:p>
          <a:p>
            <a:pPr lvl="1" eaLnBrk="1" fontAlgn="auto" hangingPunct="1">
              <a:spcAft>
                <a:spcPts val="0"/>
              </a:spcAft>
              <a:buFont typeface="Wingdings 2"/>
              <a:buChar char=""/>
              <a:defRPr/>
            </a:pPr>
            <a:r>
              <a:rPr lang="zh-CN" altLang="en-US" sz="2400"/>
              <a:t>当</a:t>
            </a:r>
            <a:r>
              <a:rPr lang="en-US" altLang="zh-CN" sz="2400"/>
              <a:t>i&lt;j</a:t>
            </a:r>
            <a:r>
              <a:rPr lang="zh-CN" altLang="en-US" sz="2400"/>
              <a:t>时，</a:t>
            </a:r>
            <a:r>
              <a:rPr lang="en-US" altLang="zh-CN" sz="2400"/>
              <a:t>m[i:j]=m[i,k]+m[k+1,j]+p</a:t>
            </a:r>
            <a:r>
              <a:rPr lang="en-US" altLang="zh-CN" sz="2400" baseline="-25000"/>
              <a:t>i-1</a:t>
            </a:r>
            <a:r>
              <a:rPr lang="en-US" altLang="zh-CN" sz="2400"/>
              <a:t>p</a:t>
            </a:r>
            <a:r>
              <a:rPr lang="en-US" altLang="zh-CN" sz="2400" baseline="-25000"/>
              <a:t>k</a:t>
            </a:r>
            <a:r>
              <a:rPr lang="en-US" altLang="zh-CN" sz="2400"/>
              <a:t>p</a:t>
            </a:r>
            <a:r>
              <a:rPr lang="en-US" altLang="zh-CN" sz="2400" baseline="-25000"/>
              <a:t>j</a:t>
            </a:r>
            <a:r>
              <a:rPr lang="en-US" altLang="zh-CN" sz="2400"/>
              <a:t> </a:t>
            </a:r>
          </a:p>
          <a:p>
            <a:pPr eaLnBrk="1" fontAlgn="auto" hangingPunct="1">
              <a:spcAft>
                <a:spcPts val="0"/>
              </a:spcAft>
              <a:buFont typeface="Wingdings 2"/>
              <a:buChar char=""/>
              <a:defRPr/>
            </a:pPr>
            <a:r>
              <a:rPr lang="zh-CN" altLang="en-US" sz="2800"/>
              <a:t>可以递归地定义</a:t>
            </a:r>
            <a:r>
              <a:rPr lang="en-US" altLang="zh-CN" sz="2800"/>
              <a:t>m[i,j]</a:t>
            </a:r>
            <a:r>
              <a:rPr lang="zh-CN" altLang="en-US" sz="2800"/>
              <a:t>为：</a:t>
            </a:r>
          </a:p>
        </p:txBody>
      </p:sp>
      <p:sp>
        <p:nvSpPr>
          <p:cNvPr id="6" name="灯片编号占位符 5"/>
          <p:cNvSpPr>
            <a:spLocks noGrp="1"/>
          </p:cNvSpPr>
          <p:nvPr>
            <p:ph type="sldNum" sz="quarter" idx="12"/>
          </p:nvPr>
        </p:nvSpPr>
        <p:spPr/>
        <p:txBody>
          <a:bodyPr/>
          <a:lstStyle/>
          <a:p>
            <a:pPr>
              <a:defRPr/>
            </a:pPr>
            <a:fld id="{9D2CC916-B2CC-41A2-8FB4-9923AF01097C}" type="slidenum">
              <a:rPr lang="en-US" altLang="zh-CN"/>
              <a:pPr>
                <a:defRPr/>
              </a:pPr>
              <a:t>14</a:t>
            </a:fld>
            <a:endParaRPr lang="en-US" altLang="zh-CN"/>
          </a:p>
        </p:txBody>
      </p:sp>
      <p:graphicFrame>
        <p:nvGraphicFramePr>
          <p:cNvPr id="25605" name="Object 4"/>
          <p:cNvGraphicFramePr>
            <a:graphicFrameLocks noChangeAspect="1"/>
          </p:cNvGraphicFramePr>
          <p:nvPr/>
        </p:nvGraphicFramePr>
        <p:xfrm>
          <a:off x="609600" y="4343400"/>
          <a:ext cx="8001000" cy="1335088"/>
        </p:xfrm>
        <a:graphic>
          <a:graphicData uri="http://schemas.openxmlformats.org/presentationml/2006/ole">
            <mc:AlternateContent xmlns:mc="http://schemas.openxmlformats.org/markup-compatibility/2006">
              <mc:Choice xmlns:v="urn:schemas-microsoft-com:vml" Requires="v">
                <p:oleObj spid="_x0000_s25607" name="公式" r:id="rId3" imgW="3200400" imgH="533400" progId="Equation.3">
                  <p:embed/>
                </p:oleObj>
              </mc:Choice>
              <mc:Fallback>
                <p:oleObj name="公式" r:id="rId3" imgW="3200400" imgH="533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4343400"/>
                        <a:ext cx="8001000" cy="133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6" name="Text Box 5"/>
          <p:cNvSpPr txBox="1">
            <a:spLocks noChangeArrowheads="1"/>
          </p:cNvSpPr>
          <p:nvPr/>
        </p:nvSpPr>
        <p:spPr bwMode="auto">
          <a:xfrm>
            <a:off x="2362200" y="6019800"/>
            <a:ext cx="3519488" cy="519113"/>
          </a:xfrm>
          <a:prstGeom prst="rect">
            <a:avLst/>
          </a:prstGeom>
          <a:solidFill>
            <a:srgbClr val="008080"/>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0000" tIns="46800" rIns="90000" bIns="46800">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b="0">
                <a:solidFill>
                  <a:schemeClr val="bg1"/>
                </a:solidFill>
                <a:latin typeface="Times New Roman" panose="02020603050405020304" pitchFamily="18" charset="0"/>
                <a:ea typeface="隶书" panose="02010509060101010101" pitchFamily="49" charset="-122"/>
              </a:rPr>
              <a:t>k</a:t>
            </a:r>
            <a:r>
              <a:rPr kumimoji="1" lang="zh-CN" altLang="en-US" b="0">
                <a:solidFill>
                  <a:schemeClr val="bg1"/>
                </a:solidFill>
                <a:latin typeface="Times New Roman" panose="02020603050405020304" pitchFamily="18" charset="0"/>
                <a:ea typeface="隶书" panose="02010509060101010101" pitchFamily="49" charset="-122"/>
              </a:rPr>
              <a:t>的位置只有</a:t>
            </a:r>
            <a:r>
              <a:rPr kumimoji="1" lang="en-US" altLang="zh-CN" b="0">
                <a:solidFill>
                  <a:schemeClr val="bg1"/>
                </a:solidFill>
                <a:latin typeface="Times New Roman" panose="02020603050405020304" pitchFamily="18" charset="0"/>
                <a:ea typeface="隶书" panose="02010509060101010101" pitchFamily="49" charset="-122"/>
              </a:rPr>
              <a:t>j-i</a:t>
            </a:r>
            <a:r>
              <a:rPr kumimoji="1" lang="zh-CN" altLang="en-US" b="0">
                <a:solidFill>
                  <a:schemeClr val="bg1"/>
                </a:solidFill>
                <a:latin typeface="Times New Roman" panose="02020603050405020304" pitchFamily="18" charset="0"/>
                <a:ea typeface="隶书" panose="02010509060101010101" pitchFamily="49" charset="-122"/>
              </a:rPr>
              <a:t>种可能</a:t>
            </a: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pPr eaLnBrk="1" fontAlgn="auto" hangingPunct="1">
              <a:spcAft>
                <a:spcPts val="0"/>
              </a:spcAft>
              <a:defRPr/>
            </a:pPr>
            <a:endParaRPr lang="zh-CN" altLang="zh-CN"/>
          </a:p>
        </p:txBody>
      </p:sp>
      <p:sp>
        <p:nvSpPr>
          <p:cNvPr id="163843" name="Rectangle 3"/>
          <p:cNvSpPr>
            <a:spLocks noGrp="1" noChangeArrowheads="1"/>
          </p:cNvSpPr>
          <p:nvPr>
            <p:ph idx="1"/>
          </p:nvPr>
        </p:nvSpPr>
        <p:spPr/>
        <p:txBody>
          <a:bodyPr/>
          <a:lstStyle/>
          <a:p>
            <a:pPr eaLnBrk="1" hangingPunct="1"/>
            <a:r>
              <a:rPr lang="zh-CN" altLang="en-US" smtClean="0"/>
              <a:t>由于</a:t>
            </a:r>
            <a:r>
              <a:rPr lang="en-US" altLang="zh-CN" smtClean="0"/>
              <a:t>T</a:t>
            </a:r>
            <a:r>
              <a:rPr lang="en-US" altLang="zh-CN" baseline="-25000" smtClean="0"/>
              <a:t>l</a:t>
            </a:r>
            <a:r>
              <a:rPr lang="zh-CN" altLang="en-US" smtClean="0"/>
              <a:t>是关于集合</a:t>
            </a:r>
            <a:r>
              <a:rPr lang="en-US" altLang="zh-CN" smtClean="0"/>
              <a:t>{x</a:t>
            </a:r>
            <a:r>
              <a:rPr lang="en-US" altLang="zh-CN" baseline="-25000" smtClean="0"/>
              <a:t>i</a:t>
            </a:r>
            <a:r>
              <a:rPr lang="en-US" altLang="zh-CN" smtClean="0"/>
              <a:t>,...,x</a:t>
            </a:r>
            <a:r>
              <a:rPr lang="en-US" altLang="zh-CN" baseline="-25000" smtClean="0"/>
              <a:t>m-1</a:t>
            </a:r>
            <a:r>
              <a:rPr lang="en-US" altLang="zh-CN" smtClean="0"/>
              <a:t>}</a:t>
            </a:r>
            <a:r>
              <a:rPr lang="zh-CN" altLang="en-US" smtClean="0"/>
              <a:t>的一棵二叉搜索树，故</a:t>
            </a:r>
            <a:r>
              <a:rPr lang="en-US" altLang="zh-CN" smtClean="0"/>
              <a:t>p</a:t>
            </a:r>
            <a:r>
              <a:rPr lang="en-US" altLang="zh-CN" baseline="-25000" smtClean="0"/>
              <a:t>l</a:t>
            </a:r>
            <a:r>
              <a:rPr lang="en-US" altLang="zh-CN" smtClean="0"/>
              <a:t>=p</a:t>
            </a:r>
            <a:r>
              <a:rPr lang="en-US" altLang="zh-CN" baseline="-25000" smtClean="0"/>
              <a:t>i,m-1</a:t>
            </a:r>
            <a:r>
              <a:rPr lang="zh-CN" altLang="en-US" smtClean="0"/>
              <a:t>，否则与</a:t>
            </a:r>
            <a:r>
              <a:rPr lang="en-US" altLang="zh-CN" smtClean="0"/>
              <a:t>T</a:t>
            </a:r>
            <a:r>
              <a:rPr lang="en-US" altLang="zh-CN" baseline="-25000" smtClean="0"/>
              <a:t>ij</a:t>
            </a:r>
            <a:r>
              <a:rPr lang="zh-CN" altLang="en-US" smtClean="0"/>
              <a:t>是一棵最优二叉搜索树相矛盾，同理</a:t>
            </a:r>
            <a:r>
              <a:rPr lang="en-US" altLang="zh-CN" smtClean="0"/>
              <a:t>p</a:t>
            </a:r>
            <a:r>
              <a:rPr lang="en-US" altLang="zh-CN" baseline="-25000" smtClean="0"/>
              <a:t>r</a:t>
            </a:r>
            <a:r>
              <a:rPr lang="en-US" altLang="zh-CN" smtClean="0"/>
              <a:t>=p</a:t>
            </a:r>
            <a:r>
              <a:rPr lang="en-US" altLang="zh-CN" baseline="-25000" smtClean="0"/>
              <a:t>m+1,j</a:t>
            </a:r>
            <a:r>
              <a:rPr lang="zh-CN" altLang="en-US" smtClean="0"/>
              <a:t>。</a:t>
            </a:r>
          </a:p>
        </p:txBody>
      </p:sp>
      <p:sp>
        <p:nvSpPr>
          <p:cNvPr id="5" name="灯片编号占位符 5"/>
          <p:cNvSpPr>
            <a:spLocks noGrp="1"/>
          </p:cNvSpPr>
          <p:nvPr>
            <p:ph type="sldNum" sz="quarter" idx="12"/>
          </p:nvPr>
        </p:nvSpPr>
        <p:spPr/>
        <p:txBody>
          <a:bodyPr/>
          <a:lstStyle/>
          <a:p>
            <a:pPr>
              <a:defRPr/>
            </a:pPr>
            <a:fld id="{D38E813F-6FFD-41ED-B24C-F1F916C8C7FE}" type="slidenum">
              <a:rPr lang="en-US" altLang="zh-CN"/>
              <a:pPr>
                <a:defRPr/>
              </a:pPr>
              <a:t>149</a:t>
            </a:fld>
            <a:endParaRPr lang="en-US" altLang="zh-CN"/>
          </a:p>
        </p:txBody>
      </p:sp>
      <p:graphicFrame>
        <p:nvGraphicFramePr>
          <p:cNvPr id="163845" name="Object 4"/>
          <p:cNvGraphicFramePr>
            <a:graphicFrameLocks noChangeAspect="1"/>
          </p:cNvGraphicFramePr>
          <p:nvPr/>
        </p:nvGraphicFramePr>
        <p:xfrm>
          <a:off x="900113" y="3429000"/>
          <a:ext cx="7632700" cy="763588"/>
        </p:xfrm>
        <a:graphic>
          <a:graphicData uri="http://schemas.openxmlformats.org/presentationml/2006/ole">
            <mc:AlternateContent xmlns:mc="http://schemas.openxmlformats.org/markup-compatibility/2006">
              <mc:Choice xmlns:v="urn:schemas-microsoft-com:vml" Requires="v">
                <p:oleObj spid="_x0000_s163846" name="公式" r:id="rId3" imgW="2413000" imgH="241300" progId="Equation.3">
                  <p:embed/>
                </p:oleObj>
              </mc:Choice>
              <mc:Fallback>
                <p:oleObj name="公式" r:id="rId3" imgW="2413000" imgH="2413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3429000"/>
                        <a:ext cx="7632700"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pPr eaLnBrk="1" fontAlgn="auto" hangingPunct="1">
              <a:spcAft>
                <a:spcPts val="0"/>
              </a:spcAft>
              <a:defRPr/>
            </a:pPr>
            <a:r>
              <a:rPr lang="en-US" altLang="zh-CN"/>
              <a:t>2. </a:t>
            </a:r>
            <a:r>
              <a:rPr lang="zh-CN" altLang="en-US"/>
              <a:t>递归计算最优值</a:t>
            </a:r>
          </a:p>
        </p:txBody>
      </p:sp>
      <p:sp>
        <p:nvSpPr>
          <p:cNvPr id="164867" name="Rectangle 3"/>
          <p:cNvSpPr>
            <a:spLocks noGrp="1" noChangeArrowheads="1"/>
          </p:cNvSpPr>
          <p:nvPr>
            <p:ph idx="1"/>
          </p:nvPr>
        </p:nvSpPr>
        <p:spPr>
          <a:xfrm>
            <a:off x="468313" y="1341438"/>
            <a:ext cx="8229600" cy="1727200"/>
          </a:xfrm>
        </p:spPr>
        <p:txBody>
          <a:bodyPr/>
          <a:lstStyle/>
          <a:p>
            <a:pPr eaLnBrk="1" hangingPunct="1">
              <a:lnSpc>
                <a:spcPct val="90000"/>
              </a:lnSpc>
            </a:pPr>
            <a:r>
              <a:rPr lang="zh-CN" altLang="en-US" sz="2800" smtClean="0"/>
              <a:t>最优二叉搜索树</a:t>
            </a:r>
            <a:r>
              <a:rPr lang="en-US" altLang="zh-CN" sz="2800" smtClean="0"/>
              <a:t>T</a:t>
            </a:r>
            <a:r>
              <a:rPr lang="en-US" altLang="zh-CN" sz="2800" baseline="-25000" smtClean="0"/>
              <a:t>ij</a:t>
            </a:r>
            <a:r>
              <a:rPr lang="zh-CN" altLang="en-US" sz="2800" smtClean="0"/>
              <a:t>的平均路长为</a:t>
            </a:r>
            <a:r>
              <a:rPr lang="en-US" altLang="zh-CN" sz="2800" smtClean="0"/>
              <a:t>p</a:t>
            </a:r>
            <a:r>
              <a:rPr lang="en-US" altLang="zh-CN" sz="2800" baseline="-25000" smtClean="0"/>
              <a:t>ij</a:t>
            </a:r>
            <a:r>
              <a:rPr lang="zh-CN" altLang="en-US" sz="2800" smtClean="0"/>
              <a:t>，则所求的最优值为</a:t>
            </a:r>
            <a:r>
              <a:rPr lang="en-US" altLang="zh-CN" sz="2800" smtClean="0"/>
              <a:t>p</a:t>
            </a:r>
            <a:r>
              <a:rPr lang="en-US" altLang="zh-CN" sz="2800" baseline="-25000" smtClean="0"/>
              <a:t>1,n</a:t>
            </a:r>
            <a:r>
              <a:rPr lang="zh-CN" altLang="en-US" sz="2800" smtClean="0"/>
              <a:t>。</a:t>
            </a:r>
          </a:p>
          <a:p>
            <a:pPr eaLnBrk="1" hangingPunct="1">
              <a:lnSpc>
                <a:spcPct val="90000"/>
              </a:lnSpc>
            </a:pPr>
            <a:r>
              <a:rPr lang="zh-CN" altLang="en-US" sz="2800" smtClean="0"/>
              <a:t>由最优二叉搜索树问题的最优子结构性质可建立计算</a:t>
            </a:r>
            <a:r>
              <a:rPr lang="en-US" altLang="zh-CN" sz="2800" smtClean="0"/>
              <a:t>p</a:t>
            </a:r>
            <a:r>
              <a:rPr lang="en-US" altLang="zh-CN" sz="2800" baseline="-25000" smtClean="0"/>
              <a:t>ij</a:t>
            </a:r>
            <a:r>
              <a:rPr lang="zh-CN" altLang="en-US" sz="2800" smtClean="0"/>
              <a:t>的递归式如下</a:t>
            </a:r>
          </a:p>
        </p:txBody>
      </p:sp>
      <p:sp>
        <p:nvSpPr>
          <p:cNvPr id="7" name="灯片编号占位符 5"/>
          <p:cNvSpPr>
            <a:spLocks noGrp="1"/>
          </p:cNvSpPr>
          <p:nvPr>
            <p:ph type="sldNum" sz="quarter" idx="12"/>
          </p:nvPr>
        </p:nvSpPr>
        <p:spPr/>
        <p:txBody>
          <a:bodyPr/>
          <a:lstStyle/>
          <a:p>
            <a:pPr>
              <a:defRPr/>
            </a:pPr>
            <a:fld id="{B8093D02-B276-466E-AA10-F65DC6124B32}" type="slidenum">
              <a:rPr lang="en-US" altLang="zh-CN"/>
              <a:pPr>
                <a:defRPr/>
              </a:pPr>
              <a:t>150</a:t>
            </a:fld>
            <a:endParaRPr lang="en-US" altLang="zh-CN"/>
          </a:p>
        </p:txBody>
      </p:sp>
      <p:graphicFrame>
        <p:nvGraphicFramePr>
          <p:cNvPr id="164869" name="Object 4"/>
          <p:cNvGraphicFramePr>
            <a:graphicFrameLocks noChangeAspect="1"/>
          </p:cNvGraphicFramePr>
          <p:nvPr/>
        </p:nvGraphicFramePr>
        <p:xfrm>
          <a:off x="1331913" y="2997200"/>
          <a:ext cx="6697662" cy="708025"/>
        </p:xfrm>
        <a:graphic>
          <a:graphicData uri="http://schemas.openxmlformats.org/presentationml/2006/ole">
            <mc:AlternateContent xmlns:mc="http://schemas.openxmlformats.org/markup-compatibility/2006">
              <mc:Choice xmlns:v="urn:schemas-microsoft-com:vml" Requires="v">
                <p:oleObj spid="_x0000_s164872" name="公式" r:id="rId3" imgW="2794000" imgH="292100" progId="Equation.3">
                  <p:embed/>
                </p:oleObj>
              </mc:Choice>
              <mc:Fallback>
                <p:oleObj name="公式" r:id="rId3" imgW="2794000" imgH="2921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2997200"/>
                        <a:ext cx="66976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4870" name="Rectangle 5"/>
          <p:cNvSpPr>
            <a:spLocks noChangeArrowheads="1"/>
          </p:cNvSpPr>
          <p:nvPr/>
        </p:nvSpPr>
        <p:spPr bwMode="auto">
          <a:xfrm>
            <a:off x="539750" y="3860800"/>
            <a:ext cx="8229600"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rgbClr val="006699"/>
              </a:buClr>
              <a:buFontTx/>
              <a:buChar char="•"/>
            </a:pPr>
            <a:r>
              <a:rPr lang="zh-CN" altLang="en-US"/>
              <a:t>记</a:t>
            </a:r>
            <a:r>
              <a:rPr lang="en-US" altLang="zh-CN"/>
              <a:t>w</a:t>
            </a:r>
            <a:r>
              <a:rPr lang="en-US" altLang="zh-CN" baseline="-25000"/>
              <a:t>i,j</a:t>
            </a:r>
            <a:r>
              <a:rPr lang="en-US" altLang="zh-CN"/>
              <a:t>p</a:t>
            </a:r>
            <a:r>
              <a:rPr lang="en-US" altLang="zh-CN" baseline="-25000"/>
              <a:t>i,j</a:t>
            </a:r>
            <a:r>
              <a:rPr lang="zh-CN" altLang="en-US"/>
              <a:t>为</a:t>
            </a:r>
            <a:r>
              <a:rPr lang="en-US" altLang="zh-CN">
                <a:solidFill>
                  <a:srgbClr val="FE6700"/>
                </a:solidFill>
              </a:rPr>
              <a:t>m(i,j)</a:t>
            </a:r>
            <a:r>
              <a:rPr lang="zh-CN" altLang="en-US"/>
              <a:t>，则</a:t>
            </a:r>
            <a:r>
              <a:rPr lang="en-US" altLang="zh-CN"/>
              <a:t>m(1,n)=w</a:t>
            </a:r>
            <a:r>
              <a:rPr lang="en-US" altLang="zh-CN" baseline="-25000"/>
              <a:t>1,n</a:t>
            </a:r>
            <a:r>
              <a:rPr lang="en-US" altLang="zh-CN"/>
              <a:t>p</a:t>
            </a:r>
            <a:r>
              <a:rPr lang="en-US" altLang="zh-CN" baseline="-25000"/>
              <a:t>1,n</a:t>
            </a:r>
            <a:r>
              <a:rPr lang="en-US" altLang="zh-CN"/>
              <a:t>=p</a:t>
            </a:r>
            <a:r>
              <a:rPr lang="en-US" altLang="zh-CN" baseline="-25000"/>
              <a:t>1,n</a:t>
            </a:r>
            <a:r>
              <a:rPr lang="zh-CN" altLang="en-US"/>
              <a:t>为所求的最优值。计算</a:t>
            </a:r>
            <a:r>
              <a:rPr lang="en-US" altLang="zh-CN"/>
              <a:t>m(i,j)</a:t>
            </a:r>
            <a:r>
              <a:rPr lang="zh-CN" altLang="en-US"/>
              <a:t>的递归式为</a:t>
            </a:r>
          </a:p>
        </p:txBody>
      </p:sp>
      <p:graphicFrame>
        <p:nvGraphicFramePr>
          <p:cNvPr id="164871" name="Object 6"/>
          <p:cNvGraphicFramePr>
            <a:graphicFrameLocks noChangeAspect="1"/>
          </p:cNvGraphicFramePr>
          <p:nvPr/>
        </p:nvGraphicFramePr>
        <p:xfrm>
          <a:off x="1403350" y="4941888"/>
          <a:ext cx="6985000" cy="1152525"/>
        </p:xfrm>
        <a:graphic>
          <a:graphicData uri="http://schemas.openxmlformats.org/presentationml/2006/ole">
            <mc:AlternateContent xmlns:mc="http://schemas.openxmlformats.org/markup-compatibility/2006">
              <mc:Choice xmlns:v="urn:schemas-microsoft-com:vml" Requires="v">
                <p:oleObj spid="_x0000_s164873" name="公式" r:id="rId5" imgW="3098800" imgH="508000" progId="Equation.3">
                  <p:embed/>
                </p:oleObj>
              </mc:Choice>
              <mc:Fallback>
                <p:oleObj name="公式" r:id="rId5" imgW="3098800" imgH="5080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4941888"/>
                        <a:ext cx="6985000" cy="1152525"/>
                      </a:xfrm>
                      <a:prstGeom prst="rect">
                        <a:avLst/>
                      </a:prstGeom>
                      <a:solidFill>
                        <a:srgbClr val="99CC00">
                          <a:alpha val="58038"/>
                        </a:srgbClr>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pPr eaLnBrk="1" fontAlgn="auto" hangingPunct="1">
              <a:spcAft>
                <a:spcPts val="0"/>
              </a:spcAft>
              <a:defRPr/>
            </a:pPr>
            <a:endParaRPr lang="zh-CN" altLang="zh-CN"/>
          </a:p>
        </p:txBody>
      </p:sp>
      <p:sp>
        <p:nvSpPr>
          <p:cNvPr id="165891" name="Rectangle 3"/>
          <p:cNvSpPr>
            <a:spLocks noGrp="1" noChangeArrowheads="1"/>
          </p:cNvSpPr>
          <p:nvPr>
            <p:ph idx="1"/>
          </p:nvPr>
        </p:nvSpPr>
        <p:spPr>
          <a:xfrm>
            <a:off x="468313" y="1341438"/>
            <a:ext cx="8229600" cy="719137"/>
          </a:xfrm>
        </p:spPr>
        <p:txBody>
          <a:bodyPr/>
          <a:lstStyle/>
          <a:p>
            <a:pPr eaLnBrk="1" hangingPunct="1"/>
            <a:r>
              <a:rPr lang="zh-CN" altLang="en-US" smtClean="0"/>
              <a:t>计算顺序</a:t>
            </a:r>
          </a:p>
        </p:txBody>
      </p:sp>
      <p:sp>
        <p:nvSpPr>
          <p:cNvPr id="73" name="灯片编号占位符 5"/>
          <p:cNvSpPr>
            <a:spLocks noGrp="1"/>
          </p:cNvSpPr>
          <p:nvPr>
            <p:ph type="sldNum" sz="quarter" idx="12"/>
          </p:nvPr>
        </p:nvSpPr>
        <p:spPr/>
        <p:txBody>
          <a:bodyPr/>
          <a:lstStyle/>
          <a:p>
            <a:pPr>
              <a:defRPr/>
            </a:pPr>
            <a:fld id="{109561ED-3D9B-49A3-A1EB-EE373B954B27}" type="slidenum">
              <a:rPr lang="en-US" altLang="zh-CN"/>
              <a:pPr>
                <a:defRPr/>
              </a:pPr>
              <a:t>151</a:t>
            </a:fld>
            <a:endParaRPr lang="en-US" altLang="zh-CN"/>
          </a:p>
        </p:txBody>
      </p:sp>
      <p:graphicFrame>
        <p:nvGraphicFramePr>
          <p:cNvPr id="164971" name="Group 107"/>
          <p:cNvGraphicFramePr>
            <a:graphicFrameLocks noGrp="1"/>
          </p:cNvGraphicFramePr>
          <p:nvPr/>
        </p:nvGraphicFramePr>
        <p:xfrm>
          <a:off x="1763713" y="2420938"/>
          <a:ext cx="4560887" cy="3327400"/>
        </p:xfrm>
        <a:graphic>
          <a:graphicData uri="http://schemas.openxmlformats.org/drawingml/2006/table">
            <a:tbl>
              <a:tblPr/>
              <a:tblGrid>
                <a:gridCol w="760412">
                  <a:extLst>
                    <a:ext uri="{9D8B030D-6E8A-4147-A177-3AD203B41FA5}">
                      <a16:colId xmlns:a16="http://schemas.microsoft.com/office/drawing/2014/main" val="20000"/>
                    </a:ext>
                  </a:extLst>
                </a:gridCol>
                <a:gridCol w="760413">
                  <a:extLst>
                    <a:ext uri="{9D8B030D-6E8A-4147-A177-3AD203B41FA5}">
                      <a16:colId xmlns:a16="http://schemas.microsoft.com/office/drawing/2014/main" val="20001"/>
                    </a:ext>
                  </a:extLst>
                </a:gridCol>
                <a:gridCol w="760412">
                  <a:extLst>
                    <a:ext uri="{9D8B030D-6E8A-4147-A177-3AD203B41FA5}">
                      <a16:colId xmlns:a16="http://schemas.microsoft.com/office/drawing/2014/main" val="20002"/>
                    </a:ext>
                  </a:extLst>
                </a:gridCol>
                <a:gridCol w="758825">
                  <a:extLst>
                    <a:ext uri="{9D8B030D-6E8A-4147-A177-3AD203B41FA5}">
                      <a16:colId xmlns:a16="http://schemas.microsoft.com/office/drawing/2014/main" val="20003"/>
                    </a:ext>
                  </a:extLst>
                </a:gridCol>
                <a:gridCol w="760413">
                  <a:extLst>
                    <a:ext uri="{9D8B030D-6E8A-4147-A177-3AD203B41FA5}">
                      <a16:colId xmlns:a16="http://schemas.microsoft.com/office/drawing/2014/main" val="20004"/>
                    </a:ext>
                  </a:extLst>
                </a:gridCol>
                <a:gridCol w="760412">
                  <a:extLst>
                    <a:ext uri="{9D8B030D-6E8A-4147-A177-3AD203B41FA5}">
                      <a16:colId xmlns:a16="http://schemas.microsoft.com/office/drawing/2014/main" val="20005"/>
                    </a:ext>
                  </a:extLst>
                </a:gridCol>
              </a:tblGrid>
              <a:tr h="555625">
                <a:tc>
                  <a:txBody>
                    <a:bodyPr/>
                    <a:lstStyle/>
                    <a:p>
                      <a:pPr marL="0" marR="0" lvl="0" indent="0" algn="ctr" defTabSz="914400" rtl="0" eaLnBrk="1" fontAlgn="base" latinLnBrk="0" hangingPunct="1">
                        <a:lnSpc>
                          <a:spcPct val="100000"/>
                        </a:lnSpc>
                        <a:spcBef>
                          <a:spcPct val="20000"/>
                        </a:spcBef>
                        <a:spcAft>
                          <a:spcPct val="0"/>
                        </a:spcAft>
                        <a:buClr>
                          <a:srgbClr val="006699"/>
                        </a:buClr>
                        <a:buSzTx/>
                        <a:buFontTx/>
                        <a:buNone/>
                        <a:tabLst/>
                      </a:pPr>
                      <a:endParaRPr kumimoji="0" lang="zh-CN" altLang="zh-CN" sz="2800" b="1" i="0" u="none" strike="noStrike" cap="none" normalizeH="0" baseline="0" smtClean="0">
                        <a:ln>
                          <a:noFill/>
                        </a:ln>
                        <a:solidFill>
                          <a:schemeClr val="tx1"/>
                        </a:solidFill>
                        <a:effectLst/>
                        <a:latin typeface="Arial" charset="0"/>
                        <a:ea typeface="宋体" pitchFamily="2" charset="-122"/>
                      </a:endParaRPr>
                    </a:p>
                  </a:txBody>
                  <a:tcPr anchor="ctr"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6699"/>
                        </a:buClr>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0</a:t>
                      </a:r>
                    </a:p>
                  </a:txBody>
                  <a:tcPr anchor="ct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6699"/>
                        </a:buClr>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1</a:t>
                      </a:r>
                    </a:p>
                  </a:txBody>
                  <a:tcPr anchor="ct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6699"/>
                        </a:buClr>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2</a:t>
                      </a:r>
                    </a:p>
                  </a:txBody>
                  <a:tcPr anchor="ct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6699"/>
                        </a:buClr>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3</a:t>
                      </a:r>
                    </a:p>
                  </a:txBody>
                  <a:tcPr anchor="ct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6699"/>
                        </a:buClr>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4</a:t>
                      </a:r>
                    </a:p>
                  </a:txBody>
                  <a:tcPr anchor="ctr"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2450">
                <a:tc>
                  <a:txBody>
                    <a:bodyPr/>
                    <a:lstStyle/>
                    <a:p>
                      <a:pPr marL="0" marR="0" lvl="0" indent="0" algn="ctr" defTabSz="914400" rtl="0" eaLnBrk="1" fontAlgn="base" latinLnBrk="0" hangingPunct="1">
                        <a:lnSpc>
                          <a:spcPct val="100000"/>
                        </a:lnSpc>
                        <a:spcBef>
                          <a:spcPct val="20000"/>
                        </a:spcBef>
                        <a:spcAft>
                          <a:spcPct val="0"/>
                        </a:spcAft>
                        <a:buClr>
                          <a:srgbClr val="006699"/>
                        </a:buClr>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0</a:t>
                      </a:r>
                    </a:p>
                  </a:txBody>
                  <a:tcPr anchor="ct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6699"/>
                        </a:buClr>
                        <a:buSzTx/>
                        <a:buFontTx/>
                        <a:buNone/>
                        <a:tabLst/>
                      </a:pPr>
                      <a:endParaRPr kumimoji="0" lang="zh-CN" altLang="zh-CN" sz="28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6699"/>
                        </a:buClr>
                        <a:buSzTx/>
                        <a:buFontTx/>
                        <a:buNone/>
                        <a:tabLst/>
                      </a:pPr>
                      <a:endParaRPr kumimoji="0" lang="zh-CN" altLang="zh-CN" sz="28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6699"/>
                        </a:buClr>
                        <a:buSzTx/>
                        <a:buFontTx/>
                        <a:buNone/>
                        <a:tabLst/>
                      </a:pPr>
                      <a:endParaRPr kumimoji="0" lang="zh-CN" altLang="zh-CN" sz="28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6699"/>
                        </a:buClr>
                        <a:buSzTx/>
                        <a:buFontTx/>
                        <a:buNone/>
                        <a:tabLst/>
                      </a:pPr>
                      <a:endParaRPr kumimoji="0" lang="zh-CN" altLang="zh-CN" sz="28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6699"/>
                        </a:buClr>
                        <a:buSzTx/>
                        <a:buFontTx/>
                        <a:buNone/>
                        <a:tabLst/>
                      </a:pPr>
                      <a:endParaRPr kumimoji="0" lang="zh-CN" altLang="zh-CN" sz="28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5625">
                <a:tc>
                  <a:txBody>
                    <a:bodyPr/>
                    <a:lstStyle/>
                    <a:p>
                      <a:pPr marL="0" marR="0" lvl="0" indent="0" algn="ctr" defTabSz="914400" rtl="0" eaLnBrk="1" fontAlgn="base" latinLnBrk="0" hangingPunct="1">
                        <a:lnSpc>
                          <a:spcPct val="100000"/>
                        </a:lnSpc>
                        <a:spcBef>
                          <a:spcPct val="20000"/>
                        </a:spcBef>
                        <a:spcAft>
                          <a:spcPct val="0"/>
                        </a:spcAft>
                        <a:buClr>
                          <a:srgbClr val="006699"/>
                        </a:buClr>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1</a:t>
                      </a:r>
                    </a:p>
                  </a:txBody>
                  <a:tcPr anchor="ct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6699"/>
                        </a:buClr>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006699"/>
                        </a:buClr>
                        <a:buSzTx/>
                        <a:buFontTx/>
                        <a:buNone/>
                        <a:tabLst/>
                      </a:pPr>
                      <a:endParaRPr kumimoji="0" lang="zh-CN" altLang="zh-CN" sz="28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6699"/>
                        </a:buClr>
                        <a:buSzTx/>
                        <a:buFontTx/>
                        <a:buNone/>
                        <a:tabLst/>
                      </a:pPr>
                      <a:endParaRPr kumimoji="0" lang="zh-CN" altLang="zh-CN" sz="28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6699"/>
                        </a:buClr>
                        <a:buSzTx/>
                        <a:buFontTx/>
                        <a:buNone/>
                        <a:tabLst/>
                      </a:pPr>
                      <a:endParaRPr kumimoji="0" lang="zh-CN" altLang="zh-CN" sz="28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6699"/>
                        </a:buClr>
                        <a:buSzTx/>
                        <a:buFontTx/>
                        <a:buNone/>
                        <a:tabLst/>
                      </a:pPr>
                      <a:endParaRPr kumimoji="0" lang="zh-CN" altLang="zh-CN" sz="28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6699"/>
                    </a:solidFill>
                  </a:tcPr>
                </a:tc>
                <a:extLst>
                  <a:ext uri="{0D108BD9-81ED-4DB2-BD59-A6C34878D82A}">
                    <a16:rowId xmlns:a16="http://schemas.microsoft.com/office/drawing/2014/main" val="10002"/>
                  </a:ext>
                </a:extLst>
              </a:tr>
              <a:tr h="555625">
                <a:tc>
                  <a:txBody>
                    <a:bodyPr/>
                    <a:lstStyle/>
                    <a:p>
                      <a:pPr marL="0" marR="0" lvl="0" indent="0" algn="ctr" defTabSz="914400" rtl="0" eaLnBrk="1" fontAlgn="base" latinLnBrk="0" hangingPunct="1">
                        <a:lnSpc>
                          <a:spcPct val="100000"/>
                        </a:lnSpc>
                        <a:spcBef>
                          <a:spcPct val="20000"/>
                        </a:spcBef>
                        <a:spcAft>
                          <a:spcPct val="0"/>
                        </a:spcAft>
                        <a:buClr>
                          <a:srgbClr val="006699"/>
                        </a:buClr>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2</a:t>
                      </a:r>
                    </a:p>
                  </a:txBody>
                  <a:tcPr anchor="ct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6699"/>
                        </a:buClr>
                        <a:buSzTx/>
                        <a:buFontTx/>
                        <a:buNone/>
                        <a:tabLst/>
                      </a:pPr>
                      <a:endParaRPr kumimoji="0" lang="zh-CN" altLang="zh-CN" sz="28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6699"/>
                        </a:buClr>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006699"/>
                        </a:buClr>
                        <a:buSzTx/>
                        <a:buFontTx/>
                        <a:buNone/>
                        <a:tabLst/>
                      </a:pPr>
                      <a:endParaRPr kumimoji="0" lang="zh-CN" altLang="zh-CN" sz="28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6699"/>
                        </a:buClr>
                        <a:buSzTx/>
                        <a:buFontTx/>
                        <a:buNone/>
                        <a:tabLst/>
                      </a:pPr>
                      <a:endParaRPr kumimoji="0" lang="zh-CN" altLang="zh-CN" sz="28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6699"/>
                        </a:buClr>
                        <a:buSzTx/>
                        <a:buFontTx/>
                        <a:buNone/>
                        <a:tabLst/>
                      </a:pPr>
                      <a:endParaRPr kumimoji="0" lang="zh-CN" altLang="zh-CN" sz="28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2450">
                <a:tc>
                  <a:txBody>
                    <a:bodyPr/>
                    <a:lstStyle/>
                    <a:p>
                      <a:pPr marL="0" marR="0" lvl="0" indent="0" algn="ctr" defTabSz="914400" rtl="0" eaLnBrk="1" fontAlgn="base" latinLnBrk="0" hangingPunct="1">
                        <a:lnSpc>
                          <a:spcPct val="100000"/>
                        </a:lnSpc>
                        <a:spcBef>
                          <a:spcPct val="20000"/>
                        </a:spcBef>
                        <a:spcAft>
                          <a:spcPct val="0"/>
                        </a:spcAft>
                        <a:buClr>
                          <a:srgbClr val="006699"/>
                        </a:buClr>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3</a:t>
                      </a:r>
                    </a:p>
                  </a:txBody>
                  <a:tcPr anchor="ct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6699"/>
                        </a:buClr>
                        <a:buSzTx/>
                        <a:buFontTx/>
                        <a:buNone/>
                        <a:tabLst/>
                      </a:pPr>
                      <a:endParaRPr kumimoji="0" lang="zh-CN" altLang="zh-CN" sz="28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6699"/>
                        </a:buClr>
                        <a:buSzTx/>
                        <a:buFontTx/>
                        <a:buNone/>
                        <a:tabLst/>
                      </a:pPr>
                      <a:endParaRPr kumimoji="0" lang="zh-CN" altLang="zh-CN" sz="28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6699"/>
                        </a:buClr>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006699"/>
                        </a:buClr>
                        <a:buSzTx/>
                        <a:buFontTx/>
                        <a:buNone/>
                        <a:tabLst/>
                      </a:pPr>
                      <a:endParaRPr kumimoji="0" lang="zh-CN" altLang="zh-CN" sz="28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6699"/>
                        </a:buClr>
                        <a:buSzTx/>
                        <a:buFontTx/>
                        <a:buNone/>
                        <a:tabLst/>
                      </a:pPr>
                      <a:endParaRPr kumimoji="0" lang="zh-CN" altLang="zh-CN" sz="28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55625">
                <a:tc>
                  <a:txBody>
                    <a:bodyPr/>
                    <a:lstStyle/>
                    <a:p>
                      <a:pPr marL="0" marR="0" lvl="0" indent="0" algn="ctr" defTabSz="914400" rtl="0" eaLnBrk="1" fontAlgn="base" latinLnBrk="0" hangingPunct="1">
                        <a:lnSpc>
                          <a:spcPct val="100000"/>
                        </a:lnSpc>
                        <a:spcBef>
                          <a:spcPct val="20000"/>
                        </a:spcBef>
                        <a:spcAft>
                          <a:spcPct val="0"/>
                        </a:spcAft>
                        <a:buClr>
                          <a:srgbClr val="006699"/>
                        </a:buClr>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4</a:t>
                      </a:r>
                    </a:p>
                  </a:txBody>
                  <a:tcPr anchor="ct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6699"/>
                        </a:buClr>
                        <a:buSzTx/>
                        <a:buFontTx/>
                        <a:buNone/>
                        <a:tabLst/>
                      </a:pPr>
                      <a:endParaRPr kumimoji="0" lang="zh-CN" altLang="zh-CN" sz="28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6699"/>
                        </a:buClr>
                        <a:buSzTx/>
                        <a:buFontTx/>
                        <a:buNone/>
                        <a:tabLst/>
                      </a:pPr>
                      <a:endParaRPr kumimoji="0" lang="zh-CN" altLang="zh-CN" sz="28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6699"/>
                        </a:buClr>
                        <a:buSzTx/>
                        <a:buFontTx/>
                        <a:buNone/>
                        <a:tabLst/>
                      </a:pPr>
                      <a:endParaRPr kumimoji="0" lang="zh-CN" altLang="zh-CN" sz="28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6699"/>
                        </a:buClr>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rgbClr val="006699"/>
                        </a:buClr>
                        <a:buSzTx/>
                        <a:buFontTx/>
                        <a:buNone/>
                        <a:tabLst/>
                      </a:pPr>
                      <a:endParaRPr kumimoji="0" lang="zh-CN" altLang="zh-CN" sz="28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64968" name="Line 104"/>
          <p:cNvSpPr>
            <a:spLocks noChangeShapeType="1"/>
          </p:cNvSpPr>
          <p:nvPr/>
        </p:nvSpPr>
        <p:spPr bwMode="auto">
          <a:xfrm>
            <a:off x="3563938" y="3789363"/>
            <a:ext cx="2447925" cy="1655762"/>
          </a:xfrm>
          <a:prstGeom prst="line">
            <a:avLst/>
          </a:prstGeom>
          <a:noFill/>
          <a:ln w="57150">
            <a:solidFill>
              <a:srgbClr val="FE6700"/>
            </a:solidFill>
            <a:round/>
            <a:headEnd/>
            <a:tailEnd type="triangle" w="med" len="med"/>
          </a:ln>
          <a:effectLst/>
        </p:spPr>
        <p:txBody>
          <a:bodyPr/>
          <a:lstStyle/>
          <a:p>
            <a:pPr eaLnBrk="1" hangingPunct="1">
              <a:defRPr/>
            </a:pPr>
            <a:endParaRPr lang="zh-CN" altLang="en-US">
              <a:effectLst>
                <a:outerShdw blurRad="38100" dist="38100" dir="2700000" algn="tl">
                  <a:srgbClr val="000000">
                    <a:alpha val="43137"/>
                  </a:srgbClr>
                </a:outerShdw>
              </a:effectLst>
              <a:latin typeface="Arial" charset="0"/>
            </a:endParaRPr>
          </a:p>
        </p:txBody>
      </p:sp>
      <p:sp>
        <p:nvSpPr>
          <p:cNvPr id="164969" name="Line 105"/>
          <p:cNvSpPr>
            <a:spLocks noChangeShapeType="1"/>
          </p:cNvSpPr>
          <p:nvPr/>
        </p:nvSpPr>
        <p:spPr bwMode="auto">
          <a:xfrm>
            <a:off x="4356100" y="3789363"/>
            <a:ext cx="1728788" cy="1223962"/>
          </a:xfrm>
          <a:prstGeom prst="line">
            <a:avLst/>
          </a:prstGeom>
          <a:noFill/>
          <a:ln w="57150">
            <a:solidFill>
              <a:srgbClr val="FE6700"/>
            </a:solidFill>
            <a:round/>
            <a:headEnd/>
            <a:tailEnd type="triangle" w="med" len="med"/>
          </a:ln>
          <a:effectLst/>
        </p:spPr>
        <p:txBody>
          <a:bodyPr/>
          <a:lstStyle/>
          <a:p>
            <a:pPr eaLnBrk="1" hangingPunct="1">
              <a:defRPr/>
            </a:pPr>
            <a:endParaRPr lang="zh-CN" altLang="en-US">
              <a:effectLst>
                <a:outerShdw blurRad="38100" dist="38100" dir="2700000" algn="tl">
                  <a:srgbClr val="000000">
                    <a:alpha val="43137"/>
                  </a:srgbClr>
                </a:outerShdw>
              </a:effectLst>
              <a:latin typeface="Arial" charset="0"/>
            </a:endParaRPr>
          </a:p>
        </p:txBody>
      </p:sp>
      <p:sp>
        <p:nvSpPr>
          <p:cNvPr id="164970" name="Line 106"/>
          <p:cNvSpPr>
            <a:spLocks noChangeShapeType="1"/>
          </p:cNvSpPr>
          <p:nvPr/>
        </p:nvSpPr>
        <p:spPr bwMode="auto">
          <a:xfrm>
            <a:off x="5292725" y="3860800"/>
            <a:ext cx="792163" cy="576263"/>
          </a:xfrm>
          <a:prstGeom prst="line">
            <a:avLst/>
          </a:prstGeom>
          <a:noFill/>
          <a:ln w="57150">
            <a:solidFill>
              <a:srgbClr val="FE6700"/>
            </a:solidFill>
            <a:round/>
            <a:headEnd/>
            <a:tailEnd type="triangle" w="med" len="med"/>
          </a:ln>
          <a:effectLst/>
        </p:spPr>
        <p:txBody>
          <a:bodyPr/>
          <a:lstStyle/>
          <a:p>
            <a:pPr eaLnBrk="1" hangingPunct="1">
              <a:defRPr/>
            </a:pPr>
            <a:endParaRPr lang="zh-CN" altLang="en-US">
              <a:effectLst>
                <a:outerShdw blurRad="38100" dist="38100" dir="2700000" algn="tl">
                  <a:srgbClr val="000000">
                    <a:alpha val="43137"/>
                  </a:srgbClr>
                </a:outerShdw>
              </a:effectLst>
              <a:latin typeface="Arial" charset="0"/>
            </a:endParaRPr>
          </a:p>
        </p:txBody>
      </p:sp>
      <p:sp>
        <p:nvSpPr>
          <p:cNvPr id="164972" name="Line 108"/>
          <p:cNvSpPr>
            <a:spLocks noChangeShapeType="1"/>
          </p:cNvSpPr>
          <p:nvPr/>
        </p:nvSpPr>
        <p:spPr bwMode="auto">
          <a:xfrm>
            <a:off x="2987675" y="3860800"/>
            <a:ext cx="2160588" cy="1511300"/>
          </a:xfrm>
          <a:prstGeom prst="line">
            <a:avLst/>
          </a:prstGeom>
          <a:noFill/>
          <a:ln w="57150">
            <a:solidFill>
              <a:srgbClr val="FE6700"/>
            </a:solidFill>
            <a:round/>
            <a:headEnd/>
            <a:tailEnd type="triangle" w="med" len="med"/>
          </a:ln>
          <a:effectLst/>
        </p:spPr>
        <p:txBody>
          <a:bodyPr/>
          <a:lstStyle/>
          <a:p>
            <a:pPr eaLnBrk="1" hangingPunct="1">
              <a:defRPr/>
            </a:pPr>
            <a:endParaRPr lang="zh-CN" altLang="en-US">
              <a:effectLst>
                <a:outerShdw blurRad="38100" dist="38100" dir="2700000" algn="tl">
                  <a:srgbClr val="000000">
                    <a:alpha val="43137"/>
                  </a:srgbClr>
                </a:outerShdw>
              </a:effectLst>
              <a:latin typeface="Arial" charset="0"/>
            </a:endParaRPr>
          </a:p>
        </p:txBody>
      </p:sp>
      <p:sp>
        <p:nvSpPr>
          <p:cNvPr id="164973" name="Line 109"/>
          <p:cNvSpPr>
            <a:spLocks noChangeShapeType="1"/>
          </p:cNvSpPr>
          <p:nvPr/>
        </p:nvSpPr>
        <p:spPr bwMode="auto">
          <a:xfrm>
            <a:off x="3563938" y="3789363"/>
            <a:ext cx="2447925" cy="1655762"/>
          </a:xfrm>
          <a:prstGeom prst="line">
            <a:avLst/>
          </a:prstGeom>
          <a:noFill/>
          <a:ln w="57150">
            <a:solidFill>
              <a:srgbClr val="FE6700"/>
            </a:solidFill>
            <a:round/>
            <a:headEnd/>
            <a:tailEnd type="triangle" w="med" len="med"/>
          </a:ln>
          <a:effectLst/>
        </p:spPr>
        <p:txBody>
          <a:bodyPr/>
          <a:lstStyle/>
          <a:p>
            <a:pPr eaLnBrk="1" hangingPunct="1">
              <a:defRPr/>
            </a:pPr>
            <a:endParaRPr lang="zh-CN" altLang="en-US">
              <a:effectLst>
                <a:outerShdw blurRad="38100" dist="38100" dir="2700000" algn="tl">
                  <a:srgbClr val="000000">
                    <a:alpha val="43137"/>
                  </a:srgbClr>
                </a:outerShdw>
              </a:effectLst>
              <a:latin typeface="Arial" charset="0"/>
            </a:endParaRPr>
          </a:p>
        </p:txBody>
      </p:sp>
      <p:sp>
        <p:nvSpPr>
          <p:cNvPr id="164982" name="AutoShape 118"/>
          <p:cNvSpPr>
            <a:spLocks noChangeArrowheads="1"/>
          </p:cNvSpPr>
          <p:nvPr/>
        </p:nvSpPr>
        <p:spPr bwMode="auto">
          <a:xfrm rot="-2113756">
            <a:off x="3563938" y="4365625"/>
            <a:ext cx="2665412" cy="288925"/>
          </a:xfrm>
          <a:prstGeom prst="rightArrow">
            <a:avLst>
              <a:gd name="adj1" fmla="val 50000"/>
              <a:gd name="adj2" fmla="val 230632"/>
            </a:avLst>
          </a:prstGeom>
          <a:solidFill>
            <a:srgbClr val="99CC00">
              <a:alpha val="75000"/>
            </a:srgbClr>
          </a:solidFill>
          <a:ln w="9525">
            <a:solidFill>
              <a:schemeClr val="tx1"/>
            </a:solidFill>
            <a:miter lim="800000"/>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latin typeface="Arial" charset="0"/>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6914" name="Rectangle 3"/>
          <p:cNvSpPr>
            <a:spLocks noGrp="1" noChangeArrowheads="1"/>
          </p:cNvSpPr>
          <p:nvPr>
            <p:ph idx="1"/>
          </p:nvPr>
        </p:nvSpPr>
        <p:spPr>
          <a:xfrm>
            <a:off x="468313" y="404813"/>
            <a:ext cx="8229600" cy="6119812"/>
          </a:xfrm>
        </p:spPr>
        <p:txBody>
          <a:bodyPr/>
          <a:lstStyle/>
          <a:p>
            <a:pPr eaLnBrk="1" hangingPunct="1">
              <a:lnSpc>
                <a:spcPct val="80000"/>
              </a:lnSpc>
            </a:pPr>
            <a:r>
              <a:rPr lang="en-US" altLang="zh-CN" sz="2800" smtClean="0"/>
              <a:t>void OptimalBinarySearchTree(int *a,int *b,int n,int **m,int **s,int **w)</a:t>
            </a:r>
          </a:p>
          <a:p>
            <a:pPr eaLnBrk="1" hangingPunct="1">
              <a:lnSpc>
                <a:spcPct val="80000"/>
              </a:lnSpc>
            </a:pPr>
            <a:r>
              <a:rPr lang="en-US" altLang="zh-CN" sz="2800" smtClean="0"/>
              <a:t>{</a:t>
            </a:r>
          </a:p>
          <a:p>
            <a:pPr eaLnBrk="1" hangingPunct="1">
              <a:lnSpc>
                <a:spcPct val="80000"/>
              </a:lnSpc>
            </a:pPr>
            <a:r>
              <a:rPr lang="en-US" altLang="zh-CN" sz="2800" smtClean="0"/>
              <a:t>    //a[i]</a:t>
            </a:r>
            <a:r>
              <a:rPr lang="zh-CN" altLang="en-US" sz="2800" smtClean="0"/>
              <a:t>，确定</a:t>
            </a:r>
            <a:r>
              <a:rPr lang="en-US" altLang="zh-CN" sz="2800" smtClean="0"/>
              <a:t>x[i]∈(x[i],x[i+1])</a:t>
            </a:r>
            <a:r>
              <a:rPr lang="zh-CN" altLang="en-US" sz="2800" smtClean="0"/>
              <a:t>的概率</a:t>
            </a:r>
          </a:p>
          <a:p>
            <a:pPr eaLnBrk="1" hangingPunct="1">
              <a:lnSpc>
                <a:spcPct val="80000"/>
              </a:lnSpc>
            </a:pPr>
            <a:r>
              <a:rPr lang="zh-CN" altLang="en-US" sz="2800" smtClean="0"/>
              <a:t>    </a:t>
            </a:r>
            <a:r>
              <a:rPr lang="en-US" altLang="zh-CN" sz="2800" smtClean="0"/>
              <a:t>//b[i]</a:t>
            </a:r>
            <a:r>
              <a:rPr lang="zh-CN" altLang="en-US" sz="2800" smtClean="0"/>
              <a:t>，查找</a:t>
            </a:r>
            <a:r>
              <a:rPr lang="en-US" altLang="zh-CN" sz="2800" smtClean="0"/>
              <a:t>x[i]</a:t>
            </a:r>
            <a:r>
              <a:rPr lang="zh-CN" altLang="en-US" sz="2800" smtClean="0"/>
              <a:t>的概率</a:t>
            </a:r>
          </a:p>
          <a:p>
            <a:pPr eaLnBrk="1" hangingPunct="1">
              <a:lnSpc>
                <a:spcPct val="80000"/>
              </a:lnSpc>
            </a:pPr>
            <a:r>
              <a:rPr lang="zh-CN" altLang="en-US" sz="2800" smtClean="0"/>
              <a:t>    </a:t>
            </a:r>
            <a:r>
              <a:rPr lang="en-US" altLang="zh-CN" sz="2800" smtClean="0"/>
              <a:t>//n</a:t>
            </a:r>
            <a:r>
              <a:rPr lang="zh-CN" altLang="en-US" sz="2800" smtClean="0"/>
              <a:t>，元素个数</a:t>
            </a:r>
          </a:p>
          <a:p>
            <a:pPr eaLnBrk="1" hangingPunct="1">
              <a:lnSpc>
                <a:spcPct val="80000"/>
              </a:lnSpc>
            </a:pPr>
            <a:r>
              <a:rPr lang="zh-CN" altLang="en-US" sz="2800" smtClean="0"/>
              <a:t>    </a:t>
            </a:r>
            <a:r>
              <a:rPr lang="en-US" altLang="zh-CN" sz="2800" smtClean="0"/>
              <a:t>//m[i][j]</a:t>
            </a:r>
            <a:r>
              <a:rPr lang="zh-CN" altLang="en-US" sz="2800" smtClean="0"/>
              <a:t>，即</a:t>
            </a:r>
            <a:r>
              <a:rPr lang="en-US" altLang="zh-CN" sz="2800" smtClean="0"/>
              <a:t>w[i][j]*p[i][j]</a:t>
            </a:r>
          </a:p>
          <a:p>
            <a:pPr eaLnBrk="1" hangingPunct="1">
              <a:lnSpc>
                <a:spcPct val="80000"/>
              </a:lnSpc>
            </a:pPr>
            <a:r>
              <a:rPr lang="en-US" altLang="zh-CN" sz="2800" smtClean="0"/>
              <a:t>    //w[i][j]=a[i-1]+b[i]+...+b[j]+a[j]</a:t>
            </a:r>
          </a:p>
          <a:p>
            <a:pPr eaLnBrk="1" hangingPunct="1">
              <a:lnSpc>
                <a:spcPct val="80000"/>
              </a:lnSpc>
            </a:pPr>
            <a:r>
              <a:rPr lang="en-US" altLang="zh-CN" sz="2800" smtClean="0"/>
              <a:t>    //s[i][j]=</a:t>
            </a:r>
            <a:r>
              <a:rPr lang="zh-CN" altLang="en-US" sz="2800" smtClean="0"/>
              <a:t>树</a:t>
            </a:r>
            <a:r>
              <a:rPr lang="en-US" altLang="zh-CN" sz="2800" smtClean="0"/>
              <a:t>T[i][j]</a:t>
            </a:r>
            <a:r>
              <a:rPr lang="zh-CN" altLang="en-US" sz="2800" smtClean="0"/>
              <a:t>的根元素下标</a:t>
            </a:r>
          </a:p>
          <a:p>
            <a:pPr eaLnBrk="1" hangingPunct="1">
              <a:lnSpc>
                <a:spcPct val="80000"/>
              </a:lnSpc>
            </a:pPr>
            <a:r>
              <a:rPr lang="zh-CN" altLang="en-US" sz="2800" smtClean="0"/>
              <a:t>    </a:t>
            </a:r>
            <a:r>
              <a:rPr lang="en-US" altLang="zh-CN" sz="2800" smtClean="0"/>
              <a:t>for(int i=0;i&lt;=n;i++)</a:t>
            </a:r>
          </a:p>
          <a:p>
            <a:pPr eaLnBrk="1" hangingPunct="1">
              <a:lnSpc>
                <a:spcPct val="80000"/>
              </a:lnSpc>
            </a:pPr>
            <a:r>
              <a:rPr lang="en-US" altLang="zh-CN" sz="2800" smtClean="0"/>
              <a:t>    {</a:t>
            </a:r>
          </a:p>
          <a:p>
            <a:pPr eaLnBrk="1" hangingPunct="1">
              <a:lnSpc>
                <a:spcPct val="80000"/>
              </a:lnSpc>
            </a:pPr>
            <a:r>
              <a:rPr lang="en-US" altLang="zh-CN" sz="2800" smtClean="0"/>
              <a:t>        w[i+1][i]=a[i];</a:t>
            </a:r>
          </a:p>
          <a:p>
            <a:pPr eaLnBrk="1" hangingPunct="1">
              <a:lnSpc>
                <a:spcPct val="80000"/>
              </a:lnSpc>
            </a:pPr>
            <a:r>
              <a:rPr lang="en-US" altLang="zh-CN" sz="2800" smtClean="0"/>
              <a:t>        m[i+1][i]=0;</a:t>
            </a:r>
          </a:p>
          <a:p>
            <a:pPr eaLnBrk="1" hangingPunct="1">
              <a:lnSpc>
                <a:spcPct val="80000"/>
              </a:lnSpc>
            </a:pPr>
            <a:r>
              <a:rPr lang="en-US" altLang="zh-CN" sz="2800" smtClean="0"/>
              <a:t>    }</a:t>
            </a:r>
          </a:p>
          <a:p>
            <a:pPr eaLnBrk="1" hangingPunct="1">
              <a:lnSpc>
                <a:spcPct val="80000"/>
              </a:lnSpc>
            </a:pPr>
            <a:endParaRPr lang="en-US" altLang="zh-CN" sz="2800" smtClean="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7938" name="Rectangle 3"/>
          <p:cNvSpPr>
            <a:spLocks noGrp="1" noChangeArrowheads="1"/>
          </p:cNvSpPr>
          <p:nvPr>
            <p:ph idx="1"/>
          </p:nvPr>
        </p:nvSpPr>
        <p:spPr>
          <a:xfrm>
            <a:off x="468313" y="333375"/>
            <a:ext cx="8229600" cy="6524625"/>
          </a:xfrm>
        </p:spPr>
        <p:txBody>
          <a:bodyPr/>
          <a:lstStyle/>
          <a:p>
            <a:pPr eaLnBrk="1" hangingPunct="1">
              <a:lnSpc>
                <a:spcPct val="90000"/>
              </a:lnSpc>
            </a:pPr>
            <a:r>
              <a:rPr lang="en-US" altLang="zh-CN" sz="2400" smtClean="0"/>
              <a:t> for(int r=0;r&lt;n;r++)</a:t>
            </a:r>
          </a:p>
          <a:p>
            <a:pPr eaLnBrk="1" hangingPunct="1">
              <a:lnSpc>
                <a:spcPct val="90000"/>
              </a:lnSpc>
            </a:pPr>
            <a:r>
              <a:rPr lang="en-US" altLang="zh-CN" sz="2400" smtClean="0"/>
              <a:t>        for(int i=1;i&lt;=n-r;i++) {</a:t>
            </a:r>
          </a:p>
          <a:p>
            <a:pPr eaLnBrk="1" hangingPunct="1">
              <a:lnSpc>
                <a:spcPct val="90000"/>
              </a:lnSpc>
            </a:pPr>
            <a:r>
              <a:rPr lang="en-US" altLang="zh-CN" sz="2400" smtClean="0"/>
              <a:t>            int j=i+r;</a:t>
            </a:r>
          </a:p>
          <a:p>
            <a:pPr eaLnBrk="1" hangingPunct="1">
              <a:lnSpc>
                <a:spcPct val="90000"/>
              </a:lnSpc>
            </a:pPr>
            <a:r>
              <a:rPr lang="en-US" altLang="zh-CN" sz="2400" smtClean="0"/>
              <a:t>            w[i][j]=w[i][j-1]+a[j]+b[j];</a:t>
            </a:r>
          </a:p>
          <a:p>
            <a:pPr eaLnBrk="1" hangingPunct="1">
              <a:lnSpc>
                <a:spcPct val="90000"/>
              </a:lnSpc>
            </a:pPr>
            <a:r>
              <a:rPr lang="en-US" altLang="zh-CN" sz="2400" smtClean="0"/>
              <a:t>            m[i][j]=m[i+1][j]; //x[i]</a:t>
            </a:r>
            <a:r>
              <a:rPr lang="zh-CN" altLang="en-US" sz="2400" smtClean="0"/>
              <a:t>为根，此时只有右子树</a:t>
            </a:r>
          </a:p>
          <a:p>
            <a:pPr eaLnBrk="1" hangingPunct="1">
              <a:lnSpc>
                <a:spcPct val="90000"/>
              </a:lnSpc>
            </a:pPr>
            <a:r>
              <a:rPr lang="zh-CN" altLang="en-US" sz="2400" smtClean="0"/>
              <a:t>            </a:t>
            </a:r>
            <a:r>
              <a:rPr lang="en-US" altLang="zh-CN" sz="2400" smtClean="0"/>
              <a:t>s[i][j]=i;</a:t>
            </a:r>
          </a:p>
          <a:p>
            <a:pPr eaLnBrk="1" hangingPunct="1">
              <a:lnSpc>
                <a:spcPct val="90000"/>
              </a:lnSpc>
            </a:pPr>
            <a:r>
              <a:rPr lang="en-US" altLang="zh-CN" sz="2400" smtClean="0"/>
              <a:t>            for(int k=i+1;k&lt;=j;k++) { //</a:t>
            </a:r>
            <a:r>
              <a:rPr lang="zh-CN" altLang="en-US" sz="2400" smtClean="0"/>
              <a:t>以</a:t>
            </a:r>
            <a:r>
              <a:rPr lang="en-US" altLang="zh-CN" sz="2400" smtClean="0"/>
              <a:t>x[k]</a:t>
            </a:r>
            <a:r>
              <a:rPr lang="zh-CN" altLang="en-US" sz="2400" smtClean="0"/>
              <a:t>为根            </a:t>
            </a:r>
          </a:p>
          <a:p>
            <a:pPr eaLnBrk="1" hangingPunct="1">
              <a:lnSpc>
                <a:spcPct val="90000"/>
              </a:lnSpc>
            </a:pPr>
            <a:r>
              <a:rPr lang="zh-CN" altLang="en-US" sz="2400" smtClean="0"/>
              <a:t>                </a:t>
            </a:r>
            <a:r>
              <a:rPr lang="en-US" altLang="zh-CN" sz="2400" smtClean="0"/>
              <a:t>int t=m[i][k-1]+m[k+1][j];</a:t>
            </a:r>
          </a:p>
          <a:p>
            <a:pPr eaLnBrk="1" hangingPunct="1">
              <a:lnSpc>
                <a:spcPct val="90000"/>
              </a:lnSpc>
            </a:pPr>
            <a:r>
              <a:rPr lang="en-US" altLang="zh-CN" sz="2400" smtClean="0"/>
              <a:t>                if(t&lt;m[i][j]) {</a:t>
            </a:r>
          </a:p>
          <a:p>
            <a:pPr eaLnBrk="1" hangingPunct="1">
              <a:lnSpc>
                <a:spcPct val="90000"/>
              </a:lnSpc>
            </a:pPr>
            <a:r>
              <a:rPr lang="en-US" altLang="zh-CN" sz="2400" smtClean="0"/>
              <a:t>                    m[i][j]=t;</a:t>
            </a:r>
          </a:p>
          <a:p>
            <a:pPr eaLnBrk="1" hangingPunct="1">
              <a:lnSpc>
                <a:spcPct val="90000"/>
              </a:lnSpc>
            </a:pPr>
            <a:r>
              <a:rPr lang="en-US" altLang="zh-CN" sz="2400" smtClean="0"/>
              <a:t>                    s[i][j]=k;</a:t>
            </a:r>
          </a:p>
          <a:p>
            <a:pPr eaLnBrk="1" hangingPunct="1">
              <a:lnSpc>
                <a:spcPct val="90000"/>
              </a:lnSpc>
            </a:pPr>
            <a:r>
              <a:rPr lang="en-US" altLang="zh-CN" sz="2400" smtClean="0"/>
              <a:t>                }</a:t>
            </a:r>
          </a:p>
          <a:p>
            <a:pPr eaLnBrk="1" hangingPunct="1">
              <a:lnSpc>
                <a:spcPct val="90000"/>
              </a:lnSpc>
            </a:pPr>
            <a:r>
              <a:rPr lang="en-US" altLang="zh-CN" sz="2400" smtClean="0"/>
              <a:t>            }</a:t>
            </a:r>
          </a:p>
          <a:p>
            <a:pPr eaLnBrk="1" hangingPunct="1">
              <a:lnSpc>
                <a:spcPct val="90000"/>
              </a:lnSpc>
            </a:pPr>
            <a:r>
              <a:rPr lang="en-US" altLang="zh-CN" sz="2400" smtClean="0"/>
              <a:t>            m[i][j]+=w[i][j];</a:t>
            </a:r>
          </a:p>
          <a:p>
            <a:pPr eaLnBrk="1" hangingPunct="1">
              <a:lnSpc>
                <a:spcPct val="90000"/>
              </a:lnSpc>
            </a:pPr>
            <a:r>
              <a:rPr lang="en-US" altLang="zh-CN" sz="2400" smtClean="0"/>
              <a:t>        }</a:t>
            </a:r>
          </a:p>
          <a:p>
            <a:pPr eaLnBrk="1" hangingPunct="1">
              <a:lnSpc>
                <a:spcPct val="90000"/>
              </a:lnSpc>
            </a:pPr>
            <a:r>
              <a:rPr lang="en-US" altLang="zh-CN" sz="2400" smtClean="0"/>
              <a:t>}</a:t>
            </a:r>
          </a:p>
        </p:txBody>
      </p:sp>
      <p:sp>
        <p:nvSpPr>
          <p:cNvPr id="166916" name="Text Box 4"/>
          <p:cNvSpPr txBox="1">
            <a:spLocks noChangeArrowheads="1"/>
          </p:cNvSpPr>
          <p:nvPr/>
        </p:nvSpPr>
        <p:spPr bwMode="auto">
          <a:xfrm>
            <a:off x="6280150" y="4816475"/>
            <a:ext cx="2317750" cy="1800225"/>
          </a:xfrm>
          <a:prstGeom prst="rect">
            <a:avLst/>
          </a:prstGeom>
          <a:solidFill>
            <a:schemeClr val="accent1"/>
          </a:solidFill>
          <a:ln w="9525">
            <a:noFill/>
            <a:miter lim="800000"/>
            <a:headEnd/>
            <a:tailEnd/>
          </a:ln>
          <a:effectLst/>
        </p:spPr>
        <p:txBody>
          <a:bodyPr wrap="none">
            <a:spAutoFit/>
          </a:bodyPr>
          <a:lstStyle/>
          <a:p>
            <a:pPr eaLnBrk="1" hangingPunct="1">
              <a:defRPr/>
            </a:pPr>
            <a:r>
              <a:rPr lang="zh-CN" altLang="en-US">
                <a:effectLst>
                  <a:outerShdw blurRad="38100" dist="38100" dir="2700000" algn="tl">
                    <a:srgbClr val="FFFFFF"/>
                  </a:outerShdw>
                </a:effectLst>
                <a:latin typeface="Arial" charset="0"/>
              </a:rPr>
              <a:t>时间复杂性：</a:t>
            </a:r>
          </a:p>
          <a:p>
            <a:pPr eaLnBrk="1" hangingPunct="1">
              <a:defRPr/>
            </a:pPr>
            <a:r>
              <a:rPr lang="en-US" altLang="zh-CN">
                <a:effectLst>
                  <a:outerShdw blurRad="38100" dist="38100" dir="2700000" algn="tl">
                    <a:srgbClr val="FFFFFF"/>
                  </a:outerShdw>
                </a:effectLst>
                <a:latin typeface="Arial" charset="0"/>
              </a:rPr>
              <a:t>O(n</a:t>
            </a:r>
            <a:r>
              <a:rPr lang="en-US" altLang="zh-CN" baseline="30000">
                <a:effectLst>
                  <a:outerShdw blurRad="38100" dist="38100" dir="2700000" algn="tl">
                    <a:srgbClr val="FFFFFF"/>
                  </a:outerShdw>
                </a:effectLst>
                <a:latin typeface="Arial" charset="0"/>
              </a:rPr>
              <a:t>3</a:t>
            </a:r>
            <a:r>
              <a:rPr lang="en-US" altLang="zh-CN">
                <a:effectLst>
                  <a:outerShdw blurRad="38100" dist="38100" dir="2700000" algn="tl">
                    <a:srgbClr val="FFFFFF"/>
                  </a:outerShdw>
                </a:effectLst>
                <a:latin typeface="Arial" charset="0"/>
              </a:rPr>
              <a:t>)</a:t>
            </a:r>
          </a:p>
          <a:p>
            <a:pPr eaLnBrk="1" hangingPunct="1">
              <a:defRPr/>
            </a:pPr>
            <a:r>
              <a:rPr lang="zh-CN" altLang="en-US">
                <a:effectLst>
                  <a:outerShdw blurRad="38100" dist="38100" dir="2700000" algn="tl">
                    <a:srgbClr val="FFFFFF"/>
                  </a:outerShdw>
                </a:effectLst>
                <a:latin typeface="Arial" charset="0"/>
              </a:rPr>
              <a:t>空间复杂性：</a:t>
            </a:r>
          </a:p>
          <a:p>
            <a:pPr eaLnBrk="1" hangingPunct="1">
              <a:defRPr/>
            </a:pPr>
            <a:r>
              <a:rPr lang="en-US" altLang="zh-CN">
                <a:effectLst>
                  <a:outerShdw blurRad="38100" dist="38100" dir="2700000" algn="tl">
                    <a:srgbClr val="FFFFFF"/>
                  </a:outerShdw>
                </a:effectLst>
                <a:latin typeface="Arial" charset="0"/>
              </a:rPr>
              <a:t>O(n</a:t>
            </a:r>
            <a:r>
              <a:rPr lang="en-US" altLang="zh-CN" baseline="30000">
                <a:effectLst>
                  <a:outerShdw blurRad="38100" dist="38100" dir="2700000" algn="tl">
                    <a:srgbClr val="FFFFFF"/>
                  </a:outerShdw>
                </a:effectLst>
                <a:latin typeface="Arial" charset="0"/>
              </a:rPr>
              <a:t>2</a:t>
            </a:r>
            <a:r>
              <a:rPr lang="en-US" altLang="zh-CN">
                <a:effectLst>
                  <a:outerShdw blurRad="38100" dist="38100" dir="2700000" algn="tl">
                    <a:srgbClr val="FFFFFF"/>
                  </a:outerShdw>
                </a:effectLst>
                <a:latin typeface="Arial" charset="0"/>
              </a:rPr>
              <a:t>)</a:t>
            </a: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pPr eaLnBrk="1" fontAlgn="auto" hangingPunct="1">
              <a:spcAft>
                <a:spcPts val="0"/>
              </a:spcAft>
              <a:defRPr/>
            </a:pPr>
            <a:r>
              <a:rPr lang="en-US" altLang="zh-CN"/>
              <a:t>3. </a:t>
            </a:r>
            <a:r>
              <a:rPr lang="zh-CN" altLang="en-US"/>
              <a:t>构造最优解</a:t>
            </a:r>
          </a:p>
        </p:txBody>
      </p:sp>
      <p:sp>
        <p:nvSpPr>
          <p:cNvPr id="167939" name="Rectangle 3"/>
          <p:cNvSpPr>
            <a:spLocks noGrp="1" noChangeArrowheads="1"/>
          </p:cNvSpPr>
          <p:nvPr>
            <p:ph idx="1"/>
          </p:nvPr>
        </p:nvSpPr>
        <p:spPr/>
        <p:txBody>
          <a:bodyPr>
            <a:normAutofit lnSpcReduction="10000"/>
          </a:bodyPr>
          <a:lstStyle/>
          <a:p>
            <a:pPr eaLnBrk="1" fontAlgn="auto" hangingPunct="1">
              <a:lnSpc>
                <a:spcPct val="90000"/>
              </a:lnSpc>
              <a:spcAft>
                <a:spcPts val="0"/>
              </a:spcAft>
              <a:buFont typeface="Wingdings 2"/>
              <a:buChar char=""/>
              <a:defRPr/>
            </a:pPr>
            <a:r>
              <a:rPr lang="en-US" altLang="zh-CN"/>
              <a:t>void Traceback(int **s,int m,int n) </a:t>
            </a:r>
          </a:p>
          <a:p>
            <a:pPr eaLnBrk="1" fontAlgn="auto" hangingPunct="1">
              <a:lnSpc>
                <a:spcPct val="90000"/>
              </a:lnSpc>
              <a:spcAft>
                <a:spcPts val="0"/>
              </a:spcAft>
              <a:buFont typeface="Wingdings 2"/>
              <a:buChar char=""/>
              <a:defRPr/>
            </a:pPr>
            <a:r>
              <a:rPr lang="en-US" altLang="zh-CN"/>
              <a:t>{     //</a:t>
            </a:r>
            <a:r>
              <a:rPr lang="zh-CN" altLang="en-US"/>
              <a:t>得到二叉树的中序序列</a:t>
            </a:r>
          </a:p>
          <a:p>
            <a:pPr eaLnBrk="1" fontAlgn="auto" hangingPunct="1">
              <a:lnSpc>
                <a:spcPct val="90000"/>
              </a:lnSpc>
              <a:spcAft>
                <a:spcPts val="0"/>
              </a:spcAft>
              <a:buFont typeface="Wingdings 2"/>
              <a:buChar char=""/>
              <a:defRPr/>
            </a:pPr>
            <a:r>
              <a:rPr lang="zh-CN" altLang="en-US"/>
              <a:t>    </a:t>
            </a:r>
            <a:r>
              <a:rPr lang="en-US" altLang="zh-CN"/>
              <a:t>if(m&gt;n)</a:t>
            </a:r>
          </a:p>
          <a:p>
            <a:pPr eaLnBrk="1" fontAlgn="auto" hangingPunct="1">
              <a:lnSpc>
                <a:spcPct val="90000"/>
              </a:lnSpc>
              <a:spcAft>
                <a:spcPts val="0"/>
              </a:spcAft>
              <a:buFont typeface="Wingdings 2"/>
              <a:buChar char=""/>
              <a:defRPr/>
            </a:pPr>
            <a:r>
              <a:rPr lang="en-US" altLang="zh-CN"/>
              <a:t>        return;</a:t>
            </a:r>
          </a:p>
          <a:p>
            <a:pPr eaLnBrk="1" fontAlgn="auto" hangingPunct="1">
              <a:lnSpc>
                <a:spcPct val="90000"/>
              </a:lnSpc>
              <a:spcAft>
                <a:spcPts val="0"/>
              </a:spcAft>
              <a:buFont typeface="Wingdings 2"/>
              <a:buChar char=""/>
              <a:defRPr/>
            </a:pPr>
            <a:r>
              <a:rPr lang="en-US" altLang="zh-CN"/>
              <a:t>    int k=s[m][n];</a:t>
            </a:r>
          </a:p>
          <a:p>
            <a:pPr eaLnBrk="1" fontAlgn="auto" hangingPunct="1">
              <a:lnSpc>
                <a:spcPct val="90000"/>
              </a:lnSpc>
              <a:spcAft>
                <a:spcPts val="0"/>
              </a:spcAft>
              <a:buFont typeface="Wingdings 2"/>
              <a:buChar char=""/>
              <a:defRPr/>
            </a:pPr>
            <a:r>
              <a:rPr lang="en-US" altLang="zh-CN"/>
              <a:t>    cout&lt;&lt;k&lt;&lt;'\t';</a:t>
            </a:r>
          </a:p>
          <a:p>
            <a:pPr eaLnBrk="1" fontAlgn="auto" hangingPunct="1">
              <a:lnSpc>
                <a:spcPct val="90000"/>
              </a:lnSpc>
              <a:spcAft>
                <a:spcPts val="0"/>
              </a:spcAft>
              <a:buFont typeface="Wingdings 2"/>
              <a:buChar char=""/>
              <a:defRPr/>
            </a:pPr>
            <a:r>
              <a:rPr lang="en-US" altLang="zh-CN"/>
              <a:t>    Traceback(s,m,k-1);</a:t>
            </a:r>
          </a:p>
          <a:p>
            <a:pPr eaLnBrk="1" fontAlgn="auto" hangingPunct="1">
              <a:lnSpc>
                <a:spcPct val="90000"/>
              </a:lnSpc>
              <a:spcAft>
                <a:spcPts val="0"/>
              </a:spcAft>
              <a:buFont typeface="Wingdings 2"/>
              <a:buChar char=""/>
              <a:defRPr/>
            </a:pPr>
            <a:r>
              <a:rPr lang="en-US" altLang="zh-CN"/>
              <a:t>    Traceback(s,k+1,n);</a:t>
            </a:r>
          </a:p>
          <a:p>
            <a:pPr eaLnBrk="1" fontAlgn="auto" hangingPunct="1">
              <a:lnSpc>
                <a:spcPct val="90000"/>
              </a:lnSpc>
              <a:spcAft>
                <a:spcPts val="0"/>
              </a:spcAft>
              <a:buFont typeface="Wingdings 2"/>
              <a:buChar char=""/>
              <a:defRPr/>
            </a:pPr>
            <a:r>
              <a:rPr lang="en-US" altLang="zh-CN"/>
              <a:t>}</a:t>
            </a:r>
          </a:p>
        </p:txBody>
      </p:sp>
      <p:sp>
        <p:nvSpPr>
          <p:cNvPr id="4" name="灯片编号占位符 5"/>
          <p:cNvSpPr>
            <a:spLocks noGrp="1"/>
          </p:cNvSpPr>
          <p:nvPr>
            <p:ph type="sldNum" sz="quarter" idx="12"/>
          </p:nvPr>
        </p:nvSpPr>
        <p:spPr/>
        <p:txBody>
          <a:bodyPr/>
          <a:lstStyle/>
          <a:p>
            <a:pPr>
              <a:defRPr/>
            </a:pPr>
            <a:fld id="{AD366A08-5FBB-42F9-83F5-CD8FD325DC79}" type="slidenum">
              <a:rPr lang="en-US" altLang="zh-CN"/>
              <a:pPr>
                <a:defRPr/>
              </a:pPr>
              <a:t>154</a:t>
            </a:fld>
            <a:endParaRPr lang="en-US" altLang="zh-CN"/>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24CD5B87-0AC5-4728-A9F2-18264EBD2ACD}" type="datetime1">
              <a:rPr lang="zh-CN" altLang="en-US"/>
              <a:pPr>
                <a:defRPr/>
              </a:pPr>
              <a:t>2020/3/4</a:t>
            </a:fld>
            <a:endParaRPr lang="en-US" altLang="zh-CN"/>
          </a:p>
        </p:txBody>
      </p:sp>
      <p:sp>
        <p:nvSpPr>
          <p:cNvPr id="6" name="灯片编号占位符 5"/>
          <p:cNvSpPr>
            <a:spLocks noGrp="1"/>
          </p:cNvSpPr>
          <p:nvPr>
            <p:ph type="sldNum" sz="quarter" idx="12"/>
          </p:nvPr>
        </p:nvSpPr>
        <p:spPr/>
        <p:txBody>
          <a:bodyPr/>
          <a:lstStyle/>
          <a:p>
            <a:pPr>
              <a:defRPr/>
            </a:pPr>
            <a:fld id="{FE0F1EC1-E158-4B39-A5AD-176D656FFA3E}" type="slidenum">
              <a:rPr lang="en-US" altLang="zh-CN" smtClean="0"/>
              <a:pPr>
                <a:defRPr/>
              </a:pPr>
              <a:t>155</a:t>
            </a:fld>
            <a:r>
              <a:rPr lang="en-US" altLang="zh-CN" smtClean="0"/>
              <a:t> of 158</a:t>
            </a:r>
          </a:p>
        </p:txBody>
      </p:sp>
      <p:sp>
        <p:nvSpPr>
          <p:cNvPr id="575490" name="Rectangle 2"/>
          <p:cNvSpPr>
            <a:spLocks noGrp="1" noChangeArrowheads="1"/>
          </p:cNvSpPr>
          <p:nvPr>
            <p:ph type="title"/>
          </p:nvPr>
        </p:nvSpPr>
        <p:spPr/>
        <p:txBody>
          <a:bodyPr/>
          <a:lstStyle/>
          <a:p>
            <a:pPr eaLnBrk="1" hangingPunct="1">
              <a:defRPr/>
            </a:pPr>
            <a:endParaRPr lang="zh-CN" altLang="zh-CN"/>
          </a:p>
        </p:txBody>
      </p:sp>
      <p:sp>
        <p:nvSpPr>
          <p:cNvPr id="575491" name="Rectangle 3"/>
          <p:cNvSpPr>
            <a:spLocks noChangeArrowheads="1"/>
          </p:cNvSpPr>
          <p:nvPr/>
        </p:nvSpPr>
        <p:spPr bwMode="auto">
          <a:xfrm>
            <a:off x="762000" y="1066800"/>
            <a:ext cx="6477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buClr>
                <a:srgbClr val="003399"/>
              </a:buClr>
              <a:buSzPct val="80000"/>
              <a:buFont typeface="Wingdings" panose="05000000000000000000" pitchFamily="2" charset="2"/>
              <a:buChar char="l"/>
            </a:pPr>
            <a:r>
              <a:rPr lang="zh-CN" altLang="en-US" sz="3600"/>
              <a:t>例</a:t>
            </a:r>
            <a:r>
              <a:rPr lang="en-US" altLang="zh-CN" sz="3600"/>
              <a:t>1</a:t>
            </a:r>
            <a:r>
              <a:rPr lang="zh-CN" altLang="en-US" sz="3600"/>
              <a:t>：多段图的最短路问题</a:t>
            </a:r>
            <a:endParaRPr lang="zh-CN" altLang="en-US" sz="3600">
              <a:solidFill>
                <a:srgbClr val="000000"/>
              </a:solidFill>
              <a:latin typeface="Tahoma" panose="020B0604030504040204" pitchFamily="34" charset="0"/>
              <a:ea typeface="华文新魏" panose="02010800040101010101" pitchFamily="2" charset="-122"/>
            </a:endParaRPr>
          </a:p>
        </p:txBody>
      </p:sp>
      <p:sp>
        <p:nvSpPr>
          <p:cNvPr id="575492" name="Rectangle 4"/>
          <p:cNvSpPr>
            <a:spLocks noChangeArrowheads="1"/>
          </p:cNvSpPr>
          <p:nvPr/>
        </p:nvSpPr>
        <p:spPr bwMode="auto">
          <a:xfrm>
            <a:off x="304800" y="1930400"/>
            <a:ext cx="8539163" cy="393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zh-CN" altLang="en-US" sz="3600"/>
              <a:t>多段图：设</a:t>
            </a:r>
            <a:r>
              <a:rPr lang="en-US" altLang="zh-CN" sz="3600"/>
              <a:t>G=&lt;V,E&gt;</a:t>
            </a:r>
            <a:r>
              <a:rPr lang="zh-CN" altLang="en-US" sz="3600"/>
              <a:t>是一个有向连通图，</a:t>
            </a:r>
            <a:br>
              <a:rPr lang="zh-CN" altLang="en-US" sz="3600"/>
            </a:br>
            <a:r>
              <a:rPr lang="zh-CN" altLang="en-US" sz="3600"/>
              <a:t>其中</a:t>
            </a:r>
            <a:r>
              <a:rPr lang="en-US" altLang="zh-CN" sz="3600"/>
              <a:t>|V|=n, |E|=m,  V</a:t>
            </a:r>
            <a:r>
              <a:rPr lang="zh-CN" altLang="en-US" sz="3600"/>
              <a:t>有划分</a:t>
            </a:r>
            <a:r>
              <a:rPr lang="en-US" altLang="zh-CN" sz="3600"/>
              <a:t>{V</a:t>
            </a:r>
            <a:r>
              <a:rPr lang="en-US" altLang="zh-CN" sz="3600" baseline="-25000"/>
              <a:t>1</a:t>
            </a:r>
            <a:r>
              <a:rPr lang="en-US" altLang="zh-CN" sz="3600"/>
              <a:t>,V</a:t>
            </a:r>
            <a:r>
              <a:rPr lang="en-US" altLang="zh-CN" sz="3600" baseline="-25000"/>
              <a:t>2</a:t>
            </a:r>
            <a:r>
              <a:rPr lang="en-US" altLang="zh-CN" sz="3600"/>
              <a:t>,</a:t>
            </a:r>
            <a:r>
              <a:rPr lang="en-US" altLang="zh-CN" sz="3600">
                <a:cs typeface="Times New Roman" panose="02020603050405020304" pitchFamily="18" charset="0"/>
              </a:rPr>
              <a:t>···</a:t>
            </a:r>
            <a:r>
              <a:rPr lang="en-US" altLang="zh-CN" sz="3600"/>
              <a:t>,V</a:t>
            </a:r>
            <a:r>
              <a:rPr lang="en-US" altLang="zh-CN" sz="3600" baseline="-25000"/>
              <a:t>k</a:t>
            </a:r>
            <a:r>
              <a:rPr lang="en-US" altLang="zh-CN" sz="3600"/>
              <a:t>}</a:t>
            </a:r>
            <a:r>
              <a:rPr lang="zh-CN" altLang="en-US" sz="3600"/>
              <a:t>，</a:t>
            </a:r>
            <a:br>
              <a:rPr lang="zh-CN" altLang="en-US" sz="3600"/>
            </a:br>
            <a:r>
              <a:rPr lang="zh-CN" altLang="en-US" sz="3600"/>
              <a:t>这里</a:t>
            </a:r>
            <a:r>
              <a:rPr lang="en-US" altLang="zh-CN" sz="3600"/>
              <a:t>V</a:t>
            </a:r>
            <a:r>
              <a:rPr lang="en-US" altLang="zh-CN" sz="3600" baseline="-25000"/>
              <a:t>1</a:t>
            </a:r>
            <a:r>
              <a:rPr lang="en-US" altLang="zh-CN" sz="3600"/>
              <a:t> ={s},s</a:t>
            </a:r>
            <a:r>
              <a:rPr lang="zh-CN" altLang="en-US" sz="3600"/>
              <a:t>称为源点， </a:t>
            </a:r>
            <a:r>
              <a:rPr lang="en-US" altLang="zh-CN" sz="3600"/>
              <a:t>V</a:t>
            </a:r>
            <a:r>
              <a:rPr lang="en-US" altLang="zh-CN" sz="3600" baseline="-25000"/>
              <a:t>k</a:t>
            </a:r>
            <a:r>
              <a:rPr lang="en-US" altLang="zh-CN" sz="3600"/>
              <a:t> ={t},t</a:t>
            </a:r>
            <a:r>
              <a:rPr lang="zh-CN" altLang="en-US" sz="3600"/>
              <a:t>称为</a:t>
            </a:r>
            <a:br>
              <a:rPr lang="zh-CN" altLang="en-US" sz="3600"/>
            </a:br>
            <a:r>
              <a:rPr lang="zh-CN" altLang="en-US" sz="3600"/>
              <a:t>终点，其中</a:t>
            </a:r>
            <a:r>
              <a:rPr lang="en-US" altLang="zh-CN" sz="3600"/>
              <a:t>k </a:t>
            </a:r>
            <a:r>
              <a:rPr lang="en-US" altLang="zh-CN" sz="3600">
                <a:cs typeface="Tahoma" panose="020B0604030504040204" pitchFamily="34" charset="0"/>
              </a:rPr>
              <a:t>≥</a:t>
            </a:r>
            <a:r>
              <a:rPr lang="en-US" altLang="zh-CN" sz="3600"/>
              <a:t> 2 </a:t>
            </a:r>
            <a:r>
              <a:rPr lang="zh-CN" altLang="en-US" sz="3600"/>
              <a:t>。对于每条有向边</a:t>
            </a:r>
            <a:br>
              <a:rPr lang="zh-CN" altLang="en-US" sz="3600"/>
            </a:br>
            <a:r>
              <a:rPr lang="en-US" altLang="zh-CN" sz="3600"/>
              <a:t>&lt;u,v&gt; </a:t>
            </a:r>
            <a:r>
              <a:rPr lang="en-US" altLang="zh-CN" sz="3600">
                <a:cs typeface="Tahoma" panose="020B0604030504040204" pitchFamily="34" charset="0"/>
              </a:rPr>
              <a:t>∈</a:t>
            </a:r>
            <a:r>
              <a:rPr lang="en-US" altLang="zh-CN" sz="3600"/>
              <a:t> E</a:t>
            </a:r>
            <a:r>
              <a:rPr lang="zh-CN" altLang="en-US" sz="3600"/>
              <a:t>都存在</a:t>
            </a:r>
            <a:r>
              <a:rPr lang="en-US" altLang="zh-CN" sz="3600"/>
              <a:t>V</a:t>
            </a:r>
            <a:r>
              <a:rPr lang="en-US" altLang="zh-CN" sz="3600" baseline="-25000"/>
              <a:t>i</a:t>
            </a:r>
            <a:r>
              <a:rPr lang="en-US" altLang="zh-CN" sz="3600"/>
              <a:t> </a:t>
            </a:r>
            <a:r>
              <a:rPr lang="en-US" altLang="zh-CN" sz="3600">
                <a:cs typeface="Tahoma" panose="020B0604030504040204" pitchFamily="34" charset="0"/>
              </a:rPr>
              <a:t>∈</a:t>
            </a:r>
            <a:r>
              <a:rPr lang="en-US" altLang="zh-CN" sz="3600"/>
              <a:t> V</a:t>
            </a:r>
            <a:r>
              <a:rPr lang="zh-CN" altLang="en-US" sz="3600"/>
              <a:t>，使得</a:t>
            </a:r>
            <a:r>
              <a:rPr lang="en-US" altLang="zh-CN" sz="3600"/>
              <a:t>u </a:t>
            </a:r>
            <a:r>
              <a:rPr lang="en-US" altLang="zh-CN" sz="3600">
                <a:cs typeface="Tahoma" panose="020B0604030504040204" pitchFamily="34" charset="0"/>
              </a:rPr>
              <a:t>∈</a:t>
            </a:r>
            <a:r>
              <a:rPr lang="en-US" altLang="zh-CN" sz="3600"/>
              <a:t> V</a:t>
            </a:r>
            <a:r>
              <a:rPr lang="en-US" altLang="zh-CN" sz="3600" baseline="-25000"/>
              <a:t>i</a:t>
            </a:r>
            <a:br>
              <a:rPr lang="en-US" altLang="zh-CN" sz="3600" baseline="-25000"/>
            </a:br>
            <a:r>
              <a:rPr lang="zh-CN" altLang="en-US" sz="3600"/>
              <a:t>和</a:t>
            </a:r>
            <a:r>
              <a:rPr lang="en-US" altLang="zh-CN" sz="3600"/>
              <a:t>v </a:t>
            </a:r>
            <a:r>
              <a:rPr lang="en-US" altLang="zh-CN" sz="3600">
                <a:cs typeface="Tahoma" panose="020B0604030504040204" pitchFamily="34" charset="0"/>
              </a:rPr>
              <a:t>∈</a:t>
            </a:r>
            <a:r>
              <a:rPr lang="en-US" altLang="zh-CN" sz="3600"/>
              <a:t> V</a:t>
            </a:r>
            <a:r>
              <a:rPr lang="en-US" altLang="zh-CN" sz="3600" baseline="-25000"/>
              <a:t>i+1</a:t>
            </a:r>
            <a:r>
              <a:rPr lang="en-US" altLang="zh-CN" sz="3600"/>
              <a:t>, </a:t>
            </a:r>
            <a:r>
              <a:rPr lang="zh-CN" altLang="en-US" sz="3600"/>
              <a:t>其中</a:t>
            </a:r>
            <a:r>
              <a:rPr lang="en-US" altLang="zh-CN" sz="3600"/>
              <a:t>1</a:t>
            </a:r>
            <a:r>
              <a:rPr lang="en-US" altLang="zh-CN" sz="3600">
                <a:cs typeface="Tahoma" panose="020B0604030504040204" pitchFamily="34" charset="0"/>
              </a:rPr>
              <a:t>≤i&lt;k</a:t>
            </a:r>
            <a:r>
              <a:rPr lang="zh-CN" altLang="en-US" sz="3600"/>
              <a:t>且每条边</a:t>
            </a:r>
            <a:r>
              <a:rPr lang="en-US" altLang="zh-CN" sz="3600"/>
              <a:t>&lt;u,v&gt;</a:t>
            </a:r>
            <a:r>
              <a:rPr lang="zh-CN" altLang="en-US" sz="3600"/>
              <a:t>均</a:t>
            </a:r>
            <a:br>
              <a:rPr lang="zh-CN" altLang="en-US" sz="3600"/>
            </a:br>
            <a:r>
              <a:rPr lang="zh-CN" altLang="en-US" sz="3600"/>
              <a:t>附有代价</a:t>
            </a:r>
            <a:r>
              <a:rPr lang="en-US" altLang="zh-CN" sz="3600"/>
              <a:t>C(u,v)</a:t>
            </a:r>
            <a:r>
              <a:rPr lang="zh-CN" altLang="en-US" sz="3600"/>
              <a:t>，则称</a:t>
            </a:r>
            <a:r>
              <a:rPr lang="en-US" altLang="zh-CN" sz="3600"/>
              <a:t>G</a:t>
            </a:r>
            <a:r>
              <a:rPr lang="zh-CN" altLang="en-US" sz="3600"/>
              <a:t>是一个</a:t>
            </a:r>
            <a:r>
              <a:rPr lang="en-US" altLang="zh-CN" sz="3600"/>
              <a:t>k</a:t>
            </a:r>
            <a:r>
              <a:rPr lang="zh-CN" altLang="en-US" sz="3600"/>
              <a:t>段图。</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7549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575492"/>
                                        </p:tgtEl>
                                        <p:attrNameLst>
                                          <p:attrName>style.visibility</p:attrName>
                                        </p:attrNameLst>
                                      </p:cBhvr>
                                      <p:to>
                                        <p:strVal val="visible"/>
                                      </p:to>
                                    </p:set>
                                    <p:animEffect transition="in" filter="blinds(horizontal)">
                                      <p:cBhvr>
                                        <p:cTn id="11" dur="500"/>
                                        <p:tgtEl>
                                          <p:spTgt spid="575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491" grpId="0" autoUpdateAnimBg="0"/>
      <p:bldP spid="575492" grpId="0" autoUpdateAnimBg="0"/>
    </p:bldLst>
  </p:timing>
</p:sld>
</file>

<file path=ppt/slides/slide1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 name="日期占位符 3"/>
          <p:cNvSpPr>
            <a:spLocks noGrp="1"/>
          </p:cNvSpPr>
          <p:nvPr>
            <p:ph type="dt" sz="quarter" idx="10"/>
          </p:nvPr>
        </p:nvSpPr>
        <p:spPr/>
        <p:txBody>
          <a:bodyPr/>
          <a:lstStyle/>
          <a:p>
            <a:pPr>
              <a:defRPr/>
            </a:pPr>
            <a:fld id="{4A752F4B-D405-40BD-A174-6E58168C8FA0}" type="datetime1">
              <a:rPr lang="zh-CN" altLang="en-US"/>
              <a:pPr>
                <a:defRPr/>
              </a:pPr>
              <a:t>2020/3/4</a:t>
            </a:fld>
            <a:endParaRPr lang="en-US" altLang="zh-CN"/>
          </a:p>
        </p:txBody>
      </p:sp>
      <p:sp>
        <p:nvSpPr>
          <p:cNvPr id="73" name="灯片编号占位符 5"/>
          <p:cNvSpPr>
            <a:spLocks noGrp="1"/>
          </p:cNvSpPr>
          <p:nvPr>
            <p:ph type="sldNum" sz="quarter" idx="12"/>
          </p:nvPr>
        </p:nvSpPr>
        <p:spPr/>
        <p:txBody>
          <a:bodyPr/>
          <a:lstStyle/>
          <a:p>
            <a:pPr>
              <a:defRPr/>
            </a:pPr>
            <a:fld id="{6E2D67CB-4A1A-445A-A284-7AB22FC0F70B}" type="slidenum">
              <a:rPr lang="en-US" altLang="zh-CN" smtClean="0"/>
              <a:pPr>
                <a:defRPr/>
              </a:pPr>
              <a:t>156</a:t>
            </a:fld>
            <a:r>
              <a:rPr lang="en-US" altLang="zh-CN" smtClean="0"/>
              <a:t> of 158</a:t>
            </a:r>
          </a:p>
        </p:txBody>
      </p:sp>
      <p:sp>
        <p:nvSpPr>
          <p:cNvPr id="576514" name="Rectangle 2"/>
          <p:cNvSpPr>
            <a:spLocks noGrp="1" noChangeArrowheads="1"/>
          </p:cNvSpPr>
          <p:nvPr>
            <p:ph type="title"/>
          </p:nvPr>
        </p:nvSpPr>
        <p:spPr/>
        <p:txBody>
          <a:bodyPr/>
          <a:lstStyle/>
          <a:p>
            <a:pPr eaLnBrk="1" hangingPunct="1">
              <a:defRPr/>
            </a:pPr>
            <a:endParaRPr lang="zh-CN" altLang="zh-CN"/>
          </a:p>
        </p:txBody>
      </p:sp>
      <p:grpSp>
        <p:nvGrpSpPr>
          <p:cNvPr id="2" name="Group 4"/>
          <p:cNvGrpSpPr>
            <a:grpSpLocks/>
          </p:cNvGrpSpPr>
          <p:nvPr/>
        </p:nvGrpSpPr>
        <p:grpSpPr bwMode="auto">
          <a:xfrm>
            <a:off x="914400" y="1295400"/>
            <a:ext cx="6553200" cy="4857750"/>
            <a:chOff x="288" y="300"/>
            <a:chExt cx="4996" cy="3816"/>
          </a:xfrm>
        </p:grpSpPr>
        <p:grpSp>
          <p:nvGrpSpPr>
            <p:cNvPr id="171014" name="Group 5"/>
            <p:cNvGrpSpPr>
              <a:grpSpLocks/>
            </p:cNvGrpSpPr>
            <p:nvPr/>
          </p:nvGrpSpPr>
          <p:grpSpPr bwMode="auto">
            <a:xfrm>
              <a:off x="384" y="300"/>
              <a:ext cx="4900" cy="3781"/>
              <a:chOff x="384" y="300"/>
              <a:chExt cx="4900" cy="3781"/>
            </a:xfrm>
          </p:grpSpPr>
          <p:sp>
            <p:nvSpPr>
              <p:cNvPr id="171019" name="Oval 6"/>
              <p:cNvSpPr>
                <a:spLocks noChangeArrowheads="1"/>
              </p:cNvSpPr>
              <p:nvPr/>
            </p:nvSpPr>
            <p:spPr bwMode="auto">
              <a:xfrm>
                <a:off x="567" y="1842"/>
                <a:ext cx="363" cy="363"/>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a:latin typeface="Verdana" panose="020B0604030504040204" pitchFamily="34" charset="0"/>
                  </a:rPr>
                  <a:t>1</a:t>
                </a:r>
              </a:p>
            </p:txBody>
          </p:sp>
          <p:sp>
            <p:nvSpPr>
              <p:cNvPr id="171020" name="Oval 7"/>
              <p:cNvSpPr>
                <a:spLocks noChangeArrowheads="1"/>
              </p:cNvSpPr>
              <p:nvPr/>
            </p:nvSpPr>
            <p:spPr bwMode="auto">
              <a:xfrm>
                <a:off x="1474" y="754"/>
                <a:ext cx="363" cy="363"/>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a:latin typeface="Verdana" panose="020B0604030504040204" pitchFamily="34" charset="0"/>
                  </a:rPr>
                  <a:t>2</a:t>
                </a:r>
              </a:p>
            </p:txBody>
          </p:sp>
          <p:sp>
            <p:nvSpPr>
              <p:cNvPr id="171021" name="Oval 8"/>
              <p:cNvSpPr>
                <a:spLocks noChangeArrowheads="1"/>
              </p:cNvSpPr>
              <p:nvPr/>
            </p:nvSpPr>
            <p:spPr bwMode="auto">
              <a:xfrm>
                <a:off x="1474" y="1706"/>
                <a:ext cx="408" cy="363"/>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a:latin typeface="Verdana" panose="020B0604030504040204" pitchFamily="34" charset="0"/>
                  </a:rPr>
                  <a:t>3</a:t>
                </a:r>
              </a:p>
            </p:txBody>
          </p:sp>
          <p:sp>
            <p:nvSpPr>
              <p:cNvPr id="171022" name="Oval 9"/>
              <p:cNvSpPr>
                <a:spLocks noChangeArrowheads="1"/>
              </p:cNvSpPr>
              <p:nvPr/>
            </p:nvSpPr>
            <p:spPr bwMode="auto">
              <a:xfrm>
                <a:off x="1429" y="2614"/>
                <a:ext cx="408" cy="454"/>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a:latin typeface="Verdana" panose="020B0604030504040204" pitchFamily="34" charset="0"/>
                  </a:rPr>
                  <a:t>4</a:t>
                </a:r>
              </a:p>
            </p:txBody>
          </p:sp>
          <p:sp>
            <p:nvSpPr>
              <p:cNvPr id="171023" name="Oval 10"/>
              <p:cNvSpPr>
                <a:spLocks noChangeArrowheads="1"/>
              </p:cNvSpPr>
              <p:nvPr/>
            </p:nvSpPr>
            <p:spPr bwMode="auto">
              <a:xfrm>
                <a:off x="1429" y="3566"/>
                <a:ext cx="454" cy="453"/>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a:latin typeface="Verdana" panose="020B0604030504040204" pitchFamily="34" charset="0"/>
                  </a:rPr>
                  <a:t>5</a:t>
                </a:r>
              </a:p>
            </p:txBody>
          </p:sp>
          <p:sp>
            <p:nvSpPr>
              <p:cNvPr id="171024" name="Oval 11"/>
              <p:cNvSpPr>
                <a:spLocks noChangeArrowheads="1"/>
              </p:cNvSpPr>
              <p:nvPr/>
            </p:nvSpPr>
            <p:spPr bwMode="auto">
              <a:xfrm>
                <a:off x="2608" y="1162"/>
                <a:ext cx="453" cy="453"/>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a:latin typeface="Verdana" panose="020B0604030504040204" pitchFamily="34" charset="0"/>
                  </a:rPr>
                  <a:t>6</a:t>
                </a:r>
              </a:p>
            </p:txBody>
          </p:sp>
          <p:sp>
            <p:nvSpPr>
              <p:cNvPr id="171025" name="Oval 12"/>
              <p:cNvSpPr>
                <a:spLocks noChangeArrowheads="1"/>
              </p:cNvSpPr>
              <p:nvPr/>
            </p:nvSpPr>
            <p:spPr bwMode="auto">
              <a:xfrm>
                <a:off x="2608" y="2251"/>
                <a:ext cx="408" cy="453"/>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a:latin typeface="Verdana" panose="020B0604030504040204" pitchFamily="34" charset="0"/>
                  </a:rPr>
                  <a:t>7</a:t>
                </a:r>
              </a:p>
            </p:txBody>
          </p:sp>
          <p:sp>
            <p:nvSpPr>
              <p:cNvPr id="171026" name="Oval 13"/>
              <p:cNvSpPr>
                <a:spLocks noChangeArrowheads="1"/>
              </p:cNvSpPr>
              <p:nvPr/>
            </p:nvSpPr>
            <p:spPr bwMode="auto">
              <a:xfrm>
                <a:off x="2608" y="3249"/>
                <a:ext cx="408" cy="544"/>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a:latin typeface="Verdana" panose="020B0604030504040204" pitchFamily="34" charset="0"/>
                  </a:rPr>
                  <a:t>8</a:t>
                </a:r>
              </a:p>
            </p:txBody>
          </p:sp>
          <p:sp>
            <p:nvSpPr>
              <p:cNvPr id="171027" name="Oval 14"/>
              <p:cNvSpPr>
                <a:spLocks noChangeArrowheads="1"/>
              </p:cNvSpPr>
              <p:nvPr/>
            </p:nvSpPr>
            <p:spPr bwMode="auto">
              <a:xfrm>
                <a:off x="3696" y="1162"/>
                <a:ext cx="317" cy="453"/>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a:latin typeface="Verdana" panose="020B0604030504040204" pitchFamily="34" charset="0"/>
                  </a:rPr>
                  <a:t>9</a:t>
                </a:r>
              </a:p>
            </p:txBody>
          </p:sp>
          <p:sp>
            <p:nvSpPr>
              <p:cNvPr id="171028" name="Oval 15"/>
              <p:cNvSpPr>
                <a:spLocks noChangeArrowheads="1"/>
              </p:cNvSpPr>
              <p:nvPr/>
            </p:nvSpPr>
            <p:spPr bwMode="auto">
              <a:xfrm>
                <a:off x="3606" y="2251"/>
                <a:ext cx="408" cy="499"/>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a:latin typeface="Verdana" panose="020B0604030504040204" pitchFamily="34" charset="0"/>
                  </a:rPr>
                  <a:t>10</a:t>
                </a:r>
              </a:p>
            </p:txBody>
          </p:sp>
          <p:sp>
            <p:nvSpPr>
              <p:cNvPr id="171029" name="Oval 16"/>
              <p:cNvSpPr>
                <a:spLocks noChangeArrowheads="1"/>
              </p:cNvSpPr>
              <p:nvPr/>
            </p:nvSpPr>
            <p:spPr bwMode="auto">
              <a:xfrm>
                <a:off x="3515" y="3294"/>
                <a:ext cx="408" cy="590"/>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a:latin typeface="Verdana" panose="020B0604030504040204" pitchFamily="34" charset="0"/>
                  </a:rPr>
                  <a:t>11</a:t>
                </a:r>
              </a:p>
            </p:txBody>
          </p:sp>
          <p:sp>
            <p:nvSpPr>
              <p:cNvPr id="171030" name="Oval 17"/>
              <p:cNvSpPr>
                <a:spLocks noChangeArrowheads="1"/>
              </p:cNvSpPr>
              <p:nvPr/>
            </p:nvSpPr>
            <p:spPr bwMode="auto">
              <a:xfrm>
                <a:off x="4468" y="2251"/>
                <a:ext cx="408" cy="454"/>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a:latin typeface="Verdana" panose="020B0604030504040204" pitchFamily="34" charset="0"/>
                  </a:rPr>
                  <a:t>12</a:t>
                </a:r>
              </a:p>
            </p:txBody>
          </p:sp>
          <p:sp>
            <p:nvSpPr>
              <p:cNvPr id="171031" name="Line 18"/>
              <p:cNvSpPr>
                <a:spLocks noChangeShapeType="1"/>
              </p:cNvSpPr>
              <p:nvPr/>
            </p:nvSpPr>
            <p:spPr bwMode="auto">
              <a:xfrm flipV="1">
                <a:off x="839" y="1056"/>
                <a:ext cx="697" cy="78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1032" name="Line 19"/>
              <p:cNvSpPr>
                <a:spLocks noChangeShapeType="1"/>
              </p:cNvSpPr>
              <p:nvPr/>
            </p:nvSpPr>
            <p:spPr bwMode="auto">
              <a:xfrm flipV="1">
                <a:off x="930" y="1933"/>
                <a:ext cx="499" cy="9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1033" name="Line 20"/>
              <p:cNvSpPr>
                <a:spLocks noChangeShapeType="1"/>
              </p:cNvSpPr>
              <p:nvPr/>
            </p:nvSpPr>
            <p:spPr bwMode="auto">
              <a:xfrm>
                <a:off x="839" y="2160"/>
                <a:ext cx="635" cy="63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1034" name="Line 21"/>
              <p:cNvSpPr>
                <a:spLocks noChangeShapeType="1"/>
              </p:cNvSpPr>
              <p:nvPr/>
            </p:nvSpPr>
            <p:spPr bwMode="auto">
              <a:xfrm>
                <a:off x="793" y="2251"/>
                <a:ext cx="681" cy="140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1035" name="Line 22"/>
              <p:cNvSpPr>
                <a:spLocks noChangeShapeType="1"/>
              </p:cNvSpPr>
              <p:nvPr/>
            </p:nvSpPr>
            <p:spPr bwMode="auto">
              <a:xfrm>
                <a:off x="1837" y="981"/>
                <a:ext cx="771" cy="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1036" name="Line 23"/>
              <p:cNvSpPr>
                <a:spLocks noChangeShapeType="1"/>
              </p:cNvSpPr>
              <p:nvPr/>
            </p:nvSpPr>
            <p:spPr bwMode="auto">
              <a:xfrm>
                <a:off x="1837" y="1026"/>
                <a:ext cx="907" cy="127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1037" name="Line 24"/>
              <p:cNvSpPr>
                <a:spLocks noChangeShapeType="1"/>
              </p:cNvSpPr>
              <p:nvPr/>
            </p:nvSpPr>
            <p:spPr bwMode="auto">
              <a:xfrm>
                <a:off x="1776" y="1104"/>
                <a:ext cx="832" cy="22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1038" name="Line 25"/>
              <p:cNvSpPr>
                <a:spLocks noChangeShapeType="1"/>
              </p:cNvSpPr>
              <p:nvPr/>
            </p:nvSpPr>
            <p:spPr bwMode="auto">
              <a:xfrm flipV="1">
                <a:off x="1837" y="1389"/>
                <a:ext cx="771" cy="40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1039" name="Line 26"/>
              <p:cNvSpPr>
                <a:spLocks noChangeShapeType="1"/>
              </p:cNvSpPr>
              <p:nvPr/>
            </p:nvSpPr>
            <p:spPr bwMode="auto">
              <a:xfrm>
                <a:off x="1837" y="1979"/>
                <a:ext cx="816" cy="5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1040" name="Line 27"/>
              <p:cNvSpPr>
                <a:spLocks noChangeShapeType="1"/>
              </p:cNvSpPr>
              <p:nvPr/>
            </p:nvSpPr>
            <p:spPr bwMode="auto">
              <a:xfrm>
                <a:off x="1837" y="2840"/>
                <a:ext cx="771" cy="6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1041" name="Line 28"/>
              <p:cNvSpPr>
                <a:spLocks noChangeShapeType="1"/>
              </p:cNvSpPr>
              <p:nvPr/>
            </p:nvSpPr>
            <p:spPr bwMode="auto">
              <a:xfrm flipV="1">
                <a:off x="1837" y="2659"/>
                <a:ext cx="862" cy="99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1042" name="Line 29"/>
              <p:cNvSpPr>
                <a:spLocks noChangeShapeType="1"/>
              </p:cNvSpPr>
              <p:nvPr/>
            </p:nvSpPr>
            <p:spPr bwMode="auto">
              <a:xfrm flipV="1">
                <a:off x="1882" y="3657"/>
                <a:ext cx="726" cy="9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1043" name="Line 30"/>
              <p:cNvSpPr>
                <a:spLocks noChangeShapeType="1"/>
              </p:cNvSpPr>
              <p:nvPr/>
            </p:nvSpPr>
            <p:spPr bwMode="auto">
              <a:xfrm>
                <a:off x="3061" y="1344"/>
                <a:ext cx="6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1044" name="Line 31"/>
              <p:cNvSpPr>
                <a:spLocks noChangeShapeType="1"/>
              </p:cNvSpPr>
              <p:nvPr/>
            </p:nvSpPr>
            <p:spPr bwMode="auto">
              <a:xfrm>
                <a:off x="3061" y="1434"/>
                <a:ext cx="545" cy="99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1045" name="Line 32"/>
              <p:cNvSpPr>
                <a:spLocks noChangeShapeType="1"/>
              </p:cNvSpPr>
              <p:nvPr/>
            </p:nvSpPr>
            <p:spPr bwMode="auto">
              <a:xfrm flipV="1">
                <a:off x="2971" y="1480"/>
                <a:ext cx="680" cy="86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1046" name="Line 33"/>
              <p:cNvSpPr>
                <a:spLocks noChangeShapeType="1"/>
              </p:cNvSpPr>
              <p:nvPr/>
            </p:nvSpPr>
            <p:spPr bwMode="auto">
              <a:xfrm>
                <a:off x="3016" y="2478"/>
                <a:ext cx="5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1047" name="Line 34"/>
              <p:cNvSpPr>
                <a:spLocks noChangeShapeType="1"/>
              </p:cNvSpPr>
              <p:nvPr/>
            </p:nvSpPr>
            <p:spPr bwMode="auto">
              <a:xfrm flipV="1">
                <a:off x="2971" y="2614"/>
                <a:ext cx="680" cy="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1048" name="Line 35"/>
              <p:cNvSpPr>
                <a:spLocks noChangeShapeType="1"/>
              </p:cNvSpPr>
              <p:nvPr/>
            </p:nvSpPr>
            <p:spPr bwMode="auto">
              <a:xfrm>
                <a:off x="3016" y="3521"/>
                <a:ext cx="49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1049" name="Line 36"/>
              <p:cNvSpPr>
                <a:spLocks noChangeShapeType="1"/>
              </p:cNvSpPr>
              <p:nvPr/>
            </p:nvSpPr>
            <p:spPr bwMode="auto">
              <a:xfrm>
                <a:off x="4059" y="2523"/>
                <a:ext cx="45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1050" name="Line 37"/>
              <p:cNvSpPr>
                <a:spLocks noChangeShapeType="1"/>
              </p:cNvSpPr>
              <p:nvPr/>
            </p:nvSpPr>
            <p:spPr bwMode="auto">
              <a:xfrm flipV="1">
                <a:off x="3923" y="2568"/>
                <a:ext cx="545" cy="95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1051" name="Line 38"/>
              <p:cNvSpPr>
                <a:spLocks noChangeShapeType="1"/>
              </p:cNvSpPr>
              <p:nvPr/>
            </p:nvSpPr>
            <p:spPr bwMode="auto">
              <a:xfrm>
                <a:off x="4014" y="1480"/>
                <a:ext cx="544" cy="77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1052" name="Text Box 39"/>
              <p:cNvSpPr txBox="1">
                <a:spLocks noChangeArrowheads="1"/>
              </p:cNvSpPr>
              <p:nvPr/>
            </p:nvSpPr>
            <p:spPr bwMode="auto">
              <a:xfrm>
                <a:off x="384" y="1661"/>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s</a:t>
                </a:r>
              </a:p>
            </p:txBody>
          </p:sp>
          <p:sp>
            <p:nvSpPr>
              <p:cNvPr id="171053" name="Text Box 40"/>
              <p:cNvSpPr txBox="1">
                <a:spLocks noChangeArrowheads="1"/>
              </p:cNvSpPr>
              <p:nvPr/>
            </p:nvSpPr>
            <p:spPr bwMode="auto">
              <a:xfrm>
                <a:off x="928" y="1299"/>
                <a:ext cx="2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9</a:t>
                </a:r>
              </a:p>
            </p:txBody>
          </p:sp>
          <p:sp>
            <p:nvSpPr>
              <p:cNvPr id="171054" name="Text Box 41"/>
              <p:cNvSpPr txBox="1">
                <a:spLocks noChangeArrowheads="1"/>
              </p:cNvSpPr>
              <p:nvPr/>
            </p:nvSpPr>
            <p:spPr bwMode="auto">
              <a:xfrm>
                <a:off x="1111" y="1752"/>
                <a:ext cx="1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7</a:t>
                </a:r>
              </a:p>
            </p:txBody>
          </p:sp>
          <p:sp>
            <p:nvSpPr>
              <p:cNvPr id="171055" name="Text Box 42"/>
              <p:cNvSpPr txBox="1">
                <a:spLocks noChangeArrowheads="1"/>
              </p:cNvSpPr>
              <p:nvPr/>
            </p:nvSpPr>
            <p:spPr bwMode="auto">
              <a:xfrm>
                <a:off x="1245" y="2388"/>
                <a:ext cx="3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3</a:t>
                </a:r>
              </a:p>
            </p:txBody>
          </p:sp>
          <p:sp>
            <p:nvSpPr>
              <p:cNvPr id="171056" name="Text Box 43"/>
              <p:cNvSpPr txBox="1">
                <a:spLocks noChangeArrowheads="1"/>
              </p:cNvSpPr>
              <p:nvPr/>
            </p:nvSpPr>
            <p:spPr bwMode="auto">
              <a:xfrm>
                <a:off x="910" y="2928"/>
                <a:ext cx="2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2</a:t>
                </a:r>
              </a:p>
            </p:txBody>
          </p:sp>
          <p:sp>
            <p:nvSpPr>
              <p:cNvPr id="171057" name="Text Box 44"/>
              <p:cNvSpPr txBox="1">
                <a:spLocks noChangeArrowheads="1"/>
              </p:cNvSpPr>
              <p:nvPr/>
            </p:nvSpPr>
            <p:spPr bwMode="auto">
              <a:xfrm>
                <a:off x="2063" y="755"/>
                <a:ext cx="3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4</a:t>
                </a:r>
              </a:p>
            </p:txBody>
          </p:sp>
          <p:sp>
            <p:nvSpPr>
              <p:cNvPr id="171058" name="Text Box 45"/>
              <p:cNvSpPr txBox="1">
                <a:spLocks noChangeArrowheads="1"/>
              </p:cNvSpPr>
              <p:nvPr/>
            </p:nvSpPr>
            <p:spPr bwMode="auto">
              <a:xfrm>
                <a:off x="2274" y="1296"/>
                <a:ext cx="3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2</a:t>
                </a:r>
              </a:p>
            </p:txBody>
          </p:sp>
          <p:sp>
            <p:nvSpPr>
              <p:cNvPr id="171059" name="Text Box 46"/>
              <p:cNvSpPr txBox="1">
                <a:spLocks noChangeArrowheads="1"/>
              </p:cNvSpPr>
              <p:nvPr/>
            </p:nvSpPr>
            <p:spPr bwMode="auto">
              <a:xfrm>
                <a:off x="1654" y="1207"/>
                <a:ext cx="1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1</a:t>
                </a:r>
              </a:p>
            </p:txBody>
          </p:sp>
          <p:sp>
            <p:nvSpPr>
              <p:cNvPr id="171060" name="Text Box 47"/>
              <p:cNvSpPr txBox="1">
                <a:spLocks noChangeArrowheads="1"/>
              </p:cNvSpPr>
              <p:nvPr/>
            </p:nvSpPr>
            <p:spPr bwMode="auto">
              <a:xfrm>
                <a:off x="2425" y="1752"/>
                <a:ext cx="27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2</a:t>
                </a:r>
              </a:p>
            </p:txBody>
          </p:sp>
          <p:sp>
            <p:nvSpPr>
              <p:cNvPr id="171061" name="Text Box 48"/>
              <p:cNvSpPr txBox="1">
                <a:spLocks noChangeArrowheads="1"/>
              </p:cNvSpPr>
              <p:nvPr/>
            </p:nvSpPr>
            <p:spPr bwMode="auto">
              <a:xfrm>
                <a:off x="1882" y="2114"/>
                <a:ext cx="226"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7</a:t>
                </a:r>
              </a:p>
            </p:txBody>
          </p:sp>
          <p:sp>
            <p:nvSpPr>
              <p:cNvPr id="171062" name="Text Box 49"/>
              <p:cNvSpPr txBox="1">
                <a:spLocks noChangeArrowheads="1"/>
              </p:cNvSpPr>
              <p:nvPr/>
            </p:nvSpPr>
            <p:spPr bwMode="auto">
              <a:xfrm>
                <a:off x="1927" y="2750"/>
                <a:ext cx="454"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11</a:t>
                </a:r>
              </a:p>
            </p:txBody>
          </p:sp>
          <p:sp>
            <p:nvSpPr>
              <p:cNvPr id="171063" name="Text Box 50"/>
              <p:cNvSpPr txBox="1">
                <a:spLocks noChangeArrowheads="1"/>
              </p:cNvSpPr>
              <p:nvPr/>
            </p:nvSpPr>
            <p:spPr bwMode="auto">
              <a:xfrm>
                <a:off x="1700" y="3339"/>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11</a:t>
                </a:r>
              </a:p>
            </p:txBody>
          </p:sp>
          <p:sp>
            <p:nvSpPr>
              <p:cNvPr id="171064" name="Text Box 51"/>
              <p:cNvSpPr txBox="1">
                <a:spLocks noChangeArrowheads="1"/>
              </p:cNvSpPr>
              <p:nvPr/>
            </p:nvSpPr>
            <p:spPr bwMode="auto">
              <a:xfrm>
                <a:off x="2108" y="3793"/>
                <a:ext cx="36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8</a:t>
                </a:r>
              </a:p>
            </p:txBody>
          </p:sp>
          <p:sp>
            <p:nvSpPr>
              <p:cNvPr id="171065" name="Text Box 52"/>
              <p:cNvSpPr txBox="1">
                <a:spLocks noChangeArrowheads="1"/>
              </p:cNvSpPr>
              <p:nvPr/>
            </p:nvSpPr>
            <p:spPr bwMode="auto">
              <a:xfrm>
                <a:off x="3196" y="1117"/>
                <a:ext cx="4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6</a:t>
                </a:r>
              </a:p>
            </p:txBody>
          </p:sp>
          <p:sp>
            <p:nvSpPr>
              <p:cNvPr id="171066" name="Text Box 53"/>
              <p:cNvSpPr txBox="1">
                <a:spLocks noChangeArrowheads="1"/>
              </p:cNvSpPr>
              <p:nvPr/>
            </p:nvSpPr>
            <p:spPr bwMode="auto">
              <a:xfrm>
                <a:off x="3470" y="1889"/>
                <a:ext cx="3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5</a:t>
                </a:r>
              </a:p>
            </p:txBody>
          </p:sp>
          <p:sp>
            <p:nvSpPr>
              <p:cNvPr id="171067" name="Text Box 54"/>
              <p:cNvSpPr txBox="1">
                <a:spLocks noChangeArrowheads="1"/>
              </p:cNvSpPr>
              <p:nvPr/>
            </p:nvSpPr>
            <p:spPr bwMode="auto">
              <a:xfrm>
                <a:off x="2924" y="1843"/>
                <a:ext cx="2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4</a:t>
                </a:r>
              </a:p>
            </p:txBody>
          </p:sp>
          <p:sp>
            <p:nvSpPr>
              <p:cNvPr id="171068" name="Text Box 55"/>
              <p:cNvSpPr txBox="1">
                <a:spLocks noChangeArrowheads="1"/>
              </p:cNvSpPr>
              <p:nvPr/>
            </p:nvSpPr>
            <p:spPr bwMode="auto">
              <a:xfrm>
                <a:off x="3196" y="2432"/>
                <a:ext cx="227"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3</a:t>
                </a:r>
              </a:p>
            </p:txBody>
          </p:sp>
          <p:sp>
            <p:nvSpPr>
              <p:cNvPr id="171069" name="Text Box 56"/>
              <p:cNvSpPr txBox="1">
                <a:spLocks noChangeArrowheads="1"/>
              </p:cNvSpPr>
              <p:nvPr/>
            </p:nvSpPr>
            <p:spPr bwMode="auto">
              <a:xfrm>
                <a:off x="3016" y="2886"/>
                <a:ext cx="27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5</a:t>
                </a:r>
              </a:p>
            </p:txBody>
          </p:sp>
          <p:sp>
            <p:nvSpPr>
              <p:cNvPr id="171070" name="Text Box 57"/>
              <p:cNvSpPr txBox="1">
                <a:spLocks noChangeArrowheads="1"/>
              </p:cNvSpPr>
              <p:nvPr/>
            </p:nvSpPr>
            <p:spPr bwMode="auto">
              <a:xfrm>
                <a:off x="3196" y="3567"/>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6</a:t>
                </a:r>
              </a:p>
            </p:txBody>
          </p:sp>
          <p:sp>
            <p:nvSpPr>
              <p:cNvPr id="171071" name="Text Box 58"/>
              <p:cNvSpPr txBox="1">
                <a:spLocks noChangeArrowheads="1"/>
              </p:cNvSpPr>
              <p:nvPr/>
            </p:nvSpPr>
            <p:spPr bwMode="auto">
              <a:xfrm>
                <a:off x="4195" y="1480"/>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4</a:t>
                </a:r>
              </a:p>
            </p:txBody>
          </p:sp>
          <p:sp>
            <p:nvSpPr>
              <p:cNvPr id="171072" name="Text Box 59"/>
              <p:cNvSpPr txBox="1">
                <a:spLocks noChangeArrowheads="1"/>
              </p:cNvSpPr>
              <p:nvPr/>
            </p:nvSpPr>
            <p:spPr bwMode="auto">
              <a:xfrm>
                <a:off x="4105" y="2206"/>
                <a:ext cx="27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2</a:t>
                </a:r>
              </a:p>
            </p:txBody>
          </p:sp>
          <p:sp>
            <p:nvSpPr>
              <p:cNvPr id="171073" name="Text Box 60"/>
              <p:cNvSpPr txBox="1">
                <a:spLocks noChangeArrowheads="1"/>
              </p:cNvSpPr>
              <p:nvPr/>
            </p:nvSpPr>
            <p:spPr bwMode="auto">
              <a:xfrm>
                <a:off x="4195" y="3067"/>
                <a:ext cx="27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5</a:t>
                </a:r>
              </a:p>
            </p:txBody>
          </p:sp>
          <p:sp>
            <p:nvSpPr>
              <p:cNvPr id="171074" name="Line 61"/>
              <p:cNvSpPr>
                <a:spLocks noChangeShapeType="1"/>
              </p:cNvSpPr>
              <p:nvPr/>
            </p:nvSpPr>
            <p:spPr bwMode="auto">
              <a:xfrm>
                <a:off x="4377" y="300"/>
                <a:ext cx="0" cy="3720"/>
              </a:xfrm>
              <a:prstGeom prst="line">
                <a:avLst/>
              </a:prstGeom>
              <a:noFill/>
              <a:ln w="12700">
                <a:solidFill>
                  <a:schemeClr val="tx1"/>
                </a:solidFill>
                <a:prstDash val="lgDashDot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1075" name="Text Box 62"/>
              <p:cNvSpPr txBox="1">
                <a:spLocks noChangeArrowheads="1"/>
              </p:cNvSpPr>
              <p:nvPr/>
            </p:nvSpPr>
            <p:spPr bwMode="auto">
              <a:xfrm>
                <a:off x="692" y="384"/>
                <a:ext cx="36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V</a:t>
                </a:r>
                <a:r>
                  <a:rPr lang="en-US" altLang="zh-CN" sz="1800" baseline="-25000">
                    <a:latin typeface="Verdana" panose="020B0604030504040204" pitchFamily="34" charset="0"/>
                  </a:rPr>
                  <a:t>1</a:t>
                </a:r>
              </a:p>
            </p:txBody>
          </p:sp>
          <p:sp>
            <p:nvSpPr>
              <p:cNvPr id="171076" name="Text Box 63"/>
              <p:cNvSpPr txBox="1">
                <a:spLocks noChangeArrowheads="1"/>
              </p:cNvSpPr>
              <p:nvPr/>
            </p:nvSpPr>
            <p:spPr bwMode="auto">
              <a:xfrm>
                <a:off x="1382" y="384"/>
                <a:ext cx="4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V</a:t>
                </a:r>
                <a:r>
                  <a:rPr lang="en-US" altLang="zh-CN" sz="1800" baseline="-25000">
                    <a:latin typeface="Verdana" panose="020B0604030504040204" pitchFamily="34" charset="0"/>
                  </a:rPr>
                  <a:t>2</a:t>
                </a:r>
              </a:p>
            </p:txBody>
          </p:sp>
          <p:sp>
            <p:nvSpPr>
              <p:cNvPr id="171077" name="Text Box 64"/>
              <p:cNvSpPr txBox="1">
                <a:spLocks noChangeArrowheads="1"/>
              </p:cNvSpPr>
              <p:nvPr/>
            </p:nvSpPr>
            <p:spPr bwMode="auto">
              <a:xfrm>
                <a:off x="2561" y="391"/>
                <a:ext cx="49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V</a:t>
                </a:r>
                <a:r>
                  <a:rPr lang="en-US" altLang="zh-CN" sz="1800" baseline="-25000">
                    <a:latin typeface="Verdana" panose="020B0604030504040204" pitchFamily="34" charset="0"/>
                  </a:rPr>
                  <a:t>3</a:t>
                </a:r>
              </a:p>
            </p:txBody>
          </p:sp>
          <p:sp>
            <p:nvSpPr>
              <p:cNvPr id="171078" name="Text Box 65"/>
              <p:cNvSpPr txBox="1">
                <a:spLocks noChangeArrowheads="1"/>
              </p:cNvSpPr>
              <p:nvPr/>
            </p:nvSpPr>
            <p:spPr bwMode="auto">
              <a:xfrm>
                <a:off x="3605" y="394"/>
                <a:ext cx="5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V</a:t>
                </a:r>
                <a:r>
                  <a:rPr lang="en-US" altLang="zh-CN" sz="1800" baseline="-25000">
                    <a:latin typeface="Verdana" panose="020B0604030504040204" pitchFamily="34" charset="0"/>
                  </a:rPr>
                  <a:t>4</a:t>
                </a:r>
              </a:p>
            </p:txBody>
          </p:sp>
          <p:sp>
            <p:nvSpPr>
              <p:cNvPr id="171079" name="Text Box 66"/>
              <p:cNvSpPr txBox="1">
                <a:spLocks noChangeArrowheads="1"/>
              </p:cNvSpPr>
              <p:nvPr/>
            </p:nvSpPr>
            <p:spPr bwMode="auto">
              <a:xfrm>
                <a:off x="4693" y="384"/>
                <a:ext cx="5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V</a:t>
                </a:r>
                <a:r>
                  <a:rPr lang="en-US" altLang="zh-CN" sz="1800" baseline="-25000">
                    <a:latin typeface="Verdana" panose="020B0604030504040204" pitchFamily="34" charset="0"/>
                  </a:rPr>
                  <a:t>5</a:t>
                </a:r>
              </a:p>
            </p:txBody>
          </p:sp>
          <p:sp>
            <p:nvSpPr>
              <p:cNvPr id="171080" name="Text Box 67"/>
              <p:cNvSpPr txBox="1">
                <a:spLocks noChangeArrowheads="1"/>
              </p:cNvSpPr>
              <p:nvPr/>
            </p:nvSpPr>
            <p:spPr bwMode="auto">
              <a:xfrm>
                <a:off x="4967" y="2161"/>
                <a:ext cx="27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t</a:t>
                </a:r>
              </a:p>
            </p:txBody>
          </p:sp>
          <p:sp>
            <p:nvSpPr>
              <p:cNvPr id="171081" name="Line 68"/>
              <p:cNvSpPr>
                <a:spLocks noChangeShapeType="1"/>
              </p:cNvSpPr>
              <p:nvPr/>
            </p:nvSpPr>
            <p:spPr bwMode="auto">
              <a:xfrm>
                <a:off x="5284" y="346"/>
                <a:ext cx="0" cy="3628"/>
              </a:xfrm>
              <a:prstGeom prst="line">
                <a:avLst/>
              </a:prstGeom>
              <a:noFill/>
              <a:ln w="12700">
                <a:solidFill>
                  <a:schemeClr val="tx1"/>
                </a:solidFill>
                <a:prstDash val="lgDashDot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71015" name="Line 69"/>
            <p:cNvSpPr>
              <a:spLocks noChangeShapeType="1"/>
            </p:cNvSpPr>
            <p:nvPr/>
          </p:nvSpPr>
          <p:spPr bwMode="auto">
            <a:xfrm>
              <a:off x="3408" y="396"/>
              <a:ext cx="0" cy="3720"/>
            </a:xfrm>
            <a:prstGeom prst="line">
              <a:avLst/>
            </a:prstGeom>
            <a:noFill/>
            <a:ln w="12700">
              <a:solidFill>
                <a:schemeClr val="tx1"/>
              </a:solidFill>
              <a:prstDash val="lgDashDot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1016" name="Line 70"/>
            <p:cNvSpPr>
              <a:spLocks noChangeShapeType="1"/>
            </p:cNvSpPr>
            <p:nvPr/>
          </p:nvSpPr>
          <p:spPr bwMode="auto">
            <a:xfrm>
              <a:off x="2304" y="396"/>
              <a:ext cx="0" cy="3720"/>
            </a:xfrm>
            <a:prstGeom prst="line">
              <a:avLst/>
            </a:prstGeom>
            <a:noFill/>
            <a:ln w="12700">
              <a:solidFill>
                <a:schemeClr val="tx1"/>
              </a:solidFill>
              <a:prstDash val="lgDashDot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1017" name="Line 71"/>
            <p:cNvSpPr>
              <a:spLocks noChangeShapeType="1"/>
            </p:cNvSpPr>
            <p:nvPr/>
          </p:nvSpPr>
          <p:spPr bwMode="auto">
            <a:xfrm>
              <a:off x="1152" y="396"/>
              <a:ext cx="0" cy="3720"/>
            </a:xfrm>
            <a:prstGeom prst="line">
              <a:avLst/>
            </a:prstGeom>
            <a:noFill/>
            <a:ln w="12700">
              <a:solidFill>
                <a:schemeClr val="tx1"/>
              </a:solidFill>
              <a:prstDash val="lgDashDot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1018" name="Line 72"/>
            <p:cNvSpPr>
              <a:spLocks noChangeShapeType="1"/>
            </p:cNvSpPr>
            <p:nvPr/>
          </p:nvSpPr>
          <p:spPr bwMode="auto">
            <a:xfrm>
              <a:off x="288" y="396"/>
              <a:ext cx="0" cy="3720"/>
            </a:xfrm>
            <a:prstGeom prst="line">
              <a:avLst/>
            </a:prstGeom>
            <a:noFill/>
            <a:ln w="12700">
              <a:solidFill>
                <a:schemeClr val="tx1"/>
              </a:solidFill>
              <a:prstDash val="lgDashDotDot"/>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B8E7DC22-73BD-42DF-B2D9-9E9820B8A803}" type="datetime1">
              <a:rPr lang="zh-CN" altLang="en-US"/>
              <a:pPr>
                <a:defRPr/>
              </a:pPr>
              <a:t>2020/3/4</a:t>
            </a:fld>
            <a:endParaRPr lang="en-US" altLang="zh-CN"/>
          </a:p>
        </p:txBody>
      </p:sp>
      <p:sp>
        <p:nvSpPr>
          <p:cNvPr id="6" name="灯片编号占位符 5"/>
          <p:cNvSpPr>
            <a:spLocks noGrp="1"/>
          </p:cNvSpPr>
          <p:nvPr>
            <p:ph type="sldNum" sz="quarter" idx="12"/>
          </p:nvPr>
        </p:nvSpPr>
        <p:spPr/>
        <p:txBody>
          <a:bodyPr/>
          <a:lstStyle/>
          <a:p>
            <a:pPr>
              <a:defRPr/>
            </a:pPr>
            <a:fld id="{7777B0DF-21B0-494C-A51D-E239135D5E61}" type="slidenum">
              <a:rPr lang="en-US" altLang="zh-CN" smtClean="0"/>
              <a:pPr>
                <a:defRPr/>
              </a:pPr>
              <a:t>157</a:t>
            </a:fld>
            <a:r>
              <a:rPr lang="en-US" altLang="zh-CN" smtClean="0"/>
              <a:t> of 158</a:t>
            </a:r>
          </a:p>
        </p:txBody>
      </p:sp>
      <p:sp>
        <p:nvSpPr>
          <p:cNvPr id="577538" name="Rectangle 2"/>
          <p:cNvSpPr>
            <a:spLocks noGrp="1" noChangeArrowheads="1"/>
          </p:cNvSpPr>
          <p:nvPr>
            <p:ph type="title"/>
          </p:nvPr>
        </p:nvSpPr>
        <p:spPr/>
        <p:txBody>
          <a:bodyPr/>
          <a:lstStyle/>
          <a:p>
            <a:pPr eaLnBrk="1" hangingPunct="1">
              <a:defRPr/>
            </a:pPr>
            <a:endParaRPr lang="zh-CN" altLang="zh-CN"/>
          </a:p>
        </p:txBody>
      </p:sp>
      <p:sp>
        <p:nvSpPr>
          <p:cNvPr id="577539" name="Rectangle 3"/>
          <p:cNvSpPr>
            <a:spLocks noChangeArrowheads="1"/>
          </p:cNvSpPr>
          <p:nvPr/>
        </p:nvSpPr>
        <p:spPr bwMode="auto">
          <a:xfrm>
            <a:off x="304800" y="1247775"/>
            <a:ext cx="83820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buClr>
                <a:srgbClr val="003399"/>
              </a:buClr>
              <a:buSzPct val="80000"/>
              <a:buFont typeface="Wingdings" panose="05000000000000000000" pitchFamily="2" charset="2"/>
              <a:buChar char="l"/>
            </a:pPr>
            <a:r>
              <a:rPr lang="zh-CN" altLang="en-US" sz="3600"/>
              <a:t>最短路：从源点</a:t>
            </a:r>
            <a:r>
              <a:rPr lang="en-US" altLang="zh-CN" sz="3600"/>
              <a:t>s</a:t>
            </a:r>
            <a:r>
              <a:rPr lang="zh-CN" altLang="en-US" sz="3600"/>
              <a:t>到终点</a:t>
            </a:r>
            <a:r>
              <a:rPr lang="en-US" altLang="zh-CN" sz="3600"/>
              <a:t>t</a:t>
            </a:r>
            <a:r>
              <a:rPr lang="zh-CN" altLang="en-US" sz="3600"/>
              <a:t>的整条路上的代价之和为最小。</a:t>
            </a:r>
            <a:endParaRPr lang="zh-CN" altLang="en-US" sz="3600">
              <a:latin typeface="Tahoma" panose="020B0604030504040204" pitchFamily="34" charset="0"/>
              <a:ea typeface="华文新魏" panose="02010800040101010101" pitchFamily="2" charset="-122"/>
            </a:endParaRPr>
          </a:p>
        </p:txBody>
      </p:sp>
      <p:sp>
        <p:nvSpPr>
          <p:cNvPr id="577540" name="Rectangle 4"/>
          <p:cNvSpPr>
            <a:spLocks noChangeArrowheads="1"/>
          </p:cNvSpPr>
          <p:nvPr/>
        </p:nvSpPr>
        <p:spPr bwMode="auto">
          <a:xfrm>
            <a:off x="381000" y="2541588"/>
            <a:ext cx="8153400"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buFontTx/>
              <a:buChar char="•"/>
            </a:pPr>
            <a:r>
              <a:rPr lang="zh-CN" altLang="en-US" sz="3600"/>
              <a:t>每个子集</a:t>
            </a:r>
            <a:r>
              <a:rPr lang="en-US" altLang="zh-CN" sz="3600"/>
              <a:t>V</a:t>
            </a:r>
            <a:r>
              <a:rPr lang="en-US" altLang="zh-CN" sz="3600" baseline="-25000"/>
              <a:t>i</a:t>
            </a:r>
            <a:r>
              <a:rPr lang="zh-CN" altLang="en-US" sz="3600"/>
              <a:t>构成图中的一段。由于</a:t>
            </a:r>
            <a:r>
              <a:rPr lang="en-US" altLang="zh-CN" sz="3600"/>
              <a:t>E</a:t>
            </a:r>
            <a:r>
              <a:rPr lang="zh-CN" altLang="en-US" sz="3600"/>
              <a:t>的约束，每条从</a:t>
            </a:r>
            <a:r>
              <a:rPr lang="en-US" altLang="zh-CN" sz="3600"/>
              <a:t>s</a:t>
            </a:r>
            <a:r>
              <a:rPr lang="zh-CN" altLang="en-US" sz="3600"/>
              <a:t>到</a:t>
            </a:r>
            <a:r>
              <a:rPr lang="en-US" altLang="zh-CN" sz="3600"/>
              <a:t>t</a:t>
            </a:r>
            <a:r>
              <a:rPr lang="zh-CN" altLang="en-US" sz="3600"/>
              <a:t>的路径都是从第一段开始，然后顺次经过第</a:t>
            </a:r>
            <a:r>
              <a:rPr lang="en-US" altLang="zh-CN" sz="3600"/>
              <a:t>2</a:t>
            </a:r>
            <a:r>
              <a:rPr lang="zh-CN" altLang="en-US" sz="3600"/>
              <a:t>段，第</a:t>
            </a:r>
            <a:r>
              <a:rPr lang="en-US" altLang="zh-CN" sz="3600"/>
              <a:t>3</a:t>
            </a:r>
            <a:r>
              <a:rPr lang="zh-CN" altLang="en-US" sz="3600"/>
              <a:t>段，</a:t>
            </a:r>
            <a:r>
              <a:rPr lang="en-US" altLang="zh-CN" sz="3600">
                <a:cs typeface="Times New Roman" panose="02020603050405020304" pitchFamily="18" charset="0"/>
              </a:rPr>
              <a:t>···</a:t>
            </a:r>
            <a:r>
              <a:rPr lang="zh-CN" altLang="en-US" sz="3600"/>
              <a:t>，最后在第</a:t>
            </a:r>
            <a:r>
              <a:rPr lang="en-US" altLang="zh-CN" sz="3600"/>
              <a:t>k</a:t>
            </a:r>
            <a:r>
              <a:rPr lang="zh-CN" altLang="en-US" sz="3600"/>
              <a:t>段终止。</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7753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577540"/>
                                        </p:tgtEl>
                                        <p:attrNameLst>
                                          <p:attrName>style.visibility</p:attrName>
                                        </p:attrNameLst>
                                      </p:cBhvr>
                                      <p:to>
                                        <p:strVal val="visible"/>
                                      </p:to>
                                    </p:set>
                                    <p:animEffect transition="in" filter="blinds(horizontal)">
                                      <p:cBhvr>
                                        <p:cTn id="11" dur="500"/>
                                        <p:tgtEl>
                                          <p:spTgt spid="577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7539" grpId="0" autoUpdateAnimBg="0"/>
      <p:bldP spid="577540" grpId="0" autoUpdateAnimBg="0"/>
    </p:bldLst>
  </p:timing>
</p:sld>
</file>

<file path=ppt/slides/slide1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C0FA8D86-5E71-45F3-BCA3-E2F959A5B0A4}" type="datetime1">
              <a:rPr lang="zh-CN" altLang="en-US"/>
              <a:pPr>
                <a:defRPr/>
              </a:pPr>
              <a:t>2020/3/4</a:t>
            </a:fld>
            <a:endParaRPr lang="en-US" altLang="zh-CN"/>
          </a:p>
        </p:txBody>
      </p:sp>
      <p:sp>
        <p:nvSpPr>
          <p:cNvPr id="5" name="灯片编号占位符 5"/>
          <p:cNvSpPr>
            <a:spLocks noGrp="1"/>
          </p:cNvSpPr>
          <p:nvPr>
            <p:ph type="sldNum" sz="quarter" idx="12"/>
          </p:nvPr>
        </p:nvSpPr>
        <p:spPr/>
        <p:txBody>
          <a:bodyPr/>
          <a:lstStyle/>
          <a:p>
            <a:pPr>
              <a:defRPr/>
            </a:pPr>
            <a:fld id="{DC888ECB-C28D-448F-9DAD-4B1890634F26}" type="slidenum">
              <a:rPr lang="en-US" altLang="zh-CN" smtClean="0"/>
              <a:pPr>
                <a:defRPr/>
              </a:pPr>
              <a:t>158</a:t>
            </a:fld>
            <a:r>
              <a:rPr lang="en-US" altLang="zh-CN" smtClean="0"/>
              <a:t> of 158</a:t>
            </a:r>
          </a:p>
        </p:txBody>
      </p:sp>
      <p:sp>
        <p:nvSpPr>
          <p:cNvPr id="578562" name="Rectangle 2"/>
          <p:cNvSpPr>
            <a:spLocks noGrp="1" noChangeArrowheads="1"/>
          </p:cNvSpPr>
          <p:nvPr>
            <p:ph type="title"/>
          </p:nvPr>
        </p:nvSpPr>
        <p:spPr/>
        <p:txBody>
          <a:bodyPr/>
          <a:lstStyle/>
          <a:p>
            <a:pPr eaLnBrk="1" hangingPunct="1">
              <a:defRPr/>
            </a:pPr>
            <a:endParaRPr lang="zh-CN" altLang="zh-CN"/>
          </a:p>
        </p:txBody>
      </p:sp>
      <p:sp>
        <p:nvSpPr>
          <p:cNvPr id="578563" name="Rectangle 3"/>
          <p:cNvSpPr>
            <a:spLocks noChangeArrowheads="1"/>
          </p:cNvSpPr>
          <p:nvPr/>
        </p:nvSpPr>
        <p:spPr bwMode="auto">
          <a:xfrm>
            <a:off x="304800" y="1066800"/>
            <a:ext cx="8686800" cy="496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buClr>
                <a:srgbClr val="003399"/>
              </a:buClr>
              <a:buSzPct val="80000"/>
              <a:buFont typeface="Wingdings" panose="05000000000000000000" pitchFamily="2" charset="2"/>
              <a:buChar char="l"/>
            </a:pPr>
            <a:r>
              <a:rPr lang="zh-CN" altLang="en-US"/>
              <a:t>假设</a:t>
            </a:r>
            <a:r>
              <a:rPr lang="en-US" altLang="zh-CN"/>
              <a:t>s,v</a:t>
            </a:r>
            <a:r>
              <a:rPr lang="en-US" altLang="zh-CN" baseline="-25000"/>
              <a:t>2</a:t>
            </a:r>
            <a:r>
              <a:rPr lang="en-US" altLang="zh-CN"/>
              <a:t>,v</a:t>
            </a:r>
            <a:r>
              <a:rPr lang="en-US" altLang="zh-CN" baseline="-25000"/>
              <a:t>3</a:t>
            </a:r>
            <a:r>
              <a:rPr lang="en-US" altLang="zh-CN"/>
              <a:t>,</a:t>
            </a:r>
            <a:r>
              <a:rPr lang="en-US" altLang="zh-CN">
                <a:cs typeface="Times New Roman" panose="02020603050405020304" pitchFamily="18" charset="0"/>
              </a:rPr>
              <a:t>···</a:t>
            </a:r>
            <a:r>
              <a:rPr lang="en-US" altLang="zh-CN"/>
              <a:t>,v</a:t>
            </a:r>
            <a:r>
              <a:rPr lang="en-US" altLang="zh-CN" baseline="-25000"/>
              <a:t>k-1</a:t>
            </a:r>
            <a:r>
              <a:rPr lang="en-US" altLang="zh-CN"/>
              <a:t>,t</a:t>
            </a:r>
            <a:r>
              <a:rPr lang="zh-CN" altLang="en-US"/>
              <a:t>是一条从</a:t>
            </a:r>
            <a:r>
              <a:rPr lang="en-US" altLang="zh-CN"/>
              <a:t>s</a:t>
            </a:r>
            <a:r>
              <a:rPr lang="zh-CN" altLang="en-US"/>
              <a:t>到</a:t>
            </a:r>
            <a:r>
              <a:rPr lang="en-US" altLang="zh-CN"/>
              <a:t>t</a:t>
            </a:r>
            <a:r>
              <a:rPr lang="zh-CN" altLang="en-US"/>
              <a:t>的最短路径，还假定从源点</a:t>
            </a:r>
            <a:r>
              <a:rPr lang="en-US" altLang="zh-CN"/>
              <a:t>s</a:t>
            </a:r>
            <a:r>
              <a:rPr lang="zh-CN" altLang="en-US"/>
              <a:t>（初始状态）开始，已做出了到结点</a:t>
            </a:r>
            <a:r>
              <a:rPr lang="en-US" altLang="zh-CN"/>
              <a:t>v</a:t>
            </a:r>
            <a:r>
              <a:rPr lang="en-US" altLang="zh-CN" baseline="-25000"/>
              <a:t>2</a:t>
            </a:r>
            <a:r>
              <a:rPr lang="zh-CN" altLang="en-US"/>
              <a:t>的决策（初始决策），因此</a:t>
            </a:r>
            <a:r>
              <a:rPr lang="en-US" altLang="zh-CN"/>
              <a:t>v</a:t>
            </a:r>
            <a:r>
              <a:rPr lang="en-US" altLang="zh-CN" baseline="-25000"/>
              <a:t>2</a:t>
            </a:r>
            <a:r>
              <a:rPr lang="zh-CN" altLang="en-US"/>
              <a:t>就是初始决策所产生的状态。如果把</a:t>
            </a:r>
            <a:r>
              <a:rPr lang="en-US" altLang="zh-CN"/>
              <a:t>v</a:t>
            </a:r>
            <a:r>
              <a:rPr lang="en-US" altLang="zh-CN" baseline="-25000"/>
              <a:t>2</a:t>
            </a:r>
            <a:r>
              <a:rPr lang="zh-CN" altLang="en-US"/>
              <a:t>看成是原问题的一个子问题的初始状态，解这个子问题就是找出一条由</a:t>
            </a:r>
            <a:r>
              <a:rPr lang="en-US" altLang="zh-CN"/>
              <a:t>v</a:t>
            </a:r>
            <a:r>
              <a:rPr lang="en-US" altLang="zh-CN" baseline="-25000"/>
              <a:t>2</a:t>
            </a:r>
            <a:r>
              <a:rPr lang="zh-CN" altLang="en-US"/>
              <a:t>到</a:t>
            </a:r>
            <a:r>
              <a:rPr lang="en-US" altLang="zh-CN"/>
              <a:t>t</a:t>
            </a:r>
            <a:r>
              <a:rPr lang="zh-CN" altLang="en-US"/>
              <a:t>的最短路径。这条路径显然是 </a:t>
            </a:r>
            <a:r>
              <a:rPr lang="en-US" altLang="zh-CN"/>
              <a:t>v</a:t>
            </a:r>
            <a:r>
              <a:rPr lang="en-US" altLang="zh-CN" baseline="-25000"/>
              <a:t>2</a:t>
            </a:r>
            <a:r>
              <a:rPr lang="en-US" altLang="zh-CN"/>
              <a:t>,v</a:t>
            </a:r>
            <a:r>
              <a:rPr lang="en-US" altLang="zh-CN" baseline="-25000"/>
              <a:t>3</a:t>
            </a:r>
            <a:r>
              <a:rPr lang="en-US" altLang="zh-CN"/>
              <a:t>,</a:t>
            </a:r>
            <a:r>
              <a:rPr lang="en-US" altLang="zh-CN">
                <a:cs typeface="Times New Roman" panose="02020603050405020304" pitchFamily="18" charset="0"/>
              </a:rPr>
              <a:t>···</a:t>
            </a:r>
            <a:r>
              <a:rPr lang="en-US" altLang="zh-CN"/>
              <a:t>,v</a:t>
            </a:r>
            <a:r>
              <a:rPr lang="en-US" altLang="zh-CN" baseline="-25000"/>
              <a:t>k-1</a:t>
            </a:r>
            <a:r>
              <a:rPr lang="en-US" altLang="zh-CN"/>
              <a:t>,t</a:t>
            </a:r>
            <a:r>
              <a:rPr lang="zh-CN" altLang="en-US"/>
              <a:t>，否则设</a:t>
            </a:r>
            <a:r>
              <a:rPr lang="en-US" altLang="zh-CN"/>
              <a:t>v</a:t>
            </a:r>
            <a:r>
              <a:rPr lang="en-US" altLang="zh-CN" baseline="-25000"/>
              <a:t>2</a:t>
            </a:r>
            <a:r>
              <a:rPr lang="en-US" altLang="zh-CN"/>
              <a:t>,q</a:t>
            </a:r>
            <a:r>
              <a:rPr lang="en-US" altLang="zh-CN" baseline="-25000"/>
              <a:t>3</a:t>
            </a:r>
            <a:r>
              <a:rPr lang="en-US" altLang="zh-CN"/>
              <a:t>,</a:t>
            </a:r>
            <a:r>
              <a:rPr lang="en-US" altLang="zh-CN">
                <a:cs typeface="Times New Roman" panose="02020603050405020304" pitchFamily="18" charset="0"/>
              </a:rPr>
              <a:t>···</a:t>
            </a:r>
            <a:r>
              <a:rPr lang="en-US" altLang="zh-CN"/>
              <a:t>,q</a:t>
            </a:r>
            <a:r>
              <a:rPr lang="en-US" altLang="zh-CN" baseline="-25000"/>
              <a:t>k-1</a:t>
            </a:r>
            <a:r>
              <a:rPr lang="en-US" altLang="zh-CN"/>
              <a:t>,t</a:t>
            </a:r>
            <a:r>
              <a:rPr lang="zh-CN" altLang="en-US"/>
              <a:t>是一条由</a:t>
            </a:r>
            <a:r>
              <a:rPr lang="en-US" altLang="zh-CN"/>
              <a:t>v</a:t>
            </a:r>
            <a:r>
              <a:rPr lang="en-US" altLang="zh-CN" baseline="-25000"/>
              <a:t>2</a:t>
            </a:r>
            <a:r>
              <a:rPr lang="zh-CN" altLang="en-US"/>
              <a:t>到</a:t>
            </a:r>
            <a:r>
              <a:rPr lang="en-US" altLang="zh-CN"/>
              <a:t>t</a:t>
            </a:r>
            <a:r>
              <a:rPr lang="zh-CN" altLang="en-US"/>
              <a:t>的更短路径，则</a:t>
            </a:r>
            <a:r>
              <a:rPr lang="en-US" altLang="zh-CN"/>
              <a:t>s,v</a:t>
            </a:r>
            <a:r>
              <a:rPr lang="en-US" altLang="zh-CN" baseline="-25000"/>
              <a:t>2</a:t>
            </a:r>
            <a:r>
              <a:rPr lang="en-US" altLang="zh-CN"/>
              <a:t>,q</a:t>
            </a:r>
            <a:r>
              <a:rPr lang="en-US" altLang="zh-CN" baseline="-25000"/>
              <a:t>3</a:t>
            </a:r>
            <a:r>
              <a:rPr lang="en-US" altLang="zh-CN"/>
              <a:t>,</a:t>
            </a:r>
            <a:r>
              <a:rPr lang="en-US" altLang="zh-CN">
                <a:cs typeface="Times New Roman" panose="02020603050405020304" pitchFamily="18" charset="0"/>
              </a:rPr>
              <a:t>···</a:t>
            </a:r>
            <a:r>
              <a:rPr lang="en-US" altLang="zh-CN"/>
              <a:t>,q</a:t>
            </a:r>
            <a:r>
              <a:rPr lang="en-US" altLang="zh-CN" baseline="-25000"/>
              <a:t>k-1</a:t>
            </a:r>
            <a:r>
              <a:rPr lang="en-US" altLang="zh-CN"/>
              <a:t>,t</a:t>
            </a:r>
            <a:r>
              <a:rPr lang="zh-CN" altLang="en-US"/>
              <a:t>是一条比路径</a:t>
            </a:r>
            <a:r>
              <a:rPr lang="en-US" altLang="zh-CN"/>
              <a:t>s,v</a:t>
            </a:r>
            <a:r>
              <a:rPr lang="en-US" altLang="zh-CN" baseline="-25000"/>
              <a:t>2</a:t>
            </a:r>
            <a:r>
              <a:rPr lang="en-US" altLang="zh-CN"/>
              <a:t>,v</a:t>
            </a:r>
            <a:r>
              <a:rPr lang="en-US" altLang="zh-CN" baseline="-25000"/>
              <a:t>3</a:t>
            </a:r>
            <a:r>
              <a:rPr lang="en-US" altLang="zh-CN"/>
              <a:t>,</a:t>
            </a:r>
            <a:r>
              <a:rPr lang="en-US" altLang="zh-CN">
                <a:cs typeface="Times New Roman" panose="02020603050405020304" pitchFamily="18" charset="0"/>
              </a:rPr>
              <a:t>···</a:t>
            </a:r>
            <a:r>
              <a:rPr lang="en-US" altLang="zh-CN"/>
              <a:t>,v</a:t>
            </a:r>
            <a:r>
              <a:rPr lang="en-US" altLang="zh-CN" baseline="-25000"/>
              <a:t>k-1</a:t>
            </a:r>
            <a:r>
              <a:rPr lang="en-US" altLang="zh-CN"/>
              <a:t>,t </a:t>
            </a:r>
            <a:r>
              <a:rPr lang="zh-CN" altLang="en-US"/>
              <a:t>更短的由</a:t>
            </a:r>
            <a:r>
              <a:rPr lang="en-US" altLang="zh-CN"/>
              <a:t>s</a:t>
            </a:r>
            <a:r>
              <a:rPr lang="zh-CN" altLang="en-US"/>
              <a:t>到</a:t>
            </a:r>
            <a:r>
              <a:rPr lang="en-US" altLang="zh-CN"/>
              <a:t>t</a:t>
            </a:r>
            <a:r>
              <a:rPr lang="zh-CN" altLang="en-US"/>
              <a:t>的路径，与假设矛盾，故最优化原理成立。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785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8563"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fontAlgn="auto" hangingPunct="1">
              <a:spcAft>
                <a:spcPts val="0"/>
              </a:spcAft>
              <a:defRPr/>
            </a:pPr>
            <a:r>
              <a:rPr lang="en-US" altLang="zh-CN"/>
              <a:t>3. </a:t>
            </a:r>
            <a:r>
              <a:rPr lang="zh-CN" altLang="en-US"/>
              <a:t>计算最优值</a:t>
            </a:r>
          </a:p>
        </p:txBody>
      </p:sp>
      <p:sp>
        <p:nvSpPr>
          <p:cNvPr id="26627" name="Rectangle 3"/>
          <p:cNvSpPr>
            <a:spLocks noGrp="1" noChangeArrowheads="1"/>
          </p:cNvSpPr>
          <p:nvPr>
            <p:ph idx="1"/>
          </p:nvPr>
        </p:nvSpPr>
        <p:spPr>
          <a:xfrm>
            <a:off x="468313" y="1341438"/>
            <a:ext cx="8229600" cy="1655762"/>
          </a:xfrm>
        </p:spPr>
        <p:txBody>
          <a:bodyPr/>
          <a:lstStyle/>
          <a:p>
            <a:pPr eaLnBrk="1" hangingPunct="1"/>
            <a:r>
              <a:rPr lang="zh-CN" altLang="en-US" smtClean="0"/>
              <a:t>对于</a:t>
            </a:r>
            <a:r>
              <a:rPr lang="en-US" altLang="zh-CN" smtClean="0"/>
              <a:t>1≤i≤j≤n</a:t>
            </a:r>
            <a:r>
              <a:rPr lang="zh-CN" altLang="en-US" smtClean="0"/>
              <a:t>不同的有序对</a:t>
            </a:r>
            <a:r>
              <a:rPr lang="en-US" altLang="zh-CN" smtClean="0"/>
              <a:t>(i,j)</a:t>
            </a:r>
            <a:r>
              <a:rPr lang="zh-CN" altLang="en-US" smtClean="0"/>
              <a:t>对应于不同的子问题。因此，不同子问题的个数最多只有</a:t>
            </a:r>
          </a:p>
        </p:txBody>
      </p:sp>
      <p:sp>
        <p:nvSpPr>
          <p:cNvPr id="6" name="灯片编号占位符 5"/>
          <p:cNvSpPr>
            <a:spLocks noGrp="1"/>
          </p:cNvSpPr>
          <p:nvPr>
            <p:ph type="sldNum" sz="quarter" idx="12"/>
          </p:nvPr>
        </p:nvSpPr>
        <p:spPr/>
        <p:txBody>
          <a:bodyPr/>
          <a:lstStyle/>
          <a:p>
            <a:pPr>
              <a:defRPr/>
            </a:pPr>
            <a:fld id="{716191AB-B6D3-472D-A9A6-CEEAC30D242A}" type="slidenum">
              <a:rPr lang="en-US" altLang="zh-CN"/>
              <a:pPr>
                <a:defRPr/>
              </a:pPr>
              <a:t>15</a:t>
            </a:fld>
            <a:endParaRPr lang="en-US" altLang="zh-CN"/>
          </a:p>
        </p:txBody>
      </p:sp>
      <p:graphicFrame>
        <p:nvGraphicFramePr>
          <p:cNvPr id="26629" name="Object 4"/>
          <p:cNvGraphicFramePr>
            <a:graphicFrameLocks noChangeAspect="1"/>
          </p:cNvGraphicFramePr>
          <p:nvPr/>
        </p:nvGraphicFramePr>
        <p:xfrm>
          <a:off x="2590800" y="2971800"/>
          <a:ext cx="3429000" cy="1563688"/>
        </p:xfrm>
        <a:graphic>
          <a:graphicData uri="http://schemas.openxmlformats.org/presentationml/2006/ole">
            <mc:AlternateContent xmlns:mc="http://schemas.openxmlformats.org/markup-compatibility/2006">
              <mc:Choice xmlns:v="urn:schemas-microsoft-com:vml" Requires="v">
                <p:oleObj spid="_x0000_s26631" name="数式" r:id="rId3" imgW="1002865" imgH="457002" progId="Equation.3">
                  <p:embed/>
                </p:oleObj>
              </mc:Choice>
              <mc:Fallback>
                <p:oleObj name="数式" r:id="rId3" imgW="1002865" imgH="457002"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2971800"/>
                        <a:ext cx="3429000" cy="156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3" name="Rectangle 5"/>
          <p:cNvSpPr>
            <a:spLocks noChangeArrowheads="1"/>
          </p:cNvSpPr>
          <p:nvPr/>
        </p:nvSpPr>
        <p:spPr bwMode="auto">
          <a:xfrm>
            <a:off x="539750" y="4508500"/>
            <a:ext cx="8229600" cy="1655763"/>
          </a:xfrm>
          <a:prstGeom prst="rect">
            <a:avLst/>
          </a:prstGeom>
          <a:noFill/>
          <a:ln w="9525">
            <a:noFill/>
            <a:miter lim="800000"/>
            <a:headEnd/>
            <a:tailEnd/>
          </a:ln>
          <a:effectLst/>
        </p:spPr>
        <p:txBody>
          <a:bodyPr/>
          <a:lstStyle/>
          <a:p>
            <a:pPr marL="342900" indent="-342900" eaLnBrk="1" hangingPunct="1">
              <a:spcBef>
                <a:spcPct val="20000"/>
              </a:spcBef>
              <a:buClr>
                <a:srgbClr val="006699"/>
              </a:buClr>
              <a:buFontTx/>
              <a:buChar char="•"/>
              <a:defRPr/>
            </a:pPr>
            <a:r>
              <a:rPr lang="zh-CN" altLang="en-US" sz="3200">
                <a:latin typeface="Arial" charset="0"/>
              </a:rPr>
              <a:t>由此可见，在递归计算时，许多</a:t>
            </a:r>
            <a:r>
              <a:rPr lang="zh-CN" altLang="en-US" sz="3200">
                <a:solidFill>
                  <a:srgbClr val="FE6700"/>
                </a:solidFill>
                <a:effectLst>
                  <a:outerShdw blurRad="38100" dist="38100" dir="2700000" algn="tl">
                    <a:srgbClr val="C0C0C0"/>
                  </a:outerShdw>
                </a:effectLst>
                <a:latin typeface="Arial" charset="0"/>
              </a:rPr>
              <a:t>子问题被重复计算多次</a:t>
            </a:r>
            <a:r>
              <a:rPr lang="zh-CN" altLang="en-US" sz="3200">
                <a:latin typeface="Arial" charset="0"/>
              </a:rPr>
              <a:t>。这也是该问题可用动态规划算法求解的又一显著特征。</a:t>
            </a: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 name="日期占位符 3"/>
          <p:cNvSpPr>
            <a:spLocks noGrp="1"/>
          </p:cNvSpPr>
          <p:nvPr>
            <p:ph type="dt" sz="quarter" idx="10"/>
          </p:nvPr>
        </p:nvSpPr>
        <p:spPr/>
        <p:txBody>
          <a:bodyPr/>
          <a:lstStyle/>
          <a:p>
            <a:pPr>
              <a:defRPr/>
            </a:pPr>
            <a:fld id="{D4977374-7A5D-41D2-8907-921CC9D549A2}" type="datetime1">
              <a:rPr lang="zh-CN" altLang="en-US"/>
              <a:pPr>
                <a:defRPr/>
              </a:pPr>
              <a:t>2020/3/4</a:t>
            </a:fld>
            <a:endParaRPr lang="en-US" altLang="zh-CN"/>
          </a:p>
        </p:txBody>
      </p:sp>
      <p:sp>
        <p:nvSpPr>
          <p:cNvPr id="26" name="灯片编号占位符 5"/>
          <p:cNvSpPr>
            <a:spLocks noGrp="1"/>
          </p:cNvSpPr>
          <p:nvPr>
            <p:ph type="sldNum" sz="quarter" idx="12"/>
          </p:nvPr>
        </p:nvSpPr>
        <p:spPr/>
        <p:txBody>
          <a:bodyPr/>
          <a:lstStyle/>
          <a:p>
            <a:pPr>
              <a:defRPr/>
            </a:pPr>
            <a:fld id="{8C3AE7B2-74F6-4312-85DF-10E21E6BD2F6}" type="slidenum">
              <a:rPr lang="en-US" altLang="zh-CN" smtClean="0"/>
              <a:pPr>
                <a:defRPr/>
              </a:pPr>
              <a:t>159</a:t>
            </a:fld>
            <a:r>
              <a:rPr lang="en-US" altLang="zh-CN" smtClean="0"/>
              <a:t> of 158</a:t>
            </a:r>
          </a:p>
        </p:txBody>
      </p:sp>
      <p:sp>
        <p:nvSpPr>
          <p:cNvPr id="453634" name="Rectangle 2"/>
          <p:cNvSpPr>
            <a:spLocks noGrp="1" noChangeArrowheads="1"/>
          </p:cNvSpPr>
          <p:nvPr>
            <p:ph type="title"/>
          </p:nvPr>
        </p:nvSpPr>
        <p:spPr/>
        <p:txBody>
          <a:bodyPr/>
          <a:lstStyle/>
          <a:p>
            <a:pPr eaLnBrk="1" hangingPunct="1">
              <a:defRPr/>
            </a:pPr>
            <a:endParaRPr lang="zh-CN" altLang="zh-CN"/>
          </a:p>
        </p:txBody>
      </p:sp>
      <p:sp>
        <p:nvSpPr>
          <p:cNvPr id="453636" name="Rectangle 4"/>
          <p:cNvSpPr>
            <a:spLocks noChangeArrowheads="1"/>
          </p:cNvSpPr>
          <p:nvPr/>
        </p:nvSpPr>
        <p:spPr bwMode="auto">
          <a:xfrm>
            <a:off x="1066800" y="3641725"/>
            <a:ext cx="7848600"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en-US" altLang="zh-CN" sz="3600"/>
              <a:t>cost(i,j)=min{C(j,r)+cost(i+1,r)}</a:t>
            </a:r>
          </a:p>
          <a:p>
            <a:pPr eaLnBrk="1" hangingPunct="1">
              <a:spcBef>
                <a:spcPct val="20000"/>
              </a:spcBef>
            </a:pPr>
            <a:r>
              <a:rPr lang="en-US" altLang="zh-CN"/>
              <a:t>                 </a:t>
            </a:r>
            <a:r>
              <a:rPr lang="en-US" altLang="zh-CN" sz="1600"/>
              <a:t> </a:t>
            </a:r>
            <a:r>
              <a:rPr lang="en-US" altLang="zh-CN" sz="1800"/>
              <a:t>r</a:t>
            </a:r>
            <a:r>
              <a:rPr lang="en-US" altLang="zh-CN" sz="1800">
                <a:cs typeface="Tahoma" panose="020B0604030504040204" pitchFamily="34" charset="0"/>
              </a:rPr>
              <a:t>∈V</a:t>
            </a:r>
            <a:r>
              <a:rPr lang="en-US" altLang="zh-CN" sz="1800" baseline="-25000">
                <a:cs typeface="Tahoma" panose="020B0604030504040204" pitchFamily="34" charset="0"/>
              </a:rPr>
              <a:t>i+1</a:t>
            </a:r>
          </a:p>
          <a:p>
            <a:pPr eaLnBrk="1" hangingPunct="1">
              <a:spcBef>
                <a:spcPct val="20000"/>
              </a:spcBef>
            </a:pPr>
            <a:r>
              <a:rPr lang="en-US" altLang="zh-CN" sz="1800">
                <a:cs typeface="Tahoma" panose="020B0604030504040204" pitchFamily="34" charset="0"/>
              </a:rPr>
              <a:t>                             &lt;j,r&gt; ∈E</a:t>
            </a:r>
          </a:p>
        </p:txBody>
      </p:sp>
      <p:grpSp>
        <p:nvGrpSpPr>
          <p:cNvPr id="2" name="Group 20"/>
          <p:cNvGrpSpPr>
            <a:grpSpLocks/>
          </p:cNvGrpSpPr>
          <p:nvPr/>
        </p:nvGrpSpPr>
        <p:grpSpPr bwMode="auto">
          <a:xfrm>
            <a:off x="5029200" y="4343400"/>
            <a:ext cx="2514600" cy="1524000"/>
            <a:chOff x="2592" y="3120"/>
            <a:chExt cx="1584" cy="960"/>
          </a:xfrm>
        </p:grpSpPr>
        <p:sp>
          <p:nvSpPr>
            <p:cNvPr id="174094" name="Line 5"/>
            <p:cNvSpPr>
              <a:spLocks noChangeShapeType="1"/>
            </p:cNvSpPr>
            <p:nvPr/>
          </p:nvSpPr>
          <p:spPr bwMode="auto">
            <a:xfrm>
              <a:off x="3408" y="3648"/>
              <a:ext cx="48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095" name="Text Box 6"/>
            <p:cNvSpPr txBox="1">
              <a:spLocks noChangeArrowheads="1"/>
            </p:cNvSpPr>
            <p:nvPr/>
          </p:nvSpPr>
          <p:spPr bwMode="auto">
            <a:xfrm>
              <a:off x="2688" y="3648"/>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ahoma" panose="020B0604030504040204" pitchFamily="34" charset="0"/>
                </a:rPr>
                <a:t>j</a:t>
              </a:r>
            </a:p>
          </p:txBody>
        </p:sp>
        <p:sp>
          <p:nvSpPr>
            <p:cNvPr id="174096" name="Text Box 7"/>
            <p:cNvSpPr txBox="1">
              <a:spLocks noChangeArrowheads="1"/>
            </p:cNvSpPr>
            <p:nvPr/>
          </p:nvSpPr>
          <p:spPr bwMode="auto">
            <a:xfrm>
              <a:off x="3264" y="3648"/>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ahoma" panose="020B0604030504040204" pitchFamily="34" charset="0"/>
                </a:rPr>
                <a:t>r</a:t>
              </a:r>
            </a:p>
          </p:txBody>
        </p:sp>
        <p:sp>
          <p:nvSpPr>
            <p:cNvPr id="174097" name="Text Box 8"/>
            <p:cNvSpPr txBox="1">
              <a:spLocks noChangeArrowheads="1"/>
            </p:cNvSpPr>
            <p:nvPr/>
          </p:nvSpPr>
          <p:spPr bwMode="auto">
            <a:xfrm>
              <a:off x="3840" y="3696"/>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Tahoma" panose="020B0604030504040204" pitchFamily="34" charset="0"/>
                </a:rPr>
                <a:t>t</a:t>
              </a:r>
            </a:p>
          </p:txBody>
        </p:sp>
        <p:sp>
          <p:nvSpPr>
            <p:cNvPr id="174098" name="Oval 9"/>
            <p:cNvSpPr>
              <a:spLocks noChangeArrowheads="1"/>
            </p:cNvSpPr>
            <p:nvPr/>
          </p:nvSpPr>
          <p:spPr bwMode="auto">
            <a:xfrm>
              <a:off x="3888" y="3592"/>
              <a:ext cx="96"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099" name="Line 10"/>
            <p:cNvSpPr>
              <a:spLocks noChangeShapeType="1"/>
            </p:cNvSpPr>
            <p:nvPr/>
          </p:nvSpPr>
          <p:spPr bwMode="auto">
            <a:xfrm>
              <a:off x="2832" y="3646"/>
              <a:ext cx="48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00" name="Oval 11"/>
            <p:cNvSpPr>
              <a:spLocks noChangeArrowheads="1"/>
            </p:cNvSpPr>
            <p:nvPr/>
          </p:nvSpPr>
          <p:spPr bwMode="auto">
            <a:xfrm>
              <a:off x="3312" y="3590"/>
              <a:ext cx="96"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101" name="Oval 12"/>
            <p:cNvSpPr>
              <a:spLocks noChangeArrowheads="1"/>
            </p:cNvSpPr>
            <p:nvPr/>
          </p:nvSpPr>
          <p:spPr bwMode="auto">
            <a:xfrm>
              <a:off x="2736" y="3600"/>
              <a:ext cx="96" cy="9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102" name="Line 13"/>
            <p:cNvSpPr>
              <a:spLocks noChangeShapeType="1"/>
            </p:cNvSpPr>
            <p:nvPr/>
          </p:nvSpPr>
          <p:spPr bwMode="auto">
            <a:xfrm>
              <a:off x="2592" y="3312"/>
              <a:ext cx="0" cy="768"/>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03" name="Line 14"/>
            <p:cNvSpPr>
              <a:spLocks noChangeShapeType="1"/>
            </p:cNvSpPr>
            <p:nvPr/>
          </p:nvSpPr>
          <p:spPr bwMode="auto">
            <a:xfrm>
              <a:off x="3120" y="3312"/>
              <a:ext cx="0" cy="768"/>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04" name="Line 15"/>
            <p:cNvSpPr>
              <a:spLocks noChangeShapeType="1"/>
            </p:cNvSpPr>
            <p:nvPr/>
          </p:nvSpPr>
          <p:spPr bwMode="auto">
            <a:xfrm>
              <a:off x="3696" y="3312"/>
              <a:ext cx="0" cy="768"/>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05" name="Text Box 16"/>
            <p:cNvSpPr txBox="1">
              <a:spLocks noChangeArrowheads="1"/>
            </p:cNvSpPr>
            <p:nvPr/>
          </p:nvSpPr>
          <p:spPr bwMode="auto">
            <a:xfrm>
              <a:off x="2736" y="3120"/>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t>V</a:t>
              </a:r>
              <a:r>
                <a:rPr lang="en-US" altLang="zh-CN" sz="2400" baseline="-25000"/>
                <a:t>i</a:t>
              </a:r>
            </a:p>
          </p:txBody>
        </p:sp>
        <p:sp>
          <p:nvSpPr>
            <p:cNvPr id="174106" name="Text Box 17"/>
            <p:cNvSpPr txBox="1">
              <a:spLocks noChangeArrowheads="1"/>
            </p:cNvSpPr>
            <p:nvPr/>
          </p:nvSpPr>
          <p:spPr bwMode="auto">
            <a:xfrm>
              <a:off x="3264" y="3120"/>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2400"/>
                <a:t>V</a:t>
              </a:r>
              <a:r>
                <a:rPr lang="en-US" altLang="zh-CN" sz="2400" baseline="-25000"/>
                <a:t>i+1</a:t>
              </a:r>
            </a:p>
          </p:txBody>
        </p:sp>
      </p:grpSp>
      <p:grpSp>
        <p:nvGrpSpPr>
          <p:cNvPr id="3" name="Group 25"/>
          <p:cNvGrpSpPr>
            <a:grpSpLocks/>
          </p:cNvGrpSpPr>
          <p:nvPr/>
        </p:nvGrpSpPr>
        <p:grpSpPr bwMode="auto">
          <a:xfrm>
            <a:off x="6216650" y="4419600"/>
            <a:ext cx="1936750" cy="609600"/>
            <a:chOff x="3916" y="2784"/>
            <a:chExt cx="1220" cy="384"/>
          </a:xfrm>
        </p:grpSpPr>
        <p:sp>
          <p:nvSpPr>
            <p:cNvPr id="174092" name="AutoShape 18"/>
            <p:cNvSpPr>
              <a:spLocks/>
            </p:cNvSpPr>
            <p:nvPr/>
          </p:nvSpPr>
          <p:spPr bwMode="auto">
            <a:xfrm rot="5400000">
              <a:off x="4156" y="2784"/>
              <a:ext cx="144" cy="624"/>
            </a:xfrm>
            <a:prstGeom prst="leftBrace">
              <a:avLst>
                <a:gd name="adj1" fmla="val 36111"/>
                <a:gd name="adj2" fmla="val 50000"/>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093" name="Text Box 22"/>
            <p:cNvSpPr txBox="1">
              <a:spLocks noChangeArrowheads="1"/>
            </p:cNvSpPr>
            <p:nvPr/>
          </p:nvSpPr>
          <p:spPr bwMode="auto">
            <a:xfrm>
              <a:off x="4224" y="2784"/>
              <a:ext cx="9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chemeClr val="hlink"/>
                  </a:solidFill>
                  <a:latin typeface="Tahoma" panose="020B0604030504040204" pitchFamily="34" charset="0"/>
                </a:rPr>
                <a:t>最短</a:t>
              </a:r>
            </a:p>
          </p:txBody>
        </p:sp>
      </p:grpSp>
      <p:grpSp>
        <p:nvGrpSpPr>
          <p:cNvPr id="4" name="Group 24"/>
          <p:cNvGrpSpPr>
            <a:grpSpLocks/>
          </p:cNvGrpSpPr>
          <p:nvPr/>
        </p:nvGrpSpPr>
        <p:grpSpPr bwMode="auto">
          <a:xfrm>
            <a:off x="5257800" y="5640388"/>
            <a:ext cx="2057400" cy="836612"/>
            <a:chOff x="3312" y="3553"/>
            <a:chExt cx="1296" cy="527"/>
          </a:xfrm>
        </p:grpSpPr>
        <p:sp>
          <p:nvSpPr>
            <p:cNvPr id="174090" name="AutoShape 21"/>
            <p:cNvSpPr>
              <a:spLocks/>
            </p:cNvSpPr>
            <p:nvPr/>
          </p:nvSpPr>
          <p:spPr bwMode="auto">
            <a:xfrm rot="-5490862">
              <a:off x="3768" y="3097"/>
              <a:ext cx="287" cy="1200"/>
            </a:xfrm>
            <a:prstGeom prst="leftBrace">
              <a:avLst>
                <a:gd name="adj1" fmla="val 34843"/>
                <a:gd name="adj2" fmla="val 50000"/>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091" name="Text Box 23"/>
            <p:cNvSpPr txBox="1">
              <a:spLocks noChangeArrowheads="1"/>
            </p:cNvSpPr>
            <p:nvPr/>
          </p:nvSpPr>
          <p:spPr bwMode="auto">
            <a:xfrm>
              <a:off x="3696" y="3792"/>
              <a:ext cx="9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zh-CN" altLang="en-US" sz="2400">
                  <a:solidFill>
                    <a:schemeClr val="hlink"/>
                  </a:solidFill>
                  <a:latin typeface="Tahoma" panose="020B0604030504040204" pitchFamily="34" charset="0"/>
                </a:rPr>
                <a:t>最短</a:t>
              </a:r>
            </a:p>
          </p:txBody>
        </p:sp>
      </p:grpSp>
      <p:sp>
        <p:nvSpPr>
          <p:cNvPr id="453658" name="Rectangle 26"/>
          <p:cNvSpPr>
            <a:spLocks noChangeArrowheads="1"/>
          </p:cNvSpPr>
          <p:nvPr/>
        </p:nvSpPr>
        <p:spPr bwMode="auto">
          <a:xfrm>
            <a:off x="228600" y="1371600"/>
            <a:ext cx="8643938"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zh-CN" altLang="en-US" sz="4000">
                <a:ea typeface="楷体_GB2312"/>
                <a:cs typeface="楷体_GB2312"/>
              </a:rPr>
              <a:t>向前处理法：设</a:t>
            </a:r>
            <a:r>
              <a:rPr lang="en-US" altLang="zh-CN" sz="4000">
                <a:ea typeface="楷体_GB2312"/>
                <a:cs typeface="楷体_GB2312"/>
              </a:rPr>
              <a:t>P(i,j)</a:t>
            </a:r>
            <a:r>
              <a:rPr lang="zh-CN" altLang="en-US" sz="4000">
                <a:ea typeface="楷体_GB2312"/>
                <a:cs typeface="楷体_GB2312"/>
              </a:rPr>
              <a:t>是从</a:t>
            </a:r>
            <a:r>
              <a:rPr lang="en-US" altLang="zh-CN" sz="4000">
                <a:ea typeface="楷体_GB2312"/>
                <a:cs typeface="楷体_GB2312"/>
              </a:rPr>
              <a:t>V</a:t>
            </a:r>
            <a:r>
              <a:rPr lang="en-US" altLang="zh-CN" sz="4000" baseline="-25000">
                <a:ea typeface="楷体_GB2312"/>
                <a:cs typeface="楷体_GB2312"/>
              </a:rPr>
              <a:t>i</a:t>
            </a:r>
            <a:r>
              <a:rPr lang="zh-CN" altLang="en-US" sz="4000">
                <a:ea typeface="楷体_GB2312"/>
                <a:cs typeface="楷体_GB2312"/>
              </a:rPr>
              <a:t>中的点</a:t>
            </a:r>
            <a:r>
              <a:rPr lang="en-US" altLang="zh-CN" sz="4000">
                <a:ea typeface="楷体_GB2312"/>
                <a:cs typeface="楷体_GB2312"/>
              </a:rPr>
              <a:t>j</a:t>
            </a:r>
            <a:r>
              <a:rPr lang="zh-CN" altLang="en-US" sz="4000">
                <a:ea typeface="楷体_GB2312"/>
                <a:cs typeface="楷体_GB2312"/>
              </a:rPr>
              <a:t>到</a:t>
            </a:r>
            <a:r>
              <a:rPr lang="en-US" altLang="zh-CN" sz="4000">
                <a:ea typeface="楷体_GB2312"/>
                <a:cs typeface="楷体_GB2312"/>
              </a:rPr>
              <a:t>t</a:t>
            </a:r>
            <a:r>
              <a:rPr lang="zh-CN" altLang="en-US" sz="4000">
                <a:ea typeface="楷体_GB2312"/>
                <a:cs typeface="楷体_GB2312"/>
              </a:rPr>
              <a:t>的一条最短路，</a:t>
            </a:r>
            <a:r>
              <a:rPr lang="en-US" altLang="zh-CN" sz="4000">
                <a:ea typeface="楷体_GB2312"/>
                <a:cs typeface="楷体_GB2312"/>
              </a:rPr>
              <a:t>cost(i,j)</a:t>
            </a:r>
            <a:r>
              <a:rPr lang="zh-CN" altLang="en-US" sz="4000">
                <a:ea typeface="楷体_GB2312"/>
                <a:cs typeface="楷体_GB2312"/>
              </a:rPr>
              <a:t>是这条路线的耗费。由后向前推算，得到</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3658"/>
                                        </p:tgtEl>
                                        <p:attrNameLst>
                                          <p:attrName>style.visibility</p:attrName>
                                        </p:attrNameLst>
                                      </p:cBhvr>
                                      <p:to>
                                        <p:strVal val="visible"/>
                                      </p:to>
                                    </p:set>
                                    <p:animEffect transition="in" filter="blinds(horizontal)">
                                      <p:cBhvr>
                                        <p:cTn id="7" dur="500"/>
                                        <p:tgtEl>
                                          <p:spTgt spid="4536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3636"/>
                                        </p:tgtEl>
                                        <p:attrNameLst>
                                          <p:attrName>style.visibility</p:attrName>
                                        </p:attrNameLst>
                                      </p:cBhvr>
                                      <p:to>
                                        <p:strVal val="visible"/>
                                      </p:to>
                                    </p:set>
                                    <p:animEffect transition="in" filter="blinds(horizontal)">
                                      <p:cBhvr>
                                        <p:cTn id="12" dur="500"/>
                                        <p:tgtEl>
                                          <p:spTgt spid="4536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636" grpId="0" autoUpdateAnimBg="0"/>
      <p:bldP spid="453658" grpId="0" autoUpdateAnimBg="0"/>
    </p:bldLst>
  </p:timing>
</p:sld>
</file>

<file path=ppt/slides/slide1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 name="日期占位符 3"/>
          <p:cNvSpPr>
            <a:spLocks noGrp="1"/>
          </p:cNvSpPr>
          <p:nvPr>
            <p:ph type="dt" sz="quarter" idx="10"/>
          </p:nvPr>
        </p:nvSpPr>
        <p:spPr/>
        <p:txBody>
          <a:bodyPr/>
          <a:lstStyle/>
          <a:p>
            <a:pPr>
              <a:defRPr/>
            </a:pPr>
            <a:fld id="{D356BFE7-C345-4B64-B265-6CBD3E96F75B}" type="datetime1">
              <a:rPr lang="zh-CN" altLang="en-US"/>
              <a:pPr>
                <a:defRPr/>
              </a:pPr>
              <a:t>2020/3/4</a:t>
            </a:fld>
            <a:endParaRPr lang="en-US" altLang="zh-CN"/>
          </a:p>
        </p:txBody>
      </p:sp>
      <p:sp>
        <p:nvSpPr>
          <p:cNvPr id="81" name="灯片编号占位符 5"/>
          <p:cNvSpPr>
            <a:spLocks noGrp="1"/>
          </p:cNvSpPr>
          <p:nvPr>
            <p:ph type="sldNum" sz="quarter" idx="12"/>
          </p:nvPr>
        </p:nvSpPr>
        <p:spPr/>
        <p:txBody>
          <a:bodyPr/>
          <a:lstStyle/>
          <a:p>
            <a:pPr>
              <a:defRPr/>
            </a:pPr>
            <a:fld id="{8D52429C-86D2-472F-90D2-9C03FDB09398}" type="slidenum">
              <a:rPr lang="en-US" altLang="zh-CN" smtClean="0"/>
              <a:pPr>
                <a:defRPr/>
              </a:pPr>
              <a:t>160</a:t>
            </a:fld>
            <a:r>
              <a:rPr lang="en-US" altLang="zh-CN" smtClean="0"/>
              <a:t> of 158</a:t>
            </a:r>
          </a:p>
        </p:txBody>
      </p:sp>
      <p:sp>
        <p:nvSpPr>
          <p:cNvPr id="579586" name="Rectangle 2"/>
          <p:cNvSpPr>
            <a:spLocks noGrp="1" noChangeArrowheads="1"/>
          </p:cNvSpPr>
          <p:nvPr>
            <p:ph type="title"/>
          </p:nvPr>
        </p:nvSpPr>
        <p:spPr/>
        <p:txBody>
          <a:bodyPr/>
          <a:lstStyle/>
          <a:p>
            <a:pPr eaLnBrk="1" hangingPunct="1">
              <a:defRPr/>
            </a:pPr>
            <a:endParaRPr lang="zh-CN" altLang="zh-CN"/>
          </a:p>
        </p:txBody>
      </p:sp>
      <p:grpSp>
        <p:nvGrpSpPr>
          <p:cNvPr id="2" name="Group 4"/>
          <p:cNvGrpSpPr>
            <a:grpSpLocks/>
          </p:cNvGrpSpPr>
          <p:nvPr/>
        </p:nvGrpSpPr>
        <p:grpSpPr bwMode="auto">
          <a:xfrm>
            <a:off x="914400" y="266700"/>
            <a:ext cx="6934200" cy="2933700"/>
            <a:chOff x="288" y="300"/>
            <a:chExt cx="4996" cy="3992"/>
          </a:xfrm>
        </p:grpSpPr>
        <p:grpSp>
          <p:nvGrpSpPr>
            <p:cNvPr id="175118" name="Group 5"/>
            <p:cNvGrpSpPr>
              <a:grpSpLocks/>
            </p:cNvGrpSpPr>
            <p:nvPr/>
          </p:nvGrpSpPr>
          <p:grpSpPr bwMode="auto">
            <a:xfrm>
              <a:off x="383" y="300"/>
              <a:ext cx="4901" cy="3992"/>
              <a:chOff x="383" y="300"/>
              <a:chExt cx="4901" cy="3992"/>
            </a:xfrm>
          </p:grpSpPr>
          <p:sp>
            <p:nvSpPr>
              <p:cNvPr id="175123" name="Oval 6"/>
              <p:cNvSpPr>
                <a:spLocks noChangeArrowheads="1"/>
              </p:cNvSpPr>
              <p:nvPr/>
            </p:nvSpPr>
            <p:spPr bwMode="auto">
              <a:xfrm>
                <a:off x="567" y="1842"/>
                <a:ext cx="363" cy="363"/>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a:latin typeface="Verdana" panose="020B0604030504040204" pitchFamily="34" charset="0"/>
                  </a:rPr>
                  <a:t>1</a:t>
                </a:r>
              </a:p>
            </p:txBody>
          </p:sp>
          <p:sp>
            <p:nvSpPr>
              <p:cNvPr id="175124" name="Oval 7"/>
              <p:cNvSpPr>
                <a:spLocks noChangeArrowheads="1"/>
              </p:cNvSpPr>
              <p:nvPr/>
            </p:nvSpPr>
            <p:spPr bwMode="auto">
              <a:xfrm>
                <a:off x="1474" y="754"/>
                <a:ext cx="363" cy="363"/>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a:latin typeface="Verdana" panose="020B0604030504040204" pitchFamily="34" charset="0"/>
                  </a:rPr>
                  <a:t>2</a:t>
                </a:r>
              </a:p>
            </p:txBody>
          </p:sp>
          <p:sp>
            <p:nvSpPr>
              <p:cNvPr id="175125" name="Oval 8"/>
              <p:cNvSpPr>
                <a:spLocks noChangeArrowheads="1"/>
              </p:cNvSpPr>
              <p:nvPr/>
            </p:nvSpPr>
            <p:spPr bwMode="auto">
              <a:xfrm>
                <a:off x="1474" y="1706"/>
                <a:ext cx="408" cy="363"/>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a:latin typeface="Verdana" panose="020B0604030504040204" pitchFamily="34" charset="0"/>
                  </a:rPr>
                  <a:t>3</a:t>
                </a:r>
              </a:p>
            </p:txBody>
          </p:sp>
          <p:sp>
            <p:nvSpPr>
              <p:cNvPr id="175126" name="Oval 9"/>
              <p:cNvSpPr>
                <a:spLocks noChangeArrowheads="1"/>
              </p:cNvSpPr>
              <p:nvPr/>
            </p:nvSpPr>
            <p:spPr bwMode="auto">
              <a:xfrm>
                <a:off x="1429" y="2614"/>
                <a:ext cx="408" cy="454"/>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a:latin typeface="Verdana" panose="020B0604030504040204" pitchFamily="34" charset="0"/>
                  </a:rPr>
                  <a:t>4</a:t>
                </a:r>
              </a:p>
            </p:txBody>
          </p:sp>
          <p:sp>
            <p:nvSpPr>
              <p:cNvPr id="175127" name="Oval 10"/>
              <p:cNvSpPr>
                <a:spLocks noChangeArrowheads="1"/>
              </p:cNvSpPr>
              <p:nvPr/>
            </p:nvSpPr>
            <p:spPr bwMode="auto">
              <a:xfrm>
                <a:off x="1429" y="3566"/>
                <a:ext cx="454" cy="453"/>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a:latin typeface="Verdana" panose="020B0604030504040204" pitchFamily="34" charset="0"/>
                  </a:rPr>
                  <a:t>5</a:t>
                </a:r>
              </a:p>
            </p:txBody>
          </p:sp>
          <p:sp>
            <p:nvSpPr>
              <p:cNvPr id="175128" name="Oval 11"/>
              <p:cNvSpPr>
                <a:spLocks noChangeArrowheads="1"/>
              </p:cNvSpPr>
              <p:nvPr/>
            </p:nvSpPr>
            <p:spPr bwMode="auto">
              <a:xfrm>
                <a:off x="2608" y="1162"/>
                <a:ext cx="453" cy="453"/>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a:latin typeface="Verdana" panose="020B0604030504040204" pitchFamily="34" charset="0"/>
                  </a:rPr>
                  <a:t>6</a:t>
                </a:r>
              </a:p>
            </p:txBody>
          </p:sp>
          <p:sp>
            <p:nvSpPr>
              <p:cNvPr id="175129" name="Oval 12"/>
              <p:cNvSpPr>
                <a:spLocks noChangeArrowheads="1"/>
              </p:cNvSpPr>
              <p:nvPr/>
            </p:nvSpPr>
            <p:spPr bwMode="auto">
              <a:xfrm>
                <a:off x="2608" y="2251"/>
                <a:ext cx="408" cy="453"/>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a:latin typeface="Verdana" panose="020B0604030504040204" pitchFamily="34" charset="0"/>
                  </a:rPr>
                  <a:t>7</a:t>
                </a:r>
              </a:p>
            </p:txBody>
          </p:sp>
          <p:sp>
            <p:nvSpPr>
              <p:cNvPr id="175130" name="Oval 13"/>
              <p:cNvSpPr>
                <a:spLocks noChangeArrowheads="1"/>
              </p:cNvSpPr>
              <p:nvPr/>
            </p:nvSpPr>
            <p:spPr bwMode="auto">
              <a:xfrm>
                <a:off x="2608" y="3249"/>
                <a:ext cx="408" cy="544"/>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a:latin typeface="Verdana" panose="020B0604030504040204" pitchFamily="34" charset="0"/>
                  </a:rPr>
                  <a:t>8</a:t>
                </a:r>
              </a:p>
            </p:txBody>
          </p:sp>
          <p:sp>
            <p:nvSpPr>
              <p:cNvPr id="175131" name="Oval 14"/>
              <p:cNvSpPr>
                <a:spLocks noChangeArrowheads="1"/>
              </p:cNvSpPr>
              <p:nvPr/>
            </p:nvSpPr>
            <p:spPr bwMode="auto">
              <a:xfrm>
                <a:off x="3696" y="1162"/>
                <a:ext cx="317" cy="453"/>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a:latin typeface="Verdana" panose="020B0604030504040204" pitchFamily="34" charset="0"/>
                  </a:rPr>
                  <a:t>9</a:t>
                </a:r>
              </a:p>
            </p:txBody>
          </p:sp>
          <p:sp>
            <p:nvSpPr>
              <p:cNvPr id="175132" name="Oval 15"/>
              <p:cNvSpPr>
                <a:spLocks noChangeArrowheads="1"/>
              </p:cNvSpPr>
              <p:nvPr/>
            </p:nvSpPr>
            <p:spPr bwMode="auto">
              <a:xfrm>
                <a:off x="3606" y="2251"/>
                <a:ext cx="408" cy="499"/>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a:latin typeface="Verdana" panose="020B0604030504040204" pitchFamily="34" charset="0"/>
                  </a:rPr>
                  <a:t>10</a:t>
                </a:r>
              </a:p>
            </p:txBody>
          </p:sp>
          <p:sp>
            <p:nvSpPr>
              <p:cNvPr id="175133" name="Oval 16"/>
              <p:cNvSpPr>
                <a:spLocks noChangeArrowheads="1"/>
              </p:cNvSpPr>
              <p:nvPr/>
            </p:nvSpPr>
            <p:spPr bwMode="auto">
              <a:xfrm>
                <a:off x="3515" y="3294"/>
                <a:ext cx="408" cy="590"/>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a:latin typeface="Verdana" panose="020B0604030504040204" pitchFamily="34" charset="0"/>
                  </a:rPr>
                  <a:t>11</a:t>
                </a:r>
              </a:p>
            </p:txBody>
          </p:sp>
          <p:sp>
            <p:nvSpPr>
              <p:cNvPr id="175134" name="Oval 17"/>
              <p:cNvSpPr>
                <a:spLocks noChangeArrowheads="1"/>
              </p:cNvSpPr>
              <p:nvPr/>
            </p:nvSpPr>
            <p:spPr bwMode="auto">
              <a:xfrm>
                <a:off x="4468" y="2251"/>
                <a:ext cx="408" cy="454"/>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a:latin typeface="Verdana" panose="020B0604030504040204" pitchFamily="34" charset="0"/>
                  </a:rPr>
                  <a:t>12</a:t>
                </a:r>
              </a:p>
            </p:txBody>
          </p:sp>
          <p:sp>
            <p:nvSpPr>
              <p:cNvPr id="175135" name="Line 18"/>
              <p:cNvSpPr>
                <a:spLocks noChangeShapeType="1"/>
              </p:cNvSpPr>
              <p:nvPr/>
            </p:nvSpPr>
            <p:spPr bwMode="auto">
              <a:xfrm flipV="1">
                <a:off x="839" y="1056"/>
                <a:ext cx="697" cy="78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5136" name="Line 19"/>
              <p:cNvSpPr>
                <a:spLocks noChangeShapeType="1"/>
              </p:cNvSpPr>
              <p:nvPr/>
            </p:nvSpPr>
            <p:spPr bwMode="auto">
              <a:xfrm flipV="1">
                <a:off x="930" y="1933"/>
                <a:ext cx="499" cy="9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5137" name="Line 20"/>
              <p:cNvSpPr>
                <a:spLocks noChangeShapeType="1"/>
              </p:cNvSpPr>
              <p:nvPr/>
            </p:nvSpPr>
            <p:spPr bwMode="auto">
              <a:xfrm>
                <a:off x="839" y="2160"/>
                <a:ext cx="635" cy="63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5138" name="Line 21"/>
              <p:cNvSpPr>
                <a:spLocks noChangeShapeType="1"/>
              </p:cNvSpPr>
              <p:nvPr/>
            </p:nvSpPr>
            <p:spPr bwMode="auto">
              <a:xfrm>
                <a:off x="793" y="2251"/>
                <a:ext cx="681" cy="140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5139" name="Line 22"/>
              <p:cNvSpPr>
                <a:spLocks noChangeShapeType="1"/>
              </p:cNvSpPr>
              <p:nvPr/>
            </p:nvSpPr>
            <p:spPr bwMode="auto">
              <a:xfrm>
                <a:off x="1837" y="981"/>
                <a:ext cx="771" cy="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5140" name="Line 23"/>
              <p:cNvSpPr>
                <a:spLocks noChangeShapeType="1"/>
              </p:cNvSpPr>
              <p:nvPr/>
            </p:nvSpPr>
            <p:spPr bwMode="auto">
              <a:xfrm>
                <a:off x="1837" y="1026"/>
                <a:ext cx="907" cy="127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5141" name="Line 24"/>
              <p:cNvSpPr>
                <a:spLocks noChangeShapeType="1"/>
              </p:cNvSpPr>
              <p:nvPr/>
            </p:nvSpPr>
            <p:spPr bwMode="auto">
              <a:xfrm>
                <a:off x="1776" y="1104"/>
                <a:ext cx="832" cy="22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5142" name="Line 25"/>
              <p:cNvSpPr>
                <a:spLocks noChangeShapeType="1"/>
              </p:cNvSpPr>
              <p:nvPr/>
            </p:nvSpPr>
            <p:spPr bwMode="auto">
              <a:xfrm flipV="1">
                <a:off x="1837" y="1389"/>
                <a:ext cx="771" cy="40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5143" name="Line 26"/>
              <p:cNvSpPr>
                <a:spLocks noChangeShapeType="1"/>
              </p:cNvSpPr>
              <p:nvPr/>
            </p:nvSpPr>
            <p:spPr bwMode="auto">
              <a:xfrm>
                <a:off x="1837" y="1979"/>
                <a:ext cx="816" cy="5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5144" name="Line 27"/>
              <p:cNvSpPr>
                <a:spLocks noChangeShapeType="1"/>
              </p:cNvSpPr>
              <p:nvPr/>
            </p:nvSpPr>
            <p:spPr bwMode="auto">
              <a:xfrm>
                <a:off x="1837" y="2840"/>
                <a:ext cx="771" cy="6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5145" name="Line 28"/>
              <p:cNvSpPr>
                <a:spLocks noChangeShapeType="1"/>
              </p:cNvSpPr>
              <p:nvPr/>
            </p:nvSpPr>
            <p:spPr bwMode="auto">
              <a:xfrm flipV="1">
                <a:off x="1837" y="2659"/>
                <a:ext cx="862" cy="99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5146" name="Line 29"/>
              <p:cNvSpPr>
                <a:spLocks noChangeShapeType="1"/>
              </p:cNvSpPr>
              <p:nvPr/>
            </p:nvSpPr>
            <p:spPr bwMode="auto">
              <a:xfrm flipV="1">
                <a:off x="1882" y="3657"/>
                <a:ext cx="726" cy="9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5147" name="Line 30"/>
              <p:cNvSpPr>
                <a:spLocks noChangeShapeType="1"/>
              </p:cNvSpPr>
              <p:nvPr/>
            </p:nvSpPr>
            <p:spPr bwMode="auto">
              <a:xfrm>
                <a:off x="3061" y="1344"/>
                <a:ext cx="6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5148" name="Line 31"/>
              <p:cNvSpPr>
                <a:spLocks noChangeShapeType="1"/>
              </p:cNvSpPr>
              <p:nvPr/>
            </p:nvSpPr>
            <p:spPr bwMode="auto">
              <a:xfrm>
                <a:off x="3061" y="1434"/>
                <a:ext cx="545" cy="99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5149" name="Line 32"/>
              <p:cNvSpPr>
                <a:spLocks noChangeShapeType="1"/>
              </p:cNvSpPr>
              <p:nvPr/>
            </p:nvSpPr>
            <p:spPr bwMode="auto">
              <a:xfrm flipV="1">
                <a:off x="2971" y="1480"/>
                <a:ext cx="680" cy="86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5150" name="Line 33"/>
              <p:cNvSpPr>
                <a:spLocks noChangeShapeType="1"/>
              </p:cNvSpPr>
              <p:nvPr/>
            </p:nvSpPr>
            <p:spPr bwMode="auto">
              <a:xfrm>
                <a:off x="3016" y="2478"/>
                <a:ext cx="5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5151" name="Line 34"/>
              <p:cNvSpPr>
                <a:spLocks noChangeShapeType="1"/>
              </p:cNvSpPr>
              <p:nvPr/>
            </p:nvSpPr>
            <p:spPr bwMode="auto">
              <a:xfrm flipV="1">
                <a:off x="2971" y="2614"/>
                <a:ext cx="680" cy="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5152" name="Line 35"/>
              <p:cNvSpPr>
                <a:spLocks noChangeShapeType="1"/>
              </p:cNvSpPr>
              <p:nvPr/>
            </p:nvSpPr>
            <p:spPr bwMode="auto">
              <a:xfrm>
                <a:off x="3016" y="3521"/>
                <a:ext cx="49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5153" name="Line 36"/>
              <p:cNvSpPr>
                <a:spLocks noChangeShapeType="1"/>
              </p:cNvSpPr>
              <p:nvPr/>
            </p:nvSpPr>
            <p:spPr bwMode="auto">
              <a:xfrm>
                <a:off x="4059" y="2523"/>
                <a:ext cx="45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5154" name="Line 37"/>
              <p:cNvSpPr>
                <a:spLocks noChangeShapeType="1"/>
              </p:cNvSpPr>
              <p:nvPr/>
            </p:nvSpPr>
            <p:spPr bwMode="auto">
              <a:xfrm flipV="1">
                <a:off x="3923" y="2568"/>
                <a:ext cx="545" cy="95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5155" name="Line 38"/>
              <p:cNvSpPr>
                <a:spLocks noChangeShapeType="1"/>
              </p:cNvSpPr>
              <p:nvPr/>
            </p:nvSpPr>
            <p:spPr bwMode="auto">
              <a:xfrm>
                <a:off x="4014" y="1480"/>
                <a:ext cx="544" cy="77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5156" name="Text Box 39"/>
              <p:cNvSpPr txBox="1">
                <a:spLocks noChangeArrowheads="1"/>
              </p:cNvSpPr>
              <p:nvPr/>
            </p:nvSpPr>
            <p:spPr bwMode="auto">
              <a:xfrm>
                <a:off x="383" y="1661"/>
                <a:ext cx="228"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s</a:t>
                </a:r>
              </a:p>
            </p:txBody>
          </p:sp>
          <p:sp>
            <p:nvSpPr>
              <p:cNvPr id="175157" name="Text Box 40"/>
              <p:cNvSpPr txBox="1">
                <a:spLocks noChangeArrowheads="1"/>
              </p:cNvSpPr>
              <p:nvPr/>
            </p:nvSpPr>
            <p:spPr bwMode="auto">
              <a:xfrm>
                <a:off x="927" y="1298"/>
                <a:ext cx="274"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9</a:t>
                </a:r>
              </a:p>
            </p:txBody>
          </p:sp>
          <p:sp>
            <p:nvSpPr>
              <p:cNvPr id="175158" name="Text Box 41"/>
              <p:cNvSpPr txBox="1">
                <a:spLocks noChangeArrowheads="1"/>
              </p:cNvSpPr>
              <p:nvPr/>
            </p:nvSpPr>
            <p:spPr bwMode="auto">
              <a:xfrm>
                <a:off x="1093" y="1752"/>
                <a:ext cx="215"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7</a:t>
                </a:r>
              </a:p>
            </p:txBody>
          </p:sp>
          <p:sp>
            <p:nvSpPr>
              <p:cNvPr id="175159" name="Text Box 42"/>
              <p:cNvSpPr txBox="1">
                <a:spLocks noChangeArrowheads="1"/>
              </p:cNvSpPr>
              <p:nvPr/>
            </p:nvSpPr>
            <p:spPr bwMode="auto">
              <a:xfrm>
                <a:off x="1243" y="2389"/>
                <a:ext cx="320"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3</a:t>
                </a:r>
              </a:p>
            </p:txBody>
          </p:sp>
          <p:sp>
            <p:nvSpPr>
              <p:cNvPr id="175160" name="Text Box 43"/>
              <p:cNvSpPr txBox="1">
                <a:spLocks noChangeArrowheads="1"/>
              </p:cNvSpPr>
              <p:nvPr/>
            </p:nvSpPr>
            <p:spPr bwMode="auto">
              <a:xfrm>
                <a:off x="909" y="2927"/>
                <a:ext cx="273"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2</a:t>
                </a:r>
              </a:p>
            </p:txBody>
          </p:sp>
          <p:sp>
            <p:nvSpPr>
              <p:cNvPr id="175161" name="Text Box 44"/>
              <p:cNvSpPr txBox="1">
                <a:spLocks noChangeArrowheads="1"/>
              </p:cNvSpPr>
              <p:nvPr/>
            </p:nvSpPr>
            <p:spPr bwMode="auto">
              <a:xfrm>
                <a:off x="2063" y="756"/>
                <a:ext cx="316"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4</a:t>
                </a:r>
              </a:p>
            </p:txBody>
          </p:sp>
          <p:sp>
            <p:nvSpPr>
              <p:cNvPr id="175162" name="Text Box 45"/>
              <p:cNvSpPr txBox="1">
                <a:spLocks noChangeArrowheads="1"/>
              </p:cNvSpPr>
              <p:nvPr/>
            </p:nvSpPr>
            <p:spPr bwMode="auto">
              <a:xfrm>
                <a:off x="2273" y="1298"/>
                <a:ext cx="320"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2</a:t>
                </a:r>
              </a:p>
            </p:txBody>
          </p:sp>
          <p:sp>
            <p:nvSpPr>
              <p:cNvPr id="175163" name="Text Box 46"/>
              <p:cNvSpPr txBox="1">
                <a:spLocks noChangeArrowheads="1"/>
              </p:cNvSpPr>
              <p:nvPr/>
            </p:nvSpPr>
            <p:spPr bwMode="auto">
              <a:xfrm>
                <a:off x="1637" y="1207"/>
                <a:ext cx="216"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1</a:t>
                </a:r>
              </a:p>
            </p:txBody>
          </p:sp>
          <p:sp>
            <p:nvSpPr>
              <p:cNvPr id="175164" name="Text Box 47"/>
              <p:cNvSpPr txBox="1">
                <a:spLocks noChangeArrowheads="1"/>
              </p:cNvSpPr>
              <p:nvPr/>
            </p:nvSpPr>
            <p:spPr bwMode="auto">
              <a:xfrm>
                <a:off x="2425" y="1752"/>
                <a:ext cx="274"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2</a:t>
                </a:r>
              </a:p>
            </p:txBody>
          </p:sp>
          <p:sp>
            <p:nvSpPr>
              <p:cNvPr id="175165" name="Text Box 48"/>
              <p:cNvSpPr txBox="1">
                <a:spLocks noChangeArrowheads="1"/>
              </p:cNvSpPr>
              <p:nvPr/>
            </p:nvSpPr>
            <p:spPr bwMode="auto">
              <a:xfrm>
                <a:off x="1883" y="2115"/>
                <a:ext cx="225"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7</a:t>
                </a:r>
              </a:p>
            </p:txBody>
          </p:sp>
          <p:sp>
            <p:nvSpPr>
              <p:cNvPr id="175166" name="Text Box 49"/>
              <p:cNvSpPr txBox="1">
                <a:spLocks noChangeArrowheads="1"/>
              </p:cNvSpPr>
              <p:nvPr/>
            </p:nvSpPr>
            <p:spPr bwMode="auto">
              <a:xfrm>
                <a:off x="1925" y="2752"/>
                <a:ext cx="454"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11</a:t>
                </a:r>
              </a:p>
            </p:txBody>
          </p:sp>
          <p:sp>
            <p:nvSpPr>
              <p:cNvPr id="175167" name="Text Box 50"/>
              <p:cNvSpPr txBox="1">
                <a:spLocks noChangeArrowheads="1"/>
              </p:cNvSpPr>
              <p:nvPr/>
            </p:nvSpPr>
            <p:spPr bwMode="auto">
              <a:xfrm>
                <a:off x="1699" y="3337"/>
                <a:ext cx="409"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11</a:t>
                </a:r>
              </a:p>
            </p:txBody>
          </p:sp>
          <p:sp>
            <p:nvSpPr>
              <p:cNvPr id="175168" name="Text Box 51"/>
              <p:cNvSpPr txBox="1">
                <a:spLocks noChangeArrowheads="1"/>
              </p:cNvSpPr>
              <p:nvPr/>
            </p:nvSpPr>
            <p:spPr bwMode="auto">
              <a:xfrm>
                <a:off x="2108" y="3793"/>
                <a:ext cx="362"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8</a:t>
                </a:r>
              </a:p>
            </p:txBody>
          </p:sp>
          <p:sp>
            <p:nvSpPr>
              <p:cNvPr id="175169" name="Text Box 52"/>
              <p:cNvSpPr txBox="1">
                <a:spLocks noChangeArrowheads="1"/>
              </p:cNvSpPr>
              <p:nvPr/>
            </p:nvSpPr>
            <p:spPr bwMode="auto">
              <a:xfrm>
                <a:off x="3195" y="1117"/>
                <a:ext cx="409" cy="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6</a:t>
                </a:r>
              </a:p>
            </p:txBody>
          </p:sp>
          <p:sp>
            <p:nvSpPr>
              <p:cNvPr id="175170" name="Text Box 53"/>
              <p:cNvSpPr txBox="1">
                <a:spLocks noChangeArrowheads="1"/>
              </p:cNvSpPr>
              <p:nvPr/>
            </p:nvSpPr>
            <p:spPr bwMode="auto">
              <a:xfrm>
                <a:off x="3470" y="1890"/>
                <a:ext cx="316"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5</a:t>
                </a:r>
              </a:p>
            </p:txBody>
          </p:sp>
          <p:sp>
            <p:nvSpPr>
              <p:cNvPr id="175171" name="Text Box 54"/>
              <p:cNvSpPr txBox="1">
                <a:spLocks noChangeArrowheads="1"/>
              </p:cNvSpPr>
              <p:nvPr/>
            </p:nvSpPr>
            <p:spPr bwMode="auto">
              <a:xfrm>
                <a:off x="2924" y="1842"/>
                <a:ext cx="271"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4</a:t>
                </a:r>
              </a:p>
            </p:txBody>
          </p:sp>
          <p:sp>
            <p:nvSpPr>
              <p:cNvPr id="175172" name="Text Box 55"/>
              <p:cNvSpPr txBox="1">
                <a:spLocks noChangeArrowheads="1"/>
              </p:cNvSpPr>
              <p:nvPr/>
            </p:nvSpPr>
            <p:spPr bwMode="auto">
              <a:xfrm>
                <a:off x="3195" y="2432"/>
                <a:ext cx="229"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3</a:t>
                </a:r>
              </a:p>
            </p:txBody>
          </p:sp>
          <p:sp>
            <p:nvSpPr>
              <p:cNvPr id="175173" name="Text Box 56"/>
              <p:cNvSpPr txBox="1">
                <a:spLocks noChangeArrowheads="1"/>
              </p:cNvSpPr>
              <p:nvPr/>
            </p:nvSpPr>
            <p:spPr bwMode="auto">
              <a:xfrm>
                <a:off x="3016" y="2888"/>
                <a:ext cx="272"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5</a:t>
                </a:r>
              </a:p>
            </p:txBody>
          </p:sp>
          <p:sp>
            <p:nvSpPr>
              <p:cNvPr id="175174" name="Text Box 57"/>
              <p:cNvSpPr txBox="1">
                <a:spLocks noChangeArrowheads="1"/>
              </p:cNvSpPr>
              <p:nvPr/>
            </p:nvSpPr>
            <p:spPr bwMode="auto">
              <a:xfrm>
                <a:off x="3195" y="3566"/>
                <a:ext cx="229"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6</a:t>
                </a:r>
              </a:p>
            </p:txBody>
          </p:sp>
          <p:sp>
            <p:nvSpPr>
              <p:cNvPr id="175175" name="Text Box 58"/>
              <p:cNvSpPr txBox="1">
                <a:spLocks noChangeArrowheads="1"/>
              </p:cNvSpPr>
              <p:nvPr/>
            </p:nvSpPr>
            <p:spPr bwMode="auto">
              <a:xfrm>
                <a:off x="4195" y="1482"/>
                <a:ext cx="228"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4</a:t>
                </a:r>
              </a:p>
            </p:txBody>
          </p:sp>
          <p:sp>
            <p:nvSpPr>
              <p:cNvPr id="175176" name="Text Box 59"/>
              <p:cNvSpPr txBox="1">
                <a:spLocks noChangeArrowheads="1"/>
              </p:cNvSpPr>
              <p:nvPr/>
            </p:nvSpPr>
            <p:spPr bwMode="auto">
              <a:xfrm>
                <a:off x="4106" y="2205"/>
                <a:ext cx="269"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2</a:t>
                </a:r>
              </a:p>
            </p:txBody>
          </p:sp>
          <p:sp>
            <p:nvSpPr>
              <p:cNvPr id="175177" name="Text Box 60"/>
              <p:cNvSpPr txBox="1">
                <a:spLocks noChangeArrowheads="1"/>
              </p:cNvSpPr>
              <p:nvPr/>
            </p:nvSpPr>
            <p:spPr bwMode="auto">
              <a:xfrm>
                <a:off x="4195" y="3067"/>
                <a:ext cx="271"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5</a:t>
                </a:r>
              </a:p>
            </p:txBody>
          </p:sp>
          <p:sp>
            <p:nvSpPr>
              <p:cNvPr id="175178" name="Line 61"/>
              <p:cNvSpPr>
                <a:spLocks noChangeShapeType="1"/>
              </p:cNvSpPr>
              <p:nvPr/>
            </p:nvSpPr>
            <p:spPr bwMode="auto">
              <a:xfrm>
                <a:off x="4377" y="300"/>
                <a:ext cx="0" cy="3720"/>
              </a:xfrm>
              <a:prstGeom prst="line">
                <a:avLst/>
              </a:prstGeom>
              <a:noFill/>
              <a:ln w="12700">
                <a:solidFill>
                  <a:schemeClr val="tx1"/>
                </a:solidFill>
                <a:prstDash val="lgDashDot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79" name="Text Box 62"/>
              <p:cNvSpPr txBox="1">
                <a:spLocks noChangeArrowheads="1"/>
              </p:cNvSpPr>
              <p:nvPr/>
            </p:nvSpPr>
            <p:spPr bwMode="auto">
              <a:xfrm>
                <a:off x="691" y="382"/>
                <a:ext cx="363"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V</a:t>
                </a:r>
                <a:r>
                  <a:rPr lang="en-US" altLang="zh-CN" sz="1800" baseline="-25000">
                    <a:latin typeface="Verdana" panose="020B0604030504040204" pitchFamily="34" charset="0"/>
                  </a:rPr>
                  <a:t>1</a:t>
                </a:r>
              </a:p>
            </p:txBody>
          </p:sp>
          <p:sp>
            <p:nvSpPr>
              <p:cNvPr id="175180" name="Text Box 63"/>
              <p:cNvSpPr txBox="1">
                <a:spLocks noChangeArrowheads="1"/>
              </p:cNvSpPr>
              <p:nvPr/>
            </p:nvSpPr>
            <p:spPr bwMode="auto">
              <a:xfrm>
                <a:off x="1381" y="382"/>
                <a:ext cx="456"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V</a:t>
                </a:r>
                <a:r>
                  <a:rPr lang="en-US" altLang="zh-CN" sz="1800" baseline="-25000">
                    <a:latin typeface="Verdana" panose="020B0604030504040204" pitchFamily="34" charset="0"/>
                  </a:rPr>
                  <a:t>2</a:t>
                </a:r>
              </a:p>
            </p:txBody>
          </p:sp>
          <p:sp>
            <p:nvSpPr>
              <p:cNvPr id="175181" name="Text Box 64"/>
              <p:cNvSpPr txBox="1">
                <a:spLocks noChangeArrowheads="1"/>
              </p:cNvSpPr>
              <p:nvPr/>
            </p:nvSpPr>
            <p:spPr bwMode="auto">
              <a:xfrm>
                <a:off x="2559" y="391"/>
                <a:ext cx="500"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V</a:t>
                </a:r>
                <a:r>
                  <a:rPr lang="en-US" altLang="zh-CN" sz="1800" baseline="-25000">
                    <a:latin typeface="Verdana" panose="020B0604030504040204" pitchFamily="34" charset="0"/>
                  </a:rPr>
                  <a:t>3</a:t>
                </a:r>
              </a:p>
            </p:txBody>
          </p:sp>
          <p:sp>
            <p:nvSpPr>
              <p:cNvPr id="175182" name="Text Box 65"/>
              <p:cNvSpPr txBox="1">
                <a:spLocks noChangeArrowheads="1"/>
              </p:cNvSpPr>
              <p:nvPr/>
            </p:nvSpPr>
            <p:spPr bwMode="auto">
              <a:xfrm>
                <a:off x="3604" y="393"/>
                <a:ext cx="591"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V</a:t>
                </a:r>
                <a:r>
                  <a:rPr lang="en-US" altLang="zh-CN" sz="1800" baseline="-25000">
                    <a:latin typeface="Verdana" panose="020B0604030504040204" pitchFamily="34" charset="0"/>
                  </a:rPr>
                  <a:t>4</a:t>
                </a:r>
              </a:p>
            </p:txBody>
          </p:sp>
          <p:sp>
            <p:nvSpPr>
              <p:cNvPr id="175183" name="Text Box 66"/>
              <p:cNvSpPr txBox="1">
                <a:spLocks noChangeArrowheads="1"/>
              </p:cNvSpPr>
              <p:nvPr/>
            </p:nvSpPr>
            <p:spPr bwMode="auto">
              <a:xfrm>
                <a:off x="4695" y="382"/>
                <a:ext cx="589"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V</a:t>
                </a:r>
                <a:r>
                  <a:rPr lang="en-US" altLang="zh-CN" sz="1800" baseline="-25000">
                    <a:latin typeface="Verdana" panose="020B0604030504040204" pitchFamily="34" charset="0"/>
                  </a:rPr>
                  <a:t>5</a:t>
                </a:r>
              </a:p>
            </p:txBody>
          </p:sp>
          <p:sp>
            <p:nvSpPr>
              <p:cNvPr id="175184" name="Text Box 67"/>
              <p:cNvSpPr txBox="1">
                <a:spLocks noChangeArrowheads="1"/>
              </p:cNvSpPr>
              <p:nvPr/>
            </p:nvSpPr>
            <p:spPr bwMode="auto">
              <a:xfrm>
                <a:off x="4966" y="2162"/>
                <a:ext cx="273"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t</a:t>
                </a:r>
              </a:p>
            </p:txBody>
          </p:sp>
          <p:sp>
            <p:nvSpPr>
              <p:cNvPr id="175185" name="Line 68"/>
              <p:cNvSpPr>
                <a:spLocks noChangeShapeType="1"/>
              </p:cNvSpPr>
              <p:nvPr/>
            </p:nvSpPr>
            <p:spPr bwMode="auto">
              <a:xfrm>
                <a:off x="5284" y="346"/>
                <a:ext cx="0" cy="3628"/>
              </a:xfrm>
              <a:prstGeom prst="line">
                <a:avLst/>
              </a:prstGeom>
              <a:noFill/>
              <a:ln w="12700">
                <a:solidFill>
                  <a:schemeClr val="tx1"/>
                </a:solidFill>
                <a:prstDash val="lgDashDot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75119" name="Line 69"/>
            <p:cNvSpPr>
              <a:spLocks noChangeShapeType="1"/>
            </p:cNvSpPr>
            <p:nvPr/>
          </p:nvSpPr>
          <p:spPr bwMode="auto">
            <a:xfrm>
              <a:off x="3408" y="396"/>
              <a:ext cx="0" cy="3720"/>
            </a:xfrm>
            <a:prstGeom prst="line">
              <a:avLst/>
            </a:prstGeom>
            <a:noFill/>
            <a:ln w="12700">
              <a:solidFill>
                <a:schemeClr val="tx1"/>
              </a:solidFill>
              <a:prstDash val="lgDashDot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20" name="Line 70"/>
            <p:cNvSpPr>
              <a:spLocks noChangeShapeType="1"/>
            </p:cNvSpPr>
            <p:nvPr/>
          </p:nvSpPr>
          <p:spPr bwMode="auto">
            <a:xfrm>
              <a:off x="2304" y="396"/>
              <a:ext cx="0" cy="3720"/>
            </a:xfrm>
            <a:prstGeom prst="line">
              <a:avLst/>
            </a:prstGeom>
            <a:noFill/>
            <a:ln w="12700">
              <a:solidFill>
                <a:schemeClr val="tx1"/>
              </a:solidFill>
              <a:prstDash val="lgDashDot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21" name="Line 71"/>
            <p:cNvSpPr>
              <a:spLocks noChangeShapeType="1"/>
            </p:cNvSpPr>
            <p:nvPr/>
          </p:nvSpPr>
          <p:spPr bwMode="auto">
            <a:xfrm>
              <a:off x="1152" y="396"/>
              <a:ext cx="0" cy="3720"/>
            </a:xfrm>
            <a:prstGeom prst="line">
              <a:avLst/>
            </a:prstGeom>
            <a:noFill/>
            <a:ln w="12700">
              <a:solidFill>
                <a:schemeClr val="tx1"/>
              </a:solidFill>
              <a:prstDash val="lgDashDot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22" name="Line 72"/>
            <p:cNvSpPr>
              <a:spLocks noChangeShapeType="1"/>
            </p:cNvSpPr>
            <p:nvPr/>
          </p:nvSpPr>
          <p:spPr bwMode="auto">
            <a:xfrm>
              <a:off x="288" y="396"/>
              <a:ext cx="0" cy="3720"/>
            </a:xfrm>
            <a:prstGeom prst="line">
              <a:avLst/>
            </a:prstGeom>
            <a:noFill/>
            <a:ln w="12700">
              <a:solidFill>
                <a:schemeClr val="tx1"/>
              </a:solidFill>
              <a:prstDash val="lgDashDot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79657" name="Rectangle 73"/>
          <p:cNvSpPr>
            <a:spLocks noChangeArrowheads="1"/>
          </p:cNvSpPr>
          <p:nvPr/>
        </p:nvSpPr>
        <p:spPr bwMode="auto">
          <a:xfrm>
            <a:off x="685800" y="3733800"/>
            <a:ext cx="2493963"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pPr>
            <a:r>
              <a:rPr lang="en-US" altLang="zh-CN"/>
              <a:t>cost(4,9)=4</a:t>
            </a:r>
          </a:p>
        </p:txBody>
      </p:sp>
      <p:sp>
        <p:nvSpPr>
          <p:cNvPr id="579658" name="Rectangle 74"/>
          <p:cNvSpPr>
            <a:spLocks noChangeArrowheads="1"/>
          </p:cNvSpPr>
          <p:nvPr/>
        </p:nvSpPr>
        <p:spPr bwMode="auto">
          <a:xfrm>
            <a:off x="685800" y="3124200"/>
            <a:ext cx="7696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en-US" altLang="zh-CN" sz="3600"/>
              <a:t>cost(i,j)=min{C(j,r)+cost(i+1,r)}</a:t>
            </a:r>
            <a:r>
              <a:rPr lang="en-US" altLang="zh-CN"/>
              <a:t>                 </a:t>
            </a:r>
            <a:r>
              <a:rPr lang="en-US" altLang="zh-CN" sz="1600"/>
              <a:t> </a:t>
            </a:r>
            <a:endParaRPr lang="en-US" altLang="zh-CN" sz="1800">
              <a:cs typeface="Tahoma" panose="020B0604030504040204" pitchFamily="34" charset="0"/>
            </a:endParaRPr>
          </a:p>
        </p:txBody>
      </p:sp>
      <p:sp>
        <p:nvSpPr>
          <p:cNvPr id="579659" name="Rectangle 75"/>
          <p:cNvSpPr>
            <a:spLocks noChangeArrowheads="1"/>
          </p:cNvSpPr>
          <p:nvPr/>
        </p:nvSpPr>
        <p:spPr bwMode="auto">
          <a:xfrm>
            <a:off x="2971800" y="3736975"/>
            <a:ext cx="59436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lang="en-US" altLang="zh-CN"/>
              <a:t>cost(4,10) =2  cost(4,11)=5</a:t>
            </a:r>
          </a:p>
        </p:txBody>
      </p:sp>
      <p:sp>
        <p:nvSpPr>
          <p:cNvPr id="579660" name="Rectangle 76"/>
          <p:cNvSpPr>
            <a:spLocks noChangeArrowheads="1"/>
          </p:cNvSpPr>
          <p:nvPr/>
        </p:nvSpPr>
        <p:spPr bwMode="auto">
          <a:xfrm>
            <a:off x="685800" y="4297363"/>
            <a:ext cx="18716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a:t>cost(3,6)=</a:t>
            </a:r>
          </a:p>
        </p:txBody>
      </p:sp>
      <p:sp>
        <p:nvSpPr>
          <p:cNvPr id="579661" name="Rectangle 77"/>
          <p:cNvSpPr>
            <a:spLocks noChangeArrowheads="1"/>
          </p:cNvSpPr>
          <p:nvPr/>
        </p:nvSpPr>
        <p:spPr bwMode="auto">
          <a:xfrm>
            <a:off x="2438400" y="4343400"/>
            <a:ext cx="526732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pPr>
            <a:r>
              <a:rPr lang="en-US" altLang="zh-CN"/>
              <a:t>min{6+cost(4,9),5+cost(4,10)}</a:t>
            </a:r>
          </a:p>
        </p:txBody>
      </p:sp>
      <p:sp>
        <p:nvSpPr>
          <p:cNvPr id="579662" name="Rectangle 78"/>
          <p:cNvSpPr>
            <a:spLocks noChangeArrowheads="1"/>
          </p:cNvSpPr>
          <p:nvPr/>
        </p:nvSpPr>
        <p:spPr bwMode="auto">
          <a:xfrm>
            <a:off x="2108200" y="4879975"/>
            <a:ext cx="32258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pPr>
            <a:r>
              <a:rPr lang="en-US" altLang="zh-CN"/>
              <a:t>=min{6+4,5+2}=7</a:t>
            </a:r>
          </a:p>
        </p:txBody>
      </p:sp>
      <p:sp>
        <p:nvSpPr>
          <p:cNvPr id="579663" name="Rectangle 79"/>
          <p:cNvSpPr>
            <a:spLocks noChangeArrowheads="1"/>
          </p:cNvSpPr>
          <p:nvPr/>
        </p:nvSpPr>
        <p:spPr bwMode="auto">
          <a:xfrm>
            <a:off x="838200" y="5562600"/>
            <a:ext cx="70231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pPr>
            <a:r>
              <a:rPr lang="zh-CN" altLang="en-US"/>
              <a:t>从第</a:t>
            </a:r>
            <a:r>
              <a:rPr lang="en-US" altLang="zh-CN"/>
              <a:t>3</a:t>
            </a:r>
            <a:r>
              <a:rPr lang="zh-CN" altLang="en-US"/>
              <a:t>段的顶点</a:t>
            </a:r>
            <a:r>
              <a:rPr lang="en-US" altLang="zh-CN"/>
              <a:t>6</a:t>
            </a:r>
            <a:r>
              <a:rPr lang="zh-CN" altLang="en-US"/>
              <a:t>到</a:t>
            </a:r>
            <a:r>
              <a:rPr lang="en-US" altLang="zh-CN"/>
              <a:t>t</a:t>
            </a:r>
            <a:r>
              <a:rPr lang="zh-CN" altLang="en-US"/>
              <a:t>的最短路径是</a:t>
            </a:r>
            <a:r>
              <a:rPr lang="en-US" altLang="zh-CN"/>
              <a:t>6-10-t</a:t>
            </a:r>
          </a:p>
        </p:txBody>
      </p:sp>
      <p:sp>
        <p:nvSpPr>
          <p:cNvPr id="579664" name="Rectangle 80"/>
          <p:cNvSpPr>
            <a:spLocks noChangeArrowheads="1"/>
          </p:cNvSpPr>
          <p:nvPr/>
        </p:nvSpPr>
        <p:spPr bwMode="auto">
          <a:xfrm>
            <a:off x="3902075" y="4830763"/>
            <a:ext cx="8223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chemeClr val="hlink"/>
                </a:solidFill>
              </a:rPr>
              <a:t>5+2</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79658"/>
                                        </p:tgtEl>
                                        <p:attrNameLst>
                                          <p:attrName>style.visibility</p:attrName>
                                        </p:attrNameLst>
                                      </p:cBhvr>
                                      <p:to>
                                        <p:strVal val="visible"/>
                                      </p:to>
                                    </p:set>
                                    <p:animEffect transition="in" filter="blinds(horizontal)">
                                      <p:cBhvr>
                                        <p:cTn id="12" dur="500"/>
                                        <p:tgtEl>
                                          <p:spTgt spid="57965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79657"/>
                                        </p:tgtEl>
                                        <p:attrNameLst>
                                          <p:attrName>style.visibility</p:attrName>
                                        </p:attrNameLst>
                                      </p:cBhvr>
                                      <p:to>
                                        <p:strVal val="visible"/>
                                      </p:to>
                                    </p:set>
                                    <p:animEffect transition="in" filter="blinds(horizontal)">
                                      <p:cBhvr>
                                        <p:cTn id="17" dur="500"/>
                                        <p:tgtEl>
                                          <p:spTgt spid="57965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79659"/>
                                        </p:tgtEl>
                                        <p:attrNameLst>
                                          <p:attrName>style.visibility</p:attrName>
                                        </p:attrNameLst>
                                      </p:cBhvr>
                                      <p:to>
                                        <p:strVal val="visible"/>
                                      </p:to>
                                    </p:set>
                                    <p:animEffect transition="in" filter="blinds(horizontal)">
                                      <p:cBhvr>
                                        <p:cTn id="22" dur="500"/>
                                        <p:tgtEl>
                                          <p:spTgt spid="57965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79660"/>
                                        </p:tgtEl>
                                        <p:attrNameLst>
                                          <p:attrName>style.visibility</p:attrName>
                                        </p:attrNameLst>
                                      </p:cBhvr>
                                      <p:to>
                                        <p:strVal val="visible"/>
                                      </p:to>
                                    </p:set>
                                    <p:animEffect transition="in" filter="blinds(horizontal)">
                                      <p:cBhvr>
                                        <p:cTn id="27" dur="500"/>
                                        <p:tgtEl>
                                          <p:spTgt spid="57966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79661"/>
                                        </p:tgtEl>
                                        <p:attrNameLst>
                                          <p:attrName>style.visibility</p:attrName>
                                        </p:attrNameLst>
                                      </p:cBhvr>
                                      <p:to>
                                        <p:strVal val="visible"/>
                                      </p:to>
                                    </p:set>
                                    <p:animEffect transition="in" filter="blinds(horizontal)">
                                      <p:cBhvr>
                                        <p:cTn id="32" dur="500"/>
                                        <p:tgtEl>
                                          <p:spTgt spid="57966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79662"/>
                                        </p:tgtEl>
                                        <p:attrNameLst>
                                          <p:attrName>style.visibility</p:attrName>
                                        </p:attrNameLst>
                                      </p:cBhvr>
                                      <p:to>
                                        <p:strVal val="visible"/>
                                      </p:to>
                                    </p:set>
                                    <p:animEffect transition="in" filter="blinds(horizontal)">
                                      <p:cBhvr>
                                        <p:cTn id="37" dur="500"/>
                                        <p:tgtEl>
                                          <p:spTgt spid="57966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79664"/>
                                        </p:tgtEl>
                                        <p:attrNameLst>
                                          <p:attrName>style.visibility</p:attrName>
                                        </p:attrNameLst>
                                      </p:cBhvr>
                                      <p:to>
                                        <p:strVal val="visible"/>
                                      </p:to>
                                    </p:set>
                                    <p:animEffect transition="in" filter="blinds(horizontal)">
                                      <p:cBhvr>
                                        <p:cTn id="42" dur="500"/>
                                        <p:tgtEl>
                                          <p:spTgt spid="57966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79663"/>
                                        </p:tgtEl>
                                        <p:attrNameLst>
                                          <p:attrName>style.visibility</p:attrName>
                                        </p:attrNameLst>
                                      </p:cBhvr>
                                      <p:to>
                                        <p:strVal val="visible"/>
                                      </p:to>
                                    </p:set>
                                    <p:animEffect transition="in" filter="blinds(horizontal)">
                                      <p:cBhvr>
                                        <p:cTn id="47" dur="500"/>
                                        <p:tgtEl>
                                          <p:spTgt spid="5796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9657" grpId="0" autoUpdateAnimBg="0"/>
      <p:bldP spid="579658" grpId="0" autoUpdateAnimBg="0"/>
      <p:bldP spid="579659" grpId="0" autoUpdateAnimBg="0"/>
      <p:bldP spid="579660" grpId="0" autoUpdateAnimBg="0"/>
      <p:bldP spid="579661" grpId="0" autoUpdateAnimBg="0"/>
      <p:bldP spid="579662" grpId="0" autoUpdateAnimBg="0"/>
      <p:bldP spid="579663" grpId="0" autoUpdateAnimBg="0"/>
      <p:bldP spid="579664" grpId="0" autoUpdateAnimBg="0"/>
    </p:bldLst>
  </p:timing>
</p:sld>
</file>

<file path=ppt/slides/slide1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 name="日期占位符 3"/>
          <p:cNvSpPr>
            <a:spLocks noGrp="1"/>
          </p:cNvSpPr>
          <p:nvPr>
            <p:ph type="dt" sz="quarter" idx="10"/>
          </p:nvPr>
        </p:nvSpPr>
        <p:spPr/>
        <p:txBody>
          <a:bodyPr/>
          <a:lstStyle/>
          <a:p>
            <a:pPr>
              <a:defRPr/>
            </a:pPr>
            <a:fld id="{CD318A0E-8F9F-4161-B9DE-D4CB1B28C828}" type="datetime1">
              <a:rPr lang="zh-CN" altLang="en-US"/>
              <a:pPr>
                <a:defRPr/>
              </a:pPr>
              <a:t>2020/3/4</a:t>
            </a:fld>
            <a:endParaRPr lang="en-US" altLang="zh-CN"/>
          </a:p>
        </p:txBody>
      </p:sp>
      <p:sp>
        <p:nvSpPr>
          <p:cNvPr id="77" name="灯片编号占位符 5"/>
          <p:cNvSpPr>
            <a:spLocks noGrp="1"/>
          </p:cNvSpPr>
          <p:nvPr>
            <p:ph type="sldNum" sz="quarter" idx="12"/>
          </p:nvPr>
        </p:nvSpPr>
        <p:spPr/>
        <p:txBody>
          <a:bodyPr/>
          <a:lstStyle/>
          <a:p>
            <a:pPr>
              <a:defRPr/>
            </a:pPr>
            <a:fld id="{04695BD7-DD6C-4028-BE73-4414C8C02C93}" type="slidenum">
              <a:rPr lang="en-US" altLang="zh-CN" smtClean="0"/>
              <a:pPr>
                <a:defRPr/>
              </a:pPr>
              <a:t>161</a:t>
            </a:fld>
            <a:r>
              <a:rPr lang="en-US" altLang="zh-CN" smtClean="0"/>
              <a:t> of 158</a:t>
            </a:r>
          </a:p>
        </p:txBody>
      </p:sp>
      <p:sp>
        <p:nvSpPr>
          <p:cNvPr id="607234" name="Rectangle 2"/>
          <p:cNvSpPr>
            <a:spLocks noGrp="1" noChangeArrowheads="1"/>
          </p:cNvSpPr>
          <p:nvPr>
            <p:ph type="title"/>
          </p:nvPr>
        </p:nvSpPr>
        <p:spPr/>
        <p:txBody>
          <a:bodyPr/>
          <a:lstStyle/>
          <a:p>
            <a:pPr eaLnBrk="1" hangingPunct="1">
              <a:defRPr/>
            </a:pPr>
            <a:endParaRPr lang="zh-CN" altLang="zh-CN"/>
          </a:p>
        </p:txBody>
      </p:sp>
      <p:grpSp>
        <p:nvGrpSpPr>
          <p:cNvPr id="2" name="Group 3"/>
          <p:cNvGrpSpPr>
            <a:grpSpLocks/>
          </p:cNvGrpSpPr>
          <p:nvPr/>
        </p:nvGrpSpPr>
        <p:grpSpPr bwMode="auto">
          <a:xfrm>
            <a:off x="914400" y="266700"/>
            <a:ext cx="6934200" cy="2933700"/>
            <a:chOff x="288" y="300"/>
            <a:chExt cx="4996" cy="3992"/>
          </a:xfrm>
        </p:grpSpPr>
        <p:grpSp>
          <p:nvGrpSpPr>
            <p:cNvPr id="176138" name="Group 4"/>
            <p:cNvGrpSpPr>
              <a:grpSpLocks/>
            </p:cNvGrpSpPr>
            <p:nvPr/>
          </p:nvGrpSpPr>
          <p:grpSpPr bwMode="auto">
            <a:xfrm>
              <a:off x="383" y="300"/>
              <a:ext cx="4901" cy="3992"/>
              <a:chOff x="383" y="300"/>
              <a:chExt cx="4901" cy="3992"/>
            </a:xfrm>
          </p:grpSpPr>
          <p:sp>
            <p:nvSpPr>
              <p:cNvPr id="176143" name="Oval 5"/>
              <p:cNvSpPr>
                <a:spLocks noChangeArrowheads="1"/>
              </p:cNvSpPr>
              <p:nvPr/>
            </p:nvSpPr>
            <p:spPr bwMode="auto">
              <a:xfrm>
                <a:off x="567" y="1842"/>
                <a:ext cx="363" cy="363"/>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a:latin typeface="Verdana" panose="020B0604030504040204" pitchFamily="34" charset="0"/>
                  </a:rPr>
                  <a:t>1</a:t>
                </a:r>
              </a:p>
            </p:txBody>
          </p:sp>
          <p:sp>
            <p:nvSpPr>
              <p:cNvPr id="176144" name="Oval 6"/>
              <p:cNvSpPr>
                <a:spLocks noChangeArrowheads="1"/>
              </p:cNvSpPr>
              <p:nvPr/>
            </p:nvSpPr>
            <p:spPr bwMode="auto">
              <a:xfrm>
                <a:off x="1474" y="754"/>
                <a:ext cx="363" cy="363"/>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a:latin typeface="Verdana" panose="020B0604030504040204" pitchFamily="34" charset="0"/>
                  </a:rPr>
                  <a:t>2</a:t>
                </a:r>
              </a:p>
            </p:txBody>
          </p:sp>
          <p:sp>
            <p:nvSpPr>
              <p:cNvPr id="176145" name="Oval 7"/>
              <p:cNvSpPr>
                <a:spLocks noChangeArrowheads="1"/>
              </p:cNvSpPr>
              <p:nvPr/>
            </p:nvSpPr>
            <p:spPr bwMode="auto">
              <a:xfrm>
                <a:off x="1474" y="1706"/>
                <a:ext cx="408" cy="363"/>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a:latin typeface="Verdana" panose="020B0604030504040204" pitchFamily="34" charset="0"/>
                  </a:rPr>
                  <a:t>3</a:t>
                </a:r>
              </a:p>
            </p:txBody>
          </p:sp>
          <p:sp>
            <p:nvSpPr>
              <p:cNvPr id="176146" name="Oval 8"/>
              <p:cNvSpPr>
                <a:spLocks noChangeArrowheads="1"/>
              </p:cNvSpPr>
              <p:nvPr/>
            </p:nvSpPr>
            <p:spPr bwMode="auto">
              <a:xfrm>
                <a:off x="1429" y="2614"/>
                <a:ext cx="408" cy="454"/>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a:latin typeface="Verdana" panose="020B0604030504040204" pitchFamily="34" charset="0"/>
                  </a:rPr>
                  <a:t>4</a:t>
                </a:r>
              </a:p>
            </p:txBody>
          </p:sp>
          <p:sp>
            <p:nvSpPr>
              <p:cNvPr id="176147" name="Oval 9"/>
              <p:cNvSpPr>
                <a:spLocks noChangeArrowheads="1"/>
              </p:cNvSpPr>
              <p:nvPr/>
            </p:nvSpPr>
            <p:spPr bwMode="auto">
              <a:xfrm>
                <a:off x="1429" y="3566"/>
                <a:ext cx="454" cy="453"/>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a:latin typeface="Verdana" panose="020B0604030504040204" pitchFamily="34" charset="0"/>
                  </a:rPr>
                  <a:t>5</a:t>
                </a:r>
              </a:p>
            </p:txBody>
          </p:sp>
          <p:sp>
            <p:nvSpPr>
              <p:cNvPr id="176148" name="Oval 10"/>
              <p:cNvSpPr>
                <a:spLocks noChangeArrowheads="1"/>
              </p:cNvSpPr>
              <p:nvPr/>
            </p:nvSpPr>
            <p:spPr bwMode="auto">
              <a:xfrm>
                <a:off x="2608" y="1162"/>
                <a:ext cx="453" cy="453"/>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a:latin typeface="Verdana" panose="020B0604030504040204" pitchFamily="34" charset="0"/>
                  </a:rPr>
                  <a:t>6</a:t>
                </a:r>
              </a:p>
            </p:txBody>
          </p:sp>
          <p:sp>
            <p:nvSpPr>
              <p:cNvPr id="176149" name="Oval 11"/>
              <p:cNvSpPr>
                <a:spLocks noChangeArrowheads="1"/>
              </p:cNvSpPr>
              <p:nvPr/>
            </p:nvSpPr>
            <p:spPr bwMode="auto">
              <a:xfrm>
                <a:off x="2608" y="2251"/>
                <a:ext cx="408" cy="453"/>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a:latin typeface="Verdana" panose="020B0604030504040204" pitchFamily="34" charset="0"/>
                  </a:rPr>
                  <a:t>7</a:t>
                </a:r>
              </a:p>
            </p:txBody>
          </p:sp>
          <p:sp>
            <p:nvSpPr>
              <p:cNvPr id="176150" name="Oval 12"/>
              <p:cNvSpPr>
                <a:spLocks noChangeArrowheads="1"/>
              </p:cNvSpPr>
              <p:nvPr/>
            </p:nvSpPr>
            <p:spPr bwMode="auto">
              <a:xfrm>
                <a:off x="2608" y="3249"/>
                <a:ext cx="408" cy="544"/>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a:latin typeface="Verdana" panose="020B0604030504040204" pitchFamily="34" charset="0"/>
                  </a:rPr>
                  <a:t>8</a:t>
                </a:r>
              </a:p>
            </p:txBody>
          </p:sp>
          <p:sp>
            <p:nvSpPr>
              <p:cNvPr id="176151" name="Oval 13"/>
              <p:cNvSpPr>
                <a:spLocks noChangeArrowheads="1"/>
              </p:cNvSpPr>
              <p:nvPr/>
            </p:nvSpPr>
            <p:spPr bwMode="auto">
              <a:xfrm>
                <a:off x="3696" y="1162"/>
                <a:ext cx="317" cy="453"/>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a:latin typeface="Verdana" panose="020B0604030504040204" pitchFamily="34" charset="0"/>
                  </a:rPr>
                  <a:t>9</a:t>
                </a:r>
              </a:p>
            </p:txBody>
          </p:sp>
          <p:sp>
            <p:nvSpPr>
              <p:cNvPr id="176152" name="Oval 14"/>
              <p:cNvSpPr>
                <a:spLocks noChangeArrowheads="1"/>
              </p:cNvSpPr>
              <p:nvPr/>
            </p:nvSpPr>
            <p:spPr bwMode="auto">
              <a:xfrm>
                <a:off x="3606" y="2251"/>
                <a:ext cx="408" cy="499"/>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a:latin typeface="Verdana" panose="020B0604030504040204" pitchFamily="34" charset="0"/>
                  </a:rPr>
                  <a:t>10</a:t>
                </a:r>
              </a:p>
            </p:txBody>
          </p:sp>
          <p:sp>
            <p:nvSpPr>
              <p:cNvPr id="176153" name="Oval 15"/>
              <p:cNvSpPr>
                <a:spLocks noChangeArrowheads="1"/>
              </p:cNvSpPr>
              <p:nvPr/>
            </p:nvSpPr>
            <p:spPr bwMode="auto">
              <a:xfrm>
                <a:off x="3515" y="3294"/>
                <a:ext cx="408" cy="590"/>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a:latin typeface="Verdana" panose="020B0604030504040204" pitchFamily="34" charset="0"/>
                  </a:rPr>
                  <a:t>11</a:t>
                </a:r>
              </a:p>
            </p:txBody>
          </p:sp>
          <p:sp>
            <p:nvSpPr>
              <p:cNvPr id="176154" name="Oval 16"/>
              <p:cNvSpPr>
                <a:spLocks noChangeArrowheads="1"/>
              </p:cNvSpPr>
              <p:nvPr/>
            </p:nvSpPr>
            <p:spPr bwMode="auto">
              <a:xfrm>
                <a:off x="4468" y="2251"/>
                <a:ext cx="408" cy="454"/>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a:latin typeface="Verdana" panose="020B0604030504040204" pitchFamily="34" charset="0"/>
                  </a:rPr>
                  <a:t>12</a:t>
                </a:r>
              </a:p>
            </p:txBody>
          </p:sp>
          <p:sp>
            <p:nvSpPr>
              <p:cNvPr id="176155" name="Line 17"/>
              <p:cNvSpPr>
                <a:spLocks noChangeShapeType="1"/>
              </p:cNvSpPr>
              <p:nvPr/>
            </p:nvSpPr>
            <p:spPr bwMode="auto">
              <a:xfrm flipV="1">
                <a:off x="839" y="1056"/>
                <a:ext cx="697" cy="78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6156" name="Line 18"/>
              <p:cNvSpPr>
                <a:spLocks noChangeShapeType="1"/>
              </p:cNvSpPr>
              <p:nvPr/>
            </p:nvSpPr>
            <p:spPr bwMode="auto">
              <a:xfrm flipV="1">
                <a:off x="930" y="1933"/>
                <a:ext cx="499" cy="9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6157" name="Line 19"/>
              <p:cNvSpPr>
                <a:spLocks noChangeShapeType="1"/>
              </p:cNvSpPr>
              <p:nvPr/>
            </p:nvSpPr>
            <p:spPr bwMode="auto">
              <a:xfrm>
                <a:off x="839" y="2160"/>
                <a:ext cx="635" cy="63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6158" name="Line 20"/>
              <p:cNvSpPr>
                <a:spLocks noChangeShapeType="1"/>
              </p:cNvSpPr>
              <p:nvPr/>
            </p:nvSpPr>
            <p:spPr bwMode="auto">
              <a:xfrm>
                <a:off x="793" y="2251"/>
                <a:ext cx="681" cy="140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6159" name="Line 21"/>
              <p:cNvSpPr>
                <a:spLocks noChangeShapeType="1"/>
              </p:cNvSpPr>
              <p:nvPr/>
            </p:nvSpPr>
            <p:spPr bwMode="auto">
              <a:xfrm>
                <a:off x="1837" y="981"/>
                <a:ext cx="771" cy="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6160" name="Line 22"/>
              <p:cNvSpPr>
                <a:spLocks noChangeShapeType="1"/>
              </p:cNvSpPr>
              <p:nvPr/>
            </p:nvSpPr>
            <p:spPr bwMode="auto">
              <a:xfrm>
                <a:off x="1837" y="1026"/>
                <a:ext cx="907" cy="127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6161" name="Line 23"/>
              <p:cNvSpPr>
                <a:spLocks noChangeShapeType="1"/>
              </p:cNvSpPr>
              <p:nvPr/>
            </p:nvSpPr>
            <p:spPr bwMode="auto">
              <a:xfrm>
                <a:off x="1776" y="1104"/>
                <a:ext cx="832" cy="22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6162" name="Line 24"/>
              <p:cNvSpPr>
                <a:spLocks noChangeShapeType="1"/>
              </p:cNvSpPr>
              <p:nvPr/>
            </p:nvSpPr>
            <p:spPr bwMode="auto">
              <a:xfrm flipV="1">
                <a:off x="1837" y="1389"/>
                <a:ext cx="771" cy="40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6163" name="Line 25"/>
              <p:cNvSpPr>
                <a:spLocks noChangeShapeType="1"/>
              </p:cNvSpPr>
              <p:nvPr/>
            </p:nvSpPr>
            <p:spPr bwMode="auto">
              <a:xfrm>
                <a:off x="1837" y="1979"/>
                <a:ext cx="816" cy="5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6164" name="Line 26"/>
              <p:cNvSpPr>
                <a:spLocks noChangeShapeType="1"/>
              </p:cNvSpPr>
              <p:nvPr/>
            </p:nvSpPr>
            <p:spPr bwMode="auto">
              <a:xfrm>
                <a:off x="1837" y="2840"/>
                <a:ext cx="771" cy="6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6165" name="Line 27"/>
              <p:cNvSpPr>
                <a:spLocks noChangeShapeType="1"/>
              </p:cNvSpPr>
              <p:nvPr/>
            </p:nvSpPr>
            <p:spPr bwMode="auto">
              <a:xfrm flipV="1">
                <a:off x="1837" y="2659"/>
                <a:ext cx="862" cy="99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6166" name="Line 28"/>
              <p:cNvSpPr>
                <a:spLocks noChangeShapeType="1"/>
              </p:cNvSpPr>
              <p:nvPr/>
            </p:nvSpPr>
            <p:spPr bwMode="auto">
              <a:xfrm flipV="1">
                <a:off x="1882" y="3657"/>
                <a:ext cx="726" cy="9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6167" name="Line 29"/>
              <p:cNvSpPr>
                <a:spLocks noChangeShapeType="1"/>
              </p:cNvSpPr>
              <p:nvPr/>
            </p:nvSpPr>
            <p:spPr bwMode="auto">
              <a:xfrm>
                <a:off x="3061" y="1344"/>
                <a:ext cx="6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6168" name="Line 30"/>
              <p:cNvSpPr>
                <a:spLocks noChangeShapeType="1"/>
              </p:cNvSpPr>
              <p:nvPr/>
            </p:nvSpPr>
            <p:spPr bwMode="auto">
              <a:xfrm>
                <a:off x="3061" y="1434"/>
                <a:ext cx="545" cy="99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6169" name="Line 31"/>
              <p:cNvSpPr>
                <a:spLocks noChangeShapeType="1"/>
              </p:cNvSpPr>
              <p:nvPr/>
            </p:nvSpPr>
            <p:spPr bwMode="auto">
              <a:xfrm flipV="1">
                <a:off x="2971" y="1480"/>
                <a:ext cx="680" cy="86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6170" name="Line 32"/>
              <p:cNvSpPr>
                <a:spLocks noChangeShapeType="1"/>
              </p:cNvSpPr>
              <p:nvPr/>
            </p:nvSpPr>
            <p:spPr bwMode="auto">
              <a:xfrm>
                <a:off x="3016" y="2478"/>
                <a:ext cx="5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6171" name="Line 33"/>
              <p:cNvSpPr>
                <a:spLocks noChangeShapeType="1"/>
              </p:cNvSpPr>
              <p:nvPr/>
            </p:nvSpPr>
            <p:spPr bwMode="auto">
              <a:xfrm flipV="1">
                <a:off x="2971" y="2614"/>
                <a:ext cx="680" cy="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6172" name="Line 34"/>
              <p:cNvSpPr>
                <a:spLocks noChangeShapeType="1"/>
              </p:cNvSpPr>
              <p:nvPr/>
            </p:nvSpPr>
            <p:spPr bwMode="auto">
              <a:xfrm>
                <a:off x="3016" y="3521"/>
                <a:ext cx="49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6173" name="Line 35"/>
              <p:cNvSpPr>
                <a:spLocks noChangeShapeType="1"/>
              </p:cNvSpPr>
              <p:nvPr/>
            </p:nvSpPr>
            <p:spPr bwMode="auto">
              <a:xfrm>
                <a:off x="4059" y="2523"/>
                <a:ext cx="45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6174" name="Line 36"/>
              <p:cNvSpPr>
                <a:spLocks noChangeShapeType="1"/>
              </p:cNvSpPr>
              <p:nvPr/>
            </p:nvSpPr>
            <p:spPr bwMode="auto">
              <a:xfrm flipV="1">
                <a:off x="3923" y="2568"/>
                <a:ext cx="545" cy="95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6175" name="Line 37"/>
              <p:cNvSpPr>
                <a:spLocks noChangeShapeType="1"/>
              </p:cNvSpPr>
              <p:nvPr/>
            </p:nvSpPr>
            <p:spPr bwMode="auto">
              <a:xfrm>
                <a:off x="4014" y="1480"/>
                <a:ext cx="544" cy="77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6176" name="Text Box 38"/>
              <p:cNvSpPr txBox="1">
                <a:spLocks noChangeArrowheads="1"/>
              </p:cNvSpPr>
              <p:nvPr/>
            </p:nvSpPr>
            <p:spPr bwMode="auto">
              <a:xfrm>
                <a:off x="383" y="1661"/>
                <a:ext cx="228"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s</a:t>
                </a:r>
              </a:p>
            </p:txBody>
          </p:sp>
          <p:sp>
            <p:nvSpPr>
              <p:cNvPr id="176177" name="Text Box 39"/>
              <p:cNvSpPr txBox="1">
                <a:spLocks noChangeArrowheads="1"/>
              </p:cNvSpPr>
              <p:nvPr/>
            </p:nvSpPr>
            <p:spPr bwMode="auto">
              <a:xfrm>
                <a:off x="927" y="1298"/>
                <a:ext cx="274"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9</a:t>
                </a:r>
              </a:p>
            </p:txBody>
          </p:sp>
          <p:sp>
            <p:nvSpPr>
              <p:cNvPr id="176178" name="Text Box 40"/>
              <p:cNvSpPr txBox="1">
                <a:spLocks noChangeArrowheads="1"/>
              </p:cNvSpPr>
              <p:nvPr/>
            </p:nvSpPr>
            <p:spPr bwMode="auto">
              <a:xfrm>
                <a:off x="1093" y="1752"/>
                <a:ext cx="215"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7</a:t>
                </a:r>
              </a:p>
            </p:txBody>
          </p:sp>
          <p:sp>
            <p:nvSpPr>
              <p:cNvPr id="176179" name="Text Box 41"/>
              <p:cNvSpPr txBox="1">
                <a:spLocks noChangeArrowheads="1"/>
              </p:cNvSpPr>
              <p:nvPr/>
            </p:nvSpPr>
            <p:spPr bwMode="auto">
              <a:xfrm>
                <a:off x="1243" y="2389"/>
                <a:ext cx="320"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3</a:t>
                </a:r>
              </a:p>
            </p:txBody>
          </p:sp>
          <p:sp>
            <p:nvSpPr>
              <p:cNvPr id="176180" name="Text Box 42"/>
              <p:cNvSpPr txBox="1">
                <a:spLocks noChangeArrowheads="1"/>
              </p:cNvSpPr>
              <p:nvPr/>
            </p:nvSpPr>
            <p:spPr bwMode="auto">
              <a:xfrm>
                <a:off x="909" y="2927"/>
                <a:ext cx="273"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2</a:t>
                </a:r>
              </a:p>
            </p:txBody>
          </p:sp>
          <p:sp>
            <p:nvSpPr>
              <p:cNvPr id="176181" name="Text Box 43"/>
              <p:cNvSpPr txBox="1">
                <a:spLocks noChangeArrowheads="1"/>
              </p:cNvSpPr>
              <p:nvPr/>
            </p:nvSpPr>
            <p:spPr bwMode="auto">
              <a:xfrm>
                <a:off x="2063" y="756"/>
                <a:ext cx="316"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4</a:t>
                </a:r>
              </a:p>
            </p:txBody>
          </p:sp>
          <p:sp>
            <p:nvSpPr>
              <p:cNvPr id="176182" name="Text Box 44"/>
              <p:cNvSpPr txBox="1">
                <a:spLocks noChangeArrowheads="1"/>
              </p:cNvSpPr>
              <p:nvPr/>
            </p:nvSpPr>
            <p:spPr bwMode="auto">
              <a:xfrm>
                <a:off x="2273" y="1298"/>
                <a:ext cx="320"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2</a:t>
                </a:r>
              </a:p>
            </p:txBody>
          </p:sp>
          <p:sp>
            <p:nvSpPr>
              <p:cNvPr id="176183" name="Text Box 45"/>
              <p:cNvSpPr txBox="1">
                <a:spLocks noChangeArrowheads="1"/>
              </p:cNvSpPr>
              <p:nvPr/>
            </p:nvSpPr>
            <p:spPr bwMode="auto">
              <a:xfrm>
                <a:off x="1637" y="1207"/>
                <a:ext cx="216"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1</a:t>
                </a:r>
              </a:p>
            </p:txBody>
          </p:sp>
          <p:sp>
            <p:nvSpPr>
              <p:cNvPr id="176184" name="Text Box 46"/>
              <p:cNvSpPr txBox="1">
                <a:spLocks noChangeArrowheads="1"/>
              </p:cNvSpPr>
              <p:nvPr/>
            </p:nvSpPr>
            <p:spPr bwMode="auto">
              <a:xfrm>
                <a:off x="2425" y="1752"/>
                <a:ext cx="274"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2</a:t>
                </a:r>
              </a:p>
            </p:txBody>
          </p:sp>
          <p:sp>
            <p:nvSpPr>
              <p:cNvPr id="176185" name="Text Box 47"/>
              <p:cNvSpPr txBox="1">
                <a:spLocks noChangeArrowheads="1"/>
              </p:cNvSpPr>
              <p:nvPr/>
            </p:nvSpPr>
            <p:spPr bwMode="auto">
              <a:xfrm>
                <a:off x="1883" y="2115"/>
                <a:ext cx="225"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7</a:t>
                </a:r>
              </a:p>
            </p:txBody>
          </p:sp>
          <p:sp>
            <p:nvSpPr>
              <p:cNvPr id="176186" name="Text Box 48"/>
              <p:cNvSpPr txBox="1">
                <a:spLocks noChangeArrowheads="1"/>
              </p:cNvSpPr>
              <p:nvPr/>
            </p:nvSpPr>
            <p:spPr bwMode="auto">
              <a:xfrm>
                <a:off x="1925" y="2752"/>
                <a:ext cx="454"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11</a:t>
                </a:r>
              </a:p>
            </p:txBody>
          </p:sp>
          <p:sp>
            <p:nvSpPr>
              <p:cNvPr id="176187" name="Text Box 49"/>
              <p:cNvSpPr txBox="1">
                <a:spLocks noChangeArrowheads="1"/>
              </p:cNvSpPr>
              <p:nvPr/>
            </p:nvSpPr>
            <p:spPr bwMode="auto">
              <a:xfrm>
                <a:off x="1699" y="3337"/>
                <a:ext cx="409"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11</a:t>
                </a:r>
              </a:p>
            </p:txBody>
          </p:sp>
          <p:sp>
            <p:nvSpPr>
              <p:cNvPr id="176188" name="Text Box 50"/>
              <p:cNvSpPr txBox="1">
                <a:spLocks noChangeArrowheads="1"/>
              </p:cNvSpPr>
              <p:nvPr/>
            </p:nvSpPr>
            <p:spPr bwMode="auto">
              <a:xfrm>
                <a:off x="2108" y="3793"/>
                <a:ext cx="362"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8</a:t>
                </a:r>
              </a:p>
            </p:txBody>
          </p:sp>
          <p:sp>
            <p:nvSpPr>
              <p:cNvPr id="176189" name="Text Box 51"/>
              <p:cNvSpPr txBox="1">
                <a:spLocks noChangeArrowheads="1"/>
              </p:cNvSpPr>
              <p:nvPr/>
            </p:nvSpPr>
            <p:spPr bwMode="auto">
              <a:xfrm>
                <a:off x="3195" y="1117"/>
                <a:ext cx="409" cy="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6</a:t>
                </a:r>
              </a:p>
            </p:txBody>
          </p:sp>
          <p:sp>
            <p:nvSpPr>
              <p:cNvPr id="176190" name="Text Box 52"/>
              <p:cNvSpPr txBox="1">
                <a:spLocks noChangeArrowheads="1"/>
              </p:cNvSpPr>
              <p:nvPr/>
            </p:nvSpPr>
            <p:spPr bwMode="auto">
              <a:xfrm>
                <a:off x="3470" y="1890"/>
                <a:ext cx="316"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5</a:t>
                </a:r>
              </a:p>
            </p:txBody>
          </p:sp>
          <p:sp>
            <p:nvSpPr>
              <p:cNvPr id="176191" name="Text Box 53"/>
              <p:cNvSpPr txBox="1">
                <a:spLocks noChangeArrowheads="1"/>
              </p:cNvSpPr>
              <p:nvPr/>
            </p:nvSpPr>
            <p:spPr bwMode="auto">
              <a:xfrm>
                <a:off x="2924" y="1842"/>
                <a:ext cx="271"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4</a:t>
                </a:r>
              </a:p>
            </p:txBody>
          </p:sp>
          <p:sp>
            <p:nvSpPr>
              <p:cNvPr id="176192" name="Text Box 54"/>
              <p:cNvSpPr txBox="1">
                <a:spLocks noChangeArrowheads="1"/>
              </p:cNvSpPr>
              <p:nvPr/>
            </p:nvSpPr>
            <p:spPr bwMode="auto">
              <a:xfrm>
                <a:off x="3195" y="2432"/>
                <a:ext cx="229"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3</a:t>
                </a:r>
              </a:p>
            </p:txBody>
          </p:sp>
          <p:sp>
            <p:nvSpPr>
              <p:cNvPr id="176193" name="Text Box 55"/>
              <p:cNvSpPr txBox="1">
                <a:spLocks noChangeArrowheads="1"/>
              </p:cNvSpPr>
              <p:nvPr/>
            </p:nvSpPr>
            <p:spPr bwMode="auto">
              <a:xfrm>
                <a:off x="3016" y="2888"/>
                <a:ext cx="272"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5</a:t>
                </a:r>
              </a:p>
            </p:txBody>
          </p:sp>
          <p:sp>
            <p:nvSpPr>
              <p:cNvPr id="176194" name="Text Box 56"/>
              <p:cNvSpPr txBox="1">
                <a:spLocks noChangeArrowheads="1"/>
              </p:cNvSpPr>
              <p:nvPr/>
            </p:nvSpPr>
            <p:spPr bwMode="auto">
              <a:xfrm>
                <a:off x="3195" y="3566"/>
                <a:ext cx="229"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6</a:t>
                </a:r>
              </a:p>
            </p:txBody>
          </p:sp>
          <p:sp>
            <p:nvSpPr>
              <p:cNvPr id="176195" name="Text Box 57"/>
              <p:cNvSpPr txBox="1">
                <a:spLocks noChangeArrowheads="1"/>
              </p:cNvSpPr>
              <p:nvPr/>
            </p:nvSpPr>
            <p:spPr bwMode="auto">
              <a:xfrm>
                <a:off x="4195" y="1482"/>
                <a:ext cx="228"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4</a:t>
                </a:r>
              </a:p>
            </p:txBody>
          </p:sp>
          <p:sp>
            <p:nvSpPr>
              <p:cNvPr id="176196" name="Text Box 58"/>
              <p:cNvSpPr txBox="1">
                <a:spLocks noChangeArrowheads="1"/>
              </p:cNvSpPr>
              <p:nvPr/>
            </p:nvSpPr>
            <p:spPr bwMode="auto">
              <a:xfrm>
                <a:off x="4106" y="2205"/>
                <a:ext cx="269"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2</a:t>
                </a:r>
              </a:p>
            </p:txBody>
          </p:sp>
          <p:sp>
            <p:nvSpPr>
              <p:cNvPr id="176197" name="Text Box 59"/>
              <p:cNvSpPr txBox="1">
                <a:spLocks noChangeArrowheads="1"/>
              </p:cNvSpPr>
              <p:nvPr/>
            </p:nvSpPr>
            <p:spPr bwMode="auto">
              <a:xfrm>
                <a:off x="4195" y="3067"/>
                <a:ext cx="271"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5</a:t>
                </a:r>
              </a:p>
            </p:txBody>
          </p:sp>
          <p:sp>
            <p:nvSpPr>
              <p:cNvPr id="176198" name="Line 60"/>
              <p:cNvSpPr>
                <a:spLocks noChangeShapeType="1"/>
              </p:cNvSpPr>
              <p:nvPr/>
            </p:nvSpPr>
            <p:spPr bwMode="auto">
              <a:xfrm>
                <a:off x="4377" y="300"/>
                <a:ext cx="0" cy="3720"/>
              </a:xfrm>
              <a:prstGeom prst="line">
                <a:avLst/>
              </a:prstGeom>
              <a:noFill/>
              <a:ln w="12700">
                <a:solidFill>
                  <a:schemeClr val="tx1"/>
                </a:solidFill>
                <a:prstDash val="lgDashDot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6199" name="Text Box 61"/>
              <p:cNvSpPr txBox="1">
                <a:spLocks noChangeArrowheads="1"/>
              </p:cNvSpPr>
              <p:nvPr/>
            </p:nvSpPr>
            <p:spPr bwMode="auto">
              <a:xfrm>
                <a:off x="691" y="382"/>
                <a:ext cx="363"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V</a:t>
                </a:r>
                <a:r>
                  <a:rPr lang="en-US" altLang="zh-CN" sz="1800" baseline="-25000">
                    <a:latin typeface="Verdana" panose="020B0604030504040204" pitchFamily="34" charset="0"/>
                  </a:rPr>
                  <a:t>1</a:t>
                </a:r>
              </a:p>
            </p:txBody>
          </p:sp>
          <p:sp>
            <p:nvSpPr>
              <p:cNvPr id="176200" name="Text Box 62"/>
              <p:cNvSpPr txBox="1">
                <a:spLocks noChangeArrowheads="1"/>
              </p:cNvSpPr>
              <p:nvPr/>
            </p:nvSpPr>
            <p:spPr bwMode="auto">
              <a:xfrm>
                <a:off x="1381" y="382"/>
                <a:ext cx="456"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V</a:t>
                </a:r>
                <a:r>
                  <a:rPr lang="en-US" altLang="zh-CN" sz="1800" baseline="-25000">
                    <a:latin typeface="Verdana" panose="020B0604030504040204" pitchFamily="34" charset="0"/>
                  </a:rPr>
                  <a:t>2</a:t>
                </a:r>
              </a:p>
            </p:txBody>
          </p:sp>
          <p:sp>
            <p:nvSpPr>
              <p:cNvPr id="176201" name="Text Box 63"/>
              <p:cNvSpPr txBox="1">
                <a:spLocks noChangeArrowheads="1"/>
              </p:cNvSpPr>
              <p:nvPr/>
            </p:nvSpPr>
            <p:spPr bwMode="auto">
              <a:xfrm>
                <a:off x="2559" y="391"/>
                <a:ext cx="500"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V</a:t>
                </a:r>
                <a:r>
                  <a:rPr lang="en-US" altLang="zh-CN" sz="1800" baseline="-25000">
                    <a:latin typeface="Verdana" panose="020B0604030504040204" pitchFamily="34" charset="0"/>
                  </a:rPr>
                  <a:t>3</a:t>
                </a:r>
              </a:p>
            </p:txBody>
          </p:sp>
          <p:sp>
            <p:nvSpPr>
              <p:cNvPr id="176202" name="Text Box 64"/>
              <p:cNvSpPr txBox="1">
                <a:spLocks noChangeArrowheads="1"/>
              </p:cNvSpPr>
              <p:nvPr/>
            </p:nvSpPr>
            <p:spPr bwMode="auto">
              <a:xfrm>
                <a:off x="3604" y="393"/>
                <a:ext cx="591"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V</a:t>
                </a:r>
                <a:r>
                  <a:rPr lang="en-US" altLang="zh-CN" sz="1800" baseline="-25000">
                    <a:latin typeface="Verdana" panose="020B0604030504040204" pitchFamily="34" charset="0"/>
                  </a:rPr>
                  <a:t>4</a:t>
                </a:r>
              </a:p>
            </p:txBody>
          </p:sp>
          <p:sp>
            <p:nvSpPr>
              <p:cNvPr id="176203" name="Text Box 65"/>
              <p:cNvSpPr txBox="1">
                <a:spLocks noChangeArrowheads="1"/>
              </p:cNvSpPr>
              <p:nvPr/>
            </p:nvSpPr>
            <p:spPr bwMode="auto">
              <a:xfrm>
                <a:off x="4695" y="382"/>
                <a:ext cx="589"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V</a:t>
                </a:r>
                <a:r>
                  <a:rPr lang="en-US" altLang="zh-CN" sz="1800" baseline="-25000">
                    <a:latin typeface="Verdana" panose="020B0604030504040204" pitchFamily="34" charset="0"/>
                  </a:rPr>
                  <a:t>5</a:t>
                </a:r>
              </a:p>
            </p:txBody>
          </p:sp>
          <p:sp>
            <p:nvSpPr>
              <p:cNvPr id="176204" name="Text Box 66"/>
              <p:cNvSpPr txBox="1">
                <a:spLocks noChangeArrowheads="1"/>
              </p:cNvSpPr>
              <p:nvPr/>
            </p:nvSpPr>
            <p:spPr bwMode="auto">
              <a:xfrm>
                <a:off x="4966" y="2162"/>
                <a:ext cx="273"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t</a:t>
                </a:r>
              </a:p>
            </p:txBody>
          </p:sp>
          <p:sp>
            <p:nvSpPr>
              <p:cNvPr id="176205" name="Line 67"/>
              <p:cNvSpPr>
                <a:spLocks noChangeShapeType="1"/>
              </p:cNvSpPr>
              <p:nvPr/>
            </p:nvSpPr>
            <p:spPr bwMode="auto">
              <a:xfrm>
                <a:off x="5284" y="346"/>
                <a:ext cx="0" cy="3628"/>
              </a:xfrm>
              <a:prstGeom prst="line">
                <a:avLst/>
              </a:prstGeom>
              <a:noFill/>
              <a:ln w="12700">
                <a:solidFill>
                  <a:schemeClr val="tx1"/>
                </a:solidFill>
                <a:prstDash val="lgDashDot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76139" name="Line 68"/>
            <p:cNvSpPr>
              <a:spLocks noChangeShapeType="1"/>
            </p:cNvSpPr>
            <p:nvPr/>
          </p:nvSpPr>
          <p:spPr bwMode="auto">
            <a:xfrm>
              <a:off x="3408" y="396"/>
              <a:ext cx="0" cy="3720"/>
            </a:xfrm>
            <a:prstGeom prst="line">
              <a:avLst/>
            </a:prstGeom>
            <a:noFill/>
            <a:ln w="12700">
              <a:solidFill>
                <a:schemeClr val="tx1"/>
              </a:solidFill>
              <a:prstDash val="lgDashDot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6140" name="Line 69"/>
            <p:cNvSpPr>
              <a:spLocks noChangeShapeType="1"/>
            </p:cNvSpPr>
            <p:nvPr/>
          </p:nvSpPr>
          <p:spPr bwMode="auto">
            <a:xfrm>
              <a:off x="2304" y="396"/>
              <a:ext cx="0" cy="3720"/>
            </a:xfrm>
            <a:prstGeom prst="line">
              <a:avLst/>
            </a:prstGeom>
            <a:noFill/>
            <a:ln w="12700">
              <a:solidFill>
                <a:schemeClr val="tx1"/>
              </a:solidFill>
              <a:prstDash val="lgDashDot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6141" name="Line 70"/>
            <p:cNvSpPr>
              <a:spLocks noChangeShapeType="1"/>
            </p:cNvSpPr>
            <p:nvPr/>
          </p:nvSpPr>
          <p:spPr bwMode="auto">
            <a:xfrm>
              <a:off x="1152" y="396"/>
              <a:ext cx="0" cy="3720"/>
            </a:xfrm>
            <a:prstGeom prst="line">
              <a:avLst/>
            </a:prstGeom>
            <a:noFill/>
            <a:ln w="12700">
              <a:solidFill>
                <a:schemeClr val="tx1"/>
              </a:solidFill>
              <a:prstDash val="lgDashDot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6142" name="Line 71"/>
            <p:cNvSpPr>
              <a:spLocks noChangeShapeType="1"/>
            </p:cNvSpPr>
            <p:nvPr/>
          </p:nvSpPr>
          <p:spPr bwMode="auto">
            <a:xfrm>
              <a:off x="288" y="396"/>
              <a:ext cx="0" cy="3720"/>
            </a:xfrm>
            <a:prstGeom prst="line">
              <a:avLst/>
            </a:prstGeom>
            <a:noFill/>
            <a:ln w="12700">
              <a:solidFill>
                <a:schemeClr val="tx1"/>
              </a:solidFill>
              <a:prstDash val="lgDashDot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07304" name="Rectangle 72"/>
          <p:cNvSpPr>
            <a:spLocks noChangeArrowheads="1"/>
          </p:cNvSpPr>
          <p:nvPr/>
        </p:nvSpPr>
        <p:spPr bwMode="auto">
          <a:xfrm>
            <a:off x="533400" y="3230563"/>
            <a:ext cx="18716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a:t>cost(3,7)=</a:t>
            </a:r>
          </a:p>
        </p:txBody>
      </p:sp>
      <p:sp>
        <p:nvSpPr>
          <p:cNvPr id="607305" name="Rectangle 73"/>
          <p:cNvSpPr>
            <a:spLocks noChangeArrowheads="1"/>
          </p:cNvSpPr>
          <p:nvPr/>
        </p:nvSpPr>
        <p:spPr bwMode="auto">
          <a:xfrm>
            <a:off x="1981200" y="3276600"/>
            <a:ext cx="571500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lang="en-US" altLang="zh-CN"/>
              <a:t>   min{4+cost(4,9),3+cost(4,10)} =min{4+4,3+2}=5</a:t>
            </a:r>
          </a:p>
        </p:txBody>
      </p:sp>
      <p:sp>
        <p:nvSpPr>
          <p:cNvPr id="607306" name="Rectangle 74"/>
          <p:cNvSpPr>
            <a:spLocks noChangeArrowheads="1"/>
          </p:cNvSpPr>
          <p:nvPr/>
        </p:nvSpPr>
        <p:spPr bwMode="auto">
          <a:xfrm>
            <a:off x="533400" y="4267200"/>
            <a:ext cx="716597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FontTx/>
              <a:buChar char="•"/>
            </a:pPr>
            <a:r>
              <a:rPr lang="zh-CN" altLang="en-US"/>
              <a:t>从第</a:t>
            </a:r>
            <a:r>
              <a:rPr lang="en-US" altLang="zh-CN"/>
              <a:t>3</a:t>
            </a:r>
            <a:r>
              <a:rPr lang="zh-CN" altLang="en-US"/>
              <a:t>段的顶点</a:t>
            </a:r>
            <a:r>
              <a:rPr lang="en-US" altLang="zh-CN"/>
              <a:t>7</a:t>
            </a:r>
            <a:r>
              <a:rPr lang="zh-CN" altLang="en-US"/>
              <a:t>到</a:t>
            </a:r>
            <a:r>
              <a:rPr lang="en-US" altLang="zh-CN"/>
              <a:t>t</a:t>
            </a:r>
            <a:r>
              <a:rPr lang="zh-CN" altLang="en-US"/>
              <a:t>的最短路径是</a:t>
            </a:r>
            <a:r>
              <a:rPr lang="en-US" altLang="zh-CN"/>
              <a:t>7-10-t</a:t>
            </a:r>
          </a:p>
        </p:txBody>
      </p:sp>
      <p:sp>
        <p:nvSpPr>
          <p:cNvPr id="607307" name="Rectangle 75"/>
          <p:cNvSpPr>
            <a:spLocks noChangeArrowheads="1"/>
          </p:cNvSpPr>
          <p:nvPr/>
        </p:nvSpPr>
        <p:spPr bwMode="auto">
          <a:xfrm>
            <a:off x="533400" y="4883150"/>
            <a:ext cx="7848600" cy="121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lang="en-US" altLang="zh-CN"/>
              <a:t> cost(3,8)=7</a:t>
            </a:r>
          </a:p>
          <a:p>
            <a:pPr eaLnBrk="1" hangingPunct="1">
              <a:lnSpc>
                <a:spcPct val="90000"/>
              </a:lnSpc>
              <a:buFontTx/>
              <a:buChar char="•"/>
            </a:pPr>
            <a:r>
              <a:rPr lang="zh-CN" altLang="en-US"/>
              <a:t>从第</a:t>
            </a:r>
            <a:r>
              <a:rPr lang="en-US" altLang="zh-CN"/>
              <a:t>3</a:t>
            </a:r>
            <a:r>
              <a:rPr lang="zh-CN" altLang="en-US"/>
              <a:t>段的顶点</a:t>
            </a:r>
            <a:r>
              <a:rPr lang="en-US" altLang="zh-CN"/>
              <a:t>8</a:t>
            </a:r>
            <a:r>
              <a:rPr lang="zh-CN" altLang="en-US"/>
              <a:t>到</a:t>
            </a:r>
            <a:r>
              <a:rPr lang="en-US" altLang="zh-CN"/>
              <a:t>t</a:t>
            </a:r>
            <a:r>
              <a:rPr lang="zh-CN" altLang="en-US"/>
              <a:t>的最短路径是</a:t>
            </a:r>
            <a:r>
              <a:rPr lang="en-US" altLang="zh-CN"/>
              <a:t>8-10-t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07304"/>
                                        </p:tgtEl>
                                        <p:attrNameLst>
                                          <p:attrName>style.visibility</p:attrName>
                                        </p:attrNameLst>
                                      </p:cBhvr>
                                      <p:to>
                                        <p:strVal val="visible"/>
                                      </p:to>
                                    </p:set>
                                    <p:animEffect transition="in" filter="blinds(horizontal)">
                                      <p:cBhvr>
                                        <p:cTn id="12" dur="500"/>
                                        <p:tgtEl>
                                          <p:spTgt spid="60730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07305"/>
                                        </p:tgtEl>
                                        <p:attrNameLst>
                                          <p:attrName>style.visibility</p:attrName>
                                        </p:attrNameLst>
                                      </p:cBhvr>
                                      <p:to>
                                        <p:strVal val="visible"/>
                                      </p:to>
                                    </p:set>
                                    <p:animEffect transition="in" filter="blinds(horizontal)">
                                      <p:cBhvr>
                                        <p:cTn id="17" dur="500"/>
                                        <p:tgtEl>
                                          <p:spTgt spid="60730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07306"/>
                                        </p:tgtEl>
                                        <p:attrNameLst>
                                          <p:attrName>style.visibility</p:attrName>
                                        </p:attrNameLst>
                                      </p:cBhvr>
                                      <p:to>
                                        <p:strVal val="visible"/>
                                      </p:to>
                                    </p:set>
                                    <p:animEffect transition="in" filter="blinds(horizontal)">
                                      <p:cBhvr>
                                        <p:cTn id="22" dur="500"/>
                                        <p:tgtEl>
                                          <p:spTgt spid="60730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07307"/>
                                        </p:tgtEl>
                                        <p:attrNameLst>
                                          <p:attrName>style.visibility</p:attrName>
                                        </p:attrNameLst>
                                      </p:cBhvr>
                                      <p:to>
                                        <p:strVal val="visible"/>
                                      </p:to>
                                    </p:set>
                                    <p:animEffect transition="in" filter="blinds(horizontal)">
                                      <p:cBhvr>
                                        <p:cTn id="27" dur="500"/>
                                        <p:tgtEl>
                                          <p:spTgt spid="6073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7304" grpId="0" autoUpdateAnimBg="0"/>
      <p:bldP spid="607305" grpId="0" autoUpdateAnimBg="0"/>
      <p:bldP spid="607306" grpId="0" autoUpdateAnimBg="0"/>
      <p:bldP spid="607307" grpId="0" autoUpdateAnimBg="0"/>
    </p:bldLst>
  </p:timing>
</p:sld>
</file>

<file path=ppt/slides/slide1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 name="日期占位符 3"/>
          <p:cNvSpPr>
            <a:spLocks noGrp="1"/>
          </p:cNvSpPr>
          <p:nvPr>
            <p:ph type="dt" sz="quarter" idx="10"/>
          </p:nvPr>
        </p:nvSpPr>
        <p:spPr/>
        <p:txBody>
          <a:bodyPr/>
          <a:lstStyle/>
          <a:p>
            <a:pPr>
              <a:defRPr/>
            </a:pPr>
            <a:fld id="{BEFFB900-48C9-4CE2-AD31-02E36B6ED1E6}" type="datetime1">
              <a:rPr lang="zh-CN" altLang="en-US"/>
              <a:pPr>
                <a:defRPr/>
              </a:pPr>
              <a:t>2020/3/4</a:t>
            </a:fld>
            <a:endParaRPr lang="en-US" altLang="zh-CN"/>
          </a:p>
        </p:txBody>
      </p:sp>
      <p:sp>
        <p:nvSpPr>
          <p:cNvPr id="74" name="灯片编号占位符 5"/>
          <p:cNvSpPr>
            <a:spLocks noGrp="1"/>
          </p:cNvSpPr>
          <p:nvPr>
            <p:ph type="sldNum" sz="quarter" idx="12"/>
          </p:nvPr>
        </p:nvSpPr>
        <p:spPr/>
        <p:txBody>
          <a:bodyPr/>
          <a:lstStyle/>
          <a:p>
            <a:pPr>
              <a:defRPr/>
            </a:pPr>
            <a:fld id="{54A5DB21-87D1-45C4-A098-E6A85144761C}" type="slidenum">
              <a:rPr lang="en-US" altLang="zh-CN" smtClean="0"/>
              <a:pPr>
                <a:defRPr/>
              </a:pPr>
              <a:t>162</a:t>
            </a:fld>
            <a:r>
              <a:rPr lang="en-US" altLang="zh-CN" smtClean="0"/>
              <a:t> of 158</a:t>
            </a:r>
          </a:p>
        </p:txBody>
      </p:sp>
      <p:sp>
        <p:nvSpPr>
          <p:cNvPr id="608258" name="Rectangle 2"/>
          <p:cNvSpPr>
            <a:spLocks noGrp="1" noChangeArrowheads="1"/>
          </p:cNvSpPr>
          <p:nvPr>
            <p:ph type="title"/>
          </p:nvPr>
        </p:nvSpPr>
        <p:spPr/>
        <p:txBody>
          <a:bodyPr/>
          <a:lstStyle/>
          <a:p>
            <a:pPr eaLnBrk="1" hangingPunct="1">
              <a:defRPr/>
            </a:pPr>
            <a:endParaRPr lang="zh-CN" altLang="zh-CN"/>
          </a:p>
        </p:txBody>
      </p:sp>
      <p:grpSp>
        <p:nvGrpSpPr>
          <p:cNvPr id="2" name="Group 3"/>
          <p:cNvGrpSpPr>
            <a:grpSpLocks/>
          </p:cNvGrpSpPr>
          <p:nvPr/>
        </p:nvGrpSpPr>
        <p:grpSpPr bwMode="auto">
          <a:xfrm>
            <a:off x="914400" y="152400"/>
            <a:ext cx="6934200" cy="2933700"/>
            <a:chOff x="288" y="300"/>
            <a:chExt cx="4996" cy="3992"/>
          </a:xfrm>
        </p:grpSpPr>
        <p:grpSp>
          <p:nvGrpSpPr>
            <p:cNvPr id="177159" name="Group 4"/>
            <p:cNvGrpSpPr>
              <a:grpSpLocks/>
            </p:cNvGrpSpPr>
            <p:nvPr/>
          </p:nvGrpSpPr>
          <p:grpSpPr bwMode="auto">
            <a:xfrm>
              <a:off x="383" y="300"/>
              <a:ext cx="4901" cy="3992"/>
              <a:chOff x="383" y="300"/>
              <a:chExt cx="4901" cy="3992"/>
            </a:xfrm>
          </p:grpSpPr>
          <p:sp>
            <p:nvSpPr>
              <p:cNvPr id="177164" name="Oval 5"/>
              <p:cNvSpPr>
                <a:spLocks noChangeArrowheads="1"/>
              </p:cNvSpPr>
              <p:nvPr/>
            </p:nvSpPr>
            <p:spPr bwMode="auto">
              <a:xfrm>
                <a:off x="567" y="1842"/>
                <a:ext cx="363" cy="363"/>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a:latin typeface="Verdana" panose="020B0604030504040204" pitchFamily="34" charset="0"/>
                  </a:rPr>
                  <a:t>1</a:t>
                </a:r>
              </a:p>
            </p:txBody>
          </p:sp>
          <p:sp>
            <p:nvSpPr>
              <p:cNvPr id="177165" name="Oval 6"/>
              <p:cNvSpPr>
                <a:spLocks noChangeArrowheads="1"/>
              </p:cNvSpPr>
              <p:nvPr/>
            </p:nvSpPr>
            <p:spPr bwMode="auto">
              <a:xfrm>
                <a:off x="1474" y="754"/>
                <a:ext cx="363" cy="363"/>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a:latin typeface="Verdana" panose="020B0604030504040204" pitchFamily="34" charset="0"/>
                  </a:rPr>
                  <a:t>2</a:t>
                </a:r>
              </a:p>
            </p:txBody>
          </p:sp>
          <p:sp>
            <p:nvSpPr>
              <p:cNvPr id="177166" name="Oval 7"/>
              <p:cNvSpPr>
                <a:spLocks noChangeArrowheads="1"/>
              </p:cNvSpPr>
              <p:nvPr/>
            </p:nvSpPr>
            <p:spPr bwMode="auto">
              <a:xfrm>
                <a:off x="1474" y="1706"/>
                <a:ext cx="408" cy="363"/>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a:latin typeface="Verdana" panose="020B0604030504040204" pitchFamily="34" charset="0"/>
                  </a:rPr>
                  <a:t>3</a:t>
                </a:r>
              </a:p>
            </p:txBody>
          </p:sp>
          <p:sp>
            <p:nvSpPr>
              <p:cNvPr id="177167" name="Oval 8"/>
              <p:cNvSpPr>
                <a:spLocks noChangeArrowheads="1"/>
              </p:cNvSpPr>
              <p:nvPr/>
            </p:nvSpPr>
            <p:spPr bwMode="auto">
              <a:xfrm>
                <a:off x="1429" y="2614"/>
                <a:ext cx="408" cy="454"/>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a:latin typeface="Verdana" panose="020B0604030504040204" pitchFamily="34" charset="0"/>
                  </a:rPr>
                  <a:t>4</a:t>
                </a:r>
              </a:p>
            </p:txBody>
          </p:sp>
          <p:sp>
            <p:nvSpPr>
              <p:cNvPr id="177168" name="Oval 9"/>
              <p:cNvSpPr>
                <a:spLocks noChangeArrowheads="1"/>
              </p:cNvSpPr>
              <p:nvPr/>
            </p:nvSpPr>
            <p:spPr bwMode="auto">
              <a:xfrm>
                <a:off x="1429" y="3566"/>
                <a:ext cx="454" cy="453"/>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a:latin typeface="Verdana" panose="020B0604030504040204" pitchFamily="34" charset="0"/>
                  </a:rPr>
                  <a:t>5</a:t>
                </a:r>
              </a:p>
            </p:txBody>
          </p:sp>
          <p:sp>
            <p:nvSpPr>
              <p:cNvPr id="177169" name="Oval 10"/>
              <p:cNvSpPr>
                <a:spLocks noChangeArrowheads="1"/>
              </p:cNvSpPr>
              <p:nvPr/>
            </p:nvSpPr>
            <p:spPr bwMode="auto">
              <a:xfrm>
                <a:off x="2608" y="1162"/>
                <a:ext cx="453" cy="453"/>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a:latin typeface="Verdana" panose="020B0604030504040204" pitchFamily="34" charset="0"/>
                  </a:rPr>
                  <a:t>6</a:t>
                </a:r>
              </a:p>
            </p:txBody>
          </p:sp>
          <p:sp>
            <p:nvSpPr>
              <p:cNvPr id="177170" name="Oval 11"/>
              <p:cNvSpPr>
                <a:spLocks noChangeArrowheads="1"/>
              </p:cNvSpPr>
              <p:nvPr/>
            </p:nvSpPr>
            <p:spPr bwMode="auto">
              <a:xfrm>
                <a:off x="2608" y="2251"/>
                <a:ext cx="408" cy="453"/>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a:latin typeface="Verdana" panose="020B0604030504040204" pitchFamily="34" charset="0"/>
                  </a:rPr>
                  <a:t>7</a:t>
                </a:r>
              </a:p>
            </p:txBody>
          </p:sp>
          <p:sp>
            <p:nvSpPr>
              <p:cNvPr id="177171" name="Oval 12"/>
              <p:cNvSpPr>
                <a:spLocks noChangeArrowheads="1"/>
              </p:cNvSpPr>
              <p:nvPr/>
            </p:nvSpPr>
            <p:spPr bwMode="auto">
              <a:xfrm>
                <a:off x="2608" y="3249"/>
                <a:ext cx="408" cy="544"/>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a:latin typeface="Verdana" panose="020B0604030504040204" pitchFamily="34" charset="0"/>
                  </a:rPr>
                  <a:t>8</a:t>
                </a:r>
              </a:p>
            </p:txBody>
          </p:sp>
          <p:sp>
            <p:nvSpPr>
              <p:cNvPr id="177172" name="Oval 13"/>
              <p:cNvSpPr>
                <a:spLocks noChangeArrowheads="1"/>
              </p:cNvSpPr>
              <p:nvPr/>
            </p:nvSpPr>
            <p:spPr bwMode="auto">
              <a:xfrm>
                <a:off x="3696" y="1162"/>
                <a:ext cx="317" cy="453"/>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a:latin typeface="Verdana" panose="020B0604030504040204" pitchFamily="34" charset="0"/>
                  </a:rPr>
                  <a:t>9</a:t>
                </a:r>
              </a:p>
            </p:txBody>
          </p:sp>
          <p:sp>
            <p:nvSpPr>
              <p:cNvPr id="177173" name="Oval 14"/>
              <p:cNvSpPr>
                <a:spLocks noChangeArrowheads="1"/>
              </p:cNvSpPr>
              <p:nvPr/>
            </p:nvSpPr>
            <p:spPr bwMode="auto">
              <a:xfrm>
                <a:off x="3606" y="2251"/>
                <a:ext cx="408" cy="499"/>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a:latin typeface="Verdana" panose="020B0604030504040204" pitchFamily="34" charset="0"/>
                  </a:rPr>
                  <a:t>10</a:t>
                </a:r>
              </a:p>
            </p:txBody>
          </p:sp>
          <p:sp>
            <p:nvSpPr>
              <p:cNvPr id="177174" name="Oval 15"/>
              <p:cNvSpPr>
                <a:spLocks noChangeArrowheads="1"/>
              </p:cNvSpPr>
              <p:nvPr/>
            </p:nvSpPr>
            <p:spPr bwMode="auto">
              <a:xfrm>
                <a:off x="3515" y="3294"/>
                <a:ext cx="408" cy="590"/>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a:latin typeface="Verdana" panose="020B0604030504040204" pitchFamily="34" charset="0"/>
                  </a:rPr>
                  <a:t>11</a:t>
                </a:r>
              </a:p>
            </p:txBody>
          </p:sp>
          <p:sp>
            <p:nvSpPr>
              <p:cNvPr id="177175" name="Oval 16"/>
              <p:cNvSpPr>
                <a:spLocks noChangeArrowheads="1"/>
              </p:cNvSpPr>
              <p:nvPr/>
            </p:nvSpPr>
            <p:spPr bwMode="auto">
              <a:xfrm>
                <a:off x="4468" y="2251"/>
                <a:ext cx="408" cy="454"/>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a:latin typeface="Verdana" panose="020B0604030504040204" pitchFamily="34" charset="0"/>
                  </a:rPr>
                  <a:t>12</a:t>
                </a:r>
              </a:p>
            </p:txBody>
          </p:sp>
          <p:sp>
            <p:nvSpPr>
              <p:cNvPr id="177176" name="Line 17"/>
              <p:cNvSpPr>
                <a:spLocks noChangeShapeType="1"/>
              </p:cNvSpPr>
              <p:nvPr/>
            </p:nvSpPr>
            <p:spPr bwMode="auto">
              <a:xfrm flipV="1">
                <a:off x="839" y="1056"/>
                <a:ext cx="697" cy="78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7177" name="Line 18"/>
              <p:cNvSpPr>
                <a:spLocks noChangeShapeType="1"/>
              </p:cNvSpPr>
              <p:nvPr/>
            </p:nvSpPr>
            <p:spPr bwMode="auto">
              <a:xfrm flipV="1">
                <a:off x="930" y="1933"/>
                <a:ext cx="499" cy="9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7178" name="Line 19"/>
              <p:cNvSpPr>
                <a:spLocks noChangeShapeType="1"/>
              </p:cNvSpPr>
              <p:nvPr/>
            </p:nvSpPr>
            <p:spPr bwMode="auto">
              <a:xfrm>
                <a:off x="839" y="2160"/>
                <a:ext cx="635" cy="63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7179" name="Line 20"/>
              <p:cNvSpPr>
                <a:spLocks noChangeShapeType="1"/>
              </p:cNvSpPr>
              <p:nvPr/>
            </p:nvSpPr>
            <p:spPr bwMode="auto">
              <a:xfrm>
                <a:off x="793" y="2251"/>
                <a:ext cx="681" cy="140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7180" name="Line 21"/>
              <p:cNvSpPr>
                <a:spLocks noChangeShapeType="1"/>
              </p:cNvSpPr>
              <p:nvPr/>
            </p:nvSpPr>
            <p:spPr bwMode="auto">
              <a:xfrm>
                <a:off x="1837" y="981"/>
                <a:ext cx="771" cy="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7181" name="Line 22"/>
              <p:cNvSpPr>
                <a:spLocks noChangeShapeType="1"/>
              </p:cNvSpPr>
              <p:nvPr/>
            </p:nvSpPr>
            <p:spPr bwMode="auto">
              <a:xfrm>
                <a:off x="1837" y="1026"/>
                <a:ext cx="907" cy="127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7182" name="Line 23"/>
              <p:cNvSpPr>
                <a:spLocks noChangeShapeType="1"/>
              </p:cNvSpPr>
              <p:nvPr/>
            </p:nvSpPr>
            <p:spPr bwMode="auto">
              <a:xfrm>
                <a:off x="1776" y="1104"/>
                <a:ext cx="832" cy="22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7183" name="Line 24"/>
              <p:cNvSpPr>
                <a:spLocks noChangeShapeType="1"/>
              </p:cNvSpPr>
              <p:nvPr/>
            </p:nvSpPr>
            <p:spPr bwMode="auto">
              <a:xfrm flipV="1">
                <a:off x="1837" y="1389"/>
                <a:ext cx="771" cy="40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7184" name="Line 25"/>
              <p:cNvSpPr>
                <a:spLocks noChangeShapeType="1"/>
              </p:cNvSpPr>
              <p:nvPr/>
            </p:nvSpPr>
            <p:spPr bwMode="auto">
              <a:xfrm>
                <a:off x="1837" y="1979"/>
                <a:ext cx="816" cy="5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7185" name="Line 26"/>
              <p:cNvSpPr>
                <a:spLocks noChangeShapeType="1"/>
              </p:cNvSpPr>
              <p:nvPr/>
            </p:nvSpPr>
            <p:spPr bwMode="auto">
              <a:xfrm>
                <a:off x="1837" y="2840"/>
                <a:ext cx="771" cy="6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7186" name="Line 27"/>
              <p:cNvSpPr>
                <a:spLocks noChangeShapeType="1"/>
              </p:cNvSpPr>
              <p:nvPr/>
            </p:nvSpPr>
            <p:spPr bwMode="auto">
              <a:xfrm flipV="1">
                <a:off x="1837" y="2659"/>
                <a:ext cx="862" cy="99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7187" name="Line 28"/>
              <p:cNvSpPr>
                <a:spLocks noChangeShapeType="1"/>
              </p:cNvSpPr>
              <p:nvPr/>
            </p:nvSpPr>
            <p:spPr bwMode="auto">
              <a:xfrm flipV="1">
                <a:off x="1882" y="3657"/>
                <a:ext cx="726" cy="9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7188" name="Line 29"/>
              <p:cNvSpPr>
                <a:spLocks noChangeShapeType="1"/>
              </p:cNvSpPr>
              <p:nvPr/>
            </p:nvSpPr>
            <p:spPr bwMode="auto">
              <a:xfrm>
                <a:off x="3061" y="1344"/>
                <a:ext cx="6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7189" name="Line 30"/>
              <p:cNvSpPr>
                <a:spLocks noChangeShapeType="1"/>
              </p:cNvSpPr>
              <p:nvPr/>
            </p:nvSpPr>
            <p:spPr bwMode="auto">
              <a:xfrm>
                <a:off x="3061" y="1434"/>
                <a:ext cx="545" cy="99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7190" name="Line 31"/>
              <p:cNvSpPr>
                <a:spLocks noChangeShapeType="1"/>
              </p:cNvSpPr>
              <p:nvPr/>
            </p:nvSpPr>
            <p:spPr bwMode="auto">
              <a:xfrm flipV="1">
                <a:off x="2971" y="1480"/>
                <a:ext cx="680" cy="86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7191" name="Line 32"/>
              <p:cNvSpPr>
                <a:spLocks noChangeShapeType="1"/>
              </p:cNvSpPr>
              <p:nvPr/>
            </p:nvSpPr>
            <p:spPr bwMode="auto">
              <a:xfrm>
                <a:off x="3016" y="2478"/>
                <a:ext cx="5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7192" name="Line 33"/>
              <p:cNvSpPr>
                <a:spLocks noChangeShapeType="1"/>
              </p:cNvSpPr>
              <p:nvPr/>
            </p:nvSpPr>
            <p:spPr bwMode="auto">
              <a:xfrm flipV="1">
                <a:off x="2971" y="2614"/>
                <a:ext cx="680" cy="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7193" name="Line 34"/>
              <p:cNvSpPr>
                <a:spLocks noChangeShapeType="1"/>
              </p:cNvSpPr>
              <p:nvPr/>
            </p:nvSpPr>
            <p:spPr bwMode="auto">
              <a:xfrm>
                <a:off x="3016" y="3521"/>
                <a:ext cx="49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7194" name="Line 35"/>
              <p:cNvSpPr>
                <a:spLocks noChangeShapeType="1"/>
              </p:cNvSpPr>
              <p:nvPr/>
            </p:nvSpPr>
            <p:spPr bwMode="auto">
              <a:xfrm>
                <a:off x="4059" y="2523"/>
                <a:ext cx="45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7195" name="Line 36"/>
              <p:cNvSpPr>
                <a:spLocks noChangeShapeType="1"/>
              </p:cNvSpPr>
              <p:nvPr/>
            </p:nvSpPr>
            <p:spPr bwMode="auto">
              <a:xfrm flipV="1">
                <a:off x="3923" y="2568"/>
                <a:ext cx="545" cy="95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7196" name="Line 37"/>
              <p:cNvSpPr>
                <a:spLocks noChangeShapeType="1"/>
              </p:cNvSpPr>
              <p:nvPr/>
            </p:nvSpPr>
            <p:spPr bwMode="auto">
              <a:xfrm>
                <a:off x="4014" y="1480"/>
                <a:ext cx="544" cy="77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7197" name="Text Box 38"/>
              <p:cNvSpPr txBox="1">
                <a:spLocks noChangeArrowheads="1"/>
              </p:cNvSpPr>
              <p:nvPr/>
            </p:nvSpPr>
            <p:spPr bwMode="auto">
              <a:xfrm>
                <a:off x="383" y="1661"/>
                <a:ext cx="228"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s</a:t>
                </a:r>
              </a:p>
            </p:txBody>
          </p:sp>
          <p:sp>
            <p:nvSpPr>
              <p:cNvPr id="177198" name="Text Box 39"/>
              <p:cNvSpPr txBox="1">
                <a:spLocks noChangeArrowheads="1"/>
              </p:cNvSpPr>
              <p:nvPr/>
            </p:nvSpPr>
            <p:spPr bwMode="auto">
              <a:xfrm>
                <a:off x="927" y="1298"/>
                <a:ext cx="274"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9</a:t>
                </a:r>
              </a:p>
            </p:txBody>
          </p:sp>
          <p:sp>
            <p:nvSpPr>
              <p:cNvPr id="177199" name="Text Box 40"/>
              <p:cNvSpPr txBox="1">
                <a:spLocks noChangeArrowheads="1"/>
              </p:cNvSpPr>
              <p:nvPr/>
            </p:nvSpPr>
            <p:spPr bwMode="auto">
              <a:xfrm>
                <a:off x="1093" y="1752"/>
                <a:ext cx="215"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7</a:t>
                </a:r>
              </a:p>
            </p:txBody>
          </p:sp>
          <p:sp>
            <p:nvSpPr>
              <p:cNvPr id="177200" name="Text Box 41"/>
              <p:cNvSpPr txBox="1">
                <a:spLocks noChangeArrowheads="1"/>
              </p:cNvSpPr>
              <p:nvPr/>
            </p:nvSpPr>
            <p:spPr bwMode="auto">
              <a:xfrm>
                <a:off x="1243" y="2389"/>
                <a:ext cx="320"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3</a:t>
                </a:r>
              </a:p>
            </p:txBody>
          </p:sp>
          <p:sp>
            <p:nvSpPr>
              <p:cNvPr id="177201" name="Text Box 42"/>
              <p:cNvSpPr txBox="1">
                <a:spLocks noChangeArrowheads="1"/>
              </p:cNvSpPr>
              <p:nvPr/>
            </p:nvSpPr>
            <p:spPr bwMode="auto">
              <a:xfrm>
                <a:off x="909" y="2927"/>
                <a:ext cx="273"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2</a:t>
                </a:r>
              </a:p>
            </p:txBody>
          </p:sp>
          <p:sp>
            <p:nvSpPr>
              <p:cNvPr id="177202" name="Text Box 43"/>
              <p:cNvSpPr txBox="1">
                <a:spLocks noChangeArrowheads="1"/>
              </p:cNvSpPr>
              <p:nvPr/>
            </p:nvSpPr>
            <p:spPr bwMode="auto">
              <a:xfrm>
                <a:off x="2063" y="756"/>
                <a:ext cx="316"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4</a:t>
                </a:r>
              </a:p>
            </p:txBody>
          </p:sp>
          <p:sp>
            <p:nvSpPr>
              <p:cNvPr id="177203" name="Text Box 44"/>
              <p:cNvSpPr txBox="1">
                <a:spLocks noChangeArrowheads="1"/>
              </p:cNvSpPr>
              <p:nvPr/>
            </p:nvSpPr>
            <p:spPr bwMode="auto">
              <a:xfrm>
                <a:off x="2273" y="1298"/>
                <a:ext cx="320"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2</a:t>
                </a:r>
              </a:p>
            </p:txBody>
          </p:sp>
          <p:sp>
            <p:nvSpPr>
              <p:cNvPr id="177204" name="Text Box 45"/>
              <p:cNvSpPr txBox="1">
                <a:spLocks noChangeArrowheads="1"/>
              </p:cNvSpPr>
              <p:nvPr/>
            </p:nvSpPr>
            <p:spPr bwMode="auto">
              <a:xfrm>
                <a:off x="1637" y="1207"/>
                <a:ext cx="216"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1</a:t>
                </a:r>
              </a:p>
            </p:txBody>
          </p:sp>
          <p:sp>
            <p:nvSpPr>
              <p:cNvPr id="177205" name="Text Box 46"/>
              <p:cNvSpPr txBox="1">
                <a:spLocks noChangeArrowheads="1"/>
              </p:cNvSpPr>
              <p:nvPr/>
            </p:nvSpPr>
            <p:spPr bwMode="auto">
              <a:xfrm>
                <a:off x="2425" y="1752"/>
                <a:ext cx="274"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2</a:t>
                </a:r>
              </a:p>
            </p:txBody>
          </p:sp>
          <p:sp>
            <p:nvSpPr>
              <p:cNvPr id="177206" name="Text Box 47"/>
              <p:cNvSpPr txBox="1">
                <a:spLocks noChangeArrowheads="1"/>
              </p:cNvSpPr>
              <p:nvPr/>
            </p:nvSpPr>
            <p:spPr bwMode="auto">
              <a:xfrm>
                <a:off x="1883" y="2115"/>
                <a:ext cx="225"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7</a:t>
                </a:r>
              </a:p>
            </p:txBody>
          </p:sp>
          <p:sp>
            <p:nvSpPr>
              <p:cNvPr id="177207" name="Text Box 48"/>
              <p:cNvSpPr txBox="1">
                <a:spLocks noChangeArrowheads="1"/>
              </p:cNvSpPr>
              <p:nvPr/>
            </p:nvSpPr>
            <p:spPr bwMode="auto">
              <a:xfrm>
                <a:off x="1925" y="2752"/>
                <a:ext cx="454"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11</a:t>
                </a:r>
              </a:p>
            </p:txBody>
          </p:sp>
          <p:sp>
            <p:nvSpPr>
              <p:cNvPr id="177208" name="Text Box 49"/>
              <p:cNvSpPr txBox="1">
                <a:spLocks noChangeArrowheads="1"/>
              </p:cNvSpPr>
              <p:nvPr/>
            </p:nvSpPr>
            <p:spPr bwMode="auto">
              <a:xfrm>
                <a:off x="1699" y="3337"/>
                <a:ext cx="409"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11</a:t>
                </a:r>
              </a:p>
            </p:txBody>
          </p:sp>
          <p:sp>
            <p:nvSpPr>
              <p:cNvPr id="177209" name="Text Box 50"/>
              <p:cNvSpPr txBox="1">
                <a:spLocks noChangeArrowheads="1"/>
              </p:cNvSpPr>
              <p:nvPr/>
            </p:nvSpPr>
            <p:spPr bwMode="auto">
              <a:xfrm>
                <a:off x="2108" y="3793"/>
                <a:ext cx="362"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8</a:t>
                </a:r>
              </a:p>
            </p:txBody>
          </p:sp>
          <p:sp>
            <p:nvSpPr>
              <p:cNvPr id="177210" name="Text Box 51"/>
              <p:cNvSpPr txBox="1">
                <a:spLocks noChangeArrowheads="1"/>
              </p:cNvSpPr>
              <p:nvPr/>
            </p:nvSpPr>
            <p:spPr bwMode="auto">
              <a:xfrm>
                <a:off x="3195" y="1117"/>
                <a:ext cx="409" cy="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6</a:t>
                </a:r>
              </a:p>
            </p:txBody>
          </p:sp>
          <p:sp>
            <p:nvSpPr>
              <p:cNvPr id="177211" name="Text Box 52"/>
              <p:cNvSpPr txBox="1">
                <a:spLocks noChangeArrowheads="1"/>
              </p:cNvSpPr>
              <p:nvPr/>
            </p:nvSpPr>
            <p:spPr bwMode="auto">
              <a:xfrm>
                <a:off x="3470" y="1890"/>
                <a:ext cx="316"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5</a:t>
                </a:r>
              </a:p>
            </p:txBody>
          </p:sp>
          <p:sp>
            <p:nvSpPr>
              <p:cNvPr id="177212" name="Text Box 53"/>
              <p:cNvSpPr txBox="1">
                <a:spLocks noChangeArrowheads="1"/>
              </p:cNvSpPr>
              <p:nvPr/>
            </p:nvSpPr>
            <p:spPr bwMode="auto">
              <a:xfrm>
                <a:off x="2924" y="1842"/>
                <a:ext cx="271"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4</a:t>
                </a:r>
              </a:p>
            </p:txBody>
          </p:sp>
          <p:sp>
            <p:nvSpPr>
              <p:cNvPr id="177213" name="Text Box 54"/>
              <p:cNvSpPr txBox="1">
                <a:spLocks noChangeArrowheads="1"/>
              </p:cNvSpPr>
              <p:nvPr/>
            </p:nvSpPr>
            <p:spPr bwMode="auto">
              <a:xfrm>
                <a:off x="3195" y="2432"/>
                <a:ext cx="229"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3</a:t>
                </a:r>
              </a:p>
            </p:txBody>
          </p:sp>
          <p:sp>
            <p:nvSpPr>
              <p:cNvPr id="177214" name="Text Box 55"/>
              <p:cNvSpPr txBox="1">
                <a:spLocks noChangeArrowheads="1"/>
              </p:cNvSpPr>
              <p:nvPr/>
            </p:nvSpPr>
            <p:spPr bwMode="auto">
              <a:xfrm>
                <a:off x="3016" y="2888"/>
                <a:ext cx="272"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5</a:t>
                </a:r>
              </a:p>
            </p:txBody>
          </p:sp>
          <p:sp>
            <p:nvSpPr>
              <p:cNvPr id="177215" name="Text Box 56"/>
              <p:cNvSpPr txBox="1">
                <a:spLocks noChangeArrowheads="1"/>
              </p:cNvSpPr>
              <p:nvPr/>
            </p:nvSpPr>
            <p:spPr bwMode="auto">
              <a:xfrm>
                <a:off x="3195" y="3566"/>
                <a:ext cx="229"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6</a:t>
                </a:r>
              </a:p>
            </p:txBody>
          </p:sp>
          <p:sp>
            <p:nvSpPr>
              <p:cNvPr id="177216" name="Text Box 57"/>
              <p:cNvSpPr txBox="1">
                <a:spLocks noChangeArrowheads="1"/>
              </p:cNvSpPr>
              <p:nvPr/>
            </p:nvSpPr>
            <p:spPr bwMode="auto">
              <a:xfrm>
                <a:off x="4195" y="1482"/>
                <a:ext cx="228"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4</a:t>
                </a:r>
              </a:p>
            </p:txBody>
          </p:sp>
          <p:sp>
            <p:nvSpPr>
              <p:cNvPr id="177217" name="Text Box 58"/>
              <p:cNvSpPr txBox="1">
                <a:spLocks noChangeArrowheads="1"/>
              </p:cNvSpPr>
              <p:nvPr/>
            </p:nvSpPr>
            <p:spPr bwMode="auto">
              <a:xfrm>
                <a:off x="4106" y="2205"/>
                <a:ext cx="269"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2</a:t>
                </a:r>
              </a:p>
            </p:txBody>
          </p:sp>
          <p:sp>
            <p:nvSpPr>
              <p:cNvPr id="177218" name="Text Box 59"/>
              <p:cNvSpPr txBox="1">
                <a:spLocks noChangeArrowheads="1"/>
              </p:cNvSpPr>
              <p:nvPr/>
            </p:nvSpPr>
            <p:spPr bwMode="auto">
              <a:xfrm>
                <a:off x="4195" y="3067"/>
                <a:ext cx="271"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5</a:t>
                </a:r>
              </a:p>
            </p:txBody>
          </p:sp>
          <p:sp>
            <p:nvSpPr>
              <p:cNvPr id="177219" name="Line 60"/>
              <p:cNvSpPr>
                <a:spLocks noChangeShapeType="1"/>
              </p:cNvSpPr>
              <p:nvPr/>
            </p:nvSpPr>
            <p:spPr bwMode="auto">
              <a:xfrm>
                <a:off x="4377" y="300"/>
                <a:ext cx="0" cy="3720"/>
              </a:xfrm>
              <a:prstGeom prst="line">
                <a:avLst/>
              </a:prstGeom>
              <a:noFill/>
              <a:ln w="12700">
                <a:solidFill>
                  <a:schemeClr val="tx1"/>
                </a:solidFill>
                <a:prstDash val="lgDashDot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7220" name="Text Box 61"/>
              <p:cNvSpPr txBox="1">
                <a:spLocks noChangeArrowheads="1"/>
              </p:cNvSpPr>
              <p:nvPr/>
            </p:nvSpPr>
            <p:spPr bwMode="auto">
              <a:xfrm>
                <a:off x="691" y="382"/>
                <a:ext cx="363"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V</a:t>
                </a:r>
                <a:r>
                  <a:rPr lang="en-US" altLang="zh-CN" sz="1800" baseline="-25000">
                    <a:latin typeface="Verdana" panose="020B0604030504040204" pitchFamily="34" charset="0"/>
                  </a:rPr>
                  <a:t>1</a:t>
                </a:r>
              </a:p>
            </p:txBody>
          </p:sp>
          <p:sp>
            <p:nvSpPr>
              <p:cNvPr id="177221" name="Text Box 62"/>
              <p:cNvSpPr txBox="1">
                <a:spLocks noChangeArrowheads="1"/>
              </p:cNvSpPr>
              <p:nvPr/>
            </p:nvSpPr>
            <p:spPr bwMode="auto">
              <a:xfrm>
                <a:off x="1381" y="382"/>
                <a:ext cx="456"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V</a:t>
                </a:r>
                <a:r>
                  <a:rPr lang="en-US" altLang="zh-CN" sz="1800" baseline="-25000">
                    <a:latin typeface="Verdana" panose="020B0604030504040204" pitchFamily="34" charset="0"/>
                  </a:rPr>
                  <a:t>2</a:t>
                </a:r>
              </a:p>
            </p:txBody>
          </p:sp>
          <p:sp>
            <p:nvSpPr>
              <p:cNvPr id="177222" name="Text Box 63"/>
              <p:cNvSpPr txBox="1">
                <a:spLocks noChangeArrowheads="1"/>
              </p:cNvSpPr>
              <p:nvPr/>
            </p:nvSpPr>
            <p:spPr bwMode="auto">
              <a:xfrm>
                <a:off x="2559" y="391"/>
                <a:ext cx="500"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V</a:t>
                </a:r>
                <a:r>
                  <a:rPr lang="en-US" altLang="zh-CN" sz="1800" baseline="-25000">
                    <a:latin typeface="Verdana" panose="020B0604030504040204" pitchFamily="34" charset="0"/>
                  </a:rPr>
                  <a:t>3</a:t>
                </a:r>
              </a:p>
            </p:txBody>
          </p:sp>
          <p:sp>
            <p:nvSpPr>
              <p:cNvPr id="177223" name="Text Box 64"/>
              <p:cNvSpPr txBox="1">
                <a:spLocks noChangeArrowheads="1"/>
              </p:cNvSpPr>
              <p:nvPr/>
            </p:nvSpPr>
            <p:spPr bwMode="auto">
              <a:xfrm>
                <a:off x="3604" y="393"/>
                <a:ext cx="591"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V</a:t>
                </a:r>
                <a:r>
                  <a:rPr lang="en-US" altLang="zh-CN" sz="1800" baseline="-25000">
                    <a:latin typeface="Verdana" panose="020B0604030504040204" pitchFamily="34" charset="0"/>
                  </a:rPr>
                  <a:t>4</a:t>
                </a:r>
              </a:p>
            </p:txBody>
          </p:sp>
          <p:sp>
            <p:nvSpPr>
              <p:cNvPr id="177224" name="Text Box 65"/>
              <p:cNvSpPr txBox="1">
                <a:spLocks noChangeArrowheads="1"/>
              </p:cNvSpPr>
              <p:nvPr/>
            </p:nvSpPr>
            <p:spPr bwMode="auto">
              <a:xfrm>
                <a:off x="4695" y="382"/>
                <a:ext cx="589"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V</a:t>
                </a:r>
                <a:r>
                  <a:rPr lang="en-US" altLang="zh-CN" sz="1800" baseline="-25000">
                    <a:latin typeface="Verdana" panose="020B0604030504040204" pitchFamily="34" charset="0"/>
                  </a:rPr>
                  <a:t>5</a:t>
                </a:r>
              </a:p>
            </p:txBody>
          </p:sp>
          <p:sp>
            <p:nvSpPr>
              <p:cNvPr id="177225" name="Text Box 66"/>
              <p:cNvSpPr txBox="1">
                <a:spLocks noChangeArrowheads="1"/>
              </p:cNvSpPr>
              <p:nvPr/>
            </p:nvSpPr>
            <p:spPr bwMode="auto">
              <a:xfrm>
                <a:off x="4966" y="2162"/>
                <a:ext cx="273"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t</a:t>
                </a:r>
              </a:p>
            </p:txBody>
          </p:sp>
          <p:sp>
            <p:nvSpPr>
              <p:cNvPr id="177226" name="Line 67"/>
              <p:cNvSpPr>
                <a:spLocks noChangeShapeType="1"/>
              </p:cNvSpPr>
              <p:nvPr/>
            </p:nvSpPr>
            <p:spPr bwMode="auto">
              <a:xfrm>
                <a:off x="5284" y="346"/>
                <a:ext cx="0" cy="3628"/>
              </a:xfrm>
              <a:prstGeom prst="line">
                <a:avLst/>
              </a:prstGeom>
              <a:noFill/>
              <a:ln w="12700">
                <a:solidFill>
                  <a:schemeClr val="tx1"/>
                </a:solidFill>
                <a:prstDash val="lgDashDot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77160" name="Line 68"/>
            <p:cNvSpPr>
              <a:spLocks noChangeShapeType="1"/>
            </p:cNvSpPr>
            <p:nvPr/>
          </p:nvSpPr>
          <p:spPr bwMode="auto">
            <a:xfrm>
              <a:off x="3408" y="396"/>
              <a:ext cx="0" cy="3720"/>
            </a:xfrm>
            <a:prstGeom prst="line">
              <a:avLst/>
            </a:prstGeom>
            <a:noFill/>
            <a:ln w="12700">
              <a:solidFill>
                <a:schemeClr val="tx1"/>
              </a:solidFill>
              <a:prstDash val="lgDashDot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7161" name="Line 69"/>
            <p:cNvSpPr>
              <a:spLocks noChangeShapeType="1"/>
            </p:cNvSpPr>
            <p:nvPr/>
          </p:nvSpPr>
          <p:spPr bwMode="auto">
            <a:xfrm>
              <a:off x="2304" y="396"/>
              <a:ext cx="0" cy="3720"/>
            </a:xfrm>
            <a:prstGeom prst="line">
              <a:avLst/>
            </a:prstGeom>
            <a:noFill/>
            <a:ln w="12700">
              <a:solidFill>
                <a:schemeClr val="tx1"/>
              </a:solidFill>
              <a:prstDash val="lgDashDot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7162" name="Line 70"/>
            <p:cNvSpPr>
              <a:spLocks noChangeShapeType="1"/>
            </p:cNvSpPr>
            <p:nvPr/>
          </p:nvSpPr>
          <p:spPr bwMode="auto">
            <a:xfrm>
              <a:off x="1152" y="396"/>
              <a:ext cx="0" cy="3720"/>
            </a:xfrm>
            <a:prstGeom prst="line">
              <a:avLst/>
            </a:prstGeom>
            <a:noFill/>
            <a:ln w="12700">
              <a:solidFill>
                <a:schemeClr val="tx1"/>
              </a:solidFill>
              <a:prstDash val="lgDashDot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7163" name="Line 71"/>
            <p:cNvSpPr>
              <a:spLocks noChangeShapeType="1"/>
            </p:cNvSpPr>
            <p:nvPr/>
          </p:nvSpPr>
          <p:spPr bwMode="auto">
            <a:xfrm>
              <a:off x="288" y="396"/>
              <a:ext cx="0" cy="3720"/>
            </a:xfrm>
            <a:prstGeom prst="line">
              <a:avLst/>
            </a:prstGeom>
            <a:noFill/>
            <a:ln w="12700">
              <a:solidFill>
                <a:schemeClr val="tx1"/>
              </a:solidFill>
              <a:prstDash val="lgDashDot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08328" name="Rectangle 72"/>
          <p:cNvSpPr>
            <a:spLocks noChangeArrowheads="1"/>
          </p:cNvSpPr>
          <p:nvPr/>
        </p:nvSpPr>
        <p:spPr bwMode="auto">
          <a:xfrm>
            <a:off x="0" y="2895600"/>
            <a:ext cx="9144000" cy="394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lang="en-US" altLang="zh-CN"/>
              <a:t>cost(2,2)=7 </a:t>
            </a:r>
            <a:r>
              <a:rPr lang="zh-CN" altLang="en-US"/>
              <a:t>从第</a:t>
            </a:r>
            <a:r>
              <a:rPr lang="en-US" altLang="zh-CN"/>
              <a:t>2</a:t>
            </a:r>
            <a:r>
              <a:rPr lang="zh-CN" altLang="en-US"/>
              <a:t>段顶点</a:t>
            </a:r>
            <a:r>
              <a:rPr lang="en-US" altLang="zh-CN"/>
              <a:t>2</a:t>
            </a:r>
            <a:r>
              <a:rPr lang="zh-CN" altLang="en-US"/>
              <a:t>到</a:t>
            </a:r>
            <a:r>
              <a:rPr lang="en-US" altLang="zh-CN"/>
              <a:t>t</a:t>
            </a:r>
            <a:r>
              <a:rPr lang="zh-CN" altLang="en-US"/>
              <a:t>的最短路是</a:t>
            </a:r>
            <a:r>
              <a:rPr lang="en-US" altLang="zh-CN"/>
              <a:t>2-7-10-t</a:t>
            </a:r>
          </a:p>
          <a:p>
            <a:pPr eaLnBrk="1" hangingPunct="1">
              <a:lnSpc>
                <a:spcPct val="90000"/>
              </a:lnSpc>
            </a:pPr>
            <a:r>
              <a:rPr lang="en-US" altLang="zh-CN"/>
              <a:t>cost(2,3)=9</a:t>
            </a:r>
            <a:r>
              <a:rPr lang="zh-CN" altLang="en-US"/>
              <a:t>从第</a:t>
            </a:r>
            <a:r>
              <a:rPr lang="en-US" altLang="zh-CN"/>
              <a:t>2</a:t>
            </a:r>
            <a:r>
              <a:rPr lang="zh-CN" altLang="en-US"/>
              <a:t>段顶点</a:t>
            </a:r>
            <a:r>
              <a:rPr lang="en-US" altLang="zh-CN"/>
              <a:t>3</a:t>
            </a:r>
            <a:r>
              <a:rPr lang="zh-CN" altLang="en-US"/>
              <a:t>到</a:t>
            </a:r>
            <a:r>
              <a:rPr lang="en-US" altLang="zh-CN"/>
              <a:t>t</a:t>
            </a:r>
            <a:r>
              <a:rPr lang="zh-CN" altLang="en-US"/>
              <a:t>的最短路是</a:t>
            </a:r>
            <a:r>
              <a:rPr lang="en-US" altLang="zh-CN"/>
              <a:t>3-6-10-t</a:t>
            </a:r>
          </a:p>
          <a:p>
            <a:pPr eaLnBrk="1" hangingPunct="1">
              <a:lnSpc>
                <a:spcPct val="90000"/>
              </a:lnSpc>
            </a:pPr>
            <a:r>
              <a:rPr lang="en-US" altLang="zh-CN"/>
              <a:t>cost(2,4)=18</a:t>
            </a:r>
            <a:r>
              <a:rPr lang="zh-CN" altLang="en-US"/>
              <a:t>从第</a:t>
            </a:r>
            <a:r>
              <a:rPr lang="en-US" altLang="zh-CN"/>
              <a:t>2</a:t>
            </a:r>
            <a:r>
              <a:rPr lang="zh-CN" altLang="en-US"/>
              <a:t>段顶点</a:t>
            </a:r>
            <a:r>
              <a:rPr lang="en-US" altLang="zh-CN"/>
              <a:t>4</a:t>
            </a:r>
            <a:r>
              <a:rPr lang="zh-CN" altLang="en-US"/>
              <a:t>到</a:t>
            </a:r>
            <a:r>
              <a:rPr lang="en-US" altLang="zh-CN"/>
              <a:t>t</a:t>
            </a:r>
            <a:r>
              <a:rPr lang="zh-CN" altLang="en-US"/>
              <a:t>的最短路是</a:t>
            </a:r>
            <a:r>
              <a:rPr lang="en-US" altLang="zh-CN"/>
              <a:t>4-8-10-t</a:t>
            </a:r>
          </a:p>
          <a:p>
            <a:pPr eaLnBrk="1" hangingPunct="1">
              <a:lnSpc>
                <a:spcPct val="90000"/>
              </a:lnSpc>
            </a:pPr>
            <a:r>
              <a:rPr lang="en-US" altLang="zh-CN"/>
              <a:t>cost(2,5)=15</a:t>
            </a:r>
            <a:r>
              <a:rPr lang="zh-CN" altLang="en-US"/>
              <a:t>从第</a:t>
            </a:r>
            <a:r>
              <a:rPr lang="en-US" altLang="zh-CN"/>
              <a:t>2</a:t>
            </a:r>
            <a:r>
              <a:rPr lang="zh-CN" altLang="en-US"/>
              <a:t>段顶点</a:t>
            </a:r>
            <a:r>
              <a:rPr lang="en-US" altLang="zh-CN"/>
              <a:t>5</a:t>
            </a:r>
            <a:r>
              <a:rPr lang="zh-CN" altLang="en-US"/>
              <a:t>到</a:t>
            </a:r>
            <a:r>
              <a:rPr lang="en-US" altLang="zh-CN"/>
              <a:t>t</a:t>
            </a:r>
            <a:r>
              <a:rPr lang="zh-CN" altLang="en-US"/>
              <a:t>的最短路是</a:t>
            </a:r>
            <a:r>
              <a:rPr lang="en-US" altLang="zh-CN"/>
              <a:t>5-8-10-t</a:t>
            </a:r>
          </a:p>
          <a:p>
            <a:pPr eaLnBrk="1" hangingPunct="1">
              <a:lnSpc>
                <a:spcPct val="90000"/>
              </a:lnSpc>
            </a:pPr>
            <a:r>
              <a:rPr lang="en-US" altLang="zh-CN"/>
              <a:t>cost(1,1)=16 </a:t>
            </a:r>
            <a:r>
              <a:rPr lang="zh-CN" altLang="en-US"/>
              <a:t>从第</a:t>
            </a:r>
            <a:r>
              <a:rPr lang="en-US" altLang="zh-CN"/>
              <a:t>1</a:t>
            </a:r>
            <a:r>
              <a:rPr lang="zh-CN" altLang="en-US"/>
              <a:t>段顶点</a:t>
            </a:r>
            <a:r>
              <a:rPr lang="en-US" altLang="zh-CN"/>
              <a:t>1</a:t>
            </a:r>
            <a:r>
              <a:rPr lang="zh-CN" altLang="en-US"/>
              <a:t>到</a:t>
            </a:r>
            <a:r>
              <a:rPr lang="en-US" altLang="zh-CN"/>
              <a:t>t</a:t>
            </a:r>
            <a:r>
              <a:rPr lang="zh-CN" altLang="en-US"/>
              <a:t>的最短路径由两条：</a:t>
            </a:r>
          </a:p>
          <a:p>
            <a:pPr eaLnBrk="1" hangingPunct="1">
              <a:lnSpc>
                <a:spcPct val="90000"/>
              </a:lnSpc>
            </a:pPr>
            <a:r>
              <a:rPr lang="zh-CN" altLang="en-US"/>
              <a:t>                     </a:t>
            </a:r>
            <a:r>
              <a:rPr lang="en-US" altLang="zh-CN"/>
              <a:t>1-2-7-10-t</a:t>
            </a:r>
            <a:r>
              <a:rPr lang="zh-CN" altLang="en-US"/>
              <a:t>和</a:t>
            </a:r>
            <a:r>
              <a:rPr lang="en-US" altLang="zh-CN"/>
              <a:t>1-3-6-10-t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08328"/>
                                        </p:tgtEl>
                                        <p:attrNameLst>
                                          <p:attrName>style.visibility</p:attrName>
                                        </p:attrNameLst>
                                      </p:cBhvr>
                                      <p:to>
                                        <p:strVal val="visible"/>
                                      </p:to>
                                    </p:set>
                                    <p:animEffect transition="in" filter="blinds(horizontal)">
                                      <p:cBhvr>
                                        <p:cTn id="12" dur="500"/>
                                        <p:tgtEl>
                                          <p:spTgt spid="6083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8328" grpId="0" autoUpdateAnimBg="0"/>
    </p:bldLst>
  </p:timing>
</p:sld>
</file>

<file path=ppt/slides/slide1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479F46DC-F95E-4001-AA13-F20C840A655B}" type="datetime1">
              <a:rPr lang="zh-CN" altLang="en-US"/>
              <a:pPr>
                <a:defRPr/>
              </a:pPr>
              <a:t>2020/3/4</a:t>
            </a:fld>
            <a:endParaRPr lang="en-US" altLang="zh-CN"/>
          </a:p>
        </p:txBody>
      </p:sp>
      <p:sp>
        <p:nvSpPr>
          <p:cNvPr id="7" name="灯片编号占位符 5"/>
          <p:cNvSpPr>
            <a:spLocks noGrp="1"/>
          </p:cNvSpPr>
          <p:nvPr>
            <p:ph type="sldNum" sz="quarter" idx="12"/>
          </p:nvPr>
        </p:nvSpPr>
        <p:spPr/>
        <p:txBody>
          <a:bodyPr/>
          <a:lstStyle/>
          <a:p>
            <a:pPr>
              <a:defRPr/>
            </a:pPr>
            <a:fld id="{B2893BCE-7B8E-4B97-ADB5-FC6A7CD27497}" type="slidenum">
              <a:rPr lang="en-US" altLang="zh-CN" smtClean="0"/>
              <a:pPr>
                <a:defRPr/>
              </a:pPr>
              <a:t>163</a:t>
            </a:fld>
            <a:r>
              <a:rPr lang="en-US" altLang="zh-CN" smtClean="0"/>
              <a:t> of 158</a:t>
            </a:r>
          </a:p>
        </p:txBody>
      </p:sp>
      <p:sp>
        <p:nvSpPr>
          <p:cNvPr id="610306" name="Rectangle 2"/>
          <p:cNvSpPr>
            <a:spLocks noGrp="1" noChangeArrowheads="1"/>
          </p:cNvSpPr>
          <p:nvPr>
            <p:ph type="title"/>
          </p:nvPr>
        </p:nvSpPr>
        <p:spPr/>
        <p:txBody>
          <a:bodyPr/>
          <a:lstStyle/>
          <a:p>
            <a:pPr eaLnBrk="1" hangingPunct="1">
              <a:defRPr/>
            </a:pPr>
            <a:endParaRPr lang="zh-CN" altLang="zh-CN"/>
          </a:p>
        </p:txBody>
      </p:sp>
      <p:sp>
        <p:nvSpPr>
          <p:cNvPr id="610376" name="Rectangle 72"/>
          <p:cNvSpPr>
            <a:spLocks noChangeArrowheads="1"/>
          </p:cNvSpPr>
          <p:nvPr/>
        </p:nvSpPr>
        <p:spPr bwMode="auto">
          <a:xfrm>
            <a:off x="381000" y="1295400"/>
            <a:ext cx="8305800" cy="252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buFontTx/>
              <a:buChar char="•"/>
            </a:pPr>
            <a:r>
              <a:rPr lang="zh-CN" altLang="en-US"/>
              <a:t>为了便于描述算法，对一个</a:t>
            </a:r>
            <a:r>
              <a:rPr lang="en-US" altLang="zh-CN"/>
              <a:t>k</a:t>
            </a:r>
            <a:r>
              <a:rPr lang="zh-CN" altLang="en-US"/>
              <a:t>段图的顶点，按段的顺序给它的每个顶点编号。设图中有</a:t>
            </a:r>
            <a:r>
              <a:rPr lang="en-US" altLang="zh-CN"/>
              <a:t>n</a:t>
            </a:r>
            <a:r>
              <a:rPr lang="zh-CN" altLang="en-US"/>
              <a:t>个顶点，则编号为</a:t>
            </a:r>
            <a:r>
              <a:rPr lang="en-US" altLang="zh-CN"/>
              <a:t>1</a:t>
            </a:r>
            <a:r>
              <a:rPr lang="zh-CN" altLang="en-US"/>
              <a:t>，</a:t>
            </a:r>
            <a:r>
              <a:rPr lang="en-US" altLang="zh-CN"/>
              <a:t>2</a:t>
            </a:r>
            <a:r>
              <a:rPr lang="zh-CN" altLang="en-US"/>
              <a:t>，</a:t>
            </a:r>
            <a:r>
              <a:rPr lang="en-US" altLang="zh-CN">
                <a:cs typeface="Times New Roman" panose="02020603050405020304" pitchFamily="18" charset="0"/>
              </a:rPr>
              <a:t>···</a:t>
            </a:r>
            <a:r>
              <a:rPr lang="zh-CN" altLang="en-US"/>
              <a:t>，</a:t>
            </a:r>
            <a:r>
              <a:rPr lang="en-US" altLang="zh-CN"/>
              <a:t>n</a:t>
            </a:r>
            <a:r>
              <a:rPr lang="zh-CN" altLang="en-US"/>
              <a:t>。首先，给</a:t>
            </a:r>
            <a:r>
              <a:rPr lang="en-US" altLang="zh-CN"/>
              <a:t>s</a:t>
            </a:r>
            <a:r>
              <a:rPr lang="zh-CN" altLang="en-US"/>
              <a:t>编为</a:t>
            </a:r>
            <a:r>
              <a:rPr lang="en-US" altLang="zh-CN"/>
              <a:t>1</a:t>
            </a:r>
            <a:r>
              <a:rPr lang="zh-CN" altLang="en-US"/>
              <a:t>号；然后给</a:t>
            </a:r>
            <a:r>
              <a:rPr lang="en-US" altLang="zh-CN"/>
              <a:t>V</a:t>
            </a:r>
            <a:r>
              <a:rPr lang="en-US" altLang="zh-CN" baseline="-25000"/>
              <a:t>2</a:t>
            </a:r>
            <a:r>
              <a:rPr lang="zh-CN" altLang="en-US"/>
              <a:t>中的各个顶点分别编为</a:t>
            </a:r>
            <a:r>
              <a:rPr lang="en-US" altLang="zh-CN"/>
              <a:t>2</a:t>
            </a:r>
            <a:r>
              <a:rPr lang="zh-CN" altLang="en-US"/>
              <a:t>，</a:t>
            </a:r>
            <a:r>
              <a:rPr lang="en-US" altLang="zh-CN"/>
              <a:t>3</a:t>
            </a:r>
            <a:r>
              <a:rPr lang="zh-CN" altLang="en-US"/>
              <a:t>， </a:t>
            </a:r>
            <a:r>
              <a:rPr lang="en-US" altLang="zh-CN">
                <a:cs typeface="Times New Roman" panose="02020603050405020304" pitchFamily="18" charset="0"/>
              </a:rPr>
              <a:t>···</a:t>
            </a:r>
            <a:r>
              <a:rPr lang="en-US" altLang="zh-CN"/>
              <a:t> </a:t>
            </a:r>
            <a:r>
              <a:rPr lang="zh-CN" altLang="en-US"/>
              <a:t>，</a:t>
            </a:r>
            <a:r>
              <a:rPr lang="en-US" altLang="zh-CN"/>
              <a:t>| V</a:t>
            </a:r>
            <a:r>
              <a:rPr lang="en-US" altLang="zh-CN" baseline="-25000"/>
              <a:t>2</a:t>
            </a:r>
            <a:r>
              <a:rPr lang="en-US" altLang="zh-CN"/>
              <a:t> |+1</a:t>
            </a:r>
            <a:r>
              <a:rPr lang="zh-CN" altLang="en-US"/>
              <a:t>号；以此类推，最后</a:t>
            </a:r>
            <a:r>
              <a:rPr lang="en-US" altLang="zh-CN"/>
              <a:t>t</a:t>
            </a:r>
            <a:r>
              <a:rPr lang="zh-CN" altLang="en-US"/>
              <a:t>编号为</a:t>
            </a:r>
            <a:r>
              <a:rPr lang="en-US" altLang="zh-CN"/>
              <a:t>n</a:t>
            </a:r>
            <a:r>
              <a:rPr lang="zh-CN" altLang="en-US"/>
              <a:t>。</a:t>
            </a:r>
          </a:p>
        </p:txBody>
      </p:sp>
      <p:sp>
        <p:nvSpPr>
          <p:cNvPr id="610377" name="Rectangle 73"/>
          <p:cNvSpPr>
            <a:spLocks noChangeArrowheads="1"/>
          </p:cNvSpPr>
          <p:nvPr/>
        </p:nvSpPr>
        <p:spPr bwMode="auto">
          <a:xfrm>
            <a:off x="381000" y="3733800"/>
            <a:ext cx="8153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zh-CN" altLang="en-US"/>
              <a:t>这样编号使</a:t>
            </a:r>
            <a:r>
              <a:rPr lang="en-US" altLang="zh-CN"/>
              <a:t>V</a:t>
            </a:r>
            <a:r>
              <a:rPr lang="en-US" altLang="zh-CN" baseline="-25000"/>
              <a:t>i+1</a:t>
            </a:r>
            <a:r>
              <a:rPr lang="zh-CN" altLang="en-US"/>
              <a:t>中的任何顶点的编号大于</a:t>
            </a:r>
            <a:r>
              <a:rPr lang="en-US" altLang="zh-CN"/>
              <a:t>V</a:t>
            </a:r>
            <a:r>
              <a:rPr lang="en-US" altLang="zh-CN" baseline="-25000"/>
              <a:t>i</a:t>
            </a:r>
            <a:r>
              <a:rPr lang="zh-CN" altLang="en-US"/>
              <a:t>中所有顶点的编号。</a:t>
            </a:r>
          </a:p>
        </p:txBody>
      </p:sp>
      <p:sp>
        <p:nvSpPr>
          <p:cNvPr id="610378" name="Rectangle 74"/>
          <p:cNvSpPr>
            <a:spLocks noChangeArrowheads="1"/>
          </p:cNvSpPr>
          <p:nvPr/>
        </p:nvSpPr>
        <p:spPr bwMode="auto">
          <a:xfrm>
            <a:off x="381000" y="4770438"/>
            <a:ext cx="8001000" cy="15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buFontTx/>
              <a:buChar char="•"/>
            </a:pPr>
            <a:r>
              <a:rPr lang="zh-CN" altLang="en-US"/>
              <a:t>于是，可以按</a:t>
            </a:r>
            <a:r>
              <a:rPr lang="en-US" altLang="zh-CN"/>
              <a:t>n-1,n-2,</a:t>
            </a:r>
            <a:r>
              <a:rPr lang="en-US" altLang="zh-CN">
                <a:cs typeface="Times New Roman" panose="02020603050405020304" pitchFamily="18" charset="0"/>
              </a:rPr>
              <a:t>···</a:t>
            </a:r>
            <a:r>
              <a:rPr lang="en-US" altLang="zh-CN"/>
              <a:t>,1</a:t>
            </a:r>
            <a:r>
              <a:rPr lang="zh-CN" altLang="en-US"/>
              <a:t>的顺序计算出</a:t>
            </a:r>
            <a:r>
              <a:rPr lang="en-US" altLang="zh-CN"/>
              <a:t>cost(i,j)</a:t>
            </a:r>
            <a:r>
              <a:rPr lang="zh-CN" altLang="en-US"/>
              <a:t>和</a:t>
            </a:r>
            <a:r>
              <a:rPr lang="en-US" altLang="zh-CN"/>
              <a:t>D(i,j)</a:t>
            </a:r>
            <a:r>
              <a:rPr lang="zh-CN" altLang="en-US"/>
              <a:t>。算法中可以利用顺序编号的特点，而不再考虑顶点所在的段。</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0376"/>
                                        </p:tgtEl>
                                        <p:attrNameLst>
                                          <p:attrName>style.visibility</p:attrName>
                                        </p:attrNameLst>
                                      </p:cBhvr>
                                      <p:to>
                                        <p:strVal val="visible"/>
                                      </p:to>
                                    </p:set>
                                    <p:animEffect transition="in" filter="blinds(horizontal)">
                                      <p:cBhvr>
                                        <p:cTn id="7" dur="500"/>
                                        <p:tgtEl>
                                          <p:spTgt spid="6103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0377"/>
                                        </p:tgtEl>
                                        <p:attrNameLst>
                                          <p:attrName>style.visibility</p:attrName>
                                        </p:attrNameLst>
                                      </p:cBhvr>
                                      <p:to>
                                        <p:strVal val="visible"/>
                                      </p:to>
                                    </p:set>
                                    <p:animEffect transition="in" filter="blinds(horizontal)">
                                      <p:cBhvr>
                                        <p:cTn id="12" dur="500"/>
                                        <p:tgtEl>
                                          <p:spTgt spid="61037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10378"/>
                                        </p:tgtEl>
                                        <p:attrNameLst>
                                          <p:attrName>style.visibility</p:attrName>
                                        </p:attrNameLst>
                                      </p:cBhvr>
                                      <p:to>
                                        <p:strVal val="visible"/>
                                      </p:to>
                                    </p:set>
                                    <p:animEffect transition="in" filter="blinds(horizontal)">
                                      <p:cBhvr>
                                        <p:cTn id="17" dur="500"/>
                                        <p:tgtEl>
                                          <p:spTgt spid="6103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0376" grpId="0" autoUpdateAnimBg="0"/>
      <p:bldP spid="610377" grpId="0" autoUpdateAnimBg="0"/>
      <p:bldP spid="610378" grpId="0" autoUpdateAnimBg="0"/>
    </p:bldLst>
  </p:timing>
</p:sld>
</file>

<file path=ppt/slides/slide1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AE2E7DFC-AFE4-4319-A321-00F68BAACC6B}" type="datetime1">
              <a:rPr lang="zh-CN" altLang="en-US"/>
              <a:pPr>
                <a:defRPr/>
              </a:pPr>
              <a:t>2020/3/4</a:t>
            </a:fld>
            <a:endParaRPr lang="en-US" altLang="zh-CN"/>
          </a:p>
        </p:txBody>
      </p:sp>
      <p:sp>
        <p:nvSpPr>
          <p:cNvPr id="5" name="灯片编号占位符 5"/>
          <p:cNvSpPr>
            <a:spLocks noGrp="1"/>
          </p:cNvSpPr>
          <p:nvPr>
            <p:ph type="sldNum" sz="quarter" idx="12"/>
          </p:nvPr>
        </p:nvSpPr>
        <p:spPr/>
        <p:txBody>
          <a:bodyPr/>
          <a:lstStyle/>
          <a:p>
            <a:pPr>
              <a:defRPr/>
            </a:pPr>
            <a:fld id="{888CBCE2-F9E9-4A99-B8A5-4E166A3F2B65}" type="slidenum">
              <a:rPr lang="en-US" altLang="zh-CN" smtClean="0"/>
              <a:pPr>
                <a:defRPr/>
              </a:pPr>
              <a:t>164</a:t>
            </a:fld>
            <a:r>
              <a:rPr lang="en-US" altLang="zh-CN" smtClean="0"/>
              <a:t> of 158</a:t>
            </a:r>
          </a:p>
        </p:txBody>
      </p:sp>
      <p:sp>
        <p:nvSpPr>
          <p:cNvPr id="611330" name="Rectangle 2"/>
          <p:cNvSpPr>
            <a:spLocks noGrp="1" noChangeArrowheads="1"/>
          </p:cNvSpPr>
          <p:nvPr>
            <p:ph type="title"/>
          </p:nvPr>
        </p:nvSpPr>
        <p:spPr/>
        <p:txBody>
          <a:bodyPr/>
          <a:lstStyle/>
          <a:p>
            <a:pPr eaLnBrk="1" hangingPunct="1">
              <a:defRPr/>
            </a:pPr>
            <a:endParaRPr lang="zh-CN" altLang="zh-CN"/>
          </a:p>
        </p:txBody>
      </p:sp>
      <p:sp>
        <p:nvSpPr>
          <p:cNvPr id="611400" name="Rectangle 72"/>
          <p:cNvSpPr>
            <a:spLocks noChangeArrowheads="1"/>
          </p:cNvSpPr>
          <p:nvPr/>
        </p:nvSpPr>
        <p:spPr bwMode="auto">
          <a:xfrm>
            <a:off x="457200" y="1447800"/>
            <a:ext cx="7772400" cy="252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buFontTx/>
              <a:buChar char="•"/>
            </a:pPr>
            <a:r>
              <a:rPr lang="zh-CN" altLang="en-US"/>
              <a:t>设顶点的编号已知，边已知及边的代价函</a:t>
            </a:r>
            <a:br>
              <a:rPr lang="zh-CN" altLang="en-US"/>
            </a:br>
            <a:r>
              <a:rPr lang="zh-CN" altLang="en-US"/>
              <a:t>数</a:t>
            </a:r>
            <a:r>
              <a:rPr lang="en-US" altLang="zh-CN"/>
              <a:t>C(i,j)</a:t>
            </a:r>
            <a:r>
              <a:rPr lang="zh-CN" altLang="en-US"/>
              <a:t>已知。用</a:t>
            </a:r>
            <a:r>
              <a:rPr lang="en-US" altLang="zh-CN"/>
              <a:t>cost[i]</a:t>
            </a:r>
            <a:r>
              <a:rPr lang="zh-CN" altLang="en-US"/>
              <a:t>表示顶点</a:t>
            </a:r>
            <a:r>
              <a:rPr lang="en-US" altLang="zh-CN"/>
              <a:t>i</a:t>
            </a:r>
            <a:r>
              <a:rPr lang="zh-CN" altLang="en-US"/>
              <a:t>到</a:t>
            </a:r>
            <a:r>
              <a:rPr lang="en-US" altLang="zh-CN"/>
              <a:t>t</a:t>
            </a:r>
            <a:r>
              <a:rPr lang="zh-CN" altLang="en-US"/>
              <a:t>的最小</a:t>
            </a:r>
            <a:br>
              <a:rPr lang="zh-CN" altLang="en-US"/>
            </a:br>
            <a:r>
              <a:rPr lang="zh-CN" altLang="en-US"/>
              <a:t>代价， </a:t>
            </a:r>
            <a:r>
              <a:rPr lang="en-US" altLang="zh-CN"/>
              <a:t>1</a:t>
            </a:r>
            <a:r>
              <a:rPr lang="en-US" altLang="zh-CN">
                <a:cs typeface="Tahoma" panose="020B0604030504040204" pitchFamily="34" charset="0"/>
              </a:rPr>
              <a:t>≤i ≤n</a:t>
            </a:r>
            <a:r>
              <a:rPr lang="zh-CN" altLang="en-US"/>
              <a:t>。用</a:t>
            </a:r>
            <a:r>
              <a:rPr lang="en-US" altLang="zh-CN"/>
              <a:t>D[i]</a:t>
            </a:r>
            <a:r>
              <a:rPr lang="zh-CN" altLang="en-US"/>
              <a:t>表示从顶点</a:t>
            </a:r>
            <a:r>
              <a:rPr lang="en-US" altLang="zh-CN"/>
              <a:t>i</a:t>
            </a:r>
            <a:r>
              <a:rPr lang="zh-CN" altLang="en-US"/>
              <a:t>到</a:t>
            </a:r>
            <a:r>
              <a:rPr lang="en-US" altLang="zh-CN"/>
              <a:t>t</a:t>
            </a:r>
            <a:r>
              <a:rPr lang="zh-CN" altLang="en-US"/>
              <a:t>的最短路径上顶点</a:t>
            </a:r>
            <a:r>
              <a:rPr lang="en-US" altLang="zh-CN"/>
              <a:t>i</a:t>
            </a:r>
            <a:r>
              <a:rPr lang="zh-CN" altLang="en-US"/>
              <a:t>的后继顶点号，用</a:t>
            </a:r>
            <a:r>
              <a:rPr lang="en-US" altLang="zh-CN"/>
              <a:t>P[i]</a:t>
            </a:r>
            <a:r>
              <a:rPr lang="zh-CN" altLang="en-US"/>
              <a:t>表示最短路径经过第</a:t>
            </a:r>
            <a:r>
              <a:rPr lang="en-US" altLang="zh-CN"/>
              <a:t>i</a:t>
            </a:r>
            <a:r>
              <a:rPr lang="zh-CN" altLang="en-US"/>
              <a:t>级的顶点号， </a:t>
            </a:r>
            <a:r>
              <a:rPr lang="en-US" altLang="zh-CN"/>
              <a:t>1</a:t>
            </a:r>
            <a:r>
              <a:rPr lang="en-US" altLang="zh-CN">
                <a:cs typeface="Tahoma" panose="020B0604030504040204" pitchFamily="34" charset="0"/>
              </a:rPr>
              <a:t>≤i ≤k</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1400"/>
                                        </p:tgtEl>
                                        <p:attrNameLst>
                                          <p:attrName>style.visibility</p:attrName>
                                        </p:attrNameLst>
                                      </p:cBhvr>
                                      <p:to>
                                        <p:strVal val="visible"/>
                                      </p:to>
                                    </p:set>
                                    <p:animEffect transition="in" filter="blinds(horizontal)">
                                      <p:cBhvr>
                                        <p:cTn id="7" dur="500"/>
                                        <p:tgtEl>
                                          <p:spTgt spid="6114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1400" grpId="0" autoUpdateAnimBg="0"/>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quarter" idx="10"/>
          </p:nvPr>
        </p:nvSpPr>
        <p:spPr/>
        <p:txBody>
          <a:bodyPr/>
          <a:lstStyle/>
          <a:p>
            <a:pPr>
              <a:defRPr/>
            </a:pPr>
            <a:fld id="{48E80B80-D155-49AA-A939-DB611D64B21B}" type="datetime1">
              <a:rPr lang="zh-CN" altLang="en-US"/>
              <a:pPr>
                <a:defRPr/>
              </a:pPr>
              <a:t>2020/3/4</a:t>
            </a:fld>
            <a:endParaRPr lang="en-US" altLang="zh-CN"/>
          </a:p>
        </p:txBody>
      </p:sp>
      <p:sp>
        <p:nvSpPr>
          <p:cNvPr id="6" name="灯片编号占位符 5"/>
          <p:cNvSpPr>
            <a:spLocks noGrp="1"/>
          </p:cNvSpPr>
          <p:nvPr>
            <p:ph type="sldNum" sz="quarter" idx="12"/>
          </p:nvPr>
        </p:nvSpPr>
        <p:spPr/>
        <p:txBody>
          <a:bodyPr/>
          <a:lstStyle/>
          <a:p>
            <a:pPr>
              <a:defRPr/>
            </a:pPr>
            <a:fld id="{130BD623-A722-475E-B51F-57E36EAF2478}" type="slidenum">
              <a:rPr lang="en-US" altLang="zh-CN" smtClean="0"/>
              <a:pPr>
                <a:defRPr/>
              </a:pPr>
              <a:t>165</a:t>
            </a:fld>
            <a:r>
              <a:rPr lang="en-US" altLang="zh-CN" smtClean="0"/>
              <a:t> of 158</a:t>
            </a:r>
          </a:p>
        </p:txBody>
      </p:sp>
      <p:sp>
        <p:nvSpPr>
          <p:cNvPr id="612425" name="Rectangle 73"/>
          <p:cNvSpPr>
            <a:spLocks noGrp="1" noChangeArrowheads="1"/>
          </p:cNvSpPr>
          <p:nvPr>
            <p:ph type="title"/>
          </p:nvPr>
        </p:nvSpPr>
        <p:spPr/>
        <p:txBody>
          <a:bodyPr/>
          <a:lstStyle/>
          <a:p>
            <a:pPr eaLnBrk="1" hangingPunct="1">
              <a:spcBef>
                <a:spcPct val="20000"/>
              </a:spcBef>
              <a:buFontTx/>
              <a:buChar char="•"/>
              <a:defRPr/>
            </a:pPr>
            <a:r>
              <a:rPr lang="zh-CN" altLang="en-US" sz="3200" b="1">
                <a:solidFill>
                  <a:schemeClr val="tx1"/>
                </a:solidFill>
                <a:ea typeface="宋体" pitchFamily="2" charset="-122"/>
              </a:rPr>
              <a:t>求两点间最短路径的算法：</a:t>
            </a:r>
          </a:p>
        </p:txBody>
      </p:sp>
      <p:sp>
        <p:nvSpPr>
          <p:cNvPr id="612426" name="Rectangle 74"/>
          <p:cNvSpPr>
            <a:spLocks noChangeArrowheads="1"/>
          </p:cNvSpPr>
          <p:nvPr/>
        </p:nvSpPr>
        <p:spPr bwMode="auto">
          <a:xfrm>
            <a:off x="304800" y="908050"/>
            <a:ext cx="8534400" cy="594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a:t>Procedure  Fgraph</a:t>
            </a:r>
            <a:br>
              <a:rPr lang="en-US" altLang="zh-CN"/>
            </a:br>
            <a:r>
              <a:rPr lang="en-US" altLang="zh-CN"/>
              <a:t>1. { for i </a:t>
            </a:r>
            <a:r>
              <a:rPr lang="en-US" altLang="zh-CN">
                <a:cs typeface="Tahoma" panose="020B0604030504040204" pitchFamily="34" charset="0"/>
              </a:rPr>
              <a:t>←1 to n   cost[i] ←0</a:t>
            </a:r>
            <a:r>
              <a:rPr lang="zh-CN" altLang="en-US"/>
              <a:t>；</a:t>
            </a:r>
            <a:r>
              <a:rPr lang="zh-CN" altLang="en-US">
                <a:cs typeface="Tahoma" panose="020B0604030504040204" pitchFamily="34" charset="0"/>
              </a:rPr>
              <a:t/>
            </a:r>
            <a:br>
              <a:rPr lang="zh-CN" altLang="en-US">
                <a:cs typeface="Tahoma" panose="020B0604030504040204" pitchFamily="34" charset="0"/>
              </a:rPr>
            </a:br>
            <a:r>
              <a:rPr lang="en-US" altLang="zh-CN">
                <a:cs typeface="Tahoma" panose="020B0604030504040204" pitchFamily="34" charset="0"/>
              </a:rPr>
              <a:t>2.   for j =n-1 step –1 to 1 do</a:t>
            </a:r>
            <a:br>
              <a:rPr lang="en-US" altLang="zh-CN">
                <a:cs typeface="Tahoma" panose="020B0604030504040204" pitchFamily="34" charset="0"/>
              </a:rPr>
            </a:br>
            <a:r>
              <a:rPr lang="en-US" altLang="zh-CN"/>
              <a:t>      {</a:t>
            </a:r>
            <a:br>
              <a:rPr lang="en-US" altLang="zh-CN"/>
            </a:br>
            <a:r>
              <a:rPr lang="en-US" altLang="zh-CN"/>
              <a:t>3.       </a:t>
            </a:r>
            <a:r>
              <a:rPr lang="zh-CN" altLang="en-US"/>
              <a:t>找顶点</a:t>
            </a:r>
            <a:r>
              <a:rPr lang="en-US" altLang="zh-CN"/>
              <a:t>r,</a:t>
            </a:r>
            <a:r>
              <a:rPr lang="zh-CN" altLang="en-US"/>
              <a:t>使</a:t>
            </a:r>
            <a:r>
              <a:rPr lang="en-US" altLang="zh-CN"/>
              <a:t>&lt;j,r&gt; </a:t>
            </a:r>
            <a:r>
              <a:rPr lang="en-US" altLang="zh-CN">
                <a:cs typeface="Tahoma" panose="020B0604030504040204" pitchFamily="34" charset="0"/>
              </a:rPr>
              <a:t>∈E,</a:t>
            </a:r>
            <a:r>
              <a:rPr lang="zh-CN" altLang="en-US"/>
              <a:t>且</a:t>
            </a:r>
            <a:r>
              <a:rPr lang="en-US" altLang="zh-CN">
                <a:cs typeface="Tahoma" panose="020B0604030504040204" pitchFamily="34" charset="0"/>
              </a:rPr>
              <a:t>C(j,r)+cost[r]</a:t>
            </a:r>
            <a:r>
              <a:rPr lang="zh-CN" altLang="en-US"/>
              <a:t>最小；</a:t>
            </a:r>
            <a:br>
              <a:rPr lang="zh-CN" altLang="en-US"/>
            </a:br>
            <a:r>
              <a:rPr lang="en-US" altLang="zh-CN"/>
              <a:t>4.       cost[j]</a:t>
            </a:r>
            <a:r>
              <a:rPr lang="en-US" altLang="zh-CN">
                <a:cs typeface="Tahoma" panose="020B0604030504040204" pitchFamily="34" charset="0"/>
              </a:rPr>
              <a:t>←C(j,r)+cost[r];</a:t>
            </a:r>
            <a:br>
              <a:rPr lang="en-US" altLang="zh-CN">
                <a:cs typeface="Tahoma" panose="020B0604030504040204" pitchFamily="34" charset="0"/>
              </a:rPr>
            </a:br>
            <a:r>
              <a:rPr lang="en-US" altLang="zh-CN">
                <a:cs typeface="Tahoma" panose="020B0604030504040204" pitchFamily="34" charset="0"/>
              </a:rPr>
              <a:t>5.       D[j] ←r ;</a:t>
            </a:r>
            <a:br>
              <a:rPr lang="en-US" altLang="zh-CN">
                <a:cs typeface="Tahoma" panose="020B0604030504040204" pitchFamily="34" charset="0"/>
              </a:rPr>
            </a:br>
            <a:r>
              <a:rPr lang="en-US" altLang="zh-CN">
                <a:cs typeface="Tahoma" panose="020B0604030504040204" pitchFamily="34" charset="0"/>
              </a:rPr>
              <a:t>       }</a:t>
            </a:r>
            <a:br>
              <a:rPr lang="en-US" altLang="zh-CN">
                <a:cs typeface="Tahoma" panose="020B0604030504040204" pitchFamily="34" charset="0"/>
              </a:rPr>
            </a:br>
            <a:r>
              <a:rPr lang="en-US" altLang="zh-CN">
                <a:cs typeface="Tahoma" panose="020B0604030504040204" pitchFamily="34" charset="0"/>
              </a:rPr>
              <a:t>6.    P[1] ←1 ;  P[k] ←n;</a:t>
            </a:r>
            <a:br>
              <a:rPr lang="en-US" altLang="zh-CN">
                <a:cs typeface="Tahoma" panose="020B0604030504040204" pitchFamily="34" charset="0"/>
              </a:rPr>
            </a:br>
            <a:r>
              <a:rPr lang="en-US" altLang="zh-CN">
                <a:cs typeface="Tahoma" panose="020B0604030504040204" pitchFamily="34" charset="0"/>
              </a:rPr>
              <a:t>7.    for j=2 to k-1 do     P[j] ←D[P[j-1]]</a:t>
            </a:r>
            <a:br>
              <a:rPr lang="en-US" altLang="zh-CN">
                <a:cs typeface="Tahoma" panose="020B0604030504040204" pitchFamily="34" charset="0"/>
              </a:rPr>
            </a:br>
            <a:r>
              <a:rPr lang="en-US" altLang="zh-CN">
                <a:cs typeface="Tahoma" panose="020B0604030504040204" pitchFamily="34" charset="0"/>
              </a:rPr>
              <a:t>     }</a:t>
            </a:r>
            <a:endParaRPr lang="en-US" altLang="zh-CN"/>
          </a:p>
        </p:txBody>
      </p:sp>
      <p:sp>
        <p:nvSpPr>
          <p:cNvPr id="612427" name="Rectangle 75"/>
          <p:cNvSpPr>
            <a:spLocks noChangeArrowheads="1"/>
          </p:cNvSpPr>
          <p:nvPr/>
        </p:nvSpPr>
        <p:spPr bwMode="auto">
          <a:xfrm>
            <a:off x="6477000" y="3962400"/>
            <a:ext cx="1676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chemeClr val="hlink"/>
                </a:solidFill>
              </a:rPr>
              <a:t>O(n+|E|)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2426"/>
                                        </p:tgtEl>
                                        <p:attrNameLst>
                                          <p:attrName>style.visibility</p:attrName>
                                        </p:attrNameLst>
                                      </p:cBhvr>
                                      <p:to>
                                        <p:strVal val="visible"/>
                                      </p:to>
                                    </p:set>
                                    <p:animEffect transition="in" filter="blinds(horizontal)">
                                      <p:cBhvr>
                                        <p:cTn id="7" dur="500"/>
                                        <p:tgtEl>
                                          <p:spTgt spid="6124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2427"/>
                                        </p:tgtEl>
                                        <p:attrNameLst>
                                          <p:attrName>style.visibility</p:attrName>
                                        </p:attrNameLst>
                                      </p:cBhvr>
                                      <p:to>
                                        <p:strVal val="visible"/>
                                      </p:to>
                                    </p:set>
                                    <p:animEffect transition="in" filter="blinds(horizontal)">
                                      <p:cBhvr>
                                        <p:cTn id="12" dur="500"/>
                                        <p:tgtEl>
                                          <p:spTgt spid="6124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2426" grpId="0" autoUpdateAnimBg="0"/>
      <p:bldP spid="612427" grpId="0" autoUpdateAnimBg="0"/>
    </p:bldLst>
  </p:timing>
</p:sld>
</file>

<file path=ppt/slides/slide1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 name="日期占位符 3"/>
          <p:cNvSpPr>
            <a:spLocks noGrp="1"/>
          </p:cNvSpPr>
          <p:nvPr>
            <p:ph type="dt" sz="quarter" idx="10"/>
          </p:nvPr>
        </p:nvSpPr>
        <p:spPr/>
        <p:txBody>
          <a:bodyPr/>
          <a:lstStyle/>
          <a:p>
            <a:pPr>
              <a:defRPr/>
            </a:pPr>
            <a:fld id="{5DD25A48-1B7A-46AC-8011-0D59EBF39712}" type="datetime1">
              <a:rPr lang="zh-CN" altLang="en-US"/>
              <a:pPr>
                <a:defRPr/>
              </a:pPr>
              <a:t>2020/3/4</a:t>
            </a:fld>
            <a:endParaRPr lang="en-US" altLang="zh-CN"/>
          </a:p>
        </p:txBody>
      </p:sp>
      <p:sp>
        <p:nvSpPr>
          <p:cNvPr id="77" name="灯片编号占位符 5"/>
          <p:cNvSpPr>
            <a:spLocks noGrp="1"/>
          </p:cNvSpPr>
          <p:nvPr>
            <p:ph type="sldNum" sz="quarter" idx="12"/>
          </p:nvPr>
        </p:nvSpPr>
        <p:spPr/>
        <p:txBody>
          <a:bodyPr/>
          <a:lstStyle/>
          <a:p>
            <a:pPr>
              <a:defRPr/>
            </a:pPr>
            <a:fld id="{4504A303-C8D2-40B3-AFBB-EFE16E24F190}" type="slidenum">
              <a:rPr lang="en-US" altLang="zh-CN" smtClean="0"/>
              <a:pPr>
                <a:defRPr/>
              </a:pPr>
              <a:t>166</a:t>
            </a:fld>
            <a:r>
              <a:rPr lang="en-US" altLang="zh-CN" smtClean="0"/>
              <a:t> of 158</a:t>
            </a:r>
          </a:p>
        </p:txBody>
      </p:sp>
      <p:sp>
        <p:nvSpPr>
          <p:cNvPr id="613378" name="Rectangle 2"/>
          <p:cNvSpPr>
            <a:spLocks noGrp="1" noChangeArrowheads="1"/>
          </p:cNvSpPr>
          <p:nvPr>
            <p:ph type="title"/>
          </p:nvPr>
        </p:nvSpPr>
        <p:spPr/>
        <p:txBody>
          <a:bodyPr/>
          <a:lstStyle/>
          <a:p>
            <a:pPr eaLnBrk="1" hangingPunct="1">
              <a:defRPr/>
            </a:pPr>
            <a:endParaRPr lang="zh-CN" altLang="zh-CN"/>
          </a:p>
        </p:txBody>
      </p:sp>
      <p:grpSp>
        <p:nvGrpSpPr>
          <p:cNvPr id="2" name="Group 3"/>
          <p:cNvGrpSpPr>
            <a:grpSpLocks/>
          </p:cNvGrpSpPr>
          <p:nvPr/>
        </p:nvGrpSpPr>
        <p:grpSpPr bwMode="auto">
          <a:xfrm>
            <a:off x="914400" y="266700"/>
            <a:ext cx="6934200" cy="2933700"/>
            <a:chOff x="288" y="300"/>
            <a:chExt cx="4996" cy="3992"/>
          </a:xfrm>
        </p:grpSpPr>
        <p:grpSp>
          <p:nvGrpSpPr>
            <p:cNvPr id="181258" name="Group 4"/>
            <p:cNvGrpSpPr>
              <a:grpSpLocks/>
            </p:cNvGrpSpPr>
            <p:nvPr/>
          </p:nvGrpSpPr>
          <p:grpSpPr bwMode="auto">
            <a:xfrm>
              <a:off x="383" y="300"/>
              <a:ext cx="4901" cy="3992"/>
              <a:chOff x="383" y="300"/>
              <a:chExt cx="4901" cy="3992"/>
            </a:xfrm>
          </p:grpSpPr>
          <p:sp>
            <p:nvSpPr>
              <p:cNvPr id="181263" name="Oval 5"/>
              <p:cNvSpPr>
                <a:spLocks noChangeArrowheads="1"/>
              </p:cNvSpPr>
              <p:nvPr/>
            </p:nvSpPr>
            <p:spPr bwMode="auto">
              <a:xfrm>
                <a:off x="567" y="1842"/>
                <a:ext cx="363" cy="363"/>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a:latin typeface="Verdana" panose="020B0604030504040204" pitchFamily="34" charset="0"/>
                  </a:rPr>
                  <a:t>1</a:t>
                </a:r>
              </a:p>
            </p:txBody>
          </p:sp>
          <p:sp>
            <p:nvSpPr>
              <p:cNvPr id="181264" name="Oval 6"/>
              <p:cNvSpPr>
                <a:spLocks noChangeArrowheads="1"/>
              </p:cNvSpPr>
              <p:nvPr/>
            </p:nvSpPr>
            <p:spPr bwMode="auto">
              <a:xfrm>
                <a:off x="1474" y="754"/>
                <a:ext cx="363" cy="363"/>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a:latin typeface="Verdana" panose="020B0604030504040204" pitchFamily="34" charset="0"/>
                  </a:rPr>
                  <a:t>2</a:t>
                </a:r>
              </a:p>
            </p:txBody>
          </p:sp>
          <p:sp>
            <p:nvSpPr>
              <p:cNvPr id="181265" name="Oval 7"/>
              <p:cNvSpPr>
                <a:spLocks noChangeArrowheads="1"/>
              </p:cNvSpPr>
              <p:nvPr/>
            </p:nvSpPr>
            <p:spPr bwMode="auto">
              <a:xfrm>
                <a:off x="1474" y="1706"/>
                <a:ext cx="408" cy="363"/>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a:latin typeface="Verdana" panose="020B0604030504040204" pitchFamily="34" charset="0"/>
                  </a:rPr>
                  <a:t>3</a:t>
                </a:r>
              </a:p>
            </p:txBody>
          </p:sp>
          <p:sp>
            <p:nvSpPr>
              <p:cNvPr id="181266" name="Oval 8"/>
              <p:cNvSpPr>
                <a:spLocks noChangeArrowheads="1"/>
              </p:cNvSpPr>
              <p:nvPr/>
            </p:nvSpPr>
            <p:spPr bwMode="auto">
              <a:xfrm>
                <a:off x="1429" y="2614"/>
                <a:ext cx="408" cy="454"/>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a:latin typeface="Verdana" panose="020B0604030504040204" pitchFamily="34" charset="0"/>
                  </a:rPr>
                  <a:t>4</a:t>
                </a:r>
              </a:p>
            </p:txBody>
          </p:sp>
          <p:sp>
            <p:nvSpPr>
              <p:cNvPr id="181267" name="Oval 9"/>
              <p:cNvSpPr>
                <a:spLocks noChangeArrowheads="1"/>
              </p:cNvSpPr>
              <p:nvPr/>
            </p:nvSpPr>
            <p:spPr bwMode="auto">
              <a:xfrm>
                <a:off x="1429" y="3566"/>
                <a:ext cx="454" cy="453"/>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a:latin typeface="Verdana" panose="020B0604030504040204" pitchFamily="34" charset="0"/>
                  </a:rPr>
                  <a:t>5</a:t>
                </a:r>
              </a:p>
            </p:txBody>
          </p:sp>
          <p:sp>
            <p:nvSpPr>
              <p:cNvPr id="181268" name="Oval 10"/>
              <p:cNvSpPr>
                <a:spLocks noChangeArrowheads="1"/>
              </p:cNvSpPr>
              <p:nvPr/>
            </p:nvSpPr>
            <p:spPr bwMode="auto">
              <a:xfrm>
                <a:off x="2608" y="1162"/>
                <a:ext cx="453" cy="453"/>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a:latin typeface="Verdana" panose="020B0604030504040204" pitchFamily="34" charset="0"/>
                  </a:rPr>
                  <a:t>6</a:t>
                </a:r>
              </a:p>
            </p:txBody>
          </p:sp>
          <p:sp>
            <p:nvSpPr>
              <p:cNvPr id="181269" name="Oval 11"/>
              <p:cNvSpPr>
                <a:spLocks noChangeArrowheads="1"/>
              </p:cNvSpPr>
              <p:nvPr/>
            </p:nvSpPr>
            <p:spPr bwMode="auto">
              <a:xfrm>
                <a:off x="2608" y="2251"/>
                <a:ext cx="408" cy="453"/>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a:latin typeface="Verdana" panose="020B0604030504040204" pitchFamily="34" charset="0"/>
                  </a:rPr>
                  <a:t>7</a:t>
                </a:r>
              </a:p>
            </p:txBody>
          </p:sp>
          <p:sp>
            <p:nvSpPr>
              <p:cNvPr id="181270" name="Oval 12"/>
              <p:cNvSpPr>
                <a:spLocks noChangeArrowheads="1"/>
              </p:cNvSpPr>
              <p:nvPr/>
            </p:nvSpPr>
            <p:spPr bwMode="auto">
              <a:xfrm>
                <a:off x="2608" y="3249"/>
                <a:ext cx="408" cy="544"/>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a:latin typeface="Verdana" panose="020B0604030504040204" pitchFamily="34" charset="0"/>
                  </a:rPr>
                  <a:t>8</a:t>
                </a:r>
              </a:p>
            </p:txBody>
          </p:sp>
          <p:sp>
            <p:nvSpPr>
              <p:cNvPr id="181271" name="Oval 13"/>
              <p:cNvSpPr>
                <a:spLocks noChangeArrowheads="1"/>
              </p:cNvSpPr>
              <p:nvPr/>
            </p:nvSpPr>
            <p:spPr bwMode="auto">
              <a:xfrm>
                <a:off x="3696" y="1162"/>
                <a:ext cx="317" cy="453"/>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a:latin typeface="Verdana" panose="020B0604030504040204" pitchFamily="34" charset="0"/>
                  </a:rPr>
                  <a:t>9</a:t>
                </a:r>
              </a:p>
            </p:txBody>
          </p:sp>
          <p:sp>
            <p:nvSpPr>
              <p:cNvPr id="181272" name="Oval 14"/>
              <p:cNvSpPr>
                <a:spLocks noChangeArrowheads="1"/>
              </p:cNvSpPr>
              <p:nvPr/>
            </p:nvSpPr>
            <p:spPr bwMode="auto">
              <a:xfrm>
                <a:off x="3606" y="2251"/>
                <a:ext cx="408" cy="499"/>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a:latin typeface="Verdana" panose="020B0604030504040204" pitchFamily="34" charset="0"/>
                  </a:rPr>
                  <a:t>10</a:t>
                </a:r>
              </a:p>
            </p:txBody>
          </p:sp>
          <p:sp>
            <p:nvSpPr>
              <p:cNvPr id="181273" name="Oval 15"/>
              <p:cNvSpPr>
                <a:spLocks noChangeArrowheads="1"/>
              </p:cNvSpPr>
              <p:nvPr/>
            </p:nvSpPr>
            <p:spPr bwMode="auto">
              <a:xfrm>
                <a:off x="3515" y="3294"/>
                <a:ext cx="408" cy="590"/>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a:latin typeface="Verdana" panose="020B0604030504040204" pitchFamily="34" charset="0"/>
                  </a:rPr>
                  <a:t>11</a:t>
                </a:r>
              </a:p>
            </p:txBody>
          </p:sp>
          <p:sp>
            <p:nvSpPr>
              <p:cNvPr id="181274" name="Oval 16"/>
              <p:cNvSpPr>
                <a:spLocks noChangeArrowheads="1"/>
              </p:cNvSpPr>
              <p:nvPr/>
            </p:nvSpPr>
            <p:spPr bwMode="auto">
              <a:xfrm>
                <a:off x="4468" y="2251"/>
                <a:ext cx="408" cy="454"/>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a:latin typeface="Verdana" panose="020B0604030504040204" pitchFamily="34" charset="0"/>
                  </a:rPr>
                  <a:t>12</a:t>
                </a:r>
              </a:p>
            </p:txBody>
          </p:sp>
          <p:sp>
            <p:nvSpPr>
              <p:cNvPr id="181275" name="Line 17"/>
              <p:cNvSpPr>
                <a:spLocks noChangeShapeType="1"/>
              </p:cNvSpPr>
              <p:nvPr/>
            </p:nvSpPr>
            <p:spPr bwMode="auto">
              <a:xfrm flipV="1">
                <a:off x="839" y="1056"/>
                <a:ext cx="697" cy="78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1276" name="Line 18"/>
              <p:cNvSpPr>
                <a:spLocks noChangeShapeType="1"/>
              </p:cNvSpPr>
              <p:nvPr/>
            </p:nvSpPr>
            <p:spPr bwMode="auto">
              <a:xfrm flipV="1">
                <a:off x="930" y="1933"/>
                <a:ext cx="499" cy="9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1277" name="Line 19"/>
              <p:cNvSpPr>
                <a:spLocks noChangeShapeType="1"/>
              </p:cNvSpPr>
              <p:nvPr/>
            </p:nvSpPr>
            <p:spPr bwMode="auto">
              <a:xfrm>
                <a:off x="839" y="2160"/>
                <a:ext cx="635" cy="63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1278" name="Line 20"/>
              <p:cNvSpPr>
                <a:spLocks noChangeShapeType="1"/>
              </p:cNvSpPr>
              <p:nvPr/>
            </p:nvSpPr>
            <p:spPr bwMode="auto">
              <a:xfrm>
                <a:off x="793" y="2251"/>
                <a:ext cx="681" cy="140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1279" name="Line 21"/>
              <p:cNvSpPr>
                <a:spLocks noChangeShapeType="1"/>
              </p:cNvSpPr>
              <p:nvPr/>
            </p:nvSpPr>
            <p:spPr bwMode="auto">
              <a:xfrm>
                <a:off x="1837" y="981"/>
                <a:ext cx="771" cy="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1280" name="Line 22"/>
              <p:cNvSpPr>
                <a:spLocks noChangeShapeType="1"/>
              </p:cNvSpPr>
              <p:nvPr/>
            </p:nvSpPr>
            <p:spPr bwMode="auto">
              <a:xfrm>
                <a:off x="1837" y="1026"/>
                <a:ext cx="907" cy="127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1281" name="Line 23"/>
              <p:cNvSpPr>
                <a:spLocks noChangeShapeType="1"/>
              </p:cNvSpPr>
              <p:nvPr/>
            </p:nvSpPr>
            <p:spPr bwMode="auto">
              <a:xfrm>
                <a:off x="1776" y="1104"/>
                <a:ext cx="832" cy="22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1282" name="Line 24"/>
              <p:cNvSpPr>
                <a:spLocks noChangeShapeType="1"/>
              </p:cNvSpPr>
              <p:nvPr/>
            </p:nvSpPr>
            <p:spPr bwMode="auto">
              <a:xfrm flipV="1">
                <a:off x="1837" y="1389"/>
                <a:ext cx="771" cy="40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1283" name="Line 25"/>
              <p:cNvSpPr>
                <a:spLocks noChangeShapeType="1"/>
              </p:cNvSpPr>
              <p:nvPr/>
            </p:nvSpPr>
            <p:spPr bwMode="auto">
              <a:xfrm>
                <a:off x="1837" y="1979"/>
                <a:ext cx="816" cy="5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1284" name="Line 26"/>
              <p:cNvSpPr>
                <a:spLocks noChangeShapeType="1"/>
              </p:cNvSpPr>
              <p:nvPr/>
            </p:nvSpPr>
            <p:spPr bwMode="auto">
              <a:xfrm>
                <a:off x="1837" y="2840"/>
                <a:ext cx="771" cy="6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1285" name="Line 27"/>
              <p:cNvSpPr>
                <a:spLocks noChangeShapeType="1"/>
              </p:cNvSpPr>
              <p:nvPr/>
            </p:nvSpPr>
            <p:spPr bwMode="auto">
              <a:xfrm flipV="1">
                <a:off x="1837" y="2659"/>
                <a:ext cx="862" cy="99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1286" name="Line 28"/>
              <p:cNvSpPr>
                <a:spLocks noChangeShapeType="1"/>
              </p:cNvSpPr>
              <p:nvPr/>
            </p:nvSpPr>
            <p:spPr bwMode="auto">
              <a:xfrm flipV="1">
                <a:off x="1882" y="3657"/>
                <a:ext cx="726" cy="9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1287" name="Line 29"/>
              <p:cNvSpPr>
                <a:spLocks noChangeShapeType="1"/>
              </p:cNvSpPr>
              <p:nvPr/>
            </p:nvSpPr>
            <p:spPr bwMode="auto">
              <a:xfrm>
                <a:off x="3061" y="1344"/>
                <a:ext cx="68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1288" name="Line 30"/>
              <p:cNvSpPr>
                <a:spLocks noChangeShapeType="1"/>
              </p:cNvSpPr>
              <p:nvPr/>
            </p:nvSpPr>
            <p:spPr bwMode="auto">
              <a:xfrm>
                <a:off x="3061" y="1434"/>
                <a:ext cx="545" cy="99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1289" name="Line 31"/>
              <p:cNvSpPr>
                <a:spLocks noChangeShapeType="1"/>
              </p:cNvSpPr>
              <p:nvPr/>
            </p:nvSpPr>
            <p:spPr bwMode="auto">
              <a:xfrm flipV="1">
                <a:off x="2971" y="1480"/>
                <a:ext cx="680" cy="86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1290" name="Line 32"/>
              <p:cNvSpPr>
                <a:spLocks noChangeShapeType="1"/>
              </p:cNvSpPr>
              <p:nvPr/>
            </p:nvSpPr>
            <p:spPr bwMode="auto">
              <a:xfrm>
                <a:off x="3016" y="2478"/>
                <a:ext cx="5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1291" name="Line 33"/>
              <p:cNvSpPr>
                <a:spLocks noChangeShapeType="1"/>
              </p:cNvSpPr>
              <p:nvPr/>
            </p:nvSpPr>
            <p:spPr bwMode="auto">
              <a:xfrm flipV="1">
                <a:off x="2971" y="2614"/>
                <a:ext cx="680" cy="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1292" name="Line 34"/>
              <p:cNvSpPr>
                <a:spLocks noChangeShapeType="1"/>
              </p:cNvSpPr>
              <p:nvPr/>
            </p:nvSpPr>
            <p:spPr bwMode="auto">
              <a:xfrm>
                <a:off x="3016" y="3521"/>
                <a:ext cx="49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1293" name="Line 35"/>
              <p:cNvSpPr>
                <a:spLocks noChangeShapeType="1"/>
              </p:cNvSpPr>
              <p:nvPr/>
            </p:nvSpPr>
            <p:spPr bwMode="auto">
              <a:xfrm>
                <a:off x="4059" y="2523"/>
                <a:ext cx="45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1294" name="Line 36"/>
              <p:cNvSpPr>
                <a:spLocks noChangeShapeType="1"/>
              </p:cNvSpPr>
              <p:nvPr/>
            </p:nvSpPr>
            <p:spPr bwMode="auto">
              <a:xfrm flipV="1">
                <a:off x="3923" y="2568"/>
                <a:ext cx="545" cy="95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1295" name="Line 37"/>
              <p:cNvSpPr>
                <a:spLocks noChangeShapeType="1"/>
              </p:cNvSpPr>
              <p:nvPr/>
            </p:nvSpPr>
            <p:spPr bwMode="auto">
              <a:xfrm>
                <a:off x="4014" y="1480"/>
                <a:ext cx="544" cy="77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1296" name="Text Box 38"/>
              <p:cNvSpPr txBox="1">
                <a:spLocks noChangeArrowheads="1"/>
              </p:cNvSpPr>
              <p:nvPr/>
            </p:nvSpPr>
            <p:spPr bwMode="auto">
              <a:xfrm>
                <a:off x="383" y="1661"/>
                <a:ext cx="228"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s</a:t>
                </a:r>
              </a:p>
            </p:txBody>
          </p:sp>
          <p:sp>
            <p:nvSpPr>
              <p:cNvPr id="181297" name="Text Box 39"/>
              <p:cNvSpPr txBox="1">
                <a:spLocks noChangeArrowheads="1"/>
              </p:cNvSpPr>
              <p:nvPr/>
            </p:nvSpPr>
            <p:spPr bwMode="auto">
              <a:xfrm>
                <a:off x="927" y="1298"/>
                <a:ext cx="274"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9</a:t>
                </a:r>
              </a:p>
            </p:txBody>
          </p:sp>
          <p:sp>
            <p:nvSpPr>
              <p:cNvPr id="181298" name="Text Box 40"/>
              <p:cNvSpPr txBox="1">
                <a:spLocks noChangeArrowheads="1"/>
              </p:cNvSpPr>
              <p:nvPr/>
            </p:nvSpPr>
            <p:spPr bwMode="auto">
              <a:xfrm>
                <a:off x="1093" y="1752"/>
                <a:ext cx="215"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7</a:t>
                </a:r>
              </a:p>
            </p:txBody>
          </p:sp>
          <p:sp>
            <p:nvSpPr>
              <p:cNvPr id="181299" name="Text Box 41"/>
              <p:cNvSpPr txBox="1">
                <a:spLocks noChangeArrowheads="1"/>
              </p:cNvSpPr>
              <p:nvPr/>
            </p:nvSpPr>
            <p:spPr bwMode="auto">
              <a:xfrm>
                <a:off x="1243" y="2389"/>
                <a:ext cx="320"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3</a:t>
                </a:r>
              </a:p>
            </p:txBody>
          </p:sp>
          <p:sp>
            <p:nvSpPr>
              <p:cNvPr id="181300" name="Text Box 42"/>
              <p:cNvSpPr txBox="1">
                <a:spLocks noChangeArrowheads="1"/>
              </p:cNvSpPr>
              <p:nvPr/>
            </p:nvSpPr>
            <p:spPr bwMode="auto">
              <a:xfrm>
                <a:off x="909" y="2927"/>
                <a:ext cx="273"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2</a:t>
                </a:r>
              </a:p>
            </p:txBody>
          </p:sp>
          <p:sp>
            <p:nvSpPr>
              <p:cNvPr id="181301" name="Text Box 43"/>
              <p:cNvSpPr txBox="1">
                <a:spLocks noChangeArrowheads="1"/>
              </p:cNvSpPr>
              <p:nvPr/>
            </p:nvSpPr>
            <p:spPr bwMode="auto">
              <a:xfrm>
                <a:off x="2063" y="756"/>
                <a:ext cx="316"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4</a:t>
                </a:r>
              </a:p>
            </p:txBody>
          </p:sp>
          <p:sp>
            <p:nvSpPr>
              <p:cNvPr id="181302" name="Text Box 44"/>
              <p:cNvSpPr txBox="1">
                <a:spLocks noChangeArrowheads="1"/>
              </p:cNvSpPr>
              <p:nvPr/>
            </p:nvSpPr>
            <p:spPr bwMode="auto">
              <a:xfrm>
                <a:off x="2273" y="1298"/>
                <a:ext cx="320"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2</a:t>
                </a:r>
              </a:p>
            </p:txBody>
          </p:sp>
          <p:sp>
            <p:nvSpPr>
              <p:cNvPr id="181303" name="Text Box 45"/>
              <p:cNvSpPr txBox="1">
                <a:spLocks noChangeArrowheads="1"/>
              </p:cNvSpPr>
              <p:nvPr/>
            </p:nvSpPr>
            <p:spPr bwMode="auto">
              <a:xfrm>
                <a:off x="1637" y="1207"/>
                <a:ext cx="216"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1</a:t>
                </a:r>
              </a:p>
            </p:txBody>
          </p:sp>
          <p:sp>
            <p:nvSpPr>
              <p:cNvPr id="181304" name="Text Box 46"/>
              <p:cNvSpPr txBox="1">
                <a:spLocks noChangeArrowheads="1"/>
              </p:cNvSpPr>
              <p:nvPr/>
            </p:nvSpPr>
            <p:spPr bwMode="auto">
              <a:xfrm>
                <a:off x="2425" y="1752"/>
                <a:ext cx="274"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2</a:t>
                </a:r>
              </a:p>
            </p:txBody>
          </p:sp>
          <p:sp>
            <p:nvSpPr>
              <p:cNvPr id="181305" name="Text Box 47"/>
              <p:cNvSpPr txBox="1">
                <a:spLocks noChangeArrowheads="1"/>
              </p:cNvSpPr>
              <p:nvPr/>
            </p:nvSpPr>
            <p:spPr bwMode="auto">
              <a:xfrm>
                <a:off x="1883" y="2115"/>
                <a:ext cx="225"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7</a:t>
                </a:r>
              </a:p>
            </p:txBody>
          </p:sp>
          <p:sp>
            <p:nvSpPr>
              <p:cNvPr id="181306" name="Text Box 48"/>
              <p:cNvSpPr txBox="1">
                <a:spLocks noChangeArrowheads="1"/>
              </p:cNvSpPr>
              <p:nvPr/>
            </p:nvSpPr>
            <p:spPr bwMode="auto">
              <a:xfrm>
                <a:off x="1925" y="2752"/>
                <a:ext cx="454"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11</a:t>
                </a:r>
              </a:p>
            </p:txBody>
          </p:sp>
          <p:sp>
            <p:nvSpPr>
              <p:cNvPr id="181307" name="Text Box 49"/>
              <p:cNvSpPr txBox="1">
                <a:spLocks noChangeArrowheads="1"/>
              </p:cNvSpPr>
              <p:nvPr/>
            </p:nvSpPr>
            <p:spPr bwMode="auto">
              <a:xfrm>
                <a:off x="1699" y="3337"/>
                <a:ext cx="409"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11</a:t>
                </a:r>
              </a:p>
            </p:txBody>
          </p:sp>
          <p:sp>
            <p:nvSpPr>
              <p:cNvPr id="181308" name="Text Box 50"/>
              <p:cNvSpPr txBox="1">
                <a:spLocks noChangeArrowheads="1"/>
              </p:cNvSpPr>
              <p:nvPr/>
            </p:nvSpPr>
            <p:spPr bwMode="auto">
              <a:xfrm>
                <a:off x="2108" y="3793"/>
                <a:ext cx="362"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8</a:t>
                </a:r>
              </a:p>
            </p:txBody>
          </p:sp>
          <p:sp>
            <p:nvSpPr>
              <p:cNvPr id="181309" name="Text Box 51"/>
              <p:cNvSpPr txBox="1">
                <a:spLocks noChangeArrowheads="1"/>
              </p:cNvSpPr>
              <p:nvPr/>
            </p:nvSpPr>
            <p:spPr bwMode="auto">
              <a:xfrm>
                <a:off x="3195" y="1117"/>
                <a:ext cx="409" cy="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6</a:t>
                </a:r>
              </a:p>
            </p:txBody>
          </p:sp>
          <p:sp>
            <p:nvSpPr>
              <p:cNvPr id="181310" name="Text Box 52"/>
              <p:cNvSpPr txBox="1">
                <a:spLocks noChangeArrowheads="1"/>
              </p:cNvSpPr>
              <p:nvPr/>
            </p:nvSpPr>
            <p:spPr bwMode="auto">
              <a:xfrm>
                <a:off x="3470" y="1890"/>
                <a:ext cx="316"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5</a:t>
                </a:r>
              </a:p>
            </p:txBody>
          </p:sp>
          <p:sp>
            <p:nvSpPr>
              <p:cNvPr id="181311" name="Text Box 53"/>
              <p:cNvSpPr txBox="1">
                <a:spLocks noChangeArrowheads="1"/>
              </p:cNvSpPr>
              <p:nvPr/>
            </p:nvSpPr>
            <p:spPr bwMode="auto">
              <a:xfrm>
                <a:off x="2924" y="1842"/>
                <a:ext cx="271"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4</a:t>
                </a:r>
              </a:p>
            </p:txBody>
          </p:sp>
          <p:sp>
            <p:nvSpPr>
              <p:cNvPr id="181312" name="Text Box 54"/>
              <p:cNvSpPr txBox="1">
                <a:spLocks noChangeArrowheads="1"/>
              </p:cNvSpPr>
              <p:nvPr/>
            </p:nvSpPr>
            <p:spPr bwMode="auto">
              <a:xfrm>
                <a:off x="3195" y="2432"/>
                <a:ext cx="229"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3</a:t>
                </a:r>
              </a:p>
            </p:txBody>
          </p:sp>
          <p:sp>
            <p:nvSpPr>
              <p:cNvPr id="181313" name="Text Box 55"/>
              <p:cNvSpPr txBox="1">
                <a:spLocks noChangeArrowheads="1"/>
              </p:cNvSpPr>
              <p:nvPr/>
            </p:nvSpPr>
            <p:spPr bwMode="auto">
              <a:xfrm>
                <a:off x="3016" y="2888"/>
                <a:ext cx="272"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5</a:t>
                </a:r>
              </a:p>
            </p:txBody>
          </p:sp>
          <p:sp>
            <p:nvSpPr>
              <p:cNvPr id="181314" name="Text Box 56"/>
              <p:cNvSpPr txBox="1">
                <a:spLocks noChangeArrowheads="1"/>
              </p:cNvSpPr>
              <p:nvPr/>
            </p:nvSpPr>
            <p:spPr bwMode="auto">
              <a:xfrm>
                <a:off x="3195" y="3566"/>
                <a:ext cx="229"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6</a:t>
                </a:r>
              </a:p>
            </p:txBody>
          </p:sp>
          <p:sp>
            <p:nvSpPr>
              <p:cNvPr id="181315" name="Text Box 57"/>
              <p:cNvSpPr txBox="1">
                <a:spLocks noChangeArrowheads="1"/>
              </p:cNvSpPr>
              <p:nvPr/>
            </p:nvSpPr>
            <p:spPr bwMode="auto">
              <a:xfrm>
                <a:off x="4195" y="1482"/>
                <a:ext cx="228"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4</a:t>
                </a:r>
              </a:p>
            </p:txBody>
          </p:sp>
          <p:sp>
            <p:nvSpPr>
              <p:cNvPr id="181316" name="Text Box 58"/>
              <p:cNvSpPr txBox="1">
                <a:spLocks noChangeArrowheads="1"/>
              </p:cNvSpPr>
              <p:nvPr/>
            </p:nvSpPr>
            <p:spPr bwMode="auto">
              <a:xfrm>
                <a:off x="4106" y="2205"/>
                <a:ext cx="269"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2</a:t>
                </a:r>
              </a:p>
            </p:txBody>
          </p:sp>
          <p:sp>
            <p:nvSpPr>
              <p:cNvPr id="181317" name="Text Box 59"/>
              <p:cNvSpPr txBox="1">
                <a:spLocks noChangeArrowheads="1"/>
              </p:cNvSpPr>
              <p:nvPr/>
            </p:nvSpPr>
            <p:spPr bwMode="auto">
              <a:xfrm>
                <a:off x="4195" y="3067"/>
                <a:ext cx="271"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5</a:t>
                </a:r>
              </a:p>
            </p:txBody>
          </p:sp>
          <p:sp>
            <p:nvSpPr>
              <p:cNvPr id="181318" name="Line 60"/>
              <p:cNvSpPr>
                <a:spLocks noChangeShapeType="1"/>
              </p:cNvSpPr>
              <p:nvPr/>
            </p:nvSpPr>
            <p:spPr bwMode="auto">
              <a:xfrm>
                <a:off x="4377" y="300"/>
                <a:ext cx="0" cy="3720"/>
              </a:xfrm>
              <a:prstGeom prst="line">
                <a:avLst/>
              </a:prstGeom>
              <a:noFill/>
              <a:ln w="12700">
                <a:solidFill>
                  <a:schemeClr val="tx1"/>
                </a:solidFill>
                <a:prstDash val="lgDashDot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1319" name="Text Box 61"/>
              <p:cNvSpPr txBox="1">
                <a:spLocks noChangeArrowheads="1"/>
              </p:cNvSpPr>
              <p:nvPr/>
            </p:nvSpPr>
            <p:spPr bwMode="auto">
              <a:xfrm>
                <a:off x="691" y="382"/>
                <a:ext cx="363"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V</a:t>
                </a:r>
                <a:r>
                  <a:rPr lang="en-US" altLang="zh-CN" sz="1800" baseline="-25000">
                    <a:latin typeface="Verdana" panose="020B0604030504040204" pitchFamily="34" charset="0"/>
                  </a:rPr>
                  <a:t>1</a:t>
                </a:r>
              </a:p>
            </p:txBody>
          </p:sp>
          <p:sp>
            <p:nvSpPr>
              <p:cNvPr id="181320" name="Text Box 62"/>
              <p:cNvSpPr txBox="1">
                <a:spLocks noChangeArrowheads="1"/>
              </p:cNvSpPr>
              <p:nvPr/>
            </p:nvSpPr>
            <p:spPr bwMode="auto">
              <a:xfrm>
                <a:off x="1381" y="382"/>
                <a:ext cx="456"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V</a:t>
                </a:r>
                <a:r>
                  <a:rPr lang="en-US" altLang="zh-CN" sz="1800" baseline="-25000">
                    <a:latin typeface="Verdana" panose="020B0604030504040204" pitchFamily="34" charset="0"/>
                  </a:rPr>
                  <a:t>2</a:t>
                </a:r>
              </a:p>
            </p:txBody>
          </p:sp>
          <p:sp>
            <p:nvSpPr>
              <p:cNvPr id="181321" name="Text Box 63"/>
              <p:cNvSpPr txBox="1">
                <a:spLocks noChangeArrowheads="1"/>
              </p:cNvSpPr>
              <p:nvPr/>
            </p:nvSpPr>
            <p:spPr bwMode="auto">
              <a:xfrm>
                <a:off x="2559" y="391"/>
                <a:ext cx="500"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V</a:t>
                </a:r>
                <a:r>
                  <a:rPr lang="en-US" altLang="zh-CN" sz="1800" baseline="-25000">
                    <a:latin typeface="Verdana" panose="020B0604030504040204" pitchFamily="34" charset="0"/>
                  </a:rPr>
                  <a:t>3</a:t>
                </a:r>
              </a:p>
            </p:txBody>
          </p:sp>
          <p:sp>
            <p:nvSpPr>
              <p:cNvPr id="181322" name="Text Box 64"/>
              <p:cNvSpPr txBox="1">
                <a:spLocks noChangeArrowheads="1"/>
              </p:cNvSpPr>
              <p:nvPr/>
            </p:nvSpPr>
            <p:spPr bwMode="auto">
              <a:xfrm>
                <a:off x="3604" y="393"/>
                <a:ext cx="591"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V</a:t>
                </a:r>
                <a:r>
                  <a:rPr lang="en-US" altLang="zh-CN" sz="1800" baseline="-25000">
                    <a:latin typeface="Verdana" panose="020B0604030504040204" pitchFamily="34" charset="0"/>
                  </a:rPr>
                  <a:t>4</a:t>
                </a:r>
              </a:p>
            </p:txBody>
          </p:sp>
          <p:sp>
            <p:nvSpPr>
              <p:cNvPr id="181323" name="Text Box 65"/>
              <p:cNvSpPr txBox="1">
                <a:spLocks noChangeArrowheads="1"/>
              </p:cNvSpPr>
              <p:nvPr/>
            </p:nvSpPr>
            <p:spPr bwMode="auto">
              <a:xfrm>
                <a:off x="4695" y="382"/>
                <a:ext cx="589"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V</a:t>
                </a:r>
                <a:r>
                  <a:rPr lang="en-US" altLang="zh-CN" sz="1800" baseline="-25000">
                    <a:latin typeface="Verdana" panose="020B0604030504040204" pitchFamily="34" charset="0"/>
                  </a:rPr>
                  <a:t>5</a:t>
                </a:r>
              </a:p>
            </p:txBody>
          </p:sp>
          <p:sp>
            <p:nvSpPr>
              <p:cNvPr id="181324" name="Text Box 66"/>
              <p:cNvSpPr txBox="1">
                <a:spLocks noChangeArrowheads="1"/>
              </p:cNvSpPr>
              <p:nvPr/>
            </p:nvSpPr>
            <p:spPr bwMode="auto">
              <a:xfrm>
                <a:off x="4966" y="2162"/>
                <a:ext cx="273"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a:latin typeface="Verdana" panose="020B0604030504040204" pitchFamily="34" charset="0"/>
                  </a:rPr>
                  <a:t>t</a:t>
                </a:r>
              </a:p>
            </p:txBody>
          </p:sp>
          <p:sp>
            <p:nvSpPr>
              <p:cNvPr id="181325" name="Line 67"/>
              <p:cNvSpPr>
                <a:spLocks noChangeShapeType="1"/>
              </p:cNvSpPr>
              <p:nvPr/>
            </p:nvSpPr>
            <p:spPr bwMode="auto">
              <a:xfrm>
                <a:off x="5284" y="346"/>
                <a:ext cx="0" cy="3628"/>
              </a:xfrm>
              <a:prstGeom prst="line">
                <a:avLst/>
              </a:prstGeom>
              <a:noFill/>
              <a:ln w="12700">
                <a:solidFill>
                  <a:schemeClr val="tx1"/>
                </a:solidFill>
                <a:prstDash val="lgDashDot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1259" name="Line 68"/>
            <p:cNvSpPr>
              <a:spLocks noChangeShapeType="1"/>
            </p:cNvSpPr>
            <p:nvPr/>
          </p:nvSpPr>
          <p:spPr bwMode="auto">
            <a:xfrm>
              <a:off x="3408" y="396"/>
              <a:ext cx="0" cy="3720"/>
            </a:xfrm>
            <a:prstGeom prst="line">
              <a:avLst/>
            </a:prstGeom>
            <a:noFill/>
            <a:ln w="12700">
              <a:solidFill>
                <a:schemeClr val="tx1"/>
              </a:solidFill>
              <a:prstDash val="lgDashDot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1260" name="Line 69"/>
            <p:cNvSpPr>
              <a:spLocks noChangeShapeType="1"/>
            </p:cNvSpPr>
            <p:nvPr/>
          </p:nvSpPr>
          <p:spPr bwMode="auto">
            <a:xfrm>
              <a:off x="2304" y="396"/>
              <a:ext cx="0" cy="3720"/>
            </a:xfrm>
            <a:prstGeom prst="line">
              <a:avLst/>
            </a:prstGeom>
            <a:noFill/>
            <a:ln w="12700">
              <a:solidFill>
                <a:schemeClr val="tx1"/>
              </a:solidFill>
              <a:prstDash val="lgDashDot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1261" name="Line 70"/>
            <p:cNvSpPr>
              <a:spLocks noChangeShapeType="1"/>
            </p:cNvSpPr>
            <p:nvPr/>
          </p:nvSpPr>
          <p:spPr bwMode="auto">
            <a:xfrm>
              <a:off x="1152" y="396"/>
              <a:ext cx="0" cy="3720"/>
            </a:xfrm>
            <a:prstGeom prst="line">
              <a:avLst/>
            </a:prstGeom>
            <a:noFill/>
            <a:ln w="12700">
              <a:solidFill>
                <a:schemeClr val="tx1"/>
              </a:solidFill>
              <a:prstDash val="lgDashDot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1262" name="Line 71"/>
            <p:cNvSpPr>
              <a:spLocks noChangeShapeType="1"/>
            </p:cNvSpPr>
            <p:nvPr/>
          </p:nvSpPr>
          <p:spPr bwMode="auto">
            <a:xfrm>
              <a:off x="288" y="396"/>
              <a:ext cx="0" cy="3720"/>
            </a:xfrm>
            <a:prstGeom prst="line">
              <a:avLst/>
            </a:prstGeom>
            <a:noFill/>
            <a:ln w="12700">
              <a:solidFill>
                <a:schemeClr val="tx1"/>
              </a:solidFill>
              <a:prstDash val="lgDashDot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13448" name="Rectangle 72"/>
          <p:cNvSpPr>
            <a:spLocks noChangeArrowheads="1"/>
          </p:cNvSpPr>
          <p:nvPr/>
        </p:nvSpPr>
        <p:spPr bwMode="auto">
          <a:xfrm>
            <a:off x="762000" y="3200400"/>
            <a:ext cx="7162800"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buFontTx/>
              <a:buChar char="•"/>
            </a:pPr>
            <a:r>
              <a:rPr lang="zh-CN" altLang="en-US"/>
              <a:t>（从前）向后：设</a:t>
            </a:r>
            <a:r>
              <a:rPr lang="en-US" altLang="zh-CN"/>
              <a:t>BP</a:t>
            </a:r>
            <a:r>
              <a:rPr lang="en-US" altLang="zh-CN" baseline="-25000"/>
              <a:t>ij</a:t>
            </a:r>
            <a:r>
              <a:rPr lang="zh-CN" altLang="en-US"/>
              <a:t>是从源点</a:t>
            </a:r>
            <a:r>
              <a:rPr lang="en-US" altLang="zh-CN"/>
              <a:t>s</a:t>
            </a:r>
            <a:r>
              <a:rPr lang="zh-CN" altLang="en-US"/>
              <a:t>到</a:t>
            </a:r>
            <a:r>
              <a:rPr lang="en-US" altLang="zh-CN"/>
              <a:t>V</a:t>
            </a:r>
            <a:r>
              <a:rPr lang="en-US" altLang="zh-CN" baseline="-25000"/>
              <a:t>i</a:t>
            </a:r>
            <a:r>
              <a:rPr lang="zh-CN" altLang="en-US"/>
              <a:t>中顶点</a:t>
            </a:r>
            <a:r>
              <a:rPr lang="en-US" altLang="zh-CN"/>
              <a:t>j</a:t>
            </a:r>
            <a:r>
              <a:rPr lang="zh-CN" altLang="en-US"/>
              <a:t>的最小成本路径，</a:t>
            </a:r>
            <a:r>
              <a:rPr lang="en-US" altLang="zh-CN"/>
              <a:t>bcost(i,j)</a:t>
            </a:r>
            <a:r>
              <a:rPr lang="zh-CN" altLang="en-US"/>
              <a:t>是这条路径的代价</a:t>
            </a:r>
          </a:p>
        </p:txBody>
      </p:sp>
      <p:grpSp>
        <p:nvGrpSpPr>
          <p:cNvPr id="4" name="Group 75"/>
          <p:cNvGrpSpPr>
            <a:grpSpLocks/>
          </p:cNvGrpSpPr>
          <p:nvPr/>
        </p:nvGrpSpPr>
        <p:grpSpPr bwMode="auto">
          <a:xfrm>
            <a:off x="990600" y="4875213"/>
            <a:ext cx="7315200" cy="1314450"/>
            <a:chOff x="624" y="3071"/>
            <a:chExt cx="4608" cy="828"/>
          </a:xfrm>
        </p:grpSpPr>
        <p:sp>
          <p:nvSpPr>
            <p:cNvPr id="181256" name="Rectangle 73"/>
            <p:cNvSpPr>
              <a:spLocks noChangeArrowheads="1"/>
            </p:cNvSpPr>
            <p:nvPr/>
          </p:nvSpPr>
          <p:spPr bwMode="auto">
            <a:xfrm>
              <a:off x="624" y="3071"/>
              <a:ext cx="460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buFontTx/>
                <a:buChar char="•"/>
              </a:pPr>
              <a:r>
                <a:rPr lang="en-US" altLang="zh-CN"/>
                <a:t>bcost(i,j)=min{bcost(i-1,r) + C(r,j)}               </a:t>
              </a:r>
              <a:endParaRPr lang="en-US" altLang="zh-CN" sz="1600">
                <a:cs typeface="Tahoma" panose="020B0604030504040204" pitchFamily="34" charset="0"/>
              </a:endParaRPr>
            </a:p>
          </p:txBody>
        </p:sp>
        <p:sp>
          <p:nvSpPr>
            <p:cNvPr id="181257" name="Rectangle 74"/>
            <p:cNvSpPr>
              <a:spLocks noChangeArrowheads="1"/>
            </p:cNvSpPr>
            <p:nvPr/>
          </p:nvSpPr>
          <p:spPr bwMode="auto">
            <a:xfrm>
              <a:off x="1440" y="3456"/>
              <a:ext cx="2880"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600"/>
                <a:t>           r </a:t>
              </a:r>
              <a:r>
                <a:rPr lang="en-US" altLang="zh-CN" sz="1600">
                  <a:cs typeface="Tahoma" panose="020B0604030504040204" pitchFamily="34" charset="0"/>
                </a:rPr>
                <a:t>∈V</a:t>
              </a:r>
              <a:r>
                <a:rPr lang="en-US" altLang="zh-CN" sz="1600" baseline="-25000">
                  <a:cs typeface="Tahoma" panose="020B0604030504040204" pitchFamily="34" charset="0"/>
                </a:rPr>
                <a:t>i-1</a:t>
              </a:r>
            </a:p>
            <a:p>
              <a:pPr eaLnBrk="1" hangingPunct="1"/>
              <a:r>
                <a:rPr lang="en-US" altLang="zh-CN" sz="1600">
                  <a:cs typeface="Tahoma" panose="020B0604030504040204" pitchFamily="34" charset="0"/>
                </a:rPr>
                <a:t>        &lt;r,j&gt; ∈E</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3448"/>
                                        </p:tgtEl>
                                        <p:attrNameLst>
                                          <p:attrName>style.visibility</p:attrName>
                                        </p:attrNameLst>
                                      </p:cBhvr>
                                      <p:to>
                                        <p:strVal val="visible"/>
                                      </p:to>
                                    </p:set>
                                    <p:animEffect transition="in" filter="blinds(horizontal)">
                                      <p:cBhvr>
                                        <p:cTn id="12" dur="500"/>
                                        <p:tgtEl>
                                          <p:spTgt spid="6134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7"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0" fill="hold"/>
                                        <p:tgtEl>
                                          <p:spTgt spid="4"/>
                                        </p:tgtEl>
                                        <p:attrNameLst>
                                          <p:attrName>ppt_x</p:attrName>
                                        </p:attrNameLst>
                                      </p:cBhvr>
                                      <p:tavLst>
                                        <p:tav tm="0">
                                          <p:val>
                                            <p:strVal val="#ppt_x"/>
                                          </p:val>
                                        </p:tav>
                                        <p:tav tm="100000">
                                          <p:val>
                                            <p:strVal val="#ppt_x"/>
                                          </p:val>
                                        </p:tav>
                                      </p:tavLst>
                                    </p:anim>
                                    <p:anim calcmode="lin" valueType="num">
                                      <p:cBhvr additive="base">
                                        <p:cTn id="18" dur="5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3448" grpId="0" autoUpdateAnimBg="0"/>
    </p:bld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动态规划的设计步骤（一）</a:t>
            </a:r>
            <a:endParaRPr lang="zh-CN" altLang="en-US" dirty="0"/>
          </a:p>
        </p:txBody>
      </p:sp>
      <p:sp>
        <p:nvSpPr>
          <p:cNvPr id="182275" name="内容占位符 2"/>
          <p:cNvSpPr>
            <a:spLocks noGrp="1"/>
          </p:cNvSpPr>
          <p:nvPr>
            <p:ph idx="1"/>
          </p:nvPr>
        </p:nvSpPr>
        <p:spPr/>
        <p:txBody>
          <a:bodyPr/>
          <a:lstStyle/>
          <a:p>
            <a:r>
              <a:rPr lang="zh-CN" altLang="en-US" smtClean="0"/>
              <a:t>分析问题的结构</a:t>
            </a:r>
            <a:endParaRPr lang="en-US" altLang="zh-CN" smtClean="0"/>
          </a:p>
          <a:p>
            <a:pPr lvl="1"/>
            <a:r>
              <a:rPr lang="zh-CN" altLang="en-US" smtClean="0"/>
              <a:t>是否满足最优化原理（具有最优子结构即子问题的局部最优将导致整个问题的全局最优）无论过去的状态和决策如何，对前面的决策所形成的当前状态而言，余下的诸决策必须构成最优策略。</a:t>
            </a:r>
            <a:endParaRPr lang="en-US" altLang="zh-CN" smtClean="0"/>
          </a:p>
          <a:p>
            <a:pPr lvl="1"/>
            <a:r>
              <a:rPr lang="zh-CN" altLang="en-US" smtClean="0"/>
              <a:t>动态规划的无后效性原则某阶段的状态一旦确定，则此后过程的演变不再受此前各状态及决策的影响。也就是说，“未来与过去无关”，当前的状态是此前历史的一个完整总结，此前的历史只能通过当前的状态去影响过程未来的演变。</a:t>
            </a:r>
          </a:p>
        </p:txBody>
      </p:sp>
      <p:sp>
        <p:nvSpPr>
          <p:cNvPr id="4" name="灯片编号占位符 3"/>
          <p:cNvSpPr>
            <a:spLocks noGrp="1"/>
          </p:cNvSpPr>
          <p:nvPr>
            <p:ph type="sldNum" sz="quarter" idx="12"/>
          </p:nvPr>
        </p:nvSpPr>
        <p:spPr/>
        <p:txBody>
          <a:bodyPr/>
          <a:lstStyle/>
          <a:p>
            <a:pPr>
              <a:defRPr/>
            </a:pPr>
            <a:fld id="{CB8AF828-B384-4B99-B350-7AA2FBACF34E}" type="slidenum">
              <a:rPr lang="en-US" altLang="zh-CN" smtClean="0"/>
              <a:pPr>
                <a:defRPr/>
              </a:pPr>
              <a:t>167</a:t>
            </a:fld>
            <a:endParaRPr lang="en-US" altLang="zh-CN"/>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动态规划的设计步骤（二）</a:t>
            </a:r>
            <a:endParaRPr lang="zh-CN" altLang="en-US" dirty="0"/>
          </a:p>
        </p:txBody>
      </p:sp>
      <p:sp>
        <p:nvSpPr>
          <p:cNvPr id="183299" name="内容占位符 2"/>
          <p:cNvSpPr>
            <a:spLocks noGrp="1"/>
          </p:cNvSpPr>
          <p:nvPr>
            <p:ph idx="1"/>
          </p:nvPr>
        </p:nvSpPr>
        <p:spPr/>
        <p:txBody>
          <a:bodyPr/>
          <a:lstStyle/>
          <a:p>
            <a:r>
              <a:rPr lang="zh-CN" altLang="en-US" smtClean="0"/>
              <a:t>根据最优子结构给出计算最优解值的递归表达式，并分析子问题的重叠性质。</a:t>
            </a:r>
            <a:endParaRPr lang="en-US" altLang="zh-CN" smtClean="0"/>
          </a:p>
          <a:p>
            <a:pPr lvl="1"/>
            <a:r>
              <a:rPr lang="zh-CN" altLang="en-US" smtClean="0"/>
              <a:t>逆向分析法</a:t>
            </a:r>
            <a:endParaRPr lang="en-US" altLang="zh-CN" smtClean="0"/>
          </a:p>
          <a:p>
            <a:pPr lvl="1"/>
            <a:r>
              <a:rPr lang="zh-CN" altLang="en-US" smtClean="0"/>
              <a:t>正向思维法</a:t>
            </a:r>
            <a:endParaRPr lang="en-US" altLang="zh-CN" smtClean="0"/>
          </a:p>
          <a:p>
            <a:pPr lvl="1"/>
            <a:endParaRPr lang="zh-CN" altLang="en-US" smtClean="0"/>
          </a:p>
        </p:txBody>
      </p:sp>
      <p:sp>
        <p:nvSpPr>
          <p:cNvPr id="4" name="灯片编号占位符 3"/>
          <p:cNvSpPr>
            <a:spLocks noGrp="1"/>
          </p:cNvSpPr>
          <p:nvPr>
            <p:ph type="sldNum" sz="quarter" idx="12"/>
          </p:nvPr>
        </p:nvSpPr>
        <p:spPr/>
        <p:txBody>
          <a:bodyPr/>
          <a:lstStyle/>
          <a:p>
            <a:pPr>
              <a:defRPr/>
            </a:pPr>
            <a:fld id="{10F8780D-D42D-456C-BD79-E1EFE60B2144}" type="slidenum">
              <a:rPr lang="en-US" altLang="zh-CN" smtClean="0"/>
              <a:pPr>
                <a:defRPr/>
              </a:pPr>
              <a:t>168</a:t>
            </a:fld>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fontAlgn="auto" hangingPunct="1">
              <a:spcAft>
                <a:spcPts val="0"/>
              </a:spcAft>
              <a:defRPr/>
            </a:pPr>
            <a:endParaRPr lang="zh-CN" altLang="zh-CN"/>
          </a:p>
        </p:txBody>
      </p:sp>
      <p:sp>
        <p:nvSpPr>
          <p:cNvPr id="28675" name="Rectangle 3"/>
          <p:cNvSpPr>
            <a:spLocks noGrp="1" noChangeArrowheads="1"/>
          </p:cNvSpPr>
          <p:nvPr>
            <p:ph idx="1"/>
          </p:nvPr>
        </p:nvSpPr>
        <p:spPr/>
        <p:txBody>
          <a:bodyPr>
            <a:normAutofit/>
          </a:bodyPr>
          <a:lstStyle/>
          <a:p>
            <a:pPr eaLnBrk="1" fontAlgn="auto" hangingPunct="1">
              <a:spcAft>
                <a:spcPts val="0"/>
              </a:spcAft>
              <a:buFont typeface="Wingdings 2"/>
              <a:buChar char=""/>
              <a:defRPr/>
            </a:pPr>
            <a:r>
              <a:rPr lang="zh-CN" altLang="en-US"/>
              <a:t>用动态规划算法解此问题，可依据其递归式以</a:t>
            </a:r>
            <a:r>
              <a:rPr lang="zh-CN" altLang="en-US">
                <a:solidFill>
                  <a:srgbClr val="FE6700"/>
                </a:solidFill>
                <a:effectLst>
                  <a:outerShdw blurRad="38100" dist="38100" dir="2700000" algn="tl">
                    <a:srgbClr val="C0C0C0"/>
                  </a:outerShdw>
                </a:effectLst>
              </a:rPr>
              <a:t>自底向上</a:t>
            </a:r>
            <a:r>
              <a:rPr lang="zh-CN" altLang="en-US"/>
              <a:t>的方式进行计算。在计算过程中，</a:t>
            </a:r>
            <a:r>
              <a:rPr lang="zh-CN" altLang="en-US">
                <a:solidFill>
                  <a:srgbClr val="FE6700"/>
                </a:solidFill>
                <a:effectLst>
                  <a:outerShdw blurRad="38100" dist="38100" dir="2700000" algn="tl">
                    <a:srgbClr val="C0C0C0"/>
                  </a:outerShdw>
                </a:effectLst>
              </a:rPr>
              <a:t>保存</a:t>
            </a:r>
            <a:r>
              <a:rPr lang="zh-CN" altLang="en-US"/>
              <a:t>已解决的子问题答案。</a:t>
            </a:r>
            <a:r>
              <a:rPr lang="zh-CN" altLang="en-US">
                <a:solidFill>
                  <a:srgbClr val="FE6700"/>
                </a:solidFill>
                <a:effectLst>
                  <a:outerShdw blurRad="38100" dist="38100" dir="2700000" algn="tl">
                    <a:srgbClr val="C0C0C0"/>
                  </a:outerShdw>
                </a:effectLst>
              </a:rPr>
              <a:t>每个子问题只计算一次，</a:t>
            </a:r>
            <a:r>
              <a:rPr lang="zh-CN" altLang="en-US"/>
              <a:t>而在后面需要时只要简单查一下，从而避免大量的重复计算，最终得到多项式时间的算法。</a:t>
            </a:r>
          </a:p>
        </p:txBody>
      </p:sp>
      <p:sp>
        <p:nvSpPr>
          <p:cNvPr id="4" name="灯片编号占位符 5"/>
          <p:cNvSpPr>
            <a:spLocks noGrp="1"/>
          </p:cNvSpPr>
          <p:nvPr>
            <p:ph type="sldNum" sz="quarter" idx="12"/>
          </p:nvPr>
        </p:nvSpPr>
        <p:spPr/>
        <p:txBody>
          <a:bodyPr/>
          <a:lstStyle/>
          <a:p>
            <a:pPr>
              <a:defRPr/>
            </a:pPr>
            <a:fld id="{C16BB691-4181-4BC1-8A6D-775269C81E0C}" type="slidenum">
              <a:rPr lang="en-US" altLang="zh-CN"/>
              <a:pPr>
                <a:defRPr/>
              </a:pPr>
              <a:t>16</a:t>
            </a:fld>
            <a:endParaRPr lang="en-US" altLang="zh-CN"/>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逆向分析法</a:t>
            </a:r>
            <a:endParaRPr lang="zh-CN" altLang="en-US" dirty="0"/>
          </a:p>
        </p:txBody>
      </p:sp>
      <p:sp>
        <p:nvSpPr>
          <p:cNvPr id="184323" name="内容占位符 2"/>
          <p:cNvSpPr>
            <a:spLocks noGrp="1"/>
          </p:cNvSpPr>
          <p:nvPr>
            <p:ph idx="1"/>
          </p:nvPr>
        </p:nvSpPr>
        <p:spPr/>
        <p:txBody>
          <a:bodyPr/>
          <a:lstStyle/>
          <a:p>
            <a:r>
              <a:rPr lang="zh-CN" altLang="en-US" smtClean="0"/>
              <a:t>逆向思维法是指从问题目标状态出发倒推回初始状态或边界状态的思维方法。如果原问题可以分解成几个本质相同、规模较小的问题，很自然就会联想到从逆向思维的角度寻求问题的解决。</a:t>
            </a:r>
            <a:endParaRPr lang="en-US" altLang="zh-CN" smtClean="0"/>
          </a:p>
          <a:p>
            <a:r>
              <a:rPr lang="zh-CN" altLang="en-US" smtClean="0"/>
              <a:t>动态？分治</a:t>
            </a:r>
            <a:endParaRPr lang="en-US" altLang="zh-CN" smtClean="0"/>
          </a:p>
        </p:txBody>
      </p:sp>
      <p:sp>
        <p:nvSpPr>
          <p:cNvPr id="4" name="灯片编号占位符 3"/>
          <p:cNvSpPr>
            <a:spLocks noGrp="1"/>
          </p:cNvSpPr>
          <p:nvPr>
            <p:ph type="sldNum" sz="quarter" idx="12"/>
          </p:nvPr>
        </p:nvSpPr>
        <p:spPr/>
        <p:txBody>
          <a:bodyPr/>
          <a:lstStyle/>
          <a:p>
            <a:pPr>
              <a:defRPr/>
            </a:pPr>
            <a:fld id="{BC9B6455-3DBC-4D07-8065-75195F126D70}" type="slidenum">
              <a:rPr lang="en-US" altLang="zh-CN" smtClean="0"/>
              <a:pPr>
                <a:defRPr/>
              </a:pPr>
              <a:t>169</a:t>
            </a:fld>
            <a:endParaRPr lang="en-US" altLang="zh-CN"/>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逆向思维</a:t>
            </a:r>
            <a:endParaRPr lang="zh-CN" altLang="en-US" dirty="0"/>
          </a:p>
        </p:txBody>
      </p:sp>
      <p:sp>
        <p:nvSpPr>
          <p:cNvPr id="185347" name="内容占位符 2"/>
          <p:cNvSpPr>
            <a:spLocks noGrp="1"/>
          </p:cNvSpPr>
          <p:nvPr>
            <p:ph idx="1"/>
          </p:nvPr>
        </p:nvSpPr>
        <p:spPr/>
        <p:txBody>
          <a:bodyPr/>
          <a:lstStyle/>
          <a:p>
            <a:r>
              <a:rPr lang="zh-CN" altLang="en-US" smtClean="0"/>
              <a:t>动态规划的逆向思维法的要点可归纳为以下三个步骤： </a:t>
            </a:r>
          </a:p>
          <a:p>
            <a:pPr>
              <a:buFont typeface="Wingdings 2" panose="05020102010507070707" pitchFamily="18" charset="2"/>
              <a:buNone/>
            </a:pPr>
            <a:r>
              <a:rPr lang="en-US" altLang="zh-CN" smtClean="0"/>
              <a:t>	</a:t>
            </a:r>
            <a:r>
              <a:rPr lang="zh-CN" altLang="en-US" smtClean="0"/>
              <a:t> </a:t>
            </a:r>
            <a:r>
              <a:rPr lang="en-US" altLang="zh-CN" smtClean="0"/>
              <a:t>	</a:t>
            </a:r>
            <a:r>
              <a:rPr lang="zh-CN" altLang="en-US" smtClean="0"/>
              <a:t> </a:t>
            </a:r>
            <a:r>
              <a:rPr lang="en-US" altLang="zh-CN" smtClean="0"/>
              <a:t>(1)</a:t>
            </a:r>
            <a:r>
              <a:rPr lang="zh-CN" altLang="en-US" smtClean="0"/>
              <a:t>分析最优值的结构，刻画其结构特征； </a:t>
            </a:r>
          </a:p>
          <a:p>
            <a:pPr>
              <a:buFont typeface="Wingdings 2" panose="05020102010507070707" pitchFamily="18" charset="2"/>
              <a:buNone/>
            </a:pPr>
            <a:r>
              <a:rPr lang="en-US" altLang="zh-CN" smtClean="0"/>
              <a:t>		(2)</a:t>
            </a:r>
            <a:r>
              <a:rPr lang="zh-CN" altLang="en-US" smtClean="0"/>
              <a:t>递归地定义最优值； </a:t>
            </a:r>
          </a:p>
          <a:p>
            <a:pPr>
              <a:buFont typeface="Wingdings 2" panose="05020102010507070707" pitchFamily="18" charset="2"/>
              <a:buNone/>
            </a:pPr>
            <a:r>
              <a:rPr lang="en-US" altLang="zh-CN" smtClean="0"/>
              <a:t>		(3)</a:t>
            </a:r>
            <a:r>
              <a:rPr lang="zh-CN" altLang="en-US" smtClean="0"/>
              <a:t>按自底向上或自顶向下记忆化的方式计   最优值。</a:t>
            </a:r>
          </a:p>
          <a:p>
            <a:endParaRPr lang="zh-CN" altLang="en-US" smtClean="0"/>
          </a:p>
        </p:txBody>
      </p:sp>
      <p:sp>
        <p:nvSpPr>
          <p:cNvPr id="4" name="灯片编号占位符 3"/>
          <p:cNvSpPr>
            <a:spLocks noGrp="1"/>
          </p:cNvSpPr>
          <p:nvPr>
            <p:ph type="sldNum" sz="quarter" idx="12"/>
          </p:nvPr>
        </p:nvSpPr>
        <p:spPr/>
        <p:txBody>
          <a:bodyPr/>
          <a:lstStyle/>
          <a:p>
            <a:pPr>
              <a:defRPr/>
            </a:pPr>
            <a:fld id="{9DEE5D12-CAF6-4404-9AC6-313EE4EF94A5}" type="slidenum">
              <a:rPr lang="en-US" altLang="zh-CN" smtClean="0"/>
              <a:pPr>
                <a:defRPr/>
              </a:pPr>
              <a:t>170</a:t>
            </a:fld>
            <a:endParaRPr lang="en-US" altLang="zh-CN"/>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正向推导</a:t>
            </a:r>
            <a:endParaRPr lang="zh-CN" altLang="en-US" dirty="0"/>
          </a:p>
        </p:txBody>
      </p:sp>
      <p:sp>
        <p:nvSpPr>
          <p:cNvPr id="186371" name="内容占位符 2"/>
          <p:cNvSpPr>
            <a:spLocks noGrp="1"/>
          </p:cNvSpPr>
          <p:nvPr>
            <p:ph idx="1"/>
          </p:nvPr>
        </p:nvSpPr>
        <p:spPr/>
        <p:txBody>
          <a:bodyPr/>
          <a:lstStyle/>
          <a:p>
            <a:r>
              <a:rPr lang="zh-CN" altLang="en-US" sz="1800" smtClean="0"/>
              <a:t>指从初始状态或边界状态出发，利用某种规则不断到达新的状态，直到问题目标状态的方法。动态规划的正向思维法，正是从已知最优值的初始状态或边界状态开始，按照一定的次序遍历整个状态空间，递推出每个状态所对应问题的最优值。正向思维法中，我们不再区分原问题和子问题，将动态规划的过程看成是从状态到状态的转移。我们将所有的状态构造出一个状态空间，并在状态空间中设想一个状态网络，若对两个状态</a:t>
            </a:r>
            <a:r>
              <a:rPr lang="en-US" altLang="zh-CN" sz="1800" smtClean="0"/>
              <a:t>i,j</a:t>
            </a:r>
            <a:r>
              <a:rPr lang="zh-CN" altLang="en-US" sz="1800" smtClean="0"/>
              <a:t>，存在决策变量</a:t>
            </a:r>
            <a:r>
              <a:rPr lang="en-US" altLang="zh-CN" sz="1800" smtClean="0"/>
              <a:t>di</a:t>
            </a:r>
            <a:r>
              <a:rPr lang="zh-CN" altLang="en-US" sz="1800" smtClean="0"/>
              <a:t>使</a:t>
            </a:r>
            <a:r>
              <a:rPr lang="en-US" altLang="zh-CN" sz="1800" smtClean="0"/>
              <a:t>t(i</a:t>
            </a:r>
            <a:r>
              <a:rPr lang="zh-CN" altLang="en-US" sz="1800" smtClean="0"/>
              <a:t>，</a:t>
            </a:r>
            <a:r>
              <a:rPr lang="en-US" altLang="zh-CN" sz="1800" smtClean="0"/>
              <a:t>di)=j</a:t>
            </a:r>
            <a:r>
              <a:rPr lang="zh-CN" altLang="en-US" sz="1800" smtClean="0"/>
              <a:t>，则向状态网络添加有向边。给定己知最优值的初始状态或边界状态，我们可以沿着有向边推广到未知最优值的新状态，利用状态转移方程得到新状态的状态变量的最优值。我们可以用这种方式遍历整个状态空间，得到每个状态的状态变量的最优值。</a:t>
            </a:r>
            <a:endParaRPr lang="en-US" altLang="zh-CN" sz="1800" smtClean="0"/>
          </a:p>
          <a:p>
            <a:r>
              <a:rPr lang="zh-CN" altLang="en-US" sz="1800" smtClean="0"/>
              <a:t>我们用一个新的名词“阶段”来描述在状态空间遍历的过程中，各个状态最优值的计算次序。我们将每个状态和一个阶段挂钩，前一个阶段的状态先计算，后一个阶段的状态后计算。有的时候我们甚至将一组状态和一个阶段挂钩，前一个阶段的那组状态先计算，后一个阶段的那组状态后计算，而在同一个阶段内，那些状态的计算次序可以是任意的。</a:t>
            </a:r>
          </a:p>
        </p:txBody>
      </p:sp>
      <p:sp>
        <p:nvSpPr>
          <p:cNvPr id="4" name="灯片编号占位符 3"/>
          <p:cNvSpPr>
            <a:spLocks noGrp="1"/>
          </p:cNvSpPr>
          <p:nvPr>
            <p:ph type="sldNum" sz="quarter" idx="12"/>
          </p:nvPr>
        </p:nvSpPr>
        <p:spPr/>
        <p:txBody>
          <a:bodyPr/>
          <a:lstStyle/>
          <a:p>
            <a:pPr>
              <a:defRPr/>
            </a:pPr>
            <a:fld id="{1A355010-BC2A-4FC8-A1E4-CE4F5D92B51C}" type="slidenum">
              <a:rPr lang="en-US" altLang="zh-CN" smtClean="0"/>
              <a:pPr>
                <a:defRPr/>
              </a:pPr>
              <a:t>171</a:t>
            </a:fld>
            <a:endParaRPr lang="en-US" altLang="zh-CN"/>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dirty="0"/>
          </a:p>
        </p:txBody>
      </p:sp>
      <p:sp>
        <p:nvSpPr>
          <p:cNvPr id="187395" name="内容占位符 2"/>
          <p:cNvSpPr>
            <a:spLocks noGrp="1"/>
          </p:cNvSpPr>
          <p:nvPr>
            <p:ph idx="1"/>
          </p:nvPr>
        </p:nvSpPr>
        <p:spPr/>
        <p:txBody>
          <a:bodyPr/>
          <a:lstStyle/>
          <a:p>
            <a:r>
              <a:rPr lang="zh-CN" altLang="en-US" smtClean="0"/>
              <a:t>动态规划的正向思维法的要点可归纳为以下三个步骤： </a:t>
            </a:r>
          </a:p>
          <a:p>
            <a:r>
              <a:rPr lang="zh-CN" altLang="en-US" smtClean="0"/>
              <a:t>    </a:t>
            </a:r>
            <a:r>
              <a:rPr lang="en-US" altLang="zh-CN" smtClean="0"/>
              <a:t>(1)</a:t>
            </a:r>
            <a:r>
              <a:rPr lang="zh-CN" altLang="en-US" smtClean="0"/>
              <a:t>构造状态网络； </a:t>
            </a:r>
          </a:p>
          <a:p>
            <a:r>
              <a:rPr lang="zh-CN" altLang="en-US" smtClean="0"/>
              <a:t>    </a:t>
            </a:r>
            <a:r>
              <a:rPr lang="en-US" altLang="zh-CN" smtClean="0"/>
              <a:t>(2)</a:t>
            </a:r>
            <a:r>
              <a:rPr lang="zh-CN" altLang="en-US" smtClean="0"/>
              <a:t>根据状态转移关系和状态转移方程建立最优值的递推计算式： </a:t>
            </a:r>
          </a:p>
          <a:p>
            <a:r>
              <a:rPr lang="zh-CN" altLang="en-US" smtClean="0"/>
              <a:t>    </a:t>
            </a:r>
            <a:r>
              <a:rPr lang="en-US" altLang="zh-CN" smtClean="0"/>
              <a:t>(3)</a:t>
            </a:r>
            <a:r>
              <a:rPr lang="zh-CN" altLang="en-US" smtClean="0"/>
              <a:t>按阶段的先后次序计算每个状态的最优值。</a:t>
            </a:r>
          </a:p>
        </p:txBody>
      </p:sp>
      <p:sp>
        <p:nvSpPr>
          <p:cNvPr id="4" name="灯片编号占位符 3"/>
          <p:cNvSpPr>
            <a:spLocks noGrp="1"/>
          </p:cNvSpPr>
          <p:nvPr>
            <p:ph type="sldNum" sz="quarter" idx="12"/>
          </p:nvPr>
        </p:nvSpPr>
        <p:spPr/>
        <p:txBody>
          <a:bodyPr/>
          <a:lstStyle/>
          <a:p>
            <a:pPr>
              <a:defRPr/>
            </a:pPr>
            <a:fld id="{1C6C5175-4868-4441-8D20-5AF846B3B524}" type="slidenum">
              <a:rPr lang="en-US" altLang="zh-CN" smtClean="0"/>
              <a:pPr>
                <a:defRPr/>
              </a:pPr>
              <a:t>172</a:t>
            </a:fld>
            <a:endParaRPr lang="en-US" altLang="zh-CN"/>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188419" name="内容占位符 2"/>
          <p:cNvSpPr>
            <a:spLocks noGrp="1"/>
          </p:cNvSpPr>
          <p:nvPr>
            <p:ph idx="1"/>
          </p:nvPr>
        </p:nvSpPr>
        <p:spPr/>
        <p:txBody>
          <a:bodyPr/>
          <a:lstStyle/>
          <a:p>
            <a:r>
              <a:rPr lang="zh-CN" altLang="en-US" smtClean="0"/>
              <a:t>动态规划需要按阶段遍历整个状态空间，因</a:t>
            </a:r>
          </a:p>
          <a:p>
            <a:r>
              <a:rPr lang="zh-CN" altLang="en-US" smtClean="0"/>
              <a:t>此动态规划的效率取决于状态空间的大小和计算每个状态最优值的开销。找一个好的状态划分对动态规划的效率是至关重要的。</a:t>
            </a:r>
            <a:endParaRPr lang="en-US" altLang="zh-CN" smtClean="0"/>
          </a:p>
          <a:p>
            <a:r>
              <a:rPr lang="zh-CN" altLang="en-US" smtClean="0"/>
              <a:t>从动态规划的正向思维法的分析可以看出，我们从已知最优值的初始状态和边界状态出发，利用最优化原理，一步一步向未知的目标状态推进，直到目标状态的最优值解决。</a:t>
            </a:r>
          </a:p>
        </p:txBody>
      </p:sp>
      <p:sp>
        <p:nvSpPr>
          <p:cNvPr id="4" name="灯片编号占位符 3"/>
          <p:cNvSpPr>
            <a:spLocks noGrp="1"/>
          </p:cNvSpPr>
          <p:nvPr>
            <p:ph type="sldNum" sz="quarter" idx="12"/>
          </p:nvPr>
        </p:nvSpPr>
        <p:spPr/>
        <p:txBody>
          <a:bodyPr/>
          <a:lstStyle/>
          <a:p>
            <a:pPr>
              <a:defRPr/>
            </a:pPr>
            <a:fld id="{602AF246-F5D6-4AFE-B0C5-439CB2616E40}" type="slidenum">
              <a:rPr lang="en-US" altLang="zh-CN" smtClean="0"/>
              <a:pPr>
                <a:defRPr/>
              </a:pPr>
              <a:t>173</a:t>
            </a:fld>
            <a:endParaRPr lang="en-US" altLang="zh-CN"/>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动态规划的解题步骤三</a:t>
            </a:r>
            <a:endParaRPr lang="zh-CN" altLang="en-US" dirty="0"/>
          </a:p>
        </p:txBody>
      </p:sp>
      <p:sp>
        <p:nvSpPr>
          <p:cNvPr id="189443" name="内容占位符 2"/>
          <p:cNvSpPr>
            <a:spLocks noGrp="1"/>
          </p:cNvSpPr>
          <p:nvPr>
            <p:ph idx="1"/>
          </p:nvPr>
        </p:nvSpPr>
        <p:spPr/>
        <p:txBody>
          <a:bodyPr/>
          <a:lstStyle/>
          <a:p>
            <a:r>
              <a:rPr lang="zh-CN" altLang="en-US" smtClean="0"/>
              <a:t>根据各子问题最优值构成的表构造一个最优解</a:t>
            </a:r>
            <a:endParaRPr lang="en-US" altLang="zh-CN" smtClean="0"/>
          </a:p>
          <a:p>
            <a:endParaRPr lang="zh-CN" altLang="en-US" smtClean="0"/>
          </a:p>
        </p:txBody>
      </p:sp>
      <p:sp>
        <p:nvSpPr>
          <p:cNvPr id="4" name="灯片编号占位符 3"/>
          <p:cNvSpPr>
            <a:spLocks noGrp="1"/>
          </p:cNvSpPr>
          <p:nvPr>
            <p:ph type="sldNum" sz="quarter" idx="12"/>
          </p:nvPr>
        </p:nvSpPr>
        <p:spPr/>
        <p:txBody>
          <a:bodyPr/>
          <a:lstStyle/>
          <a:p>
            <a:pPr>
              <a:defRPr/>
            </a:pPr>
            <a:fld id="{9F0F432C-2E3A-4B03-B078-8FE52AB4CDD4}" type="slidenum">
              <a:rPr lang="en-US" altLang="zh-CN" smtClean="0"/>
              <a:pPr>
                <a:defRPr/>
              </a:pPr>
              <a:t>174</a:t>
            </a:fld>
            <a:endParaRPr lang="en-US" altLang="zh-CN"/>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动态规划基本概念</a:t>
            </a:r>
            <a:endParaRPr lang="zh-CN" altLang="en-US" dirty="0"/>
          </a:p>
        </p:txBody>
      </p:sp>
      <p:sp>
        <p:nvSpPr>
          <p:cNvPr id="190467" name="内容占位符 2"/>
          <p:cNvSpPr>
            <a:spLocks noGrp="1"/>
          </p:cNvSpPr>
          <p:nvPr>
            <p:ph idx="1"/>
          </p:nvPr>
        </p:nvSpPr>
        <p:spPr/>
        <p:txBody>
          <a:bodyPr/>
          <a:lstStyle/>
          <a:p>
            <a:r>
              <a:rPr lang="zh-CN" altLang="en-US" sz="1400" smtClean="0"/>
              <a:t> </a:t>
            </a:r>
            <a:r>
              <a:rPr lang="en-US" altLang="zh-CN" sz="1400" smtClean="0"/>
              <a:t>(1)</a:t>
            </a:r>
            <a:r>
              <a:rPr lang="zh-CN" altLang="en-US" sz="1400" smtClean="0"/>
              <a:t>状态</a:t>
            </a:r>
            <a:r>
              <a:rPr lang="en-US" altLang="zh-CN" sz="1400" smtClean="0"/>
              <a:t>(smte) </a:t>
            </a:r>
          </a:p>
          <a:p>
            <a:r>
              <a:rPr lang="en-US" altLang="zh-CN" sz="1400" smtClean="0"/>
              <a:t>    </a:t>
            </a:r>
            <a:r>
              <a:rPr lang="zh-CN" altLang="en-US" sz="1400" smtClean="0"/>
              <a:t>对于一个问题，所有可能到达的情况</a:t>
            </a:r>
            <a:r>
              <a:rPr lang="en-US" altLang="zh-CN" sz="1400" smtClean="0"/>
              <a:t>(</a:t>
            </a:r>
            <a:r>
              <a:rPr lang="zh-CN" altLang="en-US" sz="1400" smtClean="0"/>
              <a:t>包括初始情况和目标情况</a:t>
            </a:r>
            <a:r>
              <a:rPr lang="en-US" altLang="zh-CN" sz="1400" smtClean="0"/>
              <a:t>)</a:t>
            </a:r>
            <a:r>
              <a:rPr lang="zh-CN" altLang="en-US" sz="1400" smtClean="0"/>
              <a:t>都称为这个问题的一个状态。 </a:t>
            </a:r>
          </a:p>
          <a:p>
            <a:r>
              <a:rPr lang="zh-CN" altLang="en-US" sz="1400" smtClean="0"/>
              <a:t>    </a:t>
            </a:r>
            <a:r>
              <a:rPr lang="en-US" altLang="zh-CN" sz="1400" smtClean="0"/>
              <a:t>(2)</a:t>
            </a:r>
            <a:r>
              <a:rPr lang="zh-CN" altLang="en-US" sz="1400" smtClean="0"/>
              <a:t>状态变量</a:t>
            </a:r>
            <a:r>
              <a:rPr lang="en-US" altLang="zh-CN" sz="1400" smtClean="0"/>
              <a:t>(sk)     </a:t>
            </a:r>
            <a:r>
              <a:rPr lang="zh-CN" altLang="en-US" sz="1400" smtClean="0"/>
              <a:t>对每个状态</a:t>
            </a:r>
            <a:r>
              <a:rPr lang="en-US" altLang="zh-CN" sz="1400" smtClean="0"/>
              <a:t>k</a:t>
            </a:r>
            <a:r>
              <a:rPr lang="zh-CN" altLang="en-US" sz="1400" smtClean="0"/>
              <a:t>关联一个状态变量</a:t>
            </a:r>
            <a:r>
              <a:rPr lang="en-US" altLang="zh-CN" sz="1400" smtClean="0"/>
              <a:t>sk</a:t>
            </a:r>
            <a:r>
              <a:rPr lang="zh-CN" altLang="en-US" sz="1400" smtClean="0"/>
              <a:t>，它的值表示状态</a:t>
            </a:r>
            <a:r>
              <a:rPr lang="en-US" altLang="zh-CN" sz="1400" smtClean="0"/>
              <a:t>k</a:t>
            </a:r>
            <a:r>
              <a:rPr lang="zh-CN" altLang="en-US" sz="1400" smtClean="0"/>
              <a:t>所对应的问题的当前解值。 </a:t>
            </a:r>
          </a:p>
          <a:p>
            <a:r>
              <a:rPr lang="zh-CN" altLang="en-US" sz="1400" smtClean="0"/>
              <a:t>    </a:t>
            </a:r>
            <a:r>
              <a:rPr lang="en-US" altLang="zh-CN" sz="1400" smtClean="0"/>
              <a:t>(3)</a:t>
            </a:r>
            <a:r>
              <a:rPr lang="zh-CN" altLang="en-US" sz="1400" smtClean="0"/>
              <a:t>决策</a:t>
            </a:r>
            <a:r>
              <a:rPr lang="en-US" altLang="zh-CN" sz="1400" smtClean="0"/>
              <a:t>(decision) </a:t>
            </a:r>
          </a:p>
          <a:p>
            <a:r>
              <a:rPr lang="en-US" altLang="zh-CN" sz="1400" smtClean="0"/>
              <a:t>    </a:t>
            </a:r>
            <a:r>
              <a:rPr lang="zh-CN" altLang="en-US" sz="1400" smtClean="0"/>
              <a:t>决策是一种选择，对于每一个状态而言，你都可以选择某一种路线或方法，从而到达下一个状态。 </a:t>
            </a:r>
          </a:p>
          <a:p>
            <a:r>
              <a:rPr lang="zh-CN" altLang="en-US" sz="1400" smtClean="0"/>
              <a:t>    </a:t>
            </a:r>
            <a:r>
              <a:rPr lang="en-US" altLang="zh-CN" sz="1400" smtClean="0"/>
              <a:t>(4)</a:t>
            </a:r>
            <a:r>
              <a:rPr lang="zh-CN" altLang="en-US" sz="1400" smtClean="0"/>
              <a:t>决策变量</a:t>
            </a:r>
            <a:r>
              <a:rPr lang="en-US" altLang="zh-CN" sz="1400" smtClean="0"/>
              <a:t>(dk) </a:t>
            </a:r>
          </a:p>
          <a:p>
            <a:r>
              <a:rPr lang="en-US" altLang="zh-CN" sz="1400" smtClean="0"/>
              <a:t>    </a:t>
            </a:r>
            <a:r>
              <a:rPr lang="zh-CN" altLang="en-US" sz="1400" smtClean="0"/>
              <a:t>在状态</a:t>
            </a:r>
            <a:r>
              <a:rPr lang="en-US" altLang="zh-CN" sz="1400" smtClean="0"/>
              <a:t>k</a:t>
            </a:r>
            <a:r>
              <a:rPr lang="zh-CN" altLang="en-US" sz="1400" smtClean="0"/>
              <a:t>下的决策变量</a:t>
            </a:r>
            <a:r>
              <a:rPr lang="en-US" altLang="zh-CN" sz="1400" smtClean="0"/>
              <a:t>dk</a:t>
            </a:r>
            <a:r>
              <a:rPr lang="zh-CN" altLang="en-US" sz="1400" smtClean="0"/>
              <a:t>的值表示对状态</a:t>
            </a:r>
            <a:r>
              <a:rPr lang="en-US" altLang="zh-CN" sz="1400" smtClean="0"/>
              <a:t>k</a:t>
            </a:r>
            <a:r>
              <a:rPr lang="zh-CN" altLang="en-US" sz="1400" smtClean="0"/>
              <a:t>当前所做出的决策。 </a:t>
            </a:r>
          </a:p>
          <a:p>
            <a:r>
              <a:rPr lang="zh-CN" altLang="en-US" sz="1400" smtClean="0"/>
              <a:t>    </a:t>
            </a:r>
            <a:r>
              <a:rPr lang="en-US" altLang="zh-CN" sz="1400" smtClean="0"/>
              <a:t>(5)</a:t>
            </a:r>
            <a:r>
              <a:rPr lang="zh-CN" altLang="en-US" sz="1400" smtClean="0"/>
              <a:t>策略 </a:t>
            </a:r>
          </a:p>
          <a:p>
            <a:r>
              <a:rPr lang="zh-CN" altLang="en-US" sz="1400" smtClean="0"/>
              <a:t>    策略是一个决策的集合，在我们解决问题的时候，我们将一系列决策记录下来，就是一个策略，其中满足某些最优条件的策略称之为最优策略。 </a:t>
            </a:r>
          </a:p>
          <a:p>
            <a:r>
              <a:rPr lang="zh-CN" altLang="en-US" sz="1400" smtClean="0"/>
              <a:t>    </a:t>
            </a:r>
            <a:r>
              <a:rPr lang="en-US" altLang="zh-CN" sz="1400" smtClean="0"/>
              <a:t>(6)</a:t>
            </a:r>
            <a:r>
              <a:rPr lang="zh-CN" altLang="en-US" sz="1400" smtClean="0"/>
              <a:t>状态转移函数</a:t>
            </a:r>
            <a:r>
              <a:rPr lang="en-US" altLang="zh-CN" sz="1400" smtClean="0"/>
              <a:t>(t) </a:t>
            </a:r>
          </a:p>
          <a:p>
            <a:r>
              <a:rPr lang="en-US" altLang="zh-CN" sz="1400" smtClean="0"/>
              <a:t>    </a:t>
            </a:r>
            <a:r>
              <a:rPr lang="zh-CN" altLang="en-US" sz="1400" smtClean="0"/>
              <a:t>从一个状态到另一个状态，可以依据一定的规则来前进。我们用一个函数</a:t>
            </a:r>
            <a:r>
              <a:rPr lang="en-US" altLang="zh-CN" sz="1400" smtClean="0"/>
              <a:t>t </a:t>
            </a:r>
            <a:r>
              <a:rPr lang="zh-CN" altLang="en-US" sz="1400" smtClean="0"/>
              <a:t>来描述这样的规则，它将状态</a:t>
            </a:r>
            <a:r>
              <a:rPr lang="en-US" altLang="zh-CN" sz="1400" smtClean="0"/>
              <a:t>i </a:t>
            </a:r>
            <a:r>
              <a:rPr lang="zh-CN" altLang="en-US" sz="1400" smtClean="0"/>
              <a:t>和决策变量</a:t>
            </a:r>
            <a:r>
              <a:rPr lang="en-US" altLang="zh-CN" sz="1400" smtClean="0"/>
              <a:t>di </a:t>
            </a:r>
            <a:r>
              <a:rPr lang="zh-CN" altLang="en-US" sz="1400" smtClean="0"/>
              <a:t>映射到另一个状态</a:t>
            </a:r>
            <a:r>
              <a:rPr lang="en-US" altLang="zh-CN" sz="1400" smtClean="0"/>
              <a:t>j</a:t>
            </a:r>
            <a:r>
              <a:rPr lang="zh-CN" altLang="en-US" sz="1400" smtClean="0"/>
              <a:t>，记为</a:t>
            </a:r>
            <a:r>
              <a:rPr lang="en-US" altLang="zh-CN" sz="1400" smtClean="0"/>
              <a:t>t(i</a:t>
            </a:r>
            <a:r>
              <a:rPr lang="zh-CN" altLang="en-US" sz="1400" smtClean="0"/>
              <a:t>，</a:t>
            </a:r>
            <a:r>
              <a:rPr lang="en-US" altLang="zh-CN" sz="1400" smtClean="0"/>
              <a:t>di)=j </a:t>
            </a:r>
          </a:p>
          <a:p>
            <a:r>
              <a:rPr lang="en-US" altLang="zh-CN" sz="1400" smtClean="0"/>
              <a:t>    (7)</a:t>
            </a:r>
            <a:r>
              <a:rPr lang="zh-CN" altLang="en-US" sz="1400" smtClean="0"/>
              <a:t>状态转移方程</a:t>
            </a:r>
            <a:r>
              <a:rPr lang="en-US" altLang="zh-CN" sz="1400" smtClean="0"/>
              <a:t>(f) </a:t>
            </a:r>
          </a:p>
          <a:p>
            <a:r>
              <a:rPr lang="en-US" altLang="zh-CN" sz="1400" smtClean="0"/>
              <a:t>    </a:t>
            </a:r>
            <a:r>
              <a:rPr lang="zh-CN" altLang="en-US" sz="1400" smtClean="0"/>
              <a:t>状态转移方程</a:t>
            </a:r>
            <a:r>
              <a:rPr lang="en-US" altLang="zh-CN" sz="1400" smtClean="0"/>
              <a:t>f </a:t>
            </a:r>
            <a:r>
              <a:rPr lang="zh-CN" altLang="en-US" sz="1400" smtClean="0"/>
              <a:t>描述了状态变量之间的数学关系。一般来说，与最优化问题相应，状态转移方程表示</a:t>
            </a:r>
            <a:r>
              <a:rPr lang="en-US" altLang="zh-CN" sz="1400" smtClean="0"/>
              <a:t>si </a:t>
            </a:r>
            <a:r>
              <a:rPr lang="zh-CN" altLang="en-US" sz="1400" smtClean="0"/>
              <a:t>的值最优化的条件，或者说是状态</a:t>
            </a:r>
            <a:r>
              <a:rPr lang="en-US" altLang="zh-CN" sz="1400" smtClean="0"/>
              <a:t>i </a:t>
            </a:r>
            <a:r>
              <a:rPr lang="zh-CN" altLang="en-US" sz="1400" smtClean="0"/>
              <a:t>所对应问题的最优解值的计算公式，用代数式表示就是：     </a:t>
            </a:r>
            <a:r>
              <a:rPr lang="en-US" altLang="zh-CN" sz="1400" smtClean="0"/>
              <a:t>si=f({(sj,dj)|i=t(j,dj)</a:t>
            </a:r>
            <a:r>
              <a:rPr lang="zh-CN" altLang="en-US" sz="1400" smtClean="0"/>
              <a:t>，对决策变量</a:t>
            </a:r>
            <a:r>
              <a:rPr lang="en-US" altLang="zh-CN" sz="1400" smtClean="0"/>
              <a:t>dj </a:t>
            </a:r>
            <a:r>
              <a:rPr lang="zh-CN" altLang="en-US" sz="1400" smtClean="0"/>
              <a:t>所有可行的取值</a:t>
            </a:r>
            <a:r>
              <a:rPr lang="en-US" altLang="zh-CN" sz="1400" smtClean="0"/>
              <a:t>})</a:t>
            </a:r>
            <a:endParaRPr lang="zh-CN" altLang="en-US" sz="1400" smtClean="0"/>
          </a:p>
        </p:txBody>
      </p:sp>
      <p:sp>
        <p:nvSpPr>
          <p:cNvPr id="4" name="灯片编号占位符 3"/>
          <p:cNvSpPr>
            <a:spLocks noGrp="1"/>
          </p:cNvSpPr>
          <p:nvPr>
            <p:ph type="sldNum" sz="quarter" idx="12"/>
          </p:nvPr>
        </p:nvSpPr>
        <p:spPr/>
        <p:txBody>
          <a:bodyPr/>
          <a:lstStyle/>
          <a:p>
            <a:pPr>
              <a:defRPr/>
            </a:pPr>
            <a:fld id="{B586F690-07ED-42A3-AD0A-0961077A8191}" type="slidenum">
              <a:rPr lang="en-US" altLang="zh-CN" smtClean="0"/>
              <a:pPr>
                <a:defRPr/>
              </a:pPr>
              <a:t>175</a:t>
            </a:fld>
            <a:endParaRPr lang="en-US" altLang="zh-CN"/>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动态规划设计方法的一般模式 </a:t>
            </a:r>
            <a:endParaRPr lang="zh-CN" altLang="en-US" dirty="0"/>
          </a:p>
        </p:txBody>
      </p:sp>
      <p:sp>
        <p:nvSpPr>
          <p:cNvPr id="4" name="灯片编号占位符 3"/>
          <p:cNvSpPr>
            <a:spLocks noGrp="1"/>
          </p:cNvSpPr>
          <p:nvPr>
            <p:ph type="sldNum" sz="quarter" idx="12"/>
          </p:nvPr>
        </p:nvSpPr>
        <p:spPr/>
        <p:txBody>
          <a:bodyPr/>
          <a:lstStyle/>
          <a:p>
            <a:pPr>
              <a:defRPr/>
            </a:pPr>
            <a:fld id="{3119AE5B-0CC5-4792-9D63-6AC2992F4C7F}" type="slidenum">
              <a:rPr lang="en-US" altLang="zh-CN" smtClean="0"/>
              <a:pPr>
                <a:defRPr/>
              </a:pPr>
              <a:t>176</a:t>
            </a:fld>
            <a:endParaRPr lang="en-US" altLang="zh-CN"/>
          </a:p>
        </p:txBody>
      </p:sp>
      <p:pic>
        <p:nvPicPr>
          <p:cNvPr id="19149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68313" y="1412875"/>
            <a:ext cx="7905750" cy="1695450"/>
          </a:xfrm>
        </p:spPr>
      </p:pic>
      <p:sp>
        <p:nvSpPr>
          <p:cNvPr id="191493" name="矩形 5"/>
          <p:cNvSpPr>
            <a:spLocks noChangeArrowheads="1"/>
          </p:cNvSpPr>
          <p:nvPr/>
        </p:nvSpPr>
        <p:spPr bwMode="auto">
          <a:xfrm>
            <a:off x="0" y="3789363"/>
            <a:ext cx="91440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zh-CN" altLang="en-US" sz="1600"/>
              <a:t> </a:t>
            </a:r>
            <a:r>
              <a:rPr lang="en-US" altLang="zh-CN" sz="1600"/>
              <a:t>(1)</a:t>
            </a:r>
            <a:r>
              <a:rPr lang="zh-CN" altLang="en-US" sz="1600"/>
              <a:t>划分阶段：，按照问题的时间或空间特征，把问题分为若干个阶段。在划分阶段时，</a:t>
            </a:r>
          </a:p>
          <a:p>
            <a:pPr eaLnBrk="1" hangingPunct="1"/>
            <a:r>
              <a:rPr lang="zh-CN" altLang="en-US" sz="1600"/>
              <a:t>注意划分后的阶段一定要是有序的或者是可排序的，否则问题就无法求解。 </a:t>
            </a:r>
          </a:p>
          <a:p>
            <a:pPr eaLnBrk="1" hangingPunct="1"/>
            <a:r>
              <a:rPr lang="zh-CN" altLang="en-US" sz="1600"/>
              <a:t>   </a:t>
            </a:r>
            <a:r>
              <a:rPr lang="en-US" altLang="zh-CN" sz="1600"/>
              <a:t>(2)</a:t>
            </a:r>
            <a:r>
              <a:rPr lang="zh-CN" altLang="en-US" sz="1600"/>
              <a:t>确定状态和状态变量：将问题发展到各个阶段时所处于的各种客观情况用不同的状态</a:t>
            </a:r>
          </a:p>
          <a:p>
            <a:pPr eaLnBrk="1" hangingPunct="1"/>
            <a:r>
              <a:rPr lang="zh-CN" altLang="en-US" sz="1600"/>
              <a:t>表示出来。当然，状态的选择要满足无后效性。 </a:t>
            </a:r>
          </a:p>
          <a:p>
            <a:pPr eaLnBrk="1" hangingPunct="1"/>
            <a:r>
              <a:rPr lang="zh-CN" altLang="en-US" sz="1600"/>
              <a:t>   </a:t>
            </a:r>
            <a:r>
              <a:rPr lang="en-US" altLang="zh-CN" sz="1600"/>
              <a:t>(3)</a:t>
            </a:r>
            <a:r>
              <a:rPr lang="zh-CN" altLang="en-US" sz="1600"/>
              <a:t>确定决策并写出状态转移方程：因为决策和状态转移有着天然的联系，状态转移就是</a:t>
            </a:r>
          </a:p>
          <a:p>
            <a:pPr eaLnBrk="1" hangingPunct="1"/>
            <a:r>
              <a:rPr lang="zh-CN" altLang="en-US" sz="1600"/>
              <a:t>根据上一阶段的状态和决策来导出本阶段的状态。所以如果确定了决策，状态转移方程也就</a:t>
            </a:r>
          </a:p>
          <a:p>
            <a:pPr eaLnBrk="1" hangingPunct="1"/>
            <a:r>
              <a:rPr lang="zh-CN" altLang="en-US" sz="1600"/>
              <a:t>可写出。但事实上常常是反过来做，根据相邻两段各状态之间的关系来确定决策。 </a:t>
            </a:r>
          </a:p>
          <a:p>
            <a:pPr eaLnBrk="1" hangingPunct="1"/>
            <a:r>
              <a:rPr lang="zh-CN" altLang="en-US" sz="1600"/>
              <a:t>   </a:t>
            </a:r>
            <a:r>
              <a:rPr lang="en-US" altLang="zh-CN" sz="1600"/>
              <a:t>(4)</a:t>
            </a:r>
            <a:r>
              <a:rPr lang="zh-CN" altLang="en-US" sz="1600"/>
              <a:t>寻找边界条件：给出的状态转移方程是一个递推式，需要一个递推的终止条件或边界</a:t>
            </a:r>
          </a:p>
          <a:p>
            <a:pPr eaLnBrk="1" hangingPunct="1"/>
            <a:r>
              <a:rPr lang="zh-CN" altLang="en-US" sz="1600"/>
              <a:t>条件。 </a:t>
            </a: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smtClean="0"/>
              <a:t> </a:t>
            </a:r>
            <a:endParaRPr lang="zh-CN" altLang="en-US" dirty="0"/>
          </a:p>
        </p:txBody>
      </p:sp>
      <p:sp>
        <p:nvSpPr>
          <p:cNvPr id="4" name="灯片编号占位符 3"/>
          <p:cNvSpPr>
            <a:spLocks noGrp="1"/>
          </p:cNvSpPr>
          <p:nvPr>
            <p:ph type="sldNum" sz="quarter" idx="12"/>
          </p:nvPr>
        </p:nvSpPr>
        <p:spPr/>
        <p:txBody>
          <a:bodyPr/>
          <a:lstStyle/>
          <a:p>
            <a:pPr>
              <a:defRPr/>
            </a:pPr>
            <a:fld id="{1C01281D-2699-4353-AE26-A2CB2DD1B645}" type="slidenum">
              <a:rPr lang="en-US" altLang="zh-CN" smtClean="0"/>
              <a:pPr>
                <a:defRPr/>
              </a:pPr>
              <a:t>177</a:t>
            </a:fld>
            <a:endParaRPr lang="en-US" altLang="zh-CN"/>
          </a:p>
        </p:txBody>
      </p:sp>
      <p:pic>
        <p:nvPicPr>
          <p:cNvPr id="19251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157288" y="1687513"/>
            <a:ext cx="6981825" cy="4257675"/>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fontAlgn="auto" hangingPunct="1">
              <a:spcAft>
                <a:spcPts val="0"/>
              </a:spcAft>
              <a:defRPr/>
            </a:pPr>
            <a:r>
              <a:rPr lang="en-US" altLang="zh-CN"/>
              <a:t>m[i,j]</a:t>
            </a:r>
            <a:r>
              <a:rPr lang="zh-CN" altLang="en-US"/>
              <a:t>的计算顺序</a:t>
            </a:r>
          </a:p>
        </p:txBody>
      </p:sp>
      <p:sp>
        <p:nvSpPr>
          <p:cNvPr id="85" name="灯片编号占位符 5"/>
          <p:cNvSpPr>
            <a:spLocks noGrp="1"/>
          </p:cNvSpPr>
          <p:nvPr>
            <p:ph type="sldNum" sz="quarter" idx="12"/>
          </p:nvPr>
        </p:nvSpPr>
        <p:spPr/>
        <p:txBody>
          <a:bodyPr/>
          <a:lstStyle/>
          <a:p>
            <a:pPr>
              <a:defRPr/>
            </a:pPr>
            <a:fld id="{A27BEB6A-A572-4307-9085-CDAD2DB3841E}" type="slidenum">
              <a:rPr lang="en-US" altLang="zh-CN"/>
              <a:pPr>
                <a:defRPr/>
              </a:pPr>
              <a:t>17</a:t>
            </a:fld>
            <a:endParaRPr lang="en-US" altLang="zh-CN"/>
          </a:p>
        </p:txBody>
      </p:sp>
      <p:graphicFrame>
        <p:nvGraphicFramePr>
          <p:cNvPr id="28676" name="Object 4"/>
          <p:cNvGraphicFramePr>
            <a:graphicFrameLocks noChangeAspect="1"/>
          </p:cNvGraphicFramePr>
          <p:nvPr/>
        </p:nvGraphicFramePr>
        <p:xfrm>
          <a:off x="323850" y="1341438"/>
          <a:ext cx="8001000" cy="1335087"/>
        </p:xfrm>
        <a:graphic>
          <a:graphicData uri="http://schemas.openxmlformats.org/presentationml/2006/ole">
            <mc:AlternateContent xmlns:mc="http://schemas.openxmlformats.org/markup-compatibility/2006">
              <mc:Choice xmlns:v="urn:schemas-microsoft-com:vml" Requires="v">
                <p:oleObj spid="_x0000_s28742" name="公式" r:id="rId3" imgW="3200400" imgH="533400" progId="Equation.3">
                  <p:embed/>
                </p:oleObj>
              </mc:Choice>
              <mc:Fallback>
                <p:oleObj name="公式" r:id="rId3" imgW="3200400" imgH="533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1341438"/>
                        <a:ext cx="8001000" cy="133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83" name="Group 87"/>
          <p:cNvGraphicFramePr>
            <a:graphicFrameLocks noGrp="1"/>
          </p:cNvGraphicFramePr>
          <p:nvPr/>
        </p:nvGraphicFramePr>
        <p:xfrm>
          <a:off x="2667000" y="2895600"/>
          <a:ext cx="3962400" cy="3670299"/>
        </p:xfrm>
        <a:graphic>
          <a:graphicData uri="http://schemas.openxmlformats.org/drawingml/2006/table">
            <a:tbl>
              <a:tblPr/>
              <a:tblGrid>
                <a:gridCol w="566738">
                  <a:extLst>
                    <a:ext uri="{9D8B030D-6E8A-4147-A177-3AD203B41FA5}">
                      <a16:colId xmlns:a16="http://schemas.microsoft.com/office/drawing/2014/main" val="20000"/>
                    </a:ext>
                  </a:extLst>
                </a:gridCol>
                <a:gridCol w="565150">
                  <a:extLst>
                    <a:ext uri="{9D8B030D-6E8A-4147-A177-3AD203B41FA5}">
                      <a16:colId xmlns:a16="http://schemas.microsoft.com/office/drawing/2014/main" val="20001"/>
                    </a:ext>
                  </a:extLst>
                </a:gridCol>
                <a:gridCol w="566737">
                  <a:extLst>
                    <a:ext uri="{9D8B030D-6E8A-4147-A177-3AD203B41FA5}">
                      <a16:colId xmlns:a16="http://schemas.microsoft.com/office/drawing/2014/main" val="20002"/>
                    </a:ext>
                  </a:extLst>
                </a:gridCol>
                <a:gridCol w="565150">
                  <a:extLst>
                    <a:ext uri="{9D8B030D-6E8A-4147-A177-3AD203B41FA5}">
                      <a16:colId xmlns:a16="http://schemas.microsoft.com/office/drawing/2014/main" val="20003"/>
                    </a:ext>
                  </a:extLst>
                </a:gridCol>
                <a:gridCol w="566738">
                  <a:extLst>
                    <a:ext uri="{9D8B030D-6E8A-4147-A177-3AD203B41FA5}">
                      <a16:colId xmlns:a16="http://schemas.microsoft.com/office/drawing/2014/main" val="20004"/>
                    </a:ext>
                  </a:extLst>
                </a:gridCol>
                <a:gridCol w="565150">
                  <a:extLst>
                    <a:ext uri="{9D8B030D-6E8A-4147-A177-3AD203B41FA5}">
                      <a16:colId xmlns:a16="http://schemas.microsoft.com/office/drawing/2014/main" val="20005"/>
                    </a:ext>
                  </a:extLst>
                </a:gridCol>
                <a:gridCol w="566737">
                  <a:extLst>
                    <a:ext uri="{9D8B030D-6E8A-4147-A177-3AD203B41FA5}">
                      <a16:colId xmlns:a16="http://schemas.microsoft.com/office/drawing/2014/main" val="20006"/>
                    </a:ext>
                  </a:extLst>
                </a:gridCol>
              </a:tblGrid>
              <a:tr h="520418">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endParaRPr kumimoji="0" lang="zh-CN" altLang="zh-CN" sz="2800" b="1" i="0" u="none" strike="noStrike" cap="none" normalizeH="0" baseline="0" smtClean="0">
                        <a:ln>
                          <a:noFill/>
                        </a:ln>
                        <a:solidFill>
                          <a:schemeClr val="tx1"/>
                        </a:solidFill>
                        <a:effectLst/>
                        <a:latin typeface="Arial" charset="0"/>
                        <a:ea typeface="宋体" pitchFamily="2" charset="-122"/>
                      </a:endParaRPr>
                    </a:p>
                  </a:txBody>
                  <a:tcPr marL="90000" marR="90000" marT="46809" marB="46809" anchor="ctr" anchorCtr="1"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1</a:t>
                      </a:r>
                    </a:p>
                  </a:txBody>
                  <a:tcPr marL="90000" marR="90000" marT="46809" marB="46809" anchor="ctr" anchorCtr="1" horzOverflow="overflow">
                    <a:lnL>
                      <a:noFill/>
                    </a:lnL>
                    <a:lnR>
                      <a:noFill/>
                    </a:lnR>
                    <a:lnT cap="flat">
                      <a:noFill/>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2</a:t>
                      </a:r>
                    </a:p>
                  </a:txBody>
                  <a:tcPr marL="90000" marR="90000" marT="46809" marB="46809" anchor="ctr" anchorCtr="1" horzOverflow="overflow">
                    <a:lnL>
                      <a:noFill/>
                    </a:lnL>
                    <a:lnR>
                      <a:noFill/>
                    </a:lnR>
                    <a:lnT cap="flat">
                      <a:noFill/>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3</a:t>
                      </a:r>
                    </a:p>
                  </a:txBody>
                  <a:tcPr marL="90000" marR="90000" marT="46809" marB="46809" anchor="ctr" anchorCtr="1" horzOverflow="overflow">
                    <a:lnL>
                      <a:noFill/>
                    </a:lnL>
                    <a:lnR>
                      <a:noFill/>
                    </a:lnR>
                    <a:lnT cap="flat">
                      <a:noFill/>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4</a:t>
                      </a:r>
                    </a:p>
                  </a:txBody>
                  <a:tcPr marL="90000" marR="90000" marT="46809" marB="46809" anchor="ctr" anchorCtr="1" horzOverflow="overflow">
                    <a:lnL>
                      <a:noFill/>
                    </a:lnL>
                    <a:lnR>
                      <a:noFill/>
                    </a:lnR>
                    <a:lnT cap="flat">
                      <a:noFill/>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5</a:t>
                      </a:r>
                    </a:p>
                  </a:txBody>
                  <a:tcPr marL="90000" marR="90000" marT="46809" marB="46809" anchor="ctr" anchorCtr="1" horzOverflow="overflow">
                    <a:lnL>
                      <a:noFill/>
                    </a:lnL>
                    <a:lnR>
                      <a:noFill/>
                    </a:lnR>
                    <a:lnT cap="flat">
                      <a:noFill/>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6</a:t>
                      </a:r>
                    </a:p>
                  </a:txBody>
                  <a:tcPr marL="90000" marR="90000" marT="46809" marB="46809" anchor="ctr" anchorCtr="1" horzOverflow="overflow">
                    <a:lnL>
                      <a:noFill/>
                    </a:lnL>
                    <a:lnR cap="flat">
                      <a:noFill/>
                    </a:lnR>
                    <a:lnT cap="flat">
                      <a:noFill/>
                    </a:lnT>
                    <a:lnB w="12700" cap="flat" cmpd="sng" algn="ctr">
                      <a:solidFill>
                        <a:schemeClr val="bg2"/>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547791">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1</a:t>
                      </a:r>
                    </a:p>
                  </a:txBody>
                  <a:tcPr marL="90000" marR="90000" marT="46809" marB="46809" anchor="ctr" anchorCtr="1" horzOverflow="overflow">
                    <a:lnL cap="flat">
                      <a:noFill/>
                    </a:lnL>
                    <a:lnR w="12700" cap="flat" cmpd="sng" algn="ctr">
                      <a:solidFill>
                        <a:schemeClr val="bg2"/>
                      </a:solidFill>
                      <a:prstDash val="solid"/>
                      <a:round/>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a:t>
                      </a:r>
                    </a:p>
                  </a:txBody>
                  <a:tcPr marL="90000" marR="90000" marT="46809" marB="46809"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accent1">
                        <a:alpha val="64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a:t>
                      </a:r>
                    </a:p>
                  </a:txBody>
                  <a:tcPr marL="90000" marR="90000" marT="46809" marB="46809"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rgbClr val="66FF33">
                        <a:alpha val="64000"/>
                      </a:srgbClr>
                    </a:solid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a:t>
                      </a:r>
                    </a:p>
                  </a:txBody>
                  <a:tcPr marL="90000" marR="90000" marT="46809" marB="46809"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rgbClr val="FFCC99">
                        <a:alpha val="64000"/>
                      </a:srgbClr>
                    </a:solid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a:t>
                      </a:r>
                    </a:p>
                  </a:txBody>
                  <a:tcPr marL="90000" marR="90000" marT="46809" marB="46809"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rgbClr val="FFFF00">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a:t>
                      </a:r>
                    </a:p>
                  </a:txBody>
                  <a:tcPr marL="90000" marR="90000" marT="46809" marB="46809"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rgbClr val="9999FF">
                        <a:alpha val="64000"/>
                      </a:srgbClr>
                    </a:solid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a:t>
                      </a:r>
                    </a:p>
                  </a:txBody>
                  <a:tcPr marL="90000" marR="90000" marT="46809" marB="46809"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rgbClr val="FF3300">
                        <a:alpha val="64000"/>
                      </a:srgbClr>
                    </a:solidFill>
                  </a:tcPr>
                </a:tc>
                <a:extLst>
                  <a:ext uri="{0D108BD9-81ED-4DB2-BD59-A6C34878D82A}">
                    <a16:rowId xmlns:a16="http://schemas.microsoft.com/office/drawing/2014/main" val="10001"/>
                  </a:ext>
                </a:extLst>
              </a:tr>
              <a:tr h="520418">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2</a:t>
                      </a:r>
                    </a:p>
                  </a:txBody>
                  <a:tcPr marL="90000" marR="90000" marT="46809" marB="46809" anchor="ctr" anchorCtr="1" horzOverflow="overflow">
                    <a:lnL cap="flat">
                      <a:noFill/>
                    </a:lnL>
                    <a:lnR w="12700" cap="flat" cmpd="sng" algn="ctr">
                      <a:solidFill>
                        <a:schemeClr val="bg2"/>
                      </a:solidFill>
                      <a:prstDash val="solid"/>
                      <a:round/>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endParaRPr kumimoji="0" lang="zh-CN" altLang="zh-CN" sz="2800" b="1" i="0" u="none" strike="noStrike" cap="none" normalizeH="0" baseline="0" smtClean="0">
                        <a:ln>
                          <a:noFill/>
                        </a:ln>
                        <a:solidFill>
                          <a:schemeClr val="tx1"/>
                        </a:solidFill>
                        <a:effectLst/>
                        <a:latin typeface="Arial" charset="0"/>
                        <a:ea typeface="宋体" pitchFamily="2" charset="-122"/>
                      </a:endParaRPr>
                    </a:p>
                  </a:txBody>
                  <a:tcPr marL="90000" marR="90000" marT="46809" marB="46809"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a:t>
                      </a:r>
                    </a:p>
                  </a:txBody>
                  <a:tcPr marL="90000" marR="90000" marT="46809" marB="46809"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accent1">
                        <a:alpha val="64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a:t>
                      </a:r>
                    </a:p>
                  </a:txBody>
                  <a:tcPr marL="90000" marR="90000" marT="46809" marB="46809"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rgbClr val="66FF33">
                        <a:alpha val="64000"/>
                      </a:srgbClr>
                    </a:solid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a:t>
                      </a:r>
                    </a:p>
                  </a:txBody>
                  <a:tcPr marL="90000" marR="90000" marT="46809" marB="46809"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rgbClr val="FFCC99">
                        <a:alpha val="64000"/>
                      </a:srgbClr>
                    </a:solid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a:t>
                      </a:r>
                    </a:p>
                  </a:txBody>
                  <a:tcPr marL="90000" marR="90000" marT="46809" marB="46809"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rgbClr val="FFFF00">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a:t>
                      </a:r>
                    </a:p>
                  </a:txBody>
                  <a:tcPr marL="90000" marR="90000" marT="46809" marB="46809"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rgbClr val="9999FF">
                        <a:alpha val="64000"/>
                      </a:srgbClr>
                    </a:solidFill>
                  </a:tcPr>
                </a:tc>
                <a:extLst>
                  <a:ext uri="{0D108BD9-81ED-4DB2-BD59-A6C34878D82A}">
                    <a16:rowId xmlns:a16="http://schemas.microsoft.com/office/drawing/2014/main" val="10002"/>
                  </a:ext>
                </a:extLst>
              </a:tr>
              <a:tr h="520418">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3</a:t>
                      </a:r>
                    </a:p>
                  </a:txBody>
                  <a:tcPr marL="90000" marR="90000" marT="46809" marB="46809" anchor="ctr" anchorCtr="1" horzOverflow="overflow">
                    <a:lnL cap="flat">
                      <a:noFill/>
                    </a:lnL>
                    <a:lnR w="12700" cap="flat" cmpd="sng" algn="ctr">
                      <a:solidFill>
                        <a:schemeClr val="bg2"/>
                      </a:solidFill>
                      <a:prstDash val="solid"/>
                      <a:round/>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endParaRPr kumimoji="0" lang="zh-CN" altLang="zh-CN" sz="2800" b="1" i="0" u="none" strike="noStrike" cap="none" normalizeH="0" baseline="0" smtClean="0">
                        <a:ln>
                          <a:noFill/>
                        </a:ln>
                        <a:solidFill>
                          <a:schemeClr val="tx1"/>
                        </a:solidFill>
                        <a:effectLst/>
                        <a:latin typeface="Arial" charset="0"/>
                        <a:ea typeface="宋体" pitchFamily="2" charset="-122"/>
                      </a:endParaRPr>
                    </a:p>
                  </a:txBody>
                  <a:tcPr marL="90000" marR="90000" marT="46809" marB="46809"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endParaRPr kumimoji="0" lang="zh-CN" altLang="zh-CN" sz="2800" b="1" i="0" u="none" strike="noStrike" cap="none" normalizeH="0" baseline="0" smtClean="0">
                        <a:ln>
                          <a:noFill/>
                        </a:ln>
                        <a:solidFill>
                          <a:schemeClr val="tx1"/>
                        </a:solidFill>
                        <a:effectLst/>
                        <a:latin typeface="Arial" charset="0"/>
                        <a:ea typeface="宋体" pitchFamily="2" charset="-122"/>
                      </a:endParaRPr>
                    </a:p>
                  </a:txBody>
                  <a:tcPr marL="90000" marR="90000" marT="46809" marB="46809"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a:t>
                      </a:r>
                    </a:p>
                  </a:txBody>
                  <a:tcPr marL="90000" marR="90000" marT="46809" marB="46809"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accent1">
                        <a:alpha val="64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a:t>
                      </a:r>
                    </a:p>
                  </a:txBody>
                  <a:tcPr marL="90000" marR="90000" marT="46809" marB="46809"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rgbClr val="66FF33">
                        <a:alpha val="64000"/>
                      </a:srgbClr>
                    </a:solid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a:t>
                      </a:r>
                    </a:p>
                  </a:txBody>
                  <a:tcPr marL="90000" marR="90000" marT="46809" marB="46809"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rgbClr val="FFCC99">
                        <a:alpha val="64000"/>
                      </a:srgbClr>
                    </a:solid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a:t>
                      </a:r>
                    </a:p>
                  </a:txBody>
                  <a:tcPr marL="90000" marR="90000" marT="46809" marB="46809"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rgbClr val="FFFF00">
                        <a:alpha val="50000"/>
                      </a:srgbClr>
                    </a:solidFill>
                  </a:tcPr>
                </a:tc>
                <a:extLst>
                  <a:ext uri="{0D108BD9-81ED-4DB2-BD59-A6C34878D82A}">
                    <a16:rowId xmlns:a16="http://schemas.microsoft.com/office/drawing/2014/main" val="10003"/>
                  </a:ext>
                </a:extLst>
              </a:tr>
              <a:tr h="520418">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4</a:t>
                      </a:r>
                    </a:p>
                  </a:txBody>
                  <a:tcPr marL="90000" marR="90000" marT="46809" marB="46809" anchor="ctr" anchorCtr="1" horzOverflow="overflow">
                    <a:lnL cap="flat">
                      <a:noFill/>
                    </a:lnL>
                    <a:lnR w="12700" cap="flat" cmpd="sng" algn="ctr">
                      <a:solidFill>
                        <a:schemeClr val="bg2"/>
                      </a:solidFill>
                      <a:prstDash val="solid"/>
                      <a:round/>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endParaRPr kumimoji="0" lang="zh-CN" altLang="zh-CN" sz="2800" b="1" i="0" u="none" strike="noStrike" cap="none" normalizeH="0" baseline="0" smtClean="0">
                        <a:ln>
                          <a:noFill/>
                        </a:ln>
                        <a:solidFill>
                          <a:schemeClr val="tx1"/>
                        </a:solidFill>
                        <a:effectLst/>
                        <a:latin typeface="Arial" charset="0"/>
                        <a:ea typeface="宋体" pitchFamily="2" charset="-122"/>
                      </a:endParaRPr>
                    </a:p>
                  </a:txBody>
                  <a:tcPr marL="90000" marR="90000" marT="46809" marB="46809"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endParaRPr kumimoji="0" lang="zh-CN" altLang="zh-CN" sz="2800" b="1" i="0" u="none" strike="noStrike" cap="none" normalizeH="0" baseline="0" smtClean="0">
                        <a:ln>
                          <a:noFill/>
                        </a:ln>
                        <a:solidFill>
                          <a:schemeClr val="tx1"/>
                        </a:solidFill>
                        <a:effectLst/>
                        <a:latin typeface="Arial" charset="0"/>
                        <a:ea typeface="宋体" pitchFamily="2" charset="-122"/>
                      </a:endParaRPr>
                    </a:p>
                  </a:txBody>
                  <a:tcPr marL="90000" marR="90000" marT="46809" marB="46809"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endParaRPr kumimoji="0" lang="zh-CN" altLang="zh-CN" sz="2800" b="1" i="0" u="none" strike="noStrike" cap="none" normalizeH="0" baseline="0" smtClean="0">
                        <a:ln>
                          <a:noFill/>
                        </a:ln>
                        <a:solidFill>
                          <a:schemeClr val="tx1"/>
                        </a:solidFill>
                        <a:effectLst/>
                        <a:latin typeface="Arial" charset="0"/>
                        <a:ea typeface="宋体" pitchFamily="2" charset="-122"/>
                      </a:endParaRPr>
                    </a:p>
                  </a:txBody>
                  <a:tcPr marL="90000" marR="90000" marT="46809" marB="46809"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a:t>
                      </a:r>
                    </a:p>
                  </a:txBody>
                  <a:tcPr marL="90000" marR="90000" marT="46809" marB="46809"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accent1">
                        <a:alpha val="64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a:t>
                      </a:r>
                    </a:p>
                  </a:txBody>
                  <a:tcPr marL="90000" marR="90000" marT="46809" marB="46809"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rgbClr val="66FF33">
                        <a:alpha val="64000"/>
                      </a:srgbClr>
                    </a:solid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a:t>
                      </a:r>
                    </a:p>
                  </a:txBody>
                  <a:tcPr marL="90000" marR="90000" marT="46809" marB="46809"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rgbClr val="FFCC99">
                        <a:alpha val="64000"/>
                      </a:srgbClr>
                    </a:solidFill>
                  </a:tcPr>
                </a:tc>
                <a:extLst>
                  <a:ext uri="{0D108BD9-81ED-4DB2-BD59-A6C34878D82A}">
                    <a16:rowId xmlns:a16="http://schemas.microsoft.com/office/drawing/2014/main" val="10004"/>
                  </a:ext>
                </a:extLst>
              </a:tr>
              <a:tr h="520418">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5</a:t>
                      </a:r>
                    </a:p>
                  </a:txBody>
                  <a:tcPr marL="90000" marR="90000" marT="46809" marB="46809" anchor="ctr" anchorCtr="1" horzOverflow="overflow">
                    <a:lnL cap="flat">
                      <a:noFill/>
                    </a:lnL>
                    <a:lnR w="12700" cap="flat" cmpd="sng" algn="ctr">
                      <a:solidFill>
                        <a:schemeClr val="bg2"/>
                      </a:solidFill>
                      <a:prstDash val="solid"/>
                      <a:round/>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endParaRPr kumimoji="0" lang="zh-CN" altLang="zh-CN" sz="2800" b="1" i="0" u="none" strike="noStrike" cap="none" normalizeH="0" baseline="0" smtClean="0">
                        <a:ln>
                          <a:noFill/>
                        </a:ln>
                        <a:solidFill>
                          <a:schemeClr val="tx1"/>
                        </a:solidFill>
                        <a:effectLst/>
                        <a:latin typeface="Arial" charset="0"/>
                        <a:ea typeface="宋体" pitchFamily="2" charset="-122"/>
                      </a:endParaRPr>
                    </a:p>
                  </a:txBody>
                  <a:tcPr marL="90000" marR="90000" marT="46809" marB="46809"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endParaRPr kumimoji="0" lang="zh-CN" altLang="zh-CN" sz="2800" b="1" i="0" u="none" strike="noStrike" cap="none" normalizeH="0" baseline="0" smtClean="0">
                        <a:ln>
                          <a:noFill/>
                        </a:ln>
                        <a:solidFill>
                          <a:schemeClr val="tx1"/>
                        </a:solidFill>
                        <a:effectLst/>
                        <a:latin typeface="Arial" charset="0"/>
                        <a:ea typeface="宋体" pitchFamily="2" charset="-122"/>
                      </a:endParaRPr>
                    </a:p>
                  </a:txBody>
                  <a:tcPr marL="90000" marR="90000" marT="46809" marB="46809"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endParaRPr kumimoji="0" lang="zh-CN" altLang="zh-CN" sz="2800" b="1" i="0" u="none" strike="noStrike" cap="none" normalizeH="0" baseline="0" smtClean="0">
                        <a:ln>
                          <a:noFill/>
                        </a:ln>
                        <a:solidFill>
                          <a:schemeClr val="tx1"/>
                        </a:solidFill>
                        <a:effectLst/>
                        <a:latin typeface="Arial" charset="0"/>
                        <a:ea typeface="宋体" pitchFamily="2" charset="-122"/>
                      </a:endParaRPr>
                    </a:p>
                  </a:txBody>
                  <a:tcPr marL="90000" marR="90000" marT="46809" marB="46809"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endParaRPr kumimoji="0" lang="zh-CN" altLang="zh-CN" sz="2800" b="1" i="0" u="none" strike="noStrike" cap="none" normalizeH="0" baseline="0" smtClean="0">
                        <a:ln>
                          <a:noFill/>
                        </a:ln>
                        <a:solidFill>
                          <a:schemeClr val="tx1"/>
                        </a:solidFill>
                        <a:effectLst/>
                        <a:latin typeface="Arial" charset="0"/>
                        <a:ea typeface="宋体" pitchFamily="2" charset="-122"/>
                      </a:endParaRPr>
                    </a:p>
                  </a:txBody>
                  <a:tcPr marL="90000" marR="90000" marT="46809" marB="46809"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a:t>
                      </a:r>
                    </a:p>
                  </a:txBody>
                  <a:tcPr marL="90000" marR="90000" marT="46809" marB="46809"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accent1">
                        <a:alpha val="64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a:t>
                      </a:r>
                    </a:p>
                  </a:txBody>
                  <a:tcPr marL="90000" marR="90000" marT="46809" marB="46809"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rgbClr val="66FF33">
                        <a:alpha val="64000"/>
                      </a:srgbClr>
                    </a:solidFill>
                  </a:tcPr>
                </a:tc>
                <a:extLst>
                  <a:ext uri="{0D108BD9-81ED-4DB2-BD59-A6C34878D82A}">
                    <a16:rowId xmlns:a16="http://schemas.microsoft.com/office/drawing/2014/main" val="10005"/>
                  </a:ext>
                </a:extLst>
              </a:tr>
              <a:tr h="520418">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6</a:t>
                      </a:r>
                    </a:p>
                  </a:txBody>
                  <a:tcPr marL="90000" marR="90000" marT="46809" marB="46809" anchor="ctr" anchorCtr="1" horzOverflow="overflow">
                    <a:lnL cap="flat">
                      <a:noFill/>
                    </a:lnL>
                    <a:lnR w="12700" cap="flat" cmpd="sng" algn="ctr">
                      <a:solidFill>
                        <a:schemeClr val="bg2"/>
                      </a:solidFill>
                      <a:prstDash val="solid"/>
                      <a:round/>
                      <a:headEnd type="none" w="sm" len="sm"/>
                      <a:tailEnd type="none" w="sm" len="sm"/>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endParaRPr kumimoji="0" lang="zh-CN" altLang="zh-CN" sz="2800" b="1" i="0" u="none" strike="noStrike" cap="none" normalizeH="0" baseline="0" smtClean="0">
                        <a:ln>
                          <a:noFill/>
                        </a:ln>
                        <a:solidFill>
                          <a:schemeClr val="tx1"/>
                        </a:solidFill>
                        <a:effectLst/>
                        <a:latin typeface="Arial" charset="0"/>
                        <a:ea typeface="宋体" pitchFamily="2" charset="-122"/>
                      </a:endParaRPr>
                    </a:p>
                  </a:txBody>
                  <a:tcPr marL="90000" marR="90000" marT="46809" marB="46809"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endParaRPr kumimoji="0" lang="zh-CN" altLang="zh-CN" sz="2800" b="1" i="0" u="none" strike="noStrike" cap="none" normalizeH="0" baseline="0" smtClean="0">
                        <a:ln>
                          <a:noFill/>
                        </a:ln>
                        <a:solidFill>
                          <a:schemeClr val="tx1"/>
                        </a:solidFill>
                        <a:effectLst/>
                        <a:latin typeface="Arial" charset="0"/>
                        <a:ea typeface="宋体" pitchFamily="2" charset="-122"/>
                      </a:endParaRPr>
                    </a:p>
                  </a:txBody>
                  <a:tcPr marL="90000" marR="90000" marT="46809" marB="46809"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endParaRPr kumimoji="0" lang="zh-CN" altLang="zh-CN" sz="2800" b="1" i="0" u="none" strike="noStrike" cap="none" normalizeH="0" baseline="0" smtClean="0">
                        <a:ln>
                          <a:noFill/>
                        </a:ln>
                        <a:solidFill>
                          <a:schemeClr val="tx1"/>
                        </a:solidFill>
                        <a:effectLst/>
                        <a:latin typeface="Arial" charset="0"/>
                        <a:ea typeface="宋体" pitchFamily="2" charset="-122"/>
                      </a:endParaRPr>
                    </a:p>
                  </a:txBody>
                  <a:tcPr marL="90000" marR="90000" marT="46809" marB="46809"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endParaRPr kumimoji="0" lang="zh-CN" altLang="zh-CN" sz="2800" b="1" i="0" u="none" strike="noStrike" cap="none" normalizeH="0" baseline="0" smtClean="0">
                        <a:ln>
                          <a:noFill/>
                        </a:ln>
                        <a:solidFill>
                          <a:schemeClr val="tx1"/>
                        </a:solidFill>
                        <a:effectLst/>
                        <a:latin typeface="Arial" charset="0"/>
                        <a:ea typeface="宋体" pitchFamily="2" charset="-122"/>
                      </a:endParaRPr>
                    </a:p>
                  </a:txBody>
                  <a:tcPr marL="90000" marR="90000" marT="46809" marB="46809"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endParaRPr kumimoji="0" lang="zh-CN" altLang="zh-CN" sz="2800" b="1" i="0" u="none" strike="noStrike" cap="none" normalizeH="0" baseline="0" smtClean="0">
                        <a:ln>
                          <a:noFill/>
                        </a:ln>
                        <a:solidFill>
                          <a:schemeClr val="tx1"/>
                        </a:solidFill>
                        <a:effectLst/>
                        <a:latin typeface="Arial" charset="0"/>
                        <a:ea typeface="宋体" pitchFamily="2" charset="-122"/>
                      </a:endParaRPr>
                    </a:p>
                  </a:txBody>
                  <a:tcPr marL="90000" marR="90000" marT="46809" marB="46809"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a:t>
                      </a:r>
                    </a:p>
                  </a:txBody>
                  <a:tcPr marL="90000" marR="90000" marT="46809" marB="46809"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accent1">
                        <a:alpha val="64000"/>
                      </a:schemeClr>
                    </a:solidFill>
                  </a:tcPr>
                </a:tc>
                <a:extLst>
                  <a:ext uri="{0D108BD9-81ED-4DB2-BD59-A6C34878D82A}">
                    <a16:rowId xmlns:a16="http://schemas.microsoft.com/office/drawing/2014/main" val="10006"/>
                  </a:ext>
                </a:extLst>
              </a:tr>
            </a:tbl>
          </a:graphicData>
        </a:graphic>
      </p:graphicFrame>
      <p:sp>
        <p:nvSpPr>
          <p:cNvPr id="29784" name="AutoShape 88"/>
          <p:cNvSpPr>
            <a:spLocks noChangeArrowheads="1"/>
          </p:cNvSpPr>
          <p:nvPr/>
        </p:nvSpPr>
        <p:spPr bwMode="auto">
          <a:xfrm rot="-2739475">
            <a:off x="4652963" y="4262437"/>
            <a:ext cx="1752600" cy="390525"/>
          </a:xfrm>
          <a:prstGeom prst="notchedRightArrow">
            <a:avLst>
              <a:gd name="adj1" fmla="val 50000"/>
              <a:gd name="adj2" fmla="val 112195"/>
            </a:avLst>
          </a:prstGeom>
          <a:solidFill>
            <a:srgbClr val="008080">
              <a:alpha val="75000"/>
            </a:srgbClr>
          </a:solidFill>
          <a:ln w="12700" cap="sq">
            <a:noFill/>
            <a:miter lim="800000"/>
            <a:headEnd type="none" w="sm" len="sm"/>
            <a:tailEnd type="none" w="sm" len="sm"/>
          </a:ln>
          <a:effectLst/>
        </p:spPr>
        <p:txBody>
          <a:bodyPr lIns="90000" tIns="46800" rIns="90000" bIns="46800" anchor="ctr">
            <a:spAutoFit/>
          </a:bodyPr>
          <a:lstStyle/>
          <a:p>
            <a:pPr eaLnBrk="1" hangingPunct="1">
              <a:defRPr/>
            </a:pPr>
            <a:endParaRPr lang="zh-CN" altLang="en-US">
              <a:effectLst>
                <a:outerShdw blurRad="38100" dist="38100" dir="2700000" algn="tl">
                  <a:srgbClr val="000000">
                    <a:alpha val="43137"/>
                  </a:srgbClr>
                </a:outerShdw>
              </a:effectLst>
              <a:latin typeface="Arial"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fontAlgn="auto" hangingPunct="1">
              <a:spcAft>
                <a:spcPts val="0"/>
              </a:spcAft>
              <a:defRPr/>
            </a:pPr>
            <a:endParaRPr lang="zh-CN" altLang="zh-CN"/>
          </a:p>
        </p:txBody>
      </p:sp>
      <p:sp>
        <p:nvSpPr>
          <p:cNvPr id="29699" name="Rectangle 3"/>
          <p:cNvSpPr>
            <a:spLocks noGrp="1" noChangeArrowheads="1"/>
          </p:cNvSpPr>
          <p:nvPr>
            <p:ph idx="1"/>
          </p:nvPr>
        </p:nvSpPr>
        <p:spPr>
          <a:xfrm>
            <a:off x="468313" y="1341438"/>
            <a:ext cx="8675687" cy="4813300"/>
          </a:xfrm>
        </p:spPr>
        <p:txBody>
          <a:bodyPr/>
          <a:lstStyle/>
          <a:p>
            <a:pPr eaLnBrk="1" hangingPunct="1">
              <a:lnSpc>
                <a:spcPct val="90000"/>
              </a:lnSpc>
              <a:buFontTx/>
              <a:buNone/>
            </a:pPr>
            <a:r>
              <a:rPr lang="en-US" altLang="zh-CN" sz="2400" smtClean="0"/>
              <a:t>void MatrixChain(int *p,int n,int **m,int **s)</a:t>
            </a:r>
          </a:p>
          <a:p>
            <a:pPr eaLnBrk="1" hangingPunct="1">
              <a:lnSpc>
                <a:spcPct val="90000"/>
              </a:lnSpc>
              <a:buFontTx/>
              <a:buNone/>
            </a:pPr>
            <a:r>
              <a:rPr lang="en-US" altLang="zh-CN" sz="2400" smtClean="0"/>
              <a:t>{</a:t>
            </a:r>
          </a:p>
          <a:p>
            <a:pPr eaLnBrk="1" hangingPunct="1">
              <a:lnSpc>
                <a:spcPct val="90000"/>
              </a:lnSpc>
              <a:buFontTx/>
              <a:buNone/>
            </a:pPr>
            <a:r>
              <a:rPr lang="en-US" altLang="zh-CN" sz="2400" smtClean="0"/>
              <a:t>    for(int i=1; i&lt;=n; i++) </a:t>
            </a:r>
          </a:p>
          <a:p>
            <a:pPr eaLnBrk="1" hangingPunct="1">
              <a:lnSpc>
                <a:spcPct val="90000"/>
              </a:lnSpc>
              <a:buFontTx/>
              <a:buNone/>
            </a:pPr>
            <a:r>
              <a:rPr lang="en-US" altLang="zh-CN" sz="2400" smtClean="0"/>
              <a:t>        m[i][i]=0;</a:t>
            </a:r>
          </a:p>
          <a:p>
            <a:pPr eaLnBrk="1" hangingPunct="1">
              <a:lnSpc>
                <a:spcPct val="90000"/>
              </a:lnSpc>
              <a:buFontTx/>
              <a:buNone/>
            </a:pPr>
            <a:r>
              <a:rPr lang="en-US" altLang="zh-CN" sz="2400" smtClean="0"/>
              <a:t>    for(int r=2; r&lt;=n; r++) //</a:t>
            </a:r>
            <a:r>
              <a:rPr lang="zh-CN" altLang="en-US" sz="2400" smtClean="0"/>
              <a:t>从第</a:t>
            </a:r>
            <a:r>
              <a:rPr lang="en-US" altLang="zh-CN" sz="2400" smtClean="0"/>
              <a:t>2</a:t>
            </a:r>
            <a:r>
              <a:rPr lang="zh-CN" altLang="en-US" sz="2400" smtClean="0"/>
              <a:t>条斜线计算到第</a:t>
            </a:r>
            <a:r>
              <a:rPr lang="en-US" altLang="zh-CN" sz="2400" smtClean="0"/>
              <a:t>n</a:t>
            </a:r>
            <a:r>
              <a:rPr lang="zh-CN" altLang="en-US" sz="2400" smtClean="0"/>
              <a:t>条斜线</a:t>
            </a:r>
          </a:p>
          <a:p>
            <a:pPr eaLnBrk="1" hangingPunct="1">
              <a:lnSpc>
                <a:spcPct val="90000"/>
              </a:lnSpc>
              <a:buFontTx/>
              <a:buNone/>
            </a:pPr>
            <a:r>
              <a:rPr lang="zh-CN" altLang="en-US" sz="2400" smtClean="0"/>
              <a:t>        </a:t>
            </a:r>
            <a:r>
              <a:rPr lang="en-US" altLang="zh-CN" sz="2400" smtClean="0"/>
              <a:t>for(int i=1; i&lt;=n-r+1; i++) //</a:t>
            </a:r>
            <a:r>
              <a:rPr lang="zh-CN" altLang="en-US" sz="2400" smtClean="0"/>
              <a:t>第</a:t>
            </a:r>
            <a:r>
              <a:rPr lang="en-US" altLang="zh-CN" sz="2400" smtClean="0"/>
              <a:t>r</a:t>
            </a:r>
            <a:r>
              <a:rPr lang="zh-CN" altLang="en-US" sz="2400" smtClean="0"/>
              <a:t>条斜线上共计算</a:t>
            </a:r>
            <a:r>
              <a:rPr lang="en-US" altLang="zh-CN" sz="2400" smtClean="0"/>
              <a:t>n-r+1</a:t>
            </a:r>
            <a:r>
              <a:rPr lang="zh-CN" altLang="en-US" sz="2400" smtClean="0"/>
              <a:t>个值</a:t>
            </a:r>
          </a:p>
          <a:p>
            <a:pPr eaLnBrk="1" hangingPunct="1">
              <a:lnSpc>
                <a:spcPct val="90000"/>
              </a:lnSpc>
              <a:buFontTx/>
              <a:buNone/>
            </a:pPr>
            <a:r>
              <a:rPr lang="zh-CN" altLang="en-US" sz="2400" smtClean="0"/>
              <a:t>        </a:t>
            </a:r>
            <a:r>
              <a:rPr lang="en-US" altLang="zh-CN" sz="2400" smtClean="0"/>
              <a:t>{</a:t>
            </a:r>
          </a:p>
          <a:p>
            <a:pPr eaLnBrk="1" hangingPunct="1">
              <a:lnSpc>
                <a:spcPct val="90000"/>
              </a:lnSpc>
              <a:buFontTx/>
              <a:buNone/>
            </a:pPr>
            <a:r>
              <a:rPr lang="en-US" altLang="zh-CN" sz="2400" smtClean="0"/>
              <a:t>            int j=i+r-1;  //</a:t>
            </a:r>
            <a:r>
              <a:rPr lang="zh-CN" altLang="en-US" sz="2400" smtClean="0"/>
              <a:t>第</a:t>
            </a:r>
            <a:r>
              <a:rPr lang="en-US" altLang="zh-CN" sz="2400" smtClean="0"/>
              <a:t>r</a:t>
            </a:r>
            <a:r>
              <a:rPr lang="zh-CN" altLang="en-US" sz="2400" smtClean="0"/>
              <a:t>条斜线上，第</a:t>
            </a:r>
            <a:r>
              <a:rPr lang="en-US" altLang="zh-CN" sz="2400" smtClean="0"/>
              <a:t>i</a:t>
            </a:r>
            <a:r>
              <a:rPr lang="zh-CN" altLang="en-US" sz="2400" smtClean="0"/>
              <a:t>个元素的列下标为</a:t>
            </a:r>
            <a:r>
              <a:rPr lang="en-US" altLang="zh-CN" sz="2400" smtClean="0"/>
              <a:t>i+r-1</a:t>
            </a:r>
          </a:p>
          <a:p>
            <a:pPr eaLnBrk="1" hangingPunct="1">
              <a:lnSpc>
                <a:spcPct val="90000"/>
              </a:lnSpc>
              <a:buFontTx/>
              <a:buNone/>
            </a:pPr>
            <a:r>
              <a:rPr lang="en-US" altLang="zh-CN" sz="2400" smtClean="0"/>
              <a:t>            m[i][j]=m[i+1][j]+p[i-1]*p[i]*p[j];</a:t>
            </a:r>
          </a:p>
          <a:p>
            <a:pPr eaLnBrk="1" hangingPunct="1">
              <a:lnSpc>
                <a:spcPct val="90000"/>
              </a:lnSpc>
              <a:buFontTx/>
              <a:buNone/>
            </a:pPr>
            <a:r>
              <a:rPr lang="en-US" altLang="zh-CN" sz="2400" smtClean="0"/>
              <a:t>             //</a:t>
            </a:r>
            <a:r>
              <a:rPr lang="zh-CN" altLang="en-US" sz="2400" smtClean="0"/>
              <a:t>计算</a:t>
            </a:r>
            <a:r>
              <a:rPr lang="en-US" altLang="zh-CN" sz="2400" smtClean="0"/>
              <a:t>A[i](A[i+1]*...*A[j])</a:t>
            </a:r>
          </a:p>
          <a:p>
            <a:pPr eaLnBrk="1" hangingPunct="1">
              <a:lnSpc>
                <a:spcPct val="90000"/>
              </a:lnSpc>
              <a:buFontTx/>
              <a:buNone/>
            </a:pPr>
            <a:r>
              <a:rPr lang="en-US" altLang="zh-CN" sz="2400" smtClean="0"/>
              <a:t>            s[i][j]=i; //</a:t>
            </a:r>
            <a:r>
              <a:rPr lang="zh-CN" altLang="en-US" sz="2400" smtClean="0"/>
              <a:t>此时为在第</a:t>
            </a:r>
            <a:r>
              <a:rPr lang="en-US" altLang="zh-CN" sz="2400" smtClean="0"/>
              <a:t>i</a:t>
            </a:r>
            <a:r>
              <a:rPr lang="zh-CN" altLang="en-US" sz="2400" smtClean="0"/>
              <a:t>个矩阵处分割</a:t>
            </a:r>
          </a:p>
        </p:txBody>
      </p:sp>
      <p:sp>
        <p:nvSpPr>
          <p:cNvPr id="4" name="灯片编号占位符 5"/>
          <p:cNvSpPr>
            <a:spLocks noGrp="1"/>
          </p:cNvSpPr>
          <p:nvPr>
            <p:ph type="sldNum" sz="quarter" idx="12"/>
          </p:nvPr>
        </p:nvSpPr>
        <p:spPr/>
        <p:txBody>
          <a:bodyPr/>
          <a:lstStyle/>
          <a:p>
            <a:pPr>
              <a:defRPr/>
            </a:pPr>
            <a:fld id="{2D70E609-CEEF-43AC-ABBD-ADB0DD1D0713}" type="slidenum">
              <a:rPr lang="en-US" altLang="zh-CN"/>
              <a:pPr>
                <a:defRPr/>
              </a:pPr>
              <a:t>18</a:t>
            </a:fld>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2290" name="Rectangle 3"/>
          <p:cNvSpPr>
            <a:spLocks noGrp="1" noChangeArrowheads="1"/>
          </p:cNvSpPr>
          <p:nvPr>
            <p:ph idx="1"/>
          </p:nvPr>
        </p:nvSpPr>
        <p:spPr>
          <a:xfrm>
            <a:off x="468313" y="620713"/>
            <a:ext cx="8229600" cy="5534025"/>
          </a:xfrm>
        </p:spPr>
        <p:txBody>
          <a:bodyPr anchor="ctr"/>
          <a:lstStyle/>
          <a:p>
            <a:pPr eaLnBrk="1" hangingPunct="1">
              <a:lnSpc>
                <a:spcPct val="90000"/>
              </a:lnSpc>
              <a:buFontTx/>
              <a:buNone/>
            </a:pPr>
            <a:r>
              <a:rPr lang="en-US" altLang="zh-CN" sz="2800" smtClean="0">
                <a:hlinkClick r:id="rId3" action="ppaction://hlinksldjump"/>
              </a:rPr>
              <a:t>3.1 </a:t>
            </a:r>
            <a:r>
              <a:rPr lang="zh-CN" altLang="en-US" sz="2800" smtClean="0">
                <a:hlinkClick r:id="rId3" action="ppaction://hlinksldjump"/>
              </a:rPr>
              <a:t>矩阵连乘问题</a:t>
            </a:r>
            <a:endParaRPr lang="zh-CN" altLang="en-US" sz="2800" smtClean="0"/>
          </a:p>
          <a:p>
            <a:pPr eaLnBrk="1" hangingPunct="1">
              <a:lnSpc>
                <a:spcPct val="90000"/>
              </a:lnSpc>
              <a:buFontTx/>
              <a:buNone/>
            </a:pPr>
            <a:r>
              <a:rPr lang="en-US" altLang="zh-CN" sz="2800" smtClean="0">
                <a:hlinkClick r:id="rId4" action="ppaction://hlinksldjump"/>
              </a:rPr>
              <a:t>3.2 </a:t>
            </a:r>
            <a:r>
              <a:rPr lang="zh-CN" altLang="en-US" sz="2800" smtClean="0">
                <a:hlinkClick r:id="rId4" action="ppaction://hlinksldjump"/>
              </a:rPr>
              <a:t>动态规划算法的基本要素</a:t>
            </a:r>
            <a:endParaRPr lang="zh-CN" altLang="en-US" sz="2800" smtClean="0"/>
          </a:p>
          <a:p>
            <a:pPr eaLnBrk="1" hangingPunct="1">
              <a:lnSpc>
                <a:spcPct val="90000"/>
              </a:lnSpc>
              <a:buFontTx/>
              <a:buNone/>
            </a:pPr>
            <a:r>
              <a:rPr lang="en-US" altLang="zh-CN" sz="2800" smtClean="0">
                <a:hlinkClick r:id="rId5" action="ppaction://hlinksldjump"/>
              </a:rPr>
              <a:t>3.3 </a:t>
            </a:r>
            <a:r>
              <a:rPr lang="zh-CN" altLang="en-US" sz="2800" smtClean="0">
                <a:hlinkClick r:id="rId5" action="ppaction://hlinksldjump"/>
              </a:rPr>
              <a:t>最长公共子序列</a:t>
            </a:r>
            <a:endParaRPr lang="zh-CN" altLang="en-US" sz="2800" smtClean="0"/>
          </a:p>
          <a:p>
            <a:pPr eaLnBrk="1" hangingPunct="1">
              <a:lnSpc>
                <a:spcPct val="90000"/>
              </a:lnSpc>
              <a:buFontTx/>
              <a:buNone/>
            </a:pPr>
            <a:r>
              <a:rPr lang="en-US" altLang="zh-CN" sz="2800" smtClean="0">
                <a:hlinkClick r:id="rId6" action="ppaction://hlinksldjump"/>
              </a:rPr>
              <a:t>3.4 </a:t>
            </a:r>
            <a:r>
              <a:rPr lang="zh-CN" altLang="en-US" sz="2800" smtClean="0">
                <a:hlinkClick r:id="rId6" action="ppaction://hlinksldjump"/>
              </a:rPr>
              <a:t>最大子段和</a:t>
            </a:r>
            <a:endParaRPr lang="zh-CN" altLang="en-US" sz="2800" smtClean="0"/>
          </a:p>
          <a:p>
            <a:pPr eaLnBrk="1" hangingPunct="1">
              <a:lnSpc>
                <a:spcPct val="90000"/>
              </a:lnSpc>
              <a:buFontTx/>
              <a:buNone/>
            </a:pPr>
            <a:r>
              <a:rPr lang="en-US" altLang="zh-CN" sz="2800" smtClean="0">
                <a:hlinkClick r:id="rId7" action="ppaction://hlinksldjump"/>
              </a:rPr>
              <a:t>3.5 </a:t>
            </a:r>
            <a:r>
              <a:rPr lang="zh-CN" altLang="en-US" sz="2800" smtClean="0">
                <a:hlinkClick r:id="rId7" action="ppaction://hlinksldjump"/>
              </a:rPr>
              <a:t>凸多边形最优三角剖分</a:t>
            </a:r>
            <a:endParaRPr lang="zh-CN" altLang="en-US" sz="2800" smtClean="0"/>
          </a:p>
          <a:p>
            <a:pPr eaLnBrk="1" hangingPunct="1">
              <a:lnSpc>
                <a:spcPct val="90000"/>
              </a:lnSpc>
              <a:buFontTx/>
              <a:buNone/>
            </a:pPr>
            <a:r>
              <a:rPr lang="en-US" altLang="zh-CN" sz="2800" smtClean="0">
                <a:hlinkClick r:id="rId8" action="ppaction://hlinksldjump"/>
              </a:rPr>
              <a:t>3.6 </a:t>
            </a:r>
            <a:r>
              <a:rPr lang="zh-CN" altLang="en-US" sz="2800" smtClean="0">
                <a:hlinkClick r:id="rId8" action="ppaction://hlinksldjump"/>
              </a:rPr>
              <a:t>多边形游戏</a:t>
            </a:r>
            <a:endParaRPr lang="zh-CN" altLang="en-US" sz="2800" smtClean="0"/>
          </a:p>
          <a:p>
            <a:pPr eaLnBrk="1" hangingPunct="1">
              <a:lnSpc>
                <a:spcPct val="90000"/>
              </a:lnSpc>
              <a:buFontTx/>
              <a:buNone/>
            </a:pPr>
            <a:r>
              <a:rPr lang="en-US" altLang="zh-CN" sz="2800" smtClean="0">
                <a:hlinkClick r:id="rId9" action="ppaction://hlinksldjump"/>
              </a:rPr>
              <a:t>3.7 </a:t>
            </a:r>
            <a:r>
              <a:rPr lang="zh-CN" altLang="en-US" sz="2800" smtClean="0">
                <a:hlinkClick r:id="rId9" action="ppaction://hlinksldjump"/>
              </a:rPr>
              <a:t>图像压缩</a:t>
            </a:r>
            <a:endParaRPr lang="zh-CN" altLang="en-US" sz="2800" smtClean="0"/>
          </a:p>
          <a:p>
            <a:pPr eaLnBrk="1" hangingPunct="1">
              <a:lnSpc>
                <a:spcPct val="90000"/>
              </a:lnSpc>
              <a:buFontTx/>
              <a:buNone/>
            </a:pPr>
            <a:r>
              <a:rPr lang="en-US" altLang="zh-CN" sz="2800" smtClean="0">
                <a:hlinkClick r:id="rId10" action="ppaction://hlinksldjump"/>
              </a:rPr>
              <a:t>3.8 </a:t>
            </a:r>
            <a:r>
              <a:rPr lang="zh-CN" altLang="en-US" sz="2800" smtClean="0">
                <a:hlinkClick r:id="rId10" action="ppaction://hlinksldjump"/>
              </a:rPr>
              <a:t>电路布线</a:t>
            </a:r>
            <a:endParaRPr lang="zh-CN" altLang="en-US" sz="2800" smtClean="0"/>
          </a:p>
          <a:p>
            <a:pPr eaLnBrk="1" hangingPunct="1">
              <a:lnSpc>
                <a:spcPct val="90000"/>
              </a:lnSpc>
              <a:buFontTx/>
              <a:buNone/>
            </a:pPr>
            <a:r>
              <a:rPr lang="en-US" altLang="zh-CN" sz="2800" smtClean="0">
                <a:hlinkClick r:id="rId11" action="ppaction://hlinksldjump"/>
              </a:rPr>
              <a:t>3.9 </a:t>
            </a:r>
            <a:r>
              <a:rPr lang="zh-CN" altLang="en-US" sz="2800" smtClean="0">
                <a:hlinkClick r:id="rId11" action="ppaction://hlinksldjump"/>
              </a:rPr>
              <a:t>流水作业调度</a:t>
            </a:r>
            <a:endParaRPr lang="zh-CN" altLang="en-US" sz="2800" smtClean="0"/>
          </a:p>
          <a:p>
            <a:pPr eaLnBrk="1" hangingPunct="1">
              <a:lnSpc>
                <a:spcPct val="90000"/>
              </a:lnSpc>
              <a:buFontTx/>
              <a:buNone/>
            </a:pPr>
            <a:r>
              <a:rPr lang="en-US" altLang="zh-CN" sz="2800" smtClean="0">
                <a:hlinkClick r:id="rId12" action="ppaction://hlinksldjump"/>
              </a:rPr>
              <a:t>3.10 0-1</a:t>
            </a:r>
            <a:r>
              <a:rPr lang="zh-CN" altLang="en-US" sz="2800" smtClean="0">
                <a:hlinkClick r:id="rId12" action="ppaction://hlinksldjump"/>
              </a:rPr>
              <a:t>背包问题</a:t>
            </a:r>
            <a:endParaRPr lang="zh-CN" altLang="en-US" sz="2800" smtClean="0"/>
          </a:p>
          <a:p>
            <a:pPr eaLnBrk="1" hangingPunct="1">
              <a:lnSpc>
                <a:spcPct val="90000"/>
              </a:lnSpc>
              <a:buFontTx/>
              <a:buNone/>
            </a:pPr>
            <a:r>
              <a:rPr lang="en-US" altLang="zh-CN" sz="2800" smtClean="0">
                <a:hlinkClick r:id="rId13" action="ppaction://hlinksldjump"/>
              </a:rPr>
              <a:t>3.11 </a:t>
            </a:r>
            <a:r>
              <a:rPr lang="zh-CN" altLang="en-US" sz="2800" smtClean="0">
                <a:hlinkClick r:id="rId13" action="ppaction://hlinksldjump"/>
              </a:rPr>
              <a:t>最优二叉搜索树</a:t>
            </a:r>
            <a:endParaRPr lang="zh-CN" altLang="en-US" sz="280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fontAlgn="auto" hangingPunct="1">
              <a:spcAft>
                <a:spcPts val="0"/>
              </a:spcAft>
              <a:defRPr/>
            </a:pPr>
            <a:endParaRPr lang="zh-CN" altLang="zh-CN"/>
          </a:p>
        </p:txBody>
      </p:sp>
      <p:sp>
        <p:nvSpPr>
          <p:cNvPr id="31747" name="Rectangle 3"/>
          <p:cNvSpPr>
            <a:spLocks noGrp="1" noChangeArrowheads="1"/>
          </p:cNvSpPr>
          <p:nvPr>
            <p:ph idx="1"/>
          </p:nvPr>
        </p:nvSpPr>
        <p:spPr/>
        <p:txBody>
          <a:bodyPr>
            <a:normAutofit fontScale="92500" lnSpcReduction="10000"/>
          </a:bodyPr>
          <a:lstStyle/>
          <a:p>
            <a:pPr eaLnBrk="1" fontAlgn="auto" hangingPunct="1">
              <a:lnSpc>
                <a:spcPct val="80000"/>
              </a:lnSpc>
              <a:spcAft>
                <a:spcPts val="0"/>
              </a:spcAft>
              <a:buFontTx/>
              <a:buNone/>
              <a:defRPr/>
            </a:pPr>
            <a:r>
              <a:rPr lang="en-US" altLang="zh-CN" sz="2800"/>
              <a:t>               for(int k=i+1; k&lt;j; k++) {</a:t>
            </a:r>
          </a:p>
          <a:p>
            <a:pPr eaLnBrk="1" fontAlgn="auto" hangingPunct="1">
              <a:lnSpc>
                <a:spcPct val="80000"/>
              </a:lnSpc>
              <a:spcAft>
                <a:spcPts val="0"/>
              </a:spcAft>
              <a:buFontTx/>
              <a:buNone/>
              <a:defRPr/>
            </a:pPr>
            <a:r>
              <a:rPr lang="en-US" altLang="zh-CN" sz="2800"/>
              <a:t>                //</a:t>
            </a:r>
            <a:r>
              <a:rPr lang="zh-CN" altLang="en-US" sz="2800"/>
              <a:t>计算从第</a:t>
            </a:r>
            <a:r>
              <a:rPr lang="en-US" altLang="zh-CN" sz="2800"/>
              <a:t>i+1</a:t>
            </a:r>
            <a:r>
              <a:rPr lang="zh-CN" altLang="en-US" sz="2800"/>
              <a:t>到</a:t>
            </a:r>
            <a:r>
              <a:rPr lang="en-US" altLang="zh-CN" sz="2800"/>
              <a:t>j-1</a:t>
            </a:r>
            <a:r>
              <a:rPr lang="zh-CN" altLang="en-US" sz="2800"/>
              <a:t>个矩阵处分割的情形</a:t>
            </a:r>
          </a:p>
          <a:p>
            <a:pPr eaLnBrk="1" fontAlgn="auto" hangingPunct="1">
              <a:lnSpc>
                <a:spcPct val="80000"/>
              </a:lnSpc>
              <a:spcAft>
                <a:spcPts val="0"/>
              </a:spcAft>
              <a:buFontTx/>
              <a:buNone/>
              <a:defRPr/>
            </a:pPr>
            <a:r>
              <a:rPr lang="zh-CN" altLang="en-US" sz="2800"/>
              <a:t>                </a:t>
            </a:r>
            <a:r>
              <a:rPr lang="en-US" altLang="zh-CN" sz="2800"/>
              <a:t>int t=m[i][k]+m[k+1][j]+p[i-1]*p[k]*p[j];</a:t>
            </a:r>
          </a:p>
          <a:p>
            <a:pPr eaLnBrk="1" fontAlgn="auto" hangingPunct="1">
              <a:lnSpc>
                <a:spcPct val="80000"/>
              </a:lnSpc>
              <a:spcAft>
                <a:spcPts val="0"/>
              </a:spcAft>
              <a:buFontTx/>
              <a:buNone/>
              <a:defRPr/>
            </a:pPr>
            <a:r>
              <a:rPr lang="en-US" altLang="zh-CN" sz="2800"/>
              <a:t>                if(t&lt;m[i][j])</a:t>
            </a:r>
          </a:p>
          <a:p>
            <a:pPr eaLnBrk="1" fontAlgn="auto" hangingPunct="1">
              <a:lnSpc>
                <a:spcPct val="80000"/>
              </a:lnSpc>
              <a:spcAft>
                <a:spcPts val="0"/>
              </a:spcAft>
              <a:buFontTx/>
              <a:buNone/>
              <a:defRPr/>
            </a:pPr>
            <a:r>
              <a:rPr lang="en-US" altLang="zh-CN" sz="2800"/>
              <a:t>                {</a:t>
            </a:r>
          </a:p>
          <a:p>
            <a:pPr eaLnBrk="1" fontAlgn="auto" hangingPunct="1">
              <a:lnSpc>
                <a:spcPct val="80000"/>
              </a:lnSpc>
              <a:spcAft>
                <a:spcPts val="0"/>
              </a:spcAft>
              <a:buFontTx/>
              <a:buNone/>
              <a:defRPr/>
            </a:pPr>
            <a:r>
              <a:rPr lang="en-US" altLang="zh-CN" sz="2800"/>
              <a:t>                    m[i][j]=t;</a:t>
            </a:r>
          </a:p>
          <a:p>
            <a:pPr eaLnBrk="1" fontAlgn="auto" hangingPunct="1">
              <a:lnSpc>
                <a:spcPct val="80000"/>
              </a:lnSpc>
              <a:spcAft>
                <a:spcPts val="0"/>
              </a:spcAft>
              <a:buFontTx/>
              <a:buNone/>
              <a:defRPr/>
            </a:pPr>
            <a:r>
              <a:rPr lang="en-US" altLang="zh-CN" sz="2800"/>
              <a:t>                    s[i][j]=k; //</a:t>
            </a:r>
            <a:r>
              <a:rPr lang="zh-CN" altLang="en-US" sz="2800"/>
              <a:t>在第</a:t>
            </a:r>
            <a:r>
              <a:rPr lang="en-US" altLang="zh-CN" sz="2800"/>
              <a:t>k</a:t>
            </a:r>
            <a:r>
              <a:rPr lang="zh-CN" altLang="en-US" sz="2800"/>
              <a:t>个矩阵处分割</a:t>
            </a:r>
          </a:p>
          <a:p>
            <a:pPr eaLnBrk="1" fontAlgn="auto" hangingPunct="1">
              <a:lnSpc>
                <a:spcPct val="80000"/>
              </a:lnSpc>
              <a:spcAft>
                <a:spcPts val="0"/>
              </a:spcAft>
              <a:buFontTx/>
              <a:buNone/>
              <a:defRPr/>
            </a:pPr>
            <a:r>
              <a:rPr lang="zh-CN" altLang="en-US" sz="2800"/>
              <a:t>                </a:t>
            </a:r>
            <a:r>
              <a:rPr lang="en-US" altLang="zh-CN" sz="2800"/>
              <a:t>}</a:t>
            </a:r>
          </a:p>
          <a:p>
            <a:pPr eaLnBrk="1" fontAlgn="auto" hangingPunct="1">
              <a:lnSpc>
                <a:spcPct val="80000"/>
              </a:lnSpc>
              <a:spcAft>
                <a:spcPts val="0"/>
              </a:spcAft>
              <a:buFontTx/>
              <a:buNone/>
              <a:defRPr/>
            </a:pPr>
            <a:r>
              <a:rPr lang="en-US" altLang="zh-CN" sz="2800"/>
              <a:t>            }</a:t>
            </a:r>
          </a:p>
          <a:p>
            <a:pPr eaLnBrk="1" fontAlgn="auto" hangingPunct="1">
              <a:lnSpc>
                <a:spcPct val="80000"/>
              </a:lnSpc>
              <a:spcAft>
                <a:spcPts val="0"/>
              </a:spcAft>
              <a:buFontTx/>
              <a:buNone/>
              <a:defRPr/>
            </a:pPr>
            <a:r>
              <a:rPr lang="en-US" altLang="zh-CN" sz="2800"/>
              <a:t>        }</a:t>
            </a:r>
          </a:p>
          <a:p>
            <a:pPr eaLnBrk="1" fontAlgn="auto" hangingPunct="1">
              <a:lnSpc>
                <a:spcPct val="80000"/>
              </a:lnSpc>
              <a:spcAft>
                <a:spcPts val="0"/>
              </a:spcAft>
              <a:buFontTx/>
              <a:buNone/>
              <a:defRPr/>
            </a:pPr>
            <a:r>
              <a:rPr lang="en-US" altLang="zh-CN" sz="2800"/>
              <a:t>}</a:t>
            </a:r>
          </a:p>
        </p:txBody>
      </p:sp>
      <p:sp>
        <p:nvSpPr>
          <p:cNvPr id="4" name="灯片编号占位符 5"/>
          <p:cNvSpPr>
            <a:spLocks noGrp="1"/>
          </p:cNvSpPr>
          <p:nvPr>
            <p:ph type="sldNum" sz="quarter" idx="12"/>
          </p:nvPr>
        </p:nvSpPr>
        <p:spPr/>
        <p:txBody>
          <a:bodyPr/>
          <a:lstStyle/>
          <a:p>
            <a:pPr>
              <a:defRPr/>
            </a:pPr>
            <a:fld id="{C5E80673-6A0C-4A7F-8163-D337BEFC6333}" type="slidenum">
              <a:rPr lang="en-US" altLang="zh-CN"/>
              <a:pPr>
                <a:defRPr/>
              </a:pPr>
              <a:t>19</a:t>
            </a:fld>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fontAlgn="auto" hangingPunct="1">
              <a:spcAft>
                <a:spcPts val="0"/>
              </a:spcAft>
              <a:defRPr/>
            </a:pPr>
            <a:r>
              <a:rPr lang="zh-CN" altLang="en-US"/>
              <a:t>算法复杂度分析：</a:t>
            </a:r>
          </a:p>
        </p:txBody>
      </p:sp>
      <p:sp>
        <p:nvSpPr>
          <p:cNvPr id="31747" name="Rectangle 3"/>
          <p:cNvSpPr>
            <a:spLocks noGrp="1" noChangeArrowheads="1"/>
          </p:cNvSpPr>
          <p:nvPr>
            <p:ph idx="1"/>
          </p:nvPr>
        </p:nvSpPr>
        <p:spPr/>
        <p:txBody>
          <a:bodyPr/>
          <a:lstStyle/>
          <a:p>
            <a:pPr eaLnBrk="1" hangingPunct="1"/>
            <a:r>
              <a:rPr lang="zh-CN" altLang="en-US" smtClean="0"/>
              <a:t>算法</a:t>
            </a:r>
            <a:r>
              <a:rPr lang="en-US" altLang="zh-CN" smtClean="0"/>
              <a:t>MatrixChain</a:t>
            </a:r>
            <a:r>
              <a:rPr lang="zh-CN" altLang="en-US" smtClean="0"/>
              <a:t>的主要计算量取决于算法中对</a:t>
            </a:r>
            <a:r>
              <a:rPr lang="en-US" altLang="zh-CN" smtClean="0"/>
              <a:t>r</a:t>
            </a:r>
            <a:r>
              <a:rPr lang="zh-CN" altLang="en-US" smtClean="0"/>
              <a:t>，</a:t>
            </a:r>
            <a:r>
              <a:rPr lang="en-US" altLang="zh-CN" smtClean="0"/>
              <a:t>i</a:t>
            </a:r>
            <a:r>
              <a:rPr lang="zh-CN" altLang="en-US" smtClean="0"/>
              <a:t>和</a:t>
            </a:r>
            <a:r>
              <a:rPr lang="en-US" altLang="zh-CN" smtClean="0"/>
              <a:t>k</a:t>
            </a:r>
            <a:r>
              <a:rPr lang="zh-CN" altLang="en-US" smtClean="0"/>
              <a:t>的</a:t>
            </a:r>
            <a:r>
              <a:rPr lang="en-US" altLang="zh-CN" smtClean="0"/>
              <a:t>3</a:t>
            </a:r>
            <a:r>
              <a:rPr lang="zh-CN" altLang="en-US" smtClean="0"/>
              <a:t>重循环。循环体内的计算量为</a:t>
            </a:r>
            <a:r>
              <a:rPr lang="en-US" altLang="zh-CN" smtClean="0"/>
              <a:t>O(1)</a:t>
            </a:r>
            <a:r>
              <a:rPr lang="zh-CN" altLang="en-US" smtClean="0"/>
              <a:t>，而</a:t>
            </a:r>
            <a:r>
              <a:rPr lang="en-US" altLang="zh-CN" smtClean="0"/>
              <a:t>3</a:t>
            </a:r>
            <a:r>
              <a:rPr lang="zh-CN" altLang="en-US" smtClean="0"/>
              <a:t>重循环的总次数为</a:t>
            </a:r>
            <a:r>
              <a:rPr lang="en-US" altLang="zh-CN" smtClean="0"/>
              <a:t>O(n</a:t>
            </a:r>
            <a:r>
              <a:rPr lang="en-US" altLang="zh-CN" baseline="30000" smtClean="0"/>
              <a:t>3</a:t>
            </a:r>
            <a:r>
              <a:rPr lang="en-US" altLang="zh-CN" smtClean="0"/>
              <a:t>)</a:t>
            </a:r>
            <a:r>
              <a:rPr lang="zh-CN" altLang="en-US" smtClean="0"/>
              <a:t>。因此算法的计算时间上界为</a:t>
            </a:r>
            <a:r>
              <a:rPr lang="en-US" altLang="zh-CN" smtClean="0"/>
              <a:t>O(n</a:t>
            </a:r>
            <a:r>
              <a:rPr lang="en-US" altLang="zh-CN" baseline="30000" smtClean="0"/>
              <a:t>3</a:t>
            </a:r>
            <a:r>
              <a:rPr lang="en-US" altLang="zh-CN" smtClean="0"/>
              <a:t>)</a:t>
            </a:r>
            <a:r>
              <a:rPr lang="zh-CN" altLang="en-US" smtClean="0"/>
              <a:t>。算法所占用的空间显然为</a:t>
            </a:r>
            <a:r>
              <a:rPr lang="en-US" altLang="zh-CN" smtClean="0"/>
              <a:t>O(n</a:t>
            </a:r>
            <a:r>
              <a:rPr lang="en-US" altLang="zh-CN" baseline="30000" smtClean="0"/>
              <a:t>2</a:t>
            </a:r>
            <a:r>
              <a:rPr lang="en-US" altLang="zh-CN" smtClean="0"/>
              <a:t>)</a:t>
            </a:r>
            <a:r>
              <a:rPr lang="zh-CN" altLang="en-US" smtClean="0"/>
              <a:t>。</a:t>
            </a:r>
          </a:p>
        </p:txBody>
      </p:sp>
      <p:sp>
        <p:nvSpPr>
          <p:cNvPr id="4" name="灯片编号占位符 5"/>
          <p:cNvSpPr>
            <a:spLocks noGrp="1"/>
          </p:cNvSpPr>
          <p:nvPr>
            <p:ph type="sldNum" sz="quarter" idx="12"/>
          </p:nvPr>
        </p:nvSpPr>
        <p:spPr/>
        <p:txBody>
          <a:bodyPr/>
          <a:lstStyle/>
          <a:p>
            <a:pPr>
              <a:defRPr/>
            </a:pPr>
            <a:fld id="{D69656D5-3437-454D-8C08-F20608D95738}" type="slidenum">
              <a:rPr lang="en-US" altLang="zh-CN"/>
              <a:pPr>
                <a:defRPr/>
              </a:pPr>
              <a:t>20</a:t>
            </a:fld>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fontAlgn="auto" hangingPunct="1">
              <a:spcAft>
                <a:spcPts val="0"/>
              </a:spcAft>
              <a:defRPr/>
            </a:pPr>
            <a:r>
              <a:rPr lang="en-US" altLang="zh-CN"/>
              <a:t>4. </a:t>
            </a:r>
            <a:r>
              <a:rPr lang="zh-CN" altLang="en-US"/>
              <a:t>构造最优解</a:t>
            </a:r>
          </a:p>
        </p:txBody>
      </p:sp>
      <p:sp>
        <p:nvSpPr>
          <p:cNvPr id="32771" name="Rectangle 3"/>
          <p:cNvSpPr>
            <a:spLocks noGrp="1" noChangeArrowheads="1"/>
          </p:cNvSpPr>
          <p:nvPr>
            <p:ph idx="1"/>
          </p:nvPr>
        </p:nvSpPr>
        <p:spPr/>
        <p:txBody>
          <a:bodyPr/>
          <a:lstStyle/>
          <a:p>
            <a:pPr eaLnBrk="1" hangingPunct="1"/>
            <a:r>
              <a:rPr lang="en-US" altLang="zh-CN" smtClean="0"/>
              <a:t>s[i][j]=k; //</a:t>
            </a:r>
            <a:r>
              <a:rPr lang="zh-CN" altLang="en-US" smtClean="0"/>
              <a:t>在第</a:t>
            </a:r>
            <a:r>
              <a:rPr lang="en-US" altLang="zh-CN" smtClean="0"/>
              <a:t>k</a:t>
            </a:r>
            <a:r>
              <a:rPr lang="zh-CN" altLang="en-US" smtClean="0"/>
              <a:t>个矩阵处分割</a:t>
            </a:r>
          </a:p>
          <a:p>
            <a:pPr eaLnBrk="1" hangingPunct="1"/>
            <a:r>
              <a:rPr lang="zh-CN" altLang="en-US" smtClean="0"/>
              <a:t>因此，由</a:t>
            </a:r>
            <a:r>
              <a:rPr lang="en-US" altLang="zh-CN" smtClean="0"/>
              <a:t>s[1][n]</a:t>
            </a:r>
            <a:r>
              <a:rPr lang="zh-CN" altLang="en-US" smtClean="0"/>
              <a:t>的值可知</a:t>
            </a:r>
            <a:r>
              <a:rPr lang="en-US" altLang="zh-CN" smtClean="0"/>
              <a:t>A[1:n]</a:t>
            </a:r>
            <a:r>
              <a:rPr lang="zh-CN" altLang="en-US" smtClean="0"/>
              <a:t>的最优加括号方式为</a:t>
            </a:r>
            <a:r>
              <a:rPr lang="en-US" altLang="zh-CN" smtClean="0"/>
              <a:t>(A[1:s[1][n]])(A[s[1][n]+1:n])</a:t>
            </a:r>
            <a:r>
              <a:rPr lang="zh-CN" altLang="en-US" smtClean="0"/>
              <a:t>，以此递推。</a:t>
            </a:r>
          </a:p>
        </p:txBody>
      </p:sp>
      <p:sp>
        <p:nvSpPr>
          <p:cNvPr id="4" name="灯片编号占位符 5"/>
          <p:cNvSpPr>
            <a:spLocks noGrp="1"/>
          </p:cNvSpPr>
          <p:nvPr>
            <p:ph type="sldNum" sz="quarter" idx="12"/>
          </p:nvPr>
        </p:nvSpPr>
        <p:spPr/>
        <p:txBody>
          <a:bodyPr/>
          <a:lstStyle/>
          <a:p>
            <a:pPr>
              <a:defRPr/>
            </a:pPr>
            <a:fld id="{7FACB4BE-2EDE-481B-A071-B2382E38844A}" type="slidenum">
              <a:rPr lang="en-US" altLang="zh-CN"/>
              <a:pPr>
                <a:defRPr/>
              </a:pPr>
              <a:t>21</a:t>
            </a:fld>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fontAlgn="auto" hangingPunct="1">
              <a:spcAft>
                <a:spcPts val="0"/>
              </a:spcAft>
              <a:defRPr/>
            </a:pPr>
            <a:endParaRPr lang="zh-CN" altLang="zh-CN"/>
          </a:p>
        </p:txBody>
      </p:sp>
      <p:sp>
        <p:nvSpPr>
          <p:cNvPr id="34819" name="Rectangle 3"/>
          <p:cNvSpPr>
            <a:spLocks noGrp="1" noChangeArrowheads="1"/>
          </p:cNvSpPr>
          <p:nvPr>
            <p:ph idx="1"/>
          </p:nvPr>
        </p:nvSpPr>
        <p:spPr/>
        <p:txBody>
          <a:bodyPr>
            <a:normAutofit fontScale="92500"/>
          </a:bodyPr>
          <a:lstStyle/>
          <a:p>
            <a:pPr eaLnBrk="1" fontAlgn="auto" hangingPunct="1">
              <a:lnSpc>
                <a:spcPct val="80000"/>
              </a:lnSpc>
              <a:spcAft>
                <a:spcPts val="0"/>
              </a:spcAft>
              <a:buFont typeface="Wingdings 2"/>
              <a:buChar char=""/>
              <a:defRPr/>
            </a:pPr>
            <a:r>
              <a:rPr lang="en-US" altLang="zh-CN" sz="2800"/>
              <a:t>void Traceback(int i,int j,int **s,string *str)</a:t>
            </a:r>
          </a:p>
          <a:p>
            <a:pPr eaLnBrk="1" fontAlgn="auto" hangingPunct="1">
              <a:lnSpc>
                <a:spcPct val="80000"/>
              </a:lnSpc>
              <a:spcAft>
                <a:spcPts val="0"/>
              </a:spcAft>
              <a:buFont typeface="Wingdings 2"/>
              <a:buChar char=""/>
              <a:defRPr/>
            </a:pPr>
            <a:r>
              <a:rPr lang="en-US" altLang="zh-CN" sz="2800"/>
              <a:t>{</a:t>
            </a:r>
          </a:p>
          <a:p>
            <a:pPr eaLnBrk="1" fontAlgn="auto" hangingPunct="1">
              <a:lnSpc>
                <a:spcPct val="80000"/>
              </a:lnSpc>
              <a:spcAft>
                <a:spcPts val="0"/>
              </a:spcAft>
              <a:buFont typeface="Wingdings 2"/>
              <a:buChar char=""/>
              <a:defRPr/>
            </a:pPr>
            <a:r>
              <a:rPr lang="en-US" altLang="zh-CN" sz="2800"/>
              <a:t>    if(i==j)</a:t>
            </a:r>
          </a:p>
          <a:p>
            <a:pPr eaLnBrk="1" fontAlgn="auto" hangingPunct="1">
              <a:lnSpc>
                <a:spcPct val="80000"/>
              </a:lnSpc>
              <a:spcAft>
                <a:spcPts val="0"/>
              </a:spcAft>
              <a:buFont typeface="Wingdings 2"/>
              <a:buChar char=""/>
              <a:defRPr/>
            </a:pPr>
            <a:r>
              <a:rPr lang="en-US" altLang="zh-CN" sz="2800"/>
              <a:t>        return;</a:t>
            </a:r>
          </a:p>
          <a:p>
            <a:pPr eaLnBrk="1" fontAlgn="auto" hangingPunct="1">
              <a:lnSpc>
                <a:spcPct val="80000"/>
              </a:lnSpc>
              <a:spcAft>
                <a:spcPts val="0"/>
              </a:spcAft>
              <a:buFont typeface="Wingdings 2"/>
              <a:buChar char=""/>
              <a:defRPr/>
            </a:pPr>
            <a:r>
              <a:rPr lang="en-US" altLang="zh-CN" sz="2800"/>
              <a:t>    Traceback(i,s[i][j],s,str);</a:t>
            </a:r>
          </a:p>
          <a:p>
            <a:pPr eaLnBrk="1" fontAlgn="auto" hangingPunct="1">
              <a:lnSpc>
                <a:spcPct val="80000"/>
              </a:lnSpc>
              <a:spcAft>
                <a:spcPts val="0"/>
              </a:spcAft>
              <a:buFont typeface="Wingdings 2"/>
              <a:buChar char=""/>
              <a:defRPr/>
            </a:pPr>
            <a:r>
              <a:rPr lang="en-US" altLang="zh-CN" sz="2800"/>
              <a:t>    Traceback(s[i][j]+1,j,s,str);</a:t>
            </a:r>
          </a:p>
          <a:p>
            <a:pPr eaLnBrk="1" fontAlgn="auto" hangingPunct="1">
              <a:lnSpc>
                <a:spcPct val="80000"/>
              </a:lnSpc>
              <a:spcAft>
                <a:spcPts val="0"/>
              </a:spcAft>
              <a:buFont typeface="Wingdings 2"/>
              <a:buChar char=""/>
              <a:defRPr/>
            </a:pPr>
            <a:r>
              <a:rPr lang="en-US" altLang="zh-CN" sz="2800"/>
              <a:t>    str[i]="("+str[i];</a:t>
            </a:r>
          </a:p>
          <a:p>
            <a:pPr eaLnBrk="1" fontAlgn="auto" hangingPunct="1">
              <a:lnSpc>
                <a:spcPct val="80000"/>
              </a:lnSpc>
              <a:spcAft>
                <a:spcPts val="0"/>
              </a:spcAft>
              <a:buFont typeface="Wingdings 2"/>
              <a:buChar char=""/>
              <a:defRPr/>
            </a:pPr>
            <a:r>
              <a:rPr lang="en-US" altLang="zh-CN" sz="2800"/>
              <a:t>    str[s[i][j]]=str[s[i][j]]+")";</a:t>
            </a:r>
          </a:p>
          <a:p>
            <a:pPr eaLnBrk="1" fontAlgn="auto" hangingPunct="1">
              <a:lnSpc>
                <a:spcPct val="80000"/>
              </a:lnSpc>
              <a:spcAft>
                <a:spcPts val="0"/>
              </a:spcAft>
              <a:buFont typeface="Wingdings 2"/>
              <a:buChar char=""/>
              <a:defRPr/>
            </a:pPr>
            <a:r>
              <a:rPr lang="en-US" altLang="zh-CN" sz="2800"/>
              <a:t>    str[s[i][j]+1]="("+str[s[i][j]+1];</a:t>
            </a:r>
          </a:p>
          <a:p>
            <a:pPr eaLnBrk="1" fontAlgn="auto" hangingPunct="1">
              <a:lnSpc>
                <a:spcPct val="80000"/>
              </a:lnSpc>
              <a:spcAft>
                <a:spcPts val="0"/>
              </a:spcAft>
              <a:buFont typeface="Wingdings 2"/>
              <a:buChar char=""/>
              <a:defRPr/>
            </a:pPr>
            <a:r>
              <a:rPr lang="en-US" altLang="zh-CN" sz="2800"/>
              <a:t>    str[j]=str[j]+")";</a:t>
            </a:r>
          </a:p>
          <a:p>
            <a:pPr eaLnBrk="1" fontAlgn="auto" hangingPunct="1">
              <a:lnSpc>
                <a:spcPct val="80000"/>
              </a:lnSpc>
              <a:spcAft>
                <a:spcPts val="0"/>
              </a:spcAft>
              <a:buFont typeface="Wingdings 2"/>
              <a:buChar char=""/>
              <a:defRPr/>
            </a:pPr>
            <a:r>
              <a:rPr lang="en-US" altLang="zh-CN" sz="2800"/>
              <a:t>}</a:t>
            </a:r>
          </a:p>
        </p:txBody>
      </p:sp>
      <p:sp>
        <p:nvSpPr>
          <p:cNvPr id="4" name="灯片编号占位符 5"/>
          <p:cNvSpPr>
            <a:spLocks noGrp="1"/>
          </p:cNvSpPr>
          <p:nvPr>
            <p:ph type="sldNum" sz="quarter" idx="12"/>
          </p:nvPr>
        </p:nvSpPr>
        <p:spPr/>
        <p:txBody>
          <a:bodyPr/>
          <a:lstStyle/>
          <a:p>
            <a:pPr>
              <a:defRPr/>
            </a:pPr>
            <a:fld id="{BA1E6121-5BED-4E80-8A45-694C0999EFD9}" type="slidenum">
              <a:rPr lang="en-US" altLang="zh-CN"/>
              <a:pPr>
                <a:defRPr/>
              </a:pPr>
              <a:t>22</a:t>
            </a:fld>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fontAlgn="auto" hangingPunct="1">
              <a:spcAft>
                <a:spcPts val="0"/>
              </a:spcAft>
              <a:defRPr/>
            </a:pPr>
            <a:r>
              <a:rPr lang="en-US" altLang="zh-CN"/>
              <a:t>3.2 </a:t>
            </a:r>
            <a:r>
              <a:rPr lang="zh-CN" altLang="en-US"/>
              <a:t>动态规划算法的基本要素</a:t>
            </a:r>
          </a:p>
        </p:txBody>
      </p:sp>
      <p:sp>
        <p:nvSpPr>
          <p:cNvPr id="34819" name="Rectangle 3"/>
          <p:cNvSpPr>
            <a:spLocks noGrp="1" noChangeArrowheads="1"/>
          </p:cNvSpPr>
          <p:nvPr>
            <p:ph idx="1"/>
          </p:nvPr>
        </p:nvSpPr>
        <p:spPr/>
        <p:txBody>
          <a:bodyPr/>
          <a:lstStyle/>
          <a:p>
            <a:pPr eaLnBrk="1" hangingPunct="1"/>
            <a:r>
              <a:rPr lang="zh-CN" altLang="en-US" smtClean="0"/>
              <a:t>从一般意义上讲，问题所具有的最优子结构性质和子问题重叠性质是该问题可用动态规划算法求解的基本要素。</a:t>
            </a:r>
          </a:p>
          <a:p>
            <a:pPr eaLnBrk="1" hangingPunct="1"/>
            <a:endParaRPr lang="en-US" altLang="zh-CN" smtClean="0"/>
          </a:p>
        </p:txBody>
      </p:sp>
      <p:sp>
        <p:nvSpPr>
          <p:cNvPr id="4" name="灯片编号占位符 5"/>
          <p:cNvSpPr>
            <a:spLocks noGrp="1"/>
          </p:cNvSpPr>
          <p:nvPr>
            <p:ph type="sldNum" sz="quarter" idx="12"/>
          </p:nvPr>
        </p:nvSpPr>
        <p:spPr/>
        <p:txBody>
          <a:bodyPr/>
          <a:lstStyle/>
          <a:p>
            <a:pPr>
              <a:defRPr/>
            </a:pPr>
            <a:fld id="{444B8154-ACB8-4BF4-BD63-AE5BCBBA0E60}" type="slidenum">
              <a:rPr lang="en-US" altLang="zh-CN"/>
              <a:pPr>
                <a:defRPr/>
              </a:pPr>
              <a:t>23</a:t>
            </a:fld>
            <a:endParaRPr lang="en-US"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fontAlgn="auto" hangingPunct="1">
              <a:spcAft>
                <a:spcPts val="0"/>
              </a:spcAft>
              <a:defRPr/>
            </a:pPr>
            <a:r>
              <a:rPr lang="en-US" altLang="zh-CN"/>
              <a:t>1. </a:t>
            </a:r>
            <a:r>
              <a:rPr lang="zh-CN" altLang="en-US"/>
              <a:t>最优子结构</a:t>
            </a:r>
          </a:p>
        </p:txBody>
      </p:sp>
      <p:sp>
        <p:nvSpPr>
          <p:cNvPr id="36867" name="Rectangle 3"/>
          <p:cNvSpPr>
            <a:spLocks noGrp="1" noChangeArrowheads="1"/>
          </p:cNvSpPr>
          <p:nvPr>
            <p:ph idx="1"/>
          </p:nvPr>
        </p:nvSpPr>
        <p:spPr/>
        <p:txBody>
          <a:bodyPr>
            <a:normAutofit/>
          </a:bodyPr>
          <a:lstStyle/>
          <a:p>
            <a:pPr eaLnBrk="1" fontAlgn="auto" hangingPunct="1">
              <a:spcAft>
                <a:spcPts val="0"/>
              </a:spcAft>
              <a:buFont typeface="Wingdings 2"/>
              <a:buChar char=""/>
              <a:defRPr/>
            </a:pPr>
            <a:r>
              <a:rPr lang="zh-CN" altLang="en-US"/>
              <a:t>矩阵连乘计算次序问题的最优解包含着其子问题的最优解。这种性质称为最优子结构性质。</a:t>
            </a:r>
          </a:p>
          <a:p>
            <a:pPr eaLnBrk="1" fontAlgn="auto" hangingPunct="1">
              <a:spcAft>
                <a:spcPts val="0"/>
              </a:spcAft>
              <a:buFont typeface="Wingdings 2"/>
              <a:buChar char=""/>
              <a:defRPr/>
            </a:pPr>
            <a:r>
              <a:rPr lang="zh-CN" altLang="en-US"/>
              <a:t>在分析问题的最优子结构性质时，所用的方法具有普遍性：首先</a:t>
            </a:r>
            <a:r>
              <a:rPr lang="zh-CN" altLang="en-US">
                <a:solidFill>
                  <a:srgbClr val="FE6700"/>
                </a:solidFill>
                <a:effectLst>
                  <a:outerShdw blurRad="38100" dist="38100" dir="2700000" algn="tl">
                    <a:srgbClr val="C0C0C0"/>
                  </a:outerShdw>
                </a:effectLst>
              </a:rPr>
              <a:t>假设</a:t>
            </a:r>
            <a:r>
              <a:rPr lang="zh-CN" altLang="en-US"/>
              <a:t>由问题的最优解导出的子问题的解不是最优的，然后再设法说明在这个假设下可构造出比原问题最优解更好的解，从而导致矛盾。 </a:t>
            </a:r>
          </a:p>
          <a:p>
            <a:pPr eaLnBrk="1" fontAlgn="auto" hangingPunct="1">
              <a:spcAft>
                <a:spcPts val="0"/>
              </a:spcAft>
              <a:buFont typeface="Wingdings 2"/>
              <a:buChar char=""/>
              <a:defRPr/>
            </a:pPr>
            <a:endParaRPr lang="en-US" altLang="zh-CN"/>
          </a:p>
        </p:txBody>
      </p:sp>
      <p:sp>
        <p:nvSpPr>
          <p:cNvPr id="4" name="灯片编号占位符 5"/>
          <p:cNvSpPr>
            <a:spLocks noGrp="1"/>
          </p:cNvSpPr>
          <p:nvPr>
            <p:ph type="sldNum" sz="quarter" idx="12"/>
          </p:nvPr>
        </p:nvSpPr>
        <p:spPr/>
        <p:txBody>
          <a:bodyPr/>
          <a:lstStyle/>
          <a:p>
            <a:pPr>
              <a:defRPr/>
            </a:pPr>
            <a:fld id="{F98F97E0-97CA-43E1-97BB-2E66FD161520}" type="slidenum">
              <a:rPr lang="en-US" altLang="zh-CN"/>
              <a:pPr>
                <a:defRPr/>
              </a:pPr>
              <a:t>24</a:t>
            </a:fld>
            <a:endParaRPr lang="en-US"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fontAlgn="auto" hangingPunct="1">
              <a:spcAft>
                <a:spcPts val="0"/>
              </a:spcAft>
              <a:defRPr/>
            </a:pPr>
            <a:endParaRPr lang="zh-CN" altLang="zh-CN"/>
          </a:p>
        </p:txBody>
      </p:sp>
      <p:sp>
        <p:nvSpPr>
          <p:cNvPr id="37891" name="Rectangle 3"/>
          <p:cNvSpPr>
            <a:spLocks noGrp="1" noChangeArrowheads="1"/>
          </p:cNvSpPr>
          <p:nvPr>
            <p:ph idx="1"/>
          </p:nvPr>
        </p:nvSpPr>
        <p:spPr/>
        <p:txBody>
          <a:bodyPr>
            <a:normAutofit/>
          </a:bodyPr>
          <a:lstStyle/>
          <a:p>
            <a:pPr eaLnBrk="1" fontAlgn="auto" hangingPunct="1">
              <a:spcAft>
                <a:spcPts val="0"/>
              </a:spcAft>
              <a:buFont typeface="Wingdings 2"/>
              <a:buChar char=""/>
              <a:defRPr/>
            </a:pPr>
            <a:r>
              <a:rPr lang="zh-CN" altLang="en-US"/>
              <a:t>利用问题的最优子结构性质，以自底向上的方式递归地从子问题的最优解逐步构造出整个问题的最优解。最优子结构是问题能用动态规划算法求解的前提。</a:t>
            </a:r>
          </a:p>
          <a:p>
            <a:pPr eaLnBrk="1" fontAlgn="auto" hangingPunct="1">
              <a:spcAft>
                <a:spcPts val="0"/>
              </a:spcAft>
              <a:buFont typeface="Wingdings 2"/>
              <a:buChar char=""/>
              <a:defRPr/>
            </a:pPr>
            <a:r>
              <a:rPr lang="zh-CN" altLang="en-US">
                <a:solidFill>
                  <a:srgbClr val="FE6700"/>
                </a:solidFill>
                <a:effectLst>
                  <a:outerShdw blurRad="38100" dist="38100" dir="2700000" algn="tl">
                    <a:srgbClr val="C0C0C0"/>
                  </a:outerShdw>
                </a:effectLst>
              </a:rPr>
              <a:t>同一个问题可以有多种方式刻划它的最优子结构</a:t>
            </a:r>
            <a:r>
              <a:rPr lang="zh-CN" altLang="en-US"/>
              <a:t>，有些表示方法的求解速度更快（空间占用小，问题的维度低）。</a:t>
            </a:r>
          </a:p>
        </p:txBody>
      </p:sp>
      <p:sp>
        <p:nvSpPr>
          <p:cNvPr id="4" name="灯片编号占位符 5"/>
          <p:cNvSpPr>
            <a:spLocks noGrp="1"/>
          </p:cNvSpPr>
          <p:nvPr>
            <p:ph type="sldNum" sz="quarter" idx="12"/>
          </p:nvPr>
        </p:nvSpPr>
        <p:spPr/>
        <p:txBody>
          <a:bodyPr/>
          <a:lstStyle/>
          <a:p>
            <a:pPr>
              <a:defRPr/>
            </a:pPr>
            <a:fld id="{C343BFEE-746A-45B4-BEDC-19DFAD19020A}" type="slidenum">
              <a:rPr lang="en-US" altLang="zh-CN"/>
              <a:pPr>
                <a:defRPr/>
              </a:pPr>
              <a:t>25</a:t>
            </a:fld>
            <a:endParaRPr lang="en-US" alt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fontAlgn="auto" hangingPunct="1">
              <a:spcAft>
                <a:spcPts val="0"/>
              </a:spcAft>
              <a:defRPr/>
            </a:pPr>
            <a:r>
              <a:rPr lang="en-US" altLang="zh-CN"/>
              <a:t>2. </a:t>
            </a:r>
            <a:r>
              <a:rPr lang="zh-CN" altLang="en-US"/>
              <a:t>重叠子问题</a:t>
            </a:r>
          </a:p>
        </p:txBody>
      </p:sp>
      <p:sp>
        <p:nvSpPr>
          <p:cNvPr id="38915" name="Rectangle 3"/>
          <p:cNvSpPr>
            <a:spLocks noGrp="1" noChangeArrowheads="1"/>
          </p:cNvSpPr>
          <p:nvPr>
            <p:ph idx="1"/>
          </p:nvPr>
        </p:nvSpPr>
        <p:spPr/>
        <p:txBody>
          <a:bodyPr>
            <a:normAutofit lnSpcReduction="10000"/>
          </a:bodyPr>
          <a:lstStyle/>
          <a:p>
            <a:pPr eaLnBrk="1" fontAlgn="auto" hangingPunct="1">
              <a:lnSpc>
                <a:spcPct val="90000"/>
              </a:lnSpc>
              <a:spcAft>
                <a:spcPts val="0"/>
              </a:spcAft>
              <a:buFont typeface="Wingdings 2"/>
              <a:buChar char=""/>
              <a:defRPr/>
            </a:pPr>
            <a:r>
              <a:rPr lang="zh-CN" altLang="en-US"/>
              <a:t>递归算法求解问题时，每次产生的子问题并不总是新问题，有些子问题被反复计算多次。这种性质称为</a:t>
            </a:r>
            <a:r>
              <a:rPr lang="zh-CN" altLang="en-US">
                <a:solidFill>
                  <a:srgbClr val="FE6700"/>
                </a:solidFill>
                <a:effectLst>
                  <a:outerShdw blurRad="38100" dist="38100" dir="2700000" algn="tl">
                    <a:srgbClr val="C0C0C0"/>
                  </a:outerShdw>
                </a:effectLst>
              </a:rPr>
              <a:t>子问题的重叠性质</a:t>
            </a:r>
            <a:r>
              <a:rPr lang="zh-CN" altLang="en-US"/>
              <a:t>。</a:t>
            </a:r>
          </a:p>
          <a:p>
            <a:pPr eaLnBrk="1" fontAlgn="auto" hangingPunct="1">
              <a:lnSpc>
                <a:spcPct val="90000"/>
              </a:lnSpc>
              <a:spcAft>
                <a:spcPts val="0"/>
              </a:spcAft>
              <a:buFont typeface="Wingdings 2"/>
              <a:buChar char=""/>
              <a:defRPr/>
            </a:pPr>
            <a:r>
              <a:rPr lang="zh-CN" altLang="en-US"/>
              <a:t>动态规划算法，对每一个子问题只解一次，而后将其解保存在一个表格中，当再次需要解此子问题时，只是简单地用常数时间查看一下结果。 </a:t>
            </a:r>
          </a:p>
          <a:p>
            <a:pPr eaLnBrk="1" fontAlgn="auto" hangingPunct="1">
              <a:lnSpc>
                <a:spcPct val="90000"/>
              </a:lnSpc>
              <a:spcAft>
                <a:spcPts val="0"/>
              </a:spcAft>
              <a:buFont typeface="Wingdings 2"/>
              <a:buChar char=""/>
              <a:defRPr/>
            </a:pPr>
            <a:r>
              <a:rPr lang="zh-CN" altLang="en-US"/>
              <a:t>通常不同的子问题个数随问题的大小呈多项式增长。因此用动态规划算法只需要多项式时间，从而获得较高的解题效率。</a:t>
            </a:r>
          </a:p>
        </p:txBody>
      </p:sp>
      <p:sp>
        <p:nvSpPr>
          <p:cNvPr id="4" name="灯片编号占位符 5"/>
          <p:cNvSpPr>
            <a:spLocks noGrp="1"/>
          </p:cNvSpPr>
          <p:nvPr>
            <p:ph type="sldNum" sz="quarter" idx="12"/>
          </p:nvPr>
        </p:nvSpPr>
        <p:spPr/>
        <p:txBody>
          <a:bodyPr/>
          <a:lstStyle/>
          <a:p>
            <a:pPr>
              <a:defRPr/>
            </a:pPr>
            <a:fld id="{B40746F2-699E-4DA2-9FD7-ECAD77E0EFC7}" type="slidenum">
              <a:rPr lang="en-US" altLang="zh-CN"/>
              <a:pPr>
                <a:defRPr/>
              </a:pPr>
              <a:t>26</a:t>
            </a:fld>
            <a:endParaRPr lang="en-US"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fontAlgn="auto" hangingPunct="1">
              <a:spcAft>
                <a:spcPts val="0"/>
              </a:spcAft>
              <a:defRPr/>
            </a:pPr>
            <a:r>
              <a:rPr lang="zh-CN" altLang="en-US" sz="2800"/>
              <a:t>计算矩阵连乘积最优计算次序的直接递归算法</a:t>
            </a:r>
          </a:p>
        </p:txBody>
      </p:sp>
      <p:sp>
        <p:nvSpPr>
          <p:cNvPr id="38915" name="Rectangle 3"/>
          <p:cNvSpPr>
            <a:spLocks noGrp="1" noChangeArrowheads="1"/>
          </p:cNvSpPr>
          <p:nvPr>
            <p:ph idx="1"/>
          </p:nvPr>
        </p:nvSpPr>
        <p:spPr/>
        <p:txBody>
          <a:bodyPr/>
          <a:lstStyle/>
          <a:p>
            <a:pPr eaLnBrk="1" hangingPunct="1">
              <a:lnSpc>
                <a:spcPct val="80000"/>
              </a:lnSpc>
              <a:buFontTx/>
              <a:buNone/>
            </a:pPr>
            <a:r>
              <a:rPr lang="en-US" altLang="zh-CN" sz="2000" smtClean="0"/>
              <a:t>int RecurMatrixChain(int i,int j){</a:t>
            </a:r>
          </a:p>
          <a:p>
            <a:pPr eaLnBrk="1" hangingPunct="1">
              <a:lnSpc>
                <a:spcPct val="80000"/>
              </a:lnSpc>
              <a:buFontTx/>
              <a:buNone/>
            </a:pPr>
            <a:r>
              <a:rPr lang="en-US" altLang="zh-CN" sz="2000" smtClean="0"/>
              <a:t>    if(i==j)</a:t>
            </a:r>
          </a:p>
          <a:p>
            <a:pPr eaLnBrk="1" hangingPunct="1">
              <a:lnSpc>
                <a:spcPct val="80000"/>
              </a:lnSpc>
              <a:buFontTx/>
              <a:buNone/>
            </a:pPr>
            <a:r>
              <a:rPr lang="en-US" altLang="zh-CN" sz="2000" smtClean="0"/>
              <a:t>        return 0;</a:t>
            </a:r>
          </a:p>
          <a:p>
            <a:pPr eaLnBrk="1" hangingPunct="1">
              <a:lnSpc>
                <a:spcPct val="80000"/>
              </a:lnSpc>
              <a:buFontTx/>
              <a:buNone/>
            </a:pPr>
            <a:r>
              <a:rPr lang="en-US" altLang="zh-CN" sz="2000" smtClean="0"/>
              <a:t>    int u=RecurMatrixChain(i,i)+RecurMatrixChain(i+1,j)+p[i-1]*p[i]*p[j];</a:t>
            </a:r>
          </a:p>
          <a:p>
            <a:pPr eaLnBrk="1" hangingPunct="1">
              <a:lnSpc>
                <a:spcPct val="80000"/>
              </a:lnSpc>
              <a:buFontTx/>
              <a:buNone/>
            </a:pPr>
            <a:r>
              <a:rPr lang="en-US" altLang="zh-CN" sz="2000" smtClean="0"/>
              <a:t>    s[i][j]=i;</a:t>
            </a:r>
          </a:p>
          <a:p>
            <a:pPr eaLnBrk="1" hangingPunct="1">
              <a:lnSpc>
                <a:spcPct val="80000"/>
              </a:lnSpc>
              <a:buFontTx/>
              <a:buNone/>
            </a:pPr>
            <a:r>
              <a:rPr lang="en-US" altLang="zh-CN" sz="2000" smtClean="0"/>
              <a:t>    for(int k=i+1;k&lt;j;k++) {</a:t>
            </a:r>
          </a:p>
          <a:p>
            <a:pPr eaLnBrk="1" hangingPunct="1">
              <a:lnSpc>
                <a:spcPct val="80000"/>
              </a:lnSpc>
              <a:buFontTx/>
              <a:buNone/>
            </a:pPr>
            <a:r>
              <a:rPr lang="en-US" altLang="zh-CN" sz="2000" smtClean="0"/>
              <a:t>        int t=RecurMatrixChain(i,k)+RecurMatrixChain(k+1,j)+p[i-1]*p[k]*p[j];</a:t>
            </a:r>
          </a:p>
          <a:p>
            <a:pPr eaLnBrk="1" hangingPunct="1">
              <a:lnSpc>
                <a:spcPct val="80000"/>
              </a:lnSpc>
              <a:buFontTx/>
              <a:buNone/>
            </a:pPr>
            <a:r>
              <a:rPr lang="en-US" altLang="zh-CN" sz="2000" smtClean="0"/>
              <a:t>        if(t&lt;u)  {</a:t>
            </a:r>
          </a:p>
          <a:p>
            <a:pPr eaLnBrk="1" hangingPunct="1">
              <a:lnSpc>
                <a:spcPct val="80000"/>
              </a:lnSpc>
              <a:buFontTx/>
              <a:buNone/>
            </a:pPr>
            <a:r>
              <a:rPr lang="en-US" altLang="zh-CN" sz="2000" smtClean="0"/>
              <a:t>            u=t;</a:t>
            </a:r>
          </a:p>
          <a:p>
            <a:pPr eaLnBrk="1" hangingPunct="1">
              <a:lnSpc>
                <a:spcPct val="80000"/>
              </a:lnSpc>
              <a:buFontTx/>
              <a:buNone/>
            </a:pPr>
            <a:r>
              <a:rPr lang="en-US" altLang="zh-CN" sz="2000" smtClean="0"/>
              <a:t>            s[i][j]=k;</a:t>
            </a:r>
          </a:p>
          <a:p>
            <a:pPr eaLnBrk="1" hangingPunct="1">
              <a:lnSpc>
                <a:spcPct val="80000"/>
              </a:lnSpc>
              <a:buFontTx/>
              <a:buNone/>
            </a:pPr>
            <a:r>
              <a:rPr lang="en-US" altLang="zh-CN" sz="2000" smtClean="0"/>
              <a:t>        }</a:t>
            </a:r>
          </a:p>
          <a:p>
            <a:pPr eaLnBrk="1" hangingPunct="1">
              <a:lnSpc>
                <a:spcPct val="80000"/>
              </a:lnSpc>
              <a:buFontTx/>
              <a:buNone/>
            </a:pPr>
            <a:r>
              <a:rPr lang="en-US" altLang="zh-CN" sz="2000" smtClean="0"/>
              <a:t>    }</a:t>
            </a:r>
          </a:p>
          <a:p>
            <a:pPr eaLnBrk="1" hangingPunct="1">
              <a:lnSpc>
                <a:spcPct val="80000"/>
              </a:lnSpc>
              <a:buFontTx/>
              <a:buNone/>
            </a:pPr>
            <a:r>
              <a:rPr lang="en-US" altLang="zh-CN" sz="2000" smtClean="0"/>
              <a:t>    return u;</a:t>
            </a:r>
          </a:p>
          <a:p>
            <a:pPr eaLnBrk="1" hangingPunct="1">
              <a:lnSpc>
                <a:spcPct val="80000"/>
              </a:lnSpc>
              <a:buFontTx/>
              <a:buNone/>
            </a:pPr>
            <a:r>
              <a:rPr lang="en-US" altLang="zh-CN" sz="2000" smtClean="0"/>
              <a:t>}</a:t>
            </a:r>
          </a:p>
        </p:txBody>
      </p:sp>
      <p:sp>
        <p:nvSpPr>
          <p:cNvPr id="5" name="灯片编号占位符 5"/>
          <p:cNvSpPr>
            <a:spLocks noGrp="1"/>
          </p:cNvSpPr>
          <p:nvPr>
            <p:ph type="sldNum" sz="quarter" idx="12"/>
          </p:nvPr>
        </p:nvSpPr>
        <p:spPr/>
        <p:txBody>
          <a:bodyPr/>
          <a:lstStyle/>
          <a:p>
            <a:pPr>
              <a:defRPr/>
            </a:pPr>
            <a:fld id="{BA0C4F19-8A4C-459B-B0AF-AEEA70F821AF}" type="slidenum">
              <a:rPr lang="en-US" altLang="zh-CN"/>
              <a:pPr>
                <a:defRPr/>
              </a:pPr>
              <a:t>27</a:t>
            </a:fld>
            <a:endParaRPr lang="en-US" altLang="zh-CN"/>
          </a:p>
        </p:txBody>
      </p:sp>
      <p:pic>
        <p:nvPicPr>
          <p:cNvPr id="3891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4191000"/>
            <a:ext cx="5329238" cy="226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a:xfrm>
            <a:off x="468313" y="4365625"/>
            <a:ext cx="8229600" cy="1871663"/>
          </a:xfrm>
          <a:solidFill>
            <a:srgbClr val="336699"/>
          </a:solidFill>
        </p:spPr>
        <p:txBody>
          <a:bodyPr>
            <a:normAutofit/>
          </a:bodyPr>
          <a:lstStyle/>
          <a:p>
            <a:pPr eaLnBrk="1" fontAlgn="auto" hangingPunct="1">
              <a:lnSpc>
                <a:spcPct val="90000"/>
              </a:lnSpc>
              <a:spcAft>
                <a:spcPts val="0"/>
              </a:spcAft>
              <a:buFont typeface="Wingdings 2"/>
              <a:buChar char=""/>
              <a:defRPr/>
            </a:pPr>
            <a:r>
              <a:rPr lang="zh-CN" altLang="en-US">
                <a:solidFill>
                  <a:schemeClr val="bg1"/>
                </a:solidFill>
                <a:effectLst>
                  <a:outerShdw blurRad="38100" dist="38100" dir="2700000" algn="tl">
                    <a:srgbClr val="000000"/>
                  </a:outerShdw>
                </a:effectLst>
              </a:rPr>
              <a:t>由此可看出，在解某一问题的直接递归算法所产生的递归树中，相同的子问题反复出现，并且不同子问题的个数又相对较少时，用动态规划算法是有效的。</a:t>
            </a:r>
            <a:endParaRPr lang="zh-CN" altLang="en-US">
              <a:solidFill>
                <a:schemeClr val="bg1"/>
              </a:solidFill>
            </a:endParaRPr>
          </a:p>
        </p:txBody>
      </p:sp>
      <p:graphicFrame>
        <p:nvGraphicFramePr>
          <p:cNvPr id="39939" name="Object 4"/>
          <p:cNvGraphicFramePr>
            <a:graphicFrameLocks noChangeAspect="1"/>
          </p:cNvGraphicFramePr>
          <p:nvPr/>
        </p:nvGraphicFramePr>
        <p:xfrm>
          <a:off x="838200" y="533400"/>
          <a:ext cx="7162800" cy="3373438"/>
        </p:xfrm>
        <a:graphic>
          <a:graphicData uri="http://schemas.openxmlformats.org/presentationml/2006/ole">
            <mc:AlternateContent xmlns:mc="http://schemas.openxmlformats.org/markup-compatibility/2006">
              <mc:Choice xmlns:v="urn:schemas-microsoft-com:vml" Requires="v">
                <p:oleObj spid="_x0000_s39940" name="公式" r:id="rId3" imgW="3289300" imgH="1549400" progId="Equation.3">
                  <p:embed/>
                </p:oleObj>
              </mc:Choice>
              <mc:Fallback>
                <p:oleObj name="公式" r:id="rId3" imgW="3289300" imgH="1549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533400"/>
                        <a:ext cx="7162800" cy="337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fontAlgn="auto" hangingPunct="1">
              <a:spcAft>
                <a:spcPts val="0"/>
              </a:spcAft>
              <a:defRPr/>
            </a:pPr>
            <a:r>
              <a:rPr lang="zh-CN" altLang="en-US"/>
              <a:t>算法总体思想</a:t>
            </a:r>
          </a:p>
        </p:txBody>
      </p:sp>
      <p:sp>
        <p:nvSpPr>
          <p:cNvPr id="11267" name="Rectangle 3"/>
          <p:cNvSpPr>
            <a:spLocks noGrp="1" noChangeArrowheads="1"/>
          </p:cNvSpPr>
          <p:nvPr>
            <p:ph idx="1"/>
          </p:nvPr>
        </p:nvSpPr>
        <p:spPr/>
        <p:txBody>
          <a:bodyPr>
            <a:normAutofit/>
          </a:bodyPr>
          <a:lstStyle/>
          <a:p>
            <a:pPr eaLnBrk="1" fontAlgn="auto" hangingPunct="1">
              <a:lnSpc>
                <a:spcPct val="90000"/>
              </a:lnSpc>
              <a:spcAft>
                <a:spcPts val="0"/>
              </a:spcAft>
              <a:buFont typeface="Wingdings 2"/>
              <a:buChar char=""/>
              <a:defRPr/>
            </a:pPr>
            <a:r>
              <a:rPr lang="zh-CN" altLang="en-US"/>
              <a:t>动态规划算法与分治法类似，其基本思想也是将待求解问题分解成若干个</a:t>
            </a:r>
            <a:r>
              <a:rPr lang="zh-CN" altLang="en-US">
                <a:solidFill>
                  <a:srgbClr val="FE6700"/>
                </a:solidFill>
                <a:effectLst>
                  <a:outerShdw blurRad="38100" dist="38100" dir="2700000" algn="tl">
                    <a:srgbClr val="C0C0C0"/>
                  </a:outerShdw>
                </a:effectLst>
              </a:rPr>
              <a:t>子问题</a:t>
            </a:r>
            <a:r>
              <a:rPr lang="zh-CN" altLang="en-US"/>
              <a:t>。</a:t>
            </a:r>
          </a:p>
          <a:p>
            <a:pPr eaLnBrk="1" fontAlgn="auto" hangingPunct="1">
              <a:lnSpc>
                <a:spcPct val="90000"/>
              </a:lnSpc>
              <a:spcAft>
                <a:spcPts val="0"/>
              </a:spcAft>
              <a:buFont typeface="Wingdings 2"/>
              <a:buChar char=""/>
              <a:defRPr/>
            </a:pPr>
            <a:r>
              <a:rPr lang="zh-CN" altLang="en-US"/>
              <a:t>但是经分解得到的子问题往往</a:t>
            </a:r>
            <a:r>
              <a:rPr lang="zh-CN" altLang="en-US">
                <a:solidFill>
                  <a:srgbClr val="FE6700"/>
                </a:solidFill>
                <a:effectLst>
                  <a:outerShdw blurRad="38100" dist="38100" dir="2700000" algn="tl">
                    <a:srgbClr val="C0C0C0"/>
                  </a:outerShdw>
                </a:effectLst>
              </a:rPr>
              <a:t>不是互相独立的</a:t>
            </a:r>
            <a:r>
              <a:rPr lang="zh-CN" altLang="en-US"/>
              <a:t>。不同子问题的数目常常只有</a:t>
            </a:r>
            <a:r>
              <a:rPr lang="zh-CN" altLang="en-US">
                <a:solidFill>
                  <a:srgbClr val="FE6700"/>
                </a:solidFill>
                <a:effectLst>
                  <a:outerShdw blurRad="38100" dist="38100" dir="2700000" algn="tl">
                    <a:srgbClr val="C0C0C0"/>
                  </a:outerShdw>
                </a:effectLst>
              </a:rPr>
              <a:t>多项式量级</a:t>
            </a:r>
            <a:r>
              <a:rPr lang="zh-CN" altLang="en-US"/>
              <a:t>。在用分治法求解时，有些子问题被重复计算了许多次。</a:t>
            </a:r>
          </a:p>
          <a:p>
            <a:pPr eaLnBrk="1" fontAlgn="auto" hangingPunct="1">
              <a:lnSpc>
                <a:spcPct val="90000"/>
              </a:lnSpc>
              <a:spcAft>
                <a:spcPts val="0"/>
              </a:spcAft>
              <a:buFont typeface="Wingdings 2"/>
              <a:buChar char=""/>
              <a:defRPr/>
            </a:pPr>
            <a:r>
              <a:rPr lang="zh-CN" altLang="en-US"/>
              <a:t>如果能够</a:t>
            </a:r>
            <a:r>
              <a:rPr lang="zh-CN" altLang="en-US">
                <a:solidFill>
                  <a:srgbClr val="FE6700"/>
                </a:solidFill>
                <a:effectLst>
                  <a:outerShdw blurRad="38100" dist="38100" dir="2700000" algn="tl">
                    <a:srgbClr val="C0C0C0"/>
                  </a:outerShdw>
                </a:effectLst>
              </a:rPr>
              <a:t>保存</a:t>
            </a:r>
            <a:r>
              <a:rPr lang="zh-CN" altLang="en-US"/>
              <a:t>已解决的子问题的答案，而在需要时再找出已求得的答案，就可以避免大量重复计算，从而得到多项式时间算法。</a:t>
            </a:r>
          </a:p>
        </p:txBody>
      </p:sp>
      <p:sp>
        <p:nvSpPr>
          <p:cNvPr id="4" name="灯片编号占位符 5"/>
          <p:cNvSpPr>
            <a:spLocks noGrp="1"/>
          </p:cNvSpPr>
          <p:nvPr>
            <p:ph type="sldNum" sz="quarter" idx="12"/>
          </p:nvPr>
        </p:nvSpPr>
        <p:spPr/>
        <p:txBody>
          <a:bodyPr/>
          <a:lstStyle/>
          <a:p>
            <a:pPr>
              <a:defRPr/>
            </a:pPr>
            <a:fld id="{C0740A1F-952D-4BF6-A3B8-2EB51064FF07}" type="slidenum">
              <a:rPr lang="en-US" altLang="zh-CN"/>
              <a:pPr>
                <a:defRPr/>
              </a:pPr>
              <a:t>2</a:t>
            </a:fld>
            <a:endParaRPr lang="en-US" altLang="zh-C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fontAlgn="auto" hangingPunct="1">
              <a:spcAft>
                <a:spcPts val="0"/>
              </a:spcAft>
              <a:defRPr/>
            </a:pPr>
            <a:r>
              <a:rPr lang="en-US" altLang="zh-CN"/>
              <a:t>3. </a:t>
            </a:r>
            <a:r>
              <a:rPr lang="zh-CN" altLang="en-US"/>
              <a:t>备忘录方法</a:t>
            </a:r>
          </a:p>
        </p:txBody>
      </p:sp>
      <p:sp>
        <p:nvSpPr>
          <p:cNvPr id="41987" name="Rectangle 3"/>
          <p:cNvSpPr>
            <a:spLocks noGrp="1" noChangeArrowheads="1"/>
          </p:cNvSpPr>
          <p:nvPr>
            <p:ph idx="1"/>
          </p:nvPr>
        </p:nvSpPr>
        <p:spPr/>
        <p:txBody>
          <a:bodyPr>
            <a:normAutofit/>
          </a:bodyPr>
          <a:lstStyle/>
          <a:p>
            <a:pPr eaLnBrk="1" fontAlgn="auto" hangingPunct="1">
              <a:spcAft>
                <a:spcPts val="0"/>
              </a:spcAft>
              <a:buFont typeface="Wingdings 2"/>
              <a:buChar char=""/>
              <a:defRPr/>
            </a:pPr>
            <a:r>
              <a:rPr lang="zh-CN" altLang="en-US"/>
              <a:t>备忘录方法的控制结构与直接递归方法的控制结构相同，区别在于备忘录方法为每个</a:t>
            </a:r>
            <a:r>
              <a:rPr lang="zh-CN" altLang="en-US">
                <a:solidFill>
                  <a:srgbClr val="FE6700"/>
                </a:solidFill>
                <a:effectLst>
                  <a:outerShdw blurRad="38100" dist="38100" dir="2700000" algn="tl">
                    <a:srgbClr val="C0C0C0"/>
                  </a:outerShdw>
                </a:effectLst>
              </a:rPr>
              <a:t>解过的子问题</a:t>
            </a:r>
            <a:r>
              <a:rPr lang="zh-CN" altLang="en-US"/>
              <a:t>建立了</a:t>
            </a:r>
            <a:r>
              <a:rPr lang="zh-CN" altLang="en-US">
                <a:solidFill>
                  <a:srgbClr val="FE6700"/>
                </a:solidFill>
                <a:effectLst>
                  <a:outerShdw blurRad="38100" dist="38100" dir="2700000" algn="tl">
                    <a:srgbClr val="C0C0C0"/>
                  </a:outerShdw>
                </a:effectLst>
              </a:rPr>
              <a:t>备忘录</a:t>
            </a:r>
            <a:r>
              <a:rPr lang="zh-CN" altLang="en-US"/>
              <a:t>以备需要时查看，避免了相同子问题的重复求解。</a:t>
            </a:r>
          </a:p>
          <a:p>
            <a:pPr eaLnBrk="1" fontAlgn="auto" hangingPunct="1">
              <a:spcAft>
                <a:spcPts val="0"/>
              </a:spcAft>
              <a:buFont typeface="Wingdings 2"/>
              <a:buChar char=""/>
              <a:defRPr/>
            </a:pPr>
            <a:r>
              <a:rPr lang="zh-CN" altLang="en-US"/>
              <a:t>备忘录方法的递归方式是</a:t>
            </a:r>
            <a:r>
              <a:rPr lang="zh-CN" altLang="en-US">
                <a:solidFill>
                  <a:srgbClr val="FE6700"/>
                </a:solidFill>
                <a:effectLst>
                  <a:outerShdw blurRad="38100" dist="38100" dir="2700000" algn="tl">
                    <a:srgbClr val="C0C0C0"/>
                  </a:outerShdw>
                </a:effectLst>
              </a:rPr>
              <a:t>自顶向下</a:t>
            </a:r>
            <a:r>
              <a:rPr lang="zh-CN" altLang="en-US"/>
              <a:t>的，而动态规划算法则是自底向上递归的。</a:t>
            </a:r>
          </a:p>
        </p:txBody>
      </p:sp>
      <p:sp>
        <p:nvSpPr>
          <p:cNvPr id="4" name="灯片编号占位符 5"/>
          <p:cNvSpPr>
            <a:spLocks noGrp="1"/>
          </p:cNvSpPr>
          <p:nvPr>
            <p:ph type="sldNum" sz="quarter" idx="12"/>
          </p:nvPr>
        </p:nvSpPr>
        <p:spPr/>
        <p:txBody>
          <a:bodyPr/>
          <a:lstStyle/>
          <a:p>
            <a:pPr>
              <a:defRPr/>
            </a:pPr>
            <a:fld id="{0A2AFD48-4BDD-4C6E-AF12-23C14F652275}" type="slidenum">
              <a:rPr lang="en-US" altLang="zh-CN"/>
              <a:pPr>
                <a:defRPr/>
              </a:pPr>
              <a:t>29</a:t>
            </a:fld>
            <a:endParaRPr lang="en-US"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fontAlgn="auto" hangingPunct="1">
              <a:spcAft>
                <a:spcPts val="0"/>
              </a:spcAft>
              <a:defRPr/>
            </a:pPr>
            <a:endParaRPr lang="zh-CN" altLang="zh-CN"/>
          </a:p>
        </p:txBody>
      </p:sp>
      <p:sp>
        <p:nvSpPr>
          <p:cNvPr id="43011" name="Rectangle 3"/>
          <p:cNvSpPr>
            <a:spLocks noGrp="1" noChangeArrowheads="1"/>
          </p:cNvSpPr>
          <p:nvPr>
            <p:ph idx="1"/>
          </p:nvPr>
        </p:nvSpPr>
        <p:spPr/>
        <p:txBody>
          <a:bodyPr>
            <a:normAutofit fontScale="92500"/>
          </a:bodyPr>
          <a:lstStyle/>
          <a:p>
            <a:pPr eaLnBrk="1" fontAlgn="auto" hangingPunct="1">
              <a:lnSpc>
                <a:spcPct val="90000"/>
              </a:lnSpc>
              <a:spcAft>
                <a:spcPts val="0"/>
              </a:spcAft>
              <a:buFont typeface="Wingdings 2"/>
              <a:buChar char=""/>
              <a:defRPr/>
            </a:pPr>
            <a:r>
              <a:rPr lang="en-US" altLang="zh-CN"/>
              <a:t>int MemoizedMatrixChain(int *p,int n,int **m,int **s)</a:t>
            </a:r>
          </a:p>
          <a:p>
            <a:pPr eaLnBrk="1" fontAlgn="auto" hangingPunct="1">
              <a:lnSpc>
                <a:spcPct val="90000"/>
              </a:lnSpc>
              <a:spcAft>
                <a:spcPts val="0"/>
              </a:spcAft>
              <a:buFont typeface="Wingdings 2"/>
              <a:buChar char=""/>
              <a:defRPr/>
            </a:pPr>
            <a:r>
              <a:rPr lang="en-US" altLang="zh-CN"/>
              <a:t>{</a:t>
            </a:r>
          </a:p>
          <a:p>
            <a:pPr eaLnBrk="1" fontAlgn="auto" hangingPunct="1">
              <a:lnSpc>
                <a:spcPct val="90000"/>
              </a:lnSpc>
              <a:spcAft>
                <a:spcPts val="0"/>
              </a:spcAft>
              <a:buFont typeface="Wingdings 2"/>
              <a:buChar char=""/>
              <a:defRPr/>
            </a:pPr>
            <a:r>
              <a:rPr lang="en-US" altLang="zh-CN"/>
              <a:t>    for(int i=1;i&lt;=n;i++)</a:t>
            </a:r>
          </a:p>
          <a:p>
            <a:pPr eaLnBrk="1" fontAlgn="auto" hangingPunct="1">
              <a:lnSpc>
                <a:spcPct val="90000"/>
              </a:lnSpc>
              <a:spcAft>
                <a:spcPts val="0"/>
              </a:spcAft>
              <a:buFont typeface="Wingdings 2"/>
              <a:buChar char=""/>
              <a:defRPr/>
            </a:pPr>
            <a:r>
              <a:rPr lang="en-US" altLang="zh-CN"/>
              <a:t>        for(int j=i;j&lt;=n;j++)</a:t>
            </a:r>
          </a:p>
          <a:p>
            <a:pPr eaLnBrk="1" fontAlgn="auto" hangingPunct="1">
              <a:lnSpc>
                <a:spcPct val="90000"/>
              </a:lnSpc>
              <a:spcAft>
                <a:spcPts val="0"/>
              </a:spcAft>
              <a:buFont typeface="Wingdings 2"/>
              <a:buChar char=""/>
              <a:defRPr/>
            </a:pPr>
            <a:r>
              <a:rPr lang="en-US" altLang="zh-CN"/>
              <a:t>            m[i][j]=0; </a:t>
            </a:r>
          </a:p>
          <a:p>
            <a:pPr eaLnBrk="1" fontAlgn="auto" hangingPunct="1">
              <a:lnSpc>
                <a:spcPct val="90000"/>
              </a:lnSpc>
              <a:spcAft>
                <a:spcPts val="0"/>
              </a:spcAft>
              <a:buFont typeface="Wingdings 2"/>
              <a:buChar char=""/>
              <a:defRPr/>
            </a:pPr>
            <a:r>
              <a:rPr lang="en-US" altLang="zh-CN"/>
              <a:t>             //0</a:t>
            </a:r>
            <a:r>
              <a:rPr lang="zh-CN" altLang="en-US"/>
              <a:t>表示相应的子问题还末被计算</a:t>
            </a:r>
          </a:p>
          <a:p>
            <a:pPr eaLnBrk="1" fontAlgn="auto" hangingPunct="1">
              <a:lnSpc>
                <a:spcPct val="90000"/>
              </a:lnSpc>
              <a:spcAft>
                <a:spcPts val="0"/>
              </a:spcAft>
              <a:buFont typeface="Wingdings 2"/>
              <a:buChar char=""/>
              <a:defRPr/>
            </a:pPr>
            <a:r>
              <a:rPr lang="zh-CN" altLang="en-US"/>
              <a:t>    </a:t>
            </a:r>
            <a:r>
              <a:rPr lang="en-US" altLang="zh-CN"/>
              <a:t>return LookupChain(1,n,p,m,s);</a:t>
            </a:r>
          </a:p>
          <a:p>
            <a:pPr eaLnBrk="1" fontAlgn="auto" hangingPunct="1">
              <a:lnSpc>
                <a:spcPct val="90000"/>
              </a:lnSpc>
              <a:spcAft>
                <a:spcPts val="0"/>
              </a:spcAft>
              <a:buFont typeface="Wingdings 2"/>
              <a:buChar char=""/>
              <a:defRPr/>
            </a:pPr>
            <a:r>
              <a:rPr lang="en-US" altLang="zh-CN"/>
              <a:t>}</a:t>
            </a:r>
          </a:p>
        </p:txBody>
      </p:sp>
      <p:sp>
        <p:nvSpPr>
          <p:cNvPr id="4" name="灯片编号占位符 5"/>
          <p:cNvSpPr>
            <a:spLocks noGrp="1"/>
          </p:cNvSpPr>
          <p:nvPr>
            <p:ph type="sldNum" sz="quarter" idx="12"/>
          </p:nvPr>
        </p:nvSpPr>
        <p:spPr/>
        <p:txBody>
          <a:bodyPr/>
          <a:lstStyle/>
          <a:p>
            <a:pPr>
              <a:defRPr/>
            </a:pPr>
            <a:fld id="{9C478BB2-F645-4DB9-B3D0-3489D3165180}" type="slidenum">
              <a:rPr lang="en-US" altLang="zh-CN"/>
              <a:pPr>
                <a:defRPr/>
              </a:pPr>
              <a:t>30</a:t>
            </a:fld>
            <a:endParaRPr lang="en-US" altLang="zh-C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5" name="Rectangle 3"/>
          <p:cNvSpPr>
            <a:spLocks noGrp="1" noChangeArrowheads="1"/>
          </p:cNvSpPr>
          <p:nvPr>
            <p:ph idx="1"/>
          </p:nvPr>
        </p:nvSpPr>
        <p:spPr>
          <a:xfrm>
            <a:off x="468313" y="476250"/>
            <a:ext cx="8229600" cy="6381750"/>
          </a:xfrm>
        </p:spPr>
        <p:txBody>
          <a:bodyPr>
            <a:normAutofit/>
          </a:bodyPr>
          <a:lstStyle/>
          <a:p>
            <a:pPr eaLnBrk="1" fontAlgn="auto" hangingPunct="1">
              <a:lnSpc>
                <a:spcPct val="80000"/>
              </a:lnSpc>
              <a:spcAft>
                <a:spcPts val="0"/>
              </a:spcAft>
              <a:buFontTx/>
              <a:buNone/>
              <a:defRPr/>
            </a:pPr>
            <a:r>
              <a:rPr lang="en-US" altLang="zh-CN" sz="1800"/>
              <a:t>int LookupChain(int i,int j,int *p,int**m,int **s)</a:t>
            </a:r>
          </a:p>
          <a:p>
            <a:pPr eaLnBrk="1" fontAlgn="auto" hangingPunct="1">
              <a:lnSpc>
                <a:spcPct val="80000"/>
              </a:lnSpc>
              <a:spcAft>
                <a:spcPts val="0"/>
              </a:spcAft>
              <a:buFontTx/>
              <a:buNone/>
              <a:defRPr/>
            </a:pPr>
            <a:r>
              <a:rPr lang="en-US" altLang="zh-CN" sz="1800"/>
              <a:t>{</a:t>
            </a:r>
          </a:p>
          <a:p>
            <a:pPr eaLnBrk="1" fontAlgn="auto" hangingPunct="1">
              <a:lnSpc>
                <a:spcPct val="80000"/>
              </a:lnSpc>
              <a:spcAft>
                <a:spcPts val="0"/>
              </a:spcAft>
              <a:buFontTx/>
              <a:buNone/>
              <a:defRPr/>
            </a:pPr>
            <a:r>
              <a:rPr lang="en-US" altLang="zh-CN" sz="1800"/>
              <a:t>   </a:t>
            </a:r>
            <a:r>
              <a:rPr lang="en-US" altLang="zh-CN" sz="1800">
                <a:solidFill>
                  <a:srgbClr val="FE6700"/>
                </a:solidFill>
                <a:effectLst>
                  <a:outerShdw blurRad="38100" dist="38100" dir="2700000" algn="tl">
                    <a:srgbClr val="C0C0C0"/>
                  </a:outerShdw>
                </a:effectLst>
              </a:rPr>
              <a:t> if(m[i][j]&gt;0) </a:t>
            </a:r>
            <a:r>
              <a:rPr lang="en-US" altLang="zh-CN" sz="1800">
                <a:solidFill>
                  <a:schemeClr val="folHlink"/>
                </a:solidFill>
              </a:rPr>
              <a:t>//</a:t>
            </a:r>
            <a:r>
              <a:rPr lang="zh-CN" altLang="en-US" sz="1800">
                <a:solidFill>
                  <a:schemeClr val="folHlink"/>
                </a:solidFill>
              </a:rPr>
              <a:t>大于</a:t>
            </a:r>
            <a:r>
              <a:rPr lang="en-US" altLang="zh-CN" sz="1800">
                <a:solidFill>
                  <a:schemeClr val="folHlink"/>
                </a:solidFill>
              </a:rPr>
              <a:t>0</a:t>
            </a:r>
            <a:r>
              <a:rPr lang="zh-CN" altLang="en-US" sz="1800">
                <a:solidFill>
                  <a:schemeClr val="folHlink"/>
                </a:solidFill>
              </a:rPr>
              <a:t>表示其中存储的是所要求子问题的计算结果</a:t>
            </a:r>
          </a:p>
          <a:p>
            <a:pPr eaLnBrk="1" fontAlgn="auto" hangingPunct="1">
              <a:lnSpc>
                <a:spcPct val="80000"/>
              </a:lnSpc>
              <a:spcAft>
                <a:spcPts val="0"/>
              </a:spcAft>
              <a:buFontTx/>
              <a:buNone/>
              <a:defRPr/>
            </a:pPr>
            <a:r>
              <a:rPr lang="zh-CN" altLang="en-US" sz="1800">
                <a:solidFill>
                  <a:srgbClr val="FE6700"/>
                </a:solidFill>
                <a:effectLst>
                  <a:outerShdw blurRad="38100" dist="38100" dir="2700000" algn="tl">
                    <a:srgbClr val="C0C0C0"/>
                  </a:outerShdw>
                </a:effectLst>
              </a:rPr>
              <a:t>        </a:t>
            </a:r>
            <a:r>
              <a:rPr lang="en-US" altLang="zh-CN" sz="1800">
                <a:solidFill>
                  <a:srgbClr val="FE6700"/>
                </a:solidFill>
                <a:effectLst>
                  <a:outerShdw blurRad="38100" dist="38100" dir="2700000" algn="tl">
                    <a:srgbClr val="C0C0C0"/>
                  </a:outerShdw>
                </a:effectLst>
              </a:rPr>
              <a:t>return m[i][j]; </a:t>
            </a:r>
            <a:r>
              <a:rPr lang="en-US" altLang="zh-CN" sz="1800">
                <a:solidFill>
                  <a:schemeClr val="folHlink"/>
                </a:solidFill>
              </a:rPr>
              <a:t> //</a:t>
            </a:r>
            <a:r>
              <a:rPr lang="zh-CN" altLang="en-US" sz="1800">
                <a:solidFill>
                  <a:schemeClr val="folHlink"/>
                </a:solidFill>
              </a:rPr>
              <a:t>直接返回此结果即可</a:t>
            </a:r>
          </a:p>
          <a:p>
            <a:pPr eaLnBrk="1" fontAlgn="auto" hangingPunct="1">
              <a:lnSpc>
                <a:spcPct val="80000"/>
              </a:lnSpc>
              <a:spcAft>
                <a:spcPts val="0"/>
              </a:spcAft>
              <a:buFontTx/>
              <a:buNone/>
              <a:defRPr/>
            </a:pPr>
            <a:r>
              <a:rPr lang="zh-CN" altLang="en-US" sz="1800"/>
              <a:t>    </a:t>
            </a:r>
            <a:r>
              <a:rPr lang="en-US" altLang="zh-CN" sz="1800"/>
              <a:t>if(i==j)</a:t>
            </a:r>
          </a:p>
          <a:p>
            <a:pPr eaLnBrk="1" fontAlgn="auto" hangingPunct="1">
              <a:lnSpc>
                <a:spcPct val="80000"/>
              </a:lnSpc>
              <a:spcAft>
                <a:spcPts val="0"/>
              </a:spcAft>
              <a:buFontTx/>
              <a:buNone/>
              <a:defRPr/>
            </a:pPr>
            <a:r>
              <a:rPr lang="en-US" altLang="zh-CN" sz="1800"/>
              <a:t>        return 0;</a:t>
            </a:r>
          </a:p>
          <a:p>
            <a:pPr eaLnBrk="1" fontAlgn="auto" hangingPunct="1">
              <a:lnSpc>
                <a:spcPct val="80000"/>
              </a:lnSpc>
              <a:spcAft>
                <a:spcPts val="0"/>
              </a:spcAft>
              <a:buFontTx/>
              <a:buNone/>
              <a:defRPr/>
            </a:pPr>
            <a:r>
              <a:rPr lang="en-US" altLang="zh-CN" sz="1800"/>
              <a:t>    int u=LookupChain(i,i,p,m,s)+LookupChain(i+1,j,p,m,s)+p[i-1]*p[i]*p[j];</a:t>
            </a:r>
          </a:p>
          <a:p>
            <a:pPr eaLnBrk="1" fontAlgn="auto" hangingPunct="1">
              <a:lnSpc>
                <a:spcPct val="80000"/>
              </a:lnSpc>
              <a:spcAft>
                <a:spcPts val="0"/>
              </a:spcAft>
              <a:buFontTx/>
              <a:buNone/>
              <a:defRPr/>
            </a:pPr>
            <a:r>
              <a:rPr lang="en-US" altLang="zh-CN" sz="1800"/>
              <a:t>    s[i][j]=i;</a:t>
            </a:r>
          </a:p>
          <a:p>
            <a:pPr eaLnBrk="1" fontAlgn="auto" hangingPunct="1">
              <a:lnSpc>
                <a:spcPct val="80000"/>
              </a:lnSpc>
              <a:spcAft>
                <a:spcPts val="0"/>
              </a:spcAft>
              <a:buFontTx/>
              <a:buNone/>
              <a:defRPr/>
            </a:pPr>
            <a:r>
              <a:rPr lang="en-US" altLang="zh-CN" sz="1800"/>
              <a:t>    for(int k=i+1;k&lt;j;k++)</a:t>
            </a:r>
          </a:p>
          <a:p>
            <a:pPr eaLnBrk="1" fontAlgn="auto" hangingPunct="1">
              <a:lnSpc>
                <a:spcPct val="80000"/>
              </a:lnSpc>
              <a:spcAft>
                <a:spcPts val="0"/>
              </a:spcAft>
              <a:buFontTx/>
              <a:buNone/>
              <a:defRPr/>
            </a:pPr>
            <a:r>
              <a:rPr lang="en-US" altLang="zh-CN" sz="1800"/>
              <a:t>    {</a:t>
            </a:r>
          </a:p>
          <a:p>
            <a:pPr eaLnBrk="1" fontAlgn="auto" hangingPunct="1">
              <a:lnSpc>
                <a:spcPct val="80000"/>
              </a:lnSpc>
              <a:spcAft>
                <a:spcPts val="0"/>
              </a:spcAft>
              <a:buFontTx/>
              <a:buNone/>
              <a:defRPr/>
            </a:pPr>
            <a:r>
              <a:rPr lang="en-US" altLang="zh-CN" sz="1800"/>
              <a:t>        int t=LookupChain(i,k,p,m,s)+LookupChain(k+1,j,p,m,s)+p[i-1]*p[k]*p[j];</a:t>
            </a:r>
          </a:p>
          <a:p>
            <a:pPr eaLnBrk="1" fontAlgn="auto" hangingPunct="1">
              <a:lnSpc>
                <a:spcPct val="80000"/>
              </a:lnSpc>
              <a:spcAft>
                <a:spcPts val="0"/>
              </a:spcAft>
              <a:buFontTx/>
              <a:buNone/>
              <a:defRPr/>
            </a:pPr>
            <a:r>
              <a:rPr lang="en-US" altLang="zh-CN" sz="1800"/>
              <a:t>        if(t&lt;u)</a:t>
            </a:r>
          </a:p>
          <a:p>
            <a:pPr eaLnBrk="1" fontAlgn="auto" hangingPunct="1">
              <a:lnSpc>
                <a:spcPct val="80000"/>
              </a:lnSpc>
              <a:spcAft>
                <a:spcPts val="0"/>
              </a:spcAft>
              <a:buFontTx/>
              <a:buNone/>
              <a:defRPr/>
            </a:pPr>
            <a:r>
              <a:rPr lang="en-US" altLang="zh-CN" sz="1800"/>
              <a:t>        {</a:t>
            </a:r>
          </a:p>
          <a:p>
            <a:pPr eaLnBrk="1" fontAlgn="auto" hangingPunct="1">
              <a:lnSpc>
                <a:spcPct val="80000"/>
              </a:lnSpc>
              <a:spcAft>
                <a:spcPts val="0"/>
              </a:spcAft>
              <a:buFontTx/>
              <a:buNone/>
              <a:defRPr/>
            </a:pPr>
            <a:r>
              <a:rPr lang="en-US" altLang="zh-CN" sz="1800"/>
              <a:t>            u=t;</a:t>
            </a:r>
          </a:p>
          <a:p>
            <a:pPr eaLnBrk="1" fontAlgn="auto" hangingPunct="1">
              <a:lnSpc>
                <a:spcPct val="80000"/>
              </a:lnSpc>
              <a:spcAft>
                <a:spcPts val="0"/>
              </a:spcAft>
              <a:buFontTx/>
              <a:buNone/>
              <a:defRPr/>
            </a:pPr>
            <a:r>
              <a:rPr lang="en-US" altLang="zh-CN" sz="1800"/>
              <a:t>            s[i][j]=k;</a:t>
            </a:r>
          </a:p>
          <a:p>
            <a:pPr eaLnBrk="1" fontAlgn="auto" hangingPunct="1">
              <a:lnSpc>
                <a:spcPct val="80000"/>
              </a:lnSpc>
              <a:spcAft>
                <a:spcPts val="0"/>
              </a:spcAft>
              <a:buFontTx/>
              <a:buNone/>
              <a:defRPr/>
            </a:pPr>
            <a:r>
              <a:rPr lang="en-US" altLang="zh-CN" sz="1800"/>
              <a:t>        }</a:t>
            </a:r>
          </a:p>
          <a:p>
            <a:pPr eaLnBrk="1" fontAlgn="auto" hangingPunct="1">
              <a:lnSpc>
                <a:spcPct val="80000"/>
              </a:lnSpc>
              <a:spcAft>
                <a:spcPts val="0"/>
              </a:spcAft>
              <a:buFontTx/>
              <a:buNone/>
              <a:defRPr/>
            </a:pPr>
            <a:r>
              <a:rPr lang="en-US" altLang="zh-CN" sz="1800"/>
              <a:t>    }</a:t>
            </a:r>
          </a:p>
          <a:p>
            <a:pPr eaLnBrk="1" fontAlgn="auto" hangingPunct="1">
              <a:lnSpc>
                <a:spcPct val="80000"/>
              </a:lnSpc>
              <a:spcAft>
                <a:spcPts val="0"/>
              </a:spcAft>
              <a:buFontTx/>
              <a:buNone/>
              <a:defRPr/>
            </a:pPr>
            <a:r>
              <a:rPr lang="en-US" altLang="zh-CN" sz="1800"/>
              <a:t>    m[i][j]=u;</a:t>
            </a:r>
          </a:p>
          <a:p>
            <a:pPr eaLnBrk="1" fontAlgn="auto" hangingPunct="1">
              <a:lnSpc>
                <a:spcPct val="80000"/>
              </a:lnSpc>
              <a:spcAft>
                <a:spcPts val="0"/>
              </a:spcAft>
              <a:buFontTx/>
              <a:buNone/>
              <a:defRPr/>
            </a:pPr>
            <a:r>
              <a:rPr lang="en-US" altLang="zh-CN" sz="1800"/>
              <a:t>    return u;</a:t>
            </a:r>
          </a:p>
          <a:p>
            <a:pPr eaLnBrk="1" fontAlgn="auto" hangingPunct="1">
              <a:lnSpc>
                <a:spcPct val="80000"/>
              </a:lnSpc>
              <a:spcAft>
                <a:spcPts val="0"/>
              </a:spcAft>
              <a:buFontTx/>
              <a:buNone/>
              <a:defRPr/>
            </a:pPr>
            <a:r>
              <a:rPr lang="en-US" altLang="zh-CN" sz="1800"/>
              <a:t>}</a:t>
            </a:r>
          </a:p>
          <a:p>
            <a:pPr eaLnBrk="1" fontAlgn="auto" hangingPunct="1">
              <a:lnSpc>
                <a:spcPct val="80000"/>
              </a:lnSpc>
              <a:spcAft>
                <a:spcPts val="0"/>
              </a:spcAft>
              <a:buFont typeface="Wingdings 2"/>
              <a:buChar char=""/>
              <a:defRPr/>
            </a:pPr>
            <a:endParaRPr lang="en-US" altLang="zh-CN" sz="1800"/>
          </a:p>
        </p:txBody>
      </p:sp>
      <p:sp>
        <p:nvSpPr>
          <p:cNvPr id="43011" name="Text Box 4"/>
          <p:cNvSpPr txBox="1">
            <a:spLocks noChangeArrowheads="1"/>
          </p:cNvSpPr>
          <p:nvPr/>
        </p:nvSpPr>
        <p:spPr bwMode="auto">
          <a:xfrm>
            <a:off x="4114800" y="4800600"/>
            <a:ext cx="4738688" cy="1373188"/>
          </a:xfrm>
          <a:prstGeom prst="rect">
            <a:avLst/>
          </a:prstGeom>
          <a:solidFill>
            <a:srgbClr val="008080"/>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0000" tIns="46800" rIns="90000" bIns="46800">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0">
                <a:solidFill>
                  <a:schemeClr val="bg1"/>
                </a:solidFill>
                <a:latin typeface="Times New Roman" panose="02020603050405020304" pitchFamily="18" charset="0"/>
                <a:ea typeface="隶书" panose="02010509060101010101" pitchFamily="49" charset="-122"/>
              </a:rPr>
              <a:t>共有</a:t>
            </a:r>
            <a:r>
              <a:rPr kumimoji="1" lang="en-US" altLang="zh-CN" b="0">
                <a:solidFill>
                  <a:schemeClr val="bg1"/>
                </a:solidFill>
                <a:latin typeface="Times New Roman" panose="02020603050405020304" pitchFamily="18" charset="0"/>
                <a:ea typeface="隶书" panose="02010509060101010101" pitchFamily="49" charset="-122"/>
              </a:rPr>
              <a:t>O(n</a:t>
            </a:r>
            <a:r>
              <a:rPr kumimoji="1" lang="en-US" altLang="zh-CN" b="0" baseline="30000">
                <a:solidFill>
                  <a:schemeClr val="bg1"/>
                </a:solidFill>
                <a:latin typeface="Times New Roman" panose="02020603050405020304" pitchFamily="18" charset="0"/>
                <a:ea typeface="隶书" panose="02010509060101010101" pitchFamily="49" charset="-122"/>
              </a:rPr>
              <a:t>2</a:t>
            </a:r>
            <a:r>
              <a:rPr kumimoji="1" lang="en-US" altLang="zh-CN" b="0">
                <a:solidFill>
                  <a:schemeClr val="bg1"/>
                </a:solidFill>
                <a:latin typeface="Times New Roman" panose="02020603050405020304" pitchFamily="18" charset="0"/>
                <a:ea typeface="隶书" panose="02010509060101010101" pitchFamily="49" charset="-122"/>
              </a:rPr>
              <a:t>)</a:t>
            </a:r>
            <a:r>
              <a:rPr kumimoji="1" lang="zh-CN" altLang="en-US" b="0">
                <a:solidFill>
                  <a:schemeClr val="bg1"/>
                </a:solidFill>
                <a:latin typeface="Times New Roman" panose="02020603050405020304" pitchFamily="18" charset="0"/>
                <a:ea typeface="隶书" panose="02010509060101010101" pitchFamily="49" charset="-122"/>
              </a:rPr>
              <a:t>个记录项需填写，每个填写耗时</a:t>
            </a:r>
            <a:r>
              <a:rPr kumimoji="1" lang="en-US" altLang="zh-CN" b="0">
                <a:solidFill>
                  <a:schemeClr val="bg1"/>
                </a:solidFill>
                <a:latin typeface="Times New Roman" panose="02020603050405020304" pitchFamily="18" charset="0"/>
                <a:ea typeface="隶书" panose="02010509060101010101" pitchFamily="49" charset="-122"/>
              </a:rPr>
              <a:t>O(n)</a:t>
            </a:r>
            <a:r>
              <a:rPr kumimoji="1" lang="zh-CN" altLang="en-US" b="0">
                <a:solidFill>
                  <a:schemeClr val="bg1"/>
                </a:solidFill>
                <a:latin typeface="Times New Roman" panose="02020603050405020304" pitchFamily="18" charset="0"/>
                <a:ea typeface="隶书" panose="02010509060101010101" pitchFamily="49" charset="-122"/>
              </a:rPr>
              <a:t>，可知算法算法时间复杂度为</a:t>
            </a:r>
            <a:r>
              <a:rPr kumimoji="1" lang="en-US" altLang="zh-CN" b="0">
                <a:solidFill>
                  <a:schemeClr val="bg1"/>
                </a:solidFill>
                <a:latin typeface="Times New Roman" panose="02020603050405020304" pitchFamily="18" charset="0"/>
                <a:ea typeface="隶书" panose="02010509060101010101" pitchFamily="49" charset="-122"/>
              </a:rPr>
              <a:t>O(n</a:t>
            </a:r>
            <a:r>
              <a:rPr kumimoji="1" lang="en-US" altLang="zh-CN" b="0" baseline="30000">
                <a:solidFill>
                  <a:schemeClr val="bg1"/>
                </a:solidFill>
                <a:latin typeface="Times New Roman" panose="02020603050405020304" pitchFamily="18" charset="0"/>
                <a:ea typeface="隶书" panose="02010509060101010101" pitchFamily="49" charset="-122"/>
              </a:rPr>
              <a:t>3</a:t>
            </a:r>
            <a:r>
              <a:rPr kumimoji="1" lang="en-US" altLang="zh-CN" b="0">
                <a:solidFill>
                  <a:schemeClr val="bg1"/>
                </a:solidFill>
                <a:latin typeface="Times New Roman" panose="02020603050405020304" pitchFamily="18" charset="0"/>
                <a:ea typeface="隶书" panose="02010509060101010101" pitchFamily="49" charset="-122"/>
              </a:rPr>
              <a:t>)</a:t>
            </a:r>
            <a:r>
              <a:rPr kumimoji="1" lang="zh-CN" altLang="en-US" b="0">
                <a:solidFill>
                  <a:schemeClr val="bg1"/>
                </a:solidFill>
                <a:latin typeface="Times New Roman" panose="02020603050405020304" pitchFamily="18" charset="0"/>
                <a:ea typeface="隶书" panose="02010509060101010101" pitchFamily="49" charset="-122"/>
              </a:rPr>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fontAlgn="auto" hangingPunct="1">
              <a:spcAft>
                <a:spcPts val="0"/>
              </a:spcAft>
              <a:defRPr/>
            </a:pPr>
            <a:endParaRPr lang="zh-CN" altLang="zh-CN"/>
          </a:p>
        </p:txBody>
      </p:sp>
      <p:sp>
        <p:nvSpPr>
          <p:cNvPr id="44035" name="Rectangle 3"/>
          <p:cNvSpPr>
            <a:spLocks noGrp="1" noChangeArrowheads="1"/>
          </p:cNvSpPr>
          <p:nvPr>
            <p:ph idx="1"/>
          </p:nvPr>
        </p:nvSpPr>
        <p:spPr/>
        <p:txBody>
          <a:bodyPr/>
          <a:lstStyle/>
          <a:p>
            <a:pPr eaLnBrk="1" hangingPunct="1"/>
            <a:r>
              <a:rPr lang="zh-CN" altLang="en-US" smtClean="0"/>
              <a:t>一般来讲，当一个问题的所有子问题都至少要解一次时，用动态规划算法比用备忘录方法好；当子问题空间中的部分子问题可不必求解时，用备忘录方法则较有利。</a:t>
            </a:r>
          </a:p>
        </p:txBody>
      </p:sp>
      <p:sp>
        <p:nvSpPr>
          <p:cNvPr id="4" name="灯片编号占位符 5"/>
          <p:cNvSpPr>
            <a:spLocks noGrp="1"/>
          </p:cNvSpPr>
          <p:nvPr>
            <p:ph type="sldNum" sz="quarter" idx="12"/>
          </p:nvPr>
        </p:nvSpPr>
        <p:spPr/>
        <p:txBody>
          <a:bodyPr/>
          <a:lstStyle/>
          <a:p>
            <a:pPr>
              <a:defRPr/>
            </a:pPr>
            <a:fld id="{DDD9DF4F-C066-42B4-98E4-28FB5BCD4C73}" type="slidenum">
              <a:rPr lang="en-US" altLang="zh-CN"/>
              <a:pPr>
                <a:defRPr/>
              </a:pPr>
              <a:t>32</a:t>
            </a:fld>
            <a:endParaRPr lang="en-US" altLang="zh-C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fontAlgn="auto" hangingPunct="1">
              <a:spcAft>
                <a:spcPts val="0"/>
              </a:spcAft>
              <a:defRPr/>
            </a:pPr>
            <a:r>
              <a:rPr lang="en-US" altLang="zh-CN"/>
              <a:t>3.3 </a:t>
            </a:r>
            <a:r>
              <a:rPr lang="zh-CN" altLang="en-US"/>
              <a:t>最长公共子序列</a:t>
            </a:r>
          </a:p>
        </p:txBody>
      </p:sp>
      <p:sp>
        <p:nvSpPr>
          <p:cNvPr id="46083" name="Rectangle 3"/>
          <p:cNvSpPr>
            <a:spLocks noGrp="1" noChangeArrowheads="1"/>
          </p:cNvSpPr>
          <p:nvPr>
            <p:ph idx="1"/>
          </p:nvPr>
        </p:nvSpPr>
        <p:spPr/>
        <p:txBody>
          <a:bodyPr>
            <a:normAutofit/>
          </a:bodyPr>
          <a:lstStyle/>
          <a:p>
            <a:pPr eaLnBrk="1" fontAlgn="auto" hangingPunct="1">
              <a:spcAft>
                <a:spcPts val="0"/>
              </a:spcAft>
              <a:buFont typeface="Wingdings 2"/>
              <a:buChar char=""/>
              <a:defRPr/>
            </a:pPr>
            <a:r>
              <a:rPr lang="zh-CN" altLang="en-US"/>
              <a:t>若给定序列</a:t>
            </a:r>
            <a:r>
              <a:rPr lang="en-US" altLang="zh-CN"/>
              <a:t>X={x</a:t>
            </a:r>
            <a:r>
              <a:rPr lang="en-US" altLang="zh-CN" baseline="-25000"/>
              <a:t>1</a:t>
            </a:r>
            <a:r>
              <a:rPr lang="en-US" altLang="zh-CN"/>
              <a:t>,x</a:t>
            </a:r>
            <a:r>
              <a:rPr lang="en-US" altLang="zh-CN" baseline="-25000"/>
              <a:t>2</a:t>
            </a:r>
            <a:r>
              <a:rPr lang="en-US" altLang="zh-CN"/>
              <a:t>,…,x</a:t>
            </a:r>
            <a:r>
              <a:rPr lang="en-US" altLang="zh-CN" baseline="-25000"/>
              <a:t>m</a:t>
            </a:r>
            <a:r>
              <a:rPr lang="en-US" altLang="zh-CN"/>
              <a:t>}</a:t>
            </a:r>
            <a:r>
              <a:rPr lang="zh-CN" altLang="en-US"/>
              <a:t>，则另一序列</a:t>
            </a:r>
            <a:r>
              <a:rPr lang="en-US" altLang="zh-CN"/>
              <a:t>Z={z</a:t>
            </a:r>
            <a:r>
              <a:rPr lang="en-US" altLang="zh-CN" baseline="-25000"/>
              <a:t>1</a:t>
            </a:r>
            <a:r>
              <a:rPr lang="en-US" altLang="zh-CN"/>
              <a:t>,z</a:t>
            </a:r>
            <a:r>
              <a:rPr lang="en-US" altLang="zh-CN" baseline="-25000"/>
              <a:t>2</a:t>
            </a:r>
            <a:r>
              <a:rPr lang="en-US" altLang="zh-CN"/>
              <a:t>,…,z</a:t>
            </a:r>
            <a:r>
              <a:rPr lang="en-US" altLang="zh-CN" baseline="-25000"/>
              <a:t>k</a:t>
            </a:r>
            <a:r>
              <a:rPr lang="en-US" altLang="zh-CN"/>
              <a:t>}</a:t>
            </a:r>
            <a:r>
              <a:rPr lang="zh-CN" altLang="en-US"/>
              <a:t>，是</a:t>
            </a:r>
            <a:r>
              <a:rPr lang="en-US" altLang="zh-CN"/>
              <a:t>X</a:t>
            </a:r>
            <a:r>
              <a:rPr lang="zh-CN" altLang="en-US"/>
              <a:t>的子序列是指存在一个严格递增下标序列</a:t>
            </a:r>
            <a:r>
              <a:rPr lang="en-US" altLang="zh-CN"/>
              <a:t>{i</a:t>
            </a:r>
            <a:r>
              <a:rPr lang="en-US" altLang="zh-CN" baseline="-25000"/>
              <a:t>1</a:t>
            </a:r>
            <a:r>
              <a:rPr lang="en-US" altLang="zh-CN"/>
              <a:t>,i</a:t>
            </a:r>
            <a:r>
              <a:rPr lang="en-US" altLang="zh-CN" baseline="-25000"/>
              <a:t>2</a:t>
            </a:r>
            <a:r>
              <a:rPr lang="en-US" altLang="zh-CN"/>
              <a:t>,…,i</a:t>
            </a:r>
            <a:r>
              <a:rPr lang="en-US" altLang="zh-CN" baseline="-25000"/>
              <a:t>k</a:t>
            </a:r>
            <a:r>
              <a:rPr lang="en-US" altLang="zh-CN"/>
              <a:t>}</a:t>
            </a:r>
            <a:r>
              <a:rPr lang="zh-CN" altLang="en-US"/>
              <a:t>使得对于所有</a:t>
            </a:r>
            <a:r>
              <a:rPr lang="en-US" altLang="zh-CN"/>
              <a:t>j=1,2,…,k</a:t>
            </a:r>
            <a:r>
              <a:rPr lang="zh-CN" altLang="en-US"/>
              <a:t>有：</a:t>
            </a:r>
            <a:r>
              <a:rPr lang="en-US" altLang="zh-CN"/>
              <a:t>z</a:t>
            </a:r>
            <a:r>
              <a:rPr lang="en-US" altLang="zh-CN" baseline="-25000"/>
              <a:t>j</a:t>
            </a:r>
            <a:r>
              <a:rPr lang="en-US" altLang="zh-CN"/>
              <a:t>=x</a:t>
            </a:r>
            <a:r>
              <a:rPr lang="en-US" altLang="zh-CN" baseline="-25000"/>
              <a:t>i</a:t>
            </a:r>
            <a:r>
              <a:rPr lang="en-US" altLang="zh-CN" baseline="-50000"/>
              <a:t>j</a:t>
            </a:r>
            <a:r>
              <a:rPr lang="zh-CN" altLang="en-US"/>
              <a:t>。</a:t>
            </a:r>
          </a:p>
          <a:p>
            <a:pPr eaLnBrk="1" fontAlgn="auto" hangingPunct="1">
              <a:spcAft>
                <a:spcPts val="0"/>
              </a:spcAft>
              <a:buFont typeface="Wingdings 2"/>
              <a:buChar char=""/>
              <a:defRPr/>
            </a:pPr>
            <a:r>
              <a:rPr lang="zh-CN" altLang="en-US"/>
              <a:t>例如，序列</a:t>
            </a:r>
            <a:r>
              <a:rPr lang="en-US" altLang="zh-CN"/>
              <a:t>Z={B, C, D, B}</a:t>
            </a:r>
            <a:r>
              <a:rPr lang="zh-CN" altLang="en-US"/>
              <a:t>是序列</a:t>
            </a:r>
            <a:r>
              <a:rPr lang="en-US" altLang="zh-CN"/>
              <a:t>X={A, </a:t>
            </a:r>
            <a:r>
              <a:rPr lang="en-US" altLang="zh-CN">
                <a:solidFill>
                  <a:srgbClr val="FE6700"/>
                </a:solidFill>
                <a:effectLst>
                  <a:outerShdw blurRad="38100" dist="38100" dir="2700000" algn="tl">
                    <a:srgbClr val="C0C0C0"/>
                  </a:outerShdw>
                </a:effectLst>
              </a:rPr>
              <a:t>B</a:t>
            </a:r>
            <a:r>
              <a:rPr lang="en-US" altLang="zh-CN"/>
              <a:t>, </a:t>
            </a:r>
            <a:r>
              <a:rPr lang="en-US" altLang="zh-CN">
                <a:solidFill>
                  <a:srgbClr val="FE6700"/>
                </a:solidFill>
                <a:effectLst>
                  <a:outerShdw blurRad="38100" dist="38100" dir="2700000" algn="tl">
                    <a:srgbClr val="C0C0C0"/>
                  </a:outerShdw>
                </a:effectLst>
              </a:rPr>
              <a:t>C</a:t>
            </a:r>
            <a:r>
              <a:rPr lang="en-US" altLang="zh-CN"/>
              <a:t> , </a:t>
            </a:r>
            <a:r>
              <a:rPr lang="en-US" altLang="zh-CN">
                <a:solidFill>
                  <a:srgbClr val="FE6700"/>
                </a:solidFill>
                <a:effectLst>
                  <a:outerShdw blurRad="38100" dist="38100" dir="2700000" algn="tl">
                    <a:srgbClr val="C0C0C0"/>
                  </a:outerShdw>
                </a:effectLst>
              </a:rPr>
              <a:t>B</a:t>
            </a:r>
            <a:r>
              <a:rPr lang="en-US" altLang="zh-CN"/>
              <a:t>, </a:t>
            </a:r>
            <a:r>
              <a:rPr lang="en-US" altLang="zh-CN">
                <a:solidFill>
                  <a:srgbClr val="FE6700"/>
                </a:solidFill>
                <a:effectLst>
                  <a:outerShdw blurRad="38100" dist="38100" dir="2700000" algn="tl">
                    <a:srgbClr val="C0C0C0"/>
                  </a:outerShdw>
                </a:effectLst>
              </a:rPr>
              <a:t>D</a:t>
            </a:r>
            <a:r>
              <a:rPr lang="en-US" altLang="zh-CN"/>
              <a:t>, A, </a:t>
            </a:r>
            <a:r>
              <a:rPr lang="en-US" altLang="zh-CN">
                <a:solidFill>
                  <a:srgbClr val="FE6700"/>
                </a:solidFill>
                <a:effectLst>
                  <a:outerShdw blurRad="38100" dist="38100" dir="2700000" algn="tl">
                    <a:srgbClr val="C0C0C0"/>
                  </a:outerShdw>
                </a:effectLst>
              </a:rPr>
              <a:t>B</a:t>
            </a:r>
            <a:r>
              <a:rPr lang="en-US" altLang="zh-CN"/>
              <a:t>}</a:t>
            </a:r>
            <a:r>
              <a:rPr lang="zh-CN" altLang="en-US"/>
              <a:t>的子序列，相应的递增下标序列为</a:t>
            </a:r>
            <a:r>
              <a:rPr lang="en-US" altLang="zh-CN"/>
              <a:t>{2, 3, 5, 7}</a:t>
            </a:r>
            <a:r>
              <a:rPr lang="zh-CN" altLang="en-US"/>
              <a:t>。</a:t>
            </a:r>
          </a:p>
          <a:p>
            <a:pPr eaLnBrk="1" fontAlgn="auto" hangingPunct="1">
              <a:spcAft>
                <a:spcPts val="0"/>
              </a:spcAft>
              <a:buFont typeface="Wingdings 2"/>
              <a:buChar char=""/>
              <a:defRPr/>
            </a:pPr>
            <a:endParaRPr lang="en-US" altLang="zh-CN"/>
          </a:p>
        </p:txBody>
      </p:sp>
      <p:sp>
        <p:nvSpPr>
          <p:cNvPr id="4" name="灯片编号占位符 5"/>
          <p:cNvSpPr>
            <a:spLocks noGrp="1"/>
          </p:cNvSpPr>
          <p:nvPr>
            <p:ph type="sldNum" sz="quarter" idx="12"/>
          </p:nvPr>
        </p:nvSpPr>
        <p:spPr/>
        <p:txBody>
          <a:bodyPr/>
          <a:lstStyle/>
          <a:p>
            <a:pPr>
              <a:defRPr/>
            </a:pPr>
            <a:fld id="{0A325CC4-E314-4496-8FFB-6E5E1B1B8345}" type="slidenum">
              <a:rPr lang="en-US" altLang="zh-CN"/>
              <a:pPr>
                <a:defRPr/>
              </a:pPr>
              <a:t>33</a:t>
            </a:fld>
            <a:endParaRPr lang="en-US" altLang="zh-C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fontAlgn="auto" hangingPunct="1">
              <a:spcAft>
                <a:spcPts val="0"/>
              </a:spcAft>
              <a:defRPr/>
            </a:pPr>
            <a:endParaRPr lang="zh-CN" altLang="zh-CN"/>
          </a:p>
        </p:txBody>
      </p:sp>
      <p:sp>
        <p:nvSpPr>
          <p:cNvPr id="47107" name="Rectangle 3"/>
          <p:cNvSpPr>
            <a:spLocks noGrp="1" noChangeArrowheads="1"/>
          </p:cNvSpPr>
          <p:nvPr>
            <p:ph idx="1"/>
          </p:nvPr>
        </p:nvSpPr>
        <p:spPr/>
        <p:txBody>
          <a:bodyPr>
            <a:normAutofit/>
          </a:bodyPr>
          <a:lstStyle/>
          <a:p>
            <a:pPr eaLnBrk="1" fontAlgn="auto" hangingPunct="1">
              <a:spcAft>
                <a:spcPts val="0"/>
              </a:spcAft>
              <a:buFont typeface="Wingdings 2"/>
              <a:buChar char=""/>
              <a:defRPr/>
            </a:pPr>
            <a:r>
              <a:rPr lang="zh-CN" altLang="en-US"/>
              <a:t>给定</a:t>
            </a:r>
            <a:r>
              <a:rPr lang="en-US" altLang="zh-CN"/>
              <a:t>2</a:t>
            </a:r>
            <a:r>
              <a:rPr lang="zh-CN" altLang="en-US"/>
              <a:t>个序列</a:t>
            </a:r>
            <a:r>
              <a:rPr lang="en-US" altLang="zh-CN"/>
              <a:t>X</a:t>
            </a:r>
            <a:r>
              <a:rPr lang="zh-CN" altLang="en-US"/>
              <a:t>和</a:t>
            </a:r>
            <a:r>
              <a:rPr lang="en-US" altLang="zh-CN"/>
              <a:t>Y</a:t>
            </a:r>
            <a:r>
              <a:rPr lang="zh-CN" altLang="en-US"/>
              <a:t>，当另一序列</a:t>
            </a:r>
            <a:r>
              <a:rPr lang="en-US" altLang="zh-CN"/>
              <a:t>Z</a:t>
            </a:r>
            <a:r>
              <a:rPr lang="zh-CN" altLang="en-US"/>
              <a:t>既是</a:t>
            </a:r>
            <a:r>
              <a:rPr lang="en-US" altLang="zh-CN"/>
              <a:t>X</a:t>
            </a:r>
            <a:r>
              <a:rPr lang="zh-CN" altLang="en-US"/>
              <a:t>的子序列又是</a:t>
            </a:r>
            <a:r>
              <a:rPr lang="en-US" altLang="zh-CN"/>
              <a:t>Y</a:t>
            </a:r>
            <a:r>
              <a:rPr lang="zh-CN" altLang="en-US"/>
              <a:t>的子序列时，称</a:t>
            </a:r>
            <a:r>
              <a:rPr lang="en-US" altLang="zh-CN"/>
              <a:t>Z</a:t>
            </a:r>
            <a:r>
              <a:rPr lang="zh-CN" altLang="en-US"/>
              <a:t>是序列</a:t>
            </a:r>
            <a:r>
              <a:rPr lang="en-US" altLang="zh-CN"/>
              <a:t>X</a:t>
            </a:r>
            <a:r>
              <a:rPr lang="zh-CN" altLang="en-US"/>
              <a:t>和</a:t>
            </a:r>
            <a:r>
              <a:rPr lang="en-US" altLang="zh-CN"/>
              <a:t>Y</a:t>
            </a:r>
            <a:r>
              <a:rPr lang="zh-CN" altLang="en-US"/>
              <a:t>的</a:t>
            </a:r>
            <a:r>
              <a:rPr lang="zh-CN" altLang="en-US">
                <a:solidFill>
                  <a:srgbClr val="FE6700"/>
                </a:solidFill>
                <a:effectLst>
                  <a:outerShdw blurRad="38100" dist="38100" dir="2700000" algn="tl">
                    <a:srgbClr val="C0C0C0"/>
                  </a:outerShdw>
                </a:effectLst>
              </a:rPr>
              <a:t>公共子序列</a:t>
            </a:r>
            <a:r>
              <a:rPr lang="zh-CN" altLang="en-US"/>
              <a:t>。</a:t>
            </a:r>
          </a:p>
          <a:p>
            <a:pPr eaLnBrk="1" fontAlgn="auto" hangingPunct="1">
              <a:spcAft>
                <a:spcPts val="0"/>
              </a:spcAft>
              <a:buFont typeface="Wingdings 2"/>
              <a:buChar char=""/>
              <a:defRPr/>
            </a:pPr>
            <a:r>
              <a:rPr lang="zh-CN" altLang="en-US"/>
              <a:t>例：</a:t>
            </a:r>
          </a:p>
          <a:p>
            <a:pPr eaLnBrk="1" fontAlgn="auto" hangingPunct="1">
              <a:spcAft>
                <a:spcPts val="0"/>
              </a:spcAft>
              <a:buFont typeface="Wingdings 2"/>
              <a:buChar char=""/>
              <a:defRPr/>
            </a:pPr>
            <a:r>
              <a:rPr lang="en-US" altLang="zh-CN"/>
              <a:t>X={A,</a:t>
            </a:r>
            <a:r>
              <a:rPr lang="en-US" altLang="zh-CN">
                <a:solidFill>
                  <a:srgbClr val="FE6700"/>
                </a:solidFill>
                <a:effectLst>
                  <a:outerShdw blurRad="38100" dist="38100" dir="2700000" algn="tl">
                    <a:srgbClr val="C0C0C0"/>
                  </a:outerShdw>
                </a:effectLst>
              </a:rPr>
              <a:t>B</a:t>
            </a:r>
            <a:r>
              <a:rPr lang="en-US" altLang="zh-CN"/>
              <a:t>,</a:t>
            </a:r>
            <a:r>
              <a:rPr lang="en-US" altLang="zh-CN">
                <a:solidFill>
                  <a:srgbClr val="FE6700"/>
                </a:solidFill>
                <a:effectLst>
                  <a:outerShdw blurRad="38100" dist="38100" dir="2700000" algn="tl">
                    <a:srgbClr val="C0C0C0"/>
                  </a:outerShdw>
                </a:effectLst>
              </a:rPr>
              <a:t>C</a:t>
            </a:r>
            <a:r>
              <a:rPr lang="en-US" altLang="zh-CN"/>
              <a:t>,B,D,</a:t>
            </a:r>
            <a:r>
              <a:rPr lang="en-US" altLang="zh-CN">
                <a:solidFill>
                  <a:srgbClr val="FE6700"/>
                </a:solidFill>
                <a:effectLst>
                  <a:outerShdw blurRad="38100" dist="38100" dir="2700000" algn="tl">
                    <a:srgbClr val="C0C0C0"/>
                  </a:outerShdw>
                </a:effectLst>
              </a:rPr>
              <a:t>A</a:t>
            </a:r>
            <a:r>
              <a:rPr lang="en-US" altLang="zh-CN"/>
              <a:t>,B}</a:t>
            </a:r>
            <a:r>
              <a:rPr lang="zh-CN" altLang="en-US"/>
              <a:t>，</a:t>
            </a:r>
            <a:r>
              <a:rPr lang="en-US" altLang="zh-CN"/>
              <a:t>Y={</a:t>
            </a:r>
            <a:r>
              <a:rPr lang="en-US" altLang="zh-CN">
                <a:solidFill>
                  <a:srgbClr val="FE6700"/>
                </a:solidFill>
                <a:effectLst>
                  <a:outerShdw blurRad="38100" dist="38100" dir="2700000" algn="tl">
                    <a:srgbClr val="C0C0C0"/>
                  </a:outerShdw>
                </a:effectLst>
              </a:rPr>
              <a:t>B</a:t>
            </a:r>
            <a:r>
              <a:rPr lang="en-US" altLang="zh-CN"/>
              <a:t>,D,</a:t>
            </a:r>
            <a:r>
              <a:rPr lang="en-US" altLang="zh-CN">
                <a:solidFill>
                  <a:srgbClr val="FE6700"/>
                </a:solidFill>
                <a:effectLst>
                  <a:outerShdw blurRad="38100" dist="38100" dir="2700000" algn="tl">
                    <a:srgbClr val="C0C0C0"/>
                  </a:outerShdw>
                </a:effectLst>
              </a:rPr>
              <a:t>C</a:t>
            </a:r>
            <a:r>
              <a:rPr lang="en-US" altLang="zh-CN"/>
              <a:t>,</a:t>
            </a:r>
            <a:r>
              <a:rPr lang="en-US" altLang="zh-CN">
                <a:solidFill>
                  <a:srgbClr val="FE6700"/>
                </a:solidFill>
                <a:effectLst>
                  <a:outerShdw blurRad="38100" dist="38100" dir="2700000" algn="tl">
                    <a:srgbClr val="C0C0C0"/>
                  </a:outerShdw>
                </a:effectLst>
              </a:rPr>
              <a:t>A</a:t>
            </a:r>
            <a:r>
              <a:rPr lang="en-US" altLang="zh-CN"/>
              <a:t>,B,A}</a:t>
            </a:r>
            <a:r>
              <a:rPr lang="zh-CN" altLang="en-US"/>
              <a:t>，则序列</a:t>
            </a:r>
            <a:r>
              <a:rPr lang="en-US" altLang="zh-CN"/>
              <a:t>{B,C,A}</a:t>
            </a:r>
            <a:r>
              <a:rPr lang="zh-CN" altLang="en-US"/>
              <a:t>是</a:t>
            </a:r>
            <a:r>
              <a:rPr lang="en-US" altLang="zh-CN"/>
              <a:t>X</a:t>
            </a:r>
            <a:r>
              <a:rPr lang="zh-CN" altLang="en-US"/>
              <a:t>和</a:t>
            </a:r>
            <a:r>
              <a:rPr lang="en-US" altLang="zh-CN"/>
              <a:t>Y</a:t>
            </a:r>
            <a:r>
              <a:rPr lang="zh-CN" altLang="en-US"/>
              <a:t>的一个公共子序列。</a:t>
            </a:r>
          </a:p>
        </p:txBody>
      </p:sp>
      <p:sp>
        <p:nvSpPr>
          <p:cNvPr id="4" name="灯片编号占位符 5"/>
          <p:cNvSpPr>
            <a:spLocks noGrp="1"/>
          </p:cNvSpPr>
          <p:nvPr>
            <p:ph type="sldNum" sz="quarter" idx="12"/>
          </p:nvPr>
        </p:nvSpPr>
        <p:spPr/>
        <p:txBody>
          <a:bodyPr/>
          <a:lstStyle/>
          <a:p>
            <a:pPr>
              <a:defRPr/>
            </a:pPr>
            <a:fld id="{D01D2716-4108-40E6-BA37-17093CB11D23}" type="slidenum">
              <a:rPr lang="en-US" altLang="zh-CN"/>
              <a:pPr>
                <a:defRPr/>
              </a:pPr>
              <a:t>34</a:t>
            </a:fld>
            <a:endParaRPr lang="en-US" alt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fontAlgn="auto" hangingPunct="1">
              <a:spcAft>
                <a:spcPts val="0"/>
              </a:spcAft>
              <a:defRPr/>
            </a:pPr>
            <a:endParaRPr lang="zh-CN" altLang="zh-CN"/>
          </a:p>
        </p:txBody>
      </p:sp>
      <p:sp>
        <p:nvSpPr>
          <p:cNvPr id="48131" name="Rectangle 3"/>
          <p:cNvSpPr>
            <a:spLocks noGrp="1" noChangeArrowheads="1"/>
          </p:cNvSpPr>
          <p:nvPr>
            <p:ph idx="1"/>
          </p:nvPr>
        </p:nvSpPr>
        <p:spPr/>
        <p:txBody>
          <a:bodyPr>
            <a:normAutofit/>
          </a:bodyPr>
          <a:lstStyle/>
          <a:p>
            <a:pPr eaLnBrk="1" fontAlgn="auto" hangingPunct="1">
              <a:spcAft>
                <a:spcPts val="0"/>
              </a:spcAft>
              <a:buFont typeface="Wingdings 2"/>
              <a:buChar char=""/>
              <a:defRPr/>
            </a:pPr>
            <a:r>
              <a:rPr lang="zh-CN" altLang="en-US"/>
              <a:t>给定</a:t>
            </a:r>
            <a:r>
              <a:rPr lang="en-US" altLang="zh-CN"/>
              <a:t>2</a:t>
            </a:r>
            <a:r>
              <a:rPr lang="zh-CN" altLang="en-US"/>
              <a:t>个序列</a:t>
            </a:r>
            <a:r>
              <a:rPr lang="en-US" altLang="zh-CN"/>
              <a:t>X={x</a:t>
            </a:r>
            <a:r>
              <a:rPr lang="en-US" altLang="zh-CN" baseline="-25000"/>
              <a:t>1</a:t>
            </a:r>
            <a:r>
              <a:rPr lang="en-US" altLang="zh-CN"/>
              <a:t>,x</a:t>
            </a:r>
            <a:r>
              <a:rPr lang="en-US" altLang="zh-CN" baseline="-25000"/>
              <a:t>2</a:t>
            </a:r>
            <a:r>
              <a:rPr lang="en-US" altLang="zh-CN"/>
              <a:t>,…,x</a:t>
            </a:r>
            <a:r>
              <a:rPr lang="en-US" altLang="zh-CN" baseline="-25000"/>
              <a:t>m</a:t>
            </a:r>
            <a:r>
              <a:rPr lang="en-US" altLang="zh-CN"/>
              <a:t>}</a:t>
            </a:r>
            <a:r>
              <a:rPr lang="zh-CN" altLang="en-US"/>
              <a:t>和</a:t>
            </a:r>
            <a:r>
              <a:rPr lang="en-US" altLang="zh-CN"/>
              <a:t>Y={y</a:t>
            </a:r>
            <a:r>
              <a:rPr lang="en-US" altLang="zh-CN" baseline="-25000"/>
              <a:t>1</a:t>
            </a:r>
            <a:r>
              <a:rPr lang="en-US" altLang="zh-CN"/>
              <a:t>,y</a:t>
            </a:r>
            <a:r>
              <a:rPr lang="en-US" altLang="zh-CN" baseline="-25000"/>
              <a:t>2</a:t>
            </a:r>
            <a:r>
              <a:rPr lang="en-US" altLang="zh-CN"/>
              <a:t>,…,y</a:t>
            </a:r>
            <a:r>
              <a:rPr lang="en-US" altLang="zh-CN" baseline="-25000"/>
              <a:t>n</a:t>
            </a:r>
            <a:r>
              <a:rPr lang="en-US" altLang="zh-CN"/>
              <a:t>}</a:t>
            </a:r>
            <a:r>
              <a:rPr lang="zh-CN" altLang="en-US"/>
              <a:t>，找出</a:t>
            </a:r>
            <a:r>
              <a:rPr lang="en-US" altLang="zh-CN"/>
              <a:t>X</a:t>
            </a:r>
            <a:r>
              <a:rPr lang="zh-CN" altLang="en-US"/>
              <a:t>和</a:t>
            </a:r>
            <a:r>
              <a:rPr lang="en-US" altLang="zh-CN"/>
              <a:t>Y</a:t>
            </a:r>
            <a:r>
              <a:rPr lang="zh-CN" altLang="en-US"/>
              <a:t>的最长公共子序列。</a:t>
            </a:r>
          </a:p>
          <a:p>
            <a:pPr eaLnBrk="1" fontAlgn="auto" hangingPunct="1">
              <a:spcAft>
                <a:spcPts val="0"/>
              </a:spcAft>
              <a:buFont typeface="Wingdings 2"/>
              <a:buChar char=""/>
              <a:defRPr/>
            </a:pPr>
            <a:r>
              <a:rPr lang="zh-CN" altLang="en-US"/>
              <a:t>例：</a:t>
            </a:r>
          </a:p>
          <a:p>
            <a:pPr eaLnBrk="1" fontAlgn="auto" hangingPunct="1">
              <a:spcAft>
                <a:spcPts val="0"/>
              </a:spcAft>
              <a:buFont typeface="Wingdings 2"/>
              <a:buChar char=""/>
              <a:defRPr/>
            </a:pPr>
            <a:r>
              <a:rPr lang="zh-CN" altLang="en-US"/>
              <a:t>序列</a:t>
            </a:r>
            <a:r>
              <a:rPr lang="en-US" altLang="zh-CN"/>
              <a:t>{B,C,B,A}</a:t>
            </a:r>
            <a:r>
              <a:rPr lang="zh-CN" altLang="en-US"/>
              <a:t>是</a:t>
            </a:r>
            <a:r>
              <a:rPr lang="en-US" altLang="zh-CN"/>
              <a:t>X</a:t>
            </a:r>
            <a:r>
              <a:rPr lang="zh-CN" altLang="en-US"/>
              <a:t>和</a:t>
            </a:r>
            <a:r>
              <a:rPr lang="en-US" altLang="zh-CN"/>
              <a:t>Y</a:t>
            </a:r>
            <a:r>
              <a:rPr lang="zh-CN" altLang="en-US"/>
              <a:t>的最长公共子序列。</a:t>
            </a:r>
          </a:p>
          <a:p>
            <a:pPr algn="ctr" eaLnBrk="1" fontAlgn="auto" hangingPunct="1">
              <a:spcAft>
                <a:spcPts val="0"/>
              </a:spcAft>
              <a:buFontTx/>
              <a:buNone/>
              <a:defRPr/>
            </a:pPr>
            <a:r>
              <a:rPr lang="en-US" altLang="zh-CN"/>
              <a:t>X={A,</a:t>
            </a:r>
            <a:r>
              <a:rPr lang="en-US" altLang="zh-CN">
                <a:solidFill>
                  <a:srgbClr val="FE6700"/>
                </a:solidFill>
                <a:effectLst>
                  <a:outerShdw blurRad="38100" dist="38100" dir="2700000" algn="tl">
                    <a:srgbClr val="C0C0C0"/>
                  </a:outerShdw>
                </a:effectLst>
              </a:rPr>
              <a:t>B</a:t>
            </a:r>
            <a:r>
              <a:rPr lang="en-US" altLang="zh-CN"/>
              <a:t>,</a:t>
            </a:r>
            <a:r>
              <a:rPr lang="en-US" altLang="zh-CN">
                <a:solidFill>
                  <a:srgbClr val="FE6700"/>
                </a:solidFill>
                <a:effectLst>
                  <a:outerShdw blurRad="38100" dist="38100" dir="2700000" algn="tl">
                    <a:srgbClr val="C0C0C0"/>
                  </a:outerShdw>
                </a:effectLst>
              </a:rPr>
              <a:t>C</a:t>
            </a:r>
            <a:r>
              <a:rPr lang="en-US" altLang="zh-CN"/>
              <a:t>,</a:t>
            </a:r>
            <a:r>
              <a:rPr lang="en-US" altLang="zh-CN">
                <a:solidFill>
                  <a:srgbClr val="FE6700"/>
                </a:solidFill>
                <a:effectLst>
                  <a:outerShdw blurRad="38100" dist="38100" dir="2700000" algn="tl">
                    <a:srgbClr val="C0C0C0"/>
                  </a:outerShdw>
                </a:effectLst>
              </a:rPr>
              <a:t>B</a:t>
            </a:r>
            <a:r>
              <a:rPr lang="en-US" altLang="zh-CN"/>
              <a:t>,D,</a:t>
            </a:r>
            <a:r>
              <a:rPr lang="en-US" altLang="zh-CN">
                <a:solidFill>
                  <a:srgbClr val="FE6700"/>
                </a:solidFill>
                <a:effectLst>
                  <a:outerShdw blurRad="38100" dist="38100" dir="2700000" algn="tl">
                    <a:srgbClr val="C0C0C0"/>
                  </a:outerShdw>
                </a:effectLst>
              </a:rPr>
              <a:t>A</a:t>
            </a:r>
            <a:r>
              <a:rPr lang="en-US" altLang="zh-CN"/>
              <a:t>,B}</a:t>
            </a:r>
            <a:r>
              <a:rPr lang="zh-CN" altLang="en-US"/>
              <a:t>，</a:t>
            </a:r>
            <a:r>
              <a:rPr lang="en-US" altLang="zh-CN"/>
              <a:t>Y={</a:t>
            </a:r>
            <a:r>
              <a:rPr lang="en-US" altLang="zh-CN">
                <a:solidFill>
                  <a:srgbClr val="FE6700"/>
                </a:solidFill>
                <a:effectLst>
                  <a:outerShdw blurRad="38100" dist="38100" dir="2700000" algn="tl">
                    <a:srgbClr val="C0C0C0"/>
                  </a:outerShdw>
                </a:effectLst>
              </a:rPr>
              <a:t>B</a:t>
            </a:r>
            <a:r>
              <a:rPr lang="en-US" altLang="zh-CN"/>
              <a:t>,D,</a:t>
            </a:r>
            <a:r>
              <a:rPr lang="en-US" altLang="zh-CN">
                <a:solidFill>
                  <a:srgbClr val="FE6700"/>
                </a:solidFill>
                <a:effectLst>
                  <a:outerShdw blurRad="38100" dist="38100" dir="2700000" algn="tl">
                    <a:srgbClr val="C0C0C0"/>
                  </a:outerShdw>
                </a:effectLst>
              </a:rPr>
              <a:t>C</a:t>
            </a:r>
            <a:r>
              <a:rPr lang="en-US" altLang="zh-CN"/>
              <a:t>,</a:t>
            </a:r>
            <a:r>
              <a:rPr lang="en-US" altLang="zh-CN">
                <a:effectLst>
                  <a:outerShdw blurRad="38100" dist="38100" dir="2700000" algn="tl">
                    <a:srgbClr val="C0C0C0"/>
                  </a:outerShdw>
                </a:effectLst>
              </a:rPr>
              <a:t>A</a:t>
            </a:r>
            <a:r>
              <a:rPr lang="en-US" altLang="zh-CN"/>
              <a:t>,</a:t>
            </a:r>
            <a:r>
              <a:rPr lang="en-US" altLang="zh-CN">
                <a:solidFill>
                  <a:srgbClr val="FE6700"/>
                </a:solidFill>
                <a:effectLst>
                  <a:outerShdw blurRad="38100" dist="38100" dir="2700000" algn="tl">
                    <a:srgbClr val="C0C0C0"/>
                  </a:outerShdw>
                </a:effectLst>
              </a:rPr>
              <a:t>B</a:t>
            </a:r>
            <a:r>
              <a:rPr lang="en-US" altLang="zh-CN"/>
              <a:t>,</a:t>
            </a:r>
            <a:r>
              <a:rPr lang="en-US" altLang="zh-CN">
                <a:solidFill>
                  <a:srgbClr val="FE6700"/>
                </a:solidFill>
                <a:effectLst>
                  <a:outerShdw blurRad="38100" dist="38100" dir="2700000" algn="tl">
                    <a:srgbClr val="C0C0C0"/>
                  </a:outerShdw>
                </a:effectLst>
              </a:rPr>
              <a:t>A</a:t>
            </a:r>
            <a:r>
              <a:rPr lang="en-US" altLang="zh-CN"/>
              <a:t>}</a:t>
            </a:r>
          </a:p>
          <a:p>
            <a:pPr eaLnBrk="1" fontAlgn="auto" hangingPunct="1">
              <a:spcAft>
                <a:spcPts val="0"/>
              </a:spcAft>
              <a:buFont typeface="Wingdings 2"/>
              <a:buChar char=""/>
              <a:defRPr/>
            </a:pPr>
            <a:endParaRPr lang="en-US" altLang="zh-CN"/>
          </a:p>
        </p:txBody>
      </p:sp>
      <p:sp>
        <p:nvSpPr>
          <p:cNvPr id="4" name="灯片编号占位符 5"/>
          <p:cNvSpPr>
            <a:spLocks noGrp="1"/>
          </p:cNvSpPr>
          <p:nvPr>
            <p:ph type="sldNum" sz="quarter" idx="12"/>
          </p:nvPr>
        </p:nvSpPr>
        <p:spPr/>
        <p:txBody>
          <a:bodyPr/>
          <a:lstStyle/>
          <a:p>
            <a:pPr>
              <a:defRPr/>
            </a:pPr>
            <a:fld id="{54CA2C7B-88C1-4AB8-ABC5-AA82540FC83A}" type="slidenum">
              <a:rPr lang="en-US" altLang="zh-CN"/>
              <a:pPr>
                <a:defRPr/>
              </a:pPr>
              <a:t>35</a:t>
            </a:fld>
            <a:endParaRPr lang="en-US" altLang="zh-C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fontAlgn="auto" hangingPunct="1">
              <a:spcAft>
                <a:spcPts val="0"/>
              </a:spcAft>
              <a:defRPr/>
            </a:pPr>
            <a:r>
              <a:rPr lang="zh-CN" altLang="en-US"/>
              <a:t>穷举搜索法</a:t>
            </a:r>
          </a:p>
        </p:txBody>
      </p:sp>
      <p:sp>
        <p:nvSpPr>
          <p:cNvPr id="48131" name="Rectangle 3"/>
          <p:cNvSpPr>
            <a:spLocks noGrp="1" noChangeArrowheads="1"/>
          </p:cNvSpPr>
          <p:nvPr>
            <p:ph idx="1"/>
          </p:nvPr>
        </p:nvSpPr>
        <p:spPr/>
        <p:txBody>
          <a:bodyPr/>
          <a:lstStyle/>
          <a:p>
            <a:pPr eaLnBrk="1" hangingPunct="1"/>
            <a:r>
              <a:rPr lang="zh-CN" altLang="en-US" smtClean="0"/>
              <a:t>对</a:t>
            </a:r>
            <a:r>
              <a:rPr lang="en-US" altLang="zh-CN" smtClean="0"/>
              <a:t>X</a:t>
            </a:r>
            <a:r>
              <a:rPr lang="zh-CN" altLang="en-US" smtClean="0"/>
              <a:t>的所有子序列，检查它是否也是</a:t>
            </a:r>
            <a:r>
              <a:rPr lang="en-US" altLang="zh-CN" smtClean="0"/>
              <a:t>Y</a:t>
            </a:r>
            <a:r>
              <a:rPr lang="zh-CN" altLang="en-US" smtClean="0"/>
              <a:t>的子序列。</a:t>
            </a:r>
          </a:p>
          <a:p>
            <a:pPr eaLnBrk="1" hangingPunct="1"/>
            <a:r>
              <a:rPr lang="en-US" altLang="zh-CN" smtClean="0"/>
              <a:t>X</a:t>
            </a:r>
            <a:r>
              <a:rPr lang="zh-CN" altLang="en-US" smtClean="0"/>
              <a:t>的每个子序列相应于下标集</a:t>
            </a:r>
            <a:r>
              <a:rPr lang="en-US" altLang="zh-CN" smtClean="0"/>
              <a:t>{1,2,…,m}</a:t>
            </a:r>
            <a:r>
              <a:rPr lang="zh-CN" altLang="en-US" smtClean="0"/>
              <a:t>的一个子集，因此共有</a:t>
            </a:r>
            <a:r>
              <a:rPr lang="en-US" altLang="zh-CN" smtClean="0"/>
              <a:t>2</a:t>
            </a:r>
            <a:r>
              <a:rPr lang="en-US" altLang="zh-CN" baseline="30000" smtClean="0"/>
              <a:t>m</a:t>
            </a:r>
            <a:r>
              <a:rPr lang="zh-CN" altLang="en-US" smtClean="0"/>
              <a:t>个不同子序列，穷举搜索法需要指数时间。</a:t>
            </a:r>
          </a:p>
        </p:txBody>
      </p:sp>
      <p:sp>
        <p:nvSpPr>
          <p:cNvPr id="4" name="灯片编号占位符 5"/>
          <p:cNvSpPr>
            <a:spLocks noGrp="1"/>
          </p:cNvSpPr>
          <p:nvPr>
            <p:ph type="sldNum" sz="quarter" idx="12"/>
          </p:nvPr>
        </p:nvSpPr>
        <p:spPr/>
        <p:txBody>
          <a:bodyPr/>
          <a:lstStyle/>
          <a:p>
            <a:pPr>
              <a:defRPr/>
            </a:pPr>
            <a:fld id="{CAF6580D-FCF5-40EF-B564-BB2CCA63DFAD}" type="slidenum">
              <a:rPr lang="en-US" altLang="zh-CN"/>
              <a:pPr>
                <a:defRPr/>
              </a:pPr>
              <a:t>36</a:t>
            </a:fld>
            <a:endParaRPr lang="en-US" alt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fontAlgn="auto" hangingPunct="1">
              <a:spcAft>
                <a:spcPts val="0"/>
              </a:spcAft>
              <a:defRPr/>
            </a:pPr>
            <a:r>
              <a:rPr lang="en-US" altLang="zh-CN"/>
              <a:t>1. </a:t>
            </a:r>
            <a:r>
              <a:rPr lang="zh-CN" altLang="en-US"/>
              <a:t>最长公共子序列的结构</a:t>
            </a:r>
          </a:p>
        </p:txBody>
      </p:sp>
      <p:sp>
        <p:nvSpPr>
          <p:cNvPr id="49155" name="Rectangle 3"/>
          <p:cNvSpPr>
            <a:spLocks noGrp="1" noChangeArrowheads="1"/>
          </p:cNvSpPr>
          <p:nvPr>
            <p:ph idx="1"/>
          </p:nvPr>
        </p:nvSpPr>
        <p:spPr>
          <a:xfrm>
            <a:off x="0" y="1341438"/>
            <a:ext cx="9144000" cy="3311525"/>
          </a:xfrm>
        </p:spPr>
        <p:txBody>
          <a:bodyPr/>
          <a:lstStyle/>
          <a:p>
            <a:pPr eaLnBrk="1" hangingPunct="1"/>
            <a:r>
              <a:rPr lang="zh-CN" altLang="en-US" sz="2800" smtClean="0"/>
              <a:t>设序列</a:t>
            </a:r>
            <a:r>
              <a:rPr lang="en-US" altLang="zh-CN" sz="2800" smtClean="0"/>
              <a:t>X={x</a:t>
            </a:r>
            <a:r>
              <a:rPr lang="en-US" altLang="zh-CN" sz="2800" baseline="-25000" smtClean="0"/>
              <a:t>1</a:t>
            </a:r>
            <a:r>
              <a:rPr lang="en-US" altLang="zh-CN" sz="2800" smtClean="0"/>
              <a:t>,x</a:t>
            </a:r>
            <a:r>
              <a:rPr lang="en-US" altLang="zh-CN" sz="2800" baseline="-25000" smtClean="0"/>
              <a:t>2</a:t>
            </a:r>
            <a:r>
              <a:rPr lang="en-US" altLang="zh-CN" sz="2800" smtClean="0"/>
              <a:t>,…,x</a:t>
            </a:r>
            <a:r>
              <a:rPr lang="en-US" altLang="zh-CN" sz="2800" baseline="-25000" smtClean="0"/>
              <a:t>m</a:t>
            </a:r>
            <a:r>
              <a:rPr lang="en-US" altLang="zh-CN" sz="2800" smtClean="0"/>
              <a:t>}</a:t>
            </a:r>
            <a:r>
              <a:rPr lang="zh-CN" altLang="en-US" sz="2800" smtClean="0"/>
              <a:t>和</a:t>
            </a:r>
            <a:r>
              <a:rPr lang="en-US" altLang="zh-CN" sz="2800" smtClean="0"/>
              <a:t>Y={y</a:t>
            </a:r>
            <a:r>
              <a:rPr lang="en-US" altLang="zh-CN" sz="2800" baseline="-25000" smtClean="0"/>
              <a:t>1</a:t>
            </a:r>
            <a:r>
              <a:rPr lang="en-US" altLang="zh-CN" sz="2800" smtClean="0"/>
              <a:t>,y</a:t>
            </a:r>
            <a:r>
              <a:rPr lang="en-US" altLang="zh-CN" sz="2800" baseline="-25000" smtClean="0"/>
              <a:t>2,</a:t>
            </a:r>
            <a:r>
              <a:rPr lang="en-US" altLang="zh-CN" sz="2800" smtClean="0"/>
              <a:t>…,y</a:t>
            </a:r>
            <a:r>
              <a:rPr lang="en-US" altLang="zh-CN" sz="2800" baseline="-25000" smtClean="0"/>
              <a:t>n</a:t>
            </a:r>
            <a:r>
              <a:rPr lang="en-US" altLang="zh-CN" sz="2800" smtClean="0"/>
              <a:t>}</a:t>
            </a:r>
            <a:r>
              <a:rPr lang="zh-CN" altLang="en-US" sz="2800" smtClean="0"/>
              <a:t>的最长公共子序列为</a:t>
            </a:r>
            <a:r>
              <a:rPr lang="en-US" altLang="zh-CN" sz="2800" smtClean="0"/>
              <a:t>Z={z</a:t>
            </a:r>
            <a:r>
              <a:rPr lang="en-US" altLang="zh-CN" sz="2800" baseline="-25000" smtClean="0"/>
              <a:t>1</a:t>
            </a:r>
            <a:r>
              <a:rPr lang="en-US" altLang="zh-CN" sz="2800" smtClean="0"/>
              <a:t>,z</a:t>
            </a:r>
            <a:r>
              <a:rPr lang="en-US" altLang="zh-CN" sz="2800" baseline="-25000" smtClean="0"/>
              <a:t>2</a:t>
            </a:r>
            <a:r>
              <a:rPr lang="en-US" altLang="zh-CN" sz="2800" smtClean="0"/>
              <a:t>,…,z</a:t>
            </a:r>
            <a:r>
              <a:rPr lang="en-US" altLang="zh-CN" sz="2800" baseline="-25000" smtClean="0"/>
              <a:t>k</a:t>
            </a:r>
            <a:r>
              <a:rPr lang="en-US" altLang="zh-CN" sz="2800" smtClean="0"/>
              <a:t>} </a:t>
            </a:r>
            <a:r>
              <a:rPr lang="zh-CN" altLang="en-US" sz="2800" smtClean="0"/>
              <a:t>，则</a:t>
            </a:r>
          </a:p>
          <a:p>
            <a:pPr eaLnBrk="1" hangingPunct="1">
              <a:buFontTx/>
              <a:buNone/>
            </a:pPr>
            <a:r>
              <a:rPr lang="zh-CN" altLang="en-US" sz="2800" smtClean="0"/>
              <a:t>⑴若</a:t>
            </a:r>
            <a:r>
              <a:rPr lang="en-US" altLang="zh-CN" sz="2800" smtClean="0"/>
              <a:t>x</a:t>
            </a:r>
            <a:r>
              <a:rPr lang="en-US" altLang="zh-CN" sz="2800" baseline="-25000" smtClean="0"/>
              <a:t>m</a:t>
            </a:r>
            <a:r>
              <a:rPr lang="en-US" altLang="zh-CN" sz="2800" smtClean="0"/>
              <a:t>=y</a:t>
            </a:r>
            <a:r>
              <a:rPr lang="en-US" altLang="zh-CN" sz="2800" baseline="-25000" smtClean="0"/>
              <a:t>n</a:t>
            </a:r>
            <a:r>
              <a:rPr lang="zh-CN" altLang="en-US" sz="2800" smtClean="0"/>
              <a:t>，则</a:t>
            </a:r>
            <a:r>
              <a:rPr lang="en-US" altLang="zh-CN" sz="2800" smtClean="0"/>
              <a:t>z</a:t>
            </a:r>
            <a:r>
              <a:rPr lang="en-US" altLang="zh-CN" sz="2800" baseline="-25000" smtClean="0"/>
              <a:t>k</a:t>
            </a:r>
            <a:r>
              <a:rPr lang="en-US" altLang="zh-CN" sz="2800" smtClean="0"/>
              <a:t>=x</a:t>
            </a:r>
            <a:r>
              <a:rPr lang="en-US" altLang="zh-CN" sz="2800" baseline="-25000" smtClean="0"/>
              <a:t>m</a:t>
            </a:r>
            <a:r>
              <a:rPr lang="en-US" altLang="zh-CN" sz="2800" smtClean="0"/>
              <a:t>=y</a:t>
            </a:r>
            <a:r>
              <a:rPr lang="en-US" altLang="zh-CN" sz="2800" baseline="-25000" smtClean="0"/>
              <a:t>n</a:t>
            </a:r>
            <a:r>
              <a:rPr lang="zh-CN" altLang="en-US" sz="2800" smtClean="0"/>
              <a:t>，且</a:t>
            </a:r>
            <a:r>
              <a:rPr lang="en-US" altLang="zh-CN" sz="2800" smtClean="0"/>
              <a:t>Z</a:t>
            </a:r>
            <a:r>
              <a:rPr lang="en-US" altLang="zh-CN" sz="2800" baseline="-25000" smtClean="0"/>
              <a:t>k-1</a:t>
            </a:r>
            <a:r>
              <a:rPr lang="zh-CN" altLang="en-US" sz="2800" smtClean="0"/>
              <a:t>是</a:t>
            </a:r>
            <a:r>
              <a:rPr lang="en-US" altLang="zh-CN" sz="2800" smtClean="0"/>
              <a:t>X</a:t>
            </a:r>
            <a:r>
              <a:rPr lang="en-US" altLang="zh-CN" sz="2800" baseline="-25000" smtClean="0"/>
              <a:t>m-1</a:t>
            </a:r>
            <a:r>
              <a:rPr lang="zh-CN" altLang="en-US" sz="2800" smtClean="0"/>
              <a:t>和</a:t>
            </a:r>
            <a:r>
              <a:rPr lang="en-US" altLang="zh-CN" sz="2800" smtClean="0"/>
              <a:t>Y</a:t>
            </a:r>
            <a:r>
              <a:rPr lang="en-US" altLang="zh-CN" sz="2800" baseline="-25000" smtClean="0"/>
              <a:t>n-1</a:t>
            </a:r>
            <a:r>
              <a:rPr lang="zh-CN" altLang="en-US" sz="2800" smtClean="0"/>
              <a:t>的最长公共子序列。</a:t>
            </a:r>
          </a:p>
          <a:p>
            <a:pPr eaLnBrk="1" hangingPunct="1">
              <a:buFontTx/>
              <a:buNone/>
            </a:pPr>
            <a:r>
              <a:rPr lang="zh-CN" altLang="en-US" sz="2800" smtClean="0"/>
              <a:t>⑵若</a:t>
            </a:r>
            <a:r>
              <a:rPr lang="en-US" altLang="zh-CN" sz="2800" smtClean="0"/>
              <a:t>x</a:t>
            </a:r>
            <a:r>
              <a:rPr lang="en-US" altLang="zh-CN" sz="2800" baseline="-25000" smtClean="0"/>
              <a:t>m</a:t>
            </a:r>
            <a:r>
              <a:rPr lang="en-US" altLang="zh-CN" sz="2800" smtClean="0"/>
              <a:t>≠y</a:t>
            </a:r>
            <a:r>
              <a:rPr lang="en-US" altLang="zh-CN" sz="2800" baseline="-25000" smtClean="0"/>
              <a:t>n</a:t>
            </a:r>
            <a:r>
              <a:rPr lang="zh-CN" altLang="en-US" sz="2800" smtClean="0"/>
              <a:t>且</a:t>
            </a:r>
            <a:r>
              <a:rPr lang="en-US" altLang="zh-CN" sz="2800" smtClean="0"/>
              <a:t>z</a:t>
            </a:r>
            <a:r>
              <a:rPr lang="en-US" altLang="zh-CN" sz="2800" baseline="-25000" smtClean="0"/>
              <a:t>k</a:t>
            </a:r>
            <a:r>
              <a:rPr lang="en-US" altLang="zh-CN" sz="2800" smtClean="0"/>
              <a:t>≠x</a:t>
            </a:r>
            <a:r>
              <a:rPr lang="en-US" altLang="zh-CN" sz="2800" baseline="-25000" smtClean="0"/>
              <a:t>m</a:t>
            </a:r>
            <a:r>
              <a:rPr lang="zh-CN" altLang="en-US" sz="2800" smtClean="0"/>
              <a:t>，则</a:t>
            </a:r>
            <a:r>
              <a:rPr lang="en-US" altLang="zh-CN" sz="2800" smtClean="0"/>
              <a:t>Z</a:t>
            </a:r>
            <a:r>
              <a:rPr lang="zh-CN" altLang="en-US" sz="2800" smtClean="0"/>
              <a:t>是</a:t>
            </a:r>
            <a:r>
              <a:rPr lang="en-US" altLang="zh-CN" sz="2800" smtClean="0"/>
              <a:t>X</a:t>
            </a:r>
            <a:r>
              <a:rPr lang="en-US" altLang="zh-CN" sz="2800" baseline="-25000" smtClean="0"/>
              <a:t>m-1</a:t>
            </a:r>
            <a:r>
              <a:rPr lang="zh-CN" altLang="en-US" sz="2800" smtClean="0"/>
              <a:t>和</a:t>
            </a:r>
            <a:r>
              <a:rPr lang="en-US" altLang="zh-CN" sz="2800" smtClean="0"/>
              <a:t>Y</a:t>
            </a:r>
            <a:r>
              <a:rPr lang="zh-CN" altLang="en-US" sz="2800" smtClean="0"/>
              <a:t>的最长公共子序列。</a:t>
            </a:r>
          </a:p>
          <a:p>
            <a:pPr eaLnBrk="1" hangingPunct="1">
              <a:buFontTx/>
              <a:buNone/>
            </a:pPr>
            <a:r>
              <a:rPr lang="zh-CN" altLang="en-US" sz="2800" smtClean="0"/>
              <a:t>⑶若</a:t>
            </a:r>
            <a:r>
              <a:rPr lang="en-US" altLang="zh-CN" sz="2800" smtClean="0"/>
              <a:t>x</a:t>
            </a:r>
            <a:r>
              <a:rPr lang="en-US" altLang="zh-CN" sz="2800" baseline="-25000" smtClean="0"/>
              <a:t>m</a:t>
            </a:r>
            <a:r>
              <a:rPr lang="en-US" altLang="zh-CN" sz="2800" smtClean="0"/>
              <a:t>≠y</a:t>
            </a:r>
            <a:r>
              <a:rPr lang="en-US" altLang="zh-CN" sz="2800" baseline="-25000" smtClean="0"/>
              <a:t>n</a:t>
            </a:r>
            <a:r>
              <a:rPr lang="zh-CN" altLang="en-US" sz="2800" smtClean="0"/>
              <a:t>且</a:t>
            </a:r>
            <a:r>
              <a:rPr lang="en-US" altLang="zh-CN" sz="2800" smtClean="0"/>
              <a:t>z</a:t>
            </a:r>
            <a:r>
              <a:rPr lang="en-US" altLang="zh-CN" sz="2800" baseline="-25000" smtClean="0"/>
              <a:t>k</a:t>
            </a:r>
            <a:r>
              <a:rPr lang="en-US" altLang="zh-CN" sz="2800" smtClean="0"/>
              <a:t>≠y</a:t>
            </a:r>
            <a:r>
              <a:rPr lang="en-US" altLang="zh-CN" sz="2800" baseline="-25000" smtClean="0"/>
              <a:t>n</a:t>
            </a:r>
            <a:r>
              <a:rPr lang="zh-CN" altLang="en-US" sz="2800" smtClean="0"/>
              <a:t>，则</a:t>
            </a:r>
            <a:r>
              <a:rPr lang="en-US" altLang="zh-CN" sz="2800" smtClean="0"/>
              <a:t>Z</a:t>
            </a:r>
            <a:r>
              <a:rPr lang="zh-CN" altLang="en-US" sz="2800" smtClean="0"/>
              <a:t>是</a:t>
            </a:r>
            <a:r>
              <a:rPr lang="en-US" altLang="zh-CN" sz="2800" smtClean="0"/>
              <a:t>X</a:t>
            </a:r>
            <a:r>
              <a:rPr lang="zh-CN" altLang="en-US" sz="2800" smtClean="0"/>
              <a:t>和</a:t>
            </a:r>
            <a:r>
              <a:rPr lang="en-US" altLang="zh-CN" sz="2800" smtClean="0"/>
              <a:t>Y</a:t>
            </a:r>
            <a:r>
              <a:rPr lang="en-US" altLang="zh-CN" sz="2800" baseline="-25000" smtClean="0"/>
              <a:t>n-1</a:t>
            </a:r>
            <a:r>
              <a:rPr lang="zh-CN" altLang="en-US" sz="2800" smtClean="0"/>
              <a:t>的最长公共子序列。</a:t>
            </a:r>
          </a:p>
        </p:txBody>
      </p:sp>
      <p:sp>
        <p:nvSpPr>
          <p:cNvPr id="5" name="灯片编号占位符 5"/>
          <p:cNvSpPr>
            <a:spLocks noGrp="1"/>
          </p:cNvSpPr>
          <p:nvPr>
            <p:ph type="sldNum" sz="quarter" idx="12"/>
          </p:nvPr>
        </p:nvSpPr>
        <p:spPr/>
        <p:txBody>
          <a:bodyPr/>
          <a:lstStyle/>
          <a:p>
            <a:pPr>
              <a:defRPr/>
            </a:pPr>
            <a:fld id="{D02AD5A9-0E2E-40EA-BC2A-6184BED29BE3}" type="slidenum">
              <a:rPr lang="en-US" altLang="zh-CN"/>
              <a:pPr>
                <a:defRPr/>
              </a:pPr>
              <a:t>37</a:t>
            </a:fld>
            <a:endParaRPr lang="en-US" altLang="zh-CN"/>
          </a:p>
        </p:txBody>
      </p:sp>
      <p:sp>
        <p:nvSpPr>
          <p:cNvPr id="50180" name="Text Box 4"/>
          <p:cNvSpPr txBox="1">
            <a:spLocks noChangeArrowheads="1"/>
          </p:cNvSpPr>
          <p:nvPr/>
        </p:nvSpPr>
        <p:spPr bwMode="auto">
          <a:xfrm>
            <a:off x="533400" y="4800600"/>
            <a:ext cx="8305800" cy="1554163"/>
          </a:xfrm>
          <a:prstGeom prst="rect">
            <a:avLst/>
          </a:prstGeom>
          <a:solidFill>
            <a:srgbClr val="008080"/>
          </a:solidFill>
          <a:ln w="12700" cap="sq">
            <a:noFill/>
            <a:miter lim="800000"/>
            <a:headEnd type="none" w="sm" len="sm"/>
            <a:tailEnd type="none" w="sm" len="sm"/>
          </a:ln>
          <a:effectLst/>
        </p:spPr>
        <p:txBody>
          <a:bodyPr lIns="90000" tIns="46800" rIns="90000" bIns="46800">
            <a:spAutoFit/>
          </a:bodyPr>
          <a:lstStyle/>
          <a:p>
            <a:pPr eaLnBrk="1" hangingPunct="1">
              <a:defRPr/>
            </a:pPr>
            <a:r>
              <a:rPr kumimoji="1" lang="zh-CN" altLang="en-US" sz="3200">
                <a:solidFill>
                  <a:schemeClr val="bg1"/>
                </a:solidFill>
                <a:effectLst>
                  <a:outerShdw blurRad="38100" dist="38100" dir="2700000" algn="tl">
                    <a:srgbClr val="000000"/>
                  </a:outerShdw>
                </a:effectLst>
                <a:latin typeface="Times New Roman" pitchFamily="18" charset="0"/>
                <a:ea typeface="隶书" pitchFamily="49" charset="-122"/>
              </a:rPr>
              <a:t>由此可见，</a:t>
            </a:r>
            <a:r>
              <a:rPr kumimoji="1" lang="en-US" altLang="zh-CN" sz="3200">
                <a:solidFill>
                  <a:schemeClr val="bg1"/>
                </a:solidFill>
                <a:effectLst>
                  <a:outerShdw blurRad="38100" dist="38100" dir="2700000" algn="tl">
                    <a:srgbClr val="000000"/>
                  </a:outerShdw>
                </a:effectLst>
                <a:latin typeface="Times New Roman" pitchFamily="18" charset="0"/>
                <a:ea typeface="隶书" pitchFamily="49" charset="-122"/>
              </a:rPr>
              <a:t>2</a:t>
            </a:r>
            <a:r>
              <a:rPr kumimoji="1" lang="zh-CN" altLang="en-US" sz="3200">
                <a:solidFill>
                  <a:schemeClr val="bg1"/>
                </a:solidFill>
                <a:effectLst>
                  <a:outerShdw blurRad="38100" dist="38100" dir="2700000" algn="tl">
                    <a:srgbClr val="000000"/>
                  </a:outerShdw>
                </a:effectLst>
                <a:latin typeface="Times New Roman" pitchFamily="18" charset="0"/>
                <a:ea typeface="隶书" pitchFamily="49" charset="-122"/>
              </a:rPr>
              <a:t>个序列的最长公共子序列包含了这</a:t>
            </a:r>
            <a:r>
              <a:rPr kumimoji="1" lang="en-US" altLang="zh-CN" sz="3200">
                <a:solidFill>
                  <a:schemeClr val="bg1"/>
                </a:solidFill>
                <a:effectLst>
                  <a:outerShdw blurRad="38100" dist="38100" dir="2700000" algn="tl">
                    <a:srgbClr val="000000"/>
                  </a:outerShdw>
                </a:effectLst>
                <a:latin typeface="Times New Roman" pitchFamily="18" charset="0"/>
                <a:ea typeface="隶书" pitchFamily="49" charset="-122"/>
              </a:rPr>
              <a:t>2</a:t>
            </a:r>
            <a:r>
              <a:rPr kumimoji="1" lang="zh-CN" altLang="en-US" sz="3200">
                <a:solidFill>
                  <a:schemeClr val="bg1"/>
                </a:solidFill>
                <a:effectLst>
                  <a:outerShdw blurRad="38100" dist="38100" dir="2700000" algn="tl">
                    <a:srgbClr val="000000"/>
                  </a:outerShdw>
                </a:effectLst>
                <a:latin typeface="Times New Roman" pitchFamily="18" charset="0"/>
                <a:ea typeface="隶书" pitchFamily="49" charset="-122"/>
              </a:rPr>
              <a:t>个序列的前缀的最长公共子序列。因此，最长公共子序列问题具有最优子结构性质。</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fontAlgn="auto" hangingPunct="1">
              <a:spcAft>
                <a:spcPts val="0"/>
              </a:spcAft>
              <a:defRPr/>
            </a:pPr>
            <a:r>
              <a:rPr lang="en-US" altLang="zh-CN"/>
              <a:t>2. </a:t>
            </a:r>
            <a:r>
              <a:rPr lang="zh-CN" altLang="en-US"/>
              <a:t>子问题的递归结构</a:t>
            </a:r>
          </a:p>
        </p:txBody>
      </p:sp>
      <p:sp>
        <p:nvSpPr>
          <p:cNvPr id="50179" name="Rectangle 3"/>
          <p:cNvSpPr>
            <a:spLocks noGrp="1" noChangeArrowheads="1"/>
          </p:cNvSpPr>
          <p:nvPr>
            <p:ph idx="1"/>
          </p:nvPr>
        </p:nvSpPr>
        <p:spPr>
          <a:xfrm>
            <a:off x="468313" y="1341438"/>
            <a:ext cx="8229600" cy="2808287"/>
          </a:xfrm>
        </p:spPr>
        <p:txBody>
          <a:bodyPr/>
          <a:lstStyle/>
          <a:p>
            <a:pPr eaLnBrk="1" hangingPunct="1"/>
            <a:r>
              <a:rPr lang="zh-CN" altLang="en-US" sz="2800" smtClean="0"/>
              <a:t>由最长公共子序列问题的最优子结构性质建立子问题最优值的递归关系。用</a:t>
            </a:r>
            <a:r>
              <a:rPr lang="en-US" altLang="zh-CN" sz="2800" smtClean="0"/>
              <a:t>c[i][j]</a:t>
            </a:r>
            <a:r>
              <a:rPr lang="zh-CN" altLang="en-US" sz="2800" smtClean="0"/>
              <a:t>记录序列的最长公共子序列的长度。其中， </a:t>
            </a:r>
            <a:r>
              <a:rPr lang="en-US" altLang="zh-CN" sz="2800" smtClean="0"/>
              <a:t>X</a:t>
            </a:r>
            <a:r>
              <a:rPr lang="en-US" altLang="zh-CN" sz="2800" baseline="-25000" smtClean="0"/>
              <a:t>i</a:t>
            </a:r>
            <a:r>
              <a:rPr lang="en-US" altLang="zh-CN" sz="2800" smtClean="0"/>
              <a:t>={x</a:t>
            </a:r>
            <a:r>
              <a:rPr lang="en-US" altLang="zh-CN" sz="2800" baseline="-25000" smtClean="0"/>
              <a:t>1</a:t>
            </a:r>
            <a:r>
              <a:rPr lang="en-US" altLang="zh-CN" sz="2800" smtClean="0"/>
              <a:t>,x</a:t>
            </a:r>
            <a:r>
              <a:rPr lang="en-US" altLang="zh-CN" sz="2800" baseline="-25000" smtClean="0"/>
              <a:t>2</a:t>
            </a:r>
            <a:r>
              <a:rPr lang="en-US" altLang="zh-CN" sz="2800" smtClean="0"/>
              <a:t>,…,x</a:t>
            </a:r>
            <a:r>
              <a:rPr lang="en-US" altLang="zh-CN" sz="2800" baseline="-25000" smtClean="0"/>
              <a:t>i</a:t>
            </a:r>
            <a:r>
              <a:rPr lang="en-US" altLang="zh-CN" sz="2800" smtClean="0"/>
              <a:t>}</a:t>
            </a:r>
            <a:r>
              <a:rPr lang="zh-CN" altLang="en-US" sz="2800" smtClean="0"/>
              <a:t>；</a:t>
            </a:r>
            <a:r>
              <a:rPr lang="en-US" altLang="zh-CN" sz="2800" smtClean="0"/>
              <a:t>Y</a:t>
            </a:r>
            <a:r>
              <a:rPr lang="en-US" altLang="zh-CN" sz="2800" baseline="-25000" smtClean="0"/>
              <a:t>j</a:t>
            </a:r>
            <a:r>
              <a:rPr lang="en-US" altLang="zh-CN" sz="2800" smtClean="0"/>
              <a:t>={y</a:t>
            </a:r>
            <a:r>
              <a:rPr lang="en-US" altLang="zh-CN" sz="2800" baseline="-25000" smtClean="0"/>
              <a:t>1</a:t>
            </a:r>
            <a:r>
              <a:rPr lang="en-US" altLang="zh-CN" sz="2800" smtClean="0"/>
              <a:t>,y</a:t>
            </a:r>
            <a:r>
              <a:rPr lang="en-US" altLang="zh-CN" sz="2800" baseline="-25000" smtClean="0"/>
              <a:t>2</a:t>
            </a:r>
            <a:r>
              <a:rPr lang="en-US" altLang="zh-CN" sz="2800" smtClean="0"/>
              <a:t>,…,y</a:t>
            </a:r>
            <a:r>
              <a:rPr lang="en-US" altLang="zh-CN" sz="2800" baseline="-25000" smtClean="0"/>
              <a:t>j</a:t>
            </a:r>
            <a:r>
              <a:rPr lang="en-US" altLang="zh-CN" sz="2800" smtClean="0"/>
              <a:t>}</a:t>
            </a:r>
            <a:r>
              <a:rPr lang="zh-CN" altLang="en-US" sz="2800" smtClean="0"/>
              <a:t>。当</a:t>
            </a:r>
            <a:r>
              <a:rPr lang="en-US" altLang="zh-CN" sz="2800" smtClean="0"/>
              <a:t>i=0</a:t>
            </a:r>
            <a:r>
              <a:rPr lang="zh-CN" altLang="en-US" sz="2800" smtClean="0"/>
              <a:t>或</a:t>
            </a:r>
            <a:r>
              <a:rPr lang="en-US" altLang="zh-CN" sz="2800" smtClean="0"/>
              <a:t>j=0</a:t>
            </a:r>
            <a:r>
              <a:rPr lang="zh-CN" altLang="en-US" sz="2800" smtClean="0"/>
              <a:t>时，空序列是</a:t>
            </a:r>
            <a:r>
              <a:rPr lang="en-US" altLang="zh-CN" sz="2800" smtClean="0"/>
              <a:t>X</a:t>
            </a:r>
            <a:r>
              <a:rPr lang="en-US" altLang="zh-CN" sz="2800" baseline="-25000" smtClean="0"/>
              <a:t>i</a:t>
            </a:r>
            <a:r>
              <a:rPr lang="zh-CN" altLang="en-US" sz="2800" smtClean="0"/>
              <a:t>和</a:t>
            </a:r>
            <a:r>
              <a:rPr lang="en-US" altLang="zh-CN" sz="2800" smtClean="0"/>
              <a:t>Y</a:t>
            </a:r>
            <a:r>
              <a:rPr lang="en-US" altLang="zh-CN" sz="2800" baseline="-25000" smtClean="0"/>
              <a:t>j</a:t>
            </a:r>
            <a:r>
              <a:rPr lang="zh-CN" altLang="en-US" sz="2800" smtClean="0"/>
              <a:t>的最长公共子序列。故此时</a:t>
            </a:r>
            <a:r>
              <a:rPr lang="en-US" altLang="zh-CN" sz="2800" smtClean="0"/>
              <a:t>C[i][j]=0</a:t>
            </a:r>
            <a:r>
              <a:rPr lang="zh-CN" altLang="en-US" sz="2800" smtClean="0"/>
              <a:t>。其它情况下，由最优子结构性质可建立递归关系如下：</a:t>
            </a:r>
          </a:p>
        </p:txBody>
      </p:sp>
      <p:sp>
        <p:nvSpPr>
          <p:cNvPr id="5" name="灯片编号占位符 5"/>
          <p:cNvSpPr>
            <a:spLocks noGrp="1"/>
          </p:cNvSpPr>
          <p:nvPr>
            <p:ph type="sldNum" sz="quarter" idx="12"/>
          </p:nvPr>
        </p:nvSpPr>
        <p:spPr/>
        <p:txBody>
          <a:bodyPr/>
          <a:lstStyle/>
          <a:p>
            <a:pPr>
              <a:defRPr/>
            </a:pPr>
            <a:fld id="{EE1C5165-0EA4-40A6-9D56-CD3B170BC980}" type="slidenum">
              <a:rPr lang="en-US" altLang="zh-CN"/>
              <a:pPr>
                <a:defRPr/>
              </a:pPr>
              <a:t>38</a:t>
            </a:fld>
            <a:endParaRPr lang="en-US" altLang="zh-CN"/>
          </a:p>
        </p:txBody>
      </p:sp>
      <p:graphicFrame>
        <p:nvGraphicFramePr>
          <p:cNvPr id="50181" name="Object 4"/>
          <p:cNvGraphicFramePr>
            <a:graphicFrameLocks noChangeAspect="1"/>
          </p:cNvGraphicFramePr>
          <p:nvPr/>
        </p:nvGraphicFramePr>
        <p:xfrm>
          <a:off x="533400" y="4267200"/>
          <a:ext cx="7877175" cy="1736725"/>
        </p:xfrm>
        <a:graphic>
          <a:graphicData uri="http://schemas.openxmlformats.org/presentationml/2006/ole">
            <mc:AlternateContent xmlns:mc="http://schemas.openxmlformats.org/markup-compatibility/2006">
              <mc:Choice xmlns:v="urn:schemas-microsoft-com:vml" Requires="v">
                <p:oleObj spid="_x0000_s50182" name="公式" r:id="rId3" imgW="3327400" imgH="736600" progId="Equation.3">
                  <p:embed/>
                </p:oleObj>
              </mc:Choice>
              <mc:Fallback>
                <p:oleObj name="公式" r:id="rId3" imgW="3327400" imgH="736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4267200"/>
                        <a:ext cx="7877175"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fontAlgn="auto" hangingPunct="1">
              <a:spcAft>
                <a:spcPts val="0"/>
              </a:spcAft>
              <a:defRPr/>
            </a:pPr>
            <a:r>
              <a:rPr lang="zh-CN" altLang="en-US"/>
              <a:t>动态规划基本步骤</a:t>
            </a:r>
          </a:p>
        </p:txBody>
      </p:sp>
      <p:sp>
        <p:nvSpPr>
          <p:cNvPr id="14339" name="Rectangle 3"/>
          <p:cNvSpPr>
            <a:spLocks noGrp="1" noChangeArrowheads="1"/>
          </p:cNvSpPr>
          <p:nvPr>
            <p:ph idx="1"/>
          </p:nvPr>
        </p:nvSpPr>
        <p:spPr/>
        <p:txBody>
          <a:bodyPr>
            <a:normAutofit/>
          </a:bodyPr>
          <a:lstStyle/>
          <a:p>
            <a:pPr eaLnBrk="1" fontAlgn="auto" hangingPunct="1">
              <a:spcAft>
                <a:spcPts val="0"/>
              </a:spcAft>
              <a:buFontTx/>
              <a:buNone/>
              <a:defRPr/>
            </a:pPr>
            <a:r>
              <a:rPr lang="en-US" altLang="zh-CN"/>
              <a:t>① </a:t>
            </a:r>
            <a:r>
              <a:rPr lang="zh-CN" altLang="en-US"/>
              <a:t>找出最优解的性质，并刻划其结构特征。</a:t>
            </a:r>
          </a:p>
          <a:p>
            <a:pPr eaLnBrk="1" fontAlgn="auto" hangingPunct="1">
              <a:spcAft>
                <a:spcPts val="0"/>
              </a:spcAft>
              <a:buFontTx/>
              <a:buNone/>
              <a:defRPr/>
            </a:pPr>
            <a:r>
              <a:rPr lang="zh-CN" altLang="en-US"/>
              <a:t>② 递归地定义最优值。</a:t>
            </a:r>
          </a:p>
          <a:p>
            <a:pPr eaLnBrk="1" fontAlgn="auto" hangingPunct="1">
              <a:spcAft>
                <a:spcPts val="0"/>
              </a:spcAft>
              <a:buFontTx/>
              <a:buNone/>
              <a:defRPr/>
            </a:pPr>
            <a:r>
              <a:rPr lang="zh-CN" altLang="en-US"/>
              <a:t>③ 以</a:t>
            </a:r>
            <a:r>
              <a:rPr lang="zh-CN" altLang="en-US">
                <a:solidFill>
                  <a:srgbClr val="FE6700"/>
                </a:solidFill>
                <a:effectLst>
                  <a:outerShdw blurRad="38100" dist="38100" dir="2700000" algn="tl">
                    <a:srgbClr val="C0C0C0"/>
                  </a:outerShdw>
                </a:effectLst>
              </a:rPr>
              <a:t>自底向上</a:t>
            </a:r>
            <a:r>
              <a:rPr lang="zh-CN" altLang="en-US"/>
              <a:t>的方式计算出最优值。</a:t>
            </a:r>
          </a:p>
          <a:p>
            <a:pPr eaLnBrk="1" fontAlgn="auto" hangingPunct="1">
              <a:spcAft>
                <a:spcPts val="0"/>
              </a:spcAft>
              <a:buFontTx/>
              <a:buNone/>
              <a:defRPr/>
            </a:pPr>
            <a:r>
              <a:rPr lang="zh-CN" altLang="en-US"/>
              <a:t>④ 根据计算最优值时得到的信息，构造最优解。</a:t>
            </a:r>
          </a:p>
        </p:txBody>
      </p:sp>
      <p:sp>
        <p:nvSpPr>
          <p:cNvPr id="4" name="灯片编号占位符 5"/>
          <p:cNvSpPr>
            <a:spLocks noGrp="1"/>
          </p:cNvSpPr>
          <p:nvPr>
            <p:ph type="sldNum" sz="quarter" idx="12"/>
          </p:nvPr>
        </p:nvSpPr>
        <p:spPr/>
        <p:txBody>
          <a:bodyPr/>
          <a:lstStyle/>
          <a:p>
            <a:pPr>
              <a:defRPr/>
            </a:pPr>
            <a:fld id="{F80BE003-BCC3-4F42-A758-83BE62319CF5}" type="slidenum">
              <a:rPr lang="en-US" altLang="zh-CN"/>
              <a:pPr>
                <a:defRPr/>
              </a:pPr>
              <a:t>3</a:t>
            </a:fld>
            <a:endParaRPr lang="en-US" altLang="zh-C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fontAlgn="auto" hangingPunct="1">
              <a:spcAft>
                <a:spcPts val="0"/>
              </a:spcAft>
              <a:defRPr/>
            </a:pPr>
            <a:r>
              <a:rPr lang="en-US" altLang="zh-CN"/>
              <a:t>3. </a:t>
            </a:r>
            <a:r>
              <a:rPr lang="zh-CN" altLang="en-US"/>
              <a:t>计算最优值</a:t>
            </a:r>
          </a:p>
        </p:txBody>
      </p:sp>
      <p:sp>
        <p:nvSpPr>
          <p:cNvPr id="51203" name="Rectangle 3"/>
          <p:cNvSpPr>
            <a:spLocks noGrp="1" noChangeArrowheads="1"/>
          </p:cNvSpPr>
          <p:nvPr>
            <p:ph idx="1"/>
          </p:nvPr>
        </p:nvSpPr>
        <p:spPr>
          <a:xfrm>
            <a:off x="179388" y="1341438"/>
            <a:ext cx="8964612" cy="4813300"/>
          </a:xfrm>
        </p:spPr>
        <p:txBody>
          <a:bodyPr/>
          <a:lstStyle/>
          <a:p>
            <a:pPr eaLnBrk="1" hangingPunct="1"/>
            <a:r>
              <a:rPr lang="zh-CN" altLang="en-US" smtClean="0"/>
              <a:t>由于在所考虑的子问题空间中，总共有</a:t>
            </a:r>
            <a:r>
              <a:rPr lang="en-US" altLang="zh-CN" smtClean="0"/>
              <a:t>θ(mn)</a:t>
            </a:r>
            <a:r>
              <a:rPr lang="zh-CN" altLang="en-US" smtClean="0"/>
              <a:t>个不同的子问题，因此，用动态规划算法自底向上地计算最优值能提高算法的效率。</a:t>
            </a:r>
          </a:p>
          <a:p>
            <a:pPr eaLnBrk="1" hangingPunct="1"/>
            <a:r>
              <a:rPr lang="zh-CN" altLang="en-US" smtClean="0"/>
              <a:t>输入：</a:t>
            </a:r>
            <a:r>
              <a:rPr lang="en-US" altLang="zh-CN" smtClean="0"/>
              <a:t>x,y  </a:t>
            </a:r>
            <a:r>
              <a:rPr lang="zh-CN" altLang="en-US" smtClean="0"/>
              <a:t>（序列数组）</a:t>
            </a:r>
          </a:p>
          <a:p>
            <a:pPr eaLnBrk="1" hangingPunct="1"/>
            <a:r>
              <a:rPr lang="zh-CN" altLang="en-US" smtClean="0"/>
              <a:t>输出：</a:t>
            </a:r>
          </a:p>
          <a:p>
            <a:pPr lvl="1" eaLnBrk="1" hangingPunct="1"/>
            <a:r>
              <a:rPr lang="en-US" altLang="zh-CN" smtClean="0"/>
              <a:t>c[i][j]</a:t>
            </a:r>
            <a:r>
              <a:rPr lang="zh-CN" altLang="en-US" smtClean="0"/>
              <a:t>，存储</a:t>
            </a:r>
            <a:r>
              <a:rPr lang="en-US" altLang="zh-CN" smtClean="0"/>
              <a:t>x[1:i]</a:t>
            </a:r>
            <a:r>
              <a:rPr lang="zh-CN" altLang="en-US" smtClean="0"/>
              <a:t>和</a:t>
            </a:r>
            <a:r>
              <a:rPr lang="en-US" altLang="zh-CN" smtClean="0"/>
              <a:t>y[1:j]</a:t>
            </a:r>
            <a:r>
              <a:rPr lang="zh-CN" altLang="en-US" smtClean="0"/>
              <a:t>的最长公共子序列的长度；</a:t>
            </a:r>
          </a:p>
          <a:p>
            <a:pPr lvl="1" eaLnBrk="1" hangingPunct="1"/>
            <a:r>
              <a:rPr lang="en-US" altLang="zh-CN" smtClean="0"/>
              <a:t>b[i][j]</a:t>
            </a:r>
            <a:r>
              <a:rPr lang="zh-CN" altLang="en-US" smtClean="0"/>
              <a:t>，记录上面</a:t>
            </a:r>
            <a:r>
              <a:rPr lang="en-US" altLang="zh-CN" smtClean="0"/>
              <a:t>c[i][j]</a:t>
            </a:r>
            <a:r>
              <a:rPr lang="zh-CN" altLang="en-US" smtClean="0"/>
              <a:t>的值是由哪个子问题的解得到的。</a:t>
            </a:r>
          </a:p>
        </p:txBody>
      </p:sp>
      <p:sp>
        <p:nvSpPr>
          <p:cNvPr id="4" name="灯片编号占位符 5"/>
          <p:cNvSpPr>
            <a:spLocks noGrp="1"/>
          </p:cNvSpPr>
          <p:nvPr>
            <p:ph type="sldNum" sz="quarter" idx="12"/>
          </p:nvPr>
        </p:nvSpPr>
        <p:spPr/>
        <p:txBody>
          <a:bodyPr/>
          <a:lstStyle/>
          <a:p>
            <a:pPr>
              <a:defRPr/>
            </a:pPr>
            <a:fld id="{53A3E6E4-81E1-4B5B-9275-B5B5DED99062}" type="slidenum">
              <a:rPr lang="en-US" altLang="zh-CN"/>
              <a:pPr>
                <a:defRPr/>
              </a:pPr>
              <a:t>39</a:t>
            </a:fld>
            <a:endParaRPr lang="en-US" altLang="zh-CN"/>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fontAlgn="auto" hangingPunct="1">
              <a:spcAft>
                <a:spcPts val="0"/>
              </a:spcAft>
              <a:defRPr/>
            </a:pPr>
            <a:endParaRPr lang="zh-CN" altLang="zh-CN"/>
          </a:p>
        </p:txBody>
      </p:sp>
      <p:sp>
        <p:nvSpPr>
          <p:cNvPr id="52227" name="Rectangle 3"/>
          <p:cNvSpPr>
            <a:spLocks noGrp="1" noChangeArrowheads="1"/>
          </p:cNvSpPr>
          <p:nvPr>
            <p:ph idx="1"/>
          </p:nvPr>
        </p:nvSpPr>
        <p:spPr/>
        <p:txBody>
          <a:bodyPr/>
          <a:lstStyle/>
          <a:p>
            <a:pPr eaLnBrk="1" hangingPunct="1"/>
            <a:r>
              <a:rPr lang="en-US" altLang="zh-CN" smtClean="0"/>
              <a:t>void LCSLength(int m,int n,char *x,char *y,int **c,int **b)</a:t>
            </a:r>
          </a:p>
          <a:p>
            <a:pPr eaLnBrk="1" hangingPunct="1"/>
            <a:r>
              <a:rPr lang="en-US" altLang="zh-CN" smtClean="0"/>
              <a:t>{</a:t>
            </a:r>
          </a:p>
          <a:p>
            <a:pPr eaLnBrk="1" hangingPunct="1"/>
            <a:r>
              <a:rPr lang="en-US" altLang="zh-CN" smtClean="0"/>
              <a:t>    for(int i=1;i&lt;=m;i++)</a:t>
            </a:r>
          </a:p>
          <a:p>
            <a:pPr eaLnBrk="1" hangingPunct="1"/>
            <a:r>
              <a:rPr lang="en-US" altLang="zh-CN" smtClean="0"/>
              <a:t>        c[i][0]=0;</a:t>
            </a:r>
          </a:p>
          <a:p>
            <a:pPr eaLnBrk="1" hangingPunct="1"/>
            <a:r>
              <a:rPr lang="en-US" altLang="zh-CN" smtClean="0"/>
              <a:t>    for(int i=1;i&lt;=n;i++)</a:t>
            </a:r>
          </a:p>
          <a:p>
            <a:pPr eaLnBrk="1" hangingPunct="1"/>
            <a:r>
              <a:rPr lang="en-US" altLang="zh-CN" smtClean="0"/>
              <a:t>        c[0][i]=0;</a:t>
            </a:r>
          </a:p>
          <a:p>
            <a:pPr eaLnBrk="1" hangingPunct="1"/>
            <a:endParaRPr lang="en-US" altLang="zh-CN" smtClean="0"/>
          </a:p>
        </p:txBody>
      </p:sp>
      <p:sp>
        <p:nvSpPr>
          <p:cNvPr id="4" name="灯片编号占位符 5"/>
          <p:cNvSpPr>
            <a:spLocks noGrp="1"/>
          </p:cNvSpPr>
          <p:nvPr>
            <p:ph type="sldNum" sz="quarter" idx="12"/>
          </p:nvPr>
        </p:nvSpPr>
        <p:spPr/>
        <p:txBody>
          <a:bodyPr/>
          <a:lstStyle/>
          <a:p>
            <a:pPr>
              <a:defRPr/>
            </a:pPr>
            <a:fld id="{A7E680F1-35AC-4E22-ACA8-55987B925260}" type="slidenum">
              <a:rPr lang="en-US" altLang="zh-CN"/>
              <a:pPr>
                <a:defRPr/>
              </a:pPr>
              <a:t>40</a:t>
            </a:fld>
            <a:endParaRPr lang="en-US" altLang="zh-C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0" name="Rectangle 3"/>
          <p:cNvSpPr>
            <a:spLocks noGrp="1" noChangeArrowheads="1"/>
          </p:cNvSpPr>
          <p:nvPr>
            <p:ph idx="1"/>
          </p:nvPr>
        </p:nvSpPr>
        <p:spPr>
          <a:xfrm>
            <a:off x="468313" y="260350"/>
            <a:ext cx="8229600" cy="5894388"/>
          </a:xfrm>
        </p:spPr>
        <p:txBody>
          <a:bodyPr/>
          <a:lstStyle/>
          <a:p>
            <a:pPr eaLnBrk="1" hangingPunct="1">
              <a:lnSpc>
                <a:spcPct val="80000"/>
              </a:lnSpc>
              <a:buFontTx/>
              <a:buNone/>
            </a:pPr>
            <a:r>
              <a:rPr lang="en-US" altLang="zh-CN" sz="2400" smtClean="0"/>
              <a:t>for(int i=1;i&lt;=m;i++)</a:t>
            </a:r>
          </a:p>
          <a:p>
            <a:pPr eaLnBrk="1" hangingPunct="1">
              <a:lnSpc>
                <a:spcPct val="80000"/>
              </a:lnSpc>
              <a:buFontTx/>
              <a:buNone/>
            </a:pPr>
            <a:r>
              <a:rPr lang="en-US" altLang="zh-CN" sz="2400" smtClean="0"/>
              <a:t>        for(int j=1;j&lt;=n;j++) {</a:t>
            </a:r>
          </a:p>
          <a:p>
            <a:pPr eaLnBrk="1" hangingPunct="1">
              <a:lnSpc>
                <a:spcPct val="80000"/>
              </a:lnSpc>
              <a:buFontTx/>
              <a:buNone/>
            </a:pPr>
            <a:r>
              <a:rPr lang="en-US" altLang="zh-CN" sz="2400" smtClean="0"/>
              <a:t>            if(x[i]==y[j]) {</a:t>
            </a:r>
          </a:p>
          <a:p>
            <a:pPr eaLnBrk="1" hangingPunct="1">
              <a:lnSpc>
                <a:spcPct val="80000"/>
              </a:lnSpc>
              <a:buFontTx/>
              <a:buNone/>
            </a:pPr>
            <a:r>
              <a:rPr lang="en-US" altLang="zh-CN" sz="2400" smtClean="0"/>
              <a:t>                c[i][j]=c[i-1][j-1]+1;</a:t>
            </a:r>
          </a:p>
          <a:p>
            <a:pPr eaLnBrk="1" hangingPunct="1">
              <a:lnSpc>
                <a:spcPct val="80000"/>
              </a:lnSpc>
              <a:buFontTx/>
              <a:buNone/>
            </a:pPr>
            <a:r>
              <a:rPr lang="en-US" altLang="zh-CN" sz="2400" smtClean="0"/>
              <a:t>                b[i][j]=1;</a:t>
            </a:r>
          </a:p>
          <a:p>
            <a:pPr eaLnBrk="1" hangingPunct="1">
              <a:lnSpc>
                <a:spcPct val="80000"/>
              </a:lnSpc>
              <a:buFontTx/>
              <a:buNone/>
            </a:pPr>
            <a:r>
              <a:rPr lang="en-US" altLang="zh-CN" sz="2400" smtClean="0"/>
              <a:t>            }</a:t>
            </a:r>
          </a:p>
          <a:p>
            <a:pPr eaLnBrk="1" hangingPunct="1">
              <a:lnSpc>
                <a:spcPct val="80000"/>
              </a:lnSpc>
              <a:buFontTx/>
              <a:buNone/>
            </a:pPr>
            <a:r>
              <a:rPr lang="en-US" altLang="zh-CN" sz="2400" smtClean="0"/>
              <a:t>            else if(c[i-1][j]&gt;=c[i][j-1]) {</a:t>
            </a:r>
          </a:p>
          <a:p>
            <a:pPr eaLnBrk="1" hangingPunct="1">
              <a:lnSpc>
                <a:spcPct val="80000"/>
              </a:lnSpc>
              <a:buFontTx/>
              <a:buNone/>
            </a:pPr>
            <a:r>
              <a:rPr lang="en-US" altLang="zh-CN" sz="2400" smtClean="0"/>
              <a:t>                c[i][j]=c[i-1][j];</a:t>
            </a:r>
          </a:p>
          <a:p>
            <a:pPr eaLnBrk="1" hangingPunct="1">
              <a:lnSpc>
                <a:spcPct val="80000"/>
              </a:lnSpc>
              <a:buFontTx/>
              <a:buNone/>
            </a:pPr>
            <a:r>
              <a:rPr lang="en-US" altLang="zh-CN" sz="2400" smtClean="0"/>
              <a:t>                b[i][j]=2;</a:t>
            </a:r>
          </a:p>
          <a:p>
            <a:pPr eaLnBrk="1" hangingPunct="1">
              <a:lnSpc>
                <a:spcPct val="80000"/>
              </a:lnSpc>
              <a:buFontTx/>
              <a:buNone/>
            </a:pPr>
            <a:r>
              <a:rPr lang="en-US" altLang="zh-CN" sz="2400" smtClean="0"/>
              <a:t>            }</a:t>
            </a:r>
          </a:p>
          <a:p>
            <a:pPr eaLnBrk="1" hangingPunct="1">
              <a:lnSpc>
                <a:spcPct val="80000"/>
              </a:lnSpc>
              <a:buFontTx/>
              <a:buNone/>
            </a:pPr>
            <a:r>
              <a:rPr lang="en-US" altLang="zh-CN" sz="2400" smtClean="0"/>
              <a:t>            else {</a:t>
            </a:r>
          </a:p>
          <a:p>
            <a:pPr eaLnBrk="1" hangingPunct="1">
              <a:lnSpc>
                <a:spcPct val="80000"/>
              </a:lnSpc>
              <a:buFontTx/>
              <a:buNone/>
            </a:pPr>
            <a:r>
              <a:rPr lang="en-US" altLang="zh-CN" sz="2400" smtClean="0"/>
              <a:t>                c[i][j]=c[i][j-1];</a:t>
            </a:r>
          </a:p>
          <a:p>
            <a:pPr eaLnBrk="1" hangingPunct="1">
              <a:lnSpc>
                <a:spcPct val="80000"/>
              </a:lnSpc>
              <a:buFontTx/>
              <a:buNone/>
            </a:pPr>
            <a:r>
              <a:rPr lang="en-US" altLang="zh-CN" sz="2400" smtClean="0"/>
              <a:t>                b[i][j]=3;</a:t>
            </a:r>
          </a:p>
          <a:p>
            <a:pPr eaLnBrk="1" hangingPunct="1">
              <a:lnSpc>
                <a:spcPct val="80000"/>
              </a:lnSpc>
              <a:buFontTx/>
              <a:buNone/>
            </a:pPr>
            <a:r>
              <a:rPr lang="en-US" altLang="zh-CN" sz="2400" smtClean="0"/>
              <a:t>            }</a:t>
            </a:r>
          </a:p>
          <a:p>
            <a:pPr eaLnBrk="1" hangingPunct="1">
              <a:lnSpc>
                <a:spcPct val="80000"/>
              </a:lnSpc>
              <a:buFontTx/>
              <a:buNone/>
            </a:pPr>
            <a:r>
              <a:rPr lang="en-US" altLang="zh-CN" sz="2400" smtClean="0"/>
              <a:t>        }</a:t>
            </a:r>
          </a:p>
          <a:p>
            <a:pPr eaLnBrk="1" hangingPunct="1">
              <a:lnSpc>
                <a:spcPct val="80000"/>
              </a:lnSpc>
              <a:buFontTx/>
              <a:buNone/>
            </a:pPr>
            <a:r>
              <a:rPr lang="en-US" altLang="zh-CN" sz="2400" smtClean="0"/>
              <a:t>}</a:t>
            </a:r>
          </a:p>
          <a:p>
            <a:pPr eaLnBrk="1" hangingPunct="1">
              <a:lnSpc>
                <a:spcPct val="80000"/>
              </a:lnSpc>
            </a:pPr>
            <a:endParaRPr lang="en-US" altLang="zh-CN" sz="2400" smtClean="0"/>
          </a:p>
        </p:txBody>
      </p:sp>
      <p:sp>
        <p:nvSpPr>
          <p:cNvPr id="53252" name="Text Box 4"/>
          <p:cNvSpPr txBox="1">
            <a:spLocks noChangeArrowheads="1"/>
          </p:cNvSpPr>
          <p:nvPr/>
        </p:nvSpPr>
        <p:spPr bwMode="auto">
          <a:xfrm>
            <a:off x="4267200" y="5867400"/>
            <a:ext cx="2955925" cy="579438"/>
          </a:xfrm>
          <a:prstGeom prst="rect">
            <a:avLst/>
          </a:prstGeom>
          <a:solidFill>
            <a:srgbClr val="99CC00"/>
          </a:solidFill>
          <a:ln w="12700" cap="sq">
            <a:noFill/>
            <a:miter lim="800000"/>
            <a:headEnd type="none" w="sm" len="sm"/>
            <a:tailEnd type="none" w="sm" len="sm"/>
          </a:ln>
          <a:effectLst/>
        </p:spPr>
        <p:txBody>
          <a:bodyPr wrap="none" lIns="90000" tIns="46800" rIns="90000" bIns="46800">
            <a:spAutoFit/>
          </a:bodyPr>
          <a:lstStyle/>
          <a:p>
            <a:pPr eaLnBrk="1" hangingPunct="1">
              <a:defRPr/>
            </a:pPr>
            <a:r>
              <a:rPr kumimoji="1" lang="zh-CN" altLang="en-US" sz="3200">
                <a:solidFill>
                  <a:schemeClr val="bg1"/>
                </a:solidFill>
                <a:effectLst>
                  <a:outerShdw blurRad="38100" dist="38100" dir="2700000" algn="tl">
                    <a:srgbClr val="000000"/>
                  </a:outerShdw>
                </a:effectLst>
                <a:latin typeface="Times New Roman" pitchFamily="18" charset="0"/>
                <a:ea typeface="隶书" pitchFamily="49" charset="-122"/>
              </a:rPr>
              <a:t>算法耗时</a:t>
            </a:r>
            <a:r>
              <a:rPr kumimoji="1" lang="en-US" altLang="zh-CN" sz="3200">
                <a:solidFill>
                  <a:schemeClr val="bg1"/>
                </a:solidFill>
                <a:effectLst>
                  <a:outerShdw blurRad="38100" dist="38100" dir="2700000" algn="tl">
                    <a:srgbClr val="000000"/>
                  </a:outerShdw>
                </a:effectLst>
                <a:latin typeface="Times New Roman" pitchFamily="18" charset="0"/>
                <a:ea typeface="隶书" pitchFamily="49" charset="-122"/>
              </a:rPr>
              <a:t>O(mn)</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fontAlgn="auto" hangingPunct="1">
              <a:spcAft>
                <a:spcPts val="0"/>
              </a:spcAft>
              <a:defRPr/>
            </a:pPr>
            <a:r>
              <a:rPr lang="en-US" altLang="zh-CN"/>
              <a:t>4. </a:t>
            </a:r>
            <a:r>
              <a:rPr lang="zh-CN" altLang="en-US"/>
              <a:t>构造最长公共子序列</a:t>
            </a:r>
          </a:p>
        </p:txBody>
      </p:sp>
      <p:sp>
        <p:nvSpPr>
          <p:cNvPr id="54275" name="Rectangle 3"/>
          <p:cNvSpPr>
            <a:spLocks noGrp="1" noChangeArrowheads="1"/>
          </p:cNvSpPr>
          <p:nvPr>
            <p:ph idx="1"/>
          </p:nvPr>
        </p:nvSpPr>
        <p:spPr/>
        <p:txBody>
          <a:bodyPr/>
          <a:lstStyle/>
          <a:p>
            <a:pPr eaLnBrk="1" hangingPunct="1"/>
            <a:r>
              <a:rPr lang="zh-CN" altLang="en-US" smtClean="0"/>
              <a:t>从</a:t>
            </a:r>
            <a:r>
              <a:rPr lang="en-US" altLang="zh-CN" smtClean="0"/>
              <a:t>b[m][n] </a:t>
            </a:r>
            <a:r>
              <a:rPr lang="zh-CN" altLang="en-US" smtClean="0"/>
              <a:t>开始，依其值在数组</a:t>
            </a:r>
            <a:r>
              <a:rPr lang="en-US" altLang="zh-CN" smtClean="0"/>
              <a:t>b</a:t>
            </a:r>
            <a:r>
              <a:rPr lang="zh-CN" altLang="en-US" smtClean="0"/>
              <a:t>中搜索。</a:t>
            </a:r>
          </a:p>
          <a:p>
            <a:pPr eaLnBrk="1" hangingPunct="1"/>
            <a:r>
              <a:rPr lang="en-US" altLang="zh-CN" smtClean="0"/>
              <a:t>b[i][j]</a:t>
            </a:r>
            <a:r>
              <a:rPr lang="zh-CN" altLang="en-US" smtClean="0"/>
              <a:t>的值为：</a:t>
            </a:r>
          </a:p>
          <a:p>
            <a:pPr lvl="1" eaLnBrk="1" hangingPunct="1"/>
            <a:r>
              <a:rPr lang="en-US" altLang="zh-CN" smtClean="0"/>
              <a:t>1</a:t>
            </a:r>
            <a:r>
              <a:rPr lang="zh-CN" altLang="en-US" smtClean="0"/>
              <a:t>，表示</a:t>
            </a:r>
            <a:r>
              <a:rPr lang="en-US" altLang="zh-CN" smtClean="0"/>
              <a:t>X</a:t>
            </a:r>
            <a:r>
              <a:rPr lang="en-US" altLang="zh-CN" baseline="-25000" smtClean="0"/>
              <a:t>i</a:t>
            </a:r>
            <a:r>
              <a:rPr lang="zh-CN" altLang="en-US" smtClean="0"/>
              <a:t>和</a:t>
            </a:r>
            <a:r>
              <a:rPr lang="en-US" altLang="zh-CN" smtClean="0"/>
              <a:t>Y</a:t>
            </a:r>
            <a:r>
              <a:rPr lang="en-US" altLang="zh-CN" baseline="-25000" smtClean="0"/>
              <a:t>i</a:t>
            </a:r>
            <a:r>
              <a:rPr lang="zh-CN" altLang="en-US" smtClean="0"/>
              <a:t>的最长公共子序列是由</a:t>
            </a:r>
            <a:r>
              <a:rPr lang="en-US" altLang="zh-CN" smtClean="0"/>
              <a:t>X</a:t>
            </a:r>
            <a:r>
              <a:rPr lang="en-US" altLang="zh-CN" baseline="-25000" smtClean="0"/>
              <a:t>i-1</a:t>
            </a:r>
            <a:r>
              <a:rPr lang="zh-CN" altLang="en-US" smtClean="0"/>
              <a:t>和</a:t>
            </a:r>
            <a:r>
              <a:rPr lang="en-US" altLang="zh-CN" smtClean="0"/>
              <a:t>Y</a:t>
            </a:r>
            <a:r>
              <a:rPr lang="en-US" altLang="zh-CN" baseline="-25000" smtClean="0"/>
              <a:t>i-1</a:t>
            </a:r>
            <a:r>
              <a:rPr lang="zh-CN" altLang="en-US" smtClean="0"/>
              <a:t>的最长公共子序列在尾部加上</a:t>
            </a:r>
            <a:r>
              <a:rPr lang="en-US" altLang="zh-CN" smtClean="0"/>
              <a:t>x</a:t>
            </a:r>
            <a:r>
              <a:rPr lang="en-US" altLang="zh-CN" baseline="-25000" smtClean="0"/>
              <a:t>i</a:t>
            </a:r>
            <a:r>
              <a:rPr lang="zh-CN" altLang="en-US" smtClean="0"/>
              <a:t>所得到的。</a:t>
            </a:r>
          </a:p>
          <a:p>
            <a:pPr lvl="1" eaLnBrk="1" hangingPunct="1"/>
            <a:r>
              <a:rPr lang="en-US" altLang="zh-CN" smtClean="0"/>
              <a:t>2</a:t>
            </a:r>
            <a:r>
              <a:rPr lang="zh-CN" altLang="en-US" smtClean="0"/>
              <a:t>，表示</a:t>
            </a:r>
            <a:r>
              <a:rPr lang="en-US" altLang="zh-CN" smtClean="0"/>
              <a:t>X</a:t>
            </a:r>
            <a:r>
              <a:rPr lang="en-US" altLang="zh-CN" baseline="-25000" smtClean="0"/>
              <a:t>i</a:t>
            </a:r>
            <a:r>
              <a:rPr lang="zh-CN" altLang="en-US" smtClean="0"/>
              <a:t>和</a:t>
            </a:r>
            <a:r>
              <a:rPr lang="en-US" altLang="zh-CN" smtClean="0"/>
              <a:t>Y</a:t>
            </a:r>
            <a:r>
              <a:rPr lang="en-US" altLang="zh-CN" baseline="-25000" smtClean="0"/>
              <a:t>i</a:t>
            </a:r>
            <a:r>
              <a:rPr lang="zh-CN" altLang="en-US" smtClean="0"/>
              <a:t>的最长公共子序列与</a:t>
            </a:r>
            <a:r>
              <a:rPr lang="en-US" altLang="zh-CN" smtClean="0"/>
              <a:t>X</a:t>
            </a:r>
            <a:r>
              <a:rPr lang="en-US" altLang="zh-CN" baseline="-25000" smtClean="0"/>
              <a:t>i-1</a:t>
            </a:r>
            <a:r>
              <a:rPr lang="zh-CN" altLang="en-US" smtClean="0"/>
              <a:t>和</a:t>
            </a:r>
            <a:r>
              <a:rPr lang="en-US" altLang="zh-CN" smtClean="0"/>
              <a:t>Y</a:t>
            </a:r>
            <a:r>
              <a:rPr lang="en-US" altLang="zh-CN" baseline="-25000" smtClean="0"/>
              <a:t>i</a:t>
            </a:r>
            <a:r>
              <a:rPr lang="zh-CN" altLang="en-US" smtClean="0"/>
              <a:t>的最长公共子序列相同。</a:t>
            </a:r>
          </a:p>
          <a:p>
            <a:pPr lvl="1" eaLnBrk="1" hangingPunct="1"/>
            <a:r>
              <a:rPr lang="en-US" altLang="zh-CN" smtClean="0"/>
              <a:t>3</a:t>
            </a:r>
            <a:r>
              <a:rPr lang="zh-CN" altLang="en-US" smtClean="0"/>
              <a:t>， 表示</a:t>
            </a:r>
            <a:r>
              <a:rPr lang="en-US" altLang="zh-CN" smtClean="0"/>
              <a:t>X</a:t>
            </a:r>
            <a:r>
              <a:rPr lang="en-US" altLang="zh-CN" baseline="-25000" smtClean="0"/>
              <a:t>i</a:t>
            </a:r>
            <a:r>
              <a:rPr lang="zh-CN" altLang="en-US" smtClean="0"/>
              <a:t>和</a:t>
            </a:r>
            <a:r>
              <a:rPr lang="en-US" altLang="zh-CN" smtClean="0"/>
              <a:t>Y</a:t>
            </a:r>
            <a:r>
              <a:rPr lang="en-US" altLang="zh-CN" baseline="-25000" smtClean="0"/>
              <a:t>i</a:t>
            </a:r>
            <a:r>
              <a:rPr lang="zh-CN" altLang="en-US" smtClean="0"/>
              <a:t>的最长公共子序列与</a:t>
            </a:r>
            <a:r>
              <a:rPr lang="en-US" altLang="zh-CN" smtClean="0"/>
              <a:t>X</a:t>
            </a:r>
            <a:r>
              <a:rPr lang="en-US" altLang="zh-CN" baseline="-25000" smtClean="0"/>
              <a:t>i</a:t>
            </a:r>
            <a:r>
              <a:rPr lang="zh-CN" altLang="en-US" smtClean="0"/>
              <a:t>和</a:t>
            </a:r>
            <a:r>
              <a:rPr lang="en-US" altLang="zh-CN" smtClean="0"/>
              <a:t>Y</a:t>
            </a:r>
            <a:r>
              <a:rPr lang="en-US" altLang="zh-CN" baseline="-25000" smtClean="0"/>
              <a:t>i-1</a:t>
            </a:r>
            <a:r>
              <a:rPr lang="zh-CN" altLang="en-US" smtClean="0"/>
              <a:t>的最长公共子序列相同。</a:t>
            </a:r>
          </a:p>
          <a:p>
            <a:pPr eaLnBrk="1" hangingPunct="1"/>
            <a:endParaRPr lang="en-US" altLang="zh-CN" smtClean="0"/>
          </a:p>
        </p:txBody>
      </p:sp>
      <p:sp>
        <p:nvSpPr>
          <p:cNvPr id="4" name="灯片编号占位符 5"/>
          <p:cNvSpPr>
            <a:spLocks noGrp="1"/>
          </p:cNvSpPr>
          <p:nvPr>
            <p:ph type="sldNum" sz="quarter" idx="12"/>
          </p:nvPr>
        </p:nvSpPr>
        <p:spPr/>
        <p:txBody>
          <a:bodyPr/>
          <a:lstStyle/>
          <a:p>
            <a:pPr>
              <a:defRPr/>
            </a:pPr>
            <a:fld id="{FF5C102B-A7B8-4043-842F-08DE75E24F09}" type="slidenum">
              <a:rPr lang="en-US" altLang="zh-CN"/>
              <a:pPr>
                <a:defRPr/>
              </a:pPr>
              <a:t>42</a:t>
            </a:fld>
            <a:endParaRPr lang="en-US" altLang="zh-C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8" name="Rectangle 3"/>
          <p:cNvSpPr>
            <a:spLocks noGrp="1" noChangeArrowheads="1"/>
          </p:cNvSpPr>
          <p:nvPr>
            <p:ph idx="1"/>
          </p:nvPr>
        </p:nvSpPr>
        <p:spPr>
          <a:xfrm>
            <a:off x="468313" y="404813"/>
            <a:ext cx="8229600" cy="5749925"/>
          </a:xfrm>
        </p:spPr>
        <p:txBody>
          <a:bodyPr/>
          <a:lstStyle/>
          <a:p>
            <a:pPr eaLnBrk="1" hangingPunct="1">
              <a:lnSpc>
                <a:spcPct val="90000"/>
              </a:lnSpc>
            </a:pPr>
            <a:r>
              <a:rPr lang="en-US" altLang="zh-CN" sz="2400" smtClean="0"/>
              <a:t>void LCS(int i,int j,char *x,int **b)</a:t>
            </a:r>
          </a:p>
          <a:p>
            <a:pPr eaLnBrk="1" hangingPunct="1">
              <a:lnSpc>
                <a:spcPct val="90000"/>
              </a:lnSpc>
            </a:pPr>
            <a:r>
              <a:rPr lang="en-US" altLang="zh-CN" sz="2400" smtClean="0"/>
              <a:t>{</a:t>
            </a:r>
          </a:p>
          <a:p>
            <a:pPr eaLnBrk="1" hangingPunct="1">
              <a:lnSpc>
                <a:spcPct val="90000"/>
              </a:lnSpc>
            </a:pPr>
            <a:r>
              <a:rPr lang="en-US" altLang="zh-CN" sz="2400" smtClean="0"/>
              <a:t>    if(i==0||j==0)</a:t>
            </a:r>
          </a:p>
          <a:p>
            <a:pPr eaLnBrk="1" hangingPunct="1">
              <a:lnSpc>
                <a:spcPct val="90000"/>
              </a:lnSpc>
            </a:pPr>
            <a:r>
              <a:rPr lang="en-US" altLang="zh-CN" sz="2400" smtClean="0"/>
              <a:t>        return;</a:t>
            </a:r>
          </a:p>
          <a:p>
            <a:pPr eaLnBrk="1" hangingPunct="1">
              <a:lnSpc>
                <a:spcPct val="90000"/>
              </a:lnSpc>
            </a:pPr>
            <a:r>
              <a:rPr lang="en-US" altLang="zh-CN" sz="2400" smtClean="0"/>
              <a:t>    if(b[i][j]==1)</a:t>
            </a:r>
          </a:p>
          <a:p>
            <a:pPr eaLnBrk="1" hangingPunct="1">
              <a:lnSpc>
                <a:spcPct val="90000"/>
              </a:lnSpc>
            </a:pPr>
            <a:r>
              <a:rPr lang="en-US" altLang="zh-CN" sz="2400" smtClean="0"/>
              <a:t>    {</a:t>
            </a:r>
          </a:p>
          <a:p>
            <a:pPr eaLnBrk="1" hangingPunct="1">
              <a:lnSpc>
                <a:spcPct val="90000"/>
              </a:lnSpc>
            </a:pPr>
            <a:r>
              <a:rPr lang="en-US" altLang="zh-CN" sz="2400" smtClean="0"/>
              <a:t>        LCS(i-1,j-1,x,b);</a:t>
            </a:r>
          </a:p>
          <a:p>
            <a:pPr eaLnBrk="1" hangingPunct="1">
              <a:lnSpc>
                <a:spcPct val="90000"/>
              </a:lnSpc>
            </a:pPr>
            <a:r>
              <a:rPr lang="en-US" altLang="zh-CN" sz="2400" smtClean="0"/>
              <a:t>        cout&lt;&lt;x[i];</a:t>
            </a:r>
          </a:p>
          <a:p>
            <a:pPr eaLnBrk="1" hangingPunct="1">
              <a:lnSpc>
                <a:spcPct val="90000"/>
              </a:lnSpc>
            </a:pPr>
            <a:r>
              <a:rPr lang="en-US" altLang="zh-CN" sz="2400" smtClean="0"/>
              <a:t>    }</a:t>
            </a:r>
          </a:p>
          <a:p>
            <a:pPr eaLnBrk="1" hangingPunct="1">
              <a:lnSpc>
                <a:spcPct val="90000"/>
              </a:lnSpc>
            </a:pPr>
            <a:r>
              <a:rPr lang="en-US" altLang="zh-CN" sz="2400" smtClean="0"/>
              <a:t>    else if(b[i][j]==2)</a:t>
            </a:r>
          </a:p>
          <a:p>
            <a:pPr eaLnBrk="1" hangingPunct="1">
              <a:lnSpc>
                <a:spcPct val="90000"/>
              </a:lnSpc>
            </a:pPr>
            <a:r>
              <a:rPr lang="en-US" altLang="zh-CN" sz="2400" smtClean="0"/>
              <a:t>        LCS(i-1,j,x,b);</a:t>
            </a:r>
          </a:p>
          <a:p>
            <a:pPr eaLnBrk="1" hangingPunct="1">
              <a:lnSpc>
                <a:spcPct val="90000"/>
              </a:lnSpc>
            </a:pPr>
            <a:r>
              <a:rPr lang="en-US" altLang="zh-CN" sz="2400" smtClean="0"/>
              <a:t>    else</a:t>
            </a:r>
          </a:p>
          <a:p>
            <a:pPr eaLnBrk="1" hangingPunct="1">
              <a:lnSpc>
                <a:spcPct val="90000"/>
              </a:lnSpc>
            </a:pPr>
            <a:r>
              <a:rPr lang="en-US" altLang="zh-CN" sz="2400" smtClean="0"/>
              <a:t>        LCS(i,j-1,x,b);</a:t>
            </a:r>
          </a:p>
          <a:p>
            <a:pPr eaLnBrk="1" hangingPunct="1">
              <a:lnSpc>
                <a:spcPct val="90000"/>
              </a:lnSpc>
            </a:pPr>
            <a:r>
              <a:rPr lang="en-US" altLang="zh-CN" sz="2400" smtClean="0"/>
              <a:t>}</a:t>
            </a:r>
          </a:p>
          <a:p>
            <a:pPr eaLnBrk="1" hangingPunct="1">
              <a:lnSpc>
                <a:spcPct val="90000"/>
              </a:lnSpc>
            </a:pPr>
            <a:endParaRPr lang="en-US" altLang="zh-CN" sz="2400" smtClean="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fontAlgn="auto" hangingPunct="1">
              <a:spcAft>
                <a:spcPts val="0"/>
              </a:spcAft>
              <a:defRPr/>
            </a:pPr>
            <a:r>
              <a:rPr lang="en-US" altLang="zh-CN"/>
              <a:t>5. </a:t>
            </a:r>
            <a:r>
              <a:rPr lang="zh-CN" altLang="en-US"/>
              <a:t>算法的改进</a:t>
            </a:r>
          </a:p>
        </p:txBody>
      </p:sp>
      <p:sp>
        <p:nvSpPr>
          <p:cNvPr id="56323" name="Rectangle 3"/>
          <p:cNvSpPr>
            <a:spLocks noGrp="1" noChangeArrowheads="1"/>
          </p:cNvSpPr>
          <p:nvPr>
            <p:ph idx="1"/>
          </p:nvPr>
        </p:nvSpPr>
        <p:spPr/>
        <p:txBody>
          <a:bodyPr/>
          <a:lstStyle/>
          <a:p>
            <a:pPr eaLnBrk="1" hangingPunct="1">
              <a:lnSpc>
                <a:spcPct val="90000"/>
              </a:lnSpc>
            </a:pPr>
            <a:r>
              <a:rPr lang="zh-CN" altLang="en-US" sz="2800" smtClean="0"/>
              <a:t>在算法</a:t>
            </a:r>
            <a:r>
              <a:rPr lang="en-US" altLang="zh-CN" sz="2800" smtClean="0"/>
              <a:t>lcsLength</a:t>
            </a:r>
            <a:r>
              <a:rPr lang="zh-CN" altLang="en-US" sz="2800" smtClean="0"/>
              <a:t>和</a:t>
            </a:r>
            <a:r>
              <a:rPr lang="en-US" altLang="zh-CN" sz="2800" smtClean="0"/>
              <a:t>lcs</a:t>
            </a:r>
            <a:r>
              <a:rPr lang="zh-CN" altLang="en-US" sz="2800" smtClean="0"/>
              <a:t>中，可进一步将数组</a:t>
            </a:r>
            <a:r>
              <a:rPr lang="en-US" altLang="zh-CN" sz="2800" smtClean="0"/>
              <a:t>b</a:t>
            </a:r>
            <a:r>
              <a:rPr lang="zh-CN" altLang="en-US" sz="2800" smtClean="0"/>
              <a:t>省去。事实上，数组元素</a:t>
            </a:r>
            <a:r>
              <a:rPr lang="en-US" altLang="zh-CN" sz="2800" smtClean="0"/>
              <a:t>c[i][j]</a:t>
            </a:r>
            <a:r>
              <a:rPr lang="zh-CN" altLang="en-US" sz="2800" smtClean="0"/>
              <a:t>的值仅由</a:t>
            </a:r>
            <a:r>
              <a:rPr lang="en-US" altLang="zh-CN" sz="2800" smtClean="0"/>
              <a:t>c[i-1][j-1]</a:t>
            </a:r>
            <a:r>
              <a:rPr lang="zh-CN" altLang="en-US" sz="2800" smtClean="0"/>
              <a:t>，</a:t>
            </a:r>
            <a:r>
              <a:rPr lang="en-US" altLang="zh-CN" sz="2800" smtClean="0"/>
              <a:t>c[i-1][j]</a:t>
            </a:r>
            <a:r>
              <a:rPr lang="zh-CN" altLang="en-US" sz="2800" smtClean="0"/>
              <a:t>和</a:t>
            </a:r>
            <a:r>
              <a:rPr lang="en-US" altLang="zh-CN" sz="2800" smtClean="0"/>
              <a:t>c[i][j-1]</a:t>
            </a:r>
            <a:r>
              <a:rPr lang="zh-CN" altLang="en-US" sz="2800" smtClean="0"/>
              <a:t>这</a:t>
            </a:r>
            <a:r>
              <a:rPr lang="en-US" altLang="zh-CN" sz="2800" smtClean="0"/>
              <a:t>3</a:t>
            </a:r>
            <a:r>
              <a:rPr lang="zh-CN" altLang="en-US" sz="2800" smtClean="0"/>
              <a:t>个数组元素的值所确定。对于给定的数组元素</a:t>
            </a:r>
            <a:r>
              <a:rPr lang="en-US" altLang="zh-CN" sz="2800" smtClean="0"/>
              <a:t>c[i][j]</a:t>
            </a:r>
            <a:r>
              <a:rPr lang="zh-CN" altLang="en-US" sz="2800" smtClean="0"/>
              <a:t>，可以不借助于数组</a:t>
            </a:r>
            <a:r>
              <a:rPr lang="en-US" altLang="zh-CN" sz="2800" smtClean="0"/>
              <a:t>b</a:t>
            </a:r>
            <a:r>
              <a:rPr lang="zh-CN" altLang="en-US" sz="2800" smtClean="0"/>
              <a:t>而仅借助于</a:t>
            </a:r>
            <a:r>
              <a:rPr lang="en-US" altLang="zh-CN" sz="2800" smtClean="0"/>
              <a:t>c</a:t>
            </a:r>
            <a:r>
              <a:rPr lang="zh-CN" altLang="en-US" sz="2800" smtClean="0"/>
              <a:t>本身在</a:t>
            </a:r>
            <a:r>
              <a:rPr lang="en-US" altLang="zh-CN" sz="2800" smtClean="0"/>
              <a:t>O(1)</a:t>
            </a:r>
            <a:r>
              <a:rPr lang="zh-CN" altLang="en-US" sz="2800" smtClean="0"/>
              <a:t>时间内确定</a:t>
            </a:r>
            <a:r>
              <a:rPr lang="en-US" altLang="zh-CN" sz="2800" smtClean="0"/>
              <a:t>c[i][j]</a:t>
            </a:r>
            <a:r>
              <a:rPr lang="zh-CN" altLang="en-US" sz="2800" smtClean="0"/>
              <a:t>的值是由</a:t>
            </a:r>
            <a:r>
              <a:rPr lang="en-US" altLang="zh-CN" sz="2800" smtClean="0"/>
              <a:t>c[i-1][j-1]</a:t>
            </a:r>
            <a:r>
              <a:rPr lang="zh-CN" altLang="en-US" sz="2800" smtClean="0"/>
              <a:t>，</a:t>
            </a:r>
            <a:r>
              <a:rPr lang="en-US" altLang="zh-CN" sz="2800" smtClean="0"/>
              <a:t>c[i-1][j]</a:t>
            </a:r>
            <a:r>
              <a:rPr lang="zh-CN" altLang="en-US" sz="2800" smtClean="0"/>
              <a:t>和</a:t>
            </a:r>
            <a:r>
              <a:rPr lang="en-US" altLang="zh-CN" sz="2800" smtClean="0"/>
              <a:t>c[i][j-1]</a:t>
            </a:r>
            <a:r>
              <a:rPr lang="zh-CN" altLang="en-US" sz="2800" smtClean="0"/>
              <a:t>中哪一个值所确定的。</a:t>
            </a:r>
          </a:p>
          <a:p>
            <a:pPr eaLnBrk="1" hangingPunct="1">
              <a:lnSpc>
                <a:spcPct val="90000"/>
              </a:lnSpc>
            </a:pPr>
            <a:r>
              <a:rPr lang="zh-CN" altLang="en-US" sz="2800" smtClean="0"/>
              <a:t>如果只需要计算最长公共子序列的长度，则算法的空间需求可大大减少。事实上，在计算</a:t>
            </a:r>
            <a:r>
              <a:rPr lang="en-US" altLang="zh-CN" sz="2800" smtClean="0"/>
              <a:t>c[i][j]</a:t>
            </a:r>
            <a:r>
              <a:rPr lang="zh-CN" altLang="en-US" sz="2800" smtClean="0"/>
              <a:t>时，只用到数组</a:t>
            </a:r>
            <a:r>
              <a:rPr lang="en-US" altLang="zh-CN" sz="2800" smtClean="0"/>
              <a:t>c</a:t>
            </a:r>
            <a:r>
              <a:rPr lang="zh-CN" altLang="en-US" sz="2800" smtClean="0"/>
              <a:t>的第</a:t>
            </a:r>
            <a:r>
              <a:rPr lang="en-US" altLang="zh-CN" sz="2800" smtClean="0"/>
              <a:t>i</a:t>
            </a:r>
            <a:r>
              <a:rPr lang="zh-CN" altLang="en-US" sz="2800" smtClean="0"/>
              <a:t>行和第</a:t>
            </a:r>
            <a:r>
              <a:rPr lang="en-US" altLang="zh-CN" sz="2800" smtClean="0"/>
              <a:t>i-1</a:t>
            </a:r>
            <a:r>
              <a:rPr lang="zh-CN" altLang="en-US" sz="2800" smtClean="0"/>
              <a:t>行。因此，用</a:t>
            </a:r>
            <a:r>
              <a:rPr lang="en-US" altLang="zh-CN" sz="2800" smtClean="0"/>
              <a:t>2</a:t>
            </a:r>
            <a:r>
              <a:rPr lang="zh-CN" altLang="en-US" sz="2800" smtClean="0"/>
              <a:t>行的数组空间就可以计算出最长公共子序列的长度。进一步的分析还可将空间需求减至</a:t>
            </a:r>
            <a:r>
              <a:rPr lang="en-US" altLang="zh-CN" sz="2800" smtClean="0"/>
              <a:t>O(min(m,n))</a:t>
            </a:r>
            <a:r>
              <a:rPr lang="zh-CN" altLang="en-US" sz="2800" smtClean="0"/>
              <a:t>。</a:t>
            </a:r>
          </a:p>
        </p:txBody>
      </p:sp>
      <p:sp>
        <p:nvSpPr>
          <p:cNvPr id="4" name="灯片编号占位符 5"/>
          <p:cNvSpPr>
            <a:spLocks noGrp="1"/>
          </p:cNvSpPr>
          <p:nvPr>
            <p:ph type="sldNum" sz="quarter" idx="12"/>
          </p:nvPr>
        </p:nvSpPr>
        <p:spPr/>
        <p:txBody>
          <a:bodyPr/>
          <a:lstStyle/>
          <a:p>
            <a:pPr>
              <a:defRPr/>
            </a:pPr>
            <a:fld id="{6A9154F9-7525-4EF0-A063-1D3666F57F2B}" type="slidenum">
              <a:rPr lang="en-US" altLang="zh-CN"/>
              <a:pPr>
                <a:defRPr/>
              </a:pPr>
              <a:t>44</a:t>
            </a:fld>
            <a:endParaRPr lang="en-US" altLang="zh-C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fontAlgn="auto" hangingPunct="1">
              <a:spcAft>
                <a:spcPts val="0"/>
              </a:spcAft>
              <a:defRPr/>
            </a:pPr>
            <a:r>
              <a:rPr lang="en-US" altLang="zh-CN"/>
              <a:t>3.4 </a:t>
            </a:r>
            <a:r>
              <a:rPr lang="zh-CN" altLang="en-US"/>
              <a:t>最大子段和</a:t>
            </a:r>
          </a:p>
        </p:txBody>
      </p:sp>
      <p:sp>
        <p:nvSpPr>
          <p:cNvPr id="57347" name="Rectangle 3"/>
          <p:cNvSpPr>
            <a:spLocks noGrp="1" noChangeArrowheads="1"/>
          </p:cNvSpPr>
          <p:nvPr>
            <p:ph idx="1"/>
          </p:nvPr>
        </p:nvSpPr>
        <p:spPr>
          <a:xfrm>
            <a:off x="468313" y="1341438"/>
            <a:ext cx="8229600" cy="2232025"/>
          </a:xfrm>
        </p:spPr>
        <p:txBody>
          <a:bodyPr/>
          <a:lstStyle/>
          <a:p>
            <a:pPr eaLnBrk="1" hangingPunct="1"/>
            <a:r>
              <a:rPr lang="zh-CN" altLang="en-US" sz="2800" smtClean="0"/>
              <a:t>给定由</a:t>
            </a:r>
            <a:r>
              <a:rPr lang="en-US" altLang="zh-CN" sz="2800" smtClean="0"/>
              <a:t>n</a:t>
            </a:r>
            <a:r>
              <a:rPr lang="zh-CN" altLang="en-US" sz="2800" smtClean="0"/>
              <a:t>个整数（可能为负整数）组成的序列</a:t>
            </a:r>
            <a:r>
              <a:rPr lang="en-US" altLang="zh-CN" sz="2800" smtClean="0"/>
              <a:t>a</a:t>
            </a:r>
            <a:r>
              <a:rPr lang="en-US" altLang="zh-CN" sz="2800" baseline="-25000" smtClean="0"/>
              <a:t>1</a:t>
            </a:r>
            <a:r>
              <a:rPr lang="en-US" altLang="zh-CN" sz="2800" smtClean="0"/>
              <a:t>,a</a:t>
            </a:r>
            <a:r>
              <a:rPr lang="en-US" altLang="zh-CN" sz="2800" baseline="-25000" smtClean="0"/>
              <a:t>2</a:t>
            </a:r>
            <a:r>
              <a:rPr lang="en-US" altLang="zh-CN" sz="2800" smtClean="0"/>
              <a:t>,…,a</a:t>
            </a:r>
            <a:r>
              <a:rPr lang="en-US" altLang="zh-CN" sz="2800" baseline="-25000" smtClean="0"/>
              <a:t>n</a:t>
            </a:r>
            <a:r>
              <a:rPr lang="zh-CN" altLang="en-US" sz="2800" smtClean="0"/>
              <a:t>，求该序列子段和的最大值。当所有整数均为负整数时定义其最大子段和为</a:t>
            </a:r>
            <a:r>
              <a:rPr lang="en-US" altLang="zh-CN" sz="2800" smtClean="0"/>
              <a:t>0</a:t>
            </a:r>
            <a:r>
              <a:rPr lang="zh-CN" altLang="en-US" sz="2800" smtClean="0"/>
              <a:t>。</a:t>
            </a:r>
          </a:p>
          <a:p>
            <a:pPr eaLnBrk="1" hangingPunct="1"/>
            <a:r>
              <a:rPr lang="zh-CN" altLang="en-US" sz="2800" smtClean="0"/>
              <a:t>依此定义，所求的最优值为：</a:t>
            </a:r>
          </a:p>
        </p:txBody>
      </p:sp>
      <p:sp>
        <p:nvSpPr>
          <p:cNvPr id="6" name="灯片编号占位符 5"/>
          <p:cNvSpPr>
            <a:spLocks noGrp="1"/>
          </p:cNvSpPr>
          <p:nvPr>
            <p:ph type="sldNum" sz="quarter" idx="12"/>
          </p:nvPr>
        </p:nvSpPr>
        <p:spPr/>
        <p:txBody>
          <a:bodyPr/>
          <a:lstStyle/>
          <a:p>
            <a:pPr>
              <a:defRPr/>
            </a:pPr>
            <a:fld id="{2AC483A6-E24B-424C-806F-D2FFEF6A5555}" type="slidenum">
              <a:rPr lang="en-US" altLang="zh-CN"/>
              <a:pPr>
                <a:defRPr/>
              </a:pPr>
              <a:t>45</a:t>
            </a:fld>
            <a:endParaRPr lang="en-US" altLang="zh-CN"/>
          </a:p>
        </p:txBody>
      </p:sp>
      <p:graphicFrame>
        <p:nvGraphicFramePr>
          <p:cNvPr id="57349" name="Object 4"/>
          <p:cNvGraphicFramePr>
            <a:graphicFrameLocks noChangeAspect="1"/>
          </p:cNvGraphicFramePr>
          <p:nvPr/>
        </p:nvGraphicFramePr>
        <p:xfrm>
          <a:off x="2555875" y="3644900"/>
          <a:ext cx="3581400" cy="1374775"/>
        </p:xfrm>
        <a:graphic>
          <a:graphicData uri="http://schemas.openxmlformats.org/presentationml/2006/ole">
            <mc:AlternateContent xmlns:mc="http://schemas.openxmlformats.org/markup-compatibility/2006">
              <mc:Choice xmlns:v="urn:schemas-microsoft-com:vml" Requires="v">
                <p:oleObj spid="_x0000_s57351" name="公式" r:id="rId3" imgW="1256755" imgH="482391" progId="Equation.3">
                  <p:embed/>
                </p:oleObj>
              </mc:Choice>
              <mc:Fallback>
                <p:oleObj name="公式" r:id="rId3" imgW="1256755" imgH="482391"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3644900"/>
                        <a:ext cx="3581400" cy="137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ext Box 5"/>
          <p:cNvSpPr txBox="1">
            <a:spLocks noChangeArrowheads="1"/>
          </p:cNvSpPr>
          <p:nvPr/>
        </p:nvSpPr>
        <p:spPr bwMode="auto">
          <a:xfrm>
            <a:off x="457200" y="5410200"/>
            <a:ext cx="8121650" cy="579438"/>
          </a:xfrm>
          <a:prstGeom prst="rect">
            <a:avLst/>
          </a:prstGeom>
          <a:solidFill>
            <a:srgbClr val="008080"/>
          </a:solidFill>
          <a:ln w="12700" cap="sq">
            <a:noFill/>
            <a:miter lim="800000"/>
            <a:headEnd type="none" w="sm" len="sm"/>
            <a:tailEnd type="none" w="sm" len="sm"/>
          </a:ln>
          <a:effectLst/>
        </p:spPr>
        <p:txBody>
          <a:bodyPr wrap="none" lIns="90000" tIns="46800" rIns="90000" bIns="46800">
            <a:spAutoFit/>
          </a:bodyPr>
          <a:lstStyle/>
          <a:p>
            <a:pPr eaLnBrk="1" hangingPunct="1">
              <a:defRPr/>
            </a:pPr>
            <a:r>
              <a:rPr kumimoji="1" lang="zh-CN" altLang="en-US" sz="3200" b="0">
                <a:solidFill>
                  <a:schemeClr val="bg1"/>
                </a:solidFill>
                <a:latin typeface="Times New Roman" pitchFamily="18" charset="0"/>
                <a:ea typeface="隶书" pitchFamily="49" charset="-122"/>
              </a:rPr>
              <a:t>例，序列</a:t>
            </a:r>
            <a:r>
              <a:rPr kumimoji="1" lang="en-US" altLang="zh-CN" sz="3200" b="0">
                <a:solidFill>
                  <a:schemeClr val="bg1"/>
                </a:solidFill>
                <a:latin typeface="Times New Roman" pitchFamily="18" charset="0"/>
                <a:ea typeface="隶书" pitchFamily="49" charset="-122"/>
              </a:rPr>
              <a:t>{-2,</a:t>
            </a:r>
            <a:r>
              <a:rPr kumimoji="1" lang="en-US" altLang="zh-CN" sz="3200">
                <a:solidFill>
                  <a:srgbClr val="EBE115"/>
                </a:solidFill>
                <a:effectLst>
                  <a:outerShdw blurRad="38100" dist="38100" dir="2700000" algn="tl">
                    <a:srgbClr val="000000"/>
                  </a:outerShdw>
                </a:effectLst>
                <a:latin typeface="Times New Roman" pitchFamily="18" charset="0"/>
                <a:ea typeface="隶书" pitchFamily="49" charset="-122"/>
              </a:rPr>
              <a:t>11,-4,13</a:t>
            </a:r>
            <a:r>
              <a:rPr kumimoji="1" lang="en-US" altLang="zh-CN" sz="3200" b="0">
                <a:solidFill>
                  <a:schemeClr val="bg1"/>
                </a:solidFill>
                <a:latin typeface="Times New Roman" pitchFamily="18" charset="0"/>
                <a:ea typeface="隶书" pitchFamily="49" charset="-122"/>
              </a:rPr>
              <a:t>,-5,-2}</a:t>
            </a:r>
            <a:r>
              <a:rPr kumimoji="1" lang="zh-CN" altLang="en-US" sz="3200" b="0">
                <a:solidFill>
                  <a:schemeClr val="bg1"/>
                </a:solidFill>
                <a:latin typeface="Times New Roman" pitchFamily="18" charset="0"/>
                <a:ea typeface="隶书" pitchFamily="49" charset="-122"/>
              </a:rPr>
              <a:t>的最大子段和为</a:t>
            </a:r>
            <a:r>
              <a:rPr kumimoji="1" lang="en-US" altLang="zh-CN" sz="3200" b="0">
                <a:solidFill>
                  <a:schemeClr val="bg1"/>
                </a:solidFill>
                <a:latin typeface="Times New Roman" pitchFamily="18" charset="0"/>
                <a:ea typeface="隶书" pitchFamily="49" charset="-122"/>
              </a:rPr>
              <a:t>20</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fontAlgn="auto" hangingPunct="1">
              <a:spcAft>
                <a:spcPts val="0"/>
              </a:spcAft>
              <a:defRPr/>
            </a:pPr>
            <a:r>
              <a:rPr lang="en-US" altLang="zh-CN"/>
              <a:t>1. </a:t>
            </a:r>
            <a:r>
              <a:rPr lang="zh-CN" altLang="en-US"/>
              <a:t>最大子段和的简单算法</a:t>
            </a:r>
          </a:p>
        </p:txBody>
      </p:sp>
      <p:sp>
        <p:nvSpPr>
          <p:cNvPr id="58371" name="Rectangle 3"/>
          <p:cNvSpPr>
            <a:spLocks noGrp="1" noChangeArrowheads="1"/>
          </p:cNvSpPr>
          <p:nvPr>
            <p:ph idx="1"/>
          </p:nvPr>
        </p:nvSpPr>
        <p:spPr>
          <a:xfrm>
            <a:off x="468313" y="1341438"/>
            <a:ext cx="8229600" cy="5516562"/>
          </a:xfrm>
        </p:spPr>
        <p:txBody>
          <a:bodyPr/>
          <a:lstStyle/>
          <a:p>
            <a:pPr eaLnBrk="1" hangingPunct="1">
              <a:lnSpc>
                <a:spcPct val="80000"/>
              </a:lnSpc>
            </a:pPr>
            <a:r>
              <a:rPr lang="en-US" altLang="zh-CN" sz="2000" smtClean="0"/>
              <a:t>int MaxSum1(int n,int* a,int&amp; besti,int&amp; bestj){</a:t>
            </a:r>
          </a:p>
          <a:p>
            <a:pPr eaLnBrk="1" hangingPunct="1">
              <a:lnSpc>
                <a:spcPct val="80000"/>
              </a:lnSpc>
            </a:pPr>
            <a:r>
              <a:rPr lang="en-US" altLang="zh-CN" sz="2000" smtClean="0"/>
              <a:t>    int sum=0;</a:t>
            </a:r>
          </a:p>
          <a:p>
            <a:pPr eaLnBrk="1" hangingPunct="1">
              <a:lnSpc>
                <a:spcPct val="80000"/>
              </a:lnSpc>
            </a:pPr>
            <a:r>
              <a:rPr lang="en-US" altLang="zh-CN" sz="2000" smtClean="0"/>
              <a:t>    for(int i=1;i&lt;=n;i++)     //</a:t>
            </a:r>
            <a:r>
              <a:rPr lang="zh-CN" altLang="en-US" sz="2000" smtClean="0"/>
              <a:t>注意：</a:t>
            </a:r>
            <a:r>
              <a:rPr lang="en-US" altLang="zh-CN" sz="2000" smtClean="0"/>
              <a:t>a[0]</a:t>
            </a:r>
            <a:r>
              <a:rPr lang="zh-CN" altLang="en-US" sz="2000" smtClean="0"/>
              <a:t>不用</a:t>
            </a:r>
          </a:p>
          <a:p>
            <a:pPr eaLnBrk="1" hangingPunct="1">
              <a:lnSpc>
                <a:spcPct val="80000"/>
              </a:lnSpc>
            </a:pPr>
            <a:r>
              <a:rPr lang="zh-CN" altLang="en-US" sz="2000" smtClean="0"/>
              <a:t>        </a:t>
            </a:r>
            <a:r>
              <a:rPr lang="en-US" altLang="zh-CN" sz="2000" smtClean="0"/>
              <a:t>for(int j=i;j&lt;=n;j++)</a:t>
            </a:r>
          </a:p>
          <a:p>
            <a:pPr eaLnBrk="1" hangingPunct="1">
              <a:lnSpc>
                <a:spcPct val="80000"/>
              </a:lnSpc>
            </a:pPr>
            <a:r>
              <a:rPr lang="en-US" altLang="zh-CN" sz="2000" smtClean="0"/>
              <a:t>        {</a:t>
            </a:r>
          </a:p>
          <a:p>
            <a:pPr eaLnBrk="1" hangingPunct="1">
              <a:lnSpc>
                <a:spcPct val="80000"/>
              </a:lnSpc>
            </a:pPr>
            <a:r>
              <a:rPr lang="en-US" altLang="zh-CN" sz="2000" smtClean="0"/>
              <a:t>            int thissum=0;</a:t>
            </a:r>
          </a:p>
          <a:p>
            <a:pPr eaLnBrk="1" hangingPunct="1">
              <a:lnSpc>
                <a:spcPct val="80000"/>
              </a:lnSpc>
            </a:pPr>
            <a:r>
              <a:rPr lang="en-US" altLang="zh-CN" sz="2000" smtClean="0"/>
              <a:t>            for(int k=i;k&lt;=j;k++)</a:t>
            </a:r>
          </a:p>
          <a:p>
            <a:pPr eaLnBrk="1" hangingPunct="1">
              <a:lnSpc>
                <a:spcPct val="80000"/>
              </a:lnSpc>
            </a:pPr>
            <a:r>
              <a:rPr lang="en-US" altLang="zh-CN" sz="2000" smtClean="0"/>
              <a:t>                thissum+=a[k];</a:t>
            </a:r>
          </a:p>
          <a:p>
            <a:pPr eaLnBrk="1" hangingPunct="1">
              <a:lnSpc>
                <a:spcPct val="80000"/>
              </a:lnSpc>
            </a:pPr>
            <a:r>
              <a:rPr lang="en-US" altLang="zh-CN" sz="2000" smtClean="0"/>
              <a:t>            if(thissum&gt;sum)</a:t>
            </a:r>
          </a:p>
          <a:p>
            <a:pPr eaLnBrk="1" hangingPunct="1">
              <a:lnSpc>
                <a:spcPct val="80000"/>
              </a:lnSpc>
            </a:pPr>
            <a:r>
              <a:rPr lang="en-US" altLang="zh-CN" sz="2000" smtClean="0"/>
              <a:t>            {</a:t>
            </a:r>
          </a:p>
          <a:p>
            <a:pPr eaLnBrk="1" hangingPunct="1">
              <a:lnSpc>
                <a:spcPct val="80000"/>
              </a:lnSpc>
            </a:pPr>
            <a:r>
              <a:rPr lang="en-US" altLang="zh-CN" sz="2000" smtClean="0"/>
              <a:t>                sum=thissum;</a:t>
            </a:r>
          </a:p>
          <a:p>
            <a:pPr eaLnBrk="1" hangingPunct="1">
              <a:lnSpc>
                <a:spcPct val="80000"/>
              </a:lnSpc>
            </a:pPr>
            <a:r>
              <a:rPr lang="en-US" altLang="zh-CN" sz="2000" smtClean="0"/>
              <a:t>                besti=i;</a:t>
            </a:r>
          </a:p>
          <a:p>
            <a:pPr eaLnBrk="1" hangingPunct="1">
              <a:lnSpc>
                <a:spcPct val="80000"/>
              </a:lnSpc>
            </a:pPr>
            <a:r>
              <a:rPr lang="en-US" altLang="zh-CN" sz="2000" smtClean="0"/>
              <a:t>                bestj=j;</a:t>
            </a:r>
          </a:p>
          <a:p>
            <a:pPr eaLnBrk="1" hangingPunct="1">
              <a:lnSpc>
                <a:spcPct val="80000"/>
              </a:lnSpc>
            </a:pPr>
            <a:r>
              <a:rPr lang="en-US" altLang="zh-CN" sz="2000" smtClean="0"/>
              <a:t>            }</a:t>
            </a:r>
          </a:p>
          <a:p>
            <a:pPr eaLnBrk="1" hangingPunct="1">
              <a:lnSpc>
                <a:spcPct val="80000"/>
              </a:lnSpc>
            </a:pPr>
            <a:r>
              <a:rPr lang="en-US" altLang="zh-CN" sz="2000" smtClean="0"/>
              <a:t>        }</a:t>
            </a:r>
          </a:p>
          <a:p>
            <a:pPr eaLnBrk="1" hangingPunct="1">
              <a:lnSpc>
                <a:spcPct val="80000"/>
              </a:lnSpc>
            </a:pPr>
            <a:r>
              <a:rPr lang="en-US" altLang="zh-CN" sz="2000" smtClean="0"/>
              <a:t>        return sum;</a:t>
            </a:r>
          </a:p>
          <a:p>
            <a:pPr eaLnBrk="1" hangingPunct="1">
              <a:lnSpc>
                <a:spcPct val="80000"/>
              </a:lnSpc>
            </a:pPr>
            <a:r>
              <a:rPr lang="en-US" altLang="zh-CN" sz="2000" smtClean="0"/>
              <a:t>}</a:t>
            </a:r>
          </a:p>
        </p:txBody>
      </p:sp>
      <p:sp>
        <p:nvSpPr>
          <p:cNvPr id="5" name="灯片编号占位符 5"/>
          <p:cNvSpPr>
            <a:spLocks noGrp="1"/>
          </p:cNvSpPr>
          <p:nvPr>
            <p:ph type="sldNum" sz="quarter" idx="12"/>
          </p:nvPr>
        </p:nvSpPr>
        <p:spPr/>
        <p:txBody>
          <a:bodyPr/>
          <a:lstStyle/>
          <a:p>
            <a:pPr>
              <a:defRPr/>
            </a:pPr>
            <a:fld id="{79448CAD-5EB9-44CF-84B1-C039A97A24F2}" type="slidenum">
              <a:rPr lang="en-US" altLang="zh-CN"/>
              <a:pPr>
                <a:defRPr/>
              </a:pPr>
              <a:t>46</a:t>
            </a:fld>
            <a:endParaRPr lang="en-US" altLang="zh-CN"/>
          </a:p>
        </p:txBody>
      </p:sp>
      <p:sp>
        <p:nvSpPr>
          <p:cNvPr id="58372" name="Text Box 4"/>
          <p:cNvSpPr txBox="1">
            <a:spLocks noChangeArrowheads="1"/>
          </p:cNvSpPr>
          <p:nvPr/>
        </p:nvSpPr>
        <p:spPr bwMode="auto">
          <a:xfrm>
            <a:off x="4267200" y="6096000"/>
            <a:ext cx="2111375" cy="457200"/>
          </a:xfrm>
          <a:prstGeom prst="rect">
            <a:avLst/>
          </a:prstGeom>
          <a:solidFill>
            <a:srgbClr val="008080"/>
          </a:solidFill>
          <a:ln w="12700" cap="sq">
            <a:noFill/>
            <a:miter lim="800000"/>
            <a:headEnd type="none" w="sm" len="sm"/>
            <a:tailEnd type="none" w="sm" len="sm"/>
          </a:ln>
          <a:effectLst/>
        </p:spPr>
        <p:txBody>
          <a:bodyPr wrap="none" lIns="90000" tIns="46800" rIns="90000" bIns="46800">
            <a:spAutoFit/>
          </a:bodyPr>
          <a:lstStyle/>
          <a:p>
            <a:pPr eaLnBrk="1" hangingPunct="1">
              <a:defRPr/>
            </a:pPr>
            <a:r>
              <a:rPr kumimoji="1" lang="zh-CN" altLang="en-US" sz="2400">
                <a:solidFill>
                  <a:schemeClr val="bg1"/>
                </a:solidFill>
                <a:effectLst>
                  <a:outerShdw blurRad="38100" dist="38100" dir="2700000" algn="tl">
                    <a:srgbClr val="000000"/>
                  </a:outerShdw>
                </a:effectLst>
                <a:latin typeface="Times New Roman" pitchFamily="18" charset="0"/>
                <a:ea typeface="隶书" pitchFamily="49" charset="-122"/>
              </a:rPr>
              <a:t>算法耗时</a:t>
            </a:r>
            <a:r>
              <a:rPr kumimoji="1" lang="en-US" altLang="zh-CN" sz="2400">
                <a:solidFill>
                  <a:schemeClr val="bg1"/>
                </a:solidFill>
                <a:effectLst>
                  <a:outerShdw blurRad="38100" dist="38100" dir="2700000" algn="tl">
                    <a:srgbClr val="000000"/>
                  </a:outerShdw>
                </a:effectLst>
                <a:latin typeface="Times New Roman" pitchFamily="18" charset="0"/>
                <a:ea typeface="隶书" pitchFamily="49" charset="-122"/>
              </a:rPr>
              <a:t>O(n</a:t>
            </a:r>
            <a:r>
              <a:rPr kumimoji="1" lang="en-US" altLang="zh-CN" sz="2400" baseline="30000">
                <a:solidFill>
                  <a:schemeClr val="bg1"/>
                </a:solidFill>
                <a:effectLst>
                  <a:outerShdw blurRad="38100" dist="38100" dir="2700000" algn="tl">
                    <a:srgbClr val="000000"/>
                  </a:outerShdw>
                </a:effectLst>
                <a:latin typeface="Times New Roman" pitchFamily="18" charset="0"/>
                <a:ea typeface="隶书" pitchFamily="49" charset="-122"/>
              </a:rPr>
              <a:t>3</a:t>
            </a:r>
            <a:r>
              <a:rPr kumimoji="1" lang="en-US" altLang="zh-CN" sz="2400">
                <a:solidFill>
                  <a:schemeClr val="bg1"/>
                </a:solidFill>
                <a:effectLst>
                  <a:outerShdw blurRad="38100" dist="38100" dir="2700000" algn="tl">
                    <a:srgbClr val="000000"/>
                  </a:outerShdw>
                </a:effectLst>
                <a:latin typeface="Times New Roman" pitchFamily="18" charset="0"/>
                <a:ea typeface="隶书" pitchFamily="49" charset="-122"/>
              </a:rPr>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fontAlgn="auto" hangingPunct="1">
              <a:spcAft>
                <a:spcPts val="0"/>
              </a:spcAft>
              <a:defRPr/>
            </a:pPr>
            <a:r>
              <a:rPr lang="zh-CN" altLang="en-US"/>
              <a:t>改进的算法</a:t>
            </a:r>
          </a:p>
        </p:txBody>
      </p:sp>
      <p:sp>
        <p:nvSpPr>
          <p:cNvPr id="59395" name="Rectangle 3"/>
          <p:cNvSpPr>
            <a:spLocks noGrp="1" noChangeArrowheads="1"/>
          </p:cNvSpPr>
          <p:nvPr>
            <p:ph idx="1"/>
          </p:nvPr>
        </p:nvSpPr>
        <p:spPr>
          <a:xfrm>
            <a:off x="468313" y="1341438"/>
            <a:ext cx="8229600" cy="5759450"/>
          </a:xfrm>
        </p:spPr>
        <p:txBody>
          <a:bodyPr/>
          <a:lstStyle/>
          <a:p>
            <a:pPr eaLnBrk="1" hangingPunct="1">
              <a:lnSpc>
                <a:spcPct val="80000"/>
              </a:lnSpc>
            </a:pPr>
            <a:r>
              <a:rPr lang="en-US" altLang="zh-CN" sz="2000" smtClean="0"/>
              <a:t>int MaxSum2(int n,int *a,int &amp;besti,int &amp;bestj){</a:t>
            </a:r>
          </a:p>
          <a:p>
            <a:pPr eaLnBrk="1" hangingPunct="1">
              <a:lnSpc>
                <a:spcPct val="80000"/>
              </a:lnSpc>
            </a:pPr>
            <a:r>
              <a:rPr lang="en-US" altLang="zh-CN" sz="2000" smtClean="0"/>
              <a:t>    int sum=0;</a:t>
            </a:r>
          </a:p>
          <a:p>
            <a:pPr eaLnBrk="1" hangingPunct="1">
              <a:lnSpc>
                <a:spcPct val="80000"/>
              </a:lnSpc>
            </a:pPr>
            <a:r>
              <a:rPr lang="en-US" altLang="zh-CN" sz="2000" smtClean="0"/>
              <a:t>    for(int i=1;i&lt;=n;i++)</a:t>
            </a:r>
          </a:p>
          <a:p>
            <a:pPr eaLnBrk="1" hangingPunct="1">
              <a:lnSpc>
                <a:spcPct val="80000"/>
              </a:lnSpc>
            </a:pPr>
            <a:r>
              <a:rPr lang="en-US" altLang="zh-CN" sz="2000" smtClean="0"/>
              <a:t>    {</a:t>
            </a:r>
          </a:p>
          <a:p>
            <a:pPr eaLnBrk="1" hangingPunct="1">
              <a:lnSpc>
                <a:spcPct val="80000"/>
              </a:lnSpc>
            </a:pPr>
            <a:r>
              <a:rPr lang="en-US" altLang="zh-CN" sz="2000" smtClean="0"/>
              <a:t>        int thissum=0;</a:t>
            </a:r>
          </a:p>
          <a:p>
            <a:pPr eaLnBrk="1" hangingPunct="1">
              <a:lnSpc>
                <a:spcPct val="80000"/>
              </a:lnSpc>
            </a:pPr>
            <a:r>
              <a:rPr lang="en-US" altLang="zh-CN" sz="2000" smtClean="0"/>
              <a:t>        for(int j=i;j&lt;=n;j++)</a:t>
            </a:r>
          </a:p>
          <a:p>
            <a:pPr eaLnBrk="1" hangingPunct="1">
              <a:lnSpc>
                <a:spcPct val="80000"/>
              </a:lnSpc>
            </a:pPr>
            <a:r>
              <a:rPr lang="en-US" altLang="zh-CN" sz="2000" smtClean="0"/>
              <a:t>        {</a:t>
            </a:r>
          </a:p>
          <a:p>
            <a:pPr eaLnBrk="1" hangingPunct="1">
              <a:lnSpc>
                <a:spcPct val="80000"/>
              </a:lnSpc>
            </a:pPr>
            <a:r>
              <a:rPr lang="en-US" altLang="zh-CN" sz="2000" smtClean="0"/>
              <a:t>            thissum+=a[j];</a:t>
            </a:r>
          </a:p>
          <a:p>
            <a:pPr eaLnBrk="1" hangingPunct="1">
              <a:lnSpc>
                <a:spcPct val="80000"/>
              </a:lnSpc>
            </a:pPr>
            <a:r>
              <a:rPr lang="en-US" altLang="zh-CN" sz="2000" smtClean="0"/>
              <a:t>            if(thissum&gt;sum)</a:t>
            </a:r>
          </a:p>
          <a:p>
            <a:pPr eaLnBrk="1" hangingPunct="1">
              <a:lnSpc>
                <a:spcPct val="80000"/>
              </a:lnSpc>
            </a:pPr>
            <a:r>
              <a:rPr lang="en-US" altLang="zh-CN" sz="2000" smtClean="0"/>
              <a:t>            {</a:t>
            </a:r>
          </a:p>
          <a:p>
            <a:pPr eaLnBrk="1" hangingPunct="1">
              <a:lnSpc>
                <a:spcPct val="80000"/>
              </a:lnSpc>
            </a:pPr>
            <a:r>
              <a:rPr lang="en-US" altLang="zh-CN" sz="2000" smtClean="0"/>
              <a:t>                sum=thissum;</a:t>
            </a:r>
          </a:p>
          <a:p>
            <a:pPr eaLnBrk="1" hangingPunct="1">
              <a:lnSpc>
                <a:spcPct val="80000"/>
              </a:lnSpc>
            </a:pPr>
            <a:r>
              <a:rPr lang="en-US" altLang="zh-CN" sz="2000" smtClean="0"/>
              <a:t>                besti=i;</a:t>
            </a:r>
          </a:p>
          <a:p>
            <a:pPr eaLnBrk="1" hangingPunct="1">
              <a:lnSpc>
                <a:spcPct val="80000"/>
              </a:lnSpc>
            </a:pPr>
            <a:r>
              <a:rPr lang="en-US" altLang="zh-CN" sz="2000" smtClean="0"/>
              <a:t>                bestj=j;</a:t>
            </a:r>
          </a:p>
          <a:p>
            <a:pPr eaLnBrk="1" hangingPunct="1">
              <a:lnSpc>
                <a:spcPct val="80000"/>
              </a:lnSpc>
            </a:pPr>
            <a:r>
              <a:rPr lang="en-US" altLang="zh-CN" sz="2000" smtClean="0"/>
              <a:t>            }</a:t>
            </a:r>
          </a:p>
          <a:p>
            <a:pPr eaLnBrk="1" hangingPunct="1">
              <a:lnSpc>
                <a:spcPct val="80000"/>
              </a:lnSpc>
            </a:pPr>
            <a:r>
              <a:rPr lang="en-US" altLang="zh-CN" sz="2000" smtClean="0"/>
              <a:t>        }</a:t>
            </a:r>
          </a:p>
          <a:p>
            <a:pPr eaLnBrk="1" hangingPunct="1">
              <a:lnSpc>
                <a:spcPct val="80000"/>
              </a:lnSpc>
            </a:pPr>
            <a:r>
              <a:rPr lang="en-US" altLang="zh-CN" sz="2000" smtClean="0"/>
              <a:t>    }</a:t>
            </a:r>
          </a:p>
          <a:p>
            <a:pPr eaLnBrk="1" hangingPunct="1">
              <a:lnSpc>
                <a:spcPct val="80000"/>
              </a:lnSpc>
            </a:pPr>
            <a:r>
              <a:rPr lang="en-US" altLang="zh-CN" sz="2000" smtClean="0"/>
              <a:t>    return sum;</a:t>
            </a:r>
          </a:p>
          <a:p>
            <a:pPr eaLnBrk="1" hangingPunct="1">
              <a:lnSpc>
                <a:spcPct val="80000"/>
              </a:lnSpc>
            </a:pPr>
            <a:r>
              <a:rPr lang="en-US" altLang="zh-CN" sz="2000" smtClean="0"/>
              <a:t>}</a:t>
            </a:r>
          </a:p>
        </p:txBody>
      </p:sp>
      <p:sp>
        <p:nvSpPr>
          <p:cNvPr id="5" name="灯片编号占位符 5"/>
          <p:cNvSpPr>
            <a:spLocks noGrp="1"/>
          </p:cNvSpPr>
          <p:nvPr>
            <p:ph type="sldNum" sz="quarter" idx="12"/>
          </p:nvPr>
        </p:nvSpPr>
        <p:spPr/>
        <p:txBody>
          <a:bodyPr/>
          <a:lstStyle/>
          <a:p>
            <a:pPr>
              <a:defRPr/>
            </a:pPr>
            <a:fld id="{6FA87785-D779-40F6-83DF-D6A3F8DEF0BE}" type="slidenum">
              <a:rPr lang="en-US" altLang="zh-CN"/>
              <a:pPr>
                <a:defRPr/>
              </a:pPr>
              <a:t>47</a:t>
            </a:fld>
            <a:endParaRPr lang="en-US" altLang="zh-CN"/>
          </a:p>
        </p:txBody>
      </p:sp>
      <p:sp>
        <p:nvSpPr>
          <p:cNvPr id="59396" name="Text Box 4"/>
          <p:cNvSpPr txBox="1">
            <a:spLocks noChangeArrowheads="1"/>
          </p:cNvSpPr>
          <p:nvPr/>
        </p:nvSpPr>
        <p:spPr bwMode="auto">
          <a:xfrm>
            <a:off x="4267200" y="6096000"/>
            <a:ext cx="2436813" cy="519113"/>
          </a:xfrm>
          <a:prstGeom prst="rect">
            <a:avLst/>
          </a:prstGeom>
          <a:solidFill>
            <a:srgbClr val="008080"/>
          </a:solidFill>
          <a:ln w="12700" cap="sq">
            <a:noFill/>
            <a:miter lim="800000"/>
            <a:headEnd type="none" w="sm" len="sm"/>
            <a:tailEnd type="none" w="sm" len="sm"/>
          </a:ln>
          <a:effectLst/>
        </p:spPr>
        <p:txBody>
          <a:bodyPr wrap="none" lIns="90000" tIns="46800" rIns="90000" bIns="46800">
            <a:spAutoFit/>
          </a:bodyPr>
          <a:lstStyle/>
          <a:p>
            <a:pPr eaLnBrk="1" hangingPunct="1">
              <a:defRPr/>
            </a:pPr>
            <a:r>
              <a:rPr kumimoji="1" lang="zh-CN" altLang="en-US">
                <a:solidFill>
                  <a:schemeClr val="bg1"/>
                </a:solidFill>
                <a:effectLst>
                  <a:outerShdw blurRad="38100" dist="38100" dir="2700000" algn="tl">
                    <a:srgbClr val="000000"/>
                  </a:outerShdw>
                </a:effectLst>
                <a:latin typeface="Times New Roman" pitchFamily="18" charset="0"/>
                <a:ea typeface="隶书" pitchFamily="49" charset="-122"/>
              </a:rPr>
              <a:t>算法耗时</a:t>
            </a:r>
            <a:r>
              <a:rPr kumimoji="1" lang="en-US" altLang="zh-CN">
                <a:solidFill>
                  <a:schemeClr val="bg1"/>
                </a:solidFill>
                <a:effectLst>
                  <a:outerShdw blurRad="38100" dist="38100" dir="2700000" algn="tl">
                    <a:srgbClr val="000000"/>
                  </a:outerShdw>
                </a:effectLst>
                <a:latin typeface="Times New Roman" pitchFamily="18" charset="0"/>
                <a:ea typeface="隶书" pitchFamily="49" charset="-122"/>
              </a:rPr>
              <a:t>O(n</a:t>
            </a:r>
            <a:r>
              <a:rPr kumimoji="1" lang="en-US" altLang="zh-CN" baseline="30000">
                <a:solidFill>
                  <a:schemeClr val="bg1"/>
                </a:solidFill>
                <a:effectLst>
                  <a:outerShdw blurRad="38100" dist="38100" dir="2700000" algn="tl">
                    <a:srgbClr val="000000"/>
                  </a:outerShdw>
                </a:effectLst>
                <a:latin typeface="Times New Roman" pitchFamily="18" charset="0"/>
                <a:ea typeface="隶书" pitchFamily="49" charset="-122"/>
              </a:rPr>
              <a:t>2</a:t>
            </a:r>
            <a:r>
              <a:rPr kumimoji="1" lang="en-US" altLang="zh-CN">
                <a:solidFill>
                  <a:schemeClr val="bg1"/>
                </a:solidFill>
                <a:effectLst>
                  <a:outerShdw blurRad="38100" dist="38100" dir="2700000" algn="tl">
                    <a:srgbClr val="000000"/>
                  </a:outerShdw>
                </a:effectLst>
                <a:latin typeface="Times New Roman" pitchFamily="18" charset="0"/>
                <a:ea typeface="隶书" pitchFamily="49" charset="-122"/>
              </a:rPr>
              <a: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fontAlgn="auto" hangingPunct="1">
              <a:spcAft>
                <a:spcPts val="0"/>
              </a:spcAft>
              <a:defRPr/>
            </a:pPr>
            <a:r>
              <a:rPr lang="en-US" altLang="zh-CN"/>
              <a:t>2. </a:t>
            </a:r>
            <a:r>
              <a:rPr lang="zh-CN" altLang="en-US"/>
              <a:t>最大子段和的分治算法</a:t>
            </a:r>
          </a:p>
        </p:txBody>
      </p:sp>
      <p:sp>
        <p:nvSpPr>
          <p:cNvPr id="60419" name="Rectangle 3"/>
          <p:cNvSpPr>
            <a:spLocks noGrp="1" noChangeArrowheads="1"/>
          </p:cNvSpPr>
          <p:nvPr>
            <p:ph idx="1"/>
          </p:nvPr>
        </p:nvSpPr>
        <p:spPr>
          <a:xfrm>
            <a:off x="468313" y="1341438"/>
            <a:ext cx="8229600" cy="2663825"/>
          </a:xfrm>
        </p:spPr>
        <p:txBody>
          <a:bodyPr/>
          <a:lstStyle/>
          <a:p>
            <a:pPr eaLnBrk="1" hangingPunct="1">
              <a:lnSpc>
                <a:spcPct val="90000"/>
              </a:lnSpc>
            </a:pPr>
            <a:r>
              <a:rPr lang="zh-CN" altLang="en-US" sz="2800" smtClean="0"/>
              <a:t>将序列</a:t>
            </a:r>
            <a:r>
              <a:rPr lang="en-US" altLang="zh-CN" sz="2800" smtClean="0"/>
              <a:t>a[1:n]</a:t>
            </a:r>
            <a:r>
              <a:rPr lang="zh-CN" altLang="en-US" sz="2800" smtClean="0"/>
              <a:t>分为长度相等的两段</a:t>
            </a:r>
            <a:r>
              <a:rPr lang="en-US" altLang="zh-CN" sz="2800" smtClean="0"/>
              <a:t>a[1:n/2]</a:t>
            </a:r>
            <a:r>
              <a:rPr lang="zh-CN" altLang="en-US" sz="2800" smtClean="0"/>
              <a:t>和</a:t>
            </a:r>
            <a:r>
              <a:rPr lang="en-US" altLang="zh-CN" sz="2800" smtClean="0"/>
              <a:t>a[n/2+1:n]</a:t>
            </a:r>
            <a:r>
              <a:rPr lang="zh-CN" altLang="en-US" sz="2800" smtClean="0"/>
              <a:t>，分别求出这两段的最大子段和，则</a:t>
            </a:r>
            <a:r>
              <a:rPr lang="en-US" altLang="zh-CN" sz="2800" smtClean="0"/>
              <a:t>a[1:n]</a:t>
            </a:r>
            <a:r>
              <a:rPr lang="zh-CN" altLang="en-US" sz="2800" smtClean="0"/>
              <a:t>的最大子段和有三种情形：</a:t>
            </a:r>
          </a:p>
          <a:p>
            <a:pPr lvl="1" eaLnBrk="1" hangingPunct="1">
              <a:lnSpc>
                <a:spcPct val="90000"/>
              </a:lnSpc>
            </a:pPr>
            <a:r>
              <a:rPr lang="zh-CN" altLang="en-US" sz="2400" smtClean="0"/>
              <a:t>与</a:t>
            </a:r>
            <a:r>
              <a:rPr lang="en-US" altLang="zh-CN" sz="2400" smtClean="0"/>
              <a:t>a[1:n/2]</a:t>
            </a:r>
            <a:r>
              <a:rPr lang="zh-CN" altLang="en-US" sz="2400" smtClean="0"/>
              <a:t>的最大子段和相同；</a:t>
            </a:r>
          </a:p>
          <a:p>
            <a:pPr lvl="1" eaLnBrk="1" hangingPunct="1">
              <a:lnSpc>
                <a:spcPct val="90000"/>
              </a:lnSpc>
            </a:pPr>
            <a:r>
              <a:rPr lang="zh-CN" altLang="en-US" sz="2400" smtClean="0"/>
              <a:t>与</a:t>
            </a:r>
            <a:r>
              <a:rPr lang="en-US" altLang="zh-CN" sz="2400" smtClean="0"/>
              <a:t>a[n/2+1:n]</a:t>
            </a:r>
            <a:r>
              <a:rPr lang="zh-CN" altLang="en-US" sz="2400" smtClean="0"/>
              <a:t>的最大子段和相同；</a:t>
            </a:r>
          </a:p>
          <a:p>
            <a:pPr lvl="1" eaLnBrk="1" hangingPunct="1">
              <a:lnSpc>
                <a:spcPct val="90000"/>
              </a:lnSpc>
            </a:pPr>
            <a:r>
              <a:rPr lang="zh-CN" altLang="en-US" sz="2400" smtClean="0"/>
              <a:t>为</a:t>
            </a:r>
          </a:p>
        </p:txBody>
      </p:sp>
      <p:sp>
        <p:nvSpPr>
          <p:cNvPr id="5" name="灯片编号占位符 5"/>
          <p:cNvSpPr>
            <a:spLocks noGrp="1"/>
          </p:cNvSpPr>
          <p:nvPr>
            <p:ph type="sldNum" sz="quarter" idx="12"/>
          </p:nvPr>
        </p:nvSpPr>
        <p:spPr/>
        <p:txBody>
          <a:bodyPr/>
          <a:lstStyle/>
          <a:p>
            <a:pPr>
              <a:defRPr/>
            </a:pPr>
            <a:fld id="{9840CDC5-1B5D-4F88-B963-8DA9B3534669}" type="slidenum">
              <a:rPr lang="en-US" altLang="zh-CN"/>
              <a:pPr>
                <a:defRPr/>
              </a:pPr>
              <a:t>48</a:t>
            </a:fld>
            <a:endParaRPr lang="en-US" altLang="zh-CN"/>
          </a:p>
        </p:txBody>
      </p:sp>
      <p:graphicFrame>
        <p:nvGraphicFramePr>
          <p:cNvPr id="60421" name="Object 4"/>
          <p:cNvGraphicFramePr>
            <a:graphicFrameLocks noChangeAspect="1"/>
          </p:cNvGraphicFramePr>
          <p:nvPr/>
        </p:nvGraphicFramePr>
        <p:xfrm>
          <a:off x="1676400" y="4114800"/>
          <a:ext cx="4800600" cy="2119313"/>
        </p:xfrm>
        <a:graphic>
          <a:graphicData uri="http://schemas.openxmlformats.org/presentationml/2006/ole">
            <mc:AlternateContent xmlns:mc="http://schemas.openxmlformats.org/markup-compatibility/2006">
              <mc:Choice xmlns:v="urn:schemas-microsoft-com:vml" Requires="v">
                <p:oleObj spid="_x0000_s60422" name="公式" r:id="rId3" imgW="2070100" imgH="914400" progId="Equation.3">
                  <p:embed/>
                </p:oleObj>
              </mc:Choice>
              <mc:Fallback>
                <p:oleObj name="公式" r:id="rId3" imgW="2070100" imgH="914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4114800"/>
                        <a:ext cx="4800600" cy="211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fontAlgn="auto" hangingPunct="1">
              <a:spcAft>
                <a:spcPts val="0"/>
              </a:spcAft>
              <a:defRPr/>
            </a:pPr>
            <a:r>
              <a:rPr lang="en-US" altLang="zh-CN"/>
              <a:t>3.1 </a:t>
            </a:r>
            <a:r>
              <a:rPr lang="zh-CN" altLang="en-US"/>
              <a:t>矩阵连乘问题</a:t>
            </a:r>
          </a:p>
        </p:txBody>
      </p:sp>
      <p:sp>
        <p:nvSpPr>
          <p:cNvPr id="15363" name="Rectangle 3"/>
          <p:cNvSpPr>
            <a:spLocks noGrp="1" noChangeArrowheads="1"/>
          </p:cNvSpPr>
          <p:nvPr>
            <p:ph idx="1"/>
          </p:nvPr>
        </p:nvSpPr>
        <p:spPr/>
        <p:txBody>
          <a:bodyPr>
            <a:normAutofit/>
          </a:bodyPr>
          <a:lstStyle/>
          <a:p>
            <a:pPr eaLnBrk="1" fontAlgn="auto" hangingPunct="1">
              <a:spcAft>
                <a:spcPts val="0"/>
              </a:spcAft>
              <a:buFont typeface="Wingdings 2"/>
              <a:buChar char=""/>
              <a:defRPr/>
            </a:pPr>
            <a:r>
              <a:rPr lang="zh-CN" altLang="en-US"/>
              <a:t>给定</a:t>
            </a:r>
            <a:r>
              <a:rPr lang="en-US" altLang="zh-CN"/>
              <a:t>n</a:t>
            </a:r>
            <a:r>
              <a:rPr lang="zh-CN" altLang="en-US"/>
              <a:t>个矩阵</a:t>
            </a:r>
            <a:r>
              <a:rPr lang="en-US" altLang="zh-CN"/>
              <a:t>{A</a:t>
            </a:r>
            <a:r>
              <a:rPr lang="en-US" altLang="zh-CN" baseline="-25000"/>
              <a:t>1</a:t>
            </a:r>
            <a:r>
              <a:rPr lang="en-US" altLang="zh-CN"/>
              <a:t>, A</a:t>
            </a:r>
            <a:r>
              <a:rPr lang="en-US" altLang="zh-CN" baseline="-25000"/>
              <a:t>2</a:t>
            </a:r>
            <a:r>
              <a:rPr lang="en-US" altLang="zh-CN"/>
              <a:t>, …, A</a:t>
            </a:r>
            <a:r>
              <a:rPr lang="en-US" altLang="zh-CN" baseline="-25000"/>
              <a:t>n</a:t>
            </a:r>
            <a:r>
              <a:rPr lang="en-US" altLang="zh-CN"/>
              <a:t>}</a:t>
            </a:r>
            <a:r>
              <a:rPr lang="zh-CN" altLang="en-US"/>
              <a:t>，其中</a:t>
            </a:r>
            <a:r>
              <a:rPr lang="en-US" altLang="zh-CN"/>
              <a:t>A</a:t>
            </a:r>
            <a:r>
              <a:rPr lang="en-US" altLang="zh-CN" baseline="-25000"/>
              <a:t>i</a:t>
            </a:r>
            <a:r>
              <a:rPr lang="zh-CN" altLang="en-US"/>
              <a:t>与</a:t>
            </a:r>
            <a:r>
              <a:rPr lang="en-US" altLang="zh-CN"/>
              <a:t>A</a:t>
            </a:r>
            <a:r>
              <a:rPr lang="en-US" altLang="zh-CN" baseline="-25000"/>
              <a:t>i+1</a:t>
            </a:r>
            <a:r>
              <a:rPr lang="zh-CN" altLang="en-US"/>
              <a:t>是可乘的，</a:t>
            </a:r>
            <a:r>
              <a:rPr lang="en-US" altLang="zh-CN"/>
              <a:t>i=1, 2,…, n-1</a:t>
            </a:r>
            <a:r>
              <a:rPr lang="zh-CN" altLang="en-US"/>
              <a:t>。考察这</a:t>
            </a:r>
            <a:r>
              <a:rPr lang="en-US" altLang="zh-CN"/>
              <a:t>n</a:t>
            </a:r>
            <a:r>
              <a:rPr lang="zh-CN" altLang="en-US"/>
              <a:t>个矩阵的连乘积</a:t>
            </a:r>
            <a:r>
              <a:rPr lang="en-US" altLang="zh-CN"/>
              <a:t>A</a:t>
            </a:r>
            <a:r>
              <a:rPr lang="en-US" altLang="zh-CN" baseline="-25000"/>
              <a:t>1</a:t>
            </a:r>
            <a:r>
              <a:rPr lang="en-US" altLang="zh-CN"/>
              <a:t>A</a:t>
            </a:r>
            <a:r>
              <a:rPr lang="en-US" altLang="zh-CN" baseline="-25000"/>
              <a:t>2</a:t>
            </a:r>
            <a:r>
              <a:rPr lang="en-US" altLang="zh-CN"/>
              <a:t>…A</a:t>
            </a:r>
            <a:r>
              <a:rPr lang="en-US" altLang="zh-CN" baseline="-25000"/>
              <a:t>n</a:t>
            </a:r>
            <a:r>
              <a:rPr lang="zh-CN" altLang="en-US"/>
              <a:t>。</a:t>
            </a:r>
          </a:p>
          <a:p>
            <a:pPr eaLnBrk="1" fontAlgn="auto" hangingPunct="1">
              <a:spcAft>
                <a:spcPts val="0"/>
              </a:spcAft>
              <a:buFont typeface="Wingdings 2"/>
              <a:buChar char=""/>
              <a:defRPr/>
            </a:pPr>
            <a:r>
              <a:rPr lang="zh-CN" altLang="en-US"/>
              <a:t>由于矩阵乘法满足结合律，所以计算矩阵的连乘可以有许多</a:t>
            </a:r>
            <a:r>
              <a:rPr lang="zh-CN" altLang="en-US">
                <a:solidFill>
                  <a:srgbClr val="FE6700"/>
                </a:solidFill>
                <a:effectLst>
                  <a:outerShdw blurRad="38100" dist="38100" dir="2700000" algn="tl">
                    <a:srgbClr val="C0C0C0"/>
                  </a:outerShdw>
                </a:effectLst>
              </a:rPr>
              <a:t>不同的计算次序</a:t>
            </a:r>
            <a:r>
              <a:rPr lang="zh-CN" altLang="en-US"/>
              <a:t>。这种计算次序可以用</a:t>
            </a:r>
            <a:r>
              <a:rPr lang="zh-CN" altLang="en-US">
                <a:solidFill>
                  <a:srgbClr val="FE6700"/>
                </a:solidFill>
                <a:effectLst>
                  <a:outerShdw blurRad="38100" dist="38100" dir="2700000" algn="tl">
                    <a:srgbClr val="C0C0C0"/>
                  </a:outerShdw>
                </a:effectLst>
              </a:rPr>
              <a:t>加括号</a:t>
            </a:r>
            <a:r>
              <a:rPr lang="zh-CN" altLang="en-US"/>
              <a:t>的方式来确定。</a:t>
            </a:r>
          </a:p>
          <a:p>
            <a:pPr eaLnBrk="1" fontAlgn="auto" hangingPunct="1">
              <a:spcAft>
                <a:spcPts val="0"/>
              </a:spcAft>
              <a:buFont typeface="Wingdings 2"/>
              <a:buChar char=""/>
              <a:defRPr/>
            </a:pPr>
            <a:endParaRPr lang="en-US" altLang="zh-CN"/>
          </a:p>
        </p:txBody>
      </p:sp>
      <p:sp>
        <p:nvSpPr>
          <p:cNvPr id="4" name="灯片编号占位符 5"/>
          <p:cNvSpPr>
            <a:spLocks noGrp="1"/>
          </p:cNvSpPr>
          <p:nvPr>
            <p:ph type="sldNum" sz="quarter" idx="12"/>
          </p:nvPr>
        </p:nvSpPr>
        <p:spPr/>
        <p:txBody>
          <a:bodyPr/>
          <a:lstStyle/>
          <a:p>
            <a:pPr>
              <a:defRPr/>
            </a:pPr>
            <a:fld id="{C780AB5B-8B36-42AC-883B-3F7759369370}" type="slidenum">
              <a:rPr lang="en-US" altLang="zh-CN"/>
              <a:pPr>
                <a:defRPr/>
              </a:pPr>
              <a:t>4</a:t>
            </a:fld>
            <a:endParaRPr lang="en-US" altLang="zh-CN"/>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fontAlgn="auto" hangingPunct="1">
              <a:spcAft>
                <a:spcPts val="0"/>
              </a:spcAft>
              <a:defRPr/>
            </a:pPr>
            <a:endParaRPr lang="zh-CN" altLang="zh-CN"/>
          </a:p>
        </p:txBody>
      </p:sp>
      <p:sp>
        <p:nvSpPr>
          <p:cNvPr id="61443" name="Rectangle 3"/>
          <p:cNvSpPr>
            <a:spLocks noGrp="1" noChangeArrowheads="1"/>
          </p:cNvSpPr>
          <p:nvPr>
            <p:ph idx="1"/>
          </p:nvPr>
        </p:nvSpPr>
        <p:spPr>
          <a:xfrm>
            <a:off x="468313" y="1341438"/>
            <a:ext cx="8229600" cy="4535487"/>
          </a:xfrm>
        </p:spPr>
        <p:txBody>
          <a:bodyPr/>
          <a:lstStyle/>
          <a:p>
            <a:pPr eaLnBrk="1" hangingPunct="1">
              <a:lnSpc>
                <a:spcPct val="90000"/>
              </a:lnSpc>
              <a:buFontTx/>
              <a:buNone/>
            </a:pPr>
            <a:r>
              <a:rPr lang="en-US" altLang="zh-CN" sz="2400" smtClean="0"/>
              <a:t>int MaxSubSum(int *a,int left,int right)</a:t>
            </a:r>
          </a:p>
          <a:p>
            <a:pPr eaLnBrk="1" hangingPunct="1">
              <a:lnSpc>
                <a:spcPct val="90000"/>
              </a:lnSpc>
              <a:buFontTx/>
              <a:buNone/>
            </a:pPr>
            <a:r>
              <a:rPr lang="en-US" altLang="zh-CN" sz="2400" smtClean="0"/>
              <a:t>{</a:t>
            </a:r>
          </a:p>
          <a:p>
            <a:pPr eaLnBrk="1" hangingPunct="1">
              <a:lnSpc>
                <a:spcPct val="90000"/>
              </a:lnSpc>
              <a:buFontTx/>
              <a:buNone/>
            </a:pPr>
            <a:r>
              <a:rPr lang="en-US" altLang="zh-CN" sz="2400" smtClean="0"/>
              <a:t>    int sum=0;</a:t>
            </a:r>
          </a:p>
          <a:p>
            <a:pPr eaLnBrk="1" hangingPunct="1">
              <a:lnSpc>
                <a:spcPct val="90000"/>
              </a:lnSpc>
              <a:buFontTx/>
              <a:buNone/>
            </a:pPr>
            <a:r>
              <a:rPr lang="en-US" altLang="zh-CN" sz="2400" smtClean="0"/>
              <a:t>    if(left==right)</a:t>
            </a:r>
          </a:p>
          <a:p>
            <a:pPr eaLnBrk="1" hangingPunct="1">
              <a:lnSpc>
                <a:spcPct val="90000"/>
              </a:lnSpc>
              <a:buFontTx/>
              <a:buNone/>
            </a:pPr>
            <a:r>
              <a:rPr lang="en-US" altLang="zh-CN" sz="2400" smtClean="0"/>
              <a:t>        sum=a[left]&gt;0?a[left]:0;</a:t>
            </a:r>
          </a:p>
          <a:p>
            <a:pPr eaLnBrk="1" hangingPunct="1">
              <a:lnSpc>
                <a:spcPct val="90000"/>
              </a:lnSpc>
              <a:buFontTx/>
              <a:buNone/>
            </a:pPr>
            <a:r>
              <a:rPr lang="en-US" altLang="zh-CN" sz="2400" smtClean="0"/>
              <a:t>    else</a:t>
            </a:r>
          </a:p>
          <a:p>
            <a:pPr eaLnBrk="1" hangingPunct="1">
              <a:lnSpc>
                <a:spcPct val="90000"/>
              </a:lnSpc>
              <a:buFontTx/>
              <a:buNone/>
            </a:pPr>
            <a:r>
              <a:rPr lang="en-US" altLang="zh-CN" sz="2400" smtClean="0"/>
              <a:t>    {</a:t>
            </a:r>
          </a:p>
          <a:p>
            <a:pPr eaLnBrk="1" hangingPunct="1">
              <a:lnSpc>
                <a:spcPct val="90000"/>
              </a:lnSpc>
              <a:buFontTx/>
              <a:buNone/>
            </a:pPr>
            <a:r>
              <a:rPr lang="en-US" altLang="zh-CN" sz="2400" smtClean="0"/>
              <a:t>        int center=(left+right)/2;</a:t>
            </a:r>
          </a:p>
          <a:p>
            <a:pPr eaLnBrk="1" hangingPunct="1">
              <a:lnSpc>
                <a:spcPct val="90000"/>
              </a:lnSpc>
              <a:buFontTx/>
              <a:buNone/>
            </a:pPr>
            <a:r>
              <a:rPr lang="en-US" altLang="zh-CN" sz="2400" smtClean="0"/>
              <a:t>        int leftsum=MaxSubSum(a,left,center);</a:t>
            </a:r>
          </a:p>
          <a:p>
            <a:pPr eaLnBrk="1" hangingPunct="1">
              <a:lnSpc>
                <a:spcPct val="90000"/>
              </a:lnSpc>
              <a:buFontTx/>
              <a:buNone/>
            </a:pPr>
            <a:r>
              <a:rPr lang="en-US" altLang="zh-CN" sz="2400" smtClean="0"/>
              <a:t>        int rightsum=MaxSubSum(a,center+1,right);</a:t>
            </a:r>
          </a:p>
        </p:txBody>
      </p:sp>
      <p:sp>
        <p:nvSpPr>
          <p:cNvPr id="4" name="灯片编号占位符 5"/>
          <p:cNvSpPr>
            <a:spLocks noGrp="1"/>
          </p:cNvSpPr>
          <p:nvPr>
            <p:ph type="sldNum" sz="quarter" idx="12"/>
          </p:nvPr>
        </p:nvSpPr>
        <p:spPr/>
        <p:txBody>
          <a:bodyPr/>
          <a:lstStyle/>
          <a:p>
            <a:pPr>
              <a:defRPr/>
            </a:pPr>
            <a:fld id="{1CF450D3-30AE-4F97-8392-8E978687E456}" type="slidenum">
              <a:rPr lang="en-US" altLang="zh-CN"/>
              <a:pPr>
                <a:defRPr/>
              </a:pPr>
              <a:t>49</a:t>
            </a:fld>
            <a:endParaRPr lang="en-US" altLang="zh-CN"/>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fontAlgn="auto" hangingPunct="1">
              <a:spcAft>
                <a:spcPts val="0"/>
              </a:spcAft>
              <a:defRPr/>
            </a:pPr>
            <a:endParaRPr lang="zh-CN" altLang="zh-CN"/>
          </a:p>
        </p:txBody>
      </p:sp>
      <p:sp>
        <p:nvSpPr>
          <p:cNvPr id="62467" name="Rectangle 3"/>
          <p:cNvSpPr>
            <a:spLocks noGrp="1" noChangeArrowheads="1"/>
          </p:cNvSpPr>
          <p:nvPr>
            <p:ph idx="1"/>
          </p:nvPr>
        </p:nvSpPr>
        <p:spPr/>
        <p:txBody>
          <a:bodyPr>
            <a:normAutofit lnSpcReduction="10000"/>
          </a:bodyPr>
          <a:lstStyle/>
          <a:p>
            <a:pPr eaLnBrk="1" fontAlgn="auto" hangingPunct="1">
              <a:spcAft>
                <a:spcPts val="0"/>
              </a:spcAft>
              <a:buFont typeface="Wingdings 2"/>
              <a:buChar char=""/>
              <a:defRPr/>
            </a:pPr>
            <a:r>
              <a:rPr lang="en-US" altLang="zh-CN"/>
              <a:t>        int s1=0;</a:t>
            </a:r>
          </a:p>
          <a:p>
            <a:pPr eaLnBrk="1" fontAlgn="auto" hangingPunct="1">
              <a:spcAft>
                <a:spcPts val="0"/>
              </a:spcAft>
              <a:buFont typeface="Wingdings 2"/>
              <a:buChar char=""/>
              <a:defRPr/>
            </a:pPr>
            <a:r>
              <a:rPr lang="en-US" altLang="zh-CN"/>
              <a:t>        int lefts=0;</a:t>
            </a:r>
          </a:p>
          <a:p>
            <a:pPr eaLnBrk="1" fontAlgn="auto" hangingPunct="1">
              <a:spcAft>
                <a:spcPts val="0"/>
              </a:spcAft>
              <a:buFont typeface="Wingdings 2"/>
              <a:buChar char=""/>
              <a:defRPr/>
            </a:pPr>
            <a:r>
              <a:rPr lang="en-US" altLang="zh-CN"/>
              <a:t>        for(int i=center; i&gt;=left; i--)</a:t>
            </a:r>
          </a:p>
          <a:p>
            <a:pPr eaLnBrk="1" fontAlgn="auto" hangingPunct="1">
              <a:spcAft>
                <a:spcPts val="0"/>
              </a:spcAft>
              <a:buFont typeface="Wingdings 2"/>
              <a:buChar char=""/>
              <a:defRPr/>
            </a:pPr>
            <a:r>
              <a:rPr lang="en-US" altLang="zh-CN"/>
              <a:t>        {</a:t>
            </a:r>
          </a:p>
          <a:p>
            <a:pPr eaLnBrk="1" fontAlgn="auto" hangingPunct="1">
              <a:spcAft>
                <a:spcPts val="0"/>
              </a:spcAft>
              <a:buFont typeface="Wingdings 2"/>
              <a:buChar char=""/>
              <a:defRPr/>
            </a:pPr>
            <a:r>
              <a:rPr lang="en-US" altLang="zh-CN"/>
              <a:t>            lefts+=a[i];</a:t>
            </a:r>
          </a:p>
          <a:p>
            <a:pPr eaLnBrk="1" fontAlgn="auto" hangingPunct="1">
              <a:spcAft>
                <a:spcPts val="0"/>
              </a:spcAft>
              <a:buFont typeface="Wingdings 2"/>
              <a:buChar char=""/>
              <a:defRPr/>
            </a:pPr>
            <a:r>
              <a:rPr lang="en-US" altLang="zh-CN"/>
              <a:t>            if(lefts&gt;s1)</a:t>
            </a:r>
          </a:p>
          <a:p>
            <a:pPr eaLnBrk="1" fontAlgn="auto" hangingPunct="1">
              <a:spcAft>
                <a:spcPts val="0"/>
              </a:spcAft>
              <a:buFont typeface="Wingdings 2"/>
              <a:buChar char=""/>
              <a:defRPr/>
            </a:pPr>
            <a:r>
              <a:rPr lang="en-US" altLang="zh-CN"/>
              <a:t>                s1=lefts;</a:t>
            </a:r>
          </a:p>
          <a:p>
            <a:pPr eaLnBrk="1" fontAlgn="auto" hangingPunct="1">
              <a:spcAft>
                <a:spcPts val="0"/>
              </a:spcAft>
              <a:buFont typeface="Wingdings 2"/>
              <a:buChar char=""/>
              <a:defRPr/>
            </a:pPr>
            <a:r>
              <a:rPr lang="en-US" altLang="zh-CN"/>
              <a:t>        }</a:t>
            </a:r>
          </a:p>
        </p:txBody>
      </p:sp>
      <p:sp>
        <p:nvSpPr>
          <p:cNvPr id="4" name="灯片编号占位符 5"/>
          <p:cNvSpPr>
            <a:spLocks noGrp="1"/>
          </p:cNvSpPr>
          <p:nvPr>
            <p:ph type="sldNum" sz="quarter" idx="12"/>
          </p:nvPr>
        </p:nvSpPr>
        <p:spPr/>
        <p:txBody>
          <a:bodyPr/>
          <a:lstStyle/>
          <a:p>
            <a:pPr>
              <a:defRPr/>
            </a:pPr>
            <a:fld id="{4309EA9C-F0D6-4259-92C1-6F7374E5ADA8}" type="slidenum">
              <a:rPr lang="en-US" altLang="zh-CN"/>
              <a:pPr>
                <a:defRPr/>
              </a:pPr>
              <a:t>50</a:t>
            </a:fld>
            <a:endParaRPr lang="en-US" altLang="zh-CN"/>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fontAlgn="auto" hangingPunct="1">
              <a:spcAft>
                <a:spcPts val="0"/>
              </a:spcAft>
              <a:defRPr/>
            </a:pPr>
            <a:endParaRPr lang="zh-CN" altLang="zh-CN"/>
          </a:p>
        </p:txBody>
      </p:sp>
      <p:sp>
        <p:nvSpPr>
          <p:cNvPr id="63491" name="Rectangle 3"/>
          <p:cNvSpPr>
            <a:spLocks noGrp="1" noChangeArrowheads="1"/>
          </p:cNvSpPr>
          <p:nvPr>
            <p:ph idx="1"/>
          </p:nvPr>
        </p:nvSpPr>
        <p:spPr/>
        <p:txBody>
          <a:bodyPr>
            <a:normAutofit fontScale="92500" lnSpcReduction="10000"/>
          </a:bodyPr>
          <a:lstStyle/>
          <a:p>
            <a:pPr eaLnBrk="1" fontAlgn="auto" hangingPunct="1">
              <a:lnSpc>
                <a:spcPct val="90000"/>
              </a:lnSpc>
              <a:spcAft>
                <a:spcPts val="0"/>
              </a:spcAft>
              <a:buFont typeface="Wingdings 2"/>
              <a:buChar char=""/>
              <a:defRPr/>
            </a:pPr>
            <a:r>
              <a:rPr lang="en-US" altLang="zh-CN"/>
              <a:t>        int s2=0;</a:t>
            </a:r>
          </a:p>
          <a:p>
            <a:pPr eaLnBrk="1" fontAlgn="auto" hangingPunct="1">
              <a:lnSpc>
                <a:spcPct val="90000"/>
              </a:lnSpc>
              <a:spcAft>
                <a:spcPts val="0"/>
              </a:spcAft>
              <a:buFont typeface="Wingdings 2"/>
              <a:buChar char=""/>
              <a:defRPr/>
            </a:pPr>
            <a:r>
              <a:rPr lang="en-US" altLang="zh-CN"/>
              <a:t>        int rights=0;</a:t>
            </a:r>
          </a:p>
          <a:p>
            <a:pPr eaLnBrk="1" fontAlgn="auto" hangingPunct="1">
              <a:lnSpc>
                <a:spcPct val="90000"/>
              </a:lnSpc>
              <a:spcAft>
                <a:spcPts val="0"/>
              </a:spcAft>
              <a:buFont typeface="Wingdings 2"/>
              <a:buChar char=""/>
              <a:defRPr/>
            </a:pPr>
            <a:r>
              <a:rPr lang="en-US" altLang="zh-CN"/>
              <a:t>        for(int i=center+1; i&lt;=right; i++)</a:t>
            </a:r>
          </a:p>
          <a:p>
            <a:pPr eaLnBrk="1" fontAlgn="auto" hangingPunct="1">
              <a:lnSpc>
                <a:spcPct val="90000"/>
              </a:lnSpc>
              <a:spcAft>
                <a:spcPts val="0"/>
              </a:spcAft>
              <a:buFont typeface="Wingdings 2"/>
              <a:buChar char=""/>
              <a:defRPr/>
            </a:pPr>
            <a:r>
              <a:rPr lang="en-US" altLang="zh-CN"/>
              <a:t>        {</a:t>
            </a:r>
          </a:p>
          <a:p>
            <a:pPr eaLnBrk="1" fontAlgn="auto" hangingPunct="1">
              <a:lnSpc>
                <a:spcPct val="90000"/>
              </a:lnSpc>
              <a:spcAft>
                <a:spcPts val="0"/>
              </a:spcAft>
              <a:buFont typeface="Wingdings 2"/>
              <a:buChar char=""/>
              <a:defRPr/>
            </a:pPr>
            <a:r>
              <a:rPr lang="en-US" altLang="zh-CN"/>
              <a:t>            rights+=a[i];</a:t>
            </a:r>
          </a:p>
          <a:p>
            <a:pPr eaLnBrk="1" fontAlgn="auto" hangingPunct="1">
              <a:lnSpc>
                <a:spcPct val="90000"/>
              </a:lnSpc>
              <a:spcAft>
                <a:spcPts val="0"/>
              </a:spcAft>
              <a:buFont typeface="Wingdings 2"/>
              <a:buChar char=""/>
              <a:defRPr/>
            </a:pPr>
            <a:r>
              <a:rPr lang="en-US" altLang="zh-CN"/>
              <a:t>            if(right&gt;s2)</a:t>
            </a:r>
          </a:p>
          <a:p>
            <a:pPr eaLnBrk="1" fontAlgn="auto" hangingPunct="1">
              <a:lnSpc>
                <a:spcPct val="90000"/>
              </a:lnSpc>
              <a:spcAft>
                <a:spcPts val="0"/>
              </a:spcAft>
              <a:buFont typeface="Wingdings 2"/>
              <a:buChar char=""/>
              <a:defRPr/>
            </a:pPr>
            <a:r>
              <a:rPr lang="en-US" altLang="zh-CN"/>
              <a:t>                s2=rights;</a:t>
            </a:r>
          </a:p>
          <a:p>
            <a:pPr eaLnBrk="1" fontAlgn="auto" hangingPunct="1">
              <a:lnSpc>
                <a:spcPct val="90000"/>
              </a:lnSpc>
              <a:spcAft>
                <a:spcPts val="0"/>
              </a:spcAft>
              <a:buFont typeface="Wingdings 2"/>
              <a:buChar char=""/>
              <a:defRPr/>
            </a:pPr>
            <a:r>
              <a:rPr lang="en-US" altLang="zh-CN"/>
              <a:t>        }</a:t>
            </a:r>
          </a:p>
          <a:p>
            <a:pPr eaLnBrk="1" fontAlgn="auto" hangingPunct="1">
              <a:lnSpc>
                <a:spcPct val="90000"/>
              </a:lnSpc>
              <a:spcAft>
                <a:spcPts val="0"/>
              </a:spcAft>
              <a:buFont typeface="Wingdings 2"/>
              <a:buChar char=""/>
              <a:defRPr/>
            </a:pPr>
            <a:r>
              <a:rPr lang="en-US" altLang="zh-CN"/>
              <a:t>        sum=s1+s2;</a:t>
            </a:r>
          </a:p>
        </p:txBody>
      </p:sp>
      <p:sp>
        <p:nvSpPr>
          <p:cNvPr id="4" name="灯片编号占位符 5"/>
          <p:cNvSpPr>
            <a:spLocks noGrp="1"/>
          </p:cNvSpPr>
          <p:nvPr>
            <p:ph type="sldNum" sz="quarter" idx="12"/>
          </p:nvPr>
        </p:nvSpPr>
        <p:spPr/>
        <p:txBody>
          <a:bodyPr/>
          <a:lstStyle/>
          <a:p>
            <a:pPr>
              <a:defRPr/>
            </a:pPr>
            <a:fld id="{FE3DF6F3-3AFF-4A78-8F66-D7A607EC34C8}" type="slidenum">
              <a:rPr lang="en-US" altLang="zh-CN"/>
              <a:pPr>
                <a:defRPr/>
              </a:pPr>
              <a:t>51</a:t>
            </a:fld>
            <a:endParaRPr lang="en-US" altLang="zh-CN"/>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fontAlgn="auto" hangingPunct="1">
              <a:spcAft>
                <a:spcPts val="0"/>
              </a:spcAft>
              <a:defRPr/>
            </a:pPr>
            <a:endParaRPr lang="zh-CN" altLang="zh-CN"/>
          </a:p>
        </p:txBody>
      </p:sp>
      <p:sp>
        <p:nvSpPr>
          <p:cNvPr id="64515" name="Rectangle 3"/>
          <p:cNvSpPr>
            <a:spLocks noGrp="1" noChangeArrowheads="1"/>
          </p:cNvSpPr>
          <p:nvPr>
            <p:ph idx="1"/>
          </p:nvPr>
        </p:nvSpPr>
        <p:spPr/>
        <p:txBody>
          <a:bodyPr>
            <a:normAutofit lnSpcReduction="10000"/>
          </a:bodyPr>
          <a:lstStyle/>
          <a:p>
            <a:pPr eaLnBrk="1" fontAlgn="auto" hangingPunct="1">
              <a:spcAft>
                <a:spcPts val="0"/>
              </a:spcAft>
              <a:buFont typeface="Wingdings 2"/>
              <a:buChar char=""/>
              <a:defRPr/>
            </a:pPr>
            <a:r>
              <a:rPr lang="en-US" altLang="zh-CN" dirty="0"/>
              <a:t>       if(sum&lt;</a:t>
            </a:r>
            <a:r>
              <a:rPr lang="en-US" altLang="zh-CN" dirty="0" err="1"/>
              <a:t>leftsum</a:t>
            </a:r>
            <a:r>
              <a:rPr lang="en-US" altLang="zh-CN" dirty="0"/>
              <a:t>)</a:t>
            </a:r>
          </a:p>
          <a:p>
            <a:pPr eaLnBrk="1" fontAlgn="auto" hangingPunct="1">
              <a:spcAft>
                <a:spcPts val="0"/>
              </a:spcAft>
              <a:buFont typeface="Wingdings 2"/>
              <a:buChar char=""/>
              <a:defRPr/>
            </a:pPr>
            <a:r>
              <a:rPr lang="en-US" altLang="zh-CN" dirty="0"/>
              <a:t>             sum=</a:t>
            </a:r>
            <a:r>
              <a:rPr lang="en-US" altLang="zh-CN" dirty="0" err="1"/>
              <a:t>leftsum</a:t>
            </a:r>
            <a:r>
              <a:rPr lang="en-US" altLang="zh-CN" dirty="0"/>
              <a:t>;</a:t>
            </a:r>
          </a:p>
          <a:p>
            <a:pPr eaLnBrk="1" fontAlgn="auto" hangingPunct="1">
              <a:spcAft>
                <a:spcPts val="0"/>
              </a:spcAft>
              <a:buFont typeface="Wingdings 2"/>
              <a:buChar char=""/>
              <a:defRPr/>
            </a:pPr>
            <a:endParaRPr lang="en-US" altLang="zh-CN" dirty="0"/>
          </a:p>
          <a:p>
            <a:pPr eaLnBrk="1" fontAlgn="auto" hangingPunct="1">
              <a:spcAft>
                <a:spcPts val="0"/>
              </a:spcAft>
              <a:buFont typeface="Wingdings 2"/>
              <a:buChar char=""/>
              <a:defRPr/>
            </a:pPr>
            <a:r>
              <a:rPr lang="en-US" altLang="zh-CN" dirty="0"/>
              <a:t>        if(sum&lt;</a:t>
            </a:r>
            <a:r>
              <a:rPr lang="en-US" altLang="zh-CN" dirty="0" err="1"/>
              <a:t>rightsum</a:t>
            </a:r>
            <a:r>
              <a:rPr lang="en-US" altLang="zh-CN" dirty="0"/>
              <a:t>)</a:t>
            </a:r>
          </a:p>
          <a:p>
            <a:pPr eaLnBrk="1" fontAlgn="auto" hangingPunct="1">
              <a:spcAft>
                <a:spcPts val="0"/>
              </a:spcAft>
              <a:buFont typeface="Wingdings 2"/>
              <a:buChar char=""/>
              <a:defRPr/>
            </a:pPr>
            <a:r>
              <a:rPr lang="en-US" altLang="zh-CN" dirty="0"/>
              <a:t>            sum=</a:t>
            </a:r>
            <a:r>
              <a:rPr lang="en-US" altLang="zh-CN" dirty="0" err="1"/>
              <a:t>rightsum</a:t>
            </a:r>
            <a:r>
              <a:rPr lang="en-US" altLang="zh-CN" dirty="0"/>
              <a:t>;</a:t>
            </a:r>
          </a:p>
          <a:p>
            <a:pPr eaLnBrk="1" fontAlgn="auto" hangingPunct="1">
              <a:spcAft>
                <a:spcPts val="0"/>
              </a:spcAft>
              <a:buFont typeface="Wingdings 2"/>
              <a:buChar char=""/>
              <a:defRPr/>
            </a:pPr>
            <a:r>
              <a:rPr lang="en-US" altLang="zh-CN" dirty="0"/>
              <a:t>    }</a:t>
            </a:r>
          </a:p>
          <a:p>
            <a:pPr eaLnBrk="1" fontAlgn="auto" hangingPunct="1">
              <a:spcAft>
                <a:spcPts val="0"/>
              </a:spcAft>
              <a:buFont typeface="Wingdings 2"/>
              <a:buChar char=""/>
              <a:defRPr/>
            </a:pPr>
            <a:r>
              <a:rPr lang="en-US" altLang="zh-CN" dirty="0"/>
              <a:t>    return sum;</a:t>
            </a:r>
          </a:p>
          <a:p>
            <a:pPr eaLnBrk="1" fontAlgn="auto" hangingPunct="1">
              <a:spcAft>
                <a:spcPts val="0"/>
              </a:spcAft>
              <a:buFont typeface="Wingdings 2"/>
              <a:buChar char=""/>
              <a:defRPr/>
            </a:pPr>
            <a:r>
              <a:rPr lang="en-US" altLang="zh-CN" dirty="0"/>
              <a:t>}</a:t>
            </a:r>
          </a:p>
        </p:txBody>
      </p:sp>
      <p:sp>
        <p:nvSpPr>
          <p:cNvPr id="4" name="灯片编号占位符 5"/>
          <p:cNvSpPr>
            <a:spLocks noGrp="1"/>
          </p:cNvSpPr>
          <p:nvPr>
            <p:ph type="sldNum" sz="quarter" idx="12"/>
          </p:nvPr>
        </p:nvSpPr>
        <p:spPr/>
        <p:txBody>
          <a:bodyPr/>
          <a:lstStyle/>
          <a:p>
            <a:pPr>
              <a:defRPr/>
            </a:pPr>
            <a:fld id="{A7775A37-CB84-43BC-B5F1-39EEF7000B5D}" type="slidenum">
              <a:rPr lang="en-US" altLang="zh-CN"/>
              <a:pPr>
                <a:defRPr/>
              </a:pPr>
              <a:t>52</a:t>
            </a:fld>
            <a:endParaRPr lang="en-US" altLang="zh-CN"/>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fontAlgn="auto" hangingPunct="1">
              <a:spcAft>
                <a:spcPts val="0"/>
              </a:spcAft>
              <a:defRPr/>
            </a:pPr>
            <a:r>
              <a:rPr lang="zh-CN" altLang="en-US"/>
              <a:t>复杂性分析</a:t>
            </a:r>
          </a:p>
        </p:txBody>
      </p:sp>
      <p:sp>
        <p:nvSpPr>
          <p:cNvPr id="65539" name="Rectangle 3"/>
          <p:cNvSpPr>
            <a:spLocks noGrp="1" noChangeArrowheads="1"/>
          </p:cNvSpPr>
          <p:nvPr>
            <p:ph idx="1"/>
          </p:nvPr>
        </p:nvSpPr>
        <p:spPr>
          <a:xfrm>
            <a:off x="468313" y="1341438"/>
            <a:ext cx="8229600" cy="792162"/>
          </a:xfrm>
        </p:spPr>
        <p:txBody>
          <a:bodyPr/>
          <a:lstStyle/>
          <a:p>
            <a:pPr eaLnBrk="1" hangingPunct="1"/>
            <a:r>
              <a:rPr lang="zh-CN" altLang="en-US" smtClean="0"/>
              <a:t>算法的递归式：</a:t>
            </a:r>
          </a:p>
        </p:txBody>
      </p:sp>
      <p:sp>
        <p:nvSpPr>
          <p:cNvPr id="5" name="灯片编号占位符 5"/>
          <p:cNvSpPr>
            <a:spLocks noGrp="1"/>
          </p:cNvSpPr>
          <p:nvPr>
            <p:ph type="sldNum" sz="quarter" idx="12"/>
          </p:nvPr>
        </p:nvSpPr>
        <p:spPr/>
        <p:txBody>
          <a:bodyPr/>
          <a:lstStyle/>
          <a:p>
            <a:pPr>
              <a:defRPr/>
            </a:pPr>
            <a:fld id="{021FA597-B39E-428F-9DF9-52A5CF3CBBF5}" type="slidenum">
              <a:rPr lang="en-US" altLang="zh-CN"/>
              <a:pPr>
                <a:defRPr/>
              </a:pPr>
              <a:t>53</a:t>
            </a:fld>
            <a:endParaRPr lang="en-US" altLang="zh-CN"/>
          </a:p>
        </p:txBody>
      </p:sp>
      <p:graphicFrame>
        <p:nvGraphicFramePr>
          <p:cNvPr id="65541" name="Object 4"/>
          <p:cNvGraphicFramePr>
            <a:graphicFrameLocks noChangeAspect="1"/>
          </p:cNvGraphicFramePr>
          <p:nvPr/>
        </p:nvGraphicFramePr>
        <p:xfrm>
          <a:off x="1219200" y="2438400"/>
          <a:ext cx="6172200" cy="2222500"/>
        </p:xfrm>
        <a:graphic>
          <a:graphicData uri="http://schemas.openxmlformats.org/presentationml/2006/ole">
            <mc:AlternateContent xmlns:mc="http://schemas.openxmlformats.org/markup-compatibility/2006">
              <mc:Choice xmlns:v="urn:schemas-microsoft-com:vml" Requires="v">
                <p:oleObj spid="_x0000_s65542" name="公式" r:id="rId3" imgW="1905000" imgH="685800" progId="Equation.3">
                  <p:embed/>
                </p:oleObj>
              </mc:Choice>
              <mc:Fallback>
                <p:oleObj name="公式" r:id="rId3" imgW="1905000" imgH="685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438400"/>
                        <a:ext cx="6172200" cy="222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fontAlgn="auto" hangingPunct="1">
              <a:spcAft>
                <a:spcPts val="0"/>
              </a:spcAft>
              <a:defRPr/>
            </a:pPr>
            <a:r>
              <a:rPr lang="en-US" altLang="zh-CN"/>
              <a:t>3. </a:t>
            </a:r>
            <a:r>
              <a:rPr lang="zh-CN" altLang="en-US"/>
              <a:t>最大子段和问题的动态规划算法</a:t>
            </a:r>
          </a:p>
        </p:txBody>
      </p:sp>
      <p:sp>
        <p:nvSpPr>
          <p:cNvPr id="66563" name="Rectangle 3"/>
          <p:cNvSpPr>
            <a:spLocks noGrp="1" noChangeArrowheads="1"/>
          </p:cNvSpPr>
          <p:nvPr>
            <p:ph idx="1"/>
          </p:nvPr>
        </p:nvSpPr>
        <p:spPr>
          <a:xfrm>
            <a:off x="468313" y="4292600"/>
            <a:ext cx="8229600" cy="792163"/>
          </a:xfrm>
        </p:spPr>
        <p:txBody>
          <a:bodyPr/>
          <a:lstStyle/>
          <a:p>
            <a:pPr eaLnBrk="1" hangingPunct="1">
              <a:lnSpc>
                <a:spcPct val="80000"/>
              </a:lnSpc>
            </a:pPr>
            <a:r>
              <a:rPr lang="zh-CN" altLang="en-US" sz="2800" smtClean="0"/>
              <a:t>由</a:t>
            </a:r>
            <a:r>
              <a:rPr lang="en-US" altLang="zh-CN" sz="2800" smtClean="0"/>
              <a:t>b[j]</a:t>
            </a:r>
            <a:r>
              <a:rPr lang="zh-CN" altLang="en-US" sz="2800" smtClean="0"/>
              <a:t>的定义易知，当</a:t>
            </a:r>
            <a:r>
              <a:rPr lang="en-US" altLang="zh-CN" sz="2800" smtClean="0"/>
              <a:t>b[j-1]&gt;0</a:t>
            </a:r>
            <a:r>
              <a:rPr lang="zh-CN" altLang="en-US" sz="2800" smtClean="0"/>
              <a:t>时，</a:t>
            </a:r>
            <a:r>
              <a:rPr lang="en-US" altLang="zh-CN" sz="2800" smtClean="0"/>
              <a:t>b[j]=b[j-1]+a[j]</a:t>
            </a:r>
            <a:r>
              <a:rPr lang="zh-CN" altLang="en-US" sz="2800" smtClean="0"/>
              <a:t>，否则</a:t>
            </a:r>
            <a:r>
              <a:rPr lang="en-US" altLang="zh-CN" sz="2800" smtClean="0"/>
              <a:t>b[j]=a[j]</a:t>
            </a:r>
            <a:r>
              <a:rPr lang="zh-CN" altLang="en-US" sz="2800" smtClean="0"/>
              <a:t>，故</a:t>
            </a:r>
          </a:p>
          <a:p>
            <a:pPr eaLnBrk="1" hangingPunct="1">
              <a:lnSpc>
                <a:spcPct val="80000"/>
              </a:lnSpc>
            </a:pPr>
            <a:endParaRPr lang="en-US" altLang="zh-CN" sz="2800" smtClean="0"/>
          </a:p>
        </p:txBody>
      </p:sp>
      <p:sp>
        <p:nvSpPr>
          <p:cNvPr id="6" name="灯片编号占位符 5"/>
          <p:cNvSpPr>
            <a:spLocks noGrp="1"/>
          </p:cNvSpPr>
          <p:nvPr>
            <p:ph type="sldNum" sz="quarter" idx="12"/>
          </p:nvPr>
        </p:nvSpPr>
        <p:spPr/>
        <p:txBody>
          <a:bodyPr/>
          <a:lstStyle/>
          <a:p>
            <a:pPr>
              <a:defRPr/>
            </a:pPr>
            <a:fld id="{C141211C-1C3C-47CB-ACAD-CF97F4CD5FB6}" type="slidenum">
              <a:rPr lang="en-US" altLang="zh-CN"/>
              <a:pPr>
                <a:defRPr/>
              </a:pPr>
              <a:t>54</a:t>
            </a:fld>
            <a:endParaRPr lang="en-US" altLang="zh-CN"/>
          </a:p>
        </p:txBody>
      </p:sp>
      <p:graphicFrame>
        <p:nvGraphicFramePr>
          <p:cNvPr id="66565" name="Object 4"/>
          <p:cNvGraphicFramePr>
            <a:graphicFrameLocks noChangeAspect="1"/>
          </p:cNvGraphicFramePr>
          <p:nvPr/>
        </p:nvGraphicFramePr>
        <p:xfrm>
          <a:off x="1905000" y="1295400"/>
          <a:ext cx="5410200" cy="2416175"/>
        </p:xfrm>
        <a:graphic>
          <a:graphicData uri="http://schemas.openxmlformats.org/presentationml/2006/ole">
            <mc:AlternateContent xmlns:mc="http://schemas.openxmlformats.org/markup-compatibility/2006">
              <mc:Choice xmlns:v="urn:schemas-microsoft-com:vml" Requires="v">
                <p:oleObj spid="_x0000_s66567" name="公式" r:id="rId3" imgW="2616200" imgH="1168400" progId="Equation.3">
                  <p:embed/>
                </p:oleObj>
              </mc:Choice>
              <mc:Fallback>
                <p:oleObj name="公式" r:id="rId3" imgW="2616200" imgH="1168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1295400"/>
                        <a:ext cx="5410200" cy="241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6566" name="Object 5"/>
          <p:cNvGraphicFramePr>
            <a:graphicFrameLocks noChangeAspect="1"/>
          </p:cNvGraphicFramePr>
          <p:nvPr/>
        </p:nvGraphicFramePr>
        <p:xfrm>
          <a:off x="1676400" y="5334000"/>
          <a:ext cx="6248400" cy="544513"/>
        </p:xfrm>
        <a:graphic>
          <a:graphicData uri="http://schemas.openxmlformats.org/presentationml/2006/ole">
            <mc:AlternateContent xmlns:mc="http://schemas.openxmlformats.org/markup-compatibility/2006">
              <mc:Choice xmlns:v="urn:schemas-microsoft-com:vml" Requires="v">
                <p:oleObj spid="_x0000_s66568" name="公式" r:id="rId5" imgW="2476500" imgH="215900" progId="Equation.3">
                  <p:embed/>
                </p:oleObj>
              </mc:Choice>
              <mc:Fallback>
                <p:oleObj name="公式" r:id="rId5" imgW="2476500" imgH="2159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5334000"/>
                        <a:ext cx="6248400"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6" name="Rectangle 3"/>
          <p:cNvSpPr>
            <a:spLocks noGrp="1" noChangeArrowheads="1"/>
          </p:cNvSpPr>
          <p:nvPr>
            <p:ph idx="1"/>
          </p:nvPr>
        </p:nvSpPr>
        <p:spPr>
          <a:xfrm>
            <a:off x="468313" y="188913"/>
            <a:ext cx="8229600" cy="6669087"/>
          </a:xfrm>
        </p:spPr>
        <p:txBody>
          <a:bodyPr/>
          <a:lstStyle/>
          <a:p>
            <a:pPr eaLnBrk="1" hangingPunct="1">
              <a:lnSpc>
                <a:spcPct val="90000"/>
              </a:lnSpc>
            </a:pPr>
            <a:r>
              <a:rPr lang="en-US" altLang="zh-CN" sz="2800" smtClean="0"/>
              <a:t>int MaxSum(int n,int *a)</a:t>
            </a:r>
          </a:p>
          <a:p>
            <a:pPr eaLnBrk="1" hangingPunct="1">
              <a:lnSpc>
                <a:spcPct val="90000"/>
              </a:lnSpc>
            </a:pPr>
            <a:r>
              <a:rPr lang="en-US" altLang="zh-CN" sz="2800" smtClean="0"/>
              <a:t>{</a:t>
            </a:r>
          </a:p>
          <a:p>
            <a:pPr eaLnBrk="1" hangingPunct="1">
              <a:lnSpc>
                <a:spcPct val="90000"/>
              </a:lnSpc>
            </a:pPr>
            <a:r>
              <a:rPr lang="en-US" altLang="zh-CN" sz="2800" smtClean="0"/>
              <a:t>    int sum=0,b=0;</a:t>
            </a:r>
          </a:p>
          <a:p>
            <a:pPr eaLnBrk="1" hangingPunct="1">
              <a:lnSpc>
                <a:spcPct val="90000"/>
              </a:lnSpc>
            </a:pPr>
            <a:r>
              <a:rPr lang="en-US" altLang="zh-CN" sz="2800" smtClean="0"/>
              <a:t>    for(int i=1; i&lt;=n; i++)</a:t>
            </a:r>
          </a:p>
          <a:p>
            <a:pPr eaLnBrk="1" hangingPunct="1">
              <a:lnSpc>
                <a:spcPct val="90000"/>
              </a:lnSpc>
            </a:pPr>
            <a:r>
              <a:rPr lang="en-US" altLang="zh-CN" sz="2800" smtClean="0"/>
              <a:t>    {</a:t>
            </a:r>
          </a:p>
          <a:p>
            <a:pPr eaLnBrk="1" hangingPunct="1">
              <a:lnSpc>
                <a:spcPct val="90000"/>
              </a:lnSpc>
            </a:pPr>
            <a:r>
              <a:rPr lang="en-US" altLang="zh-CN" sz="2800" smtClean="0"/>
              <a:t>        if(b&gt;0)</a:t>
            </a:r>
          </a:p>
          <a:p>
            <a:pPr eaLnBrk="1" hangingPunct="1">
              <a:lnSpc>
                <a:spcPct val="90000"/>
              </a:lnSpc>
            </a:pPr>
            <a:r>
              <a:rPr lang="en-US" altLang="zh-CN" sz="2800" smtClean="0"/>
              <a:t>            b+=a[i];</a:t>
            </a:r>
          </a:p>
          <a:p>
            <a:pPr eaLnBrk="1" hangingPunct="1">
              <a:lnSpc>
                <a:spcPct val="90000"/>
              </a:lnSpc>
            </a:pPr>
            <a:r>
              <a:rPr lang="en-US" altLang="zh-CN" sz="2800" smtClean="0"/>
              <a:t>        else</a:t>
            </a:r>
          </a:p>
          <a:p>
            <a:pPr eaLnBrk="1" hangingPunct="1">
              <a:lnSpc>
                <a:spcPct val="90000"/>
              </a:lnSpc>
            </a:pPr>
            <a:r>
              <a:rPr lang="en-US" altLang="zh-CN" sz="2800" smtClean="0"/>
              <a:t>            b=a[i];</a:t>
            </a:r>
          </a:p>
          <a:p>
            <a:pPr eaLnBrk="1" hangingPunct="1">
              <a:lnSpc>
                <a:spcPct val="90000"/>
              </a:lnSpc>
            </a:pPr>
            <a:r>
              <a:rPr lang="en-US" altLang="zh-CN" sz="2800" smtClean="0"/>
              <a:t>        if(b&gt;sum)</a:t>
            </a:r>
          </a:p>
          <a:p>
            <a:pPr eaLnBrk="1" hangingPunct="1">
              <a:lnSpc>
                <a:spcPct val="90000"/>
              </a:lnSpc>
            </a:pPr>
            <a:r>
              <a:rPr lang="en-US" altLang="zh-CN" sz="2800" smtClean="0"/>
              <a:t>            sum=b;</a:t>
            </a:r>
          </a:p>
          <a:p>
            <a:pPr eaLnBrk="1" hangingPunct="1">
              <a:lnSpc>
                <a:spcPct val="90000"/>
              </a:lnSpc>
            </a:pPr>
            <a:r>
              <a:rPr lang="en-US" altLang="zh-CN" sz="2800" smtClean="0"/>
              <a:t>    }</a:t>
            </a:r>
          </a:p>
          <a:p>
            <a:pPr eaLnBrk="1" hangingPunct="1">
              <a:lnSpc>
                <a:spcPct val="90000"/>
              </a:lnSpc>
            </a:pPr>
            <a:r>
              <a:rPr lang="en-US" altLang="zh-CN" sz="2800" smtClean="0"/>
              <a:t>    return sum;</a:t>
            </a:r>
          </a:p>
          <a:p>
            <a:pPr eaLnBrk="1" hangingPunct="1">
              <a:lnSpc>
                <a:spcPct val="90000"/>
              </a:lnSpc>
            </a:pPr>
            <a:r>
              <a:rPr lang="en-US" altLang="zh-CN" sz="2800" smtClean="0"/>
              <a:t>}</a:t>
            </a:r>
          </a:p>
          <a:p>
            <a:pPr eaLnBrk="1" hangingPunct="1">
              <a:lnSpc>
                <a:spcPct val="90000"/>
              </a:lnSpc>
            </a:pPr>
            <a:endParaRPr lang="en-US" altLang="zh-CN" sz="2800" smtClean="0"/>
          </a:p>
        </p:txBody>
      </p:sp>
      <p:sp>
        <p:nvSpPr>
          <p:cNvPr id="67588" name="Text Box 4"/>
          <p:cNvSpPr txBox="1">
            <a:spLocks noChangeArrowheads="1"/>
          </p:cNvSpPr>
          <p:nvPr/>
        </p:nvSpPr>
        <p:spPr bwMode="auto">
          <a:xfrm>
            <a:off x="5559425" y="4405313"/>
            <a:ext cx="2693988" cy="519112"/>
          </a:xfrm>
          <a:prstGeom prst="rect">
            <a:avLst/>
          </a:prstGeom>
          <a:solidFill>
            <a:schemeClr val="folHlink"/>
          </a:solidFill>
          <a:ln w="9525">
            <a:noFill/>
            <a:miter lim="800000"/>
            <a:headEnd/>
            <a:tailEnd/>
          </a:ln>
          <a:effectLst/>
        </p:spPr>
        <p:txBody>
          <a:bodyPr wrap="none">
            <a:spAutoFit/>
          </a:bodyPr>
          <a:lstStyle/>
          <a:p>
            <a:pPr eaLnBrk="1" hangingPunct="1">
              <a:defRPr/>
            </a:pPr>
            <a:r>
              <a:rPr lang="zh-CN" altLang="en-US">
                <a:effectLst>
                  <a:outerShdw blurRad="38100" dist="38100" dir="2700000" algn="tl">
                    <a:srgbClr val="FFFFFF"/>
                  </a:outerShdw>
                </a:effectLst>
                <a:latin typeface="Arial" charset="0"/>
              </a:rPr>
              <a:t>算法复杂度</a:t>
            </a:r>
            <a:r>
              <a:rPr lang="en-US" altLang="zh-CN">
                <a:effectLst>
                  <a:outerShdw blurRad="38100" dist="38100" dir="2700000" algn="tl">
                    <a:srgbClr val="FFFFFF"/>
                  </a:outerShdw>
                </a:effectLst>
                <a:latin typeface="Arial" charset="0"/>
              </a:rPr>
              <a:t>O(n)</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fontAlgn="auto" hangingPunct="1">
              <a:spcAft>
                <a:spcPts val="0"/>
              </a:spcAft>
              <a:defRPr/>
            </a:pPr>
            <a:r>
              <a:rPr lang="en-US" altLang="zh-CN" sz="3200"/>
              <a:t>4. </a:t>
            </a:r>
            <a:r>
              <a:rPr lang="zh-CN" altLang="en-US" sz="3200"/>
              <a:t>最大子段和问题与动态规划算法的推广</a:t>
            </a:r>
          </a:p>
        </p:txBody>
      </p:sp>
      <p:sp>
        <p:nvSpPr>
          <p:cNvPr id="68611" name="Rectangle 3"/>
          <p:cNvSpPr>
            <a:spLocks noGrp="1" noChangeArrowheads="1"/>
          </p:cNvSpPr>
          <p:nvPr>
            <p:ph idx="1"/>
          </p:nvPr>
        </p:nvSpPr>
        <p:spPr/>
        <p:txBody>
          <a:bodyPr/>
          <a:lstStyle/>
          <a:p>
            <a:pPr eaLnBrk="1" hangingPunct="1"/>
            <a:r>
              <a:rPr lang="zh-CN" altLang="en-US" smtClean="0"/>
              <a:t>最大子段和问题可以推广到高维的情形。</a:t>
            </a:r>
          </a:p>
          <a:p>
            <a:pPr eaLnBrk="1" hangingPunct="1"/>
            <a:endParaRPr lang="en-US" altLang="zh-CN" smtClean="0"/>
          </a:p>
        </p:txBody>
      </p:sp>
      <p:sp>
        <p:nvSpPr>
          <p:cNvPr id="4" name="灯片编号占位符 5"/>
          <p:cNvSpPr>
            <a:spLocks noGrp="1"/>
          </p:cNvSpPr>
          <p:nvPr>
            <p:ph type="sldNum" sz="quarter" idx="12"/>
          </p:nvPr>
        </p:nvSpPr>
        <p:spPr/>
        <p:txBody>
          <a:bodyPr/>
          <a:lstStyle/>
          <a:p>
            <a:pPr>
              <a:defRPr/>
            </a:pPr>
            <a:fld id="{28E22DCF-A9F7-4F14-A068-E78388EB17AE}" type="slidenum">
              <a:rPr lang="en-US" altLang="zh-CN"/>
              <a:pPr>
                <a:defRPr/>
              </a:pPr>
              <a:t>56</a:t>
            </a:fld>
            <a:endParaRPr lang="en-US" altLang="zh-CN"/>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fontAlgn="auto" hangingPunct="1">
              <a:spcAft>
                <a:spcPts val="0"/>
              </a:spcAft>
              <a:defRPr/>
            </a:pPr>
            <a:r>
              <a:rPr lang="en-US" altLang="zh-CN"/>
              <a:t>⑴ </a:t>
            </a:r>
            <a:r>
              <a:rPr lang="zh-CN" altLang="en-US"/>
              <a:t>最大子矩阵和问题</a:t>
            </a:r>
          </a:p>
        </p:txBody>
      </p:sp>
      <p:sp>
        <p:nvSpPr>
          <p:cNvPr id="69635" name="Rectangle 3"/>
          <p:cNvSpPr>
            <a:spLocks noGrp="1" noChangeArrowheads="1"/>
          </p:cNvSpPr>
          <p:nvPr>
            <p:ph idx="1"/>
          </p:nvPr>
        </p:nvSpPr>
        <p:spPr/>
        <p:txBody>
          <a:bodyPr/>
          <a:lstStyle/>
          <a:p>
            <a:pPr eaLnBrk="1" hangingPunct="1"/>
            <a:r>
              <a:rPr lang="zh-CN" altLang="en-US" smtClean="0"/>
              <a:t>给定一个</a:t>
            </a:r>
            <a:r>
              <a:rPr lang="en-US" altLang="zh-CN" smtClean="0"/>
              <a:t>m</a:t>
            </a:r>
            <a:r>
              <a:rPr lang="zh-CN" altLang="en-US" smtClean="0"/>
              <a:t>行</a:t>
            </a:r>
            <a:r>
              <a:rPr lang="en-US" altLang="zh-CN" smtClean="0"/>
              <a:t>n</a:t>
            </a:r>
            <a:r>
              <a:rPr lang="zh-CN" altLang="en-US" smtClean="0"/>
              <a:t>列的整数矩阵</a:t>
            </a:r>
            <a:r>
              <a:rPr lang="en-US" altLang="zh-CN" smtClean="0"/>
              <a:t>A</a:t>
            </a:r>
            <a:r>
              <a:rPr lang="zh-CN" altLang="en-US" smtClean="0"/>
              <a:t>，试求矩阵</a:t>
            </a:r>
            <a:r>
              <a:rPr lang="en-US" altLang="zh-CN" smtClean="0"/>
              <a:t>A</a:t>
            </a:r>
            <a:r>
              <a:rPr lang="zh-CN" altLang="en-US" smtClean="0"/>
              <a:t>的一个子矩阵，使其各元素之和为最大。</a:t>
            </a:r>
          </a:p>
        </p:txBody>
      </p:sp>
      <p:sp>
        <p:nvSpPr>
          <p:cNvPr id="4" name="灯片编号占位符 5"/>
          <p:cNvSpPr>
            <a:spLocks noGrp="1"/>
          </p:cNvSpPr>
          <p:nvPr>
            <p:ph type="sldNum" sz="quarter" idx="12"/>
          </p:nvPr>
        </p:nvSpPr>
        <p:spPr/>
        <p:txBody>
          <a:bodyPr/>
          <a:lstStyle/>
          <a:p>
            <a:pPr>
              <a:defRPr/>
            </a:pPr>
            <a:fld id="{BE50147F-E7D2-4C90-A85B-1839E2C8A56B}" type="slidenum">
              <a:rPr lang="en-US" altLang="zh-CN"/>
              <a:pPr>
                <a:defRPr/>
              </a:pPr>
              <a:t>57</a:t>
            </a:fld>
            <a:endParaRPr lang="en-US" altLang="zh-CN"/>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fontAlgn="auto" hangingPunct="1">
              <a:spcAft>
                <a:spcPts val="0"/>
              </a:spcAft>
              <a:defRPr/>
            </a:pPr>
            <a:endParaRPr lang="zh-CN" altLang="zh-CN"/>
          </a:p>
        </p:txBody>
      </p:sp>
      <p:sp>
        <p:nvSpPr>
          <p:cNvPr id="17" name="灯片编号占位符 5"/>
          <p:cNvSpPr>
            <a:spLocks noGrp="1"/>
          </p:cNvSpPr>
          <p:nvPr>
            <p:ph type="sldNum" sz="quarter" idx="12"/>
          </p:nvPr>
        </p:nvSpPr>
        <p:spPr/>
        <p:txBody>
          <a:bodyPr/>
          <a:lstStyle/>
          <a:p>
            <a:pPr>
              <a:defRPr/>
            </a:pPr>
            <a:fld id="{7453D457-4E60-4927-8F8F-B7B57D656DBD}" type="slidenum">
              <a:rPr lang="en-US" altLang="zh-CN"/>
              <a:pPr>
                <a:defRPr/>
              </a:pPr>
              <a:t>58</a:t>
            </a:fld>
            <a:endParaRPr lang="en-US" altLang="zh-CN"/>
          </a:p>
        </p:txBody>
      </p:sp>
      <p:graphicFrame>
        <p:nvGraphicFramePr>
          <p:cNvPr id="70660" name="Object 4"/>
          <p:cNvGraphicFramePr>
            <a:graphicFrameLocks noChangeAspect="1"/>
          </p:cNvGraphicFramePr>
          <p:nvPr/>
        </p:nvGraphicFramePr>
        <p:xfrm>
          <a:off x="2286000" y="1371600"/>
          <a:ext cx="3729038" cy="4953000"/>
        </p:xfrm>
        <a:graphic>
          <a:graphicData uri="http://schemas.openxmlformats.org/presentationml/2006/ole">
            <mc:AlternateContent xmlns:mc="http://schemas.openxmlformats.org/markup-compatibility/2006">
              <mc:Choice xmlns:v="urn:schemas-microsoft-com:vml" Requires="v">
                <p:oleObj spid="_x0000_s70674" name="公式" r:id="rId3" imgW="1701800" imgH="2260600" progId="Equation.3">
                  <p:embed/>
                </p:oleObj>
              </mc:Choice>
              <mc:Fallback>
                <p:oleObj name="公式" r:id="rId3" imgW="1701800" imgH="2260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1371600"/>
                        <a:ext cx="3729038"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0661" name="Oval 5"/>
          <p:cNvSpPr>
            <a:spLocks noChangeArrowheads="1"/>
          </p:cNvSpPr>
          <p:nvPr/>
        </p:nvSpPr>
        <p:spPr bwMode="auto">
          <a:xfrm>
            <a:off x="2362200" y="4343400"/>
            <a:ext cx="381000" cy="1524000"/>
          </a:xfrm>
          <a:prstGeom prst="ellipse">
            <a:avLst/>
          </a:prstGeom>
          <a:solidFill>
            <a:srgbClr val="FF3300">
              <a:alpha val="34000"/>
            </a:srgbClr>
          </a:solidFill>
          <a:ln w="12700" cap="sq">
            <a:solidFill>
              <a:srgbClr val="FF0000"/>
            </a:solidFill>
            <a:round/>
            <a:headEnd type="none" w="sm" len="sm"/>
            <a:tailEnd type="none" w="sm" len="sm"/>
          </a:ln>
          <a:effectLst/>
        </p:spPr>
        <p:txBody>
          <a:bodyPr wrap="none" lIns="90000" tIns="46800" rIns="90000" bIns="46800" anchor="ctr">
            <a:spAutoFit/>
          </a:bodyPr>
          <a:lstStyle/>
          <a:p>
            <a:pPr eaLnBrk="1" hangingPunct="1">
              <a:defRPr/>
            </a:pPr>
            <a:endParaRPr lang="zh-CN" altLang="en-US">
              <a:effectLst>
                <a:outerShdw blurRad="38100" dist="38100" dir="2700000" algn="tl">
                  <a:srgbClr val="000000">
                    <a:alpha val="43137"/>
                  </a:srgbClr>
                </a:outerShdw>
              </a:effectLst>
              <a:latin typeface="Arial" charset="0"/>
            </a:endParaRPr>
          </a:p>
        </p:txBody>
      </p:sp>
      <p:sp>
        <p:nvSpPr>
          <p:cNvPr id="70662" name="Oval 6"/>
          <p:cNvSpPr>
            <a:spLocks noChangeArrowheads="1"/>
          </p:cNvSpPr>
          <p:nvPr/>
        </p:nvSpPr>
        <p:spPr bwMode="auto">
          <a:xfrm>
            <a:off x="3124200" y="4343400"/>
            <a:ext cx="381000" cy="1524000"/>
          </a:xfrm>
          <a:prstGeom prst="ellipse">
            <a:avLst/>
          </a:prstGeom>
          <a:solidFill>
            <a:srgbClr val="FF3300">
              <a:alpha val="34000"/>
            </a:srgbClr>
          </a:solidFill>
          <a:ln w="12700" cap="sq">
            <a:solidFill>
              <a:srgbClr val="FF0000"/>
            </a:solidFill>
            <a:round/>
            <a:headEnd type="none" w="sm" len="sm"/>
            <a:tailEnd type="none" w="sm" len="sm"/>
          </a:ln>
          <a:effectLst/>
        </p:spPr>
        <p:txBody>
          <a:bodyPr wrap="none" lIns="90000" tIns="46800" rIns="90000" bIns="46800" anchor="ctr">
            <a:spAutoFit/>
          </a:bodyPr>
          <a:lstStyle/>
          <a:p>
            <a:pPr eaLnBrk="1" hangingPunct="1">
              <a:defRPr/>
            </a:pPr>
            <a:endParaRPr lang="zh-CN" altLang="en-US">
              <a:effectLst>
                <a:outerShdw blurRad="38100" dist="38100" dir="2700000" algn="tl">
                  <a:srgbClr val="000000">
                    <a:alpha val="43137"/>
                  </a:srgbClr>
                </a:outerShdw>
              </a:effectLst>
              <a:latin typeface="Arial" charset="0"/>
            </a:endParaRPr>
          </a:p>
        </p:txBody>
      </p:sp>
      <p:sp>
        <p:nvSpPr>
          <p:cNvPr id="70663" name="Oval 7"/>
          <p:cNvSpPr>
            <a:spLocks noChangeArrowheads="1"/>
          </p:cNvSpPr>
          <p:nvPr/>
        </p:nvSpPr>
        <p:spPr bwMode="auto">
          <a:xfrm>
            <a:off x="3962400" y="4343400"/>
            <a:ext cx="381000" cy="1524000"/>
          </a:xfrm>
          <a:prstGeom prst="ellipse">
            <a:avLst/>
          </a:prstGeom>
          <a:solidFill>
            <a:srgbClr val="FF3300">
              <a:alpha val="34000"/>
            </a:srgbClr>
          </a:solidFill>
          <a:ln w="12700" cap="sq">
            <a:solidFill>
              <a:srgbClr val="FF0000"/>
            </a:solidFill>
            <a:round/>
            <a:headEnd type="none" w="sm" len="sm"/>
            <a:tailEnd type="none" w="sm" len="sm"/>
          </a:ln>
          <a:effectLst/>
        </p:spPr>
        <p:txBody>
          <a:bodyPr wrap="none" lIns="90000" tIns="46800" rIns="90000" bIns="46800" anchor="ctr">
            <a:spAutoFit/>
          </a:bodyPr>
          <a:lstStyle/>
          <a:p>
            <a:pPr eaLnBrk="1" hangingPunct="1">
              <a:defRPr/>
            </a:pPr>
            <a:endParaRPr lang="zh-CN" altLang="en-US">
              <a:effectLst>
                <a:outerShdw blurRad="38100" dist="38100" dir="2700000" algn="tl">
                  <a:srgbClr val="000000">
                    <a:alpha val="43137"/>
                  </a:srgbClr>
                </a:outerShdw>
              </a:effectLst>
              <a:latin typeface="Arial" charset="0"/>
            </a:endParaRPr>
          </a:p>
        </p:txBody>
      </p:sp>
      <p:sp>
        <p:nvSpPr>
          <p:cNvPr id="70664" name="Oval 8"/>
          <p:cNvSpPr>
            <a:spLocks noChangeArrowheads="1"/>
          </p:cNvSpPr>
          <p:nvPr/>
        </p:nvSpPr>
        <p:spPr bwMode="auto">
          <a:xfrm>
            <a:off x="4724400" y="4343400"/>
            <a:ext cx="381000" cy="1524000"/>
          </a:xfrm>
          <a:prstGeom prst="ellipse">
            <a:avLst/>
          </a:prstGeom>
          <a:solidFill>
            <a:srgbClr val="FF3300">
              <a:alpha val="34000"/>
            </a:srgbClr>
          </a:solidFill>
          <a:ln w="12700" cap="sq">
            <a:solidFill>
              <a:srgbClr val="FF0000"/>
            </a:solidFill>
            <a:round/>
            <a:headEnd type="none" w="sm" len="sm"/>
            <a:tailEnd type="none" w="sm" len="sm"/>
          </a:ln>
          <a:effectLst/>
        </p:spPr>
        <p:txBody>
          <a:bodyPr wrap="none" lIns="90000" tIns="46800" rIns="90000" bIns="46800" anchor="ctr">
            <a:spAutoFit/>
          </a:bodyPr>
          <a:lstStyle/>
          <a:p>
            <a:pPr eaLnBrk="1" hangingPunct="1">
              <a:defRPr/>
            </a:pPr>
            <a:endParaRPr lang="zh-CN" altLang="en-US">
              <a:effectLst>
                <a:outerShdw blurRad="38100" dist="38100" dir="2700000" algn="tl">
                  <a:srgbClr val="000000">
                    <a:alpha val="43137"/>
                  </a:srgbClr>
                </a:outerShdw>
              </a:effectLst>
              <a:latin typeface="Arial" charset="0"/>
            </a:endParaRPr>
          </a:p>
        </p:txBody>
      </p:sp>
      <p:sp>
        <p:nvSpPr>
          <p:cNvPr id="70665" name="Oval 9"/>
          <p:cNvSpPr>
            <a:spLocks noChangeArrowheads="1"/>
          </p:cNvSpPr>
          <p:nvPr/>
        </p:nvSpPr>
        <p:spPr bwMode="auto">
          <a:xfrm>
            <a:off x="5486400" y="4343400"/>
            <a:ext cx="381000" cy="1524000"/>
          </a:xfrm>
          <a:prstGeom prst="ellipse">
            <a:avLst/>
          </a:prstGeom>
          <a:solidFill>
            <a:srgbClr val="FF3300">
              <a:alpha val="34000"/>
            </a:srgbClr>
          </a:solidFill>
          <a:ln w="12700" cap="sq">
            <a:solidFill>
              <a:srgbClr val="FF0000"/>
            </a:solidFill>
            <a:round/>
            <a:headEnd type="none" w="sm" len="sm"/>
            <a:tailEnd type="none" w="sm" len="sm"/>
          </a:ln>
          <a:effectLst/>
        </p:spPr>
        <p:txBody>
          <a:bodyPr wrap="none" lIns="90000" tIns="46800" rIns="90000" bIns="46800" anchor="ctr">
            <a:spAutoFit/>
          </a:bodyPr>
          <a:lstStyle/>
          <a:p>
            <a:pPr eaLnBrk="1" hangingPunct="1">
              <a:defRPr/>
            </a:pPr>
            <a:endParaRPr lang="zh-CN" altLang="en-US">
              <a:effectLst>
                <a:outerShdw blurRad="38100" dist="38100" dir="2700000" algn="tl">
                  <a:srgbClr val="000000">
                    <a:alpha val="43137"/>
                  </a:srgbClr>
                </a:outerShdw>
              </a:effectLst>
              <a:latin typeface="Arial" charset="0"/>
            </a:endParaRPr>
          </a:p>
        </p:txBody>
      </p:sp>
      <p:sp>
        <p:nvSpPr>
          <p:cNvPr id="70666" name="AutoShape 10"/>
          <p:cNvSpPr>
            <a:spLocks noChangeArrowheads="1"/>
          </p:cNvSpPr>
          <p:nvPr/>
        </p:nvSpPr>
        <p:spPr bwMode="auto">
          <a:xfrm>
            <a:off x="2438400" y="3352800"/>
            <a:ext cx="228600" cy="1066800"/>
          </a:xfrm>
          <a:prstGeom prst="upArrow">
            <a:avLst>
              <a:gd name="adj1" fmla="val 50000"/>
              <a:gd name="adj2" fmla="val 116667"/>
            </a:avLst>
          </a:prstGeom>
          <a:solidFill>
            <a:srgbClr val="FF9900">
              <a:alpha val="58000"/>
            </a:srgbClr>
          </a:solidFill>
          <a:ln w="12700" cap="sq">
            <a:noFill/>
            <a:miter lim="800000"/>
            <a:headEnd type="none" w="sm" len="sm"/>
            <a:tailEnd type="none" w="sm" len="sm"/>
          </a:ln>
          <a:effectLst/>
        </p:spPr>
        <p:txBody>
          <a:bodyPr lIns="90000" tIns="46800" rIns="90000" bIns="46800" anchor="ctr">
            <a:spAutoFit/>
          </a:bodyPr>
          <a:lstStyle/>
          <a:p>
            <a:pPr eaLnBrk="1" hangingPunct="1">
              <a:defRPr/>
            </a:pPr>
            <a:endParaRPr lang="zh-CN" altLang="en-US">
              <a:effectLst>
                <a:outerShdw blurRad="38100" dist="38100" dir="2700000" algn="tl">
                  <a:srgbClr val="000000">
                    <a:alpha val="43137"/>
                  </a:srgbClr>
                </a:outerShdw>
              </a:effectLst>
              <a:latin typeface="Arial" charset="0"/>
            </a:endParaRPr>
          </a:p>
        </p:txBody>
      </p:sp>
      <p:sp>
        <p:nvSpPr>
          <p:cNvPr id="70667" name="AutoShape 11"/>
          <p:cNvSpPr>
            <a:spLocks noChangeArrowheads="1"/>
          </p:cNvSpPr>
          <p:nvPr/>
        </p:nvSpPr>
        <p:spPr bwMode="auto">
          <a:xfrm>
            <a:off x="3200400" y="3352800"/>
            <a:ext cx="228600" cy="1066800"/>
          </a:xfrm>
          <a:prstGeom prst="upArrow">
            <a:avLst>
              <a:gd name="adj1" fmla="val 50000"/>
              <a:gd name="adj2" fmla="val 116667"/>
            </a:avLst>
          </a:prstGeom>
          <a:solidFill>
            <a:srgbClr val="FF9900">
              <a:alpha val="58000"/>
            </a:srgbClr>
          </a:solidFill>
          <a:ln w="12700" cap="sq">
            <a:noFill/>
            <a:miter lim="800000"/>
            <a:headEnd type="none" w="sm" len="sm"/>
            <a:tailEnd type="none" w="sm" len="sm"/>
          </a:ln>
          <a:effectLst/>
        </p:spPr>
        <p:txBody>
          <a:bodyPr lIns="90000" tIns="46800" rIns="90000" bIns="46800" anchor="ctr">
            <a:spAutoFit/>
          </a:bodyPr>
          <a:lstStyle/>
          <a:p>
            <a:pPr eaLnBrk="1" hangingPunct="1">
              <a:defRPr/>
            </a:pPr>
            <a:endParaRPr lang="zh-CN" altLang="en-US">
              <a:effectLst>
                <a:outerShdw blurRad="38100" dist="38100" dir="2700000" algn="tl">
                  <a:srgbClr val="000000">
                    <a:alpha val="43137"/>
                  </a:srgbClr>
                </a:outerShdw>
              </a:effectLst>
              <a:latin typeface="Arial" charset="0"/>
            </a:endParaRPr>
          </a:p>
        </p:txBody>
      </p:sp>
      <p:sp>
        <p:nvSpPr>
          <p:cNvPr id="70668" name="AutoShape 12"/>
          <p:cNvSpPr>
            <a:spLocks noChangeArrowheads="1"/>
          </p:cNvSpPr>
          <p:nvPr/>
        </p:nvSpPr>
        <p:spPr bwMode="auto">
          <a:xfrm>
            <a:off x="4038600" y="3352800"/>
            <a:ext cx="228600" cy="1066800"/>
          </a:xfrm>
          <a:prstGeom prst="upArrow">
            <a:avLst>
              <a:gd name="adj1" fmla="val 50000"/>
              <a:gd name="adj2" fmla="val 116667"/>
            </a:avLst>
          </a:prstGeom>
          <a:solidFill>
            <a:srgbClr val="FF9900">
              <a:alpha val="58000"/>
            </a:srgbClr>
          </a:solidFill>
          <a:ln w="12700" cap="sq">
            <a:noFill/>
            <a:miter lim="800000"/>
            <a:headEnd type="none" w="sm" len="sm"/>
            <a:tailEnd type="none" w="sm" len="sm"/>
          </a:ln>
          <a:effectLst/>
        </p:spPr>
        <p:txBody>
          <a:bodyPr lIns="90000" tIns="46800" rIns="90000" bIns="46800" anchor="ctr">
            <a:spAutoFit/>
          </a:bodyPr>
          <a:lstStyle/>
          <a:p>
            <a:pPr eaLnBrk="1" hangingPunct="1">
              <a:defRPr/>
            </a:pPr>
            <a:endParaRPr lang="zh-CN" altLang="en-US">
              <a:effectLst>
                <a:outerShdw blurRad="38100" dist="38100" dir="2700000" algn="tl">
                  <a:srgbClr val="000000">
                    <a:alpha val="43137"/>
                  </a:srgbClr>
                </a:outerShdw>
              </a:effectLst>
              <a:latin typeface="Arial" charset="0"/>
            </a:endParaRPr>
          </a:p>
        </p:txBody>
      </p:sp>
      <p:sp>
        <p:nvSpPr>
          <p:cNvPr id="70669" name="AutoShape 13"/>
          <p:cNvSpPr>
            <a:spLocks noChangeArrowheads="1"/>
          </p:cNvSpPr>
          <p:nvPr/>
        </p:nvSpPr>
        <p:spPr bwMode="auto">
          <a:xfrm>
            <a:off x="4800600" y="3352800"/>
            <a:ext cx="228600" cy="1066800"/>
          </a:xfrm>
          <a:prstGeom prst="upArrow">
            <a:avLst>
              <a:gd name="adj1" fmla="val 50000"/>
              <a:gd name="adj2" fmla="val 116667"/>
            </a:avLst>
          </a:prstGeom>
          <a:solidFill>
            <a:srgbClr val="FF9900">
              <a:alpha val="58000"/>
            </a:srgbClr>
          </a:solidFill>
          <a:ln w="12700" cap="sq">
            <a:noFill/>
            <a:miter lim="800000"/>
            <a:headEnd type="none" w="sm" len="sm"/>
            <a:tailEnd type="none" w="sm" len="sm"/>
          </a:ln>
          <a:effectLst/>
        </p:spPr>
        <p:txBody>
          <a:bodyPr lIns="90000" tIns="46800" rIns="90000" bIns="46800" anchor="ctr">
            <a:spAutoFit/>
          </a:bodyPr>
          <a:lstStyle/>
          <a:p>
            <a:pPr eaLnBrk="1" hangingPunct="1">
              <a:defRPr/>
            </a:pPr>
            <a:endParaRPr lang="zh-CN" altLang="en-US">
              <a:effectLst>
                <a:outerShdw blurRad="38100" dist="38100" dir="2700000" algn="tl">
                  <a:srgbClr val="000000">
                    <a:alpha val="43137"/>
                  </a:srgbClr>
                </a:outerShdw>
              </a:effectLst>
              <a:latin typeface="Arial" charset="0"/>
            </a:endParaRPr>
          </a:p>
        </p:txBody>
      </p:sp>
      <p:sp>
        <p:nvSpPr>
          <p:cNvPr id="70670" name="AutoShape 14"/>
          <p:cNvSpPr>
            <a:spLocks noChangeArrowheads="1"/>
          </p:cNvSpPr>
          <p:nvPr/>
        </p:nvSpPr>
        <p:spPr bwMode="auto">
          <a:xfrm>
            <a:off x="5562600" y="3352800"/>
            <a:ext cx="228600" cy="1066800"/>
          </a:xfrm>
          <a:prstGeom prst="upArrow">
            <a:avLst>
              <a:gd name="adj1" fmla="val 50000"/>
              <a:gd name="adj2" fmla="val 116667"/>
            </a:avLst>
          </a:prstGeom>
          <a:solidFill>
            <a:srgbClr val="FF9900">
              <a:alpha val="58000"/>
            </a:srgbClr>
          </a:solidFill>
          <a:ln w="12700" cap="sq">
            <a:noFill/>
            <a:miter lim="800000"/>
            <a:headEnd type="none" w="sm" len="sm"/>
            <a:tailEnd type="none" w="sm" len="sm"/>
          </a:ln>
          <a:effectLst/>
        </p:spPr>
        <p:txBody>
          <a:bodyPr lIns="90000" tIns="46800" rIns="90000" bIns="46800" anchor="ctr">
            <a:spAutoFit/>
          </a:bodyPr>
          <a:lstStyle/>
          <a:p>
            <a:pPr eaLnBrk="1" hangingPunct="1">
              <a:defRPr/>
            </a:pPr>
            <a:endParaRPr lang="zh-CN" altLang="en-US">
              <a:effectLst>
                <a:outerShdw blurRad="38100" dist="38100" dir="2700000" algn="tl">
                  <a:srgbClr val="000000">
                    <a:alpha val="43137"/>
                  </a:srgbClr>
                </a:outerShdw>
              </a:effectLst>
              <a:latin typeface="Arial" charset="0"/>
            </a:endParaRPr>
          </a:p>
        </p:txBody>
      </p:sp>
      <p:sp>
        <p:nvSpPr>
          <p:cNvPr id="70671" name="Text Box 15"/>
          <p:cNvSpPr txBox="1">
            <a:spLocks noChangeArrowheads="1"/>
          </p:cNvSpPr>
          <p:nvPr/>
        </p:nvSpPr>
        <p:spPr bwMode="auto">
          <a:xfrm>
            <a:off x="1619250" y="4365625"/>
            <a:ext cx="377825" cy="396875"/>
          </a:xfrm>
          <a:prstGeom prst="rect">
            <a:avLst/>
          </a:prstGeom>
          <a:solidFill>
            <a:schemeClr val="accent2"/>
          </a:solidFill>
          <a:ln w="12700" cap="sq">
            <a:noFill/>
            <a:miter lim="800000"/>
            <a:headEnd type="none" w="sm" len="sm"/>
            <a:tailEnd type="none" w="sm" len="sm"/>
          </a:ln>
          <a:effectLst/>
        </p:spPr>
        <p:txBody>
          <a:bodyPr wrap="none" lIns="90000" tIns="46800" rIns="90000" bIns="46800">
            <a:spAutoFit/>
          </a:bodyPr>
          <a:lstStyle/>
          <a:p>
            <a:pPr eaLnBrk="1" hangingPunct="1">
              <a:defRPr/>
            </a:pPr>
            <a:r>
              <a:rPr kumimoji="1" lang="en-US" altLang="zh-CN" sz="2000">
                <a:solidFill>
                  <a:schemeClr val="bg1"/>
                </a:solidFill>
                <a:effectLst>
                  <a:outerShdw blurRad="38100" dist="38100" dir="2700000" algn="tl">
                    <a:srgbClr val="000000"/>
                  </a:outerShdw>
                </a:effectLst>
                <a:latin typeface="Times New Roman" pitchFamily="18" charset="0"/>
                <a:ea typeface="隶书" pitchFamily="49" charset="-122"/>
              </a:rPr>
              <a:t>i1</a:t>
            </a:r>
          </a:p>
        </p:txBody>
      </p:sp>
      <p:sp>
        <p:nvSpPr>
          <p:cNvPr id="70672" name="Text Box 16"/>
          <p:cNvSpPr txBox="1">
            <a:spLocks noChangeArrowheads="1"/>
          </p:cNvSpPr>
          <p:nvPr/>
        </p:nvSpPr>
        <p:spPr bwMode="auto">
          <a:xfrm>
            <a:off x="1619250" y="5445125"/>
            <a:ext cx="377825" cy="396875"/>
          </a:xfrm>
          <a:prstGeom prst="rect">
            <a:avLst/>
          </a:prstGeom>
          <a:solidFill>
            <a:schemeClr val="accent2"/>
          </a:solidFill>
          <a:ln w="12700" cap="sq">
            <a:noFill/>
            <a:miter lim="800000"/>
            <a:headEnd type="none" w="sm" len="sm"/>
            <a:tailEnd type="none" w="sm" len="sm"/>
          </a:ln>
          <a:effectLst/>
        </p:spPr>
        <p:txBody>
          <a:bodyPr wrap="none" lIns="90000" tIns="46800" rIns="90000" bIns="46800">
            <a:spAutoFit/>
          </a:bodyPr>
          <a:lstStyle/>
          <a:p>
            <a:pPr eaLnBrk="1" hangingPunct="1">
              <a:defRPr/>
            </a:pPr>
            <a:r>
              <a:rPr kumimoji="1" lang="en-US" altLang="zh-CN" sz="2000">
                <a:solidFill>
                  <a:schemeClr val="bg1"/>
                </a:solidFill>
                <a:effectLst>
                  <a:outerShdw blurRad="38100" dist="38100" dir="2700000" algn="tl">
                    <a:srgbClr val="000000"/>
                  </a:outerShdw>
                </a:effectLst>
                <a:latin typeface="Times New Roman" pitchFamily="18" charset="0"/>
                <a:ea typeface="隶书" pitchFamily="49" charset="-122"/>
              </a:rPr>
              <a:t>i2</a:t>
            </a:r>
          </a:p>
        </p:txBody>
      </p:sp>
      <p:sp>
        <p:nvSpPr>
          <p:cNvPr id="70673" name="Line 17"/>
          <p:cNvSpPr>
            <a:spLocks noChangeShapeType="1"/>
          </p:cNvSpPr>
          <p:nvPr/>
        </p:nvSpPr>
        <p:spPr bwMode="auto">
          <a:xfrm>
            <a:off x="762000" y="3810000"/>
            <a:ext cx="7315200" cy="0"/>
          </a:xfrm>
          <a:prstGeom prst="line">
            <a:avLst/>
          </a:prstGeom>
          <a:noFill/>
          <a:ln w="12700">
            <a:solidFill>
              <a:schemeClr val="bg2"/>
            </a:solidFill>
            <a:prstDash val="dash"/>
            <a:round/>
            <a:headEnd type="none" w="sm" len="sm"/>
            <a:tailEnd type="none" w="sm" len="sm"/>
          </a:ln>
          <a:effectLst/>
        </p:spPr>
        <p:txBody>
          <a:bodyPr wrap="none" lIns="90000" tIns="46800" rIns="90000" bIns="46800">
            <a:spAutoFit/>
          </a:bodyPr>
          <a:lstStyle/>
          <a:p>
            <a:pPr eaLnBrk="1" hangingPunct="1">
              <a:defRPr/>
            </a:pPr>
            <a:endParaRPr lang="zh-CN" altLang="en-US">
              <a:effectLst>
                <a:outerShdw blurRad="38100" dist="38100" dir="2700000" algn="tl">
                  <a:srgbClr val="000000">
                    <a:alpha val="43137"/>
                  </a:srgbClr>
                </a:outerShdw>
              </a:effectLst>
              <a:latin typeface="Arial"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fontAlgn="auto" hangingPunct="1">
              <a:spcAft>
                <a:spcPts val="0"/>
              </a:spcAft>
              <a:defRPr/>
            </a:pPr>
            <a:r>
              <a:rPr lang="zh-CN" altLang="en-US"/>
              <a:t>完全加括号的矩阵连乘积</a:t>
            </a:r>
          </a:p>
        </p:txBody>
      </p:sp>
      <p:sp>
        <p:nvSpPr>
          <p:cNvPr id="16387" name="Rectangle 3"/>
          <p:cNvSpPr>
            <a:spLocks noGrp="1" noChangeArrowheads="1"/>
          </p:cNvSpPr>
          <p:nvPr>
            <p:ph idx="1"/>
          </p:nvPr>
        </p:nvSpPr>
        <p:spPr/>
        <p:txBody>
          <a:bodyPr>
            <a:normAutofit lnSpcReduction="10000"/>
          </a:bodyPr>
          <a:lstStyle/>
          <a:p>
            <a:pPr eaLnBrk="1" fontAlgn="auto" hangingPunct="1">
              <a:spcAft>
                <a:spcPts val="0"/>
              </a:spcAft>
              <a:buFont typeface="Wingdings 2"/>
              <a:buChar char=""/>
              <a:defRPr/>
            </a:pPr>
            <a:r>
              <a:rPr lang="zh-CN" altLang="en-US"/>
              <a:t>若一个矩阵连乘积的计算次序完全确定，也就是说该连乘积已</a:t>
            </a:r>
            <a:r>
              <a:rPr lang="zh-CN" altLang="en-US">
                <a:solidFill>
                  <a:srgbClr val="FE6700"/>
                </a:solidFill>
                <a:effectLst>
                  <a:outerShdw blurRad="38100" dist="38100" dir="2700000" algn="tl">
                    <a:srgbClr val="C0C0C0"/>
                  </a:outerShdw>
                </a:effectLst>
              </a:rPr>
              <a:t>完全加括号</a:t>
            </a:r>
            <a:r>
              <a:rPr lang="zh-CN" altLang="en-US"/>
              <a:t>，则可以依此次序反复调用</a:t>
            </a:r>
            <a:r>
              <a:rPr lang="en-US" altLang="zh-CN"/>
              <a:t>2</a:t>
            </a:r>
            <a:r>
              <a:rPr lang="zh-CN" altLang="en-US"/>
              <a:t>个矩阵相乘的标准算法计算出矩阵连乘积。</a:t>
            </a:r>
          </a:p>
          <a:p>
            <a:pPr eaLnBrk="1" fontAlgn="auto" hangingPunct="1">
              <a:spcAft>
                <a:spcPts val="0"/>
              </a:spcAft>
              <a:buFont typeface="Wingdings 2"/>
              <a:buChar char=""/>
              <a:defRPr/>
            </a:pPr>
            <a:r>
              <a:rPr lang="zh-CN" altLang="en-US"/>
              <a:t>完全加括号的矩阵连乘积可递归地定义为：</a:t>
            </a:r>
          </a:p>
          <a:p>
            <a:pPr eaLnBrk="1" fontAlgn="auto" hangingPunct="1">
              <a:spcAft>
                <a:spcPts val="0"/>
              </a:spcAft>
              <a:buFontTx/>
              <a:buNone/>
              <a:defRPr/>
            </a:pPr>
            <a:r>
              <a:rPr lang="zh-CN" altLang="en-US"/>
              <a:t>   ①单个矩阵是完全加括号的；</a:t>
            </a:r>
          </a:p>
          <a:p>
            <a:pPr eaLnBrk="1" fontAlgn="auto" hangingPunct="1">
              <a:spcAft>
                <a:spcPts val="0"/>
              </a:spcAft>
              <a:buFontTx/>
              <a:buNone/>
              <a:defRPr/>
            </a:pPr>
            <a:r>
              <a:rPr lang="zh-CN" altLang="en-US"/>
              <a:t>   ②矩阵连乘积</a:t>
            </a:r>
            <a:r>
              <a:rPr lang="en-US" altLang="zh-CN"/>
              <a:t>A</a:t>
            </a:r>
            <a:r>
              <a:rPr lang="zh-CN" altLang="en-US"/>
              <a:t>是完全加括号的，则</a:t>
            </a:r>
            <a:r>
              <a:rPr lang="en-US" altLang="zh-CN"/>
              <a:t>A</a:t>
            </a:r>
            <a:r>
              <a:rPr lang="zh-CN" altLang="en-US"/>
              <a:t>可表示为</a:t>
            </a:r>
            <a:r>
              <a:rPr lang="en-US" altLang="zh-CN"/>
              <a:t>2</a:t>
            </a:r>
            <a:r>
              <a:rPr lang="zh-CN" altLang="en-US"/>
              <a:t>个完全加括号的矩阵连乘积</a:t>
            </a:r>
            <a:r>
              <a:rPr lang="en-US" altLang="zh-CN"/>
              <a:t>B</a:t>
            </a:r>
            <a:r>
              <a:rPr lang="zh-CN" altLang="en-US"/>
              <a:t>和</a:t>
            </a:r>
            <a:r>
              <a:rPr lang="en-US" altLang="zh-CN"/>
              <a:t>C</a:t>
            </a:r>
            <a:r>
              <a:rPr lang="zh-CN" altLang="en-US"/>
              <a:t>的乘积并加括号，即</a:t>
            </a:r>
            <a:r>
              <a:rPr lang="en-US" altLang="zh-CN"/>
              <a:t>A=(BC)</a:t>
            </a:r>
            <a:r>
              <a:rPr lang="zh-CN" altLang="en-US"/>
              <a:t>。</a:t>
            </a:r>
          </a:p>
        </p:txBody>
      </p:sp>
      <p:sp>
        <p:nvSpPr>
          <p:cNvPr id="4" name="灯片编号占位符 5"/>
          <p:cNvSpPr>
            <a:spLocks noGrp="1"/>
          </p:cNvSpPr>
          <p:nvPr>
            <p:ph type="sldNum" sz="quarter" idx="12"/>
          </p:nvPr>
        </p:nvSpPr>
        <p:spPr/>
        <p:txBody>
          <a:bodyPr/>
          <a:lstStyle/>
          <a:p>
            <a:pPr>
              <a:defRPr/>
            </a:pPr>
            <a:fld id="{FEF74D1A-9BF7-432A-91EA-44561FE50205}" type="slidenum">
              <a:rPr lang="en-US" altLang="zh-CN"/>
              <a:pPr>
                <a:defRPr/>
              </a:pPr>
              <a:t>5</a:t>
            </a:fld>
            <a:endParaRPr lang="en-US" altLang="zh-CN"/>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682" name="Rectangle 3"/>
          <p:cNvSpPr>
            <a:spLocks noGrp="1" noChangeArrowheads="1"/>
          </p:cNvSpPr>
          <p:nvPr>
            <p:ph idx="1"/>
          </p:nvPr>
        </p:nvSpPr>
        <p:spPr>
          <a:xfrm>
            <a:off x="468313" y="333375"/>
            <a:ext cx="8229600" cy="6264275"/>
          </a:xfrm>
        </p:spPr>
        <p:txBody>
          <a:bodyPr/>
          <a:lstStyle/>
          <a:p>
            <a:pPr eaLnBrk="1" hangingPunct="1">
              <a:lnSpc>
                <a:spcPct val="90000"/>
              </a:lnSpc>
            </a:pPr>
            <a:r>
              <a:rPr lang="en-US" altLang="zh-CN" sz="2400" smtClean="0"/>
              <a:t>int MaxSum2(int m,int n,int **a){</a:t>
            </a:r>
          </a:p>
          <a:p>
            <a:pPr eaLnBrk="1" hangingPunct="1">
              <a:lnSpc>
                <a:spcPct val="90000"/>
              </a:lnSpc>
            </a:pPr>
            <a:r>
              <a:rPr lang="en-US" altLang="zh-CN" sz="2400" smtClean="0"/>
              <a:t>    int sum=0;</a:t>
            </a:r>
          </a:p>
          <a:p>
            <a:pPr eaLnBrk="1" hangingPunct="1">
              <a:lnSpc>
                <a:spcPct val="90000"/>
              </a:lnSpc>
            </a:pPr>
            <a:r>
              <a:rPr lang="en-US" altLang="zh-CN" sz="2400" smtClean="0"/>
              <a:t>    int *b=new int[n+1];</a:t>
            </a:r>
          </a:p>
          <a:p>
            <a:pPr eaLnBrk="1" hangingPunct="1">
              <a:lnSpc>
                <a:spcPct val="90000"/>
              </a:lnSpc>
            </a:pPr>
            <a:r>
              <a:rPr lang="en-US" altLang="zh-CN" sz="2400" smtClean="0"/>
              <a:t>    for(int i=1;i&lt;=m;i++){ </a:t>
            </a:r>
            <a:r>
              <a:rPr lang="en-US" altLang="zh-CN" sz="2400" smtClean="0">
                <a:solidFill>
                  <a:srgbClr val="FE6700"/>
                </a:solidFill>
              </a:rPr>
              <a:t> //</a:t>
            </a:r>
            <a:r>
              <a:rPr lang="zh-CN" altLang="en-US" sz="2400" smtClean="0">
                <a:solidFill>
                  <a:srgbClr val="FE6700"/>
                </a:solidFill>
              </a:rPr>
              <a:t>从第</a:t>
            </a:r>
            <a:r>
              <a:rPr lang="en-US" altLang="zh-CN" sz="2400" smtClean="0">
                <a:solidFill>
                  <a:srgbClr val="FE6700"/>
                </a:solidFill>
              </a:rPr>
              <a:t>i</a:t>
            </a:r>
            <a:r>
              <a:rPr lang="zh-CN" altLang="en-US" sz="2400" smtClean="0">
                <a:solidFill>
                  <a:srgbClr val="FE6700"/>
                </a:solidFill>
              </a:rPr>
              <a:t>行</a:t>
            </a:r>
          </a:p>
          <a:p>
            <a:pPr eaLnBrk="1" hangingPunct="1">
              <a:lnSpc>
                <a:spcPct val="90000"/>
              </a:lnSpc>
            </a:pPr>
            <a:r>
              <a:rPr lang="zh-CN" altLang="en-US" sz="2400" smtClean="0"/>
              <a:t>        </a:t>
            </a:r>
            <a:r>
              <a:rPr lang="en-US" altLang="zh-CN" sz="2400" smtClean="0"/>
              <a:t>for(int k=1;k&lt;=n;k++)  </a:t>
            </a:r>
            <a:r>
              <a:rPr lang="en-US" altLang="zh-CN" sz="2400" smtClean="0">
                <a:solidFill>
                  <a:schemeClr val="folHlink"/>
                </a:solidFill>
              </a:rPr>
              <a:t>//</a:t>
            </a:r>
            <a:r>
              <a:rPr lang="zh-CN" altLang="en-US" sz="2400" smtClean="0">
                <a:solidFill>
                  <a:schemeClr val="folHlink"/>
                </a:solidFill>
              </a:rPr>
              <a:t>初始化数组</a:t>
            </a:r>
            <a:r>
              <a:rPr lang="en-US" altLang="zh-CN" sz="2400" smtClean="0">
                <a:solidFill>
                  <a:schemeClr val="folHlink"/>
                </a:solidFill>
              </a:rPr>
              <a:t>b</a:t>
            </a:r>
          </a:p>
          <a:p>
            <a:pPr eaLnBrk="1" hangingPunct="1">
              <a:lnSpc>
                <a:spcPct val="90000"/>
              </a:lnSpc>
            </a:pPr>
            <a:r>
              <a:rPr lang="en-US" altLang="zh-CN" sz="2400" smtClean="0"/>
              <a:t>            b[k]=0;</a:t>
            </a:r>
          </a:p>
          <a:p>
            <a:pPr eaLnBrk="1" hangingPunct="1">
              <a:lnSpc>
                <a:spcPct val="90000"/>
              </a:lnSpc>
            </a:pPr>
            <a:r>
              <a:rPr lang="en-US" altLang="zh-CN" sz="2400" smtClean="0"/>
              <a:t>        for(int j=i;j&lt;=m;j++){  </a:t>
            </a:r>
            <a:r>
              <a:rPr lang="en-US" altLang="zh-CN" sz="2400" smtClean="0">
                <a:solidFill>
                  <a:srgbClr val="FE6700"/>
                </a:solidFill>
              </a:rPr>
              <a:t>//</a:t>
            </a:r>
            <a:r>
              <a:rPr lang="zh-CN" altLang="en-US" sz="2400" smtClean="0">
                <a:solidFill>
                  <a:srgbClr val="FE6700"/>
                </a:solidFill>
              </a:rPr>
              <a:t>到第</a:t>
            </a:r>
            <a:r>
              <a:rPr lang="en-US" altLang="zh-CN" sz="2400" smtClean="0">
                <a:solidFill>
                  <a:srgbClr val="FE6700"/>
                </a:solidFill>
              </a:rPr>
              <a:t>j</a:t>
            </a:r>
            <a:r>
              <a:rPr lang="zh-CN" altLang="en-US" sz="2400" smtClean="0">
                <a:solidFill>
                  <a:srgbClr val="FE6700"/>
                </a:solidFill>
              </a:rPr>
              <a:t>行</a:t>
            </a:r>
          </a:p>
          <a:p>
            <a:pPr eaLnBrk="1" hangingPunct="1">
              <a:lnSpc>
                <a:spcPct val="90000"/>
              </a:lnSpc>
            </a:pPr>
            <a:r>
              <a:rPr lang="zh-CN" altLang="en-US" sz="2400" smtClean="0"/>
              <a:t>            </a:t>
            </a:r>
            <a:r>
              <a:rPr lang="en-US" altLang="zh-CN" sz="2400" smtClean="0"/>
              <a:t>for(int k=1;k&lt;=n;k++)</a:t>
            </a:r>
          </a:p>
          <a:p>
            <a:pPr eaLnBrk="1" hangingPunct="1">
              <a:lnSpc>
                <a:spcPct val="90000"/>
              </a:lnSpc>
            </a:pPr>
            <a:r>
              <a:rPr lang="en-US" altLang="zh-CN" sz="2400" smtClean="0"/>
              <a:t>                b[k]+=a[j][k];</a:t>
            </a:r>
          </a:p>
          <a:p>
            <a:pPr eaLnBrk="1" hangingPunct="1">
              <a:lnSpc>
                <a:spcPct val="90000"/>
              </a:lnSpc>
            </a:pPr>
            <a:r>
              <a:rPr lang="en-US" altLang="zh-CN" sz="2400" smtClean="0"/>
              <a:t>            int max=MaxSum(n,b);</a:t>
            </a:r>
          </a:p>
          <a:p>
            <a:pPr eaLnBrk="1" hangingPunct="1">
              <a:lnSpc>
                <a:spcPct val="90000"/>
              </a:lnSpc>
            </a:pPr>
            <a:r>
              <a:rPr lang="en-US" altLang="zh-CN" sz="2400" smtClean="0"/>
              <a:t>            if(max&gt;sum)</a:t>
            </a:r>
          </a:p>
          <a:p>
            <a:pPr eaLnBrk="1" hangingPunct="1">
              <a:lnSpc>
                <a:spcPct val="90000"/>
              </a:lnSpc>
            </a:pPr>
            <a:r>
              <a:rPr lang="en-US" altLang="zh-CN" sz="2400" smtClean="0"/>
              <a:t>                sum=max;</a:t>
            </a:r>
          </a:p>
          <a:p>
            <a:pPr eaLnBrk="1" hangingPunct="1">
              <a:lnSpc>
                <a:spcPct val="90000"/>
              </a:lnSpc>
            </a:pPr>
            <a:r>
              <a:rPr lang="en-US" altLang="zh-CN" sz="2400" smtClean="0"/>
              <a:t>        }</a:t>
            </a:r>
          </a:p>
          <a:p>
            <a:pPr eaLnBrk="1" hangingPunct="1">
              <a:lnSpc>
                <a:spcPct val="90000"/>
              </a:lnSpc>
            </a:pPr>
            <a:r>
              <a:rPr lang="en-US" altLang="zh-CN" sz="2400" smtClean="0"/>
              <a:t>    }</a:t>
            </a:r>
          </a:p>
          <a:p>
            <a:pPr eaLnBrk="1" hangingPunct="1">
              <a:lnSpc>
                <a:spcPct val="90000"/>
              </a:lnSpc>
            </a:pPr>
            <a:r>
              <a:rPr lang="en-US" altLang="zh-CN" sz="2400" smtClean="0"/>
              <a:t>}</a:t>
            </a:r>
          </a:p>
        </p:txBody>
      </p:sp>
      <p:sp>
        <p:nvSpPr>
          <p:cNvPr id="71683" name="Text Box 4"/>
          <p:cNvSpPr txBox="1">
            <a:spLocks noChangeArrowheads="1"/>
          </p:cNvSpPr>
          <p:nvPr/>
        </p:nvSpPr>
        <p:spPr bwMode="auto">
          <a:xfrm>
            <a:off x="6705600" y="5486400"/>
            <a:ext cx="1958975" cy="946150"/>
          </a:xfrm>
          <a:prstGeom prst="rect">
            <a:avLst/>
          </a:prstGeom>
          <a:solidFill>
            <a:srgbClr val="336699"/>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0000" tIns="46800" rIns="90000" bIns="46800">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solidFill>
                  <a:schemeClr val="bg1"/>
                </a:solidFill>
                <a:latin typeface="Times New Roman" panose="02020603050405020304" pitchFamily="18" charset="0"/>
                <a:ea typeface="隶书" panose="02010509060101010101" pitchFamily="49" charset="-122"/>
              </a:rPr>
              <a:t>计算时间：</a:t>
            </a:r>
          </a:p>
          <a:p>
            <a:pPr eaLnBrk="1" hangingPunct="1"/>
            <a:r>
              <a:rPr kumimoji="1" lang="en-US" altLang="zh-CN">
                <a:solidFill>
                  <a:schemeClr val="bg1"/>
                </a:solidFill>
                <a:latin typeface="Times New Roman" panose="02020603050405020304" pitchFamily="18" charset="0"/>
                <a:ea typeface="隶书" panose="02010509060101010101" pitchFamily="49" charset="-122"/>
              </a:rPr>
              <a:t>O(m</a:t>
            </a:r>
            <a:r>
              <a:rPr kumimoji="1" lang="en-US" altLang="zh-CN" baseline="30000">
                <a:solidFill>
                  <a:schemeClr val="bg1"/>
                </a:solidFill>
                <a:latin typeface="Times New Roman" panose="02020603050405020304" pitchFamily="18" charset="0"/>
                <a:ea typeface="隶书" panose="02010509060101010101" pitchFamily="49" charset="-122"/>
              </a:rPr>
              <a:t>2</a:t>
            </a:r>
            <a:r>
              <a:rPr kumimoji="1" lang="en-US" altLang="zh-CN">
                <a:solidFill>
                  <a:schemeClr val="bg1"/>
                </a:solidFill>
                <a:latin typeface="Times New Roman" panose="02020603050405020304" pitchFamily="18" charset="0"/>
                <a:ea typeface="隶书" panose="02010509060101010101" pitchFamily="49" charset="-122"/>
              </a:rPr>
              <a:t>n)</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fontAlgn="auto" hangingPunct="1">
              <a:spcAft>
                <a:spcPts val="0"/>
              </a:spcAft>
              <a:defRPr/>
            </a:pPr>
            <a:r>
              <a:rPr lang="en-US" altLang="zh-CN"/>
              <a:t>⑵ </a:t>
            </a:r>
            <a:r>
              <a:rPr lang="zh-CN" altLang="en-US"/>
              <a:t>最大</a:t>
            </a:r>
            <a:r>
              <a:rPr lang="en-US" altLang="zh-CN"/>
              <a:t>m</a:t>
            </a:r>
            <a:r>
              <a:rPr lang="zh-CN" altLang="en-US"/>
              <a:t>子段和问题</a:t>
            </a:r>
          </a:p>
        </p:txBody>
      </p:sp>
      <p:sp>
        <p:nvSpPr>
          <p:cNvPr id="72707" name="Rectangle 3"/>
          <p:cNvSpPr>
            <a:spLocks noGrp="1" noChangeArrowheads="1"/>
          </p:cNvSpPr>
          <p:nvPr>
            <p:ph idx="1"/>
          </p:nvPr>
        </p:nvSpPr>
        <p:spPr/>
        <p:txBody>
          <a:bodyPr/>
          <a:lstStyle/>
          <a:p>
            <a:pPr eaLnBrk="1" hangingPunct="1"/>
            <a:r>
              <a:rPr lang="zh-CN" altLang="en-US" smtClean="0"/>
              <a:t>给定由</a:t>
            </a:r>
            <a:r>
              <a:rPr lang="en-US" altLang="zh-CN" smtClean="0"/>
              <a:t>n</a:t>
            </a:r>
            <a:r>
              <a:rPr lang="zh-CN" altLang="en-US" smtClean="0"/>
              <a:t>个整数（可能为负数）组成的序列</a:t>
            </a:r>
            <a:r>
              <a:rPr lang="en-US" altLang="zh-CN" smtClean="0"/>
              <a:t>{a</a:t>
            </a:r>
            <a:r>
              <a:rPr lang="en-US" altLang="zh-CN" baseline="-25000" smtClean="0"/>
              <a:t>1</a:t>
            </a:r>
            <a:r>
              <a:rPr lang="en-US" altLang="zh-CN" smtClean="0"/>
              <a:t>,a</a:t>
            </a:r>
            <a:r>
              <a:rPr lang="en-US" altLang="zh-CN" baseline="-25000" smtClean="0"/>
              <a:t>2</a:t>
            </a:r>
            <a:r>
              <a:rPr lang="en-US" altLang="zh-CN" smtClean="0"/>
              <a:t>,…,a</a:t>
            </a:r>
            <a:r>
              <a:rPr lang="en-US" altLang="zh-CN" baseline="-25000" smtClean="0"/>
              <a:t>3</a:t>
            </a:r>
            <a:r>
              <a:rPr lang="en-US" altLang="zh-CN" smtClean="0"/>
              <a:t>}</a:t>
            </a:r>
            <a:r>
              <a:rPr lang="zh-CN" altLang="en-US" smtClean="0"/>
              <a:t>，以及一个正整数</a:t>
            </a:r>
            <a:r>
              <a:rPr lang="en-US" altLang="zh-CN" smtClean="0"/>
              <a:t>m</a:t>
            </a:r>
            <a:r>
              <a:rPr lang="zh-CN" altLang="en-US" smtClean="0"/>
              <a:t>，要求确定序列</a:t>
            </a:r>
            <a:r>
              <a:rPr lang="en-US" altLang="zh-CN" smtClean="0"/>
              <a:t>{a</a:t>
            </a:r>
            <a:r>
              <a:rPr lang="en-US" altLang="zh-CN" baseline="-25000" smtClean="0"/>
              <a:t>1</a:t>
            </a:r>
            <a:r>
              <a:rPr lang="en-US" altLang="zh-CN" smtClean="0"/>
              <a:t>,a</a:t>
            </a:r>
            <a:r>
              <a:rPr lang="en-US" altLang="zh-CN" baseline="-25000" smtClean="0"/>
              <a:t>2</a:t>
            </a:r>
            <a:r>
              <a:rPr lang="en-US" altLang="zh-CN" smtClean="0"/>
              <a:t>,…,a</a:t>
            </a:r>
            <a:r>
              <a:rPr lang="en-US" altLang="zh-CN" baseline="-25000" smtClean="0"/>
              <a:t>3</a:t>
            </a:r>
            <a:r>
              <a:rPr lang="en-US" altLang="zh-CN" smtClean="0"/>
              <a:t>}</a:t>
            </a:r>
            <a:r>
              <a:rPr lang="zh-CN" altLang="en-US" smtClean="0"/>
              <a:t>的</a:t>
            </a:r>
            <a:r>
              <a:rPr lang="en-US" altLang="zh-CN" smtClean="0"/>
              <a:t>m</a:t>
            </a:r>
            <a:r>
              <a:rPr lang="zh-CN" altLang="en-US" smtClean="0"/>
              <a:t>个不相交子段，使这</a:t>
            </a:r>
            <a:r>
              <a:rPr lang="en-US" altLang="zh-CN" smtClean="0"/>
              <a:t>m</a:t>
            </a:r>
            <a:r>
              <a:rPr lang="zh-CN" altLang="en-US" smtClean="0"/>
              <a:t>个子段的总和达到最大。</a:t>
            </a:r>
          </a:p>
          <a:p>
            <a:pPr eaLnBrk="1" hangingPunct="1"/>
            <a:endParaRPr lang="en-US" altLang="zh-CN" smtClean="0"/>
          </a:p>
        </p:txBody>
      </p:sp>
      <p:sp>
        <p:nvSpPr>
          <p:cNvPr id="4" name="灯片编号占位符 5"/>
          <p:cNvSpPr>
            <a:spLocks noGrp="1"/>
          </p:cNvSpPr>
          <p:nvPr>
            <p:ph type="sldNum" sz="quarter" idx="12"/>
          </p:nvPr>
        </p:nvSpPr>
        <p:spPr/>
        <p:txBody>
          <a:bodyPr/>
          <a:lstStyle/>
          <a:p>
            <a:pPr>
              <a:defRPr/>
            </a:pPr>
            <a:fld id="{551D3BDF-DCEB-40D3-AA2B-81D833C3D35A}" type="slidenum">
              <a:rPr lang="en-US" altLang="zh-CN"/>
              <a:pPr>
                <a:defRPr/>
              </a:pPr>
              <a:t>60</a:t>
            </a:fld>
            <a:endParaRPr lang="en-US" altLang="zh-CN"/>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fontAlgn="auto" hangingPunct="1">
              <a:spcAft>
                <a:spcPts val="0"/>
              </a:spcAft>
              <a:defRPr/>
            </a:pPr>
            <a:endParaRPr lang="zh-CN" altLang="zh-CN"/>
          </a:p>
        </p:txBody>
      </p:sp>
      <p:sp>
        <p:nvSpPr>
          <p:cNvPr id="73731" name="Rectangle 3"/>
          <p:cNvSpPr>
            <a:spLocks noGrp="1" noChangeArrowheads="1"/>
          </p:cNvSpPr>
          <p:nvPr>
            <p:ph idx="1"/>
          </p:nvPr>
        </p:nvSpPr>
        <p:spPr>
          <a:xfrm>
            <a:off x="468313" y="1341438"/>
            <a:ext cx="8229600" cy="1366837"/>
          </a:xfrm>
        </p:spPr>
        <p:txBody>
          <a:bodyPr/>
          <a:lstStyle/>
          <a:p>
            <a:pPr eaLnBrk="1" hangingPunct="1">
              <a:lnSpc>
                <a:spcPct val="90000"/>
              </a:lnSpc>
            </a:pPr>
            <a:r>
              <a:rPr lang="zh-CN" altLang="en-US" sz="2800" smtClean="0"/>
              <a:t>设</a:t>
            </a:r>
            <a:r>
              <a:rPr lang="en-US" altLang="zh-CN" sz="2800" smtClean="0"/>
              <a:t>b(i,j)</a:t>
            </a:r>
            <a:r>
              <a:rPr lang="zh-CN" altLang="en-US" sz="2800" smtClean="0"/>
              <a:t>表示数组</a:t>
            </a:r>
            <a:r>
              <a:rPr lang="en-US" altLang="zh-CN" sz="2800" smtClean="0"/>
              <a:t>a</a:t>
            </a:r>
            <a:r>
              <a:rPr lang="zh-CN" altLang="en-US" sz="2800" smtClean="0"/>
              <a:t>的前</a:t>
            </a:r>
            <a:r>
              <a:rPr lang="en-US" altLang="zh-CN" sz="2800" smtClean="0"/>
              <a:t>j</a:t>
            </a:r>
            <a:r>
              <a:rPr lang="zh-CN" altLang="en-US" sz="2800" smtClean="0"/>
              <a:t>项中</a:t>
            </a:r>
            <a:r>
              <a:rPr lang="en-US" altLang="zh-CN" sz="2800" smtClean="0"/>
              <a:t>i</a:t>
            </a:r>
            <a:r>
              <a:rPr lang="zh-CN" altLang="en-US" sz="2800" smtClean="0"/>
              <a:t>个子段和的最大值，且</a:t>
            </a:r>
            <a:r>
              <a:rPr lang="zh-CN" altLang="en-US" sz="2800" smtClean="0">
                <a:solidFill>
                  <a:srgbClr val="FE6700"/>
                </a:solidFill>
              </a:rPr>
              <a:t>第</a:t>
            </a:r>
            <a:r>
              <a:rPr lang="en-US" altLang="zh-CN" sz="2800" smtClean="0">
                <a:solidFill>
                  <a:srgbClr val="FE6700"/>
                </a:solidFill>
              </a:rPr>
              <a:t>i</a:t>
            </a:r>
            <a:r>
              <a:rPr lang="zh-CN" altLang="en-US" sz="2800" smtClean="0">
                <a:solidFill>
                  <a:srgbClr val="FE6700"/>
                </a:solidFill>
              </a:rPr>
              <a:t>个子段含</a:t>
            </a:r>
            <a:r>
              <a:rPr lang="en-US" altLang="zh-CN" sz="2800" smtClean="0">
                <a:solidFill>
                  <a:srgbClr val="FE6700"/>
                </a:solidFill>
              </a:rPr>
              <a:t>a[j]</a:t>
            </a:r>
            <a:r>
              <a:rPr lang="zh-CN" altLang="en-US" sz="2800" smtClean="0"/>
              <a:t>（</a:t>
            </a:r>
            <a:r>
              <a:rPr lang="en-US" altLang="zh-CN" sz="2800" smtClean="0"/>
              <a:t>1≤i ≤ m</a:t>
            </a:r>
            <a:r>
              <a:rPr lang="zh-CN" altLang="en-US" sz="2800" smtClean="0"/>
              <a:t>，</a:t>
            </a:r>
            <a:r>
              <a:rPr lang="en-US" altLang="zh-CN" sz="2800" smtClean="0"/>
              <a:t>i ≤j ≤n</a:t>
            </a:r>
            <a:r>
              <a:rPr lang="zh-CN" altLang="en-US" sz="2800" smtClean="0"/>
              <a:t>），则计算</a:t>
            </a:r>
            <a:r>
              <a:rPr lang="en-US" altLang="zh-CN" sz="2800" smtClean="0"/>
              <a:t>b(i,j)</a:t>
            </a:r>
            <a:r>
              <a:rPr lang="zh-CN" altLang="en-US" sz="2800" smtClean="0"/>
              <a:t>的递归式为</a:t>
            </a:r>
          </a:p>
        </p:txBody>
      </p:sp>
      <p:sp>
        <p:nvSpPr>
          <p:cNvPr id="9" name="灯片编号占位符 5"/>
          <p:cNvSpPr>
            <a:spLocks noGrp="1"/>
          </p:cNvSpPr>
          <p:nvPr>
            <p:ph type="sldNum" sz="quarter" idx="12"/>
          </p:nvPr>
        </p:nvSpPr>
        <p:spPr/>
        <p:txBody>
          <a:bodyPr/>
          <a:lstStyle/>
          <a:p>
            <a:pPr>
              <a:defRPr/>
            </a:pPr>
            <a:fld id="{8A6FA9AE-E787-41BF-9DE1-E015A418BA12}" type="slidenum">
              <a:rPr lang="en-US" altLang="zh-CN"/>
              <a:pPr>
                <a:defRPr/>
              </a:pPr>
              <a:t>61</a:t>
            </a:fld>
            <a:endParaRPr lang="en-US" altLang="zh-CN"/>
          </a:p>
        </p:txBody>
      </p:sp>
      <p:graphicFrame>
        <p:nvGraphicFramePr>
          <p:cNvPr id="73733" name="Object 4"/>
          <p:cNvGraphicFramePr>
            <a:graphicFrameLocks noChangeAspect="1"/>
          </p:cNvGraphicFramePr>
          <p:nvPr/>
        </p:nvGraphicFramePr>
        <p:xfrm>
          <a:off x="762000" y="2819400"/>
          <a:ext cx="7481888" cy="1593850"/>
        </p:xfrm>
        <a:graphic>
          <a:graphicData uri="http://schemas.openxmlformats.org/presentationml/2006/ole">
            <mc:AlternateContent xmlns:mc="http://schemas.openxmlformats.org/markup-compatibility/2006">
              <mc:Choice xmlns:v="urn:schemas-microsoft-com:vml" Requires="v">
                <p:oleObj spid="_x0000_s73738" name="公式" r:id="rId3" imgW="3098800" imgH="660400" progId="Equation.3">
                  <p:embed/>
                </p:oleObj>
              </mc:Choice>
              <mc:Fallback>
                <p:oleObj name="公式" r:id="rId3" imgW="3098800" imgH="660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819400"/>
                        <a:ext cx="7481888"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3734" name="Rectangle 5"/>
          <p:cNvSpPr>
            <a:spLocks noChangeArrowheads="1"/>
          </p:cNvSpPr>
          <p:nvPr/>
        </p:nvSpPr>
        <p:spPr bwMode="auto">
          <a:xfrm>
            <a:off x="611188" y="4797425"/>
            <a:ext cx="82296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rgbClr val="006699"/>
              </a:buClr>
              <a:buFontTx/>
              <a:buChar char="•"/>
            </a:pPr>
            <a:r>
              <a:rPr lang="zh-CN" altLang="en-US"/>
              <a:t>所求的最优值为</a:t>
            </a:r>
          </a:p>
        </p:txBody>
      </p:sp>
      <p:graphicFrame>
        <p:nvGraphicFramePr>
          <p:cNvPr id="73735" name="Object 6"/>
          <p:cNvGraphicFramePr>
            <a:graphicFrameLocks noChangeAspect="1"/>
          </p:cNvGraphicFramePr>
          <p:nvPr/>
        </p:nvGraphicFramePr>
        <p:xfrm>
          <a:off x="3203575" y="5589588"/>
          <a:ext cx="2362200" cy="920750"/>
        </p:xfrm>
        <a:graphic>
          <a:graphicData uri="http://schemas.openxmlformats.org/presentationml/2006/ole">
            <mc:AlternateContent xmlns:mc="http://schemas.openxmlformats.org/markup-compatibility/2006">
              <mc:Choice xmlns:v="urn:schemas-microsoft-com:vml" Requires="v">
                <p:oleObj spid="_x0000_s73739" name="公式" r:id="rId5" imgW="748975" imgH="291973" progId="Equation.3">
                  <p:embed/>
                </p:oleObj>
              </mc:Choice>
              <mc:Fallback>
                <p:oleObj name="公式" r:id="rId5" imgW="748975" imgH="291973"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3575" y="5589588"/>
                        <a:ext cx="23622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AutoShape 7"/>
          <p:cNvSpPr>
            <a:spLocks noChangeArrowheads="1"/>
          </p:cNvSpPr>
          <p:nvPr/>
        </p:nvSpPr>
        <p:spPr bwMode="auto">
          <a:xfrm>
            <a:off x="3708400" y="4149725"/>
            <a:ext cx="2016125" cy="792163"/>
          </a:xfrm>
          <a:prstGeom prst="wedgeRoundRectCallout">
            <a:avLst>
              <a:gd name="adj1" fmla="val -30866"/>
              <a:gd name="adj2" fmla="val -119940"/>
              <a:gd name="adj3" fmla="val 16667"/>
            </a:avLst>
          </a:prstGeom>
          <a:solidFill>
            <a:srgbClr val="FF6600"/>
          </a:solidFill>
          <a:ln w="9525">
            <a:solidFill>
              <a:schemeClr val="tx1"/>
            </a:solidFill>
            <a:miter lim="800000"/>
            <a:headEnd/>
            <a:tailEnd/>
          </a:ln>
          <a:effectLst/>
        </p:spPr>
        <p:txBody>
          <a:bodyPr/>
          <a:lstStyle/>
          <a:p>
            <a:pPr algn="ctr" eaLnBrk="1" hangingPunct="1">
              <a:defRPr/>
            </a:pPr>
            <a:r>
              <a:rPr lang="zh-CN" altLang="en-US" sz="2000">
                <a:effectLst>
                  <a:outerShdw blurRad="38100" dist="38100" dir="2700000" algn="tl">
                    <a:srgbClr val="FFFFFF"/>
                  </a:outerShdw>
                </a:effectLst>
                <a:latin typeface="Arial" charset="0"/>
              </a:rPr>
              <a:t>第</a:t>
            </a:r>
            <a:r>
              <a:rPr lang="en-US" altLang="zh-CN" sz="2000">
                <a:effectLst>
                  <a:outerShdw blurRad="38100" dist="38100" dir="2700000" algn="tl">
                    <a:srgbClr val="FFFFFF"/>
                  </a:outerShdw>
                </a:effectLst>
                <a:latin typeface="Arial" charset="0"/>
              </a:rPr>
              <a:t>i</a:t>
            </a:r>
            <a:r>
              <a:rPr lang="zh-CN" altLang="en-US" sz="2000">
                <a:effectLst>
                  <a:outerShdw blurRad="38100" dist="38100" dir="2700000" algn="tl">
                    <a:srgbClr val="FFFFFF"/>
                  </a:outerShdw>
                </a:effectLst>
                <a:latin typeface="Arial" charset="0"/>
              </a:rPr>
              <a:t>个子段含</a:t>
            </a:r>
            <a:r>
              <a:rPr lang="en-US" altLang="zh-CN" sz="2000">
                <a:effectLst>
                  <a:outerShdw blurRad="38100" dist="38100" dir="2700000" algn="tl">
                    <a:srgbClr val="FFFFFF"/>
                  </a:outerShdw>
                </a:effectLst>
                <a:latin typeface="Arial" charset="0"/>
              </a:rPr>
              <a:t>a[j-1]</a:t>
            </a:r>
          </a:p>
        </p:txBody>
      </p:sp>
      <p:sp>
        <p:nvSpPr>
          <p:cNvPr id="73736" name="AutoShape 8"/>
          <p:cNvSpPr>
            <a:spLocks noChangeArrowheads="1"/>
          </p:cNvSpPr>
          <p:nvPr/>
        </p:nvSpPr>
        <p:spPr bwMode="auto">
          <a:xfrm>
            <a:off x="6227763" y="4149725"/>
            <a:ext cx="2016125" cy="792163"/>
          </a:xfrm>
          <a:prstGeom prst="wedgeRoundRectCallout">
            <a:avLst>
              <a:gd name="adj1" fmla="val -22597"/>
              <a:gd name="adj2" fmla="val -113528"/>
              <a:gd name="adj3" fmla="val 16667"/>
            </a:avLst>
          </a:prstGeom>
          <a:solidFill>
            <a:schemeClr val="folHlink"/>
          </a:solidFill>
          <a:ln w="9525">
            <a:solidFill>
              <a:schemeClr val="tx1"/>
            </a:solidFill>
            <a:miter lim="800000"/>
            <a:headEnd/>
            <a:tailEnd/>
          </a:ln>
          <a:effectLst/>
        </p:spPr>
        <p:txBody>
          <a:bodyPr/>
          <a:lstStyle/>
          <a:p>
            <a:pPr algn="ctr" eaLnBrk="1" hangingPunct="1">
              <a:defRPr/>
            </a:pPr>
            <a:r>
              <a:rPr lang="zh-CN" altLang="en-US" sz="2000">
                <a:effectLst>
                  <a:outerShdw blurRad="38100" dist="38100" dir="2700000" algn="tl">
                    <a:srgbClr val="FFFFFF"/>
                  </a:outerShdw>
                </a:effectLst>
                <a:latin typeface="Arial" charset="0"/>
              </a:rPr>
              <a:t>第</a:t>
            </a:r>
            <a:r>
              <a:rPr lang="en-US" altLang="zh-CN" sz="2000">
                <a:effectLst>
                  <a:outerShdw blurRad="38100" dist="38100" dir="2700000" algn="tl">
                    <a:srgbClr val="FFFFFF"/>
                  </a:outerShdw>
                </a:effectLst>
                <a:latin typeface="Arial" charset="0"/>
              </a:rPr>
              <a:t>i</a:t>
            </a:r>
            <a:r>
              <a:rPr lang="zh-CN" altLang="en-US" sz="2000">
                <a:effectLst>
                  <a:outerShdw blurRad="38100" dist="38100" dir="2700000" algn="tl">
                    <a:srgbClr val="FFFFFF"/>
                  </a:outerShdw>
                </a:effectLst>
                <a:latin typeface="Arial" charset="0"/>
              </a:rPr>
              <a:t>个子段仅含</a:t>
            </a:r>
            <a:r>
              <a:rPr lang="en-US" altLang="zh-CN" sz="2000">
                <a:effectLst>
                  <a:outerShdw blurRad="38100" dist="38100" dir="2700000" algn="tl">
                    <a:srgbClr val="FFFFFF"/>
                  </a:outerShdw>
                </a:effectLst>
                <a:latin typeface="Arial" charset="0"/>
              </a:rPr>
              <a:t>a[j]</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fontAlgn="auto" hangingPunct="1">
              <a:spcAft>
                <a:spcPts val="0"/>
              </a:spcAft>
              <a:defRPr/>
            </a:pPr>
            <a:endParaRPr lang="zh-CN" altLang="zh-CN"/>
          </a:p>
        </p:txBody>
      </p:sp>
      <p:sp>
        <p:nvSpPr>
          <p:cNvPr id="74755" name="Rectangle 3"/>
          <p:cNvSpPr>
            <a:spLocks noGrp="1" noChangeArrowheads="1"/>
          </p:cNvSpPr>
          <p:nvPr>
            <p:ph idx="1"/>
          </p:nvPr>
        </p:nvSpPr>
        <p:spPr>
          <a:xfrm>
            <a:off x="468313" y="1341438"/>
            <a:ext cx="8229600" cy="1582737"/>
          </a:xfrm>
        </p:spPr>
        <p:txBody>
          <a:bodyPr/>
          <a:lstStyle/>
          <a:p>
            <a:pPr eaLnBrk="1" hangingPunct="1"/>
            <a:r>
              <a:rPr lang="zh-CN" altLang="en-US" sz="2800" smtClean="0"/>
              <a:t>初始时</a:t>
            </a:r>
          </a:p>
          <a:p>
            <a:pPr eaLnBrk="1" hangingPunct="1"/>
            <a:r>
              <a:rPr lang="en-US" altLang="zh-CN" sz="2800" smtClean="0"/>
              <a:t>b(0,j)=0,  (1≤j ≤n)</a:t>
            </a:r>
          </a:p>
          <a:p>
            <a:pPr eaLnBrk="1" hangingPunct="1"/>
            <a:r>
              <a:rPr lang="en-US" altLang="zh-CN" sz="2800" smtClean="0"/>
              <a:t>b(i,0)=0,  (1≤i ≤m)</a:t>
            </a:r>
          </a:p>
        </p:txBody>
      </p:sp>
      <p:sp>
        <p:nvSpPr>
          <p:cNvPr id="80" name="灯片编号占位符 5"/>
          <p:cNvSpPr>
            <a:spLocks noGrp="1"/>
          </p:cNvSpPr>
          <p:nvPr>
            <p:ph type="sldNum" sz="quarter" idx="12"/>
          </p:nvPr>
        </p:nvSpPr>
        <p:spPr/>
        <p:txBody>
          <a:bodyPr/>
          <a:lstStyle/>
          <a:p>
            <a:pPr>
              <a:defRPr/>
            </a:pPr>
            <a:fld id="{23770234-7D66-4C00-A098-7E000E8DC48A}" type="slidenum">
              <a:rPr lang="en-US" altLang="zh-CN"/>
              <a:pPr>
                <a:defRPr/>
              </a:pPr>
              <a:t>62</a:t>
            </a:fld>
            <a:endParaRPr lang="en-US" altLang="zh-CN"/>
          </a:p>
        </p:txBody>
      </p:sp>
      <p:graphicFrame>
        <p:nvGraphicFramePr>
          <p:cNvPr id="74756" name="Group 4"/>
          <p:cNvGraphicFramePr>
            <a:graphicFrameLocks noGrp="1"/>
          </p:cNvGraphicFramePr>
          <p:nvPr/>
        </p:nvGraphicFramePr>
        <p:xfrm>
          <a:off x="2051050" y="2997200"/>
          <a:ext cx="4191000" cy="3413125"/>
        </p:xfrm>
        <a:graphic>
          <a:graphicData uri="http://schemas.openxmlformats.org/drawingml/2006/table">
            <a:tbl>
              <a:tblPr/>
              <a:tblGrid>
                <a:gridCol w="598488">
                  <a:extLst>
                    <a:ext uri="{9D8B030D-6E8A-4147-A177-3AD203B41FA5}">
                      <a16:colId xmlns:a16="http://schemas.microsoft.com/office/drawing/2014/main" val="20000"/>
                    </a:ext>
                  </a:extLst>
                </a:gridCol>
                <a:gridCol w="598487">
                  <a:extLst>
                    <a:ext uri="{9D8B030D-6E8A-4147-A177-3AD203B41FA5}">
                      <a16:colId xmlns:a16="http://schemas.microsoft.com/office/drawing/2014/main" val="20001"/>
                    </a:ext>
                  </a:extLst>
                </a:gridCol>
                <a:gridCol w="600075">
                  <a:extLst>
                    <a:ext uri="{9D8B030D-6E8A-4147-A177-3AD203B41FA5}">
                      <a16:colId xmlns:a16="http://schemas.microsoft.com/office/drawing/2014/main" val="20002"/>
                    </a:ext>
                  </a:extLst>
                </a:gridCol>
                <a:gridCol w="596900">
                  <a:extLst>
                    <a:ext uri="{9D8B030D-6E8A-4147-A177-3AD203B41FA5}">
                      <a16:colId xmlns:a16="http://schemas.microsoft.com/office/drawing/2014/main" val="20003"/>
                    </a:ext>
                  </a:extLst>
                </a:gridCol>
                <a:gridCol w="600075">
                  <a:extLst>
                    <a:ext uri="{9D8B030D-6E8A-4147-A177-3AD203B41FA5}">
                      <a16:colId xmlns:a16="http://schemas.microsoft.com/office/drawing/2014/main" val="20004"/>
                    </a:ext>
                  </a:extLst>
                </a:gridCol>
                <a:gridCol w="598488">
                  <a:extLst>
                    <a:ext uri="{9D8B030D-6E8A-4147-A177-3AD203B41FA5}">
                      <a16:colId xmlns:a16="http://schemas.microsoft.com/office/drawing/2014/main" val="20005"/>
                    </a:ext>
                  </a:extLst>
                </a:gridCol>
                <a:gridCol w="598487">
                  <a:extLst>
                    <a:ext uri="{9D8B030D-6E8A-4147-A177-3AD203B41FA5}">
                      <a16:colId xmlns:a16="http://schemas.microsoft.com/office/drawing/2014/main" val="20006"/>
                    </a:ext>
                  </a:extLst>
                </a:gridCol>
              </a:tblGrid>
              <a:tr h="568325">
                <a:tc>
                  <a:txBody>
                    <a:bodyPr/>
                    <a:lstStyle/>
                    <a:p>
                      <a:pPr marL="0" marR="0" lvl="0" indent="0" algn="ctr" defTabSz="914400" rtl="0" eaLnBrk="1" fontAlgn="base" latinLnBrk="0" hangingPunct="1">
                        <a:lnSpc>
                          <a:spcPct val="100000"/>
                        </a:lnSpc>
                        <a:spcBef>
                          <a:spcPct val="20000"/>
                        </a:spcBef>
                        <a:spcAft>
                          <a:spcPct val="0"/>
                        </a:spcAft>
                        <a:buClr>
                          <a:srgbClr val="006699"/>
                        </a:buClr>
                        <a:buSzTx/>
                        <a:buFontTx/>
                        <a:buNone/>
                        <a:tabLst/>
                      </a:pPr>
                      <a:endParaRPr kumimoji="0" lang="zh-CN" altLang="zh-CN" sz="2800" b="1"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6699"/>
                        </a:buClr>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0</a:t>
                      </a:r>
                    </a:p>
                  </a:txBody>
                  <a:tcPr marL="90000" marR="90000" marT="46800" marB="46800" anchor="ctr" anchorCtr="1" horzOverflow="overflow">
                    <a:lnL>
                      <a:noFill/>
                    </a:lnL>
                    <a:lnR>
                      <a:noFill/>
                    </a:lnR>
                    <a:lnT>
                      <a:noFill/>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6699"/>
                        </a:buClr>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1</a:t>
                      </a:r>
                    </a:p>
                  </a:txBody>
                  <a:tcPr marL="90000" marR="90000" marT="46800" marB="46800" anchor="ctr" anchorCtr="1" horzOverflow="overflow">
                    <a:lnL>
                      <a:noFill/>
                    </a:lnL>
                    <a:lnR>
                      <a:noFill/>
                    </a:lnR>
                    <a:lnT>
                      <a:noFill/>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6699"/>
                        </a:buClr>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2</a:t>
                      </a:r>
                    </a:p>
                  </a:txBody>
                  <a:tcPr marL="90000" marR="90000" marT="46800" marB="46800" anchor="ctr" anchorCtr="1" horzOverflow="overflow">
                    <a:lnL>
                      <a:noFill/>
                    </a:lnL>
                    <a:lnR>
                      <a:noFill/>
                    </a:lnR>
                    <a:lnT>
                      <a:noFill/>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6699"/>
                        </a:buClr>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3</a:t>
                      </a:r>
                    </a:p>
                  </a:txBody>
                  <a:tcPr marL="90000" marR="90000" marT="46800" marB="46800" anchor="ctr" anchorCtr="1" horzOverflow="overflow">
                    <a:lnL>
                      <a:noFill/>
                    </a:lnL>
                    <a:lnR>
                      <a:noFill/>
                    </a:lnR>
                    <a:lnT>
                      <a:noFill/>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6699"/>
                        </a:buClr>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4</a:t>
                      </a:r>
                    </a:p>
                  </a:txBody>
                  <a:tcPr marL="90000" marR="90000" marT="46800" marB="46800" anchor="ctr" anchorCtr="1" horzOverflow="overflow">
                    <a:lnL>
                      <a:noFill/>
                    </a:lnL>
                    <a:lnR>
                      <a:noFill/>
                    </a:lnR>
                    <a:lnT>
                      <a:noFill/>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6699"/>
                        </a:buClr>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5</a:t>
                      </a:r>
                    </a:p>
                  </a:txBody>
                  <a:tcPr marL="90000" marR="90000" marT="46800" marB="46800" anchor="ctr" anchorCtr="1" horzOverflow="overflow">
                    <a:lnL>
                      <a:noFill/>
                    </a:lnL>
                    <a:lnR>
                      <a:noFill/>
                    </a:lnR>
                    <a:lnT>
                      <a:noFill/>
                    </a:lnT>
                    <a:lnB w="12700" cap="flat" cmpd="sng" algn="ctr">
                      <a:solidFill>
                        <a:schemeClr val="bg2"/>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574675">
                <a:tc>
                  <a:txBody>
                    <a:bodyPr/>
                    <a:lstStyle/>
                    <a:p>
                      <a:pPr marL="0" marR="0" lvl="0" indent="0" algn="ctr" defTabSz="914400" rtl="0" eaLnBrk="1" fontAlgn="base" latinLnBrk="0" hangingPunct="1">
                        <a:lnSpc>
                          <a:spcPct val="100000"/>
                        </a:lnSpc>
                        <a:spcBef>
                          <a:spcPct val="20000"/>
                        </a:spcBef>
                        <a:spcAft>
                          <a:spcPct val="0"/>
                        </a:spcAft>
                        <a:buClr>
                          <a:srgbClr val="006699"/>
                        </a:buClr>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0</a:t>
                      </a:r>
                    </a:p>
                  </a:txBody>
                  <a:tcPr marL="90000" marR="90000" marT="46800" marB="46800" anchor="ctr" anchorCtr="1" horzOverflow="overflow">
                    <a:lnL>
                      <a:noFill/>
                    </a:lnL>
                    <a:lnR w="12700" cap="flat" cmpd="sng" algn="ctr">
                      <a:solidFill>
                        <a:schemeClr val="bg2"/>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6699"/>
                        </a:buClr>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0</a:t>
                      </a:r>
                    </a:p>
                  </a:txBody>
                  <a:tcPr marL="90000" marR="90000" marT="46800" marB="46800"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rgbClr val="9999FF">
                        <a:alpha val="50195"/>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006699"/>
                        </a:buClr>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0</a:t>
                      </a:r>
                    </a:p>
                  </a:txBody>
                  <a:tcPr marL="90000" marR="90000" marT="46800" marB="46800"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rgbClr val="9999FF">
                        <a:alpha val="50195"/>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006699"/>
                        </a:buClr>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0</a:t>
                      </a:r>
                    </a:p>
                  </a:txBody>
                  <a:tcPr marL="90000" marR="90000" marT="46800" marB="46800"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rgbClr val="9999FF">
                        <a:alpha val="50195"/>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006699"/>
                        </a:buClr>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0</a:t>
                      </a:r>
                    </a:p>
                  </a:txBody>
                  <a:tcPr marL="90000" marR="90000" marT="46800" marB="46800"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rgbClr val="9999FF">
                        <a:alpha val="50195"/>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006699"/>
                        </a:buClr>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0</a:t>
                      </a:r>
                    </a:p>
                  </a:txBody>
                  <a:tcPr marL="90000" marR="90000" marT="46800" marB="46800"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rgbClr val="9999FF">
                        <a:alpha val="50195"/>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006699"/>
                        </a:buClr>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0</a:t>
                      </a:r>
                    </a:p>
                  </a:txBody>
                  <a:tcPr marL="90000" marR="90000" marT="46800" marB="46800"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rgbClr val="9999FF">
                        <a:alpha val="50195"/>
                      </a:srgbClr>
                    </a:solidFill>
                  </a:tcPr>
                </a:tc>
                <a:extLst>
                  <a:ext uri="{0D108BD9-81ED-4DB2-BD59-A6C34878D82A}">
                    <a16:rowId xmlns:a16="http://schemas.microsoft.com/office/drawing/2014/main" val="10001"/>
                  </a:ext>
                </a:extLst>
              </a:tr>
              <a:tr h="568325">
                <a:tc>
                  <a:txBody>
                    <a:bodyPr/>
                    <a:lstStyle/>
                    <a:p>
                      <a:pPr marL="0" marR="0" lvl="0" indent="0" algn="ctr" defTabSz="914400" rtl="0" eaLnBrk="1" fontAlgn="base" latinLnBrk="0" hangingPunct="1">
                        <a:lnSpc>
                          <a:spcPct val="100000"/>
                        </a:lnSpc>
                        <a:spcBef>
                          <a:spcPct val="20000"/>
                        </a:spcBef>
                        <a:spcAft>
                          <a:spcPct val="0"/>
                        </a:spcAft>
                        <a:buClr>
                          <a:srgbClr val="006699"/>
                        </a:buClr>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1</a:t>
                      </a:r>
                    </a:p>
                  </a:txBody>
                  <a:tcPr marL="90000" marR="90000" marT="46800" marB="46800" anchor="ctr" anchorCtr="1" horzOverflow="overflow">
                    <a:lnL>
                      <a:noFill/>
                    </a:lnL>
                    <a:lnR w="12700" cap="flat" cmpd="sng" algn="ctr">
                      <a:solidFill>
                        <a:schemeClr val="bg2"/>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6699"/>
                        </a:buClr>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0</a:t>
                      </a:r>
                    </a:p>
                  </a:txBody>
                  <a:tcPr marL="90000" marR="90000" marT="46800" marB="46800"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rgbClr val="9999FF">
                        <a:alpha val="50195"/>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006699"/>
                        </a:buClr>
                        <a:buSzTx/>
                        <a:buFontTx/>
                        <a:buNone/>
                        <a:tabLst/>
                      </a:pPr>
                      <a:endParaRPr kumimoji="0" lang="zh-CN" altLang="zh-CN" sz="2800" b="1"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6699"/>
                        </a:buClr>
                        <a:buSzTx/>
                        <a:buFontTx/>
                        <a:buNone/>
                        <a:tabLst/>
                      </a:pPr>
                      <a:endParaRPr kumimoji="0" lang="zh-CN" altLang="zh-CN" sz="2800" b="1"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6699"/>
                        </a:buClr>
                        <a:buSzTx/>
                        <a:buFontTx/>
                        <a:buNone/>
                        <a:tabLst/>
                      </a:pPr>
                      <a:endParaRPr kumimoji="0" lang="zh-CN" altLang="zh-CN" sz="2800" b="1"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6699"/>
                        </a:buClr>
                        <a:buSzTx/>
                        <a:buFontTx/>
                        <a:buNone/>
                        <a:tabLst/>
                      </a:pPr>
                      <a:endParaRPr kumimoji="0" lang="zh-CN" altLang="zh-CN" sz="2800" b="1"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6699"/>
                        </a:buClr>
                        <a:buSzTx/>
                        <a:buFontTx/>
                        <a:buNone/>
                        <a:tabLst/>
                      </a:pPr>
                      <a:endParaRPr kumimoji="0" lang="zh-CN" altLang="zh-CN" sz="2800" b="1"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568325">
                <a:tc>
                  <a:txBody>
                    <a:bodyPr/>
                    <a:lstStyle/>
                    <a:p>
                      <a:pPr marL="0" marR="0" lvl="0" indent="0" algn="ctr" defTabSz="914400" rtl="0" eaLnBrk="1" fontAlgn="base" latinLnBrk="0" hangingPunct="1">
                        <a:lnSpc>
                          <a:spcPct val="100000"/>
                        </a:lnSpc>
                        <a:spcBef>
                          <a:spcPct val="20000"/>
                        </a:spcBef>
                        <a:spcAft>
                          <a:spcPct val="0"/>
                        </a:spcAft>
                        <a:buClr>
                          <a:srgbClr val="006699"/>
                        </a:buClr>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2</a:t>
                      </a:r>
                    </a:p>
                  </a:txBody>
                  <a:tcPr marL="90000" marR="90000" marT="46800" marB="46800" anchor="ctr" anchorCtr="1" horzOverflow="overflow">
                    <a:lnL>
                      <a:noFill/>
                    </a:lnL>
                    <a:lnR w="12700" cap="flat" cmpd="sng" algn="ctr">
                      <a:solidFill>
                        <a:schemeClr val="bg2"/>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6699"/>
                        </a:buClr>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0</a:t>
                      </a:r>
                    </a:p>
                  </a:txBody>
                  <a:tcPr marL="90000" marR="90000" marT="46800" marB="46800"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rgbClr val="9999FF">
                        <a:alpha val="50195"/>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006699"/>
                        </a:buClr>
                        <a:buSzTx/>
                        <a:buFontTx/>
                        <a:buNone/>
                        <a:tabLst/>
                      </a:pPr>
                      <a:endParaRPr kumimoji="0" lang="zh-CN" altLang="zh-CN" sz="2800" b="1"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6699"/>
                        </a:buClr>
                        <a:buSzTx/>
                        <a:buFontTx/>
                        <a:buNone/>
                        <a:tabLst/>
                      </a:pPr>
                      <a:endParaRPr kumimoji="0" lang="zh-CN" altLang="zh-CN" sz="2800" b="1"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6699"/>
                        </a:buClr>
                        <a:buSzTx/>
                        <a:buFontTx/>
                        <a:buNone/>
                        <a:tabLst/>
                      </a:pPr>
                      <a:endParaRPr kumimoji="0" lang="zh-CN" altLang="zh-CN" sz="2800" b="1"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6699"/>
                        </a:buClr>
                        <a:buSzTx/>
                        <a:buFontTx/>
                        <a:buNone/>
                        <a:tabLst/>
                      </a:pPr>
                      <a:endParaRPr kumimoji="0" lang="zh-CN" altLang="zh-CN" sz="2800" b="1"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6699"/>
                        </a:buClr>
                        <a:buSzTx/>
                        <a:buFontTx/>
                        <a:buNone/>
                        <a:tabLst/>
                      </a:pPr>
                      <a:endParaRPr kumimoji="0" lang="zh-CN" altLang="zh-CN" sz="2800" b="1"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565150">
                <a:tc>
                  <a:txBody>
                    <a:bodyPr/>
                    <a:lstStyle/>
                    <a:p>
                      <a:pPr marL="0" marR="0" lvl="0" indent="0" algn="ctr" defTabSz="914400" rtl="0" eaLnBrk="1" fontAlgn="base" latinLnBrk="0" hangingPunct="1">
                        <a:lnSpc>
                          <a:spcPct val="100000"/>
                        </a:lnSpc>
                        <a:spcBef>
                          <a:spcPct val="20000"/>
                        </a:spcBef>
                        <a:spcAft>
                          <a:spcPct val="0"/>
                        </a:spcAft>
                        <a:buClr>
                          <a:srgbClr val="006699"/>
                        </a:buClr>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3</a:t>
                      </a:r>
                    </a:p>
                  </a:txBody>
                  <a:tcPr marL="90000" marR="90000" marT="46800" marB="46800" anchor="ctr" anchorCtr="1" horzOverflow="overflow">
                    <a:lnL>
                      <a:noFill/>
                    </a:lnL>
                    <a:lnR w="12700" cap="flat" cmpd="sng" algn="ctr">
                      <a:solidFill>
                        <a:schemeClr val="bg2"/>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6699"/>
                        </a:buClr>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0</a:t>
                      </a:r>
                    </a:p>
                  </a:txBody>
                  <a:tcPr marL="90000" marR="90000" marT="46800" marB="46800"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rgbClr val="9999FF">
                        <a:alpha val="50195"/>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006699"/>
                        </a:buClr>
                        <a:buSzTx/>
                        <a:buFontTx/>
                        <a:buNone/>
                        <a:tabLst/>
                      </a:pPr>
                      <a:endParaRPr kumimoji="0" lang="zh-CN" altLang="zh-CN" sz="2800" b="1"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6699"/>
                        </a:buClr>
                        <a:buSzTx/>
                        <a:buFontTx/>
                        <a:buNone/>
                        <a:tabLst/>
                      </a:pPr>
                      <a:endParaRPr kumimoji="0" lang="zh-CN" altLang="zh-CN" sz="2800" b="1"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6699"/>
                        </a:buClr>
                        <a:buSzTx/>
                        <a:buFontTx/>
                        <a:buNone/>
                        <a:tabLst/>
                      </a:pPr>
                      <a:endParaRPr kumimoji="0" lang="zh-CN" altLang="zh-CN" sz="2800" b="1"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6699"/>
                        </a:buClr>
                        <a:buSzTx/>
                        <a:buFontTx/>
                        <a:buNone/>
                        <a:tabLst/>
                      </a:pPr>
                      <a:endParaRPr kumimoji="0" lang="zh-CN" altLang="zh-CN" sz="2800" b="1"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6699"/>
                        </a:buClr>
                        <a:buSzTx/>
                        <a:buFontTx/>
                        <a:buNone/>
                        <a:tabLst/>
                      </a:pPr>
                      <a:endParaRPr kumimoji="0" lang="zh-CN" altLang="zh-CN" sz="2800" b="1"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568325">
                <a:tc>
                  <a:txBody>
                    <a:bodyPr/>
                    <a:lstStyle/>
                    <a:p>
                      <a:pPr marL="0" marR="0" lvl="0" indent="0" algn="ctr" defTabSz="914400" rtl="0" eaLnBrk="1" fontAlgn="base" latinLnBrk="0" hangingPunct="1">
                        <a:lnSpc>
                          <a:spcPct val="100000"/>
                        </a:lnSpc>
                        <a:spcBef>
                          <a:spcPct val="20000"/>
                        </a:spcBef>
                        <a:spcAft>
                          <a:spcPct val="0"/>
                        </a:spcAft>
                        <a:buClr>
                          <a:srgbClr val="006699"/>
                        </a:buClr>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4</a:t>
                      </a:r>
                    </a:p>
                  </a:txBody>
                  <a:tcPr marL="90000" marR="90000" marT="46800" marB="46800" anchor="ctr" anchorCtr="1" horzOverflow="overflow">
                    <a:lnL>
                      <a:noFill/>
                    </a:lnL>
                    <a:lnR w="12700" cap="flat" cmpd="sng" algn="ctr">
                      <a:solidFill>
                        <a:schemeClr val="bg2"/>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6699"/>
                        </a:buClr>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0</a:t>
                      </a:r>
                    </a:p>
                  </a:txBody>
                  <a:tcPr marL="90000" marR="90000" marT="46800" marB="46800"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rgbClr val="9999FF">
                        <a:alpha val="50195"/>
                      </a:srgbClr>
                    </a:solidFill>
                  </a:tcPr>
                </a:tc>
                <a:tc>
                  <a:txBody>
                    <a:bodyPr/>
                    <a:lstStyle/>
                    <a:p>
                      <a:pPr marL="0" marR="0" lvl="0" indent="0" algn="ctr" defTabSz="914400" rtl="0" eaLnBrk="1" fontAlgn="base" latinLnBrk="0" hangingPunct="1">
                        <a:lnSpc>
                          <a:spcPct val="100000"/>
                        </a:lnSpc>
                        <a:spcBef>
                          <a:spcPct val="20000"/>
                        </a:spcBef>
                        <a:spcAft>
                          <a:spcPct val="0"/>
                        </a:spcAft>
                        <a:buClr>
                          <a:srgbClr val="006699"/>
                        </a:buClr>
                        <a:buSzTx/>
                        <a:buFontTx/>
                        <a:buNone/>
                        <a:tabLst/>
                      </a:pPr>
                      <a:endParaRPr kumimoji="0" lang="zh-CN" altLang="zh-CN" sz="2800" b="1"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6699"/>
                        </a:buClr>
                        <a:buSzTx/>
                        <a:buFontTx/>
                        <a:buNone/>
                        <a:tabLst/>
                      </a:pPr>
                      <a:endParaRPr kumimoji="0" lang="zh-CN" altLang="zh-CN" sz="2800" b="1"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6699"/>
                        </a:buClr>
                        <a:buSzTx/>
                        <a:buFontTx/>
                        <a:buNone/>
                        <a:tabLst/>
                      </a:pPr>
                      <a:endParaRPr kumimoji="0" lang="zh-CN" altLang="zh-CN" sz="2800" b="1"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6699"/>
                        </a:buClr>
                        <a:buSzTx/>
                        <a:buFontTx/>
                        <a:buNone/>
                        <a:tabLst/>
                      </a:pPr>
                      <a:endParaRPr kumimoji="0" lang="zh-CN" altLang="zh-CN" sz="2800" b="1"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6699"/>
                        </a:buClr>
                        <a:buSzTx/>
                        <a:buFontTx/>
                        <a:buNone/>
                        <a:tabLst/>
                      </a:pPr>
                      <a:endParaRPr kumimoji="0" lang="zh-CN" altLang="zh-CN" sz="2800" b="1"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bl>
          </a:graphicData>
        </a:graphic>
      </p:graphicFrame>
      <p:sp>
        <p:nvSpPr>
          <p:cNvPr id="74827" name="AutoShape 75"/>
          <p:cNvSpPr>
            <a:spLocks noChangeArrowheads="1"/>
          </p:cNvSpPr>
          <p:nvPr/>
        </p:nvSpPr>
        <p:spPr bwMode="auto">
          <a:xfrm>
            <a:off x="4716463" y="5516563"/>
            <a:ext cx="608012" cy="144462"/>
          </a:xfrm>
          <a:prstGeom prst="rightArrow">
            <a:avLst>
              <a:gd name="adj1" fmla="val 50000"/>
              <a:gd name="adj2" fmla="val 105220"/>
            </a:avLst>
          </a:prstGeom>
          <a:solidFill>
            <a:schemeClr val="accent1">
              <a:alpha val="80000"/>
            </a:schemeClr>
          </a:solidFill>
          <a:ln w="12700" cap="sq">
            <a:noFill/>
            <a:miter lim="800000"/>
            <a:headEnd type="none" w="sm" len="sm"/>
            <a:tailEnd type="none" w="sm" len="sm"/>
          </a:ln>
          <a:effectLst/>
        </p:spPr>
        <p:txBody>
          <a:bodyPr lIns="90000" tIns="46800" rIns="90000" bIns="46800" anchor="ctr">
            <a:spAutoFit/>
          </a:bodyPr>
          <a:lstStyle/>
          <a:p>
            <a:pPr eaLnBrk="1" hangingPunct="1">
              <a:defRPr/>
            </a:pPr>
            <a:endParaRPr lang="zh-CN" altLang="en-US">
              <a:effectLst>
                <a:outerShdw blurRad="38100" dist="38100" dir="2700000" algn="tl">
                  <a:srgbClr val="000000">
                    <a:alpha val="43137"/>
                  </a:srgbClr>
                </a:outerShdw>
              </a:effectLst>
              <a:latin typeface="Arial" charset="0"/>
            </a:endParaRPr>
          </a:p>
        </p:txBody>
      </p:sp>
      <p:sp>
        <p:nvSpPr>
          <p:cNvPr id="74828" name="AutoShape 76"/>
          <p:cNvSpPr>
            <a:spLocks noChangeArrowheads="1"/>
          </p:cNvSpPr>
          <p:nvPr/>
        </p:nvSpPr>
        <p:spPr bwMode="auto">
          <a:xfrm>
            <a:off x="3995738" y="4941888"/>
            <a:ext cx="795337" cy="142875"/>
          </a:xfrm>
          <a:prstGeom prst="rightArrow">
            <a:avLst>
              <a:gd name="adj1" fmla="val 50000"/>
              <a:gd name="adj2" fmla="val 139167"/>
            </a:avLst>
          </a:prstGeom>
          <a:solidFill>
            <a:schemeClr val="accent1">
              <a:alpha val="60001"/>
            </a:schemeClr>
          </a:solidFill>
          <a:ln w="12700" cap="sq">
            <a:noFill/>
            <a:miter lim="800000"/>
            <a:headEnd type="none" w="sm" len="sm"/>
            <a:tailEnd type="none" w="sm" len="sm"/>
          </a:ln>
          <a:effectLst/>
        </p:spPr>
        <p:txBody>
          <a:bodyPr lIns="90000" tIns="46800" rIns="90000" bIns="46800" anchor="ctr">
            <a:spAutoFit/>
          </a:bodyPr>
          <a:lstStyle/>
          <a:p>
            <a:pPr eaLnBrk="1" hangingPunct="1">
              <a:defRPr/>
            </a:pPr>
            <a:endParaRPr lang="zh-CN" altLang="en-US">
              <a:effectLst>
                <a:outerShdw blurRad="38100" dist="38100" dir="2700000" algn="tl">
                  <a:srgbClr val="000000">
                    <a:alpha val="43137"/>
                  </a:srgbClr>
                </a:outerShdw>
              </a:effectLst>
              <a:latin typeface="Arial" charset="0"/>
            </a:endParaRPr>
          </a:p>
        </p:txBody>
      </p:sp>
      <p:sp>
        <p:nvSpPr>
          <p:cNvPr id="74829" name="AutoShape 77"/>
          <p:cNvSpPr>
            <a:spLocks noChangeArrowheads="1"/>
          </p:cNvSpPr>
          <p:nvPr/>
        </p:nvSpPr>
        <p:spPr bwMode="auto">
          <a:xfrm>
            <a:off x="3422650" y="4368800"/>
            <a:ext cx="762000" cy="152400"/>
          </a:xfrm>
          <a:prstGeom prst="rightArrow">
            <a:avLst>
              <a:gd name="adj1" fmla="val 50000"/>
              <a:gd name="adj2" fmla="val 125000"/>
            </a:avLst>
          </a:prstGeom>
          <a:solidFill>
            <a:schemeClr val="accent1">
              <a:alpha val="39999"/>
            </a:schemeClr>
          </a:solidFill>
          <a:ln w="12700" cap="sq">
            <a:noFill/>
            <a:miter lim="800000"/>
            <a:headEnd type="none" w="sm" len="sm"/>
            <a:tailEnd type="none" w="sm" len="sm"/>
          </a:ln>
          <a:effectLst/>
        </p:spPr>
        <p:txBody>
          <a:bodyPr wrap="none" lIns="90000" tIns="46800" rIns="90000" bIns="46800" anchor="ctr">
            <a:spAutoFit/>
          </a:bodyPr>
          <a:lstStyle/>
          <a:p>
            <a:pPr eaLnBrk="1" hangingPunct="1">
              <a:defRPr/>
            </a:pPr>
            <a:endParaRPr lang="zh-CN" altLang="en-US">
              <a:effectLst>
                <a:outerShdw blurRad="38100" dist="38100" dir="2700000" algn="tl">
                  <a:srgbClr val="000000">
                    <a:alpha val="43137"/>
                  </a:srgbClr>
                </a:outerShdw>
              </a:effectLst>
              <a:latin typeface="Arial" charset="0"/>
            </a:endParaRPr>
          </a:p>
        </p:txBody>
      </p:sp>
      <p:sp>
        <p:nvSpPr>
          <p:cNvPr id="74830" name="AutoShape 78"/>
          <p:cNvSpPr>
            <a:spLocks noChangeArrowheads="1"/>
          </p:cNvSpPr>
          <p:nvPr/>
        </p:nvSpPr>
        <p:spPr bwMode="auto">
          <a:xfrm>
            <a:off x="5292725" y="6021388"/>
            <a:ext cx="565150" cy="144462"/>
          </a:xfrm>
          <a:prstGeom prst="rightArrow">
            <a:avLst>
              <a:gd name="adj1" fmla="val 50000"/>
              <a:gd name="adj2" fmla="val 97803"/>
            </a:avLst>
          </a:prstGeom>
          <a:solidFill>
            <a:schemeClr val="accent1"/>
          </a:solidFill>
          <a:ln w="12700" cap="sq">
            <a:noFill/>
            <a:miter lim="800000"/>
            <a:headEnd type="none" w="sm" len="sm"/>
            <a:tailEnd type="none" w="sm" len="sm"/>
          </a:ln>
          <a:effectLst/>
        </p:spPr>
        <p:txBody>
          <a:bodyPr lIns="90000" tIns="46800" rIns="90000" bIns="46800" anchor="ctr">
            <a:spAutoFit/>
          </a:bodyPr>
          <a:lstStyle/>
          <a:p>
            <a:pPr eaLnBrk="1" hangingPunct="1">
              <a:defRPr/>
            </a:pPr>
            <a:endParaRPr lang="zh-CN" altLang="en-US">
              <a:effectLst>
                <a:outerShdw blurRad="38100" dist="38100" dir="2700000" algn="tl">
                  <a:srgbClr val="000000">
                    <a:alpha val="43137"/>
                  </a:srgbClr>
                </a:outerShdw>
              </a:effectLst>
              <a:latin typeface="Arial" charset="0"/>
            </a:endParaRPr>
          </a:p>
        </p:txBody>
      </p:sp>
      <p:sp>
        <p:nvSpPr>
          <p:cNvPr id="74831" name="Text Box 79"/>
          <p:cNvSpPr txBox="1">
            <a:spLocks noChangeArrowheads="1"/>
          </p:cNvSpPr>
          <p:nvPr/>
        </p:nvSpPr>
        <p:spPr bwMode="auto">
          <a:xfrm>
            <a:off x="7164388" y="4365625"/>
            <a:ext cx="736600" cy="946150"/>
          </a:xfrm>
          <a:prstGeom prst="rect">
            <a:avLst/>
          </a:prstGeom>
          <a:solidFill>
            <a:srgbClr val="FF6600"/>
          </a:solidFill>
          <a:ln w="9525">
            <a:noFill/>
            <a:miter lim="800000"/>
            <a:headEnd/>
            <a:tailEnd/>
          </a:ln>
          <a:effectLst/>
        </p:spPr>
        <p:txBody>
          <a:bodyPr wrap="none">
            <a:spAutoFit/>
          </a:bodyPr>
          <a:lstStyle/>
          <a:p>
            <a:pPr eaLnBrk="1" hangingPunct="1">
              <a:defRPr/>
            </a:pPr>
            <a:r>
              <a:rPr lang="en-US" altLang="zh-CN">
                <a:effectLst>
                  <a:outerShdw blurRad="38100" dist="38100" dir="2700000" algn="tl">
                    <a:srgbClr val="FFFFFF"/>
                  </a:outerShdw>
                </a:effectLst>
                <a:latin typeface="Arial" charset="0"/>
              </a:rPr>
              <a:t>j≥i</a:t>
            </a:r>
          </a:p>
          <a:p>
            <a:pPr eaLnBrk="1" hangingPunct="1">
              <a:defRPr/>
            </a:pPr>
            <a:r>
              <a:rPr lang="en-US" altLang="zh-CN">
                <a:effectLst>
                  <a:outerShdw blurRad="38100" dist="38100" dir="2700000" algn="tl">
                    <a:srgbClr val="FFFFFF"/>
                  </a:outerShdw>
                </a:effectLst>
                <a:latin typeface="Arial" charset="0"/>
              </a:rPr>
              <a:t>t&lt;j</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fontAlgn="auto" hangingPunct="1">
              <a:spcAft>
                <a:spcPts val="0"/>
              </a:spcAft>
              <a:defRPr/>
            </a:pPr>
            <a:endParaRPr lang="zh-CN" altLang="zh-CN"/>
          </a:p>
        </p:txBody>
      </p:sp>
      <p:sp>
        <p:nvSpPr>
          <p:cNvPr id="75779" name="Rectangle 3"/>
          <p:cNvSpPr>
            <a:spLocks noGrp="1" noChangeArrowheads="1"/>
          </p:cNvSpPr>
          <p:nvPr>
            <p:ph idx="1"/>
          </p:nvPr>
        </p:nvSpPr>
        <p:spPr/>
        <p:txBody>
          <a:bodyPr>
            <a:normAutofit lnSpcReduction="10000"/>
          </a:bodyPr>
          <a:lstStyle/>
          <a:p>
            <a:pPr eaLnBrk="1" fontAlgn="auto" hangingPunct="1">
              <a:lnSpc>
                <a:spcPct val="80000"/>
              </a:lnSpc>
              <a:spcAft>
                <a:spcPts val="0"/>
              </a:spcAft>
              <a:buFont typeface="Wingdings 2"/>
              <a:buChar char=""/>
              <a:defRPr/>
            </a:pPr>
            <a:r>
              <a:rPr lang="en-US" altLang="zh-CN" sz="2800"/>
              <a:t>int MaxSum(int m,int n,int *a)</a:t>
            </a:r>
          </a:p>
          <a:p>
            <a:pPr eaLnBrk="1" fontAlgn="auto" hangingPunct="1">
              <a:lnSpc>
                <a:spcPct val="80000"/>
              </a:lnSpc>
              <a:spcAft>
                <a:spcPts val="0"/>
              </a:spcAft>
              <a:buFont typeface="Wingdings 2"/>
              <a:buChar char=""/>
              <a:defRPr/>
            </a:pPr>
            <a:r>
              <a:rPr lang="en-US" altLang="zh-CN" sz="2800"/>
              <a:t>{</a:t>
            </a:r>
          </a:p>
          <a:p>
            <a:pPr eaLnBrk="1" fontAlgn="auto" hangingPunct="1">
              <a:lnSpc>
                <a:spcPct val="80000"/>
              </a:lnSpc>
              <a:spcAft>
                <a:spcPts val="0"/>
              </a:spcAft>
              <a:buFont typeface="Wingdings 2"/>
              <a:buChar char=""/>
              <a:defRPr/>
            </a:pPr>
            <a:r>
              <a:rPr lang="en-US" altLang="zh-CN" sz="2800"/>
              <a:t>    if(n&lt;m||m&lt;1)</a:t>
            </a:r>
          </a:p>
          <a:p>
            <a:pPr eaLnBrk="1" fontAlgn="auto" hangingPunct="1">
              <a:lnSpc>
                <a:spcPct val="80000"/>
              </a:lnSpc>
              <a:spcAft>
                <a:spcPts val="0"/>
              </a:spcAft>
              <a:buFont typeface="Wingdings 2"/>
              <a:buChar char=""/>
              <a:defRPr/>
            </a:pPr>
            <a:r>
              <a:rPr lang="en-US" altLang="zh-CN" sz="2800"/>
              <a:t>        return 0;</a:t>
            </a:r>
          </a:p>
          <a:p>
            <a:pPr eaLnBrk="1" fontAlgn="auto" hangingPunct="1">
              <a:lnSpc>
                <a:spcPct val="80000"/>
              </a:lnSpc>
              <a:spcAft>
                <a:spcPts val="0"/>
              </a:spcAft>
              <a:buFont typeface="Wingdings 2"/>
              <a:buChar char=""/>
              <a:defRPr/>
            </a:pPr>
            <a:r>
              <a:rPr lang="en-US" altLang="zh-CN" sz="2800"/>
              <a:t>    </a:t>
            </a:r>
            <a:r>
              <a:rPr lang="en-US" altLang="zh-CN" sz="2800">
                <a:solidFill>
                  <a:srgbClr val="0066CC"/>
                </a:solidFill>
              </a:rPr>
              <a:t>int **b=new int *[m+1]; </a:t>
            </a:r>
            <a:r>
              <a:rPr lang="en-US" altLang="zh-CN" sz="2800">
                <a:solidFill>
                  <a:schemeClr val="folHlink"/>
                </a:solidFill>
              </a:rPr>
              <a:t>//</a:t>
            </a:r>
            <a:r>
              <a:rPr lang="zh-CN" altLang="en-US" sz="2800">
                <a:solidFill>
                  <a:schemeClr val="folHlink"/>
                </a:solidFill>
              </a:rPr>
              <a:t>定义二维数组</a:t>
            </a:r>
            <a:r>
              <a:rPr lang="en-US" altLang="zh-CN" sz="2800">
                <a:solidFill>
                  <a:schemeClr val="folHlink"/>
                </a:solidFill>
              </a:rPr>
              <a:t>b</a:t>
            </a:r>
          </a:p>
          <a:p>
            <a:pPr eaLnBrk="1" fontAlgn="auto" hangingPunct="1">
              <a:lnSpc>
                <a:spcPct val="80000"/>
              </a:lnSpc>
              <a:spcAft>
                <a:spcPts val="0"/>
              </a:spcAft>
              <a:buFont typeface="Wingdings 2"/>
              <a:buChar char=""/>
              <a:defRPr/>
            </a:pPr>
            <a:r>
              <a:rPr lang="en-US" altLang="zh-CN" sz="2800">
                <a:solidFill>
                  <a:srgbClr val="0066CC"/>
                </a:solidFill>
              </a:rPr>
              <a:t>    for(int i=0; i&lt;=m; i++)</a:t>
            </a:r>
          </a:p>
          <a:p>
            <a:pPr eaLnBrk="1" fontAlgn="auto" hangingPunct="1">
              <a:lnSpc>
                <a:spcPct val="80000"/>
              </a:lnSpc>
              <a:spcAft>
                <a:spcPts val="0"/>
              </a:spcAft>
              <a:buFont typeface="Wingdings 2"/>
              <a:buChar char=""/>
              <a:defRPr/>
            </a:pPr>
            <a:r>
              <a:rPr lang="en-US" altLang="zh-CN" sz="2800">
                <a:solidFill>
                  <a:srgbClr val="0066CC"/>
                </a:solidFill>
              </a:rPr>
              <a:t>        b[i]=new int[n+1];</a:t>
            </a:r>
          </a:p>
          <a:p>
            <a:pPr eaLnBrk="1" fontAlgn="auto" hangingPunct="1">
              <a:lnSpc>
                <a:spcPct val="80000"/>
              </a:lnSpc>
              <a:spcAft>
                <a:spcPts val="0"/>
              </a:spcAft>
              <a:buFont typeface="Wingdings 2"/>
              <a:buChar char=""/>
              <a:defRPr/>
            </a:pPr>
            <a:r>
              <a:rPr lang="en-US" altLang="zh-CN" sz="2800"/>
              <a:t>    </a:t>
            </a:r>
            <a:r>
              <a:rPr lang="en-US" altLang="zh-CN" sz="2800">
                <a:solidFill>
                  <a:srgbClr val="CC9900"/>
                </a:solidFill>
              </a:rPr>
              <a:t>for(int i=0; i&lt;=m; i++)  </a:t>
            </a:r>
            <a:r>
              <a:rPr lang="en-US" altLang="zh-CN" sz="2800">
                <a:solidFill>
                  <a:schemeClr val="folHlink"/>
                </a:solidFill>
              </a:rPr>
              <a:t> //</a:t>
            </a:r>
            <a:r>
              <a:rPr lang="zh-CN" altLang="en-US" sz="2800">
                <a:solidFill>
                  <a:schemeClr val="folHlink"/>
                </a:solidFill>
              </a:rPr>
              <a:t>初始值</a:t>
            </a:r>
          </a:p>
          <a:p>
            <a:pPr eaLnBrk="1" fontAlgn="auto" hangingPunct="1">
              <a:lnSpc>
                <a:spcPct val="80000"/>
              </a:lnSpc>
              <a:spcAft>
                <a:spcPts val="0"/>
              </a:spcAft>
              <a:buFont typeface="Wingdings 2"/>
              <a:buChar char=""/>
              <a:defRPr/>
            </a:pPr>
            <a:r>
              <a:rPr lang="zh-CN" altLang="en-US" sz="2800">
                <a:solidFill>
                  <a:srgbClr val="CC9900"/>
                </a:solidFill>
              </a:rPr>
              <a:t>        </a:t>
            </a:r>
            <a:r>
              <a:rPr lang="en-US" altLang="zh-CN" sz="2800">
                <a:solidFill>
                  <a:srgbClr val="CC9900"/>
                </a:solidFill>
              </a:rPr>
              <a:t>b[i][0]=0;</a:t>
            </a:r>
          </a:p>
          <a:p>
            <a:pPr eaLnBrk="1" fontAlgn="auto" hangingPunct="1">
              <a:lnSpc>
                <a:spcPct val="80000"/>
              </a:lnSpc>
              <a:spcAft>
                <a:spcPts val="0"/>
              </a:spcAft>
              <a:buFont typeface="Wingdings 2"/>
              <a:buChar char=""/>
              <a:defRPr/>
            </a:pPr>
            <a:r>
              <a:rPr lang="en-US" altLang="zh-CN" sz="2800">
                <a:solidFill>
                  <a:srgbClr val="CC9900"/>
                </a:solidFill>
              </a:rPr>
              <a:t>    for(int j=1; j&lt;=n; j++)</a:t>
            </a:r>
          </a:p>
          <a:p>
            <a:pPr eaLnBrk="1" fontAlgn="auto" hangingPunct="1">
              <a:lnSpc>
                <a:spcPct val="80000"/>
              </a:lnSpc>
              <a:spcAft>
                <a:spcPts val="0"/>
              </a:spcAft>
              <a:buFont typeface="Wingdings 2"/>
              <a:buChar char=""/>
              <a:defRPr/>
            </a:pPr>
            <a:r>
              <a:rPr lang="en-US" altLang="zh-CN" sz="2800">
                <a:solidFill>
                  <a:srgbClr val="CC9900"/>
                </a:solidFill>
              </a:rPr>
              <a:t>        b[0][j]=0;</a:t>
            </a:r>
          </a:p>
        </p:txBody>
      </p:sp>
      <p:sp>
        <p:nvSpPr>
          <p:cNvPr id="4" name="灯片编号占位符 5"/>
          <p:cNvSpPr>
            <a:spLocks noGrp="1"/>
          </p:cNvSpPr>
          <p:nvPr>
            <p:ph type="sldNum" sz="quarter" idx="12"/>
          </p:nvPr>
        </p:nvSpPr>
        <p:spPr/>
        <p:txBody>
          <a:bodyPr/>
          <a:lstStyle/>
          <a:p>
            <a:pPr>
              <a:defRPr/>
            </a:pPr>
            <a:fld id="{781DB676-A5C7-4317-A429-446CDBD23C64}" type="slidenum">
              <a:rPr lang="en-US" altLang="zh-CN"/>
              <a:pPr>
                <a:defRPr/>
              </a:pPr>
              <a:t>63</a:t>
            </a:fld>
            <a:endParaRPr lang="en-US" altLang="zh-CN"/>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802" name="Rectangle 3"/>
          <p:cNvSpPr>
            <a:spLocks noGrp="1" noChangeArrowheads="1"/>
          </p:cNvSpPr>
          <p:nvPr>
            <p:ph idx="1"/>
          </p:nvPr>
        </p:nvSpPr>
        <p:spPr>
          <a:xfrm>
            <a:off x="468313" y="260350"/>
            <a:ext cx="8229600" cy="6254750"/>
          </a:xfrm>
        </p:spPr>
        <p:txBody>
          <a:bodyPr/>
          <a:lstStyle/>
          <a:p>
            <a:pPr eaLnBrk="1" hangingPunct="1">
              <a:lnSpc>
                <a:spcPct val="80000"/>
              </a:lnSpc>
            </a:pPr>
            <a:r>
              <a:rPr lang="en-US" altLang="zh-CN" sz="2400" smtClean="0"/>
              <a:t> for(int i=1; i&lt;=m; i++)  </a:t>
            </a:r>
            <a:r>
              <a:rPr lang="en-US" altLang="zh-CN" sz="2400" smtClean="0">
                <a:solidFill>
                  <a:schemeClr val="folHlink"/>
                </a:solidFill>
              </a:rPr>
              <a:t>//1≤i ≤m</a:t>
            </a:r>
          </a:p>
          <a:p>
            <a:pPr eaLnBrk="1" hangingPunct="1">
              <a:lnSpc>
                <a:spcPct val="80000"/>
              </a:lnSpc>
            </a:pPr>
            <a:r>
              <a:rPr lang="en-US" altLang="zh-CN" sz="2400" smtClean="0"/>
              <a:t>        for(int j=i; j&lt;n-m+i; j++) </a:t>
            </a:r>
            <a:r>
              <a:rPr lang="en-US" altLang="zh-CN" sz="2400" smtClean="0">
                <a:solidFill>
                  <a:schemeClr val="folHlink"/>
                </a:solidFill>
              </a:rPr>
              <a:t> //j≥i, t&lt;j</a:t>
            </a:r>
          </a:p>
          <a:p>
            <a:pPr eaLnBrk="1" hangingPunct="1">
              <a:lnSpc>
                <a:spcPct val="80000"/>
              </a:lnSpc>
            </a:pPr>
            <a:r>
              <a:rPr lang="en-US" altLang="zh-CN" sz="2400" smtClean="0"/>
              <a:t>            if(j&gt;i)</a:t>
            </a:r>
          </a:p>
          <a:p>
            <a:pPr eaLnBrk="1" hangingPunct="1">
              <a:lnSpc>
                <a:spcPct val="80000"/>
              </a:lnSpc>
            </a:pPr>
            <a:r>
              <a:rPr lang="en-US" altLang="zh-CN" sz="2400" smtClean="0"/>
              <a:t>            {</a:t>
            </a:r>
          </a:p>
          <a:p>
            <a:pPr eaLnBrk="1" hangingPunct="1">
              <a:lnSpc>
                <a:spcPct val="80000"/>
              </a:lnSpc>
            </a:pPr>
            <a:r>
              <a:rPr lang="en-US" altLang="zh-CN" sz="2400" smtClean="0"/>
              <a:t>                b[i][j]=b[i][j-1]+a[j];</a:t>
            </a:r>
          </a:p>
          <a:p>
            <a:pPr eaLnBrk="1" hangingPunct="1">
              <a:lnSpc>
                <a:spcPct val="80000"/>
              </a:lnSpc>
            </a:pPr>
            <a:r>
              <a:rPr lang="en-US" altLang="zh-CN" sz="2400" smtClean="0"/>
              <a:t>                for(int k=i-1; k&lt;j; k++)   </a:t>
            </a:r>
            <a:r>
              <a:rPr lang="en-US" altLang="zh-CN" sz="2400" smtClean="0">
                <a:solidFill>
                  <a:schemeClr val="folHlink"/>
                </a:solidFill>
              </a:rPr>
              <a:t>//i-1≤t&lt;j</a:t>
            </a:r>
          </a:p>
          <a:p>
            <a:pPr eaLnBrk="1" hangingPunct="1">
              <a:lnSpc>
                <a:spcPct val="80000"/>
              </a:lnSpc>
            </a:pPr>
            <a:r>
              <a:rPr lang="en-US" altLang="zh-CN" sz="2400" smtClean="0"/>
              <a:t>                    if(b[i][j]&lt;b[i-1][k]+a[j])</a:t>
            </a:r>
          </a:p>
          <a:p>
            <a:pPr eaLnBrk="1" hangingPunct="1">
              <a:lnSpc>
                <a:spcPct val="80000"/>
              </a:lnSpc>
            </a:pPr>
            <a:r>
              <a:rPr lang="en-US" altLang="zh-CN" sz="2400" smtClean="0"/>
              <a:t>                        b[i][j]=b[i-1][k]+a[j];</a:t>
            </a:r>
          </a:p>
          <a:p>
            <a:pPr eaLnBrk="1" hangingPunct="1">
              <a:lnSpc>
                <a:spcPct val="80000"/>
              </a:lnSpc>
            </a:pPr>
            <a:r>
              <a:rPr lang="en-US" altLang="zh-CN" sz="2400" smtClean="0"/>
              <a:t>            }</a:t>
            </a:r>
          </a:p>
          <a:p>
            <a:pPr eaLnBrk="1" hangingPunct="1">
              <a:lnSpc>
                <a:spcPct val="80000"/>
              </a:lnSpc>
            </a:pPr>
            <a:r>
              <a:rPr lang="en-US" altLang="zh-CN" sz="2400" smtClean="0"/>
              <a:t>            else  </a:t>
            </a:r>
            <a:r>
              <a:rPr lang="en-US" altLang="zh-CN" sz="2400" smtClean="0">
                <a:solidFill>
                  <a:schemeClr val="folHlink"/>
                </a:solidFill>
              </a:rPr>
              <a:t>//j=i, </a:t>
            </a:r>
            <a:r>
              <a:rPr lang="zh-CN" altLang="en-US" sz="2400" smtClean="0">
                <a:solidFill>
                  <a:schemeClr val="folHlink"/>
                </a:solidFill>
              </a:rPr>
              <a:t>每个数都是一个子段</a:t>
            </a:r>
          </a:p>
          <a:p>
            <a:pPr eaLnBrk="1" hangingPunct="1">
              <a:lnSpc>
                <a:spcPct val="80000"/>
              </a:lnSpc>
            </a:pPr>
            <a:r>
              <a:rPr lang="zh-CN" altLang="en-US" sz="2400" smtClean="0"/>
              <a:t>                </a:t>
            </a:r>
            <a:r>
              <a:rPr lang="en-US" altLang="zh-CN" sz="2400" smtClean="0"/>
              <a:t>b[i][j]=b[i-1][j-1]+a[j];</a:t>
            </a:r>
          </a:p>
          <a:p>
            <a:pPr eaLnBrk="1" hangingPunct="1">
              <a:lnSpc>
                <a:spcPct val="80000"/>
              </a:lnSpc>
            </a:pPr>
            <a:r>
              <a:rPr lang="en-US" altLang="zh-CN" sz="2400" smtClean="0"/>
              <a:t>   </a:t>
            </a:r>
            <a:r>
              <a:rPr lang="en-US" altLang="zh-CN" sz="2400" smtClean="0">
                <a:solidFill>
                  <a:schemeClr val="hlink"/>
                </a:solidFill>
              </a:rPr>
              <a:t> int sum=0;</a:t>
            </a:r>
          </a:p>
          <a:p>
            <a:pPr eaLnBrk="1" hangingPunct="1">
              <a:lnSpc>
                <a:spcPct val="80000"/>
              </a:lnSpc>
            </a:pPr>
            <a:r>
              <a:rPr lang="en-US" altLang="zh-CN" sz="2400" smtClean="0">
                <a:solidFill>
                  <a:schemeClr val="hlink"/>
                </a:solidFill>
              </a:rPr>
              <a:t>    for(int j=m; j&lt;=n; j++)</a:t>
            </a:r>
          </a:p>
          <a:p>
            <a:pPr eaLnBrk="1" hangingPunct="1">
              <a:lnSpc>
                <a:spcPct val="80000"/>
              </a:lnSpc>
            </a:pPr>
            <a:r>
              <a:rPr lang="en-US" altLang="zh-CN" sz="2400" smtClean="0">
                <a:solidFill>
                  <a:schemeClr val="hlink"/>
                </a:solidFill>
              </a:rPr>
              <a:t>        if(sum&lt;b[m][j])</a:t>
            </a:r>
          </a:p>
          <a:p>
            <a:pPr eaLnBrk="1" hangingPunct="1">
              <a:lnSpc>
                <a:spcPct val="80000"/>
              </a:lnSpc>
            </a:pPr>
            <a:r>
              <a:rPr lang="en-US" altLang="zh-CN" sz="2400" smtClean="0">
                <a:solidFill>
                  <a:schemeClr val="hlink"/>
                </a:solidFill>
              </a:rPr>
              <a:t>            sum=b[m][j];</a:t>
            </a:r>
          </a:p>
          <a:p>
            <a:pPr eaLnBrk="1" hangingPunct="1">
              <a:lnSpc>
                <a:spcPct val="80000"/>
              </a:lnSpc>
            </a:pPr>
            <a:r>
              <a:rPr lang="en-US" altLang="zh-CN" sz="2400" smtClean="0"/>
              <a:t>    return sum;</a:t>
            </a:r>
          </a:p>
          <a:p>
            <a:pPr eaLnBrk="1" hangingPunct="1">
              <a:lnSpc>
                <a:spcPct val="80000"/>
              </a:lnSpc>
            </a:pPr>
            <a:r>
              <a:rPr lang="en-US" altLang="zh-CN" sz="2400" smtClean="0"/>
              <a:t>}</a:t>
            </a:r>
          </a:p>
        </p:txBody>
      </p:sp>
      <p:sp>
        <p:nvSpPr>
          <p:cNvPr id="76803" name="Text Box 4"/>
          <p:cNvSpPr txBox="1">
            <a:spLocks noChangeArrowheads="1"/>
          </p:cNvSpPr>
          <p:nvPr/>
        </p:nvSpPr>
        <p:spPr bwMode="auto">
          <a:xfrm>
            <a:off x="7019925" y="5516563"/>
            <a:ext cx="1958975" cy="946150"/>
          </a:xfrm>
          <a:prstGeom prst="rect">
            <a:avLst/>
          </a:prstGeom>
          <a:solidFill>
            <a:srgbClr val="336699"/>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0000" tIns="46800" rIns="90000" bIns="46800">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solidFill>
                  <a:schemeClr val="bg1"/>
                </a:solidFill>
                <a:latin typeface="Times New Roman" panose="02020603050405020304" pitchFamily="18" charset="0"/>
                <a:ea typeface="隶书" panose="02010509060101010101" pitchFamily="49" charset="-122"/>
              </a:rPr>
              <a:t>计算时间：</a:t>
            </a:r>
          </a:p>
          <a:p>
            <a:pPr eaLnBrk="1" hangingPunct="1"/>
            <a:r>
              <a:rPr kumimoji="1" lang="en-US" altLang="zh-CN">
                <a:solidFill>
                  <a:schemeClr val="bg1"/>
                </a:solidFill>
                <a:latin typeface="Times New Roman" panose="02020603050405020304" pitchFamily="18" charset="0"/>
                <a:ea typeface="隶书" panose="02010509060101010101" pitchFamily="49" charset="-122"/>
              </a:rPr>
              <a:t>O(mn</a:t>
            </a:r>
            <a:r>
              <a:rPr kumimoji="1" lang="en-US" altLang="zh-CN" baseline="30000">
                <a:solidFill>
                  <a:schemeClr val="bg1"/>
                </a:solidFill>
                <a:latin typeface="Times New Roman" panose="02020603050405020304" pitchFamily="18" charset="0"/>
                <a:ea typeface="隶书" panose="02010509060101010101" pitchFamily="49" charset="-122"/>
              </a:rPr>
              <a:t>2</a:t>
            </a:r>
            <a:r>
              <a:rPr kumimoji="1" lang="en-US" altLang="zh-CN">
                <a:solidFill>
                  <a:schemeClr val="bg1"/>
                </a:solidFill>
                <a:latin typeface="Times New Roman" panose="02020603050405020304" pitchFamily="18" charset="0"/>
                <a:ea typeface="隶书" panose="02010509060101010101" pitchFamily="49" charset="-122"/>
              </a:rPr>
              <a:t>)</a:t>
            </a:r>
          </a:p>
        </p:txBody>
      </p:sp>
      <p:sp>
        <p:nvSpPr>
          <p:cNvPr id="76805" name="AutoShape 5"/>
          <p:cNvSpPr>
            <a:spLocks noChangeArrowheads="1"/>
          </p:cNvSpPr>
          <p:nvPr/>
        </p:nvSpPr>
        <p:spPr bwMode="auto">
          <a:xfrm>
            <a:off x="5003800" y="4508500"/>
            <a:ext cx="1873250" cy="1152525"/>
          </a:xfrm>
          <a:prstGeom prst="wedgeRoundRectCallout">
            <a:avLst>
              <a:gd name="adj1" fmla="val -92796"/>
              <a:gd name="adj2" fmla="val 12259"/>
              <a:gd name="adj3" fmla="val 16667"/>
            </a:avLst>
          </a:prstGeom>
          <a:solidFill>
            <a:schemeClr val="accent1"/>
          </a:solidFill>
          <a:ln w="9525">
            <a:solidFill>
              <a:schemeClr val="tx1"/>
            </a:solidFill>
            <a:miter lim="800000"/>
            <a:headEnd/>
            <a:tailEnd/>
          </a:ln>
          <a:effectLst/>
        </p:spPr>
        <p:txBody>
          <a:bodyPr/>
          <a:lstStyle/>
          <a:p>
            <a:pPr algn="ctr" eaLnBrk="1" hangingPunct="1">
              <a:defRPr/>
            </a:pPr>
            <a:endParaRPr lang="zh-CN" altLang="zh-CN">
              <a:effectLst>
                <a:outerShdw blurRad="38100" dist="38100" dir="2700000" algn="tl">
                  <a:srgbClr val="FFFFFF"/>
                </a:outerShdw>
              </a:effectLst>
              <a:latin typeface="Arial" charset="0"/>
            </a:endParaRPr>
          </a:p>
        </p:txBody>
      </p:sp>
      <p:graphicFrame>
        <p:nvGraphicFramePr>
          <p:cNvPr id="2" name="Object 6"/>
          <p:cNvGraphicFramePr>
            <a:graphicFrameLocks noChangeAspect="1"/>
          </p:cNvGraphicFramePr>
          <p:nvPr/>
        </p:nvGraphicFramePr>
        <p:xfrm>
          <a:off x="5076825" y="4724400"/>
          <a:ext cx="1728788" cy="673100"/>
        </p:xfrm>
        <a:graphic>
          <a:graphicData uri="http://schemas.openxmlformats.org/presentationml/2006/ole">
            <mc:AlternateContent xmlns:mc="http://schemas.openxmlformats.org/markup-compatibility/2006">
              <mc:Choice xmlns:v="urn:schemas-microsoft-com:vml" Requires="v">
                <p:oleObj spid="_x0000_s76806" name="公式" r:id="rId3" imgW="748975" imgH="291973" progId="Equation.3">
                  <p:embed/>
                </p:oleObj>
              </mc:Choice>
              <mc:Fallback>
                <p:oleObj name="公式" r:id="rId3" imgW="748975" imgH="291973"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825" y="4724400"/>
                        <a:ext cx="1728788"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pPr eaLnBrk="1" fontAlgn="auto" hangingPunct="1">
              <a:spcAft>
                <a:spcPts val="0"/>
              </a:spcAft>
              <a:defRPr/>
            </a:pPr>
            <a:r>
              <a:rPr lang="zh-CN" altLang="en-US"/>
              <a:t>讨论：租用游艇问题</a:t>
            </a:r>
          </a:p>
        </p:txBody>
      </p:sp>
      <p:sp>
        <p:nvSpPr>
          <p:cNvPr id="77827" name="Rectangle 3"/>
          <p:cNvSpPr>
            <a:spLocks noGrp="1" noChangeArrowheads="1"/>
          </p:cNvSpPr>
          <p:nvPr>
            <p:ph idx="1"/>
          </p:nvPr>
        </p:nvSpPr>
        <p:spPr>
          <a:xfrm>
            <a:off x="468313" y="1341438"/>
            <a:ext cx="8229600" cy="1582737"/>
          </a:xfrm>
        </p:spPr>
        <p:txBody>
          <a:bodyPr/>
          <a:lstStyle/>
          <a:p>
            <a:pPr eaLnBrk="1" hangingPunct="1">
              <a:lnSpc>
                <a:spcPct val="80000"/>
              </a:lnSpc>
            </a:pPr>
            <a:r>
              <a:rPr lang="zh-CN" altLang="en-US" sz="2400" smtClean="0"/>
              <a:t>长江游艇俱乐部在长江上设置了</a:t>
            </a:r>
            <a:r>
              <a:rPr lang="en-US" altLang="zh-CN" sz="2400" smtClean="0"/>
              <a:t>n </a:t>
            </a:r>
            <a:r>
              <a:rPr lang="zh-CN" altLang="en-US" sz="2400" smtClean="0"/>
              <a:t>个游艇出租站</a:t>
            </a:r>
            <a:r>
              <a:rPr lang="en-US" altLang="zh-CN" sz="2400" smtClean="0"/>
              <a:t>{1,2,…,n}</a:t>
            </a:r>
            <a:r>
              <a:rPr lang="zh-CN" altLang="en-US" sz="2400" smtClean="0"/>
              <a:t>。游客可在这些游艇出租站租用游艇，并在下游的任何一个游艇出租站归还游艇。游艇出租站</a:t>
            </a:r>
            <a:r>
              <a:rPr lang="en-US" altLang="zh-CN" sz="2400" smtClean="0"/>
              <a:t>i </a:t>
            </a:r>
            <a:r>
              <a:rPr lang="zh-CN" altLang="en-US" sz="2400" smtClean="0"/>
              <a:t>到游艇出租站</a:t>
            </a:r>
            <a:r>
              <a:rPr lang="en-US" altLang="zh-CN" sz="2400" smtClean="0"/>
              <a:t>j </a:t>
            </a:r>
            <a:r>
              <a:rPr lang="zh-CN" altLang="en-US" sz="2400" smtClean="0"/>
              <a:t>之间的租金为</a:t>
            </a:r>
            <a:r>
              <a:rPr lang="en-US" altLang="zh-CN" sz="2400" smtClean="0"/>
              <a:t>r(i,j),1≤i&lt;j≤n</a:t>
            </a:r>
            <a:r>
              <a:rPr lang="zh-CN" altLang="en-US" sz="2400" smtClean="0"/>
              <a:t>。试设计一个算法，计算出从游艇出租站</a:t>
            </a:r>
            <a:r>
              <a:rPr lang="en-US" altLang="zh-CN" sz="2400" smtClean="0"/>
              <a:t>1 </a:t>
            </a:r>
            <a:r>
              <a:rPr lang="zh-CN" altLang="en-US" sz="2400" smtClean="0"/>
              <a:t>到游艇出租站</a:t>
            </a:r>
            <a:r>
              <a:rPr lang="en-US" altLang="zh-CN" sz="2400" smtClean="0"/>
              <a:t>n </a:t>
            </a:r>
            <a:r>
              <a:rPr lang="zh-CN" altLang="en-US" sz="2400" smtClean="0"/>
              <a:t>所需的最少租金。</a:t>
            </a:r>
          </a:p>
        </p:txBody>
      </p:sp>
      <p:sp>
        <p:nvSpPr>
          <p:cNvPr id="52" name="灯片编号占位符 5"/>
          <p:cNvSpPr>
            <a:spLocks noGrp="1"/>
          </p:cNvSpPr>
          <p:nvPr>
            <p:ph type="sldNum" sz="quarter" idx="12"/>
          </p:nvPr>
        </p:nvSpPr>
        <p:spPr/>
        <p:txBody>
          <a:bodyPr/>
          <a:lstStyle/>
          <a:p>
            <a:pPr>
              <a:defRPr/>
            </a:pPr>
            <a:fld id="{82524987-0255-4DC1-832A-26A2C9021F3B}" type="slidenum">
              <a:rPr lang="en-US" altLang="zh-CN"/>
              <a:pPr>
                <a:defRPr/>
              </a:pPr>
              <a:t>65</a:t>
            </a:fld>
            <a:endParaRPr lang="en-US" altLang="zh-CN"/>
          </a:p>
        </p:txBody>
      </p:sp>
      <p:graphicFrame>
        <p:nvGraphicFramePr>
          <p:cNvPr id="169029" name="Group 69"/>
          <p:cNvGraphicFramePr>
            <a:graphicFrameLocks noGrp="1"/>
          </p:cNvGraphicFramePr>
          <p:nvPr/>
        </p:nvGraphicFramePr>
        <p:xfrm>
          <a:off x="2268538" y="3068638"/>
          <a:ext cx="3816350" cy="3384550"/>
        </p:xfrm>
        <a:graphic>
          <a:graphicData uri="http://schemas.openxmlformats.org/drawingml/2006/table">
            <a:tbl>
              <a:tblPr/>
              <a:tblGrid>
                <a:gridCol w="763587">
                  <a:extLst>
                    <a:ext uri="{9D8B030D-6E8A-4147-A177-3AD203B41FA5}">
                      <a16:colId xmlns:a16="http://schemas.microsoft.com/office/drawing/2014/main" val="20000"/>
                    </a:ext>
                  </a:extLst>
                </a:gridCol>
                <a:gridCol w="763588">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3587">
                  <a:extLst>
                    <a:ext uri="{9D8B030D-6E8A-4147-A177-3AD203B41FA5}">
                      <a16:colId xmlns:a16="http://schemas.microsoft.com/office/drawing/2014/main" val="20003"/>
                    </a:ext>
                  </a:extLst>
                </a:gridCol>
                <a:gridCol w="763588">
                  <a:extLst>
                    <a:ext uri="{9D8B030D-6E8A-4147-A177-3AD203B41FA5}">
                      <a16:colId xmlns:a16="http://schemas.microsoft.com/office/drawing/2014/main" val="20004"/>
                    </a:ext>
                  </a:extLst>
                </a:gridCol>
              </a:tblGrid>
              <a:tr h="676275">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r>
                        <a:rPr kumimoji="0" lang="en-US" altLang="zh-CN" sz="2400" b="1" i="0" u="none" strike="noStrike" cap="none" normalizeH="0" baseline="0" smtClean="0">
                          <a:ln>
                            <a:noFill/>
                          </a:ln>
                          <a:solidFill>
                            <a:schemeClr val="tx1"/>
                          </a:solidFill>
                          <a:effectLst/>
                          <a:latin typeface="Arial" charset="0"/>
                          <a:ea typeface="宋体" pitchFamily="2" charset="-122"/>
                        </a:rPr>
                        <a:t>r(i,j)</a:t>
                      </a:r>
                    </a:p>
                  </a:txBody>
                  <a:tcPr marL="90000" marR="90000" marT="46800" marB="46800" anchor="ctr" anchorCtr="1"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r>
                        <a:rPr kumimoji="0" lang="en-US" altLang="zh-CN" sz="2400" b="1" i="0" u="none" strike="noStrike" cap="none" normalizeH="0" baseline="0" smtClean="0">
                          <a:ln>
                            <a:noFill/>
                          </a:ln>
                          <a:solidFill>
                            <a:schemeClr val="tx1"/>
                          </a:solidFill>
                          <a:effectLst/>
                          <a:latin typeface="Arial" charset="0"/>
                          <a:ea typeface="宋体" pitchFamily="2" charset="-122"/>
                        </a:rPr>
                        <a:t>2</a:t>
                      </a:r>
                    </a:p>
                  </a:txBody>
                  <a:tcPr marL="90000" marR="90000" marT="46800" marB="46800" anchor="ctr" anchorCtr="1"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r>
                        <a:rPr kumimoji="0" lang="en-US" altLang="zh-CN" sz="2400" b="1" i="0" u="none" strike="noStrike" cap="none" normalizeH="0" baseline="0" smtClean="0">
                          <a:ln>
                            <a:noFill/>
                          </a:ln>
                          <a:solidFill>
                            <a:schemeClr val="tx1"/>
                          </a:solidFill>
                          <a:effectLst/>
                          <a:latin typeface="Arial" charset="0"/>
                          <a:ea typeface="宋体" pitchFamily="2" charset="-122"/>
                        </a:rPr>
                        <a:t>3</a:t>
                      </a:r>
                    </a:p>
                  </a:txBody>
                  <a:tcPr marL="90000" marR="90000" marT="46800" marB="46800" anchor="ctr" anchorCtr="1"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r>
                        <a:rPr kumimoji="0" lang="en-US" altLang="zh-CN" sz="2400" b="1" i="0" u="none" strike="noStrike" cap="none" normalizeH="0" baseline="0" smtClean="0">
                          <a:ln>
                            <a:noFill/>
                          </a:ln>
                          <a:solidFill>
                            <a:schemeClr val="tx1"/>
                          </a:solidFill>
                          <a:effectLst/>
                          <a:latin typeface="Arial" charset="0"/>
                          <a:ea typeface="宋体" pitchFamily="2" charset="-122"/>
                        </a:rPr>
                        <a:t>4</a:t>
                      </a:r>
                    </a:p>
                  </a:txBody>
                  <a:tcPr marL="90000" marR="90000" marT="46800" marB="46800" anchor="ctr" anchorCtr="1"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r>
                        <a:rPr kumimoji="0" lang="en-US" altLang="zh-CN" sz="2400" b="1" i="0" u="none" strike="noStrike" cap="none" normalizeH="0" baseline="0" smtClean="0">
                          <a:ln>
                            <a:noFill/>
                          </a:ln>
                          <a:solidFill>
                            <a:schemeClr val="tx1"/>
                          </a:solidFill>
                          <a:effectLst/>
                          <a:latin typeface="Arial" charset="0"/>
                          <a:ea typeface="宋体" pitchFamily="2" charset="-122"/>
                        </a:rPr>
                        <a:t>5</a:t>
                      </a:r>
                    </a:p>
                  </a:txBody>
                  <a:tcPr marL="90000" marR="90000" marT="46800" marB="46800" anchor="ctr" anchorCtr="1"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77863">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r>
                        <a:rPr kumimoji="0" lang="en-US" altLang="zh-CN" sz="2400" b="1" i="0" u="none" strike="noStrike" cap="none" normalizeH="0" baseline="0" smtClean="0">
                          <a:ln>
                            <a:noFill/>
                          </a:ln>
                          <a:solidFill>
                            <a:schemeClr val="tx1"/>
                          </a:solidFill>
                          <a:effectLst/>
                          <a:latin typeface="Arial" charset="0"/>
                          <a:ea typeface="宋体" pitchFamily="2" charset="-122"/>
                        </a:rPr>
                        <a:t>1</a:t>
                      </a:r>
                    </a:p>
                  </a:txBody>
                  <a:tcPr marL="90000" marR="90000" marT="46800" marB="46800" anchor="ctr" anchorCtr="1"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13</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15</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24</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44</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76275">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r>
                        <a:rPr kumimoji="0" lang="en-US" altLang="zh-CN" sz="2400" b="1" i="0" u="none" strike="noStrike" cap="none" normalizeH="0" baseline="0" smtClean="0">
                          <a:ln>
                            <a:noFill/>
                          </a:ln>
                          <a:solidFill>
                            <a:schemeClr val="tx1"/>
                          </a:solidFill>
                          <a:effectLst/>
                          <a:latin typeface="Arial" charset="0"/>
                          <a:ea typeface="宋体" pitchFamily="2" charset="-122"/>
                        </a:rPr>
                        <a:t>2</a:t>
                      </a:r>
                    </a:p>
                  </a:txBody>
                  <a:tcPr marL="90000" marR="90000" marT="46800" marB="46800" anchor="ctr" anchorCtr="1"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endParaRPr kumimoji="0" lang="zh-CN" altLang="zh-CN" sz="2800" b="1"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16</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18</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8</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77863">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r>
                        <a:rPr kumimoji="0" lang="en-US" altLang="zh-CN" sz="2400" b="1" i="0" u="none" strike="noStrike" cap="none" normalizeH="0" baseline="0" smtClean="0">
                          <a:ln>
                            <a:noFill/>
                          </a:ln>
                          <a:solidFill>
                            <a:schemeClr val="tx1"/>
                          </a:solidFill>
                          <a:effectLst/>
                          <a:latin typeface="Arial" charset="0"/>
                          <a:ea typeface="宋体" pitchFamily="2" charset="-122"/>
                        </a:rPr>
                        <a:t>3</a:t>
                      </a:r>
                    </a:p>
                  </a:txBody>
                  <a:tcPr marL="90000" marR="90000" marT="46800" marB="46800" anchor="ctr" anchorCtr="1"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endParaRPr kumimoji="0" lang="zh-CN" altLang="zh-CN" sz="2800" b="1"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endParaRPr kumimoji="0" lang="zh-CN" altLang="zh-CN" sz="2800" b="1"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7</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26</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76275">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r>
                        <a:rPr kumimoji="0" lang="en-US" altLang="zh-CN" sz="2400" b="1" i="0" u="none" strike="noStrike" cap="none" normalizeH="0" baseline="0" smtClean="0">
                          <a:ln>
                            <a:noFill/>
                          </a:ln>
                          <a:solidFill>
                            <a:schemeClr val="tx1"/>
                          </a:solidFill>
                          <a:effectLst/>
                          <a:latin typeface="Arial" charset="0"/>
                          <a:ea typeface="宋体" pitchFamily="2" charset="-122"/>
                        </a:rPr>
                        <a:t>4</a:t>
                      </a:r>
                    </a:p>
                  </a:txBody>
                  <a:tcPr marL="90000" marR="90000" marT="46800" marB="46800" anchor="ctr" anchorCtr="1" horzOverflow="overflow">
                    <a:lnL cap="flat">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endParaRPr kumimoji="0" lang="zh-CN" altLang="zh-CN" sz="2800" b="1"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endParaRPr kumimoji="0" lang="zh-CN" altLang="zh-CN" sz="2800" b="1"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endParaRPr kumimoji="0" lang="zh-CN" altLang="zh-CN" sz="2800" b="1"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12</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fontAlgn="auto" hangingPunct="1">
              <a:spcAft>
                <a:spcPts val="0"/>
              </a:spcAft>
              <a:defRPr/>
            </a:pPr>
            <a:r>
              <a:rPr lang="en-US" altLang="zh-CN" sz="4400"/>
              <a:t>3.5 </a:t>
            </a:r>
            <a:r>
              <a:rPr lang="zh-CN" altLang="zh-CN">
                <a:ea typeface="黑体" pitchFamily="49" charset="-122"/>
              </a:rPr>
              <a:t>凸多边形最优三角剖分</a:t>
            </a:r>
            <a:endParaRPr lang="zh-CN" altLang="en-US">
              <a:ea typeface="黑体" pitchFamily="49" charset="-122"/>
            </a:endParaRPr>
          </a:p>
        </p:txBody>
      </p:sp>
      <p:sp>
        <p:nvSpPr>
          <p:cNvPr id="78851" name="Rectangle 3"/>
          <p:cNvSpPr>
            <a:spLocks noGrp="1" noChangeArrowheads="1"/>
          </p:cNvSpPr>
          <p:nvPr>
            <p:ph idx="1"/>
          </p:nvPr>
        </p:nvSpPr>
        <p:spPr>
          <a:xfrm>
            <a:off x="468313" y="1341438"/>
            <a:ext cx="8229600" cy="2232025"/>
          </a:xfrm>
        </p:spPr>
        <p:txBody>
          <a:bodyPr/>
          <a:lstStyle/>
          <a:p>
            <a:pPr eaLnBrk="1" hangingPunct="1">
              <a:lnSpc>
                <a:spcPct val="90000"/>
              </a:lnSpc>
            </a:pPr>
            <a:r>
              <a:rPr lang="zh-CN" altLang="en-US" sz="2800" smtClean="0"/>
              <a:t>用多边形顶点的逆时针序列表示凸多边形，即</a:t>
            </a:r>
            <a:r>
              <a:rPr lang="en-US" altLang="zh-CN" sz="2800" smtClean="0"/>
              <a:t>P={v</a:t>
            </a:r>
            <a:r>
              <a:rPr lang="en-US" altLang="zh-CN" sz="2800" baseline="-25000" smtClean="0"/>
              <a:t>0</a:t>
            </a:r>
            <a:r>
              <a:rPr lang="en-US" altLang="zh-CN" sz="2800" smtClean="0"/>
              <a:t>,v</a:t>
            </a:r>
            <a:r>
              <a:rPr lang="en-US" altLang="zh-CN" sz="2800" baseline="-25000" smtClean="0"/>
              <a:t>1</a:t>
            </a:r>
            <a:r>
              <a:rPr lang="en-US" altLang="zh-CN" sz="2800" smtClean="0"/>
              <a:t>,…,v</a:t>
            </a:r>
            <a:r>
              <a:rPr lang="en-US" altLang="zh-CN" sz="2800" baseline="-25000" smtClean="0"/>
              <a:t>n-1</a:t>
            </a:r>
            <a:r>
              <a:rPr lang="en-US" altLang="zh-CN" sz="2800" smtClean="0"/>
              <a:t>}</a:t>
            </a:r>
            <a:r>
              <a:rPr lang="zh-CN" altLang="en-US" sz="2800" smtClean="0"/>
              <a:t>表示具有</a:t>
            </a:r>
            <a:r>
              <a:rPr lang="en-US" altLang="zh-CN" sz="2800" smtClean="0"/>
              <a:t>n</a:t>
            </a:r>
            <a:r>
              <a:rPr lang="zh-CN" altLang="en-US" sz="2800" smtClean="0"/>
              <a:t>条边的凸多边形。</a:t>
            </a:r>
          </a:p>
          <a:p>
            <a:pPr eaLnBrk="1" hangingPunct="1">
              <a:lnSpc>
                <a:spcPct val="90000"/>
              </a:lnSpc>
            </a:pPr>
            <a:r>
              <a:rPr lang="zh-CN" altLang="en-US" sz="2800" smtClean="0"/>
              <a:t>若</a:t>
            </a:r>
            <a:r>
              <a:rPr lang="en-US" altLang="zh-CN" sz="2800" smtClean="0"/>
              <a:t>v</a:t>
            </a:r>
            <a:r>
              <a:rPr lang="en-US" altLang="zh-CN" sz="2800" baseline="-25000" smtClean="0"/>
              <a:t>i</a:t>
            </a:r>
            <a:r>
              <a:rPr lang="zh-CN" altLang="en-US" sz="2800" smtClean="0"/>
              <a:t>与</a:t>
            </a:r>
            <a:r>
              <a:rPr lang="en-US" altLang="zh-CN" sz="2800" smtClean="0"/>
              <a:t>v</a:t>
            </a:r>
            <a:r>
              <a:rPr lang="en-US" altLang="zh-CN" sz="2800" baseline="-25000" smtClean="0"/>
              <a:t>j</a:t>
            </a:r>
            <a:r>
              <a:rPr lang="zh-CN" altLang="en-US" sz="2800" smtClean="0"/>
              <a:t>是多边形上不相邻的</a:t>
            </a:r>
            <a:r>
              <a:rPr lang="en-US" altLang="zh-CN" sz="2800" smtClean="0"/>
              <a:t>2</a:t>
            </a:r>
            <a:r>
              <a:rPr lang="zh-CN" altLang="en-US" sz="2800" smtClean="0"/>
              <a:t>个顶点，则线段</a:t>
            </a:r>
            <a:r>
              <a:rPr lang="en-US" altLang="zh-CN" sz="2800" smtClean="0"/>
              <a:t>v</a:t>
            </a:r>
            <a:r>
              <a:rPr lang="en-US" altLang="zh-CN" sz="2800" baseline="-25000" smtClean="0"/>
              <a:t>i</a:t>
            </a:r>
            <a:r>
              <a:rPr lang="en-US" altLang="zh-CN" sz="2800" smtClean="0"/>
              <a:t>v</a:t>
            </a:r>
            <a:r>
              <a:rPr lang="en-US" altLang="zh-CN" sz="2800" baseline="-25000" smtClean="0"/>
              <a:t>j</a:t>
            </a:r>
            <a:r>
              <a:rPr lang="zh-CN" altLang="en-US" sz="2800" smtClean="0"/>
              <a:t>称为多边形的一条</a:t>
            </a:r>
            <a:r>
              <a:rPr lang="zh-CN" altLang="en-US" sz="2800" smtClean="0">
                <a:solidFill>
                  <a:srgbClr val="FE6700"/>
                </a:solidFill>
              </a:rPr>
              <a:t>弦</a:t>
            </a:r>
            <a:r>
              <a:rPr lang="zh-CN" altLang="en-US" sz="2800" smtClean="0"/>
              <a:t>。弦将多边形分割成</a:t>
            </a:r>
            <a:r>
              <a:rPr lang="en-US" altLang="zh-CN" sz="2800" smtClean="0"/>
              <a:t>2</a:t>
            </a:r>
            <a:r>
              <a:rPr lang="zh-CN" altLang="en-US" sz="2800" smtClean="0"/>
              <a:t>个多边形</a:t>
            </a:r>
            <a:r>
              <a:rPr lang="en-US" altLang="zh-CN" sz="2800" smtClean="0"/>
              <a:t>{v</a:t>
            </a:r>
            <a:r>
              <a:rPr lang="en-US" altLang="zh-CN" sz="2800" baseline="-25000" smtClean="0"/>
              <a:t>i</a:t>
            </a:r>
            <a:r>
              <a:rPr lang="en-US" altLang="zh-CN" sz="2800" smtClean="0"/>
              <a:t>,v</a:t>
            </a:r>
            <a:r>
              <a:rPr lang="en-US" altLang="zh-CN" sz="2800" baseline="-25000" smtClean="0"/>
              <a:t>i+1</a:t>
            </a:r>
            <a:r>
              <a:rPr lang="en-US" altLang="zh-CN" sz="2800" smtClean="0"/>
              <a:t>,…,v</a:t>
            </a:r>
            <a:r>
              <a:rPr lang="en-US" altLang="zh-CN" sz="2800" baseline="-25000" smtClean="0"/>
              <a:t>j</a:t>
            </a:r>
            <a:r>
              <a:rPr lang="en-US" altLang="zh-CN" sz="2800" smtClean="0"/>
              <a:t>}</a:t>
            </a:r>
            <a:r>
              <a:rPr lang="zh-CN" altLang="en-US" sz="2800" smtClean="0"/>
              <a:t>和</a:t>
            </a:r>
            <a:r>
              <a:rPr lang="en-US" altLang="zh-CN" sz="2800" smtClean="0"/>
              <a:t>{v</a:t>
            </a:r>
            <a:r>
              <a:rPr lang="en-US" altLang="zh-CN" sz="2800" baseline="-25000" smtClean="0"/>
              <a:t>j</a:t>
            </a:r>
            <a:r>
              <a:rPr lang="en-US" altLang="zh-CN" sz="2800" smtClean="0"/>
              <a:t>,v</a:t>
            </a:r>
            <a:r>
              <a:rPr lang="en-US" altLang="zh-CN" sz="2800" baseline="-25000" smtClean="0"/>
              <a:t>j+1</a:t>
            </a:r>
            <a:r>
              <a:rPr lang="en-US" altLang="zh-CN" sz="2800" smtClean="0"/>
              <a:t>,…,v</a:t>
            </a:r>
            <a:r>
              <a:rPr lang="en-US" altLang="zh-CN" sz="2800" baseline="-25000" smtClean="0"/>
              <a:t>i</a:t>
            </a:r>
            <a:r>
              <a:rPr lang="en-US" altLang="zh-CN" sz="2800" smtClean="0"/>
              <a:t>}</a:t>
            </a:r>
            <a:r>
              <a:rPr lang="zh-CN" altLang="en-US" sz="2800" smtClean="0"/>
              <a:t>。</a:t>
            </a:r>
          </a:p>
        </p:txBody>
      </p:sp>
      <p:sp>
        <p:nvSpPr>
          <p:cNvPr id="5" name="灯片编号占位符 5"/>
          <p:cNvSpPr>
            <a:spLocks noGrp="1"/>
          </p:cNvSpPr>
          <p:nvPr>
            <p:ph type="sldNum" sz="quarter" idx="12"/>
          </p:nvPr>
        </p:nvSpPr>
        <p:spPr/>
        <p:txBody>
          <a:bodyPr/>
          <a:lstStyle/>
          <a:p>
            <a:pPr>
              <a:defRPr/>
            </a:pPr>
            <a:fld id="{D0F32566-393C-4B74-9C1A-D4C927CC38E2}" type="slidenum">
              <a:rPr lang="en-US" altLang="zh-CN"/>
              <a:pPr>
                <a:defRPr/>
              </a:pPr>
              <a:t>66</a:t>
            </a:fld>
            <a:endParaRPr lang="en-US" altLang="zh-CN"/>
          </a:p>
        </p:txBody>
      </p:sp>
      <p:graphicFrame>
        <p:nvGraphicFramePr>
          <p:cNvPr id="78853" name="Object 4"/>
          <p:cNvGraphicFramePr>
            <a:graphicFrameLocks noChangeAspect="1"/>
          </p:cNvGraphicFramePr>
          <p:nvPr/>
        </p:nvGraphicFramePr>
        <p:xfrm>
          <a:off x="2209800" y="3868738"/>
          <a:ext cx="3733800" cy="2989262"/>
        </p:xfrm>
        <a:graphic>
          <a:graphicData uri="http://schemas.openxmlformats.org/presentationml/2006/ole">
            <mc:AlternateContent xmlns:mc="http://schemas.openxmlformats.org/markup-compatibility/2006">
              <mc:Choice xmlns:v="urn:schemas-microsoft-com:vml" Requires="v">
                <p:oleObj spid="_x0000_s78854" name="Visio" r:id="rId3" imgW="3487636" imgH="2793003" progId="Visio.Drawing.11">
                  <p:embed/>
                </p:oleObj>
              </mc:Choice>
              <mc:Fallback>
                <p:oleObj name="Visio" r:id="rId3" imgW="3487636" imgH="2793003"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3868738"/>
                        <a:ext cx="3733800" cy="298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fontAlgn="auto" hangingPunct="1">
              <a:spcAft>
                <a:spcPts val="0"/>
              </a:spcAft>
              <a:defRPr/>
            </a:pPr>
            <a:r>
              <a:rPr lang="zh-CN" altLang="en-US"/>
              <a:t>多边形的三角剖分</a:t>
            </a:r>
          </a:p>
        </p:txBody>
      </p:sp>
      <p:sp>
        <p:nvSpPr>
          <p:cNvPr id="79875" name="Rectangle 3"/>
          <p:cNvSpPr>
            <a:spLocks noGrp="1" noChangeArrowheads="1"/>
          </p:cNvSpPr>
          <p:nvPr>
            <p:ph idx="1"/>
          </p:nvPr>
        </p:nvSpPr>
        <p:spPr>
          <a:xfrm>
            <a:off x="468313" y="1341438"/>
            <a:ext cx="8229600" cy="2808287"/>
          </a:xfrm>
        </p:spPr>
        <p:txBody>
          <a:bodyPr/>
          <a:lstStyle/>
          <a:p>
            <a:pPr eaLnBrk="1" hangingPunct="1"/>
            <a:r>
              <a:rPr lang="zh-CN" altLang="en-US" sz="2800" smtClean="0"/>
              <a:t>多边形的三角剖分是将多边形分割成互不相交的三角形的</a:t>
            </a:r>
            <a:r>
              <a:rPr lang="zh-CN" altLang="en-US" sz="2800" smtClean="0">
                <a:solidFill>
                  <a:srgbClr val="FE6700"/>
                </a:solidFill>
              </a:rPr>
              <a:t>弦的集合</a:t>
            </a:r>
            <a:r>
              <a:rPr lang="en-US" altLang="zh-CN" sz="2800" smtClean="0">
                <a:solidFill>
                  <a:srgbClr val="FE6700"/>
                </a:solidFill>
              </a:rPr>
              <a:t>T</a:t>
            </a:r>
            <a:r>
              <a:rPr lang="zh-CN" altLang="en-US" sz="2800" smtClean="0"/>
              <a:t>。</a:t>
            </a:r>
          </a:p>
          <a:p>
            <a:pPr eaLnBrk="1" hangingPunct="1"/>
            <a:r>
              <a:rPr lang="zh-CN" altLang="en-US" sz="2800" smtClean="0"/>
              <a:t>注意：</a:t>
            </a:r>
          </a:p>
          <a:p>
            <a:pPr lvl="1" eaLnBrk="1" hangingPunct="1"/>
            <a:r>
              <a:rPr lang="en-US" altLang="zh-CN" sz="2400" smtClean="0"/>
              <a:t>T</a:t>
            </a:r>
            <a:r>
              <a:rPr lang="zh-CN" altLang="en-US" sz="2400" smtClean="0"/>
              <a:t>中各弦互不相交，且集合</a:t>
            </a:r>
            <a:r>
              <a:rPr lang="en-US" altLang="zh-CN" sz="2400" smtClean="0"/>
              <a:t>T</a:t>
            </a:r>
            <a:r>
              <a:rPr lang="zh-CN" altLang="en-US" sz="2400" smtClean="0"/>
              <a:t>已达到最大；</a:t>
            </a:r>
          </a:p>
          <a:p>
            <a:pPr lvl="1" eaLnBrk="1" hangingPunct="1"/>
            <a:r>
              <a:rPr lang="zh-CN" altLang="en-US" sz="2400" smtClean="0"/>
              <a:t>有</a:t>
            </a:r>
            <a:r>
              <a:rPr lang="en-US" altLang="zh-CN" sz="2400" smtClean="0"/>
              <a:t>n</a:t>
            </a:r>
            <a:r>
              <a:rPr lang="zh-CN" altLang="en-US" sz="2400" smtClean="0"/>
              <a:t>个顶点的凸多边形的三角剖分中，恰有</a:t>
            </a:r>
            <a:r>
              <a:rPr lang="en-US" altLang="zh-CN" sz="2400" smtClean="0"/>
              <a:t>n-3</a:t>
            </a:r>
            <a:r>
              <a:rPr lang="zh-CN" altLang="en-US" sz="2400" smtClean="0"/>
              <a:t>条弦和</a:t>
            </a:r>
            <a:r>
              <a:rPr lang="en-US" altLang="zh-CN" sz="2400" smtClean="0"/>
              <a:t>n-2</a:t>
            </a:r>
            <a:r>
              <a:rPr lang="zh-CN" altLang="en-US" sz="2400" smtClean="0"/>
              <a:t>个三角形。</a:t>
            </a:r>
          </a:p>
        </p:txBody>
      </p:sp>
      <p:sp>
        <p:nvSpPr>
          <p:cNvPr id="5" name="灯片编号占位符 5"/>
          <p:cNvSpPr>
            <a:spLocks noGrp="1"/>
          </p:cNvSpPr>
          <p:nvPr>
            <p:ph type="sldNum" sz="quarter" idx="12"/>
          </p:nvPr>
        </p:nvSpPr>
        <p:spPr/>
        <p:txBody>
          <a:bodyPr/>
          <a:lstStyle/>
          <a:p>
            <a:pPr>
              <a:defRPr/>
            </a:pPr>
            <a:fld id="{88F8CBC6-824C-45CF-812A-04DC784425C3}" type="slidenum">
              <a:rPr lang="en-US" altLang="zh-CN"/>
              <a:pPr>
                <a:defRPr/>
              </a:pPr>
              <a:t>67</a:t>
            </a:fld>
            <a:endParaRPr lang="en-US" altLang="zh-CN"/>
          </a:p>
        </p:txBody>
      </p:sp>
      <p:pic>
        <p:nvPicPr>
          <p:cNvPr id="79877" name="Picture 4" descr="t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3962400"/>
            <a:ext cx="6096000" cy="244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fontAlgn="auto" hangingPunct="1">
              <a:spcAft>
                <a:spcPts val="0"/>
              </a:spcAft>
              <a:defRPr/>
            </a:pPr>
            <a:r>
              <a:rPr lang="zh-CN" altLang="en-US"/>
              <a:t>凸多边形最优三角剖分</a:t>
            </a:r>
          </a:p>
        </p:txBody>
      </p:sp>
      <p:sp>
        <p:nvSpPr>
          <p:cNvPr id="80899" name="Rectangle 3"/>
          <p:cNvSpPr>
            <a:spLocks noGrp="1" noChangeArrowheads="1"/>
          </p:cNvSpPr>
          <p:nvPr>
            <p:ph idx="1"/>
          </p:nvPr>
        </p:nvSpPr>
        <p:spPr/>
        <p:txBody>
          <a:bodyPr/>
          <a:lstStyle/>
          <a:p>
            <a:pPr eaLnBrk="1" hangingPunct="1"/>
            <a:r>
              <a:rPr lang="zh-CN" altLang="en-US" smtClean="0"/>
              <a:t>给定凸多边形</a:t>
            </a:r>
            <a:r>
              <a:rPr lang="en-US" altLang="zh-CN" smtClean="0"/>
              <a:t>P</a:t>
            </a:r>
            <a:r>
              <a:rPr lang="zh-CN" altLang="en-US" smtClean="0"/>
              <a:t>，以及定义在由多边形的边和弦组成的</a:t>
            </a:r>
            <a:r>
              <a:rPr lang="zh-CN" altLang="en-US" smtClean="0">
                <a:solidFill>
                  <a:srgbClr val="FE6700"/>
                </a:solidFill>
              </a:rPr>
              <a:t>三角形上的权</a:t>
            </a:r>
            <a:r>
              <a:rPr lang="zh-CN" altLang="en-US" smtClean="0"/>
              <a:t>函数</a:t>
            </a:r>
            <a:r>
              <a:rPr lang="en-US" altLang="zh-CN" smtClean="0"/>
              <a:t>w</a:t>
            </a:r>
            <a:r>
              <a:rPr lang="zh-CN" altLang="en-US" smtClean="0"/>
              <a:t>。要求确定该凸多边形的三角剖分，使得该三角剖分中</a:t>
            </a:r>
            <a:r>
              <a:rPr lang="zh-CN" altLang="en-US" smtClean="0">
                <a:solidFill>
                  <a:srgbClr val="FE6700"/>
                </a:solidFill>
              </a:rPr>
              <a:t>诸三角形上权之和</a:t>
            </a:r>
            <a:r>
              <a:rPr lang="zh-CN" altLang="en-US" smtClean="0"/>
              <a:t>为最小。</a:t>
            </a:r>
          </a:p>
          <a:p>
            <a:pPr eaLnBrk="1" hangingPunct="1"/>
            <a:endParaRPr lang="en-US" altLang="zh-CN" smtClean="0"/>
          </a:p>
        </p:txBody>
      </p:sp>
      <p:sp>
        <p:nvSpPr>
          <p:cNvPr id="4" name="灯片编号占位符 5"/>
          <p:cNvSpPr>
            <a:spLocks noGrp="1"/>
          </p:cNvSpPr>
          <p:nvPr>
            <p:ph type="sldNum" sz="quarter" idx="12"/>
          </p:nvPr>
        </p:nvSpPr>
        <p:spPr/>
        <p:txBody>
          <a:bodyPr/>
          <a:lstStyle/>
          <a:p>
            <a:pPr>
              <a:defRPr/>
            </a:pPr>
            <a:fld id="{CBC0365E-D4B5-4846-9189-850BA5EA7C03}" type="slidenum">
              <a:rPr lang="en-US" altLang="zh-CN"/>
              <a:pPr>
                <a:defRPr/>
              </a:pPr>
              <a:t>68</a:t>
            </a:fld>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fontAlgn="auto" hangingPunct="1">
              <a:spcAft>
                <a:spcPts val="0"/>
              </a:spcAft>
              <a:defRPr/>
            </a:pPr>
            <a:r>
              <a:rPr lang="zh-CN" altLang="en-US"/>
              <a:t>例：</a:t>
            </a:r>
          </a:p>
        </p:txBody>
      </p:sp>
      <p:sp>
        <p:nvSpPr>
          <p:cNvPr id="17411" name="Rectangle 3"/>
          <p:cNvSpPr>
            <a:spLocks noGrp="1" noChangeArrowheads="1"/>
          </p:cNvSpPr>
          <p:nvPr>
            <p:ph idx="1"/>
          </p:nvPr>
        </p:nvSpPr>
        <p:spPr>
          <a:xfrm>
            <a:off x="468313" y="1341438"/>
            <a:ext cx="8229600" cy="1295400"/>
          </a:xfrm>
        </p:spPr>
        <p:txBody>
          <a:bodyPr/>
          <a:lstStyle/>
          <a:p>
            <a:pPr eaLnBrk="1" hangingPunct="1"/>
            <a:r>
              <a:rPr lang="zh-CN" altLang="en-US" smtClean="0"/>
              <a:t>设有四个矩阵</a:t>
            </a:r>
            <a:r>
              <a:rPr lang="en-US" altLang="zh-CN" smtClean="0"/>
              <a:t>A,B,C,D</a:t>
            </a:r>
            <a:r>
              <a:rPr lang="zh-CN" altLang="en-US" smtClean="0"/>
              <a:t>，可以有以下</a:t>
            </a:r>
            <a:r>
              <a:rPr lang="en-US" altLang="zh-CN" smtClean="0"/>
              <a:t>5</a:t>
            </a:r>
            <a:r>
              <a:rPr lang="zh-CN" altLang="en-US" smtClean="0"/>
              <a:t>种不同的加括号方式：</a:t>
            </a:r>
          </a:p>
          <a:p>
            <a:pPr eaLnBrk="1" hangingPunct="1"/>
            <a:endParaRPr lang="en-US" altLang="zh-CN" smtClean="0"/>
          </a:p>
        </p:txBody>
      </p:sp>
      <p:sp>
        <p:nvSpPr>
          <p:cNvPr id="6" name="灯片编号占位符 5"/>
          <p:cNvSpPr>
            <a:spLocks noGrp="1"/>
          </p:cNvSpPr>
          <p:nvPr>
            <p:ph type="sldNum" sz="quarter" idx="12"/>
          </p:nvPr>
        </p:nvSpPr>
        <p:spPr/>
        <p:txBody>
          <a:bodyPr/>
          <a:lstStyle/>
          <a:p>
            <a:pPr>
              <a:defRPr/>
            </a:pPr>
            <a:fld id="{596AD632-FDE0-44B3-A05B-3464F6D7AA82}" type="slidenum">
              <a:rPr lang="en-US" altLang="zh-CN"/>
              <a:pPr>
                <a:defRPr/>
              </a:pPr>
              <a:t>6</a:t>
            </a:fld>
            <a:endParaRPr lang="en-US" altLang="zh-CN"/>
          </a:p>
        </p:txBody>
      </p:sp>
      <p:graphicFrame>
        <p:nvGraphicFramePr>
          <p:cNvPr id="17413" name="Object 4"/>
          <p:cNvGraphicFramePr>
            <a:graphicFrameLocks noChangeAspect="1"/>
          </p:cNvGraphicFramePr>
          <p:nvPr/>
        </p:nvGraphicFramePr>
        <p:xfrm>
          <a:off x="1600200" y="2667000"/>
          <a:ext cx="2525713" cy="3810000"/>
        </p:xfrm>
        <a:graphic>
          <a:graphicData uri="http://schemas.openxmlformats.org/presentationml/2006/ole">
            <mc:AlternateContent xmlns:mc="http://schemas.openxmlformats.org/markup-compatibility/2006">
              <mc:Choice xmlns:v="urn:schemas-microsoft-com:vml" Requires="v">
                <p:oleObj spid="_x0000_s17415" name="公式" r:id="rId3" imgW="749300" imgH="1130300" progId="Equation.3">
                  <p:embed/>
                </p:oleObj>
              </mc:Choice>
              <mc:Fallback>
                <p:oleObj name="公式" r:id="rId3" imgW="749300" imgH="11303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2667000"/>
                        <a:ext cx="2525713"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ext Box 5"/>
          <p:cNvSpPr txBox="1">
            <a:spLocks noChangeArrowheads="1"/>
          </p:cNvSpPr>
          <p:nvPr/>
        </p:nvSpPr>
        <p:spPr bwMode="auto">
          <a:xfrm>
            <a:off x="5334000" y="2971800"/>
            <a:ext cx="3292475" cy="2654300"/>
          </a:xfrm>
          <a:prstGeom prst="rect">
            <a:avLst/>
          </a:prstGeom>
          <a:solidFill>
            <a:srgbClr val="008080"/>
          </a:solidFill>
          <a:ln w="12700" cap="sq">
            <a:noFill/>
            <a:miter lim="800000"/>
            <a:headEnd type="none" w="sm" len="sm"/>
            <a:tailEnd type="none" w="sm" len="sm"/>
          </a:ln>
          <a:effectLst/>
        </p:spPr>
        <p:txBody>
          <a:bodyPr>
            <a:spAutoFit/>
          </a:bodyPr>
          <a:lstStyle/>
          <a:p>
            <a:pPr eaLnBrk="1" hangingPunct="1">
              <a:defRPr/>
            </a:pPr>
            <a:r>
              <a:rPr kumimoji="1" lang="zh-CN" altLang="en-US">
                <a:solidFill>
                  <a:schemeClr val="bg1"/>
                </a:solidFill>
                <a:effectLst>
                  <a:outerShdw blurRad="38100" dist="38100" dir="2700000" algn="tl">
                    <a:srgbClr val="000000"/>
                  </a:outerShdw>
                </a:effectLst>
                <a:latin typeface="Times New Roman" pitchFamily="18" charset="0"/>
                <a:ea typeface="隶书" pitchFamily="49" charset="-122"/>
              </a:rPr>
              <a:t>每一种完全加括号方式对应于一种矩阵连乘积的计算次序，而</a:t>
            </a:r>
            <a:r>
              <a:rPr kumimoji="1" lang="zh-CN" altLang="en-US">
                <a:solidFill>
                  <a:srgbClr val="FE6700"/>
                </a:solidFill>
                <a:effectLst>
                  <a:outerShdw blurRad="38100" dist="38100" dir="2700000" algn="tl">
                    <a:srgbClr val="000000"/>
                  </a:outerShdw>
                </a:effectLst>
                <a:latin typeface="Times New Roman" pitchFamily="18" charset="0"/>
                <a:ea typeface="隶书" pitchFamily="49" charset="-122"/>
              </a:rPr>
              <a:t>矩阵连乘积的计算次序与其计算量有密切关系</a:t>
            </a:r>
            <a:r>
              <a:rPr kumimoji="1" lang="zh-CN" altLang="en-US">
                <a:solidFill>
                  <a:schemeClr val="bg1"/>
                </a:solidFill>
                <a:effectLst>
                  <a:outerShdw blurRad="38100" dist="38100" dir="2700000" algn="tl">
                    <a:srgbClr val="000000"/>
                  </a:outerShdw>
                </a:effectLst>
                <a:latin typeface="Times New Roman" pitchFamily="18" charset="0"/>
                <a:ea typeface="隶书" pitchFamily="49" charset="-122"/>
              </a:rPr>
              <a:t>。</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fontAlgn="auto" hangingPunct="1">
              <a:spcAft>
                <a:spcPts val="0"/>
              </a:spcAft>
              <a:defRPr/>
            </a:pPr>
            <a:r>
              <a:rPr lang="en-US" altLang="zh-CN"/>
              <a:t>1. </a:t>
            </a:r>
            <a:r>
              <a:rPr lang="zh-CN" altLang="en-US"/>
              <a:t>三角剖分的结构及其相关问题</a:t>
            </a:r>
          </a:p>
        </p:txBody>
      </p:sp>
      <p:sp>
        <p:nvSpPr>
          <p:cNvPr id="81923" name="Rectangle 3"/>
          <p:cNvSpPr>
            <a:spLocks noGrp="1" noChangeArrowheads="1"/>
          </p:cNvSpPr>
          <p:nvPr>
            <p:ph idx="1"/>
          </p:nvPr>
        </p:nvSpPr>
        <p:spPr>
          <a:xfrm>
            <a:off x="468313" y="1341438"/>
            <a:ext cx="8229600" cy="2879725"/>
          </a:xfrm>
        </p:spPr>
        <p:txBody>
          <a:bodyPr/>
          <a:lstStyle/>
          <a:p>
            <a:pPr eaLnBrk="1" hangingPunct="1">
              <a:lnSpc>
                <a:spcPct val="90000"/>
              </a:lnSpc>
            </a:pPr>
            <a:r>
              <a:rPr lang="zh-CN" altLang="en-US" sz="2800" smtClean="0"/>
              <a:t>一个表达式的完全加括号方式相应于一棵完全二叉树，称为表达式的</a:t>
            </a:r>
            <a:r>
              <a:rPr lang="zh-CN" altLang="en-US" sz="2800" smtClean="0">
                <a:solidFill>
                  <a:srgbClr val="FE6700"/>
                </a:solidFill>
              </a:rPr>
              <a:t>语法树</a:t>
            </a:r>
            <a:r>
              <a:rPr lang="zh-CN" altLang="en-US" sz="2800" smtClean="0"/>
              <a:t>。例如，完全加括号的矩阵连乘积</a:t>
            </a:r>
            <a:r>
              <a:rPr lang="en-US" altLang="zh-CN" sz="2800" smtClean="0"/>
              <a:t>((A</a:t>
            </a:r>
            <a:r>
              <a:rPr lang="en-US" altLang="zh-CN" sz="2800" baseline="-25000" smtClean="0"/>
              <a:t>1</a:t>
            </a:r>
            <a:r>
              <a:rPr lang="en-US" altLang="zh-CN" sz="2800" smtClean="0"/>
              <a:t>(A</a:t>
            </a:r>
            <a:r>
              <a:rPr lang="en-US" altLang="zh-CN" sz="2800" baseline="-25000" smtClean="0"/>
              <a:t>2</a:t>
            </a:r>
            <a:r>
              <a:rPr lang="en-US" altLang="zh-CN" sz="2800" smtClean="0"/>
              <a:t>A</a:t>
            </a:r>
            <a:r>
              <a:rPr lang="en-US" altLang="zh-CN" sz="2800" baseline="-25000" smtClean="0"/>
              <a:t>3</a:t>
            </a:r>
            <a:r>
              <a:rPr lang="en-US" altLang="zh-CN" sz="2800" smtClean="0"/>
              <a:t>))(A</a:t>
            </a:r>
            <a:r>
              <a:rPr lang="en-US" altLang="zh-CN" sz="2800" baseline="-25000" smtClean="0"/>
              <a:t>4</a:t>
            </a:r>
            <a:r>
              <a:rPr lang="en-US" altLang="zh-CN" sz="2800" smtClean="0"/>
              <a:t>(A</a:t>
            </a:r>
            <a:r>
              <a:rPr lang="en-US" altLang="zh-CN" sz="2800" baseline="-25000" smtClean="0"/>
              <a:t>5</a:t>
            </a:r>
            <a:r>
              <a:rPr lang="en-US" altLang="zh-CN" sz="2800" smtClean="0"/>
              <a:t>A</a:t>
            </a:r>
            <a:r>
              <a:rPr lang="en-US" altLang="zh-CN" sz="2800" baseline="-25000" smtClean="0"/>
              <a:t>6</a:t>
            </a:r>
            <a:r>
              <a:rPr lang="en-US" altLang="zh-CN" sz="2800" smtClean="0"/>
              <a:t>)))</a:t>
            </a:r>
            <a:r>
              <a:rPr lang="zh-CN" altLang="en-US" sz="2800" smtClean="0"/>
              <a:t>所相应的语法树如图 </a:t>
            </a:r>
            <a:r>
              <a:rPr lang="en-US" altLang="zh-CN" sz="2800" smtClean="0"/>
              <a:t>(a)</a:t>
            </a:r>
            <a:r>
              <a:rPr lang="zh-CN" altLang="en-US" sz="2800" smtClean="0"/>
              <a:t>所示。</a:t>
            </a:r>
          </a:p>
          <a:p>
            <a:pPr eaLnBrk="1" hangingPunct="1">
              <a:lnSpc>
                <a:spcPct val="90000"/>
              </a:lnSpc>
            </a:pPr>
            <a:r>
              <a:rPr lang="zh-CN" altLang="en-US" sz="2800" smtClean="0"/>
              <a:t>凸多边形</a:t>
            </a:r>
            <a:r>
              <a:rPr lang="en-US" altLang="zh-CN" sz="2800" smtClean="0"/>
              <a:t>{v</a:t>
            </a:r>
            <a:r>
              <a:rPr lang="en-US" altLang="zh-CN" sz="2800" baseline="-25000" smtClean="0"/>
              <a:t>0</a:t>
            </a:r>
            <a:r>
              <a:rPr lang="en-US" altLang="zh-CN" sz="2800" smtClean="0"/>
              <a:t>,v</a:t>
            </a:r>
            <a:r>
              <a:rPr lang="en-US" altLang="zh-CN" sz="2800" baseline="-25000" smtClean="0"/>
              <a:t>1</a:t>
            </a:r>
            <a:r>
              <a:rPr lang="en-US" altLang="zh-CN" sz="2800" smtClean="0"/>
              <a:t>,…v</a:t>
            </a:r>
            <a:r>
              <a:rPr lang="en-US" altLang="zh-CN" sz="2800" baseline="-25000" smtClean="0"/>
              <a:t>n-1</a:t>
            </a:r>
            <a:r>
              <a:rPr lang="en-US" altLang="zh-CN" sz="2800" smtClean="0"/>
              <a:t>}</a:t>
            </a:r>
            <a:r>
              <a:rPr lang="zh-CN" altLang="en-US" sz="2800" smtClean="0"/>
              <a:t>的三角剖分也可以用语法树表示。例如，图 </a:t>
            </a:r>
            <a:r>
              <a:rPr lang="en-US" altLang="zh-CN" sz="2800" smtClean="0"/>
              <a:t>(b)</a:t>
            </a:r>
            <a:r>
              <a:rPr lang="zh-CN" altLang="en-US" sz="2800" smtClean="0"/>
              <a:t>中凸多边形的三角剖分可用图 </a:t>
            </a:r>
            <a:r>
              <a:rPr lang="en-US" altLang="zh-CN" sz="2800" smtClean="0"/>
              <a:t>(a)</a:t>
            </a:r>
            <a:r>
              <a:rPr lang="zh-CN" altLang="en-US" sz="2800" smtClean="0"/>
              <a:t>所示的语法树表示。</a:t>
            </a:r>
          </a:p>
        </p:txBody>
      </p:sp>
      <p:sp>
        <p:nvSpPr>
          <p:cNvPr id="5" name="灯片编号占位符 5"/>
          <p:cNvSpPr>
            <a:spLocks noGrp="1"/>
          </p:cNvSpPr>
          <p:nvPr>
            <p:ph type="sldNum" sz="quarter" idx="12"/>
          </p:nvPr>
        </p:nvSpPr>
        <p:spPr/>
        <p:txBody>
          <a:bodyPr/>
          <a:lstStyle/>
          <a:p>
            <a:pPr>
              <a:defRPr/>
            </a:pPr>
            <a:fld id="{112E3A38-96C6-422D-B9A8-55B81E1AF143}" type="slidenum">
              <a:rPr lang="en-US" altLang="zh-CN"/>
              <a:pPr>
                <a:defRPr/>
              </a:pPr>
              <a:t>69</a:t>
            </a:fld>
            <a:endParaRPr lang="en-US" altLang="zh-CN"/>
          </a:p>
        </p:txBody>
      </p:sp>
      <p:pic>
        <p:nvPicPr>
          <p:cNvPr id="81925" name="Picture 4" descr="t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4237038"/>
            <a:ext cx="5638800" cy="262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fontAlgn="auto" hangingPunct="1">
              <a:spcAft>
                <a:spcPts val="0"/>
              </a:spcAft>
              <a:defRPr/>
            </a:pPr>
            <a:endParaRPr lang="zh-CN" altLang="zh-CN"/>
          </a:p>
        </p:txBody>
      </p:sp>
      <p:sp>
        <p:nvSpPr>
          <p:cNvPr id="82947" name="Rectangle 3"/>
          <p:cNvSpPr>
            <a:spLocks noGrp="1" noChangeArrowheads="1"/>
          </p:cNvSpPr>
          <p:nvPr>
            <p:ph idx="1"/>
          </p:nvPr>
        </p:nvSpPr>
        <p:spPr>
          <a:xfrm>
            <a:off x="468313" y="1341438"/>
            <a:ext cx="8229600" cy="1727200"/>
          </a:xfrm>
        </p:spPr>
        <p:txBody>
          <a:bodyPr/>
          <a:lstStyle/>
          <a:p>
            <a:pPr eaLnBrk="1" hangingPunct="1"/>
            <a:r>
              <a:rPr lang="zh-CN" altLang="en-US" smtClean="0"/>
              <a:t>矩阵连乘积中的每个矩阵</a:t>
            </a:r>
            <a:r>
              <a:rPr lang="en-US" altLang="zh-CN" smtClean="0"/>
              <a:t>A</a:t>
            </a:r>
            <a:r>
              <a:rPr lang="en-US" altLang="zh-CN" baseline="-25000" smtClean="0"/>
              <a:t>i</a:t>
            </a:r>
            <a:r>
              <a:rPr lang="zh-CN" altLang="en-US" smtClean="0"/>
              <a:t>对应于凸</a:t>
            </a:r>
            <a:r>
              <a:rPr lang="en-US" altLang="zh-CN" smtClean="0"/>
              <a:t>(n+1)</a:t>
            </a:r>
            <a:r>
              <a:rPr lang="zh-CN" altLang="en-US" smtClean="0"/>
              <a:t>边形中的一条边</a:t>
            </a:r>
            <a:r>
              <a:rPr lang="en-US" altLang="zh-CN" smtClean="0"/>
              <a:t>v</a:t>
            </a:r>
            <a:r>
              <a:rPr lang="en-US" altLang="zh-CN" baseline="-25000" smtClean="0"/>
              <a:t>i-1</a:t>
            </a:r>
            <a:r>
              <a:rPr lang="en-US" altLang="zh-CN" smtClean="0"/>
              <a:t>v</a:t>
            </a:r>
            <a:r>
              <a:rPr lang="en-US" altLang="zh-CN" baseline="-25000" smtClean="0"/>
              <a:t>i</a:t>
            </a:r>
            <a:r>
              <a:rPr lang="zh-CN" altLang="en-US" smtClean="0"/>
              <a:t>。三角剖分中的一条弦</a:t>
            </a:r>
            <a:r>
              <a:rPr lang="en-US" altLang="zh-CN" smtClean="0"/>
              <a:t>v</a:t>
            </a:r>
            <a:r>
              <a:rPr lang="en-US" altLang="zh-CN" baseline="-25000" smtClean="0"/>
              <a:t>i</a:t>
            </a:r>
            <a:r>
              <a:rPr lang="en-US" altLang="zh-CN" smtClean="0"/>
              <a:t>v</a:t>
            </a:r>
            <a:r>
              <a:rPr lang="en-US" altLang="zh-CN" baseline="-25000" smtClean="0"/>
              <a:t>j</a:t>
            </a:r>
            <a:r>
              <a:rPr lang="zh-CN" altLang="en-US" smtClean="0"/>
              <a:t>，</a:t>
            </a:r>
            <a:r>
              <a:rPr lang="en-US" altLang="zh-CN" smtClean="0"/>
              <a:t>i&lt;j</a:t>
            </a:r>
            <a:r>
              <a:rPr lang="zh-CN" altLang="en-US" smtClean="0"/>
              <a:t>，对应于矩阵连乘积</a:t>
            </a:r>
            <a:r>
              <a:rPr lang="en-US" altLang="zh-CN" smtClean="0"/>
              <a:t>A[i+1:j]</a:t>
            </a:r>
            <a:r>
              <a:rPr lang="zh-CN" altLang="en-US" smtClean="0"/>
              <a:t>。</a:t>
            </a:r>
          </a:p>
        </p:txBody>
      </p:sp>
      <p:sp>
        <p:nvSpPr>
          <p:cNvPr id="5" name="灯片编号占位符 5"/>
          <p:cNvSpPr>
            <a:spLocks noGrp="1"/>
          </p:cNvSpPr>
          <p:nvPr>
            <p:ph type="sldNum" sz="quarter" idx="12"/>
          </p:nvPr>
        </p:nvSpPr>
        <p:spPr/>
        <p:txBody>
          <a:bodyPr/>
          <a:lstStyle/>
          <a:p>
            <a:pPr>
              <a:defRPr/>
            </a:pPr>
            <a:fld id="{8403719C-7510-4D9D-8DF0-1D4472E2D8DC}" type="slidenum">
              <a:rPr lang="en-US" altLang="zh-CN"/>
              <a:pPr>
                <a:defRPr/>
              </a:pPr>
              <a:t>70</a:t>
            </a:fld>
            <a:endParaRPr lang="en-US" altLang="zh-CN"/>
          </a:p>
        </p:txBody>
      </p:sp>
      <p:pic>
        <p:nvPicPr>
          <p:cNvPr id="82949" name="Picture 4" descr="t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200400"/>
            <a:ext cx="7086600" cy="329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fontAlgn="auto" hangingPunct="1">
              <a:spcAft>
                <a:spcPts val="0"/>
              </a:spcAft>
              <a:defRPr/>
            </a:pPr>
            <a:r>
              <a:rPr lang="zh-CN" altLang="en-US"/>
              <a:t>例：</a:t>
            </a:r>
          </a:p>
        </p:txBody>
      </p:sp>
      <p:sp>
        <p:nvSpPr>
          <p:cNvPr id="83971" name="Rectangle 3"/>
          <p:cNvSpPr>
            <a:spLocks noGrp="1" noChangeArrowheads="1"/>
          </p:cNvSpPr>
          <p:nvPr>
            <p:ph idx="1"/>
          </p:nvPr>
        </p:nvSpPr>
        <p:spPr>
          <a:xfrm>
            <a:off x="250825" y="1341438"/>
            <a:ext cx="8447088" cy="2374900"/>
          </a:xfrm>
        </p:spPr>
        <p:txBody>
          <a:bodyPr/>
          <a:lstStyle/>
          <a:p>
            <a:pPr eaLnBrk="1" hangingPunct="1"/>
            <a:r>
              <a:rPr lang="zh-CN" altLang="en-US" sz="2800" smtClean="0"/>
              <a:t>给定矩阵链</a:t>
            </a:r>
            <a:r>
              <a:rPr lang="en-US" altLang="zh-CN" sz="2800" smtClean="0"/>
              <a:t>A</a:t>
            </a:r>
            <a:r>
              <a:rPr lang="en-US" altLang="zh-CN" sz="2800" baseline="-25000" smtClean="0"/>
              <a:t>1</a:t>
            </a:r>
            <a:r>
              <a:rPr lang="en-US" altLang="zh-CN" sz="2800" smtClean="0"/>
              <a:t>A</a:t>
            </a:r>
            <a:r>
              <a:rPr lang="en-US" altLang="zh-CN" sz="2800" baseline="-25000" smtClean="0"/>
              <a:t>2</a:t>
            </a:r>
            <a:r>
              <a:rPr lang="en-US" altLang="zh-CN" sz="2800" smtClean="0"/>
              <a:t>A</a:t>
            </a:r>
            <a:r>
              <a:rPr lang="en-US" altLang="zh-CN" sz="2800" baseline="-25000" smtClean="0"/>
              <a:t>3</a:t>
            </a:r>
            <a:r>
              <a:rPr lang="en-US" altLang="zh-CN" sz="2800" smtClean="0"/>
              <a:t>A</a:t>
            </a:r>
            <a:r>
              <a:rPr lang="en-US" altLang="zh-CN" sz="2800" baseline="-25000" smtClean="0"/>
              <a:t>4</a:t>
            </a:r>
            <a:r>
              <a:rPr lang="en-US" altLang="zh-CN" sz="2800" smtClean="0"/>
              <a:t>A</a:t>
            </a:r>
            <a:r>
              <a:rPr lang="en-US" altLang="zh-CN" sz="2800" baseline="-25000" smtClean="0"/>
              <a:t>5</a:t>
            </a:r>
            <a:r>
              <a:rPr lang="en-US" altLang="zh-CN" sz="2800" smtClean="0"/>
              <a:t>A</a:t>
            </a:r>
            <a:r>
              <a:rPr lang="en-US" altLang="zh-CN" sz="2800" baseline="-25000" smtClean="0"/>
              <a:t>6</a:t>
            </a:r>
            <a:r>
              <a:rPr lang="zh-CN" altLang="en-US" sz="2800" smtClean="0"/>
              <a:t>，</a:t>
            </a:r>
            <a:r>
              <a:rPr lang="en-US" altLang="zh-CN" sz="2800" smtClean="0"/>
              <a:t>A</a:t>
            </a:r>
            <a:r>
              <a:rPr lang="en-US" altLang="zh-CN" sz="2800" baseline="-25000" smtClean="0"/>
              <a:t>i</a:t>
            </a:r>
            <a:r>
              <a:rPr lang="zh-CN" altLang="en-US" sz="2800" smtClean="0"/>
              <a:t>的维数为</a:t>
            </a:r>
            <a:r>
              <a:rPr lang="en-US" altLang="zh-CN" sz="2800" smtClean="0"/>
              <a:t>p</a:t>
            </a:r>
            <a:r>
              <a:rPr lang="en-US" altLang="zh-CN" sz="2800" baseline="-25000" smtClean="0"/>
              <a:t>i-1</a:t>
            </a:r>
            <a:r>
              <a:rPr lang="en-US" altLang="zh-CN" sz="2800" smtClean="0"/>
              <a:t>×p</a:t>
            </a:r>
            <a:r>
              <a:rPr lang="en-US" altLang="zh-CN" sz="2800" baseline="-25000" smtClean="0"/>
              <a:t>i</a:t>
            </a:r>
            <a:r>
              <a:rPr lang="zh-CN" altLang="en-US" sz="2800" smtClean="0"/>
              <a:t>；</a:t>
            </a:r>
            <a:endParaRPr lang="zh-CN" altLang="en-US" sz="2800" baseline="-25000" smtClean="0"/>
          </a:p>
          <a:p>
            <a:pPr eaLnBrk="1" hangingPunct="1"/>
            <a:r>
              <a:rPr lang="zh-CN" altLang="en-US" sz="2800" smtClean="0"/>
              <a:t>定义凸多边形</a:t>
            </a:r>
            <a:r>
              <a:rPr lang="en-US" altLang="zh-CN" sz="2800" smtClean="0"/>
              <a:t>P={v</a:t>
            </a:r>
            <a:r>
              <a:rPr lang="en-US" altLang="zh-CN" sz="2800" baseline="-25000" smtClean="0"/>
              <a:t>0</a:t>
            </a:r>
            <a:r>
              <a:rPr lang="en-US" altLang="zh-CN" sz="2800" smtClean="0"/>
              <a:t>,v</a:t>
            </a:r>
            <a:r>
              <a:rPr lang="en-US" altLang="zh-CN" sz="2800" baseline="-25000" smtClean="0"/>
              <a:t>1</a:t>
            </a:r>
            <a:r>
              <a:rPr lang="en-US" altLang="zh-CN" sz="2800" smtClean="0"/>
              <a:t>,v</a:t>
            </a:r>
            <a:r>
              <a:rPr lang="en-US" altLang="zh-CN" sz="2800" baseline="-25000" smtClean="0"/>
              <a:t>2</a:t>
            </a:r>
            <a:r>
              <a:rPr lang="en-US" altLang="zh-CN" sz="2800" smtClean="0"/>
              <a:t>,v</a:t>
            </a:r>
            <a:r>
              <a:rPr lang="en-US" altLang="zh-CN" sz="2800" baseline="-25000" smtClean="0"/>
              <a:t>3</a:t>
            </a:r>
            <a:r>
              <a:rPr lang="en-US" altLang="zh-CN" sz="2800" smtClean="0"/>
              <a:t>,v</a:t>
            </a:r>
            <a:r>
              <a:rPr lang="en-US" altLang="zh-CN" sz="2800" baseline="-25000" smtClean="0"/>
              <a:t>4</a:t>
            </a:r>
            <a:r>
              <a:rPr lang="en-US" altLang="zh-CN" sz="2800" smtClean="0"/>
              <a:t>,v</a:t>
            </a:r>
            <a:r>
              <a:rPr lang="en-US" altLang="zh-CN" sz="2800" baseline="-25000" smtClean="0"/>
              <a:t>5</a:t>
            </a:r>
            <a:r>
              <a:rPr lang="en-US" altLang="zh-CN" sz="2800" smtClean="0"/>
              <a:t>,v</a:t>
            </a:r>
            <a:r>
              <a:rPr lang="en-US" altLang="zh-CN" sz="2800" baseline="-25000" smtClean="0"/>
              <a:t>6</a:t>
            </a:r>
            <a:r>
              <a:rPr lang="en-US" altLang="zh-CN" sz="2800" smtClean="0"/>
              <a:t>}</a:t>
            </a:r>
            <a:r>
              <a:rPr lang="zh-CN" altLang="en-US" sz="2800" smtClean="0"/>
              <a:t>，其三角形</a:t>
            </a:r>
            <a:r>
              <a:rPr lang="en-US" altLang="zh-CN" sz="2800" smtClean="0"/>
              <a:t>v</a:t>
            </a:r>
            <a:r>
              <a:rPr lang="en-US" altLang="zh-CN" sz="2800" baseline="-25000" smtClean="0"/>
              <a:t>i</a:t>
            </a:r>
            <a:r>
              <a:rPr lang="en-US" altLang="zh-CN" sz="2800" smtClean="0"/>
              <a:t>v</a:t>
            </a:r>
            <a:r>
              <a:rPr lang="en-US" altLang="zh-CN" sz="2800" baseline="-25000" smtClean="0"/>
              <a:t>j</a:t>
            </a:r>
            <a:r>
              <a:rPr lang="en-US" altLang="zh-CN" sz="2800" smtClean="0"/>
              <a:t>v</a:t>
            </a:r>
            <a:r>
              <a:rPr lang="en-US" altLang="zh-CN" sz="2800" baseline="-25000" smtClean="0"/>
              <a:t>k</a:t>
            </a:r>
            <a:r>
              <a:rPr lang="zh-CN" altLang="en-US" sz="2800" smtClean="0"/>
              <a:t>上的权函数值为</a:t>
            </a:r>
            <a:r>
              <a:rPr lang="en-US" altLang="zh-CN" sz="2800" smtClean="0"/>
              <a:t>w(v</a:t>
            </a:r>
            <a:r>
              <a:rPr lang="en-US" altLang="zh-CN" sz="2800" baseline="-25000" smtClean="0"/>
              <a:t>i</a:t>
            </a:r>
            <a:r>
              <a:rPr lang="en-US" altLang="zh-CN" sz="2800" smtClean="0"/>
              <a:t>v</a:t>
            </a:r>
            <a:r>
              <a:rPr lang="en-US" altLang="zh-CN" sz="2800" baseline="-25000" smtClean="0"/>
              <a:t>j</a:t>
            </a:r>
            <a:r>
              <a:rPr lang="en-US" altLang="zh-CN" sz="2800" smtClean="0"/>
              <a:t>v</a:t>
            </a:r>
            <a:r>
              <a:rPr lang="en-US" altLang="zh-CN" sz="2800" baseline="-25000" smtClean="0"/>
              <a:t>k</a:t>
            </a:r>
            <a:r>
              <a:rPr lang="en-US" altLang="zh-CN" sz="2800" smtClean="0"/>
              <a:t>)=p</a:t>
            </a:r>
            <a:r>
              <a:rPr lang="en-US" altLang="zh-CN" sz="2800" baseline="-25000" smtClean="0"/>
              <a:t>i</a:t>
            </a:r>
            <a:r>
              <a:rPr lang="en-US" altLang="zh-CN" sz="2800" smtClean="0"/>
              <a:t>p</a:t>
            </a:r>
            <a:r>
              <a:rPr lang="en-US" altLang="zh-CN" sz="2800" baseline="-25000" smtClean="0"/>
              <a:t>j</a:t>
            </a:r>
            <a:r>
              <a:rPr lang="en-US" altLang="zh-CN" sz="2800" smtClean="0"/>
              <a:t>p</a:t>
            </a:r>
            <a:r>
              <a:rPr lang="en-US" altLang="zh-CN" sz="2800" baseline="-25000" smtClean="0"/>
              <a:t>k</a:t>
            </a:r>
            <a:r>
              <a:rPr lang="zh-CN" altLang="en-US" sz="2800" smtClean="0"/>
              <a:t>，依此定义，</a:t>
            </a:r>
            <a:r>
              <a:rPr lang="en-US" altLang="zh-CN" sz="2800" smtClean="0"/>
              <a:t>P</a:t>
            </a:r>
            <a:r>
              <a:rPr lang="zh-CN" altLang="en-US" sz="2800" smtClean="0"/>
              <a:t>的最优三角剖分所对应的语法树给出了矩阵链的最优完全加括号方式。</a:t>
            </a:r>
          </a:p>
        </p:txBody>
      </p:sp>
      <p:sp>
        <p:nvSpPr>
          <p:cNvPr id="5" name="灯片编号占位符 5"/>
          <p:cNvSpPr>
            <a:spLocks noGrp="1"/>
          </p:cNvSpPr>
          <p:nvPr>
            <p:ph type="sldNum" sz="quarter" idx="12"/>
          </p:nvPr>
        </p:nvSpPr>
        <p:spPr/>
        <p:txBody>
          <a:bodyPr/>
          <a:lstStyle/>
          <a:p>
            <a:pPr>
              <a:defRPr/>
            </a:pPr>
            <a:fld id="{F3144D8B-C937-4B49-8B95-2B32E65DFE14}" type="slidenum">
              <a:rPr lang="en-US" altLang="zh-CN"/>
              <a:pPr>
                <a:defRPr/>
              </a:pPr>
              <a:t>71</a:t>
            </a:fld>
            <a:endParaRPr lang="en-US" altLang="zh-CN"/>
          </a:p>
        </p:txBody>
      </p:sp>
      <p:pic>
        <p:nvPicPr>
          <p:cNvPr id="83973" name="Picture 4" descr="t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3917950"/>
            <a:ext cx="6324600" cy="294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fontAlgn="auto" hangingPunct="1">
              <a:spcAft>
                <a:spcPts val="0"/>
              </a:spcAft>
              <a:defRPr/>
            </a:pPr>
            <a:r>
              <a:rPr lang="en-US" altLang="zh-CN"/>
              <a:t>2. </a:t>
            </a:r>
            <a:r>
              <a:rPr lang="zh-CN" altLang="en-US"/>
              <a:t>最优子结构性质</a:t>
            </a:r>
          </a:p>
        </p:txBody>
      </p:sp>
      <p:sp>
        <p:nvSpPr>
          <p:cNvPr id="84995" name="Rectangle 3"/>
          <p:cNvSpPr>
            <a:spLocks noGrp="1" noChangeArrowheads="1"/>
          </p:cNvSpPr>
          <p:nvPr>
            <p:ph idx="1"/>
          </p:nvPr>
        </p:nvSpPr>
        <p:spPr/>
        <p:txBody>
          <a:bodyPr/>
          <a:lstStyle/>
          <a:p>
            <a:pPr eaLnBrk="1" hangingPunct="1"/>
            <a:r>
              <a:rPr lang="zh-CN" altLang="en-US" sz="2800" smtClean="0"/>
              <a:t>凸多边形的最优三角剖分问题有最优子结构性质。</a:t>
            </a:r>
          </a:p>
          <a:p>
            <a:pPr eaLnBrk="1" hangingPunct="1"/>
            <a:r>
              <a:rPr lang="zh-CN" altLang="en-US" sz="2800" smtClean="0"/>
              <a:t>事实上，若凸</a:t>
            </a:r>
            <a:r>
              <a:rPr lang="en-US" altLang="zh-CN" sz="2800" smtClean="0"/>
              <a:t>(n+1)</a:t>
            </a:r>
            <a:r>
              <a:rPr lang="zh-CN" altLang="en-US" sz="2800" smtClean="0"/>
              <a:t>边形</a:t>
            </a:r>
            <a:r>
              <a:rPr lang="en-US" altLang="zh-CN" sz="2800" smtClean="0"/>
              <a:t>P={v</a:t>
            </a:r>
            <a:r>
              <a:rPr lang="en-US" altLang="zh-CN" sz="2800" baseline="-25000" smtClean="0"/>
              <a:t>0</a:t>
            </a:r>
            <a:r>
              <a:rPr lang="en-US" altLang="zh-CN" sz="2800" smtClean="0"/>
              <a:t>,v</a:t>
            </a:r>
            <a:r>
              <a:rPr lang="en-US" altLang="zh-CN" sz="2800" baseline="-25000" smtClean="0"/>
              <a:t>1</a:t>
            </a:r>
            <a:r>
              <a:rPr lang="en-US" altLang="zh-CN" sz="2800" smtClean="0"/>
              <a:t>,…,v</a:t>
            </a:r>
            <a:r>
              <a:rPr lang="en-US" altLang="zh-CN" sz="2800" baseline="-25000" smtClean="0"/>
              <a:t>n-1</a:t>
            </a:r>
            <a:r>
              <a:rPr lang="en-US" altLang="zh-CN" sz="2800" smtClean="0"/>
              <a:t>}</a:t>
            </a:r>
            <a:r>
              <a:rPr lang="zh-CN" altLang="en-US" sz="2800" smtClean="0"/>
              <a:t>的最优三角剖分</a:t>
            </a:r>
            <a:r>
              <a:rPr lang="en-US" altLang="zh-CN" sz="2800" smtClean="0"/>
              <a:t>T</a:t>
            </a:r>
            <a:r>
              <a:rPr lang="zh-CN" altLang="en-US" sz="2800" smtClean="0"/>
              <a:t>包含三角形</a:t>
            </a:r>
            <a:r>
              <a:rPr lang="en-US" altLang="zh-CN" sz="2800" smtClean="0"/>
              <a:t>v</a:t>
            </a:r>
            <a:r>
              <a:rPr lang="en-US" altLang="zh-CN" sz="2800" baseline="-25000" smtClean="0"/>
              <a:t>0</a:t>
            </a:r>
            <a:r>
              <a:rPr lang="en-US" altLang="zh-CN" sz="2800" smtClean="0"/>
              <a:t>v</a:t>
            </a:r>
            <a:r>
              <a:rPr lang="en-US" altLang="zh-CN" sz="2800" baseline="-25000" smtClean="0"/>
              <a:t>k</a:t>
            </a:r>
            <a:r>
              <a:rPr lang="en-US" altLang="zh-CN" sz="2800" smtClean="0"/>
              <a:t>v</a:t>
            </a:r>
            <a:r>
              <a:rPr lang="en-US" altLang="zh-CN" sz="2800" baseline="-25000" smtClean="0"/>
              <a:t>n</a:t>
            </a:r>
            <a:r>
              <a:rPr lang="zh-CN" altLang="en-US" sz="2800" smtClean="0"/>
              <a:t>，</a:t>
            </a:r>
            <a:r>
              <a:rPr lang="en-US" altLang="zh-CN" sz="2800" smtClean="0"/>
              <a:t>1≤k≤n-1</a:t>
            </a:r>
            <a:r>
              <a:rPr lang="zh-CN" altLang="en-US" sz="2800" smtClean="0"/>
              <a:t>，则</a:t>
            </a:r>
            <a:r>
              <a:rPr lang="en-US" altLang="zh-CN" sz="2800" smtClean="0"/>
              <a:t>T</a:t>
            </a:r>
            <a:r>
              <a:rPr lang="zh-CN" altLang="en-US" sz="2800" smtClean="0"/>
              <a:t>的权为</a:t>
            </a:r>
            <a:r>
              <a:rPr lang="en-US" altLang="zh-CN" sz="2800" smtClean="0">
                <a:solidFill>
                  <a:srgbClr val="FE6700"/>
                </a:solidFill>
              </a:rPr>
              <a:t>3</a:t>
            </a:r>
            <a:r>
              <a:rPr lang="zh-CN" altLang="en-US" sz="2800" smtClean="0">
                <a:solidFill>
                  <a:srgbClr val="FE6700"/>
                </a:solidFill>
              </a:rPr>
              <a:t>个部分</a:t>
            </a:r>
            <a:r>
              <a:rPr lang="zh-CN" altLang="en-US" sz="2800" smtClean="0"/>
              <a:t>权的和：三角形</a:t>
            </a:r>
            <a:r>
              <a:rPr lang="en-US" altLang="zh-CN" sz="2800" smtClean="0">
                <a:solidFill>
                  <a:srgbClr val="FE6700"/>
                </a:solidFill>
              </a:rPr>
              <a:t>v</a:t>
            </a:r>
            <a:r>
              <a:rPr lang="en-US" altLang="zh-CN" sz="2800" baseline="-25000" smtClean="0">
                <a:solidFill>
                  <a:srgbClr val="FE6700"/>
                </a:solidFill>
              </a:rPr>
              <a:t>0</a:t>
            </a:r>
            <a:r>
              <a:rPr lang="en-US" altLang="zh-CN" sz="2800" smtClean="0">
                <a:solidFill>
                  <a:srgbClr val="FE6700"/>
                </a:solidFill>
              </a:rPr>
              <a:t>v</a:t>
            </a:r>
            <a:r>
              <a:rPr lang="en-US" altLang="zh-CN" sz="2800" baseline="-25000" smtClean="0">
                <a:solidFill>
                  <a:srgbClr val="FE6700"/>
                </a:solidFill>
              </a:rPr>
              <a:t>k</a:t>
            </a:r>
            <a:r>
              <a:rPr lang="en-US" altLang="zh-CN" sz="2800" smtClean="0">
                <a:solidFill>
                  <a:srgbClr val="FE6700"/>
                </a:solidFill>
              </a:rPr>
              <a:t>v</a:t>
            </a:r>
            <a:r>
              <a:rPr lang="en-US" altLang="zh-CN" sz="2800" baseline="-25000" smtClean="0">
                <a:solidFill>
                  <a:srgbClr val="FE6700"/>
                </a:solidFill>
              </a:rPr>
              <a:t>n</a:t>
            </a:r>
            <a:r>
              <a:rPr lang="zh-CN" altLang="en-US" sz="2800" smtClean="0"/>
              <a:t>的权，子多边形</a:t>
            </a:r>
            <a:r>
              <a:rPr lang="en-US" altLang="zh-CN" sz="2800" smtClean="0">
                <a:solidFill>
                  <a:srgbClr val="FE6700"/>
                </a:solidFill>
              </a:rPr>
              <a:t>{v</a:t>
            </a:r>
            <a:r>
              <a:rPr lang="en-US" altLang="zh-CN" sz="2800" baseline="-25000" smtClean="0">
                <a:solidFill>
                  <a:srgbClr val="FE6700"/>
                </a:solidFill>
              </a:rPr>
              <a:t>0</a:t>
            </a:r>
            <a:r>
              <a:rPr lang="en-US" altLang="zh-CN" sz="2800" smtClean="0">
                <a:solidFill>
                  <a:srgbClr val="FE6700"/>
                </a:solidFill>
              </a:rPr>
              <a:t>,v</a:t>
            </a:r>
            <a:r>
              <a:rPr lang="en-US" altLang="zh-CN" sz="2800" baseline="-25000" smtClean="0">
                <a:solidFill>
                  <a:srgbClr val="FE6700"/>
                </a:solidFill>
              </a:rPr>
              <a:t>1</a:t>
            </a:r>
            <a:r>
              <a:rPr lang="en-US" altLang="zh-CN" sz="2800" smtClean="0">
                <a:solidFill>
                  <a:srgbClr val="FE6700"/>
                </a:solidFill>
              </a:rPr>
              <a:t>,…,v</a:t>
            </a:r>
            <a:r>
              <a:rPr lang="en-US" altLang="zh-CN" sz="2800" baseline="-25000" smtClean="0">
                <a:solidFill>
                  <a:srgbClr val="FE6700"/>
                </a:solidFill>
              </a:rPr>
              <a:t>k</a:t>
            </a:r>
            <a:r>
              <a:rPr lang="en-US" altLang="zh-CN" sz="2800" smtClean="0">
                <a:solidFill>
                  <a:srgbClr val="FE6700"/>
                </a:solidFill>
              </a:rPr>
              <a:t>}</a:t>
            </a:r>
            <a:r>
              <a:rPr lang="zh-CN" altLang="en-US" sz="2800" smtClean="0"/>
              <a:t>和</a:t>
            </a:r>
            <a:r>
              <a:rPr lang="en-US" altLang="zh-CN" sz="2800" smtClean="0">
                <a:solidFill>
                  <a:srgbClr val="FE6700"/>
                </a:solidFill>
              </a:rPr>
              <a:t>{v</a:t>
            </a:r>
            <a:r>
              <a:rPr lang="en-US" altLang="zh-CN" sz="2800" baseline="-25000" smtClean="0">
                <a:solidFill>
                  <a:srgbClr val="FE6700"/>
                </a:solidFill>
              </a:rPr>
              <a:t>k</a:t>
            </a:r>
            <a:r>
              <a:rPr lang="en-US" altLang="zh-CN" sz="2800" smtClean="0">
                <a:solidFill>
                  <a:srgbClr val="FE6700"/>
                </a:solidFill>
              </a:rPr>
              <a:t>,v</a:t>
            </a:r>
            <a:r>
              <a:rPr lang="en-US" altLang="zh-CN" sz="2800" baseline="-25000" smtClean="0">
                <a:solidFill>
                  <a:srgbClr val="FE6700"/>
                </a:solidFill>
              </a:rPr>
              <a:t>k+1</a:t>
            </a:r>
            <a:r>
              <a:rPr lang="en-US" altLang="zh-CN" sz="2800" smtClean="0">
                <a:solidFill>
                  <a:srgbClr val="FE6700"/>
                </a:solidFill>
              </a:rPr>
              <a:t>,…,v</a:t>
            </a:r>
            <a:r>
              <a:rPr lang="en-US" altLang="zh-CN" sz="2400" baseline="-25000" smtClean="0">
                <a:solidFill>
                  <a:srgbClr val="FE6700"/>
                </a:solidFill>
              </a:rPr>
              <a:t>n</a:t>
            </a:r>
            <a:r>
              <a:rPr lang="en-US" altLang="zh-CN" sz="2800" smtClean="0">
                <a:solidFill>
                  <a:srgbClr val="FE6700"/>
                </a:solidFill>
              </a:rPr>
              <a:t>}</a:t>
            </a:r>
            <a:r>
              <a:rPr lang="zh-CN" altLang="en-US" sz="2800" smtClean="0"/>
              <a:t>的权之和。可以断言，由</a:t>
            </a:r>
            <a:r>
              <a:rPr lang="en-US" altLang="zh-CN" sz="2800" smtClean="0"/>
              <a:t>T</a:t>
            </a:r>
            <a:r>
              <a:rPr lang="zh-CN" altLang="en-US" sz="2800" smtClean="0"/>
              <a:t>所确定的这</a:t>
            </a:r>
            <a:r>
              <a:rPr lang="en-US" altLang="zh-CN" sz="2800" smtClean="0"/>
              <a:t>2</a:t>
            </a:r>
            <a:r>
              <a:rPr lang="zh-CN" altLang="en-US" sz="2800" smtClean="0"/>
              <a:t>个子多边形的三角剖分也是最优的。因为若有</a:t>
            </a:r>
            <a:r>
              <a:rPr lang="en-US" altLang="zh-CN" sz="2800" smtClean="0"/>
              <a:t>{v</a:t>
            </a:r>
            <a:r>
              <a:rPr lang="en-US" altLang="zh-CN" sz="2400" baseline="-25000" smtClean="0"/>
              <a:t>0</a:t>
            </a:r>
            <a:r>
              <a:rPr lang="en-US" altLang="zh-CN" sz="2800" smtClean="0"/>
              <a:t>,v</a:t>
            </a:r>
            <a:r>
              <a:rPr lang="en-US" altLang="zh-CN" sz="2400" baseline="-25000" smtClean="0"/>
              <a:t>1</a:t>
            </a:r>
            <a:r>
              <a:rPr lang="en-US" altLang="zh-CN" sz="2800" smtClean="0"/>
              <a:t>,…,v</a:t>
            </a:r>
            <a:r>
              <a:rPr lang="en-US" altLang="zh-CN" sz="2400" baseline="-25000" smtClean="0"/>
              <a:t>k</a:t>
            </a:r>
            <a:r>
              <a:rPr lang="en-US" altLang="zh-CN" sz="2800" smtClean="0"/>
              <a:t>}</a:t>
            </a:r>
            <a:r>
              <a:rPr lang="zh-CN" altLang="en-US" sz="2800" smtClean="0"/>
              <a:t>或</a:t>
            </a:r>
            <a:r>
              <a:rPr lang="en-US" altLang="zh-CN" sz="2800" smtClean="0"/>
              <a:t>{v</a:t>
            </a:r>
            <a:r>
              <a:rPr lang="en-US" altLang="zh-CN" sz="2400" baseline="-25000" smtClean="0"/>
              <a:t>k</a:t>
            </a:r>
            <a:r>
              <a:rPr lang="en-US" altLang="zh-CN" sz="2800" smtClean="0"/>
              <a:t>,v</a:t>
            </a:r>
            <a:r>
              <a:rPr lang="en-US" altLang="zh-CN" sz="2400" baseline="-25000" smtClean="0"/>
              <a:t>k+1</a:t>
            </a:r>
            <a:r>
              <a:rPr lang="en-US" altLang="zh-CN" sz="2800" smtClean="0"/>
              <a:t>,…,v</a:t>
            </a:r>
            <a:r>
              <a:rPr lang="en-US" altLang="zh-CN" sz="2400" baseline="-25000" smtClean="0"/>
              <a:t>n</a:t>
            </a:r>
            <a:r>
              <a:rPr lang="en-US" altLang="zh-CN" sz="2800" smtClean="0"/>
              <a:t>}</a:t>
            </a:r>
            <a:r>
              <a:rPr lang="zh-CN" altLang="en-US" sz="2800" smtClean="0"/>
              <a:t>的更小权的三角剖分将导致</a:t>
            </a:r>
            <a:r>
              <a:rPr lang="en-US" altLang="zh-CN" sz="2800" smtClean="0"/>
              <a:t>T</a:t>
            </a:r>
            <a:r>
              <a:rPr lang="zh-CN" altLang="en-US" sz="2800" smtClean="0"/>
              <a:t>不是最优三角剖分的矛盾。</a:t>
            </a:r>
          </a:p>
        </p:txBody>
      </p:sp>
      <p:sp>
        <p:nvSpPr>
          <p:cNvPr id="4" name="灯片编号占位符 5"/>
          <p:cNvSpPr>
            <a:spLocks noGrp="1"/>
          </p:cNvSpPr>
          <p:nvPr>
            <p:ph type="sldNum" sz="quarter" idx="12"/>
          </p:nvPr>
        </p:nvSpPr>
        <p:spPr/>
        <p:txBody>
          <a:bodyPr/>
          <a:lstStyle/>
          <a:p>
            <a:pPr>
              <a:defRPr/>
            </a:pPr>
            <a:fld id="{415AB389-9A45-47C7-AAB4-76843468B861}" type="slidenum">
              <a:rPr lang="en-US" altLang="zh-CN"/>
              <a:pPr>
                <a:defRPr/>
              </a:pPr>
              <a:t>72</a:t>
            </a:fld>
            <a:endParaRPr lang="en-US" altLang="zh-CN"/>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fontAlgn="auto" hangingPunct="1">
              <a:spcAft>
                <a:spcPts val="0"/>
              </a:spcAft>
              <a:defRPr/>
            </a:pPr>
            <a:r>
              <a:rPr lang="en-US" altLang="zh-CN"/>
              <a:t>3. </a:t>
            </a:r>
            <a:r>
              <a:rPr lang="zh-CN" altLang="en-US"/>
              <a:t>最优三角剖分的递归结构</a:t>
            </a:r>
          </a:p>
        </p:txBody>
      </p:sp>
      <p:sp>
        <p:nvSpPr>
          <p:cNvPr id="84995" name="Rectangle 3"/>
          <p:cNvSpPr>
            <a:spLocks noGrp="1" noChangeArrowheads="1"/>
          </p:cNvSpPr>
          <p:nvPr>
            <p:ph idx="1"/>
          </p:nvPr>
        </p:nvSpPr>
        <p:spPr>
          <a:xfrm>
            <a:off x="468313" y="1341438"/>
            <a:ext cx="8424862" cy="4813300"/>
          </a:xfrm>
        </p:spPr>
        <p:txBody>
          <a:bodyPr>
            <a:normAutofit/>
          </a:bodyPr>
          <a:lstStyle/>
          <a:p>
            <a:pPr eaLnBrk="1" fontAlgn="auto" hangingPunct="1">
              <a:spcAft>
                <a:spcPts val="0"/>
              </a:spcAft>
              <a:buFont typeface="Wingdings 2"/>
              <a:buChar char=""/>
              <a:defRPr/>
            </a:pPr>
            <a:r>
              <a:rPr lang="zh-CN" altLang="en-US"/>
              <a:t>定义</a:t>
            </a:r>
            <a:r>
              <a:rPr lang="en-US" altLang="zh-CN">
                <a:solidFill>
                  <a:srgbClr val="FE6700"/>
                </a:solidFill>
                <a:effectLst>
                  <a:outerShdw blurRad="38100" dist="38100" dir="2700000" algn="tl">
                    <a:srgbClr val="C0C0C0"/>
                  </a:outerShdw>
                </a:effectLst>
              </a:rPr>
              <a:t>t[i][j]</a:t>
            </a:r>
            <a:r>
              <a:rPr lang="zh-CN" altLang="en-US"/>
              <a:t>，</a:t>
            </a:r>
            <a:r>
              <a:rPr lang="en-US" altLang="zh-CN"/>
              <a:t>1≤i&lt;j≤n</a:t>
            </a:r>
            <a:r>
              <a:rPr lang="zh-CN" altLang="en-US"/>
              <a:t>为凸子多边形</a:t>
            </a:r>
            <a:r>
              <a:rPr lang="en-US" altLang="zh-CN"/>
              <a:t>{v</a:t>
            </a:r>
            <a:r>
              <a:rPr lang="en-US" altLang="zh-CN" baseline="-25000"/>
              <a:t>i-1</a:t>
            </a:r>
            <a:r>
              <a:rPr lang="en-US" altLang="zh-CN"/>
              <a:t>, v</a:t>
            </a:r>
            <a:r>
              <a:rPr lang="en-US" altLang="zh-CN" baseline="-25000"/>
              <a:t>i</a:t>
            </a:r>
            <a:r>
              <a:rPr lang="en-US" altLang="zh-CN"/>
              <a:t>,…,v</a:t>
            </a:r>
            <a:r>
              <a:rPr lang="en-US" altLang="zh-CN" baseline="-25000"/>
              <a:t>j</a:t>
            </a:r>
            <a:r>
              <a:rPr lang="en-US" altLang="zh-CN"/>
              <a:t>}</a:t>
            </a:r>
            <a:r>
              <a:rPr lang="zh-CN" altLang="en-US"/>
              <a:t>的最优三角剖分所对应的权函数值，即其最优值。为方便起见，</a:t>
            </a:r>
            <a:r>
              <a:rPr lang="zh-CN" altLang="en-US">
                <a:solidFill>
                  <a:srgbClr val="FE6700"/>
                </a:solidFill>
              </a:rPr>
              <a:t>设退化的多边形</a:t>
            </a:r>
            <a:r>
              <a:rPr lang="en-US" altLang="zh-CN">
                <a:solidFill>
                  <a:srgbClr val="FE6700"/>
                </a:solidFill>
              </a:rPr>
              <a:t>{v</a:t>
            </a:r>
            <a:r>
              <a:rPr lang="en-US" altLang="zh-CN" baseline="-25000">
                <a:solidFill>
                  <a:srgbClr val="FE6700"/>
                </a:solidFill>
              </a:rPr>
              <a:t>i-1</a:t>
            </a:r>
            <a:r>
              <a:rPr lang="en-US" altLang="zh-CN">
                <a:solidFill>
                  <a:srgbClr val="FE6700"/>
                </a:solidFill>
              </a:rPr>
              <a:t>,v</a:t>
            </a:r>
            <a:r>
              <a:rPr lang="en-US" altLang="zh-CN" baseline="-25000">
                <a:solidFill>
                  <a:srgbClr val="FE6700"/>
                </a:solidFill>
              </a:rPr>
              <a:t>i</a:t>
            </a:r>
            <a:r>
              <a:rPr lang="en-US" altLang="zh-CN">
                <a:solidFill>
                  <a:srgbClr val="FE6700"/>
                </a:solidFill>
              </a:rPr>
              <a:t>}</a:t>
            </a:r>
            <a:r>
              <a:rPr lang="zh-CN" altLang="en-US">
                <a:solidFill>
                  <a:srgbClr val="FE6700"/>
                </a:solidFill>
              </a:rPr>
              <a:t>具有权值</a:t>
            </a:r>
            <a:r>
              <a:rPr lang="en-US" altLang="zh-CN">
                <a:solidFill>
                  <a:srgbClr val="FE6700"/>
                </a:solidFill>
              </a:rPr>
              <a:t>0</a:t>
            </a:r>
            <a:r>
              <a:rPr lang="zh-CN" altLang="en-US"/>
              <a:t>。据此定义，要计算的凸</a:t>
            </a:r>
            <a:r>
              <a:rPr lang="en-US" altLang="zh-CN"/>
              <a:t>(n+1)</a:t>
            </a:r>
            <a:r>
              <a:rPr lang="zh-CN" altLang="en-US"/>
              <a:t>边形</a:t>
            </a:r>
            <a:r>
              <a:rPr lang="en-US" altLang="zh-CN"/>
              <a:t>P</a:t>
            </a:r>
            <a:r>
              <a:rPr lang="zh-CN" altLang="en-US"/>
              <a:t>的最优权值为</a:t>
            </a:r>
            <a:r>
              <a:rPr lang="en-US" altLang="zh-CN"/>
              <a:t>t[1][n]</a:t>
            </a:r>
            <a:r>
              <a:rPr lang="zh-CN" altLang="en-US"/>
              <a:t>。</a:t>
            </a:r>
          </a:p>
        </p:txBody>
      </p:sp>
      <p:sp>
        <p:nvSpPr>
          <p:cNvPr id="4" name="灯片编号占位符 5"/>
          <p:cNvSpPr>
            <a:spLocks noGrp="1"/>
          </p:cNvSpPr>
          <p:nvPr>
            <p:ph type="sldNum" sz="quarter" idx="12"/>
          </p:nvPr>
        </p:nvSpPr>
        <p:spPr/>
        <p:txBody>
          <a:bodyPr/>
          <a:lstStyle/>
          <a:p>
            <a:pPr>
              <a:defRPr/>
            </a:pPr>
            <a:fld id="{AF938A49-1137-4A12-BDCE-E2310B8CC509}" type="slidenum">
              <a:rPr lang="en-US" altLang="zh-CN"/>
              <a:pPr>
                <a:defRPr/>
              </a:pPr>
              <a:t>73</a:t>
            </a:fld>
            <a:endParaRPr lang="en-US" altLang="zh-CN"/>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fontAlgn="auto" hangingPunct="1">
              <a:spcAft>
                <a:spcPts val="0"/>
              </a:spcAft>
              <a:defRPr/>
            </a:pPr>
            <a:endParaRPr lang="zh-CN" altLang="zh-CN"/>
          </a:p>
        </p:txBody>
      </p:sp>
      <p:sp>
        <p:nvSpPr>
          <p:cNvPr id="87043" name="Rectangle 3"/>
          <p:cNvSpPr>
            <a:spLocks noGrp="1" noChangeArrowheads="1"/>
          </p:cNvSpPr>
          <p:nvPr>
            <p:ph idx="1"/>
          </p:nvPr>
        </p:nvSpPr>
        <p:spPr>
          <a:xfrm>
            <a:off x="468313" y="1341438"/>
            <a:ext cx="8229600" cy="3527425"/>
          </a:xfrm>
        </p:spPr>
        <p:txBody>
          <a:bodyPr/>
          <a:lstStyle/>
          <a:p>
            <a:pPr eaLnBrk="1" hangingPunct="1"/>
            <a:r>
              <a:rPr lang="en-US" altLang="zh-CN" sz="2800" smtClean="0"/>
              <a:t>t[i][j]</a:t>
            </a:r>
            <a:r>
              <a:rPr lang="zh-CN" altLang="en-US" sz="2800" smtClean="0"/>
              <a:t>的值可以利用最优子结构性质递归地计算。当</a:t>
            </a:r>
            <a:r>
              <a:rPr lang="en-US" altLang="zh-CN" sz="2800" smtClean="0"/>
              <a:t>j-i≥1</a:t>
            </a:r>
            <a:r>
              <a:rPr lang="zh-CN" altLang="en-US" sz="2800" smtClean="0"/>
              <a:t>时，凸子多边形至少有</a:t>
            </a:r>
            <a:r>
              <a:rPr lang="en-US" altLang="zh-CN" sz="2800" smtClean="0"/>
              <a:t>3</a:t>
            </a:r>
            <a:r>
              <a:rPr lang="zh-CN" altLang="en-US" sz="2800" smtClean="0"/>
              <a:t>个顶点。由最优子结构性质，</a:t>
            </a:r>
            <a:r>
              <a:rPr lang="en-US" altLang="zh-CN" sz="2800" smtClean="0"/>
              <a:t>t[i][j]</a:t>
            </a:r>
            <a:r>
              <a:rPr lang="zh-CN" altLang="en-US" sz="2800" smtClean="0"/>
              <a:t>的值应为</a:t>
            </a:r>
            <a:r>
              <a:rPr lang="en-US" altLang="zh-CN" sz="2800" smtClean="0">
                <a:solidFill>
                  <a:srgbClr val="FE6700"/>
                </a:solidFill>
              </a:rPr>
              <a:t>t[i][k]</a:t>
            </a:r>
            <a:r>
              <a:rPr lang="zh-CN" altLang="en-US" sz="2800" smtClean="0"/>
              <a:t>的值加上</a:t>
            </a:r>
            <a:r>
              <a:rPr lang="en-US" altLang="zh-CN" sz="2800" smtClean="0">
                <a:solidFill>
                  <a:srgbClr val="FE6700"/>
                </a:solidFill>
              </a:rPr>
              <a:t>t[k+1][j]</a:t>
            </a:r>
            <a:r>
              <a:rPr lang="zh-CN" altLang="en-US" sz="2800" smtClean="0"/>
              <a:t>的值，再加上三角形</a:t>
            </a:r>
            <a:r>
              <a:rPr lang="en-US" altLang="zh-CN" sz="2800" smtClean="0">
                <a:solidFill>
                  <a:srgbClr val="FE6700"/>
                </a:solidFill>
              </a:rPr>
              <a:t>v</a:t>
            </a:r>
            <a:r>
              <a:rPr lang="en-US" altLang="zh-CN" sz="2800" baseline="-25000" smtClean="0">
                <a:solidFill>
                  <a:srgbClr val="FE6700"/>
                </a:solidFill>
              </a:rPr>
              <a:t>i-1</a:t>
            </a:r>
            <a:r>
              <a:rPr lang="en-US" altLang="zh-CN" sz="2800" smtClean="0">
                <a:solidFill>
                  <a:srgbClr val="FE6700"/>
                </a:solidFill>
              </a:rPr>
              <a:t>v</a:t>
            </a:r>
            <a:r>
              <a:rPr lang="en-US" altLang="zh-CN" sz="2800" baseline="-25000" smtClean="0">
                <a:solidFill>
                  <a:srgbClr val="FE6700"/>
                </a:solidFill>
              </a:rPr>
              <a:t>k</a:t>
            </a:r>
            <a:r>
              <a:rPr lang="en-US" altLang="zh-CN" sz="2800" smtClean="0">
                <a:solidFill>
                  <a:srgbClr val="FE6700"/>
                </a:solidFill>
              </a:rPr>
              <a:t>v</a:t>
            </a:r>
            <a:r>
              <a:rPr lang="en-US" altLang="zh-CN" sz="2800" baseline="-25000" smtClean="0">
                <a:solidFill>
                  <a:srgbClr val="FE6700"/>
                </a:solidFill>
              </a:rPr>
              <a:t>j</a:t>
            </a:r>
            <a:r>
              <a:rPr lang="zh-CN" altLang="en-US" sz="2800" smtClean="0"/>
              <a:t>的权值，其中</a:t>
            </a:r>
            <a:r>
              <a:rPr lang="en-US" altLang="zh-CN" sz="2800" smtClean="0"/>
              <a:t>i≤k≤j-1</a:t>
            </a:r>
            <a:r>
              <a:rPr lang="zh-CN" altLang="en-US" sz="2800" smtClean="0"/>
              <a:t>。由于在计算时还不知道</a:t>
            </a:r>
            <a:r>
              <a:rPr lang="en-US" altLang="zh-CN" sz="2800" smtClean="0"/>
              <a:t>k</a:t>
            </a:r>
            <a:r>
              <a:rPr lang="zh-CN" altLang="en-US" sz="2800" smtClean="0"/>
              <a:t>的确切位置，而</a:t>
            </a:r>
            <a:r>
              <a:rPr lang="en-US" altLang="zh-CN" sz="2800" smtClean="0"/>
              <a:t>k</a:t>
            </a:r>
            <a:r>
              <a:rPr lang="zh-CN" altLang="en-US" sz="2800" smtClean="0"/>
              <a:t>的所有可能位置只有</a:t>
            </a:r>
            <a:r>
              <a:rPr lang="en-US" altLang="zh-CN" sz="2800" smtClean="0"/>
              <a:t>j-i</a:t>
            </a:r>
            <a:r>
              <a:rPr lang="zh-CN" altLang="en-US" sz="2800" smtClean="0"/>
              <a:t>个，因此可以在这</a:t>
            </a:r>
            <a:r>
              <a:rPr lang="en-US" altLang="zh-CN" sz="2800" smtClean="0"/>
              <a:t>j-i</a:t>
            </a:r>
            <a:r>
              <a:rPr lang="zh-CN" altLang="en-US" sz="2800" smtClean="0"/>
              <a:t>个位置中选出使</a:t>
            </a:r>
            <a:r>
              <a:rPr lang="en-US" altLang="zh-CN" sz="2800" smtClean="0"/>
              <a:t>t[i][j]</a:t>
            </a:r>
            <a:r>
              <a:rPr lang="zh-CN" altLang="en-US" sz="2800" smtClean="0"/>
              <a:t>值达到最小的位置。由此，</a:t>
            </a:r>
            <a:r>
              <a:rPr lang="en-US" altLang="zh-CN" sz="2800" smtClean="0"/>
              <a:t>t[i][j]</a:t>
            </a:r>
            <a:r>
              <a:rPr lang="zh-CN" altLang="en-US" sz="2800" smtClean="0"/>
              <a:t>可递归地定义为：</a:t>
            </a:r>
          </a:p>
        </p:txBody>
      </p:sp>
      <p:sp>
        <p:nvSpPr>
          <p:cNvPr id="5" name="灯片编号占位符 5"/>
          <p:cNvSpPr>
            <a:spLocks noGrp="1"/>
          </p:cNvSpPr>
          <p:nvPr>
            <p:ph type="sldNum" sz="quarter" idx="12"/>
          </p:nvPr>
        </p:nvSpPr>
        <p:spPr/>
        <p:txBody>
          <a:bodyPr/>
          <a:lstStyle/>
          <a:p>
            <a:pPr>
              <a:defRPr/>
            </a:pPr>
            <a:fld id="{9BF04A3E-D163-4CF1-8965-F3687DF56657}" type="slidenum">
              <a:rPr lang="en-US" altLang="zh-CN"/>
              <a:pPr>
                <a:defRPr/>
              </a:pPr>
              <a:t>74</a:t>
            </a:fld>
            <a:endParaRPr lang="en-US" altLang="zh-CN"/>
          </a:p>
        </p:txBody>
      </p:sp>
      <p:graphicFrame>
        <p:nvGraphicFramePr>
          <p:cNvPr id="87045" name="Object 4"/>
          <p:cNvGraphicFramePr>
            <a:graphicFrameLocks noChangeAspect="1"/>
          </p:cNvGraphicFramePr>
          <p:nvPr/>
        </p:nvGraphicFramePr>
        <p:xfrm>
          <a:off x="755650" y="5013325"/>
          <a:ext cx="8077200" cy="1325563"/>
        </p:xfrm>
        <a:graphic>
          <a:graphicData uri="http://schemas.openxmlformats.org/presentationml/2006/ole">
            <mc:AlternateContent xmlns:mc="http://schemas.openxmlformats.org/markup-compatibility/2006">
              <mc:Choice xmlns:v="urn:schemas-microsoft-com:vml" Requires="v">
                <p:oleObj spid="_x0000_s87046" name="公式" r:id="rId3" imgW="3251200" imgH="533400" progId="Equation.3">
                  <p:embed/>
                </p:oleObj>
              </mc:Choice>
              <mc:Fallback>
                <p:oleObj name="公式" r:id="rId3" imgW="3251200" imgH="533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5013325"/>
                        <a:ext cx="8077200" cy="1325563"/>
                      </a:xfrm>
                      <a:prstGeom prst="rect">
                        <a:avLst/>
                      </a:prstGeom>
                      <a:noFill/>
                      <a:ln>
                        <a:noFill/>
                      </a:ln>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fontAlgn="auto" hangingPunct="1">
              <a:spcAft>
                <a:spcPts val="0"/>
              </a:spcAft>
              <a:defRPr/>
            </a:pPr>
            <a:r>
              <a:rPr lang="en-US" altLang="zh-CN"/>
              <a:t>4. </a:t>
            </a:r>
            <a:r>
              <a:rPr lang="zh-CN" altLang="en-US"/>
              <a:t>计算最优值</a:t>
            </a:r>
          </a:p>
        </p:txBody>
      </p:sp>
      <p:sp>
        <p:nvSpPr>
          <p:cNvPr id="88067" name="Rectangle 3"/>
          <p:cNvSpPr>
            <a:spLocks noGrp="1" noChangeArrowheads="1"/>
          </p:cNvSpPr>
          <p:nvPr>
            <p:ph idx="1"/>
          </p:nvPr>
        </p:nvSpPr>
        <p:spPr/>
        <p:txBody>
          <a:bodyPr/>
          <a:lstStyle/>
          <a:p>
            <a:pPr eaLnBrk="1" hangingPunct="1"/>
            <a:r>
              <a:rPr lang="zh-CN" altLang="en-US" smtClean="0"/>
              <a:t>算法与矩阵连乘问题相似。</a:t>
            </a:r>
          </a:p>
        </p:txBody>
      </p:sp>
      <p:sp>
        <p:nvSpPr>
          <p:cNvPr id="4" name="灯片编号占位符 5"/>
          <p:cNvSpPr>
            <a:spLocks noGrp="1"/>
          </p:cNvSpPr>
          <p:nvPr>
            <p:ph type="sldNum" sz="quarter" idx="12"/>
          </p:nvPr>
        </p:nvSpPr>
        <p:spPr/>
        <p:txBody>
          <a:bodyPr/>
          <a:lstStyle/>
          <a:p>
            <a:pPr>
              <a:defRPr/>
            </a:pPr>
            <a:fld id="{D56C15A1-5CAB-4FF9-8A87-FBED55429E48}" type="slidenum">
              <a:rPr lang="en-US" altLang="zh-CN"/>
              <a:pPr>
                <a:defRPr/>
              </a:pPr>
              <a:t>75</a:t>
            </a:fld>
            <a:endParaRPr lang="en-US" altLang="zh-CN"/>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090" name="Rectangle 3"/>
          <p:cNvSpPr>
            <a:spLocks noGrp="1" noChangeArrowheads="1"/>
          </p:cNvSpPr>
          <p:nvPr>
            <p:ph idx="1"/>
          </p:nvPr>
        </p:nvSpPr>
        <p:spPr>
          <a:xfrm>
            <a:off x="395288" y="333375"/>
            <a:ext cx="8229600" cy="6524625"/>
          </a:xfrm>
        </p:spPr>
        <p:txBody>
          <a:bodyPr/>
          <a:lstStyle/>
          <a:p>
            <a:pPr eaLnBrk="1" hangingPunct="1">
              <a:lnSpc>
                <a:spcPct val="80000"/>
              </a:lnSpc>
              <a:buFontTx/>
              <a:buNone/>
            </a:pPr>
            <a:r>
              <a:rPr lang="en-US" altLang="zh-CN" sz="2400" smtClean="0"/>
              <a:t>struct Vertex  </a:t>
            </a:r>
            <a:r>
              <a:rPr lang="en-US" altLang="zh-CN" sz="2400" smtClean="0">
                <a:solidFill>
                  <a:schemeClr val="folHlink"/>
                </a:solidFill>
              </a:rPr>
              <a:t>//</a:t>
            </a:r>
            <a:r>
              <a:rPr lang="zh-CN" altLang="en-US" sz="2400" smtClean="0">
                <a:solidFill>
                  <a:schemeClr val="folHlink"/>
                </a:solidFill>
              </a:rPr>
              <a:t>顶点类型</a:t>
            </a:r>
          </a:p>
          <a:p>
            <a:pPr eaLnBrk="1" hangingPunct="1">
              <a:lnSpc>
                <a:spcPct val="80000"/>
              </a:lnSpc>
              <a:buFontTx/>
              <a:buNone/>
            </a:pPr>
            <a:r>
              <a:rPr lang="en-US" altLang="zh-CN" sz="2400" smtClean="0"/>
              <a:t>{</a:t>
            </a:r>
          </a:p>
          <a:p>
            <a:pPr eaLnBrk="1" hangingPunct="1">
              <a:lnSpc>
                <a:spcPct val="80000"/>
              </a:lnSpc>
              <a:buFontTx/>
              <a:buNone/>
            </a:pPr>
            <a:r>
              <a:rPr lang="en-US" altLang="zh-CN" sz="2400" smtClean="0"/>
              <a:t>    string v;  </a:t>
            </a:r>
            <a:r>
              <a:rPr lang="en-US" altLang="zh-CN" sz="2400" smtClean="0">
                <a:solidFill>
                  <a:schemeClr val="folHlink"/>
                </a:solidFill>
              </a:rPr>
              <a:t>//</a:t>
            </a:r>
            <a:r>
              <a:rPr lang="zh-CN" altLang="en-US" sz="2400" smtClean="0">
                <a:solidFill>
                  <a:schemeClr val="folHlink"/>
                </a:solidFill>
              </a:rPr>
              <a:t>顶点名称</a:t>
            </a:r>
          </a:p>
          <a:p>
            <a:pPr eaLnBrk="1" hangingPunct="1">
              <a:lnSpc>
                <a:spcPct val="80000"/>
              </a:lnSpc>
              <a:buFontTx/>
              <a:buNone/>
            </a:pPr>
            <a:r>
              <a:rPr lang="zh-CN" altLang="en-US" sz="2400" smtClean="0"/>
              <a:t>    </a:t>
            </a:r>
            <a:r>
              <a:rPr lang="en-US" altLang="zh-CN" sz="2400" smtClean="0"/>
              <a:t>double x;</a:t>
            </a:r>
          </a:p>
          <a:p>
            <a:pPr eaLnBrk="1" hangingPunct="1">
              <a:lnSpc>
                <a:spcPct val="80000"/>
              </a:lnSpc>
              <a:buFontTx/>
              <a:buNone/>
            </a:pPr>
            <a:r>
              <a:rPr lang="en-US" altLang="zh-CN" sz="2400" smtClean="0"/>
              <a:t>    double y;</a:t>
            </a:r>
          </a:p>
          <a:p>
            <a:pPr eaLnBrk="1" hangingPunct="1">
              <a:lnSpc>
                <a:spcPct val="80000"/>
              </a:lnSpc>
              <a:buFontTx/>
              <a:buNone/>
            </a:pPr>
            <a:r>
              <a:rPr lang="en-US" altLang="zh-CN" sz="2400" smtClean="0"/>
              <a:t>};</a:t>
            </a:r>
          </a:p>
          <a:p>
            <a:pPr eaLnBrk="1" hangingPunct="1">
              <a:lnSpc>
                <a:spcPct val="80000"/>
              </a:lnSpc>
              <a:buFontTx/>
              <a:buNone/>
            </a:pPr>
            <a:endParaRPr lang="en-US" altLang="zh-CN" sz="2400" smtClean="0"/>
          </a:p>
          <a:p>
            <a:pPr eaLnBrk="1" hangingPunct="1">
              <a:lnSpc>
                <a:spcPct val="80000"/>
              </a:lnSpc>
              <a:buFontTx/>
              <a:buNone/>
            </a:pPr>
            <a:r>
              <a:rPr lang="en-US" altLang="zh-CN" sz="2400" smtClean="0"/>
              <a:t>template&lt;typename E&gt;</a:t>
            </a:r>
          </a:p>
          <a:p>
            <a:pPr eaLnBrk="1" hangingPunct="1">
              <a:lnSpc>
                <a:spcPct val="80000"/>
              </a:lnSpc>
              <a:buFontTx/>
              <a:buNone/>
            </a:pPr>
            <a:r>
              <a:rPr lang="en-US" altLang="zh-CN" sz="2400" smtClean="0"/>
              <a:t>double w(E p[],int a,int b,int c)  </a:t>
            </a:r>
            <a:r>
              <a:rPr lang="en-US" altLang="zh-CN" sz="2400" smtClean="0">
                <a:solidFill>
                  <a:schemeClr val="folHlink"/>
                </a:solidFill>
              </a:rPr>
              <a:t>//</a:t>
            </a:r>
            <a:r>
              <a:rPr lang="zh-CN" altLang="en-US" sz="2400" smtClean="0">
                <a:solidFill>
                  <a:schemeClr val="folHlink"/>
                </a:solidFill>
              </a:rPr>
              <a:t>返回三角形的权</a:t>
            </a:r>
          </a:p>
          <a:p>
            <a:pPr eaLnBrk="1" hangingPunct="1">
              <a:lnSpc>
                <a:spcPct val="80000"/>
              </a:lnSpc>
              <a:buFontTx/>
              <a:buNone/>
            </a:pPr>
            <a:r>
              <a:rPr lang="en-US" altLang="zh-CN" sz="2400" smtClean="0"/>
              <a:t>{</a:t>
            </a:r>
          </a:p>
          <a:p>
            <a:pPr eaLnBrk="1" hangingPunct="1">
              <a:lnSpc>
                <a:spcPct val="80000"/>
              </a:lnSpc>
              <a:buFontTx/>
              <a:buNone/>
            </a:pPr>
            <a:r>
              <a:rPr lang="en-US" altLang="zh-CN" sz="2400" smtClean="0"/>
              <a:t>    double s1=sqrt((p[a].x-p[b].x)*(p[a].x-p[b].x)+(p[a].y-p[b].y)*(p[a].y-p[b].y));</a:t>
            </a:r>
          </a:p>
          <a:p>
            <a:pPr eaLnBrk="1" hangingPunct="1">
              <a:lnSpc>
                <a:spcPct val="80000"/>
              </a:lnSpc>
              <a:buFontTx/>
              <a:buNone/>
            </a:pPr>
            <a:r>
              <a:rPr lang="en-US" altLang="zh-CN" sz="2400" smtClean="0"/>
              <a:t>    double s2=sqrt((p[b].x-p[c].x)*(p[b].x-p[c].x)+(p[b].y-p[c].y)*(p[b].y-p[c].y));</a:t>
            </a:r>
          </a:p>
          <a:p>
            <a:pPr eaLnBrk="1" hangingPunct="1">
              <a:lnSpc>
                <a:spcPct val="80000"/>
              </a:lnSpc>
              <a:buFontTx/>
              <a:buNone/>
            </a:pPr>
            <a:r>
              <a:rPr lang="en-US" altLang="zh-CN" sz="2400" smtClean="0"/>
              <a:t>    double s3=sqrt((p[a].x-p[c].x)*(p[a].x-p[c].x)+(p[a].y-p[c].y)*(p[a].y-p[c].y));</a:t>
            </a:r>
          </a:p>
          <a:p>
            <a:pPr eaLnBrk="1" hangingPunct="1">
              <a:lnSpc>
                <a:spcPct val="80000"/>
              </a:lnSpc>
              <a:buFontTx/>
              <a:buNone/>
            </a:pPr>
            <a:r>
              <a:rPr lang="en-US" altLang="zh-CN" sz="2400" smtClean="0"/>
              <a:t>    return s1+s2+s3;</a:t>
            </a:r>
          </a:p>
          <a:p>
            <a:pPr eaLnBrk="1" hangingPunct="1">
              <a:lnSpc>
                <a:spcPct val="80000"/>
              </a:lnSpc>
              <a:buFontTx/>
              <a:buNone/>
            </a:pPr>
            <a:r>
              <a:rPr lang="en-US" altLang="zh-CN" sz="2400" smtClean="0"/>
              <a:t>}</a:t>
            </a:r>
          </a:p>
        </p:txBody>
      </p:sp>
      <p:sp>
        <p:nvSpPr>
          <p:cNvPr id="88068" name="AutoShape 4"/>
          <p:cNvSpPr>
            <a:spLocks noChangeArrowheads="1"/>
          </p:cNvSpPr>
          <p:nvPr/>
        </p:nvSpPr>
        <p:spPr bwMode="auto">
          <a:xfrm>
            <a:off x="4427538" y="1773238"/>
            <a:ext cx="4176712" cy="792162"/>
          </a:xfrm>
          <a:prstGeom prst="wedgeRectCallout">
            <a:avLst>
              <a:gd name="adj1" fmla="val -44106"/>
              <a:gd name="adj2" fmla="val 112523"/>
            </a:avLst>
          </a:prstGeom>
          <a:solidFill>
            <a:srgbClr val="FF9900"/>
          </a:solidFill>
          <a:ln w="9525">
            <a:solidFill>
              <a:schemeClr val="tx1"/>
            </a:solidFill>
            <a:miter lim="800000"/>
            <a:headEnd/>
            <a:tailEnd/>
          </a:ln>
          <a:effectLst/>
        </p:spPr>
        <p:txBody>
          <a:bodyPr anchor="ctr" anchorCtr="1"/>
          <a:lstStyle/>
          <a:p>
            <a:pPr algn="ctr" eaLnBrk="1" hangingPunct="1">
              <a:defRPr/>
            </a:pPr>
            <a:r>
              <a:rPr lang="en-US" altLang="zh-CN">
                <a:effectLst>
                  <a:outerShdw blurRad="38100" dist="38100" dir="2700000" algn="tl">
                    <a:srgbClr val="FFFFFF"/>
                  </a:outerShdw>
                </a:effectLst>
                <a:latin typeface="Arial" charset="0"/>
              </a:rPr>
              <a:t>w(abc)=|ab|+|bc|+|ac|</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fontAlgn="auto" hangingPunct="1">
              <a:spcAft>
                <a:spcPts val="0"/>
              </a:spcAft>
              <a:defRPr/>
            </a:pPr>
            <a:endParaRPr lang="zh-CN" altLang="zh-CN"/>
          </a:p>
        </p:txBody>
      </p:sp>
      <p:sp>
        <p:nvSpPr>
          <p:cNvPr id="90115" name="Rectangle 3"/>
          <p:cNvSpPr>
            <a:spLocks noGrp="1" noChangeArrowheads="1"/>
          </p:cNvSpPr>
          <p:nvPr>
            <p:ph idx="1"/>
          </p:nvPr>
        </p:nvSpPr>
        <p:spPr/>
        <p:txBody>
          <a:bodyPr/>
          <a:lstStyle/>
          <a:p>
            <a:pPr eaLnBrk="1" hangingPunct="1">
              <a:lnSpc>
                <a:spcPct val="90000"/>
              </a:lnSpc>
              <a:buFontTx/>
              <a:buNone/>
            </a:pPr>
            <a:r>
              <a:rPr lang="en-US" altLang="zh-CN" sz="2400" smtClean="0"/>
              <a:t>template&lt;typename Type,typename E&gt;</a:t>
            </a:r>
          </a:p>
          <a:p>
            <a:pPr eaLnBrk="1" hangingPunct="1">
              <a:lnSpc>
                <a:spcPct val="90000"/>
              </a:lnSpc>
              <a:buFontTx/>
              <a:buNone/>
            </a:pPr>
            <a:r>
              <a:rPr lang="en-US" altLang="zh-CN" sz="2400" smtClean="0"/>
              <a:t>void MinWeightTriangulation(E *p,int n,Type **t,int **s)</a:t>
            </a:r>
          </a:p>
          <a:p>
            <a:pPr eaLnBrk="1" hangingPunct="1">
              <a:lnSpc>
                <a:spcPct val="90000"/>
              </a:lnSpc>
              <a:buFontTx/>
              <a:buNone/>
            </a:pPr>
            <a:r>
              <a:rPr lang="en-US" altLang="zh-CN" sz="2400" smtClean="0"/>
              <a:t>{</a:t>
            </a:r>
          </a:p>
          <a:p>
            <a:pPr eaLnBrk="1" hangingPunct="1">
              <a:lnSpc>
                <a:spcPct val="90000"/>
              </a:lnSpc>
              <a:buFontTx/>
              <a:buNone/>
            </a:pPr>
            <a:r>
              <a:rPr lang="en-US" altLang="zh-CN" sz="2400" smtClean="0"/>
              <a:t>    for(int i=1; i&lt;=n; i++)</a:t>
            </a:r>
          </a:p>
          <a:p>
            <a:pPr eaLnBrk="1" hangingPunct="1">
              <a:lnSpc>
                <a:spcPct val="90000"/>
              </a:lnSpc>
              <a:buFontTx/>
              <a:buNone/>
            </a:pPr>
            <a:r>
              <a:rPr lang="en-US" altLang="zh-CN" sz="2400" smtClean="0"/>
              <a:t>        t[i][i]=0;</a:t>
            </a:r>
          </a:p>
          <a:p>
            <a:pPr eaLnBrk="1" hangingPunct="1">
              <a:lnSpc>
                <a:spcPct val="90000"/>
              </a:lnSpc>
              <a:buFontTx/>
              <a:buNone/>
            </a:pPr>
            <a:r>
              <a:rPr lang="en-US" altLang="zh-CN" sz="2400" smtClean="0"/>
              <a:t>    for(int r=2; r&lt;=n; r++)</a:t>
            </a:r>
          </a:p>
          <a:p>
            <a:pPr eaLnBrk="1" hangingPunct="1">
              <a:lnSpc>
                <a:spcPct val="90000"/>
              </a:lnSpc>
              <a:buFontTx/>
              <a:buNone/>
            </a:pPr>
            <a:r>
              <a:rPr lang="en-US" altLang="zh-CN" sz="2400" smtClean="0"/>
              <a:t>        for(int i=1; i&lt;=n-r+1; i++)</a:t>
            </a:r>
          </a:p>
          <a:p>
            <a:pPr eaLnBrk="1" hangingPunct="1">
              <a:lnSpc>
                <a:spcPct val="90000"/>
              </a:lnSpc>
              <a:buFontTx/>
              <a:buNone/>
            </a:pPr>
            <a:r>
              <a:rPr lang="en-US" altLang="zh-CN" sz="2400" smtClean="0"/>
              <a:t>        {</a:t>
            </a:r>
          </a:p>
          <a:p>
            <a:pPr eaLnBrk="1" hangingPunct="1">
              <a:lnSpc>
                <a:spcPct val="90000"/>
              </a:lnSpc>
              <a:buFontTx/>
              <a:buNone/>
            </a:pPr>
            <a:r>
              <a:rPr lang="en-US" altLang="zh-CN" sz="2400" smtClean="0"/>
              <a:t>            int j=i+r-1;</a:t>
            </a:r>
          </a:p>
          <a:p>
            <a:pPr eaLnBrk="1" hangingPunct="1">
              <a:lnSpc>
                <a:spcPct val="90000"/>
              </a:lnSpc>
              <a:buFontTx/>
              <a:buNone/>
            </a:pPr>
            <a:r>
              <a:rPr lang="en-US" altLang="zh-CN" sz="2400" smtClean="0"/>
              <a:t>            t[i][j]=t[i+1][j]+w(p,i-1,i,j);</a:t>
            </a:r>
          </a:p>
          <a:p>
            <a:pPr eaLnBrk="1" hangingPunct="1">
              <a:lnSpc>
                <a:spcPct val="90000"/>
              </a:lnSpc>
              <a:buFontTx/>
              <a:buNone/>
            </a:pPr>
            <a:r>
              <a:rPr lang="en-US" altLang="zh-CN" sz="2400" smtClean="0"/>
              <a:t>            s[i][j]=i;  //k=i</a:t>
            </a:r>
          </a:p>
        </p:txBody>
      </p:sp>
      <p:sp>
        <p:nvSpPr>
          <p:cNvPr id="85" name="灯片编号占位符 5"/>
          <p:cNvSpPr>
            <a:spLocks noGrp="1"/>
          </p:cNvSpPr>
          <p:nvPr>
            <p:ph type="sldNum" sz="quarter" idx="12"/>
          </p:nvPr>
        </p:nvSpPr>
        <p:spPr/>
        <p:txBody>
          <a:bodyPr/>
          <a:lstStyle/>
          <a:p>
            <a:pPr>
              <a:defRPr/>
            </a:pPr>
            <a:fld id="{F76CDE0F-6BC8-4E00-8C65-9F22C01B395F}" type="slidenum">
              <a:rPr lang="en-US" altLang="zh-CN"/>
              <a:pPr>
                <a:defRPr/>
              </a:pPr>
              <a:t>77</a:t>
            </a:fld>
            <a:endParaRPr lang="en-US" altLang="zh-CN"/>
          </a:p>
        </p:txBody>
      </p:sp>
      <p:graphicFrame>
        <p:nvGraphicFramePr>
          <p:cNvPr id="89177" name="Group 89"/>
          <p:cNvGraphicFramePr>
            <a:graphicFrameLocks noGrp="1"/>
          </p:cNvGraphicFramePr>
          <p:nvPr/>
        </p:nvGraphicFramePr>
        <p:xfrm>
          <a:off x="5724525" y="2852738"/>
          <a:ext cx="2663825" cy="2911475"/>
        </p:xfrm>
        <a:graphic>
          <a:graphicData uri="http://schemas.openxmlformats.org/drawingml/2006/table">
            <a:tbl>
              <a:tblPr/>
              <a:tblGrid>
                <a:gridCol w="379413">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gridCol w="381000">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gridCol w="379412">
                  <a:extLst>
                    <a:ext uri="{9D8B030D-6E8A-4147-A177-3AD203B41FA5}">
                      <a16:colId xmlns:a16="http://schemas.microsoft.com/office/drawing/2014/main" val="20006"/>
                    </a:ext>
                  </a:extLst>
                </a:gridCol>
              </a:tblGrid>
              <a:tr h="520455">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endParaRPr kumimoji="0" lang="zh-CN" altLang="zh-CN" sz="2800" b="1" i="0" u="none" strike="noStrike" cap="none" normalizeH="0" baseline="0" smtClean="0">
                        <a:ln>
                          <a:noFill/>
                        </a:ln>
                        <a:solidFill>
                          <a:schemeClr val="tx1"/>
                        </a:solidFill>
                        <a:effectLst/>
                        <a:latin typeface="Arial" charset="0"/>
                        <a:ea typeface="宋体" pitchFamily="2" charset="-122"/>
                      </a:endParaRPr>
                    </a:p>
                  </a:txBody>
                  <a:tcPr marL="90000" marR="90000" marT="46812" marB="46812" anchor="ctr" anchorCtr="1"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1</a:t>
                      </a:r>
                    </a:p>
                  </a:txBody>
                  <a:tcPr marL="90000" marR="90000" marT="46812" marB="46812" anchor="ctr" anchorCtr="1" horzOverflow="overflow">
                    <a:lnL>
                      <a:noFill/>
                    </a:lnL>
                    <a:lnR>
                      <a:noFill/>
                    </a:lnR>
                    <a:lnT cap="flat">
                      <a:noFill/>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2</a:t>
                      </a:r>
                    </a:p>
                  </a:txBody>
                  <a:tcPr marL="90000" marR="90000" marT="46812" marB="46812" anchor="ctr" anchorCtr="1" horzOverflow="overflow">
                    <a:lnL>
                      <a:noFill/>
                    </a:lnL>
                    <a:lnR>
                      <a:noFill/>
                    </a:lnR>
                    <a:lnT cap="flat">
                      <a:noFill/>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3</a:t>
                      </a:r>
                    </a:p>
                  </a:txBody>
                  <a:tcPr marL="90000" marR="90000" marT="46812" marB="46812" anchor="ctr" anchorCtr="1" horzOverflow="overflow">
                    <a:lnL>
                      <a:noFill/>
                    </a:lnL>
                    <a:lnR>
                      <a:noFill/>
                    </a:lnR>
                    <a:lnT cap="flat">
                      <a:noFill/>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4</a:t>
                      </a:r>
                    </a:p>
                  </a:txBody>
                  <a:tcPr marL="90000" marR="90000" marT="46812" marB="46812" anchor="ctr" anchorCtr="1" horzOverflow="overflow">
                    <a:lnL>
                      <a:noFill/>
                    </a:lnL>
                    <a:lnR>
                      <a:noFill/>
                    </a:lnR>
                    <a:lnT cap="flat">
                      <a:noFill/>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5</a:t>
                      </a:r>
                    </a:p>
                  </a:txBody>
                  <a:tcPr marL="90000" marR="90000" marT="46812" marB="46812" anchor="ctr" anchorCtr="1" horzOverflow="overflow">
                    <a:lnL>
                      <a:noFill/>
                    </a:lnL>
                    <a:lnR>
                      <a:noFill/>
                    </a:lnR>
                    <a:lnT cap="flat">
                      <a:noFill/>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6</a:t>
                      </a:r>
                    </a:p>
                  </a:txBody>
                  <a:tcPr marL="90000" marR="90000" marT="46812" marB="46812" anchor="ctr" anchorCtr="1" horzOverflow="overflow">
                    <a:lnL>
                      <a:noFill/>
                    </a:lnL>
                    <a:lnR cap="flat">
                      <a:noFill/>
                    </a:lnR>
                    <a:lnT cap="flat">
                      <a:noFill/>
                    </a:lnT>
                    <a:lnB w="12700" cap="flat" cmpd="sng" algn="ctr">
                      <a:solidFill>
                        <a:schemeClr val="bg2"/>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98503">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1</a:t>
                      </a:r>
                    </a:p>
                  </a:txBody>
                  <a:tcPr marL="90000" marR="90000" marT="46812" marB="46812" anchor="ctr" anchorCtr="1" horzOverflow="overflow">
                    <a:lnL cap="flat">
                      <a:noFill/>
                    </a:lnL>
                    <a:lnR w="12700" cap="flat" cmpd="sng" algn="ctr">
                      <a:solidFill>
                        <a:schemeClr val="bg2"/>
                      </a:solidFill>
                      <a:prstDash val="solid"/>
                      <a:round/>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a:t>
                      </a:r>
                    </a:p>
                  </a:txBody>
                  <a:tcPr marL="90000" marR="90000" marT="46812" marB="46812"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accent1">
                        <a:alpha val="64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a:t>
                      </a:r>
                    </a:p>
                  </a:txBody>
                  <a:tcPr marL="90000" marR="90000" marT="46812" marB="46812"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rgbClr val="66FF33">
                        <a:alpha val="64000"/>
                      </a:srgbClr>
                    </a:solid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a:t>
                      </a:r>
                    </a:p>
                  </a:txBody>
                  <a:tcPr marL="90000" marR="90000" marT="46812" marB="46812"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rgbClr val="FFCC99">
                        <a:alpha val="64000"/>
                      </a:srgbClr>
                    </a:solid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a:t>
                      </a:r>
                    </a:p>
                  </a:txBody>
                  <a:tcPr marL="90000" marR="90000" marT="46812" marB="46812"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rgbClr val="FFFF00">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a:t>
                      </a:r>
                    </a:p>
                  </a:txBody>
                  <a:tcPr marL="90000" marR="90000" marT="46812" marB="46812"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rgbClr val="9999FF">
                        <a:alpha val="64000"/>
                      </a:srgbClr>
                    </a:solid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a:t>
                      </a:r>
                    </a:p>
                  </a:txBody>
                  <a:tcPr marL="90000" marR="90000" marT="46812" marB="46812"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rgbClr val="FF3300">
                        <a:alpha val="64000"/>
                      </a:srgbClr>
                    </a:solidFill>
                  </a:tcPr>
                </a:tc>
                <a:extLst>
                  <a:ext uri="{0D108BD9-81ED-4DB2-BD59-A6C34878D82A}">
                    <a16:rowId xmlns:a16="http://schemas.microsoft.com/office/drawing/2014/main" val="10001"/>
                  </a:ext>
                </a:extLst>
              </a:tr>
              <a:tr h="398503">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2</a:t>
                      </a:r>
                    </a:p>
                  </a:txBody>
                  <a:tcPr marL="90000" marR="90000" marT="46812" marB="46812" anchor="ctr" anchorCtr="1" horzOverflow="overflow">
                    <a:lnL cap="flat">
                      <a:noFill/>
                    </a:lnL>
                    <a:lnR w="12700" cap="flat" cmpd="sng" algn="ctr">
                      <a:solidFill>
                        <a:schemeClr val="bg2"/>
                      </a:solidFill>
                      <a:prstDash val="solid"/>
                      <a:round/>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endParaRPr kumimoji="0" lang="zh-CN" altLang="zh-CN" sz="2000" b="1" i="0" u="none" strike="noStrike" cap="none" normalizeH="0" baseline="0" smtClean="0">
                        <a:ln>
                          <a:noFill/>
                        </a:ln>
                        <a:solidFill>
                          <a:schemeClr val="tx1"/>
                        </a:solidFill>
                        <a:effectLst/>
                        <a:latin typeface="Arial" charset="0"/>
                        <a:ea typeface="宋体" pitchFamily="2" charset="-122"/>
                      </a:endParaRPr>
                    </a:p>
                  </a:txBody>
                  <a:tcPr marL="90000" marR="90000" marT="46812" marB="46812"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a:t>
                      </a:r>
                    </a:p>
                  </a:txBody>
                  <a:tcPr marL="90000" marR="90000" marT="46812" marB="46812"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accent1">
                        <a:alpha val="64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a:t>
                      </a:r>
                    </a:p>
                  </a:txBody>
                  <a:tcPr marL="90000" marR="90000" marT="46812" marB="46812"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rgbClr val="66FF33">
                        <a:alpha val="64000"/>
                      </a:srgbClr>
                    </a:solid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a:t>
                      </a:r>
                    </a:p>
                  </a:txBody>
                  <a:tcPr marL="90000" marR="90000" marT="46812" marB="46812"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rgbClr val="FFCC99">
                        <a:alpha val="64000"/>
                      </a:srgbClr>
                    </a:solid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a:t>
                      </a:r>
                    </a:p>
                  </a:txBody>
                  <a:tcPr marL="90000" marR="90000" marT="46812" marB="46812"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rgbClr val="FFFF00">
                        <a:alpha val="50000"/>
                      </a:srgbClr>
                    </a:solid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a:t>
                      </a:r>
                    </a:p>
                  </a:txBody>
                  <a:tcPr marL="90000" marR="90000" marT="46812" marB="46812"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rgbClr val="9999FF">
                        <a:alpha val="64000"/>
                      </a:srgbClr>
                    </a:solidFill>
                  </a:tcPr>
                </a:tc>
                <a:extLst>
                  <a:ext uri="{0D108BD9-81ED-4DB2-BD59-A6C34878D82A}">
                    <a16:rowId xmlns:a16="http://schemas.microsoft.com/office/drawing/2014/main" val="10002"/>
                  </a:ext>
                </a:extLst>
              </a:tr>
              <a:tr h="398503">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3</a:t>
                      </a:r>
                    </a:p>
                  </a:txBody>
                  <a:tcPr marL="90000" marR="90000" marT="46812" marB="46812" anchor="ctr" anchorCtr="1" horzOverflow="overflow">
                    <a:lnL cap="flat">
                      <a:noFill/>
                    </a:lnL>
                    <a:lnR w="12700" cap="flat" cmpd="sng" algn="ctr">
                      <a:solidFill>
                        <a:schemeClr val="bg2"/>
                      </a:solidFill>
                      <a:prstDash val="solid"/>
                      <a:round/>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endParaRPr kumimoji="0" lang="zh-CN" altLang="zh-CN" sz="2000" b="1" i="0" u="none" strike="noStrike" cap="none" normalizeH="0" baseline="0" smtClean="0">
                        <a:ln>
                          <a:noFill/>
                        </a:ln>
                        <a:solidFill>
                          <a:schemeClr val="tx1"/>
                        </a:solidFill>
                        <a:effectLst/>
                        <a:latin typeface="Arial" charset="0"/>
                        <a:ea typeface="宋体" pitchFamily="2" charset="-122"/>
                      </a:endParaRPr>
                    </a:p>
                  </a:txBody>
                  <a:tcPr marL="90000" marR="90000" marT="46812" marB="46812"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endParaRPr kumimoji="0" lang="zh-CN" altLang="zh-CN" sz="2000" b="1" i="0" u="none" strike="noStrike" cap="none" normalizeH="0" baseline="0" smtClean="0">
                        <a:ln>
                          <a:noFill/>
                        </a:ln>
                        <a:solidFill>
                          <a:schemeClr val="tx1"/>
                        </a:solidFill>
                        <a:effectLst/>
                        <a:latin typeface="Arial" charset="0"/>
                        <a:ea typeface="宋体" pitchFamily="2" charset="-122"/>
                      </a:endParaRPr>
                    </a:p>
                  </a:txBody>
                  <a:tcPr marL="90000" marR="90000" marT="46812" marB="46812"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a:t>
                      </a:r>
                    </a:p>
                  </a:txBody>
                  <a:tcPr marL="90000" marR="90000" marT="46812" marB="46812"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accent1">
                        <a:alpha val="64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a:t>
                      </a:r>
                    </a:p>
                  </a:txBody>
                  <a:tcPr marL="90000" marR="90000" marT="46812" marB="46812"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rgbClr val="66FF33">
                        <a:alpha val="64000"/>
                      </a:srgbClr>
                    </a:solid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a:t>
                      </a:r>
                    </a:p>
                  </a:txBody>
                  <a:tcPr marL="90000" marR="90000" marT="46812" marB="46812"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rgbClr val="FFCC99">
                        <a:alpha val="64000"/>
                      </a:srgbClr>
                    </a:solid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a:t>
                      </a:r>
                    </a:p>
                  </a:txBody>
                  <a:tcPr marL="90000" marR="90000" marT="46812" marB="46812"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rgbClr val="FFFF00">
                        <a:alpha val="50000"/>
                      </a:srgbClr>
                    </a:solidFill>
                  </a:tcPr>
                </a:tc>
                <a:extLst>
                  <a:ext uri="{0D108BD9-81ED-4DB2-BD59-A6C34878D82A}">
                    <a16:rowId xmlns:a16="http://schemas.microsoft.com/office/drawing/2014/main" val="10003"/>
                  </a:ext>
                </a:extLst>
              </a:tr>
              <a:tr h="398503">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4</a:t>
                      </a:r>
                    </a:p>
                  </a:txBody>
                  <a:tcPr marL="90000" marR="90000" marT="46812" marB="46812" anchor="ctr" anchorCtr="1" horzOverflow="overflow">
                    <a:lnL cap="flat">
                      <a:noFill/>
                    </a:lnL>
                    <a:lnR w="12700" cap="flat" cmpd="sng" algn="ctr">
                      <a:solidFill>
                        <a:schemeClr val="bg2"/>
                      </a:solidFill>
                      <a:prstDash val="solid"/>
                      <a:round/>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endParaRPr kumimoji="0" lang="zh-CN" altLang="zh-CN" sz="2000" b="1" i="0" u="none" strike="noStrike" cap="none" normalizeH="0" baseline="0" smtClean="0">
                        <a:ln>
                          <a:noFill/>
                        </a:ln>
                        <a:solidFill>
                          <a:schemeClr val="tx1"/>
                        </a:solidFill>
                        <a:effectLst/>
                        <a:latin typeface="Arial" charset="0"/>
                        <a:ea typeface="宋体" pitchFamily="2" charset="-122"/>
                      </a:endParaRPr>
                    </a:p>
                  </a:txBody>
                  <a:tcPr marL="90000" marR="90000" marT="46812" marB="46812"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endParaRPr kumimoji="0" lang="zh-CN" altLang="zh-CN" sz="2000" b="1" i="0" u="none" strike="noStrike" cap="none" normalizeH="0" baseline="0" smtClean="0">
                        <a:ln>
                          <a:noFill/>
                        </a:ln>
                        <a:solidFill>
                          <a:schemeClr val="tx1"/>
                        </a:solidFill>
                        <a:effectLst/>
                        <a:latin typeface="Arial" charset="0"/>
                        <a:ea typeface="宋体" pitchFamily="2" charset="-122"/>
                      </a:endParaRPr>
                    </a:p>
                  </a:txBody>
                  <a:tcPr marL="90000" marR="90000" marT="46812" marB="46812"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endParaRPr kumimoji="0" lang="zh-CN" altLang="zh-CN" sz="2000" b="1" i="0" u="none" strike="noStrike" cap="none" normalizeH="0" baseline="0" smtClean="0">
                        <a:ln>
                          <a:noFill/>
                        </a:ln>
                        <a:solidFill>
                          <a:schemeClr val="tx1"/>
                        </a:solidFill>
                        <a:effectLst/>
                        <a:latin typeface="Arial" charset="0"/>
                        <a:ea typeface="宋体" pitchFamily="2" charset="-122"/>
                      </a:endParaRPr>
                    </a:p>
                  </a:txBody>
                  <a:tcPr marL="90000" marR="90000" marT="46812" marB="46812"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a:t>
                      </a:r>
                    </a:p>
                  </a:txBody>
                  <a:tcPr marL="90000" marR="90000" marT="46812" marB="46812"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accent1">
                        <a:alpha val="64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a:t>
                      </a:r>
                    </a:p>
                  </a:txBody>
                  <a:tcPr marL="90000" marR="90000" marT="46812" marB="46812"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rgbClr val="66FF33">
                        <a:alpha val="64000"/>
                      </a:srgbClr>
                    </a:solid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a:t>
                      </a:r>
                    </a:p>
                  </a:txBody>
                  <a:tcPr marL="90000" marR="90000" marT="46812" marB="46812"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rgbClr val="FFCC99">
                        <a:alpha val="64000"/>
                      </a:srgbClr>
                    </a:solidFill>
                  </a:tcPr>
                </a:tc>
                <a:extLst>
                  <a:ext uri="{0D108BD9-81ED-4DB2-BD59-A6C34878D82A}">
                    <a16:rowId xmlns:a16="http://schemas.microsoft.com/office/drawing/2014/main" val="10004"/>
                  </a:ext>
                </a:extLst>
              </a:tr>
              <a:tr h="398503">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5</a:t>
                      </a:r>
                    </a:p>
                  </a:txBody>
                  <a:tcPr marL="90000" marR="90000" marT="46812" marB="46812" anchor="ctr" anchorCtr="1" horzOverflow="overflow">
                    <a:lnL cap="flat">
                      <a:noFill/>
                    </a:lnL>
                    <a:lnR w="12700" cap="flat" cmpd="sng" algn="ctr">
                      <a:solidFill>
                        <a:schemeClr val="bg2"/>
                      </a:solidFill>
                      <a:prstDash val="solid"/>
                      <a:round/>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endParaRPr kumimoji="0" lang="zh-CN" altLang="zh-CN" sz="2000" b="1" i="0" u="none" strike="noStrike" cap="none" normalizeH="0" baseline="0" smtClean="0">
                        <a:ln>
                          <a:noFill/>
                        </a:ln>
                        <a:solidFill>
                          <a:schemeClr val="tx1"/>
                        </a:solidFill>
                        <a:effectLst/>
                        <a:latin typeface="Arial" charset="0"/>
                        <a:ea typeface="宋体" pitchFamily="2" charset="-122"/>
                      </a:endParaRPr>
                    </a:p>
                  </a:txBody>
                  <a:tcPr marL="90000" marR="90000" marT="46812" marB="46812"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endParaRPr kumimoji="0" lang="zh-CN" altLang="zh-CN" sz="2000" b="1" i="0" u="none" strike="noStrike" cap="none" normalizeH="0" baseline="0" smtClean="0">
                        <a:ln>
                          <a:noFill/>
                        </a:ln>
                        <a:solidFill>
                          <a:schemeClr val="tx1"/>
                        </a:solidFill>
                        <a:effectLst/>
                        <a:latin typeface="Arial" charset="0"/>
                        <a:ea typeface="宋体" pitchFamily="2" charset="-122"/>
                      </a:endParaRPr>
                    </a:p>
                  </a:txBody>
                  <a:tcPr marL="90000" marR="90000" marT="46812" marB="46812"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endParaRPr kumimoji="0" lang="zh-CN" altLang="zh-CN" sz="2000" b="1" i="0" u="none" strike="noStrike" cap="none" normalizeH="0" baseline="0" smtClean="0">
                        <a:ln>
                          <a:noFill/>
                        </a:ln>
                        <a:solidFill>
                          <a:schemeClr val="tx1"/>
                        </a:solidFill>
                        <a:effectLst/>
                        <a:latin typeface="Arial" charset="0"/>
                        <a:ea typeface="宋体" pitchFamily="2" charset="-122"/>
                      </a:endParaRPr>
                    </a:p>
                  </a:txBody>
                  <a:tcPr marL="90000" marR="90000" marT="46812" marB="46812"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endParaRPr kumimoji="0" lang="zh-CN" altLang="zh-CN" sz="2000" b="1" i="0" u="none" strike="noStrike" cap="none" normalizeH="0" baseline="0" smtClean="0">
                        <a:ln>
                          <a:noFill/>
                        </a:ln>
                        <a:solidFill>
                          <a:schemeClr val="tx1"/>
                        </a:solidFill>
                        <a:effectLst/>
                        <a:latin typeface="Arial" charset="0"/>
                        <a:ea typeface="宋体" pitchFamily="2" charset="-122"/>
                      </a:endParaRPr>
                    </a:p>
                  </a:txBody>
                  <a:tcPr marL="90000" marR="90000" marT="46812" marB="46812"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a:t>
                      </a:r>
                    </a:p>
                  </a:txBody>
                  <a:tcPr marL="90000" marR="90000" marT="46812" marB="46812"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accent1">
                        <a:alpha val="64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a:t>
                      </a:r>
                    </a:p>
                  </a:txBody>
                  <a:tcPr marL="90000" marR="90000" marT="46812" marB="46812"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rgbClr val="66FF33">
                        <a:alpha val="64000"/>
                      </a:srgbClr>
                    </a:solidFill>
                  </a:tcPr>
                </a:tc>
                <a:extLst>
                  <a:ext uri="{0D108BD9-81ED-4DB2-BD59-A6C34878D82A}">
                    <a16:rowId xmlns:a16="http://schemas.microsoft.com/office/drawing/2014/main" val="10005"/>
                  </a:ext>
                </a:extLst>
              </a:tr>
              <a:tr h="398503">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6</a:t>
                      </a:r>
                    </a:p>
                  </a:txBody>
                  <a:tcPr marL="90000" marR="90000" marT="46812" marB="46812" anchor="ctr" anchorCtr="1" horzOverflow="overflow">
                    <a:lnL cap="flat">
                      <a:noFill/>
                    </a:lnL>
                    <a:lnR w="12700" cap="flat" cmpd="sng" algn="ctr">
                      <a:solidFill>
                        <a:schemeClr val="bg2"/>
                      </a:solidFill>
                      <a:prstDash val="solid"/>
                      <a:round/>
                      <a:headEnd type="none" w="sm" len="sm"/>
                      <a:tailEnd type="none" w="sm" len="sm"/>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endParaRPr kumimoji="0" lang="zh-CN" altLang="zh-CN" sz="2000" b="1" i="0" u="none" strike="noStrike" cap="none" normalizeH="0" baseline="0" smtClean="0">
                        <a:ln>
                          <a:noFill/>
                        </a:ln>
                        <a:solidFill>
                          <a:schemeClr val="tx1"/>
                        </a:solidFill>
                        <a:effectLst/>
                        <a:latin typeface="Arial" charset="0"/>
                        <a:ea typeface="宋体" pitchFamily="2" charset="-122"/>
                      </a:endParaRPr>
                    </a:p>
                  </a:txBody>
                  <a:tcPr marL="90000" marR="90000" marT="46812" marB="46812"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endParaRPr kumimoji="0" lang="zh-CN" altLang="zh-CN" sz="2000" b="1" i="0" u="none" strike="noStrike" cap="none" normalizeH="0" baseline="0" smtClean="0">
                        <a:ln>
                          <a:noFill/>
                        </a:ln>
                        <a:solidFill>
                          <a:schemeClr val="tx1"/>
                        </a:solidFill>
                        <a:effectLst/>
                        <a:latin typeface="Arial" charset="0"/>
                        <a:ea typeface="宋体" pitchFamily="2" charset="-122"/>
                      </a:endParaRPr>
                    </a:p>
                  </a:txBody>
                  <a:tcPr marL="90000" marR="90000" marT="46812" marB="46812"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endParaRPr kumimoji="0" lang="zh-CN" altLang="zh-CN" sz="2000" b="1" i="0" u="none" strike="noStrike" cap="none" normalizeH="0" baseline="0" smtClean="0">
                        <a:ln>
                          <a:noFill/>
                        </a:ln>
                        <a:solidFill>
                          <a:schemeClr val="tx1"/>
                        </a:solidFill>
                        <a:effectLst/>
                        <a:latin typeface="Arial" charset="0"/>
                        <a:ea typeface="宋体" pitchFamily="2" charset="-122"/>
                      </a:endParaRPr>
                    </a:p>
                  </a:txBody>
                  <a:tcPr marL="90000" marR="90000" marT="46812" marB="46812"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endParaRPr kumimoji="0" lang="zh-CN" altLang="zh-CN" sz="2000" b="1" i="0" u="none" strike="noStrike" cap="none" normalizeH="0" baseline="0" smtClean="0">
                        <a:ln>
                          <a:noFill/>
                        </a:ln>
                        <a:solidFill>
                          <a:schemeClr val="tx1"/>
                        </a:solidFill>
                        <a:effectLst/>
                        <a:latin typeface="Arial" charset="0"/>
                        <a:ea typeface="宋体" pitchFamily="2" charset="-122"/>
                      </a:endParaRPr>
                    </a:p>
                  </a:txBody>
                  <a:tcPr marL="90000" marR="90000" marT="46812" marB="46812"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endParaRPr kumimoji="0" lang="zh-CN" altLang="zh-CN" sz="2000" b="1" i="0" u="none" strike="noStrike" cap="none" normalizeH="0" baseline="0" smtClean="0">
                        <a:ln>
                          <a:noFill/>
                        </a:ln>
                        <a:solidFill>
                          <a:schemeClr val="tx1"/>
                        </a:solidFill>
                        <a:effectLst/>
                        <a:latin typeface="Arial" charset="0"/>
                        <a:ea typeface="宋体" pitchFamily="2" charset="-122"/>
                      </a:endParaRPr>
                    </a:p>
                  </a:txBody>
                  <a:tcPr marL="90000" marR="90000" marT="46812" marB="46812"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a:t>
                      </a:r>
                    </a:p>
                  </a:txBody>
                  <a:tcPr marL="90000" marR="90000" marT="46812" marB="46812"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accent1">
                        <a:alpha val="64000"/>
                      </a:schemeClr>
                    </a:solidFill>
                  </a:tcPr>
                </a:tc>
                <a:extLst>
                  <a:ext uri="{0D108BD9-81ED-4DB2-BD59-A6C34878D82A}">
                    <a16:rowId xmlns:a16="http://schemas.microsoft.com/office/drawing/2014/main" val="10006"/>
                  </a:ext>
                </a:extLst>
              </a:tr>
            </a:tbl>
          </a:graphicData>
        </a:graphic>
      </p:graphicFrame>
      <p:sp>
        <p:nvSpPr>
          <p:cNvPr id="89172" name="AutoShape 84"/>
          <p:cNvSpPr>
            <a:spLocks noChangeArrowheads="1"/>
          </p:cNvSpPr>
          <p:nvPr/>
        </p:nvSpPr>
        <p:spPr bwMode="auto">
          <a:xfrm rot="8469619" flipH="1">
            <a:off x="7092950" y="3860800"/>
            <a:ext cx="1216025" cy="293688"/>
          </a:xfrm>
          <a:prstGeom prst="notchedRightArrow">
            <a:avLst>
              <a:gd name="adj1" fmla="val 50000"/>
              <a:gd name="adj2" fmla="val 103513"/>
            </a:avLst>
          </a:prstGeom>
          <a:solidFill>
            <a:srgbClr val="008080">
              <a:alpha val="75000"/>
            </a:srgbClr>
          </a:solidFill>
          <a:ln w="12700" cap="sq">
            <a:noFill/>
            <a:miter lim="800000"/>
            <a:headEnd type="none" w="sm" len="sm"/>
            <a:tailEnd type="none" w="sm" len="sm"/>
          </a:ln>
          <a:effectLst/>
        </p:spPr>
        <p:txBody>
          <a:bodyPr lIns="90000" tIns="46800" rIns="90000" bIns="46800" anchor="ctr">
            <a:spAutoFit/>
          </a:bodyPr>
          <a:lstStyle/>
          <a:p>
            <a:pPr eaLnBrk="1" hangingPunct="1">
              <a:defRPr/>
            </a:pPr>
            <a:endParaRPr lang="zh-CN" altLang="en-US">
              <a:effectLst>
                <a:outerShdw blurRad="38100" dist="38100" dir="2700000" algn="tl">
                  <a:srgbClr val="000000">
                    <a:alpha val="43137"/>
                  </a:srgbClr>
                </a:outerShdw>
              </a:effectLst>
              <a:latin typeface="Arial"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fontAlgn="auto" hangingPunct="1">
              <a:spcAft>
                <a:spcPts val="0"/>
              </a:spcAft>
              <a:defRPr/>
            </a:pPr>
            <a:endParaRPr lang="zh-CN" altLang="zh-CN"/>
          </a:p>
        </p:txBody>
      </p:sp>
      <p:sp>
        <p:nvSpPr>
          <p:cNvPr id="90115" name="Rectangle 3"/>
          <p:cNvSpPr>
            <a:spLocks noGrp="1" noChangeArrowheads="1"/>
          </p:cNvSpPr>
          <p:nvPr>
            <p:ph idx="1"/>
          </p:nvPr>
        </p:nvSpPr>
        <p:spPr/>
        <p:txBody>
          <a:bodyPr>
            <a:normAutofit fontScale="92500" lnSpcReduction="10000"/>
          </a:bodyPr>
          <a:lstStyle/>
          <a:p>
            <a:pPr eaLnBrk="1" fontAlgn="auto" hangingPunct="1">
              <a:lnSpc>
                <a:spcPct val="80000"/>
              </a:lnSpc>
              <a:spcAft>
                <a:spcPts val="0"/>
              </a:spcAft>
              <a:buFont typeface="Wingdings 2"/>
              <a:buChar char=""/>
              <a:defRPr/>
            </a:pPr>
            <a:r>
              <a:rPr lang="en-US" altLang="zh-CN" sz="2800"/>
              <a:t>            </a:t>
            </a:r>
            <a:r>
              <a:rPr lang="pl-PL" altLang="zh-CN" sz="2800"/>
              <a:t>for(int k=i+1; k&lt;i+r-1; k++)</a:t>
            </a:r>
          </a:p>
          <a:p>
            <a:pPr eaLnBrk="1" fontAlgn="auto" hangingPunct="1">
              <a:lnSpc>
                <a:spcPct val="80000"/>
              </a:lnSpc>
              <a:spcAft>
                <a:spcPts val="0"/>
              </a:spcAft>
              <a:buFont typeface="Wingdings 2"/>
              <a:buChar char=""/>
              <a:defRPr/>
            </a:pPr>
            <a:r>
              <a:rPr lang="pl-PL" altLang="zh-CN" sz="2800"/>
              <a:t>            {</a:t>
            </a:r>
          </a:p>
          <a:p>
            <a:pPr eaLnBrk="1" fontAlgn="auto" hangingPunct="1">
              <a:lnSpc>
                <a:spcPct val="80000"/>
              </a:lnSpc>
              <a:spcAft>
                <a:spcPts val="0"/>
              </a:spcAft>
              <a:buFont typeface="Wingdings 2"/>
              <a:buChar char=""/>
              <a:defRPr/>
            </a:pPr>
            <a:r>
              <a:rPr lang="pl-PL" altLang="zh-CN" sz="2800"/>
              <a:t>                int u=t[i][k]+t[k+1][j]+w(p,i-1,k,j);</a:t>
            </a:r>
          </a:p>
          <a:p>
            <a:pPr eaLnBrk="1" fontAlgn="auto" hangingPunct="1">
              <a:lnSpc>
                <a:spcPct val="80000"/>
              </a:lnSpc>
              <a:spcAft>
                <a:spcPts val="0"/>
              </a:spcAft>
              <a:buFont typeface="Wingdings 2"/>
              <a:buChar char=""/>
              <a:defRPr/>
            </a:pPr>
            <a:r>
              <a:rPr lang="pl-PL" altLang="zh-CN" sz="2800"/>
              <a:t>                if(u&lt;t[i][j])</a:t>
            </a:r>
          </a:p>
          <a:p>
            <a:pPr eaLnBrk="1" fontAlgn="auto" hangingPunct="1">
              <a:lnSpc>
                <a:spcPct val="80000"/>
              </a:lnSpc>
              <a:spcAft>
                <a:spcPts val="0"/>
              </a:spcAft>
              <a:buFont typeface="Wingdings 2"/>
              <a:buChar char=""/>
              <a:defRPr/>
            </a:pPr>
            <a:r>
              <a:rPr lang="pl-PL" altLang="zh-CN" sz="2800"/>
              <a:t>                {</a:t>
            </a:r>
          </a:p>
          <a:p>
            <a:pPr eaLnBrk="1" fontAlgn="auto" hangingPunct="1">
              <a:lnSpc>
                <a:spcPct val="80000"/>
              </a:lnSpc>
              <a:spcAft>
                <a:spcPts val="0"/>
              </a:spcAft>
              <a:buFont typeface="Wingdings 2"/>
              <a:buChar char=""/>
              <a:defRPr/>
            </a:pPr>
            <a:r>
              <a:rPr lang="pl-PL" altLang="zh-CN" sz="2800"/>
              <a:t>                    t[i][j]=u;</a:t>
            </a:r>
          </a:p>
          <a:p>
            <a:pPr eaLnBrk="1" fontAlgn="auto" hangingPunct="1">
              <a:lnSpc>
                <a:spcPct val="80000"/>
              </a:lnSpc>
              <a:spcAft>
                <a:spcPts val="0"/>
              </a:spcAft>
              <a:buFont typeface="Wingdings 2"/>
              <a:buChar char=""/>
              <a:defRPr/>
            </a:pPr>
            <a:r>
              <a:rPr lang="pl-PL" altLang="zh-CN" sz="2800"/>
              <a:t>                    s[i][j]=k;</a:t>
            </a:r>
          </a:p>
          <a:p>
            <a:pPr eaLnBrk="1" fontAlgn="auto" hangingPunct="1">
              <a:lnSpc>
                <a:spcPct val="80000"/>
              </a:lnSpc>
              <a:spcAft>
                <a:spcPts val="0"/>
              </a:spcAft>
              <a:buFont typeface="Wingdings 2"/>
              <a:buChar char=""/>
              <a:defRPr/>
            </a:pPr>
            <a:r>
              <a:rPr lang="pl-PL" altLang="zh-CN" sz="2800"/>
              <a:t>                }</a:t>
            </a:r>
          </a:p>
          <a:p>
            <a:pPr eaLnBrk="1" fontAlgn="auto" hangingPunct="1">
              <a:lnSpc>
                <a:spcPct val="80000"/>
              </a:lnSpc>
              <a:spcAft>
                <a:spcPts val="0"/>
              </a:spcAft>
              <a:buFont typeface="Wingdings 2"/>
              <a:buChar char=""/>
              <a:defRPr/>
            </a:pPr>
            <a:r>
              <a:rPr lang="pl-PL" altLang="zh-CN" sz="2800"/>
              <a:t>            }</a:t>
            </a:r>
          </a:p>
          <a:p>
            <a:pPr eaLnBrk="1" fontAlgn="auto" hangingPunct="1">
              <a:lnSpc>
                <a:spcPct val="80000"/>
              </a:lnSpc>
              <a:spcAft>
                <a:spcPts val="0"/>
              </a:spcAft>
              <a:buFont typeface="Wingdings 2"/>
              <a:buChar char=""/>
              <a:defRPr/>
            </a:pPr>
            <a:r>
              <a:rPr lang="pl-PL" altLang="zh-CN" sz="2800"/>
              <a:t>        }</a:t>
            </a:r>
          </a:p>
          <a:p>
            <a:pPr eaLnBrk="1" fontAlgn="auto" hangingPunct="1">
              <a:lnSpc>
                <a:spcPct val="80000"/>
              </a:lnSpc>
              <a:spcAft>
                <a:spcPts val="0"/>
              </a:spcAft>
              <a:buFont typeface="Wingdings 2"/>
              <a:buChar char=""/>
              <a:defRPr/>
            </a:pPr>
            <a:r>
              <a:rPr lang="pl-PL" altLang="zh-CN" sz="2800"/>
              <a:t>}</a:t>
            </a:r>
            <a:endParaRPr lang="en-US" altLang="zh-CN" sz="2800"/>
          </a:p>
        </p:txBody>
      </p:sp>
      <p:sp>
        <p:nvSpPr>
          <p:cNvPr id="5" name="灯片编号占位符 5"/>
          <p:cNvSpPr>
            <a:spLocks noGrp="1"/>
          </p:cNvSpPr>
          <p:nvPr>
            <p:ph type="sldNum" sz="quarter" idx="12"/>
          </p:nvPr>
        </p:nvSpPr>
        <p:spPr/>
        <p:txBody>
          <a:bodyPr/>
          <a:lstStyle/>
          <a:p>
            <a:pPr>
              <a:defRPr/>
            </a:pPr>
            <a:fld id="{B537C867-F78F-4EA0-AD2D-675B3FF6C61E}" type="slidenum">
              <a:rPr lang="en-US" altLang="zh-CN"/>
              <a:pPr>
                <a:defRPr/>
              </a:pPr>
              <a:t>78</a:t>
            </a:fld>
            <a:endParaRPr lang="en-US" altLang="zh-CN"/>
          </a:p>
        </p:txBody>
      </p:sp>
      <p:sp>
        <p:nvSpPr>
          <p:cNvPr id="90116" name="Text Box 4"/>
          <p:cNvSpPr txBox="1">
            <a:spLocks noChangeArrowheads="1"/>
          </p:cNvSpPr>
          <p:nvPr/>
        </p:nvSpPr>
        <p:spPr bwMode="auto">
          <a:xfrm>
            <a:off x="6172200" y="4495800"/>
            <a:ext cx="1958975" cy="946150"/>
          </a:xfrm>
          <a:prstGeom prst="rect">
            <a:avLst/>
          </a:prstGeom>
          <a:solidFill>
            <a:srgbClr val="008080"/>
          </a:solidFill>
          <a:ln w="12700" cap="sq">
            <a:noFill/>
            <a:miter lim="800000"/>
            <a:headEnd type="none" w="sm" len="sm"/>
            <a:tailEnd type="none" w="sm" len="sm"/>
          </a:ln>
          <a:effectLst/>
        </p:spPr>
        <p:txBody>
          <a:bodyPr wrap="none" lIns="90000" tIns="46800" rIns="90000" bIns="46800">
            <a:spAutoFit/>
          </a:bodyPr>
          <a:lstStyle/>
          <a:p>
            <a:pPr eaLnBrk="1" hangingPunct="1">
              <a:defRPr/>
            </a:pPr>
            <a:r>
              <a:rPr kumimoji="1" lang="zh-CN" altLang="en-US">
                <a:solidFill>
                  <a:schemeClr val="bg1"/>
                </a:solidFill>
                <a:effectLst>
                  <a:outerShdw blurRad="38100" dist="38100" dir="2700000" algn="tl">
                    <a:srgbClr val="000000"/>
                  </a:outerShdw>
                </a:effectLst>
                <a:latin typeface="Times New Roman" pitchFamily="18" charset="0"/>
                <a:ea typeface="隶书" pitchFamily="49" charset="-122"/>
              </a:rPr>
              <a:t>计算时间：</a:t>
            </a:r>
          </a:p>
          <a:p>
            <a:pPr eaLnBrk="1" hangingPunct="1">
              <a:defRPr/>
            </a:pPr>
            <a:r>
              <a:rPr kumimoji="1" lang="en-US" altLang="zh-CN">
                <a:solidFill>
                  <a:schemeClr val="bg1"/>
                </a:solidFill>
                <a:effectLst>
                  <a:outerShdw blurRad="38100" dist="38100" dir="2700000" algn="tl">
                    <a:srgbClr val="000000"/>
                  </a:outerShdw>
                </a:effectLst>
                <a:latin typeface="Times New Roman" pitchFamily="18" charset="0"/>
                <a:ea typeface="隶书" pitchFamily="49" charset="-122"/>
              </a:rPr>
              <a:t>O(n</a:t>
            </a:r>
            <a:r>
              <a:rPr kumimoji="1" lang="en-US" altLang="zh-CN" baseline="30000">
                <a:solidFill>
                  <a:schemeClr val="bg1"/>
                </a:solidFill>
                <a:effectLst>
                  <a:outerShdw blurRad="38100" dist="38100" dir="2700000" algn="tl">
                    <a:srgbClr val="000000"/>
                  </a:outerShdw>
                </a:effectLst>
                <a:latin typeface="Times New Roman" pitchFamily="18" charset="0"/>
                <a:ea typeface="隶书" pitchFamily="49" charset="-122"/>
              </a:rPr>
              <a:t>3</a:t>
            </a:r>
            <a:r>
              <a:rPr kumimoji="1" lang="en-US" altLang="zh-CN">
                <a:solidFill>
                  <a:schemeClr val="bg1"/>
                </a:solidFill>
                <a:effectLst>
                  <a:outerShdw blurRad="38100" dist="38100" dir="2700000" algn="tl">
                    <a:srgbClr val="000000"/>
                  </a:outerShdw>
                </a:effectLst>
                <a:latin typeface="Times New Roman" pitchFamily="18" charset="0"/>
                <a:ea typeface="隶书" pitchFamily="49" charset="-122"/>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fontAlgn="auto" hangingPunct="1">
              <a:spcAft>
                <a:spcPts val="0"/>
              </a:spcAft>
              <a:defRPr/>
            </a:pPr>
            <a:r>
              <a:rPr lang="zh-CN" altLang="en-US"/>
              <a:t>两个矩阵的乘积</a:t>
            </a:r>
          </a:p>
        </p:txBody>
      </p:sp>
      <p:sp>
        <p:nvSpPr>
          <p:cNvPr id="18435" name="Rectangle 3"/>
          <p:cNvSpPr>
            <a:spLocks noGrp="1" noChangeArrowheads="1"/>
          </p:cNvSpPr>
          <p:nvPr>
            <p:ph idx="1"/>
          </p:nvPr>
        </p:nvSpPr>
        <p:spPr>
          <a:xfrm>
            <a:off x="468313" y="4797425"/>
            <a:ext cx="8229600" cy="1357313"/>
          </a:xfrm>
        </p:spPr>
        <p:txBody>
          <a:bodyPr>
            <a:normAutofit/>
          </a:bodyPr>
          <a:lstStyle/>
          <a:p>
            <a:pPr eaLnBrk="1" fontAlgn="auto" hangingPunct="1">
              <a:spcAft>
                <a:spcPts val="0"/>
              </a:spcAft>
              <a:buFont typeface="Wingdings 2"/>
              <a:buChar char=""/>
              <a:defRPr/>
            </a:pPr>
            <a:r>
              <a:rPr lang="zh-CN" altLang="en-US"/>
              <a:t>矩阵</a:t>
            </a:r>
            <a:r>
              <a:rPr lang="en-US" altLang="zh-CN"/>
              <a:t>A(p×q)</a:t>
            </a:r>
            <a:r>
              <a:rPr lang="zh-CN" altLang="en-US"/>
              <a:t>和矩阵</a:t>
            </a:r>
            <a:r>
              <a:rPr lang="en-US" altLang="zh-CN"/>
              <a:t>B(q×r)</a:t>
            </a:r>
            <a:r>
              <a:rPr lang="zh-CN" altLang="en-US"/>
              <a:t>的乘积</a:t>
            </a:r>
            <a:r>
              <a:rPr lang="en-US" altLang="zh-CN"/>
              <a:t>C=AB</a:t>
            </a:r>
            <a:r>
              <a:rPr lang="zh-CN" altLang="en-US"/>
              <a:t>是一个</a:t>
            </a:r>
            <a:r>
              <a:rPr lang="en-US" altLang="zh-CN">
                <a:solidFill>
                  <a:srgbClr val="FE6700"/>
                </a:solidFill>
                <a:effectLst>
                  <a:outerShdw blurRad="38100" dist="38100" dir="2700000" algn="tl">
                    <a:srgbClr val="C0C0C0"/>
                  </a:outerShdw>
                </a:effectLst>
              </a:rPr>
              <a:t>p×r</a:t>
            </a:r>
            <a:r>
              <a:rPr lang="zh-CN" altLang="en-US"/>
              <a:t>的矩阵。</a:t>
            </a:r>
          </a:p>
        </p:txBody>
      </p:sp>
      <p:sp>
        <p:nvSpPr>
          <p:cNvPr id="5" name="灯片编号占位符 5"/>
          <p:cNvSpPr>
            <a:spLocks noGrp="1"/>
          </p:cNvSpPr>
          <p:nvPr>
            <p:ph type="sldNum" sz="quarter" idx="12"/>
          </p:nvPr>
        </p:nvSpPr>
        <p:spPr/>
        <p:txBody>
          <a:bodyPr/>
          <a:lstStyle/>
          <a:p>
            <a:pPr>
              <a:defRPr/>
            </a:pPr>
            <a:fld id="{B7A40E47-B7DC-4DAE-A0E0-8323E1A84F4F}" type="slidenum">
              <a:rPr lang="en-US" altLang="zh-CN"/>
              <a:pPr>
                <a:defRPr/>
              </a:pPr>
              <a:t>7</a:t>
            </a:fld>
            <a:endParaRPr lang="en-US" altLang="zh-CN"/>
          </a:p>
        </p:txBody>
      </p:sp>
      <p:graphicFrame>
        <p:nvGraphicFramePr>
          <p:cNvPr id="18437" name="Object 5"/>
          <p:cNvGraphicFramePr>
            <a:graphicFrameLocks noChangeAspect="1"/>
          </p:cNvGraphicFramePr>
          <p:nvPr/>
        </p:nvGraphicFramePr>
        <p:xfrm>
          <a:off x="1033463" y="1628775"/>
          <a:ext cx="6338887" cy="2336800"/>
        </p:xfrm>
        <a:graphic>
          <a:graphicData uri="http://schemas.openxmlformats.org/presentationml/2006/ole">
            <mc:AlternateContent xmlns:mc="http://schemas.openxmlformats.org/markup-compatibility/2006">
              <mc:Choice xmlns:v="urn:schemas-microsoft-com:vml" Requires="v">
                <p:oleObj spid="_x0000_s18438" name="公式" r:id="rId3" imgW="1930400" imgH="711200" progId="Equation.3">
                  <p:embed/>
                </p:oleObj>
              </mc:Choice>
              <mc:Fallback>
                <p:oleObj name="公式" r:id="rId3" imgW="1930400" imgH="711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3463" y="1628775"/>
                        <a:ext cx="6338887" cy="233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fontAlgn="auto" hangingPunct="1">
              <a:spcAft>
                <a:spcPts val="0"/>
              </a:spcAft>
              <a:defRPr/>
            </a:pPr>
            <a:r>
              <a:rPr lang="en-US" altLang="zh-CN"/>
              <a:t>5. </a:t>
            </a:r>
            <a:r>
              <a:rPr lang="zh-CN" altLang="en-US"/>
              <a:t>构造最优三角剖分</a:t>
            </a:r>
          </a:p>
        </p:txBody>
      </p:sp>
      <p:sp>
        <p:nvSpPr>
          <p:cNvPr id="92163" name="Rectangle 3"/>
          <p:cNvSpPr>
            <a:spLocks noGrp="1" noChangeArrowheads="1"/>
          </p:cNvSpPr>
          <p:nvPr>
            <p:ph idx="1"/>
          </p:nvPr>
        </p:nvSpPr>
        <p:spPr/>
        <p:txBody>
          <a:bodyPr/>
          <a:lstStyle/>
          <a:p>
            <a:pPr eaLnBrk="1" hangingPunct="1"/>
            <a:r>
              <a:rPr lang="en-US" altLang="zh-CN" smtClean="0"/>
              <a:t>s[i][j]</a:t>
            </a:r>
            <a:r>
              <a:rPr lang="zh-CN" altLang="en-US" smtClean="0"/>
              <a:t>记录了与</a:t>
            </a:r>
            <a:r>
              <a:rPr lang="en-US" altLang="zh-CN" smtClean="0"/>
              <a:t>v</a:t>
            </a:r>
            <a:r>
              <a:rPr lang="en-US" altLang="zh-CN" baseline="-25000" smtClean="0"/>
              <a:t>i-1</a:t>
            </a:r>
            <a:r>
              <a:rPr lang="zh-CN" altLang="en-US" smtClean="0"/>
              <a:t>和</a:t>
            </a:r>
            <a:r>
              <a:rPr lang="en-US" altLang="zh-CN" smtClean="0"/>
              <a:t>v</a:t>
            </a:r>
            <a:r>
              <a:rPr lang="en-US" altLang="zh-CN" baseline="-25000" smtClean="0"/>
              <a:t>j</a:t>
            </a:r>
            <a:r>
              <a:rPr lang="zh-CN" altLang="en-US" smtClean="0"/>
              <a:t>一起构成三角形的第</a:t>
            </a:r>
            <a:r>
              <a:rPr lang="en-US" altLang="zh-CN" smtClean="0"/>
              <a:t>3</a:t>
            </a:r>
            <a:r>
              <a:rPr lang="zh-CN" altLang="en-US" smtClean="0"/>
              <a:t>个顶点的位置，据此可构造出最优三角剖分中的所有三角形。</a:t>
            </a:r>
          </a:p>
        </p:txBody>
      </p:sp>
      <p:sp>
        <p:nvSpPr>
          <p:cNvPr id="4" name="灯片编号占位符 5"/>
          <p:cNvSpPr>
            <a:spLocks noGrp="1"/>
          </p:cNvSpPr>
          <p:nvPr>
            <p:ph type="sldNum" sz="quarter" idx="12"/>
          </p:nvPr>
        </p:nvSpPr>
        <p:spPr/>
        <p:txBody>
          <a:bodyPr/>
          <a:lstStyle/>
          <a:p>
            <a:pPr>
              <a:defRPr/>
            </a:pPr>
            <a:fld id="{89ABE009-FA7D-4281-9CF2-FC488778397C}" type="slidenum">
              <a:rPr lang="en-US" altLang="zh-CN"/>
              <a:pPr>
                <a:defRPr/>
              </a:pPr>
              <a:t>79</a:t>
            </a:fld>
            <a:endParaRPr lang="en-US" altLang="zh-CN"/>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fontAlgn="auto" hangingPunct="1">
              <a:spcAft>
                <a:spcPts val="0"/>
              </a:spcAft>
              <a:defRPr/>
            </a:pPr>
            <a:endParaRPr lang="zh-CN" altLang="zh-CN"/>
          </a:p>
        </p:txBody>
      </p:sp>
      <p:sp>
        <p:nvSpPr>
          <p:cNvPr id="93187" name="Rectangle 3"/>
          <p:cNvSpPr>
            <a:spLocks noGrp="1" noChangeArrowheads="1"/>
          </p:cNvSpPr>
          <p:nvPr>
            <p:ph idx="1"/>
          </p:nvPr>
        </p:nvSpPr>
        <p:spPr/>
        <p:txBody>
          <a:bodyPr/>
          <a:lstStyle/>
          <a:p>
            <a:pPr eaLnBrk="1" hangingPunct="1">
              <a:lnSpc>
                <a:spcPct val="80000"/>
              </a:lnSpc>
            </a:pPr>
            <a:r>
              <a:rPr lang="en-US" altLang="zh-CN" sz="2800" smtClean="0"/>
              <a:t>template&lt;typename E&gt;</a:t>
            </a:r>
          </a:p>
          <a:p>
            <a:pPr eaLnBrk="1" hangingPunct="1">
              <a:lnSpc>
                <a:spcPct val="80000"/>
              </a:lnSpc>
            </a:pPr>
            <a:r>
              <a:rPr lang="en-US" altLang="zh-CN" sz="2800" smtClean="0"/>
              <a:t>void Traceback(E *p,int i,int j,int **s)</a:t>
            </a:r>
          </a:p>
          <a:p>
            <a:pPr eaLnBrk="1" hangingPunct="1">
              <a:lnSpc>
                <a:spcPct val="80000"/>
              </a:lnSpc>
            </a:pPr>
            <a:r>
              <a:rPr lang="en-US" altLang="zh-CN" sz="2800" smtClean="0"/>
              <a:t>{</a:t>
            </a:r>
          </a:p>
          <a:p>
            <a:pPr eaLnBrk="1" hangingPunct="1">
              <a:lnSpc>
                <a:spcPct val="80000"/>
              </a:lnSpc>
            </a:pPr>
            <a:r>
              <a:rPr lang="en-US" altLang="zh-CN" sz="2800" smtClean="0"/>
              <a:t>    if(i==j)</a:t>
            </a:r>
          </a:p>
          <a:p>
            <a:pPr eaLnBrk="1" hangingPunct="1">
              <a:lnSpc>
                <a:spcPct val="80000"/>
              </a:lnSpc>
            </a:pPr>
            <a:r>
              <a:rPr lang="en-US" altLang="zh-CN" sz="2800" smtClean="0"/>
              <a:t>        return;</a:t>
            </a:r>
          </a:p>
          <a:p>
            <a:pPr eaLnBrk="1" hangingPunct="1">
              <a:lnSpc>
                <a:spcPct val="80000"/>
              </a:lnSpc>
            </a:pPr>
            <a:r>
              <a:rPr lang="en-US" altLang="zh-CN" sz="2800" smtClean="0"/>
              <a:t>    int k=s[i][j];</a:t>
            </a:r>
          </a:p>
          <a:p>
            <a:pPr eaLnBrk="1" hangingPunct="1">
              <a:lnSpc>
                <a:spcPct val="80000"/>
              </a:lnSpc>
            </a:pPr>
            <a:r>
              <a:rPr lang="en-US" altLang="zh-CN" sz="2800" smtClean="0"/>
              <a:t>    cout&lt;&lt;p[i-1].v&lt;&lt;" "&lt;&lt;p[k].v&lt;&lt;" "&lt;&lt;p[j].v&lt;&lt;endl;</a:t>
            </a:r>
          </a:p>
          <a:p>
            <a:pPr eaLnBrk="1" hangingPunct="1">
              <a:lnSpc>
                <a:spcPct val="80000"/>
              </a:lnSpc>
            </a:pPr>
            <a:r>
              <a:rPr lang="en-US" altLang="zh-CN" sz="2800" smtClean="0"/>
              <a:t>    Traceback(p,i,k,s);</a:t>
            </a:r>
          </a:p>
          <a:p>
            <a:pPr eaLnBrk="1" hangingPunct="1">
              <a:lnSpc>
                <a:spcPct val="80000"/>
              </a:lnSpc>
            </a:pPr>
            <a:r>
              <a:rPr lang="en-US" altLang="zh-CN" sz="2800" smtClean="0"/>
              <a:t>    Traceback(p,k+1,j,s);</a:t>
            </a:r>
          </a:p>
          <a:p>
            <a:pPr eaLnBrk="1" hangingPunct="1">
              <a:lnSpc>
                <a:spcPct val="80000"/>
              </a:lnSpc>
            </a:pPr>
            <a:r>
              <a:rPr lang="en-US" altLang="zh-CN" sz="2800" smtClean="0"/>
              <a:t>}</a:t>
            </a:r>
          </a:p>
        </p:txBody>
      </p:sp>
      <p:sp>
        <p:nvSpPr>
          <p:cNvPr id="4" name="灯片编号占位符 5"/>
          <p:cNvSpPr>
            <a:spLocks noGrp="1"/>
          </p:cNvSpPr>
          <p:nvPr>
            <p:ph type="sldNum" sz="quarter" idx="12"/>
          </p:nvPr>
        </p:nvSpPr>
        <p:spPr/>
        <p:txBody>
          <a:bodyPr/>
          <a:lstStyle/>
          <a:p>
            <a:pPr>
              <a:defRPr/>
            </a:pPr>
            <a:fld id="{5B93C618-51D2-491D-8580-CC659536587A}" type="slidenum">
              <a:rPr lang="en-US" altLang="zh-CN"/>
              <a:pPr>
                <a:defRPr/>
              </a:pPr>
              <a:t>80</a:t>
            </a:fld>
            <a:endParaRPr lang="en-US" altLang="zh-CN"/>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fontAlgn="auto" hangingPunct="1">
              <a:spcAft>
                <a:spcPts val="0"/>
              </a:spcAft>
              <a:defRPr/>
            </a:pPr>
            <a:r>
              <a:rPr lang="en-US" altLang="zh-CN"/>
              <a:t>3.6 </a:t>
            </a:r>
            <a:r>
              <a:rPr lang="zh-CN" altLang="en-US"/>
              <a:t>多边形游戏</a:t>
            </a:r>
          </a:p>
        </p:txBody>
      </p:sp>
      <p:sp>
        <p:nvSpPr>
          <p:cNvPr id="94211" name="Rectangle 3"/>
          <p:cNvSpPr>
            <a:spLocks noGrp="1" noChangeArrowheads="1"/>
          </p:cNvSpPr>
          <p:nvPr>
            <p:ph idx="1"/>
          </p:nvPr>
        </p:nvSpPr>
        <p:spPr>
          <a:xfrm>
            <a:off x="468313" y="1341438"/>
            <a:ext cx="8229600" cy="2374900"/>
          </a:xfrm>
        </p:spPr>
        <p:txBody>
          <a:bodyPr/>
          <a:lstStyle/>
          <a:p>
            <a:pPr eaLnBrk="1" hangingPunct="1">
              <a:lnSpc>
                <a:spcPct val="90000"/>
              </a:lnSpc>
            </a:pPr>
            <a:r>
              <a:rPr lang="zh-CN" altLang="en-US" smtClean="0"/>
              <a:t>多边形游戏是一个单人玩的游戏，开始时有一个由</a:t>
            </a:r>
            <a:r>
              <a:rPr lang="en-US" altLang="zh-CN" smtClean="0"/>
              <a:t>n</a:t>
            </a:r>
            <a:r>
              <a:rPr lang="zh-CN" altLang="en-US" smtClean="0"/>
              <a:t>个顶点构成的多边形。每个顶点被赋予一个整数值，每条边被赋予一个运算符“</a:t>
            </a:r>
            <a:r>
              <a:rPr lang="en-US" altLang="zh-CN" smtClean="0"/>
              <a:t>+”</a:t>
            </a:r>
            <a:r>
              <a:rPr lang="zh-CN" altLang="en-US" smtClean="0"/>
              <a:t>或“*”。所有边依次用整数从</a:t>
            </a:r>
            <a:r>
              <a:rPr lang="en-US" altLang="zh-CN" smtClean="0"/>
              <a:t>1</a:t>
            </a:r>
            <a:r>
              <a:rPr lang="zh-CN" altLang="en-US" smtClean="0"/>
              <a:t>到</a:t>
            </a:r>
            <a:r>
              <a:rPr lang="en-US" altLang="zh-CN" smtClean="0"/>
              <a:t>n</a:t>
            </a:r>
            <a:r>
              <a:rPr lang="zh-CN" altLang="en-US" smtClean="0"/>
              <a:t>编号。</a:t>
            </a:r>
          </a:p>
        </p:txBody>
      </p:sp>
      <p:sp>
        <p:nvSpPr>
          <p:cNvPr id="5" name="灯片编号占位符 5"/>
          <p:cNvSpPr>
            <a:spLocks noGrp="1"/>
          </p:cNvSpPr>
          <p:nvPr>
            <p:ph type="sldNum" sz="quarter" idx="12"/>
          </p:nvPr>
        </p:nvSpPr>
        <p:spPr/>
        <p:txBody>
          <a:bodyPr/>
          <a:lstStyle/>
          <a:p>
            <a:pPr>
              <a:defRPr/>
            </a:pPr>
            <a:fld id="{76B5FF19-157B-447B-A81B-0943E4F24D21}" type="slidenum">
              <a:rPr lang="en-US" altLang="zh-CN"/>
              <a:pPr>
                <a:defRPr/>
              </a:pPr>
              <a:t>81</a:t>
            </a:fld>
            <a:endParaRPr lang="en-US" altLang="zh-CN"/>
          </a:p>
        </p:txBody>
      </p:sp>
      <p:graphicFrame>
        <p:nvGraphicFramePr>
          <p:cNvPr id="94213" name="Object 4"/>
          <p:cNvGraphicFramePr>
            <a:graphicFrameLocks noChangeAspect="1"/>
          </p:cNvGraphicFramePr>
          <p:nvPr/>
        </p:nvGraphicFramePr>
        <p:xfrm>
          <a:off x="2438400" y="3429000"/>
          <a:ext cx="4267200" cy="3146425"/>
        </p:xfrm>
        <a:graphic>
          <a:graphicData uri="http://schemas.openxmlformats.org/presentationml/2006/ole">
            <mc:AlternateContent xmlns:mc="http://schemas.openxmlformats.org/markup-compatibility/2006">
              <mc:Choice xmlns:v="urn:schemas-microsoft-com:vml" Requires="v">
                <p:oleObj spid="_x0000_s94214" name="Visio" r:id="rId3" imgW="2309614" imgH="1703551" progId="Visio.Drawing.11">
                  <p:embed/>
                </p:oleObj>
              </mc:Choice>
              <mc:Fallback>
                <p:oleObj name="Visio" r:id="rId3" imgW="2309614" imgH="1703551"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3429000"/>
                        <a:ext cx="4267200" cy="314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5234" name="Rectangle 3"/>
          <p:cNvSpPr>
            <a:spLocks noGrp="1" noChangeArrowheads="1"/>
          </p:cNvSpPr>
          <p:nvPr>
            <p:ph idx="1"/>
          </p:nvPr>
        </p:nvSpPr>
        <p:spPr>
          <a:xfrm>
            <a:off x="323850" y="260350"/>
            <a:ext cx="8229600" cy="2736850"/>
          </a:xfrm>
        </p:spPr>
        <p:txBody>
          <a:bodyPr/>
          <a:lstStyle/>
          <a:p>
            <a:pPr eaLnBrk="1" hangingPunct="1">
              <a:lnSpc>
                <a:spcPct val="80000"/>
              </a:lnSpc>
            </a:pPr>
            <a:r>
              <a:rPr lang="zh-CN" altLang="en-US" sz="2400" smtClean="0"/>
              <a:t>游戏第</a:t>
            </a:r>
            <a:r>
              <a:rPr lang="en-US" altLang="zh-CN" sz="2400" smtClean="0"/>
              <a:t>1</a:t>
            </a:r>
            <a:r>
              <a:rPr lang="zh-CN" altLang="en-US" sz="2400" smtClean="0"/>
              <a:t>步，将一条边删除。</a:t>
            </a:r>
          </a:p>
          <a:p>
            <a:pPr eaLnBrk="1" hangingPunct="1">
              <a:lnSpc>
                <a:spcPct val="80000"/>
              </a:lnSpc>
            </a:pPr>
            <a:r>
              <a:rPr lang="zh-CN" altLang="en-US" sz="2400" smtClean="0"/>
              <a:t>随后</a:t>
            </a:r>
            <a:r>
              <a:rPr lang="en-US" altLang="zh-CN" sz="2400" smtClean="0"/>
              <a:t>n-1</a:t>
            </a:r>
            <a:r>
              <a:rPr lang="zh-CN" altLang="en-US" sz="2400" smtClean="0"/>
              <a:t>步按以下方式操作：</a:t>
            </a:r>
          </a:p>
          <a:p>
            <a:pPr eaLnBrk="1" hangingPunct="1">
              <a:lnSpc>
                <a:spcPct val="80000"/>
              </a:lnSpc>
            </a:pPr>
            <a:r>
              <a:rPr lang="en-US" altLang="zh-CN" sz="2400" smtClean="0"/>
              <a:t>(1)</a:t>
            </a:r>
            <a:r>
              <a:rPr lang="zh-CN" altLang="en-US" sz="2400" smtClean="0"/>
              <a:t>选择一条边</a:t>
            </a:r>
            <a:r>
              <a:rPr lang="en-US" altLang="zh-CN" sz="2400" smtClean="0"/>
              <a:t>E</a:t>
            </a:r>
            <a:r>
              <a:rPr lang="zh-CN" altLang="en-US" sz="2400" smtClean="0"/>
              <a:t>以及由</a:t>
            </a:r>
            <a:r>
              <a:rPr lang="en-US" altLang="zh-CN" sz="2400" smtClean="0"/>
              <a:t>E</a:t>
            </a:r>
            <a:r>
              <a:rPr lang="zh-CN" altLang="en-US" sz="2400" smtClean="0"/>
              <a:t>连接着的</a:t>
            </a:r>
            <a:r>
              <a:rPr lang="en-US" altLang="zh-CN" sz="2400" smtClean="0"/>
              <a:t>2</a:t>
            </a:r>
            <a:r>
              <a:rPr lang="zh-CN" altLang="en-US" sz="2400" smtClean="0"/>
              <a:t>个顶点</a:t>
            </a:r>
            <a:r>
              <a:rPr lang="en-US" altLang="zh-CN" sz="2400" smtClean="0"/>
              <a:t>V</a:t>
            </a:r>
            <a:r>
              <a:rPr lang="en-US" altLang="zh-CN" sz="2400" baseline="-25000" smtClean="0"/>
              <a:t>1</a:t>
            </a:r>
            <a:r>
              <a:rPr lang="zh-CN" altLang="en-US" sz="2400" smtClean="0"/>
              <a:t>和</a:t>
            </a:r>
            <a:r>
              <a:rPr lang="en-US" altLang="zh-CN" sz="2400" smtClean="0"/>
              <a:t>V</a:t>
            </a:r>
            <a:r>
              <a:rPr lang="en-US" altLang="zh-CN" sz="2400" baseline="-25000" smtClean="0"/>
              <a:t>2</a:t>
            </a:r>
            <a:r>
              <a:rPr lang="zh-CN" altLang="en-US" sz="2400" smtClean="0"/>
              <a:t>；</a:t>
            </a:r>
          </a:p>
          <a:p>
            <a:pPr eaLnBrk="1" hangingPunct="1">
              <a:lnSpc>
                <a:spcPct val="80000"/>
              </a:lnSpc>
            </a:pPr>
            <a:r>
              <a:rPr lang="en-US" altLang="zh-CN" sz="2400" smtClean="0"/>
              <a:t>(2)</a:t>
            </a:r>
            <a:r>
              <a:rPr lang="zh-CN" altLang="en-US" sz="2400" smtClean="0"/>
              <a:t>用一个新的顶点取代边</a:t>
            </a:r>
            <a:r>
              <a:rPr lang="en-US" altLang="zh-CN" sz="2400" smtClean="0"/>
              <a:t>E</a:t>
            </a:r>
            <a:r>
              <a:rPr lang="zh-CN" altLang="en-US" sz="2400" smtClean="0"/>
              <a:t>以及由</a:t>
            </a:r>
            <a:r>
              <a:rPr lang="en-US" altLang="zh-CN" sz="2400" smtClean="0"/>
              <a:t>E</a:t>
            </a:r>
            <a:r>
              <a:rPr lang="zh-CN" altLang="en-US" sz="2400" smtClean="0"/>
              <a:t>连接着的</a:t>
            </a:r>
            <a:r>
              <a:rPr lang="en-US" altLang="zh-CN" sz="2400" smtClean="0"/>
              <a:t>2</a:t>
            </a:r>
            <a:r>
              <a:rPr lang="zh-CN" altLang="en-US" sz="2400" smtClean="0"/>
              <a:t>个顶点</a:t>
            </a:r>
            <a:r>
              <a:rPr lang="en-US" altLang="zh-CN" sz="2400" smtClean="0"/>
              <a:t>V</a:t>
            </a:r>
            <a:r>
              <a:rPr lang="en-US" altLang="zh-CN" sz="2400" baseline="-25000" smtClean="0"/>
              <a:t>1</a:t>
            </a:r>
            <a:r>
              <a:rPr lang="zh-CN" altLang="en-US" sz="2400" smtClean="0"/>
              <a:t>和</a:t>
            </a:r>
            <a:r>
              <a:rPr lang="en-US" altLang="zh-CN" sz="2400" smtClean="0"/>
              <a:t>V</a:t>
            </a:r>
            <a:r>
              <a:rPr lang="en-US" altLang="zh-CN" sz="2400" baseline="-25000" smtClean="0"/>
              <a:t>2</a:t>
            </a:r>
            <a:r>
              <a:rPr lang="zh-CN" altLang="en-US" sz="2400" smtClean="0"/>
              <a:t>。将由顶点</a:t>
            </a:r>
            <a:r>
              <a:rPr lang="en-US" altLang="zh-CN" sz="2400" smtClean="0"/>
              <a:t>V</a:t>
            </a:r>
            <a:r>
              <a:rPr lang="en-US" altLang="zh-CN" sz="2400" baseline="-25000" smtClean="0"/>
              <a:t>1</a:t>
            </a:r>
            <a:r>
              <a:rPr lang="zh-CN" altLang="en-US" sz="2400" smtClean="0"/>
              <a:t>和</a:t>
            </a:r>
            <a:r>
              <a:rPr lang="en-US" altLang="zh-CN" sz="2400" smtClean="0"/>
              <a:t>V</a:t>
            </a:r>
            <a:r>
              <a:rPr lang="en-US" altLang="zh-CN" sz="2400" baseline="-25000" smtClean="0"/>
              <a:t>2</a:t>
            </a:r>
            <a:r>
              <a:rPr lang="zh-CN" altLang="en-US" sz="2400" smtClean="0"/>
              <a:t>的整数值通过边</a:t>
            </a:r>
            <a:r>
              <a:rPr lang="en-US" altLang="zh-CN" sz="2400" smtClean="0"/>
              <a:t>E</a:t>
            </a:r>
            <a:r>
              <a:rPr lang="zh-CN" altLang="en-US" sz="2400" smtClean="0"/>
              <a:t>上的运算得到的结果赋予新顶点。</a:t>
            </a:r>
          </a:p>
          <a:p>
            <a:pPr eaLnBrk="1" hangingPunct="1">
              <a:lnSpc>
                <a:spcPct val="80000"/>
              </a:lnSpc>
            </a:pPr>
            <a:r>
              <a:rPr lang="zh-CN" altLang="en-US" sz="2400" smtClean="0"/>
              <a:t>最后，所有边都被删除，游戏结束。游戏的得分就是所剩顶点上的整数值。</a:t>
            </a:r>
          </a:p>
        </p:txBody>
      </p:sp>
      <p:graphicFrame>
        <p:nvGraphicFramePr>
          <p:cNvPr id="95235" name="Object 4"/>
          <p:cNvGraphicFramePr>
            <a:graphicFrameLocks noChangeAspect="1"/>
          </p:cNvGraphicFramePr>
          <p:nvPr/>
        </p:nvGraphicFramePr>
        <p:xfrm>
          <a:off x="755650" y="3357563"/>
          <a:ext cx="4267200" cy="3146425"/>
        </p:xfrm>
        <a:graphic>
          <a:graphicData uri="http://schemas.openxmlformats.org/presentationml/2006/ole">
            <mc:AlternateContent xmlns:mc="http://schemas.openxmlformats.org/markup-compatibility/2006">
              <mc:Choice xmlns:v="urn:schemas-microsoft-com:vml" Requires="v">
                <p:oleObj spid="_x0000_s95238" name="Visio" r:id="rId3" imgW="2309614" imgH="1703551" progId="Visio.Drawing.11">
                  <p:embed/>
                </p:oleObj>
              </mc:Choice>
              <mc:Fallback>
                <p:oleObj name="Visio" r:id="rId3" imgW="2309614" imgH="1703551"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3357563"/>
                        <a:ext cx="4267200" cy="314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5236" name="Object 5"/>
          <p:cNvGraphicFramePr>
            <a:graphicFrameLocks noChangeAspect="1"/>
          </p:cNvGraphicFramePr>
          <p:nvPr/>
        </p:nvGraphicFramePr>
        <p:xfrm>
          <a:off x="4800600" y="3276600"/>
          <a:ext cx="3657600" cy="414338"/>
        </p:xfrm>
        <a:graphic>
          <a:graphicData uri="http://schemas.openxmlformats.org/presentationml/2006/ole">
            <mc:AlternateContent xmlns:mc="http://schemas.openxmlformats.org/markup-compatibility/2006">
              <mc:Choice xmlns:v="urn:schemas-microsoft-com:vml" Requires="v">
                <p:oleObj spid="_x0000_s95239" name="公式" r:id="rId5" imgW="1904174" imgH="215806" progId="Equation.3">
                  <p:embed/>
                </p:oleObj>
              </mc:Choice>
              <mc:Fallback>
                <p:oleObj name="公式" r:id="rId5" imgW="1904174" imgH="215806"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600" y="3276600"/>
                        <a:ext cx="3657600"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4214" name="Text Box 6"/>
          <p:cNvSpPr txBox="1">
            <a:spLocks noChangeArrowheads="1"/>
          </p:cNvSpPr>
          <p:nvPr/>
        </p:nvSpPr>
        <p:spPr bwMode="auto">
          <a:xfrm>
            <a:off x="5181600" y="4114800"/>
            <a:ext cx="3519488" cy="1373188"/>
          </a:xfrm>
          <a:prstGeom prst="rect">
            <a:avLst/>
          </a:prstGeom>
          <a:solidFill>
            <a:srgbClr val="008080"/>
          </a:solidFill>
          <a:ln w="12700" cap="sq">
            <a:noFill/>
            <a:miter lim="800000"/>
            <a:headEnd type="none" w="sm" len="sm"/>
            <a:tailEnd type="none" w="sm" len="sm"/>
          </a:ln>
          <a:effectLst/>
        </p:spPr>
        <p:txBody>
          <a:bodyPr lIns="90000" tIns="46800" rIns="90000" bIns="46800">
            <a:spAutoFit/>
          </a:bodyPr>
          <a:lstStyle/>
          <a:p>
            <a:pPr eaLnBrk="1" hangingPunct="1">
              <a:defRPr/>
            </a:pPr>
            <a:r>
              <a:rPr kumimoji="1" lang="zh-CN" altLang="en-US">
                <a:solidFill>
                  <a:schemeClr val="bg1"/>
                </a:solidFill>
                <a:effectLst>
                  <a:outerShdw blurRad="38100" dist="38100" dir="2700000" algn="tl">
                    <a:srgbClr val="000000"/>
                  </a:outerShdw>
                </a:effectLst>
                <a:latin typeface="Times New Roman" pitchFamily="18" charset="0"/>
                <a:ea typeface="隶书" pitchFamily="49" charset="-122"/>
              </a:rPr>
              <a:t>问题</a:t>
            </a:r>
            <a:r>
              <a:rPr kumimoji="1" lang="en-US" altLang="zh-CN">
                <a:solidFill>
                  <a:schemeClr val="bg1"/>
                </a:solidFill>
                <a:effectLst>
                  <a:outerShdw blurRad="38100" dist="38100" dir="2700000" algn="tl">
                    <a:srgbClr val="000000"/>
                  </a:outerShdw>
                </a:effectLst>
                <a:latin typeface="Times New Roman" pitchFamily="18" charset="0"/>
                <a:ea typeface="隶书" pitchFamily="49" charset="-122"/>
              </a:rPr>
              <a:t>:</a:t>
            </a:r>
          </a:p>
          <a:p>
            <a:pPr eaLnBrk="1" hangingPunct="1">
              <a:defRPr/>
            </a:pPr>
            <a:r>
              <a:rPr kumimoji="1" lang="zh-CN" altLang="en-US">
                <a:solidFill>
                  <a:schemeClr val="bg1"/>
                </a:solidFill>
                <a:effectLst>
                  <a:outerShdw blurRad="38100" dist="38100" dir="2700000" algn="tl">
                    <a:srgbClr val="000000"/>
                  </a:outerShdw>
                </a:effectLst>
                <a:latin typeface="Times New Roman" pitchFamily="18" charset="0"/>
                <a:ea typeface="隶书" pitchFamily="49" charset="-122"/>
              </a:rPr>
              <a:t>对于给定的多边形，计算最高得分。</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fontAlgn="auto" hangingPunct="1">
              <a:spcAft>
                <a:spcPts val="0"/>
              </a:spcAft>
              <a:defRPr/>
            </a:pPr>
            <a:r>
              <a:rPr lang="en-US" altLang="zh-CN"/>
              <a:t>1. </a:t>
            </a:r>
            <a:r>
              <a:rPr lang="zh-CN" altLang="en-US"/>
              <a:t>最优子结构性质</a:t>
            </a:r>
          </a:p>
        </p:txBody>
      </p:sp>
      <p:sp>
        <p:nvSpPr>
          <p:cNvPr id="96259" name="Rectangle 3"/>
          <p:cNvSpPr>
            <a:spLocks noGrp="1" noChangeArrowheads="1"/>
          </p:cNvSpPr>
          <p:nvPr>
            <p:ph idx="1"/>
          </p:nvPr>
        </p:nvSpPr>
        <p:spPr>
          <a:xfrm>
            <a:off x="468313" y="1341438"/>
            <a:ext cx="8229600" cy="2519362"/>
          </a:xfrm>
        </p:spPr>
        <p:txBody>
          <a:bodyPr/>
          <a:lstStyle/>
          <a:p>
            <a:pPr eaLnBrk="1" hangingPunct="1"/>
            <a:r>
              <a:rPr lang="zh-CN" altLang="en-US" sz="2800" smtClean="0"/>
              <a:t>设所给的多边形的顶点和边的顺时针序列为</a:t>
            </a:r>
          </a:p>
          <a:p>
            <a:pPr eaLnBrk="1" hangingPunct="1">
              <a:buFontTx/>
              <a:buNone/>
            </a:pPr>
            <a:r>
              <a:rPr lang="zh-CN" altLang="en-US" sz="2800" smtClean="0"/>
              <a:t>      </a:t>
            </a:r>
            <a:r>
              <a:rPr lang="en-US" altLang="zh-CN" sz="2800" smtClean="0"/>
              <a:t>op[1],v[1],op[2],v[2],…,op[n],v[n]</a:t>
            </a:r>
          </a:p>
          <a:p>
            <a:pPr eaLnBrk="1" hangingPunct="1"/>
            <a:r>
              <a:rPr lang="zh-CN" altLang="en-US" sz="2800" smtClean="0"/>
              <a:t>上例的序列为：</a:t>
            </a:r>
          </a:p>
          <a:p>
            <a:pPr eaLnBrk="1" hangingPunct="1">
              <a:buFontTx/>
              <a:buNone/>
            </a:pPr>
            <a:r>
              <a:rPr lang="zh-CN" altLang="en-US" sz="2800" smtClean="0"/>
              <a:t>      </a:t>
            </a:r>
            <a:r>
              <a:rPr lang="en-US" altLang="zh-CN" sz="2800" smtClean="0"/>
              <a:t>×, 10, +, -1, ×, -2, ×, 3, + ,-8</a:t>
            </a:r>
          </a:p>
        </p:txBody>
      </p:sp>
      <p:sp>
        <p:nvSpPr>
          <p:cNvPr id="44" name="灯片编号占位符 5"/>
          <p:cNvSpPr>
            <a:spLocks noGrp="1"/>
          </p:cNvSpPr>
          <p:nvPr>
            <p:ph type="sldNum" sz="quarter" idx="12"/>
          </p:nvPr>
        </p:nvSpPr>
        <p:spPr/>
        <p:txBody>
          <a:bodyPr/>
          <a:lstStyle/>
          <a:p>
            <a:pPr>
              <a:defRPr/>
            </a:pPr>
            <a:fld id="{43559891-28ED-40E0-B422-7CF639803471}" type="slidenum">
              <a:rPr lang="en-US" altLang="zh-CN"/>
              <a:pPr>
                <a:defRPr/>
              </a:pPr>
              <a:t>83</a:t>
            </a:fld>
            <a:endParaRPr lang="en-US" altLang="zh-CN"/>
          </a:p>
        </p:txBody>
      </p:sp>
      <p:graphicFrame>
        <p:nvGraphicFramePr>
          <p:cNvPr id="95236" name="Group 4"/>
          <p:cNvGraphicFramePr>
            <a:graphicFrameLocks noGrp="1"/>
          </p:cNvGraphicFramePr>
          <p:nvPr/>
        </p:nvGraphicFramePr>
        <p:xfrm>
          <a:off x="1524000" y="4267200"/>
          <a:ext cx="6096000" cy="609600"/>
        </p:xfrm>
        <a:graphic>
          <a:graphicData uri="http://schemas.openxmlformats.org/drawingml/2006/table">
            <a:tbl>
              <a:tblPr/>
              <a:tblGrid>
                <a:gridCol w="871538">
                  <a:extLst>
                    <a:ext uri="{9D8B030D-6E8A-4147-A177-3AD203B41FA5}">
                      <a16:colId xmlns:a16="http://schemas.microsoft.com/office/drawing/2014/main" val="20000"/>
                    </a:ext>
                  </a:extLst>
                </a:gridCol>
                <a:gridCol w="869950">
                  <a:extLst>
                    <a:ext uri="{9D8B030D-6E8A-4147-A177-3AD203B41FA5}">
                      <a16:colId xmlns:a16="http://schemas.microsoft.com/office/drawing/2014/main" val="20001"/>
                    </a:ext>
                  </a:extLst>
                </a:gridCol>
                <a:gridCol w="871537">
                  <a:extLst>
                    <a:ext uri="{9D8B030D-6E8A-4147-A177-3AD203B41FA5}">
                      <a16:colId xmlns:a16="http://schemas.microsoft.com/office/drawing/2014/main" val="20002"/>
                    </a:ext>
                  </a:extLst>
                </a:gridCol>
                <a:gridCol w="869950">
                  <a:extLst>
                    <a:ext uri="{9D8B030D-6E8A-4147-A177-3AD203B41FA5}">
                      <a16:colId xmlns:a16="http://schemas.microsoft.com/office/drawing/2014/main" val="20003"/>
                    </a:ext>
                  </a:extLst>
                </a:gridCol>
                <a:gridCol w="871538">
                  <a:extLst>
                    <a:ext uri="{9D8B030D-6E8A-4147-A177-3AD203B41FA5}">
                      <a16:colId xmlns:a16="http://schemas.microsoft.com/office/drawing/2014/main" val="20004"/>
                    </a:ext>
                  </a:extLst>
                </a:gridCol>
                <a:gridCol w="869950">
                  <a:extLst>
                    <a:ext uri="{9D8B030D-6E8A-4147-A177-3AD203B41FA5}">
                      <a16:colId xmlns:a16="http://schemas.microsoft.com/office/drawing/2014/main" val="20005"/>
                    </a:ext>
                  </a:extLst>
                </a:gridCol>
                <a:gridCol w="871537">
                  <a:extLst>
                    <a:ext uri="{9D8B030D-6E8A-4147-A177-3AD203B41FA5}">
                      <a16:colId xmlns:a16="http://schemas.microsoft.com/office/drawing/2014/main" val="20006"/>
                    </a:ext>
                  </a:extLst>
                </a:gridCol>
              </a:tblGrid>
              <a:tr h="609600">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v</a:t>
                      </a:r>
                    </a:p>
                  </a:txBody>
                  <a:tcPr marL="90000" marR="90000" marT="46800" marB="46800" anchor="ctr" anchorCtr="1" horzOverflow="overflow">
                    <a:lnL cap="flat">
                      <a:noFill/>
                    </a:lnL>
                    <a:lnR w="12700" cap="flat" cmpd="sng" algn="ctr">
                      <a:solidFill>
                        <a:schemeClr val="bg2"/>
                      </a:solidFill>
                      <a:prstDash val="solid"/>
                      <a:round/>
                      <a:headEnd type="none" w="sm" len="sm"/>
                      <a:tailEnd type="none" w="sm" len="sm"/>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endParaRPr kumimoji="0" lang="zh-CN" altLang="zh-CN" sz="2800" b="1"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10</a:t>
                      </a:r>
                    </a:p>
                  </a:txBody>
                  <a:tcPr marL="90000" marR="90000" marT="46800" marB="46800"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-1</a:t>
                      </a:r>
                    </a:p>
                  </a:txBody>
                  <a:tcPr marL="90000" marR="90000" marT="46800" marB="46800"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-2</a:t>
                      </a:r>
                    </a:p>
                  </a:txBody>
                  <a:tcPr marL="90000" marR="90000" marT="46800" marB="46800"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3</a:t>
                      </a:r>
                    </a:p>
                  </a:txBody>
                  <a:tcPr marL="90000" marR="90000" marT="46800" marB="46800"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-8</a:t>
                      </a:r>
                    </a:p>
                  </a:txBody>
                  <a:tcPr marL="90000" marR="90000" marT="46800" marB="46800"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95256" name="Group 24"/>
          <p:cNvGraphicFramePr>
            <a:graphicFrameLocks noGrp="1"/>
          </p:cNvGraphicFramePr>
          <p:nvPr/>
        </p:nvGraphicFramePr>
        <p:xfrm>
          <a:off x="1563688" y="5257800"/>
          <a:ext cx="6096000" cy="685800"/>
        </p:xfrm>
        <a:graphic>
          <a:graphicData uri="http://schemas.openxmlformats.org/drawingml/2006/table">
            <a:tbl>
              <a:tblPr/>
              <a:tblGrid>
                <a:gridCol w="871537">
                  <a:extLst>
                    <a:ext uri="{9D8B030D-6E8A-4147-A177-3AD203B41FA5}">
                      <a16:colId xmlns:a16="http://schemas.microsoft.com/office/drawing/2014/main" val="20000"/>
                    </a:ext>
                  </a:extLst>
                </a:gridCol>
                <a:gridCol w="869950">
                  <a:extLst>
                    <a:ext uri="{9D8B030D-6E8A-4147-A177-3AD203B41FA5}">
                      <a16:colId xmlns:a16="http://schemas.microsoft.com/office/drawing/2014/main" val="20001"/>
                    </a:ext>
                  </a:extLst>
                </a:gridCol>
                <a:gridCol w="871538">
                  <a:extLst>
                    <a:ext uri="{9D8B030D-6E8A-4147-A177-3AD203B41FA5}">
                      <a16:colId xmlns:a16="http://schemas.microsoft.com/office/drawing/2014/main" val="20002"/>
                    </a:ext>
                  </a:extLst>
                </a:gridCol>
                <a:gridCol w="869950">
                  <a:extLst>
                    <a:ext uri="{9D8B030D-6E8A-4147-A177-3AD203B41FA5}">
                      <a16:colId xmlns:a16="http://schemas.microsoft.com/office/drawing/2014/main" val="20003"/>
                    </a:ext>
                  </a:extLst>
                </a:gridCol>
                <a:gridCol w="871537">
                  <a:extLst>
                    <a:ext uri="{9D8B030D-6E8A-4147-A177-3AD203B41FA5}">
                      <a16:colId xmlns:a16="http://schemas.microsoft.com/office/drawing/2014/main" val="20004"/>
                    </a:ext>
                  </a:extLst>
                </a:gridCol>
                <a:gridCol w="869950">
                  <a:extLst>
                    <a:ext uri="{9D8B030D-6E8A-4147-A177-3AD203B41FA5}">
                      <a16:colId xmlns:a16="http://schemas.microsoft.com/office/drawing/2014/main" val="20005"/>
                    </a:ext>
                  </a:extLst>
                </a:gridCol>
                <a:gridCol w="871538">
                  <a:extLst>
                    <a:ext uri="{9D8B030D-6E8A-4147-A177-3AD203B41FA5}">
                      <a16:colId xmlns:a16="http://schemas.microsoft.com/office/drawing/2014/main" val="20006"/>
                    </a:ext>
                  </a:extLst>
                </a:gridCol>
              </a:tblGrid>
              <a:tr h="685800">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op</a:t>
                      </a:r>
                    </a:p>
                  </a:txBody>
                  <a:tcPr marL="90000" marR="90000" marT="46800" marB="46800" anchor="ctr" anchorCtr="1" horzOverflow="overflow">
                    <a:lnL cap="flat">
                      <a:noFill/>
                    </a:lnL>
                    <a:lnR w="12700" cap="flat" cmpd="sng" algn="ctr">
                      <a:solidFill>
                        <a:schemeClr val="bg2"/>
                      </a:solidFill>
                      <a:prstDash val="solid"/>
                      <a:round/>
                      <a:headEnd type="none" w="sm" len="sm"/>
                      <a:tailEnd type="none" w="sm" len="sm"/>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endParaRPr kumimoji="0" lang="zh-CN" altLang="zh-CN" sz="2800" b="1" i="0" u="none" strike="noStrike" cap="none" normalizeH="0" baseline="0" smtClean="0">
                        <a:ln>
                          <a:noFill/>
                        </a:ln>
                        <a:solidFill>
                          <a:schemeClr val="tx1"/>
                        </a:solidFill>
                        <a:effectLst/>
                        <a:latin typeface="Arial" charset="0"/>
                        <a:ea typeface="宋体" pitchFamily="2" charset="-122"/>
                      </a:endParaRPr>
                    </a:p>
                  </a:txBody>
                  <a:tcPr marL="90000" marR="90000" marT="46800" marB="46800"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a:t>
                      </a:r>
                    </a:p>
                  </a:txBody>
                  <a:tcPr marL="90000" marR="90000" marT="46800" marB="46800"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a:t>
                      </a:r>
                    </a:p>
                  </a:txBody>
                  <a:tcPr marL="90000" marR="90000" marT="46800" marB="46800"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a:t>
                      </a:r>
                    </a:p>
                  </a:txBody>
                  <a:tcPr marL="90000" marR="90000" marT="46800" marB="46800"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a:t>
                      </a:r>
                    </a:p>
                  </a:txBody>
                  <a:tcPr marL="90000" marR="90000" marT="46800" marB="46800"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6699"/>
                        </a:buClr>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a:t>
                      </a:r>
                    </a:p>
                  </a:txBody>
                  <a:tcPr marL="90000" marR="90000" marT="46800" marB="46800" anchor="ctr" anchorCtr="1"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fontAlgn="auto" hangingPunct="1">
              <a:spcAft>
                <a:spcPts val="0"/>
              </a:spcAft>
              <a:defRPr/>
            </a:pPr>
            <a:endParaRPr lang="zh-CN" altLang="zh-CN"/>
          </a:p>
        </p:txBody>
      </p:sp>
      <p:sp>
        <p:nvSpPr>
          <p:cNvPr id="97283" name="Rectangle 3"/>
          <p:cNvSpPr>
            <a:spLocks noGrp="1" noChangeArrowheads="1"/>
          </p:cNvSpPr>
          <p:nvPr>
            <p:ph idx="1"/>
          </p:nvPr>
        </p:nvSpPr>
        <p:spPr/>
        <p:txBody>
          <a:bodyPr/>
          <a:lstStyle/>
          <a:p>
            <a:pPr eaLnBrk="1" hangingPunct="1"/>
            <a:r>
              <a:rPr lang="zh-CN" altLang="en-US" smtClean="0"/>
              <a:t>在所给多边形中，从顶点</a:t>
            </a:r>
            <a:r>
              <a:rPr lang="en-US" altLang="zh-CN" smtClean="0"/>
              <a:t>i(1≤i≤n)</a:t>
            </a:r>
            <a:r>
              <a:rPr lang="zh-CN" altLang="en-US" smtClean="0"/>
              <a:t>开始，</a:t>
            </a:r>
            <a:r>
              <a:rPr lang="zh-CN" altLang="en-US" smtClean="0">
                <a:solidFill>
                  <a:srgbClr val="FE6700"/>
                </a:solidFill>
              </a:rPr>
              <a:t>长度为</a:t>
            </a:r>
            <a:r>
              <a:rPr lang="en-US" altLang="zh-CN" smtClean="0">
                <a:solidFill>
                  <a:srgbClr val="FE6700"/>
                </a:solidFill>
              </a:rPr>
              <a:t>j</a:t>
            </a:r>
            <a:r>
              <a:rPr lang="en-US" altLang="zh-CN" smtClean="0"/>
              <a:t>(</a:t>
            </a:r>
            <a:r>
              <a:rPr lang="zh-CN" altLang="en-US" smtClean="0"/>
              <a:t>链中有</a:t>
            </a:r>
            <a:r>
              <a:rPr lang="en-US" altLang="zh-CN" smtClean="0"/>
              <a:t>j</a:t>
            </a:r>
            <a:r>
              <a:rPr lang="zh-CN" altLang="en-US" smtClean="0"/>
              <a:t>个顶点</a:t>
            </a:r>
            <a:r>
              <a:rPr lang="en-US" altLang="zh-CN" smtClean="0"/>
              <a:t>)</a:t>
            </a:r>
            <a:r>
              <a:rPr lang="zh-CN" altLang="en-US" smtClean="0"/>
              <a:t>的顺时针链</a:t>
            </a:r>
            <a:r>
              <a:rPr lang="en-US" altLang="zh-CN" smtClean="0">
                <a:solidFill>
                  <a:srgbClr val="FE6700"/>
                </a:solidFill>
              </a:rPr>
              <a:t>p(i,j)</a:t>
            </a:r>
            <a:r>
              <a:rPr lang="en-US" altLang="zh-CN" smtClean="0"/>
              <a:t> </a:t>
            </a:r>
            <a:r>
              <a:rPr lang="zh-CN" altLang="en-US" smtClean="0"/>
              <a:t>可表示为</a:t>
            </a:r>
            <a:r>
              <a:rPr lang="en-US" altLang="zh-CN" smtClean="0"/>
              <a:t>v[i],op[i+1],…,v[i+j-1]</a:t>
            </a:r>
            <a:r>
              <a:rPr lang="zh-CN" altLang="en-US" smtClean="0"/>
              <a:t>。</a:t>
            </a:r>
          </a:p>
          <a:p>
            <a:pPr eaLnBrk="1" hangingPunct="1"/>
            <a:r>
              <a:rPr lang="zh-CN" altLang="en-US" smtClean="0"/>
              <a:t>如果这条链的最后一次合并运算在</a:t>
            </a:r>
            <a:r>
              <a:rPr lang="en-US" altLang="zh-CN" smtClean="0">
                <a:solidFill>
                  <a:srgbClr val="FE6700"/>
                </a:solidFill>
              </a:rPr>
              <a:t>op[i+s]</a:t>
            </a:r>
            <a:r>
              <a:rPr lang="zh-CN" altLang="en-US" smtClean="0"/>
              <a:t>处发生</a:t>
            </a:r>
            <a:r>
              <a:rPr lang="en-US" altLang="zh-CN" smtClean="0"/>
              <a:t>(1≤s≤j-1)</a:t>
            </a:r>
            <a:r>
              <a:rPr lang="zh-CN" altLang="en-US" smtClean="0"/>
              <a:t>，则可在</a:t>
            </a:r>
            <a:r>
              <a:rPr lang="en-US" altLang="zh-CN" smtClean="0"/>
              <a:t>op[i+s]</a:t>
            </a:r>
            <a:r>
              <a:rPr lang="zh-CN" altLang="en-US" smtClean="0"/>
              <a:t>处将链分割为</a:t>
            </a:r>
            <a:r>
              <a:rPr lang="en-US" altLang="zh-CN" smtClean="0"/>
              <a:t>2</a:t>
            </a:r>
            <a:r>
              <a:rPr lang="zh-CN" altLang="en-US" smtClean="0"/>
              <a:t>个子链</a:t>
            </a:r>
            <a:r>
              <a:rPr lang="en-US" altLang="zh-CN" smtClean="0">
                <a:solidFill>
                  <a:srgbClr val="FE6700"/>
                </a:solidFill>
              </a:rPr>
              <a:t>p(i,s)</a:t>
            </a:r>
            <a:r>
              <a:rPr lang="zh-CN" altLang="en-US" smtClean="0"/>
              <a:t>和</a:t>
            </a:r>
            <a:r>
              <a:rPr lang="en-US" altLang="zh-CN" smtClean="0">
                <a:solidFill>
                  <a:srgbClr val="FE6700"/>
                </a:solidFill>
              </a:rPr>
              <a:t>p(i+s,j-s)</a:t>
            </a:r>
            <a:r>
              <a:rPr lang="zh-CN" altLang="en-US" smtClean="0"/>
              <a:t>。</a:t>
            </a:r>
          </a:p>
        </p:txBody>
      </p:sp>
      <p:sp>
        <p:nvSpPr>
          <p:cNvPr id="4" name="灯片编号占位符 5"/>
          <p:cNvSpPr>
            <a:spLocks noGrp="1"/>
          </p:cNvSpPr>
          <p:nvPr>
            <p:ph type="sldNum" sz="quarter" idx="12"/>
          </p:nvPr>
        </p:nvSpPr>
        <p:spPr/>
        <p:txBody>
          <a:bodyPr/>
          <a:lstStyle/>
          <a:p>
            <a:pPr>
              <a:defRPr/>
            </a:pPr>
            <a:fld id="{C234A569-6371-41A6-A1EF-099FFDAEE8E7}" type="slidenum">
              <a:rPr lang="en-US" altLang="zh-CN"/>
              <a:pPr>
                <a:defRPr/>
              </a:pPr>
              <a:t>84</a:t>
            </a:fld>
            <a:endParaRPr lang="en-US" altLang="zh-CN"/>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fontAlgn="auto" hangingPunct="1">
              <a:spcAft>
                <a:spcPts val="0"/>
              </a:spcAft>
              <a:defRPr/>
            </a:pPr>
            <a:endParaRPr lang="zh-CN" altLang="zh-CN"/>
          </a:p>
        </p:txBody>
      </p:sp>
      <p:sp>
        <p:nvSpPr>
          <p:cNvPr id="97283" name="Rectangle 3"/>
          <p:cNvSpPr>
            <a:spLocks noGrp="1" noChangeArrowheads="1"/>
          </p:cNvSpPr>
          <p:nvPr>
            <p:ph idx="1"/>
          </p:nvPr>
        </p:nvSpPr>
        <p:spPr/>
        <p:txBody>
          <a:bodyPr>
            <a:normAutofit lnSpcReduction="10000"/>
          </a:bodyPr>
          <a:lstStyle/>
          <a:p>
            <a:pPr eaLnBrk="1" fontAlgn="auto" hangingPunct="1">
              <a:lnSpc>
                <a:spcPct val="90000"/>
              </a:lnSpc>
              <a:spcAft>
                <a:spcPts val="0"/>
              </a:spcAft>
              <a:buFont typeface="Wingdings 2"/>
              <a:buChar char=""/>
              <a:defRPr/>
            </a:pPr>
            <a:r>
              <a:rPr lang="zh-CN" altLang="en-US" sz="2800"/>
              <a:t>设</a:t>
            </a:r>
            <a:r>
              <a:rPr lang="en-US" altLang="zh-CN" sz="2800">
                <a:solidFill>
                  <a:srgbClr val="FE6700"/>
                </a:solidFill>
              </a:rPr>
              <a:t>m1</a:t>
            </a:r>
            <a:r>
              <a:rPr lang="zh-CN" altLang="en-US" sz="2800"/>
              <a:t>是对子链</a:t>
            </a:r>
            <a:r>
              <a:rPr lang="en-US" altLang="zh-CN" sz="2800"/>
              <a:t>p(i,s)</a:t>
            </a:r>
            <a:r>
              <a:rPr lang="zh-CN" altLang="en-US" sz="2800"/>
              <a:t>的任意一种合并方式得到的值，而</a:t>
            </a:r>
            <a:r>
              <a:rPr lang="en-US" altLang="zh-CN" sz="2800">
                <a:solidFill>
                  <a:srgbClr val="FE6700"/>
                </a:solidFill>
              </a:rPr>
              <a:t>a</a:t>
            </a:r>
            <a:r>
              <a:rPr lang="zh-CN" altLang="en-US" sz="2800"/>
              <a:t>和</a:t>
            </a:r>
            <a:r>
              <a:rPr lang="en-US" altLang="zh-CN" sz="2800">
                <a:solidFill>
                  <a:srgbClr val="FE6700"/>
                </a:solidFill>
              </a:rPr>
              <a:t>b</a:t>
            </a:r>
            <a:r>
              <a:rPr lang="zh-CN" altLang="en-US" sz="2800"/>
              <a:t>分别是在所有可能的合并中得到的最小值和最大值。</a:t>
            </a:r>
            <a:r>
              <a:rPr lang="en-US" altLang="zh-CN" sz="2800">
                <a:solidFill>
                  <a:srgbClr val="FE6700"/>
                </a:solidFill>
              </a:rPr>
              <a:t>m2</a:t>
            </a:r>
            <a:r>
              <a:rPr lang="zh-CN" altLang="en-US" sz="2800"/>
              <a:t>是</a:t>
            </a:r>
            <a:r>
              <a:rPr lang="en-US" altLang="zh-CN" sz="2800"/>
              <a:t>p(i+s,j-s)</a:t>
            </a:r>
            <a:r>
              <a:rPr lang="zh-CN" altLang="en-US" sz="2800"/>
              <a:t>的任意一种合并方式得到的值，而</a:t>
            </a:r>
            <a:r>
              <a:rPr lang="en-US" altLang="zh-CN" sz="2800">
                <a:solidFill>
                  <a:srgbClr val="FE6700"/>
                </a:solidFill>
              </a:rPr>
              <a:t>c</a:t>
            </a:r>
            <a:r>
              <a:rPr lang="zh-CN" altLang="en-US" sz="2800"/>
              <a:t>和</a:t>
            </a:r>
            <a:r>
              <a:rPr lang="en-US" altLang="zh-CN" sz="2800">
                <a:solidFill>
                  <a:srgbClr val="FE6700"/>
                </a:solidFill>
              </a:rPr>
              <a:t>d</a:t>
            </a:r>
            <a:r>
              <a:rPr lang="zh-CN" altLang="en-US" sz="2800"/>
              <a:t>分别是在所有可能的合并中得到的最小值和最大值。</a:t>
            </a:r>
          </a:p>
          <a:p>
            <a:pPr eaLnBrk="1" fontAlgn="auto" hangingPunct="1">
              <a:lnSpc>
                <a:spcPct val="90000"/>
              </a:lnSpc>
              <a:spcAft>
                <a:spcPts val="0"/>
              </a:spcAft>
              <a:buFont typeface="Wingdings 2"/>
              <a:buChar char=""/>
              <a:defRPr/>
            </a:pPr>
            <a:r>
              <a:rPr lang="zh-CN" altLang="en-US" sz="2800"/>
              <a:t>依此定义有</a:t>
            </a:r>
            <a:r>
              <a:rPr lang="en-US" altLang="zh-CN" sz="2800"/>
              <a:t>a≤m1≤b</a:t>
            </a:r>
            <a:r>
              <a:rPr lang="zh-CN" altLang="en-US" sz="2800"/>
              <a:t>，</a:t>
            </a:r>
            <a:r>
              <a:rPr lang="en-US" altLang="zh-CN" sz="2800"/>
              <a:t>c≤m2≤d</a:t>
            </a:r>
          </a:p>
          <a:p>
            <a:pPr eaLnBrk="1" fontAlgn="auto" hangingPunct="1">
              <a:lnSpc>
                <a:spcPct val="90000"/>
              </a:lnSpc>
              <a:spcAft>
                <a:spcPts val="0"/>
              </a:spcAft>
              <a:buFont typeface="Wingdings 2"/>
              <a:buChar char=""/>
              <a:defRPr/>
            </a:pPr>
            <a:r>
              <a:rPr lang="en-US" altLang="zh-CN" sz="2800"/>
              <a:t>(1)</a:t>
            </a:r>
            <a:r>
              <a:rPr lang="zh-CN" altLang="en-US" sz="2800"/>
              <a:t>当</a:t>
            </a:r>
            <a:r>
              <a:rPr lang="en-US" altLang="zh-CN" sz="2800"/>
              <a:t>op[i+s]='+'</a:t>
            </a:r>
            <a:r>
              <a:rPr lang="zh-CN" altLang="en-US" sz="2800"/>
              <a:t>时，显然有</a:t>
            </a:r>
            <a:r>
              <a:rPr lang="en-US" altLang="zh-CN" sz="2800"/>
              <a:t>a+c≤</a:t>
            </a:r>
            <a:r>
              <a:rPr lang="en-US" altLang="zh-CN" sz="2800">
                <a:solidFill>
                  <a:srgbClr val="FE6700"/>
                </a:solidFill>
              </a:rPr>
              <a:t>m</a:t>
            </a:r>
            <a:r>
              <a:rPr lang="en-US" altLang="zh-CN" sz="2800"/>
              <a:t>≤b+d</a:t>
            </a:r>
          </a:p>
          <a:p>
            <a:pPr eaLnBrk="1" fontAlgn="auto" hangingPunct="1">
              <a:lnSpc>
                <a:spcPct val="90000"/>
              </a:lnSpc>
              <a:spcAft>
                <a:spcPts val="0"/>
              </a:spcAft>
              <a:buFont typeface="Wingdings 2"/>
              <a:buChar char=""/>
              <a:defRPr/>
            </a:pPr>
            <a:r>
              <a:rPr lang="en-US" altLang="zh-CN" sz="2800"/>
              <a:t>(2)</a:t>
            </a:r>
            <a:r>
              <a:rPr lang="zh-CN" altLang="en-US" sz="2800"/>
              <a:t>当</a:t>
            </a:r>
            <a:r>
              <a:rPr lang="en-US" altLang="zh-CN" sz="2800"/>
              <a:t>op[i+s]='*'</a:t>
            </a:r>
            <a:r>
              <a:rPr lang="zh-CN" altLang="en-US" sz="2800"/>
              <a:t>时，有</a:t>
            </a:r>
          </a:p>
          <a:p>
            <a:pPr algn="ctr" eaLnBrk="1" fontAlgn="auto" hangingPunct="1">
              <a:lnSpc>
                <a:spcPct val="90000"/>
              </a:lnSpc>
              <a:spcAft>
                <a:spcPts val="0"/>
              </a:spcAft>
              <a:buFontTx/>
              <a:buNone/>
              <a:defRPr/>
            </a:pPr>
            <a:r>
              <a:rPr lang="en-US" altLang="zh-CN" sz="2800"/>
              <a:t>min{ac,ad,bc,bd}≤</a:t>
            </a:r>
            <a:r>
              <a:rPr lang="en-US" altLang="zh-CN" sz="2800">
                <a:solidFill>
                  <a:srgbClr val="FE6700"/>
                </a:solidFill>
              </a:rPr>
              <a:t>m</a:t>
            </a:r>
            <a:r>
              <a:rPr lang="en-US" altLang="zh-CN" sz="2800"/>
              <a:t>≤max{ac,ad,bc,bd} </a:t>
            </a:r>
          </a:p>
          <a:p>
            <a:pPr eaLnBrk="1" fontAlgn="auto" hangingPunct="1">
              <a:lnSpc>
                <a:spcPct val="90000"/>
              </a:lnSpc>
              <a:spcAft>
                <a:spcPts val="0"/>
              </a:spcAft>
              <a:buFont typeface="Wingdings 2"/>
              <a:buChar char=""/>
              <a:defRPr/>
            </a:pPr>
            <a:r>
              <a:rPr lang="zh-CN" altLang="en-US" sz="2800"/>
              <a:t>换句话说，</a:t>
            </a:r>
            <a:r>
              <a:rPr lang="zh-CN" altLang="en-US" sz="2800">
                <a:solidFill>
                  <a:srgbClr val="FE6700"/>
                </a:solidFill>
              </a:rPr>
              <a:t>主链的最大值和最小值可由子链的最大值和最小值得到</a:t>
            </a:r>
            <a:r>
              <a:rPr lang="zh-CN" altLang="en-US" sz="2800"/>
              <a:t>。</a:t>
            </a:r>
          </a:p>
        </p:txBody>
      </p:sp>
      <p:sp>
        <p:nvSpPr>
          <p:cNvPr id="4" name="灯片编号占位符 5"/>
          <p:cNvSpPr>
            <a:spLocks noGrp="1"/>
          </p:cNvSpPr>
          <p:nvPr>
            <p:ph type="sldNum" sz="quarter" idx="12"/>
          </p:nvPr>
        </p:nvSpPr>
        <p:spPr/>
        <p:txBody>
          <a:bodyPr/>
          <a:lstStyle/>
          <a:p>
            <a:pPr>
              <a:defRPr/>
            </a:pPr>
            <a:fld id="{0BD2B52D-1694-4D9E-80E5-414EA7B4FCC3}" type="slidenum">
              <a:rPr lang="en-US" altLang="zh-CN"/>
              <a:pPr>
                <a:defRPr/>
              </a:pPr>
              <a:t>85</a:t>
            </a:fld>
            <a:endParaRPr lang="en-US" altLang="zh-CN"/>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eaLnBrk="1" fontAlgn="auto" hangingPunct="1">
              <a:spcAft>
                <a:spcPts val="0"/>
              </a:spcAft>
              <a:defRPr/>
            </a:pPr>
            <a:r>
              <a:rPr lang="en-US" altLang="zh-CN"/>
              <a:t>2. </a:t>
            </a:r>
            <a:r>
              <a:rPr lang="zh-CN" altLang="en-US"/>
              <a:t>递归求解</a:t>
            </a:r>
          </a:p>
        </p:txBody>
      </p:sp>
      <p:sp>
        <p:nvSpPr>
          <p:cNvPr id="99331" name="Rectangle 3"/>
          <p:cNvSpPr>
            <a:spLocks noGrp="1" noChangeArrowheads="1"/>
          </p:cNvSpPr>
          <p:nvPr>
            <p:ph idx="1"/>
          </p:nvPr>
        </p:nvSpPr>
        <p:spPr/>
        <p:txBody>
          <a:bodyPr/>
          <a:lstStyle/>
          <a:p>
            <a:pPr eaLnBrk="1" hangingPunct="1"/>
            <a:r>
              <a:rPr lang="zh-CN" altLang="en-US" smtClean="0"/>
              <a:t>设</a:t>
            </a:r>
            <a:r>
              <a:rPr lang="en-US" altLang="zh-CN" smtClean="0">
                <a:solidFill>
                  <a:srgbClr val="FE6700"/>
                </a:solidFill>
              </a:rPr>
              <a:t>m[i,j,0]</a:t>
            </a:r>
            <a:r>
              <a:rPr lang="zh-CN" altLang="en-US" smtClean="0"/>
              <a:t>是链合并的最小值，而</a:t>
            </a:r>
            <a:r>
              <a:rPr lang="en-US" altLang="zh-CN" smtClean="0">
                <a:solidFill>
                  <a:srgbClr val="FE6700"/>
                </a:solidFill>
              </a:rPr>
              <a:t>m[i,j,1]</a:t>
            </a:r>
            <a:r>
              <a:rPr lang="zh-CN" altLang="en-US" smtClean="0"/>
              <a:t>是最大值。若最优合并在</a:t>
            </a:r>
            <a:r>
              <a:rPr lang="en-US" altLang="zh-CN" smtClean="0"/>
              <a:t>op[i+s]</a:t>
            </a:r>
            <a:r>
              <a:rPr lang="zh-CN" altLang="en-US" smtClean="0"/>
              <a:t>处将</a:t>
            </a:r>
            <a:r>
              <a:rPr lang="en-US" altLang="zh-CN" smtClean="0"/>
              <a:t>p(i,j)</a:t>
            </a:r>
            <a:r>
              <a:rPr lang="zh-CN" altLang="en-US" smtClean="0"/>
              <a:t>分为</a:t>
            </a:r>
            <a:r>
              <a:rPr lang="en-US" altLang="zh-CN" smtClean="0"/>
              <a:t>2</a:t>
            </a:r>
            <a:r>
              <a:rPr lang="zh-CN" altLang="en-US" smtClean="0"/>
              <a:t>个长度小于</a:t>
            </a:r>
            <a:r>
              <a:rPr lang="en-US" altLang="zh-CN" smtClean="0"/>
              <a:t>j</a:t>
            </a:r>
            <a:r>
              <a:rPr lang="zh-CN" altLang="en-US" smtClean="0"/>
              <a:t>的子链</a:t>
            </a:r>
            <a:r>
              <a:rPr lang="en-US" altLang="zh-CN" smtClean="0"/>
              <a:t>p(i,s)</a:t>
            </a:r>
            <a:r>
              <a:rPr lang="zh-CN" altLang="en-US" smtClean="0"/>
              <a:t>和</a:t>
            </a:r>
            <a:r>
              <a:rPr lang="en-US" altLang="zh-CN" smtClean="0"/>
              <a:t>p(i+s,j-s)</a:t>
            </a:r>
            <a:r>
              <a:rPr lang="zh-CN" altLang="en-US" smtClean="0"/>
              <a:t>，且从顶点</a:t>
            </a:r>
            <a:r>
              <a:rPr lang="en-US" altLang="zh-CN" smtClean="0"/>
              <a:t>i</a:t>
            </a:r>
            <a:r>
              <a:rPr lang="zh-CN" altLang="en-US" smtClean="0"/>
              <a:t>开始的长度小于</a:t>
            </a:r>
            <a:r>
              <a:rPr lang="en-US" altLang="zh-CN" smtClean="0"/>
              <a:t>j</a:t>
            </a:r>
            <a:r>
              <a:rPr lang="zh-CN" altLang="en-US" smtClean="0"/>
              <a:t>的子链的最大值和最小值均已算出。记</a:t>
            </a:r>
          </a:p>
          <a:p>
            <a:pPr eaLnBrk="1" hangingPunct="1"/>
            <a:r>
              <a:rPr lang="en-US" altLang="zh-CN" smtClean="0"/>
              <a:t>a=m[i,i+s,0]		b=m[i,i+s,1]</a:t>
            </a:r>
          </a:p>
          <a:p>
            <a:pPr eaLnBrk="1" hangingPunct="1"/>
            <a:r>
              <a:rPr lang="en-US" altLang="zh-CN" smtClean="0"/>
              <a:t>c=m[i+s,j-s,0] 	d=m[i+s,j-s,1]</a:t>
            </a:r>
          </a:p>
          <a:p>
            <a:pPr eaLnBrk="1" hangingPunct="1"/>
            <a:endParaRPr lang="en-US" altLang="zh-CN" smtClean="0"/>
          </a:p>
        </p:txBody>
      </p:sp>
      <p:sp>
        <p:nvSpPr>
          <p:cNvPr id="4" name="灯片编号占位符 5"/>
          <p:cNvSpPr>
            <a:spLocks noGrp="1"/>
          </p:cNvSpPr>
          <p:nvPr>
            <p:ph type="sldNum" sz="quarter" idx="12"/>
          </p:nvPr>
        </p:nvSpPr>
        <p:spPr/>
        <p:txBody>
          <a:bodyPr/>
          <a:lstStyle/>
          <a:p>
            <a:pPr>
              <a:defRPr/>
            </a:pPr>
            <a:fld id="{8B8237AA-E641-42B7-9A97-461F2EDAEF75}" type="slidenum">
              <a:rPr lang="en-US" altLang="zh-CN"/>
              <a:pPr>
                <a:defRPr/>
              </a:pPr>
              <a:t>86</a:t>
            </a:fld>
            <a:endParaRPr lang="en-US" altLang="zh-CN"/>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fontAlgn="auto" hangingPunct="1">
              <a:spcAft>
                <a:spcPts val="0"/>
              </a:spcAft>
              <a:defRPr/>
            </a:pPr>
            <a:endParaRPr lang="zh-CN" altLang="zh-CN"/>
          </a:p>
        </p:txBody>
      </p:sp>
      <p:sp>
        <p:nvSpPr>
          <p:cNvPr id="100355" name="Rectangle 3"/>
          <p:cNvSpPr>
            <a:spLocks noGrp="1" noChangeArrowheads="1"/>
          </p:cNvSpPr>
          <p:nvPr>
            <p:ph idx="1"/>
          </p:nvPr>
        </p:nvSpPr>
        <p:spPr/>
        <p:txBody>
          <a:bodyPr/>
          <a:lstStyle/>
          <a:p>
            <a:pPr eaLnBrk="1" hangingPunct="1">
              <a:buFontTx/>
              <a:buNone/>
            </a:pPr>
            <a:r>
              <a:rPr lang="en-US" altLang="zh-CN" smtClean="0"/>
              <a:t>①</a:t>
            </a:r>
            <a:r>
              <a:rPr lang="zh-CN" altLang="en-US" smtClean="0"/>
              <a:t>当</a:t>
            </a:r>
            <a:r>
              <a:rPr lang="en-US" altLang="zh-CN" smtClean="0"/>
              <a:t>op[i+s]='+'</a:t>
            </a:r>
            <a:r>
              <a:rPr lang="zh-CN" altLang="en-US" smtClean="0"/>
              <a:t>时</a:t>
            </a:r>
          </a:p>
          <a:p>
            <a:pPr eaLnBrk="1" hangingPunct="1"/>
            <a:r>
              <a:rPr lang="en-US" altLang="zh-CN" smtClean="0"/>
              <a:t>m[i,j,0]=a+c</a:t>
            </a:r>
          </a:p>
          <a:p>
            <a:pPr eaLnBrk="1" hangingPunct="1"/>
            <a:r>
              <a:rPr lang="en-US" altLang="zh-CN" smtClean="0"/>
              <a:t>m[i,j,1]=b+d</a:t>
            </a:r>
          </a:p>
          <a:p>
            <a:pPr eaLnBrk="1" hangingPunct="1">
              <a:buFontTx/>
              <a:buNone/>
            </a:pPr>
            <a:r>
              <a:rPr lang="en-US" altLang="zh-CN" smtClean="0"/>
              <a:t>②</a:t>
            </a:r>
            <a:r>
              <a:rPr lang="zh-CN" altLang="en-US" smtClean="0"/>
              <a:t>当</a:t>
            </a:r>
            <a:r>
              <a:rPr lang="en-US" altLang="zh-CN" smtClean="0"/>
              <a:t>op[i+s]='*'</a:t>
            </a:r>
            <a:r>
              <a:rPr lang="zh-CN" altLang="en-US" smtClean="0"/>
              <a:t>时</a:t>
            </a:r>
          </a:p>
          <a:p>
            <a:pPr eaLnBrk="1" hangingPunct="1"/>
            <a:r>
              <a:rPr lang="en-US" altLang="zh-CN" smtClean="0"/>
              <a:t>m[i,j,0]=min{ac,ad,bc,bd}</a:t>
            </a:r>
          </a:p>
          <a:p>
            <a:pPr eaLnBrk="1" hangingPunct="1"/>
            <a:r>
              <a:rPr lang="en-US" altLang="zh-CN" smtClean="0"/>
              <a:t>m[i,j,1]=max{ac,ad,bc,bd}</a:t>
            </a:r>
          </a:p>
          <a:p>
            <a:pPr eaLnBrk="1" hangingPunct="1"/>
            <a:endParaRPr lang="en-US" altLang="zh-CN" smtClean="0"/>
          </a:p>
        </p:txBody>
      </p:sp>
      <p:sp>
        <p:nvSpPr>
          <p:cNvPr id="4" name="灯片编号占位符 5"/>
          <p:cNvSpPr>
            <a:spLocks noGrp="1"/>
          </p:cNvSpPr>
          <p:nvPr>
            <p:ph type="sldNum" sz="quarter" idx="12"/>
          </p:nvPr>
        </p:nvSpPr>
        <p:spPr/>
        <p:txBody>
          <a:bodyPr/>
          <a:lstStyle/>
          <a:p>
            <a:pPr>
              <a:defRPr/>
            </a:pPr>
            <a:fld id="{8720D84E-F432-4751-9442-4FA5E7DFDA1F}" type="slidenum">
              <a:rPr lang="en-US" altLang="zh-CN"/>
              <a:pPr>
                <a:defRPr/>
              </a:pPr>
              <a:t>87</a:t>
            </a:fld>
            <a:endParaRPr lang="en-US" altLang="zh-CN"/>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fontAlgn="auto" hangingPunct="1">
              <a:spcAft>
                <a:spcPts val="0"/>
              </a:spcAft>
              <a:defRPr/>
            </a:pPr>
            <a:endParaRPr lang="zh-CN" altLang="zh-CN"/>
          </a:p>
        </p:txBody>
      </p:sp>
      <p:sp>
        <p:nvSpPr>
          <p:cNvPr id="101379" name="Rectangle 3"/>
          <p:cNvSpPr>
            <a:spLocks noGrp="1" noChangeArrowheads="1"/>
          </p:cNvSpPr>
          <p:nvPr>
            <p:ph idx="1"/>
          </p:nvPr>
        </p:nvSpPr>
        <p:spPr>
          <a:xfrm>
            <a:off x="468313" y="1341438"/>
            <a:ext cx="8229600" cy="719137"/>
          </a:xfrm>
        </p:spPr>
        <p:txBody>
          <a:bodyPr/>
          <a:lstStyle/>
          <a:p>
            <a:pPr eaLnBrk="1" hangingPunct="1"/>
            <a:r>
              <a:rPr lang="zh-CN" altLang="en-US" sz="2800" smtClean="0"/>
              <a:t>由于最优断开位置</a:t>
            </a:r>
            <a:r>
              <a:rPr lang="en-US" altLang="zh-CN" sz="2800" smtClean="0"/>
              <a:t>s</a:t>
            </a:r>
            <a:r>
              <a:rPr lang="zh-CN" altLang="en-US" sz="2800" smtClean="0"/>
              <a:t>有</a:t>
            </a:r>
            <a:r>
              <a:rPr lang="en-US" altLang="zh-CN" sz="2800" smtClean="0"/>
              <a:t>1≤s≤j-1</a:t>
            </a:r>
            <a:r>
              <a:rPr lang="zh-CN" altLang="en-US" sz="2800" smtClean="0"/>
              <a:t>的</a:t>
            </a:r>
            <a:r>
              <a:rPr lang="en-US" altLang="zh-CN" sz="2800" smtClean="0"/>
              <a:t>j-1</a:t>
            </a:r>
            <a:r>
              <a:rPr lang="zh-CN" altLang="en-US" sz="2800" smtClean="0"/>
              <a:t>种情况，则</a:t>
            </a:r>
          </a:p>
          <a:p>
            <a:pPr eaLnBrk="1" hangingPunct="1"/>
            <a:endParaRPr lang="en-US" altLang="zh-CN" sz="2800" smtClean="0"/>
          </a:p>
        </p:txBody>
      </p:sp>
      <p:sp>
        <p:nvSpPr>
          <p:cNvPr id="6" name="灯片编号占位符 5"/>
          <p:cNvSpPr>
            <a:spLocks noGrp="1"/>
          </p:cNvSpPr>
          <p:nvPr>
            <p:ph type="sldNum" sz="quarter" idx="12"/>
          </p:nvPr>
        </p:nvSpPr>
        <p:spPr/>
        <p:txBody>
          <a:bodyPr/>
          <a:lstStyle/>
          <a:p>
            <a:pPr>
              <a:defRPr/>
            </a:pPr>
            <a:fld id="{712CEAD3-169C-41DA-B27D-AEA53CF66627}" type="slidenum">
              <a:rPr lang="en-US" altLang="zh-CN"/>
              <a:pPr>
                <a:defRPr/>
              </a:pPr>
              <a:t>88</a:t>
            </a:fld>
            <a:endParaRPr lang="en-US" altLang="zh-CN"/>
          </a:p>
        </p:txBody>
      </p:sp>
      <p:graphicFrame>
        <p:nvGraphicFramePr>
          <p:cNvPr id="101381" name="Object 4"/>
          <p:cNvGraphicFramePr>
            <a:graphicFrameLocks noChangeAspect="1"/>
          </p:cNvGraphicFramePr>
          <p:nvPr/>
        </p:nvGraphicFramePr>
        <p:xfrm>
          <a:off x="762000" y="2057400"/>
          <a:ext cx="6553200" cy="4487863"/>
        </p:xfrm>
        <a:graphic>
          <a:graphicData uri="http://schemas.openxmlformats.org/presentationml/2006/ole">
            <mc:AlternateContent xmlns:mc="http://schemas.openxmlformats.org/markup-compatibility/2006">
              <mc:Choice xmlns:v="urn:schemas-microsoft-com:vml" Requires="v">
                <p:oleObj spid="_x0000_s101383" name="公式" r:id="rId3" imgW="3022600" imgH="2070100" progId="Equation.3">
                  <p:embed/>
                </p:oleObj>
              </mc:Choice>
              <mc:Fallback>
                <p:oleObj name="公式" r:id="rId3" imgW="3022600" imgH="20701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057400"/>
                        <a:ext cx="6553200" cy="448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0357" name="Text Box 5"/>
          <p:cNvSpPr txBox="1">
            <a:spLocks noChangeArrowheads="1"/>
          </p:cNvSpPr>
          <p:nvPr/>
        </p:nvSpPr>
        <p:spPr bwMode="auto">
          <a:xfrm>
            <a:off x="3657600" y="4724400"/>
            <a:ext cx="5257800" cy="1800225"/>
          </a:xfrm>
          <a:prstGeom prst="rect">
            <a:avLst/>
          </a:prstGeom>
          <a:solidFill>
            <a:srgbClr val="99CC00"/>
          </a:solidFill>
          <a:ln w="12700" cap="sq">
            <a:noFill/>
            <a:miter lim="800000"/>
            <a:headEnd type="none" w="sm" len="sm"/>
            <a:tailEnd type="none" w="sm" len="sm"/>
          </a:ln>
          <a:effectLst/>
        </p:spPr>
        <p:txBody>
          <a:bodyPr lIns="90000" tIns="46800" rIns="90000" bIns="46800">
            <a:spAutoFit/>
          </a:bodyPr>
          <a:lstStyle/>
          <a:p>
            <a:pPr eaLnBrk="1" hangingPunct="1">
              <a:defRPr/>
            </a:pPr>
            <a:r>
              <a:rPr kumimoji="1" lang="zh-CN" altLang="en-US">
                <a:solidFill>
                  <a:schemeClr val="bg1"/>
                </a:solidFill>
                <a:effectLst>
                  <a:outerShdw blurRad="38100" dist="38100" dir="2700000" algn="tl">
                    <a:srgbClr val="000000"/>
                  </a:outerShdw>
                </a:effectLst>
                <a:latin typeface="Times New Roman" pitchFamily="18" charset="0"/>
                <a:ea typeface="隶书" pitchFamily="49" charset="-122"/>
              </a:rPr>
              <a:t>由于多边形是封闭的，顶点</a:t>
            </a:r>
            <a:r>
              <a:rPr kumimoji="1" lang="en-US" altLang="zh-CN">
                <a:solidFill>
                  <a:schemeClr val="bg1"/>
                </a:solidFill>
                <a:effectLst>
                  <a:outerShdw blurRad="38100" dist="38100" dir="2700000" algn="tl">
                    <a:srgbClr val="000000"/>
                  </a:outerShdw>
                </a:effectLst>
                <a:latin typeface="Times New Roman" pitchFamily="18" charset="0"/>
                <a:ea typeface="隶书" pitchFamily="49" charset="-122"/>
              </a:rPr>
              <a:t>i+s</a:t>
            </a:r>
            <a:r>
              <a:rPr kumimoji="1" lang="zh-CN" altLang="en-US">
                <a:solidFill>
                  <a:schemeClr val="bg1"/>
                </a:solidFill>
                <a:effectLst>
                  <a:outerShdw blurRad="38100" dist="38100" dir="2700000" algn="tl">
                    <a:srgbClr val="000000"/>
                  </a:outerShdw>
                </a:effectLst>
                <a:latin typeface="Times New Roman" pitchFamily="18" charset="0"/>
                <a:ea typeface="隶书" pitchFamily="49" charset="-122"/>
              </a:rPr>
              <a:t>的实际编号为</a:t>
            </a:r>
            <a:r>
              <a:rPr kumimoji="1" lang="en-US" altLang="zh-CN">
                <a:solidFill>
                  <a:schemeClr val="bg1"/>
                </a:solidFill>
                <a:effectLst>
                  <a:outerShdw blurRad="38100" dist="38100" dir="2700000" algn="tl">
                    <a:srgbClr val="000000"/>
                  </a:outerShdw>
                </a:effectLst>
                <a:latin typeface="Times New Roman" pitchFamily="18" charset="0"/>
                <a:ea typeface="隶书" pitchFamily="49" charset="-122"/>
              </a:rPr>
              <a:t>(i+s)mod n,</a:t>
            </a:r>
          </a:p>
          <a:p>
            <a:pPr eaLnBrk="1" hangingPunct="1">
              <a:defRPr/>
            </a:pPr>
            <a:r>
              <a:rPr kumimoji="1" lang="en-US" altLang="zh-CN">
                <a:solidFill>
                  <a:schemeClr val="bg1"/>
                </a:solidFill>
                <a:effectLst>
                  <a:outerShdw blurRad="38100" dist="38100" dir="2700000" algn="tl">
                    <a:srgbClr val="000000"/>
                  </a:outerShdw>
                </a:effectLst>
                <a:latin typeface="Times New Roman" pitchFamily="18" charset="0"/>
                <a:ea typeface="隶书" pitchFamily="49" charset="-122"/>
              </a:rPr>
              <a:t>m[i,n,1]</a:t>
            </a:r>
            <a:r>
              <a:rPr kumimoji="1" lang="zh-CN" altLang="en-US">
                <a:solidFill>
                  <a:schemeClr val="bg1"/>
                </a:solidFill>
                <a:effectLst>
                  <a:outerShdw blurRad="38100" dist="38100" dir="2700000" algn="tl">
                    <a:srgbClr val="000000"/>
                  </a:outerShdw>
                </a:effectLst>
                <a:latin typeface="Times New Roman" pitchFamily="18" charset="0"/>
                <a:ea typeface="隶书" pitchFamily="49" charset="-122"/>
              </a:rPr>
              <a:t>即为首次删去第</a:t>
            </a:r>
            <a:r>
              <a:rPr kumimoji="1" lang="en-US" altLang="zh-CN">
                <a:solidFill>
                  <a:schemeClr val="bg1"/>
                </a:solidFill>
                <a:effectLst>
                  <a:outerShdw blurRad="38100" dist="38100" dir="2700000" algn="tl">
                    <a:srgbClr val="000000"/>
                  </a:outerShdw>
                </a:effectLst>
                <a:latin typeface="Times New Roman" pitchFamily="18" charset="0"/>
                <a:ea typeface="隶书" pitchFamily="49" charset="-122"/>
              </a:rPr>
              <a:t>i</a:t>
            </a:r>
            <a:r>
              <a:rPr kumimoji="1" lang="zh-CN" altLang="en-US">
                <a:solidFill>
                  <a:schemeClr val="bg1"/>
                </a:solidFill>
                <a:effectLst>
                  <a:outerShdw blurRad="38100" dist="38100" dir="2700000" algn="tl">
                    <a:srgbClr val="000000"/>
                  </a:outerShdw>
                </a:effectLst>
                <a:latin typeface="Times New Roman" pitchFamily="18" charset="0"/>
                <a:ea typeface="隶书" pitchFamily="49" charset="-122"/>
              </a:rPr>
              <a:t>条边后得到的最大得分。</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3"/>
          <p:cNvSpPr>
            <a:spLocks noGrp="1" noChangeArrowheads="1"/>
          </p:cNvSpPr>
          <p:nvPr>
            <p:ph idx="1"/>
          </p:nvPr>
        </p:nvSpPr>
        <p:spPr>
          <a:xfrm>
            <a:off x="468313" y="404813"/>
            <a:ext cx="8229600" cy="6453187"/>
          </a:xfrm>
        </p:spPr>
        <p:txBody>
          <a:bodyPr/>
          <a:lstStyle/>
          <a:p>
            <a:pPr eaLnBrk="1" hangingPunct="1">
              <a:lnSpc>
                <a:spcPct val="80000"/>
              </a:lnSpc>
            </a:pPr>
            <a:r>
              <a:rPr lang="en-US" altLang="zh-CN" sz="2800" smtClean="0"/>
              <a:t>void MatrixMultiply(int **a,int **b,int **c,int ra,int ca,int rb,int cb)</a:t>
            </a:r>
          </a:p>
          <a:p>
            <a:pPr eaLnBrk="1" hangingPunct="1">
              <a:lnSpc>
                <a:spcPct val="80000"/>
              </a:lnSpc>
            </a:pPr>
            <a:r>
              <a:rPr lang="en-US" altLang="zh-CN" sz="2800" smtClean="0"/>
              <a:t>{</a:t>
            </a:r>
          </a:p>
          <a:p>
            <a:pPr eaLnBrk="1" hangingPunct="1">
              <a:lnSpc>
                <a:spcPct val="80000"/>
              </a:lnSpc>
            </a:pPr>
            <a:r>
              <a:rPr lang="en-US" altLang="zh-CN" sz="2800" smtClean="0"/>
              <a:t>    if(ca!=rb)</a:t>
            </a:r>
          </a:p>
          <a:p>
            <a:pPr eaLnBrk="1" hangingPunct="1">
              <a:lnSpc>
                <a:spcPct val="80000"/>
              </a:lnSpc>
            </a:pPr>
            <a:r>
              <a:rPr lang="en-US" altLang="zh-CN" sz="2800" smtClean="0"/>
              <a:t>        cerr("</a:t>
            </a:r>
            <a:r>
              <a:rPr lang="zh-CN" altLang="en-US" sz="2800" smtClean="0"/>
              <a:t>矩阵不可乘！</a:t>
            </a:r>
            <a:r>
              <a:rPr lang="en-US" altLang="zh-CN" sz="2800" smtClean="0"/>
              <a:t>");</a:t>
            </a:r>
          </a:p>
          <a:p>
            <a:pPr eaLnBrk="1" hangingPunct="1">
              <a:lnSpc>
                <a:spcPct val="80000"/>
              </a:lnSpc>
            </a:pPr>
            <a:r>
              <a:rPr lang="en-US" altLang="zh-CN" sz="2800" smtClean="0"/>
              <a:t>    for(int i=0; i&lt;ra; i++)</a:t>
            </a:r>
          </a:p>
          <a:p>
            <a:pPr eaLnBrk="1" hangingPunct="1">
              <a:lnSpc>
                <a:spcPct val="80000"/>
              </a:lnSpc>
            </a:pPr>
            <a:r>
              <a:rPr lang="en-US" altLang="zh-CN" sz="2800" smtClean="0"/>
              <a:t>        for(int j=0; j&lt;cb; j++)</a:t>
            </a:r>
          </a:p>
          <a:p>
            <a:pPr eaLnBrk="1" hangingPunct="1">
              <a:lnSpc>
                <a:spcPct val="80000"/>
              </a:lnSpc>
            </a:pPr>
            <a:r>
              <a:rPr lang="en-US" altLang="zh-CN" sz="2800" smtClean="0"/>
              <a:t>        {</a:t>
            </a:r>
          </a:p>
          <a:p>
            <a:pPr eaLnBrk="1" hangingPunct="1">
              <a:lnSpc>
                <a:spcPct val="80000"/>
              </a:lnSpc>
            </a:pPr>
            <a:r>
              <a:rPr lang="en-US" altLang="zh-CN" sz="2800" smtClean="0"/>
              <a:t>            int sum=a[i][0]*b[0][j];</a:t>
            </a:r>
          </a:p>
          <a:p>
            <a:pPr eaLnBrk="1" hangingPunct="1">
              <a:lnSpc>
                <a:spcPct val="80000"/>
              </a:lnSpc>
            </a:pPr>
            <a:r>
              <a:rPr lang="en-US" altLang="zh-CN" sz="2800" smtClean="0"/>
              <a:t>            for(int k=1; k&lt;ca; k++)</a:t>
            </a:r>
          </a:p>
          <a:p>
            <a:pPr eaLnBrk="1" hangingPunct="1">
              <a:lnSpc>
                <a:spcPct val="80000"/>
              </a:lnSpc>
            </a:pPr>
            <a:r>
              <a:rPr lang="en-US" altLang="zh-CN" sz="2800" smtClean="0"/>
              <a:t>                sum+=a[i][k]*b[k][j];</a:t>
            </a:r>
          </a:p>
          <a:p>
            <a:pPr eaLnBrk="1" hangingPunct="1">
              <a:lnSpc>
                <a:spcPct val="80000"/>
              </a:lnSpc>
            </a:pPr>
            <a:r>
              <a:rPr lang="en-US" altLang="zh-CN" sz="2800" smtClean="0"/>
              <a:t>            c[i][j]=sum;</a:t>
            </a:r>
          </a:p>
          <a:p>
            <a:pPr eaLnBrk="1" hangingPunct="1">
              <a:lnSpc>
                <a:spcPct val="80000"/>
              </a:lnSpc>
            </a:pPr>
            <a:r>
              <a:rPr lang="en-US" altLang="zh-CN" sz="2800" smtClean="0"/>
              <a:t>        }</a:t>
            </a:r>
          </a:p>
          <a:p>
            <a:pPr eaLnBrk="1" hangingPunct="1">
              <a:lnSpc>
                <a:spcPct val="80000"/>
              </a:lnSpc>
            </a:pPr>
            <a:r>
              <a:rPr lang="en-US" altLang="zh-CN" sz="2800" smtClean="0"/>
              <a:t>}</a:t>
            </a:r>
          </a:p>
          <a:p>
            <a:pPr eaLnBrk="1" hangingPunct="1">
              <a:lnSpc>
                <a:spcPct val="80000"/>
              </a:lnSpc>
            </a:pPr>
            <a:endParaRPr lang="en-US" altLang="zh-CN" sz="2800" smtClean="0"/>
          </a:p>
        </p:txBody>
      </p:sp>
      <p:sp>
        <p:nvSpPr>
          <p:cNvPr id="19459" name="Text Box 4"/>
          <p:cNvSpPr txBox="1">
            <a:spLocks noChangeArrowheads="1"/>
          </p:cNvSpPr>
          <p:nvPr/>
        </p:nvSpPr>
        <p:spPr bwMode="auto">
          <a:xfrm>
            <a:off x="6732588" y="4724400"/>
            <a:ext cx="1958975" cy="946150"/>
          </a:xfrm>
          <a:prstGeom prst="rect">
            <a:avLst/>
          </a:prstGeom>
          <a:solidFill>
            <a:srgbClr val="008080"/>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0000" tIns="46800" rIns="90000" bIns="46800">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0">
                <a:solidFill>
                  <a:schemeClr val="bg1"/>
                </a:solidFill>
                <a:latin typeface="Times New Roman" panose="02020603050405020304" pitchFamily="18" charset="0"/>
                <a:ea typeface="隶书" panose="02010509060101010101" pitchFamily="49" charset="-122"/>
              </a:rPr>
              <a:t>数乘次数：</a:t>
            </a:r>
          </a:p>
          <a:p>
            <a:pPr eaLnBrk="1" hangingPunct="1"/>
            <a:r>
              <a:rPr kumimoji="1" lang="en-US" altLang="zh-CN" b="0">
                <a:solidFill>
                  <a:schemeClr val="bg1"/>
                </a:solidFill>
                <a:latin typeface="Times New Roman" panose="02020603050405020304" pitchFamily="18" charset="0"/>
                <a:ea typeface="隶书" panose="02010509060101010101" pitchFamily="49" charset="-122"/>
              </a:rPr>
              <a:t>ra*cb*ca</a:t>
            </a:r>
          </a:p>
        </p:txBody>
      </p:sp>
      <p:sp>
        <p:nvSpPr>
          <p:cNvPr id="19461" name="AutoShape 5"/>
          <p:cNvSpPr>
            <a:spLocks noChangeArrowheads="1"/>
          </p:cNvSpPr>
          <p:nvPr/>
        </p:nvSpPr>
        <p:spPr bwMode="auto">
          <a:xfrm>
            <a:off x="6659563" y="1557338"/>
            <a:ext cx="2016125" cy="1511300"/>
          </a:xfrm>
          <a:prstGeom prst="wedgeRoundRectCallout">
            <a:avLst>
              <a:gd name="adj1" fmla="val -122282"/>
              <a:gd name="adj2" fmla="val 34769"/>
              <a:gd name="adj3" fmla="val 16667"/>
            </a:avLst>
          </a:prstGeom>
          <a:solidFill>
            <a:srgbClr val="FF6600"/>
          </a:solidFill>
          <a:ln w="9525">
            <a:solidFill>
              <a:schemeClr val="tx1"/>
            </a:solidFill>
            <a:miter lim="800000"/>
            <a:headEnd/>
            <a:tailEnd/>
          </a:ln>
          <a:effectLst/>
        </p:spPr>
        <p:txBody>
          <a:bodyPr anchor="ctr" anchorCtr="1"/>
          <a:lstStyle/>
          <a:p>
            <a:pPr algn="ctr" eaLnBrk="1" hangingPunct="1">
              <a:defRPr/>
            </a:pPr>
            <a:r>
              <a:rPr lang="zh-CN" altLang="en-US" sz="2000">
                <a:effectLst>
                  <a:outerShdw blurRad="38100" dist="38100" dir="2700000" algn="tl">
                    <a:srgbClr val="FFFFFF"/>
                  </a:outerShdw>
                </a:effectLst>
                <a:latin typeface="Arial" charset="0"/>
              </a:rPr>
              <a:t>乘积的结果为</a:t>
            </a:r>
            <a:r>
              <a:rPr lang="en-US" altLang="zh-CN" sz="2000">
                <a:effectLst>
                  <a:outerShdw blurRad="38100" dist="38100" dir="2700000" algn="tl">
                    <a:srgbClr val="FFFFFF"/>
                  </a:outerShdw>
                </a:effectLst>
                <a:latin typeface="Arial" charset="0"/>
              </a:rPr>
              <a:t>ra</a:t>
            </a:r>
            <a:r>
              <a:rPr lang="zh-CN" altLang="en-US" sz="2000">
                <a:effectLst>
                  <a:outerShdw blurRad="38100" dist="38100" dir="2700000" algn="tl">
                    <a:srgbClr val="FFFFFF"/>
                  </a:outerShdw>
                </a:effectLst>
                <a:latin typeface="Arial" charset="0"/>
              </a:rPr>
              <a:t>行</a:t>
            </a:r>
            <a:r>
              <a:rPr lang="en-US" altLang="zh-CN" sz="2000">
                <a:effectLst>
                  <a:outerShdw blurRad="38100" dist="38100" dir="2700000" algn="tl">
                    <a:srgbClr val="FFFFFF"/>
                  </a:outerShdw>
                </a:effectLst>
                <a:latin typeface="Arial" charset="0"/>
              </a:rPr>
              <a:t>cb</a:t>
            </a:r>
            <a:r>
              <a:rPr lang="zh-CN" altLang="en-US" sz="2000">
                <a:effectLst>
                  <a:outerShdw blurRad="38100" dist="38100" dir="2700000" algn="tl">
                    <a:srgbClr val="FFFFFF"/>
                  </a:outerShdw>
                </a:effectLst>
                <a:latin typeface="Arial" charset="0"/>
              </a:rPr>
              <a:t>列的矩阵</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fontAlgn="auto" hangingPunct="1">
              <a:spcAft>
                <a:spcPts val="0"/>
              </a:spcAft>
              <a:defRPr/>
            </a:pPr>
            <a:endParaRPr lang="zh-CN" altLang="zh-CN"/>
          </a:p>
        </p:txBody>
      </p:sp>
      <p:sp>
        <p:nvSpPr>
          <p:cNvPr id="102403" name="Rectangle 3"/>
          <p:cNvSpPr>
            <a:spLocks noGrp="1" noChangeArrowheads="1"/>
          </p:cNvSpPr>
          <p:nvPr>
            <p:ph idx="1"/>
          </p:nvPr>
        </p:nvSpPr>
        <p:spPr>
          <a:xfrm>
            <a:off x="468313" y="1341438"/>
            <a:ext cx="8229600" cy="5183187"/>
          </a:xfrm>
        </p:spPr>
        <p:txBody>
          <a:bodyPr/>
          <a:lstStyle/>
          <a:p>
            <a:pPr eaLnBrk="1" hangingPunct="1">
              <a:lnSpc>
                <a:spcPct val="80000"/>
              </a:lnSpc>
              <a:buFontTx/>
              <a:buNone/>
            </a:pPr>
            <a:r>
              <a:rPr lang="en-US" altLang="zh-CN" sz="2400" smtClean="0"/>
              <a:t>using namespace std;</a:t>
            </a:r>
          </a:p>
          <a:p>
            <a:pPr eaLnBrk="1" hangingPunct="1">
              <a:lnSpc>
                <a:spcPct val="80000"/>
              </a:lnSpc>
              <a:buFontTx/>
              <a:buNone/>
            </a:pPr>
            <a:r>
              <a:rPr lang="en-US" altLang="zh-CN" sz="2400" smtClean="0"/>
              <a:t>const int N=100;</a:t>
            </a:r>
          </a:p>
          <a:p>
            <a:pPr eaLnBrk="1" hangingPunct="1">
              <a:lnSpc>
                <a:spcPct val="80000"/>
              </a:lnSpc>
              <a:buFontTx/>
              <a:buNone/>
            </a:pPr>
            <a:r>
              <a:rPr lang="en-US" altLang="zh-CN" sz="2400" smtClean="0"/>
              <a:t>int m[N][N][2];</a:t>
            </a:r>
          </a:p>
          <a:p>
            <a:pPr eaLnBrk="1" hangingPunct="1">
              <a:lnSpc>
                <a:spcPct val="80000"/>
              </a:lnSpc>
              <a:buFontTx/>
              <a:buNone/>
            </a:pPr>
            <a:r>
              <a:rPr lang="en-US" altLang="zh-CN" sz="2400" smtClean="0"/>
              <a:t>char op[N]={' ','*','+','*','*','+'};</a:t>
            </a:r>
          </a:p>
          <a:p>
            <a:pPr eaLnBrk="1" hangingPunct="1">
              <a:lnSpc>
                <a:spcPct val="80000"/>
              </a:lnSpc>
              <a:buFontTx/>
              <a:buNone/>
            </a:pPr>
            <a:endParaRPr lang="en-US" altLang="zh-CN" sz="2400" smtClean="0"/>
          </a:p>
          <a:p>
            <a:pPr eaLnBrk="1" hangingPunct="1">
              <a:lnSpc>
                <a:spcPct val="80000"/>
              </a:lnSpc>
              <a:buFontTx/>
              <a:buNone/>
            </a:pPr>
            <a:r>
              <a:rPr lang="en-US" altLang="zh-CN" sz="2400" smtClean="0"/>
              <a:t>void MinMax(int n,int i,int s,int j,int &amp;minf,int &amp;maxf)</a:t>
            </a:r>
          </a:p>
          <a:p>
            <a:pPr eaLnBrk="1" hangingPunct="1">
              <a:lnSpc>
                <a:spcPct val="80000"/>
              </a:lnSpc>
              <a:buFontTx/>
              <a:buNone/>
            </a:pPr>
            <a:r>
              <a:rPr lang="en-US" altLang="zh-CN" sz="2400" smtClean="0"/>
              <a:t>{</a:t>
            </a:r>
            <a:r>
              <a:rPr lang="en-US" altLang="zh-CN" sz="2400" smtClean="0">
                <a:solidFill>
                  <a:schemeClr val="folHlink"/>
                </a:solidFill>
              </a:rPr>
              <a:t>//</a:t>
            </a:r>
            <a:r>
              <a:rPr lang="zh-CN" altLang="en-US" sz="2400" smtClean="0">
                <a:solidFill>
                  <a:schemeClr val="folHlink"/>
                </a:solidFill>
              </a:rPr>
              <a:t>求从</a:t>
            </a:r>
            <a:r>
              <a:rPr lang="en-US" altLang="zh-CN" sz="2400" smtClean="0">
                <a:solidFill>
                  <a:schemeClr val="folHlink"/>
                </a:solidFill>
              </a:rPr>
              <a:t>i</a:t>
            </a:r>
            <a:r>
              <a:rPr lang="zh-CN" altLang="en-US" sz="2400" smtClean="0">
                <a:solidFill>
                  <a:schemeClr val="folHlink"/>
                </a:solidFill>
              </a:rPr>
              <a:t>开始含</a:t>
            </a:r>
            <a:r>
              <a:rPr lang="en-US" altLang="zh-CN" sz="2400" smtClean="0">
                <a:solidFill>
                  <a:schemeClr val="folHlink"/>
                </a:solidFill>
              </a:rPr>
              <a:t>j</a:t>
            </a:r>
            <a:r>
              <a:rPr lang="zh-CN" altLang="en-US" sz="2400" smtClean="0">
                <a:solidFill>
                  <a:schemeClr val="folHlink"/>
                </a:solidFill>
              </a:rPr>
              <a:t>个顶点的链，在</a:t>
            </a:r>
            <a:r>
              <a:rPr lang="en-US" altLang="zh-CN" sz="2400" smtClean="0">
                <a:solidFill>
                  <a:schemeClr val="folHlink"/>
                </a:solidFill>
              </a:rPr>
              <a:t>s</a:t>
            </a:r>
            <a:r>
              <a:rPr lang="zh-CN" altLang="en-US" sz="2400" smtClean="0">
                <a:solidFill>
                  <a:schemeClr val="folHlink"/>
                </a:solidFill>
              </a:rPr>
              <a:t>处合并时的最小和最大值</a:t>
            </a:r>
          </a:p>
          <a:p>
            <a:pPr eaLnBrk="1" hangingPunct="1">
              <a:lnSpc>
                <a:spcPct val="80000"/>
              </a:lnSpc>
              <a:buFontTx/>
              <a:buNone/>
            </a:pPr>
            <a:r>
              <a:rPr lang="zh-CN" altLang="en-US" sz="2400" smtClean="0"/>
              <a:t>    </a:t>
            </a:r>
            <a:r>
              <a:rPr lang="en-US" altLang="zh-CN" sz="2400" smtClean="0"/>
              <a:t>int e[4];</a:t>
            </a:r>
          </a:p>
          <a:p>
            <a:pPr eaLnBrk="1" hangingPunct="1">
              <a:lnSpc>
                <a:spcPct val="80000"/>
              </a:lnSpc>
              <a:buFontTx/>
              <a:buNone/>
            </a:pPr>
            <a:r>
              <a:rPr lang="en-US" altLang="zh-CN" sz="2400" smtClean="0"/>
              <a:t>    int a=m[i][s][0],b=m[i][s][1];</a:t>
            </a:r>
          </a:p>
          <a:p>
            <a:pPr eaLnBrk="1" hangingPunct="1">
              <a:lnSpc>
                <a:spcPct val="80000"/>
              </a:lnSpc>
              <a:buFontTx/>
              <a:buNone/>
            </a:pPr>
            <a:r>
              <a:rPr lang="en-US" altLang="zh-CN" sz="2400" smtClean="0"/>
              <a:t> </a:t>
            </a:r>
            <a:r>
              <a:rPr lang="en-US" altLang="zh-CN" sz="2400" smtClean="0">
                <a:solidFill>
                  <a:schemeClr val="folHlink"/>
                </a:solidFill>
              </a:rPr>
              <a:t>//a,b</a:t>
            </a:r>
            <a:r>
              <a:rPr lang="zh-CN" altLang="en-US" sz="2400" smtClean="0">
                <a:solidFill>
                  <a:schemeClr val="folHlink"/>
                </a:solidFill>
              </a:rPr>
              <a:t>分别是子链</a:t>
            </a:r>
            <a:r>
              <a:rPr lang="en-US" altLang="zh-CN" sz="2400" smtClean="0">
                <a:solidFill>
                  <a:schemeClr val="folHlink"/>
                </a:solidFill>
              </a:rPr>
              <a:t>p(i,s)</a:t>
            </a:r>
            <a:r>
              <a:rPr lang="zh-CN" altLang="en-US" sz="2400" smtClean="0">
                <a:solidFill>
                  <a:schemeClr val="folHlink"/>
                </a:solidFill>
              </a:rPr>
              <a:t>所有可能的合并中的最小和最大值</a:t>
            </a:r>
          </a:p>
          <a:p>
            <a:pPr eaLnBrk="1" hangingPunct="1">
              <a:lnSpc>
                <a:spcPct val="80000"/>
              </a:lnSpc>
              <a:buFontTx/>
              <a:buNone/>
            </a:pPr>
            <a:r>
              <a:rPr lang="zh-CN" altLang="en-US" sz="2400" smtClean="0"/>
              <a:t>    </a:t>
            </a:r>
            <a:r>
              <a:rPr lang="en-US" altLang="zh-CN" sz="2400" smtClean="0">
                <a:solidFill>
                  <a:srgbClr val="FE6700"/>
                </a:solidFill>
              </a:rPr>
              <a:t>int r=(i+s-1)%n+1; </a:t>
            </a:r>
            <a:r>
              <a:rPr lang="en-US" altLang="zh-CN" sz="2400" smtClean="0">
                <a:solidFill>
                  <a:schemeClr val="folHlink"/>
                </a:solidFill>
              </a:rPr>
              <a:t>//</a:t>
            </a:r>
            <a:r>
              <a:rPr lang="zh-CN" altLang="en-US" sz="2400" smtClean="0">
                <a:solidFill>
                  <a:schemeClr val="folHlink"/>
                </a:solidFill>
              </a:rPr>
              <a:t>最后一次合并的运算符</a:t>
            </a:r>
            <a:r>
              <a:rPr lang="en-US" altLang="zh-CN" sz="2400" smtClean="0">
                <a:solidFill>
                  <a:schemeClr val="folHlink"/>
                </a:solidFill>
              </a:rPr>
              <a:t>op[i+s]</a:t>
            </a:r>
          </a:p>
          <a:p>
            <a:pPr eaLnBrk="1" hangingPunct="1">
              <a:lnSpc>
                <a:spcPct val="80000"/>
              </a:lnSpc>
              <a:buFontTx/>
              <a:buNone/>
            </a:pPr>
            <a:r>
              <a:rPr lang="en-US" altLang="zh-CN" sz="2400" smtClean="0"/>
              <a:t>    int c=m[r][j-s][0],d=m[r][j-s][1];</a:t>
            </a:r>
          </a:p>
          <a:p>
            <a:pPr eaLnBrk="1" hangingPunct="1">
              <a:lnSpc>
                <a:spcPct val="80000"/>
              </a:lnSpc>
              <a:buFontTx/>
              <a:buNone/>
            </a:pPr>
            <a:r>
              <a:rPr lang="en-US" altLang="zh-CN" sz="2400" smtClean="0"/>
              <a:t> </a:t>
            </a:r>
            <a:r>
              <a:rPr lang="en-US" altLang="zh-CN" sz="2400" smtClean="0">
                <a:solidFill>
                  <a:schemeClr val="folHlink"/>
                </a:solidFill>
              </a:rPr>
              <a:t>//c,d</a:t>
            </a:r>
            <a:r>
              <a:rPr lang="zh-CN" altLang="en-US" sz="2400" smtClean="0">
                <a:solidFill>
                  <a:schemeClr val="folHlink"/>
                </a:solidFill>
              </a:rPr>
              <a:t>分别是子链</a:t>
            </a:r>
            <a:r>
              <a:rPr lang="en-US" altLang="zh-CN" sz="2400" smtClean="0">
                <a:solidFill>
                  <a:schemeClr val="folHlink"/>
                </a:solidFill>
              </a:rPr>
              <a:t>p(i+s,j-s)</a:t>
            </a:r>
            <a:r>
              <a:rPr lang="zh-CN" altLang="en-US" sz="2400" smtClean="0">
                <a:solidFill>
                  <a:schemeClr val="folHlink"/>
                </a:solidFill>
              </a:rPr>
              <a:t>所有可能的合并中的最小和最大值</a:t>
            </a:r>
          </a:p>
        </p:txBody>
      </p:sp>
      <p:sp>
        <p:nvSpPr>
          <p:cNvPr id="4" name="灯片编号占位符 5"/>
          <p:cNvSpPr>
            <a:spLocks noGrp="1"/>
          </p:cNvSpPr>
          <p:nvPr>
            <p:ph type="sldNum" sz="quarter" idx="12"/>
          </p:nvPr>
        </p:nvSpPr>
        <p:spPr/>
        <p:txBody>
          <a:bodyPr/>
          <a:lstStyle/>
          <a:p>
            <a:pPr>
              <a:defRPr/>
            </a:pPr>
            <a:fld id="{9309D848-ABD2-43EA-9366-EEB79D326B06}" type="slidenum">
              <a:rPr lang="en-US" altLang="zh-CN"/>
              <a:pPr>
                <a:defRPr/>
              </a:pPr>
              <a:t>89</a:t>
            </a:fld>
            <a:endParaRPr lang="en-US" altLang="zh-CN"/>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3426" name="Rectangle 3"/>
          <p:cNvSpPr>
            <a:spLocks noGrp="1" noChangeArrowheads="1"/>
          </p:cNvSpPr>
          <p:nvPr>
            <p:ph idx="1"/>
          </p:nvPr>
        </p:nvSpPr>
        <p:spPr>
          <a:xfrm>
            <a:off x="468313" y="692150"/>
            <a:ext cx="8229600" cy="6165850"/>
          </a:xfrm>
        </p:spPr>
        <p:txBody>
          <a:bodyPr/>
          <a:lstStyle/>
          <a:p>
            <a:pPr eaLnBrk="1" hangingPunct="1">
              <a:lnSpc>
                <a:spcPct val="80000"/>
              </a:lnSpc>
            </a:pPr>
            <a:r>
              <a:rPr lang="zh-CN" altLang="pt-BR" sz="2000" smtClean="0"/>
              <a:t> </a:t>
            </a:r>
            <a:r>
              <a:rPr lang="pt-BR" altLang="zh-CN" sz="2000" smtClean="0"/>
              <a:t>if(op[r]=='+')  {</a:t>
            </a:r>
          </a:p>
          <a:p>
            <a:pPr eaLnBrk="1" hangingPunct="1">
              <a:lnSpc>
                <a:spcPct val="80000"/>
              </a:lnSpc>
            </a:pPr>
            <a:r>
              <a:rPr lang="pt-BR" altLang="zh-CN" sz="2000" smtClean="0"/>
              <a:t>        minf=a+c;</a:t>
            </a:r>
          </a:p>
          <a:p>
            <a:pPr eaLnBrk="1" hangingPunct="1">
              <a:lnSpc>
                <a:spcPct val="80000"/>
              </a:lnSpc>
            </a:pPr>
            <a:r>
              <a:rPr lang="pt-BR" altLang="zh-CN" sz="2000" smtClean="0"/>
              <a:t>        maxf=b+d;</a:t>
            </a:r>
          </a:p>
          <a:p>
            <a:pPr eaLnBrk="1" hangingPunct="1">
              <a:lnSpc>
                <a:spcPct val="80000"/>
              </a:lnSpc>
            </a:pPr>
            <a:r>
              <a:rPr lang="pt-BR" altLang="zh-CN" sz="2000" smtClean="0"/>
              <a:t>    }</a:t>
            </a:r>
          </a:p>
          <a:p>
            <a:pPr eaLnBrk="1" hangingPunct="1">
              <a:lnSpc>
                <a:spcPct val="80000"/>
              </a:lnSpc>
            </a:pPr>
            <a:r>
              <a:rPr lang="pt-BR" altLang="zh-CN" sz="2000" smtClean="0"/>
              <a:t>    else {</a:t>
            </a:r>
          </a:p>
          <a:p>
            <a:pPr eaLnBrk="1" hangingPunct="1">
              <a:lnSpc>
                <a:spcPct val="80000"/>
              </a:lnSpc>
            </a:pPr>
            <a:r>
              <a:rPr lang="pt-BR" altLang="zh-CN" sz="2000" smtClean="0"/>
              <a:t>        e[1]=a*c;</a:t>
            </a:r>
          </a:p>
          <a:p>
            <a:pPr eaLnBrk="1" hangingPunct="1">
              <a:lnSpc>
                <a:spcPct val="80000"/>
              </a:lnSpc>
            </a:pPr>
            <a:r>
              <a:rPr lang="pt-BR" altLang="zh-CN" sz="2000" smtClean="0"/>
              <a:t>        e[2]=a*d;</a:t>
            </a:r>
          </a:p>
          <a:p>
            <a:pPr eaLnBrk="1" hangingPunct="1">
              <a:lnSpc>
                <a:spcPct val="80000"/>
              </a:lnSpc>
            </a:pPr>
            <a:r>
              <a:rPr lang="pt-BR" altLang="zh-CN" sz="2000" smtClean="0"/>
              <a:t>        e[3]=b*c;</a:t>
            </a:r>
          </a:p>
          <a:p>
            <a:pPr eaLnBrk="1" hangingPunct="1">
              <a:lnSpc>
                <a:spcPct val="80000"/>
              </a:lnSpc>
            </a:pPr>
            <a:r>
              <a:rPr lang="pt-BR" altLang="zh-CN" sz="2000" smtClean="0"/>
              <a:t>        e[4]=b*d;</a:t>
            </a:r>
          </a:p>
          <a:p>
            <a:pPr eaLnBrk="1" hangingPunct="1">
              <a:lnSpc>
                <a:spcPct val="80000"/>
              </a:lnSpc>
            </a:pPr>
            <a:r>
              <a:rPr lang="pt-BR" altLang="zh-CN" sz="2000" smtClean="0"/>
              <a:t>        minf=e[1];</a:t>
            </a:r>
          </a:p>
          <a:p>
            <a:pPr eaLnBrk="1" hangingPunct="1">
              <a:lnSpc>
                <a:spcPct val="80000"/>
              </a:lnSpc>
            </a:pPr>
            <a:r>
              <a:rPr lang="pt-BR" altLang="zh-CN" sz="2000" smtClean="0"/>
              <a:t>        maxf=e[1];</a:t>
            </a:r>
          </a:p>
          <a:p>
            <a:pPr eaLnBrk="1" hangingPunct="1">
              <a:lnSpc>
                <a:spcPct val="80000"/>
              </a:lnSpc>
            </a:pPr>
            <a:r>
              <a:rPr lang="pt-BR" altLang="zh-CN" sz="2000" smtClean="0"/>
              <a:t>        for(int r=2;r&lt;5;r++) {</a:t>
            </a:r>
          </a:p>
          <a:p>
            <a:pPr eaLnBrk="1" hangingPunct="1">
              <a:lnSpc>
                <a:spcPct val="80000"/>
              </a:lnSpc>
            </a:pPr>
            <a:r>
              <a:rPr lang="pt-BR" altLang="zh-CN" sz="2000" smtClean="0"/>
              <a:t>            if(minf&gt;e[r])</a:t>
            </a:r>
          </a:p>
          <a:p>
            <a:pPr eaLnBrk="1" hangingPunct="1">
              <a:lnSpc>
                <a:spcPct val="80000"/>
              </a:lnSpc>
            </a:pPr>
            <a:r>
              <a:rPr lang="pt-BR" altLang="zh-CN" sz="2000" smtClean="0"/>
              <a:t>                minf=e[r];</a:t>
            </a:r>
          </a:p>
          <a:p>
            <a:pPr eaLnBrk="1" hangingPunct="1">
              <a:lnSpc>
                <a:spcPct val="80000"/>
              </a:lnSpc>
            </a:pPr>
            <a:r>
              <a:rPr lang="pt-BR" altLang="zh-CN" sz="2000" smtClean="0"/>
              <a:t>            if(maxf&lt;e[r])</a:t>
            </a:r>
          </a:p>
          <a:p>
            <a:pPr eaLnBrk="1" hangingPunct="1">
              <a:lnSpc>
                <a:spcPct val="80000"/>
              </a:lnSpc>
            </a:pPr>
            <a:r>
              <a:rPr lang="pt-BR" altLang="zh-CN" sz="2000" smtClean="0"/>
              <a:t>                maxf=e[r];</a:t>
            </a:r>
          </a:p>
          <a:p>
            <a:pPr eaLnBrk="1" hangingPunct="1">
              <a:lnSpc>
                <a:spcPct val="80000"/>
              </a:lnSpc>
            </a:pPr>
            <a:r>
              <a:rPr lang="pt-BR" altLang="zh-CN" sz="2000" smtClean="0"/>
              <a:t>        }</a:t>
            </a:r>
          </a:p>
          <a:p>
            <a:pPr eaLnBrk="1" hangingPunct="1">
              <a:lnSpc>
                <a:spcPct val="80000"/>
              </a:lnSpc>
            </a:pPr>
            <a:r>
              <a:rPr lang="pt-BR" altLang="zh-CN" sz="2000" smtClean="0"/>
              <a:t>    }</a:t>
            </a:r>
          </a:p>
          <a:p>
            <a:pPr eaLnBrk="1" hangingPunct="1">
              <a:lnSpc>
                <a:spcPct val="80000"/>
              </a:lnSpc>
            </a:pPr>
            <a:r>
              <a:rPr lang="pt-BR" altLang="zh-CN" sz="2000" smtClean="0"/>
              <a:t>}</a:t>
            </a:r>
            <a:endParaRPr lang="en-US" altLang="zh-CN" sz="2000" smtClean="0"/>
          </a:p>
          <a:p>
            <a:pPr eaLnBrk="1" hangingPunct="1">
              <a:lnSpc>
                <a:spcPct val="80000"/>
              </a:lnSpc>
            </a:pPr>
            <a:endParaRPr lang="en-US" altLang="zh-CN" sz="2000" smtClean="0"/>
          </a:p>
        </p:txBody>
      </p:sp>
      <p:sp>
        <p:nvSpPr>
          <p:cNvPr id="102405" name="AutoShape 5"/>
          <p:cNvSpPr>
            <a:spLocks noChangeArrowheads="1"/>
          </p:cNvSpPr>
          <p:nvPr/>
        </p:nvSpPr>
        <p:spPr bwMode="auto">
          <a:xfrm>
            <a:off x="4787900" y="549275"/>
            <a:ext cx="2232025" cy="1079500"/>
          </a:xfrm>
          <a:prstGeom prst="wedgeRectCallout">
            <a:avLst>
              <a:gd name="adj1" fmla="val -130653"/>
              <a:gd name="adj2" fmla="val 17648"/>
            </a:avLst>
          </a:prstGeom>
          <a:solidFill>
            <a:srgbClr val="FF9900"/>
          </a:solidFill>
          <a:ln w="9525">
            <a:solidFill>
              <a:schemeClr val="tx1"/>
            </a:solidFill>
            <a:miter lim="800000"/>
            <a:headEnd/>
            <a:tailEnd/>
          </a:ln>
          <a:effectLst/>
        </p:spPr>
        <p:txBody>
          <a:bodyPr/>
          <a:lstStyle/>
          <a:p>
            <a:pPr eaLnBrk="1" hangingPunct="1">
              <a:defRPr/>
            </a:pPr>
            <a:r>
              <a:rPr lang="en-US" altLang="zh-CN" sz="2000">
                <a:solidFill>
                  <a:schemeClr val="bg1"/>
                </a:solidFill>
                <a:effectLst>
                  <a:outerShdw blurRad="38100" dist="38100" dir="2700000" algn="tl">
                    <a:srgbClr val="000000"/>
                  </a:outerShdw>
                </a:effectLst>
                <a:latin typeface="Arial" charset="0"/>
              </a:rPr>
              <a:t>①</a:t>
            </a:r>
            <a:r>
              <a:rPr lang="zh-CN" altLang="en-US" sz="2000">
                <a:solidFill>
                  <a:schemeClr val="bg1"/>
                </a:solidFill>
                <a:effectLst>
                  <a:outerShdw blurRad="38100" dist="38100" dir="2700000" algn="tl">
                    <a:srgbClr val="000000"/>
                  </a:outerShdw>
                </a:effectLst>
                <a:latin typeface="Arial" charset="0"/>
              </a:rPr>
              <a:t>当</a:t>
            </a:r>
            <a:r>
              <a:rPr lang="en-US" altLang="zh-CN" sz="2000">
                <a:solidFill>
                  <a:schemeClr val="bg1"/>
                </a:solidFill>
                <a:effectLst>
                  <a:outerShdw blurRad="38100" dist="38100" dir="2700000" algn="tl">
                    <a:srgbClr val="000000"/>
                  </a:outerShdw>
                </a:effectLst>
                <a:latin typeface="Arial" charset="0"/>
              </a:rPr>
              <a:t>op[i+s]='+'</a:t>
            </a:r>
            <a:r>
              <a:rPr lang="zh-CN" altLang="en-US" sz="2000">
                <a:solidFill>
                  <a:schemeClr val="bg1"/>
                </a:solidFill>
                <a:effectLst>
                  <a:outerShdw blurRad="38100" dist="38100" dir="2700000" algn="tl">
                    <a:srgbClr val="000000"/>
                  </a:outerShdw>
                </a:effectLst>
                <a:latin typeface="Arial" charset="0"/>
              </a:rPr>
              <a:t>时</a:t>
            </a:r>
          </a:p>
          <a:p>
            <a:pPr eaLnBrk="1" hangingPunct="1">
              <a:defRPr/>
            </a:pPr>
            <a:r>
              <a:rPr lang="en-US" altLang="zh-CN" sz="2000">
                <a:solidFill>
                  <a:schemeClr val="bg1"/>
                </a:solidFill>
                <a:effectLst>
                  <a:outerShdw blurRad="38100" dist="38100" dir="2700000" algn="tl">
                    <a:srgbClr val="000000"/>
                  </a:outerShdw>
                </a:effectLst>
                <a:latin typeface="Arial" charset="0"/>
              </a:rPr>
              <a:t>m[i,j,0]=a+c</a:t>
            </a:r>
          </a:p>
          <a:p>
            <a:pPr eaLnBrk="1" hangingPunct="1">
              <a:defRPr/>
            </a:pPr>
            <a:r>
              <a:rPr lang="en-US" altLang="zh-CN" sz="2000">
                <a:solidFill>
                  <a:schemeClr val="bg1"/>
                </a:solidFill>
                <a:effectLst>
                  <a:outerShdw blurRad="38100" dist="38100" dir="2700000" algn="tl">
                    <a:srgbClr val="000000"/>
                  </a:outerShdw>
                </a:effectLst>
                <a:latin typeface="Arial" charset="0"/>
              </a:rPr>
              <a:t>m[i,j,1]=b+d</a:t>
            </a:r>
          </a:p>
        </p:txBody>
      </p:sp>
      <p:sp>
        <p:nvSpPr>
          <p:cNvPr id="102406" name="AutoShape 6"/>
          <p:cNvSpPr>
            <a:spLocks noChangeArrowheads="1"/>
          </p:cNvSpPr>
          <p:nvPr/>
        </p:nvSpPr>
        <p:spPr bwMode="auto">
          <a:xfrm>
            <a:off x="4932363" y="3860800"/>
            <a:ext cx="3167062" cy="1223963"/>
          </a:xfrm>
          <a:prstGeom prst="wedgeRectCallout">
            <a:avLst>
              <a:gd name="adj1" fmla="val -75565"/>
              <a:gd name="adj2" fmla="val 8755"/>
            </a:avLst>
          </a:prstGeom>
          <a:solidFill>
            <a:schemeClr val="accent1"/>
          </a:solidFill>
          <a:ln w="9525">
            <a:solidFill>
              <a:schemeClr val="tx1"/>
            </a:solidFill>
            <a:miter lim="800000"/>
            <a:headEnd/>
            <a:tailEnd/>
          </a:ln>
          <a:effectLst/>
        </p:spPr>
        <p:txBody>
          <a:bodyPr/>
          <a:lstStyle/>
          <a:p>
            <a:pPr eaLnBrk="1" hangingPunct="1">
              <a:defRPr/>
            </a:pPr>
            <a:r>
              <a:rPr lang="en-US" altLang="zh-CN" sz="2000">
                <a:effectLst>
                  <a:outerShdw blurRad="38100" dist="38100" dir="2700000" algn="tl">
                    <a:srgbClr val="FFFFFF"/>
                  </a:outerShdw>
                </a:effectLst>
                <a:latin typeface="Arial" charset="0"/>
              </a:rPr>
              <a:t>②</a:t>
            </a:r>
            <a:r>
              <a:rPr lang="zh-CN" altLang="en-US" sz="2000">
                <a:effectLst>
                  <a:outerShdw blurRad="38100" dist="38100" dir="2700000" algn="tl">
                    <a:srgbClr val="FFFFFF"/>
                  </a:outerShdw>
                </a:effectLst>
                <a:latin typeface="Arial" charset="0"/>
              </a:rPr>
              <a:t>当</a:t>
            </a:r>
            <a:r>
              <a:rPr lang="en-US" altLang="zh-CN" sz="2000">
                <a:effectLst>
                  <a:outerShdw blurRad="38100" dist="38100" dir="2700000" algn="tl">
                    <a:srgbClr val="FFFFFF"/>
                  </a:outerShdw>
                </a:effectLst>
                <a:latin typeface="Arial" charset="0"/>
              </a:rPr>
              <a:t>op[i+s]='*'</a:t>
            </a:r>
            <a:r>
              <a:rPr lang="zh-CN" altLang="en-US" sz="2000">
                <a:effectLst>
                  <a:outerShdw blurRad="38100" dist="38100" dir="2700000" algn="tl">
                    <a:srgbClr val="FFFFFF"/>
                  </a:outerShdw>
                </a:effectLst>
                <a:latin typeface="Arial" charset="0"/>
              </a:rPr>
              <a:t>时</a:t>
            </a:r>
          </a:p>
          <a:p>
            <a:pPr eaLnBrk="1" hangingPunct="1">
              <a:defRPr/>
            </a:pPr>
            <a:r>
              <a:rPr lang="en-US" altLang="zh-CN" sz="2000">
                <a:effectLst>
                  <a:outerShdw blurRad="38100" dist="38100" dir="2700000" algn="tl">
                    <a:srgbClr val="FFFFFF"/>
                  </a:outerShdw>
                </a:effectLst>
                <a:latin typeface="Arial" charset="0"/>
              </a:rPr>
              <a:t>m[i,j,0]=min{ac,ad,bc,bd}</a:t>
            </a:r>
          </a:p>
          <a:p>
            <a:pPr eaLnBrk="1" hangingPunct="1">
              <a:defRPr/>
            </a:pPr>
            <a:r>
              <a:rPr lang="en-US" altLang="zh-CN" sz="2000">
                <a:effectLst>
                  <a:outerShdw blurRad="38100" dist="38100" dir="2700000" algn="tl">
                    <a:srgbClr val="FFFFFF"/>
                  </a:outerShdw>
                </a:effectLst>
                <a:latin typeface="Arial" charset="0"/>
              </a:rPr>
              <a:t>m[i,j,1]=max{ac,ad,bc,bd}</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3427" name="Rectangle 3"/>
          <p:cNvSpPr>
            <a:spLocks noGrp="1" noChangeArrowheads="1"/>
          </p:cNvSpPr>
          <p:nvPr>
            <p:ph idx="1"/>
          </p:nvPr>
        </p:nvSpPr>
        <p:spPr>
          <a:xfrm>
            <a:off x="468313" y="260350"/>
            <a:ext cx="8229600" cy="6597650"/>
          </a:xfrm>
        </p:spPr>
        <p:txBody>
          <a:bodyPr>
            <a:normAutofit lnSpcReduction="10000"/>
          </a:bodyPr>
          <a:lstStyle/>
          <a:p>
            <a:pPr eaLnBrk="1" fontAlgn="auto" hangingPunct="1">
              <a:lnSpc>
                <a:spcPct val="80000"/>
              </a:lnSpc>
              <a:spcAft>
                <a:spcPts val="0"/>
              </a:spcAft>
              <a:buFontTx/>
              <a:buNone/>
              <a:defRPr/>
            </a:pPr>
            <a:r>
              <a:rPr lang="en-US" altLang="zh-CN" sz="2400"/>
              <a:t>    int PolyMax(int n){</a:t>
            </a:r>
          </a:p>
          <a:p>
            <a:pPr eaLnBrk="1" fontAlgn="auto" hangingPunct="1">
              <a:lnSpc>
                <a:spcPct val="80000"/>
              </a:lnSpc>
              <a:spcAft>
                <a:spcPts val="0"/>
              </a:spcAft>
              <a:buFontTx/>
              <a:buNone/>
              <a:defRPr/>
            </a:pPr>
            <a:r>
              <a:rPr lang="en-US" altLang="zh-CN" sz="2400"/>
              <a:t>    int minf,maxf;</a:t>
            </a:r>
          </a:p>
          <a:p>
            <a:pPr eaLnBrk="1" fontAlgn="auto" hangingPunct="1">
              <a:lnSpc>
                <a:spcPct val="80000"/>
              </a:lnSpc>
              <a:spcAft>
                <a:spcPts val="0"/>
              </a:spcAft>
              <a:buFontTx/>
              <a:buNone/>
              <a:defRPr/>
            </a:pPr>
            <a:r>
              <a:rPr lang="en-US" altLang="zh-CN" sz="2400"/>
              <a:t>    for(int j=2;j&lt;=n;j++)</a:t>
            </a:r>
            <a:r>
              <a:rPr lang="en-US" altLang="zh-CN" sz="2400">
                <a:solidFill>
                  <a:schemeClr val="folHlink"/>
                </a:solidFill>
              </a:rPr>
              <a:t> //</a:t>
            </a:r>
            <a:r>
              <a:rPr lang="zh-CN" altLang="en-US" sz="2400">
                <a:solidFill>
                  <a:schemeClr val="folHlink"/>
                </a:solidFill>
              </a:rPr>
              <a:t>长度为</a:t>
            </a:r>
            <a:r>
              <a:rPr lang="en-US" altLang="zh-CN" sz="2400">
                <a:solidFill>
                  <a:schemeClr val="folHlink"/>
                </a:solidFill>
              </a:rPr>
              <a:t>j</a:t>
            </a:r>
            <a:r>
              <a:rPr lang="zh-CN" altLang="en-US" sz="2400">
                <a:solidFill>
                  <a:schemeClr val="folHlink"/>
                </a:solidFill>
              </a:rPr>
              <a:t>（链中有</a:t>
            </a:r>
            <a:r>
              <a:rPr lang="en-US" altLang="zh-CN" sz="2400">
                <a:solidFill>
                  <a:schemeClr val="folHlink"/>
                </a:solidFill>
              </a:rPr>
              <a:t>j</a:t>
            </a:r>
            <a:r>
              <a:rPr lang="zh-CN" altLang="en-US" sz="2400">
                <a:solidFill>
                  <a:schemeClr val="folHlink"/>
                </a:solidFill>
              </a:rPr>
              <a:t>个顶点）</a:t>
            </a:r>
          </a:p>
          <a:p>
            <a:pPr eaLnBrk="1" fontAlgn="auto" hangingPunct="1">
              <a:lnSpc>
                <a:spcPct val="80000"/>
              </a:lnSpc>
              <a:spcAft>
                <a:spcPts val="0"/>
              </a:spcAft>
              <a:buFontTx/>
              <a:buNone/>
              <a:defRPr/>
            </a:pPr>
            <a:r>
              <a:rPr lang="zh-CN" altLang="en-US" sz="2400"/>
              <a:t>        </a:t>
            </a:r>
            <a:r>
              <a:rPr lang="en-US" altLang="zh-CN" sz="2400"/>
              <a:t>for(int i=1;i&lt;=n;i++) </a:t>
            </a:r>
            <a:r>
              <a:rPr lang="en-US" altLang="zh-CN" sz="2400">
                <a:solidFill>
                  <a:schemeClr val="folHlink"/>
                </a:solidFill>
              </a:rPr>
              <a:t>//</a:t>
            </a:r>
            <a:r>
              <a:rPr lang="zh-CN" altLang="en-US" sz="2400">
                <a:solidFill>
                  <a:schemeClr val="folHlink"/>
                </a:solidFill>
              </a:rPr>
              <a:t>从顶点</a:t>
            </a:r>
            <a:r>
              <a:rPr lang="en-US" altLang="zh-CN" sz="2400">
                <a:solidFill>
                  <a:schemeClr val="folHlink"/>
                </a:solidFill>
              </a:rPr>
              <a:t>i</a:t>
            </a:r>
            <a:r>
              <a:rPr lang="zh-CN" altLang="en-US" sz="2400">
                <a:solidFill>
                  <a:schemeClr val="folHlink"/>
                </a:solidFill>
              </a:rPr>
              <a:t>开始</a:t>
            </a:r>
          </a:p>
          <a:p>
            <a:pPr eaLnBrk="1" fontAlgn="auto" hangingPunct="1">
              <a:lnSpc>
                <a:spcPct val="80000"/>
              </a:lnSpc>
              <a:spcAft>
                <a:spcPts val="0"/>
              </a:spcAft>
              <a:buFontTx/>
              <a:buNone/>
              <a:defRPr/>
            </a:pPr>
            <a:r>
              <a:rPr lang="zh-CN" altLang="en-US" sz="2400"/>
              <a:t>            </a:t>
            </a:r>
            <a:r>
              <a:rPr lang="en-US" altLang="zh-CN" sz="2400"/>
              <a:t>for(int s=1;s&lt;j;s++) { </a:t>
            </a:r>
            <a:r>
              <a:rPr lang="en-US" altLang="zh-CN" sz="1800">
                <a:solidFill>
                  <a:schemeClr val="folHlink"/>
                </a:solidFill>
              </a:rPr>
              <a:t>//</a:t>
            </a:r>
            <a:r>
              <a:rPr lang="zh-CN" altLang="en-US" sz="1800">
                <a:solidFill>
                  <a:schemeClr val="folHlink"/>
                </a:solidFill>
              </a:rPr>
              <a:t>最后一次合并运算在</a:t>
            </a:r>
            <a:r>
              <a:rPr lang="en-US" altLang="zh-CN" sz="1800">
                <a:solidFill>
                  <a:schemeClr val="folHlink"/>
                </a:solidFill>
              </a:rPr>
              <a:t>op[i+s]</a:t>
            </a:r>
            <a:r>
              <a:rPr lang="zh-CN" altLang="en-US" sz="1800">
                <a:solidFill>
                  <a:schemeClr val="folHlink"/>
                </a:solidFill>
              </a:rPr>
              <a:t>处发生</a:t>
            </a:r>
          </a:p>
          <a:p>
            <a:pPr eaLnBrk="1" fontAlgn="auto" hangingPunct="1">
              <a:lnSpc>
                <a:spcPct val="80000"/>
              </a:lnSpc>
              <a:spcAft>
                <a:spcPts val="0"/>
              </a:spcAft>
              <a:buFontTx/>
              <a:buNone/>
              <a:defRPr/>
            </a:pPr>
            <a:r>
              <a:rPr lang="zh-CN" altLang="en-US" sz="2400"/>
              <a:t>                </a:t>
            </a:r>
            <a:r>
              <a:rPr lang="en-US" altLang="zh-CN" sz="2400">
                <a:solidFill>
                  <a:srgbClr val="FE6700"/>
                </a:solidFill>
              </a:rPr>
              <a:t>MinMax(n,i,s,j,minf,maxf);</a:t>
            </a:r>
          </a:p>
          <a:p>
            <a:pPr eaLnBrk="1" fontAlgn="auto" hangingPunct="1">
              <a:lnSpc>
                <a:spcPct val="80000"/>
              </a:lnSpc>
              <a:spcAft>
                <a:spcPts val="0"/>
              </a:spcAft>
              <a:buFontTx/>
              <a:buNone/>
              <a:defRPr/>
            </a:pPr>
            <a:r>
              <a:rPr lang="en-US" altLang="zh-CN" sz="2400"/>
              <a:t>                if(m[i][j][0]&gt;minf)</a:t>
            </a:r>
          </a:p>
          <a:p>
            <a:pPr eaLnBrk="1" fontAlgn="auto" hangingPunct="1">
              <a:lnSpc>
                <a:spcPct val="80000"/>
              </a:lnSpc>
              <a:spcAft>
                <a:spcPts val="0"/>
              </a:spcAft>
              <a:buFontTx/>
              <a:buNone/>
              <a:defRPr/>
            </a:pPr>
            <a:r>
              <a:rPr lang="en-US" altLang="zh-CN" sz="2400"/>
              <a:t>                    m[i][j][0]=minf;</a:t>
            </a:r>
          </a:p>
          <a:p>
            <a:pPr eaLnBrk="1" fontAlgn="auto" hangingPunct="1">
              <a:lnSpc>
                <a:spcPct val="80000"/>
              </a:lnSpc>
              <a:spcAft>
                <a:spcPts val="0"/>
              </a:spcAft>
              <a:buFontTx/>
              <a:buNone/>
              <a:defRPr/>
            </a:pPr>
            <a:r>
              <a:rPr lang="en-US" altLang="zh-CN" sz="2400"/>
              <a:t>                if(m[i][j][1]&lt;maxf)</a:t>
            </a:r>
          </a:p>
          <a:p>
            <a:pPr eaLnBrk="1" fontAlgn="auto" hangingPunct="1">
              <a:lnSpc>
                <a:spcPct val="80000"/>
              </a:lnSpc>
              <a:spcAft>
                <a:spcPts val="0"/>
              </a:spcAft>
              <a:buFontTx/>
              <a:buNone/>
              <a:defRPr/>
            </a:pPr>
            <a:r>
              <a:rPr lang="en-US" altLang="zh-CN" sz="2400"/>
              <a:t>                    m[i][j][1]=maxf;</a:t>
            </a:r>
          </a:p>
          <a:p>
            <a:pPr eaLnBrk="1" fontAlgn="auto" hangingPunct="1">
              <a:lnSpc>
                <a:spcPct val="80000"/>
              </a:lnSpc>
              <a:spcAft>
                <a:spcPts val="0"/>
              </a:spcAft>
              <a:buFontTx/>
              <a:buNone/>
              <a:defRPr/>
            </a:pPr>
            <a:r>
              <a:rPr lang="en-US" altLang="zh-CN" sz="2400"/>
              <a:t>            }</a:t>
            </a:r>
          </a:p>
          <a:p>
            <a:pPr eaLnBrk="1" fontAlgn="auto" hangingPunct="1">
              <a:lnSpc>
                <a:spcPct val="80000"/>
              </a:lnSpc>
              <a:spcAft>
                <a:spcPts val="0"/>
              </a:spcAft>
              <a:buFontTx/>
              <a:buNone/>
              <a:defRPr/>
            </a:pPr>
            <a:r>
              <a:rPr lang="en-US" altLang="zh-CN" sz="2400"/>
              <a:t>   </a:t>
            </a:r>
          </a:p>
          <a:p>
            <a:pPr eaLnBrk="1" fontAlgn="auto" hangingPunct="1">
              <a:lnSpc>
                <a:spcPct val="80000"/>
              </a:lnSpc>
              <a:spcAft>
                <a:spcPts val="0"/>
              </a:spcAft>
              <a:buFontTx/>
              <a:buNone/>
              <a:defRPr/>
            </a:pPr>
            <a:r>
              <a:rPr lang="en-US" altLang="zh-CN" sz="2400"/>
              <a:t>   </a:t>
            </a:r>
            <a:r>
              <a:rPr lang="en-US" altLang="zh-CN" sz="2400">
                <a:solidFill>
                  <a:srgbClr val="FE6700"/>
                </a:solidFill>
              </a:rPr>
              <a:t> int temp=m[1][n][1];</a:t>
            </a:r>
          </a:p>
          <a:p>
            <a:pPr eaLnBrk="1" fontAlgn="auto" hangingPunct="1">
              <a:lnSpc>
                <a:spcPct val="80000"/>
              </a:lnSpc>
              <a:spcAft>
                <a:spcPts val="0"/>
              </a:spcAft>
              <a:buFontTx/>
              <a:buNone/>
              <a:defRPr/>
            </a:pPr>
            <a:r>
              <a:rPr lang="en-US" altLang="zh-CN" sz="2400">
                <a:solidFill>
                  <a:srgbClr val="FE6700"/>
                </a:solidFill>
              </a:rPr>
              <a:t>    for(int i=2;i&lt;=n;i++)</a:t>
            </a:r>
          </a:p>
          <a:p>
            <a:pPr eaLnBrk="1" fontAlgn="auto" hangingPunct="1">
              <a:lnSpc>
                <a:spcPct val="80000"/>
              </a:lnSpc>
              <a:spcAft>
                <a:spcPts val="0"/>
              </a:spcAft>
              <a:buFontTx/>
              <a:buNone/>
              <a:defRPr/>
            </a:pPr>
            <a:r>
              <a:rPr lang="en-US" altLang="zh-CN" sz="2400">
                <a:solidFill>
                  <a:srgbClr val="FE6700"/>
                </a:solidFill>
              </a:rPr>
              <a:t>        if(temp&lt;m[i][n][1])</a:t>
            </a:r>
          </a:p>
          <a:p>
            <a:pPr eaLnBrk="1" fontAlgn="auto" hangingPunct="1">
              <a:lnSpc>
                <a:spcPct val="80000"/>
              </a:lnSpc>
              <a:spcAft>
                <a:spcPts val="0"/>
              </a:spcAft>
              <a:buFontTx/>
              <a:buNone/>
              <a:defRPr/>
            </a:pPr>
            <a:r>
              <a:rPr lang="en-US" altLang="zh-CN" sz="2400">
                <a:solidFill>
                  <a:srgbClr val="FE6700"/>
                </a:solidFill>
              </a:rPr>
              <a:t>            temp=m[i][n][1];</a:t>
            </a:r>
          </a:p>
          <a:p>
            <a:pPr eaLnBrk="1" fontAlgn="auto" hangingPunct="1">
              <a:lnSpc>
                <a:spcPct val="80000"/>
              </a:lnSpc>
              <a:spcAft>
                <a:spcPts val="0"/>
              </a:spcAft>
              <a:buFontTx/>
              <a:buNone/>
              <a:defRPr/>
            </a:pPr>
            <a:r>
              <a:rPr lang="en-US" altLang="zh-CN" sz="2400"/>
              <a:t>    return temp;</a:t>
            </a:r>
          </a:p>
          <a:p>
            <a:pPr eaLnBrk="1" fontAlgn="auto" hangingPunct="1">
              <a:lnSpc>
                <a:spcPct val="80000"/>
              </a:lnSpc>
              <a:spcAft>
                <a:spcPts val="0"/>
              </a:spcAft>
              <a:buFontTx/>
              <a:buNone/>
              <a:defRPr/>
            </a:pPr>
            <a:r>
              <a:rPr lang="en-US" altLang="zh-CN" sz="2400"/>
              <a:t>}</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fontAlgn="auto" hangingPunct="1">
              <a:spcAft>
                <a:spcPts val="0"/>
              </a:spcAft>
              <a:defRPr/>
            </a:pPr>
            <a:endParaRPr lang="zh-CN" altLang="zh-CN"/>
          </a:p>
        </p:txBody>
      </p:sp>
      <p:sp>
        <p:nvSpPr>
          <p:cNvPr id="104451" name="Rectangle 3"/>
          <p:cNvSpPr>
            <a:spLocks noGrp="1" noChangeArrowheads="1"/>
          </p:cNvSpPr>
          <p:nvPr>
            <p:ph idx="1"/>
          </p:nvPr>
        </p:nvSpPr>
        <p:spPr/>
        <p:txBody>
          <a:bodyPr>
            <a:normAutofit lnSpcReduction="10000"/>
          </a:bodyPr>
          <a:lstStyle/>
          <a:p>
            <a:pPr eaLnBrk="1" fontAlgn="auto" hangingPunct="1">
              <a:lnSpc>
                <a:spcPct val="90000"/>
              </a:lnSpc>
              <a:spcAft>
                <a:spcPts val="0"/>
              </a:spcAft>
              <a:buFont typeface="Wingdings 2"/>
              <a:buChar char=""/>
              <a:defRPr/>
            </a:pPr>
            <a:r>
              <a:rPr lang="en-US" altLang="zh-CN" sz="2800"/>
              <a:t>int main()</a:t>
            </a:r>
          </a:p>
          <a:p>
            <a:pPr eaLnBrk="1" fontAlgn="auto" hangingPunct="1">
              <a:lnSpc>
                <a:spcPct val="90000"/>
              </a:lnSpc>
              <a:spcAft>
                <a:spcPts val="0"/>
              </a:spcAft>
              <a:buFont typeface="Wingdings 2"/>
              <a:buChar char=""/>
              <a:defRPr/>
            </a:pPr>
            <a:r>
              <a:rPr lang="en-US" altLang="zh-CN" sz="2800"/>
              <a:t>{</a:t>
            </a:r>
          </a:p>
          <a:p>
            <a:pPr eaLnBrk="1" fontAlgn="auto" hangingPunct="1">
              <a:lnSpc>
                <a:spcPct val="90000"/>
              </a:lnSpc>
              <a:spcAft>
                <a:spcPts val="0"/>
              </a:spcAft>
              <a:buFont typeface="Wingdings 2"/>
              <a:buChar char=""/>
              <a:defRPr/>
            </a:pPr>
            <a:r>
              <a:rPr lang="en-US" altLang="zh-CN" sz="2800"/>
              <a:t>    int a[]={0,10,-1,-2,3,-8};</a:t>
            </a:r>
          </a:p>
          <a:p>
            <a:pPr eaLnBrk="1" fontAlgn="auto" hangingPunct="1">
              <a:lnSpc>
                <a:spcPct val="90000"/>
              </a:lnSpc>
              <a:spcAft>
                <a:spcPts val="0"/>
              </a:spcAft>
              <a:buFont typeface="Wingdings 2"/>
              <a:buChar char=""/>
              <a:defRPr/>
            </a:pPr>
            <a:r>
              <a:rPr lang="en-US" altLang="zh-CN" sz="2800"/>
              <a:t>    for(int i=1;i&lt;=6;i++)</a:t>
            </a:r>
          </a:p>
          <a:p>
            <a:pPr eaLnBrk="1" fontAlgn="auto" hangingPunct="1">
              <a:lnSpc>
                <a:spcPct val="90000"/>
              </a:lnSpc>
              <a:spcAft>
                <a:spcPts val="0"/>
              </a:spcAft>
              <a:buFont typeface="Wingdings 2"/>
              <a:buChar char=""/>
              <a:defRPr/>
            </a:pPr>
            <a:r>
              <a:rPr lang="en-US" altLang="zh-CN" sz="2800"/>
              <a:t>        m[i][1][0]=m[i][1][1]=a[i];</a:t>
            </a:r>
          </a:p>
          <a:p>
            <a:pPr eaLnBrk="1" fontAlgn="auto" hangingPunct="1">
              <a:lnSpc>
                <a:spcPct val="90000"/>
              </a:lnSpc>
              <a:spcAft>
                <a:spcPts val="0"/>
              </a:spcAft>
              <a:buFont typeface="Wingdings 2"/>
              <a:buChar char=""/>
              <a:defRPr/>
            </a:pPr>
            <a:r>
              <a:rPr lang="en-US" altLang="zh-CN" sz="2800"/>
              <a:t>        </a:t>
            </a:r>
            <a:r>
              <a:rPr lang="en-US" altLang="zh-CN" sz="2000"/>
              <a:t>//</a:t>
            </a:r>
            <a:r>
              <a:rPr lang="zh-CN" altLang="en-US" sz="2000"/>
              <a:t>设置从顶点</a:t>
            </a:r>
            <a:r>
              <a:rPr lang="en-US" altLang="zh-CN" sz="2000"/>
              <a:t>i</a:t>
            </a:r>
            <a:r>
              <a:rPr lang="zh-CN" altLang="en-US" sz="2000"/>
              <a:t>开始，长度为</a:t>
            </a:r>
            <a:r>
              <a:rPr lang="en-US" altLang="zh-CN" sz="2000"/>
              <a:t>1</a:t>
            </a:r>
            <a:r>
              <a:rPr lang="zh-CN" altLang="en-US" sz="2000"/>
              <a:t>的子链合并的最大、最小值</a:t>
            </a:r>
          </a:p>
          <a:p>
            <a:pPr eaLnBrk="1" fontAlgn="auto" hangingPunct="1">
              <a:lnSpc>
                <a:spcPct val="90000"/>
              </a:lnSpc>
              <a:spcAft>
                <a:spcPts val="0"/>
              </a:spcAft>
              <a:buFont typeface="Wingdings 2"/>
              <a:buChar char=""/>
              <a:defRPr/>
            </a:pPr>
            <a:r>
              <a:rPr lang="zh-CN" altLang="en-US" sz="2800"/>
              <a:t>    </a:t>
            </a:r>
            <a:r>
              <a:rPr lang="en-US" altLang="zh-CN" sz="2800"/>
              <a:t>int s=PolyMax(5);</a:t>
            </a:r>
          </a:p>
          <a:p>
            <a:pPr eaLnBrk="1" fontAlgn="auto" hangingPunct="1">
              <a:lnSpc>
                <a:spcPct val="90000"/>
              </a:lnSpc>
              <a:spcAft>
                <a:spcPts val="0"/>
              </a:spcAft>
              <a:buFont typeface="Wingdings 2"/>
              <a:buChar char=""/>
              <a:defRPr/>
            </a:pPr>
            <a:r>
              <a:rPr lang="en-US" altLang="zh-CN" sz="2800"/>
              <a:t>    cout&lt;&lt;s&lt;&lt;endl;</a:t>
            </a:r>
          </a:p>
          <a:p>
            <a:pPr eaLnBrk="1" fontAlgn="auto" hangingPunct="1">
              <a:lnSpc>
                <a:spcPct val="90000"/>
              </a:lnSpc>
              <a:spcAft>
                <a:spcPts val="0"/>
              </a:spcAft>
              <a:buFont typeface="Wingdings 2"/>
              <a:buChar char=""/>
              <a:defRPr/>
            </a:pPr>
            <a:r>
              <a:rPr lang="en-US" altLang="zh-CN" sz="2800"/>
              <a:t>    return 0;</a:t>
            </a:r>
          </a:p>
          <a:p>
            <a:pPr eaLnBrk="1" fontAlgn="auto" hangingPunct="1">
              <a:lnSpc>
                <a:spcPct val="90000"/>
              </a:lnSpc>
              <a:spcAft>
                <a:spcPts val="0"/>
              </a:spcAft>
              <a:buFont typeface="Wingdings 2"/>
              <a:buChar char=""/>
              <a:defRPr/>
            </a:pPr>
            <a:r>
              <a:rPr lang="en-US" altLang="zh-CN" sz="2800"/>
              <a:t>}</a:t>
            </a:r>
          </a:p>
        </p:txBody>
      </p:sp>
      <p:sp>
        <p:nvSpPr>
          <p:cNvPr id="5" name="灯片编号占位符 5"/>
          <p:cNvSpPr>
            <a:spLocks noGrp="1"/>
          </p:cNvSpPr>
          <p:nvPr>
            <p:ph type="sldNum" sz="quarter" idx="12"/>
          </p:nvPr>
        </p:nvSpPr>
        <p:spPr/>
        <p:txBody>
          <a:bodyPr/>
          <a:lstStyle/>
          <a:p>
            <a:pPr>
              <a:defRPr/>
            </a:pPr>
            <a:fld id="{69BDDE2A-291E-44D1-92F1-5DD9E07083F0}" type="slidenum">
              <a:rPr lang="en-US" altLang="zh-CN"/>
              <a:pPr>
                <a:defRPr/>
              </a:pPr>
              <a:t>92</a:t>
            </a:fld>
            <a:endParaRPr lang="en-US" altLang="zh-CN"/>
          </a:p>
        </p:txBody>
      </p:sp>
      <p:sp>
        <p:nvSpPr>
          <p:cNvPr id="104452" name="Text Box 4"/>
          <p:cNvSpPr txBox="1">
            <a:spLocks noChangeArrowheads="1"/>
          </p:cNvSpPr>
          <p:nvPr/>
        </p:nvSpPr>
        <p:spPr bwMode="auto">
          <a:xfrm>
            <a:off x="6324600" y="5029200"/>
            <a:ext cx="1958975" cy="946150"/>
          </a:xfrm>
          <a:prstGeom prst="rect">
            <a:avLst/>
          </a:prstGeom>
          <a:solidFill>
            <a:srgbClr val="008080"/>
          </a:solidFill>
          <a:ln w="12700" cap="sq">
            <a:noFill/>
            <a:miter lim="800000"/>
            <a:headEnd type="none" w="sm" len="sm"/>
            <a:tailEnd type="none" w="sm" len="sm"/>
          </a:ln>
          <a:effectLst/>
        </p:spPr>
        <p:txBody>
          <a:bodyPr wrap="none" lIns="90000" tIns="46800" rIns="90000" bIns="46800">
            <a:spAutoFit/>
          </a:bodyPr>
          <a:lstStyle/>
          <a:p>
            <a:pPr eaLnBrk="1" hangingPunct="1">
              <a:defRPr/>
            </a:pPr>
            <a:r>
              <a:rPr kumimoji="1" lang="zh-CN" altLang="en-US">
                <a:solidFill>
                  <a:schemeClr val="bg1"/>
                </a:solidFill>
                <a:effectLst>
                  <a:outerShdw blurRad="38100" dist="38100" dir="2700000" algn="tl">
                    <a:srgbClr val="000000"/>
                  </a:outerShdw>
                </a:effectLst>
                <a:latin typeface="Times New Roman" pitchFamily="18" charset="0"/>
                <a:ea typeface="隶书" pitchFamily="49" charset="-122"/>
              </a:rPr>
              <a:t>计算时间：</a:t>
            </a:r>
          </a:p>
          <a:p>
            <a:pPr eaLnBrk="1" hangingPunct="1">
              <a:defRPr/>
            </a:pPr>
            <a:r>
              <a:rPr kumimoji="1" lang="en-US" altLang="zh-CN">
                <a:solidFill>
                  <a:schemeClr val="bg1"/>
                </a:solidFill>
                <a:effectLst>
                  <a:outerShdw blurRad="38100" dist="38100" dir="2700000" algn="tl">
                    <a:srgbClr val="000000"/>
                  </a:outerShdw>
                </a:effectLst>
                <a:latin typeface="Times New Roman" pitchFamily="18" charset="0"/>
                <a:ea typeface="隶书" pitchFamily="49" charset="-122"/>
              </a:rPr>
              <a:t>O(n</a:t>
            </a:r>
            <a:r>
              <a:rPr kumimoji="1" lang="en-US" altLang="zh-CN" baseline="30000">
                <a:solidFill>
                  <a:schemeClr val="bg1"/>
                </a:solidFill>
                <a:effectLst>
                  <a:outerShdw blurRad="38100" dist="38100" dir="2700000" algn="tl">
                    <a:srgbClr val="000000"/>
                  </a:outerShdw>
                </a:effectLst>
                <a:latin typeface="Times New Roman" pitchFamily="18" charset="0"/>
                <a:ea typeface="隶书" pitchFamily="49" charset="-122"/>
              </a:rPr>
              <a:t>3</a:t>
            </a:r>
            <a:r>
              <a:rPr kumimoji="1" lang="en-US" altLang="zh-CN">
                <a:solidFill>
                  <a:schemeClr val="bg1"/>
                </a:solidFill>
                <a:effectLst>
                  <a:outerShdw blurRad="38100" dist="38100" dir="2700000" algn="tl">
                    <a:srgbClr val="000000"/>
                  </a:outerShdw>
                </a:effectLst>
                <a:latin typeface="Times New Roman" pitchFamily="18" charset="0"/>
                <a:ea typeface="隶书" pitchFamily="49" charset="-122"/>
              </a:rPr>
              <a:t>)</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fontAlgn="auto" hangingPunct="1">
              <a:spcAft>
                <a:spcPts val="0"/>
              </a:spcAft>
              <a:defRPr/>
            </a:pPr>
            <a:r>
              <a:rPr lang="en-US" altLang="zh-CN"/>
              <a:t>3.7 </a:t>
            </a:r>
            <a:r>
              <a:rPr lang="zh-CN" altLang="en-US"/>
              <a:t>图像压缩</a:t>
            </a:r>
          </a:p>
        </p:txBody>
      </p:sp>
      <p:sp>
        <p:nvSpPr>
          <p:cNvPr id="106499" name="Rectangle 3"/>
          <p:cNvSpPr>
            <a:spLocks noGrp="1" noChangeArrowheads="1"/>
          </p:cNvSpPr>
          <p:nvPr>
            <p:ph idx="1"/>
          </p:nvPr>
        </p:nvSpPr>
        <p:spPr>
          <a:xfrm>
            <a:off x="468313" y="1341438"/>
            <a:ext cx="8229600" cy="1655762"/>
          </a:xfrm>
        </p:spPr>
        <p:txBody>
          <a:bodyPr/>
          <a:lstStyle/>
          <a:p>
            <a:pPr eaLnBrk="1" hangingPunct="1"/>
            <a:r>
              <a:rPr lang="zh-CN" altLang="en-US" sz="2800" smtClean="0"/>
              <a:t>计算机中常用像素点灰度值序列</a:t>
            </a:r>
            <a:r>
              <a:rPr lang="en-US" altLang="zh-CN" sz="2800" smtClean="0"/>
              <a:t>{p</a:t>
            </a:r>
            <a:r>
              <a:rPr lang="en-US" altLang="zh-CN" sz="2800" baseline="-25000" smtClean="0"/>
              <a:t>1</a:t>
            </a:r>
            <a:r>
              <a:rPr lang="en-US" altLang="zh-CN" sz="2800" smtClean="0"/>
              <a:t>,p</a:t>
            </a:r>
            <a:r>
              <a:rPr lang="en-US" altLang="zh-CN" sz="2800" baseline="-25000" smtClean="0"/>
              <a:t>2</a:t>
            </a:r>
            <a:r>
              <a:rPr lang="en-US" altLang="zh-CN" sz="2800" smtClean="0"/>
              <a:t>,...,p</a:t>
            </a:r>
            <a:r>
              <a:rPr lang="en-US" altLang="zh-CN" sz="2800" baseline="-25000" smtClean="0"/>
              <a:t>n</a:t>
            </a:r>
            <a:r>
              <a:rPr lang="en-US" altLang="zh-CN" sz="2800" smtClean="0"/>
              <a:t>}</a:t>
            </a:r>
            <a:r>
              <a:rPr lang="zh-CN" altLang="en-US" sz="2800" smtClean="0"/>
              <a:t>表示图像，</a:t>
            </a:r>
            <a:r>
              <a:rPr lang="en-US" altLang="zh-CN" sz="2800" smtClean="0"/>
              <a:t>p</a:t>
            </a:r>
            <a:r>
              <a:rPr lang="en-US" altLang="zh-CN" sz="2800" baseline="-25000" smtClean="0"/>
              <a:t>i</a:t>
            </a:r>
            <a:r>
              <a:rPr lang="zh-CN" altLang="en-US" sz="2800" smtClean="0"/>
              <a:t>表示像素点</a:t>
            </a:r>
            <a:r>
              <a:rPr lang="en-US" altLang="zh-CN" sz="2800" smtClean="0"/>
              <a:t>i</a:t>
            </a:r>
            <a:r>
              <a:rPr lang="zh-CN" altLang="en-US" sz="2800" smtClean="0"/>
              <a:t>的灰度值。灰度值的范围常为</a:t>
            </a:r>
            <a:r>
              <a:rPr lang="en-US" altLang="zh-CN" sz="2800" smtClean="0"/>
              <a:t>0~255</a:t>
            </a:r>
            <a:r>
              <a:rPr lang="zh-CN" altLang="en-US" sz="2800" smtClean="0"/>
              <a:t>，需要用</a:t>
            </a:r>
            <a:r>
              <a:rPr lang="en-US" altLang="zh-CN" sz="2800" smtClean="0"/>
              <a:t>8</a:t>
            </a:r>
            <a:r>
              <a:rPr lang="zh-CN" altLang="en-US" sz="2800" smtClean="0"/>
              <a:t>位来表示。</a:t>
            </a:r>
          </a:p>
        </p:txBody>
      </p:sp>
      <p:sp>
        <p:nvSpPr>
          <p:cNvPr id="31" name="灯片编号占位符 5"/>
          <p:cNvSpPr>
            <a:spLocks noGrp="1"/>
          </p:cNvSpPr>
          <p:nvPr>
            <p:ph type="sldNum" sz="quarter" idx="12"/>
          </p:nvPr>
        </p:nvSpPr>
        <p:spPr/>
        <p:txBody>
          <a:bodyPr/>
          <a:lstStyle/>
          <a:p>
            <a:pPr>
              <a:defRPr/>
            </a:pPr>
            <a:fld id="{7C501631-6E3D-496D-ACB7-7F1BA6B37790}" type="slidenum">
              <a:rPr lang="en-US" altLang="zh-CN"/>
              <a:pPr>
                <a:defRPr/>
              </a:pPr>
              <a:t>93</a:t>
            </a:fld>
            <a:endParaRPr lang="en-US" altLang="zh-CN"/>
          </a:p>
        </p:txBody>
      </p:sp>
      <p:pic>
        <p:nvPicPr>
          <p:cNvPr id="106501" name="Picture 4" descr="x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3357563"/>
            <a:ext cx="2133600" cy="2181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06502" name="Picture 6" descr="Snap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8400" y="3213100"/>
            <a:ext cx="1343025"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03" name="Text Box 7"/>
          <p:cNvSpPr txBox="1">
            <a:spLocks noChangeArrowheads="1"/>
          </p:cNvSpPr>
          <p:nvPr/>
        </p:nvSpPr>
        <p:spPr bwMode="auto">
          <a:xfrm>
            <a:off x="1095375" y="5681663"/>
            <a:ext cx="1174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lang="en-US" altLang="zh-CN" sz="1800" b="0"/>
              <a:t>224×229</a:t>
            </a:r>
          </a:p>
        </p:txBody>
      </p:sp>
      <p:sp>
        <p:nvSpPr>
          <p:cNvPr id="106504" name="Text Box 8"/>
          <p:cNvSpPr txBox="1">
            <a:spLocks noChangeArrowheads="1"/>
          </p:cNvSpPr>
          <p:nvPr/>
        </p:nvSpPr>
        <p:spPr bwMode="auto">
          <a:xfrm>
            <a:off x="6084888" y="3429000"/>
            <a:ext cx="1008062" cy="528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marL="742950" indent="-285750">
              <a:defRPr sz="2800" b="1">
                <a:solidFill>
                  <a:schemeClr val="tx1"/>
                </a:solidFill>
                <a:latin typeface="Arial" panose="020B0604020202020204" pitchFamily="34" charset="0"/>
                <a:ea typeface="宋体" panose="02010600030101010101" pitchFamily="2" charset="-122"/>
              </a:defRPr>
            </a:lvl2pPr>
            <a:lvl3pPr marL="1143000" indent="-228600">
              <a:defRPr sz="2800" b="1">
                <a:solidFill>
                  <a:schemeClr val="tx1"/>
                </a:solidFill>
                <a:latin typeface="Arial" panose="020B0604020202020204" pitchFamily="34" charset="0"/>
                <a:ea typeface="宋体" panose="02010600030101010101" pitchFamily="2" charset="-122"/>
              </a:defRPr>
            </a:lvl3pPr>
            <a:lvl4pPr marL="1600200" indent="-228600">
              <a:defRPr sz="2800" b="1">
                <a:solidFill>
                  <a:schemeClr val="tx1"/>
                </a:solidFill>
                <a:latin typeface="Arial" panose="020B0604020202020204" pitchFamily="34" charset="0"/>
                <a:ea typeface="宋体" panose="02010600030101010101" pitchFamily="2" charset="-122"/>
              </a:defRPr>
            </a:lvl4pPr>
            <a:lvl5pPr marL="2057400" indent="-22860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b="0"/>
              <a:t>146</a:t>
            </a:r>
          </a:p>
        </p:txBody>
      </p:sp>
      <p:graphicFrame>
        <p:nvGraphicFramePr>
          <p:cNvPr id="105502" name="Group 30"/>
          <p:cNvGraphicFramePr>
            <a:graphicFrameLocks noGrp="1"/>
          </p:cNvGraphicFramePr>
          <p:nvPr/>
        </p:nvGraphicFramePr>
        <p:xfrm>
          <a:off x="3779838" y="5084763"/>
          <a:ext cx="4848225" cy="592137"/>
        </p:xfrm>
        <a:graphic>
          <a:graphicData uri="http://schemas.openxmlformats.org/drawingml/2006/table">
            <a:tbl>
              <a:tblPr/>
              <a:tblGrid>
                <a:gridCol w="542925">
                  <a:extLst>
                    <a:ext uri="{9D8B030D-6E8A-4147-A177-3AD203B41FA5}">
                      <a16:colId xmlns:a16="http://schemas.microsoft.com/office/drawing/2014/main" val="20000"/>
                    </a:ext>
                  </a:extLst>
                </a:gridCol>
                <a:gridCol w="615950">
                  <a:extLst>
                    <a:ext uri="{9D8B030D-6E8A-4147-A177-3AD203B41FA5}">
                      <a16:colId xmlns:a16="http://schemas.microsoft.com/office/drawing/2014/main" val="20001"/>
                    </a:ext>
                  </a:extLst>
                </a:gridCol>
                <a:gridCol w="614362">
                  <a:extLst>
                    <a:ext uri="{9D8B030D-6E8A-4147-A177-3AD203B41FA5}">
                      <a16:colId xmlns:a16="http://schemas.microsoft.com/office/drawing/2014/main" val="20002"/>
                    </a:ext>
                  </a:extLst>
                </a:gridCol>
                <a:gridCol w="615950">
                  <a:extLst>
                    <a:ext uri="{9D8B030D-6E8A-4147-A177-3AD203B41FA5}">
                      <a16:colId xmlns:a16="http://schemas.microsoft.com/office/drawing/2014/main" val="20003"/>
                    </a:ext>
                  </a:extLst>
                </a:gridCol>
                <a:gridCol w="614363">
                  <a:extLst>
                    <a:ext uri="{9D8B030D-6E8A-4147-A177-3AD203B41FA5}">
                      <a16:colId xmlns:a16="http://schemas.microsoft.com/office/drawing/2014/main" val="20004"/>
                    </a:ext>
                  </a:extLst>
                </a:gridCol>
                <a:gridCol w="614362">
                  <a:extLst>
                    <a:ext uri="{9D8B030D-6E8A-4147-A177-3AD203B41FA5}">
                      <a16:colId xmlns:a16="http://schemas.microsoft.com/office/drawing/2014/main" val="20005"/>
                    </a:ext>
                  </a:extLst>
                </a:gridCol>
                <a:gridCol w="615950">
                  <a:extLst>
                    <a:ext uri="{9D8B030D-6E8A-4147-A177-3AD203B41FA5}">
                      <a16:colId xmlns:a16="http://schemas.microsoft.com/office/drawing/2014/main" val="20006"/>
                    </a:ext>
                  </a:extLst>
                </a:gridCol>
                <a:gridCol w="614363">
                  <a:extLst>
                    <a:ext uri="{9D8B030D-6E8A-4147-A177-3AD203B41FA5}">
                      <a16:colId xmlns:a16="http://schemas.microsoft.com/office/drawing/2014/main" val="20007"/>
                    </a:ext>
                  </a:extLst>
                </a:gridCol>
              </a:tblGrid>
              <a:tr h="592137">
                <a:tc>
                  <a:txBody>
                    <a:bodyPr/>
                    <a:lstStyle/>
                    <a:p>
                      <a:pPr marL="0" marR="0" lvl="0" indent="0" algn="ctr" defTabSz="914400" rtl="0" eaLnBrk="1" fontAlgn="base" latinLnBrk="0" hangingPunct="1">
                        <a:lnSpc>
                          <a:spcPct val="100000"/>
                        </a:lnSpc>
                        <a:spcBef>
                          <a:spcPct val="20000"/>
                        </a:spcBef>
                        <a:spcAft>
                          <a:spcPct val="0"/>
                        </a:spcAft>
                        <a:buClr>
                          <a:srgbClr val="006699"/>
                        </a:buClr>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6699"/>
                        </a:buClr>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6699"/>
                        </a:buClr>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6699"/>
                        </a:buClr>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6699"/>
                        </a:buClr>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6699"/>
                        </a:buClr>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6699"/>
                        </a:buClr>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06699"/>
                        </a:buClr>
                        <a:buSzTx/>
                        <a:buFontTx/>
                        <a:buNone/>
                        <a:tabLst/>
                      </a:pPr>
                      <a:r>
                        <a:rPr kumimoji="0" lang="en-US" altLang="zh-CN" sz="2800" b="1" i="0" u="none" strike="noStrike" cap="none" normalizeH="0" baseline="0" smtClean="0">
                          <a:ln>
                            <a:noFill/>
                          </a:ln>
                          <a:solidFill>
                            <a:schemeClr val="tx1"/>
                          </a:solidFill>
                          <a:effectLst/>
                          <a:latin typeface="Arial" charset="0"/>
                          <a:ea typeface="宋体" pitchFamily="2" charset="-122"/>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05503" name="Line 31"/>
          <p:cNvSpPr>
            <a:spLocks noChangeShapeType="1"/>
          </p:cNvSpPr>
          <p:nvPr/>
        </p:nvSpPr>
        <p:spPr bwMode="auto">
          <a:xfrm flipV="1">
            <a:off x="1908175" y="3860800"/>
            <a:ext cx="1655763" cy="504825"/>
          </a:xfrm>
          <a:prstGeom prst="line">
            <a:avLst/>
          </a:prstGeom>
          <a:noFill/>
          <a:ln w="38100">
            <a:solidFill>
              <a:srgbClr val="808000"/>
            </a:solidFill>
            <a:round/>
            <a:headEnd/>
            <a:tailEnd type="triangle" w="med" len="med"/>
          </a:ln>
          <a:effectLst/>
        </p:spPr>
        <p:txBody>
          <a:bodyPr/>
          <a:lstStyle/>
          <a:p>
            <a:pPr eaLnBrk="1" hangingPunct="1">
              <a:defRPr/>
            </a:pPr>
            <a:endParaRPr lang="zh-CN" altLang="en-US">
              <a:effectLst>
                <a:outerShdw blurRad="38100" dist="38100" dir="2700000" algn="tl">
                  <a:srgbClr val="000000">
                    <a:alpha val="43137"/>
                  </a:srgbClr>
                </a:outerShdw>
              </a:effectLst>
              <a:latin typeface="Arial" charset="0"/>
            </a:endParaRPr>
          </a:p>
        </p:txBody>
      </p:sp>
      <p:sp>
        <p:nvSpPr>
          <p:cNvPr id="105504" name="Line 32"/>
          <p:cNvSpPr>
            <a:spLocks noChangeShapeType="1"/>
          </p:cNvSpPr>
          <p:nvPr/>
        </p:nvSpPr>
        <p:spPr bwMode="auto">
          <a:xfrm>
            <a:off x="4932363" y="3716338"/>
            <a:ext cx="1079500" cy="0"/>
          </a:xfrm>
          <a:prstGeom prst="line">
            <a:avLst/>
          </a:prstGeom>
          <a:noFill/>
          <a:ln w="38100">
            <a:solidFill>
              <a:srgbClr val="808000"/>
            </a:solidFill>
            <a:round/>
            <a:headEnd/>
            <a:tailEnd type="triangle" w="med" len="med"/>
          </a:ln>
          <a:effectLst/>
        </p:spPr>
        <p:txBody>
          <a:bodyPr/>
          <a:lstStyle/>
          <a:p>
            <a:pPr eaLnBrk="1" hangingPunct="1">
              <a:defRPr/>
            </a:pPr>
            <a:endParaRPr lang="zh-CN" altLang="en-US">
              <a:effectLst>
                <a:outerShdw blurRad="38100" dist="38100" dir="2700000" algn="tl">
                  <a:srgbClr val="000000">
                    <a:alpha val="43137"/>
                  </a:srgbClr>
                </a:outerShdw>
              </a:effectLst>
              <a:latin typeface="Arial" charset="0"/>
            </a:endParaRPr>
          </a:p>
        </p:txBody>
      </p:sp>
      <p:sp>
        <p:nvSpPr>
          <p:cNvPr id="105505" name="Line 33"/>
          <p:cNvSpPr>
            <a:spLocks noChangeShapeType="1"/>
          </p:cNvSpPr>
          <p:nvPr/>
        </p:nvSpPr>
        <p:spPr bwMode="auto">
          <a:xfrm flipH="1">
            <a:off x="6227763" y="4149725"/>
            <a:ext cx="431800" cy="719138"/>
          </a:xfrm>
          <a:prstGeom prst="line">
            <a:avLst/>
          </a:prstGeom>
          <a:noFill/>
          <a:ln w="38100">
            <a:solidFill>
              <a:srgbClr val="808000"/>
            </a:solidFill>
            <a:round/>
            <a:headEnd/>
            <a:tailEnd type="triangle" w="med" len="med"/>
          </a:ln>
          <a:effectLst/>
        </p:spPr>
        <p:txBody>
          <a:bodyPr/>
          <a:lstStyle/>
          <a:p>
            <a:pPr eaLnBrk="1" hangingPunct="1">
              <a:defRPr/>
            </a:pPr>
            <a:endParaRPr lang="zh-CN" altLang="en-US">
              <a:effectLst>
                <a:outerShdw blurRad="38100" dist="38100" dir="2700000" algn="tl">
                  <a:srgbClr val="000000">
                    <a:alpha val="43137"/>
                  </a:srgbClr>
                </a:outerShdw>
              </a:effectLst>
              <a:latin typeface="Arial" charset="0"/>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fontAlgn="auto" hangingPunct="1">
              <a:spcAft>
                <a:spcPts val="0"/>
              </a:spcAft>
              <a:defRPr/>
            </a:pPr>
            <a:r>
              <a:rPr lang="zh-CN" altLang="en-US"/>
              <a:t>图像的变位压缩</a:t>
            </a:r>
          </a:p>
        </p:txBody>
      </p:sp>
      <p:sp>
        <p:nvSpPr>
          <p:cNvPr id="107523" name="Rectangle 3"/>
          <p:cNvSpPr>
            <a:spLocks noGrp="1" noChangeArrowheads="1"/>
          </p:cNvSpPr>
          <p:nvPr>
            <p:ph idx="1"/>
          </p:nvPr>
        </p:nvSpPr>
        <p:spPr>
          <a:xfrm>
            <a:off x="468313" y="1341438"/>
            <a:ext cx="8229600" cy="3382962"/>
          </a:xfrm>
        </p:spPr>
        <p:txBody>
          <a:bodyPr/>
          <a:lstStyle/>
          <a:p>
            <a:pPr eaLnBrk="1" hangingPunct="1">
              <a:lnSpc>
                <a:spcPct val="90000"/>
              </a:lnSpc>
            </a:pPr>
            <a:r>
              <a:rPr lang="zh-CN" altLang="en-US" sz="2800" smtClean="0"/>
              <a:t>图像的变位压缩存储格式将所给的像素点序列</a:t>
            </a:r>
            <a:r>
              <a:rPr lang="en-US" altLang="zh-CN" sz="2800" smtClean="0"/>
              <a:t>{p</a:t>
            </a:r>
            <a:r>
              <a:rPr lang="en-US" altLang="zh-CN" sz="2800" baseline="-25000" smtClean="0"/>
              <a:t>1</a:t>
            </a:r>
            <a:r>
              <a:rPr lang="en-US" altLang="zh-CN" sz="2800" smtClean="0"/>
              <a:t>,p</a:t>
            </a:r>
            <a:r>
              <a:rPr lang="en-US" altLang="zh-CN" sz="2800" baseline="-25000" smtClean="0"/>
              <a:t>2</a:t>
            </a:r>
            <a:r>
              <a:rPr lang="en-US" altLang="zh-CN" sz="2800" smtClean="0"/>
              <a:t>,...,p</a:t>
            </a:r>
            <a:r>
              <a:rPr lang="en-US" altLang="zh-CN" sz="2800" baseline="-25000" smtClean="0"/>
              <a:t>n</a:t>
            </a:r>
            <a:r>
              <a:rPr lang="en-US" altLang="zh-CN" sz="2800" smtClean="0"/>
              <a:t>}</a:t>
            </a:r>
            <a:r>
              <a:rPr lang="zh-CN" altLang="en-US" sz="2800" smtClean="0"/>
              <a:t>分割成</a:t>
            </a:r>
            <a:r>
              <a:rPr lang="en-US" altLang="zh-CN" sz="2800" smtClean="0">
                <a:solidFill>
                  <a:srgbClr val="FE6700"/>
                </a:solidFill>
              </a:rPr>
              <a:t>m</a:t>
            </a:r>
            <a:r>
              <a:rPr lang="zh-CN" altLang="en-US" sz="2800" smtClean="0">
                <a:solidFill>
                  <a:srgbClr val="FE6700"/>
                </a:solidFill>
              </a:rPr>
              <a:t>个连续段</a:t>
            </a:r>
            <a:r>
              <a:rPr lang="en-US" altLang="zh-CN" sz="2800" smtClean="0"/>
              <a:t>{S</a:t>
            </a:r>
            <a:r>
              <a:rPr lang="en-US" altLang="zh-CN" sz="2800" baseline="-25000" smtClean="0"/>
              <a:t>1</a:t>
            </a:r>
            <a:r>
              <a:rPr lang="en-US" altLang="zh-CN" sz="2800" smtClean="0"/>
              <a:t>,S</a:t>
            </a:r>
            <a:r>
              <a:rPr lang="en-US" altLang="zh-CN" sz="2800" baseline="-25000" smtClean="0"/>
              <a:t>2</a:t>
            </a:r>
            <a:r>
              <a:rPr lang="en-US" altLang="zh-CN" sz="2800" smtClean="0"/>
              <a:t>,...,S</a:t>
            </a:r>
            <a:r>
              <a:rPr lang="en-US" altLang="zh-CN" sz="2800" baseline="-25000" smtClean="0"/>
              <a:t>m</a:t>
            </a:r>
            <a:r>
              <a:rPr lang="en-US" altLang="zh-CN" sz="2800" smtClean="0"/>
              <a:t>}</a:t>
            </a:r>
            <a:r>
              <a:rPr lang="zh-CN" altLang="en-US" sz="2800" smtClean="0"/>
              <a:t>。第</a:t>
            </a:r>
            <a:r>
              <a:rPr lang="en-US" altLang="zh-CN" sz="2800" smtClean="0"/>
              <a:t>i</a:t>
            </a:r>
            <a:r>
              <a:rPr lang="zh-CN" altLang="en-US" sz="2800" smtClean="0"/>
              <a:t>个像素段</a:t>
            </a:r>
            <a:r>
              <a:rPr lang="en-US" altLang="zh-CN" sz="2800" smtClean="0"/>
              <a:t>S</a:t>
            </a:r>
            <a:r>
              <a:rPr lang="en-US" altLang="zh-CN" sz="2800" baseline="-25000" smtClean="0"/>
              <a:t>i</a:t>
            </a:r>
            <a:r>
              <a:rPr lang="zh-CN" altLang="en-US" sz="2800" smtClean="0"/>
              <a:t>中</a:t>
            </a:r>
            <a:r>
              <a:rPr lang="zh-CN" altLang="en-US" sz="2800" smtClean="0">
                <a:solidFill>
                  <a:srgbClr val="FE6700"/>
                </a:solidFill>
              </a:rPr>
              <a:t>有</a:t>
            </a:r>
            <a:r>
              <a:rPr lang="en-US" altLang="zh-CN" sz="2800" smtClean="0">
                <a:solidFill>
                  <a:srgbClr val="FE6700"/>
                </a:solidFill>
              </a:rPr>
              <a:t>l[i]</a:t>
            </a:r>
            <a:r>
              <a:rPr lang="zh-CN" altLang="en-US" sz="2800" smtClean="0">
                <a:solidFill>
                  <a:srgbClr val="FE6700"/>
                </a:solidFill>
              </a:rPr>
              <a:t>个像</a:t>
            </a:r>
            <a:r>
              <a:rPr lang="zh-CN" altLang="en-US" sz="2800" smtClean="0"/>
              <a:t>素，且该段中每个像素都</a:t>
            </a:r>
            <a:r>
              <a:rPr lang="zh-CN" altLang="en-US" sz="2800" smtClean="0">
                <a:solidFill>
                  <a:srgbClr val="FE6700"/>
                </a:solidFill>
              </a:rPr>
              <a:t>只用</a:t>
            </a:r>
            <a:r>
              <a:rPr lang="en-US" altLang="zh-CN" sz="2800" smtClean="0">
                <a:solidFill>
                  <a:srgbClr val="FE6700"/>
                </a:solidFill>
              </a:rPr>
              <a:t>b[i]</a:t>
            </a:r>
            <a:r>
              <a:rPr lang="zh-CN" altLang="en-US" sz="2800" smtClean="0">
                <a:solidFill>
                  <a:srgbClr val="FE6700"/>
                </a:solidFill>
              </a:rPr>
              <a:t>位表示</a:t>
            </a:r>
            <a:r>
              <a:rPr lang="zh-CN" altLang="en-US" sz="2800" smtClean="0"/>
              <a:t>。</a:t>
            </a:r>
          </a:p>
          <a:p>
            <a:pPr eaLnBrk="1" hangingPunct="1">
              <a:lnSpc>
                <a:spcPct val="90000"/>
              </a:lnSpc>
            </a:pPr>
            <a:r>
              <a:rPr lang="zh-CN" altLang="en-US" sz="2800" smtClean="0"/>
              <a:t>需用</a:t>
            </a:r>
            <a:r>
              <a:rPr lang="en-US" altLang="zh-CN" sz="2800" smtClean="0"/>
              <a:t>3</a:t>
            </a:r>
            <a:r>
              <a:rPr lang="zh-CN" altLang="en-US" sz="2800" smtClean="0"/>
              <a:t>位表示</a:t>
            </a:r>
            <a:r>
              <a:rPr lang="en-US" altLang="zh-CN" sz="2800" smtClean="0"/>
              <a:t>b[i]</a:t>
            </a:r>
            <a:r>
              <a:rPr lang="zh-CN" altLang="en-US" sz="2800" smtClean="0"/>
              <a:t>，如果限制</a:t>
            </a:r>
            <a:r>
              <a:rPr lang="en-US" altLang="zh-CN" sz="2800" smtClean="0"/>
              <a:t>1≤l[i]≤255</a:t>
            </a:r>
            <a:r>
              <a:rPr lang="zh-CN" altLang="en-US" sz="2800" smtClean="0"/>
              <a:t>，则需要用</a:t>
            </a:r>
            <a:r>
              <a:rPr lang="en-US" altLang="zh-CN" sz="2800" smtClean="0"/>
              <a:t>8</a:t>
            </a:r>
            <a:r>
              <a:rPr lang="zh-CN" altLang="en-US" sz="2800" smtClean="0"/>
              <a:t>位表示</a:t>
            </a:r>
            <a:r>
              <a:rPr lang="en-US" altLang="zh-CN" sz="2800" smtClean="0"/>
              <a:t>l[i]</a:t>
            </a:r>
            <a:r>
              <a:rPr lang="zh-CN" altLang="en-US" sz="2800" smtClean="0"/>
              <a:t>，因此第</a:t>
            </a:r>
            <a:r>
              <a:rPr lang="en-US" altLang="zh-CN" sz="2800" smtClean="0"/>
              <a:t>i</a:t>
            </a:r>
            <a:r>
              <a:rPr lang="zh-CN" altLang="en-US" sz="2800" smtClean="0"/>
              <a:t>个像素段所需的存储空间为</a:t>
            </a:r>
            <a:r>
              <a:rPr lang="en-US" altLang="zh-CN" sz="2800" smtClean="0"/>
              <a:t>l[i]*b[i]+11</a:t>
            </a:r>
            <a:r>
              <a:rPr lang="zh-CN" altLang="en-US" sz="2800" smtClean="0"/>
              <a:t>。</a:t>
            </a:r>
          </a:p>
          <a:p>
            <a:pPr eaLnBrk="1" hangingPunct="1">
              <a:lnSpc>
                <a:spcPct val="90000"/>
              </a:lnSpc>
            </a:pPr>
            <a:r>
              <a:rPr lang="zh-CN" altLang="en-US" sz="2800" smtClean="0"/>
              <a:t>整个像素序列的存储空间为</a:t>
            </a:r>
          </a:p>
        </p:txBody>
      </p:sp>
      <p:sp>
        <p:nvSpPr>
          <p:cNvPr id="6" name="灯片编号占位符 5"/>
          <p:cNvSpPr>
            <a:spLocks noGrp="1"/>
          </p:cNvSpPr>
          <p:nvPr>
            <p:ph type="sldNum" sz="quarter" idx="12"/>
          </p:nvPr>
        </p:nvSpPr>
        <p:spPr/>
        <p:txBody>
          <a:bodyPr/>
          <a:lstStyle/>
          <a:p>
            <a:pPr>
              <a:defRPr/>
            </a:pPr>
            <a:fld id="{9DC9CC80-8438-465B-A8D2-AC9D3431B213}" type="slidenum">
              <a:rPr lang="en-US" altLang="zh-CN"/>
              <a:pPr>
                <a:defRPr/>
              </a:pPr>
              <a:t>94</a:t>
            </a:fld>
            <a:endParaRPr lang="en-US" altLang="zh-CN"/>
          </a:p>
        </p:txBody>
      </p:sp>
      <p:graphicFrame>
        <p:nvGraphicFramePr>
          <p:cNvPr id="107525" name="Object 4"/>
          <p:cNvGraphicFramePr>
            <a:graphicFrameLocks noChangeAspect="1"/>
          </p:cNvGraphicFramePr>
          <p:nvPr/>
        </p:nvGraphicFramePr>
        <p:xfrm>
          <a:off x="1908175" y="4797425"/>
          <a:ext cx="3887788" cy="1390650"/>
        </p:xfrm>
        <a:graphic>
          <a:graphicData uri="http://schemas.openxmlformats.org/presentationml/2006/ole">
            <mc:AlternateContent xmlns:mc="http://schemas.openxmlformats.org/markup-compatibility/2006">
              <mc:Choice xmlns:v="urn:schemas-microsoft-com:vml" Requires="v">
                <p:oleObj spid="_x0000_s107527" name="公式" r:id="rId3" imgW="1206500" imgH="431800" progId="Equation.3">
                  <p:embed/>
                </p:oleObj>
              </mc:Choice>
              <mc:Fallback>
                <p:oleObj name="公式" r:id="rId3" imgW="1206500" imgH="431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4797425"/>
                        <a:ext cx="3887788"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6501" name="AutoShape 5"/>
          <p:cNvSpPr>
            <a:spLocks noChangeArrowheads="1"/>
          </p:cNvSpPr>
          <p:nvPr/>
        </p:nvSpPr>
        <p:spPr bwMode="auto">
          <a:xfrm>
            <a:off x="6588125" y="4437063"/>
            <a:ext cx="2160588" cy="1584325"/>
          </a:xfrm>
          <a:prstGeom prst="wedgeRoundRectCallout">
            <a:avLst>
              <a:gd name="adj1" fmla="val -120389"/>
              <a:gd name="adj2" fmla="val -4310"/>
              <a:gd name="adj3" fmla="val 16667"/>
            </a:avLst>
          </a:prstGeom>
          <a:solidFill>
            <a:srgbClr val="FF6600"/>
          </a:solidFill>
          <a:ln w="9525">
            <a:solidFill>
              <a:schemeClr val="tx1"/>
            </a:solidFill>
            <a:miter lim="800000"/>
            <a:headEnd/>
            <a:tailEnd/>
          </a:ln>
          <a:effectLst/>
        </p:spPr>
        <p:txBody>
          <a:bodyPr/>
          <a:lstStyle/>
          <a:p>
            <a:pPr eaLnBrk="1" hangingPunct="1">
              <a:defRPr/>
            </a:pPr>
            <a:r>
              <a:rPr lang="zh-CN" altLang="en-US" sz="2000">
                <a:solidFill>
                  <a:schemeClr val="bg1"/>
                </a:solidFill>
                <a:effectLst>
                  <a:outerShdw blurRad="38100" dist="38100" dir="2700000" algn="tl">
                    <a:srgbClr val="000000"/>
                  </a:outerShdw>
                </a:effectLst>
                <a:latin typeface="Arial" charset="0"/>
              </a:rPr>
              <a:t>该段有多少个像素，每个像素用多少位表示，是每段的附加信息。</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fontAlgn="auto" hangingPunct="1">
              <a:spcAft>
                <a:spcPts val="0"/>
              </a:spcAft>
              <a:defRPr/>
            </a:pPr>
            <a:r>
              <a:rPr lang="zh-CN" altLang="en-US"/>
              <a:t>图像压缩问题</a:t>
            </a:r>
          </a:p>
        </p:txBody>
      </p:sp>
      <p:sp>
        <p:nvSpPr>
          <p:cNvPr id="108547" name="Rectangle 3"/>
          <p:cNvSpPr>
            <a:spLocks noGrp="1" noChangeArrowheads="1"/>
          </p:cNvSpPr>
          <p:nvPr>
            <p:ph idx="1"/>
          </p:nvPr>
        </p:nvSpPr>
        <p:spPr/>
        <p:txBody>
          <a:bodyPr/>
          <a:lstStyle/>
          <a:p>
            <a:pPr eaLnBrk="1" hangingPunct="1"/>
            <a:r>
              <a:rPr lang="zh-CN" altLang="en-US" smtClean="0"/>
              <a:t>确定像素序列</a:t>
            </a:r>
            <a:r>
              <a:rPr lang="en-US" altLang="zh-CN" smtClean="0"/>
              <a:t>{p</a:t>
            </a:r>
            <a:r>
              <a:rPr lang="en-US" altLang="zh-CN" baseline="-25000" smtClean="0"/>
              <a:t>1</a:t>
            </a:r>
            <a:r>
              <a:rPr lang="en-US" altLang="zh-CN" smtClean="0"/>
              <a:t>,p</a:t>
            </a:r>
            <a:r>
              <a:rPr lang="en-US" altLang="zh-CN" baseline="-25000" smtClean="0"/>
              <a:t>2</a:t>
            </a:r>
            <a:r>
              <a:rPr lang="en-US" altLang="zh-CN" smtClean="0"/>
              <a:t>,...,p</a:t>
            </a:r>
            <a:r>
              <a:rPr lang="en-US" altLang="zh-CN" baseline="-25000" smtClean="0"/>
              <a:t>n</a:t>
            </a:r>
            <a:r>
              <a:rPr lang="en-US" altLang="zh-CN" smtClean="0"/>
              <a:t>}</a:t>
            </a:r>
            <a:r>
              <a:rPr lang="zh-CN" altLang="en-US" smtClean="0"/>
              <a:t>的一个</a:t>
            </a:r>
            <a:r>
              <a:rPr lang="zh-CN" altLang="en-US" smtClean="0">
                <a:solidFill>
                  <a:srgbClr val="FE6700"/>
                </a:solidFill>
              </a:rPr>
              <a:t>最优分段</a:t>
            </a:r>
            <a:r>
              <a:rPr lang="zh-CN" altLang="en-US" smtClean="0"/>
              <a:t>，使得依此分段所需的</a:t>
            </a:r>
            <a:r>
              <a:rPr lang="zh-CN" altLang="en-US" smtClean="0">
                <a:solidFill>
                  <a:srgbClr val="FE6700"/>
                </a:solidFill>
              </a:rPr>
              <a:t>存储空间最小</a:t>
            </a:r>
            <a:r>
              <a:rPr lang="zh-CN" altLang="en-US" smtClean="0"/>
              <a:t>。</a:t>
            </a:r>
          </a:p>
          <a:p>
            <a:pPr eaLnBrk="1" hangingPunct="1"/>
            <a:r>
              <a:rPr lang="zh-CN" altLang="en-US" smtClean="0"/>
              <a:t>其中</a:t>
            </a:r>
          </a:p>
          <a:p>
            <a:pPr lvl="1" eaLnBrk="1" hangingPunct="1"/>
            <a:r>
              <a:rPr lang="en-US" altLang="zh-CN" smtClean="0"/>
              <a:t>0≤p</a:t>
            </a:r>
            <a:r>
              <a:rPr lang="en-US" altLang="zh-CN" baseline="-25000" smtClean="0"/>
              <a:t>i </a:t>
            </a:r>
            <a:r>
              <a:rPr lang="en-US" altLang="zh-CN" smtClean="0"/>
              <a:t>≤255</a:t>
            </a:r>
          </a:p>
          <a:p>
            <a:pPr lvl="1" eaLnBrk="1" hangingPunct="1"/>
            <a:r>
              <a:rPr lang="en-US" altLang="zh-CN" smtClean="0"/>
              <a:t>1 ≤i ≤n</a:t>
            </a:r>
          </a:p>
          <a:p>
            <a:pPr lvl="1" eaLnBrk="1" hangingPunct="1"/>
            <a:r>
              <a:rPr lang="zh-CN" altLang="en-US" smtClean="0"/>
              <a:t>每个分段的长度不超过</a:t>
            </a:r>
            <a:r>
              <a:rPr lang="en-US" altLang="zh-CN" smtClean="0"/>
              <a:t>255</a:t>
            </a:r>
            <a:r>
              <a:rPr lang="zh-CN" altLang="en-US" smtClean="0"/>
              <a:t>位</a:t>
            </a:r>
          </a:p>
        </p:txBody>
      </p:sp>
      <p:sp>
        <p:nvSpPr>
          <p:cNvPr id="4" name="灯片编号占位符 5"/>
          <p:cNvSpPr>
            <a:spLocks noGrp="1"/>
          </p:cNvSpPr>
          <p:nvPr>
            <p:ph type="sldNum" sz="quarter" idx="12"/>
          </p:nvPr>
        </p:nvSpPr>
        <p:spPr/>
        <p:txBody>
          <a:bodyPr/>
          <a:lstStyle/>
          <a:p>
            <a:pPr>
              <a:defRPr/>
            </a:pPr>
            <a:fld id="{58BB4390-7C53-4C89-83CE-C1FB75C465C3}" type="slidenum">
              <a:rPr lang="en-US" altLang="zh-CN"/>
              <a:pPr>
                <a:defRPr/>
              </a:pPr>
              <a:t>95</a:t>
            </a:fld>
            <a:endParaRPr lang="en-US" altLang="zh-CN"/>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eaLnBrk="1" fontAlgn="auto" hangingPunct="1">
              <a:spcAft>
                <a:spcPts val="0"/>
              </a:spcAft>
              <a:defRPr/>
            </a:pPr>
            <a:r>
              <a:rPr lang="en-US" altLang="zh-CN"/>
              <a:t>1. </a:t>
            </a:r>
            <a:r>
              <a:rPr lang="zh-CN" altLang="en-US"/>
              <a:t>最优子结构性质</a:t>
            </a:r>
          </a:p>
        </p:txBody>
      </p:sp>
      <p:sp>
        <p:nvSpPr>
          <p:cNvPr id="108547" name="Rectangle 3"/>
          <p:cNvSpPr>
            <a:spLocks noGrp="1" noChangeArrowheads="1"/>
          </p:cNvSpPr>
          <p:nvPr>
            <p:ph idx="1"/>
          </p:nvPr>
        </p:nvSpPr>
        <p:spPr>
          <a:xfrm>
            <a:off x="468313" y="1341438"/>
            <a:ext cx="8229600" cy="2879725"/>
          </a:xfrm>
        </p:spPr>
        <p:txBody>
          <a:bodyPr>
            <a:normAutofit/>
          </a:bodyPr>
          <a:lstStyle/>
          <a:p>
            <a:pPr eaLnBrk="1" fontAlgn="auto" hangingPunct="1">
              <a:spcAft>
                <a:spcPts val="0"/>
              </a:spcAft>
              <a:buFont typeface="Wingdings 2"/>
              <a:buChar char=""/>
              <a:defRPr/>
            </a:pPr>
            <a:r>
              <a:rPr lang="zh-CN" altLang="en-US"/>
              <a:t>设</a:t>
            </a:r>
            <a:r>
              <a:rPr lang="en-US" altLang="zh-CN">
                <a:solidFill>
                  <a:srgbClr val="FE6700"/>
                </a:solidFill>
              </a:rPr>
              <a:t>l[i],b[i]</a:t>
            </a:r>
            <a:r>
              <a:rPr lang="zh-CN" altLang="en-US"/>
              <a:t>，</a:t>
            </a:r>
            <a:r>
              <a:rPr lang="en-US" altLang="zh-CN"/>
              <a:t>1≤i ≤m</a:t>
            </a:r>
            <a:r>
              <a:rPr lang="zh-CN" altLang="en-US"/>
              <a:t>是</a:t>
            </a:r>
            <a:r>
              <a:rPr lang="en-US" altLang="zh-CN"/>
              <a:t>{p</a:t>
            </a:r>
            <a:r>
              <a:rPr lang="en-US" altLang="zh-CN" baseline="-25000"/>
              <a:t>1</a:t>
            </a:r>
            <a:r>
              <a:rPr lang="en-US" altLang="zh-CN"/>
              <a:t>,p</a:t>
            </a:r>
            <a:r>
              <a:rPr lang="en-US" altLang="zh-CN" baseline="-25000"/>
              <a:t>2</a:t>
            </a:r>
            <a:r>
              <a:rPr lang="en-US" altLang="zh-CN"/>
              <a:t>,…,p</a:t>
            </a:r>
            <a:r>
              <a:rPr lang="en-US" altLang="zh-CN" baseline="-25000"/>
              <a:t>n</a:t>
            </a:r>
            <a:r>
              <a:rPr lang="en-US" altLang="zh-CN"/>
              <a:t>}</a:t>
            </a:r>
            <a:r>
              <a:rPr lang="zh-CN" altLang="en-US"/>
              <a:t>的</a:t>
            </a:r>
            <a:r>
              <a:rPr lang="zh-CN" altLang="en-US">
                <a:solidFill>
                  <a:srgbClr val="FE6700"/>
                </a:solidFill>
              </a:rPr>
              <a:t>最优分段</a:t>
            </a:r>
            <a:r>
              <a:rPr lang="zh-CN" altLang="en-US"/>
              <a:t>。显而易见，</a:t>
            </a:r>
            <a:r>
              <a:rPr lang="en-US" altLang="zh-CN"/>
              <a:t>l[1],b[1]</a:t>
            </a:r>
            <a:r>
              <a:rPr lang="zh-CN" altLang="en-US"/>
              <a:t>是</a:t>
            </a:r>
            <a:r>
              <a:rPr lang="en-US" altLang="zh-CN"/>
              <a:t>{p</a:t>
            </a:r>
            <a:r>
              <a:rPr lang="en-US" altLang="zh-CN" baseline="-25000"/>
              <a:t>1</a:t>
            </a:r>
            <a:r>
              <a:rPr lang="en-US" altLang="zh-CN"/>
              <a:t>,p</a:t>
            </a:r>
            <a:r>
              <a:rPr lang="en-US" altLang="zh-CN" baseline="-25000"/>
              <a:t>2</a:t>
            </a:r>
            <a:r>
              <a:rPr lang="en-US" altLang="zh-CN"/>
              <a:t>,…,p</a:t>
            </a:r>
            <a:r>
              <a:rPr lang="en-US" altLang="zh-CN" baseline="-25000">
                <a:solidFill>
                  <a:srgbClr val="FE6700"/>
                </a:solidFill>
                <a:effectLst>
                  <a:outerShdw blurRad="38100" dist="38100" dir="2700000" algn="tl">
                    <a:srgbClr val="C0C0C0"/>
                  </a:outerShdw>
                </a:effectLst>
              </a:rPr>
              <a:t>l[1]</a:t>
            </a:r>
            <a:r>
              <a:rPr lang="en-US" altLang="zh-CN"/>
              <a:t>}</a:t>
            </a:r>
            <a:r>
              <a:rPr lang="zh-CN" altLang="en-US"/>
              <a:t>的最优分段，且</a:t>
            </a:r>
            <a:r>
              <a:rPr lang="en-US" altLang="zh-CN"/>
              <a:t>l[i],b[i]</a:t>
            </a:r>
            <a:r>
              <a:rPr lang="zh-CN" altLang="en-US"/>
              <a:t>， </a:t>
            </a:r>
            <a:r>
              <a:rPr lang="en-US" altLang="zh-CN"/>
              <a:t>2≤i ≤m</a:t>
            </a:r>
            <a:r>
              <a:rPr lang="zh-CN" altLang="en-US"/>
              <a:t>是</a:t>
            </a:r>
            <a:r>
              <a:rPr lang="en-US" altLang="zh-CN"/>
              <a:t>{p</a:t>
            </a:r>
            <a:r>
              <a:rPr lang="en-US" altLang="zh-CN" baseline="-25000">
                <a:solidFill>
                  <a:srgbClr val="FE6700"/>
                </a:solidFill>
                <a:effectLst>
                  <a:outerShdw blurRad="38100" dist="38100" dir="2700000" algn="tl">
                    <a:srgbClr val="C0C0C0"/>
                  </a:outerShdw>
                </a:effectLst>
              </a:rPr>
              <a:t>l[1]+1</a:t>
            </a:r>
            <a:r>
              <a:rPr lang="en-US" altLang="zh-CN"/>
              <a:t>,…,p</a:t>
            </a:r>
            <a:r>
              <a:rPr lang="en-US" altLang="zh-CN" baseline="-25000"/>
              <a:t>n</a:t>
            </a:r>
            <a:r>
              <a:rPr lang="en-US" altLang="zh-CN"/>
              <a:t>}</a:t>
            </a:r>
            <a:r>
              <a:rPr lang="zh-CN" altLang="en-US"/>
              <a:t>的最优分段。即图象压缩问题满足最优子结构性质。</a:t>
            </a:r>
          </a:p>
        </p:txBody>
      </p:sp>
      <p:sp>
        <p:nvSpPr>
          <p:cNvPr id="4" name="灯片编号占位符 5"/>
          <p:cNvSpPr>
            <a:spLocks noGrp="1"/>
          </p:cNvSpPr>
          <p:nvPr>
            <p:ph type="sldNum" sz="quarter" idx="12"/>
          </p:nvPr>
        </p:nvSpPr>
        <p:spPr/>
        <p:txBody>
          <a:bodyPr/>
          <a:lstStyle/>
          <a:p>
            <a:pPr>
              <a:defRPr/>
            </a:pPr>
            <a:fld id="{7B74B063-88C5-47F6-AC1B-AF4192DC13F3}" type="slidenum">
              <a:rPr lang="en-US" altLang="zh-CN"/>
              <a:pPr>
                <a:defRPr/>
              </a:pPr>
              <a:t>96</a:t>
            </a:fld>
            <a:endParaRPr lang="en-US" altLang="zh-CN"/>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eaLnBrk="1" fontAlgn="auto" hangingPunct="1">
              <a:spcAft>
                <a:spcPts val="0"/>
              </a:spcAft>
              <a:defRPr/>
            </a:pPr>
            <a:r>
              <a:rPr lang="en-US" altLang="zh-CN"/>
              <a:t>2. </a:t>
            </a:r>
            <a:r>
              <a:rPr lang="zh-CN" altLang="en-US"/>
              <a:t>递归计算最优值</a:t>
            </a:r>
          </a:p>
        </p:txBody>
      </p:sp>
      <p:sp>
        <p:nvSpPr>
          <p:cNvPr id="110595" name="Rectangle 3"/>
          <p:cNvSpPr>
            <a:spLocks noGrp="1" noChangeArrowheads="1"/>
          </p:cNvSpPr>
          <p:nvPr>
            <p:ph idx="1"/>
          </p:nvPr>
        </p:nvSpPr>
        <p:spPr>
          <a:xfrm>
            <a:off x="468313" y="1341438"/>
            <a:ext cx="8229600" cy="1727200"/>
          </a:xfrm>
        </p:spPr>
        <p:txBody>
          <a:bodyPr/>
          <a:lstStyle/>
          <a:p>
            <a:pPr eaLnBrk="1" hangingPunct="1"/>
            <a:r>
              <a:rPr lang="zh-CN" altLang="en-US" smtClean="0"/>
              <a:t>设</a:t>
            </a:r>
            <a:r>
              <a:rPr lang="en-US" altLang="zh-CN" smtClean="0">
                <a:solidFill>
                  <a:srgbClr val="FE6700"/>
                </a:solidFill>
              </a:rPr>
              <a:t>s[i]</a:t>
            </a:r>
            <a:r>
              <a:rPr lang="zh-CN" altLang="en-US" smtClean="0"/>
              <a:t>，</a:t>
            </a:r>
            <a:r>
              <a:rPr lang="en-US" altLang="zh-CN" smtClean="0"/>
              <a:t>1≤i≤n</a:t>
            </a:r>
            <a:r>
              <a:rPr lang="zh-CN" altLang="en-US" smtClean="0"/>
              <a:t>，是像素序列</a:t>
            </a:r>
            <a:r>
              <a:rPr lang="en-US" altLang="zh-CN" smtClean="0">
                <a:solidFill>
                  <a:srgbClr val="FE6700"/>
                </a:solidFill>
              </a:rPr>
              <a:t>{p</a:t>
            </a:r>
            <a:r>
              <a:rPr lang="en-US" altLang="zh-CN" baseline="-25000" smtClean="0">
                <a:solidFill>
                  <a:srgbClr val="FE6700"/>
                </a:solidFill>
              </a:rPr>
              <a:t>1</a:t>
            </a:r>
            <a:r>
              <a:rPr lang="en-US" altLang="zh-CN" smtClean="0">
                <a:solidFill>
                  <a:srgbClr val="FE6700"/>
                </a:solidFill>
              </a:rPr>
              <a:t>,p</a:t>
            </a:r>
            <a:r>
              <a:rPr lang="en-US" altLang="zh-CN" baseline="-25000" smtClean="0">
                <a:solidFill>
                  <a:srgbClr val="FE6700"/>
                </a:solidFill>
              </a:rPr>
              <a:t>2</a:t>
            </a:r>
            <a:r>
              <a:rPr lang="en-US" altLang="zh-CN" smtClean="0">
                <a:solidFill>
                  <a:srgbClr val="FE6700"/>
                </a:solidFill>
              </a:rPr>
              <a:t>,…,p</a:t>
            </a:r>
            <a:r>
              <a:rPr lang="en-US" altLang="zh-CN" baseline="-25000" smtClean="0">
                <a:solidFill>
                  <a:srgbClr val="FE6700"/>
                </a:solidFill>
              </a:rPr>
              <a:t>i</a:t>
            </a:r>
            <a:r>
              <a:rPr lang="en-US" altLang="zh-CN" smtClean="0">
                <a:solidFill>
                  <a:srgbClr val="FE6700"/>
                </a:solidFill>
              </a:rPr>
              <a:t>}</a:t>
            </a:r>
            <a:r>
              <a:rPr lang="zh-CN" altLang="en-US" smtClean="0"/>
              <a:t>的最优分段所需的</a:t>
            </a:r>
            <a:r>
              <a:rPr lang="zh-CN" altLang="en-US" smtClean="0">
                <a:solidFill>
                  <a:srgbClr val="FE6700"/>
                </a:solidFill>
              </a:rPr>
              <a:t>存储位数</a:t>
            </a:r>
            <a:r>
              <a:rPr lang="zh-CN" altLang="en-US" smtClean="0"/>
              <a:t>。由最优子结构性质易知：</a:t>
            </a:r>
          </a:p>
        </p:txBody>
      </p:sp>
      <p:sp>
        <p:nvSpPr>
          <p:cNvPr id="8" name="灯片编号占位符 5"/>
          <p:cNvSpPr>
            <a:spLocks noGrp="1"/>
          </p:cNvSpPr>
          <p:nvPr>
            <p:ph type="sldNum" sz="quarter" idx="12"/>
          </p:nvPr>
        </p:nvSpPr>
        <p:spPr/>
        <p:txBody>
          <a:bodyPr/>
          <a:lstStyle/>
          <a:p>
            <a:pPr>
              <a:defRPr/>
            </a:pPr>
            <a:fld id="{547D1305-E6AA-4EC3-A0F0-EA68600113BB}" type="slidenum">
              <a:rPr lang="en-US" altLang="zh-CN"/>
              <a:pPr>
                <a:defRPr/>
              </a:pPr>
              <a:t>97</a:t>
            </a:fld>
            <a:endParaRPr lang="en-US" altLang="zh-CN"/>
          </a:p>
        </p:txBody>
      </p:sp>
      <p:graphicFrame>
        <p:nvGraphicFramePr>
          <p:cNvPr id="110597" name="Object 4"/>
          <p:cNvGraphicFramePr>
            <a:graphicFrameLocks noChangeAspect="1"/>
          </p:cNvGraphicFramePr>
          <p:nvPr/>
        </p:nvGraphicFramePr>
        <p:xfrm>
          <a:off x="827088" y="3213100"/>
          <a:ext cx="7705725" cy="1770063"/>
        </p:xfrm>
        <a:graphic>
          <a:graphicData uri="http://schemas.openxmlformats.org/presentationml/2006/ole">
            <mc:AlternateContent xmlns:mc="http://schemas.openxmlformats.org/markup-compatibility/2006">
              <mc:Choice xmlns:v="urn:schemas-microsoft-com:vml" Requires="v">
                <p:oleObj spid="_x0000_s110601" name="公式" r:id="rId3" imgW="3124200" imgH="711200" progId="Equation.3">
                  <p:embed/>
                </p:oleObj>
              </mc:Choice>
              <mc:Fallback>
                <p:oleObj name="公式" r:id="rId3" imgW="3124200" imgH="711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3213100"/>
                        <a:ext cx="7705725" cy="177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9574" name="AutoShape 6"/>
          <p:cNvSpPr>
            <a:spLocks noChangeArrowheads="1"/>
          </p:cNvSpPr>
          <p:nvPr/>
        </p:nvSpPr>
        <p:spPr bwMode="auto">
          <a:xfrm>
            <a:off x="6300788" y="4941888"/>
            <a:ext cx="2374900" cy="1223962"/>
          </a:xfrm>
          <a:prstGeom prst="wedgeRoundRectCallout">
            <a:avLst>
              <a:gd name="adj1" fmla="val -33755"/>
              <a:gd name="adj2" fmla="val -144421"/>
              <a:gd name="adj3" fmla="val 16667"/>
            </a:avLst>
          </a:prstGeom>
          <a:solidFill>
            <a:srgbClr val="FF6600"/>
          </a:solidFill>
          <a:ln w="9525">
            <a:solidFill>
              <a:schemeClr val="tx1"/>
            </a:solidFill>
            <a:miter lim="800000"/>
            <a:headEnd/>
            <a:tailEnd/>
          </a:ln>
          <a:effectLst/>
        </p:spPr>
        <p:txBody>
          <a:bodyPr/>
          <a:lstStyle/>
          <a:p>
            <a:pPr eaLnBrk="1" hangingPunct="1">
              <a:defRPr/>
            </a:pPr>
            <a:r>
              <a:rPr lang="zh-CN" altLang="en-US">
                <a:effectLst>
                  <a:outerShdw blurRad="38100" dist="38100" dir="2700000" algn="tl">
                    <a:srgbClr val="FFFFFF"/>
                  </a:outerShdw>
                </a:effectLst>
                <a:latin typeface="Arial" charset="0"/>
              </a:rPr>
              <a:t>最后一个分段有</a:t>
            </a:r>
            <a:r>
              <a:rPr lang="en-US" altLang="zh-CN">
                <a:effectLst>
                  <a:outerShdw blurRad="38100" dist="38100" dir="2700000" algn="tl">
                    <a:srgbClr val="FFFFFF"/>
                  </a:outerShdw>
                </a:effectLst>
                <a:latin typeface="Arial" charset="0"/>
              </a:rPr>
              <a:t>k</a:t>
            </a:r>
            <a:r>
              <a:rPr lang="zh-CN" altLang="en-US">
                <a:effectLst>
                  <a:outerShdw blurRad="38100" dist="38100" dir="2700000" algn="tl">
                    <a:srgbClr val="FFFFFF"/>
                  </a:outerShdw>
                </a:effectLst>
                <a:latin typeface="Arial" charset="0"/>
              </a:rPr>
              <a:t>个像素。</a:t>
            </a:r>
          </a:p>
        </p:txBody>
      </p:sp>
      <p:sp>
        <p:nvSpPr>
          <p:cNvPr id="109575" name="AutoShape 7"/>
          <p:cNvSpPr>
            <a:spLocks noChangeArrowheads="1"/>
          </p:cNvSpPr>
          <p:nvPr/>
        </p:nvSpPr>
        <p:spPr bwMode="auto">
          <a:xfrm>
            <a:off x="395288" y="5229225"/>
            <a:ext cx="2808287" cy="1439863"/>
          </a:xfrm>
          <a:prstGeom prst="wedgeRoundRectCallout">
            <a:avLst>
              <a:gd name="adj1" fmla="val 13144"/>
              <a:gd name="adj2" fmla="val -79106"/>
              <a:gd name="adj3" fmla="val 16667"/>
            </a:avLst>
          </a:prstGeom>
          <a:solidFill>
            <a:schemeClr val="folHlink"/>
          </a:solidFill>
          <a:ln w="9525">
            <a:solidFill>
              <a:schemeClr val="tx1"/>
            </a:solidFill>
            <a:miter lim="800000"/>
            <a:headEnd/>
            <a:tailEnd/>
          </a:ln>
          <a:effectLst/>
        </p:spPr>
        <p:txBody>
          <a:bodyPr/>
          <a:lstStyle/>
          <a:p>
            <a:pPr algn="ctr" eaLnBrk="1" hangingPunct="1">
              <a:defRPr/>
            </a:pPr>
            <a:r>
              <a:rPr lang="en-US" altLang="zh-CN">
                <a:effectLst>
                  <a:outerShdw blurRad="38100" dist="38100" dir="2700000" algn="tl">
                    <a:srgbClr val="FFFFFF"/>
                  </a:outerShdw>
                </a:effectLst>
                <a:latin typeface="Arial" charset="0"/>
              </a:rPr>
              <a:t>{p</a:t>
            </a:r>
            <a:r>
              <a:rPr lang="en-US" altLang="zh-CN" baseline="-25000">
                <a:effectLst>
                  <a:outerShdw blurRad="38100" dist="38100" dir="2700000" algn="tl">
                    <a:srgbClr val="FFFFFF"/>
                  </a:outerShdw>
                </a:effectLst>
                <a:latin typeface="Arial" charset="0"/>
              </a:rPr>
              <a:t>i</a:t>
            </a:r>
            <a:r>
              <a:rPr lang="en-US" altLang="zh-CN">
                <a:effectLst>
                  <a:outerShdw blurRad="38100" dist="38100" dir="2700000" algn="tl">
                    <a:srgbClr val="FFFFFF"/>
                  </a:outerShdw>
                </a:effectLst>
                <a:latin typeface="Arial" charset="0"/>
              </a:rPr>
              <a:t>,...p</a:t>
            </a:r>
            <a:r>
              <a:rPr lang="en-US" altLang="zh-CN" baseline="-25000">
                <a:effectLst>
                  <a:outerShdw blurRad="38100" dist="38100" dir="2700000" algn="tl">
                    <a:srgbClr val="FFFFFF"/>
                  </a:outerShdw>
                </a:effectLst>
                <a:latin typeface="Arial" charset="0"/>
              </a:rPr>
              <a:t>j</a:t>
            </a:r>
            <a:r>
              <a:rPr lang="en-US" altLang="zh-CN">
                <a:effectLst>
                  <a:outerShdw blurRad="38100" dist="38100" dir="2700000" algn="tl">
                    <a:srgbClr val="FFFFFF"/>
                  </a:outerShdw>
                </a:effectLst>
                <a:latin typeface="Arial" charset="0"/>
              </a:rPr>
              <a:t>}</a:t>
            </a:r>
            <a:r>
              <a:rPr lang="zh-CN" altLang="en-US">
                <a:effectLst>
                  <a:outerShdw blurRad="38100" dist="38100" dir="2700000" algn="tl">
                    <a:srgbClr val="FFFFFF"/>
                  </a:outerShdw>
                </a:effectLst>
                <a:latin typeface="Arial" charset="0"/>
              </a:rPr>
              <a:t>中数值最大的像素所需的存储位数。</a:t>
            </a:r>
          </a:p>
        </p:txBody>
      </p:sp>
      <p:sp>
        <p:nvSpPr>
          <p:cNvPr id="109576" name="Text Box 8"/>
          <p:cNvSpPr txBox="1">
            <a:spLocks noChangeArrowheads="1"/>
          </p:cNvSpPr>
          <p:nvPr/>
        </p:nvSpPr>
        <p:spPr bwMode="auto">
          <a:xfrm>
            <a:off x="1619250" y="4149725"/>
            <a:ext cx="1657350" cy="519113"/>
          </a:xfrm>
          <a:prstGeom prst="rect">
            <a:avLst/>
          </a:prstGeom>
          <a:solidFill>
            <a:srgbClr val="3366FF">
              <a:alpha val="25999"/>
            </a:srgbClr>
          </a:solidFill>
          <a:ln w="9525">
            <a:noFill/>
            <a:miter lim="800000"/>
            <a:headEnd/>
            <a:tailEnd/>
          </a:ln>
          <a:effectLst/>
        </p:spPr>
        <p:txBody>
          <a:bodyPr>
            <a:spAutoFit/>
          </a:bodyPr>
          <a:lstStyle/>
          <a:p>
            <a:pPr eaLnBrk="1" hangingPunct="1">
              <a:spcBef>
                <a:spcPct val="50000"/>
              </a:spcBef>
              <a:defRPr/>
            </a:pPr>
            <a:endParaRPr lang="zh-CN" altLang="zh-CN">
              <a:effectLst>
                <a:outerShdw blurRad="38100" dist="38100" dir="2700000" algn="tl">
                  <a:srgbClr val="FFFFFF"/>
                </a:outerShdw>
              </a:effectLst>
              <a:latin typeface="Arial" charset="0"/>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eaLnBrk="1" fontAlgn="auto" hangingPunct="1">
              <a:spcAft>
                <a:spcPts val="0"/>
              </a:spcAft>
              <a:defRPr/>
            </a:pPr>
            <a:endParaRPr lang="zh-CN" altLang="zh-CN"/>
          </a:p>
        </p:txBody>
      </p:sp>
      <p:sp>
        <p:nvSpPr>
          <p:cNvPr id="110595" name="Rectangle 3"/>
          <p:cNvSpPr>
            <a:spLocks noGrp="1" noChangeArrowheads="1"/>
          </p:cNvSpPr>
          <p:nvPr>
            <p:ph idx="1"/>
          </p:nvPr>
        </p:nvSpPr>
        <p:spPr/>
        <p:txBody>
          <a:bodyPr>
            <a:normAutofit lnSpcReduction="10000"/>
          </a:bodyPr>
          <a:lstStyle/>
          <a:p>
            <a:pPr eaLnBrk="1" fontAlgn="auto" hangingPunct="1">
              <a:lnSpc>
                <a:spcPct val="80000"/>
              </a:lnSpc>
              <a:spcAft>
                <a:spcPts val="0"/>
              </a:spcAft>
              <a:buFont typeface="Wingdings 2"/>
              <a:buChar char=""/>
              <a:defRPr/>
            </a:pPr>
            <a:r>
              <a:rPr lang="en-US" altLang="zh-CN" sz="2800"/>
              <a:t>int length(int i)</a:t>
            </a:r>
            <a:r>
              <a:rPr lang="en-US" altLang="zh-CN" sz="2800">
                <a:solidFill>
                  <a:schemeClr val="folHlink"/>
                </a:solidFill>
              </a:rPr>
              <a:t> //</a:t>
            </a:r>
            <a:r>
              <a:rPr lang="zh-CN" altLang="en-US" sz="2800">
                <a:solidFill>
                  <a:schemeClr val="folHlink"/>
                </a:solidFill>
              </a:rPr>
              <a:t>十进制数</a:t>
            </a:r>
            <a:r>
              <a:rPr lang="en-US" altLang="zh-CN" sz="2800">
                <a:solidFill>
                  <a:schemeClr val="folHlink"/>
                </a:solidFill>
              </a:rPr>
              <a:t>i</a:t>
            </a:r>
            <a:r>
              <a:rPr lang="zh-CN" altLang="en-US" sz="2800">
                <a:solidFill>
                  <a:schemeClr val="folHlink"/>
                </a:solidFill>
              </a:rPr>
              <a:t>所需的存储位数</a:t>
            </a:r>
          </a:p>
          <a:p>
            <a:pPr eaLnBrk="1" fontAlgn="auto" hangingPunct="1">
              <a:lnSpc>
                <a:spcPct val="80000"/>
              </a:lnSpc>
              <a:spcAft>
                <a:spcPts val="0"/>
              </a:spcAft>
              <a:buFont typeface="Wingdings 2"/>
              <a:buChar char=""/>
              <a:defRPr/>
            </a:pPr>
            <a:r>
              <a:rPr lang="en-US" altLang="zh-CN" sz="2800"/>
              <a:t>{</a:t>
            </a:r>
          </a:p>
          <a:p>
            <a:pPr eaLnBrk="1" fontAlgn="auto" hangingPunct="1">
              <a:lnSpc>
                <a:spcPct val="80000"/>
              </a:lnSpc>
              <a:spcAft>
                <a:spcPts val="0"/>
              </a:spcAft>
              <a:buFont typeface="Wingdings 2"/>
              <a:buChar char=""/>
              <a:defRPr/>
            </a:pPr>
            <a:r>
              <a:rPr lang="en-US" altLang="zh-CN" sz="2800"/>
              <a:t>    int k=1;</a:t>
            </a:r>
          </a:p>
          <a:p>
            <a:pPr eaLnBrk="1" fontAlgn="auto" hangingPunct="1">
              <a:lnSpc>
                <a:spcPct val="80000"/>
              </a:lnSpc>
              <a:spcAft>
                <a:spcPts val="0"/>
              </a:spcAft>
              <a:buFont typeface="Wingdings 2"/>
              <a:buChar char=""/>
              <a:defRPr/>
            </a:pPr>
            <a:r>
              <a:rPr lang="en-US" altLang="zh-CN" sz="2800"/>
              <a:t>    i=i/2;</a:t>
            </a:r>
          </a:p>
          <a:p>
            <a:pPr eaLnBrk="1" fontAlgn="auto" hangingPunct="1">
              <a:lnSpc>
                <a:spcPct val="80000"/>
              </a:lnSpc>
              <a:spcAft>
                <a:spcPts val="0"/>
              </a:spcAft>
              <a:buFont typeface="Wingdings 2"/>
              <a:buChar char=""/>
              <a:defRPr/>
            </a:pPr>
            <a:r>
              <a:rPr lang="en-US" altLang="zh-CN" sz="2800"/>
              <a:t>    while(i&gt;0)</a:t>
            </a:r>
          </a:p>
          <a:p>
            <a:pPr eaLnBrk="1" fontAlgn="auto" hangingPunct="1">
              <a:lnSpc>
                <a:spcPct val="80000"/>
              </a:lnSpc>
              <a:spcAft>
                <a:spcPts val="0"/>
              </a:spcAft>
              <a:buFont typeface="Wingdings 2"/>
              <a:buChar char=""/>
              <a:defRPr/>
            </a:pPr>
            <a:r>
              <a:rPr lang="en-US" altLang="zh-CN" sz="2800"/>
              <a:t>    {</a:t>
            </a:r>
          </a:p>
          <a:p>
            <a:pPr eaLnBrk="1" fontAlgn="auto" hangingPunct="1">
              <a:lnSpc>
                <a:spcPct val="80000"/>
              </a:lnSpc>
              <a:spcAft>
                <a:spcPts val="0"/>
              </a:spcAft>
              <a:buFont typeface="Wingdings 2"/>
              <a:buChar char=""/>
              <a:defRPr/>
            </a:pPr>
            <a:r>
              <a:rPr lang="en-US" altLang="zh-CN" sz="2800"/>
              <a:t>        k++;</a:t>
            </a:r>
          </a:p>
          <a:p>
            <a:pPr eaLnBrk="1" fontAlgn="auto" hangingPunct="1">
              <a:lnSpc>
                <a:spcPct val="80000"/>
              </a:lnSpc>
              <a:spcAft>
                <a:spcPts val="0"/>
              </a:spcAft>
              <a:buFont typeface="Wingdings 2"/>
              <a:buChar char=""/>
              <a:defRPr/>
            </a:pPr>
            <a:r>
              <a:rPr lang="en-US" altLang="zh-CN" sz="2800"/>
              <a:t>        i=i/2;</a:t>
            </a:r>
          </a:p>
          <a:p>
            <a:pPr eaLnBrk="1" fontAlgn="auto" hangingPunct="1">
              <a:lnSpc>
                <a:spcPct val="80000"/>
              </a:lnSpc>
              <a:spcAft>
                <a:spcPts val="0"/>
              </a:spcAft>
              <a:buFont typeface="Wingdings 2"/>
              <a:buChar char=""/>
              <a:defRPr/>
            </a:pPr>
            <a:r>
              <a:rPr lang="en-US" altLang="zh-CN" sz="2800"/>
              <a:t>    }</a:t>
            </a:r>
          </a:p>
          <a:p>
            <a:pPr eaLnBrk="1" fontAlgn="auto" hangingPunct="1">
              <a:lnSpc>
                <a:spcPct val="80000"/>
              </a:lnSpc>
              <a:spcAft>
                <a:spcPts val="0"/>
              </a:spcAft>
              <a:buFont typeface="Wingdings 2"/>
              <a:buChar char=""/>
              <a:defRPr/>
            </a:pPr>
            <a:r>
              <a:rPr lang="en-US" altLang="zh-CN" sz="2800"/>
              <a:t>    return k;</a:t>
            </a:r>
          </a:p>
          <a:p>
            <a:pPr eaLnBrk="1" fontAlgn="auto" hangingPunct="1">
              <a:lnSpc>
                <a:spcPct val="80000"/>
              </a:lnSpc>
              <a:spcAft>
                <a:spcPts val="0"/>
              </a:spcAft>
              <a:buFont typeface="Wingdings 2"/>
              <a:buChar char=""/>
              <a:defRPr/>
            </a:pPr>
            <a:r>
              <a:rPr lang="en-US" altLang="zh-CN" sz="2800"/>
              <a:t>}</a:t>
            </a:r>
          </a:p>
        </p:txBody>
      </p:sp>
      <p:sp>
        <p:nvSpPr>
          <p:cNvPr id="4" name="灯片编号占位符 5"/>
          <p:cNvSpPr>
            <a:spLocks noGrp="1"/>
          </p:cNvSpPr>
          <p:nvPr>
            <p:ph type="sldNum" sz="quarter" idx="12"/>
          </p:nvPr>
        </p:nvSpPr>
        <p:spPr/>
        <p:txBody>
          <a:bodyPr/>
          <a:lstStyle/>
          <a:p>
            <a:pPr>
              <a:defRPr/>
            </a:pPr>
            <a:fld id="{DBCE5105-2B08-46C6-9A6F-DFCBFEE7C453}" type="slidenum">
              <a:rPr lang="en-US" altLang="zh-CN"/>
              <a:pPr>
                <a:defRPr/>
              </a:pPr>
              <a:t>98</a:t>
            </a:fld>
            <a:endParaRPr lang="en-US" altLang="zh-CN"/>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docProps/app.xml><?xml version="1.0" encoding="utf-8"?>
<Properties xmlns="http://schemas.openxmlformats.org/officeDocument/2006/extended-properties" xmlns:vt="http://schemas.openxmlformats.org/officeDocument/2006/docPropsVTypes">
  <Template>Trek</Template>
  <TotalTime>2048</TotalTime>
  <Words>13502</Words>
  <Application>Microsoft Office PowerPoint</Application>
  <PresentationFormat>全屏显示(4:3)</PresentationFormat>
  <Paragraphs>1595</Paragraphs>
  <Slides>178</Slides>
  <Notes>0</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3</vt:i4>
      </vt:variant>
      <vt:variant>
        <vt:lpstr>幻灯片标题</vt:lpstr>
      </vt:variant>
      <vt:variant>
        <vt:i4>178</vt:i4>
      </vt:variant>
    </vt:vector>
  </HeadingPairs>
  <TitlesOfParts>
    <vt:vector size="198" baseType="lpstr">
      <vt:lpstr>Arial</vt:lpstr>
      <vt:lpstr>宋体</vt:lpstr>
      <vt:lpstr>Franklin Gothic Medium</vt:lpstr>
      <vt:lpstr>隶书</vt:lpstr>
      <vt:lpstr>Franklin Gothic Book</vt:lpstr>
      <vt:lpstr>华文楷体</vt:lpstr>
      <vt:lpstr>Wingdings 2</vt:lpstr>
      <vt:lpstr>Times New Roman</vt:lpstr>
      <vt:lpstr>Arial Unicode MS</vt:lpstr>
      <vt:lpstr>Symbol</vt:lpstr>
      <vt:lpstr>Verdana</vt:lpstr>
      <vt:lpstr>黑体</vt:lpstr>
      <vt:lpstr>楷体_GB2312</vt:lpstr>
      <vt:lpstr>Tahoma</vt:lpstr>
      <vt:lpstr>华文新魏</vt:lpstr>
      <vt:lpstr>Wingdings</vt:lpstr>
      <vt:lpstr>跋涉</vt:lpstr>
      <vt:lpstr>公式</vt:lpstr>
      <vt:lpstr>数式</vt:lpstr>
      <vt:lpstr>Visio</vt:lpstr>
      <vt:lpstr>算法设计与分析</vt:lpstr>
      <vt:lpstr>PowerPoint 演示文稿</vt:lpstr>
      <vt:lpstr>算法总体思想</vt:lpstr>
      <vt:lpstr>动态规划基本步骤</vt:lpstr>
      <vt:lpstr>3.1 矩阵连乘问题</vt:lpstr>
      <vt:lpstr>完全加括号的矩阵连乘积</vt:lpstr>
      <vt:lpstr>例：</vt:lpstr>
      <vt:lpstr>两个矩阵的乘积</vt:lpstr>
      <vt:lpstr>PowerPoint 演示文稿</vt:lpstr>
      <vt:lpstr>三个矩阵的乘积</vt:lpstr>
      <vt:lpstr>矩阵连乘问题</vt:lpstr>
      <vt:lpstr>穷举法</vt:lpstr>
      <vt:lpstr>动态规划法</vt:lpstr>
      <vt:lpstr>1. 分析最优解的结构</vt:lpstr>
      <vt:lpstr>2. 建立递归关系</vt:lpstr>
      <vt:lpstr>3. 计算最优值</vt:lpstr>
      <vt:lpstr>PowerPoint 演示文稿</vt:lpstr>
      <vt:lpstr>m[i,j]的计算顺序</vt:lpstr>
      <vt:lpstr>PowerPoint 演示文稿</vt:lpstr>
      <vt:lpstr>PowerPoint 演示文稿</vt:lpstr>
      <vt:lpstr>算法复杂度分析：</vt:lpstr>
      <vt:lpstr>4. 构造最优解</vt:lpstr>
      <vt:lpstr>PowerPoint 演示文稿</vt:lpstr>
      <vt:lpstr>3.2 动态规划算法的基本要素</vt:lpstr>
      <vt:lpstr>1. 最优子结构</vt:lpstr>
      <vt:lpstr>PowerPoint 演示文稿</vt:lpstr>
      <vt:lpstr>2. 重叠子问题</vt:lpstr>
      <vt:lpstr>计算矩阵连乘积最优计算次序的直接递归算法</vt:lpstr>
      <vt:lpstr>PowerPoint 演示文稿</vt:lpstr>
      <vt:lpstr>3. 备忘录方法</vt:lpstr>
      <vt:lpstr>PowerPoint 演示文稿</vt:lpstr>
      <vt:lpstr>PowerPoint 演示文稿</vt:lpstr>
      <vt:lpstr>PowerPoint 演示文稿</vt:lpstr>
      <vt:lpstr>3.3 最长公共子序列</vt:lpstr>
      <vt:lpstr>PowerPoint 演示文稿</vt:lpstr>
      <vt:lpstr>PowerPoint 演示文稿</vt:lpstr>
      <vt:lpstr>穷举搜索法</vt:lpstr>
      <vt:lpstr>1. 最长公共子序列的结构</vt:lpstr>
      <vt:lpstr>2. 子问题的递归结构</vt:lpstr>
      <vt:lpstr>3. 计算最优值</vt:lpstr>
      <vt:lpstr>PowerPoint 演示文稿</vt:lpstr>
      <vt:lpstr>PowerPoint 演示文稿</vt:lpstr>
      <vt:lpstr>4. 构造最长公共子序列</vt:lpstr>
      <vt:lpstr>PowerPoint 演示文稿</vt:lpstr>
      <vt:lpstr>5. 算法的改进</vt:lpstr>
      <vt:lpstr>3.4 最大子段和</vt:lpstr>
      <vt:lpstr>1. 最大子段和的简单算法</vt:lpstr>
      <vt:lpstr>改进的算法</vt:lpstr>
      <vt:lpstr>2. 最大子段和的分治算法</vt:lpstr>
      <vt:lpstr>PowerPoint 演示文稿</vt:lpstr>
      <vt:lpstr>PowerPoint 演示文稿</vt:lpstr>
      <vt:lpstr>PowerPoint 演示文稿</vt:lpstr>
      <vt:lpstr>PowerPoint 演示文稿</vt:lpstr>
      <vt:lpstr>复杂性分析</vt:lpstr>
      <vt:lpstr>3. 最大子段和问题的动态规划算法</vt:lpstr>
      <vt:lpstr>PowerPoint 演示文稿</vt:lpstr>
      <vt:lpstr>4. 最大子段和问题与动态规划算法的推广</vt:lpstr>
      <vt:lpstr>⑴ 最大子矩阵和问题</vt:lpstr>
      <vt:lpstr>PowerPoint 演示文稿</vt:lpstr>
      <vt:lpstr>PowerPoint 演示文稿</vt:lpstr>
      <vt:lpstr>⑵ 最大m子段和问题</vt:lpstr>
      <vt:lpstr>PowerPoint 演示文稿</vt:lpstr>
      <vt:lpstr>PowerPoint 演示文稿</vt:lpstr>
      <vt:lpstr>PowerPoint 演示文稿</vt:lpstr>
      <vt:lpstr>PowerPoint 演示文稿</vt:lpstr>
      <vt:lpstr>讨论：租用游艇问题</vt:lpstr>
      <vt:lpstr>3.5 凸多边形最优三角剖分</vt:lpstr>
      <vt:lpstr>多边形的三角剖分</vt:lpstr>
      <vt:lpstr>凸多边形最优三角剖分</vt:lpstr>
      <vt:lpstr>1. 三角剖分的结构及其相关问题</vt:lpstr>
      <vt:lpstr>PowerPoint 演示文稿</vt:lpstr>
      <vt:lpstr>例：</vt:lpstr>
      <vt:lpstr>2. 最优子结构性质</vt:lpstr>
      <vt:lpstr>3. 最优三角剖分的递归结构</vt:lpstr>
      <vt:lpstr>PowerPoint 演示文稿</vt:lpstr>
      <vt:lpstr>4. 计算最优值</vt:lpstr>
      <vt:lpstr>PowerPoint 演示文稿</vt:lpstr>
      <vt:lpstr>PowerPoint 演示文稿</vt:lpstr>
      <vt:lpstr>PowerPoint 演示文稿</vt:lpstr>
      <vt:lpstr>5. 构造最优三角剖分</vt:lpstr>
      <vt:lpstr>PowerPoint 演示文稿</vt:lpstr>
      <vt:lpstr>3.6 多边形游戏</vt:lpstr>
      <vt:lpstr>PowerPoint 演示文稿</vt:lpstr>
      <vt:lpstr>1. 最优子结构性质</vt:lpstr>
      <vt:lpstr>PowerPoint 演示文稿</vt:lpstr>
      <vt:lpstr>PowerPoint 演示文稿</vt:lpstr>
      <vt:lpstr>2. 递归求解</vt:lpstr>
      <vt:lpstr>PowerPoint 演示文稿</vt:lpstr>
      <vt:lpstr>PowerPoint 演示文稿</vt:lpstr>
      <vt:lpstr>PowerPoint 演示文稿</vt:lpstr>
      <vt:lpstr>PowerPoint 演示文稿</vt:lpstr>
      <vt:lpstr>PowerPoint 演示文稿</vt:lpstr>
      <vt:lpstr>PowerPoint 演示文稿</vt:lpstr>
      <vt:lpstr>3.7 图像压缩</vt:lpstr>
      <vt:lpstr>图像的变位压缩</vt:lpstr>
      <vt:lpstr>图像压缩问题</vt:lpstr>
      <vt:lpstr>1. 最优子结构性质</vt:lpstr>
      <vt:lpstr>2. 递归计算最优值</vt:lpstr>
      <vt:lpstr>PowerPoint 演示文稿</vt:lpstr>
      <vt:lpstr>PowerPoint 演示文稿</vt:lpstr>
      <vt:lpstr>PowerPoint 演示文稿</vt:lpstr>
      <vt:lpstr>3. 构造最优解</vt:lpstr>
      <vt:lpstr>PowerPoint 演示文稿</vt:lpstr>
      <vt:lpstr>PowerPoint 演示文稿</vt:lpstr>
      <vt:lpstr>PowerPoint 演示文稿</vt:lpstr>
      <vt:lpstr>4. 计算复杂性</vt:lpstr>
      <vt:lpstr>3.8 电路布线</vt:lpstr>
      <vt:lpstr>电路布线问题</vt:lpstr>
      <vt:lpstr>1. 最优子结构性质</vt:lpstr>
      <vt:lpstr>PowerPoint 演示文稿</vt:lpstr>
      <vt:lpstr>PowerPoint 演示文稿</vt:lpstr>
      <vt:lpstr>PowerPoint 演示文稿</vt:lpstr>
      <vt:lpstr>PowerPoint 演示文稿</vt:lpstr>
      <vt:lpstr>2. 递归计算最优值</vt:lpstr>
      <vt:lpstr>PowerPoint 演示文稿</vt:lpstr>
      <vt:lpstr>3. 构造最优解</vt:lpstr>
      <vt:lpstr>4. 计算复杂性</vt:lpstr>
      <vt:lpstr>3.9 流水作业调度</vt:lpstr>
      <vt:lpstr>分析：</vt:lpstr>
      <vt:lpstr>1. 最优子结构性质</vt:lpstr>
      <vt:lpstr>PowerPoint 演示文稿</vt:lpstr>
      <vt:lpstr>3. 流水作业的Johnson法则</vt:lpstr>
      <vt:lpstr>PowerPoint 演示文稿</vt:lpstr>
      <vt:lpstr>PowerPoint 演示文稿</vt:lpstr>
      <vt:lpstr>PowerPoint 演示文稿</vt:lpstr>
      <vt:lpstr>4. 算法描述</vt:lpstr>
      <vt:lpstr>PowerPoint 演示文稿</vt:lpstr>
      <vt:lpstr>PowerPoint 演示文稿</vt:lpstr>
      <vt:lpstr>PowerPoint 演示文稿</vt:lpstr>
      <vt:lpstr>PowerPoint 演示文稿</vt:lpstr>
      <vt:lpstr>PowerPoint 演示文稿</vt:lpstr>
      <vt:lpstr>5. 计算复杂性</vt:lpstr>
      <vt:lpstr>3.10 0-1背包问题</vt:lpstr>
      <vt:lpstr>1. 最优子结构性质</vt:lpstr>
      <vt:lpstr>PowerPoint 演示文稿</vt:lpstr>
      <vt:lpstr>2. 递归关系</vt:lpstr>
      <vt:lpstr>PowerPoint 演示文稿</vt:lpstr>
      <vt:lpstr>3. 算法描述</vt:lpstr>
      <vt:lpstr>PowerPoint 演示文稿</vt:lpstr>
      <vt:lpstr>PowerPoint 演示文稿</vt:lpstr>
      <vt:lpstr>4. 计算复杂性分析</vt:lpstr>
      <vt:lpstr>3.11 最优二叉搜索树</vt:lpstr>
      <vt:lpstr>PowerPoint 演示文稿</vt:lpstr>
      <vt:lpstr>PowerPoint 演示文稿</vt:lpstr>
      <vt:lpstr>PowerPoint 演示文稿</vt:lpstr>
      <vt:lpstr>例：</vt:lpstr>
      <vt:lpstr>最优二叉搜索树问题</vt:lpstr>
      <vt:lpstr>1. 最优子结构性质</vt:lpstr>
      <vt:lpstr>PowerPoint 演示文稿</vt:lpstr>
      <vt:lpstr>PowerPoint 演示文稿</vt:lpstr>
      <vt:lpstr>2. 递归计算最优值</vt:lpstr>
      <vt:lpstr>PowerPoint 演示文稿</vt:lpstr>
      <vt:lpstr>PowerPoint 演示文稿</vt:lpstr>
      <vt:lpstr>PowerPoint 演示文稿</vt:lpstr>
      <vt:lpstr>3. 构造最优解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求两点间最短路径的算法：</vt:lpstr>
      <vt:lpstr>PowerPoint 演示文稿</vt:lpstr>
      <vt:lpstr>动态规划的设计步骤（一）</vt:lpstr>
      <vt:lpstr>动态规划的设计步骤（二）</vt:lpstr>
      <vt:lpstr>逆向分析法</vt:lpstr>
      <vt:lpstr>逆向思维</vt:lpstr>
      <vt:lpstr>正向推导</vt:lpstr>
      <vt:lpstr>PowerPoint 演示文稿</vt:lpstr>
      <vt:lpstr>PowerPoint 演示文稿</vt:lpstr>
      <vt:lpstr>动态规划的解题步骤三</vt:lpstr>
      <vt:lpstr>动态规划基本概念</vt:lpstr>
      <vt:lpstr>动态规划设计方法的一般模式 </vt:lpstr>
      <vt:lpstr> </vt:lpstr>
    </vt:vector>
  </TitlesOfParts>
  <Company>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tx</dc:creator>
  <cp:lastModifiedBy>田 暄</cp:lastModifiedBy>
  <cp:revision>93</cp:revision>
  <dcterms:created xsi:type="dcterms:W3CDTF">2011-02-09T13:49:44Z</dcterms:created>
  <dcterms:modified xsi:type="dcterms:W3CDTF">2020-03-04T04:10:14Z</dcterms:modified>
</cp:coreProperties>
</file>