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58" r:id="rId6"/>
    <p:sldId id="263" r:id="rId7"/>
    <p:sldId id="268" r:id="rId8"/>
    <p:sldId id="264" r:id="rId9"/>
    <p:sldId id="269" r:id="rId10"/>
    <p:sldId id="270" r:id="rId11"/>
    <p:sldId id="271" r:id="rId12"/>
    <p:sldId id="273" r:id="rId13"/>
    <p:sldId id="274" r:id="rId14"/>
    <p:sldId id="275" r:id="rId15"/>
    <p:sldId id="276" r:id="rId16"/>
    <p:sldId id="277" r:id="rId17"/>
    <p:sldId id="278" r:id="rId18"/>
    <p:sldId id="280" r:id="rId19"/>
    <p:sldId id="28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8" autoAdjust="0"/>
    <p:restoredTop sz="94660"/>
  </p:normalViewPr>
  <p:slideViewPr>
    <p:cSldViewPr snapToGrid="0">
      <p:cViewPr varScale="1">
        <p:scale>
          <a:sx n="115" d="100"/>
          <a:sy n="115"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1C2CEB11-73C3-401F-93B5-A79749654C53}"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39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382114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074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827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1401320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1394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774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2553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322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3640908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4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239616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47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412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3657810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2CEB11-73C3-401F-93B5-A79749654C53}"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934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15E73D5-47AF-430F-A4B1-32D6C73D39E5}" type="datetimeFigureOut">
              <a:rPr lang="zh-CN" altLang="en-US" smtClean="0"/>
              <a:t>2020/2/21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192812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5E73D5-47AF-430F-A4B1-32D6C73D39E5}" type="datetimeFigureOut">
              <a:rPr lang="zh-CN" altLang="en-US" smtClean="0"/>
              <a:t>2020/2/21</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2CEB11-73C3-401F-93B5-A79749654C53}" type="slidenum">
              <a:rPr lang="zh-CN" altLang="en-US" smtClean="0"/>
              <a:t>‹#›</a:t>
            </a:fld>
            <a:endParaRPr lang="zh-CN" altLang="en-US"/>
          </a:p>
        </p:txBody>
      </p:sp>
    </p:spTree>
    <p:extLst>
      <p:ext uri="{BB962C8B-B14F-4D97-AF65-F5344CB8AC3E}">
        <p14:creationId xmlns:p14="http://schemas.microsoft.com/office/powerpoint/2010/main" val="19383309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zh.wikipedia.org/wiki/P/NP%E9%97%AE%E9%A2%98" TargetMode="External"/><Relationship Id="rId2" Type="http://schemas.openxmlformats.org/officeDocument/2006/relationships/hyperlink" Target="http://episte.math.ntu.edu.tw/articles/mm/mm_10_2_04/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NP</a:t>
            </a:r>
            <a:r>
              <a:rPr lang="zh-CN" altLang="en-US" dirty="0" smtClean="0"/>
              <a:t>完全性理论</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637332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非确定型图灵机（</a:t>
            </a:r>
            <a:r>
              <a:rPr lang="en-US" altLang="zh-CN"/>
              <a:t>NTM)</a:t>
            </a:r>
          </a:p>
        </p:txBody>
      </p:sp>
      <p:sp>
        <p:nvSpPr>
          <p:cNvPr id="50179" name="Rectangle 3"/>
          <p:cNvSpPr>
            <a:spLocks noGrp="1" noChangeArrowheads="1"/>
          </p:cNvSpPr>
          <p:nvPr>
            <p:ph type="body" idx="1"/>
          </p:nvPr>
        </p:nvSpPr>
        <p:spPr>
          <a:xfrm>
            <a:off x="2209800" y="4343400"/>
            <a:ext cx="7772400" cy="1752600"/>
          </a:xfrm>
        </p:spPr>
        <p:txBody>
          <a:bodyPr/>
          <a:lstStyle/>
          <a:p>
            <a:r>
              <a:rPr lang="zh-CN" altLang="en-US"/>
              <a:t>猜想阶段</a:t>
            </a:r>
          </a:p>
          <a:p>
            <a:r>
              <a:rPr lang="zh-CN" altLang="en-US"/>
              <a:t>验证阶段</a:t>
            </a:r>
          </a:p>
        </p:txBody>
      </p:sp>
      <p:grpSp>
        <p:nvGrpSpPr>
          <p:cNvPr id="50180" name="Group 4"/>
          <p:cNvGrpSpPr>
            <a:grpSpLocks/>
          </p:cNvGrpSpPr>
          <p:nvPr/>
        </p:nvGrpSpPr>
        <p:grpSpPr bwMode="auto">
          <a:xfrm>
            <a:off x="1905000" y="1828800"/>
            <a:ext cx="8305800" cy="1676400"/>
            <a:chOff x="240" y="2832"/>
            <a:chExt cx="5232" cy="1056"/>
          </a:xfrm>
        </p:grpSpPr>
        <p:sp>
          <p:nvSpPr>
            <p:cNvPr id="50181" name="Rectangle 5"/>
            <p:cNvSpPr>
              <a:spLocks noChangeArrowheads="1"/>
            </p:cNvSpPr>
            <p:nvPr/>
          </p:nvSpPr>
          <p:spPr bwMode="auto">
            <a:xfrm>
              <a:off x="1248" y="2832"/>
              <a:ext cx="19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 </a:t>
              </a:r>
              <a:r>
                <a:rPr lang="zh-CN" altLang="en-US"/>
                <a:t>有限状态控制器</a:t>
              </a:r>
            </a:p>
          </p:txBody>
        </p:sp>
        <p:grpSp>
          <p:nvGrpSpPr>
            <p:cNvPr id="50182" name="Group 6"/>
            <p:cNvGrpSpPr>
              <a:grpSpLocks/>
            </p:cNvGrpSpPr>
            <p:nvPr/>
          </p:nvGrpSpPr>
          <p:grpSpPr bwMode="auto">
            <a:xfrm>
              <a:off x="2304" y="3120"/>
              <a:ext cx="1776" cy="528"/>
              <a:chOff x="2352" y="3216"/>
              <a:chExt cx="1776" cy="528"/>
            </a:xfrm>
          </p:grpSpPr>
          <p:sp>
            <p:nvSpPr>
              <p:cNvPr id="50183" name="Line 7"/>
              <p:cNvSpPr>
                <a:spLocks noChangeShapeType="1"/>
              </p:cNvSpPr>
              <p:nvPr/>
            </p:nvSpPr>
            <p:spPr bwMode="auto">
              <a:xfrm>
                <a:off x="2352" y="3216"/>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4" name="Line 8"/>
              <p:cNvSpPr>
                <a:spLocks noChangeShapeType="1"/>
              </p:cNvSpPr>
              <p:nvPr/>
            </p:nvSpPr>
            <p:spPr bwMode="auto">
              <a:xfrm>
                <a:off x="2352" y="3504"/>
                <a:ext cx="177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5" name="Line 9"/>
              <p:cNvSpPr>
                <a:spLocks noChangeShapeType="1"/>
              </p:cNvSpPr>
              <p:nvPr/>
            </p:nvSpPr>
            <p:spPr bwMode="auto">
              <a:xfrm>
                <a:off x="4128" y="3504"/>
                <a:ext cx="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186" name="Group 10"/>
            <p:cNvGrpSpPr>
              <a:grpSpLocks/>
            </p:cNvGrpSpPr>
            <p:nvPr/>
          </p:nvGrpSpPr>
          <p:grpSpPr bwMode="auto">
            <a:xfrm>
              <a:off x="3696" y="3648"/>
              <a:ext cx="1200" cy="240"/>
              <a:chOff x="3696" y="3648"/>
              <a:chExt cx="1200" cy="240"/>
            </a:xfrm>
          </p:grpSpPr>
          <p:sp>
            <p:nvSpPr>
              <p:cNvPr id="50187" name="Line 11"/>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8" name="Line 12"/>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89" name="Line 13"/>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0" name="Line 14"/>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1" name="Line 15"/>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2" name="Line 16"/>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193" name="Group 17"/>
            <p:cNvGrpSpPr>
              <a:grpSpLocks/>
            </p:cNvGrpSpPr>
            <p:nvPr/>
          </p:nvGrpSpPr>
          <p:grpSpPr bwMode="auto">
            <a:xfrm>
              <a:off x="2256" y="3648"/>
              <a:ext cx="1200" cy="240"/>
              <a:chOff x="3696" y="3648"/>
              <a:chExt cx="1200" cy="240"/>
            </a:xfrm>
          </p:grpSpPr>
          <p:sp>
            <p:nvSpPr>
              <p:cNvPr id="50194" name="Line 18"/>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5" name="Line 19"/>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6" name="Line 20"/>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7" name="Line 21"/>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8" name="Line 22"/>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199" name="Line 23"/>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0200" name="Group 24"/>
            <p:cNvGrpSpPr>
              <a:grpSpLocks/>
            </p:cNvGrpSpPr>
            <p:nvPr/>
          </p:nvGrpSpPr>
          <p:grpSpPr bwMode="auto">
            <a:xfrm>
              <a:off x="816" y="3648"/>
              <a:ext cx="1200" cy="240"/>
              <a:chOff x="3696" y="3648"/>
              <a:chExt cx="1200" cy="240"/>
            </a:xfrm>
          </p:grpSpPr>
          <p:sp>
            <p:nvSpPr>
              <p:cNvPr id="50201" name="Line 25"/>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2" name="Line 26"/>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3" name="Line 27"/>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4" name="Line 28"/>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5" name="Line 29"/>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6" name="Line 30"/>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207" name="Line 31"/>
            <p:cNvSpPr>
              <a:spLocks noChangeShapeType="1"/>
            </p:cNvSpPr>
            <p:nvPr/>
          </p:nvSpPr>
          <p:spPr bwMode="auto">
            <a:xfrm>
              <a:off x="336" y="3648"/>
              <a:ext cx="5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8" name="Line 32"/>
            <p:cNvSpPr>
              <a:spLocks noChangeShapeType="1"/>
            </p:cNvSpPr>
            <p:nvPr/>
          </p:nvSpPr>
          <p:spPr bwMode="auto">
            <a:xfrm>
              <a:off x="336" y="3888"/>
              <a:ext cx="5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209" name="Rectangle 33"/>
            <p:cNvSpPr>
              <a:spLocks noChangeArrowheads="1"/>
            </p:cNvSpPr>
            <p:nvPr/>
          </p:nvSpPr>
          <p:spPr bwMode="auto">
            <a:xfrm>
              <a:off x="8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50210" name="Rectangle 34"/>
            <p:cNvSpPr>
              <a:spLocks noChangeArrowheads="1"/>
            </p:cNvSpPr>
            <p:nvPr/>
          </p:nvSpPr>
          <p:spPr bwMode="auto">
            <a:xfrm>
              <a:off x="1536" y="364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50211" name="Rectangle 35"/>
            <p:cNvSpPr>
              <a:spLocks noChangeArrowheads="1"/>
            </p:cNvSpPr>
            <p:nvPr/>
          </p:nvSpPr>
          <p:spPr bwMode="auto">
            <a:xfrm>
              <a:off x="2015" y="3647"/>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1</a:t>
              </a:r>
            </a:p>
          </p:txBody>
        </p:sp>
        <p:sp>
          <p:nvSpPr>
            <p:cNvPr id="50212" name="Rectangle 36"/>
            <p:cNvSpPr>
              <a:spLocks noChangeArrowheads="1"/>
            </p:cNvSpPr>
            <p:nvPr/>
          </p:nvSpPr>
          <p:spPr bwMode="auto">
            <a:xfrm>
              <a:off x="2255" y="3647"/>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1</a:t>
              </a:r>
            </a:p>
          </p:txBody>
        </p:sp>
        <p:sp>
          <p:nvSpPr>
            <p:cNvPr id="50213" name="Rectangle 37"/>
            <p:cNvSpPr>
              <a:spLocks noChangeArrowheads="1"/>
            </p:cNvSpPr>
            <p:nvPr/>
          </p:nvSpPr>
          <p:spPr bwMode="auto">
            <a:xfrm>
              <a:off x="34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50214" name="Rectangle 38"/>
            <p:cNvSpPr>
              <a:spLocks noChangeArrowheads="1"/>
            </p:cNvSpPr>
            <p:nvPr/>
          </p:nvSpPr>
          <p:spPr bwMode="auto">
            <a:xfrm>
              <a:off x="44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1</a:t>
              </a:r>
            </a:p>
          </p:txBody>
        </p:sp>
        <p:sp>
          <p:nvSpPr>
            <p:cNvPr id="50215" name="Rectangle 39"/>
            <p:cNvSpPr>
              <a:spLocks noChangeArrowheads="1"/>
            </p:cNvSpPr>
            <p:nvPr/>
          </p:nvSpPr>
          <p:spPr bwMode="auto">
            <a:xfrm>
              <a:off x="24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16" name="Rectangle 40"/>
            <p:cNvSpPr>
              <a:spLocks noChangeArrowheads="1"/>
            </p:cNvSpPr>
            <p:nvPr/>
          </p:nvSpPr>
          <p:spPr bwMode="auto">
            <a:xfrm>
              <a:off x="32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17" name="Rectangle 41"/>
            <p:cNvSpPr>
              <a:spLocks noChangeArrowheads="1"/>
            </p:cNvSpPr>
            <p:nvPr/>
          </p:nvSpPr>
          <p:spPr bwMode="auto">
            <a:xfrm>
              <a:off x="273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18" name="Rectangle 42"/>
            <p:cNvSpPr>
              <a:spLocks noChangeArrowheads="1"/>
            </p:cNvSpPr>
            <p:nvPr/>
          </p:nvSpPr>
          <p:spPr bwMode="auto">
            <a:xfrm>
              <a:off x="17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19" name="Rectangle 43"/>
            <p:cNvSpPr>
              <a:spLocks noChangeArrowheads="1"/>
            </p:cNvSpPr>
            <p:nvPr/>
          </p:nvSpPr>
          <p:spPr bwMode="auto">
            <a:xfrm>
              <a:off x="10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20" name="Rectangle 44"/>
            <p:cNvSpPr>
              <a:spLocks noChangeArrowheads="1"/>
            </p:cNvSpPr>
            <p:nvPr/>
          </p:nvSpPr>
          <p:spPr bwMode="auto">
            <a:xfrm>
              <a:off x="393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21" name="Rectangle 45"/>
            <p:cNvSpPr>
              <a:spLocks noChangeArrowheads="1"/>
            </p:cNvSpPr>
            <p:nvPr/>
          </p:nvSpPr>
          <p:spPr bwMode="auto">
            <a:xfrm>
              <a:off x="41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0</a:t>
              </a:r>
            </a:p>
          </p:txBody>
        </p:sp>
        <p:sp>
          <p:nvSpPr>
            <p:cNvPr id="50222" name="Rectangle 46"/>
            <p:cNvSpPr>
              <a:spLocks noChangeArrowheads="1"/>
            </p:cNvSpPr>
            <p:nvPr/>
          </p:nvSpPr>
          <p:spPr bwMode="auto">
            <a:xfrm>
              <a:off x="12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B</a:t>
              </a:r>
            </a:p>
          </p:txBody>
        </p:sp>
        <p:sp>
          <p:nvSpPr>
            <p:cNvPr id="50223" name="Rectangle 47"/>
            <p:cNvSpPr>
              <a:spLocks noChangeArrowheads="1"/>
            </p:cNvSpPr>
            <p:nvPr/>
          </p:nvSpPr>
          <p:spPr bwMode="auto">
            <a:xfrm>
              <a:off x="29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B</a:t>
              </a:r>
            </a:p>
          </p:txBody>
        </p:sp>
        <p:sp>
          <p:nvSpPr>
            <p:cNvPr id="50224" name="Rectangle 48"/>
            <p:cNvSpPr>
              <a:spLocks noChangeArrowheads="1"/>
            </p:cNvSpPr>
            <p:nvPr/>
          </p:nvSpPr>
          <p:spPr bwMode="auto">
            <a:xfrm>
              <a:off x="46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a:t>B</a:t>
              </a:r>
            </a:p>
          </p:txBody>
        </p:sp>
        <p:sp>
          <p:nvSpPr>
            <p:cNvPr id="50225" name="Rectangle 49"/>
            <p:cNvSpPr>
              <a:spLocks noChangeArrowheads="1"/>
            </p:cNvSpPr>
            <p:nvPr/>
          </p:nvSpPr>
          <p:spPr bwMode="auto">
            <a:xfrm>
              <a:off x="36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1</a:t>
              </a:r>
            </a:p>
          </p:txBody>
        </p:sp>
        <p:sp>
          <p:nvSpPr>
            <p:cNvPr id="50226" name="Rectangle 50"/>
            <p:cNvSpPr>
              <a:spLocks noChangeArrowheads="1"/>
            </p:cNvSpPr>
            <p:nvPr/>
          </p:nvSpPr>
          <p:spPr bwMode="auto">
            <a:xfrm>
              <a:off x="4896" y="3648"/>
              <a:ext cx="5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a:t>
              </a:r>
            </a:p>
          </p:txBody>
        </p:sp>
        <p:sp>
          <p:nvSpPr>
            <p:cNvPr id="50227" name="Rectangle 51"/>
            <p:cNvSpPr>
              <a:spLocks noChangeArrowheads="1"/>
            </p:cNvSpPr>
            <p:nvPr/>
          </p:nvSpPr>
          <p:spPr bwMode="auto">
            <a:xfrm>
              <a:off x="240" y="3648"/>
              <a:ext cx="5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a:t>
              </a:r>
            </a:p>
          </p:txBody>
        </p:sp>
      </p:grpSp>
      <p:sp>
        <p:nvSpPr>
          <p:cNvPr id="50228" name="Rectangle 52"/>
          <p:cNvSpPr>
            <a:spLocks noChangeArrowheads="1"/>
          </p:cNvSpPr>
          <p:nvPr/>
        </p:nvSpPr>
        <p:spPr bwMode="auto">
          <a:xfrm>
            <a:off x="7543800" y="1828800"/>
            <a:ext cx="2514600" cy="533400"/>
          </a:xfrm>
          <a:prstGeom prst="rect">
            <a:avLst/>
          </a:prstGeom>
          <a:noFill/>
          <a:ln w="9525">
            <a:solidFill>
              <a:srgbClr val="FF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zh-CN" altLang="en-US"/>
              <a:t>猜想模块</a:t>
            </a:r>
          </a:p>
        </p:txBody>
      </p:sp>
      <p:grpSp>
        <p:nvGrpSpPr>
          <p:cNvPr id="50236" name="Group 60"/>
          <p:cNvGrpSpPr>
            <a:grpSpLocks/>
          </p:cNvGrpSpPr>
          <p:nvPr/>
        </p:nvGrpSpPr>
        <p:grpSpPr bwMode="auto">
          <a:xfrm>
            <a:off x="6629400" y="1981200"/>
            <a:ext cx="914400" cy="152400"/>
            <a:chOff x="3216" y="1248"/>
            <a:chExt cx="576" cy="96"/>
          </a:xfrm>
        </p:grpSpPr>
        <p:sp>
          <p:nvSpPr>
            <p:cNvPr id="50229" name="Line 53"/>
            <p:cNvSpPr>
              <a:spLocks noChangeShapeType="1"/>
            </p:cNvSpPr>
            <p:nvPr/>
          </p:nvSpPr>
          <p:spPr bwMode="auto">
            <a:xfrm>
              <a:off x="3216" y="1248"/>
              <a:ext cx="576" cy="0"/>
            </a:xfrm>
            <a:prstGeom prst="line">
              <a:avLst/>
            </a:prstGeom>
            <a:noFill/>
            <a:ln w="9525">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0230" name="Line 54"/>
            <p:cNvSpPr>
              <a:spLocks noChangeShapeType="1"/>
            </p:cNvSpPr>
            <p:nvPr/>
          </p:nvSpPr>
          <p:spPr bwMode="auto">
            <a:xfrm>
              <a:off x="3216" y="1344"/>
              <a:ext cx="576" cy="0"/>
            </a:xfrm>
            <a:prstGeom prst="line">
              <a:avLst/>
            </a:prstGeom>
            <a:noFill/>
            <a:ln w="9525">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50235" name="Group 59"/>
          <p:cNvGrpSpPr>
            <a:grpSpLocks/>
          </p:cNvGrpSpPr>
          <p:nvPr/>
        </p:nvGrpSpPr>
        <p:grpSpPr bwMode="auto">
          <a:xfrm>
            <a:off x="6781800" y="2362200"/>
            <a:ext cx="1981200" cy="762000"/>
            <a:chOff x="3312" y="1488"/>
            <a:chExt cx="1248" cy="480"/>
          </a:xfrm>
        </p:grpSpPr>
        <p:sp>
          <p:nvSpPr>
            <p:cNvPr id="50231" name="Line 55"/>
            <p:cNvSpPr>
              <a:spLocks noChangeShapeType="1"/>
            </p:cNvSpPr>
            <p:nvPr/>
          </p:nvSpPr>
          <p:spPr bwMode="auto">
            <a:xfrm>
              <a:off x="4560" y="1488"/>
              <a:ext cx="0" cy="96"/>
            </a:xfrm>
            <a:prstGeom prst="line">
              <a:avLst/>
            </a:prstGeom>
            <a:noFill/>
            <a:ln w="1905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0232" name="Line 56"/>
            <p:cNvSpPr>
              <a:spLocks noChangeShapeType="1"/>
            </p:cNvSpPr>
            <p:nvPr/>
          </p:nvSpPr>
          <p:spPr bwMode="auto">
            <a:xfrm flipH="1">
              <a:off x="3312" y="1584"/>
              <a:ext cx="1248" cy="0"/>
            </a:xfrm>
            <a:prstGeom prst="line">
              <a:avLst/>
            </a:prstGeom>
            <a:noFill/>
            <a:ln w="1905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0234" name="Line 58"/>
            <p:cNvSpPr>
              <a:spLocks noChangeShapeType="1"/>
            </p:cNvSpPr>
            <p:nvPr/>
          </p:nvSpPr>
          <p:spPr bwMode="auto">
            <a:xfrm>
              <a:off x="3312" y="1584"/>
              <a:ext cx="0" cy="384"/>
            </a:xfrm>
            <a:prstGeom prst="line">
              <a:avLst/>
            </a:prstGeom>
            <a:noFill/>
            <a:ln w="1905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extLst>
      <p:ext uri="{BB962C8B-B14F-4D97-AF65-F5344CB8AC3E}">
        <p14:creationId xmlns:p14="http://schemas.microsoft.com/office/powerpoint/2010/main" val="3907591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a:r>
              <a:rPr lang="en-US" altLang="zh-CN"/>
              <a:t>NTM</a:t>
            </a:r>
            <a:r>
              <a:rPr lang="zh-CN" altLang="en-US"/>
              <a:t>计算树</a:t>
            </a:r>
          </a:p>
        </p:txBody>
      </p:sp>
      <p:grpSp>
        <p:nvGrpSpPr>
          <p:cNvPr id="29746" name="Group 50"/>
          <p:cNvGrpSpPr>
            <a:grpSpLocks/>
          </p:cNvGrpSpPr>
          <p:nvPr/>
        </p:nvGrpSpPr>
        <p:grpSpPr bwMode="auto">
          <a:xfrm>
            <a:off x="5029200" y="1676400"/>
            <a:ext cx="2057400" cy="685800"/>
            <a:chOff x="2208" y="1344"/>
            <a:chExt cx="1296" cy="432"/>
          </a:xfrm>
        </p:grpSpPr>
        <p:cxnSp>
          <p:nvCxnSpPr>
            <p:cNvPr id="29700" name="AutoShape 4"/>
            <p:cNvCxnSpPr>
              <a:cxnSpLocks noChangeShapeType="1"/>
            </p:cNvCxnSpPr>
            <p:nvPr/>
          </p:nvCxnSpPr>
          <p:spPr bwMode="auto">
            <a:xfrm flipH="1">
              <a:off x="2208" y="1344"/>
              <a:ext cx="288"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1" name="AutoShape 5"/>
            <p:cNvCxnSpPr>
              <a:cxnSpLocks noChangeShapeType="1"/>
            </p:cNvCxnSpPr>
            <p:nvPr/>
          </p:nvCxnSpPr>
          <p:spPr bwMode="auto">
            <a:xfrm>
              <a:off x="2496" y="1344"/>
              <a:ext cx="1008"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2" name="AutoShape 6"/>
            <p:cNvCxnSpPr>
              <a:cxnSpLocks noChangeShapeType="1"/>
            </p:cNvCxnSpPr>
            <p:nvPr/>
          </p:nvCxnSpPr>
          <p:spPr bwMode="auto">
            <a:xfrm>
              <a:off x="2496" y="1344"/>
              <a:ext cx="384"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747" name="Group 51"/>
          <p:cNvGrpSpPr>
            <a:grpSpLocks/>
          </p:cNvGrpSpPr>
          <p:nvPr/>
        </p:nvGrpSpPr>
        <p:grpSpPr bwMode="auto">
          <a:xfrm>
            <a:off x="4495800" y="2362200"/>
            <a:ext cx="3352800" cy="838200"/>
            <a:chOff x="1872" y="1776"/>
            <a:chExt cx="2112" cy="528"/>
          </a:xfrm>
        </p:grpSpPr>
        <p:cxnSp>
          <p:nvCxnSpPr>
            <p:cNvPr id="29703" name="AutoShape 7"/>
            <p:cNvCxnSpPr>
              <a:cxnSpLocks noChangeShapeType="1"/>
            </p:cNvCxnSpPr>
            <p:nvPr/>
          </p:nvCxnSpPr>
          <p:spPr bwMode="auto">
            <a:xfrm flipH="1">
              <a:off x="1872" y="1776"/>
              <a:ext cx="336"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4" name="AutoShape 8"/>
            <p:cNvCxnSpPr>
              <a:cxnSpLocks noChangeShapeType="1"/>
            </p:cNvCxnSpPr>
            <p:nvPr/>
          </p:nvCxnSpPr>
          <p:spPr bwMode="auto">
            <a:xfrm>
              <a:off x="2208" y="1776"/>
              <a:ext cx="48"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5" name="AutoShape 9"/>
            <p:cNvCxnSpPr>
              <a:cxnSpLocks noChangeShapeType="1"/>
            </p:cNvCxnSpPr>
            <p:nvPr/>
          </p:nvCxnSpPr>
          <p:spPr bwMode="auto">
            <a:xfrm>
              <a:off x="2208" y="1776"/>
              <a:ext cx="336"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6" name="AutoShape 10"/>
            <p:cNvCxnSpPr>
              <a:cxnSpLocks noChangeShapeType="1"/>
            </p:cNvCxnSpPr>
            <p:nvPr/>
          </p:nvCxnSpPr>
          <p:spPr bwMode="auto">
            <a:xfrm flipH="1">
              <a:off x="2784" y="1776"/>
              <a:ext cx="96"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7" name="AutoShape 11"/>
            <p:cNvCxnSpPr>
              <a:cxnSpLocks noChangeShapeType="1"/>
            </p:cNvCxnSpPr>
            <p:nvPr/>
          </p:nvCxnSpPr>
          <p:spPr bwMode="auto">
            <a:xfrm>
              <a:off x="2880" y="1776"/>
              <a:ext cx="336"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8" name="AutoShape 12"/>
            <p:cNvCxnSpPr>
              <a:cxnSpLocks noChangeShapeType="1"/>
            </p:cNvCxnSpPr>
            <p:nvPr/>
          </p:nvCxnSpPr>
          <p:spPr bwMode="auto">
            <a:xfrm flipH="1">
              <a:off x="3360" y="1776"/>
              <a:ext cx="144"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3"/>
            <p:cNvCxnSpPr>
              <a:cxnSpLocks noChangeShapeType="1"/>
            </p:cNvCxnSpPr>
            <p:nvPr/>
          </p:nvCxnSpPr>
          <p:spPr bwMode="auto">
            <a:xfrm>
              <a:off x="3504" y="1776"/>
              <a:ext cx="96"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4"/>
            <p:cNvCxnSpPr>
              <a:cxnSpLocks noChangeShapeType="1"/>
            </p:cNvCxnSpPr>
            <p:nvPr/>
          </p:nvCxnSpPr>
          <p:spPr bwMode="auto">
            <a:xfrm>
              <a:off x="3504" y="1776"/>
              <a:ext cx="480"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749" name="Group 53"/>
          <p:cNvGrpSpPr>
            <a:grpSpLocks/>
          </p:cNvGrpSpPr>
          <p:nvPr/>
        </p:nvGrpSpPr>
        <p:grpSpPr bwMode="auto">
          <a:xfrm>
            <a:off x="3505200" y="4114800"/>
            <a:ext cx="4800600" cy="1066800"/>
            <a:chOff x="1248" y="2880"/>
            <a:chExt cx="3024" cy="672"/>
          </a:xfrm>
        </p:grpSpPr>
        <p:cxnSp>
          <p:nvCxnSpPr>
            <p:cNvPr id="29716" name="AutoShape 20"/>
            <p:cNvCxnSpPr>
              <a:cxnSpLocks noChangeShapeType="1"/>
            </p:cNvCxnSpPr>
            <p:nvPr/>
          </p:nvCxnSpPr>
          <p:spPr bwMode="auto">
            <a:xfrm flipH="1">
              <a:off x="1248" y="2880"/>
              <a:ext cx="192"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726" name="Group 30"/>
            <p:cNvGrpSpPr>
              <a:grpSpLocks/>
            </p:cNvGrpSpPr>
            <p:nvPr/>
          </p:nvGrpSpPr>
          <p:grpSpPr bwMode="auto">
            <a:xfrm flipV="1">
              <a:off x="2400" y="3216"/>
              <a:ext cx="528" cy="48"/>
              <a:chOff x="2592" y="2592"/>
              <a:chExt cx="624" cy="48"/>
            </a:xfrm>
          </p:grpSpPr>
          <p:sp>
            <p:nvSpPr>
              <p:cNvPr id="29727" name="AutoShape 31"/>
              <p:cNvSpPr>
                <a:spLocks noChangeArrowheads="1"/>
              </p:cNvSpPr>
              <p:nvPr/>
            </p:nvSpPr>
            <p:spPr bwMode="auto">
              <a:xfrm>
                <a:off x="2592"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8" name="AutoShape 32"/>
              <p:cNvSpPr>
                <a:spLocks noChangeArrowheads="1"/>
              </p:cNvSpPr>
              <p:nvPr/>
            </p:nvSpPr>
            <p:spPr bwMode="auto">
              <a:xfrm>
                <a:off x="2736"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9" name="AutoShape 33"/>
              <p:cNvSpPr>
                <a:spLocks noChangeArrowheads="1"/>
              </p:cNvSpPr>
              <p:nvPr/>
            </p:nvSpPr>
            <p:spPr bwMode="auto">
              <a:xfrm>
                <a:off x="2880"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0" name="AutoShape 34"/>
              <p:cNvSpPr>
                <a:spLocks noChangeArrowheads="1"/>
              </p:cNvSpPr>
              <p:nvPr/>
            </p:nvSpPr>
            <p:spPr bwMode="auto">
              <a:xfrm>
                <a:off x="3024"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1" name="AutoShape 35"/>
              <p:cNvSpPr>
                <a:spLocks noChangeArrowheads="1"/>
              </p:cNvSpPr>
              <p:nvPr/>
            </p:nvSpPr>
            <p:spPr bwMode="auto">
              <a:xfrm>
                <a:off x="3168"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9732" name="Group 36"/>
            <p:cNvGrpSpPr>
              <a:grpSpLocks/>
            </p:cNvGrpSpPr>
            <p:nvPr/>
          </p:nvGrpSpPr>
          <p:grpSpPr bwMode="auto">
            <a:xfrm flipV="1">
              <a:off x="3024" y="3216"/>
              <a:ext cx="528" cy="48"/>
              <a:chOff x="2592" y="2592"/>
              <a:chExt cx="624" cy="48"/>
            </a:xfrm>
          </p:grpSpPr>
          <p:sp>
            <p:nvSpPr>
              <p:cNvPr id="29733" name="AutoShape 37"/>
              <p:cNvSpPr>
                <a:spLocks noChangeArrowheads="1"/>
              </p:cNvSpPr>
              <p:nvPr/>
            </p:nvSpPr>
            <p:spPr bwMode="auto">
              <a:xfrm>
                <a:off x="2592"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4" name="AutoShape 38"/>
              <p:cNvSpPr>
                <a:spLocks noChangeArrowheads="1"/>
              </p:cNvSpPr>
              <p:nvPr/>
            </p:nvSpPr>
            <p:spPr bwMode="auto">
              <a:xfrm>
                <a:off x="2736"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5" name="AutoShape 39"/>
              <p:cNvSpPr>
                <a:spLocks noChangeArrowheads="1"/>
              </p:cNvSpPr>
              <p:nvPr/>
            </p:nvSpPr>
            <p:spPr bwMode="auto">
              <a:xfrm>
                <a:off x="2880"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6" name="AutoShape 40"/>
              <p:cNvSpPr>
                <a:spLocks noChangeArrowheads="1"/>
              </p:cNvSpPr>
              <p:nvPr/>
            </p:nvSpPr>
            <p:spPr bwMode="auto">
              <a:xfrm>
                <a:off x="3024"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37" name="AutoShape 41"/>
              <p:cNvSpPr>
                <a:spLocks noChangeArrowheads="1"/>
              </p:cNvSpPr>
              <p:nvPr/>
            </p:nvSpPr>
            <p:spPr bwMode="auto">
              <a:xfrm>
                <a:off x="3168"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29738" name="Group 42"/>
            <p:cNvGrpSpPr>
              <a:grpSpLocks/>
            </p:cNvGrpSpPr>
            <p:nvPr/>
          </p:nvGrpSpPr>
          <p:grpSpPr bwMode="auto">
            <a:xfrm flipV="1">
              <a:off x="1776" y="3216"/>
              <a:ext cx="528" cy="48"/>
              <a:chOff x="2592" y="2592"/>
              <a:chExt cx="624" cy="48"/>
            </a:xfrm>
          </p:grpSpPr>
          <p:sp>
            <p:nvSpPr>
              <p:cNvPr id="29739" name="AutoShape 43"/>
              <p:cNvSpPr>
                <a:spLocks noChangeArrowheads="1"/>
              </p:cNvSpPr>
              <p:nvPr/>
            </p:nvSpPr>
            <p:spPr bwMode="auto">
              <a:xfrm>
                <a:off x="2592"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40" name="AutoShape 44"/>
              <p:cNvSpPr>
                <a:spLocks noChangeArrowheads="1"/>
              </p:cNvSpPr>
              <p:nvPr/>
            </p:nvSpPr>
            <p:spPr bwMode="auto">
              <a:xfrm>
                <a:off x="2736"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41" name="AutoShape 45"/>
              <p:cNvSpPr>
                <a:spLocks noChangeArrowheads="1"/>
              </p:cNvSpPr>
              <p:nvPr/>
            </p:nvSpPr>
            <p:spPr bwMode="auto">
              <a:xfrm>
                <a:off x="2880"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42" name="AutoShape 46"/>
              <p:cNvSpPr>
                <a:spLocks noChangeArrowheads="1"/>
              </p:cNvSpPr>
              <p:nvPr/>
            </p:nvSpPr>
            <p:spPr bwMode="auto">
              <a:xfrm>
                <a:off x="3024"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43" name="AutoShape 47"/>
              <p:cNvSpPr>
                <a:spLocks noChangeArrowheads="1"/>
              </p:cNvSpPr>
              <p:nvPr/>
            </p:nvSpPr>
            <p:spPr bwMode="auto">
              <a:xfrm>
                <a:off x="3168"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cxnSp>
          <p:nvCxnSpPr>
            <p:cNvPr id="29744" name="AutoShape 48"/>
            <p:cNvCxnSpPr>
              <a:cxnSpLocks noChangeShapeType="1"/>
            </p:cNvCxnSpPr>
            <p:nvPr/>
          </p:nvCxnSpPr>
          <p:spPr bwMode="auto">
            <a:xfrm>
              <a:off x="3984" y="2928"/>
              <a:ext cx="288"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748" name="Group 52"/>
          <p:cNvGrpSpPr>
            <a:grpSpLocks/>
          </p:cNvGrpSpPr>
          <p:nvPr/>
        </p:nvGrpSpPr>
        <p:grpSpPr bwMode="auto">
          <a:xfrm>
            <a:off x="3810000" y="3124200"/>
            <a:ext cx="4038600" cy="1066800"/>
            <a:chOff x="1440" y="2256"/>
            <a:chExt cx="2544" cy="672"/>
          </a:xfrm>
        </p:grpSpPr>
        <p:cxnSp>
          <p:nvCxnSpPr>
            <p:cNvPr id="29713" name="AutoShape 17"/>
            <p:cNvCxnSpPr>
              <a:cxnSpLocks noChangeShapeType="1"/>
            </p:cNvCxnSpPr>
            <p:nvPr/>
          </p:nvCxnSpPr>
          <p:spPr bwMode="auto">
            <a:xfrm>
              <a:off x="1872" y="2256"/>
              <a:ext cx="384"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18"/>
            <p:cNvCxnSpPr>
              <a:cxnSpLocks noChangeShapeType="1"/>
            </p:cNvCxnSpPr>
            <p:nvPr/>
          </p:nvCxnSpPr>
          <p:spPr bwMode="auto">
            <a:xfrm flipH="1">
              <a:off x="1440" y="2256"/>
              <a:ext cx="432"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19"/>
            <p:cNvCxnSpPr>
              <a:cxnSpLocks noChangeShapeType="1"/>
            </p:cNvCxnSpPr>
            <p:nvPr/>
          </p:nvCxnSpPr>
          <p:spPr bwMode="auto">
            <a:xfrm flipH="1">
              <a:off x="1824" y="2256"/>
              <a:ext cx="48"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8" name="AutoShape 22"/>
            <p:cNvCxnSpPr>
              <a:cxnSpLocks noChangeShapeType="1"/>
            </p:cNvCxnSpPr>
            <p:nvPr/>
          </p:nvCxnSpPr>
          <p:spPr bwMode="auto">
            <a:xfrm>
              <a:off x="3984" y="2304"/>
              <a:ext cx="0"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9725" name="Group 29"/>
            <p:cNvGrpSpPr>
              <a:grpSpLocks/>
            </p:cNvGrpSpPr>
            <p:nvPr/>
          </p:nvGrpSpPr>
          <p:grpSpPr bwMode="auto">
            <a:xfrm flipV="1">
              <a:off x="2688" y="2544"/>
              <a:ext cx="528" cy="48"/>
              <a:chOff x="2592" y="2592"/>
              <a:chExt cx="624" cy="48"/>
            </a:xfrm>
          </p:grpSpPr>
          <p:sp>
            <p:nvSpPr>
              <p:cNvPr id="29720" name="AutoShape 24"/>
              <p:cNvSpPr>
                <a:spLocks noChangeArrowheads="1"/>
              </p:cNvSpPr>
              <p:nvPr/>
            </p:nvSpPr>
            <p:spPr bwMode="auto">
              <a:xfrm>
                <a:off x="2592"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1" name="AutoShape 25"/>
              <p:cNvSpPr>
                <a:spLocks noChangeArrowheads="1"/>
              </p:cNvSpPr>
              <p:nvPr/>
            </p:nvSpPr>
            <p:spPr bwMode="auto">
              <a:xfrm>
                <a:off x="2736"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2" name="AutoShape 26"/>
              <p:cNvSpPr>
                <a:spLocks noChangeArrowheads="1"/>
              </p:cNvSpPr>
              <p:nvPr/>
            </p:nvSpPr>
            <p:spPr bwMode="auto">
              <a:xfrm>
                <a:off x="2880"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3" name="AutoShape 27"/>
              <p:cNvSpPr>
                <a:spLocks noChangeArrowheads="1"/>
              </p:cNvSpPr>
              <p:nvPr/>
            </p:nvSpPr>
            <p:spPr bwMode="auto">
              <a:xfrm>
                <a:off x="3024"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24" name="AutoShape 28"/>
              <p:cNvSpPr>
                <a:spLocks noChangeArrowheads="1"/>
              </p:cNvSpPr>
              <p:nvPr/>
            </p:nvSpPr>
            <p:spPr bwMode="auto">
              <a:xfrm>
                <a:off x="3168" y="2592"/>
                <a:ext cx="48" cy="48"/>
              </a:xfrm>
              <a:prstGeom prst="octagon">
                <a:avLst>
                  <a:gd name="adj" fmla="val 29287"/>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cxnSp>
          <p:nvCxnSpPr>
            <p:cNvPr id="29745" name="AutoShape 49"/>
            <p:cNvCxnSpPr>
              <a:cxnSpLocks noChangeShapeType="1"/>
            </p:cNvCxnSpPr>
            <p:nvPr/>
          </p:nvCxnSpPr>
          <p:spPr bwMode="auto">
            <a:xfrm flipH="1">
              <a:off x="3696" y="2304"/>
              <a:ext cx="288"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750" name="AutoShape 54"/>
          <p:cNvSpPr>
            <a:spLocks noChangeArrowheads="1"/>
          </p:cNvSpPr>
          <p:nvPr/>
        </p:nvSpPr>
        <p:spPr bwMode="auto">
          <a:xfrm>
            <a:off x="5457825" y="1676400"/>
            <a:ext cx="76200" cy="762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9751" name="Text Box 55"/>
          <p:cNvSpPr txBox="1">
            <a:spLocks noChangeArrowheads="1"/>
          </p:cNvSpPr>
          <p:nvPr/>
        </p:nvSpPr>
        <p:spPr bwMode="auto">
          <a:xfrm>
            <a:off x="2743200" y="5486401"/>
            <a:ext cx="67056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zh-CN" altLang="en-US" sz="2800"/>
              <a:t>计算过程：从根到叶节点的路径</a:t>
            </a:r>
          </a:p>
        </p:txBody>
      </p:sp>
    </p:spTree>
    <p:extLst>
      <p:ext uri="{BB962C8B-B14F-4D97-AF65-F5344CB8AC3E}">
        <p14:creationId xmlns:p14="http://schemas.microsoft.com/office/powerpoint/2010/main" val="1129462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7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9746"/>
                                        </p:tgtEl>
                                        <p:attrNameLst>
                                          <p:attrName>style.visibility</p:attrName>
                                        </p:attrNameLst>
                                      </p:cBhvr>
                                      <p:to>
                                        <p:strVal val="visible"/>
                                      </p:to>
                                    </p:set>
                                    <p:animEffect transition="in" filter="dissolve">
                                      <p:cBhvr>
                                        <p:cTn id="11" dur="500"/>
                                        <p:tgtEl>
                                          <p:spTgt spid="297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9747"/>
                                        </p:tgtEl>
                                        <p:attrNameLst>
                                          <p:attrName>style.visibility</p:attrName>
                                        </p:attrNameLst>
                                      </p:cBhvr>
                                      <p:to>
                                        <p:strVal val="visible"/>
                                      </p:to>
                                    </p:set>
                                    <p:animEffect transition="in" filter="dissolve">
                                      <p:cBhvr>
                                        <p:cTn id="16" dur="500"/>
                                        <p:tgtEl>
                                          <p:spTgt spid="2974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9748"/>
                                        </p:tgtEl>
                                        <p:attrNameLst>
                                          <p:attrName>style.visibility</p:attrName>
                                        </p:attrNameLst>
                                      </p:cBhvr>
                                      <p:to>
                                        <p:strVal val="visible"/>
                                      </p:to>
                                    </p:set>
                                    <p:animEffect transition="in" filter="dissolve">
                                      <p:cBhvr>
                                        <p:cTn id="21" dur="500"/>
                                        <p:tgtEl>
                                          <p:spTgt spid="297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29749"/>
                                        </p:tgtEl>
                                        <p:attrNameLst>
                                          <p:attrName>style.visibility</p:attrName>
                                        </p:attrNameLst>
                                      </p:cBhvr>
                                      <p:to>
                                        <p:strVal val="visible"/>
                                      </p:to>
                                    </p:set>
                                    <p:animEffect transition="in" filter="dissolve">
                                      <p:cBhvr>
                                        <p:cTn id="26" dur="500"/>
                                        <p:tgtEl>
                                          <p:spTgt spid="29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751"/>
                                        </p:tgtEl>
                                        <p:attrNameLst>
                                          <p:attrName>style.visibility</p:attrName>
                                        </p:attrNameLst>
                                      </p:cBhvr>
                                      <p:to>
                                        <p:strVal val="visible"/>
                                      </p:to>
                                    </p:set>
                                    <p:anim calcmode="lin" valueType="num">
                                      <p:cBhvr additive="base">
                                        <p:cTn id="31" dur="500" fill="hold"/>
                                        <p:tgtEl>
                                          <p:spTgt spid="29751"/>
                                        </p:tgtEl>
                                        <p:attrNameLst>
                                          <p:attrName>ppt_x</p:attrName>
                                        </p:attrNameLst>
                                      </p:cBhvr>
                                      <p:tavLst>
                                        <p:tav tm="0">
                                          <p:val>
                                            <p:strVal val="#ppt_x"/>
                                          </p:val>
                                        </p:tav>
                                        <p:tav tm="100000">
                                          <p:val>
                                            <p:strVal val="#ppt_x"/>
                                          </p:val>
                                        </p:tav>
                                      </p:tavLst>
                                    </p:anim>
                                    <p:anim calcmode="lin" valueType="num">
                                      <p:cBhvr additive="base">
                                        <p:cTn id="32" dur="500" fill="hold"/>
                                        <p:tgtEl>
                                          <p:spTgt spid="29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0" grpId="0" animBg="1"/>
      <p:bldP spid="297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a:r>
              <a:rPr lang="en-US" altLang="zh-CN"/>
              <a:t>NP</a:t>
            </a:r>
            <a:r>
              <a:rPr lang="zh-CN" altLang="en-US"/>
              <a:t>类</a:t>
            </a:r>
            <a:r>
              <a:rPr lang="en-US" altLang="zh-CN" sz="3600"/>
              <a:t>(Nondeterministic Polynomial )</a:t>
            </a:r>
          </a:p>
        </p:txBody>
      </p:sp>
      <p:sp>
        <p:nvSpPr>
          <p:cNvPr id="27651" name="Rectangle 3"/>
          <p:cNvSpPr>
            <a:spLocks noGrp="1" noChangeArrowheads="1"/>
          </p:cNvSpPr>
          <p:nvPr>
            <p:ph type="body" idx="1"/>
          </p:nvPr>
        </p:nvSpPr>
        <p:spPr/>
        <p:txBody>
          <a:bodyPr/>
          <a:lstStyle/>
          <a:p>
            <a:r>
              <a:rPr lang="en-US" altLang="zh-CN" sz="2800"/>
              <a:t>NP</a:t>
            </a:r>
            <a:r>
              <a:rPr lang="zh-CN" altLang="en-US" sz="2800"/>
              <a:t>问题：</a:t>
            </a:r>
          </a:p>
          <a:p>
            <a:pPr lvl="1"/>
            <a:r>
              <a:rPr lang="zh-CN" altLang="en-US" sz="2400"/>
              <a:t>在非确定型图灵机上多项式时间可解的问题</a:t>
            </a:r>
          </a:p>
          <a:p>
            <a:pPr lvl="1"/>
            <a:r>
              <a:rPr lang="zh-CN" altLang="en-US" sz="2400"/>
              <a:t>在确定型图灵机上多项式时间可验证的问题</a:t>
            </a:r>
          </a:p>
          <a:p>
            <a:r>
              <a:rPr lang="en-US" altLang="zh-CN" sz="2800"/>
              <a:t>P</a:t>
            </a:r>
            <a:r>
              <a:rPr lang="zh-CN" altLang="en-US" sz="2800"/>
              <a:t>类包含于</a:t>
            </a:r>
            <a:r>
              <a:rPr lang="en-US" altLang="zh-CN" sz="2800"/>
              <a:t>NP</a:t>
            </a:r>
            <a:r>
              <a:rPr lang="zh-CN" altLang="en-US" sz="2800"/>
              <a:t>类中</a:t>
            </a:r>
          </a:p>
          <a:p>
            <a:r>
              <a:rPr lang="en-US" altLang="zh-CN" sz="2800"/>
              <a:t>NP</a:t>
            </a:r>
            <a:r>
              <a:rPr lang="zh-CN" altLang="en-US" sz="2800"/>
              <a:t>类问题在确定图灵机上指数时间可解</a:t>
            </a:r>
          </a:p>
          <a:p>
            <a:pPr lvl="1"/>
            <a:r>
              <a:rPr lang="zh-CN" altLang="en-US" sz="2400"/>
              <a:t>非确定型图灵机和确定型图灵机的计算能力相当</a:t>
            </a:r>
          </a:p>
          <a:p>
            <a:pPr>
              <a:buFontTx/>
              <a:buNone/>
            </a:pPr>
            <a:endParaRPr lang="en-US" altLang="zh-CN" sz="2800"/>
          </a:p>
        </p:txBody>
      </p:sp>
    </p:spTree>
    <p:extLst>
      <p:ext uri="{BB962C8B-B14F-4D97-AF65-F5344CB8AC3E}">
        <p14:creationId xmlns:p14="http://schemas.microsoft.com/office/powerpoint/2010/main" val="2685401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a:r>
              <a:rPr lang="zh-CN" altLang="en-US"/>
              <a:t>计算难度比较的标准</a:t>
            </a:r>
          </a:p>
        </p:txBody>
      </p:sp>
      <p:sp>
        <p:nvSpPr>
          <p:cNvPr id="30723" name="Rectangle 3"/>
          <p:cNvSpPr>
            <a:spLocks noGrp="1" noChangeArrowheads="1"/>
          </p:cNvSpPr>
          <p:nvPr>
            <p:ph type="body" idx="1"/>
          </p:nvPr>
        </p:nvSpPr>
        <p:spPr/>
        <p:txBody>
          <a:bodyPr/>
          <a:lstStyle/>
          <a:p>
            <a:r>
              <a:rPr lang="zh-CN" altLang="en-US"/>
              <a:t>难易是比较而言的</a:t>
            </a:r>
          </a:p>
          <a:p>
            <a:pPr lvl="1"/>
            <a:r>
              <a:rPr lang="zh-CN" altLang="en-US"/>
              <a:t>多项式时间归约（</a:t>
            </a:r>
            <a:r>
              <a:rPr lang="en-US" altLang="zh-CN"/>
              <a:t>Karp</a:t>
            </a:r>
            <a:r>
              <a:rPr lang="zh-CN" altLang="en-US"/>
              <a:t>归约 </a:t>
            </a:r>
            <a:r>
              <a:rPr lang="en-US" altLang="zh-CN"/>
              <a:t>1972)</a:t>
            </a:r>
          </a:p>
          <a:p>
            <a:r>
              <a:rPr lang="zh-CN" altLang="en-US"/>
              <a:t>定义</a:t>
            </a:r>
          </a:p>
          <a:p>
            <a:pPr lvl="1"/>
            <a:r>
              <a:rPr lang="zh-CN" altLang="en-US"/>
              <a:t>问题</a:t>
            </a:r>
            <a:r>
              <a:rPr lang="en-US" altLang="zh-CN"/>
              <a:t>A</a:t>
            </a:r>
            <a:r>
              <a:rPr lang="zh-CN" altLang="en-US"/>
              <a:t>多项式时间内转化为问题</a:t>
            </a:r>
            <a:r>
              <a:rPr lang="en-US" altLang="zh-CN"/>
              <a:t>B</a:t>
            </a:r>
            <a:r>
              <a:rPr lang="zh-CN" altLang="en-US"/>
              <a:t>的特殊情况，则称</a:t>
            </a:r>
            <a:r>
              <a:rPr lang="en-US" altLang="zh-CN"/>
              <a:t>A</a:t>
            </a:r>
            <a:r>
              <a:rPr lang="zh-CN" altLang="en-US"/>
              <a:t>可多项式归约于</a:t>
            </a:r>
            <a:r>
              <a:rPr lang="en-US" altLang="zh-CN"/>
              <a:t>B</a:t>
            </a:r>
            <a:r>
              <a:rPr lang="zh-CN" altLang="en-US"/>
              <a:t>，记为</a:t>
            </a:r>
          </a:p>
          <a:p>
            <a:pPr lvl="2"/>
            <a:r>
              <a:rPr lang="zh-CN" altLang="en-US"/>
              <a:t>转化时间为多项式</a:t>
            </a:r>
          </a:p>
          <a:p>
            <a:pPr lvl="2"/>
            <a:r>
              <a:rPr lang="zh-CN" altLang="en-US"/>
              <a:t>对于</a:t>
            </a:r>
            <a:r>
              <a:rPr lang="en-US" altLang="zh-CN"/>
              <a:t>A</a:t>
            </a:r>
            <a:r>
              <a:rPr lang="zh-CN" altLang="en-US"/>
              <a:t>的输入</a:t>
            </a:r>
            <a:r>
              <a:rPr lang="en-US" altLang="zh-CN" b="1" i="1"/>
              <a:t>I </a:t>
            </a:r>
            <a:r>
              <a:rPr lang="zh-CN" altLang="en-US"/>
              <a:t>的回答与其对应的</a:t>
            </a:r>
            <a:r>
              <a:rPr lang="en-US" altLang="zh-CN"/>
              <a:t>B</a:t>
            </a:r>
            <a:r>
              <a:rPr lang="zh-CN" altLang="en-US"/>
              <a:t>的输入 </a:t>
            </a:r>
            <a:r>
              <a:rPr lang="en-US" altLang="zh-CN" b="1" i="1"/>
              <a:t>f(I) </a:t>
            </a:r>
            <a:r>
              <a:rPr lang="zh-CN" altLang="en-US"/>
              <a:t>一致</a:t>
            </a:r>
          </a:p>
        </p:txBody>
      </p:sp>
      <p:sp>
        <p:nvSpPr>
          <p:cNvPr id="30725" name="Rectangle 5"/>
          <p:cNvSpPr>
            <a:spLocks noChangeArrowheads="1"/>
          </p:cNvSpPr>
          <p:nvPr/>
        </p:nvSpPr>
        <p:spPr bwMode="auto">
          <a:xfrm>
            <a:off x="5891213" y="334803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0724" name="Object 4"/>
          <p:cNvGraphicFramePr>
            <a:graphicFrameLocks noChangeAspect="1"/>
          </p:cNvGraphicFramePr>
          <p:nvPr>
            <p:extLst>
              <p:ext uri="{D42A27DB-BD31-4B8C-83A1-F6EECF244321}">
                <p14:modId xmlns:p14="http://schemas.microsoft.com/office/powerpoint/2010/main" val="1709806018"/>
              </p:ext>
            </p:extLst>
          </p:nvPr>
        </p:nvGraphicFramePr>
        <p:xfrm>
          <a:off x="10637840" y="3912394"/>
          <a:ext cx="994758" cy="459581"/>
        </p:xfrm>
        <a:graphic>
          <a:graphicData uri="http://schemas.openxmlformats.org/presentationml/2006/ole">
            <mc:AlternateContent xmlns:mc="http://schemas.openxmlformats.org/markup-compatibility/2006">
              <mc:Choice xmlns:v="urn:schemas-microsoft-com:vml" Requires="v">
                <p:oleObj spid="_x0000_s3083" name="Equation" r:id="rId3" imgW="507960" imgH="241200" progId="Equation.3">
                  <p:embed/>
                </p:oleObj>
              </mc:Choice>
              <mc:Fallback>
                <p:oleObj name="Equation" r:id="rId3" imgW="50796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840" y="3912394"/>
                        <a:ext cx="994758" cy="459581"/>
                      </a:xfrm>
                      <a:prstGeom prst="rect">
                        <a:avLst/>
                      </a:prstGeom>
                      <a:noFill/>
                    </p:spPr>
                  </p:pic>
                </p:oleObj>
              </mc:Fallback>
            </mc:AlternateContent>
          </a:graphicData>
        </a:graphic>
      </p:graphicFrame>
    </p:spTree>
    <p:extLst>
      <p:ext uri="{BB962C8B-B14F-4D97-AF65-F5344CB8AC3E}">
        <p14:creationId xmlns:p14="http://schemas.microsoft.com/office/powerpoint/2010/main" val="1180411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en-US" altLang="zh-CN"/>
              <a:t>NP</a:t>
            </a:r>
            <a:r>
              <a:rPr lang="zh-CN" altLang="en-US"/>
              <a:t>完全与</a:t>
            </a:r>
            <a:r>
              <a:rPr lang="en-US" altLang="zh-CN"/>
              <a:t>NP-hard</a:t>
            </a:r>
          </a:p>
        </p:txBody>
      </p:sp>
      <p:sp>
        <p:nvSpPr>
          <p:cNvPr id="40963" name="Rectangle 3"/>
          <p:cNvSpPr>
            <a:spLocks noGrp="1" noChangeArrowheads="1"/>
          </p:cNvSpPr>
          <p:nvPr>
            <p:ph type="body" idx="1"/>
          </p:nvPr>
        </p:nvSpPr>
        <p:spPr/>
        <p:txBody>
          <a:bodyPr/>
          <a:lstStyle/>
          <a:p>
            <a:r>
              <a:rPr lang="en-US" altLang="zh-CN" dirty="0"/>
              <a:t>NP</a:t>
            </a:r>
            <a:r>
              <a:rPr lang="zh-CN" altLang="en-US" dirty="0"/>
              <a:t>完全问题：</a:t>
            </a:r>
          </a:p>
          <a:p>
            <a:pPr lvl="1"/>
            <a:endParaRPr lang="zh-CN" altLang="en-US" dirty="0"/>
          </a:p>
          <a:p>
            <a:r>
              <a:rPr lang="en-US" altLang="zh-CN" dirty="0"/>
              <a:t>NP-hard</a:t>
            </a:r>
            <a:r>
              <a:rPr lang="zh-CN" altLang="en-US" dirty="0"/>
              <a:t>问题：</a:t>
            </a:r>
          </a:p>
          <a:p>
            <a:pPr lvl="1"/>
            <a:endParaRPr lang="zh-CN" altLang="en-US" dirty="0"/>
          </a:p>
          <a:p>
            <a:endParaRPr lang="zh-CN" altLang="en-US" dirty="0"/>
          </a:p>
          <a:p>
            <a:pPr lvl="1"/>
            <a:endParaRPr lang="zh-CN" altLang="en-US" dirty="0"/>
          </a:p>
          <a:p>
            <a:pPr lvl="1">
              <a:buFontTx/>
              <a:buNone/>
            </a:pPr>
            <a:endParaRPr lang="en-US" altLang="zh-CN" sz="2400" dirty="0"/>
          </a:p>
        </p:txBody>
      </p:sp>
      <p:sp>
        <p:nvSpPr>
          <p:cNvPr id="40965" name="Rectangle 5"/>
          <p:cNvSpPr>
            <a:spLocks noChangeArrowheads="1"/>
          </p:cNvSpPr>
          <p:nvPr/>
        </p:nvSpPr>
        <p:spPr bwMode="auto">
          <a:xfrm>
            <a:off x="4776788" y="330993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40964" name="Object 4"/>
          <p:cNvGraphicFramePr>
            <a:graphicFrameLocks noChangeAspect="1"/>
          </p:cNvGraphicFramePr>
          <p:nvPr>
            <p:extLst>
              <p:ext uri="{D42A27DB-BD31-4B8C-83A1-F6EECF244321}">
                <p14:modId xmlns:p14="http://schemas.microsoft.com/office/powerpoint/2010/main" val="3202417560"/>
              </p:ext>
            </p:extLst>
          </p:nvPr>
        </p:nvGraphicFramePr>
        <p:xfrm>
          <a:off x="3479005" y="2384160"/>
          <a:ext cx="6124575" cy="549275"/>
        </p:xfrm>
        <a:graphic>
          <a:graphicData uri="http://schemas.openxmlformats.org/presentationml/2006/ole">
            <mc:AlternateContent xmlns:mc="http://schemas.openxmlformats.org/markup-compatibility/2006">
              <mc:Choice xmlns:v="urn:schemas-microsoft-com:vml" Requires="v">
                <p:oleObj spid="_x0000_s4114" name="Equation" r:id="rId3" imgW="2654280" imgH="241200" progId="Equation.3">
                  <p:embed/>
                </p:oleObj>
              </mc:Choice>
              <mc:Fallback>
                <p:oleObj name="Equation" r:id="rId3" imgW="26542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5" y="2384160"/>
                        <a:ext cx="61245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6" name="Object 6"/>
          <p:cNvGraphicFramePr>
            <a:graphicFrameLocks noChangeAspect="1"/>
          </p:cNvGraphicFramePr>
          <p:nvPr>
            <p:extLst>
              <p:ext uri="{D42A27DB-BD31-4B8C-83A1-F6EECF244321}">
                <p14:modId xmlns:p14="http://schemas.microsoft.com/office/powerpoint/2010/main" val="1393890038"/>
              </p:ext>
            </p:extLst>
          </p:nvPr>
        </p:nvGraphicFramePr>
        <p:xfrm>
          <a:off x="3608388" y="3567813"/>
          <a:ext cx="5245100" cy="549275"/>
        </p:xfrm>
        <a:graphic>
          <a:graphicData uri="http://schemas.openxmlformats.org/presentationml/2006/ole">
            <mc:AlternateContent xmlns:mc="http://schemas.openxmlformats.org/markup-compatibility/2006">
              <mc:Choice xmlns:v="urn:schemas-microsoft-com:vml" Requires="v">
                <p:oleObj spid="_x0000_s4115" name="Equation" r:id="rId5" imgW="2273040" imgH="241200" progId="Equation.3">
                  <p:embed/>
                </p:oleObj>
              </mc:Choice>
              <mc:Fallback>
                <p:oleObj name="Equation" r:id="rId5" imgW="22730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388" y="3567813"/>
                        <a:ext cx="52451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8" name="Rectangle 8"/>
          <p:cNvSpPr>
            <a:spLocks noChangeArrowheads="1"/>
          </p:cNvSpPr>
          <p:nvPr/>
        </p:nvSpPr>
        <p:spPr bwMode="auto">
          <a:xfrm>
            <a:off x="5291138" y="332898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Tree>
    <p:extLst>
      <p:ext uri="{BB962C8B-B14F-4D97-AF65-F5344CB8AC3E}">
        <p14:creationId xmlns:p14="http://schemas.microsoft.com/office/powerpoint/2010/main" val="4161699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a:r>
              <a:rPr lang="en-US" altLang="zh-CN"/>
              <a:t>NP</a:t>
            </a:r>
            <a:r>
              <a:rPr lang="zh-CN" altLang="en-US"/>
              <a:t>完全问题</a:t>
            </a:r>
          </a:p>
        </p:txBody>
      </p:sp>
      <p:sp>
        <p:nvSpPr>
          <p:cNvPr id="11267" name="Rectangle 3"/>
          <p:cNvSpPr>
            <a:spLocks noGrp="1" noChangeArrowheads="1"/>
          </p:cNvSpPr>
          <p:nvPr>
            <p:ph type="body" idx="1"/>
          </p:nvPr>
        </p:nvSpPr>
        <p:spPr/>
        <p:txBody>
          <a:bodyPr/>
          <a:lstStyle/>
          <a:p>
            <a:r>
              <a:rPr lang="zh-CN" altLang="en-US" dirty="0"/>
              <a:t>第一个</a:t>
            </a:r>
            <a:r>
              <a:rPr lang="en-US" altLang="zh-CN" dirty="0"/>
              <a:t>NP</a:t>
            </a:r>
            <a:r>
              <a:rPr lang="zh-CN" altLang="en-US" dirty="0"/>
              <a:t>完全问题（</a:t>
            </a:r>
            <a:r>
              <a:rPr lang="en-US" altLang="zh-CN" dirty="0"/>
              <a:t>Cook</a:t>
            </a:r>
            <a:r>
              <a:rPr lang="zh-CN" altLang="en-US" dirty="0"/>
              <a:t>定理   </a:t>
            </a:r>
            <a:r>
              <a:rPr lang="en-US" altLang="zh-CN" dirty="0"/>
              <a:t>1971</a:t>
            </a:r>
            <a:r>
              <a:rPr lang="zh-CN" altLang="en-US" dirty="0"/>
              <a:t>）</a:t>
            </a:r>
          </a:p>
          <a:p>
            <a:pPr lvl="1"/>
            <a:r>
              <a:rPr lang="zh-CN" altLang="en-US" dirty="0"/>
              <a:t>可满足性问题是</a:t>
            </a:r>
            <a:r>
              <a:rPr lang="en-US" altLang="zh-CN" dirty="0"/>
              <a:t>NP</a:t>
            </a:r>
            <a:r>
              <a:rPr lang="zh-CN" altLang="en-US" dirty="0"/>
              <a:t>完全问题</a:t>
            </a:r>
          </a:p>
          <a:p>
            <a:r>
              <a:rPr lang="zh-CN" altLang="en-US" dirty="0"/>
              <a:t>六个</a:t>
            </a:r>
            <a:r>
              <a:rPr lang="en-US" altLang="zh-CN" dirty="0"/>
              <a:t>NP</a:t>
            </a:r>
            <a:r>
              <a:rPr lang="zh-CN" altLang="en-US" dirty="0"/>
              <a:t>完全问题（</a:t>
            </a:r>
            <a:r>
              <a:rPr lang="en-US" altLang="zh-CN" dirty="0"/>
              <a:t>Karp 1972)</a:t>
            </a:r>
          </a:p>
          <a:p>
            <a:pPr lvl="1"/>
            <a:r>
              <a:rPr lang="en-US" altLang="zh-CN" dirty="0"/>
              <a:t>3SAT</a:t>
            </a:r>
            <a:r>
              <a:rPr lang="zh-CN" altLang="en-US" dirty="0"/>
              <a:t>，</a:t>
            </a:r>
            <a:r>
              <a:rPr lang="en-US" altLang="zh-CN" dirty="0"/>
              <a:t>3DM</a:t>
            </a:r>
            <a:r>
              <a:rPr lang="zh-CN" altLang="en-US" dirty="0"/>
              <a:t>，</a:t>
            </a:r>
            <a:r>
              <a:rPr lang="en-US" altLang="zh-CN" dirty="0"/>
              <a:t>VC</a:t>
            </a:r>
            <a:r>
              <a:rPr lang="zh-CN" altLang="en-US" dirty="0"/>
              <a:t>，团，</a:t>
            </a:r>
            <a:r>
              <a:rPr lang="en-US" altLang="zh-CN" dirty="0"/>
              <a:t>HC</a:t>
            </a:r>
            <a:r>
              <a:rPr lang="zh-CN" altLang="en-US" dirty="0"/>
              <a:t>，划分</a:t>
            </a:r>
          </a:p>
          <a:p>
            <a:r>
              <a:rPr lang="zh-CN" altLang="en-US" dirty="0"/>
              <a:t>更多的</a:t>
            </a:r>
            <a:r>
              <a:rPr lang="en-US" altLang="zh-CN" dirty="0"/>
              <a:t>NP</a:t>
            </a:r>
            <a:r>
              <a:rPr lang="zh-CN" altLang="en-US" dirty="0"/>
              <a:t>完全问题</a:t>
            </a:r>
          </a:p>
          <a:p>
            <a:pPr lvl="1"/>
            <a:r>
              <a:rPr lang="en-US" altLang="zh-CN" dirty="0"/>
              <a:t>1979</a:t>
            </a:r>
            <a:r>
              <a:rPr lang="zh-CN" altLang="en-US" dirty="0"/>
              <a:t>年：</a:t>
            </a:r>
            <a:r>
              <a:rPr lang="en-US" altLang="zh-CN" dirty="0"/>
              <a:t>300</a:t>
            </a:r>
            <a:r>
              <a:rPr lang="zh-CN" altLang="en-US" dirty="0"/>
              <a:t>多个</a:t>
            </a:r>
          </a:p>
          <a:p>
            <a:pPr lvl="1"/>
            <a:r>
              <a:rPr lang="en-US" altLang="zh-CN" dirty="0"/>
              <a:t>1998</a:t>
            </a:r>
            <a:r>
              <a:rPr lang="zh-CN" altLang="en-US" dirty="0"/>
              <a:t>年：</a:t>
            </a:r>
            <a:r>
              <a:rPr lang="en-US" altLang="zh-CN" dirty="0"/>
              <a:t>2000</a:t>
            </a:r>
            <a:r>
              <a:rPr lang="zh-CN" altLang="en-US" dirty="0"/>
              <a:t>多个</a:t>
            </a:r>
            <a:endParaRPr lang="zh-CN" altLang="en-US" sz="3200" dirty="0"/>
          </a:p>
        </p:txBody>
      </p:sp>
    </p:spTree>
    <p:extLst>
      <p:ext uri="{BB962C8B-B14F-4D97-AF65-F5344CB8AC3E}">
        <p14:creationId xmlns:p14="http://schemas.microsoft.com/office/powerpoint/2010/main" val="101864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553200" y="4648200"/>
            <a:ext cx="3048000" cy="685800"/>
          </a:xfrm>
        </p:spPr>
        <p:txBody>
          <a:bodyPr/>
          <a:lstStyle/>
          <a:p>
            <a:r>
              <a:rPr lang="zh-CN" altLang="en-US" sz="3200"/>
              <a:t>现在的估计</a:t>
            </a:r>
          </a:p>
        </p:txBody>
      </p:sp>
      <p:grpSp>
        <p:nvGrpSpPr>
          <p:cNvPr id="31758" name="Group 14"/>
          <p:cNvGrpSpPr>
            <a:grpSpLocks/>
          </p:cNvGrpSpPr>
          <p:nvPr/>
        </p:nvGrpSpPr>
        <p:grpSpPr bwMode="auto">
          <a:xfrm>
            <a:off x="2743200" y="5276856"/>
            <a:ext cx="7086600" cy="533400"/>
            <a:chOff x="768" y="3161"/>
            <a:chExt cx="4464" cy="336"/>
          </a:xfrm>
        </p:grpSpPr>
        <p:sp>
          <p:nvSpPr>
            <p:cNvPr id="31756" name="Text Box 12"/>
            <p:cNvSpPr txBox="1">
              <a:spLocks noChangeArrowheads="1"/>
            </p:cNvSpPr>
            <p:nvPr/>
          </p:nvSpPr>
          <p:spPr bwMode="auto">
            <a:xfrm>
              <a:off x="768" y="3264"/>
              <a:ext cx="44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dirty="0"/>
                <a:t>如果              </a:t>
              </a:r>
              <a:r>
                <a:rPr lang="zh-CN" altLang="en-US" dirty="0" smtClean="0"/>
                <a:t>              </a:t>
              </a:r>
              <a:r>
                <a:rPr lang="zh-CN" altLang="en-US" dirty="0"/>
                <a:t>，则指数灾难无法避免</a:t>
              </a:r>
              <a:endParaRPr lang="zh-CN" altLang="en-US" sz="4400" dirty="0">
                <a:solidFill>
                  <a:schemeClr val="tx2"/>
                </a:solidFill>
              </a:endParaRPr>
            </a:p>
          </p:txBody>
        </p:sp>
        <p:graphicFrame>
          <p:nvGraphicFramePr>
            <p:cNvPr id="31757" name="Object 13"/>
            <p:cNvGraphicFramePr>
              <a:graphicFrameLocks noChangeAspect="1"/>
            </p:cNvGraphicFramePr>
            <p:nvPr>
              <p:extLst>
                <p:ext uri="{D42A27DB-BD31-4B8C-83A1-F6EECF244321}">
                  <p14:modId xmlns:p14="http://schemas.microsoft.com/office/powerpoint/2010/main" val="2510336184"/>
                </p:ext>
              </p:extLst>
            </p:nvPr>
          </p:nvGraphicFramePr>
          <p:xfrm>
            <a:off x="1128" y="3161"/>
            <a:ext cx="912" cy="336"/>
          </p:xfrm>
          <a:graphic>
            <a:graphicData uri="http://schemas.openxmlformats.org/presentationml/2006/ole">
              <mc:AlternateContent xmlns:mc="http://schemas.openxmlformats.org/markup-compatibility/2006">
                <mc:Choice xmlns:v="urn:schemas-microsoft-com:vml" Requires="v">
                  <p:oleObj spid="_x0000_s5130" name="Equation" r:id="rId3" imgW="507960" imgH="177480" progId="Equation.3">
                    <p:embed/>
                  </p:oleObj>
                </mc:Choice>
                <mc:Fallback>
                  <p:oleObj name="Equation" r:id="rId3" imgW="507960" imgH="177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 y="3161"/>
                          <a:ext cx="91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62" name="Text Box 18"/>
          <p:cNvSpPr txBox="1">
            <a:spLocks noChangeArrowheads="1"/>
          </p:cNvSpPr>
          <p:nvPr/>
        </p:nvSpPr>
        <p:spPr bwMode="auto">
          <a:xfrm>
            <a:off x="2057400" y="838201"/>
            <a:ext cx="7848600"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en-US" altLang="zh-CN" sz="4000" dirty="0"/>
              <a:t>P=?NP </a:t>
            </a:r>
            <a:r>
              <a:rPr lang="zh-CN" altLang="en-US" sz="4000" dirty="0"/>
              <a:t>（</a:t>
            </a:r>
            <a:r>
              <a:rPr lang="en-US" altLang="zh-CN" sz="4000" dirty="0"/>
              <a:t>P-NP</a:t>
            </a:r>
            <a:r>
              <a:rPr lang="zh-CN" altLang="en-US" sz="4000" dirty="0"/>
              <a:t>问题）</a:t>
            </a:r>
          </a:p>
        </p:txBody>
      </p:sp>
      <p:sp>
        <p:nvSpPr>
          <p:cNvPr id="31760" name="AutoShape 16"/>
          <p:cNvSpPr>
            <a:spLocks noChangeArrowheads="1"/>
          </p:cNvSpPr>
          <p:nvPr/>
        </p:nvSpPr>
        <p:spPr bwMode="auto">
          <a:xfrm>
            <a:off x="2362200" y="2724150"/>
            <a:ext cx="3352800" cy="184785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600"/>
              <a:t>P=NP</a:t>
            </a:r>
          </a:p>
        </p:txBody>
      </p:sp>
      <p:grpSp>
        <p:nvGrpSpPr>
          <p:cNvPr id="31767" name="Group 23"/>
          <p:cNvGrpSpPr>
            <a:grpSpLocks/>
          </p:cNvGrpSpPr>
          <p:nvPr/>
        </p:nvGrpSpPr>
        <p:grpSpPr bwMode="auto">
          <a:xfrm>
            <a:off x="6324600" y="2724150"/>
            <a:ext cx="3352800" cy="1847850"/>
            <a:chOff x="3024" y="1716"/>
            <a:chExt cx="2112" cy="1164"/>
          </a:xfrm>
        </p:grpSpPr>
        <p:sp>
          <p:nvSpPr>
            <p:cNvPr id="31749" name="AutoShape 5"/>
            <p:cNvSpPr>
              <a:spLocks noChangeArrowheads="1"/>
            </p:cNvSpPr>
            <p:nvPr/>
          </p:nvSpPr>
          <p:spPr bwMode="auto">
            <a:xfrm>
              <a:off x="3408" y="2064"/>
              <a:ext cx="537" cy="432"/>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000"/>
                <a:t>P</a:t>
              </a:r>
            </a:p>
          </p:txBody>
        </p:sp>
        <p:sp>
          <p:nvSpPr>
            <p:cNvPr id="31751" name="AutoShape 7"/>
            <p:cNvSpPr>
              <a:spLocks noChangeArrowheads="1"/>
            </p:cNvSpPr>
            <p:nvPr/>
          </p:nvSpPr>
          <p:spPr bwMode="auto">
            <a:xfrm>
              <a:off x="4128" y="1788"/>
              <a:ext cx="644" cy="38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4000"/>
                <a:t>NPC</a:t>
              </a:r>
            </a:p>
          </p:txBody>
        </p:sp>
        <p:grpSp>
          <p:nvGrpSpPr>
            <p:cNvPr id="31765" name="Group 21"/>
            <p:cNvGrpSpPr>
              <a:grpSpLocks/>
            </p:cNvGrpSpPr>
            <p:nvPr/>
          </p:nvGrpSpPr>
          <p:grpSpPr bwMode="auto">
            <a:xfrm>
              <a:off x="3024" y="1716"/>
              <a:ext cx="2112" cy="1164"/>
              <a:chOff x="3024" y="1488"/>
              <a:chExt cx="2112" cy="1164"/>
            </a:xfrm>
          </p:grpSpPr>
          <p:sp>
            <p:nvSpPr>
              <p:cNvPr id="31750" name="AutoShape 6"/>
              <p:cNvSpPr>
                <a:spLocks noChangeArrowheads="1"/>
              </p:cNvSpPr>
              <p:nvPr/>
            </p:nvSpPr>
            <p:spPr bwMode="auto">
              <a:xfrm>
                <a:off x="3024" y="1488"/>
                <a:ext cx="2112" cy="1164"/>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zh-CN"/>
              </a:p>
            </p:txBody>
          </p:sp>
          <p:sp>
            <p:nvSpPr>
              <p:cNvPr id="31752" name="Rectangle 8"/>
              <p:cNvSpPr>
                <a:spLocks noChangeArrowheads="1"/>
              </p:cNvSpPr>
              <p:nvPr/>
            </p:nvSpPr>
            <p:spPr bwMode="auto">
              <a:xfrm>
                <a:off x="4490" y="2335"/>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NP</a:t>
                </a:r>
              </a:p>
            </p:txBody>
          </p:sp>
        </p:grpSp>
      </p:grpSp>
      <p:pic>
        <p:nvPicPr>
          <p:cNvPr id="31768" name="Picture 24" descr="sun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752600"/>
            <a:ext cx="5143500"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512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768"/>
                                        </p:tgtEl>
                                        <p:attrNameLst>
                                          <p:attrName>style.visibility</p:attrName>
                                        </p:attrNameLst>
                                      </p:cBhvr>
                                      <p:to>
                                        <p:strVal val="visible"/>
                                      </p:to>
                                    </p:set>
                                    <p:anim calcmode="lin" valueType="num">
                                      <p:cBhvr additive="base">
                                        <p:cTn id="7" dur="500" fill="hold"/>
                                        <p:tgtEl>
                                          <p:spTgt spid="31768"/>
                                        </p:tgtEl>
                                        <p:attrNameLst>
                                          <p:attrName>ppt_x</p:attrName>
                                        </p:attrNameLst>
                                      </p:cBhvr>
                                      <p:tavLst>
                                        <p:tav tm="0">
                                          <p:val>
                                            <p:strVal val="0-#ppt_w/2"/>
                                          </p:val>
                                        </p:tav>
                                        <p:tav tm="100000">
                                          <p:val>
                                            <p:strVal val="#ppt_x"/>
                                          </p:val>
                                        </p:tav>
                                      </p:tavLst>
                                    </p:anim>
                                    <p:anim calcmode="lin" valueType="num">
                                      <p:cBhvr additive="base">
                                        <p:cTn id="8" dur="500" fill="hold"/>
                                        <p:tgtEl>
                                          <p:spTgt spid="317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60"/>
                                        </p:tgtEl>
                                        <p:attrNameLst>
                                          <p:attrName>style.visibility</p:attrName>
                                        </p:attrNameLst>
                                      </p:cBhvr>
                                      <p:to>
                                        <p:strVal val="visible"/>
                                      </p:to>
                                    </p:set>
                                    <p:anim calcmode="lin" valueType="num">
                                      <p:cBhvr additive="base">
                                        <p:cTn id="13" dur="500" fill="hold"/>
                                        <p:tgtEl>
                                          <p:spTgt spid="31760"/>
                                        </p:tgtEl>
                                        <p:attrNameLst>
                                          <p:attrName>ppt_x</p:attrName>
                                        </p:attrNameLst>
                                      </p:cBhvr>
                                      <p:tavLst>
                                        <p:tav tm="0">
                                          <p:val>
                                            <p:strVal val="0-#ppt_w/2"/>
                                          </p:val>
                                        </p:tav>
                                        <p:tav tm="100000">
                                          <p:val>
                                            <p:strVal val="#ppt_x"/>
                                          </p:val>
                                        </p:tav>
                                      </p:tavLst>
                                    </p:anim>
                                    <p:anim calcmode="lin" valueType="num">
                                      <p:cBhvr additive="base">
                                        <p:cTn id="14" dur="500" fill="hold"/>
                                        <p:tgtEl>
                                          <p:spTgt spid="317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1767"/>
                                        </p:tgtEl>
                                        <p:attrNameLst>
                                          <p:attrName>style.visibility</p:attrName>
                                        </p:attrNameLst>
                                      </p:cBhvr>
                                      <p:to>
                                        <p:strVal val="visible"/>
                                      </p:to>
                                    </p:set>
                                    <p:anim calcmode="lin" valueType="num">
                                      <p:cBhvr additive="base">
                                        <p:cTn id="19" dur="500" fill="hold"/>
                                        <p:tgtEl>
                                          <p:spTgt spid="31767"/>
                                        </p:tgtEl>
                                        <p:attrNameLst>
                                          <p:attrName>ppt_x</p:attrName>
                                        </p:attrNameLst>
                                      </p:cBhvr>
                                      <p:tavLst>
                                        <p:tav tm="0">
                                          <p:val>
                                            <p:strVal val="#ppt_x"/>
                                          </p:val>
                                        </p:tav>
                                        <p:tav tm="100000">
                                          <p:val>
                                            <p:strVal val="#ppt_x"/>
                                          </p:val>
                                        </p:tav>
                                      </p:tavLst>
                                    </p:anim>
                                    <p:anim calcmode="lin" valueType="num">
                                      <p:cBhvr additive="base">
                                        <p:cTn id="20" dur="500" fill="hold"/>
                                        <p:tgtEl>
                                          <p:spTgt spid="317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746"/>
                                        </p:tgtEl>
                                        <p:attrNameLst>
                                          <p:attrName>style.visibility</p:attrName>
                                        </p:attrNameLst>
                                      </p:cBhvr>
                                      <p:to>
                                        <p:strVal val="visible"/>
                                      </p:to>
                                    </p:set>
                                    <p:anim calcmode="lin" valueType="num">
                                      <p:cBhvr additive="base">
                                        <p:cTn id="25" dur="500" fill="hold"/>
                                        <p:tgtEl>
                                          <p:spTgt spid="31746"/>
                                        </p:tgtEl>
                                        <p:attrNameLst>
                                          <p:attrName>ppt_x</p:attrName>
                                        </p:attrNameLst>
                                      </p:cBhvr>
                                      <p:tavLst>
                                        <p:tav tm="0">
                                          <p:val>
                                            <p:strVal val="1+#ppt_w/2"/>
                                          </p:val>
                                        </p:tav>
                                        <p:tav tm="100000">
                                          <p:val>
                                            <p:strVal val="#ppt_x"/>
                                          </p:val>
                                        </p:tav>
                                      </p:tavLst>
                                    </p:anim>
                                    <p:anim calcmode="lin" valueType="num">
                                      <p:cBhvr additive="base">
                                        <p:cTn id="26" dur="500" fill="hold"/>
                                        <p:tgtEl>
                                          <p:spTgt spid="3174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758"/>
                                        </p:tgtEl>
                                        <p:attrNameLst>
                                          <p:attrName>style.visibility</p:attrName>
                                        </p:attrNameLst>
                                      </p:cBhvr>
                                      <p:to>
                                        <p:strVal val="visible"/>
                                      </p:to>
                                    </p:set>
                                    <p:anim calcmode="lin" valueType="num">
                                      <p:cBhvr additive="base">
                                        <p:cTn id="31" dur="500" fill="hold"/>
                                        <p:tgtEl>
                                          <p:spTgt spid="31758"/>
                                        </p:tgtEl>
                                        <p:attrNameLst>
                                          <p:attrName>ppt_x</p:attrName>
                                        </p:attrNameLst>
                                      </p:cBhvr>
                                      <p:tavLst>
                                        <p:tav tm="0">
                                          <p:val>
                                            <p:strVal val="#ppt_x"/>
                                          </p:val>
                                        </p:tav>
                                        <p:tav tm="100000">
                                          <p:val>
                                            <p:strVal val="#ppt_x"/>
                                          </p:val>
                                        </p:tav>
                                      </p:tavLst>
                                    </p:anim>
                                    <p:anim calcmode="lin" valueType="num">
                                      <p:cBhvr additive="base">
                                        <p:cTn id="32" dur="500" fill="hold"/>
                                        <p:tgtEl>
                                          <p:spTgt spid="31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6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a:t>
            </a:r>
            <a:r>
              <a:rPr lang="zh-CN" altLang="en-US" dirty="0" smtClean="0"/>
              <a:t>处理</a:t>
            </a:r>
            <a:r>
              <a:rPr lang="en-US" altLang="zh-CN" dirty="0" smtClean="0"/>
              <a:t>NPC</a:t>
            </a:r>
            <a:r>
              <a:rPr lang="zh-CN" altLang="en-US" dirty="0" smtClean="0"/>
              <a:t>问题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并行计算</a:t>
            </a:r>
            <a:endParaRPr lang="en-US" altLang="zh-CN" dirty="0" smtClean="0"/>
          </a:p>
          <a:p>
            <a:pPr lvl="1"/>
            <a:r>
              <a:rPr lang="zh-CN" altLang="en-US" dirty="0"/>
              <a:t>以</a:t>
            </a:r>
            <a:r>
              <a:rPr lang="zh-CN" altLang="en-US" dirty="0" smtClean="0"/>
              <a:t>硬件换取时间（理想模型可以多项式时间求解问题）</a:t>
            </a:r>
            <a:endParaRPr lang="en-US" altLang="zh-CN" dirty="0" smtClean="0"/>
          </a:p>
          <a:p>
            <a:pPr lvl="1"/>
            <a:r>
              <a:rPr lang="zh-CN" altLang="en-US" dirty="0"/>
              <a:t>实际</a:t>
            </a:r>
            <a:r>
              <a:rPr lang="zh-CN" altLang="en-US" dirty="0" smtClean="0"/>
              <a:t>困难（处理器数目，通讯代价等）</a:t>
            </a:r>
            <a:endParaRPr lang="en-US" altLang="zh-CN" dirty="0"/>
          </a:p>
          <a:p>
            <a:r>
              <a:rPr lang="zh-CN" altLang="en-US" dirty="0"/>
              <a:t>随机算法</a:t>
            </a:r>
          </a:p>
          <a:p>
            <a:pPr lvl="1"/>
            <a:r>
              <a:rPr lang="zh-CN" altLang="en-US" dirty="0"/>
              <a:t>判定问题：</a:t>
            </a:r>
          </a:p>
          <a:p>
            <a:pPr lvl="2"/>
            <a:r>
              <a:rPr lang="zh-CN" altLang="en-US" dirty="0"/>
              <a:t>以较大概率得到正确输出</a:t>
            </a:r>
          </a:p>
          <a:p>
            <a:pPr lvl="2"/>
            <a:r>
              <a:rPr lang="zh-CN" altLang="en-US" dirty="0"/>
              <a:t>输出正确，但计算时间不定</a:t>
            </a:r>
          </a:p>
          <a:p>
            <a:pPr lvl="1"/>
            <a:r>
              <a:rPr lang="zh-CN" altLang="en-US" dirty="0"/>
              <a:t>优化问题：输出解的性能不稳定</a:t>
            </a:r>
          </a:p>
          <a:p>
            <a:pPr lvl="2"/>
            <a:r>
              <a:rPr lang="zh-CN" altLang="en-US" dirty="0"/>
              <a:t>以较大概率得到性能好的解</a:t>
            </a:r>
          </a:p>
          <a:p>
            <a:endParaRPr lang="en-US" altLang="zh-CN" dirty="0" smtClean="0"/>
          </a:p>
          <a:p>
            <a:pPr lvl="1"/>
            <a:endParaRPr lang="en-US" altLang="zh-CN" dirty="0" smtClean="0"/>
          </a:p>
        </p:txBody>
      </p:sp>
    </p:spTree>
    <p:extLst>
      <p:ext uri="{BB962C8B-B14F-4D97-AF65-F5344CB8AC3E}">
        <p14:creationId xmlns:p14="http://schemas.microsoft.com/office/powerpoint/2010/main" val="76166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r>
              <a:rPr lang="zh-CN" altLang="en-US" dirty="0" smtClean="0"/>
              <a:t>              如何处理</a:t>
            </a:r>
            <a:r>
              <a:rPr lang="en-US" altLang="zh-CN" dirty="0" smtClean="0"/>
              <a:t>NPC</a:t>
            </a:r>
            <a:r>
              <a:rPr lang="zh-CN" altLang="en-US" dirty="0" smtClean="0"/>
              <a:t>的方法</a:t>
            </a:r>
            <a:endParaRPr lang="zh-CN" altLang="en-US" dirty="0"/>
          </a:p>
        </p:txBody>
      </p:sp>
      <p:sp>
        <p:nvSpPr>
          <p:cNvPr id="33795" name="Rectangle 3"/>
          <p:cNvSpPr>
            <a:spLocks noGrp="1" noChangeArrowheads="1"/>
          </p:cNvSpPr>
          <p:nvPr>
            <p:ph type="body" idx="1"/>
          </p:nvPr>
        </p:nvSpPr>
        <p:spPr/>
        <p:txBody>
          <a:bodyPr/>
          <a:lstStyle/>
          <a:p>
            <a:r>
              <a:rPr lang="zh-CN" altLang="en-US" dirty="0" smtClean="0"/>
              <a:t>完全算法</a:t>
            </a:r>
            <a:endParaRPr lang="en-US" altLang="zh-CN" dirty="0" smtClean="0"/>
          </a:p>
          <a:p>
            <a:pPr lvl="1"/>
            <a:r>
              <a:rPr lang="zh-CN" altLang="en-US" dirty="0"/>
              <a:t>规模</a:t>
            </a:r>
            <a:r>
              <a:rPr lang="zh-CN" altLang="en-US" dirty="0" smtClean="0"/>
              <a:t>较小可以直接计算</a:t>
            </a:r>
            <a:endParaRPr lang="en-US" altLang="zh-CN" dirty="0" smtClean="0"/>
          </a:p>
          <a:p>
            <a:pPr lvl="1"/>
            <a:r>
              <a:rPr lang="zh-CN" altLang="en-US" dirty="0" smtClean="0"/>
              <a:t>寻找部分能在多项式时间求解的特殊情况</a:t>
            </a:r>
            <a:endParaRPr lang="en-US" altLang="zh-CN" dirty="0" smtClean="0"/>
          </a:p>
          <a:p>
            <a:r>
              <a:rPr lang="zh-CN" altLang="en-US" dirty="0" smtClean="0"/>
              <a:t>近似算法</a:t>
            </a:r>
            <a:endParaRPr lang="en-US" altLang="zh-CN" dirty="0" smtClean="0"/>
          </a:p>
          <a:p>
            <a:pPr lvl="1"/>
            <a:r>
              <a:rPr lang="zh-CN" altLang="en-US" dirty="0" smtClean="0"/>
              <a:t>追求较优</a:t>
            </a:r>
            <a:endParaRPr lang="zh-CN" altLang="en-US" dirty="0"/>
          </a:p>
        </p:txBody>
      </p:sp>
    </p:spTree>
    <p:extLst>
      <p:ext uri="{BB962C8B-B14F-4D97-AF65-F5344CB8AC3E}">
        <p14:creationId xmlns:p14="http://schemas.microsoft.com/office/powerpoint/2010/main" val="1717993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参考阅读</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episte.math.ntu.edu.tw/articles/mm/mm_10_2_04/index.html</a:t>
            </a:r>
            <a:endParaRPr lang="en-US" altLang="zh-CN" dirty="0" smtClean="0"/>
          </a:p>
          <a:p>
            <a:r>
              <a:rPr lang="en-US" altLang="zh-CN" dirty="0">
                <a:hlinkClick r:id="rId3"/>
              </a:rPr>
              <a:t>https://zh.wikipedia.org/wiki/P/NP%E9%97%AE%E9%A2%98</a:t>
            </a:r>
            <a:endParaRPr lang="zh-CN" altLang="en-US" dirty="0"/>
          </a:p>
        </p:txBody>
      </p:sp>
    </p:spTree>
    <p:extLst>
      <p:ext uri="{BB962C8B-B14F-4D97-AF65-F5344CB8AC3E}">
        <p14:creationId xmlns:p14="http://schemas.microsoft.com/office/powerpoint/2010/main" val="2720232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lstStyle/>
          <a:p>
            <a:r>
              <a:rPr lang="zh-CN" altLang="en-US" dirty="0" smtClean="0"/>
              <a:t>算法的难易</a:t>
            </a:r>
            <a:endParaRPr lang="en-US" altLang="zh-CN" dirty="0" smtClean="0"/>
          </a:p>
          <a:p>
            <a:r>
              <a:rPr lang="en-US" altLang="zh-CN" dirty="0" smtClean="0"/>
              <a:t>P</a:t>
            </a:r>
            <a:r>
              <a:rPr lang="zh-CN" altLang="en-US" dirty="0" smtClean="0"/>
              <a:t>与 </a:t>
            </a:r>
            <a:r>
              <a:rPr lang="en-US" altLang="zh-CN" dirty="0" smtClean="0"/>
              <a:t>NP</a:t>
            </a:r>
          </a:p>
          <a:p>
            <a:r>
              <a:rPr lang="en-US" altLang="zh-CN" dirty="0" smtClean="0"/>
              <a:t>Np-hard</a:t>
            </a:r>
            <a:r>
              <a:rPr lang="zh-CN" altLang="en-US" dirty="0" smtClean="0"/>
              <a:t>与</a:t>
            </a:r>
            <a:r>
              <a:rPr lang="en-US" altLang="zh-CN" dirty="0" smtClean="0"/>
              <a:t>NPC</a:t>
            </a:r>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1433399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3" y="887781"/>
            <a:ext cx="9477372" cy="5112969"/>
          </a:xfrm>
          <a:noFill/>
        </p:spPr>
      </p:pic>
    </p:spTree>
    <p:extLst>
      <p:ext uri="{BB962C8B-B14F-4D97-AF65-F5344CB8AC3E}">
        <p14:creationId xmlns:p14="http://schemas.microsoft.com/office/powerpoint/2010/main" val="2592715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0221" y="1214439"/>
            <a:ext cx="9506377"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79328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算法的难易</a:t>
            </a:r>
            <a:endParaRPr lang="zh-CN" altLang="en-US" dirty="0"/>
          </a:p>
        </p:txBody>
      </p:sp>
      <p:sp>
        <p:nvSpPr>
          <p:cNvPr id="3" name="内容占位符 2"/>
          <p:cNvSpPr>
            <a:spLocks noGrp="1"/>
          </p:cNvSpPr>
          <p:nvPr>
            <p:ph idx="1"/>
          </p:nvPr>
        </p:nvSpPr>
        <p:spPr/>
        <p:txBody>
          <a:bodyPr>
            <a:normAutofit/>
          </a:bodyPr>
          <a:lstStyle/>
          <a:p>
            <a:r>
              <a:rPr lang="zh-CN" altLang="en-US" dirty="0" smtClean="0"/>
              <a:t>了解一个问题的计算时间下界有助于确定算法的效率与改进余地</a:t>
            </a:r>
            <a:endParaRPr lang="en-US" altLang="zh-CN" dirty="0" smtClean="0"/>
          </a:p>
          <a:p>
            <a:r>
              <a:rPr lang="zh-CN" altLang="en-US" dirty="0" smtClean="0"/>
              <a:t>通常我们根据解决问题所需时间是问题规模的多项式函数或是指数函数来区分问题的“难”，“易”</a:t>
            </a:r>
            <a:endParaRPr lang="en-US" altLang="zh-CN" dirty="0" smtClean="0"/>
          </a:p>
          <a:p>
            <a:pPr lvl="1"/>
            <a:r>
              <a:rPr lang="zh-CN" altLang="en-US" dirty="0"/>
              <a:t>最常见</a:t>
            </a:r>
            <a:r>
              <a:rPr lang="zh-CN" altLang="en-US" dirty="0" smtClean="0"/>
              <a:t>的组合算法大致可分这两类</a:t>
            </a:r>
            <a:endParaRPr lang="en-US" altLang="zh-CN" dirty="0" smtClean="0"/>
          </a:p>
          <a:p>
            <a:r>
              <a:rPr lang="zh-CN" altLang="en-US" dirty="0"/>
              <a:t>实际问题</a:t>
            </a:r>
            <a:r>
              <a:rPr lang="zh-CN" altLang="en-US" dirty="0" smtClean="0"/>
              <a:t>当中，人们对于很多问题无法了解其内在复杂性，故通过分类将计算复杂性大致相同的问题归类进行研究。而对能够彻底分析的尽可能准确的确定其计算复杂性</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662837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pPr algn="l"/>
            <a:r>
              <a:rPr lang="zh-CN" altLang="en-US" sz="3600" dirty="0" smtClean="0"/>
              <a:t>例</a:t>
            </a:r>
            <a:r>
              <a:rPr lang="en-US" altLang="zh-CN" sz="3600" dirty="0" smtClean="0"/>
              <a:t>1</a:t>
            </a:r>
            <a:r>
              <a:rPr lang="zh-CN" altLang="en-US" sz="3600" dirty="0" smtClean="0"/>
              <a:t>：</a:t>
            </a:r>
            <a:r>
              <a:rPr lang="zh-CN" altLang="en-US" sz="3600" dirty="0"/>
              <a:t>货郎担问题</a:t>
            </a:r>
            <a:br>
              <a:rPr lang="zh-CN" altLang="en-US" sz="3600" dirty="0"/>
            </a:br>
            <a:r>
              <a:rPr lang="zh-CN" altLang="en-US" dirty="0"/>
              <a:t>（</a:t>
            </a:r>
            <a:r>
              <a:rPr lang="en-US" altLang="zh-CN" dirty="0"/>
              <a:t>Traveling salesman problem)</a:t>
            </a:r>
            <a:endParaRPr lang="en-US" altLang="zh-CN" sz="3600" dirty="0"/>
          </a:p>
        </p:txBody>
      </p:sp>
      <p:sp>
        <p:nvSpPr>
          <p:cNvPr id="39939" name="Rectangle 3"/>
          <p:cNvSpPr>
            <a:spLocks noGrp="1" noChangeArrowheads="1"/>
          </p:cNvSpPr>
          <p:nvPr>
            <p:ph type="body" idx="1"/>
          </p:nvPr>
        </p:nvSpPr>
        <p:spPr/>
        <p:txBody>
          <a:bodyPr/>
          <a:lstStyle/>
          <a:p>
            <a:r>
              <a:rPr lang="zh-CN" altLang="en-US" dirty="0"/>
              <a:t>给定</a:t>
            </a:r>
            <a:r>
              <a:rPr lang="en-US" altLang="zh-CN" b="1" i="1" dirty="0"/>
              <a:t>n</a:t>
            </a:r>
            <a:r>
              <a:rPr lang="zh-CN" altLang="en-US" dirty="0"/>
              <a:t>个城市，任意两个城市间有路相连，一个货郎从一个城市出发，不重复的遍历所有的城市并回到起点，求一条路程最短的路径。</a:t>
            </a:r>
          </a:p>
          <a:p>
            <a:r>
              <a:rPr lang="zh-CN" altLang="en-US" dirty="0"/>
              <a:t>加权完全图　　　　</a:t>
            </a:r>
            <a:r>
              <a:rPr lang="zh-CN" altLang="en-US" dirty="0" smtClean="0"/>
              <a:t>       ，            </a:t>
            </a:r>
            <a:r>
              <a:rPr lang="zh-CN" altLang="en-US" dirty="0"/>
              <a:t>，  　　</a:t>
            </a:r>
            <a:r>
              <a:rPr lang="zh-CN" altLang="en-US" dirty="0" smtClean="0"/>
              <a:t>   </a:t>
            </a:r>
            <a:r>
              <a:rPr lang="zh-CN" altLang="en-US" dirty="0"/>
              <a:t>　 ，求</a:t>
            </a:r>
            <a:r>
              <a:rPr lang="en-US" altLang="zh-CN" dirty="0"/>
              <a:t>Hamilton</a:t>
            </a:r>
            <a:r>
              <a:rPr lang="zh-CN" altLang="en-US" dirty="0"/>
              <a:t>圈</a:t>
            </a:r>
            <a:r>
              <a:rPr lang="zh-CN" altLang="en-US" b="1" i="1" dirty="0"/>
              <a:t>　</a:t>
            </a:r>
            <a:r>
              <a:rPr lang="zh-CN" altLang="en-US" dirty="0"/>
              <a:t>，使得</a:t>
            </a:r>
          </a:p>
          <a:p>
            <a:r>
              <a:rPr lang="zh-CN" altLang="en-US" dirty="0"/>
              <a:t>计算复杂度：　　　　 </a:t>
            </a:r>
            <a:endParaRPr lang="zh-CN" altLang="en-US" b="1" i="1" dirty="0"/>
          </a:p>
        </p:txBody>
      </p:sp>
      <p:sp>
        <p:nvSpPr>
          <p:cNvPr id="39941" name="Rectangle 5"/>
          <p:cNvSpPr>
            <a:spLocks noChangeArrowheads="1"/>
          </p:cNvSpPr>
          <p:nvPr/>
        </p:nvSpPr>
        <p:spPr bwMode="auto">
          <a:xfrm>
            <a:off x="5753100" y="332898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9940" name="Object 4"/>
          <p:cNvGraphicFramePr>
            <a:graphicFrameLocks noChangeAspect="1"/>
          </p:cNvGraphicFramePr>
          <p:nvPr>
            <p:extLst>
              <p:ext uri="{D42A27DB-BD31-4B8C-83A1-F6EECF244321}">
                <p14:modId xmlns:p14="http://schemas.microsoft.com/office/powerpoint/2010/main" val="1051450826"/>
              </p:ext>
            </p:extLst>
          </p:nvPr>
        </p:nvGraphicFramePr>
        <p:xfrm>
          <a:off x="3170238" y="3456027"/>
          <a:ext cx="1676400" cy="488950"/>
        </p:xfrm>
        <a:graphic>
          <a:graphicData uri="http://schemas.openxmlformats.org/presentationml/2006/ole">
            <mc:AlternateContent xmlns:mc="http://schemas.openxmlformats.org/markup-compatibility/2006">
              <mc:Choice xmlns:v="urn:schemas-microsoft-com:vml" Requires="v">
                <p:oleObj spid="_x0000_s2098" r:id="rId3" imgW="685800" imgH="203200" progId="Equation.3">
                  <p:embed/>
                </p:oleObj>
              </mc:Choice>
              <mc:Fallback>
                <p:oleObj r:id="rId3" imgW="6858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0238" y="3456027"/>
                        <a:ext cx="1676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3" name="Rectangle 7"/>
          <p:cNvSpPr>
            <a:spLocks noChangeArrowheads="1"/>
          </p:cNvSpPr>
          <p:nvPr/>
        </p:nvSpPr>
        <p:spPr bwMode="auto">
          <a:xfrm>
            <a:off x="5862638" y="332898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9942" name="Object 6"/>
          <p:cNvGraphicFramePr>
            <a:graphicFrameLocks noChangeAspect="1"/>
          </p:cNvGraphicFramePr>
          <p:nvPr>
            <p:extLst>
              <p:ext uri="{D42A27DB-BD31-4B8C-83A1-F6EECF244321}">
                <p14:modId xmlns:p14="http://schemas.microsoft.com/office/powerpoint/2010/main" val="3673218663"/>
              </p:ext>
            </p:extLst>
          </p:nvPr>
        </p:nvGraphicFramePr>
        <p:xfrm>
          <a:off x="5109376" y="3512383"/>
          <a:ext cx="1143000" cy="490537"/>
        </p:xfrm>
        <a:graphic>
          <a:graphicData uri="http://schemas.openxmlformats.org/presentationml/2006/ole">
            <mc:AlternateContent xmlns:mc="http://schemas.openxmlformats.org/markup-compatibility/2006">
              <mc:Choice xmlns:v="urn:schemas-microsoft-com:vml" Requires="v">
                <p:oleObj spid="_x0000_s2099" r:id="rId5" imgW="469696" imgH="203112" progId="Equation.3">
                  <p:embed/>
                </p:oleObj>
              </mc:Choice>
              <mc:Fallback>
                <p:oleObj r:id="rId5" imgW="469696"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9376" y="3512383"/>
                        <a:ext cx="1143000"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5" name="Rectangle 9"/>
          <p:cNvSpPr>
            <a:spLocks noChangeArrowheads="1"/>
          </p:cNvSpPr>
          <p:nvPr/>
        </p:nvSpPr>
        <p:spPr bwMode="auto">
          <a:xfrm>
            <a:off x="5710238" y="3328989"/>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9944" name="Object 8"/>
          <p:cNvGraphicFramePr>
            <a:graphicFrameLocks noChangeAspect="1"/>
          </p:cNvGraphicFramePr>
          <p:nvPr>
            <p:extLst>
              <p:ext uri="{D42A27DB-BD31-4B8C-83A1-F6EECF244321}">
                <p14:modId xmlns:p14="http://schemas.microsoft.com/office/powerpoint/2010/main" val="3580405212"/>
              </p:ext>
            </p:extLst>
          </p:nvPr>
        </p:nvGraphicFramePr>
        <p:xfrm>
          <a:off x="6295238" y="3482485"/>
          <a:ext cx="1770063" cy="474662"/>
        </p:xfrm>
        <a:graphic>
          <a:graphicData uri="http://schemas.openxmlformats.org/presentationml/2006/ole">
            <mc:AlternateContent xmlns:mc="http://schemas.openxmlformats.org/markup-compatibility/2006">
              <mc:Choice xmlns:v="urn:schemas-microsoft-com:vml" Requires="v">
                <p:oleObj spid="_x0000_s2100" name="Equation" r:id="rId7" imgW="749160" imgH="203040" progId="Equation.3">
                  <p:embed/>
                </p:oleObj>
              </mc:Choice>
              <mc:Fallback>
                <p:oleObj name="Equation" r:id="rId7" imgW="74916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5238" y="3482485"/>
                        <a:ext cx="1770063"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7" name="Rectangle 11"/>
          <p:cNvSpPr>
            <a:spLocks noChangeArrowheads="1"/>
          </p:cNvSpPr>
          <p:nvPr/>
        </p:nvSpPr>
        <p:spPr bwMode="auto">
          <a:xfrm>
            <a:off x="5586413" y="3257551"/>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9946" name="Object 10"/>
          <p:cNvGraphicFramePr>
            <a:graphicFrameLocks noChangeAspect="1"/>
          </p:cNvGraphicFramePr>
          <p:nvPr>
            <p:extLst>
              <p:ext uri="{D42A27DB-BD31-4B8C-83A1-F6EECF244321}">
                <p14:modId xmlns:p14="http://schemas.microsoft.com/office/powerpoint/2010/main" val="3842314603"/>
              </p:ext>
            </p:extLst>
          </p:nvPr>
        </p:nvGraphicFramePr>
        <p:xfrm>
          <a:off x="2559064" y="3899997"/>
          <a:ext cx="3886200" cy="720725"/>
        </p:xfrm>
        <a:graphic>
          <a:graphicData uri="http://schemas.openxmlformats.org/presentationml/2006/ole">
            <mc:AlternateContent xmlns:mc="http://schemas.openxmlformats.org/markup-compatibility/2006">
              <mc:Choice xmlns:v="urn:schemas-microsoft-com:vml" Requires="v">
                <p:oleObj spid="_x0000_s2101" name="Equation" r:id="rId9" imgW="1981080" imgH="368280" progId="Equation.3">
                  <p:embed/>
                </p:oleObj>
              </mc:Choice>
              <mc:Fallback>
                <p:oleObj name="Equation" r:id="rId9" imgW="1981080" imgH="3682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9064" y="3899997"/>
                        <a:ext cx="3886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949" name="Rectangle 13"/>
          <p:cNvSpPr>
            <a:spLocks noChangeArrowheads="1"/>
          </p:cNvSpPr>
          <p:nvPr/>
        </p:nvSpPr>
        <p:spPr bwMode="auto">
          <a:xfrm>
            <a:off x="5995988" y="3314701"/>
            <a:ext cx="9144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39948" name="Object 12"/>
          <p:cNvGraphicFramePr>
            <a:graphicFrameLocks noChangeAspect="1"/>
          </p:cNvGraphicFramePr>
          <p:nvPr>
            <p:extLst>
              <p:ext uri="{D42A27DB-BD31-4B8C-83A1-F6EECF244321}">
                <p14:modId xmlns:p14="http://schemas.microsoft.com/office/powerpoint/2010/main" val="3668220270"/>
              </p:ext>
            </p:extLst>
          </p:nvPr>
        </p:nvGraphicFramePr>
        <p:xfrm>
          <a:off x="9858375" y="3372420"/>
          <a:ext cx="466725" cy="533400"/>
        </p:xfrm>
        <a:graphic>
          <a:graphicData uri="http://schemas.openxmlformats.org/presentationml/2006/ole">
            <mc:AlternateContent xmlns:mc="http://schemas.openxmlformats.org/markup-compatibility/2006">
              <mc:Choice xmlns:v="urn:schemas-microsoft-com:vml" Requires="v">
                <p:oleObj spid="_x0000_s2102" r:id="rId11" imgW="203112" imgH="228501" progId="Equation.3">
                  <p:embed/>
                </p:oleObj>
              </mc:Choice>
              <mc:Fallback>
                <p:oleObj r:id="rId11" imgW="203112"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58375" y="3372420"/>
                        <a:ext cx="4667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950" name="Object 14"/>
          <p:cNvGraphicFramePr>
            <a:graphicFrameLocks noChangeAspect="1"/>
          </p:cNvGraphicFramePr>
          <p:nvPr>
            <p:extLst>
              <p:ext uri="{D42A27DB-BD31-4B8C-83A1-F6EECF244321}">
                <p14:modId xmlns:p14="http://schemas.microsoft.com/office/powerpoint/2010/main" val="80232498"/>
              </p:ext>
            </p:extLst>
          </p:nvPr>
        </p:nvGraphicFramePr>
        <p:xfrm>
          <a:off x="3717925" y="4535261"/>
          <a:ext cx="889000" cy="473075"/>
        </p:xfrm>
        <a:graphic>
          <a:graphicData uri="http://schemas.openxmlformats.org/presentationml/2006/ole">
            <mc:AlternateContent xmlns:mc="http://schemas.openxmlformats.org/markup-compatibility/2006">
              <mc:Choice xmlns:v="urn:schemas-microsoft-com:vml" Requires="v">
                <p:oleObj spid="_x0000_s2103" name="Equation" r:id="rId13" imgW="380880" imgH="203040" progId="Equation.3">
                  <p:embed/>
                </p:oleObj>
              </mc:Choice>
              <mc:Fallback>
                <p:oleObj name="Equation" r:id="rId13" imgW="3808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17925" y="4535261"/>
                        <a:ext cx="8890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3700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a:r>
              <a:rPr lang="en-US" altLang="zh-CN" dirty="0"/>
              <a:t>P</a:t>
            </a:r>
            <a:r>
              <a:rPr lang="zh-CN" altLang="en-US" dirty="0"/>
              <a:t>类	（</a:t>
            </a:r>
            <a:r>
              <a:rPr lang="en-US" altLang="zh-CN" dirty="0"/>
              <a:t>Polynomial)	</a:t>
            </a:r>
          </a:p>
        </p:txBody>
      </p:sp>
      <p:sp>
        <p:nvSpPr>
          <p:cNvPr id="25603" name="Rectangle 3"/>
          <p:cNvSpPr>
            <a:spLocks noGrp="1" noChangeArrowheads="1"/>
          </p:cNvSpPr>
          <p:nvPr>
            <p:ph type="body" idx="1"/>
          </p:nvPr>
        </p:nvSpPr>
        <p:spPr/>
        <p:txBody>
          <a:bodyPr/>
          <a:lstStyle/>
          <a:p>
            <a:r>
              <a:rPr lang="zh-CN" altLang="en-US" dirty="0"/>
              <a:t>判定问题：只有肯定和否定两种答案</a:t>
            </a:r>
          </a:p>
          <a:p>
            <a:pPr lvl="1"/>
            <a:r>
              <a:rPr lang="zh-CN" altLang="en-US" dirty="0"/>
              <a:t>优化问题可以化作判定问题处理</a:t>
            </a:r>
          </a:p>
          <a:p>
            <a:r>
              <a:rPr lang="en-US" altLang="zh-CN" dirty="0"/>
              <a:t>P</a:t>
            </a:r>
            <a:r>
              <a:rPr lang="zh-CN" altLang="en-US" dirty="0"/>
              <a:t>类</a:t>
            </a:r>
          </a:p>
          <a:p>
            <a:pPr lvl="1"/>
            <a:r>
              <a:rPr lang="zh-CN" altLang="en-US" dirty="0"/>
              <a:t>具有多项式时间算法的判定问题形成的计算复杂性类</a:t>
            </a:r>
          </a:p>
          <a:p>
            <a:pPr lvl="1"/>
            <a:r>
              <a:rPr lang="zh-CN" altLang="en-US" dirty="0"/>
              <a:t>猜测</a:t>
            </a:r>
            <a:r>
              <a:rPr lang="en-US" altLang="zh-CN" dirty="0"/>
              <a:t>TSP</a:t>
            </a:r>
            <a:r>
              <a:rPr lang="zh-CN" altLang="en-US" dirty="0"/>
              <a:t>（</a:t>
            </a:r>
            <a:r>
              <a:rPr lang="en-US" altLang="zh-CN" dirty="0"/>
              <a:t>Traveling salesman problem)</a:t>
            </a:r>
            <a:r>
              <a:rPr lang="zh-CN" altLang="en-US" dirty="0"/>
              <a:t>不属于</a:t>
            </a:r>
            <a:r>
              <a:rPr lang="en-US" altLang="zh-CN" dirty="0"/>
              <a:t>P</a:t>
            </a:r>
            <a:r>
              <a:rPr lang="zh-CN" altLang="en-US" dirty="0"/>
              <a:t>（</a:t>
            </a:r>
            <a:r>
              <a:rPr lang="en-US" altLang="zh-CN" dirty="0" err="1"/>
              <a:t>J.Edmonds</a:t>
            </a:r>
            <a:r>
              <a:rPr lang="en-US" altLang="zh-CN" dirty="0"/>
              <a:t>  1965</a:t>
            </a:r>
            <a:r>
              <a:rPr lang="zh-CN" altLang="en-US" dirty="0"/>
              <a:t>）</a:t>
            </a:r>
          </a:p>
        </p:txBody>
      </p:sp>
    </p:spTree>
    <p:extLst>
      <p:ext uri="{BB962C8B-B14F-4D97-AF65-F5344CB8AC3E}">
        <p14:creationId xmlns:p14="http://schemas.microsoft.com/office/powerpoint/2010/main" val="1838499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非确定性计算模型</a:t>
            </a:r>
            <a:endParaRPr lang="zh-CN" altLang="en-US" dirty="0"/>
          </a:p>
        </p:txBody>
      </p:sp>
      <p:sp>
        <p:nvSpPr>
          <p:cNvPr id="3" name="内容占位符 2"/>
          <p:cNvSpPr>
            <a:spLocks noGrp="1"/>
          </p:cNvSpPr>
          <p:nvPr>
            <p:ph idx="1"/>
          </p:nvPr>
        </p:nvSpPr>
        <p:spPr/>
        <p:txBody>
          <a:bodyPr/>
          <a:lstStyle/>
          <a:p>
            <a:r>
              <a:rPr lang="zh-CN" altLang="en-US" dirty="0" smtClean="0"/>
              <a:t>类似上述两个例子人们一直没能找出确定性的算法可以在多项式时间范围内解决该问题</a:t>
            </a:r>
            <a:endParaRPr lang="en-US" altLang="zh-CN" dirty="0" smtClean="0"/>
          </a:p>
          <a:p>
            <a:r>
              <a:rPr lang="zh-CN" altLang="en-US" dirty="0"/>
              <a:t>也不能</a:t>
            </a:r>
            <a:r>
              <a:rPr lang="zh-CN" altLang="en-US" dirty="0" smtClean="0"/>
              <a:t>证明这样的问题一定需要超多项式时间下界</a:t>
            </a:r>
            <a:endParaRPr lang="en-US" altLang="zh-CN" dirty="0" smtClean="0"/>
          </a:p>
          <a:p>
            <a:r>
              <a:rPr lang="zh-CN" altLang="en-US" dirty="0"/>
              <a:t>人们提出</a:t>
            </a:r>
            <a:r>
              <a:rPr lang="zh-CN" altLang="en-US" dirty="0" smtClean="0"/>
              <a:t>了非确定性图灵机计算模型，使得许多问题可以在多项式时间内求解</a:t>
            </a:r>
            <a:endParaRPr lang="en-US" altLang="zh-CN" dirty="0" smtClean="0"/>
          </a:p>
          <a:p>
            <a:pPr marL="457200" lvl="1" indent="0">
              <a:buNone/>
            </a:pPr>
            <a:endParaRPr lang="zh-CN" altLang="en-US" dirty="0"/>
          </a:p>
        </p:txBody>
      </p:sp>
    </p:spTree>
    <p:extLst>
      <p:ext uri="{BB962C8B-B14F-4D97-AF65-F5344CB8AC3E}">
        <p14:creationId xmlns:p14="http://schemas.microsoft.com/office/powerpoint/2010/main" val="2330531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a:r>
              <a:rPr lang="zh-CN" altLang="en-US"/>
              <a:t>非确定型算法</a:t>
            </a:r>
          </a:p>
        </p:txBody>
      </p:sp>
      <p:sp>
        <p:nvSpPr>
          <p:cNvPr id="28675" name="Rectangle 3"/>
          <p:cNvSpPr>
            <a:spLocks noGrp="1" noChangeArrowheads="1"/>
          </p:cNvSpPr>
          <p:nvPr>
            <p:ph type="body" idx="1"/>
          </p:nvPr>
        </p:nvSpPr>
        <p:spPr/>
        <p:txBody>
          <a:bodyPr/>
          <a:lstStyle/>
          <a:p>
            <a:r>
              <a:rPr lang="zh-CN" altLang="en-US" dirty="0"/>
              <a:t>不现实的计算</a:t>
            </a:r>
          </a:p>
          <a:p>
            <a:pPr lvl="1"/>
            <a:r>
              <a:rPr lang="zh-CN" altLang="en-US" dirty="0"/>
              <a:t>现实中的计算方式都是确定的</a:t>
            </a:r>
          </a:p>
          <a:p>
            <a:r>
              <a:rPr lang="zh-CN" altLang="en-US" dirty="0" smtClean="0"/>
              <a:t>解</a:t>
            </a:r>
            <a:r>
              <a:rPr lang="en-US" altLang="zh-CN" dirty="0" smtClean="0"/>
              <a:t>TSP</a:t>
            </a:r>
            <a:r>
              <a:rPr lang="zh-CN" altLang="en-US" dirty="0" smtClean="0"/>
              <a:t>问题</a:t>
            </a:r>
            <a:r>
              <a:rPr lang="zh-CN" altLang="en-US" dirty="0"/>
              <a:t>的一个非确定型算法</a:t>
            </a:r>
          </a:p>
          <a:p>
            <a:pPr lvl="1"/>
            <a:r>
              <a:rPr lang="zh-CN" altLang="en-US" dirty="0"/>
              <a:t>第一步：猜测一</a:t>
            </a:r>
            <a:r>
              <a:rPr lang="zh-CN" altLang="en-US" dirty="0" smtClean="0"/>
              <a:t>个赋值</a:t>
            </a:r>
            <a:r>
              <a:rPr lang="zh-CN" altLang="en-US" dirty="0"/>
              <a:t>；</a:t>
            </a:r>
          </a:p>
          <a:p>
            <a:pPr lvl="1"/>
            <a:r>
              <a:rPr lang="zh-CN" altLang="en-US" dirty="0"/>
              <a:t>第二步：检查该赋值是否满足</a:t>
            </a:r>
          </a:p>
          <a:p>
            <a:r>
              <a:rPr lang="zh-CN" altLang="en-US" dirty="0"/>
              <a:t>非确定型算法的计算时间：</a:t>
            </a:r>
          </a:p>
          <a:p>
            <a:pPr lvl="1"/>
            <a:r>
              <a:rPr lang="zh-CN" altLang="en-US" dirty="0"/>
              <a:t>各种可能的计算过程的最短时间</a:t>
            </a:r>
          </a:p>
        </p:txBody>
      </p:sp>
    </p:spTree>
    <p:extLst>
      <p:ext uri="{BB962C8B-B14F-4D97-AF65-F5344CB8AC3E}">
        <p14:creationId xmlns:p14="http://schemas.microsoft.com/office/powerpoint/2010/main" val="16970606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988</TotalTime>
  <Words>677</Words>
  <Application>Microsoft Office PowerPoint</Application>
  <PresentationFormat>宽屏</PresentationFormat>
  <Paragraphs>112</Paragraphs>
  <Slides>19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5" baseType="lpstr">
      <vt:lpstr>方正舒体</vt:lpstr>
      <vt:lpstr>Arial</vt:lpstr>
      <vt:lpstr>Garamond</vt:lpstr>
      <vt:lpstr>环保</vt:lpstr>
      <vt:lpstr>Microsoft Equation 3.0</vt:lpstr>
      <vt:lpstr>Equation</vt:lpstr>
      <vt:lpstr>NP完全性理论</vt:lpstr>
      <vt:lpstr>内容</vt:lpstr>
      <vt:lpstr>PowerPoint 演示文稿</vt:lpstr>
      <vt:lpstr>PowerPoint 演示文稿</vt:lpstr>
      <vt:lpstr>算法的难易</vt:lpstr>
      <vt:lpstr>例1：货郎担问题 （Traveling salesman problem)</vt:lpstr>
      <vt:lpstr>P类 （Polynomial) </vt:lpstr>
      <vt:lpstr>非确定性计算模型</vt:lpstr>
      <vt:lpstr>非确定型算法</vt:lpstr>
      <vt:lpstr>非确定型图灵机（NTM)</vt:lpstr>
      <vt:lpstr>NTM计算树</vt:lpstr>
      <vt:lpstr>NP类(Nondeterministic Polynomial )</vt:lpstr>
      <vt:lpstr>计算难度比较的标准</vt:lpstr>
      <vt:lpstr>NP完全与NP-hard</vt:lpstr>
      <vt:lpstr>NP完全问题</vt:lpstr>
      <vt:lpstr>现在的估计</vt:lpstr>
      <vt:lpstr>如何处理NPC问题</vt:lpstr>
      <vt:lpstr>              如何处理NPC的方法</vt:lpstr>
      <vt:lpstr>参考阅读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NP完全性理论</dc:title>
  <dc:creator>chen ning</dc:creator>
  <cp:lastModifiedBy>田 暄</cp:lastModifiedBy>
  <cp:revision>21</cp:revision>
  <dcterms:created xsi:type="dcterms:W3CDTF">2020-02-14T14:20:11Z</dcterms:created>
  <dcterms:modified xsi:type="dcterms:W3CDTF">2020-02-20T23:35:14Z</dcterms:modified>
</cp:coreProperties>
</file>