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3" r:id="rId3"/>
    <p:sldId id="264" r:id="rId4"/>
    <p:sldId id="267" r:id="rId5"/>
    <p:sldId id="271" r:id="rId6"/>
    <p:sldId id="276" r:id="rId7"/>
    <p:sldId id="283" r:id="rId8"/>
    <p:sldId id="284" r:id="rId9"/>
    <p:sldId id="289" r:id="rId10"/>
    <p:sldId id="298" r:id="rId11"/>
    <p:sldId id="301" r:id="rId12"/>
    <p:sldId id="302" r:id="rId13"/>
    <p:sldId id="304" r:id="rId14"/>
    <p:sldId id="306" r:id="rId15"/>
    <p:sldId id="307" r:id="rId16"/>
    <p:sldId id="313" r:id="rId17"/>
    <p:sldId id="316" r:id="rId18"/>
    <p:sldId id="320" r:id="rId19"/>
    <p:sldId id="322" r:id="rId20"/>
    <p:sldId id="323" r:id="rId21"/>
    <p:sldId id="324" r:id="rId22"/>
    <p:sldId id="329" r:id="rId23"/>
    <p:sldId id="331" r:id="rId24"/>
    <p:sldId id="338" r:id="rId25"/>
    <p:sldId id="340" r:id="rId26"/>
    <p:sldId id="345" r:id="rId27"/>
    <p:sldId id="349" r:id="rId28"/>
    <p:sldId id="357" r:id="rId29"/>
  </p:sldIdLst>
  <p:sldSz cx="9144000" cy="6858000" type="screen4x3"/>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46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11/24/2021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1">
                <a:solidFill>
                  <a:srgbClr val="0000CC"/>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800" b="1" i="0">
                <a:solidFill>
                  <a:srgbClr val="FF0000"/>
                </a:solidFill>
                <a:latin typeface="黑体"/>
                <a:cs typeface="黑体"/>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11/24/2021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1">
                <a:solidFill>
                  <a:srgbClr val="0000CC"/>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11/24/2021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1">
                <a:solidFill>
                  <a:srgbClr val="0000CC"/>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11/24/2021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11/24/2021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4000" cy="477012"/>
          </a:xfrm>
          <a:prstGeom prst="rect">
            <a:avLst/>
          </a:prstGeom>
        </p:spPr>
      </p:pic>
      <p:pic>
        <p:nvPicPr>
          <p:cNvPr id="17" name="bg object 17"/>
          <p:cNvPicPr/>
          <p:nvPr/>
        </p:nvPicPr>
        <p:blipFill>
          <a:blip r:embed="rId8" cstate="print"/>
          <a:stretch>
            <a:fillRect/>
          </a:stretch>
        </p:blipFill>
        <p:spPr>
          <a:xfrm>
            <a:off x="762000" y="65531"/>
            <a:ext cx="1447800" cy="341376"/>
          </a:xfrm>
          <a:prstGeom prst="rect">
            <a:avLst/>
          </a:prstGeom>
        </p:spPr>
      </p:pic>
      <p:sp>
        <p:nvSpPr>
          <p:cNvPr id="18" name="bg object 18"/>
          <p:cNvSpPr/>
          <p:nvPr/>
        </p:nvSpPr>
        <p:spPr>
          <a:xfrm>
            <a:off x="0" y="6857999"/>
            <a:ext cx="9144000" cy="0"/>
          </a:xfrm>
          <a:custGeom>
            <a:avLst/>
            <a:gdLst/>
            <a:ahLst/>
            <a:cxnLst/>
            <a:rect l="l" t="t" r="r" b="b"/>
            <a:pathLst>
              <a:path w="9144000">
                <a:moveTo>
                  <a:pt x="0" y="0"/>
                </a:moveTo>
                <a:lnTo>
                  <a:pt x="9144000" y="0"/>
                </a:lnTo>
              </a:path>
            </a:pathLst>
          </a:custGeom>
          <a:ln w="9144">
            <a:solidFill>
              <a:srgbClr val="000000"/>
            </a:solidFill>
          </a:ln>
        </p:spPr>
        <p:txBody>
          <a:bodyPr wrap="square" lIns="0" tIns="0" rIns="0" bIns="0" rtlCol="0"/>
          <a:lstStyle/>
          <a:p>
            <a:endParaRPr/>
          </a:p>
        </p:txBody>
      </p:sp>
      <p:sp>
        <p:nvSpPr>
          <p:cNvPr id="19" name="bg object 19"/>
          <p:cNvSpPr/>
          <p:nvPr/>
        </p:nvSpPr>
        <p:spPr>
          <a:xfrm>
            <a:off x="762" y="6387084"/>
            <a:ext cx="6400800" cy="29209"/>
          </a:xfrm>
          <a:custGeom>
            <a:avLst/>
            <a:gdLst/>
            <a:ahLst/>
            <a:cxnLst/>
            <a:rect l="l" t="t" r="r" b="b"/>
            <a:pathLst>
              <a:path w="6400800" h="29210">
                <a:moveTo>
                  <a:pt x="6400800" y="0"/>
                </a:moveTo>
                <a:lnTo>
                  <a:pt x="0" y="0"/>
                </a:lnTo>
                <a:lnTo>
                  <a:pt x="0" y="28956"/>
                </a:lnTo>
                <a:lnTo>
                  <a:pt x="6400800" y="28956"/>
                </a:lnTo>
                <a:lnTo>
                  <a:pt x="6400800" y="0"/>
                </a:lnTo>
                <a:close/>
              </a:path>
            </a:pathLst>
          </a:custGeom>
          <a:solidFill>
            <a:srgbClr val="000099"/>
          </a:solidFill>
        </p:spPr>
        <p:txBody>
          <a:bodyPr wrap="square" lIns="0" tIns="0" rIns="0" bIns="0" rtlCol="0"/>
          <a:lstStyle/>
          <a:p>
            <a:endParaRPr/>
          </a:p>
        </p:txBody>
      </p:sp>
      <p:sp>
        <p:nvSpPr>
          <p:cNvPr id="2" name="Holder 2"/>
          <p:cNvSpPr>
            <a:spLocks noGrp="1"/>
          </p:cNvSpPr>
          <p:nvPr>
            <p:ph type="title"/>
          </p:nvPr>
        </p:nvSpPr>
        <p:spPr>
          <a:xfrm>
            <a:off x="211836" y="117475"/>
            <a:ext cx="8720327" cy="299720"/>
          </a:xfrm>
          <a:prstGeom prst="rect">
            <a:avLst/>
          </a:prstGeom>
        </p:spPr>
        <p:txBody>
          <a:bodyPr wrap="square" lIns="0" tIns="0" rIns="0" bIns="0">
            <a:spAutoFit/>
          </a:bodyPr>
          <a:lstStyle>
            <a:lvl1pPr>
              <a:defRPr sz="1800" b="1" i="1">
                <a:solidFill>
                  <a:srgbClr val="0000CC"/>
                </a:solidFill>
                <a:latin typeface="Arial"/>
                <a:cs typeface="Arial"/>
              </a:defRPr>
            </a:lvl1pPr>
          </a:lstStyle>
          <a:p>
            <a:endParaRPr/>
          </a:p>
        </p:txBody>
      </p:sp>
      <p:sp>
        <p:nvSpPr>
          <p:cNvPr id="3" name="Holder 3"/>
          <p:cNvSpPr>
            <a:spLocks noGrp="1"/>
          </p:cNvSpPr>
          <p:nvPr>
            <p:ph type="body" idx="1"/>
          </p:nvPr>
        </p:nvSpPr>
        <p:spPr>
          <a:xfrm>
            <a:off x="444830" y="1642617"/>
            <a:ext cx="8254339" cy="2525395"/>
          </a:xfrm>
          <a:prstGeom prst="rect">
            <a:avLst/>
          </a:prstGeom>
        </p:spPr>
        <p:txBody>
          <a:bodyPr wrap="square" lIns="0" tIns="0" rIns="0" bIns="0">
            <a:spAutoFit/>
          </a:bodyPr>
          <a:lstStyle>
            <a:lvl1pPr>
              <a:defRPr sz="2800" b="1" i="0">
                <a:solidFill>
                  <a:srgbClr val="FF0000"/>
                </a:solidFill>
                <a:latin typeface="黑体"/>
                <a:cs typeface="黑体"/>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11/24/2021</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mailto:flli@mail.xjtu.edu.cn" TargetMode="Externa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0.jp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2.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4.png"/><Relationship Id="rId9" Type="http://schemas.openxmlformats.org/officeDocument/2006/relationships/image" Target="../media/image26.png"/><Relationship Id="rId1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32.jp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3.png"/><Relationship Id="rId2" Type="http://schemas.openxmlformats.org/officeDocument/2006/relationships/image" Target="../media/image40.png"/><Relationship Id="rId1" Type="http://schemas.openxmlformats.org/officeDocument/2006/relationships/slideLayout" Target="../slideLayouts/slideLayout5.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5.jp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477520"/>
            <a:chOff x="0" y="0"/>
            <a:chExt cx="9144000" cy="477520"/>
          </a:xfrm>
        </p:grpSpPr>
        <p:pic>
          <p:nvPicPr>
            <p:cNvPr id="3" name="object 3"/>
            <p:cNvPicPr/>
            <p:nvPr/>
          </p:nvPicPr>
          <p:blipFill>
            <a:blip r:embed="rId2" cstate="print"/>
            <a:stretch>
              <a:fillRect/>
            </a:stretch>
          </p:blipFill>
          <p:spPr>
            <a:xfrm>
              <a:off x="0" y="0"/>
              <a:ext cx="9144000" cy="477012"/>
            </a:xfrm>
            <a:prstGeom prst="rect">
              <a:avLst/>
            </a:prstGeom>
          </p:spPr>
        </p:pic>
        <p:pic>
          <p:nvPicPr>
            <p:cNvPr id="4" name="object 4"/>
            <p:cNvPicPr/>
            <p:nvPr/>
          </p:nvPicPr>
          <p:blipFill>
            <a:blip r:embed="rId3" cstate="print"/>
            <a:stretch>
              <a:fillRect/>
            </a:stretch>
          </p:blipFill>
          <p:spPr>
            <a:xfrm>
              <a:off x="762000" y="65531"/>
              <a:ext cx="1447800" cy="341376"/>
            </a:xfrm>
            <a:prstGeom prst="rect">
              <a:avLst/>
            </a:prstGeom>
          </p:spPr>
        </p:pic>
      </p:grpSp>
      <p:sp>
        <p:nvSpPr>
          <p:cNvPr id="5" name="object 5"/>
          <p:cNvSpPr/>
          <p:nvPr/>
        </p:nvSpPr>
        <p:spPr>
          <a:xfrm>
            <a:off x="0" y="6857999"/>
            <a:ext cx="9144000" cy="0"/>
          </a:xfrm>
          <a:custGeom>
            <a:avLst/>
            <a:gdLst/>
            <a:ahLst/>
            <a:cxnLst/>
            <a:rect l="l" t="t" r="r" b="b"/>
            <a:pathLst>
              <a:path w="9144000">
                <a:moveTo>
                  <a:pt x="0" y="0"/>
                </a:moveTo>
                <a:lnTo>
                  <a:pt x="9144000" y="0"/>
                </a:lnTo>
              </a:path>
            </a:pathLst>
          </a:custGeom>
          <a:ln w="9144">
            <a:solidFill>
              <a:srgbClr val="000000"/>
            </a:solidFill>
          </a:ln>
        </p:spPr>
        <p:txBody>
          <a:bodyPr wrap="square" lIns="0" tIns="0" rIns="0" bIns="0" rtlCol="0"/>
          <a:lstStyle/>
          <a:p>
            <a:endParaRPr/>
          </a:p>
        </p:txBody>
      </p:sp>
      <p:sp>
        <p:nvSpPr>
          <p:cNvPr id="6" name="object 6"/>
          <p:cNvSpPr/>
          <p:nvPr/>
        </p:nvSpPr>
        <p:spPr>
          <a:xfrm>
            <a:off x="762" y="6387084"/>
            <a:ext cx="6400800" cy="29209"/>
          </a:xfrm>
          <a:custGeom>
            <a:avLst/>
            <a:gdLst/>
            <a:ahLst/>
            <a:cxnLst/>
            <a:rect l="l" t="t" r="r" b="b"/>
            <a:pathLst>
              <a:path w="6400800" h="29210">
                <a:moveTo>
                  <a:pt x="6400800" y="0"/>
                </a:moveTo>
                <a:lnTo>
                  <a:pt x="0" y="0"/>
                </a:lnTo>
                <a:lnTo>
                  <a:pt x="0" y="28956"/>
                </a:lnTo>
                <a:lnTo>
                  <a:pt x="6400800" y="28956"/>
                </a:lnTo>
                <a:lnTo>
                  <a:pt x="6400800" y="0"/>
                </a:lnTo>
                <a:close/>
              </a:path>
            </a:pathLst>
          </a:custGeom>
          <a:solidFill>
            <a:srgbClr val="000099"/>
          </a:solidFill>
        </p:spPr>
        <p:txBody>
          <a:bodyPr wrap="square" lIns="0" tIns="0" rIns="0" bIns="0" rtlCol="0"/>
          <a:lstStyle/>
          <a:p>
            <a:endParaRPr/>
          </a:p>
        </p:txBody>
      </p:sp>
      <p:sp>
        <p:nvSpPr>
          <p:cNvPr id="7" name="object 7"/>
          <p:cNvSpPr txBox="1"/>
          <p:nvPr/>
        </p:nvSpPr>
        <p:spPr>
          <a:xfrm>
            <a:off x="6175628" y="117475"/>
            <a:ext cx="2756535" cy="299720"/>
          </a:xfrm>
          <a:prstGeom prst="rect">
            <a:avLst/>
          </a:prstGeom>
        </p:spPr>
        <p:txBody>
          <a:bodyPr vert="horz" wrap="square" lIns="0" tIns="12700" rIns="0" bIns="0" rtlCol="0">
            <a:spAutoFit/>
          </a:bodyPr>
          <a:lstStyle/>
          <a:p>
            <a:pPr marL="12700">
              <a:lnSpc>
                <a:spcPct val="100000"/>
              </a:lnSpc>
              <a:spcBef>
                <a:spcPts val="100"/>
              </a:spcBef>
            </a:pPr>
            <a:r>
              <a:rPr sz="1800" b="1" i="1" dirty="0">
                <a:solidFill>
                  <a:srgbClr val="0000CC"/>
                </a:solidFill>
                <a:latin typeface="Arial"/>
                <a:cs typeface="Arial"/>
              </a:rPr>
              <a:t>Xi’an </a:t>
            </a:r>
            <a:r>
              <a:rPr sz="1800" b="1" i="1" spc="-5" dirty="0">
                <a:solidFill>
                  <a:srgbClr val="0000CC"/>
                </a:solidFill>
                <a:latin typeface="Arial"/>
                <a:cs typeface="Arial"/>
              </a:rPr>
              <a:t>Jiaotong</a:t>
            </a:r>
            <a:r>
              <a:rPr sz="1800" b="1" i="1" spc="-30" dirty="0">
                <a:solidFill>
                  <a:srgbClr val="0000CC"/>
                </a:solidFill>
                <a:latin typeface="Arial"/>
                <a:cs typeface="Arial"/>
              </a:rPr>
              <a:t> </a:t>
            </a:r>
            <a:r>
              <a:rPr sz="1800" b="1" i="1" spc="-5" dirty="0">
                <a:solidFill>
                  <a:srgbClr val="0000CC"/>
                </a:solidFill>
                <a:latin typeface="Arial"/>
                <a:cs typeface="Arial"/>
              </a:rPr>
              <a:t>University</a:t>
            </a:r>
            <a:endParaRPr sz="1800">
              <a:latin typeface="Arial"/>
              <a:cs typeface="Arial"/>
            </a:endParaRPr>
          </a:p>
        </p:txBody>
      </p:sp>
      <p:sp>
        <p:nvSpPr>
          <p:cNvPr id="8" name="object 8"/>
          <p:cNvSpPr/>
          <p:nvPr/>
        </p:nvSpPr>
        <p:spPr>
          <a:xfrm>
            <a:off x="0" y="501395"/>
            <a:ext cx="9144000" cy="12700"/>
          </a:xfrm>
          <a:custGeom>
            <a:avLst/>
            <a:gdLst/>
            <a:ahLst/>
            <a:cxnLst/>
            <a:rect l="l" t="t" r="r" b="b"/>
            <a:pathLst>
              <a:path w="9144000" h="12700">
                <a:moveTo>
                  <a:pt x="9144000" y="0"/>
                </a:moveTo>
                <a:lnTo>
                  <a:pt x="0" y="0"/>
                </a:lnTo>
                <a:lnTo>
                  <a:pt x="0" y="12192"/>
                </a:lnTo>
                <a:lnTo>
                  <a:pt x="9144000" y="12192"/>
                </a:lnTo>
                <a:lnTo>
                  <a:pt x="9144000" y="0"/>
                </a:lnTo>
                <a:close/>
              </a:path>
            </a:pathLst>
          </a:custGeom>
          <a:solidFill>
            <a:srgbClr val="9999FF"/>
          </a:solidFill>
        </p:spPr>
        <p:txBody>
          <a:bodyPr wrap="square" lIns="0" tIns="0" rIns="0" bIns="0" rtlCol="0"/>
          <a:lstStyle/>
          <a:p>
            <a:endParaRPr/>
          </a:p>
        </p:txBody>
      </p:sp>
      <p:pic>
        <p:nvPicPr>
          <p:cNvPr id="9" name="object 9"/>
          <p:cNvPicPr/>
          <p:nvPr/>
        </p:nvPicPr>
        <p:blipFill>
          <a:blip r:embed="rId4" cstate="print"/>
          <a:stretch>
            <a:fillRect/>
          </a:stretch>
        </p:blipFill>
        <p:spPr>
          <a:xfrm>
            <a:off x="6591300" y="5791198"/>
            <a:ext cx="2552699" cy="990600"/>
          </a:xfrm>
          <a:prstGeom prst="rect">
            <a:avLst/>
          </a:prstGeom>
        </p:spPr>
      </p:pic>
      <p:sp>
        <p:nvSpPr>
          <p:cNvPr id="10" name="object 10"/>
          <p:cNvSpPr txBox="1">
            <a:spLocks noGrp="1"/>
          </p:cNvSpPr>
          <p:nvPr>
            <p:ph type="title"/>
          </p:nvPr>
        </p:nvSpPr>
        <p:spPr>
          <a:xfrm>
            <a:off x="101662" y="655554"/>
            <a:ext cx="4305300" cy="452120"/>
          </a:xfrm>
          <a:prstGeom prst="rect">
            <a:avLst/>
          </a:prstGeom>
        </p:spPr>
        <p:txBody>
          <a:bodyPr vert="horz" wrap="square" lIns="0" tIns="12065" rIns="0" bIns="0" rtlCol="0">
            <a:spAutoFit/>
          </a:bodyPr>
          <a:lstStyle/>
          <a:p>
            <a:pPr marL="12700">
              <a:lnSpc>
                <a:spcPct val="100000"/>
              </a:lnSpc>
              <a:spcBef>
                <a:spcPts val="95"/>
              </a:spcBef>
            </a:pPr>
            <a:r>
              <a:rPr sz="2800" i="0" spc="-5" dirty="0">
                <a:solidFill>
                  <a:srgbClr val="0033CC"/>
                </a:solidFill>
                <a:latin typeface="宋体"/>
                <a:cs typeface="宋体"/>
              </a:rPr>
              <a:t>第四次工业革命与人类未来</a:t>
            </a:r>
            <a:endParaRPr sz="2800">
              <a:latin typeface="宋体"/>
              <a:cs typeface="宋体"/>
            </a:endParaRPr>
          </a:p>
        </p:txBody>
      </p:sp>
      <p:sp>
        <p:nvSpPr>
          <p:cNvPr id="11" name="object 11"/>
          <p:cNvSpPr txBox="1"/>
          <p:nvPr/>
        </p:nvSpPr>
        <p:spPr>
          <a:xfrm>
            <a:off x="5638800" y="568102"/>
            <a:ext cx="3112135" cy="1418590"/>
          </a:xfrm>
          <a:prstGeom prst="rect">
            <a:avLst/>
          </a:prstGeom>
        </p:spPr>
        <p:txBody>
          <a:bodyPr vert="horz" wrap="square" lIns="0" tIns="12065" rIns="0" bIns="0" rtlCol="0">
            <a:spAutoFit/>
          </a:bodyPr>
          <a:lstStyle/>
          <a:p>
            <a:pPr marL="949325">
              <a:lnSpc>
                <a:spcPct val="100000"/>
              </a:lnSpc>
              <a:spcBef>
                <a:spcPts val="95"/>
              </a:spcBef>
            </a:pPr>
            <a:r>
              <a:rPr sz="2800" b="1" dirty="0">
                <a:solidFill>
                  <a:srgbClr val="3333CC"/>
                </a:solidFill>
                <a:latin typeface="华文仿宋"/>
                <a:cs typeface="华文仿宋"/>
              </a:rPr>
              <a:t>李福利</a:t>
            </a:r>
            <a:endParaRPr sz="2800">
              <a:latin typeface="华文仿宋"/>
              <a:cs typeface="华文仿宋"/>
            </a:endParaRPr>
          </a:p>
          <a:p>
            <a:pPr marL="317500" marR="5080" indent="-304800">
              <a:lnSpc>
                <a:spcPct val="102899"/>
              </a:lnSpc>
              <a:spcBef>
                <a:spcPts val="1685"/>
              </a:spcBef>
            </a:pPr>
            <a:r>
              <a:rPr sz="2400" b="1" spc="5" dirty="0">
                <a:solidFill>
                  <a:srgbClr val="3333CC"/>
                </a:solidFill>
                <a:latin typeface="华文仿宋"/>
                <a:cs typeface="华文仿宋"/>
              </a:rPr>
              <a:t>物理学</a:t>
            </a:r>
            <a:r>
              <a:rPr sz="2400" b="1" spc="-5" dirty="0">
                <a:solidFill>
                  <a:srgbClr val="3333CC"/>
                </a:solidFill>
                <a:latin typeface="华文仿宋"/>
                <a:cs typeface="华文仿宋"/>
              </a:rPr>
              <a:t>院，仲</a:t>
            </a:r>
            <a:r>
              <a:rPr sz="2400" b="1" dirty="0">
                <a:solidFill>
                  <a:srgbClr val="3333CC"/>
                </a:solidFill>
                <a:latin typeface="华文仿宋"/>
                <a:cs typeface="华文仿宋"/>
              </a:rPr>
              <a:t>英</a:t>
            </a:r>
            <a:r>
              <a:rPr sz="2400" b="1" spc="-10" dirty="0">
                <a:solidFill>
                  <a:srgbClr val="3333CC"/>
                </a:solidFill>
                <a:latin typeface="华文仿宋"/>
                <a:cs typeface="华文仿宋"/>
              </a:rPr>
              <a:t>楼</a:t>
            </a:r>
            <a:r>
              <a:rPr sz="2400" b="1" dirty="0">
                <a:solidFill>
                  <a:srgbClr val="3333CC"/>
                </a:solidFill>
                <a:latin typeface="Times New Roman"/>
                <a:cs typeface="Times New Roman"/>
              </a:rPr>
              <a:t>B8</a:t>
            </a:r>
            <a:r>
              <a:rPr sz="2400" b="1" spc="-140" dirty="0">
                <a:solidFill>
                  <a:srgbClr val="3333CC"/>
                </a:solidFill>
                <a:latin typeface="Times New Roman"/>
                <a:cs typeface="Times New Roman"/>
              </a:rPr>
              <a:t>1</a:t>
            </a:r>
            <a:r>
              <a:rPr sz="2400" b="1" dirty="0">
                <a:solidFill>
                  <a:srgbClr val="3333CC"/>
                </a:solidFill>
                <a:latin typeface="Times New Roman"/>
                <a:cs typeface="Times New Roman"/>
              </a:rPr>
              <a:t>1  </a:t>
            </a:r>
            <a:r>
              <a:rPr sz="2400" b="1" dirty="0">
                <a:solidFill>
                  <a:srgbClr val="3333CC"/>
                </a:solidFill>
                <a:latin typeface="Times New Roman"/>
                <a:cs typeface="Times New Roman"/>
                <a:hlinkClick r:id="rId5"/>
              </a:rPr>
              <a:t>flli@mail.xjtu.edu.cn</a:t>
            </a:r>
            <a:endParaRPr sz="2400">
              <a:latin typeface="Times New Roman"/>
              <a:cs typeface="Times New Roman"/>
            </a:endParaRPr>
          </a:p>
        </p:txBody>
      </p:sp>
      <p:sp>
        <p:nvSpPr>
          <p:cNvPr id="12" name="object 13">
            <a:extLst>
              <a:ext uri="{FF2B5EF4-FFF2-40B4-BE49-F238E27FC236}">
                <a16:creationId xmlns:a16="http://schemas.microsoft.com/office/drawing/2014/main" id="{4C613705-CF0C-4059-8116-F2017E0400D9}"/>
              </a:ext>
            </a:extLst>
          </p:cNvPr>
          <p:cNvSpPr txBox="1"/>
          <p:nvPr/>
        </p:nvSpPr>
        <p:spPr>
          <a:xfrm>
            <a:off x="228600" y="1235816"/>
            <a:ext cx="5181600" cy="2701548"/>
          </a:xfrm>
          <a:prstGeom prst="rect">
            <a:avLst/>
          </a:prstGeom>
        </p:spPr>
        <p:txBody>
          <a:bodyPr vert="horz" wrap="square" lIns="0" tIns="13335" rIns="0" bIns="0" rtlCol="0">
            <a:spAutoFit/>
          </a:bodyPr>
          <a:lstStyle/>
          <a:p>
            <a:pPr marR="5080">
              <a:lnSpc>
                <a:spcPct val="100000"/>
              </a:lnSpc>
              <a:spcBef>
                <a:spcPts val="105"/>
              </a:spcBef>
            </a:pPr>
            <a:r>
              <a:rPr sz="2000" b="1" dirty="0">
                <a:solidFill>
                  <a:srgbClr val="FF0000"/>
                </a:solidFill>
                <a:latin typeface="Arial"/>
                <a:cs typeface="Arial"/>
              </a:rPr>
              <a:t>2016</a:t>
            </a:r>
            <a:r>
              <a:rPr sz="2000" b="1" spc="10" dirty="0">
                <a:solidFill>
                  <a:srgbClr val="FF0000"/>
                </a:solidFill>
                <a:latin typeface="华文仿宋"/>
                <a:cs typeface="华文仿宋"/>
              </a:rPr>
              <a:t>年</a:t>
            </a:r>
            <a:r>
              <a:rPr sz="2000" b="1" dirty="0">
                <a:solidFill>
                  <a:srgbClr val="FF0000"/>
                </a:solidFill>
                <a:latin typeface="Arial"/>
                <a:cs typeface="Arial"/>
              </a:rPr>
              <a:t>1</a:t>
            </a:r>
            <a:r>
              <a:rPr sz="2000" b="1" dirty="0">
                <a:solidFill>
                  <a:srgbClr val="FF0000"/>
                </a:solidFill>
                <a:latin typeface="华文仿宋"/>
                <a:cs typeface="华文仿宋"/>
              </a:rPr>
              <a:t>月</a:t>
            </a:r>
            <a:r>
              <a:rPr sz="2000" b="1" dirty="0">
                <a:solidFill>
                  <a:srgbClr val="FF0000"/>
                </a:solidFill>
                <a:latin typeface="Arial"/>
                <a:cs typeface="Arial"/>
              </a:rPr>
              <a:t>2</a:t>
            </a:r>
            <a:r>
              <a:rPr sz="2000" b="1" spc="-15" dirty="0">
                <a:solidFill>
                  <a:srgbClr val="FF0000"/>
                </a:solidFill>
                <a:latin typeface="Arial"/>
                <a:cs typeface="Arial"/>
              </a:rPr>
              <a:t>7</a:t>
            </a:r>
            <a:r>
              <a:rPr sz="2000" b="1" dirty="0">
                <a:solidFill>
                  <a:srgbClr val="FF0000"/>
                </a:solidFill>
                <a:latin typeface="华文仿宋"/>
                <a:cs typeface="华文仿宋"/>
              </a:rPr>
              <a:t>日</a:t>
            </a:r>
            <a:r>
              <a:rPr sz="2000" b="1" dirty="0">
                <a:solidFill>
                  <a:srgbClr val="0033CC"/>
                </a:solidFill>
                <a:latin typeface="华文仿宋"/>
                <a:cs typeface="华文仿宋"/>
              </a:rPr>
              <a:t>，</a:t>
            </a:r>
            <a:r>
              <a:rPr sz="2000" b="1" spc="-15" dirty="0">
                <a:solidFill>
                  <a:srgbClr val="0033CC"/>
                </a:solidFill>
                <a:latin typeface="华文仿宋"/>
                <a:cs typeface="华文仿宋"/>
              </a:rPr>
              <a:t>国</a:t>
            </a:r>
            <a:r>
              <a:rPr sz="2000" b="1" dirty="0">
                <a:solidFill>
                  <a:srgbClr val="0033CC"/>
                </a:solidFill>
                <a:latin typeface="华文仿宋"/>
                <a:cs typeface="华文仿宋"/>
              </a:rPr>
              <a:t>际顶</a:t>
            </a:r>
            <a:r>
              <a:rPr sz="2000" b="1" spc="-15" dirty="0">
                <a:solidFill>
                  <a:srgbClr val="0033CC"/>
                </a:solidFill>
                <a:latin typeface="华文仿宋"/>
                <a:cs typeface="华文仿宋"/>
              </a:rPr>
              <a:t>尖</a:t>
            </a:r>
            <a:r>
              <a:rPr sz="2000" b="1" dirty="0">
                <a:solidFill>
                  <a:srgbClr val="0033CC"/>
                </a:solidFill>
                <a:latin typeface="华文仿宋"/>
                <a:cs typeface="华文仿宋"/>
              </a:rPr>
              <a:t>期刊</a:t>
            </a:r>
            <a:r>
              <a:rPr sz="2000" b="1" spc="-15" dirty="0">
                <a:solidFill>
                  <a:srgbClr val="0033CC"/>
                </a:solidFill>
                <a:latin typeface="华文仿宋"/>
                <a:cs typeface="华文仿宋"/>
              </a:rPr>
              <a:t>《</a:t>
            </a:r>
            <a:r>
              <a:rPr sz="2000" b="1" dirty="0">
                <a:solidFill>
                  <a:srgbClr val="0033CC"/>
                </a:solidFill>
                <a:latin typeface="华文仿宋"/>
                <a:cs typeface="华文仿宋"/>
              </a:rPr>
              <a:t>自然》 </a:t>
            </a:r>
            <a:r>
              <a:rPr sz="2000" b="1" spc="5" dirty="0">
                <a:solidFill>
                  <a:srgbClr val="0033CC"/>
                </a:solidFill>
                <a:latin typeface="华文仿宋"/>
                <a:cs typeface="华文仿宋"/>
              </a:rPr>
              <a:t>封面</a:t>
            </a:r>
            <a:r>
              <a:rPr sz="2000" b="1" dirty="0">
                <a:solidFill>
                  <a:srgbClr val="0033CC"/>
                </a:solidFill>
                <a:latin typeface="华文仿宋"/>
                <a:cs typeface="华文仿宋"/>
              </a:rPr>
              <a:t>文章</a:t>
            </a:r>
            <a:r>
              <a:rPr sz="2000" b="1" spc="-25" dirty="0">
                <a:solidFill>
                  <a:srgbClr val="0033CC"/>
                </a:solidFill>
                <a:latin typeface="华文仿宋"/>
                <a:cs typeface="华文仿宋"/>
              </a:rPr>
              <a:t>报</a:t>
            </a:r>
            <a:r>
              <a:rPr sz="2000" b="1" dirty="0">
                <a:solidFill>
                  <a:srgbClr val="0033CC"/>
                </a:solidFill>
                <a:latin typeface="华文仿宋"/>
                <a:cs typeface="华文仿宋"/>
              </a:rPr>
              <a:t>道</a:t>
            </a:r>
            <a:r>
              <a:rPr sz="2000" b="1" spc="-10" dirty="0">
                <a:solidFill>
                  <a:srgbClr val="0033CC"/>
                </a:solidFill>
                <a:latin typeface="华文仿宋"/>
                <a:cs typeface="华文仿宋"/>
              </a:rPr>
              <a:t>，“</a:t>
            </a:r>
            <a:r>
              <a:rPr sz="2000" b="1" dirty="0">
                <a:solidFill>
                  <a:srgbClr val="0033CC"/>
                </a:solidFill>
                <a:latin typeface="华文仿宋"/>
                <a:cs typeface="华文仿宋"/>
              </a:rPr>
              <a:t>阿尔</a:t>
            </a:r>
            <a:r>
              <a:rPr sz="2000" b="1" spc="-25" dirty="0">
                <a:solidFill>
                  <a:srgbClr val="0033CC"/>
                </a:solidFill>
                <a:latin typeface="华文仿宋"/>
                <a:cs typeface="华文仿宋"/>
              </a:rPr>
              <a:t>法</a:t>
            </a:r>
            <a:r>
              <a:rPr sz="2000" b="1" dirty="0">
                <a:solidFill>
                  <a:srgbClr val="0033CC"/>
                </a:solidFill>
                <a:latin typeface="华文仿宋"/>
                <a:cs typeface="华文仿宋"/>
              </a:rPr>
              <a:t>围棋</a:t>
            </a:r>
            <a:r>
              <a:rPr sz="2000" b="1" spc="-10" dirty="0">
                <a:solidFill>
                  <a:srgbClr val="0033CC"/>
                </a:solidFill>
                <a:latin typeface="华文仿宋"/>
                <a:cs typeface="华文仿宋"/>
              </a:rPr>
              <a:t>”（  </a:t>
            </a:r>
            <a:r>
              <a:rPr sz="2000" b="1" dirty="0">
                <a:solidFill>
                  <a:srgbClr val="FF0000"/>
                </a:solidFill>
                <a:latin typeface="Arial"/>
                <a:cs typeface="Arial"/>
              </a:rPr>
              <a:t>AlphaGo</a:t>
            </a:r>
            <a:r>
              <a:rPr sz="2000" b="1" dirty="0">
                <a:solidFill>
                  <a:srgbClr val="0033CC"/>
                </a:solidFill>
                <a:latin typeface="华文仿宋"/>
                <a:cs typeface="华文仿宋"/>
              </a:rPr>
              <a:t>）的人</a:t>
            </a:r>
            <a:r>
              <a:rPr sz="2000" b="1" spc="-15" dirty="0">
                <a:solidFill>
                  <a:srgbClr val="0033CC"/>
                </a:solidFill>
                <a:latin typeface="华文仿宋"/>
                <a:cs typeface="华文仿宋"/>
              </a:rPr>
              <a:t>工</a:t>
            </a:r>
            <a:r>
              <a:rPr sz="2000" b="1" dirty="0">
                <a:solidFill>
                  <a:srgbClr val="0033CC"/>
                </a:solidFill>
                <a:latin typeface="华文仿宋"/>
                <a:cs typeface="华文仿宋"/>
              </a:rPr>
              <a:t>智能</a:t>
            </a:r>
            <a:r>
              <a:rPr sz="2000" b="1" spc="-15" dirty="0">
                <a:solidFill>
                  <a:srgbClr val="0033CC"/>
                </a:solidFill>
                <a:latin typeface="华文仿宋"/>
                <a:cs typeface="华文仿宋"/>
              </a:rPr>
              <a:t>机</a:t>
            </a:r>
            <a:r>
              <a:rPr sz="2000" b="1" dirty="0">
                <a:solidFill>
                  <a:srgbClr val="0033CC"/>
                </a:solidFill>
                <a:latin typeface="华文仿宋"/>
                <a:cs typeface="华文仿宋"/>
              </a:rPr>
              <a:t>器人</a:t>
            </a:r>
            <a:r>
              <a:rPr sz="2000" b="1" spc="-15" dirty="0">
                <a:solidFill>
                  <a:srgbClr val="0033CC"/>
                </a:solidFill>
                <a:latin typeface="华文仿宋"/>
                <a:cs typeface="华文仿宋"/>
              </a:rPr>
              <a:t>，</a:t>
            </a:r>
            <a:r>
              <a:rPr sz="2000" b="1" spc="5" dirty="0">
                <a:solidFill>
                  <a:srgbClr val="0033CC"/>
                </a:solidFill>
                <a:latin typeface="华文仿宋"/>
                <a:cs typeface="华文仿宋"/>
              </a:rPr>
              <a:t>以</a:t>
            </a:r>
            <a:r>
              <a:rPr sz="2000" b="1" spc="-5" dirty="0">
                <a:solidFill>
                  <a:srgbClr val="FF0000"/>
                </a:solidFill>
                <a:latin typeface="Arial"/>
                <a:cs typeface="Arial"/>
              </a:rPr>
              <a:t>5:0</a:t>
            </a:r>
            <a:r>
              <a:rPr sz="2000" b="1" dirty="0">
                <a:solidFill>
                  <a:srgbClr val="FF0000"/>
                </a:solidFill>
                <a:latin typeface="华文仿宋"/>
                <a:cs typeface="华文仿宋"/>
              </a:rPr>
              <a:t>完 </a:t>
            </a:r>
            <a:r>
              <a:rPr sz="2000" b="1" spc="10" dirty="0">
                <a:solidFill>
                  <a:srgbClr val="FF0000"/>
                </a:solidFill>
                <a:latin typeface="华文仿宋"/>
                <a:cs typeface="华文仿宋"/>
              </a:rPr>
              <a:t>胜欧</a:t>
            </a:r>
            <a:r>
              <a:rPr sz="2000" b="1" dirty="0">
                <a:solidFill>
                  <a:srgbClr val="FF0000"/>
                </a:solidFill>
                <a:latin typeface="华文仿宋"/>
                <a:cs typeface="华文仿宋"/>
              </a:rPr>
              <a:t>洲围</a:t>
            </a:r>
            <a:r>
              <a:rPr sz="2000" b="1" spc="-15" dirty="0">
                <a:solidFill>
                  <a:srgbClr val="FF0000"/>
                </a:solidFill>
                <a:latin typeface="华文仿宋"/>
                <a:cs typeface="华文仿宋"/>
              </a:rPr>
              <a:t>棋</a:t>
            </a:r>
            <a:r>
              <a:rPr sz="2000" b="1" dirty="0">
                <a:solidFill>
                  <a:srgbClr val="FF0000"/>
                </a:solidFill>
                <a:latin typeface="华文仿宋"/>
                <a:cs typeface="华文仿宋"/>
              </a:rPr>
              <a:t>冠军</a:t>
            </a:r>
            <a:r>
              <a:rPr sz="2000" b="1" spc="-15" dirty="0">
                <a:solidFill>
                  <a:srgbClr val="FF0000"/>
                </a:solidFill>
                <a:latin typeface="华文仿宋"/>
                <a:cs typeface="华文仿宋"/>
              </a:rPr>
              <a:t>、</a:t>
            </a:r>
            <a:r>
              <a:rPr sz="2000" b="1" dirty="0">
                <a:solidFill>
                  <a:srgbClr val="FF0000"/>
                </a:solidFill>
                <a:latin typeface="华文仿宋"/>
                <a:cs typeface="华文仿宋"/>
              </a:rPr>
              <a:t>职业</a:t>
            </a:r>
            <a:r>
              <a:rPr sz="2000" b="1" spc="-15" dirty="0">
                <a:solidFill>
                  <a:srgbClr val="FF0000"/>
                </a:solidFill>
                <a:latin typeface="华文仿宋"/>
                <a:cs typeface="华文仿宋"/>
              </a:rPr>
              <a:t>二</a:t>
            </a:r>
            <a:r>
              <a:rPr sz="2000" b="1" dirty="0">
                <a:solidFill>
                  <a:srgbClr val="FF0000"/>
                </a:solidFill>
                <a:latin typeface="华文仿宋"/>
                <a:cs typeface="华文仿宋"/>
              </a:rPr>
              <a:t>段选</a:t>
            </a:r>
            <a:r>
              <a:rPr sz="2000" b="1" spc="-15" dirty="0">
                <a:solidFill>
                  <a:srgbClr val="FF0000"/>
                </a:solidFill>
                <a:latin typeface="华文仿宋"/>
                <a:cs typeface="华文仿宋"/>
              </a:rPr>
              <a:t>手</a:t>
            </a:r>
            <a:r>
              <a:rPr sz="2000" b="1" dirty="0">
                <a:solidFill>
                  <a:srgbClr val="FF0000"/>
                </a:solidFill>
                <a:latin typeface="华文仿宋"/>
                <a:cs typeface="华文仿宋"/>
              </a:rPr>
              <a:t>樊</a:t>
            </a:r>
            <a:r>
              <a:rPr sz="2000" b="1" spc="5" dirty="0">
                <a:solidFill>
                  <a:srgbClr val="FF0000"/>
                </a:solidFill>
                <a:latin typeface="华文仿宋"/>
                <a:cs typeface="华文仿宋"/>
              </a:rPr>
              <a:t>麾</a:t>
            </a:r>
            <a:r>
              <a:rPr sz="2000" b="1" dirty="0">
                <a:solidFill>
                  <a:srgbClr val="0033CC"/>
                </a:solidFill>
                <a:latin typeface="华文仿宋"/>
                <a:cs typeface="华文仿宋"/>
              </a:rPr>
              <a:t>。 </a:t>
            </a:r>
            <a:r>
              <a:rPr sz="2000" b="1" spc="10" dirty="0">
                <a:solidFill>
                  <a:srgbClr val="0033CC"/>
                </a:solidFill>
                <a:latin typeface="华文仿宋"/>
                <a:cs typeface="华文仿宋"/>
              </a:rPr>
              <a:t>在围</a:t>
            </a:r>
            <a:r>
              <a:rPr sz="2000" b="1" dirty="0">
                <a:solidFill>
                  <a:srgbClr val="0033CC"/>
                </a:solidFill>
                <a:latin typeface="华文仿宋"/>
                <a:cs typeface="华文仿宋"/>
              </a:rPr>
              <a:t>棋人</a:t>
            </a:r>
            <a:r>
              <a:rPr sz="2000" b="1" spc="-15" dirty="0">
                <a:solidFill>
                  <a:srgbClr val="0033CC"/>
                </a:solidFill>
                <a:latin typeface="华文仿宋"/>
                <a:cs typeface="华文仿宋"/>
              </a:rPr>
              <a:t>工</a:t>
            </a:r>
            <a:r>
              <a:rPr sz="2000" b="1" dirty="0">
                <a:solidFill>
                  <a:srgbClr val="0033CC"/>
                </a:solidFill>
                <a:latin typeface="华文仿宋"/>
                <a:cs typeface="华文仿宋"/>
              </a:rPr>
              <a:t>智能</a:t>
            </a:r>
            <a:r>
              <a:rPr sz="2000" b="1" spc="-15" dirty="0">
                <a:solidFill>
                  <a:srgbClr val="0033CC"/>
                </a:solidFill>
                <a:latin typeface="华文仿宋"/>
                <a:cs typeface="华文仿宋"/>
              </a:rPr>
              <a:t>领</a:t>
            </a:r>
            <a:r>
              <a:rPr sz="2000" b="1" dirty="0">
                <a:solidFill>
                  <a:srgbClr val="0033CC"/>
                </a:solidFill>
                <a:latin typeface="华文仿宋"/>
                <a:cs typeface="华文仿宋"/>
              </a:rPr>
              <a:t>域，</a:t>
            </a:r>
            <a:r>
              <a:rPr sz="2000" b="1" spc="-15" dirty="0">
                <a:solidFill>
                  <a:srgbClr val="0033CC"/>
                </a:solidFill>
                <a:latin typeface="华文仿宋"/>
                <a:cs typeface="华文仿宋"/>
              </a:rPr>
              <a:t>实</a:t>
            </a:r>
            <a:r>
              <a:rPr sz="2000" b="1" dirty="0">
                <a:solidFill>
                  <a:srgbClr val="0033CC"/>
                </a:solidFill>
                <a:latin typeface="华文仿宋"/>
                <a:cs typeface="华文仿宋"/>
              </a:rPr>
              <a:t>现了</a:t>
            </a:r>
            <a:r>
              <a:rPr sz="2000" b="1" spc="-15" dirty="0">
                <a:solidFill>
                  <a:srgbClr val="0033CC"/>
                </a:solidFill>
                <a:latin typeface="华文仿宋"/>
                <a:cs typeface="华文仿宋"/>
              </a:rPr>
              <a:t>一</a:t>
            </a:r>
            <a:r>
              <a:rPr sz="2000" b="1" dirty="0">
                <a:solidFill>
                  <a:srgbClr val="0033CC"/>
                </a:solidFill>
                <a:latin typeface="华文仿宋"/>
                <a:cs typeface="华文仿宋"/>
              </a:rPr>
              <a:t>次史无 </a:t>
            </a:r>
            <a:r>
              <a:rPr sz="2000" b="1" spc="10" dirty="0">
                <a:solidFill>
                  <a:srgbClr val="0033CC"/>
                </a:solidFill>
                <a:latin typeface="华文仿宋"/>
                <a:cs typeface="华文仿宋"/>
              </a:rPr>
              <a:t>前例</a:t>
            </a:r>
            <a:r>
              <a:rPr sz="2000" b="1" dirty="0">
                <a:solidFill>
                  <a:srgbClr val="0033CC"/>
                </a:solidFill>
                <a:latin typeface="华文仿宋"/>
                <a:cs typeface="华文仿宋"/>
              </a:rPr>
              <a:t>的突</a:t>
            </a:r>
            <a:r>
              <a:rPr sz="2000" b="1" spc="-15" dirty="0">
                <a:solidFill>
                  <a:srgbClr val="0033CC"/>
                </a:solidFill>
                <a:latin typeface="华文仿宋"/>
                <a:cs typeface="华文仿宋"/>
              </a:rPr>
              <a:t>破</a:t>
            </a:r>
            <a:r>
              <a:rPr sz="2000" b="1" dirty="0">
                <a:solidFill>
                  <a:srgbClr val="0033CC"/>
                </a:solidFill>
                <a:latin typeface="华文仿宋"/>
                <a:cs typeface="华文仿宋"/>
              </a:rPr>
              <a:t>。计</a:t>
            </a:r>
            <a:r>
              <a:rPr sz="2000" b="1" spc="-15" dirty="0">
                <a:solidFill>
                  <a:srgbClr val="0033CC"/>
                </a:solidFill>
                <a:latin typeface="华文仿宋"/>
                <a:cs typeface="华文仿宋"/>
              </a:rPr>
              <a:t>算</a:t>
            </a:r>
            <a:r>
              <a:rPr sz="2000" b="1" dirty="0">
                <a:solidFill>
                  <a:srgbClr val="0033CC"/>
                </a:solidFill>
                <a:latin typeface="华文仿宋"/>
                <a:cs typeface="华文仿宋"/>
              </a:rPr>
              <a:t>机程</a:t>
            </a:r>
            <a:r>
              <a:rPr sz="2000" b="1" spc="-15" dirty="0">
                <a:solidFill>
                  <a:srgbClr val="0033CC"/>
                </a:solidFill>
                <a:latin typeface="华文仿宋"/>
                <a:cs typeface="华文仿宋"/>
              </a:rPr>
              <a:t>序</a:t>
            </a:r>
            <a:r>
              <a:rPr sz="2000" b="1" dirty="0">
                <a:solidFill>
                  <a:srgbClr val="0033CC"/>
                </a:solidFill>
                <a:latin typeface="华文仿宋"/>
                <a:cs typeface="华文仿宋"/>
              </a:rPr>
              <a:t>能在</a:t>
            </a:r>
            <a:r>
              <a:rPr sz="2000" b="1" spc="-15" dirty="0">
                <a:solidFill>
                  <a:srgbClr val="0033CC"/>
                </a:solidFill>
                <a:latin typeface="华文仿宋"/>
                <a:cs typeface="华文仿宋"/>
              </a:rPr>
              <a:t>不</a:t>
            </a:r>
            <a:r>
              <a:rPr sz="2000" b="1" dirty="0">
                <a:solidFill>
                  <a:srgbClr val="0033CC"/>
                </a:solidFill>
                <a:latin typeface="华文仿宋"/>
                <a:cs typeface="华文仿宋"/>
              </a:rPr>
              <a:t>让子的 </a:t>
            </a:r>
            <a:r>
              <a:rPr sz="2000" b="1" spc="5" dirty="0">
                <a:solidFill>
                  <a:srgbClr val="0033CC"/>
                </a:solidFill>
                <a:latin typeface="华文仿宋"/>
                <a:cs typeface="华文仿宋"/>
              </a:rPr>
              <a:t>情况</a:t>
            </a:r>
            <a:r>
              <a:rPr sz="2000" b="1" dirty="0">
                <a:solidFill>
                  <a:srgbClr val="0033CC"/>
                </a:solidFill>
                <a:latin typeface="华文仿宋"/>
                <a:cs typeface="华文仿宋"/>
              </a:rPr>
              <a:t>下，</a:t>
            </a:r>
            <a:r>
              <a:rPr sz="2000" b="1" spc="-25" dirty="0">
                <a:solidFill>
                  <a:srgbClr val="0033CC"/>
                </a:solidFill>
                <a:latin typeface="华文仿宋"/>
                <a:cs typeface="华文仿宋"/>
              </a:rPr>
              <a:t>在</a:t>
            </a:r>
            <a:r>
              <a:rPr sz="2000" b="1" dirty="0">
                <a:solidFill>
                  <a:srgbClr val="0033CC"/>
                </a:solidFill>
                <a:latin typeface="华文仿宋"/>
                <a:cs typeface="华文仿宋"/>
              </a:rPr>
              <a:t>完整</a:t>
            </a:r>
            <a:r>
              <a:rPr sz="2000" b="1" spc="-25" dirty="0">
                <a:solidFill>
                  <a:srgbClr val="0033CC"/>
                </a:solidFill>
                <a:latin typeface="华文仿宋"/>
                <a:cs typeface="华文仿宋"/>
              </a:rPr>
              <a:t>的</a:t>
            </a:r>
            <a:r>
              <a:rPr sz="2000" b="1" dirty="0">
                <a:solidFill>
                  <a:srgbClr val="0033CC"/>
                </a:solidFill>
                <a:latin typeface="华文仿宋"/>
                <a:cs typeface="华文仿宋"/>
              </a:rPr>
              <a:t>围棋</a:t>
            </a:r>
            <a:r>
              <a:rPr sz="2000" b="1" spc="-25" dirty="0">
                <a:solidFill>
                  <a:srgbClr val="0033CC"/>
                </a:solidFill>
                <a:latin typeface="华文仿宋"/>
                <a:cs typeface="华文仿宋"/>
              </a:rPr>
              <a:t>竞</a:t>
            </a:r>
            <a:r>
              <a:rPr sz="2000" b="1" dirty="0">
                <a:solidFill>
                  <a:srgbClr val="0033CC"/>
                </a:solidFill>
                <a:latin typeface="华文仿宋"/>
                <a:cs typeface="华文仿宋"/>
              </a:rPr>
              <a:t>技中</a:t>
            </a:r>
            <a:r>
              <a:rPr sz="2000" b="1" spc="-25" dirty="0">
                <a:solidFill>
                  <a:srgbClr val="0033CC"/>
                </a:solidFill>
                <a:latin typeface="华文仿宋"/>
                <a:cs typeface="华文仿宋"/>
              </a:rPr>
              <a:t>击</a:t>
            </a:r>
            <a:r>
              <a:rPr sz="2000" b="1" dirty="0">
                <a:solidFill>
                  <a:srgbClr val="0033CC"/>
                </a:solidFill>
                <a:latin typeface="华文仿宋"/>
                <a:cs typeface="华文仿宋"/>
              </a:rPr>
              <a:t>败专业 </a:t>
            </a:r>
            <a:r>
              <a:rPr sz="2000" b="1" spc="10" dirty="0">
                <a:solidFill>
                  <a:srgbClr val="0033CC"/>
                </a:solidFill>
                <a:latin typeface="华文仿宋"/>
                <a:cs typeface="华文仿宋"/>
              </a:rPr>
              <a:t>选手</a:t>
            </a:r>
            <a:r>
              <a:rPr sz="2000" b="1" dirty="0">
                <a:solidFill>
                  <a:srgbClr val="0033CC"/>
                </a:solidFill>
                <a:latin typeface="华文仿宋"/>
                <a:cs typeface="华文仿宋"/>
              </a:rPr>
              <a:t>，这</a:t>
            </a:r>
            <a:r>
              <a:rPr sz="2000" b="1" spc="-15" dirty="0">
                <a:solidFill>
                  <a:srgbClr val="0033CC"/>
                </a:solidFill>
                <a:latin typeface="华文仿宋"/>
                <a:cs typeface="华文仿宋"/>
              </a:rPr>
              <a:t>是</a:t>
            </a:r>
            <a:r>
              <a:rPr sz="2000" b="1" dirty="0">
                <a:solidFill>
                  <a:srgbClr val="0033CC"/>
                </a:solidFill>
                <a:latin typeface="华文仿宋"/>
                <a:cs typeface="华文仿宋"/>
              </a:rPr>
              <a:t>第一</a:t>
            </a:r>
            <a:r>
              <a:rPr sz="2000" b="1" spc="-15" dirty="0">
                <a:solidFill>
                  <a:srgbClr val="0033CC"/>
                </a:solidFill>
                <a:latin typeface="华文仿宋"/>
                <a:cs typeface="华文仿宋"/>
              </a:rPr>
              <a:t>次</a:t>
            </a:r>
            <a:r>
              <a:rPr sz="2000" b="1" dirty="0">
                <a:solidFill>
                  <a:srgbClr val="0033CC"/>
                </a:solidFill>
                <a:latin typeface="华文仿宋"/>
                <a:cs typeface="华文仿宋"/>
              </a:rPr>
              <a:t>。</a:t>
            </a:r>
            <a:endParaRPr sz="2000" dirty="0">
              <a:latin typeface="华文仿宋"/>
              <a:cs typeface="华文仿宋"/>
            </a:endParaRPr>
          </a:p>
          <a:p>
            <a:pPr marL="12700">
              <a:lnSpc>
                <a:spcPct val="100000"/>
              </a:lnSpc>
              <a:spcBef>
                <a:spcPts val="530"/>
              </a:spcBef>
            </a:pPr>
            <a:r>
              <a:rPr sz="2800" dirty="0">
                <a:solidFill>
                  <a:srgbClr val="FF0000"/>
                </a:solidFill>
                <a:latin typeface="黑体"/>
                <a:cs typeface="黑体"/>
              </a:rPr>
              <a:t>机</a:t>
            </a:r>
            <a:r>
              <a:rPr sz="2800" spc="-5" dirty="0">
                <a:solidFill>
                  <a:srgbClr val="FF0000"/>
                </a:solidFill>
                <a:latin typeface="黑体"/>
                <a:cs typeface="黑体"/>
              </a:rPr>
              <a:t>器可以</a:t>
            </a:r>
            <a:r>
              <a:rPr sz="2800" dirty="0">
                <a:solidFill>
                  <a:srgbClr val="FF0000"/>
                </a:solidFill>
                <a:latin typeface="黑体"/>
                <a:cs typeface="黑体"/>
              </a:rPr>
              <a:t>具</a:t>
            </a:r>
            <a:r>
              <a:rPr sz="2800" spc="-5" dirty="0">
                <a:solidFill>
                  <a:srgbClr val="FF0000"/>
                </a:solidFill>
                <a:latin typeface="黑体"/>
                <a:cs typeface="黑体"/>
              </a:rPr>
              <a:t>有超越</a:t>
            </a:r>
            <a:r>
              <a:rPr sz="2800" dirty="0">
                <a:solidFill>
                  <a:srgbClr val="FF0000"/>
                </a:solidFill>
                <a:latin typeface="黑体"/>
                <a:cs typeface="黑体"/>
              </a:rPr>
              <a:t>人</a:t>
            </a:r>
            <a:r>
              <a:rPr sz="2800" spc="-5" dirty="0">
                <a:solidFill>
                  <a:srgbClr val="FF0000"/>
                </a:solidFill>
                <a:latin typeface="黑体"/>
                <a:cs typeface="黑体"/>
              </a:rPr>
              <a:t>的智能？</a:t>
            </a:r>
            <a:endParaRPr sz="2800" dirty="0">
              <a:latin typeface="黑体"/>
              <a:cs typeface="黑体"/>
            </a:endParaRPr>
          </a:p>
        </p:txBody>
      </p:sp>
      <p:sp>
        <p:nvSpPr>
          <p:cNvPr id="13" name="object 7">
            <a:extLst>
              <a:ext uri="{FF2B5EF4-FFF2-40B4-BE49-F238E27FC236}">
                <a16:creationId xmlns:a16="http://schemas.microsoft.com/office/drawing/2014/main" id="{055CC8D5-2E74-4B34-9E6F-E97F59460C75}"/>
              </a:ext>
            </a:extLst>
          </p:cNvPr>
          <p:cNvSpPr txBox="1">
            <a:spLocks/>
          </p:cNvSpPr>
          <p:nvPr/>
        </p:nvSpPr>
        <p:spPr>
          <a:xfrm>
            <a:off x="228600" y="4044552"/>
            <a:ext cx="5374005" cy="452120"/>
          </a:xfrm>
          <a:prstGeom prst="rect">
            <a:avLst/>
          </a:prstGeom>
        </p:spPr>
        <p:txBody>
          <a:bodyPr vert="horz" wrap="square" lIns="0" tIns="12065" rIns="0" bIns="0" rtlCol="0">
            <a:spAutoFit/>
          </a:bodyPr>
          <a:lstStyle>
            <a:lvl1pPr>
              <a:defRPr sz="1800" b="1" i="1">
                <a:solidFill>
                  <a:srgbClr val="0000CC"/>
                </a:solidFill>
                <a:latin typeface="Arial"/>
                <a:ea typeface="+mj-ea"/>
                <a:cs typeface="Arial"/>
              </a:defRPr>
            </a:lvl1pPr>
          </a:lstStyle>
          <a:p>
            <a:pPr marL="12700">
              <a:spcBef>
                <a:spcPts val="95"/>
              </a:spcBef>
            </a:pPr>
            <a:r>
              <a:rPr lang="zh-CN" altLang="en-US" sz="2800" i="0" kern="0" spc="5">
                <a:solidFill>
                  <a:srgbClr val="0033CC"/>
                </a:solidFill>
                <a:latin typeface="仿宋"/>
                <a:cs typeface="仿宋"/>
              </a:rPr>
              <a:t>城</a:t>
            </a:r>
            <a:r>
              <a:rPr lang="zh-CN" altLang="en-US" sz="2800" i="0" kern="0" spc="-10">
                <a:solidFill>
                  <a:srgbClr val="0033CC"/>
                </a:solidFill>
                <a:latin typeface="仿宋"/>
                <a:cs typeface="仿宋"/>
              </a:rPr>
              <a:t>市的每</a:t>
            </a:r>
            <a:r>
              <a:rPr lang="zh-CN" altLang="en-US" sz="2800" i="0" kern="0" spc="5">
                <a:solidFill>
                  <a:srgbClr val="0033CC"/>
                </a:solidFill>
                <a:latin typeface="仿宋"/>
                <a:cs typeface="仿宋"/>
              </a:rPr>
              <a:t>个</a:t>
            </a:r>
            <a:r>
              <a:rPr lang="zh-CN" altLang="en-US" sz="2800" i="0" kern="0" spc="-10">
                <a:solidFill>
                  <a:srgbClr val="0033CC"/>
                </a:solidFill>
                <a:latin typeface="仿宋"/>
                <a:cs typeface="仿宋"/>
              </a:rPr>
              <a:t>角落人</a:t>
            </a:r>
            <a:r>
              <a:rPr lang="zh-CN" altLang="en-US" sz="2800" i="0" kern="0" spc="5">
                <a:solidFill>
                  <a:srgbClr val="0033CC"/>
                </a:solidFill>
                <a:latin typeface="仿宋"/>
                <a:cs typeface="仿宋"/>
              </a:rPr>
              <a:t>、</a:t>
            </a:r>
            <a:r>
              <a:rPr lang="zh-CN" altLang="en-US" sz="2800" i="0" kern="0" spc="-10">
                <a:solidFill>
                  <a:srgbClr val="0033CC"/>
                </a:solidFill>
                <a:latin typeface="仿宋"/>
                <a:cs typeface="仿宋"/>
              </a:rPr>
              <a:t>物互联</a:t>
            </a:r>
            <a:r>
              <a:rPr lang="zh-CN" altLang="en-US" sz="2800" i="0" kern="0" spc="5">
                <a:solidFill>
                  <a:srgbClr val="0033CC"/>
                </a:solidFill>
                <a:latin typeface="仿宋"/>
                <a:cs typeface="仿宋"/>
              </a:rPr>
              <a:t>在</a:t>
            </a:r>
            <a:r>
              <a:rPr lang="zh-CN" altLang="en-US" sz="2800" i="0" kern="0" spc="-10">
                <a:solidFill>
                  <a:srgbClr val="0033CC"/>
                </a:solidFill>
                <a:latin typeface="仿宋"/>
                <a:cs typeface="仿宋"/>
              </a:rPr>
              <a:t>一</a:t>
            </a:r>
            <a:r>
              <a:rPr lang="zh-CN" altLang="en-US" sz="2800" i="0" kern="0" spc="-15">
                <a:solidFill>
                  <a:srgbClr val="0033CC"/>
                </a:solidFill>
                <a:latin typeface="仿宋"/>
                <a:cs typeface="仿宋"/>
              </a:rPr>
              <a:t>起</a:t>
            </a:r>
            <a:endParaRPr lang="zh-CN" altLang="en-US" sz="2800" kern="0" dirty="0">
              <a:latin typeface="仿宋"/>
              <a:cs typeface="仿宋"/>
            </a:endParaRPr>
          </a:p>
        </p:txBody>
      </p:sp>
      <p:sp>
        <p:nvSpPr>
          <p:cNvPr id="14" name="object 6">
            <a:extLst>
              <a:ext uri="{FF2B5EF4-FFF2-40B4-BE49-F238E27FC236}">
                <a16:creationId xmlns:a16="http://schemas.microsoft.com/office/drawing/2014/main" id="{50038E00-E37F-4C3A-95C3-A3AE470EBA37}"/>
              </a:ext>
            </a:extLst>
          </p:cNvPr>
          <p:cNvSpPr txBox="1">
            <a:spLocks/>
          </p:cNvSpPr>
          <p:nvPr/>
        </p:nvSpPr>
        <p:spPr>
          <a:xfrm>
            <a:off x="229395" y="4617870"/>
            <a:ext cx="5374005" cy="452120"/>
          </a:xfrm>
          <a:prstGeom prst="rect">
            <a:avLst/>
          </a:prstGeom>
        </p:spPr>
        <p:txBody>
          <a:bodyPr vert="horz" wrap="square" lIns="0" tIns="12065" rIns="0" bIns="0" rtlCol="0">
            <a:spAutoFit/>
          </a:bodyPr>
          <a:lstStyle>
            <a:lvl1pPr>
              <a:defRPr sz="1800" b="1" i="1">
                <a:solidFill>
                  <a:srgbClr val="0000CC"/>
                </a:solidFill>
                <a:latin typeface="Arial"/>
                <a:ea typeface="+mj-ea"/>
                <a:cs typeface="Arial"/>
              </a:defRPr>
            </a:lvl1pPr>
          </a:lstStyle>
          <a:p>
            <a:pPr marL="12700">
              <a:spcBef>
                <a:spcPts val="95"/>
              </a:spcBef>
            </a:pPr>
            <a:r>
              <a:rPr lang="zh-CN" altLang="en-US" sz="2800" i="0" kern="0" spc="5">
                <a:solidFill>
                  <a:srgbClr val="0033CC"/>
                </a:solidFill>
                <a:latin typeface="仿宋"/>
                <a:cs typeface="仿宋"/>
              </a:rPr>
              <a:t>世</a:t>
            </a:r>
            <a:r>
              <a:rPr lang="zh-CN" altLang="en-US" sz="2800" i="0" kern="0" spc="-10">
                <a:solidFill>
                  <a:srgbClr val="0033CC"/>
                </a:solidFill>
                <a:latin typeface="仿宋"/>
                <a:cs typeface="仿宋"/>
              </a:rPr>
              <a:t>界的每</a:t>
            </a:r>
            <a:r>
              <a:rPr lang="zh-CN" altLang="en-US" sz="2800" i="0" kern="0" spc="5">
                <a:solidFill>
                  <a:srgbClr val="0033CC"/>
                </a:solidFill>
                <a:latin typeface="仿宋"/>
                <a:cs typeface="仿宋"/>
              </a:rPr>
              <a:t>个</a:t>
            </a:r>
            <a:r>
              <a:rPr lang="zh-CN" altLang="en-US" sz="2800" i="0" kern="0" spc="-10">
                <a:solidFill>
                  <a:srgbClr val="0033CC"/>
                </a:solidFill>
                <a:latin typeface="仿宋"/>
                <a:cs typeface="仿宋"/>
              </a:rPr>
              <a:t>角落人</a:t>
            </a:r>
            <a:r>
              <a:rPr lang="zh-CN" altLang="en-US" sz="2800" i="0" kern="0" spc="5">
                <a:solidFill>
                  <a:srgbClr val="0033CC"/>
                </a:solidFill>
                <a:latin typeface="仿宋"/>
                <a:cs typeface="仿宋"/>
              </a:rPr>
              <a:t>、</a:t>
            </a:r>
            <a:r>
              <a:rPr lang="zh-CN" altLang="en-US" sz="2800" i="0" kern="0" spc="-10">
                <a:solidFill>
                  <a:srgbClr val="0033CC"/>
                </a:solidFill>
                <a:latin typeface="仿宋"/>
                <a:cs typeface="仿宋"/>
              </a:rPr>
              <a:t>物互联</a:t>
            </a:r>
            <a:r>
              <a:rPr lang="zh-CN" altLang="en-US" sz="2800" i="0" kern="0" spc="5">
                <a:solidFill>
                  <a:srgbClr val="0033CC"/>
                </a:solidFill>
                <a:latin typeface="仿宋"/>
                <a:cs typeface="仿宋"/>
              </a:rPr>
              <a:t>在</a:t>
            </a:r>
            <a:r>
              <a:rPr lang="zh-CN" altLang="en-US" sz="2800" i="0" kern="0" spc="-10">
                <a:solidFill>
                  <a:srgbClr val="0033CC"/>
                </a:solidFill>
                <a:latin typeface="仿宋"/>
                <a:cs typeface="仿宋"/>
              </a:rPr>
              <a:t>一</a:t>
            </a:r>
            <a:r>
              <a:rPr lang="zh-CN" altLang="en-US" sz="2800" i="0" kern="0" spc="-15">
                <a:solidFill>
                  <a:srgbClr val="0033CC"/>
                </a:solidFill>
                <a:latin typeface="仿宋"/>
                <a:cs typeface="仿宋"/>
              </a:rPr>
              <a:t>起</a:t>
            </a:r>
            <a:endParaRPr lang="zh-CN" altLang="en-US" sz="2800" kern="0" dirty="0">
              <a:latin typeface="仿宋"/>
              <a:cs typeface="仿宋"/>
            </a:endParaRPr>
          </a:p>
        </p:txBody>
      </p:sp>
      <p:sp>
        <p:nvSpPr>
          <p:cNvPr id="15" name="object 9">
            <a:extLst>
              <a:ext uri="{FF2B5EF4-FFF2-40B4-BE49-F238E27FC236}">
                <a16:creationId xmlns:a16="http://schemas.microsoft.com/office/drawing/2014/main" id="{B00D7423-B162-470A-ABBE-1CEA9E6375B9}"/>
              </a:ext>
            </a:extLst>
          </p:cNvPr>
          <p:cNvSpPr txBox="1">
            <a:spLocks/>
          </p:cNvSpPr>
          <p:nvPr/>
        </p:nvSpPr>
        <p:spPr>
          <a:xfrm>
            <a:off x="214544" y="5215089"/>
            <a:ext cx="4296410" cy="391160"/>
          </a:xfrm>
          <a:prstGeom prst="rect">
            <a:avLst/>
          </a:prstGeom>
        </p:spPr>
        <p:txBody>
          <a:bodyPr vert="horz" wrap="square" lIns="0" tIns="12700" rIns="0" bIns="0" rtlCol="0">
            <a:spAutoFit/>
          </a:bodyPr>
          <a:lstStyle>
            <a:lvl1pPr>
              <a:defRPr sz="1800" b="1" i="1">
                <a:solidFill>
                  <a:srgbClr val="0000CC"/>
                </a:solidFill>
                <a:latin typeface="Arial"/>
                <a:ea typeface="+mj-ea"/>
                <a:cs typeface="Arial"/>
              </a:defRPr>
            </a:lvl1pPr>
          </a:lstStyle>
          <a:p>
            <a:pPr marL="12700">
              <a:spcBef>
                <a:spcPts val="100"/>
              </a:spcBef>
            </a:pPr>
            <a:r>
              <a:rPr lang="zh-CN" altLang="en-US" sz="2400" i="0" kern="0">
                <a:solidFill>
                  <a:srgbClr val="0033CC"/>
                </a:solidFill>
                <a:latin typeface="华文仿宋"/>
                <a:cs typeface="华文仿宋"/>
              </a:rPr>
              <a:t>机器人</a:t>
            </a:r>
            <a:r>
              <a:rPr lang="zh-CN" altLang="en-US" sz="2400" i="0" kern="0" spc="-5">
                <a:solidFill>
                  <a:srgbClr val="0033CC"/>
                </a:solidFill>
                <a:latin typeface="华文仿宋"/>
                <a:cs typeface="华文仿宋"/>
              </a:rPr>
              <a:t>正在替代人的体力和智力</a:t>
            </a:r>
            <a:endParaRPr lang="zh-CN" altLang="en-US" sz="2400" kern="0">
              <a:latin typeface="华文仿宋"/>
              <a:cs typeface="华文仿宋"/>
            </a:endParaRPr>
          </a:p>
        </p:txBody>
      </p:sp>
      <p:sp>
        <p:nvSpPr>
          <p:cNvPr id="16" name="object 9">
            <a:extLst>
              <a:ext uri="{FF2B5EF4-FFF2-40B4-BE49-F238E27FC236}">
                <a16:creationId xmlns:a16="http://schemas.microsoft.com/office/drawing/2014/main" id="{FDB717C6-A5E1-49E6-A551-1AC3D58F5844}"/>
              </a:ext>
            </a:extLst>
          </p:cNvPr>
          <p:cNvSpPr txBox="1">
            <a:spLocks/>
          </p:cNvSpPr>
          <p:nvPr/>
        </p:nvSpPr>
        <p:spPr>
          <a:xfrm>
            <a:off x="228600" y="5682450"/>
            <a:ext cx="1450975" cy="452120"/>
          </a:xfrm>
          <a:prstGeom prst="rect">
            <a:avLst/>
          </a:prstGeom>
        </p:spPr>
        <p:txBody>
          <a:bodyPr vert="horz" wrap="square" lIns="0" tIns="12065" rIns="0" bIns="0" rtlCol="0">
            <a:spAutoFit/>
          </a:bodyPr>
          <a:lstStyle>
            <a:lvl1pPr>
              <a:defRPr sz="1800" b="1" i="1">
                <a:solidFill>
                  <a:srgbClr val="0000CC"/>
                </a:solidFill>
                <a:latin typeface="Arial"/>
                <a:ea typeface="+mj-ea"/>
                <a:cs typeface="Arial"/>
              </a:defRPr>
            </a:lvl1pPr>
          </a:lstStyle>
          <a:p>
            <a:pPr marL="12700">
              <a:spcBef>
                <a:spcPts val="95"/>
              </a:spcBef>
            </a:pPr>
            <a:r>
              <a:rPr lang="zh-CN" altLang="en-US" sz="2800" i="0" kern="0" spc="5">
                <a:solidFill>
                  <a:srgbClr val="0033CC"/>
                </a:solidFill>
                <a:latin typeface="黑体"/>
                <a:cs typeface="黑体"/>
              </a:rPr>
              <a:t>自</a:t>
            </a:r>
            <a:r>
              <a:rPr lang="zh-CN" altLang="en-US" sz="2800" i="0" kern="0" spc="-10">
                <a:solidFill>
                  <a:srgbClr val="0033CC"/>
                </a:solidFill>
                <a:latin typeface="黑体"/>
                <a:cs typeface="黑体"/>
              </a:rPr>
              <a:t>动驾</a:t>
            </a:r>
            <a:r>
              <a:rPr lang="zh-CN" altLang="en-US" sz="2800" i="0" kern="0" spc="-15">
                <a:solidFill>
                  <a:srgbClr val="0033CC"/>
                </a:solidFill>
                <a:latin typeface="黑体"/>
                <a:cs typeface="黑体"/>
              </a:rPr>
              <a:t>驶</a:t>
            </a:r>
            <a:endParaRPr lang="zh-CN" altLang="en-US" sz="2800" kern="0" dirty="0">
              <a:latin typeface="黑体"/>
              <a:cs typeface="黑体"/>
            </a:endParaRPr>
          </a:p>
        </p:txBody>
      </p:sp>
      <p:sp>
        <p:nvSpPr>
          <p:cNvPr id="17" name="object 13">
            <a:extLst>
              <a:ext uri="{FF2B5EF4-FFF2-40B4-BE49-F238E27FC236}">
                <a16:creationId xmlns:a16="http://schemas.microsoft.com/office/drawing/2014/main" id="{8561E1D2-9271-4E15-841C-86D69D90F4E6}"/>
              </a:ext>
            </a:extLst>
          </p:cNvPr>
          <p:cNvSpPr txBox="1"/>
          <p:nvPr/>
        </p:nvSpPr>
        <p:spPr>
          <a:xfrm>
            <a:off x="5447930" y="2367424"/>
            <a:ext cx="3852610" cy="1612621"/>
          </a:xfrm>
          <a:prstGeom prst="rect">
            <a:avLst/>
          </a:prstGeom>
        </p:spPr>
        <p:txBody>
          <a:bodyPr vert="horz" wrap="square" lIns="0" tIns="12065" rIns="0" bIns="0" rtlCol="0">
            <a:spAutoFit/>
          </a:bodyPr>
          <a:lstStyle/>
          <a:p>
            <a:pPr algn="ctr">
              <a:lnSpc>
                <a:spcPct val="100000"/>
              </a:lnSpc>
              <a:spcBef>
                <a:spcPts val="95"/>
              </a:spcBef>
            </a:pPr>
            <a:r>
              <a:rPr sz="2800" b="1" dirty="0">
                <a:solidFill>
                  <a:srgbClr val="0000CC"/>
                </a:solidFill>
                <a:latin typeface="华文仿宋"/>
                <a:cs typeface="华文仿宋"/>
              </a:rPr>
              <a:t>化学反应：</a:t>
            </a:r>
            <a:r>
              <a:rPr sz="2800" b="1" spc="-10" dirty="0">
                <a:solidFill>
                  <a:srgbClr val="FF0000"/>
                </a:solidFill>
                <a:latin typeface="华文仿宋"/>
                <a:cs typeface="华文仿宋"/>
              </a:rPr>
              <a:t>原子</a:t>
            </a:r>
            <a:r>
              <a:rPr sz="2800" b="1" spc="-5" dirty="0">
                <a:solidFill>
                  <a:srgbClr val="0000CC"/>
                </a:solidFill>
                <a:latin typeface="华文仿宋"/>
                <a:cs typeface="华文仿宋"/>
              </a:rPr>
              <a:t>的</a:t>
            </a:r>
            <a:r>
              <a:rPr sz="2800" b="1" spc="-10" dirty="0">
                <a:solidFill>
                  <a:srgbClr val="0000CC"/>
                </a:solidFill>
                <a:latin typeface="华文仿宋"/>
                <a:cs typeface="华文仿宋"/>
              </a:rPr>
              <a:t>重新</a:t>
            </a:r>
            <a:r>
              <a:rPr sz="2800" b="1" spc="-5" dirty="0">
                <a:solidFill>
                  <a:srgbClr val="0000CC"/>
                </a:solidFill>
                <a:latin typeface="华文仿宋"/>
                <a:cs typeface="华文仿宋"/>
              </a:rPr>
              <a:t>排</a:t>
            </a:r>
            <a:r>
              <a:rPr sz="2800" b="1" spc="-10" dirty="0">
                <a:solidFill>
                  <a:srgbClr val="0000CC"/>
                </a:solidFill>
                <a:latin typeface="华文仿宋"/>
                <a:cs typeface="华文仿宋"/>
              </a:rPr>
              <a:t>列！</a:t>
            </a:r>
            <a:endParaRPr sz="2800" dirty="0">
              <a:latin typeface="华文仿宋"/>
              <a:cs typeface="华文仿宋"/>
            </a:endParaRPr>
          </a:p>
          <a:p>
            <a:pPr marL="26670" algn="ctr">
              <a:lnSpc>
                <a:spcPct val="100000"/>
              </a:lnSpc>
              <a:spcBef>
                <a:spcPts val="2730"/>
              </a:spcBef>
            </a:pPr>
            <a:r>
              <a:rPr sz="2550" i="1" spc="45" dirty="0">
                <a:latin typeface="Times New Roman"/>
                <a:cs typeface="Times New Roman"/>
              </a:rPr>
              <a:t>C </a:t>
            </a:r>
            <a:r>
              <a:rPr sz="2550" spc="35" dirty="0">
                <a:latin typeface="Symbol"/>
                <a:cs typeface="Symbol"/>
              </a:rPr>
              <a:t></a:t>
            </a:r>
            <a:r>
              <a:rPr sz="2550" spc="35" dirty="0">
                <a:latin typeface="Times New Roman"/>
                <a:cs typeface="Times New Roman"/>
              </a:rPr>
              <a:t> </a:t>
            </a:r>
            <a:r>
              <a:rPr sz="2550" i="1" spc="-40" dirty="0">
                <a:latin typeface="Times New Roman"/>
                <a:cs typeface="Times New Roman"/>
              </a:rPr>
              <a:t>O</a:t>
            </a:r>
            <a:r>
              <a:rPr sz="2250" spc="-60" baseline="-24074" dirty="0">
                <a:latin typeface="Times New Roman"/>
                <a:cs typeface="Times New Roman"/>
              </a:rPr>
              <a:t>2 </a:t>
            </a:r>
            <a:r>
              <a:rPr sz="2550" spc="35" dirty="0">
                <a:latin typeface="Symbol"/>
                <a:cs typeface="Symbol"/>
              </a:rPr>
              <a:t></a:t>
            </a:r>
            <a:r>
              <a:rPr sz="2550" spc="-455" dirty="0">
                <a:latin typeface="Times New Roman"/>
                <a:cs typeface="Times New Roman"/>
              </a:rPr>
              <a:t> </a:t>
            </a:r>
            <a:r>
              <a:rPr sz="2550" i="1" spc="-20" dirty="0">
                <a:latin typeface="Times New Roman"/>
                <a:cs typeface="Times New Roman"/>
              </a:rPr>
              <a:t>CO</a:t>
            </a:r>
            <a:r>
              <a:rPr sz="2250" spc="-30" baseline="-24074" dirty="0">
                <a:latin typeface="Times New Roman"/>
                <a:cs typeface="Times New Roman"/>
              </a:rPr>
              <a:t>2</a:t>
            </a:r>
            <a:endParaRPr sz="2250" baseline="-24074"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3804501" y="13766"/>
            <a:ext cx="5365115" cy="452120"/>
          </a:xfrm>
          <a:prstGeom prst="rect">
            <a:avLst/>
          </a:prstGeom>
        </p:spPr>
        <p:txBody>
          <a:bodyPr vert="horz" wrap="square" lIns="0" tIns="12065" rIns="0" bIns="0" rtlCol="0">
            <a:spAutoFit/>
          </a:bodyPr>
          <a:lstStyle/>
          <a:p>
            <a:pPr marL="12700">
              <a:lnSpc>
                <a:spcPct val="100000"/>
              </a:lnSpc>
              <a:spcBef>
                <a:spcPts val="95"/>
              </a:spcBef>
            </a:pPr>
            <a:r>
              <a:rPr sz="2800" i="0" spc="-5" dirty="0">
                <a:solidFill>
                  <a:srgbClr val="0000FF"/>
                </a:solidFill>
                <a:latin typeface="华文仿宋"/>
                <a:cs typeface="华文仿宋"/>
              </a:rPr>
              <a:t>信息的数字</a:t>
            </a:r>
            <a:r>
              <a:rPr sz="2800" i="0" spc="-10" dirty="0">
                <a:solidFill>
                  <a:srgbClr val="0000FF"/>
                </a:solidFill>
                <a:latin typeface="华文仿宋"/>
                <a:cs typeface="华文仿宋"/>
              </a:rPr>
              <a:t>化表</a:t>
            </a:r>
            <a:r>
              <a:rPr sz="2800" i="0" spc="-5" dirty="0">
                <a:solidFill>
                  <a:srgbClr val="0000FF"/>
                </a:solidFill>
                <a:latin typeface="华文仿宋"/>
                <a:cs typeface="华文仿宋"/>
              </a:rPr>
              <a:t>达</a:t>
            </a:r>
            <a:r>
              <a:rPr sz="2800" i="0" dirty="0">
                <a:solidFill>
                  <a:srgbClr val="0000FF"/>
                </a:solidFill>
                <a:latin typeface="华文仿宋"/>
                <a:cs typeface="华文仿宋"/>
              </a:rPr>
              <a:t>：“</a:t>
            </a:r>
            <a:r>
              <a:rPr sz="2800" i="0" dirty="0">
                <a:solidFill>
                  <a:srgbClr val="0000FF"/>
                </a:solidFill>
                <a:latin typeface="Times New Roman"/>
                <a:cs typeface="Times New Roman"/>
              </a:rPr>
              <a:t>0</a:t>
            </a:r>
            <a:r>
              <a:rPr sz="2800" i="0" dirty="0">
                <a:solidFill>
                  <a:srgbClr val="0000FF"/>
                </a:solidFill>
                <a:latin typeface="华文仿宋"/>
                <a:cs typeface="华文仿宋"/>
              </a:rPr>
              <a:t>”</a:t>
            </a:r>
            <a:r>
              <a:rPr sz="2800" i="0" spc="-5" dirty="0">
                <a:solidFill>
                  <a:srgbClr val="0000FF"/>
                </a:solidFill>
                <a:latin typeface="华文仿宋"/>
                <a:cs typeface="华文仿宋"/>
              </a:rPr>
              <a:t>和“</a:t>
            </a:r>
            <a:r>
              <a:rPr sz="2800" i="0" spc="-5" dirty="0">
                <a:solidFill>
                  <a:srgbClr val="0000FF"/>
                </a:solidFill>
                <a:latin typeface="Times New Roman"/>
                <a:cs typeface="Times New Roman"/>
              </a:rPr>
              <a:t>1</a:t>
            </a:r>
            <a:r>
              <a:rPr sz="2800" i="0" spc="-5" dirty="0">
                <a:solidFill>
                  <a:srgbClr val="0000FF"/>
                </a:solidFill>
                <a:latin typeface="华文仿宋"/>
                <a:cs typeface="华文仿宋"/>
              </a:rPr>
              <a:t>”</a:t>
            </a:r>
            <a:endParaRPr sz="2800" dirty="0">
              <a:latin typeface="华文仿宋"/>
              <a:cs typeface="华文仿宋"/>
            </a:endParaRPr>
          </a:p>
        </p:txBody>
      </p:sp>
      <p:sp>
        <p:nvSpPr>
          <p:cNvPr id="9" name="object 10">
            <a:extLst>
              <a:ext uri="{FF2B5EF4-FFF2-40B4-BE49-F238E27FC236}">
                <a16:creationId xmlns:a16="http://schemas.microsoft.com/office/drawing/2014/main" id="{3FD2FCDF-4819-4D71-A5BD-70F2FECBEF31}"/>
              </a:ext>
            </a:extLst>
          </p:cNvPr>
          <p:cNvSpPr txBox="1"/>
          <p:nvPr/>
        </p:nvSpPr>
        <p:spPr>
          <a:xfrm>
            <a:off x="381000" y="604520"/>
            <a:ext cx="7535545"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0000FF"/>
                </a:solidFill>
                <a:latin typeface="宋体"/>
                <a:cs typeface="宋体"/>
              </a:rPr>
              <a:t>量子</a:t>
            </a:r>
            <a:r>
              <a:rPr sz="2800" b="1" dirty="0">
                <a:solidFill>
                  <a:srgbClr val="0000FF"/>
                </a:solidFill>
                <a:latin typeface="宋体"/>
                <a:cs typeface="宋体"/>
              </a:rPr>
              <a:t>Bit:</a:t>
            </a:r>
            <a:r>
              <a:rPr sz="2800" b="1" spc="5" dirty="0">
                <a:solidFill>
                  <a:srgbClr val="FF0000"/>
                </a:solidFill>
                <a:latin typeface="黑体"/>
                <a:cs typeface="黑体"/>
              </a:rPr>
              <a:t>用原子的</a:t>
            </a:r>
            <a:r>
              <a:rPr sz="2800" b="1" spc="-10" dirty="0">
                <a:solidFill>
                  <a:srgbClr val="FF0000"/>
                </a:solidFill>
                <a:latin typeface="黑体"/>
                <a:cs typeface="黑体"/>
              </a:rPr>
              <a:t>两</a:t>
            </a:r>
            <a:r>
              <a:rPr sz="2800" b="1" spc="5" dirty="0">
                <a:solidFill>
                  <a:srgbClr val="FF0000"/>
                </a:solidFill>
                <a:latin typeface="黑体"/>
                <a:cs typeface="黑体"/>
              </a:rPr>
              <a:t>个</a:t>
            </a:r>
            <a:r>
              <a:rPr sz="2800" b="1" spc="-10" dirty="0">
                <a:solidFill>
                  <a:srgbClr val="FF0000"/>
                </a:solidFill>
                <a:latin typeface="黑体"/>
                <a:cs typeface="黑体"/>
              </a:rPr>
              <a:t>状</a:t>
            </a:r>
            <a:r>
              <a:rPr sz="2800" b="1" spc="5" dirty="0">
                <a:solidFill>
                  <a:srgbClr val="FF0000"/>
                </a:solidFill>
                <a:latin typeface="黑体"/>
                <a:cs typeface="黑体"/>
              </a:rPr>
              <a:t>态</a:t>
            </a:r>
            <a:r>
              <a:rPr sz="2800" b="1" spc="-10" dirty="0">
                <a:solidFill>
                  <a:srgbClr val="FF0000"/>
                </a:solidFill>
                <a:latin typeface="黑体"/>
                <a:cs typeface="黑体"/>
              </a:rPr>
              <a:t>来表</a:t>
            </a:r>
            <a:r>
              <a:rPr sz="2800" b="1" spc="5" dirty="0">
                <a:solidFill>
                  <a:srgbClr val="FF0000"/>
                </a:solidFill>
                <a:latin typeface="黑体"/>
                <a:cs typeface="黑体"/>
              </a:rPr>
              <a:t>示“0”和</a:t>
            </a:r>
            <a:r>
              <a:rPr sz="2800" b="1" spc="-5" dirty="0">
                <a:solidFill>
                  <a:srgbClr val="FF0000"/>
                </a:solidFill>
                <a:latin typeface="黑体"/>
                <a:cs typeface="黑体"/>
              </a:rPr>
              <a:t>“1”</a:t>
            </a:r>
            <a:endParaRPr sz="2800">
              <a:latin typeface="黑体"/>
              <a:cs typeface="黑体"/>
            </a:endParaRPr>
          </a:p>
        </p:txBody>
      </p:sp>
      <p:sp>
        <p:nvSpPr>
          <p:cNvPr id="10" name="object 17">
            <a:extLst>
              <a:ext uri="{FF2B5EF4-FFF2-40B4-BE49-F238E27FC236}">
                <a16:creationId xmlns:a16="http://schemas.microsoft.com/office/drawing/2014/main" id="{F46263EB-FDFD-4158-AB4D-CCA50DBB2DB2}"/>
              </a:ext>
            </a:extLst>
          </p:cNvPr>
          <p:cNvSpPr txBox="1"/>
          <p:nvPr/>
        </p:nvSpPr>
        <p:spPr>
          <a:xfrm>
            <a:off x="370641" y="1075135"/>
            <a:ext cx="1887220" cy="441959"/>
          </a:xfrm>
          <a:prstGeom prst="rect">
            <a:avLst/>
          </a:prstGeom>
        </p:spPr>
        <p:txBody>
          <a:bodyPr vert="horz" wrap="square" lIns="0" tIns="16510" rIns="0" bIns="0" rtlCol="0">
            <a:spAutoFit/>
          </a:bodyPr>
          <a:lstStyle/>
          <a:p>
            <a:pPr marL="12700">
              <a:lnSpc>
                <a:spcPct val="100000"/>
              </a:lnSpc>
              <a:spcBef>
                <a:spcPts val="130"/>
              </a:spcBef>
              <a:tabLst>
                <a:tab pos="788035" algn="l"/>
                <a:tab pos="1379220" algn="l"/>
              </a:tabLst>
            </a:pPr>
            <a:r>
              <a:rPr sz="2700" spc="15" dirty="0">
                <a:latin typeface="Times New Roman"/>
                <a:cs typeface="Times New Roman"/>
              </a:rPr>
              <a:t>|</a:t>
            </a:r>
            <a:r>
              <a:rPr sz="2700" spc="-290" dirty="0">
                <a:latin typeface="Times New Roman"/>
                <a:cs typeface="Times New Roman"/>
              </a:rPr>
              <a:t> </a:t>
            </a:r>
            <a:r>
              <a:rPr sz="2700" spc="35" dirty="0">
                <a:latin typeface="Times New Roman"/>
                <a:cs typeface="Times New Roman"/>
              </a:rPr>
              <a:t>0</a:t>
            </a:r>
            <a:r>
              <a:rPr sz="2700" spc="-140" dirty="0">
                <a:latin typeface="Times New Roman"/>
                <a:cs typeface="Times New Roman"/>
              </a:rPr>
              <a:t> </a:t>
            </a:r>
            <a:r>
              <a:rPr sz="2700" spc="40" dirty="0">
                <a:latin typeface="Symbol"/>
                <a:cs typeface="Symbol"/>
              </a:rPr>
              <a:t></a:t>
            </a:r>
            <a:r>
              <a:rPr sz="2700" spc="40" dirty="0">
                <a:latin typeface="Times New Roman"/>
                <a:cs typeface="Times New Roman"/>
              </a:rPr>
              <a:t>	</a:t>
            </a:r>
            <a:r>
              <a:rPr sz="3600" b="1" spc="-7" baseline="-2314" dirty="0">
                <a:latin typeface="华文仿宋"/>
                <a:cs typeface="华文仿宋"/>
              </a:rPr>
              <a:t>和	</a:t>
            </a:r>
            <a:r>
              <a:rPr sz="3975" spc="165" baseline="1048" dirty="0">
                <a:latin typeface="Times New Roman"/>
                <a:cs typeface="Times New Roman"/>
              </a:rPr>
              <a:t>|1</a:t>
            </a:r>
            <a:r>
              <a:rPr sz="3975" spc="-630" baseline="1048" dirty="0">
                <a:latin typeface="Times New Roman"/>
                <a:cs typeface="Times New Roman"/>
              </a:rPr>
              <a:t> </a:t>
            </a:r>
            <a:r>
              <a:rPr sz="3975" spc="67" baseline="1048" dirty="0">
                <a:latin typeface="Symbol"/>
                <a:cs typeface="Symbol"/>
              </a:rPr>
              <a:t></a:t>
            </a:r>
            <a:endParaRPr sz="3975" baseline="1048">
              <a:latin typeface="Symbol"/>
              <a:cs typeface="Symbol"/>
            </a:endParaRPr>
          </a:p>
        </p:txBody>
      </p:sp>
      <p:sp>
        <p:nvSpPr>
          <p:cNvPr id="11" name="object 18">
            <a:extLst>
              <a:ext uri="{FF2B5EF4-FFF2-40B4-BE49-F238E27FC236}">
                <a16:creationId xmlns:a16="http://schemas.microsoft.com/office/drawing/2014/main" id="{6B80D63E-BC63-4EB2-9FE2-806111BC4591}"/>
              </a:ext>
            </a:extLst>
          </p:cNvPr>
          <p:cNvSpPr txBox="1"/>
          <p:nvPr/>
        </p:nvSpPr>
        <p:spPr>
          <a:xfrm>
            <a:off x="2514600" y="1130475"/>
            <a:ext cx="4907915"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华文仿宋"/>
                <a:cs typeface="华文仿宋"/>
              </a:rPr>
              <a:t>是原子</a:t>
            </a:r>
            <a:r>
              <a:rPr sz="2400" b="1" spc="-5" dirty="0">
                <a:latin typeface="华文仿宋"/>
                <a:cs typeface="华文仿宋"/>
              </a:rPr>
              <a:t>的两个稳定</a:t>
            </a:r>
            <a:r>
              <a:rPr sz="2400" b="1" spc="5" dirty="0">
                <a:latin typeface="华文仿宋"/>
                <a:cs typeface="华文仿宋"/>
              </a:rPr>
              <a:t>的</a:t>
            </a:r>
            <a:r>
              <a:rPr sz="2400" b="1" spc="-5" dirty="0">
                <a:solidFill>
                  <a:srgbClr val="FF0000"/>
                </a:solidFill>
                <a:latin typeface="华文仿宋"/>
                <a:cs typeface="华文仿宋"/>
              </a:rPr>
              <a:t>量子态</a:t>
            </a:r>
            <a:r>
              <a:rPr sz="2400" b="1" spc="-5" dirty="0">
                <a:latin typeface="华文仿宋"/>
                <a:cs typeface="华文仿宋"/>
              </a:rPr>
              <a:t>，可用来</a:t>
            </a:r>
            <a:endParaRPr sz="2400" dirty="0">
              <a:latin typeface="华文仿宋"/>
              <a:cs typeface="华文仿宋"/>
            </a:endParaRPr>
          </a:p>
        </p:txBody>
      </p:sp>
      <p:sp>
        <p:nvSpPr>
          <p:cNvPr id="12" name="object 19">
            <a:extLst>
              <a:ext uri="{FF2B5EF4-FFF2-40B4-BE49-F238E27FC236}">
                <a16:creationId xmlns:a16="http://schemas.microsoft.com/office/drawing/2014/main" id="{60D48BF6-54E2-4A52-B849-F5BA757C6E16}"/>
              </a:ext>
            </a:extLst>
          </p:cNvPr>
          <p:cNvSpPr txBox="1"/>
          <p:nvPr/>
        </p:nvSpPr>
        <p:spPr>
          <a:xfrm>
            <a:off x="258344" y="1660269"/>
            <a:ext cx="7092315" cy="1457960"/>
          </a:xfrm>
          <a:prstGeom prst="rect">
            <a:avLst/>
          </a:prstGeom>
        </p:spPr>
        <p:txBody>
          <a:bodyPr vert="horz" wrap="square" lIns="0" tIns="12700" rIns="0" bIns="0" rtlCol="0">
            <a:spAutoFit/>
          </a:bodyPr>
          <a:lstStyle/>
          <a:p>
            <a:pPr marL="38100">
              <a:lnSpc>
                <a:spcPct val="100000"/>
              </a:lnSpc>
              <a:spcBef>
                <a:spcPts val="100"/>
              </a:spcBef>
            </a:pPr>
            <a:r>
              <a:rPr sz="2400" b="1" spc="5" dirty="0">
                <a:latin typeface="华文仿宋"/>
                <a:cs typeface="华文仿宋"/>
              </a:rPr>
              <a:t>表示</a:t>
            </a:r>
            <a:r>
              <a:rPr sz="2400" b="1" dirty="0">
                <a:latin typeface="华文仿宋"/>
                <a:cs typeface="华文仿宋"/>
              </a:rPr>
              <a:t>“</a:t>
            </a:r>
            <a:r>
              <a:rPr sz="2400" b="1" dirty="0">
                <a:latin typeface="Times New Roman"/>
                <a:cs typeface="Times New Roman"/>
              </a:rPr>
              <a:t>0”</a:t>
            </a:r>
            <a:r>
              <a:rPr sz="2400" b="1" spc="-5" dirty="0">
                <a:latin typeface="华文仿宋"/>
                <a:cs typeface="华文仿宋"/>
              </a:rPr>
              <a:t>和“</a:t>
            </a:r>
            <a:r>
              <a:rPr sz="2400" b="1" spc="-5" dirty="0">
                <a:latin typeface="Times New Roman"/>
                <a:cs typeface="Times New Roman"/>
              </a:rPr>
              <a:t>1”</a:t>
            </a:r>
            <a:r>
              <a:rPr sz="2400" b="1" spc="-5" dirty="0">
                <a:latin typeface="华文仿宋"/>
                <a:cs typeface="华文仿宋"/>
              </a:rPr>
              <a:t>。根据</a:t>
            </a:r>
            <a:r>
              <a:rPr sz="2400" b="1" spc="-5" dirty="0">
                <a:solidFill>
                  <a:srgbClr val="0000CC"/>
                </a:solidFill>
                <a:latin typeface="华文仿宋"/>
                <a:cs typeface="华文仿宋"/>
              </a:rPr>
              <a:t>量子力学原理</a:t>
            </a:r>
            <a:r>
              <a:rPr sz="2400" b="1" spc="-5" dirty="0">
                <a:latin typeface="华文仿宋"/>
                <a:cs typeface="华文仿宋"/>
              </a:rPr>
              <a:t>，在任一时刻原</a:t>
            </a:r>
            <a:endParaRPr sz="2400" dirty="0">
              <a:latin typeface="华文仿宋"/>
              <a:cs typeface="华文仿宋"/>
            </a:endParaRPr>
          </a:p>
          <a:p>
            <a:pPr marL="38100">
              <a:lnSpc>
                <a:spcPct val="100000"/>
              </a:lnSpc>
              <a:spcBef>
                <a:spcPts val="5"/>
              </a:spcBef>
            </a:pPr>
            <a:r>
              <a:rPr sz="2400" b="1" dirty="0">
                <a:latin typeface="华文仿宋"/>
                <a:cs typeface="华文仿宋"/>
              </a:rPr>
              <a:t>子可以</a:t>
            </a:r>
            <a:r>
              <a:rPr sz="2400" b="1" spc="-5" dirty="0">
                <a:latin typeface="华文仿宋"/>
                <a:cs typeface="华文仿宋"/>
              </a:rPr>
              <a:t>处于状态：</a:t>
            </a:r>
            <a:endParaRPr sz="2400" dirty="0">
              <a:latin typeface="华文仿宋"/>
              <a:cs typeface="华文仿宋"/>
            </a:endParaRPr>
          </a:p>
          <a:p>
            <a:pPr marR="194945" algn="ctr">
              <a:lnSpc>
                <a:spcPct val="100000"/>
              </a:lnSpc>
              <a:spcBef>
                <a:spcPts val="1555"/>
              </a:spcBef>
            </a:pPr>
            <a:r>
              <a:rPr sz="3000" spc="395" dirty="0">
                <a:latin typeface="Times New Roman"/>
                <a:cs typeface="Times New Roman"/>
              </a:rPr>
              <a:t>|</a:t>
            </a:r>
            <a:r>
              <a:rPr sz="3300" i="1" spc="395" dirty="0">
                <a:latin typeface="Symbol"/>
                <a:cs typeface="Symbol"/>
              </a:rPr>
              <a:t></a:t>
            </a:r>
            <a:r>
              <a:rPr sz="3300" i="1" spc="725" dirty="0">
                <a:latin typeface="Times New Roman"/>
                <a:cs typeface="Times New Roman"/>
              </a:rPr>
              <a:t> </a:t>
            </a:r>
            <a:r>
              <a:rPr sz="3000" spc="515" dirty="0">
                <a:latin typeface="Symbol"/>
                <a:cs typeface="Symbol"/>
              </a:rPr>
              <a:t></a:t>
            </a:r>
            <a:r>
              <a:rPr sz="3000" spc="65" dirty="0">
                <a:latin typeface="Times New Roman"/>
                <a:cs typeface="Times New Roman"/>
              </a:rPr>
              <a:t> </a:t>
            </a:r>
            <a:r>
              <a:rPr sz="3000" i="1" spc="310" dirty="0">
                <a:latin typeface="Times New Roman"/>
                <a:cs typeface="Times New Roman"/>
              </a:rPr>
              <a:t>c</a:t>
            </a:r>
            <a:r>
              <a:rPr sz="2625" spc="465" baseline="-25396" dirty="0">
                <a:latin typeface="Times New Roman"/>
                <a:cs typeface="Times New Roman"/>
              </a:rPr>
              <a:t>0</a:t>
            </a:r>
            <a:r>
              <a:rPr sz="2625" spc="877" baseline="-25396" dirty="0">
                <a:latin typeface="Times New Roman"/>
                <a:cs typeface="Times New Roman"/>
              </a:rPr>
              <a:t> </a:t>
            </a:r>
            <a:r>
              <a:rPr sz="3000" spc="195" dirty="0">
                <a:latin typeface="Times New Roman"/>
                <a:cs typeface="Times New Roman"/>
              </a:rPr>
              <a:t>|</a:t>
            </a:r>
            <a:r>
              <a:rPr sz="3000" spc="-90" dirty="0">
                <a:latin typeface="Times New Roman"/>
                <a:cs typeface="Times New Roman"/>
              </a:rPr>
              <a:t> </a:t>
            </a:r>
            <a:r>
              <a:rPr sz="3000" spc="490" dirty="0">
                <a:latin typeface="Times New Roman"/>
                <a:cs typeface="Times New Roman"/>
              </a:rPr>
              <a:t>0</a:t>
            </a:r>
            <a:r>
              <a:rPr sz="3000" spc="75" dirty="0">
                <a:latin typeface="Times New Roman"/>
                <a:cs typeface="Times New Roman"/>
              </a:rPr>
              <a:t> </a:t>
            </a:r>
            <a:r>
              <a:rPr sz="3000" spc="540" dirty="0">
                <a:latin typeface="Symbol"/>
                <a:cs typeface="Symbol"/>
              </a:rPr>
              <a:t></a:t>
            </a:r>
            <a:r>
              <a:rPr sz="3000" spc="125" dirty="0">
                <a:latin typeface="Times New Roman"/>
                <a:cs typeface="Times New Roman"/>
              </a:rPr>
              <a:t> </a:t>
            </a:r>
            <a:r>
              <a:rPr sz="3000" spc="345" dirty="0">
                <a:latin typeface="Symbol"/>
                <a:cs typeface="Symbol"/>
              </a:rPr>
              <a:t></a:t>
            </a:r>
            <a:r>
              <a:rPr sz="3000" i="1" spc="345" dirty="0">
                <a:latin typeface="Times New Roman"/>
                <a:cs typeface="Times New Roman"/>
              </a:rPr>
              <a:t>c</a:t>
            </a:r>
            <a:r>
              <a:rPr sz="2625" spc="517" baseline="-25396" dirty="0">
                <a:latin typeface="Times New Roman"/>
                <a:cs typeface="Times New Roman"/>
              </a:rPr>
              <a:t>1</a:t>
            </a:r>
            <a:r>
              <a:rPr sz="2625" spc="592" baseline="-25396" dirty="0">
                <a:latin typeface="Times New Roman"/>
                <a:cs typeface="Times New Roman"/>
              </a:rPr>
              <a:t> </a:t>
            </a:r>
            <a:r>
              <a:rPr sz="3000" spc="495" dirty="0">
                <a:latin typeface="Times New Roman"/>
                <a:cs typeface="Times New Roman"/>
              </a:rPr>
              <a:t>|1</a:t>
            </a:r>
            <a:r>
              <a:rPr sz="3000" spc="-235" dirty="0">
                <a:latin typeface="Times New Roman"/>
                <a:cs typeface="Times New Roman"/>
              </a:rPr>
              <a:t> </a:t>
            </a:r>
            <a:r>
              <a:rPr sz="3000" spc="540" dirty="0">
                <a:latin typeface="Symbol"/>
                <a:cs typeface="Symbol"/>
              </a:rPr>
              <a:t></a:t>
            </a:r>
            <a:endParaRPr sz="3000" dirty="0">
              <a:latin typeface="Symbol"/>
              <a:cs typeface="Symbol"/>
            </a:endParaRPr>
          </a:p>
        </p:txBody>
      </p:sp>
      <p:sp>
        <p:nvSpPr>
          <p:cNvPr id="13" name="object 20">
            <a:extLst>
              <a:ext uri="{FF2B5EF4-FFF2-40B4-BE49-F238E27FC236}">
                <a16:creationId xmlns:a16="http://schemas.microsoft.com/office/drawing/2014/main" id="{9043856B-A4C5-4A41-9018-AE793D3914D3}"/>
              </a:ext>
            </a:extLst>
          </p:cNvPr>
          <p:cNvSpPr txBox="1"/>
          <p:nvPr/>
        </p:nvSpPr>
        <p:spPr>
          <a:xfrm>
            <a:off x="3187440" y="3237190"/>
            <a:ext cx="299085" cy="454659"/>
          </a:xfrm>
          <a:prstGeom prst="rect">
            <a:avLst/>
          </a:prstGeom>
        </p:spPr>
        <p:txBody>
          <a:bodyPr vert="horz" wrap="square" lIns="0" tIns="14605" rIns="0" bIns="0" rtlCol="0">
            <a:spAutoFit/>
          </a:bodyPr>
          <a:lstStyle/>
          <a:p>
            <a:pPr marL="38100">
              <a:lnSpc>
                <a:spcPct val="100000"/>
              </a:lnSpc>
              <a:spcBef>
                <a:spcPts val="115"/>
              </a:spcBef>
            </a:pPr>
            <a:r>
              <a:rPr sz="4200" spc="270" baseline="-24801" dirty="0">
                <a:latin typeface="Times New Roman"/>
                <a:cs typeface="Times New Roman"/>
              </a:rPr>
              <a:t>|</a:t>
            </a:r>
            <a:r>
              <a:rPr sz="1650" spc="180" dirty="0">
                <a:latin typeface="Times New Roman"/>
                <a:cs typeface="Times New Roman"/>
              </a:rPr>
              <a:t>2</a:t>
            </a:r>
            <a:endParaRPr sz="1650">
              <a:latin typeface="Times New Roman"/>
              <a:cs typeface="Times New Roman"/>
            </a:endParaRPr>
          </a:p>
        </p:txBody>
      </p:sp>
      <p:sp>
        <p:nvSpPr>
          <p:cNvPr id="14" name="object 21">
            <a:extLst>
              <a:ext uri="{FF2B5EF4-FFF2-40B4-BE49-F238E27FC236}">
                <a16:creationId xmlns:a16="http://schemas.microsoft.com/office/drawing/2014/main" id="{1D712222-3A87-45EA-AD25-DF67E1D67F16}"/>
              </a:ext>
            </a:extLst>
          </p:cNvPr>
          <p:cNvSpPr txBox="1"/>
          <p:nvPr/>
        </p:nvSpPr>
        <p:spPr>
          <a:xfrm>
            <a:off x="4332953" y="3634568"/>
            <a:ext cx="168275" cy="276225"/>
          </a:xfrm>
          <a:prstGeom prst="rect">
            <a:avLst/>
          </a:prstGeom>
        </p:spPr>
        <p:txBody>
          <a:bodyPr vert="horz" wrap="square" lIns="0" tIns="11430" rIns="0" bIns="0" rtlCol="0">
            <a:spAutoFit/>
          </a:bodyPr>
          <a:lstStyle/>
          <a:p>
            <a:pPr marL="12700">
              <a:lnSpc>
                <a:spcPct val="100000"/>
              </a:lnSpc>
              <a:spcBef>
                <a:spcPts val="90"/>
              </a:spcBef>
            </a:pPr>
            <a:r>
              <a:rPr sz="1650" spc="295" dirty="0">
                <a:latin typeface="Times New Roman"/>
                <a:cs typeface="Times New Roman"/>
              </a:rPr>
              <a:t>1</a:t>
            </a:r>
            <a:endParaRPr sz="1650">
              <a:latin typeface="Times New Roman"/>
              <a:cs typeface="Times New Roman"/>
            </a:endParaRPr>
          </a:p>
        </p:txBody>
      </p:sp>
      <p:sp>
        <p:nvSpPr>
          <p:cNvPr id="15" name="object 22">
            <a:extLst>
              <a:ext uri="{FF2B5EF4-FFF2-40B4-BE49-F238E27FC236}">
                <a16:creationId xmlns:a16="http://schemas.microsoft.com/office/drawing/2014/main" id="{C4C0A0DA-50C3-412A-A85C-D040AEC0591D}"/>
              </a:ext>
            </a:extLst>
          </p:cNvPr>
          <p:cNvSpPr txBox="1"/>
          <p:nvPr/>
        </p:nvSpPr>
        <p:spPr>
          <a:xfrm>
            <a:off x="3571322" y="3396635"/>
            <a:ext cx="1939925" cy="454659"/>
          </a:xfrm>
          <a:prstGeom prst="rect">
            <a:avLst/>
          </a:prstGeom>
        </p:spPr>
        <p:txBody>
          <a:bodyPr vert="horz" wrap="square" lIns="0" tIns="14605" rIns="0" bIns="0" rtlCol="0">
            <a:spAutoFit/>
          </a:bodyPr>
          <a:lstStyle/>
          <a:p>
            <a:pPr marL="38100">
              <a:lnSpc>
                <a:spcPct val="100000"/>
              </a:lnSpc>
              <a:spcBef>
                <a:spcPts val="115"/>
              </a:spcBef>
              <a:tabLst>
                <a:tab pos="1031875" algn="l"/>
              </a:tabLst>
            </a:pPr>
            <a:r>
              <a:rPr sz="2800" spc="575" dirty="0">
                <a:latin typeface="Symbol"/>
                <a:cs typeface="Symbol"/>
              </a:rPr>
              <a:t></a:t>
            </a:r>
            <a:r>
              <a:rPr sz="2800" spc="114" dirty="0">
                <a:latin typeface="Times New Roman"/>
                <a:cs typeface="Times New Roman"/>
              </a:rPr>
              <a:t> </a:t>
            </a:r>
            <a:r>
              <a:rPr sz="2800" spc="204" dirty="0">
                <a:latin typeface="Times New Roman"/>
                <a:cs typeface="Times New Roman"/>
              </a:rPr>
              <a:t>|</a:t>
            </a:r>
            <a:r>
              <a:rPr sz="2800" spc="-85" dirty="0">
                <a:latin typeface="Times New Roman"/>
                <a:cs typeface="Times New Roman"/>
              </a:rPr>
              <a:t> </a:t>
            </a:r>
            <a:r>
              <a:rPr sz="2800" i="1" spc="465" dirty="0">
                <a:latin typeface="Times New Roman"/>
                <a:cs typeface="Times New Roman"/>
              </a:rPr>
              <a:t>c	</a:t>
            </a:r>
            <a:r>
              <a:rPr sz="2800" spc="185" dirty="0">
                <a:latin typeface="Times New Roman"/>
                <a:cs typeface="Times New Roman"/>
              </a:rPr>
              <a:t>|</a:t>
            </a:r>
            <a:r>
              <a:rPr sz="2475" spc="277" baseline="42087" dirty="0">
                <a:latin typeface="Times New Roman"/>
                <a:cs typeface="Times New Roman"/>
              </a:rPr>
              <a:t>2 </a:t>
            </a:r>
            <a:r>
              <a:rPr sz="2800" spc="575" dirty="0">
                <a:latin typeface="Symbol"/>
                <a:cs typeface="Symbol"/>
              </a:rPr>
              <a:t></a:t>
            </a:r>
            <a:r>
              <a:rPr sz="2800" spc="-325" dirty="0">
                <a:latin typeface="Times New Roman"/>
                <a:cs typeface="Times New Roman"/>
              </a:rPr>
              <a:t> </a:t>
            </a:r>
            <a:r>
              <a:rPr sz="2800" spc="525" dirty="0">
                <a:latin typeface="Times New Roman"/>
                <a:cs typeface="Times New Roman"/>
              </a:rPr>
              <a:t>1</a:t>
            </a:r>
            <a:endParaRPr sz="2800">
              <a:latin typeface="Times New Roman"/>
              <a:cs typeface="Times New Roman"/>
            </a:endParaRPr>
          </a:p>
        </p:txBody>
      </p:sp>
      <p:sp>
        <p:nvSpPr>
          <p:cNvPr id="16" name="object 23">
            <a:extLst>
              <a:ext uri="{FF2B5EF4-FFF2-40B4-BE49-F238E27FC236}">
                <a16:creationId xmlns:a16="http://schemas.microsoft.com/office/drawing/2014/main" id="{D2ED0C49-FC9B-4E4F-9841-215EF16AF9A0}"/>
              </a:ext>
            </a:extLst>
          </p:cNvPr>
          <p:cNvSpPr txBox="1"/>
          <p:nvPr/>
        </p:nvSpPr>
        <p:spPr>
          <a:xfrm>
            <a:off x="2936272" y="3634568"/>
            <a:ext cx="168275" cy="276225"/>
          </a:xfrm>
          <a:prstGeom prst="rect">
            <a:avLst/>
          </a:prstGeom>
        </p:spPr>
        <p:txBody>
          <a:bodyPr vert="horz" wrap="square" lIns="0" tIns="11430" rIns="0" bIns="0" rtlCol="0">
            <a:spAutoFit/>
          </a:bodyPr>
          <a:lstStyle/>
          <a:p>
            <a:pPr marL="12700">
              <a:lnSpc>
                <a:spcPct val="100000"/>
              </a:lnSpc>
              <a:spcBef>
                <a:spcPts val="90"/>
              </a:spcBef>
            </a:pPr>
            <a:r>
              <a:rPr sz="1650" spc="295" dirty="0">
                <a:latin typeface="Times New Roman"/>
                <a:cs typeface="Times New Roman"/>
              </a:rPr>
              <a:t>0</a:t>
            </a:r>
            <a:endParaRPr sz="1650">
              <a:latin typeface="Times New Roman"/>
              <a:cs typeface="Times New Roman"/>
            </a:endParaRPr>
          </a:p>
        </p:txBody>
      </p:sp>
      <p:sp>
        <p:nvSpPr>
          <p:cNvPr id="17" name="object 24">
            <a:extLst>
              <a:ext uri="{FF2B5EF4-FFF2-40B4-BE49-F238E27FC236}">
                <a16:creationId xmlns:a16="http://schemas.microsoft.com/office/drawing/2014/main" id="{9C8E04A4-C0D9-43CF-A606-A04F6EFA22D9}"/>
              </a:ext>
            </a:extLst>
          </p:cNvPr>
          <p:cNvSpPr txBox="1"/>
          <p:nvPr/>
        </p:nvSpPr>
        <p:spPr>
          <a:xfrm>
            <a:off x="2551430" y="3396635"/>
            <a:ext cx="419100" cy="454659"/>
          </a:xfrm>
          <a:prstGeom prst="rect">
            <a:avLst/>
          </a:prstGeom>
        </p:spPr>
        <p:txBody>
          <a:bodyPr vert="horz" wrap="square" lIns="0" tIns="14605" rIns="0" bIns="0" rtlCol="0">
            <a:spAutoFit/>
          </a:bodyPr>
          <a:lstStyle/>
          <a:p>
            <a:pPr marL="12700">
              <a:lnSpc>
                <a:spcPct val="100000"/>
              </a:lnSpc>
              <a:spcBef>
                <a:spcPts val="115"/>
              </a:spcBef>
            </a:pPr>
            <a:r>
              <a:rPr sz="2800" spc="204" dirty="0">
                <a:latin typeface="Times New Roman"/>
                <a:cs typeface="Times New Roman"/>
              </a:rPr>
              <a:t>|</a:t>
            </a:r>
            <a:r>
              <a:rPr sz="2800" spc="-165" dirty="0">
                <a:latin typeface="Times New Roman"/>
                <a:cs typeface="Times New Roman"/>
              </a:rPr>
              <a:t> </a:t>
            </a:r>
            <a:r>
              <a:rPr sz="2800" i="1" spc="465" dirty="0">
                <a:latin typeface="Times New Roman"/>
                <a:cs typeface="Times New Roman"/>
              </a:rPr>
              <a:t>c</a:t>
            </a:r>
            <a:endParaRPr sz="2800">
              <a:latin typeface="Times New Roman"/>
              <a:cs typeface="Times New Roman"/>
            </a:endParaRPr>
          </a:p>
        </p:txBody>
      </p:sp>
      <p:sp>
        <p:nvSpPr>
          <p:cNvPr id="21" name="object 25">
            <a:extLst>
              <a:ext uri="{FF2B5EF4-FFF2-40B4-BE49-F238E27FC236}">
                <a16:creationId xmlns:a16="http://schemas.microsoft.com/office/drawing/2014/main" id="{EAD86634-155D-4C87-8DFE-51BF57C0394D}"/>
              </a:ext>
            </a:extLst>
          </p:cNvPr>
          <p:cNvSpPr txBox="1"/>
          <p:nvPr/>
        </p:nvSpPr>
        <p:spPr>
          <a:xfrm>
            <a:off x="258344" y="3929782"/>
            <a:ext cx="8310245" cy="1341120"/>
          </a:xfrm>
          <a:prstGeom prst="rect">
            <a:avLst/>
          </a:prstGeom>
        </p:spPr>
        <p:txBody>
          <a:bodyPr vert="horz" wrap="square" lIns="0" tIns="118745" rIns="0" bIns="0" rtlCol="0">
            <a:spAutoFit/>
          </a:bodyPr>
          <a:lstStyle/>
          <a:p>
            <a:pPr marL="93980" indent="-56515">
              <a:lnSpc>
                <a:spcPct val="100000"/>
              </a:lnSpc>
              <a:spcBef>
                <a:spcPts val="935"/>
              </a:spcBef>
            </a:pPr>
            <a:r>
              <a:rPr sz="3600" b="1" spc="7" baseline="5787" dirty="0">
                <a:latin typeface="华文仿宋"/>
                <a:cs typeface="华文仿宋"/>
              </a:rPr>
              <a:t>基本状</a:t>
            </a:r>
            <a:r>
              <a:rPr sz="3600" b="1" spc="-7" baseline="5787" dirty="0">
                <a:latin typeface="华文仿宋"/>
                <a:cs typeface="华文仿宋"/>
              </a:rPr>
              <a:t>态</a:t>
            </a:r>
            <a:r>
              <a:rPr sz="3600" b="1" baseline="5787" dirty="0">
                <a:latin typeface="Times New Roman"/>
                <a:cs typeface="Times New Roman"/>
              </a:rPr>
              <a:t>:</a:t>
            </a:r>
            <a:r>
              <a:rPr sz="3600" b="1" spc="315" baseline="5787" dirty="0">
                <a:latin typeface="Times New Roman"/>
                <a:cs typeface="Times New Roman"/>
              </a:rPr>
              <a:t> </a:t>
            </a:r>
            <a:r>
              <a:rPr sz="2450" spc="25" dirty="0">
                <a:latin typeface="Times New Roman"/>
                <a:cs typeface="Times New Roman"/>
              </a:rPr>
              <a:t>|</a:t>
            </a:r>
            <a:r>
              <a:rPr sz="2450" spc="-310" dirty="0">
                <a:latin typeface="Times New Roman"/>
                <a:cs typeface="Times New Roman"/>
              </a:rPr>
              <a:t> </a:t>
            </a:r>
            <a:r>
              <a:rPr sz="2450" spc="-20" dirty="0">
                <a:latin typeface="Times New Roman"/>
                <a:cs typeface="Times New Roman"/>
              </a:rPr>
              <a:t>0,0</a:t>
            </a:r>
            <a:r>
              <a:rPr sz="2450" spc="-220" dirty="0">
                <a:latin typeface="Times New Roman"/>
                <a:cs typeface="Times New Roman"/>
              </a:rPr>
              <a:t> </a:t>
            </a:r>
            <a:r>
              <a:rPr sz="2450" spc="10" dirty="0">
                <a:latin typeface="Symbol"/>
                <a:cs typeface="Symbol"/>
              </a:rPr>
              <a:t></a:t>
            </a:r>
            <a:r>
              <a:rPr sz="2450" spc="10" dirty="0">
                <a:latin typeface="Times New Roman"/>
                <a:cs typeface="Times New Roman"/>
              </a:rPr>
              <a:t>,|1,0</a:t>
            </a:r>
            <a:r>
              <a:rPr sz="2450" spc="-225" dirty="0">
                <a:latin typeface="Times New Roman"/>
                <a:cs typeface="Times New Roman"/>
              </a:rPr>
              <a:t> </a:t>
            </a:r>
            <a:r>
              <a:rPr sz="2450" spc="50" dirty="0">
                <a:latin typeface="Symbol"/>
                <a:cs typeface="Symbol"/>
              </a:rPr>
              <a:t></a:t>
            </a:r>
            <a:r>
              <a:rPr sz="2450" spc="50" dirty="0">
                <a:latin typeface="Times New Roman"/>
                <a:cs typeface="Times New Roman"/>
              </a:rPr>
              <a:t>,|</a:t>
            </a:r>
            <a:r>
              <a:rPr sz="2450" spc="-305" dirty="0">
                <a:latin typeface="Times New Roman"/>
                <a:cs typeface="Times New Roman"/>
              </a:rPr>
              <a:t> </a:t>
            </a:r>
            <a:r>
              <a:rPr sz="2450" spc="-80" dirty="0">
                <a:latin typeface="Times New Roman"/>
                <a:cs typeface="Times New Roman"/>
              </a:rPr>
              <a:t>0,1</a:t>
            </a:r>
            <a:r>
              <a:rPr sz="2450" spc="-375" dirty="0">
                <a:latin typeface="Times New Roman"/>
                <a:cs typeface="Times New Roman"/>
              </a:rPr>
              <a:t> </a:t>
            </a:r>
            <a:r>
              <a:rPr sz="2450" spc="-20" dirty="0">
                <a:latin typeface="Symbol"/>
                <a:cs typeface="Symbol"/>
              </a:rPr>
              <a:t></a:t>
            </a:r>
            <a:r>
              <a:rPr sz="2450" spc="-20" dirty="0">
                <a:latin typeface="Times New Roman"/>
                <a:cs typeface="Times New Roman"/>
              </a:rPr>
              <a:t>,|1,1</a:t>
            </a:r>
            <a:r>
              <a:rPr sz="2450" spc="-365" dirty="0">
                <a:latin typeface="Times New Roman"/>
                <a:cs typeface="Times New Roman"/>
              </a:rPr>
              <a:t> </a:t>
            </a:r>
            <a:r>
              <a:rPr sz="2450" spc="75" dirty="0">
                <a:latin typeface="Symbol"/>
                <a:cs typeface="Symbol"/>
              </a:rPr>
              <a:t></a:t>
            </a:r>
            <a:r>
              <a:rPr sz="2450" spc="-35" dirty="0">
                <a:latin typeface="Times New Roman"/>
                <a:cs typeface="Times New Roman"/>
              </a:rPr>
              <a:t> </a:t>
            </a:r>
            <a:r>
              <a:rPr sz="3600" baseline="5787" dirty="0">
                <a:latin typeface="Times New Roman"/>
                <a:cs typeface="Times New Roman"/>
              </a:rPr>
              <a:t>,</a:t>
            </a:r>
            <a:r>
              <a:rPr sz="3600" spc="-7" baseline="5787" dirty="0">
                <a:latin typeface="Times New Roman"/>
                <a:cs typeface="Times New Roman"/>
              </a:rPr>
              <a:t> </a:t>
            </a:r>
            <a:r>
              <a:rPr sz="3600" baseline="5787" dirty="0">
                <a:latin typeface="华文仿宋"/>
                <a:cs typeface="华文仿宋"/>
              </a:rPr>
              <a:t>相应于</a:t>
            </a:r>
            <a:r>
              <a:rPr sz="3600" b="1" spc="7" baseline="5787" dirty="0">
                <a:latin typeface="华文仿宋"/>
                <a:cs typeface="华文仿宋"/>
              </a:rPr>
              <a:t>经典</a:t>
            </a:r>
            <a:r>
              <a:rPr sz="3600" baseline="5787" dirty="0">
                <a:latin typeface="华文仿宋"/>
                <a:cs typeface="华文仿宋"/>
              </a:rPr>
              <a:t>的”</a:t>
            </a:r>
            <a:r>
              <a:rPr sz="3600" baseline="5787" dirty="0">
                <a:latin typeface="Times New Roman"/>
                <a:cs typeface="Times New Roman"/>
              </a:rPr>
              <a:t>00”,</a:t>
            </a:r>
            <a:r>
              <a:rPr sz="3600" spc="855" baseline="5787" dirty="0">
                <a:latin typeface="Times New Roman"/>
                <a:cs typeface="Times New Roman"/>
              </a:rPr>
              <a:t> </a:t>
            </a:r>
            <a:r>
              <a:rPr sz="3600" baseline="5787" dirty="0">
                <a:latin typeface="Times New Roman"/>
                <a:cs typeface="Times New Roman"/>
              </a:rPr>
              <a:t>“01”,</a:t>
            </a:r>
            <a:endParaRPr sz="3600" baseline="5787">
              <a:latin typeface="Times New Roman"/>
              <a:cs typeface="Times New Roman"/>
            </a:endParaRPr>
          </a:p>
          <a:p>
            <a:pPr marL="38100" marR="30480" indent="55880">
              <a:lnSpc>
                <a:spcPct val="100000"/>
              </a:lnSpc>
              <a:spcBef>
                <a:spcPts val="819"/>
              </a:spcBef>
            </a:pPr>
            <a:r>
              <a:rPr sz="2400" b="1" dirty="0">
                <a:latin typeface="Times New Roman"/>
                <a:cs typeface="Times New Roman"/>
              </a:rPr>
              <a:t>“10”</a:t>
            </a:r>
            <a:r>
              <a:rPr sz="2400" b="1" spc="-5" dirty="0">
                <a:latin typeface="Times New Roman"/>
                <a:cs typeface="Times New Roman"/>
              </a:rPr>
              <a:t> </a:t>
            </a:r>
            <a:r>
              <a:rPr sz="2400" b="1" spc="-5" dirty="0">
                <a:latin typeface="华文仿宋"/>
                <a:cs typeface="华文仿宋"/>
              </a:rPr>
              <a:t>和</a:t>
            </a:r>
            <a:r>
              <a:rPr sz="2400" b="1" spc="-10" dirty="0">
                <a:latin typeface="华文仿宋"/>
                <a:cs typeface="华文仿宋"/>
              </a:rPr>
              <a:t> </a:t>
            </a:r>
            <a:r>
              <a:rPr sz="2400" b="1" spc="-30" dirty="0">
                <a:latin typeface="华文仿宋"/>
                <a:cs typeface="华文仿宋"/>
              </a:rPr>
              <a:t>“</a:t>
            </a:r>
            <a:r>
              <a:rPr sz="2400" b="1" spc="-30" dirty="0">
                <a:latin typeface="Times New Roman"/>
                <a:cs typeface="Times New Roman"/>
              </a:rPr>
              <a:t>11”,</a:t>
            </a:r>
            <a:r>
              <a:rPr sz="2400" b="1" spc="-15" dirty="0">
                <a:latin typeface="Times New Roman"/>
                <a:cs typeface="Times New Roman"/>
              </a:rPr>
              <a:t> </a:t>
            </a:r>
            <a:r>
              <a:rPr sz="2400" b="1" spc="5" dirty="0">
                <a:latin typeface="华文仿宋"/>
                <a:cs typeface="华文仿宋"/>
              </a:rPr>
              <a:t>可表示</a:t>
            </a:r>
            <a:r>
              <a:rPr sz="2400" b="1" dirty="0">
                <a:latin typeface="Times New Roman"/>
                <a:cs typeface="Times New Roman"/>
              </a:rPr>
              <a:t>:</a:t>
            </a:r>
            <a:r>
              <a:rPr sz="2400" b="1" spc="-40" dirty="0">
                <a:latin typeface="Times New Roman"/>
                <a:cs typeface="Times New Roman"/>
              </a:rPr>
              <a:t> </a:t>
            </a:r>
            <a:r>
              <a:rPr sz="2400" b="1" dirty="0">
                <a:latin typeface="Times New Roman"/>
                <a:cs typeface="Times New Roman"/>
              </a:rPr>
              <a:t>0, 1,</a:t>
            </a:r>
            <a:r>
              <a:rPr sz="2400" b="1" spc="-5" dirty="0">
                <a:latin typeface="Times New Roman"/>
                <a:cs typeface="Times New Roman"/>
              </a:rPr>
              <a:t> </a:t>
            </a:r>
            <a:r>
              <a:rPr sz="2400" b="1" dirty="0">
                <a:latin typeface="Times New Roman"/>
                <a:cs typeface="Times New Roman"/>
              </a:rPr>
              <a:t>2, 3</a:t>
            </a:r>
            <a:r>
              <a:rPr sz="2400" b="1" spc="5" dirty="0">
                <a:latin typeface="华文仿宋"/>
                <a:cs typeface="华文仿宋"/>
              </a:rPr>
              <a:t>。在任</a:t>
            </a:r>
            <a:r>
              <a:rPr sz="2400" b="1" spc="-5" dirty="0">
                <a:latin typeface="华文仿宋"/>
                <a:cs typeface="华文仿宋"/>
              </a:rPr>
              <a:t>一时刻</a:t>
            </a:r>
            <a:r>
              <a:rPr sz="2400" b="1" dirty="0">
                <a:latin typeface="华文仿宋"/>
                <a:cs typeface="华文仿宋"/>
              </a:rPr>
              <a:t>，</a:t>
            </a:r>
            <a:r>
              <a:rPr sz="2400" b="1" spc="-5" dirty="0">
                <a:latin typeface="华文仿宋"/>
                <a:cs typeface="华文仿宋"/>
              </a:rPr>
              <a:t>两</a:t>
            </a:r>
            <a:r>
              <a:rPr sz="2400" b="1" spc="-10" dirty="0">
                <a:latin typeface="华文仿宋"/>
                <a:cs typeface="华文仿宋"/>
              </a:rPr>
              <a:t>个</a:t>
            </a:r>
            <a:r>
              <a:rPr sz="2400" b="1" spc="-5" dirty="0">
                <a:latin typeface="Times New Roman"/>
                <a:cs typeface="Times New Roman"/>
              </a:rPr>
              <a:t>qubit</a:t>
            </a:r>
            <a:r>
              <a:rPr sz="2400" b="1" spc="-5" dirty="0">
                <a:latin typeface="华文仿宋"/>
                <a:cs typeface="华文仿宋"/>
              </a:rPr>
              <a:t>处于 </a:t>
            </a:r>
            <a:r>
              <a:rPr sz="2400" b="1" dirty="0">
                <a:latin typeface="华文仿宋"/>
                <a:cs typeface="华文仿宋"/>
              </a:rPr>
              <a:t>基本状</a:t>
            </a:r>
            <a:r>
              <a:rPr sz="2400" b="1" spc="-5" dirty="0">
                <a:latin typeface="华文仿宋"/>
                <a:cs typeface="华文仿宋"/>
              </a:rPr>
              <a:t>态的线性迭加态：</a:t>
            </a:r>
            <a:endParaRPr sz="2400">
              <a:latin typeface="华文仿宋"/>
              <a:cs typeface="华文仿宋"/>
            </a:endParaRPr>
          </a:p>
        </p:txBody>
      </p:sp>
      <p:sp>
        <p:nvSpPr>
          <p:cNvPr id="22" name="object 26">
            <a:extLst>
              <a:ext uri="{FF2B5EF4-FFF2-40B4-BE49-F238E27FC236}">
                <a16:creationId xmlns:a16="http://schemas.microsoft.com/office/drawing/2014/main" id="{0154FDC5-2F80-4CF1-A678-3BB31A386143}"/>
              </a:ext>
            </a:extLst>
          </p:cNvPr>
          <p:cNvSpPr txBox="1"/>
          <p:nvPr/>
        </p:nvSpPr>
        <p:spPr>
          <a:xfrm>
            <a:off x="1984923" y="5522094"/>
            <a:ext cx="6899909" cy="1134110"/>
          </a:xfrm>
          <a:prstGeom prst="rect">
            <a:avLst/>
          </a:prstGeom>
        </p:spPr>
        <p:txBody>
          <a:bodyPr vert="horz" wrap="square" lIns="0" tIns="175260" rIns="0" bIns="0" rtlCol="0">
            <a:spAutoFit/>
          </a:bodyPr>
          <a:lstStyle/>
          <a:p>
            <a:pPr marL="38100">
              <a:lnSpc>
                <a:spcPct val="100000"/>
              </a:lnSpc>
              <a:spcBef>
                <a:spcPts val="1380"/>
              </a:spcBef>
            </a:pPr>
            <a:r>
              <a:rPr sz="2800" spc="40" dirty="0">
                <a:latin typeface="宋体"/>
                <a:cs typeface="宋体"/>
              </a:rPr>
              <a:t>| </a:t>
            </a:r>
            <a:r>
              <a:rPr sz="2800" spc="-265" dirty="0">
                <a:latin typeface="宋体"/>
                <a:cs typeface="宋体"/>
              </a:rPr>
              <a:t>0,0 </a:t>
            </a:r>
            <a:r>
              <a:rPr sz="2800" spc="45" dirty="0">
                <a:latin typeface="Symbol"/>
                <a:cs typeface="Symbol"/>
              </a:rPr>
              <a:t></a:t>
            </a:r>
            <a:r>
              <a:rPr sz="2800" spc="45" dirty="0">
                <a:latin typeface="Times New Roman"/>
                <a:cs typeface="Times New Roman"/>
              </a:rPr>
              <a:t> </a:t>
            </a:r>
            <a:r>
              <a:rPr sz="2800" spc="-90" dirty="0">
                <a:latin typeface="Symbol"/>
                <a:cs typeface="Symbol"/>
              </a:rPr>
              <a:t></a:t>
            </a:r>
            <a:r>
              <a:rPr sz="2950" i="1" spc="-90" dirty="0">
                <a:latin typeface="宋体"/>
                <a:cs typeface="宋体"/>
              </a:rPr>
              <a:t>c</a:t>
            </a:r>
            <a:r>
              <a:rPr sz="2475" spc="-135" baseline="-23569" dirty="0">
                <a:latin typeface="宋体"/>
                <a:cs typeface="宋体"/>
              </a:rPr>
              <a:t>10 </a:t>
            </a:r>
            <a:r>
              <a:rPr sz="2800" spc="40" dirty="0">
                <a:latin typeface="宋体"/>
                <a:cs typeface="宋体"/>
              </a:rPr>
              <a:t>| </a:t>
            </a:r>
            <a:r>
              <a:rPr sz="2800" spc="-325" dirty="0">
                <a:latin typeface="宋体"/>
                <a:cs typeface="宋体"/>
              </a:rPr>
              <a:t>1,0 </a:t>
            </a:r>
            <a:r>
              <a:rPr sz="2800" spc="45" dirty="0">
                <a:latin typeface="Symbol"/>
                <a:cs typeface="Symbol"/>
              </a:rPr>
              <a:t></a:t>
            </a:r>
            <a:r>
              <a:rPr sz="2800" spc="45" dirty="0">
                <a:latin typeface="Times New Roman"/>
                <a:cs typeface="Times New Roman"/>
              </a:rPr>
              <a:t> </a:t>
            </a:r>
            <a:r>
              <a:rPr sz="2800" spc="-65" dirty="0">
                <a:latin typeface="Symbol"/>
                <a:cs typeface="Symbol"/>
              </a:rPr>
              <a:t></a:t>
            </a:r>
            <a:r>
              <a:rPr sz="2950" i="1" spc="-65" dirty="0">
                <a:latin typeface="宋体"/>
                <a:cs typeface="宋体"/>
              </a:rPr>
              <a:t>c</a:t>
            </a:r>
            <a:r>
              <a:rPr sz="2475" spc="-97" baseline="-23569" dirty="0">
                <a:latin typeface="宋体"/>
                <a:cs typeface="宋体"/>
              </a:rPr>
              <a:t>01 </a:t>
            </a:r>
            <a:r>
              <a:rPr sz="2800" spc="40" dirty="0">
                <a:latin typeface="宋体"/>
                <a:cs typeface="宋体"/>
              </a:rPr>
              <a:t>| </a:t>
            </a:r>
            <a:r>
              <a:rPr sz="2800" spc="-325" dirty="0">
                <a:latin typeface="宋体"/>
                <a:cs typeface="宋体"/>
              </a:rPr>
              <a:t>0,1 </a:t>
            </a:r>
            <a:r>
              <a:rPr sz="2800" spc="45" dirty="0">
                <a:latin typeface="Symbol"/>
                <a:cs typeface="Symbol"/>
              </a:rPr>
              <a:t></a:t>
            </a:r>
            <a:r>
              <a:rPr sz="2800" spc="45" dirty="0">
                <a:latin typeface="Times New Roman"/>
                <a:cs typeface="Times New Roman"/>
              </a:rPr>
              <a:t> </a:t>
            </a:r>
            <a:r>
              <a:rPr sz="2800" spc="-90" dirty="0">
                <a:latin typeface="Symbol"/>
                <a:cs typeface="Symbol"/>
              </a:rPr>
              <a:t></a:t>
            </a:r>
            <a:r>
              <a:rPr sz="2950" i="1" spc="-90" dirty="0">
                <a:latin typeface="宋体"/>
                <a:cs typeface="宋体"/>
              </a:rPr>
              <a:t>c</a:t>
            </a:r>
            <a:r>
              <a:rPr sz="2475" spc="-135" baseline="-23569" dirty="0">
                <a:latin typeface="宋体"/>
                <a:cs typeface="宋体"/>
              </a:rPr>
              <a:t>11 </a:t>
            </a:r>
            <a:r>
              <a:rPr sz="2800" spc="40" dirty="0">
                <a:latin typeface="宋体"/>
                <a:cs typeface="宋体"/>
              </a:rPr>
              <a:t>| </a:t>
            </a:r>
            <a:r>
              <a:rPr sz="2800" spc="-380" dirty="0">
                <a:latin typeface="宋体"/>
                <a:cs typeface="宋体"/>
              </a:rPr>
              <a:t>1,1</a:t>
            </a:r>
            <a:r>
              <a:rPr sz="2800" spc="330" dirty="0">
                <a:latin typeface="宋体"/>
                <a:cs typeface="宋体"/>
              </a:rPr>
              <a:t> </a:t>
            </a:r>
            <a:r>
              <a:rPr sz="2800" spc="45" dirty="0">
                <a:latin typeface="Symbol"/>
                <a:cs typeface="Symbol"/>
              </a:rPr>
              <a:t></a:t>
            </a:r>
            <a:endParaRPr sz="2800">
              <a:latin typeface="Symbol"/>
              <a:cs typeface="Symbol"/>
            </a:endParaRPr>
          </a:p>
          <a:p>
            <a:pPr marL="501015">
              <a:lnSpc>
                <a:spcPct val="100000"/>
              </a:lnSpc>
              <a:spcBef>
                <a:spcPts val="1025"/>
              </a:spcBef>
              <a:tabLst>
                <a:tab pos="2440940" algn="l"/>
                <a:tab pos="4379595" algn="l"/>
                <a:tab pos="6088380" algn="l"/>
              </a:tabLst>
            </a:pPr>
            <a:r>
              <a:rPr sz="3600" baseline="-9259" dirty="0">
                <a:solidFill>
                  <a:srgbClr val="FF0000"/>
                </a:solidFill>
                <a:latin typeface="Times New Roman"/>
                <a:cs typeface="Times New Roman"/>
              </a:rPr>
              <a:t>0	</a:t>
            </a:r>
            <a:r>
              <a:rPr sz="2000" dirty="0">
                <a:solidFill>
                  <a:srgbClr val="FF0000"/>
                </a:solidFill>
                <a:latin typeface="Times New Roman"/>
                <a:cs typeface="Times New Roman"/>
              </a:rPr>
              <a:t>1	2	3</a:t>
            </a:r>
            <a:endParaRPr sz="2000">
              <a:latin typeface="Times New Roman"/>
              <a:cs typeface="Times New Roman"/>
            </a:endParaRPr>
          </a:p>
        </p:txBody>
      </p:sp>
      <p:sp>
        <p:nvSpPr>
          <p:cNvPr id="23" name="object 27">
            <a:extLst>
              <a:ext uri="{FF2B5EF4-FFF2-40B4-BE49-F238E27FC236}">
                <a16:creationId xmlns:a16="http://schemas.microsoft.com/office/drawing/2014/main" id="{75B22FAF-2050-4D7C-9C7E-2A0FF98DBD0E}"/>
              </a:ext>
            </a:extLst>
          </p:cNvPr>
          <p:cNvSpPr txBox="1"/>
          <p:nvPr/>
        </p:nvSpPr>
        <p:spPr>
          <a:xfrm>
            <a:off x="143704" y="5682773"/>
            <a:ext cx="1757045" cy="477520"/>
          </a:xfrm>
          <a:prstGeom prst="rect">
            <a:avLst/>
          </a:prstGeom>
        </p:spPr>
        <p:txBody>
          <a:bodyPr vert="horz" wrap="square" lIns="0" tIns="14604" rIns="0" bIns="0" rtlCol="0">
            <a:spAutoFit/>
          </a:bodyPr>
          <a:lstStyle/>
          <a:p>
            <a:pPr marL="38100">
              <a:lnSpc>
                <a:spcPct val="100000"/>
              </a:lnSpc>
              <a:spcBef>
                <a:spcPts val="114"/>
              </a:spcBef>
            </a:pPr>
            <a:r>
              <a:rPr sz="2800" spc="40" dirty="0">
                <a:latin typeface="宋体"/>
                <a:cs typeface="宋体"/>
              </a:rPr>
              <a:t>| </a:t>
            </a:r>
            <a:r>
              <a:rPr sz="2800" spc="65" dirty="0">
                <a:latin typeface="Symbol"/>
                <a:cs typeface="Symbol"/>
              </a:rPr>
              <a:t></a:t>
            </a:r>
            <a:r>
              <a:rPr sz="2800" spc="65" dirty="0">
                <a:latin typeface="Times New Roman"/>
                <a:cs typeface="Times New Roman"/>
              </a:rPr>
              <a:t> </a:t>
            </a:r>
            <a:r>
              <a:rPr sz="2800" spc="-20" dirty="0">
                <a:latin typeface="Symbol"/>
                <a:cs typeface="Symbol"/>
              </a:rPr>
              <a:t></a:t>
            </a:r>
            <a:r>
              <a:rPr sz="2800" spc="-260" dirty="0">
                <a:latin typeface="Times New Roman"/>
                <a:cs typeface="Times New Roman"/>
              </a:rPr>
              <a:t> </a:t>
            </a:r>
            <a:r>
              <a:rPr sz="2950" i="1" spc="-65" dirty="0">
                <a:latin typeface="宋体"/>
                <a:cs typeface="宋体"/>
              </a:rPr>
              <a:t>c</a:t>
            </a:r>
            <a:r>
              <a:rPr sz="2475" spc="-97" baseline="-23569" dirty="0">
                <a:latin typeface="宋体"/>
                <a:cs typeface="宋体"/>
              </a:rPr>
              <a:t>00</a:t>
            </a:r>
            <a:endParaRPr sz="2475" baseline="-23569">
              <a:latin typeface="宋体"/>
              <a:cs typeface="宋体"/>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75628" y="117475"/>
            <a:ext cx="2756535" cy="299720"/>
          </a:xfrm>
          <a:prstGeom prst="rect">
            <a:avLst/>
          </a:prstGeom>
        </p:spPr>
        <p:txBody>
          <a:bodyPr vert="horz" wrap="square" lIns="0" tIns="12700" rIns="0" bIns="0" rtlCol="0">
            <a:spAutoFit/>
          </a:bodyPr>
          <a:lstStyle/>
          <a:p>
            <a:pPr marL="12700">
              <a:lnSpc>
                <a:spcPct val="100000"/>
              </a:lnSpc>
              <a:spcBef>
                <a:spcPts val="100"/>
              </a:spcBef>
            </a:pPr>
            <a:r>
              <a:rPr sz="1800" b="1" i="1" dirty="0">
                <a:solidFill>
                  <a:srgbClr val="0000CC"/>
                </a:solidFill>
                <a:latin typeface="Arial"/>
                <a:cs typeface="Arial"/>
              </a:rPr>
              <a:t>Xi’an </a:t>
            </a:r>
            <a:r>
              <a:rPr sz="1800" b="1" i="1" spc="-5" dirty="0">
                <a:solidFill>
                  <a:srgbClr val="0000CC"/>
                </a:solidFill>
                <a:latin typeface="Arial"/>
                <a:cs typeface="Arial"/>
              </a:rPr>
              <a:t>Jiaotong</a:t>
            </a:r>
            <a:r>
              <a:rPr sz="1800" b="1" i="1" spc="-30" dirty="0">
                <a:solidFill>
                  <a:srgbClr val="0000CC"/>
                </a:solidFill>
                <a:latin typeface="Arial"/>
                <a:cs typeface="Arial"/>
              </a:rPr>
              <a:t> </a:t>
            </a:r>
            <a:r>
              <a:rPr sz="1800" b="1" i="1" spc="-5" dirty="0">
                <a:solidFill>
                  <a:srgbClr val="0000CC"/>
                </a:solidFill>
                <a:latin typeface="Arial"/>
                <a:cs typeface="Arial"/>
              </a:rPr>
              <a:t>University</a:t>
            </a:r>
            <a:endParaRPr sz="1800">
              <a:latin typeface="Arial"/>
              <a:cs typeface="Arial"/>
            </a:endParaRPr>
          </a:p>
        </p:txBody>
      </p:sp>
      <p:sp>
        <p:nvSpPr>
          <p:cNvPr id="3" name="object 3"/>
          <p:cNvSpPr/>
          <p:nvPr/>
        </p:nvSpPr>
        <p:spPr>
          <a:xfrm>
            <a:off x="0" y="501395"/>
            <a:ext cx="9144000" cy="12700"/>
          </a:xfrm>
          <a:custGeom>
            <a:avLst/>
            <a:gdLst/>
            <a:ahLst/>
            <a:cxnLst/>
            <a:rect l="l" t="t" r="r" b="b"/>
            <a:pathLst>
              <a:path w="9144000" h="12700">
                <a:moveTo>
                  <a:pt x="9144000" y="0"/>
                </a:moveTo>
                <a:lnTo>
                  <a:pt x="0" y="0"/>
                </a:lnTo>
                <a:lnTo>
                  <a:pt x="0" y="12192"/>
                </a:lnTo>
                <a:lnTo>
                  <a:pt x="9144000" y="12192"/>
                </a:lnTo>
                <a:lnTo>
                  <a:pt x="9144000" y="0"/>
                </a:lnTo>
                <a:close/>
              </a:path>
            </a:pathLst>
          </a:custGeom>
          <a:solidFill>
            <a:srgbClr val="9999FF"/>
          </a:solidFill>
        </p:spPr>
        <p:txBody>
          <a:bodyPr wrap="square" lIns="0" tIns="0" rIns="0" bIns="0" rtlCol="0"/>
          <a:lstStyle/>
          <a:p>
            <a:endParaRPr/>
          </a:p>
        </p:txBody>
      </p:sp>
      <p:pic>
        <p:nvPicPr>
          <p:cNvPr id="4" name="object 4"/>
          <p:cNvPicPr/>
          <p:nvPr/>
        </p:nvPicPr>
        <p:blipFill>
          <a:blip r:embed="rId2" cstate="print"/>
          <a:stretch>
            <a:fillRect/>
          </a:stretch>
        </p:blipFill>
        <p:spPr>
          <a:xfrm>
            <a:off x="6591300" y="5791198"/>
            <a:ext cx="2552699" cy="990600"/>
          </a:xfrm>
          <a:prstGeom prst="rect">
            <a:avLst/>
          </a:prstGeom>
        </p:spPr>
      </p:pic>
      <p:sp>
        <p:nvSpPr>
          <p:cNvPr id="5" name="object 5"/>
          <p:cNvSpPr txBox="1"/>
          <p:nvPr/>
        </p:nvSpPr>
        <p:spPr>
          <a:xfrm>
            <a:off x="30332" y="838200"/>
            <a:ext cx="8648700" cy="3439795"/>
          </a:xfrm>
          <a:prstGeom prst="rect">
            <a:avLst/>
          </a:prstGeom>
        </p:spPr>
        <p:txBody>
          <a:bodyPr vert="horz" wrap="square" lIns="0" tIns="12065" rIns="0" bIns="0" rtlCol="0">
            <a:spAutoFit/>
          </a:bodyPr>
          <a:lstStyle/>
          <a:p>
            <a:pPr marL="50800" marR="43180" indent="533400">
              <a:lnSpc>
                <a:spcPct val="100000"/>
              </a:lnSpc>
              <a:spcBef>
                <a:spcPts val="95"/>
              </a:spcBef>
            </a:pPr>
            <a:r>
              <a:rPr sz="2800" b="1" dirty="0">
                <a:solidFill>
                  <a:srgbClr val="0000CC"/>
                </a:solidFill>
                <a:latin typeface="华文仿宋"/>
                <a:cs typeface="华文仿宋"/>
              </a:rPr>
              <a:t>两个</a:t>
            </a:r>
            <a:r>
              <a:rPr sz="2800" b="1" dirty="0">
                <a:solidFill>
                  <a:srgbClr val="0000CC"/>
                </a:solidFill>
                <a:latin typeface="宋体"/>
                <a:cs typeface="宋体"/>
              </a:rPr>
              <a:t>qubit</a:t>
            </a:r>
            <a:r>
              <a:rPr sz="2800" b="1" spc="-45" dirty="0">
                <a:solidFill>
                  <a:srgbClr val="0000CC"/>
                </a:solidFill>
                <a:latin typeface="宋体"/>
                <a:cs typeface="宋体"/>
              </a:rPr>
              <a:t> </a:t>
            </a:r>
            <a:r>
              <a:rPr sz="2800" b="1" dirty="0">
                <a:solidFill>
                  <a:srgbClr val="0000CC"/>
                </a:solidFill>
                <a:latin typeface="华文仿宋"/>
                <a:cs typeface="华文仿宋"/>
              </a:rPr>
              <a:t>的量子寄存</a:t>
            </a:r>
            <a:r>
              <a:rPr sz="2800" b="1" spc="-10" dirty="0">
                <a:solidFill>
                  <a:srgbClr val="0000CC"/>
                </a:solidFill>
                <a:latin typeface="华文仿宋"/>
                <a:cs typeface="华文仿宋"/>
              </a:rPr>
              <a:t>器</a:t>
            </a:r>
            <a:r>
              <a:rPr sz="2800" b="1" spc="-10" dirty="0">
                <a:latin typeface="华文仿宋"/>
                <a:cs typeface="华文仿宋"/>
              </a:rPr>
              <a:t>可</a:t>
            </a:r>
            <a:r>
              <a:rPr sz="2800" b="1" spc="-5" dirty="0">
                <a:latin typeface="华文仿宋"/>
                <a:cs typeface="华文仿宋"/>
              </a:rPr>
              <a:t>同</a:t>
            </a:r>
            <a:r>
              <a:rPr sz="2800" b="1" spc="-10" dirty="0">
                <a:latin typeface="华文仿宋"/>
                <a:cs typeface="华文仿宋"/>
              </a:rPr>
              <a:t>时存储</a:t>
            </a:r>
            <a:r>
              <a:rPr sz="2800" b="1" spc="675" dirty="0">
                <a:latin typeface="华文仿宋"/>
                <a:cs typeface="华文仿宋"/>
              </a:rPr>
              <a:t> </a:t>
            </a:r>
            <a:r>
              <a:rPr sz="2800" b="1" dirty="0">
                <a:latin typeface="宋体"/>
                <a:cs typeface="宋体"/>
              </a:rPr>
              <a:t>0,1,2,3</a:t>
            </a:r>
            <a:r>
              <a:rPr sz="2800" b="1" dirty="0">
                <a:latin typeface="华文仿宋"/>
                <a:cs typeface="华文仿宋"/>
              </a:rPr>
              <a:t>这四 个数，</a:t>
            </a:r>
            <a:r>
              <a:rPr sz="2800" b="1" spc="5" dirty="0">
                <a:latin typeface="华文仿宋"/>
                <a:cs typeface="华文仿宋"/>
              </a:rPr>
              <a:t>而</a:t>
            </a:r>
            <a:r>
              <a:rPr sz="2800" b="1" dirty="0">
                <a:solidFill>
                  <a:srgbClr val="0000CC"/>
                </a:solidFill>
                <a:latin typeface="华文仿宋"/>
                <a:cs typeface="华文仿宋"/>
              </a:rPr>
              <a:t>两</a:t>
            </a:r>
            <a:r>
              <a:rPr sz="2800" b="1" spc="-5" dirty="0">
                <a:solidFill>
                  <a:srgbClr val="0000CC"/>
                </a:solidFill>
                <a:latin typeface="华文仿宋"/>
                <a:cs typeface="华文仿宋"/>
              </a:rPr>
              <a:t>个经</a:t>
            </a:r>
            <a:r>
              <a:rPr sz="2800" b="1" dirty="0">
                <a:solidFill>
                  <a:srgbClr val="0000CC"/>
                </a:solidFill>
                <a:latin typeface="华文仿宋"/>
                <a:cs typeface="华文仿宋"/>
              </a:rPr>
              <a:t>典</a:t>
            </a:r>
            <a:r>
              <a:rPr sz="2800" b="1" spc="-5" dirty="0">
                <a:solidFill>
                  <a:srgbClr val="0000CC"/>
                </a:solidFill>
                <a:latin typeface="宋体"/>
                <a:cs typeface="宋体"/>
              </a:rPr>
              <a:t>bit</a:t>
            </a:r>
            <a:r>
              <a:rPr sz="2800" b="1" spc="-5" dirty="0">
                <a:solidFill>
                  <a:srgbClr val="0000CC"/>
                </a:solidFill>
                <a:latin typeface="华文仿宋"/>
                <a:cs typeface="华文仿宋"/>
              </a:rPr>
              <a:t>的寄存器</a:t>
            </a:r>
            <a:r>
              <a:rPr sz="2800" b="1" spc="-5" dirty="0">
                <a:latin typeface="华文仿宋"/>
                <a:cs typeface="华文仿宋"/>
              </a:rPr>
              <a:t>同</a:t>
            </a:r>
            <a:r>
              <a:rPr sz="2800" b="1" dirty="0">
                <a:latin typeface="华文仿宋"/>
                <a:cs typeface="华文仿宋"/>
              </a:rPr>
              <a:t>一</a:t>
            </a:r>
            <a:r>
              <a:rPr sz="2800" b="1" spc="-5" dirty="0">
                <a:latin typeface="华文仿宋"/>
                <a:cs typeface="华文仿宋"/>
              </a:rPr>
              <a:t>时刻</a:t>
            </a:r>
            <a:r>
              <a:rPr sz="2800" b="1" dirty="0">
                <a:latin typeface="华文仿宋"/>
                <a:cs typeface="华文仿宋"/>
              </a:rPr>
              <a:t>仅</a:t>
            </a:r>
            <a:r>
              <a:rPr sz="2800" b="1" spc="-5" dirty="0">
                <a:latin typeface="华文仿宋"/>
                <a:cs typeface="华文仿宋"/>
              </a:rPr>
              <a:t>能存</a:t>
            </a:r>
            <a:r>
              <a:rPr sz="2800" b="1" dirty="0">
                <a:latin typeface="华文仿宋"/>
                <a:cs typeface="华文仿宋"/>
              </a:rPr>
              <a:t>储</a:t>
            </a:r>
            <a:r>
              <a:rPr sz="2800" b="1" spc="-5" dirty="0">
                <a:latin typeface="华文仿宋"/>
                <a:cs typeface="华文仿宋"/>
              </a:rPr>
              <a:t>这四 </a:t>
            </a:r>
            <a:r>
              <a:rPr sz="2800" b="1" dirty="0">
                <a:latin typeface="华文仿宋"/>
                <a:cs typeface="华文仿宋"/>
              </a:rPr>
              <a:t>个数之一。</a:t>
            </a:r>
            <a:r>
              <a:rPr sz="2800" b="1" spc="-10" dirty="0">
                <a:latin typeface="宋体"/>
                <a:cs typeface="宋体"/>
              </a:rPr>
              <a:t>N</a:t>
            </a:r>
            <a:r>
              <a:rPr sz="2800" b="1" spc="-5" dirty="0">
                <a:latin typeface="华文仿宋"/>
                <a:cs typeface="华文仿宋"/>
              </a:rPr>
              <a:t>个</a:t>
            </a:r>
            <a:r>
              <a:rPr sz="2800" b="1" spc="-10" dirty="0">
                <a:latin typeface="华文仿宋"/>
                <a:cs typeface="华文仿宋"/>
              </a:rPr>
              <a:t>经典</a:t>
            </a:r>
            <a:r>
              <a:rPr sz="2800" b="1" spc="-5" dirty="0">
                <a:latin typeface="华文仿宋"/>
                <a:cs typeface="华文仿宋"/>
              </a:rPr>
              <a:t>的</a:t>
            </a:r>
            <a:r>
              <a:rPr sz="2800" b="1" spc="-10" dirty="0">
                <a:latin typeface="华文仿宋"/>
                <a:cs typeface="华文仿宋"/>
              </a:rPr>
              <a:t>寄存</a:t>
            </a:r>
            <a:r>
              <a:rPr sz="2800" b="1" spc="-5" dirty="0">
                <a:latin typeface="华文仿宋"/>
                <a:cs typeface="华文仿宋"/>
              </a:rPr>
              <a:t>器</a:t>
            </a:r>
            <a:r>
              <a:rPr sz="2800" b="1" spc="-10" dirty="0">
                <a:latin typeface="华文仿宋"/>
                <a:cs typeface="华文仿宋"/>
              </a:rPr>
              <a:t>同一</a:t>
            </a:r>
            <a:r>
              <a:rPr sz="2800" b="1" spc="-5" dirty="0">
                <a:latin typeface="华文仿宋"/>
                <a:cs typeface="华文仿宋"/>
              </a:rPr>
              <a:t>时</a:t>
            </a:r>
            <a:r>
              <a:rPr sz="2800" b="1" spc="-10" dirty="0">
                <a:latin typeface="华文仿宋"/>
                <a:cs typeface="华文仿宋"/>
              </a:rPr>
              <a:t>刻只</a:t>
            </a:r>
            <a:r>
              <a:rPr sz="2800" b="1" spc="-5" dirty="0">
                <a:latin typeface="华文仿宋"/>
                <a:cs typeface="华文仿宋"/>
              </a:rPr>
              <a:t>能</a:t>
            </a:r>
            <a:r>
              <a:rPr sz="2800" b="1" spc="-10" dirty="0">
                <a:latin typeface="华文仿宋"/>
                <a:cs typeface="华文仿宋"/>
              </a:rPr>
              <a:t>存储</a:t>
            </a:r>
            <a:r>
              <a:rPr sz="2800" b="1" spc="665" dirty="0">
                <a:latin typeface="华文仿宋"/>
                <a:cs typeface="华文仿宋"/>
              </a:rPr>
              <a:t> </a:t>
            </a:r>
            <a:r>
              <a:rPr sz="2800" b="1" dirty="0">
                <a:latin typeface="宋体"/>
                <a:cs typeface="宋体"/>
              </a:rPr>
              <a:t>0</a:t>
            </a:r>
            <a:r>
              <a:rPr sz="2800" b="1" dirty="0">
                <a:latin typeface="华文仿宋"/>
                <a:cs typeface="华文仿宋"/>
              </a:rPr>
              <a:t>，</a:t>
            </a:r>
            <a:r>
              <a:rPr sz="2800" b="1" dirty="0">
                <a:latin typeface="宋体"/>
                <a:cs typeface="宋体"/>
              </a:rPr>
              <a:t>1</a:t>
            </a:r>
            <a:r>
              <a:rPr sz="2800" b="1" dirty="0">
                <a:latin typeface="华文仿宋"/>
                <a:cs typeface="华文仿宋"/>
              </a:rPr>
              <a:t>，  </a:t>
            </a:r>
            <a:r>
              <a:rPr sz="2800" b="1" spc="-5" dirty="0">
                <a:latin typeface="宋体"/>
                <a:cs typeface="宋体"/>
              </a:rPr>
              <a:t>2</a:t>
            </a:r>
            <a:r>
              <a:rPr sz="2800" b="1" spc="-5" dirty="0">
                <a:latin typeface="华文仿宋"/>
                <a:cs typeface="华文仿宋"/>
              </a:rPr>
              <a:t>，</a:t>
            </a:r>
            <a:r>
              <a:rPr sz="2800" b="1" spc="-5" dirty="0">
                <a:latin typeface="宋体"/>
                <a:cs typeface="宋体"/>
              </a:rPr>
              <a:t>…</a:t>
            </a:r>
            <a:r>
              <a:rPr sz="2800" b="1" spc="210" dirty="0">
                <a:latin typeface="宋体"/>
                <a:cs typeface="宋体"/>
              </a:rPr>
              <a:t> </a:t>
            </a:r>
            <a:r>
              <a:rPr sz="2700" spc="-180" dirty="0">
                <a:latin typeface="Times New Roman"/>
                <a:cs typeface="Times New Roman"/>
              </a:rPr>
              <a:t>2</a:t>
            </a:r>
            <a:r>
              <a:rPr sz="4050" spc="-487" baseline="1028" dirty="0">
                <a:latin typeface="宋体"/>
                <a:cs typeface="宋体"/>
              </a:rPr>
              <a:t> </a:t>
            </a:r>
            <a:r>
              <a:rPr sz="2325" i="1" spc="37" baseline="43010" dirty="0">
                <a:latin typeface="Times New Roman"/>
                <a:cs typeface="Times New Roman"/>
              </a:rPr>
              <a:t>N</a:t>
            </a:r>
            <a:r>
              <a:rPr sz="2325" i="1" spc="232" baseline="1792" dirty="0">
                <a:latin typeface="宋体"/>
                <a:cs typeface="宋体"/>
              </a:rPr>
              <a:t> </a:t>
            </a:r>
            <a:r>
              <a:rPr sz="2700" spc="-1035" dirty="0">
                <a:latin typeface="Symbol"/>
                <a:cs typeface="Symbol"/>
              </a:rPr>
              <a:t></a:t>
            </a:r>
            <a:r>
              <a:rPr sz="4050" spc="982" baseline="1028" dirty="0">
                <a:latin typeface="Times New Roman"/>
                <a:cs typeface="Times New Roman"/>
              </a:rPr>
              <a:t> </a:t>
            </a:r>
            <a:r>
              <a:rPr sz="2700" spc="-1295" dirty="0">
                <a:latin typeface="Times New Roman"/>
                <a:cs typeface="Times New Roman"/>
              </a:rPr>
              <a:t>1</a:t>
            </a:r>
            <a:r>
              <a:rPr sz="4050" spc="3254" baseline="1028" dirty="0">
                <a:latin typeface="宋体"/>
                <a:cs typeface="宋体"/>
              </a:rPr>
              <a:t> </a:t>
            </a:r>
            <a:r>
              <a:rPr sz="2800" b="1" dirty="0">
                <a:latin typeface="华文仿宋"/>
                <a:cs typeface="华文仿宋"/>
              </a:rPr>
              <a:t>中的一个</a:t>
            </a:r>
            <a:r>
              <a:rPr sz="2800" b="1" spc="-5" dirty="0">
                <a:latin typeface="华文仿宋"/>
                <a:cs typeface="华文仿宋"/>
              </a:rPr>
              <a:t>；</a:t>
            </a:r>
            <a:r>
              <a:rPr sz="2800" b="1" spc="-5" dirty="0">
                <a:latin typeface="宋体"/>
                <a:cs typeface="宋体"/>
              </a:rPr>
              <a:t>N</a:t>
            </a:r>
            <a:r>
              <a:rPr sz="2800" b="1" spc="-10" dirty="0">
                <a:latin typeface="华文仿宋"/>
                <a:cs typeface="华文仿宋"/>
              </a:rPr>
              <a:t>个</a:t>
            </a:r>
            <a:r>
              <a:rPr sz="2800" b="1" spc="680" dirty="0">
                <a:latin typeface="华文仿宋"/>
                <a:cs typeface="华文仿宋"/>
              </a:rPr>
              <a:t> </a:t>
            </a:r>
            <a:r>
              <a:rPr sz="2800" b="1" dirty="0">
                <a:latin typeface="宋体"/>
                <a:cs typeface="宋体"/>
              </a:rPr>
              <a:t>qubit</a:t>
            </a:r>
            <a:r>
              <a:rPr sz="2800" b="1" spc="-30" dirty="0">
                <a:latin typeface="宋体"/>
                <a:cs typeface="宋体"/>
              </a:rPr>
              <a:t> </a:t>
            </a:r>
            <a:r>
              <a:rPr sz="2800" b="1" dirty="0">
                <a:latin typeface="华文仿宋"/>
                <a:cs typeface="华文仿宋"/>
              </a:rPr>
              <a:t>的量子寄存器 </a:t>
            </a:r>
            <a:r>
              <a:rPr sz="2800" b="1" spc="-5" dirty="0">
                <a:latin typeface="华文仿宋"/>
                <a:cs typeface="华文仿宋"/>
              </a:rPr>
              <a:t>同一时刻能</a:t>
            </a:r>
            <a:r>
              <a:rPr sz="2800" b="1" spc="-10" dirty="0">
                <a:latin typeface="华文仿宋"/>
                <a:cs typeface="华文仿宋"/>
              </a:rPr>
              <a:t>存储</a:t>
            </a:r>
            <a:r>
              <a:rPr sz="2800" b="1" spc="-5" dirty="0">
                <a:latin typeface="华文仿宋"/>
                <a:cs typeface="华文仿宋"/>
              </a:rPr>
              <a:t>所</a:t>
            </a:r>
            <a:r>
              <a:rPr sz="2800" b="1" spc="-10" dirty="0">
                <a:latin typeface="华文仿宋"/>
                <a:cs typeface="华文仿宋"/>
              </a:rPr>
              <a:t>有这</a:t>
            </a:r>
            <a:r>
              <a:rPr sz="2800" b="1" spc="-5" dirty="0">
                <a:latin typeface="华文仿宋"/>
                <a:cs typeface="华文仿宋"/>
              </a:rPr>
              <a:t>些</a:t>
            </a:r>
            <a:r>
              <a:rPr sz="2800" b="1" spc="-10" dirty="0">
                <a:latin typeface="华文仿宋"/>
                <a:cs typeface="华文仿宋"/>
              </a:rPr>
              <a:t>数</a:t>
            </a:r>
            <a:r>
              <a:rPr sz="2800" b="1" spc="15" dirty="0">
                <a:latin typeface="华文仿宋"/>
                <a:cs typeface="华文仿宋"/>
              </a:rPr>
              <a:t>。</a:t>
            </a:r>
            <a:r>
              <a:rPr sz="2800" b="1" spc="5" dirty="0">
                <a:solidFill>
                  <a:srgbClr val="FF0000"/>
                </a:solidFill>
                <a:latin typeface="华文仿宋"/>
                <a:cs typeface="华文仿宋"/>
              </a:rPr>
              <a:t>由</a:t>
            </a:r>
            <a:r>
              <a:rPr sz="2800" b="1" spc="-5" dirty="0">
                <a:solidFill>
                  <a:srgbClr val="FF0000"/>
                </a:solidFill>
                <a:latin typeface="宋体"/>
                <a:cs typeface="宋体"/>
              </a:rPr>
              <a:t>qubit</a:t>
            </a:r>
            <a:r>
              <a:rPr sz="2800" b="1" spc="-50" dirty="0">
                <a:solidFill>
                  <a:srgbClr val="FF0000"/>
                </a:solidFill>
                <a:latin typeface="宋体"/>
                <a:cs typeface="宋体"/>
              </a:rPr>
              <a:t> </a:t>
            </a:r>
            <a:r>
              <a:rPr sz="2800" b="1" spc="-5" dirty="0">
                <a:solidFill>
                  <a:srgbClr val="FF0000"/>
                </a:solidFill>
                <a:latin typeface="华文仿宋"/>
                <a:cs typeface="华文仿宋"/>
              </a:rPr>
              <a:t>构成的量子</a:t>
            </a:r>
            <a:r>
              <a:rPr sz="2800" b="1" spc="-10" dirty="0">
                <a:solidFill>
                  <a:srgbClr val="FF0000"/>
                </a:solidFill>
                <a:latin typeface="华文仿宋"/>
                <a:cs typeface="华文仿宋"/>
              </a:rPr>
              <a:t>寄存 </a:t>
            </a:r>
            <a:r>
              <a:rPr sz="2800" b="1" dirty="0">
                <a:solidFill>
                  <a:srgbClr val="FF0000"/>
                </a:solidFill>
                <a:latin typeface="华文仿宋"/>
                <a:cs typeface="华文仿宋"/>
              </a:rPr>
              <a:t>器有着巨大</a:t>
            </a:r>
            <a:r>
              <a:rPr sz="2800" b="1" spc="-5" dirty="0">
                <a:solidFill>
                  <a:srgbClr val="FF0000"/>
                </a:solidFill>
                <a:latin typeface="华文仿宋"/>
                <a:cs typeface="华文仿宋"/>
              </a:rPr>
              <a:t>的存储能力。</a:t>
            </a:r>
            <a:endParaRPr sz="2800">
              <a:latin typeface="华文仿宋"/>
              <a:cs typeface="华文仿宋"/>
            </a:endParaRPr>
          </a:p>
          <a:p>
            <a:pPr>
              <a:lnSpc>
                <a:spcPct val="100000"/>
              </a:lnSpc>
            </a:pPr>
            <a:endParaRPr sz="2050">
              <a:latin typeface="华文仿宋"/>
              <a:cs typeface="华文仿宋"/>
            </a:endParaRPr>
          </a:p>
          <a:p>
            <a:pPr marL="204470" algn="ctr">
              <a:lnSpc>
                <a:spcPct val="100000"/>
              </a:lnSpc>
            </a:pPr>
            <a:r>
              <a:rPr sz="2800" b="1" dirty="0">
                <a:solidFill>
                  <a:srgbClr val="FF0000"/>
                </a:solidFill>
                <a:latin typeface="宋体"/>
                <a:cs typeface="宋体"/>
              </a:rPr>
              <a:t>1000</a:t>
            </a:r>
            <a:r>
              <a:rPr sz="2800" b="1" dirty="0">
                <a:solidFill>
                  <a:srgbClr val="FF0000"/>
                </a:solidFill>
                <a:latin typeface="华文仿宋"/>
                <a:cs typeface="华文仿宋"/>
              </a:rPr>
              <a:t>个</a:t>
            </a:r>
            <a:r>
              <a:rPr sz="2800" b="1" dirty="0">
                <a:solidFill>
                  <a:srgbClr val="FF0000"/>
                </a:solidFill>
                <a:latin typeface="宋体"/>
                <a:cs typeface="宋体"/>
              </a:rPr>
              <a:t>qubit</a:t>
            </a:r>
            <a:r>
              <a:rPr sz="2800" b="1" spc="-10" dirty="0">
                <a:solidFill>
                  <a:srgbClr val="FF0000"/>
                </a:solidFill>
                <a:latin typeface="华文仿宋"/>
                <a:cs typeface="华文仿宋"/>
              </a:rPr>
              <a:t>可</a:t>
            </a:r>
            <a:r>
              <a:rPr sz="2800" b="1" dirty="0">
                <a:solidFill>
                  <a:srgbClr val="FF0000"/>
                </a:solidFill>
                <a:latin typeface="华文仿宋"/>
                <a:cs typeface="华文仿宋"/>
              </a:rPr>
              <a:t>存</a:t>
            </a:r>
            <a:r>
              <a:rPr sz="2800" b="1" spc="-10" dirty="0">
                <a:solidFill>
                  <a:srgbClr val="FF0000"/>
                </a:solidFill>
                <a:latin typeface="华文仿宋"/>
                <a:cs typeface="华文仿宋"/>
              </a:rPr>
              <a:t>放下</a:t>
            </a:r>
            <a:r>
              <a:rPr sz="2800" b="1" spc="5" dirty="0">
                <a:solidFill>
                  <a:srgbClr val="FF0000"/>
                </a:solidFill>
                <a:latin typeface="华文仿宋"/>
                <a:cs typeface="华文仿宋"/>
              </a:rPr>
              <a:t>宇</a:t>
            </a:r>
            <a:r>
              <a:rPr sz="2800" b="1" spc="-10" dirty="0">
                <a:solidFill>
                  <a:srgbClr val="FF0000"/>
                </a:solidFill>
                <a:latin typeface="华文仿宋"/>
                <a:cs typeface="华文仿宋"/>
              </a:rPr>
              <a:t>宙间</a:t>
            </a:r>
            <a:r>
              <a:rPr sz="2800" b="1" spc="5" dirty="0">
                <a:solidFill>
                  <a:srgbClr val="FF0000"/>
                </a:solidFill>
                <a:latin typeface="华文仿宋"/>
                <a:cs typeface="华文仿宋"/>
              </a:rPr>
              <a:t>全</a:t>
            </a:r>
            <a:r>
              <a:rPr sz="2800" b="1" spc="-10" dirty="0">
                <a:solidFill>
                  <a:srgbClr val="FF0000"/>
                </a:solidFill>
                <a:latin typeface="华文仿宋"/>
                <a:cs typeface="华文仿宋"/>
              </a:rPr>
              <a:t>部的</a:t>
            </a:r>
            <a:r>
              <a:rPr sz="2800" b="1" spc="5" dirty="0">
                <a:solidFill>
                  <a:srgbClr val="FF0000"/>
                </a:solidFill>
                <a:latin typeface="华文仿宋"/>
                <a:cs typeface="华文仿宋"/>
              </a:rPr>
              <a:t>原</a:t>
            </a:r>
            <a:r>
              <a:rPr sz="2800" b="1" spc="-10" dirty="0">
                <a:solidFill>
                  <a:srgbClr val="FF0000"/>
                </a:solidFill>
                <a:latin typeface="华文仿宋"/>
                <a:cs typeface="华文仿宋"/>
              </a:rPr>
              <a:t>子！</a:t>
            </a:r>
            <a:endParaRPr sz="2800">
              <a:latin typeface="华文仿宋"/>
              <a:cs typeface="华文仿宋"/>
            </a:endParaRPr>
          </a:p>
        </p:txBody>
      </p:sp>
      <p:sp>
        <p:nvSpPr>
          <p:cNvPr id="6" name="object 6"/>
          <p:cNvSpPr txBox="1">
            <a:spLocks noGrp="1"/>
          </p:cNvSpPr>
          <p:nvPr>
            <p:ph type="title"/>
          </p:nvPr>
        </p:nvSpPr>
        <p:spPr>
          <a:xfrm>
            <a:off x="0" y="396766"/>
            <a:ext cx="1452245" cy="452120"/>
          </a:xfrm>
          <a:prstGeom prst="rect">
            <a:avLst/>
          </a:prstGeom>
        </p:spPr>
        <p:txBody>
          <a:bodyPr vert="horz" wrap="square" lIns="0" tIns="12065" rIns="0" bIns="0" rtlCol="0">
            <a:spAutoFit/>
          </a:bodyPr>
          <a:lstStyle/>
          <a:p>
            <a:pPr marL="12700">
              <a:lnSpc>
                <a:spcPct val="100000"/>
              </a:lnSpc>
              <a:spcBef>
                <a:spcPts val="95"/>
              </a:spcBef>
            </a:pPr>
            <a:r>
              <a:rPr sz="2800" i="0" dirty="0">
                <a:solidFill>
                  <a:srgbClr val="FF0000"/>
                </a:solidFill>
                <a:latin typeface="华文仿宋"/>
                <a:cs typeface="华文仿宋"/>
              </a:rPr>
              <a:t>量子存储</a:t>
            </a:r>
            <a:endParaRPr sz="2800" dirty="0">
              <a:latin typeface="华文仿宋"/>
              <a:cs typeface="华文仿宋"/>
            </a:endParaRPr>
          </a:p>
        </p:txBody>
      </p:sp>
      <p:sp>
        <p:nvSpPr>
          <p:cNvPr id="7" name="object 5">
            <a:extLst>
              <a:ext uri="{FF2B5EF4-FFF2-40B4-BE49-F238E27FC236}">
                <a16:creationId xmlns:a16="http://schemas.microsoft.com/office/drawing/2014/main" id="{07A1D777-CF22-4285-BACC-0EEC5978987F}"/>
              </a:ext>
            </a:extLst>
          </p:cNvPr>
          <p:cNvSpPr txBox="1">
            <a:spLocks/>
          </p:cNvSpPr>
          <p:nvPr/>
        </p:nvSpPr>
        <p:spPr>
          <a:xfrm>
            <a:off x="228600" y="4185756"/>
            <a:ext cx="8208645" cy="1297940"/>
          </a:xfrm>
          <a:prstGeom prst="rect">
            <a:avLst/>
          </a:prstGeom>
        </p:spPr>
        <p:txBody>
          <a:bodyPr vert="horz" wrap="square" lIns="0" tIns="32384" rIns="0" bIns="0" rtlCol="0">
            <a:spAutoFit/>
          </a:bodyPr>
          <a:lstStyle>
            <a:lvl1pPr>
              <a:defRPr sz="1800" b="1" i="1">
                <a:solidFill>
                  <a:srgbClr val="0000CC"/>
                </a:solidFill>
                <a:latin typeface="Arial"/>
                <a:ea typeface="+mj-ea"/>
                <a:cs typeface="Arial"/>
              </a:defRPr>
            </a:lvl1pPr>
          </a:lstStyle>
          <a:p>
            <a:pPr marL="12700" marR="5080">
              <a:lnSpc>
                <a:spcPts val="3300"/>
              </a:lnSpc>
              <a:spcBef>
                <a:spcPts val="254"/>
              </a:spcBef>
            </a:pPr>
            <a:r>
              <a:rPr lang="zh-CN" altLang="en-US" sz="2800" b="0" i="0" kern="0" spc="5">
                <a:latin typeface="黑体"/>
                <a:cs typeface="黑体"/>
              </a:rPr>
              <a:t>量子计算机</a:t>
            </a:r>
            <a:r>
              <a:rPr lang="zh-CN" altLang="en-US" sz="2800" b="0" i="0" kern="0" spc="-5">
                <a:latin typeface="黑体"/>
                <a:cs typeface="黑体"/>
              </a:rPr>
              <a:t>：</a:t>
            </a:r>
            <a:r>
              <a:rPr lang="zh-CN" altLang="en-US" sz="2800" i="0" kern="0" spc="-10">
                <a:solidFill>
                  <a:srgbClr val="000000"/>
                </a:solidFill>
                <a:latin typeface="华文仿宋"/>
                <a:cs typeface="华文仿宋"/>
              </a:rPr>
              <a:t>量</a:t>
            </a:r>
            <a:r>
              <a:rPr lang="zh-CN" altLang="en-US" sz="2800" i="0" kern="0" spc="-5">
                <a:solidFill>
                  <a:srgbClr val="000000"/>
                </a:solidFill>
                <a:latin typeface="华文仿宋"/>
                <a:cs typeface="华文仿宋"/>
              </a:rPr>
              <a:t>子</a:t>
            </a:r>
            <a:r>
              <a:rPr lang="zh-CN" altLang="en-US" sz="2800" i="0" kern="0" spc="-10">
                <a:solidFill>
                  <a:srgbClr val="000000"/>
                </a:solidFill>
                <a:latin typeface="华文仿宋"/>
                <a:cs typeface="华文仿宋"/>
              </a:rPr>
              <a:t>比特</a:t>
            </a:r>
            <a:r>
              <a:rPr lang="zh-CN" altLang="en-US" sz="2800" i="0" kern="0">
                <a:solidFill>
                  <a:srgbClr val="000000"/>
                </a:solidFill>
                <a:latin typeface="华文仿宋"/>
                <a:cs typeface="华文仿宋"/>
              </a:rPr>
              <a:t>（</a:t>
            </a:r>
            <a:r>
              <a:rPr lang="en-US" altLang="zh-CN" sz="2800" i="0" kern="0">
                <a:solidFill>
                  <a:srgbClr val="000000"/>
                </a:solidFill>
                <a:latin typeface="Times New Roman"/>
                <a:cs typeface="Times New Roman"/>
              </a:rPr>
              <a:t>qubit)</a:t>
            </a:r>
            <a:r>
              <a:rPr lang="zh-CN" altLang="en-US" sz="2800" i="0" kern="0" spc="-10">
                <a:solidFill>
                  <a:srgbClr val="000000"/>
                </a:solidFill>
                <a:latin typeface="华文仿宋"/>
                <a:cs typeface="华文仿宋"/>
              </a:rPr>
              <a:t>、</a:t>
            </a:r>
            <a:r>
              <a:rPr lang="zh-CN" altLang="en-US" sz="2800" i="0" kern="0">
                <a:solidFill>
                  <a:srgbClr val="000000"/>
                </a:solidFill>
                <a:latin typeface="华文仿宋"/>
                <a:cs typeface="华文仿宋"/>
              </a:rPr>
              <a:t>量</a:t>
            </a:r>
            <a:r>
              <a:rPr lang="zh-CN" altLang="en-US" sz="2800" i="0" kern="0" spc="-10">
                <a:solidFill>
                  <a:srgbClr val="000000"/>
                </a:solidFill>
                <a:latin typeface="华文仿宋"/>
                <a:cs typeface="华文仿宋"/>
              </a:rPr>
              <a:t>子通</a:t>
            </a:r>
            <a:r>
              <a:rPr lang="zh-CN" altLang="en-US" sz="2800" i="0" kern="0" spc="5">
                <a:solidFill>
                  <a:srgbClr val="000000"/>
                </a:solidFill>
                <a:latin typeface="华文仿宋"/>
                <a:cs typeface="华文仿宋"/>
              </a:rPr>
              <a:t>用</a:t>
            </a:r>
            <a:r>
              <a:rPr lang="zh-CN" altLang="en-US" sz="2800" i="0" kern="0" spc="-10">
                <a:solidFill>
                  <a:srgbClr val="000000"/>
                </a:solidFill>
                <a:latin typeface="华文仿宋"/>
                <a:cs typeface="华文仿宋"/>
              </a:rPr>
              <a:t>门、</a:t>
            </a:r>
            <a:r>
              <a:rPr lang="zh-CN" altLang="en-US" sz="2800" i="0" kern="0" spc="5">
                <a:solidFill>
                  <a:srgbClr val="000000"/>
                </a:solidFill>
                <a:latin typeface="华文仿宋"/>
                <a:cs typeface="华文仿宋"/>
              </a:rPr>
              <a:t>量</a:t>
            </a:r>
            <a:r>
              <a:rPr lang="zh-CN" altLang="en-US" sz="2800" i="0" kern="0" spc="-10">
                <a:solidFill>
                  <a:srgbClr val="000000"/>
                </a:solidFill>
                <a:latin typeface="华文仿宋"/>
                <a:cs typeface="华文仿宋"/>
              </a:rPr>
              <a:t>子 </a:t>
            </a:r>
            <a:r>
              <a:rPr lang="zh-CN" altLang="en-US" sz="2800" i="0" kern="0">
                <a:solidFill>
                  <a:srgbClr val="000000"/>
                </a:solidFill>
                <a:latin typeface="华文仿宋"/>
                <a:cs typeface="华文仿宋"/>
              </a:rPr>
              <a:t>逻辑网络。</a:t>
            </a:r>
            <a:r>
              <a:rPr lang="zh-CN" altLang="en-US" sz="2800" i="0" kern="0" spc="-5">
                <a:solidFill>
                  <a:srgbClr val="000000"/>
                </a:solidFill>
                <a:latin typeface="华文仿宋"/>
                <a:cs typeface="华文仿宋"/>
              </a:rPr>
              <a:t>将许多</a:t>
            </a:r>
            <a:r>
              <a:rPr lang="zh-CN" altLang="en-US" sz="2800" i="0" kern="0" spc="20">
                <a:solidFill>
                  <a:srgbClr val="000000"/>
                </a:solidFill>
                <a:latin typeface="华文仿宋"/>
                <a:cs typeface="华文仿宋"/>
              </a:rPr>
              <a:t>如</a:t>
            </a:r>
            <a:r>
              <a:rPr lang="zh-CN" altLang="en-US" sz="2800" i="0" kern="0" spc="-5">
                <a:solidFill>
                  <a:srgbClr val="0000FF"/>
                </a:solidFill>
                <a:latin typeface="华文仿宋"/>
                <a:cs typeface="华文仿宋"/>
              </a:rPr>
              <a:t>原子的微</a:t>
            </a:r>
            <a:r>
              <a:rPr lang="zh-CN" altLang="en-US" sz="2800" i="0" kern="0">
                <a:solidFill>
                  <a:srgbClr val="0000FF"/>
                </a:solidFill>
                <a:latin typeface="华文仿宋"/>
                <a:cs typeface="华文仿宋"/>
              </a:rPr>
              <a:t>观</a:t>
            </a:r>
            <a:r>
              <a:rPr lang="zh-CN" altLang="en-US" sz="2800" i="0" kern="0" spc="-5">
                <a:solidFill>
                  <a:srgbClr val="0000FF"/>
                </a:solidFill>
                <a:latin typeface="华文仿宋"/>
                <a:cs typeface="华文仿宋"/>
              </a:rPr>
              <a:t>粒子与外界</a:t>
            </a:r>
            <a:r>
              <a:rPr lang="zh-CN" altLang="en-US" sz="2800" i="0" kern="0">
                <a:solidFill>
                  <a:srgbClr val="0000FF"/>
                </a:solidFill>
                <a:latin typeface="华文仿宋"/>
                <a:cs typeface="华文仿宋"/>
              </a:rPr>
              <a:t>完</a:t>
            </a:r>
            <a:r>
              <a:rPr lang="zh-CN" altLang="en-US" sz="2800" i="0" kern="0" spc="-5">
                <a:solidFill>
                  <a:srgbClr val="0000FF"/>
                </a:solidFill>
                <a:latin typeface="华文仿宋"/>
                <a:cs typeface="华文仿宋"/>
              </a:rPr>
              <a:t>全隔离</a:t>
            </a:r>
            <a:endParaRPr lang="zh-CN" altLang="en-US" sz="2800" kern="0">
              <a:latin typeface="华文仿宋"/>
              <a:cs typeface="华文仿宋"/>
            </a:endParaRPr>
          </a:p>
          <a:p>
            <a:pPr marL="12700">
              <a:lnSpc>
                <a:spcPts val="3260"/>
              </a:lnSpc>
            </a:pPr>
            <a:r>
              <a:rPr lang="zh-CN" altLang="en-US" sz="2800" i="0" kern="0" spc="-5">
                <a:solidFill>
                  <a:srgbClr val="0000FF"/>
                </a:solidFill>
                <a:latin typeface="华文仿宋"/>
                <a:cs typeface="华文仿宋"/>
              </a:rPr>
              <a:t>，让它们按</a:t>
            </a:r>
            <a:r>
              <a:rPr lang="zh-CN" altLang="en-US" sz="2800" i="0" kern="0" spc="-10">
                <a:solidFill>
                  <a:srgbClr val="0000FF"/>
                </a:solidFill>
                <a:latin typeface="华文仿宋"/>
                <a:cs typeface="华文仿宋"/>
              </a:rPr>
              <a:t>照人</a:t>
            </a:r>
            <a:r>
              <a:rPr lang="zh-CN" altLang="en-US" sz="2800" i="0" kern="0" spc="-5">
                <a:solidFill>
                  <a:srgbClr val="0000FF"/>
                </a:solidFill>
                <a:latin typeface="华文仿宋"/>
                <a:cs typeface="华文仿宋"/>
              </a:rPr>
              <a:t>们</a:t>
            </a:r>
            <a:r>
              <a:rPr lang="zh-CN" altLang="en-US" sz="2800" i="0" kern="0" spc="-10">
                <a:solidFill>
                  <a:srgbClr val="0000FF"/>
                </a:solidFill>
                <a:latin typeface="华文仿宋"/>
                <a:cs typeface="华文仿宋"/>
              </a:rPr>
              <a:t>设计</a:t>
            </a:r>
            <a:r>
              <a:rPr lang="zh-CN" altLang="en-US" sz="2800" i="0" kern="0" spc="-5">
                <a:solidFill>
                  <a:srgbClr val="0000FF"/>
                </a:solidFill>
                <a:latin typeface="华文仿宋"/>
                <a:cs typeface="华文仿宋"/>
              </a:rPr>
              <a:t>好</a:t>
            </a:r>
            <a:r>
              <a:rPr lang="zh-CN" altLang="en-US" sz="2800" i="0" kern="0" spc="-10">
                <a:solidFill>
                  <a:srgbClr val="0000FF"/>
                </a:solidFill>
                <a:latin typeface="华文仿宋"/>
                <a:cs typeface="华文仿宋"/>
              </a:rPr>
              <a:t>的线</a:t>
            </a:r>
            <a:r>
              <a:rPr lang="zh-CN" altLang="en-US" sz="2800" i="0" kern="0" spc="-5">
                <a:solidFill>
                  <a:srgbClr val="0000FF"/>
                </a:solidFill>
                <a:latin typeface="华文仿宋"/>
                <a:cs typeface="华文仿宋"/>
              </a:rPr>
              <a:t>性</a:t>
            </a:r>
            <a:r>
              <a:rPr lang="zh-CN" altLang="en-US" sz="2800" i="0" kern="0" spc="-10">
                <a:solidFill>
                  <a:srgbClr val="0000FF"/>
                </a:solidFill>
                <a:latin typeface="华文仿宋"/>
                <a:cs typeface="华文仿宋"/>
              </a:rPr>
              <a:t>幺正</a:t>
            </a:r>
            <a:r>
              <a:rPr lang="zh-CN" altLang="en-US" sz="2800" i="0" kern="0" spc="-5">
                <a:solidFill>
                  <a:srgbClr val="0000FF"/>
                </a:solidFill>
                <a:latin typeface="华文仿宋"/>
                <a:cs typeface="华文仿宋"/>
              </a:rPr>
              <a:t>变</a:t>
            </a:r>
            <a:r>
              <a:rPr lang="zh-CN" altLang="en-US" sz="2800" i="0" kern="0" spc="-10">
                <a:solidFill>
                  <a:srgbClr val="0000FF"/>
                </a:solidFill>
                <a:latin typeface="华文仿宋"/>
                <a:cs typeface="华文仿宋"/>
              </a:rPr>
              <a:t>换进</a:t>
            </a:r>
            <a:r>
              <a:rPr lang="zh-CN" altLang="en-US" sz="2800" i="0" kern="0" spc="-5">
                <a:solidFill>
                  <a:srgbClr val="0000FF"/>
                </a:solidFill>
                <a:latin typeface="华文仿宋"/>
                <a:cs typeface="华文仿宋"/>
              </a:rPr>
              <a:t>行</a:t>
            </a:r>
            <a:r>
              <a:rPr lang="zh-CN" altLang="en-US" sz="2800" i="0" kern="0" spc="-10">
                <a:solidFill>
                  <a:srgbClr val="0000FF"/>
                </a:solidFill>
                <a:latin typeface="华文仿宋"/>
                <a:cs typeface="华文仿宋"/>
              </a:rPr>
              <a:t>状态的</a:t>
            </a:r>
            <a:endParaRPr lang="zh-CN" altLang="en-US" sz="2800" kern="0">
              <a:latin typeface="华文仿宋"/>
              <a:cs typeface="华文仿宋"/>
            </a:endParaRPr>
          </a:p>
        </p:txBody>
      </p:sp>
      <p:sp>
        <p:nvSpPr>
          <p:cNvPr id="8" name="object 6">
            <a:extLst>
              <a:ext uri="{FF2B5EF4-FFF2-40B4-BE49-F238E27FC236}">
                <a16:creationId xmlns:a16="http://schemas.microsoft.com/office/drawing/2014/main" id="{E7B95576-4F75-42EE-8784-F15ABD8F278F}"/>
              </a:ext>
            </a:extLst>
          </p:cNvPr>
          <p:cNvSpPr txBox="1"/>
          <p:nvPr/>
        </p:nvSpPr>
        <p:spPr>
          <a:xfrm>
            <a:off x="228600" y="5461598"/>
            <a:ext cx="7875905" cy="1305560"/>
          </a:xfrm>
          <a:prstGeom prst="rect">
            <a:avLst/>
          </a:prstGeom>
        </p:spPr>
        <p:txBody>
          <a:bodyPr vert="horz" wrap="square" lIns="0" tIns="12065" rIns="0" bIns="0" rtlCol="0">
            <a:spAutoFit/>
          </a:bodyPr>
          <a:lstStyle/>
          <a:p>
            <a:pPr marL="12700">
              <a:lnSpc>
                <a:spcPct val="100000"/>
              </a:lnSpc>
              <a:spcBef>
                <a:spcPts val="95"/>
              </a:spcBef>
            </a:pPr>
            <a:r>
              <a:rPr sz="2800" b="1" dirty="0">
                <a:solidFill>
                  <a:srgbClr val="0000FF"/>
                </a:solidFill>
                <a:latin typeface="华文仿宋"/>
                <a:cs typeface="华文仿宋"/>
              </a:rPr>
              <a:t>变化！</a:t>
            </a:r>
            <a:endParaRPr sz="2800">
              <a:latin typeface="华文仿宋"/>
              <a:cs typeface="华文仿宋"/>
            </a:endParaRPr>
          </a:p>
          <a:p>
            <a:pPr marL="12700">
              <a:lnSpc>
                <a:spcPct val="100000"/>
              </a:lnSpc>
            </a:pPr>
            <a:r>
              <a:rPr sz="2800" b="1" dirty="0">
                <a:solidFill>
                  <a:srgbClr val="FF0000"/>
                </a:solidFill>
                <a:latin typeface="华文仿宋"/>
                <a:cs typeface="华文仿宋"/>
              </a:rPr>
              <a:t>特点：（</a:t>
            </a:r>
            <a:r>
              <a:rPr sz="2800" b="1" dirty="0">
                <a:solidFill>
                  <a:srgbClr val="FF0000"/>
                </a:solidFill>
                <a:latin typeface="Times New Roman"/>
                <a:cs typeface="Times New Roman"/>
              </a:rPr>
              <a:t>a</a:t>
            </a:r>
            <a:r>
              <a:rPr sz="2800" b="1" dirty="0">
                <a:solidFill>
                  <a:srgbClr val="FF0000"/>
                </a:solidFill>
                <a:latin typeface="华文仿宋"/>
                <a:cs typeface="华文仿宋"/>
              </a:rPr>
              <a:t>）</a:t>
            </a:r>
            <a:r>
              <a:rPr sz="2800" b="1" spc="-5" dirty="0">
                <a:solidFill>
                  <a:srgbClr val="FF0000"/>
                </a:solidFill>
                <a:latin typeface="华文仿宋"/>
                <a:cs typeface="华文仿宋"/>
              </a:rPr>
              <a:t>存储能</a:t>
            </a:r>
            <a:r>
              <a:rPr sz="2800" b="1" dirty="0">
                <a:solidFill>
                  <a:srgbClr val="FF0000"/>
                </a:solidFill>
                <a:latin typeface="华文仿宋"/>
                <a:cs typeface="华文仿宋"/>
              </a:rPr>
              <a:t>力</a:t>
            </a:r>
            <a:r>
              <a:rPr sz="2800" b="1" spc="-5" dirty="0">
                <a:solidFill>
                  <a:srgbClr val="FF0000"/>
                </a:solidFill>
                <a:latin typeface="华文仿宋"/>
                <a:cs typeface="华文仿宋"/>
              </a:rPr>
              <a:t>巨大；（</a:t>
            </a:r>
            <a:r>
              <a:rPr sz="2800" b="1" spc="-5" dirty="0">
                <a:solidFill>
                  <a:srgbClr val="FF0000"/>
                </a:solidFill>
                <a:latin typeface="Times New Roman"/>
                <a:cs typeface="Times New Roman"/>
              </a:rPr>
              <a:t>b</a:t>
            </a:r>
            <a:r>
              <a:rPr sz="2800" b="1" spc="-5" dirty="0">
                <a:solidFill>
                  <a:srgbClr val="FF0000"/>
                </a:solidFill>
                <a:latin typeface="华文仿宋"/>
                <a:cs typeface="华文仿宋"/>
              </a:rPr>
              <a:t>）完全</a:t>
            </a:r>
            <a:r>
              <a:rPr sz="2800" b="1" dirty="0">
                <a:solidFill>
                  <a:srgbClr val="FF0000"/>
                </a:solidFill>
                <a:latin typeface="华文仿宋"/>
                <a:cs typeface="华文仿宋"/>
              </a:rPr>
              <a:t>并</a:t>
            </a:r>
            <a:r>
              <a:rPr sz="2800" b="1" spc="-5" dirty="0">
                <a:solidFill>
                  <a:srgbClr val="FF0000"/>
                </a:solidFill>
                <a:latin typeface="华文仿宋"/>
                <a:cs typeface="华文仿宋"/>
              </a:rPr>
              <a:t>行计</a:t>
            </a:r>
            <a:r>
              <a:rPr sz="2800" b="1" dirty="0">
                <a:solidFill>
                  <a:srgbClr val="FF0000"/>
                </a:solidFill>
                <a:latin typeface="华文仿宋"/>
                <a:cs typeface="华文仿宋"/>
              </a:rPr>
              <a:t>算</a:t>
            </a:r>
            <a:r>
              <a:rPr sz="2800" b="1" spc="-5" dirty="0">
                <a:solidFill>
                  <a:srgbClr val="FF0000"/>
                </a:solidFill>
                <a:latin typeface="华文仿宋"/>
                <a:cs typeface="华文仿宋"/>
              </a:rPr>
              <a:t>；</a:t>
            </a:r>
            <a:endParaRPr sz="2800">
              <a:latin typeface="华文仿宋"/>
              <a:cs typeface="华文仿宋"/>
            </a:endParaRPr>
          </a:p>
          <a:p>
            <a:pPr marL="1079500">
              <a:lnSpc>
                <a:spcPct val="100000"/>
              </a:lnSpc>
            </a:pPr>
            <a:r>
              <a:rPr sz="2800" b="1" spc="-5" dirty="0">
                <a:solidFill>
                  <a:srgbClr val="FF0000"/>
                </a:solidFill>
                <a:latin typeface="华文仿宋"/>
                <a:cs typeface="华文仿宋"/>
              </a:rPr>
              <a:t>（</a:t>
            </a:r>
            <a:r>
              <a:rPr sz="2800" b="1" spc="-5" dirty="0">
                <a:solidFill>
                  <a:srgbClr val="FF0000"/>
                </a:solidFill>
                <a:latin typeface="Times New Roman"/>
                <a:cs typeface="Times New Roman"/>
              </a:rPr>
              <a:t>c</a:t>
            </a:r>
            <a:r>
              <a:rPr sz="2800" b="1" spc="-5" dirty="0">
                <a:solidFill>
                  <a:srgbClr val="FF0000"/>
                </a:solidFill>
                <a:latin typeface="华文仿宋"/>
                <a:cs typeface="华文仿宋"/>
              </a:rPr>
              <a:t>）过程可</a:t>
            </a:r>
            <a:r>
              <a:rPr sz="2800" b="1" spc="-10" dirty="0">
                <a:solidFill>
                  <a:srgbClr val="FF0000"/>
                </a:solidFill>
                <a:latin typeface="华文仿宋"/>
                <a:cs typeface="华文仿宋"/>
              </a:rPr>
              <a:t>逆，</a:t>
            </a:r>
            <a:r>
              <a:rPr sz="2800" b="1" spc="-5" dirty="0">
                <a:solidFill>
                  <a:srgbClr val="FF0000"/>
                </a:solidFill>
                <a:latin typeface="华文仿宋"/>
                <a:cs typeface="华文仿宋"/>
              </a:rPr>
              <a:t>无</a:t>
            </a:r>
            <a:r>
              <a:rPr sz="2800" b="1" spc="-10" dirty="0">
                <a:solidFill>
                  <a:srgbClr val="FF0000"/>
                </a:solidFill>
                <a:latin typeface="华文仿宋"/>
                <a:cs typeface="华文仿宋"/>
              </a:rPr>
              <a:t>能耗。</a:t>
            </a:r>
            <a:endParaRPr sz="2800">
              <a:latin typeface="华文仿宋"/>
              <a:cs typeface="华文仿宋"/>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477520"/>
            <a:chOff x="0" y="0"/>
            <a:chExt cx="9144000" cy="477520"/>
          </a:xfrm>
        </p:grpSpPr>
        <p:pic>
          <p:nvPicPr>
            <p:cNvPr id="3" name="object 3"/>
            <p:cNvPicPr/>
            <p:nvPr/>
          </p:nvPicPr>
          <p:blipFill>
            <a:blip r:embed="rId2" cstate="print"/>
            <a:stretch>
              <a:fillRect/>
            </a:stretch>
          </p:blipFill>
          <p:spPr>
            <a:xfrm>
              <a:off x="0" y="0"/>
              <a:ext cx="9144000" cy="477012"/>
            </a:xfrm>
            <a:prstGeom prst="rect">
              <a:avLst/>
            </a:prstGeom>
          </p:spPr>
        </p:pic>
        <p:pic>
          <p:nvPicPr>
            <p:cNvPr id="4" name="object 4"/>
            <p:cNvPicPr/>
            <p:nvPr/>
          </p:nvPicPr>
          <p:blipFill>
            <a:blip r:embed="rId3" cstate="print"/>
            <a:stretch>
              <a:fillRect/>
            </a:stretch>
          </p:blipFill>
          <p:spPr>
            <a:xfrm>
              <a:off x="762000" y="65531"/>
              <a:ext cx="1447800" cy="341376"/>
            </a:xfrm>
            <a:prstGeom prst="rect">
              <a:avLst/>
            </a:prstGeom>
          </p:spPr>
        </p:pic>
      </p:grpSp>
      <p:sp>
        <p:nvSpPr>
          <p:cNvPr id="5" name="object 5"/>
          <p:cNvSpPr/>
          <p:nvPr/>
        </p:nvSpPr>
        <p:spPr>
          <a:xfrm>
            <a:off x="0" y="6857999"/>
            <a:ext cx="9144000" cy="0"/>
          </a:xfrm>
          <a:custGeom>
            <a:avLst/>
            <a:gdLst/>
            <a:ahLst/>
            <a:cxnLst/>
            <a:rect l="l" t="t" r="r" b="b"/>
            <a:pathLst>
              <a:path w="9144000">
                <a:moveTo>
                  <a:pt x="0" y="0"/>
                </a:moveTo>
                <a:lnTo>
                  <a:pt x="9144000" y="0"/>
                </a:lnTo>
              </a:path>
            </a:pathLst>
          </a:custGeom>
          <a:ln w="9144">
            <a:solidFill>
              <a:srgbClr val="000000"/>
            </a:solidFill>
          </a:ln>
        </p:spPr>
        <p:txBody>
          <a:bodyPr wrap="square" lIns="0" tIns="0" rIns="0" bIns="0" rtlCol="0"/>
          <a:lstStyle/>
          <a:p>
            <a:endParaRPr/>
          </a:p>
        </p:txBody>
      </p:sp>
      <p:sp>
        <p:nvSpPr>
          <p:cNvPr id="6" name="object 6"/>
          <p:cNvSpPr/>
          <p:nvPr/>
        </p:nvSpPr>
        <p:spPr>
          <a:xfrm>
            <a:off x="762" y="6387084"/>
            <a:ext cx="6400800" cy="29209"/>
          </a:xfrm>
          <a:custGeom>
            <a:avLst/>
            <a:gdLst/>
            <a:ahLst/>
            <a:cxnLst/>
            <a:rect l="l" t="t" r="r" b="b"/>
            <a:pathLst>
              <a:path w="6400800" h="29210">
                <a:moveTo>
                  <a:pt x="6400800" y="0"/>
                </a:moveTo>
                <a:lnTo>
                  <a:pt x="0" y="0"/>
                </a:lnTo>
                <a:lnTo>
                  <a:pt x="0" y="28956"/>
                </a:lnTo>
                <a:lnTo>
                  <a:pt x="6400800" y="28956"/>
                </a:lnTo>
                <a:lnTo>
                  <a:pt x="6400800" y="0"/>
                </a:lnTo>
                <a:close/>
              </a:path>
            </a:pathLst>
          </a:custGeom>
          <a:solidFill>
            <a:srgbClr val="000099"/>
          </a:solidFill>
        </p:spPr>
        <p:txBody>
          <a:bodyPr wrap="square" lIns="0" tIns="0" rIns="0" bIns="0" rtlCol="0"/>
          <a:lstStyle/>
          <a:p>
            <a:endParaRPr/>
          </a:p>
        </p:txBody>
      </p:sp>
      <p:sp>
        <p:nvSpPr>
          <p:cNvPr id="7" name="object 7"/>
          <p:cNvSpPr txBox="1"/>
          <p:nvPr/>
        </p:nvSpPr>
        <p:spPr>
          <a:xfrm>
            <a:off x="6175628" y="117475"/>
            <a:ext cx="2756535" cy="299720"/>
          </a:xfrm>
          <a:prstGeom prst="rect">
            <a:avLst/>
          </a:prstGeom>
        </p:spPr>
        <p:txBody>
          <a:bodyPr vert="horz" wrap="square" lIns="0" tIns="12700" rIns="0" bIns="0" rtlCol="0">
            <a:spAutoFit/>
          </a:bodyPr>
          <a:lstStyle/>
          <a:p>
            <a:pPr marL="12700">
              <a:lnSpc>
                <a:spcPct val="100000"/>
              </a:lnSpc>
              <a:spcBef>
                <a:spcPts val="100"/>
              </a:spcBef>
            </a:pPr>
            <a:r>
              <a:rPr sz="1800" b="1" i="1" dirty="0">
                <a:solidFill>
                  <a:srgbClr val="0000CC"/>
                </a:solidFill>
                <a:latin typeface="Arial"/>
                <a:cs typeface="Arial"/>
              </a:rPr>
              <a:t>Xi’an </a:t>
            </a:r>
            <a:r>
              <a:rPr sz="1800" b="1" i="1" spc="-5" dirty="0">
                <a:solidFill>
                  <a:srgbClr val="0000CC"/>
                </a:solidFill>
                <a:latin typeface="Arial"/>
                <a:cs typeface="Arial"/>
              </a:rPr>
              <a:t>Jiaotong</a:t>
            </a:r>
            <a:r>
              <a:rPr sz="1800" b="1" i="1" spc="-30" dirty="0">
                <a:solidFill>
                  <a:srgbClr val="0000CC"/>
                </a:solidFill>
                <a:latin typeface="Arial"/>
                <a:cs typeface="Arial"/>
              </a:rPr>
              <a:t> </a:t>
            </a:r>
            <a:r>
              <a:rPr sz="1800" b="1" i="1" spc="-5" dirty="0">
                <a:solidFill>
                  <a:srgbClr val="0000CC"/>
                </a:solidFill>
                <a:latin typeface="Arial"/>
                <a:cs typeface="Arial"/>
              </a:rPr>
              <a:t>University</a:t>
            </a:r>
            <a:endParaRPr sz="1800">
              <a:latin typeface="Arial"/>
              <a:cs typeface="Arial"/>
            </a:endParaRPr>
          </a:p>
        </p:txBody>
      </p:sp>
      <p:sp>
        <p:nvSpPr>
          <p:cNvPr id="8" name="object 8"/>
          <p:cNvSpPr/>
          <p:nvPr/>
        </p:nvSpPr>
        <p:spPr>
          <a:xfrm>
            <a:off x="0" y="501395"/>
            <a:ext cx="9144000" cy="12700"/>
          </a:xfrm>
          <a:custGeom>
            <a:avLst/>
            <a:gdLst/>
            <a:ahLst/>
            <a:cxnLst/>
            <a:rect l="l" t="t" r="r" b="b"/>
            <a:pathLst>
              <a:path w="9144000" h="12700">
                <a:moveTo>
                  <a:pt x="9144000" y="0"/>
                </a:moveTo>
                <a:lnTo>
                  <a:pt x="0" y="0"/>
                </a:lnTo>
                <a:lnTo>
                  <a:pt x="0" y="12192"/>
                </a:lnTo>
                <a:lnTo>
                  <a:pt x="9144000" y="12192"/>
                </a:lnTo>
                <a:lnTo>
                  <a:pt x="9144000" y="0"/>
                </a:lnTo>
                <a:close/>
              </a:path>
            </a:pathLst>
          </a:custGeom>
          <a:solidFill>
            <a:srgbClr val="9999FF"/>
          </a:solidFill>
        </p:spPr>
        <p:txBody>
          <a:bodyPr wrap="square" lIns="0" tIns="0" rIns="0" bIns="0" rtlCol="0"/>
          <a:lstStyle/>
          <a:p>
            <a:endParaRPr/>
          </a:p>
        </p:txBody>
      </p:sp>
      <p:pic>
        <p:nvPicPr>
          <p:cNvPr id="9" name="object 9"/>
          <p:cNvPicPr/>
          <p:nvPr/>
        </p:nvPicPr>
        <p:blipFill>
          <a:blip r:embed="rId4" cstate="print"/>
          <a:stretch>
            <a:fillRect/>
          </a:stretch>
        </p:blipFill>
        <p:spPr>
          <a:xfrm>
            <a:off x="6591300" y="5791198"/>
            <a:ext cx="2552699" cy="990600"/>
          </a:xfrm>
          <a:prstGeom prst="rect">
            <a:avLst/>
          </a:prstGeom>
        </p:spPr>
      </p:pic>
      <p:sp>
        <p:nvSpPr>
          <p:cNvPr id="14" name="object 10">
            <a:extLst>
              <a:ext uri="{FF2B5EF4-FFF2-40B4-BE49-F238E27FC236}">
                <a16:creationId xmlns:a16="http://schemas.microsoft.com/office/drawing/2014/main" id="{A9943CCD-4B37-47C9-9902-335D46EFF5DC}"/>
              </a:ext>
            </a:extLst>
          </p:cNvPr>
          <p:cNvSpPr txBox="1"/>
          <p:nvPr/>
        </p:nvSpPr>
        <p:spPr>
          <a:xfrm>
            <a:off x="666089" y="910590"/>
            <a:ext cx="1453515" cy="452120"/>
          </a:xfrm>
          <a:prstGeom prst="rect">
            <a:avLst/>
          </a:prstGeom>
        </p:spPr>
        <p:txBody>
          <a:bodyPr vert="horz" wrap="square" lIns="0" tIns="12065" rIns="0" bIns="0" rtlCol="0">
            <a:spAutoFit/>
          </a:bodyPr>
          <a:lstStyle/>
          <a:p>
            <a:pPr marL="12700">
              <a:lnSpc>
                <a:spcPct val="100000"/>
              </a:lnSpc>
              <a:spcBef>
                <a:spcPts val="95"/>
              </a:spcBef>
            </a:pPr>
            <a:r>
              <a:rPr sz="2800" b="1" dirty="0">
                <a:solidFill>
                  <a:srgbClr val="0000FF"/>
                </a:solidFill>
                <a:latin typeface="华文仿宋"/>
                <a:cs typeface="华文仿宋"/>
              </a:rPr>
              <a:t>量子计算</a:t>
            </a:r>
            <a:endParaRPr sz="2800">
              <a:latin typeface="华文仿宋"/>
              <a:cs typeface="华文仿宋"/>
            </a:endParaRPr>
          </a:p>
        </p:txBody>
      </p:sp>
      <p:sp>
        <p:nvSpPr>
          <p:cNvPr id="15" name="object 11">
            <a:extLst>
              <a:ext uri="{FF2B5EF4-FFF2-40B4-BE49-F238E27FC236}">
                <a16:creationId xmlns:a16="http://schemas.microsoft.com/office/drawing/2014/main" id="{F060A616-64BA-4EA0-8BE1-3B91A82F7B41}"/>
              </a:ext>
            </a:extLst>
          </p:cNvPr>
          <p:cNvSpPr txBox="1"/>
          <p:nvPr/>
        </p:nvSpPr>
        <p:spPr>
          <a:xfrm>
            <a:off x="477519" y="2504092"/>
            <a:ext cx="8481060" cy="3549015"/>
          </a:xfrm>
          <a:prstGeom prst="rect">
            <a:avLst/>
          </a:prstGeom>
        </p:spPr>
        <p:txBody>
          <a:bodyPr vert="horz" wrap="square" lIns="0" tIns="12065" rIns="0" bIns="0" rtlCol="0">
            <a:spAutoFit/>
          </a:bodyPr>
          <a:lstStyle/>
          <a:p>
            <a:pPr algn="ctr">
              <a:lnSpc>
                <a:spcPct val="100000"/>
              </a:lnSpc>
              <a:spcBef>
                <a:spcPts val="95"/>
              </a:spcBef>
            </a:pPr>
            <a:r>
              <a:rPr sz="3150" spc="25" dirty="0">
                <a:latin typeface="Times New Roman"/>
                <a:cs typeface="Times New Roman"/>
              </a:rPr>
              <a:t>|</a:t>
            </a:r>
            <a:r>
              <a:rPr sz="3350" i="1" spc="25" dirty="0">
                <a:latin typeface="Symbol"/>
                <a:cs typeface="Symbol"/>
              </a:rPr>
              <a:t></a:t>
            </a:r>
            <a:r>
              <a:rPr sz="3350" i="1" spc="-535" dirty="0">
                <a:latin typeface="Times New Roman"/>
                <a:cs typeface="Times New Roman"/>
              </a:rPr>
              <a:t> </a:t>
            </a:r>
            <a:r>
              <a:rPr sz="2700" i="1" spc="30" baseline="-24691" dirty="0">
                <a:latin typeface="Times New Roman"/>
                <a:cs typeface="Times New Roman"/>
              </a:rPr>
              <a:t>i</a:t>
            </a:r>
            <a:r>
              <a:rPr sz="2700" i="1" spc="254" baseline="-24691" dirty="0">
                <a:latin typeface="Times New Roman"/>
                <a:cs typeface="Times New Roman"/>
              </a:rPr>
              <a:t> </a:t>
            </a:r>
            <a:r>
              <a:rPr sz="3150" spc="30" dirty="0">
                <a:latin typeface="Symbol"/>
                <a:cs typeface="Symbol"/>
              </a:rPr>
              <a:t></a:t>
            </a:r>
            <a:r>
              <a:rPr sz="3150" spc="-145" dirty="0">
                <a:latin typeface="Times New Roman"/>
                <a:cs typeface="Times New Roman"/>
              </a:rPr>
              <a:t> </a:t>
            </a:r>
            <a:r>
              <a:rPr sz="3150" i="1" spc="5" dirty="0">
                <a:latin typeface="Times New Roman"/>
                <a:cs typeface="Times New Roman"/>
              </a:rPr>
              <a:t>c</a:t>
            </a:r>
            <a:r>
              <a:rPr sz="2700" spc="7" baseline="-24691" dirty="0">
                <a:latin typeface="Times New Roman"/>
                <a:cs typeface="Times New Roman"/>
              </a:rPr>
              <a:t>00</a:t>
            </a:r>
            <a:r>
              <a:rPr sz="2700" spc="555" baseline="-24691" dirty="0">
                <a:latin typeface="Times New Roman"/>
                <a:cs typeface="Times New Roman"/>
              </a:rPr>
              <a:t> </a:t>
            </a:r>
            <a:r>
              <a:rPr sz="3150" spc="20" dirty="0">
                <a:latin typeface="Times New Roman"/>
                <a:cs typeface="Times New Roman"/>
              </a:rPr>
              <a:t>|</a:t>
            </a:r>
            <a:r>
              <a:rPr sz="3150" spc="-260" dirty="0">
                <a:latin typeface="Times New Roman"/>
                <a:cs typeface="Times New Roman"/>
              </a:rPr>
              <a:t> </a:t>
            </a:r>
            <a:r>
              <a:rPr sz="3150" spc="-10" dirty="0">
                <a:latin typeface="Times New Roman"/>
                <a:cs typeface="Times New Roman"/>
              </a:rPr>
              <a:t>0,</a:t>
            </a:r>
            <a:r>
              <a:rPr sz="3150" spc="-465" dirty="0">
                <a:latin typeface="Times New Roman"/>
                <a:cs typeface="Times New Roman"/>
              </a:rPr>
              <a:t> </a:t>
            </a:r>
            <a:r>
              <a:rPr sz="3150" spc="55" dirty="0">
                <a:latin typeface="Times New Roman"/>
                <a:cs typeface="Times New Roman"/>
              </a:rPr>
              <a:t>0</a:t>
            </a:r>
            <a:r>
              <a:rPr sz="3150" spc="-135" dirty="0">
                <a:latin typeface="Times New Roman"/>
                <a:cs typeface="Times New Roman"/>
              </a:rPr>
              <a:t> </a:t>
            </a:r>
            <a:r>
              <a:rPr sz="3150" spc="60" dirty="0">
                <a:latin typeface="Symbol"/>
                <a:cs typeface="Symbol"/>
              </a:rPr>
              <a:t></a:t>
            </a:r>
            <a:r>
              <a:rPr sz="3150" spc="-105" dirty="0">
                <a:latin typeface="Times New Roman"/>
                <a:cs typeface="Times New Roman"/>
              </a:rPr>
              <a:t> </a:t>
            </a:r>
            <a:r>
              <a:rPr sz="3150" spc="-15" dirty="0">
                <a:latin typeface="Symbol"/>
                <a:cs typeface="Symbol"/>
              </a:rPr>
              <a:t></a:t>
            </a:r>
            <a:r>
              <a:rPr sz="3150" i="1" spc="-15" dirty="0">
                <a:latin typeface="Times New Roman"/>
                <a:cs typeface="Times New Roman"/>
              </a:rPr>
              <a:t>c</a:t>
            </a:r>
            <a:r>
              <a:rPr sz="2700" spc="-22" baseline="-24691" dirty="0">
                <a:latin typeface="Times New Roman"/>
                <a:cs typeface="Times New Roman"/>
              </a:rPr>
              <a:t>10</a:t>
            </a:r>
            <a:r>
              <a:rPr sz="2700" spc="532" baseline="-24691" dirty="0">
                <a:latin typeface="Times New Roman"/>
                <a:cs typeface="Times New Roman"/>
              </a:rPr>
              <a:t> </a:t>
            </a:r>
            <a:r>
              <a:rPr sz="3150" spc="20" dirty="0">
                <a:latin typeface="Times New Roman"/>
                <a:cs typeface="Times New Roman"/>
              </a:rPr>
              <a:t>|</a:t>
            </a:r>
            <a:r>
              <a:rPr sz="3150" spc="-260" dirty="0">
                <a:latin typeface="Times New Roman"/>
                <a:cs typeface="Times New Roman"/>
              </a:rPr>
              <a:t> </a:t>
            </a:r>
            <a:r>
              <a:rPr sz="3150" spc="20" dirty="0">
                <a:latin typeface="Times New Roman"/>
                <a:cs typeface="Times New Roman"/>
              </a:rPr>
              <a:t>0,1</a:t>
            </a:r>
            <a:r>
              <a:rPr sz="3150" spc="-365" dirty="0">
                <a:latin typeface="Times New Roman"/>
                <a:cs typeface="Times New Roman"/>
              </a:rPr>
              <a:t> </a:t>
            </a:r>
            <a:r>
              <a:rPr sz="3150" spc="60" dirty="0">
                <a:latin typeface="Symbol"/>
                <a:cs typeface="Symbol"/>
              </a:rPr>
              <a:t></a:t>
            </a:r>
            <a:r>
              <a:rPr sz="3150" spc="-105" dirty="0">
                <a:latin typeface="Times New Roman"/>
                <a:cs typeface="Times New Roman"/>
              </a:rPr>
              <a:t> </a:t>
            </a:r>
            <a:r>
              <a:rPr sz="3150" spc="30" dirty="0">
                <a:latin typeface="Symbol"/>
                <a:cs typeface="Symbol"/>
              </a:rPr>
              <a:t></a:t>
            </a:r>
            <a:r>
              <a:rPr sz="3150" i="1" spc="30" dirty="0">
                <a:latin typeface="Times New Roman"/>
                <a:cs typeface="Times New Roman"/>
              </a:rPr>
              <a:t>c</a:t>
            </a:r>
            <a:r>
              <a:rPr sz="2700" spc="44" baseline="-24691" dirty="0">
                <a:latin typeface="Times New Roman"/>
                <a:cs typeface="Times New Roman"/>
              </a:rPr>
              <a:t>01</a:t>
            </a:r>
            <a:r>
              <a:rPr sz="2700" spc="300" baseline="-24691" dirty="0">
                <a:latin typeface="Times New Roman"/>
                <a:cs typeface="Times New Roman"/>
              </a:rPr>
              <a:t> </a:t>
            </a:r>
            <a:r>
              <a:rPr sz="3150" dirty="0">
                <a:latin typeface="Times New Roman"/>
                <a:cs typeface="Times New Roman"/>
              </a:rPr>
              <a:t>|1,</a:t>
            </a:r>
            <a:r>
              <a:rPr sz="3150" spc="-465" dirty="0">
                <a:latin typeface="Times New Roman"/>
                <a:cs typeface="Times New Roman"/>
              </a:rPr>
              <a:t> </a:t>
            </a:r>
            <a:r>
              <a:rPr sz="3150" spc="55" dirty="0">
                <a:latin typeface="Times New Roman"/>
                <a:cs typeface="Times New Roman"/>
              </a:rPr>
              <a:t>0</a:t>
            </a:r>
            <a:r>
              <a:rPr sz="3150" spc="-125" dirty="0">
                <a:latin typeface="Times New Roman"/>
                <a:cs typeface="Times New Roman"/>
              </a:rPr>
              <a:t> </a:t>
            </a:r>
            <a:r>
              <a:rPr sz="3150" spc="60" dirty="0">
                <a:latin typeface="Symbol"/>
                <a:cs typeface="Symbol"/>
              </a:rPr>
              <a:t></a:t>
            </a:r>
            <a:r>
              <a:rPr sz="3150" spc="-105" dirty="0">
                <a:latin typeface="Times New Roman"/>
                <a:cs typeface="Times New Roman"/>
              </a:rPr>
              <a:t> </a:t>
            </a:r>
            <a:r>
              <a:rPr sz="3150" spc="-10" dirty="0">
                <a:latin typeface="Symbol"/>
                <a:cs typeface="Symbol"/>
              </a:rPr>
              <a:t></a:t>
            </a:r>
            <a:r>
              <a:rPr sz="3150" i="1" spc="-10" dirty="0">
                <a:latin typeface="Times New Roman"/>
                <a:cs typeface="Times New Roman"/>
              </a:rPr>
              <a:t>c</a:t>
            </a:r>
            <a:r>
              <a:rPr sz="2700" spc="-15" baseline="-24691" dirty="0">
                <a:latin typeface="Times New Roman"/>
                <a:cs typeface="Times New Roman"/>
              </a:rPr>
              <a:t>11</a:t>
            </a:r>
            <a:r>
              <a:rPr sz="2700" spc="292" baseline="-24691" dirty="0">
                <a:latin typeface="Times New Roman"/>
                <a:cs typeface="Times New Roman"/>
              </a:rPr>
              <a:t> </a:t>
            </a:r>
            <a:r>
              <a:rPr sz="3150" spc="20" dirty="0">
                <a:latin typeface="Times New Roman"/>
                <a:cs typeface="Times New Roman"/>
              </a:rPr>
              <a:t>|1,1</a:t>
            </a:r>
            <a:r>
              <a:rPr sz="3150" spc="-370" dirty="0">
                <a:latin typeface="Times New Roman"/>
                <a:cs typeface="Times New Roman"/>
              </a:rPr>
              <a:t> </a:t>
            </a:r>
            <a:r>
              <a:rPr sz="3150" spc="60" dirty="0">
                <a:latin typeface="Symbol"/>
                <a:cs typeface="Symbol"/>
              </a:rPr>
              <a:t></a:t>
            </a:r>
            <a:endParaRPr sz="3150">
              <a:latin typeface="Symbol"/>
              <a:cs typeface="Symbol"/>
            </a:endParaRPr>
          </a:p>
          <a:p>
            <a:pPr marL="234315">
              <a:lnSpc>
                <a:spcPct val="100000"/>
              </a:lnSpc>
              <a:spcBef>
                <a:spcPts val="2300"/>
              </a:spcBef>
              <a:tabLst>
                <a:tab pos="4337685" algn="l"/>
              </a:tabLst>
            </a:pPr>
            <a:r>
              <a:rPr sz="2800" b="1" spc="-5" dirty="0">
                <a:solidFill>
                  <a:srgbClr val="FF0000"/>
                </a:solidFill>
                <a:latin typeface="华文仿宋"/>
                <a:cs typeface="华文仿宋"/>
              </a:rPr>
              <a:t>量子力学规</a:t>
            </a:r>
            <a:r>
              <a:rPr sz="2800" b="1" spc="-10" dirty="0">
                <a:solidFill>
                  <a:srgbClr val="FF0000"/>
                </a:solidFill>
                <a:latin typeface="华文仿宋"/>
                <a:cs typeface="华文仿宋"/>
              </a:rPr>
              <a:t>律演</a:t>
            </a:r>
            <a:r>
              <a:rPr sz="2800" b="1" spc="-5" dirty="0">
                <a:solidFill>
                  <a:srgbClr val="FF0000"/>
                </a:solidFill>
                <a:latin typeface="华文仿宋"/>
                <a:cs typeface="华文仿宋"/>
              </a:rPr>
              <a:t>化</a:t>
            </a:r>
            <a:r>
              <a:rPr sz="2800" b="1" spc="-10" dirty="0">
                <a:solidFill>
                  <a:srgbClr val="FF0000"/>
                </a:solidFill>
                <a:latin typeface="华文仿宋"/>
                <a:cs typeface="华文仿宋"/>
              </a:rPr>
              <a:t>： </a:t>
            </a:r>
            <a:r>
              <a:rPr sz="2800" b="1" spc="320" dirty="0">
                <a:solidFill>
                  <a:srgbClr val="FF0000"/>
                </a:solidFill>
                <a:latin typeface="华文仿宋"/>
                <a:cs typeface="华文仿宋"/>
              </a:rPr>
              <a:t> </a:t>
            </a:r>
            <a:r>
              <a:rPr sz="3000" spc="25" dirty="0">
                <a:latin typeface="Times New Roman"/>
                <a:cs typeface="Times New Roman"/>
              </a:rPr>
              <a:t>|</a:t>
            </a:r>
            <a:r>
              <a:rPr sz="3150" i="1" spc="25" dirty="0">
                <a:latin typeface="Symbol"/>
                <a:cs typeface="Symbol"/>
              </a:rPr>
              <a:t></a:t>
            </a:r>
            <a:r>
              <a:rPr sz="3150" i="1" spc="-110" dirty="0">
                <a:latin typeface="Times New Roman"/>
                <a:cs typeface="Times New Roman"/>
              </a:rPr>
              <a:t> </a:t>
            </a:r>
            <a:r>
              <a:rPr sz="2550" i="1" spc="30" baseline="-24509" dirty="0">
                <a:latin typeface="Times New Roman"/>
                <a:cs typeface="Times New Roman"/>
              </a:rPr>
              <a:t>f	</a:t>
            </a:r>
            <a:r>
              <a:rPr sz="3000" spc="15" dirty="0">
                <a:latin typeface="Symbol"/>
                <a:cs typeface="Symbol"/>
              </a:rPr>
              <a:t></a:t>
            </a:r>
            <a:r>
              <a:rPr sz="3000" spc="15" dirty="0">
                <a:latin typeface="Times New Roman"/>
                <a:cs typeface="Times New Roman"/>
              </a:rPr>
              <a:t> </a:t>
            </a:r>
            <a:r>
              <a:rPr sz="3000" i="1" spc="-500" dirty="0">
                <a:solidFill>
                  <a:srgbClr val="FF0000"/>
                </a:solidFill>
                <a:latin typeface="Times New Roman"/>
                <a:cs typeface="Times New Roman"/>
              </a:rPr>
              <a:t>U</a:t>
            </a:r>
            <a:r>
              <a:rPr sz="4500" spc="-750" baseline="15740" dirty="0">
                <a:solidFill>
                  <a:srgbClr val="FF0000"/>
                </a:solidFill>
                <a:latin typeface="Times New Roman"/>
                <a:cs typeface="Times New Roman"/>
              </a:rPr>
              <a:t>ˆ </a:t>
            </a:r>
            <a:r>
              <a:rPr sz="3000" spc="25" dirty="0">
                <a:latin typeface="Times New Roman"/>
                <a:cs typeface="Times New Roman"/>
              </a:rPr>
              <a:t>|</a:t>
            </a:r>
            <a:r>
              <a:rPr sz="3150" i="1" spc="25" dirty="0">
                <a:latin typeface="Symbol"/>
                <a:cs typeface="Symbol"/>
              </a:rPr>
              <a:t></a:t>
            </a:r>
            <a:r>
              <a:rPr sz="3150" i="1" spc="-635" dirty="0">
                <a:latin typeface="Times New Roman"/>
                <a:cs typeface="Times New Roman"/>
              </a:rPr>
              <a:t> </a:t>
            </a:r>
            <a:r>
              <a:rPr sz="2550" i="1" spc="30" baseline="-24509" dirty="0">
                <a:latin typeface="Times New Roman"/>
                <a:cs typeface="Times New Roman"/>
              </a:rPr>
              <a:t>i </a:t>
            </a:r>
            <a:r>
              <a:rPr sz="3000" spc="40" dirty="0">
                <a:latin typeface="Symbol"/>
                <a:cs typeface="Symbol"/>
              </a:rPr>
              <a:t></a:t>
            </a:r>
            <a:endParaRPr sz="3000">
              <a:latin typeface="Symbol"/>
              <a:cs typeface="Symbol"/>
            </a:endParaRPr>
          </a:p>
          <a:p>
            <a:pPr algn="ctr">
              <a:lnSpc>
                <a:spcPct val="100000"/>
              </a:lnSpc>
              <a:spcBef>
                <a:spcPts val="2390"/>
              </a:spcBef>
              <a:tabLst>
                <a:tab pos="646430" algn="l"/>
              </a:tabLst>
            </a:pPr>
            <a:r>
              <a:rPr sz="2900" spc="-10" dirty="0">
                <a:latin typeface="Times New Roman"/>
                <a:cs typeface="Times New Roman"/>
              </a:rPr>
              <a:t>|</a:t>
            </a:r>
            <a:r>
              <a:rPr sz="3100" i="1" spc="-10" dirty="0">
                <a:latin typeface="Symbol"/>
                <a:cs typeface="Symbol"/>
              </a:rPr>
              <a:t></a:t>
            </a:r>
            <a:r>
              <a:rPr sz="3100" i="1" spc="-175" dirty="0">
                <a:latin typeface="Times New Roman"/>
                <a:cs typeface="Times New Roman"/>
              </a:rPr>
              <a:t> </a:t>
            </a:r>
            <a:r>
              <a:rPr sz="2550" i="1" spc="22" baseline="-24509" dirty="0">
                <a:latin typeface="Times New Roman"/>
                <a:cs typeface="Times New Roman"/>
              </a:rPr>
              <a:t>f	</a:t>
            </a:r>
            <a:r>
              <a:rPr sz="2900" spc="45" dirty="0">
                <a:latin typeface="Symbol"/>
                <a:cs typeface="Symbol"/>
              </a:rPr>
              <a:t></a:t>
            </a:r>
            <a:r>
              <a:rPr sz="2900" spc="-80" dirty="0">
                <a:latin typeface="Times New Roman"/>
                <a:cs typeface="Times New Roman"/>
              </a:rPr>
              <a:t> </a:t>
            </a:r>
            <a:r>
              <a:rPr sz="2900" i="1" spc="-240" dirty="0">
                <a:latin typeface="Times New Roman"/>
                <a:cs typeface="Times New Roman"/>
              </a:rPr>
              <a:t>c</a:t>
            </a:r>
            <a:r>
              <a:rPr sz="2550" spc="-359" baseline="-24509" dirty="0">
                <a:latin typeface="Times New Roman"/>
                <a:cs typeface="Times New Roman"/>
              </a:rPr>
              <a:t>00</a:t>
            </a:r>
            <a:r>
              <a:rPr sz="2900" i="1" spc="-240" dirty="0">
                <a:latin typeface="Times New Roman"/>
                <a:cs typeface="Times New Roman"/>
              </a:rPr>
              <a:t>U</a:t>
            </a:r>
            <a:r>
              <a:rPr sz="4350" spc="-359" baseline="14367" dirty="0">
                <a:latin typeface="Times New Roman"/>
                <a:cs typeface="Times New Roman"/>
              </a:rPr>
              <a:t>ˆ</a:t>
            </a:r>
            <a:r>
              <a:rPr sz="4350" spc="240" baseline="14367" dirty="0">
                <a:latin typeface="Times New Roman"/>
                <a:cs typeface="Times New Roman"/>
              </a:rPr>
              <a:t> </a:t>
            </a:r>
            <a:r>
              <a:rPr sz="2900" spc="25" dirty="0">
                <a:latin typeface="Times New Roman"/>
                <a:cs typeface="Times New Roman"/>
              </a:rPr>
              <a:t>|</a:t>
            </a:r>
            <a:r>
              <a:rPr sz="2900" spc="-310" dirty="0">
                <a:latin typeface="Times New Roman"/>
                <a:cs typeface="Times New Roman"/>
              </a:rPr>
              <a:t> </a:t>
            </a:r>
            <a:r>
              <a:rPr sz="2900" spc="100" dirty="0">
                <a:latin typeface="Times New Roman"/>
                <a:cs typeface="Times New Roman"/>
              </a:rPr>
              <a:t>0,0</a:t>
            </a:r>
            <a:r>
              <a:rPr sz="2900" spc="-160" dirty="0">
                <a:latin typeface="Times New Roman"/>
                <a:cs typeface="Times New Roman"/>
              </a:rPr>
              <a:t> </a:t>
            </a:r>
            <a:r>
              <a:rPr sz="2900" spc="70" dirty="0">
                <a:latin typeface="Symbol"/>
                <a:cs typeface="Symbol"/>
              </a:rPr>
              <a:t></a:t>
            </a:r>
            <a:r>
              <a:rPr sz="2900" spc="-50" dirty="0">
                <a:latin typeface="Times New Roman"/>
                <a:cs typeface="Times New Roman"/>
              </a:rPr>
              <a:t> </a:t>
            </a:r>
            <a:r>
              <a:rPr sz="2900" spc="-195" dirty="0">
                <a:latin typeface="Symbol"/>
                <a:cs typeface="Symbol"/>
              </a:rPr>
              <a:t></a:t>
            </a:r>
            <a:r>
              <a:rPr sz="2900" i="1" spc="-195" dirty="0">
                <a:latin typeface="Times New Roman"/>
                <a:cs typeface="Times New Roman"/>
              </a:rPr>
              <a:t>c</a:t>
            </a:r>
            <a:r>
              <a:rPr sz="2550" spc="-292" baseline="-24509" dirty="0">
                <a:latin typeface="Times New Roman"/>
                <a:cs typeface="Times New Roman"/>
              </a:rPr>
              <a:t>10</a:t>
            </a:r>
            <a:r>
              <a:rPr sz="2900" i="1" spc="-195" dirty="0">
                <a:latin typeface="Times New Roman"/>
                <a:cs typeface="Times New Roman"/>
              </a:rPr>
              <a:t>U</a:t>
            </a:r>
            <a:r>
              <a:rPr sz="4350" spc="-292" baseline="14367" dirty="0">
                <a:latin typeface="Times New Roman"/>
                <a:cs typeface="Times New Roman"/>
              </a:rPr>
              <a:t>ˆ</a:t>
            </a:r>
            <a:r>
              <a:rPr sz="4350" spc="232" baseline="14367" dirty="0">
                <a:latin typeface="Times New Roman"/>
                <a:cs typeface="Times New Roman"/>
              </a:rPr>
              <a:t> </a:t>
            </a:r>
            <a:r>
              <a:rPr sz="2900" spc="25" dirty="0">
                <a:latin typeface="Times New Roman"/>
                <a:cs typeface="Times New Roman"/>
              </a:rPr>
              <a:t>|</a:t>
            </a:r>
            <a:r>
              <a:rPr sz="2900" spc="-310" dirty="0">
                <a:latin typeface="Times New Roman"/>
                <a:cs typeface="Times New Roman"/>
              </a:rPr>
              <a:t> </a:t>
            </a:r>
            <a:r>
              <a:rPr sz="2900" spc="25" dirty="0">
                <a:latin typeface="Times New Roman"/>
                <a:cs typeface="Times New Roman"/>
              </a:rPr>
              <a:t>0,1</a:t>
            </a:r>
            <a:r>
              <a:rPr sz="2900" spc="-345" dirty="0">
                <a:latin typeface="Times New Roman"/>
                <a:cs typeface="Times New Roman"/>
              </a:rPr>
              <a:t> </a:t>
            </a:r>
            <a:r>
              <a:rPr sz="2900" spc="70" dirty="0">
                <a:latin typeface="Symbol"/>
                <a:cs typeface="Symbol"/>
              </a:rPr>
              <a:t></a:t>
            </a:r>
            <a:r>
              <a:rPr sz="2900" spc="-50" dirty="0">
                <a:latin typeface="Times New Roman"/>
                <a:cs typeface="Times New Roman"/>
              </a:rPr>
              <a:t> </a:t>
            </a:r>
            <a:r>
              <a:rPr sz="2900" spc="-190" dirty="0">
                <a:latin typeface="Symbol"/>
                <a:cs typeface="Symbol"/>
              </a:rPr>
              <a:t></a:t>
            </a:r>
            <a:r>
              <a:rPr sz="2900" i="1" spc="-190" dirty="0">
                <a:latin typeface="Times New Roman"/>
                <a:cs typeface="Times New Roman"/>
              </a:rPr>
              <a:t>c</a:t>
            </a:r>
            <a:r>
              <a:rPr sz="2550" spc="-284" baseline="-24509" dirty="0">
                <a:latin typeface="Times New Roman"/>
                <a:cs typeface="Times New Roman"/>
              </a:rPr>
              <a:t>01</a:t>
            </a:r>
            <a:r>
              <a:rPr sz="2900" i="1" spc="-190" dirty="0">
                <a:latin typeface="Times New Roman"/>
                <a:cs typeface="Times New Roman"/>
              </a:rPr>
              <a:t>U</a:t>
            </a:r>
            <a:r>
              <a:rPr sz="4350" spc="-284" baseline="14367" dirty="0">
                <a:latin typeface="Times New Roman"/>
                <a:cs typeface="Times New Roman"/>
              </a:rPr>
              <a:t>ˆ</a:t>
            </a:r>
            <a:r>
              <a:rPr sz="4350" spc="232" baseline="14367" dirty="0">
                <a:latin typeface="Times New Roman"/>
                <a:cs typeface="Times New Roman"/>
              </a:rPr>
              <a:t> </a:t>
            </a:r>
            <a:r>
              <a:rPr sz="2900" spc="80" dirty="0">
                <a:latin typeface="Times New Roman"/>
                <a:cs typeface="Times New Roman"/>
              </a:rPr>
              <a:t>|1,0</a:t>
            </a:r>
            <a:r>
              <a:rPr sz="2900" spc="-165" dirty="0">
                <a:latin typeface="Times New Roman"/>
                <a:cs typeface="Times New Roman"/>
              </a:rPr>
              <a:t> </a:t>
            </a:r>
            <a:r>
              <a:rPr sz="2900" spc="70" dirty="0">
                <a:latin typeface="Symbol"/>
                <a:cs typeface="Symbol"/>
              </a:rPr>
              <a:t></a:t>
            </a:r>
            <a:r>
              <a:rPr sz="2900" spc="-50" dirty="0">
                <a:latin typeface="Times New Roman"/>
                <a:cs typeface="Times New Roman"/>
              </a:rPr>
              <a:t> </a:t>
            </a:r>
            <a:r>
              <a:rPr sz="2900" spc="-210" dirty="0">
                <a:latin typeface="Symbol"/>
                <a:cs typeface="Symbol"/>
              </a:rPr>
              <a:t></a:t>
            </a:r>
            <a:r>
              <a:rPr sz="2900" i="1" spc="-210" dirty="0">
                <a:latin typeface="Times New Roman"/>
                <a:cs typeface="Times New Roman"/>
              </a:rPr>
              <a:t>c</a:t>
            </a:r>
            <a:r>
              <a:rPr sz="2550" spc="-315" baseline="-24509" dirty="0">
                <a:latin typeface="Times New Roman"/>
                <a:cs typeface="Times New Roman"/>
              </a:rPr>
              <a:t>11</a:t>
            </a:r>
            <a:r>
              <a:rPr sz="2900" i="1" spc="-210" dirty="0">
                <a:latin typeface="Times New Roman"/>
                <a:cs typeface="Times New Roman"/>
              </a:rPr>
              <a:t>U</a:t>
            </a:r>
            <a:r>
              <a:rPr sz="4350" spc="-315" baseline="14367" dirty="0">
                <a:latin typeface="Times New Roman"/>
                <a:cs typeface="Times New Roman"/>
              </a:rPr>
              <a:t>ˆ</a:t>
            </a:r>
            <a:r>
              <a:rPr sz="4350" spc="217" baseline="14367" dirty="0">
                <a:latin typeface="Times New Roman"/>
                <a:cs typeface="Times New Roman"/>
              </a:rPr>
              <a:t> </a:t>
            </a:r>
            <a:r>
              <a:rPr sz="2900" spc="25" dirty="0">
                <a:latin typeface="Times New Roman"/>
                <a:cs typeface="Times New Roman"/>
              </a:rPr>
              <a:t>|1,1</a:t>
            </a:r>
            <a:r>
              <a:rPr sz="2900" spc="-335" dirty="0">
                <a:latin typeface="Times New Roman"/>
                <a:cs typeface="Times New Roman"/>
              </a:rPr>
              <a:t> </a:t>
            </a:r>
            <a:r>
              <a:rPr sz="2900" spc="70" dirty="0">
                <a:latin typeface="Symbol"/>
                <a:cs typeface="Symbol"/>
              </a:rPr>
              <a:t></a:t>
            </a:r>
            <a:endParaRPr sz="2900">
              <a:latin typeface="Symbol"/>
              <a:cs typeface="Symbol"/>
            </a:endParaRPr>
          </a:p>
          <a:p>
            <a:pPr marL="729615" marR="629285" indent="42545">
              <a:lnSpc>
                <a:spcPct val="160000"/>
              </a:lnSpc>
              <a:spcBef>
                <a:spcPts val="785"/>
              </a:spcBef>
            </a:pPr>
            <a:r>
              <a:rPr sz="2800" b="1" spc="-5" dirty="0">
                <a:solidFill>
                  <a:srgbClr val="0000CC"/>
                </a:solidFill>
                <a:latin typeface="华文仿宋"/>
                <a:cs typeface="华文仿宋"/>
              </a:rPr>
              <a:t>量子计算从</a:t>
            </a:r>
            <a:r>
              <a:rPr sz="2800" b="1" spc="-10" dirty="0">
                <a:solidFill>
                  <a:srgbClr val="0000CC"/>
                </a:solidFill>
                <a:latin typeface="华文仿宋"/>
                <a:cs typeface="华文仿宋"/>
              </a:rPr>
              <a:t>本质</a:t>
            </a:r>
            <a:r>
              <a:rPr sz="2800" b="1" spc="20" dirty="0">
                <a:solidFill>
                  <a:srgbClr val="0000CC"/>
                </a:solidFill>
                <a:latin typeface="华文仿宋"/>
                <a:cs typeface="华文仿宋"/>
              </a:rPr>
              <a:t>是</a:t>
            </a:r>
            <a:r>
              <a:rPr sz="2800" b="1" spc="-10" dirty="0">
                <a:solidFill>
                  <a:srgbClr val="FF0000"/>
                </a:solidFill>
                <a:latin typeface="华文仿宋"/>
                <a:cs typeface="华文仿宋"/>
              </a:rPr>
              <a:t>线性</a:t>
            </a:r>
            <a:r>
              <a:rPr sz="2800" b="1" spc="5" dirty="0">
                <a:solidFill>
                  <a:srgbClr val="FF0000"/>
                </a:solidFill>
                <a:latin typeface="华文仿宋"/>
                <a:cs typeface="华文仿宋"/>
              </a:rPr>
              <a:t>、</a:t>
            </a:r>
            <a:r>
              <a:rPr sz="2800" b="1" spc="-10" dirty="0">
                <a:solidFill>
                  <a:srgbClr val="FF0000"/>
                </a:solidFill>
                <a:latin typeface="华文仿宋"/>
                <a:cs typeface="华文仿宋"/>
              </a:rPr>
              <a:t>可</a:t>
            </a:r>
            <a:r>
              <a:rPr sz="2800" b="1" spc="-15" dirty="0">
                <a:solidFill>
                  <a:srgbClr val="FF0000"/>
                </a:solidFill>
                <a:latin typeface="华文仿宋"/>
                <a:cs typeface="华文仿宋"/>
              </a:rPr>
              <a:t>逆</a:t>
            </a:r>
            <a:r>
              <a:rPr sz="2800" b="1" spc="-5" dirty="0">
                <a:solidFill>
                  <a:srgbClr val="0000CC"/>
                </a:solidFill>
                <a:latin typeface="华文仿宋"/>
                <a:cs typeface="华文仿宋"/>
              </a:rPr>
              <a:t>的</a:t>
            </a:r>
            <a:r>
              <a:rPr sz="2800" b="1" spc="-10" dirty="0">
                <a:solidFill>
                  <a:srgbClr val="0000CC"/>
                </a:solidFill>
                <a:latin typeface="华文仿宋"/>
                <a:cs typeface="华文仿宋"/>
              </a:rPr>
              <a:t>并行</a:t>
            </a:r>
            <a:r>
              <a:rPr sz="2800" b="1" spc="-5" dirty="0">
                <a:solidFill>
                  <a:srgbClr val="0000CC"/>
                </a:solidFill>
                <a:latin typeface="华文仿宋"/>
                <a:cs typeface="华文仿宋"/>
              </a:rPr>
              <a:t>计</a:t>
            </a:r>
            <a:r>
              <a:rPr sz="2800" b="1" spc="-10" dirty="0">
                <a:solidFill>
                  <a:srgbClr val="0000CC"/>
                </a:solidFill>
                <a:latin typeface="华文仿宋"/>
                <a:cs typeface="华文仿宋"/>
              </a:rPr>
              <a:t>算！  </a:t>
            </a:r>
            <a:r>
              <a:rPr sz="2800" b="1" dirty="0">
                <a:solidFill>
                  <a:srgbClr val="FF0000"/>
                </a:solidFill>
                <a:latin typeface="华文仿宋"/>
                <a:cs typeface="华文仿宋"/>
              </a:rPr>
              <a:t>有可能</a:t>
            </a:r>
            <a:r>
              <a:rPr sz="2800" b="1" spc="-5" dirty="0">
                <a:solidFill>
                  <a:srgbClr val="0000FF"/>
                </a:solidFill>
                <a:latin typeface="华文仿宋"/>
                <a:cs typeface="华文仿宋"/>
              </a:rPr>
              <a:t>在处</a:t>
            </a:r>
            <a:r>
              <a:rPr sz="2800" b="1" spc="-10" dirty="0">
                <a:solidFill>
                  <a:srgbClr val="0000FF"/>
                </a:solidFill>
                <a:latin typeface="华文仿宋"/>
                <a:cs typeface="华文仿宋"/>
              </a:rPr>
              <a:t>理一</a:t>
            </a:r>
            <a:r>
              <a:rPr sz="2800" b="1" spc="-5" dirty="0">
                <a:solidFill>
                  <a:srgbClr val="0000FF"/>
                </a:solidFill>
                <a:latin typeface="华文仿宋"/>
                <a:cs typeface="华文仿宋"/>
              </a:rPr>
              <a:t>些</a:t>
            </a:r>
            <a:r>
              <a:rPr sz="2800" b="1" spc="-10" dirty="0">
                <a:solidFill>
                  <a:srgbClr val="0000FF"/>
                </a:solidFill>
                <a:latin typeface="华文仿宋"/>
                <a:cs typeface="华文仿宋"/>
              </a:rPr>
              <a:t>问题</a:t>
            </a:r>
            <a:r>
              <a:rPr sz="2800" b="1" spc="-5" dirty="0">
                <a:solidFill>
                  <a:srgbClr val="0000FF"/>
                </a:solidFill>
                <a:latin typeface="华文仿宋"/>
                <a:cs typeface="华文仿宋"/>
              </a:rPr>
              <a:t>上</a:t>
            </a:r>
            <a:r>
              <a:rPr sz="2800" b="1" spc="-10" dirty="0">
                <a:solidFill>
                  <a:srgbClr val="0000FF"/>
                </a:solidFill>
                <a:latin typeface="华文仿宋"/>
                <a:cs typeface="华文仿宋"/>
              </a:rPr>
              <a:t>比经</a:t>
            </a:r>
            <a:r>
              <a:rPr sz="2800" b="1" spc="-5" dirty="0">
                <a:solidFill>
                  <a:srgbClr val="0000FF"/>
                </a:solidFill>
                <a:latin typeface="华文仿宋"/>
                <a:cs typeface="华文仿宋"/>
              </a:rPr>
              <a:t>典</a:t>
            </a:r>
            <a:r>
              <a:rPr sz="2800" b="1" spc="-10" dirty="0">
                <a:solidFill>
                  <a:srgbClr val="0000FF"/>
                </a:solidFill>
                <a:latin typeface="华文仿宋"/>
                <a:cs typeface="华文仿宋"/>
              </a:rPr>
              <a:t>计算</a:t>
            </a:r>
            <a:r>
              <a:rPr sz="2800" b="1" spc="-5" dirty="0">
                <a:solidFill>
                  <a:srgbClr val="0000FF"/>
                </a:solidFill>
                <a:latin typeface="华文仿宋"/>
                <a:cs typeface="华文仿宋"/>
              </a:rPr>
              <a:t>快</a:t>
            </a:r>
            <a:r>
              <a:rPr sz="2800" b="1" spc="-10" dirty="0">
                <a:solidFill>
                  <a:srgbClr val="0000FF"/>
                </a:solidFill>
                <a:latin typeface="华文仿宋"/>
                <a:cs typeface="华文仿宋"/>
              </a:rPr>
              <a:t>的多！</a:t>
            </a:r>
            <a:endParaRPr sz="2800">
              <a:latin typeface="华文仿宋"/>
              <a:cs typeface="华文仿宋"/>
            </a:endParaRPr>
          </a:p>
        </p:txBody>
      </p:sp>
      <p:sp>
        <p:nvSpPr>
          <p:cNvPr id="16" name="object 12">
            <a:extLst>
              <a:ext uri="{FF2B5EF4-FFF2-40B4-BE49-F238E27FC236}">
                <a16:creationId xmlns:a16="http://schemas.microsoft.com/office/drawing/2014/main" id="{5D833503-683D-4489-8C45-52F0F2BCE86E}"/>
              </a:ext>
            </a:extLst>
          </p:cNvPr>
          <p:cNvSpPr txBox="1"/>
          <p:nvPr/>
        </p:nvSpPr>
        <p:spPr>
          <a:xfrm>
            <a:off x="1842642" y="1736217"/>
            <a:ext cx="4399915"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华文仿宋"/>
                <a:cs typeface="华文仿宋"/>
              </a:rPr>
              <a:t>存放输入数据</a:t>
            </a:r>
            <a:r>
              <a:rPr sz="2800" spc="-15" dirty="0">
                <a:latin typeface="华文仿宋"/>
                <a:cs typeface="华文仿宋"/>
              </a:rPr>
              <a:t>的</a:t>
            </a:r>
            <a:r>
              <a:rPr sz="2800" dirty="0">
                <a:latin typeface="Times New Roman"/>
                <a:cs typeface="Times New Roman"/>
              </a:rPr>
              <a:t>qubit</a:t>
            </a:r>
            <a:r>
              <a:rPr sz="2800" spc="-65" dirty="0">
                <a:latin typeface="Times New Roman"/>
                <a:cs typeface="Times New Roman"/>
              </a:rPr>
              <a:t> </a:t>
            </a:r>
            <a:r>
              <a:rPr sz="2800" spc="-5" dirty="0">
                <a:latin typeface="华文仿宋"/>
                <a:cs typeface="华文仿宋"/>
              </a:rPr>
              <a:t>的状态</a:t>
            </a:r>
            <a:endParaRPr sz="2800">
              <a:latin typeface="华文仿宋"/>
              <a:cs typeface="华文仿宋"/>
            </a:endParaRPr>
          </a:p>
        </p:txBody>
      </p:sp>
      <p:sp>
        <p:nvSpPr>
          <p:cNvPr id="17" name="object 13">
            <a:extLst>
              <a:ext uri="{FF2B5EF4-FFF2-40B4-BE49-F238E27FC236}">
                <a16:creationId xmlns:a16="http://schemas.microsoft.com/office/drawing/2014/main" id="{4BE2E0CD-CE52-4882-9F09-E9DE6EACCA33}"/>
              </a:ext>
            </a:extLst>
          </p:cNvPr>
          <p:cNvSpPr txBox="1"/>
          <p:nvPr/>
        </p:nvSpPr>
        <p:spPr>
          <a:xfrm>
            <a:off x="756279" y="1671954"/>
            <a:ext cx="829310" cy="489584"/>
          </a:xfrm>
          <a:prstGeom prst="rect">
            <a:avLst/>
          </a:prstGeom>
        </p:spPr>
        <p:txBody>
          <a:bodyPr vert="horz" wrap="square" lIns="0" tIns="11430" rIns="0" bIns="0" rtlCol="0">
            <a:spAutoFit/>
          </a:bodyPr>
          <a:lstStyle/>
          <a:p>
            <a:pPr marL="38100">
              <a:lnSpc>
                <a:spcPct val="100000"/>
              </a:lnSpc>
              <a:spcBef>
                <a:spcPts val="90"/>
              </a:spcBef>
            </a:pPr>
            <a:r>
              <a:rPr sz="2850" spc="-30" dirty="0">
                <a:latin typeface="Times New Roman"/>
                <a:cs typeface="Times New Roman"/>
              </a:rPr>
              <a:t>|</a:t>
            </a:r>
            <a:r>
              <a:rPr sz="3050" i="1" spc="-30" dirty="0">
                <a:latin typeface="Symbol"/>
                <a:cs typeface="Symbol"/>
              </a:rPr>
              <a:t></a:t>
            </a:r>
            <a:r>
              <a:rPr sz="3050" i="1" spc="-30" dirty="0">
                <a:latin typeface="Times New Roman"/>
                <a:cs typeface="Times New Roman"/>
              </a:rPr>
              <a:t> </a:t>
            </a:r>
            <a:r>
              <a:rPr sz="2475" i="1" spc="15" baseline="-23569" dirty="0">
                <a:latin typeface="Times New Roman"/>
                <a:cs typeface="Times New Roman"/>
              </a:rPr>
              <a:t>i</a:t>
            </a:r>
            <a:r>
              <a:rPr sz="2475" i="1" spc="37" baseline="-23569" dirty="0">
                <a:latin typeface="Times New Roman"/>
                <a:cs typeface="Times New Roman"/>
              </a:rPr>
              <a:t> </a:t>
            </a:r>
            <a:r>
              <a:rPr sz="2850" spc="30" dirty="0">
                <a:latin typeface="Symbol"/>
                <a:cs typeface="Symbol"/>
              </a:rPr>
              <a:t></a:t>
            </a:r>
            <a:endParaRPr sz="2850">
              <a:latin typeface="Symbol"/>
              <a:cs typeface="Symbo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477520"/>
            <a:chOff x="0" y="0"/>
            <a:chExt cx="9144000" cy="477520"/>
          </a:xfrm>
        </p:grpSpPr>
        <p:pic>
          <p:nvPicPr>
            <p:cNvPr id="3" name="object 3"/>
            <p:cNvPicPr/>
            <p:nvPr/>
          </p:nvPicPr>
          <p:blipFill>
            <a:blip r:embed="rId2" cstate="print"/>
            <a:stretch>
              <a:fillRect/>
            </a:stretch>
          </p:blipFill>
          <p:spPr>
            <a:xfrm>
              <a:off x="0" y="0"/>
              <a:ext cx="9144000" cy="477012"/>
            </a:xfrm>
            <a:prstGeom prst="rect">
              <a:avLst/>
            </a:prstGeom>
          </p:spPr>
        </p:pic>
        <p:pic>
          <p:nvPicPr>
            <p:cNvPr id="4" name="object 4"/>
            <p:cNvPicPr/>
            <p:nvPr/>
          </p:nvPicPr>
          <p:blipFill>
            <a:blip r:embed="rId3" cstate="print"/>
            <a:stretch>
              <a:fillRect/>
            </a:stretch>
          </p:blipFill>
          <p:spPr>
            <a:xfrm>
              <a:off x="762000" y="65531"/>
              <a:ext cx="1447800" cy="341376"/>
            </a:xfrm>
            <a:prstGeom prst="rect">
              <a:avLst/>
            </a:prstGeom>
          </p:spPr>
        </p:pic>
      </p:grpSp>
      <p:sp>
        <p:nvSpPr>
          <p:cNvPr id="5" name="object 5"/>
          <p:cNvSpPr/>
          <p:nvPr/>
        </p:nvSpPr>
        <p:spPr>
          <a:xfrm>
            <a:off x="0" y="6857999"/>
            <a:ext cx="9144000" cy="0"/>
          </a:xfrm>
          <a:custGeom>
            <a:avLst/>
            <a:gdLst/>
            <a:ahLst/>
            <a:cxnLst/>
            <a:rect l="l" t="t" r="r" b="b"/>
            <a:pathLst>
              <a:path w="9144000">
                <a:moveTo>
                  <a:pt x="0" y="0"/>
                </a:moveTo>
                <a:lnTo>
                  <a:pt x="9144000" y="0"/>
                </a:lnTo>
              </a:path>
            </a:pathLst>
          </a:custGeom>
          <a:ln w="9144">
            <a:solidFill>
              <a:srgbClr val="000000"/>
            </a:solidFill>
          </a:ln>
        </p:spPr>
        <p:txBody>
          <a:bodyPr wrap="square" lIns="0" tIns="0" rIns="0" bIns="0" rtlCol="0"/>
          <a:lstStyle/>
          <a:p>
            <a:endParaRPr/>
          </a:p>
        </p:txBody>
      </p:sp>
      <p:sp>
        <p:nvSpPr>
          <p:cNvPr id="6" name="object 6"/>
          <p:cNvSpPr/>
          <p:nvPr/>
        </p:nvSpPr>
        <p:spPr>
          <a:xfrm>
            <a:off x="762" y="6387084"/>
            <a:ext cx="6400800" cy="29209"/>
          </a:xfrm>
          <a:custGeom>
            <a:avLst/>
            <a:gdLst/>
            <a:ahLst/>
            <a:cxnLst/>
            <a:rect l="l" t="t" r="r" b="b"/>
            <a:pathLst>
              <a:path w="6400800" h="29210">
                <a:moveTo>
                  <a:pt x="6400800" y="0"/>
                </a:moveTo>
                <a:lnTo>
                  <a:pt x="0" y="0"/>
                </a:lnTo>
                <a:lnTo>
                  <a:pt x="0" y="28956"/>
                </a:lnTo>
                <a:lnTo>
                  <a:pt x="6400800" y="28956"/>
                </a:lnTo>
                <a:lnTo>
                  <a:pt x="6400800" y="0"/>
                </a:lnTo>
                <a:close/>
              </a:path>
            </a:pathLst>
          </a:custGeom>
          <a:solidFill>
            <a:srgbClr val="000099"/>
          </a:solidFill>
        </p:spPr>
        <p:txBody>
          <a:bodyPr wrap="square" lIns="0" tIns="0" rIns="0" bIns="0" rtlCol="0"/>
          <a:lstStyle/>
          <a:p>
            <a:endParaRPr/>
          </a:p>
        </p:txBody>
      </p:sp>
      <p:sp>
        <p:nvSpPr>
          <p:cNvPr id="7" name="object 7"/>
          <p:cNvSpPr txBox="1"/>
          <p:nvPr/>
        </p:nvSpPr>
        <p:spPr>
          <a:xfrm>
            <a:off x="6175628" y="117475"/>
            <a:ext cx="2756535" cy="299720"/>
          </a:xfrm>
          <a:prstGeom prst="rect">
            <a:avLst/>
          </a:prstGeom>
        </p:spPr>
        <p:txBody>
          <a:bodyPr vert="horz" wrap="square" lIns="0" tIns="12700" rIns="0" bIns="0" rtlCol="0">
            <a:spAutoFit/>
          </a:bodyPr>
          <a:lstStyle/>
          <a:p>
            <a:pPr marL="12700">
              <a:lnSpc>
                <a:spcPct val="100000"/>
              </a:lnSpc>
              <a:spcBef>
                <a:spcPts val="100"/>
              </a:spcBef>
            </a:pPr>
            <a:r>
              <a:rPr sz="1800" b="1" i="1" dirty="0">
                <a:solidFill>
                  <a:srgbClr val="0000CC"/>
                </a:solidFill>
                <a:latin typeface="Arial"/>
                <a:cs typeface="Arial"/>
              </a:rPr>
              <a:t>Xi’an </a:t>
            </a:r>
            <a:r>
              <a:rPr sz="1800" b="1" i="1" spc="-5" dirty="0">
                <a:solidFill>
                  <a:srgbClr val="0000CC"/>
                </a:solidFill>
                <a:latin typeface="Arial"/>
                <a:cs typeface="Arial"/>
              </a:rPr>
              <a:t>Jiaotong</a:t>
            </a:r>
            <a:r>
              <a:rPr sz="1800" b="1" i="1" spc="-30" dirty="0">
                <a:solidFill>
                  <a:srgbClr val="0000CC"/>
                </a:solidFill>
                <a:latin typeface="Arial"/>
                <a:cs typeface="Arial"/>
              </a:rPr>
              <a:t> </a:t>
            </a:r>
            <a:r>
              <a:rPr sz="1800" b="1" i="1" spc="-5" dirty="0">
                <a:solidFill>
                  <a:srgbClr val="0000CC"/>
                </a:solidFill>
                <a:latin typeface="Arial"/>
                <a:cs typeface="Arial"/>
              </a:rPr>
              <a:t>University</a:t>
            </a:r>
            <a:endParaRPr sz="1800">
              <a:latin typeface="Arial"/>
              <a:cs typeface="Arial"/>
            </a:endParaRPr>
          </a:p>
        </p:txBody>
      </p:sp>
      <p:sp>
        <p:nvSpPr>
          <p:cNvPr id="8" name="object 8"/>
          <p:cNvSpPr/>
          <p:nvPr/>
        </p:nvSpPr>
        <p:spPr>
          <a:xfrm>
            <a:off x="0" y="501395"/>
            <a:ext cx="9144000" cy="12700"/>
          </a:xfrm>
          <a:custGeom>
            <a:avLst/>
            <a:gdLst/>
            <a:ahLst/>
            <a:cxnLst/>
            <a:rect l="l" t="t" r="r" b="b"/>
            <a:pathLst>
              <a:path w="9144000" h="12700">
                <a:moveTo>
                  <a:pt x="9144000" y="0"/>
                </a:moveTo>
                <a:lnTo>
                  <a:pt x="0" y="0"/>
                </a:lnTo>
                <a:lnTo>
                  <a:pt x="0" y="12192"/>
                </a:lnTo>
                <a:lnTo>
                  <a:pt x="9144000" y="12192"/>
                </a:lnTo>
                <a:lnTo>
                  <a:pt x="9144000" y="0"/>
                </a:lnTo>
                <a:close/>
              </a:path>
            </a:pathLst>
          </a:custGeom>
          <a:solidFill>
            <a:srgbClr val="9999FF"/>
          </a:solidFill>
        </p:spPr>
        <p:txBody>
          <a:bodyPr wrap="square" lIns="0" tIns="0" rIns="0" bIns="0" rtlCol="0"/>
          <a:lstStyle/>
          <a:p>
            <a:endParaRPr/>
          </a:p>
        </p:txBody>
      </p:sp>
      <p:pic>
        <p:nvPicPr>
          <p:cNvPr id="9" name="object 9"/>
          <p:cNvPicPr/>
          <p:nvPr/>
        </p:nvPicPr>
        <p:blipFill>
          <a:blip r:embed="rId4" cstate="print"/>
          <a:stretch>
            <a:fillRect/>
          </a:stretch>
        </p:blipFill>
        <p:spPr>
          <a:xfrm>
            <a:off x="6591300" y="5791198"/>
            <a:ext cx="2552699" cy="990600"/>
          </a:xfrm>
          <a:prstGeom prst="rect">
            <a:avLst/>
          </a:prstGeom>
        </p:spPr>
      </p:pic>
      <p:sp>
        <p:nvSpPr>
          <p:cNvPr id="10" name="object 10"/>
          <p:cNvSpPr txBox="1"/>
          <p:nvPr/>
        </p:nvSpPr>
        <p:spPr>
          <a:xfrm>
            <a:off x="745642" y="815467"/>
            <a:ext cx="7619365" cy="2595245"/>
          </a:xfrm>
          <a:prstGeom prst="rect">
            <a:avLst/>
          </a:prstGeom>
        </p:spPr>
        <p:txBody>
          <a:bodyPr vert="horz" wrap="square" lIns="0" tIns="12065" rIns="0" bIns="0" rtlCol="0">
            <a:spAutoFit/>
          </a:bodyPr>
          <a:lstStyle/>
          <a:p>
            <a:pPr marL="29845">
              <a:lnSpc>
                <a:spcPct val="100000"/>
              </a:lnSpc>
              <a:spcBef>
                <a:spcPts val="95"/>
              </a:spcBef>
            </a:pPr>
            <a:r>
              <a:rPr sz="2800" b="1" spc="-5" dirty="0">
                <a:solidFill>
                  <a:srgbClr val="0000CC"/>
                </a:solidFill>
                <a:latin typeface="华文仿宋"/>
                <a:cs typeface="华文仿宋"/>
              </a:rPr>
              <a:t>面临技术上</a:t>
            </a:r>
            <a:r>
              <a:rPr sz="2800" b="1" spc="-10" dirty="0">
                <a:solidFill>
                  <a:srgbClr val="0000CC"/>
                </a:solidFill>
                <a:latin typeface="华文仿宋"/>
                <a:cs typeface="华文仿宋"/>
              </a:rPr>
              <a:t>巨大</a:t>
            </a:r>
            <a:r>
              <a:rPr sz="2800" b="1" spc="-5" dirty="0">
                <a:solidFill>
                  <a:srgbClr val="0000CC"/>
                </a:solidFill>
                <a:latin typeface="华文仿宋"/>
                <a:cs typeface="华文仿宋"/>
              </a:rPr>
              <a:t>的</a:t>
            </a:r>
            <a:r>
              <a:rPr sz="2800" b="1" spc="-10" dirty="0">
                <a:solidFill>
                  <a:srgbClr val="0000CC"/>
                </a:solidFill>
                <a:latin typeface="华文仿宋"/>
                <a:cs typeface="华文仿宋"/>
              </a:rPr>
              <a:t>挑战：</a:t>
            </a:r>
            <a:endParaRPr sz="2800">
              <a:latin typeface="华文仿宋"/>
              <a:cs typeface="华文仿宋"/>
            </a:endParaRPr>
          </a:p>
          <a:p>
            <a:pPr marL="368300" marR="1270000" indent="-368300">
              <a:lnSpc>
                <a:spcPct val="157800"/>
              </a:lnSpc>
              <a:spcBef>
                <a:spcPts val="210"/>
              </a:spcBef>
              <a:buFont typeface="Times New Roman"/>
              <a:buAutoNum type="arabicPeriod"/>
              <a:tabLst>
                <a:tab pos="368300" algn="l"/>
              </a:tabLst>
            </a:pPr>
            <a:r>
              <a:rPr sz="2800" b="1" spc="-5" dirty="0">
                <a:solidFill>
                  <a:srgbClr val="FF0000"/>
                </a:solidFill>
                <a:latin typeface="华文仿宋"/>
                <a:cs typeface="华文仿宋"/>
              </a:rPr>
              <a:t>用怎样的实</a:t>
            </a:r>
            <a:r>
              <a:rPr sz="2800" b="1" spc="-10" dirty="0">
                <a:solidFill>
                  <a:srgbClr val="FF0000"/>
                </a:solidFill>
                <a:latin typeface="华文仿宋"/>
                <a:cs typeface="华文仿宋"/>
              </a:rPr>
              <a:t>际</a:t>
            </a:r>
            <a:r>
              <a:rPr sz="2800" b="1" spc="-5" dirty="0">
                <a:solidFill>
                  <a:srgbClr val="FF0000"/>
                </a:solidFill>
                <a:latin typeface="华文仿宋"/>
                <a:cs typeface="华文仿宋"/>
              </a:rPr>
              <a:t>量</a:t>
            </a:r>
            <a:r>
              <a:rPr sz="2800" b="1" spc="-10" dirty="0">
                <a:solidFill>
                  <a:srgbClr val="FF0000"/>
                </a:solidFill>
                <a:latin typeface="华文仿宋"/>
                <a:cs typeface="华文仿宋"/>
              </a:rPr>
              <a:t>子物</a:t>
            </a:r>
            <a:r>
              <a:rPr sz="2800" b="1" spc="-5" dirty="0">
                <a:solidFill>
                  <a:srgbClr val="FF0000"/>
                </a:solidFill>
                <a:latin typeface="华文仿宋"/>
                <a:cs typeface="华文仿宋"/>
              </a:rPr>
              <a:t>理</a:t>
            </a:r>
            <a:r>
              <a:rPr sz="2800" b="1" spc="-10" dirty="0">
                <a:solidFill>
                  <a:srgbClr val="FF0000"/>
                </a:solidFill>
                <a:latin typeface="华文仿宋"/>
                <a:cs typeface="华文仿宋"/>
              </a:rPr>
              <a:t>系统</a:t>
            </a:r>
            <a:r>
              <a:rPr sz="2800" b="1" spc="-5" dirty="0">
                <a:solidFill>
                  <a:srgbClr val="FF0000"/>
                </a:solidFill>
                <a:latin typeface="华文仿宋"/>
                <a:cs typeface="华文仿宋"/>
              </a:rPr>
              <a:t>作</a:t>
            </a:r>
            <a:r>
              <a:rPr sz="2800" b="1" spc="25" dirty="0">
                <a:solidFill>
                  <a:srgbClr val="FF0000"/>
                </a:solidFill>
                <a:latin typeface="华文仿宋"/>
                <a:cs typeface="华文仿宋"/>
              </a:rPr>
              <a:t>为</a:t>
            </a:r>
            <a:r>
              <a:rPr sz="2800" b="1" spc="-5" dirty="0">
                <a:solidFill>
                  <a:srgbClr val="FF0000"/>
                </a:solidFill>
                <a:latin typeface="Times New Roman"/>
                <a:cs typeface="Times New Roman"/>
              </a:rPr>
              <a:t>q</a:t>
            </a:r>
            <a:r>
              <a:rPr sz="2800" b="1" dirty="0">
                <a:solidFill>
                  <a:srgbClr val="FF0000"/>
                </a:solidFill>
                <a:latin typeface="Times New Roman"/>
                <a:cs typeface="Times New Roman"/>
              </a:rPr>
              <a:t>u</a:t>
            </a:r>
            <a:r>
              <a:rPr sz="2800" b="1" spc="-5" dirty="0">
                <a:solidFill>
                  <a:srgbClr val="FF0000"/>
                </a:solidFill>
                <a:latin typeface="Times New Roman"/>
                <a:cs typeface="Times New Roman"/>
              </a:rPr>
              <a:t>bi</a:t>
            </a:r>
            <a:r>
              <a:rPr sz="2800" b="1" spc="5" dirty="0">
                <a:solidFill>
                  <a:srgbClr val="FF0000"/>
                </a:solidFill>
                <a:latin typeface="Times New Roman"/>
                <a:cs typeface="Times New Roman"/>
              </a:rPr>
              <a:t>t</a:t>
            </a:r>
            <a:r>
              <a:rPr sz="2800" b="1" spc="-5" dirty="0">
                <a:solidFill>
                  <a:srgbClr val="FF0000"/>
                </a:solidFill>
                <a:latin typeface="Times New Roman"/>
                <a:cs typeface="Times New Roman"/>
              </a:rPr>
              <a:t>? </a:t>
            </a:r>
            <a:r>
              <a:rPr sz="2800" b="1" spc="-5" dirty="0">
                <a:latin typeface="华文仿宋"/>
                <a:cs typeface="华文仿宋"/>
              </a:rPr>
              <a:t>原子、光子</a:t>
            </a:r>
            <a:r>
              <a:rPr sz="2800" b="1" spc="-10" dirty="0">
                <a:latin typeface="华文仿宋"/>
                <a:cs typeface="华文仿宋"/>
              </a:rPr>
              <a:t>、离</a:t>
            </a:r>
            <a:r>
              <a:rPr sz="2800" b="1" spc="-5" dirty="0">
                <a:latin typeface="华文仿宋"/>
                <a:cs typeface="华文仿宋"/>
              </a:rPr>
              <a:t>子</a:t>
            </a:r>
            <a:r>
              <a:rPr sz="2800" b="1" spc="-10" dirty="0">
                <a:latin typeface="华文仿宋"/>
                <a:cs typeface="华文仿宋"/>
              </a:rPr>
              <a:t>、分</a:t>
            </a:r>
            <a:r>
              <a:rPr sz="2800" b="1" spc="25" dirty="0">
                <a:latin typeface="华文仿宋"/>
                <a:cs typeface="华文仿宋"/>
              </a:rPr>
              <a:t>子</a:t>
            </a:r>
            <a:r>
              <a:rPr sz="2800" b="1" spc="-10" dirty="0">
                <a:latin typeface="Times New Roman"/>
                <a:cs typeface="Times New Roman"/>
              </a:rPr>
              <a:t>….</a:t>
            </a:r>
            <a:r>
              <a:rPr sz="2800" b="1" spc="-10" dirty="0">
                <a:latin typeface="华文仿宋"/>
                <a:cs typeface="华文仿宋"/>
              </a:rPr>
              <a:t>？</a:t>
            </a:r>
            <a:endParaRPr sz="2800">
              <a:latin typeface="华文仿宋"/>
              <a:cs typeface="华文仿宋"/>
            </a:endParaRPr>
          </a:p>
          <a:p>
            <a:pPr marL="387985" indent="-355600">
              <a:lnSpc>
                <a:spcPct val="100000"/>
              </a:lnSpc>
              <a:spcBef>
                <a:spcPts val="2705"/>
              </a:spcBef>
              <a:buFont typeface="Times New Roman"/>
              <a:buAutoNum type="arabicPeriod"/>
              <a:tabLst>
                <a:tab pos="388620" algn="l"/>
              </a:tabLst>
            </a:pPr>
            <a:r>
              <a:rPr sz="2800" b="1" dirty="0">
                <a:solidFill>
                  <a:srgbClr val="FF0000"/>
                </a:solidFill>
                <a:latin typeface="华文仿宋"/>
                <a:cs typeface="华文仿宋"/>
              </a:rPr>
              <a:t>如何把成百</a:t>
            </a:r>
            <a:r>
              <a:rPr sz="2800" b="1" spc="-5" dirty="0">
                <a:solidFill>
                  <a:srgbClr val="FF0000"/>
                </a:solidFill>
                <a:latin typeface="华文仿宋"/>
                <a:cs typeface="华文仿宋"/>
              </a:rPr>
              <a:t>上</a:t>
            </a:r>
            <a:r>
              <a:rPr sz="2800" b="1" spc="20" dirty="0">
                <a:solidFill>
                  <a:srgbClr val="FF0000"/>
                </a:solidFill>
                <a:latin typeface="华文仿宋"/>
                <a:cs typeface="华文仿宋"/>
              </a:rPr>
              <a:t>千</a:t>
            </a:r>
            <a:r>
              <a:rPr sz="2800" b="1" dirty="0">
                <a:solidFill>
                  <a:srgbClr val="FF0000"/>
                </a:solidFill>
                <a:latin typeface="Times New Roman"/>
                <a:cs typeface="Times New Roman"/>
              </a:rPr>
              <a:t>qubit</a:t>
            </a:r>
            <a:r>
              <a:rPr sz="2800" b="1" spc="-5" dirty="0">
                <a:solidFill>
                  <a:srgbClr val="FF0000"/>
                </a:solidFill>
                <a:latin typeface="华文仿宋"/>
                <a:cs typeface="华文仿宋"/>
              </a:rPr>
              <a:t>与外界隔</a:t>
            </a:r>
            <a:r>
              <a:rPr sz="2800" b="1" dirty="0">
                <a:solidFill>
                  <a:srgbClr val="FF0000"/>
                </a:solidFill>
                <a:latin typeface="华文仿宋"/>
                <a:cs typeface="华文仿宋"/>
              </a:rPr>
              <a:t>离</a:t>
            </a:r>
            <a:r>
              <a:rPr sz="2800" b="1" spc="-5" dirty="0">
                <a:solidFill>
                  <a:srgbClr val="FF0000"/>
                </a:solidFill>
                <a:latin typeface="华文仿宋"/>
                <a:cs typeface="华文仿宋"/>
              </a:rPr>
              <a:t>，相干操控？</a:t>
            </a:r>
            <a:endParaRPr sz="2800">
              <a:latin typeface="华文仿宋"/>
              <a:cs typeface="华文仿宋"/>
            </a:endParaRPr>
          </a:p>
        </p:txBody>
      </p:sp>
      <p:grpSp>
        <p:nvGrpSpPr>
          <p:cNvPr id="11" name="object 11"/>
          <p:cNvGrpSpPr/>
          <p:nvPr/>
        </p:nvGrpSpPr>
        <p:grpSpPr>
          <a:xfrm>
            <a:off x="1072896" y="3945635"/>
            <a:ext cx="802005" cy="730250"/>
            <a:chOff x="1072896" y="3945635"/>
            <a:chExt cx="802005" cy="730250"/>
          </a:xfrm>
        </p:grpSpPr>
        <p:sp>
          <p:nvSpPr>
            <p:cNvPr id="12" name="object 12"/>
            <p:cNvSpPr/>
            <p:nvPr/>
          </p:nvSpPr>
          <p:spPr>
            <a:xfrm>
              <a:off x="1077468" y="3950207"/>
              <a:ext cx="792480" cy="721360"/>
            </a:xfrm>
            <a:custGeom>
              <a:avLst/>
              <a:gdLst/>
              <a:ahLst/>
              <a:cxnLst/>
              <a:rect l="l" t="t" r="r" b="b"/>
              <a:pathLst>
                <a:path w="792480" h="721360">
                  <a:moveTo>
                    <a:pt x="396240" y="0"/>
                  </a:moveTo>
                  <a:lnTo>
                    <a:pt x="346537" y="2809"/>
                  </a:lnTo>
                  <a:lnTo>
                    <a:pt x="298676" y="11010"/>
                  </a:lnTo>
                  <a:lnTo>
                    <a:pt x="253029" y="24266"/>
                  </a:lnTo>
                  <a:lnTo>
                    <a:pt x="209967" y="42239"/>
                  </a:lnTo>
                  <a:lnTo>
                    <a:pt x="169861" y="64589"/>
                  </a:lnTo>
                  <a:lnTo>
                    <a:pt x="133082" y="90980"/>
                  </a:lnTo>
                  <a:lnTo>
                    <a:pt x="100003" y="121072"/>
                  </a:lnTo>
                  <a:lnTo>
                    <a:pt x="70993" y="154528"/>
                  </a:lnTo>
                  <a:lnTo>
                    <a:pt x="46426" y="191009"/>
                  </a:lnTo>
                  <a:lnTo>
                    <a:pt x="26671" y="230178"/>
                  </a:lnTo>
                  <a:lnTo>
                    <a:pt x="12101" y="271695"/>
                  </a:lnTo>
                  <a:lnTo>
                    <a:pt x="3087" y="315224"/>
                  </a:lnTo>
                  <a:lnTo>
                    <a:pt x="0" y="360426"/>
                  </a:lnTo>
                  <a:lnTo>
                    <a:pt x="3087" y="405627"/>
                  </a:lnTo>
                  <a:lnTo>
                    <a:pt x="12101" y="449156"/>
                  </a:lnTo>
                  <a:lnTo>
                    <a:pt x="26671" y="490673"/>
                  </a:lnTo>
                  <a:lnTo>
                    <a:pt x="46426" y="529842"/>
                  </a:lnTo>
                  <a:lnTo>
                    <a:pt x="70993" y="566323"/>
                  </a:lnTo>
                  <a:lnTo>
                    <a:pt x="100003" y="599779"/>
                  </a:lnTo>
                  <a:lnTo>
                    <a:pt x="133082" y="629871"/>
                  </a:lnTo>
                  <a:lnTo>
                    <a:pt x="169861" y="656262"/>
                  </a:lnTo>
                  <a:lnTo>
                    <a:pt x="209967" y="678612"/>
                  </a:lnTo>
                  <a:lnTo>
                    <a:pt x="253029" y="696585"/>
                  </a:lnTo>
                  <a:lnTo>
                    <a:pt x="298676" y="709841"/>
                  </a:lnTo>
                  <a:lnTo>
                    <a:pt x="346537" y="718042"/>
                  </a:lnTo>
                  <a:lnTo>
                    <a:pt x="396240" y="720852"/>
                  </a:lnTo>
                  <a:lnTo>
                    <a:pt x="445940" y="718042"/>
                  </a:lnTo>
                  <a:lnTo>
                    <a:pt x="493799" y="709841"/>
                  </a:lnTo>
                  <a:lnTo>
                    <a:pt x="539445" y="696585"/>
                  </a:lnTo>
                  <a:lnTo>
                    <a:pt x="582507" y="678612"/>
                  </a:lnTo>
                  <a:lnTo>
                    <a:pt x="622613" y="656262"/>
                  </a:lnTo>
                  <a:lnTo>
                    <a:pt x="659392" y="629871"/>
                  </a:lnTo>
                  <a:lnTo>
                    <a:pt x="692472" y="599779"/>
                  </a:lnTo>
                  <a:lnTo>
                    <a:pt x="721482" y="566323"/>
                  </a:lnTo>
                  <a:lnTo>
                    <a:pt x="746051" y="529842"/>
                  </a:lnTo>
                  <a:lnTo>
                    <a:pt x="765806" y="490673"/>
                  </a:lnTo>
                  <a:lnTo>
                    <a:pt x="780377" y="449156"/>
                  </a:lnTo>
                  <a:lnTo>
                    <a:pt x="789392" y="405627"/>
                  </a:lnTo>
                  <a:lnTo>
                    <a:pt x="792480" y="360426"/>
                  </a:lnTo>
                  <a:lnTo>
                    <a:pt x="789392" y="315224"/>
                  </a:lnTo>
                  <a:lnTo>
                    <a:pt x="780377" y="271695"/>
                  </a:lnTo>
                  <a:lnTo>
                    <a:pt x="765806" y="230178"/>
                  </a:lnTo>
                  <a:lnTo>
                    <a:pt x="746051" y="191009"/>
                  </a:lnTo>
                  <a:lnTo>
                    <a:pt x="721482" y="154528"/>
                  </a:lnTo>
                  <a:lnTo>
                    <a:pt x="692472" y="121072"/>
                  </a:lnTo>
                  <a:lnTo>
                    <a:pt x="659392" y="90980"/>
                  </a:lnTo>
                  <a:lnTo>
                    <a:pt x="622613" y="64589"/>
                  </a:lnTo>
                  <a:lnTo>
                    <a:pt x="582507" y="42239"/>
                  </a:lnTo>
                  <a:lnTo>
                    <a:pt x="539445" y="24266"/>
                  </a:lnTo>
                  <a:lnTo>
                    <a:pt x="493799" y="11010"/>
                  </a:lnTo>
                  <a:lnTo>
                    <a:pt x="445940" y="2809"/>
                  </a:lnTo>
                  <a:lnTo>
                    <a:pt x="396240" y="0"/>
                  </a:lnTo>
                  <a:close/>
                </a:path>
              </a:pathLst>
            </a:custGeom>
            <a:solidFill>
              <a:srgbClr val="00CC99"/>
            </a:solidFill>
          </p:spPr>
          <p:txBody>
            <a:bodyPr wrap="square" lIns="0" tIns="0" rIns="0" bIns="0" rtlCol="0"/>
            <a:lstStyle/>
            <a:p>
              <a:endParaRPr/>
            </a:p>
          </p:txBody>
        </p:sp>
        <p:sp>
          <p:nvSpPr>
            <p:cNvPr id="13" name="object 13"/>
            <p:cNvSpPr/>
            <p:nvPr/>
          </p:nvSpPr>
          <p:spPr>
            <a:xfrm>
              <a:off x="1077468" y="3950207"/>
              <a:ext cx="792480" cy="721360"/>
            </a:xfrm>
            <a:custGeom>
              <a:avLst/>
              <a:gdLst/>
              <a:ahLst/>
              <a:cxnLst/>
              <a:rect l="l" t="t" r="r" b="b"/>
              <a:pathLst>
                <a:path w="792480" h="721360">
                  <a:moveTo>
                    <a:pt x="0" y="360426"/>
                  </a:moveTo>
                  <a:lnTo>
                    <a:pt x="3087" y="315224"/>
                  </a:lnTo>
                  <a:lnTo>
                    <a:pt x="12101" y="271695"/>
                  </a:lnTo>
                  <a:lnTo>
                    <a:pt x="26671" y="230178"/>
                  </a:lnTo>
                  <a:lnTo>
                    <a:pt x="46426" y="191009"/>
                  </a:lnTo>
                  <a:lnTo>
                    <a:pt x="70993" y="154528"/>
                  </a:lnTo>
                  <a:lnTo>
                    <a:pt x="100003" y="121072"/>
                  </a:lnTo>
                  <a:lnTo>
                    <a:pt x="133082" y="90980"/>
                  </a:lnTo>
                  <a:lnTo>
                    <a:pt x="169861" y="64589"/>
                  </a:lnTo>
                  <a:lnTo>
                    <a:pt x="209967" y="42239"/>
                  </a:lnTo>
                  <a:lnTo>
                    <a:pt x="253029" y="24266"/>
                  </a:lnTo>
                  <a:lnTo>
                    <a:pt x="298676" y="11010"/>
                  </a:lnTo>
                  <a:lnTo>
                    <a:pt x="346537" y="2809"/>
                  </a:lnTo>
                  <a:lnTo>
                    <a:pt x="396240" y="0"/>
                  </a:lnTo>
                  <a:lnTo>
                    <a:pt x="445940" y="2809"/>
                  </a:lnTo>
                  <a:lnTo>
                    <a:pt x="493799" y="11010"/>
                  </a:lnTo>
                  <a:lnTo>
                    <a:pt x="539445" y="24266"/>
                  </a:lnTo>
                  <a:lnTo>
                    <a:pt x="582507" y="42239"/>
                  </a:lnTo>
                  <a:lnTo>
                    <a:pt x="622613" y="64589"/>
                  </a:lnTo>
                  <a:lnTo>
                    <a:pt x="659392" y="90980"/>
                  </a:lnTo>
                  <a:lnTo>
                    <a:pt x="692472" y="121072"/>
                  </a:lnTo>
                  <a:lnTo>
                    <a:pt x="721482" y="154528"/>
                  </a:lnTo>
                  <a:lnTo>
                    <a:pt x="746051" y="191009"/>
                  </a:lnTo>
                  <a:lnTo>
                    <a:pt x="765806" y="230178"/>
                  </a:lnTo>
                  <a:lnTo>
                    <a:pt x="780377" y="271695"/>
                  </a:lnTo>
                  <a:lnTo>
                    <a:pt x="789392" y="315224"/>
                  </a:lnTo>
                  <a:lnTo>
                    <a:pt x="792480" y="360426"/>
                  </a:lnTo>
                  <a:lnTo>
                    <a:pt x="789392" y="405627"/>
                  </a:lnTo>
                  <a:lnTo>
                    <a:pt x="780377" y="449156"/>
                  </a:lnTo>
                  <a:lnTo>
                    <a:pt x="765806" y="490673"/>
                  </a:lnTo>
                  <a:lnTo>
                    <a:pt x="746051" y="529842"/>
                  </a:lnTo>
                  <a:lnTo>
                    <a:pt x="721482" y="566323"/>
                  </a:lnTo>
                  <a:lnTo>
                    <a:pt x="692472" y="599779"/>
                  </a:lnTo>
                  <a:lnTo>
                    <a:pt x="659392" y="629871"/>
                  </a:lnTo>
                  <a:lnTo>
                    <a:pt x="622613" y="656262"/>
                  </a:lnTo>
                  <a:lnTo>
                    <a:pt x="582507" y="678612"/>
                  </a:lnTo>
                  <a:lnTo>
                    <a:pt x="539445" y="696585"/>
                  </a:lnTo>
                  <a:lnTo>
                    <a:pt x="493799" y="709841"/>
                  </a:lnTo>
                  <a:lnTo>
                    <a:pt x="445940" y="718042"/>
                  </a:lnTo>
                  <a:lnTo>
                    <a:pt x="396240" y="720852"/>
                  </a:lnTo>
                  <a:lnTo>
                    <a:pt x="346537" y="718042"/>
                  </a:lnTo>
                  <a:lnTo>
                    <a:pt x="298676" y="709841"/>
                  </a:lnTo>
                  <a:lnTo>
                    <a:pt x="253029" y="696585"/>
                  </a:lnTo>
                  <a:lnTo>
                    <a:pt x="209967" y="678612"/>
                  </a:lnTo>
                  <a:lnTo>
                    <a:pt x="169861" y="656262"/>
                  </a:lnTo>
                  <a:lnTo>
                    <a:pt x="133082" y="629871"/>
                  </a:lnTo>
                  <a:lnTo>
                    <a:pt x="100003" y="599779"/>
                  </a:lnTo>
                  <a:lnTo>
                    <a:pt x="70993" y="566323"/>
                  </a:lnTo>
                  <a:lnTo>
                    <a:pt x="46426" y="529842"/>
                  </a:lnTo>
                  <a:lnTo>
                    <a:pt x="26671" y="490673"/>
                  </a:lnTo>
                  <a:lnTo>
                    <a:pt x="12101" y="449156"/>
                  </a:lnTo>
                  <a:lnTo>
                    <a:pt x="3087" y="405627"/>
                  </a:lnTo>
                  <a:lnTo>
                    <a:pt x="0" y="360426"/>
                  </a:lnTo>
                  <a:close/>
                </a:path>
              </a:pathLst>
            </a:custGeom>
            <a:ln w="9144">
              <a:solidFill>
                <a:srgbClr val="000000"/>
              </a:solidFill>
            </a:ln>
          </p:spPr>
          <p:txBody>
            <a:bodyPr wrap="square" lIns="0" tIns="0" rIns="0" bIns="0" rtlCol="0"/>
            <a:lstStyle/>
            <a:p>
              <a:endParaRPr/>
            </a:p>
          </p:txBody>
        </p:sp>
      </p:grpSp>
      <p:sp>
        <p:nvSpPr>
          <p:cNvPr id="14" name="object 14"/>
          <p:cNvSpPr/>
          <p:nvPr/>
        </p:nvSpPr>
        <p:spPr>
          <a:xfrm>
            <a:off x="2160270" y="3879341"/>
            <a:ext cx="1080770" cy="0"/>
          </a:xfrm>
          <a:custGeom>
            <a:avLst/>
            <a:gdLst/>
            <a:ahLst/>
            <a:cxnLst/>
            <a:rect l="l" t="t" r="r" b="b"/>
            <a:pathLst>
              <a:path w="1080770">
                <a:moveTo>
                  <a:pt x="0" y="0"/>
                </a:moveTo>
                <a:lnTo>
                  <a:pt x="1080516" y="0"/>
                </a:lnTo>
              </a:path>
            </a:pathLst>
          </a:custGeom>
          <a:ln w="25908">
            <a:solidFill>
              <a:srgbClr val="FF0000"/>
            </a:solidFill>
          </a:ln>
        </p:spPr>
        <p:txBody>
          <a:bodyPr wrap="square" lIns="0" tIns="0" rIns="0" bIns="0" rtlCol="0"/>
          <a:lstStyle/>
          <a:p>
            <a:endParaRPr/>
          </a:p>
        </p:txBody>
      </p:sp>
      <p:sp>
        <p:nvSpPr>
          <p:cNvPr id="15" name="object 15"/>
          <p:cNvSpPr txBox="1"/>
          <p:nvPr/>
        </p:nvSpPr>
        <p:spPr>
          <a:xfrm>
            <a:off x="3691166" y="3457563"/>
            <a:ext cx="585470" cy="1323975"/>
          </a:xfrm>
          <a:prstGeom prst="rect">
            <a:avLst/>
          </a:prstGeom>
        </p:spPr>
        <p:txBody>
          <a:bodyPr vert="horz" wrap="square" lIns="0" tIns="248920" rIns="0" bIns="0" rtlCol="0">
            <a:spAutoFit/>
          </a:bodyPr>
          <a:lstStyle/>
          <a:p>
            <a:pPr marL="12700">
              <a:lnSpc>
                <a:spcPct val="100000"/>
              </a:lnSpc>
              <a:spcBef>
                <a:spcPts val="1960"/>
              </a:spcBef>
            </a:pPr>
            <a:r>
              <a:rPr sz="2650" spc="110" dirty="0">
                <a:latin typeface="Times New Roman"/>
                <a:cs typeface="Times New Roman"/>
              </a:rPr>
              <a:t>|1</a:t>
            </a:r>
            <a:r>
              <a:rPr sz="2650" spc="-385" dirty="0">
                <a:latin typeface="Times New Roman"/>
                <a:cs typeface="Times New Roman"/>
              </a:rPr>
              <a:t> </a:t>
            </a:r>
            <a:r>
              <a:rPr sz="2650" spc="45" dirty="0">
                <a:latin typeface="Symbol"/>
                <a:cs typeface="Symbol"/>
              </a:rPr>
              <a:t></a:t>
            </a:r>
            <a:endParaRPr sz="2650">
              <a:latin typeface="Symbol"/>
              <a:cs typeface="Symbol"/>
            </a:endParaRPr>
          </a:p>
          <a:p>
            <a:pPr marL="14604">
              <a:lnSpc>
                <a:spcPct val="100000"/>
              </a:lnSpc>
              <a:spcBef>
                <a:spcPts val="1935"/>
              </a:spcBef>
            </a:pPr>
            <a:r>
              <a:rPr sz="2700" spc="15" dirty="0">
                <a:latin typeface="Times New Roman"/>
                <a:cs typeface="Times New Roman"/>
              </a:rPr>
              <a:t>| </a:t>
            </a:r>
            <a:r>
              <a:rPr sz="2700" spc="35" dirty="0">
                <a:latin typeface="Times New Roman"/>
                <a:cs typeface="Times New Roman"/>
              </a:rPr>
              <a:t>0</a:t>
            </a:r>
            <a:r>
              <a:rPr sz="2700" spc="-530" dirty="0">
                <a:latin typeface="Times New Roman"/>
                <a:cs typeface="Times New Roman"/>
              </a:rPr>
              <a:t> </a:t>
            </a:r>
            <a:r>
              <a:rPr sz="2700" spc="40" dirty="0">
                <a:latin typeface="Symbol"/>
                <a:cs typeface="Symbol"/>
              </a:rPr>
              <a:t></a:t>
            </a:r>
            <a:endParaRPr sz="2700">
              <a:latin typeface="Symbol"/>
              <a:cs typeface="Symbol"/>
            </a:endParaRPr>
          </a:p>
        </p:txBody>
      </p:sp>
      <p:grpSp>
        <p:nvGrpSpPr>
          <p:cNvPr id="16" name="object 16"/>
          <p:cNvGrpSpPr/>
          <p:nvPr/>
        </p:nvGrpSpPr>
        <p:grpSpPr>
          <a:xfrm>
            <a:off x="4971288" y="3939540"/>
            <a:ext cx="718185" cy="728980"/>
            <a:chOff x="4971288" y="3939540"/>
            <a:chExt cx="718185" cy="728980"/>
          </a:xfrm>
        </p:grpSpPr>
        <p:sp>
          <p:nvSpPr>
            <p:cNvPr id="17" name="object 17"/>
            <p:cNvSpPr/>
            <p:nvPr/>
          </p:nvSpPr>
          <p:spPr>
            <a:xfrm>
              <a:off x="4975860" y="3944112"/>
              <a:ext cx="708660" cy="719455"/>
            </a:xfrm>
            <a:custGeom>
              <a:avLst/>
              <a:gdLst/>
              <a:ahLst/>
              <a:cxnLst/>
              <a:rect l="l" t="t" r="r" b="b"/>
              <a:pathLst>
                <a:path w="708660" h="719454">
                  <a:moveTo>
                    <a:pt x="354329" y="0"/>
                  </a:moveTo>
                  <a:lnTo>
                    <a:pt x="306246" y="3283"/>
                  </a:lnTo>
                  <a:lnTo>
                    <a:pt x="260129" y="12848"/>
                  </a:lnTo>
                  <a:lnTo>
                    <a:pt x="216402" y="28265"/>
                  </a:lnTo>
                  <a:lnTo>
                    <a:pt x="175485" y="49106"/>
                  </a:lnTo>
                  <a:lnTo>
                    <a:pt x="137802" y="74943"/>
                  </a:lnTo>
                  <a:lnTo>
                    <a:pt x="103774" y="105346"/>
                  </a:lnTo>
                  <a:lnTo>
                    <a:pt x="73824" y="139887"/>
                  </a:lnTo>
                  <a:lnTo>
                    <a:pt x="48372" y="178138"/>
                  </a:lnTo>
                  <a:lnTo>
                    <a:pt x="27842" y="219670"/>
                  </a:lnTo>
                  <a:lnTo>
                    <a:pt x="12655" y="264054"/>
                  </a:lnTo>
                  <a:lnTo>
                    <a:pt x="3234" y="310861"/>
                  </a:lnTo>
                  <a:lnTo>
                    <a:pt x="0" y="359663"/>
                  </a:lnTo>
                  <a:lnTo>
                    <a:pt x="3234" y="408466"/>
                  </a:lnTo>
                  <a:lnTo>
                    <a:pt x="12655" y="455273"/>
                  </a:lnTo>
                  <a:lnTo>
                    <a:pt x="27842" y="499657"/>
                  </a:lnTo>
                  <a:lnTo>
                    <a:pt x="48372" y="541189"/>
                  </a:lnTo>
                  <a:lnTo>
                    <a:pt x="73824" y="579440"/>
                  </a:lnTo>
                  <a:lnTo>
                    <a:pt x="103774" y="613981"/>
                  </a:lnTo>
                  <a:lnTo>
                    <a:pt x="137802" y="644384"/>
                  </a:lnTo>
                  <a:lnTo>
                    <a:pt x="175485" y="670221"/>
                  </a:lnTo>
                  <a:lnTo>
                    <a:pt x="216402" y="691062"/>
                  </a:lnTo>
                  <a:lnTo>
                    <a:pt x="260129" y="706479"/>
                  </a:lnTo>
                  <a:lnTo>
                    <a:pt x="306246" y="716044"/>
                  </a:lnTo>
                  <a:lnTo>
                    <a:pt x="354329" y="719327"/>
                  </a:lnTo>
                  <a:lnTo>
                    <a:pt x="402413" y="716044"/>
                  </a:lnTo>
                  <a:lnTo>
                    <a:pt x="448530" y="706479"/>
                  </a:lnTo>
                  <a:lnTo>
                    <a:pt x="492257" y="691062"/>
                  </a:lnTo>
                  <a:lnTo>
                    <a:pt x="533174" y="670221"/>
                  </a:lnTo>
                  <a:lnTo>
                    <a:pt x="570857" y="644384"/>
                  </a:lnTo>
                  <a:lnTo>
                    <a:pt x="604885" y="613981"/>
                  </a:lnTo>
                  <a:lnTo>
                    <a:pt x="634835" y="579440"/>
                  </a:lnTo>
                  <a:lnTo>
                    <a:pt x="660287" y="541189"/>
                  </a:lnTo>
                  <a:lnTo>
                    <a:pt x="680817" y="499657"/>
                  </a:lnTo>
                  <a:lnTo>
                    <a:pt x="696004" y="455273"/>
                  </a:lnTo>
                  <a:lnTo>
                    <a:pt x="705425" y="408466"/>
                  </a:lnTo>
                  <a:lnTo>
                    <a:pt x="708660" y="359663"/>
                  </a:lnTo>
                  <a:lnTo>
                    <a:pt x="705425" y="310861"/>
                  </a:lnTo>
                  <a:lnTo>
                    <a:pt x="696004" y="264054"/>
                  </a:lnTo>
                  <a:lnTo>
                    <a:pt x="680817" y="219670"/>
                  </a:lnTo>
                  <a:lnTo>
                    <a:pt x="660287" y="178138"/>
                  </a:lnTo>
                  <a:lnTo>
                    <a:pt x="634835" y="139887"/>
                  </a:lnTo>
                  <a:lnTo>
                    <a:pt x="604885" y="105346"/>
                  </a:lnTo>
                  <a:lnTo>
                    <a:pt x="570857" y="74943"/>
                  </a:lnTo>
                  <a:lnTo>
                    <a:pt x="533174" y="49106"/>
                  </a:lnTo>
                  <a:lnTo>
                    <a:pt x="492257" y="28265"/>
                  </a:lnTo>
                  <a:lnTo>
                    <a:pt x="448530" y="12848"/>
                  </a:lnTo>
                  <a:lnTo>
                    <a:pt x="402413" y="3283"/>
                  </a:lnTo>
                  <a:lnTo>
                    <a:pt x="354329" y="0"/>
                  </a:lnTo>
                  <a:close/>
                </a:path>
              </a:pathLst>
            </a:custGeom>
            <a:solidFill>
              <a:srgbClr val="00CC99"/>
            </a:solidFill>
          </p:spPr>
          <p:txBody>
            <a:bodyPr wrap="square" lIns="0" tIns="0" rIns="0" bIns="0" rtlCol="0"/>
            <a:lstStyle/>
            <a:p>
              <a:endParaRPr/>
            </a:p>
          </p:txBody>
        </p:sp>
        <p:sp>
          <p:nvSpPr>
            <p:cNvPr id="18" name="object 18"/>
            <p:cNvSpPr/>
            <p:nvPr/>
          </p:nvSpPr>
          <p:spPr>
            <a:xfrm>
              <a:off x="4975860" y="3944112"/>
              <a:ext cx="708660" cy="719455"/>
            </a:xfrm>
            <a:custGeom>
              <a:avLst/>
              <a:gdLst/>
              <a:ahLst/>
              <a:cxnLst/>
              <a:rect l="l" t="t" r="r" b="b"/>
              <a:pathLst>
                <a:path w="708660" h="719454">
                  <a:moveTo>
                    <a:pt x="0" y="359663"/>
                  </a:moveTo>
                  <a:lnTo>
                    <a:pt x="3234" y="310861"/>
                  </a:lnTo>
                  <a:lnTo>
                    <a:pt x="12655" y="264054"/>
                  </a:lnTo>
                  <a:lnTo>
                    <a:pt x="27842" y="219670"/>
                  </a:lnTo>
                  <a:lnTo>
                    <a:pt x="48372" y="178138"/>
                  </a:lnTo>
                  <a:lnTo>
                    <a:pt x="73824" y="139887"/>
                  </a:lnTo>
                  <a:lnTo>
                    <a:pt x="103774" y="105346"/>
                  </a:lnTo>
                  <a:lnTo>
                    <a:pt x="137802" y="74943"/>
                  </a:lnTo>
                  <a:lnTo>
                    <a:pt x="175485" y="49106"/>
                  </a:lnTo>
                  <a:lnTo>
                    <a:pt x="216402" y="28265"/>
                  </a:lnTo>
                  <a:lnTo>
                    <a:pt x="260129" y="12848"/>
                  </a:lnTo>
                  <a:lnTo>
                    <a:pt x="306246" y="3283"/>
                  </a:lnTo>
                  <a:lnTo>
                    <a:pt x="354329" y="0"/>
                  </a:lnTo>
                  <a:lnTo>
                    <a:pt x="402413" y="3283"/>
                  </a:lnTo>
                  <a:lnTo>
                    <a:pt x="448530" y="12848"/>
                  </a:lnTo>
                  <a:lnTo>
                    <a:pt x="492257" y="28265"/>
                  </a:lnTo>
                  <a:lnTo>
                    <a:pt x="533174" y="49106"/>
                  </a:lnTo>
                  <a:lnTo>
                    <a:pt x="570857" y="74943"/>
                  </a:lnTo>
                  <a:lnTo>
                    <a:pt x="604885" y="105346"/>
                  </a:lnTo>
                  <a:lnTo>
                    <a:pt x="634835" y="139887"/>
                  </a:lnTo>
                  <a:lnTo>
                    <a:pt x="660287" y="178138"/>
                  </a:lnTo>
                  <a:lnTo>
                    <a:pt x="680817" y="219670"/>
                  </a:lnTo>
                  <a:lnTo>
                    <a:pt x="696004" y="264054"/>
                  </a:lnTo>
                  <a:lnTo>
                    <a:pt x="705425" y="310861"/>
                  </a:lnTo>
                  <a:lnTo>
                    <a:pt x="708660" y="359663"/>
                  </a:lnTo>
                  <a:lnTo>
                    <a:pt x="705425" y="408466"/>
                  </a:lnTo>
                  <a:lnTo>
                    <a:pt x="696004" y="455273"/>
                  </a:lnTo>
                  <a:lnTo>
                    <a:pt x="680817" y="499657"/>
                  </a:lnTo>
                  <a:lnTo>
                    <a:pt x="660287" y="541189"/>
                  </a:lnTo>
                  <a:lnTo>
                    <a:pt x="634835" y="579440"/>
                  </a:lnTo>
                  <a:lnTo>
                    <a:pt x="604885" y="613981"/>
                  </a:lnTo>
                  <a:lnTo>
                    <a:pt x="570857" y="644384"/>
                  </a:lnTo>
                  <a:lnTo>
                    <a:pt x="533174" y="670221"/>
                  </a:lnTo>
                  <a:lnTo>
                    <a:pt x="492257" y="691062"/>
                  </a:lnTo>
                  <a:lnTo>
                    <a:pt x="448530" y="706479"/>
                  </a:lnTo>
                  <a:lnTo>
                    <a:pt x="402413" y="716044"/>
                  </a:lnTo>
                  <a:lnTo>
                    <a:pt x="354329" y="719327"/>
                  </a:lnTo>
                  <a:lnTo>
                    <a:pt x="306246" y="716044"/>
                  </a:lnTo>
                  <a:lnTo>
                    <a:pt x="260129" y="706479"/>
                  </a:lnTo>
                  <a:lnTo>
                    <a:pt x="216402" y="691062"/>
                  </a:lnTo>
                  <a:lnTo>
                    <a:pt x="175485" y="670221"/>
                  </a:lnTo>
                  <a:lnTo>
                    <a:pt x="137802" y="644384"/>
                  </a:lnTo>
                  <a:lnTo>
                    <a:pt x="103774" y="613981"/>
                  </a:lnTo>
                  <a:lnTo>
                    <a:pt x="73824" y="579440"/>
                  </a:lnTo>
                  <a:lnTo>
                    <a:pt x="48372" y="541189"/>
                  </a:lnTo>
                  <a:lnTo>
                    <a:pt x="27842" y="499657"/>
                  </a:lnTo>
                  <a:lnTo>
                    <a:pt x="12655" y="455273"/>
                  </a:lnTo>
                  <a:lnTo>
                    <a:pt x="3234" y="408466"/>
                  </a:lnTo>
                  <a:lnTo>
                    <a:pt x="0" y="359663"/>
                  </a:lnTo>
                  <a:close/>
                </a:path>
              </a:pathLst>
            </a:custGeom>
            <a:ln w="9144">
              <a:solidFill>
                <a:srgbClr val="000000"/>
              </a:solidFill>
            </a:ln>
          </p:spPr>
          <p:txBody>
            <a:bodyPr wrap="square" lIns="0" tIns="0" rIns="0" bIns="0" rtlCol="0"/>
            <a:lstStyle/>
            <a:p>
              <a:endParaRPr/>
            </a:p>
          </p:txBody>
        </p:sp>
      </p:grpSp>
      <p:sp>
        <p:nvSpPr>
          <p:cNvPr id="19" name="object 19"/>
          <p:cNvSpPr/>
          <p:nvPr/>
        </p:nvSpPr>
        <p:spPr>
          <a:xfrm>
            <a:off x="6057138" y="3873246"/>
            <a:ext cx="1080770" cy="0"/>
          </a:xfrm>
          <a:custGeom>
            <a:avLst/>
            <a:gdLst/>
            <a:ahLst/>
            <a:cxnLst/>
            <a:rect l="l" t="t" r="r" b="b"/>
            <a:pathLst>
              <a:path w="1080770">
                <a:moveTo>
                  <a:pt x="0" y="0"/>
                </a:moveTo>
                <a:lnTo>
                  <a:pt x="1080515" y="0"/>
                </a:lnTo>
              </a:path>
            </a:pathLst>
          </a:custGeom>
          <a:ln w="25908">
            <a:solidFill>
              <a:srgbClr val="FF0000"/>
            </a:solidFill>
          </a:ln>
        </p:spPr>
        <p:txBody>
          <a:bodyPr wrap="square" lIns="0" tIns="0" rIns="0" bIns="0" rtlCol="0"/>
          <a:lstStyle/>
          <a:p>
            <a:endParaRPr/>
          </a:p>
        </p:txBody>
      </p:sp>
      <p:sp>
        <p:nvSpPr>
          <p:cNvPr id="20" name="object 20"/>
          <p:cNvSpPr txBox="1"/>
          <p:nvPr/>
        </p:nvSpPr>
        <p:spPr>
          <a:xfrm>
            <a:off x="7589558" y="3451116"/>
            <a:ext cx="585470" cy="1324610"/>
          </a:xfrm>
          <a:prstGeom prst="rect">
            <a:avLst/>
          </a:prstGeom>
        </p:spPr>
        <p:txBody>
          <a:bodyPr vert="horz" wrap="square" lIns="0" tIns="248285" rIns="0" bIns="0" rtlCol="0">
            <a:spAutoFit/>
          </a:bodyPr>
          <a:lstStyle/>
          <a:p>
            <a:pPr marL="12700">
              <a:lnSpc>
                <a:spcPct val="100000"/>
              </a:lnSpc>
              <a:spcBef>
                <a:spcPts val="1955"/>
              </a:spcBef>
            </a:pPr>
            <a:r>
              <a:rPr sz="2650" spc="110" dirty="0">
                <a:latin typeface="Times New Roman"/>
                <a:cs typeface="Times New Roman"/>
              </a:rPr>
              <a:t>|1</a:t>
            </a:r>
            <a:r>
              <a:rPr sz="2650" spc="-385" dirty="0">
                <a:latin typeface="Times New Roman"/>
                <a:cs typeface="Times New Roman"/>
              </a:rPr>
              <a:t> </a:t>
            </a:r>
            <a:r>
              <a:rPr sz="2650" spc="45" dirty="0">
                <a:latin typeface="Symbol"/>
                <a:cs typeface="Symbol"/>
              </a:rPr>
              <a:t></a:t>
            </a:r>
            <a:endParaRPr sz="2650">
              <a:latin typeface="Symbol"/>
              <a:cs typeface="Symbol"/>
            </a:endParaRPr>
          </a:p>
          <a:p>
            <a:pPr marL="14604">
              <a:lnSpc>
                <a:spcPct val="100000"/>
              </a:lnSpc>
              <a:spcBef>
                <a:spcPts val="1939"/>
              </a:spcBef>
            </a:pPr>
            <a:r>
              <a:rPr sz="2700" spc="15" dirty="0">
                <a:latin typeface="Times New Roman"/>
                <a:cs typeface="Times New Roman"/>
              </a:rPr>
              <a:t>| </a:t>
            </a:r>
            <a:r>
              <a:rPr sz="2700" spc="35" dirty="0">
                <a:latin typeface="Times New Roman"/>
                <a:cs typeface="Times New Roman"/>
              </a:rPr>
              <a:t>0</a:t>
            </a:r>
            <a:r>
              <a:rPr sz="2700" spc="-530" dirty="0">
                <a:latin typeface="Times New Roman"/>
                <a:cs typeface="Times New Roman"/>
              </a:rPr>
              <a:t> </a:t>
            </a:r>
            <a:r>
              <a:rPr sz="2700" spc="40" dirty="0">
                <a:latin typeface="Symbol"/>
                <a:cs typeface="Symbol"/>
              </a:rPr>
              <a:t></a:t>
            </a:r>
            <a:endParaRPr sz="2700">
              <a:latin typeface="Symbol"/>
              <a:cs typeface="Symbol"/>
            </a:endParaRPr>
          </a:p>
        </p:txBody>
      </p:sp>
      <p:sp>
        <p:nvSpPr>
          <p:cNvPr id="21" name="object 21"/>
          <p:cNvSpPr txBox="1"/>
          <p:nvPr/>
        </p:nvSpPr>
        <p:spPr>
          <a:xfrm>
            <a:off x="1396746" y="4149090"/>
            <a:ext cx="1982470" cy="299720"/>
          </a:xfrm>
          <a:prstGeom prst="rect">
            <a:avLst/>
          </a:prstGeom>
        </p:spPr>
        <p:txBody>
          <a:bodyPr vert="horz" wrap="square" lIns="0" tIns="12700" rIns="0" bIns="0" rtlCol="0">
            <a:spAutoFit/>
          </a:bodyPr>
          <a:lstStyle/>
          <a:p>
            <a:pPr marL="12700">
              <a:lnSpc>
                <a:spcPct val="100000"/>
              </a:lnSpc>
              <a:spcBef>
                <a:spcPts val="100"/>
              </a:spcBef>
              <a:tabLst>
                <a:tab pos="835025" algn="l"/>
                <a:tab pos="1969135" algn="l"/>
              </a:tabLst>
            </a:pPr>
            <a:r>
              <a:rPr sz="1800" dirty="0">
                <a:latin typeface="Times New Roman"/>
                <a:cs typeface="Times New Roman"/>
              </a:rPr>
              <a:t>1	</a:t>
            </a:r>
            <a:r>
              <a:rPr sz="1800" u="heavy" dirty="0">
                <a:uFill>
                  <a:solidFill>
                    <a:srgbClr val="00FFFF"/>
                  </a:solidFill>
                </a:uFill>
                <a:latin typeface="Times New Roman"/>
                <a:cs typeface="Times New Roman"/>
              </a:rPr>
              <a:t> 	</a:t>
            </a:r>
            <a:endParaRPr sz="1800">
              <a:latin typeface="Times New Roman"/>
              <a:cs typeface="Times New Roman"/>
            </a:endParaRPr>
          </a:p>
        </p:txBody>
      </p:sp>
      <p:sp>
        <p:nvSpPr>
          <p:cNvPr id="22" name="object 22"/>
          <p:cNvSpPr txBox="1"/>
          <p:nvPr/>
        </p:nvSpPr>
        <p:spPr>
          <a:xfrm>
            <a:off x="5270753" y="4159707"/>
            <a:ext cx="2005330" cy="300355"/>
          </a:xfrm>
          <a:prstGeom prst="rect">
            <a:avLst/>
          </a:prstGeom>
        </p:spPr>
        <p:txBody>
          <a:bodyPr vert="horz" wrap="square" lIns="0" tIns="12700" rIns="0" bIns="0" rtlCol="0">
            <a:spAutoFit/>
          </a:bodyPr>
          <a:lstStyle/>
          <a:p>
            <a:pPr marL="12700">
              <a:lnSpc>
                <a:spcPct val="100000"/>
              </a:lnSpc>
              <a:spcBef>
                <a:spcPts val="100"/>
              </a:spcBef>
              <a:tabLst>
                <a:tab pos="857885" algn="l"/>
                <a:tab pos="1991995" algn="l"/>
              </a:tabLst>
            </a:pPr>
            <a:r>
              <a:rPr sz="1800" dirty="0">
                <a:latin typeface="Times New Roman"/>
                <a:cs typeface="Times New Roman"/>
              </a:rPr>
              <a:t>2	</a:t>
            </a:r>
            <a:r>
              <a:rPr sz="1800" u="heavy" dirty="0">
                <a:uFill>
                  <a:solidFill>
                    <a:srgbClr val="00FFFF"/>
                  </a:solidFill>
                </a:uFill>
                <a:latin typeface="Times New Roman"/>
                <a:cs typeface="Times New Roman"/>
              </a:rPr>
              <a:t> 	</a:t>
            </a:r>
            <a:endParaRPr sz="1800">
              <a:latin typeface="Times New Roman"/>
              <a:cs typeface="Times New Roman"/>
            </a:endParaRPr>
          </a:p>
        </p:txBody>
      </p:sp>
      <p:sp>
        <p:nvSpPr>
          <p:cNvPr id="23" name="object 23"/>
          <p:cNvSpPr txBox="1"/>
          <p:nvPr/>
        </p:nvSpPr>
        <p:spPr>
          <a:xfrm>
            <a:off x="787666" y="4767829"/>
            <a:ext cx="7586345" cy="1435100"/>
          </a:xfrm>
          <a:prstGeom prst="rect">
            <a:avLst/>
          </a:prstGeom>
        </p:spPr>
        <p:txBody>
          <a:bodyPr vert="horz" wrap="square" lIns="0" tIns="226695" rIns="0" bIns="0" rtlCol="0">
            <a:spAutoFit/>
          </a:bodyPr>
          <a:lstStyle/>
          <a:p>
            <a:pPr marL="40640">
              <a:lnSpc>
                <a:spcPct val="100000"/>
              </a:lnSpc>
              <a:spcBef>
                <a:spcPts val="1785"/>
              </a:spcBef>
            </a:pPr>
            <a:r>
              <a:rPr sz="3000" spc="409" dirty="0">
                <a:latin typeface="Times New Roman"/>
                <a:cs typeface="Times New Roman"/>
              </a:rPr>
              <a:t>|</a:t>
            </a:r>
            <a:r>
              <a:rPr sz="3250" i="1" spc="409" dirty="0">
                <a:latin typeface="Symbol"/>
                <a:cs typeface="Symbol"/>
              </a:rPr>
              <a:t></a:t>
            </a:r>
            <a:r>
              <a:rPr sz="3250" i="1" spc="735" dirty="0">
                <a:latin typeface="Times New Roman"/>
                <a:cs typeface="Times New Roman"/>
              </a:rPr>
              <a:t> </a:t>
            </a:r>
            <a:r>
              <a:rPr sz="3000" spc="515" dirty="0">
                <a:latin typeface="Symbol"/>
                <a:cs typeface="Symbol"/>
              </a:rPr>
              <a:t></a:t>
            </a:r>
            <a:r>
              <a:rPr sz="3000" spc="65" dirty="0">
                <a:latin typeface="Times New Roman"/>
                <a:cs typeface="Times New Roman"/>
              </a:rPr>
              <a:t> </a:t>
            </a:r>
            <a:r>
              <a:rPr sz="3000" i="1" spc="325" dirty="0">
                <a:latin typeface="Times New Roman"/>
                <a:cs typeface="Times New Roman"/>
              </a:rPr>
              <a:t>c</a:t>
            </a:r>
            <a:r>
              <a:rPr sz="2550" spc="487" baseline="-24509" dirty="0">
                <a:latin typeface="Times New Roman"/>
                <a:cs typeface="Times New Roman"/>
              </a:rPr>
              <a:t>0</a:t>
            </a:r>
            <a:r>
              <a:rPr sz="2550" spc="900" baseline="-24509" dirty="0">
                <a:latin typeface="Times New Roman"/>
                <a:cs typeface="Times New Roman"/>
              </a:rPr>
              <a:t> </a:t>
            </a:r>
            <a:r>
              <a:rPr sz="3000" spc="195" dirty="0">
                <a:latin typeface="Times New Roman"/>
                <a:cs typeface="Times New Roman"/>
              </a:rPr>
              <a:t>|</a:t>
            </a:r>
            <a:r>
              <a:rPr sz="3000" spc="-90" dirty="0">
                <a:latin typeface="Times New Roman"/>
                <a:cs typeface="Times New Roman"/>
              </a:rPr>
              <a:t> </a:t>
            </a:r>
            <a:r>
              <a:rPr sz="3000" spc="490" dirty="0">
                <a:latin typeface="Times New Roman"/>
                <a:cs typeface="Times New Roman"/>
              </a:rPr>
              <a:t>0</a:t>
            </a:r>
            <a:r>
              <a:rPr sz="3000" spc="75" dirty="0">
                <a:latin typeface="Times New Roman"/>
                <a:cs typeface="Times New Roman"/>
              </a:rPr>
              <a:t> </a:t>
            </a:r>
            <a:r>
              <a:rPr sz="3000" spc="540" dirty="0">
                <a:latin typeface="Symbol"/>
                <a:cs typeface="Symbol"/>
              </a:rPr>
              <a:t></a:t>
            </a:r>
            <a:r>
              <a:rPr sz="3000" spc="125" dirty="0">
                <a:latin typeface="Times New Roman"/>
                <a:cs typeface="Times New Roman"/>
              </a:rPr>
              <a:t> </a:t>
            </a:r>
            <a:r>
              <a:rPr sz="3000" spc="355" dirty="0">
                <a:latin typeface="Symbol"/>
                <a:cs typeface="Symbol"/>
              </a:rPr>
              <a:t></a:t>
            </a:r>
            <a:r>
              <a:rPr sz="3000" i="1" spc="355" dirty="0">
                <a:latin typeface="Times New Roman"/>
                <a:cs typeface="Times New Roman"/>
              </a:rPr>
              <a:t>c</a:t>
            </a:r>
            <a:r>
              <a:rPr sz="2550" spc="532" baseline="-24509" dirty="0">
                <a:latin typeface="Times New Roman"/>
                <a:cs typeface="Times New Roman"/>
              </a:rPr>
              <a:t>1</a:t>
            </a:r>
            <a:r>
              <a:rPr sz="2550" spc="607" baseline="-24509" dirty="0">
                <a:latin typeface="Times New Roman"/>
                <a:cs typeface="Times New Roman"/>
              </a:rPr>
              <a:t> </a:t>
            </a:r>
            <a:r>
              <a:rPr sz="3000" spc="495" dirty="0">
                <a:latin typeface="Times New Roman"/>
                <a:cs typeface="Times New Roman"/>
              </a:rPr>
              <a:t>|1</a:t>
            </a:r>
            <a:r>
              <a:rPr sz="3000" spc="-235" dirty="0">
                <a:latin typeface="Times New Roman"/>
                <a:cs typeface="Times New Roman"/>
              </a:rPr>
              <a:t> </a:t>
            </a:r>
            <a:r>
              <a:rPr sz="3000" spc="540" dirty="0">
                <a:latin typeface="Symbol"/>
                <a:cs typeface="Symbol"/>
              </a:rPr>
              <a:t></a:t>
            </a:r>
            <a:endParaRPr sz="3000">
              <a:latin typeface="Symbol"/>
              <a:cs typeface="Symbol"/>
            </a:endParaRPr>
          </a:p>
          <a:p>
            <a:pPr marL="38100">
              <a:lnSpc>
                <a:spcPct val="100000"/>
              </a:lnSpc>
              <a:spcBef>
                <a:spcPts val="1665"/>
              </a:spcBef>
            </a:pPr>
            <a:r>
              <a:rPr sz="3050" spc="-5" dirty="0">
                <a:latin typeface="Times New Roman"/>
                <a:cs typeface="Times New Roman"/>
              </a:rPr>
              <a:t>|</a:t>
            </a:r>
            <a:r>
              <a:rPr sz="3200" i="1" spc="-5" dirty="0">
                <a:latin typeface="Symbol"/>
                <a:cs typeface="Symbol"/>
              </a:rPr>
              <a:t></a:t>
            </a:r>
            <a:r>
              <a:rPr sz="3200" i="1" spc="325" dirty="0">
                <a:latin typeface="Times New Roman"/>
                <a:cs typeface="Times New Roman"/>
              </a:rPr>
              <a:t> </a:t>
            </a:r>
            <a:r>
              <a:rPr sz="3050" spc="30" dirty="0">
                <a:latin typeface="Symbol"/>
                <a:cs typeface="Symbol"/>
              </a:rPr>
              <a:t></a:t>
            </a:r>
            <a:r>
              <a:rPr sz="3050" spc="-75" dirty="0">
                <a:latin typeface="Times New Roman"/>
                <a:cs typeface="Times New Roman"/>
              </a:rPr>
              <a:t> </a:t>
            </a:r>
            <a:r>
              <a:rPr sz="3050" i="1" spc="-5" dirty="0">
                <a:latin typeface="Times New Roman"/>
                <a:cs typeface="Times New Roman"/>
              </a:rPr>
              <a:t>c</a:t>
            </a:r>
            <a:r>
              <a:rPr sz="2625" spc="-7" baseline="-25396" dirty="0">
                <a:latin typeface="Times New Roman"/>
                <a:cs typeface="Times New Roman"/>
              </a:rPr>
              <a:t>00</a:t>
            </a:r>
            <a:r>
              <a:rPr sz="2625" spc="569" baseline="-25396" dirty="0">
                <a:latin typeface="Times New Roman"/>
                <a:cs typeface="Times New Roman"/>
              </a:rPr>
              <a:t> </a:t>
            </a:r>
            <a:r>
              <a:rPr sz="3050" spc="15" dirty="0">
                <a:latin typeface="Times New Roman"/>
                <a:cs typeface="Times New Roman"/>
              </a:rPr>
              <a:t>|</a:t>
            </a:r>
            <a:r>
              <a:rPr sz="3050" spc="-325" dirty="0">
                <a:latin typeface="Times New Roman"/>
                <a:cs typeface="Times New Roman"/>
              </a:rPr>
              <a:t> </a:t>
            </a:r>
            <a:r>
              <a:rPr sz="3050" spc="-20" dirty="0">
                <a:latin typeface="Times New Roman"/>
                <a:cs typeface="Times New Roman"/>
              </a:rPr>
              <a:t>0,</a:t>
            </a:r>
            <a:r>
              <a:rPr sz="3050" spc="-490" dirty="0">
                <a:latin typeface="Times New Roman"/>
                <a:cs typeface="Times New Roman"/>
              </a:rPr>
              <a:t> </a:t>
            </a:r>
            <a:r>
              <a:rPr sz="3050" spc="45" dirty="0">
                <a:latin typeface="Times New Roman"/>
                <a:cs typeface="Times New Roman"/>
              </a:rPr>
              <a:t>0</a:t>
            </a:r>
            <a:r>
              <a:rPr sz="3050" spc="-165" dirty="0">
                <a:latin typeface="Times New Roman"/>
                <a:cs typeface="Times New Roman"/>
              </a:rPr>
              <a:t> </a:t>
            </a:r>
            <a:r>
              <a:rPr sz="3050" spc="50" dirty="0">
                <a:latin typeface="Symbol"/>
                <a:cs typeface="Symbol"/>
              </a:rPr>
              <a:t></a:t>
            </a:r>
            <a:r>
              <a:rPr sz="3050" spc="-40" dirty="0">
                <a:latin typeface="Times New Roman"/>
                <a:cs typeface="Times New Roman"/>
              </a:rPr>
              <a:t> </a:t>
            </a:r>
            <a:r>
              <a:rPr sz="3050" spc="-5" dirty="0">
                <a:latin typeface="Symbol"/>
                <a:cs typeface="Symbol"/>
              </a:rPr>
              <a:t></a:t>
            </a:r>
            <a:r>
              <a:rPr sz="3050" i="1" spc="-5" dirty="0">
                <a:latin typeface="Times New Roman"/>
                <a:cs typeface="Times New Roman"/>
              </a:rPr>
              <a:t>c</a:t>
            </a:r>
            <a:r>
              <a:rPr sz="2625" spc="-7" baseline="-25396" dirty="0">
                <a:latin typeface="Times New Roman"/>
                <a:cs typeface="Times New Roman"/>
              </a:rPr>
              <a:t>10</a:t>
            </a:r>
            <a:r>
              <a:rPr sz="2625" spc="555" baseline="-25396" dirty="0">
                <a:latin typeface="Times New Roman"/>
                <a:cs typeface="Times New Roman"/>
              </a:rPr>
              <a:t> </a:t>
            </a:r>
            <a:r>
              <a:rPr sz="3050" spc="15" dirty="0">
                <a:latin typeface="Times New Roman"/>
                <a:cs typeface="Times New Roman"/>
              </a:rPr>
              <a:t>|</a:t>
            </a:r>
            <a:r>
              <a:rPr sz="3050" spc="-325" dirty="0">
                <a:latin typeface="Times New Roman"/>
                <a:cs typeface="Times New Roman"/>
              </a:rPr>
              <a:t> </a:t>
            </a:r>
            <a:r>
              <a:rPr sz="3050" spc="15" dirty="0">
                <a:latin typeface="Times New Roman"/>
                <a:cs typeface="Times New Roman"/>
              </a:rPr>
              <a:t>0,1</a:t>
            </a:r>
            <a:r>
              <a:rPr sz="3050" spc="-350" dirty="0">
                <a:latin typeface="Times New Roman"/>
                <a:cs typeface="Times New Roman"/>
              </a:rPr>
              <a:t> </a:t>
            </a:r>
            <a:r>
              <a:rPr sz="3050" spc="50" dirty="0">
                <a:latin typeface="Symbol"/>
                <a:cs typeface="Symbol"/>
              </a:rPr>
              <a:t></a:t>
            </a:r>
            <a:r>
              <a:rPr sz="3050" spc="-40" dirty="0">
                <a:latin typeface="Times New Roman"/>
                <a:cs typeface="Times New Roman"/>
              </a:rPr>
              <a:t> </a:t>
            </a:r>
            <a:r>
              <a:rPr sz="3050" spc="30" dirty="0">
                <a:latin typeface="Symbol"/>
                <a:cs typeface="Symbol"/>
              </a:rPr>
              <a:t></a:t>
            </a:r>
            <a:r>
              <a:rPr sz="3050" i="1" spc="30" dirty="0">
                <a:latin typeface="Times New Roman"/>
                <a:cs typeface="Times New Roman"/>
              </a:rPr>
              <a:t>c</a:t>
            </a:r>
            <a:r>
              <a:rPr sz="2625" spc="44" baseline="-25396" dirty="0">
                <a:latin typeface="Times New Roman"/>
                <a:cs typeface="Times New Roman"/>
              </a:rPr>
              <a:t>01</a:t>
            </a:r>
            <a:r>
              <a:rPr sz="2625" spc="382" baseline="-25396" dirty="0">
                <a:latin typeface="Times New Roman"/>
                <a:cs typeface="Times New Roman"/>
              </a:rPr>
              <a:t> </a:t>
            </a:r>
            <a:r>
              <a:rPr sz="3050" spc="-5" dirty="0">
                <a:latin typeface="Times New Roman"/>
                <a:cs typeface="Times New Roman"/>
              </a:rPr>
              <a:t>|1,</a:t>
            </a:r>
            <a:r>
              <a:rPr sz="3050" spc="-490" dirty="0">
                <a:latin typeface="Times New Roman"/>
                <a:cs typeface="Times New Roman"/>
              </a:rPr>
              <a:t> </a:t>
            </a:r>
            <a:r>
              <a:rPr sz="3050" spc="45" dirty="0">
                <a:latin typeface="Times New Roman"/>
                <a:cs typeface="Times New Roman"/>
              </a:rPr>
              <a:t>0</a:t>
            </a:r>
            <a:r>
              <a:rPr sz="3050" spc="-160" dirty="0">
                <a:latin typeface="Times New Roman"/>
                <a:cs typeface="Times New Roman"/>
              </a:rPr>
              <a:t> </a:t>
            </a:r>
            <a:r>
              <a:rPr sz="3050" spc="50" dirty="0">
                <a:latin typeface="Symbol"/>
                <a:cs typeface="Symbol"/>
              </a:rPr>
              <a:t></a:t>
            </a:r>
            <a:r>
              <a:rPr sz="3050" spc="-40" dirty="0">
                <a:latin typeface="Times New Roman"/>
                <a:cs typeface="Times New Roman"/>
              </a:rPr>
              <a:t> </a:t>
            </a:r>
            <a:r>
              <a:rPr sz="3050" spc="-5" dirty="0">
                <a:latin typeface="Symbol"/>
                <a:cs typeface="Symbol"/>
              </a:rPr>
              <a:t></a:t>
            </a:r>
            <a:r>
              <a:rPr sz="3050" i="1" spc="-5" dirty="0">
                <a:latin typeface="Times New Roman"/>
                <a:cs typeface="Times New Roman"/>
              </a:rPr>
              <a:t>c</a:t>
            </a:r>
            <a:r>
              <a:rPr sz="2625" spc="-7" baseline="-25396" dirty="0">
                <a:latin typeface="Times New Roman"/>
                <a:cs typeface="Times New Roman"/>
              </a:rPr>
              <a:t>11</a:t>
            </a:r>
            <a:r>
              <a:rPr sz="2625" spc="390" baseline="-25396" dirty="0">
                <a:latin typeface="Times New Roman"/>
                <a:cs typeface="Times New Roman"/>
              </a:rPr>
              <a:t> </a:t>
            </a:r>
            <a:r>
              <a:rPr sz="3050" spc="20" dirty="0">
                <a:latin typeface="Times New Roman"/>
                <a:cs typeface="Times New Roman"/>
              </a:rPr>
              <a:t>|1,1</a:t>
            </a:r>
            <a:r>
              <a:rPr sz="3050" spc="-345" dirty="0">
                <a:latin typeface="Times New Roman"/>
                <a:cs typeface="Times New Roman"/>
              </a:rPr>
              <a:t> </a:t>
            </a:r>
            <a:r>
              <a:rPr sz="3050" spc="50" dirty="0">
                <a:latin typeface="Symbol"/>
                <a:cs typeface="Symbol"/>
              </a:rPr>
              <a:t></a:t>
            </a:r>
            <a:endParaRPr sz="3050">
              <a:latin typeface="Symbol"/>
              <a:cs typeface="Symbol"/>
            </a:endParaRPr>
          </a:p>
        </p:txBody>
      </p:sp>
      <p:grpSp>
        <p:nvGrpSpPr>
          <p:cNvPr id="24" name="object 24"/>
          <p:cNvGrpSpPr/>
          <p:nvPr/>
        </p:nvGrpSpPr>
        <p:grpSpPr>
          <a:xfrm>
            <a:off x="2598420" y="3800855"/>
            <a:ext cx="173990" cy="751205"/>
            <a:chOff x="2598420" y="3800855"/>
            <a:chExt cx="173990" cy="751205"/>
          </a:xfrm>
        </p:grpSpPr>
        <p:pic>
          <p:nvPicPr>
            <p:cNvPr id="25" name="object 25"/>
            <p:cNvPicPr/>
            <p:nvPr/>
          </p:nvPicPr>
          <p:blipFill>
            <a:blip r:embed="rId5" cstate="print"/>
            <a:stretch>
              <a:fillRect/>
            </a:stretch>
          </p:blipFill>
          <p:spPr>
            <a:xfrm>
              <a:off x="2598420" y="3800855"/>
              <a:ext cx="173736" cy="140207"/>
            </a:xfrm>
            <a:prstGeom prst="rect">
              <a:avLst/>
            </a:prstGeom>
          </p:spPr>
        </p:pic>
        <p:sp>
          <p:nvSpPr>
            <p:cNvPr id="26" name="object 26"/>
            <p:cNvSpPr/>
            <p:nvPr/>
          </p:nvSpPr>
          <p:spPr>
            <a:xfrm>
              <a:off x="2645664" y="3983735"/>
              <a:ext cx="76200" cy="568325"/>
            </a:xfrm>
            <a:custGeom>
              <a:avLst/>
              <a:gdLst/>
              <a:ahLst/>
              <a:cxnLst/>
              <a:rect l="l" t="t" r="r" b="b"/>
              <a:pathLst>
                <a:path w="76200" h="568325">
                  <a:moveTo>
                    <a:pt x="31750" y="492125"/>
                  </a:moveTo>
                  <a:lnTo>
                    <a:pt x="0" y="492125"/>
                  </a:lnTo>
                  <a:lnTo>
                    <a:pt x="38100" y="568325"/>
                  </a:lnTo>
                  <a:lnTo>
                    <a:pt x="69850" y="504825"/>
                  </a:lnTo>
                  <a:lnTo>
                    <a:pt x="31750" y="504825"/>
                  </a:lnTo>
                  <a:lnTo>
                    <a:pt x="31750" y="492125"/>
                  </a:lnTo>
                  <a:close/>
                </a:path>
                <a:path w="76200" h="568325">
                  <a:moveTo>
                    <a:pt x="44450" y="0"/>
                  </a:moveTo>
                  <a:lnTo>
                    <a:pt x="31750" y="0"/>
                  </a:lnTo>
                  <a:lnTo>
                    <a:pt x="31750" y="504825"/>
                  </a:lnTo>
                  <a:lnTo>
                    <a:pt x="44450" y="504825"/>
                  </a:lnTo>
                  <a:lnTo>
                    <a:pt x="44450" y="0"/>
                  </a:lnTo>
                  <a:close/>
                </a:path>
                <a:path w="76200" h="568325">
                  <a:moveTo>
                    <a:pt x="76200" y="492125"/>
                  </a:moveTo>
                  <a:lnTo>
                    <a:pt x="44450" y="492125"/>
                  </a:lnTo>
                  <a:lnTo>
                    <a:pt x="44450" y="504825"/>
                  </a:lnTo>
                  <a:lnTo>
                    <a:pt x="69850" y="504825"/>
                  </a:lnTo>
                  <a:lnTo>
                    <a:pt x="76200" y="492125"/>
                  </a:lnTo>
                  <a:close/>
                </a:path>
              </a:pathLst>
            </a:custGeom>
            <a:solidFill>
              <a:srgbClr val="FF0000"/>
            </a:solidFill>
          </p:spPr>
          <p:txBody>
            <a:bodyPr wrap="square" lIns="0" tIns="0" rIns="0" bIns="0" rtlCol="0"/>
            <a:lstStyle/>
            <a:p>
              <a:endParaRPr/>
            </a:p>
          </p:txBody>
        </p:sp>
      </p:grpSp>
      <p:grpSp>
        <p:nvGrpSpPr>
          <p:cNvPr id="27" name="object 27"/>
          <p:cNvGrpSpPr/>
          <p:nvPr/>
        </p:nvGrpSpPr>
        <p:grpSpPr>
          <a:xfrm>
            <a:off x="6473952" y="3800855"/>
            <a:ext cx="172720" cy="742315"/>
            <a:chOff x="6473952" y="3800855"/>
            <a:chExt cx="172720" cy="742315"/>
          </a:xfrm>
        </p:grpSpPr>
        <p:pic>
          <p:nvPicPr>
            <p:cNvPr id="28" name="object 28"/>
            <p:cNvPicPr/>
            <p:nvPr/>
          </p:nvPicPr>
          <p:blipFill>
            <a:blip r:embed="rId6" cstate="print"/>
            <a:stretch>
              <a:fillRect/>
            </a:stretch>
          </p:blipFill>
          <p:spPr>
            <a:xfrm>
              <a:off x="6473952" y="3800855"/>
              <a:ext cx="172212" cy="140207"/>
            </a:xfrm>
            <a:prstGeom prst="rect">
              <a:avLst/>
            </a:prstGeom>
          </p:spPr>
        </p:pic>
        <p:sp>
          <p:nvSpPr>
            <p:cNvPr id="29" name="object 29"/>
            <p:cNvSpPr/>
            <p:nvPr/>
          </p:nvSpPr>
          <p:spPr>
            <a:xfrm>
              <a:off x="6528816" y="3973067"/>
              <a:ext cx="76200" cy="570230"/>
            </a:xfrm>
            <a:custGeom>
              <a:avLst/>
              <a:gdLst/>
              <a:ahLst/>
              <a:cxnLst/>
              <a:rect l="l" t="t" r="r" b="b"/>
              <a:pathLst>
                <a:path w="76200" h="570229">
                  <a:moveTo>
                    <a:pt x="31750" y="493648"/>
                  </a:moveTo>
                  <a:lnTo>
                    <a:pt x="0" y="493648"/>
                  </a:lnTo>
                  <a:lnTo>
                    <a:pt x="38100" y="569848"/>
                  </a:lnTo>
                  <a:lnTo>
                    <a:pt x="69850" y="506348"/>
                  </a:lnTo>
                  <a:lnTo>
                    <a:pt x="31750" y="506348"/>
                  </a:lnTo>
                  <a:lnTo>
                    <a:pt x="31750" y="493648"/>
                  </a:lnTo>
                  <a:close/>
                </a:path>
                <a:path w="76200" h="570229">
                  <a:moveTo>
                    <a:pt x="44450" y="0"/>
                  </a:moveTo>
                  <a:lnTo>
                    <a:pt x="31750" y="0"/>
                  </a:lnTo>
                  <a:lnTo>
                    <a:pt x="31750" y="506348"/>
                  </a:lnTo>
                  <a:lnTo>
                    <a:pt x="44450" y="506348"/>
                  </a:lnTo>
                  <a:lnTo>
                    <a:pt x="44450" y="0"/>
                  </a:lnTo>
                  <a:close/>
                </a:path>
                <a:path w="76200" h="570229">
                  <a:moveTo>
                    <a:pt x="76200" y="493648"/>
                  </a:moveTo>
                  <a:lnTo>
                    <a:pt x="44450" y="493648"/>
                  </a:lnTo>
                  <a:lnTo>
                    <a:pt x="44450" y="506348"/>
                  </a:lnTo>
                  <a:lnTo>
                    <a:pt x="69850" y="506348"/>
                  </a:lnTo>
                  <a:lnTo>
                    <a:pt x="76200" y="493648"/>
                  </a:lnTo>
                  <a:close/>
                </a:path>
              </a:pathLst>
            </a:custGeom>
            <a:solidFill>
              <a:srgbClr val="FF0000"/>
            </a:solidFill>
          </p:spPr>
          <p:txBody>
            <a:bodyPr wrap="square" lIns="0" tIns="0" rIns="0" bIns="0" rtlCol="0"/>
            <a:lstStyle/>
            <a:p>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75628" y="117475"/>
            <a:ext cx="2756535" cy="299720"/>
          </a:xfrm>
          <a:prstGeom prst="rect">
            <a:avLst/>
          </a:prstGeom>
        </p:spPr>
        <p:txBody>
          <a:bodyPr vert="horz" wrap="square" lIns="0" tIns="12700" rIns="0" bIns="0" rtlCol="0">
            <a:spAutoFit/>
          </a:bodyPr>
          <a:lstStyle/>
          <a:p>
            <a:pPr marL="12700">
              <a:lnSpc>
                <a:spcPct val="100000"/>
              </a:lnSpc>
              <a:spcBef>
                <a:spcPts val="100"/>
              </a:spcBef>
            </a:pPr>
            <a:r>
              <a:rPr sz="1800" b="1" i="1" dirty="0">
                <a:solidFill>
                  <a:srgbClr val="0000CC"/>
                </a:solidFill>
                <a:latin typeface="Arial"/>
                <a:cs typeface="Arial"/>
              </a:rPr>
              <a:t>Xi’an </a:t>
            </a:r>
            <a:r>
              <a:rPr sz="1800" b="1" i="1" spc="-5" dirty="0">
                <a:solidFill>
                  <a:srgbClr val="0000CC"/>
                </a:solidFill>
                <a:latin typeface="Arial"/>
                <a:cs typeface="Arial"/>
              </a:rPr>
              <a:t>Jiaotong</a:t>
            </a:r>
            <a:r>
              <a:rPr sz="1800" b="1" i="1" spc="-30" dirty="0">
                <a:solidFill>
                  <a:srgbClr val="0000CC"/>
                </a:solidFill>
                <a:latin typeface="Arial"/>
                <a:cs typeface="Arial"/>
              </a:rPr>
              <a:t> </a:t>
            </a:r>
            <a:r>
              <a:rPr sz="1800" b="1" i="1" spc="-5" dirty="0">
                <a:solidFill>
                  <a:srgbClr val="0000CC"/>
                </a:solidFill>
                <a:latin typeface="Arial"/>
                <a:cs typeface="Arial"/>
              </a:rPr>
              <a:t>University</a:t>
            </a:r>
            <a:endParaRPr sz="1800">
              <a:latin typeface="Arial"/>
              <a:cs typeface="Arial"/>
            </a:endParaRPr>
          </a:p>
        </p:txBody>
      </p:sp>
      <p:sp>
        <p:nvSpPr>
          <p:cNvPr id="3" name="object 3"/>
          <p:cNvSpPr/>
          <p:nvPr/>
        </p:nvSpPr>
        <p:spPr>
          <a:xfrm>
            <a:off x="0" y="501395"/>
            <a:ext cx="9144000" cy="12700"/>
          </a:xfrm>
          <a:custGeom>
            <a:avLst/>
            <a:gdLst/>
            <a:ahLst/>
            <a:cxnLst/>
            <a:rect l="l" t="t" r="r" b="b"/>
            <a:pathLst>
              <a:path w="9144000" h="12700">
                <a:moveTo>
                  <a:pt x="9144000" y="0"/>
                </a:moveTo>
                <a:lnTo>
                  <a:pt x="0" y="0"/>
                </a:lnTo>
                <a:lnTo>
                  <a:pt x="0" y="12192"/>
                </a:lnTo>
                <a:lnTo>
                  <a:pt x="9144000" y="12192"/>
                </a:lnTo>
                <a:lnTo>
                  <a:pt x="9144000" y="0"/>
                </a:lnTo>
                <a:close/>
              </a:path>
            </a:pathLst>
          </a:custGeom>
          <a:solidFill>
            <a:srgbClr val="9999FF"/>
          </a:solidFill>
        </p:spPr>
        <p:txBody>
          <a:bodyPr wrap="square" lIns="0" tIns="0" rIns="0" bIns="0" rtlCol="0"/>
          <a:lstStyle/>
          <a:p>
            <a:endParaRPr/>
          </a:p>
        </p:txBody>
      </p:sp>
      <p:pic>
        <p:nvPicPr>
          <p:cNvPr id="4" name="object 4"/>
          <p:cNvPicPr/>
          <p:nvPr/>
        </p:nvPicPr>
        <p:blipFill>
          <a:blip r:embed="rId2" cstate="print"/>
          <a:stretch>
            <a:fillRect/>
          </a:stretch>
        </p:blipFill>
        <p:spPr>
          <a:xfrm>
            <a:off x="6591300" y="5791198"/>
            <a:ext cx="2552699" cy="990600"/>
          </a:xfrm>
          <a:prstGeom prst="rect">
            <a:avLst/>
          </a:prstGeom>
        </p:spPr>
      </p:pic>
      <p:sp>
        <p:nvSpPr>
          <p:cNvPr id="5" name="object 5"/>
          <p:cNvSpPr txBox="1"/>
          <p:nvPr/>
        </p:nvSpPr>
        <p:spPr>
          <a:xfrm>
            <a:off x="858418" y="635888"/>
            <a:ext cx="2367280" cy="1116330"/>
          </a:xfrm>
          <a:prstGeom prst="rect">
            <a:avLst/>
          </a:prstGeom>
        </p:spPr>
        <p:txBody>
          <a:bodyPr vert="horz" wrap="square" lIns="0" tIns="12065" rIns="0" bIns="0" rtlCol="0">
            <a:spAutoFit/>
          </a:bodyPr>
          <a:lstStyle/>
          <a:p>
            <a:pPr marL="12700">
              <a:lnSpc>
                <a:spcPct val="100000"/>
              </a:lnSpc>
              <a:spcBef>
                <a:spcPts val="95"/>
              </a:spcBef>
            </a:pPr>
            <a:r>
              <a:rPr sz="2800" b="1" dirty="0">
                <a:solidFill>
                  <a:srgbClr val="0000FF"/>
                </a:solidFill>
                <a:latin typeface="华文仿宋"/>
                <a:cs typeface="华文仿宋"/>
              </a:rPr>
              <a:t>超导量子线路</a:t>
            </a:r>
            <a:endParaRPr sz="2800">
              <a:latin typeface="华文仿宋"/>
              <a:cs typeface="华文仿宋"/>
            </a:endParaRPr>
          </a:p>
          <a:p>
            <a:pPr marL="1061085">
              <a:lnSpc>
                <a:spcPct val="100000"/>
              </a:lnSpc>
              <a:spcBef>
                <a:spcPts val="1989"/>
              </a:spcBef>
              <a:tabLst>
                <a:tab pos="2353945" algn="l"/>
              </a:tabLst>
            </a:pPr>
            <a:r>
              <a:rPr sz="2700" i="1" spc="370" dirty="0">
                <a:latin typeface="Times New Roman"/>
                <a:cs typeface="Times New Roman"/>
              </a:rPr>
              <a:t>C</a:t>
            </a:r>
            <a:r>
              <a:rPr sz="2700" i="1" u="sng" dirty="0">
                <a:uFill>
                  <a:solidFill>
                    <a:srgbClr val="000000"/>
                  </a:solidFill>
                </a:uFill>
                <a:latin typeface="Times New Roman"/>
                <a:cs typeface="Times New Roman"/>
              </a:rPr>
              <a:t> 	</a:t>
            </a:r>
            <a:endParaRPr sz="2700">
              <a:latin typeface="Times New Roman"/>
              <a:cs typeface="Times New Roman"/>
            </a:endParaRPr>
          </a:p>
        </p:txBody>
      </p:sp>
      <p:grpSp>
        <p:nvGrpSpPr>
          <p:cNvPr id="6" name="object 6"/>
          <p:cNvGrpSpPr/>
          <p:nvPr/>
        </p:nvGrpSpPr>
        <p:grpSpPr>
          <a:xfrm>
            <a:off x="967739" y="1766442"/>
            <a:ext cx="2280920" cy="1595755"/>
            <a:chOff x="967739" y="1766442"/>
            <a:chExt cx="2280920" cy="1595755"/>
          </a:xfrm>
        </p:grpSpPr>
        <p:sp>
          <p:nvSpPr>
            <p:cNvPr id="7" name="object 7"/>
            <p:cNvSpPr/>
            <p:nvPr/>
          </p:nvSpPr>
          <p:spPr>
            <a:xfrm>
              <a:off x="972311" y="1988820"/>
              <a:ext cx="2160905" cy="1369695"/>
            </a:xfrm>
            <a:custGeom>
              <a:avLst/>
              <a:gdLst/>
              <a:ahLst/>
              <a:cxnLst/>
              <a:rect l="l" t="t" r="r" b="b"/>
              <a:pathLst>
                <a:path w="2160905" h="1369695">
                  <a:moveTo>
                    <a:pt x="0" y="0"/>
                  </a:moveTo>
                  <a:lnTo>
                    <a:pt x="936625" y="0"/>
                  </a:lnTo>
                </a:path>
                <a:path w="2160905" h="1369695">
                  <a:moveTo>
                    <a:pt x="2159508" y="935735"/>
                  </a:moveTo>
                  <a:lnTo>
                    <a:pt x="2159508" y="1369187"/>
                  </a:lnTo>
                </a:path>
                <a:path w="2160905" h="1369695">
                  <a:moveTo>
                    <a:pt x="0" y="1368552"/>
                  </a:moveTo>
                  <a:lnTo>
                    <a:pt x="2160651" y="1368552"/>
                  </a:lnTo>
                </a:path>
                <a:path w="2160905" h="1369695">
                  <a:moveTo>
                    <a:pt x="0" y="0"/>
                  </a:moveTo>
                  <a:lnTo>
                    <a:pt x="0" y="1368425"/>
                  </a:lnTo>
                </a:path>
              </a:pathLst>
            </a:custGeom>
            <a:ln w="9144">
              <a:solidFill>
                <a:srgbClr val="000000"/>
              </a:solidFill>
            </a:ln>
          </p:spPr>
          <p:txBody>
            <a:bodyPr wrap="square" lIns="0" tIns="0" rIns="0" bIns="0" rtlCol="0"/>
            <a:lstStyle/>
            <a:p>
              <a:endParaRPr/>
            </a:p>
          </p:txBody>
        </p:sp>
        <p:sp>
          <p:nvSpPr>
            <p:cNvPr id="8" name="object 8"/>
            <p:cNvSpPr/>
            <p:nvPr/>
          </p:nvSpPr>
          <p:spPr>
            <a:xfrm>
              <a:off x="1882901" y="1775968"/>
              <a:ext cx="281940" cy="358775"/>
            </a:xfrm>
            <a:custGeom>
              <a:avLst/>
              <a:gdLst/>
              <a:ahLst/>
              <a:cxnLst/>
              <a:rect l="l" t="t" r="r" b="b"/>
              <a:pathLst>
                <a:path w="281939" h="358775">
                  <a:moveTo>
                    <a:pt x="37718" y="22733"/>
                  </a:moveTo>
                  <a:lnTo>
                    <a:pt x="37718" y="30226"/>
                  </a:lnTo>
                  <a:lnTo>
                    <a:pt x="37718" y="45720"/>
                  </a:lnTo>
                  <a:lnTo>
                    <a:pt x="37718" y="68453"/>
                  </a:lnTo>
                  <a:lnTo>
                    <a:pt x="37718" y="91440"/>
                  </a:lnTo>
                  <a:lnTo>
                    <a:pt x="37718" y="106553"/>
                  </a:lnTo>
                  <a:lnTo>
                    <a:pt x="37718" y="121666"/>
                  </a:lnTo>
                  <a:lnTo>
                    <a:pt x="30225" y="129667"/>
                  </a:lnTo>
                  <a:lnTo>
                    <a:pt x="30225" y="137160"/>
                  </a:lnTo>
                  <a:lnTo>
                    <a:pt x="30225" y="152273"/>
                  </a:lnTo>
                  <a:lnTo>
                    <a:pt x="30225" y="167767"/>
                  </a:lnTo>
                  <a:lnTo>
                    <a:pt x="30225" y="175387"/>
                  </a:lnTo>
                  <a:lnTo>
                    <a:pt x="22606" y="175387"/>
                  </a:lnTo>
                  <a:lnTo>
                    <a:pt x="22606" y="190500"/>
                  </a:lnTo>
                  <a:lnTo>
                    <a:pt x="22606" y="213106"/>
                  </a:lnTo>
                  <a:lnTo>
                    <a:pt x="22606" y="228600"/>
                  </a:lnTo>
                  <a:lnTo>
                    <a:pt x="22606" y="251333"/>
                  </a:lnTo>
                  <a:lnTo>
                    <a:pt x="15112" y="251333"/>
                  </a:lnTo>
                  <a:lnTo>
                    <a:pt x="15112" y="289433"/>
                  </a:lnTo>
                  <a:lnTo>
                    <a:pt x="7493" y="297053"/>
                  </a:lnTo>
                  <a:lnTo>
                    <a:pt x="7493" y="304546"/>
                  </a:lnTo>
                  <a:lnTo>
                    <a:pt x="7493" y="312547"/>
                  </a:lnTo>
                  <a:lnTo>
                    <a:pt x="7493" y="320040"/>
                  </a:lnTo>
                  <a:lnTo>
                    <a:pt x="7493" y="327660"/>
                  </a:lnTo>
                  <a:lnTo>
                    <a:pt x="0" y="327660"/>
                  </a:lnTo>
                  <a:lnTo>
                    <a:pt x="0" y="335153"/>
                  </a:lnTo>
                  <a:lnTo>
                    <a:pt x="0" y="358267"/>
                  </a:lnTo>
                </a:path>
                <a:path w="281939" h="358775">
                  <a:moveTo>
                    <a:pt x="281813" y="0"/>
                  </a:moveTo>
                  <a:lnTo>
                    <a:pt x="281813" y="7620"/>
                  </a:lnTo>
                  <a:lnTo>
                    <a:pt x="281813" y="30226"/>
                  </a:lnTo>
                  <a:lnTo>
                    <a:pt x="281813" y="53340"/>
                  </a:lnTo>
                  <a:lnTo>
                    <a:pt x="281813" y="68453"/>
                  </a:lnTo>
                  <a:lnTo>
                    <a:pt x="281813" y="91440"/>
                  </a:lnTo>
                  <a:lnTo>
                    <a:pt x="281813" y="114173"/>
                  </a:lnTo>
                  <a:lnTo>
                    <a:pt x="274320" y="114173"/>
                  </a:lnTo>
                  <a:lnTo>
                    <a:pt x="274320" y="121666"/>
                  </a:lnTo>
                  <a:lnTo>
                    <a:pt x="274320" y="137160"/>
                  </a:lnTo>
                  <a:lnTo>
                    <a:pt x="274320" y="152273"/>
                  </a:lnTo>
                  <a:lnTo>
                    <a:pt x="274320" y="175387"/>
                  </a:lnTo>
                  <a:lnTo>
                    <a:pt x="266319" y="182880"/>
                  </a:lnTo>
                  <a:lnTo>
                    <a:pt x="266319" y="197993"/>
                  </a:lnTo>
                  <a:lnTo>
                    <a:pt x="266319" y="236220"/>
                  </a:lnTo>
                  <a:lnTo>
                    <a:pt x="258825" y="243712"/>
                  </a:lnTo>
                  <a:lnTo>
                    <a:pt x="258825" y="251333"/>
                  </a:lnTo>
                  <a:lnTo>
                    <a:pt x="258825" y="259207"/>
                  </a:lnTo>
                  <a:lnTo>
                    <a:pt x="258825" y="281940"/>
                  </a:lnTo>
                  <a:lnTo>
                    <a:pt x="258825" y="304546"/>
                  </a:lnTo>
                  <a:lnTo>
                    <a:pt x="258825" y="327660"/>
                  </a:lnTo>
                  <a:lnTo>
                    <a:pt x="258825" y="350647"/>
                  </a:lnTo>
                  <a:lnTo>
                    <a:pt x="258825" y="358267"/>
                  </a:lnTo>
                </a:path>
              </a:pathLst>
            </a:custGeom>
            <a:ln w="19051">
              <a:solidFill>
                <a:srgbClr val="FF0000"/>
              </a:solidFill>
            </a:ln>
          </p:spPr>
          <p:txBody>
            <a:bodyPr wrap="square" lIns="0" tIns="0" rIns="0" bIns="0" rtlCol="0"/>
            <a:lstStyle/>
            <a:p>
              <a:endParaRPr/>
            </a:p>
          </p:txBody>
        </p:sp>
        <p:sp>
          <p:nvSpPr>
            <p:cNvPr id="9" name="object 9"/>
            <p:cNvSpPr/>
            <p:nvPr/>
          </p:nvSpPr>
          <p:spPr>
            <a:xfrm>
              <a:off x="3131819" y="1988820"/>
              <a:ext cx="0" cy="431800"/>
            </a:xfrm>
            <a:custGeom>
              <a:avLst/>
              <a:gdLst/>
              <a:ahLst/>
              <a:cxnLst/>
              <a:rect l="l" t="t" r="r" b="b"/>
              <a:pathLst>
                <a:path h="431800">
                  <a:moveTo>
                    <a:pt x="0" y="0"/>
                  </a:moveTo>
                  <a:lnTo>
                    <a:pt x="0" y="431800"/>
                  </a:lnTo>
                </a:path>
              </a:pathLst>
            </a:custGeom>
            <a:ln w="9144">
              <a:solidFill>
                <a:srgbClr val="000000"/>
              </a:solidFill>
            </a:ln>
          </p:spPr>
          <p:txBody>
            <a:bodyPr wrap="square" lIns="0" tIns="0" rIns="0" bIns="0" rtlCol="0"/>
            <a:lstStyle/>
            <a:p>
              <a:endParaRPr/>
            </a:p>
          </p:txBody>
        </p:sp>
        <p:sp>
          <p:nvSpPr>
            <p:cNvPr id="10" name="object 10"/>
            <p:cNvSpPr/>
            <p:nvPr/>
          </p:nvSpPr>
          <p:spPr>
            <a:xfrm>
              <a:off x="3025901" y="2416048"/>
              <a:ext cx="213360" cy="563880"/>
            </a:xfrm>
            <a:custGeom>
              <a:avLst/>
              <a:gdLst/>
              <a:ahLst/>
              <a:cxnLst/>
              <a:rect l="l" t="t" r="r" b="b"/>
              <a:pathLst>
                <a:path w="213360" h="563880">
                  <a:moveTo>
                    <a:pt x="114046" y="0"/>
                  </a:moveTo>
                  <a:lnTo>
                    <a:pt x="91440" y="0"/>
                  </a:lnTo>
                  <a:lnTo>
                    <a:pt x="68325" y="7619"/>
                  </a:lnTo>
                  <a:lnTo>
                    <a:pt x="53212" y="7619"/>
                  </a:lnTo>
                  <a:lnTo>
                    <a:pt x="37718" y="15112"/>
                  </a:lnTo>
                  <a:lnTo>
                    <a:pt x="15112" y="22732"/>
                  </a:lnTo>
                  <a:lnTo>
                    <a:pt x="7493" y="22732"/>
                  </a:lnTo>
                  <a:lnTo>
                    <a:pt x="0" y="22732"/>
                  </a:lnTo>
                  <a:lnTo>
                    <a:pt x="0" y="30225"/>
                  </a:lnTo>
                  <a:lnTo>
                    <a:pt x="0" y="83947"/>
                  </a:lnTo>
                  <a:lnTo>
                    <a:pt x="0" y="106552"/>
                  </a:lnTo>
                  <a:lnTo>
                    <a:pt x="0" y="121665"/>
                  </a:lnTo>
                  <a:lnTo>
                    <a:pt x="0" y="129666"/>
                  </a:lnTo>
                  <a:lnTo>
                    <a:pt x="7493" y="137160"/>
                  </a:lnTo>
                  <a:lnTo>
                    <a:pt x="7493" y="144779"/>
                  </a:lnTo>
                  <a:lnTo>
                    <a:pt x="15112" y="144779"/>
                  </a:lnTo>
                  <a:lnTo>
                    <a:pt x="22606" y="152273"/>
                  </a:lnTo>
                  <a:lnTo>
                    <a:pt x="30225" y="152273"/>
                  </a:lnTo>
                  <a:lnTo>
                    <a:pt x="37718" y="159892"/>
                  </a:lnTo>
                  <a:lnTo>
                    <a:pt x="45720" y="167766"/>
                  </a:lnTo>
                  <a:lnTo>
                    <a:pt x="53212" y="167766"/>
                  </a:lnTo>
                  <a:lnTo>
                    <a:pt x="68325" y="167766"/>
                  </a:lnTo>
                  <a:lnTo>
                    <a:pt x="83439" y="167766"/>
                  </a:lnTo>
                  <a:lnTo>
                    <a:pt x="152273" y="167766"/>
                  </a:lnTo>
                  <a:lnTo>
                    <a:pt x="159766" y="159892"/>
                  </a:lnTo>
                  <a:lnTo>
                    <a:pt x="167386" y="159892"/>
                  </a:lnTo>
                  <a:lnTo>
                    <a:pt x="174879" y="152273"/>
                  </a:lnTo>
                  <a:lnTo>
                    <a:pt x="182880" y="144779"/>
                  </a:lnTo>
                  <a:lnTo>
                    <a:pt x="197993" y="144779"/>
                  </a:lnTo>
                  <a:lnTo>
                    <a:pt x="205486" y="144779"/>
                  </a:lnTo>
                  <a:lnTo>
                    <a:pt x="205486" y="91439"/>
                  </a:lnTo>
                  <a:lnTo>
                    <a:pt x="197993" y="91439"/>
                  </a:lnTo>
                  <a:lnTo>
                    <a:pt x="197993" y="83947"/>
                  </a:lnTo>
                  <a:lnTo>
                    <a:pt x="197993" y="76326"/>
                  </a:lnTo>
                  <a:lnTo>
                    <a:pt x="190373" y="76326"/>
                  </a:lnTo>
                  <a:lnTo>
                    <a:pt x="182880" y="76326"/>
                  </a:lnTo>
                  <a:lnTo>
                    <a:pt x="182880" y="68452"/>
                  </a:lnTo>
                  <a:lnTo>
                    <a:pt x="174879" y="68452"/>
                  </a:lnTo>
                  <a:lnTo>
                    <a:pt x="174879" y="60832"/>
                  </a:lnTo>
                  <a:lnTo>
                    <a:pt x="167386" y="60832"/>
                  </a:lnTo>
                  <a:lnTo>
                    <a:pt x="159766" y="60832"/>
                  </a:lnTo>
                  <a:lnTo>
                    <a:pt x="152273" y="60832"/>
                  </a:lnTo>
                  <a:lnTo>
                    <a:pt x="144653" y="60832"/>
                  </a:lnTo>
                  <a:lnTo>
                    <a:pt x="137160" y="60832"/>
                  </a:lnTo>
                  <a:lnTo>
                    <a:pt x="121666" y="68452"/>
                  </a:lnTo>
                  <a:lnTo>
                    <a:pt x="114046" y="76326"/>
                  </a:lnTo>
                  <a:lnTo>
                    <a:pt x="106553" y="83947"/>
                  </a:lnTo>
                  <a:lnTo>
                    <a:pt x="98933" y="91439"/>
                  </a:lnTo>
                  <a:lnTo>
                    <a:pt x="98933" y="99060"/>
                  </a:lnTo>
                  <a:lnTo>
                    <a:pt x="91440" y="99060"/>
                  </a:lnTo>
                  <a:lnTo>
                    <a:pt x="83439" y="99060"/>
                  </a:lnTo>
                  <a:lnTo>
                    <a:pt x="83439" y="106552"/>
                  </a:lnTo>
                  <a:lnTo>
                    <a:pt x="83439" y="114173"/>
                  </a:lnTo>
                  <a:lnTo>
                    <a:pt x="83439" y="121665"/>
                  </a:lnTo>
                  <a:lnTo>
                    <a:pt x="75946" y="121665"/>
                  </a:lnTo>
                  <a:lnTo>
                    <a:pt x="75946" y="129666"/>
                  </a:lnTo>
                  <a:lnTo>
                    <a:pt x="68325" y="129666"/>
                  </a:lnTo>
                  <a:lnTo>
                    <a:pt x="68325" y="137160"/>
                  </a:lnTo>
                  <a:lnTo>
                    <a:pt x="68325" y="144779"/>
                  </a:lnTo>
                  <a:lnTo>
                    <a:pt x="60833" y="144779"/>
                  </a:lnTo>
                  <a:lnTo>
                    <a:pt x="60833" y="152273"/>
                  </a:lnTo>
                  <a:lnTo>
                    <a:pt x="60833" y="190500"/>
                  </a:lnTo>
                  <a:lnTo>
                    <a:pt x="53212" y="190500"/>
                  </a:lnTo>
                  <a:lnTo>
                    <a:pt x="53212" y="197992"/>
                  </a:lnTo>
                  <a:lnTo>
                    <a:pt x="53212" y="205612"/>
                  </a:lnTo>
                  <a:lnTo>
                    <a:pt x="53212" y="213105"/>
                  </a:lnTo>
                  <a:lnTo>
                    <a:pt x="53212" y="221106"/>
                  </a:lnTo>
                  <a:lnTo>
                    <a:pt x="53212" y="228600"/>
                  </a:lnTo>
                  <a:lnTo>
                    <a:pt x="53212" y="236219"/>
                  </a:lnTo>
                  <a:lnTo>
                    <a:pt x="53212" y="251332"/>
                  </a:lnTo>
                  <a:lnTo>
                    <a:pt x="53212" y="259206"/>
                  </a:lnTo>
                  <a:lnTo>
                    <a:pt x="53212" y="274319"/>
                  </a:lnTo>
                  <a:lnTo>
                    <a:pt x="53212" y="281939"/>
                  </a:lnTo>
                  <a:lnTo>
                    <a:pt x="53212" y="289432"/>
                  </a:lnTo>
                  <a:lnTo>
                    <a:pt x="53212" y="297052"/>
                  </a:lnTo>
                  <a:lnTo>
                    <a:pt x="53212" y="304546"/>
                  </a:lnTo>
                  <a:lnTo>
                    <a:pt x="53212" y="312547"/>
                  </a:lnTo>
                  <a:lnTo>
                    <a:pt x="60833" y="312547"/>
                  </a:lnTo>
                  <a:lnTo>
                    <a:pt x="68325" y="327660"/>
                  </a:lnTo>
                  <a:lnTo>
                    <a:pt x="75946" y="327660"/>
                  </a:lnTo>
                  <a:lnTo>
                    <a:pt x="75946" y="335152"/>
                  </a:lnTo>
                  <a:lnTo>
                    <a:pt x="83439" y="342773"/>
                  </a:lnTo>
                  <a:lnTo>
                    <a:pt x="91440" y="342773"/>
                  </a:lnTo>
                  <a:lnTo>
                    <a:pt x="98933" y="342773"/>
                  </a:lnTo>
                  <a:lnTo>
                    <a:pt x="106553" y="342773"/>
                  </a:lnTo>
                  <a:lnTo>
                    <a:pt x="114046" y="342773"/>
                  </a:lnTo>
                  <a:lnTo>
                    <a:pt x="121666" y="342773"/>
                  </a:lnTo>
                  <a:lnTo>
                    <a:pt x="129159" y="342773"/>
                  </a:lnTo>
                  <a:lnTo>
                    <a:pt x="137160" y="342773"/>
                  </a:lnTo>
                  <a:lnTo>
                    <a:pt x="144653" y="342773"/>
                  </a:lnTo>
                  <a:lnTo>
                    <a:pt x="152273" y="342773"/>
                  </a:lnTo>
                  <a:lnTo>
                    <a:pt x="159766" y="342773"/>
                  </a:lnTo>
                  <a:lnTo>
                    <a:pt x="167386" y="342773"/>
                  </a:lnTo>
                  <a:lnTo>
                    <a:pt x="174879" y="342773"/>
                  </a:lnTo>
                  <a:lnTo>
                    <a:pt x="174879" y="335152"/>
                  </a:lnTo>
                  <a:lnTo>
                    <a:pt x="174879" y="327660"/>
                  </a:lnTo>
                  <a:lnTo>
                    <a:pt x="174879" y="320039"/>
                  </a:lnTo>
                  <a:lnTo>
                    <a:pt x="174879" y="312547"/>
                  </a:lnTo>
                  <a:lnTo>
                    <a:pt x="174879" y="304546"/>
                  </a:lnTo>
                  <a:lnTo>
                    <a:pt x="174879" y="297052"/>
                  </a:lnTo>
                  <a:lnTo>
                    <a:pt x="174879" y="289432"/>
                  </a:lnTo>
                  <a:lnTo>
                    <a:pt x="174879" y="281939"/>
                  </a:lnTo>
                  <a:lnTo>
                    <a:pt x="174879" y="274319"/>
                  </a:lnTo>
                  <a:lnTo>
                    <a:pt x="167386" y="266826"/>
                  </a:lnTo>
                  <a:lnTo>
                    <a:pt x="159766" y="259206"/>
                  </a:lnTo>
                  <a:lnTo>
                    <a:pt x="159766" y="251332"/>
                  </a:lnTo>
                  <a:lnTo>
                    <a:pt x="121666" y="251332"/>
                  </a:lnTo>
                  <a:lnTo>
                    <a:pt x="121666" y="259206"/>
                  </a:lnTo>
                  <a:lnTo>
                    <a:pt x="114046" y="259206"/>
                  </a:lnTo>
                  <a:lnTo>
                    <a:pt x="106553" y="259206"/>
                  </a:lnTo>
                  <a:lnTo>
                    <a:pt x="106553" y="266826"/>
                  </a:lnTo>
                  <a:lnTo>
                    <a:pt x="98933" y="274319"/>
                  </a:lnTo>
                  <a:lnTo>
                    <a:pt x="91440" y="274319"/>
                  </a:lnTo>
                  <a:lnTo>
                    <a:pt x="83439" y="274319"/>
                  </a:lnTo>
                  <a:lnTo>
                    <a:pt x="83439" y="281939"/>
                  </a:lnTo>
                  <a:lnTo>
                    <a:pt x="83439" y="289432"/>
                  </a:lnTo>
                  <a:lnTo>
                    <a:pt x="75946" y="289432"/>
                  </a:lnTo>
                  <a:lnTo>
                    <a:pt x="75946" y="297052"/>
                  </a:lnTo>
                  <a:lnTo>
                    <a:pt x="68325" y="297052"/>
                  </a:lnTo>
                  <a:lnTo>
                    <a:pt x="60833" y="297052"/>
                  </a:lnTo>
                  <a:lnTo>
                    <a:pt x="60833" y="304546"/>
                  </a:lnTo>
                  <a:lnTo>
                    <a:pt x="60833" y="312547"/>
                  </a:lnTo>
                  <a:lnTo>
                    <a:pt x="60833" y="320039"/>
                  </a:lnTo>
                  <a:lnTo>
                    <a:pt x="45720" y="320039"/>
                  </a:lnTo>
                  <a:lnTo>
                    <a:pt x="45720" y="335152"/>
                  </a:lnTo>
                  <a:lnTo>
                    <a:pt x="37718" y="342773"/>
                  </a:lnTo>
                  <a:lnTo>
                    <a:pt x="37718" y="350647"/>
                  </a:lnTo>
                  <a:lnTo>
                    <a:pt x="37718" y="358266"/>
                  </a:lnTo>
                  <a:lnTo>
                    <a:pt x="30225" y="365760"/>
                  </a:lnTo>
                  <a:lnTo>
                    <a:pt x="22606" y="373379"/>
                  </a:lnTo>
                  <a:lnTo>
                    <a:pt x="22606" y="380873"/>
                  </a:lnTo>
                  <a:lnTo>
                    <a:pt x="22606" y="388492"/>
                  </a:lnTo>
                  <a:lnTo>
                    <a:pt x="22606" y="395986"/>
                  </a:lnTo>
                  <a:lnTo>
                    <a:pt x="22606" y="403987"/>
                  </a:lnTo>
                  <a:lnTo>
                    <a:pt x="22606" y="411479"/>
                  </a:lnTo>
                  <a:lnTo>
                    <a:pt x="22606" y="419100"/>
                  </a:lnTo>
                  <a:lnTo>
                    <a:pt x="30225" y="419100"/>
                  </a:lnTo>
                  <a:lnTo>
                    <a:pt x="30225" y="426592"/>
                  </a:lnTo>
                  <a:lnTo>
                    <a:pt x="37718" y="426592"/>
                  </a:lnTo>
                  <a:lnTo>
                    <a:pt x="45720" y="442087"/>
                  </a:lnTo>
                  <a:lnTo>
                    <a:pt x="60833" y="442087"/>
                  </a:lnTo>
                  <a:lnTo>
                    <a:pt x="60833" y="449706"/>
                  </a:lnTo>
                  <a:lnTo>
                    <a:pt x="75946" y="457200"/>
                  </a:lnTo>
                  <a:lnTo>
                    <a:pt x="91440" y="457200"/>
                  </a:lnTo>
                  <a:lnTo>
                    <a:pt x="98933" y="464819"/>
                  </a:lnTo>
                  <a:lnTo>
                    <a:pt x="114046" y="472313"/>
                  </a:lnTo>
                  <a:lnTo>
                    <a:pt x="129159" y="479932"/>
                  </a:lnTo>
                  <a:lnTo>
                    <a:pt x="144653" y="487425"/>
                  </a:lnTo>
                  <a:lnTo>
                    <a:pt x="152273" y="487425"/>
                  </a:lnTo>
                  <a:lnTo>
                    <a:pt x="159766" y="495426"/>
                  </a:lnTo>
                  <a:lnTo>
                    <a:pt x="167386" y="495426"/>
                  </a:lnTo>
                  <a:lnTo>
                    <a:pt x="167386" y="495426"/>
                  </a:lnTo>
                  <a:lnTo>
                    <a:pt x="182880" y="495426"/>
                  </a:lnTo>
                  <a:lnTo>
                    <a:pt x="190373" y="495426"/>
                  </a:lnTo>
                  <a:lnTo>
                    <a:pt x="197993" y="495426"/>
                  </a:lnTo>
                  <a:lnTo>
                    <a:pt x="197993" y="487425"/>
                  </a:lnTo>
                  <a:lnTo>
                    <a:pt x="205486" y="487425"/>
                  </a:lnTo>
                  <a:lnTo>
                    <a:pt x="205486" y="479932"/>
                  </a:lnTo>
                  <a:lnTo>
                    <a:pt x="205486" y="472313"/>
                  </a:lnTo>
                  <a:lnTo>
                    <a:pt x="213106" y="464819"/>
                  </a:lnTo>
                  <a:lnTo>
                    <a:pt x="213106" y="464819"/>
                  </a:lnTo>
                  <a:lnTo>
                    <a:pt x="213106" y="388492"/>
                  </a:lnTo>
                  <a:lnTo>
                    <a:pt x="205486" y="380873"/>
                  </a:lnTo>
                  <a:lnTo>
                    <a:pt x="197993" y="380873"/>
                  </a:lnTo>
                  <a:lnTo>
                    <a:pt x="197993" y="373379"/>
                  </a:lnTo>
                  <a:lnTo>
                    <a:pt x="190373" y="373379"/>
                  </a:lnTo>
                  <a:lnTo>
                    <a:pt x="182880" y="373379"/>
                  </a:lnTo>
                  <a:lnTo>
                    <a:pt x="174879" y="373379"/>
                  </a:lnTo>
                  <a:lnTo>
                    <a:pt x="167386" y="373379"/>
                  </a:lnTo>
                  <a:lnTo>
                    <a:pt x="159766" y="373379"/>
                  </a:lnTo>
                  <a:lnTo>
                    <a:pt x="152273" y="373379"/>
                  </a:lnTo>
                  <a:lnTo>
                    <a:pt x="144653" y="380873"/>
                  </a:lnTo>
                  <a:lnTo>
                    <a:pt x="137160" y="388492"/>
                  </a:lnTo>
                  <a:lnTo>
                    <a:pt x="137160" y="395986"/>
                  </a:lnTo>
                  <a:lnTo>
                    <a:pt x="129159" y="403987"/>
                  </a:lnTo>
                  <a:lnTo>
                    <a:pt x="129159" y="411479"/>
                  </a:lnTo>
                  <a:lnTo>
                    <a:pt x="121666" y="419100"/>
                  </a:lnTo>
                  <a:lnTo>
                    <a:pt x="114046" y="434213"/>
                  </a:lnTo>
                  <a:lnTo>
                    <a:pt x="114046" y="442087"/>
                  </a:lnTo>
                  <a:lnTo>
                    <a:pt x="114046" y="449706"/>
                  </a:lnTo>
                  <a:lnTo>
                    <a:pt x="114046" y="457200"/>
                  </a:lnTo>
                  <a:lnTo>
                    <a:pt x="114046" y="464819"/>
                  </a:lnTo>
                  <a:lnTo>
                    <a:pt x="106553" y="472313"/>
                  </a:lnTo>
                  <a:lnTo>
                    <a:pt x="106553" y="479932"/>
                  </a:lnTo>
                  <a:lnTo>
                    <a:pt x="106553" y="495426"/>
                  </a:lnTo>
                  <a:lnTo>
                    <a:pt x="106553" y="510539"/>
                  </a:lnTo>
                  <a:lnTo>
                    <a:pt x="98933" y="510539"/>
                  </a:lnTo>
                  <a:lnTo>
                    <a:pt x="98933" y="518032"/>
                  </a:lnTo>
                  <a:lnTo>
                    <a:pt x="98933" y="533146"/>
                  </a:lnTo>
                  <a:lnTo>
                    <a:pt x="98933" y="556260"/>
                  </a:lnTo>
                  <a:lnTo>
                    <a:pt x="98933" y="563752"/>
                  </a:lnTo>
                </a:path>
              </a:pathLst>
            </a:custGeom>
            <a:ln w="19051">
              <a:solidFill>
                <a:srgbClr val="FF0000"/>
              </a:solidFill>
            </a:ln>
          </p:spPr>
          <p:txBody>
            <a:bodyPr wrap="square" lIns="0" tIns="0" rIns="0" bIns="0" rtlCol="0"/>
            <a:lstStyle/>
            <a:p>
              <a:endParaRPr/>
            </a:p>
          </p:txBody>
        </p:sp>
      </p:grpSp>
      <p:sp>
        <p:nvSpPr>
          <p:cNvPr id="11" name="object 11"/>
          <p:cNvSpPr txBox="1"/>
          <p:nvPr/>
        </p:nvSpPr>
        <p:spPr>
          <a:xfrm>
            <a:off x="3396353" y="2433641"/>
            <a:ext cx="207010" cy="426720"/>
          </a:xfrm>
          <a:prstGeom prst="rect">
            <a:avLst/>
          </a:prstGeom>
        </p:spPr>
        <p:txBody>
          <a:bodyPr vert="horz" wrap="square" lIns="0" tIns="16510" rIns="0" bIns="0" rtlCol="0">
            <a:spAutoFit/>
          </a:bodyPr>
          <a:lstStyle/>
          <a:p>
            <a:pPr marL="12700">
              <a:lnSpc>
                <a:spcPct val="100000"/>
              </a:lnSpc>
              <a:spcBef>
                <a:spcPts val="130"/>
              </a:spcBef>
            </a:pPr>
            <a:r>
              <a:rPr sz="2600" i="1" spc="-25" dirty="0">
                <a:latin typeface="Times New Roman"/>
                <a:cs typeface="Times New Roman"/>
              </a:rPr>
              <a:t>L</a:t>
            </a:r>
            <a:endParaRPr sz="2600">
              <a:latin typeface="Times New Roman"/>
              <a:cs typeface="Times New Roman"/>
            </a:endParaRPr>
          </a:p>
        </p:txBody>
      </p:sp>
      <p:grpSp>
        <p:nvGrpSpPr>
          <p:cNvPr id="12" name="object 12"/>
          <p:cNvGrpSpPr/>
          <p:nvPr/>
        </p:nvGrpSpPr>
        <p:grpSpPr>
          <a:xfrm>
            <a:off x="1959333" y="4221807"/>
            <a:ext cx="727710" cy="410845"/>
            <a:chOff x="1959333" y="4221807"/>
            <a:chExt cx="727710" cy="410845"/>
          </a:xfrm>
        </p:grpSpPr>
        <p:sp>
          <p:nvSpPr>
            <p:cNvPr id="13" name="object 13"/>
            <p:cNvSpPr/>
            <p:nvPr/>
          </p:nvSpPr>
          <p:spPr>
            <a:xfrm>
              <a:off x="1999086" y="4283030"/>
              <a:ext cx="672465" cy="347345"/>
            </a:xfrm>
            <a:custGeom>
              <a:avLst/>
              <a:gdLst/>
              <a:ahLst/>
              <a:cxnLst/>
              <a:rect l="l" t="t" r="r" b="b"/>
              <a:pathLst>
                <a:path w="672464" h="347345">
                  <a:moveTo>
                    <a:pt x="0" y="235471"/>
                  </a:moveTo>
                  <a:lnTo>
                    <a:pt x="33132" y="216070"/>
                  </a:lnTo>
                </a:path>
                <a:path w="672464" h="347345">
                  <a:moveTo>
                    <a:pt x="33786" y="216070"/>
                  </a:moveTo>
                  <a:lnTo>
                    <a:pt x="115935" y="346521"/>
                  </a:lnTo>
                </a:path>
                <a:path w="672464" h="347345">
                  <a:moveTo>
                    <a:pt x="115935" y="347191"/>
                  </a:moveTo>
                  <a:lnTo>
                    <a:pt x="204705" y="661"/>
                  </a:lnTo>
                </a:path>
                <a:path w="672464" h="347345">
                  <a:moveTo>
                    <a:pt x="204705" y="0"/>
                  </a:moveTo>
                  <a:lnTo>
                    <a:pt x="672423" y="0"/>
                  </a:lnTo>
                </a:path>
              </a:pathLst>
            </a:custGeom>
            <a:ln w="3836">
              <a:solidFill>
                <a:srgbClr val="000000"/>
              </a:solidFill>
            </a:ln>
          </p:spPr>
          <p:txBody>
            <a:bodyPr wrap="square" lIns="0" tIns="0" rIns="0" bIns="0" rtlCol="0"/>
            <a:lstStyle/>
            <a:p>
              <a:endParaRPr/>
            </a:p>
          </p:txBody>
        </p:sp>
        <p:sp>
          <p:nvSpPr>
            <p:cNvPr id="14" name="object 14"/>
            <p:cNvSpPr/>
            <p:nvPr/>
          </p:nvSpPr>
          <p:spPr>
            <a:xfrm>
              <a:off x="1985844" y="4264293"/>
              <a:ext cx="675640" cy="355600"/>
            </a:xfrm>
            <a:custGeom>
              <a:avLst/>
              <a:gdLst/>
              <a:ahLst/>
              <a:cxnLst/>
              <a:rect l="l" t="t" r="r" b="b"/>
              <a:pathLst>
                <a:path w="675639" h="355600">
                  <a:moveTo>
                    <a:pt x="675066" y="0"/>
                  </a:moveTo>
                  <a:lnTo>
                    <a:pt x="201408" y="0"/>
                  </a:lnTo>
                  <a:lnTo>
                    <a:pt x="119259" y="321105"/>
                  </a:lnTo>
                  <a:lnTo>
                    <a:pt x="46374" y="214070"/>
                  </a:lnTo>
                  <a:lnTo>
                    <a:pt x="0" y="238822"/>
                  </a:lnTo>
                  <a:lnTo>
                    <a:pt x="5313" y="248188"/>
                  </a:lnTo>
                  <a:lnTo>
                    <a:pt x="27818" y="234807"/>
                  </a:lnTo>
                  <a:lnTo>
                    <a:pt x="110622" y="355223"/>
                  </a:lnTo>
                  <a:lnTo>
                    <a:pt x="127188" y="355223"/>
                  </a:lnTo>
                  <a:lnTo>
                    <a:pt x="213969" y="16725"/>
                  </a:lnTo>
                  <a:lnTo>
                    <a:pt x="675066" y="16725"/>
                  </a:lnTo>
                  <a:lnTo>
                    <a:pt x="675066" y="0"/>
                  </a:lnTo>
                  <a:close/>
                </a:path>
              </a:pathLst>
            </a:custGeom>
            <a:solidFill>
              <a:srgbClr val="000000"/>
            </a:solidFill>
          </p:spPr>
          <p:txBody>
            <a:bodyPr wrap="square" lIns="0" tIns="0" rIns="0" bIns="0" rtlCol="0"/>
            <a:lstStyle/>
            <a:p>
              <a:endParaRPr/>
            </a:p>
          </p:txBody>
        </p:sp>
        <p:sp>
          <p:nvSpPr>
            <p:cNvPr id="15" name="object 15"/>
            <p:cNvSpPr/>
            <p:nvPr/>
          </p:nvSpPr>
          <p:spPr>
            <a:xfrm>
              <a:off x="1959333" y="4230181"/>
              <a:ext cx="727710" cy="0"/>
            </a:xfrm>
            <a:custGeom>
              <a:avLst/>
              <a:gdLst/>
              <a:ahLst/>
              <a:cxnLst/>
              <a:rect l="l" t="t" r="r" b="b"/>
              <a:pathLst>
                <a:path w="727710">
                  <a:moveTo>
                    <a:pt x="0" y="0"/>
                  </a:moveTo>
                  <a:lnTo>
                    <a:pt x="727408" y="0"/>
                  </a:lnTo>
                </a:path>
              </a:pathLst>
            </a:custGeom>
            <a:ln w="16748">
              <a:solidFill>
                <a:srgbClr val="000000"/>
              </a:solidFill>
            </a:ln>
          </p:spPr>
          <p:txBody>
            <a:bodyPr wrap="square" lIns="0" tIns="0" rIns="0" bIns="0" rtlCol="0"/>
            <a:lstStyle/>
            <a:p>
              <a:endParaRPr/>
            </a:p>
          </p:txBody>
        </p:sp>
      </p:grpSp>
      <p:sp>
        <p:nvSpPr>
          <p:cNvPr id="16" name="object 16"/>
          <p:cNvSpPr txBox="1"/>
          <p:nvPr/>
        </p:nvSpPr>
        <p:spPr>
          <a:xfrm>
            <a:off x="2118887" y="3743881"/>
            <a:ext cx="358140" cy="444500"/>
          </a:xfrm>
          <a:prstGeom prst="rect">
            <a:avLst/>
          </a:prstGeom>
        </p:spPr>
        <p:txBody>
          <a:bodyPr vert="horz" wrap="square" lIns="0" tIns="12700" rIns="0" bIns="0" rtlCol="0">
            <a:spAutoFit/>
          </a:bodyPr>
          <a:lstStyle/>
          <a:p>
            <a:pPr marL="12700">
              <a:lnSpc>
                <a:spcPct val="100000"/>
              </a:lnSpc>
              <a:spcBef>
                <a:spcPts val="100"/>
              </a:spcBef>
            </a:pPr>
            <a:r>
              <a:rPr sz="2600" spc="-105" dirty="0">
                <a:latin typeface="Times New Roman"/>
                <a:cs typeface="Times New Roman"/>
              </a:rPr>
              <a:t>2</a:t>
            </a:r>
            <a:r>
              <a:rPr sz="2750" i="1" spc="-95" dirty="0">
                <a:latin typeface="Symbol"/>
                <a:cs typeface="Symbol"/>
              </a:rPr>
              <a:t></a:t>
            </a:r>
            <a:endParaRPr sz="2750">
              <a:latin typeface="Symbol"/>
              <a:cs typeface="Symbol"/>
            </a:endParaRPr>
          </a:p>
        </p:txBody>
      </p:sp>
      <p:sp>
        <p:nvSpPr>
          <p:cNvPr id="17" name="object 17"/>
          <p:cNvSpPr txBox="1"/>
          <p:nvPr/>
        </p:nvSpPr>
        <p:spPr>
          <a:xfrm>
            <a:off x="2205015" y="4245096"/>
            <a:ext cx="431800" cy="423545"/>
          </a:xfrm>
          <a:prstGeom prst="rect">
            <a:avLst/>
          </a:prstGeom>
        </p:spPr>
        <p:txBody>
          <a:bodyPr vert="horz" wrap="square" lIns="0" tIns="13970" rIns="0" bIns="0" rtlCol="0">
            <a:spAutoFit/>
          </a:bodyPr>
          <a:lstStyle/>
          <a:p>
            <a:pPr marL="12700">
              <a:lnSpc>
                <a:spcPct val="100000"/>
              </a:lnSpc>
              <a:spcBef>
                <a:spcPts val="110"/>
              </a:spcBef>
            </a:pPr>
            <a:r>
              <a:rPr sz="2600" i="1" dirty="0">
                <a:latin typeface="Times New Roman"/>
                <a:cs typeface="Times New Roman"/>
              </a:rPr>
              <a:t>LC</a:t>
            </a:r>
            <a:endParaRPr sz="2600">
              <a:latin typeface="Times New Roman"/>
              <a:cs typeface="Times New Roman"/>
            </a:endParaRPr>
          </a:p>
        </p:txBody>
      </p:sp>
      <p:sp>
        <p:nvSpPr>
          <p:cNvPr id="18" name="object 18"/>
          <p:cNvSpPr txBox="1"/>
          <p:nvPr/>
        </p:nvSpPr>
        <p:spPr>
          <a:xfrm>
            <a:off x="1349748" y="3951256"/>
            <a:ext cx="528955" cy="444500"/>
          </a:xfrm>
          <a:prstGeom prst="rect">
            <a:avLst/>
          </a:prstGeom>
        </p:spPr>
        <p:txBody>
          <a:bodyPr vert="horz" wrap="square" lIns="0" tIns="12700" rIns="0" bIns="0" rtlCol="0">
            <a:spAutoFit/>
          </a:bodyPr>
          <a:lstStyle/>
          <a:p>
            <a:pPr marL="12700">
              <a:lnSpc>
                <a:spcPct val="100000"/>
              </a:lnSpc>
              <a:spcBef>
                <a:spcPts val="100"/>
              </a:spcBef>
            </a:pPr>
            <a:r>
              <a:rPr sz="2750" i="1" spc="-114" dirty="0">
                <a:latin typeface="Symbol"/>
                <a:cs typeface="Symbol"/>
              </a:rPr>
              <a:t></a:t>
            </a:r>
            <a:r>
              <a:rPr sz="2750" i="1" spc="-5" dirty="0">
                <a:latin typeface="Times New Roman"/>
                <a:cs typeface="Times New Roman"/>
              </a:rPr>
              <a:t> </a:t>
            </a:r>
            <a:r>
              <a:rPr sz="2600" spc="-10" dirty="0">
                <a:latin typeface="Symbol"/>
                <a:cs typeface="Symbol"/>
              </a:rPr>
              <a:t></a:t>
            </a:r>
            <a:endParaRPr sz="2600">
              <a:latin typeface="Symbol"/>
              <a:cs typeface="Symbol"/>
            </a:endParaRPr>
          </a:p>
        </p:txBody>
      </p:sp>
      <p:sp>
        <p:nvSpPr>
          <p:cNvPr id="19" name="object 19"/>
          <p:cNvSpPr/>
          <p:nvPr/>
        </p:nvSpPr>
        <p:spPr>
          <a:xfrm>
            <a:off x="5496305" y="2422398"/>
            <a:ext cx="1145540" cy="1763395"/>
          </a:xfrm>
          <a:custGeom>
            <a:avLst/>
            <a:gdLst/>
            <a:ahLst/>
            <a:cxnLst/>
            <a:rect l="l" t="t" r="r" b="b"/>
            <a:pathLst>
              <a:path w="1145540" h="1763395">
                <a:moveTo>
                  <a:pt x="0" y="0"/>
                </a:moveTo>
                <a:lnTo>
                  <a:pt x="1081151" y="0"/>
                </a:lnTo>
              </a:path>
              <a:path w="1145540" h="1763395">
                <a:moveTo>
                  <a:pt x="27432" y="548639"/>
                </a:moveTo>
                <a:lnTo>
                  <a:pt x="1108455" y="548639"/>
                </a:lnTo>
              </a:path>
              <a:path w="1145540" h="1763395">
                <a:moveTo>
                  <a:pt x="64008" y="1152143"/>
                </a:moveTo>
                <a:lnTo>
                  <a:pt x="1145159" y="1152143"/>
                </a:lnTo>
              </a:path>
              <a:path w="1145540" h="1763395">
                <a:moveTo>
                  <a:pt x="64008" y="1763268"/>
                </a:moveTo>
                <a:lnTo>
                  <a:pt x="1145159" y="1763268"/>
                </a:lnTo>
              </a:path>
            </a:pathLst>
          </a:custGeom>
          <a:ln w="19812">
            <a:solidFill>
              <a:srgbClr val="0000FF"/>
            </a:solidFill>
          </a:ln>
        </p:spPr>
        <p:txBody>
          <a:bodyPr wrap="square" lIns="0" tIns="0" rIns="0" bIns="0" rtlCol="0"/>
          <a:lstStyle/>
          <a:p>
            <a:endParaRPr/>
          </a:p>
        </p:txBody>
      </p:sp>
      <p:sp>
        <p:nvSpPr>
          <p:cNvPr id="20" name="object 20"/>
          <p:cNvSpPr txBox="1"/>
          <p:nvPr/>
        </p:nvSpPr>
        <p:spPr>
          <a:xfrm>
            <a:off x="5114643" y="2172349"/>
            <a:ext cx="304800" cy="1433195"/>
          </a:xfrm>
          <a:prstGeom prst="rect">
            <a:avLst/>
          </a:prstGeom>
        </p:spPr>
        <p:txBody>
          <a:bodyPr vert="horz" wrap="square" lIns="0" tIns="13335" rIns="0" bIns="0" rtlCol="0">
            <a:spAutoFit/>
          </a:bodyPr>
          <a:lstStyle/>
          <a:p>
            <a:pPr marL="41910">
              <a:lnSpc>
                <a:spcPct val="100000"/>
              </a:lnSpc>
              <a:spcBef>
                <a:spcPts val="105"/>
              </a:spcBef>
            </a:pPr>
            <a:r>
              <a:rPr sz="1900" i="1" dirty="0">
                <a:latin typeface="Times New Roman"/>
                <a:cs typeface="Times New Roman"/>
              </a:rPr>
              <a:t>E</a:t>
            </a:r>
            <a:r>
              <a:rPr sz="1650" baseline="-25252" dirty="0">
                <a:latin typeface="Times New Roman"/>
                <a:cs typeface="Times New Roman"/>
              </a:rPr>
              <a:t>3</a:t>
            </a:r>
            <a:endParaRPr sz="1650" baseline="-25252">
              <a:latin typeface="Times New Roman"/>
              <a:cs typeface="Times New Roman"/>
            </a:endParaRPr>
          </a:p>
          <a:p>
            <a:pPr marL="42545">
              <a:lnSpc>
                <a:spcPct val="100000"/>
              </a:lnSpc>
              <a:spcBef>
                <a:spcPts val="2055"/>
              </a:spcBef>
            </a:pPr>
            <a:r>
              <a:rPr sz="1900" i="1" spc="20" dirty="0">
                <a:latin typeface="Times New Roman"/>
                <a:cs typeface="Times New Roman"/>
              </a:rPr>
              <a:t>E</a:t>
            </a:r>
            <a:r>
              <a:rPr sz="1650" spc="30" baseline="-25252" dirty="0">
                <a:latin typeface="Times New Roman"/>
                <a:cs typeface="Times New Roman"/>
              </a:rPr>
              <a:t>2</a:t>
            </a:r>
            <a:endParaRPr sz="1650" baseline="-25252">
              <a:latin typeface="Times New Roman"/>
              <a:cs typeface="Times New Roman"/>
            </a:endParaRPr>
          </a:p>
          <a:p>
            <a:pPr>
              <a:lnSpc>
                <a:spcPct val="100000"/>
              </a:lnSpc>
              <a:spcBef>
                <a:spcPts val="50"/>
              </a:spcBef>
            </a:pPr>
            <a:endParaRPr sz="1850">
              <a:latin typeface="Times New Roman"/>
              <a:cs typeface="Times New Roman"/>
            </a:endParaRPr>
          </a:p>
          <a:p>
            <a:pPr marL="38100">
              <a:lnSpc>
                <a:spcPct val="100000"/>
              </a:lnSpc>
            </a:pPr>
            <a:r>
              <a:rPr sz="1900" i="1" spc="-35" dirty="0">
                <a:latin typeface="Times New Roman"/>
                <a:cs typeface="Times New Roman"/>
              </a:rPr>
              <a:t>E</a:t>
            </a:r>
            <a:r>
              <a:rPr sz="1650" spc="-52" baseline="-25252" dirty="0">
                <a:latin typeface="Times New Roman"/>
                <a:cs typeface="Times New Roman"/>
              </a:rPr>
              <a:t>1</a:t>
            </a:r>
            <a:endParaRPr sz="1650" baseline="-25252">
              <a:latin typeface="Times New Roman"/>
              <a:cs typeface="Times New Roman"/>
            </a:endParaRPr>
          </a:p>
        </p:txBody>
      </p:sp>
      <p:sp>
        <p:nvSpPr>
          <p:cNvPr id="21" name="object 21"/>
          <p:cNvSpPr txBox="1"/>
          <p:nvPr/>
        </p:nvSpPr>
        <p:spPr>
          <a:xfrm>
            <a:off x="5117594" y="3969136"/>
            <a:ext cx="306070" cy="326390"/>
          </a:xfrm>
          <a:prstGeom prst="rect">
            <a:avLst/>
          </a:prstGeom>
        </p:spPr>
        <p:txBody>
          <a:bodyPr vert="horz" wrap="square" lIns="0" tIns="15240" rIns="0" bIns="0" rtlCol="0">
            <a:spAutoFit/>
          </a:bodyPr>
          <a:lstStyle/>
          <a:p>
            <a:pPr marL="38100">
              <a:lnSpc>
                <a:spcPct val="100000"/>
              </a:lnSpc>
              <a:spcBef>
                <a:spcPts val="120"/>
              </a:spcBef>
            </a:pPr>
            <a:r>
              <a:rPr sz="1950" i="1" spc="15" dirty="0">
                <a:latin typeface="Times New Roman"/>
                <a:cs typeface="Times New Roman"/>
              </a:rPr>
              <a:t>E</a:t>
            </a:r>
            <a:r>
              <a:rPr sz="1725" spc="22" baseline="-24154" dirty="0">
                <a:latin typeface="Times New Roman"/>
                <a:cs typeface="Times New Roman"/>
              </a:rPr>
              <a:t>0</a:t>
            </a:r>
            <a:endParaRPr sz="1725" baseline="-24154">
              <a:latin typeface="Times New Roman"/>
              <a:cs typeface="Times New Roman"/>
            </a:endParaRPr>
          </a:p>
        </p:txBody>
      </p:sp>
      <p:sp>
        <p:nvSpPr>
          <p:cNvPr id="22" name="object 22"/>
          <p:cNvSpPr txBox="1">
            <a:spLocks noGrp="1"/>
          </p:cNvSpPr>
          <p:nvPr>
            <p:ph type="title"/>
          </p:nvPr>
        </p:nvSpPr>
        <p:spPr>
          <a:xfrm>
            <a:off x="5921765" y="1076407"/>
            <a:ext cx="202565" cy="652780"/>
          </a:xfrm>
          <a:prstGeom prst="rect">
            <a:avLst/>
          </a:prstGeom>
        </p:spPr>
        <p:txBody>
          <a:bodyPr vert="horz" wrap="square" lIns="0" tIns="14605" rIns="0" bIns="0" rtlCol="0">
            <a:spAutoFit/>
          </a:bodyPr>
          <a:lstStyle/>
          <a:p>
            <a:pPr marL="38100">
              <a:lnSpc>
                <a:spcPct val="100000"/>
              </a:lnSpc>
              <a:spcBef>
                <a:spcPts val="115"/>
              </a:spcBef>
            </a:pPr>
            <a:r>
              <a:rPr sz="4100" b="0" i="0" spc="-530" dirty="0">
                <a:solidFill>
                  <a:srgbClr val="000000"/>
                </a:solidFill>
                <a:latin typeface="Symbol"/>
                <a:cs typeface="Symbol"/>
              </a:rPr>
              <a:t></a:t>
            </a:r>
            <a:r>
              <a:rPr sz="6150" b="0" i="0" spc="-794" baseline="-29810" dirty="0">
                <a:solidFill>
                  <a:srgbClr val="000000"/>
                </a:solidFill>
                <a:latin typeface="Symbol"/>
                <a:cs typeface="Symbol"/>
              </a:rPr>
              <a:t></a:t>
            </a:r>
            <a:endParaRPr sz="6150" baseline="-29810">
              <a:latin typeface="Symbol"/>
              <a:cs typeface="Symbol"/>
            </a:endParaRPr>
          </a:p>
        </p:txBody>
      </p:sp>
      <p:sp>
        <p:nvSpPr>
          <p:cNvPr id="23" name="object 23"/>
          <p:cNvSpPr txBox="1"/>
          <p:nvPr/>
        </p:nvSpPr>
        <p:spPr>
          <a:xfrm>
            <a:off x="5955113" y="1653182"/>
            <a:ext cx="145415" cy="647700"/>
          </a:xfrm>
          <a:prstGeom prst="rect">
            <a:avLst/>
          </a:prstGeom>
        </p:spPr>
        <p:txBody>
          <a:bodyPr vert="horz" wrap="square" lIns="0" tIns="16510" rIns="0" bIns="0" rtlCol="0">
            <a:spAutoFit/>
          </a:bodyPr>
          <a:lstStyle/>
          <a:p>
            <a:pPr marL="12700">
              <a:lnSpc>
                <a:spcPct val="100000"/>
              </a:lnSpc>
              <a:spcBef>
                <a:spcPts val="130"/>
              </a:spcBef>
            </a:pPr>
            <a:r>
              <a:rPr sz="4050" spc="-70" dirty="0">
                <a:latin typeface="Symbol"/>
                <a:cs typeface="Symbol"/>
              </a:rPr>
              <a:t></a:t>
            </a:r>
            <a:endParaRPr sz="4050">
              <a:latin typeface="Symbol"/>
              <a:cs typeface="Symbol"/>
            </a:endParaRPr>
          </a:p>
        </p:txBody>
      </p:sp>
      <p:sp>
        <p:nvSpPr>
          <p:cNvPr id="24" name="object 24"/>
          <p:cNvSpPr/>
          <p:nvPr/>
        </p:nvSpPr>
        <p:spPr>
          <a:xfrm>
            <a:off x="6070713" y="5067970"/>
            <a:ext cx="198755" cy="0"/>
          </a:xfrm>
          <a:custGeom>
            <a:avLst/>
            <a:gdLst/>
            <a:ahLst/>
            <a:cxnLst/>
            <a:rect l="l" t="t" r="r" b="b"/>
            <a:pathLst>
              <a:path w="198754">
                <a:moveTo>
                  <a:pt x="0" y="0"/>
                </a:moveTo>
                <a:lnTo>
                  <a:pt x="198353" y="0"/>
                </a:lnTo>
              </a:path>
            </a:pathLst>
          </a:custGeom>
          <a:ln w="16489">
            <a:solidFill>
              <a:srgbClr val="000000"/>
            </a:solidFill>
          </a:ln>
        </p:spPr>
        <p:txBody>
          <a:bodyPr wrap="square" lIns="0" tIns="0" rIns="0" bIns="0" rtlCol="0"/>
          <a:lstStyle/>
          <a:p>
            <a:endParaRPr/>
          </a:p>
        </p:txBody>
      </p:sp>
      <p:sp>
        <p:nvSpPr>
          <p:cNvPr id="25" name="object 25"/>
          <p:cNvSpPr txBox="1"/>
          <p:nvPr/>
        </p:nvSpPr>
        <p:spPr>
          <a:xfrm>
            <a:off x="6075577" y="5063988"/>
            <a:ext cx="197485" cy="428625"/>
          </a:xfrm>
          <a:prstGeom prst="rect">
            <a:avLst/>
          </a:prstGeom>
        </p:spPr>
        <p:txBody>
          <a:bodyPr vert="horz" wrap="square" lIns="0" tIns="11430" rIns="0" bIns="0" rtlCol="0">
            <a:spAutoFit/>
          </a:bodyPr>
          <a:lstStyle/>
          <a:p>
            <a:pPr marL="12700">
              <a:lnSpc>
                <a:spcPct val="100000"/>
              </a:lnSpc>
              <a:spcBef>
                <a:spcPts val="90"/>
              </a:spcBef>
            </a:pPr>
            <a:r>
              <a:rPr sz="2650" spc="25" dirty="0">
                <a:latin typeface="Times New Roman"/>
                <a:cs typeface="Times New Roman"/>
              </a:rPr>
              <a:t>2</a:t>
            </a:r>
            <a:endParaRPr sz="2650">
              <a:latin typeface="Times New Roman"/>
              <a:cs typeface="Times New Roman"/>
            </a:endParaRPr>
          </a:p>
        </p:txBody>
      </p:sp>
      <p:sp>
        <p:nvSpPr>
          <p:cNvPr id="26" name="object 26"/>
          <p:cNvSpPr txBox="1"/>
          <p:nvPr/>
        </p:nvSpPr>
        <p:spPr>
          <a:xfrm>
            <a:off x="4971900" y="5031266"/>
            <a:ext cx="125095" cy="259079"/>
          </a:xfrm>
          <a:prstGeom prst="rect">
            <a:avLst/>
          </a:prstGeom>
        </p:spPr>
        <p:txBody>
          <a:bodyPr vert="horz" wrap="square" lIns="0" tIns="16510" rIns="0" bIns="0" rtlCol="0">
            <a:spAutoFit/>
          </a:bodyPr>
          <a:lstStyle/>
          <a:p>
            <a:pPr marL="12700">
              <a:lnSpc>
                <a:spcPct val="100000"/>
              </a:lnSpc>
              <a:spcBef>
                <a:spcPts val="130"/>
              </a:spcBef>
            </a:pPr>
            <a:r>
              <a:rPr sz="1500" i="1" spc="30" dirty="0">
                <a:latin typeface="Times New Roman"/>
                <a:cs typeface="Times New Roman"/>
              </a:rPr>
              <a:t>n</a:t>
            </a:r>
            <a:endParaRPr sz="1500">
              <a:latin typeface="Times New Roman"/>
              <a:cs typeface="Times New Roman"/>
            </a:endParaRPr>
          </a:p>
        </p:txBody>
      </p:sp>
      <p:sp>
        <p:nvSpPr>
          <p:cNvPr id="27" name="object 27"/>
          <p:cNvSpPr txBox="1"/>
          <p:nvPr/>
        </p:nvSpPr>
        <p:spPr>
          <a:xfrm>
            <a:off x="4738721" y="4784874"/>
            <a:ext cx="3895090" cy="451484"/>
          </a:xfrm>
          <a:prstGeom prst="rect">
            <a:avLst/>
          </a:prstGeom>
        </p:spPr>
        <p:txBody>
          <a:bodyPr vert="horz" wrap="square" lIns="0" tIns="11430" rIns="0" bIns="0" rtlCol="0">
            <a:spAutoFit/>
          </a:bodyPr>
          <a:lstStyle/>
          <a:p>
            <a:pPr marL="38100">
              <a:lnSpc>
                <a:spcPct val="100000"/>
              </a:lnSpc>
              <a:spcBef>
                <a:spcPts val="90"/>
              </a:spcBef>
            </a:pPr>
            <a:r>
              <a:rPr sz="2650" i="1" spc="30" dirty="0">
                <a:latin typeface="Times New Roman"/>
                <a:cs typeface="Times New Roman"/>
              </a:rPr>
              <a:t>E </a:t>
            </a:r>
            <a:r>
              <a:rPr sz="2650" spc="25" dirty="0">
                <a:latin typeface="Symbol"/>
                <a:cs typeface="Symbol"/>
              </a:rPr>
              <a:t></a:t>
            </a:r>
            <a:r>
              <a:rPr sz="2650" spc="25" dirty="0">
                <a:latin typeface="Times New Roman"/>
                <a:cs typeface="Times New Roman"/>
              </a:rPr>
              <a:t> </a:t>
            </a:r>
            <a:r>
              <a:rPr sz="2650" spc="45" dirty="0">
                <a:latin typeface="Times New Roman"/>
                <a:cs typeface="Times New Roman"/>
              </a:rPr>
              <a:t>(</a:t>
            </a:r>
            <a:r>
              <a:rPr sz="2650" i="1" spc="45" dirty="0">
                <a:latin typeface="Times New Roman"/>
                <a:cs typeface="Times New Roman"/>
              </a:rPr>
              <a:t>n </a:t>
            </a:r>
            <a:r>
              <a:rPr sz="2650" spc="25" dirty="0">
                <a:latin typeface="Symbol"/>
                <a:cs typeface="Symbol"/>
              </a:rPr>
              <a:t></a:t>
            </a:r>
            <a:r>
              <a:rPr sz="2650" spc="25" dirty="0">
                <a:latin typeface="Times New Roman"/>
                <a:cs typeface="Times New Roman"/>
              </a:rPr>
              <a:t> </a:t>
            </a:r>
            <a:r>
              <a:rPr sz="3975" spc="195" baseline="34591" dirty="0">
                <a:latin typeface="Times New Roman"/>
                <a:cs typeface="Times New Roman"/>
              </a:rPr>
              <a:t>1</a:t>
            </a:r>
            <a:r>
              <a:rPr sz="2650" spc="130" dirty="0">
                <a:latin typeface="Times New Roman"/>
                <a:cs typeface="Times New Roman"/>
              </a:rPr>
              <a:t>) </a:t>
            </a:r>
            <a:r>
              <a:rPr sz="2800" i="1" spc="-15" dirty="0">
                <a:latin typeface="Symbol"/>
                <a:cs typeface="Symbol"/>
              </a:rPr>
              <a:t></a:t>
            </a:r>
            <a:r>
              <a:rPr sz="2650" spc="-15" dirty="0">
                <a:latin typeface="Times New Roman"/>
                <a:cs typeface="Times New Roman"/>
              </a:rPr>
              <a:t>, </a:t>
            </a:r>
            <a:r>
              <a:rPr sz="2650" i="1" spc="25" dirty="0">
                <a:latin typeface="Times New Roman"/>
                <a:cs typeface="Times New Roman"/>
              </a:rPr>
              <a:t>n </a:t>
            </a:r>
            <a:r>
              <a:rPr sz="2650" spc="25" dirty="0">
                <a:latin typeface="Symbol"/>
                <a:cs typeface="Symbol"/>
              </a:rPr>
              <a:t></a:t>
            </a:r>
            <a:r>
              <a:rPr sz="2650" spc="25" dirty="0">
                <a:latin typeface="Times New Roman"/>
                <a:cs typeface="Times New Roman"/>
              </a:rPr>
              <a:t> </a:t>
            </a:r>
            <a:r>
              <a:rPr sz="2650" spc="-65" dirty="0">
                <a:latin typeface="Times New Roman"/>
                <a:cs typeface="Times New Roman"/>
              </a:rPr>
              <a:t>0,1,</a:t>
            </a:r>
            <a:r>
              <a:rPr sz="2650" spc="-225" dirty="0">
                <a:latin typeface="Times New Roman"/>
                <a:cs typeface="Times New Roman"/>
              </a:rPr>
              <a:t> </a:t>
            </a:r>
            <a:r>
              <a:rPr sz="2650" spc="20" dirty="0">
                <a:latin typeface="Times New Roman"/>
                <a:cs typeface="Times New Roman"/>
              </a:rPr>
              <a:t>2,...</a:t>
            </a:r>
            <a:endParaRPr sz="2650">
              <a:latin typeface="Times New Roman"/>
              <a:cs typeface="Times New Roman"/>
            </a:endParaRPr>
          </a:p>
        </p:txBody>
      </p:sp>
      <p:pic>
        <p:nvPicPr>
          <p:cNvPr id="28" name="object 28"/>
          <p:cNvPicPr/>
          <p:nvPr/>
        </p:nvPicPr>
        <p:blipFill>
          <a:blip r:embed="rId3" cstate="print"/>
          <a:stretch>
            <a:fillRect/>
          </a:stretch>
        </p:blipFill>
        <p:spPr>
          <a:xfrm>
            <a:off x="6403995" y="4884870"/>
            <a:ext cx="1335733" cy="340350"/>
          </a:xfrm>
          <a:prstGeom prst="rect">
            <a:avLst/>
          </a:prstGeom>
        </p:spPr>
      </p:pic>
      <p:sp>
        <p:nvSpPr>
          <p:cNvPr id="29" name="object 29"/>
          <p:cNvSpPr txBox="1"/>
          <p:nvPr/>
        </p:nvSpPr>
        <p:spPr>
          <a:xfrm>
            <a:off x="6103235" y="3605120"/>
            <a:ext cx="259715" cy="448945"/>
          </a:xfrm>
          <a:prstGeom prst="rect">
            <a:avLst/>
          </a:prstGeom>
        </p:spPr>
        <p:txBody>
          <a:bodyPr vert="horz" wrap="square" lIns="0" tIns="15875" rIns="0" bIns="0" rtlCol="0">
            <a:spAutoFit/>
          </a:bodyPr>
          <a:lstStyle/>
          <a:p>
            <a:pPr marL="12700">
              <a:lnSpc>
                <a:spcPct val="100000"/>
              </a:lnSpc>
              <a:spcBef>
                <a:spcPts val="125"/>
              </a:spcBef>
            </a:pPr>
            <a:r>
              <a:rPr sz="2750" i="1" spc="-50" dirty="0">
                <a:latin typeface="Symbol"/>
                <a:cs typeface="Symbol"/>
              </a:rPr>
              <a:t></a:t>
            </a:r>
            <a:endParaRPr sz="2750">
              <a:latin typeface="Symbol"/>
              <a:cs typeface="Symbol"/>
            </a:endParaRPr>
          </a:p>
        </p:txBody>
      </p:sp>
      <p:pic>
        <p:nvPicPr>
          <p:cNvPr id="30" name="object 30"/>
          <p:cNvPicPr/>
          <p:nvPr/>
        </p:nvPicPr>
        <p:blipFill>
          <a:blip r:embed="rId4" cstate="print"/>
          <a:stretch>
            <a:fillRect/>
          </a:stretch>
        </p:blipFill>
        <p:spPr>
          <a:xfrm>
            <a:off x="5949456" y="3704842"/>
            <a:ext cx="454383" cy="337990"/>
          </a:xfrm>
          <a:prstGeom prst="rect">
            <a:avLst/>
          </a:prstGeom>
        </p:spPr>
      </p:pic>
      <p:sp>
        <p:nvSpPr>
          <p:cNvPr id="31" name="object 31"/>
          <p:cNvSpPr txBox="1"/>
          <p:nvPr/>
        </p:nvSpPr>
        <p:spPr>
          <a:xfrm>
            <a:off x="6109332" y="3013808"/>
            <a:ext cx="259715" cy="448945"/>
          </a:xfrm>
          <a:prstGeom prst="rect">
            <a:avLst/>
          </a:prstGeom>
        </p:spPr>
        <p:txBody>
          <a:bodyPr vert="horz" wrap="square" lIns="0" tIns="15875" rIns="0" bIns="0" rtlCol="0">
            <a:spAutoFit/>
          </a:bodyPr>
          <a:lstStyle/>
          <a:p>
            <a:pPr marL="12700">
              <a:lnSpc>
                <a:spcPct val="100000"/>
              </a:lnSpc>
              <a:spcBef>
                <a:spcPts val="125"/>
              </a:spcBef>
            </a:pPr>
            <a:r>
              <a:rPr sz="2750" i="1" spc="-50" dirty="0">
                <a:latin typeface="Symbol"/>
                <a:cs typeface="Symbol"/>
              </a:rPr>
              <a:t></a:t>
            </a:r>
            <a:endParaRPr sz="2750">
              <a:latin typeface="Symbol"/>
              <a:cs typeface="Symbol"/>
            </a:endParaRPr>
          </a:p>
        </p:txBody>
      </p:sp>
      <p:pic>
        <p:nvPicPr>
          <p:cNvPr id="32" name="object 32"/>
          <p:cNvPicPr/>
          <p:nvPr/>
        </p:nvPicPr>
        <p:blipFill>
          <a:blip r:embed="rId4" cstate="print"/>
          <a:stretch>
            <a:fillRect/>
          </a:stretch>
        </p:blipFill>
        <p:spPr>
          <a:xfrm>
            <a:off x="5955552" y="3113530"/>
            <a:ext cx="454383" cy="337991"/>
          </a:xfrm>
          <a:prstGeom prst="rect">
            <a:avLst/>
          </a:prstGeom>
        </p:spPr>
      </p:pic>
      <p:sp>
        <p:nvSpPr>
          <p:cNvPr id="33" name="object 33"/>
          <p:cNvSpPr txBox="1"/>
          <p:nvPr/>
        </p:nvSpPr>
        <p:spPr>
          <a:xfrm>
            <a:off x="6180959" y="2410305"/>
            <a:ext cx="259715" cy="448945"/>
          </a:xfrm>
          <a:prstGeom prst="rect">
            <a:avLst/>
          </a:prstGeom>
        </p:spPr>
        <p:txBody>
          <a:bodyPr vert="horz" wrap="square" lIns="0" tIns="15875" rIns="0" bIns="0" rtlCol="0">
            <a:spAutoFit/>
          </a:bodyPr>
          <a:lstStyle/>
          <a:p>
            <a:pPr marL="12700">
              <a:lnSpc>
                <a:spcPct val="100000"/>
              </a:lnSpc>
              <a:spcBef>
                <a:spcPts val="125"/>
              </a:spcBef>
            </a:pPr>
            <a:r>
              <a:rPr sz="2750" i="1" spc="-50" dirty="0">
                <a:latin typeface="Symbol"/>
                <a:cs typeface="Symbol"/>
              </a:rPr>
              <a:t></a:t>
            </a:r>
            <a:endParaRPr sz="2750">
              <a:latin typeface="Symbol"/>
              <a:cs typeface="Symbol"/>
            </a:endParaRPr>
          </a:p>
        </p:txBody>
      </p:sp>
      <p:pic>
        <p:nvPicPr>
          <p:cNvPr id="34" name="object 34"/>
          <p:cNvPicPr/>
          <p:nvPr/>
        </p:nvPicPr>
        <p:blipFill>
          <a:blip r:embed="rId4" cstate="print"/>
          <a:stretch>
            <a:fillRect/>
          </a:stretch>
        </p:blipFill>
        <p:spPr>
          <a:xfrm>
            <a:off x="6027180" y="2510026"/>
            <a:ext cx="454383" cy="337991"/>
          </a:xfrm>
          <a:prstGeom prst="rect">
            <a:avLst/>
          </a:prstGeom>
        </p:spPr>
      </p:pic>
      <p:sp>
        <p:nvSpPr>
          <p:cNvPr id="35" name="object 35"/>
          <p:cNvSpPr/>
          <p:nvPr/>
        </p:nvSpPr>
        <p:spPr>
          <a:xfrm>
            <a:off x="5612892" y="2395727"/>
            <a:ext cx="312420" cy="1753235"/>
          </a:xfrm>
          <a:custGeom>
            <a:avLst/>
            <a:gdLst/>
            <a:ahLst/>
            <a:cxnLst/>
            <a:rect l="l" t="t" r="r" b="b"/>
            <a:pathLst>
              <a:path w="312420" h="1753235">
                <a:moveTo>
                  <a:pt x="76200" y="641604"/>
                </a:moveTo>
                <a:lnTo>
                  <a:pt x="69850" y="628904"/>
                </a:lnTo>
                <a:lnTo>
                  <a:pt x="38100" y="565404"/>
                </a:lnTo>
                <a:lnTo>
                  <a:pt x="0" y="641604"/>
                </a:lnTo>
                <a:lnTo>
                  <a:pt x="31750" y="641604"/>
                </a:lnTo>
                <a:lnTo>
                  <a:pt x="31750" y="1140091"/>
                </a:lnTo>
                <a:lnTo>
                  <a:pt x="44450" y="1140091"/>
                </a:lnTo>
                <a:lnTo>
                  <a:pt x="44450" y="641604"/>
                </a:lnTo>
                <a:lnTo>
                  <a:pt x="76200" y="641604"/>
                </a:lnTo>
                <a:close/>
              </a:path>
              <a:path w="312420" h="1753235">
                <a:moveTo>
                  <a:pt x="220980" y="1254252"/>
                </a:moveTo>
                <a:lnTo>
                  <a:pt x="214630" y="1241552"/>
                </a:lnTo>
                <a:lnTo>
                  <a:pt x="182880" y="1178052"/>
                </a:lnTo>
                <a:lnTo>
                  <a:pt x="144780" y="1254252"/>
                </a:lnTo>
                <a:lnTo>
                  <a:pt x="176530" y="1254252"/>
                </a:lnTo>
                <a:lnTo>
                  <a:pt x="176530" y="1752727"/>
                </a:lnTo>
                <a:lnTo>
                  <a:pt x="189230" y="1752727"/>
                </a:lnTo>
                <a:lnTo>
                  <a:pt x="189230" y="1254252"/>
                </a:lnTo>
                <a:lnTo>
                  <a:pt x="220980" y="1254252"/>
                </a:lnTo>
                <a:close/>
              </a:path>
              <a:path w="312420" h="1753235">
                <a:moveTo>
                  <a:pt x="312420" y="76200"/>
                </a:moveTo>
                <a:lnTo>
                  <a:pt x="306070" y="63500"/>
                </a:lnTo>
                <a:lnTo>
                  <a:pt x="274320" y="0"/>
                </a:lnTo>
                <a:lnTo>
                  <a:pt x="236220" y="76200"/>
                </a:lnTo>
                <a:lnTo>
                  <a:pt x="267970" y="76200"/>
                </a:lnTo>
                <a:lnTo>
                  <a:pt x="267970" y="574675"/>
                </a:lnTo>
                <a:lnTo>
                  <a:pt x="280670" y="574675"/>
                </a:lnTo>
                <a:lnTo>
                  <a:pt x="280670" y="76200"/>
                </a:lnTo>
                <a:lnTo>
                  <a:pt x="312420" y="76200"/>
                </a:lnTo>
                <a:close/>
              </a:path>
            </a:pathLst>
          </a:custGeom>
          <a:solidFill>
            <a:srgbClr val="FF0000"/>
          </a:solidFill>
        </p:spPr>
        <p:txBody>
          <a:bodyPr wrap="square" lIns="0" tIns="0" rIns="0" bIns="0" rtlCol="0"/>
          <a:lstStyle/>
          <a:p>
            <a:endParaRPr/>
          </a:p>
        </p:txBody>
      </p:sp>
      <p:sp>
        <p:nvSpPr>
          <p:cNvPr id="36" name="object 36"/>
          <p:cNvSpPr txBox="1"/>
          <p:nvPr/>
        </p:nvSpPr>
        <p:spPr>
          <a:xfrm>
            <a:off x="7387641" y="2989115"/>
            <a:ext cx="1043940" cy="489584"/>
          </a:xfrm>
          <a:prstGeom prst="rect">
            <a:avLst/>
          </a:prstGeom>
        </p:spPr>
        <p:txBody>
          <a:bodyPr vert="horz" wrap="square" lIns="0" tIns="11430" rIns="0" bIns="0" rtlCol="0">
            <a:spAutoFit/>
          </a:bodyPr>
          <a:lstStyle/>
          <a:p>
            <a:pPr marL="12700">
              <a:lnSpc>
                <a:spcPct val="100000"/>
              </a:lnSpc>
              <a:spcBef>
                <a:spcPts val="90"/>
              </a:spcBef>
            </a:pPr>
            <a:r>
              <a:rPr sz="3050" i="1" spc="-60" dirty="0">
                <a:latin typeface="Symbol"/>
                <a:cs typeface="Symbol"/>
              </a:rPr>
              <a:t></a:t>
            </a:r>
            <a:r>
              <a:rPr sz="3050" i="1" spc="-60" dirty="0">
                <a:latin typeface="Times New Roman"/>
                <a:cs typeface="Times New Roman"/>
              </a:rPr>
              <a:t> </a:t>
            </a:r>
            <a:r>
              <a:rPr sz="2850" spc="60" dirty="0">
                <a:latin typeface="Times New Roman"/>
                <a:cs typeface="Times New Roman"/>
              </a:rPr>
              <a:t>~</a:t>
            </a:r>
            <a:r>
              <a:rPr sz="2850" spc="-75" dirty="0">
                <a:latin typeface="Times New Roman"/>
                <a:cs typeface="Times New Roman"/>
              </a:rPr>
              <a:t> </a:t>
            </a:r>
            <a:r>
              <a:rPr sz="2850" i="1" spc="45" dirty="0">
                <a:latin typeface="Times New Roman"/>
                <a:cs typeface="Times New Roman"/>
              </a:rPr>
              <a:t>kT</a:t>
            </a:r>
            <a:endParaRPr sz="2850">
              <a:latin typeface="Times New Roman"/>
              <a:cs typeface="Times New Roman"/>
            </a:endParaRPr>
          </a:p>
        </p:txBody>
      </p:sp>
      <p:pic>
        <p:nvPicPr>
          <p:cNvPr id="37" name="object 37"/>
          <p:cNvPicPr/>
          <p:nvPr/>
        </p:nvPicPr>
        <p:blipFill>
          <a:blip r:embed="rId5" cstate="print"/>
          <a:stretch>
            <a:fillRect/>
          </a:stretch>
        </p:blipFill>
        <p:spPr>
          <a:xfrm>
            <a:off x="7216289" y="3097447"/>
            <a:ext cx="1287632" cy="369801"/>
          </a:xfrm>
          <a:prstGeom prst="rect">
            <a:avLst/>
          </a:prstGeom>
        </p:spPr>
      </p:pic>
      <p:sp>
        <p:nvSpPr>
          <p:cNvPr id="38" name="object 38"/>
          <p:cNvSpPr txBox="1"/>
          <p:nvPr/>
        </p:nvSpPr>
        <p:spPr>
          <a:xfrm>
            <a:off x="2520823" y="5626404"/>
            <a:ext cx="3938270"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FF0000"/>
                </a:solidFill>
                <a:latin typeface="华文仿宋"/>
                <a:cs typeface="华文仿宋"/>
              </a:rPr>
              <a:t>非等间隔能</a:t>
            </a:r>
            <a:r>
              <a:rPr sz="2800" b="1" spc="-10" dirty="0">
                <a:solidFill>
                  <a:srgbClr val="FF0000"/>
                </a:solidFill>
                <a:latin typeface="华文仿宋"/>
                <a:cs typeface="华文仿宋"/>
              </a:rPr>
              <a:t>级；</a:t>
            </a:r>
            <a:r>
              <a:rPr sz="2800" b="1" spc="-5" dirty="0">
                <a:solidFill>
                  <a:srgbClr val="FF0000"/>
                </a:solidFill>
                <a:latin typeface="华文仿宋"/>
                <a:cs typeface="华文仿宋"/>
              </a:rPr>
              <a:t>低</a:t>
            </a:r>
            <a:r>
              <a:rPr sz="2800" b="1" spc="-10" dirty="0">
                <a:solidFill>
                  <a:srgbClr val="FF0000"/>
                </a:solidFill>
                <a:latin typeface="华文仿宋"/>
                <a:cs typeface="华文仿宋"/>
              </a:rPr>
              <a:t>温环境</a:t>
            </a:r>
            <a:endParaRPr sz="2800">
              <a:latin typeface="华文仿宋"/>
              <a:cs typeface="华文仿宋"/>
            </a:endParaRPr>
          </a:p>
        </p:txBody>
      </p:sp>
      <p:sp>
        <p:nvSpPr>
          <p:cNvPr id="39" name="object 39"/>
          <p:cNvSpPr txBox="1"/>
          <p:nvPr/>
        </p:nvSpPr>
        <p:spPr>
          <a:xfrm>
            <a:off x="6879081" y="1463166"/>
            <a:ext cx="155321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0000"/>
                </a:solidFill>
                <a:latin typeface="华文仿宋"/>
                <a:cs typeface="华文仿宋"/>
              </a:rPr>
              <a:t>能量的</a:t>
            </a:r>
            <a:r>
              <a:rPr sz="2400" b="1" spc="-5" dirty="0">
                <a:solidFill>
                  <a:srgbClr val="FF0000"/>
                </a:solidFill>
                <a:latin typeface="华文仿宋"/>
                <a:cs typeface="华文仿宋"/>
              </a:rPr>
              <a:t>分立</a:t>
            </a:r>
            <a:endParaRPr sz="2400">
              <a:latin typeface="华文仿宋"/>
              <a:cs typeface="华文仿宋"/>
            </a:endParaRPr>
          </a:p>
        </p:txBody>
      </p:sp>
      <p:sp>
        <p:nvSpPr>
          <p:cNvPr id="40" name="object 5">
            <a:extLst>
              <a:ext uri="{FF2B5EF4-FFF2-40B4-BE49-F238E27FC236}">
                <a16:creationId xmlns:a16="http://schemas.microsoft.com/office/drawing/2014/main" id="{321A7FFA-E6FF-4321-9A80-3591AB33014D}"/>
              </a:ext>
            </a:extLst>
          </p:cNvPr>
          <p:cNvSpPr txBox="1">
            <a:spLocks/>
          </p:cNvSpPr>
          <p:nvPr/>
        </p:nvSpPr>
        <p:spPr>
          <a:xfrm>
            <a:off x="3185628" y="538393"/>
            <a:ext cx="5245953" cy="690574"/>
          </a:xfrm>
          <a:prstGeom prst="rect">
            <a:avLst/>
          </a:prstGeom>
        </p:spPr>
        <p:txBody>
          <a:bodyPr vert="horz" wrap="square" lIns="0" tIns="13335" rIns="0" bIns="0" rtlCol="0">
            <a:spAutoFit/>
          </a:bodyPr>
          <a:lstStyle>
            <a:lvl1pPr>
              <a:defRPr sz="1800" b="1" i="1">
                <a:solidFill>
                  <a:srgbClr val="0000CC"/>
                </a:solidFill>
                <a:latin typeface="Arial"/>
                <a:ea typeface="+mj-ea"/>
                <a:cs typeface="Arial"/>
              </a:defRPr>
            </a:lvl1pPr>
          </a:lstStyle>
          <a:p>
            <a:pPr marL="12700">
              <a:spcBef>
                <a:spcPts val="105"/>
              </a:spcBef>
            </a:pPr>
            <a:r>
              <a:rPr lang="zh-CN" altLang="en-US" sz="4400" i="0" kern="0" spc="5" dirty="0">
                <a:latin typeface="华文仿宋"/>
                <a:cs typeface="华文仿宋"/>
              </a:rPr>
              <a:t>构建</a:t>
            </a:r>
            <a:r>
              <a:rPr lang="zh-CN" altLang="en-US" sz="4400" i="0" kern="0" dirty="0">
                <a:latin typeface="华文仿宋"/>
                <a:cs typeface="华文仿宋"/>
              </a:rPr>
              <a:t>人工</a:t>
            </a:r>
            <a:r>
              <a:rPr lang="zh-CN" altLang="en-US" sz="4400" i="0" kern="0" spc="-15" dirty="0">
                <a:latin typeface="华文仿宋"/>
                <a:cs typeface="华文仿宋"/>
              </a:rPr>
              <a:t>量</a:t>
            </a:r>
            <a:r>
              <a:rPr lang="zh-CN" altLang="en-US" sz="4400" i="0" kern="0" dirty="0">
                <a:latin typeface="华文仿宋"/>
                <a:cs typeface="华文仿宋"/>
              </a:rPr>
              <a:t>子系统</a:t>
            </a:r>
            <a:endParaRPr lang="zh-CN" altLang="en-US" sz="4400" kern="0" dirty="0">
              <a:latin typeface="华文仿宋"/>
              <a:cs typeface="华文仿宋"/>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6175628" y="117475"/>
            <a:ext cx="2756535" cy="299720"/>
          </a:xfrm>
          <a:prstGeom prst="rect">
            <a:avLst/>
          </a:prstGeom>
        </p:spPr>
        <p:txBody>
          <a:bodyPr vert="horz" wrap="square" lIns="0" tIns="12700" rIns="0" bIns="0" rtlCol="0">
            <a:spAutoFit/>
          </a:bodyPr>
          <a:lstStyle/>
          <a:p>
            <a:pPr marL="12700">
              <a:lnSpc>
                <a:spcPct val="100000"/>
              </a:lnSpc>
              <a:spcBef>
                <a:spcPts val="100"/>
              </a:spcBef>
            </a:pPr>
            <a:r>
              <a:rPr sz="1800" b="1" i="1" dirty="0">
                <a:solidFill>
                  <a:srgbClr val="0000CC"/>
                </a:solidFill>
                <a:latin typeface="Arial"/>
                <a:cs typeface="Arial"/>
              </a:rPr>
              <a:t>Xi’an </a:t>
            </a:r>
            <a:r>
              <a:rPr sz="1800" b="1" i="1" spc="-5" dirty="0">
                <a:solidFill>
                  <a:srgbClr val="0000CC"/>
                </a:solidFill>
                <a:latin typeface="Arial"/>
                <a:cs typeface="Arial"/>
              </a:rPr>
              <a:t>Jiaotong</a:t>
            </a:r>
            <a:r>
              <a:rPr sz="1800" b="1" i="1" spc="-30" dirty="0">
                <a:solidFill>
                  <a:srgbClr val="0000CC"/>
                </a:solidFill>
                <a:latin typeface="Arial"/>
                <a:cs typeface="Arial"/>
              </a:rPr>
              <a:t> </a:t>
            </a:r>
            <a:r>
              <a:rPr sz="1800" b="1" i="1" spc="-5" dirty="0">
                <a:solidFill>
                  <a:srgbClr val="0000CC"/>
                </a:solidFill>
                <a:latin typeface="Arial"/>
                <a:cs typeface="Arial"/>
              </a:rPr>
              <a:t>University</a:t>
            </a:r>
            <a:endParaRPr sz="1800">
              <a:latin typeface="Arial"/>
              <a:cs typeface="Arial"/>
            </a:endParaRPr>
          </a:p>
        </p:txBody>
      </p:sp>
      <p:sp>
        <p:nvSpPr>
          <p:cNvPr id="10" name="object 10"/>
          <p:cNvSpPr/>
          <p:nvPr/>
        </p:nvSpPr>
        <p:spPr>
          <a:xfrm>
            <a:off x="0" y="501395"/>
            <a:ext cx="9144000" cy="12700"/>
          </a:xfrm>
          <a:custGeom>
            <a:avLst/>
            <a:gdLst/>
            <a:ahLst/>
            <a:cxnLst/>
            <a:rect l="l" t="t" r="r" b="b"/>
            <a:pathLst>
              <a:path w="9144000" h="12700">
                <a:moveTo>
                  <a:pt x="9144000" y="0"/>
                </a:moveTo>
                <a:lnTo>
                  <a:pt x="0" y="0"/>
                </a:lnTo>
                <a:lnTo>
                  <a:pt x="0" y="12192"/>
                </a:lnTo>
                <a:lnTo>
                  <a:pt x="9144000" y="12192"/>
                </a:lnTo>
                <a:lnTo>
                  <a:pt x="9144000" y="0"/>
                </a:lnTo>
                <a:close/>
              </a:path>
            </a:pathLst>
          </a:custGeom>
          <a:solidFill>
            <a:srgbClr val="9999FF"/>
          </a:solidFill>
        </p:spPr>
        <p:txBody>
          <a:bodyPr wrap="square" lIns="0" tIns="0" rIns="0" bIns="0" rtlCol="0"/>
          <a:lstStyle/>
          <a:p>
            <a:endParaRPr/>
          </a:p>
        </p:txBody>
      </p:sp>
      <p:sp>
        <p:nvSpPr>
          <p:cNvPr id="11" name="object 11"/>
          <p:cNvSpPr txBox="1">
            <a:spLocks noGrp="1"/>
          </p:cNvSpPr>
          <p:nvPr>
            <p:ph type="title"/>
          </p:nvPr>
        </p:nvSpPr>
        <p:spPr>
          <a:xfrm>
            <a:off x="1194917" y="714882"/>
            <a:ext cx="1552575" cy="330835"/>
          </a:xfrm>
          <a:prstGeom prst="rect">
            <a:avLst/>
          </a:prstGeom>
        </p:spPr>
        <p:txBody>
          <a:bodyPr vert="horz" wrap="square" lIns="0" tIns="13335" rIns="0" bIns="0" rtlCol="0">
            <a:spAutoFit/>
          </a:bodyPr>
          <a:lstStyle/>
          <a:p>
            <a:pPr marL="12700">
              <a:lnSpc>
                <a:spcPct val="100000"/>
              </a:lnSpc>
              <a:spcBef>
                <a:spcPts val="105"/>
              </a:spcBef>
            </a:pPr>
            <a:r>
              <a:rPr sz="2000" b="0" i="0" dirty="0">
                <a:latin typeface="微软雅黑"/>
                <a:cs typeface="微软雅黑"/>
              </a:rPr>
              <a:t>约索夫森结：</a:t>
            </a:r>
            <a:endParaRPr sz="2000">
              <a:latin typeface="微软雅黑"/>
              <a:cs typeface="微软雅黑"/>
            </a:endParaRPr>
          </a:p>
        </p:txBody>
      </p:sp>
      <p:grpSp>
        <p:nvGrpSpPr>
          <p:cNvPr id="12" name="object 12"/>
          <p:cNvGrpSpPr/>
          <p:nvPr/>
        </p:nvGrpSpPr>
        <p:grpSpPr>
          <a:xfrm>
            <a:off x="2839211" y="725423"/>
            <a:ext cx="2592705" cy="323215"/>
            <a:chOff x="2839211" y="725423"/>
            <a:chExt cx="2592705" cy="323215"/>
          </a:xfrm>
        </p:grpSpPr>
        <p:sp>
          <p:nvSpPr>
            <p:cNvPr id="13" name="object 13"/>
            <p:cNvSpPr/>
            <p:nvPr/>
          </p:nvSpPr>
          <p:spPr>
            <a:xfrm>
              <a:off x="2839211" y="725423"/>
              <a:ext cx="1225550" cy="323215"/>
            </a:xfrm>
            <a:custGeom>
              <a:avLst/>
              <a:gdLst/>
              <a:ahLst/>
              <a:cxnLst/>
              <a:rect l="l" t="t" r="r" b="b"/>
              <a:pathLst>
                <a:path w="1225550" h="323215">
                  <a:moveTo>
                    <a:pt x="1225296" y="0"/>
                  </a:moveTo>
                  <a:lnTo>
                    <a:pt x="0" y="0"/>
                  </a:lnTo>
                  <a:lnTo>
                    <a:pt x="0" y="323088"/>
                  </a:lnTo>
                  <a:lnTo>
                    <a:pt x="1225296" y="323088"/>
                  </a:lnTo>
                  <a:lnTo>
                    <a:pt x="1225296" y="0"/>
                  </a:lnTo>
                  <a:close/>
                </a:path>
              </a:pathLst>
            </a:custGeom>
            <a:solidFill>
              <a:srgbClr val="BEBEBE"/>
            </a:solidFill>
          </p:spPr>
          <p:txBody>
            <a:bodyPr wrap="square" lIns="0" tIns="0" rIns="0" bIns="0" rtlCol="0"/>
            <a:lstStyle/>
            <a:p>
              <a:endParaRPr/>
            </a:p>
          </p:txBody>
        </p:sp>
        <p:sp>
          <p:nvSpPr>
            <p:cNvPr id="14" name="object 14"/>
            <p:cNvSpPr/>
            <p:nvPr/>
          </p:nvSpPr>
          <p:spPr>
            <a:xfrm>
              <a:off x="4064508" y="725423"/>
              <a:ext cx="142240" cy="323215"/>
            </a:xfrm>
            <a:custGeom>
              <a:avLst/>
              <a:gdLst/>
              <a:ahLst/>
              <a:cxnLst/>
              <a:rect l="l" t="t" r="r" b="b"/>
              <a:pathLst>
                <a:path w="142239" h="323215">
                  <a:moveTo>
                    <a:pt x="141732" y="0"/>
                  </a:moveTo>
                  <a:lnTo>
                    <a:pt x="0" y="0"/>
                  </a:lnTo>
                  <a:lnTo>
                    <a:pt x="0" y="323088"/>
                  </a:lnTo>
                  <a:lnTo>
                    <a:pt x="141732" y="323088"/>
                  </a:lnTo>
                  <a:lnTo>
                    <a:pt x="141732" y="0"/>
                  </a:lnTo>
                  <a:close/>
                </a:path>
              </a:pathLst>
            </a:custGeom>
            <a:solidFill>
              <a:srgbClr val="FF0000"/>
            </a:solidFill>
          </p:spPr>
          <p:txBody>
            <a:bodyPr wrap="square" lIns="0" tIns="0" rIns="0" bIns="0" rtlCol="0"/>
            <a:lstStyle/>
            <a:p>
              <a:endParaRPr/>
            </a:p>
          </p:txBody>
        </p:sp>
        <p:sp>
          <p:nvSpPr>
            <p:cNvPr id="15" name="object 15"/>
            <p:cNvSpPr/>
            <p:nvPr/>
          </p:nvSpPr>
          <p:spPr>
            <a:xfrm>
              <a:off x="4206239" y="725423"/>
              <a:ext cx="1225550" cy="323215"/>
            </a:xfrm>
            <a:custGeom>
              <a:avLst/>
              <a:gdLst/>
              <a:ahLst/>
              <a:cxnLst/>
              <a:rect l="l" t="t" r="r" b="b"/>
              <a:pathLst>
                <a:path w="1225550" h="323215">
                  <a:moveTo>
                    <a:pt x="1225296" y="0"/>
                  </a:moveTo>
                  <a:lnTo>
                    <a:pt x="0" y="0"/>
                  </a:lnTo>
                  <a:lnTo>
                    <a:pt x="0" y="323088"/>
                  </a:lnTo>
                  <a:lnTo>
                    <a:pt x="1225296" y="323088"/>
                  </a:lnTo>
                  <a:lnTo>
                    <a:pt x="1225296" y="0"/>
                  </a:lnTo>
                  <a:close/>
                </a:path>
              </a:pathLst>
            </a:custGeom>
            <a:solidFill>
              <a:srgbClr val="BEBEBE"/>
            </a:solidFill>
          </p:spPr>
          <p:txBody>
            <a:bodyPr wrap="square" lIns="0" tIns="0" rIns="0" bIns="0" rtlCol="0"/>
            <a:lstStyle/>
            <a:p>
              <a:endParaRPr/>
            </a:p>
          </p:txBody>
        </p:sp>
      </p:grpSp>
      <p:sp>
        <p:nvSpPr>
          <p:cNvPr id="16" name="object 16"/>
          <p:cNvSpPr txBox="1"/>
          <p:nvPr/>
        </p:nvSpPr>
        <p:spPr>
          <a:xfrm>
            <a:off x="5947028" y="724662"/>
            <a:ext cx="2606040" cy="330835"/>
          </a:xfrm>
          <a:prstGeom prst="rect">
            <a:avLst/>
          </a:prstGeom>
        </p:spPr>
        <p:txBody>
          <a:bodyPr vert="horz" wrap="square" lIns="0" tIns="13335" rIns="0" bIns="0" rtlCol="0">
            <a:spAutoFit/>
          </a:bodyPr>
          <a:lstStyle/>
          <a:p>
            <a:pPr marL="12700">
              <a:lnSpc>
                <a:spcPct val="100000"/>
              </a:lnSpc>
              <a:spcBef>
                <a:spcPts val="105"/>
              </a:spcBef>
            </a:pPr>
            <a:r>
              <a:rPr sz="2000" b="1" spc="10" dirty="0">
                <a:solidFill>
                  <a:srgbClr val="0000CC"/>
                </a:solidFill>
                <a:latin typeface="华文仿宋"/>
                <a:cs typeface="华文仿宋"/>
              </a:rPr>
              <a:t>超导</a:t>
            </a:r>
            <a:r>
              <a:rPr sz="2000" b="1" dirty="0">
                <a:solidFill>
                  <a:srgbClr val="0000CC"/>
                </a:solidFill>
                <a:latin typeface="华文仿宋"/>
                <a:cs typeface="华文仿宋"/>
              </a:rPr>
              <a:t>体</a:t>
            </a:r>
            <a:r>
              <a:rPr sz="2000" b="1" spc="-15" dirty="0">
                <a:solidFill>
                  <a:srgbClr val="0000CC"/>
                </a:solidFill>
                <a:latin typeface="Times New Roman"/>
                <a:cs typeface="Times New Roman"/>
              </a:rPr>
              <a:t>+</a:t>
            </a:r>
            <a:r>
              <a:rPr sz="2000" b="1" dirty="0">
                <a:solidFill>
                  <a:srgbClr val="FF0000"/>
                </a:solidFill>
                <a:latin typeface="华文仿宋"/>
                <a:cs typeface="华文仿宋"/>
              </a:rPr>
              <a:t>绝缘层</a:t>
            </a:r>
            <a:r>
              <a:rPr sz="2000" b="1" spc="-15" dirty="0">
                <a:solidFill>
                  <a:srgbClr val="0000CC"/>
                </a:solidFill>
                <a:latin typeface="Times New Roman"/>
                <a:cs typeface="Times New Roman"/>
              </a:rPr>
              <a:t>+</a:t>
            </a:r>
            <a:r>
              <a:rPr sz="2000" b="1" dirty="0">
                <a:solidFill>
                  <a:srgbClr val="0000CC"/>
                </a:solidFill>
                <a:latin typeface="华文仿宋"/>
                <a:cs typeface="华文仿宋"/>
              </a:rPr>
              <a:t>超导体</a:t>
            </a:r>
            <a:endParaRPr sz="2000">
              <a:latin typeface="华文仿宋"/>
              <a:cs typeface="华文仿宋"/>
            </a:endParaRPr>
          </a:p>
        </p:txBody>
      </p:sp>
      <p:sp>
        <p:nvSpPr>
          <p:cNvPr id="17" name="object 5">
            <a:extLst>
              <a:ext uri="{FF2B5EF4-FFF2-40B4-BE49-F238E27FC236}">
                <a16:creationId xmlns:a16="http://schemas.microsoft.com/office/drawing/2014/main" id="{B779A582-0DE0-4D47-842C-4466475D8E59}"/>
              </a:ext>
            </a:extLst>
          </p:cNvPr>
          <p:cNvSpPr txBox="1">
            <a:spLocks/>
          </p:cNvSpPr>
          <p:nvPr/>
        </p:nvSpPr>
        <p:spPr>
          <a:xfrm>
            <a:off x="174243" y="1246504"/>
            <a:ext cx="8378825" cy="1732280"/>
          </a:xfrm>
          <a:prstGeom prst="rect">
            <a:avLst/>
          </a:prstGeom>
        </p:spPr>
        <p:txBody>
          <a:bodyPr vert="horz" wrap="square" lIns="0" tIns="12065" rIns="0" bIns="0" rtlCol="0">
            <a:spAutoFit/>
          </a:bodyPr>
          <a:lstStyle>
            <a:lvl1pPr>
              <a:defRPr sz="1800" b="1" i="1">
                <a:solidFill>
                  <a:srgbClr val="0000CC"/>
                </a:solidFill>
                <a:latin typeface="Arial"/>
                <a:ea typeface="+mj-ea"/>
                <a:cs typeface="Arial"/>
              </a:defRPr>
            </a:lvl1pPr>
          </a:lstStyle>
          <a:p>
            <a:pPr marL="12700" marR="5080">
              <a:spcBef>
                <a:spcPts val="95"/>
              </a:spcBef>
            </a:pPr>
            <a:r>
              <a:rPr lang="en-US" altLang="zh-CN" sz="2800" i="0" kern="0" spc="-10">
                <a:solidFill>
                  <a:srgbClr val="0000FF"/>
                </a:solidFill>
                <a:latin typeface="Calibri"/>
                <a:cs typeface="Calibri"/>
              </a:rPr>
              <a:t>2019</a:t>
            </a:r>
            <a:r>
              <a:rPr lang="zh-CN" altLang="en-US" sz="2800" i="0" kern="0">
                <a:solidFill>
                  <a:srgbClr val="0000FF"/>
                </a:solidFill>
                <a:latin typeface="华文仿宋"/>
                <a:cs typeface="华文仿宋"/>
              </a:rPr>
              <a:t>年</a:t>
            </a:r>
            <a:r>
              <a:rPr lang="en-US" altLang="zh-CN" sz="2800" i="0" kern="0" spc="-5">
                <a:solidFill>
                  <a:srgbClr val="0000FF"/>
                </a:solidFill>
                <a:latin typeface="Calibri"/>
                <a:cs typeface="Calibri"/>
              </a:rPr>
              <a:t>9</a:t>
            </a:r>
            <a:r>
              <a:rPr lang="zh-CN" altLang="en-US" sz="2800" i="0" kern="0" spc="25">
                <a:solidFill>
                  <a:srgbClr val="0000FF"/>
                </a:solidFill>
                <a:latin typeface="Calibri"/>
                <a:cs typeface="Calibri"/>
              </a:rPr>
              <a:t> </a:t>
            </a:r>
            <a:r>
              <a:rPr lang="zh-CN" altLang="en-US" sz="2800" i="0" kern="0" spc="-10">
                <a:solidFill>
                  <a:srgbClr val="0000FF"/>
                </a:solidFill>
                <a:latin typeface="华文仿宋"/>
                <a:cs typeface="华文仿宋"/>
              </a:rPr>
              <a:t>月</a:t>
            </a:r>
            <a:r>
              <a:rPr lang="zh-CN" altLang="en-US" sz="2800" i="0" kern="0" spc="-60">
                <a:solidFill>
                  <a:srgbClr val="0000FF"/>
                </a:solidFill>
                <a:latin typeface="华文仿宋"/>
                <a:cs typeface="华文仿宋"/>
              </a:rPr>
              <a:t> </a:t>
            </a:r>
            <a:r>
              <a:rPr lang="en-US" altLang="zh-CN" sz="2800" i="0" kern="0" spc="-5">
                <a:solidFill>
                  <a:srgbClr val="0000FF"/>
                </a:solidFill>
                <a:latin typeface="Calibri"/>
                <a:cs typeface="Calibri"/>
              </a:rPr>
              <a:t>20</a:t>
            </a:r>
            <a:r>
              <a:rPr lang="zh-CN" altLang="en-US" sz="2800" i="0" kern="0" spc="5">
                <a:solidFill>
                  <a:srgbClr val="0000FF"/>
                </a:solidFill>
                <a:latin typeface="Calibri"/>
                <a:cs typeface="Calibri"/>
              </a:rPr>
              <a:t> </a:t>
            </a:r>
            <a:r>
              <a:rPr lang="zh-CN" altLang="en-US" sz="2800" i="0" kern="0" spc="-5">
                <a:solidFill>
                  <a:srgbClr val="0000FF"/>
                </a:solidFill>
                <a:latin typeface="华文仿宋"/>
                <a:cs typeface="华文仿宋"/>
              </a:rPr>
              <a:t>日谷歌研究</a:t>
            </a:r>
            <a:r>
              <a:rPr lang="zh-CN" altLang="en-US" sz="2800" i="0" kern="0" spc="-10">
                <a:solidFill>
                  <a:srgbClr val="0000FF"/>
                </a:solidFill>
                <a:latin typeface="华文仿宋"/>
                <a:cs typeface="华文仿宋"/>
              </a:rPr>
              <a:t>人</a:t>
            </a:r>
            <a:r>
              <a:rPr lang="zh-CN" altLang="en-US" sz="2800" i="0" kern="0" spc="-5">
                <a:solidFill>
                  <a:srgbClr val="0000FF"/>
                </a:solidFill>
                <a:latin typeface="华文仿宋"/>
                <a:cs typeface="华文仿宋"/>
              </a:rPr>
              <a:t>员</a:t>
            </a:r>
            <a:r>
              <a:rPr lang="zh-CN" altLang="en-US" sz="2800" i="0" kern="0" spc="-10">
                <a:solidFill>
                  <a:srgbClr val="0000FF"/>
                </a:solidFill>
                <a:latin typeface="华文仿宋"/>
                <a:cs typeface="华文仿宋"/>
              </a:rPr>
              <a:t>报道</a:t>
            </a:r>
            <a:r>
              <a:rPr lang="zh-CN" altLang="en-US" sz="2800" i="0" kern="0" spc="-5">
                <a:solidFill>
                  <a:srgbClr val="0000FF"/>
                </a:solidFill>
                <a:latin typeface="华文仿宋"/>
                <a:cs typeface="华文仿宋"/>
              </a:rPr>
              <a:t>，</a:t>
            </a:r>
            <a:r>
              <a:rPr lang="zh-CN" altLang="en-US" sz="2800" i="0" kern="0" spc="-10">
                <a:solidFill>
                  <a:srgbClr val="0000FF"/>
                </a:solidFill>
                <a:latin typeface="华文仿宋"/>
                <a:cs typeface="华文仿宋"/>
              </a:rPr>
              <a:t>已经</a:t>
            </a:r>
            <a:r>
              <a:rPr lang="zh-CN" altLang="en-US" sz="2800" i="0" kern="0" spc="-5">
                <a:solidFill>
                  <a:srgbClr val="0000FF"/>
                </a:solidFill>
                <a:latin typeface="华文仿宋"/>
                <a:cs typeface="华文仿宋"/>
              </a:rPr>
              <a:t>利</a:t>
            </a:r>
            <a:r>
              <a:rPr lang="zh-CN" altLang="en-US" sz="2800" i="0" kern="0" spc="-10">
                <a:solidFill>
                  <a:srgbClr val="0000FF"/>
                </a:solidFill>
                <a:latin typeface="华文仿宋"/>
                <a:cs typeface="华文仿宋"/>
              </a:rPr>
              <a:t>用一台</a:t>
            </a:r>
            <a:r>
              <a:rPr lang="zh-CN" altLang="en-US" sz="2800" i="0" kern="0" spc="-60">
                <a:solidFill>
                  <a:srgbClr val="0000FF"/>
                </a:solidFill>
                <a:latin typeface="华文仿宋"/>
                <a:cs typeface="华文仿宋"/>
              </a:rPr>
              <a:t> </a:t>
            </a:r>
            <a:r>
              <a:rPr lang="en-US" altLang="zh-CN" sz="2800" i="0" kern="0" spc="-10">
                <a:solidFill>
                  <a:srgbClr val="0000FF"/>
                </a:solidFill>
                <a:latin typeface="Calibri"/>
                <a:cs typeface="Calibri"/>
              </a:rPr>
              <a:t>53  </a:t>
            </a:r>
            <a:r>
              <a:rPr lang="zh-CN" altLang="en-US" sz="2800" i="0" kern="0" spc="-5">
                <a:solidFill>
                  <a:srgbClr val="0000FF"/>
                </a:solidFill>
                <a:latin typeface="华文仿宋"/>
                <a:cs typeface="华文仿宋"/>
              </a:rPr>
              <a:t>超导量子比</a:t>
            </a:r>
            <a:r>
              <a:rPr lang="zh-CN" altLang="en-US" sz="2800" i="0" kern="0" spc="-10">
                <a:solidFill>
                  <a:srgbClr val="0000FF"/>
                </a:solidFill>
                <a:latin typeface="华文仿宋"/>
                <a:cs typeface="华文仿宋"/>
              </a:rPr>
              <a:t>特的</a:t>
            </a:r>
            <a:r>
              <a:rPr lang="zh-CN" altLang="en-US" sz="2800" i="0" kern="0" spc="-5">
                <a:solidFill>
                  <a:srgbClr val="0000FF"/>
                </a:solidFill>
                <a:latin typeface="华文仿宋"/>
                <a:cs typeface="华文仿宋"/>
              </a:rPr>
              <a:t>量</a:t>
            </a:r>
            <a:r>
              <a:rPr lang="zh-CN" altLang="en-US" sz="2800" i="0" kern="0" spc="-10">
                <a:solidFill>
                  <a:srgbClr val="0000FF"/>
                </a:solidFill>
                <a:latin typeface="华文仿宋"/>
                <a:cs typeface="华文仿宋"/>
              </a:rPr>
              <a:t>子计</a:t>
            </a:r>
            <a:r>
              <a:rPr lang="zh-CN" altLang="en-US" sz="2800" i="0" kern="0" spc="-5">
                <a:solidFill>
                  <a:srgbClr val="0000FF"/>
                </a:solidFill>
                <a:latin typeface="华文仿宋"/>
                <a:cs typeface="华文仿宋"/>
              </a:rPr>
              <a:t>算</a:t>
            </a:r>
            <a:r>
              <a:rPr lang="zh-CN" altLang="en-US" sz="2800" i="0" kern="0" spc="-10">
                <a:solidFill>
                  <a:srgbClr val="0000FF"/>
                </a:solidFill>
                <a:latin typeface="华文仿宋"/>
                <a:cs typeface="华文仿宋"/>
              </a:rPr>
              <a:t>机实</a:t>
            </a:r>
            <a:r>
              <a:rPr lang="zh-CN" altLang="en-US" sz="2800" i="0" kern="0" spc="-5">
                <a:solidFill>
                  <a:srgbClr val="0000FF"/>
                </a:solidFill>
                <a:latin typeface="华文仿宋"/>
                <a:cs typeface="华文仿宋"/>
              </a:rPr>
              <a:t>现</a:t>
            </a:r>
            <a:r>
              <a:rPr lang="zh-CN" altLang="en-US" sz="2800" i="0" kern="0" spc="-10">
                <a:solidFill>
                  <a:srgbClr val="0000FF"/>
                </a:solidFill>
                <a:latin typeface="华文仿宋"/>
                <a:cs typeface="华文仿宋"/>
              </a:rPr>
              <a:t>了传</a:t>
            </a:r>
            <a:r>
              <a:rPr lang="zh-CN" altLang="en-US" sz="2800" i="0" kern="0" spc="-5">
                <a:solidFill>
                  <a:srgbClr val="0000FF"/>
                </a:solidFill>
                <a:latin typeface="华文仿宋"/>
                <a:cs typeface="华文仿宋"/>
              </a:rPr>
              <a:t>统</a:t>
            </a:r>
            <a:r>
              <a:rPr lang="zh-CN" altLang="en-US" sz="2800" i="0" kern="0" spc="-10">
                <a:solidFill>
                  <a:srgbClr val="0000FF"/>
                </a:solidFill>
                <a:latin typeface="华文仿宋"/>
                <a:cs typeface="华文仿宋"/>
              </a:rPr>
              <a:t>架构</a:t>
            </a:r>
            <a:r>
              <a:rPr lang="zh-CN" altLang="en-US" sz="2800" i="0" kern="0" spc="-5">
                <a:solidFill>
                  <a:srgbClr val="0000FF"/>
                </a:solidFill>
                <a:latin typeface="华文仿宋"/>
                <a:cs typeface="华文仿宋"/>
              </a:rPr>
              <a:t>计</a:t>
            </a:r>
            <a:r>
              <a:rPr lang="zh-CN" altLang="en-US" sz="2800" i="0" kern="0" spc="-10">
                <a:solidFill>
                  <a:srgbClr val="0000FF"/>
                </a:solidFill>
                <a:latin typeface="华文仿宋"/>
                <a:cs typeface="华文仿宋"/>
              </a:rPr>
              <a:t>算机无 </a:t>
            </a:r>
            <a:r>
              <a:rPr lang="zh-CN" altLang="en-US" sz="2800" i="0" kern="0">
                <a:solidFill>
                  <a:srgbClr val="0000FF"/>
                </a:solidFill>
                <a:latin typeface="华文仿宋"/>
                <a:cs typeface="华文仿宋"/>
              </a:rPr>
              <a:t>法完成的任</a:t>
            </a:r>
            <a:r>
              <a:rPr lang="zh-CN" altLang="en-US" sz="2800" i="0" kern="0" spc="-5">
                <a:solidFill>
                  <a:srgbClr val="0000FF"/>
                </a:solidFill>
                <a:latin typeface="华文仿宋"/>
                <a:cs typeface="华文仿宋"/>
              </a:rPr>
              <a:t>务，即</a:t>
            </a:r>
            <a:r>
              <a:rPr lang="zh-CN" altLang="en-US" sz="2800" i="0" kern="0" spc="20">
                <a:solidFill>
                  <a:srgbClr val="0000FF"/>
                </a:solidFill>
                <a:latin typeface="华文仿宋"/>
                <a:cs typeface="华文仿宋"/>
              </a:rPr>
              <a:t>在</a:t>
            </a:r>
            <a:r>
              <a:rPr lang="zh-CN" altLang="en-US" sz="2800" i="0" kern="0" spc="-5">
                <a:solidFill>
                  <a:srgbClr val="FF0000"/>
                </a:solidFill>
                <a:latin typeface="华文仿宋"/>
                <a:cs typeface="华文仿宋"/>
              </a:rPr>
              <a:t>世</a:t>
            </a:r>
            <a:r>
              <a:rPr lang="zh-CN" altLang="en-US" sz="2800" i="0" kern="0">
                <a:solidFill>
                  <a:srgbClr val="FF0000"/>
                </a:solidFill>
                <a:latin typeface="华文仿宋"/>
                <a:cs typeface="华文仿宋"/>
              </a:rPr>
              <a:t>界</a:t>
            </a:r>
            <a:r>
              <a:rPr lang="zh-CN" altLang="en-US" sz="2800" i="0" kern="0" spc="-5">
                <a:solidFill>
                  <a:srgbClr val="FF0000"/>
                </a:solidFill>
                <a:latin typeface="华文仿宋"/>
                <a:cs typeface="华文仿宋"/>
              </a:rPr>
              <a:t>第一</a:t>
            </a:r>
            <a:r>
              <a:rPr lang="zh-CN" altLang="en-US" sz="2800" i="0" kern="0">
                <a:solidFill>
                  <a:srgbClr val="FF0000"/>
                </a:solidFill>
                <a:latin typeface="华文仿宋"/>
                <a:cs typeface="华文仿宋"/>
              </a:rPr>
              <a:t>超</a:t>
            </a:r>
            <a:r>
              <a:rPr lang="zh-CN" altLang="en-US" sz="2800" i="0" kern="0" spc="-5">
                <a:solidFill>
                  <a:srgbClr val="FF0000"/>
                </a:solidFill>
                <a:latin typeface="华文仿宋"/>
                <a:cs typeface="华文仿宋"/>
              </a:rPr>
              <a:t>算需</a:t>
            </a:r>
            <a:r>
              <a:rPr lang="zh-CN" altLang="en-US" sz="2800" i="0" kern="0">
                <a:solidFill>
                  <a:srgbClr val="FF0000"/>
                </a:solidFill>
                <a:latin typeface="华文仿宋"/>
                <a:cs typeface="华文仿宋"/>
              </a:rPr>
              <a:t>要</a:t>
            </a:r>
            <a:r>
              <a:rPr lang="zh-CN" altLang="en-US" sz="2800" i="0" kern="0" spc="-5">
                <a:solidFill>
                  <a:srgbClr val="FF0000"/>
                </a:solidFill>
                <a:latin typeface="华文仿宋"/>
                <a:cs typeface="华文仿宋"/>
              </a:rPr>
              <a:t>计算</a:t>
            </a:r>
            <a:r>
              <a:rPr lang="zh-CN" altLang="en-US" sz="2800" i="0" kern="0" spc="-135">
                <a:solidFill>
                  <a:srgbClr val="FF0000"/>
                </a:solidFill>
                <a:latin typeface="华文仿宋"/>
                <a:cs typeface="华文仿宋"/>
              </a:rPr>
              <a:t> </a:t>
            </a:r>
            <a:r>
              <a:rPr lang="en-US" altLang="zh-CN" sz="2800" i="0" kern="0" spc="-5">
                <a:solidFill>
                  <a:srgbClr val="FF0000"/>
                </a:solidFill>
                <a:latin typeface="Calibri"/>
                <a:cs typeface="Calibri"/>
              </a:rPr>
              <a:t>1 </a:t>
            </a:r>
            <a:r>
              <a:rPr lang="zh-CN" altLang="en-US" sz="2800" i="0" kern="0">
                <a:solidFill>
                  <a:srgbClr val="FF0000"/>
                </a:solidFill>
                <a:latin typeface="华文仿宋"/>
                <a:cs typeface="华文仿宋"/>
              </a:rPr>
              <a:t>万年的</a:t>
            </a:r>
            <a:endParaRPr lang="zh-CN" altLang="en-US" sz="2800" kern="0">
              <a:latin typeface="华文仿宋"/>
              <a:cs typeface="华文仿宋"/>
            </a:endParaRPr>
          </a:p>
          <a:p>
            <a:pPr marL="12700"/>
            <a:r>
              <a:rPr lang="zh-CN" altLang="en-US" sz="2800" i="0" kern="0" spc="-5">
                <a:solidFill>
                  <a:srgbClr val="FF0000"/>
                </a:solidFill>
                <a:latin typeface="华文仿宋"/>
                <a:cs typeface="华文仿宋"/>
              </a:rPr>
              <a:t>实验中，谷</a:t>
            </a:r>
            <a:r>
              <a:rPr lang="zh-CN" altLang="en-US" sz="2800" i="0" kern="0" spc="-10">
                <a:solidFill>
                  <a:srgbClr val="FF0000"/>
                </a:solidFill>
                <a:latin typeface="华文仿宋"/>
                <a:cs typeface="华文仿宋"/>
              </a:rPr>
              <a:t>歌的</a:t>
            </a:r>
            <a:r>
              <a:rPr lang="zh-CN" altLang="en-US" sz="2800" i="0" kern="0" spc="-5">
                <a:solidFill>
                  <a:srgbClr val="FF0000"/>
                </a:solidFill>
                <a:latin typeface="华文仿宋"/>
                <a:cs typeface="华文仿宋"/>
              </a:rPr>
              <a:t>量</a:t>
            </a:r>
            <a:r>
              <a:rPr lang="zh-CN" altLang="en-US" sz="2800" i="0" kern="0" spc="-10">
                <a:solidFill>
                  <a:srgbClr val="FF0000"/>
                </a:solidFill>
                <a:latin typeface="华文仿宋"/>
                <a:cs typeface="华文仿宋"/>
              </a:rPr>
              <a:t>子计</a:t>
            </a:r>
            <a:r>
              <a:rPr lang="zh-CN" altLang="en-US" sz="2800" i="0" kern="0" spc="-5">
                <a:solidFill>
                  <a:srgbClr val="FF0000"/>
                </a:solidFill>
                <a:latin typeface="华文仿宋"/>
                <a:cs typeface="华文仿宋"/>
              </a:rPr>
              <a:t>算</a:t>
            </a:r>
            <a:r>
              <a:rPr lang="zh-CN" altLang="en-US" sz="2800" i="0" kern="0" spc="-10">
                <a:solidFill>
                  <a:srgbClr val="FF0000"/>
                </a:solidFill>
                <a:latin typeface="华文仿宋"/>
                <a:cs typeface="华文仿宋"/>
              </a:rPr>
              <a:t>机只</a:t>
            </a:r>
            <a:r>
              <a:rPr lang="zh-CN" altLang="en-US" sz="2800" i="0" kern="0" spc="-5">
                <a:solidFill>
                  <a:srgbClr val="FF0000"/>
                </a:solidFill>
                <a:latin typeface="华文仿宋"/>
                <a:cs typeface="华文仿宋"/>
              </a:rPr>
              <a:t>用</a:t>
            </a:r>
            <a:r>
              <a:rPr lang="zh-CN" altLang="en-US" sz="2800" i="0" kern="0" spc="-10">
                <a:solidFill>
                  <a:srgbClr val="FF0000"/>
                </a:solidFill>
                <a:latin typeface="华文仿宋"/>
                <a:cs typeface="华文仿宋"/>
              </a:rPr>
              <a:t>了</a:t>
            </a:r>
            <a:r>
              <a:rPr lang="zh-CN" altLang="en-US" sz="2800" i="0" kern="0" spc="-75">
                <a:solidFill>
                  <a:srgbClr val="FF0000"/>
                </a:solidFill>
                <a:latin typeface="华文仿宋"/>
                <a:cs typeface="华文仿宋"/>
              </a:rPr>
              <a:t> </a:t>
            </a:r>
            <a:r>
              <a:rPr lang="en-US" altLang="zh-CN" sz="2800" i="0" kern="0" spc="-5">
                <a:solidFill>
                  <a:srgbClr val="FF0000"/>
                </a:solidFill>
                <a:latin typeface="Calibri"/>
                <a:cs typeface="Calibri"/>
              </a:rPr>
              <a:t>3</a:t>
            </a:r>
            <a:r>
              <a:rPr lang="zh-CN" altLang="en-US" sz="2800" i="0" kern="0" spc="10">
                <a:solidFill>
                  <a:srgbClr val="FF0000"/>
                </a:solidFill>
                <a:latin typeface="Calibri"/>
                <a:cs typeface="Calibri"/>
              </a:rPr>
              <a:t> </a:t>
            </a:r>
            <a:r>
              <a:rPr lang="zh-CN" altLang="en-US" sz="2800" i="0" kern="0" spc="-10">
                <a:solidFill>
                  <a:srgbClr val="FF0000"/>
                </a:solidFill>
                <a:latin typeface="华文仿宋"/>
                <a:cs typeface="华文仿宋"/>
              </a:rPr>
              <a:t>分</a:t>
            </a:r>
            <a:r>
              <a:rPr lang="zh-CN" altLang="en-US" sz="2800" i="0" kern="0" spc="-75">
                <a:solidFill>
                  <a:srgbClr val="FF0000"/>
                </a:solidFill>
                <a:latin typeface="华文仿宋"/>
                <a:cs typeface="华文仿宋"/>
              </a:rPr>
              <a:t> </a:t>
            </a:r>
            <a:r>
              <a:rPr lang="en-US" altLang="zh-CN" sz="2800" i="0" kern="0" spc="-5">
                <a:solidFill>
                  <a:srgbClr val="FF0000"/>
                </a:solidFill>
                <a:latin typeface="Calibri"/>
                <a:cs typeface="Calibri"/>
              </a:rPr>
              <a:t>20</a:t>
            </a:r>
            <a:r>
              <a:rPr lang="zh-CN" altLang="en-US" sz="2800" i="0" kern="0" spc="25">
                <a:solidFill>
                  <a:srgbClr val="FF0000"/>
                </a:solidFill>
                <a:latin typeface="Calibri"/>
                <a:cs typeface="Calibri"/>
              </a:rPr>
              <a:t> </a:t>
            </a:r>
            <a:r>
              <a:rPr lang="zh-CN" altLang="en-US" sz="2800" i="0" kern="0">
                <a:solidFill>
                  <a:srgbClr val="FF0000"/>
                </a:solidFill>
                <a:latin typeface="华文仿宋"/>
                <a:cs typeface="华文仿宋"/>
              </a:rPr>
              <a:t>秒</a:t>
            </a:r>
            <a:r>
              <a:rPr lang="zh-CN" altLang="en-US" sz="2800" i="0" kern="0" spc="-10">
                <a:solidFill>
                  <a:srgbClr val="0000FF"/>
                </a:solidFill>
                <a:latin typeface="华文仿宋"/>
                <a:cs typeface="华文仿宋"/>
              </a:rPr>
              <a:t>。</a:t>
            </a:r>
            <a:endParaRPr lang="zh-CN" altLang="en-US" sz="2800" kern="0" dirty="0">
              <a:latin typeface="华文仿宋"/>
              <a:cs typeface="华文仿宋"/>
            </a:endParaRPr>
          </a:p>
        </p:txBody>
      </p:sp>
      <p:sp>
        <p:nvSpPr>
          <p:cNvPr id="18" name="object 13">
            <a:extLst>
              <a:ext uri="{FF2B5EF4-FFF2-40B4-BE49-F238E27FC236}">
                <a16:creationId xmlns:a16="http://schemas.microsoft.com/office/drawing/2014/main" id="{94BA687A-ECB2-4139-A183-3C2BFE4C498B}"/>
              </a:ext>
            </a:extLst>
          </p:cNvPr>
          <p:cNvSpPr txBox="1"/>
          <p:nvPr/>
        </p:nvSpPr>
        <p:spPr>
          <a:xfrm>
            <a:off x="5258670" y="3176650"/>
            <a:ext cx="3686810" cy="1547495"/>
          </a:xfrm>
          <a:prstGeom prst="rect">
            <a:avLst/>
          </a:prstGeom>
        </p:spPr>
        <p:txBody>
          <a:bodyPr vert="horz" wrap="square" lIns="0" tIns="173355" rIns="0" bIns="0" rtlCol="0">
            <a:spAutoFit/>
          </a:bodyPr>
          <a:lstStyle/>
          <a:p>
            <a:pPr marL="12700">
              <a:lnSpc>
                <a:spcPct val="100000"/>
              </a:lnSpc>
              <a:spcBef>
                <a:spcPts val="1365"/>
              </a:spcBef>
            </a:pPr>
            <a:r>
              <a:rPr sz="2400" b="1" dirty="0">
                <a:solidFill>
                  <a:srgbClr val="FF0000"/>
                </a:solidFill>
                <a:latin typeface="华文仿宋"/>
                <a:cs typeface="华文仿宋"/>
              </a:rPr>
              <a:t>封闭式</a:t>
            </a:r>
            <a:r>
              <a:rPr sz="2400" b="1" spc="-5" dirty="0">
                <a:solidFill>
                  <a:srgbClr val="FF0000"/>
                </a:solidFill>
                <a:latin typeface="华文仿宋"/>
                <a:cs typeface="华文仿宋"/>
              </a:rPr>
              <a:t>内循环的稀释制冷机</a:t>
            </a:r>
            <a:endParaRPr sz="2400" dirty="0">
              <a:latin typeface="华文仿宋"/>
              <a:cs typeface="华文仿宋"/>
            </a:endParaRPr>
          </a:p>
          <a:p>
            <a:pPr marL="1283335">
              <a:lnSpc>
                <a:spcPct val="100000"/>
              </a:lnSpc>
              <a:spcBef>
                <a:spcPts val="1280"/>
              </a:spcBef>
            </a:pPr>
            <a:r>
              <a:rPr sz="2350" spc="55" dirty="0">
                <a:latin typeface="Times New Roman"/>
                <a:cs typeface="Times New Roman"/>
              </a:rPr>
              <a:t>T </a:t>
            </a:r>
            <a:r>
              <a:rPr sz="2350" spc="50" dirty="0">
                <a:latin typeface="Times New Roman"/>
                <a:cs typeface="Times New Roman"/>
              </a:rPr>
              <a:t>~</a:t>
            </a:r>
            <a:r>
              <a:rPr sz="2350" spc="-114" dirty="0">
                <a:latin typeface="Times New Roman"/>
                <a:cs typeface="Times New Roman"/>
              </a:rPr>
              <a:t> </a:t>
            </a:r>
            <a:r>
              <a:rPr sz="2350" i="1" spc="5" dirty="0">
                <a:latin typeface="Times New Roman"/>
                <a:cs typeface="Times New Roman"/>
              </a:rPr>
              <a:t>mK</a:t>
            </a:r>
            <a:endParaRPr sz="2350" dirty="0">
              <a:latin typeface="Times New Roman"/>
              <a:cs typeface="Times New Roman"/>
            </a:endParaRPr>
          </a:p>
          <a:p>
            <a:pPr marL="1182370">
              <a:lnSpc>
                <a:spcPct val="100000"/>
              </a:lnSpc>
              <a:spcBef>
                <a:spcPts val="1335"/>
              </a:spcBef>
            </a:pPr>
            <a:r>
              <a:rPr sz="2000" dirty="0">
                <a:solidFill>
                  <a:srgbClr val="444444"/>
                </a:solidFill>
                <a:latin typeface="Tahoma"/>
                <a:cs typeface="Tahoma"/>
              </a:rPr>
              <a:t>-273.149</a:t>
            </a:r>
            <a:r>
              <a:rPr sz="2000" spc="-65" dirty="0">
                <a:solidFill>
                  <a:srgbClr val="444444"/>
                </a:solidFill>
                <a:latin typeface="Tahoma"/>
                <a:cs typeface="Tahoma"/>
              </a:rPr>
              <a:t> </a:t>
            </a:r>
            <a:r>
              <a:rPr sz="2000" spc="5" dirty="0">
                <a:solidFill>
                  <a:srgbClr val="444444"/>
                </a:solidFill>
                <a:latin typeface="Tahoma"/>
                <a:cs typeface="Tahoma"/>
              </a:rPr>
              <a:t>℃</a:t>
            </a:r>
            <a:endParaRPr sz="2000" dirty="0">
              <a:latin typeface="Tahoma"/>
              <a:cs typeface="Tahoma"/>
            </a:endParaRPr>
          </a:p>
        </p:txBody>
      </p:sp>
      <p:sp>
        <p:nvSpPr>
          <p:cNvPr id="20" name="object 13">
            <a:extLst>
              <a:ext uri="{FF2B5EF4-FFF2-40B4-BE49-F238E27FC236}">
                <a16:creationId xmlns:a16="http://schemas.microsoft.com/office/drawing/2014/main" id="{25980969-40E1-4E7E-A832-242F9B288743}"/>
              </a:ext>
            </a:extLst>
          </p:cNvPr>
          <p:cNvSpPr txBox="1"/>
          <p:nvPr/>
        </p:nvSpPr>
        <p:spPr>
          <a:xfrm>
            <a:off x="0" y="3022982"/>
            <a:ext cx="4912360" cy="3109595"/>
          </a:xfrm>
          <a:prstGeom prst="rect">
            <a:avLst/>
          </a:prstGeom>
        </p:spPr>
        <p:txBody>
          <a:bodyPr vert="horz" wrap="square" lIns="0" tIns="12065" rIns="0" bIns="0" rtlCol="0">
            <a:spAutoFit/>
          </a:bodyPr>
          <a:lstStyle/>
          <a:p>
            <a:pPr marL="12700" marR="5080">
              <a:lnSpc>
                <a:spcPct val="100200"/>
              </a:lnSpc>
              <a:spcBef>
                <a:spcPts val="95"/>
              </a:spcBef>
            </a:pPr>
            <a:r>
              <a:rPr sz="2400" dirty="0">
                <a:solidFill>
                  <a:srgbClr val="0000FF"/>
                </a:solidFill>
                <a:latin typeface="华文仿宋"/>
                <a:cs typeface="华文仿宋"/>
              </a:rPr>
              <a:t>“祖冲之号”于今年</a:t>
            </a:r>
            <a:r>
              <a:rPr sz="2400" spc="-5" dirty="0">
                <a:solidFill>
                  <a:srgbClr val="0000FF"/>
                </a:solidFill>
                <a:latin typeface="Calibri"/>
                <a:cs typeface="Calibri"/>
              </a:rPr>
              <a:t>5</a:t>
            </a:r>
            <a:r>
              <a:rPr sz="2400" dirty="0">
                <a:solidFill>
                  <a:srgbClr val="0000FF"/>
                </a:solidFill>
                <a:latin typeface="华文仿宋"/>
                <a:cs typeface="华文仿宋"/>
              </a:rPr>
              <a:t>月研制成功，  相关研究成果于</a:t>
            </a:r>
            <a:r>
              <a:rPr sz="2400" spc="-5" dirty="0">
                <a:solidFill>
                  <a:srgbClr val="0000FF"/>
                </a:solidFill>
                <a:latin typeface="Calibri"/>
                <a:cs typeface="Calibri"/>
              </a:rPr>
              <a:t>2021</a:t>
            </a:r>
            <a:r>
              <a:rPr sz="2400" dirty="0">
                <a:solidFill>
                  <a:srgbClr val="0000FF"/>
                </a:solidFill>
                <a:latin typeface="华文仿宋"/>
                <a:cs typeface="华文仿宋"/>
              </a:rPr>
              <a:t>年</a:t>
            </a:r>
            <a:r>
              <a:rPr sz="2400" spc="-5" dirty="0">
                <a:solidFill>
                  <a:srgbClr val="0000FF"/>
                </a:solidFill>
                <a:latin typeface="Calibri"/>
                <a:cs typeface="Calibri"/>
              </a:rPr>
              <a:t>5</a:t>
            </a:r>
            <a:r>
              <a:rPr sz="2400" dirty="0">
                <a:solidFill>
                  <a:srgbClr val="0000FF"/>
                </a:solidFill>
                <a:latin typeface="华文仿宋"/>
                <a:cs typeface="华文仿宋"/>
              </a:rPr>
              <a:t>月</a:t>
            </a:r>
            <a:r>
              <a:rPr sz="2400" spc="-5" dirty="0">
                <a:solidFill>
                  <a:srgbClr val="0000FF"/>
                </a:solidFill>
                <a:latin typeface="Calibri"/>
                <a:cs typeface="Calibri"/>
              </a:rPr>
              <a:t>7</a:t>
            </a:r>
            <a:r>
              <a:rPr sz="2400" dirty="0">
                <a:solidFill>
                  <a:srgbClr val="0000FF"/>
                </a:solidFill>
                <a:latin typeface="华文仿宋"/>
                <a:cs typeface="华文仿宋"/>
              </a:rPr>
              <a:t>日在线发 表在国际学术期刊《科学》杂志上。</a:t>
            </a:r>
            <a:endParaRPr sz="2400">
              <a:latin typeface="华文仿宋"/>
              <a:cs typeface="华文仿宋"/>
            </a:endParaRPr>
          </a:p>
          <a:p>
            <a:pPr>
              <a:lnSpc>
                <a:spcPct val="100000"/>
              </a:lnSpc>
              <a:spcBef>
                <a:spcPts val="40"/>
              </a:spcBef>
            </a:pPr>
            <a:endParaRPr sz="1700">
              <a:latin typeface="华文仿宋"/>
              <a:cs typeface="华文仿宋"/>
            </a:endParaRPr>
          </a:p>
          <a:p>
            <a:pPr marR="108585" algn="ctr">
              <a:lnSpc>
                <a:spcPct val="100000"/>
              </a:lnSpc>
              <a:spcBef>
                <a:spcPts val="5"/>
              </a:spcBef>
            </a:pPr>
            <a:r>
              <a:rPr sz="2800" b="1" spc="-5" dirty="0">
                <a:solidFill>
                  <a:srgbClr val="0000FF"/>
                </a:solidFill>
                <a:latin typeface="Calibri"/>
                <a:cs typeface="Calibri"/>
              </a:rPr>
              <a:t>66</a:t>
            </a:r>
            <a:r>
              <a:rPr sz="2800" b="1" dirty="0">
                <a:solidFill>
                  <a:srgbClr val="0000FF"/>
                </a:solidFill>
                <a:latin typeface="华文仿宋"/>
                <a:cs typeface="华文仿宋"/>
              </a:rPr>
              <a:t>量子比特</a:t>
            </a:r>
            <a:endParaRPr sz="2800">
              <a:latin typeface="华文仿宋"/>
              <a:cs typeface="华文仿宋"/>
            </a:endParaRPr>
          </a:p>
          <a:p>
            <a:pPr marL="207645" marR="78105">
              <a:lnSpc>
                <a:spcPct val="100200"/>
              </a:lnSpc>
              <a:spcBef>
                <a:spcPts val="775"/>
              </a:spcBef>
            </a:pPr>
            <a:r>
              <a:rPr sz="2400" b="1" spc="-5" dirty="0">
                <a:solidFill>
                  <a:srgbClr val="0000FF"/>
                </a:solidFill>
                <a:latin typeface="华文仿宋"/>
                <a:cs typeface="华文仿宋"/>
              </a:rPr>
              <a:t>比 </a:t>
            </a:r>
            <a:r>
              <a:rPr sz="2400" b="1" spc="-5" dirty="0">
                <a:solidFill>
                  <a:srgbClr val="0000FF"/>
                </a:solidFill>
                <a:latin typeface="Calibri"/>
                <a:cs typeface="Calibri"/>
              </a:rPr>
              <a:t>53-qubit </a:t>
            </a:r>
            <a:r>
              <a:rPr sz="2400" b="1" spc="-15" dirty="0">
                <a:solidFill>
                  <a:srgbClr val="0000FF"/>
                </a:solidFill>
                <a:latin typeface="Calibri"/>
                <a:cs typeface="Calibri"/>
              </a:rPr>
              <a:t>Sycamore </a:t>
            </a:r>
            <a:r>
              <a:rPr sz="2400" b="1" spc="-5" dirty="0">
                <a:solidFill>
                  <a:srgbClr val="0000FF"/>
                </a:solidFill>
                <a:latin typeface="Calibri"/>
                <a:cs typeface="Calibri"/>
              </a:rPr>
              <a:t>processor  </a:t>
            </a:r>
            <a:r>
              <a:rPr sz="2400" b="1" spc="-10" dirty="0">
                <a:solidFill>
                  <a:srgbClr val="0000FF"/>
                </a:solidFill>
                <a:latin typeface="Calibri"/>
                <a:cs typeface="Calibri"/>
              </a:rPr>
              <a:t>[Nature</a:t>
            </a:r>
            <a:r>
              <a:rPr sz="2400" b="1" spc="-35" dirty="0">
                <a:solidFill>
                  <a:srgbClr val="0000FF"/>
                </a:solidFill>
                <a:latin typeface="Calibri"/>
                <a:cs typeface="Calibri"/>
              </a:rPr>
              <a:t> </a:t>
            </a:r>
            <a:r>
              <a:rPr sz="2400" b="1" spc="-5" dirty="0">
                <a:solidFill>
                  <a:srgbClr val="0000FF"/>
                </a:solidFill>
                <a:latin typeface="Calibri"/>
                <a:cs typeface="Calibri"/>
              </a:rPr>
              <a:t>574,</a:t>
            </a:r>
            <a:r>
              <a:rPr sz="2400" b="1" spc="-20" dirty="0">
                <a:solidFill>
                  <a:srgbClr val="0000FF"/>
                </a:solidFill>
                <a:latin typeface="Calibri"/>
                <a:cs typeface="Calibri"/>
              </a:rPr>
              <a:t> </a:t>
            </a:r>
            <a:r>
              <a:rPr sz="2400" b="1" spc="-5" dirty="0">
                <a:solidFill>
                  <a:srgbClr val="0000FF"/>
                </a:solidFill>
                <a:latin typeface="Calibri"/>
                <a:cs typeface="Calibri"/>
              </a:rPr>
              <a:t>505</a:t>
            </a:r>
            <a:r>
              <a:rPr sz="2400" b="1" spc="-30" dirty="0">
                <a:solidFill>
                  <a:srgbClr val="0000FF"/>
                </a:solidFill>
                <a:latin typeface="Calibri"/>
                <a:cs typeface="Calibri"/>
              </a:rPr>
              <a:t> </a:t>
            </a:r>
            <a:r>
              <a:rPr sz="2400" b="1" spc="-5" dirty="0">
                <a:solidFill>
                  <a:srgbClr val="0000FF"/>
                </a:solidFill>
                <a:latin typeface="Calibri"/>
                <a:cs typeface="Calibri"/>
              </a:rPr>
              <a:t>(2019)]</a:t>
            </a:r>
            <a:r>
              <a:rPr sz="2400" b="1" spc="5" dirty="0">
                <a:solidFill>
                  <a:srgbClr val="0000FF"/>
                </a:solidFill>
                <a:latin typeface="华文仿宋"/>
                <a:cs typeface="华文仿宋"/>
              </a:rPr>
              <a:t>计算能力高 </a:t>
            </a:r>
            <a:r>
              <a:rPr sz="2400" b="1" spc="-10" dirty="0">
                <a:solidFill>
                  <a:srgbClr val="0000FF"/>
                </a:solidFill>
                <a:latin typeface="Calibri"/>
                <a:cs typeface="Calibri"/>
              </a:rPr>
              <a:t>2-3</a:t>
            </a:r>
            <a:r>
              <a:rPr sz="2400" b="1" spc="5" dirty="0">
                <a:solidFill>
                  <a:srgbClr val="0000FF"/>
                </a:solidFill>
                <a:latin typeface="华文仿宋"/>
                <a:cs typeface="华文仿宋"/>
              </a:rPr>
              <a:t>量级。</a:t>
            </a:r>
            <a:endParaRPr sz="2400">
              <a:latin typeface="华文仿宋"/>
              <a:cs typeface="华文仿宋"/>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75628" y="117475"/>
            <a:ext cx="2756535" cy="299720"/>
          </a:xfrm>
          <a:prstGeom prst="rect">
            <a:avLst/>
          </a:prstGeom>
        </p:spPr>
        <p:txBody>
          <a:bodyPr vert="horz" wrap="square" lIns="0" tIns="12700" rIns="0" bIns="0" rtlCol="0">
            <a:spAutoFit/>
          </a:bodyPr>
          <a:lstStyle/>
          <a:p>
            <a:pPr marL="12700">
              <a:lnSpc>
                <a:spcPct val="100000"/>
              </a:lnSpc>
              <a:spcBef>
                <a:spcPts val="100"/>
              </a:spcBef>
            </a:pPr>
            <a:r>
              <a:rPr sz="1800" b="1" i="1" dirty="0">
                <a:solidFill>
                  <a:srgbClr val="0000CC"/>
                </a:solidFill>
                <a:latin typeface="Arial"/>
                <a:cs typeface="Arial"/>
              </a:rPr>
              <a:t>Xi’an </a:t>
            </a:r>
            <a:r>
              <a:rPr sz="1800" b="1" i="1" spc="-5" dirty="0">
                <a:solidFill>
                  <a:srgbClr val="0000CC"/>
                </a:solidFill>
                <a:latin typeface="Arial"/>
                <a:cs typeface="Arial"/>
              </a:rPr>
              <a:t>Jiaotong</a:t>
            </a:r>
            <a:r>
              <a:rPr sz="1800" b="1" i="1" spc="-30" dirty="0">
                <a:solidFill>
                  <a:srgbClr val="0000CC"/>
                </a:solidFill>
                <a:latin typeface="Arial"/>
                <a:cs typeface="Arial"/>
              </a:rPr>
              <a:t> </a:t>
            </a:r>
            <a:r>
              <a:rPr sz="1800" b="1" i="1" spc="-5" dirty="0">
                <a:solidFill>
                  <a:srgbClr val="0000CC"/>
                </a:solidFill>
                <a:latin typeface="Arial"/>
                <a:cs typeface="Arial"/>
              </a:rPr>
              <a:t>University</a:t>
            </a:r>
            <a:endParaRPr sz="1800">
              <a:latin typeface="Arial"/>
              <a:cs typeface="Arial"/>
            </a:endParaRPr>
          </a:p>
        </p:txBody>
      </p:sp>
      <p:sp>
        <p:nvSpPr>
          <p:cNvPr id="3" name="object 3"/>
          <p:cNvSpPr/>
          <p:nvPr/>
        </p:nvSpPr>
        <p:spPr>
          <a:xfrm>
            <a:off x="0" y="501395"/>
            <a:ext cx="9144000" cy="12700"/>
          </a:xfrm>
          <a:custGeom>
            <a:avLst/>
            <a:gdLst/>
            <a:ahLst/>
            <a:cxnLst/>
            <a:rect l="l" t="t" r="r" b="b"/>
            <a:pathLst>
              <a:path w="9144000" h="12700">
                <a:moveTo>
                  <a:pt x="9144000" y="0"/>
                </a:moveTo>
                <a:lnTo>
                  <a:pt x="0" y="0"/>
                </a:lnTo>
                <a:lnTo>
                  <a:pt x="0" y="12192"/>
                </a:lnTo>
                <a:lnTo>
                  <a:pt x="9144000" y="12192"/>
                </a:lnTo>
                <a:lnTo>
                  <a:pt x="9144000" y="0"/>
                </a:lnTo>
                <a:close/>
              </a:path>
            </a:pathLst>
          </a:custGeom>
          <a:solidFill>
            <a:srgbClr val="9999FF"/>
          </a:solidFill>
        </p:spPr>
        <p:txBody>
          <a:bodyPr wrap="square" lIns="0" tIns="0" rIns="0" bIns="0" rtlCol="0"/>
          <a:lstStyle/>
          <a:p>
            <a:endParaRPr/>
          </a:p>
        </p:txBody>
      </p:sp>
      <p:grpSp>
        <p:nvGrpSpPr>
          <p:cNvPr id="4" name="object 4"/>
          <p:cNvGrpSpPr/>
          <p:nvPr/>
        </p:nvGrpSpPr>
        <p:grpSpPr>
          <a:xfrm>
            <a:off x="571499" y="3051773"/>
            <a:ext cx="1974648" cy="3277575"/>
            <a:chOff x="4998719" y="1839467"/>
            <a:chExt cx="3191510" cy="3971925"/>
          </a:xfrm>
        </p:grpSpPr>
        <p:pic>
          <p:nvPicPr>
            <p:cNvPr id="6" name="object 6"/>
            <p:cNvPicPr/>
            <p:nvPr/>
          </p:nvPicPr>
          <p:blipFill>
            <a:blip r:embed="rId2" cstate="print"/>
            <a:stretch>
              <a:fillRect/>
            </a:stretch>
          </p:blipFill>
          <p:spPr>
            <a:xfrm>
              <a:off x="5003291" y="1844039"/>
              <a:ext cx="3182112" cy="3962400"/>
            </a:xfrm>
            <a:prstGeom prst="rect">
              <a:avLst/>
            </a:prstGeom>
          </p:spPr>
        </p:pic>
        <p:sp>
          <p:nvSpPr>
            <p:cNvPr id="7" name="object 7"/>
            <p:cNvSpPr/>
            <p:nvPr/>
          </p:nvSpPr>
          <p:spPr>
            <a:xfrm>
              <a:off x="4998719" y="1839467"/>
              <a:ext cx="3191510" cy="3971925"/>
            </a:xfrm>
            <a:custGeom>
              <a:avLst/>
              <a:gdLst/>
              <a:ahLst/>
              <a:cxnLst/>
              <a:rect l="l" t="t" r="r" b="b"/>
              <a:pathLst>
                <a:path w="3191509" h="3971925">
                  <a:moveTo>
                    <a:pt x="0" y="3971544"/>
                  </a:moveTo>
                  <a:lnTo>
                    <a:pt x="3191255" y="3971544"/>
                  </a:lnTo>
                  <a:lnTo>
                    <a:pt x="3191255" y="0"/>
                  </a:lnTo>
                  <a:lnTo>
                    <a:pt x="0" y="0"/>
                  </a:lnTo>
                  <a:lnTo>
                    <a:pt x="0" y="3971544"/>
                  </a:lnTo>
                  <a:close/>
                </a:path>
              </a:pathLst>
            </a:custGeom>
            <a:ln w="9144">
              <a:solidFill>
                <a:srgbClr val="009900"/>
              </a:solidFill>
            </a:ln>
          </p:spPr>
          <p:txBody>
            <a:bodyPr wrap="square" lIns="0" tIns="0" rIns="0" bIns="0" rtlCol="0"/>
            <a:lstStyle/>
            <a:p>
              <a:endParaRPr/>
            </a:p>
          </p:txBody>
        </p:sp>
      </p:grpSp>
      <p:sp>
        <p:nvSpPr>
          <p:cNvPr id="8" name="object 8"/>
          <p:cNvSpPr txBox="1"/>
          <p:nvPr/>
        </p:nvSpPr>
        <p:spPr>
          <a:xfrm>
            <a:off x="521368" y="1251210"/>
            <a:ext cx="3915410" cy="1668780"/>
          </a:xfrm>
          <a:prstGeom prst="rect">
            <a:avLst/>
          </a:prstGeom>
        </p:spPr>
        <p:txBody>
          <a:bodyPr vert="horz" wrap="square" lIns="0" tIns="23495" rIns="0" bIns="0" rtlCol="0">
            <a:spAutoFit/>
          </a:bodyPr>
          <a:lstStyle/>
          <a:p>
            <a:pPr marL="12700" marR="5080">
              <a:lnSpc>
                <a:spcPct val="111600"/>
              </a:lnSpc>
              <a:spcBef>
                <a:spcPts val="185"/>
              </a:spcBef>
            </a:pPr>
            <a:r>
              <a:rPr sz="2400" b="1" spc="165" dirty="0">
                <a:latin typeface="幼圆"/>
                <a:cs typeface="幼圆"/>
              </a:rPr>
              <a:t>光照射</a:t>
            </a:r>
            <a:r>
              <a:rPr sz="2400" b="1" spc="175" dirty="0">
                <a:latin typeface="幼圆"/>
                <a:cs typeface="幼圆"/>
              </a:rPr>
              <a:t>到</a:t>
            </a:r>
            <a:r>
              <a:rPr sz="2400" b="1" spc="165" dirty="0">
                <a:latin typeface="幼圆"/>
                <a:cs typeface="幼圆"/>
              </a:rPr>
              <a:t>金属材</a:t>
            </a:r>
            <a:r>
              <a:rPr sz="2400" b="1" spc="175" dirty="0">
                <a:latin typeface="幼圆"/>
                <a:cs typeface="幼圆"/>
              </a:rPr>
              <a:t>料</a:t>
            </a:r>
            <a:r>
              <a:rPr sz="2400" b="1" spc="190" dirty="0">
                <a:latin typeface="幼圆"/>
                <a:cs typeface="幼圆"/>
              </a:rPr>
              <a:t>上</a:t>
            </a:r>
            <a:r>
              <a:rPr sz="2400" b="1" spc="170" dirty="0">
                <a:latin typeface="幼圆"/>
                <a:cs typeface="幼圆"/>
              </a:rPr>
              <a:t>，</a:t>
            </a:r>
            <a:r>
              <a:rPr sz="2400" b="1" spc="-10" dirty="0">
                <a:latin typeface="幼圆"/>
                <a:cs typeface="幼圆"/>
              </a:rPr>
              <a:t>会 </a:t>
            </a:r>
            <a:r>
              <a:rPr sz="2400" b="1" spc="165" dirty="0">
                <a:latin typeface="幼圆"/>
                <a:cs typeface="幼圆"/>
              </a:rPr>
              <a:t>产生光</a:t>
            </a:r>
            <a:r>
              <a:rPr sz="2400" b="1" spc="175" dirty="0">
                <a:latin typeface="幼圆"/>
                <a:cs typeface="幼圆"/>
              </a:rPr>
              <a:t>电子</a:t>
            </a:r>
            <a:r>
              <a:rPr sz="2400" b="1" spc="170" dirty="0">
                <a:latin typeface="幼圆"/>
                <a:cs typeface="幼圆"/>
              </a:rPr>
              <a:t>。</a:t>
            </a:r>
            <a:r>
              <a:rPr sz="2400" b="1" spc="165" dirty="0">
                <a:latin typeface="幼圆"/>
                <a:cs typeface="幼圆"/>
              </a:rPr>
              <a:t>但</a:t>
            </a:r>
            <a:r>
              <a:rPr sz="2400" b="1" spc="175" dirty="0">
                <a:latin typeface="幼圆"/>
                <a:cs typeface="幼圆"/>
              </a:rPr>
              <a:t>产</a:t>
            </a:r>
            <a:r>
              <a:rPr sz="2400" b="1" spc="165" dirty="0">
                <a:latin typeface="幼圆"/>
                <a:cs typeface="幼圆"/>
              </a:rPr>
              <a:t>生条</a:t>
            </a:r>
            <a:r>
              <a:rPr sz="2400" b="1" spc="-10" dirty="0">
                <a:latin typeface="幼圆"/>
                <a:cs typeface="幼圆"/>
              </a:rPr>
              <a:t>件 </a:t>
            </a:r>
            <a:r>
              <a:rPr sz="2400" b="1" spc="165" dirty="0">
                <a:latin typeface="幼圆"/>
                <a:cs typeface="幼圆"/>
              </a:rPr>
              <a:t>与光的</a:t>
            </a:r>
            <a:r>
              <a:rPr sz="2400" b="1" spc="175" dirty="0">
                <a:latin typeface="幼圆"/>
                <a:cs typeface="幼圆"/>
              </a:rPr>
              <a:t>频</a:t>
            </a:r>
            <a:r>
              <a:rPr sz="2400" b="1" spc="165" dirty="0">
                <a:latin typeface="幼圆"/>
                <a:cs typeface="幼圆"/>
              </a:rPr>
              <a:t>率有</a:t>
            </a:r>
            <a:r>
              <a:rPr sz="2400" b="1" spc="185" dirty="0">
                <a:latin typeface="幼圆"/>
                <a:cs typeface="幼圆"/>
              </a:rPr>
              <a:t>关</a:t>
            </a:r>
            <a:r>
              <a:rPr sz="2400" b="1" spc="180" dirty="0">
                <a:latin typeface="幼圆"/>
                <a:cs typeface="幼圆"/>
              </a:rPr>
              <a:t>，</a:t>
            </a:r>
            <a:r>
              <a:rPr sz="2400" b="1" spc="170" dirty="0">
                <a:latin typeface="幼圆"/>
                <a:cs typeface="幼圆"/>
              </a:rPr>
              <a:t>与光的 </a:t>
            </a:r>
            <a:r>
              <a:rPr sz="2400" b="1" spc="70" dirty="0">
                <a:latin typeface="幼圆"/>
                <a:cs typeface="幼圆"/>
              </a:rPr>
              <a:t>强度</a:t>
            </a:r>
            <a:r>
              <a:rPr sz="2400" b="1" spc="80" dirty="0">
                <a:latin typeface="幼圆"/>
                <a:cs typeface="幼圆"/>
              </a:rPr>
              <a:t>无</a:t>
            </a:r>
            <a:r>
              <a:rPr sz="2400" b="1" spc="90" dirty="0">
                <a:latin typeface="幼圆"/>
                <a:cs typeface="幼圆"/>
              </a:rPr>
              <a:t>关</a:t>
            </a:r>
            <a:r>
              <a:rPr sz="2400" b="1" spc="70" dirty="0">
                <a:latin typeface="幼圆"/>
                <a:cs typeface="幼圆"/>
              </a:rPr>
              <a:t>（</a:t>
            </a:r>
            <a:r>
              <a:rPr sz="2400" b="1" dirty="0">
                <a:latin typeface="Times New Roman"/>
                <a:cs typeface="Times New Roman"/>
              </a:rPr>
              <a:t>Hert</a:t>
            </a:r>
            <a:r>
              <a:rPr sz="2400" b="1" spc="65" dirty="0">
                <a:latin typeface="Times New Roman"/>
                <a:cs typeface="Times New Roman"/>
              </a:rPr>
              <a:t>z</a:t>
            </a:r>
            <a:r>
              <a:rPr sz="2400" b="1" spc="70" dirty="0">
                <a:latin typeface="幼圆"/>
                <a:cs typeface="幼圆"/>
              </a:rPr>
              <a:t>，</a:t>
            </a:r>
            <a:r>
              <a:rPr sz="2400" b="1" spc="5" dirty="0">
                <a:latin typeface="Times New Roman"/>
                <a:cs typeface="Times New Roman"/>
              </a:rPr>
              <a:t>1</a:t>
            </a:r>
            <a:r>
              <a:rPr sz="2400" b="1" dirty="0">
                <a:latin typeface="Times New Roman"/>
                <a:cs typeface="Times New Roman"/>
              </a:rPr>
              <a:t>88</a:t>
            </a:r>
            <a:r>
              <a:rPr sz="2400" b="1" spc="70" dirty="0">
                <a:latin typeface="Times New Roman"/>
                <a:cs typeface="Times New Roman"/>
              </a:rPr>
              <a:t>8</a:t>
            </a:r>
            <a:r>
              <a:rPr sz="2400" b="1" spc="70" dirty="0">
                <a:latin typeface="幼圆"/>
                <a:cs typeface="幼圆"/>
              </a:rPr>
              <a:t>）</a:t>
            </a:r>
            <a:r>
              <a:rPr sz="2400" b="1" spc="-10" dirty="0">
                <a:latin typeface="幼圆"/>
                <a:cs typeface="幼圆"/>
              </a:rPr>
              <a:t>。</a:t>
            </a:r>
            <a:endParaRPr sz="2400" dirty="0">
              <a:latin typeface="幼圆"/>
              <a:cs typeface="幼圆"/>
            </a:endParaRPr>
          </a:p>
        </p:txBody>
      </p:sp>
      <p:sp>
        <p:nvSpPr>
          <p:cNvPr id="9" name="object 9"/>
          <p:cNvSpPr txBox="1">
            <a:spLocks noGrp="1"/>
          </p:cNvSpPr>
          <p:nvPr>
            <p:ph type="title"/>
          </p:nvPr>
        </p:nvSpPr>
        <p:spPr>
          <a:xfrm>
            <a:off x="547217" y="773937"/>
            <a:ext cx="2871470" cy="452120"/>
          </a:xfrm>
          <a:prstGeom prst="rect">
            <a:avLst/>
          </a:prstGeom>
        </p:spPr>
        <p:txBody>
          <a:bodyPr vert="horz" wrap="square" lIns="0" tIns="12065" rIns="0" bIns="0" rtlCol="0">
            <a:spAutoFit/>
          </a:bodyPr>
          <a:lstStyle/>
          <a:p>
            <a:pPr marL="12700">
              <a:lnSpc>
                <a:spcPct val="100000"/>
              </a:lnSpc>
              <a:spcBef>
                <a:spcPts val="95"/>
              </a:spcBef>
            </a:pPr>
            <a:r>
              <a:rPr sz="2800" i="0" spc="-5" dirty="0">
                <a:solidFill>
                  <a:srgbClr val="FF0000"/>
                </a:solidFill>
                <a:latin typeface="华文仿宋"/>
                <a:cs typeface="华文仿宋"/>
              </a:rPr>
              <a:t>光电效应与</a:t>
            </a:r>
            <a:r>
              <a:rPr sz="2800" i="0" spc="-10" dirty="0">
                <a:solidFill>
                  <a:srgbClr val="FF0000"/>
                </a:solidFill>
                <a:latin typeface="华文仿宋"/>
                <a:cs typeface="华文仿宋"/>
              </a:rPr>
              <a:t>光量子</a:t>
            </a:r>
            <a:endParaRPr sz="2800">
              <a:latin typeface="华文仿宋"/>
              <a:cs typeface="华文仿宋"/>
            </a:endParaRPr>
          </a:p>
        </p:txBody>
      </p:sp>
      <p:sp>
        <p:nvSpPr>
          <p:cNvPr id="10" name="object 10">
            <a:extLst>
              <a:ext uri="{FF2B5EF4-FFF2-40B4-BE49-F238E27FC236}">
                <a16:creationId xmlns:a16="http://schemas.microsoft.com/office/drawing/2014/main" id="{027EC650-B02B-4A4E-9F84-46D89DFC7366}"/>
              </a:ext>
            </a:extLst>
          </p:cNvPr>
          <p:cNvSpPr txBox="1"/>
          <p:nvPr/>
        </p:nvSpPr>
        <p:spPr>
          <a:xfrm>
            <a:off x="4497671" y="719187"/>
            <a:ext cx="4124961" cy="5652830"/>
          </a:xfrm>
          <a:prstGeom prst="rect">
            <a:avLst/>
          </a:prstGeom>
        </p:spPr>
        <p:txBody>
          <a:bodyPr vert="horz" wrap="square" lIns="0" tIns="12700" rIns="0" bIns="0" rtlCol="0">
            <a:spAutoFit/>
          </a:bodyPr>
          <a:lstStyle/>
          <a:p>
            <a:pPr marL="204470">
              <a:lnSpc>
                <a:spcPct val="100000"/>
              </a:lnSpc>
              <a:spcBef>
                <a:spcPts val="100"/>
              </a:spcBef>
            </a:pPr>
            <a:r>
              <a:rPr sz="2400" b="1" dirty="0">
                <a:solidFill>
                  <a:srgbClr val="FF0000"/>
                </a:solidFill>
                <a:latin typeface="宋体"/>
                <a:cs typeface="宋体"/>
              </a:rPr>
              <a:t>1905年，</a:t>
            </a:r>
            <a:r>
              <a:rPr sz="2400" b="1" dirty="0">
                <a:solidFill>
                  <a:srgbClr val="05070D"/>
                </a:solidFill>
                <a:latin typeface="宋体"/>
                <a:cs typeface="宋体"/>
              </a:rPr>
              <a:t>爱因斯坦提出了光量子的假说</a:t>
            </a:r>
            <a:endParaRPr sz="2400">
              <a:latin typeface="宋体"/>
              <a:cs typeface="宋体"/>
            </a:endParaRPr>
          </a:p>
          <a:p>
            <a:pPr>
              <a:lnSpc>
                <a:spcPct val="100000"/>
              </a:lnSpc>
              <a:spcBef>
                <a:spcPts val="45"/>
              </a:spcBef>
            </a:pPr>
            <a:endParaRPr sz="2400">
              <a:latin typeface="宋体"/>
              <a:cs typeface="宋体"/>
            </a:endParaRPr>
          </a:p>
          <a:p>
            <a:pPr marL="791845" indent="-767080">
              <a:lnSpc>
                <a:spcPct val="100000"/>
              </a:lnSpc>
              <a:buClr>
                <a:srgbClr val="FF0000"/>
              </a:buClr>
              <a:buSzPct val="95833"/>
              <a:buAutoNum type="arabicPlain"/>
              <a:tabLst>
                <a:tab pos="792480" algn="l"/>
              </a:tabLst>
            </a:pPr>
            <a:r>
              <a:rPr sz="2400" b="1" dirty="0">
                <a:solidFill>
                  <a:srgbClr val="05070D"/>
                </a:solidFill>
                <a:latin typeface="宋体"/>
                <a:cs typeface="宋体"/>
              </a:rPr>
              <a:t>光是一束以光速运动的粒子流，这些粒子称</a:t>
            </a:r>
            <a:r>
              <a:rPr sz="2400" b="1" spc="-35" dirty="0">
                <a:solidFill>
                  <a:srgbClr val="05070D"/>
                </a:solidFill>
                <a:latin typeface="宋体"/>
                <a:cs typeface="宋体"/>
              </a:rPr>
              <a:t>为</a:t>
            </a:r>
            <a:r>
              <a:rPr sz="2400" b="1" dirty="0">
                <a:solidFill>
                  <a:srgbClr val="FF0000"/>
                </a:solidFill>
                <a:latin typeface="宋体"/>
                <a:cs typeface="宋体"/>
              </a:rPr>
              <a:t>光子（光量子</a:t>
            </a:r>
            <a:r>
              <a:rPr sz="2400" b="1" spc="-10" dirty="0">
                <a:solidFill>
                  <a:srgbClr val="A20312"/>
                </a:solidFill>
                <a:latin typeface="宋体"/>
                <a:cs typeface="宋体"/>
              </a:rPr>
              <a:t>）</a:t>
            </a:r>
            <a:endParaRPr sz="2400">
              <a:latin typeface="宋体"/>
              <a:cs typeface="宋体"/>
            </a:endParaRPr>
          </a:p>
          <a:p>
            <a:pPr>
              <a:lnSpc>
                <a:spcPct val="100000"/>
              </a:lnSpc>
              <a:spcBef>
                <a:spcPts val="15"/>
              </a:spcBef>
              <a:buClr>
                <a:srgbClr val="FF0000"/>
              </a:buClr>
              <a:buFont typeface=""/>
              <a:buAutoNum type="arabicPlain"/>
            </a:pPr>
            <a:endParaRPr sz="3050">
              <a:latin typeface="宋体"/>
              <a:cs typeface="宋体"/>
            </a:endParaRPr>
          </a:p>
          <a:p>
            <a:pPr marL="791845" indent="-767080">
              <a:lnSpc>
                <a:spcPct val="100000"/>
              </a:lnSpc>
              <a:spcBef>
                <a:spcPts val="5"/>
              </a:spcBef>
              <a:buClr>
                <a:srgbClr val="FF0000"/>
              </a:buClr>
              <a:buSzPct val="95833"/>
              <a:buAutoNum type="arabicPlain"/>
              <a:tabLst>
                <a:tab pos="792480" algn="l"/>
              </a:tabLst>
            </a:pPr>
            <a:r>
              <a:rPr sz="2400" b="1" dirty="0">
                <a:solidFill>
                  <a:srgbClr val="05070D"/>
                </a:solidFill>
                <a:latin typeface="宋体"/>
                <a:cs typeface="宋体"/>
              </a:rPr>
              <a:t>频率</a:t>
            </a:r>
            <a:r>
              <a:rPr sz="2400" b="1" spc="-5" dirty="0">
                <a:solidFill>
                  <a:srgbClr val="05070D"/>
                </a:solidFill>
                <a:latin typeface="宋体"/>
                <a:cs typeface="宋体"/>
              </a:rPr>
              <a:t>为</a:t>
            </a:r>
            <a:r>
              <a:rPr sz="2500" b="1" i="1" spc="-55" dirty="0">
                <a:solidFill>
                  <a:srgbClr val="FF0000"/>
                </a:solidFill>
                <a:latin typeface="Symbol"/>
                <a:cs typeface="Symbol"/>
              </a:rPr>
              <a:t></a:t>
            </a:r>
            <a:r>
              <a:rPr sz="2500" b="1" i="1" spc="-35" dirty="0">
                <a:solidFill>
                  <a:srgbClr val="FF0000"/>
                </a:solidFill>
                <a:latin typeface="Times New Roman"/>
                <a:cs typeface="Times New Roman"/>
              </a:rPr>
              <a:t> </a:t>
            </a:r>
            <a:r>
              <a:rPr sz="2400" b="1" dirty="0">
                <a:solidFill>
                  <a:srgbClr val="05070D"/>
                </a:solidFill>
                <a:latin typeface="宋体"/>
                <a:cs typeface="宋体"/>
              </a:rPr>
              <a:t>光束</a:t>
            </a:r>
            <a:r>
              <a:rPr sz="2400" b="1" spc="5" dirty="0">
                <a:solidFill>
                  <a:srgbClr val="05070D"/>
                </a:solidFill>
                <a:latin typeface="宋体"/>
                <a:cs typeface="宋体"/>
              </a:rPr>
              <a:t>的</a:t>
            </a:r>
            <a:r>
              <a:rPr sz="2400" b="1" dirty="0">
                <a:solidFill>
                  <a:srgbClr val="05070D"/>
                </a:solidFill>
                <a:latin typeface="宋体"/>
                <a:cs typeface="宋体"/>
              </a:rPr>
              <a:t>每个光子的能量</a:t>
            </a:r>
            <a:endParaRPr sz="2400">
              <a:latin typeface="宋体"/>
              <a:cs typeface="宋体"/>
            </a:endParaRPr>
          </a:p>
          <a:p>
            <a:pPr>
              <a:lnSpc>
                <a:spcPct val="100000"/>
              </a:lnSpc>
              <a:spcBef>
                <a:spcPts val="15"/>
              </a:spcBef>
            </a:pPr>
            <a:endParaRPr sz="3000">
              <a:latin typeface="宋体"/>
              <a:cs typeface="宋体"/>
            </a:endParaRPr>
          </a:p>
          <a:p>
            <a:pPr marR="175260" algn="ctr">
              <a:lnSpc>
                <a:spcPct val="100000"/>
              </a:lnSpc>
              <a:spcBef>
                <a:spcPts val="5"/>
              </a:spcBef>
            </a:pPr>
            <a:r>
              <a:rPr sz="3200" i="1" spc="-40" dirty="0">
                <a:latin typeface="Symbol"/>
                <a:cs typeface="Symbol"/>
              </a:rPr>
              <a:t></a:t>
            </a:r>
            <a:r>
              <a:rPr sz="3200" i="1" spc="-40" dirty="0">
                <a:latin typeface="Times New Roman"/>
                <a:cs typeface="Times New Roman"/>
              </a:rPr>
              <a:t> </a:t>
            </a:r>
            <a:r>
              <a:rPr sz="3050" spc="30" dirty="0">
                <a:latin typeface="Symbol"/>
                <a:cs typeface="Symbol"/>
              </a:rPr>
              <a:t></a:t>
            </a:r>
            <a:r>
              <a:rPr sz="3050" spc="-545" dirty="0">
                <a:latin typeface="Times New Roman"/>
                <a:cs typeface="Times New Roman"/>
              </a:rPr>
              <a:t> </a:t>
            </a:r>
            <a:r>
              <a:rPr sz="3050" i="1" spc="-5" dirty="0">
                <a:latin typeface="Times New Roman"/>
                <a:cs typeface="Times New Roman"/>
              </a:rPr>
              <a:t>hv</a:t>
            </a:r>
            <a:endParaRPr sz="3050">
              <a:latin typeface="Times New Roman"/>
              <a:cs typeface="Times New Roman"/>
            </a:endParaRPr>
          </a:p>
          <a:p>
            <a:pPr>
              <a:lnSpc>
                <a:spcPct val="100000"/>
              </a:lnSpc>
              <a:spcBef>
                <a:spcPts val="25"/>
              </a:spcBef>
            </a:pPr>
            <a:endParaRPr sz="3300">
              <a:latin typeface="Times New Roman"/>
              <a:cs typeface="Times New Roman"/>
            </a:endParaRPr>
          </a:p>
          <a:p>
            <a:pPr marL="537845">
              <a:lnSpc>
                <a:spcPct val="100000"/>
              </a:lnSpc>
              <a:spcBef>
                <a:spcPts val="5"/>
              </a:spcBef>
            </a:pPr>
            <a:r>
              <a:rPr sz="2400" b="1" dirty="0">
                <a:solidFill>
                  <a:srgbClr val="05070D"/>
                </a:solidFill>
                <a:latin typeface="宋体"/>
                <a:cs typeface="宋体"/>
              </a:rPr>
              <a:t>普朗克常数</a:t>
            </a:r>
            <a:r>
              <a:rPr sz="2400" b="1" dirty="0">
                <a:latin typeface="宋体"/>
                <a:cs typeface="宋体"/>
              </a:rPr>
              <a:t>：</a:t>
            </a:r>
            <a:r>
              <a:rPr sz="2400" b="1" i="1" dirty="0">
                <a:solidFill>
                  <a:srgbClr val="FF0000"/>
                </a:solidFill>
                <a:latin typeface="Times New Roman"/>
                <a:cs typeface="Times New Roman"/>
              </a:rPr>
              <a:t>h </a:t>
            </a:r>
            <a:r>
              <a:rPr sz="2400" b="1" dirty="0">
                <a:solidFill>
                  <a:srgbClr val="FF0000"/>
                </a:solidFill>
                <a:latin typeface="Times New Roman"/>
                <a:cs typeface="Times New Roman"/>
              </a:rPr>
              <a:t>=</a:t>
            </a:r>
            <a:r>
              <a:rPr sz="2400" b="1" spc="-15" dirty="0">
                <a:solidFill>
                  <a:srgbClr val="FF0000"/>
                </a:solidFill>
                <a:latin typeface="Times New Roman"/>
                <a:cs typeface="Times New Roman"/>
              </a:rPr>
              <a:t> </a:t>
            </a:r>
            <a:r>
              <a:rPr sz="2400" b="1" spc="-5" dirty="0">
                <a:solidFill>
                  <a:srgbClr val="FF0000"/>
                </a:solidFill>
                <a:latin typeface="Times New Roman"/>
                <a:cs typeface="Times New Roman"/>
              </a:rPr>
              <a:t>6.6260755</a:t>
            </a:r>
            <a:r>
              <a:rPr sz="2400" b="1" spc="-5" dirty="0">
                <a:solidFill>
                  <a:srgbClr val="FF0000"/>
                </a:solidFill>
                <a:latin typeface="宋体"/>
                <a:cs typeface="宋体"/>
              </a:rPr>
              <a:t>×</a:t>
            </a:r>
            <a:r>
              <a:rPr sz="2400" b="1" spc="-5" dirty="0">
                <a:solidFill>
                  <a:srgbClr val="FF0000"/>
                </a:solidFill>
                <a:latin typeface="Times New Roman"/>
                <a:cs typeface="Times New Roman"/>
              </a:rPr>
              <a:t>10</a:t>
            </a:r>
            <a:r>
              <a:rPr sz="2400" b="1" spc="-7" baseline="24305" dirty="0">
                <a:solidFill>
                  <a:srgbClr val="FF0000"/>
                </a:solidFill>
                <a:latin typeface="Times New Roman"/>
                <a:cs typeface="Times New Roman"/>
              </a:rPr>
              <a:t>-34</a:t>
            </a:r>
            <a:r>
              <a:rPr sz="2400" b="1" spc="307" baseline="24305" dirty="0">
                <a:solidFill>
                  <a:srgbClr val="FF0000"/>
                </a:solidFill>
                <a:latin typeface="Times New Roman"/>
                <a:cs typeface="Times New Roman"/>
              </a:rPr>
              <a:t> </a:t>
            </a:r>
            <a:r>
              <a:rPr sz="2400" b="1" spc="-180" dirty="0">
                <a:solidFill>
                  <a:srgbClr val="FF0000"/>
                </a:solidFill>
                <a:latin typeface="Times New Roman"/>
                <a:cs typeface="Times New Roman"/>
              </a:rPr>
              <a:t>J·s</a:t>
            </a:r>
            <a:endParaRPr sz="2400">
              <a:latin typeface="Times New Roman"/>
              <a:cs typeface="Times New Roman"/>
            </a:endParaRPr>
          </a:p>
        </p:txBody>
      </p:sp>
      <p:sp>
        <p:nvSpPr>
          <p:cNvPr id="11" name="object 11">
            <a:extLst>
              <a:ext uri="{FF2B5EF4-FFF2-40B4-BE49-F238E27FC236}">
                <a16:creationId xmlns:a16="http://schemas.microsoft.com/office/drawing/2014/main" id="{1B528602-6F66-4386-A0F2-2A8BAAB91DE4}"/>
              </a:ext>
            </a:extLst>
          </p:cNvPr>
          <p:cNvSpPr/>
          <p:nvPr/>
        </p:nvSpPr>
        <p:spPr>
          <a:xfrm>
            <a:off x="8416892" y="3191576"/>
            <a:ext cx="498904" cy="245694"/>
          </a:xfrm>
          <a:custGeom>
            <a:avLst/>
            <a:gdLst/>
            <a:ahLst/>
            <a:cxnLst/>
            <a:rect l="l" t="t" r="r" b="b"/>
            <a:pathLst>
              <a:path w="1099185" h="459104">
                <a:moveTo>
                  <a:pt x="0" y="458723"/>
                </a:moveTo>
                <a:lnTo>
                  <a:pt x="1098803" y="458723"/>
                </a:lnTo>
                <a:lnTo>
                  <a:pt x="1098803" y="0"/>
                </a:lnTo>
                <a:lnTo>
                  <a:pt x="0" y="0"/>
                </a:lnTo>
                <a:lnTo>
                  <a:pt x="0" y="458723"/>
                </a:lnTo>
                <a:close/>
              </a:path>
            </a:pathLst>
          </a:custGeom>
          <a:ln w="9144">
            <a:solidFill>
              <a:srgbClr val="FF0000"/>
            </a:solidFill>
          </a:ln>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75628" y="117475"/>
            <a:ext cx="2756535" cy="299720"/>
          </a:xfrm>
          <a:prstGeom prst="rect">
            <a:avLst/>
          </a:prstGeom>
        </p:spPr>
        <p:txBody>
          <a:bodyPr vert="horz" wrap="square" lIns="0" tIns="12700" rIns="0" bIns="0" rtlCol="0">
            <a:spAutoFit/>
          </a:bodyPr>
          <a:lstStyle/>
          <a:p>
            <a:pPr marL="12700">
              <a:lnSpc>
                <a:spcPct val="100000"/>
              </a:lnSpc>
              <a:spcBef>
                <a:spcPts val="100"/>
              </a:spcBef>
            </a:pPr>
            <a:r>
              <a:rPr sz="1800" b="1" i="1" dirty="0">
                <a:solidFill>
                  <a:srgbClr val="0000CC"/>
                </a:solidFill>
                <a:latin typeface="Arial"/>
                <a:cs typeface="Arial"/>
              </a:rPr>
              <a:t>Xi’an </a:t>
            </a:r>
            <a:r>
              <a:rPr sz="1800" b="1" i="1" spc="-5" dirty="0">
                <a:solidFill>
                  <a:srgbClr val="0000CC"/>
                </a:solidFill>
                <a:latin typeface="Arial"/>
                <a:cs typeface="Arial"/>
              </a:rPr>
              <a:t>Jiaotong</a:t>
            </a:r>
            <a:r>
              <a:rPr sz="1800" b="1" i="1" spc="-30" dirty="0">
                <a:solidFill>
                  <a:srgbClr val="0000CC"/>
                </a:solidFill>
                <a:latin typeface="Arial"/>
                <a:cs typeface="Arial"/>
              </a:rPr>
              <a:t> </a:t>
            </a:r>
            <a:r>
              <a:rPr sz="1800" b="1" i="1" spc="-5" dirty="0">
                <a:solidFill>
                  <a:srgbClr val="0000CC"/>
                </a:solidFill>
                <a:latin typeface="Arial"/>
                <a:cs typeface="Arial"/>
              </a:rPr>
              <a:t>University</a:t>
            </a:r>
            <a:endParaRPr sz="1800">
              <a:latin typeface="Arial"/>
              <a:cs typeface="Arial"/>
            </a:endParaRPr>
          </a:p>
        </p:txBody>
      </p:sp>
      <p:sp>
        <p:nvSpPr>
          <p:cNvPr id="3" name="object 3"/>
          <p:cNvSpPr/>
          <p:nvPr/>
        </p:nvSpPr>
        <p:spPr>
          <a:xfrm>
            <a:off x="0" y="501395"/>
            <a:ext cx="9144000" cy="12700"/>
          </a:xfrm>
          <a:custGeom>
            <a:avLst/>
            <a:gdLst/>
            <a:ahLst/>
            <a:cxnLst/>
            <a:rect l="l" t="t" r="r" b="b"/>
            <a:pathLst>
              <a:path w="9144000" h="12700">
                <a:moveTo>
                  <a:pt x="9144000" y="0"/>
                </a:moveTo>
                <a:lnTo>
                  <a:pt x="0" y="0"/>
                </a:lnTo>
                <a:lnTo>
                  <a:pt x="0" y="12192"/>
                </a:lnTo>
                <a:lnTo>
                  <a:pt x="9144000" y="12192"/>
                </a:lnTo>
                <a:lnTo>
                  <a:pt x="9144000" y="0"/>
                </a:lnTo>
                <a:close/>
              </a:path>
            </a:pathLst>
          </a:custGeom>
          <a:solidFill>
            <a:srgbClr val="9999FF"/>
          </a:solidFill>
        </p:spPr>
        <p:txBody>
          <a:bodyPr wrap="square" lIns="0" tIns="0" rIns="0" bIns="0" rtlCol="0"/>
          <a:lstStyle/>
          <a:p>
            <a:endParaRPr/>
          </a:p>
        </p:txBody>
      </p:sp>
      <p:sp>
        <p:nvSpPr>
          <p:cNvPr id="6" name="object 6"/>
          <p:cNvSpPr txBox="1">
            <a:spLocks noGrp="1"/>
          </p:cNvSpPr>
          <p:nvPr>
            <p:ph type="title"/>
          </p:nvPr>
        </p:nvSpPr>
        <p:spPr>
          <a:xfrm>
            <a:off x="36830" y="592377"/>
            <a:ext cx="6554470" cy="391795"/>
          </a:xfrm>
          <a:prstGeom prst="rect">
            <a:avLst/>
          </a:prstGeom>
        </p:spPr>
        <p:txBody>
          <a:bodyPr vert="horz" wrap="square" lIns="0" tIns="12700" rIns="0" bIns="0" rtlCol="0">
            <a:spAutoFit/>
          </a:bodyPr>
          <a:lstStyle/>
          <a:p>
            <a:pPr marL="38100">
              <a:lnSpc>
                <a:spcPct val="100000"/>
              </a:lnSpc>
              <a:spcBef>
                <a:spcPts val="100"/>
              </a:spcBef>
            </a:pPr>
            <a:r>
              <a:rPr sz="2400" i="0" spc="5" dirty="0">
                <a:latin typeface="华文仿宋"/>
                <a:cs typeface="华文仿宋"/>
              </a:rPr>
              <a:t>一个</a:t>
            </a:r>
            <a:r>
              <a:rPr sz="2400" i="0" spc="-5" dirty="0">
                <a:latin typeface="Times New Roman"/>
                <a:cs typeface="Times New Roman"/>
              </a:rPr>
              <a:t>40</a:t>
            </a:r>
            <a:r>
              <a:rPr sz="2400" i="0" spc="5" dirty="0">
                <a:latin typeface="华文仿宋"/>
                <a:cs typeface="华文仿宋"/>
              </a:rPr>
              <a:t>瓦</a:t>
            </a:r>
            <a:r>
              <a:rPr sz="2400" i="0" dirty="0">
                <a:latin typeface="华文仿宋"/>
                <a:cs typeface="华文仿宋"/>
              </a:rPr>
              <a:t>的灯泡</a:t>
            </a:r>
            <a:r>
              <a:rPr sz="2400" i="0" spc="-10" dirty="0">
                <a:latin typeface="华文仿宋"/>
                <a:cs typeface="华文仿宋"/>
              </a:rPr>
              <a:t>每</a:t>
            </a:r>
            <a:r>
              <a:rPr sz="2400" i="0" dirty="0">
                <a:latin typeface="华文仿宋"/>
                <a:cs typeface="华文仿宋"/>
              </a:rPr>
              <a:t>秒放</a:t>
            </a:r>
            <a:r>
              <a:rPr sz="2400" i="0" spc="-5" dirty="0">
                <a:latin typeface="华文仿宋"/>
                <a:cs typeface="华文仿宋"/>
              </a:rPr>
              <a:t>出</a:t>
            </a:r>
            <a:r>
              <a:rPr sz="2400" i="0" dirty="0">
                <a:solidFill>
                  <a:srgbClr val="FF0000"/>
                </a:solidFill>
                <a:latin typeface="华文仿宋"/>
                <a:cs typeface="华文仿宋"/>
              </a:rPr>
              <a:t>万亿</a:t>
            </a:r>
            <a:r>
              <a:rPr sz="2400" i="0" spc="-5" dirty="0">
                <a:solidFill>
                  <a:srgbClr val="FF0000"/>
                </a:solidFill>
                <a:latin typeface="华文仿宋"/>
                <a:cs typeface="华文仿宋"/>
              </a:rPr>
              <a:t>亿</a:t>
            </a:r>
            <a:r>
              <a:rPr sz="2400" i="0" spc="-5" dirty="0">
                <a:latin typeface="华文仿宋"/>
                <a:cs typeface="华文仿宋"/>
              </a:rPr>
              <a:t>个光子</a:t>
            </a:r>
            <a:r>
              <a:rPr sz="2400" i="0" dirty="0">
                <a:latin typeface="华文仿宋"/>
                <a:cs typeface="华文仿宋"/>
              </a:rPr>
              <a:t>（</a:t>
            </a:r>
            <a:r>
              <a:rPr sz="2400" i="0" spc="65" dirty="0">
                <a:latin typeface="华文仿宋"/>
                <a:cs typeface="华文仿宋"/>
              </a:rPr>
              <a:t> </a:t>
            </a:r>
            <a:r>
              <a:rPr sz="3150" b="0" i="0" spc="15" baseline="-3968" dirty="0">
                <a:solidFill>
                  <a:srgbClr val="000000"/>
                </a:solidFill>
                <a:latin typeface="Times New Roman"/>
                <a:cs typeface="Times New Roman"/>
              </a:rPr>
              <a:t>10</a:t>
            </a:r>
            <a:r>
              <a:rPr sz="1800" b="0" i="0" spc="15" baseline="37037" dirty="0">
                <a:solidFill>
                  <a:srgbClr val="000000"/>
                </a:solidFill>
                <a:latin typeface="Times New Roman"/>
                <a:cs typeface="Times New Roman"/>
              </a:rPr>
              <a:t>20</a:t>
            </a:r>
            <a:r>
              <a:rPr sz="1800" b="0" i="0" spc="60" baseline="37037" dirty="0">
                <a:solidFill>
                  <a:srgbClr val="000000"/>
                </a:solidFill>
                <a:latin typeface="Times New Roman"/>
                <a:cs typeface="Times New Roman"/>
              </a:rPr>
              <a:t> </a:t>
            </a:r>
            <a:r>
              <a:rPr sz="2400" i="0" dirty="0">
                <a:latin typeface="华文仿宋"/>
                <a:cs typeface="华文仿宋"/>
              </a:rPr>
              <a:t>）</a:t>
            </a:r>
            <a:endParaRPr sz="2400" dirty="0">
              <a:latin typeface="华文仿宋"/>
              <a:cs typeface="华文仿宋"/>
            </a:endParaRPr>
          </a:p>
        </p:txBody>
      </p:sp>
      <p:grpSp>
        <p:nvGrpSpPr>
          <p:cNvPr id="9" name="object 11">
            <a:extLst>
              <a:ext uri="{FF2B5EF4-FFF2-40B4-BE49-F238E27FC236}">
                <a16:creationId xmlns:a16="http://schemas.microsoft.com/office/drawing/2014/main" id="{78078A8D-6CF0-482C-88CA-E2242814B8DB}"/>
              </a:ext>
            </a:extLst>
          </p:cNvPr>
          <p:cNvGrpSpPr/>
          <p:nvPr/>
        </p:nvGrpSpPr>
        <p:grpSpPr>
          <a:xfrm>
            <a:off x="5329808" y="2771373"/>
            <a:ext cx="2232025" cy="1417320"/>
            <a:chOff x="5004053" y="2391155"/>
            <a:chExt cx="2232025" cy="1417320"/>
          </a:xfrm>
        </p:grpSpPr>
        <p:sp>
          <p:nvSpPr>
            <p:cNvPr id="10" name="object 12">
              <a:extLst>
                <a:ext uri="{FF2B5EF4-FFF2-40B4-BE49-F238E27FC236}">
                  <a16:creationId xmlns:a16="http://schemas.microsoft.com/office/drawing/2014/main" id="{9F599E19-8CE8-47DC-9BDB-056F1A051DE8}"/>
                </a:ext>
              </a:extLst>
            </p:cNvPr>
            <p:cNvSpPr/>
            <p:nvPr/>
          </p:nvSpPr>
          <p:spPr>
            <a:xfrm>
              <a:off x="5004053" y="2492501"/>
              <a:ext cx="2068195" cy="1297305"/>
            </a:xfrm>
            <a:custGeom>
              <a:avLst/>
              <a:gdLst/>
              <a:ahLst/>
              <a:cxnLst/>
              <a:rect l="l" t="t" r="r" b="b"/>
              <a:pathLst>
                <a:path w="2068195" h="1297304">
                  <a:moveTo>
                    <a:pt x="0" y="0"/>
                  </a:moveTo>
                  <a:lnTo>
                    <a:pt x="2016125" y="0"/>
                  </a:lnTo>
                </a:path>
                <a:path w="2068195" h="1297304">
                  <a:moveTo>
                    <a:pt x="51816" y="1296924"/>
                  </a:moveTo>
                  <a:lnTo>
                    <a:pt x="2067941" y="1296924"/>
                  </a:lnTo>
                </a:path>
              </a:pathLst>
            </a:custGeom>
            <a:ln w="38100">
              <a:solidFill>
                <a:srgbClr val="0000FF"/>
              </a:solidFill>
            </a:ln>
          </p:spPr>
          <p:txBody>
            <a:bodyPr wrap="square" lIns="0" tIns="0" rIns="0" bIns="0" rtlCol="0"/>
            <a:lstStyle/>
            <a:p>
              <a:endParaRPr/>
            </a:p>
          </p:txBody>
        </p:sp>
        <p:sp>
          <p:nvSpPr>
            <p:cNvPr id="11" name="object 13">
              <a:extLst>
                <a:ext uri="{FF2B5EF4-FFF2-40B4-BE49-F238E27FC236}">
                  <a16:creationId xmlns:a16="http://schemas.microsoft.com/office/drawing/2014/main" id="{CD07BC72-DC72-4300-ACD3-3DCCB5357DD5}"/>
                </a:ext>
              </a:extLst>
            </p:cNvPr>
            <p:cNvSpPr/>
            <p:nvPr/>
          </p:nvSpPr>
          <p:spPr>
            <a:xfrm>
              <a:off x="5969508" y="2492501"/>
              <a:ext cx="1266825" cy="1297305"/>
            </a:xfrm>
            <a:custGeom>
              <a:avLst/>
              <a:gdLst/>
              <a:ahLst/>
              <a:cxnLst/>
              <a:rect l="l" t="t" r="r" b="b"/>
              <a:pathLst>
                <a:path w="1266825" h="1297304">
                  <a:moveTo>
                    <a:pt x="86868" y="1210056"/>
                  </a:moveTo>
                  <a:lnTo>
                    <a:pt x="57912" y="1210056"/>
                  </a:lnTo>
                  <a:lnTo>
                    <a:pt x="57912" y="0"/>
                  </a:lnTo>
                  <a:lnTo>
                    <a:pt x="28956" y="0"/>
                  </a:lnTo>
                  <a:lnTo>
                    <a:pt x="28956" y="1210056"/>
                  </a:lnTo>
                  <a:lnTo>
                    <a:pt x="0" y="1210056"/>
                  </a:lnTo>
                  <a:lnTo>
                    <a:pt x="43434" y="1296924"/>
                  </a:lnTo>
                  <a:lnTo>
                    <a:pt x="79629" y="1224534"/>
                  </a:lnTo>
                  <a:lnTo>
                    <a:pt x="86868" y="1210056"/>
                  </a:lnTo>
                  <a:close/>
                </a:path>
                <a:path w="1266825" h="1297304">
                  <a:moveTo>
                    <a:pt x="1266317" y="620268"/>
                  </a:moveTo>
                  <a:lnTo>
                    <a:pt x="1238554" y="606933"/>
                  </a:lnTo>
                  <a:lnTo>
                    <a:pt x="1178814" y="578231"/>
                  </a:lnTo>
                  <a:lnTo>
                    <a:pt x="1179271" y="607174"/>
                  </a:lnTo>
                  <a:lnTo>
                    <a:pt x="258064" y="621665"/>
                  </a:lnTo>
                  <a:lnTo>
                    <a:pt x="258572" y="650621"/>
                  </a:lnTo>
                  <a:lnTo>
                    <a:pt x="1179741" y="636117"/>
                  </a:lnTo>
                  <a:lnTo>
                    <a:pt x="1180211" y="665099"/>
                  </a:lnTo>
                  <a:lnTo>
                    <a:pt x="1266317" y="620268"/>
                  </a:lnTo>
                  <a:close/>
                </a:path>
              </a:pathLst>
            </a:custGeom>
            <a:solidFill>
              <a:srgbClr val="FF0000"/>
            </a:solidFill>
          </p:spPr>
          <p:txBody>
            <a:bodyPr wrap="square" lIns="0" tIns="0" rIns="0" bIns="0" rtlCol="0"/>
            <a:lstStyle/>
            <a:p>
              <a:endParaRPr/>
            </a:p>
          </p:txBody>
        </p:sp>
        <p:pic>
          <p:nvPicPr>
            <p:cNvPr id="12" name="object 14">
              <a:extLst>
                <a:ext uri="{FF2B5EF4-FFF2-40B4-BE49-F238E27FC236}">
                  <a16:creationId xmlns:a16="http://schemas.microsoft.com/office/drawing/2014/main" id="{15DADA81-786D-4BD2-9724-AADD1768A676}"/>
                </a:ext>
              </a:extLst>
            </p:cNvPr>
            <p:cNvPicPr/>
            <p:nvPr/>
          </p:nvPicPr>
          <p:blipFill>
            <a:blip r:embed="rId2" cstate="print"/>
            <a:stretch>
              <a:fillRect/>
            </a:stretch>
          </p:blipFill>
          <p:spPr>
            <a:xfrm>
              <a:off x="5919215" y="2391155"/>
              <a:ext cx="216408" cy="202692"/>
            </a:xfrm>
            <a:prstGeom prst="rect">
              <a:avLst/>
            </a:prstGeom>
          </p:spPr>
        </p:pic>
      </p:grpSp>
      <p:sp>
        <p:nvSpPr>
          <p:cNvPr id="13" name="object 15">
            <a:extLst>
              <a:ext uri="{FF2B5EF4-FFF2-40B4-BE49-F238E27FC236}">
                <a16:creationId xmlns:a16="http://schemas.microsoft.com/office/drawing/2014/main" id="{76D7D0C3-76B5-4F71-8215-1025C2E3AA13}"/>
              </a:ext>
            </a:extLst>
          </p:cNvPr>
          <p:cNvSpPr txBox="1"/>
          <p:nvPr/>
        </p:nvSpPr>
        <p:spPr>
          <a:xfrm>
            <a:off x="2819400" y="838200"/>
            <a:ext cx="5989955" cy="3486150"/>
          </a:xfrm>
          <a:prstGeom prst="rect">
            <a:avLst/>
          </a:prstGeom>
        </p:spPr>
        <p:txBody>
          <a:bodyPr vert="horz" wrap="square" lIns="0" tIns="177165" rIns="0" bIns="0" rtlCol="0">
            <a:spAutoFit/>
          </a:bodyPr>
          <a:lstStyle/>
          <a:p>
            <a:pPr marR="2400935" algn="ctr">
              <a:lnSpc>
                <a:spcPct val="100000"/>
              </a:lnSpc>
              <a:spcBef>
                <a:spcPts val="1395"/>
              </a:spcBef>
            </a:pPr>
            <a:r>
              <a:rPr sz="2800" b="1" dirty="0">
                <a:solidFill>
                  <a:srgbClr val="FF0000"/>
                </a:solidFill>
                <a:latin typeface="华文仿宋"/>
                <a:cs typeface="华文仿宋"/>
              </a:rPr>
              <a:t>物质的发光</a:t>
            </a:r>
            <a:endParaRPr sz="2800" dirty="0">
              <a:latin typeface="华文仿宋"/>
              <a:cs typeface="华文仿宋"/>
            </a:endParaRPr>
          </a:p>
          <a:p>
            <a:pPr marR="2322830" algn="ctr">
              <a:lnSpc>
                <a:spcPct val="100000"/>
              </a:lnSpc>
              <a:spcBef>
                <a:spcPts val="1290"/>
              </a:spcBef>
            </a:pPr>
            <a:r>
              <a:rPr sz="2800" b="1" spc="-5" dirty="0">
                <a:solidFill>
                  <a:srgbClr val="0000CC"/>
                </a:solidFill>
                <a:latin typeface="华文仿宋"/>
                <a:cs typeface="华文仿宋"/>
              </a:rPr>
              <a:t>物质由大量</a:t>
            </a:r>
            <a:r>
              <a:rPr sz="2800" b="1" spc="-10" dirty="0">
                <a:solidFill>
                  <a:srgbClr val="0000CC"/>
                </a:solidFill>
                <a:latin typeface="华文仿宋"/>
                <a:cs typeface="华文仿宋"/>
              </a:rPr>
              <a:t>的原</a:t>
            </a:r>
            <a:r>
              <a:rPr sz="2800" b="1" spc="-5" dirty="0">
                <a:solidFill>
                  <a:srgbClr val="0000CC"/>
                </a:solidFill>
                <a:latin typeface="华文仿宋"/>
                <a:cs typeface="华文仿宋"/>
              </a:rPr>
              <a:t>子</a:t>
            </a:r>
            <a:r>
              <a:rPr sz="2800" b="1" spc="-10" dirty="0">
                <a:solidFill>
                  <a:srgbClr val="0000CC"/>
                </a:solidFill>
                <a:latin typeface="华文仿宋"/>
                <a:cs typeface="华文仿宋"/>
              </a:rPr>
              <a:t>组成</a:t>
            </a:r>
            <a:endParaRPr sz="2800" dirty="0">
              <a:latin typeface="华文仿宋"/>
              <a:cs typeface="华文仿宋"/>
            </a:endParaRPr>
          </a:p>
          <a:p>
            <a:pPr>
              <a:lnSpc>
                <a:spcPct val="100000"/>
              </a:lnSpc>
              <a:spcBef>
                <a:spcPts val="40"/>
              </a:spcBef>
            </a:pPr>
            <a:endParaRPr sz="2700" dirty="0">
              <a:latin typeface="华文仿宋"/>
              <a:cs typeface="华文仿宋"/>
            </a:endParaRPr>
          </a:p>
          <a:p>
            <a:pPr marL="4709160">
              <a:lnSpc>
                <a:spcPct val="100000"/>
              </a:lnSpc>
            </a:pPr>
            <a:r>
              <a:rPr sz="2850" i="1" dirty="0">
                <a:latin typeface="Times New Roman"/>
                <a:cs typeface="Times New Roman"/>
              </a:rPr>
              <a:t>E</a:t>
            </a:r>
            <a:r>
              <a:rPr sz="2475" i="1" baseline="-25252" dirty="0">
                <a:latin typeface="Times New Roman"/>
                <a:cs typeface="Times New Roman"/>
              </a:rPr>
              <a:t>e</a:t>
            </a:r>
            <a:endParaRPr sz="2475" baseline="-25252" dirty="0">
              <a:latin typeface="Times New Roman"/>
              <a:cs typeface="Times New Roman"/>
            </a:endParaRPr>
          </a:p>
          <a:p>
            <a:pPr marR="30480" algn="r">
              <a:lnSpc>
                <a:spcPct val="100000"/>
              </a:lnSpc>
              <a:spcBef>
                <a:spcPts val="1530"/>
              </a:spcBef>
            </a:pPr>
            <a:r>
              <a:rPr sz="2800" b="1" dirty="0">
                <a:solidFill>
                  <a:srgbClr val="0000FF"/>
                </a:solidFill>
                <a:latin typeface="华文仿宋"/>
                <a:cs typeface="华文仿宋"/>
              </a:rPr>
              <a:t>光子</a:t>
            </a:r>
            <a:endParaRPr sz="2800" dirty="0">
              <a:latin typeface="华文仿宋"/>
              <a:cs typeface="华文仿宋"/>
            </a:endParaRPr>
          </a:p>
          <a:p>
            <a:pPr marL="4718685">
              <a:lnSpc>
                <a:spcPct val="100000"/>
              </a:lnSpc>
              <a:spcBef>
                <a:spcPts val="1800"/>
              </a:spcBef>
            </a:pPr>
            <a:r>
              <a:rPr sz="2800" i="1" spc="75" dirty="0">
                <a:latin typeface="Times New Roman"/>
                <a:cs typeface="Times New Roman"/>
              </a:rPr>
              <a:t>E</a:t>
            </a:r>
            <a:r>
              <a:rPr sz="2400" i="1" spc="112" baseline="-26041" dirty="0">
                <a:latin typeface="Times New Roman"/>
                <a:cs typeface="Times New Roman"/>
              </a:rPr>
              <a:t>g</a:t>
            </a:r>
            <a:endParaRPr sz="2400" baseline="-26041" dirty="0">
              <a:latin typeface="Times New Roman"/>
              <a:cs typeface="Times New Roman"/>
            </a:endParaRPr>
          </a:p>
        </p:txBody>
      </p:sp>
      <p:sp>
        <p:nvSpPr>
          <p:cNvPr id="14" name="object 16">
            <a:extLst>
              <a:ext uri="{FF2B5EF4-FFF2-40B4-BE49-F238E27FC236}">
                <a16:creationId xmlns:a16="http://schemas.microsoft.com/office/drawing/2014/main" id="{888E0F33-22E2-4C80-83C3-250504A4912F}"/>
              </a:ext>
            </a:extLst>
          </p:cNvPr>
          <p:cNvSpPr/>
          <p:nvPr/>
        </p:nvSpPr>
        <p:spPr>
          <a:xfrm>
            <a:off x="6157176" y="5188498"/>
            <a:ext cx="1137285" cy="0"/>
          </a:xfrm>
          <a:custGeom>
            <a:avLst/>
            <a:gdLst/>
            <a:ahLst/>
            <a:cxnLst/>
            <a:rect l="l" t="t" r="r" b="b"/>
            <a:pathLst>
              <a:path w="1137284">
                <a:moveTo>
                  <a:pt x="0" y="0"/>
                </a:moveTo>
                <a:lnTo>
                  <a:pt x="1136839" y="0"/>
                </a:lnTo>
              </a:path>
            </a:pathLst>
          </a:custGeom>
          <a:ln w="18141">
            <a:solidFill>
              <a:srgbClr val="000000"/>
            </a:solidFill>
          </a:ln>
        </p:spPr>
        <p:txBody>
          <a:bodyPr wrap="square" lIns="0" tIns="0" rIns="0" bIns="0" rtlCol="0"/>
          <a:lstStyle/>
          <a:p>
            <a:endParaRPr/>
          </a:p>
        </p:txBody>
      </p:sp>
      <p:sp>
        <p:nvSpPr>
          <p:cNvPr id="15" name="object 17">
            <a:extLst>
              <a:ext uri="{FF2B5EF4-FFF2-40B4-BE49-F238E27FC236}">
                <a16:creationId xmlns:a16="http://schemas.microsoft.com/office/drawing/2014/main" id="{233150CA-A5A9-46E5-B6D3-C609A1DD29FB}"/>
              </a:ext>
            </a:extLst>
          </p:cNvPr>
          <p:cNvSpPr txBox="1"/>
          <p:nvPr/>
        </p:nvSpPr>
        <p:spPr>
          <a:xfrm>
            <a:off x="6573237" y="4635418"/>
            <a:ext cx="697865" cy="462915"/>
          </a:xfrm>
          <a:prstGeom prst="rect">
            <a:avLst/>
          </a:prstGeom>
        </p:spPr>
        <p:txBody>
          <a:bodyPr vert="horz" wrap="square" lIns="0" tIns="14604" rIns="0" bIns="0" rtlCol="0">
            <a:spAutoFit/>
          </a:bodyPr>
          <a:lstStyle/>
          <a:p>
            <a:pPr marL="318770" indent="-281305">
              <a:lnSpc>
                <a:spcPct val="100000"/>
              </a:lnSpc>
              <a:spcBef>
                <a:spcPts val="114"/>
              </a:spcBef>
              <a:buFont typeface="Symbol"/>
              <a:buChar char=""/>
              <a:tabLst>
                <a:tab pos="319405" algn="l"/>
              </a:tabLst>
            </a:pPr>
            <a:r>
              <a:rPr sz="2850" i="1" spc="55" dirty="0">
                <a:latin typeface="Times New Roman"/>
                <a:cs typeface="Times New Roman"/>
              </a:rPr>
              <a:t>E</a:t>
            </a:r>
            <a:r>
              <a:rPr sz="2475" i="1" spc="82" baseline="-25252" dirty="0">
                <a:latin typeface="Times New Roman"/>
                <a:cs typeface="Times New Roman"/>
              </a:rPr>
              <a:t>g</a:t>
            </a:r>
            <a:endParaRPr sz="2475" baseline="-25252">
              <a:latin typeface="Times New Roman"/>
              <a:cs typeface="Times New Roman"/>
            </a:endParaRPr>
          </a:p>
        </p:txBody>
      </p:sp>
      <p:sp>
        <p:nvSpPr>
          <p:cNvPr id="16" name="object 18">
            <a:extLst>
              <a:ext uri="{FF2B5EF4-FFF2-40B4-BE49-F238E27FC236}">
                <a16:creationId xmlns:a16="http://schemas.microsoft.com/office/drawing/2014/main" id="{41C3B606-E6EC-4812-9678-5184A90EC0BF}"/>
              </a:ext>
            </a:extLst>
          </p:cNvPr>
          <p:cNvSpPr txBox="1"/>
          <p:nvPr/>
        </p:nvSpPr>
        <p:spPr>
          <a:xfrm>
            <a:off x="6620459" y="5184668"/>
            <a:ext cx="208279" cy="462915"/>
          </a:xfrm>
          <a:prstGeom prst="rect">
            <a:avLst/>
          </a:prstGeom>
        </p:spPr>
        <p:txBody>
          <a:bodyPr vert="horz" wrap="square" lIns="0" tIns="14604" rIns="0" bIns="0" rtlCol="0">
            <a:spAutoFit/>
          </a:bodyPr>
          <a:lstStyle/>
          <a:p>
            <a:pPr marL="12700">
              <a:lnSpc>
                <a:spcPct val="100000"/>
              </a:lnSpc>
              <a:spcBef>
                <a:spcPts val="114"/>
              </a:spcBef>
            </a:pPr>
            <a:r>
              <a:rPr sz="2850" i="1" spc="10" dirty="0">
                <a:latin typeface="Times New Roman"/>
                <a:cs typeface="Times New Roman"/>
              </a:rPr>
              <a:t>h</a:t>
            </a:r>
            <a:endParaRPr sz="2850">
              <a:latin typeface="Times New Roman"/>
              <a:cs typeface="Times New Roman"/>
            </a:endParaRPr>
          </a:p>
        </p:txBody>
      </p:sp>
      <p:sp>
        <p:nvSpPr>
          <p:cNvPr id="17" name="object 19">
            <a:extLst>
              <a:ext uri="{FF2B5EF4-FFF2-40B4-BE49-F238E27FC236}">
                <a16:creationId xmlns:a16="http://schemas.microsoft.com/office/drawing/2014/main" id="{EA26C4F1-35BB-493D-9573-CD62B673F61B}"/>
              </a:ext>
            </a:extLst>
          </p:cNvPr>
          <p:cNvSpPr txBox="1"/>
          <p:nvPr/>
        </p:nvSpPr>
        <p:spPr>
          <a:xfrm>
            <a:off x="5565922" y="4902802"/>
            <a:ext cx="982344" cy="462915"/>
          </a:xfrm>
          <a:prstGeom prst="rect">
            <a:avLst/>
          </a:prstGeom>
        </p:spPr>
        <p:txBody>
          <a:bodyPr vert="horz" wrap="square" lIns="0" tIns="14604" rIns="0" bIns="0" rtlCol="0">
            <a:spAutoFit/>
          </a:bodyPr>
          <a:lstStyle/>
          <a:p>
            <a:pPr marL="38100">
              <a:lnSpc>
                <a:spcPct val="100000"/>
              </a:lnSpc>
              <a:spcBef>
                <a:spcPts val="114"/>
              </a:spcBef>
            </a:pPr>
            <a:r>
              <a:rPr sz="2850" i="1" spc="10" dirty="0">
                <a:latin typeface="Times New Roman"/>
                <a:cs typeface="Times New Roman"/>
              </a:rPr>
              <a:t>v </a:t>
            </a:r>
            <a:r>
              <a:rPr sz="2850" spc="10" dirty="0">
                <a:latin typeface="Symbol"/>
                <a:cs typeface="Symbol"/>
              </a:rPr>
              <a:t></a:t>
            </a:r>
            <a:r>
              <a:rPr sz="2850" spc="245" dirty="0">
                <a:latin typeface="Times New Roman"/>
                <a:cs typeface="Times New Roman"/>
              </a:rPr>
              <a:t> </a:t>
            </a:r>
            <a:r>
              <a:rPr sz="4275" i="1" spc="22" baseline="40935" dirty="0">
                <a:latin typeface="Times New Roman"/>
                <a:cs typeface="Times New Roman"/>
              </a:rPr>
              <a:t>E</a:t>
            </a:r>
            <a:r>
              <a:rPr sz="2475" i="1" spc="22" baseline="45454" dirty="0">
                <a:latin typeface="Times New Roman"/>
                <a:cs typeface="Times New Roman"/>
              </a:rPr>
              <a:t>e</a:t>
            </a:r>
            <a:endParaRPr sz="2475" baseline="45454">
              <a:latin typeface="Times New Roman"/>
              <a:cs typeface="Times New Roman"/>
            </a:endParaRPr>
          </a:p>
        </p:txBody>
      </p:sp>
      <p:sp>
        <p:nvSpPr>
          <p:cNvPr id="18" name="object 20">
            <a:extLst>
              <a:ext uri="{FF2B5EF4-FFF2-40B4-BE49-F238E27FC236}">
                <a16:creationId xmlns:a16="http://schemas.microsoft.com/office/drawing/2014/main" id="{E2DDFD60-C686-4858-93A2-8284A4D684BA}"/>
              </a:ext>
            </a:extLst>
          </p:cNvPr>
          <p:cNvSpPr txBox="1"/>
          <p:nvPr/>
        </p:nvSpPr>
        <p:spPr>
          <a:xfrm>
            <a:off x="5239131" y="5948710"/>
            <a:ext cx="3131820" cy="391160"/>
          </a:xfrm>
          <a:prstGeom prst="rect">
            <a:avLst/>
          </a:prstGeom>
        </p:spPr>
        <p:txBody>
          <a:bodyPr vert="horz" wrap="square" lIns="0" tIns="12700" rIns="0" bIns="0" rtlCol="0">
            <a:spAutoFit/>
          </a:bodyPr>
          <a:lstStyle/>
          <a:p>
            <a:pPr marL="38100">
              <a:lnSpc>
                <a:spcPct val="100000"/>
              </a:lnSpc>
              <a:spcBef>
                <a:spcPts val="100"/>
              </a:spcBef>
            </a:pPr>
            <a:r>
              <a:rPr sz="2400" b="1" i="1" spc="-5" dirty="0">
                <a:solidFill>
                  <a:srgbClr val="FF0000"/>
                </a:solidFill>
                <a:latin typeface="Times New Roman"/>
                <a:cs typeface="Times New Roman"/>
              </a:rPr>
              <a:t>h </a:t>
            </a:r>
            <a:r>
              <a:rPr sz="2400" b="1" dirty="0">
                <a:solidFill>
                  <a:srgbClr val="FF0000"/>
                </a:solidFill>
                <a:latin typeface="Times New Roman"/>
                <a:cs typeface="Times New Roman"/>
              </a:rPr>
              <a:t>= 6.6260755</a:t>
            </a:r>
            <a:r>
              <a:rPr sz="2400" b="1" dirty="0">
                <a:solidFill>
                  <a:srgbClr val="FF0000"/>
                </a:solidFill>
                <a:latin typeface="宋体"/>
                <a:cs typeface="宋体"/>
              </a:rPr>
              <a:t>×</a:t>
            </a:r>
            <a:r>
              <a:rPr sz="2400" b="1" dirty="0">
                <a:solidFill>
                  <a:srgbClr val="FF0000"/>
                </a:solidFill>
                <a:latin typeface="Times New Roman"/>
                <a:cs typeface="Times New Roman"/>
              </a:rPr>
              <a:t>10</a:t>
            </a:r>
            <a:r>
              <a:rPr sz="2400" b="1" baseline="24305" dirty="0">
                <a:solidFill>
                  <a:srgbClr val="FF0000"/>
                </a:solidFill>
                <a:latin typeface="Times New Roman"/>
                <a:cs typeface="Times New Roman"/>
              </a:rPr>
              <a:t>-34</a:t>
            </a:r>
            <a:r>
              <a:rPr sz="2400" b="1" spc="187" baseline="24305" dirty="0">
                <a:solidFill>
                  <a:srgbClr val="FF0000"/>
                </a:solidFill>
                <a:latin typeface="Times New Roman"/>
                <a:cs typeface="Times New Roman"/>
              </a:rPr>
              <a:t> </a:t>
            </a:r>
            <a:r>
              <a:rPr sz="2400" b="1" spc="-180" dirty="0">
                <a:solidFill>
                  <a:srgbClr val="FF0000"/>
                </a:solidFill>
                <a:latin typeface="Times New Roman"/>
                <a:cs typeface="Times New Roman"/>
              </a:rPr>
              <a:t>J·s</a:t>
            </a:r>
            <a:endParaRPr sz="2400">
              <a:latin typeface="Times New Roman"/>
              <a:cs typeface="Times New Roman"/>
            </a:endParaRPr>
          </a:p>
        </p:txBody>
      </p:sp>
      <p:sp>
        <p:nvSpPr>
          <p:cNvPr id="19" name="object 12">
            <a:extLst>
              <a:ext uri="{FF2B5EF4-FFF2-40B4-BE49-F238E27FC236}">
                <a16:creationId xmlns:a16="http://schemas.microsoft.com/office/drawing/2014/main" id="{BDFE9370-B937-4219-82BE-B874AA1BDB81}"/>
              </a:ext>
            </a:extLst>
          </p:cNvPr>
          <p:cNvSpPr txBox="1"/>
          <p:nvPr/>
        </p:nvSpPr>
        <p:spPr>
          <a:xfrm>
            <a:off x="6255514" y="1148920"/>
            <a:ext cx="2871470"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0000FF"/>
                </a:solidFill>
                <a:latin typeface="华文仿宋"/>
                <a:cs typeface="华文仿宋"/>
              </a:rPr>
              <a:t>大量而杂乱</a:t>
            </a:r>
            <a:r>
              <a:rPr sz="2800" b="1" spc="-10" dirty="0">
                <a:solidFill>
                  <a:srgbClr val="0000FF"/>
                </a:solidFill>
                <a:latin typeface="华文仿宋"/>
                <a:cs typeface="华文仿宋"/>
              </a:rPr>
              <a:t>无章！</a:t>
            </a:r>
            <a:endParaRPr sz="2800" dirty="0">
              <a:latin typeface="华文仿宋"/>
              <a:cs typeface="华文仿宋"/>
            </a:endParaRPr>
          </a:p>
        </p:txBody>
      </p:sp>
      <p:grpSp>
        <p:nvGrpSpPr>
          <p:cNvPr id="26" name="object 16">
            <a:extLst>
              <a:ext uri="{FF2B5EF4-FFF2-40B4-BE49-F238E27FC236}">
                <a16:creationId xmlns:a16="http://schemas.microsoft.com/office/drawing/2014/main" id="{30F9DFF7-C34A-4BD0-BD52-0802296E36A7}"/>
              </a:ext>
            </a:extLst>
          </p:cNvPr>
          <p:cNvGrpSpPr/>
          <p:nvPr/>
        </p:nvGrpSpPr>
        <p:grpSpPr>
          <a:xfrm>
            <a:off x="2187206" y="2769418"/>
            <a:ext cx="2898140" cy="1431290"/>
            <a:chOff x="5112003" y="1773935"/>
            <a:chExt cx="2898140" cy="1431290"/>
          </a:xfrm>
        </p:grpSpPr>
        <p:sp>
          <p:nvSpPr>
            <p:cNvPr id="27" name="object 17">
              <a:extLst>
                <a:ext uri="{FF2B5EF4-FFF2-40B4-BE49-F238E27FC236}">
                  <a16:creationId xmlns:a16="http://schemas.microsoft.com/office/drawing/2014/main" id="{79231F00-92C4-48C4-9EC3-3A7EA6AC30C3}"/>
                </a:ext>
              </a:extLst>
            </p:cNvPr>
            <p:cNvSpPr/>
            <p:nvPr/>
          </p:nvSpPr>
          <p:spPr>
            <a:xfrm>
              <a:off x="5616701" y="1890521"/>
              <a:ext cx="2066925" cy="1295400"/>
            </a:xfrm>
            <a:custGeom>
              <a:avLst/>
              <a:gdLst/>
              <a:ahLst/>
              <a:cxnLst/>
              <a:rect l="l" t="t" r="r" b="b"/>
              <a:pathLst>
                <a:path w="2066925" h="1295400">
                  <a:moveTo>
                    <a:pt x="0" y="0"/>
                  </a:moveTo>
                  <a:lnTo>
                    <a:pt x="2016125" y="0"/>
                  </a:lnTo>
                </a:path>
                <a:path w="2066925" h="1295400">
                  <a:moveTo>
                    <a:pt x="50292" y="1295400"/>
                  </a:moveTo>
                  <a:lnTo>
                    <a:pt x="2066417" y="1295400"/>
                  </a:lnTo>
                </a:path>
              </a:pathLst>
            </a:custGeom>
            <a:ln w="38100">
              <a:solidFill>
                <a:srgbClr val="0000FF"/>
              </a:solidFill>
            </a:ln>
          </p:spPr>
          <p:txBody>
            <a:bodyPr wrap="square" lIns="0" tIns="0" rIns="0" bIns="0" rtlCol="0"/>
            <a:lstStyle/>
            <a:p>
              <a:endParaRPr/>
            </a:p>
          </p:txBody>
        </p:sp>
        <p:sp>
          <p:nvSpPr>
            <p:cNvPr id="28" name="object 18">
              <a:extLst>
                <a:ext uri="{FF2B5EF4-FFF2-40B4-BE49-F238E27FC236}">
                  <a16:creationId xmlns:a16="http://schemas.microsoft.com/office/drawing/2014/main" id="{A082D5DC-77F1-4BCC-86A0-B8B14D1FBB6B}"/>
                </a:ext>
              </a:extLst>
            </p:cNvPr>
            <p:cNvSpPr/>
            <p:nvPr/>
          </p:nvSpPr>
          <p:spPr>
            <a:xfrm>
              <a:off x="5112004" y="1890521"/>
              <a:ext cx="2898140" cy="1295400"/>
            </a:xfrm>
            <a:custGeom>
              <a:avLst/>
              <a:gdLst/>
              <a:ahLst/>
              <a:cxnLst/>
              <a:rect l="l" t="t" r="r" b="b"/>
              <a:pathLst>
                <a:path w="2898140" h="1295400">
                  <a:moveTo>
                    <a:pt x="1008253" y="614172"/>
                  </a:moveTo>
                  <a:lnTo>
                    <a:pt x="980490" y="600837"/>
                  </a:lnTo>
                  <a:lnTo>
                    <a:pt x="920750" y="572135"/>
                  </a:lnTo>
                  <a:lnTo>
                    <a:pt x="921207" y="601078"/>
                  </a:lnTo>
                  <a:lnTo>
                    <a:pt x="0" y="615569"/>
                  </a:lnTo>
                  <a:lnTo>
                    <a:pt x="508" y="644525"/>
                  </a:lnTo>
                  <a:lnTo>
                    <a:pt x="921677" y="630021"/>
                  </a:lnTo>
                  <a:lnTo>
                    <a:pt x="922147" y="659003"/>
                  </a:lnTo>
                  <a:lnTo>
                    <a:pt x="1008253" y="614172"/>
                  </a:lnTo>
                  <a:close/>
                </a:path>
                <a:path w="2898140" h="1295400">
                  <a:moveTo>
                    <a:pt x="1592072" y="1208532"/>
                  </a:moveTo>
                  <a:lnTo>
                    <a:pt x="1563116" y="1208532"/>
                  </a:lnTo>
                  <a:lnTo>
                    <a:pt x="1563116" y="0"/>
                  </a:lnTo>
                  <a:lnTo>
                    <a:pt x="1534160" y="0"/>
                  </a:lnTo>
                  <a:lnTo>
                    <a:pt x="1534160" y="1208532"/>
                  </a:lnTo>
                  <a:lnTo>
                    <a:pt x="1505191" y="1208532"/>
                  </a:lnTo>
                  <a:lnTo>
                    <a:pt x="1548638" y="1295400"/>
                  </a:lnTo>
                  <a:lnTo>
                    <a:pt x="1584833" y="1223010"/>
                  </a:lnTo>
                  <a:lnTo>
                    <a:pt x="1592072" y="1208532"/>
                  </a:lnTo>
                  <a:close/>
                </a:path>
                <a:path w="2898140" h="1295400">
                  <a:moveTo>
                    <a:pt x="2881249" y="443484"/>
                  </a:moveTo>
                  <a:lnTo>
                    <a:pt x="2853486" y="430149"/>
                  </a:lnTo>
                  <a:lnTo>
                    <a:pt x="2793746" y="401447"/>
                  </a:lnTo>
                  <a:lnTo>
                    <a:pt x="2794203" y="430390"/>
                  </a:lnTo>
                  <a:lnTo>
                    <a:pt x="1872996" y="444881"/>
                  </a:lnTo>
                  <a:lnTo>
                    <a:pt x="1873504" y="473837"/>
                  </a:lnTo>
                  <a:lnTo>
                    <a:pt x="2794673" y="459333"/>
                  </a:lnTo>
                  <a:lnTo>
                    <a:pt x="2795143" y="488315"/>
                  </a:lnTo>
                  <a:lnTo>
                    <a:pt x="2881249" y="443484"/>
                  </a:lnTo>
                  <a:close/>
                </a:path>
                <a:path w="2898140" h="1295400">
                  <a:moveTo>
                    <a:pt x="2898013" y="786384"/>
                  </a:moveTo>
                  <a:lnTo>
                    <a:pt x="2870250" y="773049"/>
                  </a:lnTo>
                  <a:lnTo>
                    <a:pt x="2810510" y="744347"/>
                  </a:lnTo>
                  <a:lnTo>
                    <a:pt x="2810967" y="773290"/>
                  </a:lnTo>
                  <a:lnTo>
                    <a:pt x="1889760" y="787781"/>
                  </a:lnTo>
                  <a:lnTo>
                    <a:pt x="1890268" y="816737"/>
                  </a:lnTo>
                  <a:lnTo>
                    <a:pt x="2811437" y="802233"/>
                  </a:lnTo>
                  <a:lnTo>
                    <a:pt x="2811907" y="831215"/>
                  </a:lnTo>
                  <a:lnTo>
                    <a:pt x="2898013" y="786384"/>
                  </a:lnTo>
                  <a:close/>
                </a:path>
              </a:pathLst>
            </a:custGeom>
            <a:solidFill>
              <a:srgbClr val="FF0000"/>
            </a:solidFill>
          </p:spPr>
          <p:txBody>
            <a:bodyPr wrap="square" lIns="0" tIns="0" rIns="0" bIns="0" rtlCol="0"/>
            <a:lstStyle/>
            <a:p>
              <a:endParaRPr/>
            </a:p>
          </p:txBody>
        </p:sp>
        <p:pic>
          <p:nvPicPr>
            <p:cNvPr id="29" name="object 19">
              <a:extLst>
                <a:ext uri="{FF2B5EF4-FFF2-40B4-BE49-F238E27FC236}">
                  <a16:creationId xmlns:a16="http://schemas.microsoft.com/office/drawing/2014/main" id="{CA5C5E83-4A7A-48A4-830B-1E181EAC3D8F}"/>
                </a:ext>
              </a:extLst>
            </p:cNvPr>
            <p:cNvPicPr/>
            <p:nvPr/>
          </p:nvPicPr>
          <p:blipFill>
            <a:blip r:embed="rId3" cstate="print"/>
            <a:stretch>
              <a:fillRect/>
            </a:stretch>
          </p:blipFill>
          <p:spPr>
            <a:xfrm>
              <a:off x="6542531" y="1773935"/>
              <a:ext cx="214884" cy="204215"/>
            </a:xfrm>
            <a:prstGeom prst="rect">
              <a:avLst/>
            </a:prstGeom>
          </p:spPr>
        </p:pic>
      </p:grpSp>
      <p:sp>
        <p:nvSpPr>
          <p:cNvPr id="30" name="object 20">
            <a:extLst>
              <a:ext uri="{FF2B5EF4-FFF2-40B4-BE49-F238E27FC236}">
                <a16:creationId xmlns:a16="http://schemas.microsoft.com/office/drawing/2014/main" id="{DDFC676A-28AF-48C4-99ED-3C756D10C5F3}"/>
              </a:ext>
            </a:extLst>
          </p:cNvPr>
          <p:cNvSpPr txBox="1"/>
          <p:nvPr/>
        </p:nvSpPr>
        <p:spPr>
          <a:xfrm>
            <a:off x="4852739" y="2596148"/>
            <a:ext cx="391795" cy="461645"/>
          </a:xfrm>
          <a:prstGeom prst="rect">
            <a:avLst/>
          </a:prstGeom>
        </p:spPr>
        <p:txBody>
          <a:bodyPr vert="horz" wrap="square" lIns="0" tIns="13970" rIns="0" bIns="0" rtlCol="0">
            <a:spAutoFit/>
          </a:bodyPr>
          <a:lstStyle/>
          <a:p>
            <a:pPr marL="38100">
              <a:lnSpc>
                <a:spcPct val="100000"/>
              </a:lnSpc>
              <a:spcBef>
                <a:spcPts val="110"/>
              </a:spcBef>
            </a:pPr>
            <a:r>
              <a:rPr sz="2850" i="1" dirty="0">
                <a:latin typeface="Times New Roman"/>
                <a:cs typeface="Times New Roman"/>
              </a:rPr>
              <a:t>E</a:t>
            </a:r>
            <a:r>
              <a:rPr sz="2475" i="1" baseline="-25252" dirty="0">
                <a:latin typeface="Times New Roman"/>
                <a:cs typeface="Times New Roman"/>
              </a:rPr>
              <a:t>e</a:t>
            </a:r>
            <a:endParaRPr sz="2475" baseline="-25252">
              <a:latin typeface="Times New Roman"/>
              <a:cs typeface="Times New Roman"/>
            </a:endParaRPr>
          </a:p>
        </p:txBody>
      </p:sp>
      <p:sp>
        <p:nvSpPr>
          <p:cNvPr id="31" name="object 21">
            <a:extLst>
              <a:ext uri="{FF2B5EF4-FFF2-40B4-BE49-F238E27FC236}">
                <a16:creationId xmlns:a16="http://schemas.microsoft.com/office/drawing/2014/main" id="{10422FC5-55AD-42D0-9E01-AAAE98080415}"/>
              </a:ext>
            </a:extLst>
          </p:cNvPr>
          <p:cNvSpPr txBox="1"/>
          <p:nvPr/>
        </p:nvSpPr>
        <p:spPr>
          <a:xfrm>
            <a:off x="4871705" y="3951009"/>
            <a:ext cx="415925" cy="457200"/>
          </a:xfrm>
          <a:prstGeom prst="rect">
            <a:avLst/>
          </a:prstGeom>
        </p:spPr>
        <p:txBody>
          <a:bodyPr vert="horz" wrap="square" lIns="0" tIns="16510" rIns="0" bIns="0" rtlCol="0">
            <a:spAutoFit/>
          </a:bodyPr>
          <a:lstStyle/>
          <a:p>
            <a:pPr marL="38100">
              <a:lnSpc>
                <a:spcPct val="100000"/>
              </a:lnSpc>
              <a:spcBef>
                <a:spcPts val="130"/>
              </a:spcBef>
            </a:pPr>
            <a:r>
              <a:rPr sz="2800" i="1" spc="80" dirty="0">
                <a:latin typeface="Times New Roman"/>
                <a:cs typeface="Times New Roman"/>
              </a:rPr>
              <a:t>E</a:t>
            </a:r>
            <a:r>
              <a:rPr sz="2400" i="1" spc="120" baseline="-26041" dirty="0">
                <a:latin typeface="Times New Roman"/>
                <a:cs typeface="Times New Roman"/>
              </a:rPr>
              <a:t>g</a:t>
            </a:r>
            <a:endParaRPr sz="2400" baseline="-26041">
              <a:latin typeface="Times New Roman"/>
              <a:cs typeface="Times New Roman"/>
            </a:endParaRPr>
          </a:p>
        </p:txBody>
      </p:sp>
      <p:sp>
        <p:nvSpPr>
          <p:cNvPr id="32" name="object 22">
            <a:extLst>
              <a:ext uri="{FF2B5EF4-FFF2-40B4-BE49-F238E27FC236}">
                <a16:creationId xmlns:a16="http://schemas.microsoft.com/office/drawing/2014/main" id="{BC7E4799-0F90-4D50-B692-EFA1102C61F6}"/>
              </a:ext>
            </a:extLst>
          </p:cNvPr>
          <p:cNvSpPr txBox="1"/>
          <p:nvPr/>
        </p:nvSpPr>
        <p:spPr>
          <a:xfrm>
            <a:off x="5675290" y="2129155"/>
            <a:ext cx="1452245" cy="452120"/>
          </a:xfrm>
          <a:prstGeom prst="rect">
            <a:avLst/>
          </a:prstGeom>
        </p:spPr>
        <p:txBody>
          <a:bodyPr vert="horz" wrap="square" lIns="0" tIns="12065" rIns="0" bIns="0" rtlCol="0">
            <a:spAutoFit/>
          </a:bodyPr>
          <a:lstStyle/>
          <a:p>
            <a:pPr marL="12700">
              <a:lnSpc>
                <a:spcPct val="100000"/>
              </a:lnSpc>
              <a:spcBef>
                <a:spcPts val="95"/>
              </a:spcBef>
            </a:pPr>
            <a:r>
              <a:rPr sz="2800" b="1" dirty="0">
                <a:solidFill>
                  <a:srgbClr val="FF0000"/>
                </a:solidFill>
                <a:latin typeface="华文仿宋"/>
                <a:cs typeface="华文仿宋"/>
              </a:rPr>
              <a:t>自发辐射</a:t>
            </a:r>
            <a:endParaRPr sz="2800" dirty="0">
              <a:latin typeface="华文仿宋"/>
              <a:cs typeface="华文仿宋"/>
            </a:endParaRPr>
          </a:p>
        </p:txBody>
      </p:sp>
      <p:sp>
        <p:nvSpPr>
          <p:cNvPr id="33" name="object 23">
            <a:extLst>
              <a:ext uri="{FF2B5EF4-FFF2-40B4-BE49-F238E27FC236}">
                <a16:creationId xmlns:a16="http://schemas.microsoft.com/office/drawing/2014/main" id="{A1A89531-9DEE-4E27-999A-36C9831B8426}"/>
              </a:ext>
            </a:extLst>
          </p:cNvPr>
          <p:cNvSpPr txBox="1"/>
          <p:nvPr/>
        </p:nvSpPr>
        <p:spPr>
          <a:xfrm>
            <a:off x="3166757" y="2056949"/>
            <a:ext cx="1452245" cy="452120"/>
          </a:xfrm>
          <a:prstGeom prst="rect">
            <a:avLst/>
          </a:prstGeom>
        </p:spPr>
        <p:txBody>
          <a:bodyPr vert="horz" wrap="square" lIns="0" tIns="12065" rIns="0" bIns="0" rtlCol="0">
            <a:spAutoFit/>
          </a:bodyPr>
          <a:lstStyle/>
          <a:p>
            <a:pPr marL="12700">
              <a:lnSpc>
                <a:spcPct val="100000"/>
              </a:lnSpc>
              <a:spcBef>
                <a:spcPts val="95"/>
              </a:spcBef>
            </a:pPr>
            <a:r>
              <a:rPr sz="2800" b="1" dirty="0">
                <a:solidFill>
                  <a:srgbClr val="FF0000"/>
                </a:solidFill>
                <a:latin typeface="华文仿宋"/>
                <a:cs typeface="华文仿宋"/>
              </a:rPr>
              <a:t>受激辐射</a:t>
            </a:r>
            <a:endParaRPr sz="2800">
              <a:latin typeface="华文仿宋"/>
              <a:cs typeface="华文仿宋"/>
            </a:endParaRPr>
          </a:p>
        </p:txBody>
      </p:sp>
      <p:sp>
        <p:nvSpPr>
          <p:cNvPr id="35" name="object 24">
            <a:extLst>
              <a:ext uri="{FF2B5EF4-FFF2-40B4-BE49-F238E27FC236}">
                <a16:creationId xmlns:a16="http://schemas.microsoft.com/office/drawing/2014/main" id="{2D3B6936-2EC7-4922-9A12-8DA5B70113FF}"/>
              </a:ext>
            </a:extLst>
          </p:cNvPr>
          <p:cNvSpPr txBox="1"/>
          <p:nvPr/>
        </p:nvSpPr>
        <p:spPr>
          <a:xfrm>
            <a:off x="2324461" y="4687038"/>
            <a:ext cx="3228975" cy="1163955"/>
          </a:xfrm>
          <a:prstGeom prst="rect">
            <a:avLst/>
          </a:prstGeom>
        </p:spPr>
        <p:txBody>
          <a:bodyPr vert="horz" wrap="square" lIns="0" tIns="15240" rIns="0" bIns="0" rtlCol="0">
            <a:spAutoFit/>
          </a:bodyPr>
          <a:lstStyle/>
          <a:p>
            <a:pPr marL="38100">
              <a:lnSpc>
                <a:spcPct val="100000"/>
              </a:lnSpc>
              <a:spcBef>
                <a:spcPts val="120"/>
              </a:spcBef>
            </a:pPr>
            <a:r>
              <a:rPr sz="2700" spc="5" dirty="0">
                <a:latin typeface="Times New Roman"/>
                <a:cs typeface="Times New Roman"/>
              </a:rPr>
              <a:t>6.02214129</a:t>
            </a:r>
            <a:r>
              <a:rPr sz="2700" spc="5" dirty="0">
                <a:latin typeface="Symbol"/>
                <a:cs typeface="Symbol"/>
              </a:rPr>
              <a:t></a:t>
            </a:r>
            <a:r>
              <a:rPr sz="2700" spc="5" dirty="0">
                <a:latin typeface="Times New Roman"/>
                <a:cs typeface="Times New Roman"/>
              </a:rPr>
              <a:t>10</a:t>
            </a:r>
            <a:r>
              <a:rPr sz="2325" spc="7" baseline="43010" dirty="0">
                <a:latin typeface="Times New Roman"/>
                <a:cs typeface="Times New Roman"/>
              </a:rPr>
              <a:t>23 </a:t>
            </a:r>
            <a:r>
              <a:rPr sz="2700" spc="50" dirty="0">
                <a:latin typeface="Times New Roman"/>
                <a:cs typeface="Times New Roman"/>
              </a:rPr>
              <a:t>/</a:t>
            </a:r>
            <a:r>
              <a:rPr sz="2700" spc="-135" dirty="0">
                <a:latin typeface="Times New Roman"/>
                <a:cs typeface="Times New Roman"/>
              </a:rPr>
              <a:t> </a:t>
            </a:r>
            <a:r>
              <a:rPr sz="2700" i="1" spc="-15" dirty="0">
                <a:latin typeface="Times New Roman"/>
                <a:cs typeface="Times New Roman"/>
              </a:rPr>
              <a:t>Mol</a:t>
            </a:r>
            <a:endParaRPr sz="2700">
              <a:latin typeface="Times New Roman"/>
              <a:cs typeface="Times New Roman"/>
            </a:endParaRPr>
          </a:p>
          <a:p>
            <a:pPr marL="550545">
              <a:lnSpc>
                <a:spcPct val="100000"/>
              </a:lnSpc>
              <a:spcBef>
                <a:spcPts val="2340"/>
              </a:spcBef>
            </a:pPr>
            <a:r>
              <a:rPr sz="2800" b="1" dirty="0">
                <a:solidFill>
                  <a:srgbClr val="0000FF"/>
                </a:solidFill>
                <a:latin typeface="华文仿宋"/>
                <a:cs typeface="华文仿宋"/>
              </a:rPr>
              <a:t>杂乱无章！</a:t>
            </a:r>
            <a:endParaRPr sz="2800">
              <a:latin typeface="华文仿宋"/>
              <a:cs typeface="华文仿宋"/>
            </a:endParaRPr>
          </a:p>
        </p:txBody>
      </p:sp>
      <p:sp>
        <p:nvSpPr>
          <p:cNvPr id="37" name="文本框 36">
            <a:extLst>
              <a:ext uri="{FF2B5EF4-FFF2-40B4-BE49-F238E27FC236}">
                <a16:creationId xmlns:a16="http://schemas.microsoft.com/office/drawing/2014/main" id="{D8237AEC-1E3F-4914-8071-A1085747A642}"/>
              </a:ext>
            </a:extLst>
          </p:cNvPr>
          <p:cNvSpPr txBox="1"/>
          <p:nvPr/>
        </p:nvSpPr>
        <p:spPr>
          <a:xfrm>
            <a:off x="-22958" y="1197395"/>
            <a:ext cx="2284112" cy="646331"/>
          </a:xfrm>
          <a:prstGeom prst="rect">
            <a:avLst/>
          </a:prstGeom>
          <a:noFill/>
        </p:spPr>
        <p:txBody>
          <a:bodyPr wrap="square">
            <a:spAutoFit/>
          </a:bodyPr>
          <a:lstStyle/>
          <a:p>
            <a:r>
              <a:rPr lang="zh-CN" altLang="en-US" sz="1800" b="1" dirty="0">
                <a:solidFill>
                  <a:srgbClr val="0000CC"/>
                </a:solidFill>
                <a:latin typeface="华文仿宋"/>
                <a:cs typeface="华文仿宋"/>
              </a:rPr>
              <a:t>激光：通过受激辐射进行光放大</a:t>
            </a:r>
            <a:endParaRPr lang="zh-CN" altLang="en-US" dirty="0"/>
          </a:p>
        </p:txBody>
      </p:sp>
      <p:pic>
        <p:nvPicPr>
          <p:cNvPr id="40" name="object 11">
            <a:extLst>
              <a:ext uri="{FF2B5EF4-FFF2-40B4-BE49-F238E27FC236}">
                <a16:creationId xmlns:a16="http://schemas.microsoft.com/office/drawing/2014/main" id="{1EDCE806-28C4-482D-85BB-39B00131D6E2}"/>
              </a:ext>
            </a:extLst>
          </p:cNvPr>
          <p:cNvPicPr/>
          <p:nvPr/>
        </p:nvPicPr>
        <p:blipFill>
          <a:blip r:embed="rId4" cstate="print"/>
          <a:stretch>
            <a:fillRect/>
          </a:stretch>
        </p:blipFill>
        <p:spPr>
          <a:xfrm>
            <a:off x="129780" y="2017673"/>
            <a:ext cx="1959507" cy="343419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477520"/>
            <a:chOff x="0" y="0"/>
            <a:chExt cx="9144000" cy="477520"/>
          </a:xfrm>
        </p:grpSpPr>
        <p:pic>
          <p:nvPicPr>
            <p:cNvPr id="3" name="object 3"/>
            <p:cNvPicPr/>
            <p:nvPr/>
          </p:nvPicPr>
          <p:blipFill>
            <a:blip r:embed="rId2" cstate="print"/>
            <a:stretch>
              <a:fillRect/>
            </a:stretch>
          </p:blipFill>
          <p:spPr>
            <a:xfrm>
              <a:off x="0" y="0"/>
              <a:ext cx="9144000" cy="477012"/>
            </a:xfrm>
            <a:prstGeom prst="rect">
              <a:avLst/>
            </a:prstGeom>
          </p:spPr>
        </p:pic>
        <p:pic>
          <p:nvPicPr>
            <p:cNvPr id="4" name="object 4"/>
            <p:cNvPicPr/>
            <p:nvPr/>
          </p:nvPicPr>
          <p:blipFill>
            <a:blip r:embed="rId3" cstate="print"/>
            <a:stretch>
              <a:fillRect/>
            </a:stretch>
          </p:blipFill>
          <p:spPr>
            <a:xfrm>
              <a:off x="762000" y="65531"/>
              <a:ext cx="1447800" cy="341376"/>
            </a:xfrm>
            <a:prstGeom prst="rect">
              <a:avLst/>
            </a:prstGeom>
          </p:spPr>
        </p:pic>
      </p:grpSp>
      <p:sp>
        <p:nvSpPr>
          <p:cNvPr id="5" name="object 5"/>
          <p:cNvSpPr/>
          <p:nvPr/>
        </p:nvSpPr>
        <p:spPr>
          <a:xfrm>
            <a:off x="0" y="6857999"/>
            <a:ext cx="9144000" cy="0"/>
          </a:xfrm>
          <a:custGeom>
            <a:avLst/>
            <a:gdLst/>
            <a:ahLst/>
            <a:cxnLst/>
            <a:rect l="l" t="t" r="r" b="b"/>
            <a:pathLst>
              <a:path w="9144000">
                <a:moveTo>
                  <a:pt x="0" y="0"/>
                </a:moveTo>
                <a:lnTo>
                  <a:pt x="9144000" y="0"/>
                </a:lnTo>
              </a:path>
            </a:pathLst>
          </a:custGeom>
          <a:ln w="9144">
            <a:solidFill>
              <a:srgbClr val="000000"/>
            </a:solidFill>
          </a:ln>
        </p:spPr>
        <p:txBody>
          <a:bodyPr wrap="square" lIns="0" tIns="0" rIns="0" bIns="0" rtlCol="0"/>
          <a:lstStyle/>
          <a:p>
            <a:endParaRPr/>
          </a:p>
        </p:txBody>
      </p:sp>
      <p:sp>
        <p:nvSpPr>
          <p:cNvPr id="6" name="object 6"/>
          <p:cNvSpPr/>
          <p:nvPr/>
        </p:nvSpPr>
        <p:spPr>
          <a:xfrm>
            <a:off x="762" y="6387084"/>
            <a:ext cx="6400800" cy="29209"/>
          </a:xfrm>
          <a:custGeom>
            <a:avLst/>
            <a:gdLst/>
            <a:ahLst/>
            <a:cxnLst/>
            <a:rect l="l" t="t" r="r" b="b"/>
            <a:pathLst>
              <a:path w="6400800" h="29210">
                <a:moveTo>
                  <a:pt x="6400800" y="0"/>
                </a:moveTo>
                <a:lnTo>
                  <a:pt x="0" y="0"/>
                </a:lnTo>
                <a:lnTo>
                  <a:pt x="0" y="28956"/>
                </a:lnTo>
                <a:lnTo>
                  <a:pt x="6400800" y="28956"/>
                </a:lnTo>
                <a:lnTo>
                  <a:pt x="6400800" y="0"/>
                </a:lnTo>
                <a:close/>
              </a:path>
            </a:pathLst>
          </a:custGeom>
          <a:solidFill>
            <a:srgbClr val="000099"/>
          </a:solidFill>
        </p:spPr>
        <p:txBody>
          <a:bodyPr wrap="square" lIns="0" tIns="0" rIns="0" bIns="0" rtlCol="0"/>
          <a:lstStyle/>
          <a:p>
            <a:endParaRPr/>
          </a:p>
        </p:txBody>
      </p:sp>
      <p:sp>
        <p:nvSpPr>
          <p:cNvPr id="7" name="object 7"/>
          <p:cNvSpPr txBox="1"/>
          <p:nvPr/>
        </p:nvSpPr>
        <p:spPr>
          <a:xfrm>
            <a:off x="6175628" y="117475"/>
            <a:ext cx="2756535" cy="299720"/>
          </a:xfrm>
          <a:prstGeom prst="rect">
            <a:avLst/>
          </a:prstGeom>
        </p:spPr>
        <p:txBody>
          <a:bodyPr vert="horz" wrap="square" lIns="0" tIns="12700" rIns="0" bIns="0" rtlCol="0">
            <a:spAutoFit/>
          </a:bodyPr>
          <a:lstStyle/>
          <a:p>
            <a:pPr marL="12700">
              <a:lnSpc>
                <a:spcPct val="100000"/>
              </a:lnSpc>
              <a:spcBef>
                <a:spcPts val="100"/>
              </a:spcBef>
            </a:pPr>
            <a:r>
              <a:rPr sz="1800" b="1" i="1" dirty="0">
                <a:solidFill>
                  <a:srgbClr val="0000CC"/>
                </a:solidFill>
                <a:latin typeface="Arial"/>
                <a:cs typeface="Arial"/>
              </a:rPr>
              <a:t>Xi’an </a:t>
            </a:r>
            <a:r>
              <a:rPr sz="1800" b="1" i="1" spc="-5" dirty="0">
                <a:solidFill>
                  <a:srgbClr val="0000CC"/>
                </a:solidFill>
                <a:latin typeface="Arial"/>
                <a:cs typeface="Arial"/>
              </a:rPr>
              <a:t>Jiaotong</a:t>
            </a:r>
            <a:r>
              <a:rPr sz="1800" b="1" i="1" spc="-30" dirty="0">
                <a:solidFill>
                  <a:srgbClr val="0000CC"/>
                </a:solidFill>
                <a:latin typeface="Arial"/>
                <a:cs typeface="Arial"/>
              </a:rPr>
              <a:t> </a:t>
            </a:r>
            <a:r>
              <a:rPr sz="1800" b="1" i="1" spc="-5" dirty="0">
                <a:solidFill>
                  <a:srgbClr val="0000CC"/>
                </a:solidFill>
                <a:latin typeface="Arial"/>
                <a:cs typeface="Arial"/>
              </a:rPr>
              <a:t>University</a:t>
            </a:r>
            <a:endParaRPr sz="1800">
              <a:latin typeface="Arial"/>
              <a:cs typeface="Arial"/>
            </a:endParaRPr>
          </a:p>
        </p:txBody>
      </p:sp>
      <p:sp>
        <p:nvSpPr>
          <p:cNvPr id="8" name="object 8"/>
          <p:cNvSpPr/>
          <p:nvPr/>
        </p:nvSpPr>
        <p:spPr>
          <a:xfrm>
            <a:off x="0" y="501395"/>
            <a:ext cx="9144000" cy="12700"/>
          </a:xfrm>
          <a:custGeom>
            <a:avLst/>
            <a:gdLst/>
            <a:ahLst/>
            <a:cxnLst/>
            <a:rect l="l" t="t" r="r" b="b"/>
            <a:pathLst>
              <a:path w="9144000" h="12700">
                <a:moveTo>
                  <a:pt x="9144000" y="0"/>
                </a:moveTo>
                <a:lnTo>
                  <a:pt x="0" y="0"/>
                </a:lnTo>
                <a:lnTo>
                  <a:pt x="0" y="12192"/>
                </a:lnTo>
                <a:lnTo>
                  <a:pt x="9144000" y="12192"/>
                </a:lnTo>
                <a:lnTo>
                  <a:pt x="9144000" y="0"/>
                </a:lnTo>
                <a:close/>
              </a:path>
            </a:pathLst>
          </a:custGeom>
          <a:solidFill>
            <a:srgbClr val="9999FF"/>
          </a:solidFill>
        </p:spPr>
        <p:txBody>
          <a:bodyPr wrap="square" lIns="0" tIns="0" rIns="0" bIns="0" rtlCol="0"/>
          <a:lstStyle/>
          <a:p>
            <a:endParaRPr/>
          </a:p>
        </p:txBody>
      </p:sp>
      <p:pic>
        <p:nvPicPr>
          <p:cNvPr id="9" name="object 9"/>
          <p:cNvPicPr/>
          <p:nvPr/>
        </p:nvPicPr>
        <p:blipFill>
          <a:blip r:embed="rId4" cstate="print"/>
          <a:stretch>
            <a:fillRect/>
          </a:stretch>
        </p:blipFill>
        <p:spPr>
          <a:xfrm>
            <a:off x="6591300" y="5791198"/>
            <a:ext cx="2552699" cy="990600"/>
          </a:xfrm>
          <a:prstGeom prst="rect">
            <a:avLst/>
          </a:prstGeom>
        </p:spPr>
      </p:pic>
      <p:sp>
        <p:nvSpPr>
          <p:cNvPr id="10" name="object 10"/>
          <p:cNvSpPr txBox="1">
            <a:spLocks noGrp="1"/>
          </p:cNvSpPr>
          <p:nvPr>
            <p:ph type="title"/>
          </p:nvPr>
        </p:nvSpPr>
        <p:spPr>
          <a:xfrm>
            <a:off x="547217" y="732485"/>
            <a:ext cx="8328025" cy="391795"/>
          </a:xfrm>
          <a:prstGeom prst="rect">
            <a:avLst/>
          </a:prstGeom>
        </p:spPr>
        <p:txBody>
          <a:bodyPr vert="horz" wrap="square" lIns="0" tIns="12700" rIns="0" bIns="0" rtlCol="0">
            <a:spAutoFit/>
          </a:bodyPr>
          <a:lstStyle/>
          <a:p>
            <a:pPr marL="12700">
              <a:lnSpc>
                <a:spcPct val="100000"/>
              </a:lnSpc>
              <a:spcBef>
                <a:spcPts val="100"/>
              </a:spcBef>
            </a:pPr>
            <a:r>
              <a:rPr sz="2400" i="0" spc="-5" dirty="0">
                <a:latin typeface="黑体"/>
                <a:cs typeface="黑体"/>
              </a:rPr>
              <a:t>阿尔伯特</a:t>
            </a:r>
            <a:r>
              <a:rPr sz="2400" i="0" dirty="0">
                <a:latin typeface="黑体"/>
                <a:cs typeface="黑体"/>
              </a:rPr>
              <a:t>·</a:t>
            </a:r>
            <a:r>
              <a:rPr sz="2400" i="0" spc="-5" dirty="0">
                <a:latin typeface="黑体"/>
                <a:cs typeface="黑体"/>
              </a:rPr>
              <a:t>爱因斯坦</a:t>
            </a:r>
            <a:r>
              <a:rPr sz="2400" i="0" dirty="0">
                <a:latin typeface="黑体"/>
                <a:cs typeface="黑体"/>
              </a:rPr>
              <a:t>Albert</a:t>
            </a:r>
            <a:r>
              <a:rPr sz="2400" i="0" spc="-5" dirty="0">
                <a:latin typeface="黑体"/>
                <a:cs typeface="黑体"/>
              </a:rPr>
              <a:t> </a:t>
            </a:r>
            <a:r>
              <a:rPr sz="2400" i="0" dirty="0">
                <a:latin typeface="黑体"/>
                <a:cs typeface="黑体"/>
              </a:rPr>
              <a:t>Einstein(1879.3.14-1955.4.18)</a:t>
            </a:r>
            <a:endParaRPr sz="2400">
              <a:latin typeface="黑体"/>
              <a:cs typeface="黑体"/>
            </a:endParaRPr>
          </a:p>
        </p:txBody>
      </p:sp>
      <p:pic>
        <p:nvPicPr>
          <p:cNvPr id="11" name="object 11"/>
          <p:cNvPicPr/>
          <p:nvPr/>
        </p:nvPicPr>
        <p:blipFill>
          <a:blip r:embed="rId5" cstate="print"/>
          <a:stretch>
            <a:fillRect/>
          </a:stretch>
        </p:blipFill>
        <p:spPr>
          <a:xfrm>
            <a:off x="6085332" y="1475232"/>
            <a:ext cx="2522219" cy="3361944"/>
          </a:xfrm>
          <a:prstGeom prst="rect">
            <a:avLst/>
          </a:prstGeom>
        </p:spPr>
      </p:pic>
      <p:sp>
        <p:nvSpPr>
          <p:cNvPr id="12" name="object 12"/>
          <p:cNvSpPr txBox="1"/>
          <p:nvPr/>
        </p:nvSpPr>
        <p:spPr>
          <a:xfrm>
            <a:off x="417068" y="1890522"/>
            <a:ext cx="6334125" cy="4232275"/>
          </a:xfrm>
          <a:prstGeom prst="rect">
            <a:avLst/>
          </a:prstGeom>
        </p:spPr>
        <p:txBody>
          <a:bodyPr vert="horz" wrap="square" lIns="0" tIns="12065" rIns="0" bIns="0" rtlCol="0">
            <a:spAutoFit/>
          </a:bodyPr>
          <a:lstStyle/>
          <a:p>
            <a:pPr marL="69215">
              <a:lnSpc>
                <a:spcPct val="100000"/>
              </a:lnSpc>
              <a:spcBef>
                <a:spcPts val="95"/>
              </a:spcBef>
            </a:pPr>
            <a:r>
              <a:rPr sz="2800" dirty="0">
                <a:solidFill>
                  <a:srgbClr val="FF0000"/>
                </a:solidFill>
                <a:latin typeface="仿宋"/>
                <a:cs typeface="仿宋"/>
              </a:rPr>
              <a:t>1905</a:t>
            </a:r>
            <a:r>
              <a:rPr sz="2800" spc="5" dirty="0">
                <a:solidFill>
                  <a:srgbClr val="FF0000"/>
                </a:solidFill>
                <a:latin typeface="仿宋"/>
                <a:cs typeface="仿宋"/>
              </a:rPr>
              <a:t>年</a:t>
            </a:r>
            <a:r>
              <a:rPr sz="2800" spc="-5" dirty="0">
                <a:solidFill>
                  <a:srgbClr val="333333"/>
                </a:solidFill>
                <a:latin typeface="仿宋"/>
                <a:cs typeface="仿宋"/>
              </a:rPr>
              <a:t>:</a:t>
            </a:r>
            <a:r>
              <a:rPr sz="2800" spc="-25" dirty="0">
                <a:solidFill>
                  <a:srgbClr val="333333"/>
                </a:solidFill>
                <a:latin typeface="仿宋"/>
                <a:cs typeface="仿宋"/>
              </a:rPr>
              <a:t> </a:t>
            </a:r>
            <a:r>
              <a:rPr sz="2800" b="1" spc="5" dirty="0">
                <a:solidFill>
                  <a:srgbClr val="333333"/>
                </a:solidFill>
                <a:latin typeface="仿宋"/>
                <a:cs typeface="仿宋"/>
              </a:rPr>
              <a:t>狭</a:t>
            </a:r>
            <a:r>
              <a:rPr sz="2800" b="1" spc="-10" dirty="0">
                <a:solidFill>
                  <a:srgbClr val="333333"/>
                </a:solidFill>
                <a:latin typeface="仿宋"/>
                <a:cs typeface="仿宋"/>
              </a:rPr>
              <a:t>义相对</a:t>
            </a:r>
            <a:r>
              <a:rPr sz="2800" b="1" spc="-15" dirty="0">
                <a:solidFill>
                  <a:srgbClr val="333333"/>
                </a:solidFill>
                <a:latin typeface="仿宋"/>
                <a:cs typeface="仿宋"/>
              </a:rPr>
              <a:t>论</a:t>
            </a:r>
            <a:endParaRPr sz="2800">
              <a:latin typeface="仿宋"/>
              <a:cs typeface="仿宋"/>
            </a:endParaRPr>
          </a:p>
          <a:p>
            <a:pPr>
              <a:lnSpc>
                <a:spcPct val="100000"/>
              </a:lnSpc>
              <a:spcBef>
                <a:spcPts val="40"/>
              </a:spcBef>
            </a:pPr>
            <a:endParaRPr sz="2000">
              <a:latin typeface="仿宋"/>
              <a:cs typeface="仿宋"/>
            </a:endParaRPr>
          </a:p>
          <a:p>
            <a:pPr marL="29845">
              <a:lnSpc>
                <a:spcPct val="100000"/>
              </a:lnSpc>
            </a:pPr>
            <a:r>
              <a:rPr sz="2800" spc="-5" dirty="0">
                <a:solidFill>
                  <a:srgbClr val="FF0000"/>
                </a:solidFill>
                <a:latin typeface="仿宋"/>
                <a:cs typeface="仿宋"/>
              </a:rPr>
              <a:t>1915年</a:t>
            </a:r>
            <a:r>
              <a:rPr sz="2800" spc="-5" dirty="0">
                <a:solidFill>
                  <a:srgbClr val="333333"/>
                </a:solidFill>
                <a:latin typeface="仿宋"/>
                <a:cs typeface="仿宋"/>
              </a:rPr>
              <a:t>：</a:t>
            </a:r>
            <a:r>
              <a:rPr sz="2800" b="1" spc="5" dirty="0">
                <a:solidFill>
                  <a:srgbClr val="333333"/>
                </a:solidFill>
                <a:latin typeface="仿宋"/>
                <a:cs typeface="仿宋"/>
              </a:rPr>
              <a:t>广</a:t>
            </a:r>
            <a:r>
              <a:rPr sz="2800" b="1" spc="-10" dirty="0">
                <a:solidFill>
                  <a:srgbClr val="333333"/>
                </a:solidFill>
                <a:latin typeface="仿宋"/>
                <a:cs typeface="仿宋"/>
              </a:rPr>
              <a:t>义相对</a:t>
            </a:r>
            <a:r>
              <a:rPr sz="2800" b="1" spc="-15" dirty="0">
                <a:solidFill>
                  <a:srgbClr val="333333"/>
                </a:solidFill>
                <a:latin typeface="仿宋"/>
                <a:cs typeface="仿宋"/>
              </a:rPr>
              <a:t>论</a:t>
            </a:r>
            <a:endParaRPr sz="2800">
              <a:latin typeface="仿宋"/>
              <a:cs typeface="仿宋"/>
            </a:endParaRPr>
          </a:p>
          <a:p>
            <a:pPr>
              <a:lnSpc>
                <a:spcPct val="100000"/>
              </a:lnSpc>
              <a:spcBef>
                <a:spcPts val="50"/>
              </a:spcBef>
            </a:pPr>
            <a:endParaRPr sz="2450">
              <a:latin typeface="仿宋"/>
              <a:cs typeface="仿宋"/>
            </a:endParaRPr>
          </a:p>
          <a:p>
            <a:pPr marL="59690">
              <a:lnSpc>
                <a:spcPct val="100000"/>
              </a:lnSpc>
            </a:pPr>
            <a:r>
              <a:rPr sz="2800" spc="-5" dirty="0">
                <a:solidFill>
                  <a:srgbClr val="FF0000"/>
                </a:solidFill>
                <a:latin typeface="仿宋"/>
                <a:cs typeface="仿宋"/>
              </a:rPr>
              <a:t>1917年：</a:t>
            </a:r>
            <a:r>
              <a:rPr sz="2800" b="1" spc="5" dirty="0">
                <a:solidFill>
                  <a:srgbClr val="3333CC"/>
                </a:solidFill>
                <a:latin typeface="仿宋"/>
                <a:cs typeface="仿宋"/>
              </a:rPr>
              <a:t>受</a:t>
            </a:r>
            <a:r>
              <a:rPr sz="2800" b="1" spc="-10" dirty="0">
                <a:solidFill>
                  <a:srgbClr val="3333CC"/>
                </a:solidFill>
                <a:latin typeface="仿宋"/>
                <a:cs typeface="仿宋"/>
              </a:rPr>
              <a:t>激辐射</a:t>
            </a:r>
            <a:r>
              <a:rPr sz="2800" b="1" spc="5" dirty="0">
                <a:solidFill>
                  <a:srgbClr val="3333CC"/>
                </a:solidFill>
                <a:latin typeface="仿宋"/>
                <a:cs typeface="仿宋"/>
              </a:rPr>
              <a:t>的</a:t>
            </a:r>
            <a:r>
              <a:rPr sz="2800" b="1" spc="-10" dirty="0">
                <a:solidFill>
                  <a:srgbClr val="3333CC"/>
                </a:solidFill>
                <a:latin typeface="仿宋"/>
                <a:cs typeface="仿宋"/>
              </a:rPr>
              <a:t>概</a:t>
            </a:r>
            <a:r>
              <a:rPr sz="2800" b="1" spc="-15" dirty="0">
                <a:solidFill>
                  <a:srgbClr val="3333CC"/>
                </a:solidFill>
                <a:latin typeface="仿宋"/>
                <a:cs typeface="仿宋"/>
              </a:rPr>
              <a:t>念</a:t>
            </a:r>
            <a:endParaRPr sz="2800">
              <a:latin typeface="仿宋"/>
              <a:cs typeface="仿宋"/>
            </a:endParaRPr>
          </a:p>
          <a:p>
            <a:pPr marL="1482090">
              <a:lnSpc>
                <a:spcPct val="100000"/>
              </a:lnSpc>
              <a:spcBef>
                <a:spcPts val="1490"/>
              </a:spcBef>
            </a:pPr>
            <a:r>
              <a:rPr sz="2800" spc="-5" dirty="0">
                <a:solidFill>
                  <a:srgbClr val="FF0000"/>
                </a:solidFill>
                <a:latin typeface="Times New Roman"/>
                <a:cs typeface="Times New Roman"/>
              </a:rPr>
              <a:t>Stimulated Emission</a:t>
            </a:r>
            <a:endParaRPr sz="2800">
              <a:latin typeface="Times New Roman"/>
              <a:cs typeface="Times New Roman"/>
            </a:endParaRPr>
          </a:p>
          <a:p>
            <a:pPr marL="12700">
              <a:lnSpc>
                <a:spcPct val="100000"/>
              </a:lnSpc>
              <a:spcBef>
                <a:spcPts val="1120"/>
              </a:spcBef>
            </a:pPr>
            <a:r>
              <a:rPr sz="2800" dirty="0">
                <a:solidFill>
                  <a:srgbClr val="FF0000"/>
                </a:solidFill>
                <a:latin typeface="仿宋"/>
                <a:cs typeface="仿宋"/>
              </a:rPr>
              <a:t>1905</a:t>
            </a:r>
            <a:r>
              <a:rPr sz="2800" spc="5" dirty="0">
                <a:solidFill>
                  <a:srgbClr val="FF0000"/>
                </a:solidFill>
                <a:latin typeface="仿宋"/>
                <a:cs typeface="仿宋"/>
              </a:rPr>
              <a:t>年：</a:t>
            </a:r>
            <a:r>
              <a:rPr sz="2800" b="1" dirty="0">
                <a:solidFill>
                  <a:srgbClr val="0000FF"/>
                </a:solidFill>
                <a:latin typeface="华文仿宋"/>
                <a:cs typeface="华文仿宋"/>
              </a:rPr>
              <a:t>光</a:t>
            </a:r>
            <a:r>
              <a:rPr sz="2800" b="1" spc="-10" dirty="0">
                <a:solidFill>
                  <a:srgbClr val="0000FF"/>
                </a:solidFill>
                <a:latin typeface="华文仿宋"/>
                <a:cs typeface="华文仿宋"/>
              </a:rPr>
              <a:t>电效</a:t>
            </a:r>
            <a:r>
              <a:rPr sz="2800" b="1" dirty="0">
                <a:solidFill>
                  <a:srgbClr val="0000FF"/>
                </a:solidFill>
                <a:latin typeface="华文仿宋"/>
                <a:cs typeface="华文仿宋"/>
              </a:rPr>
              <a:t>应</a:t>
            </a:r>
            <a:r>
              <a:rPr sz="2800" b="1" spc="-10" dirty="0">
                <a:solidFill>
                  <a:srgbClr val="0000FF"/>
                </a:solidFill>
                <a:latin typeface="仿宋"/>
                <a:cs typeface="仿宋"/>
              </a:rPr>
              <a:t>的理</a:t>
            </a:r>
            <a:r>
              <a:rPr sz="2800" b="1" spc="5" dirty="0">
                <a:solidFill>
                  <a:srgbClr val="0000FF"/>
                </a:solidFill>
                <a:latin typeface="仿宋"/>
                <a:cs typeface="仿宋"/>
              </a:rPr>
              <a:t>论</a:t>
            </a:r>
            <a:r>
              <a:rPr sz="2800" b="1" spc="-10" dirty="0">
                <a:solidFill>
                  <a:srgbClr val="0000FF"/>
                </a:solidFill>
                <a:latin typeface="仿宋"/>
                <a:cs typeface="仿宋"/>
              </a:rPr>
              <a:t>解</a:t>
            </a:r>
            <a:r>
              <a:rPr sz="2800" b="1" spc="-15" dirty="0">
                <a:solidFill>
                  <a:srgbClr val="0000FF"/>
                </a:solidFill>
                <a:latin typeface="仿宋"/>
                <a:cs typeface="仿宋"/>
              </a:rPr>
              <a:t>释</a:t>
            </a:r>
            <a:endParaRPr sz="2800">
              <a:latin typeface="仿宋"/>
              <a:cs typeface="仿宋"/>
            </a:endParaRPr>
          </a:p>
          <a:p>
            <a:pPr marL="1492250">
              <a:lnSpc>
                <a:spcPct val="100000"/>
              </a:lnSpc>
              <a:spcBef>
                <a:spcPts val="640"/>
              </a:spcBef>
            </a:pPr>
            <a:r>
              <a:rPr sz="2800" b="1" dirty="0">
                <a:solidFill>
                  <a:srgbClr val="0000FF"/>
                </a:solidFill>
                <a:latin typeface="华文仿宋"/>
                <a:cs typeface="华文仿宋"/>
              </a:rPr>
              <a:t>海因里希</a:t>
            </a:r>
            <a:r>
              <a:rPr sz="2800" b="1" spc="-5" dirty="0">
                <a:solidFill>
                  <a:srgbClr val="0000FF"/>
                </a:solidFill>
                <a:latin typeface="Arial"/>
                <a:cs typeface="Arial"/>
              </a:rPr>
              <a:t>·</a:t>
            </a:r>
            <a:r>
              <a:rPr sz="2800" b="1" dirty="0">
                <a:solidFill>
                  <a:srgbClr val="0000FF"/>
                </a:solidFill>
                <a:latin typeface="华文仿宋"/>
                <a:cs typeface="华文仿宋"/>
              </a:rPr>
              <a:t>赫</a:t>
            </a:r>
            <a:r>
              <a:rPr sz="2800" b="1" spc="-15" dirty="0">
                <a:solidFill>
                  <a:srgbClr val="0000FF"/>
                </a:solidFill>
                <a:latin typeface="华文仿宋"/>
                <a:cs typeface="华文仿宋"/>
              </a:rPr>
              <a:t>兹</a:t>
            </a:r>
            <a:r>
              <a:rPr sz="2800" dirty="0">
                <a:solidFill>
                  <a:srgbClr val="0000FF"/>
                </a:solidFill>
                <a:latin typeface="华文仿宋"/>
                <a:cs typeface="华文仿宋"/>
              </a:rPr>
              <a:t>（</a:t>
            </a:r>
            <a:r>
              <a:rPr sz="2800" b="1" dirty="0">
                <a:solidFill>
                  <a:srgbClr val="0000FF"/>
                </a:solidFill>
                <a:latin typeface="Arial"/>
                <a:cs typeface="Arial"/>
              </a:rPr>
              <a:t>1887</a:t>
            </a:r>
            <a:r>
              <a:rPr sz="2800" b="1" dirty="0">
                <a:solidFill>
                  <a:srgbClr val="0000FF"/>
                </a:solidFill>
                <a:latin typeface="华文仿宋"/>
                <a:cs typeface="华文仿宋"/>
              </a:rPr>
              <a:t>年发</a:t>
            </a:r>
            <a:r>
              <a:rPr sz="2800" b="1" spc="-15" dirty="0">
                <a:solidFill>
                  <a:srgbClr val="0000FF"/>
                </a:solidFill>
                <a:latin typeface="华文仿宋"/>
                <a:cs typeface="华文仿宋"/>
              </a:rPr>
              <a:t>现</a:t>
            </a:r>
            <a:r>
              <a:rPr sz="2800" spc="-5" dirty="0">
                <a:solidFill>
                  <a:srgbClr val="0000FF"/>
                </a:solidFill>
                <a:latin typeface="华文仿宋"/>
                <a:cs typeface="华文仿宋"/>
              </a:rPr>
              <a:t>）</a:t>
            </a:r>
            <a:endParaRPr sz="2800">
              <a:latin typeface="华文仿宋"/>
              <a:cs typeface="华文仿宋"/>
            </a:endParaRPr>
          </a:p>
          <a:p>
            <a:pPr marL="1449070">
              <a:lnSpc>
                <a:spcPct val="100000"/>
              </a:lnSpc>
              <a:spcBef>
                <a:spcPts val="565"/>
              </a:spcBef>
            </a:pPr>
            <a:r>
              <a:rPr sz="2800" b="1" dirty="0">
                <a:solidFill>
                  <a:srgbClr val="0000FF"/>
                </a:solidFill>
                <a:latin typeface="Arial"/>
                <a:cs typeface="Arial"/>
              </a:rPr>
              <a:t>1921</a:t>
            </a:r>
            <a:r>
              <a:rPr sz="2800" b="1" dirty="0">
                <a:solidFill>
                  <a:srgbClr val="0000FF"/>
                </a:solidFill>
                <a:latin typeface="华文仿宋"/>
                <a:cs typeface="华文仿宋"/>
              </a:rPr>
              <a:t>年诺贝尔物理</a:t>
            </a:r>
            <a:r>
              <a:rPr sz="2800" b="1" spc="-10" dirty="0">
                <a:solidFill>
                  <a:srgbClr val="0000FF"/>
                </a:solidFill>
                <a:latin typeface="华文仿宋"/>
                <a:cs typeface="华文仿宋"/>
              </a:rPr>
              <a:t>学奖</a:t>
            </a:r>
            <a:endParaRPr sz="2800">
              <a:latin typeface="华文仿宋"/>
              <a:cs typeface="华文仿宋"/>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477520"/>
            <a:chOff x="0" y="0"/>
            <a:chExt cx="9144000" cy="477520"/>
          </a:xfrm>
        </p:grpSpPr>
        <p:pic>
          <p:nvPicPr>
            <p:cNvPr id="3" name="object 3"/>
            <p:cNvPicPr/>
            <p:nvPr/>
          </p:nvPicPr>
          <p:blipFill>
            <a:blip r:embed="rId2" cstate="print"/>
            <a:stretch>
              <a:fillRect/>
            </a:stretch>
          </p:blipFill>
          <p:spPr>
            <a:xfrm>
              <a:off x="0" y="0"/>
              <a:ext cx="9144000" cy="477012"/>
            </a:xfrm>
            <a:prstGeom prst="rect">
              <a:avLst/>
            </a:prstGeom>
          </p:spPr>
        </p:pic>
        <p:pic>
          <p:nvPicPr>
            <p:cNvPr id="4" name="object 4"/>
            <p:cNvPicPr/>
            <p:nvPr/>
          </p:nvPicPr>
          <p:blipFill>
            <a:blip r:embed="rId3" cstate="print"/>
            <a:stretch>
              <a:fillRect/>
            </a:stretch>
          </p:blipFill>
          <p:spPr>
            <a:xfrm>
              <a:off x="762000" y="65531"/>
              <a:ext cx="1447800" cy="341376"/>
            </a:xfrm>
            <a:prstGeom prst="rect">
              <a:avLst/>
            </a:prstGeom>
          </p:spPr>
        </p:pic>
      </p:grpSp>
      <p:sp>
        <p:nvSpPr>
          <p:cNvPr id="5" name="object 5"/>
          <p:cNvSpPr/>
          <p:nvPr/>
        </p:nvSpPr>
        <p:spPr>
          <a:xfrm>
            <a:off x="0" y="6857999"/>
            <a:ext cx="9144000" cy="0"/>
          </a:xfrm>
          <a:custGeom>
            <a:avLst/>
            <a:gdLst/>
            <a:ahLst/>
            <a:cxnLst/>
            <a:rect l="l" t="t" r="r" b="b"/>
            <a:pathLst>
              <a:path w="9144000">
                <a:moveTo>
                  <a:pt x="0" y="0"/>
                </a:moveTo>
                <a:lnTo>
                  <a:pt x="9144000" y="0"/>
                </a:lnTo>
              </a:path>
            </a:pathLst>
          </a:custGeom>
          <a:ln w="9144">
            <a:solidFill>
              <a:srgbClr val="000000"/>
            </a:solidFill>
          </a:ln>
        </p:spPr>
        <p:txBody>
          <a:bodyPr wrap="square" lIns="0" tIns="0" rIns="0" bIns="0" rtlCol="0"/>
          <a:lstStyle/>
          <a:p>
            <a:endParaRPr/>
          </a:p>
        </p:txBody>
      </p:sp>
      <p:sp>
        <p:nvSpPr>
          <p:cNvPr id="6" name="object 6"/>
          <p:cNvSpPr/>
          <p:nvPr/>
        </p:nvSpPr>
        <p:spPr>
          <a:xfrm>
            <a:off x="762" y="6387084"/>
            <a:ext cx="6400800" cy="29209"/>
          </a:xfrm>
          <a:custGeom>
            <a:avLst/>
            <a:gdLst/>
            <a:ahLst/>
            <a:cxnLst/>
            <a:rect l="l" t="t" r="r" b="b"/>
            <a:pathLst>
              <a:path w="6400800" h="29210">
                <a:moveTo>
                  <a:pt x="6400800" y="0"/>
                </a:moveTo>
                <a:lnTo>
                  <a:pt x="0" y="0"/>
                </a:lnTo>
                <a:lnTo>
                  <a:pt x="0" y="28956"/>
                </a:lnTo>
                <a:lnTo>
                  <a:pt x="6400800" y="28956"/>
                </a:lnTo>
                <a:lnTo>
                  <a:pt x="6400800" y="0"/>
                </a:lnTo>
                <a:close/>
              </a:path>
            </a:pathLst>
          </a:custGeom>
          <a:solidFill>
            <a:srgbClr val="000099"/>
          </a:solidFill>
        </p:spPr>
        <p:txBody>
          <a:bodyPr wrap="square" lIns="0" tIns="0" rIns="0" bIns="0" rtlCol="0"/>
          <a:lstStyle/>
          <a:p>
            <a:endParaRPr/>
          </a:p>
        </p:txBody>
      </p:sp>
      <p:sp>
        <p:nvSpPr>
          <p:cNvPr id="7" name="object 7"/>
          <p:cNvSpPr txBox="1"/>
          <p:nvPr/>
        </p:nvSpPr>
        <p:spPr>
          <a:xfrm>
            <a:off x="6175628" y="117475"/>
            <a:ext cx="2756535" cy="299720"/>
          </a:xfrm>
          <a:prstGeom prst="rect">
            <a:avLst/>
          </a:prstGeom>
        </p:spPr>
        <p:txBody>
          <a:bodyPr vert="horz" wrap="square" lIns="0" tIns="12700" rIns="0" bIns="0" rtlCol="0">
            <a:spAutoFit/>
          </a:bodyPr>
          <a:lstStyle/>
          <a:p>
            <a:pPr marL="12700">
              <a:lnSpc>
                <a:spcPct val="100000"/>
              </a:lnSpc>
              <a:spcBef>
                <a:spcPts val="100"/>
              </a:spcBef>
            </a:pPr>
            <a:r>
              <a:rPr sz="1800" b="1" i="1" dirty="0">
                <a:solidFill>
                  <a:srgbClr val="0000CC"/>
                </a:solidFill>
                <a:latin typeface="Arial"/>
                <a:cs typeface="Arial"/>
              </a:rPr>
              <a:t>Xi’an </a:t>
            </a:r>
            <a:r>
              <a:rPr sz="1800" b="1" i="1" spc="-5" dirty="0">
                <a:solidFill>
                  <a:srgbClr val="0000CC"/>
                </a:solidFill>
                <a:latin typeface="Arial"/>
                <a:cs typeface="Arial"/>
              </a:rPr>
              <a:t>Jiaotong</a:t>
            </a:r>
            <a:r>
              <a:rPr sz="1800" b="1" i="1" spc="-30" dirty="0">
                <a:solidFill>
                  <a:srgbClr val="0000CC"/>
                </a:solidFill>
                <a:latin typeface="Arial"/>
                <a:cs typeface="Arial"/>
              </a:rPr>
              <a:t> </a:t>
            </a:r>
            <a:r>
              <a:rPr sz="1800" b="1" i="1" spc="-5" dirty="0">
                <a:solidFill>
                  <a:srgbClr val="0000CC"/>
                </a:solidFill>
                <a:latin typeface="Arial"/>
                <a:cs typeface="Arial"/>
              </a:rPr>
              <a:t>University</a:t>
            </a:r>
            <a:endParaRPr sz="1800">
              <a:latin typeface="Arial"/>
              <a:cs typeface="Arial"/>
            </a:endParaRPr>
          </a:p>
        </p:txBody>
      </p:sp>
      <p:sp>
        <p:nvSpPr>
          <p:cNvPr id="8" name="object 8"/>
          <p:cNvSpPr/>
          <p:nvPr/>
        </p:nvSpPr>
        <p:spPr>
          <a:xfrm>
            <a:off x="0" y="501395"/>
            <a:ext cx="9144000" cy="12700"/>
          </a:xfrm>
          <a:custGeom>
            <a:avLst/>
            <a:gdLst/>
            <a:ahLst/>
            <a:cxnLst/>
            <a:rect l="l" t="t" r="r" b="b"/>
            <a:pathLst>
              <a:path w="9144000" h="12700">
                <a:moveTo>
                  <a:pt x="9144000" y="0"/>
                </a:moveTo>
                <a:lnTo>
                  <a:pt x="0" y="0"/>
                </a:lnTo>
                <a:lnTo>
                  <a:pt x="0" y="12192"/>
                </a:lnTo>
                <a:lnTo>
                  <a:pt x="9144000" y="12192"/>
                </a:lnTo>
                <a:lnTo>
                  <a:pt x="9144000" y="0"/>
                </a:lnTo>
                <a:close/>
              </a:path>
            </a:pathLst>
          </a:custGeom>
          <a:solidFill>
            <a:srgbClr val="9999FF"/>
          </a:solidFill>
        </p:spPr>
        <p:txBody>
          <a:bodyPr wrap="square" lIns="0" tIns="0" rIns="0" bIns="0" rtlCol="0"/>
          <a:lstStyle/>
          <a:p>
            <a:endParaRPr/>
          </a:p>
        </p:txBody>
      </p:sp>
      <p:pic>
        <p:nvPicPr>
          <p:cNvPr id="9" name="object 9"/>
          <p:cNvPicPr/>
          <p:nvPr/>
        </p:nvPicPr>
        <p:blipFill>
          <a:blip r:embed="rId4" cstate="print"/>
          <a:stretch>
            <a:fillRect/>
          </a:stretch>
        </p:blipFill>
        <p:spPr>
          <a:xfrm>
            <a:off x="6591300" y="5791198"/>
            <a:ext cx="2552699" cy="990600"/>
          </a:xfrm>
          <a:prstGeom prst="rect">
            <a:avLst/>
          </a:prstGeom>
        </p:spPr>
      </p:pic>
      <p:sp>
        <p:nvSpPr>
          <p:cNvPr id="10" name="object 10"/>
          <p:cNvSpPr/>
          <p:nvPr/>
        </p:nvSpPr>
        <p:spPr>
          <a:xfrm>
            <a:off x="890016" y="4187952"/>
            <a:ext cx="1689100" cy="19050"/>
          </a:xfrm>
          <a:custGeom>
            <a:avLst/>
            <a:gdLst/>
            <a:ahLst/>
            <a:cxnLst/>
            <a:rect l="l" t="t" r="r" b="b"/>
            <a:pathLst>
              <a:path w="1689100" h="19050">
                <a:moveTo>
                  <a:pt x="0" y="0"/>
                </a:moveTo>
                <a:lnTo>
                  <a:pt x="1689100" y="19050"/>
                </a:lnTo>
              </a:path>
            </a:pathLst>
          </a:custGeom>
          <a:ln w="76200">
            <a:solidFill>
              <a:srgbClr val="000000"/>
            </a:solidFill>
          </a:ln>
        </p:spPr>
        <p:txBody>
          <a:bodyPr wrap="square" lIns="0" tIns="0" rIns="0" bIns="0" rtlCol="0"/>
          <a:lstStyle/>
          <a:p>
            <a:endParaRPr/>
          </a:p>
        </p:txBody>
      </p:sp>
      <p:grpSp>
        <p:nvGrpSpPr>
          <p:cNvPr id="11" name="object 11"/>
          <p:cNvGrpSpPr/>
          <p:nvPr/>
        </p:nvGrpSpPr>
        <p:grpSpPr>
          <a:xfrm>
            <a:off x="1138427" y="3496055"/>
            <a:ext cx="596265" cy="603250"/>
            <a:chOff x="1138427" y="3496055"/>
            <a:chExt cx="596265" cy="603250"/>
          </a:xfrm>
        </p:grpSpPr>
        <p:sp>
          <p:nvSpPr>
            <p:cNvPr id="12" name="object 12"/>
            <p:cNvSpPr/>
            <p:nvPr/>
          </p:nvSpPr>
          <p:spPr>
            <a:xfrm>
              <a:off x="1225473" y="3611879"/>
              <a:ext cx="509270" cy="487680"/>
            </a:xfrm>
            <a:custGeom>
              <a:avLst/>
              <a:gdLst/>
              <a:ahLst/>
              <a:cxnLst/>
              <a:rect l="l" t="t" r="r" b="b"/>
              <a:pathLst>
                <a:path w="509269" h="487679">
                  <a:moveTo>
                    <a:pt x="449741" y="439146"/>
                  </a:moveTo>
                  <a:lnTo>
                    <a:pt x="427812" y="462026"/>
                  </a:lnTo>
                  <a:lnTo>
                    <a:pt x="509219" y="487172"/>
                  </a:lnTo>
                  <a:lnTo>
                    <a:pt x="495163" y="447929"/>
                  </a:lnTo>
                  <a:lnTo>
                    <a:pt x="458927" y="447929"/>
                  </a:lnTo>
                  <a:lnTo>
                    <a:pt x="449741" y="439146"/>
                  </a:lnTo>
                  <a:close/>
                </a:path>
                <a:path w="509269" h="487679">
                  <a:moveTo>
                    <a:pt x="458566" y="429937"/>
                  </a:moveTo>
                  <a:lnTo>
                    <a:pt x="449741" y="439146"/>
                  </a:lnTo>
                  <a:lnTo>
                    <a:pt x="458927" y="447929"/>
                  </a:lnTo>
                  <a:lnTo>
                    <a:pt x="467690" y="438658"/>
                  </a:lnTo>
                  <a:lnTo>
                    <a:pt x="458566" y="429937"/>
                  </a:lnTo>
                  <a:close/>
                </a:path>
                <a:path w="509269" h="487679">
                  <a:moveTo>
                    <a:pt x="480517" y="407035"/>
                  </a:moveTo>
                  <a:lnTo>
                    <a:pt x="458566" y="429937"/>
                  </a:lnTo>
                  <a:lnTo>
                    <a:pt x="467690" y="438658"/>
                  </a:lnTo>
                  <a:lnTo>
                    <a:pt x="458927" y="447929"/>
                  </a:lnTo>
                  <a:lnTo>
                    <a:pt x="495163" y="447929"/>
                  </a:lnTo>
                  <a:lnTo>
                    <a:pt x="480517" y="407035"/>
                  </a:lnTo>
                  <a:close/>
                </a:path>
                <a:path w="509269" h="487679">
                  <a:moveTo>
                    <a:pt x="8775" y="0"/>
                  </a:moveTo>
                  <a:lnTo>
                    <a:pt x="0" y="9144"/>
                  </a:lnTo>
                  <a:lnTo>
                    <a:pt x="449741" y="439146"/>
                  </a:lnTo>
                  <a:lnTo>
                    <a:pt x="458566" y="429937"/>
                  </a:lnTo>
                  <a:lnTo>
                    <a:pt x="8775" y="0"/>
                  </a:lnTo>
                  <a:close/>
                </a:path>
              </a:pathLst>
            </a:custGeom>
            <a:solidFill>
              <a:srgbClr val="FF0000"/>
            </a:solidFill>
          </p:spPr>
          <p:txBody>
            <a:bodyPr wrap="square" lIns="0" tIns="0" rIns="0" bIns="0" rtlCol="0"/>
            <a:lstStyle/>
            <a:p>
              <a:endParaRPr/>
            </a:p>
          </p:txBody>
        </p:sp>
        <p:pic>
          <p:nvPicPr>
            <p:cNvPr id="13" name="object 13"/>
            <p:cNvPicPr/>
            <p:nvPr/>
          </p:nvPicPr>
          <p:blipFill>
            <a:blip r:embed="rId5" cstate="print"/>
            <a:stretch>
              <a:fillRect/>
            </a:stretch>
          </p:blipFill>
          <p:spPr>
            <a:xfrm>
              <a:off x="1138427" y="3496055"/>
              <a:ext cx="184403" cy="196595"/>
            </a:xfrm>
            <a:prstGeom prst="rect">
              <a:avLst/>
            </a:prstGeom>
          </p:spPr>
        </p:pic>
      </p:grpSp>
      <p:sp>
        <p:nvSpPr>
          <p:cNvPr id="14" name="object 14"/>
          <p:cNvSpPr/>
          <p:nvPr/>
        </p:nvSpPr>
        <p:spPr>
          <a:xfrm>
            <a:off x="1899539" y="4289678"/>
            <a:ext cx="509270" cy="397510"/>
          </a:xfrm>
          <a:custGeom>
            <a:avLst/>
            <a:gdLst/>
            <a:ahLst/>
            <a:cxnLst/>
            <a:rect l="l" t="t" r="r" b="b"/>
            <a:pathLst>
              <a:path w="509269" h="397510">
                <a:moveTo>
                  <a:pt x="444670" y="355333"/>
                </a:moveTo>
                <a:lnTo>
                  <a:pt x="425196" y="380365"/>
                </a:lnTo>
                <a:lnTo>
                  <a:pt x="508762" y="397002"/>
                </a:lnTo>
                <a:lnTo>
                  <a:pt x="492481" y="363093"/>
                </a:lnTo>
                <a:lnTo>
                  <a:pt x="454660" y="363093"/>
                </a:lnTo>
                <a:lnTo>
                  <a:pt x="444670" y="355333"/>
                </a:lnTo>
                <a:close/>
              </a:path>
              <a:path w="509269" h="397510">
                <a:moveTo>
                  <a:pt x="452501" y="345269"/>
                </a:moveTo>
                <a:lnTo>
                  <a:pt x="444670" y="355333"/>
                </a:lnTo>
                <a:lnTo>
                  <a:pt x="454660" y="363093"/>
                </a:lnTo>
                <a:lnTo>
                  <a:pt x="462534" y="353060"/>
                </a:lnTo>
                <a:lnTo>
                  <a:pt x="452501" y="345269"/>
                </a:lnTo>
                <a:close/>
              </a:path>
              <a:path w="509269" h="397510">
                <a:moveTo>
                  <a:pt x="471931" y="320294"/>
                </a:moveTo>
                <a:lnTo>
                  <a:pt x="452501" y="345269"/>
                </a:lnTo>
                <a:lnTo>
                  <a:pt x="462534" y="353060"/>
                </a:lnTo>
                <a:lnTo>
                  <a:pt x="454660" y="363093"/>
                </a:lnTo>
                <a:lnTo>
                  <a:pt x="492481" y="363093"/>
                </a:lnTo>
                <a:lnTo>
                  <a:pt x="471931" y="320294"/>
                </a:lnTo>
                <a:close/>
              </a:path>
              <a:path w="509269" h="397510">
                <a:moveTo>
                  <a:pt x="7874" y="0"/>
                </a:moveTo>
                <a:lnTo>
                  <a:pt x="0" y="9906"/>
                </a:lnTo>
                <a:lnTo>
                  <a:pt x="444670" y="355333"/>
                </a:lnTo>
                <a:lnTo>
                  <a:pt x="452501" y="345269"/>
                </a:lnTo>
                <a:lnTo>
                  <a:pt x="7874" y="0"/>
                </a:lnTo>
                <a:close/>
              </a:path>
            </a:pathLst>
          </a:custGeom>
          <a:solidFill>
            <a:srgbClr val="FF0000"/>
          </a:solidFill>
        </p:spPr>
        <p:txBody>
          <a:bodyPr wrap="square" lIns="0" tIns="0" rIns="0" bIns="0" rtlCol="0"/>
          <a:lstStyle/>
          <a:p>
            <a:endParaRPr/>
          </a:p>
        </p:txBody>
      </p:sp>
      <p:grpSp>
        <p:nvGrpSpPr>
          <p:cNvPr id="15" name="object 15"/>
          <p:cNvGrpSpPr/>
          <p:nvPr/>
        </p:nvGrpSpPr>
        <p:grpSpPr>
          <a:xfrm>
            <a:off x="1868423" y="3540252"/>
            <a:ext cx="805180" cy="549275"/>
            <a:chOff x="1868423" y="3540252"/>
            <a:chExt cx="805180" cy="549275"/>
          </a:xfrm>
        </p:grpSpPr>
        <p:sp>
          <p:nvSpPr>
            <p:cNvPr id="16" name="object 16"/>
            <p:cNvSpPr/>
            <p:nvPr/>
          </p:nvSpPr>
          <p:spPr>
            <a:xfrm>
              <a:off x="1868423" y="3749040"/>
              <a:ext cx="609600" cy="340995"/>
            </a:xfrm>
            <a:custGeom>
              <a:avLst/>
              <a:gdLst/>
              <a:ahLst/>
              <a:cxnLst/>
              <a:rect l="l" t="t" r="r" b="b"/>
              <a:pathLst>
                <a:path w="609600" h="340995">
                  <a:moveTo>
                    <a:pt x="539728" y="31262"/>
                  </a:moveTo>
                  <a:lnTo>
                    <a:pt x="0" y="329438"/>
                  </a:lnTo>
                  <a:lnTo>
                    <a:pt x="6095" y="340487"/>
                  </a:lnTo>
                  <a:lnTo>
                    <a:pt x="545873" y="42408"/>
                  </a:lnTo>
                  <a:lnTo>
                    <a:pt x="539728" y="31262"/>
                  </a:lnTo>
                  <a:close/>
                </a:path>
                <a:path w="609600" h="340995">
                  <a:moveTo>
                    <a:pt x="592193" y="25146"/>
                  </a:moveTo>
                  <a:lnTo>
                    <a:pt x="550799" y="25146"/>
                  </a:lnTo>
                  <a:lnTo>
                    <a:pt x="556894" y="36322"/>
                  </a:lnTo>
                  <a:lnTo>
                    <a:pt x="545873" y="42408"/>
                  </a:lnTo>
                  <a:lnTo>
                    <a:pt x="561213" y="70231"/>
                  </a:lnTo>
                  <a:lnTo>
                    <a:pt x="592193" y="25146"/>
                  </a:lnTo>
                  <a:close/>
                </a:path>
                <a:path w="609600" h="340995">
                  <a:moveTo>
                    <a:pt x="550799" y="25146"/>
                  </a:moveTo>
                  <a:lnTo>
                    <a:pt x="539728" y="31262"/>
                  </a:lnTo>
                  <a:lnTo>
                    <a:pt x="545873" y="42408"/>
                  </a:lnTo>
                  <a:lnTo>
                    <a:pt x="556894" y="36322"/>
                  </a:lnTo>
                  <a:lnTo>
                    <a:pt x="550799" y="25146"/>
                  </a:lnTo>
                  <a:close/>
                </a:path>
                <a:path w="609600" h="340995">
                  <a:moveTo>
                    <a:pt x="609473" y="0"/>
                  </a:moveTo>
                  <a:lnTo>
                    <a:pt x="524382" y="3429"/>
                  </a:lnTo>
                  <a:lnTo>
                    <a:pt x="539728" y="31262"/>
                  </a:lnTo>
                  <a:lnTo>
                    <a:pt x="550799" y="25146"/>
                  </a:lnTo>
                  <a:lnTo>
                    <a:pt x="592193" y="25146"/>
                  </a:lnTo>
                  <a:lnTo>
                    <a:pt x="609473" y="0"/>
                  </a:lnTo>
                  <a:close/>
                </a:path>
              </a:pathLst>
            </a:custGeom>
            <a:solidFill>
              <a:srgbClr val="FF0000"/>
            </a:solidFill>
          </p:spPr>
          <p:txBody>
            <a:bodyPr wrap="square" lIns="0" tIns="0" rIns="0" bIns="0" rtlCol="0"/>
            <a:lstStyle/>
            <a:p>
              <a:endParaRPr/>
            </a:p>
          </p:txBody>
        </p:sp>
        <p:pic>
          <p:nvPicPr>
            <p:cNvPr id="17" name="object 17"/>
            <p:cNvPicPr/>
            <p:nvPr/>
          </p:nvPicPr>
          <p:blipFill>
            <a:blip r:embed="rId6" cstate="print"/>
            <a:stretch>
              <a:fillRect/>
            </a:stretch>
          </p:blipFill>
          <p:spPr>
            <a:xfrm>
              <a:off x="2488691" y="3540252"/>
              <a:ext cx="184404" cy="196596"/>
            </a:xfrm>
            <a:prstGeom prst="rect">
              <a:avLst/>
            </a:prstGeom>
          </p:spPr>
        </p:pic>
      </p:grpSp>
      <p:pic>
        <p:nvPicPr>
          <p:cNvPr id="18" name="object 18"/>
          <p:cNvPicPr/>
          <p:nvPr/>
        </p:nvPicPr>
        <p:blipFill>
          <a:blip r:embed="rId7" cstate="print"/>
          <a:stretch>
            <a:fillRect/>
          </a:stretch>
        </p:blipFill>
        <p:spPr>
          <a:xfrm>
            <a:off x="2465832" y="4762500"/>
            <a:ext cx="184404" cy="196596"/>
          </a:xfrm>
          <a:prstGeom prst="rect">
            <a:avLst/>
          </a:prstGeom>
        </p:spPr>
      </p:pic>
      <p:sp>
        <p:nvSpPr>
          <p:cNvPr id="19" name="object 19"/>
          <p:cNvSpPr txBox="1"/>
          <p:nvPr/>
        </p:nvSpPr>
        <p:spPr>
          <a:xfrm>
            <a:off x="394559" y="4568012"/>
            <a:ext cx="3387725" cy="1410335"/>
          </a:xfrm>
          <a:prstGeom prst="rect">
            <a:avLst/>
          </a:prstGeom>
        </p:spPr>
        <p:txBody>
          <a:bodyPr vert="horz" wrap="square" lIns="0" tIns="11430" rIns="0" bIns="0" rtlCol="0">
            <a:spAutoFit/>
          </a:bodyPr>
          <a:lstStyle/>
          <a:p>
            <a:pPr marR="245745" algn="r">
              <a:lnSpc>
                <a:spcPct val="100000"/>
              </a:lnSpc>
              <a:spcBef>
                <a:spcPts val="90"/>
              </a:spcBef>
              <a:tabLst>
                <a:tab pos="528320" algn="l"/>
              </a:tabLst>
            </a:pPr>
            <a:r>
              <a:rPr sz="2800" spc="10" dirty="0">
                <a:latin typeface="Times New Roman"/>
                <a:cs typeface="Times New Roman"/>
              </a:rPr>
              <a:t>|</a:t>
            </a:r>
            <a:r>
              <a:rPr sz="2800" spc="-425" dirty="0">
                <a:latin typeface="Times New Roman"/>
                <a:cs typeface="Times New Roman"/>
              </a:rPr>
              <a:t> </a:t>
            </a:r>
            <a:r>
              <a:rPr sz="3000" i="1" spc="-65" dirty="0">
                <a:latin typeface="Symbol"/>
                <a:cs typeface="Symbol"/>
              </a:rPr>
              <a:t></a:t>
            </a:r>
            <a:r>
              <a:rPr sz="2400" i="1" spc="-97" baseline="-26041" dirty="0">
                <a:latin typeface="Times New Roman"/>
                <a:cs typeface="Times New Roman"/>
              </a:rPr>
              <a:t>d	</a:t>
            </a:r>
            <a:r>
              <a:rPr sz="2800" spc="25" dirty="0">
                <a:latin typeface="Symbol"/>
                <a:cs typeface="Symbol"/>
              </a:rPr>
              <a:t></a:t>
            </a:r>
            <a:endParaRPr sz="2800">
              <a:latin typeface="Symbol"/>
              <a:cs typeface="Symbol"/>
            </a:endParaRPr>
          </a:p>
          <a:p>
            <a:pPr>
              <a:lnSpc>
                <a:spcPct val="100000"/>
              </a:lnSpc>
              <a:spcBef>
                <a:spcPts val="35"/>
              </a:spcBef>
            </a:pPr>
            <a:endParaRPr sz="3000">
              <a:latin typeface="Symbol"/>
              <a:cs typeface="Symbol"/>
            </a:endParaRPr>
          </a:p>
          <a:p>
            <a:pPr marL="38100">
              <a:lnSpc>
                <a:spcPct val="100000"/>
              </a:lnSpc>
              <a:spcBef>
                <a:spcPts val="5"/>
              </a:spcBef>
              <a:tabLst>
                <a:tab pos="3145790" algn="l"/>
              </a:tabLst>
            </a:pPr>
            <a:r>
              <a:rPr sz="2800" spc="80" dirty="0">
                <a:latin typeface="Times New Roman"/>
                <a:cs typeface="Times New Roman"/>
              </a:rPr>
              <a:t>|</a:t>
            </a:r>
            <a:r>
              <a:rPr sz="3000" i="1" spc="80" dirty="0">
                <a:latin typeface="Symbol"/>
                <a:cs typeface="Symbol"/>
              </a:rPr>
              <a:t></a:t>
            </a:r>
            <a:r>
              <a:rPr sz="2400" i="1" spc="120" baseline="-26041" dirty="0">
                <a:latin typeface="Times New Roman"/>
                <a:cs typeface="Times New Roman"/>
              </a:rPr>
              <a:t>o </a:t>
            </a:r>
            <a:r>
              <a:rPr sz="2800" spc="40" dirty="0">
                <a:latin typeface="Symbol"/>
                <a:cs typeface="Symbol"/>
              </a:rPr>
              <a:t></a:t>
            </a:r>
            <a:r>
              <a:rPr sz="2800" spc="40" dirty="0">
                <a:latin typeface="Times New Roman"/>
                <a:cs typeface="Times New Roman"/>
              </a:rPr>
              <a:t> </a:t>
            </a:r>
            <a:r>
              <a:rPr sz="2800" i="1" spc="55" dirty="0">
                <a:latin typeface="Times New Roman"/>
                <a:cs typeface="Times New Roman"/>
              </a:rPr>
              <a:t>a </a:t>
            </a:r>
            <a:r>
              <a:rPr sz="2800" spc="20" dirty="0">
                <a:latin typeface="Times New Roman"/>
                <a:cs typeface="Times New Roman"/>
              </a:rPr>
              <a:t>| </a:t>
            </a:r>
            <a:r>
              <a:rPr sz="3000" i="1" spc="-65" dirty="0">
                <a:latin typeface="Symbol"/>
                <a:cs typeface="Symbol"/>
              </a:rPr>
              <a:t></a:t>
            </a:r>
            <a:r>
              <a:rPr sz="2400" i="1" spc="-97" baseline="-26041" dirty="0">
                <a:latin typeface="Times New Roman"/>
                <a:cs typeface="Times New Roman"/>
              </a:rPr>
              <a:t>u  </a:t>
            </a:r>
            <a:r>
              <a:rPr sz="2800" spc="65" dirty="0">
                <a:latin typeface="Symbol"/>
                <a:cs typeface="Symbol"/>
              </a:rPr>
              <a:t></a:t>
            </a:r>
            <a:r>
              <a:rPr sz="2800" spc="65" dirty="0">
                <a:latin typeface="Times New Roman"/>
                <a:cs typeface="Times New Roman"/>
              </a:rPr>
              <a:t> </a:t>
            </a:r>
            <a:r>
              <a:rPr sz="2800" spc="80" dirty="0">
                <a:latin typeface="Symbol"/>
                <a:cs typeface="Symbol"/>
              </a:rPr>
              <a:t></a:t>
            </a:r>
            <a:r>
              <a:rPr sz="2800" i="1" spc="80" dirty="0">
                <a:latin typeface="Times New Roman"/>
                <a:cs typeface="Times New Roman"/>
              </a:rPr>
              <a:t>b</a:t>
            </a:r>
            <a:r>
              <a:rPr sz="2800" i="1" spc="-330" dirty="0">
                <a:latin typeface="Times New Roman"/>
                <a:cs typeface="Times New Roman"/>
              </a:rPr>
              <a:t> </a:t>
            </a:r>
            <a:r>
              <a:rPr sz="2800" spc="20" dirty="0">
                <a:latin typeface="Times New Roman"/>
                <a:cs typeface="Times New Roman"/>
              </a:rPr>
              <a:t>|</a:t>
            </a:r>
            <a:r>
              <a:rPr sz="2800" spc="-440" dirty="0">
                <a:latin typeface="Times New Roman"/>
                <a:cs typeface="Times New Roman"/>
              </a:rPr>
              <a:t> </a:t>
            </a:r>
            <a:r>
              <a:rPr sz="3000" i="1" spc="-55" dirty="0">
                <a:latin typeface="Symbol"/>
                <a:cs typeface="Symbol"/>
              </a:rPr>
              <a:t></a:t>
            </a:r>
            <a:r>
              <a:rPr sz="2400" i="1" spc="-82" baseline="-26041" dirty="0">
                <a:latin typeface="Times New Roman"/>
                <a:cs typeface="Times New Roman"/>
              </a:rPr>
              <a:t>d	</a:t>
            </a:r>
            <a:r>
              <a:rPr sz="2800" spc="65" dirty="0">
                <a:latin typeface="Symbol"/>
                <a:cs typeface="Symbol"/>
              </a:rPr>
              <a:t></a:t>
            </a:r>
            <a:endParaRPr sz="2800">
              <a:latin typeface="Symbol"/>
              <a:cs typeface="Symbol"/>
            </a:endParaRPr>
          </a:p>
        </p:txBody>
      </p:sp>
      <p:sp>
        <p:nvSpPr>
          <p:cNvPr id="20" name="object 20"/>
          <p:cNvSpPr/>
          <p:nvPr/>
        </p:nvSpPr>
        <p:spPr>
          <a:xfrm>
            <a:off x="5157215" y="4267200"/>
            <a:ext cx="1689100" cy="19050"/>
          </a:xfrm>
          <a:custGeom>
            <a:avLst/>
            <a:gdLst/>
            <a:ahLst/>
            <a:cxnLst/>
            <a:rect l="l" t="t" r="r" b="b"/>
            <a:pathLst>
              <a:path w="1689100" h="19050">
                <a:moveTo>
                  <a:pt x="0" y="0"/>
                </a:moveTo>
                <a:lnTo>
                  <a:pt x="1689100" y="19050"/>
                </a:lnTo>
              </a:path>
            </a:pathLst>
          </a:custGeom>
          <a:ln w="76200">
            <a:solidFill>
              <a:srgbClr val="000000"/>
            </a:solidFill>
          </a:ln>
        </p:spPr>
        <p:txBody>
          <a:bodyPr wrap="square" lIns="0" tIns="0" rIns="0" bIns="0" rtlCol="0"/>
          <a:lstStyle/>
          <a:p>
            <a:endParaRPr/>
          </a:p>
        </p:txBody>
      </p:sp>
      <p:sp>
        <p:nvSpPr>
          <p:cNvPr id="21" name="object 21"/>
          <p:cNvSpPr/>
          <p:nvPr/>
        </p:nvSpPr>
        <p:spPr>
          <a:xfrm>
            <a:off x="5405120" y="3765169"/>
            <a:ext cx="597535" cy="415290"/>
          </a:xfrm>
          <a:custGeom>
            <a:avLst/>
            <a:gdLst/>
            <a:ahLst/>
            <a:cxnLst/>
            <a:rect l="l" t="t" r="r" b="b"/>
            <a:pathLst>
              <a:path w="597535" h="415289">
                <a:moveTo>
                  <a:pt x="530942" y="376705"/>
                </a:moveTo>
                <a:lnTo>
                  <a:pt x="512952" y="402843"/>
                </a:lnTo>
                <a:lnTo>
                  <a:pt x="597280" y="414781"/>
                </a:lnTo>
                <a:lnTo>
                  <a:pt x="580275" y="383920"/>
                </a:lnTo>
                <a:lnTo>
                  <a:pt x="541401" y="383920"/>
                </a:lnTo>
                <a:lnTo>
                  <a:pt x="530942" y="376705"/>
                </a:lnTo>
                <a:close/>
              </a:path>
              <a:path w="597535" h="415289">
                <a:moveTo>
                  <a:pt x="538132" y="366259"/>
                </a:moveTo>
                <a:lnTo>
                  <a:pt x="530942" y="376705"/>
                </a:lnTo>
                <a:lnTo>
                  <a:pt x="541401" y="383920"/>
                </a:lnTo>
                <a:lnTo>
                  <a:pt x="548639" y="373506"/>
                </a:lnTo>
                <a:lnTo>
                  <a:pt x="538132" y="366259"/>
                </a:lnTo>
                <a:close/>
              </a:path>
              <a:path w="597535" h="415289">
                <a:moveTo>
                  <a:pt x="556132" y="340105"/>
                </a:moveTo>
                <a:lnTo>
                  <a:pt x="538132" y="366259"/>
                </a:lnTo>
                <a:lnTo>
                  <a:pt x="548639" y="373506"/>
                </a:lnTo>
                <a:lnTo>
                  <a:pt x="541401" y="383920"/>
                </a:lnTo>
                <a:lnTo>
                  <a:pt x="580275" y="383920"/>
                </a:lnTo>
                <a:lnTo>
                  <a:pt x="556132" y="340105"/>
                </a:lnTo>
                <a:close/>
              </a:path>
              <a:path w="597535" h="415289">
                <a:moveTo>
                  <a:pt x="7112" y="0"/>
                </a:moveTo>
                <a:lnTo>
                  <a:pt x="0" y="10413"/>
                </a:lnTo>
                <a:lnTo>
                  <a:pt x="530942" y="376705"/>
                </a:lnTo>
                <a:lnTo>
                  <a:pt x="538132" y="366259"/>
                </a:lnTo>
                <a:lnTo>
                  <a:pt x="7112" y="0"/>
                </a:lnTo>
                <a:close/>
              </a:path>
            </a:pathLst>
          </a:custGeom>
          <a:solidFill>
            <a:srgbClr val="FF0000"/>
          </a:solidFill>
        </p:spPr>
        <p:txBody>
          <a:bodyPr wrap="square" lIns="0" tIns="0" rIns="0" bIns="0" rtlCol="0"/>
          <a:lstStyle/>
          <a:p>
            <a:endParaRPr/>
          </a:p>
        </p:txBody>
      </p:sp>
      <p:sp>
        <p:nvSpPr>
          <p:cNvPr id="22" name="object 22"/>
          <p:cNvSpPr/>
          <p:nvPr/>
        </p:nvSpPr>
        <p:spPr>
          <a:xfrm>
            <a:off x="6153022" y="4435983"/>
            <a:ext cx="509270" cy="397510"/>
          </a:xfrm>
          <a:custGeom>
            <a:avLst/>
            <a:gdLst/>
            <a:ahLst/>
            <a:cxnLst/>
            <a:rect l="l" t="t" r="r" b="b"/>
            <a:pathLst>
              <a:path w="509270" h="397510">
                <a:moveTo>
                  <a:pt x="444670" y="355333"/>
                </a:moveTo>
                <a:lnTo>
                  <a:pt x="425196" y="380365"/>
                </a:lnTo>
                <a:lnTo>
                  <a:pt x="508761" y="397002"/>
                </a:lnTo>
                <a:lnTo>
                  <a:pt x="492481" y="363093"/>
                </a:lnTo>
                <a:lnTo>
                  <a:pt x="454659" y="363093"/>
                </a:lnTo>
                <a:lnTo>
                  <a:pt x="444670" y="355333"/>
                </a:lnTo>
                <a:close/>
              </a:path>
              <a:path w="509270" h="397510">
                <a:moveTo>
                  <a:pt x="452501" y="345269"/>
                </a:moveTo>
                <a:lnTo>
                  <a:pt x="444670" y="355333"/>
                </a:lnTo>
                <a:lnTo>
                  <a:pt x="454659" y="363093"/>
                </a:lnTo>
                <a:lnTo>
                  <a:pt x="462533" y="353060"/>
                </a:lnTo>
                <a:lnTo>
                  <a:pt x="452501" y="345269"/>
                </a:lnTo>
                <a:close/>
              </a:path>
              <a:path w="509270" h="397510">
                <a:moveTo>
                  <a:pt x="471931" y="320294"/>
                </a:moveTo>
                <a:lnTo>
                  <a:pt x="452501" y="345269"/>
                </a:lnTo>
                <a:lnTo>
                  <a:pt x="462533" y="353060"/>
                </a:lnTo>
                <a:lnTo>
                  <a:pt x="454659" y="363093"/>
                </a:lnTo>
                <a:lnTo>
                  <a:pt x="492481" y="363093"/>
                </a:lnTo>
                <a:lnTo>
                  <a:pt x="471931" y="320294"/>
                </a:lnTo>
                <a:close/>
              </a:path>
              <a:path w="509270" h="397510">
                <a:moveTo>
                  <a:pt x="7874" y="0"/>
                </a:moveTo>
                <a:lnTo>
                  <a:pt x="0" y="9906"/>
                </a:lnTo>
                <a:lnTo>
                  <a:pt x="444670" y="355333"/>
                </a:lnTo>
                <a:lnTo>
                  <a:pt x="452501" y="345269"/>
                </a:lnTo>
                <a:lnTo>
                  <a:pt x="7874" y="0"/>
                </a:lnTo>
                <a:close/>
              </a:path>
            </a:pathLst>
          </a:custGeom>
          <a:solidFill>
            <a:srgbClr val="FF0000"/>
          </a:solidFill>
        </p:spPr>
        <p:txBody>
          <a:bodyPr wrap="square" lIns="0" tIns="0" rIns="0" bIns="0" rtlCol="0"/>
          <a:lstStyle/>
          <a:p>
            <a:endParaRPr/>
          </a:p>
        </p:txBody>
      </p:sp>
      <p:sp>
        <p:nvSpPr>
          <p:cNvPr id="23" name="object 23"/>
          <p:cNvSpPr/>
          <p:nvPr/>
        </p:nvSpPr>
        <p:spPr>
          <a:xfrm>
            <a:off x="5404865" y="4390644"/>
            <a:ext cx="583565" cy="436880"/>
          </a:xfrm>
          <a:custGeom>
            <a:avLst/>
            <a:gdLst/>
            <a:ahLst/>
            <a:cxnLst/>
            <a:rect l="l" t="t" r="r" b="b"/>
            <a:pathLst>
              <a:path w="583564" h="436879">
                <a:moveTo>
                  <a:pt x="518391" y="40479"/>
                </a:moveTo>
                <a:lnTo>
                  <a:pt x="0" y="426719"/>
                </a:lnTo>
                <a:lnTo>
                  <a:pt x="7620" y="436879"/>
                </a:lnTo>
                <a:lnTo>
                  <a:pt x="525943" y="50597"/>
                </a:lnTo>
                <a:lnTo>
                  <a:pt x="518391" y="40479"/>
                </a:lnTo>
                <a:close/>
              </a:path>
              <a:path w="583564" h="436879">
                <a:moveTo>
                  <a:pt x="566655" y="32892"/>
                </a:moveTo>
                <a:lnTo>
                  <a:pt x="528574" y="32892"/>
                </a:lnTo>
                <a:lnTo>
                  <a:pt x="536067" y="43052"/>
                </a:lnTo>
                <a:lnTo>
                  <a:pt x="525943" y="50597"/>
                </a:lnTo>
                <a:lnTo>
                  <a:pt x="544957" y="76072"/>
                </a:lnTo>
                <a:lnTo>
                  <a:pt x="566655" y="32892"/>
                </a:lnTo>
                <a:close/>
              </a:path>
              <a:path w="583564" h="436879">
                <a:moveTo>
                  <a:pt x="528574" y="32892"/>
                </a:moveTo>
                <a:lnTo>
                  <a:pt x="518391" y="40479"/>
                </a:lnTo>
                <a:lnTo>
                  <a:pt x="525943" y="50597"/>
                </a:lnTo>
                <a:lnTo>
                  <a:pt x="536067" y="43052"/>
                </a:lnTo>
                <a:lnTo>
                  <a:pt x="528574" y="32892"/>
                </a:lnTo>
                <a:close/>
              </a:path>
              <a:path w="583564" h="436879">
                <a:moveTo>
                  <a:pt x="583184" y="0"/>
                </a:moveTo>
                <a:lnTo>
                  <a:pt x="499363" y="14985"/>
                </a:lnTo>
                <a:lnTo>
                  <a:pt x="518391" y="40479"/>
                </a:lnTo>
                <a:lnTo>
                  <a:pt x="528574" y="32892"/>
                </a:lnTo>
                <a:lnTo>
                  <a:pt x="566655" y="32892"/>
                </a:lnTo>
                <a:lnTo>
                  <a:pt x="583184" y="0"/>
                </a:lnTo>
                <a:close/>
              </a:path>
            </a:pathLst>
          </a:custGeom>
          <a:solidFill>
            <a:srgbClr val="FF0000"/>
          </a:solidFill>
        </p:spPr>
        <p:txBody>
          <a:bodyPr wrap="square" lIns="0" tIns="0" rIns="0" bIns="0" rtlCol="0"/>
          <a:lstStyle/>
          <a:p>
            <a:endParaRPr/>
          </a:p>
        </p:txBody>
      </p:sp>
      <p:pic>
        <p:nvPicPr>
          <p:cNvPr id="24" name="object 24"/>
          <p:cNvPicPr/>
          <p:nvPr/>
        </p:nvPicPr>
        <p:blipFill>
          <a:blip r:embed="rId7" cstate="print"/>
          <a:stretch>
            <a:fillRect/>
          </a:stretch>
        </p:blipFill>
        <p:spPr>
          <a:xfrm>
            <a:off x="5103876" y="3575303"/>
            <a:ext cx="184403" cy="196595"/>
          </a:xfrm>
          <a:prstGeom prst="rect">
            <a:avLst/>
          </a:prstGeom>
        </p:spPr>
      </p:pic>
      <p:pic>
        <p:nvPicPr>
          <p:cNvPr id="25" name="object 25"/>
          <p:cNvPicPr/>
          <p:nvPr/>
        </p:nvPicPr>
        <p:blipFill>
          <a:blip r:embed="rId8" cstate="print"/>
          <a:stretch>
            <a:fillRect/>
          </a:stretch>
        </p:blipFill>
        <p:spPr>
          <a:xfrm>
            <a:off x="5103876" y="4811267"/>
            <a:ext cx="184403" cy="195072"/>
          </a:xfrm>
          <a:prstGeom prst="rect">
            <a:avLst/>
          </a:prstGeom>
        </p:spPr>
      </p:pic>
      <p:pic>
        <p:nvPicPr>
          <p:cNvPr id="26" name="object 26"/>
          <p:cNvPicPr/>
          <p:nvPr/>
        </p:nvPicPr>
        <p:blipFill>
          <a:blip r:embed="rId9" cstate="print"/>
          <a:stretch>
            <a:fillRect/>
          </a:stretch>
        </p:blipFill>
        <p:spPr>
          <a:xfrm>
            <a:off x="6835140" y="4780788"/>
            <a:ext cx="184403" cy="195072"/>
          </a:xfrm>
          <a:prstGeom prst="rect">
            <a:avLst/>
          </a:prstGeom>
        </p:spPr>
      </p:pic>
      <p:sp>
        <p:nvSpPr>
          <p:cNvPr id="27" name="object 27"/>
          <p:cNvSpPr/>
          <p:nvPr/>
        </p:nvSpPr>
        <p:spPr>
          <a:xfrm>
            <a:off x="6153150" y="3717035"/>
            <a:ext cx="583565" cy="436880"/>
          </a:xfrm>
          <a:custGeom>
            <a:avLst/>
            <a:gdLst/>
            <a:ahLst/>
            <a:cxnLst/>
            <a:rect l="l" t="t" r="r" b="b"/>
            <a:pathLst>
              <a:path w="583565" h="436879">
                <a:moveTo>
                  <a:pt x="518391" y="40479"/>
                </a:moveTo>
                <a:lnTo>
                  <a:pt x="0" y="426719"/>
                </a:lnTo>
                <a:lnTo>
                  <a:pt x="7620" y="436880"/>
                </a:lnTo>
                <a:lnTo>
                  <a:pt x="525943" y="50597"/>
                </a:lnTo>
                <a:lnTo>
                  <a:pt x="518391" y="40479"/>
                </a:lnTo>
                <a:close/>
              </a:path>
              <a:path w="583565" h="436879">
                <a:moveTo>
                  <a:pt x="566655" y="32893"/>
                </a:moveTo>
                <a:lnTo>
                  <a:pt x="528574" y="32893"/>
                </a:lnTo>
                <a:lnTo>
                  <a:pt x="536067" y="43052"/>
                </a:lnTo>
                <a:lnTo>
                  <a:pt x="525943" y="50597"/>
                </a:lnTo>
                <a:lnTo>
                  <a:pt x="544956" y="76072"/>
                </a:lnTo>
                <a:lnTo>
                  <a:pt x="566655" y="32893"/>
                </a:lnTo>
                <a:close/>
              </a:path>
              <a:path w="583565" h="436879">
                <a:moveTo>
                  <a:pt x="528574" y="32893"/>
                </a:moveTo>
                <a:lnTo>
                  <a:pt x="518391" y="40479"/>
                </a:lnTo>
                <a:lnTo>
                  <a:pt x="525943" y="50597"/>
                </a:lnTo>
                <a:lnTo>
                  <a:pt x="536067" y="43052"/>
                </a:lnTo>
                <a:lnTo>
                  <a:pt x="528574" y="32893"/>
                </a:lnTo>
                <a:close/>
              </a:path>
              <a:path w="583565" h="436879">
                <a:moveTo>
                  <a:pt x="583183" y="0"/>
                </a:moveTo>
                <a:lnTo>
                  <a:pt x="499364" y="14986"/>
                </a:lnTo>
                <a:lnTo>
                  <a:pt x="518391" y="40479"/>
                </a:lnTo>
                <a:lnTo>
                  <a:pt x="528574" y="32893"/>
                </a:lnTo>
                <a:lnTo>
                  <a:pt x="566655" y="32893"/>
                </a:lnTo>
                <a:lnTo>
                  <a:pt x="583183" y="0"/>
                </a:lnTo>
                <a:close/>
              </a:path>
            </a:pathLst>
          </a:custGeom>
          <a:solidFill>
            <a:srgbClr val="FF0000"/>
          </a:solidFill>
        </p:spPr>
        <p:txBody>
          <a:bodyPr wrap="square" lIns="0" tIns="0" rIns="0" bIns="0" rtlCol="0"/>
          <a:lstStyle/>
          <a:p>
            <a:endParaRPr/>
          </a:p>
        </p:txBody>
      </p:sp>
      <p:pic>
        <p:nvPicPr>
          <p:cNvPr id="28" name="object 28"/>
          <p:cNvPicPr/>
          <p:nvPr/>
        </p:nvPicPr>
        <p:blipFill>
          <a:blip r:embed="rId10" cstate="print"/>
          <a:stretch>
            <a:fillRect/>
          </a:stretch>
        </p:blipFill>
        <p:spPr>
          <a:xfrm>
            <a:off x="6835140" y="3575303"/>
            <a:ext cx="184403" cy="196595"/>
          </a:xfrm>
          <a:prstGeom prst="rect">
            <a:avLst/>
          </a:prstGeom>
        </p:spPr>
      </p:pic>
      <p:pic>
        <p:nvPicPr>
          <p:cNvPr id="29" name="object 29"/>
          <p:cNvPicPr/>
          <p:nvPr/>
        </p:nvPicPr>
        <p:blipFill>
          <a:blip r:embed="rId11" cstate="print"/>
          <a:stretch>
            <a:fillRect/>
          </a:stretch>
        </p:blipFill>
        <p:spPr>
          <a:xfrm>
            <a:off x="7338059" y="3563111"/>
            <a:ext cx="370331" cy="199644"/>
          </a:xfrm>
          <a:prstGeom prst="rect">
            <a:avLst/>
          </a:prstGeom>
        </p:spPr>
      </p:pic>
      <p:pic>
        <p:nvPicPr>
          <p:cNvPr id="30" name="object 30"/>
          <p:cNvPicPr/>
          <p:nvPr/>
        </p:nvPicPr>
        <p:blipFill>
          <a:blip r:embed="rId11" cstate="print"/>
          <a:stretch>
            <a:fillRect/>
          </a:stretch>
        </p:blipFill>
        <p:spPr>
          <a:xfrm>
            <a:off x="7872983" y="4815840"/>
            <a:ext cx="370331" cy="199644"/>
          </a:xfrm>
          <a:prstGeom prst="rect">
            <a:avLst/>
          </a:prstGeom>
        </p:spPr>
      </p:pic>
      <p:sp>
        <p:nvSpPr>
          <p:cNvPr id="31" name="object 31"/>
          <p:cNvSpPr txBox="1"/>
          <p:nvPr/>
        </p:nvSpPr>
        <p:spPr>
          <a:xfrm>
            <a:off x="4699253" y="5406948"/>
            <a:ext cx="3462020" cy="513715"/>
          </a:xfrm>
          <a:prstGeom prst="rect">
            <a:avLst/>
          </a:prstGeom>
        </p:spPr>
        <p:txBody>
          <a:bodyPr vert="horz" wrap="square" lIns="0" tIns="12700" rIns="0" bIns="0" rtlCol="0">
            <a:spAutoFit/>
          </a:bodyPr>
          <a:lstStyle/>
          <a:p>
            <a:pPr marL="12700">
              <a:lnSpc>
                <a:spcPct val="100000"/>
              </a:lnSpc>
              <a:spcBef>
                <a:spcPts val="100"/>
              </a:spcBef>
            </a:pPr>
            <a:r>
              <a:rPr sz="3200" b="1" dirty="0">
                <a:solidFill>
                  <a:srgbClr val="FF0000"/>
                </a:solidFill>
                <a:latin typeface="Times New Roman"/>
                <a:cs typeface="Times New Roman"/>
              </a:rPr>
              <a:t>Photon</a:t>
            </a:r>
            <a:r>
              <a:rPr sz="3200" b="1" spc="-90" dirty="0">
                <a:solidFill>
                  <a:srgbClr val="FF0000"/>
                </a:solidFill>
                <a:latin typeface="Times New Roman"/>
                <a:cs typeface="Times New Roman"/>
              </a:rPr>
              <a:t> </a:t>
            </a:r>
            <a:r>
              <a:rPr sz="3200" b="1" spc="-5" dirty="0">
                <a:solidFill>
                  <a:srgbClr val="FF0000"/>
                </a:solidFill>
                <a:latin typeface="Times New Roman"/>
                <a:cs typeface="Times New Roman"/>
              </a:rPr>
              <a:t>interference</a:t>
            </a:r>
            <a:endParaRPr sz="3200">
              <a:latin typeface="Times New Roman"/>
              <a:cs typeface="Times New Roman"/>
            </a:endParaRPr>
          </a:p>
        </p:txBody>
      </p:sp>
      <p:grpSp>
        <p:nvGrpSpPr>
          <p:cNvPr id="32" name="object 32"/>
          <p:cNvGrpSpPr/>
          <p:nvPr/>
        </p:nvGrpSpPr>
        <p:grpSpPr>
          <a:xfrm>
            <a:off x="775716" y="760476"/>
            <a:ext cx="2056130" cy="2025650"/>
            <a:chOff x="775716" y="760476"/>
            <a:chExt cx="2056130" cy="2025650"/>
          </a:xfrm>
        </p:grpSpPr>
        <p:sp>
          <p:nvSpPr>
            <p:cNvPr id="33" name="object 33"/>
            <p:cNvSpPr/>
            <p:nvPr/>
          </p:nvSpPr>
          <p:spPr>
            <a:xfrm>
              <a:off x="947928" y="1897379"/>
              <a:ext cx="1689100" cy="19050"/>
            </a:xfrm>
            <a:custGeom>
              <a:avLst/>
              <a:gdLst/>
              <a:ahLst/>
              <a:cxnLst/>
              <a:rect l="l" t="t" r="r" b="b"/>
              <a:pathLst>
                <a:path w="1689100" h="19050">
                  <a:moveTo>
                    <a:pt x="0" y="0"/>
                  </a:moveTo>
                  <a:lnTo>
                    <a:pt x="1689100" y="19050"/>
                  </a:lnTo>
                </a:path>
              </a:pathLst>
            </a:custGeom>
            <a:ln w="76200">
              <a:solidFill>
                <a:srgbClr val="000000"/>
              </a:solidFill>
            </a:ln>
          </p:spPr>
          <p:txBody>
            <a:bodyPr wrap="square" lIns="0" tIns="0" rIns="0" bIns="0" rtlCol="0"/>
            <a:lstStyle/>
            <a:p>
              <a:endParaRPr/>
            </a:p>
          </p:txBody>
        </p:sp>
        <p:sp>
          <p:nvSpPr>
            <p:cNvPr id="34" name="object 34"/>
            <p:cNvSpPr/>
            <p:nvPr/>
          </p:nvSpPr>
          <p:spPr>
            <a:xfrm>
              <a:off x="925309" y="1088008"/>
              <a:ext cx="1733550" cy="765175"/>
            </a:xfrm>
            <a:custGeom>
              <a:avLst/>
              <a:gdLst/>
              <a:ahLst/>
              <a:cxnLst/>
              <a:rect l="l" t="t" r="r" b="b"/>
              <a:pathLst>
                <a:path w="1733550" h="765175">
                  <a:moveTo>
                    <a:pt x="821956" y="765048"/>
                  </a:moveTo>
                  <a:lnTo>
                    <a:pt x="807491" y="726567"/>
                  </a:lnTo>
                  <a:lnTo>
                    <a:pt x="791984" y="685292"/>
                  </a:lnTo>
                  <a:lnTo>
                    <a:pt x="770407" y="708571"/>
                  </a:lnTo>
                  <a:lnTo>
                    <a:pt x="8661" y="0"/>
                  </a:lnTo>
                  <a:lnTo>
                    <a:pt x="0" y="9398"/>
                  </a:lnTo>
                  <a:lnTo>
                    <a:pt x="761720" y="717918"/>
                  </a:lnTo>
                  <a:lnTo>
                    <a:pt x="740168" y="741172"/>
                  </a:lnTo>
                  <a:lnTo>
                    <a:pt x="821956" y="765048"/>
                  </a:lnTo>
                  <a:close/>
                </a:path>
                <a:path w="1733550" h="765175">
                  <a:moveTo>
                    <a:pt x="1733308" y="106807"/>
                  </a:moveTo>
                  <a:lnTo>
                    <a:pt x="1649615" y="122428"/>
                  </a:lnTo>
                  <a:lnTo>
                    <a:pt x="1668830" y="147751"/>
                  </a:lnTo>
                  <a:lnTo>
                    <a:pt x="870724" y="752602"/>
                  </a:lnTo>
                  <a:lnTo>
                    <a:pt x="878344" y="762762"/>
                  </a:lnTo>
                  <a:lnTo>
                    <a:pt x="1676514" y="157861"/>
                  </a:lnTo>
                  <a:lnTo>
                    <a:pt x="1695716" y="183134"/>
                  </a:lnTo>
                  <a:lnTo>
                    <a:pt x="1716913" y="140081"/>
                  </a:lnTo>
                  <a:lnTo>
                    <a:pt x="1733308" y="106807"/>
                  </a:lnTo>
                  <a:close/>
                </a:path>
              </a:pathLst>
            </a:custGeom>
            <a:solidFill>
              <a:srgbClr val="FF0000"/>
            </a:solidFill>
          </p:spPr>
          <p:txBody>
            <a:bodyPr wrap="square" lIns="0" tIns="0" rIns="0" bIns="0" rtlCol="0"/>
            <a:lstStyle/>
            <a:p>
              <a:endParaRPr/>
            </a:p>
          </p:txBody>
        </p:sp>
        <p:sp>
          <p:nvSpPr>
            <p:cNvPr id="35" name="object 35"/>
            <p:cNvSpPr/>
            <p:nvPr/>
          </p:nvSpPr>
          <p:spPr>
            <a:xfrm>
              <a:off x="1763268" y="765048"/>
              <a:ext cx="28575" cy="2016125"/>
            </a:xfrm>
            <a:custGeom>
              <a:avLst/>
              <a:gdLst/>
              <a:ahLst/>
              <a:cxnLst/>
              <a:rect l="l" t="t" r="r" b="b"/>
              <a:pathLst>
                <a:path w="28575" h="2016125">
                  <a:moveTo>
                    <a:pt x="28575" y="0"/>
                  </a:moveTo>
                  <a:lnTo>
                    <a:pt x="0" y="2016125"/>
                  </a:lnTo>
                </a:path>
              </a:pathLst>
            </a:custGeom>
            <a:ln w="9144">
              <a:solidFill>
                <a:srgbClr val="000000"/>
              </a:solidFill>
              <a:prstDash val="sysDash"/>
            </a:ln>
          </p:spPr>
          <p:txBody>
            <a:bodyPr wrap="square" lIns="0" tIns="0" rIns="0" bIns="0" rtlCol="0"/>
            <a:lstStyle/>
            <a:p>
              <a:endParaRPr/>
            </a:p>
          </p:txBody>
        </p:sp>
        <p:pic>
          <p:nvPicPr>
            <p:cNvPr id="36" name="object 36"/>
            <p:cNvPicPr/>
            <p:nvPr/>
          </p:nvPicPr>
          <p:blipFill>
            <a:blip r:embed="rId12" cstate="print"/>
            <a:stretch>
              <a:fillRect/>
            </a:stretch>
          </p:blipFill>
          <p:spPr>
            <a:xfrm>
              <a:off x="775716" y="883920"/>
              <a:ext cx="184403" cy="195071"/>
            </a:xfrm>
            <a:prstGeom prst="rect">
              <a:avLst/>
            </a:prstGeom>
          </p:spPr>
        </p:pic>
        <p:pic>
          <p:nvPicPr>
            <p:cNvPr id="37" name="object 37"/>
            <p:cNvPicPr/>
            <p:nvPr/>
          </p:nvPicPr>
          <p:blipFill>
            <a:blip r:embed="rId13" cstate="print"/>
            <a:stretch>
              <a:fillRect/>
            </a:stretch>
          </p:blipFill>
          <p:spPr>
            <a:xfrm>
              <a:off x="2647188" y="969264"/>
              <a:ext cx="184404" cy="195072"/>
            </a:xfrm>
            <a:prstGeom prst="rect">
              <a:avLst/>
            </a:prstGeom>
          </p:spPr>
        </p:pic>
      </p:grpSp>
      <p:sp>
        <p:nvSpPr>
          <p:cNvPr id="38" name="object 38"/>
          <p:cNvSpPr txBox="1"/>
          <p:nvPr/>
        </p:nvSpPr>
        <p:spPr>
          <a:xfrm>
            <a:off x="2750288" y="2471419"/>
            <a:ext cx="2213610" cy="1351280"/>
          </a:xfrm>
          <a:prstGeom prst="rect">
            <a:avLst/>
          </a:prstGeom>
        </p:spPr>
        <p:txBody>
          <a:bodyPr vert="horz" wrap="square" lIns="0" tIns="12065" rIns="0" bIns="0" rtlCol="0">
            <a:spAutoFit/>
          </a:bodyPr>
          <a:lstStyle/>
          <a:p>
            <a:pPr marL="760730">
              <a:lnSpc>
                <a:spcPct val="100000"/>
              </a:lnSpc>
              <a:spcBef>
                <a:spcPts val="95"/>
              </a:spcBef>
            </a:pPr>
            <a:r>
              <a:rPr sz="2800" b="1" dirty="0">
                <a:solidFill>
                  <a:srgbClr val="FF0000"/>
                </a:solidFill>
                <a:latin typeface="华文仿宋"/>
                <a:cs typeface="华文仿宋"/>
              </a:rPr>
              <a:t>全同光子</a:t>
            </a:r>
            <a:endParaRPr sz="2800">
              <a:latin typeface="华文仿宋"/>
              <a:cs typeface="华文仿宋"/>
            </a:endParaRPr>
          </a:p>
          <a:p>
            <a:pPr>
              <a:lnSpc>
                <a:spcPct val="100000"/>
              </a:lnSpc>
              <a:spcBef>
                <a:spcPts val="5"/>
              </a:spcBef>
            </a:pPr>
            <a:endParaRPr sz="2150">
              <a:latin typeface="华文仿宋"/>
              <a:cs typeface="华文仿宋"/>
            </a:endParaRPr>
          </a:p>
          <a:p>
            <a:pPr marL="50800">
              <a:lnSpc>
                <a:spcPct val="100000"/>
              </a:lnSpc>
            </a:pPr>
            <a:r>
              <a:rPr sz="2800" dirty="0">
                <a:latin typeface="Times New Roman"/>
                <a:cs typeface="Times New Roman"/>
              </a:rPr>
              <a:t>| </a:t>
            </a:r>
            <a:r>
              <a:rPr sz="2950" i="1" spc="-60" dirty="0">
                <a:latin typeface="Symbol"/>
                <a:cs typeface="Symbol"/>
              </a:rPr>
              <a:t></a:t>
            </a:r>
            <a:r>
              <a:rPr sz="2400" i="1" spc="-89" baseline="-26041" dirty="0">
                <a:latin typeface="Times New Roman"/>
                <a:cs typeface="Times New Roman"/>
              </a:rPr>
              <a:t>u</a:t>
            </a:r>
            <a:r>
              <a:rPr sz="2400" i="1" spc="195" baseline="-26041" dirty="0">
                <a:latin typeface="Times New Roman"/>
                <a:cs typeface="Times New Roman"/>
              </a:rPr>
              <a:t> </a:t>
            </a:r>
            <a:r>
              <a:rPr sz="2800" spc="10" dirty="0">
                <a:latin typeface="Symbol"/>
                <a:cs typeface="Symbol"/>
              </a:rPr>
              <a:t></a:t>
            </a:r>
            <a:endParaRPr sz="2800">
              <a:latin typeface="Symbol"/>
              <a:cs typeface="Symbol"/>
            </a:endParaRPr>
          </a:p>
        </p:txBody>
      </p:sp>
      <p:grpSp>
        <p:nvGrpSpPr>
          <p:cNvPr id="39" name="object 39"/>
          <p:cNvGrpSpPr/>
          <p:nvPr/>
        </p:nvGrpSpPr>
        <p:grpSpPr>
          <a:xfrm>
            <a:off x="5169408" y="917447"/>
            <a:ext cx="2034539" cy="2207260"/>
            <a:chOff x="5169408" y="917447"/>
            <a:chExt cx="2034539" cy="2207260"/>
          </a:xfrm>
        </p:grpSpPr>
        <p:sp>
          <p:nvSpPr>
            <p:cNvPr id="40" name="object 40"/>
            <p:cNvSpPr/>
            <p:nvPr/>
          </p:nvSpPr>
          <p:spPr>
            <a:xfrm>
              <a:off x="5303520" y="1882139"/>
              <a:ext cx="1689100" cy="19050"/>
            </a:xfrm>
            <a:custGeom>
              <a:avLst/>
              <a:gdLst/>
              <a:ahLst/>
              <a:cxnLst/>
              <a:rect l="l" t="t" r="r" b="b"/>
              <a:pathLst>
                <a:path w="1689100" h="19050">
                  <a:moveTo>
                    <a:pt x="0" y="0"/>
                  </a:moveTo>
                  <a:lnTo>
                    <a:pt x="1689100" y="19050"/>
                  </a:lnTo>
                </a:path>
              </a:pathLst>
            </a:custGeom>
            <a:ln w="76200">
              <a:solidFill>
                <a:srgbClr val="000000"/>
              </a:solidFill>
            </a:ln>
          </p:spPr>
          <p:txBody>
            <a:bodyPr wrap="square" lIns="0" tIns="0" rIns="0" bIns="0" rtlCol="0"/>
            <a:lstStyle/>
            <a:p>
              <a:endParaRPr/>
            </a:p>
          </p:txBody>
        </p:sp>
        <p:sp>
          <p:nvSpPr>
            <p:cNvPr id="41" name="object 41"/>
            <p:cNvSpPr/>
            <p:nvPr/>
          </p:nvSpPr>
          <p:spPr>
            <a:xfrm>
              <a:off x="6134100" y="928115"/>
              <a:ext cx="28575" cy="2016125"/>
            </a:xfrm>
            <a:custGeom>
              <a:avLst/>
              <a:gdLst/>
              <a:ahLst/>
              <a:cxnLst/>
              <a:rect l="l" t="t" r="r" b="b"/>
              <a:pathLst>
                <a:path w="28575" h="2016125">
                  <a:moveTo>
                    <a:pt x="28575" y="0"/>
                  </a:moveTo>
                  <a:lnTo>
                    <a:pt x="0" y="2016125"/>
                  </a:lnTo>
                </a:path>
              </a:pathLst>
            </a:custGeom>
            <a:ln w="9144">
              <a:solidFill>
                <a:srgbClr val="000000"/>
              </a:solidFill>
              <a:prstDash val="sysDash"/>
            </a:ln>
          </p:spPr>
          <p:txBody>
            <a:bodyPr wrap="square" lIns="0" tIns="0" rIns="0" bIns="0" rtlCol="0"/>
            <a:lstStyle/>
            <a:p>
              <a:endParaRPr/>
            </a:p>
          </p:txBody>
        </p:sp>
        <p:sp>
          <p:nvSpPr>
            <p:cNvPr id="42" name="object 42"/>
            <p:cNvSpPr/>
            <p:nvPr/>
          </p:nvSpPr>
          <p:spPr>
            <a:xfrm>
              <a:off x="5300726" y="1072768"/>
              <a:ext cx="1742439" cy="1819910"/>
            </a:xfrm>
            <a:custGeom>
              <a:avLst/>
              <a:gdLst/>
              <a:ahLst/>
              <a:cxnLst/>
              <a:rect l="l" t="t" r="r" b="b"/>
              <a:pathLst>
                <a:path w="1742440" h="1819910">
                  <a:moveTo>
                    <a:pt x="820293" y="766699"/>
                  </a:moveTo>
                  <a:lnTo>
                    <a:pt x="805878" y="727964"/>
                  </a:lnTo>
                  <a:lnTo>
                    <a:pt x="790575" y="686816"/>
                  </a:lnTo>
                  <a:lnTo>
                    <a:pt x="768959" y="710018"/>
                  </a:lnTo>
                  <a:lnTo>
                    <a:pt x="8636" y="0"/>
                  </a:lnTo>
                  <a:lnTo>
                    <a:pt x="0" y="9398"/>
                  </a:lnTo>
                  <a:lnTo>
                    <a:pt x="760260" y="719353"/>
                  </a:lnTo>
                  <a:lnTo>
                    <a:pt x="738632" y="742569"/>
                  </a:lnTo>
                  <a:lnTo>
                    <a:pt x="820293" y="766699"/>
                  </a:lnTo>
                  <a:close/>
                </a:path>
                <a:path w="1742440" h="1819910">
                  <a:moveTo>
                    <a:pt x="1270127" y="1734947"/>
                  </a:moveTo>
                  <a:lnTo>
                    <a:pt x="1240701" y="1746910"/>
                  </a:lnTo>
                  <a:lnTo>
                    <a:pt x="881888" y="861822"/>
                  </a:lnTo>
                  <a:lnTo>
                    <a:pt x="870204" y="866648"/>
                  </a:lnTo>
                  <a:lnTo>
                    <a:pt x="1228928" y="1751698"/>
                  </a:lnTo>
                  <a:lnTo>
                    <a:pt x="1199515" y="1763649"/>
                  </a:lnTo>
                  <a:lnTo>
                    <a:pt x="1263396" y="1819910"/>
                  </a:lnTo>
                  <a:lnTo>
                    <a:pt x="1267866" y="1763395"/>
                  </a:lnTo>
                  <a:lnTo>
                    <a:pt x="1270127" y="1734947"/>
                  </a:lnTo>
                  <a:close/>
                </a:path>
                <a:path w="1742440" h="1819910">
                  <a:moveTo>
                    <a:pt x="1742440" y="103759"/>
                  </a:moveTo>
                  <a:lnTo>
                    <a:pt x="1658747" y="119380"/>
                  </a:lnTo>
                  <a:lnTo>
                    <a:pt x="1677885" y="144665"/>
                  </a:lnTo>
                  <a:lnTo>
                    <a:pt x="881380" y="748030"/>
                  </a:lnTo>
                  <a:lnTo>
                    <a:pt x="889000" y="758063"/>
                  </a:lnTo>
                  <a:lnTo>
                    <a:pt x="1685594" y="154851"/>
                  </a:lnTo>
                  <a:lnTo>
                    <a:pt x="1704721" y="180086"/>
                  </a:lnTo>
                  <a:lnTo>
                    <a:pt x="1725993" y="137033"/>
                  </a:lnTo>
                  <a:lnTo>
                    <a:pt x="1742440" y="103759"/>
                  </a:lnTo>
                  <a:close/>
                </a:path>
              </a:pathLst>
            </a:custGeom>
            <a:solidFill>
              <a:srgbClr val="FF0000"/>
            </a:solidFill>
          </p:spPr>
          <p:txBody>
            <a:bodyPr wrap="square" lIns="0" tIns="0" rIns="0" bIns="0" rtlCol="0"/>
            <a:lstStyle/>
            <a:p>
              <a:endParaRPr/>
            </a:p>
          </p:txBody>
        </p:sp>
        <p:pic>
          <p:nvPicPr>
            <p:cNvPr id="43" name="object 43"/>
            <p:cNvPicPr/>
            <p:nvPr/>
          </p:nvPicPr>
          <p:blipFill>
            <a:blip r:embed="rId10" cstate="print"/>
            <a:stretch>
              <a:fillRect/>
            </a:stretch>
          </p:blipFill>
          <p:spPr>
            <a:xfrm>
              <a:off x="6524244" y="2927603"/>
              <a:ext cx="184403" cy="196595"/>
            </a:xfrm>
            <a:prstGeom prst="rect">
              <a:avLst/>
            </a:prstGeom>
          </p:spPr>
        </p:pic>
        <p:pic>
          <p:nvPicPr>
            <p:cNvPr id="44" name="object 44"/>
            <p:cNvPicPr/>
            <p:nvPr/>
          </p:nvPicPr>
          <p:blipFill>
            <a:blip r:embed="rId14" cstate="print"/>
            <a:stretch>
              <a:fillRect/>
            </a:stretch>
          </p:blipFill>
          <p:spPr>
            <a:xfrm>
              <a:off x="7019544" y="1025651"/>
              <a:ext cx="184403" cy="196596"/>
            </a:xfrm>
            <a:prstGeom prst="rect">
              <a:avLst/>
            </a:prstGeom>
          </p:spPr>
        </p:pic>
        <p:pic>
          <p:nvPicPr>
            <p:cNvPr id="45" name="object 45"/>
            <p:cNvPicPr/>
            <p:nvPr/>
          </p:nvPicPr>
          <p:blipFill>
            <a:blip r:embed="rId10" cstate="print"/>
            <a:stretch>
              <a:fillRect/>
            </a:stretch>
          </p:blipFill>
          <p:spPr>
            <a:xfrm>
              <a:off x="5169408" y="917447"/>
              <a:ext cx="184403" cy="196595"/>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75628" y="117475"/>
            <a:ext cx="2756535" cy="299720"/>
          </a:xfrm>
          <a:prstGeom prst="rect">
            <a:avLst/>
          </a:prstGeom>
        </p:spPr>
        <p:txBody>
          <a:bodyPr vert="horz" wrap="square" lIns="0" tIns="12700" rIns="0" bIns="0" rtlCol="0">
            <a:spAutoFit/>
          </a:bodyPr>
          <a:lstStyle/>
          <a:p>
            <a:pPr marL="12700">
              <a:lnSpc>
                <a:spcPct val="100000"/>
              </a:lnSpc>
              <a:spcBef>
                <a:spcPts val="100"/>
              </a:spcBef>
            </a:pPr>
            <a:r>
              <a:rPr sz="1800" b="1" i="1" dirty="0">
                <a:solidFill>
                  <a:srgbClr val="0000CC"/>
                </a:solidFill>
                <a:latin typeface="Arial"/>
                <a:cs typeface="Arial"/>
              </a:rPr>
              <a:t>Xi’an </a:t>
            </a:r>
            <a:r>
              <a:rPr sz="1800" b="1" i="1" spc="-5" dirty="0">
                <a:solidFill>
                  <a:srgbClr val="0000CC"/>
                </a:solidFill>
                <a:latin typeface="Arial"/>
                <a:cs typeface="Arial"/>
              </a:rPr>
              <a:t>Jiaotong</a:t>
            </a:r>
            <a:r>
              <a:rPr sz="1800" b="1" i="1" spc="-30" dirty="0">
                <a:solidFill>
                  <a:srgbClr val="0000CC"/>
                </a:solidFill>
                <a:latin typeface="Arial"/>
                <a:cs typeface="Arial"/>
              </a:rPr>
              <a:t> </a:t>
            </a:r>
            <a:r>
              <a:rPr sz="1800" b="1" i="1" spc="-5" dirty="0">
                <a:solidFill>
                  <a:srgbClr val="0000CC"/>
                </a:solidFill>
                <a:latin typeface="Arial"/>
                <a:cs typeface="Arial"/>
              </a:rPr>
              <a:t>University</a:t>
            </a:r>
            <a:endParaRPr sz="1800">
              <a:latin typeface="Arial"/>
              <a:cs typeface="Arial"/>
            </a:endParaRPr>
          </a:p>
        </p:txBody>
      </p:sp>
      <p:sp>
        <p:nvSpPr>
          <p:cNvPr id="3" name="object 3"/>
          <p:cNvSpPr/>
          <p:nvPr/>
        </p:nvSpPr>
        <p:spPr>
          <a:xfrm>
            <a:off x="0" y="501395"/>
            <a:ext cx="9144000" cy="12700"/>
          </a:xfrm>
          <a:custGeom>
            <a:avLst/>
            <a:gdLst/>
            <a:ahLst/>
            <a:cxnLst/>
            <a:rect l="l" t="t" r="r" b="b"/>
            <a:pathLst>
              <a:path w="9144000" h="12700">
                <a:moveTo>
                  <a:pt x="9144000" y="0"/>
                </a:moveTo>
                <a:lnTo>
                  <a:pt x="0" y="0"/>
                </a:lnTo>
                <a:lnTo>
                  <a:pt x="0" y="12192"/>
                </a:lnTo>
                <a:lnTo>
                  <a:pt x="9144000" y="12192"/>
                </a:lnTo>
                <a:lnTo>
                  <a:pt x="9144000" y="0"/>
                </a:lnTo>
                <a:close/>
              </a:path>
            </a:pathLst>
          </a:custGeom>
          <a:solidFill>
            <a:srgbClr val="9999FF"/>
          </a:solidFill>
        </p:spPr>
        <p:txBody>
          <a:bodyPr wrap="square" lIns="0" tIns="0" rIns="0" bIns="0" rtlCol="0"/>
          <a:lstStyle/>
          <a:p>
            <a:endParaRPr/>
          </a:p>
        </p:txBody>
      </p:sp>
      <p:pic>
        <p:nvPicPr>
          <p:cNvPr id="4" name="object 4"/>
          <p:cNvPicPr/>
          <p:nvPr/>
        </p:nvPicPr>
        <p:blipFill>
          <a:blip r:embed="rId2" cstate="print"/>
          <a:stretch>
            <a:fillRect/>
          </a:stretch>
        </p:blipFill>
        <p:spPr>
          <a:xfrm>
            <a:off x="6591300" y="5791198"/>
            <a:ext cx="2552699" cy="990600"/>
          </a:xfrm>
          <a:prstGeom prst="rect">
            <a:avLst/>
          </a:prstGeom>
        </p:spPr>
      </p:pic>
      <p:sp>
        <p:nvSpPr>
          <p:cNvPr id="5" name="object 5"/>
          <p:cNvSpPr txBox="1">
            <a:spLocks noGrp="1"/>
          </p:cNvSpPr>
          <p:nvPr>
            <p:ph type="title"/>
          </p:nvPr>
        </p:nvSpPr>
        <p:spPr>
          <a:xfrm>
            <a:off x="613054" y="796290"/>
            <a:ext cx="6098540" cy="452120"/>
          </a:xfrm>
          <a:prstGeom prst="rect">
            <a:avLst/>
          </a:prstGeom>
        </p:spPr>
        <p:txBody>
          <a:bodyPr vert="horz" wrap="square" lIns="0" tIns="12065" rIns="0" bIns="0" rtlCol="0">
            <a:spAutoFit/>
          </a:bodyPr>
          <a:lstStyle/>
          <a:p>
            <a:pPr marL="12700">
              <a:lnSpc>
                <a:spcPct val="100000"/>
              </a:lnSpc>
              <a:spcBef>
                <a:spcPts val="95"/>
              </a:spcBef>
            </a:pPr>
            <a:r>
              <a:rPr sz="2800" i="0" spc="5" dirty="0">
                <a:solidFill>
                  <a:srgbClr val="FF3300"/>
                </a:solidFill>
                <a:latin typeface="幼圆"/>
                <a:cs typeface="幼圆"/>
              </a:rPr>
              <a:t>第一个人工</a:t>
            </a:r>
            <a:r>
              <a:rPr sz="2800" i="0" spc="-5" dirty="0">
                <a:solidFill>
                  <a:srgbClr val="FF3300"/>
                </a:solidFill>
                <a:latin typeface="幼圆"/>
                <a:cs typeface="幼圆"/>
              </a:rPr>
              <a:t>核</a:t>
            </a:r>
            <a:r>
              <a:rPr sz="2800" i="0" spc="5" dirty="0">
                <a:solidFill>
                  <a:srgbClr val="FF3300"/>
                </a:solidFill>
                <a:latin typeface="幼圆"/>
                <a:cs typeface="幼圆"/>
              </a:rPr>
              <a:t>反</a:t>
            </a:r>
            <a:r>
              <a:rPr sz="2800" i="0" spc="-5" dirty="0">
                <a:solidFill>
                  <a:srgbClr val="FF3300"/>
                </a:solidFill>
                <a:latin typeface="幼圆"/>
                <a:cs typeface="幼圆"/>
              </a:rPr>
              <a:t>应</a:t>
            </a:r>
            <a:r>
              <a:rPr sz="2800" i="0" dirty="0">
                <a:solidFill>
                  <a:srgbClr val="FF3300"/>
                </a:solidFill>
                <a:latin typeface="幼圆"/>
                <a:cs typeface="幼圆"/>
              </a:rPr>
              <a:t>：（</a:t>
            </a:r>
            <a:r>
              <a:rPr sz="2800" i="0" dirty="0">
                <a:solidFill>
                  <a:srgbClr val="FF3300"/>
                </a:solidFill>
                <a:latin typeface="Times New Roman"/>
                <a:cs typeface="Times New Roman"/>
              </a:rPr>
              <a:t>1919</a:t>
            </a:r>
            <a:r>
              <a:rPr sz="2800" i="0" dirty="0">
                <a:solidFill>
                  <a:srgbClr val="FF3300"/>
                </a:solidFill>
                <a:latin typeface="幼圆"/>
                <a:cs typeface="幼圆"/>
              </a:rPr>
              <a:t>，</a:t>
            </a:r>
            <a:r>
              <a:rPr sz="2800" i="0" spc="-10" dirty="0">
                <a:solidFill>
                  <a:srgbClr val="FF0000"/>
                </a:solidFill>
                <a:latin typeface="幼圆"/>
                <a:cs typeface="幼圆"/>
              </a:rPr>
              <a:t>卢</a:t>
            </a:r>
            <a:r>
              <a:rPr sz="2800" i="0" spc="5" dirty="0">
                <a:solidFill>
                  <a:srgbClr val="FF0000"/>
                </a:solidFill>
                <a:latin typeface="幼圆"/>
                <a:cs typeface="幼圆"/>
              </a:rPr>
              <a:t>瑟福</a:t>
            </a:r>
            <a:r>
              <a:rPr sz="2800" i="0" spc="-15" dirty="0">
                <a:solidFill>
                  <a:srgbClr val="FF3300"/>
                </a:solidFill>
                <a:latin typeface="幼圆"/>
                <a:cs typeface="幼圆"/>
              </a:rPr>
              <a:t>）</a:t>
            </a:r>
            <a:endParaRPr sz="2800">
              <a:latin typeface="幼圆"/>
              <a:cs typeface="幼圆"/>
            </a:endParaRPr>
          </a:p>
        </p:txBody>
      </p:sp>
      <p:sp>
        <p:nvSpPr>
          <p:cNvPr id="6" name="object 6"/>
          <p:cNvSpPr txBox="1"/>
          <p:nvPr/>
        </p:nvSpPr>
        <p:spPr>
          <a:xfrm>
            <a:off x="2136648" y="3988308"/>
            <a:ext cx="4715510" cy="464230"/>
          </a:xfrm>
          <a:prstGeom prst="rect">
            <a:avLst/>
          </a:prstGeom>
          <a:solidFill>
            <a:srgbClr val="00FFFF"/>
          </a:solidFill>
        </p:spPr>
        <p:txBody>
          <a:bodyPr vert="horz" wrap="square" lIns="0" tIns="40640" rIns="0" bIns="0" rtlCol="0">
            <a:spAutoFit/>
          </a:bodyPr>
          <a:lstStyle/>
          <a:p>
            <a:pPr marL="20955">
              <a:lnSpc>
                <a:spcPct val="100000"/>
              </a:lnSpc>
              <a:spcBef>
                <a:spcPts val="320"/>
              </a:spcBef>
              <a:tabLst>
                <a:tab pos="3145790" algn="l"/>
              </a:tabLst>
            </a:pPr>
            <a:r>
              <a:rPr sz="2750" i="1" spc="-50" dirty="0">
                <a:latin typeface="Symbol"/>
                <a:cs typeface="Symbol"/>
              </a:rPr>
              <a:t></a:t>
            </a:r>
            <a:r>
              <a:rPr sz="2600" spc="-50" dirty="0">
                <a:latin typeface="Symbol"/>
                <a:cs typeface="Symbol"/>
              </a:rPr>
              <a:t></a:t>
            </a:r>
            <a:r>
              <a:rPr sz="2325" spc="-75" baseline="43010" dirty="0">
                <a:latin typeface="宋体"/>
                <a:cs typeface="宋体"/>
              </a:rPr>
              <a:t>14</a:t>
            </a:r>
            <a:r>
              <a:rPr sz="2600" spc="-50" dirty="0">
                <a:latin typeface="宋体"/>
                <a:cs typeface="宋体"/>
              </a:rPr>
              <a:t>N </a:t>
            </a:r>
            <a:r>
              <a:rPr sz="2600" spc="-185" dirty="0">
                <a:latin typeface="Symbol"/>
                <a:cs typeface="Symbol"/>
              </a:rPr>
              <a:t></a:t>
            </a:r>
            <a:r>
              <a:rPr sz="2600" spc="-185" dirty="0">
                <a:latin typeface="Times New Roman"/>
                <a:cs typeface="Times New Roman"/>
              </a:rPr>
              <a:t>  </a:t>
            </a:r>
            <a:r>
              <a:rPr sz="2750" i="1" spc="-170" dirty="0">
                <a:latin typeface="宋体"/>
                <a:cs typeface="宋体"/>
              </a:rPr>
              <a:t>p</a:t>
            </a:r>
            <a:r>
              <a:rPr sz="2750" i="1" spc="-1050" dirty="0">
                <a:latin typeface="宋体"/>
                <a:cs typeface="宋体"/>
              </a:rPr>
              <a:t> </a:t>
            </a:r>
            <a:r>
              <a:rPr sz="2600" spc="-75" dirty="0">
                <a:latin typeface="Symbol"/>
                <a:cs typeface="Symbol"/>
              </a:rPr>
              <a:t></a:t>
            </a:r>
            <a:r>
              <a:rPr sz="2325" spc="-112" baseline="43010" dirty="0">
                <a:latin typeface="宋体"/>
                <a:cs typeface="宋体"/>
              </a:rPr>
              <a:t>17</a:t>
            </a:r>
            <a:r>
              <a:rPr sz="2600" spc="-75" dirty="0">
                <a:latin typeface="宋体"/>
                <a:cs typeface="宋体"/>
              </a:rPr>
              <a:t>O </a:t>
            </a:r>
            <a:r>
              <a:rPr sz="2600" spc="700" dirty="0">
                <a:latin typeface="宋体"/>
                <a:cs typeface="宋体"/>
              </a:rPr>
              <a:t> </a:t>
            </a:r>
            <a:r>
              <a:rPr sz="2600" spc="-185" dirty="0">
                <a:latin typeface="Symbol"/>
                <a:cs typeface="Symbol"/>
              </a:rPr>
              <a:t></a:t>
            </a:r>
            <a:r>
              <a:rPr sz="2600" spc="-185" dirty="0">
                <a:latin typeface="Times New Roman"/>
                <a:cs typeface="Times New Roman"/>
              </a:rPr>
              <a:t>	</a:t>
            </a:r>
            <a:r>
              <a:rPr sz="2325" spc="-82" baseline="43010" dirty="0">
                <a:latin typeface="宋体"/>
                <a:cs typeface="宋体"/>
              </a:rPr>
              <a:t>14</a:t>
            </a:r>
            <a:r>
              <a:rPr sz="2325" spc="-1064" baseline="43010" dirty="0">
                <a:latin typeface="宋体"/>
                <a:cs typeface="宋体"/>
              </a:rPr>
              <a:t> </a:t>
            </a:r>
            <a:r>
              <a:rPr sz="2600" spc="-155" dirty="0">
                <a:latin typeface="宋体"/>
                <a:cs typeface="宋体"/>
              </a:rPr>
              <a:t>N(</a:t>
            </a:r>
            <a:r>
              <a:rPr sz="2750" i="1" spc="-155" dirty="0">
                <a:latin typeface="Symbol"/>
                <a:cs typeface="Symbol"/>
              </a:rPr>
              <a:t></a:t>
            </a:r>
            <a:r>
              <a:rPr sz="2600" spc="-155" dirty="0">
                <a:latin typeface="宋体"/>
                <a:cs typeface="宋体"/>
              </a:rPr>
              <a:t>,</a:t>
            </a:r>
            <a:r>
              <a:rPr sz="2750" i="1" spc="-155" dirty="0">
                <a:latin typeface="宋体"/>
                <a:cs typeface="宋体"/>
              </a:rPr>
              <a:t>p</a:t>
            </a:r>
            <a:r>
              <a:rPr sz="2600" spc="-155" dirty="0">
                <a:latin typeface="宋体"/>
                <a:cs typeface="宋体"/>
              </a:rPr>
              <a:t>)</a:t>
            </a:r>
            <a:r>
              <a:rPr sz="2325" spc="-232" baseline="43010" dirty="0">
                <a:latin typeface="宋体"/>
                <a:cs typeface="宋体"/>
              </a:rPr>
              <a:t>17 </a:t>
            </a:r>
            <a:r>
              <a:rPr sz="2600" spc="-95" dirty="0">
                <a:latin typeface="宋体"/>
                <a:cs typeface="宋体"/>
              </a:rPr>
              <a:t>O</a:t>
            </a:r>
            <a:endParaRPr sz="2600">
              <a:latin typeface="宋体"/>
              <a:cs typeface="宋体"/>
            </a:endParaRPr>
          </a:p>
        </p:txBody>
      </p:sp>
      <p:pic>
        <p:nvPicPr>
          <p:cNvPr id="7" name="object 7"/>
          <p:cNvPicPr/>
          <p:nvPr/>
        </p:nvPicPr>
        <p:blipFill>
          <a:blip r:embed="rId3" cstate="print"/>
          <a:stretch>
            <a:fillRect/>
          </a:stretch>
        </p:blipFill>
        <p:spPr>
          <a:xfrm>
            <a:off x="4067555" y="1789176"/>
            <a:ext cx="2037588" cy="1655064"/>
          </a:xfrm>
          <a:prstGeom prst="rect">
            <a:avLst/>
          </a:prstGeom>
        </p:spPr>
      </p:pic>
      <p:sp>
        <p:nvSpPr>
          <p:cNvPr id="8" name="object 8"/>
          <p:cNvSpPr txBox="1"/>
          <p:nvPr/>
        </p:nvSpPr>
        <p:spPr>
          <a:xfrm>
            <a:off x="2574290" y="2059841"/>
            <a:ext cx="212725" cy="397510"/>
          </a:xfrm>
          <a:prstGeom prst="rect">
            <a:avLst/>
          </a:prstGeom>
        </p:spPr>
        <p:txBody>
          <a:bodyPr vert="horz" wrap="square" lIns="0" tIns="11430" rIns="0" bIns="0" rtlCol="0">
            <a:spAutoFit/>
          </a:bodyPr>
          <a:lstStyle/>
          <a:p>
            <a:pPr marL="12700">
              <a:lnSpc>
                <a:spcPct val="100000"/>
              </a:lnSpc>
              <a:spcBef>
                <a:spcPts val="90"/>
              </a:spcBef>
            </a:pPr>
            <a:r>
              <a:rPr sz="2450" i="1" spc="-75" dirty="0">
                <a:latin typeface="Symbol"/>
                <a:cs typeface="Symbol"/>
              </a:rPr>
              <a:t></a:t>
            </a:r>
            <a:endParaRPr sz="2450">
              <a:latin typeface="Symbol"/>
              <a:cs typeface="Symbol"/>
            </a:endParaRPr>
          </a:p>
        </p:txBody>
      </p:sp>
      <p:grpSp>
        <p:nvGrpSpPr>
          <p:cNvPr id="9" name="object 9"/>
          <p:cNvGrpSpPr/>
          <p:nvPr/>
        </p:nvGrpSpPr>
        <p:grpSpPr>
          <a:xfrm>
            <a:off x="2586227" y="2526792"/>
            <a:ext cx="937260" cy="193675"/>
            <a:chOff x="2586227" y="2526792"/>
            <a:chExt cx="937260" cy="193675"/>
          </a:xfrm>
        </p:grpSpPr>
        <p:pic>
          <p:nvPicPr>
            <p:cNvPr id="10" name="object 10"/>
            <p:cNvPicPr/>
            <p:nvPr/>
          </p:nvPicPr>
          <p:blipFill>
            <a:blip r:embed="rId4" cstate="print"/>
            <a:stretch>
              <a:fillRect/>
            </a:stretch>
          </p:blipFill>
          <p:spPr>
            <a:xfrm>
              <a:off x="2586227" y="2526792"/>
              <a:ext cx="216408" cy="193548"/>
            </a:xfrm>
            <a:prstGeom prst="rect">
              <a:avLst/>
            </a:prstGeom>
          </p:spPr>
        </p:pic>
        <p:sp>
          <p:nvSpPr>
            <p:cNvPr id="11" name="object 11"/>
            <p:cNvSpPr/>
            <p:nvPr/>
          </p:nvSpPr>
          <p:spPr>
            <a:xfrm>
              <a:off x="2802509" y="2585339"/>
              <a:ext cx="721360" cy="76200"/>
            </a:xfrm>
            <a:custGeom>
              <a:avLst/>
              <a:gdLst/>
              <a:ahLst/>
              <a:cxnLst/>
              <a:rect l="l" t="t" r="r" b="b"/>
              <a:pathLst>
                <a:path w="721360" h="76200">
                  <a:moveTo>
                    <a:pt x="645414" y="0"/>
                  </a:moveTo>
                  <a:lnTo>
                    <a:pt x="644778" y="31751"/>
                  </a:lnTo>
                  <a:lnTo>
                    <a:pt x="657479" y="32003"/>
                  </a:lnTo>
                  <a:lnTo>
                    <a:pt x="657225" y="44703"/>
                  </a:lnTo>
                  <a:lnTo>
                    <a:pt x="644519" y="44703"/>
                  </a:lnTo>
                  <a:lnTo>
                    <a:pt x="643890" y="76200"/>
                  </a:lnTo>
                  <a:lnTo>
                    <a:pt x="709933" y="44703"/>
                  </a:lnTo>
                  <a:lnTo>
                    <a:pt x="657225" y="44703"/>
                  </a:lnTo>
                  <a:lnTo>
                    <a:pt x="644524" y="44451"/>
                  </a:lnTo>
                  <a:lnTo>
                    <a:pt x="710463" y="44451"/>
                  </a:lnTo>
                  <a:lnTo>
                    <a:pt x="720852" y="39497"/>
                  </a:lnTo>
                  <a:lnTo>
                    <a:pt x="645414" y="0"/>
                  </a:lnTo>
                  <a:close/>
                </a:path>
                <a:path w="721360" h="76200">
                  <a:moveTo>
                    <a:pt x="644778" y="31751"/>
                  </a:moveTo>
                  <a:lnTo>
                    <a:pt x="644524" y="44451"/>
                  </a:lnTo>
                  <a:lnTo>
                    <a:pt x="657225" y="44703"/>
                  </a:lnTo>
                  <a:lnTo>
                    <a:pt x="657479" y="32003"/>
                  </a:lnTo>
                  <a:lnTo>
                    <a:pt x="644778" y="31751"/>
                  </a:lnTo>
                  <a:close/>
                </a:path>
                <a:path w="721360" h="76200">
                  <a:moveTo>
                    <a:pt x="254" y="18923"/>
                  </a:moveTo>
                  <a:lnTo>
                    <a:pt x="0" y="31623"/>
                  </a:lnTo>
                  <a:lnTo>
                    <a:pt x="644524" y="44451"/>
                  </a:lnTo>
                  <a:lnTo>
                    <a:pt x="644778" y="31751"/>
                  </a:lnTo>
                  <a:lnTo>
                    <a:pt x="254" y="18923"/>
                  </a:lnTo>
                  <a:close/>
                </a:path>
              </a:pathLst>
            </a:custGeom>
            <a:solidFill>
              <a:srgbClr val="FF0000"/>
            </a:solidFill>
          </p:spPr>
          <p:txBody>
            <a:bodyPr wrap="square" lIns="0" tIns="0" rIns="0" bIns="0" rtlCol="0"/>
            <a:lstStyle/>
            <a:p>
              <a:endParaRPr/>
            </a:p>
          </p:txBody>
        </p:sp>
      </p:grpSp>
      <p:sp>
        <p:nvSpPr>
          <p:cNvPr id="12" name="object 12"/>
          <p:cNvSpPr txBox="1"/>
          <p:nvPr/>
        </p:nvSpPr>
        <p:spPr>
          <a:xfrm>
            <a:off x="1653920" y="5001005"/>
            <a:ext cx="6073775" cy="452120"/>
          </a:xfrm>
          <a:prstGeom prst="rect">
            <a:avLst/>
          </a:prstGeom>
        </p:spPr>
        <p:txBody>
          <a:bodyPr vert="horz" wrap="square" lIns="0" tIns="12065" rIns="0" bIns="0" rtlCol="0">
            <a:spAutoFit/>
          </a:bodyPr>
          <a:lstStyle/>
          <a:p>
            <a:pPr marL="12700">
              <a:lnSpc>
                <a:spcPct val="100000"/>
              </a:lnSpc>
              <a:spcBef>
                <a:spcPts val="95"/>
              </a:spcBef>
            </a:pPr>
            <a:r>
              <a:rPr sz="2800" b="1" dirty="0">
                <a:solidFill>
                  <a:srgbClr val="FF0000"/>
                </a:solidFill>
                <a:latin typeface="华文仿宋"/>
                <a:cs typeface="华文仿宋"/>
              </a:rPr>
              <a:t>中子和质</a:t>
            </a:r>
            <a:r>
              <a:rPr sz="2800" b="1" spc="5" dirty="0">
                <a:solidFill>
                  <a:srgbClr val="FF0000"/>
                </a:solidFill>
                <a:latin typeface="华文仿宋"/>
                <a:cs typeface="华文仿宋"/>
              </a:rPr>
              <a:t>子</a:t>
            </a:r>
            <a:r>
              <a:rPr sz="2800" b="1" spc="-10" dirty="0">
                <a:solidFill>
                  <a:srgbClr val="0000CC"/>
                </a:solidFill>
                <a:latin typeface="华文仿宋"/>
                <a:cs typeface="华文仿宋"/>
              </a:rPr>
              <a:t>的重</a:t>
            </a:r>
            <a:r>
              <a:rPr sz="2800" b="1" spc="-5" dirty="0">
                <a:solidFill>
                  <a:srgbClr val="0000CC"/>
                </a:solidFill>
                <a:latin typeface="华文仿宋"/>
                <a:cs typeface="华文仿宋"/>
              </a:rPr>
              <a:t>新</a:t>
            </a:r>
            <a:r>
              <a:rPr sz="2800" b="1" spc="-10" dirty="0">
                <a:solidFill>
                  <a:srgbClr val="0000CC"/>
                </a:solidFill>
                <a:latin typeface="华文仿宋"/>
                <a:cs typeface="华文仿宋"/>
              </a:rPr>
              <a:t>排列</a:t>
            </a:r>
            <a:r>
              <a:rPr sz="2800" b="1" spc="-5" dirty="0">
                <a:solidFill>
                  <a:srgbClr val="0000CC"/>
                </a:solidFill>
                <a:latin typeface="华文仿宋"/>
                <a:cs typeface="华文仿宋"/>
              </a:rPr>
              <a:t>！</a:t>
            </a:r>
            <a:r>
              <a:rPr sz="2800" b="1" spc="-10" dirty="0">
                <a:solidFill>
                  <a:srgbClr val="0000CC"/>
                </a:solidFill>
                <a:latin typeface="华文仿宋"/>
                <a:cs typeface="华文仿宋"/>
              </a:rPr>
              <a:t>改变</a:t>
            </a:r>
            <a:r>
              <a:rPr sz="2800" b="1" spc="-5" dirty="0">
                <a:solidFill>
                  <a:srgbClr val="0000CC"/>
                </a:solidFill>
                <a:latin typeface="华文仿宋"/>
                <a:cs typeface="华文仿宋"/>
              </a:rPr>
              <a:t>了</a:t>
            </a:r>
            <a:r>
              <a:rPr sz="2800" b="1" spc="-10" dirty="0">
                <a:solidFill>
                  <a:srgbClr val="0000CC"/>
                </a:solidFill>
                <a:latin typeface="华文仿宋"/>
                <a:cs typeface="华文仿宋"/>
              </a:rPr>
              <a:t>原子！</a:t>
            </a:r>
            <a:endParaRPr sz="2800">
              <a:latin typeface="华文仿宋"/>
              <a:cs typeface="华文仿宋"/>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477520"/>
            <a:chOff x="0" y="0"/>
            <a:chExt cx="9144000" cy="477520"/>
          </a:xfrm>
        </p:grpSpPr>
        <p:pic>
          <p:nvPicPr>
            <p:cNvPr id="3" name="object 3"/>
            <p:cNvPicPr/>
            <p:nvPr/>
          </p:nvPicPr>
          <p:blipFill>
            <a:blip r:embed="rId2" cstate="print"/>
            <a:stretch>
              <a:fillRect/>
            </a:stretch>
          </p:blipFill>
          <p:spPr>
            <a:xfrm>
              <a:off x="0" y="0"/>
              <a:ext cx="9144000" cy="477012"/>
            </a:xfrm>
            <a:prstGeom prst="rect">
              <a:avLst/>
            </a:prstGeom>
          </p:spPr>
        </p:pic>
        <p:pic>
          <p:nvPicPr>
            <p:cNvPr id="4" name="object 4"/>
            <p:cNvPicPr/>
            <p:nvPr/>
          </p:nvPicPr>
          <p:blipFill>
            <a:blip r:embed="rId3" cstate="print"/>
            <a:stretch>
              <a:fillRect/>
            </a:stretch>
          </p:blipFill>
          <p:spPr>
            <a:xfrm>
              <a:off x="762000" y="65531"/>
              <a:ext cx="1447800" cy="341376"/>
            </a:xfrm>
            <a:prstGeom prst="rect">
              <a:avLst/>
            </a:prstGeom>
          </p:spPr>
        </p:pic>
      </p:grpSp>
      <p:sp>
        <p:nvSpPr>
          <p:cNvPr id="5" name="object 5"/>
          <p:cNvSpPr/>
          <p:nvPr/>
        </p:nvSpPr>
        <p:spPr>
          <a:xfrm>
            <a:off x="0" y="6857999"/>
            <a:ext cx="9144000" cy="0"/>
          </a:xfrm>
          <a:custGeom>
            <a:avLst/>
            <a:gdLst/>
            <a:ahLst/>
            <a:cxnLst/>
            <a:rect l="l" t="t" r="r" b="b"/>
            <a:pathLst>
              <a:path w="9144000">
                <a:moveTo>
                  <a:pt x="0" y="0"/>
                </a:moveTo>
                <a:lnTo>
                  <a:pt x="9144000" y="0"/>
                </a:lnTo>
              </a:path>
            </a:pathLst>
          </a:custGeom>
          <a:ln w="9144">
            <a:solidFill>
              <a:srgbClr val="000000"/>
            </a:solidFill>
          </a:ln>
        </p:spPr>
        <p:txBody>
          <a:bodyPr wrap="square" lIns="0" tIns="0" rIns="0" bIns="0" rtlCol="0"/>
          <a:lstStyle/>
          <a:p>
            <a:endParaRPr/>
          </a:p>
        </p:txBody>
      </p:sp>
      <p:sp>
        <p:nvSpPr>
          <p:cNvPr id="6" name="object 6"/>
          <p:cNvSpPr/>
          <p:nvPr/>
        </p:nvSpPr>
        <p:spPr>
          <a:xfrm>
            <a:off x="762" y="6387084"/>
            <a:ext cx="6400800" cy="29209"/>
          </a:xfrm>
          <a:custGeom>
            <a:avLst/>
            <a:gdLst/>
            <a:ahLst/>
            <a:cxnLst/>
            <a:rect l="l" t="t" r="r" b="b"/>
            <a:pathLst>
              <a:path w="6400800" h="29210">
                <a:moveTo>
                  <a:pt x="6400800" y="0"/>
                </a:moveTo>
                <a:lnTo>
                  <a:pt x="0" y="0"/>
                </a:lnTo>
                <a:lnTo>
                  <a:pt x="0" y="28956"/>
                </a:lnTo>
                <a:lnTo>
                  <a:pt x="6400800" y="28956"/>
                </a:lnTo>
                <a:lnTo>
                  <a:pt x="6400800" y="0"/>
                </a:lnTo>
                <a:close/>
              </a:path>
            </a:pathLst>
          </a:custGeom>
          <a:solidFill>
            <a:srgbClr val="000099"/>
          </a:solidFill>
        </p:spPr>
        <p:txBody>
          <a:bodyPr wrap="square" lIns="0" tIns="0" rIns="0" bIns="0" rtlCol="0"/>
          <a:lstStyle/>
          <a:p>
            <a:endParaRPr/>
          </a:p>
        </p:txBody>
      </p:sp>
      <p:sp>
        <p:nvSpPr>
          <p:cNvPr id="7" name="object 7"/>
          <p:cNvSpPr txBox="1"/>
          <p:nvPr/>
        </p:nvSpPr>
        <p:spPr>
          <a:xfrm>
            <a:off x="6175628" y="117475"/>
            <a:ext cx="2756535" cy="299720"/>
          </a:xfrm>
          <a:prstGeom prst="rect">
            <a:avLst/>
          </a:prstGeom>
        </p:spPr>
        <p:txBody>
          <a:bodyPr vert="horz" wrap="square" lIns="0" tIns="12700" rIns="0" bIns="0" rtlCol="0">
            <a:spAutoFit/>
          </a:bodyPr>
          <a:lstStyle/>
          <a:p>
            <a:pPr marL="12700">
              <a:lnSpc>
                <a:spcPct val="100000"/>
              </a:lnSpc>
              <a:spcBef>
                <a:spcPts val="100"/>
              </a:spcBef>
            </a:pPr>
            <a:r>
              <a:rPr sz="1800" b="1" i="1" dirty="0">
                <a:solidFill>
                  <a:srgbClr val="0000CC"/>
                </a:solidFill>
                <a:latin typeface="Arial"/>
                <a:cs typeface="Arial"/>
              </a:rPr>
              <a:t>Xi’an </a:t>
            </a:r>
            <a:r>
              <a:rPr sz="1800" b="1" i="1" spc="-5" dirty="0">
                <a:solidFill>
                  <a:srgbClr val="0000CC"/>
                </a:solidFill>
                <a:latin typeface="Arial"/>
                <a:cs typeface="Arial"/>
              </a:rPr>
              <a:t>Jiaotong</a:t>
            </a:r>
            <a:r>
              <a:rPr sz="1800" b="1" i="1" spc="-30" dirty="0">
                <a:solidFill>
                  <a:srgbClr val="0000CC"/>
                </a:solidFill>
                <a:latin typeface="Arial"/>
                <a:cs typeface="Arial"/>
              </a:rPr>
              <a:t> </a:t>
            </a:r>
            <a:r>
              <a:rPr sz="1800" b="1" i="1" spc="-5" dirty="0">
                <a:solidFill>
                  <a:srgbClr val="0000CC"/>
                </a:solidFill>
                <a:latin typeface="Arial"/>
                <a:cs typeface="Arial"/>
              </a:rPr>
              <a:t>University</a:t>
            </a:r>
            <a:endParaRPr sz="1800">
              <a:latin typeface="Arial"/>
              <a:cs typeface="Arial"/>
            </a:endParaRPr>
          </a:p>
        </p:txBody>
      </p:sp>
      <p:sp>
        <p:nvSpPr>
          <p:cNvPr id="8" name="object 8"/>
          <p:cNvSpPr/>
          <p:nvPr/>
        </p:nvSpPr>
        <p:spPr>
          <a:xfrm>
            <a:off x="0" y="501395"/>
            <a:ext cx="9144000" cy="12700"/>
          </a:xfrm>
          <a:custGeom>
            <a:avLst/>
            <a:gdLst/>
            <a:ahLst/>
            <a:cxnLst/>
            <a:rect l="l" t="t" r="r" b="b"/>
            <a:pathLst>
              <a:path w="9144000" h="12700">
                <a:moveTo>
                  <a:pt x="9144000" y="0"/>
                </a:moveTo>
                <a:lnTo>
                  <a:pt x="0" y="0"/>
                </a:lnTo>
                <a:lnTo>
                  <a:pt x="0" y="12192"/>
                </a:lnTo>
                <a:lnTo>
                  <a:pt x="9144000" y="12192"/>
                </a:lnTo>
                <a:lnTo>
                  <a:pt x="9144000" y="0"/>
                </a:lnTo>
                <a:close/>
              </a:path>
            </a:pathLst>
          </a:custGeom>
          <a:solidFill>
            <a:srgbClr val="9999FF"/>
          </a:solidFill>
        </p:spPr>
        <p:txBody>
          <a:bodyPr wrap="square" lIns="0" tIns="0" rIns="0" bIns="0" rtlCol="0"/>
          <a:lstStyle/>
          <a:p>
            <a:endParaRPr/>
          </a:p>
        </p:txBody>
      </p:sp>
      <p:pic>
        <p:nvPicPr>
          <p:cNvPr id="9" name="object 9"/>
          <p:cNvPicPr/>
          <p:nvPr/>
        </p:nvPicPr>
        <p:blipFill>
          <a:blip r:embed="rId4" cstate="print"/>
          <a:stretch>
            <a:fillRect/>
          </a:stretch>
        </p:blipFill>
        <p:spPr>
          <a:xfrm>
            <a:off x="6591300" y="5791198"/>
            <a:ext cx="2552699" cy="990600"/>
          </a:xfrm>
          <a:prstGeom prst="rect">
            <a:avLst/>
          </a:prstGeom>
        </p:spPr>
      </p:pic>
      <p:pic>
        <p:nvPicPr>
          <p:cNvPr id="10" name="object 10"/>
          <p:cNvPicPr/>
          <p:nvPr/>
        </p:nvPicPr>
        <p:blipFill>
          <a:blip r:embed="rId5" cstate="print"/>
          <a:stretch>
            <a:fillRect/>
          </a:stretch>
        </p:blipFill>
        <p:spPr>
          <a:xfrm>
            <a:off x="33527" y="1153058"/>
            <a:ext cx="8816222" cy="2963103"/>
          </a:xfrm>
          <a:prstGeom prst="rect">
            <a:avLst/>
          </a:prstGeom>
        </p:spPr>
      </p:pic>
      <p:sp>
        <p:nvSpPr>
          <p:cNvPr id="11" name="object 11"/>
          <p:cNvSpPr txBox="1">
            <a:spLocks noGrp="1"/>
          </p:cNvSpPr>
          <p:nvPr>
            <p:ph type="title"/>
          </p:nvPr>
        </p:nvSpPr>
        <p:spPr>
          <a:xfrm>
            <a:off x="3355975" y="564641"/>
            <a:ext cx="2062480" cy="513715"/>
          </a:xfrm>
          <a:prstGeom prst="rect">
            <a:avLst/>
          </a:prstGeom>
        </p:spPr>
        <p:txBody>
          <a:bodyPr vert="horz" wrap="square" lIns="0" tIns="13335" rIns="0" bIns="0" rtlCol="0">
            <a:spAutoFit/>
          </a:bodyPr>
          <a:lstStyle/>
          <a:p>
            <a:pPr marL="12700">
              <a:lnSpc>
                <a:spcPct val="100000"/>
              </a:lnSpc>
              <a:spcBef>
                <a:spcPts val="105"/>
              </a:spcBef>
            </a:pPr>
            <a:r>
              <a:rPr sz="3200" i="0" spc="5" dirty="0">
                <a:solidFill>
                  <a:srgbClr val="FF0000"/>
                </a:solidFill>
                <a:latin typeface="华文仿宋"/>
                <a:cs typeface="华文仿宋"/>
              </a:rPr>
              <a:t>光量</a:t>
            </a:r>
            <a:r>
              <a:rPr sz="3200" i="0" dirty="0">
                <a:solidFill>
                  <a:srgbClr val="FF0000"/>
                </a:solidFill>
                <a:latin typeface="华文仿宋"/>
                <a:cs typeface="华文仿宋"/>
              </a:rPr>
              <a:t>子计算</a:t>
            </a:r>
            <a:endParaRPr sz="3200">
              <a:latin typeface="华文仿宋"/>
              <a:cs typeface="华文仿宋"/>
            </a:endParaRPr>
          </a:p>
        </p:txBody>
      </p:sp>
      <p:sp>
        <p:nvSpPr>
          <p:cNvPr id="12" name="object 12"/>
          <p:cNvSpPr txBox="1"/>
          <p:nvPr/>
        </p:nvSpPr>
        <p:spPr>
          <a:xfrm>
            <a:off x="86563" y="4317949"/>
            <a:ext cx="8806180" cy="1992630"/>
          </a:xfrm>
          <a:prstGeom prst="rect">
            <a:avLst/>
          </a:prstGeom>
        </p:spPr>
        <p:txBody>
          <a:bodyPr vert="horz" wrap="square" lIns="0" tIns="13335" rIns="0" bIns="0" rtlCol="0">
            <a:spAutoFit/>
          </a:bodyPr>
          <a:lstStyle/>
          <a:p>
            <a:pPr marL="38100">
              <a:lnSpc>
                <a:spcPct val="100000"/>
              </a:lnSpc>
              <a:spcBef>
                <a:spcPts val="105"/>
              </a:spcBef>
            </a:pPr>
            <a:r>
              <a:rPr lang="zh-CN" altLang="en-US" sz="3200" b="1" dirty="0">
                <a:solidFill>
                  <a:srgbClr val="0431FF"/>
                </a:solidFill>
                <a:latin typeface="Times New Roman"/>
                <a:cs typeface="Times New Roman"/>
              </a:rPr>
              <a:t>输入</a:t>
            </a:r>
            <a:r>
              <a:rPr lang="en-US" altLang="zh-CN" sz="3200" b="1" dirty="0">
                <a:solidFill>
                  <a:srgbClr val="0431FF"/>
                </a:solidFill>
                <a:latin typeface="Times New Roman"/>
                <a:cs typeface="Times New Roman"/>
              </a:rPr>
              <a:t>20</a:t>
            </a:r>
            <a:r>
              <a:rPr lang="zh-CN" altLang="en-US" sz="3200" b="1" dirty="0">
                <a:solidFill>
                  <a:srgbClr val="0431FF"/>
                </a:solidFill>
                <a:latin typeface="Times New Roman"/>
                <a:cs typeface="Times New Roman"/>
              </a:rPr>
              <a:t>个光子</a:t>
            </a:r>
            <a:r>
              <a:rPr lang="en-US" altLang="zh-CN" sz="3200" b="1" dirty="0">
                <a:solidFill>
                  <a:srgbClr val="0431FF"/>
                </a:solidFill>
                <a:latin typeface="Times New Roman"/>
                <a:cs typeface="Times New Roman"/>
              </a:rPr>
              <a:t>;
60</a:t>
            </a:r>
            <a:r>
              <a:rPr lang="zh-CN" altLang="en-US" sz="3200" b="1" dirty="0">
                <a:solidFill>
                  <a:srgbClr val="0431FF"/>
                </a:solidFill>
                <a:latin typeface="Times New Roman"/>
                <a:cs typeface="Times New Roman"/>
              </a:rPr>
              <a:t>模式网络：</a:t>
            </a:r>
            <a:r>
              <a:rPr lang="en-US" altLang="zh-CN" sz="3200" b="1" dirty="0">
                <a:solidFill>
                  <a:srgbClr val="0431FF"/>
                </a:solidFill>
                <a:latin typeface="Times New Roman"/>
                <a:cs typeface="Times New Roman"/>
              </a:rPr>
              <a:t>396</a:t>
            </a:r>
            <a:r>
              <a:rPr lang="zh-CN" altLang="en-US" sz="3200" b="1" dirty="0">
                <a:solidFill>
                  <a:srgbClr val="0431FF"/>
                </a:solidFill>
                <a:latin typeface="Times New Roman"/>
                <a:cs typeface="Times New Roman"/>
              </a:rPr>
              <a:t>个分束器</a:t>
            </a:r>
            <a:r>
              <a:rPr lang="en-US" altLang="zh-CN" sz="3200" b="1" dirty="0">
                <a:solidFill>
                  <a:srgbClr val="0431FF"/>
                </a:solidFill>
                <a:latin typeface="Times New Roman"/>
                <a:cs typeface="Times New Roman"/>
              </a:rPr>
              <a:t>;108 </a:t>
            </a:r>
            <a:r>
              <a:rPr lang="zh-CN" altLang="en-US" sz="3200" b="1" dirty="0">
                <a:solidFill>
                  <a:srgbClr val="0431FF"/>
                </a:solidFill>
                <a:latin typeface="Times New Roman"/>
                <a:cs typeface="Times New Roman"/>
              </a:rPr>
              <a:t>面镜子 </a:t>
            </a:r>
            <a:r>
              <a:rPr lang="en-US" altLang="zh-CN" sz="3200" b="1" dirty="0">
                <a:solidFill>
                  <a:srgbClr val="0431FF"/>
                </a:solidFill>
                <a:latin typeface="Times New Roman"/>
                <a:cs typeface="Times New Roman"/>
              </a:rPr>
              <a:t>60 </a:t>
            </a:r>
            <a:r>
              <a:rPr lang="zh-CN" altLang="en-US" sz="3200" b="1" dirty="0">
                <a:solidFill>
                  <a:srgbClr val="0431FF"/>
                </a:solidFill>
                <a:latin typeface="Times New Roman"/>
                <a:cs typeface="Times New Roman"/>
              </a:rPr>
              <a:t>个单光子探测器
希尔伯特空间维度：</a:t>
            </a:r>
            <a:r>
              <a:rPr sz="4350" spc="15" baseline="-9578" dirty="0">
                <a:latin typeface="Times New Roman"/>
                <a:cs typeface="Times New Roman"/>
              </a:rPr>
              <a:t>3.7</a:t>
            </a:r>
            <a:r>
              <a:rPr sz="4350" spc="-412" baseline="-9578" dirty="0">
                <a:latin typeface="Times New Roman"/>
                <a:cs typeface="Times New Roman"/>
              </a:rPr>
              <a:t> </a:t>
            </a:r>
            <a:r>
              <a:rPr sz="4350" spc="-7" baseline="-9578" dirty="0">
                <a:latin typeface="Symbol"/>
                <a:cs typeface="Symbol"/>
              </a:rPr>
              <a:t></a:t>
            </a:r>
            <a:r>
              <a:rPr sz="4350" spc="-7" baseline="-9578" dirty="0">
                <a:latin typeface="Times New Roman"/>
                <a:cs typeface="Times New Roman"/>
              </a:rPr>
              <a:t>10</a:t>
            </a:r>
            <a:r>
              <a:rPr sz="2475" spc="-7" baseline="28619" dirty="0">
                <a:latin typeface="Times New Roman"/>
                <a:cs typeface="Times New Roman"/>
              </a:rPr>
              <a:t>14</a:t>
            </a:r>
            <a:endParaRPr sz="2475" baseline="28619" dirty="0">
              <a:latin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p:nvPr/>
        </p:nvSpPr>
        <p:spPr>
          <a:xfrm>
            <a:off x="0" y="6857999"/>
            <a:ext cx="9144000" cy="0"/>
          </a:xfrm>
          <a:custGeom>
            <a:avLst/>
            <a:gdLst/>
            <a:ahLst/>
            <a:cxnLst/>
            <a:rect l="l" t="t" r="r" b="b"/>
            <a:pathLst>
              <a:path w="9144000">
                <a:moveTo>
                  <a:pt x="0" y="0"/>
                </a:moveTo>
                <a:lnTo>
                  <a:pt x="9144000" y="0"/>
                </a:lnTo>
              </a:path>
            </a:pathLst>
          </a:custGeom>
          <a:ln w="9144">
            <a:solidFill>
              <a:srgbClr val="000000"/>
            </a:solidFill>
          </a:ln>
        </p:spPr>
        <p:txBody>
          <a:bodyPr wrap="square" lIns="0" tIns="0" rIns="0" bIns="0" rtlCol="0"/>
          <a:lstStyle/>
          <a:p>
            <a:endParaRPr/>
          </a:p>
        </p:txBody>
      </p:sp>
      <p:sp>
        <p:nvSpPr>
          <p:cNvPr id="12" name="object 12"/>
          <p:cNvSpPr txBox="1">
            <a:spLocks noGrp="1"/>
          </p:cNvSpPr>
          <p:nvPr>
            <p:ph type="title"/>
          </p:nvPr>
        </p:nvSpPr>
        <p:spPr>
          <a:xfrm>
            <a:off x="0" y="553213"/>
            <a:ext cx="3686810" cy="1487170"/>
          </a:xfrm>
          <a:prstGeom prst="rect">
            <a:avLst/>
          </a:prstGeom>
        </p:spPr>
        <p:txBody>
          <a:bodyPr vert="horz" wrap="square" lIns="0" tIns="12700" rIns="0" bIns="0" rtlCol="0">
            <a:spAutoFit/>
          </a:bodyPr>
          <a:lstStyle/>
          <a:p>
            <a:pPr marL="12700" marR="5080" algn="just">
              <a:lnSpc>
                <a:spcPct val="100000"/>
              </a:lnSpc>
              <a:spcBef>
                <a:spcPts val="100"/>
              </a:spcBef>
            </a:pPr>
            <a:r>
              <a:rPr sz="2400" i="0" dirty="0">
                <a:solidFill>
                  <a:srgbClr val="3333CC"/>
                </a:solidFill>
                <a:latin typeface="华文仿宋"/>
                <a:cs typeface="华文仿宋"/>
              </a:rPr>
              <a:t>量子计</a:t>
            </a:r>
            <a:r>
              <a:rPr sz="2400" i="0" spc="-5" dirty="0">
                <a:solidFill>
                  <a:srgbClr val="3333CC"/>
                </a:solidFill>
                <a:latin typeface="华文仿宋"/>
                <a:cs typeface="华文仿宋"/>
              </a:rPr>
              <a:t>算原型机“九章”命 </a:t>
            </a:r>
            <a:r>
              <a:rPr sz="2400" i="0" dirty="0">
                <a:solidFill>
                  <a:srgbClr val="3333CC"/>
                </a:solidFill>
                <a:latin typeface="华文仿宋"/>
                <a:cs typeface="华文仿宋"/>
              </a:rPr>
              <a:t>名为“</a:t>
            </a:r>
            <a:r>
              <a:rPr sz="2400" i="0" spc="-5" dirty="0">
                <a:solidFill>
                  <a:srgbClr val="3333CC"/>
                </a:solidFill>
                <a:latin typeface="华文仿宋"/>
                <a:cs typeface="华文仿宋"/>
              </a:rPr>
              <a:t>九章”是为了纪念中 </a:t>
            </a:r>
            <a:r>
              <a:rPr sz="2400" i="0" dirty="0">
                <a:solidFill>
                  <a:srgbClr val="3333CC"/>
                </a:solidFill>
                <a:latin typeface="华文仿宋"/>
                <a:cs typeface="华文仿宋"/>
              </a:rPr>
              <a:t>国古代</a:t>
            </a:r>
            <a:r>
              <a:rPr sz="2400" i="0" spc="-5" dirty="0">
                <a:solidFill>
                  <a:srgbClr val="3333CC"/>
                </a:solidFill>
                <a:latin typeface="华文仿宋"/>
                <a:cs typeface="华文仿宋"/>
              </a:rPr>
              <a:t>最早的数学专著</a:t>
            </a:r>
            <a:endParaRPr sz="2400" dirty="0">
              <a:latin typeface="华文仿宋"/>
              <a:cs typeface="华文仿宋"/>
            </a:endParaRPr>
          </a:p>
          <a:p>
            <a:pPr marL="12700">
              <a:lnSpc>
                <a:spcPts val="2870"/>
              </a:lnSpc>
            </a:pPr>
            <a:r>
              <a:rPr sz="2400" i="0" spc="5" dirty="0">
                <a:solidFill>
                  <a:srgbClr val="FF0000"/>
                </a:solidFill>
                <a:latin typeface="华文仿宋"/>
                <a:cs typeface="华文仿宋"/>
              </a:rPr>
              <a:t>《九章</a:t>
            </a:r>
            <a:r>
              <a:rPr sz="2400" i="0" dirty="0">
                <a:solidFill>
                  <a:srgbClr val="FF0000"/>
                </a:solidFill>
                <a:latin typeface="华文仿宋"/>
                <a:cs typeface="华文仿宋"/>
              </a:rPr>
              <a:t>算术》</a:t>
            </a:r>
            <a:endParaRPr sz="2400" dirty="0">
              <a:latin typeface="华文仿宋"/>
              <a:cs typeface="华文仿宋"/>
            </a:endParaRPr>
          </a:p>
        </p:txBody>
      </p:sp>
      <p:sp>
        <p:nvSpPr>
          <p:cNvPr id="13" name="object 13">
            <a:extLst>
              <a:ext uri="{FF2B5EF4-FFF2-40B4-BE49-F238E27FC236}">
                <a16:creationId xmlns:a16="http://schemas.microsoft.com/office/drawing/2014/main" id="{B2291941-5824-47A8-BC92-67401C19C646}"/>
              </a:ext>
            </a:extLst>
          </p:cNvPr>
          <p:cNvSpPr txBox="1"/>
          <p:nvPr/>
        </p:nvSpPr>
        <p:spPr>
          <a:xfrm>
            <a:off x="0" y="2071455"/>
            <a:ext cx="5130165" cy="1047750"/>
          </a:xfrm>
          <a:prstGeom prst="rect">
            <a:avLst/>
          </a:prstGeom>
        </p:spPr>
        <p:txBody>
          <a:bodyPr vert="horz" wrap="square" lIns="0" tIns="170180" rIns="0" bIns="0" rtlCol="0">
            <a:spAutoFit/>
          </a:bodyPr>
          <a:lstStyle/>
          <a:p>
            <a:pPr marL="38100">
              <a:lnSpc>
                <a:spcPct val="100000"/>
              </a:lnSpc>
              <a:spcBef>
                <a:spcPts val="1340"/>
              </a:spcBef>
            </a:pPr>
            <a:r>
              <a:rPr lang="zh-CN" altLang="en-US" sz="2000" b="1" dirty="0">
                <a:solidFill>
                  <a:srgbClr val="0431FF"/>
                </a:solidFill>
                <a:latin typeface="Times New Roman"/>
                <a:cs typeface="Times New Roman"/>
              </a:rPr>
              <a:t>输入</a:t>
            </a:r>
            <a:r>
              <a:rPr lang="en-US" altLang="zh-CN" sz="2000" b="1" dirty="0">
                <a:solidFill>
                  <a:srgbClr val="0431FF"/>
                </a:solidFill>
                <a:latin typeface="Times New Roman"/>
                <a:cs typeface="Times New Roman"/>
              </a:rPr>
              <a:t>76</a:t>
            </a:r>
            <a:r>
              <a:rPr lang="zh-CN" altLang="en-US" sz="2000" b="1" dirty="0">
                <a:solidFill>
                  <a:srgbClr val="0431FF"/>
                </a:solidFill>
                <a:latin typeface="Times New Roman"/>
                <a:cs typeface="Times New Roman"/>
              </a:rPr>
              <a:t>个光子</a:t>
            </a:r>
            <a:r>
              <a:rPr lang="en-US" altLang="zh-CN" sz="2000" b="1" dirty="0">
                <a:solidFill>
                  <a:srgbClr val="0431FF"/>
                </a:solidFill>
                <a:latin typeface="Times New Roman"/>
                <a:cs typeface="Times New Roman"/>
              </a:rPr>
              <a:t>;100</a:t>
            </a:r>
            <a:r>
              <a:rPr lang="zh-CN" altLang="en-US" sz="2000" b="1" dirty="0">
                <a:solidFill>
                  <a:srgbClr val="0431FF"/>
                </a:solidFill>
                <a:latin typeface="Times New Roman"/>
                <a:cs typeface="Times New Roman"/>
              </a:rPr>
              <a:t>个单光子探测器
</a:t>
            </a:r>
            <a:r>
              <a:rPr sz="2400" b="1" dirty="0">
                <a:solidFill>
                  <a:srgbClr val="FF0000"/>
                </a:solidFill>
                <a:latin typeface="华文仿宋"/>
                <a:cs typeface="华文仿宋"/>
              </a:rPr>
              <a:t>比超级</a:t>
            </a:r>
            <a:r>
              <a:rPr sz="2400" b="1" spc="-5" dirty="0">
                <a:solidFill>
                  <a:srgbClr val="FF0000"/>
                </a:solidFill>
                <a:latin typeface="华文仿宋"/>
                <a:cs typeface="华文仿宋"/>
              </a:rPr>
              <a:t>计算机快</a:t>
            </a:r>
            <a:r>
              <a:rPr sz="2400" b="1" spc="-135" dirty="0">
                <a:solidFill>
                  <a:srgbClr val="FF0000"/>
                </a:solidFill>
                <a:latin typeface="华文仿宋"/>
                <a:cs typeface="华文仿宋"/>
              </a:rPr>
              <a:t>：</a:t>
            </a:r>
            <a:r>
              <a:rPr sz="3600" spc="-202" baseline="-5787" dirty="0">
                <a:latin typeface="Times New Roman"/>
                <a:cs typeface="Times New Roman"/>
              </a:rPr>
              <a:t>10</a:t>
            </a:r>
            <a:r>
              <a:rPr sz="2100" spc="-202" baseline="31746" dirty="0">
                <a:latin typeface="Times New Roman"/>
                <a:cs typeface="Times New Roman"/>
              </a:rPr>
              <a:t>14</a:t>
            </a:r>
            <a:endParaRPr sz="2100" baseline="31746" dirty="0">
              <a:latin typeface="Times New Roman"/>
              <a:cs typeface="Times New Roman"/>
            </a:endParaRPr>
          </a:p>
        </p:txBody>
      </p:sp>
      <p:sp>
        <p:nvSpPr>
          <p:cNvPr id="17" name="object 10">
            <a:extLst>
              <a:ext uri="{FF2B5EF4-FFF2-40B4-BE49-F238E27FC236}">
                <a16:creationId xmlns:a16="http://schemas.microsoft.com/office/drawing/2014/main" id="{09A85FB9-10DF-43EF-AF6A-E8087EA2DCC5}"/>
              </a:ext>
            </a:extLst>
          </p:cNvPr>
          <p:cNvSpPr txBox="1">
            <a:spLocks/>
          </p:cNvSpPr>
          <p:nvPr/>
        </p:nvSpPr>
        <p:spPr>
          <a:xfrm>
            <a:off x="4191000" y="624737"/>
            <a:ext cx="3494404" cy="513715"/>
          </a:xfrm>
          <a:prstGeom prst="rect">
            <a:avLst/>
          </a:prstGeom>
        </p:spPr>
        <p:txBody>
          <a:bodyPr vert="horz" wrap="square" lIns="0" tIns="13335" rIns="0" bIns="0" rtlCol="0">
            <a:spAutoFit/>
          </a:bodyPr>
          <a:lstStyle>
            <a:lvl1pPr>
              <a:defRPr sz="1800" b="1" i="1">
                <a:solidFill>
                  <a:srgbClr val="0000CC"/>
                </a:solidFill>
                <a:latin typeface="Arial"/>
                <a:ea typeface="+mj-ea"/>
                <a:cs typeface="Arial"/>
              </a:defRPr>
            </a:lvl1pPr>
          </a:lstStyle>
          <a:p>
            <a:pPr marL="12700">
              <a:spcBef>
                <a:spcPts val="105"/>
              </a:spcBef>
            </a:pPr>
            <a:r>
              <a:rPr lang="en-US" altLang="zh-CN" sz="3200" i="0" kern="0" spc="-5">
                <a:solidFill>
                  <a:srgbClr val="0000FF"/>
                </a:solidFill>
                <a:latin typeface="黑体"/>
                <a:cs typeface="黑体"/>
              </a:rPr>
              <a:t>2.</a:t>
            </a:r>
            <a:r>
              <a:rPr lang="zh-CN" altLang="en-US" sz="3200" i="0" kern="0" spc="-80">
                <a:solidFill>
                  <a:srgbClr val="0000FF"/>
                </a:solidFill>
                <a:latin typeface="黑体"/>
                <a:cs typeface="黑体"/>
              </a:rPr>
              <a:t> </a:t>
            </a:r>
            <a:r>
              <a:rPr lang="zh-CN" altLang="en-US" sz="3200" i="0" kern="0" spc="-5">
                <a:solidFill>
                  <a:srgbClr val="0000FF"/>
                </a:solidFill>
                <a:latin typeface="黑体"/>
                <a:cs typeface="黑体"/>
              </a:rPr>
              <a:t>量子的保</a:t>
            </a:r>
            <a:r>
              <a:rPr lang="zh-CN" altLang="en-US" sz="3200" i="0" kern="0" spc="-10">
                <a:solidFill>
                  <a:srgbClr val="0000FF"/>
                </a:solidFill>
                <a:latin typeface="黑体"/>
                <a:cs typeface="黑体"/>
              </a:rPr>
              <a:t>密</a:t>
            </a:r>
            <a:r>
              <a:rPr lang="zh-CN" altLang="en-US" sz="3200" i="0" kern="0" spc="-5">
                <a:solidFill>
                  <a:srgbClr val="0000FF"/>
                </a:solidFill>
                <a:latin typeface="黑体"/>
                <a:cs typeface="黑体"/>
              </a:rPr>
              <a:t>通</a:t>
            </a:r>
            <a:r>
              <a:rPr lang="zh-CN" altLang="en-US" sz="3200" i="0" kern="0" spc="-10">
                <a:solidFill>
                  <a:srgbClr val="0000FF"/>
                </a:solidFill>
                <a:latin typeface="黑体"/>
                <a:cs typeface="黑体"/>
              </a:rPr>
              <a:t>讯</a:t>
            </a:r>
            <a:endParaRPr lang="zh-CN" altLang="en-US" sz="3200" kern="0" dirty="0">
              <a:latin typeface="黑体"/>
              <a:cs typeface="黑体"/>
            </a:endParaRPr>
          </a:p>
        </p:txBody>
      </p:sp>
      <p:sp>
        <p:nvSpPr>
          <p:cNvPr id="19" name="文本框 18">
            <a:extLst>
              <a:ext uri="{FF2B5EF4-FFF2-40B4-BE49-F238E27FC236}">
                <a16:creationId xmlns:a16="http://schemas.microsoft.com/office/drawing/2014/main" id="{CCD036BD-845D-4D61-B4E5-7AB5220EFF41}"/>
              </a:ext>
            </a:extLst>
          </p:cNvPr>
          <p:cNvSpPr txBox="1"/>
          <p:nvPr/>
        </p:nvSpPr>
        <p:spPr>
          <a:xfrm>
            <a:off x="4191000" y="1169524"/>
            <a:ext cx="4665214" cy="584775"/>
          </a:xfrm>
          <a:prstGeom prst="rect">
            <a:avLst/>
          </a:prstGeom>
          <a:noFill/>
        </p:spPr>
        <p:txBody>
          <a:bodyPr wrap="square">
            <a:spAutoFit/>
          </a:bodyPr>
          <a:lstStyle/>
          <a:p>
            <a:r>
              <a:rPr lang="zh-CN" altLang="en-US" sz="3200" i="0" spc="-7" baseline="5952" dirty="0">
                <a:solidFill>
                  <a:srgbClr val="FF0000"/>
                </a:solidFill>
                <a:latin typeface="宋体"/>
                <a:cs typeface="宋体"/>
              </a:rPr>
              <a:t>信息的二进制表示</a:t>
            </a:r>
            <a:endParaRPr lang="zh-CN" altLang="en-US" sz="3200" dirty="0"/>
          </a:p>
        </p:txBody>
      </p:sp>
      <p:grpSp>
        <p:nvGrpSpPr>
          <p:cNvPr id="20" name="object 11">
            <a:extLst>
              <a:ext uri="{FF2B5EF4-FFF2-40B4-BE49-F238E27FC236}">
                <a16:creationId xmlns:a16="http://schemas.microsoft.com/office/drawing/2014/main" id="{94C5B8DC-30A1-41FE-9510-EE27CEF7C50E}"/>
              </a:ext>
            </a:extLst>
          </p:cNvPr>
          <p:cNvGrpSpPr/>
          <p:nvPr/>
        </p:nvGrpSpPr>
        <p:grpSpPr>
          <a:xfrm>
            <a:off x="228600" y="3784071"/>
            <a:ext cx="5789930" cy="1827530"/>
            <a:chOff x="1582674" y="3687317"/>
            <a:chExt cx="5789930" cy="1827530"/>
          </a:xfrm>
        </p:grpSpPr>
        <p:sp>
          <p:nvSpPr>
            <p:cNvPr id="21" name="object 12">
              <a:extLst>
                <a:ext uri="{FF2B5EF4-FFF2-40B4-BE49-F238E27FC236}">
                  <a16:creationId xmlns:a16="http://schemas.microsoft.com/office/drawing/2014/main" id="{E28E3AE8-DC8F-4C74-86C1-8374A6B52AA6}"/>
                </a:ext>
              </a:extLst>
            </p:cNvPr>
            <p:cNvSpPr/>
            <p:nvPr/>
          </p:nvSpPr>
          <p:spPr>
            <a:xfrm>
              <a:off x="1582674" y="3687317"/>
              <a:ext cx="5789930" cy="1827530"/>
            </a:xfrm>
            <a:custGeom>
              <a:avLst/>
              <a:gdLst/>
              <a:ahLst/>
              <a:cxnLst/>
              <a:rect l="l" t="t" r="r" b="b"/>
              <a:pathLst>
                <a:path w="5789930" h="1827529">
                  <a:moveTo>
                    <a:pt x="5770816" y="1799336"/>
                  </a:moveTo>
                  <a:lnTo>
                    <a:pt x="5726049" y="1799336"/>
                  </a:lnTo>
                  <a:lnTo>
                    <a:pt x="5713285" y="1799336"/>
                  </a:lnTo>
                  <a:lnTo>
                    <a:pt x="5712968" y="1827403"/>
                  </a:lnTo>
                  <a:lnTo>
                    <a:pt x="5770816" y="1799336"/>
                  </a:lnTo>
                  <a:close/>
                </a:path>
                <a:path w="5789930" h="1827529">
                  <a:moveTo>
                    <a:pt x="5789676" y="1790192"/>
                  </a:moveTo>
                  <a:lnTo>
                    <a:pt x="5713857" y="1751203"/>
                  </a:lnTo>
                  <a:lnTo>
                    <a:pt x="5713527" y="1779384"/>
                  </a:lnTo>
                  <a:lnTo>
                    <a:pt x="48006" y="1716900"/>
                  </a:lnTo>
                  <a:lnTo>
                    <a:pt x="48006" y="76200"/>
                  </a:lnTo>
                  <a:lnTo>
                    <a:pt x="76200" y="76200"/>
                  </a:lnTo>
                  <a:lnTo>
                    <a:pt x="69850" y="63500"/>
                  </a:lnTo>
                  <a:lnTo>
                    <a:pt x="38100" y="0"/>
                  </a:lnTo>
                  <a:lnTo>
                    <a:pt x="0" y="76200"/>
                  </a:lnTo>
                  <a:lnTo>
                    <a:pt x="28194" y="76200"/>
                  </a:lnTo>
                  <a:lnTo>
                    <a:pt x="28194" y="1727200"/>
                  </a:lnTo>
                  <a:lnTo>
                    <a:pt x="38087" y="1727200"/>
                  </a:lnTo>
                  <a:lnTo>
                    <a:pt x="37973" y="1736598"/>
                  </a:lnTo>
                  <a:lnTo>
                    <a:pt x="5713285" y="1799196"/>
                  </a:lnTo>
                  <a:lnTo>
                    <a:pt x="5726049" y="1799196"/>
                  </a:lnTo>
                  <a:lnTo>
                    <a:pt x="5771108" y="1799196"/>
                  </a:lnTo>
                  <a:lnTo>
                    <a:pt x="5789676" y="1790192"/>
                  </a:lnTo>
                  <a:close/>
                </a:path>
              </a:pathLst>
            </a:custGeom>
            <a:solidFill>
              <a:srgbClr val="000000"/>
            </a:solidFill>
          </p:spPr>
          <p:txBody>
            <a:bodyPr wrap="square" lIns="0" tIns="0" rIns="0" bIns="0" rtlCol="0"/>
            <a:lstStyle/>
            <a:p>
              <a:endParaRPr/>
            </a:p>
          </p:txBody>
        </p:sp>
        <p:sp>
          <p:nvSpPr>
            <p:cNvPr id="22" name="object 13">
              <a:extLst>
                <a:ext uri="{FF2B5EF4-FFF2-40B4-BE49-F238E27FC236}">
                  <a16:creationId xmlns:a16="http://schemas.microsoft.com/office/drawing/2014/main" id="{2A96C33C-857B-4F25-B505-1A1D7796F0D9}"/>
                </a:ext>
              </a:extLst>
            </p:cNvPr>
            <p:cNvSpPr/>
            <p:nvPr/>
          </p:nvSpPr>
          <p:spPr>
            <a:xfrm>
              <a:off x="3361181" y="4671821"/>
              <a:ext cx="611505" cy="762635"/>
            </a:xfrm>
            <a:custGeom>
              <a:avLst/>
              <a:gdLst/>
              <a:ahLst/>
              <a:cxnLst/>
              <a:rect l="l" t="t" r="r" b="b"/>
              <a:pathLst>
                <a:path w="611504" h="762635">
                  <a:moveTo>
                    <a:pt x="22859" y="762126"/>
                  </a:moveTo>
                  <a:lnTo>
                    <a:pt x="22859" y="10667"/>
                  </a:lnTo>
                </a:path>
                <a:path w="611504" h="762635">
                  <a:moveTo>
                    <a:pt x="597407" y="762126"/>
                  </a:moveTo>
                  <a:lnTo>
                    <a:pt x="597407" y="10667"/>
                  </a:lnTo>
                </a:path>
                <a:path w="611504" h="762635">
                  <a:moveTo>
                    <a:pt x="0" y="0"/>
                  </a:moveTo>
                  <a:lnTo>
                    <a:pt x="611123" y="6730"/>
                  </a:lnTo>
                </a:path>
              </a:pathLst>
            </a:custGeom>
            <a:ln w="28956">
              <a:solidFill>
                <a:srgbClr val="0000CC"/>
              </a:solidFill>
            </a:ln>
          </p:spPr>
          <p:txBody>
            <a:bodyPr wrap="square" lIns="0" tIns="0" rIns="0" bIns="0" rtlCol="0"/>
            <a:lstStyle/>
            <a:p>
              <a:endParaRPr/>
            </a:p>
          </p:txBody>
        </p:sp>
        <p:pic>
          <p:nvPicPr>
            <p:cNvPr id="23" name="object 14">
              <a:extLst>
                <a:ext uri="{FF2B5EF4-FFF2-40B4-BE49-F238E27FC236}">
                  <a16:creationId xmlns:a16="http://schemas.microsoft.com/office/drawing/2014/main" id="{1C011044-99ED-484B-9EE3-3483F51B4947}"/>
                </a:ext>
              </a:extLst>
            </p:cNvPr>
            <p:cNvPicPr/>
            <p:nvPr/>
          </p:nvPicPr>
          <p:blipFill>
            <a:blip r:embed="rId2" cstate="print"/>
            <a:stretch>
              <a:fillRect/>
            </a:stretch>
          </p:blipFill>
          <p:spPr>
            <a:xfrm>
              <a:off x="3456431" y="4855463"/>
              <a:ext cx="147827" cy="121919"/>
            </a:xfrm>
            <a:prstGeom prst="rect">
              <a:avLst/>
            </a:prstGeom>
          </p:spPr>
        </p:pic>
        <p:pic>
          <p:nvPicPr>
            <p:cNvPr id="24" name="object 15">
              <a:extLst>
                <a:ext uri="{FF2B5EF4-FFF2-40B4-BE49-F238E27FC236}">
                  <a16:creationId xmlns:a16="http://schemas.microsoft.com/office/drawing/2014/main" id="{0D360EF2-852D-4BA7-B49B-7319606F6FB1}"/>
                </a:ext>
              </a:extLst>
            </p:cNvPr>
            <p:cNvPicPr/>
            <p:nvPr/>
          </p:nvPicPr>
          <p:blipFill>
            <a:blip r:embed="rId3" cstate="print"/>
            <a:stretch>
              <a:fillRect/>
            </a:stretch>
          </p:blipFill>
          <p:spPr>
            <a:xfrm>
              <a:off x="3723131" y="4733543"/>
              <a:ext cx="147827" cy="121919"/>
            </a:xfrm>
            <a:prstGeom prst="rect">
              <a:avLst/>
            </a:prstGeom>
          </p:spPr>
        </p:pic>
        <p:pic>
          <p:nvPicPr>
            <p:cNvPr id="25" name="object 16">
              <a:extLst>
                <a:ext uri="{FF2B5EF4-FFF2-40B4-BE49-F238E27FC236}">
                  <a16:creationId xmlns:a16="http://schemas.microsoft.com/office/drawing/2014/main" id="{C651F293-BDF1-45F9-B8FE-836C763ABC1C}"/>
                </a:ext>
              </a:extLst>
            </p:cNvPr>
            <p:cNvPicPr/>
            <p:nvPr/>
          </p:nvPicPr>
          <p:blipFill>
            <a:blip r:embed="rId3" cstate="print"/>
            <a:stretch>
              <a:fillRect/>
            </a:stretch>
          </p:blipFill>
          <p:spPr>
            <a:xfrm>
              <a:off x="3671316" y="5006339"/>
              <a:ext cx="147828" cy="121920"/>
            </a:xfrm>
            <a:prstGeom prst="rect">
              <a:avLst/>
            </a:prstGeom>
          </p:spPr>
        </p:pic>
        <p:pic>
          <p:nvPicPr>
            <p:cNvPr id="26" name="object 17">
              <a:extLst>
                <a:ext uri="{FF2B5EF4-FFF2-40B4-BE49-F238E27FC236}">
                  <a16:creationId xmlns:a16="http://schemas.microsoft.com/office/drawing/2014/main" id="{31026030-7D7F-4303-A61E-E4A45C9BD3D2}"/>
                </a:ext>
              </a:extLst>
            </p:cNvPr>
            <p:cNvPicPr/>
            <p:nvPr/>
          </p:nvPicPr>
          <p:blipFill>
            <a:blip r:embed="rId2" cstate="print"/>
            <a:stretch>
              <a:fillRect/>
            </a:stretch>
          </p:blipFill>
          <p:spPr>
            <a:xfrm>
              <a:off x="3477768" y="5189219"/>
              <a:ext cx="147828" cy="121920"/>
            </a:xfrm>
            <a:prstGeom prst="rect">
              <a:avLst/>
            </a:prstGeom>
          </p:spPr>
        </p:pic>
        <p:pic>
          <p:nvPicPr>
            <p:cNvPr id="27" name="object 18">
              <a:extLst>
                <a:ext uri="{FF2B5EF4-FFF2-40B4-BE49-F238E27FC236}">
                  <a16:creationId xmlns:a16="http://schemas.microsoft.com/office/drawing/2014/main" id="{3DCD9F96-97B2-48AD-8483-FD60C9ACC68D}"/>
                </a:ext>
              </a:extLst>
            </p:cNvPr>
            <p:cNvPicPr/>
            <p:nvPr/>
          </p:nvPicPr>
          <p:blipFill>
            <a:blip r:embed="rId2" cstate="print"/>
            <a:stretch>
              <a:fillRect/>
            </a:stretch>
          </p:blipFill>
          <p:spPr>
            <a:xfrm>
              <a:off x="3750563" y="5233415"/>
              <a:ext cx="147827" cy="121920"/>
            </a:xfrm>
            <a:prstGeom prst="rect">
              <a:avLst/>
            </a:prstGeom>
          </p:spPr>
        </p:pic>
        <p:sp>
          <p:nvSpPr>
            <p:cNvPr id="28" name="object 19">
              <a:extLst>
                <a:ext uri="{FF2B5EF4-FFF2-40B4-BE49-F238E27FC236}">
                  <a16:creationId xmlns:a16="http://schemas.microsoft.com/office/drawing/2014/main" id="{D6727929-D68C-48B4-BF2E-CD2638483FB3}"/>
                </a:ext>
              </a:extLst>
            </p:cNvPr>
            <p:cNvSpPr/>
            <p:nvPr/>
          </p:nvSpPr>
          <p:spPr>
            <a:xfrm>
              <a:off x="1972818" y="4652009"/>
              <a:ext cx="611505" cy="762635"/>
            </a:xfrm>
            <a:custGeom>
              <a:avLst/>
              <a:gdLst/>
              <a:ahLst/>
              <a:cxnLst/>
              <a:rect l="l" t="t" r="r" b="b"/>
              <a:pathLst>
                <a:path w="611505" h="762635">
                  <a:moveTo>
                    <a:pt x="21336" y="762126"/>
                  </a:moveTo>
                  <a:lnTo>
                    <a:pt x="21336" y="10667"/>
                  </a:lnTo>
                </a:path>
                <a:path w="611505" h="762635">
                  <a:moveTo>
                    <a:pt x="597407" y="762126"/>
                  </a:moveTo>
                  <a:lnTo>
                    <a:pt x="597407" y="10667"/>
                  </a:lnTo>
                </a:path>
                <a:path w="611505" h="762635">
                  <a:moveTo>
                    <a:pt x="0" y="0"/>
                  </a:moveTo>
                  <a:lnTo>
                    <a:pt x="611251" y="6731"/>
                  </a:lnTo>
                </a:path>
              </a:pathLst>
            </a:custGeom>
            <a:ln w="28956">
              <a:solidFill>
                <a:srgbClr val="0000CC"/>
              </a:solidFill>
            </a:ln>
          </p:spPr>
          <p:txBody>
            <a:bodyPr wrap="square" lIns="0" tIns="0" rIns="0" bIns="0" rtlCol="0"/>
            <a:lstStyle/>
            <a:p>
              <a:endParaRPr/>
            </a:p>
          </p:txBody>
        </p:sp>
        <p:pic>
          <p:nvPicPr>
            <p:cNvPr id="29" name="object 20">
              <a:extLst>
                <a:ext uri="{FF2B5EF4-FFF2-40B4-BE49-F238E27FC236}">
                  <a16:creationId xmlns:a16="http://schemas.microsoft.com/office/drawing/2014/main" id="{2C8DC8F2-6F34-4BA2-B73E-C0A39F13A547}"/>
                </a:ext>
              </a:extLst>
            </p:cNvPr>
            <p:cNvPicPr/>
            <p:nvPr/>
          </p:nvPicPr>
          <p:blipFill>
            <a:blip r:embed="rId4" cstate="print"/>
            <a:stretch>
              <a:fillRect/>
            </a:stretch>
          </p:blipFill>
          <p:spPr>
            <a:xfrm>
              <a:off x="2333244" y="4713731"/>
              <a:ext cx="147828" cy="123443"/>
            </a:xfrm>
            <a:prstGeom prst="rect">
              <a:avLst/>
            </a:prstGeom>
          </p:spPr>
        </p:pic>
        <p:pic>
          <p:nvPicPr>
            <p:cNvPr id="30" name="object 21">
              <a:extLst>
                <a:ext uri="{FF2B5EF4-FFF2-40B4-BE49-F238E27FC236}">
                  <a16:creationId xmlns:a16="http://schemas.microsoft.com/office/drawing/2014/main" id="{F7C372AA-0098-4665-A0DC-75F4F85DF473}"/>
                </a:ext>
              </a:extLst>
            </p:cNvPr>
            <p:cNvPicPr/>
            <p:nvPr/>
          </p:nvPicPr>
          <p:blipFill>
            <a:blip r:embed="rId2" cstate="print"/>
            <a:stretch>
              <a:fillRect/>
            </a:stretch>
          </p:blipFill>
          <p:spPr>
            <a:xfrm>
              <a:off x="2068068" y="4837175"/>
              <a:ext cx="147827" cy="121919"/>
            </a:xfrm>
            <a:prstGeom prst="rect">
              <a:avLst/>
            </a:prstGeom>
          </p:spPr>
        </p:pic>
        <p:pic>
          <p:nvPicPr>
            <p:cNvPr id="31" name="object 22">
              <a:extLst>
                <a:ext uri="{FF2B5EF4-FFF2-40B4-BE49-F238E27FC236}">
                  <a16:creationId xmlns:a16="http://schemas.microsoft.com/office/drawing/2014/main" id="{89BBB3DF-2C09-4787-9649-8757F3117D9E}"/>
                </a:ext>
              </a:extLst>
            </p:cNvPr>
            <p:cNvPicPr/>
            <p:nvPr/>
          </p:nvPicPr>
          <p:blipFill>
            <a:blip r:embed="rId4" cstate="print"/>
            <a:stretch>
              <a:fillRect/>
            </a:stretch>
          </p:blipFill>
          <p:spPr>
            <a:xfrm>
              <a:off x="2281428" y="4986527"/>
              <a:ext cx="147828" cy="123444"/>
            </a:xfrm>
            <a:prstGeom prst="rect">
              <a:avLst/>
            </a:prstGeom>
          </p:spPr>
        </p:pic>
        <p:pic>
          <p:nvPicPr>
            <p:cNvPr id="32" name="object 23">
              <a:extLst>
                <a:ext uri="{FF2B5EF4-FFF2-40B4-BE49-F238E27FC236}">
                  <a16:creationId xmlns:a16="http://schemas.microsoft.com/office/drawing/2014/main" id="{278DE2D8-DDB0-4C7E-B96A-91821CE5B322}"/>
                </a:ext>
              </a:extLst>
            </p:cNvPr>
            <p:cNvPicPr/>
            <p:nvPr/>
          </p:nvPicPr>
          <p:blipFill>
            <a:blip r:embed="rId3" cstate="print"/>
            <a:stretch>
              <a:fillRect/>
            </a:stretch>
          </p:blipFill>
          <p:spPr>
            <a:xfrm>
              <a:off x="2089404" y="5169407"/>
              <a:ext cx="147827" cy="121920"/>
            </a:xfrm>
            <a:prstGeom prst="rect">
              <a:avLst/>
            </a:prstGeom>
          </p:spPr>
        </p:pic>
        <p:pic>
          <p:nvPicPr>
            <p:cNvPr id="33" name="object 24">
              <a:extLst>
                <a:ext uri="{FF2B5EF4-FFF2-40B4-BE49-F238E27FC236}">
                  <a16:creationId xmlns:a16="http://schemas.microsoft.com/office/drawing/2014/main" id="{72BF03AE-7F72-4D8B-BCCA-A1616703A08D}"/>
                </a:ext>
              </a:extLst>
            </p:cNvPr>
            <p:cNvPicPr/>
            <p:nvPr/>
          </p:nvPicPr>
          <p:blipFill>
            <a:blip r:embed="rId3" cstate="print"/>
            <a:stretch>
              <a:fillRect/>
            </a:stretch>
          </p:blipFill>
          <p:spPr>
            <a:xfrm>
              <a:off x="2360676" y="5215127"/>
              <a:ext cx="147828" cy="121920"/>
            </a:xfrm>
            <a:prstGeom prst="rect">
              <a:avLst/>
            </a:prstGeom>
          </p:spPr>
        </p:pic>
        <p:sp>
          <p:nvSpPr>
            <p:cNvPr id="34" name="object 25">
              <a:extLst>
                <a:ext uri="{FF2B5EF4-FFF2-40B4-BE49-F238E27FC236}">
                  <a16:creationId xmlns:a16="http://schemas.microsoft.com/office/drawing/2014/main" id="{B2BE54C9-B8F4-4602-B888-B2DC82716DEE}"/>
                </a:ext>
              </a:extLst>
            </p:cNvPr>
            <p:cNvSpPr/>
            <p:nvPr/>
          </p:nvSpPr>
          <p:spPr>
            <a:xfrm>
              <a:off x="4417313" y="4682489"/>
              <a:ext cx="612775" cy="763905"/>
            </a:xfrm>
            <a:custGeom>
              <a:avLst/>
              <a:gdLst/>
              <a:ahLst/>
              <a:cxnLst/>
              <a:rect l="l" t="t" r="r" b="b"/>
              <a:pathLst>
                <a:path w="612775" h="763904">
                  <a:moveTo>
                    <a:pt x="21336" y="763651"/>
                  </a:moveTo>
                  <a:lnTo>
                    <a:pt x="21336" y="10668"/>
                  </a:lnTo>
                </a:path>
                <a:path w="612775" h="763904">
                  <a:moveTo>
                    <a:pt x="598932" y="763651"/>
                  </a:moveTo>
                  <a:lnTo>
                    <a:pt x="598932" y="10668"/>
                  </a:lnTo>
                </a:path>
                <a:path w="612775" h="763904">
                  <a:moveTo>
                    <a:pt x="0" y="0"/>
                  </a:moveTo>
                  <a:lnTo>
                    <a:pt x="612775" y="6858"/>
                  </a:lnTo>
                </a:path>
              </a:pathLst>
            </a:custGeom>
            <a:ln w="28956">
              <a:solidFill>
                <a:srgbClr val="0000CC"/>
              </a:solidFill>
            </a:ln>
          </p:spPr>
          <p:txBody>
            <a:bodyPr wrap="square" lIns="0" tIns="0" rIns="0" bIns="0" rtlCol="0"/>
            <a:lstStyle/>
            <a:p>
              <a:endParaRPr/>
            </a:p>
          </p:txBody>
        </p:sp>
        <p:pic>
          <p:nvPicPr>
            <p:cNvPr id="35" name="object 26">
              <a:extLst>
                <a:ext uri="{FF2B5EF4-FFF2-40B4-BE49-F238E27FC236}">
                  <a16:creationId xmlns:a16="http://schemas.microsoft.com/office/drawing/2014/main" id="{EC16743F-43F0-4E2B-851E-E1906EDF2DB7}"/>
                </a:ext>
              </a:extLst>
            </p:cNvPr>
            <p:cNvPicPr/>
            <p:nvPr/>
          </p:nvPicPr>
          <p:blipFill>
            <a:blip r:embed="rId4" cstate="print"/>
            <a:stretch>
              <a:fillRect/>
            </a:stretch>
          </p:blipFill>
          <p:spPr>
            <a:xfrm>
              <a:off x="4779263" y="4744211"/>
              <a:ext cx="147827" cy="123443"/>
            </a:xfrm>
            <a:prstGeom prst="rect">
              <a:avLst/>
            </a:prstGeom>
          </p:spPr>
        </p:pic>
        <p:pic>
          <p:nvPicPr>
            <p:cNvPr id="36" name="object 27">
              <a:extLst>
                <a:ext uri="{FF2B5EF4-FFF2-40B4-BE49-F238E27FC236}">
                  <a16:creationId xmlns:a16="http://schemas.microsoft.com/office/drawing/2014/main" id="{24563B2A-EA06-4D69-A6F0-11ACB004768F}"/>
                </a:ext>
              </a:extLst>
            </p:cNvPr>
            <p:cNvPicPr/>
            <p:nvPr/>
          </p:nvPicPr>
          <p:blipFill>
            <a:blip r:embed="rId5" cstate="print"/>
            <a:stretch>
              <a:fillRect/>
            </a:stretch>
          </p:blipFill>
          <p:spPr>
            <a:xfrm>
              <a:off x="4512563" y="4867655"/>
              <a:ext cx="149351" cy="121919"/>
            </a:xfrm>
            <a:prstGeom prst="rect">
              <a:avLst/>
            </a:prstGeom>
          </p:spPr>
        </p:pic>
        <p:pic>
          <p:nvPicPr>
            <p:cNvPr id="37" name="object 28">
              <a:extLst>
                <a:ext uri="{FF2B5EF4-FFF2-40B4-BE49-F238E27FC236}">
                  <a16:creationId xmlns:a16="http://schemas.microsoft.com/office/drawing/2014/main" id="{5631E1F0-5A35-44C3-A007-257BE434D672}"/>
                </a:ext>
              </a:extLst>
            </p:cNvPr>
            <p:cNvPicPr/>
            <p:nvPr/>
          </p:nvPicPr>
          <p:blipFill>
            <a:blip r:embed="rId2" cstate="print"/>
            <a:stretch>
              <a:fillRect/>
            </a:stretch>
          </p:blipFill>
          <p:spPr>
            <a:xfrm>
              <a:off x="4727447" y="5018531"/>
              <a:ext cx="147827" cy="121919"/>
            </a:xfrm>
            <a:prstGeom prst="rect">
              <a:avLst/>
            </a:prstGeom>
          </p:spPr>
        </p:pic>
        <p:pic>
          <p:nvPicPr>
            <p:cNvPr id="38" name="object 29">
              <a:extLst>
                <a:ext uri="{FF2B5EF4-FFF2-40B4-BE49-F238E27FC236}">
                  <a16:creationId xmlns:a16="http://schemas.microsoft.com/office/drawing/2014/main" id="{BA92D559-03D7-468D-B7D2-C4AE17E4DCFC}"/>
                </a:ext>
              </a:extLst>
            </p:cNvPr>
            <p:cNvPicPr/>
            <p:nvPr/>
          </p:nvPicPr>
          <p:blipFill>
            <a:blip r:embed="rId5" cstate="print"/>
            <a:stretch>
              <a:fillRect/>
            </a:stretch>
          </p:blipFill>
          <p:spPr>
            <a:xfrm>
              <a:off x="4533900" y="5201411"/>
              <a:ext cx="149351" cy="121919"/>
            </a:xfrm>
            <a:prstGeom prst="rect">
              <a:avLst/>
            </a:prstGeom>
          </p:spPr>
        </p:pic>
        <p:pic>
          <p:nvPicPr>
            <p:cNvPr id="39" name="object 30">
              <a:extLst>
                <a:ext uri="{FF2B5EF4-FFF2-40B4-BE49-F238E27FC236}">
                  <a16:creationId xmlns:a16="http://schemas.microsoft.com/office/drawing/2014/main" id="{055EEF6F-0F7B-486A-BC3E-497279A64D5F}"/>
                </a:ext>
              </a:extLst>
            </p:cNvPr>
            <p:cNvPicPr/>
            <p:nvPr/>
          </p:nvPicPr>
          <p:blipFill>
            <a:blip r:embed="rId4" cstate="print"/>
            <a:stretch>
              <a:fillRect/>
            </a:stretch>
          </p:blipFill>
          <p:spPr>
            <a:xfrm>
              <a:off x="4806696" y="5245607"/>
              <a:ext cx="147827" cy="123443"/>
            </a:xfrm>
            <a:prstGeom prst="rect">
              <a:avLst/>
            </a:prstGeom>
          </p:spPr>
        </p:pic>
        <p:sp>
          <p:nvSpPr>
            <p:cNvPr id="40" name="object 31">
              <a:extLst>
                <a:ext uri="{FF2B5EF4-FFF2-40B4-BE49-F238E27FC236}">
                  <a16:creationId xmlns:a16="http://schemas.microsoft.com/office/drawing/2014/main" id="{57899683-0D1F-457A-8DDB-F2C999AED597}"/>
                </a:ext>
              </a:extLst>
            </p:cNvPr>
            <p:cNvSpPr/>
            <p:nvPr/>
          </p:nvSpPr>
          <p:spPr>
            <a:xfrm>
              <a:off x="6070853" y="4684013"/>
              <a:ext cx="611505" cy="762635"/>
            </a:xfrm>
            <a:custGeom>
              <a:avLst/>
              <a:gdLst/>
              <a:ahLst/>
              <a:cxnLst/>
              <a:rect l="l" t="t" r="r" b="b"/>
              <a:pathLst>
                <a:path w="611504" h="762635">
                  <a:moveTo>
                    <a:pt x="22860" y="762127"/>
                  </a:moveTo>
                  <a:lnTo>
                    <a:pt x="22860" y="10668"/>
                  </a:lnTo>
                </a:path>
                <a:path w="611504" h="762635">
                  <a:moveTo>
                    <a:pt x="597407" y="762127"/>
                  </a:moveTo>
                  <a:lnTo>
                    <a:pt x="597407" y="10668"/>
                  </a:lnTo>
                </a:path>
                <a:path w="611504" h="762635">
                  <a:moveTo>
                    <a:pt x="0" y="0"/>
                  </a:moveTo>
                  <a:lnTo>
                    <a:pt x="611251" y="6731"/>
                  </a:lnTo>
                </a:path>
              </a:pathLst>
            </a:custGeom>
            <a:ln w="28956">
              <a:solidFill>
                <a:srgbClr val="0000CC"/>
              </a:solidFill>
            </a:ln>
          </p:spPr>
          <p:txBody>
            <a:bodyPr wrap="square" lIns="0" tIns="0" rIns="0" bIns="0" rtlCol="0"/>
            <a:lstStyle/>
            <a:p>
              <a:endParaRPr/>
            </a:p>
          </p:txBody>
        </p:sp>
        <p:pic>
          <p:nvPicPr>
            <p:cNvPr id="41" name="object 32">
              <a:extLst>
                <a:ext uri="{FF2B5EF4-FFF2-40B4-BE49-F238E27FC236}">
                  <a16:creationId xmlns:a16="http://schemas.microsoft.com/office/drawing/2014/main" id="{FC8C7C57-7B74-4FD3-8717-A865B6FB8E3D}"/>
                </a:ext>
              </a:extLst>
            </p:cNvPr>
            <p:cNvPicPr/>
            <p:nvPr/>
          </p:nvPicPr>
          <p:blipFill>
            <a:blip r:embed="rId3" cstate="print"/>
            <a:stretch>
              <a:fillRect/>
            </a:stretch>
          </p:blipFill>
          <p:spPr>
            <a:xfrm>
              <a:off x="6432803" y="4745735"/>
              <a:ext cx="147827" cy="121919"/>
            </a:xfrm>
            <a:prstGeom prst="rect">
              <a:avLst/>
            </a:prstGeom>
          </p:spPr>
        </p:pic>
        <p:pic>
          <p:nvPicPr>
            <p:cNvPr id="42" name="object 33">
              <a:extLst>
                <a:ext uri="{FF2B5EF4-FFF2-40B4-BE49-F238E27FC236}">
                  <a16:creationId xmlns:a16="http://schemas.microsoft.com/office/drawing/2014/main" id="{DEBC7A04-2B49-4AEE-8552-62B99ACD2F1F}"/>
                </a:ext>
              </a:extLst>
            </p:cNvPr>
            <p:cNvPicPr/>
            <p:nvPr/>
          </p:nvPicPr>
          <p:blipFill>
            <a:blip r:embed="rId6" cstate="print"/>
            <a:stretch>
              <a:fillRect/>
            </a:stretch>
          </p:blipFill>
          <p:spPr>
            <a:xfrm>
              <a:off x="6166103" y="4867655"/>
              <a:ext cx="149351" cy="123443"/>
            </a:xfrm>
            <a:prstGeom prst="rect">
              <a:avLst/>
            </a:prstGeom>
          </p:spPr>
        </p:pic>
        <p:pic>
          <p:nvPicPr>
            <p:cNvPr id="43" name="object 34">
              <a:extLst>
                <a:ext uri="{FF2B5EF4-FFF2-40B4-BE49-F238E27FC236}">
                  <a16:creationId xmlns:a16="http://schemas.microsoft.com/office/drawing/2014/main" id="{F6BE5FDD-3C78-48F3-B1EC-66F83D95192E}"/>
                </a:ext>
              </a:extLst>
            </p:cNvPr>
            <p:cNvPicPr/>
            <p:nvPr/>
          </p:nvPicPr>
          <p:blipFill>
            <a:blip r:embed="rId4" cstate="print"/>
            <a:stretch>
              <a:fillRect/>
            </a:stretch>
          </p:blipFill>
          <p:spPr>
            <a:xfrm>
              <a:off x="6380988" y="5018531"/>
              <a:ext cx="147828" cy="123443"/>
            </a:xfrm>
            <a:prstGeom prst="rect">
              <a:avLst/>
            </a:prstGeom>
          </p:spPr>
        </p:pic>
        <p:pic>
          <p:nvPicPr>
            <p:cNvPr id="44" name="object 35">
              <a:extLst>
                <a:ext uri="{FF2B5EF4-FFF2-40B4-BE49-F238E27FC236}">
                  <a16:creationId xmlns:a16="http://schemas.microsoft.com/office/drawing/2014/main" id="{11B4F070-EADF-45F3-B7AF-6B40E47F90D4}"/>
                </a:ext>
              </a:extLst>
            </p:cNvPr>
            <p:cNvPicPr/>
            <p:nvPr/>
          </p:nvPicPr>
          <p:blipFill>
            <a:blip r:embed="rId7" cstate="print"/>
            <a:stretch>
              <a:fillRect/>
            </a:stretch>
          </p:blipFill>
          <p:spPr>
            <a:xfrm>
              <a:off x="6187439" y="5201411"/>
              <a:ext cx="149351" cy="121919"/>
            </a:xfrm>
            <a:prstGeom prst="rect">
              <a:avLst/>
            </a:prstGeom>
          </p:spPr>
        </p:pic>
        <p:pic>
          <p:nvPicPr>
            <p:cNvPr id="45" name="object 36">
              <a:extLst>
                <a:ext uri="{FF2B5EF4-FFF2-40B4-BE49-F238E27FC236}">
                  <a16:creationId xmlns:a16="http://schemas.microsoft.com/office/drawing/2014/main" id="{3466DC3D-A7B5-4F6F-A229-16A8F638A2E9}"/>
                </a:ext>
              </a:extLst>
            </p:cNvPr>
            <p:cNvPicPr/>
            <p:nvPr/>
          </p:nvPicPr>
          <p:blipFill>
            <a:blip r:embed="rId8" cstate="print"/>
            <a:stretch>
              <a:fillRect/>
            </a:stretch>
          </p:blipFill>
          <p:spPr>
            <a:xfrm>
              <a:off x="6460236" y="5245607"/>
              <a:ext cx="147828" cy="123443"/>
            </a:xfrm>
            <a:prstGeom prst="rect">
              <a:avLst/>
            </a:prstGeom>
          </p:spPr>
        </p:pic>
      </p:grpSp>
      <p:sp>
        <p:nvSpPr>
          <p:cNvPr id="46" name="object 37">
            <a:extLst>
              <a:ext uri="{FF2B5EF4-FFF2-40B4-BE49-F238E27FC236}">
                <a16:creationId xmlns:a16="http://schemas.microsoft.com/office/drawing/2014/main" id="{3ACB087D-C480-4027-9407-79465A9724E2}"/>
              </a:ext>
            </a:extLst>
          </p:cNvPr>
          <p:cNvSpPr txBox="1"/>
          <p:nvPr/>
        </p:nvSpPr>
        <p:spPr>
          <a:xfrm>
            <a:off x="2181097" y="4334744"/>
            <a:ext cx="153035"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Times New Roman"/>
                <a:cs typeface="Times New Roman"/>
              </a:rPr>
              <a:t>1</a:t>
            </a:r>
            <a:endParaRPr sz="2000">
              <a:latin typeface="Times New Roman"/>
              <a:cs typeface="Times New Roman"/>
            </a:endParaRPr>
          </a:p>
        </p:txBody>
      </p:sp>
      <p:sp>
        <p:nvSpPr>
          <p:cNvPr id="47" name="object 38">
            <a:extLst>
              <a:ext uri="{FF2B5EF4-FFF2-40B4-BE49-F238E27FC236}">
                <a16:creationId xmlns:a16="http://schemas.microsoft.com/office/drawing/2014/main" id="{2DE2DFB2-D70F-40D7-8099-F389555DB4ED}"/>
              </a:ext>
            </a:extLst>
          </p:cNvPr>
          <p:cNvSpPr txBox="1"/>
          <p:nvPr/>
        </p:nvSpPr>
        <p:spPr>
          <a:xfrm>
            <a:off x="3407029" y="4334744"/>
            <a:ext cx="153035"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Times New Roman"/>
                <a:cs typeface="Times New Roman"/>
              </a:rPr>
              <a:t>1</a:t>
            </a:r>
            <a:endParaRPr sz="2000">
              <a:latin typeface="Times New Roman"/>
              <a:cs typeface="Times New Roman"/>
            </a:endParaRPr>
          </a:p>
        </p:txBody>
      </p:sp>
      <p:sp>
        <p:nvSpPr>
          <p:cNvPr id="48" name="object 39">
            <a:extLst>
              <a:ext uri="{FF2B5EF4-FFF2-40B4-BE49-F238E27FC236}">
                <a16:creationId xmlns:a16="http://schemas.microsoft.com/office/drawing/2014/main" id="{B43D06F2-418E-4571-92BB-A7B0A826E800}"/>
              </a:ext>
            </a:extLst>
          </p:cNvPr>
          <p:cNvSpPr txBox="1"/>
          <p:nvPr/>
        </p:nvSpPr>
        <p:spPr>
          <a:xfrm>
            <a:off x="4996179" y="4345488"/>
            <a:ext cx="153035" cy="331470"/>
          </a:xfrm>
          <a:prstGeom prst="rect">
            <a:avLst/>
          </a:prstGeom>
        </p:spPr>
        <p:txBody>
          <a:bodyPr vert="horz" wrap="square" lIns="0" tIns="13335" rIns="0" bIns="0" rtlCol="0">
            <a:spAutoFit/>
          </a:bodyPr>
          <a:lstStyle/>
          <a:p>
            <a:pPr marL="12700">
              <a:lnSpc>
                <a:spcPct val="100000"/>
              </a:lnSpc>
              <a:spcBef>
                <a:spcPts val="105"/>
              </a:spcBef>
            </a:pPr>
            <a:r>
              <a:rPr sz="2000" dirty="0">
                <a:latin typeface="Times New Roman"/>
                <a:cs typeface="Times New Roman"/>
              </a:rPr>
              <a:t>1</a:t>
            </a:r>
            <a:endParaRPr sz="2000">
              <a:latin typeface="Times New Roman"/>
              <a:cs typeface="Times New Roman"/>
            </a:endParaRPr>
          </a:p>
        </p:txBody>
      </p:sp>
      <p:sp>
        <p:nvSpPr>
          <p:cNvPr id="49" name="object 40">
            <a:extLst>
              <a:ext uri="{FF2B5EF4-FFF2-40B4-BE49-F238E27FC236}">
                <a16:creationId xmlns:a16="http://schemas.microsoft.com/office/drawing/2014/main" id="{42922FFA-BDDE-41ED-B52D-3952ED6F4182}"/>
              </a:ext>
            </a:extLst>
          </p:cNvPr>
          <p:cNvSpPr txBox="1"/>
          <p:nvPr/>
        </p:nvSpPr>
        <p:spPr>
          <a:xfrm>
            <a:off x="4022979" y="4044775"/>
            <a:ext cx="381000" cy="1226185"/>
          </a:xfrm>
          <a:prstGeom prst="rect">
            <a:avLst/>
          </a:prstGeom>
        </p:spPr>
        <p:txBody>
          <a:bodyPr vert="horz" wrap="square" lIns="0" tIns="201295" rIns="0" bIns="0" rtlCol="0">
            <a:spAutoFit/>
          </a:bodyPr>
          <a:lstStyle/>
          <a:p>
            <a:pPr marL="37465">
              <a:lnSpc>
                <a:spcPct val="100000"/>
              </a:lnSpc>
              <a:spcBef>
                <a:spcPts val="1585"/>
              </a:spcBef>
            </a:pPr>
            <a:r>
              <a:rPr sz="2400" dirty="0">
                <a:solidFill>
                  <a:srgbClr val="0000CC"/>
                </a:solidFill>
                <a:latin typeface="Times New Roman"/>
                <a:cs typeface="Times New Roman"/>
              </a:rPr>
              <a:t>…</a:t>
            </a:r>
            <a:endParaRPr sz="2400">
              <a:latin typeface="Times New Roman"/>
              <a:cs typeface="Times New Roman"/>
            </a:endParaRPr>
          </a:p>
          <a:p>
            <a:pPr marL="12700">
              <a:lnSpc>
                <a:spcPct val="100000"/>
              </a:lnSpc>
              <a:spcBef>
                <a:spcPts val="1725"/>
              </a:spcBef>
            </a:pPr>
            <a:r>
              <a:rPr sz="2800" spc="-5" dirty="0">
                <a:solidFill>
                  <a:srgbClr val="0000CC"/>
                </a:solidFill>
                <a:latin typeface="Times New Roman"/>
                <a:cs typeface="Times New Roman"/>
              </a:rPr>
              <a:t>…</a:t>
            </a:r>
            <a:endParaRPr sz="2800">
              <a:latin typeface="Times New Roman"/>
              <a:cs typeface="Times New Roman"/>
            </a:endParaRPr>
          </a:p>
        </p:txBody>
      </p:sp>
      <p:sp>
        <p:nvSpPr>
          <p:cNvPr id="50" name="object 41">
            <a:extLst>
              <a:ext uri="{FF2B5EF4-FFF2-40B4-BE49-F238E27FC236}">
                <a16:creationId xmlns:a16="http://schemas.microsoft.com/office/drawing/2014/main" id="{929B25A7-6EF8-45FF-9DF7-ED1A1674CECC}"/>
              </a:ext>
            </a:extLst>
          </p:cNvPr>
          <p:cNvSpPr txBox="1"/>
          <p:nvPr/>
        </p:nvSpPr>
        <p:spPr>
          <a:xfrm>
            <a:off x="869823" y="5237335"/>
            <a:ext cx="5359400" cy="1029969"/>
          </a:xfrm>
          <a:prstGeom prst="rect">
            <a:avLst/>
          </a:prstGeom>
        </p:spPr>
        <p:txBody>
          <a:bodyPr vert="horz" wrap="square" lIns="0" tIns="110490" rIns="0" bIns="0" rtlCol="0">
            <a:spAutoFit/>
          </a:bodyPr>
          <a:lstStyle/>
          <a:p>
            <a:pPr marR="5080" algn="r">
              <a:lnSpc>
                <a:spcPct val="100000"/>
              </a:lnSpc>
              <a:spcBef>
                <a:spcPts val="870"/>
              </a:spcBef>
            </a:pPr>
            <a:r>
              <a:rPr sz="2400" dirty="0">
                <a:latin typeface="Times New Roman"/>
                <a:cs typeface="Times New Roman"/>
              </a:rPr>
              <a:t>t</a:t>
            </a:r>
            <a:endParaRPr sz="2400">
              <a:latin typeface="Times New Roman"/>
              <a:cs typeface="Times New Roman"/>
            </a:endParaRPr>
          </a:p>
          <a:p>
            <a:pPr marL="12700">
              <a:lnSpc>
                <a:spcPct val="100000"/>
              </a:lnSpc>
              <a:spcBef>
                <a:spcPts val="894"/>
              </a:spcBef>
            </a:pPr>
            <a:r>
              <a:rPr sz="2800" b="1" dirty="0">
                <a:solidFill>
                  <a:srgbClr val="0000CC"/>
                </a:solidFill>
                <a:latin typeface="华文仿宋"/>
                <a:cs typeface="华文仿宋"/>
              </a:rPr>
              <a:t>窃听者：截</a:t>
            </a:r>
            <a:r>
              <a:rPr sz="2800" b="1" spc="-5" dirty="0">
                <a:solidFill>
                  <a:srgbClr val="0000CC"/>
                </a:solidFill>
                <a:latin typeface="华文仿宋"/>
                <a:cs typeface="华文仿宋"/>
              </a:rPr>
              <a:t>取光子获得</a:t>
            </a:r>
            <a:r>
              <a:rPr sz="2800" b="1" dirty="0">
                <a:solidFill>
                  <a:srgbClr val="0000CC"/>
                </a:solidFill>
                <a:latin typeface="华文仿宋"/>
                <a:cs typeface="华文仿宋"/>
              </a:rPr>
              <a:t>信</a:t>
            </a:r>
            <a:r>
              <a:rPr sz="2800" b="1" spc="-5" dirty="0">
                <a:solidFill>
                  <a:srgbClr val="0000CC"/>
                </a:solidFill>
                <a:latin typeface="华文仿宋"/>
                <a:cs typeface="华文仿宋"/>
              </a:rPr>
              <a:t>息</a:t>
            </a:r>
            <a:endParaRPr sz="2800">
              <a:latin typeface="华文仿宋"/>
              <a:cs typeface="华文仿宋"/>
            </a:endParaRPr>
          </a:p>
        </p:txBody>
      </p:sp>
      <p:sp>
        <p:nvSpPr>
          <p:cNvPr id="51" name="object 42">
            <a:extLst>
              <a:ext uri="{FF2B5EF4-FFF2-40B4-BE49-F238E27FC236}">
                <a16:creationId xmlns:a16="http://schemas.microsoft.com/office/drawing/2014/main" id="{B60D2A06-F509-4C41-83E6-C388C9973198}"/>
              </a:ext>
            </a:extLst>
          </p:cNvPr>
          <p:cNvSpPr txBox="1"/>
          <p:nvPr/>
        </p:nvSpPr>
        <p:spPr>
          <a:xfrm>
            <a:off x="560196" y="3509751"/>
            <a:ext cx="1452245" cy="1156335"/>
          </a:xfrm>
          <a:prstGeom prst="rect">
            <a:avLst/>
          </a:prstGeom>
        </p:spPr>
        <p:txBody>
          <a:bodyPr vert="horz" wrap="square" lIns="0" tIns="12065" rIns="0" bIns="0" rtlCol="0">
            <a:spAutoFit/>
          </a:bodyPr>
          <a:lstStyle/>
          <a:p>
            <a:pPr algn="ctr">
              <a:lnSpc>
                <a:spcPct val="100000"/>
              </a:lnSpc>
              <a:spcBef>
                <a:spcPts val="95"/>
              </a:spcBef>
            </a:pPr>
            <a:r>
              <a:rPr sz="2800" b="1" dirty="0">
                <a:solidFill>
                  <a:srgbClr val="FF0000"/>
                </a:solidFill>
                <a:latin typeface="华文仿宋"/>
                <a:cs typeface="华文仿宋"/>
              </a:rPr>
              <a:t>激光脉冲</a:t>
            </a:r>
            <a:endParaRPr sz="2800">
              <a:latin typeface="华文仿宋"/>
              <a:cs typeface="华文仿宋"/>
            </a:endParaRPr>
          </a:p>
          <a:p>
            <a:pPr marL="1905" algn="ctr">
              <a:lnSpc>
                <a:spcPct val="100000"/>
              </a:lnSpc>
              <a:spcBef>
                <a:spcPts val="3145"/>
              </a:spcBef>
              <a:tabLst>
                <a:tab pos="649605" algn="l"/>
              </a:tabLst>
            </a:pPr>
            <a:r>
              <a:rPr sz="3000" baseline="1388" dirty="0">
                <a:latin typeface="Times New Roman"/>
                <a:cs typeface="Times New Roman"/>
              </a:rPr>
              <a:t>1	</a:t>
            </a:r>
            <a:r>
              <a:rPr sz="2000" dirty="0">
                <a:latin typeface="Times New Roman"/>
                <a:cs typeface="Times New Roman"/>
              </a:rPr>
              <a:t>0</a:t>
            </a:r>
            <a:endParaRPr sz="2000">
              <a:latin typeface="Times New Roman"/>
              <a:cs typeface="Times New Roman"/>
            </a:endParaRPr>
          </a:p>
        </p:txBody>
      </p:sp>
      <p:sp>
        <p:nvSpPr>
          <p:cNvPr id="52" name="object 21">
            <a:extLst>
              <a:ext uri="{FF2B5EF4-FFF2-40B4-BE49-F238E27FC236}">
                <a16:creationId xmlns:a16="http://schemas.microsoft.com/office/drawing/2014/main" id="{B926FB5D-5662-46DA-B393-FCEB4DCA2705}"/>
              </a:ext>
            </a:extLst>
          </p:cNvPr>
          <p:cNvSpPr txBox="1"/>
          <p:nvPr/>
        </p:nvSpPr>
        <p:spPr>
          <a:xfrm>
            <a:off x="4148933" y="2144073"/>
            <a:ext cx="4662327" cy="2266005"/>
          </a:xfrm>
          <a:prstGeom prst="rect">
            <a:avLst/>
          </a:prstGeom>
        </p:spPr>
        <p:txBody>
          <a:bodyPr vert="horz" wrap="square" lIns="0" tIns="219710" rIns="0" bIns="0" rtlCol="0">
            <a:spAutoFit/>
          </a:bodyPr>
          <a:lstStyle/>
          <a:p>
            <a:pPr marL="12700">
              <a:lnSpc>
                <a:spcPct val="100000"/>
              </a:lnSpc>
              <a:spcBef>
                <a:spcPts val="1730"/>
              </a:spcBef>
            </a:pPr>
            <a:r>
              <a:rPr sz="2800" b="1" dirty="0">
                <a:solidFill>
                  <a:srgbClr val="FF0000"/>
                </a:solidFill>
                <a:latin typeface="华文仿宋"/>
                <a:cs typeface="华文仿宋"/>
              </a:rPr>
              <a:t>量子密钥分</a:t>
            </a:r>
            <a:r>
              <a:rPr sz="2800" b="1" spc="-10" dirty="0">
                <a:solidFill>
                  <a:srgbClr val="FF0000"/>
                </a:solidFill>
                <a:latin typeface="华文仿宋"/>
                <a:cs typeface="华文仿宋"/>
              </a:rPr>
              <a:t>发</a:t>
            </a:r>
            <a:r>
              <a:rPr sz="2800" b="1" spc="-5" dirty="0">
                <a:solidFill>
                  <a:srgbClr val="FF0000"/>
                </a:solidFill>
                <a:latin typeface="华文仿宋"/>
                <a:cs typeface="华文仿宋"/>
              </a:rPr>
              <a:t>（</a:t>
            </a:r>
            <a:r>
              <a:rPr sz="2800" b="1" spc="-5" dirty="0">
                <a:solidFill>
                  <a:srgbClr val="FF0000"/>
                </a:solidFill>
                <a:latin typeface="Times New Roman"/>
                <a:cs typeface="Times New Roman"/>
              </a:rPr>
              <a:t>QKD</a:t>
            </a:r>
            <a:r>
              <a:rPr sz="2800" b="1" spc="-5" dirty="0">
                <a:solidFill>
                  <a:srgbClr val="FF0000"/>
                </a:solidFill>
                <a:latin typeface="华文仿宋"/>
                <a:cs typeface="华文仿宋"/>
              </a:rPr>
              <a:t>）：</a:t>
            </a:r>
            <a:r>
              <a:rPr sz="2800" b="1" dirty="0">
                <a:solidFill>
                  <a:srgbClr val="FF0000"/>
                </a:solidFill>
                <a:latin typeface="华文仿宋"/>
                <a:cs typeface="华文仿宋"/>
              </a:rPr>
              <a:t>利</a:t>
            </a:r>
            <a:r>
              <a:rPr sz="2800" b="1" spc="-10" dirty="0">
                <a:solidFill>
                  <a:srgbClr val="FF0000"/>
                </a:solidFill>
                <a:latin typeface="华文仿宋"/>
                <a:cs typeface="华文仿宋"/>
              </a:rPr>
              <a:t>用</a:t>
            </a:r>
            <a:r>
              <a:rPr sz="2800" b="1" spc="-10" dirty="0">
                <a:solidFill>
                  <a:srgbClr val="0000FF"/>
                </a:solidFill>
                <a:latin typeface="华文仿宋"/>
                <a:cs typeface="华文仿宋"/>
              </a:rPr>
              <a:t>单</a:t>
            </a:r>
            <a:r>
              <a:rPr sz="2800" b="1" spc="-5" dirty="0">
                <a:solidFill>
                  <a:srgbClr val="0000FF"/>
                </a:solidFill>
                <a:latin typeface="华文仿宋"/>
                <a:cs typeface="华文仿宋"/>
              </a:rPr>
              <a:t>光子</a:t>
            </a:r>
            <a:r>
              <a:rPr sz="2800" b="1" spc="-10" dirty="0">
                <a:solidFill>
                  <a:srgbClr val="FF0000"/>
                </a:solidFill>
                <a:latin typeface="华文仿宋"/>
                <a:cs typeface="华文仿宋"/>
              </a:rPr>
              <a:t>传</a:t>
            </a:r>
            <a:r>
              <a:rPr sz="2800" b="1" spc="-5" dirty="0">
                <a:solidFill>
                  <a:srgbClr val="FF0000"/>
                </a:solidFill>
                <a:latin typeface="华文仿宋"/>
                <a:cs typeface="华文仿宋"/>
              </a:rPr>
              <a:t>送</a:t>
            </a:r>
            <a:r>
              <a:rPr sz="2800" b="1" spc="-10" dirty="0">
                <a:solidFill>
                  <a:srgbClr val="FF0000"/>
                </a:solidFill>
                <a:latin typeface="华文仿宋"/>
                <a:cs typeface="华文仿宋"/>
              </a:rPr>
              <a:t>解密</a:t>
            </a:r>
            <a:r>
              <a:rPr sz="2800" b="1" spc="-5" dirty="0">
                <a:solidFill>
                  <a:srgbClr val="FF0000"/>
                </a:solidFill>
                <a:latin typeface="华文仿宋"/>
                <a:cs typeface="华文仿宋"/>
              </a:rPr>
              <a:t>密</a:t>
            </a:r>
            <a:r>
              <a:rPr sz="2800" b="1" spc="-10" dirty="0">
                <a:solidFill>
                  <a:srgbClr val="FF0000"/>
                </a:solidFill>
                <a:latin typeface="华文仿宋"/>
                <a:cs typeface="华文仿宋"/>
              </a:rPr>
              <a:t>钥</a:t>
            </a:r>
            <a:endParaRPr sz="2800" dirty="0">
              <a:latin typeface="华文仿宋"/>
              <a:cs typeface="华文仿宋"/>
            </a:endParaRPr>
          </a:p>
          <a:p>
            <a:pPr marL="79375">
              <a:lnSpc>
                <a:spcPct val="100000"/>
              </a:lnSpc>
              <a:spcBef>
                <a:spcPts val="1630"/>
              </a:spcBef>
            </a:pPr>
            <a:r>
              <a:rPr sz="2800" b="1" spc="5" dirty="0">
                <a:solidFill>
                  <a:srgbClr val="FF0000"/>
                </a:solidFill>
                <a:latin typeface="黑体"/>
                <a:cs typeface="黑体"/>
              </a:rPr>
              <a:t>量</a:t>
            </a:r>
            <a:r>
              <a:rPr sz="2800" b="1" spc="-10" dirty="0">
                <a:solidFill>
                  <a:srgbClr val="FF0000"/>
                </a:solidFill>
                <a:latin typeface="黑体"/>
                <a:cs typeface="黑体"/>
              </a:rPr>
              <a:t>子技</a:t>
            </a:r>
            <a:r>
              <a:rPr sz="2800" b="1" spc="-15" dirty="0">
                <a:solidFill>
                  <a:srgbClr val="FF0000"/>
                </a:solidFill>
                <a:latin typeface="黑体"/>
                <a:cs typeface="黑体"/>
              </a:rPr>
              <a:t>术</a:t>
            </a:r>
            <a:endParaRPr sz="2800" dirty="0">
              <a:latin typeface="黑体"/>
              <a:cs typeface="黑体"/>
            </a:endParaRPr>
          </a:p>
          <a:p>
            <a:pPr marL="79375">
              <a:lnSpc>
                <a:spcPct val="100000"/>
              </a:lnSpc>
              <a:spcBef>
                <a:spcPts val="865"/>
              </a:spcBef>
            </a:pPr>
            <a:r>
              <a:rPr sz="2800" b="1" dirty="0">
                <a:solidFill>
                  <a:srgbClr val="0000FF"/>
                </a:solidFill>
                <a:latin typeface="黑体"/>
                <a:cs typeface="黑体"/>
              </a:rPr>
              <a:t>控</a:t>
            </a:r>
            <a:r>
              <a:rPr sz="2800" b="1" spc="-10" dirty="0">
                <a:solidFill>
                  <a:srgbClr val="0000FF"/>
                </a:solidFill>
                <a:latin typeface="黑体"/>
                <a:cs typeface="黑体"/>
              </a:rPr>
              <a:t>制单个</a:t>
            </a:r>
            <a:r>
              <a:rPr sz="2800" b="1" dirty="0">
                <a:solidFill>
                  <a:srgbClr val="0000FF"/>
                </a:solidFill>
                <a:latin typeface="黑体"/>
                <a:cs typeface="黑体"/>
              </a:rPr>
              <a:t>光</a:t>
            </a:r>
            <a:r>
              <a:rPr sz="2800" b="1" spc="-10" dirty="0">
                <a:solidFill>
                  <a:srgbClr val="0000FF"/>
                </a:solidFill>
                <a:latin typeface="黑体"/>
                <a:cs typeface="黑体"/>
              </a:rPr>
              <a:t>子</a:t>
            </a:r>
            <a:r>
              <a:rPr sz="2800" b="1" spc="-15" dirty="0">
                <a:solidFill>
                  <a:srgbClr val="0000FF"/>
                </a:solidFill>
                <a:latin typeface="黑体"/>
                <a:cs typeface="黑体"/>
              </a:rPr>
              <a:t>：</a:t>
            </a:r>
            <a:endParaRPr sz="2800" dirty="0">
              <a:latin typeface="黑体"/>
              <a:cs typeface="黑体"/>
            </a:endParaRPr>
          </a:p>
        </p:txBody>
      </p:sp>
      <p:sp>
        <p:nvSpPr>
          <p:cNvPr id="53" name="object 22">
            <a:extLst>
              <a:ext uri="{FF2B5EF4-FFF2-40B4-BE49-F238E27FC236}">
                <a16:creationId xmlns:a16="http://schemas.microsoft.com/office/drawing/2014/main" id="{145E0BB5-1AB5-48A7-A86B-22973B953EEF}"/>
              </a:ext>
            </a:extLst>
          </p:cNvPr>
          <p:cNvSpPr txBox="1">
            <a:spLocks/>
          </p:cNvSpPr>
          <p:nvPr/>
        </p:nvSpPr>
        <p:spPr>
          <a:xfrm>
            <a:off x="4148934" y="1791113"/>
            <a:ext cx="3852066" cy="443070"/>
          </a:xfrm>
          <a:prstGeom prst="rect">
            <a:avLst/>
          </a:prstGeom>
        </p:spPr>
        <p:txBody>
          <a:bodyPr vert="horz" wrap="square" lIns="0" tIns="12065" rIns="0" bIns="0" rtlCol="0">
            <a:spAutoFit/>
          </a:bodyPr>
          <a:lstStyle>
            <a:lvl1pPr>
              <a:defRPr sz="1800" b="1" i="1">
                <a:solidFill>
                  <a:srgbClr val="0000CC"/>
                </a:solidFill>
                <a:latin typeface="Arial"/>
                <a:ea typeface="+mj-ea"/>
                <a:cs typeface="Arial"/>
              </a:defRPr>
            </a:lvl1pPr>
          </a:lstStyle>
          <a:p>
            <a:pPr marL="12700">
              <a:spcBef>
                <a:spcPts val="95"/>
              </a:spcBef>
            </a:pPr>
            <a:r>
              <a:rPr lang="zh-CN" altLang="en-US" sz="2800" i="0" kern="0" dirty="0">
                <a:solidFill>
                  <a:srgbClr val="0000FF"/>
                </a:solidFill>
                <a:latin typeface="华文仿宋"/>
                <a:cs typeface="华文仿宋"/>
              </a:rPr>
              <a:t>量子保密通讯</a:t>
            </a:r>
            <a:endParaRPr lang="zh-CN" altLang="en-US" sz="2800" kern="0" dirty="0">
              <a:latin typeface="华文仿宋"/>
              <a:cs typeface="华文仿宋"/>
            </a:endParaRPr>
          </a:p>
        </p:txBody>
      </p:sp>
      <p:sp>
        <p:nvSpPr>
          <p:cNvPr id="54" name="object 11">
            <a:extLst>
              <a:ext uri="{FF2B5EF4-FFF2-40B4-BE49-F238E27FC236}">
                <a16:creationId xmlns:a16="http://schemas.microsoft.com/office/drawing/2014/main" id="{45C01F17-F30C-4870-ACC8-7B10FA507859}"/>
              </a:ext>
            </a:extLst>
          </p:cNvPr>
          <p:cNvSpPr/>
          <p:nvPr/>
        </p:nvSpPr>
        <p:spPr>
          <a:xfrm>
            <a:off x="5490592" y="4601252"/>
            <a:ext cx="434340" cy="408940"/>
          </a:xfrm>
          <a:custGeom>
            <a:avLst/>
            <a:gdLst/>
            <a:ahLst/>
            <a:cxnLst/>
            <a:rect l="l" t="t" r="r" b="b"/>
            <a:pathLst>
              <a:path w="434339" h="408939">
                <a:moveTo>
                  <a:pt x="217170" y="0"/>
                </a:moveTo>
                <a:lnTo>
                  <a:pt x="167391" y="5393"/>
                </a:lnTo>
                <a:lnTo>
                  <a:pt x="121686" y="20758"/>
                </a:lnTo>
                <a:lnTo>
                  <a:pt x="81362" y="44866"/>
                </a:lnTo>
                <a:lnTo>
                  <a:pt x="47726" y="76493"/>
                </a:lnTo>
                <a:lnTo>
                  <a:pt x="22082" y="114411"/>
                </a:lnTo>
                <a:lnTo>
                  <a:pt x="5738" y="157394"/>
                </a:lnTo>
                <a:lnTo>
                  <a:pt x="0" y="204215"/>
                </a:lnTo>
                <a:lnTo>
                  <a:pt x="5738" y="251037"/>
                </a:lnTo>
                <a:lnTo>
                  <a:pt x="22082" y="294020"/>
                </a:lnTo>
                <a:lnTo>
                  <a:pt x="47726" y="331938"/>
                </a:lnTo>
                <a:lnTo>
                  <a:pt x="81362" y="363565"/>
                </a:lnTo>
                <a:lnTo>
                  <a:pt x="121686" y="387673"/>
                </a:lnTo>
                <a:lnTo>
                  <a:pt x="167391" y="403038"/>
                </a:lnTo>
                <a:lnTo>
                  <a:pt x="217170" y="408431"/>
                </a:lnTo>
                <a:lnTo>
                  <a:pt x="266948" y="403038"/>
                </a:lnTo>
                <a:lnTo>
                  <a:pt x="312653" y="387673"/>
                </a:lnTo>
                <a:lnTo>
                  <a:pt x="352977" y="363565"/>
                </a:lnTo>
                <a:lnTo>
                  <a:pt x="386613" y="331938"/>
                </a:lnTo>
                <a:lnTo>
                  <a:pt x="412257" y="294020"/>
                </a:lnTo>
                <a:lnTo>
                  <a:pt x="428601" y="251037"/>
                </a:lnTo>
                <a:lnTo>
                  <a:pt x="434339" y="204215"/>
                </a:lnTo>
                <a:lnTo>
                  <a:pt x="428601" y="157394"/>
                </a:lnTo>
                <a:lnTo>
                  <a:pt x="412257" y="114411"/>
                </a:lnTo>
                <a:lnTo>
                  <a:pt x="386613" y="76493"/>
                </a:lnTo>
                <a:lnTo>
                  <a:pt x="352977" y="44866"/>
                </a:lnTo>
                <a:lnTo>
                  <a:pt x="312653" y="20758"/>
                </a:lnTo>
                <a:lnTo>
                  <a:pt x="266948" y="5393"/>
                </a:lnTo>
                <a:lnTo>
                  <a:pt x="217170" y="0"/>
                </a:lnTo>
                <a:close/>
              </a:path>
            </a:pathLst>
          </a:custGeom>
          <a:solidFill>
            <a:srgbClr val="FF0000"/>
          </a:solidFill>
        </p:spPr>
        <p:txBody>
          <a:bodyPr wrap="square" lIns="0" tIns="0" rIns="0" bIns="0" rtlCol="0"/>
          <a:lstStyle/>
          <a:p>
            <a:endParaRPr/>
          </a:p>
        </p:txBody>
      </p:sp>
      <p:sp>
        <p:nvSpPr>
          <p:cNvPr id="55" name="object 12">
            <a:extLst>
              <a:ext uri="{FF2B5EF4-FFF2-40B4-BE49-F238E27FC236}">
                <a16:creationId xmlns:a16="http://schemas.microsoft.com/office/drawing/2014/main" id="{88B72074-DC4F-46C5-BA28-76B3074531D7}"/>
              </a:ext>
            </a:extLst>
          </p:cNvPr>
          <p:cNvSpPr/>
          <p:nvPr/>
        </p:nvSpPr>
        <p:spPr>
          <a:xfrm>
            <a:off x="5421630" y="4517178"/>
            <a:ext cx="564515" cy="568960"/>
          </a:xfrm>
          <a:custGeom>
            <a:avLst/>
            <a:gdLst/>
            <a:ahLst/>
            <a:cxnLst/>
            <a:rect l="l" t="t" r="r" b="b"/>
            <a:pathLst>
              <a:path w="564514" h="568960">
                <a:moveTo>
                  <a:pt x="492888" y="517439"/>
                </a:moveTo>
                <a:lnTo>
                  <a:pt x="472313" y="537845"/>
                </a:lnTo>
                <a:lnTo>
                  <a:pt x="564261" y="568960"/>
                </a:lnTo>
                <a:lnTo>
                  <a:pt x="550748" y="527685"/>
                </a:lnTo>
                <a:lnTo>
                  <a:pt x="503047" y="527685"/>
                </a:lnTo>
                <a:lnTo>
                  <a:pt x="492888" y="517439"/>
                </a:lnTo>
                <a:close/>
              </a:path>
              <a:path w="564514" h="568960">
                <a:moveTo>
                  <a:pt x="513419" y="497076"/>
                </a:moveTo>
                <a:lnTo>
                  <a:pt x="492888" y="517439"/>
                </a:lnTo>
                <a:lnTo>
                  <a:pt x="503047" y="527685"/>
                </a:lnTo>
                <a:lnTo>
                  <a:pt x="523621" y="507364"/>
                </a:lnTo>
                <a:lnTo>
                  <a:pt x="513419" y="497076"/>
                </a:lnTo>
                <a:close/>
              </a:path>
              <a:path w="564514" h="568960">
                <a:moveTo>
                  <a:pt x="534035" y="476630"/>
                </a:moveTo>
                <a:lnTo>
                  <a:pt x="513419" y="497076"/>
                </a:lnTo>
                <a:lnTo>
                  <a:pt x="523621" y="507364"/>
                </a:lnTo>
                <a:lnTo>
                  <a:pt x="503047" y="527685"/>
                </a:lnTo>
                <a:lnTo>
                  <a:pt x="550748" y="527685"/>
                </a:lnTo>
                <a:lnTo>
                  <a:pt x="534035" y="476630"/>
                </a:lnTo>
                <a:close/>
              </a:path>
              <a:path w="564514" h="568960">
                <a:moveTo>
                  <a:pt x="20574" y="0"/>
                </a:moveTo>
                <a:lnTo>
                  <a:pt x="0" y="20320"/>
                </a:lnTo>
                <a:lnTo>
                  <a:pt x="492888" y="517439"/>
                </a:lnTo>
                <a:lnTo>
                  <a:pt x="513419" y="497076"/>
                </a:lnTo>
                <a:lnTo>
                  <a:pt x="20574" y="0"/>
                </a:lnTo>
                <a:close/>
              </a:path>
            </a:pathLst>
          </a:custGeom>
          <a:solidFill>
            <a:srgbClr val="0000FF"/>
          </a:solidFill>
        </p:spPr>
        <p:txBody>
          <a:bodyPr wrap="square" lIns="0" tIns="0" rIns="0" bIns="0" rtlCol="0"/>
          <a:lstStyle/>
          <a:p>
            <a:endParaRPr dirty="0"/>
          </a:p>
        </p:txBody>
      </p:sp>
      <p:sp>
        <p:nvSpPr>
          <p:cNvPr id="56" name="object 13">
            <a:extLst>
              <a:ext uri="{FF2B5EF4-FFF2-40B4-BE49-F238E27FC236}">
                <a16:creationId xmlns:a16="http://schemas.microsoft.com/office/drawing/2014/main" id="{7895A536-223F-42FF-9558-B57306D560B7}"/>
              </a:ext>
            </a:extLst>
          </p:cNvPr>
          <p:cNvSpPr/>
          <p:nvPr/>
        </p:nvSpPr>
        <p:spPr>
          <a:xfrm>
            <a:off x="6561963" y="4628684"/>
            <a:ext cx="431800" cy="410209"/>
          </a:xfrm>
          <a:custGeom>
            <a:avLst/>
            <a:gdLst/>
            <a:ahLst/>
            <a:cxnLst/>
            <a:rect l="l" t="t" r="r" b="b"/>
            <a:pathLst>
              <a:path w="431800" h="410210">
                <a:moveTo>
                  <a:pt x="215646" y="0"/>
                </a:moveTo>
                <a:lnTo>
                  <a:pt x="166191" y="5416"/>
                </a:lnTo>
                <a:lnTo>
                  <a:pt x="120798" y="20842"/>
                </a:lnTo>
                <a:lnTo>
                  <a:pt x="80758" y="45046"/>
                </a:lnTo>
                <a:lnTo>
                  <a:pt x="47366" y="76795"/>
                </a:lnTo>
                <a:lnTo>
                  <a:pt x="21913" y="114855"/>
                </a:lnTo>
                <a:lnTo>
                  <a:pt x="5693" y="157993"/>
                </a:lnTo>
                <a:lnTo>
                  <a:pt x="0" y="204978"/>
                </a:lnTo>
                <a:lnTo>
                  <a:pt x="5693" y="251962"/>
                </a:lnTo>
                <a:lnTo>
                  <a:pt x="21913" y="295100"/>
                </a:lnTo>
                <a:lnTo>
                  <a:pt x="47366" y="333160"/>
                </a:lnTo>
                <a:lnTo>
                  <a:pt x="80758" y="364909"/>
                </a:lnTo>
                <a:lnTo>
                  <a:pt x="120798" y="389113"/>
                </a:lnTo>
                <a:lnTo>
                  <a:pt x="166191" y="404539"/>
                </a:lnTo>
                <a:lnTo>
                  <a:pt x="215646" y="409956"/>
                </a:lnTo>
                <a:lnTo>
                  <a:pt x="265100" y="404539"/>
                </a:lnTo>
                <a:lnTo>
                  <a:pt x="310493" y="389113"/>
                </a:lnTo>
                <a:lnTo>
                  <a:pt x="350533" y="364909"/>
                </a:lnTo>
                <a:lnTo>
                  <a:pt x="383925" y="333160"/>
                </a:lnTo>
                <a:lnTo>
                  <a:pt x="409378" y="295100"/>
                </a:lnTo>
                <a:lnTo>
                  <a:pt x="425598" y="251962"/>
                </a:lnTo>
                <a:lnTo>
                  <a:pt x="431291" y="204978"/>
                </a:lnTo>
                <a:lnTo>
                  <a:pt x="425598" y="157993"/>
                </a:lnTo>
                <a:lnTo>
                  <a:pt x="409378" y="114855"/>
                </a:lnTo>
                <a:lnTo>
                  <a:pt x="383925" y="76795"/>
                </a:lnTo>
                <a:lnTo>
                  <a:pt x="350533" y="45046"/>
                </a:lnTo>
                <a:lnTo>
                  <a:pt x="310493" y="20842"/>
                </a:lnTo>
                <a:lnTo>
                  <a:pt x="265100" y="5416"/>
                </a:lnTo>
                <a:lnTo>
                  <a:pt x="215646" y="0"/>
                </a:lnTo>
                <a:close/>
              </a:path>
            </a:pathLst>
          </a:custGeom>
          <a:solidFill>
            <a:srgbClr val="FF0000"/>
          </a:solidFill>
        </p:spPr>
        <p:txBody>
          <a:bodyPr wrap="square" lIns="0" tIns="0" rIns="0" bIns="0" rtlCol="0"/>
          <a:lstStyle/>
          <a:p>
            <a:endParaRPr/>
          </a:p>
        </p:txBody>
      </p:sp>
      <p:sp>
        <p:nvSpPr>
          <p:cNvPr id="57" name="object 14">
            <a:extLst>
              <a:ext uri="{FF2B5EF4-FFF2-40B4-BE49-F238E27FC236}">
                <a16:creationId xmlns:a16="http://schemas.microsoft.com/office/drawing/2014/main" id="{AF4370AD-01FC-4087-AAF2-52FBE2F89831}"/>
              </a:ext>
            </a:extLst>
          </p:cNvPr>
          <p:cNvSpPr/>
          <p:nvPr/>
        </p:nvSpPr>
        <p:spPr>
          <a:xfrm>
            <a:off x="6500242" y="4554770"/>
            <a:ext cx="566420" cy="568960"/>
          </a:xfrm>
          <a:custGeom>
            <a:avLst/>
            <a:gdLst/>
            <a:ahLst/>
            <a:cxnLst/>
            <a:rect l="l" t="t" r="r" b="b"/>
            <a:pathLst>
              <a:path w="566420" h="568960">
                <a:moveTo>
                  <a:pt x="71534" y="51400"/>
                </a:moveTo>
                <a:lnTo>
                  <a:pt x="50962" y="71846"/>
                </a:lnTo>
                <a:lnTo>
                  <a:pt x="545338" y="568960"/>
                </a:lnTo>
                <a:lnTo>
                  <a:pt x="565912" y="548640"/>
                </a:lnTo>
                <a:lnTo>
                  <a:pt x="71534" y="51400"/>
                </a:lnTo>
                <a:close/>
              </a:path>
              <a:path w="566420" h="568960">
                <a:moveTo>
                  <a:pt x="0" y="0"/>
                </a:moveTo>
                <a:lnTo>
                  <a:pt x="30480" y="92201"/>
                </a:lnTo>
                <a:lnTo>
                  <a:pt x="50962" y="71846"/>
                </a:lnTo>
                <a:lnTo>
                  <a:pt x="40767" y="61595"/>
                </a:lnTo>
                <a:lnTo>
                  <a:pt x="61340" y="41148"/>
                </a:lnTo>
                <a:lnTo>
                  <a:pt x="81851" y="41148"/>
                </a:lnTo>
                <a:lnTo>
                  <a:pt x="92075" y="30987"/>
                </a:lnTo>
                <a:lnTo>
                  <a:pt x="0" y="0"/>
                </a:lnTo>
                <a:close/>
              </a:path>
              <a:path w="566420" h="568960">
                <a:moveTo>
                  <a:pt x="61340" y="41148"/>
                </a:moveTo>
                <a:lnTo>
                  <a:pt x="40767" y="61595"/>
                </a:lnTo>
                <a:lnTo>
                  <a:pt x="50962" y="71846"/>
                </a:lnTo>
                <a:lnTo>
                  <a:pt x="71534" y="51400"/>
                </a:lnTo>
                <a:lnTo>
                  <a:pt x="61340" y="41148"/>
                </a:lnTo>
                <a:close/>
              </a:path>
              <a:path w="566420" h="568960">
                <a:moveTo>
                  <a:pt x="81851" y="41148"/>
                </a:moveTo>
                <a:lnTo>
                  <a:pt x="61340" y="41148"/>
                </a:lnTo>
                <a:lnTo>
                  <a:pt x="71534" y="51400"/>
                </a:lnTo>
                <a:lnTo>
                  <a:pt x="81851" y="41148"/>
                </a:lnTo>
                <a:close/>
              </a:path>
            </a:pathLst>
          </a:custGeom>
          <a:solidFill>
            <a:srgbClr val="0000FF"/>
          </a:solidFill>
        </p:spPr>
        <p:txBody>
          <a:bodyPr wrap="square" lIns="0" tIns="0" rIns="0" bIns="0" rtlCol="0"/>
          <a:lstStyle/>
          <a:p>
            <a:endParaRPr/>
          </a:p>
        </p:txBody>
      </p:sp>
      <p:sp>
        <p:nvSpPr>
          <p:cNvPr id="58" name="object 15">
            <a:extLst>
              <a:ext uri="{FF2B5EF4-FFF2-40B4-BE49-F238E27FC236}">
                <a16:creationId xmlns:a16="http://schemas.microsoft.com/office/drawing/2014/main" id="{FE75AC17-CACD-446A-BE7D-571C32558018}"/>
              </a:ext>
            </a:extLst>
          </p:cNvPr>
          <p:cNvSpPr/>
          <p:nvPr/>
        </p:nvSpPr>
        <p:spPr>
          <a:xfrm>
            <a:off x="7599808" y="4633256"/>
            <a:ext cx="431800" cy="410209"/>
          </a:xfrm>
          <a:custGeom>
            <a:avLst/>
            <a:gdLst/>
            <a:ahLst/>
            <a:cxnLst/>
            <a:rect l="l" t="t" r="r" b="b"/>
            <a:pathLst>
              <a:path w="431800" h="410210">
                <a:moveTo>
                  <a:pt x="215646" y="0"/>
                </a:moveTo>
                <a:lnTo>
                  <a:pt x="166191" y="5416"/>
                </a:lnTo>
                <a:lnTo>
                  <a:pt x="120798" y="20842"/>
                </a:lnTo>
                <a:lnTo>
                  <a:pt x="80758" y="45046"/>
                </a:lnTo>
                <a:lnTo>
                  <a:pt x="47366" y="76795"/>
                </a:lnTo>
                <a:lnTo>
                  <a:pt x="21913" y="114855"/>
                </a:lnTo>
                <a:lnTo>
                  <a:pt x="5693" y="157993"/>
                </a:lnTo>
                <a:lnTo>
                  <a:pt x="0" y="204977"/>
                </a:lnTo>
                <a:lnTo>
                  <a:pt x="5693" y="251962"/>
                </a:lnTo>
                <a:lnTo>
                  <a:pt x="21913" y="295100"/>
                </a:lnTo>
                <a:lnTo>
                  <a:pt x="47366" y="333160"/>
                </a:lnTo>
                <a:lnTo>
                  <a:pt x="80758" y="364909"/>
                </a:lnTo>
                <a:lnTo>
                  <a:pt x="120798" y="389113"/>
                </a:lnTo>
                <a:lnTo>
                  <a:pt x="166191" y="404539"/>
                </a:lnTo>
                <a:lnTo>
                  <a:pt x="215646" y="409956"/>
                </a:lnTo>
                <a:lnTo>
                  <a:pt x="265100" y="404539"/>
                </a:lnTo>
                <a:lnTo>
                  <a:pt x="310493" y="389113"/>
                </a:lnTo>
                <a:lnTo>
                  <a:pt x="350533" y="364909"/>
                </a:lnTo>
                <a:lnTo>
                  <a:pt x="383925" y="333160"/>
                </a:lnTo>
                <a:lnTo>
                  <a:pt x="409378" y="295100"/>
                </a:lnTo>
                <a:lnTo>
                  <a:pt x="425598" y="251962"/>
                </a:lnTo>
                <a:lnTo>
                  <a:pt x="431292" y="204977"/>
                </a:lnTo>
                <a:lnTo>
                  <a:pt x="425598" y="157993"/>
                </a:lnTo>
                <a:lnTo>
                  <a:pt x="409378" y="114855"/>
                </a:lnTo>
                <a:lnTo>
                  <a:pt x="383925" y="76795"/>
                </a:lnTo>
                <a:lnTo>
                  <a:pt x="350533" y="45046"/>
                </a:lnTo>
                <a:lnTo>
                  <a:pt x="310493" y="20842"/>
                </a:lnTo>
                <a:lnTo>
                  <a:pt x="265100" y="5416"/>
                </a:lnTo>
                <a:lnTo>
                  <a:pt x="215646" y="0"/>
                </a:lnTo>
                <a:close/>
              </a:path>
            </a:pathLst>
          </a:custGeom>
          <a:solidFill>
            <a:srgbClr val="FF0000"/>
          </a:solidFill>
        </p:spPr>
        <p:txBody>
          <a:bodyPr wrap="square" lIns="0" tIns="0" rIns="0" bIns="0" rtlCol="0"/>
          <a:lstStyle/>
          <a:p>
            <a:endParaRPr/>
          </a:p>
        </p:txBody>
      </p:sp>
      <p:sp>
        <p:nvSpPr>
          <p:cNvPr id="59" name="object 16">
            <a:extLst>
              <a:ext uri="{FF2B5EF4-FFF2-40B4-BE49-F238E27FC236}">
                <a16:creationId xmlns:a16="http://schemas.microsoft.com/office/drawing/2014/main" id="{2B805B61-A9F2-47FD-9A2C-0F7953F04CE1}"/>
              </a:ext>
            </a:extLst>
          </p:cNvPr>
          <p:cNvSpPr/>
          <p:nvPr/>
        </p:nvSpPr>
        <p:spPr>
          <a:xfrm>
            <a:off x="7546848" y="4602014"/>
            <a:ext cx="641350" cy="431165"/>
          </a:xfrm>
          <a:custGeom>
            <a:avLst/>
            <a:gdLst/>
            <a:ahLst/>
            <a:cxnLst/>
            <a:rect l="l" t="t" r="r" b="b"/>
            <a:pathLst>
              <a:path w="641350" h="431164">
                <a:moveTo>
                  <a:pt x="560931" y="35815"/>
                </a:moveTo>
                <a:lnTo>
                  <a:pt x="0" y="407035"/>
                </a:lnTo>
                <a:lnTo>
                  <a:pt x="16001" y="431164"/>
                </a:lnTo>
                <a:lnTo>
                  <a:pt x="576971" y="60044"/>
                </a:lnTo>
                <a:lnTo>
                  <a:pt x="560931" y="35815"/>
                </a:lnTo>
                <a:close/>
              </a:path>
              <a:path w="641350" h="431164">
                <a:moveTo>
                  <a:pt x="625366" y="27812"/>
                </a:moveTo>
                <a:lnTo>
                  <a:pt x="573024" y="27812"/>
                </a:lnTo>
                <a:lnTo>
                  <a:pt x="589026" y="52069"/>
                </a:lnTo>
                <a:lnTo>
                  <a:pt x="576971" y="60044"/>
                </a:lnTo>
                <a:lnTo>
                  <a:pt x="592963" y="84200"/>
                </a:lnTo>
                <a:lnTo>
                  <a:pt x="625366" y="27812"/>
                </a:lnTo>
                <a:close/>
              </a:path>
              <a:path w="641350" h="431164">
                <a:moveTo>
                  <a:pt x="573024" y="27812"/>
                </a:moveTo>
                <a:lnTo>
                  <a:pt x="560931" y="35815"/>
                </a:lnTo>
                <a:lnTo>
                  <a:pt x="576971" y="60044"/>
                </a:lnTo>
                <a:lnTo>
                  <a:pt x="589026" y="52069"/>
                </a:lnTo>
                <a:lnTo>
                  <a:pt x="573024" y="27812"/>
                </a:lnTo>
                <a:close/>
              </a:path>
              <a:path w="641350" h="431164">
                <a:moveTo>
                  <a:pt x="641350" y="0"/>
                </a:moveTo>
                <a:lnTo>
                  <a:pt x="544956" y="11684"/>
                </a:lnTo>
                <a:lnTo>
                  <a:pt x="560931" y="35815"/>
                </a:lnTo>
                <a:lnTo>
                  <a:pt x="573024" y="27812"/>
                </a:lnTo>
                <a:lnTo>
                  <a:pt x="625366" y="27812"/>
                </a:lnTo>
                <a:lnTo>
                  <a:pt x="641350" y="0"/>
                </a:lnTo>
                <a:close/>
              </a:path>
            </a:pathLst>
          </a:custGeom>
          <a:solidFill>
            <a:srgbClr val="0000FF"/>
          </a:solidFill>
        </p:spPr>
        <p:txBody>
          <a:bodyPr wrap="square" lIns="0" tIns="0" rIns="0" bIns="0" rtlCol="0"/>
          <a:lstStyle/>
          <a:p>
            <a:endParaRPr/>
          </a:p>
        </p:txBody>
      </p:sp>
      <p:sp>
        <p:nvSpPr>
          <p:cNvPr id="60" name="object 17">
            <a:extLst>
              <a:ext uri="{FF2B5EF4-FFF2-40B4-BE49-F238E27FC236}">
                <a16:creationId xmlns:a16="http://schemas.microsoft.com/office/drawing/2014/main" id="{8E871C75-CBA9-48AF-B1B1-43C0D33FDB51}"/>
              </a:ext>
            </a:extLst>
          </p:cNvPr>
          <p:cNvSpPr/>
          <p:nvPr/>
        </p:nvSpPr>
        <p:spPr>
          <a:xfrm>
            <a:off x="8572119" y="4570772"/>
            <a:ext cx="433070" cy="411480"/>
          </a:xfrm>
          <a:custGeom>
            <a:avLst/>
            <a:gdLst/>
            <a:ahLst/>
            <a:cxnLst/>
            <a:rect l="l" t="t" r="r" b="b"/>
            <a:pathLst>
              <a:path w="433070" h="411480">
                <a:moveTo>
                  <a:pt x="216408" y="0"/>
                </a:moveTo>
                <a:lnTo>
                  <a:pt x="166791" y="5431"/>
                </a:lnTo>
                <a:lnTo>
                  <a:pt x="121242" y="20905"/>
                </a:lnTo>
                <a:lnTo>
                  <a:pt x="81060" y="45186"/>
                </a:lnTo>
                <a:lnTo>
                  <a:pt x="47546" y="77044"/>
                </a:lnTo>
                <a:lnTo>
                  <a:pt x="21998" y="115244"/>
                </a:lnTo>
                <a:lnTo>
                  <a:pt x="5716" y="158553"/>
                </a:lnTo>
                <a:lnTo>
                  <a:pt x="0" y="205740"/>
                </a:lnTo>
                <a:lnTo>
                  <a:pt x="5716" y="252926"/>
                </a:lnTo>
                <a:lnTo>
                  <a:pt x="21998" y="296235"/>
                </a:lnTo>
                <a:lnTo>
                  <a:pt x="47546" y="334435"/>
                </a:lnTo>
                <a:lnTo>
                  <a:pt x="81060" y="366293"/>
                </a:lnTo>
                <a:lnTo>
                  <a:pt x="121242" y="390574"/>
                </a:lnTo>
                <a:lnTo>
                  <a:pt x="166791" y="406048"/>
                </a:lnTo>
                <a:lnTo>
                  <a:pt x="216408" y="411480"/>
                </a:lnTo>
                <a:lnTo>
                  <a:pt x="266024" y="406048"/>
                </a:lnTo>
                <a:lnTo>
                  <a:pt x="311573" y="390574"/>
                </a:lnTo>
                <a:lnTo>
                  <a:pt x="351755" y="366293"/>
                </a:lnTo>
                <a:lnTo>
                  <a:pt x="385269" y="334435"/>
                </a:lnTo>
                <a:lnTo>
                  <a:pt x="410817" y="296235"/>
                </a:lnTo>
                <a:lnTo>
                  <a:pt x="427099" y="252926"/>
                </a:lnTo>
                <a:lnTo>
                  <a:pt x="432815" y="205740"/>
                </a:lnTo>
                <a:lnTo>
                  <a:pt x="427099" y="158553"/>
                </a:lnTo>
                <a:lnTo>
                  <a:pt x="410817" y="115244"/>
                </a:lnTo>
                <a:lnTo>
                  <a:pt x="385269" y="77044"/>
                </a:lnTo>
                <a:lnTo>
                  <a:pt x="351755" y="45186"/>
                </a:lnTo>
                <a:lnTo>
                  <a:pt x="311573" y="20905"/>
                </a:lnTo>
                <a:lnTo>
                  <a:pt x="266024" y="5431"/>
                </a:lnTo>
                <a:lnTo>
                  <a:pt x="216408" y="0"/>
                </a:lnTo>
                <a:close/>
              </a:path>
            </a:pathLst>
          </a:custGeom>
          <a:solidFill>
            <a:srgbClr val="FF0000"/>
          </a:solidFill>
        </p:spPr>
        <p:txBody>
          <a:bodyPr wrap="square" lIns="0" tIns="0" rIns="0" bIns="0" rtlCol="0"/>
          <a:lstStyle/>
          <a:p>
            <a:endParaRPr dirty="0"/>
          </a:p>
        </p:txBody>
      </p:sp>
      <p:sp>
        <p:nvSpPr>
          <p:cNvPr id="61" name="object 18">
            <a:extLst>
              <a:ext uri="{FF2B5EF4-FFF2-40B4-BE49-F238E27FC236}">
                <a16:creationId xmlns:a16="http://schemas.microsoft.com/office/drawing/2014/main" id="{A582CFDC-9B4D-4D5F-A485-FD0CFCD09605}"/>
              </a:ext>
            </a:extLst>
          </p:cNvPr>
          <p:cNvSpPr/>
          <p:nvPr/>
        </p:nvSpPr>
        <p:spPr>
          <a:xfrm>
            <a:off x="8604885" y="4443645"/>
            <a:ext cx="412750" cy="671195"/>
          </a:xfrm>
          <a:custGeom>
            <a:avLst/>
            <a:gdLst/>
            <a:ahLst/>
            <a:cxnLst/>
            <a:rect l="l" t="t" r="r" b="b"/>
            <a:pathLst>
              <a:path w="412750" h="671194">
                <a:moveTo>
                  <a:pt x="7619" y="574294"/>
                </a:moveTo>
                <a:lnTo>
                  <a:pt x="0" y="671068"/>
                </a:lnTo>
                <a:lnTo>
                  <a:pt x="82041" y="619125"/>
                </a:lnTo>
                <a:lnTo>
                  <a:pt x="77825" y="616585"/>
                </a:lnTo>
                <a:lnTo>
                  <a:pt x="49783" y="616585"/>
                </a:lnTo>
                <a:lnTo>
                  <a:pt x="25018" y="601599"/>
                </a:lnTo>
                <a:lnTo>
                  <a:pt x="32458" y="589256"/>
                </a:lnTo>
                <a:lnTo>
                  <a:pt x="7619" y="574294"/>
                </a:lnTo>
                <a:close/>
              </a:path>
              <a:path w="412750" h="671194">
                <a:moveTo>
                  <a:pt x="32458" y="589256"/>
                </a:moveTo>
                <a:lnTo>
                  <a:pt x="25018" y="601599"/>
                </a:lnTo>
                <a:lnTo>
                  <a:pt x="49783" y="616585"/>
                </a:lnTo>
                <a:lnTo>
                  <a:pt x="57254" y="604193"/>
                </a:lnTo>
                <a:lnTo>
                  <a:pt x="32458" y="589256"/>
                </a:lnTo>
                <a:close/>
              </a:path>
              <a:path w="412750" h="671194">
                <a:moveTo>
                  <a:pt x="57254" y="604193"/>
                </a:moveTo>
                <a:lnTo>
                  <a:pt x="49783" y="616585"/>
                </a:lnTo>
                <a:lnTo>
                  <a:pt x="77825" y="616585"/>
                </a:lnTo>
                <a:lnTo>
                  <a:pt x="57254" y="604193"/>
                </a:lnTo>
                <a:close/>
              </a:path>
              <a:path w="412750" h="671194">
                <a:moveTo>
                  <a:pt x="387604" y="0"/>
                </a:moveTo>
                <a:lnTo>
                  <a:pt x="32458" y="589256"/>
                </a:lnTo>
                <a:lnTo>
                  <a:pt x="57254" y="604193"/>
                </a:lnTo>
                <a:lnTo>
                  <a:pt x="412495" y="14986"/>
                </a:lnTo>
                <a:lnTo>
                  <a:pt x="387604" y="0"/>
                </a:lnTo>
                <a:close/>
              </a:path>
            </a:pathLst>
          </a:custGeom>
          <a:solidFill>
            <a:srgbClr val="0000FF"/>
          </a:solidFill>
        </p:spPr>
        <p:txBody>
          <a:bodyPr wrap="square" lIns="0" tIns="0" rIns="0" bIns="0" rtlCol="0"/>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75628" y="117475"/>
            <a:ext cx="2756535" cy="299720"/>
          </a:xfrm>
          <a:prstGeom prst="rect">
            <a:avLst/>
          </a:prstGeom>
        </p:spPr>
        <p:txBody>
          <a:bodyPr vert="horz" wrap="square" lIns="0" tIns="12700" rIns="0" bIns="0" rtlCol="0">
            <a:spAutoFit/>
          </a:bodyPr>
          <a:lstStyle/>
          <a:p>
            <a:pPr marL="12700">
              <a:lnSpc>
                <a:spcPct val="100000"/>
              </a:lnSpc>
              <a:spcBef>
                <a:spcPts val="100"/>
              </a:spcBef>
            </a:pPr>
            <a:r>
              <a:rPr sz="1800" b="1" i="1" dirty="0">
                <a:solidFill>
                  <a:srgbClr val="0000CC"/>
                </a:solidFill>
                <a:latin typeface="Arial"/>
                <a:cs typeface="Arial"/>
              </a:rPr>
              <a:t>Xi’an </a:t>
            </a:r>
            <a:r>
              <a:rPr sz="1800" b="1" i="1" spc="-5" dirty="0">
                <a:solidFill>
                  <a:srgbClr val="0000CC"/>
                </a:solidFill>
                <a:latin typeface="Arial"/>
                <a:cs typeface="Arial"/>
              </a:rPr>
              <a:t>Jiaotong</a:t>
            </a:r>
            <a:r>
              <a:rPr sz="1800" b="1" i="1" spc="-30" dirty="0">
                <a:solidFill>
                  <a:srgbClr val="0000CC"/>
                </a:solidFill>
                <a:latin typeface="Arial"/>
                <a:cs typeface="Arial"/>
              </a:rPr>
              <a:t> </a:t>
            </a:r>
            <a:r>
              <a:rPr sz="1800" b="1" i="1" spc="-5" dirty="0">
                <a:solidFill>
                  <a:srgbClr val="0000CC"/>
                </a:solidFill>
                <a:latin typeface="Arial"/>
                <a:cs typeface="Arial"/>
              </a:rPr>
              <a:t>University</a:t>
            </a:r>
            <a:endParaRPr sz="1800">
              <a:latin typeface="Arial"/>
              <a:cs typeface="Arial"/>
            </a:endParaRPr>
          </a:p>
        </p:txBody>
      </p:sp>
      <p:sp>
        <p:nvSpPr>
          <p:cNvPr id="3" name="object 3"/>
          <p:cNvSpPr/>
          <p:nvPr/>
        </p:nvSpPr>
        <p:spPr>
          <a:xfrm>
            <a:off x="0" y="501395"/>
            <a:ext cx="9144000" cy="12700"/>
          </a:xfrm>
          <a:custGeom>
            <a:avLst/>
            <a:gdLst/>
            <a:ahLst/>
            <a:cxnLst/>
            <a:rect l="l" t="t" r="r" b="b"/>
            <a:pathLst>
              <a:path w="9144000" h="12700">
                <a:moveTo>
                  <a:pt x="9144000" y="0"/>
                </a:moveTo>
                <a:lnTo>
                  <a:pt x="0" y="0"/>
                </a:lnTo>
                <a:lnTo>
                  <a:pt x="0" y="12192"/>
                </a:lnTo>
                <a:lnTo>
                  <a:pt x="9144000" y="12192"/>
                </a:lnTo>
                <a:lnTo>
                  <a:pt x="9144000" y="0"/>
                </a:lnTo>
                <a:close/>
              </a:path>
            </a:pathLst>
          </a:custGeom>
          <a:solidFill>
            <a:srgbClr val="9999FF"/>
          </a:solidFill>
        </p:spPr>
        <p:txBody>
          <a:bodyPr wrap="square" lIns="0" tIns="0" rIns="0" bIns="0" rtlCol="0"/>
          <a:lstStyle/>
          <a:p>
            <a:endParaRPr/>
          </a:p>
        </p:txBody>
      </p:sp>
      <p:pic>
        <p:nvPicPr>
          <p:cNvPr id="4" name="object 4"/>
          <p:cNvPicPr/>
          <p:nvPr/>
        </p:nvPicPr>
        <p:blipFill>
          <a:blip r:embed="rId2" cstate="print"/>
          <a:stretch>
            <a:fillRect/>
          </a:stretch>
        </p:blipFill>
        <p:spPr>
          <a:xfrm>
            <a:off x="6591300" y="5791198"/>
            <a:ext cx="2552699" cy="990600"/>
          </a:xfrm>
          <a:prstGeom prst="rect">
            <a:avLst/>
          </a:prstGeom>
        </p:spPr>
      </p:pic>
      <p:sp>
        <p:nvSpPr>
          <p:cNvPr id="5" name="object 5"/>
          <p:cNvSpPr txBox="1"/>
          <p:nvPr/>
        </p:nvSpPr>
        <p:spPr>
          <a:xfrm>
            <a:off x="770940" y="648716"/>
            <a:ext cx="5473065" cy="452120"/>
          </a:xfrm>
          <a:prstGeom prst="rect">
            <a:avLst/>
          </a:prstGeom>
        </p:spPr>
        <p:txBody>
          <a:bodyPr vert="horz" wrap="square" lIns="0" tIns="12065" rIns="0" bIns="0" rtlCol="0">
            <a:spAutoFit/>
          </a:bodyPr>
          <a:lstStyle/>
          <a:p>
            <a:pPr marL="12700">
              <a:lnSpc>
                <a:spcPct val="100000"/>
              </a:lnSpc>
              <a:spcBef>
                <a:spcPts val="95"/>
              </a:spcBef>
            </a:pPr>
            <a:r>
              <a:rPr sz="2800" dirty="0">
                <a:solidFill>
                  <a:srgbClr val="0000FF"/>
                </a:solidFill>
                <a:latin typeface="Times New Roman"/>
                <a:cs typeface="Times New Roman"/>
              </a:rPr>
              <a:t>public</a:t>
            </a:r>
            <a:r>
              <a:rPr sz="2800" spc="-35" dirty="0">
                <a:solidFill>
                  <a:srgbClr val="0000FF"/>
                </a:solidFill>
                <a:latin typeface="Times New Roman"/>
                <a:cs typeface="Times New Roman"/>
              </a:rPr>
              <a:t> </a:t>
            </a:r>
            <a:r>
              <a:rPr sz="2800" spc="-5" dirty="0">
                <a:solidFill>
                  <a:srgbClr val="0000FF"/>
                </a:solidFill>
                <a:latin typeface="Times New Roman"/>
                <a:cs typeface="Times New Roman"/>
              </a:rPr>
              <a:t>key</a:t>
            </a:r>
            <a:r>
              <a:rPr sz="2800" spc="665" dirty="0">
                <a:solidFill>
                  <a:srgbClr val="0000FF"/>
                </a:solidFill>
                <a:latin typeface="Times New Roman"/>
                <a:cs typeface="Times New Roman"/>
              </a:rPr>
              <a:t> </a:t>
            </a:r>
            <a:r>
              <a:rPr sz="2800" spc="-5" dirty="0">
                <a:solidFill>
                  <a:srgbClr val="0000FF"/>
                </a:solidFill>
                <a:latin typeface="Times New Roman"/>
                <a:cs typeface="Times New Roman"/>
              </a:rPr>
              <a:t>system</a:t>
            </a:r>
            <a:r>
              <a:rPr sz="2800" spc="-30" dirty="0">
                <a:solidFill>
                  <a:srgbClr val="0000FF"/>
                </a:solidFill>
                <a:latin typeface="Times New Roman"/>
                <a:cs typeface="Times New Roman"/>
              </a:rPr>
              <a:t> </a:t>
            </a:r>
            <a:r>
              <a:rPr sz="2800" dirty="0">
                <a:solidFill>
                  <a:srgbClr val="0000FF"/>
                </a:solidFill>
                <a:latin typeface="Times New Roman"/>
                <a:cs typeface="Times New Roman"/>
              </a:rPr>
              <a:t>(RSA---</a:t>
            </a:r>
            <a:r>
              <a:rPr sz="2800" spc="-5" dirty="0">
                <a:solidFill>
                  <a:srgbClr val="0000FF"/>
                </a:solidFill>
                <a:latin typeface="华文仿宋"/>
                <a:cs typeface="华文仿宋"/>
              </a:rPr>
              <a:t>公开密</a:t>
            </a:r>
            <a:r>
              <a:rPr sz="2800" spc="-10" dirty="0">
                <a:solidFill>
                  <a:srgbClr val="0000FF"/>
                </a:solidFill>
                <a:latin typeface="华文仿宋"/>
                <a:cs typeface="华文仿宋"/>
              </a:rPr>
              <a:t>钥</a:t>
            </a:r>
            <a:r>
              <a:rPr sz="2800" spc="-5" dirty="0">
                <a:solidFill>
                  <a:srgbClr val="0000FF"/>
                </a:solidFill>
                <a:latin typeface="Times New Roman"/>
                <a:cs typeface="Times New Roman"/>
              </a:rPr>
              <a:t>)</a:t>
            </a:r>
            <a:endParaRPr sz="2800">
              <a:latin typeface="Times New Roman"/>
              <a:cs typeface="Times New Roman"/>
            </a:endParaRPr>
          </a:p>
        </p:txBody>
      </p:sp>
      <p:sp>
        <p:nvSpPr>
          <p:cNvPr id="6" name="object 6"/>
          <p:cNvSpPr txBox="1"/>
          <p:nvPr/>
        </p:nvSpPr>
        <p:spPr>
          <a:xfrm>
            <a:off x="7114364" y="3107910"/>
            <a:ext cx="1361440" cy="464820"/>
          </a:xfrm>
          <a:prstGeom prst="rect">
            <a:avLst/>
          </a:prstGeom>
        </p:spPr>
        <p:txBody>
          <a:bodyPr vert="horz" wrap="square" lIns="0" tIns="16510" rIns="0" bIns="0" rtlCol="0">
            <a:spAutoFit/>
          </a:bodyPr>
          <a:lstStyle/>
          <a:p>
            <a:pPr marL="12700">
              <a:lnSpc>
                <a:spcPct val="100000"/>
              </a:lnSpc>
              <a:spcBef>
                <a:spcPts val="130"/>
              </a:spcBef>
            </a:pPr>
            <a:r>
              <a:rPr sz="2850" i="1" spc="210" dirty="0">
                <a:latin typeface="Times New Roman"/>
                <a:cs typeface="Times New Roman"/>
              </a:rPr>
              <a:t>q</a:t>
            </a:r>
            <a:r>
              <a:rPr sz="2850" spc="210" dirty="0">
                <a:latin typeface="Symbol"/>
                <a:cs typeface="Symbol"/>
              </a:rPr>
              <a:t></a:t>
            </a:r>
            <a:r>
              <a:rPr sz="2850" spc="-500" dirty="0">
                <a:latin typeface="Times New Roman"/>
                <a:cs typeface="Times New Roman"/>
              </a:rPr>
              <a:t> </a:t>
            </a:r>
            <a:r>
              <a:rPr sz="2850" i="1" spc="85" dirty="0">
                <a:latin typeface="Times New Roman"/>
                <a:cs typeface="Times New Roman"/>
              </a:rPr>
              <a:t>p </a:t>
            </a:r>
            <a:r>
              <a:rPr sz="2850" spc="95" dirty="0">
                <a:latin typeface="Symbol"/>
                <a:cs typeface="Symbol"/>
              </a:rPr>
              <a:t></a:t>
            </a:r>
            <a:r>
              <a:rPr sz="2850" spc="95" dirty="0">
                <a:latin typeface="Times New Roman"/>
                <a:cs typeface="Times New Roman"/>
              </a:rPr>
              <a:t> </a:t>
            </a:r>
            <a:r>
              <a:rPr sz="2850" i="1" spc="114" dirty="0">
                <a:latin typeface="Times New Roman"/>
                <a:cs typeface="Times New Roman"/>
              </a:rPr>
              <a:t>N</a:t>
            </a:r>
            <a:endParaRPr sz="2850">
              <a:latin typeface="Times New Roman"/>
              <a:cs typeface="Times New Roman"/>
            </a:endParaRPr>
          </a:p>
        </p:txBody>
      </p:sp>
      <p:sp>
        <p:nvSpPr>
          <p:cNvPr id="7" name="object 7"/>
          <p:cNvSpPr txBox="1">
            <a:spLocks noGrp="1"/>
          </p:cNvSpPr>
          <p:nvPr>
            <p:ph type="title"/>
          </p:nvPr>
        </p:nvSpPr>
        <p:spPr>
          <a:xfrm>
            <a:off x="6956780" y="2563750"/>
            <a:ext cx="1668145" cy="466090"/>
          </a:xfrm>
          <a:prstGeom prst="rect">
            <a:avLst/>
          </a:prstGeom>
        </p:spPr>
        <p:txBody>
          <a:bodyPr vert="horz" wrap="square" lIns="0" tIns="17780" rIns="0" bIns="0" rtlCol="0">
            <a:spAutoFit/>
          </a:bodyPr>
          <a:lstStyle/>
          <a:p>
            <a:pPr marL="12700">
              <a:lnSpc>
                <a:spcPct val="100000"/>
              </a:lnSpc>
              <a:spcBef>
                <a:spcPts val="140"/>
              </a:spcBef>
            </a:pPr>
            <a:r>
              <a:rPr sz="2850" b="0" spc="155" dirty="0">
                <a:solidFill>
                  <a:srgbClr val="000000"/>
                </a:solidFill>
                <a:latin typeface="Times New Roman"/>
                <a:cs typeface="Times New Roman"/>
              </a:rPr>
              <a:t>F</a:t>
            </a:r>
            <a:r>
              <a:rPr sz="2850" b="0" i="0" spc="155" dirty="0">
                <a:solidFill>
                  <a:srgbClr val="000000"/>
                </a:solidFill>
                <a:latin typeface="Times New Roman"/>
                <a:cs typeface="Times New Roman"/>
              </a:rPr>
              <a:t>(</a:t>
            </a:r>
            <a:r>
              <a:rPr sz="2850" b="0" spc="155" dirty="0">
                <a:solidFill>
                  <a:srgbClr val="000000"/>
                </a:solidFill>
                <a:latin typeface="Times New Roman"/>
                <a:cs typeface="Times New Roman"/>
              </a:rPr>
              <a:t>x</a:t>
            </a:r>
            <a:r>
              <a:rPr sz="2850" b="0" i="0" spc="155" dirty="0">
                <a:solidFill>
                  <a:srgbClr val="000000"/>
                </a:solidFill>
                <a:latin typeface="Times New Roman"/>
                <a:cs typeface="Times New Roman"/>
              </a:rPr>
              <a:t>, </a:t>
            </a:r>
            <a:r>
              <a:rPr sz="2850" b="0" spc="75" dirty="0">
                <a:solidFill>
                  <a:srgbClr val="000000"/>
                </a:solidFill>
                <a:latin typeface="Times New Roman"/>
                <a:cs typeface="Times New Roman"/>
              </a:rPr>
              <a:t>p</a:t>
            </a:r>
            <a:r>
              <a:rPr sz="2850" b="0" i="0" spc="75" dirty="0">
                <a:solidFill>
                  <a:srgbClr val="000000"/>
                </a:solidFill>
                <a:latin typeface="Times New Roman"/>
                <a:cs typeface="Times New Roman"/>
              </a:rPr>
              <a:t>) </a:t>
            </a:r>
            <a:r>
              <a:rPr sz="2850" b="0" i="0" spc="95" dirty="0">
                <a:solidFill>
                  <a:srgbClr val="000000"/>
                </a:solidFill>
                <a:latin typeface="Symbol"/>
                <a:cs typeface="Symbol"/>
              </a:rPr>
              <a:t></a:t>
            </a:r>
            <a:r>
              <a:rPr sz="2850" b="0" i="0" spc="-365" dirty="0">
                <a:solidFill>
                  <a:srgbClr val="000000"/>
                </a:solidFill>
                <a:latin typeface="Times New Roman"/>
                <a:cs typeface="Times New Roman"/>
              </a:rPr>
              <a:t> </a:t>
            </a:r>
            <a:r>
              <a:rPr sz="2850" b="0" spc="75" dirty="0">
                <a:solidFill>
                  <a:srgbClr val="000000"/>
                </a:solidFill>
                <a:latin typeface="Times New Roman"/>
                <a:cs typeface="Times New Roman"/>
              </a:rPr>
              <a:t>y</a:t>
            </a:r>
            <a:endParaRPr sz="2850">
              <a:latin typeface="Times New Roman"/>
              <a:cs typeface="Times New Roman"/>
            </a:endParaRPr>
          </a:p>
        </p:txBody>
      </p:sp>
      <p:sp>
        <p:nvSpPr>
          <p:cNvPr id="8" name="object 8"/>
          <p:cNvSpPr/>
          <p:nvPr/>
        </p:nvSpPr>
        <p:spPr>
          <a:xfrm>
            <a:off x="611123" y="3724655"/>
            <a:ext cx="7767955" cy="52705"/>
          </a:xfrm>
          <a:custGeom>
            <a:avLst/>
            <a:gdLst/>
            <a:ahLst/>
            <a:cxnLst/>
            <a:rect l="l" t="t" r="r" b="b"/>
            <a:pathLst>
              <a:path w="7767955" h="52704">
                <a:moveTo>
                  <a:pt x="0" y="52324"/>
                </a:moveTo>
                <a:lnTo>
                  <a:pt x="7767574" y="0"/>
                </a:lnTo>
              </a:path>
            </a:pathLst>
          </a:custGeom>
          <a:ln w="9143">
            <a:solidFill>
              <a:srgbClr val="00CC99"/>
            </a:solidFill>
          </a:ln>
        </p:spPr>
        <p:txBody>
          <a:bodyPr wrap="square" lIns="0" tIns="0" rIns="0" bIns="0" rtlCol="0"/>
          <a:lstStyle/>
          <a:p>
            <a:endParaRPr/>
          </a:p>
        </p:txBody>
      </p:sp>
      <p:sp>
        <p:nvSpPr>
          <p:cNvPr id="9" name="object 9"/>
          <p:cNvSpPr txBox="1"/>
          <p:nvPr/>
        </p:nvSpPr>
        <p:spPr>
          <a:xfrm>
            <a:off x="6920751" y="4966951"/>
            <a:ext cx="1648460" cy="1171575"/>
          </a:xfrm>
          <a:prstGeom prst="rect">
            <a:avLst/>
          </a:prstGeom>
        </p:spPr>
        <p:txBody>
          <a:bodyPr vert="horz" wrap="square" lIns="0" tIns="11430" rIns="0" bIns="0" rtlCol="0">
            <a:spAutoFit/>
          </a:bodyPr>
          <a:lstStyle/>
          <a:p>
            <a:pPr marL="149225" marR="5080" indent="-137160">
              <a:lnSpc>
                <a:spcPct val="131900"/>
              </a:lnSpc>
              <a:spcBef>
                <a:spcPts val="90"/>
              </a:spcBef>
            </a:pPr>
            <a:r>
              <a:rPr sz="2850" i="1" spc="80" dirty="0">
                <a:latin typeface="Times New Roman"/>
                <a:cs typeface="Times New Roman"/>
              </a:rPr>
              <a:t>G</a:t>
            </a:r>
            <a:r>
              <a:rPr sz="2850" spc="80" dirty="0">
                <a:latin typeface="Times New Roman"/>
                <a:cs typeface="Times New Roman"/>
              </a:rPr>
              <a:t>(</a:t>
            </a:r>
            <a:r>
              <a:rPr sz="2850" spc="-390" dirty="0">
                <a:latin typeface="Times New Roman"/>
                <a:cs typeface="Times New Roman"/>
              </a:rPr>
              <a:t> </a:t>
            </a:r>
            <a:r>
              <a:rPr sz="2850" i="1" spc="175" dirty="0">
                <a:latin typeface="Times New Roman"/>
                <a:cs typeface="Times New Roman"/>
              </a:rPr>
              <a:t>y</a:t>
            </a:r>
            <a:r>
              <a:rPr sz="2850" spc="175" dirty="0">
                <a:latin typeface="Times New Roman"/>
                <a:cs typeface="Times New Roman"/>
              </a:rPr>
              <a:t>,</a:t>
            </a:r>
            <a:r>
              <a:rPr sz="2850" i="1" spc="175" dirty="0">
                <a:latin typeface="Times New Roman"/>
                <a:cs typeface="Times New Roman"/>
              </a:rPr>
              <a:t>k</a:t>
            </a:r>
            <a:r>
              <a:rPr sz="2850" spc="175" dirty="0">
                <a:latin typeface="Times New Roman"/>
                <a:cs typeface="Times New Roman"/>
              </a:rPr>
              <a:t>)</a:t>
            </a:r>
            <a:r>
              <a:rPr sz="2850" spc="-120" dirty="0">
                <a:latin typeface="Times New Roman"/>
                <a:cs typeface="Times New Roman"/>
              </a:rPr>
              <a:t> </a:t>
            </a:r>
            <a:r>
              <a:rPr sz="2850" spc="90" dirty="0">
                <a:latin typeface="Symbol"/>
                <a:cs typeface="Symbol"/>
              </a:rPr>
              <a:t></a:t>
            </a:r>
            <a:r>
              <a:rPr sz="2850" spc="-20" dirty="0">
                <a:latin typeface="Times New Roman"/>
                <a:cs typeface="Times New Roman"/>
              </a:rPr>
              <a:t> </a:t>
            </a:r>
            <a:r>
              <a:rPr sz="2850" i="1" spc="70" dirty="0">
                <a:latin typeface="Times New Roman"/>
                <a:cs typeface="Times New Roman"/>
              </a:rPr>
              <a:t>x  </a:t>
            </a:r>
            <a:r>
              <a:rPr sz="2850" i="1" spc="114" dirty="0">
                <a:latin typeface="Times New Roman"/>
                <a:cs typeface="Times New Roman"/>
              </a:rPr>
              <a:t>N </a:t>
            </a:r>
            <a:r>
              <a:rPr sz="2850" spc="95" dirty="0">
                <a:latin typeface="Symbol"/>
                <a:cs typeface="Symbol"/>
              </a:rPr>
              <a:t></a:t>
            </a:r>
            <a:r>
              <a:rPr sz="2850" spc="95" dirty="0">
                <a:latin typeface="Times New Roman"/>
                <a:cs typeface="Times New Roman"/>
              </a:rPr>
              <a:t> </a:t>
            </a:r>
            <a:r>
              <a:rPr sz="2850" i="1" spc="215" dirty="0">
                <a:latin typeface="Times New Roman"/>
                <a:cs typeface="Times New Roman"/>
              </a:rPr>
              <a:t>q</a:t>
            </a:r>
            <a:r>
              <a:rPr sz="2850" spc="215" dirty="0">
                <a:latin typeface="Symbol"/>
                <a:cs typeface="Symbol"/>
              </a:rPr>
              <a:t></a:t>
            </a:r>
            <a:r>
              <a:rPr sz="2850" spc="-450" dirty="0">
                <a:latin typeface="Times New Roman"/>
                <a:cs typeface="Times New Roman"/>
              </a:rPr>
              <a:t> </a:t>
            </a:r>
            <a:r>
              <a:rPr sz="2850" i="1" spc="85" dirty="0">
                <a:latin typeface="Times New Roman"/>
                <a:cs typeface="Times New Roman"/>
              </a:rPr>
              <a:t>p</a:t>
            </a:r>
            <a:endParaRPr sz="2850">
              <a:latin typeface="Times New Roman"/>
              <a:cs typeface="Times New Roman"/>
            </a:endParaRPr>
          </a:p>
        </p:txBody>
      </p:sp>
      <p:graphicFrame>
        <p:nvGraphicFramePr>
          <p:cNvPr id="10" name="object 10"/>
          <p:cNvGraphicFramePr>
            <a:graphicFrameLocks noGrp="1"/>
          </p:cNvGraphicFramePr>
          <p:nvPr/>
        </p:nvGraphicFramePr>
        <p:xfrm>
          <a:off x="528167" y="1423815"/>
          <a:ext cx="6315709" cy="4785559"/>
        </p:xfrm>
        <a:graphic>
          <a:graphicData uri="http://schemas.openxmlformats.org/drawingml/2006/table">
            <a:tbl>
              <a:tblPr firstRow="1" bandRow="1">
                <a:tableStyleId>{2D5ABB26-0587-4C30-8999-92F81FD0307C}</a:tableStyleId>
              </a:tblPr>
              <a:tblGrid>
                <a:gridCol w="2509520">
                  <a:extLst>
                    <a:ext uri="{9D8B030D-6E8A-4147-A177-3AD203B41FA5}">
                      <a16:colId xmlns:a16="http://schemas.microsoft.com/office/drawing/2014/main" val="20000"/>
                    </a:ext>
                  </a:extLst>
                </a:gridCol>
                <a:gridCol w="1971675">
                  <a:extLst>
                    <a:ext uri="{9D8B030D-6E8A-4147-A177-3AD203B41FA5}">
                      <a16:colId xmlns:a16="http://schemas.microsoft.com/office/drawing/2014/main" val="20001"/>
                    </a:ext>
                  </a:extLst>
                </a:gridCol>
                <a:gridCol w="1834514">
                  <a:extLst>
                    <a:ext uri="{9D8B030D-6E8A-4147-A177-3AD203B41FA5}">
                      <a16:colId xmlns:a16="http://schemas.microsoft.com/office/drawing/2014/main" val="20002"/>
                    </a:ext>
                  </a:extLst>
                </a:gridCol>
              </a:tblGrid>
              <a:tr h="1641933">
                <a:tc gridSpan="2">
                  <a:txBody>
                    <a:bodyPr/>
                    <a:lstStyle/>
                    <a:p>
                      <a:pPr marR="448945" algn="r">
                        <a:lnSpc>
                          <a:spcPct val="100000"/>
                        </a:lnSpc>
                        <a:spcBef>
                          <a:spcPts val="385"/>
                        </a:spcBef>
                      </a:pPr>
                      <a:r>
                        <a:rPr sz="4200" b="1" baseline="8928" dirty="0">
                          <a:latin typeface="华文仿宋"/>
                          <a:cs typeface="华文仿宋"/>
                        </a:rPr>
                        <a:t>信息</a:t>
                      </a:r>
                      <a:r>
                        <a:rPr sz="4200" b="1" spc="-15" baseline="8928" dirty="0">
                          <a:latin typeface="华文仿宋"/>
                          <a:cs typeface="华文仿宋"/>
                        </a:rPr>
                        <a:t>：</a:t>
                      </a:r>
                      <a:r>
                        <a:rPr sz="4200" b="1" spc="914" baseline="8928" dirty="0">
                          <a:latin typeface="华文仿宋"/>
                          <a:cs typeface="华文仿宋"/>
                        </a:rPr>
                        <a:t> </a:t>
                      </a:r>
                      <a:r>
                        <a:rPr sz="2800" dirty="0">
                          <a:latin typeface="Arial"/>
                          <a:cs typeface="Arial"/>
                        </a:rPr>
                        <a:t>0101001</a:t>
                      </a:r>
                      <a:endParaRPr sz="2800">
                        <a:latin typeface="Arial"/>
                        <a:cs typeface="Arial"/>
                      </a:endParaRPr>
                    </a:p>
                    <a:p>
                      <a:pPr marR="490855" algn="r">
                        <a:lnSpc>
                          <a:spcPct val="100000"/>
                        </a:lnSpc>
                        <a:spcBef>
                          <a:spcPts val="1405"/>
                        </a:spcBef>
                      </a:pPr>
                      <a:r>
                        <a:rPr sz="4200" b="1" baseline="-1984" dirty="0">
                          <a:solidFill>
                            <a:srgbClr val="0000FF"/>
                          </a:solidFill>
                          <a:latin typeface="华文仿宋"/>
                          <a:cs typeface="华文仿宋"/>
                        </a:rPr>
                        <a:t>加密密</a:t>
                      </a:r>
                      <a:r>
                        <a:rPr sz="4200" b="1" spc="7" baseline="-1984" dirty="0">
                          <a:solidFill>
                            <a:srgbClr val="0000FF"/>
                          </a:solidFill>
                          <a:latin typeface="华文仿宋"/>
                          <a:cs typeface="华文仿宋"/>
                        </a:rPr>
                        <a:t>钥</a:t>
                      </a:r>
                      <a:r>
                        <a:rPr sz="4200" b="1" spc="-60" baseline="-1984" dirty="0">
                          <a:solidFill>
                            <a:srgbClr val="0000FF"/>
                          </a:solidFill>
                          <a:latin typeface="Times New Roman"/>
                          <a:cs typeface="Times New Roman"/>
                        </a:rPr>
                        <a:t>p</a:t>
                      </a:r>
                      <a:r>
                        <a:rPr sz="4200" b="1" spc="-60" baseline="-1984" dirty="0">
                          <a:solidFill>
                            <a:srgbClr val="0000FF"/>
                          </a:solidFill>
                          <a:latin typeface="华文仿宋"/>
                          <a:cs typeface="华文仿宋"/>
                        </a:rPr>
                        <a:t>：</a:t>
                      </a:r>
                      <a:r>
                        <a:rPr sz="2800" spc="-40" dirty="0">
                          <a:solidFill>
                            <a:srgbClr val="FF0000"/>
                          </a:solidFill>
                          <a:latin typeface="Arial"/>
                          <a:cs typeface="Arial"/>
                        </a:rPr>
                        <a:t>1001011</a:t>
                      </a:r>
                      <a:endParaRPr sz="2800">
                        <a:latin typeface="Arial"/>
                        <a:cs typeface="Arial"/>
                      </a:endParaRPr>
                    </a:p>
                    <a:p>
                      <a:pPr marL="2635250">
                        <a:lnSpc>
                          <a:spcPct val="100000"/>
                        </a:lnSpc>
                        <a:spcBef>
                          <a:spcPts val="545"/>
                        </a:spcBef>
                      </a:pPr>
                      <a:r>
                        <a:rPr sz="2800" b="1" dirty="0">
                          <a:solidFill>
                            <a:srgbClr val="0000FF"/>
                          </a:solidFill>
                          <a:latin typeface="华文仿宋"/>
                          <a:cs typeface="华文仿宋"/>
                        </a:rPr>
                        <a:t>加密算法</a:t>
                      </a:r>
                      <a:endParaRPr sz="2800">
                        <a:latin typeface="华文仿宋"/>
                        <a:cs typeface="华文仿宋"/>
                      </a:endParaRPr>
                    </a:p>
                  </a:txBody>
                  <a:tcPr marL="0" marR="0" marT="48895" marB="0"/>
                </a:tc>
                <a:tc hMerge="1">
                  <a:txBody>
                    <a:bodyPr/>
                    <a:lstStyle/>
                    <a:p>
                      <a:endParaRPr/>
                    </a:p>
                  </a:txBody>
                  <a:tcPr marL="0" marR="0" marT="0" marB="0"/>
                </a:tc>
                <a:tc>
                  <a:txBody>
                    <a:bodyPr/>
                    <a:lstStyle/>
                    <a:p>
                      <a:pPr marL="490220">
                        <a:lnSpc>
                          <a:spcPct val="100000"/>
                        </a:lnSpc>
                        <a:spcBef>
                          <a:spcPts val="65"/>
                        </a:spcBef>
                      </a:pPr>
                      <a:r>
                        <a:rPr sz="2800" b="1" spc="5" dirty="0">
                          <a:solidFill>
                            <a:srgbClr val="0000CC"/>
                          </a:solidFill>
                          <a:latin typeface="华文仿宋"/>
                          <a:cs typeface="华文仿宋"/>
                        </a:rPr>
                        <a:t>保密</a:t>
                      </a:r>
                      <a:endParaRPr sz="2800">
                        <a:latin typeface="华文仿宋"/>
                        <a:cs typeface="华文仿宋"/>
                      </a:endParaRPr>
                    </a:p>
                    <a:p>
                      <a:pPr marL="532765" marR="680720">
                        <a:lnSpc>
                          <a:spcPct val="153200"/>
                        </a:lnSpc>
                        <a:spcBef>
                          <a:spcPts val="400"/>
                        </a:spcBef>
                      </a:pPr>
                      <a:r>
                        <a:rPr sz="2400" b="1" spc="10" dirty="0">
                          <a:solidFill>
                            <a:srgbClr val="FF0000"/>
                          </a:solidFill>
                          <a:latin typeface="华文仿宋"/>
                          <a:cs typeface="华文仿宋"/>
                        </a:rPr>
                        <a:t>公开 </a:t>
                      </a:r>
                      <a:r>
                        <a:rPr sz="2400" b="1" spc="5" dirty="0">
                          <a:solidFill>
                            <a:srgbClr val="FF0000"/>
                          </a:solidFill>
                          <a:latin typeface="华文仿宋"/>
                          <a:cs typeface="华文仿宋"/>
                        </a:rPr>
                        <a:t>公开</a:t>
                      </a:r>
                      <a:endParaRPr sz="2400">
                        <a:latin typeface="华文仿宋"/>
                        <a:cs typeface="华文仿宋"/>
                      </a:endParaRPr>
                    </a:p>
                  </a:txBody>
                  <a:tcPr marL="0" marR="0" marT="8255" marB="0"/>
                </a:tc>
                <a:extLst>
                  <a:ext uri="{0D108BD9-81ED-4DB2-BD59-A6C34878D82A}">
                    <a16:rowId xmlns:a16="http://schemas.microsoft.com/office/drawing/2014/main" val="10000"/>
                  </a:ext>
                </a:extLst>
              </a:tr>
              <a:tr h="670513">
                <a:tc>
                  <a:txBody>
                    <a:bodyPr/>
                    <a:lstStyle/>
                    <a:p>
                      <a:pPr marR="133985" algn="r">
                        <a:lnSpc>
                          <a:spcPct val="100000"/>
                        </a:lnSpc>
                        <a:spcBef>
                          <a:spcPts val="790"/>
                        </a:spcBef>
                      </a:pPr>
                      <a:r>
                        <a:rPr sz="2800" b="1" dirty="0">
                          <a:solidFill>
                            <a:srgbClr val="0000FF"/>
                          </a:solidFill>
                          <a:latin typeface="华文仿宋"/>
                          <a:cs typeface="华文仿宋"/>
                        </a:rPr>
                        <a:t>密文：</a:t>
                      </a:r>
                      <a:endParaRPr sz="2800">
                        <a:latin typeface="华文仿宋"/>
                        <a:cs typeface="华文仿宋"/>
                      </a:endParaRPr>
                    </a:p>
                  </a:txBody>
                  <a:tcPr marL="0" marR="0" marT="100330" marB="0"/>
                </a:tc>
                <a:tc>
                  <a:txBody>
                    <a:bodyPr/>
                    <a:lstStyle/>
                    <a:p>
                      <a:pPr marL="141605">
                        <a:lnSpc>
                          <a:spcPct val="100000"/>
                        </a:lnSpc>
                        <a:spcBef>
                          <a:spcPts val="985"/>
                        </a:spcBef>
                      </a:pPr>
                      <a:r>
                        <a:rPr sz="2800" spc="-30" dirty="0">
                          <a:latin typeface="Arial"/>
                          <a:cs typeface="Arial"/>
                        </a:rPr>
                        <a:t>1100101</a:t>
                      </a:r>
                      <a:endParaRPr sz="2800">
                        <a:latin typeface="Arial"/>
                        <a:cs typeface="Arial"/>
                      </a:endParaRPr>
                    </a:p>
                  </a:txBody>
                  <a:tcPr marL="0" marR="0" marT="125095" marB="0"/>
                </a:tc>
                <a:tc>
                  <a:txBody>
                    <a:bodyPr/>
                    <a:lstStyle/>
                    <a:p>
                      <a:pPr marL="540385">
                        <a:lnSpc>
                          <a:spcPct val="100000"/>
                        </a:lnSpc>
                        <a:spcBef>
                          <a:spcPts val="1420"/>
                        </a:spcBef>
                      </a:pPr>
                      <a:r>
                        <a:rPr sz="2400" b="1" spc="5" dirty="0">
                          <a:solidFill>
                            <a:srgbClr val="FF0000"/>
                          </a:solidFill>
                          <a:latin typeface="华文仿宋"/>
                          <a:cs typeface="华文仿宋"/>
                        </a:rPr>
                        <a:t>公开</a:t>
                      </a:r>
                      <a:endParaRPr sz="2400">
                        <a:latin typeface="华文仿宋"/>
                        <a:cs typeface="华文仿宋"/>
                      </a:endParaRPr>
                    </a:p>
                  </a:txBody>
                  <a:tcPr marL="0" marR="0" marT="180340" marB="0"/>
                </a:tc>
                <a:extLst>
                  <a:ext uri="{0D108BD9-81ED-4DB2-BD59-A6C34878D82A}">
                    <a16:rowId xmlns:a16="http://schemas.microsoft.com/office/drawing/2014/main" val="10001"/>
                  </a:ext>
                </a:extLst>
              </a:tr>
              <a:tr h="666947">
                <a:tc>
                  <a:txBody>
                    <a:bodyPr/>
                    <a:lstStyle/>
                    <a:p>
                      <a:pPr>
                        <a:lnSpc>
                          <a:spcPct val="100000"/>
                        </a:lnSpc>
                      </a:pPr>
                      <a:endParaRPr sz="2400">
                        <a:latin typeface="Times New Roman"/>
                        <a:cs typeface="Times New Roman"/>
                      </a:endParaRPr>
                    </a:p>
                  </a:txBody>
                  <a:tcPr marL="0" marR="0" marT="0" marB="0"/>
                </a:tc>
                <a:tc>
                  <a:txBody>
                    <a:bodyPr/>
                    <a:lstStyle/>
                    <a:p>
                      <a:pPr marL="401955">
                        <a:lnSpc>
                          <a:spcPct val="100000"/>
                        </a:lnSpc>
                        <a:spcBef>
                          <a:spcPts val="660"/>
                        </a:spcBef>
                      </a:pPr>
                      <a:r>
                        <a:rPr sz="2800" b="1" dirty="0">
                          <a:solidFill>
                            <a:srgbClr val="FF0000"/>
                          </a:solidFill>
                          <a:latin typeface="华文仿宋"/>
                          <a:cs typeface="华文仿宋"/>
                        </a:rPr>
                        <a:t>发送</a:t>
                      </a:r>
                      <a:endParaRPr sz="2800">
                        <a:latin typeface="华文仿宋"/>
                        <a:cs typeface="华文仿宋"/>
                      </a:endParaRPr>
                    </a:p>
                  </a:txBody>
                  <a:tcPr marL="0" marR="0" marT="83820" marB="0"/>
                </a:tc>
                <a:tc>
                  <a:txBody>
                    <a:bodyPr/>
                    <a:lstStyle/>
                    <a:p>
                      <a:pPr marL="375920">
                        <a:lnSpc>
                          <a:spcPct val="100000"/>
                        </a:lnSpc>
                        <a:spcBef>
                          <a:spcPts val="710"/>
                        </a:spcBef>
                      </a:pPr>
                      <a:r>
                        <a:rPr sz="2800" b="1" dirty="0">
                          <a:latin typeface="华文仿宋"/>
                          <a:cs typeface="华文仿宋"/>
                        </a:rPr>
                        <a:t>公开信道</a:t>
                      </a:r>
                      <a:endParaRPr sz="2800">
                        <a:latin typeface="华文仿宋"/>
                        <a:cs typeface="华文仿宋"/>
                      </a:endParaRPr>
                    </a:p>
                  </a:txBody>
                  <a:tcPr marL="0" marR="0" marT="90170" marB="0"/>
                </a:tc>
                <a:extLst>
                  <a:ext uri="{0D108BD9-81ED-4DB2-BD59-A6C34878D82A}">
                    <a16:rowId xmlns:a16="http://schemas.microsoft.com/office/drawing/2014/main" val="10002"/>
                  </a:ext>
                </a:extLst>
              </a:tr>
              <a:tr h="624839">
                <a:tc>
                  <a:txBody>
                    <a:bodyPr/>
                    <a:lstStyle/>
                    <a:p>
                      <a:pPr marL="31750">
                        <a:lnSpc>
                          <a:spcPct val="100000"/>
                        </a:lnSpc>
                        <a:spcBef>
                          <a:spcPts val="1075"/>
                        </a:spcBef>
                      </a:pPr>
                      <a:r>
                        <a:rPr sz="2800" b="1" dirty="0">
                          <a:solidFill>
                            <a:srgbClr val="FF0000"/>
                          </a:solidFill>
                          <a:latin typeface="黑体"/>
                          <a:cs typeface="黑体"/>
                        </a:rPr>
                        <a:t>最</a:t>
                      </a:r>
                      <a:r>
                        <a:rPr sz="2800" b="1" spc="-10" dirty="0">
                          <a:solidFill>
                            <a:srgbClr val="FF0000"/>
                          </a:solidFill>
                          <a:latin typeface="黑体"/>
                          <a:cs typeface="黑体"/>
                        </a:rPr>
                        <a:t>关键</a:t>
                      </a:r>
                      <a:r>
                        <a:rPr sz="2800" b="1" spc="-15" dirty="0">
                          <a:solidFill>
                            <a:srgbClr val="FF0000"/>
                          </a:solidFill>
                          <a:latin typeface="黑体"/>
                          <a:cs typeface="黑体"/>
                        </a:rPr>
                        <a:t>点</a:t>
                      </a:r>
                      <a:endParaRPr sz="2800">
                        <a:latin typeface="黑体"/>
                        <a:cs typeface="黑体"/>
                      </a:endParaRPr>
                    </a:p>
                  </a:txBody>
                  <a:tcPr marL="0" marR="0" marT="136525" marB="0"/>
                </a:tc>
                <a:tc>
                  <a:txBody>
                    <a:bodyPr/>
                    <a:lstStyle/>
                    <a:p>
                      <a:pPr marL="114935">
                        <a:lnSpc>
                          <a:spcPct val="100000"/>
                        </a:lnSpc>
                        <a:spcBef>
                          <a:spcPts val="650"/>
                        </a:spcBef>
                      </a:pPr>
                      <a:r>
                        <a:rPr sz="2800" b="1" dirty="0">
                          <a:solidFill>
                            <a:srgbClr val="0000CC"/>
                          </a:solidFill>
                          <a:latin typeface="华文仿宋"/>
                          <a:cs typeface="华文仿宋"/>
                        </a:rPr>
                        <a:t>解密秘</a:t>
                      </a:r>
                      <a:r>
                        <a:rPr sz="2800" b="1" spc="-5" dirty="0">
                          <a:solidFill>
                            <a:srgbClr val="0000CC"/>
                          </a:solidFill>
                          <a:latin typeface="华文仿宋"/>
                          <a:cs typeface="华文仿宋"/>
                        </a:rPr>
                        <a:t>钥</a:t>
                      </a:r>
                      <a:r>
                        <a:rPr sz="2800" b="1" spc="-5" dirty="0">
                          <a:solidFill>
                            <a:srgbClr val="0000CC"/>
                          </a:solidFill>
                          <a:latin typeface="Times New Roman"/>
                          <a:cs typeface="Times New Roman"/>
                        </a:rPr>
                        <a:t>k</a:t>
                      </a:r>
                      <a:endParaRPr sz="2800">
                        <a:latin typeface="Times New Roman"/>
                        <a:cs typeface="Times New Roman"/>
                      </a:endParaRPr>
                    </a:p>
                  </a:txBody>
                  <a:tcPr marL="0" marR="0" marT="82550" marB="0"/>
                </a:tc>
                <a:tc>
                  <a:txBody>
                    <a:bodyPr/>
                    <a:lstStyle/>
                    <a:p>
                      <a:pPr marL="654685">
                        <a:lnSpc>
                          <a:spcPct val="100000"/>
                        </a:lnSpc>
                        <a:spcBef>
                          <a:spcPts val="815"/>
                        </a:spcBef>
                      </a:pPr>
                      <a:r>
                        <a:rPr sz="2800" b="1" dirty="0">
                          <a:solidFill>
                            <a:srgbClr val="0000CC"/>
                          </a:solidFill>
                          <a:latin typeface="华文仿宋"/>
                          <a:cs typeface="华文仿宋"/>
                        </a:rPr>
                        <a:t>保密</a:t>
                      </a:r>
                      <a:endParaRPr sz="2800">
                        <a:latin typeface="华文仿宋"/>
                        <a:cs typeface="华文仿宋"/>
                      </a:endParaRPr>
                    </a:p>
                  </a:txBody>
                  <a:tcPr marL="0" marR="0" marT="103505" marB="0"/>
                </a:tc>
                <a:extLst>
                  <a:ext uri="{0D108BD9-81ED-4DB2-BD59-A6C34878D82A}">
                    <a16:rowId xmlns:a16="http://schemas.microsoft.com/office/drawing/2014/main" val="10003"/>
                  </a:ext>
                </a:extLst>
              </a:tr>
              <a:tr h="620839">
                <a:tc>
                  <a:txBody>
                    <a:bodyPr/>
                    <a:lstStyle/>
                    <a:p>
                      <a:pPr>
                        <a:lnSpc>
                          <a:spcPct val="100000"/>
                        </a:lnSpc>
                      </a:pPr>
                      <a:endParaRPr sz="2400">
                        <a:latin typeface="Times New Roman"/>
                        <a:cs typeface="Times New Roman"/>
                      </a:endParaRPr>
                    </a:p>
                  </a:txBody>
                  <a:tcPr marL="0" marR="0" marT="0" marB="0"/>
                </a:tc>
                <a:tc>
                  <a:txBody>
                    <a:bodyPr/>
                    <a:lstStyle/>
                    <a:p>
                      <a:pPr marL="168910">
                        <a:lnSpc>
                          <a:spcPct val="100000"/>
                        </a:lnSpc>
                        <a:spcBef>
                          <a:spcPts val="380"/>
                        </a:spcBef>
                      </a:pPr>
                      <a:r>
                        <a:rPr sz="2800" b="1" dirty="0">
                          <a:solidFill>
                            <a:srgbClr val="0000FF"/>
                          </a:solidFill>
                          <a:latin typeface="华文仿宋"/>
                          <a:cs typeface="华文仿宋"/>
                        </a:rPr>
                        <a:t>解密算法</a:t>
                      </a:r>
                      <a:endParaRPr sz="2800">
                        <a:latin typeface="华文仿宋"/>
                        <a:cs typeface="华文仿宋"/>
                      </a:endParaRPr>
                    </a:p>
                  </a:txBody>
                  <a:tcPr marL="0" marR="0" marT="48260" marB="0"/>
                </a:tc>
                <a:tc>
                  <a:txBody>
                    <a:bodyPr/>
                    <a:lstStyle/>
                    <a:p>
                      <a:pPr marL="654685">
                        <a:lnSpc>
                          <a:spcPct val="100000"/>
                        </a:lnSpc>
                        <a:spcBef>
                          <a:spcPts val="430"/>
                        </a:spcBef>
                      </a:pPr>
                      <a:r>
                        <a:rPr sz="2800" b="1" dirty="0">
                          <a:solidFill>
                            <a:srgbClr val="FF0000"/>
                          </a:solidFill>
                          <a:latin typeface="华文仿宋"/>
                          <a:cs typeface="华文仿宋"/>
                        </a:rPr>
                        <a:t>公开</a:t>
                      </a:r>
                      <a:endParaRPr sz="2800">
                        <a:latin typeface="华文仿宋"/>
                        <a:cs typeface="华文仿宋"/>
                      </a:endParaRPr>
                    </a:p>
                  </a:txBody>
                  <a:tcPr marL="0" marR="0" marT="54610" marB="0"/>
                </a:tc>
                <a:extLst>
                  <a:ext uri="{0D108BD9-81ED-4DB2-BD59-A6C34878D82A}">
                    <a16:rowId xmlns:a16="http://schemas.microsoft.com/office/drawing/2014/main" val="10004"/>
                  </a:ext>
                </a:extLst>
              </a:tr>
              <a:tr h="560488">
                <a:tc>
                  <a:txBody>
                    <a:bodyPr/>
                    <a:lstStyle/>
                    <a:p>
                      <a:pPr marR="135890" algn="r">
                        <a:lnSpc>
                          <a:spcPct val="100000"/>
                        </a:lnSpc>
                        <a:spcBef>
                          <a:spcPts val="730"/>
                        </a:spcBef>
                      </a:pPr>
                      <a:r>
                        <a:rPr sz="2800" b="1" dirty="0">
                          <a:latin typeface="华文仿宋"/>
                          <a:cs typeface="华文仿宋"/>
                        </a:rPr>
                        <a:t>信息：</a:t>
                      </a:r>
                      <a:endParaRPr sz="2800">
                        <a:latin typeface="华文仿宋"/>
                        <a:cs typeface="华文仿宋"/>
                      </a:endParaRPr>
                    </a:p>
                  </a:txBody>
                  <a:tcPr marL="0" marR="0" marT="92710" marB="0"/>
                </a:tc>
                <a:tc>
                  <a:txBody>
                    <a:bodyPr/>
                    <a:lstStyle/>
                    <a:p>
                      <a:pPr marL="184785">
                        <a:lnSpc>
                          <a:spcPct val="100000"/>
                        </a:lnSpc>
                        <a:spcBef>
                          <a:spcPts val="850"/>
                        </a:spcBef>
                      </a:pPr>
                      <a:r>
                        <a:rPr sz="2800" dirty="0">
                          <a:latin typeface="Arial"/>
                          <a:cs typeface="Arial"/>
                        </a:rPr>
                        <a:t>0101001</a:t>
                      </a:r>
                      <a:endParaRPr sz="2800">
                        <a:latin typeface="Arial"/>
                        <a:cs typeface="Arial"/>
                      </a:endParaRPr>
                    </a:p>
                  </a:txBody>
                  <a:tcPr marL="0" marR="0" marT="107950" marB="0"/>
                </a:tc>
                <a:tc>
                  <a:txBody>
                    <a:bodyPr/>
                    <a:lstStyle/>
                    <a:p>
                      <a:pPr>
                        <a:lnSpc>
                          <a:spcPct val="100000"/>
                        </a:lnSpc>
                      </a:pPr>
                      <a:endParaRPr sz="2400">
                        <a:latin typeface="Times New Roman"/>
                        <a:cs typeface="Times New Roman"/>
                      </a:endParaRPr>
                    </a:p>
                  </a:txBody>
                  <a:tcPr marL="0" marR="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477520"/>
            <a:chOff x="0" y="0"/>
            <a:chExt cx="9144000" cy="477520"/>
          </a:xfrm>
        </p:grpSpPr>
        <p:pic>
          <p:nvPicPr>
            <p:cNvPr id="3" name="object 3"/>
            <p:cNvPicPr/>
            <p:nvPr/>
          </p:nvPicPr>
          <p:blipFill>
            <a:blip r:embed="rId2" cstate="print"/>
            <a:stretch>
              <a:fillRect/>
            </a:stretch>
          </p:blipFill>
          <p:spPr>
            <a:xfrm>
              <a:off x="0" y="0"/>
              <a:ext cx="9144000" cy="477012"/>
            </a:xfrm>
            <a:prstGeom prst="rect">
              <a:avLst/>
            </a:prstGeom>
          </p:spPr>
        </p:pic>
        <p:pic>
          <p:nvPicPr>
            <p:cNvPr id="4" name="object 4"/>
            <p:cNvPicPr/>
            <p:nvPr/>
          </p:nvPicPr>
          <p:blipFill>
            <a:blip r:embed="rId3" cstate="print"/>
            <a:stretch>
              <a:fillRect/>
            </a:stretch>
          </p:blipFill>
          <p:spPr>
            <a:xfrm>
              <a:off x="762000" y="65531"/>
              <a:ext cx="1447800" cy="341376"/>
            </a:xfrm>
            <a:prstGeom prst="rect">
              <a:avLst/>
            </a:prstGeom>
          </p:spPr>
        </p:pic>
      </p:grpSp>
      <p:sp>
        <p:nvSpPr>
          <p:cNvPr id="5" name="object 5"/>
          <p:cNvSpPr/>
          <p:nvPr/>
        </p:nvSpPr>
        <p:spPr>
          <a:xfrm>
            <a:off x="0" y="6857999"/>
            <a:ext cx="9144000" cy="0"/>
          </a:xfrm>
          <a:custGeom>
            <a:avLst/>
            <a:gdLst/>
            <a:ahLst/>
            <a:cxnLst/>
            <a:rect l="l" t="t" r="r" b="b"/>
            <a:pathLst>
              <a:path w="9144000">
                <a:moveTo>
                  <a:pt x="0" y="0"/>
                </a:moveTo>
                <a:lnTo>
                  <a:pt x="9144000" y="0"/>
                </a:lnTo>
              </a:path>
            </a:pathLst>
          </a:custGeom>
          <a:ln w="9144">
            <a:solidFill>
              <a:srgbClr val="000000"/>
            </a:solidFill>
          </a:ln>
        </p:spPr>
        <p:txBody>
          <a:bodyPr wrap="square" lIns="0" tIns="0" rIns="0" bIns="0" rtlCol="0"/>
          <a:lstStyle/>
          <a:p>
            <a:endParaRPr/>
          </a:p>
        </p:txBody>
      </p:sp>
      <p:sp>
        <p:nvSpPr>
          <p:cNvPr id="6" name="object 6"/>
          <p:cNvSpPr/>
          <p:nvPr/>
        </p:nvSpPr>
        <p:spPr>
          <a:xfrm>
            <a:off x="762" y="6387084"/>
            <a:ext cx="6400800" cy="29209"/>
          </a:xfrm>
          <a:custGeom>
            <a:avLst/>
            <a:gdLst/>
            <a:ahLst/>
            <a:cxnLst/>
            <a:rect l="l" t="t" r="r" b="b"/>
            <a:pathLst>
              <a:path w="6400800" h="29210">
                <a:moveTo>
                  <a:pt x="6400800" y="0"/>
                </a:moveTo>
                <a:lnTo>
                  <a:pt x="0" y="0"/>
                </a:lnTo>
                <a:lnTo>
                  <a:pt x="0" y="28956"/>
                </a:lnTo>
                <a:lnTo>
                  <a:pt x="6400800" y="28956"/>
                </a:lnTo>
                <a:lnTo>
                  <a:pt x="6400800" y="0"/>
                </a:lnTo>
                <a:close/>
              </a:path>
            </a:pathLst>
          </a:custGeom>
          <a:solidFill>
            <a:srgbClr val="000099"/>
          </a:solidFill>
        </p:spPr>
        <p:txBody>
          <a:bodyPr wrap="square" lIns="0" tIns="0" rIns="0" bIns="0" rtlCol="0"/>
          <a:lstStyle/>
          <a:p>
            <a:endParaRPr/>
          </a:p>
        </p:txBody>
      </p:sp>
      <p:sp>
        <p:nvSpPr>
          <p:cNvPr id="7" name="object 7"/>
          <p:cNvSpPr txBox="1"/>
          <p:nvPr/>
        </p:nvSpPr>
        <p:spPr>
          <a:xfrm>
            <a:off x="6175628" y="117475"/>
            <a:ext cx="2756535" cy="299720"/>
          </a:xfrm>
          <a:prstGeom prst="rect">
            <a:avLst/>
          </a:prstGeom>
        </p:spPr>
        <p:txBody>
          <a:bodyPr vert="horz" wrap="square" lIns="0" tIns="12700" rIns="0" bIns="0" rtlCol="0">
            <a:spAutoFit/>
          </a:bodyPr>
          <a:lstStyle/>
          <a:p>
            <a:pPr marL="12700">
              <a:lnSpc>
                <a:spcPct val="100000"/>
              </a:lnSpc>
              <a:spcBef>
                <a:spcPts val="100"/>
              </a:spcBef>
            </a:pPr>
            <a:r>
              <a:rPr sz="1800" b="1" i="1" dirty="0">
                <a:solidFill>
                  <a:srgbClr val="0000CC"/>
                </a:solidFill>
                <a:latin typeface="Arial"/>
                <a:cs typeface="Arial"/>
              </a:rPr>
              <a:t>Xi’an </a:t>
            </a:r>
            <a:r>
              <a:rPr sz="1800" b="1" i="1" spc="-5" dirty="0">
                <a:solidFill>
                  <a:srgbClr val="0000CC"/>
                </a:solidFill>
                <a:latin typeface="Arial"/>
                <a:cs typeface="Arial"/>
              </a:rPr>
              <a:t>Jiaotong</a:t>
            </a:r>
            <a:r>
              <a:rPr sz="1800" b="1" i="1" spc="-30" dirty="0">
                <a:solidFill>
                  <a:srgbClr val="0000CC"/>
                </a:solidFill>
                <a:latin typeface="Arial"/>
                <a:cs typeface="Arial"/>
              </a:rPr>
              <a:t> </a:t>
            </a:r>
            <a:r>
              <a:rPr sz="1800" b="1" i="1" spc="-5" dirty="0">
                <a:solidFill>
                  <a:srgbClr val="0000CC"/>
                </a:solidFill>
                <a:latin typeface="Arial"/>
                <a:cs typeface="Arial"/>
              </a:rPr>
              <a:t>University</a:t>
            </a:r>
            <a:endParaRPr sz="1800">
              <a:latin typeface="Arial"/>
              <a:cs typeface="Arial"/>
            </a:endParaRPr>
          </a:p>
        </p:txBody>
      </p:sp>
      <p:sp>
        <p:nvSpPr>
          <p:cNvPr id="8" name="object 8"/>
          <p:cNvSpPr/>
          <p:nvPr/>
        </p:nvSpPr>
        <p:spPr>
          <a:xfrm>
            <a:off x="0" y="501395"/>
            <a:ext cx="9144000" cy="12700"/>
          </a:xfrm>
          <a:custGeom>
            <a:avLst/>
            <a:gdLst/>
            <a:ahLst/>
            <a:cxnLst/>
            <a:rect l="l" t="t" r="r" b="b"/>
            <a:pathLst>
              <a:path w="9144000" h="12700">
                <a:moveTo>
                  <a:pt x="9144000" y="0"/>
                </a:moveTo>
                <a:lnTo>
                  <a:pt x="0" y="0"/>
                </a:lnTo>
                <a:lnTo>
                  <a:pt x="0" y="12192"/>
                </a:lnTo>
                <a:lnTo>
                  <a:pt x="9144000" y="12192"/>
                </a:lnTo>
                <a:lnTo>
                  <a:pt x="9144000" y="0"/>
                </a:lnTo>
                <a:close/>
              </a:path>
            </a:pathLst>
          </a:custGeom>
          <a:solidFill>
            <a:srgbClr val="9999FF"/>
          </a:solidFill>
        </p:spPr>
        <p:txBody>
          <a:bodyPr wrap="square" lIns="0" tIns="0" rIns="0" bIns="0" rtlCol="0"/>
          <a:lstStyle/>
          <a:p>
            <a:endParaRPr/>
          </a:p>
        </p:txBody>
      </p:sp>
      <p:pic>
        <p:nvPicPr>
          <p:cNvPr id="9" name="object 9"/>
          <p:cNvPicPr/>
          <p:nvPr/>
        </p:nvPicPr>
        <p:blipFill>
          <a:blip r:embed="rId4" cstate="print"/>
          <a:stretch>
            <a:fillRect/>
          </a:stretch>
        </p:blipFill>
        <p:spPr>
          <a:xfrm>
            <a:off x="6591300" y="5791198"/>
            <a:ext cx="2552699" cy="990600"/>
          </a:xfrm>
          <a:prstGeom prst="rect">
            <a:avLst/>
          </a:prstGeom>
        </p:spPr>
      </p:pic>
      <p:sp>
        <p:nvSpPr>
          <p:cNvPr id="10" name="object 10"/>
          <p:cNvSpPr txBox="1"/>
          <p:nvPr/>
        </p:nvSpPr>
        <p:spPr>
          <a:xfrm>
            <a:off x="2635123" y="688340"/>
            <a:ext cx="3591560"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0000CC"/>
                </a:solidFill>
                <a:latin typeface="黑体"/>
                <a:cs typeface="黑体"/>
              </a:rPr>
              <a:t>量</a:t>
            </a:r>
            <a:r>
              <a:rPr sz="2800" b="1" spc="-10" dirty="0">
                <a:solidFill>
                  <a:srgbClr val="0000CC"/>
                </a:solidFill>
                <a:latin typeface="黑体"/>
                <a:cs typeface="黑体"/>
              </a:rPr>
              <a:t>子态的</a:t>
            </a:r>
            <a:r>
              <a:rPr sz="2800" b="1" spc="5" dirty="0">
                <a:solidFill>
                  <a:srgbClr val="0000CC"/>
                </a:solidFill>
                <a:latin typeface="黑体"/>
                <a:cs typeface="黑体"/>
              </a:rPr>
              <a:t>不</a:t>
            </a:r>
            <a:r>
              <a:rPr sz="2800" b="1" spc="-10" dirty="0">
                <a:solidFill>
                  <a:srgbClr val="0000CC"/>
                </a:solidFill>
                <a:latin typeface="黑体"/>
                <a:cs typeface="黑体"/>
              </a:rPr>
              <a:t>可克隆</a:t>
            </a:r>
            <a:r>
              <a:rPr sz="2800" b="1" spc="5" dirty="0">
                <a:solidFill>
                  <a:srgbClr val="0000CC"/>
                </a:solidFill>
                <a:latin typeface="黑体"/>
                <a:cs typeface="黑体"/>
              </a:rPr>
              <a:t>定</a:t>
            </a:r>
            <a:r>
              <a:rPr sz="2800" b="1" spc="-15" dirty="0">
                <a:solidFill>
                  <a:srgbClr val="0000CC"/>
                </a:solidFill>
                <a:latin typeface="黑体"/>
                <a:cs typeface="黑体"/>
              </a:rPr>
              <a:t>理</a:t>
            </a:r>
            <a:endParaRPr sz="2800">
              <a:latin typeface="黑体"/>
              <a:cs typeface="黑体"/>
            </a:endParaRPr>
          </a:p>
        </p:txBody>
      </p:sp>
      <p:sp>
        <p:nvSpPr>
          <p:cNvPr id="11" name="object 11"/>
          <p:cNvSpPr txBox="1"/>
          <p:nvPr/>
        </p:nvSpPr>
        <p:spPr>
          <a:xfrm>
            <a:off x="664621" y="1525606"/>
            <a:ext cx="1139190" cy="545465"/>
          </a:xfrm>
          <a:prstGeom prst="rect">
            <a:avLst/>
          </a:prstGeom>
        </p:spPr>
        <p:txBody>
          <a:bodyPr vert="horz" wrap="square" lIns="0" tIns="13970" rIns="0" bIns="0" rtlCol="0">
            <a:spAutoFit/>
          </a:bodyPr>
          <a:lstStyle/>
          <a:p>
            <a:pPr marL="12700">
              <a:lnSpc>
                <a:spcPct val="100000"/>
              </a:lnSpc>
              <a:spcBef>
                <a:spcPts val="110"/>
              </a:spcBef>
            </a:pPr>
            <a:r>
              <a:rPr sz="3400" i="1" spc="-25" dirty="0">
                <a:latin typeface="Symbol"/>
                <a:cs typeface="Symbol"/>
              </a:rPr>
              <a:t></a:t>
            </a:r>
            <a:r>
              <a:rPr sz="3400" i="1" spc="-470" dirty="0">
                <a:latin typeface="Times New Roman"/>
                <a:cs typeface="Times New Roman"/>
              </a:rPr>
              <a:t> </a:t>
            </a:r>
            <a:r>
              <a:rPr sz="3200" spc="185" dirty="0">
                <a:latin typeface="Times New Roman"/>
                <a:cs typeface="Times New Roman"/>
              </a:rPr>
              <a:t>(</a:t>
            </a:r>
            <a:r>
              <a:rPr sz="3200" i="1" spc="185" dirty="0">
                <a:latin typeface="Times New Roman"/>
                <a:cs typeface="Times New Roman"/>
              </a:rPr>
              <a:t>r</a:t>
            </a:r>
            <a:r>
              <a:rPr sz="3200" spc="185" dirty="0">
                <a:latin typeface="Times New Roman"/>
                <a:cs typeface="Times New Roman"/>
              </a:rPr>
              <a:t>,</a:t>
            </a:r>
            <a:r>
              <a:rPr sz="3200" i="1" spc="185" dirty="0">
                <a:latin typeface="Times New Roman"/>
                <a:cs typeface="Times New Roman"/>
              </a:rPr>
              <a:t>t</a:t>
            </a:r>
            <a:r>
              <a:rPr sz="3200" spc="185" dirty="0">
                <a:latin typeface="Times New Roman"/>
                <a:cs typeface="Times New Roman"/>
              </a:rPr>
              <a:t>)</a:t>
            </a:r>
            <a:endParaRPr sz="3200">
              <a:latin typeface="Times New Roman"/>
              <a:cs typeface="Times New Roman"/>
            </a:endParaRPr>
          </a:p>
        </p:txBody>
      </p:sp>
      <p:pic>
        <p:nvPicPr>
          <p:cNvPr id="12" name="object 12"/>
          <p:cNvPicPr/>
          <p:nvPr/>
        </p:nvPicPr>
        <p:blipFill>
          <a:blip r:embed="rId5" cstate="print"/>
          <a:stretch>
            <a:fillRect/>
          </a:stretch>
        </p:blipFill>
        <p:spPr>
          <a:xfrm>
            <a:off x="1199010" y="1597154"/>
            <a:ext cx="649550" cy="200633"/>
          </a:xfrm>
          <a:prstGeom prst="rect">
            <a:avLst/>
          </a:prstGeom>
        </p:spPr>
      </p:pic>
      <p:sp>
        <p:nvSpPr>
          <p:cNvPr id="13" name="object 13"/>
          <p:cNvSpPr txBox="1"/>
          <p:nvPr/>
        </p:nvSpPr>
        <p:spPr>
          <a:xfrm>
            <a:off x="3652520" y="1354341"/>
            <a:ext cx="1092200" cy="453390"/>
          </a:xfrm>
          <a:prstGeom prst="rect">
            <a:avLst/>
          </a:prstGeom>
        </p:spPr>
        <p:txBody>
          <a:bodyPr vert="horz" wrap="square" lIns="0" tIns="13335" rIns="0" bIns="0" rtlCol="0">
            <a:spAutoFit/>
          </a:bodyPr>
          <a:lstStyle/>
          <a:p>
            <a:pPr marL="12700">
              <a:lnSpc>
                <a:spcPct val="100000"/>
              </a:lnSpc>
              <a:spcBef>
                <a:spcPts val="105"/>
              </a:spcBef>
            </a:pPr>
            <a:r>
              <a:rPr sz="3975" spc="-337" baseline="-4192" dirty="0">
                <a:latin typeface="Symbol"/>
                <a:cs typeface="Symbol"/>
              </a:rPr>
              <a:t></a:t>
            </a:r>
            <a:r>
              <a:rPr sz="2800" i="1" spc="-225" dirty="0">
                <a:latin typeface="Symbol"/>
                <a:cs typeface="Symbol"/>
              </a:rPr>
              <a:t></a:t>
            </a:r>
            <a:r>
              <a:rPr sz="2800" i="1" spc="-185" dirty="0">
                <a:latin typeface="Times New Roman"/>
                <a:cs typeface="Times New Roman"/>
              </a:rPr>
              <a:t> </a:t>
            </a:r>
            <a:r>
              <a:rPr sz="2650" spc="35" dirty="0">
                <a:latin typeface="Times New Roman"/>
                <a:cs typeface="Times New Roman"/>
              </a:rPr>
              <a:t>(</a:t>
            </a:r>
            <a:r>
              <a:rPr sz="2650" i="1" spc="35" dirty="0">
                <a:latin typeface="Times New Roman"/>
                <a:cs typeface="Times New Roman"/>
              </a:rPr>
              <a:t>r</a:t>
            </a:r>
            <a:r>
              <a:rPr sz="2650" i="1" spc="-350" dirty="0">
                <a:latin typeface="Times New Roman"/>
                <a:cs typeface="Times New Roman"/>
              </a:rPr>
              <a:t> </a:t>
            </a:r>
            <a:r>
              <a:rPr sz="2650" spc="-5" dirty="0">
                <a:latin typeface="Times New Roman"/>
                <a:cs typeface="Times New Roman"/>
              </a:rPr>
              <a:t>,</a:t>
            </a:r>
            <a:r>
              <a:rPr sz="2650" spc="-415" dirty="0">
                <a:latin typeface="Times New Roman"/>
                <a:cs typeface="Times New Roman"/>
              </a:rPr>
              <a:t> </a:t>
            </a:r>
            <a:r>
              <a:rPr sz="2650" i="1" spc="90" dirty="0">
                <a:latin typeface="Times New Roman"/>
                <a:cs typeface="Times New Roman"/>
              </a:rPr>
              <a:t>t</a:t>
            </a:r>
            <a:r>
              <a:rPr sz="2650" spc="90" dirty="0">
                <a:latin typeface="Times New Roman"/>
                <a:cs typeface="Times New Roman"/>
              </a:rPr>
              <a:t>)</a:t>
            </a:r>
            <a:endParaRPr sz="2650">
              <a:latin typeface="Times New Roman"/>
              <a:cs typeface="Times New Roman"/>
            </a:endParaRPr>
          </a:p>
        </p:txBody>
      </p:sp>
      <p:sp>
        <p:nvSpPr>
          <p:cNvPr id="14" name="object 14"/>
          <p:cNvSpPr txBox="1"/>
          <p:nvPr/>
        </p:nvSpPr>
        <p:spPr>
          <a:xfrm>
            <a:off x="3627120" y="1861497"/>
            <a:ext cx="1143000" cy="453390"/>
          </a:xfrm>
          <a:prstGeom prst="rect">
            <a:avLst/>
          </a:prstGeom>
        </p:spPr>
        <p:txBody>
          <a:bodyPr vert="horz" wrap="square" lIns="0" tIns="13335" rIns="0" bIns="0" rtlCol="0">
            <a:spAutoFit/>
          </a:bodyPr>
          <a:lstStyle/>
          <a:p>
            <a:pPr marL="38100">
              <a:lnSpc>
                <a:spcPct val="100000"/>
              </a:lnSpc>
              <a:spcBef>
                <a:spcPts val="105"/>
              </a:spcBef>
            </a:pPr>
            <a:r>
              <a:rPr sz="3975" spc="-337" baseline="33542" dirty="0">
                <a:latin typeface="Symbol"/>
                <a:cs typeface="Symbol"/>
              </a:rPr>
              <a:t></a:t>
            </a:r>
            <a:r>
              <a:rPr sz="2800" i="1" spc="-225" dirty="0">
                <a:latin typeface="Symbol"/>
                <a:cs typeface="Symbol"/>
              </a:rPr>
              <a:t></a:t>
            </a:r>
            <a:r>
              <a:rPr sz="2800" i="1" spc="-180" dirty="0">
                <a:latin typeface="Times New Roman"/>
                <a:cs typeface="Times New Roman"/>
              </a:rPr>
              <a:t> </a:t>
            </a:r>
            <a:r>
              <a:rPr sz="2650" spc="35" dirty="0">
                <a:latin typeface="Times New Roman"/>
                <a:cs typeface="Times New Roman"/>
              </a:rPr>
              <a:t>(</a:t>
            </a:r>
            <a:r>
              <a:rPr sz="2650" i="1" spc="35" dirty="0">
                <a:latin typeface="Times New Roman"/>
                <a:cs typeface="Times New Roman"/>
              </a:rPr>
              <a:t>r</a:t>
            </a:r>
            <a:r>
              <a:rPr sz="2650" i="1" spc="-350" dirty="0">
                <a:latin typeface="Times New Roman"/>
                <a:cs typeface="Times New Roman"/>
              </a:rPr>
              <a:t> </a:t>
            </a:r>
            <a:r>
              <a:rPr sz="2650" spc="-5" dirty="0">
                <a:latin typeface="Times New Roman"/>
                <a:cs typeface="Times New Roman"/>
              </a:rPr>
              <a:t>,</a:t>
            </a:r>
            <a:r>
              <a:rPr sz="2650" spc="-409" dirty="0">
                <a:latin typeface="Times New Roman"/>
                <a:cs typeface="Times New Roman"/>
              </a:rPr>
              <a:t> </a:t>
            </a:r>
            <a:r>
              <a:rPr sz="2650" i="1" spc="90" dirty="0">
                <a:latin typeface="Times New Roman"/>
                <a:cs typeface="Times New Roman"/>
              </a:rPr>
              <a:t>t</a:t>
            </a:r>
            <a:r>
              <a:rPr sz="2650" spc="90" dirty="0">
                <a:latin typeface="Times New Roman"/>
                <a:cs typeface="Times New Roman"/>
              </a:rPr>
              <a:t>)</a:t>
            </a:r>
            <a:endParaRPr sz="2650">
              <a:latin typeface="Times New Roman"/>
              <a:cs typeface="Times New Roman"/>
            </a:endParaRPr>
          </a:p>
        </p:txBody>
      </p:sp>
      <p:sp>
        <p:nvSpPr>
          <p:cNvPr id="15" name="object 15"/>
          <p:cNvSpPr txBox="1"/>
          <p:nvPr/>
        </p:nvSpPr>
        <p:spPr>
          <a:xfrm>
            <a:off x="3652521" y="1958877"/>
            <a:ext cx="191135" cy="431800"/>
          </a:xfrm>
          <a:prstGeom prst="rect">
            <a:avLst/>
          </a:prstGeom>
        </p:spPr>
        <p:txBody>
          <a:bodyPr vert="horz" wrap="square" lIns="0" tIns="14604" rIns="0" bIns="0" rtlCol="0">
            <a:spAutoFit/>
          </a:bodyPr>
          <a:lstStyle/>
          <a:p>
            <a:pPr marL="12700">
              <a:lnSpc>
                <a:spcPct val="100000"/>
              </a:lnSpc>
              <a:spcBef>
                <a:spcPts val="114"/>
              </a:spcBef>
            </a:pPr>
            <a:r>
              <a:rPr sz="2650" spc="-10" dirty="0">
                <a:latin typeface="Symbol"/>
                <a:cs typeface="Symbol"/>
              </a:rPr>
              <a:t></a:t>
            </a:r>
            <a:endParaRPr sz="2650">
              <a:latin typeface="Symbol"/>
              <a:cs typeface="Symbol"/>
            </a:endParaRPr>
          </a:p>
        </p:txBody>
      </p:sp>
      <p:pic>
        <p:nvPicPr>
          <p:cNvPr id="16" name="object 16"/>
          <p:cNvPicPr/>
          <p:nvPr/>
        </p:nvPicPr>
        <p:blipFill>
          <a:blip r:embed="rId6" cstate="print"/>
          <a:stretch>
            <a:fillRect/>
          </a:stretch>
        </p:blipFill>
        <p:spPr>
          <a:xfrm>
            <a:off x="4235201" y="1380737"/>
            <a:ext cx="541063" cy="200084"/>
          </a:xfrm>
          <a:prstGeom prst="rect">
            <a:avLst/>
          </a:prstGeom>
        </p:spPr>
      </p:pic>
      <p:pic>
        <p:nvPicPr>
          <p:cNvPr id="17" name="object 17"/>
          <p:cNvPicPr/>
          <p:nvPr/>
        </p:nvPicPr>
        <p:blipFill>
          <a:blip r:embed="rId7" cstate="print"/>
          <a:stretch>
            <a:fillRect/>
          </a:stretch>
        </p:blipFill>
        <p:spPr>
          <a:xfrm>
            <a:off x="4235201" y="1744636"/>
            <a:ext cx="541063" cy="342674"/>
          </a:xfrm>
          <a:prstGeom prst="rect">
            <a:avLst/>
          </a:prstGeom>
        </p:spPr>
      </p:pic>
      <p:sp>
        <p:nvSpPr>
          <p:cNvPr id="18" name="object 18"/>
          <p:cNvSpPr/>
          <p:nvPr/>
        </p:nvSpPr>
        <p:spPr>
          <a:xfrm>
            <a:off x="2117598" y="1671066"/>
            <a:ext cx="1167765" cy="440690"/>
          </a:xfrm>
          <a:custGeom>
            <a:avLst/>
            <a:gdLst/>
            <a:ahLst/>
            <a:cxnLst/>
            <a:rect l="l" t="t" r="r" b="b"/>
            <a:pathLst>
              <a:path w="1167764" h="440689">
                <a:moveTo>
                  <a:pt x="0" y="110109"/>
                </a:moveTo>
                <a:lnTo>
                  <a:pt x="946531" y="110109"/>
                </a:lnTo>
                <a:lnTo>
                  <a:pt x="946531" y="0"/>
                </a:lnTo>
                <a:lnTo>
                  <a:pt x="1167384" y="220218"/>
                </a:lnTo>
                <a:lnTo>
                  <a:pt x="946531" y="440436"/>
                </a:lnTo>
                <a:lnTo>
                  <a:pt x="946531" y="330326"/>
                </a:lnTo>
                <a:lnTo>
                  <a:pt x="0" y="330326"/>
                </a:lnTo>
                <a:lnTo>
                  <a:pt x="0" y="110109"/>
                </a:lnTo>
                <a:close/>
              </a:path>
            </a:pathLst>
          </a:custGeom>
          <a:ln w="28956">
            <a:solidFill>
              <a:srgbClr val="FF0000"/>
            </a:solidFill>
          </a:ln>
        </p:spPr>
        <p:txBody>
          <a:bodyPr wrap="square" lIns="0" tIns="0" rIns="0" bIns="0" rtlCol="0"/>
          <a:lstStyle/>
          <a:p>
            <a:endParaRPr/>
          </a:p>
        </p:txBody>
      </p:sp>
      <p:sp>
        <p:nvSpPr>
          <p:cNvPr id="19" name="object 19"/>
          <p:cNvSpPr txBox="1"/>
          <p:nvPr/>
        </p:nvSpPr>
        <p:spPr>
          <a:xfrm>
            <a:off x="690168" y="2568320"/>
            <a:ext cx="4649470"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FF0000"/>
                </a:solidFill>
                <a:latin typeface="华文仿宋"/>
                <a:cs typeface="华文仿宋"/>
              </a:rPr>
              <a:t>这样的量子</a:t>
            </a:r>
            <a:r>
              <a:rPr sz="2800" b="1" spc="-10" dirty="0">
                <a:solidFill>
                  <a:srgbClr val="FF0000"/>
                </a:solidFill>
                <a:latin typeface="华文仿宋"/>
                <a:cs typeface="华文仿宋"/>
              </a:rPr>
              <a:t>物理</a:t>
            </a:r>
            <a:r>
              <a:rPr sz="2800" b="1" spc="-5" dirty="0">
                <a:solidFill>
                  <a:srgbClr val="FF0000"/>
                </a:solidFill>
                <a:latin typeface="华文仿宋"/>
                <a:cs typeface="华文仿宋"/>
              </a:rPr>
              <a:t>过</a:t>
            </a:r>
            <a:r>
              <a:rPr sz="2800" b="1" spc="-10" dirty="0">
                <a:solidFill>
                  <a:srgbClr val="FF0000"/>
                </a:solidFill>
                <a:latin typeface="华文仿宋"/>
                <a:cs typeface="华文仿宋"/>
              </a:rPr>
              <a:t>程不</a:t>
            </a:r>
            <a:r>
              <a:rPr sz="2800" b="1" spc="-5" dirty="0">
                <a:solidFill>
                  <a:srgbClr val="FF0000"/>
                </a:solidFill>
                <a:latin typeface="华文仿宋"/>
                <a:cs typeface="华文仿宋"/>
              </a:rPr>
              <a:t>存</a:t>
            </a:r>
            <a:r>
              <a:rPr sz="2800" b="1" spc="-10" dirty="0">
                <a:solidFill>
                  <a:srgbClr val="FF0000"/>
                </a:solidFill>
                <a:latin typeface="华文仿宋"/>
                <a:cs typeface="华文仿宋"/>
              </a:rPr>
              <a:t>在！</a:t>
            </a:r>
            <a:endParaRPr sz="2800">
              <a:latin typeface="华文仿宋"/>
              <a:cs typeface="华文仿宋"/>
            </a:endParaRPr>
          </a:p>
        </p:txBody>
      </p:sp>
      <p:sp>
        <p:nvSpPr>
          <p:cNvPr id="20" name="object 20"/>
          <p:cNvSpPr txBox="1"/>
          <p:nvPr/>
        </p:nvSpPr>
        <p:spPr>
          <a:xfrm>
            <a:off x="5372480" y="1712721"/>
            <a:ext cx="276860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0000"/>
                </a:solidFill>
                <a:latin typeface="黑体"/>
                <a:cs typeface="黑体"/>
              </a:rPr>
              <a:t>量子保密通讯的基础</a:t>
            </a:r>
            <a:endParaRPr sz="2400">
              <a:latin typeface="黑体"/>
              <a:cs typeface="黑体"/>
            </a:endParaRPr>
          </a:p>
        </p:txBody>
      </p:sp>
      <p:sp>
        <p:nvSpPr>
          <p:cNvPr id="22" name="object 10">
            <a:extLst>
              <a:ext uri="{FF2B5EF4-FFF2-40B4-BE49-F238E27FC236}">
                <a16:creationId xmlns:a16="http://schemas.microsoft.com/office/drawing/2014/main" id="{3B7B93FF-5482-4297-8098-BD6A86B866D3}"/>
              </a:ext>
            </a:extLst>
          </p:cNvPr>
          <p:cNvSpPr txBox="1">
            <a:spLocks/>
          </p:cNvSpPr>
          <p:nvPr/>
        </p:nvSpPr>
        <p:spPr>
          <a:xfrm>
            <a:off x="533400" y="3106414"/>
            <a:ext cx="8254339" cy="2602636"/>
          </a:xfrm>
          <a:prstGeom prst="rect">
            <a:avLst/>
          </a:prstGeom>
        </p:spPr>
        <p:txBody>
          <a:bodyPr vert="horz" wrap="square" lIns="0" tIns="12065" rIns="0" bIns="0" rtlCol="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925">
              <a:spcBef>
                <a:spcPts val="95"/>
              </a:spcBef>
            </a:pPr>
            <a:r>
              <a:rPr lang="zh-CN" altLang="en-US" sz="2800" kern="0" spc="5" dirty="0">
                <a:solidFill>
                  <a:sysClr val="windowText" lastClr="000000"/>
                </a:solidFill>
              </a:rPr>
              <a:t>量</a:t>
            </a:r>
            <a:r>
              <a:rPr lang="zh-CN" altLang="en-US" sz="2800" kern="0" spc="-5" dirty="0">
                <a:solidFill>
                  <a:sysClr val="windowText" lastClr="000000"/>
                </a:solidFill>
              </a:rPr>
              <a:t>子密钥</a:t>
            </a:r>
            <a:r>
              <a:rPr lang="zh-CN" altLang="en-US" sz="2800" kern="0" spc="5" dirty="0">
                <a:solidFill>
                  <a:sysClr val="windowText" lastClr="000000"/>
                </a:solidFill>
              </a:rPr>
              <a:t>分</a:t>
            </a:r>
            <a:r>
              <a:rPr lang="zh-CN" altLang="en-US" sz="2800" kern="0" spc="-5" dirty="0">
                <a:solidFill>
                  <a:sysClr val="windowText" lastClr="000000"/>
                </a:solidFill>
              </a:rPr>
              <a:t>配为什</a:t>
            </a:r>
            <a:r>
              <a:rPr lang="zh-CN" altLang="en-US" sz="2800" kern="0" spc="5" dirty="0">
                <a:solidFill>
                  <a:sysClr val="windowText" lastClr="000000"/>
                </a:solidFill>
              </a:rPr>
              <a:t>么</a:t>
            </a:r>
            <a:r>
              <a:rPr lang="zh-CN" altLang="en-US" sz="2800" kern="0" spc="-5" dirty="0">
                <a:solidFill>
                  <a:sysClr val="windowText" lastClr="000000"/>
                </a:solidFill>
              </a:rPr>
              <a:t>是安全</a:t>
            </a:r>
            <a:r>
              <a:rPr lang="zh-CN" altLang="en-US" sz="2800" kern="0" spc="5" dirty="0">
                <a:solidFill>
                  <a:sysClr val="windowText" lastClr="000000"/>
                </a:solidFill>
              </a:rPr>
              <a:t>的</a:t>
            </a:r>
            <a:r>
              <a:rPr lang="zh-CN" altLang="en-US" sz="2800" kern="0" spc="-15" dirty="0">
                <a:solidFill>
                  <a:sysClr val="windowText" lastClr="000000"/>
                </a:solidFill>
              </a:rPr>
              <a:t>？</a:t>
            </a:r>
          </a:p>
          <a:p>
            <a:pPr marL="22225"/>
            <a:endParaRPr lang="zh-CN" altLang="en-US" sz="2800" kern="0" dirty="0">
              <a:solidFill>
                <a:sysClr val="windowText" lastClr="000000"/>
              </a:solidFill>
            </a:endParaRPr>
          </a:p>
          <a:p>
            <a:pPr marL="34925"/>
            <a:r>
              <a:rPr lang="zh-CN" altLang="en-US" sz="2800" kern="0" spc="-5" dirty="0">
                <a:solidFill>
                  <a:srgbClr val="0000CC"/>
                </a:solidFill>
                <a:latin typeface="宋体"/>
                <a:cs typeface="宋体"/>
              </a:rPr>
              <a:t>①以单光子携带信息，不怕窃听</a:t>
            </a:r>
            <a:r>
              <a:rPr lang="zh-CN" altLang="en-US" sz="2800" kern="0" spc="5" dirty="0">
                <a:solidFill>
                  <a:srgbClr val="0000CC"/>
                </a:solidFill>
                <a:latin typeface="宋体"/>
                <a:cs typeface="宋体"/>
              </a:rPr>
              <a:t>者</a:t>
            </a:r>
            <a:r>
              <a:rPr lang="zh-CN" altLang="en-US" sz="2800" kern="0" spc="-5" dirty="0">
                <a:solidFill>
                  <a:srgbClr val="0000CC"/>
                </a:solidFill>
                <a:latin typeface="宋体"/>
                <a:cs typeface="宋体"/>
              </a:rPr>
              <a:t>分取</a:t>
            </a:r>
            <a:r>
              <a:rPr lang="zh-CN" altLang="en-US" sz="2800" kern="0" spc="5" dirty="0">
                <a:solidFill>
                  <a:srgbClr val="0000CC"/>
                </a:solidFill>
                <a:latin typeface="宋体"/>
                <a:cs typeface="宋体"/>
              </a:rPr>
              <a:t>信</a:t>
            </a:r>
            <a:r>
              <a:rPr lang="zh-CN" altLang="en-US" sz="2800" kern="0" spc="-5" dirty="0">
                <a:solidFill>
                  <a:srgbClr val="0000CC"/>
                </a:solidFill>
                <a:latin typeface="宋体"/>
                <a:cs typeface="宋体"/>
              </a:rPr>
              <a:t>息；</a:t>
            </a:r>
          </a:p>
          <a:p>
            <a:pPr marL="34925">
              <a:spcBef>
                <a:spcPts val="1680"/>
              </a:spcBef>
            </a:pPr>
            <a:r>
              <a:rPr lang="zh-CN" altLang="en-US" sz="2800" kern="0" spc="-5" dirty="0">
                <a:solidFill>
                  <a:srgbClr val="0000CC"/>
                </a:solidFill>
                <a:latin typeface="宋体"/>
                <a:cs typeface="宋体"/>
              </a:rPr>
              <a:t>②量子不可克隆原理保证窃听者</a:t>
            </a:r>
            <a:r>
              <a:rPr lang="zh-CN" altLang="en-US" sz="2800" kern="0" spc="5" dirty="0">
                <a:solidFill>
                  <a:srgbClr val="0000CC"/>
                </a:solidFill>
                <a:latin typeface="宋体"/>
                <a:cs typeface="宋体"/>
              </a:rPr>
              <a:t>不</a:t>
            </a:r>
            <a:r>
              <a:rPr lang="zh-CN" altLang="en-US" sz="2800" kern="0" spc="-5" dirty="0">
                <a:solidFill>
                  <a:srgbClr val="0000CC"/>
                </a:solidFill>
                <a:latin typeface="宋体"/>
                <a:cs typeface="宋体"/>
              </a:rPr>
              <a:t>可能</a:t>
            </a:r>
            <a:r>
              <a:rPr lang="zh-CN" altLang="en-US" sz="2800" kern="0" spc="5" dirty="0">
                <a:solidFill>
                  <a:srgbClr val="0000CC"/>
                </a:solidFill>
                <a:latin typeface="宋体"/>
                <a:cs typeface="宋体"/>
              </a:rPr>
              <a:t>拷</a:t>
            </a:r>
            <a:r>
              <a:rPr lang="zh-CN" altLang="en-US" sz="2800" kern="0" spc="-5" dirty="0">
                <a:solidFill>
                  <a:srgbClr val="0000CC"/>
                </a:solidFill>
                <a:latin typeface="宋体"/>
                <a:cs typeface="宋体"/>
              </a:rPr>
              <a:t>贝</a:t>
            </a:r>
            <a:r>
              <a:rPr lang="zh-CN" altLang="en-US" sz="2800" kern="0" spc="5" dirty="0">
                <a:solidFill>
                  <a:srgbClr val="0000CC"/>
                </a:solidFill>
                <a:latin typeface="宋体"/>
                <a:cs typeface="宋体"/>
              </a:rPr>
              <a:t>信</a:t>
            </a:r>
            <a:r>
              <a:rPr lang="zh-CN" altLang="en-US" sz="2800" kern="0" spc="-5" dirty="0">
                <a:solidFill>
                  <a:srgbClr val="0000CC"/>
                </a:solidFill>
                <a:latin typeface="宋体"/>
                <a:cs typeface="宋体"/>
              </a:rPr>
              <a:t>息；</a:t>
            </a:r>
          </a:p>
          <a:p>
            <a:pPr marL="34925">
              <a:spcBef>
                <a:spcPts val="1680"/>
              </a:spcBef>
            </a:pPr>
            <a:r>
              <a:rPr lang="zh-CN" altLang="en-US" sz="2800" kern="0" spc="-5" dirty="0">
                <a:solidFill>
                  <a:srgbClr val="0000CC"/>
                </a:solidFill>
                <a:latin typeface="宋体"/>
                <a:cs typeface="宋体"/>
              </a:rPr>
              <a:t>③测量塌缩原理保证了窃听者测</a:t>
            </a:r>
            <a:r>
              <a:rPr lang="zh-CN" altLang="en-US" sz="2800" kern="0" spc="5" dirty="0">
                <a:solidFill>
                  <a:srgbClr val="0000CC"/>
                </a:solidFill>
                <a:latin typeface="宋体"/>
                <a:cs typeface="宋体"/>
              </a:rPr>
              <a:t>量</a:t>
            </a:r>
            <a:r>
              <a:rPr lang="zh-CN" altLang="en-US" sz="2800" kern="0" spc="-5" dirty="0">
                <a:solidFill>
                  <a:srgbClr val="0000CC"/>
                </a:solidFill>
                <a:latin typeface="宋体"/>
                <a:cs typeface="宋体"/>
              </a:rPr>
              <a:t>重发</a:t>
            </a:r>
            <a:r>
              <a:rPr lang="zh-CN" altLang="en-US" sz="2800" kern="0" spc="5" dirty="0">
                <a:solidFill>
                  <a:srgbClr val="0000CC"/>
                </a:solidFill>
                <a:latin typeface="宋体"/>
                <a:cs typeface="宋体"/>
              </a:rPr>
              <a:t>可</a:t>
            </a:r>
            <a:r>
              <a:rPr lang="zh-CN" altLang="en-US" sz="2800" kern="0" spc="-5" dirty="0">
                <a:solidFill>
                  <a:srgbClr val="0000CC"/>
                </a:solidFill>
                <a:latin typeface="宋体"/>
                <a:cs typeface="宋体"/>
              </a:rPr>
              <a:t>以</a:t>
            </a:r>
            <a:r>
              <a:rPr lang="zh-CN" altLang="en-US" sz="2800" kern="0" spc="5" dirty="0">
                <a:solidFill>
                  <a:srgbClr val="0000CC"/>
                </a:solidFill>
                <a:latin typeface="宋体"/>
                <a:cs typeface="宋体"/>
              </a:rPr>
              <a:t>被</a:t>
            </a:r>
            <a:r>
              <a:rPr lang="zh-CN" altLang="en-US" sz="2800" kern="0" spc="-5" dirty="0">
                <a:solidFill>
                  <a:srgbClr val="0000CC"/>
                </a:solidFill>
                <a:latin typeface="宋体"/>
                <a:cs typeface="宋体"/>
              </a:rPr>
              <a:t>发现。</a:t>
            </a:r>
          </a:p>
        </p:txBody>
      </p:sp>
      <p:sp>
        <p:nvSpPr>
          <p:cNvPr id="23" name="object 12">
            <a:extLst>
              <a:ext uri="{FF2B5EF4-FFF2-40B4-BE49-F238E27FC236}">
                <a16:creationId xmlns:a16="http://schemas.microsoft.com/office/drawing/2014/main" id="{D62FCE2B-F8B4-4FD0-8FA5-87AA76E140B6}"/>
              </a:ext>
            </a:extLst>
          </p:cNvPr>
          <p:cNvSpPr txBox="1">
            <a:spLocks/>
          </p:cNvSpPr>
          <p:nvPr/>
        </p:nvSpPr>
        <p:spPr>
          <a:xfrm>
            <a:off x="493081" y="6251595"/>
            <a:ext cx="7821295" cy="452120"/>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n-US" altLang="zh-CN" sz="2800" kern="0">
                <a:solidFill>
                  <a:srgbClr val="FF0000"/>
                </a:solidFill>
                <a:latin typeface="Arial"/>
                <a:cs typeface="Arial"/>
              </a:rPr>
              <a:t>2016</a:t>
            </a:r>
            <a:r>
              <a:rPr lang="zh-CN" altLang="en-US" sz="2800" kern="0">
                <a:solidFill>
                  <a:srgbClr val="FF0000"/>
                </a:solidFill>
                <a:latin typeface="华文仿宋"/>
                <a:cs typeface="华文仿宋"/>
              </a:rPr>
              <a:t>年</a:t>
            </a:r>
            <a:r>
              <a:rPr lang="en-US" altLang="zh-CN" sz="2800" kern="0">
                <a:solidFill>
                  <a:srgbClr val="FF0000"/>
                </a:solidFill>
                <a:latin typeface="Arial"/>
                <a:cs typeface="Arial"/>
              </a:rPr>
              <a:t>8</a:t>
            </a:r>
            <a:r>
              <a:rPr lang="zh-CN" altLang="en-US" sz="2800" kern="0">
                <a:solidFill>
                  <a:srgbClr val="FF0000"/>
                </a:solidFill>
                <a:latin typeface="华文仿宋"/>
                <a:cs typeface="华文仿宋"/>
              </a:rPr>
              <a:t>月</a:t>
            </a:r>
            <a:r>
              <a:rPr lang="en-US" altLang="zh-CN" sz="2800" kern="0">
                <a:solidFill>
                  <a:srgbClr val="FF0000"/>
                </a:solidFill>
                <a:latin typeface="Arial"/>
                <a:cs typeface="Arial"/>
              </a:rPr>
              <a:t>16</a:t>
            </a:r>
            <a:r>
              <a:rPr lang="zh-CN" altLang="en-US" sz="2800" kern="0">
                <a:solidFill>
                  <a:srgbClr val="FF0000"/>
                </a:solidFill>
                <a:latin typeface="华文仿宋"/>
                <a:cs typeface="华文仿宋"/>
              </a:rPr>
              <a:t>日中国发射</a:t>
            </a:r>
            <a:r>
              <a:rPr lang="zh-CN" altLang="en-US" sz="2800" kern="0" spc="-10">
                <a:solidFill>
                  <a:srgbClr val="FF0000"/>
                </a:solidFill>
                <a:latin typeface="华文仿宋"/>
                <a:cs typeface="华文仿宋"/>
              </a:rPr>
              <a:t>墨子</a:t>
            </a:r>
            <a:r>
              <a:rPr lang="zh-CN" altLang="en-US" sz="2800" kern="0" spc="5">
                <a:solidFill>
                  <a:srgbClr val="FF0000"/>
                </a:solidFill>
                <a:latin typeface="华文仿宋"/>
                <a:cs typeface="华文仿宋"/>
              </a:rPr>
              <a:t>号</a:t>
            </a:r>
            <a:r>
              <a:rPr lang="zh-CN" altLang="en-US" sz="2800" kern="0" spc="-10">
                <a:solidFill>
                  <a:srgbClr val="FF0000"/>
                </a:solidFill>
                <a:latin typeface="华文仿宋"/>
                <a:cs typeface="华文仿宋"/>
              </a:rPr>
              <a:t>量子</a:t>
            </a:r>
            <a:r>
              <a:rPr lang="zh-CN" altLang="en-US" sz="2800" kern="0" spc="5">
                <a:solidFill>
                  <a:srgbClr val="FF0000"/>
                </a:solidFill>
                <a:latin typeface="华文仿宋"/>
                <a:cs typeface="华文仿宋"/>
              </a:rPr>
              <a:t>科</a:t>
            </a:r>
            <a:r>
              <a:rPr lang="zh-CN" altLang="en-US" sz="2800" kern="0" spc="-10">
                <a:solidFill>
                  <a:srgbClr val="FF0000"/>
                </a:solidFill>
                <a:latin typeface="华文仿宋"/>
                <a:cs typeface="华文仿宋"/>
              </a:rPr>
              <a:t>学实</a:t>
            </a:r>
            <a:r>
              <a:rPr lang="zh-CN" altLang="en-US" sz="2800" kern="0" spc="5">
                <a:solidFill>
                  <a:srgbClr val="FF0000"/>
                </a:solidFill>
                <a:latin typeface="华文仿宋"/>
                <a:cs typeface="华文仿宋"/>
              </a:rPr>
              <a:t>验</a:t>
            </a:r>
            <a:r>
              <a:rPr lang="zh-CN" altLang="en-US" sz="2800" kern="0" spc="-10">
                <a:solidFill>
                  <a:srgbClr val="FF0000"/>
                </a:solidFill>
                <a:latin typeface="华文仿宋"/>
                <a:cs typeface="华文仿宋"/>
              </a:rPr>
              <a:t>卫星</a:t>
            </a:r>
            <a:endParaRPr lang="zh-CN" altLang="en-US" sz="2800" kern="0" dirty="0">
              <a:solidFill>
                <a:sysClr val="windowText" lastClr="000000"/>
              </a:solidFill>
              <a:latin typeface="华文仿宋"/>
              <a:cs typeface="华文仿宋"/>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477520"/>
            <a:chOff x="0" y="0"/>
            <a:chExt cx="9144000" cy="477520"/>
          </a:xfrm>
        </p:grpSpPr>
        <p:pic>
          <p:nvPicPr>
            <p:cNvPr id="3" name="object 3"/>
            <p:cNvPicPr/>
            <p:nvPr/>
          </p:nvPicPr>
          <p:blipFill>
            <a:blip r:embed="rId2" cstate="print"/>
            <a:stretch>
              <a:fillRect/>
            </a:stretch>
          </p:blipFill>
          <p:spPr>
            <a:xfrm>
              <a:off x="0" y="0"/>
              <a:ext cx="9144000" cy="477012"/>
            </a:xfrm>
            <a:prstGeom prst="rect">
              <a:avLst/>
            </a:prstGeom>
          </p:spPr>
        </p:pic>
        <p:pic>
          <p:nvPicPr>
            <p:cNvPr id="4" name="object 4"/>
            <p:cNvPicPr/>
            <p:nvPr/>
          </p:nvPicPr>
          <p:blipFill>
            <a:blip r:embed="rId3" cstate="print"/>
            <a:stretch>
              <a:fillRect/>
            </a:stretch>
          </p:blipFill>
          <p:spPr>
            <a:xfrm>
              <a:off x="762000" y="65531"/>
              <a:ext cx="1447800" cy="341376"/>
            </a:xfrm>
            <a:prstGeom prst="rect">
              <a:avLst/>
            </a:prstGeom>
          </p:spPr>
        </p:pic>
      </p:grpSp>
      <p:sp>
        <p:nvSpPr>
          <p:cNvPr id="5" name="object 5"/>
          <p:cNvSpPr/>
          <p:nvPr/>
        </p:nvSpPr>
        <p:spPr>
          <a:xfrm>
            <a:off x="0" y="6857999"/>
            <a:ext cx="9144000" cy="0"/>
          </a:xfrm>
          <a:custGeom>
            <a:avLst/>
            <a:gdLst/>
            <a:ahLst/>
            <a:cxnLst/>
            <a:rect l="l" t="t" r="r" b="b"/>
            <a:pathLst>
              <a:path w="9144000">
                <a:moveTo>
                  <a:pt x="0" y="0"/>
                </a:moveTo>
                <a:lnTo>
                  <a:pt x="9144000" y="0"/>
                </a:lnTo>
              </a:path>
            </a:pathLst>
          </a:custGeom>
          <a:ln w="9144">
            <a:solidFill>
              <a:srgbClr val="000000"/>
            </a:solidFill>
          </a:ln>
        </p:spPr>
        <p:txBody>
          <a:bodyPr wrap="square" lIns="0" tIns="0" rIns="0" bIns="0" rtlCol="0"/>
          <a:lstStyle/>
          <a:p>
            <a:endParaRPr/>
          </a:p>
        </p:txBody>
      </p:sp>
      <p:sp>
        <p:nvSpPr>
          <p:cNvPr id="6" name="object 6"/>
          <p:cNvSpPr/>
          <p:nvPr/>
        </p:nvSpPr>
        <p:spPr>
          <a:xfrm>
            <a:off x="762" y="6387084"/>
            <a:ext cx="6400800" cy="29209"/>
          </a:xfrm>
          <a:custGeom>
            <a:avLst/>
            <a:gdLst/>
            <a:ahLst/>
            <a:cxnLst/>
            <a:rect l="l" t="t" r="r" b="b"/>
            <a:pathLst>
              <a:path w="6400800" h="29210">
                <a:moveTo>
                  <a:pt x="6400800" y="0"/>
                </a:moveTo>
                <a:lnTo>
                  <a:pt x="0" y="0"/>
                </a:lnTo>
                <a:lnTo>
                  <a:pt x="0" y="28956"/>
                </a:lnTo>
                <a:lnTo>
                  <a:pt x="6400800" y="28956"/>
                </a:lnTo>
                <a:lnTo>
                  <a:pt x="6400800" y="0"/>
                </a:lnTo>
                <a:close/>
              </a:path>
            </a:pathLst>
          </a:custGeom>
          <a:solidFill>
            <a:srgbClr val="000099"/>
          </a:solidFill>
        </p:spPr>
        <p:txBody>
          <a:bodyPr wrap="square" lIns="0" tIns="0" rIns="0" bIns="0" rtlCol="0"/>
          <a:lstStyle/>
          <a:p>
            <a:endParaRPr/>
          </a:p>
        </p:txBody>
      </p:sp>
      <p:sp>
        <p:nvSpPr>
          <p:cNvPr id="7" name="object 7"/>
          <p:cNvSpPr txBox="1"/>
          <p:nvPr/>
        </p:nvSpPr>
        <p:spPr>
          <a:xfrm>
            <a:off x="6175628" y="117475"/>
            <a:ext cx="2756535" cy="299720"/>
          </a:xfrm>
          <a:prstGeom prst="rect">
            <a:avLst/>
          </a:prstGeom>
        </p:spPr>
        <p:txBody>
          <a:bodyPr vert="horz" wrap="square" lIns="0" tIns="12700" rIns="0" bIns="0" rtlCol="0">
            <a:spAutoFit/>
          </a:bodyPr>
          <a:lstStyle/>
          <a:p>
            <a:pPr marL="12700">
              <a:lnSpc>
                <a:spcPct val="100000"/>
              </a:lnSpc>
              <a:spcBef>
                <a:spcPts val="100"/>
              </a:spcBef>
            </a:pPr>
            <a:r>
              <a:rPr sz="1800" b="1" i="1" dirty="0">
                <a:solidFill>
                  <a:srgbClr val="0000CC"/>
                </a:solidFill>
                <a:latin typeface="Arial"/>
                <a:cs typeface="Arial"/>
              </a:rPr>
              <a:t>Xi’an </a:t>
            </a:r>
            <a:r>
              <a:rPr sz="1800" b="1" i="1" spc="-5" dirty="0">
                <a:solidFill>
                  <a:srgbClr val="0000CC"/>
                </a:solidFill>
                <a:latin typeface="Arial"/>
                <a:cs typeface="Arial"/>
              </a:rPr>
              <a:t>Jiaotong</a:t>
            </a:r>
            <a:r>
              <a:rPr sz="1800" b="1" i="1" spc="-30" dirty="0">
                <a:solidFill>
                  <a:srgbClr val="0000CC"/>
                </a:solidFill>
                <a:latin typeface="Arial"/>
                <a:cs typeface="Arial"/>
              </a:rPr>
              <a:t> </a:t>
            </a:r>
            <a:r>
              <a:rPr sz="1800" b="1" i="1" spc="-5" dirty="0">
                <a:solidFill>
                  <a:srgbClr val="0000CC"/>
                </a:solidFill>
                <a:latin typeface="Arial"/>
                <a:cs typeface="Arial"/>
              </a:rPr>
              <a:t>University</a:t>
            </a:r>
            <a:endParaRPr sz="1800">
              <a:latin typeface="Arial"/>
              <a:cs typeface="Arial"/>
            </a:endParaRPr>
          </a:p>
        </p:txBody>
      </p:sp>
      <p:sp>
        <p:nvSpPr>
          <p:cNvPr id="8" name="object 8"/>
          <p:cNvSpPr/>
          <p:nvPr/>
        </p:nvSpPr>
        <p:spPr>
          <a:xfrm>
            <a:off x="0" y="501395"/>
            <a:ext cx="9144000" cy="12700"/>
          </a:xfrm>
          <a:custGeom>
            <a:avLst/>
            <a:gdLst/>
            <a:ahLst/>
            <a:cxnLst/>
            <a:rect l="l" t="t" r="r" b="b"/>
            <a:pathLst>
              <a:path w="9144000" h="12700">
                <a:moveTo>
                  <a:pt x="9144000" y="0"/>
                </a:moveTo>
                <a:lnTo>
                  <a:pt x="0" y="0"/>
                </a:lnTo>
                <a:lnTo>
                  <a:pt x="0" y="12192"/>
                </a:lnTo>
                <a:lnTo>
                  <a:pt x="9144000" y="12192"/>
                </a:lnTo>
                <a:lnTo>
                  <a:pt x="9144000" y="0"/>
                </a:lnTo>
                <a:close/>
              </a:path>
            </a:pathLst>
          </a:custGeom>
          <a:solidFill>
            <a:srgbClr val="9999FF"/>
          </a:solidFill>
        </p:spPr>
        <p:txBody>
          <a:bodyPr wrap="square" lIns="0" tIns="0" rIns="0" bIns="0" rtlCol="0"/>
          <a:lstStyle/>
          <a:p>
            <a:endParaRPr/>
          </a:p>
        </p:txBody>
      </p:sp>
      <p:sp>
        <p:nvSpPr>
          <p:cNvPr id="10" name="object 10"/>
          <p:cNvSpPr txBox="1">
            <a:spLocks noGrp="1"/>
          </p:cNvSpPr>
          <p:nvPr>
            <p:ph type="title"/>
          </p:nvPr>
        </p:nvSpPr>
        <p:spPr>
          <a:xfrm>
            <a:off x="152400" y="616139"/>
            <a:ext cx="3938270" cy="452120"/>
          </a:xfrm>
          <a:prstGeom prst="rect">
            <a:avLst/>
          </a:prstGeom>
        </p:spPr>
        <p:txBody>
          <a:bodyPr vert="horz" wrap="square" lIns="0" tIns="12065" rIns="0" bIns="0" rtlCol="0">
            <a:spAutoFit/>
          </a:bodyPr>
          <a:lstStyle/>
          <a:p>
            <a:pPr marL="12700">
              <a:lnSpc>
                <a:spcPct val="100000"/>
              </a:lnSpc>
              <a:spcBef>
                <a:spcPts val="95"/>
              </a:spcBef>
            </a:pPr>
            <a:r>
              <a:rPr sz="2800" i="0" spc="-5" dirty="0">
                <a:solidFill>
                  <a:srgbClr val="FF0000"/>
                </a:solidFill>
                <a:latin typeface="华文仿宋"/>
                <a:cs typeface="华文仿宋"/>
              </a:rPr>
              <a:t>我们是如何</a:t>
            </a:r>
            <a:r>
              <a:rPr sz="2800" i="0" spc="-10" dirty="0">
                <a:solidFill>
                  <a:srgbClr val="FF0000"/>
                </a:solidFill>
                <a:latin typeface="华文仿宋"/>
                <a:cs typeface="华文仿宋"/>
              </a:rPr>
              <a:t>传送</a:t>
            </a:r>
            <a:r>
              <a:rPr sz="2800" i="0" spc="-5" dirty="0">
                <a:solidFill>
                  <a:srgbClr val="FF0000"/>
                </a:solidFill>
                <a:latin typeface="华文仿宋"/>
                <a:cs typeface="华文仿宋"/>
              </a:rPr>
              <a:t>信</a:t>
            </a:r>
            <a:r>
              <a:rPr sz="2800" i="0" spc="-10" dirty="0">
                <a:solidFill>
                  <a:srgbClr val="FF0000"/>
                </a:solidFill>
                <a:latin typeface="华文仿宋"/>
                <a:cs typeface="华文仿宋"/>
              </a:rPr>
              <a:t>息的？</a:t>
            </a:r>
            <a:endParaRPr sz="2800" dirty="0">
              <a:latin typeface="华文仿宋"/>
              <a:cs typeface="华文仿宋"/>
            </a:endParaRPr>
          </a:p>
        </p:txBody>
      </p:sp>
      <p:sp>
        <p:nvSpPr>
          <p:cNvPr id="11" name="object 11"/>
          <p:cNvSpPr txBox="1"/>
          <p:nvPr/>
        </p:nvSpPr>
        <p:spPr>
          <a:xfrm>
            <a:off x="228600" y="1238848"/>
            <a:ext cx="7814309" cy="1170940"/>
          </a:xfrm>
          <a:prstGeom prst="rect">
            <a:avLst/>
          </a:prstGeom>
        </p:spPr>
        <p:txBody>
          <a:bodyPr vert="horz" wrap="square" lIns="0" tIns="12065" rIns="0" bIns="0" rtlCol="0">
            <a:spAutoFit/>
          </a:bodyPr>
          <a:lstStyle/>
          <a:p>
            <a:pPr marR="381635" algn="ctr">
              <a:lnSpc>
                <a:spcPct val="100000"/>
              </a:lnSpc>
              <a:spcBef>
                <a:spcPts val="95"/>
              </a:spcBef>
            </a:pPr>
            <a:r>
              <a:rPr sz="2800" b="1" dirty="0">
                <a:solidFill>
                  <a:srgbClr val="0000CC"/>
                </a:solidFill>
                <a:latin typeface="华文仿宋"/>
                <a:cs typeface="华文仿宋"/>
              </a:rPr>
              <a:t>写信</a:t>
            </a:r>
            <a:r>
              <a:rPr sz="2800" b="1" spc="-5" dirty="0">
                <a:solidFill>
                  <a:srgbClr val="0000CC"/>
                </a:solidFill>
                <a:latin typeface="Times New Roman"/>
                <a:cs typeface="Times New Roman"/>
              </a:rPr>
              <a:t>----</a:t>
            </a:r>
            <a:r>
              <a:rPr sz="2800" b="1" dirty="0">
                <a:solidFill>
                  <a:srgbClr val="0000CC"/>
                </a:solidFill>
                <a:latin typeface="华文仿宋"/>
                <a:cs typeface="华文仿宋"/>
              </a:rPr>
              <a:t>发送</a:t>
            </a:r>
            <a:r>
              <a:rPr sz="2800" b="1" dirty="0">
                <a:solidFill>
                  <a:srgbClr val="0000CC"/>
                </a:solidFill>
                <a:latin typeface="Times New Roman"/>
                <a:cs typeface="Times New Roman"/>
              </a:rPr>
              <a:t>---</a:t>
            </a:r>
            <a:r>
              <a:rPr sz="2800" b="1" dirty="0">
                <a:solidFill>
                  <a:srgbClr val="0000CC"/>
                </a:solidFill>
                <a:latin typeface="华文仿宋"/>
                <a:cs typeface="华文仿宋"/>
              </a:rPr>
              <a:t>接受</a:t>
            </a:r>
            <a:endParaRPr sz="2800" dirty="0">
              <a:latin typeface="华文仿宋"/>
              <a:cs typeface="华文仿宋"/>
            </a:endParaRPr>
          </a:p>
          <a:p>
            <a:pPr>
              <a:lnSpc>
                <a:spcPct val="100000"/>
              </a:lnSpc>
              <a:spcBef>
                <a:spcPts val="60"/>
              </a:spcBef>
            </a:pPr>
            <a:endParaRPr sz="1950" dirty="0">
              <a:latin typeface="华文仿宋"/>
              <a:cs typeface="华文仿宋"/>
            </a:endParaRPr>
          </a:p>
          <a:p>
            <a:pPr marL="12700">
              <a:lnSpc>
                <a:spcPct val="100000"/>
              </a:lnSpc>
            </a:pPr>
            <a:r>
              <a:rPr sz="2000" b="1" spc="10" dirty="0">
                <a:solidFill>
                  <a:srgbClr val="0000CC"/>
                </a:solidFill>
                <a:latin typeface="华文仿宋"/>
                <a:cs typeface="华文仿宋"/>
              </a:rPr>
              <a:t>待发</a:t>
            </a:r>
            <a:r>
              <a:rPr sz="2000" b="1" dirty="0">
                <a:solidFill>
                  <a:srgbClr val="0000CC"/>
                </a:solidFill>
                <a:latin typeface="华文仿宋"/>
                <a:cs typeface="华文仿宋"/>
              </a:rPr>
              <a:t>送的</a:t>
            </a:r>
            <a:r>
              <a:rPr sz="2000" b="1" spc="-15" dirty="0">
                <a:solidFill>
                  <a:srgbClr val="0000CC"/>
                </a:solidFill>
                <a:latin typeface="华文仿宋"/>
                <a:cs typeface="华文仿宋"/>
              </a:rPr>
              <a:t>信</a:t>
            </a:r>
            <a:r>
              <a:rPr sz="2000" b="1" spc="5" dirty="0">
                <a:solidFill>
                  <a:srgbClr val="0000CC"/>
                </a:solidFill>
                <a:latin typeface="华文仿宋"/>
                <a:cs typeface="华文仿宋"/>
              </a:rPr>
              <a:t>息</a:t>
            </a:r>
            <a:r>
              <a:rPr sz="2000" b="1" spc="-15" dirty="0">
                <a:solidFill>
                  <a:srgbClr val="0000CC"/>
                </a:solidFill>
                <a:latin typeface="Times New Roman"/>
                <a:cs typeface="Times New Roman"/>
              </a:rPr>
              <a:t>—</a:t>
            </a:r>
            <a:r>
              <a:rPr sz="2000" b="1" dirty="0">
                <a:solidFill>
                  <a:srgbClr val="0000CC"/>
                </a:solidFill>
                <a:latin typeface="华文仿宋"/>
                <a:cs typeface="华文仿宋"/>
              </a:rPr>
              <a:t>转换光</a:t>
            </a:r>
            <a:r>
              <a:rPr sz="2000" b="1" spc="-15" dirty="0">
                <a:solidFill>
                  <a:srgbClr val="0000CC"/>
                </a:solidFill>
                <a:latin typeface="华文仿宋"/>
                <a:cs typeface="华文仿宋"/>
              </a:rPr>
              <a:t>电</a:t>
            </a:r>
            <a:r>
              <a:rPr sz="2000" b="1" dirty="0">
                <a:solidFill>
                  <a:srgbClr val="0000CC"/>
                </a:solidFill>
                <a:latin typeface="华文仿宋"/>
                <a:cs typeface="华文仿宋"/>
              </a:rPr>
              <a:t>信号</a:t>
            </a:r>
            <a:r>
              <a:rPr sz="2000" b="1" spc="-10" dirty="0">
                <a:solidFill>
                  <a:srgbClr val="0000CC"/>
                </a:solidFill>
                <a:latin typeface="Times New Roman"/>
                <a:cs typeface="Times New Roman"/>
              </a:rPr>
              <a:t>----</a:t>
            </a:r>
            <a:r>
              <a:rPr sz="2000" b="1" dirty="0">
                <a:solidFill>
                  <a:srgbClr val="0000CC"/>
                </a:solidFill>
                <a:latin typeface="华文仿宋"/>
                <a:cs typeface="华文仿宋"/>
              </a:rPr>
              <a:t>发送光</a:t>
            </a:r>
            <a:r>
              <a:rPr sz="2000" b="1" spc="-15" dirty="0">
                <a:solidFill>
                  <a:srgbClr val="0000CC"/>
                </a:solidFill>
                <a:latin typeface="华文仿宋"/>
                <a:cs typeface="华文仿宋"/>
              </a:rPr>
              <a:t>电</a:t>
            </a:r>
            <a:r>
              <a:rPr sz="2000" b="1" dirty="0">
                <a:solidFill>
                  <a:srgbClr val="0000CC"/>
                </a:solidFill>
                <a:latin typeface="华文仿宋"/>
                <a:cs typeface="华文仿宋"/>
              </a:rPr>
              <a:t>信号</a:t>
            </a:r>
            <a:r>
              <a:rPr sz="2000" b="1" spc="-10" dirty="0">
                <a:solidFill>
                  <a:srgbClr val="0000CC"/>
                </a:solidFill>
                <a:latin typeface="Times New Roman"/>
                <a:cs typeface="Times New Roman"/>
              </a:rPr>
              <a:t>-----</a:t>
            </a:r>
            <a:r>
              <a:rPr sz="2000" b="1" dirty="0">
                <a:solidFill>
                  <a:srgbClr val="0000CC"/>
                </a:solidFill>
                <a:latin typeface="华文仿宋"/>
                <a:cs typeface="华文仿宋"/>
              </a:rPr>
              <a:t>接受端</a:t>
            </a:r>
            <a:r>
              <a:rPr sz="2000" b="1" spc="-10" dirty="0">
                <a:solidFill>
                  <a:srgbClr val="0000CC"/>
                </a:solidFill>
                <a:latin typeface="Times New Roman"/>
                <a:cs typeface="Times New Roman"/>
              </a:rPr>
              <a:t>-----</a:t>
            </a:r>
            <a:r>
              <a:rPr sz="2000" b="1" dirty="0">
                <a:solidFill>
                  <a:srgbClr val="0000CC"/>
                </a:solidFill>
                <a:latin typeface="华文仿宋"/>
                <a:cs typeface="华文仿宋"/>
              </a:rPr>
              <a:t>信息接受</a:t>
            </a:r>
            <a:endParaRPr sz="2000" dirty="0">
              <a:latin typeface="华文仿宋"/>
              <a:cs typeface="华文仿宋"/>
            </a:endParaRPr>
          </a:p>
        </p:txBody>
      </p:sp>
      <p:sp>
        <p:nvSpPr>
          <p:cNvPr id="12" name="object 12"/>
          <p:cNvSpPr txBox="1"/>
          <p:nvPr/>
        </p:nvSpPr>
        <p:spPr>
          <a:xfrm>
            <a:off x="304800" y="2591289"/>
            <a:ext cx="8058150" cy="126047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0000"/>
                </a:solidFill>
                <a:latin typeface="华文仿宋"/>
                <a:cs typeface="华文仿宋"/>
              </a:rPr>
              <a:t>通过物</a:t>
            </a:r>
            <a:r>
              <a:rPr sz="2400" b="1" spc="-5" dirty="0">
                <a:solidFill>
                  <a:srgbClr val="FF0000"/>
                </a:solidFill>
                <a:latin typeface="华文仿宋"/>
                <a:cs typeface="华文仿宋"/>
              </a:rPr>
              <a:t>质载荷信</a:t>
            </a:r>
            <a:r>
              <a:rPr sz="2400" b="1" dirty="0">
                <a:solidFill>
                  <a:srgbClr val="FF0000"/>
                </a:solidFill>
                <a:latin typeface="华文仿宋"/>
                <a:cs typeface="华文仿宋"/>
              </a:rPr>
              <a:t>息</a:t>
            </a:r>
            <a:r>
              <a:rPr sz="2400" b="1" dirty="0">
                <a:solidFill>
                  <a:srgbClr val="FF0000"/>
                </a:solidFill>
                <a:latin typeface="Times New Roman"/>
                <a:cs typeface="Times New Roman"/>
              </a:rPr>
              <a:t>----</a:t>
            </a:r>
            <a:r>
              <a:rPr sz="2400" b="1" spc="-5" dirty="0">
                <a:solidFill>
                  <a:srgbClr val="FF0000"/>
                </a:solidFill>
                <a:latin typeface="华文仿宋"/>
                <a:cs typeface="华文仿宋"/>
              </a:rPr>
              <a:t>信息通过载荷物质从一地传送到另一地</a:t>
            </a:r>
            <a:endParaRPr sz="2400" dirty="0">
              <a:latin typeface="华文仿宋"/>
              <a:cs typeface="华文仿宋"/>
            </a:endParaRPr>
          </a:p>
          <a:p>
            <a:pPr>
              <a:lnSpc>
                <a:spcPct val="100000"/>
              </a:lnSpc>
              <a:spcBef>
                <a:spcPts val="35"/>
              </a:spcBef>
            </a:pPr>
            <a:endParaRPr sz="2100" dirty="0">
              <a:latin typeface="华文仿宋"/>
              <a:cs typeface="华文仿宋"/>
            </a:endParaRPr>
          </a:p>
          <a:p>
            <a:pPr marL="733425">
              <a:lnSpc>
                <a:spcPct val="100000"/>
              </a:lnSpc>
            </a:pPr>
            <a:r>
              <a:rPr sz="2800" b="1" spc="-5" dirty="0">
                <a:solidFill>
                  <a:srgbClr val="0000CC"/>
                </a:solidFill>
                <a:latin typeface="华文仿宋"/>
                <a:cs typeface="华文仿宋"/>
              </a:rPr>
              <a:t>有没有可能</a:t>
            </a:r>
            <a:r>
              <a:rPr sz="2800" b="1" spc="-10" dirty="0">
                <a:solidFill>
                  <a:srgbClr val="0000CC"/>
                </a:solidFill>
                <a:latin typeface="华文仿宋"/>
                <a:cs typeface="华文仿宋"/>
              </a:rPr>
              <a:t>仅转</a:t>
            </a:r>
            <a:r>
              <a:rPr sz="2800" b="1" spc="-5" dirty="0">
                <a:solidFill>
                  <a:srgbClr val="0000CC"/>
                </a:solidFill>
                <a:latin typeface="华文仿宋"/>
                <a:cs typeface="华文仿宋"/>
              </a:rPr>
              <a:t>送</a:t>
            </a:r>
            <a:r>
              <a:rPr sz="2800" b="1" spc="-10" dirty="0">
                <a:solidFill>
                  <a:srgbClr val="0000CC"/>
                </a:solidFill>
                <a:latin typeface="华文仿宋"/>
                <a:cs typeface="华文仿宋"/>
              </a:rPr>
              <a:t>信息</a:t>
            </a:r>
            <a:r>
              <a:rPr sz="2800" b="1" spc="-5" dirty="0">
                <a:solidFill>
                  <a:srgbClr val="0000CC"/>
                </a:solidFill>
                <a:latin typeface="华文仿宋"/>
                <a:cs typeface="华文仿宋"/>
              </a:rPr>
              <a:t>而</a:t>
            </a:r>
            <a:r>
              <a:rPr sz="2800" b="1" spc="-10" dirty="0">
                <a:solidFill>
                  <a:srgbClr val="0000CC"/>
                </a:solidFill>
                <a:latin typeface="华文仿宋"/>
                <a:cs typeface="华文仿宋"/>
              </a:rPr>
              <a:t>没有</a:t>
            </a:r>
            <a:r>
              <a:rPr sz="2800" b="1" spc="-5" dirty="0">
                <a:solidFill>
                  <a:srgbClr val="0000CC"/>
                </a:solidFill>
                <a:latin typeface="华文仿宋"/>
                <a:cs typeface="华文仿宋"/>
              </a:rPr>
              <a:t>物</a:t>
            </a:r>
            <a:r>
              <a:rPr sz="2800" b="1" spc="-10" dirty="0">
                <a:solidFill>
                  <a:srgbClr val="0000CC"/>
                </a:solidFill>
                <a:latin typeface="华文仿宋"/>
                <a:cs typeface="华文仿宋"/>
              </a:rPr>
              <a:t>质的</a:t>
            </a:r>
            <a:r>
              <a:rPr sz="2800" b="1" spc="-5" dirty="0">
                <a:solidFill>
                  <a:srgbClr val="0000CC"/>
                </a:solidFill>
                <a:latin typeface="华文仿宋"/>
                <a:cs typeface="华文仿宋"/>
              </a:rPr>
              <a:t>转</a:t>
            </a:r>
            <a:r>
              <a:rPr sz="2800" b="1" spc="-10" dirty="0">
                <a:solidFill>
                  <a:srgbClr val="0000CC"/>
                </a:solidFill>
                <a:latin typeface="华文仿宋"/>
                <a:cs typeface="华文仿宋"/>
              </a:rPr>
              <a:t>移？</a:t>
            </a:r>
            <a:endParaRPr sz="2800" dirty="0">
              <a:latin typeface="华文仿宋"/>
              <a:cs typeface="华文仿宋"/>
            </a:endParaRPr>
          </a:p>
        </p:txBody>
      </p:sp>
      <p:sp>
        <p:nvSpPr>
          <p:cNvPr id="13" name="object 12">
            <a:extLst>
              <a:ext uri="{FF2B5EF4-FFF2-40B4-BE49-F238E27FC236}">
                <a16:creationId xmlns:a16="http://schemas.microsoft.com/office/drawing/2014/main" id="{18E77620-E122-4850-91A2-D337C4BF1911}"/>
              </a:ext>
            </a:extLst>
          </p:cNvPr>
          <p:cNvSpPr txBox="1">
            <a:spLocks/>
          </p:cNvSpPr>
          <p:nvPr/>
        </p:nvSpPr>
        <p:spPr>
          <a:xfrm>
            <a:off x="2283165" y="3927965"/>
            <a:ext cx="4396740" cy="976630"/>
          </a:xfrm>
          <a:prstGeom prst="rect">
            <a:avLst/>
          </a:prstGeom>
        </p:spPr>
        <p:txBody>
          <a:bodyPr vert="horz" wrap="square" lIns="0" tIns="13335" rIns="0" bIns="0" rtlCol="0">
            <a:spAutoFit/>
          </a:bodyPr>
          <a:lstStyle>
            <a:lvl1pPr>
              <a:defRPr sz="1800" b="1" i="1">
                <a:solidFill>
                  <a:srgbClr val="0000CC"/>
                </a:solidFill>
                <a:latin typeface="Arial"/>
                <a:ea typeface="+mj-ea"/>
                <a:cs typeface="Arial"/>
              </a:defRPr>
            </a:lvl1pPr>
          </a:lstStyle>
          <a:p>
            <a:pPr marL="1036955">
              <a:lnSpc>
                <a:spcPts val="3740"/>
              </a:lnSpc>
              <a:spcBef>
                <a:spcPts val="105"/>
              </a:spcBef>
            </a:pPr>
            <a:r>
              <a:rPr lang="zh-CN" altLang="en-US" sz="3200" i="0" kern="0" spc="-10">
                <a:solidFill>
                  <a:srgbClr val="0000FF"/>
                </a:solidFill>
                <a:latin typeface="黑体"/>
                <a:cs typeface="黑体"/>
              </a:rPr>
              <a:t>量</a:t>
            </a:r>
            <a:r>
              <a:rPr lang="zh-CN" altLang="en-US" sz="3200" i="0" kern="0" spc="5">
                <a:solidFill>
                  <a:srgbClr val="0000FF"/>
                </a:solidFill>
                <a:latin typeface="黑体"/>
                <a:cs typeface="黑体"/>
              </a:rPr>
              <a:t>子</a:t>
            </a:r>
            <a:r>
              <a:rPr lang="zh-CN" altLang="en-US" sz="3200" i="0" kern="0" spc="-10">
                <a:solidFill>
                  <a:srgbClr val="0000FF"/>
                </a:solidFill>
                <a:latin typeface="黑体"/>
                <a:cs typeface="黑体"/>
              </a:rPr>
              <a:t>隐形</a:t>
            </a:r>
            <a:r>
              <a:rPr lang="zh-CN" altLang="en-US" sz="3200" i="0" kern="0">
                <a:solidFill>
                  <a:srgbClr val="0000FF"/>
                </a:solidFill>
                <a:latin typeface="黑体"/>
                <a:cs typeface="黑体"/>
              </a:rPr>
              <a:t>传</a:t>
            </a:r>
            <a:r>
              <a:rPr lang="zh-CN" altLang="en-US" sz="3200" i="0" kern="0" spc="-10">
                <a:solidFill>
                  <a:srgbClr val="0000FF"/>
                </a:solidFill>
                <a:latin typeface="黑体"/>
                <a:cs typeface="黑体"/>
              </a:rPr>
              <a:t>态</a:t>
            </a:r>
            <a:endParaRPr lang="zh-CN" altLang="en-US" sz="3200" kern="0">
              <a:latin typeface="黑体"/>
              <a:cs typeface="黑体"/>
            </a:endParaRPr>
          </a:p>
          <a:p>
            <a:pPr marL="12700">
              <a:lnSpc>
                <a:spcPts val="3740"/>
              </a:lnSpc>
            </a:pPr>
            <a:r>
              <a:rPr lang="en-US" altLang="zh-CN" sz="3200" i="0" kern="0">
                <a:solidFill>
                  <a:srgbClr val="0000FF"/>
                </a:solidFill>
                <a:latin typeface="Times New Roman"/>
                <a:cs typeface="Times New Roman"/>
              </a:rPr>
              <a:t>(</a:t>
            </a:r>
            <a:r>
              <a:rPr lang="en-US" sz="3200" i="0" kern="0">
                <a:solidFill>
                  <a:srgbClr val="0000FF"/>
                </a:solidFill>
                <a:latin typeface="Times New Roman"/>
                <a:cs typeface="Times New Roman"/>
              </a:rPr>
              <a:t>Quantum</a:t>
            </a:r>
            <a:r>
              <a:rPr lang="en-US" sz="3200" i="0" kern="0" spc="-165">
                <a:solidFill>
                  <a:srgbClr val="0000FF"/>
                </a:solidFill>
                <a:latin typeface="Times New Roman"/>
                <a:cs typeface="Times New Roman"/>
              </a:rPr>
              <a:t> </a:t>
            </a:r>
            <a:r>
              <a:rPr lang="en-US" sz="3200" i="0" kern="0" spc="-20">
                <a:solidFill>
                  <a:srgbClr val="0000FF"/>
                </a:solidFill>
                <a:latin typeface="Times New Roman"/>
                <a:cs typeface="Times New Roman"/>
              </a:rPr>
              <a:t>Teleportation)</a:t>
            </a:r>
            <a:endParaRPr lang="en-US" sz="3200" kern="0">
              <a:latin typeface="Times New Roman"/>
              <a:cs typeface="Times New Roman"/>
            </a:endParaRPr>
          </a:p>
        </p:txBody>
      </p:sp>
      <p:sp>
        <p:nvSpPr>
          <p:cNvPr id="14" name="object 17">
            <a:extLst>
              <a:ext uri="{FF2B5EF4-FFF2-40B4-BE49-F238E27FC236}">
                <a16:creationId xmlns:a16="http://schemas.microsoft.com/office/drawing/2014/main" id="{D216AABB-FFDA-450D-AA80-6FAA7243296E}"/>
              </a:ext>
            </a:extLst>
          </p:cNvPr>
          <p:cNvSpPr txBox="1"/>
          <p:nvPr/>
        </p:nvSpPr>
        <p:spPr>
          <a:xfrm>
            <a:off x="770138" y="5084350"/>
            <a:ext cx="7493000"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FF0000"/>
                </a:solidFill>
                <a:latin typeface="华文仿宋"/>
                <a:cs typeface="华文仿宋"/>
              </a:rPr>
              <a:t>不移动系统</a:t>
            </a:r>
            <a:r>
              <a:rPr sz="2800" b="1" spc="-10" dirty="0">
                <a:solidFill>
                  <a:srgbClr val="FF0000"/>
                </a:solidFill>
                <a:latin typeface="华文仿宋"/>
                <a:cs typeface="华文仿宋"/>
              </a:rPr>
              <a:t>；不</a:t>
            </a:r>
            <a:r>
              <a:rPr sz="2800" b="1" spc="-5" dirty="0">
                <a:solidFill>
                  <a:srgbClr val="FF0000"/>
                </a:solidFill>
                <a:latin typeface="华文仿宋"/>
                <a:cs typeface="华文仿宋"/>
              </a:rPr>
              <a:t>依</a:t>
            </a:r>
            <a:r>
              <a:rPr sz="2800" b="1" spc="-10" dirty="0">
                <a:solidFill>
                  <a:srgbClr val="FF0000"/>
                </a:solidFill>
                <a:latin typeface="华文仿宋"/>
                <a:cs typeface="华文仿宋"/>
              </a:rPr>
              <a:t>靠媒</a:t>
            </a:r>
            <a:r>
              <a:rPr sz="2800" b="1" spc="-5" dirty="0">
                <a:solidFill>
                  <a:srgbClr val="FF0000"/>
                </a:solidFill>
                <a:latin typeface="华文仿宋"/>
                <a:cs typeface="华文仿宋"/>
              </a:rPr>
              <a:t>介</a:t>
            </a:r>
            <a:r>
              <a:rPr sz="2800" b="1" spc="-10" dirty="0">
                <a:solidFill>
                  <a:srgbClr val="FF0000"/>
                </a:solidFill>
                <a:latin typeface="华文仿宋"/>
                <a:cs typeface="华文仿宋"/>
              </a:rPr>
              <a:t>；传</a:t>
            </a:r>
            <a:r>
              <a:rPr sz="2800" b="1" spc="-5" dirty="0">
                <a:solidFill>
                  <a:srgbClr val="FF0000"/>
                </a:solidFill>
                <a:latin typeface="华文仿宋"/>
                <a:cs typeface="华文仿宋"/>
              </a:rPr>
              <a:t>送</a:t>
            </a:r>
            <a:r>
              <a:rPr sz="2800" b="1" spc="-10" dirty="0">
                <a:solidFill>
                  <a:srgbClr val="FF0000"/>
                </a:solidFill>
                <a:latin typeface="华文仿宋"/>
                <a:cs typeface="华文仿宋"/>
              </a:rPr>
              <a:t>未知</a:t>
            </a:r>
            <a:r>
              <a:rPr sz="2800" b="1" spc="-5" dirty="0">
                <a:solidFill>
                  <a:srgbClr val="FF0000"/>
                </a:solidFill>
                <a:latin typeface="华文仿宋"/>
                <a:cs typeface="华文仿宋"/>
              </a:rPr>
              <a:t>量</a:t>
            </a:r>
            <a:r>
              <a:rPr sz="2800" b="1" spc="-10" dirty="0">
                <a:solidFill>
                  <a:srgbClr val="FF0000"/>
                </a:solidFill>
                <a:latin typeface="华文仿宋"/>
                <a:cs typeface="华文仿宋"/>
              </a:rPr>
              <a:t>子态</a:t>
            </a:r>
            <a:r>
              <a:rPr sz="2800" b="1" spc="-5" dirty="0">
                <a:solidFill>
                  <a:srgbClr val="FF0000"/>
                </a:solidFill>
                <a:latin typeface="华文仿宋"/>
                <a:cs typeface="华文仿宋"/>
              </a:rPr>
              <a:t>本</a:t>
            </a:r>
            <a:r>
              <a:rPr sz="2800" b="1" spc="-10" dirty="0">
                <a:solidFill>
                  <a:srgbClr val="FF0000"/>
                </a:solidFill>
                <a:latin typeface="华文仿宋"/>
                <a:cs typeface="华文仿宋"/>
              </a:rPr>
              <a:t>身</a:t>
            </a:r>
            <a:endParaRPr sz="2800">
              <a:latin typeface="华文仿宋"/>
              <a:cs typeface="华文仿宋"/>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477520"/>
            <a:chOff x="0" y="0"/>
            <a:chExt cx="9144000" cy="477520"/>
          </a:xfrm>
        </p:grpSpPr>
        <p:pic>
          <p:nvPicPr>
            <p:cNvPr id="3" name="object 3"/>
            <p:cNvPicPr/>
            <p:nvPr/>
          </p:nvPicPr>
          <p:blipFill>
            <a:blip r:embed="rId2" cstate="print"/>
            <a:stretch>
              <a:fillRect/>
            </a:stretch>
          </p:blipFill>
          <p:spPr>
            <a:xfrm>
              <a:off x="0" y="0"/>
              <a:ext cx="9144000" cy="477012"/>
            </a:xfrm>
            <a:prstGeom prst="rect">
              <a:avLst/>
            </a:prstGeom>
          </p:spPr>
        </p:pic>
        <p:pic>
          <p:nvPicPr>
            <p:cNvPr id="4" name="object 4"/>
            <p:cNvPicPr/>
            <p:nvPr/>
          </p:nvPicPr>
          <p:blipFill>
            <a:blip r:embed="rId3" cstate="print"/>
            <a:stretch>
              <a:fillRect/>
            </a:stretch>
          </p:blipFill>
          <p:spPr>
            <a:xfrm>
              <a:off x="762000" y="65531"/>
              <a:ext cx="1447800" cy="341376"/>
            </a:xfrm>
            <a:prstGeom prst="rect">
              <a:avLst/>
            </a:prstGeom>
          </p:spPr>
        </p:pic>
      </p:grpSp>
      <p:sp>
        <p:nvSpPr>
          <p:cNvPr id="5" name="object 5"/>
          <p:cNvSpPr/>
          <p:nvPr/>
        </p:nvSpPr>
        <p:spPr>
          <a:xfrm>
            <a:off x="0" y="6857999"/>
            <a:ext cx="9144000" cy="0"/>
          </a:xfrm>
          <a:custGeom>
            <a:avLst/>
            <a:gdLst/>
            <a:ahLst/>
            <a:cxnLst/>
            <a:rect l="l" t="t" r="r" b="b"/>
            <a:pathLst>
              <a:path w="9144000">
                <a:moveTo>
                  <a:pt x="0" y="0"/>
                </a:moveTo>
                <a:lnTo>
                  <a:pt x="9144000" y="0"/>
                </a:lnTo>
              </a:path>
            </a:pathLst>
          </a:custGeom>
          <a:ln w="9144">
            <a:solidFill>
              <a:srgbClr val="000000"/>
            </a:solidFill>
          </a:ln>
        </p:spPr>
        <p:txBody>
          <a:bodyPr wrap="square" lIns="0" tIns="0" rIns="0" bIns="0" rtlCol="0"/>
          <a:lstStyle/>
          <a:p>
            <a:endParaRPr/>
          </a:p>
        </p:txBody>
      </p:sp>
      <p:sp>
        <p:nvSpPr>
          <p:cNvPr id="6" name="object 6"/>
          <p:cNvSpPr/>
          <p:nvPr/>
        </p:nvSpPr>
        <p:spPr>
          <a:xfrm>
            <a:off x="762" y="6387084"/>
            <a:ext cx="6400800" cy="29209"/>
          </a:xfrm>
          <a:custGeom>
            <a:avLst/>
            <a:gdLst/>
            <a:ahLst/>
            <a:cxnLst/>
            <a:rect l="l" t="t" r="r" b="b"/>
            <a:pathLst>
              <a:path w="6400800" h="29210">
                <a:moveTo>
                  <a:pt x="6400800" y="0"/>
                </a:moveTo>
                <a:lnTo>
                  <a:pt x="0" y="0"/>
                </a:lnTo>
                <a:lnTo>
                  <a:pt x="0" y="28956"/>
                </a:lnTo>
                <a:lnTo>
                  <a:pt x="6400800" y="28956"/>
                </a:lnTo>
                <a:lnTo>
                  <a:pt x="6400800" y="0"/>
                </a:lnTo>
                <a:close/>
              </a:path>
            </a:pathLst>
          </a:custGeom>
          <a:solidFill>
            <a:srgbClr val="000099"/>
          </a:solidFill>
        </p:spPr>
        <p:txBody>
          <a:bodyPr wrap="square" lIns="0" tIns="0" rIns="0" bIns="0" rtlCol="0"/>
          <a:lstStyle/>
          <a:p>
            <a:endParaRPr/>
          </a:p>
        </p:txBody>
      </p:sp>
      <p:sp>
        <p:nvSpPr>
          <p:cNvPr id="7" name="object 7"/>
          <p:cNvSpPr txBox="1"/>
          <p:nvPr/>
        </p:nvSpPr>
        <p:spPr>
          <a:xfrm>
            <a:off x="6175628" y="117475"/>
            <a:ext cx="2756535" cy="299720"/>
          </a:xfrm>
          <a:prstGeom prst="rect">
            <a:avLst/>
          </a:prstGeom>
        </p:spPr>
        <p:txBody>
          <a:bodyPr vert="horz" wrap="square" lIns="0" tIns="12700" rIns="0" bIns="0" rtlCol="0">
            <a:spAutoFit/>
          </a:bodyPr>
          <a:lstStyle/>
          <a:p>
            <a:pPr marL="12700">
              <a:lnSpc>
                <a:spcPct val="100000"/>
              </a:lnSpc>
              <a:spcBef>
                <a:spcPts val="100"/>
              </a:spcBef>
            </a:pPr>
            <a:r>
              <a:rPr sz="1800" b="1" i="1" dirty="0">
                <a:solidFill>
                  <a:srgbClr val="0000CC"/>
                </a:solidFill>
                <a:latin typeface="Arial"/>
                <a:cs typeface="Arial"/>
              </a:rPr>
              <a:t>Xi’an </a:t>
            </a:r>
            <a:r>
              <a:rPr sz="1800" b="1" i="1" spc="-5" dirty="0">
                <a:solidFill>
                  <a:srgbClr val="0000CC"/>
                </a:solidFill>
                <a:latin typeface="Arial"/>
                <a:cs typeface="Arial"/>
              </a:rPr>
              <a:t>Jiaotong</a:t>
            </a:r>
            <a:r>
              <a:rPr sz="1800" b="1" i="1" spc="-30" dirty="0">
                <a:solidFill>
                  <a:srgbClr val="0000CC"/>
                </a:solidFill>
                <a:latin typeface="Arial"/>
                <a:cs typeface="Arial"/>
              </a:rPr>
              <a:t> </a:t>
            </a:r>
            <a:r>
              <a:rPr sz="1800" b="1" i="1" spc="-5" dirty="0">
                <a:solidFill>
                  <a:srgbClr val="0000CC"/>
                </a:solidFill>
                <a:latin typeface="Arial"/>
                <a:cs typeface="Arial"/>
              </a:rPr>
              <a:t>University</a:t>
            </a:r>
            <a:endParaRPr sz="1800">
              <a:latin typeface="Arial"/>
              <a:cs typeface="Arial"/>
            </a:endParaRPr>
          </a:p>
        </p:txBody>
      </p:sp>
      <p:sp>
        <p:nvSpPr>
          <p:cNvPr id="8" name="object 8"/>
          <p:cNvSpPr/>
          <p:nvPr/>
        </p:nvSpPr>
        <p:spPr>
          <a:xfrm>
            <a:off x="0" y="501395"/>
            <a:ext cx="9144000" cy="12700"/>
          </a:xfrm>
          <a:custGeom>
            <a:avLst/>
            <a:gdLst/>
            <a:ahLst/>
            <a:cxnLst/>
            <a:rect l="l" t="t" r="r" b="b"/>
            <a:pathLst>
              <a:path w="9144000" h="12700">
                <a:moveTo>
                  <a:pt x="9144000" y="0"/>
                </a:moveTo>
                <a:lnTo>
                  <a:pt x="0" y="0"/>
                </a:lnTo>
                <a:lnTo>
                  <a:pt x="0" y="12192"/>
                </a:lnTo>
                <a:lnTo>
                  <a:pt x="9144000" y="12192"/>
                </a:lnTo>
                <a:lnTo>
                  <a:pt x="9144000" y="0"/>
                </a:lnTo>
                <a:close/>
              </a:path>
            </a:pathLst>
          </a:custGeom>
          <a:solidFill>
            <a:srgbClr val="9999FF"/>
          </a:solidFill>
        </p:spPr>
        <p:txBody>
          <a:bodyPr wrap="square" lIns="0" tIns="0" rIns="0" bIns="0" rtlCol="0"/>
          <a:lstStyle/>
          <a:p>
            <a:endParaRPr/>
          </a:p>
        </p:txBody>
      </p:sp>
      <p:sp>
        <p:nvSpPr>
          <p:cNvPr id="12" name="object 12"/>
          <p:cNvSpPr txBox="1"/>
          <p:nvPr/>
        </p:nvSpPr>
        <p:spPr>
          <a:xfrm>
            <a:off x="677367" y="2211069"/>
            <a:ext cx="7907655" cy="2162175"/>
          </a:xfrm>
          <a:prstGeom prst="rect">
            <a:avLst/>
          </a:prstGeom>
        </p:spPr>
        <p:txBody>
          <a:bodyPr vert="horz" wrap="square" lIns="0" tIns="10160" rIns="0" bIns="0" rtlCol="0">
            <a:spAutoFit/>
          </a:bodyPr>
          <a:lstStyle/>
          <a:p>
            <a:pPr marL="12700" marR="72390" algn="just">
              <a:lnSpc>
                <a:spcPct val="100400"/>
              </a:lnSpc>
              <a:spcBef>
                <a:spcPts val="80"/>
              </a:spcBef>
            </a:pPr>
            <a:r>
              <a:rPr sz="2800" spc="-5" dirty="0">
                <a:solidFill>
                  <a:srgbClr val="FF0000"/>
                </a:solidFill>
                <a:latin typeface="华文仿宋"/>
                <a:cs typeface="华文仿宋"/>
              </a:rPr>
              <a:t>量子态是量子系统状态的表示，能</a:t>
            </a:r>
            <a:r>
              <a:rPr sz="2800" dirty="0">
                <a:solidFill>
                  <a:srgbClr val="FF0000"/>
                </a:solidFill>
                <a:latin typeface="华文仿宋"/>
                <a:cs typeface="华文仿宋"/>
              </a:rPr>
              <a:t>否</a:t>
            </a:r>
            <a:r>
              <a:rPr sz="2800" spc="-5" dirty="0">
                <a:solidFill>
                  <a:srgbClr val="FF0000"/>
                </a:solidFill>
                <a:latin typeface="华文仿宋"/>
                <a:cs typeface="华文仿宋"/>
              </a:rPr>
              <a:t>不移</a:t>
            </a:r>
            <a:r>
              <a:rPr sz="2800" dirty="0">
                <a:solidFill>
                  <a:srgbClr val="FF0000"/>
                </a:solidFill>
                <a:latin typeface="华文仿宋"/>
                <a:cs typeface="华文仿宋"/>
              </a:rPr>
              <a:t>动</a:t>
            </a:r>
            <a:r>
              <a:rPr sz="2800" spc="-5" dirty="0">
                <a:solidFill>
                  <a:srgbClr val="FF0000"/>
                </a:solidFill>
                <a:latin typeface="华文仿宋"/>
                <a:cs typeface="华文仿宋"/>
              </a:rPr>
              <a:t>系统本 </a:t>
            </a:r>
            <a:r>
              <a:rPr sz="2800" spc="-10" dirty="0">
                <a:solidFill>
                  <a:srgbClr val="FF0000"/>
                </a:solidFill>
                <a:latin typeface="华文仿宋"/>
                <a:cs typeface="华文仿宋"/>
              </a:rPr>
              <a:t>身而只把量子态所有的信息发送出</a:t>
            </a:r>
            <a:r>
              <a:rPr sz="2800" dirty="0">
                <a:solidFill>
                  <a:srgbClr val="FF0000"/>
                </a:solidFill>
                <a:latin typeface="华文仿宋"/>
                <a:cs typeface="华文仿宋"/>
              </a:rPr>
              <a:t>去</a:t>
            </a:r>
            <a:r>
              <a:rPr sz="2800" spc="-10" dirty="0">
                <a:solidFill>
                  <a:srgbClr val="FF0000"/>
                </a:solidFill>
                <a:latin typeface="华文仿宋"/>
                <a:cs typeface="华文仿宋"/>
              </a:rPr>
              <a:t>，并</a:t>
            </a:r>
            <a:r>
              <a:rPr sz="2800" dirty="0">
                <a:solidFill>
                  <a:srgbClr val="FF0000"/>
                </a:solidFill>
                <a:latin typeface="华文仿宋"/>
                <a:cs typeface="华文仿宋"/>
              </a:rPr>
              <a:t>在</a:t>
            </a:r>
            <a:r>
              <a:rPr sz="2800" spc="-10" dirty="0">
                <a:solidFill>
                  <a:srgbClr val="FF0000"/>
                </a:solidFill>
                <a:latin typeface="华文仿宋"/>
                <a:cs typeface="华文仿宋"/>
              </a:rPr>
              <a:t>异地重 </a:t>
            </a:r>
            <a:r>
              <a:rPr sz="2800" spc="-5" dirty="0">
                <a:solidFill>
                  <a:srgbClr val="FF0000"/>
                </a:solidFill>
                <a:latin typeface="华文仿宋"/>
                <a:cs typeface="华文仿宋"/>
              </a:rPr>
              <a:t>构这个态？</a:t>
            </a:r>
            <a:endParaRPr sz="2800">
              <a:latin typeface="华文仿宋"/>
              <a:cs typeface="华文仿宋"/>
            </a:endParaRPr>
          </a:p>
          <a:p>
            <a:pPr marL="12700" marR="5080" algn="just">
              <a:lnSpc>
                <a:spcPct val="100000"/>
              </a:lnSpc>
            </a:pPr>
            <a:r>
              <a:rPr sz="2800" spc="-5" dirty="0">
                <a:latin typeface="Times New Roman"/>
                <a:cs typeface="Times New Roman"/>
              </a:rPr>
              <a:t>Bennett</a:t>
            </a:r>
            <a:r>
              <a:rPr sz="2800" spc="-75" dirty="0">
                <a:latin typeface="Times New Roman"/>
                <a:cs typeface="Times New Roman"/>
              </a:rPr>
              <a:t> </a:t>
            </a:r>
            <a:r>
              <a:rPr sz="2800" spc="-5" dirty="0">
                <a:latin typeface="华文仿宋"/>
                <a:cs typeface="华文仿宋"/>
              </a:rPr>
              <a:t>等人证明，利用</a:t>
            </a:r>
            <a:r>
              <a:rPr sz="2800" spc="-5" dirty="0">
                <a:latin typeface="Times New Roman"/>
                <a:cs typeface="Times New Roman"/>
              </a:rPr>
              <a:t>EPR</a:t>
            </a:r>
            <a:r>
              <a:rPr sz="2800" spc="-5" dirty="0">
                <a:latin typeface="华文仿宋"/>
                <a:cs typeface="华文仿宋"/>
              </a:rPr>
              <a:t>态可将量</a:t>
            </a:r>
            <a:r>
              <a:rPr sz="2800" dirty="0">
                <a:latin typeface="华文仿宋"/>
                <a:cs typeface="华文仿宋"/>
              </a:rPr>
              <a:t>子</a:t>
            </a:r>
            <a:r>
              <a:rPr sz="2800" spc="-5" dirty="0">
                <a:latin typeface="华文仿宋"/>
                <a:cs typeface="华文仿宋"/>
              </a:rPr>
              <a:t>态分</a:t>
            </a:r>
            <a:r>
              <a:rPr sz="2800" dirty="0">
                <a:latin typeface="华文仿宋"/>
                <a:cs typeface="华文仿宋"/>
              </a:rPr>
              <a:t>解</a:t>
            </a:r>
            <a:r>
              <a:rPr sz="2800" spc="-5" dirty="0">
                <a:latin typeface="华文仿宋"/>
                <a:cs typeface="华文仿宋"/>
              </a:rPr>
              <a:t>并在 </a:t>
            </a:r>
            <a:r>
              <a:rPr sz="2800" spc="-10" dirty="0">
                <a:latin typeface="华文仿宋"/>
                <a:cs typeface="华文仿宋"/>
              </a:rPr>
              <a:t>异地重构。</a:t>
            </a:r>
            <a:endParaRPr sz="2800">
              <a:latin typeface="华文仿宋"/>
              <a:cs typeface="华文仿宋"/>
            </a:endParaRPr>
          </a:p>
        </p:txBody>
      </p:sp>
      <p:sp>
        <p:nvSpPr>
          <p:cNvPr id="13" name="object 13"/>
          <p:cNvSpPr txBox="1">
            <a:spLocks noGrp="1"/>
          </p:cNvSpPr>
          <p:nvPr>
            <p:ph type="title"/>
          </p:nvPr>
        </p:nvSpPr>
        <p:spPr>
          <a:xfrm>
            <a:off x="2203195" y="880058"/>
            <a:ext cx="4396740" cy="976630"/>
          </a:xfrm>
          <a:prstGeom prst="rect">
            <a:avLst/>
          </a:prstGeom>
        </p:spPr>
        <p:txBody>
          <a:bodyPr vert="horz" wrap="square" lIns="0" tIns="13335" rIns="0" bIns="0" rtlCol="0">
            <a:spAutoFit/>
          </a:bodyPr>
          <a:lstStyle/>
          <a:p>
            <a:pPr marL="1036955">
              <a:lnSpc>
                <a:spcPts val="3740"/>
              </a:lnSpc>
              <a:spcBef>
                <a:spcPts val="105"/>
              </a:spcBef>
            </a:pPr>
            <a:r>
              <a:rPr sz="3200" i="0" spc="-10" dirty="0">
                <a:solidFill>
                  <a:srgbClr val="0000FF"/>
                </a:solidFill>
                <a:latin typeface="黑体"/>
                <a:cs typeface="黑体"/>
              </a:rPr>
              <a:t>量</a:t>
            </a:r>
            <a:r>
              <a:rPr sz="3200" i="0" spc="5" dirty="0">
                <a:solidFill>
                  <a:srgbClr val="0000FF"/>
                </a:solidFill>
                <a:latin typeface="黑体"/>
                <a:cs typeface="黑体"/>
              </a:rPr>
              <a:t>子</a:t>
            </a:r>
            <a:r>
              <a:rPr sz="3200" i="0" spc="-10" dirty="0">
                <a:solidFill>
                  <a:srgbClr val="0000FF"/>
                </a:solidFill>
                <a:latin typeface="黑体"/>
                <a:cs typeface="黑体"/>
              </a:rPr>
              <a:t>隐形</a:t>
            </a:r>
            <a:r>
              <a:rPr sz="3200" i="0" dirty="0">
                <a:solidFill>
                  <a:srgbClr val="0000FF"/>
                </a:solidFill>
                <a:latin typeface="黑体"/>
                <a:cs typeface="黑体"/>
              </a:rPr>
              <a:t>传</a:t>
            </a:r>
            <a:r>
              <a:rPr sz="3200" i="0" spc="-10" dirty="0">
                <a:solidFill>
                  <a:srgbClr val="0000FF"/>
                </a:solidFill>
                <a:latin typeface="黑体"/>
                <a:cs typeface="黑体"/>
              </a:rPr>
              <a:t>态</a:t>
            </a:r>
            <a:endParaRPr sz="3200">
              <a:latin typeface="黑体"/>
              <a:cs typeface="黑体"/>
            </a:endParaRPr>
          </a:p>
          <a:p>
            <a:pPr marL="12700">
              <a:lnSpc>
                <a:spcPts val="3740"/>
              </a:lnSpc>
            </a:pPr>
            <a:r>
              <a:rPr sz="3200" i="0" dirty="0">
                <a:solidFill>
                  <a:srgbClr val="0000FF"/>
                </a:solidFill>
                <a:latin typeface="Times New Roman"/>
                <a:cs typeface="Times New Roman"/>
              </a:rPr>
              <a:t>(Quantum</a:t>
            </a:r>
            <a:r>
              <a:rPr sz="3200" i="0" spc="-165" dirty="0">
                <a:solidFill>
                  <a:srgbClr val="0000FF"/>
                </a:solidFill>
                <a:latin typeface="Times New Roman"/>
                <a:cs typeface="Times New Roman"/>
              </a:rPr>
              <a:t> </a:t>
            </a:r>
            <a:r>
              <a:rPr sz="3200" i="0" spc="-20" dirty="0">
                <a:solidFill>
                  <a:srgbClr val="0000FF"/>
                </a:solidFill>
                <a:latin typeface="Times New Roman"/>
                <a:cs typeface="Times New Roman"/>
              </a:rPr>
              <a:t>Teleportation)</a:t>
            </a:r>
            <a:endParaRPr sz="3200">
              <a:latin typeface="Times New Roman"/>
              <a:cs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477520"/>
            <a:chOff x="0" y="0"/>
            <a:chExt cx="9144000" cy="477520"/>
          </a:xfrm>
        </p:grpSpPr>
        <p:pic>
          <p:nvPicPr>
            <p:cNvPr id="3" name="object 3"/>
            <p:cNvPicPr/>
            <p:nvPr/>
          </p:nvPicPr>
          <p:blipFill>
            <a:blip r:embed="rId2" cstate="print"/>
            <a:stretch>
              <a:fillRect/>
            </a:stretch>
          </p:blipFill>
          <p:spPr>
            <a:xfrm>
              <a:off x="0" y="0"/>
              <a:ext cx="9144000" cy="477012"/>
            </a:xfrm>
            <a:prstGeom prst="rect">
              <a:avLst/>
            </a:prstGeom>
          </p:spPr>
        </p:pic>
        <p:pic>
          <p:nvPicPr>
            <p:cNvPr id="4" name="object 4"/>
            <p:cNvPicPr/>
            <p:nvPr/>
          </p:nvPicPr>
          <p:blipFill>
            <a:blip r:embed="rId3" cstate="print"/>
            <a:stretch>
              <a:fillRect/>
            </a:stretch>
          </p:blipFill>
          <p:spPr>
            <a:xfrm>
              <a:off x="762000" y="65531"/>
              <a:ext cx="1447800" cy="341376"/>
            </a:xfrm>
            <a:prstGeom prst="rect">
              <a:avLst/>
            </a:prstGeom>
          </p:spPr>
        </p:pic>
      </p:grpSp>
      <p:sp>
        <p:nvSpPr>
          <p:cNvPr id="5" name="object 5"/>
          <p:cNvSpPr/>
          <p:nvPr/>
        </p:nvSpPr>
        <p:spPr>
          <a:xfrm>
            <a:off x="0" y="6857999"/>
            <a:ext cx="9144000" cy="0"/>
          </a:xfrm>
          <a:custGeom>
            <a:avLst/>
            <a:gdLst/>
            <a:ahLst/>
            <a:cxnLst/>
            <a:rect l="l" t="t" r="r" b="b"/>
            <a:pathLst>
              <a:path w="9144000">
                <a:moveTo>
                  <a:pt x="0" y="0"/>
                </a:moveTo>
                <a:lnTo>
                  <a:pt x="9144000" y="0"/>
                </a:lnTo>
              </a:path>
            </a:pathLst>
          </a:custGeom>
          <a:ln w="9144">
            <a:solidFill>
              <a:srgbClr val="000000"/>
            </a:solidFill>
          </a:ln>
        </p:spPr>
        <p:txBody>
          <a:bodyPr wrap="square" lIns="0" tIns="0" rIns="0" bIns="0" rtlCol="0"/>
          <a:lstStyle/>
          <a:p>
            <a:endParaRPr/>
          </a:p>
        </p:txBody>
      </p:sp>
      <p:sp>
        <p:nvSpPr>
          <p:cNvPr id="11" name="object 11"/>
          <p:cNvSpPr txBox="1"/>
          <p:nvPr/>
        </p:nvSpPr>
        <p:spPr>
          <a:xfrm>
            <a:off x="6175628" y="117475"/>
            <a:ext cx="2756535" cy="299720"/>
          </a:xfrm>
          <a:prstGeom prst="rect">
            <a:avLst/>
          </a:prstGeom>
        </p:spPr>
        <p:txBody>
          <a:bodyPr vert="horz" wrap="square" lIns="0" tIns="12700" rIns="0" bIns="0" rtlCol="0">
            <a:spAutoFit/>
          </a:bodyPr>
          <a:lstStyle/>
          <a:p>
            <a:pPr marL="12700">
              <a:lnSpc>
                <a:spcPct val="100000"/>
              </a:lnSpc>
              <a:spcBef>
                <a:spcPts val="100"/>
              </a:spcBef>
            </a:pPr>
            <a:r>
              <a:rPr sz="1800" b="1" i="1" dirty="0">
                <a:solidFill>
                  <a:srgbClr val="0000CC"/>
                </a:solidFill>
                <a:latin typeface="Arial"/>
                <a:cs typeface="Arial"/>
              </a:rPr>
              <a:t>Xi’an </a:t>
            </a:r>
            <a:r>
              <a:rPr sz="1800" b="1" i="1" spc="-5" dirty="0">
                <a:solidFill>
                  <a:srgbClr val="0000CC"/>
                </a:solidFill>
                <a:latin typeface="Arial"/>
                <a:cs typeface="Arial"/>
              </a:rPr>
              <a:t>Jiaotong</a:t>
            </a:r>
            <a:r>
              <a:rPr sz="1800" b="1" i="1" spc="-30" dirty="0">
                <a:solidFill>
                  <a:srgbClr val="0000CC"/>
                </a:solidFill>
                <a:latin typeface="Arial"/>
                <a:cs typeface="Arial"/>
              </a:rPr>
              <a:t> </a:t>
            </a:r>
            <a:r>
              <a:rPr sz="1800" b="1" i="1" spc="-5" dirty="0">
                <a:solidFill>
                  <a:srgbClr val="0000CC"/>
                </a:solidFill>
                <a:latin typeface="Arial"/>
                <a:cs typeface="Arial"/>
              </a:rPr>
              <a:t>University</a:t>
            </a:r>
            <a:endParaRPr sz="1800">
              <a:latin typeface="Arial"/>
              <a:cs typeface="Arial"/>
            </a:endParaRPr>
          </a:p>
        </p:txBody>
      </p:sp>
      <p:sp>
        <p:nvSpPr>
          <p:cNvPr id="12" name="object 12"/>
          <p:cNvSpPr txBox="1">
            <a:spLocks noGrp="1"/>
          </p:cNvSpPr>
          <p:nvPr>
            <p:ph type="title"/>
          </p:nvPr>
        </p:nvSpPr>
        <p:spPr>
          <a:xfrm>
            <a:off x="541529" y="2245694"/>
            <a:ext cx="2541905" cy="415925"/>
          </a:xfrm>
          <a:prstGeom prst="rect">
            <a:avLst/>
          </a:prstGeom>
        </p:spPr>
        <p:txBody>
          <a:bodyPr vert="horz" wrap="square" lIns="0" tIns="13335" rIns="0" bIns="0" rtlCol="0">
            <a:spAutoFit/>
          </a:bodyPr>
          <a:lstStyle/>
          <a:p>
            <a:pPr marL="12700">
              <a:lnSpc>
                <a:spcPct val="100000"/>
              </a:lnSpc>
              <a:spcBef>
                <a:spcPts val="105"/>
              </a:spcBef>
            </a:pPr>
            <a:r>
              <a:rPr sz="2400" b="0" i="0" spc="25" dirty="0">
                <a:solidFill>
                  <a:srgbClr val="000000"/>
                </a:solidFill>
                <a:latin typeface="Times New Roman"/>
                <a:cs typeface="Times New Roman"/>
              </a:rPr>
              <a:t>|</a:t>
            </a:r>
            <a:r>
              <a:rPr sz="2550" b="0" i="1" spc="25" dirty="0">
                <a:solidFill>
                  <a:srgbClr val="000000"/>
                </a:solidFill>
                <a:latin typeface="Symbol"/>
                <a:cs typeface="Symbol"/>
              </a:rPr>
              <a:t></a:t>
            </a:r>
            <a:r>
              <a:rPr sz="2550" b="0" i="1" spc="25" dirty="0">
                <a:solidFill>
                  <a:srgbClr val="000000"/>
                </a:solidFill>
                <a:latin typeface="Times New Roman"/>
                <a:cs typeface="Times New Roman"/>
              </a:rPr>
              <a:t> </a:t>
            </a:r>
            <a:r>
              <a:rPr sz="2400" b="0" i="0" spc="25" dirty="0">
                <a:solidFill>
                  <a:srgbClr val="000000"/>
                </a:solidFill>
                <a:latin typeface="Symbol"/>
                <a:cs typeface="Symbol"/>
              </a:rPr>
              <a:t></a:t>
            </a:r>
            <a:r>
              <a:rPr sz="2400" b="0" i="0" spc="25" dirty="0">
                <a:solidFill>
                  <a:srgbClr val="000000"/>
                </a:solidFill>
                <a:latin typeface="Times New Roman"/>
                <a:cs typeface="Times New Roman"/>
              </a:rPr>
              <a:t> </a:t>
            </a:r>
            <a:r>
              <a:rPr sz="2550" b="0" i="1" spc="-20" dirty="0">
                <a:solidFill>
                  <a:srgbClr val="000000"/>
                </a:solidFill>
                <a:latin typeface="Symbol"/>
                <a:cs typeface="Symbol"/>
              </a:rPr>
              <a:t></a:t>
            </a:r>
            <a:r>
              <a:rPr sz="2550" b="0" i="1" spc="-20" dirty="0">
                <a:solidFill>
                  <a:srgbClr val="000000"/>
                </a:solidFill>
                <a:latin typeface="Times New Roman"/>
                <a:cs typeface="Times New Roman"/>
              </a:rPr>
              <a:t> </a:t>
            </a:r>
            <a:r>
              <a:rPr sz="2400" b="0" i="0" spc="5" dirty="0">
                <a:solidFill>
                  <a:srgbClr val="000000"/>
                </a:solidFill>
                <a:latin typeface="Times New Roman"/>
                <a:cs typeface="Times New Roman"/>
              </a:rPr>
              <a:t>|</a:t>
            </a:r>
            <a:r>
              <a:rPr sz="2400" b="0" i="0" spc="5" dirty="0">
                <a:solidFill>
                  <a:srgbClr val="000000"/>
                </a:solidFill>
                <a:latin typeface="Symbol"/>
                <a:cs typeface="Symbol"/>
              </a:rPr>
              <a:t></a:t>
            </a:r>
            <a:r>
              <a:rPr sz="2400" b="0" i="0" spc="5" dirty="0">
                <a:solidFill>
                  <a:srgbClr val="000000"/>
                </a:solidFill>
                <a:latin typeface="Times New Roman"/>
                <a:cs typeface="Times New Roman"/>
              </a:rPr>
              <a:t> </a:t>
            </a:r>
            <a:r>
              <a:rPr sz="2400" b="0" i="0" spc="55" dirty="0">
                <a:solidFill>
                  <a:srgbClr val="000000"/>
                </a:solidFill>
                <a:latin typeface="Symbol"/>
                <a:cs typeface="Symbol"/>
              </a:rPr>
              <a:t></a:t>
            </a:r>
            <a:r>
              <a:rPr sz="2550" b="0" i="1" spc="55" dirty="0">
                <a:solidFill>
                  <a:srgbClr val="000000"/>
                </a:solidFill>
                <a:latin typeface="Symbol"/>
                <a:cs typeface="Symbol"/>
              </a:rPr>
              <a:t></a:t>
            </a:r>
            <a:r>
              <a:rPr sz="2550" b="0" i="1" spc="55" dirty="0">
                <a:solidFill>
                  <a:srgbClr val="000000"/>
                </a:solidFill>
                <a:latin typeface="Times New Roman"/>
                <a:cs typeface="Times New Roman"/>
              </a:rPr>
              <a:t> </a:t>
            </a:r>
            <a:r>
              <a:rPr sz="2400" b="0" i="0" spc="20" dirty="0">
                <a:solidFill>
                  <a:srgbClr val="000000"/>
                </a:solidFill>
                <a:latin typeface="Times New Roman"/>
                <a:cs typeface="Times New Roman"/>
              </a:rPr>
              <a:t>|</a:t>
            </a:r>
            <a:r>
              <a:rPr sz="2400" b="0" i="0" spc="310" dirty="0">
                <a:solidFill>
                  <a:srgbClr val="000000"/>
                </a:solidFill>
                <a:latin typeface="Times New Roman"/>
                <a:cs typeface="Times New Roman"/>
              </a:rPr>
              <a:t> </a:t>
            </a:r>
            <a:r>
              <a:rPr sz="2400" b="0" i="0" spc="65" dirty="0">
                <a:solidFill>
                  <a:srgbClr val="000000"/>
                </a:solidFill>
                <a:latin typeface="Symbol"/>
                <a:cs typeface="Symbol"/>
              </a:rPr>
              <a:t></a:t>
            </a:r>
            <a:endParaRPr sz="2400">
              <a:latin typeface="Symbol"/>
              <a:cs typeface="Symbol"/>
            </a:endParaRPr>
          </a:p>
        </p:txBody>
      </p:sp>
      <p:pic>
        <p:nvPicPr>
          <p:cNvPr id="13" name="object 13"/>
          <p:cNvPicPr/>
          <p:nvPr/>
        </p:nvPicPr>
        <p:blipFill>
          <a:blip r:embed="rId4" cstate="print"/>
          <a:stretch>
            <a:fillRect/>
          </a:stretch>
        </p:blipFill>
        <p:spPr>
          <a:xfrm>
            <a:off x="2691789" y="2338963"/>
            <a:ext cx="439974" cy="309870"/>
          </a:xfrm>
          <a:prstGeom prst="rect">
            <a:avLst/>
          </a:prstGeom>
        </p:spPr>
      </p:pic>
      <p:sp>
        <p:nvSpPr>
          <p:cNvPr id="14" name="object 14"/>
          <p:cNvSpPr txBox="1"/>
          <p:nvPr/>
        </p:nvSpPr>
        <p:spPr>
          <a:xfrm>
            <a:off x="258267" y="3021838"/>
            <a:ext cx="2824480" cy="1495425"/>
          </a:xfrm>
          <a:prstGeom prst="rect">
            <a:avLst/>
          </a:prstGeom>
        </p:spPr>
        <p:txBody>
          <a:bodyPr vert="horz" wrap="square" lIns="0" tIns="13335" rIns="0" bIns="0" rtlCol="0">
            <a:spAutoFit/>
          </a:bodyPr>
          <a:lstStyle/>
          <a:p>
            <a:pPr marR="78740" algn="ctr">
              <a:lnSpc>
                <a:spcPct val="100000"/>
              </a:lnSpc>
              <a:spcBef>
                <a:spcPts val="105"/>
              </a:spcBef>
            </a:pPr>
            <a:r>
              <a:rPr sz="2000" spc="-15" dirty="0">
                <a:latin typeface="Times New Roman"/>
                <a:cs typeface="Times New Roman"/>
              </a:rPr>
              <a:t>Tibet</a:t>
            </a:r>
            <a:r>
              <a:rPr sz="2000" spc="-20" dirty="0">
                <a:latin typeface="Times New Roman"/>
                <a:cs typeface="Times New Roman"/>
              </a:rPr>
              <a:t> </a:t>
            </a:r>
            <a:r>
              <a:rPr sz="2000" dirty="0">
                <a:latin typeface="Times New Roman"/>
                <a:cs typeface="Times New Roman"/>
              </a:rPr>
              <a:t>Ngri</a:t>
            </a:r>
          </a:p>
          <a:p>
            <a:pPr>
              <a:lnSpc>
                <a:spcPct val="100000"/>
              </a:lnSpc>
            </a:pPr>
            <a:endParaRPr sz="2200" dirty="0">
              <a:latin typeface="Times New Roman"/>
              <a:cs typeface="Times New Roman"/>
            </a:endParaRPr>
          </a:p>
          <a:p>
            <a:pPr marL="12700">
              <a:lnSpc>
                <a:spcPct val="100000"/>
              </a:lnSpc>
              <a:spcBef>
                <a:spcPts val="1835"/>
              </a:spcBef>
            </a:pPr>
            <a:r>
              <a:rPr sz="2000" b="1" spc="10" dirty="0">
                <a:solidFill>
                  <a:srgbClr val="0000CC"/>
                </a:solidFill>
                <a:latin typeface="华文仿宋"/>
                <a:cs typeface="华文仿宋"/>
              </a:rPr>
              <a:t>卫星</a:t>
            </a:r>
            <a:r>
              <a:rPr sz="2000" b="1" dirty="0">
                <a:solidFill>
                  <a:srgbClr val="0000CC"/>
                </a:solidFill>
                <a:latin typeface="华文仿宋"/>
                <a:cs typeface="华文仿宋"/>
              </a:rPr>
              <a:t>飞跃</a:t>
            </a:r>
            <a:r>
              <a:rPr sz="2000" b="1" spc="-15" dirty="0">
                <a:solidFill>
                  <a:srgbClr val="0000CC"/>
                </a:solidFill>
                <a:latin typeface="华文仿宋"/>
                <a:cs typeface="华文仿宋"/>
              </a:rPr>
              <a:t>时</a:t>
            </a:r>
            <a:r>
              <a:rPr sz="2000" b="1" dirty="0">
                <a:solidFill>
                  <a:srgbClr val="0000CC"/>
                </a:solidFill>
                <a:latin typeface="华文仿宋"/>
                <a:cs typeface="华文仿宋"/>
              </a:rPr>
              <a:t>与地</a:t>
            </a:r>
            <a:r>
              <a:rPr sz="2000" b="1" spc="-15" dirty="0">
                <a:solidFill>
                  <a:srgbClr val="0000CC"/>
                </a:solidFill>
                <a:latin typeface="华文仿宋"/>
                <a:cs typeface="华文仿宋"/>
              </a:rPr>
              <a:t>面</a:t>
            </a:r>
            <a:r>
              <a:rPr sz="2000" b="1" dirty="0">
                <a:solidFill>
                  <a:srgbClr val="0000CC"/>
                </a:solidFill>
                <a:latin typeface="华文仿宋"/>
                <a:cs typeface="华文仿宋"/>
              </a:rPr>
              <a:t>的距离</a:t>
            </a:r>
            <a:endParaRPr sz="2000" dirty="0">
              <a:latin typeface="华文仿宋"/>
              <a:cs typeface="华文仿宋"/>
            </a:endParaRPr>
          </a:p>
          <a:p>
            <a:pPr marR="118745" algn="ctr">
              <a:lnSpc>
                <a:spcPct val="100000"/>
              </a:lnSpc>
            </a:pPr>
            <a:r>
              <a:rPr sz="2000" b="1" spc="5" dirty="0">
                <a:solidFill>
                  <a:srgbClr val="0000CC"/>
                </a:solidFill>
                <a:latin typeface="华文仿宋"/>
                <a:cs typeface="华文仿宋"/>
              </a:rPr>
              <a:t>变化</a:t>
            </a:r>
            <a:r>
              <a:rPr sz="2000" b="1" spc="-5" dirty="0">
                <a:solidFill>
                  <a:srgbClr val="0000CC"/>
                </a:solidFill>
                <a:latin typeface="华文仿宋"/>
                <a:cs typeface="华文仿宋"/>
              </a:rPr>
              <a:t>：</a:t>
            </a:r>
            <a:r>
              <a:rPr sz="2000" b="1" spc="-5" dirty="0">
                <a:solidFill>
                  <a:srgbClr val="0000CC"/>
                </a:solidFill>
                <a:latin typeface="Times New Roman"/>
                <a:cs typeface="Times New Roman"/>
              </a:rPr>
              <a:t>500—1400</a:t>
            </a:r>
            <a:r>
              <a:rPr sz="2000" b="1" dirty="0">
                <a:solidFill>
                  <a:srgbClr val="0000CC"/>
                </a:solidFill>
                <a:latin typeface="华文仿宋"/>
                <a:cs typeface="华文仿宋"/>
              </a:rPr>
              <a:t>公</a:t>
            </a:r>
            <a:r>
              <a:rPr sz="2000" b="1" spc="-20" dirty="0">
                <a:solidFill>
                  <a:srgbClr val="0000CC"/>
                </a:solidFill>
                <a:latin typeface="华文仿宋"/>
                <a:cs typeface="华文仿宋"/>
              </a:rPr>
              <a:t>里</a:t>
            </a:r>
            <a:r>
              <a:rPr sz="2000" b="1" dirty="0">
                <a:solidFill>
                  <a:srgbClr val="0000CC"/>
                </a:solidFill>
                <a:latin typeface="华文仿宋"/>
                <a:cs typeface="华文仿宋"/>
              </a:rPr>
              <a:t>。</a:t>
            </a:r>
            <a:endParaRPr sz="2000" dirty="0">
              <a:latin typeface="华文仿宋"/>
              <a:cs typeface="华文仿宋"/>
            </a:endParaRPr>
          </a:p>
        </p:txBody>
      </p:sp>
      <p:sp>
        <p:nvSpPr>
          <p:cNvPr id="16" name="object 10">
            <a:extLst>
              <a:ext uri="{FF2B5EF4-FFF2-40B4-BE49-F238E27FC236}">
                <a16:creationId xmlns:a16="http://schemas.microsoft.com/office/drawing/2014/main" id="{1D964D5F-331E-4289-AD9D-C7ABC5045E44}"/>
              </a:ext>
            </a:extLst>
          </p:cNvPr>
          <p:cNvSpPr txBox="1"/>
          <p:nvPr/>
        </p:nvSpPr>
        <p:spPr>
          <a:xfrm>
            <a:off x="3624526" y="1499985"/>
            <a:ext cx="5102204" cy="2107628"/>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0000FF"/>
                </a:solidFill>
                <a:latin typeface="华文仿宋"/>
                <a:cs typeface="华文仿宋"/>
              </a:rPr>
              <a:t>能把原子一</a:t>
            </a:r>
            <a:r>
              <a:rPr sz="2800" b="1" spc="-10" dirty="0">
                <a:solidFill>
                  <a:srgbClr val="0000FF"/>
                </a:solidFill>
                <a:latin typeface="华文仿宋"/>
                <a:cs typeface="华文仿宋"/>
              </a:rPr>
              <a:t>个一</a:t>
            </a:r>
            <a:r>
              <a:rPr sz="2800" b="1" spc="-5" dirty="0">
                <a:solidFill>
                  <a:srgbClr val="0000FF"/>
                </a:solidFill>
                <a:latin typeface="华文仿宋"/>
                <a:cs typeface="华文仿宋"/>
              </a:rPr>
              <a:t>个</a:t>
            </a:r>
            <a:r>
              <a:rPr sz="2800" b="1" spc="-10" dirty="0">
                <a:solidFill>
                  <a:srgbClr val="0000FF"/>
                </a:solidFill>
                <a:latin typeface="华文仿宋"/>
                <a:cs typeface="华文仿宋"/>
              </a:rPr>
              <a:t>排列</a:t>
            </a:r>
            <a:r>
              <a:rPr sz="2800" b="1" spc="-5" dirty="0">
                <a:solidFill>
                  <a:srgbClr val="0000FF"/>
                </a:solidFill>
                <a:latin typeface="华文仿宋"/>
                <a:cs typeface="华文仿宋"/>
              </a:rPr>
              <a:t>起</a:t>
            </a:r>
            <a:r>
              <a:rPr sz="2800" b="1" spc="-10" dirty="0">
                <a:solidFill>
                  <a:srgbClr val="0000FF"/>
                </a:solidFill>
                <a:latin typeface="华文仿宋"/>
                <a:cs typeface="华文仿宋"/>
              </a:rPr>
              <a:t>来制</a:t>
            </a:r>
            <a:r>
              <a:rPr sz="2800" b="1" spc="-5" dirty="0">
                <a:solidFill>
                  <a:srgbClr val="0000FF"/>
                </a:solidFill>
                <a:latin typeface="华文仿宋"/>
                <a:cs typeface="华文仿宋"/>
              </a:rPr>
              <a:t>备</a:t>
            </a:r>
            <a:r>
              <a:rPr sz="2800" b="1" spc="-10" dirty="0">
                <a:solidFill>
                  <a:srgbClr val="0000FF"/>
                </a:solidFill>
                <a:latin typeface="华文仿宋"/>
                <a:cs typeface="华文仿宋"/>
              </a:rPr>
              <a:t>各类</a:t>
            </a:r>
            <a:r>
              <a:rPr sz="2800" b="1" spc="-5" dirty="0">
                <a:solidFill>
                  <a:srgbClr val="0000FF"/>
                </a:solidFill>
                <a:latin typeface="华文仿宋"/>
                <a:cs typeface="华文仿宋"/>
              </a:rPr>
              <a:t>性</a:t>
            </a:r>
            <a:r>
              <a:rPr sz="2800" b="1" spc="-10" dirty="0">
                <a:solidFill>
                  <a:srgbClr val="0000FF"/>
                </a:solidFill>
                <a:latin typeface="华文仿宋"/>
                <a:cs typeface="华文仿宋"/>
              </a:rPr>
              <a:t>质特</a:t>
            </a:r>
            <a:r>
              <a:rPr sz="2800" b="1" spc="-5" dirty="0">
                <a:solidFill>
                  <a:srgbClr val="0000FF"/>
                </a:solidFill>
                <a:latin typeface="华文仿宋"/>
                <a:cs typeface="华文仿宋"/>
              </a:rPr>
              <a:t>异</a:t>
            </a:r>
            <a:r>
              <a:rPr sz="2800" b="1" spc="-10" dirty="0">
                <a:solidFill>
                  <a:srgbClr val="0000FF"/>
                </a:solidFill>
                <a:latin typeface="华文仿宋"/>
                <a:cs typeface="华文仿宋"/>
              </a:rPr>
              <a:t>的材</a:t>
            </a:r>
            <a:r>
              <a:rPr sz="2800" b="1" spc="-5" dirty="0">
                <a:solidFill>
                  <a:srgbClr val="0000FF"/>
                </a:solidFill>
                <a:latin typeface="华文仿宋"/>
                <a:cs typeface="华文仿宋"/>
              </a:rPr>
              <a:t>料</a:t>
            </a:r>
            <a:r>
              <a:rPr sz="2800" b="1" spc="-10" dirty="0">
                <a:solidFill>
                  <a:srgbClr val="0000FF"/>
                </a:solidFill>
                <a:latin typeface="华文仿宋"/>
                <a:cs typeface="华文仿宋"/>
              </a:rPr>
              <a:t>吗？</a:t>
            </a:r>
            <a:endParaRPr sz="2800" dirty="0">
              <a:latin typeface="华文仿宋"/>
              <a:cs typeface="华文仿宋"/>
            </a:endParaRPr>
          </a:p>
          <a:p>
            <a:pPr marL="314960" algn="ctr">
              <a:lnSpc>
                <a:spcPct val="100000"/>
              </a:lnSpc>
              <a:spcBef>
                <a:spcPts val="2880"/>
              </a:spcBef>
            </a:pPr>
            <a:r>
              <a:rPr sz="2800" b="1" spc="-5" dirty="0">
                <a:solidFill>
                  <a:srgbClr val="0000FF"/>
                </a:solidFill>
                <a:latin typeface="华文仿宋"/>
                <a:cs typeface="华文仿宋"/>
              </a:rPr>
              <a:t>放飞你的思</a:t>
            </a:r>
            <a:r>
              <a:rPr sz="2800" b="1" spc="-10" dirty="0">
                <a:solidFill>
                  <a:srgbClr val="0000FF"/>
                </a:solidFill>
                <a:latin typeface="华文仿宋"/>
                <a:cs typeface="华文仿宋"/>
              </a:rPr>
              <a:t>想，</a:t>
            </a:r>
            <a:r>
              <a:rPr sz="2800" b="1" spc="-5" dirty="0">
                <a:solidFill>
                  <a:srgbClr val="0000FF"/>
                </a:solidFill>
                <a:latin typeface="华文仿宋"/>
                <a:cs typeface="华文仿宋"/>
              </a:rPr>
              <a:t>思</a:t>
            </a:r>
            <a:r>
              <a:rPr sz="2800" b="1" spc="-10" dirty="0">
                <a:solidFill>
                  <a:srgbClr val="0000FF"/>
                </a:solidFill>
                <a:latin typeface="华文仿宋"/>
                <a:cs typeface="华文仿宋"/>
              </a:rPr>
              <a:t>考一</a:t>
            </a:r>
            <a:r>
              <a:rPr sz="2800" b="1" spc="-5" dirty="0">
                <a:solidFill>
                  <a:srgbClr val="0000FF"/>
                </a:solidFill>
                <a:latin typeface="华文仿宋"/>
                <a:cs typeface="华文仿宋"/>
              </a:rPr>
              <a:t>些</a:t>
            </a:r>
            <a:r>
              <a:rPr sz="2800" b="1" spc="-10" dirty="0">
                <a:solidFill>
                  <a:srgbClr val="0000FF"/>
                </a:solidFill>
                <a:latin typeface="华文仿宋"/>
                <a:cs typeface="华文仿宋"/>
              </a:rPr>
              <a:t>稀奇</a:t>
            </a:r>
            <a:r>
              <a:rPr sz="2800" b="1" spc="-5" dirty="0">
                <a:solidFill>
                  <a:srgbClr val="0000FF"/>
                </a:solidFill>
                <a:latin typeface="华文仿宋"/>
                <a:cs typeface="华文仿宋"/>
              </a:rPr>
              <a:t>古</a:t>
            </a:r>
            <a:r>
              <a:rPr sz="2800" b="1" spc="-10" dirty="0">
                <a:solidFill>
                  <a:srgbClr val="0000FF"/>
                </a:solidFill>
                <a:latin typeface="华文仿宋"/>
                <a:cs typeface="华文仿宋"/>
              </a:rPr>
              <a:t>怪的</a:t>
            </a:r>
            <a:r>
              <a:rPr sz="2800" b="1" spc="-5" dirty="0">
                <a:solidFill>
                  <a:srgbClr val="0000FF"/>
                </a:solidFill>
                <a:latin typeface="华文仿宋"/>
                <a:cs typeface="华文仿宋"/>
              </a:rPr>
              <a:t>东</a:t>
            </a:r>
            <a:r>
              <a:rPr sz="2800" b="1" spc="-10" dirty="0">
                <a:solidFill>
                  <a:srgbClr val="0000FF"/>
                </a:solidFill>
                <a:latin typeface="华文仿宋"/>
                <a:cs typeface="华文仿宋"/>
              </a:rPr>
              <a:t>西！</a:t>
            </a:r>
            <a:endParaRPr sz="2800" dirty="0">
              <a:latin typeface="华文仿宋"/>
              <a:cs typeface="华文仿宋"/>
            </a:endParaRPr>
          </a:p>
        </p:txBody>
      </p:sp>
      <p:sp>
        <p:nvSpPr>
          <p:cNvPr id="17" name="object 11">
            <a:extLst>
              <a:ext uri="{FF2B5EF4-FFF2-40B4-BE49-F238E27FC236}">
                <a16:creationId xmlns:a16="http://schemas.microsoft.com/office/drawing/2014/main" id="{BBB30CE3-5DBE-4562-A139-C7756BE1112C}"/>
              </a:ext>
            </a:extLst>
          </p:cNvPr>
          <p:cNvSpPr txBox="1">
            <a:spLocks/>
          </p:cNvSpPr>
          <p:nvPr/>
        </p:nvSpPr>
        <p:spPr>
          <a:xfrm>
            <a:off x="4874183" y="751075"/>
            <a:ext cx="2898217" cy="505908"/>
          </a:xfrm>
          <a:prstGeom prst="rect">
            <a:avLst/>
          </a:prstGeom>
        </p:spPr>
        <p:txBody>
          <a:bodyPr vert="horz" wrap="square" lIns="0" tIns="13335" rIns="0" bIns="0" rtlCol="0">
            <a:spAutoFit/>
          </a:bodyPr>
          <a:lstStyle>
            <a:lvl1pPr>
              <a:defRPr sz="1800" b="1" i="1">
                <a:solidFill>
                  <a:srgbClr val="0000CC"/>
                </a:solidFill>
                <a:latin typeface="Arial"/>
                <a:ea typeface="+mj-ea"/>
                <a:cs typeface="Arial"/>
              </a:defRPr>
            </a:lvl1pPr>
          </a:lstStyle>
          <a:p>
            <a:pPr marL="12700">
              <a:spcBef>
                <a:spcPts val="105"/>
              </a:spcBef>
            </a:pPr>
            <a:r>
              <a:rPr lang="en-US" altLang="zh-CN" sz="3200" i="0" kern="0" spc="-5" dirty="0">
                <a:solidFill>
                  <a:srgbClr val="0000FF"/>
                </a:solidFill>
                <a:latin typeface="黑体"/>
                <a:cs typeface="黑体"/>
              </a:rPr>
              <a:t>3.</a:t>
            </a:r>
            <a:r>
              <a:rPr lang="zh-CN" altLang="en-US" sz="3200" i="0" kern="0" spc="-75" dirty="0">
                <a:solidFill>
                  <a:srgbClr val="0000FF"/>
                </a:solidFill>
                <a:latin typeface="黑体"/>
                <a:cs typeface="黑体"/>
              </a:rPr>
              <a:t> </a:t>
            </a:r>
            <a:r>
              <a:rPr lang="zh-CN" altLang="en-US" sz="3200" i="0" kern="0" spc="-5" dirty="0">
                <a:solidFill>
                  <a:srgbClr val="0000FF"/>
                </a:solidFill>
                <a:latin typeface="黑体"/>
                <a:cs typeface="黑体"/>
              </a:rPr>
              <a:t>量子材料</a:t>
            </a:r>
            <a:endParaRPr lang="zh-CN" altLang="en-US" sz="3200" kern="0" dirty="0">
              <a:latin typeface="黑体"/>
              <a:cs typeface="黑体"/>
            </a:endParaRPr>
          </a:p>
        </p:txBody>
      </p:sp>
      <p:sp>
        <p:nvSpPr>
          <p:cNvPr id="18" name="object 11">
            <a:extLst>
              <a:ext uri="{FF2B5EF4-FFF2-40B4-BE49-F238E27FC236}">
                <a16:creationId xmlns:a16="http://schemas.microsoft.com/office/drawing/2014/main" id="{53933849-852F-42DD-A03F-2AAA1C9AB2D7}"/>
              </a:ext>
            </a:extLst>
          </p:cNvPr>
          <p:cNvSpPr txBox="1">
            <a:spLocks/>
          </p:cNvSpPr>
          <p:nvPr/>
        </p:nvSpPr>
        <p:spPr>
          <a:xfrm>
            <a:off x="3465830" y="3850615"/>
            <a:ext cx="4306570" cy="452120"/>
          </a:xfrm>
          <a:prstGeom prst="rect">
            <a:avLst/>
          </a:prstGeom>
        </p:spPr>
        <p:txBody>
          <a:bodyPr vert="horz" wrap="square" lIns="0" tIns="12065" rIns="0" bIns="0" rtlCol="0">
            <a:spAutoFit/>
          </a:bodyPr>
          <a:lstStyle>
            <a:lvl1pPr>
              <a:defRPr sz="1800" b="1" i="1">
                <a:solidFill>
                  <a:srgbClr val="0000CC"/>
                </a:solidFill>
                <a:latin typeface="Arial"/>
                <a:ea typeface="+mj-ea"/>
                <a:cs typeface="Arial"/>
              </a:defRPr>
            </a:lvl1pPr>
          </a:lstStyle>
          <a:p>
            <a:pPr marL="38100">
              <a:spcBef>
                <a:spcPts val="95"/>
              </a:spcBef>
            </a:pPr>
            <a:r>
              <a:rPr lang="zh-CN" altLang="en-US" sz="2800" i="0" kern="0" spc="-5">
                <a:solidFill>
                  <a:srgbClr val="FF0000"/>
                </a:solidFill>
                <a:latin typeface="宋体"/>
                <a:cs typeface="宋体"/>
              </a:rPr>
              <a:t>热量自发流动方向</a:t>
            </a:r>
            <a:r>
              <a:rPr lang="zh-CN" altLang="en-US" sz="2800" i="0" kern="0" spc="-15">
                <a:solidFill>
                  <a:srgbClr val="FF0000"/>
                </a:solidFill>
                <a:latin typeface="宋体"/>
                <a:cs typeface="宋体"/>
              </a:rPr>
              <a:t>：</a:t>
            </a:r>
            <a:r>
              <a:rPr lang="zh-CN" altLang="en-US" sz="2800" i="0" kern="0" spc="-894">
                <a:solidFill>
                  <a:srgbClr val="FF0000"/>
                </a:solidFill>
                <a:latin typeface="宋体"/>
                <a:cs typeface="宋体"/>
              </a:rPr>
              <a:t> </a:t>
            </a:r>
            <a:r>
              <a:rPr lang="en-US" sz="3825" b="0" kern="0" spc="-82" baseline="6535">
                <a:solidFill>
                  <a:srgbClr val="000000"/>
                </a:solidFill>
                <a:latin typeface="Times New Roman"/>
                <a:cs typeface="Times New Roman"/>
              </a:rPr>
              <a:t>T</a:t>
            </a:r>
            <a:r>
              <a:rPr lang="en-US" sz="2175" b="0" kern="0" spc="-82" baseline="-13409">
                <a:solidFill>
                  <a:srgbClr val="000000"/>
                </a:solidFill>
                <a:latin typeface="Times New Roman"/>
                <a:cs typeface="Times New Roman"/>
              </a:rPr>
              <a:t>h</a:t>
            </a:r>
            <a:r>
              <a:rPr lang="en-US" sz="2175" b="0" kern="0" spc="202" baseline="-13409">
                <a:solidFill>
                  <a:srgbClr val="000000"/>
                </a:solidFill>
                <a:latin typeface="Times New Roman"/>
                <a:cs typeface="Times New Roman"/>
              </a:rPr>
              <a:t> </a:t>
            </a:r>
            <a:r>
              <a:rPr lang="en-US" sz="3825" b="0" i="0" kern="0" spc="60" baseline="6535">
                <a:solidFill>
                  <a:srgbClr val="000000"/>
                </a:solidFill>
                <a:latin typeface="Symbol"/>
                <a:cs typeface="Symbol"/>
              </a:rPr>
              <a:t></a:t>
            </a:r>
            <a:r>
              <a:rPr lang="en-US" sz="3825" b="0" i="0" kern="0" spc="-397" baseline="6535">
                <a:solidFill>
                  <a:srgbClr val="000000"/>
                </a:solidFill>
                <a:latin typeface="Times New Roman"/>
                <a:cs typeface="Times New Roman"/>
              </a:rPr>
              <a:t> </a:t>
            </a:r>
            <a:r>
              <a:rPr lang="en-US" sz="3825" b="0" kern="0" spc="-127" baseline="6535">
                <a:solidFill>
                  <a:srgbClr val="000000"/>
                </a:solidFill>
                <a:latin typeface="Times New Roman"/>
                <a:cs typeface="Times New Roman"/>
              </a:rPr>
              <a:t>T</a:t>
            </a:r>
            <a:r>
              <a:rPr lang="en-US" sz="2175" b="0" kern="0" spc="-127" baseline="-13409">
                <a:solidFill>
                  <a:srgbClr val="000000"/>
                </a:solidFill>
                <a:latin typeface="Times New Roman"/>
                <a:cs typeface="Times New Roman"/>
              </a:rPr>
              <a:t>l</a:t>
            </a:r>
            <a:endParaRPr lang="en-US" sz="2175" kern="0" baseline="-13409">
              <a:latin typeface="Times New Roman"/>
              <a:cs typeface="Times New Roman"/>
            </a:endParaRPr>
          </a:p>
        </p:txBody>
      </p:sp>
      <p:sp>
        <p:nvSpPr>
          <p:cNvPr id="19" name="object 12">
            <a:extLst>
              <a:ext uri="{FF2B5EF4-FFF2-40B4-BE49-F238E27FC236}">
                <a16:creationId xmlns:a16="http://schemas.microsoft.com/office/drawing/2014/main" id="{CB767BD4-E9C0-4F30-BFD4-721D365B0D44}"/>
              </a:ext>
            </a:extLst>
          </p:cNvPr>
          <p:cNvSpPr txBox="1"/>
          <p:nvPr/>
        </p:nvSpPr>
        <p:spPr>
          <a:xfrm>
            <a:off x="3280497" y="4411230"/>
            <a:ext cx="5605235" cy="1497846"/>
          </a:xfrm>
          <a:prstGeom prst="rect">
            <a:avLst/>
          </a:prstGeom>
        </p:spPr>
        <p:txBody>
          <a:bodyPr vert="horz" wrap="square" lIns="0" tIns="12700" rIns="0" bIns="0" rtlCol="0">
            <a:spAutoFit/>
          </a:bodyPr>
          <a:lstStyle/>
          <a:p>
            <a:pPr marL="280670" marR="373380">
              <a:lnSpc>
                <a:spcPct val="100000"/>
              </a:lnSpc>
              <a:spcBef>
                <a:spcPts val="100"/>
              </a:spcBef>
            </a:pPr>
            <a:r>
              <a:rPr sz="2400" b="1" spc="-5" dirty="0">
                <a:solidFill>
                  <a:srgbClr val="000099"/>
                </a:solidFill>
                <a:latin typeface="Arial"/>
                <a:cs typeface="Arial"/>
              </a:rPr>
              <a:t>a</a:t>
            </a:r>
            <a:r>
              <a:rPr sz="2400" b="1" spc="25" dirty="0">
                <a:solidFill>
                  <a:srgbClr val="000099"/>
                </a:solidFill>
                <a:latin typeface="Arial"/>
                <a:cs typeface="Arial"/>
              </a:rPr>
              <a:t>.</a:t>
            </a:r>
            <a:r>
              <a:rPr sz="2400" b="1" dirty="0">
                <a:solidFill>
                  <a:srgbClr val="000099"/>
                </a:solidFill>
                <a:latin typeface="宋体"/>
                <a:cs typeface="宋体"/>
              </a:rPr>
              <a:t>能量的消耗；  </a:t>
            </a:r>
            <a:r>
              <a:rPr sz="2400" b="1" spc="-5" dirty="0">
                <a:solidFill>
                  <a:srgbClr val="000099"/>
                </a:solidFill>
                <a:latin typeface="Arial"/>
                <a:cs typeface="Arial"/>
              </a:rPr>
              <a:t>b</a:t>
            </a:r>
            <a:r>
              <a:rPr sz="2400" b="1" spc="-10" dirty="0">
                <a:solidFill>
                  <a:srgbClr val="000099"/>
                </a:solidFill>
                <a:latin typeface="Arial"/>
                <a:cs typeface="Arial"/>
              </a:rPr>
              <a:t>.</a:t>
            </a:r>
            <a:r>
              <a:rPr sz="2400" b="1" dirty="0">
                <a:solidFill>
                  <a:srgbClr val="000099"/>
                </a:solidFill>
                <a:latin typeface="宋体"/>
                <a:cs typeface="宋体"/>
              </a:rPr>
              <a:t>环境的破坏。</a:t>
            </a:r>
            <a:endParaRPr sz="2400" dirty="0">
              <a:latin typeface="宋体"/>
              <a:cs typeface="宋体"/>
            </a:endParaRPr>
          </a:p>
          <a:p>
            <a:pPr>
              <a:lnSpc>
                <a:spcPct val="100000"/>
              </a:lnSpc>
              <a:spcBef>
                <a:spcPts val="45"/>
              </a:spcBef>
            </a:pPr>
            <a:endParaRPr sz="2450" dirty="0">
              <a:latin typeface="宋体"/>
              <a:cs typeface="宋体"/>
            </a:endParaRPr>
          </a:p>
          <a:p>
            <a:pPr marL="12700" marR="5080">
              <a:lnSpc>
                <a:spcPct val="100000"/>
              </a:lnSpc>
            </a:pPr>
            <a:r>
              <a:rPr sz="2400" b="1" dirty="0">
                <a:solidFill>
                  <a:srgbClr val="FF0000"/>
                </a:solidFill>
                <a:latin typeface="华文仿宋"/>
                <a:cs typeface="华文仿宋"/>
              </a:rPr>
              <a:t>占电能</a:t>
            </a:r>
            <a:r>
              <a:rPr sz="2400" b="1" spc="-5" dirty="0">
                <a:solidFill>
                  <a:srgbClr val="FF0000"/>
                </a:solidFill>
                <a:latin typeface="华文仿宋"/>
                <a:cs typeface="华文仿宋"/>
              </a:rPr>
              <a:t>消耗</a:t>
            </a:r>
            <a:r>
              <a:rPr sz="2400" b="1" spc="5" dirty="0">
                <a:solidFill>
                  <a:srgbClr val="FF0000"/>
                </a:solidFill>
                <a:latin typeface="华文仿宋"/>
                <a:cs typeface="华文仿宋"/>
              </a:rPr>
              <a:t>的</a:t>
            </a:r>
            <a:r>
              <a:rPr sz="2400" b="1" dirty="0">
                <a:solidFill>
                  <a:srgbClr val="FF0000"/>
                </a:solidFill>
                <a:latin typeface="Times New Roman"/>
                <a:cs typeface="Times New Roman"/>
              </a:rPr>
              <a:t>15</a:t>
            </a:r>
            <a:r>
              <a:rPr sz="2400" b="1" spc="-25" dirty="0">
                <a:solidFill>
                  <a:srgbClr val="FF0000"/>
                </a:solidFill>
                <a:latin typeface="Times New Roman"/>
                <a:cs typeface="Times New Roman"/>
              </a:rPr>
              <a:t>%</a:t>
            </a:r>
            <a:r>
              <a:rPr sz="2400" b="1" spc="-5" dirty="0">
                <a:solidFill>
                  <a:srgbClr val="FF0000"/>
                </a:solidFill>
                <a:latin typeface="华文仿宋"/>
                <a:cs typeface="华文仿宋"/>
              </a:rPr>
              <a:t>； </a:t>
            </a:r>
            <a:r>
              <a:rPr sz="2400" b="1" spc="5" dirty="0">
                <a:solidFill>
                  <a:srgbClr val="FF0000"/>
                </a:solidFill>
                <a:latin typeface="华文仿宋"/>
                <a:cs typeface="华文仿宋"/>
              </a:rPr>
              <a:t>夏季高</a:t>
            </a:r>
            <a:r>
              <a:rPr sz="2400" b="1" dirty="0">
                <a:solidFill>
                  <a:srgbClr val="FF0000"/>
                </a:solidFill>
                <a:latin typeface="华文仿宋"/>
                <a:cs typeface="华文仿宋"/>
              </a:rPr>
              <a:t>峰占到</a:t>
            </a:r>
            <a:r>
              <a:rPr sz="2400" b="1" spc="-5" dirty="0">
                <a:solidFill>
                  <a:srgbClr val="FF0000"/>
                </a:solidFill>
                <a:latin typeface="Times New Roman"/>
                <a:cs typeface="Times New Roman"/>
              </a:rPr>
              <a:t>40</a:t>
            </a:r>
            <a:r>
              <a:rPr sz="2400" b="1" spc="-30" dirty="0">
                <a:solidFill>
                  <a:srgbClr val="FF0000"/>
                </a:solidFill>
                <a:latin typeface="Times New Roman"/>
                <a:cs typeface="Times New Roman"/>
              </a:rPr>
              <a:t>%</a:t>
            </a:r>
            <a:r>
              <a:rPr sz="2400" b="1" dirty="0">
                <a:solidFill>
                  <a:srgbClr val="FF0000"/>
                </a:solidFill>
                <a:latin typeface="华文仿宋"/>
                <a:cs typeface="华文仿宋"/>
              </a:rPr>
              <a:t>。</a:t>
            </a:r>
            <a:endParaRPr lang="en-US" sz="2400" b="1" dirty="0">
              <a:solidFill>
                <a:srgbClr val="FF0000"/>
              </a:solidFill>
              <a:latin typeface="华文仿宋"/>
              <a:cs typeface="华文仿宋"/>
            </a:endParaRPr>
          </a:p>
          <a:p>
            <a:pPr marL="12700" marR="5080">
              <a:lnSpc>
                <a:spcPct val="100000"/>
              </a:lnSpc>
            </a:pPr>
            <a:r>
              <a:rPr lang="zh-CN" altLang="en-US" sz="2400" b="1" dirty="0">
                <a:solidFill>
                  <a:srgbClr val="FF0000"/>
                </a:solidFill>
                <a:latin typeface="华文仿宋"/>
                <a:cs typeface="华文仿宋"/>
              </a:rPr>
              <a:t>（空调）</a:t>
            </a:r>
            <a:endParaRPr sz="2400" dirty="0">
              <a:latin typeface="华文仿宋"/>
              <a:cs typeface="华文仿宋"/>
            </a:endParaRPr>
          </a:p>
        </p:txBody>
      </p:sp>
      <p:sp>
        <p:nvSpPr>
          <p:cNvPr id="20" name="object 14">
            <a:extLst>
              <a:ext uri="{FF2B5EF4-FFF2-40B4-BE49-F238E27FC236}">
                <a16:creationId xmlns:a16="http://schemas.microsoft.com/office/drawing/2014/main" id="{44BD61BA-C803-461E-8DB2-6A369460BE20}"/>
              </a:ext>
            </a:extLst>
          </p:cNvPr>
          <p:cNvSpPr txBox="1">
            <a:spLocks/>
          </p:cNvSpPr>
          <p:nvPr/>
        </p:nvSpPr>
        <p:spPr>
          <a:xfrm>
            <a:off x="4874183" y="6092608"/>
            <a:ext cx="3395345" cy="391160"/>
          </a:xfrm>
          <a:prstGeom prst="rect">
            <a:avLst/>
          </a:prstGeom>
        </p:spPr>
        <p:txBody>
          <a:bodyPr vert="horz" wrap="square" lIns="0" tIns="12700" rIns="0" bIns="0" rtlCol="0">
            <a:spAutoFit/>
          </a:bodyPr>
          <a:lstStyle>
            <a:lvl1pPr>
              <a:defRPr sz="1800" b="1" i="1">
                <a:solidFill>
                  <a:srgbClr val="0000CC"/>
                </a:solidFill>
                <a:latin typeface="Arial"/>
                <a:ea typeface="+mj-ea"/>
                <a:cs typeface="Arial"/>
              </a:defRPr>
            </a:lvl1pPr>
          </a:lstStyle>
          <a:p>
            <a:pPr marL="12700">
              <a:spcBef>
                <a:spcPts val="100"/>
              </a:spcBef>
            </a:pPr>
            <a:r>
              <a:rPr lang="zh-CN" altLang="en-US" sz="2400" i="0" kern="0">
                <a:solidFill>
                  <a:srgbClr val="FF0000"/>
                </a:solidFill>
                <a:latin typeface="宋体"/>
                <a:cs typeface="宋体"/>
              </a:rPr>
              <a:t>的直射功率密度照射地球</a:t>
            </a:r>
            <a:endParaRPr lang="zh-CN" altLang="en-US" sz="2400" kern="0">
              <a:latin typeface="宋体"/>
              <a:cs typeface="宋体"/>
            </a:endParaRPr>
          </a:p>
        </p:txBody>
      </p:sp>
      <p:sp>
        <p:nvSpPr>
          <p:cNvPr id="21" name="object 15">
            <a:extLst>
              <a:ext uri="{FF2B5EF4-FFF2-40B4-BE49-F238E27FC236}">
                <a16:creationId xmlns:a16="http://schemas.microsoft.com/office/drawing/2014/main" id="{5B434366-8DD5-4811-BFAE-78BE0A774D07}"/>
              </a:ext>
            </a:extLst>
          </p:cNvPr>
          <p:cNvSpPr txBox="1"/>
          <p:nvPr/>
        </p:nvSpPr>
        <p:spPr>
          <a:xfrm>
            <a:off x="3398183" y="6083991"/>
            <a:ext cx="1384935" cy="372110"/>
          </a:xfrm>
          <a:prstGeom prst="rect">
            <a:avLst/>
          </a:prstGeom>
        </p:spPr>
        <p:txBody>
          <a:bodyPr vert="horz" wrap="square" lIns="0" tIns="15240" rIns="0" bIns="0" rtlCol="0">
            <a:spAutoFit/>
          </a:bodyPr>
          <a:lstStyle/>
          <a:p>
            <a:pPr marL="38100">
              <a:lnSpc>
                <a:spcPct val="100000"/>
              </a:lnSpc>
              <a:spcBef>
                <a:spcPts val="120"/>
              </a:spcBef>
            </a:pPr>
            <a:r>
              <a:rPr sz="2250" spc="-35" dirty="0">
                <a:latin typeface="Times New Roman"/>
                <a:cs typeface="Times New Roman"/>
              </a:rPr>
              <a:t>1353</a:t>
            </a:r>
            <a:r>
              <a:rPr sz="2250" i="1" spc="-35" dirty="0">
                <a:latin typeface="Times New Roman"/>
                <a:cs typeface="Times New Roman"/>
              </a:rPr>
              <a:t>W </a:t>
            </a:r>
            <a:r>
              <a:rPr sz="2250" spc="35" dirty="0">
                <a:latin typeface="Times New Roman"/>
                <a:cs typeface="Times New Roman"/>
              </a:rPr>
              <a:t>/</a:t>
            </a:r>
            <a:r>
              <a:rPr sz="2250" spc="-125" dirty="0">
                <a:latin typeface="Times New Roman"/>
                <a:cs typeface="Times New Roman"/>
              </a:rPr>
              <a:t> </a:t>
            </a:r>
            <a:r>
              <a:rPr sz="2250" i="1" spc="55" dirty="0">
                <a:latin typeface="Times New Roman"/>
                <a:cs typeface="Times New Roman"/>
              </a:rPr>
              <a:t>m</a:t>
            </a:r>
            <a:r>
              <a:rPr sz="1950" spc="82" baseline="42735" dirty="0">
                <a:latin typeface="Times New Roman"/>
                <a:cs typeface="Times New Roman"/>
              </a:rPr>
              <a:t>2</a:t>
            </a:r>
            <a:endParaRPr sz="1950" baseline="42735">
              <a:latin typeface="Times New Roman"/>
              <a:cs typeface="Times New Roman"/>
            </a:endParaRPr>
          </a:p>
        </p:txBody>
      </p:sp>
      <p:sp>
        <p:nvSpPr>
          <p:cNvPr id="22" name="object 13">
            <a:extLst>
              <a:ext uri="{FF2B5EF4-FFF2-40B4-BE49-F238E27FC236}">
                <a16:creationId xmlns:a16="http://schemas.microsoft.com/office/drawing/2014/main" id="{6E7E3223-2701-42E9-88C4-E449D31DFE2A}"/>
              </a:ext>
            </a:extLst>
          </p:cNvPr>
          <p:cNvSpPr txBox="1"/>
          <p:nvPr/>
        </p:nvSpPr>
        <p:spPr>
          <a:xfrm>
            <a:off x="104742" y="4737836"/>
            <a:ext cx="3510915" cy="1905635"/>
          </a:xfrm>
          <a:prstGeom prst="rect">
            <a:avLst/>
          </a:prstGeom>
        </p:spPr>
        <p:txBody>
          <a:bodyPr vert="horz" wrap="square" lIns="0" tIns="12700" rIns="0" bIns="0" rtlCol="0">
            <a:spAutoFit/>
          </a:bodyPr>
          <a:lstStyle/>
          <a:p>
            <a:pPr marL="50800">
              <a:lnSpc>
                <a:spcPct val="100000"/>
              </a:lnSpc>
              <a:spcBef>
                <a:spcPts val="100"/>
              </a:spcBef>
            </a:pPr>
            <a:r>
              <a:rPr sz="2400" b="1" dirty="0">
                <a:solidFill>
                  <a:srgbClr val="000099"/>
                </a:solidFill>
                <a:latin typeface="宋体"/>
                <a:cs typeface="宋体"/>
              </a:rPr>
              <a:t>地球大气层</a:t>
            </a:r>
            <a:r>
              <a:rPr sz="2400" b="1" spc="-10" dirty="0">
                <a:solidFill>
                  <a:srgbClr val="000099"/>
                </a:solidFill>
                <a:latin typeface="宋体"/>
                <a:cs typeface="宋体"/>
              </a:rPr>
              <a:t>有</a:t>
            </a:r>
            <a:r>
              <a:rPr sz="2400" b="1" spc="-10" dirty="0">
                <a:solidFill>
                  <a:srgbClr val="000099"/>
                </a:solidFill>
                <a:latin typeface="Arial"/>
                <a:cs typeface="Arial"/>
              </a:rPr>
              <a:t>1000</a:t>
            </a:r>
            <a:r>
              <a:rPr sz="2400" b="1" spc="-5" dirty="0">
                <a:solidFill>
                  <a:srgbClr val="000099"/>
                </a:solidFill>
                <a:latin typeface="宋体"/>
                <a:cs typeface="宋体"/>
              </a:rPr>
              <a:t>千米厚</a:t>
            </a:r>
            <a:endParaRPr sz="2400">
              <a:latin typeface="宋体"/>
              <a:cs typeface="宋体"/>
            </a:endParaRPr>
          </a:p>
          <a:p>
            <a:pPr marL="50800">
              <a:lnSpc>
                <a:spcPct val="100000"/>
              </a:lnSpc>
              <a:spcBef>
                <a:spcPts val="5"/>
              </a:spcBef>
            </a:pPr>
            <a:r>
              <a:rPr sz="2400" b="1" dirty="0">
                <a:solidFill>
                  <a:srgbClr val="FF0000"/>
                </a:solidFill>
                <a:latin typeface="宋体"/>
                <a:cs typeface="宋体"/>
              </a:rPr>
              <a:t>外太空温度</a:t>
            </a:r>
            <a:r>
              <a:rPr sz="2400" b="1" spc="-5" dirty="0">
                <a:solidFill>
                  <a:srgbClr val="FF0000"/>
                </a:solidFill>
                <a:latin typeface="宋体"/>
                <a:cs typeface="宋体"/>
              </a:rPr>
              <a:t>：</a:t>
            </a:r>
            <a:r>
              <a:rPr sz="2400" b="1" spc="-5" dirty="0">
                <a:solidFill>
                  <a:srgbClr val="FF0000"/>
                </a:solidFill>
                <a:latin typeface="Arial"/>
                <a:cs typeface="Arial"/>
              </a:rPr>
              <a:t>3K</a:t>
            </a:r>
            <a:endParaRPr sz="2400">
              <a:latin typeface="Arial"/>
              <a:cs typeface="Arial"/>
            </a:endParaRPr>
          </a:p>
          <a:p>
            <a:pPr marL="50800">
              <a:lnSpc>
                <a:spcPct val="100000"/>
              </a:lnSpc>
              <a:spcBef>
                <a:spcPts val="2225"/>
              </a:spcBef>
            </a:pPr>
            <a:r>
              <a:rPr sz="2400" b="1" dirty="0">
                <a:solidFill>
                  <a:srgbClr val="000099"/>
                </a:solidFill>
                <a:latin typeface="宋体"/>
                <a:cs typeface="宋体"/>
              </a:rPr>
              <a:t>天然的热量传输通道：</a:t>
            </a:r>
            <a:endParaRPr sz="2400">
              <a:latin typeface="宋体"/>
              <a:cs typeface="宋体"/>
            </a:endParaRPr>
          </a:p>
          <a:p>
            <a:pPr marR="121285" algn="ctr">
              <a:lnSpc>
                <a:spcPct val="100000"/>
              </a:lnSpc>
              <a:spcBef>
                <a:spcPts val="1290"/>
              </a:spcBef>
            </a:pPr>
            <a:r>
              <a:rPr sz="2200" i="1" spc="-45" dirty="0">
                <a:latin typeface="Times New Roman"/>
                <a:cs typeface="Times New Roman"/>
              </a:rPr>
              <a:t>T</a:t>
            </a:r>
            <a:r>
              <a:rPr sz="1875" i="1" spc="-67" baseline="-24444" dirty="0">
                <a:latin typeface="Times New Roman"/>
                <a:cs typeface="Times New Roman"/>
              </a:rPr>
              <a:t>h</a:t>
            </a:r>
            <a:r>
              <a:rPr sz="1875" i="1" spc="330" baseline="-24444" dirty="0">
                <a:latin typeface="Times New Roman"/>
                <a:cs typeface="Times New Roman"/>
              </a:rPr>
              <a:t> </a:t>
            </a:r>
            <a:r>
              <a:rPr sz="2200" spc="60" dirty="0">
                <a:latin typeface="Symbol"/>
                <a:cs typeface="Symbol"/>
              </a:rPr>
              <a:t></a:t>
            </a:r>
            <a:r>
              <a:rPr sz="2200" spc="-275" dirty="0">
                <a:latin typeface="Times New Roman"/>
                <a:cs typeface="Times New Roman"/>
              </a:rPr>
              <a:t> </a:t>
            </a:r>
            <a:r>
              <a:rPr sz="2200" spc="40" dirty="0">
                <a:latin typeface="Times New Roman"/>
                <a:cs typeface="Times New Roman"/>
              </a:rPr>
              <a:t>3</a:t>
            </a:r>
            <a:r>
              <a:rPr sz="2200" i="1" spc="40" dirty="0">
                <a:latin typeface="Times New Roman"/>
                <a:cs typeface="Times New Roman"/>
              </a:rPr>
              <a:t>K</a:t>
            </a:r>
            <a:endParaRPr sz="2200">
              <a:latin typeface="Times New Roman"/>
              <a:cs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477520"/>
            <a:chOff x="0" y="0"/>
            <a:chExt cx="9144000" cy="477520"/>
          </a:xfrm>
        </p:grpSpPr>
        <p:pic>
          <p:nvPicPr>
            <p:cNvPr id="3" name="object 3"/>
            <p:cNvPicPr/>
            <p:nvPr/>
          </p:nvPicPr>
          <p:blipFill>
            <a:blip r:embed="rId2" cstate="print"/>
            <a:stretch>
              <a:fillRect/>
            </a:stretch>
          </p:blipFill>
          <p:spPr>
            <a:xfrm>
              <a:off x="0" y="0"/>
              <a:ext cx="9144000" cy="477012"/>
            </a:xfrm>
            <a:prstGeom prst="rect">
              <a:avLst/>
            </a:prstGeom>
          </p:spPr>
        </p:pic>
        <p:pic>
          <p:nvPicPr>
            <p:cNvPr id="4" name="object 4"/>
            <p:cNvPicPr/>
            <p:nvPr/>
          </p:nvPicPr>
          <p:blipFill>
            <a:blip r:embed="rId3" cstate="print"/>
            <a:stretch>
              <a:fillRect/>
            </a:stretch>
          </p:blipFill>
          <p:spPr>
            <a:xfrm>
              <a:off x="762000" y="65531"/>
              <a:ext cx="1447800" cy="341376"/>
            </a:xfrm>
            <a:prstGeom prst="rect">
              <a:avLst/>
            </a:prstGeom>
          </p:spPr>
        </p:pic>
      </p:grpSp>
      <p:sp>
        <p:nvSpPr>
          <p:cNvPr id="5" name="object 5"/>
          <p:cNvSpPr/>
          <p:nvPr/>
        </p:nvSpPr>
        <p:spPr>
          <a:xfrm>
            <a:off x="0" y="6857999"/>
            <a:ext cx="9144000" cy="0"/>
          </a:xfrm>
          <a:custGeom>
            <a:avLst/>
            <a:gdLst/>
            <a:ahLst/>
            <a:cxnLst/>
            <a:rect l="l" t="t" r="r" b="b"/>
            <a:pathLst>
              <a:path w="9144000">
                <a:moveTo>
                  <a:pt x="0" y="0"/>
                </a:moveTo>
                <a:lnTo>
                  <a:pt x="9144000" y="0"/>
                </a:lnTo>
              </a:path>
            </a:pathLst>
          </a:custGeom>
          <a:ln w="9144">
            <a:solidFill>
              <a:srgbClr val="000000"/>
            </a:solidFill>
          </a:ln>
        </p:spPr>
        <p:txBody>
          <a:bodyPr wrap="square" lIns="0" tIns="0" rIns="0" bIns="0" rtlCol="0"/>
          <a:lstStyle/>
          <a:p>
            <a:endParaRPr/>
          </a:p>
        </p:txBody>
      </p:sp>
      <p:sp>
        <p:nvSpPr>
          <p:cNvPr id="6" name="object 6"/>
          <p:cNvSpPr/>
          <p:nvPr/>
        </p:nvSpPr>
        <p:spPr>
          <a:xfrm>
            <a:off x="762" y="6387084"/>
            <a:ext cx="6400800" cy="29209"/>
          </a:xfrm>
          <a:custGeom>
            <a:avLst/>
            <a:gdLst/>
            <a:ahLst/>
            <a:cxnLst/>
            <a:rect l="l" t="t" r="r" b="b"/>
            <a:pathLst>
              <a:path w="6400800" h="29210">
                <a:moveTo>
                  <a:pt x="6400800" y="0"/>
                </a:moveTo>
                <a:lnTo>
                  <a:pt x="0" y="0"/>
                </a:lnTo>
                <a:lnTo>
                  <a:pt x="0" y="28956"/>
                </a:lnTo>
                <a:lnTo>
                  <a:pt x="6400800" y="28956"/>
                </a:lnTo>
                <a:lnTo>
                  <a:pt x="6400800" y="0"/>
                </a:lnTo>
                <a:close/>
              </a:path>
            </a:pathLst>
          </a:custGeom>
          <a:solidFill>
            <a:srgbClr val="000099"/>
          </a:solidFill>
        </p:spPr>
        <p:txBody>
          <a:bodyPr wrap="square" lIns="0" tIns="0" rIns="0" bIns="0" rtlCol="0"/>
          <a:lstStyle/>
          <a:p>
            <a:endParaRPr/>
          </a:p>
        </p:txBody>
      </p:sp>
      <p:sp>
        <p:nvSpPr>
          <p:cNvPr id="7" name="object 7"/>
          <p:cNvSpPr txBox="1"/>
          <p:nvPr/>
        </p:nvSpPr>
        <p:spPr>
          <a:xfrm>
            <a:off x="6175628" y="117475"/>
            <a:ext cx="2756535" cy="299720"/>
          </a:xfrm>
          <a:prstGeom prst="rect">
            <a:avLst/>
          </a:prstGeom>
        </p:spPr>
        <p:txBody>
          <a:bodyPr vert="horz" wrap="square" lIns="0" tIns="12700" rIns="0" bIns="0" rtlCol="0">
            <a:spAutoFit/>
          </a:bodyPr>
          <a:lstStyle/>
          <a:p>
            <a:pPr marL="12700">
              <a:lnSpc>
                <a:spcPct val="100000"/>
              </a:lnSpc>
              <a:spcBef>
                <a:spcPts val="100"/>
              </a:spcBef>
            </a:pPr>
            <a:r>
              <a:rPr sz="1800" b="1" i="1" dirty="0">
                <a:solidFill>
                  <a:srgbClr val="0000CC"/>
                </a:solidFill>
                <a:latin typeface="Arial"/>
                <a:cs typeface="Arial"/>
              </a:rPr>
              <a:t>Xi’an </a:t>
            </a:r>
            <a:r>
              <a:rPr sz="1800" b="1" i="1" spc="-5" dirty="0">
                <a:solidFill>
                  <a:srgbClr val="0000CC"/>
                </a:solidFill>
                <a:latin typeface="Arial"/>
                <a:cs typeface="Arial"/>
              </a:rPr>
              <a:t>Jiaotong</a:t>
            </a:r>
            <a:r>
              <a:rPr sz="1800" b="1" i="1" spc="-30" dirty="0">
                <a:solidFill>
                  <a:srgbClr val="0000CC"/>
                </a:solidFill>
                <a:latin typeface="Arial"/>
                <a:cs typeface="Arial"/>
              </a:rPr>
              <a:t> </a:t>
            </a:r>
            <a:r>
              <a:rPr sz="1800" b="1" i="1" spc="-5" dirty="0">
                <a:solidFill>
                  <a:srgbClr val="0000CC"/>
                </a:solidFill>
                <a:latin typeface="Arial"/>
                <a:cs typeface="Arial"/>
              </a:rPr>
              <a:t>University</a:t>
            </a:r>
            <a:endParaRPr sz="1800">
              <a:latin typeface="Arial"/>
              <a:cs typeface="Arial"/>
            </a:endParaRPr>
          </a:p>
        </p:txBody>
      </p:sp>
      <p:sp>
        <p:nvSpPr>
          <p:cNvPr id="8" name="object 8"/>
          <p:cNvSpPr/>
          <p:nvPr/>
        </p:nvSpPr>
        <p:spPr>
          <a:xfrm>
            <a:off x="0" y="501395"/>
            <a:ext cx="9144000" cy="12700"/>
          </a:xfrm>
          <a:custGeom>
            <a:avLst/>
            <a:gdLst/>
            <a:ahLst/>
            <a:cxnLst/>
            <a:rect l="l" t="t" r="r" b="b"/>
            <a:pathLst>
              <a:path w="9144000" h="12700">
                <a:moveTo>
                  <a:pt x="9144000" y="0"/>
                </a:moveTo>
                <a:lnTo>
                  <a:pt x="0" y="0"/>
                </a:lnTo>
                <a:lnTo>
                  <a:pt x="0" y="12192"/>
                </a:lnTo>
                <a:lnTo>
                  <a:pt x="9144000" y="12192"/>
                </a:lnTo>
                <a:lnTo>
                  <a:pt x="9144000" y="0"/>
                </a:lnTo>
                <a:close/>
              </a:path>
            </a:pathLst>
          </a:custGeom>
          <a:solidFill>
            <a:srgbClr val="9999FF"/>
          </a:solidFill>
        </p:spPr>
        <p:txBody>
          <a:bodyPr wrap="square" lIns="0" tIns="0" rIns="0" bIns="0" rtlCol="0"/>
          <a:lstStyle/>
          <a:p>
            <a:endParaRPr/>
          </a:p>
        </p:txBody>
      </p:sp>
      <p:sp>
        <p:nvSpPr>
          <p:cNvPr id="10" name="object 10"/>
          <p:cNvSpPr txBox="1">
            <a:spLocks noGrp="1"/>
          </p:cNvSpPr>
          <p:nvPr>
            <p:ph type="title"/>
          </p:nvPr>
        </p:nvSpPr>
        <p:spPr>
          <a:xfrm>
            <a:off x="76200" y="622553"/>
            <a:ext cx="3636645" cy="452120"/>
          </a:xfrm>
          <a:prstGeom prst="rect">
            <a:avLst/>
          </a:prstGeom>
        </p:spPr>
        <p:txBody>
          <a:bodyPr vert="horz" wrap="square" lIns="0" tIns="12065" rIns="0" bIns="0" rtlCol="0">
            <a:spAutoFit/>
          </a:bodyPr>
          <a:lstStyle/>
          <a:p>
            <a:pPr marL="38100">
              <a:lnSpc>
                <a:spcPct val="100000"/>
              </a:lnSpc>
              <a:spcBef>
                <a:spcPts val="95"/>
              </a:spcBef>
            </a:pPr>
            <a:r>
              <a:rPr sz="2800" i="0" spc="-10" dirty="0">
                <a:solidFill>
                  <a:srgbClr val="FF0000"/>
                </a:solidFill>
                <a:latin typeface="宋体"/>
                <a:cs typeface="宋体"/>
              </a:rPr>
              <a:t>大气透明窗口</a:t>
            </a:r>
            <a:r>
              <a:rPr sz="2800" i="0" spc="35" dirty="0">
                <a:solidFill>
                  <a:srgbClr val="FF0000"/>
                </a:solidFill>
                <a:latin typeface="宋体"/>
                <a:cs typeface="宋体"/>
              </a:rPr>
              <a:t>：</a:t>
            </a:r>
            <a:r>
              <a:rPr sz="3600" b="0" i="0" spc="52" baseline="9259" dirty="0">
                <a:solidFill>
                  <a:srgbClr val="000000"/>
                </a:solidFill>
                <a:latin typeface="Times New Roman"/>
                <a:cs typeface="Times New Roman"/>
              </a:rPr>
              <a:t>8</a:t>
            </a:r>
            <a:r>
              <a:rPr sz="3600" b="0" i="0" spc="52" baseline="9259" dirty="0">
                <a:solidFill>
                  <a:srgbClr val="000000"/>
                </a:solidFill>
                <a:latin typeface="Symbol"/>
                <a:cs typeface="Symbol"/>
              </a:rPr>
              <a:t></a:t>
            </a:r>
            <a:r>
              <a:rPr sz="3600" b="0" i="0" spc="52" baseline="9259" dirty="0">
                <a:solidFill>
                  <a:srgbClr val="000000"/>
                </a:solidFill>
                <a:latin typeface="Times New Roman"/>
                <a:cs typeface="Times New Roman"/>
              </a:rPr>
              <a:t>13</a:t>
            </a:r>
            <a:r>
              <a:rPr sz="3825" b="0" i="1" spc="52" baseline="8714" dirty="0">
                <a:solidFill>
                  <a:srgbClr val="000000"/>
                </a:solidFill>
                <a:latin typeface="Symbol"/>
                <a:cs typeface="Symbol"/>
              </a:rPr>
              <a:t></a:t>
            </a:r>
            <a:r>
              <a:rPr sz="3600" b="0" spc="52" baseline="9259" dirty="0">
                <a:solidFill>
                  <a:srgbClr val="000000"/>
                </a:solidFill>
                <a:latin typeface="Times New Roman"/>
                <a:cs typeface="Times New Roman"/>
              </a:rPr>
              <a:t>m</a:t>
            </a:r>
            <a:endParaRPr sz="3600" baseline="9259">
              <a:latin typeface="Times New Roman"/>
              <a:cs typeface="Times New Roman"/>
            </a:endParaRPr>
          </a:p>
        </p:txBody>
      </p:sp>
      <p:sp>
        <p:nvSpPr>
          <p:cNvPr id="19" name="object 19"/>
          <p:cNvSpPr txBox="1"/>
          <p:nvPr/>
        </p:nvSpPr>
        <p:spPr>
          <a:xfrm>
            <a:off x="175260" y="1214958"/>
            <a:ext cx="5233035" cy="75692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0000"/>
                </a:solidFill>
                <a:latin typeface="宋体"/>
                <a:cs typeface="宋体"/>
              </a:rPr>
              <a:t>辐射冷却（</a:t>
            </a:r>
            <a:r>
              <a:rPr sz="2400" b="1" dirty="0">
                <a:solidFill>
                  <a:srgbClr val="FF0000"/>
                </a:solidFill>
                <a:latin typeface="Arial"/>
                <a:cs typeface="Arial"/>
              </a:rPr>
              <a:t>radiative</a:t>
            </a:r>
            <a:r>
              <a:rPr sz="2400" b="1" spc="-20" dirty="0">
                <a:solidFill>
                  <a:srgbClr val="FF0000"/>
                </a:solidFill>
                <a:latin typeface="Arial"/>
                <a:cs typeface="Arial"/>
              </a:rPr>
              <a:t> </a:t>
            </a:r>
            <a:r>
              <a:rPr sz="2400" b="1" spc="-5" dirty="0">
                <a:solidFill>
                  <a:srgbClr val="FF0000"/>
                </a:solidFill>
                <a:latin typeface="Arial"/>
                <a:cs typeface="Arial"/>
              </a:rPr>
              <a:t>cooling</a:t>
            </a:r>
            <a:r>
              <a:rPr sz="2400" b="1" spc="-5" dirty="0">
                <a:solidFill>
                  <a:srgbClr val="FF0000"/>
                </a:solidFill>
                <a:latin typeface="宋体"/>
                <a:cs typeface="宋体"/>
              </a:rPr>
              <a:t>）</a:t>
            </a:r>
            <a:r>
              <a:rPr sz="2400" b="1" spc="-5" dirty="0">
                <a:solidFill>
                  <a:srgbClr val="FF0000"/>
                </a:solidFill>
                <a:latin typeface="Arial"/>
                <a:cs typeface="Arial"/>
              </a:rPr>
              <a:t>:</a:t>
            </a:r>
            <a:endParaRPr sz="2400">
              <a:latin typeface="Arial"/>
              <a:cs typeface="Arial"/>
            </a:endParaRPr>
          </a:p>
          <a:p>
            <a:pPr marL="12700">
              <a:lnSpc>
                <a:spcPct val="100000"/>
              </a:lnSpc>
            </a:pPr>
            <a:r>
              <a:rPr sz="2400" b="1" dirty="0">
                <a:solidFill>
                  <a:srgbClr val="000099"/>
                </a:solidFill>
                <a:latin typeface="宋体"/>
                <a:cs typeface="宋体"/>
              </a:rPr>
              <a:t>对太阳光高反；辐射仅限大气窗口波段</a:t>
            </a:r>
            <a:endParaRPr sz="2400">
              <a:latin typeface="宋体"/>
              <a:cs typeface="宋体"/>
            </a:endParaRPr>
          </a:p>
        </p:txBody>
      </p:sp>
      <p:sp>
        <p:nvSpPr>
          <p:cNvPr id="20" name="object 11">
            <a:extLst>
              <a:ext uri="{FF2B5EF4-FFF2-40B4-BE49-F238E27FC236}">
                <a16:creationId xmlns:a16="http://schemas.microsoft.com/office/drawing/2014/main" id="{CA367E40-6A28-4759-A2B2-D3879E8ED16D}"/>
              </a:ext>
            </a:extLst>
          </p:cNvPr>
          <p:cNvSpPr txBox="1"/>
          <p:nvPr/>
        </p:nvSpPr>
        <p:spPr>
          <a:xfrm>
            <a:off x="304800" y="2112163"/>
            <a:ext cx="4173220" cy="452120"/>
          </a:xfrm>
          <a:prstGeom prst="rect">
            <a:avLst/>
          </a:prstGeom>
        </p:spPr>
        <p:txBody>
          <a:bodyPr vert="horz" wrap="square" lIns="0" tIns="12065" rIns="0" bIns="0" rtlCol="0">
            <a:spAutoFit/>
          </a:bodyPr>
          <a:lstStyle/>
          <a:p>
            <a:pPr marL="38100">
              <a:lnSpc>
                <a:spcPct val="100000"/>
              </a:lnSpc>
              <a:spcBef>
                <a:spcPts val="95"/>
              </a:spcBef>
            </a:pPr>
            <a:r>
              <a:rPr sz="2800" b="1" spc="-5" dirty="0">
                <a:solidFill>
                  <a:srgbClr val="0000CC"/>
                </a:solidFill>
                <a:latin typeface="Calibri"/>
                <a:cs typeface="Calibri"/>
              </a:rPr>
              <a:t>93W/m</a:t>
            </a:r>
            <a:r>
              <a:rPr sz="2775" b="1" spc="-7" baseline="25525" dirty="0">
                <a:solidFill>
                  <a:srgbClr val="0000CC"/>
                </a:solidFill>
                <a:latin typeface="Calibri"/>
                <a:cs typeface="Calibri"/>
              </a:rPr>
              <a:t>2</a:t>
            </a:r>
            <a:r>
              <a:rPr sz="2800" b="1" dirty="0">
                <a:solidFill>
                  <a:srgbClr val="0000CC"/>
                </a:solidFill>
                <a:latin typeface="华文仿宋"/>
                <a:cs typeface="华文仿宋"/>
              </a:rPr>
              <a:t>的辐射冷却功率！</a:t>
            </a:r>
            <a:endParaRPr sz="2800" dirty="0">
              <a:latin typeface="华文仿宋"/>
              <a:cs typeface="华文仿宋"/>
            </a:endParaRPr>
          </a:p>
        </p:txBody>
      </p:sp>
      <p:sp>
        <p:nvSpPr>
          <p:cNvPr id="21" name="object 10">
            <a:extLst>
              <a:ext uri="{FF2B5EF4-FFF2-40B4-BE49-F238E27FC236}">
                <a16:creationId xmlns:a16="http://schemas.microsoft.com/office/drawing/2014/main" id="{40669EEF-2906-48F4-B7D3-2D1AD79A4C0B}"/>
              </a:ext>
            </a:extLst>
          </p:cNvPr>
          <p:cNvSpPr txBox="1"/>
          <p:nvPr/>
        </p:nvSpPr>
        <p:spPr>
          <a:xfrm>
            <a:off x="173356" y="3539896"/>
            <a:ext cx="9808844" cy="2859757"/>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0000"/>
                </a:solidFill>
                <a:latin typeface="仿宋"/>
                <a:cs typeface="仿宋"/>
              </a:rPr>
              <a:t>量子科学</a:t>
            </a:r>
            <a:r>
              <a:rPr sz="2400" b="1" dirty="0">
                <a:solidFill>
                  <a:srgbClr val="0000CC"/>
                </a:solidFill>
                <a:latin typeface="仿宋"/>
                <a:cs typeface="仿宋"/>
              </a:rPr>
              <a:t>是人类二十世纪建立的最伟大的物理理论之</a:t>
            </a:r>
            <a:r>
              <a:rPr sz="2400" b="1" spc="-35" dirty="0">
                <a:solidFill>
                  <a:srgbClr val="0000CC"/>
                </a:solidFill>
                <a:latin typeface="仿宋"/>
                <a:cs typeface="仿宋"/>
              </a:rPr>
              <a:t>一</a:t>
            </a:r>
            <a:r>
              <a:rPr sz="2400" b="1" spc="-10" dirty="0">
                <a:solidFill>
                  <a:srgbClr val="0000CC"/>
                </a:solidFill>
                <a:latin typeface="仿宋"/>
                <a:cs typeface="仿宋"/>
              </a:rPr>
              <a:t>。</a:t>
            </a:r>
            <a:endParaRPr sz="2400" dirty="0">
              <a:latin typeface="仿宋"/>
              <a:cs typeface="仿宋"/>
            </a:endParaRPr>
          </a:p>
          <a:p>
            <a:pPr>
              <a:lnSpc>
                <a:spcPct val="100000"/>
              </a:lnSpc>
              <a:spcBef>
                <a:spcPts val="25"/>
              </a:spcBef>
            </a:pPr>
            <a:endParaRPr sz="1850" dirty="0">
              <a:latin typeface="仿宋"/>
              <a:cs typeface="仿宋"/>
            </a:endParaRPr>
          </a:p>
          <a:p>
            <a:pPr marL="12700">
              <a:lnSpc>
                <a:spcPct val="100000"/>
              </a:lnSpc>
              <a:spcBef>
                <a:spcPts val="5"/>
              </a:spcBef>
            </a:pPr>
            <a:r>
              <a:rPr sz="2400" b="1" dirty="0">
                <a:solidFill>
                  <a:srgbClr val="FF0000"/>
                </a:solidFill>
                <a:latin typeface="仿宋"/>
                <a:cs typeface="仿宋"/>
              </a:rPr>
              <a:t>开启了第三次工业革命：</a:t>
            </a:r>
            <a:endParaRPr sz="2400" dirty="0">
              <a:latin typeface="仿宋"/>
              <a:cs typeface="仿宋"/>
            </a:endParaRPr>
          </a:p>
          <a:p>
            <a:pPr marL="12700">
              <a:lnSpc>
                <a:spcPts val="2820"/>
              </a:lnSpc>
              <a:spcBef>
                <a:spcPts val="120"/>
              </a:spcBef>
            </a:pPr>
            <a:r>
              <a:rPr sz="2400" b="1" spc="-5" dirty="0">
                <a:solidFill>
                  <a:srgbClr val="0000CC"/>
                </a:solidFill>
                <a:latin typeface="仿宋"/>
                <a:cs typeface="仿宋"/>
              </a:rPr>
              <a:t>半导体产业、计算机产业、芯片产业、激光</a:t>
            </a:r>
            <a:r>
              <a:rPr sz="2400" b="1" spc="5" dirty="0">
                <a:solidFill>
                  <a:srgbClr val="0000CC"/>
                </a:solidFill>
                <a:latin typeface="仿宋"/>
                <a:cs typeface="仿宋"/>
              </a:rPr>
              <a:t>、</a:t>
            </a:r>
            <a:r>
              <a:rPr sz="2400" b="1" spc="-5" dirty="0">
                <a:solidFill>
                  <a:srgbClr val="0000CC"/>
                </a:solidFill>
                <a:latin typeface="仿宋"/>
                <a:cs typeface="仿宋"/>
              </a:rPr>
              <a:t>核武器与核能，</a:t>
            </a:r>
            <a:endParaRPr sz="2400" dirty="0">
              <a:latin typeface="仿宋"/>
              <a:cs typeface="仿宋"/>
            </a:endParaRPr>
          </a:p>
          <a:p>
            <a:pPr marL="12700">
              <a:lnSpc>
                <a:spcPts val="2820"/>
              </a:lnSpc>
            </a:pPr>
            <a:r>
              <a:rPr sz="2400" b="1" dirty="0">
                <a:solidFill>
                  <a:srgbClr val="0000CC"/>
                </a:solidFill>
                <a:latin typeface="仿宋"/>
                <a:cs typeface="仿宋"/>
              </a:rPr>
              <a:t>对人类社会的发展产生了根本性影</a:t>
            </a:r>
            <a:r>
              <a:rPr sz="2400" b="1" spc="5" dirty="0">
                <a:solidFill>
                  <a:srgbClr val="0000CC"/>
                </a:solidFill>
                <a:latin typeface="仿宋"/>
                <a:cs typeface="仿宋"/>
              </a:rPr>
              <a:t>响</a:t>
            </a:r>
            <a:r>
              <a:rPr sz="2400" b="1" spc="-10" dirty="0">
                <a:solidFill>
                  <a:srgbClr val="0000CC"/>
                </a:solidFill>
                <a:latin typeface="仿宋"/>
                <a:cs typeface="仿宋"/>
              </a:rPr>
              <a:t>。</a:t>
            </a:r>
            <a:endParaRPr sz="2400" dirty="0">
              <a:latin typeface="仿宋"/>
              <a:cs typeface="仿宋"/>
            </a:endParaRPr>
          </a:p>
          <a:p>
            <a:pPr>
              <a:lnSpc>
                <a:spcPct val="100000"/>
              </a:lnSpc>
              <a:spcBef>
                <a:spcPts val="60"/>
              </a:spcBef>
            </a:pPr>
            <a:endParaRPr sz="2200" dirty="0">
              <a:latin typeface="仿宋"/>
              <a:cs typeface="仿宋"/>
            </a:endParaRPr>
          </a:p>
          <a:p>
            <a:pPr marL="12700">
              <a:lnSpc>
                <a:spcPct val="100000"/>
              </a:lnSpc>
            </a:pPr>
            <a:r>
              <a:rPr sz="2400" b="1" dirty="0">
                <a:solidFill>
                  <a:srgbClr val="FF0000"/>
                </a:solidFill>
                <a:latin typeface="仿宋"/>
                <a:cs typeface="仿宋"/>
              </a:rPr>
              <a:t>正驱动第四次工业革命的发展</a:t>
            </a:r>
            <a:endParaRPr sz="2400" dirty="0">
              <a:latin typeface="仿宋"/>
              <a:cs typeface="仿宋"/>
            </a:endParaRPr>
          </a:p>
          <a:p>
            <a:pPr marL="12700">
              <a:lnSpc>
                <a:spcPts val="2820"/>
              </a:lnSpc>
              <a:spcBef>
                <a:spcPts val="120"/>
              </a:spcBef>
            </a:pPr>
            <a:r>
              <a:rPr sz="2400" b="1" spc="-5" dirty="0" err="1">
                <a:solidFill>
                  <a:srgbClr val="0000CC"/>
                </a:solidFill>
                <a:latin typeface="仿宋"/>
                <a:cs typeface="仿宋"/>
              </a:rPr>
              <a:t>量子计算、量子信息</a:t>
            </a:r>
            <a:r>
              <a:rPr sz="2400" b="1" dirty="0" err="1">
                <a:solidFill>
                  <a:srgbClr val="0000CC"/>
                </a:solidFill>
                <a:latin typeface="仿宋"/>
                <a:cs typeface="仿宋"/>
              </a:rPr>
              <a:t>、量子测</a:t>
            </a:r>
            <a:r>
              <a:rPr sz="2400" b="1" spc="-5" dirty="0" err="1">
                <a:solidFill>
                  <a:srgbClr val="0000CC"/>
                </a:solidFill>
                <a:latin typeface="仿宋"/>
                <a:cs typeface="仿宋"/>
              </a:rPr>
              <a:t>量等一系列具有革命意义的新技</a:t>
            </a:r>
            <a:r>
              <a:rPr sz="2400" b="1" spc="-10" dirty="0" err="1">
                <a:solidFill>
                  <a:srgbClr val="0000CC"/>
                </a:solidFill>
                <a:latin typeface="仿宋"/>
                <a:cs typeface="仿宋"/>
              </a:rPr>
              <a:t>术</a:t>
            </a:r>
            <a:endParaRPr sz="2400" dirty="0">
              <a:latin typeface="仿宋"/>
              <a:cs typeface="仿宋"/>
            </a:endParaRPr>
          </a:p>
        </p:txBody>
      </p:sp>
      <p:sp>
        <p:nvSpPr>
          <p:cNvPr id="22" name="object 11">
            <a:extLst>
              <a:ext uri="{FF2B5EF4-FFF2-40B4-BE49-F238E27FC236}">
                <a16:creationId xmlns:a16="http://schemas.microsoft.com/office/drawing/2014/main" id="{30E627CB-9DF8-4897-8656-51AAD36B6917}"/>
              </a:ext>
            </a:extLst>
          </p:cNvPr>
          <p:cNvSpPr txBox="1">
            <a:spLocks/>
          </p:cNvSpPr>
          <p:nvPr/>
        </p:nvSpPr>
        <p:spPr>
          <a:xfrm>
            <a:off x="304643" y="2672741"/>
            <a:ext cx="5870985" cy="878840"/>
          </a:xfrm>
          <a:prstGeom prst="rect">
            <a:avLst/>
          </a:prstGeom>
        </p:spPr>
        <p:txBody>
          <a:bodyPr vert="horz" wrap="square" lIns="0" tIns="12065" rIns="0" bIns="0" rtlCol="0">
            <a:spAutoFit/>
          </a:bodyPr>
          <a:lstStyle>
            <a:lvl1pPr>
              <a:defRPr sz="1800" b="1" i="1">
                <a:solidFill>
                  <a:srgbClr val="0000CC"/>
                </a:solidFill>
                <a:latin typeface="Arial"/>
                <a:ea typeface="+mj-ea"/>
                <a:cs typeface="Arial"/>
              </a:defRPr>
            </a:lvl1pPr>
          </a:lstStyle>
          <a:p>
            <a:pPr marL="1169670" marR="5080" indent="-1157605">
              <a:spcBef>
                <a:spcPts val="95"/>
              </a:spcBef>
            </a:pPr>
            <a:r>
              <a:rPr lang="zh-CN" altLang="en-US" sz="2800" i="0" kern="0" spc="-5" dirty="0">
                <a:solidFill>
                  <a:srgbClr val="0033CC"/>
                </a:solidFill>
                <a:latin typeface="华文仿宋"/>
                <a:cs typeface="华文仿宋"/>
              </a:rPr>
              <a:t>量子计算、</a:t>
            </a:r>
            <a:r>
              <a:rPr lang="zh-CN" altLang="en-US" sz="2800" i="0" kern="0" spc="-10" dirty="0">
                <a:solidFill>
                  <a:srgbClr val="0033CC"/>
                </a:solidFill>
                <a:latin typeface="华文仿宋"/>
                <a:cs typeface="华文仿宋"/>
              </a:rPr>
              <a:t>量</a:t>
            </a:r>
            <a:r>
              <a:rPr lang="zh-CN" altLang="en-US" sz="2800" i="0" kern="0" spc="-5" dirty="0">
                <a:solidFill>
                  <a:srgbClr val="0033CC"/>
                </a:solidFill>
                <a:latin typeface="华文仿宋"/>
                <a:cs typeface="华文仿宋"/>
              </a:rPr>
              <a:t>子</a:t>
            </a:r>
            <a:r>
              <a:rPr lang="zh-CN" altLang="en-US" sz="2800" i="0" kern="0" spc="-10" dirty="0">
                <a:solidFill>
                  <a:srgbClr val="0033CC"/>
                </a:solidFill>
                <a:latin typeface="华文仿宋"/>
                <a:cs typeface="华文仿宋"/>
              </a:rPr>
              <a:t>通讯</a:t>
            </a:r>
            <a:r>
              <a:rPr lang="zh-CN" altLang="en-US" sz="2800" i="0" kern="0" spc="-5" dirty="0">
                <a:solidFill>
                  <a:srgbClr val="0033CC"/>
                </a:solidFill>
                <a:latin typeface="华文仿宋"/>
                <a:cs typeface="华文仿宋"/>
              </a:rPr>
              <a:t>技</a:t>
            </a:r>
            <a:r>
              <a:rPr lang="zh-CN" altLang="en-US" sz="2800" i="0" kern="0" spc="-10" dirty="0">
                <a:solidFill>
                  <a:srgbClr val="0033CC"/>
                </a:solidFill>
                <a:latin typeface="华文仿宋"/>
                <a:cs typeface="华文仿宋"/>
              </a:rPr>
              <a:t>术的</a:t>
            </a:r>
            <a:r>
              <a:rPr lang="zh-CN" altLang="en-US" sz="2800" i="0" kern="0" spc="-5" dirty="0">
                <a:solidFill>
                  <a:srgbClr val="0033CC"/>
                </a:solidFill>
                <a:latin typeface="华文仿宋"/>
                <a:cs typeface="华文仿宋"/>
              </a:rPr>
              <a:t>科</a:t>
            </a:r>
            <a:r>
              <a:rPr lang="zh-CN" altLang="en-US" sz="2800" i="0" kern="0" spc="-10" dirty="0">
                <a:solidFill>
                  <a:srgbClr val="0033CC"/>
                </a:solidFill>
                <a:latin typeface="华文仿宋"/>
                <a:cs typeface="华文仿宋"/>
              </a:rPr>
              <a:t>学基础 </a:t>
            </a:r>
            <a:r>
              <a:rPr lang="zh-CN" altLang="en-US" sz="2800" i="0" kern="0" spc="-5" dirty="0">
                <a:solidFill>
                  <a:srgbClr val="0033CC"/>
                </a:solidFill>
                <a:latin typeface="华文仿宋"/>
                <a:cs typeface="华文仿宋"/>
              </a:rPr>
              <a:t>现代生命</a:t>
            </a:r>
            <a:r>
              <a:rPr lang="zh-CN" altLang="en-US" sz="2800" i="0" kern="0" spc="-10" dirty="0">
                <a:solidFill>
                  <a:srgbClr val="0033CC"/>
                </a:solidFill>
                <a:latin typeface="华文仿宋"/>
                <a:cs typeface="华文仿宋"/>
              </a:rPr>
              <a:t>科</a:t>
            </a:r>
            <a:r>
              <a:rPr lang="zh-CN" altLang="en-US" sz="2800" i="0" kern="0" spc="-5" dirty="0">
                <a:solidFill>
                  <a:srgbClr val="0033CC"/>
                </a:solidFill>
                <a:latin typeface="华文仿宋"/>
                <a:cs typeface="华文仿宋"/>
              </a:rPr>
              <a:t>学</a:t>
            </a:r>
            <a:r>
              <a:rPr lang="zh-CN" altLang="en-US" sz="2800" i="0" kern="0" spc="-10" dirty="0">
                <a:solidFill>
                  <a:srgbClr val="0033CC"/>
                </a:solidFill>
                <a:latin typeface="华文仿宋"/>
                <a:cs typeface="华文仿宋"/>
              </a:rPr>
              <a:t>的基础</a:t>
            </a:r>
            <a:endParaRPr lang="zh-CN" altLang="en-US" sz="2800" kern="0" dirty="0">
              <a:latin typeface="华文仿宋"/>
              <a:cs typeface="华文仿宋"/>
            </a:endParaRPr>
          </a:p>
        </p:txBody>
      </p:sp>
      <p:sp>
        <p:nvSpPr>
          <p:cNvPr id="23" name="object 12">
            <a:extLst>
              <a:ext uri="{FF2B5EF4-FFF2-40B4-BE49-F238E27FC236}">
                <a16:creationId xmlns:a16="http://schemas.microsoft.com/office/drawing/2014/main" id="{A7D548AC-C8BD-4CD9-8247-216D3918609A}"/>
              </a:ext>
            </a:extLst>
          </p:cNvPr>
          <p:cNvSpPr txBox="1"/>
          <p:nvPr/>
        </p:nvSpPr>
        <p:spPr>
          <a:xfrm>
            <a:off x="6306915" y="2892887"/>
            <a:ext cx="1452245" cy="452120"/>
          </a:xfrm>
          <a:prstGeom prst="rect">
            <a:avLst/>
          </a:prstGeom>
        </p:spPr>
        <p:txBody>
          <a:bodyPr vert="horz" wrap="square" lIns="0" tIns="12065" rIns="0" bIns="0" rtlCol="0">
            <a:spAutoFit/>
          </a:bodyPr>
          <a:lstStyle/>
          <a:p>
            <a:pPr marL="12700">
              <a:lnSpc>
                <a:spcPct val="100000"/>
              </a:lnSpc>
              <a:spcBef>
                <a:spcPts val="95"/>
              </a:spcBef>
            </a:pPr>
            <a:r>
              <a:rPr sz="2800" b="1" dirty="0">
                <a:solidFill>
                  <a:srgbClr val="0033CC"/>
                </a:solidFill>
                <a:latin typeface="华文仿宋"/>
                <a:cs typeface="华文仿宋"/>
              </a:rPr>
              <a:t>量子科学</a:t>
            </a:r>
            <a:endParaRPr sz="2800" dirty="0">
              <a:latin typeface="华文仿宋"/>
              <a:cs typeface="华文仿宋"/>
            </a:endParaRPr>
          </a:p>
        </p:txBody>
      </p:sp>
      <p:sp>
        <p:nvSpPr>
          <p:cNvPr id="24" name="object 5">
            <a:extLst>
              <a:ext uri="{FF2B5EF4-FFF2-40B4-BE49-F238E27FC236}">
                <a16:creationId xmlns:a16="http://schemas.microsoft.com/office/drawing/2014/main" id="{CC04ED70-BBF3-466C-BA4B-DC4B7540EF28}"/>
              </a:ext>
            </a:extLst>
          </p:cNvPr>
          <p:cNvSpPr txBox="1">
            <a:spLocks/>
          </p:cNvSpPr>
          <p:nvPr/>
        </p:nvSpPr>
        <p:spPr>
          <a:xfrm>
            <a:off x="5841275" y="908244"/>
            <a:ext cx="3094174" cy="1551066"/>
          </a:xfrm>
          <a:prstGeom prst="rect">
            <a:avLst/>
          </a:prstGeom>
        </p:spPr>
        <p:txBody>
          <a:bodyPr vert="horz" wrap="square" lIns="0" tIns="12065" rIns="0" bIns="0" rtlCol="0">
            <a:spAutoFit/>
          </a:bodyPr>
          <a:lstStyle>
            <a:lvl1pPr>
              <a:defRPr sz="1800" b="1" i="1">
                <a:solidFill>
                  <a:srgbClr val="0000CC"/>
                </a:solidFill>
                <a:latin typeface="Arial"/>
                <a:ea typeface="+mj-ea"/>
                <a:cs typeface="Arial"/>
              </a:defRPr>
            </a:lvl1pPr>
          </a:lstStyle>
          <a:p>
            <a:pPr marL="12700" marR="5080" algn="just">
              <a:spcBef>
                <a:spcPts val="95"/>
              </a:spcBef>
            </a:pPr>
            <a:r>
              <a:rPr lang="zh-CN" altLang="en-US" sz="2000" i="0" kern="0" spc="-5" dirty="0">
                <a:latin typeface="华文仿宋"/>
                <a:cs typeface="华文仿宋"/>
              </a:rPr>
              <a:t>努力学习，</a:t>
            </a:r>
            <a:r>
              <a:rPr lang="zh-CN" altLang="en-US" sz="2000" i="0" kern="0" spc="-10" dirty="0">
                <a:latin typeface="华文仿宋"/>
                <a:cs typeface="华文仿宋"/>
              </a:rPr>
              <a:t>眼界</a:t>
            </a:r>
            <a:r>
              <a:rPr lang="zh-CN" altLang="en-US" sz="2000" i="0" kern="0" spc="-5" dirty="0">
                <a:latin typeface="华文仿宋"/>
                <a:cs typeface="华文仿宋"/>
              </a:rPr>
              <a:t>开</a:t>
            </a:r>
            <a:r>
              <a:rPr lang="zh-CN" altLang="en-US" sz="2000" i="0" kern="0" spc="-10" dirty="0">
                <a:latin typeface="华文仿宋"/>
                <a:cs typeface="华文仿宋"/>
              </a:rPr>
              <a:t>阔，</a:t>
            </a:r>
            <a:r>
              <a:rPr lang="zh-CN" altLang="en-US" sz="2000" i="0" kern="0" spc="-5" dirty="0">
                <a:latin typeface="华文仿宋"/>
                <a:cs typeface="华文仿宋"/>
              </a:rPr>
              <a:t>心</a:t>
            </a:r>
            <a:r>
              <a:rPr lang="zh-CN" altLang="en-US" sz="2000" i="0" kern="0" spc="-10" dirty="0">
                <a:latin typeface="华文仿宋"/>
                <a:cs typeface="华文仿宋"/>
              </a:rPr>
              <a:t>胸博</a:t>
            </a:r>
            <a:r>
              <a:rPr lang="zh-CN" altLang="en-US" sz="2000" i="0" kern="0" spc="-5" dirty="0">
                <a:latin typeface="华文仿宋"/>
                <a:cs typeface="华文仿宋"/>
              </a:rPr>
              <a:t>大</a:t>
            </a:r>
            <a:r>
              <a:rPr lang="zh-CN" altLang="en-US" sz="2000" i="0" kern="0" spc="-10" dirty="0">
                <a:latin typeface="华文仿宋"/>
                <a:cs typeface="华文仿宋"/>
              </a:rPr>
              <a:t>，放</a:t>
            </a:r>
            <a:r>
              <a:rPr lang="zh-CN" altLang="en-US" sz="2000" i="0" kern="0" spc="-5" dirty="0">
                <a:latin typeface="华文仿宋"/>
                <a:cs typeface="华文仿宋"/>
              </a:rPr>
              <a:t>飞</a:t>
            </a:r>
            <a:r>
              <a:rPr lang="zh-CN" altLang="en-US" sz="2000" i="0" kern="0" spc="-10" dirty="0">
                <a:latin typeface="华文仿宋"/>
                <a:cs typeface="华文仿宋"/>
              </a:rPr>
              <a:t>你的</a:t>
            </a:r>
            <a:r>
              <a:rPr lang="zh-CN" altLang="en-US" sz="2000" i="0" kern="0" spc="-5" dirty="0">
                <a:latin typeface="华文仿宋"/>
                <a:cs typeface="华文仿宋"/>
              </a:rPr>
              <a:t>思</a:t>
            </a:r>
            <a:r>
              <a:rPr lang="zh-CN" altLang="en-US" sz="2000" i="0" kern="0" spc="-10" dirty="0">
                <a:latin typeface="华文仿宋"/>
                <a:cs typeface="华文仿宋"/>
              </a:rPr>
              <a:t>想，</a:t>
            </a:r>
            <a:r>
              <a:rPr lang="zh-CN" altLang="en-US" sz="2000" i="0" kern="0" spc="-5" dirty="0">
                <a:latin typeface="华文仿宋"/>
                <a:cs typeface="华文仿宋"/>
              </a:rPr>
              <a:t>勇</a:t>
            </a:r>
            <a:r>
              <a:rPr lang="zh-CN" altLang="en-US" sz="2000" i="0" kern="0" spc="-10" dirty="0">
                <a:latin typeface="华文仿宋"/>
                <a:cs typeface="华文仿宋"/>
              </a:rPr>
              <a:t>于 </a:t>
            </a:r>
            <a:r>
              <a:rPr lang="zh-CN" altLang="en-US" sz="2000" i="0" kern="0" spc="-5" dirty="0">
                <a:latin typeface="华文仿宋"/>
                <a:cs typeface="华文仿宋"/>
              </a:rPr>
              <a:t>创兴，为民</a:t>
            </a:r>
            <a:r>
              <a:rPr lang="zh-CN" altLang="en-US" sz="2000" i="0" kern="0" spc="-10" dirty="0">
                <a:latin typeface="华文仿宋"/>
                <a:cs typeface="华文仿宋"/>
              </a:rPr>
              <a:t>族的</a:t>
            </a:r>
            <a:r>
              <a:rPr lang="zh-CN" altLang="en-US" sz="2000" i="0" kern="0" spc="-5" dirty="0">
                <a:latin typeface="华文仿宋"/>
                <a:cs typeface="华文仿宋"/>
              </a:rPr>
              <a:t>复</a:t>
            </a:r>
            <a:r>
              <a:rPr lang="zh-CN" altLang="en-US" sz="2000" i="0" kern="0" spc="-10" dirty="0">
                <a:latin typeface="华文仿宋"/>
                <a:cs typeface="华文仿宋"/>
              </a:rPr>
              <a:t>兴，</a:t>
            </a:r>
            <a:r>
              <a:rPr lang="zh-CN" altLang="en-US" sz="2000" i="0" kern="0" spc="-5" dirty="0">
                <a:latin typeface="华文仿宋"/>
                <a:cs typeface="华文仿宋"/>
              </a:rPr>
              <a:t>国</a:t>
            </a:r>
            <a:r>
              <a:rPr lang="zh-CN" altLang="en-US" sz="2000" i="0" kern="0" spc="-10" dirty="0">
                <a:latin typeface="华文仿宋"/>
                <a:cs typeface="华文仿宋"/>
              </a:rPr>
              <a:t>家的</a:t>
            </a:r>
            <a:r>
              <a:rPr lang="zh-CN" altLang="en-US" sz="2000" i="0" kern="0" spc="-5" dirty="0">
                <a:latin typeface="华文仿宋"/>
                <a:cs typeface="华文仿宋"/>
              </a:rPr>
              <a:t>强</a:t>
            </a:r>
            <a:r>
              <a:rPr lang="zh-CN" altLang="en-US" sz="2000" i="0" kern="0" spc="-10" dirty="0">
                <a:latin typeface="华文仿宋"/>
                <a:cs typeface="华文仿宋"/>
              </a:rPr>
              <a:t>大，</a:t>
            </a:r>
            <a:r>
              <a:rPr lang="zh-CN" altLang="en-US" sz="2000" i="0" kern="0" spc="-5" dirty="0">
                <a:latin typeface="华文仿宋"/>
                <a:cs typeface="华文仿宋"/>
              </a:rPr>
              <a:t>人</a:t>
            </a:r>
            <a:r>
              <a:rPr lang="zh-CN" altLang="en-US" sz="2000" i="0" kern="0" spc="-10" dirty="0">
                <a:latin typeface="华文仿宋"/>
                <a:cs typeface="华文仿宋"/>
              </a:rPr>
              <a:t>类美</a:t>
            </a:r>
            <a:r>
              <a:rPr lang="zh-CN" altLang="en-US" sz="2000" i="0" kern="0" spc="-5" dirty="0">
                <a:latin typeface="华文仿宋"/>
                <a:cs typeface="华文仿宋"/>
              </a:rPr>
              <a:t>好</a:t>
            </a:r>
            <a:r>
              <a:rPr lang="zh-CN" altLang="en-US" sz="2000" i="0" kern="0" spc="-10" dirty="0">
                <a:latin typeface="华文仿宋"/>
                <a:cs typeface="华文仿宋"/>
              </a:rPr>
              <a:t>的未</a:t>
            </a:r>
            <a:r>
              <a:rPr lang="zh-CN" altLang="en-US" sz="2000" i="0" kern="0" spc="-5" dirty="0">
                <a:latin typeface="华文仿宋"/>
                <a:cs typeface="华文仿宋"/>
              </a:rPr>
              <a:t>来</a:t>
            </a:r>
            <a:r>
              <a:rPr lang="zh-CN" altLang="en-US" sz="2000" i="0" kern="0" spc="-10" dirty="0">
                <a:latin typeface="华文仿宋"/>
                <a:cs typeface="华文仿宋"/>
              </a:rPr>
              <a:t>，  </a:t>
            </a:r>
            <a:r>
              <a:rPr lang="zh-CN" altLang="en-US" sz="2000" i="0" kern="0" spc="-5" dirty="0">
                <a:latin typeface="华文仿宋"/>
                <a:cs typeface="华文仿宋"/>
              </a:rPr>
              <a:t>贡献你的聪</a:t>
            </a:r>
            <a:r>
              <a:rPr lang="zh-CN" altLang="en-US" sz="2000" i="0" kern="0" spc="-10" dirty="0">
                <a:latin typeface="华文仿宋"/>
                <a:cs typeface="华文仿宋"/>
              </a:rPr>
              <a:t>明才</a:t>
            </a:r>
            <a:r>
              <a:rPr lang="zh-CN" altLang="en-US" sz="2000" i="0" kern="0" spc="-5" dirty="0">
                <a:latin typeface="华文仿宋"/>
                <a:cs typeface="华文仿宋"/>
              </a:rPr>
              <a:t>智</a:t>
            </a:r>
            <a:r>
              <a:rPr lang="zh-CN" altLang="en-US" sz="2000" i="0" kern="0" spc="-10" dirty="0">
                <a:latin typeface="华文仿宋"/>
                <a:cs typeface="华文仿宋"/>
              </a:rPr>
              <a:t>！</a:t>
            </a:r>
            <a:endParaRPr lang="zh-CN" altLang="en-US" sz="2000" kern="0" dirty="0">
              <a:latin typeface="华文仿宋"/>
              <a:cs typeface="华文仿宋"/>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477520"/>
            <a:chOff x="0" y="0"/>
            <a:chExt cx="9144000" cy="477520"/>
          </a:xfrm>
        </p:grpSpPr>
        <p:pic>
          <p:nvPicPr>
            <p:cNvPr id="3" name="object 3"/>
            <p:cNvPicPr/>
            <p:nvPr/>
          </p:nvPicPr>
          <p:blipFill>
            <a:blip r:embed="rId2" cstate="print"/>
            <a:stretch>
              <a:fillRect/>
            </a:stretch>
          </p:blipFill>
          <p:spPr>
            <a:xfrm>
              <a:off x="0" y="0"/>
              <a:ext cx="9144000" cy="477012"/>
            </a:xfrm>
            <a:prstGeom prst="rect">
              <a:avLst/>
            </a:prstGeom>
          </p:spPr>
        </p:pic>
        <p:pic>
          <p:nvPicPr>
            <p:cNvPr id="4" name="object 4"/>
            <p:cNvPicPr/>
            <p:nvPr/>
          </p:nvPicPr>
          <p:blipFill>
            <a:blip r:embed="rId3" cstate="print"/>
            <a:stretch>
              <a:fillRect/>
            </a:stretch>
          </p:blipFill>
          <p:spPr>
            <a:xfrm>
              <a:off x="762000" y="65531"/>
              <a:ext cx="1447800" cy="341376"/>
            </a:xfrm>
            <a:prstGeom prst="rect">
              <a:avLst/>
            </a:prstGeom>
          </p:spPr>
        </p:pic>
      </p:grpSp>
      <p:sp>
        <p:nvSpPr>
          <p:cNvPr id="5" name="object 5"/>
          <p:cNvSpPr/>
          <p:nvPr/>
        </p:nvSpPr>
        <p:spPr>
          <a:xfrm>
            <a:off x="0" y="6857999"/>
            <a:ext cx="9144000" cy="0"/>
          </a:xfrm>
          <a:custGeom>
            <a:avLst/>
            <a:gdLst/>
            <a:ahLst/>
            <a:cxnLst/>
            <a:rect l="l" t="t" r="r" b="b"/>
            <a:pathLst>
              <a:path w="9144000">
                <a:moveTo>
                  <a:pt x="0" y="0"/>
                </a:moveTo>
                <a:lnTo>
                  <a:pt x="9144000" y="0"/>
                </a:lnTo>
              </a:path>
            </a:pathLst>
          </a:custGeom>
          <a:ln w="9144">
            <a:solidFill>
              <a:srgbClr val="000000"/>
            </a:solidFill>
          </a:ln>
        </p:spPr>
        <p:txBody>
          <a:bodyPr wrap="square" lIns="0" tIns="0" rIns="0" bIns="0" rtlCol="0"/>
          <a:lstStyle/>
          <a:p>
            <a:endParaRPr/>
          </a:p>
        </p:txBody>
      </p:sp>
      <p:sp>
        <p:nvSpPr>
          <p:cNvPr id="6" name="object 6"/>
          <p:cNvSpPr/>
          <p:nvPr/>
        </p:nvSpPr>
        <p:spPr>
          <a:xfrm>
            <a:off x="762" y="6387084"/>
            <a:ext cx="6400800" cy="29209"/>
          </a:xfrm>
          <a:custGeom>
            <a:avLst/>
            <a:gdLst/>
            <a:ahLst/>
            <a:cxnLst/>
            <a:rect l="l" t="t" r="r" b="b"/>
            <a:pathLst>
              <a:path w="6400800" h="29210">
                <a:moveTo>
                  <a:pt x="6400800" y="0"/>
                </a:moveTo>
                <a:lnTo>
                  <a:pt x="0" y="0"/>
                </a:lnTo>
                <a:lnTo>
                  <a:pt x="0" y="28956"/>
                </a:lnTo>
                <a:lnTo>
                  <a:pt x="6400800" y="28956"/>
                </a:lnTo>
                <a:lnTo>
                  <a:pt x="6400800" y="0"/>
                </a:lnTo>
                <a:close/>
              </a:path>
            </a:pathLst>
          </a:custGeom>
          <a:solidFill>
            <a:srgbClr val="000099"/>
          </a:solidFill>
        </p:spPr>
        <p:txBody>
          <a:bodyPr wrap="square" lIns="0" tIns="0" rIns="0" bIns="0" rtlCol="0"/>
          <a:lstStyle/>
          <a:p>
            <a:endParaRPr/>
          </a:p>
        </p:txBody>
      </p:sp>
      <p:sp>
        <p:nvSpPr>
          <p:cNvPr id="7" name="object 7"/>
          <p:cNvSpPr txBox="1"/>
          <p:nvPr/>
        </p:nvSpPr>
        <p:spPr>
          <a:xfrm>
            <a:off x="6175628" y="117475"/>
            <a:ext cx="2756535" cy="299720"/>
          </a:xfrm>
          <a:prstGeom prst="rect">
            <a:avLst/>
          </a:prstGeom>
        </p:spPr>
        <p:txBody>
          <a:bodyPr vert="horz" wrap="square" lIns="0" tIns="12700" rIns="0" bIns="0" rtlCol="0">
            <a:spAutoFit/>
          </a:bodyPr>
          <a:lstStyle/>
          <a:p>
            <a:pPr marL="12700">
              <a:lnSpc>
                <a:spcPct val="100000"/>
              </a:lnSpc>
              <a:spcBef>
                <a:spcPts val="100"/>
              </a:spcBef>
            </a:pPr>
            <a:r>
              <a:rPr sz="1800" b="1" i="1" dirty="0">
                <a:solidFill>
                  <a:srgbClr val="0000CC"/>
                </a:solidFill>
                <a:latin typeface="Arial"/>
                <a:cs typeface="Arial"/>
              </a:rPr>
              <a:t>Xi’an </a:t>
            </a:r>
            <a:r>
              <a:rPr sz="1800" b="1" i="1" spc="-5" dirty="0">
                <a:solidFill>
                  <a:srgbClr val="0000CC"/>
                </a:solidFill>
                <a:latin typeface="Arial"/>
                <a:cs typeface="Arial"/>
              </a:rPr>
              <a:t>Jiaotong</a:t>
            </a:r>
            <a:r>
              <a:rPr sz="1800" b="1" i="1" spc="-30" dirty="0">
                <a:solidFill>
                  <a:srgbClr val="0000CC"/>
                </a:solidFill>
                <a:latin typeface="Arial"/>
                <a:cs typeface="Arial"/>
              </a:rPr>
              <a:t> </a:t>
            </a:r>
            <a:r>
              <a:rPr sz="1800" b="1" i="1" spc="-5" dirty="0">
                <a:solidFill>
                  <a:srgbClr val="0000CC"/>
                </a:solidFill>
                <a:latin typeface="Arial"/>
                <a:cs typeface="Arial"/>
              </a:rPr>
              <a:t>University</a:t>
            </a:r>
            <a:endParaRPr sz="1800">
              <a:latin typeface="Arial"/>
              <a:cs typeface="Arial"/>
            </a:endParaRPr>
          </a:p>
        </p:txBody>
      </p:sp>
      <p:sp>
        <p:nvSpPr>
          <p:cNvPr id="8" name="object 8"/>
          <p:cNvSpPr/>
          <p:nvPr/>
        </p:nvSpPr>
        <p:spPr>
          <a:xfrm>
            <a:off x="0" y="501395"/>
            <a:ext cx="9144000" cy="12700"/>
          </a:xfrm>
          <a:custGeom>
            <a:avLst/>
            <a:gdLst/>
            <a:ahLst/>
            <a:cxnLst/>
            <a:rect l="l" t="t" r="r" b="b"/>
            <a:pathLst>
              <a:path w="9144000" h="12700">
                <a:moveTo>
                  <a:pt x="9144000" y="0"/>
                </a:moveTo>
                <a:lnTo>
                  <a:pt x="0" y="0"/>
                </a:lnTo>
                <a:lnTo>
                  <a:pt x="0" y="12192"/>
                </a:lnTo>
                <a:lnTo>
                  <a:pt x="9144000" y="12192"/>
                </a:lnTo>
                <a:lnTo>
                  <a:pt x="9144000" y="0"/>
                </a:lnTo>
                <a:close/>
              </a:path>
            </a:pathLst>
          </a:custGeom>
          <a:solidFill>
            <a:srgbClr val="9999FF"/>
          </a:solidFill>
        </p:spPr>
        <p:txBody>
          <a:bodyPr wrap="square" lIns="0" tIns="0" rIns="0" bIns="0" rtlCol="0"/>
          <a:lstStyle/>
          <a:p>
            <a:endParaRPr/>
          </a:p>
        </p:txBody>
      </p:sp>
      <p:pic>
        <p:nvPicPr>
          <p:cNvPr id="9" name="object 9"/>
          <p:cNvPicPr/>
          <p:nvPr/>
        </p:nvPicPr>
        <p:blipFill>
          <a:blip r:embed="rId4" cstate="print"/>
          <a:stretch>
            <a:fillRect/>
          </a:stretch>
        </p:blipFill>
        <p:spPr>
          <a:xfrm>
            <a:off x="6591300" y="5791198"/>
            <a:ext cx="2552699" cy="990600"/>
          </a:xfrm>
          <a:prstGeom prst="rect">
            <a:avLst/>
          </a:prstGeom>
        </p:spPr>
      </p:pic>
      <p:sp>
        <p:nvSpPr>
          <p:cNvPr id="10" name="object 10"/>
          <p:cNvSpPr txBox="1">
            <a:spLocks noGrp="1"/>
          </p:cNvSpPr>
          <p:nvPr>
            <p:ph type="title"/>
          </p:nvPr>
        </p:nvSpPr>
        <p:spPr>
          <a:xfrm>
            <a:off x="78739" y="599694"/>
            <a:ext cx="7344409" cy="513715"/>
          </a:xfrm>
          <a:prstGeom prst="rect">
            <a:avLst/>
          </a:prstGeom>
        </p:spPr>
        <p:txBody>
          <a:bodyPr vert="horz" wrap="square" lIns="0" tIns="13335" rIns="0" bIns="0" rtlCol="0">
            <a:spAutoFit/>
          </a:bodyPr>
          <a:lstStyle/>
          <a:p>
            <a:pPr marL="12700">
              <a:lnSpc>
                <a:spcPct val="100000"/>
              </a:lnSpc>
              <a:spcBef>
                <a:spcPts val="105"/>
              </a:spcBef>
            </a:pPr>
            <a:r>
              <a:rPr sz="3200" i="0" spc="5" dirty="0">
                <a:solidFill>
                  <a:srgbClr val="0000FF"/>
                </a:solidFill>
                <a:latin typeface="华文仿宋"/>
                <a:cs typeface="华文仿宋"/>
              </a:rPr>
              <a:t>量子</a:t>
            </a:r>
            <a:r>
              <a:rPr sz="3200" i="0" dirty="0">
                <a:solidFill>
                  <a:srgbClr val="0000FF"/>
                </a:solidFill>
                <a:latin typeface="华文仿宋"/>
                <a:cs typeface="华文仿宋"/>
              </a:rPr>
              <a:t>科技</a:t>
            </a:r>
            <a:r>
              <a:rPr sz="3200" i="0" spc="-15" dirty="0">
                <a:solidFill>
                  <a:srgbClr val="0000FF"/>
                </a:solidFill>
                <a:latin typeface="华文仿宋"/>
                <a:cs typeface="华文仿宋"/>
              </a:rPr>
              <a:t>的</a:t>
            </a:r>
            <a:r>
              <a:rPr sz="3200" i="0" dirty="0">
                <a:solidFill>
                  <a:srgbClr val="0000FF"/>
                </a:solidFill>
                <a:latin typeface="华文仿宋"/>
                <a:cs typeface="华文仿宋"/>
              </a:rPr>
              <a:t>前景</a:t>
            </a:r>
            <a:r>
              <a:rPr sz="3200" i="0" spc="-15" dirty="0">
                <a:solidFill>
                  <a:srgbClr val="0000FF"/>
                </a:solidFill>
                <a:latin typeface="华文仿宋"/>
                <a:cs typeface="华文仿宋"/>
              </a:rPr>
              <a:t>：</a:t>
            </a:r>
            <a:r>
              <a:rPr sz="3200" i="0" dirty="0">
                <a:solidFill>
                  <a:srgbClr val="0000FF"/>
                </a:solidFill>
                <a:latin typeface="华文仿宋"/>
                <a:cs typeface="华文仿宋"/>
              </a:rPr>
              <a:t>第四</a:t>
            </a:r>
            <a:r>
              <a:rPr sz="3200" i="0" spc="-15" dirty="0">
                <a:solidFill>
                  <a:srgbClr val="0000FF"/>
                </a:solidFill>
                <a:latin typeface="华文仿宋"/>
                <a:cs typeface="华文仿宋"/>
              </a:rPr>
              <a:t>次</a:t>
            </a:r>
            <a:r>
              <a:rPr sz="3200" i="0" dirty="0">
                <a:solidFill>
                  <a:srgbClr val="0000FF"/>
                </a:solidFill>
                <a:latin typeface="华文仿宋"/>
                <a:cs typeface="华文仿宋"/>
              </a:rPr>
              <a:t>科技</a:t>
            </a:r>
            <a:r>
              <a:rPr sz="3200" i="0" spc="-15" dirty="0">
                <a:solidFill>
                  <a:srgbClr val="0000FF"/>
                </a:solidFill>
                <a:latin typeface="华文仿宋"/>
                <a:cs typeface="华文仿宋"/>
              </a:rPr>
              <a:t>与</a:t>
            </a:r>
            <a:r>
              <a:rPr sz="3200" i="0" dirty="0">
                <a:solidFill>
                  <a:srgbClr val="0000FF"/>
                </a:solidFill>
                <a:latin typeface="华文仿宋"/>
                <a:cs typeface="华文仿宋"/>
              </a:rPr>
              <a:t>产业</a:t>
            </a:r>
            <a:r>
              <a:rPr sz="3200" i="0" spc="-15" dirty="0">
                <a:solidFill>
                  <a:srgbClr val="0000FF"/>
                </a:solidFill>
                <a:latin typeface="华文仿宋"/>
                <a:cs typeface="华文仿宋"/>
              </a:rPr>
              <a:t>革</a:t>
            </a:r>
            <a:r>
              <a:rPr sz="3200" i="0" dirty="0">
                <a:solidFill>
                  <a:srgbClr val="0000FF"/>
                </a:solidFill>
                <a:latin typeface="华文仿宋"/>
                <a:cs typeface="华文仿宋"/>
              </a:rPr>
              <a:t>命</a:t>
            </a:r>
            <a:endParaRPr sz="3200">
              <a:latin typeface="华文仿宋"/>
              <a:cs typeface="华文仿宋"/>
            </a:endParaRPr>
          </a:p>
        </p:txBody>
      </p:sp>
      <p:pic>
        <p:nvPicPr>
          <p:cNvPr id="11" name="object 11"/>
          <p:cNvPicPr/>
          <p:nvPr/>
        </p:nvPicPr>
        <p:blipFill>
          <a:blip r:embed="rId5" cstate="print"/>
          <a:stretch>
            <a:fillRect/>
          </a:stretch>
        </p:blipFill>
        <p:spPr>
          <a:xfrm>
            <a:off x="3717035" y="1367027"/>
            <a:ext cx="5326379" cy="2996184"/>
          </a:xfrm>
          <a:prstGeom prst="rect">
            <a:avLst/>
          </a:prstGeom>
        </p:spPr>
      </p:pic>
      <p:sp>
        <p:nvSpPr>
          <p:cNvPr id="12" name="object 12"/>
          <p:cNvSpPr txBox="1"/>
          <p:nvPr/>
        </p:nvSpPr>
        <p:spPr>
          <a:xfrm>
            <a:off x="78739" y="4555947"/>
            <a:ext cx="8923020" cy="1735455"/>
          </a:xfrm>
          <a:prstGeom prst="rect">
            <a:avLst/>
          </a:prstGeom>
        </p:spPr>
        <p:txBody>
          <a:bodyPr vert="horz" wrap="square" lIns="0" tIns="10795" rIns="0" bIns="0" rtlCol="0">
            <a:spAutoFit/>
          </a:bodyPr>
          <a:lstStyle/>
          <a:p>
            <a:pPr marL="12700" marR="5080" algn="just">
              <a:lnSpc>
                <a:spcPct val="100299"/>
              </a:lnSpc>
              <a:spcBef>
                <a:spcPts val="85"/>
              </a:spcBef>
            </a:pPr>
            <a:r>
              <a:rPr sz="2800" b="1" dirty="0">
                <a:solidFill>
                  <a:srgbClr val="FF0000"/>
                </a:solidFill>
                <a:latin typeface="华文仿宋"/>
                <a:cs typeface="华文仿宋"/>
              </a:rPr>
              <a:t>习主席指出</a:t>
            </a:r>
            <a:r>
              <a:rPr sz="2800" b="1" spc="-10" dirty="0">
                <a:solidFill>
                  <a:srgbClr val="FF0000"/>
                </a:solidFill>
                <a:latin typeface="华文仿宋"/>
                <a:cs typeface="华文仿宋"/>
              </a:rPr>
              <a:t>：</a:t>
            </a:r>
            <a:r>
              <a:rPr sz="2800" b="1" spc="-5" dirty="0">
                <a:solidFill>
                  <a:srgbClr val="0000CC"/>
                </a:solidFill>
                <a:latin typeface="华文仿宋"/>
                <a:cs typeface="华文仿宋"/>
              </a:rPr>
              <a:t>量子力学</a:t>
            </a:r>
            <a:r>
              <a:rPr sz="2800" b="1" dirty="0">
                <a:solidFill>
                  <a:srgbClr val="0000CC"/>
                </a:solidFill>
                <a:latin typeface="华文仿宋"/>
                <a:cs typeface="华文仿宋"/>
              </a:rPr>
              <a:t>是</a:t>
            </a:r>
            <a:r>
              <a:rPr sz="2800" b="1" spc="-5" dirty="0">
                <a:solidFill>
                  <a:srgbClr val="0000CC"/>
                </a:solidFill>
                <a:latin typeface="华文仿宋"/>
                <a:cs typeface="华文仿宋"/>
              </a:rPr>
              <a:t>人类探究微</a:t>
            </a:r>
            <a:r>
              <a:rPr sz="2800" b="1" dirty="0">
                <a:solidFill>
                  <a:srgbClr val="0000CC"/>
                </a:solidFill>
                <a:latin typeface="华文仿宋"/>
                <a:cs typeface="华文仿宋"/>
              </a:rPr>
              <a:t>观</a:t>
            </a:r>
            <a:r>
              <a:rPr sz="2800" b="1" spc="-5" dirty="0">
                <a:solidFill>
                  <a:srgbClr val="0000CC"/>
                </a:solidFill>
                <a:latin typeface="华文仿宋"/>
                <a:cs typeface="华文仿宋"/>
              </a:rPr>
              <a:t>世界的重大</a:t>
            </a:r>
            <a:r>
              <a:rPr sz="2800" b="1" dirty="0">
                <a:solidFill>
                  <a:srgbClr val="0000CC"/>
                </a:solidFill>
                <a:latin typeface="华文仿宋"/>
                <a:cs typeface="华文仿宋"/>
              </a:rPr>
              <a:t>成</a:t>
            </a:r>
            <a:r>
              <a:rPr sz="2800" b="1" spc="-5" dirty="0">
                <a:solidFill>
                  <a:srgbClr val="0000CC"/>
                </a:solidFill>
                <a:latin typeface="华文仿宋"/>
                <a:cs typeface="华文仿宋"/>
              </a:rPr>
              <a:t>果。 量子科技发</a:t>
            </a:r>
            <a:r>
              <a:rPr sz="2800" b="1" spc="-10" dirty="0">
                <a:solidFill>
                  <a:srgbClr val="0000CC"/>
                </a:solidFill>
                <a:latin typeface="华文仿宋"/>
                <a:cs typeface="华文仿宋"/>
              </a:rPr>
              <a:t>展具</a:t>
            </a:r>
            <a:r>
              <a:rPr sz="2800" b="1" spc="-5" dirty="0">
                <a:solidFill>
                  <a:srgbClr val="0000CC"/>
                </a:solidFill>
                <a:latin typeface="华文仿宋"/>
                <a:cs typeface="华文仿宋"/>
              </a:rPr>
              <a:t>有</a:t>
            </a:r>
            <a:r>
              <a:rPr sz="2800" b="1" spc="-10" dirty="0">
                <a:solidFill>
                  <a:srgbClr val="0000CC"/>
                </a:solidFill>
                <a:latin typeface="华文仿宋"/>
                <a:cs typeface="华文仿宋"/>
              </a:rPr>
              <a:t>重大</a:t>
            </a:r>
            <a:r>
              <a:rPr sz="2800" b="1" spc="-5" dirty="0">
                <a:solidFill>
                  <a:srgbClr val="0000CC"/>
                </a:solidFill>
                <a:latin typeface="华文仿宋"/>
                <a:cs typeface="华文仿宋"/>
              </a:rPr>
              <a:t>科</a:t>
            </a:r>
            <a:r>
              <a:rPr sz="2800" b="1" spc="-10" dirty="0">
                <a:solidFill>
                  <a:srgbClr val="0000CC"/>
                </a:solidFill>
                <a:latin typeface="华文仿宋"/>
                <a:cs typeface="华文仿宋"/>
              </a:rPr>
              <a:t>学意</a:t>
            </a:r>
            <a:r>
              <a:rPr sz="2800" b="1" spc="-5" dirty="0">
                <a:solidFill>
                  <a:srgbClr val="0000CC"/>
                </a:solidFill>
                <a:latin typeface="华文仿宋"/>
                <a:cs typeface="华文仿宋"/>
              </a:rPr>
              <a:t>义</a:t>
            </a:r>
            <a:r>
              <a:rPr sz="2800" b="1" spc="-10" dirty="0">
                <a:solidFill>
                  <a:srgbClr val="0000CC"/>
                </a:solidFill>
                <a:latin typeface="华文仿宋"/>
                <a:cs typeface="华文仿宋"/>
              </a:rPr>
              <a:t>和战</a:t>
            </a:r>
            <a:r>
              <a:rPr sz="2800" b="1" spc="-5" dirty="0">
                <a:solidFill>
                  <a:srgbClr val="0000CC"/>
                </a:solidFill>
                <a:latin typeface="华文仿宋"/>
                <a:cs typeface="华文仿宋"/>
              </a:rPr>
              <a:t>略</a:t>
            </a:r>
            <a:r>
              <a:rPr sz="2800" b="1" spc="-10" dirty="0">
                <a:solidFill>
                  <a:srgbClr val="0000CC"/>
                </a:solidFill>
                <a:latin typeface="华文仿宋"/>
                <a:cs typeface="华文仿宋"/>
              </a:rPr>
              <a:t>价值</a:t>
            </a:r>
            <a:r>
              <a:rPr sz="2800" b="1" spc="-5" dirty="0">
                <a:solidFill>
                  <a:srgbClr val="0000CC"/>
                </a:solidFill>
                <a:latin typeface="华文仿宋"/>
                <a:cs typeface="华文仿宋"/>
              </a:rPr>
              <a:t>，</a:t>
            </a:r>
            <a:r>
              <a:rPr sz="2800" b="1" spc="-10" dirty="0">
                <a:solidFill>
                  <a:srgbClr val="0000CC"/>
                </a:solidFill>
                <a:latin typeface="华文仿宋"/>
                <a:cs typeface="华文仿宋"/>
              </a:rPr>
              <a:t>是一</a:t>
            </a:r>
            <a:r>
              <a:rPr sz="2800" b="1" spc="-5" dirty="0">
                <a:solidFill>
                  <a:srgbClr val="0000CC"/>
                </a:solidFill>
                <a:latin typeface="华文仿宋"/>
                <a:cs typeface="华文仿宋"/>
              </a:rPr>
              <a:t>项</a:t>
            </a:r>
            <a:r>
              <a:rPr sz="2800" b="1" spc="-10" dirty="0">
                <a:solidFill>
                  <a:srgbClr val="0000CC"/>
                </a:solidFill>
                <a:latin typeface="华文仿宋"/>
                <a:cs typeface="华文仿宋"/>
              </a:rPr>
              <a:t>对传 </a:t>
            </a:r>
            <a:r>
              <a:rPr sz="2800" b="1" spc="-5" dirty="0">
                <a:solidFill>
                  <a:srgbClr val="0000CC"/>
                </a:solidFill>
                <a:latin typeface="华文仿宋"/>
                <a:cs typeface="华文仿宋"/>
              </a:rPr>
              <a:t>统技术体系</a:t>
            </a:r>
            <a:r>
              <a:rPr sz="2800" b="1" spc="-10" dirty="0">
                <a:solidFill>
                  <a:srgbClr val="0000CC"/>
                </a:solidFill>
                <a:latin typeface="华文仿宋"/>
                <a:cs typeface="华文仿宋"/>
              </a:rPr>
              <a:t>产</a:t>
            </a:r>
            <a:r>
              <a:rPr sz="2800" b="1" spc="10" dirty="0">
                <a:solidFill>
                  <a:srgbClr val="0000CC"/>
                </a:solidFill>
                <a:latin typeface="华文仿宋"/>
                <a:cs typeface="华文仿宋"/>
              </a:rPr>
              <a:t>生</a:t>
            </a:r>
            <a:r>
              <a:rPr sz="2800" b="1" dirty="0">
                <a:solidFill>
                  <a:srgbClr val="FF0000"/>
                </a:solidFill>
                <a:latin typeface="华文仿宋"/>
                <a:cs typeface="华文仿宋"/>
              </a:rPr>
              <a:t>冲</a:t>
            </a:r>
            <a:r>
              <a:rPr sz="2800" b="1" spc="-10" dirty="0">
                <a:solidFill>
                  <a:srgbClr val="FF0000"/>
                </a:solidFill>
                <a:latin typeface="华文仿宋"/>
                <a:cs typeface="华文仿宋"/>
              </a:rPr>
              <a:t>击、</a:t>
            </a:r>
            <a:r>
              <a:rPr sz="2800" b="1" spc="5" dirty="0">
                <a:solidFill>
                  <a:srgbClr val="FF0000"/>
                </a:solidFill>
                <a:latin typeface="华文仿宋"/>
                <a:cs typeface="华文仿宋"/>
              </a:rPr>
              <a:t>进</a:t>
            </a:r>
            <a:r>
              <a:rPr sz="2800" b="1" spc="-10" dirty="0">
                <a:solidFill>
                  <a:srgbClr val="FF0000"/>
                </a:solidFill>
                <a:latin typeface="华文仿宋"/>
                <a:cs typeface="华文仿宋"/>
              </a:rPr>
              <a:t>行重</a:t>
            </a:r>
            <a:r>
              <a:rPr sz="2800" b="1" spc="5" dirty="0">
                <a:solidFill>
                  <a:srgbClr val="FF0000"/>
                </a:solidFill>
                <a:latin typeface="华文仿宋"/>
                <a:cs typeface="华文仿宋"/>
              </a:rPr>
              <a:t>构</a:t>
            </a:r>
            <a:r>
              <a:rPr sz="2800" b="1" spc="-10" dirty="0">
                <a:solidFill>
                  <a:srgbClr val="FF0000"/>
                </a:solidFill>
                <a:latin typeface="华文仿宋"/>
                <a:cs typeface="华文仿宋"/>
              </a:rPr>
              <a:t>的重</a:t>
            </a:r>
            <a:r>
              <a:rPr sz="2800" b="1" spc="5" dirty="0">
                <a:solidFill>
                  <a:srgbClr val="FF0000"/>
                </a:solidFill>
                <a:latin typeface="华文仿宋"/>
                <a:cs typeface="华文仿宋"/>
              </a:rPr>
              <a:t>大</a:t>
            </a:r>
            <a:r>
              <a:rPr sz="2800" b="1" spc="-10" dirty="0">
                <a:solidFill>
                  <a:srgbClr val="FF0000"/>
                </a:solidFill>
                <a:latin typeface="华文仿宋"/>
                <a:cs typeface="华文仿宋"/>
              </a:rPr>
              <a:t>颠覆</a:t>
            </a:r>
            <a:r>
              <a:rPr sz="2800" b="1" spc="5" dirty="0">
                <a:solidFill>
                  <a:srgbClr val="FF0000"/>
                </a:solidFill>
                <a:latin typeface="华文仿宋"/>
                <a:cs typeface="华文仿宋"/>
              </a:rPr>
              <a:t>性</a:t>
            </a:r>
            <a:r>
              <a:rPr sz="2800" b="1" spc="-10" dirty="0">
                <a:solidFill>
                  <a:srgbClr val="FF0000"/>
                </a:solidFill>
                <a:latin typeface="华文仿宋"/>
                <a:cs typeface="华文仿宋"/>
              </a:rPr>
              <a:t>技术</a:t>
            </a:r>
            <a:r>
              <a:rPr sz="2800" b="1" spc="5" dirty="0">
                <a:solidFill>
                  <a:srgbClr val="FF0000"/>
                </a:solidFill>
                <a:latin typeface="华文仿宋"/>
                <a:cs typeface="华文仿宋"/>
              </a:rPr>
              <a:t>创</a:t>
            </a:r>
            <a:r>
              <a:rPr sz="2800" b="1" spc="-10" dirty="0">
                <a:solidFill>
                  <a:srgbClr val="FF0000"/>
                </a:solidFill>
                <a:latin typeface="华文仿宋"/>
                <a:cs typeface="华文仿宋"/>
              </a:rPr>
              <a:t>新，  </a:t>
            </a:r>
            <a:r>
              <a:rPr sz="2800" b="1" dirty="0">
                <a:solidFill>
                  <a:srgbClr val="FF0000"/>
                </a:solidFill>
                <a:latin typeface="华文仿宋"/>
                <a:cs typeface="华文仿宋"/>
              </a:rPr>
              <a:t>将引领新一</a:t>
            </a:r>
            <a:r>
              <a:rPr sz="2800" b="1" spc="-5" dirty="0">
                <a:solidFill>
                  <a:srgbClr val="FF0000"/>
                </a:solidFill>
                <a:latin typeface="华文仿宋"/>
                <a:cs typeface="华文仿宋"/>
              </a:rPr>
              <a:t>轮的科技革</a:t>
            </a:r>
            <a:r>
              <a:rPr sz="2800" b="1" dirty="0">
                <a:solidFill>
                  <a:srgbClr val="FF0000"/>
                </a:solidFill>
                <a:latin typeface="华文仿宋"/>
                <a:cs typeface="华文仿宋"/>
              </a:rPr>
              <a:t>命</a:t>
            </a:r>
            <a:r>
              <a:rPr sz="2800" b="1" spc="-5" dirty="0">
                <a:solidFill>
                  <a:srgbClr val="FF0000"/>
                </a:solidFill>
                <a:latin typeface="华文仿宋"/>
                <a:cs typeface="华文仿宋"/>
              </a:rPr>
              <a:t>和产业变革。</a:t>
            </a:r>
            <a:endParaRPr sz="2800">
              <a:latin typeface="华文仿宋"/>
              <a:cs typeface="华文仿宋"/>
            </a:endParaRPr>
          </a:p>
        </p:txBody>
      </p:sp>
      <p:sp>
        <p:nvSpPr>
          <p:cNvPr id="13" name="object 13"/>
          <p:cNvSpPr txBox="1"/>
          <p:nvPr/>
        </p:nvSpPr>
        <p:spPr>
          <a:xfrm>
            <a:off x="152400" y="1516380"/>
            <a:ext cx="3564890" cy="2677795"/>
          </a:xfrm>
          <a:prstGeom prst="rect">
            <a:avLst/>
          </a:prstGeom>
          <a:ln w="9144">
            <a:solidFill>
              <a:srgbClr val="00CC99"/>
            </a:solidFill>
          </a:ln>
        </p:spPr>
        <p:txBody>
          <a:bodyPr vert="horz" wrap="square" lIns="0" tIns="37465" rIns="0" bIns="0" rtlCol="0">
            <a:spAutoFit/>
          </a:bodyPr>
          <a:lstStyle/>
          <a:p>
            <a:pPr marL="90805">
              <a:lnSpc>
                <a:spcPct val="100000"/>
              </a:lnSpc>
              <a:spcBef>
                <a:spcPts val="295"/>
              </a:spcBef>
            </a:pPr>
            <a:r>
              <a:rPr sz="2800" b="1" spc="-5" dirty="0">
                <a:solidFill>
                  <a:srgbClr val="FF0000"/>
                </a:solidFill>
                <a:latin typeface="Times New Roman"/>
                <a:cs typeface="Times New Roman"/>
              </a:rPr>
              <a:t>202</a:t>
            </a:r>
            <a:r>
              <a:rPr sz="2800" b="1" dirty="0">
                <a:solidFill>
                  <a:srgbClr val="FF0000"/>
                </a:solidFill>
                <a:latin typeface="Times New Roman"/>
                <a:cs typeface="Times New Roman"/>
              </a:rPr>
              <a:t>0</a:t>
            </a:r>
            <a:r>
              <a:rPr sz="2800" b="1" spc="5" dirty="0">
                <a:solidFill>
                  <a:srgbClr val="FF0000"/>
                </a:solidFill>
                <a:latin typeface="幼圆"/>
                <a:cs typeface="幼圆"/>
              </a:rPr>
              <a:t>年</a:t>
            </a:r>
            <a:r>
              <a:rPr sz="2800" b="1" spc="-5" dirty="0">
                <a:solidFill>
                  <a:srgbClr val="FF0000"/>
                </a:solidFill>
                <a:latin typeface="Times New Roman"/>
                <a:cs typeface="Times New Roman"/>
              </a:rPr>
              <a:t>10</a:t>
            </a:r>
            <a:r>
              <a:rPr sz="2800" b="1" spc="5" dirty="0">
                <a:solidFill>
                  <a:srgbClr val="FF0000"/>
                </a:solidFill>
                <a:latin typeface="幼圆"/>
                <a:cs typeface="幼圆"/>
              </a:rPr>
              <a:t>月</a:t>
            </a:r>
            <a:r>
              <a:rPr sz="2800" b="1" spc="-15" dirty="0">
                <a:solidFill>
                  <a:srgbClr val="FF0000"/>
                </a:solidFill>
                <a:latin typeface="Times New Roman"/>
                <a:cs typeface="Times New Roman"/>
              </a:rPr>
              <a:t>1</a:t>
            </a:r>
            <a:r>
              <a:rPr sz="2800" b="1" spc="-5" dirty="0">
                <a:solidFill>
                  <a:srgbClr val="FF0000"/>
                </a:solidFill>
                <a:latin typeface="Times New Roman"/>
                <a:cs typeface="Times New Roman"/>
              </a:rPr>
              <a:t>6</a:t>
            </a:r>
            <a:r>
              <a:rPr sz="2800" b="1" spc="-5" dirty="0">
                <a:solidFill>
                  <a:srgbClr val="FF0000"/>
                </a:solidFill>
                <a:latin typeface="幼圆"/>
                <a:cs typeface="幼圆"/>
              </a:rPr>
              <a:t>日</a:t>
            </a:r>
            <a:r>
              <a:rPr sz="2800" b="1" spc="-10" dirty="0">
                <a:solidFill>
                  <a:srgbClr val="FF0000"/>
                </a:solidFill>
                <a:latin typeface="Times New Roman"/>
                <a:cs typeface="Times New Roman"/>
              </a:rPr>
              <a:t>——</a:t>
            </a:r>
            <a:endParaRPr sz="2800">
              <a:latin typeface="Times New Roman"/>
              <a:cs typeface="Times New Roman"/>
            </a:endParaRPr>
          </a:p>
          <a:p>
            <a:pPr marL="446405" marR="247650" indent="-355600">
              <a:lnSpc>
                <a:spcPct val="100000"/>
              </a:lnSpc>
            </a:pPr>
            <a:r>
              <a:rPr sz="2800" b="1" spc="5" dirty="0">
                <a:solidFill>
                  <a:srgbClr val="FF0000"/>
                </a:solidFill>
                <a:latin typeface="幼圆"/>
                <a:cs typeface="幼圆"/>
              </a:rPr>
              <a:t>原子弹爆炸</a:t>
            </a:r>
            <a:r>
              <a:rPr sz="2800" b="1" spc="-10" dirty="0">
                <a:solidFill>
                  <a:srgbClr val="FF0000"/>
                </a:solidFill>
                <a:latin typeface="幼圆"/>
                <a:cs typeface="幼圆"/>
              </a:rPr>
              <a:t>纪</a:t>
            </a:r>
            <a:r>
              <a:rPr sz="2800" b="1" spc="5" dirty="0">
                <a:solidFill>
                  <a:srgbClr val="FF0000"/>
                </a:solidFill>
                <a:latin typeface="幼圆"/>
                <a:cs typeface="幼圆"/>
              </a:rPr>
              <a:t>念</a:t>
            </a:r>
            <a:r>
              <a:rPr sz="2800" b="1" spc="15" dirty="0">
                <a:solidFill>
                  <a:srgbClr val="FF0000"/>
                </a:solidFill>
                <a:latin typeface="幼圆"/>
                <a:cs typeface="幼圆"/>
              </a:rPr>
              <a:t>日</a:t>
            </a:r>
            <a:r>
              <a:rPr sz="2800" b="1" spc="-15" dirty="0">
                <a:latin typeface="幼圆"/>
                <a:cs typeface="幼圆"/>
              </a:rPr>
              <a:t>， </a:t>
            </a:r>
            <a:r>
              <a:rPr sz="2800" b="1" spc="5" dirty="0">
                <a:solidFill>
                  <a:srgbClr val="FF0000"/>
                </a:solidFill>
                <a:latin typeface="幼圆"/>
                <a:cs typeface="幼圆"/>
              </a:rPr>
              <a:t>中共中央政治</a:t>
            </a:r>
            <a:r>
              <a:rPr sz="2800" b="1" spc="-5" dirty="0">
                <a:solidFill>
                  <a:srgbClr val="FF0000"/>
                </a:solidFill>
                <a:latin typeface="幼圆"/>
                <a:cs typeface="幼圆"/>
              </a:rPr>
              <a:t>局</a:t>
            </a:r>
            <a:r>
              <a:rPr sz="2800" b="1" spc="-15" dirty="0">
                <a:solidFill>
                  <a:srgbClr val="FF0000"/>
                </a:solidFill>
                <a:latin typeface="幼圆"/>
                <a:cs typeface="幼圆"/>
              </a:rPr>
              <a:t>就</a:t>
            </a:r>
            <a:endParaRPr sz="2800">
              <a:latin typeface="幼圆"/>
              <a:cs typeface="幼圆"/>
            </a:endParaRPr>
          </a:p>
          <a:p>
            <a:pPr marL="90805" marR="257175" algn="just">
              <a:lnSpc>
                <a:spcPct val="97700"/>
              </a:lnSpc>
              <a:spcBef>
                <a:spcPts val="235"/>
              </a:spcBef>
            </a:pPr>
            <a:r>
              <a:rPr sz="2800" b="1" spc="5" dirty="0">
                <a:solidFill>
                  <a:srgbClr val="FF0000"/>
                </a:solidFill>
                <a:latin typeface="幼圆"/>
                <a:cs typeface="幼圆"/>
              </a:rPr>
              <a:t>量</a:t>
            </a:r>
            <a:r>
              <a:rPr sz="2800" b="1" spc="-10" dirty="0">
                <a:solidFill>
                  <a:srgbClr val="FF0000"/>
                </a:solidFill>
                <a:latin typeface="幼圆"/>
                <a:cs typeface="幼圆"/>
              </a:rPr>
              <a:t>子科技</a:t>
            </a:r>
            <a:r>
              <a:rPr sz="2800" b="1" spc="5" dirty="0">
                <a:solidFill>
                  <a:srgbClr val="FF0000"/>
                </a:solidFill>
                <a:latin typeface="幼圆"/>
                <a:cs typeface="幼圆"/>
              </a:rPr>
              <a:t>研</a:t>
            </a:r>
            <a:r>
              <a:rPr sz="2800" b="1" spc="-10" dirty="0">
                <a:solidFill>
                  <a:srgbClr val="FF0000"/>
                </a:solidFill>
                <a:latin typeface="幼圆"/>
                <a:cs typeface="幼圆"/>
              </a:rPr>
              <a:t>究和应</a:t>
            </a:r>
            <a:r>
              <a:rPr sz="2800" b="1" spc="-15" dirty="0">
                <a:solidFill>
                  <a:srgbClr val="FF0000"/>
                </a:solidFill>
                <a:latin typeface="幼圆"/>
                <a:cs typeface="幼圆"/>
              </a:rPr>
              <a:t>用 </a:t>
            </a:r>
            <a:r>
              <a:rPr sz="2800" b="1" dirty="0">
                <a:solidFill>
                  <a:srgbClr val="FF0000"/>
                </a:solidFill>
                <a:latin typeface="幼圆"/>
                <a:cs typeface="幼圆"/>
              </a:rPr>
              <a:t>前</a:t>
            </a:r>
            <a:r>
              <a:rPr sz="2800" b="1" spc="-10" dirty="0">
                <a:solidFill>
                  <a:srgbClr val="FF0000"/>
                </a:solidFill>
                <a:latin typeface="幼圆"/>
                <a:cs typeface="幼圆"/>
              </a:rPr>
              <a:t>景举行</a:t>
            </a:r>
            <a:r>
              <a:rPr sz="2800" b="1" dirty="0">
                <a:solidFill>
                  <a:srgbClr val="FF0000"/>
                </a:solidFill>
                <a:latin typeface="幼圆"/>
                <a:cs typeface="幼圆"/>
              </a:rPr>
              <a:t>第</a:t>
            </a:r>
            <a:r>
              <a:rPr sz="2800" b="1" spc="-10" dirty="0">
                <a:solidFill>
                  <a:srgbClr val="FF0000"/>
                </a:solidFill>
                <a:latin typeface="幼圆"/>
                <a:cs typeface="幼圆"/>
              </a:rPr>
              <a:t>二十四次 </a:t>
            </a:r>
            <a:r>
              <a:rPr sz="2800" b="1" spc="5" dirty="0">
                <a:solidFill>
                  <a:srgbClr val="FF0000"/>
                </a:solidFill>
                <a:latin typeface="幼圆"/>
                <a:cs typeface="幼圆"/>
              </a:rPr>
              <a:t>集</a:t>
            </a:r>
            <a:r>
              <a:rPr sz="2800" b="1" spc="-10" dirty="0">
                <a:solidFill>
                  <a:srgbClr val="FF0000"/>
                </a:solidFill>
                <a:latin typeface="幼圆"/>
                <a:cs typeface="幼圆"/>
              </a:rPr>
              <a:t>体学习</a:t>
            </a:r>
            <a:r>
              <a:rPr sz="2800" b="1" spc="-15" dirty="0">
                <a:solidFill>
                  <a:srgbClr val="FF0000"/>
                </a:solidFill>
                <a:latin typeface="幼圆"/>
                <a:cs typeface="幼圆"/>
              </a:rPr>
              <a:t>。</a:t>
            </a:r>
            <a:endParaRPr sz="2800">
              <a:latin typeface="幼圆"/>
              <a:cs typeface="幼圆"/>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75628" y="117475"/>
            <a:ext cx="2756535" cy="299720"/>
          </a:xfrm>
          <a:prstGeom prst="rect">
            <a:avLst/>
          </a:prstGeom>
        </p:spPr>
        <p:txBody>
          <a:bodyPr vert="horz" wrap="square" lIns="0" tIns="12700" rIns="0" bIns="0" rtlCol="0">
            <a:spAutoFit/>
          </a:bodyPr>
          <a:lstStyle/>
          <a:p>
            <a:pPr marL="12700">
              <a:lnSpc>
                <a:spcPct val="100000"/>
              </a:lnSpc>
              <a:spcBef>
                <a:spcPts val="100"/>
              </a:spcBef>
            </a:pPr>
            <a:r>
              <a:rPr sz="1800" b="1" i="1" dirty="0">
                <a:solidFill>
                  <a:srgbClr val="0000CC"/>
                </a:solidFill>
                <a:latin typeface="Arial"/>
                <a:cs typeface="Arial"/>
              </a:rPr>
              <a:t>Xi’an </a:t>
            </a:r>
            <a:r>
              <a:rPr sz="1800" b="1" i="1" spc="-5" dirty="0">
                <a:solidFill>
                  <a:srgbClr val="0000CC"/>
                </a:solidFill>
                <a:latin typeface="Arial"/>
                <a:cs typeface="Arial"/>
              </a:rPr>
              <a:t>Jiaotong</a:t>
            </a:r>
            <a:r>
              <a:rPr sz="1800" b="1" i="1" spc="-30" dirty="0">
                <a:solidFill>
                  <a:srgbClr val="0000CC"/>
                </a:solidFill>
                <a:latin typeface="Arial"/>
                <a:cs typeface="Arial"/>
              </a:rPr>
              <a:t> </a:t>
            </a:r>
            <a:r>
              <a:rPr sz="1800" b="1" i="1" spc="-5" dirty="0">
                <a:solidFill>
                  <a:srgbClr val="0000CC"/>
                </a:solidFill>
                <a:latin typeface="Arial"/>
                <a:cs typeface="Arial"/>
              </a:rPr>
              <a:t>University</a:t>
            </a:r>
            <a:endParaRPr sz="1800">
              <a:latin typeface="Arial"/>
              <a:cs typeface="Arial"/>
            </a:endParaRPr>
          </a:p>
        </p:txBody>
      </p:sp>
      <p:sp>
        <p:nvSpPr>
          <p:cNvPr id="3" name="object 3"/>
          <p:cNvSpPr/>
          <p:nvPr/>
        </p:nvSpPr>
        <p:spPr>
          <a:xfrm>
            <a:off x="0" y="501395"/>
            <a:ext cx="9144000" cy="12700"/>
          </a:xfrm>
          <a:custGeom>
            <a:avLst/>
            <a:gdLst/>
            <a:ahLst/>
            <a:cxnLst/>
            <a:rect l="l" t="t" r="r" b="b"/>
            <a:pathLst>
              <a:path w="9144000" h="12700">
                <a:moveTo>
                  <a:pt x="9144000" y="0"/>
                </a:moveTo>
                <a:lnTo>
                  <a:pt x="0" y="0"/>
                </a:lnTo>
                <a:lnTo>
                  <a:pt x="0" y="12192"/>
                </a:lnTo>
                <a:lnTo>
                  <a:pt x="9144000" y="12192"/>
                </a:lnTo>
                <a:lnTo>
                  <a:pt x="9144000" y="0"/>
                </a:lnTo>
                <a:close/>
              </a:path>
            </a:pathLst>
          </a:custGeom>
          <a:solidFill>
            <a:srgbClr val="9999FF"/>
          </a:solidFill>
        </p:spPr>
        <p:txBody>
          <a:bodyPr wrap="square" lIns="0" tIns="0" rIns="0" bIns="0" rtlCol="0"/>
          <a:lstStyle/>
          <a:p>
            <a:endParaRPr/>
          </a:p>
        </p:txBody>
      </p:sp>
      <p:pic>
        <p:nvPicPr>
          <p:cNvPr id="6" name="object 6"/>
          <p:cNvPicPr/>
          <p:nvPr/>
        </p:nvPicPr>
        <p:blipFill>
          <a:blip r:embed="rId2" cstate="print"/>
          <a:stretch>
            <a:fillRect/>
          </a:stretch>
        </p:blipFill>
        <p:spPr>
          <a:xfrm>
            <a:off x="304800" y="974565"/>
            <a:ext cx="2755391" cy="1949195"/>
          </a:xfrm>
          <a:prstGeom prst="rect">
            <a:avLst/>
          </a:prstGeom>
        </p:spPr>
      </p:pic>
      <p:pic>
        <p:nvPicPr>
          <p:cNvPr id="7" name="object 7"/>
          <p:cNvPicPr/>
          <p:nvPr/>
        </p:nvPicPr>
        <p:blipFill>
          <a:blip r:embed="rId3" cstate="print"/>
          <a:stretch>
            <a:fillRect/>
          </a:stretch>
        </p:blipFill>
        <p:spPr>
          <a:xfrm>
            <a:off x="5181600" y="12573"/>
            <a:ext cx="4084320" cy="1997964"/>
          </a:xfrm>
          <a:prstGeom prst="rect">
            <a:avLst/>
          </a:prstGeom>
        </p:spPr>
      </p:pic>
      <p:sp>
        <p:nvSpPr>
          <p:cNvPr id="8" name="object 8"/>
          <p:cNvSpPr txBox="1"/>
          <p:nvPr/>
        </p:nvSpPr>
        <p:spPr>
          <a:xfrm>
            <a:off x="4067809" y="1121751"/>
            <a:ext cx="1250950"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00CC"/>
                </a:solidFill>
                <a:latin typeface="华文仿宋"/>
                <a:cs typeface="华文仿宋"/>
              </a:rPr>
              <a:t>裂变反应</a:t>
            </a:r>
            <a:endParaRPr sz="2400" dirty="0">
              <a:latin typeface="华文仿宋"/>
              <a:cs typeface="华文仿宋"/>
            </a:endParaRPr>
          </a:p>
        </p:txBody>
      </p:sp>
      <p:sp>
        <p:nvSpPr>
          <p:cNvPr id="9" name="object 9"/>
          <p:cNvSpPr txBox="1"/>
          <p:nvPr/>
        </p:nvSpPr>
        <p:spPr>
          <a:xfrm>
            <a:off x="3111094" y="2010537"/>
            <a:ext cx="1250950"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00CC"/>
                </a:solidFill>
                <a:latin typeface="华文仿宋"/>
                <a:cs typeface="华文仿宋"/>
              </a:rPr>
              <a:t>聚变反应</a:t>
            </a:r>
            <a:endParaRPr sz="2400" dirty="0">
              <a:latin typeface="华文仿宋"/>
              <a:cs typeface="华文仿宋"/>
            </a:endParaRPr>
          </a:p>
        </p:txBody>
      </p:sp>
      <p:sp>
        <p:nvSpPr>
          <p:cNvPr id="10" name="object 10"/>
          <p:cNvSpPr txBox="1">
            <a:spLocks noGrp="1"/>
          </p:cNvSpPr>
          <p:nvPr>
            <p:ph type="title"/>
          </p:nvPr>
        </p:nvSpPr>
        <p:spPr>
          <a:xfrm>
            <a:off x="2122717" y="563166"/>
            <a:ext cx="3227705" cy="452120"/>
          </a:xfrm>
          <a:prstGeom prst="rect">
            <a:avLst/>
          </a:prstGeom>
        </p:spPr>
        <p:txBody>
          <a:bodyPr vert="horz" wrap="square" lIns="0" tIns="12065" rIns="0" bIns="0" rtlCol="0">
            <a:spAutoFit/>
          </a:bodyPr>
          <a:lstStyle/>
          <a:p>
            <a:pPr marL="12700">
              <a:lnSpc>
                <a:spcPct val="100000"/>
              </a:lnSpc>
              <a:spcBef>
                <a:spcPts val="95"/>
              </a:spcBef>
            </a:pPr>
            <a:r>
              <a:rPr sz="2800" i="0" spc="-5" dirty="0">
                <a:solidFill>
                  <a:srgbClr val="FF0000"/>
                </a:solidFill>
                <a:latin typeface="华文仿宋"/>
                <a:cs typeface="华文仿宋"/>
              </a:rPr>
              <a:t>原子核能利</a:t>
            </a:r>
            <a:r>
              <a:rPr sz="2800" i="0" spc="-10" dirty="0">
                <a:solidFill>
                  <a:srgbClr val="FF0000"/>
                </a:solidFill>
                <a:latin typeface="华文仿宋"/>
                <a:cs typeface="华文仿宋"/>
              </a:rPr>
              <a:t>用的</a:t>
            </a:r>
            <a:r>
              <a:rPr sz="2800" i="0" spc="-5" dirty="0">
                <a:solidFill>
                  <a:srgbClr val="FF0000"/>
                </a:solidFill>
                <a:latin typeface="华文仿宋"/>
                <a:cs typeface="华文仿宋"/>
              </a:rPr>
              <a:t>基</a:t>
            </a:r>
            <a:r>
              <a:rPr sz="2800" i="0" spc="-10" dirty="0">
                <a:solidFill>
                  <a:srgbClr val="FF0000"/>
                </a:solidFill>
                <a:latin typeface="华文仿宋"/>
                <a:cs typeface="华文仿宋"/>
              </a:rPr>
              <a:t>础</a:t>
            </a:r>
            <a:endParaRPr sz="2800" dirty="0">
              <a:latin typeface="华文仿宋"/>
              <a:cs typeface="华文仿宋"/>
            </a:endParaRPr>
          </a:p>
        </p:txBody>
      </p:sp>
      <p:sp>
        <p:nvSpPr>
          <p:cNvPr id="11" name="object 16">
            <a:extLst>
              <a:ext uri="{FF2B5EF4-FFF2-40B4-BE49-F238E27FC236}">
                <a16:creationId xmlns:a16="http://schemas.microsoft.com/office/drawing/2014/main" id="{16A78028-5D06-48B5-A9C8-9A7BA4334EF8}"/>
              </a:ext>
            </a:extLst>
          </p:cNvPr>
          <p:cNvSpPr txBox="1"/>
          <p:nvPr/>
        </p:nvSpPr>
        <p:spPr>
          <a:xfrm>
            <a:off x="125730" y="2865259"/>
            <a:ext cx="8892540" cy="939800"/>
          </a:xfrm>
          <a:prstGeom prst="rect">
            <a:avLst/>
          </a:prstGeom>
        </p:spPr>
        <p:txBody>
          <a:bodyPr vert="horz" wrap="square" lIns="0" tIns="12700" rIns="0" bIns="0" rtlCol="0">
            <a:spAutoFit/>
          </a:bodyPr>
          <a:lstStyle/>
          <a:p>
            <a:pPr marL="12700" marR="5080">
              <a:lnSpc>
                <a:spcPct val="100000"/>
              </a:lnSpc>
              <a:spcBef>
                <a:spcPts val="100"/>
              </a:spcBef>
            </a:pPr>
            <a:r>
              <a:rPr lang="en-US" altLang="zh-CN" sz="1500" b="1" spc="-5" dirty="0">
                <a:solidFill>
                  <a:srgbClr val="FF0000"/>
                </a:solidFill>
                <a:latin typeface="Times New Roman"/>
                <a:cs typeface="Times New Roman"/>
              </a:rPr>
              <a:t>2021</a:t>
            </a:r>
            <a:r>
              <a:rPr lang="zh-CN" altLang="en-US" sz="1500" b="1" spc="-5" dirty="0">
                <a:solidFill>
                  <a:srgbClr val="FF0000"/>
                </a:solidFill>
                <a:latin typeface="Times New Roman"/>
                <a:cs typeface="Times New Roman"/>
              </a:rPr>
              <a:t>年</a:t>
            </a:r>
            <a:r>
              <a:rPr lang="en-US" altLang="zh-CN" sz="1500" b="1" spc="-5" dirty="0">
                <a:solidFill>
                  <a:srgbClr val="FF0000"/>
                </a:solidFill>
                <a:latin typeface="Times New Roman"/>
                <a:cs typeface="Times New Roman"/>
              </a:rPr>
              <a:t>8</a:t>
            </a:r>
            <a:r>
              <a:rPr lang="zh-CN" altLang="en-US" sz="1500" b="1" spc="-5" dirty="0">
                <a:solidFill>
                  <a:srgbClr val="FF0000"/>
                </a:solidFill>
                <a:latin typeface="Times New Roman"/>
                <a:cs typeface="Times New Roman"/>
              </a:rPr>
              <a:t>月</a:t>
            </a:r>
            <a:r>
              <a:rPr lang="en-US" altLang="zh-CN" sz="1500" b="1" spc="-5" dirty="0">
                <a:solidFill>
                  <a:srgbClr val="FF0000"/>
                </a:solidFill>
                <a:latin typeface="Times New Roman"/>
                <a:cs typeface="Times New Roman"/>
              </a:rPr>
              <a:t>8</a:t>
            </a:r>
            <a:r>
              <a:rPr lang="zh-CN" altLang="en-US" sz="1500" b="1" spc="-5" dirty="0">
                <a:solidFill>
                  <a:srgbClr val="FF0000"/>
                </a:solidFill>
                <a:latin typeface="Times New Roman"/>
                <a:cs typeface="Times New Roman"/>
              </a:rPr>
              <a:t>日，国家点火设施的一项实验使研究人员处于聚变点火的阈值，实现了超过</a:t>
            </a:r>
            <a:r>
              <a:rPr lang="en-US" altLang="zh-CN" sz="1500" b="1" spc="-5" dirty="0">
                <a:solidFill>
                  <a:srgbClr val="FF0000"/>
                </a:solidFill>
                <a:latin typeface="Times New Roman"/>
                <a:cs typeface="Times New Roman"/>
              </a:rPr>
              <a:t>1.3</a:t>
            </a:r>
            <a:r>
              <a:rPr lang="zh-CN" altLang="en-US" sz="1500" b="1" spc="-5" dirty="0">
                <a:solidFill>
                  <a:srgbClr val="FF0000"/>
                </a:solidFill>
                <a:latin typeface="Times New Roman"/>
                <a:cs typeface="Times New Roman"/>
              </a:rPr>
              <a:t>兆焦耳的当量 </a:t>
            </a:r>
            <a:r>
              <a:rPr lang="en-US" altLang="zh-CN" sz="1500" b="1" spc="-5" dirty="0">
                <a:solidFill>
                  <a:srgbClr val="FF0000"/>
                </a:solidFill>
                <a:latin typeface="Times New Roman"/>
                <a:cs typeface="Times New Roman"/>
              </a:rPr>
              <a:t>- </a:t>
            </a:r>
            <a:r>
              <a:rPr lang="zh-CN" altLang="en-US" sz="1500" b="1" spc="-5" dirty="0">
                <a:solidFill>
                  <a:srgbClr val="FF0000"/>
                </a:solidFill>
                <a:latin typeface="Times New Roman"/>
                <a:cs typeface="Times New Roman"/>
              </a:rPr>
              <a:t>比</a:t>
            </a:r>
            <a:r>
              <a:rPr lang="en-US" altLang="zh-CN" sz="1500" b="1" spc="-5" dirty="0">
                <a:solidFill>
                  <a:srgbClr val="FF0000"/>
                </a:solidFill>
                <a:latin typeface="Times New Roman"/>
                <a:cs typeface="Times New Roman"/>
              </a:rPr>
              <a:t>2021</a:t>
            </a:r>
            <a:r>
              <a:rPr lang="zh-CN" altLang="en-US" sz="1500" b="1" spc="-5" dirty="0">
                <a:solidFill>
                  <a:srgbClr val="FF0000"/>
                </a:solidFill>
                <a:latin typeface="Times New Roman"/>
                <a:cs typeface="Times New Roman"/>
              </a:rPr>
              <a:t>年春季进行的实验提高了</a:t>
            </a:r>
            <a:r>
              <a:rPr lang="en-US" altLang="zh-CN" sz="1500" b="1" spc="-5" dirty="0">
                <a:solidFill>
                  <a:srgbClr val="FF0000"/>
                </a:solidFill>
                <a:latin typeface="Times New Roman"/>
                <a:cs typeface="Times New Roman"/>
              </a:rPr>
              <a:t>8</a:t>
            </a:r>
            <a:r>
              <a:rPr lang="zh-CN" altLang="en-US" sz="1500" b="1" spc="-5" dirty="0">
                <a:solidFill>
                  <a:srgbClr val="FF0000"/>
                </a:solidFill>
                <a:latin typeface="Times New Roman"/>
                <a:cs typeface="Times New Roman"/>
              </a:rPr>
              <a:t>倍，比</a:t>
            </a:r>
            <a:r>
              <a:rPr lang="en-US" altLang="zh-CN" sz="1500" b="1" spc="-5" dirty="0">
                <a:solidFill>
                  <a:srgbClr val="FF0000"/>
                </a:solidFill>
                <a:latin typeface="Times New Roman"/>
                <a:cs typeface="Times New Roman"/>
              </a:rPr>
              <a:t>NIF</a:t>
            </a:r>
            <a:r>
              <a:rPr lang="zh-CN" altLang="en-US" sz="1500" b="1" spc="-5" dirty="0">
                <a:solidFill>
                  <a:srgbClr val="FF0000"/>
                </a:solidFill>
                <a:latin typeface="Times New Roman"/>
                <a:cs typeface="Times New Roman"/>
              </a:rPr>
              <a:t>的</a:t>
            </a:r>
            <a:r>
              <a:rPr lang="en-US" altLang="zh-CN" sz="1500" b="1" spc="-5" dirty="0">
                <a:solidFill>
                  <a:srgbClr val="FF0000"/>
                </a:solidFill>
                <a:latin typeface="Times New Roman"/>
                <a:cs typeface="Times New Roman"/>
              </a:rPr>
              <a:t>2018</a:t>
            </a:r>
            <a:r>
              <a:rPr lang="zh-CN" altLang="en-US" sz="1500" b="1" spc="-5" dirty="0">
                <a:solidFill>
                  <a:srgbClr val="FF0000"/>
                </a:solidFill>
                <a:latin typeface="Times New Roman"/>
                <a:cs typeface="Times New Roman"/>
              </a:rPr>
              <a:t>年创纪录产量增加了</a:t>
            </a:r>
            <a:r>
              <a:rPr lang="en-US" altLang="zh-CN" sz="1500" b="1" spc="-5" dirty="0">
                <a:solidFill>
                  <a:srgbClr val="FF0000"/>
                </a:solidFill>
                <a:latin typeface="Times New Roman"/>
                <a:cs typeface="Times New Roman"/>
              </a:rPr>
              <a:t>25</a:t>
            </a:r>
            <a:r>
              <a:rPr lang="zh-CN" altLang="en-US" sz="1500" b="1" spc="-5" dirty="0">
                <a:solidFill>
                  <a:srgbClr val="FF0000"/>
                </a:solidFill>
                <a:latin typeface="Times New Roman"/>
                <a:cs typeface="Times New Roman"/>
              </a:rPr>
              <a:t>倍（比</a:t>
            </a:r>
            <a:r>
              <a:rPr lang="en-US" altLang="zh-CN" sz="1500" b="1" spc="-5" dirty="0">
                <a:solidFill>
                  <a:srgbClr val="FF0000"/>
                </a:solidFill>
                <a:latin typeface="Times New Roman"/>
                <a:cs typeface="Times New Roman"/>
              </a:rPr>
              <a:t>2014</a:t>
            </a:r>
            <a:r>
              <a:rPr lang="zh-CN" altLang="en-US" sz="1500" b="1" spc="-5" dirty="0">
                <a:solidFill>
                  <a:srgbClr val="FF0000"/>
                </a:solidFill>
                <a:latin typeface="Times New Roman"/>
                <a:cs typeface="Times New Roman"/>
              </a:rPr>
              <a:t>年约</a:t>
            </a:r>
            <a:r>
              <a:rPr lang="en-US" altLang="zh-CN" sz="1500" b="1" spc="-5" dirty="0">
                <a:solidFill>
                  <a:srgbClr val="FF0000"/>
                </a:solidFill>
                <a:latin typeface="Times New Roman"/>
                <a:cs typeface="Times New Roman"/>
              </a:rPr>
              <a:t>100</a:t>
            </a:r>
            <a:r>
              <a:rPr lang="zh-CN" altLang="en-US" sz="1500" b="1" spc="-5" dirty="0">
                <a:solidFill>
                  <a:srgbClr val="FF0000"/>
                </a:solidFill>
                <a:latin typeface="Times New Roman"/>
                <a:cs typeface="Times New Roman"/>
              </a:rPr>
              <a:t>倍</a:t>
            </a:r>
            <a:r>
              <a:rPr lang="en-US" altLang="zh-CN" sz="1500" b="1" spc="-5" dirty="0">
                <a:solidFill>
                  <a:srgbClr val="FF0000"/>
                </a:solidFill>
                <a:latin typeface="Times New Roman"/>
                <a:cs typeface="Times New Roman"/>
              </a:rPr>
              <a:t>;</a:t>
            </a:r>
            <a:r>
              <a:rPr lang="zh-CN" altLang="en-US" sz="1500" b="1" spc="-5" dirty="0">
                <a:solidFill>
                  <a:srgbClr val="FF0000"/>
                </a:solidFill>
                <a:latin typeface="Times New Roman"/>
                <a:cs typeface="Times New Roman"/>
              </a:rPr>
              <a:t>比预测值</a:t>
            </a:r>
            <a:r>
              <a:rPr lang="en-US" altLang="zh-CN" sz="1500" b="1" spc="-5" dirty="0">
                <a:solidFill>
                  <a:srgbClr val="FF0000"/>
                </a:solidFill>
                <a:latin typeface="Times New Roman"/>
                <a:cs typeface="Times New Roman"/>
              </a:rPr>
              <a:t>20MJ</a:t>
            </a:r>
            <a:r>
              <a:rPr lang="zh-CN" altLang="en-US" sz="1500" b="1" spc="-5" dirty="0">
                <a:solidFill>
                  <a:srgbClr val="FF0000"/>
                </a:solidFill>
                <a:latin typeface="Times New Roman"/>
                <a:cs typeface="Times New Roman"/>
              </a:rPr>
              <a:t>高出</a:t>
            </a:r>
            <a:r>
              <a:rPr lang="en-US" altLang="zh-CN" sz="1500" b="1" spc="-5" dirty="0">
                <a:solidFill>
                  <a:srgbClr val="FF0000"/>
                </a:solidFill>
                <a:latin typeface="Times New Roman"/>
                <a:cs typeface="Times New Roman"/>
              </a:rPr>
              <a:t>15</a:t>
            </a:r>
            <a:r>
              <a:rPr lang="zh-CN" altLang="en-US" sz="1500" b="1" spc="-5" dirty="0">
                <a:solidFill>
                  <a:srgbClr val="FF0000"/>
                </a:solidFill>
                <a:latin typeface="Times New Roman"/>
                <a:cs typeface="Times New Roman"/>
              </a:rPr>
              <a:t>倍）。图片来源：</a:t>
            </a:r>
            <a:r>
              <a:rPr lang="en-US" altLang="zh-CN" sz="1500" b="1" spc="-5" dirty="0">
                <a:solidFill>
                  <a:srgbClr val="FF0000"/>
                </a:solidFill>
                <a:latin typeface="Times New Roman"/>
                <a:cs typeface="Times New Roman"/>
              </a:rPr>
              <a:t>John Jett</a:t>
            </a:r>
            <a:r>
              <a:rPr lang="zh-CN" altLang="en-US" sz="1500" b="1" spc="-5" dirty="0">
                <a:solidFill>
                  <a:srgbClr val="FF0000"/>
                </a:solidFill>
                <a:latin typeface="Times New Roman"/>
                <a:cs typeface="Times New Roman"/>
              </a:rPr>
              <a:t>，</a:t>
            </a:r>
            <a:r>
              <a:rPr lang="en-US" altLang="zh-CN" sz="1500" b="1" spc="-5" dirty="0">
                <a:solidFill>
                  <a:srgbClr val="FF0000"/>
                </a:solidFill>
                <a:latin typeface="Times New Roman"/>
                <a:cs typeface="Times New Roman"/>
              </a:rPr>
              <a:t>LLNL</a:t>
            </a:r>
            <a:r>
              <a:rPr lang="zh-CN" altLang="en-US" sz="1500" b="1" spc="-5" dirty="0">
                <a:solidFill>
                  <a:srgbClr val="FF0000"/>
                </a:solidFill>
                <a:latin typeface="Times New Roman"/>
                <a:cs typeface="Times New Roman"/>
              </a:rPr>
              <a:t>。
</a:t>
            </a:r>
            <a:endParaRPr sz="1500" dirty="0">
              <a:latin typeface="Times New Roman"/>
              <a:cs typeface="Times New Roman"/>
            </a:endParaRPr>
          </a:p>
        </p:txBody>
      </p:sp>
      <p:sp>
        <p:nvSpPr>
          <p:cNvPr id="12" name="object 17">
            <a:extLst>
              <a:ext uri="{FF2B5EF4-FFF2-40B4-BE49-F238E27FC236}">
                <a16:creationId xmlns:a16="http://schemas.microsoft.com/office/drawing/2014/main" id="{854BEC59-C091-4898-9E54-F2CC81AF00E9}"/>
              </a:ext>
            </a:extLst>
          </p:cNvPr>
          <p:cNvSpPr txBox="1"/>
          <p:nvPr/>
        </p:nvSpPr>
        <p:spPr>
          <a:xfrm>
            <a:off x="35560" y="3662819"/>
            <a:ext cx="8982710" cy="647700"/>
          </a:xfrm>
          <a:prstGeom prst="rect">
            <a:avLst/>
          </a:prstGeom>
          <a:ln w="9144">
            <a:solidFill>
              <a:srgbClr val="2828B8"/>
            </a:solidFill>
          </a:ln>
        </p:spPr>
        <p:txBody>
          <a:bodyPr vert="horz" wrap="square" lIns="0" tIns="49530" rIns="0" bIns="0" rtlCol="0">
            <a:spAutoFit/>
          </a:bodyPr>
          <a:lstStyle/>
          <a:p>
            <a:pPr marL="91440" marR="309245">
              <a:lnSpc>
                <a:spcPts val="2150"/>
              </a:lnSpc>
              <a:spcBef>
                <a:spcPts val="390"/>
              </a:spcBef>
              <a:tabLst>
                <a:tab pos="7839075" algn="l"/>
              </a:tabLst>
            </a:pPr>
            <a:r>
              <a:rPr lang="zh-CN" altLang="en-US" b="1" spc="-5" dirty="0">
                <a:solidFill>
                  <a:srgbClr val="3333FF"/>
                </a:solidFill>
                <a:latin typeface="Times New Roman"/>
                <a:cs typeface="Times New Roman"/>
              </a:rPr>
              <a:t>在实验室中获得热核燃烧的实验途径是五十年来跨越近一年的科学和技术工作的顶峰。
</a:t>
            </a:r>
            <a:endParaRPr sz="1800" dirty="0">
              <a:latin typeface="微软雅黑"/>
              <a:cs typeface="微软雅黑"/>
            </a:endParaRPr>
          </a:p>
        </p:txBody>
      </p:sp>
      <p:sp>
        <p:nvSpPr>
          <p:cNvPr id="13" name="object 13">
            <a:extLst>
              <a:ext uri="{FF2B5EF4-FFF2-40B4-BE49-F238E27FC236}">
                <a16:creationId xmlns:a16="http://schemas.microsoft.com/office/drawing/2014/main" id="{78C18C78-3E4B-4AC3-9938-C29B6CBBA380}"/>
              </a:ext>
            </a:extLst>
          </p:cNvPr>
          <p:cNvSpPr txBox="1"/>
          <p:nvPr/>
        </p:nvSpPr>
        <p:spPr>
          <a:xfrm>
            <a:off x="35560" y="4322356"/>
            <a:ext cx="5001895" cy="103378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0033CC"/>
                </a:solidFill>
                <a:latin typeface="Arial"/>
                <a:cs typeface="Arial"/>
              </a:rPr>
              <a:t>The </a:t>
            </a:r>
            <a:r>
              <a:rPr sz="2400" b="1" spc="-5" dirty="0">
                <a:solidFill>
                  <a:srgbClr val="0033CC"/>
                </a:solidFill>
                <a:latin typeface="Arial"/>
                <a:cs typeface="Arial"/>
              </a:rPr>
              <a:t>Nobel Prize </a:t>
            </a:r>
            <a:r>
              <a:rPr sz="2400" b="1" dirty="0">
                <a:solidFill>
                  <a:srgbClr val="0033CC"/>
                </a:solidFill>
                <a:latin typeface="Arial"/>
                <a:cs typeface="Arial"/>
              </a:rPr>
              <a:t>in Chemistry</a:t>
            </a:r>
            <a:r>
              <a:rPr sz="2400" b="1" spc="-55" dirty="0">
                <a:solidFill>
                  <a:srgbClr val="0033CC"/>
                </a:solidFill>
                <a:latin typeface="Arial"/>
                <a:cs typeface="Arial"/>
              </a:rPr>
              <a:t> </a:t>
            </a:r>
            <a:r>
              <a:rPr sz="2400" b="1" spc="-10" dirty="0">
                <a:solidFill>
                  <a:srgbClr val="0033CC"/>
                </a:solidFill>
                <a:latin typeface="Arial"/>
                <a:cs typeface="Arial"/>
              </a:rPr>
              <a:t>2020</a:t>
            </a:r>
            <a:endParaRPr sz="2400">
              <a:latin typeface="Arial"/>
              <a:cs typeface="Arial"/>
            </a:endParaRPr>
          </a:p>
          <a:p>
            <a:pPr marL="12700">
              <a:lnSpc>
                <a:spcPct val="100000"/>
              </a:lnSpc>
              <a:spcBef>
                <a:spcPts val="2175"/>
              </a:spcBef>
            </a:pPr>
            <a:r>
              <a:rPr sz="2400" b="1" dirty="0">
                <a:solidFill>
                  <a:srgbClr val="0033CC"/>
                </a:solidFill>
                <a:latin typeface="黑体"/>
                <a:cs typeface="黑体"/>
              </a:rPr>
              <a:t>基因编辑方法</a:t>
            </a:r>
            <a:endParaRPr sz="2400">
              <a:latin typeface="黑体"/>
              <a:cs typeface="黑体"/>
            </a:endParaRPr>
          </a:p>
        </p:txBody>
      </p:sp>
      <p:sp>
        <p:nvSpPr>
          <p:cNvPr id="14" name="object 6">
            <a:extLst>
              <a:ext uri="{FF2B5EF4-FFF2-40B4-BE49-F238E27FC236}">
                <a16:creationId xmlns:a16="http://schemas.microsoft.com/office/drawing/2014/main" id="{04B85AF0-FDD3-4514-B059-6BDEEEC402EF}"/>
              </a:ext>
            </a:extLst>
          </p:cNvPr>
          <p:cNvSpPr txBox="1">
            <a:spLocks/>
          </p:cNvSpPr>
          <p:nvPr/>
        </p:nvSpPr>
        <p:spPr>
          <a:xfrm>
            <a:off x="15874" y="5504657"/>
            <a:ext cx="8103870" cy="757555"/>
          </a:xfrm>
          <a:prstGeom prst="rect">
            <a:avLst/>
          </a:prstGeom>
        </p:spPr>
        <p:txBody>
          <a:bodyPr vert="horz" wrap="square" lIns="0" tIns="12700" rIns="0" bIns="0" rtlCol="0">
            <a:spAutoFit/>
          </a:bodyPr>
          <a:lstStyle>
            <a:lvl1pPr>
              <a:defRPr sz="1800" b="1" i="1">
                <a:solidFill>
                  <a:srgbClr val="0000CC"/>
                </a:solidFill>
                <a:latin typeface="Arial"/>
                <a:ea typeface="+mj-ea"/>
                <a:cs typeface="Arial"/>
              </a:defRPr>
            </a:lvl1pPr>
          </a:lstStyle>
          <a:p>
            <a:pPr marL="12700" marR="5080">
              <a:spcBef>
                <a:spcPts val="100"/>
              </a:spcBef>
            </a:pPr>
            <a:r>
              <a:rPr lang="en-US" altLang="zh-CN" sz="2400" b="0" i="0" kern="0">
                <a:latin typeface="黑体"/>
                <a:cs typeface="黑体"/>
              </a:rPr>
              <a:t>2019</a:t>
            </a:r>
            <a:r>
              <a:rPr lang="zh-CN" altLang="en-US" sz="2400" b="0" i="0" kern="0">
                <a:latin typeface="黑体"/>
                <a:cs typeface="黑体"/>
              </a:rPr>
              <a:t>年</a:t>
            </a:r>
            <a:r>
              <a:rPr lang="en-US" altLang="zh-CN" sz="2400" b="0" i="0" kern="0">
                <a:latin typeface="黑体"/>
                <a:cs typeface="黑体"/>
              </a:rPr>
              <a:t>7</a:t>
            </a:r>
            <a:r>
              <a:rPr lang="zh-CN" altLang="en-US" sz="2400" b="0" i="0" kern="0">
                <a:latin typeface="黑体"/>
                <a:cs typeface="黑体"/>
              </a:rPr>
              <a:t>月</a:t>
            </a:r>
            <a:r>
              <a:rPr lang="en-US" altLang="zh-CN" sz="2400" b="0" i="0" kern="0">
                <a:latin typeface="黑体"/>
                <a:cs typeface="黑体"/>
              </a:rPr>
              <a:t>21</a:t>
            </a:r>
            <a:r>
              <a:rPr lang="zh-CN" altLang="en-US" sz="2400" b="0" i="0" kern="0">
                <a:latin typeface="黑体"/>
                <a:cs typeface="黑体"/>
              </a:rPr>
              <a:t>日以色列初创公司</a:t>
            </a:r>
            <a:r>
              <a:rPr lang="en-US" altLang="zh-CN" sz="2400" b="0" i="0" kern="0">
                <a:latin typeface="黑体"/>
                <a:cs typeface="黑体"/>
              </a:rPr>
              <a:t>Aleph</a:t>
            </a:r>
            <a:r>
              <a:rPr lang="zh-CN" altLang="en-US" sz="2400" b="0" i="0" kern="0">
                <a:latin typeface="黑体"/>
                <a:cs typeface="黑体"/>
              </a:rPr>
              <a:t>农场宣布，已成功“</a:t>
            </a:r>
            <a:r>
              <a:rPr lang="zh-CN" altLang="en-US" sz="2400" b="0" i="0" kern="0" spc="-100">
                <a:latin typeface="黑体"/>
                <a:cs typeface="黑体"/>
              </a:rPr>
              <a:t> </a:t>
            </a:r>
            <a:r>
              <a:rPr lang="zh-CN" altLang="en-US" sz="2400" b="0" i="0" kern="0">
                <a:latin typeface="黑体"/>
                <a:cs typeface="黑体"/>
              </a:rPr>
              <a:t>种 植</a:t>
            </a:r>
            <a:r>
              <a:rPr lang="zh-CN" altLang="en-US" sz="2400" b="0" i="0" kern="0" spc="-10">
                <a:latin typeface="黑体"/>
                <a:cs typeface="黑体"/>
              </a:rPr>
              <a:t> </a:t>
            </a:r>
            <a:r>
              <a:rPr lang="zh-CN" altLang="en-US" sz="2400" b="0" i="0" kern="0">
                <a:latin typeface="黑体"/>
                <a:cs typeface="黑体"/>
              </a:rPr>
              <a:t>”出了世界上第一个“细胞生长的牛排”。</a:t>
            </a:r>
            <a:endParaRPr lang="zh-CN" altLang="en-US" sz="2400" kern="0">
              <a:latin typeface="黑体"/>
              <a:cs typeface="黑体"/>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5975985">
              <a:lnSpc>
                <a:spcPct val="100000"/>
              </a:lnSpc>
              <a:spcBef>
                <a:spcPts val="100"/>
              </a:spcBef>
            </a:pPr>
            <a:r>
              <a:rPr dirty="0"/>
              <a:t>Xi’an </a:t>
            </a:r>
            <a:r>
              <a:rPr spc="-5" dirty="0"/>
              <a:t>Jiaotong</a:t>
            </a:r>
            <a:r>
              <a:rPr spc="-30" dirty="0"/>
              <a:t> </a:t>
            </a:r>
            <a:r>
              <a:rPr spc="-5" dirty="0"/>
              <a:t>University</a:t>
            </a:r>
          </a:p>
        </p:txBody>
      </p:sp>
      <p:sp>
        <p:nvSpPr>
          <p:cNvPr id="3" name="object 3"/>
          <p:cNvSpPr/>
          <p:nvPr/>
        </p:nvSpPr>
        <p:spPr>
          <a:xfrm>
            <a:off x="0" y="501395"/>
            <a:ext cx="9144000" cy="12700"/>
          </a:xfrm>
          <a:custGeom>
            <a:avLst/>
            <a:gdLst/>
            <a:ahLst/>
            <a:cxnLst/>
            <a:rect l="l" t="t" r="r" b="b"/>
            <a:pathLst>
              <a:path w="9144000" h="12700">
                <a:moveTo>
                  <a:pt x="9144000" y="0"/>
                </a:moveTo>
                <a:lnTo>
                  <a:pt x="0" y="0"/>
                </a:lnTo>
                <a:lnTo>
                  <a:pt x="0" y="12192"/>
                </a:lnTo>
                <a:lnTo>
                  <a:pt x="9144000" y="12192"/>
                </a:lnTo>
                <a:lnTo>
                  <a:pt x="9144000" y="0"/>
                </a:lnTo>
                <a:close/>
              </a:path>
            </a:pathLst>
          </a:custGeom>
          <a:solidFill>
            <a:srgbClr val="9999FF"/>
          </a:solidFill>
        </p:spPr>
        <p:txBody>
          <a:bodyPr wrap="square" lIns="0" tIns="0" rIns="0" bIns="0" rtlCol="0"/>
          <a:lstStyle/>
          <a:p>
            <a:endParaRPr/>
          </a:p>
        </p:txBody>
      </p:sp>
      <p:pic>
        <p:nvPicPr>
          <p:cNvPr id="4" name="object 4"/>
          <p:cNvPicPr/>
          <p:nvPr/>
        </p:nvPicPr>
        <p:blipFill>
          <a:blip r:embed="rId2" cstate="print"/>
          <a:stretch>
            <a:fillRect/>
          </a:stretch>
        </p:blipFill>
        <p:spPr>
          <a:xfrm>
            <a:off x="6563188" y="5787809"/>
            <a:ext cx="2552699" cy="990600"/>
          </a:xfrm>
          <a:prstGeom prst="rect">
            <a:avLst/>
          </a:prstGeom>
        </p:spPr>
      </p:pic>
      <p:sp>
        <p:nvSpPr>
          <p:cNvPr id="5" name="object 5"/>
          <p:cNvSpPr txBox="1"/>
          <p:nvPr/>
        </p:nvSpPr>
        <p:spPr>
          <a:xfrm>
            <a:off x="102832" y="2265309"/>
            <a:ext cx="8606790" cy="741680"/>
          </a:xfrm>
          <a:prstGeom prst="rect">
            <a:avLst/>
          </a:prstGeom>
        </p:spPr>
        <p:txBody>
          <a:bodyPr vert="horz" wrap="square" lIns="0" tIns="36830" rIns="0" bIns="0" rtlCol="0">
            <a:spAutoFit/>
          </a:bodyPr>
          <a:lstStyle/>
          <a:p>
            <a:pPr marL="12700" marR="5080">
              <a:lnSpc>
                <a:spcPts val="2760"/>
              </a:lnSpc>
              <a:spcBef>
                <a:spcPts val="290"/>
              </a:spcBef>
            </a:pPr>
            <a:r>
              <a:rPr sz="2400" b="1" dirty="0">
                <a:solidFill>
                  <a:srgbClr val="0000CC"/>
                </a:solidFill>
                <a:latin typeface="宋体"/>
                <a:cs typeface="宋体"/>
              </a:rPr>
              <a:t>《麻省理工学院技术评</a:t>
            </a:r>
            <a:r>
              <a:rPr sz="2400" b="1" spc="-20" dirty="0">
                <a:solidFill>
                  <a:srgbClr val="0000CC"/>
                </a:solidFill>
                <a:latin typeface="宋体"/>
                <a:cs typeface="宋体"/>
              </a:rPr>
              <a:t>论</a:t>
            </a:r>
            <a:r>
              <a:rPr sz="2400" b="1" dirty="0">
                <a:solidFill>
                  <a:srgbClr val="0000CC"/>
                </a:solidFill>
                <a:latin typeface="宋体"/>
                <a:cs typeface="宋体"/>
              </a:rPr>
              <a:t>》发布</a:t>
            </a:r>
            <a:r>
              <a:rPr sz="2400" b="1" spc="-5" dirty="0">
                <a:solidFill>
                  <a:srgbClr val="0000CC"/>
                </a:solidFill>
                <a:latin typeface="宋体"/>
                <a:cs typeface="宋体"/>
              </a:rPr>
              <a:t>2019</a:t>
            </a:r>
            <a:r>
              <a:rPr sz="2400" b="1" dirty="0">
                <a:solidFill>
                  <a:srgbClr val="0000CC"/>
                </a:solidFill>
                <a:latin typeface="宋体"/>
                <a:cs typeface="宋体"/>
              </a:rPr>
              <a:t>年“全球十大突破性技术”  </a:t>
            </a:r>
            <a:r>
              <a:rPr sz="2400" b="1" dirty="0">
                <a:solidFill>
                  <a:srgbClr val="FF0000"/>
                </a:solidFill>
                <a:latin typeface="宋体"/>
                <a:cs typeface="宋体"/>
              </a:rPr>
              <a:t>人造肉汉堡</a:t>
            </a:r>
            <a:r>
              <a:rPr sz="2400" b="1" dirty="0">
                <a:solidFill>
                  <a:srgbClr val="0000CC"/>
                </a:solidFill>
                <a:latin typeface="宋体"/>
                <a:cs typeface="宋体"/>
              </a:rPr>
              <a:t>等入选。</a:t>
            </a:r>
            <a:endParaRPr sz="2400" dirty="0">
              <a:latin typeface="宋体"/>
              <a:cs typeface="宋体"/>
            </a:endParaRPr>
          </a:p>
        </p:txBody>
      </p:sp>
      <p:sp>
        <p:nvSpPr>
          <p:cNvPr id="7" name="object 7"/>
          <p:cNvSpPr txBox="1"/>
          <p:nvPr/>
        </p:nvSpPr>
        <p:spPr>
          <a:xfrm>
            <a:off x="139599" y="2983175"/>
            <a:ext cx="8614410" cy="1133644"/>
          </a:xfrm>
          <a:prstGeom prst="rect">
            <a:avLst/>
          </a:prstGeom>
        </p:spPr>
        <p:txBody>
          <a:bodyPr vert="horz" wrap="square" lIns="0" tIns="12700" rIns="0" bIns="0" rtlCol="0">
            <a:spAutoFit/>
          </a:bodyPr>
          <a:lstStyle/>
          <a:p>
            <a:pPr marL="12700" marR="5080">
              <a:lnSpc>
                <a:spcPct val="100000"/>
              </a:lnSpc>
              <a:spcBef>
                <a:spcPts val="100"/>
              </a:spcBef>
            </a:pPr>
            <a:r>
              <a:rPr lang="zh-CN" altLang="en-US" sz="2400" dirty="0">
                <a:solidFill>
                  <a:srgbClr val="0000CC"/>
                </a:solidFill>
                <a:latin typeface="Times New Roman"/>
                <a:cs typeface="Times New Roman"/>
              </a:rPr>
              <a:t>实验室种植和植物性替代品都接近真肉的味道和营养价值，而不会破坏环境。
</a:t>
            </a:r>
            <a:endParaRPr sz="2400" dirty="0">
              <a:latin typeface="Times New Roman"/>
              <a:cs typeface="Times New Roman"/>
            </a:endParaRPr>
          </a:p>
        </p:txBody>
      </p:sp>
      <p:sp>
        <p:nvSpPr>
          <p:cNvPr id="8" name="object 7">
            <a:extLst>
              <a:ext uri="{FF2B5EF4-FFF2-40B4-BE49-F238E27FC236}">
                <a16:creationId xmlns:a16="http://schemas.microsoft.com/office/drawing/2014/main" id="{DBFD0A56-ECBE-414B-B0AD-BE2C9C8750FE}"/>
              </a:ext>
            </a:extLst>
          </p:cNvPr>
          <p:cNvSpPr txBox="1"/>
          <p:nvPr/>
        </p:nvSpPr>
        <p:spPr>
          <a:xfrm>
            <a:off x="152400" y="598295"/>
            <a:ext cx="8374380" cy="1694180"/>
          </a:xfrm>
          <a:prstGeom prst="rect">
            <a:avLst/>
          </a:prstGeom>
        </p:spPr>
        <p:txBody>
          <a:bodyPr vert="horz" wrap="square" lIns="0" tIns="12700" rIns="0" bIns="0" rtlCol="0">
            <a:spAutoFit/>
          </a:bodyPr>
          <a:lstStyle/>
          <a:p>
            <a:pPr marL="123189">
              <a:lnSpc>
                <a:spcPct val="100000"/>
              </a:lnSpc>
              <a:spcBef>
                <a:spcPts val="100"/>
              </a:spcBef>
            </a:pPr>
            <a:r>
              <a:rPr sz="2400" dirty="0">
                <a:solidFill>
                  <a:srgbClr val="0000CC"/>
                </a:solidFill>
                <a:latin typeface="黑体"/>
                <a:cs typeface="黑体"/>
              </a:rPr>
              <a:t>科学家首先从活牛中无痛提取几个细胞，然后运用科技的力量</a:t>
            </a:r>
            <a:endParaRPr sz="2400" dirty="0">
              <a:latin typeface="黑体"/>
              <a:cs typeface="黑体"/>
            </a:endParaRPr>
          </a:p>
          <a:p>
            <a:pPr marL="123189">
              <a:lnSpc>
                <a:spcPct val="100000"/>
              </a:lnSpc>
            </a:pPr>
            <a:r>
              <a:rPr sz="2400" dirty="0">
                <a:solidFill>
                  <a:srgbClr val="0000CC"/>
                </a:solidFill>
                <a:latin typeface="黑体"/>
                <a:cs typeface="黑体"/>
              </a:rPr>
              <a:t>，自然“生长”出一块色香味俱佳的牛排。</a:t>
            </a:r>
            <a:endParaRPr sz="2400" dirty="0">
              <a:latin typeface="黑体"/>
              <a:cs typeface="黑体"/>
            </a:endParaRPr>
          </a:p>
          <a:p>
            <a:pPr marL="12700" marR="122555">
              <a:lnSpc>
                <a:spcPct val="100000"/>
              </a:lnSpc>
              <a:spcBef>
                <a:spcPts val="1614"/>
              </a:spcBef>
            </a:pPr>
            <a:r>
              <a:rPr sz="2400" dirty="0">
                <a:solidFill>
                  <a:srgbClr val="0000CC"/>
                </a:solidFill>
                <a:latin typeface="黑体"/>
                <a:cs typeface="黑体"/>
              </a:rPr>
              <a:t>无需养牛，喂牛；只要提取牛身上的细胞就能无限“</a:t>
            </a:r>
            <a:r>
              <a:rPr sz="2400" spc="-45" dirty="0">
                <a:solidFill>
                  <a:srgbClr val="0000CC"/>
                </a:solidFill>
                <a:latin typeface="黑体"/>
                <a:cs typeface="黑体"/>
              </a:rPr>
              <a:t> </a:t>
            </a:r>
            <a:r>
              <a:rPr sz="2400" dirty="0">
                <a:solidFill>
                  <a:srgbClr val="0000CC"/>
                </a:solidFill>
                <a:latin typeface="黑体"/>
                <a:cs typeface="黑体"/>
              </a:rPr>
              <a:t>生产</a:t>
            </a:r>
            <a:r>
              <a:rPr sz="2400" spc="-50" dirty="0">
                <a:solidFill>
                  <a:srgbClr val="0000CC"/>
                </a:solidFill>
                <a:latin typeface="黑体"/>
                <a:cs typeface="黑体"/>
              </a:rPr>
              <a:t> </a:t>
            </a:r>
            <a:r>
              <a:rPr sz="2400" dirty="0">
                <a:solidFill>
                  <a:srgbClr val="0000CC"/>
                </a:solidFill>
                <a:latin typeface="黑体"/>
                <a:cs typeface="黑体"/>
              </a:rPr>
              <a:t>”  数不尽的牛肉。</a:t>
            </a:r>
            <a:endParaRPr sz="2400" dirty="0">
              <a:latin typeface="黑体"/>
              <a:cs typeface="黑体"/>
            </a:endParaRPr>
          </a:p>
        </p:txBody>
      </p:sp>
      <p:sp>
        <p:nvSpPr>
          <p:cNvPr id="9" name="object 7">
            <a:extLst>
              <a:ext uri="{FF2B5EF4-FFF2-40B4-BE49-F238E27FC236}">
                <a16:creationId xmlns:a16="http://schemas.microsoft.com/office/drawing/2014/main" id="{3B123637-5DE3-4886-AD92-3D84CC8FE3DF}"/>
              </a:ext>
            </a:extLst>
          </p:cNvPr>
          <p:cNvSpPr txBox="1"/>
          <p:nvPr/>
        </p:nvSpPr>
        <p:spPr>
          <a:xfrm>
            <a:off x="53894" y="3738359"/>
            <a:ext cx="8473440" cy="756920"/>
          </a:xfrm>
          <a:prstGeom prst="rect">
            <a:avLst/>
          </a:prstGeom>
        </p:spPr>
        <p:txBody>
          <a:bodyPr vert="horz" wrap="square" lIns="0" tIns="12700" rIns="0" bIns="0" rtlCol="0">
            <a:spAutoFit/>
          </a:bodyPr>
          <a:lstStyle/>
          <a:p>
            <a:pPr marL="12700" marR="5080">
              <a:lnSpc>
                <a:spcPct val="100000"/>
              </a:lnSpc>
              <a:spcBef>
                <a:spcPts val="100"/>
              </a:spcBef>
            </a:pPr>
            <a:r>
              <a:rPr sz="2400" b="1" dirty="0">
                <a:solidFill>
                  <a:srgbClr val="2C2CB8"/>
                </a:solidFill>
                <a:latin typeface="华文仿宋"/>
                <a:cs typeface="华文仿宋"/>
              </a:rPr>
              <a:t>第四次</a:t>
            </a:r>
            <a:r>
              <a:rPr sz="2400" b="1" spc="-5" dirty="0">
                <a:solidFill>
                  <a:srgbClr val="2C2CB8"/>
                </a:solidFill>
                <a:latin typeface="华文仿宋"/>
                <a:cs typeface="华文仿宋"/>
              </a:rPr>
              <a:t>工业革命</a:t>
            </a:r>
            <a:r>
              <a:rPr sz="2400" b="1" spc="5" dirty="0">
                <a:solidFill>
                  <a:srgbClr val="2C2CB8"/>
                </a:solidFill>
                <a:latin typeface="华文仿宋"/>
                <a:cs typeface="华文仿宋"/>
              </a:rPr>
              <a:t>：</a:t>
            </a:r>
            <a:r>
              <a:rPr sz="2400" b="1" spc="-5" dirty="0">
                <a:solidFill>
                  <a:srgbClr val="FF0000"/>
                </a:solidFill>
                <a:latin typeface="华文仿宋"/>
                <a:cs typeface="华文仿宋"/>
              </a:rPr>
              <a:t>智能化（</a:t>
            </a:r>
            <a:r>
              <a:rPr sz="2400" b="1" spc="-45" dirty="0">
                <a:solidFill>
                  <a:srgbClr val="FF0000"/>
                </a:solidFill>
                <a:latin typeface="华文仿宋"/>
                <a:cs typeface="华文仿宋"/>
              </a:rPr>
              <a:t> </a:t>
            </a:r>
            <a:r>
              <a:rPr sz="2400" b="1" spc="-5" dirty="0">
                <a:solidFill>
                  <a:srgbClr val="FF0000"/>
                </a:solidFill>
                <a:latin typeface="Times New Roman"/>
                <a:cs typeface="Times New Roman"/>
              </a:rPr>
              <a:t>alpha</a:t>
            </a:r>
            <a:r>
              <a:rPr sz="2400" b="1" spc="-10" dirty="0">
                <a:solidFill>
                  <a:srgbClr val="FF0000"/>
                </a:solidFill>
                <a:latin typeface="Times New Roman"/>
                <a:cs typeface="Times New Roman"/>
              </a:rPr>
              <a:t> </a:t>
            </a:r>
            <a:r>
              <a:rPr sz="2400" b="1" dirty="0">
                <a:solidFill>
                  <a:srgbClr val="FF0000"/>
                </a:solidFill>
                <a:latin typeface="Times New Roman"/>
                <a:cs typeface="Times New Roman"/>
              </a:rPr>
              <a:t>dog</a:t>
            </a:r>
            <a:r>
              <a:rPr sz="2400" b="1" spc="5" dirty="0">
                <a:solidFill>
                  <a:srgbClr val="FF0000"/>
                </a:solidFill>
                <a:latin typeface="Times New Roman"/>
                <a:cs typeface="Times New Roman"/>
              </a:rPr>
              <a:t> </a:t>
            </a:r>
            <a:r>
              <a:rPr sz="2400" b="1" dirty="0">
                <a:solidFill>
                  <a:srgbClr val="FF0000"/>
                </a:solidFill>
                <a:latin typeface="华文仿宋"/>
                <a:cs typeface="华文仿宋"/>
              </a:rPr>
              <a:t>）；人</a:t>
            </a:r>
            <a:r>
              <a:rPr sz="2400" b="1" spc="-5" dirty="0">
                <a:solidFill>
                  <a:srgbClr val="FF0000"/>
                </a:solidFill>
                <a:latin typeface="华文仿宋"/>
                <a:cs typeface="华文仿宋"/>
              </a:rPr>
              <a:t>工智能软件；大数 </a:t>
            </a:r>
            <a:r>
              <a:rPr sz="2400" b="1" dirty="0">
                <a:solidFill>
                  <a:srgbClr val="FF0000"/>
                </a:solidFill>
                <a:latin typeface="华文仿宋"/>
                <a:cs typeface="华文仿宋"/>
              </a:rPr>
              <a:t>据；智</a:t>
            </a:r>
            <a:r>
              <a:rPr sz="2400" b="1" spc="-5" dirty="0">
                <a:solidFill>
                  <a:srgbClr val="FF0000"/>
                </a:solidFill>
                <a:latin typeface="华文仿宋"/>
                <a:cs typeface="华文仿宋"/>
              </a:rPr>
              <a:t>能物联网；云平台；新能源；基因编辑</a:t>
            </a:r>
            <a:r>
              <a:rPr sz="2400" b="1" dirty="0">
                <a:solidFill>
                  <a:srgbClr val="FF0000"/>
                </a:solidFill>
                <a:latin typeface="华文仿宋"/>
                <a:cs typeface="华文仿宋"/>
              </a:rPr>
              <a:t>；</a:t>
            </a:r>
            <a:r>
              <a:rPr sz="2400" b="1" dirty="0">
                <a:solidFill>
                  <a:srgbClr val="FF0000"/>
                </a:solidFill>
                <a:latin typeface="Times New Roman"/>
                <a:cs typeface="Times New Roman"/>
              </a:rPr>
              <a:t>…</a:t>
            </a:r>
            <a:endParaRPr sz="2400" dirty="0">
              <a:latin typeface="Times New Roman"/>
              <a:cs typeface="Times New Roman"/>
            </a:endParaRPr>
          </a:p>
        </p:txBody>
      </p:sp>
      <p:sp>
        <p:nvSpPr>
          <p:cNvPr id="10" name="object 10">
            <a:extLst>
              <a:ext uri="{FF2B5EF4-FFF2-40B4-BE49-F238E27FC236}">
                <a16:creationId xmlns:a16="http://schemas.microsoft.com/office/drawing/2014/main" id="{8CBDEEBE-8505-4CB7-A86F-18FA91E57A2E}"/>
              </a:ext>
            </a:extLst>
          </p:cNvPr>
          <p:cNvSpPr txBox="1"/>
          <p:nvPr/>
        </p:nvSpPr>
        <p:spPr>
          <a:xfrm>
            <a:off x="88776" y="4639105"/>
            <a:ext cx="429641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3333CC"/>
                </a:solidFill>
                <a:latin typeface="华文仿宋"/>
                <a:cs typeface="华文仿宋"/>
              </a:rPr>
              <a:t>创造和</a:t>
            </a:r>
            <a:r>
              <a:rPr sz="2400" b="1" spc="-5" dirty="0">
                <a:solidFill>
                  <a:srgbClr val="3333CC"/>
                </a:solidFill>
                <a:latin typeface="华文仿宋"/>
                <a:cs typeface="华文仿宋"/>
              </a:rPr>
              <a:t>发展代替人智能的技术！</a:t>
            </a:r>
            <a:endParaRPr sz="2400" dirty="0">
              <a:latin typeface="华文仿宋"/>
              <a:cs typeface="华文仿宋"/>
            </a:endParaRPr>
          </a:p>
        </p:txBody>
      </p:sp>
      <p:sp>
        <p:nvSpPr>
          <p:cNvPr id="11" name="object 5">
            <a:extLst>
              <a:ext uri="{FF2B5EF4-FFF2-40B4-BE49-F238E27FC236}">
                <a16:creationId xmlns:a16="http://schemas.microsoft.com/office/drawing/2014/main" id="{36301218-5072-480D-A54B-1B5C332359DF}"/>
              </a:ext>
            </a:extLst>
          </p:cNvPr>
          <p:cNvSpPr txBox="1">
            <a:spLocks/>
          </p:cNvSpPr>
          <p:nvPr/>
        </p:nvSpPr>
        <p:spPr>
          <a:xfrm>
            <a:off x="188197" y="5047870"/>
            <a:ext cx="8204834" cy="1308735"/>
          </a:xfrm>
          <a:prstGeom prst="rect">
            <a:avLst/>
          </a:prstGeom>
        </p:spPr>
        <p:txBody>
          <a:bodyPr vert="horz" wrap="square" lIns="0" tIns="10160" rIns="0" bIns="0" rtlCol="0">
            <a:spAutoFit/>
          </a:bodyPr>
          <a:lstStyle>
            <a:lvl1pPr>
              <a:defRPr sz="1800" b="1" i="1">
                <a:solidFill>
                  <a:srgbClr val="0000CC"/>
                </a:solidFill>
                <a:latin typeface="Arial"/>
                <a:ea typeface="+mj-ea"/>
                <a:cs typeface="Arial"/>
              </a:defRPr>
            </a:lvl1pPr>
          </a:lstStyle>
          <a:p>
            <a:pPr marL="12700" marR="5080" algn="just">
              <a:lnSpc>
                <a:spcPct val="100400"/>
              </a:lnSpc>
              <a:spcBef>
                <a:spcPts val="80"/>
              </a:spcBef>
            </a:pPr>
            <a:r>
              <a:rPr lang="zh-CN" altLang="en-US" sz="2800" i="0" kern="0" spc="-5">
                <a:solidFill>
                  <a:srgbClr val="0033CC"/>
                </a:solidFill>
                <a:latin typeface="华文仿宋"/>
                <a:cs typeface="华文仿宋"/>
              </a:rPr>
              <a:t>第四次工业</a:t>
            </a:r>
            <a:r>
              <a:rPr lang="zh-CN" altLang="en-US" sz="2800" i="0" kern="0" spc="-10">
                <a:solidFill>
                  <a:srgbClr val="0033CC"/>
                </a:solidFill>
                <a:latin typeface="华文仿宋"/>
                <a:cs typeface="华文仿宋"/>
              </a:rPr>
              <a:t>正在</a:t>
            </a:r>
            <a:r>
              <a:rPr lang="zh-CN" altLang="en-US" sz="2800" i="0" kern="0" spc="-5">
                <a:solidFill>
                  <a:srgbClr val="0033CC"/>
                </a:solidFill>
                <a:latin typeface="华文仿宋"/>
                <a:cs typeface="华文仿宋"/>
              </a:rPr>
              <a:t>从</a:t>
            </a:r>
            <a:r>
              <a:rPr lang="zh-CN" altLang="en-US" sz="2800" i="0" kern="0" spc="-10">
                <a:solidFill>
                  <a:srgbClr val="0033CC"/>
                </a:solidFill>
                <a:latin typeface="华文仿宋"/>
                <a:cs typeface="华文仿宋"/>
              </a:rPr>
              <a:t>技术</a:t>
            </a:r>
            <a:r>
              <a:rPr lang="zh-CN" altLang="en-US" sz="2800" i="0" kern="0" spc="-5">
                <a:solidFill>
                  <a:srgbClr val="0033CC"/>
                </a:solidFill>
                <a:latin typeface="华文仿宋"/>
                <a:cs typeface="华文仿宋"/>
              </a:rPr>
              <a:t>、</a:t>
            </a:r>
            <a:r>
              <a:rPr lang="zh-CN" altLang="en-US" sz="2800" i="0" kern="0" spc="-10">
                <a:solidFill>
                  <a:srgbClr val="0033CC"/>
                </a:solidFill>
                <a:latin typeface="华文仿宋"/>
                <a:cs typeface="华文仿宋"/>
              </a:rPr>
              <a:t>经济</a:t>
            </a:r>
            <a:r>
              <a:rPr lang="zh-CN" altLang="en-US" sz="2800" i="0" kern="0" spc="-5">
                <a:solidFill>
                  <a:srgbClr val="0033CC"/>
                </a:solidFill>
                <a:latin typeface="华文仿宋"/>
                <a:cs typeface="华文仿宋"/>
              </a:rPr>
              <a:t>、</a:t>
            </a:r>
            <a:r>
              <a:rPr lang="zh-CN" altLang="en-US" sz="2800" i="0" kern="0" spc="-10">
                <a:solidFill>
                  <a:srgbClr val="0033CC"/>
                </a:solidFill>
                <a:latin typeface="华文仿宋"/>
                <a:cs typeface="华文仿宋"/>
              </a:rPr>
              <a:t>生活</a:t>
            </a:r>
            <a:r>
              <a:rPr lang="zh-CN" altLang="en-US" sz="2800" i="0" kern="0" spc="-5">
                <a:solidFill>
                  <a:srgbClr val="0033CC"/>
                </a:solidFill>
                <a:latin typeface="华文仿宋"/>
                <a:cs typeface="华文仿宋"/>
              </a:rPr>
              <a:t>方</a:t>
            </a:r>
            <a:r>
              <a:rPr lang="zh-CN" altLang="en-US" sz="2800" i="0" kern="0" spc="-10">
                <a:solidFill>
                  <a:srgbClr val="0033CC"/>
                </a:solidFill>
                <a:latin typeface="华文仿宋"/>
                <a:cs typeface="华文仿宋"/>
              </a:rPr>
              <a:t>式、</a:t>
            </a:r>
            <a:r>
              <a:rPr lang="zh-CN" altLang="en-US" sz="2800" i="0" kern="0" spc="-5">
                <a:solidFill>
                  <a:srgbClr val="0033CC"/>
                </a:solidFill>
                <a:latin typeface="华文仿宋"/>
                <a:cs typeface="华文仿宋"/>
              </a:rPr>
              <a:t>道</a:t>
            </a:r>
            <a:r>
              <a:rPr lang="zh-CN" altLang="en-US" sz="2800" i="0" kern="0" spc="-10">
                <a:solidFill>
                  <a:srgbClr val="0033CC"/>
                </a:solidFill>
                <a:latin typeface="华文仿宋"/>
                <a:cs typeface="华文仿宋"/>
              </a:rPr>
              <a:t>德伦理 </a:t>
            </a:r>
            <a:r>
              <a:rPr lang="zh-CN" altLang="en-US" sz="2800" i="0" kern="0">
                <a:solidFill>
                  <a:srgbClr val="0033CC"/>
                </a:solidFill>
                <a:latin typeface="华文仿宋"/>
                <a:cs typeface="华文仿宋"/>
              </a:rPr>
              <a:t>等多个方面</a:t>
            </a:r>
            <a:r>
              <a:rPr lang="zh-CN" altLang="en-US" sz="2800" i="0" kern="0" spc="-5">
                <a:solidFill>
                  <a:srgbClr val="0033CC"/>
                </a:solidFill>
                <a:latin typeface="华文仿宋"/>
                <a:cs typeface="华文仿宋"/>
              </a:rPr>
              <a:t>深刻影响和</a:t>
            </a:r>
            <a:r>
              <a:rPr lang="zh-CN" altLang="en-US" sz="2800" i="0" kern="0">
                <a:solidFill>
                  <a:srgbClr val="0033CC"/>
                </a:solidFill>
                <a:latin typeface="华文仿宋"/>
                <a:cs typeface="华文仿宋"/>
              </a:rPr>
              <a:t>改</a:t>
            </a:r>
            <a:r>
              <a:rPr lang="zh-CN" altLang="en-US" sz="2800" i="0" kern="0" spc="-5">
                <a:solidFill>
                  <a:srgbClr val="0033CC"/>
                </a:solidFill>
                <a:latin typeface="华文仿宋"/>
                <a:cs typeface="华文仿宋"/>
              </a:rPr>
              <a:t>变着人类社</a:t>
            </a:r>
            <a:r>
              <a:rPr lang="zh-CN" altLang="en-US" sz="2800" i="0" kern="0">
                <a:solidFill>
                  <a:srgbClr val="0033CC"/>
                </a:solidFill>
                <a:latin typeface="华文仿宋"/>
                <a:cs typeface="华文仿宋"/>
              </a:rPr>
              <a:t>会</a:t>
            </a:r>
            <a:r>
              <a:rPr lang="zh-CN" altLang="en-US" sz="2800" i="0" kern="0" spc="-5">
                <a:solidFill>
                  <a:srgbClr val="0033CC"/>
                </a:solidFill>
                <a:latin typeface="华文仿宋"/>
                <a:cs typeface="华文仿宋"/>
              </a:rPr>
              <a:t>，面对挑战， 你准备好了</a:t>
            </a:r>
            <a:r>
              <a:rPr lang="zh-CN" altLang="en-US" sz="2800" i="0" kern="0" spc="-10">
                <a:solidFill>
                  <a:srgbClr val="0033CC"/>
                </a:solidFill>
                <a:latin typeface="华文仿宋"/>
                <a:cs typeface="华文仿宋"/>
              </a:rPr>
              <a:t>吗？</a:t>
            </a:r>
            <a:endParaRPr lang="zh-CN" altLang="en-US" sz="2800" kern="0" dirty="0">
              <a:latin typeface="华文仿宋"/>
              <a:cs typeface="华文仿宋"/>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6175628" y="117475"/>
            <a:ext cx="2756535" cy="299720"/>
          </a:xfrm>
          <a:prstGeom prst="rect">
            <a:avLst/>
          </a:prstGeom>
        </p:spPr>
        <p:txBody>
          <a:bodyPr vert="horz" wrap="square" lIns="0" tIns="12700" rIns="0" bIns="0" rtlCol="0">
            <a:spAutoFit/>
          </a:bodyPr>
          <a:lstStyle/>
          <a:p>
            <a:pPr marL="12700">
              <a:lnSpc>
                <a:spcPct val="100000"/>
              </a:lnSpc>
              <a:spcBef>
                <a:spcPts val="100"/>
              </a:spcBef>
            </a:pPr>
            <a:r>
              <a:rPr sz="1800" b="1" i="1" dirty="0">
                <a:solidFill>
                  <a:srgbClr val="0000CC"/>
                </a:solidFill>
                <a:latin typeface="Arial"/>
                <a:cs typeface="Arial"/>
              </a:rPr>
              <a:t>Xi’an </a:t>
            </a:r>
            <a:r>
              <a:rPr sz="1800" b="1" i="1" spc="-5" dirty="0">
                <a:solidFill>
                  <a:srgbClr val="0000CC"/>
                </a:solidFill>
                <a:latin typeface="Arial"/>
                <a:cs typeface="Arial"/>
              </a:rPr>
              <a:t>Jiaotong</a:t>
            </a:r>
            <a:r>
              <a:rPr sz="1800" b="1" i="1" spc="-30" dirty="0">
                <a:solidFill>
                  <a:srgbClr val="0000CC"/>
                </a:solidFill>
                <a:latin typeface="Arial"/>
                <a:cs typeface="Arial"/>
              </a:rPr>
              <a:t> </a:t>
            </a:r>
            <a:r>
              <a:rPr sz="1800" b="1" i="1" spc="-5" dirty="0">
                <a:solidFill>
                  <a:srgbClr val="0000CC"/>
                </a:solidFill>
                <a:latin typeface="Arial"/>
                <a:cs typeface="Arial"/>
              </a:rPr>
              <a:t>University</a:t>
            </a:r>
            <a:endParaRPr sz="1800">
              <a:latin typeface="Arial"/>
              <a:cs typeface="Arial"/>
            </a:endParaRPr>
          </a:p>
        </p:txBody>
      </p:sp>
      <p:sp>
        <p:nvSpPr>
          <p:cNvPr id="9" name="object 9"/>
          <p:cNvSpPr/>
          <p:nvPr/>
        </p:nvSpPr>
        <p:spPr>
          <a:xfrm>
            <a:off x="0" y="501395"/>
            <a:ext cx="9144000" cy="12700"/>
          </a:xfrm>
          <a:custGeom>
            <a:avLst/>
            <a:gdLst/>
            <a:ahLst/>
            <a:cxnLst/>
            <a:rect l="l" t="t" r="r" b="b"/>
            <a:pathLst>
              <a:path w="9144000" h="12700">
                <a:moveTo>
                  <a:pt x="9144000" y="0"/>
                </a:moveTo>
                <a:lnTo>
                  <a:pt x="0" y="0"/>
                </a:lnTo>
                <a:lnTo>
                  <a:pt x="0" y="12192"/>
                </a:lnTo>
                <a:lnTo>
                  <a:pt x="9144000" y="12192"/>
                </a:lnTo>
                <a:lnTo>
                  <a:pt x="9144000" y="0"/>
                </a:lnTo>
                <a:close/>
              </a:path>
            </a:pathLst>
          </a:custGeom>
          <a:solidFill>
            <a:srgbClr val="9999FF"/>
          </a:solidFill>
        </p:spPr>
        <p:txBody>
          <a:bodyPr wrap="square" lIns="0" tIns="0" rIns="0" bIns="0" rtlCol="0"/>
          <a:lstStyle/>
          <a:p>
            <a:endParaRPr/>
          </a:p>
        </p:txBody>
      </p:sp>
      <p:sp>
        <p:nvSpPr>
          <p:cNvPr id="10" name="object 10"/>
          <p:cNvSpPr txBox="1">
            <a:spLocks noGrp="1"/>
          </p:cNvSpPr>
          <p:nvPr>
            <p:ph type="title"/>
          </p:nvPr>
        </p:nvSpPr>
        <p:spPr>
          <a:xfrm>
            <a:off x="186639" y="570433"/>
            <a:ext cx="8566785" cy="878840"/>
          </a:xfrm>
          <a:prstGeom prst="rect">
            <a:avLst/>
          </a:prstGeom>
        </p:spPr>
        <p:txBody>
          <a:bodyPr vert="horz" wrap="square" lIns="0" tIns="12065" rIns="0" bIns="0" rtlCol="0">
            <a:spAutoFit/>
          </a:bodyPr>
          <a:lstStyle/>
          <a:p>
            <a:pPr marL="12700">
              <a:lnSpc>
                <a:spcPct val="100000"/>
              </a:lnSpc>
              <a:spcBef>
                <a:spcPts val="95"/>
              </a:spcBef>
            </a:pPr>
            <a:r>
              <a:rPr sz="2800" i="0" dirty="0">
                <a:solidFill>
                  <a:srgbClr val="2C2CB8"/>
                </a:solidFill>
                <a:latin typeface="华文仿宋"/>
                <a:cs typeface="华文仿宋"/>
              </a:rPr>
              <a:t>第二次工业</a:t>
            </a:r>
            <a:r>
              <a:rPr sz="2800" i="0" spc="-5" dirty="0">
                <a:solidFill>
                  <a:srgbClr val="2C2CB8"/>
                </a:solidFill>
                <a:latin typeface="华文仿宋"/>
                <a:cs typeface="华文仿宋"/>
              </a:rPr>
              <a:t>革命</a:t>
            </a:r>
            <a:r>
              <a:rPr sz="2800" i="0" dirty="0">
                <a:solidFill>
                  <a:srgbClr val="2C2CB8"/>
                </a:solidFill>
                <a:latin typeface="华文仿宋"/>
                <a:cs typeface="华文仿宋"/>
              </a:rPr>
              <a:t>（</a:t>
            </a:r>
            <a:r>
              <a:rPr sz="2800" i="0" dirty="0">
                <a:solidFill>
                  <a:srgbClr val="2C2CB8"/>
                </a:solidFill>
                <a:latin typeface="Times New Roman"/>
                <a:cs typeface="Times New Roman"/>
              </a:rPr>
              <a:t>19</a:t>
            </a:r>
            <a:r>
              <a:rPr sz="2800" i="0" spc="-5" dirty="0">
                <a:solidFill>
                  <a:srgbClr val="2C2CB8"/>
                </a:solidFill>
                <a:latin typeface="华文仿宋"/>
                <a:cs typeface="华文仿宋"/>
              </a:rPr>
              <a:t>世纪末</a:t>
            </a:r>
            <a:r>
              <a:rPr sz="2800" i="0" dirty="0">
                <a:solidFill>
                  <a:srgbClr val="2C2CB8"/>
                </a:solidFill>
                <a:latin typeface="华文仿宋"/>
                <a:cs typeface="华文仿宋"/>
              </a:rPr>
              <a:t>到</a:t>
            </a:r>
            <a:r>
              <a:rPr sz="2800" i="0" spc="-5" dirty="0">
                <a:solidFill>
                  <a:srgbClr val="2C2CB8"/>
                </a:solidFill>
                <a:latin typeface="Times New Roman"/>
                <a:cs typeface="Times New Roman"/>
              </a:rPr>
              <a:t>20</a:t>
            </a:r>
            <a:r>
              <a:rPr sz="2800" i="0" spc="-5" dirty="0">
                <a:solidFill>
                  <a:srgbClr val="2C2CB8"/>
                </a:solidFill>
                <a:latin typeface="华文仿宋"/>
                <a:cs typeface="华文仿宋"/>
              </a:rPr>
              <a:t>世纪初）：</a:t>
            </a:r>
            <a:r>
              <a:rPr sz="2800" i="0" dirty="0">
                <a:solidFill>
                  <a:srgbClr val="FF0000"/>
                </a:solidFill>
                <a:latin typeface="华文仿宋"/>
                <a:cs typeface="华文仿宋"/>
              </a:rPr>
              <a:t>电</a:t>
            </a:r>
            <a:r>
              <a:rPr sz="2800" i="0" spc="-10" dirty="0">
                <a:solidFill>
                  <a:srgbClr val="2C2CB8"/>
                </a:solidFill>
                <a:latin typeface="华文仿宋"/>
                <a:cs typeface="华文仿宋"/>
              </a:rPr>
              <a:t>力</a:t>
            </a:r>
            <a:r>
              <a:rPr sz="2800" i="0" spc="-5" dirty="0">
                <a:solidFill>
                  <a:srgbClr val="2C2CB8"/>
                </a:solidFill>
                <a:latin typeface="华文仿宋"/>
                <a:cs typeface="华文仿宋"/>
              </a:rPr>
              <a:t>；</a:t>
            </a:r>
            <a:r>
              <a:rPr sz="2800" i="0" dirty="0">
                <a:solidFill>
                  <a:srgbClr val="FF0000"/>
                </a:solidFill>
                <a:latin typeface="华文仿宋"/>
                <a:cs typeface="华文仿宋"/>
              </a:rPr>
              <a:t>电</a:t>
            </a:r>
            <a:r>
              <a:rPr sz="2800" i="0" spc="-5" dirty="0">
                <a:solidFill>
                  <a:srgbClr val="2C2CB8"/>
                </a:solidFill>
                <a:latin typeface="华文仿宋"/>
                <a:cs typeface="华文仿宋"/>
              </a:rPr>
              <a:t>话</a:t>
            </a:r>
            <a:endParaRPr sz="2800">
              <a:latin typeface="华文仿宋"/>
              <a:cs typeface="华文仿宋"/>
            </a:endParaRPr>
          </a:p>
          <a:p>
            <a:pPr marL="12700">
              <a:lnSpc>
                <a:spcPct val="100000"/>
              </a:lnSpc>
              <a:spcBef>
                <a:spcPts val="5"/>
              </a:spcBef>
            </a:pPr>
            <a:r>
              <a:rPr sz="2800" i="0" dirty="0">
                <a:solidFill>
                  <a:srgbClr val="2C2CB8"/>
                </a:solidFill>
                <a:latin typeface="华文仿宋"/>
                <a:cs typeface="华文仿宋"/>
              </a:rPr>
              <a:t>、</a:t>
            </a:r>
            <a:r>
              <a:rPr sz="2800" i="0" dirty="0">
                <a:solidFill>
                  <a:srgbClr val="FF0000"/>
                </a:solidFill>
                <a:latin typeface="华文仿宋"/>
                <a:cs typeface="华文仿宋"/>
              </a:rPr>
              <a:t>电</a:t>
            </a:r>
            <a:r>
              <a:rPr sz="2800" i="0" dirty="0">
                <a:solidFill>
                  <a:srgbClr val="2C2CB8"/>
                </a:solidFill>
                <a:latin typeface="华文仿宋"/>
                <a:cs typeface="华文仿宋"/>
              </a:rPr>
              <a:t>灯（</a:t>
            </a:r>
            <a:r>
              <a:rPr sz="2800" i="0" spc="-5" dirty="0">
                <a:solidFill>
                  <a:srgbClr val="FF0000"/>
                </a:solidFill>
                <a:latin typeface="华文仿宋"/>
                <a:cs typeface="华文仿宋"/>
              </a:rPr>
              <a:t>能</a:t>
            </a:r>
            <a:r>
              <a:rPr sz="2800" i="0" spc="-10" dirty="0">
                <a:solidFill>
                  <a:srgbClr val="FF0000"/>
                </a:solidFill>
                <a:latin typeface="华文仿宋"/>
                <a:cs typeface="华文仿宋"/>
              </a:rPr>
              <a:t>源的</a:t>
            </a:r>
            <a:r>
              <a:rPr sz="2800" i="0" spc="-5" dirty="0">
                <a:solidFill>
                  <a:srgbClr val="FF0000"/>
                </a:solidFill>
                <a:latin typeface="华文仿宋"/>
                <a:cs typeface="华文仿宋"/>
              </a:rPr>
              <a:t>传</a:t>
            </a:r>
            <a:r>
              <a:rPr sz="2800" i="0" spc="-10" dirty="0">
                <a:solidFill>
                  <a:srgbClr val="FF0000"/>
                </a:solidFill>
                <a:latin typeface="华文仿宋"/>
                <a:cs typeface="华文仿宋"/>
              </a:rPr>
              <a:t>送；</a:t>
            </a:r>
            <a:r>
              <a:rPr sz="2800" i="0" spc="-5" dirty="0">
                <a:solidFill>
                  <a:srgbClr val="FF0000"/>
                </a:solidFill>
                <a:latin typeface="华文仿宋"/>
                <a:cs typeface="华文仿宋"/>
              </a:rPr>
              <a:t>信</a:t>
            </a:r>
            <a:r>
              <a:rPr sz="2800" i="0" spc="-10" dirty="0">
                <a:solidFill>
                  <a:srgbClr val="FF0000"/>
                </a:solidFill>
                <a:latin typeface="华文仿宋"/>
                <a:cs typeface="华文仿宋"/>
              </a:rPr>
              <a:t>息的</a:t>
            </a:r>
            <a:r>
              <a:rPr sz="2800" i="0" spc="-5" dirty="0">
                <a:solidFill>
                  <a:srgbClr val="FF0000"/>
                </a:solidFill>
                <a:latin typeface="华文仿宋"/>
                <a:cs typeface="华文仿宋"/>
              </a:rPr>
              <a:t>传</a:t>
            </a:r>
            <a:r>
              <a:rPr sz="2800" i="0" spc="5" dirty="0">
                <a:solidFill>
                  <a:srgbClr val="FF0000"/>
                </a:solidFill>
                <a:latin typeface="华文仿宋"/>
                <a:cs typeface="华文仿宋"/>
              </a:rPr>
              <a:t>送</a:t>
            </a:r>
            <a:r>
              <a:rPr sz="2800" i="0" spc="-10" dirty="0">
                <a:solidFill>
                  <a:srgbClr val="2C2CB8"/>
                </a:solidFill>
                <a:latin typeface="华文仿宋"/>
                <a:cs typeface="华文仿宋"/>
              </a:rPr>
              <a:t>）</a:t>
            </a:r>
            <a:endParaRPr sz="2800">
              <a:latin typeface="华文仿宋"/>
              <a:cs typeface="华文仿宋"/>
            </a:endParaRPr>
          </a:p>
        </p:txBody>
      </p:sp>
      <p:sp>
        <p:nvSpPr>
          <p:cNvPr id="12" name="object 5">
            <a:extLst>
              <a:ext uri="{FF2B5EF4-FFF2-40B4-BE49-F238E27FC236}">
                <a16:creationId xmlns:a16="http://schemas.microsoft.com/office/drawing/2014/main" id="{9C6B8473-AF3E-420E-98ED-81CE105CC0C1}"/>
              </a:ext>
            </a:extLst>
          </p:cNvPr>
          <p:cNvSpPr txBox="1">
            <a:spLocks/>
          </p:cNvSpPr>
          <p:nvPr/>
        </p:nvSpPr>
        <p:spPr>
          <a:xfrm>
            <a:off x="2260485" y="1528504"/>
            <a:ext cx="4308475" cy="452120"/>
          </a:xfrm>
          <a:prstGeom prst="rect">
            <a:avLst/>
          </a:prstGeom>
        </p:spPr>
        <p:txBody>
          <a:bodyPr vert="horz" wrap="square" lIns="0" tIns="12065" rIns="0" bIns="0" rtlCol="0">
            <a:spAutoFit/>
          </a:bodyPr>
          <a:lstStyle>
            <a:lvl1pPr>
              <a:defRPr sz="1800" b="1" i="1">
                <a:solidFill>
                  <a:srgbClr val="0000CC"/>
                </a:solidFill>
                <a:latin typeface="Arial"/>
                <a:ea typeface="+mj-ea"/>
                <a:cs typeface="Arial"/>
              </a:defRPr>
            </a:lvl1pPr>
          </a:lstStyle>
          <a:p>
            <a:pPr marL="12700">
              <a:spcBef>
                <a:spcPts val="95"/>
              </a:spcBef>
            </a:pPr>
            <a:r>
              <a:rPr lang="zh-CN" altLang="en-US" sz="2800" i="0" kern="0" spc="-5">
                <a:solidFill>
                  <a:srgbClr val="0033CC"/>
                </a:solidFill>
                <a:latin typeface="宋体"/>
                <a:cs typeface="宋体"/>
              </a:rPr>
              <a:t>第四次工业革命与人类未来</a:t>
            </a:r>
            <a:endParaRPr lang="zh-CN" altLang="en-US" sz="2800" kern="0">
              <a:latin typeface="宋体"/>
              <a:cs typeface="宋体"/>
            </a:endParaRPr>
          </a:p>
        </p:txBody>
      </p:sp>
      <p:sp>
        <p:nvSpPr>
          <p:cNvPr id="13" name="object 6">
            <a:extLst>
              <a:ext uri="{FF2B5EF4-FFF2-40B4-BE49-F238E27FC236}">
                <a16:creationId xmlns:a16="http://schemas.microsoft.com/office/drawing/2014/main" id="{49742C8C-A4D2-4CE0-93BB-05EF5192BA01}"/>
              </a:ext>
            </a:extLst>
          </p:cNvPr>
          <p:cNvSpPr txBox="1"/>
          <p:nvPr/>
        </p:nvSpPr>
        <p:spPr>
          <a:xfrm>
            <a:off x="113867" y="2353595"/>
            <a:ext cx="8601710" cy="3964304"/>
          </a:xfrm>
          <a:prstGeom prst="rect">
            <a:avLst/>
          </a:prstGeom>
        </p:spPr>
        <p:txBody>
          <a:bodyPr vert="horz" wrap="square" lIns="0" tIns="12065" rIns="0" bIns="0" rtlCol="0">
            <a:spAutoFit/>
          </a:bodyPr>
          <a:lstStyle/>
          <a:p>
            <a:pPr marL="106680">
              <a:lnSpc>
                <a:spcPct val="100000"/>
              </a:lnSpc>
              <a:spcBef>
                <a:spcPts val="95"/>
              </a:spcBef>
            </a:pPr>
            <a:r>
              <a:rPr sz="2800" spc="5" dirty="0">
                <a:solidFill>
                  <a:srgbClr val="0033CC"/>
                </a:solidFill>
                <a:latin typeface="黑体"/>
                <a:cs typeface="黑体"/>
              </a:rPr>
              <a:t>目标</a:t>
            </a:r>
            <a:endParaRPr sz="2800" dirty="0">
              <a:latin typeface="黑体"/>
              <a:cs typeface="黑体"/>
            </a:endParaRPr>
          </a:p>
          <a:p>
            <a:pPr marL="58419" marR="234950" algn="just">
              <a:lnSpc>
                <a:spcPct val="100200"/>
              </a:lnSpc>
              <a:spcBef>
                <a:spcPts val="2265"/>
              </a:spcBef>
            </a:pPr>
            <a:r>
              <a:rPr sz="2400" b="1" dirty="0">
                <a:solidFill>
                  <a:srgbClr val="0033CC"/>
                </a:solidFill>
                <a:latin typeface="华文仿宋"/>
                <a:cs typeface="华文仿宋"/>
              </a:rPr>
              <a:t>第四次</a:t>
            </a:r>
            <a:r>
              <a:rPr sz="2400" b="1" spc="-5" dirty="0">
                <a:solidFill>
                  <a:srgbClr val="0033CC"/>
                </a:solidFill>
                <a:latin typeface="华文仿宋"/>
                <a:cs typeface="华文仿宋"/>
              </a:rPr>
              <a:t>工业革命，是以人工智能，清洁能源，机器人技术，量 </a:t>
            </a:r>
            <a:r>
              <a:rPr sz="2400" b="1" spc="5" dirty="0">
                <a:solidFill>
                  <a:srgbClr val="0033CC"/>
                </a:solidFill>
                <a:latin typeface="华文仿宋"/>
                <a:cs typeface="华文仿宋"/>
              </a:rPr>
              <a:t>子信息</a:t>
            </a:r>
            <a:r>
              <a:rPr sz="2400" b="1" dirty="0">
                <a:solidFill>
                  <a:srgbClr val="0033CC"/>
                </a:solidFill>
                <a:latin typeface="华文仿宋"/>
                <a:cs typeface="华文仿宋"/>
              </a:rPr>
              <a:t>技术，</a:t>
            </a:r>
            <a:r>
              <a:rPr sz="2400" b="1" spc="-10" dirty="0">
                <a:solidFill>
                  <a:srgbClr val="0033CC"/>
                </a:solidFill>
                <a:latin typeface="华文仿宋"/>
                <a:cs typeface="华文仿宋"/>
              </a:rPr>
              <a:t>虚</a:t>
            </a:r>
            <a:r>
              <a:rPr sz="2400" b="1" dirty="0">
                <a:solidFill>
                  <a:srgbClr val="0033CC"/>
                </a:solidFill>
                <a:latin typeface="华文仿宋"/>
                <a:cs typeface="华文仿宋"/>
              </a:rPr>
              <a:t>拟现实</a:t>
            </a:r>
            <a:r>
              <a:rPr sz="2400" b="1" spc="-10" dirty="0">
                <a:solidFill>
                  <a:srgbClr val="0033CC"/>
                </a:solidFill>
                <a:latin typeface="华文仿宋"/>
                <a:cs typeface="华文仿宋"/>
              </a:rPr>
              <a:t>以</a:t>
            </a:r>
            <a:r>
              <a:rPr sz="2400" b="1" dirty="0">
                <a:solidFill>
                  <a:srgbClr val="0033CC"/>
                </a:solidFill>
                <a:latin typeface="华文仿宋"/>
                <a:cs typeface="华文仿宋"/>
              </a:rPr>
              <a:t>及生物</a:t>
            </a:r>
            <a:r>
              <a:rPr sz="2400" b="1" spc="-10" dirty="0">
                <a:solidFill>
                  <a:srgbClr val="0033CC"/>
                </a:solidFill>
                <a:latin typeface="华文仿宋"/>
                <a:cs typeface="华文仿宋"/>
              </a:rPr>
              <a:t>技</a:t>
            </a:r>
            <a:r>
              <a:rPr sz="2400" b="1" dirty="0">
                <a:solidFill>
                  <a:srgbClr val="0033CC"/>
                </a:solidFill>
                <a:latin typeface="华文仿宋"/>
                <a:cs typeface="华文仿宋"/>
              </a:rPr>
              <a:t>术为主</a:t>
            </a:r>
            <a:r>
              <a:rPr sz="2400" b="1" spc="-10" dirty="0">
                <a:solidFill>
                  <a:srgbClr val="0033CC"/>
                </a:solidFill>
                <a:latin typeface="华文仿宋"/>
                <a:cs typeface="华文仿宋"/>
              </a:rPr>
              <a:t>的</a:t>
            </a:r>
            <a:r>
              <a:rPr sz="2400" b="1" dirty="0">
                <a:solidFill>
                  <a:srgbClr val="0033CC"/>
                </a:solidFill>
                <a:latin typeface="华文仿宋"/>
                <a:cs typeface="华文仿宋"/>
              </a:rPr>
              <a:t>全新技</a:t>
            </a:r>
            <a:r>
              <a:rPr sz="2400" b="1" spc="-10" dirty="0">
                <a:solidFill>
                  <a:srgbClr val="0033CC"/>
                </a:solidFill>
                <a:latin typeface="华文仿宋"/>
                <a:cs typeface="华文仿宋"/>
              </a:rPr>
              <a:t>术</a:t>
            </a:r>
            <a:r>
              <a:rPr sz="2400" b="1" dirty="0">
                <a:solidFill>
                  <a:srgbClr val="0033CC"/>
                </a:solidFill>
                <a:latin typeface="华文仿宋"/>
                <a:cs typeface="华文仿宋"/>
              </a:rPr>
              <a:t>革命。</a:t>
            </a:r>
            <a:r>
              <a:rPr sz="2400" b="1" spc="-185" dirty="0">
                <a:solidFill>
                  <a:srgbClr val="0033CC"/>
                </a:solidFill>
                <a:latin typeface="华文仿宋"/>
                <a:cs typeface="华文仿宋"/>
              </a:rPr>
              <a:t> </a:t>
            </a:r>
            <a:r>
              <a:rPr sz="2400" b="1" dirty="0">
                <a:solidFill>
                  <a:srgbClr val="0033CC"/>
                </a:solidFill>
                <a:latin typeface="华文仿宋"/>
                <a:cs typeface="华文仿宋"/>
              </a:rPr>
              <a:t>可 以说，</a:t>
            </a:r>
            <a:r>
              <a:rPr sz="2400" b="1" spc="-5" dirty="0">
                <a:solidFill>
                  <a:srgbClr val="0033CC"/>
                </a:solidFill>
                <a:latin typeface="华文仿宋"/>
                <a:cs typeface="华文仿宋"/>
              </a:rPr>
              <a:t>第四次工业革命是一</a:t>
            </a:r>
            <a:r>
              <a:rPr sz="2400" b="1" spc="5" dirty="0">
                <a:solidFill>
                  <a:srgbClr val="0033CC"/>
                </a:solidFill>
                <a:latin typeface="华文仿宋"/>
                <a:cs typeface="华文仿宋"/>
              </a:rPr>
              <a:t>个</a:t>
            </a:r>
            <a:r>
              <a:rPr sz="2400" b="1" spc="-5" dirty="0">
                <a:solidFill>
                  <a:srgbClr val="FF0000"/>
                </a:solidFill>
                <a:latin typeface="华文仿宋"/>
                <a:cs typeface="华文仿宋"/>
              </a:rPr>
              <a:t>共享跨界的时代</a:t>
            </a:r>
            <a:r>
              <a:rPr sz="2400" b="1" spc="-5" dirty="0">
                <a:solidFill>
                  <a:srgbClr val="0033CC"/>
                </a:solidFill>
                <a:latin typeface="华文仿宋"/>
                <a:cs typeface="华文仿宋"/>
              </a:rPr>
              <a:t>，协同管理已然 </a:t>
            </a:r>
            <a:r>
              <a:rPr sz="2400" b="1" dirty="0">
                <a:solidFill>
                  <a:srgbClr val="0033CC"/>
                </a:solidFill>
                <a:latin typeface="华文仿宋"/>
                <a:cs typeface="华文仿宋"/>
              </a:rPr>
              <a:t>成为趋</a:t>
            </a:r>
            <a:r>
              <a:rPr sz="2400" b="1" spc="-5" dirty="0">
                <a:solidFill>
                  <a:srgbClr val="0033CC"/>
                </a:solidFill>
                <a:latin typeface="华文仿宋"/>
                <a:cs typeface="华文仿宋"/>
              </a:rPr>
              <a:t>势和潮流。</a:t>
            </a:r>
            <a:endParaRPr sz="2400" dirty="0">
              <a:latin typeface="华文仿宋"/>
              <a:cs typeface="华文仿宋"/>
            </a:endParaRPr>
          </a:p>
          <a:p>
            <a:pPr marL="12700" marR="5080" indent="336550" algn="just">
              <a:lnSpc>
                <a:spcPct val="97200"/>
              </a:lnSpc>
              <a:spcBef>
                <a:spcPts val="2650"/>
              </a:spcBef>
            </a:pPr>
            <a:r>
              <a:rPr sz="2400" b="1" dirty="0">
                <a:solidFill>
                  <a:srgbClr val="0033CC"/>
                </a:solidFill>
                <a:latin typeface="华文仿宋"/>
                <a:cs typeface="华文仿宋"/>
              </a:rPr>
              <a:t>本课程</a:t>
            </a:r>
            <a:r>
              <a:rPr sz="2400" b="1" spc="-5" dirty="0">
                <a:solidFill>
                  <a:srgbClr val="0033CC"/>
                </a:solidFill>
                <a:latin typeface="华文仿宋"/>
                <a:cs typeface="华文仿宋"/>
              </a:rPr>
              <a:t>聚焦第四次工业革命</a:t>
            </a:r>
            <a:r>
              <a:rPr sz="2400" b="1" spc="5" dirty="0">
                <a:solidFill>
                  <a:srgbClr val="0033CC"/>
                </a:solidFill>
                <a:latin typeface="华文仿宋"/>
                <a:cs typeface="华文仿宋"/>
              </a:rPr>
              <a:t>，</a:t>
            </a:r>
            <a:r>
              <a:rPr sz="2400" b="1" spc="-5" dirty="0">
                <a:solidFill>
                  <a:srgbClr val="FF0000"/>
                </a:solidFill>
                <a:latin typeface="华文仿宋"/>
                <a:cs typeface="华文仿宋"/>
              </a:rPr>
              <a:t>展望未来前沿科技发展及其对人 </a:t>
            </a:r>
            <a:r>
              <a:rPr sz="2400" b="1" dirty="0">
                <a:solidFill>
                  <a:srgbClr val="FF0000"/>
                </a:solidFill>
                <a:latin typeface="华文仿宋"/>
                <a:cs typeface="华文仿宋"/>
              </a:rPr>
              <a:t>类社会</a:t>
            </a:r>
            <a:r>
              <a:rPr sz="2400" b="1" spc="-5" dirty="0">
                <a:solidFill>
                  <a:srgbClr val="FF0000"/>
                </a:solidFill>
                <a:latin typeface="华文仿宋"/>
                <a:cs typeface="华文仿宋"/>
              </a:rPr>
              <a:t>可能带来的深刻影响，突破学科边</a:t>
            </a:r>
            <a:r>
              <a:rPr sz="2400" b="1" spc="5" dirty="0">
                <a:solidFill>
                  <a:srgbClr val="FF0000"/>
                </a:solidFill>
                <a:latin typeface="华文仿宋"/>
                <a:cs typeface="华文仿宋"/>
              </a:rPr>
              <a:t>界</a:t>
            </a:r>
            <a:r>
              <a:rPr sz="2400" b="1" spc="-5" dirty="0">
                <a:solidFill>
                  <a:srgbClr val="0033CC"/>
                </a:solidFill>
                <a:latin typeface="华文仿宋"/>
                <a:cs typeface="华文仿宋"/>
              </a:rPr>
              <a:t>，激发学生对相关科 </a:t>
            </a:r>
            <a:r>
              <a:rPr sz="2400" b="1" dirty="0">
                <a:solidFill>
                  <a:srgbClr val="0033CC"/>
                </a:solidFill>
                <a:latin typeface="华文仿宋"/>
                <a:cs typeface="华文仿宋"/>
              </a:rPr>
              <a:t>学领域</a:t>
            </a:r>
            <a:r>
              <a:rPr sz="2400" b="1" spc="-5" dirty="0">
                <a:solidFill>
                  <a:srgbClr val="0033CC"/>
                </a:solidFill>
                <a:latin typeface="华文仿宋"/>
                <a:cs typeface="华文仿宋"/>
              </a:rPr>
              <a:t>的兴趣，引导学生关注全球发展和人类未来，培养学生勇 </a:t>
            </a:r>
            <a:r>
              <a:rPr sz="2400" b="1" spc="5" dirty="0">
                <a:solidFill>
                  <a:srgbClr val="0033CC"/>
                </a:solidFill>
                <a:latin typeface="华文仿宋"/>
                <a:cs typeface="华文仿宋"/>
              </a:rPr>
              <a:t>于追求</a:t>
            </a:r>
            <a:r>
              <a:rPr sz="2400" b="1" dirty="0">
                <a:solidFill>
                  <a:srgbClr val="0033CC"/>
                </a:solidFill>
                <a:latin typeface="华文仿宋"/>
                <a:cs typeface="华文仿宋"/>
              </a:rPr>
              <a:t>真理的</a:t>
            </a:r>
            <a:r>
              <a:rPr sz="2400" b="1" spc="-10" dirty="0">
                <a:solidFill>
                  <a:srgbClr val="0033CC"/>
                </a:solidFill>
                <a:latin typeface="华文仿宋"/>
                <a:cs typeface="华文仿宋"/>
              </a:rPr>
              <a:t>科</a:t>
            </a:r>
            <a:r>
              <a:rPr sz="2400" b="1" dirty="0">
                <a:solidFill>
                  <a:srgbClr val="0033CC"/>
                </a:solidFill>
                <a:latin typeface="华文仿宋"/>
                <a:cs typeface="华文仿宋"/>
              </a:rPr>
              <a:t>学精神</a:t>
            </a:r>
            <a:r>
              <a:rPr sz="2400" b="1" spc="-10" dirty="0">
                <a:solidFill>
                  <a:srgbClr val="0033CC"/>
                </a:solidFill>
                <a:latin typeface="华文仿宋"/>
                <a:cs typeface="华文仿宋"/>
              </a:rPr>
              <a:t>，</a:t>
            </a:r>
            <a:r>
              <a:rPr sz="2400" b="1" dirty="0">
                <a:solidFill>
                  <a:srgbClr val="0033CC"/>
                </a:solidFill>
                <a:latin typeface="华文仿宋"/>
                <a:cs typeface="华文仿宋"/>
              </a:rPr>
              <a:t>提升学</a:t>
            </a:r>
            <a:r>
              <a:rPr sz="2400" b="1" spc="-10" dirty="0">
                <a:solidFill>
                  <a:srgbClr val="0033CC"/>
                </a:solidFill>
                <a:latin typeface="华文仿宋"/>
                <a:cs typeface="华文仿宋"/>
              </a:rPr>
              <a:t>生</a:t>
            </a:r>
            <a:r>
              <a:rPr sz="2400" b="1" dirty="0">
                <a:solidFill>
                  <a:srgbClr val="0033CC"/>
                </a:solidFill>
                <a:latin typeface="华文仿宋"/>
                <a:cs typeface="华文仿宋"/>
              </a:rPr>
              <a:t>思考解</a:t>
            </a:r>
            <a:r>
              <a:rPr sz="2400" b="1" spc="-10" dirty="0">
                <a:solidFill>
                  <a:srgbClr val="0033CC"/>
                </a:solidFill>
                <a:latin typeface="华文仿宋"/>
                <a:cs typeface="华文仿宋"/>
              </a:rPr>
              <a:t>决</a:t>
            </a:r>
            <a:r>
              <a:rPr sz="2400" b="1" dirty="0">
                <a:solidFill>
                  <a:srgbClr val="0033CC"/>
                </a:solidFill>
                <a:latin typeface="华文仿宋"/>
                <a:cs typeface="华文仿宋"/>
              </a:rPr>
              <a:t>问题的</a:t>
            </a:r>
            <a:r>
              <a:rPr sz="2400" b="1" spc="-10" dirty="0">
                <a:solidFill>
                  <a:srgbClr val="0033CC"/>
                </a:solidFill>
                <a:latin typeface="华文仿宋"/>
                <a:cs typeface="华文仿宋"/>
              </a:rPr>
              <a:t>格</a:t>
            </a:r>
            <a:r>
              <a:rPr sz="2400" b="1" dirty="0">
                <a:solidFill>
                  <a:srgbClr val="0033CC"/>
                </a:solidFill>
                <a:latin typeface="华文仿宋"/>
                <a:cs typeface="华文仿宋"/>
              </a:rPr>
              <a:t>局。</a:t>
            </a:r>
            <a:endParaRPr sz="2400" dirty="0">
              <a:latin typeface="华文仿宋"/>
              <a:cs typeface="华文仿宋"/>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75628" y="117475"/>
            <a:ext cx="2756535" cy="299720"/>
          </a:xfrm>
          <a:prstGeom prst="rect">
            <a:avLst/>
          </a:prstGeom>
        </p:spPr>
        <p:txBody>
          <a:bodyPr vert="horz" wrap="square" lIns="0" tIns="12700" rIns="0" bIns="0" rtlCol="0">
            <a:spAutoFit/>
          </a:bodyPr>
          <a:lstStyle/>
          <a:p>
            <a:pPr marL="12700">
              <a:lnSpc>
                <a:spcPct val="100000"/>
              </a:lnSpc>
              <a:spcBef>
                <a:spcPts val="100"/>
              </a:spcBef>
            </a:pPr>
            <a:r>
              <a:rPr sz="1800" b="1" i="1" dirty="0">
                <a:solidFill>
                  <a:srgbClr val="0000CC"/>
                </a:solidFill>
                <a:latin typeface="Arial"/>
                <a:cs typeface="Arial"/>
              </a:rPr>
              <a:t>Xi’an </a:t>
            </a:r>
            <a:r>
              <a:rPr sz="1800" b="1" i="1" spc="-5" dirty="0">
                <a:solidFill>
                  <a:srgbClr val="0000CC"/>
                </a:solidFill>
                <a:latin typeface="Arial"/>
                <a:cs typeface="Arial"/>
              </a:rPr>
              <a:t>Jiaotong</a:t>
            </a:r>
            <a:r>
              <a:rPr sz="1800" b="1" i="1" spc="-30" dirty="0">
                <a:solidFill>
                  <a:srgbClr val="0000CC"/>
                </a:solidFill>
                <a:latin typeface="Arial"/>
                <a:cs typeface="Arial"/>
              </a:rPr>
              <a:t> </a:t>
            </a:r>
            <a:r>
              <a:rPr sz="1800" b="1" i="1" spc="-5" dirty="0">
                <a:solidFill>
                  <a:srgbClr val="0000CC"/>
                </a:solidFill>
                <a:latin typeface="Arial"/>
                <a:cs typeface="Arial"/>
              </a:rPr>
              <a:t>University</a:t>
            </a:r>
            <a:endParaRPr sz="1800">
              <a:latin typeface="Arial"/>
              <a:cs typeface="Arial"/>
            </a:endParaRPr>
          </a:p>
        </p:txBody>
      </p:sp>
      <p:sp>
        <p:nvSpPr>
          <p:cNvPr id="3" name="object 3"/>
          <p:cNvSpPr/>
          <p:nvPr/>
        </p:nvSpPr>
        <p:spPr>
          <a:xfrm>
            <a:off x="0" y="501395"/>
            <a:ext cx="9144000" cy="12700"/>
          </a:xfrm>
          <a:custGeom>
            <a:avLst/>
            <a:gdLst/>
            <a:ahLst/>
            <a:cxnLst/>
            <a:rect l="l" t="t" r="r" b="b"/>
            <a:pathLst>
              <a:path w="9144000" h="12700">
                <a:moveTo>
                  <a:pt x="9144000" y="0"/>
                </a:moveTo>
                <a:lnTo>
                  <a:pt x="0" y="0"/>
                </a:lnTo>
                <a:lnTo>
                  <a:pt x="0" y="12192"/>
                </a:lnTo>
                <a:lnTo>
                  <a:pt x="9144000" y="12192"/>
                </a:lnTo>
                <a:lnTo>
                  <a:pt x="9144000" y="0"/>
                </a:lnTo>
                <a:close/>
              </a:path>
            </a:pathLst>
          </a:custGeom>
          <a:solidFill>
            <a:srgbClr val="9999FF"/>
          </a:solidFill>
        </p:spPr>
        <p:txBody>
          <a:bodyPr wrap="square" lIns="0" tIns="0" rIns="0" bIns="0" rtlCol="0"/>
          <a:lstStyle/>
          <a:p>
            <a:endParaRPr/>
          </a:p>
        </p:txBody>
      </p:sp>
      <p:sp>
        <p:nvSpPr>
          <p:cNvPr id="5" name="object 5"/>
          <p:cNvSpPr txBox="1">
            <a:spLocks noGrp="1"/>
          </p:cNvSpPr>
          <p:nvPr>
            <p:ph type="title"/>
          </p:nvPr>
        </p:nvSpPr>
        <p:spPr>
          <a:xfrm>
            <a:off x="41275" y="534788"/>
            <a:ext cx="6550025" cy="513715"/>
          </a:xfrm>
          <a:prstGeom prst="rect">
            <a:avLst/>
          </a:prstGeom>
        </p:spPr>
        <p:txBody>
          <a:bodyPr vert="horz" wrap="square" lIns="0" tIns="13335" rIns="0" bIns="0" rtlCol="0">
            <a:spAutoFit/>
          </a:bodyPr>
          <a:lstStyle/>
          <a:p>
            <a:pPr marL="12700">
              <a:lnSpc>
                <a:spcPct val="100000"/>
              </a:lnSpc>
              <a:spcBef>
                <a:spcPts val="105"/>
              </a:spcBef>
            </a:pPr>
            <a:r>
              <a:rPr sz="3200" i="0" spc="-5" dirty="0">
                <a:solidFill>
                  <a:srgbClr val="0000FF"/>
                </a:solidFill>
                <a:latin typeface="黑体"/>
                <a:cs typeface="黑体"/>
              </a:rPr>
              <a:t>量子</a:t>
            </a:r>
            <a:r>
              <a:rPr sz="3200" i="0" spc="-10" dirty="0">
                <a:solidFill>
                  <a:srgbClr val="0000FF"/>
                </a:solidFill>
                <a:latin typeface="黑体"/>
                <a:cs typeface="黑体"/>
              </a:rPr>
              <a:t>科</a:t>
            </a:r>
            <a:r>
              <a:rPr sz="3200" i="0" spc="5" dirty="0">
                <a:solidFill>
                  <a:srgbClr val="0000FF"/>
                </a:solidFill>
                <a:latin typeface="黑体"/>
                <a:cs typeface="黑体"/>
              </a:rPr>
              <a:t>学</a:t>
            </a:r>
            <a:r>
              <a:rPr sz="3200" i="0" dirty="0">
                <a:solidFill>
                  <a:srgbClr val="0000FF"/>
                </a:solidFill>
                <a:latin typeface="黑体"/>
                <a:cs typeface="黑体"/>
              </a:rPr>
              <a:t>：</a:t>
            </a:r>
            <a:r>
              <a:rPr sz="3200" i="0" spc="-10" dirty="0">
                <a:solidFill>
                  <a:srgbClr val="0000FF"/>
                </a:solidFill>
                <a:latin typeface="黑体"/>
                <a:cs typeface="黑体"/>
              </a:rPr>
              <a:t>改</a:t>
            </a:r>
            <a:r>
              <a:rPr sz="3200" i="0" spc="-5" dirty="0">
                <a:solidFill>
                  <a:srgbClr val="0000FF"/>
                </a:solidFill>
                <a:latin typeface="黑体"/>
                <a:cs typeface="黑体"/>
              </a:rPr>
              <a:t>变游</a:t>
            </a:r>
            <a:r>
              <a:rPr sz="3200" i="0" spc="-10" dirty="0">
                <a:solidFill>
                  <a:srgbClr val="0000FF"/>
                </a:solidFill>
                <a:latin typeface="黑体"/>
                <a:cs typeface="黑体"/>
              </a:rPr>
              <a:t>戏</a:t>
            </a:r>
            <a:r>
              <a:rPr sz="3200" i="0" spc="-5" dirty="0">
                <a:solidFill>
                  <a:srgbClr val="0000FF"/>
                </a:solidFill>
                <a:latin typeface="黑体"/>
                <a:cs typeface="黑体"/>
              </a:rPr>
              <a:t>规则</a:t>
            </a:r>
            <a:r>
              <a:rPr sz="3200" i="0" spc="-10" dirty="0">
                <a:solidFill>
                  <a:srgbClr val="0000FF"/>
                </a:solidFill>
                <a:latin typeface="黑体"/>
                <a:cs typeface="黑体"/>
              </a:rPr>
              <a:t>的</a:t>
            </a:r>
            <a:r>
              <a:rPr sz="3200" i="0" spc="-5" dirty="0">
                <a:solidFill>
                  <a:srgbClr val="0000FF"/>
                </a:solidFill>
                <a:latin typeface="黑体"/>
                <a:cs typeface="黑体"/>
              </a:rPr>
              <a:t>颠覆</a:t>
            </a:r>
            <a:r>
              <a:rPr sz="3200" i="0" spc="-10" dirty="0">
                <a:solidFill>
                  <a:srgbClr val="0000FF"/>
                </a:solidFill>
                <a:latin typeface="黑体"/>
                <a:cs typeface="黑体"/>
              </a:rPr>
              <a:t>技术</a:t>
            </a:r>
            <a:endParaRPr sz="3200">
              <a:latin typeface="黑体"/>
              <a:cs typeface="黑体"/>
            </a:endParaRPr>
          </a:p>
        </p:txBody>
      </p:sp>
      <p:sp>
        <p:nvSpPr>
          <p:cNvPr id="6" name="object 6"/>
          <p:cNvSpPr txBox="1"/>
          <p:nvPr/>
        </p:nvSpPr>
        <p:spPr>
          <a:xfrm>
            <a:off x="-762000" y="1124496"/>
            <a:ext cx="3112135" cy="443070"/>
          </a:xfrm>
          <a:prstGeom prst="rect">
            <a:avLst/>
          </a:prstGeom>
        </p:spPr>
        <p:txBody>
          <a:bodyPr vert="horz" wrap="square" lIns="0" tIns="12065" rIns="0" bIns="0" rtlCol="0">
            <a:spAutoFit/>
          </a:bodyPr>
          <a:lstStyle/>
          <a:p>
            <a:pPr marL="883919">
              <a:lnSpc>
                <a:spcPct val="100000"/>
              </a:lnSpc>
              <a:spcBef>
                <a:spcPts val="95"/>
              </a:spcBef>
            </a:pPr>
            <a:r>
              <a:rPr sz="2800" b="1" dirty="0" err="1">
                <a:solidFill>
                  <a:srgbClr val="3333CC"/>
                </a:solidFill>
                <a:latin typeface="华文仿宋"/>
                <a:cs typeface="华文仿宋"/>
              </a:rPr>
              <a:t>李福利</a:t>
            </a:r>
            <a:endParaRPr sz="2800" dirty="0">
              <a:latin typeface="华文仿宋"/>
              <a:cs typeface="华文仿宋"/>
            </a:endParaRPr>
          </a:p>
        </p:txBody>
      </p:sp>
      <p:sp>
        <p:nvSpPr>
          <p:cNvPr id="7" name="object 6">
            <a:extLst>
              <a:ext uri="{FF2B5EF4-FFF2-40B4-BE49-F238E27FC236}">
                <a16:creationId xmlns:a16="http://schemas.microsoft.com/office/drawing/2014/main" id="{6DFC12FD-0D10-4C3A-8E34-BC3E19CB290B}"/>
              </a:ext>
            </a:extLst>
          </p:cNvPr>
          <p:cNvSpPr txBox="1">
            <a:spLocks/>
          </p:cNvSpPr>
          <p:nvPr/>
        </p:nvSpPr>
        <p:spPr>
          <a:xfrm>
            <a:off x="1524000" y="1105728"/>
            <a:ext cx="4290695" cy="452120"/>
          </a:xfrm>
          <a:prstGeom prst="rect">
            <a:avLst/>
          </a:prstGeom>
        </p:spPr>
        <p:txBody>
          <a:bodyPr vert="horz" wrap="square" lIns="0" tIns="12065" rIns="0" bIns="0" rtlCol="0">
            <a:spAutoFit/>
          </a:bodyPr>
          <a:lstStyle>
            <a:lvl1pPr>
              <a:defRPr sz="1800" b="1" i="1">
                <a:solidFill>
                  <a:srgbClr val="0000CC"/>
                </a:solidFill>
                <a:latin typeface="Arial"/>
                <a:ea typeface="+mj-ea"/>
                <a:cs typeface="Arial"/>
              </a:defRPr>
            </a:lvl1pPr>
          </a:lstStyle>
          <a:p>
            <a:pPr marL="12700">
              <a:spcBef>
                <a:spcPts val="95"/>
              </a:spcBef>
            </a:pPr>
            <a:r>
              <a:rPr lang="zh-CN" altLang="en-US" sz="2800" b="0" i="0" kern="0" spc="5" dirty="0">
                <a:solidFill>
                  <a:srgbClr val="0033CC"/>
                </a:solidFill>
                <a:latin typeface="黑体"/>
                <a:cs typeface="黑体"/>
              </a:rPr>
              <a:t>神</a:t>
            </a:r>
            <a:r>
              <a:rPr lang="zh-CN" altLang="en-US" sz="2800" b="0" i="0" kern="0" spc="-5" dirty="0">
                <a:solidFill>
                  <a:srgbClr val="0033CC"/>
                </a:solidFill>
                <a:latin typeface="黑体"/>
                <a:cs typeface="黑体"/>
              </a:rPr>
              <a:t>威</a:t>
            </a:r>
            <a:r>
              <a:rPr lang="en-US" altLang="zh-CN" sz="2800" b="0" i="0" kern="0" spc="-5" dirty="0">
                <a:solidFill>
                  <a:srgbClr val="0033CC"/>
                </a:solidFill>
                <a:latin typeface="黑体"/>
                <a:cs typeface="黑体"/>
              </a:rPr>
              <a:t>·</a:t>
            </a:r>
            <a:r>
              <a:rPr lang="zh-CN" altLang="en-US" sz="2800" b="0" i="0" kern="0" spc="-5" dirty="0">
                <a:solidFill>
                  <a:srgbClr val="0033CC"/>
                </a:solidFill>
                <a:latin typeface="黑体"/>
                <a:cs typeface="黑体"/>
              </a:rPr>
              <a:t>太</a:t>
            </a:r>
            <a:r>
              <a:rPr lang="zh-CN" altLang="en-US" sz="2800" b="0" i="0" kern="0" dirty="0">
                <a:solidFill>
                  <a:srgbClr val="0033CC"/>
                </a:solidFill>
                <a:latin typeface="黑体"/>
                <a:cs typeface="黑体"/>
              </a:rPr>
              <a:t>湖</a:t>
            </a:r>
            <a:r>
              <a:rPr lang="zh-CN" altLang="en-US" sz="2800" b="0" i="0" kern="0" spc="-5" dirty="0">
                <a:solidFill>
                  <a:srgbClr val="0033CC"/>
                </a:solidFill>
                <a:latin typeface="黑体"/>
                <a:cs typeface="黑体"/>
              </a:rPr>
              <a:t>之光超</a:t>
            </a:r>
            <a:r>
              <a:rPr lang="zh-CN" altLang="en-US" sz="2800" b="0" i="0" kern="0" dirty="0">
                <a:solidFill>
                  <a:srgbClr val="0033CC"/>
                </a:solidFill>
                <a:latin typeface="黑体"/>
                <a:cs typeface="黑体"/>
              </a:rPr>
              <a:t>级</a:t>
            </a:r>
            <a:r>
              <a:rPr lang="zh-CN" altLang="en-US" sz="2800" b="0" i="0" kern="0" spc="-5" dirty="0">
                <a:solidFill>
                  <a:srgbClr val="0033CC"/>
                </a:solidFill>
                <a:latin typeface="黑体"/>
                <a:cs typeface="黑体"/>
              </a:rPr>
              <a:t>计算机</a:t>
            </a:r>
            <a:endParaRPr lang="zh-CN" altLang="en-US" sz="2800" kern="0" dirty="0">
              <a:latin typeface="黑体"/>
              <a:cs typeface="黑体"/>
            </a:endParaRPr>
          </a:p>
        </p:txBody>
      </p:sp>
      <p:sp>
        <p:nvSpPr>
          <p:cNvPr id="8" name="object 7">
            <a:extLst>
              <a:ext uri="{FF2B5EF4-FFF2-40B4-BE49-F238E27FC236}">
                <a16:creationId xmlns:a16="http://schemas.microsoft.com/office/drawing/2014/main" id="{A4650355-2A14-44EE-A916-099503F3CAC0}"/>
              </a:ext>
            </a:extLst>
          </p:cNvPr>
          <p:cNvSpPr txBox="1"/>
          <p:nvPr/>
        </p:nvSpPr>
        <p:spPr>
          <a:xfrm>
            <a:off x="15382" y="1615073"/>
            <a:ext cx="8260715" cy="76073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33CC"/>
                </a:solidFill>
                <a:latin typeface="华文仿宋"/>
                <a:cs typeface="华文仿宋"/>
              </a:rPr>
              <a:t>世界首</a:t>
            </a:r>
            <a:r>
              <a:rPr sz="2400" b="1" dirty="0">
                <a:solidFill>
                  <a:srgbClr val="0033CC"/>
                </a:solidFill>
                <a:latin typeface="华文仿宋"/>
                <a:cs typeface="华文仿宋"/>
              </a:rPr>
              <a:t>台运行</a:t>
            </a:r>
            <a:r>
              <a:rPr sz="2400" b="1" spc="-5" dirty="0">
                <a:solidFill>
                  <a:srgbClr val="FF0000"/>
                </a:solidFill>
                <a:latin typeface="华文仿宋"/>
                <a:cs typeface="华文仿宋"/>
              </a:rPr>
              <a:t>速度超十亿亿</a:t>
            </a:r>
            <a:r>
              <a:rPr sz="2400" b="1" dirty="0">
                <a:solidFill>
                  <a:srgbClr val="FF0000"/>
                </a:solidFill>
                <a:latin typeface="华文仿宋"/>
                <a:cs typeface="华文仿宋"/>
              </a:rPr>
              <a:t>次</a:t>
            </a:r>
            <a:r>
              <a:rPr sz="2400" b="1" spc="-5" dirty="0">
                <a:solidFill>
                  <a:srgbClr val="0033CC"/>
                </a:solidFill>
                <a:latin typeface="华文仿宋"/>
                <a:cs typeface="华文仿宋"/>
              </a:rPr>
              <a:t>的超级计算机，其峰值性能达每</a:t>
            </a:r>
            <a:endParaRPr sz="2400" dirty="0">
              <a:latin typeface="华文仿宋"/>
              <a:cs typeface="华文仿宋"/>
            </a:endParaRPr>
          </a:p>
          <a:p>
            <a:pPr marL="12700">
              <a:lnSpc>
                <a:spcPct val="100000"/>
              </a:lnSpc>
              <a:spcBef>
                <a:spcPts val="25"/>
              </a:spcBef>
            </a:pPr>
            <a:r>
              <a:rPr sz="2400" b="1" spc="5" dirty="0">
                <a:solidFill>
                  <a:srgbClr val="0033CC"/>
                </a:solidFill>
                <a:latin typeface="华文仿宋"/>
                <a:cs typeface="华文仿宋"/>
              </a:rPr>
              <a:t>秒</a:t>
            </a:r>
            <a:r>
              <a:rPr sz="2400" b="1" spc="-5" dirty="0">
                <a:solidFill>
                  <a:srgbClr val="0033CC"/>
                </a:solidFill>
                <a:latin typeface="Calibri"/>
                <a:cs typeface="Calibri"/>
              </a:rPr>
              <a:t>12.5</a:t>
            </a:r>
            <a:r>
              <a:rPr sz="2400" b="1" dirty="0">
                <a:solidFill>
                  <a:srgbClr val="0033CC"/>
                </a:solidFill>
                <a:latin typeface="华文仿宋"/>
                <a:cs typeface="华文仿宋"/>
              </a:rPr>
              <a:t>亿亿</a:t>
            </a:r>
            <a:r>
              <a:rPr sz="2400" b="1" spc="-5" dirty="0">
                <a:solidFill>
                  <a:srgbClr val="0033CC"/>
                </a:solidFill>
                <a:latin typeface="华文仿宋"/>
                <a:cs typeface="华文仿宋"/>
              </a:rPr>
              <a:t>次、持续性能为每</a:t>
            </a:r>
            <a:r>
              <a:rPr sz="2400" b="1" dirty="0">
                <a:solidFill>
                  <a:srgbClr val="0033CC"/>
                </a:solidFill>
                <a:latin typeface="华文仿宋"/>
                <a:cs typeface="华文仿宋"/>
              </a:rPr>
              <a:t>秒</a:t>
            </a:r>
            <a:r>
              <a:rPr sz="2400" b="1" spc="-5" dirty="0">
                <a:solidFill>
                  <a:srgbClr val="0033CC"/>
                </a:solidFill>
                <a:latin typeface="Calibri"/>
                <a:cs typeface="Calibri"/>
              </a:rPr>
              <a:t>9.3</a:t>
            </a:r>
            <a:r>
              <a:rPr sz="2400" b="1" spc="-5" dirty="0">
                <a:solidFill>
                  <a:srgbClr val="0033CC"/>
                </a:solidFill>
                <a:latin typeface="华文仿宋"/>
                <a:cs typeface="华文仿宋"/>
              </a:rPr>
              <a:t>亿亿次</a:t>
            </a:r>
            <a:r>
              <a:rPr sz="2400" b="1" spc="5" dirty="0">
                <a:solidFill>
                  <a:srgbClr val="0033CC"/>
                </a:solidFill>
                <a:latin typeface="Calibri"/>
                <a:cs typeface="Calibri"/>
              </a:rPr>
              <a:t>,</a:t>
            </a:r>
            <a:r>
              <a:rPr sz="2400" b="1" dirty="0">
                <a:solidFill>
                  <a:srgbClr val="0033CC"/>
                </a:solidFill>
                <a:latin typeface="华文仿宋"/>
                <a:cs typeface="华文仿宋"/>
              </a:rPr>
              <a:t>均</a:t>
            </a:r>
            <a:r>
              <a:rPr sz="2400" b="1" spc="-5" dirty="0">
                <a:solidFill>
                  <a:srgbClr val="0033CC"/>
                </a:solidFill>
                <a:latin typeface="华文仿宋"/>
                <a:cs typeface="华文仿宋"/>
              </a:rPr>
              <a:t>居世界第一。</a:t>
            </a:r>
            <a:endParaRPr sz="2400" dirty="0">
              <a:latin typeface="华文仿宋"/>
              <a:cs typeface="华文仿宋"/>
            </a:endParaRPr>
          </a:p>
        </p:txBody>
      </p:sp>
      <p:sp>
        <p:nvSpPr>
          <p:cNvPr id="9" name="object 6">
            <a:extLst>
              <a:ext uri="{FF2B5EF4-FFF2-40B4-BE49-F238E27FC236}">
                <a16:creationId xmlns:a16="http://schemas.microsoft.com/office/drawing/2014/main" id="{F0B1271C-9597-484E-8966-F8B040835B42}"/>
              </a:ext>
            </a:extLst>
          </p:cNvPr>
          <p:cNvSpPr txBox="1">
            <a:spLocks/>
          </p:cNvSpPr>
          <p:nvPr/>
        </p:nvSpPr>
        <p:spPr>
          <a:xfrm>
            <a:off x="0" y="2310574"/>
            <a:ext cx="8582660" cy="1490345"/>
          </a:xfrm>
          <a:prstGeom prst="rect">
            <a:avLst/>
          </a:prstGeom>
        </p:spPr>
        <p:txBody>
          <a:bodyPr vert="horz" wrap="square" lIns="0" tIns="12065" rIns="0" bIns="0" rtlCol="0">
            <a:spAutoFit/>
          </a:bodyPr>
          <a:lstStyle>
            <a:lvl1pPr>
              <a:defRPr sz="1800" b="1" i="1">
                <a:solidFill>
                  <a:srgbClr val="0000CC"/>
                </a:solidFill>
                <a:latin typeface="Arial"/>
                <a:ea typeface="+mj-ea"/>
                <a:cs typeface="Arial"/>
              </a:defRPr>
            </a:lvl1pPr>
          </a:lstStyle>
          <a:p>
            <a:pPr marL="12700" marR="5080">
              <a:lnSpc>
                <a:spcPct val="100099"/>
              </a:lnSpc>
              <a:spcBef>
                <a:spcPts val="95"/>
              </a:spcBef>
            </a:pPr>
            <a:r>
              <a:rPr lang="zh-CN" altLang="en-US" sz="2400" i="0" kern="0" spc="5">
                <a:solidFill>
                  <a:srgbClr val="0033CC"/>
                </a:solidFill>
                <a:latin typeface="华文仿宋"/>
                <a:cs typeface="华文仿宋"/>
              </a:rPr>
              <a:t>它以每</a:t>
            </a:r>
            <a:r>
              <a:rPr lang="zh-CN" altLang="en-US" sz="2400" i="0" kern="0" spc="-5">
                <a:solidFill>
                  <a:srgbClr val="0033CC"/>
                </a:solidFill>
                <a:latin typeface="华文仿宋"/>
                <a:cs typeface="华文仿宋"/>
              </a:rPr>
              <a:t>秒</a:t>
            </a:r>
            <a:r>
              <a:rPr lang="en-US" altLang="zh-CN" sz="2400" i="0" kern="0" spc="-5">
                <a:solidFill>
                  <a:srgbClr val="0033CC"/>
                </a:solidFill>
                <a:latin typeface="Calibri"/>
                <a:cs typeface="Calibri"/>
              </a:rPr>
              <a:t>12.5</a:t>
            </a:r>
            <a:r>
              <a:rPr lang="zh-CN" altLang="en-US" sz="2400" i="0" kern="0" spc="-5">
                <a:solidFill>
                  <a:srgbClr val="0033CC"/>
                </a:solidFill>
                <a:latin typeface="华文仿宋"/>
                <a:cs typeface="华文仿宋"/>
              </a:rPr>
              <a:t>亿亿次的峰值计算能力、每</a:t>
            </a:r>
            <a:r>
              <a:rPr lang="zh-CN" altLang="en-US" sz="2400" i="0" kern="0">
                <a:solidFill>
                  <a:srgbClr val="0033CC"/>
                </a:solidFill>
                <a:latin typeface="华文仿宋"/>
                <a:cs typeface="华文仿宋"/>
              </a:rPr>
              <a:t>秒</a:t>
            </a:r>
            <a:r>
              <a:rPr lang="en-US" altLang="zh-CN" sz="2400" i="0" kern="0" spc="-5">
                <a:solidFill>
                  <a:srgbClr val="0033CC"/>
                </a:solidFill>
                <a:latin typeface="Calibri"/>
                <a:cs typeface="Calibri"/>
              </a:rPr>
              <a:t>9.3</a:t>
            </a:r>
            <a:r>
              <a:rPr lang="zh-CN" altLang="en-US" sz="2400" i="0" kern="0" spc="-5">
                <a:solidFill>
                  <a:srgbClr val="0033CC"/>
                </a:solidFill>
                <a:latin typeface="华文仿宋"/>
                <a:cs typeface="华文仿宋"/>
              </a:rPr>
              <a:t>亿亿次的持续计算 </a:t>
            </a:r>
            <a:r>
              <a:rPr lang="zh-CN" altLang="en-US" sz="2400" i="0" kern="0">
                <a:solidFill>
                  <a:srgbClr val="0033CC"/>
                </a:solidFill>
                <a:latin typeface="华文仿宋"/>
                <a:cs typeface="华文仿宋"/>
              </a:rPr>
              <a:t>能力：</a:t>
            </a:r>
            <a:r>
              <a:rPr lang="zh-CN" altLang="en-US" sz="2400" i="0" kern="0" spc="-5">
                <a:solidFill>
                  <a:srgbClr val="0033CC"/>
                </a:solidFill>
                <a:latin typeface="华文仿宋"/>
                <a:cs typeface="华文仿宋"/>
              </a:rPr>
              <a:t>这套系</a:t>
            </a:r>
            <a:r>
              <a:rPr lang="zh-CN" altLang="en-US" sz="2400" i="0" kern="0">
                <a:solidFill>
                  <a:srgbClr val="0033CC"/>
                </a:solidFill>
                <a:latin typeface="华文仿宋"/>
                <a:cs typeface="华文仿宋"/>
              </a:rPr>
              <a:t>统</a:t>
            </a:r>
            <a:r>
              <a:rPr lang="en-US" altLang="zh-CN" sz="2400" i="0" kern="0" spc="-5">
                <a:solidFill>
                  <a:srgbClr val="0033CC"/>
                </a:solidFill>
                <a:latin typeface="Calibri"/>
                <a:cs typeface="Calibri"/>
              </a:rPr>
              <a:t>1</a:t>
            </a:r>
            <a:r>
              <a:rPr lang="zh-CN" altLang="en-US" sz="2400" i="0" kern="0" spc="-5">
                <a:solidFill>
                  <a:srgbClr val="0033CC"/>
                </a:solidFill>
                <a:latin typeface="华文仿宋"/>
                <a:cs typeface="华文仿宋"/>
              </a:rPr>
              <a:t>分钟的计算能力，</a:t>
            </a:r>
            <a:r>
              <a:rPr lang="zh-CN" altLang="en-US" sz="2400" i="0" kern="0" spc="-5">
                <a:solidFill>
                  <a:srgbClr val="FF0000"/>
                </a:solidFill>
                <a:latin typeface="华文仿宋"/>
                <a:cs typeface="华文仿宋"/>
              </a:rPr>
              <a:t>相当于全球</a:t>
            </a:r>
            <a:r>
              <a:rPr lang="en-US" altLang="zh-CN" sz="2400" i="0" kern="0" spc="-5">
                <a:solidFill>
                  <a:srgbClr val="FF0000"/>
                </a:solidFill>
                <a:latin typeface="Calibri"/>
                <a:cs typeface="Calibri"/>
              </a:rPr>
              <a:t>72</a:t>
            </a:r>
            <a:r>
              <a:rPr lang="zh-CN" altLang="en-US" sz="2400" i="0" kern="0" spc="-5">
                <a:solidFill>
                  <a:srgbClr val="FF0000"/>
                </a:solidFill>
                <a:latin typeface="华文仿宋"/>
                <a:cs typeface="华文仿宋"/>
              </a:rPr>
              <a:t>亿人同时用计 </a:t>
            </a:r>
            <a:r>
              <a:rPr lang="zh-CN" altLang="en-US" sz="2400" i="0" kern="0">
                <a:solidFill>
                  <a:srgbClr val="FF0000"/>
                </a:solidFill>
                <a:latin typeface="华文仿宋"/>
                <a:cs typeface="华文仿宋"/>
              </a:rPr>
              <a:t>算器不</a:t>
            </a:r>
            <a:r>
              <a:rPr lang="zh-CN" altLang="en-US" sz="2400" i="0" kern="0" spc="-5">
                <a:solidFill>
                  <a:srgbClr val="FF0000"/>
                </a:solidFill>
                <a:latin typeface="华文仿宋"/>
                <a:cs typeface="华文仿宋"/>
              </a:rPr>
              <a:t>间断计</a:t>
            </a:r>
            <a:r>
              <a:rPr lang="zh-CN" altLang="en-US" sz="2400" i="0" kern="0">
                <a:solidFill>
                  <a:srgbClr val="FF0000"/>
                </a:solidFill>
                <a:latin typeface="华文仿宋"/>
                <a:cs typeface="华文仿宋"/>
              </a:rPr>
              <a:t>算</a:t>
            </a:r>
            <a:r>
              <a:rPr lang="en-US" altLang="zh-CN" sz="2400" i="0" kern="0" spc="-5">
                <a:solidFill>
                  <a:srgbClr val="FF0000"/>
                </a:solidFill>
                <a:latin typeface="Calibri"/>
                <a:cs typeface="Calibri"/>
              </a:rPr>
              <a:t>32</a:t>
            </a:r>
            <a:r>
              <a:rPr lang="zh-CN" altLang="en-US" sz="2400" i="0" kern="0" spc="-5">
                <a:solidFill>
                  <a:srgbClr val="FF0000"/>
                </a:solidFill>
                <a:latin typeface="华文仿宋"/>
                <a:cs typeface="华文仿宋"/>
              </a:rPr>
              <a:t>年</a:t>
            </a:r>
            <a:r>
              <a:rPr lang="zh-CN" altLang="en-US" sz="2400" i="0" kern="0" spc="-5">
                <a:solidFill>
                  <a:srgbClr val="0033CC"/>
                </a:solidFill>
                <a:latin typeface="华文仿宋"/>
                <a:cs typeface="华文仿宋"/>
              </a:rPr>
              <a:t>；用</a:t>
            </a:r>
            <a:r>
              <a:rPr lang="en-US" altLang="zh-CN" sz="2400" i="0" kern="0" spc="-5">
                <a:solidFill>
                  <a:srgbClr val="0033CC"/>
                </a:solidFill>
                <a:latin typeface="Calibri"/>
                <a:cs typeface="Calibri"/>
              </a:rPr>
              <a:t>2017</a:t>
            </a:r>
            <a:r>
              <a:rPr lang="zh-CN" altLang="en-US" sz="2400" i="0" kern="0" spc="-5">
                <a:solidFill>
                  <a:srgbClr val="0033CC"/>
                </a:solidFill>
                <a:latin typeface="华文仿宋"/>
                <a:cs typeface="华文仿宋"/>
              </a:rPr>
              <a:t>年生产的主流笔记本电脑或个人台 </a:t>
            </a:r>
            <a:r>
              <a:rPr lang="zh-CN" altLang="en-US" sz="2400" i="0" kern="0" spc="5">
                <a:solidFill>
                  <a:srgbClr val="0033CC"/>
                </a:solidFill>
                <a:latin typeface="华文仿宋"/>
                <a:cs typeface="华文仿宋"/>
              </a:rPr>
              <a:t>式机作</a:t>
            </a:r>
            <a:r>
              <a:rPr lang="zh-CN" altLang="en-US" sz="2400" i="0" kern="0">
                <a:solidFill>
                  <a:srgbClr val="0033CC"/>
                </a:solidFill>
                <a:latin typeface="华文仿宋"/>
                <a:cs typeface="华文仿宋"/>
              </a:rPr>
              <a:t>参照，它</a:t>
            </a:r>
            <a:r>
              <a:rPr lang="zh-CN" altLang="en-US" sz="2400" i="0" kern="0" spc="-5">
                <a:solidFill>
                  <a:srgbClr val="FF0000"/>
                </a:solidFill>
                <a:latin typeface="华文仿宋"/>
                <a:cs typeface="华文仿宋"/>
              </a:rPr>
              <a:t>相当于</a:t>
            </a:r>
            <a:r>
              <a:rPr lang="en-US" altLang="zh-CN" sz="2400" i="0" kern="0" spc="-10">
                <a:solidFill>
                  <a:srgbClr val="FF0000"/>
                </a:solidFill>
                <a:latin typeface="Calibri"/>
                <a:cs typeface="Calibri"/>
              </a:rPr>
              <a:t>200</a:t>
            </a:r>
            <a:r>
              <a:rPr lang="zh-CN" altLang="en-US" sz="2400" i="0" kern="0" spc="-5">
                <a:solidFill>
                  <a:srgbClr val="FF0000"/>
                </a:solidFill>
                <a:latin typeface="华文仿宋"/>
                <a:cs typeface="华文仿宋"/>
              </a:rPr>
              <a:t>万台普通电脑的计算能</a:t>
            </a:r>
            <a:r>
              <a:rPr lang="zh-CN" altLang="en-US" sz="2400" i="0" kern="0">
                <a:solidFill>
                  <a:srgbClr val="FF0000"/>
                </a:solidFill>
                <a:latin typeface="华文仿宋"/>
                <a:cs typeface="华文仿宋"/>
              </a:rPr>
              <a:t>力</a:t>
            </a:r>
            <a:r>
              <a:rPr lang="zh-CN" altLang="en-US" sz="2400" i="0" kern="0">
                <a:solidFill>
                  <a:srgbClr val="0033CC"/>
                </a:solidFill>
                <a:latin typeface="华文仿宋"/>
                <a:cs typeface="华文仿宋"/>
              </a:rPr>
              <a:t>。</a:t>
            </a:r>
            <a:endParaRPr lang="zh-CN" altLang="en-US" sz="2400" kern="0" dirty="0">
              <a:latin typeface="华文仿宋"/>
              <a:cs typeface="华文仿宋"/>
            </a:endParaRPr>
          </a:p>
        </p:txBody>
      </p:sp>
      <p:sp>
        <p:nvSpPr>
          <p:cNvPr id="10" name="object 5">
            <a:extLst>
              <a:ext uri="{FF2B5EF4-FFF2-40B4-BE49-F238E27FC236}">
                <a16:creationId xmlns:a16="http://schemas.microsoft.com/office/drawing/2014/main" id="{5C5B728A-AF84-48A5-AB70-9FC95C5E1A81}"/>
              </a:ext>
            </a:extLst>
          </p:cNvPr>
          <p:cNvSpPr txBox="1"/>
          <p:nvPr/>
        </p:nvSpPr>
        <p:spPr>
          <a:xfrm>
            <a:off x="-12060" y="3942369"/>
            <a:ext cx="7875270"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0000"/>
                </a:solidFill>
                <a:latin typeface="华文仿宋"/>
                <a:cs typeface="华文仿宋"/>
              </a:rPr>
              <a:t>“神威</a:t>
            </a:r>
            <a:r>
              <a:rPr sz="2400" b="1" spc="-5" dirty="0">
                <a:solidFill>
                  <a:srgbClr val="FF0000"/>
                </a:solidFill>
                <a:latin typeface="Calibri"/>
                <a:cs typeface="Calibri"/>
              </a:rPr>
              <a:t>·</a:t>
            </a:r>
            <a:r>
              <a:rPr sz="2400" b="1" spc="-5" dirty="0">
                <a:solidFill>
                  <a:srgbClr val="FF0000"/>
                </a:solidFill>
                <a:latin typeface="华文仿宋"/>
                <a:cs typeface="华文仿宋"/>
              </a:rPr>
              <a:t>太湖之光”一共使用了</a:t>
            </a:r>
            <a:r>
              <a:rPr sz="2400" b="1" spc="-5" dirty="0">
                <a:solidFill>
                  <a:srgbClr val="FF0000"/>
                </a:solidFill>
                <a:latin typeface="Calibri"/>
                <a:cs typeface="Calibri"/>
              </a:rPr>
              <a:t>4</a:t>
            </a:r>
            <a:r>
              <a:rPr sz="2400" b="1" spc="-5" dirty="0">
                <a:solidFill>
                  <a:srgbClr val="FF0000"/>
                </a:solidFill>
                <a:latin typeface="华文仿宋"/>
                <a:cs typeface="华文仿宋"/>
              </a:rPr>
              <a:t>万多颗“申威</a:t>
            </a:r>
            <a:r>
              <a:rPr sz="2400" b="1" spc="-5" dirty="0">
                <a:solidFill>
                  <a:srgbClr val="FF0000"/>
                </a:solidFill>
                <a:latin typeface="Calibri"/>
                <a:cs typeface="Calibri"/>
              </a:rPr>
              <a:t>26010”</a:t>
            </a:r>
            <a:r>
              <a:rPr sz="2400" b="1" dirty="0">
                <a:solidFill>
                  <a:srgbClr val="FF0000"/>
                </a:solidFill>
                <a:latin typeface="华文仿宋"/>
                <a:cs typeface="华文仿宋"/>
              </a:rPr>
              <a:t>芯</a:t>
            </a:r>
            <a:r>
              <a:rPr sz="2400" b="1" spc="-5" dirty="0">
                <a:solidFill>
                  <a:srgbClr val="FF0000"/>
                </a:solidFill>
                <a:latin typeface="华文仿宋"/>
                <a:cs typeface="华文仿宋"/>
              </a:rPr>
              <a:t>片！</a:t>
            </a:r>
            <a:endParaRPr sz="2400" dirty="0">
              <a:latin typeface="华文仿宋"/>
              <a:cs typeface="华文仿宋"/>
            </a:endParaRPr>
          </a:p>
        </p:txBody>
      </p:sp>
      <p:sp>
        <p:nvSpPr>
          <p:cNvPr id="12" name="object 8">
            <a:extLst>
              <a:ext uri="{FF2B5EF4-FFF2-40B4-BE49-F238E27FC236}">
                <a16:creationId xmlns:a16="http://schemas.microsoft.com/office/drawing/2014/main" id="{22238CC0-8854-4036-9250-A360F4682C55}"/>
              </a:ext>
            </a:extLst>
          </p:cNvPr>
          <p:cNvSpPr txBox="1">
            <a:spLocks/>
          </p:cNvSpPr>
          <p:nvPr/>
        </p:nvSpPr>
        <p:spPr>
          <a:xfrm>
            <a:off x="152400" y="4404768"/>
            <a:ext cx="2917825" cy="452120"/>
          </a:xfrm>
          <a:prstGeom prst="rect">
            <a:avLst/>
          </a:prstGeom>
        </p:spPr>
        <p:txBody>
          <a:bodyPr vert="horz" wrap="square" lIns="0" tIns="12065" rIns="0" bIns="0" rtlCol="0">
            <a:spAutoFit/>
          </a:bodyPr>
          <a:lstStyle>
            <a:lvl1pPr>
              <a:defRPr sz="1800" b="1" i="1">
                <a:solidFill>
                  <a:srgbClr val="0000CC"/>
                </a:solidFill>
                <a:latin typeface="Arial"/>
                <a:ea typeface="+mj-ea"/>
                <a:cs typeface="Arial"/>
              </a:defRPr>
            </a:lvl1pPr>
          </a:lstStyle>
          <a:p>
            <a:pPr marL="12700">
              <a:spcBef>
                <a:spcPts val="95"/>
              </a:spcBef>
            </a:pPr>
            <a:r>
              <a:rPr lang="zh-CN" altLang="en-US" sz="2800" i="0" kern="0" dirty="0">
                <a:solidFill>
                  <a:srgbClr val="0000FF"/>
                </a:solidFill>
                <a:latin typeface="华文仿宋"/>
                <a:cs typeface="华文仿宋"/>
              </a:rPr>
              <a:t>二氧化硅</a:t>
            </a:r>
            <a:r>
              <a:rPr lang="zh-CN" altLang="en-US" sz="2800" i="0" kern="0" spc="-5" dirty="0">
                <a:solidFill>
                  <a:srgbClr val="0000FF"/>
                </a:solidFill>
                <a:latin typeface="华文仿宋"/>
                <a:cs typeface="华文仿宋"/>
              </a:rPr>
              <a:t>（</a:t>
            </a:r>
            <a:r>
              <a:rPr lang="en-US" sz="2800" i="0" kern="0" spc="-5" dirty="0" err="1">
                <a:solidFill>
                  <a:srgbClr val="0000FF"/>
                </a:solidFill>
              </a:rPr>
              <a:t>SiO</a:t>
            </a:r>
            <a:r>
              <a:rPr lang="en-US" sz="2800" i="0" kern="0" spc="-5" dirty="0">
                <a:solidFill>
                  <a:srgbClr val="0000FF"/>
                </a:solidFill>
                <a:latin typeface="Cambria Math"/>
                <a:cs typeface="Cambria Math"/>
              </a:rPr>
              <a:t>₂</a:t>
            </a:r>
            <a:r>
              <a:rPr lang="en-US" sz="2800" i="0" kern="0" spc="-5" dirty="0">
                <a:solidFill>
                  <a:srgbClr val="0000FF"/>
                </a:solidFill>
                <a:latin typeface="华文仿宋"/>
                <a:cs typeface="华文仿宋"/>
              </a:rPr>
              <a:t>）</a:t>
            </a:r>
            <a:endParaRPr lang="en-US" sz="2800" kern="0" dirty="0">
              <a:latin typeface="华文仿宋"/>
              <a:cs typeface="华文仿宋"/>
            </a:endParaRPr>
          </a:p>
        </p:txBody>
      </p:sp>
      <p:sp>
        <p:nvSpPr>
          <p:cNvPr id="13" name="object 6">
            <a:extLst>
              <a:ext uri="{FF2B5EF4-FFF2-40B4-BE49-F238E27FC236}">
                <a16:creationId xmlns:a16="http://schemas.microsoft.com/office/drawing/2014/main" id="{E8F46ABC-1DD3-4419-BA37-A324A8969255}"/>
              </a:ext>
            </a:extLst>
          </p:cNvPr>
          <p:cNvSpPr txBox="1"/>
          <p:nvPr/>
        </p:nvSpPr>
        <p:spPr>
          <a:xfrm>
            <a:off x="99418" y="4937378"/>
            <a:ext cx="8454390" cy="756920"/>
          </a:xfrm>
          <a:prstGeom prst="rect">
            <a:avLst/>
          </a:prstGeom>
        </p:spPr>
        <p:txBody>
          <a:bodyPr vert="horz" wrap="square" lIns="0" tIns="12700" rIns="0" bIns="0" rtlCol="0">
            <a:spAutoFit/>
          </a:bodyPr>
          <a:lstStyle/>
          <a:p>
            <a:pPr marL="12700" marR="5080">
              <a:lnSpc>
                <a:spcPct val="100000"/>
              </a:lnSpc>
              <a:spcBef>
                <a:spcPts val="100"/>
              </a:spcBef>
            </a:pPr>
            <a:r>
              <a:rPr sz="2400" b="1" dirty="0">
                <a:solidFill>
                  <a:srgbClr val="1A1A1A"/>
                </a:solidFill>
                <a:latin typeface="宋体"/>
                <a:cs typeface="宋体"/>
              </a:rPr>
              <a:t>硅晶圆片：</a:t>
            </a:r>
            <a:r>
              <a:rPr sz="2400" b="1" dirty="0">
                <a:latin typeface="宋体"/>
                <a:cs typeface="宋体"/>
              </a:rPr>
              <a:t>硅的单晶体，纯度达</a:t>
            </a:r>
            <a:r>
              <a:rPr sz="2400" b="1" spc="-10" dirty="0">
                <a:latin typeface="宋体"/>
                <a:cs typeface="宋体"/>
              </a:rPr>
              <a:t>到</a:t>
            </a:r>
            <a:r>
              <a:rPr sz="2400" b="1" spc="-585" dirty="0">
                <a:latin typeface="宋体"/>
                <a:cs typeface="宋体"/>
              </a:rPr>
              <a:t> </a:t>
            </a:r>
            <a:r>
              <a:rPr sz="2400" b="1" spc="-5" dirty="0">
                <a:latin typeface="Arial"/>
                <a:cs typeface="Arial"/>
              </a:rPr>
              <a:t>99.999999999%</a:t>
            </a:r>
            <a:r>
              <a:rPr sz="2400" b="1" spc="-5" dirty="0">
                <a:latin typeface="宋体"/>
                <a:cs typeface="宋体"/>
              </a:rPr>
              <a:t>，</a:t>
            </a:r>
            <a:r>
              <a:rPr sz="2400" b="1" dirty="0">
                <a:latin typeface="宋体"/>
                <a:cs typeface="宋体"/>
              </a:rPr>
              <a:t>杂质的含 量降</a:t>
            </a:r>
            <a:r>
              <a:rPr sz="2400" b="1" spc="-10" dirty="0">
                <a:latin typeface="宋体"/>
                <a:cs typeface="宋体"/>
              </a:rPr>
              <a:t>到</a:t>
            </a:r>
            <a:r>
              <a:rPr sz="2400" b="1" spc="-540" dirty="0">
                <a:latin typeface="宋体"/>
                <a:cs typeface="宋体"/>
              </a:rPr>
              <a:t> </a:t>
            </a:r>
            <a:r>
              <a:rPr sz="2400" b="1" spc="-5" dirty="0">
                <a:solidFill>
                  <a:srgbClr val="FF0000"/>
                </a:solidFill>
                <a:latin typeface="Arial"/>
                <a:cs typeface="Arial"/>
              </a:rPr>
              <a:t>10-9</a:t>
            </a:r>
            <a:r>
              <a:rPr sz="2400" b="1" dirty="0">
                <a:latin typeface="宋体"/>
                <a:cs typeface="宋体"/>
              </a:rPr>
              <a:t>的水平；直径</a:t>
            </a:r>
            <a:r>
              <a:rPr sz="2400" b="1" spc="-10" dirty="0">
                <a:latin typeface="宋体"/>
                <a:cs typeface="宋体"/>
              </a:rPr>
              <a:t>有</a:t>
            </a:r>
            <a:r>
              <a:rPr sz="2400" b="1" spc="-520" dirty="0">
                <a:latin typeface="宋体"/>
                <a:cs typeface="宋体"/>
              </a:rPr>
              <a:t> </a:t>
            </a:r>
            <a:r>
              <a:rPr sz="2400" b="1" spc="-5" dirty="0">
                <a:latin typeface="Arial"/>
                <a:cs typeface="Arial"/>
              </a:rPr>
              <a:t>6 </a:t>
            </a:r>
            <a:r>
              <a:rPr sz="2400" b="1" dirty="0">
                <a:latin typeface="宋体"/>
                <a:cs typeface="宋体"/>
              </a:rPr>
              <a:t>英寸</a:t>
            </a:r>
            <a:r>
              <a:rPr sz="2400" b="1" spc="-10" dirty="0">
                <a:latin typeface="宋体"/>
                <a:cs typeface="宋体"/>
              </a:rPr>
              <a:t>、</a:t>
            </a:r>
            <a:r>
              <a:rPr sz="2400" b="1" spc="-550" dirty="0">
                <a:latin typeface="宋体"/>
                <a:cs typeface="宋体"/>
              </a:rPr>
              <a:t> </a:t>
            </a:r>
            <a:r>
              <a:rPr sz="2400" b="1" spc="-5" dirty="0">
                <a:latin typeface="Arial"/>
                <a:cs typeface="Arial"/>
              </a:rPr>
              <a:t>8 </a:t>
            </a:r>
            <a:r>
              <a:rPr sz="2400" b="1" dirty="0">
                <a:latin typeface="宋体"/>
                <a:cs typeface="宋体"/>
              </a:rPr>
              <a:t>英寸</a:t>
            </a:r>
            <a:r>
              <a:rPr sz="2400" b="1" spc="-10" dirty="0">
                <a:latin typeface="宋体"/>
                <a:cs typeface="宋体"/>
              </a:rPr>
              <a:t>、</a:t>
            </a:r>
            <a:r>
              <a:rPr sz="2400" b="1" spc="-540" dirty="0">
                <a:latin typeface="宋体"/>
                <a:cs typeface="宋体"/>
              </a:rPr>
              <a:t> </a:t>
            </a:r>
            <a:r>
              <a:rPr sz="2400" b="1" spc="-5" dirty="0">
                <a:latin typeface="Arial"/>
                <a:cs typeface="Arial"/>
              </a:rPr>
              <a:t>12 </a:t>
            </a:r>
            <a:r>
              <a:rPr sz="2400" b="1" dirty="0">
                <a:latin typeface="宋体"/>
                <a:cs typeface="宋体"/>
              </a:rPr>
              <a:t>英寸。</a:t>
            </a:r>
            <a:endParaRPr sz="2400" dirty="0">
              <a:latin typeface="宋体"/>
              <a:cs typeface="宋体"/>
            </a:endParaRPr>
          </a:p>
        </p:txBody>
      </p:sp>
      <p:sp>
        <p:nvSpPr>
          <p:cNvPr id="14" name="object 8">
            <a:extLst>
              <a:ext uri="{FF2B5EF4-FFF2-40B4-BE49-F238E27FC236}">
                <a16:creationId xmlns:a16="http://schemas.microsoft.com/office/drawing/2014/main" id="{0E434F56-F03E-48AB-B0FE-F25A7043BEAE}"/>
              </a:ext>
            </a:extLst>
          </p:cNvPr>
          <p:cNvSpPr txBox="1"/>
          <p:nvPr/>
        </p:nvSpPr>
        <p:spPr>
          <a:xfrm>
            <a:off x="2885898" y="5733670"/>
            <a:ext cx="4977311" cy="405239"/>
          </a:xfrm>
          <a:prstGeom prst="rect">
            <a:avLst/>
          </a:prstGeom>
        </p:spPr>
        <p:txBody>
          <a:bodyPr vert="horz" wrap="square" lIns="0" tIns="12700" rIns="0" bIns="0" rtlCol="0">
            <a:spAutoFit/>
          </a:bodyPr>
          <a:lstStyle/>
          <a:p>
            <a:pPr algn="ctr">
              <a:lnSpc>
                <a:spcPct val="100000"/>
              </a:lnSpc>
              <a:spcBef>
                <a:spcPts val="100"/>
              </a:spcBef>
            </a:pPr>
            <a:r>
              <a:rPr sz="2400" b="1" dirty="0">
                <a:solidFill>
                  <a:srgbClr val="FF0000"/>
                </a:solidFill>
                <a:latin typeface="华文仿宋"/>
                <a:cs typeface="华文仿宋"/>
              </a:rPr>
              <a:t>人工构</a:t>
            </a:r>
            <a:r>
              <a:rPr sz="2400" b="1" spc="-5" dirty="0">
                <a:solidFill>
                  <a:srgbClr val="FF0000"/>
                </a:solidFill>
                <a:latin typeface="华文仿宋"/>
                <a:cs typeface="华文仿宋"/>
              </a:rPr>
              <a:t>造</a:t>
            </a:r>
            <a:r>
              <a:rPr sz="2400" b="1" dirty="0">
                <a:solidFill>
                  <a:srgbClr val="FF0000"/>
                </a:solidFill>
                <a:latin typeface="华文仿宋"/>
                <a:cs typeface="华文仿宋"/>
              </a:rPr>
              <a:t>的</a:t>
            </a:r>
            <a:r>
              <a:rPr sz="2400" b="1" spc="-5" dirty="0">
                <a:solidFill>
                  <a:srgbClr val="0000FF"/>
                </a:solidFill>
                <a:latin typeface="华文仿宋"/>
                <a:cs typeface="华文仿宋"/>
              </a:rPr>
              <a:t>微结构</a:t>
            </a:r>
            <a:r>
              <a:rPr sz="2400" b="1" spc="5" dirty="0">
                <a:solidFill>
                  <a:srgbClr val="0000FF"/>
                </a:solidFill>
                <a:latin typeface="华文仿宋"/>
                <a:cs typeface="华文仿宋"/>
              </a:rPr>
              <a:t>（纳米）</a:t>
            </a:r>
            <a:r>
              <a:rPr sz="2550" spc="5" dirty="0">
                <a:latin typeface="Times New Roman"/>
                <a:cs typeface="Times New Roman"/>
              </a:rPr>
              <a:t>10</a:t>
            </a:r>
            <a:r>
              <a:rPr sz="2175" spc="7" baseline="44061" dirty="0">
                <a:latin typeface="Symbol"/>
                <a:cs typeface="Symbol"/>
              </a:rPr>
              <a:t></a:t>
            </a:r>
            <a:r>
              <a:rPr sz="2175" spc="7" baseline="44061" dirty="0">
                <a:latin typeface="Times New Roman"/>
                <a:cs typeface="Times New Roman"/>
              </a:rPr>
              <a:t>9</a:t>
            </a:r>
            <a:r>
              <a:rPr sz="2175" spc="-307" baseline="44061" dirty="0">
                <a:latin typeface="Times New Roman"/>
                <a:cs typeface="Times New Roman"/>
              </a:rPr>
              <a:t> </a:t>
            </a:r>
            <a:r>
              <a:rPr sz="2550" i="1" spc="80" dirty="0">
                <a:latin typeface="Times New Roman"/>
                <a:cs typeface="Times New Roman"/>
              </a:rPr>
              <a:t>m</a:t>
            </a:r>
            <a:endParaRPr sz="2550" dirty="0">
              <a:latin typeface="Times New Roman"/>
              <a:cs typeface="Times New Roman"/>
            </a:endParaRPr>
          </a:p>
        </p:txBody>
      </p:sp>
      <p:sp>
        <p:nvSpPr>
          <p:cNvPr id="15" name="object 7">
            <a:extLst>
              <a:ext uri="{FF2B5EF4-FFF2-40B4-BE49-F238E27FC236}">
                <a16:creationId xmlns:a16="http://schemas.microsoft.com/office/drawing/2014/main" id="{9EDA74AE-361F-424D-89CA-6E94ED69438F}"/>
              </a:ext>
            </a:extLst>
          </p:cNvPr>
          <p:cNvSpPr txBox="1">
            <a:spLocks/>
          </p:cNvSpPr>
          <p:nvPr/>
        </p:nvSpPr>
        <p:spPr>
          <a:xfrm>
            <a:off x="-12060" y="5774788"/>
            <a:ext cx="2874645" cy="391795"/>
          </a:xfrm>
          <a:prstGeom prst="rect">
            <a:avLst/>
          </a:prstGeom>
        </p:spPr>
        <p:txBody>
          <a:bodyPr vert="horz" wrap="square" lIns="0" tIns="12700" rIns="0" bIns="0" rtlCol="0">
            <a:spAutoFit/>
          </a:bodyPr>
          <a:lstStyle>
            <a:lvl1pPr>
              <a:defRPr sz="1800" b="1" i="1">
                <a:solidFill>
                  <a:srgbClr val="0000CC"/>
                </a:solidFill>
                <a:latin typeface="Arial"/>
                <a:ea typeface="+mj-ea"/>
                <a:cs typeface="Arial"/>
              </a:defRPr>
            </a:lvl1pPr>
          </a:lstStyle>
          <a:p>
            <a:pPr marL="12700">
              <a:spcBef>
                <a:spcPts val="100"/>
              </a:spcBef>
            </a:pPr>
            <a:r>
              <a:rPr lang="zh-CN" altLang="en-US" sz="2400" i="0" kern="0" spc="5" dirty="0">
                <a:solidFill>
                  <a:srgbClr val="FF0000"/>
                </a:solidFill>
                <a:latin typeface="华文仿宋"/>
                <a:cs typeface="华文仿宋"/>
              </a:rPr>
              <a:t>半导体</a:t>
            </a:r>
            <a:r>
              <a:rPr lang="zh-CN" altLang="en-US" sz="2400" i="0" kern="0" dirty="0">
                <a:solidFill>
                  <a:srgbClr val="FF0000"/>
                </a:solidFill>
                <a:latin typeface="华文仿宋"/>
                <a:cs typeface="华文仿宋"/>
              </a:rPr>
              <a:t>材</a:t>
            </a:r>
            <a:r>
              <a:rPr lang="zh-CN" altLang="en-US" sz="2400" i="0" kern="0" spc="5" dirty="0">
                <a:solidFill>
                  <a:srgbClr val="FF0000"/>
                </a:solidFill>
                <a:latin typeface="华文仿宋"/>
                <a:cs typeface="华文仿宋"/>
              </a:rPr>
              <a:t>料</a:t>
            </a:r>
            <a:r>
              <a:rPr lang="zh-CN" altLang="en-US" sz="2400" i="0" kern="0" spc="-5" dirty="0">
                <a:solidFill>
                  <a:srgbClr val="0000FF"/>
                </a:solidFill>
                <a:latin typeface="华文仿宋"/>
                <a:cs typeface="华文仿宋"/>
              </a:rPr>
              <a:t>（</a:t>
            </a:r>
            <a:r>
              <a:rPr lang="en-US" altLang="zh-CN" sz="2400" i="0" kern="0" spc="-5" dirty="0">
                <a:solidFill>
                  <a:srgbClr val="0000FF"/>
                </a:solidFill>
                <a:latin typeface="Times New Roman"/>
                <a:cs typeface="Times New Roman"/>
              </a:rPr>
              <a:t>P</a:t>
            </a:r>
            <a:r>
              <a:rPr lang="zh-CN" altLang="en-US" sz="2400" i="0" kern="0" spc="-5" dirty="0">
                <a:solidFill>
                  <a:srgbClr val="0000FF"/>
                </a:solidFill>
                <a:latin typeface="华文仿宋"/>
                <a:cs typeface="华文仿宋"/>
              </a:rPr>
              <a:t>，</a:t>
            </a:r>
            <a:r>
              <a:rPr lang="en-US" altLang="zh-CN" sz="2400" i="0" kern="0" spc="-10" dirty="0">
                <a:solidFill>
                  <a:srgbClr val="0000FF"/>
                </a:solidFill>
                <a:latin typeface="Times New Roman"/>
                <a:cs typeface="Times New Roman"/>
              </a:rPr>
              <a:t>N</a:t>
            </a:r>
            <a:r>
              <a:rPr lang="zh-CN" altLang="en-US" sz="2400" i="0" kern="0" dirty="0">
                <a:solidFill>
                  <a:srgbClr val="0000FF"/>
                </a:solidFill>
                <a:latin typeface="华文仿宋"/>
                <a:cs typeface="华文仿宋"/>
              </a:rPr>
              <a:t>）</a:t>
            </a:r>
            <a:endParaRPr lang="zh-CN" altLang="en-US" sz="2400" kern="0" dirty="0">
              <a:latin typeface="华文仿宋"/>
              <a:cs typeface="华文仿宋"/>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75628" y="117475"/>
            <a:ext cx="2756535" cy="299720"/>
          </a:xfrm>
          <a:prstGeom prst="rect">
            <a:avLst/>
          </a:prstGeom>
        </p:spPr>
        <p:txBody>
          <a:bodyPr vert="horz" wrap="square" lIns="0" tIns="12700" rIns="0" bIns="0" rtlCol="0">
            <a:spAutoFit/>
          </a:bodyPr>
          <a:lstStyle/>
          <a:p>
            <a:pPr marL="12700">
              <a:lnSpc>
                <a:spcPct val="100000"/>
              </a:lnSpc>
              <a:spcBef>
                <a:spcPts val="100"/>
              </a:spcBef>
            </a:pPr>
            <a:r>
              <a:rPr sz="1800" b="1" i="1" dirty="0">
                <a:solidFill>
                  <a:srgbClr val="0000CC"/>
                </a:solidFill>
                <a:latin typeface="Arial"/>
                <a:cs typeface="Arial"/>
              </a:rPr>
              <a:t>Xi’an </a:t>
            </a:r>
            <a:r>
              <a:rPr sz="1800" b="1" i="1" spc="-5" dirty="0">
                <a:solidFill>
                  <a:srgbClr val="0000CC"/>
                </a:solidFill>
                <a:latin typeface="Arial"/>
                <a:cs typeface="Arial"/>
              </a:rPr>
              <a:t>Jiaotong</a:t>
            </a:r>
            <a:r>
              <a:rPr sz="1800" b="1" i="1" spc="-30" dirty="0">
                <a:solidFill>
                  <a:srgbClr val="0000CC"/>
                </a:solidFill>
                <a:latin typeface="Arial"/>
                <a:cs typeface="Arial"/>
              </a:rPr>
              <a:t> </a:t>
            </a:r>
            <a:r>
              <a:rPr sz="1800" b="1" i="1" spc="-5" dirty="0">
                <a:solidFill>
                  <a:srgbClr val="0000CC"/>
                </a:solidFill>
                <a:latin typeface="Arial"/>
                <a:cs typeface="Arial"/>
              </a:rPr>
              <a:t>University</a:t>
            </a:r>
            <a:endParaRPr sz="1800">
              <a:latin typeface="Arial"/>
              <a:cs typeface="Arial"/>
            </a:endParaRPr>
          </a:p>
        </p:txBody>
      </p:sp>
      <p:sp>
        <p:nvSpPr>
          <p:cNvPr id="3" name="object 3"/>
          <p:cNvSpPr/>
          <p:nvPr/>
        </p:nvSpPr>
        <p:spPr>
          <a:xfrm>
            <a:off x="0" y="501395"/>
            <a:ext cx="9144000" cy="12700"/>
          </a:xfrm>
          <a:custGeom>
            <a:avLst/>
            <a:gdLst/>
            <a:ahLst/>
            <a:cxnLst/>
            <a:rect l="l" t="t" r="r" b="b"/>
            <a:pathLst>
              <a:path w="9144000" h="12700">
                <a:moveTo>
                  <a:pt x="9144000" y="0"/>
                </a:moveTo>
                <a:lnTo>
                  <a:pt x="0" y="0"/>
                </a:lnTo>
                <a:lnTo>
                  <a:pt x="0" y="12192"/>
                </a:lnTo>
                <a:lnTo>
                  <a:pt x="9144000" y="12192"/>
                </a:lnTo>
                <a:lnTo>
                  <a:pt x="9144000" y="0"/>
                </a:lnTo>
                <a:close/>
              </a:path>
            </a:pathLst>
          </a:custGeom>
          <a:solidFill>
            <a:srgbClr val="9999FF"/>
          </a:solidFill>
        </p:spPr>
        <p:txBody>
          <a:bodyPr wrap="square" lIns="0" tIns="0" rIns="0" bIns="0" rtlCol="0"/>
          <a:lstStyle/>
          <a:p>
            <a:endParaRPr/>
          </a:p>
        </p:txBody>
      </p:sp>
      <p:grpSp>
        <p:nvGrpSpPr>
          <p:cNvPr id="4" name="object 4"/>
          <p:cNvGrpSpPr/>
          <p:nvPr/>
        </p:nvGrpSpPr>
        <p:grpSpPr>
          <a:xfrm>
            <a:off x="470916" y="1150619"/>
            <a:ext cx="8673465" cy="5631180"/>
            <a:chOff x="470916" y="1150619"/>
            <a:chExt cx="8673465" cy="5631180"/>
          </a:xfrm>
        </p:grpSpPr>
        <p:pic>
          <p:nvPicPr>
            <p:cNvPr id="5" name="object 5"/>
            <p:cNvPicPr/>
            <p:nvPr/>
          </p:nvPicPr>
          <p:blipFill>
            <a:blip r:embed="rId2" cstate="print"/>
            <a:stretch>
              <a:fillRect/>
            </a:stretch>
          </p:blipFill>
          <p:spPr>
            <a:xfrm>
              <a:off x="6591300" y="5791198"/>
              <a:ext cx="2552699" cy="990600"/>
            </a:xfrm>
            <a:prstGeom prst="rect">
              <a:avLst/>
            </a:prstGeom>
          </p:spPr>
        </p:pic>
        <p:pic>
          <p:nvPicPr>
            <p:cNvPr id="6" name="object 6"/>
            <p:cNvPicPr/>
            <p:nvPr/>
          </p:nvPicPr>
          <p:blipFill>
            <a:blip r:embed="rId3" cstate="print"/>
            <a:stretch>
              <a:fillRect/>
            </a:stretch>
          </p:blipFill>
          <p:spPr>
            <a:xfrm>
              <a:off x="470916" y="1738883"/>
              <a:ext cx="6760464" cy="4465320"/>
            </a:xfrm>
            <a:prstGeom prst="rect">
              <a:avLst/>
            </a:prstGeom>
          </p:spPr>
        </p:pic>
        <p:sp>
          <p:nvSpPr>
            <p:cNvPr id="7" name="object 7"/>
            <p:cNvSpPr/>
            <p:nvPr/>
          </p:nvSpPr>
          <p:spPr>
            <a:xfrm>
              <a:off x="2343911" y="1299971"/>
              <a:ext cx="1507490" cy="438150"/>
            </a:xfrm>
            <a:custGeom>
              <a:avLst/>
              <a:gdLst/>
              <a:ahLst/>
              <a:cxnLst/>
              <a:rect l="l" t="t" r="r" b="b"/>
              <a:pathLst>
                <a:path w="1507489" h="438150">
                  <a:moveTo>
                    <a:pt x="0" y="436372"/>
                  </a:moveTo>
                  <a:lnTo>
                    <a:pt x="0" y="4572"/>
                  </a:lnTo>
                </a:path>
                <a:path w="1507489" h="438150">
                  <a:moveTo>
                    <a:pt x="0" y="4699"/>
                  </a:moveTo>
                  <a:lnTo>
                    <a:pt x="466725" y="0"/>
                  </a:lnTo>
                </a:path>
                <a:path w="1507489" h="438150">
                  <a:moveTo>
                    <a:pt x="1505712" y="438150"/>
                  </a:moveTo>
                  <a:lnTo>
                    <a:pt x="1505712" y="1524"/>
                  </a:lnTo>
                </a:path>
                <a:path w="1507489" h="438150">
                  <a:moveTo>
                    <a:pt x="859536" y="0"/>
                  </a:moveTo>
                  <a:lnTo>
                    <a:pt x="1507236" y="0"/>
                  </a:lnTo>
                </a:path>
              </a:pathLst>
            </a:custGeom>
            <a:ln w="9144">
              <a:solidFill>
                <a:srgbClr val="0000CC"/>
              </a:solidFill>
            </a:ln>
          </p:spPr>
          <p:txBody>
            <a:bodyPr wrap="square" lIns="0" tIns="0" rIns="0" bIns="0" rtlCol="0"/>
            <a:lstStyle/>
            <a:p>
              <a:endParaRPr/>
            </a:p>
          </p:txBody>
        </p:sp>
        <p:sp>
          <p:nvSpPr>
            <p:cNvPr id="8" name="object 8"/>
            <p:cNvSpPr/>
            <p:nvPr/>
          </p:nvSpPr>
          <p:spPr>
            <a:xfrm>
              <a:off x="2810255" y="1150619"/>
              <a:ext cx="393700" cy="369570"/>
            </a:xfrm>
            <a:custGeom>
              <a:avLst/>
              <a:gdLst/>
              <a:ahLst/>
              <a:cxnLst/>
              <a:rect l="l" t="t" r="r" b="b"/>
              <a:pathLst>
                <a:path w="393700" h="369569">
                  <a:moveTo>
                    <a:pt x="393192" y="12191"/>
                  </a:moveTo>
                  <a:lnTo>
                    <a:pt x="393192" y="369442"/>
                  </a:lnTo>
                </a:path>
                <a:path w="393700" h="369569">
                  <a:moveTo>
                    <a:pt x="252983" y="89915"/>
                  </a:moveTo>
                  <a:lnTo>
                    <a:pt x="252983" y="268477"/>
                  </a:lnTo>
                </a:path>
                <a:path w="393700" h="369569">
                  <a:moveTo>
                    <a:pt x="138683" y="0"/>
                  </a:moveTo>
                  <a:lnTo>
                    <a:pt x="138683" y="357124"/>
                  </a:lnTo>
                </a:path>
                <a:path w="393700" h="369569">
                  <a:moveTo>
                    <a:pt x="0" y="79247"/>
                  </a:moveTo>
                  <a:lnTo>
                    <a:pt x="0" y="257809"/>
                  </a:lnTo>
                </a:path>
              </a:pathLst>
            </a:custGeom>
            <a:ln w="9144">
              <a:solidFill>
                <a:srgbClr val="FF0000"/>
              </a:solidFill>
            </a:ln>
          </p:spPr>
          <p:txBody>
            <a:bodyPr wrap="square" lIns="0" tIns="0" rIns="0" bIns="0" rtlCol="0"/>
            <a:lstStyle/>
            <a:p>
              <a:endParaRPr/>
            </a:p>
          </p:txBody>
        </p:sp>
        <p:sp>
          <p:nvSpPr>
            <p:cNvPr id="9" name="object 9"/>
            <p:cNvSpPr/>
            <p:nvPr/>
          </p:nvSpPr>
          <p:spPr>
            <a:xfrm>
              <a:off x="2361438" y="3973830"/>
              <a:ext cx="1800225" cy="288290"/>
            </a:xfrm>
            <a:custGeom>
              <a:avLst/>
              <a:gdLst/>
              <a:ahLst/>
              <a:cxnLst/>
              <a:rect l="l" t="t" r="r" b="b"/>
              <a:pathLst>
                <a:path w="1800225" h="288289">
                  <a:moveTo>
                    <a:pt x="0" y="288036"/>
                  </a:moveTo>
                  <a:lnTo>
                    <a:pt x="1799843" y="288036"/>
                  </a:lnTo>
                  <a:lnTo>
                    <a:pt x="1799843" y="0"/>
                  </a:lnTo>
                  <a:lnTo>
                    <a:pt x="0" y="0"/>
                  </a:lnTo>
                  <a:lnTo>
                    <a:pt x="0" y="288036"/>
                  </a:lnTo>
                  <a:close/>
                </a:path>
              </a:pathLst>
            </a:custGeom>
            <a:ln w="28956">
              <a:solidFill>
                <a:srgbClr val="FF0000"/>
              </a:solidFill>
            </a:ln>
          </p:spPr>
          <p:txBody>
            <a:bodyPr wrap="square" lIns="0" tIns="0" rIns="0" bIns="0" rtlCol="0"/>
            <a:lstStyle/>
            <a:p>
              <a:endParaRPr/>
            </a:p>
          </p:txBody>
        </p:sp>
      </p:grpSp>
      <p:sp>
        <p:nvSpPr>
          <p:cNvPr id="10" name="object 10"/>
          <p:cNvSpPr txBox="1">
            <a:spLocks noGrp="1"/>
          </p:cNvSpPr>
          <p:nvPr>
            <p:ph type="title"/>
          </p:nvPr>
        </p:nvSpPr>
        <p:spPr>
          <a:xfrm>
            <a:off x="2849787" y="579596"/>
            <a:ext cx="372110" cy="461645"/>
          </a:xfrm>
          <a:prstGeom prst="rect">
            <a:avLst/>
          </a:prstGeom>
        </p:spPr>
        <p:txBody>
          <a:bodyPr vert="horz" wrap="square" lIns="0" tIns="13970" rIns="0" bIns="0" rtlCol="0">
            <a:spAutoFit/>
          </a:bodyPr>
          <a:lstStyle/>
          <a:p>
            <a:pPr marL="38100">
              <a:lnSpc>
                <a:spcPct val="100000"/>
              </a:lnSpc>
              <a:spcBef>
                <a:spcPts val="110"/>
              </a:spcBef>
            </a:pPr>
            <a:r>
              <a:rPr sz="2850" b="0" spc="-30" dirty="0">
                <a:solidFill>
                  <a:srgbClr val="000000"/>
                </a:solidFill>
                <a:latin typeface="Times New Roman"/>
                <a:cs typeface="Times New Roman"/>
              </a:rPr>
              <a:t>V</a:t>
            </a:r>
            <a:r>
              <a:rPr sz="2475" b="0" spc="-44" baseline="-25252" dirty="0">
                <a:solidFill>
                  <a:srgbClr val="000000"/>
                </a:solidFill>
                <a:latin typeface="Times New Roman"/>
                <a:cs typeface="Times New Roman"/>
              </a:rPr>
              <a:t>s</a:t>
            </a:r>
            <a:endParaRPr sz="2475" baseline="-25252">
              <a:latin typeface="Times New Roman"/>
              <a:cs typeface="Times New Roman"/>
            </a:endParaRPr>
          </a:p>
        </p:txBody>
      </p:sp>
      <p:sp>
        <p:nvSpPr>
          <p:cNvPr id="11" name="object 11"/>
          <p:cNvSpPr txBox="1"/>
          <p:nvPr/>
        </p:nvSpPr>
        <p:spPr>
          <a:xfrm>
            <a:off x="5083302" y="5848908"/>
            <a:ext cx="339725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0000"/>
                </a:solidFill>
                <a:latin typeface="黑体"/>
                <a:cs typeface="黑体"/>
              </a:rPr>
              <a:t>通道宽度、长度</a:t>
            </a:r>
            <a:r>
              <a:rPr sz="2400" b="1" spc="-5" dirty="0">
                <a:solidFill>
                  <a:srgbClr val="FF0000"/>
                </a:solidFill>
                <a:latin typeface="黑体"/>
                <a:cs typeface="黑体"/>
              </a:rPr>
              <a:t>：10</a:t>
            </a:r>
            <a:r>
              <a:rPr sz="2400" b="1" dirty="0">
                <a:solidFill>
                  <a:srgbClr val="FF0000"/>
                </a:solidFill>
                <a:latin typeface="黑体"/>
                <a:cs typeface="黑体"/>
              </a:rPr>
              <a:t>纳米</a:t>
            </a:r>
            <a:endParaRPr sz="2400">
              <a:latin typeface="黑体"/>
              <a:cs typeface="黑体"/>
            </a:endParaRPr>
          </a:p>
        </p:txBody>
      </p:sp>
      <p:sp>
        <p:nvSpPr>
          <p:cNvPr id="12" name="object 12"/>
          <p:cNvSpPr txBox="1"/>
          <p:nvPr/>
        </p:nvSpPr>
        <p:spPr>
          <a:xfrm>
            <a:off x="4335526" y="729741"/>
            <a:ext cx="4347845" cy="1558925"/>
          </a:xfrm>
          <a:prstGeom prst="rect">
            <a:avLst/>
          </a:prstGeom>
        </p:spPr>
        <p:txBody>
          <a:bodyPr vert="horz" wrap="square" lIns="0" tIns="12700" rIns="0" bIns="0" rtlCol="0">
            <a:spAutoFit/>
          </a:bodyPr>
          <a:lstStyle/>
          <a:p>
            <a:pPr marL="12700">
              <a:lnSpc>
                <a:spcPts val="2765"/>
              </a:lnSpc>
              <a:spcBef>
                <a:spcPts val="100"/>
              </a:spcBef>
            </a:pPr>
            <a:r>
              <a:rPr sz="2400" b="1" dirty="0">
                <a:solidFill>
                  <a:srgbClr val="DD4A39"/>
                </a:solidFill>
                <a:latin typeface="黑体"/>
                <a:cs typeface="黑体"/>
              </a:rPr>
              <a:t>金属氧化物半导体场效应晶体管</a:t>
            </a:r>
            <a:endParaRPr sz="2400">
              <a:latin typeface="黑体"/>
              <a:cs typeface="黑体"/>
            </a:endParaRPr>
          </a:p>
          <a:p>
            <a:pPr marL="12700">
              <a:lnSpc>
                <a:spcPts val="2765"/>
              </a:lnSpc>
            </a:pPr>
            <a:r>
              <a:rPr sz="2400" b="1" spc="-5" dirty="0">
                <a:solidFill>
                  <a:srgbClr val="535353"/>
                </a:solidFill>
                <a:latin typeface="Arial"/>
                <a:cs typeface="Arial"/>
              </a:rPr>
              <a:t>(MOSFET</a:t>
            </a:r>
            <a:r>
              <a:rPr sz="2400" b="1" spc="-5" dirty="0">
                <a:solidFill>
                  <a:srgbClr val="535353"/>
                </a:solidFill>
                <a:latin typeface="华文仿宋"/>
                <a:cs typeface="华文仿宋"/>
              </a:rPr>
              <a:t>，</a:t>
            </a:r>
            <a:r>
              <a:rPr sz="2400" b="1" dirty="0">
                <a:solidFill>
                  <a:srgbClr val="535353"/>
                </a:solidFill>
                <a:latin typeface="华文仿宋"/>
                <a:cs typeface="华文仿宋"/>
              </a:rPr>
              <a:t>又</a:t>
            </a:r>
            <a:r>
              <a:rPr sz="2400" b="1" spc="-5" dirty="0">
                <a:solidFill>
                  <a:srgbClr val="535353"/>
                </a:solidFill>
                <a:latin typeface="华文仿宋"/>
                <a:cs typeface="华文仿宋"/>
              </a:rPr>
              <a:t>称为</a:t>
            </a:r>
            <a:r>
              <a:rPr sz="2400" b="1" spc="-5" dirty="0">
                <a:solidFill>
                  <a:srgbClr val="535353"/>
                </a:solidFill>
                <a:latin typeface="Arial"/>
                <a:cs typeface="Arial"/>
              </a:rPr>
              <a:t>MOS</a:t>
            </a:r>
            <a:r>
              <a:rPr sz="2400" b="1" spc="-5" dirty="0">
                <a:solidFill>
                  <a:srgbClr val="535353"/>
                </a:solidFill>
                <a:latin typeface="华文仿宋"/>
                <a:cs typeface="华文仿宋"/>
              </a:rPr>
              <a:t>管</a:t>
            </a:r>
            <a:r>
              <a:rPr sz="2400" b="1" dirty="0">
                <a:solidFill>
                  <a:srgbClr val="535353"/>
                </a:solidFill>
                <a:latin typeface="Arial"/>
                <a:cs typeface="Arial"/>
              </a:rPr>
              <a:t>)</a:t>
            </a:r>
            <a:endParaRPr sz="2400">
              <a:latin typeface="Arial"/>
              <a:cs typeface="Arial"/>
            </a:endParaRPr>
          </a:p>
          <a:p>
            <a:pPr marL="2501900" marR="5080">
              <a:lnSpc>
                <a:spcPct val="100000"/>
              </a:lnSpc>
              <a:spcBef>
                <a:spcPts val="780"/>
              </a:spcBef>
            </a:pPr>
            <a:r>
              <a:rPr sz="2400" b="1" dirty="0">
                <a:solidFill>
                  <a:srgbClr val="FF0000"/>
                </a:solidFill>
                <a:latin typeface="华文仿宋"/>
                <a:cs typeface="华文仿宋"/>
              </a:rPr>
              <a:t>人工构</a:t>
            </a:r>
            <a:r>
              <a:rPr sz="2400" b="1" spc="-5" dirty="0">
                <a:solidFill>
                  <a:srgbClr val="FF0000"/>
                </a:solidFill>
                <a:latin typeface="华文仿宋"/>
                <a:cs typeface="华文仿宋"/>
              </a:rPr>
              <a:t>造纳米 </a:t>
            </a:r>
            <a:r>
              <a:rPr sz="2400" b="1" spc="5" dirty="0">
                <a:solidFill>
                  <a:srgbClr val="0000FF"/>
                </a:solidFill>
                <a:latin typeface="华文仿宋"/>
                <a:cs typeface="华文仿宋"/>
              </a:rPr>
              <a:t>微结构</a:t>
            </a:r>
            <a:endParaRPr sz="2400">
              <a:latin typeface="华文仿宋"/>
              <a:cs typeface="华文仿宋"/>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75628" y="117475"/>
            <a:ext cx="2756535" cy="299720"/>
          </a:xfrm>
          <a:prstGeom prst="rect">
            <a:avLst/>
          </a:prstGeom>
        </p:spPr>
        <p:txBody>
          <a:bodyPr vert="horz" wrap="square" lIns="0" tIns="12700" rIns="0" bIns="0" rtlCol="0">
            <a:spAutoFit/>
          </a:bodyPr>
          <a:lstStyle/>
          <a:p>
            <a:pPr marL="12700">
              <a:lnSpc>
                <a:spcPct val="100000"/>
              </a:lnSpc>
              <a:spcBef>
                <a:spcPts val="100"/>
              </a:spcBef>
            </a:pPr>
            <a:r>
              <a:rPr sz="1800" b="1" i="1" dirty="0">
                <a:solidFill>
                  <a:srgbClr val="0000CC"/>
                </a:solidFill>
                <a:latin typeface="Arial"/>
                <a:cs typeface="Arial"/>
              </a:rPr>
              <a:t>Xi’an </a:t>
            </a:r>
            <a:r>
              <a:rPr sz="1800" b="1" i="1" spc="-5" dirty="0">
                <a:solidFill>
                  <a:srgbClr val="0000CC"/>
                </a:solidFill>
                <a:latin typeface="Arial"/>
                <a:cs typeface="Arial"/>
              </a:rPr>
              <a:t>Jiaotong</a:t>
            </a:r>
            <a:r>
              <a:rPr sz="1800" b="1" i="1" spc="-30" dirty="0">
                <a:solidFill>
                  <a:srgbClr val="0000CC"/>
                </a:solidFill>
                <a:latin typeface="Arial"/>
                <a:cs typeface="Arial"/>
              </a:rPr>
              <a:t> </a:t>
            </a:r>
            <a:r>
              <a:rPr sz="1800" b="1" i="1" spc="-5" dirty="0">
                <a:solidFill>
                  <a:srgbClr val="0000CC"/>
                </a:solidFill>
                <a:latin typeface="Arial"/>
                <a:cs typeface="Arial"/>
              </a:rPr>
              <a:t>University</a:t>
            </a:r>
            <a:endParaRPr sz="1800">
              <a:latin typeface="Arial"/>
              <a:cs typeface="Arial"/>
            </a:endParaRPr>
          </a:p>
        </p:txBody>
      </p:sp>
      <p:sp>
        <p:nvSpPr>
          <p:cNvPr id="3" name="object 3"/>
          <p:cNvSpPr/>
          <p:nvPr/>
        </p:nvSpPr>
        <p:spPr>
          <a:xfrm>
            <a:off x="0" y="501395"/>
            <a:ext cx="9144000" cy="12700"/>
          </a:xfrm>
          <a:custGeom>
            <a:avLst/>
            <a:gdLst/>
            <a:ahLst/>
            <a:cxnLst/>
            <a:rect l="l" t="t" r="r" b="b"/>
            <a:pathLst>
              <a:path w="9144000" h="12700">
                <a:moveTo>
                  <a:pt x="9144000" y="0"/>
                </a:moveTo>
                <a:lnTo>
                  <a:pt x="0" y="0"/>
                </a:lnTo>
                <a:lnTo>
                  <a:pt x="0" y="12192"/>
                </a:lnTo>
                <a:lnTo>
                  <a:pt x="9144000" y="12192"/>
                </a:lnTo>
                <a:lnTo>
                  <a:pt x="9144000" y="0"/>
                </a:lnTo>
                <a:close/>
              </a:path>
            </a:pathLst>
          </a:custGeom>
          <a:solidFill>
            <a:srgbClr val="9999FF"/>
          </a:solidFill>
        </p:spPr>
        <p:txBody>
          <a:bodyPr wrap="square" lIns="0" tIns="0" rIns="0" bIns="0" rtlCol="0"/>
          <a:lstStyle/>
          <a:p>
            <a:endParaRPr/>
          </a:p>
        </p:txBody>
      </p:sp>
      <p:sp>
        <p:nvSpPr>
          <p:cNvPr id="12" name="object 12"/>
          <p:cNvSpPr txBox="1">
            <a:spLocks noGrp="1"/>
          </p:cNvSpPr>
          <p:nvPr>
            <p:ph type="title"/>
          </p:nvPr>
        </p:nvSpPr>
        <p:spPr>
          <a:xfrm>
            <a:off x="950467" y="883666"/>
            <a:ext cx="1452245" cy="452120"/>
          </a:xfrm>
          <a:prstGeom prst="rect">
            <a:avLst/>
          </a:prstGeom>
        </p:spPr>
        <p:txBody>
          <a:bodyPr vert="horz" wrap="square" lIns="0" tIns="12065" rIns="0" bIns="0" rtlCol="0">
            <a:spAutoFit/>
          </a:bodyPr>
          <a:lstStyle/>
          <a:p>
            <a:pPr marL="12700">
              <a:lnSpc>
                <a:spcPct val="100000"/>
              </a:lnSpc>
              <a:spcBef>
                <a:spcPts val="95"/>
              </a:spcBef>
            </a:pPr>
            <a:r>
              <a:rPr sz="2800" i="0" dirty="0">
                <a:solidFill>
                  <a:srgbClr val="0000FF"/>
                </a:solidFill>
                <a:latin typeface="华文仿宋"/>
                <a:cs typeface="华文仿宋"/>
              </a:rPr>
              <a:t>完美晶体</a:t>
            </a:r>
            <a:endParaRPr sz="2800">
              <a:latin typeface="华文仿宋"/>
              <a:cs typeface="华文仿宋"/>
            </a:endParaRPr>
          </a:p>
        </p:txBody>
      </p:sp>
      <p:pic>
        <p:nvPicPr>
          <p:cNvPr id="13" name="object 13"/>
          <p:cNvPicPr/>
          <p:nvPr/>
        </p:nvPicPr>
        <p:blipFill>
          <a:blip r:embed="rId2" cstate="print"/>
          <a:stretch>
            <a:fillRect/>
          </a:stretch>
        </p:blipFill>
        <p:spPr>
          <a:xfrm>
            <a:off x="300227" y="2860548"/>
            <a:ext cx="3084576" cy="2226564"/>
          </a:xfrm>
          <a:prstGeom prst="rect">
            <a:avLst/>
          </a:prstGeom>
        </p:spPr>
      </p:pic>
      <p:sp>
        <p:nvSpPr>
          <p:cNvPr id="14" name="object 14"/>
          <p:cNvSpPr txBox="1"/>
          <p:nvPr/>
        </p:nvSpPr>
        <p:spPr>
          <a:xfrm>
            <a:off x="78638" y="5114783"/>
            <a:ext cx="3738879" cy="1118870"/>
          </a:xfrm>
          <a:prstGeom prst="rect">
            <a:avLst/>
          </a:prstGeom>
        </p:spPr>
        <p:txBody>
          <a:bodyPr vert="horz" wrap="square" lIns="0" tIns="176530" rIns="0" bIns="0" rtlCol="0">
            <a:spAutoFit/>
          </a:bodyPr>
          <a:lstStyle/>
          <a:p>
            <a:pPr algn="ctr">
              <a:lnSpc>
                <a:spcPct val="100000"/>
              </a:lnSpc>
              <a:spcBef>
                <a:spcPts val="1390"/>
              </a:spcBef>
            </a:pPr>
            <a:r>
              <a:rPr sz="2400" b="1" spc="5" dirty="0">
                <a:solidFill>
                  <a:srgbClr val="FF0000"/>
                </a:solidFill>
                <a:latin typeface="华文仿宋"/>
                <a:cs typeface="华文仿宋"/>
              </a:rPr>
              <a:t>人工构</a:t>
            </a:r>
            <a:r>
              <a:rPr sz="2400" b="1" spc="-5" dirty="0">
                <a:solidFill>
                  <a:srgbClr val="FF0000"/>
                </a:solidFill>
                <a:latin typeface="华文仿宋"/>
                <a:cs typeface="华文仿宋"/>
              </a:rPr>
              <a:t>造的</a:t>
            </a:r>
            <a:r>
              <a:rPr sz="2400" b="1" spc="-5" dirty="0">
                <a:solidFill>
                  <a:srgbClr val="0000FF"/>
                </a:solidFill>
                <a:latin typeface="华文仿宋"/>
                <a:cs typeface="华文仿宋"/>
              </a:rPr>
              <a:t>微结构（纳米）</a:t>
            </a:r>
            <a:endParaRPr sz="2400">
              <a:latin typeface="华文仿宋"/>
              <a:cs typeface="华文仿宋"/>
            </a:endParaRPr>
          </a:p>
          <a:p>
            <a:pPr marR="29209" algn="ctr">
              <a:lnSpc>
                <a:spcPct val="100000"/>
              </a:lnSpc>
              <a:spcBef>
                <a:spcPts val="1375"/>
              </a:spcBef>
            </a:pPr>
            <a:r>
              <a:rPr sz="2550" spc="5" dirty="0">
                <a:latin typeface="Times New Roman"/>
                <a:cs typeface="Times New Roman"/>
              </a:rPr>
              <a:t>10</a:t>
            </a:r>
            <a:r>
              <a:rPr sz="2175" spc="7" baseline="44061" dirty="0">
                <a:latin typeface="Symbol"/>
                <a:cs typeface="Symbol"/>
              </a:rPr>
              <a:t></a:t>
            </a:r>
            <a:r>
              <a:rPr sz="2175" spc="7" baseline="44061" dirty="0">
                <a:latin typeface="Times New Roman"/>
                <a:cs typeface="Times New Roman"/>
              </a:rPr>
              <a:t>9</a:t>
            </a:r>
            <a:r>
              <a:rPr sz="2175" spc="-165" baseline="44061" dirty="0">
                <a:latin typeface="Times New Roman"/>
                <a:cs typeface="Times New Roman"/>
              </a:rPr>
              <a:t> </a:t>
            </a:r>
            <a:r>
              <a:rPr sz="2550" i="1" spc="85" dirty="0">
                <a:latin typeface="Times New Roman"/>
                <a:cs typeface="Times New Roman"/>
              </a:rPr>
              <a:t>m</a:t>
            </a:r>
            <a:endParaRPr sz="2550">
              <a:latin typeface="Times New Roman"/>
              <a:cs typeface="Times New Roman"/>
            </a:endParaRPr>
          </a:p>
        </p:txBody>
      </p:sp>
      <p:sp>
        <p:nvSpPr>
          <p:cNvPr id="15" name="object 15"/>
          <p:cNvSpPr txBox="1"/>
          <p:nvPr/>
        </p:nvSpPr>
        <p:spPr>
          <a:xfrm>
            <a:off x="248513" y="2128519"/>
            <a:ext cx="3348990" cy="452120"/>
          </a:xfrm>
          <a:prstGeom prst="rect">
            <a:avLst/>
          </a:prstGeom>
        </p:spPr>
        <p:txBody>
          <a:bodyPr vert="horz" wrap="square" lIns="0" tIns="12065" rIns="0" bIns="0" rtlCol="0">
            <a:spAutoFit/>
          </a:bodyPr>
          <a:lstStyle/>
          <a:p>
            <a:pPr marL="12700">
              <a:lnSpc>
                <a:spcPct val="100000"/>
              </a:lnSpc>
              <a:spcBef>
                <a:spcPts val="95"/>
              </a:spcBef>
            </a:pPr>
            <a:r>
              <a:rPr sz="2800" b="1" dirty="0">
                <a:solidFill>
                  <a:srgbClr val="FF0000"/>
                </a:solidFill>
                <a:latin typeface="华文仿宋"/>
                <a:cs typeface="华文仿宋"/>
              </a:rPr>
              <a:t>半导体材</a:t>
            </a:r>
            <a:r>
              <a:rPr sz="2800" b="1" spc="-10" dirty="0">
                <a:solidFill>
                  <a:srgbClr val="FF0000"/>
                </a:solidFill>
                <a:latin typeface="华文仿宋"/>
                <a:cs typeface="华文仿宋"/>
              </a:rPr>
              <a:t>料</a:t>
            </a:r>
            <a:r>
              <a:rPr sz="2800" b="1" spc="-10" dirty="0">
                <a:solidFill>
                  <a:srgbClr val="0000FF"/>
                </a:solidFill>
                <a:latin typeface="华文仿宋"/>
                <a:cs typeface="华文仿宋"/>
              </a:rPr>
              <a:t>（</a:t>
            </a:r>
            <a:r>
              <a:rPr sz="2800" b="1" spc="-10" dirty="0">
                <a:solidFill>
                  <a:srgbClr val="0000FF"/>
                </a:solidFill>
                <a:latin typeface="Times New Roman"/>
                <a:cs typeface="Times New Roman"/>
              </a:rPr>
              <a:t>P</a:t>
            </a:r>
            <a:r>
              <a:rPr sz="2800" b="1" spc="-10" dirty="0">
                <a:solidFill>
                  <a:srgbClr val="0000FF"/>
                </a:solidFill>
                <a:latin typeface="华文仿宋"/>
                <a:cs typeface="华文仿宋"/>
              </a:rPr>
              <a:t>，</a:t>
            </a:r>
            <a:r>
              <a:rPr sz="2800" b="1" spc="-10" dirty="0">
                <a:solidFill>
                  <a:srgbClr val="0000FF"/>
                </a:solidFill>
                <a:latin typeface="Times New Roman"/>
                <a:cs typeface="Times New Roman"/>
              </a:rPr>
              <a:t>N</a:t>
            </a:r>
            <a:r>
              <a:rPr sz="2800" b="1" spc="-10" dirty="0">
                <a:solidFill>
                  <a:srgbClr val="0000FF"/>
                </a:solidFill>
                <a:latin typeface="华文仿宋"/>
                <a:cs typeface="华文仿宋"/>
              </a:rPr>
              <a:t>）</a:t>
            </a:r>
            <a:endParaRPr sz="2800">
              <a:latin typeface="华文仿宋"/>
              <a:cs typeface="华文仿宋"/>
            </a:endParaRPr>
          </a:p>
        </p:txBody>
      </p:sp>
      <p:sp>
        <p:nvSpPr>
          <p:cNvPr id="16" name="object 14">
            <a:extLst>
              <a:ext uri="{FF2B5EF4-FFF2-40B4-BE49-F238E27FC236}">
                <a16:creationId xmlns:a16="http://schemas.microsoft.com/office/drawing/2014/main" id="{1F7C9281-6667-4CA0-A35D-D85D0B3AC28B}"/>
              </a:ext>
            </a:extLst>
          </p:cNvPr>
          <p:cNvSpPr txBox="1"/>
          <p:nvPr/>
        </p:nvSpPr>
        <p:spPr>
          <a:xfrm>
            <a:off x="3817518" y="2189479"/>
            <a:ext cx="3800096" cy="751488"/>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0000"/>
                </a:solidFill>
                <a:latin typeface="Times New Roman"/>
                <a:cs typeface="Times New Roman"/>
              </a:rPr>
              <a:t>10</a:t>
            </a:r>
            <a:r>
              <a:rPr sz="2400" b="1" dirty="0">
                <a:solidFill>
                  <a:srgbClr val="FF0000"/>
                </a:solidFill>
                <a:latin typeface="华文仿宋"/>
                <a:cs typeface="华文仿宋"/>
              </a:rPr>
              <a:t>几亿个</a:t>
            </a:r>
            <a:r>
              <a:rPr sz="2400" b="1" spc="-5" dirty="0">
                <a:solidFill>
                  <a:srgbClr val="FF0000"/>
                </a:solidFill>
                <a:latin typeface="华文仿宋"/>
                <a:cs typeface="华文仿宋"/>
              </a:rPr>
              <a:t>微纳结</a:t>
            </a:r>
            <a:r>
              <a:rPr sz="2400" b="1" dirty="0">
                <a:solidFill>
                  <a:srgbClr val="FF0000"/>
                </a:solidFill>
                <a:latin typeface="华文仿宋"/>
                <a:cs typeface="华文仿宋"/>
              </a:rPr>
              <a:t>构</a:t>
            </a:r>
            <a:r>
              <a:rPr sz="2400" b="1" spc="-5" dirty="0">
                <a:solidFill>
                  <a:srgbClr val="0000CC"/>
                </a:solidFill>
                <a:latin typeface="华文仿宋"/>
                <a:cs typeface="华文仿宋"/>
              </a:rPr>
              <a:t>要制造在几</a:t>
            </a:r>
            <a:r>
              <a:rPr sz="2400" b="1" spc="-5" dirty="0">
                <a:solidFill>
                  <a:srgbClr val="FF0000"/>
                </a:solidFill>
                <a:latin typeface="华文仿宋"/>
                <a:cs typeface="华文仿宋"/>
              </a:rPr>
              <a:t>十个平方毫米</a:t>
            </a:r>
            <a:r>
              <a:rPr sz="2400" b="1" spc="-5" dirty="0">
                <a:solidFill>
                  <a:srgbClr val="0000CC"/>
                </a:solidFill>
                <a:latin typeface="华文仿宋"/>
                <a:cs typeface="华文仿宋"/>
              </a:rPr>
              <a:t>的硅片上！</a:t>
            </a:r>
            <a:endParaRPr sz="2400" dirty="0">
              <a:latin typeface="华文仿宋"/>
              <a:cs typeface="华文仿宋"/>
            </a:endParaRPr>
          </a:p>
        </p:txBody>
      </p:sp>
      <p:sp>
        <p:nvSpPr>
          <p:cNvPr id="17" name="object 15">
            <a:extLst>
              <a:ext uri="{FF2B5EF4-FFF2-40B4-BE49-F238E27FC236}">
                <a16:creationId xmlns:a16="http://schemas.microsoft.com/office/drawing/2014/main" id="{18480C67-C454-479A-B3DF-08E4CD5E2D35}"/>
              </a:ext>
            </a:extLst>
          </p:cNvPr>
          <p:cNvSpPr txBox="1">
            <a:spLocks/>
          </p:cNvSpPr>
          <p:nvPr/>
        </p:nvSpPr>
        <p:spPr>
          <a:xfrm>
            <a:off x="3886200" y="883666"/>
            <a:ext cx="3800095" cy="1120820"/>
          </a:xfrm>
          <a:prstGeom prst="rect">
            <a:avLst/>
          </a:prstGeom>
        </p:spPr>
        <p:txBody>
          <a:bodyPr vert="horz" wrap="square" lIns="0" tIns="12700" rIns="0" bIns="0" rtlCol="0">
            <a:spAutoFit/>
          </a:bodyPr>
          <a:lstStyle>
            <a:lvl1pPr>
              <a:defRPr sz="1800" b="1" i="1">
                <a:solidFill>
                  <a:srgbClr val="0000CC"/>
                </a:solidFill>
                <a:latin typeface="Arial"/>
                <a:ea typeface="+mj-ea"/>
                <a:cs typeface="Arial"/>
              </a:defRPr>
            </a:lvl1pPr>
          </a:lstStyle>
          <a:p>
            <a:pPr marL="12700" marR="5080">
              <a:spcBef>
                <a:spcPts val="100"/>
              </a:spcBef>
            </a:pPr>
            <a:r>
              <a:rPr lang="zh-CN" altLang="en-US" sz="2400" i="0" kern="0" dirty="0">
                <a:solidFill>
                  <a:srgbClr val="FF0000"/>
                </a:solidFill>
                <a:latin typeface="华文仿宋"/>
                <a:cs typeface="华文仿宋"/>
              </a:rPr>
              <a:t>人工构</a:t>
            </a:r>
            <a:r>
              <a:rPr lang="zh-CN" altLang="en-US" sz="2400" i="0" kern="0" spc="-5" dirty="0">
                <a:solidFill>
                  <a:srgbClr val="FF0000"/>
                </a:solidFill>
                <a:latin typeface="华文仿宋"/>
                <a:cs typeface="华文仿宋"/>
              </a:rPr>
              <a:t>造的纳</a:t>
            </a:r>
            <a:r>
              <a:rPr lang="zh-CN" altLang="en-US" sz="2400" i="0" kern="0" dirty="0">
                <a:solidFill>
                  <a:srgbClr val="FF0000"/>
                </a:solidFill>
                <a:latin typeface="华文仿宋"/>
                <a:cs typeface="华文仿宋"/>
              </a:rPr>
              <a:t>米</a:t>
            </a:r>
            <a:r>
              <a:rPr lang="zh-CN" altLang="en-US" sz="2400" i="0" kern="0" spc="-5" dirty="0">
                <a:solidFill>
                  <a:srgbClr val="0000FF"/>
                </a:solidFill>
                <a:latin typeface="华文仿宋"/>
                <a:cs typeface="华文仿宋"/>
              </a:rPr>
              <a:t>微结构 </a:t>
            </a:r>
            <a:r>
              <a:rPr lang="zh-CN" altLang="en-US" sz="2400" i="0" kern="0" dirty="0">
                <a:solidFill>
                  <a:srgbClr val="0000FF"/>
                </a:solidFill>
                <a:latin typeface="华文仿宋"/>
                <a:cs typeface="华文仿宋"/>
              </a:rPr>
              <a:t>按确定</a:t>
            </a:r>
            <a:r>
              <a:rPr lang="zh-CN" altLang="en-US" sz="2400" i="0" kern="0" spc="-5" dirty="0">
                <a:solidFill>
                  <a:srgbClr val="0000FF"/>
                </a:solidFill>
                <a:latin typeface="华文仿宋"/>
                <a:cs typeface="华文仿宋"/>
              </a:rPr>
              <a:t>的逻辑连接起来 </a:t>
            </a:r>
            <a:r>
              <a:rPr lang="zh-CN" altLang="en-US" sz="2400" i="0" kern="0" dirty="0">
                <a:solidFill>
                  <a:srgbClr val="0000FF"/>
                </a:solidFill>
                <a:latin typeface="华文仿宋"/>
                <a:cs typeface="华文仿宋"/>
              </a:rPr>
              <a:t>形成具</a:t>
            </a:r>
            <a:r>
              <a:rPr lang="zh-CN" altLang="en-US" sz="2400" i="0" kern="0" spc="-5" dirty="0">
                <a:solidFill>
                  <a:srgbClr val="0000FF"/>
                </a:solidFill>
                <a:latin typeface="华文仿宋"/>
                <a:cs typeface="华文仿宋"/>
              </a:rPr>
              <a:t>有特定功能的电路</a:t>
            </a:r>
            <a:endParaRPr lang="zh-CN" altLang="en-US" sz="2400" kern="0" dirty="0">
              <a:latin typeface="华文仿宋"/>
              <a:cs typeface="华文仿宋"/>
            </a:endParaRPr>
          </a:p>
        </p:txBody>
      </p:sp>
      <p:pic>
        <p:nvPicPr>
          <p:cNvPr id="18" name="object 10">
            <a:extLst>
              <a:ext uri="{FF2B5EF4-FFF2-40B4-BE49-F238E27FC236}">
                <a16:creationId xmlns:a16="http://schemas.microsoft.com/office/drawing/2014/main" id="{08FF25F2-E84F-4685-91DA-2B06576E5452}"/>
              </a:ext>
            </a:extLst>
          </p:cNvPr>
          <p:cNvPicPr/>
          <p:nvPr/>
        </p:nvPicPr>
        <p:blipFill>
          <a:blip r:embed="rId3" cstate="print"/>
          <a:stretch>
            <a:fillRect/>
          </a:stretch>
        </p:blipFill>
        <p:spPr>
          <a:xfrm>
            <a:off x="3936975" y="3125960"/>
            <a:ext cx="4477305" cy="2369464"/>
          </a:xfrm>
          <a:prstGeom prst="rect">
            <a:avLst/>
          </a:prstGeom>
        </p:spPr>
      </p:pic>
      <p:sp>
        <p:nvSpPr>
          <p:cNvPr id="19" name="object 5">
            <a:extLst>
              <a:ext uri="{FF2B5EF4-FFF2-40B4-BE49-F238E27FC236}">
                <a16:creationId xmlns:a16="http://schemas.microsoft.com/office/drawing/2014/main" id="{2257FA79-AE51-4063-881E-0B1375EEE294}"/>
              </a:ext>
            </a:extLst>
          </p:cNvPr>
          <p:cNvSpPr txBox="1">
            <a:spLocks/>
          </p:cNvSpPr>
          <p:nvPr/>
        </p:nvSpPr>
        <p:spPr>
          <a:xfrm>
            <a:off x="470217" y="6405880"/>
            <a:ext cx="8203565" cy="452120"/>
          </a:xfrm>
          <a:prstGeom prst="rect">
            <a:avLst/>
          </a:prstGeom>
        </p:spPr>
        <p:txBody>
          <a:bodyPr vert="horz" wrap="square" lIns="0" tIns="12065" rIns="0" bIns="0" rtlCol="0">
            <a:spAutoFit/>
          </a:bodyPr>
          <a:lstStyle>
            <a:lvl1pPr>
              <a:defRPr sz="1800" b="1" i="1">
                <a:solidFill>
                  <a:srgbClr val="0000CC"/>
                </a:solidFill>
                <a:latin typeface="Arial"/>
                <a:ea typeface="+mj-ea"/>
                <a:cs typeface="Arial"/>
              </a:defRPr>
            </a:lvl1pPr>
          </a:lstStyle>
          <a:p>
            <a:pPr marL="12700">
              <a:spcBef>
                <a:spcPts val="95"/>
              </a:spcBef>
            </a:pPr>
            <a:r>
              <a:rPr lang="zh-CN" altLang="en-US" sz="2800" i="0" kern="0" spc="-5">
                <a:solidFill>
                  <a:srgbClr val="FF0000"/>
                </a:solidFill>
                <a:latin typeface="华文仿宋"/>
                <a:cs typeface="华文仿宋"/>
              </a:rPr>
              <a:t>我们可以通</a:t>
            </a:r>
            <a:r>
              <a:rPr lang="zh-CN" altLang="en-US" sz="2800" i="0" kern="0" spc="-10">
                <a:solidFill>
                  <a:srgbClr val="FF0000"/>
                </a:solidFill>
                <a:latin typeface="华文仿宋"/>
                <a:cs typeface="华文仿宋"/>
              </a:rPr>
              <a:t>过这</a:t>
            </a:r>
            <a:r>
              <a:rPr lang="zh-CN" altLang="en-US" sz="2800" i="0" kern="0" spc="-5">
                <a:solidFill>
                  <a:srgbClr val="FF0000"/>
                </a:solidFill>
                <a:latin typeface="华文仿宋"/>
                <a:cs typeface="华文仿宋"/>
              </a:rPr>
              <a:t>种</a:t>
            </a:r>
            <a:r>
              <a:rPr lang="zh-CN" altLang="en-US" sz="2800" i="0" kern="0" spc="-10">
                <a:solidFill>
                  <a:srgbClr val="FF0000"/>
                </a:solidFill>
                <a:latin typeface="华文仿宋"/>
                <a:cs typeface="华文仿宋"/>
              </a:rPr>
              <a:t>方式</a:t>
            </a:r>
            <a:r>
              <a:rPr lang="zh-CN" altLang="en-US" sz="2800" i="0" kern="0" spc="-5">
                <a:solidFill>
                  <a:srgbClr val="FF0000"/>
                </a:solidFill>
                <a:latin typeface="华文仿宋"/>
                <a:cs typeface="华文仿宋"/>
              </a:rPr>
              <a:t>持</a:t>
            </a:r>
            <a:r>
              <a:rPr lang="zh-CN" altLang="en-US" sz="2800" i="0" kern="0" spc="-10">
                <a:solidFill>
                  <a:srgbClr val="FF0000"/>
                </a:solidFill>
                <a:latin typeface="华文仿宋"/>
                <a:cs typeface="华文仿宋"/>
              </a:rPr>
              <a:t>续不</a:t>
            </a:r>
            <a:r>
              <a:rPr lang="zh-CN" altLang="en-US" sz="2800" i="0" kern="0" spc="-5">
                <a:solidFill>
                  <a:srgbClr val="FF0000"/>
                </a:solidFill>
                <a:latin typeface="华文仿宋"/>
                <a:cs typeface="华文仿宋"/>
              </a:rPr>
              <a:t>断</a:t>
            </a:r>
            <a:r>
              <a:rPr lang="zh-CN" altLang="en-US" sz="2800" i="0" kern="0" spc="-10">
                <a:solidFill>
                  <a:srgbClr val="FF0000"/>
                </a:solidFill>
                <a:latin typeface="华文仿宋"/>
                <a:cs typeface="华文仿宋"/>
              </a:rPr>
              <a:t>提高</a:t>
            </a:r>
            <a:r>
              <a:rPr lang="zh-CN" altLang="en-US" sz="2800" i="0" kern="0" spc="-5">
                <a:solidFill>
                  <a:srgbClr val="FF0000"/>
                </a:solidFill>
                <a:latin typeface="华文仿宋"/>
                <a:cs typeface="华文仿宋"/>
              </a:rPr>
              <a:t>计</a:t>
            </a:r>
            <a:r>
              <a:rPr lang="zh-CN" altLang="en-US" sz="2800" i="0" kern="0" spc="-10">
                <a:solidFill>
                  <a:srgbClr val="FF0000"/>
                </a:solidFill>
                <a:latin typeface="华文仿宋"/>
                <a:cs typeface="华文仿宋"/>
              </a:rPr>
              <a:t>算机</a:t>
            </a:r>
            <a:r>
              <a:rPr lang="zh-CN" altLang="en-US" sz="2800" i="0" kern="0" spc="-5">
                <a:solidFill>
                  <a:srgbClr val="FF0000"/>
                </a:solidFill>
                <a:latin typeface="华文仿宋"/>
                <a:cs typeface="华文仿宋"/>
              </a:rPr>
              <a:t>性</a:t>
            </a:r>
            <a:r>
              <a:rPr lang="zh-CN" altLang="en-US" sz="2800" i="0" kern="0" spc="-10">
                <a:solidFill>
                  <a:srgbClr val="FF0000"/>
                </a:solidFill>
                <a:latin typeface="华文仿宋"/>
                <a:cs typeface="华文仿宋"/>
              </a:rPr>
              <a:t>能吗？</a:t>
            </a:r>
            <a:endParaRPr lang="zh-CN" altLang="en-US" sz="2800" kern="0" dirty="0">
              <a:latin typeface="华文仿宋"/>
              <a:cs typeface="华文仿宋"/>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75628" y="117475"/>
            <a:ext cx="2756535" cy="299720"/>
          </a:xfrm>
          <a:prstGeom prst="rect">
            <a:avLst/>
          </a:prstGeom>
        </p:spPr>
        <p:txBody>
          <a:bodyPr vert="horz" wrap="square" lIns="0" tIns="12700" rIns="0" bIns="0" rtlCol="0">
            <a:spAutoFit/>
          </a:bodyPr>
          <a:lstStyle/>
          <a:p>
            <a:pPr marL="12700">
              <a:lnSpc>
                <a:spcPct val="100000"/>
              </a:lnSpc>
              <a:spcBef>
                <a:spcPts val="100"/>
              </a:spcBef>
            </a:pPr>
            <a:r>
              <a:rPr sz="1800" b="1" i="1" dirty="0">
                <a:solidFill>
                  <a:srgbClr val="0000CC"/>
                </a:solidFill>
                <a:latin typeface="Arial"/>
                <a:cs typeface="Arial"/>
              </a:rPr>
              <a:t>Xi’an </a:t>
            </a:r>
            <a:r>
              <a:rPr sz="1800" b="1" i="1" spc="-5" dirty="0">
                <a:solidFill>
                  <a:srgbClr val="0000CC"/>
                </a:solidFill>
                <a:latin typeface="Arial"/>
                <a:cs typeface="Arial"/>
              </a:rPr>
              <a:t>Jiaotong</a:t>
            </a:r>
            <a:r>
              <a:rPr sz="1800" b="1" i="1" spc="-30" dirty="0">
                <a:solidFill>
                  <a:srgbClr val="0000CC"/>
                </a:solidFill>
                <a:latin typeface="Arial"/>
                <a:cs typeface="Arial"/>
              </a:rPr>
              <a:t> </a:t>
            </a:r>
            <a:r>
              <a:rPr sz="1800" b="1" i="1" spc="-5" dirty="0">
                <a:solidFill>
                  <a:srgbClr val="0000CC"/>
                </a:solidFill>
                <a:latin typeface="Arial"/>
                <a:cs typeface="Arial"/>
              </a:rPr>
              <a:t>University</a:t>
            </a:r>
            <a:endParaRPr sz="1800">
              <a:latin typeface="Arial"/>
              <a:cs typeface="Arial"/>
            </a:endParaRPr>
          </a:p>
        </p:txBody>
      </p:sp>
      <p:sp>
        <p:nvSpPr>
          <p:cNvPr id="3" name="object 3"/>
          <p:cNvSpPr/>
          <p:nvPr/>
        </p:nvSpPr>
        <p:spPr>
          <a:xfrm>
            <a:off x="0" y="501395"/>
            <a:ext cx="9144000" cy="12700"/>
          </a:xfrm>
          <a:custGeom>
            <a:avLst/>
            <a:gdLst/>
            <a:ahLst/>
            <a:cxnLst/>
            <a:rect l="l" t="t" r="r" b="b"/>
            <a:pathLst>
              <a:path w="9144000" h="12700">
                <a:moveTo>
                  <a:pt x="9144000" y="0"/>
                </a:moveTo>
                <a:lnTo>
                  <a:pt x="0" y="0"/>
                </a:lnTo>
                <a:lnTo>
                  <a:pt x="0" y="12192"/>
                </a:lnTo>
                <a:lnTo>
                  <a:pt x="9144000" y="12192"/>
                </a:lnTo>
                <a:lnTo>
                  <a:pt x="9144000" y="0"/>
                </a:lnTo>
                <a:close/>
              </a:path>
            </a:pathLst>
          </a:custGeom>
          <a:solidFill>
            <a:srgbClr val="9999FF"/>
          </a:solidFill>
        </p:spPr>
        <p:txBody>
          <a:bodyPr wrap="square" lIns="0" tIns="0" rIns="0" bIns="0" rtlCol="0"/>
          <a:lstStyle/>
          <a:p>
            <a:endParaRPr/>
          </a:p>
        </p:txBody>
      </p:sp>
      <p:pic>
        <p:nvPicPr>
          <p:cNvPr id="4" name="object 4"/>
          <p:cNvPicPr/>
          <p:nvPr/>
        </p:nvPicPr>
        <p:blipFill>
          <a:blip r:embed="rId2" cstate="print"/>
          <a:stretch>
            <a:fillRect/>
          </a:stretch>
        </p:blipFill>
        <p:spPr>
          <a:xfrm>
            <a:off x="6591300" y="5791198"/>
            <a:ext cx="2552699" cy="990600"/>
          </a:xfrm>
          <a:prstGeom prst="rect">
            <a:avLst/>
          </a:prstGeom>
        </p:spPr>
      </p:pic>
      <p:sp>
        <p:nvSpPr>
          <p:cNvPr id="25" name="object 25"/>
          <p:cNvSpPr txBox="1"/>
          <p:nvPr/>
        </p:nvSpPr>
        <p:spPr>
          <a:xfrm>
            <a:off x="326360" y="1086076"/>
            <a:ext cx="5824220"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0000"/>
                </a:solidFill>
                <a:latin typeface="华文仿宋"/>
                <a:cs typeface="华文仿宋"/>
              </a:rPr>
              <a:t>每个晶</a:t>
            </a:r>
            <a:r>
              <a:rPr sz="2400" b="1" spc="-5" dirty="0">
                <a:solidFill>
                  <a:srgbClr val="FF0000"/>
                </a:solidFill>
                <a:latin typeface="华文仿宋"/>
                <a:cs typeface="华文仿宋"/>
              </a:rPr>
              <a:t>体管可</a:t>
            </a:r>
            <a:r>
              <a:rPr sz="2400" b="1" dirty="0">
                <a:solidFill>
                  <a:srgbClr val="FF0000"/>
                </a:solidFill>
                <a:latin typeface="华文仿宋"/>
                <a:cs typeface="华文仿宋"/>
              </a:rPr>
              <a:t>能</a:t>
            </a:r>
            <a:r>
              <a:rPr sz="2400" b="1" spc="-5" dirty="0">
                <a:solidFill>
                  <a:srgbClr val="FF0000"/>
                </a:solidFill>
                <a:latin typeface="华文仿宋"/>
                <a:cs typeface="华文仿宋"/>
              </a:rPr>
              <a:t>由几百</a:t>
            </a:r>
            <a:r>
              <a:rPr sz="2400" b="1" dirty="0">
                <a:solidFill>
                  <a:srgbClr val="FF0000"/>
                </a:solidFill>
                <a:latin typeface="华文仿宋"/>
                <a:cs typeface="华文仿宋"/>
              </a:rPr>
              <a:t>或</a:t>
            </a:r>
            <a:r>
              <a:rPr sz="2400" b="1" spc="-5" dirty="0">
                <a:solidFill>
                  <a:srgbClr val="FF0000"/>
                </a:solidFill>
                <a:latin typeface="华文仿宋"/>
                <a:cs typeface="华文仿宋"/>
              </a:rPr>
              <a:t>几十个</a:t>
            </a:r>
            <a:r>
              <a:rPr sz="2400" b="1" dirty="0">
                <a:solidFill>
                  <a:srgbClr val="FF0000"/>
                </a:solidFill>
                <a:latin typeface="华文仿宋"/>
                <a:cs typeface="华文仿宋"/>
              </a:rPr>
              <a:t>原</a:t>
            </a:r>
            <a:r>
              <a:rPr sz="2400" b="1" spc="-5" dirty="0">
                <a:solidFill>
                  <a:srgbClr val="FF0000"/>
                </a:solidFill>
                <a:latin typeface="华文仿宋"/>
                <a:cs typeface="华文仿宋"/>
              </a:rPr>
              <a:t>子组成！</a:t>
            </a:r>
            <a:endParaRPr sz="2400" dirty="0">
              <a:latin typeface="华文仿宋"/>
              <a:cs typeface="华文仿宋"/>
            </a:endParaRPr>
          </a:p>
        </p:txBody>
      </p:sp>
      <p:sp>
        <p:nvSpPr>
          <p:cNvPr id="26" name="object 26"/>
          <p:cNvSpPr txBox="1">
            <a:spLocks noGrp="1"/>
          </p:cNvSpPr>
          <p:nvPr>
            <p:ph type="title"/>
          </p:nvPr>
        </p:nvSpPr>
        <p:spPr>
          <a:xfrm>
            <a:off x="329590" y="594741"/>
            <a:ext cx="3938270" cy="452120"/>
          </a:xfrm>
          <a:prstGeom prst="rect">
            <a:avLst/>
          </a:prstGeom>
        </p:spPr>
        <p:txBody>
          <a:bodyPr vert="horz" wrap="square" lIns="0" tIns="12065" rIns="0" bIns="0" rtlCol="0">
            <a:spAutoFit/>
          </a:bodyPr>
          <a:lstStyle/>
          <a:p>
            <a:pPr marL="12700">
              <a:lnSpc>
                <a:spcPct val="100000"/>
              </a:lnSpc>
              <a:spcBef>
                <a:spcPts val="95"/>
              </a:spcBef>
            </a:pPr>
            <a:r>
              <a:rPr sz="2800" i="0" spc="-5" dirty="0">
                <a:latin typeface="华文仿宋"/>
                <a:cs typeface="华文仿宋"/>
              </a:rPr>
              <a:t>晶体管物理</a:t>
            </a:r>
            <a:r>
              <a:rPr sz="2800" i="0" spc="-10" dirty="0">
                <a:latin typeface="华文仿宋"/>
                <a:cs typeface="华文仿宋"/>
              </a:rPr>
              <a:t>尺寸</a:t>
            </a:r>
            <a:r>
              <a:rPr sz="2800" i="0" spc="-5" dirty="0">
                <a:latin typeface="华文仿宋"/>
                <a:cs typeface="华文仿宋"/>
              </a:rPr>
              <a:t>受</a:t>
            </a:r>
            <a:r>
              <a:rPr sz="2800" i="0" spc="-10" dirty="0">
                <a:latin typeface="华文仿宋"/>
                <a:cs typeface="华文仿宋"/>
              </a:rPr>
              <a:t>到限制</a:t>
            </a:r>
            <a:endParaRPr sz="2800">
              <a:latin typeface="华文仿宋"/>
              <a:cs typeface="华文仿宋"/>
            </a:endParaRPr>
          </a:p>
        </p:txBody>
      </p:sp>
      <p:sp>
        <p:nvSpPr>
          <p:cNvPr id="27" name="object 12">
            <a:extLst>
              <a:ext uri="{FF2B5EF4-FFF2-40B4-BE49-F238E27FC236}">
                <a16:creationId xmlns:a16="http://schemas.microsoft.com/office/drawing/2014/main" id="{C21B4236-34D5-4AAC-B314-897E4513F512}"/>
              </a:ext>
            </a:extLst>
          </p:cNvPr>
          <p:cNvSpPr txBox="1"/>
          <p:nvPr/>
        </p:nvSpPr>
        <p:spPr>
          <a:xfrm>
            <a:off x="326360" y="1516451"/>
            <a:ext cx="4650105" cy="452120"/>
          </a:xfrm>
          <a:prstGeom prst="rect">
            <a:avLst/>
          </a:prstGeom>
        </p:spPr>
        <p:txBody>
          <a:bodyPr vert="horz" wrap="square" lIns="0" tIns="12065" rIns="0" bIns="0" rtlCol="0">
            <a:spAutoFit/>
          </a:bodyPr>
          <a:lstStyle/>
          <a:p>
            <a:pPr marL="12700">
              <a:lnSpc>
                <a:spcPct val="100000"/>
              </a:lnSpc>
              <a:spcBef>
                <a:spcPts val="95"/>
              </a:spcBef>
            </a:pPr>
            <a:r>
              <a:rPr sz="2800" b="1" dirty="0">
                <a:solidFill>
                  <a:srgbClr val="FF0000"/>
                </a:solidFill>
                <a:latin typeface="华文仿宋"/>
                <a:cs typeface="华文仿宋"/>
              </a:rPr>
              <a:t>量子科学：</a:t>
            </a:r>
            <a:r>
              <a:rPr sz="2800" b="1" spc="-5" dirty="0">
                <a:solidFill>
                  <a:srgbClr val="FF0000"/>
                </a:solidFill>
                <a:latin typeface="华文仿宋"/>
                <a:cs typeface="华文仿宋"/>
              </a:rPr>
              <a:t>电子具有波</a:t>
            </a:r>
            <a:r>
              <a:rPr sz="2800" b="1" dirty="0">
                <a:solidFill>
                  <a:srgbClr val="FF0000"/>
                </a:solidFill>
                <a:latin typeface="华文仿宋"/>
                <a:cs typeface="华文仿宋"/>
              </a:rPr>
              <a:t>动</a:t>
            </a:r>
            <a:r>
              <a:rPr sz="2800" b="1" spc="-5" dirty="0">
                <a:solidFill>
                  <a:srgbClr val="FF0000"/>
                </a:solidFill>
                <a:latin typeface="华文仿宋"/>
                <a:cs typeface="华文仿宋"/>
              </a:rPr>
              <a:t>性！</a:t>
            </a:r>
            <a:endParaRPr sz="2800" dirty="0">
              <a:latin typeface="华文仿宋"/>
              <a:cs typeface="华文仿宋"/>
            </a:endParaRPr>
          </a:p>
        </p:txBody>
      </p:sp>
      <p:sp>
        <p:nvSpPr>
          <p:cNvPr id="28" name="object 13">
            <a:extLst>
              <a:ext uri="{FF2B5EF4-FFF2-40B4-BE49-F238E27FC236}">
                <a16:creationId xmlns:a16="http://schemas.microsoft.com/office/drawing/2014/main" id="{DE765EEF-3737-4AF8-B374-38E235BC3926}"/>
              </a:ext>
            </a:extLst>
          </p:cNvPr>
          <p:cNvSpPr txBox="1"/>
          <p:nvPr/>
        </p:nvSpPr>
        <p:spPr>
          <a:xfrm>
            <a:off x="303426" y="2069932"/>
            <a:ext cx="8203565"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0000CC"/>
                </a:solidFill>
                <a:latin typeface="华文仿宋"/>
                <a:cs typeface="华文仿宋"/>
              </a:rPr>
              <a:t>波的衍射（</a:t>
            </a:r>
            <a:r>
              <a:rPr sz="2800" b="1" spc="-10" dirty="0">
                <a:solidFill>
                  <a:srgbClr val="0000CC"/>
                </a:solidFill>
                <a:latin typeface="华文仿宋"/>
                <a:cs typeface="华文仿宋"/>
              </a:rPr>
              <a:t>绕射</a:t>
            </a:r>
            <a:r>
              <a:rPr sz="2800" b="1" spc="-5" dirty="0">
                <a:solidFill>
                  <a:srgbClr val="0000CC"/>
                </a:solidFill>
                <a:latin typeface="华文仿宋"/>
                <a:cs typeface="华文仿宋"/>
              </a:rPr>
              <a:t>）：</a:t>
            </a:r>
            <a:r>
              <a:rPr sz="2800" b="1" spc="-10" dirty="0">
                <a:solidFill>
                  <a:srgbClr val="0000CC"/>
                </a:solidFill>
                <a:latin typeface="华文仿宋"/>
                <a:cs typeface="华文仿宋"/>
              </a:rPr>
              <a:t>波</a:t>
            </a:r>
            <a:r>
              <a:rPr sz="2800" b="1" spc="-5" dirty="0">
                <a:solidFill>
                  <a:srgbClr val="0000CC"/>
                </a:solidFill>
                <a:latin typeface="华文仿宋"/>
                <a:cs typeface="华文仿宋"/>
              </a:rPr>
              <a:t>通</a:t>
            </a:r>
            <a:r>
              <a:rPr sz="2800" b="1" spc="-10" dirty="0">
                <a:solidFill>
                  <a:srgbClr val="0000CC"/>
                </a:solidFill>
                <a:latin typeface="华文仿宋"/>
                <a:cs typeface="华文仿宋"/>
              </a:rPr>
              <a:t>过小</a:t>
            </a:r>
            <a:r>
              <a:rPr sz="2800" b="1" spc="-5" dirty="0">
                <a:solidFill>
                  <a:srgbClr val="0000CC"/>
                </a:solidFill>
                <a:latin typeface="华文仿宋"/>
                <a:cs typeface="华文仿宋"/>
              </a:rPr>
              <a:t>孔</a:t>
            </a:r>
            <a:r>
              <a:rPr sz="2800" b="1" spc="-10" dirty="0">
                <a:solidFill>
                  <a:srgbClr val="0000CC"/>
                </a:solidFill>
                <a:latin typeface="华文仿宋"/>
                <a:cs typeface="华文仿宋"/>
              </a:rPr>
              <a:t>或狭</a:t>
            </a:r>
            <a:r>
              <a:rPr sz="2800" b="1" spc="-5" dirty="0">
                <a:solidFill>
                  <a:srgbClr val="0000CC"/>
                </a:solidFill>
                <a:latin typeface="华文仿宋"/>
                <a:cs typeface="华文仿宋"/>
              </a:rPr>
              <a:t>缝</a:t>
            </a:r>
            <a:r>
              <a:rPr sz="2800" b="1" spc="-10" dirty="0">
                <a:solidFill>
                  <a:srgbClr val="0000CC"/>
                </a:solidFill>
                <a:latin typeface="华文仿宋"/>
                <a:cs typeface="华文仿宋"/>
              </a:rPr>
              <a:t>时非</a:t>
            </a:r>
            <a:r>
              <a:rPr sz="2800" b="1" spc="-5" dirty="0">
                <a:solidFill>
                  <a:srgbClr val="0000CC"/>
                </a:solidFill>
                <a:latin typeface="华文仿宋"/>
                <a:cs typeface="华文仿宋"/>
              </a:rPr>
              <a:t>直</a:t>
            </a:r>
            <a:r>
              <a:rPr sz="2800" b="1" spc="-10" dirty="0">
                <a:solidFill>
                  <a:srgbClr val="0000CC"/>
                </a:solidFill>
                <a:latin typeface="华文仿宋"/>
                <a:cs typeface="华文仿宋"/>
              </a:rPr>
              <a:t>线传播</a:t>
            </a:r>
            <a:endParaRPr sz="2800" dirty="0">
              <a:latin typeface="华文仿宋"/>
              <a:cs typeface="华文仿宋"/>
            </a:endParaRPr>
          </a:p>
        </p:txBody>
      </p:sp>
      <p:sp>
        <p:nvSpPr>
          <p:cNvPr id="29" name="object 9">
            <a:extLst>
              <a:ext uri="{FF2B5EF4-FFF2-40B4-BE49-F238E27FC236}">
                <a16:creationId xmlns:a16="http://schemas.microsoft.com/office/drawing/2014/main" id="{FB4D4763-D6A9-43A5-B5A2-F8827439B029}"/>
              </a:ext>
            </a:extLst>
          </p:cNvPr>
          <p:cNvSpPr txBox="1">
            <a:spLocks/>
          </p:cNvSpPr>
          <p:nvPr/>
        </p:nvSpPr>
        <p:spPr>
          <a:xfrm>
            <a:off x="6150580" y="1409036"/>
            <a:ext cx="2165350" cy="452120"/>
          </a:xfrm>
          <a:prstGeom prst="rect">
            <a:avLst/>
          </a:prstGeom>
        </p:spPr>
        <p:txBody>
          <a:bodyPr vert="horz" wrap="square" lIns="0" tIns="12065" rIns="0" bIns="0" rtlCol="0">
            <a:spAutoFit/>
          </a:bodyPr>
          <a:lstStyle>
            <a:lvl1pPr>
              <a:defRPr sz="1800" b="1" i="1">
                <a:solidFill>
                  <a:srgbClr val="0000CC"/>
                </a:solidFill>
                <a:latin typeface="Arial"/>
                <a:ea typeface="+mj-ea"/>
                <a:cs typeface="Arial"/>
              </a:defRPr>
            </a:lvl1pPr>
          </a:lstStyle>
          <a:p>
            <a:pPr marL="12700">
              <a:spcBef>
                <a:spcPts val="95"/>
              </a:spcBef>
            </a:pPr>
            <a:r>
              <a:rPr lang="zh-CN" altLang="en-US" sz="2800" i="0" kern="0" dirty="0">
                <a:solidFill>
                  <a:srgbClr val="FF0000"/>
                </a:solidFill>
                <a:latin typeface="华文仿宋"/>
                <a:cs typeface="华文仿宋"/>
              </a:rPr>
              <a:t>量子隧穿现象</a:t>
            </a:r>
            <a:endParaRPr lang="zh-CN" altLang="en-US" sz="2800" kern="0" dirty="0">
              <a:latin typeface="华文仿宋"/>
              <a:cs typeface="华文仿宋"/>
            </a:endParaRPr>
          </a:p>
        </p:txBody>
      </p:sp>
      <p:sp>
        <p:nvSpPr>
          <p:cNvPr id="30" name="object 29">
            <a:extLst>
              <a:ext uri="{FF2B5EF4-FFF2-40B4-BE49-F238E27FC236}">
                <a16:creationId xmlns:a16="http://schemas.microsoft.com/office/drawing/2014/main" id="{7C4BB606-7741-4802-846E-13A569A8D326}"/>
              </a:ext>
            </a:extLst>
          </p:cNvPr>
          <p:cNvSpPr txBox="1">
            <a:spLocks/>
          </p:cNvSpPr>
          <p:nvPr/>
        </p:nvSpPr>
        <p:spPr>
          <a:xfrm>
            <a:off x="303426" y="2580953"/>
            <a:ext cx="6781800" cy="452120"/>
          </a:xfrm>
          <a:prstGeom prst="rect">
            <a:avLst/>
          </a:prstGeom>
        </p:spPr>
        <p:txBody>
          <a:bodyPr vert="horz" wrap="square" lIns="0" tIns="12065" rIns="0" bIns="0" rtlCol="0">
            <a:spAutoFit/>
          </a:bodyPr>
          <a:lstStyle>
            <a:lvl1pPr>
              <a:defRPr sz="1800" b="1" i="1">
                <a:solidFill>
                  <a:srgbClr val="0000CC"/>
                </a:solidFill>
                <a:latin typeface="Arial"/>
                <a:ea typeface="+mj-ea"/>
                <a:cs typeface="Arial"/>
              </a:defRPr>
            </a:lvl1pPr>
          </a:lstStyle>
          <a:p>
            <a:pPr marL="12700">
              <a:spcBef>
                <a:spcPts val="95"/>
              </a:spcBef>
            </a:pPr>
            <a:r>
              <a:rPr lang="zh-CN" altLang="en-US" sz="2800" i="0" kern="0" spc="-5">
                <a:solidFill>
                  <a:srgbClr val="0000FF"/>
                </a:solidFill>
                <a:latin typeface="华文仿宋"/>
                <a:cs typeface="华文仿宋"/>
              </a:rPr>
              <a:t>量子隧穿限</a:t>
            </a:r>
            <a:r>
              <a:rPr lang="zh-CN" altLang="en-US" sz="2800" i="0" kern="0" spc="-10">
                <a:solidFill>
                  <a:srgbClr val="0000FF"/>
                </a:solidFill>
                <a:latin typeface="华文仿宋"/>
                <a:cs typeface="华文仿宋"/>
              </a:rPr>
              <a:t>制了</a:t>
            </a:r>
            <a:r>
              <a:rPr lang="zh-CN" altLang="en-US" sz="2800" i="0" kern="0" spc="-5">
                <a:solidFill>
                  <a:srgbClr val="0000FF"/>
                </a:solidFill>
                <a:latin typeface="华文仿宋"/>
                <a:cs typeface="华文仿宋"/>
              </a:rPr>
              <a:t>晶</a:t>
            </a:r>
            <a:r>
              <a:rPr lang="zh-CN" altLang="en-US" sz="2800" i="0" kern="0" spc="-10">
                <a:solidFill>
                  <a:srgbClr val="0000FF"/>
                </a:solidFill>
                <a:latin typeface="华文仿宋"/>
                <a:cs typeface="华文仿宋"/>
              </a:rPr>
              <a:t>体管</a:t>
            </a:r>
            <a:r>
              <a:rPr lang="zh-CN" altLang="en-US" sz="2800" i="0" kern="0" spc="-5">
                <a:solidFill>
                  <a:srgbClr val="0000FF"/>
                </a:solidFill>
                <a:latin typeface="华文仿宋"/>
                <a:cs typeface="华文仿宋"/>
              </a:rPr>
              <a:t>的</a:t>
            </a:r>
            <a:r>
              <a:rPr lang="zh-CN" altLang="en-US" sz="2800" i="0" kern="0" spc="-10">
                <a:solidFill>
                  <a:srgbClr val="0000FF"/>
                </a:solidFill>
                <a:latin typeface="华文仿宋"/>
                <a:cs typeface="华文仿宋"/>
              </a:rPr>
              <a:t>最小</a:t>
            </a:r>
            <a:r>
              <a:rPr lang="zh-CN" altLang="en-US" sz="2800" i="0" kern="0" spc="-5">
                <a:solidFill>
                  <a:srgbClr val="0000FF"/>
                </a:solidFill>
                <a:latin typeface="华文仿宋"/>
                <a:cs typeface="华文仿宋"/>
              </a:rPr>
              <a:t>可</a:t>
            </a:r>
            <a:r>
              <a:rPr lang="zh-CN" altLang="en-US" sz="2800" i="0" kern="0" spc="-10">
                <a:solidFill>
                  <a:srgbClr val="0000FF"/>
                </a:solidFill>
                <a:latin typeface="华文仿宋"/>
                <a:cs typeface="华文仿宋"/>
              </a:rPr>
              <a:t>能物</a:t>
            </a:r>
            <a:r>
              <a:rPr lang="zh-CN" altLang="en-US" sz="2800" i="0" kern="0" spc="-5">
                <a:solidFill>
                  <a:srgbClr val="0000FF"/>
                </a:solidFill>
                <a:latin typeface="华文仿宋"/>
                <a:cs typeface="华文仿宋"/>
              </a:rPr>
              <a:t>理</a:t>
            </a:r>
            <a:r>
              <a:rPr lang="zh-CN" altLang="en-US" sz="2800" i="0" kern="0" spc="-10">
                <a:solidFill>
                  <a:srgbClr val="0000FF"/>
                </a:solidFill>
                <a:latin typeface="华文仿宋"/>
                <a:cs typeface="华文仿宋"/>
              </a:rPr>
              <a:t>尺度</a:t>
            </a:r>
            <a:endParaRPr lang="zh-CN" altLang="en-US" sz="2800" kern="0">
              <a:latin typeface="华文仿宋"/>
              <a:cs typeface="华文仿宋"/>
            </a:endParaRPr>
          </a:p>
        </p:txBody>
      </p:sp>
      <p:sp>
        <p:nvSpPr>
          <p:cNvPr id="31" name="object 6">
            <a:extLst>
              <a:ext uri="{FF2B5EF4-FFF2-40B4-BE49-F238E27FC236}">
                <a16:creationId xmlns:a16="http://schemas.microsoft.com/office/drawing/2014/main" id="{56026D66-52AB-47C5-A0FC-7F733F541DCE}"/>
              </a:ext>
            </a:extLst>
          </p:cNvPr>
          <p:cNvSpPr txBox="1">
            <a:spLocks/>
          </p:cNvSpPr>
          <p:nvPr/>
        </p:nvSpPr>
        <p:spPr>
          <a:xfrm>
            <a:off x="326360" y="3013890"/>
            <a:ext cx="5009515" cy="391160"/>
          </a:xfrm>
          <a:prstGeom prst="rect">
            <a:avLst/>
          </a:prstGeom>
        </p:spPr>
        <p:txBody>
          <a:bodyPr vert="horz" wrap="square" lIns="0" tIns="12700" rIns="0" bIns="0" rtlCol="0">
            <a:spAutoFit/>
          </a:bodyPr>
          <a:lstStyle>
            <a:lvl1pPr>
              <a:defRPr sz="1800" b="1" i="1">
                <a:solidFill>
                  <a:srgbClr val="0000CC"/>
                </a:solidFill>
                <a:latin typeface="Arial"/>
                <a:ea typeface="+mj-ea"/>
                <a:cs typeface="Arial"/>
              </a:defRPr>
            </a:lvl1pPr>
          </a:lstStyle>
          <a:p>
            <a:pPr marL="12700">
              <a:spcBef>
                <a:spcPts val="100"/>
              </a:spcBef>
            </a:pPr>
            <a:r>
              <a:rPr lang="zh-CN" altLang="en-US" sz="2400" i="0" kern="0">
                <a:solidFill>
                  <a:srgbClr val="0000FF"/>
                </a:solidFill>
                <a:latin typeface="华文仿宋"/>
                <a:cs typeface="华文仿宋"/>
              </a:rPr>
              <a:t>逻辑运</a:t>
            </a:r>
            <a:r>
              <a:rPr lang="zh-CN" altLang="en-US" sz="2400" i="0" kern="0" spc="-5">
                <a:solidFill>
                  <a:srgbClr val="0000FF"/>
                </a:solidFill>
                <a:latin typeface="华文仿宋"/>
                <a:cs typeface="华文仿宋"/>
              </a:rPr>
              <a:t>算会导致能量的耗</a:t>
            </a:r>
            <a:r>
              <a:rPr lang="zh-CN" altLang="en-US" sz="2400" i="0" kern="0" spc="5">
                <a:solidFill>
                  <a:srgbClr val="0000FF"/>
                </a:solidFill>
                <a:latin typeface="华文仿宋"/>
                <a:cs typeface="华文仿宋"/>
              </a:rPr>
              <a:t>散</a:t>
            </a:r>
            <a:r>
              <a:rPr lang="en-US" altLang="zh-CN" sz="2400" i="0" kern="0">
                <a:solidFill>
                  <a:srgbClr val="0000FF"/>
                </a:solidFill>
                <a:latin typeface="Times New Roman"/>
                <a:cs typeface="Times New Roman"/>
              </a:rPr>
              <a:t>----</a:t>
            </a:r>
            <a:r>
              <a:rPr lang="zh-CN" altLang="en-US" sz="2400" i="0" kern="0" spc="-5">
                <a:solidFill>
                  <a:srgbClr val="0000FF"/>
                </a:solidFill>
                <a:latin typeface="华文仿宋"/>
                <a:cs typeface="华文仿宋"/>
              </a:rPr>
              <a:t>发热！</a:t>
            </a:r>
            <a:endParaRPr lang="zh-CN" altLang="en-US" sz="2400" kern="0" dirty="0">
              <a:latin typeface="华文仿宋"/>
              <a:cs typeface="华文仿宋"/>
            </a:endParaRPr>
          </a:p>
        </p:txBody>
      </p:sp>
      <p:sp>
        <p:nvSpPr>
          <p:cNvPr id="32" name="object 14">
            <a:extLst>
              <a:ext uri="{FF2B5EF4-FFF2-40B4-BE49-F238E27FC236}">
                <a16:creationId xmlns:a16="http://schemas.microsoft.com/office/drawing/2014/main" id="{3C8A706A-C845-4B47-8DD8-2F510FA7C046}"/>
              </a:ext>
            </a:extLst>
          </p:cNvPr>
          <p:cNvSpPr txBox="1"/>
          <p:nvPr/>
        </p:nvSpPr>
        <p:spPr>
          <a:xfrm>
            <a:off x="228600" y="3466010"/>
            <a:ext cx="460121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0000"/>
                </a:solidFill>
                <a:latin typeface="华文仿宋"/>
                <a:cs typeface="华文仿宋"/>
              </a:rPr>
              <a:t>芯片集</a:t>
            </a:r>
            <a:r>
              <a:rPr sz="2400" b="1" spc="-5" dirty="0">
                <a:solidFill>
                  <a:srgbClr val="FF0000"/>
                </a:solidFill>
                <a:latin typeface="华文仿宋"/>
                <a:cs typeface="华文仿宋"/>
              </a:rPr>
              <a:t>成度越高发热问题越严重！</a:t>
            </a:r>
            <a:endParaRPr sz="2400" dirty="0">
              <a:latin typeface="华文仿宋"/>
              <a:cs typeface="华文仿宋"/>
            </a:endParaRPr>
          </a:p>
        </p:txBody>
      </p:sp>
      <p:sp>
        <p:nvSpPr>
          <p:cNvPr id="33" name="object 5">
            <a:extLst>
              <a:ext uri="{FF2B5EF4-FFF2-40B4-BE49-F238E27FC236}">
                <a16:creationId xmlns:a16="http://schemas.microsoft.com/office/drawing/2014/main" id="{0147320F-8E32-4947-AE5D-390DA5ADDAE9}"/>
              </a:ext>
            </a:extLst>
          </p:cNvPr>
          <p:cNvSpPr txBox="1">
            <a:spLocks/>
          </p:cNvSpPr>
          <p:nvPr/>
        </p:nvSpPr>
        <p:spPr>
          <a:xfrm>
            <a:off x="326360" y="3942809"/>
            <a:ext cx="2682240" cy="513715"/>
          </a:xfrm>
          <a:prstGeom prst="rect">
            <a:avLst/>
          </a:prstGeom>
        </p:spPr>
        <p:txBody>
          <a:bodyPr vert="horz" wrap="square" lIns="0" tIns="13335" rIns="0" bIns="0" rtlCol="0">
            <a:spAutoFit/>
          </a:bodyPr>
          <a:lstStyle>
            <a:lvl1pPr>
              <a:defRPr sz="1800" b="1" i="1">
                <a:solidFill>
                  <a:srgbClr val="0000CC"/>
                </a:solidFill>
                <a:latin typeface="Arial"/>
                <a:ea typeface="+mj-ea"/>
                <a:cs typeface="Arial"/>
              </a:defRPr>
            </a:lvl1pPr>
          </a:lstStyle>
          <a:p>
            <a:pPr marL="12700">
              <a:spcBef>
                <a:spcPts val="105"/>
              </a:spcBef>
            </a:pPr>
            <a:r>
              <a:rPr lang="en-US" altLang="zh-CN" sz="3200" i="0" kern="0" spc="-5">
                <a:solidFill>
                  <a:srgbClr val="0000FF"/>
                </a:solidFill>
                <a:latin typeface="黑体"/>
                <a:cs typeface="黑体"/>
              </a:rPr>
              <a:t>1.</a:t>
            </a:r>
            <a:r>
              <a:rPr lang="zh-CN" altLang="en-US" sz="3200" i="0" kern="0" spc="-85">
                <a:solidFill>
                  <a:srgbClr val="0000FF"/>
                </a:solidFill>
                <a:latin typeface="黑体"/>
                <a:cs typeface="黑体"/>
              </a:rPr>
              <a:t> </a:t>
            </a:r>
            <a:r>
              <a:rPr lang="zh-CN" altLang="en-US" sz="3200" i="0" kern="0">
                <a:solidFill>
                  <a:srgbClr val="0000FF"/>
                </a:solidFill>
                <a:latin typeface="黑体"/>
                <a:cs typeface="黑体"/>
              </a:rPr>
              <a:t>量子计算机</a:t>
            </a:r>
            <a:endParaRPr lang="zh-CN" altLang="en-US" sz="3200" kern="0" dirty="0">
              <a:latin typeface="黑体"/>
              <a:cs typeface="黑体"/>
            </a:endParaRPr>
          </a:p>
        </p:txBody>
      </p:sp>
      <p:sp>
        <p:nvSpPr>
          <p:cNvPr id="34" name="object 37">
            <a:extLst>
              <a:ext uri="{FF2B5EF4-FFF2-40B4-BE49-F238E27FC236}">
                <a16:creationId xmlns:a16="http://schemas.microsoft.com/office/drawing/2014/main" id="{80EF4539-908D-456C-A0C2-ED7FB095D144}"/>
              </a:ext>
            </a:extLst>
          </p:cNvPr>
          <p:cNvSpPr txBox="1"/>
          <p:nvPr/>
        </p:nvSpPr>
        <p:spPr>
          <a:xfrm>
            <a:off x="283565" y="4600827"/>
            <a:ext cx="8568055" cy="1626870"/>
          </a:xfrm>
          <a:prstGeom prst="rect">
            <a:avLst/>
          </a:prstGeom>
        </p:spPr>
        <p:txBody>
          <a:bodyPr vert="horz" wrap="square" lIns="0" tIns="12700" rIns="0" bIns="0" rtlCol="0">
            <a:spAutoFit/>
          </a:bodyPr>
          <a:lstStyle/>
          <a:p>
            <a:pPr marL="12700" marR="5080" indent="2540">
              <a:lnSpc>
                <a:spcPct val="123900"/>
              </a:lnSpc>
              <a:spcBef>
                <a:spcPts val="100"/>
              </a:spcBef>
            </a:pPr>
            <a:r>
              <a:rPr sz="2800" b="1" dirty="0">
                <a:solidFill>
                  <a:srgbClr val="0000CC"/>
                </a:solidFill>
                <a:latin typeface="华文仿宋"/>
                <a:cs typeface="华文仿宋"/>
              </a:rPr>
              <a:t>人造原子：</a:t>
            </a:r>
            <a:r>
              <a:rPr sz="2800" b="1" spc="-5" dirty="0">
                <a:solidFill>
                  <a:srgbClr val="0000CC"/>
                </a:solidFill>
                <a:latin typeface="华文仿宋"/>
                <a:cs typeface="华文仿宋"/>
              </a:rPr>
              <a:t>量子</a:t>
            </a:r>
            <a:r>
              <a:rPr sz="2800" b="1" dirty="0">
                <a:solidFill>
                  <a:srgbClr val="0000CC"/>
                </a:solidFill>
                <a:latin typeface="华文仿宋"/>
                <a:cs typeface="华文仿宋"/>
              </a:rPr>
              <a:t>点；</a:t>
            </a:r>
            <a:r>
              <a:rPr sz="2800" b="1" spc="-5" dirty="0">
                <a:solidFill>
                  <a:srgbClr val="FF0000"/>
                </a:solidFill>
                <a:latin typeface="华文仿宋"/>
                <a:cs typeface="华文仿宋"/>
              </a:rPr>
              <a:t>量子效应</a:t>
            </a:r>
            <a:r>
              <a:rPr sz="2800" b="1" spc="5" dirty="0">
                <a:solidFill>
                  <a:srgbClr val="FF0000"/>
                </a:solidFill>
                <a:latin typeface="华文仿宋"/>
                <a:cs typeface="华文仿宋"/>
              </a:rPr>
              <a:t>：</a:t>
            </a:r>
            <a:r>
              <a:rPr sz="2800" b="1" spc="-5" dirty="0">
                <a:solidFill>
                  <a:srgbClr val="0000CC"/>
                </a:solidFill>
                <a:latin typeface="华文仿宋"/>
                <a:cs typeface="华文仿宋"/>
              </a:rPr>
              <a:t>能量量子化</a:t>
            </a:r>
            <a:r>
              <a:rPr sz="2800" b="1" dirty="0">
                <a:solidFill>
                  <a:srgbClr val="0000CC"/>
                </a:solidFill>
                <a:latin typeface="华文仿宋"/>
                <a:cs typeface="华文仿宋"/>
              </a:rPr>
              <a:t>；</a:t>
            </a:r>
            <a:r>
              <a:rPr sz="2800" b="1" spc="-5" dirty="0">
                <a:solidFill>
                  <a:srgbClr val="0000CC"/>
                </a:solidFill>
                <a:latin typeface="华文仿宋"/>
                <a:cs typeface="华文仿宋"/>
              </a:rPr>
              <a:t>量子遂穿 </a:t>
            </a:r>
            <a:r>
              <a:rPr sz="2800" b="1" spc="-5" dirty="0">
                <a:solidFill>
                  <a:srgbClr val="FF0000"/>
                </a:solidFill>
                <a:latin typeface="华文仿宋"/>
                <a:cs typeface="华文仿宋"/>
              </a:rPr>
              <a:t>芯片的发热</a:t>
            </a:r>
            <a:r>
              <a:rPr sz="2800" b="1" spc="-10" dirty="0">
                <a:solidFill>
                  <a:srgbClr val="FF0000"/>
                </a:solidFill>
                <a:latin typeface="华文仿宋"/>
                <a:cs typeface="华文仿宋"/>
              </a:rPr>
              <a:t>随集</a:t>
            </a:r>
            <a:r>
              <a:rPr sz="2800" b="1" spc="-5" dirty="0">
                <a:solidFill>
                  <a:srgbClr val="FF0000"/>
                </a:solidFill>
                <a:latin typeface="华文仿宋"/>
                <a:cs typeface="华文仿宋"/>
              </a:rPr>
              <a:t>成</a:t>
            </a:r>
            <a:r>
              <a:rPr sz="2800" b="1" spc="-10" dirty="0">
                <a:solidFill>
                  <a:srgbClr val="FF0000"/>
                </a:solidFill>
                <a:latin typeface="华文仿宋"/>
                <a:cs typeface="华文仿宋"/>
              </a:rPr>
              <a:t>度的</a:t>
            </a:r>
            <a:r>
              <a:rPr sz="2800" b="1" spc="-5" dirty="0">
                <a:solidFill>
                  <a:srgbClr val="FF0000"/>
                </a:solidFill>
                <a:latin typeface="华文仿宋"/>
                <a:cs typeface="华文仿宋"/>
              </a:rPr>
              <a:t>提</a:t>
            </a:r>
            <a:r>
              <a:rPr sz="2800" b="1" spc="-10" dirty="0">
                <a:solidFill>
                  <a:srgbClr val="FF0000"/>
                </a:solidFill>
                <a:latin typeface="华文仿宋"/>
                <a:cs typeface="华文仿宋"/>
              </a:rPr>
              <a:t>高变</a:t>
            </a:r>
            <a:r>
              <a:rPr sz="2800" b="1" spc="-5" dirty="0">
                <a:solidFill>
                  <a:srgbClr val="FF0000"/>
                </a:solidFill>
                <a:latin typeface="华文仿宋"/>
                <a:cs typeface="华文仿宋"/>
              </a:rPr>
              <a:t>得</a:t>
            </a:r>
            <a:r>
              <a:rPr sz="2800" b="1" spc="-10" dirty="0">
                <a:solidFill>
                  <a:srgbClr val="FF0000"/>
                </a:solidFill>
                <a:latin typeface="华文仿宋"/>
                <a:cs typeface="华文仿宋"/>
              </a:rPr>
              <a:t>越发</a:t>
            </a:r>
            <a:r>
              <a:rPr sz="2800" b="1" spc="-5" dirty="0">
                <a:solidFill>
                  <a:srgbClr val="FF0000"/>
                </a:solidFill>
                <a:latin typeface="华文仿宋"/>
                <a:cs typeface="华文仿宋"/>
              </a:rPr>
              <a:t>严</a:t>
            </a:r>
            <a:r>
              <a:rPr sz="2800" b="1" spc="-10" dirty="0">
                <a:solidFill>
                  <a:srgbClr val="FF0000"/>
                </a:solidFill>
                <a:latin typeface="华文仿宋"/>
                <a:cs typeface="华文仿宋"/>
              </a:rPr>
              <a:t>重！</a:t>
            </a:r>
            <a:endParaRPr sz="2800" dirty="0">
              <a:latin typeface="华文仿宋"/>
              <a:cs typeface="华文仿宋"/>
            </a:endParaRPr>
          </a:p>
          <a:p>
            <a:pPr marL="12700">
              <a:lnSpc>
                <a:spcPct val="100000"/>
              </a:lnSpc>
              <a:spcBef>
                <a:spcPts val="919"/>
              </a:spcBef>
            </a:pPr>
            <a:r>
              <a:rPr sz="2800" b="1" spc="-5" dirty="0">
                <a:solidFill>
                  <a:srgbClr val="FF0000"/>
                </a:solidFill>
                <a:latin typeface="华文仿宋"/>
                <a:cs typeface="华文仿宋"/>
              </a:rPr>
              <a:t>晶体管的物</a:t>
            </a:r>
            <a:r>
              <a:rPr sz="2800" b="1" spc="-10" dirty="0">
                <a:solidFill>
                  <a:srgbClr val="FF0000"/>
                </a:solidFill>
                <a:latin typeface="华文仿宋"/>
                <a:cs typeface="华文仿宋"/>
              </a:rPr>
              <a:t>理尺</a:t>
            </a:r>
            <a:r>
              <a:rPr sz="2800" b="1" spc="-5" dirty="0">
                <a:solidFill>
                  <a:srgbClr val="FF0000"/>
                </a:solidFill>
                <a:latin typeface="华文仿宋"/>
                <a:cs typeface="华文仿宋"/>
              </a:rPr>
              <a:t>度</a:t>
            </a:r>
            <a:r>
              <a:rPr sz="2800" b="1" spc="-10" dirty="0">
                <a:solidFill>
                  <a:srgbClr val="FF0000"/>
                </a:solidFill>
                <a:latin typeface="华文仿宋"/>
                <a:cs typeface="华文仿宋"/>
              </a:rPr>
              <a:t>存在</a:t>
            </a:r>
            <a:r>
              <a:rPr sz="2800" b="1" spc="-5" dirty="0">
                <a:solidFill>
                  <a:srgbClr val="FF0000"/>
                </a:solidFill>
                <a:latin typeface="华文仿宋"/>
                <a:cs typeface="华文仿宋"/>
              </a:rPr>
              <a:t>物</a:t>
            </a:r>
            <a:r>
              <a:rPr sz="2800" b="1" spc="-10" dirty="0">
                <a:solidFill>
                  <a:srgbClr val="FF0000"/>
                </a:solidFill>
                <a:latin typeface="华文仿宋"/>
                <a:cs typeface="华文仿宋"/>
              </a:rPr>
              <a:t>理的</a:t>
            </a:r>
            <a:r>
              <a:rPr sz="2800" b="1" spc="-5" dirty="0">
                <a:solidFill>
                  <a:srgbClr val="FF0000"/>
                </a:solidFill>
                <a:latin typeface="华文仿宋"/>
                <a:cs typeface="华文仿宋"/>
              </a:rPr>
              <a:t>极</a:t>
            </a:r>
            <a:r>
              <a:rPr sz="2800" b="1" spc="-10" dirty="0">
                <a:solidFill>
                  <a:srgbClr val="FF0000"/>
                </a:solidFill>
                <a:latin typeface="华文仿宋"/>
                <a:cs typeface="华文仿宋"/>
              </a:rPr>
              <a:t>限</a:t>
            </a:r>
            <a:r>
              <a:rPr sz="2800" b="1" dirty="0">
                <a:solidFill>
                  <a:srgbClr val="FF0000"/>
                </a:solidFill>
                <a:latin typeface="华文仿宋"/>
                <a:cs typeface="华文仿宋"/>
              </a:rPr>
              <a:t>（</a:t>
            </a:r>
            <a:r>
              <a:rPr sz="2800" b="1" dirty="0">
                <a:solidFill>
                  <a:srgbClr val="FF0000"/>
                </a:solidFill>
                <a:latin typeface="Times New Roman"/>
                <a:cs typeface="Times New Roman"/>
              </a:rPr>
              <a:t>1-2nm?</a:t>
            </a:r>
            <a:r>
              <a:rPr sz="2800" b="1" dirty="0">
                <a:solidFill>
                  <a:srgbClr val="FF0000"/>
                </a:solidFill>
                <a:latin typeface="华文仿宋"/>
                <a:cs typeface="华文仿宋"/>
              </a:rPr>
              <a:t>）！</a:t>
            </a:r>
            <a:endParaRPr sz="2800" dirty="0">
              <a:latin typeface="华文仿宋"/>
              <a:cs typeface="华文仿宋"/>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333C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TotalTime>
  <Words>1976</Words>
  <Application>Microsoft Office PowerPoint</Application>
  <PresentationFormat>全屏显示(4:3)</PresentationFormat>
  <Paragraphs>329</Paragraphs>
  <Slides>28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28</vt:i4>
      </vt:variant>
    </vt:vector>
  </HeadingPairs>
  <TitlesOfParts>
    <vt:vector size="41" baseType="lpstr">
      <vt:lpstr>仿宋</vt:lpstr>
      <vt:lpstr>黑体</vt:lpstr>
      <vt:lpstr>华文仿宋</vt:lpstr>
      <vt:lpstr>宋体</vt:lpstr>
      <vt:lpstr>微软雅黑</vt:lpstr>
      <vt:lpstr>幼圆</vt:lpstr>
      <vt:lpstr>Arial</vt:lpstr>
      <vt:lpstr>Calibri</vt:lpstr>
      <vt:lpstr>Cambria Math</vt:lpstr>
      <vt:lpstr>Symbol</vt:lpstr>
      <vt:lpstr>Tahoma</vt:lpstr>
      <vt:lpstr>Times New Roman</vt:lpstr>
      <vt:lpstr>Office Theme</vt:lpstr>
      <vt:lpstr>第四次工业革命与人类未来</vt:lpstr>
      <vt:lpstr>第一个人工核反应：（1919，卢瑟福）</vt:lpstr>
      <vt:lpstr>原子核能利用的基础</vt:lpstr>
      <vt:lpstr>Xi’an Jiaotong University</vt:lpstr>
      <vt:lpstr>第二次工业革命（19世纪末到20世纪初）：电力；电话 、电灯（能源的传送；信息的传送）</vt:lpstr>
      <vt:lpstr>量子科学：改变游戏规则的颠覆技术</vt:lpstr>
      <vt:lpstr>Vs</vt:lpstr>
      <vt:lpstr>完美晶体</vt:lpstr>
      <vt:lpstr>晶体管物理尺寸受到限制</vt:lpstr>
      <vt:lpstr>信息的数字化表达：“0”和“1”</vt:lpstr>
      <vt:lpstr>量子存储</vt:lpstr>
      <vt:lpstr>PowerPoint 演示文稿</vt:lpstr>
      <vt:lpstr>PowerPoint 演示文稿</vt:lpstr>
      <vt:lpstr></vt:lpstr>
      <vt:lpstr>约索夫森结：</vt:lpstr>
      <vt:lpstr>光电效应与光量子</vt:lpstr>
      <vt:lpstr>一个40瓦的灯泡每秒放出万亿亿个光子（ 1020 ）</vt:lpstr>
      <vt:lpstr>阿尔伯特·爱因斯坦Albert Einstein(1879.3.14-1955.4.18)</vt:lpstr>
      <vt:lpstr>PowerPoint 演示文稿</vt:lpstr>
      <vt:lpstr>光量子计算</vt:lpstr>
      <vt:lpstr>量子计算原型机“九章”命 名为“九章”是为了纪念中 国古代最早的数学专著 《九章算术》</vt:lpstr>
      <vt:lpstr>F(x, p)  y</vt:lpstr>
      <vt:lpstr>PowerPoint 演示文稿</vt:lpstr>
      <vt:lpstr>我们是如何传送信息的？</vt:lpstr>
      <vt:lpstr>量子隐形传态 (Quantum Teleportation)</vt:lpstr>
      <vt:lpstr>|   |  | </vt:lpstr>
      <vt:lpstr>大气透明窗口：813m</vt:lpstr>
      <vt:lpstr>量子科技的前景：第四次科技与产业革命</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sony</dc:creator>
  <cp:lastModifiedBy>Zhang Jack</cp:lastModifiedBy>
  <cp:revision>1</cp:revision>
  <dcterms:created xsi:type="dcterms:W3CDTF">2021-11-23T17:26:36Z</dcterms:created>
  <dcterms:modified xsi:type="dcterms:W3CDTF">2021-11-24T07:27:08Z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2021-09-16T00:00:00Z</vt:filetime>
  </property>
  <property fmtid="{D5CDD505-2E9C-101B-9397-08002B2CF9AE}" pid="3" name="Creator">
    <vt:lpwstr>Microsoft® PowerPoint® 2016</vt:lpwstr>
  </property>
  <property fmtid="{D5CDD505-2E9C-101B-9397-08002B2CF9AE}" pid="4" name="LastSaved">
    <vt:filetime>2021-11-23T00:00:00Z</vt:filetime>
  </property>
</Properties>
</file>