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3"/>
    <p:sldId id="320" r:id="rId4"/>
    <p:sldId id="279" r:id="rId5"/>
    <p:sldId id="278" r:id="rId6"/>
    <p:sldId id="258" r:id="rId7"/>
    <p:sldId id="290" r:id="rId8"/>
    <p:sldId id="291" r:id="rId9"/>
    <p:sldId id="292" r:id="rId10"/>
    <p:sldId id="259" r:id="rId11"/>
    <p:sldId id="293" r:id="rId12"/>
    <p:sldId id="294" r:id="rId13"/>
    <p:sldId id="303" r:id="rId14"/>
    <p:sldId id="266" r:id="rId15"/>
    <p:sldId id="260" r:id="rId16"/>
    <p:sldId id="305" r:id="rId17"/>
    <p:sldId id="261" r:id="rId18"/>
    <p:sldId id="306" r:id="rId19"/>
    <p:sldId id="262" r:id="rId20"/>
    <p:sldId id="313" r:id="rId21"/>
    <p:sldId id="323" r:id="rId22"/>
    <p:sldId id="314" r:id="rId23"/>
    <p:sldId id="263" r:id="rId24"/>
    <p:sldId id="324" r:id="rId25"/>
    <p:sldId id="315" r:id="rId26"/>
    <p:sldId id="316" r:id="rId27"/>
    <p:sldId id="264" r:id="rId28"/>
    <p:sldId id="317" r:id="rId29"/>
    <p:sldId id="318" r:id="rId30"/>
    <p:sldId id="265" r:id="rId31"/>
    <p:sldId id="319" r:id="rId32"/>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4.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6" Type="http://schemas.openxmlformats.org/officeDocument/2006/relationships/image" Target="../media/image43.wmf"/><Relationship Id="rId5" Type="http://schemas.openxmlformats.org/officeDocument/2006/relationships/image" Target="../media/image41.wmf"/><Relationship Id="rId4" Type="http://schemas.openxmlformats.org/officeDocument/2006/relationships/image" Target="../media/image39.wmf"/><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7" Type="http://schemas.openxmlformats.org/officeDocument/2006/relationships/image" Target="../media/image52.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9.vml.rels><?xml version="1.0" encoding="UTF-8" standalone="yes"?>
<Relationships xmlns="http://schemas.openxmlformats.org/package/2006/relationships"><Relationship Id="rId5" Type="http://schemas.openxmlformats.org/officeDocument/2006/relationships/image" Target="../media/image84.wmf"/><Relationship Id="rId4" Type="http://schemas.openxmlformats.org/officeDocument/2006/relationships/image" Target="../media/image83.wmf"/><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0.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0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79A28B10-386E-4CEE-9E2F-B50D6F0516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69AB-DAF3-4FD5-BE2F-0A21094853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9A28B10-386E-4CEE-9E2F-B50D6F0516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69AB-DAF3-4FD5-BE2F-0A21094853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9A28B10-386E-4CEE-9E2F-B50D6F0516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69AB-DAF3-4FD5-BE2F-0A21094853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9A28B10-386E-4CEE-9E2F-B50D6F0516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69AB-DAF3-4FD5-BE2F-0A21094853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79A28B10-386E-4CEE-9E2F-B50D6F0516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D3369AB-DAF3-4FD5-BE2F-0A21094853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9A28B10-386E-4CEE-9E2F-B50D6F0516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369AB-DAF3-4FD5-BE2F-0A21094853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9A28B10-386E-4CEE-9E2F-B50D6F0516D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D3369AB-DAF3-4FD5-BE2F-0A21094853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9A28B10-386E-4CEE-9E2F-B50D6F0516D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D3369AB-DAF3-4FD5-BE2F-0A21094853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A28B10-386E-4CEE-9E2F-B50D6F0516D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D3369AB-DAF3-4FD5-BE2F-0A21094853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9A28B10-386E-4CEE-9E2F-B50D6F0516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369AB-DAF3-4FD5-BE2F-0A21094853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79A28B10-386E-4CEE-9E2F-B50D6F0516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D3369AB-DAF3-4FD5-BE2F-0A21094853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A28B10-386E-4CEE-9E2F-B50D6F0516D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69AB-DAF3-4FD5-BE2F-0A21094853A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5.wmf"/><Relationship Id="rId8" Type="http://schemas.openxmlformats.org/officeDocument/2006/relationships/oleObject" Target="../embeddings/oleObject4.bin"/><Relationship Id="rId7" Type="http://schemas.openxmlformats.org/officeDocument/2006/relationships/image" Target="../media/image4.wmf"/><Relationship Id="rId6" Type="http://schemas.openxmlformats.org/officeDocument/2006/relationships/oleObject" Target="../embeddings/oleObject3.bin"/><Relationship Id="rId5" Type="http://schemas.openxmlformats.org/officeDocument/2006/relationships/image" Target="../media/image3.png"/><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5" Type="http://schemas.openxmlformats.org/officeDocument/2006/relationships/vmlDrawing" Target="../drawings/vmlDrawing1.vml"/><Relationship Id="rId14" Type="http://schemas.openxmlformats.org/officeDocument/2006/relationships/slideLayout" Target="../slideLayouts/slideLayout7.xml"/><Relationship Id="rId13" Type="http://schemas.openxmlformats.org/officeDocument/2006/relationships/image" Target="../media/image7.wmf"/><Relationship Id="rId12" Type="http://schemas.openxmlformats.org/officeDocument/2006/relationships/oleObject" Target="../embeddings/oleObject6.bin"/><Relationship Id="rId11" Type="http://schemas.openxmlformats.org/officeDocument/2006/relationships/image" Target="../media/image6.wmf"/><Relationship Id="rId10" Type="http://schemas.openxmlformats.org/officeDocument/2006/relationships/oleObject" Target="../embeddings/oleObject5.bin"/><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5.wmf"/><Relationship Id="rId7" Type="http://schemas.openxmlformats.org/officeDocument/2006/relationships/oleObject" Target="../embeddings/oleObject33.bin"/><Relationship Id="rId6" Type="http://schemas.openxmlformats.org/officeDocument/2006/relationships/image" Target="../media/image34.wmf"/><Relationship Id="rId5" Type="http://schemas.openxmlformats.org/officeDocument/2006/relationships/oleObject" Target="../embeddings/oleObject32.bin"/><Relationship Id="rId4" Type="http://schemas.openxmlformats.org/officeDocument/2006/relationships/image" Target="../media/image33.wmf"/><Relationship Id="rId3" Type="http://schemas.openxmlformats.org/officeDocument/2006/relationships/oleObject" Target="../embeddings/oleObject31.bin"/><Relationship Id="rId2" Type="http://schemas.openxmlformats.org/officeDocument/2006/relationships/image" Target="../media/image32.wmf"/><Relationship Id="rId10" Type="http://schemas.openxmlformats.org/officeDocument/2006/relationships/vmlDrawing" Target="../drawings/vmlDrawing9.vml"/><Relationship Id="rId1" Type="http://schemas.openxmlformats.org/officeDocument/2006/relationships/oleObject" Target="../embeddings/oleObject30.bin"/></Relationships>
</file>

<file path=ppt/slides/_rels/slide11.xml.rels><?xml version="1.0" encoding="UTF-8" standalone="yes"?>
<Relationships xmlns="http://schemas.openxmlformats.org/package/2006/relationships"><Relationship Id="rId9" Type="http://schemas.openxmlformats.org/officeDocument/2006/relationships/image" Target="../media/image40.png"/><Relationship Id="rId8" Type="http://schemas.openxmlformats.org/officeDocument/2006/relationships/image" Target="../media/image39.wmf"/><Relationship Id="rId7" Type="http://schemas.openxmlformats.org/officeDocument/2006/relationships/oleObject" Target="../embeddings/oleObject37.bin"/><Relationship Id="rId6" Type="http://schemas.openxmlformats.org/officeDocument/2006/relationships/image" Target="../media/image38.wmf"/><Relationship Id="rId5" Type="http://schemas.openxmlformats.org/officeDocument/2006/relationships/oleObject" Target="../embeddings/oleObject36.bin"/><Relationship Id="rId4" Type="http://schemas.openxmlformats.org/officeDocument/2006/relationships/image" Target="../media/image37.wmf"/><Relationship Id="rId3" Type="http://schemas.openxmlformats.org/officeDocument/2006/relationships/oleObject" Target="../embeddings/oleObject35.bin"/><Relationship Id="rId2" Type="http://schemas.openxmlformats.org/officeDocument/2006/relationships/image" Target="../media/image36.wmf"/><Relationship Id="rId16" Type="http://schemas.openxmlformats.org/officeDocument/2006/relationships/vmlDrawing" Target="../drawings/vmlDrawing10.vml"/><Relationship Id="rId15" Type="http://schemas.openxmlformats.org/officeDocument/2006/relationships/slideLayout" Target="../slideLayouts/slideLayout2.xml"/><Relationship Id="rId14" Type="http://schemas.openxmlformats.org/officeDocument/2006/relationships/image" Target="../media/image43.wmf"/><Relationship Id="rId13" Type="http://schemas.openxmlformats.org/officeDocument/2006/relationships/oleObject" Target="../embeddings/oleObject39.bin"/><Relationship Id="rId12" Type="http://schemas.openxmlformats.org/officeDocument/2006/relationships/image" Target="../media/image42.png"/><Relationship Id="rId11" Type="http://schemas.openxmlformats.org/officeDocument/2006/relationships/image" Target="../media/image41.wmf"/><Relationship Id="rId10" Type="http://schemas.openxmlformats.org/officeDocument/2006/relationships/oleObject" Target="../embeddings/oleObject38.bin"/><Relationship Id="rId1" Type="http://schemas.openxmlformats.org/officeDocument/2006/relationships/oleObject" Target="../embeddings/oleObject34.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45.wmf"/><Relationship Id="rId3" Type="http://schemas.openxmlformats.org/officeDocument/2006/relationships/oleObject" Target="../embeddings/oleObject41.bin"/><Relationship Id="rId2" Type="http://schemas.openxmlformats.org/officeDocument/2006/relationships/image" Target="../media/image44.wmf"/><Relationship Id="rId1" Type="http://schemas.openxmlformats.org/officeDocument/2006/relationships/oleObject" Target="../embeddings/oleObject40.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49.wmf"/><Relationship Id="rId7" Type="http://schemas.openxmlformats.org/officeDocument/2006/relationships/oleObject" Target="../embeddings/oleObject45.bin"/><Relationship Id="rId6" Type="http://schemas.openxmlformats.org/officeDocument/2006/relationships/image" Target="../media/image48.wmf"/><Relationship Id="rId5" Type="http://schemas.openxmlformats.org/officeDocument/2006/relationships/oleObject" Target="../embeddings/oleObject44.bin"/><Relationship Id="rId4" Type="http://schemas.openxmlformats.org/officeDocument/2006/relationships/image" Target="../media/image47.wmf"/><Relationship Id="rId3" Type="http://schemas.openxmlformats.org/officeDocument/2006/relationships/oleObject" Target="../embeddings/oleObject43.bin"/><Relationship Id="rId2" Type="http://schemas.openxmlformats.org/officeDocument/2006/relationships/image" Target="../media/image46.wmf"/><Relationship Id="rId16" Type="http://schemas.openxmlformats.org/officeDocument/2006/relationships/vmlDrawing" Target="../drawings/vmlDrawing12.vml"/><Relationship Id="rId15" Type="http://schemas.openxmlformats.org/officeDocument/2006/relationships/slideLayout" Target="../slideLayouts/slideLayout7.xml"/><Relationship Id="rId14" Type="http://schemas.openxmlformats.org/officeDocument/2006/relationships/image" Target="../media/image52.wmf"/><Relationship Id="rId13" Type="http://schemas.openxmlformats.org/officeDocument/2006/relationships/oleObject" Target="../embeddings/oleObject48.bin"/><Relationship Id="rId12" Type="http://schemas.openxmlformats.org/officeDocument/2006/relationships/image" Target="../media/image51.wmf"/><Relationship Id="rId11" Type="http://schemas.openxmlformats.org/officeDocument/2006/relationships/oleObject" Target="../embeddings/oleObject47.bin"/><Relationship Id="rId10" Type="http://schemas.openxmlformats.org/officeDocument/2006/relationships/image" Target="../media/image50.wmf"/><Relationship Id="rId1" Type="http://schemas.openxmlformats.org/officeDocument/2006/relationships/oleObject" Target="../embeddings/oleObject42.bin"/></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57.wmf"/><Relationship Id="rId7" Type="http://schemas.openxmlformats.org/officeDocument/2006/relationships/oleObject" Target="../embeddings/oleObject51.bin"/><Relationship Id="rId6" Type="http://schemas.openxmlformats.org/officeDocument/2006/relationships/image" Target="../media/image56.wmf"/><Relationship Id="rId5" Type="http://schemas.openxmlformats.org/officeDocument/2006/relationships/oleObject" Target="../embeddings/oleObject50.bin"/><Relationship Id="rId4" Type="http://schemas.openxmlformats.org/officeDocument/2006/relationships/image" Target="../media/image55.wmf"/><Relationship Id="rId3" Type="http://schemas.openxmlformats.org/officeDocument/2006/relationships/oleObject" Target="../embeddings/oleObject49.bin"/><Relationship Id="rId2" Type="http://schemas.microsoft.com/office/2007/relationships/hdphoto" Target="../media/image54.wdp"/><Relationship Id="rId10" Type="http://schemas.openxmlformats.org/officeDocument/2006/relationships/vmlDrawing" Target="../drawings/vmlDrawing13.vml"/><Relationship Id="rId1" Type="http://schemas.openxmlformats.org/officeDocument/2006/relationships/image" Target="../media/image53.png"/></Relationships>
</file>

<file path=ppt/slides/_rels/slide15.xml.rels><?xml version="1.0" encoding="UTF-8" standalone="yes"?>
<Relationships xmlns="http://schemas.openxmlformats.org/package/2006/relationships"><Relationship Id="rId9" Type="http://schemas.openxmlformats.org/officeDocument/2006/relationships/image" Target="../media/image53.png"/><Relationship Id="rId8" Type="http://schemas.openxmlformats.org/officeDocument/2006/relationships/image" Target="../media/image61.wmf"/><Relationship Id="rId7" Type="http://schemas.openxmlformats.org/officeDocument/2006/relationships/oleObject" Target="../embeddings/oleObject55.bin"/><Relationship Id="rId6" Type="http://schemas.openxmlformats.org/officeDocument/2006/relationships/image" Target="../media/image60.wmf"/><Relationship Id="rId5" Type="http://schemas.openxmlformats.org/officeDocument/2006/relationships/oleObject" Target="../embeddings/oleObject54.bin"/><Relationship Id="rId4" Type="http://schemas.openxmlformats.org/officeDocument/2006/relationships/image" Target="../media/image59.wmf"/><Relationship Id="rId3" Type="http://schemas.openxmlformats.org/officeDocument/2006/relationships/oleObject" Target="../embeddings/oleObject53.bin"/><Relationship Id="rId2" Type="http://schemas.openxmlformats.org/officeDocument/2006/relationships/image" Target="../media/image58.wmf"/><Relationship Id="rId12" Type="http://schemas.openxmlformats.org/officeDocument/2006/relationships/vmlDrawing" Target="../drawings/vmlDrawing14.vml"/><Relationship Id="rId11" Type="http://schemas.openxmlformats.org/officeDocument/2006/relationships/slideLayout" Target="../slideLayouts/slideLayout2.xml"/><Relationship Id="rId10" Type="http://schemas.microsoft.com/office/2007/relationships/hdphoto" Target="../media/image54.wdp"/><Relationship Id="rId1" Type="http://schemas.openxmlformats.org/officeDocument/2006/relationships/oleObject" Target="../embeddings/oleObject52.bin"/></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wmf"/><Relationship Id="rId3" Type="http://schemas.openxmlformats.org/officeDocument/2006/relationships/oleObject" Target="../embeddings/oleObject57.bin"/><Relationship Id="rId2" Type="http://schemas.openxmlformats.org/officeDocument/2006/relationships/image" Target="../media/image62.wmf"/><Relationship Id="rId1" Type="http://schemas.openxmlformats.org/officeDocument/2006/relationships/oleObject" Target="../embeddings/oleObject56.bin"/></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16.vml"/><Relationship Id="rId4" Type="http://schemas.openxmlformats.org/officeDocument/2006/relationships/slideLayout" Target="../slideLayouts/slideLayout2.xml"/><Relationship Id="rId3" Type="http://schemas.openxmlformats.org/officeDocument/2006/relationships/image" Target="../media/image67.png"/><Relationship Id="rId2" Type="http://schemas.openxmlformats.org/officeDocument/2006/relationships/image" Target="../media/image66.wmf"/><Relationship Id="rId1" Type="http://schemas.openxmlformats.org/officeDocument/2006/relationships/oleObject" Target="../embeddings/oleObject58.bin"/></Relationships>
</file>

<file path=ppt/slides/_rels/slide18.xml.rels><?xml version="1.0" encoding="UTF-8" standalone="yes"?>
<Relationships xmlns="http://schemas.openxmlformats.org/package/2006/relationships"><Relationship Id="rId9" Type="http://schemas.openxmlformats.org/officeDocument/2006/relationships/image" Target="../media/image72.png"/><Relationship Id="rId8" Type="http://schemas.openxmlformats.org/officeDocument/2006/relationships/image" Target="../media/image71.wmf"/><Relationship Id="rId7" Type="http://schemas.openxmlformats.org/officeDocument/2006/relationships/oleObject" Target="../embeddings/oleObject62.bin"/><Relationship Id="rId6" Type="http://schemas.openxmlformats.org/officeDocument/2006/relationships/image" Target="../media/image70.wmf"/><Relationship Id="rId5" Type="http://schemas.openxmlformats.org/officeDocument/2006/relationships/oleObject" Target="../embeddings/oleObject61.bin"/><Relationship Id="rId4" Type="http://schemas.openxmlformats.org/officeDocument/2006/relationships/image" Target="../media/image69.wmf"/><Relationship Id="rId3" Type="http://schemas.openxmlformats.org/officeDocument/2006/relationships/oleObject" Target="../embeddings/oleObject60.bin"/><Relationship Id="rId2" Type="http://schemas.openxmlformats.org/officeDocument/2006/relationships/image" Target="../media/image68.wmf"/><Relationship Id="rId12" Type="http://schemas.openxmlformats.org/officeDocument/2006/relationships/vmlDrawing" Target="../drawings/vmlDrawing17.vml"/><Relationship Id="rId11" Type="http://schemas.openxmlformats.org/officeDocument/2006/relationships/slideLayout" Target="../slideLayouts/slideLayout1.xml"/><Relationship Id="rId10" Type="http://schemas.openxmlformats.org/officeDocument/2006/relationships/image" Target="../media/image73.png"/><Relationship Id="rId1" Type="http://schemas.openxmlformats.org/officeDocument/2006/relationships/oleObject" Target="../embeddings/oleObject59.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77.wmf"/><Relationship Id="rId7" Type="http://schemas.openxmlformats.org/officeDocument/2006/relationships/oleObject" Target="../embeddings/oleObject66.bin"/><Relationship Id="rId6" Type="http://schemas.openxmlformats.org/officeDocument/2006/relationships/image" Target="../media/image76.wmf"/><Relationship Id="rId5" Type="http://schemas.openxmlformats.org/officeDocument/2006/relationships/oleObject" Target="../embeddings/oleObject65.bin"/><Relationship Id="rId4" Type="http://schemas.openxmlformats.org/officeDocument/2006/relationships/image" Target="../media/image75.wmf"/><Relationship Id="rId3" Type="http://schemas.openxmlformats.org/officeDocument/2006/relationships/oleObject" Target="../embeddings/oleObject64.bin"/><Relationship Id="rId2" Type="http://schemas.openxmlformats.org/officeDocument/2006/relationships/image" Target="../media/image74.wmf"/><Relationship Id="rId12" Type="http://schemas.openxmlformats.org/officeDocument/2006/relationships/vmlDrawing" Target="../drawings/vmlDrawing18.vml"/><Relationship Id="rId11" Type="http://schemas.openxmlformats.org/officeDocument/2006/relationships/slideLayout" Target="../slideLayouts/slideLayout2.xml"/><Relationship Id="rId10" Type="http://schemas.openxmlformats.org/officeDocument/2006/relationships/image" Target="../media/image78.wmf"/><Relationship Id="rId1" Type="http://schemas.openxmlformats.org/officeDocument/2006/relationships/oleObject" Target="../embeddings/oleObject63.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9.png"/></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83.wmf"/><Relationship Id="rId7" Type="http://schemas.openxmlformats.org/officeDocument/2006/relationships/oleObject" Target="../embeddings/oleObject71.bin"/><Relationship Id="rId6" Type="http://schemas.openxmlformats.org/officeDocument/2006/relationships/image" Target="../media/image82.wmf"/><Relationship Id="rId5" Type="http://schemas.openxmlformats.org/officeDocument/2006/relationships/oleObject" Target="../embeddings/oleObject70.bin"/><Relationship Id="rId4" Type="http://schemas.openxmlformats.org/officeDocument/2006/relationships/image" Target="../media/image81.wmf"/><Relationship Id="rId3" Type="http://schemas.openxmlformats.org/officeDocument/2006/relationships/oleObject" Target="../embeddings/oleObject69.bin"/><Relationship Id="rId2" Type="http://schemas.openxmlformats.org/officeDocument/2006/relationships/image" Target="../media/image80.wmf"/><Relationship Id="rId13" Type="http://schemas.openxmlformats.org/officeDocument/2006/relationships/vmlDrawing" Target="../drawings/vmlDrawing19.vml"/><Relationship Id="rId12" Type="http://schemas.openxmlformats.org/officeDocument/2006/relationships/slideLayout" Target="../slideLayouts/slideLayout7.xml"/><Relationship Id="rId11" Type="http://schemas.openxmlformats.org/officeDocument/2006/relationships/image" Target="../media/image85.png"/><Relationship Id="rId10" Type="http://schemas.openxmlformats.org/officeDocument/2006/relationships/image" Target="../media/image84.wmf"/><Relationship Id="rId1" Type="http://schemas.openxmlformats.org/officeDocument/2006/relationships/oleObject" Target="../embeddings/oleObject68.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7.png"/></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93.wmf"/><Relationship Id="rId7" Type="http://schemas.openxmlformats.org/officeDocument/2006/relationships/oleObject" Target="../embeddings/oleObject74.bin"/><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wmf"/><Relationship Id="rId3" Type="http://schemas.openxmlformats.org/officeDocument/2006/relationships/oleObject" Target="../embeddings/oleObject73.bin"/><Relationship Id="rId2" Type="http://schemas.openxmlformats.org/officeDocument/2006/relationships/image" Target="../media/image89.png"/><Relationship Id="rId10" Type="http://schemas.openxmlformats.org/officeDocument/2006/relationships/vmlDrawing" Target="../drawings/vmlDrawing20.vml"/><Relationship Id="rId1" Type="http://schemas.openxmlformats.org/officeDocument/2006/relationships/image" Target="../media/image8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5.png"/></Relationships>
</file>

<file path=ppt/slides/_rels/slide28.xml.rels><?xml version="1.0" encoding="UTF-8" standalone="yes"?>
<Relationships xmlns="http://schemas.openxmlformats.org/package/2006/relationships"><Relationship Id="rId9" Type="http://schemas.openxmlformats.org/officeDocument/2006/relationships/image" Target="../media/image102.png"/><Relationship Id="rId8" Type="http://schemas.openxmlformats.org/officeDocument/2006/relationships/image" Target="../media/image101.png"/><Relationship Id="rId7" Type="http://schemas.openxmlformats.org/officeDocument/2006/relationships/image" Target="../media/image100.png"/><Relationship Id="rId6" Type="http://schemas.openxmlformats.org/officeDocument/2006/relationships/tags" Target="../tags/tag3.xml"/><Relationship Id="rId5" Type="http://schemas.openxmlformats.org/officeDocument/2006/relationships/image" Target="../media/image99.png"/><Relationship Id="rId4" Type="http://schemas.openxmlformats.org/officeDocument/2006/relationships/tags" Target="../tags/tag2.xml"/><Relationship Id="rId3" Type="http://schemas.openxmlformats.org/officeDocument/2006/relationships/image" Target="../media/image98.png"/><Relationship Id="rId2" Type="http://schemas.openxmlformats.org/officeDocument/2006/relationships/image" Target="../media/image97.png"/><Relationship Id="rId10" Type="http://schemas.openxmlformats.org/officeDocument/2006/relationships/slideLayout" Target="../slideLayouts/slideLayout2.xml"/><Relationship Id="rId1" Type="http://schemas.openxmlformats.org/officeDocument/2006/relationships/image" Target="../media/image9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3.png"/></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12.wmf"/><Relationship Id="rId7" Type="http://schemas.openxmlformats.org/officeDocument/2006/relationships/oleObject" Target="../embeddings/oleObject10.bin"/><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 Id="rId3" Type="http://schemas.openxmlformats.org/officeDocument/2006/relationships/oleObject" Target="../embeddings/oleObject8.bin"/><Relationship Id="rId2" Type="http://schemas.openxmlformats.org/officeDocument/2006/relationships/image" Target="../media/image9.wmf"/><Relationship Id="rId15" Type="http://schemas.openxmlformats.org/officeDocument/2006/relationships/vmlDrawing" Target="../drawings/vmlDrawing2.vml"/><Relationship Id="rId14" Type="http://schemas.openxmlformats.org/officeDocument/2006/relationships/slideLayout" Target="../slideLayouts/slideLayout7.xml"/><Relationship Id="rId13" Type="http://schemas.openxmlformats.org/officeDocument/2006/relationships/image" Target="../media/image14.wmf"/><Relationship Id="rId12" Type="http://schemas.openxmlformats.org/officeDocument/2006/relationships/oleObject" Target="../embeddings/oleObject12.bin"/><Relationship Id="rId11" Type="http://schemas.openxmlformats.org/officeDocument/2006/relationships/image" Target="../media/image3.png"/><Relationship Id="rId10" Type="http://schemas.openxmlformats.org/officeDocument/2006/relationships/image" Target="../media/image13.wmf"/><Relationship Id="rId1"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9" Type="http://schemas.openxmlformats.org/officeDocument/2006/relationships/image" Target="../media/image110.png"/><Relationship Id="rId8" Type="http://schemas.openxmlformats.org/officeDocument/2006/relationships/image" Target="../media/image109.png"/><Relationship Id="rId7" Type="http://schemas.openxmlformats.org/officeDocument/2006/relationships/image" Target="../media/image103.png"/><Relationship Id="rId6" Type="http://schemas.openxmlformats.org/officeDocument/2006/relationships/image" Target="../media/image108.png"/><Relationship Id="rId5" Type="http://schemas.openxmlformats.org/officeDocument/2006/relationships/image" Target="../media/image107.wmf"/><Relationship Id="rId4" Type="http://schemas.openxmlformats.org/officeDocument/2006/relationships/oleObject" Target="../embeddings/oleObject75.bin"/><Relationship Id="rId3" Type="http://schemas.openxmlformats.org/officeDocument/2006/relationships/image" Target="../media/image106.png"/><Relationship Id="rId2" Type="http://schemas.openxmlformats.org/officeDocument/2006/relationships/image" Target="../media/image105.png"/><Relationship Id="rId13" Type="http://schemas.openxmlformats.org/officeDocument/2006/relationships/vmlDrawing" Target="../drawings/vmlDrawing21.vml"/><Relationship Id="rId12" Type="http://schemas.openxmlformats.org/officeDocument/2006/relationships/slideLayout" Target="../slideLayouts/slideLayout2.xml"/><Relationship Id="rId11" Type="http://schemas.openxmlformats.org/officeDocument/2006/relationships/image" Target="../media/image111.wmf"/><Relationship Id="rId10" Type="http://schemas.openxmlformats.org/officeDocument/2006/relationships/oleObject" Target="../embeddings/oleObject76.bin"/><Relationship Id="rId1" Type="http://schemas.openxmlformats.org/officeDocument/2006/relationships/image" Target="../media/image104.png"/></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5.wmf"/><Relationship Id="rId1" Type="http://schemas.openxmlformats.org/officeDocument/2006/relationships/oleObject" Target="../embeddings/oleObject13.bin"/></Relationships>
</file>

<file path=ppt/slides/_rels/slide5.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1.xml"/><Relationship Id="rId5" Type="http://schemas.openxmlformats.org/officeDocument/2006/relationships/image" Target="../media/image18.wmf"/><Relationship Id="rId4" Type="http://schemas.openxmlformats.org/officeDocument/2006/relationships/oleObject" Target="../embeddings/oleObject14.bin"/><Relationship Id="rId3" Type="http://schemas.microsoft.com/office/2007/relationships/hdphoto" Target="../media/image17.wdp"/><Relationship Id="rId2" Type="http://schemas.openxmlformats.org/officeDocument/2006/relationships/image" Target="../media/image16.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22.wmf"/><Relationship Id="rId7" Type="http://schemas.openxmlformats.org/officeDocument/2006/relationships/oleObject" Target="../embeddings/oleObject18.bin"/><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20.wmf"/><Relationship Id="rId3" Type="http://schemas.openxmlformats.org/officeDocument/2006/relationships/oleObject" Target="../embeddings/oleObject16.bin"/><Relationship Id="rId2" Type="http://schemas.openxmlformats.org/officeDocument/2006/relationships/image" Target="../media/image19.wmf"/><Relationship Id="rId14" Type="http://schemas.openxmlformats.org/officeDocument/2006/relationships/vmlDrawing" Target="../drawings/vmlDrawing5.vml"/><Relationship Id="rId13" Type="http://schemas.openxmlformats.org/officeDocument/2006/relationships/slideLayout" Target="../slideLayouts/slideLayout2.xml"/><Relationship Id="rId12" Type="http://schemas.openxmlformats.org/officeDocument/2006/relationships/image" Target="../media/image24.wmf"/><Relationship Id="rId11" Type="http://schemas.openxmlformats.org/officeDocument/2006/relationships/oleObject" Target="../embeddings/oleObject20.bin"/><Relationship Id="rId10" Type="http://schemas.openxmlformats.org/officeDocument/2006/relationships/image" Target="../media/image23.wmf"/><Relationship Id="rId1" Type="http://schemas.openxmlformats.org/officeDocument/2006/relationships/oleObject" Target="../embeddings/oleObject15.bin"/></Relationships>
</file>

<file path=ppt/slides/_rels/slide7.xml.rels><?xml version="1.0" encoding="UTF-8" standalone="yes"?>
<Relationships xmlns="http://schemas.openxmlformats.org/package/2006/relationships"><Relationship Id="rId9" Type="http://schemas.openxmlformats.org/officeDocument/2006/relationships/image" Target="../media/image27.wmf"/><Relationship Id="rId8" Type="http://schemas.openxmlformats.org/officeDocument/2006/relationships/oleObject" Target="../embeddings/oleObject25.bin"/><Relationship Id="rId7" Type="http://schemas.openxmlformats.org/officeDocument/2006/relationships/oleObject" Target="../embeddings/oleObject24.bin"/><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5.wmf"/><Relationship Id="rId3" Type="http://schemas.openxmlformats.org/officeDocument/2006/relationships/oleObject" Target="../embeddings/oleObject22.bin"/><Relationship Id="rId2" Type="http://schemas.openxmlformats.org/officeDocument/2006/relationships/image" Target="../media/image22.wmf"/><Relationship Id="rId11" Type="http://schemas.openxmlformats.org/officeDocument/2006/relationships/vmlDrawing" Target="../drawings/vmlDrawing6.vml"/><Relationship Id="rId10" Type="http://schemas.openxmlformats.org/officeDocument/2006/relationships/slideLayout" Target="../slideLayouts/slideLayout2.xml"/><Relationship Id="rId1" Type="http://schemas.openxmlformats.org/officeDocument/2006/relationships/oleObject" Target="../embeddings/oleObject21.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29.wmf"/><Relationship Id="rId3" Type="http://schemas.openxmlformats.org/officeDocument/2006/relationships/oleObject" Target="../embeddings/oleObject27.bin"/><Relationship Id="rId2" Type="http://schemas.openxmlformats.org/officeDocument/2006/relationships/image" Target="../media/image28.wmf"/><Relationship Id="rId1" Type="http://schemas.openxmlformats.org/officeDocument/2006/relationships/oleObject" Target="../embeddings/oleObject26.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1.xml"/><Relationship Id="rId4" Type="http://schemas.openxmlformats.org/officeDocument/2006/relationships/image" Target="../media/image31.wmf"/><Relationship Id="rId3" Type="http://schemas.openxmlformats.org/officeDocument/2006/relationships/oleObject" Target="../embeddings/oleObject29.bin"/><Relationship Id="rId2" Type="http://schemas.openxmlformats.org/officeDocument/2006/relationships/image" Target="../media/image30.wmf"/><Relationship Id="rId1"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38356" y="497495"/>
            <a:ext cx="10280534" cy="2269660"/>
          </a:xfrm>
          <a:prstGeom prst="rect">
            <a:avLst/>
          </a:prstGeom>
        </p:spPr>
        <p:txBody>
          <a:bodyPr wrap="square">
            <a:spAutoFit/>
          </a:bodyPr>
          <a:lstStyle/>
          <a:p>
            <a:pPr>
              <a:lnSpc>
                <a:spcPct val="120000"/>
              </a:lnSpc>
            </a:pP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1.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双缝干涉实验装置如图所示，双缝与屏之间的距离 </a:t>
            </a:r>
            <a:r>
              <a:rPr lang="en-US"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D</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=120cm</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，两缝之间的距离 </a:t>
            </a:r>
            <a:r>
              <a:rPr lang="en-US"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d</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=0.50mm</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，用波长 </a:t>
            </a:r>
            <a:r>
              <a:rPr lang="el-GR"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λ</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500nm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的单色光垂直照射双缝。</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求原点</a:t>
            </a: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O</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上方的第五级明条纹的坐标 </a:t>
            </a:r>
            <a:r>
              <a:rPr lang="en-US"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x</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endParaRPr lang="en-US" altLang="zh-CN"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(2) 如果用厚度 </a:t>
            </a:r>
            <a:r>
              <a:rPr lang="en-US"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l</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=1.0*10</a:t>
            </a:r>
            <a:r>
              <a:rPr lang="en-US" altLang="zh-CN" sz="2400" b="1" baseline="30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-2</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mm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折射率为 </a:t>
            </a:r>
            <a:r>
              <a:rPr lang="en-US"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1. 5</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8</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的透明薄膜覆盖在图中 </a:t>
            </a:r>
            <a:r>
              <a:rPr lang="en-US"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S</a:t>
            </a:r>
            <a:r>
              <a:rPr lang="en-US" altLang="zh-CN" sz="2400" b="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缝的后面，求上述第五级明条纹的坐标 </a:t>
            </a:r>
            <a:r>
              <a:rPr lang="en-US"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x'</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graphicFrame>
        <p:nvGraphicFramePr>
          <p:cNvPr id="2" name="对象 1">
            <a:hlinkClick r:id="" action="ppaction://ole?verb=0"/>
          </p:cNvPr>
          <p:cNvGraphicFramePr>
            <a:graphicFrameLocks noChangeAspect="1"/>
          </p:cNvGraphicFramePr>
          <p:nvPr/>
        </p:nvGraphicFramePr>
        <p:xfrm>
          <a:off x="5947410" y="5723890"/>
          <a:ext cx="114300" cy="177165"/>
        </p:xfrm>
        <a:graphic>
          <a:graphicData uri="http://schemas.openxmlformats.org/presentationml/2006/ole">
            <mc:AlternateContent xmlns:mc="http://schemas.openxmlformats.org/markup-compatibility/2006">
              <mc:Choice xmlns:v="urn:schemas-microsoft-com:vml" Requires="v">
                <p:oleObj spid="_x0000_s3" name="" r:id="rId1" imgW="114300" imgH="177165" progId="Equation.DSMT4">
                  <p:embed/>
                </p:oleObj>
              </mc:Choice>
              <mc:Fallback>
                <p:oleObj name="" r:id="rId1" imgW="114300" imgH="177165" progId="Equation.DSMT4">
                  <p:embed/>
                  <p:pic>
                    <p:nvPicPr>
                      <p:cNvPr id="0" name="图片 1024"/>
                      <p:cNvPicPr/>
                      <p:nvPr/>
                    </p:nvPicPr>
                    <p:blipFill>
                      <a:blip r:embed="rId2"/>
                      <a:stretch>
                        <a:fillRect/>
                      </a:stretch>
                    </p:blipFill>
                    <p:spPr>
                      <a:xfrm>
                        <a:off x="5947410" y="5723890"/>
                        <a:ext cx="114300" cy="177165"/>
                      </a:xfrm>
                      <a:prstGeom prst="rect">
                        <a:avLst/>
                      </a:prstGeom>
                    </p:spPr>
                  </p:pic>
                </p:oleObj>
              </mc:Fallback>
            </mc:AlternateContent>
          </a:graphicData>
        </a:graphic>
      </p:graphicFrame>
      <p:sp>
        <p:nvSpPr>
          <p:cNvPr id="4" name="文本框 3"/>
          <p:cNvSpPr txBox="1"/>
          <p:nvPr/>
        </p:nvSpPr>
        <p:spPr>
          <a:xfrm>
            <a:off x="1561465" y="4624070"/>
            <a:ext cx="1255395" cy="521970"/>
          </a:xfrm>
          <a:prstGeom prst="rect">
            <a:avLst/>
          </a:prstGeom>
          <a:noFill/>
        </p:spPr>
        <p:txBody>
          <a:bodyPr wrap="none" rtlCol="0" anchor="t">
            <a:spAutoFit/>
          </a:bodyPr>
          <a:lstStyle/>
          <a:p>
            <a:r>
              <a:rPr lang="zh-CN" altLang="en-US" sz="2800" b="1" dirty="0">
                <a:latin typeface="楷体" panose="02010609060101010101" charset="-122"/>
                <a:ea typeface="楷体" panose="02010609060101010101" charset="-122"/>
                <a:cs typeface="Times New Roman" panose="02020603050405020304" pitchFamily="18" charset="0"/>
                <a:sym typeface="+mn-ea"/>
              </a:rPr>
              <a:t>光程差</a:t>
            </a:r>
            <a:endParaRPr lang="zh-CN" altLang="en-US" sz="2800" b="1" dirty="0">
              <a:latin typeface="楷体" panose="02010609060101010101" charset="-122"/>
              <a:ea typeface="楷体" panose="02010609060101010101" charset="-122"/>
              <a:cs typeface="Times New Roman" panose="02020603050405020304" pitchFamily="18" charset="0"/>
              <a:sym typeface="+mn-ea"/>
            </a:endParaRPr>
          </a:p>
        </p:txBody>
      </p:sp>
      <p:graphicFrame>
        <p:nvGraphicFramePr>
          <p:cNvPr id="5" name="对象 4">
            <a:hlinkClick r:id="" action="ppaction://ole?verb=0"/>
          </p:cNvPr>
          <p:cNvGraphicFramePr>
            <a:graphicFrameLocks noChangeAspect="1"/>
          </p:cNvGraphicFramePr>
          <p:nvPr/>
        </p:nvGraphicFramePr>
        <p:xfrm>
          <a:off x="2719388" y="5089525"/>
          <a:ext cx="5046662" cy="811213"/>
        </p:xfrm>
        <a:graphic>
          <a:graphicData uri="http://schemas.openxmlformats.org/presentationml/2006/ole">
            <mc:AlternateContent xmlns:mc="http://schemas.openxmlformats.org/markup-compatibility/2006">
              <mc:Choice xmlns:v="urn:schemas-microsoft-com:vml" Requires="v">
                <p:oleObj spid="_x0000_s6" name="" r:id="rId3" imgW="2451100" imgH="393700" progId="Equation.DSMT4">
                  <p:embed/>
                </p:oleObj>
              </mc:Choice>
              <mc:Fallback>
                <p:oleObj name="" r:id="rId3" imgW="2451100" imgH="393700" progId="Equation.DSMT4">
                  <p:embed/>
                  <p:pic>
                    <p:nvPicPr>
                      <p:cNvPr id="0" name="图片 1025"/>
                      <p:cNvPicPr/>
                      <p:nvPr/>
                    </p:nvPicPr>
                    <p:blipFill>
                      <a:blip r:embed="rId4"/>
                      <a:stretch>
                        <a:fillRect/>
                      </a:stretch>
                    </p:blipFill>
                    <p:spPr>
                      <a:xfrm>
                        <a:off x="2719388" y="5089525"/>
                        <a:ext cx="5046662" cy="811213"/>
                      </a:xfrm>
                      <a:prstGeom prst="rect">
                        <a:avLst/>
                      </a:prstGeom>
                    </p:spPr>
                  </p:pic>
                </p:oleObj>
              </mc:Fallback>
            </mc:AlternateContent>
          </a:graphicData>
        </a:graphic>
      </p:graphicFrame>
      <p:sp>
        <p:nvSpPr>
          <p:cNvPr id="8" name="文本框 7"/>
          <p:cNvSpPr txBox="1"/>
          <p:nvPr/>
        </p:nvSpPr>
        <p:spPr>
          <a:xfrm>
            <a:off x="1398905" y="2900045"/>
            <a:ext cx="6395085" cy="521970"/>
          </a:xfrm>
          <a:prstGeom prst="rect">
            <a:avLst/>
          </a:prstGeom>
          <a:noFill/>
        </p:spPr>
        <p:txBody>
          <a:bodyPr wrap="square" rtlCol="0" anchor="t">
            <a:spAutoFit/>
          </a:bodyPr>
          <a:lstStyle/>
          <a:p>
            <a:pPr algn="l"/>
            <a:r>
              <a:rPr lang="zh-CN" altLang="en-US" sz="2800" b="1" dirty="0">
                <a:solidFill>
                  <a:schemeClr val="tx1"/>
                </a:solidFill>
                <a:latin typeface="楷体" panose="02010609060101010101" charset="-122"/>
                <a:ea typeface="楷体" panose="02010609060101010101" charset="-122"/>
                <a:cs typeface="楷体" panose="02010609060101010101" charset="-122"/>
                <a:sym typeface="+mn-ea"/>
              </a:rPr>
              <a:t> </a:t>
            </a:r>
            <a:r>
              <a:rPr lang="en-US" altLang="zh-CN" sz="2800" b="1" dirty="0">
                <a:solidFill>
                  <a:schemeClr val="tx1"/>
                </a:solidFill>
                <a:latin typeface="楷体" panose="02010609060101010101" charset="-122"/>
                <a:ea typeface="楷体" panose="02010609060101010101" charset="-122"/>
                <a:cs typeface="楷体" panose="02010609060101010101" charset="-122"/>
                <a:sym typeface="+mn-ea"/>
              </a:rPr>
              <a:t>        </a:t>
            </a:r>
            <a:r>
              <a:rPr lang="zh-CN" altLang="en-US" sz="2800" b="1" dirty="0">
                <a:solidFill>
                  <a:schemeClr val="tx1"/>
                </a:solidFill>
                <a:latin typeface="楷体" panose="02010609060101010101" charset="-122"/>
                <a:ea typeface="楷体" panose="02010609060101010101" charset="-122"/>
                <a:cs typeface="楷体" panose="02010609060101010101" charset="-122"/>
                <a:sym typeface="+mn-ea"/>
              </a:rPr>
              <a:t> </a:t>
            </a:r>
            <a:r>
              <a:rPr lang="en-US" altLang="zh-CN" sz="2800" b="1" dirty="0">
                <a:solidFill>
                  <a:schemeClr val="tx1"/>
                </a:solidFill>
                <a:latin typeface="楷体" panose="02010609060101010101" charset="-122"/>
                <a:ea typeface="楷体" panose="02010609060101010101" charset="-122"/>
                <a:cs typeface="楷体" panose="02010609060101010101" charset="-122"/>
                <a:sym typeface="+mn-ea"/>
              </a:rPr>
              <a:t>         </a:t>
            </a:r>
            <a:r>
              <a:rPr lang="zh-CN" altLang="en-US" sz="2800" b="1" dirty="0">
                <a:solidFill>
                  <a:schemeClr val="tx1"/>
                </a:solidFill>
                <a:latin typeface="楷体" panose="02010609060101010101" charset="-122"/>
                <a:ea typeface="楷体" panose="02010609060101010101" charset="-122"/>
                <a:cs typeface="楷体" panose="02010609060101010101" charset="-122"/>
                <a:sym typeface="+mn-ea"/>
              </a:rPr>
              <a:t> </a:t>
            </a:r>
            <a:r>
              <a:rPr lang="en-US" altLang="zh-CN" sz="2800" b="1" dirty="0">
                <a:solidFill>
                  <a:schemeClr val="tx1"/>
                </a:solidFill>
                <a:latin typeface="楷体" panose="02010609060101010101" charset="-122"/>
                <a:ea typeface="楷体" panose="02010609060101010101" charset="-122"/>
                <a:cs typeface="楷体" panose="02010609060101010101" charset="-122"/>
                <a:sym typeface="+mn-ea"/>
              </a:rPr>
              <a:t>    </a:t>
            </a:r>
            <a:endParaRPr lang="zh-CN" altLang="en-US" sz="2800" b="1" dirty="0">
              <a:solidFill>
                <a:schemeClr val="tx1"/>
              </a:solidFill>
              <a:latin typeface="楷体" panose="02010609060101010101" charset="-122"/>
              <a:ea typeface="楷体" panose="02010609060101010101" charset="-122"/>
              <a:cs typeface="楷体" panose="02010609060101010101" charset="-122"/>
              <a:sym typeface="+mn-ea"/>
            </a:endParaRPr>
          </a:p>
        </p:txBody>
      </p:sp>
      <p:grpSp>
        <p:nvGrpSpPr>
          <p:cNvPr id="17" name="组合 16"/>
          <p:cNvGrpSpPr/>
          <p:nvPr/>
        </p:nvGrpSpPr>
        <p:grpSpPr>
          <a:xfrm>
            <a:off x="8285480" y="2589530"/>
            <a:ext cx="3760470" cy="3134360"/>
            <a:chOff x="12547" y="4118"/>
            <a:chExt cx="5922" cy="4936"/>
          </a:xfrm>
        </p:grpSpPr>
        <p:pic>
          <p:nvPicPr>
            <p:cNvPr id="9" name="图片 8"/>
            <p:cNvPicPr>
              <a:picLocks noChangeAspect="1"/>
            </p:cNvPicPr>
            <p:nvPr/>
          </p:nvPicPr>
          <p:blipFill rotWithShape="1">
            <a:blip r:embed="rId5"/>
            <a:srcRect l="70625" t="16656" b="25044"/>
            <a:stretch>
              <a:fillRect/>
            </a:stretch>
          </p:blipFill>
          <p:spPr>
            <a:xfrm>
              <a:off x="12547" y="4118"/>
              <a:ext cx="5922" cy="4936"/>
            </a:xfrm>
            <a:prstGeom prst="rect">
              <a:avLst/>
            </a:prstGeom>
          </p:spPr>
        </p:pic>
        <p:cxnSp>
          <p:nvCxnSpPr>
            <p:cNvPr id="13" name="直接箭头连接符 12"/>
            <p:cNvCxnSpPr/>
            <p:nvPr/>
          </p:nvCxnSpPr>
          <p:spPr>
            <a:xfrm flipV="1">
              <a:off x="14213" y="5594"/>
              <a:ext cx="3144" cy="1721"/>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14213" y="5616"/>
              <a:ext cx="3156" cy="241"/>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15" name="对象 14">
              <a:hlinkClick r:id="" action="ppaction://ole?verb=0"/>
            </p:cNvPr>
            <p:cNvGraphicFramePr>
              <a:graphicFrameLocks noChangeAspect="1"/>
            </p:cNvGraphicFramePr>
            <p:nvPr/>
          </p:nvGraphicFramePr>
          <p:xfrm>
            <a:off x="17369" y="5201"/>
            <a:ext cx="775" cy="854"/>
          </p:xfrm>
          <a:graphic>
            <a:graphicData uri="http://schemas.openxmlformats.org/presentationml/2006/ole">
              <mc:AlternateContent xmlns:mc="http://schemas.openxmlformats.org/markup-compatibility/2006">
                <mc:Choice xmlns:v="urn:schemas-microsoft-com:vml" Requires="v">
                  <p:oleObj spid="_x0000_s10" name="" r:id="rId6" imgW="127000" imgH="139700" progId="Equation.DSMT4">
                    <p:embed/>
                  </p:oleObj>
                </mc:Choice>
                <mc:Fallback>
                  <p:oleObj name="" r:id="rId6" imgW="127000" imgH="139700" progId="Equation.DSMT4">
                    <p:embed/>
                    <p:pic>
                      <p:nvPicPr>
                        <p:cNvPr id="0" name="图片 1028"/>
                        <p:cNvPicPr/>
                        <p:nvPr/>
                      </p:nvPicPr>
                      <p:blipFill>
                        <a:blip r:embed="rId7"/>
                        <a:stretch>
                          <a:fillRect/>
                        </a:stretch>
                      </p:blipFill>
                      <p:spPr>
                        <a:xfrm>
                          <a:off x="17369" y="5201"/>
                          <a:ext cx="775" cy="854"/>
                        </a:xfrm>
                        <a:prstGeom prst="rect">
                          <a:avLst/>
                        </a:prstGeom>
                      </p:spPr>
                    </p:pic>
                  </p:oleObj>
                </mc:Fallback>
              </mc:AlternateContent>
            </a:graphicData>
          </a:graphic>
        </p:graphicFrame>
      </p:grpSp>
      <p:grpSp>
        <p:nvGrpSpPr>
          <p:cNvPr id="21" name="组合 20"/>
          <p:cNvGrpSpPr/>
          <p:nvPr/>
        </p:nvGrpSpPr>
        <p:grpSpPr>
          <a:xfrm>
            <a:off x="734695" y="2900045"/>
            <a:ext cx="7545070" cy="1530350"/>
            <a:chOff x="1157" y="4567"/>
            <a:chExt cx="11882" cy="2410"/>
          </a:xfrm>
        </p:grpSpPr>
        <p:sp>
          <p:nvSpPr>
            <p:cNvPr id="11" name="文本框 10"/>
            <p:cNvSpPr txBox="1"/>
            <p:nvPr/>
          </p:nvSpPr>
          <p:spPr>
            <a:xfrm>
              <a:off x="1157" y="4567"/>
              <a:ext cx="1414" cy="822"/>
            </a:xfrm>
            <a:prstGeom prst="rect">
              <a:avLst/>
            </a:prstGeom>
            <a:noFill/>
          </p:spPr>
          <p:txBody>
            <a:bodyPr wrap="none" rtlCol="0" anchor="t">
              <a:spAutoFit/>
            </a:bodyPr>
            <a:lstStyle/>
            <a:p>
              <a:r>
                <a:rPr lang="zh-CN" altLang="en-US" sz="2800" b="1" dirty="0">
                  <a:latin typeface="楷体" panose="02010609060101010101" charset="-122"/>
                  <a:ea typeface="楷体" panose="02010609060101010101" charset="-122"/>
                  <a:cs typeface="Times New Roman" panose="02020603050405020304" pitchFamily="18" charset="0"/>
                  <a:sym typeface="+mn-ea"/>
                </a:rPr>
                <a:t>解：</a:t>
              </a:r>
              <a:endParaRPr lang="zh-CN" altLang="en-US" sz="2800" b="1" dirty="0">
                <a:latin typeface="楷体" panose="02010609060101010101" charset="-122"/>
                <a:ea typeface="楷体" panose="02010609060101010101" charset="-122"/>
                <a:cs typeface="Times New Roman" panose="02020603050405020304" pitchFamily="18" charset="0"/>
                <a:sym typeface="+mn-ea"/>
              </a:endParaRPr>
            </a:p>
          </p:txBody>
        </p:sp>
        <p:graphicFrame>
          <p:nvGraphicFramePr>
            <p:cNvPr id="12" name="对象 11">
              <a:hlinkClick r:id="" action="ppaction://ole?verb=0"/>
            </p:cNvPr>
            <p:cNvGraphicFramePr>
              <a:graphicFrameLocks noChangeAspect="1"/>
            </p:cNvGraphicFramePr>
            <p:nvPr/>
          </p:nvGraphicFramePr>
          <p:xfrm>
            <a:off x="9336" y="4649"/>
            <a:ext cx="2542" cy="657"/>
          </p:xfrm>
          <a:graphic>
            <a:graphicData uri="http://schemas.openxmlformats.org/presentationml/2006/ole">
              <mc:AlternateContent xmlns:mc="http://schemas.openxmlformats.org/markup-compatibility/2006">
                <mc:Choice xmlns:v="urn:schemas-microsoft-com:vml" Requires="v">
                  <p:oleObj spid="_x0000_s16" name="" r:id="rId8" imgW="787400" imgH="203200" progId="Equation.DSMT4">
                    <p:embed/>
                  </p:oleObj>
                </mc:Choice>
                <mc:Fallback>
                  <p:oleObj name="" r:id="rId8" imgW="787400" imgH="203200" progId="Equation.DSMT4">
                    <p:embed/>
                    <p:pic>
                      <p:nvPicPr>
                        <p:cNvPr id="0" name="图片 1026"/>
                        <p:cNvPicPr/>
                        <p:nvPr/>
                      </p:nvPicPr>
                      <p:blipFill>
                        <a:blip r:embed="rId9"/>
                        <a:stretch>
                          <a:fillRect/>
                        </a:stretch>
                      </p:blipFill>
                      <p:spPr>
                        <a:xfrm>
                          <a:off x="9336" y="4649"/>
                          <a:ext cx="2542" cy="657"/>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6559" y="5471"/>
            <a:ext cx="2749" cy="658"/>
          </p:xfrm>
          <a:graphic>
            <a:graphicData uri="http://schemas.openxmlformats.org/presentationml/2006/ole">
              <mc:AlternateContent xmlns:mc="http://schemas.openxmlformats.org/markup-compatibility/2006">
                <mc:Choice xmlns:v="urn:schemas-microsoft-com:vml" Requires="v">
                  <p:oleObj spid="_x0000_s19" name="" r:id="rId10" imgW="850900" imgH="203200" progId="Equation.DSMT4">
                    <p:embed/>
                  </p:oleObj>
                </mc:Choice>
                <mc:Fallback>
                  <p:oleObj name="" r:id="rId10" imgW="850900" imgH="203200" progId="Equation.DSMT4">
                    <p:embed/>
                    <p:pic>
                      <p:nvPicPr>
                        <p:cNvPr id="0" name="图片 1026"/>
                        <p:cNvPicPr/>
                        <p:nvPr/>
                      </p:nvPicPr>
                      <p:blipFill>
                        <a:blip r:embed="rId11"/>
                        <a:stretch>
                          <a:fillRect/>
                        </a:stretch>
                      </p:blipFill>
                      <p:spPr>
                        <a:xfrm>
                          <a:off x="6559" y="5471"/>
                          <a:ext cx="2749" cy="658"/>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4282" y="6259"/>
            <a:ext cx="2285" cy="601"/>
          </p:xfrm>
          <a:graphic>
            <a:graphicData uri="http://schemas.openxmlformats.org/presentationml/2006/ole">
              <mc:AlternateContent xmlns:mc="http://schemas.openxmlformats.org/markup-compatibility/2006">
                <mc:Choice xmlns:v="urn:schemas-microsoft-com:vml" Requires="v">
                  <p:oleObj spid="_x0000_s22" name="" r:id="rId12" imgW="673100" imgH="177165" progId="Equation.DSMT4">
                    <p:embed/>
                  </p:oleObj>
                </mc:Choice>
                <mc:Fallback>
                  <p:oleObj name="" r:id="rId12" imgW="673100" imgH="177165" progId="Equation.DSMT4">
                    <p:embed/>
                    <p:pic>
                      <p:nvPicPr>
                        <p:cNvPr id="0" name="图片 1027"/>
                        <p:cNvPicPr/>
                        <p:nvPr/>
                      </p:nvPicPr>
                      <p:blipFill>
                        <a:blip r:embed="rId13"/>
                        <a:stretch>
                          <a:fillRect/>
                        </a:stretch>
                      </p:blipFill>
                      <p:spPr>
                        <a:xfrm>
                          <a:off x="4282" y="6259"/>
                          <a:ext cx="2285" cy="601"/>
                        </a:xfrm>
                        <a:prstGeom prst="rect">
                          <a:avLst/>
                        </a:prstGeom>
                      </p:spPr>
                    </p:pic>
                  </p:oleObj>
                </mc:Fallback>
              </mc:AlternateContent>
            </a:graphicData>
          </a:graphic>
        </p:graphicFrame>
        <p:sp>
          <p:nvSpPr>
            <p:cNvPr id="23" name="文本框 22"/>
            <p:cNvSpPr txBox="1"/>
            <p:nvPr/>
          </p:nvSpPr>
          <p:spPr>
            <a:xfrm>
              <a:off x="2203" y="4567"/>
              <a:ext cx="7133" cy="822"/>
            </a:xfrm>
            <a:prstGeom prst="rect">
              <a:avLst/>
            </a:prstGeom>
            <a:noFill/>
          </p:spPr>
          <p:txBody>
            <a:bodyPr wrap="none" rtlCol="0" anchor="t">
              <a:spAutoFit/>
            </a:bodyPr>
            <a:lstStyle/>
            <a:p>
              <a:r>
                <a:rPr lang="en-US" altLang="zh-CN" sz="2800" b="1" dirty="0">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800" b="1" dirty="0">
                  <a:latin typeface="楷体" panose="02010609060101010101" charset="-122"/>
                  <a:ea typeface="楷体" panose="02010609060101010101" charset="-122"/>
                  <a:cs typeface="Times New Roman" panose="02020603050405020304" pitchFamily="18" charset="0"/>
                  <a:sym typeface="+mn-ea"/>
                </a:rPr>
                <a:t>已知</a:t>
              </a:r>
              <a:r>
                <a:rPr lang="zh-CN" altLang="en-US" sz="2800" b="1" dirty="0">
                  <a:latin typeface="楷体" panose="02010609060101010101" charset="-122"/>
                  <a:ea typeface="楷体" panose="02010609060101010101" charset="-122"/>
                  <a:cs typeface="楷体" panose="02010609060101010101" charset="-122"/>
                  <a:sym typeface="+mn-ea"/>
                </a:rPr>
                <a:t>双缝与屏之间的距离</a:t>
              </a:r>
              <a:endParaRPr lang="zh-CN" altLang="en-US" sz="2800" dirty="0"/>
            </a:p>
          </p:txBody>
        </p:sp>
        <p:sp>
          <p:nvSpPr>
            <p:cNvPr id="24" name="文本框 23"/>
            <p:cNvSpPr txBox="1"/>
            <p:nvPr/>
          </p:nvSpPr>
          <p:spPr>
            <a:xfrm>
              <a:off x="2338" y="5389"/>
              <a:ext cx="4229" cy="822"/>
            </a:xfrm>
            <a:prstGeom prst="rect">
              <a:avLst/>
            </a:prstGeom>
            <a:noFill/>
          </p:spPr>
          <p:txBody>
            <a:bodyPr wrap="none" rtlCol="0" anchor="t">
              <a:spAutoFit/>
            </a:bodyPr>
            <a:lstStyle/>
            <a:p>
              <a:r>
                <a:rPr lang="zh-CN" altLang="en-US" sz="2800" b="1" dirty="0">
                  <a:latin typeface="楷体" panose="02010609060101010101" charset="-122"/>
                  <a:ea typeface="楷体" panose="02010609060101010101" charset="-122"/>
                  <a:cs typeface="楷体" panose="02010609060101010101" charset="-122"/>
                  <a:sym typeface="+mn-ea"/>
                </a:rPr>
                <a:t>两缝之间的距离</a:t>
              </a:r>
              <a:endParaRPr lang="zh-CN" altLang="en-US" sz="2800" b="1" dirty="0">
                <a:latin typeface="楷体" panose="02010609060101010101" charset="-122"/>
                <a:ea typeface="楷体" panose="02010609060101010101" charset="-122"/>
                <a:cs typeface="楷体" panose="02010609060101010101" charset="-122"/>
                <a:sym typeface="+mn-ea"/>
              </a:endParaRPr>
            </a:p>
          </p:txBody>
        </p:sp>
        <p:sp>
          <p:nvSpPr>
            <p:cNvPr id="25" name="文本框 24"/>
            <p:cNvSpPr txBox="1"/>
            <p:nvPr/>
          </p:nvSpPr>
          <p:spPr>
            <a:xfrm>
              <a:off x="2338" y="6135"/>
              <a:ext cx="1977" cy="822"/>
            </a:xfrm>
            <a:prstGeom prst="rect">
              <a:avLst/>
            </a:prstGeom>
            <a:noFill/>
          </p:spPr>
          <p:txBody>
            <a:bodyPr wrap="none" rtlCol="0" anchor="t">
              <a:spAutoFit/>
            </a:bodyPr>
            <a:lstStyle/>
            <a:p>
              <a:r>
                <a:rPr lang="zh-CN" altLang="en-US" sz="2800" b="1" dirty="0">
                  <a:latin typeface="楷体" panose="02010609060101010101" charset="-122"/>
                  <a:ea typeface="楷体" panose="02010609060101010101" charset="-122"/>
                  <a:cs typeface="楷体" panose="02010609060101010101" charset="-122"/>
                  <a:sym typeface="+mn-ea"/>
                </a:rPr>
                <a:t>用波长</a:t>
              </a:r>
              <a:endParaRPr lang="zh-CN" altLang="en-US" sz="2800" b="1" dirty="0">
                <a:latin typeface="楷体" panose="02010609060101010101" charset="-122"/>
                <a:ea typeface="楷体" panose="02010609060101010101" charset="-122"/>
                <a:cs typeface="楷体" panose="02010609060101010101" charset="-122"/>
                <a:sym typeface="+mn-ea"/>
              </a:endParaRPr>
            </a:p>
          </p:txBody>
        </p:sp>
        <p:sp>
          <p:nvSpPr>
            <p:cNvPr id="26" name="文本框 25"/>
            <p:cNvSpPr txBox="1"/>
            <p:nvPr/>
          </p:nvSpPr>
          <p:spPr>
            <a:xfrm>
              <a:off x="6559" y="6155"/>
              <a:ext cx="6481" cy="822"/>
            </a:xfrm>
            <a:prstGeom prst="rect">
              <a:avLst/>
            </a:prstGeom>
            <a:noFill/>
          </p:spPr>
          <p:txBody>
            <a:bodyPr wrap="none" rtlCol="0" anchor="t">
              <a:spAutoFit/>
            </a:bodyPr>
            <a:lstStyle/>
            <a:p>
              <a:r>
                <a:rPr lang="zh-CN" altLang="en-US" sz="2800" b="1" dirty="0">
                  <a:latin typeface="楷体" panose="02010609060101010101" charset="-122"/>
                  <a:ea typeface="楷体" panose="02010609060101010101" charset="-122"/>
                  <a:cs typeface="楷体" panose="02010609060101010101" charset="-122"/>
                  <a:sym typeface="+mn-ea"/>
                </a:rPr>
                <a:t>的单色光垂直照射双缝。</a:t>
              </a:r>
              <a:endParaRPr lang="zh-CN" altLang="en-US" sz="2800" b="1" dirty="0">
                <a:latin typeface="楷体" panose="02010609060101010101" charset="-122"/>
                <a:ea typeface="楷体" panose="02010609060101010101" charset="-122"/>
                <a:cs typeface="楷体" panose="02010609060101010101" charset="-122"/>
                <a:sym typeface="+mn-ea"/>
              </a:endParaRPr>
            </a:p>
          </p:txBody>
        </p:sp>
      </p:grpSp>
      <p:sp>
        <p:nvSpPr>
          <p:cNvPr id="27" name="矩形 26"/>
          <p:cNvSpPr/>
          <p:nvPr/>
        </p:nvSpPr>
        <p:spPr>
          <a:xfrm>
            <a:off x="4243070" y="5089525"/>
            <a:ext cx="1377554" cy="81121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4" grpId="0"/>
      <p:bldP spid="4" grpId="1"/>
      <p:bldP spid="8" grpId="0"/>
      <p:bldP spid="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16000" y="477520"/>
            <a:ext cx="7526020" cy="521970"/>
          </a:xfrm>
          <a:prstGeom prst="rect">
            <a:avLst/>
          </a:prstGeom>
          <a:noFill/>
        </p:spPr>
        <p:txBody>
          <a:bodyPr wrap="squar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则条纹间距为</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graphicFrame>
        <p:nvGraphicFramePr>
          <p:cNvPr id="6" name="对象 5">
            <a:hlinkClick r:id="" action="ppaction://ole?verb=0"/>
          </p:cNvPr>
          <p:cNvGraphicFramePr>
            <a:graphicFrameLocks noChangeAspect="1"/>
          </p:cNvGraphicFramePr>
          <p:nvPr/>
        </p:nvGraphicFramePr>
        <p:xfrm>
          <a:off x="3337243" y="999490"/>
          <a:ext cx="1490980" cy="812165"/>
        </p:xfrm>
        <a:graphic>
          <a:graphicData uri="http://schemas.openxmlformats.org/presentationml/2006/ole">
            <mc:AlternateContent xmlns:mc="http://schemas.openxmlformats.org/markup-compatibility/2006">
              <mc:Choice xmlns:v="urn:schemas-microsoft-com:vml" Requires="v">
                <p:oleObj spid="_x0000_s2" name="" r:id="rId1" imgW="723900" imgH="393700" progId="Equation.DSMT4">
                  <p:embed/>
                </p:oleObj>
              </mc:Choice>
              <mc:Fallback>
                <p:oleObj name="" r:id="rId1" imgW="723900" imgH="393700" progId="Equation.DSMT4">
                  <p:embed/>
                  <p:pic>
                    <p:nvPicPr>
                      <p:cNvPr id="0" name="图片 1025"/>
                      <p:cNvPicPr/>
                      <p:nvPr/>
                    </p:nvPicPr>
                    <p:blipFill>
                      <a:blip r:embed="rId2"/>
                      <a:stretch>
                        <a:fillRect/>
                      </a:stretch>
                    </p:blipFill>
                    <p:spPr>
                      <a:xfrm>
                        <a:off x="3337243" y="999490"/>
                        <a:ext cx="1490980" cy="812165"/>
                      </a:xfrm>
                      <a:prstGeom prst="rect">
                        <a:avLst/>
                      </a:prstGeom>
                    </p:spPr>
                  </p:pic>
                </p:oleObj>
              </mc:Fallback>
            </mc:AlternateContent>
          </a:graphicData>
        </a:graphic>
      </p:graphicFrame>
      <p:sp>
        <p:nvSpPr>
          <p:cNvPr id="5" name="文本框 4"/>
          <p:cNvSpPr txBox="1"/>
          <p:nvPr/>
        </p:nvSpPr>
        <p:spPr>
          <a:xfrm>
            <a:off x="1016000" y="2065020"/>
            <a:ext cx="7526020" cy="521970"/>
          </a:xfrm>
          <a:prstGeom prst="rect">
            <a:avLst/>
          </a:prstGeom>
          <a:noFill/>
        </p:spPr>
        <p:txBody>
          <a:bodyPr wrap="squar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充入液体后光程差为</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graphicFrame>
        <p:nvGraphicFramePr>
          <p:cNvPr id="8" name="对象 7">
            <a:hlinkClick r:id="" action="ppaction://ole?verb=0"/>
          </p:cNvPr>
          <p:cNvGraphicFramePr>
            <a:graphicFrameLocks noChangeAspect="1"/>
          </p:cNvGraphicFramePr>
          <p:nvPr/>
        </p:nvGraphicFramePr>
        <p:xfrm>
          <a:off x="3142298" y="2728595"/>
          <a:ext cx="4761230" cy="810895"/>
        </p:xfrm>
        <a:graphic>
          <a:graphicData uri="http://schemas.openxmlformats.org/presentationml/2006/ole">
            <mc:AlternateContent xmlns:mc="http://schemas.openxmlformats.org/markup-compatibility/2006">
              <mc:Choice xmlns:v="urn:schemas-microsoft-com:vml" Requires="v">
                <p:oleObj spid="_x0000_s3" name="" r:id="rId3" imgW="2311400" imgH="393700" progId="Equation.DSMT4">
                  <p:embed/>
                </p:oleObj>
              </mc:Choice>
              <mc:Fallback>
                <p:oleObj name="" r:id="rId3" imgW="2311400" imgH="393700" progId="Equation.DSMT4">
                  <p:embed/>
                  <p:pic>
                    <p:nvPicPr>
                      <p:cNvPr id="0" name="图片 1025"/>
                      <p:cNvPicPr/>
                      <p:nvPr/>
                    </p:nvPicPr>
                    <p:blipFill>
                      <a:blip r:embed="rId4"/>
                      <a:stretch>
                        <a:fillRect/>
                      </a:stretch>
                    </p:blipFill>
                    <p:spPr>
                      <a:xfrm>
                        <a:off x="3142298" y="2728595"/>
                        <a:ext cx="4761230" cy="810895"/>
                      </a:xfrm>
                      <a:prstGeom prst="rect">
                        <a:avLst/>
                      </a:prstGeom>
                    </p:spPr>
                  </p:pic>
                </p:oleObj>
              </mc:Fallback>
            </mc:AlternateContent>
          </a:graphicData>
        </a:graphic>
      </p:graphicFrame>
      <p:sp>
        <p:nvSpPr>
          <p:cNvPr id="9" name="文本框 8"/>
          <p:cNvSpPr txBox="1"/>
          <p:nvPr/>
        </p:nvSpPr>
        <p:spPr>
          <a:xfrm>
            <a:off x="1096645" y="3681095"/>
            <a:ext cx="7526020" cy="521970"/>
          </a:xfrm>
          <a:prstGeom prst="rect">
            <a:avLst/>
          </a:prstGeom>
          <a:noFill/>
        </p:spPr>
        <p:txBody>
          <a:bodyPr wrap="squar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相邻明条纹之间的液体层的厚度差为</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graphicFrame>
        <p:nvGraphicFramePr>
          <p:cNvPr id="10" name="对象 9">
            <a:hlinkClick r:id="" action="ppaction://ole?verb=0"/>
          </p:cNvPr>
          <p:cNvGraphicFramePr>
            <a:graphicFrameLocks noChangeAspect="1"/>
          </p:cNvGraphicFramePr>
          <p:nvPr/>
        </p:nvGraphicFramePr>
        <p:xfrm>
          <a:off x="2933383" y="4344670"/>
          <a:ext cx="5180330" cy="889635"/>
        </p:xfrm>
        <a:graphic>
          <a:graphicData uri="http://schemas.openxmlformats.org/presentationml/2006/ole">
            <mc:AlternateContent xmlns:mc="http://schemas.openxmlformats.org/markup-compatibility/2006">
              <mc:Choice xmlns:v="urn:schemas-microsoft-com:vml" Requires="v">
                <p:oleObj spid="_x0000_s7" name="" r:id="rId5" imgW="2514600" imgH="431800" progId="Equation.DSMT4">
                  <p:embed/>
                </p:oleObj>
              </mc:Choice>
              <mc:Fallback>
                <p:oleObj name="" r:id="rId5" imgW="2514600" imgH="431800" progId="Equation.DSMT4">
                  <p:embed/>
                  <p:pic>
                    <p:nvPicPr>
                      <p:cNvPr id="0" name="图片 1025"/>
                      <p:cNvPicPr/>
                      <p:nvPr/>
                    </p:nvPicPr>
                    <p:blipFill>
                      <a:blip r:embed="rId6"/>
                      <a:stretch>
                        <a:fillRect/>
                      </a:stretch>
                    </p:blipFill>
                    <p:spPr>
                      <a:xfrm>
                        <a:off x="2933383" y="4344670"/>
                        <a:ext cx="5180330" cy="889635"/>
                      </a:xfrm>
                      <a:prstGeom prst="rect">
                        <a:avLst/>
                      </a:prstGeom>
                    </p:spPr>
                  </p:pic>
                </p:oleObj>
              </mc:Fallback>
            </mc:AlternateContent>
          </a:graphicData>
        </a:graphic>
      </p:graphicFrame>
      <p:sp>
        <p:nvSpPr>
          <p:cNvPr id="12" name="文本框 11"/>
          <p:cNvSpPr txBox="1"/>
          <p:nvPr/>
        </p:nvSpPr>
        <p:spPr>
          <a:xfrm>
            <a:off x="1096645" y="5442585"/>
            <a:ext cx="7526020" cy="521970"/>
          </a:xfrm>
          <a:prstGeom prst="rect">
            <a:avLst/>
          </a:prstGeom>
          <a:noFill/>
        </p:spPr>
        <p:txBody>
          <a:bodyPr wrap="squar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此时的条纹间距为</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graphicFrame>
        <p:nvGraphicFramePr>
          <p:cNvPr id="13" name="对象 12">
            <a:hlinkClick r:id="" action="ppaction://ole?verb=0"/>
          </p:cNvPr>
          <p:cNvGraphicFramePr>
            <a:graphicFrameLocks noChangeAspect="1"/>
          </p:cNvGraphicFramePr>
          <p:nvPr/>
        </p:nvGraphicFramePr>
        <p:xfrm>
          <a:off x="4009073" y="5893435"/>
          <a:ext cx="1700530" cy="812165"/>
        </p:xfrm>
        <a:graphic>
          <a:graphicData uri="http://schemas.openxmlformats.org/presentationml/2006/ole">
            <mc:AlternateContent xmlns:mc="http://schemas.openxmlformats.org/markup-compatibility/2006">
              <mc:Choice xmlns:v="urn:schemas-microsoft-com:vml" Requires="v">
                <p:oleObj spid="_x0000_s11" name="" r:id="rId7" imgW="825500" imgH="393700" progId="Equation.DSMT4">
                  <p:embed/>
                </p:oleObj>
              </mc:Choice>
              <mc:Fallback>
                <p:oleObj name="" r:id="rId7" imgW="825500" imgH="393700" progId="Equation.DSMT4">
                  <p:embed/>
                  <p:pic>
                    <p:nvPicPr>
                      <p:cNvPr id="0" name="图片 1025"/>
                      <p:cNvPicPr/>
                      <p:nvPr/>
                    </p:nvPicPr>
                    <p:blipFill>
                      <a:blip r:embed="rId8"/>
                      <a:stretch>
                        <a:fillRect/>
                      </a:stretch>
                    </p:blipFill>
                    <p:spPr>
                      <a:xfrm>
                        <a:off x="4009073" y="5893435"/>
                        <a:ext cx="1700530" cy="81216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9" grpId="0"/>
      <p:bldP spid="9" grpId="1"/>
      <p:bldP spid="12" grpId="0"/>
      <p:bldP spid="1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761365" y="422275"/>
            <a:ext cx="7526020" cy="521970"/>
          </a:xfrm>
          <a:prstGeom prst="rect">
            <a:avLst/>
          </a:prstGeom>
          <a:noFill/>
        </p:spPr>
        <p:txBody>
          <a:bodyPr wrap="squar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所以液体的折射率为</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graphicFrame>
        <p:nvGraphicFramePr>
          <p:cNvPr id="6" name="对象 5">
            <a:hlinkClick r:id="" action="ppaction://ole?verb=0"/>
          </p:cNvPr>
          <p:cNvGraphicFramePr>
            <a:graphicFrameLocks noChangeAspect="1"/>
          </p:cNvGraphicFramePr>
          <p:nvPr/>
        </p:nvGraphicFramePr>
        <p:xfrm>
          <a:off x="2987041" y="1060450"/>
          <a:ext cx="2799715" cy="893445"/>
        </p:xfrm>
        <a:graphic>
          <a:graphicData uri="http://schemas.openxmlformats.org/presentationml/2006/ole">
            <mc:AlternateContent xmlns:mc="http://schemas.openxmlformats.org/markup-compatibility/2006">
              <mc:Choice xmlns:v="urn:schemas-microsoft-com:vml" Requires="v">
                <p:oleObj spid="_x0000_s2" name="" r:id="rId1" imgW="1358900" imgH="431800" progId="Equation.DSMT4">
                  <p:embed/>
                </p:oleObj>
              </mc:Choice>
              <mc:Fallback>
                <p:oleObj name="" r:id="rId1" imgW="1358900" imgH="431800" progId="Equation.DSMT4">
                  <p:embed/>
                  <p:pic>
                    <p:nvPicPr>
                      <p:cNvPr id="0" name="图片 1025"/>
                      <p:cNvPicPr/>
                      <p:nvPr/>
                    </p:nvPicPr>
                    <p:blipFill>
                      <a:blip r:embed="rId2"/>
                      <a:stretch>
                        <a:fillRect/>
                      </a:stretch>
                    </p:blipFill>
                    <p:spPr>
                      <a:xfrm>
                        <a:off x="2987041" y="1060450"/>
                        <a:ext cx="2799715" cy="893445"/>
                      </a:xfrm>
                      <a:prstGeom prst="rect">
                        <a:avLst/>
                      </a:prstGeom>
                    </p:spPr>
                  </p:pic>
                </p:oleObj>
              </mc:Fallback>
            </mc:AlternateContent>
          </a:graphicData>
        </a:graphic>
      </p:graphicFrame>
      <p:grpSp>
        <p:nvGrpSpPr>
          <p:cNvPr id="23" name="组合 22"/>
          <p:cNvGrpSpPr/>
          <p:nvPr/>
        </p:nvGrpSpPr>
        <p:grpSpPr>
          <a:xfrm>
            <a:off x="623570" y="2227580"/>
            <a:ext cx="7526020" cy="521970"/>
            <a:chOff x="982" y="3508"/>
            <a:chExt cx="11852" cy="822"/>
          </a:xfrm>
        </p:grpSpPr>
        <p:sp>
          <p:nvSpPr>
            <p:cNvPr id="4" name="文本框 3"/>
            <p:cNvSpPr txBox="1"/>
            <p:nvPr/>
          </p:nvSpPr>
          <p:spPr>
            <a:xfrm>
              <a:off x="982" y="3508"/>
              <a:ext cx="11852" cy="822"/>
            </a:xfrm>
            <a:prstGeom prst="rect">
              <a:avLst/>
            </a:prstGeom>
            <a:noFill/>
          </p:spPr>
          <p:txBody>
            <a:bodyPr wrap="squar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800" b="1" dirty="0">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800" b="1" dirty="0">
                  <a:solidFill>
                    <a:prstClr val="black"/>
                  </a:solidFill>
                  <a:latin typeface="Times New Roman" panose="02020603050405020304" pitchFamily="18" charset="0"/>
                  <a:ea typeface="楷体" panose="02010609060101010101" charset="-122"/>
                  <a:cs typeface="Times New Roman" panose="02020603050405020304" pitchFamily="18" charset="0"/>
                  <a:sym typeface="+mn-ea"/>
                </a:rPr>
                <a:t>在距棱边</a:t>
              </a:r>
              <a:r>
                <a:rPr lang="en-US" altLang="zh-CN" sz="2800" b="1" dirty="0">
                  <a:solidFill>
                    <a:prstClr val="black"/>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800" b="1" dirty="0">
                  <a:solidFill>
                    <a:prstClr val="black"/>
                  </a:solidFill>
                  <a:latin typeface="Times New Roman" panose="02020603050405020304" pitchFamily="18" charset="0"/>
                  <a:ea typeface="楷体" panose="02010609060101010101" charset="-122"/>
                  <a:cs typeface="Times New Roman" panose="02020603050405020304" pitchFamily="18" charset="0"/>
                  <a:sym typeface="+mn-ea"/>
                </a:rPr>
                <a:t>处，</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充入液体前</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graphicFrame>
          <p:nvGraphicFramePr>
            <p:cNvPr id="3" name="对象 2">
              <a:hlinkClick r:id="" action="ppaction://ole?verb=0"/>
            </p:cNvPr>
            <p:cNvGraphicFramePr>
              <a:graphicFrameLocks noChangeAspect="1"/>
            </p:cNvGraphicFramePr>
            <p:nvPr/>
          </p:nvGraphicFramePr>
          <p:xfrm>
            <a:off x="4805" y="3588"/>
            <a:ext cx="2888" cy="661"/>
          </p:xfrm>
          <a:graphic>
            <a:graphicData uri="http://schemas.openxmlformats.org/presentationml/2006/ole">
              <mc:AlternateContent xmlns:mc="http://schemas.openxmlformats.org/markup-compatibility/2006">
                <mc:Choice xmlns:v="urn:schemas-microsoft-com:vml" Requires="v">
                  <p:oleObj spid="_x0000_s5" name="" r:id="rId3" imgW="774065" imgH="177165" progId="Equation.DSMT4">
                    <p:embed/>
                  </p:oleObj>
                </mc:Choice>
                <mc:Fallback>
                  <p:oleObj name="" r:id="rId3" imgW="774065" imgH="177165" progId="Equation.DSMT4">
                    <p:embed/>
                    <p:pic>
                      <p:nvPicPr>
                        <p:cNvPr id="0" name="图片 1024"/>
                        <p:cNvPicPr/>
                        <p:nvPr/>
                      </p:nvPicPr>
                      <p:blipFill>
                        <a:blip r:embed="rId4"/>
                        <a:stretch>
                          <a:fillRect/>
                        </a:stretch>
                      </p:blipFill>
                      <p:spPr>
                        <a:xfrm>
                          <a:off x="4805" y="3588"/>
                          <a:ext cx="2888" cy="661"/>
                        </a:xfrm>
                        <a:prstGeom prst="rect">
                          <a:avLst/>
                        </a:prstGeom>
                      </p:spPr>
                    </p:pic>
                  </p:oleObj>
                </mc:Fallback>
              </mc:AlternateContent>
            </a:graphicData>
          </a:graphic>
        </p:graphicFrame>
      </p:grpSp>
      <p:graphicFrame>
        <p:nvGraphicFramePr>
          <p:cNvPr id="7" name="对象 6">
            <a:hlinkClick r:id="" action="ppaction://ole?verb=0"/>
          </p:cNvPr>
          <p:cNvGraphicFramePr>
            <a:graphicFrameLocks noChangeAspect="1"/>
          </p:cNvGraphicFramePr>
          <p:nvPr/>
        </p:nvGraphicFramePr>
        <p:xfrm>
          <a:off x="4383405" y="2830195"/>
          <a:ext cx="1792605" cy="943610"/>
        </p:xfrm>
        <a:graphic>
          <a:graphicData uri="http://schemas.openxmlformats.org/presentationml/2006/ole">
            <mc:AlternateContent xmlns:mc="http://schemas.openxmlformats.org/markup-compatibility/2006">
              <mc:Choice xmlns:v="urn:schemas-microsoft-com:vml" Requires="v">
                <p:oleObj spid="_x0000_s8" name="" r:id="rId5" imgW="825500" imgH="431800" progId="Equation.DSMT4">
                  <p:embed/>
                </p:oleObj>
              </mc:Choice>
              <mc:Fallback>
                <p:oleObj name="" r:id="rId5" imgW="825500" imgH="431800" progId="Equation.DSMT4">
                  <p:embed/>
                  <p:pic>
                    <p:nvPicPr>
                      <p:cNvPr id="0" name="图片 1025"/>
                      <p:cNvPicPr/>
                      <p:nvPr/>
                    </p:nvPicPr>
                    <p:blipFill>
                      <a:blip r:embed="rId6"/>
                      <a:stretch>
                        <a:fillRect/>
                      </a:stretch>
                    </p:blipFill>
                    <p:spPr>
                      <a:xfrm>
                        <a:off x="4383405" y="2830195"/>
                        <a:ext cx="1792605" cy="943610"/>
                      </a:xfrm>
                      <a:prstGeom prst="rect">
                        <a:avLst/>
                      </a:prstGeom>
                    </p:spPr>
                  </p:pic>
                </p:oleObj>
              </mc:Fallback>
            </mc:AlternateContent>
          </a:graphicData>
        </a:graphic>
      </p:graphicFrame>
      <p:sp>
        <p:nvSpPr>
          <p:cNvPr id="9" name="文本框 8"/>
          <p:cNvSpPr txBox="1"/>
          <p:nvPr/>
        </p:nvSpPr>
        <p:spPr>
          <a:xfrm>
            <a:off x="6427999" y="2964346"/>
            <a:ext cx="2259330" cy="521970"/>
          </a:xfrm>
          <a:prstGeom prst="rect">
            <a:avLst/>
          </a:prstGeom>
          <a:noFill/>
        </p:spPr>
        <p:txBody>
          <a:bodyPr wrap="squar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为</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暗纹</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sp>
        <p:nvSpPr>
          <p:cNvPr id="10" name="文本框 9"/>
          <p:cNvSpPr txBox="1"/>
          <p:nvPr/>
        </p:nvSpPr>
        <p:spPr>
          <a:xfrm>
            <a:off x="1530668" y="3935095"/>
            <a:ext cx="2093376" cy="521970"/>
          </a:xfrm>
          <a:prstGeom prst="rect">
            <a:avLst/>
          </a:prstGeom>
          <a:noFill/>
        </p:spPr>
        <p:txBody>
          <a:bodyPr wrap="squar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充入液体后</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graphicFrame>
        <p:nvGraphicFramePr>
          <p:cNvPr id="11" name="对象 10">
            <a:hlinkClick r:id="" action="ppaction://ole?verb=0"/>
          </p:cNvPr>
          <p:cNvGraphicFramePr>
            <a:graphicFrameLocks noChangeAspect="1"/>
          </p:cNvGraphicFramePr>
          <p:nvPr/>
        </p:nvGraphicFramePr>
        <p:xfrm>
          <a:off x="4190048" y="4376420"/>
          <a:ext cx="2207260" cy="943610"/>
        </p:xfrm>
        <a:graphic>
          <a:graphicData uri="http://schemas.openxmlformats.org/presentationml/2006/ole">
            <mc:AlternateContent xmlns:mc="http://schemas.openxmlformats.org/markup-compatibility/2006">
              <mc:Choice xmlns:v="urn:schemas-microsoft-com:vml" Requires="v">
                <p:oleObj spid="_x0000_s13" name="" r:id="rId7" imgW="1016000" imgH="431800" progId="Equation.DSMT4">
                  <p:embed/>
                </p:oleObj>
              </mc:Choice>
              <mc:Fallback>
                <p:oleObj name="" r:id="rId7" imgW="1016000" imgH="431800" progId="Equation.DSMT4">
                  <p:embed/>
                  <p:pic>
                    <p:nvPicPr>
                      <p:cNvPr id="0" name="图片 1025"/>
                      <p:cNvPicPr/>
                      <p:nvPr/>
                    </p:nvPicPr>
                    <p:blipFill>
                      <a:blip r:embed="rId8"/>
                      <a:stretch>
                        <a:fillRect/>
                      </a:stretch>
                    </p:blipFill>
                    <p:spPr>
                      <a:xfrm>
                        <a:off x="4190048" y="4376420"/>
                        <a:ext cx="2207260" cy="943610"/>
                      </a:xfrm>
                      <a:prstGeom prst="rect">
                        <a:avLst/>
                      </a:prstGeom>
                    </p:spPr>
                  </p:pic>
                </p:oleObj>
              </mc:Fallback>
            </mc:AlternateContent>
          </a:graphicData>
        </a:graphic>
      </p:graphicFrame>
      <p:sp>
        <p:nvSpPr>
          <p:cNvPr id="14" name="文本框 13"/>
          <p:cNvSpPr txBox="1"/>
          <p:nvPr/>
        </p:nvSpPr>
        <p:spPr>
          <a:xfrm>
            <a:off x="6397308" y="4535518"/>
            <a:ext cx="1818640" cy="521970"/>
          </a:xfrm>
          <a:prstGeom prst="rect">
            <a:avLst/>
          </a:prstGeom>
          <a:noFill/>
        </p:spPr>
        <p:txBody>
          <a:bodyPr wrap="squar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为</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明纹</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grpSp>
        <p:nvGrpSpPr>
          <p:cNvPr id="24" name="组合 23"/>
          <p:cNvGrpSpPr/>
          <p:nvPr/>
        </p:nvGrpSpPr>
        <p:grpSpPr>
          <a:xfrm>
            <a:off x="623570" y="5481320"/>
            <a:ext cx="10507980" cy="607060"/>
            <a:chOff x="982" y="8632"/>
            <a:chExt cx="16548" cy="956"/>
          </a:xfrm>
        </p:grpSpPr>
        <p:sp>
          <p:nvSpPr>
            <p:cNvPr id="15" name="文本框 14"/>
            <p:cNvSpPr txBox="1"/>
            <p:nvPr/>
          </p:nvSpPr>
          <p:spPr>
            <a:xfrm>
              <a:off x="982" y="8632"/>
              <a:ext cx="16548" cy="822"/>
            </a:xfrm>
            <a:prstGeom prst="rect">
              <a:avLst/>
            </a:prstGeom>
            <a:noFill/>
          </p:spPr>
          <p:txBody>
            <a:bodyPr wrap="squar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800" b="1" dirty="0">
                  <a:latin typeface="Times New Roman" panose="02020603050405020304" pitchFamily="18" charset="0"/>
                  <a:ea typeface="楷体" panose="02010609060101010101" charset="-122"/>
                  <a:cs typeface="Times New Roman" panose="02020603050405020304" pitchFamily="18" charset="0"/>
                  <a:sym typeface="+mn-ea"/>
                </a:rPr>
                <a:t>3</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）短波长</a:t>
              </a:r>
              <a:r>
                <a:rPr lang="en-US" altLang="zh-CN" sz="2800" b="1"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的</a:t>
              </a:r>
              <a:r>
                <a:rPr lang="en-US" altLang="zh-CN" sz="2800" b="1"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级与长波长</a:t>
              </a:r>
              <a:r>
                <a:rPr lang="en-US" altLang="zh-CN" sz="2800" b="1"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的</a:t>
              </a:r>
              <a:r>
                <a:rPr lang="en-US" altLang="zh-CN" sz="2800" b="1"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级</a:t>
              </a:r>
              <a:r>
                <a:rPr lang="en-US" altLang="zh-CN" sz="2800" b="1"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重合</a:t>
              </a:r>
              <a:r>
                <a:rPr lang="en-US" altLang="zh-CN" sz="2800" b="1" dirty="0">
                  <a:latin typeface="Times New Roman" panose="02020603050405020304" pitchFamily="18" charset="0"/>
                  <a:ea typeface="楷体" panose="02010609060101010101" charset="-122"/>
                  <a:cs typeface="Times New Roman" panose="02020603050405020304" pitchFamily="18" charset="0"/>
                  <a:sym typeface="+mn-ea"/>
                </a:rPr>
                <a:t>                </a:t>
              </a:r>
              <a:endParaRPr lang="en-US" altLang="zh-CN" sz="2800" b="1" dirty="0">
                <a:latin typeface="Times New Roman" panose="02020603050405020304" pitchFamily="18" charset="0"/>
                <a:ea typeface="楷体" panose="02010609060101010101" charset="-122"/>
                <a:cs typeface="Times New Roman" panose="02020603050405020304" pitchFamily="18" charset="0"/>
                <a:sym typeface="+mn-ea"/>
              </a:endParaRPr>
            </a:p>
          </p:txBody>
        </p:sp>
        <mc:AlternateContent xmlns:mc="http://schemas.openxmlformats.org/markup-compatibility/2006">
          <mc:Choice xmlns:a14="http://schemas.microsoft.com/office/drawing/2010/main" Requires="a14">
            <p:sp>
              <p:nvSpPr>
                <p:cNvPr id="16" name="对象 14">
                  <a:hlinkClick r:id="" action="ppaction://ole?verb=0"/>
                </p:cNvPr>
                <p:cNvSpPr txBox="1"/>
                <p:nvPr/>
              </p:nvSpPr>
              <p:spPr>
                <a:xfrm>
                  <a:off x="4381" y="8713"/>
                  <a:ext cx="2522" cy="875"/>
                </a:xfrm>
                <a:prstGeom prst="rect">
                  <a:avLst/>
                </a:prstGeom>
              </p:spPr>
              <p:txBody>
                <a:bodyPr>
                  <a:normAutofit/>
                </a:bodyPr>
                <a:lstStyle/>
                <a:p>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𝜆</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4000</m:t>
                        </m:r>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𝐴</m:t>
                            </m:r>
                          </m:e>
                        </m:acc>
                      </m:oMath>
                    </m:oMathPara>
                  </a14:m>
                  <a:endParaRPr lang="zh-CN" altLang="en-US" dirty="0"/>
                </a:p>
              </p:txBody>
            </p:sp>
          </mc:Choice>
          <mc:Fallback>
            <p:sp>
              <p:nvSpPr>
                <p:cNvPr id="16" name="对象 14">
                  <a:hlinkClick r:id="" action="ppaction://ole?verb=0"/>
                </p:cNvPr>
                <p:cNvSpPr txBox="1">
                  <a:spLocks noRot="1" noChangeAspect="1" noMove="1" noResize="1" noEditPoints="1" noAdjustHandles="1" noChangeArrowheads="1" noChangeShapeType="1" noTextEdit="1"/>
                </p:cNvSpPr>
                <p:nvPr/>
              </p:nvSpPr>
              <p:spPr>
                <a:xfrm>
                  <a:off x="4381" y="8713"/>
                  <a:ext cx="2522" cy="875"/>
                </a:xfrm>
                <a:prstGeom prst="rect">
                  <a:avLst/>
                </a:prstGeom>
                <a:blipFill rotWithShape="1">
                  <a:blip r:embed="rId9"/>
                </a:blipFill>
              </p:spPr>
              <p:txBody>
                <a:bodyPr/>
                <a:lstStyle/>
                <a:p>
                  <a:r>
                    <a:rPr lang="zh-CN" altLang="en-US">
                      <a:noFill/>
                    </a:rPr>
                    <a:t> </a:t>
                  </a:r>
                </a:p>
              </p:txBody>
            </p:sp>
          </mc:Fallback>
        </mc:AlternateContent>
        <p:graphicFrame>
          <p:nvGraphicFramePr>
            <p:cNvPr id="17" name="对象 16">
              <a:hlinkClick r:id="" action="ppaction://ole?verb=0"/>
            </p:cNvPr>
            <p:cNvGraphicFramePr>
              <a:graphicFrameLocks noChangeAspect="1"/>
            </p:cNvGraphicFramePr>
            <p:nvPr/>
          </p:nvGraphicFramePr>
          <p:xfrm>
            <a:off x="7445" y="8713"/>
            <a:ext cx="1085" cy="610"/>
          </p:xfrm>
          <a:graphic>
            <a:graphicData uri="http://schemas.openxmlformats.org/presentationml/2006/ole">
              <mc:AlternateContent xmlns:mc="http://schemas.openxmlformats.org/markup-compatibility/2006">
                <mc:Choice xmlns:v="urn:schemas-microsoft-com:vml" Requires="v">
                  <p:oleObj spid="_x0000_s18" name="" r:id="rId10" imgW="316865" imgH="177165" progId="Equation.DSMT4">
                    <p:embed/>
                  </p:oleObj>
                </mc:Choice>
                <mc:Fallback>
                  <p:oleObj name="" r:id="rId10" imgW="316865" imgH="177165" progId="Equation.DSMT4">
                    <p:embed/>
                    <p:pic>
                      <p:nvPicPr>
                        <p:cNvPr id="0" name="图片 1025"/>
                        <p:cNvPicPr/>
                        <p:nvPr/>
                      </p:nvPicPr>
                      <p:blipFill>
                        <a:blip r:embed="rId11"/>
                        <a:stretch>
                          <a:fillRect/>
                        </a:stretch>
                      </p:blipFill>
                      <p:spPr>
                        <a:xfrm>
                          <a:off x="7445" y="8713"/>
                          <a:ext cx="1085" cy="61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9" name="对象 18">
                  <a:hlinkClick r:id="" action="ppaction://ole?verb=0"/>
                </p:cNvPr>
                <p:cNvSpPr txBox="1"/>
                <p:nvPr/>
              </p:nvSpPr>
              <p:spPr>
                <a:xfrm>
                  <a:off x="11656" y="8672"/>
                  <a:ext cx="2565" cy="875"/>
                </a:xfrm>
                <a:prstGeom prst="rect">
                  <a:avLst/>
                </a:prstGeom>
              </p:spPr>
              <p:txBody>
                <a:bodyPr>
                  <a:normAutofit/>
                </a:bodyPr>
                <a:lstStyle/>
                <a:p>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𝜆</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7000</m:t>
                        </m:r>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𝐴</m:t>
                            </m:r>
                          </m:e>
                        </m:acc>
                      </m:oMath>
                    </m:oMathPara>
                  </a14:m>
                  <a:endParaRPr lang="zh-CN" altLang="en-US" sz="2000" dirty="0"/>
                </a:p>
              </p:txBody>
            </p:sp>
          </mc:Choice>
          <mc:Fallback>
            <p:sp>
              <p:nvSpPr>
                <p:cNvPr id="19" name="对象 18">
                  <a:hlinkClick r:id="" action="ppaction://ole?verb=0"/>
                </p:cNvPr>
                <p:cNvSpPr txBox="1">
                  <a:spLocks noRot="1" noChangeAspect="1" noMove="1" noResize="1" noEditPoints="1" noAdjustHandles="1" noChangeArrowheads="1" noChangeShapeType="1" noTextEdit="1"/>
                </p:cNvSpPr>
                <p:nvPr/>
              </p:nvSpPr>
              <p:spPr>
                <a:xfrm>
                  <a:off x="11656" y="8672"/>
                  <a:ext cx="2565" cy="875"/>
                </a:xfrm>
                <a:prstGeom prst="rect">
                  <a:avLst/>
                </a:prstGeom>
                <a:blipFill rotWithShape="1">
                  <a:blip r:embed="rId12"/>
                </a:blipFill>
              </p:spPr>
              <p:txBody>
                <a:bodyPr/>
                <a:lstStyle/>
                <a:p>
                  <a:r>
                    <a:rPr lang="zh-CN" altLang="en-US">
                      <a:noFill/>
                    </a:rPr>
                    <a:t> </a:t>
                  </a:r>
                </a:p>
              </p:txBody>
            </p:sp>
          </mc:Fallback>
        </mc:AlternateContent>
        <p:graphicFrame>
          <p:nvGraphicFramePr>
            <p:cNvPr id="21" name="对象 20">
              <a:hlinkClick r:id="" action="ppaction://ole?verb=0"/>
            </p:cNvPr>
            <p:cNvGraphicFramePr>
              <a:graphicFrameLocks noChangeAspect="1"/>
            </p:cNvGraphicFramePr>
            <p:nvPr/>
          </p:nvGraphicFramePr>
          <p:xfrm>
            <a:off x="14903" y="8698"/>
            <a:ext cx="435" cy="610"/>
          </p:xfrm>
          <a:graphic>
            <a:graphicData uri="http://schemas.openxmlformats.org/presentationml/2006/ole">
              <mc:AlternateContent xmlns:mc="http://schemas.openxmlformats.org/markup-compatibility/2006">
                <mc:Choice xmlns:v="urn:schemas-microsoft-com:vml" Requires="v">
                  <p:oleObj spid="_x0000_s20" name="" r:id="rId13" imgW="127000" imgH="177165" progId="Equation.DSMT4">
                    <p:embed/>
                  </p:oleObj>
                </mc:Choice>
                <mc:Fallback>
                  <p:oleObj name="" r:id="rId13" imgW="127000" imgH="177165" progId="Equation.DSMT4">
                    <p:embed/>
                    <p:pic>
                      <p:nvPicPr>
                        <p:cNvPr id="0" name="图片 1025"/>
                        <p:cNvPicPr/>
                        <p:nvPr/>
                      </p:nvPicPr>
                      <p:blipFill>
                        <a:blip r:embed="rId14"/>
                        <a:stretch>
                          <a:fillRect/>
                        </a:stretch>
                      </p:blipFill>
                      <p:spPr>
                        <a:xfrm>
                          <a:off x="14903" y="8698"/>
                          <a:ext cx="435" cy="610"/>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9" grpId="0"/>
      <p:bldP spid="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对象 14">
            <a:hlinkClick r:id="" action="ppaction://ole?verb=0"/>
          </p:cNvPr>
          <p:cNvGraphicFramePr>
            <a:graphicFrameLocks noChangeAspect="1"/>
          </p:cNvGraphicFramePr>
          <p:nvPr/>
        </p:nvGraphicFramePr>
        <p:xfrm>
          <a:off x="4317683" y="334328"/>
          <a:ext cx="1959610" cy="499745"/>
        </p:xfrm>
        <a:graphic>
          <a:graphicData uri="http://schemas.openxmlformats.org/presentationml/2006/ole">
            <mc:AlternateContent xmlns:mc="http://schemas.openxmlformats.org/markup-compatibility/2006">
              <mc:Choice xmlns:v="urn:schemas-microsoft-com:vml" Requires="v">
                <p:oleObj spid="_x0000_s2" name="" r:id="rId1" imgW="901700" imgH="228600" progId="Equation.DSMT4">
                  <p:embed/>
                </p:oleObj>
              </mc:Choice>
              <mc:Fallback>
                <p:oleObj name="" r:id="rId1" imgW="901700" imgH="228600" progId="Equation.DSMT4">
                  <p:embed/>
                  <p:pic>
                    <p:nvPicPr>
                      <p:cNvPr id="0" name="图片 1025"/>
                      <p:cNvPicPr/>
                      <p:nvPr/>
                    </p:nvPicPr>
                    <p:blipFill>
                      <a:blip r:embed="rId2"/>
                      <a:stretch>
                        <a:fillRect/>
                      </a:stretch>
                    </p:blipFill>
                    <p:spPr>
                      <a:xfrm>
                        <a:off x="4317683" y="334328"/>
                        <a:ext cx="1959610" cy="499745"/>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3146426" y="1070928"/>
          <a:ext cx="4058285" cy="944245"/>
        </p:xfrm>
        <a:graphic>
          <a:graphicData uri="http://schemas.openxmlformats.org/presentationml/2006/ole">
            <mc:AlternateContent xmlns:mc="http://schemas.openxmlformats.org/markup-compatibility/2006">
              <mc:Choice xmlns:v="urn:schemas-microsoft-com:vml" Requires="v">
                <p:oleObj spid="_x0000_s3" name="" r:id="rId3" imgW="1866900" imgH="431800" progId="Equation.DSMT4">
                  <p:embed/>
                </p:oleObj>
              </mc:Choice>
              <mc:Fallback>
                <p:oleObj name="" r:id="rId3" imgW="1866900" imgH="431800" progId="Equation.DSMT4">
                  <p:embed/>
                  <p:pic>
                    <p:nvPicPr>
                      <p:cNvPr id="0" name="图片 1025"/>
                      <p:cNvPicPr/>
                      <p:nvPr/>
                    </p:nvPicPr>
                    <p:blipFill>
                      <a:blip r:embed="rId4"/>
                      <a:stretch>
                        <a:fillRect/>
                      </a:stretch>
                    </p:blipFill>
                    <p:spPr>
                      <a:xfrm>
                        <a:off x="3146426" y="1070928"/>
                        <a:ext cx="4058285" cy="944245"/>
                      </a:xfrm>
                      <a:prstGeom prst="rect">
                        <a:avLst/>
                      </a:prstGeom>
                    </p:spPr>
                  </p:pic>
                </p:oleObj>
              </mc:Fallback>
            </mc:AlternateContent>
          </a:graphicData>
        </a:graphic>
      </p:graphicFrame>
      <p:sp>
        <p:nvSpPr>
          <p:cNvPr id="13" name="文本框 12"/>
          <p:cNvSpPr txBox="1"/>
          <p:nvPr/>
        </p:nvSpPr>
        <p:spPr>
          <a:xfrm>
            <a:off x="1983740" y="2446655"/>
            <a:ext cx="7526020" cy="521970"/>
          </a:xfrm>
          <a:prstGeom prst="rect">
            <a:avLst/>
          </a:prstGeom>
          <a:noFill/>
        </p:spPr>
        <p:txBody>
          <a:bodyPr wrap="squar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所以从第二级开始重叠</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38356" y="497495"/>
            <a:ext cx="10280534" cy="1827231"/>
          </a:xfrm>
          <a:prstGeom prst="rect">
            <a:avLst/>
          </a:prstGeom>
        </p:spPr>
        <p:txBody>
          <a:bodyPr wrap="square">
            <a:spAutoFit/>
          </a:bodyPr>
          <a:lstStyle/>
          <a:p>
            <a:pPr>
              <a:lnSpc>
                <a:spcPct val="120000"/>
              </a:lnSpc>
            </a:pP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4.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在折射率 </a:t>
            </a:r>
            <a:r>
              <a:rPr lang="en-US"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1. 5</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0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的玻璃上，镀上</a:t>
            </a:r>
            <a:r>
              <a:rPr lang="en-US"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’=1.35</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的透明介质薄膜。入射光垂直于介质表面照射，观察反射光的干涉，发现对 </a:t>
            </a:r>
            <a:r>
              <a:rPr lang="el-GR"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λ</a:t>
            </a:r>
            <a:r>
              <a:rPr lang="en-US" altLang="zh-CN" sz="2400" b="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600nm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的光波干涉相消对 </a:t>
            </a:r>
            <a:r>
              <a:rPr lang="el-GR"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λ</a:t>
            </a:r>
            <a:r>
              <a:rPr lang="en-US" altLang="zh-CN" sz="2400" b="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2</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700nm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的光波干涉相长；且在 </a:t>
            </a: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600nm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到 </a:t>
            </a: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700nm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之间没有别的波长是最大限度相消或相长的情形。求所镀介质膜的厚度。</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grpSp>
        <p:nvGrpSpPr>
          <p:cNvPr id="34" name="组合 33"/>
          <p:cNvGrpSpPr/>
          <p:nvPr/>
        </p:nvGrpSpPr>
        <p:grpSpPr>
          <a:xfrm>
            <a:off x="797560" y="2582545"/>
            <a:ext cx="7526020" cy="521970"/>
            <a:chOff x="1256" y="4067"/>
            <a:chExt cx="11852" cy="822"/>
          </a:xfrm>
        </p:grpSpPr>
        <p:sp>
          <p:nvSpPr>
            <p:cNvPr id="4" name="文本框 3"/>
            <p:cNvSpPr txBox="1"/>
            <p:nvPr/>
          </p:nvSpPr>
          <p:spPr>
            <a:xfrm>
              <a:off x="1256" y="4067"/>
              <a:ext cx="11852" cy="822"/>
            </a:xfrm>
            <a:prstGeom prst="rect">
              <a:avLst/>
            </a:prstGeom>
            <a:noFill/>
          </p:spPr>
          <p:txBody>
            <a:bodyPr wrap="square" rtlCol="0" anchor="t">
              <a:spAutoFit/>
            </a:bodyPr>
            <a:lstStyle/>
            <a:p>
              <a:r>
                <a:rPr lang="zh-CN" altLang="en-US" sz="2800" b="1" dirty="0">
                  <a:latin typeface="楷体" panose="02010609060101010101" charset="-122"/>
                  <a:ea typeface="楷体" panose="02010609060101010101" charset="-122"/>
                  <a:cs typeface="Times New Roman" panose="02020603050405020304" pitchFamily="18" charset="0"/>
                  <a:sym typeface="+mn-ea"/>
                </a:rPr>
                <a:t>解：当入射光的波长为</a:t>
              </a:r>
              <a:r>
                <a:rPr lang="en-US" altLang="zh-CN" sz="2800" b="1" dirty="0">
                  <a:latin typeface="楷体" panose="02010609060101010101" charset="-122"/>
                  <a:ea typeface="楷体" panose="02010609060101010101" charset="-122"/>
                  <a:cs typeface="Times New Roman" panose="02020603050405020304" pitchFamily="18" charset="0"/>
                  <a:sym typeface="+mn-ea"/>
                </a:rPr>
                <a:t>          </a:t>
              </a:r>
              <a:r>
                <a:rPr lang="zh-CN" altLang="en-US" sz="2800" b="1" dirty="0">
                  <a:latin typeface="楷体" panose="02010609060101010101" charset="-122"/>
                  <a:ea typeface="楷体" panose="02010609060101010101" charset="-122"/>
                  <a:cs typeface="Times New Roman" panose="02020603050405020304" pitchFamily="18" charset="0"/>
                  <a:sym typeface="+mn-ea"/>
                </a:rPr>
                <a:t>时</a:t>
              </a:r>
              <a:endParaRPr lang="zh-CN" altLang="en-US" sz="2800" b="1" dirty="0">
                <a:latin typeface="楷体" panose="02010609060101010101" charset="-122"/>
                <a:ea typeface="楷体" panose="02010609060101010101" charset="-122"/>
                <a:cs typeface="Times New Roman" panose="02020603050405020304" pitchFamily="18" charset="0"/>
                <a:sym typeface="+mn-ea"/>
              </a:endParaRPr>
            </a:p>
          </p:txBody>
        </p:sp>
        <p:graphicFrame>
          <p:nvGraphicFramePr>
            <p:cNvPr id="13" name="对象 12">
              <a:hlinkClick r:id="" action="ppaction://ole?verb=0"/>
            </p:cNvPr>
            <p:cNvGraphicFramePr>
              <a:graphicFrameLocks noChangeAspect="1"/>
            </p:cNvGraphicFramePr>
            <p:nvPr/>
          </p:nvGraphicFramePr>
          <p:xfrm>
            <a:off x="7158" y="4145"/>
            <a:ext cx="2555" cy="744"/>
          </p:xfrm>
          <a:graphic>
            <a:graphicData uri="http://schemas.openxmlformats.org/presentationml/2006/ole">
              <mc:AlternateContent xmlns:mc="http://schemas.openxmlformats.org/markup-compatibility/2006">
                <mc:Choice xmlns:v="urn:schemas-microsoft-com:vml" Requires="v">
                  <p:oleObj spid="_x0000_s2" name="" r:id="rId1" imgW="787400" imgH="228600" progId="Equation.DSMT4">
                    <p:embed/>
                  </p:oleObj>
                </mc:Choice>
                <mc:Fallback>
                  <p:oleObj name="" r:id="rId1" imgW="787400" imgH="228600" progId="Equation.DSMT4">
                    <p:embed/>
                    <p:pic>
                      <p:nvPicPr>
                        <p:cNvPr id="0" name="图片 1025"/>
                        <p:cNvPicPr/>
                        <p:nvPr/>
                      </p:nvPicPr>
                      <p:blipFill>
                        <a:blip r:embed="rId2"/>
                        <a:stretch>
                          <a:fillRect/>
                        </a:stretch>
                      </p:blipFill>
                      <p:spPr>
                        <a:xfrm>
                          <a:off x="7158" y="4145"/>
                          <a:ext cx="2555" cy="744"/>
                        </a:xfrm>
                        <a:prstGeom prst="rect">
                          <a:avLst/>
                        </a:prstGeom>
                      </p:spPr>
                    </p:pic>
                  </p:oleObj>
                </mc:Fallback>
              </mc:AlternateContent>
            </a:graphicData>
          </a:graphic>
        </p:graphicFrame>
      </p:grpSp>
      <p:graphicFrame>
        <p:nvGraphicFramePr>
          <p:cNvPr id="3" name="对象 2">
            <a:hlinkClick r:id="" action="ppaction://ole?verb=0"/>
          </p:cNvPr>
          <p:cNvGraphicFramePr>
            <a:graphicFrameLocks noChangeAspect="1"/>
          </p:cNvGraphicFramePr>
          <p:nvPr/>
        </p:nvGraphicFramePr>
        <p:xfrm>
          <a:off x="3693478" y="3199131"/>
          <a:ext cx="2748280" cy="815975"/>
        </p:xfrm>
        <a:graphic>
          <a:graphicData uri="http://schemas.openxmlformats.org/presentationml/2006/ole">
            <mc:AlternateContent xmlns:mc="http://schemas.openxmlformats.org/markup-compatibility/2006">
              <mc:Choice xmlns:v="urn:schemas-microsoft-com:vml" Requires="v">
                <p:oleObj spid="_x0000_s5" name="" r:id="rId3" imgW="1333500" imgH="393700" progId="Equation.DSMT4">
                  <p:embed/>
                </p:oleObj>
              </mc:Choice>
              <mc:Fallback>
                <p:oleObj name="" r:id="rId3" imgW="1333500" imgH="393700" progId="Equation.DSMT4">
                  <p:embed/>
                  <p:pic>
                    <p:nvPicPr>
                      <p:cNvPr id="0" name="图片 1025"/>
                      <p:cNvPicPr/>
                      <p:nvPr/>
                    </p:nvPicPr>
                    <p:blipFill>
                      <a:blip r:embed="rId4"/>
                      <a:stretch>
                        <a:fillRect/>
                      </a:stretch>
                    </p:blipFill>
                    <p:spPr>
                      <a:xfrm>
                        <a:off x="3693478" y="3199131"/>
                        <a:ext cx="2748280" cy="815975"/>
                      </a:xfrm>
                      <a:prstGeom prst="rect">
                        <a:avLst/>
                      </a:prstGeom>
                    </p:spPr>
                  </p:pic>
                </p:oleObj>
              </mc:Fallback>
            </mc:AlternateContent>
          </a:graphicData>
        </a:graphic>
      </p:graphicFrame>
      <p:grpSp>
        <p:nvGrpSpPr>
          <p:cNvPr id="35" name="组合 34"/>
          <p:cNvGrpSpPr/>
          <p:nvPr/>
        </p:nvGrpSpPr>
        <p:grpSpPr>
          <a:xfrm>
            <a:off x="1208405" y="4015105"/>
            <a:ext cx="7526020" cy="521970"/>
            <a:chOff x="1903" y="6323"/>
            <a:chExt cx="11852" cy="822"/>
          </a:xfrm>
        </p:grpSpPr>
        <p:sp>
          <p:nvSpPr>
            <p:cNvPr id="7" name="文本框 6"/>
            <p:cNvSpPr txBox="1"/>
            <p:nvPr/>
          </p:nvSpPr>
          <p:spPr>
            <a:xfrm>
              <a:off x="1903" y="6323"/>
              <a:ext cx="11852" cy="822"/>
            </a:xfrm>
            <a:prstGeom prst="rect">
              <a:avLst/>
            </a:prstGeom>
            <a:noFill/>
          </p:spPr>
          <p:txBody>
            <a:bodyPr wrap="square" rtlCol="0" anchor="t">
              <a:spAutoFit/>
            </a:bodyPr>
            <a:lstStyle/>
            <a:p>
              <a:r>
                <a:rPr lang="zh-CN" altLang="en-US" sz="2800" b="1" dirty="0">
                  <a:latin typeface="楷体" panose="02010609060101010101" charset="-122"/>
                  <a:ea typeface="楷体" panose="02010609060101010101" charset="-122"/>
                  <a:cs typeface="Times New Roman" panose="02020603050405020304" pitchFamily="18" charset="0"/>
                  <a:sym typeface="+mn-ea"/>
                </a:rPr>
                <a:t>当入射光的波长为</a:t>
              </a:r>
              <a:r>
                <a:rPr lang="en-US" altLang="zh-CN" sz="2800" b="1" dirty="0">
                  <a:latin typeface="楷体" panose="02010609060101010101" charset="-122"/>
                  <a:ea typeface="楷体" panose="02010609060101010101" charset="-122"/>
                  <a:cs typeface="Times New Roman" panose="02020603050405020304" pitchFamily="18" charset="0"/>
                  <a:sym typeface="+mn-ea"/>
                </a:rPr>
                <a:t>          </a:t>
              </a:r>
              <a:r>
                <a:rPr lang="zh-CN" altLang="en-US" sz="2800" b="1" dirty="0">
                  <a:latin typeface="楷体" panose="02010609060101010101" charset="-122"/>
                  <a:ea typeface="楷体" panose="02010609060101010101" charset="-122"/>
                  <a:cs typeface="Times New Roman" panose="02020603050405020304" pitchFamily="18" charset="0"/>
                  <a:sym typeface="+mn-ea"/>
                </a:rPr>
                <a:t>时</a:t>
              </a:r>
              <a:endParaRPr lang="zh-CN" altLang="en-US" sz="2800" b="1" dirty="0">
                <a:latin typeface="楷体" panose="02010609060101010101" charset="-122"/>
                <a:ea typeface="楷体" panose="02010609060101010101" charset="-122"/>
                <a:cs typeface="Times New Roman" panose="02020603050405020304" pitchFamily="18" charset="0"/>
                <a:sym typeface="+mn-ea"/>
              </a:endParaRPr>
            </a:p>
          </p:txBody>
        </p:sp>
        <p:graphicFrame>
          <p:nvGraphicFramePr>
            <p:cNvPr id="8" name="对象 7">
              <a:hlinkClick r:id="" action="ppaction://ole?verb=0"/>
            </p:cNvPr>
            <p:cNvGraphicFramePr>
              <a:graphicFrameLocks noChangeAspect="1"/>
            </p:cNvGraphicFramePr>
            <p:nvPr/>
          </p:nvGraphicFramePr>
          <p:xfrm>
            <a:off x="6688" y="6392"/>
            <a:ext cx="2586" cy="694"/>
          </p:xfrm>
          <a:graphic>
            <a:graphicData uri="http://schemas.openxmlformats.org/presentationml/2006/ole">
              <mc:AlternateContent xmlns:mc="http://schemas.openxmlformats.org/markup-compatibility/2006">
                <mc:Choice xmlns:v="urn:schemas-microsoft-com:vml" Requires="v">
                  <p:oleObj spid="_x0000_s9" name="" r:id="rId5" imgW="812800" imgH="228600" progId="Equation.DSMT4">
                    <p:embed/>
                  </p:oleObj>
                </mc:Choice>
                <mc:Fallback>
                  <p:oleObj name="" r:id="rId5" imgW="812800" imgH="228600" progId="Equation.DSMT4">
                    <p:embed/>
                    <p:pic>
                      <p:nvPicPr>
                        <p:cNvPr id="0" name="图片 1025"/>
                        <p:cNvPicPr/>
                        <p:nvPr/>
                      </p:nvPicPr>
                      <p:blipFill>
                        <a:blip r:embed="rId6"/>
                        <a:stretch>
                          <a:fillRect/>
                        </a:stretch>
                      </p:blipFill>
                      <p:spPr>
                        <a:xfrm>
                          <a:off x="6688" y="6392"/>
                          <a:ext cx="2586" cy="694"/>
                        </a:xfrm>
                        <a:prstGeom prst="rect">
                          <a:avLst/>
                        </a:prstGeom>
                      </p:spPr>
                    </p:pic>
                  </p:oleObj>
                </mc:Fallback>
              </mc:AlternateContent>
            </a:graphicData>
          </a:graphic>
        </p:graphicFrame>
      </p:grpSp>
      <p:graphicFrame>
        <p:nvGraphicFramePr>
          <p:cNvPr id="10" name="对象 9">
            <a:hlinkClick r:id="" action="ppaction://ole?verb=0"/>
          </p:cNvPr>
          <p:cNvGraphicFramePr>
            <a:graphicFrameLocks noChangeAspect="1"/>
          </p:cNvGraphicFramePr>
          <p:nvPr/>
        </p:nvGraphicFramePr>
        <p:xfrm>
          <a:off x="3871596" y="4499611"/>
          <a:ext cx="2199005" cy="815975"/>
        </p:xfrm>
        <a:graphic>
          <a:graphicData uri="http://schemas.openxmlformats.org/presentationml/2006/ole">
            <mc:AlternateContent xmlns:mc="http://schemas.openxmlformats.org/markup-compatibility/2006">
              <mc:Choice xmlns:v="urn:schemas-microsoft-com:vml" Requires="v">
                <p:oleObj spid="_x0000_s11" name="" r:id="rId7" imgW="1066800" imgH="393700" progId="Equation.DSMT4">
                  <p:embed/>
                </p:oleObj>
              </mc:Choice>
              <mc:Fallback>
                <p:oleObj name="" r:id="rId7" imgW="1066800" imgH="393700" progId="Equation.DSMT4">
                  <p:embed/>
                  <p:pic>
                    <p:nvPicPr>
                      <p:cNvPr id="0" name="图片 1025"/>
                      <p:cNvPicPr/>
                      <p:nvPr/>
                    </p:nvPicPr>
                    <p:blipFill>
                      <a:blip r:embed="rId8"/>
                      <a:stretch>
                        <a:fillRect/>
                      </a:stretch>
                    </p:blipFill>
                    <p:spPr>
                      <a:xfrm>
                        <a:off x="3871596" y="4499611"/>
                        <a:ext cx="2199005" cy="815975"/>
                      </a:xfrm>
                      <a:prstGeom prst="rect">
                        <a:avLst/>
                      </a:prstGeom>
                    </p:spPr>
                  </p:pic>
                </p:oleObj>
              </mc:Fallback>
            </mc:AlternateContent>
          </a:graphicData>
        </a:graphic>
      </p:graphicFrame>
      <p:sp>
        <p:nvSpPr>
          <p:cNvPr id="12" name="文本框 11"/>
          <p:cNvSpPr txBox="1"/>
          <p:nvPr/>
        </p:nvSpPr>
        <p:spPr>
          <a:xfrm>
            <a:off x="797560" y="5447665"/>
            <a:ext cx="7526020" cy="521970"/>
          </a:xfrm>
          <a:prstGeom prst="rect">
            <a:avLst/>
          </a:prstGeom>
          <a:noFill/>
        </p:spPr>
        <p:txBody>
          <a:bodyPr wrap="square" rtlCol="0" anchor="t">
            <a:spAutoFit/>
          </a:bodyPr>
          <a:lstStyle/>
          <a:p>
            <a:r>
              <a:rPr lang="zh-CN" sz="2800" b="1" dirty="0">
                <a:latin typeface="楷体" panose="02010609060101010101" charset="-122"/>
                <a:ea typeface="楷体" panose="02010609060101010101" charset="-122"/>
                <a:cs typeface="Times New Roman" panose="02020603050405020304" pitchFamily="18" charset="0"/>
                <a:sym typeface="+mn-ea"/>
              </a:rPr>
              <a:t>所以介质膜的厚度为</a:t>
            </a:r>
            <a:endParaRPr lang="zh-CN" sz="2800" b="1" dirty="0">
              <a:latin typeface="楷体" panose="02010609060101010101" charset="-122"/>
              <a:ea typeface="楷体" panose="02010609060101010101" charset="-122"/>
              <a:cs typeface="Times New Roman" panose="02020603050405020304" pitchFamily="18" charset="0"/>
              <a:sym typeface="+mn-ea"/>
            </a:endParaRPr>
          </a:p>
        </p:txBody>
      </p:sp>
      <p:graphicFrame>
        <p:nvGraphicFramePr>
          <p:cNvPr id="14" name="对象 13">
            <a:hlinkClick r:id="" action="ppaction://ole?verb=0"/>
          </p:cNvPr>
          <p:cNvGraphicFramePr>
            <a:graphicFrameLocks noChangeAspect="1"/>
          </p:cNvGraphicFramePr>
          <p:nvPr/>
        </p:nvGraphicFramePr>
        <p:xfrm>
          <a:off x="4328160" y="5454015"/>
          <a:ext cx="6279515" cy="1200785"/>
        </p:xfrm>
        <a:graphic>
          <a:graphicData uri="http://schemas.openxmlformats.org/presentationml/2006/ole">
            <mc:AlternateContent xmlns:mc="http://schemas.openxmlformats.org/markup-compatibility/2006">
              <mc:Choice xmlns:v="urn:schemas-microsoft-com:vml" Requires="v">
                <p:oleObj spid="_x0000_s15" name="" r:id="rId9" imgW="3606165" imgH="685800" progId="Equation.DSMT4">
                  <p:embed/>
                </p:oleObj>
              </mc:Choice>
              <mc:Fallback>
                <p:oleObj name="" r:id="rId9" imgW="3606165" imgH="685800" progId="Equation.DSMT4">
                  <p:embed/>
                  <p:pic>
                    <p:nvPicPr>
                      <p:cNvPr id="0" name="图片 1025"/>
                      <p:cNvPicPr/>
                      <p:nvPr/>
                    </p:nvPicPr>
                    <p:blipFill>
                      <a:blip r:embed="rId10"/>
                      <a:stretch>
                        <a:fillRect/>
                      </a:stretch>
                    </p:blipFill>
                    <p:spPr>
                      <a:xfrm>
                        <a:off x="4328160" y="5454015"/>
                        <a:ext cx="6279515" cy="1200785"/>
                      </a:xfrm>
                      <a:prstGeom prst="rect">
                        <a:avLst/>
                      </a:prstGeom>
                    </p:spPr>
                  </p:pic>
                </p:oleObj>
              </mc:Fallback>
            </mc:AlternateContent>
          </a:graphicData>
        </a:graphic>
      </p:graphicFrame>
      <p:grpSp>
        <p:nvGrpSpPr>
          <p:cNvPr id="33" name="组合 32"/>
          <p:cNvGrpSpPr/>
          <p:nvPr/>
        </p:nvGrpSpPr>
        <p:grpSpPr>
          <a:xfrm>
            <a:off x="7576185" y="2713355"/>
            <a:ext cx="3870960" cy="2103120"/>
            <a:chOff x="11931" y="4273"/>
            <a:chExt cx="6096" cy="3312"/>
          </a:xfrm>
        </p:grpSpPr>
        <p:sp>
          <p:nvSpPr>
            <p:cNvPr id="16" name="圆角矩形 15"/>
            <p:cNvSpPr/>
            <p:nvPr/>
          </p:nvSpPr>
          <p:spPr>
            <a:xfrm>
              <a:off x="11931" y="6511"/>
              <a:ext cx="6095" cy="107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圆角矩形 16"/>
            <p:cNvSpPr/>
            <p:nvPr/>
          </p:nvSpPr>
          <p:spPr>
            <a:xfrm>
              <a:off x="11931" y="5978"/>
              <a:ext cx="6096" cy="53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nvGrpSpPr>
            <p:cNvPr id="22" name="组合 21"/>
            <p:cNvGrpSpPr/>
            <p:nvPr/>
          </p:nvGrpSpPr>
          <p:grpSpPr>
            <a:xfrm>
              <a:off x="13471" y="4273"/>
              <a:ext cx="25" cy="2238"/>
              <a:chOff x="13471" y="4273"/>
              <a:chExt cx="25" cy="2238"/>
            </a:xfrm>
          </p:grpSpPr>
          <p:cxnSp>
            <p:nvCxnSpPr>
              <p:cNvPr id="18" name="直接箭头连接符 17"/>
              <p:cNvCxnSpPr/>
              <p:nvPr/>
            </p:nvCxnSpPr>
            <p:spPr>
              <a:xfrm>
                <a:off x="13480" y="4273"/>
                <a:ext cx="1" cy="2238"/>
              </a:xfrm>
              <a:prstGeom prst="straightConnector1">
                <a:avLst/>
              </a:prstGeom>
              <a:ln w="47625" cmpd="sng">
                <a:solidFill>
                  <a:schemeClr val="accent1">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13480" y="5366"/>
                <a:ext cx="16" cy="399"/>
              </a:xfrm>
              <a:prstGeom prst="straightConnector1">
                <a:avLst/>
              </a:prstGeom>
              <a:ln w="47625" cmpd="sng">
                <a:solidFill>
                  <a:schemeClr val="accent1">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13471" y="4728"/>
                <a:ext cx="9" cy="425"/>
              </a:xfrm>
              <a:prstGeom prst="straightConnector1">
                <a:avLst/>
              </a:prstGeom>
              <a:ln w="47625" cmpd="sng">
                <a:solidFill>
                  <a:schemeClr val="accent1">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14342" y="4273"/>
              <a:ext cx="25" cy="2238"/>
              <a:chOff x="13471" y="4273"/>
              <a:chExt cx="25" cy="2238"/>
            </a:xfrm>
          </p:grpSpPr>
          <p:cxnSp>
            <p:nvCxnSpPr>
              <p:cNvPr id="24" name="直接箭头连接符 23"/>
              <p:cNvCxnSpPr/>
              <p:nvPr/>
            </p:nvCxnSpPr>
            <p:spPr>
              <a:xfrm>
                <a:off x="13480" y="4273"/>
                <a:ext cx="1" cy="2238"/>
              </a:xfrm>
              <a:prstGeom prst="straightConnector1">
                <a:avLst/>
              </a:prstGeom>
              <a:ln w="47625" cmpd="sng">
                <a:solidFill>
                  <a:schemeClr val="accent1">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13480" y="5366"/>
                <a:ext cx="16" cy="399"/>
              </a:xfrm>
              <a:prstGeom prst="straightConnector1">
                <a:avLst/>
              </a:prstGeom>
              <a:ln w="47625" cmpd="sng">
                <a:solidFill>
                  <a:schemeClr val="accent1">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flipH="1">
                <a:off x="13471" y="4728"/>
                <a:ext cx="9" cy="425"/>
              </a:xfrm>
              <a:prstGeom prst="straightConnector1">
                <a:avLst/>
              </a:prstGeom>
              <a:ln w="47625" cmpd="sng">
                <a:solidFill>
                  <a:schemeClr val="accent1">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15213" y="4273"/>
              <a:ext cx="25" cy="2238"/>
              <a:chOff x="13471" y="4273"/>
              <a:chExt cx="25" cy="2238"/>
            </a:xfrm>
          </p:grpSpPr>
          <p:cxnSp>
            <p:nvCxnSpPr>
              <p:cNvPr id="28" name="直接箭头连接符 27"/>
              <p:cNvCxnSpPr/>
              <p:nvPr/>
            </p:nvCxnSpPr>
            <p:spPr>
              <a:xfrm>
                <a:off x="13480" y="4273"/>
                <a:ext cx="1" cy="2238"/>
              </a:xfrm>
              <a:prstGeom prst="straightConnector1">
                <a:avLst/>
              </a:prstGeom>
              <a:ln w="47625" cmpd="sng">
                <a:solidFill>
                  <a:schemeClr val="accent1">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13480" y="5366"/>
                <a:ext cx="16" cy="399"/>
              </a:xfrm>
              <a:prstGeom prst="straightConnector1">
                <a:avLst/>
              </a:prstGeom>
              <a:ln w="47625" cmpd="sng">
                <a:solidFill>
                  <a:schemeClr val="accent1">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13471" y="4728"/>
                <a:ext cx="9" cy="425"/>
              </a:xfrm>
              <a:prstGeom prst="straightConnector1">
                <a:avLst/>
              </a:prstGeom>
              <a:ln w="47625" cmpd="sng">
                <a:solidFill>
                  <a:schemeClr val="accent1">
                    <a:lumMod val="75000"/>
                  </a:schemeClr>
                </a:solidFill>
                <a:prstDash val="solid"/>
                <a:tailEnd type="arrow"/>
              </a:ln>
            </p:spPr>
            <p:style>
              <a:lnRef idx="1">
                <a:schemeClr val="accent1"/>
              </a:lnRef>
              <a:fillRef idx="0">
                <a:schemeClr val="accent1"/>
              </a:fillRef>
              <a:effectRef idx="0">
                <a:schemeClr val="accent1"/>
              </a:effectRef>
              <a:fontRef idx="minor">
                <a:schemeClr val="tx1"/>
              </a:fontRef>
            </p:style>
          </p:cxnSp>
        </p:grpSp>
        <p:graphicFrame>
          <p:nvGraphicFramePr>
            <p:cNvPr id="31" name="对象 30">
              <a:hlinkClick r:id="" action="ppaction://ole?verb=0"/>
            </p:cNvPr>
            <p:cNvGraphicFramePr>
              <a:graphicFrameLocks noChangeAspect="1"/>
            </p:cNvGraphicFramePr>
            <p:nvPr/>
          </p:nvGraphicFramePr>
          <p:xfrm>
            <a:off x="15889" y="6790"/>
            <a:ext cx="1803" cy="599"/>
          </p:xfrm>
          <a:graphic>
            <a:graphicData uri="http://schemas.openxmlformats.org/presentationml/2006/ole">
              <mc:AlternateContent xmlns:mc="http://schemas.openxmlformats.org/markup-compatibility/2006">
                <mc:Choice xmlns:v="urn:schemas-microsoft-com:vml" Requires="v">
                  <p:oleObj spid="_x0000_s19" name="" r:id="rId11" imgW="533400" imgH="177165" progId="Equation.DSMT4">
                    <p:embed/>
                  </p:oleObj>
                </mc:Choice>
                <mc:Fallback>
                  <p:oleObj name="" r:id="rId11" imgW="533400" imgH="177165" progId="Equation.DSMT4">
                    <p:embed/>
                    <p:pic>
                      <p:nvPicPr>
                        <p:cNvPr id="0" name="图片 1024"/>
                        <p:cNvPicPr/>
                        <p:nvPr/>
                      </p:nvPicPr>
                      <p:blipFill>
                        <a:blip r:embed="rId12"/>
                        <a:stretch>
                          <a:fillRect/>
                        </a:stretch>
                      </p:blipFill>
                      <p:spPr>
                        <a:xfrm>
                          <a:off x="15889" y="6790"/>
                          <a:ext cx="1803" cy="599"/>
                        </a:xfrm>
                        <a:prstGeom prst="rect">
                          <a:avLst/>
                        </a:prstGeom>
                      </p:spPr>
                    </p:pic>
                  </p:oleObj>
                </mc:Fallback>
              </mc:AlternateContent>
            </a:graphicData>
          </a:graphic>
        </p:graphicFrame>
        <p:graphicFrame>
          <p:nvGraphicFramePr>
            <p:cNvPr id="32" name="对象 31">
              <a:hlinkClick r:id="" action="ppaction://ole?verb=0"/>
            </p:cNvPr>
            <p:cNvGraphicFramePr>
              <a:graphicFrameLocks noChangeAspect="1"/>
            </p:cNvGraphicFramePr>
            <p:nvPr/>
          </p:nvGraphicFramePr>
          <p:xfrm>
            <a:off x="15967" y="5978"/>
            <a:ext cx="1647" cy="522"/>
          </p:xfrm>
          <a:graphic>
            <a:graphicData uri="http://schemas.openxmlformats.org/presentationml/2006/ole">
              <mc:AlternateContent xmlns:mc="http://schemas.openxmlformats.org/markup-compatibility/2006">
                <mc:Choice xmlns:v="urn:schemas-microsoft-com:vml" Requires="v">
                  <p:oleObj spid="_x0000_s36" name="" r:id="rId13" imgW="558800" imgH="177165" progId="Equation.DSMT4">
                    <p:embed/>
                  </p:oleObj>
                </mc:Choice>
                <mc:Fallback>
                  <p:oleObj name="" r:id="rId13" imgW="558800" imgH="177165" progId="Equation.DSMT4">
                    <p:embed/>
                    <p:pic>
                      <p:nvPicPr>
                        <p:cNvPr id="0" name="图片 1025"/>
                        <p:cNvPicPr/>
                        <p:nvPr/>
                      </p:nvPicPr>
                      <p:blipFill>
                        <a:blip r:embed="rId14"/>
                        <a:stretch>
                          <a:fillRect/>
                        </a:stretch>
                      </p:blipFill>
                      <p:spPr>
                        <a:xfrm>
                          <a:off x="15967" y="5978"/>
                          <a:ext cx="1647" cy="522"/>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5825" y="604147"/>
            <a:ext cx="10260350" cy="3152338"/>
          </a:xfrm>
          <a:prstGeom prst="rect">
            <a:avLst/>
          </a:prstGeom>
        </p:spPr>
        <p:txBody>
          <a:bodyPr wrap="square">
            <a:spAutoFit/>
          </a:bodyPr>
          <a:lstStyle/>
          <a:p>
            <a:pPr>
              <a:lnSpc>
                <a:spcPct val="120000"/>
              </a:lnSpc>
            </a:pP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5.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一实验装置如图所示，一块平面玻璃片上放一油滴，当油滴展开成油膜时，在单色光(波长 </a:t>
            </a:r>
            <a:r>
              <a:rPr lang="zh-CN" altLang="en-US"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λ</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5760</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10</a:t>
            </a:r>
            <a:r>
              <a:rPr lang="en-US" altLang="zh-CN" sz="2400" b="1" baseline="30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-10</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m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)垂直入射情况下，从反射光中观察油膜所形成的干射条纹(油的折射率为 </a:t>
            </a:r>
            <a:r>
              <a:rPr lang="en-US"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2400" b="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1.60</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，玻璃的折射率 </a:t>
            </a:r>
            <a:r>
              <a:rPr lang="en-US"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2400" b="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2</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1.50</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(1) 当油膜最高点与玻璃片的上表面相距 </a:t>
            </a:r>
            <a:r>
              <a:rPr lang="zh-CN" altLang="en-US"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h</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 8640</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10</a:t>
            </a:r>
            <a:r>
              <a:rPr lang="zh-CN" altLang="en-US" sz="2400" b="1" baseline="30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baseline="30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10</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m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时，可看到几条明纹?明条纹所在处油膜的厚度各是多少?油膜最高处明暗程度如何?</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(2) 在油膜扩展过程中，所看到</a:t>
            </a:r>
            <a:endParaRPr lang="en-US" altLang="zh-CN"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的干射条纹如何变化?</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3" name="图片 2"/>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20000"/>
                    </a14:imgEffect>
                  </a14:imgLayer>
                </a14:imgProps>
              </a:ext>
            </a:extLst>
          </a:blip>
          <a:stretch>
            <a:fillRect/>
          </a:stretch>
        </p:blipFill>
        <p:spPr>
          <a:xfrm>
            <a:off x="6543703" y="3341975"/>
            <a:ext cx="4391025" cy="2733675"/>
          </a:xfrm>
          <a:prstGeom prst="rect">
            <a:avLst/>
          </a:prstGeom>
        </p:spPr>
      </p:pic>
      <p:sp>
        <p:nvSpPr>
          <p:cNvPr id="4" name="文本框 3"/>
          <p:cNvSpPr txBox="1"/>
          <p:nvPr/>
        </p:nvSpPr>
        <p:spPr>
          <a:xfrm>
            <a:off x="482600" y="3941445"/>
            <a:ext cx="7526020" cy="521970"/>
          </a:xfrm>
          <a:prstGeom prst="rect">
            <a:avLst/>
          </a:prstGeom>
          <a:noFill/>
        </p:spPr>
        <p:txBody>
          <a:bodyPr wrap="square" rtlCol="0" anchor="t">
            <a:spAutoFit/>
          </a:bodyPr>
          <a:lstStyle/>
          <a:p>
            <a:r>
              <a:rPr lang="zh-CN" altLang="en-US" sz="2800" b="1" dirty="0">
                <a:latin typeface="楷体" panose="02010609060101010101" charset="-122"/>
                <a:ea typeface="楷体" panose="02010609060101010101" charset="-122"/>
                <a:cs typeface="Times New Roman" panose="02020603050405020304" pitchFamily="18" charset="0"/>
                <a:sym typeface="+mn-ea"/>
              </a:rPr>
              <a:t>解：</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800" b="1" dirty="0">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）光程差为</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graphicFrame>
        <p:nvGraphicFramePr>
          <p:cNvPr id="6" name="对象 5">
            <a:hlinkClick r:id="" action="ppaction://ole?verb=0"/>
          </p:cNvPr>
          <p:cNvGraphicFramePr>
            <a:graphicFrameLocks noChangeAspect="1"/>
          </p:cNvGraphicFramePr>
          <p:nvPr/>
        </p:nvGraphicFramePr>
        <p:xfrm>
          <a:off x="2087563" y="4463416"/>
          <a:ext cx="1794510" cy="861060"/>
        </p:xfrm>
        <a:graphic>
          <a:graphicData uri="http://schemas.openxmlformats.org/presentationml/2006/ole">
            <mc:AlternateContent xmlns:mc="http://schemas.openxmlformats.org/markup-compatibility/2006">
              <mc:Choice xmlns:v="urn:schemas-microsoft-com:vml" Requires="v">
                <p:oleObj spid="_x0000_s5" name="" r:id="rId3" imgW="825500" imgH="393700" progId="Equation.DSMT4">
                  <p:embed/>
                </p:oleObj>
              </mc:Choice>
              <mc:Fallback>
                <p:oleObj name="" r:id="rId3" imgW="825500" imgH="393700" progId="Equation.DSMT4">
                  <p:embed/>
                  <p:pic>
                    <p:nvPicPr>
                      <p:cNvPr id="0" name="图片 1025"/>
                      <p:cNvPicPr/>
                      <p:nvPr/>
                    </p:nvPicPr>
                    <p:blipFill>
                      <a:blip r:embed="rId4"/>
                      <a:stretch>
                        <a:fillRect/>
                      </a:stretch>
                    </p:blipFill>
                    <p:spPr>
                      <a:xfrm>
                        <a:off x="2087563" y="4463416"/>
                        <a:ext cx="1794510" cy="861060"/>
                      </a:xfrm>
                      <a:prstGeom prst="rect">
                        <a:avLst/>
                      </a:prstGeom>
                    </p:spPr>
                  </p:pic>
                </p:oleObj>
              </mc:Fallback>
            </mc:AlternateContent>
          </a:graphicData>
        </a:graphic>
      </p:graphicFrame>
      <p:sp>
        <p:nvSpPr>
          <p:cNvPr id="7" name="文本框 6"/>
          <p:cNvSpPr txBox="1"/>
          <p:nvPr/>
        </p:nvSpPr>
        <p:spPr>
          <a:xfrm>
            <a:off x="482600" y="5374640"/>
            <a:ext cx="7526020" cy="521970"/>
          </a:xfrm>
          <a:prstGeom prst="rect">
            <a:avLst/>
          </a:prstGeom>
          <a:noFill/>
        </p:spPr>
        <p:txBody>
          <a:bodyPr wrap="squar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光程差的取值范围</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graphicFrame>
        <p:nvGraphicFramePr>
          <p:cNvPr id="8" name="对象 7">
            <a:hlinkClick r:id="" action="ppaction://ole?verb=0"/>
          </p:cNvPr>
          <p:cNvGraphicFramePr>
            <a:graphicFrameLocks noChangeAspect="1"/>
          </p:cNvGraphicFramePr>
          <p:nvPr/>
        </p:nvGraphicFramePr>
        <p:xfrm>
          <a:off x="3662681" y="5384801"/>
          <a:ext cx="1961515" cy="501650"/>
        </p:xfrm>
        <a:graphic>
          <a:graphicData uri="http://schemas.openxmlformats.org/presentationml/2006/ole">
            <mc:AlternateContent xmlns:mc="http://schemas.openxmlformats.org/markup-compatibility/2006">
              <mc:Choice xmlns:v="urn:schemas-microsoft-com:vml" Requires="v">
                <p:oleObj spid="_x0000_s9" name="" r:id="rId5" imgW="901700" imgH="228600" progId="Equation.DSMT4">
                  <p:embed/>
                </p:oleObj>
              </mc:Choice>
              <mc:Fallback>
                <p:oleObj name="" r:id="rId5" imgW="901700" imgH="228600" progId="Equation.DSMT4">
                  <p:embed/>
                  <p:pic>
                    <p:nvPicPr>
                      <p:cNvPr id="0" name="图片 1025"/>
                      <p:cNvPicPr/>
                      <p:nvPr/>
                    </p:nvPicPr>
                    <p:blipFill>
                      <a:blip r:embed="rId6"/>
                      <a:stretch>
                        <a:fillRect/>
                      </a:stretch>
                    </p:blipFill>
                    <p:spPr>
                      <a:xfrm>
                        <a:off x="3662681" y="5384801"/>
                        <a:ext cx="1961515" cy="501650"/>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1476058" y="5946776"/>
          <a:ext cx="4814570" cy="868680"/>
        </p:xfrm>
        <a:graphic>
          <a:graphicData uri="http://schemas.openxmlformats.org/presentationml/2006/ole">
            <mc:AlternateContent xmlns:mc="http://schemas.openxmlformats.org/markup-compatibility/2006">
              <mc:Choice xmlns:v="urn:schemas-microsoft-com:vml" Requires="v">
                <p:oleObj spid="_x0000_s11" name="" r:id="rId7" imgW="2209800" imgH="393700" progId="Equation.DSMT4">
                  <p:embed/>
                </p:oleObj>
              </mc:Choice>
              <mc:Fallback>
                <p:oleObj name="" r:id="rId7" imgW="2209800" imgH="393700" progId="Equation.DSMT4">
                  <p:embed/>
                  <p:pic>
                    <p:nvPicPr>
                      <p:cNvPr id="0" name="图片 1025"/>
                      <p:cNvPicPr/>
                      <p:nvPr/>
                    </p:nvPicPr>
                    <p:blipFill>
                      <a:blip r:embed="rId8"/>
                      <a:stretch>
                        <a:fillRect/>
                      </a:stretch>
                    </p:blipFill>
                    <p:spPr>
                      <a:xfrm>
                        <a:off x="1476058" y="5946776"/>
                        <a:ext cx="4814570" cy="86868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10285" y="272415"/>
            <a:ext cx="11894820" cy="861060"/>
            <a:chOff x="1591" y="429"/>
            <a:chExt cx="18732" cy="1356"/>
          </a:xfrm>
        </p:grpSpPr>
        <p:sp>
          <p:nvSpPr>
            <p:cNvPr id="4" name="文本框 3"/>
            <p:cNvSpPr txBox="1"/>
            <p:nvPr/>
          </p:nvSpPr>
          <p:spPr>
            <a:xfrm>
              <a:off x="1591" y="696"/>
              <a:ext cx="11852" cy="822"/>
            </a:xfrm>
            <a:prstGeom prst="rect">
              <a:avLst/>
            </a:prstGeom>
            <a:noFill/>
          </p:spPr>
          <p:txBody>
            <a:bodyPr wrap="squar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当光程差</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graphicFrame>
          <p:nvGraphicFramePr>
            <p:cNvPr id="6" name="对象 5">
              <a:hlinkClick r:id="" action="ppaction://ole?verb=0"/>
            </p:cNvPr>
            <p:cNvGraphicFramePr>
              <a:graphicFrameLocks noChangeAspect="1"/>
            </p:cNvGraphicFramePr>
            <p:nvPr/>
          </p:nvGraphicFramePr>
          <p:xfrm>
            <a:off x="4123" y="429"/>
            <a:ext cx="4348" cy="1356"/>
          </p:xfrm>
          <a:graphic>
            <a:graphicData uri="http://schemas.openxmlformats.org/presentationml/2006/ole">
              <mc:AlternateContent xmlns:mc="http://schemas.openxmlformats.org/markup-compatibility/2006">
                <mc:Choice xmlns:v="urn:schemas-microsoft-com:vml" Requires="v">
                  <p:oleObj spid="_x0000_s3" name="" r:id="rId1" imgW="1270000" imgH="393700" progId="Equation.DSMT4">
                    <p:embed/>
                  </p:oleObj>
                </mc:Choice>
                <mc:Fallback>
                  <p:oleObj name="" r:id="rId1" imgW="1270000" imgH="393700" progId="Equation.DSMT4">
                    <p:embed/>
                    <p:pic>
                      <p:nvPicPr>
                        <p:cNvPr id="0" name="图片 1025"/>
                        <p:cNvPicPr/>
                        <p:nvPr/>
                      </p:nvPicPr>
                      <p:blipFill>
                        <a:blip r:embed="rId2"/>
                        <a:stretch>
                          <a:fillRect/>
                        </a:stretch>
                      </p:blipFill>
                      <p:spPr>
                        <a:xfrm>
                          <a:off x="4123" y="429"/>
                          <a:ext cx="4348" cy="1356"/>
                        </a:xfrm>
                        <a:prstGeom prst="rect">
                          <a:avLst/>
                        </a:prstGeom>
                      </p:spPr>
                    </p:pic>
                  </p:oleObj>
                </mc:Fallback>
              </mc:AlternateContent>
            </a:graphicData>
          </a:graphic>
        </p:graphicFrame>
        <p:sp>
          <p:nvSpPr>
            <p:cNvPr id="5" name="文本框 4"/>
            <p:cNvSpPr txBox="1"/>
            <p:nvPr/>
          </p:nvSpPr>
          <p:spPr>
            <a:xfrm>
              <a:off x="8471" y="696"/>
              <a:ext cx="11852" cy="822"/>
            </a:xfrm>
            <a:prstGeom prst="rect">
              <a:avLst/>
            </a:prstGeom>
            <a:noFill/>
          </p:spPr>
          <p:txBody>
            <a:bodyPr wrap="squar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产生明条纹</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grpSp>
      <p:grpSp>
        <p:nvGrpSpPr>
          <p:cNvPr id="18" name="组合 17"/>
          <p:cNvGrpSpPr/>
          <p:nvPr/>
        </p:nvGrpSpPr>
        <p:grpSpPr>
          <a:xfrm>
            <a:off x="1010285" y="1360170"/>
            <a:ext cx="7622540" cy="1270635"/>
            <a:chOff x="1591" y="2142"/>
            <a:chExt cx="12004" cy="2001"/>
          </a:xfrm>
        </p:grpSpPr>
        <p:sp>
          <p:nvSpPr>
            <p:cNvPr id="8" name="文本框 7"/>
            <p:cNvSpPr txBox="1"/>
            <p:nvPr/>
          </p:nvSpPr>
          <p:spPr>
            <a:xfrm>
              <a:off x="1591" y="2142"/>
              <a:ext cx="11852" cy="822"/>
            </a:xfrm>
            <a:prstGeom prst="rect">
              <a:avLst/>
            </a:prstGeom>
            <a:noFill/>
          </p:spPr>
          <p:txBody>
            <a:bodyPr wrap="squar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根据光程差的取值范围可知明条纹有</a:t>
              </a:r>
              <a:r>
                <a:rPr lang="en-US" altLang="zh-CN" sz="2800" b="1" dirty="0">
                  <a:latin typeface="Times New Roman" panose="02020603050405020304" pitchFamily="18" charset="0"/>
                  <a:ea typeface="楷体" panose="02010609060101010101" charset="-122"/>
                  <a:cs typeface="Times New Roman" panose="02020603050405020304" pitchFamily="18" charset="0"/>
                  <a:sym typeface="+mn-ea"/>
                </a:rPr>
                <a:t>5</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条</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sp>
          <p:nvSpPr>
            <p:cNvPr id="9" name="文本框 8"/>
            <p:cNvSpPr txBox="1"/>
            <p:nvPr/>
          </p:nvSpPr>
          <p:spPr>
            <a:xfrm>
              <a:off x="1743" y="3321"/>
              <a:ext cx="11852" cy="822"/>
            </a:xfrm>
            <a:prstGeom prst="rect">
              <a:avLst/>
            </a:prstGeom>
            <a:noFill/>
          </p:spPr>
          <p:txBody>
            <a:bodyPr wrap="squar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将</a:t>
              </a:r>
              <a:r>
                <a:rPr lang="en-US" altLang="zh-CN" sz="2800" b="1"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代入可知</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graphicFrame>
          <p:nvGraphicFramePr>
            <p:cNvPr id="10" name="对象 9">
              <a:hlinkClick r:id="" action="ppaction://ole?verb=0"/>
            </p:cNvPr>
            <p:cNvGraphicFramePr>
              <a:graphicFrameLocks noChangeAspect="1"/>
            </p:cNvGraphicFramePr>
            <p:nvPr/>
          </p:nvGraphicFramePr>
          <p:xfrm>
            <a:off x="2505" y="3371"/>
            <a:ext cx="2870" cy="700"/>
          </p:xfrm>
          <a:graphic>
            <a:graphicData uri="http://schemas.openxmlformats.org/presentationml/2006/ole">
              <mc:AlternateContent xmlns:mc="http://schemas.openxmlformats.org/markup-compatibility/2006">
                <mc:Choice xmlns:v="urn:schemas-microsoft-com:vml" Requires="v">
                  <p:oleObj spid="_x0000_s7" name="" r:id="rId3" imgW="838200" imgH="203200" progId="Equation.DSMT4">
                    <p:embed/>
                  </p:oleObj>
                </mc:Choice>
                <mc:Fallback>
                  <p:oleObj name="" r:id="rId3" imgW="838200" imgH="203200" progId="Equation.DSMT4">
                    <p:embed/>
                    <p:pic>
                      <p:nvPicPr>
                        <p:cNvPr id="0" name="图片 1025"/>
                        <p:cNvPicPr/>
                        <p:nvPr/>
                      </p:nvPicPr>
                      <p:blipFill>
                        <a:blip r:embed="rId4"/>
                        <a:stretch>
                          <a:fillRect/>
                        </a:stretch>
                      </p:blipFill>
                      <p:spPr>
                        <a:xfrm>
                          <a:off x="2505" y="3371"/>
                          <a:ext cx="2870" cy="700"/>
                        </a:xfrm>
                        <a:prstGeom prst="rect">
                          <a:avLst/>
                        </a:prstGeom>
                      </p:spPr>
                    </p:pic>
                  </p:oleObj>
                </mc:Fallback>
              </mc:AlternateContent>
            </a:graphicData>
          </a:graphic>
        </p:graphicFrame>
      </p:grpSp>
      <p:graphicFrame>
        <p:nvGraphicFramePr>
          <p:cNvPr id="12" name="对象 11">
            <a:hlinkClick r:id="" action="ppaction://ole?verb=0"/>
          </p:cNvPr>
          <p:cNvGraphicFramePr>
            <a:graphicFrameLocks noChangeAspect="1"/>
          </p:cNvGraphicFramePr>
          <p:nvPr/>
        </p:nvGraphicFramePr>
        <p:xfrm>
          <a:off x="1207453" y="2857501"/>
          <a:ext cx="7981950" cy="1056640"/>
        </p:xfrm>
        <a:graphic>
          <a:graphicData uri="http://schemas.openxmlformats.org/presentationml/2006/ole">
            <mc:AlternateContent xmlns:mc="http://schemas.openxmlformats.org/markup-compatibility/2006">
              <mc:Choice xmlns:v="urn:schemas-microsoft-com:vml" Requires="v">
                <p:oleObj spid="_x0000_s11" name="" r:id="rId5" imgW="3670300" imgH="482600" progId="Equation.DSMT4">
                  <p:embed/>
                </p:oleObj>
              </mc:Choice>
              <mc:Fallback>
                <p:oleObj name="" r:id="rId5" imgW="3670300" imgH="482600" progId="Equation.DSMT4">
                  <p:embed/>
                  <p:pic>
                    <p:nvPicPr>
                      <p:cNvPr id="0" name="图片 1025"/>
                      <p:cNvPicPr/>
                      <p:nvPr/>
                    </p:nvPicPr>
                    <p:blipFill>
                      <a:blip r:embed="rId6"/>
                      <a:stretch>
                        <a:fillRect/>
                      </a:stretch>
                    </p:blipFill>
                    <p:spPr>
                      <a:xfrm>
                        <a:off x="1207453" y="2857501"/>
                        <a:ext cx="7981950" cy="1056640"/>
                      </a:xfrm>
                      <a:prstGeom prst="rect">
                        <a:avLst/>
                      </a:prstGeom>
                    </p:spPr>
                  </p:pic>
                </p:oleObj>
              </mc:Fallback>
            </mc:AlternateContent>
          </a:graphicData>
        </a:graphic>
      </p:graphicFrame>
      <p:grpSp>
        <p:nvGrpSpPr>
          <p:cNvPr id="19" name="组合 18"/>
          <p:cNvGrpSpPr/>
          <p:nvPr/>
        </p:nvGrpSpPr>
        <p:grpSpPr>
          <a:xfrm>
            <a:off x="1106805" y="3914140"/>
            <a:ext cx="6978650" cy="736600"/>
            <a:chOff x="1743" y="6164"/>
            <a:chExt cx="10990" cy="1160"/>
          </a:xfrm>
        </p:grpSpPr>
        <p:sp>
          <p:nvSpPr>
            <p:cNvPr id="14" name="文本框 13"/>
            <p:cNvSpPr txBox="1"/>
            <p:nvPr/>
          </p:nvSpPr>
          <p:spPr>
            <a:xfrm>
              <a:off x="1743" y="6164"/>
              <a:ext cx="10991" cy="1161"/>
            </a:xfrm>
            <a:prstGeom prst="rect">
              <a:avLst/>
            </a:prstGeom>
            <a:noFill/>
          </p:spPr>
          <p:txBody>
            <a:bodyPr wrap="none" rtlCol="0" anchor="t">
              <a:spAutoFit/>
            </a:bodyPr>
            <a:lstStyle/>
            <a:p>
              <a:pPr>
                <a:lnSpc>
                  <a:spcPct val="150000"/>
                </a:lnSpc>
              </a:pPr>
              <a:r>
                <a:rPr lang="zh-CN" altLang="en-US" sz="2800" b="1" dirty="0">
                  <a:latin typeface="楷体" panose="02010609060101010101" charset="-122"/>
                  <a:ea typeface="楷体" panose="02010609060101010101" charset="-122"/>
                  <a:cs typeface="楷体" panose="02010609060101010101" charset="-122"/>
                  <a:sym typeface="+mn-ea"/>
                </a:rPr>
                <a:t>油膜最高处光程差为</a:t>
              </a:r>
              <a:r>
                <a:rPr lang="en-US" altLang="zh-CN" sz="2800" b="1" dirty="0">
                  <a:latin typeface="楷体" panose="02010609060101010101" charset="-122"/>
                  <a:ea typeface="楷体" panose="02010609060101010101" charset="-122"/>
                  <a:cs typeface="楷体" panose="02010609060101010101" charset="-122"/>
                  <a:sym typeface="+mn-ea"/>
                </a:rPr>
                <a:t>    </a:t>
              </a:r>
              <a:r>
                <a:rPr lang="zh-CN" altLang="en-US" sz="2800" b="1" dirty="0">
                  <a:latin typeface="楷体" panose="02010609060101010101" charset="-122"/>
                  <a:ea typeface="楷体" panose="02010609060101010101" charset="-122"/>
                  <a:cs typeface="楷体" panose="02010609060101010101" charset="-122"/>
                  <a:sym typeface="+mn-ea"/>
                </a:rPr>
                <a:t>处于明暗过渡区域</a:t>
              </a:r>
              <a:endParaRPr lang="zh-CN" altLang="en-US" sz="2800" b="1">
                <a:latin typeface="楷体" panose="02010609060101010101" charset="-122"/>
                <a:ea typeface="楷体" panose="02010609060101010101" charset="-122"/>
                <a:cs typeface="楷体" panose="02010609060101010101" charset="-122"/>
              </a:endParaRPr>
            </a:p>
          </p:txBody>
        </p:sp>
        <p:graphicFrame>
          <p:nvGraphicFramePr>
            <p:cNvPr id="15" name="对象 14">
              <a:hlinkClick r:id="" action="ppaction://ole?verb=0"/>
            </p:cNvPr>
            <p:cNvGraphicFramePr>
              <a:graphicFrameLocks noChangeAspect="1"/>
            </p:cNvGraphicFramePr>
            <p:nvPr/>
          </p:nvGraphicFramePr>
          <p:xfrm>
            <a:off x="6891" y="6458"/>
            <a:ext cx="1252" cy="701"/>
          </p:xfrm>
          <a:graphic>
            <a:graphicData uri="http://schemas.openxmlformats.org/presentationml/2006/ole">
              <mc:AlternateContent xmlns:mc="http://schemas.openxmlformats.org/markup-compatibility/2006">
                <mc:Choice xmlns:v="urn:schemas-microsoft-com:vml" Requires="v">
                  <p:oleObj spid="_x0000_s13" name="" r:id="rId7" imgW="316865" imgH="177165" progId="Equation.DSMT4">
                    <p:embed/>
                  </p:oleObj>
                </mc:Choice>
                <mc:Fallback>
                  <p:oleObj name="" r:id="rId7" imgW="316865" imgH="177165" progId="Equation.DSMT4">
                    <p:embed/>
                    <p:pic>
                      <p:nvPicPr>
                        <p:cNvPr id="0" name="图片 2048"/>
                        <p:cNvPicPr/>
                        <p:nvPr/>
                      </p:nvPicPr>
                      <p:blipFill>
                        <a:blip r:embed="rId8"/>
                        <a:stretch>
                          <a:fillRect/>
                        </a:stretch>
                      </p:blipFill>
                      <p:spPr>
                        <a:xfrm>
                          <a:off x="6891" y="6458"/>
                          <a:ext cx="1252" cy="701"/>
                        </a:xfrm>
                        <a:prstGeom prst="rect">
                          <a:avLst/>
                        </a:prstGeom>
                      </p:spPr>
                    </p:pic>
                  </p:oleObj>
                </mc:Fallback>
              </mc:AlternateContent>
            </a:graphicData>
          </a:graphic>
        </p:graphicFrame>
      </p:grpSp>
      <p:sp>
        <p:nvSpPr>
          <p:cNvPr id="16" name="文本框 15"/>
          <p:cNvSpPr txBox="1"/>
          <p:nvPr/>
        </p:nvSpPr>
        <p:spPr>
          <a:xfrm>
            <a:off x="1106805" y="5196205"/>
            <a:ext cx="9237345" cy="953135"/>
          </a:xfrm>
          <a:prstGeom prst="rect">
            <a:avLst/>
          </a:prstGeom>
          <a:noFill/>
        </p:spPr>
        <p:txBody>
          <a:bodyPr wrap="square" rtlCol="0" anchor="t">
            <a:spAutoFit/>
          </a:bodyPr>
          <a:lstStyle/>
          <a:p>
            <a:r>
              <a:rPr lang="zh-CN" altLang="en-US" sz="2800" b="1" dirty="0">
                <a:latin typeface="楷体" panose="02010609060101010101" charset="-122"/>
                <a:ea typeface="楷体" panose="02010609060101010101" charset="-122"/>
                <a:sym typeface="+mn-ea"/>
              </a:rPr>
              <a:t>最外暗环逐渐向中心扩大，中心点明暗交替变化，条纹级数逐渐减少。</a:t>
            </a:r>
            <a:endParaRPr lang="zh-CN" altLang="en-US" sz="2800" b="1" dirty="0">
              <a:latin typeface="楷体" panose="02010609060101010101" charset="-122"/>
              <a:ea typeface="楷体" panose="02010609060101010101" charset="-122"/>
              <a:sym typeface="+mn-ea"/>
            </a:endParaRPr>
          </a:p>
        </p:txBody>
      </p:sp>
      <p:sp>
        <p:nvSpPr>
          <p:cNvPr id="17" name="文本框 16"/>
          <p:cNvSpPr txBox="1"/>
          <p:nvPr/>
        </p:nvSpPr>
        <p:spPr>
          <a:xfrm>
            <a:off x="281305" y="5196205"/>
            <a:ext cx="1075690" cy="521970"/>
          </a:xfrm>
          <a:prstGeom prst="rect">
            <a:avLst/>
          </a:prstGeom>
          <a:noFill/>
        </p:spPr>
        <p:txBody>
          <a:bodyPr wrap="non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800" b="1" dirty="0">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sz="2800"/>
          </a:p>
        </p:txBody>
      </p:sp>
      <p:pic>
        <p:nvPicPr>
          <p:cNvPr id="20" name="图片 19"/>
          <p:cNvPicPr>
            <a:picLocks noChangeAspect="1"/>
          </p:cNvPicPr>
          <p:nvPr/>
        </p:nvPicPr>
        <p:blipFill>
          <a:blip r:embed="rId9">
            <a:extLst>
              <a:ext uri="{BEBA8EAE-BF5A-486C-A8C5-ECC9F3942E4B}">
                <a14:imgProps xmlns:a14="http://schemas.microsoft.com/office/drawing/2010/main">
                  <a14:imgLayer r:embed="rId10">
                    <a14:imgEffect>
                      <a14:brightnessContrast bright="20000" contrast="-20000"/>
                    </a14:imgEffect>
                  </a14:imgLayer>
                </a14:imgProps>
              </a:ext>
            </a:extLst>
          </a:blip>
          <a:stretch>
            <a:fillRect/>
          </a:stretch>
        </p:blipFill>
        <p:spPr>
          <a:xfrm>
            <a:off x="7720358" y="123795"/>
            <a:ext cx="4391025" cy="2733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3434" y="860427"/>
            <a:ext cx="9711396" cy="1379545"/>
          </a:xfrm>
          <a:prstGeom prst="rect">
            <a:avLst/>
          </a:prstGeom>
        </p:spPr>
        <p:txBody>
          <a:bodyPr wrap="square">
            <a:spAutoFit/>
          </a:bodyPr>
          <a:lstStyle/>
          <a:p>
            <a:pPr>
              <a:lnSpc>
                <a:spcPct val="120000"/>
              </a:lnSpc>
            </a:pP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6.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在夫琅禾费单缝衍射实验中，如果缝宽 </a:t>
            </a:r>
            <a:r>
              <a:rPr lang="en-US"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与入射光波长 </a:t>
            </a:r>
            <a:r>
              <a:rPr lang="el-GR"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λ</a:t>
            </a:r>
            <a:r>
              <a:rPr lang="en-US"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的比值分别为 (1)</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1</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(2) </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10</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(3) </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100</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，试分别计算中央明条纹边缘的衍射角，再讨论计算结果说明什么问题。</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 name="文本框 2"/>
          <p:cNvSpPr txBox="1"/>
          <p:nvPr/>
        </p:nvSpPr>
        <p:spPr>
          <a:xfrm>
            <a:off x="1013460" y="2423160"/>
            <a:ext cx="9784080" cy="521970"/>
          </a:xfrm>
          <a:prstGeom prst="rect">
            <a:avLst/>
          </a:prstGeom>
          <a:noFill/>
        </p:spPr>
        <p:txBody>
          <a:bodyPr wrap="none" rtlCol="0" anchor="t">
            <a:spAutoFit/>
          </a:bodyPr>
          <a:lstStyle/>
          <a:p>
            <a:r>
              <a:rPr lang="zh-CN" altLang="en-US" sz="2800" dirty="0">
                <a:latin typeface="楷体" panose="02010609060101010101" charset="-122"/>
                <a:ea typeface="楷体" panose="02010609060101010101" charset="-122"/>
                <a:sym typeface="+mn-ea"/>
              </a:rPr>
              <a:t>解：夫琅禾费衍射（两个第一级暗纹之间的区域即中央明纹）</a:t>
            </a:r>
            <a:endParaRPr lang="zh-CN" altLang="en-US" sz="2800" dirty="0">
              <a:latin typeface="楷体" panose="02010609060101010101" charset="-122"/>
              <a:ea typeface="楷体" panose="02010609060101010101" charset="-122"/>
              <a:sym typeface="+mn-ea"/>
            </a:endParaRPr>
          </a:p>
        </p:txBody>
      </p:sp>
      <p:graphicFrame>
        <p:nvGraphicFramePr>
          <p:cNvPr id="10" name="对象 9">
            <a:hlinkClick r:id="" action="ppaction://ole?verb=0"/>
          </p:cNvPr>
          <p:cNvGraphicFramePr>
            <a:graphicFrameLocks noChangeAspect="1"/>
          </p:cNvGraphicFramePr>
          <p:nvPr/>
        </p:nvGraphicFramePr>
        <p:xfrm>
          <a:off x="1013143" y="3127693"/>
          <a:ext cx="3175000" cy="861695"/>
        </p:xfrm>
        <a:graphic>
          <a:graphicData uri="http://schemas.openxmlformats.org/presentationml/2006/ole">
            <mc:AlternateContent xmlns:mc="http://schemas.openxmlformats.org/markup-compatibility/2006">
              <mc:Choice xmlns:v="urn:schemas-microsoft-com:vml" Requires="v">
                <p:oleObj spid="_x0000_s4" name="" r:id="rId1" imgW="1459865" imgH="393700" progId="Equation.DSMT4">
                  <p:embed/>
                </p:oleObj>
              </mc:Choice>
              <mc:Fallback>
                <p:oleObj name="" r:id="rId1" imgW="1459865" imgH="393700" progId="Equation.DSMT4">
                  <p:embed/>
                  <p:pic>
                    <p:nvPicPr>
                      <p:cNvPr id="0" name="图片 1025"/>
                      <p:cNvPicPr/>
                      <p:nvPr/>
                    </p:nvPicPr>
                    <p:blipFill>
                      <a:blip r:embed="rId2"/>
                      <a:stretch>
                        <a:fillRect/>
                      </a:stretch>
                    </p:blipFill>
                    <p:spPr>
                      <a:xfrm>
                        <a:off x="1013143" y="3127693"/>
                        <a:ext cx="3175000" cy="861695"/>
                      </a:xfrm>
                      <a:prstGeom prst="rect">
                        <a:avLst/>
                      </a:prstGeom>
                    </p:spPr>
                  </p:pic>
                </p:oleObj>
              </mc:Fallback>
            </mc:AlternateContent>
          </a:graphicData>
        </a:graphic>
      </p:graphicFrame>
      <p:sp>
        <p:nvSpPr>
          <p:cNvPr id="5" name="文本框 4"/>
          <p:cNvSpPr txBox="1"/>
          <p:nvPr/>
        </p:nvSpPr>
        <p:spPr>
          <a:xfrm>
            <a:off x="4506595" y="3297555"/>
            <a:ext cx="7526020" cy="521970"/>
          </a:xfrm>
          <a:prstGeom prst="rect">
            <a:avLst/>
          </a:prstGeom>
          <a:noFill/>
        </p:spPr>
        <p:txBody>
          <a:bodyPr wrap="squar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产生暗条纹</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graphicFrame>
        <p:nvGraphicFramePr>
          <p:cNvPr id="6" name="对象 5">
            <a:hlinkClick r:id="" action="ppaction://ole?verb=0"/>
          </p:cNvPr>
          <p:cNvGraphicFramePr>
            <a:graphicFrameLocks noChangeAspect="1"/>
          </p:cNvGraphicFramePr>
          <p:nvPr/>
        </p:nvGraphicFramePr>
        <p:xfrm>
          <a:off x="853440" y="4526598"/>
          <a:ext cx="3811905" cy="861695"/>
        </p:xfrm>
        <a:graphic>
          <a:graphicData uri="http://schemas.openxmlformats.org/presentationml/2006/ole">
            <mc:AlternateContent xmlns:mc="http://schemas.openxmlformats.org/markup-compatibility/2006">
              <mc:Choice xmlns:v="urn:schemas-microsoft-com:vml" Requires="v">
                <p:oleObj spid="_x0000_s7" name="" r:id="rId3" imgW="1752600" imgH="393700" progId="Equation.DSMT4">
                  <p:embed/>
                </p:oleObj>
              </mc:Choice>
              <mc:Fallback>
                <p:oleObj name="" r:id="rId3" imgW="1752600" imgH="393700" progId="Equation.DSMT4">
                  <p:embed/>
                  <p:pic>
                    <p:nvPicPr>
                      <p:cNvPr id="0" name="图片 1025"/>
                      <p:cNvPicPr/>
                      <p:nvPr/>
                    </p:nvPicPr>
                    <p:blipFill>
                      <a:blip r:embed="rId4"/>
                      <a:stretch>
                        <a:fillRect/>
                      </a:stretch>
                    </p:blipFill>
                    <p:spPr>
                      <a:xfrm>
                        <a:off x="853440" y="4526598"/>
                        <a:ext cx="3811905" cy="861695"/>
                      </a:xfrm>
                      <a:prstGeom prst="rect">
                        <a:avLst/>
                      </a:prstGeom>
                    </p:spPr>
                  </p:pic>
                </p:oleObj>
              </mc:Fallback>
            </mc:AlternateContent>
          </a:graphicData>
        </a:graphic>
      </p:graphicFrame>
      <p:sp>
        <p:nvSpPr>
          <p:cNvPr id="8" name="文本框 7"/>
          <p:cNvSpPr txBox="1"/>
          <p:nvPr/>
        </p:nvSpPr>
        <p:spPr>
          <a:xfrm>
            <a:off x="4786630" y="4652010"/>
            <a:ext cx="7526020" cy="521970"/>
          </a:xfrm>
          <a:prstGeom prst="rect">
            <a:avLst/>
          </a:prstGeom>
          <a:noFill/>
        </p:spPr>
        <p:txBody>
          <a:bodyPr wrap="squar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产生明条纹</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pic>
        <p:nvPicPr>
          <p:cNvPr id="9" name="图片 8" descr="WEYI_[K1B[HN8A8PCAF`[MN"/>
          <p:cNvPicPr>
            <a:picLocks noChangeAspect="1"/>
          </p:cNvPicPr>
          <p:nvPr/>
        </p:nvPicPr>
        <p:blipFill>
          <a:blip r:embed="rId5"/>
          <a:stretch>
            <a:fillRect/>
          </a:stretch>
        </p:blipFill>
        <p:spPr>
          <a:xfrm>
            <a:off x="6798310" y="3128010"/>
            <a:ext cx="4666615" cy="2163445"/>
          </a:xfrm>
          <a:prstGeom prst="rect">
            <a:avLst/>
          </a:prstGeom>
        </p:spPr>
      </p:pic>
      <p:pic>
        <p:nvPicPr>
          <p:cNvPr id="11" name="图片 10" descr="R3$OW~`3KC93R3159X@X@34"/>
          <p:cNvPicPr>
            <a:picLocks noChangeAspect="1"/>
          </p:cNvPicPr>
          <p:nvPr/>
        </p:nvPicPr>
        <p:blipFill>
          <a:blip r:embed="rId6"/>
          <a:stretch>
            <a:fillRect/>
          </a:stretch>
        </p:blipFill>
        <p:spPr>
          <a:xfrm>
            <a:off x="9057005" y="3267075"/>
            <a:ext cx="523875" cy="323850"/>
          </a:xfrm>
          <a:prstGeom prst="rect">
            <a:avLst/>
          </a:prstGeom>
        </p:spPr>
      </p:pic>
      <p:pic>
        <p:nvPicPr>
          <p:cNvPr id="12" name="图片 11" descr="R3$OW~`3KC93R3159X@X@34"/>
          <p:cNvPicPr>
            <a:picLocks noChangeAspect="1"/>
          </p:cNvPicPr>
          <p:nvPr/>
        </p:nvPicPr>
        <p:blipFill>
          <a:blip r:embed="rId6"/>
          <a:stretch>
            <a:fillRect/>
          </a:stretch>
        </p:blipFill>
        <p:spPr>
          <a:xfrm>
            <a:off x="8653145" y="3128010"/>
            <a:ext cx="523875" cy="323850"/>
          </a:xfrm>
          <a:prstGeom prst="rect">
            <a:avLst/>
          </a:prstGeom>
        </p:spPr>
      </p:pic>
      <p:pic>
        <p:nvPicPr>
          <p:cNvPr id="13" name="图片 12" descr="R3$OW~`3KC93R3159X@X@34"/>
          <p:cNvPicPr>
            <a:picLocks noChangeAspect="1"/>
          </p:cNvPicPr>
          <p:nvPr/>
        </p:nvPicPr>
        <p:blipFill>
          <a:blip r:embed="rId6"/>
          <a:stretch>
            <a:fillRect/>
          </a:stretch>
        </p:blipFill>
        <p:spPr>
          <a:xfrm>
            <a:off x="11199495" y="4423410"/>
            <a:ext cx="523875" cy="323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对象 7">
            <a:hlinkClick r:id="" action="ppaction://ole?verb=0"/>
          </p:cNvPr>
          <p:cNvGraphicFramePr>
            <a:graphicFrameLocks noChangeAspect="1"/>
          </p:cNvGraphicFramePr>
          <p:nvPr/>
        </p:nvGraphicFramePr>
        <p:xfrm>
          <a:off x="2456180" y="151448"/>
          <a:ext cx="4253865" cy="2668905"/>
        </p:xfrm>
        <a:graphic>
          <a:graphicData uri="http://schemas.openxmlformats.org/presentationml/2006/ole">
            <mc:AlternateContent xmlns:mc="http://schemas.openxmlformats.org/markup-compatibility/2006">
              <mc:Choice xmlns:v="urn:schemas-microsoft-com:vml" Requires="v">
                <p:oleObj spid="_x0000_s2" name="" r:id="rId1" imgW="1955800" imgH="1219200" progId="Equation.DSMT4">
                  <p:embed/>
                </p:oleObj>
              </mc:Choice>
              <mc:Fallback>
                <p:oleObj name="" r:id="rId1" imgW="1955800" imgH="1219200" progId="Equation.DSMT4">
                  <p:embed/>
                  <p:pic>
                    <p:nvPicPr>
                      <p:cNvPr id="0" name="图片 1025"/>
                      <p:cNvPicPr/>
                      <p:nvPr/>
                    </p:nvPicPr>
                    <p:blipFill>
                      <a:blip r:embed="rId2"/>
                      <a:stretch>
                        <a:fillRect/>
                      </a:stretch>
                    </p:blipFill>
                    <p:spPr>
                      <a:xfrm>
                        <a:off x="2456180" y="151448"/>
                        <a:ext cx="4253865" cy="2668905"/>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4" name="文本框 3"/>
              <p:cNvSpPr txBox="1"/>
              <p:nvPr/>
            </p:nvSpPr>
            <p:spPr>
              <a:xfrm>
                <a:off x="798830" y="3077845"/>
                <a:ext cx="10736580" cy="2933700"/>
              </a:xfrm>
              <a:prstGeom prst="rect">
                <a:avLst/>
              </a:prstGeom>
              <a:noFill/>
            </p:spPr>
            <p:txBody>
              <a:bodyPr wrap="square" rtlCol="0" anchor="t">
                <a:spAutoFit/>
              </a:bodyPr>
              <a:lstStyle/>
              <a:p>
                <a:r>
                  <a:rPr lang="zh-CN" altLang="en-US" sz="2400" dirty="0">
                    <a:sym typeface="+mn-ea"/>
                  </a:rPr>
                  <a:t>由单缝夫琅禾费衍射公式以及上边的计算可知，对于一定波长的单色光，缝宽</a:t>
                </a:r>
                <a:r>
                  <a:rPr lang="en-US" altLang="zh-CN" sz="2400" dirty="0">
                    <a:sym typeface="+mn-ea"/>
                  </a:rPr>
                  <a:t>a</a:t>
                </a:r>
                <a:r>
                  <a:rPr lang="zh-CN" altLang="en-US" sz="2400" dirty="0">
                    <a:sym typeface="+mn-ea"/>
                  </a:rPr>
                  <a:t>越小，各级条纹得衍射角</a:t>
                </a:r>
                <a14:m>
                  <m:oMath xmlns:m="http://schemas.openxmlformats.org/officeDocument/2006/math">
                    <m:r>
                      <a:rPr lang="zh-CN" altLang="en-US" sz="2400" i="1" smtClean="0">
                        <a:latin typeface="Cambria Math" panose="02040503050406030204" pitchFamily="18" charset="0"/>
                      </a:rPr>
                      <m:t>𝜃</m:t>
                    </m:r>
                  </m:oMath>
                </a14:m>
                <a:r>
                  <a:rPr lang="zh-CN" altLang="en-US" sz="2400" dirty="0">
                    <a:sym typeface="+mn-ea"/>
                  </a:rPr>
                  <a:t>越大，在屏上相邻条纹得间隔也越大，衍射效果越明显，如果</a:t>
                </a:r>
                <a14:m>
                  <m:oMath xmlns:m="http://schemas.openxmlformats.org/officeDocument/2006/math">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𝑎</m:t>
                        </m:r>
                      </m:num>
                      <m:den>
                        <m:r>
                          <a:rPr lang="zh-CN" altLang="en-US" sz="2400" i="1">
                            <a:latin typeface="Cambria Math" panose="02040503050406030204" pitchFamily="18" charset="0"/>
                          </a:rPr>
                          <m:t>𝜆</m:t>
                        </m:r>
                      </m:den>
                    </m:f>
                    <m:r>
                      <a:rPr lang="en-US" altLang="zh-CN" sz="2400" i="1" smtClean="0">
                        <a:latin typeface="Cambria Math" panose="02040503050406030204" pitchFamily="18" charset="0"/>
                        <a:ea typeface="Cambria Math" panose="02040503050406030204" pitchFamily="18" charset="0"/>
                      </a:rPr>
                      <m:t>&lt;</m:t>
                    </m:r>
                    <m:r>
                      <a:rPr lang="en-US" altLang="zh-CN" sz="2400" b="0" i="1" smtClean="0">
                        <a:latin typeface="Cambria Math" panose="02040503050406030204" pitchFamily="18" charset="0"/>
                        <a:ea typeface="Cambria Math" panose="02040503050406030204" pitchFamily="18" charset="0"/>
                      </a:rPr>
                      <m:t>1</m:t>
                    </m:r>
                    <m:r>
                      <a:rPr lang="zh-CN" altLang="en-US" sz="2400" i="1">
                        <a:latin typeface="Cambria Math" panose="02040503050406030204" pitchFamily="18" charset="0"/>
                        <a:ea typeface="Cambria Math" panose="02040503050406030204" pitchFamily="18" charset="0"/>
                      </a:rPr>
                      <m:t>，</m:t>
                    </m:r>
                  </m:oMath>
                </a14:m>
                <a:r>
                  <a:rPr lang="zh-CN" altLang="en-US" sz="2400" dirty="0">
                    <a:sym typeface="+mn-ea"/>
                  </a:rPr>
                  <a:t>即缝宽小于波长时，衍射暗纹不再出现，这时整个屏上仅有中央明纹，光强由中心向边缘逐渐减弱。反之，缝宽</a:t>
                </a:r>
                <a:r>
                  <a:rPr lang="en-US" altLang="zh-CN" sz="2400" dirty="0">
                    <a:sym typeface="+mn-ea"/>
                  </a:rPr>
                  <a:t>a</a:t>
                </a:r>
                <a:r>
                  <a:rPr lang="zh-CN" altLang="en-US" sz="2400" dirty="0">
                    <a:sym typeface="+mn-ea"/>
                  </a:rPr>
                  <a:t>越大，各级条纹衍射角</a:t>
                </a:r>
                <a14:m>
                  <m:oMath xmlns:m="http://schemas.openxmlformats.org/officeDocument/2006/math">
                    <m:r>
                      <a:rPr lang="zh-CN" altLang="en-US" sz="2400" i="1">
                        <a:latin typeface="Cambria Math" panose="02040503050406030204" pitchFamily="18" charset="0"/>
                      </a:rPr>
                      <m:t>𝜃</m:t>
                    </m:r>
                  </m:oMath>
                </a14:m>
                <a:r>
                  <a:rPr lang="zh-CN" altLang="en-US" sz="2400" dirty="0">
                    <a:sym typeface="+mn-ea"/>
                  </a:rPr>
                  <a:t>越小，各级衍射条纹向中央明纹靠拢，当</a:t>
                </a:r>
                <a:r>
                  <a:rPr lang="en-US" altLang="zh-CN" sz="2400" dirty="0">
                    <a:sym typeface="+mn-ea"/>
                  </a:rPr>
                  <a:t>a</a:t>
                </a:r>
                <a:r>
                  <a:rPr lang="zh-CN" altLang="en-US" sz="2400" dirty="0">
                    <a:sym typeface="+mn-ea"/>
                  </a:rPr>
                  <a:t>增大到分辨不清各级条纹时，衍射现象消失，此时相当于光直线传播情况。可见，光的直线传播是光波传播过程中衍射效果很不显著得情况。</a:t>
                </a:r>
                <a:endParaRPr lang="zh-CN" altLang="en-US" sz="2400"/>
              </a:p>
            </p:txBody>
          </p:sp>
        </mc:Choice>
        <mc:Fallback>
          <p:sp>
            <p:nvSpPr>
              <p:cNvPr id="4" name="文本框 3"/>
              <p:cNvSpPr txBox="1">
                <a:spLocks noRot="1" noChangeAspect="1" noMove="1" noResize="1" noEditPoints="1" noAdjustHandles="1" noChangeArrowheads="1" noChangeShapeType="1" noTextEdit="1"/>
              </p:cNvSpPr>
              <p:nvPr/>
            </p:nvSpPr>
            <p:spPr>
              <a:xfrm>
                <a:off x="798830" y="3077845"/>
                <a:ext cx="10736580" cy="293370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4900" y="726372"/>
            <a:ext cx="10036692" cy="2713820"/>
          </a:xfrm>
          <a:prstGeom prst="rect">
            <a:avLst/>
          </a:prstGeom>
        </p:spPr>
        <p:txBody>
          <a:bodyPr wrap="square">
            <a:spAutoFit/>
          </a:bodyPr>
          <a:lstStyle/>
          <a:p>
            <a:pPr>
              <a:lnSpc>
                <a:spcPct val="120000"/>
              </a:lnSpc>
            </a:pP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7.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波长为 </a:t>
            </a:r>
            <a:r>
              <a:rPr lang="el-GR"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λ</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600</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n</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m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的单色光垂直入射到一光栅上，第二级、第三级谱线分别出现在衍射角 </a:t>
            </a:r>
            <a:r>
              <a:rPr lang="zh-CN" altLang="en-US"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φ</a:t>
            </a:r>
            <a:r>
              <a:rPr lang="en-US" altLang="zh-CN" sz="2400" b="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φ</a:t>
            </a:r>
            <a:r>
              <a:rPr lang="en-US" altLang="zh-CN" sz="2400" b="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2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满足下式的方向上，即 </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sin</a:t>
            </a:r>
            <a:r>
              <a:rPr lang="zh-CN" altLang="en-US"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φ</a:t>
            </a:r>
            <a:r>
              <a:rPr lang="en-US" altLang="zh-CN" sz="2400" b="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=0.20</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sinφ</a:t>
            </a:r>
            <a:r>
              <a:rPr lang="en-US" altLang="zh-CN" sz="2400" b="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2</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=0. 30</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，第四级缺级，试求：</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(1) 光栅常数等于多少?</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(2) 光栅上狭缝宽度有多大?</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(3) 理论上可能出现的全部光谱线的条数。</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 name="文本框 2"/>
          <p:cNvSpPr txBox="1"/>
          <p:nvPr/>
        </p:nvSpPr>
        <p:spPr>
          <a:xfrm>
            <a:off x="739775" y="3440430"/>
            <a:ext cx="3561080" cy="521970"/>
          </a:xfrm>
          <a:prstGeom prst="rect">
            <a:avLst/>
          </a:prstGeom>
          <a:noFill/>
        </p:spPr>
        <p:txBody>
          <a:bodyPr wrap="none" rtlCol="0" anchor="t">
            <a:spAutoFit/>
          </a:bodyPr>
          <a:lstStyle/>
          <a:p>
            <a:r>
              <a:rPr lang="zh-CN" altLang="en-US" sz="2800" dirty="0">
                <a:latin typeface="楷体" panose="02010609060101010101" charset="-122"/>
                <a:ea typeface="楷体" panose="02010609060101010101" charset="-122"/>
                <a:sym typeface="+mn-ea"/>
              </a:rPr>
              <a:t>解：（</a:t>
            </a:r>
            <a:r>
              <a:rPr lang="en-US" altLang="zh-CN" sz="2800" dirty="0">
                <a:latin typeface="楷体" panose="02010609060101010101" charset="-122"/>
                <a:ea typeface="楷体" panose="02010609060101010101" charset="-122"/>
                <a:sym typeface="+mn-ea"/>
              </a:rPr>
              <a:t>1</a:t>
            </a:r>
            <a:r>
              <a:rPr lang="zh-CN" altLang="en-US" sz="2800" dirty="0">
                <a:latin typeface="楷体" panose="02010609060101010101" charset="-122"/>
                <a:ea typeface="楷体" panose="02010609060101010101" charset="-122"/>
                <a:sym typeface="+mn-ea"/>
              </a:rPr>
              <a:t>）由光栅方程</a:t>
            </a:r>
            <a:endParaRPr lang="zh-CN" altLang="en-US" sz="2800" dirty="0">
              <a:latin typeface="楷体" panose="02010609060101010101" charset="-122"/>
              <a:ea typeface="楷体" panose="02010609060101010101" charset="-122"/>
              <a:sym typeface="+mn-ea"/>
            </a:endParaRPr>
          </a:p>
        </p:txBody>
      </p:sp>
      <p:graphicFrame>
        <p:nvGraphicFramePr>
          <p:cNvPr id="4" name="对象 3">
            <a:hlinkClick r:id="" action="ppaction://ole?verb=0"/>
          </p:cNvPr>
          <p:cNvGraphicFramePr>
            <a:graphicFrameLocks noChangeAspect="1"/>
          </p:cNvGraphicFramePr>
          <p:nvPr/>
        </p:nvGraphicFramePr>
        <p:xfrm>
          <a:off x="1111250" y="3962400"/>
          <a:ext cx="4789805" cy="508000"/>
        </p:xfrm>
        <a:graphic>
          <a:graphicData uri="http://schemas.openxmlformats.org/presentationml/2006/ole">
            <mc:AlternateContent xmlns:mc="http://schemas.openxmlformats.org/markup-compatibility/2006">
              <mc:Choice xmlns:v="urn:schemas-microsoft-com:vml" Requires="v">
                <p:oleObj spid="_x0000_s5" name="" r:id="rId1" imgW="1917065" imgH="203200" progId="Equation.DSMT4">
                  <p:embed/>
                </p:oleObj>
              </mc:Choice>
              <mc:Fallback>
                <p:oleObj name="" r:id="rId1" imgW="1917065" imgH="203200" progId="Equation.DSMT4">
                  <p:embed/>
                  <p:pic>
                    <p:nvPicPr>
                      <p:cNvPr id="0" name="图片 1024"/>
                      <p:cNvPicPr/>
                      <p:nvPr/>
                    </p:nvPicPr>
                    <p:blipFill>
                      <a:blip r:embed="rId2"/>
                      <a:stretch>
                        <a:fillRect/>
                      </a:stretch>
                    </p:blipFill>
                    <p:spPr>
                      <a:xfrm>
                        <a:off x="1111250" y="3962400"/>
                        <a:ext cx="4789805" cy="508000"/>
                      </a:xfrm>
                      <a:prstGeom prst="rect">
                        <a:avLst/>
                      </a:prstGeom>
                    </p:spPr>
                  </p:pic>
                </p:oleObj>
              </mc:Fallback>
            </mc:AlternateContent>
          </a:graphicData>
        </a:graphic>
      </p:graphicFrame>
      <p:grpSp>
        <p:nvGrpSpPr>
          <p:cNvPr id="18" name="组合 17"/>
          <p:cNvGrpSpPr/>
          <p:nvPr/>
        </p:nvGrpSpPr>
        <p:grpSpPr>
          <a:xfrm>
            <a:off x="853440" y="4470400"/>
            <a:ext cx="8622030" cy="608330"/>
            <a:chOff x="1344" y="7040"/>
            <a:chExt cx="13578" cy="958"/>
          </a:xfrm>
        </p:grpSpPr>
        <p:sp>
          <p:nvSpPr>
            <p:cNvPr id="6" name="文本框 5"/>
            <p:cNvSpPr txBox="1"/>
            <p:nvPr/>
          </p:nvSpPr>
          <p:spPr>
            <a:xfrm>
              <a:off x="1344" y="7040"/>
              <a:ext cx="13579" cy="822"/>
            </a:xfrm>
            <a:prstGeom prst="rect">
              <a:avLst/>
            </a:prstGeom>
            <a:noFill/>
          </p:spPr>
          <p:txBody>
            <a:bodyPr wrap="square" rtlCol="0" anchor="t">
              <a:spAutoFit/>
            </a:bodyPr>
            <a:lstStyle/>
            <a:p>
              <a:r>
                <a:rPr lang="zh-CN" altLang="en-US" sz="2800" dirty="0">
                  <a:latin typeface="楷体" panose="02010609060101010101" charset="-122"/>
                  <a:ea typeface="楷体" panose="02010609060101010101" charset="-122"/>
                  <a:sym typeface="+mn-ea"/>
                </a:rPr>
                <a:t>和</a:t>
              </a:r>
              <a:r>
                <a:rPr lang="en-US" altLang="zh-CN" sz="2800" dirty="0">
                  <a:latin typeface="楷体" panose="02010609060101010101" charset="-122"/>
                  <a:ea typeface="楷体" panose="02010609060101010101" charset="-122"/>
                  <a:sym typeface="+mn-ea"/>
                </a:rPr>
                <a:t>      </a:t>
              </a:r>
              <a:r>
                <a:rPr lang="zh-CN" altLang="en-US" sz="2800" dirty="0">
                  <a:latin typeface="楷体" panose="02010609060101010101" charset="-122"/>
                  <a:ea typeface="楷体" panose="02010609060101010101" charset="-122"/>
                  <a:sym typeface="+mn-ea"/>
                </a:rPr>
                <a:t>时</a:t>
              </a:r>
              <a:endParaRPr lang="zh-CN" altLang="en-US" sz="2800" dirty="0">
                <a:latin typeface="楷体" panose="02010609060101010101" charset="-122"/>
                <a:ea typeface="楷体" panose="02010609060101010101" charset="-122"/>
                <a:sym typeface="+mn-ea"/>
              </a:endParaRPr>
            </a:p>
          </p:txBody>
        </p:sp>
        <p:graphicFrame>
          <p:nvGraphicFramePr>
            <p:cNvPr id="7" name="对象 6">
              <a:hlinkClick r:id="" action="ppaction://ole?verb=0"/>
            </p:cNvPr>
            <p:cNvGraphicFramePr>
              <a:graphicFrameLocks noChangeAspect="1"/>
            </p:cNvGraphicFramePr>
            <p:nvPr/>
          </p:nvGraphicFramePr>
          <p:xfrm>
            <a:off x="2085" y="7112"/>
            <a:ext cx="1477" cy="736"/>
          </p:xfrm>
          <a:graphic>
            <a:graphicData uri="http://schemas.openxmlformats.org/presentationml/2006/ole">
              <mc:AlternateContent xmlns:mc="http://schemas.openxmlformats.org/markup-compatibility/2006">
                <mc:Choice xmlns:v="urn:schemas-microsoft-com:vml" Requires="v">
                  <p:oleObj spid="_x0000_s8" name="" r:id="rId3" imgW="355600" imgH="177165" progId="Equation.DSMT4">
                    <p:embed/>
                  </p:oleObj>
                </mc:Choice>
                <mc:Fallback>
                  <p:oleObj name="" r:id="rId3" imgW="355600" imgH="177165" progId="Equation.DSMT4">
                    <p:embed/>
                    <p:pic>
                      <p:nvPicPr>
                        <p:cNvPr id="0" name="图片 1024"/>
                        <p:cNvPicPr/>
                        <p:nvPr/>
                      </p:nvPicPr>
                      <p:blipFill>
                        <a:blip r:embed="rId4"/>
                        <a:stretch>
                          <a:fillRect/>
                        </a:stretch>
                      </p:blipFill>
                      <p:spPr>
                        <a:xfrm>
                          <a:off x="2085" y="7112"/>
                          <a:ext cx="1477" cy="736"/>
                        </a:xfrm>
                        <a:prstGeom prst="rect">
                          <a:avLst/>
                        </a:prstGeom>
                      </p:spPr>
                    </p:pic>
                  </p:oleObj>
                </mc:Fallback>
              </mc:AlternateContent>
            </a:graphicData>
          </a:graphic>
        </p:graphicFrame>
        <p:graphicFrame>
          <p:nvGraphicFramePr>
            <p:cNvPr id="9" name="对象 8">
              <a:hlinkClick r:id="" action="ppaction://ole?verb=0"/>
            </p:cNvPr>
            <p:cNvGraphicFramePr>
              <a:graphicFrameLocks noChangeAspect="1"/>
            </p:cNvGraphicFramePr>
            <p:nvPr/>
          </p:nvGraphicFramePr>
          <p:xfrm>
            <a:off x="4397" y="7048"/>
            <a:ext cx="3111" cy="950"/>
          </p:xfrm>
          <a:graphic>
            <a:graphicData uri="http://schemas.openxmlformats.org/presentationml/2006/ole">
              <mc:AlternateContent xmlns:mc="http://schemas.openxmlformats.org/markup-compatibility/2006">
                <mc:Choice xmlns:v="urn:schemas-microsoft-com:vml" Requires="v">
                  <p:oleObj spid="_x0000_s10" name="" r:id="rId5" imgW="749300" imgH="228600" progId="Equation.DSMT4">
                    <p:embed/>
                  </p:oleObj>
                </mc:Choice>
                <mc:Fallback>
                  <p:oleObj name="" r:id="rId5" imgW="749300" imgH="228600" progId="Equation.DSMT4">
                    <p:embed/>
                    <p:pic>
                      <p:nvPicPr>
                        <p:cNvPr id="0" name="图片 1024"/>
                        <p:cNvPicPr/>
                        <p:nvPr/>
                      </p:nvPicPr>
                      <p:blipFill>
                        <a:blip r:embed="rId6"/>
                        <a:stretch>
                          <a:fillRect/>
                        </a:stretch>
                      </p:blipFill>
                      <p:spPr>
                        <a:xfrm>
                          <a:off x="4397" y="7048"/>
                          <a:ext cx="3111" cy="950"/>
                        </a:xfrm>
                        <a:prstGeom prst="rect">
                          <a:avLst/>
                        </a:prstGeom>
                      </p:spPr>
                    </p:pic>
                  </p:oleObj>
                </mc:Fallback>
              </mc:AlternateContent>
            </a:graphicData>
          </a:graphic>
        </p:graphicFrame>
      </p:grpSp>
      <p:sp>
        <p:nvSpPr>
          <p:cNvPr id="11" name="文本框 10"/>
          <p:cNvSpPr txBox="1"/>
          <p:nvPr/>
        </p:nvSpPr>
        <p:spPr>
          <a:xfrm>
            <a:off x="739775" y="5121910"/>
            <a:ext cx="8622665" cy="521970"/>
          </a:xfrm>
          <a:prstGeom prst="rect">
            <a:avLst/>
          </a:prstGeom>
          <a:noFill/>
        </p:spPr>
        <p:txBody>
          <a:bodyPr wrap="square" rtlCol="0" anchor="t">
            <a:spAutoFit/>
          </a:bodyPr>
          <a:lstStyle/>
          <a:p>
            <a:r>
              <a:rPr lang="zh-CN" altLang="en-US" sz="2800" dirty="0">
                <a:latin typeface="楷体" panose="02010609060101010101" charset="-122"/>
                <a:ea typeface="楷体" panose="02010609060101010101" charset="-122"/>
                <a:sym typeface="+mn-ea"/>
              </a:rPr>
              <a:t>得光栅常数</a:t>
            </a:r>
            <a:r>
              <a:rPr lang="en-US" altLang="zh-CN" sz="2800" dirty="0">
                <a:latin typeface="楷体" panose="02010609060101010101" charset="-122"/>
                <a:ea typeface="楷体" panose="02010609060101010101" charset="-122"/>
                <a:sym typeface="+mn-ea"/>
              </a:rPr>
              <a:t>    </a:t>
            </a:r>
            <a:endParaRPr lang="zh-CN" altLang="en-US" sz="2800" dirty="0">
              <a:latin typeface="楷体" panose="02010609060101010101" charset="-122"/>
              <a:ea typeface="楷体" panose="02010609060101010101" charset="-122"/>
              <a:sym typeface="+mn-ea"/>
            </a:endParaRPr>
          </a:p>
        </p:txBody>
      </p:sp>
      <p:graphicFrame>
        <p:nvGraphicFramePr>
          <p:cNvPr id="12" name="对象 11">
            <a:hlinkClick r:id="" action="ppaction://ole?verb=0"/>
          </p:cNvPr>
          <p:cNvGraphicFramePr>
            <a:graphicFrameLocks noChangeAspect="1"/>
          </p:cNvGraphicFramePr>
          <p:nvPr/>
        </p:nvGraphicFramePr>
        <p:xfrm>
          <a:off x="853440" y="5687695"/>
          <a:ext cx="5367655" cy="1002030"/>
        </p:xfrm>
        <a:graphic>
          <a:graphicData uri="http://schemas.openxmlformats.org/presentationml/2006/ole">
            <mc:AlternateContent xmlns:mc="http://schemas.openxmlformats.org/markup-compatibility/2006">
              <mc:Choice xmlns:v="urn:schemas-microsoft-com:vml" Requires="v">
                <p:oleObj spid="_x0000_s13" name="" r:id="rId7" imgW="2451100" imgH="457200" progId="Equation.DSMT4">
                  <p:embed/>
                </p:oleObj>
              </mc:Choice>
              <mc:Fallback>
                <p:oleObj name="" r:id="rId7" imgW="2451100" imgH="457200" progId="Equation.DSMT4">
                  <p:embed/>
                  <p:pic>
                    <p:nvPicPr>
                      <p:cNvPr id="0" name="图片 1024"/>
                      <p:cNvPicPr/>
                      <p:nvPr/>
                    </p:nvPicPr>
                    <p:blipFill>
                      <a:blip r:embed="rId8"/>
                      <a:stretch>
                        <a:fillRect/>
                      </a:stretch>
                    </p:blipFill>
                    <p:spPr>
                      <a:xfrm>
                        <a:off x="853440" y="5687695"/>
                        <a:ext cx="5367655" cy="1002030"/>
                      </a:xfrm>
                      <a:prstGeom prst="rect">
                        <a:avLst/>
                      </a:prstGeom>
                    </p:spPr>
                  </p:pic>
                </p:oleObj>
              </mc:Fallback>
            </mc:AlternateContent>
          </a:graphicData>
        </a:graphic>
      </p:graphicFrame>
      <p:grpSp>
        <p:nvGrpSpPr>
          <p:cNvPr id="19" name="组合 18"/>
          <p:cNvGrpSpPr/>
          <p:nvPr/>
        </p:nvGrpSpPr>
        <p:grpSpPr>
          <a:xfrm>
            <a:off x="7120890" y="3440430"/>
            <a:ext cx="4561840" cy="2981960"/>
            <a:chOff x="11214" y="5418"/>
            <a:chExt cx="7184" cy="4696"/>
          </a:xfrm>
        </p:grpSpPr>
        <p:pic>
          <p:nvPicPr>
            <p:cNvPr id="14" name="图片 13" descr="3RL8B@GULD_`U8ID$VM%4[B"/>
            <p:cNvPicPr>
              <a:picLocks noChangeAspect="1"/>
            </p:cNvPicPr>
            <p:nvPr/>
          </p:nvPicPr>
          <p:blipFill>
            <a:blip r:embed="rId9"/>
            <a:stretch>
              <a:fillRect/>
            </a:stretch>
          </p:blipFill>
          <p:spPr>
            <a:xfrm>
              <a:off x="11214" y="5418"/>
              <a:ext cx="7185" cy="4696"/>
            </a:xfrm>
            <a:prstGeom prst="rect">
              <a:avLst/>
            </a:prstGeom>
          </p:spPr>
        </p:pic>
        <p:pic>
          <p:nvPicPr>
            <p:cNvPr id="15" name="图片 14" descr="VKS4CACX9PD)JJD2E]IFK26"/>
            <p:cNvPicPr>
              <a:picLocks noChangeAspect="1"/>
            </p:cNvPicPr>
            <p:nvPr/>
          </p:nvPicPr>
          <p:blipFill>
            <a:blip r:embed="rId10"/>
            <a:stretch>
              <a:fillRect/>
            </a:stretch>
          </p:blipFill>
          <p:spPr>
            <a:xfrm>
              <a:off x="15924" y="6012"/>
              <a:ext cx="2475" cy="916"/>
            </a:xfrm>
            <a:prstGeom prst="rect">
              <a:avLst/>
            </a:prstGeom>
          </p:spPr>
        </p:pic>
        <p:pic>
          <p:nvPicPr>
            <p:cNvPr id="16" name="图片 15" descr="VKS4CACX9PD)JJD2E]IFK26"/>
            <p:cNvPicPr>
              <a:picLocks noChangeAspect="1"/>
            </p:cNvPicPr>
            <p:nvPr/>
          </p:nvPicPr>
          <p:blipFill>
            <a:blip r:embed="rId10"/>
            <a:stretch>
              <a:fillRect/>
            </a:stretch>
          </p:blipFill>
          <p:spPr>
            <a:xfrm>
              <a:off x="16323" y="6240"/>
              <a:ext cx="1365" cy="900"/>
            </a:xfrm>
            <a:prstGeom prst="rect">
              <a:avLst/>
            </a:prstGeom>
          </p:spPr>
        </p:pic>
        <p:pic>
          <p:nvPicPr>
            <p:cNvPr id="17" name="图片 16" descr="VKS4CACX9PD)JJD2E]IFK26"/>
            <p:cNvPicPr>
              <a:picLocks noChangeAspect="1"/>
            </p:cNvPicPr>
            <p:nvPr/>
          </p:nvPicPr>
          <p:blipFill>
            <a:blip r:embed="rId10"/>
            <a:stretch>
              <a:fillRect/>
            </a:stretch>
          </p:blipFill>
          <p:spPr>
            <a:xfrm>
              <a:off x="17688" y="6755"/>
              <a:ext cx="375" cy="9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50900" y="313690"/>
            <a:ext cx="2849880" cy="521970"/>
          </a:xfrm>
          <a:prstGeom prst="rect">
            <a:avLst/>
          </a:prstGeom>
          <a:noFill/>
        </p:spPr>
        <p:txBody>
          <a:bodyPr wrap="none" rtlCol="0" anchor="t">
            <a:spAutoFit/>
          </a:bodyPr>
          <a:lstStyle/>
          <a:p>
            <a:r>
              <a:rPr lang="zh-CN" altLang="en-US" sz="2800" dirty="0">
                <a:latin typeface="楷体" panose="02010609060101010101" charset="-122"/>
                <a:ea typeface="楷体" panose="02010609060101010101" charset="-122"/>
                <a:sym typeface="+mn-ea"/>
              </a:rPr>
              <a:t>（</a:t>
            </a:r>
            <a:r>
              <a:rPr lang="en-US" altLang="zh-CN" sz="2800" dirty="0">
                <a:latin typeface="楷体" panose="02010609060101010101" charset="-122"/>
                <a:ea typeface="楷体" panose="02010609060101010101" charset="-122"/>
                <a:sym typeface="+mn-ea"/>
              </a:rPr>
              <a:t>2</a:t>
            </a:r>
            <a:r>
              <a:rPr lang="zh-CN" altLang="en-US" sz="2800" dirty="0">
                <a:latin typeface="楷体" panose="02010609060101010101" charset="-122"/>
                <a:ea typeface="楷体" panose="02010609060101010101" charset="-122"/>
                <a:sym typeface="+mn-ea"/>
              </a:rPr>
              <a:t>）由光栅方程</a:t>
            </a:r>
            <a:endParaRPr lang="zh-CN" altLang="en-US" sz="2800" dirty="0">
              <a:latin typeface="楷体" panose="02010609060101010101" charset="-122"/>
              <a:ea typeface="楷体" panose="02010609060101010101" charset="-122"/>
              <a:sym typeface="+mn-ea"/>
            </a:endParaRPr>
          </a:p>
        </p:txBody>
      </p:sp>
      <p:graphicFrame>
        <p:nvGraphicFramePr>
          <p:cNvPr id="5" name="对象 4">
            <a:hlinkClick r:id="" action="ppaction://ole?verb=0"/>
          </p:cNvPr>
          <p:cNvGraphicFramePr>
            <a:graphicFrameLocks noChangeAspect="1"/>
          </p:cNvGraphicFramePr>
          <p:nvPr/>
        </p:nvGraphicFramePr>
        <p:xfrm>
          <a:off x="3700463" y="313690"/>
          <a:ext cx="2040890" cy="535940"/>
        </p:xfrm>
        <a:graphic>
          <a:graphicData uri="http://schemas.openxmlformats.org/presentationml/2006/ole">
            <mc:AlternateContent xmlns:mc="http://schemas.openxmlformats.org/markup-compatibility/2006">
              <mc:Choice xmlns:v="urn:schemas-microsoft-com:vml" Requires="v">
                <p:oleObj spid="_x0000_s2" name="" r:id="rId1" imgW="774065" imgH="203200" progId="Equation.DSMT4">
                  <p:embed/>
                </p:oleObj>
              </mc:Choice>
              <mc:Fallback>
                <p:oleObj name="" r:id="rId1" imgW="774065" imgH="203200" progId="Equation.DSMT4">
                  <p:embed/>
                  <p:pic>
                    <p:nvPicPr>
                      <p:cNvPr id="0" name="图片 1024"/>
                      <p:cNvPicPr/>
                      <p:nvPr/>
                    </p:nvPicPr>
                    <p:blipFill>
                      <a:blip r:embed="rId2"/>
                      <a:stretch>
                        <a:fillRect/>
                      </a:stretch>
                    </p:blipFill>
                    <p:spPr>
                      <a:xfrm>
                        <a:off x="3700463" y="313690"/>
                        <a:ext cx="2040890" cy="535940"/>
                      </a:xfrm>
                      <a:prstGeom prst="rect">
                        <a:avLst/>
                      </a:prstGeom>
                    </p:spPr>
                  </p:pic>
                </p:oleObj>
              </mc:Fallback>
            </mc:AlternateContent>
          </a:graphicData>
        </a:graphic>
      </p:graphicFrame>
      <p:sp>
        <p:nvSpPr>
          <p:cNvPr id="6" name="文本框 5"/>
          <p:cNvSpPr txBox="1"/>
          <p:nvPr/>
        </p:nvSpPr>
        <p:spPr>
          <a:xfrm>
            <a:off x="1211580" y="1075690"/>
            <a:ext cx="8622665" cy="521970"/>
          </a:xfrm>
          <a:prstGeom prst="rect">
            <a:avLst/>
          </a:prstGeom>
          <a:noFill/>
        </p:spPr>
        <p:txBody>
          <a:bodyPr wrap="square" rtlCol="0" anchor="t">
            <a:spAutoFit/>
          </a:bodyPr>
          <a:lstStyle/>
          <a:p>
            <a:r>
              <a:rPr lang="zh-CN" altLang="en-US" sz="2800" dirty="0">
                <a:latin typeface="楷体" panose="02010609060101010101" charset="-122"/>
                <a:ea typeface="楷体" panose="02010609060101010101" charset="-122"/>
                <a:sym typeface="+mn-ea"/>
              </a:rPr>
              <a:t>和单缝衍射的暗纹条件</a:t>
            </a:r>
            <a:endParaRPr lang="zh-CN" altLang="en-US" sz="2800" dirty="0">
              <a:latin typeface="楷体" panose="02010609060101010101" charset="-122"/>
              <a:ea typeface="楷体" panose="02010609060101010101" charset="-122"/>
              <a:sym typeface="+mn-ea"/>
            </a:endParaRPr>
          </a:p>
        </p:txBody>
      </p:sp>
      <p:graphicFrame>
        <p:nvGraphicFramePr>
          <p:cNvPr id="7" name="对象 6">
            <a:hlinkClick r:id="" action="ppaction://ole?verb=0"/>
          </p:cNvPr>
          <p:cNvGraphicFramePr>
            <a:graphicFrameLocks noChangeAspect="1"/>
          </p:cNvGraphicFramePr>
          <p:nvPr/>
        </p:nvGraphicFramePr>
        <p:xfrm>
          <a:off x="4969511" y="1061720"/>
          <a:ext cx="2110105" cy="535940"/>
        </p:xfrm>
        <a:graphic>
          <a:graphicData uri="http://schemas.openxmlformats.org/presentationml/2006/ole">
            <mc:AlternateContent xmlns:mc="http://schemas.openxmlformats.org/markup-compatibility/2006">
              <mc:Choice xmlns:v="urn:schemas-microsoft-com:vml" Requires="v">
                <p:oleObj spid="_x0000_s3" name="" r:id="rId3" imgW="800100" imgH="203200" progId="Equation.DSMT4">
                  <p:embed/>
                </p:oleObj>
              </mc:Choice>
              <mc:Fallback>
                <p:oleObj name="" r:id="rId3" imgW="800100" imgH="203200" progId="Equation.DSMT4">
                  <p:embed/>
                  <p:pic>
                    <p:nvPicPr>
                      <p:cNvPr id="0" name="图片 1024"/>
                      <p:cNvPicPr/>
                      <p:nvPr/>
                    </p:nvPicPr>
                    <p:blipFill>
                      <a:blip r:embed="rId4"/>
                      <a:stretch>
                        <a:fillRect/>
                      </a:stretch>
                    </p:blipFill>
                    <p:spPr>
                      <a:xfrm>
                        <a:off x="4969511" y="1061720"/>
                        <a:ext cx="2110105" cy="535940"/>
                      </a:xfrm>
                      <a:prstGeom prst="rect">
                        <a:avLst/>
                      </a:prstGeom>
                    </p:spPr>
                  </p:pic>
                </p:oleObj>
              </mc:Fallback>
            </mc:AlternateContent>
          </a:graphicData>
        </a:graphic>
      </p:graphicFrame>
      <p:sp>
        <p:nvSpPr>
          <p:cNvPr id="9" name="文本框 8"/>
          <p:cNvSpPr txBox="1"/>
          <p:nvPr/>
        </p:nvSpPr>
        <p:spPr>
          <a:xfrm>
            <a:off x="1211580" y="2156460"/>
            <a:ext cx="8622665" cy="521970"/>
          </a:xfrm>
          <a:prstGeom prst="rect">
            <a:avLst/>
          </a:prstGeom>
          <a:noFill/>
        </p:spPr>
        <p:txBody>
          <a:bodyPr wrap="square" rtlCol="0" anchor="t">
            <a:spAutoFit/>
          </a:bodyPr>
          <a:lstStyle/>
          <a:p>
            <a:r>
              <a:rPr lang="zh-CN" altLang="en-US" sz="2800" dirty="0">
                <a:latin typeface="楷体" panose="02010609060101010101" charset="-122"/>
                <a:ea typeface="楷体" panose="02010609060101010101" charset="-122"/>
                <a:sym typeface="+mn-ea"/>
              </a:rPr>
              <a:t>可得缺级的级数</a:t>
            </a:r>
            <a:endParaRPr lang="zh-CN" altLang="en-US" sz="2800" dirty="0">
              <a:latin typeface="楷体" panose="02010609060101010101" charset="-122"/>
              <a:ea typeface="楷体" panose="02010609060101010101" charset="-122"/>
              <a:sym typeface="+mn-ea"/>
            </a:endParaRPr>
          </a:p>
        </p:txBody>
      </p:sp>
      <p:graphicFrame>
        <p:nvGraphicFramePr>
          <p:cNvPr id="10" name="对象 9">
            <a:hlinkClick r:id="" action="ppaction://ole?verb=0"/>
          </p:cNvPr>
          <p:cNvGraphicFramePr>
            <a:graphicFrameLocks noChangeAspect="1"/>
          </p:cNvGraphicFramePr>
          <p:nvPr/>
        </p:nvGraphicFramePr>
        <p:xfrm>
          <a:off x="4210685" y="1984375"/>
          <a:ext cx="1174115" cy="866775"/>
        </p:xfrm>
        <a:graphic>
          <a:graphicData uri="http://schemas.openxmlformats.org/presentationml/2006/ole">
            <mc:AlternateContent xmlns:mc="http://schemas.openxmlformats.org/markup-compatibility/2006">
              <mc:Choice xmlns:v="urn:schemas-microsoft-com:vml" Requires="v">
                <p:oleObj spid="_x0000_s8" name="" r:id="rId5" imgW="533400" imgH="393700" progId="Equation.DSMT4">
                  <p:embed/>
                </p:oleObj>
              </mc:Choice>
              <mc:Fallback>
                <p:oleObj name="" r:id="rId5" imgW="533400" imgH="393700" progId="Equation.DSMT4">
                  <p:embed/>
                  <p:pic>
                    <p:nvPicPr>
                      <p:cNvPr id="0" name="图片 1024"/>
                      <p:cNvPicPr/>
                      <p:nvPr/>
                    </p:nvPicPr>
                    <p:blipFill>
                      <a:blip r:embed="rId6"/>
                      <a:stretch>
                        <a:fillRect/>
                      </a:stretch>
                    </p:blipFill>
                    <p:spPr>
                      <a:xfrm>
                        <a:off x="4210685" y="1984375"/>
                        <a:ext cx="1174115" cy="866775"/>
                      </a:xfrm>
                      <a:prstGeom prst="rect">
                        <a:avLst/>
                      </a:prstGeom>
                    </p:spPr>
                  </p:pic>
                </p:oleObj>
              </mc:Fallback>
            </mc:AlternateContent>
          </a:graphicData>
        </a:graphic>
      </p:graphicFrame>
      <p:sp>
        <p:nvSpPr>
          <p:cNvPr id="12" name="文本框 11"/>
          <p:cNvSpPr txBox="1"/>
          <p:nvPr/>
        </p:nvSpPr>
        <p:spPr>
          <a:xfrm>
            <a:off x="1211580" y="3377565"/>
            <a:ext cx="8622665" cy="521970"/>
          </a:xfrm>
          <a:prstGeom prst="rect">
            <a:avLst/>
          </a:prstGeom>
          <a:noFill/>
        </p:spPr>
        <p:txBody>
          <a:bodyPr wrap="square" rtlCol="0" anchor="t">
            <a:spAutoFit/>
          </a:bodyPr>
          <a:lstStyle/>
          <a:p>
            <a:r>
              <a:rPr lang="zh-CN" altLang="en-US" sz="2800" dirty="0">
                <a:latin typeface="楷体" panose="02010609060101010101" charset="-122"/>
                <a:ea typeface="楷体" panose="02010609060101010101" charset="-122"/>
                <a:sym typeface="+mn-ea"/>
              </a:rPr>
              <a:t>因第四级缺级则</a:t>
            </a:r>
            <a:endParaRPr lang="zh-CN" altLang="en-US" sz="2800" dirty="0">
              <a:latin typeface="楷体" panose="02010609060101010101" charset="-122"/>
              <a:ea typeface="楷体" panose="02010609060101010101" charset="-122"/>
              <a:sym typeface="+mn-ea"/>
            </a:endParaRPr>
          </a:p>
        </p:txBody>
      </p:sp>
      <p:graphicFrame>
        <p:nvGraphicFramePr>
          <p:cNvPr id="13" name="对象 12">
            <a:hlinkClick r:id="" action="ppaction://ole?verb=0"/>
          </p:cNvPr>
          <p:cNvGraphicFramePr>
            <a:graphicFrameLocks noChangeAspect="1"/>
          </p:cNvGraphicFramePr>
          <p:nvPr/>
        </p:nvGraphicFramePr>
        <p:xfrm>
          <a:off x="4210685" y="3086100"/>
          <a:ext cx="2489835" cy="866775"/>
        </p:xfrm>
        <a:graphic>
          <a:graphicData uri="http://schemas.openxmlformats.org/presentationml/2006/ole">
            <mc:AlternateContent xmlns:mc="http://schemas.openxmlformats.org/markup-compatibility/2006">
              <mc:Choice xmlns:v="urn:schemas-microsoft-com:vml" Requires="v">
                <p:oleObj spid="_x0000_s11" name="" r:id="rId7" imgW="1130300" imgH="393700" progId="Equation.DSMT4">
                  <p:embed/>
                </p:oleObj>
              </mc:Choice>
              <mc:Fallback>
                <p:oleObj name="" r:id="rId7" imgW="1130300" imgH="393700" progId="Equation.DSMT4">
                  <p:embed/>
                  <p:pic>
                    <p:nvPicPr>
                      <p:cNvPr id="0" name="图片 1024"/>
                      <p:cNvPicPr/>
                      <p:nvPr/>
                    </p:nvPicPr>
                    <p:blipFill>
                      <a:blip r:embed="rId8"/>
                      <a:stretch>
                        <a:fillRect/>
                      </a:stretch>
                    </p:blipFill>
                    <p:spPr>
                      <a:xfrm>
                        <a:off x="4210685" y="3086100"/>
                        <a:ext cx="2489835" cy="866775"/>
                      </a:xfrm>
                      <a:prstGeom prst="rect">
                        <a:avLst/>
                      </a:prstGeom>
                    </p:spPr>
                  </p:pic>
                </p:oleObj>
              </mc:Fallback>
            </mc:AlternateContent>
          </a:graphicData>
        </a:graphic>
      </p:graphicFrame>
      <p:sp>
        <p:nvSpPr>
          <p:cNvPr id="15" name="文本框 14"/>
          <p:cNvSpPr txBox="1"/>
          <p:nvPr/>
        </p:nvSpPr>
        <p:spPr>
          <a:xfrm>
            <a:off x="1457960" y="4678680"/>
            <a:ext cx="2600325" cy="521970"/>
          </a:xfrm>
          <a:prstGeom prst="rect">
            <a:avLst/>
          </a:prstGeom>
          <a:noFill/>
        </p:spPr>
        <p:txBody>
          <a:bodyPr wrap="square" rtlCol="0" anchor="t">
            <a:spAutoFit/>
          </a:bodyPr>
          <a:lstStyle/>
          <a:p>
            <a:r>
              <a:rPr lang="zh-CN" altLang="en-US" sz="2800" dirty="0">
                <a:latin typeface="楷体" panose="02010609060101010101" charset="-122"/>
                <a:ea typeface="楷体" panose="02010609060101010101" charset="-122"/>
                <a:cs typeface="Times New Roman" panose="02020603050405020304" pitchFamily="18" charset="0"/>
                <a:sym typeface="+mn-ea"/>
              </a:rPr>
              <a:t>狭缝宽度</a:t>
            </a:r>
            <a:endParaRPr lang="zh-CN" altLang="en-US" sz="2800" dirty="0">
              <a:latin typeface="楷体" panose="02010609060101010101" charset="-122"/>
              <a:ea typeface="楷体" panose="02010609060101010101" charset="-122"/>
              <a:cs typeface="Times New Roman" panose="02020603050405020304" pitchFamily="18" charset="0"/>
              <a:sym typeface="+mn-ea"/>
            </a:endParaRPr>
          </a:p>
        </p:txBody>
      </p:sp>
      <p:graphicFrame>
        <p:nvGraphicFramePr>
          <p:cNvPr id="16" name="对象 15">
            <a:hlinkClick r:id="" action="ppaction://ole?verb=0"/>
          </p:cNvPr>
          <p:cNvGraphicFramePr>
            <a:graphicFrameLocks noChangeAspect="1"/>
          </p:cNvGraphicFramePr>
          <p:nvPr/>
        </p:nvGraphicFramePr>
        <p:xfrm>
          <a:off x="3244533" y="4477385"/>
          <a:ext cx="4117340" cy="923925"/>
        </p:xfrm>
        <a:graphic>
          <a:graphicData uri="http://schemas.openxmlformats.org/presentationml/2006/ole">
            <mc:AlternateContent xmlns:mc="http://schemas.openxmlformats.org/markup-compatibility/2006">
              <mc:Choice xmlns:v="urn:schemas-microsoft-com:vml" Requires="v">
                <p:oleObj spid="_x0000_s14" name="" r:id="rId9" imgW="1866900" imgH="419100" progId="Equation.DSMT4">
                  <p:embed/>
                </p:oleObj>
              </mc:Choice>
              <mc:Fallback>
                <p:oleObj name="" r:id="rId9" imgW="1866900" imgH="419100" progId="Equation.DSMT4">
                  <p:embed/>
                  <p:pic>
                    <p:nvPicPr>
                      <p:cNvPr id="0" name="图片 1024"/>
                      <p:cNvPicPr/>
                      <p:nvPr/>
                    </p:nvPicPr>
                    <p:blipFill>
                      <a:blip r:embed="rId10"/>
                      <a:stretch>
                        <a:fillRect/>
                      </a:stretch>
                    </p:blipFill>
                    <p:spPr>
                      <a:xfrm>
                        <a:off x="3244533" y="4477385"/>
                        <a:ext cx="4117340" cy="92392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9" grpId="0"/>
      <p:bldP spid="9" grpId="1"/>
      <p:bldP spid="12" grpId="0"/>
      <p:bldP spid="12" grpId="1"/>
      <p:bldP spid="15" grpId="0"/>
      <p:bldP spid="1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215855" y="0"/>
            <a:ext cx="9307286" cy="685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757949" y="362355"/>
            <a:ext cx="9971428" cy="578095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62635" y="2536825"/>
            <a:ext cx="9281795" cy="521970"/>
          </a:xfrm>
          <a:prstGeom prst="rect">
            <a:avLst/>
          </a:prstGeom>
          <a:noFill/>
        </p:spPr>
        <p:txBody>
          <a:bodyPr wrap="square" rtlCol="0">
            <a:spAutoFit/>
          </a:bodyPr>
          <a:lstStyle/>
          <a:p>
            <a:r>
              <a:rPr lang="zh-CN" altLang="en-US" sz="2800" dirty="0">
                <a:latin typeface="楷体" panose="02010609060101010101" charset="-122"/>
                <a:ea typeface="楷体" panose="02010609060101010101" charset="-122"/>
              </a:rPr>
              <a:t>所以，在光屏上可观察到的全部明条纹的级次为</a:t>
            </a:r>
            <a:endParaRPr lang="zh-CN" altLang="en-US" sz="2800" dirty="0">
              <a:latin typeface="楷体" panose="02010609060101010101" charset="-122"/>
              <a:ea typeface="楷体" panose="02010609060101010101" charset="-122"/>
            </a:endParaRPr>
          </a:p>
        </p:txBody>
      </p:sp>
      <p:grpSp>
        <p:nvGrpSpPr>
          <p:cNvPr id="3" name="组合 2"/>
          <p:cNvGrpSpPr/>
          <p:nvPr/>
        </p:nvGrpSpPr>
        <p:grpSpPr>
          <a:xfrm>
            <a:off x="579755" y="785495"/>
            <a:ext cx="11591290" cy="1501775"/>
            <a:chOff x="913" y="1237"/>
            <a:chExt cx="18254" cy="2365"/>
          </a:xfrm>
        </p:grpSpPr>
        <p:sp>
          <p:nvSpPr>
            <p:cNvPr id="2" name="文本框 1"/>
            <p:cNvSpPr txBox="1"/>
            <p:nvPr/>
          </p:nvSpPr>
          <p:spPr>
            <a:xfrm>
              <a:off x="913" y="1281"/>
              <a:ext cx="7603" cy="822"/>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(3) </a:t>
              </a:r>
              <a:r>
                <a:rPr lang="en-US" altLang="zh-CN" sz="2000" dirty="0"/>
                <a:t> </a:t>
              </a:r>
              <a:r>
                <a:rPr lang="zh-CN" altLang="en-US" sz="2800" dirty="0">
                  <a:latin typeface="楷体" panose="02010609060101010101" charset="-122"/>
                  <a:ea typeface="楷体" panose="02010609060101010101" charset="-122"/>
                </a:rPr>
                <a:t>在光栅方程中，令</a:t>
              </a:r>
              <a:endParaRPr lang="zh-CN" altLang="en-US" sz="2800" dirty="0">
                <a:latin typeface="楷体" panose="02010609060101010101" charset="-122"/>
                <a:ea typeface="楷体" panose="02010609060101010101" charset="-122"/>
              </a:endParaRPr>
            </a:p>
          </p:txBody>
        </p:sp>
        <p:sp>
          <p:nvSpPr>
            <p:cNvPr id="4" name="文本框 3"/>
            <p:cNvSpPr txBox="1"/>
            <p:nvPr/>
          </p:nvSpPr>
          <p:spPr>
            <a:xfrm>
              <a:off x="9052" y="1270"/>
              <a:ext cx="3099" cy="822"/>
            </a:xfrm>
            <a:prstGeom prst="rect">
              <a:avLst/>
            </a:prstGeom>
            <a:noFill/>
          </p:spPr>
          <p:txBody>
            <a:bodyPr wrap="square" rtlCol="0">
              <a:spAutoFit/>
            </a:bodyPr>
            <a:lstStyle/>
            <a:p>
              <a:r>
                <a:rPr lang="zh-CN" altLang="en-US" sz="2800" dirty="0">
                  <a:latin typeface="楷体" panose="02010609060101010101" charset="-122"/>
                  <a:ea typeface="楷体" panose="02010609060101010101" charset="-122"/>
                </a:rPr>
                <a:t>可解得</a:t>
              </a:r>
              <a:endParaRPr lang="zh-CN" altLang="en-US" sz="2800" dirty="0">
                <a:latin typeface="楷体" panose="02010609060101010101" charset="-122"/>
                <a:ea typeface="楷体" panose="02010609060101010101" charset="-122"/>
              </a:endParaRPr>
            </a:p>
          </p:txBody>
        </p:sp>
        <p:sp>
          <p:nvSpPr>
            <p:cNvPr id="6" name="文本框 5"/>
            <p:cNvSpPr txBox="1"/>
            <p:nvPr/>
          </p:nvSpPr>
          <p:spPr>
            <a:xfrm>
              <a:off x="8516" y="2638"/>
              <a:ext cx="1635" cy="822"/>
            </a:xfrm>
            <a:prstGeom prst="rect">
              <a:avLst/>
            </a:prstGeom>
            <a:noFill/>
          </p:spPr>
          <p:txBody>
            <a:bodyPr wrap="square" rtlCol="0">
              <a:spAutoFit/>
            </a:bodyPr>
            <a:lstStyle/>
            <a:p>
              <a:r>
                <a:rPr lang="zh-CN" altLang="en-US" sz="2800" dirty="0">
                  <a:latin typeface="楷体" panose="02010609060101010101" charset="-122"/>
                  <a:ea typeface="楷体" panose="02010609060101010101" charset="-122"/>
                </a:rPr>
                <a:t>其中</a:t>
              </a:r>
              <a:endParaRPr lang="zh-CN" altLang="en-US" sz="2800" dirty="0">
                <a:latin typeface="楷体" panose="02010609060101010101" charset="-122"/>
                <a:ea typeface="楷体" panose="02010609060101010101" charset="-122"/>
              </a:endParaRPr>
            </a:p>
          </p:txBody>
        </p:sp>
        <p:sp>
          <p:nvSpPr>
            <p:cNvPr id="8" name="文本框 7"/>
            <p:cNvSpPr txBox="1"/>
            <p:nvPr/>
          </p:nvSpPr>
          <p:spPr>
            <a:xfrm>
              <a:off x="13260" y="2638"/>
              <a:ext cx="1635" cy="822"/>
            </a:xfrm>
            <a:prstGeom prst="rect">
              <a:avLst/>
            </a:prstGeom>
            <a:noFill/>
          </p:spPr>
          <p:txBody>
            <a:bodyPr wrap="square" rtlCol="0">
              <a:spAutoFit/>
            </a:bodyPr>
            <a:lstStyle/>
            <a:p>
              <a:r>
                <a:rPr lang="zh-CN" altLang="en-US" sz="2800" dirty="0">
                  <a:latin typeface="楷体" panose="02010609060101010101" charset="-122"/>
                  <a:ea typeface="楷体" panose="02010609060101010101" charset="-122"/>
                </a:rPr>
                <a:t>缺级</a:t>
              </a:r>
              <a:r>
                <a:rPr lang="zh-CN" altLang="en-US" sz="2000" dirty="0"/>
                <a:t>。</a:t>
              </a:r>
              <a:endParaRPr lang="zh-CN" altLang="en-US" sz="2000" dirty="0"/>
            </a:p>
          </p:txBody>
        </p:sp>
        <p:sp>
          <p:nvSpPr>
            <p:cNvPr id="10" name="文本框 9"/>
            <p:cNvSpPr txBox="1"/>
            <p:nvPr/>
          </p:nvSpPr>
          <p:spPr>
            <a:xfrm>
              <a:off x="15657" y="1270"/>
              <a:ext cx="3510" cy="630"/>
            </a:xfrm>
            <a:prstGeom prst="rect">
              <a:avLst/>
            </a:prstGeom>
            <a:noFill/>
          </p:spPr>
          <p:txBody>
            <a:bodyPr wrap="square" rtlCol="0">
              <a:spAutoFit/>
            </a:bodyPr>
            <a:lstStyle/>
            <a:p>
              <a:r>
                <a:rPr lang="zh-CN" altLang="en-US" sz="2000" dirty="0"/>
                <a:t>的主极大在</a:t>
              </a:r>
              <a:endParaRPr lang="zh-CN" altLang="en-US" sz="2000" dirty="0"/>
            </a:p>
          </p:txBody>
        </p:sp>
        <p:sp>
          <p:nvSpPr>
            <p:cNvPr id="12" name="文本框 11"/>
            <p:cNvSpPr txBox="1"/>
            <p:nvPr/>
          </p:nvSpPr>
          <p:spPr>
            <a:xfrm>
              <a:off x="3985" y="2638"/>
              <a:ext cx="4925" cy="822"/>
            </a:xfrm>
            <a:prstGeom prst="rect">
              <a:avLst/>
            </a:prstGeom>
            <a:noFill/>
          </p:spPr>
          <p:txBody>
            <a:bodyPr wrap="square" rtlCol="0">
              <a:spAutoFit/>
            </a:bodyPr>
            <a:lstStyle/>
            <a:p>
              <a:r>
                <a:rPr lang="zh-CN" altLang="en-US" sz="2800" dirty="0">
                  <a:latin typeface="楷体" panose="02010609060101010101" charset="-122"/>
                  <a:ea typeface="楷体" panose="02010609060101010101" charset="-122"/>
                </a:rPr>
                <a:t>处，实际不可见，</a:t>
              </a:r>
              <a:endParaRPr lang="zh-CN" altLang="en-US" sz="2800" dirty="0">
                <a:latin typeface="楷体" panose="02010609060101010101" charset="-122"/>
                <a:ea typeface="楷体" panose="02010609060101010101" charset="-122"/>
              </a:endParaRPr>
            </a:p>
          </p:txBody>
        </p:sp>
        <p:graphicFrame>
          <p:nvGraphicFramePr>
            <p:cNvPr id="16" name="对象 15">
              <a:hlinkClick r:id="" action="ppaction://ole?verb=0"/>
            </p:cNvPr>
            <p:cNvGraphicFramePr>
              <a:graphicFrameLocks noChangeAspect="1"/>
            </p:cNvGraphicFramePr>
            <p:nvPr/>
          </p:nvGraphicFramePr>
          <p:xfrm>
            <a:off x="6409" y="1270"/>
            <a:ext cx="2636" cy="844"/>
          </p:xfrm>
          <a:graphic>
            <a:graphicData uri="http://schemas.openxmlformats.org/presentationml/2006/ole">
              <mc:AlternateContent xmlns:mc="http://schemas.openxmlformats.org/markup-compatibility/2006">
                <mc:Choice xmlns:v="urn:schemas-microsoft-com:vml" Requires="v">
                  <p:oleObj spid="_x0000_s5" name="" r:id="rId1" imgW="634365" imgH="203200" progId="Equation.DSMT4">
                    <p:embed/>
                  </p:oleObj>
                </mc:Choice>
                <mc:Fallback>
                  <p:oleObj name="" r:id="rId1" imgW="634365" imgH="203200" progId="Equation.DSMT4">
                    <p:embed/>
                    <p:pic>
                      <p:nvPicPr>
                        <p:cNvPr id="0" name="图片 1024"/>
                        <p:cNvPicPr/>
                        <p:nvPr/>
                      </p:nvPicPr>
                      <p:blipFill>
                        <a:blip r:embed="rId2"/>
                        <a:stretch>
                          <a:fillRect/>
                        </a:stretch>
                      </p:blipFill>
                      <p:spPr>
                        <a:xfrm>
                          <a:off x="6409" y="1270"/>
                          <a:ext cx="2636" cy="844"/>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10993" y="1237"/>
            <a:ext cx="2267" cy="845"/>
          </p:xfrm>
          <a:graphic>
            <a:graphicData uri="http://schemas.openxmlformats.org/presentationml/2006/ole">
              <mc:AlternateContent xmlns:mc="http://schemas.openxmlformats.org/markup-compatibility/2006">
                <mc:Choice xmlns:v="urn:schemas-microsoft-com:vml" Requires="v">
                  <p:oleObj spid="_x0000_s7" name="" r:id="rId3" imgW="545465" imgH="203200" progId="Equation.DSMT4">
                    <p:embed/>
                  </p:oleObj>
                </mc:Choice>
                <mc:Fallback>
                  <p:oleObj name="" r:id="rId3" imgW="545465" imgH="203200" progId="Equation.DSMT4">
                    <p:embed/>
                    <p:pic>
                      <p:nvPicPr>
                        <p:cNvPr id="0" name="图片 1024"/>
                        <p:cNvPicPr/>
                        <p:nvPr/>
                      </p:nvPicPr>
                      <p:blipFill>
                        <a:blip r:embed="rId4"/>
                        <a:stretch>
                          <a:fillRect/>
                        </a:stretch>
                      </p:blipFill>
                      <p:spPr>
                        <a:xfrm>
                          <a:off x="10993" y="1237"/>
                          <a:ext cx="2267" cy="845"/>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13416" y="1237"/>
            <a:ext cx="2165" cy="737"/>
          </p:xfrm>
          <a:graphic>
            <a:graphicData uri="http://schemas.openxmlformats.org/presentationml/2006/ole">
              <mc:AlternateContent xmlns:mc="http://schemas.openxmlformats.org/markup-compatibility/2006">
                <mc:Choice xmlns:v="urn:schemas-microsoft-com:vml" Requires="v">
                  <p:oleObj spid="_x0000_s9" name="" r:id="rId5" imgW="520700" imgH="177165" progId="Equation.DSMT4">
                    <p:embed/>
                  </p:oleObj>
                </mc:Choice>
                <mc:Fallback>
                  <p:oleObj name="" r:id="rId5" imgW="520700" imgH="177165" progId="Equation.DSMT4">
                    <p:embed/>
                    <p:pic>
                      <p:nvPicPr>
                        <p:cNvPr id="0" name="图片 1024"/>
                        <p:cNvPicPr/>
                        <p:nvPr/>
                      </p:nvPicPr>
                      <p:blipFill>
                        <a:blip r:embed="rId6"/>
                        <a:stretch>
                          <a:fillRect/>
                        </a:stretch>
                      </p:blipFill>
                      <p:spPr>
                        <a:xfrm>
                          <a:off x="13416" y="1237"/>
                          <a:ext cx="2165" cy="737"/>
                        </a:xfrm>
                        <a:prstGeom prst="rect">
                          <a:avLst/>
                        </a:prstGeom>
                      </p:spPr>
                    </p:pic>
                  </p:oleObj>
                </mc:Fallback>
              </mc:AlternateContent>
            </a:graphicData>
          </a:graphic>
        </p:graphicFrame>
        <p:graphicFrame>
          <p:nvGraphicFramePr>
            <p:cNvPr id="24" name="对象 23">
              <a:hlinkClick r:id="" action="ppaction://ole?verb=0"/>
            </p:cNvPr>
            <p:cNvGraphicFramePr>
              <a:graphicFrameLocks noChangeAspect="1"/>
            </p:cNvGraphicFramePr>
            <p:nvPr/>
          </p:nvGraphicFramePr>
          <p:xfrm>
            <a:off x="2102" y="2304"/>
            <a:ext cx="1717" cy="1298"/>
          </p:xfrm>
          <a:graphic>
            <a:graphicData uri="http://schemas.openxmlformats.org/presentationml/2006/ole">
              <mc:AlternateContent xmlns:mc="http://schemas.openxmlformats.org/markup-compatibility/2006">
                <mc:Choice xmlns:v="urn:schemas-microsoft-com:vml" Requires="v">
                  <p:oleObj spid="_x0000_s11" name="" r:id="rId7" imgW="520700" imgH="393700" progId="Equation.DSMT4">
                    <p:embed/>
                  </p:oleObj>
                </mc:Choice>
                <mc:Fallback>
                  <p:oleObj name="" r:id="rId7" imgW="520700" imgH="393700" progId="Equation.DSMT4">
                    <p:embed/>
                    <p:pic>
                      <p:nvPicPr>
                        <p:cNvPr id="0" name="图片 1024"/>
                        <p:cNvPicPr/>
                        <p:nvPr/>
                      </p:nvPicPr>
                      <p:blipFill>
                        <a:blip r:embed="rId8"/>
                        <a:stretch>
                          <a:fillRect/>
                        </a:stretch>
                      </p:blipFill>
                      <p:spPr>
                        <a:xfrm>
                          <a:off x="2102" y="2304"/>
                          <a:ext cx="1717" cy="1298"/>
                        </a:xfrm>
                        <a:prstGeom prst="rect">
                          <a:avLst/>
                        </a:prstGeom>
                      </p:spPr>
                    </p:pic>
                  </p:oleObj>
                </mc:Fallback>
              </mc:AlternateContent>
            </a:graphicData>
          </a:graphic>
        </p:graphicFrame>
        <p:graphicFrame>
          <p:nvGraphicFramePr>
            <p:cNvPr id="26" name="对象 25">
              <a:hlinkClick r:id="" action="ppaction://ole?verb=0"/>
            </p:cNvPr>
            <p:cNvGraphicFramePr>
              <a:graphicFrameLocks noChangeAspect="1"/>
            </p:cNvGraphicFramePr>
            <p:nvPr/>
          </p:nvGraphicFramePr>
          <p:xfrm>
            <a:off x="9922" y="2638"/>
            <a:ext cx="3115" cy="845"/>
          </p:xfrm>
          <a:graphic>
            <a:graphicData uri="http://schemas.openxmlformats.org/presentationml/2006/ole">
              <mc:AlternateContent xmlns:mc="http://schemas.openxmlformats.org/markup-compatibility/2006">
                <mc:Choice xmlns:v="urn:schemas-microsoft-com:vml" Requires="v">
                  <p:oleObj spid="_x0000_s14" name="" r:id="rId9" imgW="749300" imgH="203200" progId="Equation.DSMT4">
                    <p:embed/>
                  </p:oleObj>
                </mc:Choice>
                <mc:Fallback>
                  <p:oleObj name="" r:id="rId9" imgW="749300" imgH="203200" progId="Equation.DSMT4">
                    <p:embed/>
                    <p:pic>
                      <p:nvPicPr>
                        <p:cNvPr id="0" name="图片 1024"/>
                        <p:cNvPicPr/>
                        <p:nvPr/>
                      </p:nvPicPr>
                      <p:blipFill>
                        <a:blip r:embed="rId10"/>
                        <a:stretch>
                          <a:fillRect/>
                        </a:stretch>
                      </p:blipFill>
                      <p:spPr>
                        <a:xfrm>
                          <a:off x="9922" y="2638"/>
                          <a:ext cx="3115" cy="845"/>
                        </a:xfrm>
                        <a:prstGeom prst="rect">
                          <a:avLst/>
                        </a:prstGeom>
                      </p:spPr>
                    </p:pic>
                  </p:oleObj>
                </mc:Fallback>
              </mc:AlternateContent>
            </a:graphicData>
          </a:graphic>
        </p:graphicFrame>
      </p:grpSp>
      <mc:AlternateContent xmlns:mc="http://schemas.openxmlformats.org/markup-compatibility/2006">
        <mc:Choice xmlns:a14="http://schemas.microsoft.com/office/drawing/2010/main" Requires="a14">
          <p:sp>
            <p:nvSpPr>
              <p:cNvPr id="15" name="矩形 14"/>
              <p:cNvSpPr/>
              <p:nvPr/>
            </p:nvSpPr>
            <p:spPr>
              <a:xfrm>
                <a:off x="1238250" y="3383915"/>
                <a:ext cx="7973060" cy="535940"/>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𝑘</m:t>
                      </m:r>
                      <m:r>
                        <a:rPr lang="zh-CN" altLang="en-US" sz="2800" i="0">
                          <a:latin typeface="Cambria Math" panose="02040503050406030204" pitchFamily="18" charset="0"/>
                        </a:rPr>
                        <m:t>=</m:t>
                      </m:r>
                      <m:r>
                        <a:rPr lang="zh-CN" altLang="en-US" sz="2800" i="0">
                          <a:latin typeface="Cambria Math" panose="02040503050406030204" pitchFamily="18" charset="0"/>
                        </a:rPr>
                        <m:t>0</m:t>
                      </m:r>
                      <m:r>
                        <a:rPr lang="zh-CN" altLang="en-US" sz="2800" i="0">
                          <a:latin typeface="Cambria Math" panose="02040503050406030204" pitchFamily="18" charset="0"/>
                        </a:rPr>
                        <m:t>,±</m:t>
                      </m:r>
                      <m:r>
                        <a:rPr lang="zh-CN" altLang="en-US" sz="2800" i="0">
                          <a:latin typeface="Cambria Math" panose="02040503050406030204" pitchFamily="18" charset="0"/>
                        </a:rPr>
                        <m:t>1</m:t>
                      </m:r>
                      <m:r>
                        <a:rPr lang="zh-CN" altLang="en-US" sz="2800" i="0">
                          <a:latin typeface="Cambria Math" panose="02040503050406030204" pitchFamily="18" charset="0"/>
                        </a:rPr>
                        <m:t>,±</m:t>
                      </m:r>
                      <m:r>
                        <a:rPr lang="zh-CN" altLang="en-US" sz="2800" i="0">
                          <a:latin typeface="Cambria Math" panose="02040503050406030204" pitchFamily="18" charset="0"/>
                        </a:rPr>
                        <m:t>2</m:t>
                      </m:r>
                      <m:r>
                        <a:rPr lang="zh-CN" altLang="en-US" sz="2800" i="0">
                          <a:latin typeface="Cambria Math" panose="02040503050406030204" pitchFamily="18" charset="0"/>
                        </a:rPr>
                        <m:t>,±</m:t>
                      </m:r>
                      <m:r>
                        <a:rPr lang="zh-CN" altLang="en-US" sz="2800" i="0">
                          <a:latin typeface="Cambria Math" panose="02040503050406030204" pitchFamily="18" charset="0"/>
                        </a:rPr>
                        <m:t>3</m:t>
                      </m:r>
                      <m:r>
                        <a:rPr lang="zh-CN" altLang="en-US" sz="2800" i="0">
                          <a:latin typeface="Cambria Math" panose="02040503050406030204" pitchFamily="18" charset="0"/>
                        </a:rPr>
                        <m:t>,±</m:t>
                      </m:r>
                      <m:r>
                        <a:rPr lang="zh-CN" altLang="en-US" sz="2800" i="0">
                          <a:latin typeface="Cambria Math" panose="02040503050406030204" pitchFamily="18" charset="0"/>
                        </a:rPr>
                        <m:t>5</m:t>
                      </m:r>
                      <m:r>
                        <a:rPr lang="zh-CN" altLang="en-US" sz="2800" i="0">
                          <a:latin typeface="Cambria Math" panose="02040503050406030204" pitchFamily="18" charset="0"/>
                        </a:rPr>
                        <m:t>,±</m:t>
                      </m:r>
                      <m:r>
                        <a:rPr lang="zh-CN" altLang="en-US" sz="2800" i="0">
                          <a:latin typeface="Cambria Math" panose="02040503050406030204" pitchFamily="18" charset="0"/>
                        </a:rPr>
                        <m:t>6</m:t>
                      </m:r>
                      <m:r>
                        <a:rPr lang="zh-CN" altLang="en-US" sz="2800" i="0">
                          <a:latin typeface="Cambria Math" panose="02040503050406030204" pitchFamily="18" charset="0"/>
                        </a:rPr>
                        <m:t>,±</m:t>
                      </m:r>
                      <m:r>
                        <a:rPr lang="zh-CN" altLang="en-US" sz="2800" i="0">
                          <a:latin typeface="Cambria Math" panose="02040503050406030204" pitchFamily="18" charset="0"/>
                        </a:rPr>
                        <m:t>7</m:t>
                      </m:r>
                      <m:r>
                        <a:rPr lang="zh-CN" altLang="en-US" sz="2800" i="0">
                          <a:latin typeface="Cambria Math" panose="02040503050406030204" pitchFamily="18" charset="0"/>
                        </a:rPr>
                        <m:t>,±</m:t>
                      </m:r>
                      <m:r>
                        <a:rPr lang="zh-CN" altLang="en-US" sz="2800" i="0">
                          <a:latin typeface="Cambria Math" panose="02040503050406030204" pitchFamily="18" charset="0"/>
                        </a:rPr>
                        <m:t>9</m:t>
                      </m:r>
                      <m:r>
                        <a:rPr lang="zh-CN" altLang="en-US" sz="2800" dirty="0">
                          <a:latin typeface="Cambria Math" panose="02040503050406030204" pitchFamily="18" charset="0"/>
                          <a:ea typeface="楷体" panose="02010609060101010101" charset="-122"/>
                          <a:cs typeface="楷体" panose="02010609060101010101" charset="-122"/>
                          <a:sym typeface="+mn-ea"/>
                        </a:rPr>
                        <m:t>共</m:t>
                      </m:r>
                      <m:r>
                        <a:rPr lang="en-US" altLang="zh-CN" sz="2800" dirty="0">
                          <a:latin typeface="Cambria Math" panose="02040503050406030204" pitchFamily="18" charset="0"/>
                          <a:ea typeface="楷体" panose="02010609060101010101" charset="-122"/>
                          <a:cs typeface="楷体" panose="02010609060101010101" charset="-122"/>
                          <a:sym typeface="+mn-ea"/>
                        </a:rPr>
                        <m:t>15</m:t>
                      </m:r>
                      <m:r>
                        <a:rPr lang="zh-CN" altLang="en-US" sz="2800" dirty="0">
                          <a:latin typeface="Cambria Math" panose="02040503050406030204" pitchFamily="18" charset="0"/>
                          <a:ea typeface="楷体" panose="02010609060101010101" charset="-122"/>
                          <a:cs typeface="楷体" panose="02010609060101010101" charset="-122"/>
                          <a:sym typeface="+mn-ea"/>
                        </a:rPr>
                        <m:t>条。</m:t>
                      </m:r>
                    </m:oMath>
                  </m:oMathPara>
                </a14:m>
                <a:endParaRPr lang="zh-CN" altLang="en-US" sz="2800" dirty="0"/>
              </a:p>
            </p:txBody>
          </p:sp>
        </mc:Choice>
        <mc:Fallback>
          <p:sp>
            <p:nvSpPr>
              <p:cNvPr id="15" name="矩形 14"/>
              <p:cNvSpPr>
                <a:spLocks noRot="1" noChangeAspect="1" noMove="1" noResize="1" noEditPoints="1" noAdjustHandles="1" noChangeArrowheads="1" noChangeShapeType="1" noTextEdit="1"/>
              </p:cNvSpPr>
              <p:nvPr/>
            </p:nvSpPr>
            <p:spPr>
              <a:xfrm>
                <a:off x="1238250" y="3383915"/>
                <a:ext cx="7973060" cy="535940"/>
              </a:xfrm>
              <a:prstGeom prst="rect">
                <a:avLst/>
              </a:prstGeom>
              <a:blipFill rotWithShape="1">
                <a:blip r:embed="rId11"/>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88362" y="633272"/>
            <a:ext cx="10075878" cy="2270622"/>
          </a:xfrm>
          <a:prstGeom prst="rect">
            <a:avLst/>
          </a:prstGeom>
        </p:spPr>
        <p:txBody>
          <a:bodyPr wrap="square">
            <a:spAutoFit/>
          </a:bodyPr>
          <a:lstStyle/>
          <a:p>
            <a:pPr>
              <a:lnSpc>
                <a:spcPct val="120000"/>
              </a:lnSpc>
            </a:pP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8.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波长为 </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500nm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的单色平行光以 </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30°</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入射角照射到光栅上，发现原来在垂直照射时中央明条纹的位置现在变为第二级谱线的位置，试求：</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(1) 光栅常数；</a:t>
            </a:r>
            <a:endParaRPr lang="en-US" altLang="zh-CN"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(2) 现在最多能看到第几级明纹；</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3</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用波长范围为600nm</a:t>
            </a: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650nm的光垂直照射，谱线是否重叠?</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31352" y="3327796"/>
            <a:ext cx="2810410" cy="22725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154817" y="0"/>
            <a:ext cx="9261581" cy="6858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97272" y="3588566"/>
                <a:ext cx="10397455" cy="3045203"/>
              </a:xfrm>
            </p:spPr>
            <p:txBody>
              <a:bodyPr/>
              <a:lstStyle/>
              <a:p>
                <a:pPr marL="0" indent="0">
                  <a:buNone/>
                </a:pPr>
                <a:r>
                  <a:rPr lang="en-US" altLang="zh-CN" dirty="0"/>
                  <a:t>(2)K</a:t>
                </a:r>
                <a:r>
                  <a:rPr lang="zh-CN" altLang="en-US" dirty="0"/>
                  <a:t>的最值对应于</a:t>
                </a:r>
                <a14:m>
                  <m:oMath xmlns:m="http://schemas.openxmlformats.org/officeDocument/2006/math">
                    <m:r>
                      <a:rPr lang="zh-CN" altLang="en-US" i="1" smtClean="0">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𝜋</m:t>
                        </m:r>
                      </m:num>
                      <m:den>
                        <m:r>
                          <a:rPr lang="en-US" altLang="zh-CN" b="0" i="1" smtClean="0">
                            <a:latin typeface="Cambria Math" panose="02040503050406030204" pitchFamily="18" charset="0"/>
                          </a:rPr>
                          <m:t>2</m:t>
                        </m:r>
                      </m:den>
                    </m:f>
                  </m:oMath>
                </a14:m>
                <a:endParaRPr lang="en-US" altLang="zh-CN" dirty="0"/>
              </a:p>
              <a:p>
                <a:pPr marL="0" indent="0">
                  <a:buNone/>
                </a:pPr>
                <a14:m>
                  <m:oMath xmlns:m="http://schemas.openxmlformats.org/officeDocument/2006/math">
                    <m:r>
                      <a:rPr lang="zh-CN" altLang="en-US" i="1" smtClean="0">
                        <a:latin typeface="Cambria Math" panose="02040503050406030204" pitchFamily="18" charset="0"/>
                      </a:rPr>
                      <m:t>𝜑</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𝜋</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d>
                      <m:dPr>
                        <m:ctrlPr>
                          <a:rPr lang="en-US" altLang="zh-CN" i="1">
                            <a:latin typeface="Cambria Math" panose="02040503050406030204" pitchFamily="18" charset="0"/>
                          </a:rPr>
                        </m:ctrlPr>
                      </m:dPr>
                      <m:e>
                        <m:r>
                          <a:rPr lang="en-US" altLang="zh-CN" i="1">
                            <a:latin typeface="Cambria Math" panose="02040503050406030204" pitchFamily="18" charset="0"/>
                          </a:rPr>
                          <m:t>𝑠𝑖𝑛</m:t>
                        </m:r>
                        <m:r>
                          <a:rPr lang="en-US" altLang="zh-CN" b="0" i="1" smtClean="0">
                            <a:latin typeface="Cambria Math" panose="02040503050406030204" pitchFamily="18" charset="0"/>
                          </a:rPr>
                          <m:t>30</m:t>
                        </m:r>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𝑠𝑖𝑛</m:t>
                        </m:r>
                        <m:f>
                          <m:fPr>
                            <m:ctrlPr>
                              <a:rPr lang="en-US" altLang="zh-CN" i="1">
                                <a:latin typeface="Cambria Math" panose="02040503050406030204" pitchFamily="18" charset="0"/>
                              </a:rPr>
                            </m:ctrlPr>
                          </m:fPr>
                          <m:num>
                            <m:r>
                              <a:rPr lang="zh-CN" altLang="en-US" i="1">
                                <a:latin typeface="Cambria Math" panose="02040503050406030204" pitchFamily="18" charset="0"/>
                              </a:rPr>
                              <m:t>𝜋</m:t>
                            </m:r>
                          </m:num>
                          <m:den>
                            <m:r>
                              <a:rPr lang="en-US" altLang="zh-CN" i="1">
                                <a:latin typeface="Cambria Math" panose="02040503050406030204" pitchFamily="18" charset="0"/>
                              </a:rPr>
                              <m:t>2</m:t>
                            </m:r>
                          </m:den>
                        </m:f>
                      </m:e>
                    </m:d>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𝑚𝑎𝑥</m:t>
                        </m:r>
                      </m:sub>
                    </m:sSub>
                    <m:r>
                      <m:rPr>
                        <m:sty m:val="p"/>
                      </m:rPr>
                      <a:rPr lang="el-GR" altLang="zh-CN" i="1">
                        <a:latin typeface="Cambria Math" panose="02040503050406030204" pitchFamily="18" charset="0"/>
                      </a:rPr>
                      <m:t>λ</m:t>
                    </m:r>
                  </m:oMath>
                </a14:m>
                <a:r>
                  <a:rPr lang="en-US" altLang="zh-CN" dirty="0"/>
                  <a:t>       </a:t>
                </a:r>
                <a:r>
                  <a:rPr lang="zh-CN" altLang="en-US" dirty="0"/>
                  <a:t>解得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𝑚𝑎𝑥</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6</m:t>
                    </m:r>
                  </m:oMath>
                </a14:m>
                <a:endParaRPr lang="en-US" altLang="zh-CN" dirty="0"/>
              </a:p>
              <a:p>
                <a:pPr marL="0" indent="0">
                  <a:buNone/>
                </a:pPr>
                <a14:m>
                  <m:oMath xmlns:m="http://schemas.openxmlformats.org/officeDocument/2006/math">
                    <m:r>
                      <a:rPr lang="zh-CN" altLang="en-US" i="1" smtClean="0">
                        <a:latin typeface="Cambria Math" panose="02040503050406030204" pitchFamily="18" charset="0"/>
                      </a:rPr>
                      <m:t>𝜑</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zh-CN" altLang="en-US" b="0" i="1" smtClean="0">
                            <a:latin typeface="Cambria Math" panose="02040503050406030204" pitchFamily="18" charset="0"/>
                          </a:rPr>
                          <m:t>𝜋</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d>
                      <m:dPr>
                        <m:ctrlPr>
                          <a:rPr lang="en-US" altLang="zh-CN" i="1">
                            <a:latin typeface="Cambria Math" panose="02040503050406030204" pitchFamily="18" charset="0"/>
                          </a:rPr>
                        </m:ctrlPr>
                      </m:dPr>
                      <m:e>
                        <m:r>
                          <a:rPr lang="en-US" altLang="zh-CN" i="1">
                            <a:latin typeface="Cambria Math" panose="02040503050406030204" pitchFamily="18" charset="0"/>
                          </a:rPr>
                          <m:t>𝑠𝑖𝑛</m:t>
                        </m:r>
                        <m:r>
                          <a:rPr lang="en-US" altLang="zh-CN" b="0" i="1" smtClean="0">
                            <a:latin typeface="Cambria Math" panose="02040503050406030204" pitchFamily="18" charset="0"/>
                          </a:rPr>
                          <m:t>30</m:t>
                        </m:r>
                        <m:r>
                          <a:rPr lang="en-US" altLang="zh-CN" b="0" i="1" smtClean="0">
                            <a:latin typeface="Cambria Math" panose="02040503050406030204" pitchFamily="18" charset="0"/>
                          </a:rPr>
                          <m:t>°</m:t>
                        </m:r>
                        <m:r>
                          <a:rPr lang="en-US" altLang="zh-CN" i="1">
                            <a:latin typeface="Cambria Math" panose="02040503050406030204" pitchFamily="18" charset="0"/>
                          </a:rPr>
                          <m:t>+</m:t>
                        </m:r>
                        <m:r>
                          <m:rPr>
                            <m:sty m:val="p"/>
                          </m:rPr>
                          <a:rPr lang="en-US" altLang="zh-CN" i="0">
                            <a:latin typeface="Cambria Math" panose="02040503050406030204" pitchFamily="18" charset="0"/>
                          </a:rPr>
                          <m:t>sin</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zh-CN" altLang="en-US" i="1">
                                <a:latin typeface="Cambria Math" panose="02040503050406030204" pitchFamily="18" charset="0"/>
                              </a:rPr>
                              <m:t>𝜋</m:t>
                            </m:r>
                          </m:num>
                          <m:den>
                            <m:r>
                              <a:rPr lang="en-US" altLang="zh-CN" i="1">
                                <a:latin typeface="Cambria Math" panose="02040503050406030204" pitchFamily="18" charset="0"/>
                              </a:rPr>
                              <m:t>2</m:t>
                            </m:r>
                          </m:den>
                        </m:f>
                        <m:r>
                          <a:rPr lang="en-US" altLang="zh-CN" b="0" i="1" smtClean="0">
                            <a:latin typeface="Cambria Math" panose="02040503050406030204" pitchFamily="18" charset="0"/>
                          </a:rPr>
                          <m:t>)</m:t>
                        </m:r>
                      </m:e>
                    </m:d>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𝑚𝑖𝑛</m:t>
                        </m:r>
                      </m:sub>
                    </m:sSub>
                    <m:r>
                      <m:rPr>
                        <m:sty m:val="p"/>
                      </m:rPr>
                      <a:rPr lang="el-GR" altLang="zh-CN" i="1">
                        <a:latin typeface="Cambria Math" panose="02040503050406030204" pitchFamily="18" charset="0"/>
                      </a:rPr>
                      <m:t>λ</m:t>
                    </m:r>
                  </m:oMath>
                </a14:m>
                <a:r>
                  <a:rPr lang="en-US" altLang="zh-CN" dirty="0"/>
                  <a:t>  </a:t>
                </a:r>
                <a:r>
                  <a:rPr lang="zh-CN" altLang="en-US" dirty="0"/>
                  <a:t>解得</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i="1">
                            <a:latin typeface="Cambria Math" panose="02040503050406030204" pitchFamily="18" charset="0"/>
                          </a:rPr>
                          <m:t>𝑚</m:t>
                        </m:r>
                        <m:r>
                          <a:rPr lang="en-US" altLang="zh-CN" b="0" i="1" smtClean="0">
                            <a:latin typeface="Cambria Math" panose="02040503050406030204" pitchFamily="18" charset="0"/>
                          </a:rPr>
                          <m:t>𝑖𝑛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2</m:t>
                    </m:r>
                  </m:oMath>
                </a14:m>
                <a:endParaRPr lang="en-US" altLang="zh-CN" b="0" dirty="0"/>
              </a:p>
              <a:p>
                <a:pPr marL="0" indent="0">
                  <a:buNone/>
                </a:pPr>
                <a:r>
                  <a:rPr lang="zh-CN" altLang="en-US" dirty="0"/>
                  <a:t>所以，</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3</m:t>
                    </m:r>
                    <m:r>
                      <a:rPr lang="en-US" altLang="zh-CN" b="0" i="1" smtClean="0">
                        <a:latin typeface="Cambria Math" panose="02040503050406030204" pitchFamily="18" charset="0"/>
                      </a:rPr>
                      <m:t>;</m:t>
                    </m:r>
                    <m:r>
                      <a:rPr lang="en-US" altLang="zh-CN" b="0" i="1" smtClean="0">
                        <a:latin typeface="Cambria Math" panose="02040503050406030204" pitchFamily="18" charset="0"/>
                      </a:rPr>
                      <m:t>4</m:t>
                    </m:r>
                    <m:r>
                      <a:rPr lang="en-US" altLang="zh-CN" b="0" i="1" smtClean="0">
                        <a:latin typeface="Cambria Math" panose="02040503050406030204" pitchFamily="18" charset="0"/>
                      </a:rPr>
                      <m:t>;</m:t>
                    </m:r>
                    <m:r>
                      <a:rPr lang="en-US" altLang="zh-CN" b="0" i="1" smtClean="0">
                        <a:latin typeface="Cambria Math" panose="02040503050406030204" pitchFamily="18" charset="0"/>
                      </a:rPr>
                      <m:t>5</m:t>
                    </m:r>
                    <m:r>
                      <a:rPr lang="en-US" altLang="zh-CN" b="0" i="1" smtClean="0">
                        <a:latin typeface="Cambria Math" panose="02040503050406030204" pitchFamily="18" charset="0"/>
                      </a:rPr>
                      <m:t>,  </m:t>
                    </m:r>
                    <m:r>
                      <a:rPr lang="en-US" altLang="zh-CN" b="0" i="1" smtClean="0">
                        <a:latin typeface="Cambria Math" panose="02040503050406030204" pitchFamily="18" charset="0"/>
                      </a:rPr>
                      <m:t>共</m:t>
                    </m:r>
                  </m:oMath>
                </a14:m>
                <a:r>
                  <a:rPr lang="en-US" altLang="zh-CN" dirty="0"/>
                  <a:t>7</a:t>
                </a:r>
                <a:r>
                  <a:rPr lang="zh-CN" altLang="en-US" dirty="0"/>
                  <a:t>条明纹。</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897272" y="3588566"/>
                <a:ext cx="10397455" cy="3045203"/>
              </a:xfrm>
              <a:blipFill rotWithShape="1">
                <a:blip r:embed="rId1"/>
                <a:stretch>
                  <a:fillRect t="-6" r="6" b="18"/>
                </a:stretch>
              </a:blipFill>
            </p:spPr>
            <p:txBody>
              <a:bodyPr/>
              <a:lstStyle/>
              <a:p>
                <a:r>
                  <a:rPr lang="zh-CN" altLang="en-US">
                    <a:noFill/>
                  </a:rPr>
                  <a:t> </a:t>
                </a:r>
              </a:p>
            </p:txBody>
          </p:sp>
        </mc:Fallback>
      </mc:AlternateContent>
      <p:sp>
        <p:nvSpPr>
          <p:cNvPr id="2" name="文本框 1"/>
          <p:cNvSpPr txBox="1"/>
          <p:nvPr/>
        </p:nvSpPr>
        <p:spPr>
          <a:xfrm>
            <a:off x="246437" y="568680"/>
            <a:ext cx="11048651" cy="953135"/>
          </a:xfrm>
          <a:prstGeom prst="rect">
            <a:avLst/>
          </a:prstGeom>
          <a:noFill/>
        </p:spPr>
        <p:txBody>
          <a:bodyPr wrap="square" rtlCol="0">
            <a:spAutoFit/>
          </a:bodyPr>
          <a:lstStyle/>
          <a:p>
            <a:r>
              <a:rPr lang="zh-CN" altLang="en-US" sz="2800" dirty="0"/>
              <a:t>解：</a:t>
            </a:r>
            <a:r>
              <a:rPr lang="en-US" altLang="zh-CN" sz="2800" dirty="0">
                <a:latin typeface="+mn-ea"/>
              </a:rPr>
              <a:t> (1)  </a:t>
            </a:r>
            <a:r>
              <a:rPr lang="zh-CN" altLang="en-US" sz="2800" dirty="0">
                <a:latin typeface="+mn-ea"/>
              </a:rPr>
              <a:t>斜入射时，</a:t>
            </a:r>
            <a:endParaRPr lang="en-US" altLang="zh-CN" sz="2800" dirty="0">
              <a:latin typeface="+mn-ea"/>
            </a:endParaRPr>
          </a:p>
          <a:p>
            <a:pPr marL="0" indent="0">
              <a:buNone/>
            </a:pPr>
            <a:r>
              <a:rPr lang="zh-CN" altLang="en-US" sz="2800" dirty="0">
                <a:latin typeface="+mn-ea"/>
              </a:rPr>
              <a:t>              </a:t>
            </a:r>
            <a:endParaRPr lang="zh-CN" altLang="en-US" sz="2800" dirty="0">
              <a:latin typeface="+mn-ea"/>
            </a:endParaRPr>
          </a:p>
        </p:txBody>
      </p:sp>
      <mc:AlternateContent xmlns:mc="http://schemas.openxmlformats.org/markup-compatibility/2006">
        <mc:Choice xmlns:a14="http://schemas.microsoft.com/office/drawing/2010/main" Requires="a14">
          <p:sp>
            <p:nvSpPr>
              <p:cNvPr id="4" name="文本框 3"/>
              <p:cNvSpPr txBox="1"/>
              <p:nvPr/>
            </p:nvSpPr>
            <p:spPr>
              <a:xfrm>
                <a:off x="57" y="1185265"/>
                <a:ext cx="11048651" cy="953135"/>
              </a:xfrm>
              <a:prstGeom prst="rect">
                <a:avLst/>
              </a:prstGeom>
              <a:noFill/>
            </p:spPr>
            <p:txBody>
              <a:bodyPr wrap="square" rtlCol="0">
                <a:spAutoFit/>
              </a:bodyPr>
              <a:lstStyle/>
              <a:p>
                <a:pPr marL="0" indent="0">
                  <a:buNone/>
                </a:pPr>
                <a:r>
                  <a:rPr lang="zh-CN" altLang="en-US" sz="2800" dirty="0">
                    <a:latin typeface="+mn-ea"/>
                  </a:rPr>
                  <a:t>              原中央明纹处，</a:t>
                </a:r>
                <a14:m>
                  <m:oMath xmlns:m="http://schemas.openxmlformats.org/officeDocument/2006/math">
                    <m:r>
                      <a:rPr lang="zh-CN" altLang="en-US" sz="2800" i="1" smtClean="0">
                        <a:latin typeface="Cambria Math" panose="02040503050406030204" pitchFamily="18" charset="0"/>
                      </a:rPr>
                      <m:t>𝜑</m:t>
                    </m:r>
                    <m:r>
                      <a:rPr lang="en-US" altLang="zh-CN" sz="2800" i="1">
                        <a:latin typeface="Cambria Math" panose="02040503050406030204" pitchFamily="18" charset="0"/>
                      </a:rPr>
                      <m:t>=</m:t>
                    </m:r>
                    <m:r>
                      <a:rPr lang="en-US" altLang="zh-CN" sz="2800" b="0" i="1" smtClean="0">
                        <a:latin typeface="Cambria Math" panose="02040503050406030204" pitchFamily="18" charset="0"/>
                      </a:rPr>
                      <m:t>0</m:t>
                    </m:r>
                    <m:r>
                      <a:rPr lang="en-US" altLang="zh-CN" sz="2800" b="0" i="1" smtClean="0">
                        <a:latin typeface="Cambria Math" panose="02040503050406030204" pitchFamily="18" charset="0"/>
                      </a:rPr>
                      <m:t>;</m:t>
                    </m:r>
                  </m:oMath>
                </a14:m>
                <a:endParaRPr lang="en-US" altLang="zh-CN" sz="2800" b="0" dirty="0">
                  <a:latin typeface="+mn-ea"/>
                </a:endParaRPr>
              </a:p>
              <a:p>
                <a:pPr marL="0" indent="0">
                  <a:buNone/>
                </a:pPr>
                <a:r>
                  <a:rPr lang="zh-CN" altLang="en-US" sz="2800" dirty="0">
                    <a:latin typeface="+mn-ea"/>
                  </a:rPr>
                  <a:t>              </a:t>
                </a:r>
                <a:endParaRPr lang="zh-CN" altLang="en-US" sz="2800" dirty="0">
                  <a:latin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57" y="1185265"/>
                <a:ext cx="11048651" cy="953135"/>
              </a:xfrm>
              <a:prstGeom prst="rect">
                <a:avLst/>
              </a:prstGeom>
              <a:blipFill rotWithShape="1">
                <a:blip r:embed="rId2"/>
                <a:stretch>
                  <a:fillRect l="-1" t="-37" r="3" b="37"/>
                </a:stretch>
              </a:blipFill>
            </p:spPr>
            <p:txBody>
              <a:bodyPr/>
              <a:lstStyle/>
              <a:p>
                <a:r>
                  <a:rPr lang="zh-CN" altLang="en-US">
                    <a:noFill/>
                  </a:rPr>
                  <a:t> </a:t>
                </a:r>
              </a:p>
            </p:txBody>
          </p:sp>
        </mc:Fallback>
      </mc:AlternateContent>
      <p:graphicFrame>
        <p:nvGraphicFramePr>
          <p:cNvPr id="5" name="对象 4">
            <a:hlinkClick r:id="" action="ppaction://ole?verb=0"/>
          </p:cNvPr>
          <p:cNvGraphicFramePr>
            <a:graphicFrameLocks noChangeAspect="1"/>
          </p:cNvGraphicFramePr>
          <p:nvPr/>
        </p:nvGraphicFramePr>
        <p:xfrm>
          <a:off x="3345180" y="568960"/>
          <a:ext cx="3074035" cy="487045"/>
        </p:xfrm>
        <a:graphic>
          <a:graphicData uri="http://schemas.openxmlformats.org/presentationml/2006/ole">
            <mc:AlternateContent xmlns:mc="http://schemas.openxmlformats.org/markup-compatibility/2006">
              <mc:Choice xmlns:v="urn:schemas-microsoft-com:vml" Requires="v">
                <p:oleObj spid="_x0000_s6" name="" r:id="rId3" imgW="1282700" imgH="203200" progId="Equation.DSMT4">
                  <p:embed/>
                </p:oleObj>
              </mc:Choice>
              <mc:Fallback>
                <p:oleObj name="" r:id="rId3" imgW="1282700" imgH="203200" progId="Equation.DSMT4">
                  <p:embed/>
                  <p:pic>
                    <p:nvPicPr>
                      <p:cNvPr id="0" name="图片 2048"/>
                      <p:cNvPicPr/>
                      <p:nvPr/>
                    </p:nvPicPr>
                    <p:blipFill>
                      <a:blip r:embed="rId4"/>
                      <a:stretch>
                        <a:fillRect/>
                      </a:stretch>
                    </p:blipFill>
                    <p:spPr>
                      <a:xfrm>
                        <a:off x="3345180" y="568960"/>
                        <a:ext cx="3074035" cy="487045"/>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7" name="文本框 6"/>
              <p:cNvSpPr txBox="1"/>
              <p:nvPr/>
            </p:nvSpPr>
            <p:spPr>
              <a:xfrm>
                <a:off x="-76778" y="1845665"/>
                <a:ext cx="11048651" cy="953135"/>
              </a:xfrm>
              <a:prstGeom prst="rect">
                <a:avLst/>
              </a:prstGeom>
              <a:noFill/>
            </p:spPr>
            <p:txBody>
              <a:bodyPr wrap="square" rtlCol="0">
                <a:spAutoFit/>
              </a:bodyPr>
              <a:lstStyle/>
              <a:p>
                <a:pPr marL="0" indent="0">
                  <a:buNone/>
                </a:pPr>
                <a:r>
                  <a:rPr lang="zh-CN" altLang="en-US" sz="2800" dirty="0">
                    <a:latin typeface="+mn-ea"/>
                  </a:rPr>
                  <a:t>              第二级光谱 </a:t>
                </a:r>
                <a14:m>
                  <m:oMath xmlns:m="http://schemas.openxmlformats.org/officeDocument/2006/math">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  </m:t>
                    </m:r>
                    <m:r>
                      <a:rPr lang="zh-CN" altLang="en-US" sz="2800" b="0" i="1" smtClean="0">
                        <a:latin typeface="Cambria Math" panose="02040503050406030204" pitchFamily="18" charset="0"/>
                      </a:rPr>
                      <m:t>𝜃</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30</m:t>
                    </m:r>
                    <m:r>
                      <a:rPr lang="en-US" altLang="zh-CN" sz="2800" b="0" i="1" smtClean="0">
                        <a:latin typeface="Cambria Math" panose="02040503050406030204" pitchFamily="18" charset="0"/>
                      </a:rPr>
                      <m:t>°</m:t>
                    </m:r>
                  </m:oMath>
                </a14:m>
                <a:endParaRPr lang="en-US" altLang="zh-CN" sz="2800" dirty="0">
                  <a:latin typeface="+mn-ea"/>
                </a:endParaRPr>
              </a:p>
              <a:p>
                <a:pPr marL="0" indent="0">
                  <a:buNone/>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                 </m:t>
                      </m:r>
                    </m:oMath>
                  </m:oMathPara>
                </a14:m>
                <a:endParaRPr lang="zh-CN" altLang="en-US" sz="2800" dirty="0">
                  <a:latin typeface="+mn-ea"/>
                </a:endParaRPr>
              </a:p>
            </p:txBody>
          </p:sp>
        </mc:Choice>
        <mc:Fallback>
          <p:sp>
            <p:nvSpPr>
              <p:cNvPr id="7" name="文本框 6"/>
              <p:cNvSpPr txBox="1">
                <a:spLocks noRot="1" noChangeAspect="1" noMove="1" noResize="1" noEditPoints="1" noAdjustHandles="1" noChangeArrowheads="1" noChangeShapeType="1" noTextEdit="1"/>
              </p:cNvSpPr>
              <p:nvPr/>
            </p:nvSpPr>
            <p:spPr>
              <a:xfrm>
                <a:off x="-76778" y="1845665"/>
                <a:ext cx="11048651" cy="953135"/>
              </a:xfrm>
              <a:prstGeom prst="rect">
                <a:avLst/>
              </a:prstGeom>
              <a:blipFill rotWithShape="1">
                <a:blip r:embed="rId5"/>
                <a:stretch>
                  <a:fillRect l="5" t="-37" r="3"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76778" y="2506700"/>
                <a:ext cx="11048651" cy="556895"/>
              </a:xfrm>
              <a:prstGeom prst="rect">
                <a:avLst/>
              </a:prstGeom>
              <a:noFill/>
            </p:spPr>
            <p:txBody>
              <a:bodyPr wrap="square" rtlCol="0">
                <a:spAutoFit/>
              </a:bodyPr>
              <a:lstStyle/>
              <a:p>
                <a:pPr marL="0" indent="0">
                  <a:buNone/>
                </a:pPr>
                <a:r>
                  <a:rPr lang="zh-CN" altLang="en-US" sz="2800" dirty="0">
                    <a:latin typeface="+mn-ea"/>
                  </a:rPr>
                  <a:t>              </a:t>
                </a:r>
                <a14:m>
                  <m:oMath xmlns:m="http://schemas.openxmlformats.org/officeDocument/2006/math">
                    <m:r>
                      <a:rPr lang="en-US" altLang="zh-CN" sz="2800" b="0" i="1" smtClean="0">
                        <a:latin typeface="Cambria Math" panose="02040503050406030204" pitchFamily="18" charset="0"/>
                      </a:rPr>
                      <m:t>光栅常数</m:t>
                    </m:r>
                    <m:r>
                      <a:rPr lang="en-US" altLang="zh-CN" sz="2800" b="0" i="1" smtClean="0">
                        <a:latin typeface="Cambria Math" panose="02040503050406030204" pitchFamily="18" charset="0"/>
                      </a:rPr>
                      <m:t>                 </m:t>
                    </m:r>
                  </m:oMath>
                </a14:m>
                <a:endParaRPr lang="zh-CN" altLang="en-US" sz="2800" dirty="0">
                  <a:latin typeface="+mn-ea"/>
                </a:endParaRPr>
              </a:p>
            </p:txBody>
          </p:sp>
        </mc:Choice>
        <mc:Fallback>
          <p:sp>
            <p:nvSpPr>
              <p:cNvPr id="9" name="文本框 8"/>
              <p:cNvSpPr txBox="1">
                <a:spLocks noRot="1" noChangeAspect="1" noMove="1" noResize="1" noEditPoints="1" noAdjustHandles="1" noChangeArrowheads="1" noChangeShapeType="1" noTextEdit="1"/>
              </p:cNvSpPr>
              <p:nvPr/>
            </p:nvSpPr>
            <p:spPr>
              <a:xfrm>
                <a:off x="-76778" y="2506700"/>
                <a:ext cx="11048651" cy="556895"/>
              </a:xfrm>
              <a:prstGeom prst="rect">
                <a:avLst/>
              </a:prstGeom>
              <a:blipFill rotWithShape="1">
                <a:blip r:embed="rId6"/>
                <a:stretch>
                  <a:fillRect l="5" t="-64" r="3" b="64"/>
                </a:stretch>
              </a:blipFill>
            </p:spPr>
            <p:txBody>
              <a:bodyPr/>
              <a:lstStyle/>
              <a:p>
                <a:r>
                  <a:rPr lang="zh-CN" altLang="en-US">
                    <a:noFill/>
                  </a:rPr>
                  <a:t> </a:t>
                </a:r>
              </a:p>
            </p:txBody>
          </p:sp>
        </mc:Fallback>
      </mc:AlternateContent>
      <p:graphicFrame>
        <p:nvGraphicFramePr>
          <p:cNvPr id="10" name="对象 9">
            <a:hlinkClick r:id="" action="ppaction://ole?verb=0"/>
          </p:cNvPr>
          <p:cNvGraphicFramePr>
            <a:graphicFrameLocks noChangeAspect="1"/>
          </p:cNvGraphicFramePr>
          <p:nvPr/>
        </p:nvGraphicFramePr>
        <p:xfrm>
          <a:off x="3090863" y="2267903"/>
          <a:ext cx="6574790" cy="1065530"/>
        </p:xfrm>
        <a:graphic>
          <a:graphicData uri="http://schemas.openxmlformats.org/presentationml/2006/ole">
            <mc:AlternateContent xmlns:mc="http://schemas.openxmlformats.org/markup-compatibility/2006">
              <mc:Choice xmlns:v="urn:schemas-microsoft-com:vml" Requires="v">
                <p:oleObj spid="_x0000_s8" name="" r:id="rId7" imgW="2743200" imgH="444500" progId="Equation.DSMT4">
                  <p:embed/>
                </p:oleObj>
              </mc:Choice>
              <mc:Fallback>
                <p:oleObj name="" r:id="rId7" imgW="2743200" imgH="444500" progId="Equation.DSMT4">
                  <p:embed/>
                  <p:pic>
                    <p:nvPicPr>
                      <p:cNvPr id="0" name="图片 2048"/>
                      <p:cNvPicPr/>
                      <p:nvPr/>
                    </p:nvPicPr>
                    <p:blipFill>
                      <a:blip r:embed="rId8"/>
                      <a:stretch>
                        <a:fillRect/>
                      </a:stretch>
                    </p:blipFill>
                    <p:spPr>
                      <a:xfrm>
                        <a:off x="3090863" y="2267903"/>
                        <a:ext cx="6574790" cy="106553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2" grpId="0"/>
      <p:bldP spid="2" grpId="1"/>
      <p:bldP spid="4" grpId="0"/>
      <p:bldP spid="4" grpId="1"/>
      <p:bldP spid="7" grpId="0"/>
      <p:bldP spid="7" grpId="1"/>
      <p:bldP spid="9" grpId="0"/>
      <p:bldP spid="9"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88565" y="453006"/>
                <a:ext cx="10565235" cy="5723957"/>
              </a:xfrm>
            </p:spPr>
            <p:txBody>
              <a:bodyPr/>
              <a:lstStyle/>
              <a:p>
                <a:pPr marL="0" indent="0">
                  <a:lnSpc>
                    <a:spcPct val="120000"/>
                  </a:lnSpc>
                  <a:buNone/>
                </a:pPr>
                <a:r>
                  <a:rPr lang="zh-CN" altLang="en-US" dirty="0"/>
                  <a:t>（</a:t>
                </a:r>
                <a:r>
                  <a:rPr lang="en-US" altLang="zh-CN" dirty="0"/>
                  <a:t>3</a:t>
                </a:r>
                <a:r>
                  <a:rPr lang="zh-CN" altLang="en-US" dirty="0"/>
                  <a:t>）</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rPr>
                          <m:t>λ</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600</m:t>
                    </m:r>
                    <m:r>
                      <a:rPr lang="en-US" altLang="zh-CN" b="0" i="1" smtClean="0">
                        <a:latin typeface="Cambria Math" panose="02040503050406030204" pitchFamily="18" charset="0"/>
                      </a:rPr>
                      <m:t>𝑛𝑚</m:t>
                    </m:r>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rPr>
                          <m:t>λ</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6</m:t>
                    </m:r>
                    <m:r>
                      <a:rPr lang="en-US" altLang="zh-CN" b="0" i="1" smtClean="0">
                        <a:latin typeface="Cambria Math" panose="02040503050406030204" pitchFamily="18" charset="0"/>
                      </a:rPr>
                      <m:t>5</m:t>
                    </m:r>
                    <m:r>
                      <a:rPr lang="en-US" altLang="zh-CN" i="1">
                        <a:latin typeface="Cambria Math" panose="02040503050406030204" pitchFamily="18" charset="0"/>
                      </a:rPr>
                      <m:t>0</m:t>
                    </m:r>
                    <m:r>
                      <a:rPr lang="en-US" altLang="zh-CN" i="1">
                        <a:latin typeface="Cambria Math" panose="02040503050406030204" pitchFamily="18" charset="0"/>
                      </a:rPr>
                      <m:t>𝑛𝑚</m:t>
                    </m:r>
                  </m:oMath>
                </a14:m>
                <a:endParaRPr lang="en-US" altLang="zh-CN" dirty="0"/>
              </a:p>
              <a:p>
                <a:pPr marL="0" indent="0">
                  <a:lnSpc>
                    <a:spcPct val="120000"/>
                  </a:lnSpc>
                  <a:buNone/>
                </a:pPr>
                <a:r>
                  <a:rPr lang="zh-CN" altLang="en-US" dirty="0"/>
                  <a:t>          谱线重叠条件：</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rPr>
                          <m:t>λ</m:t>
                        </m:r>
                      </m:e>
                      <m:sub>
                        <m:r>
                          <a:rPr lang="en-US" altLang="zh-CN" i="1">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l-GR" altLang="zh-CN" b="0" i="1" smtClean="0">
                            <a:latin typeface="Cambria Math" panose="02040503050406030204" pitchFamily="18" charset="0"/>
                          </a:rPr>
                          <m:t>λ</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𝑘</m:t>
                    </m:r>
                    <m:r>
                      <a:rPr lang="en-US" altLang="zh-CN" b="0" i="1" smtClean="0">
                        <a:latin typeface="Cambria Math" panose="02040503050406030204" pitchFamily="18" charset="0"/>
                      </a:rPr>
                      <m:t>       </m:t>
                    </m:r>
                    <m:r>
                      <a:rPr lang="zh-CN" altLang="en-US" i="1">
                        <a:latin typeface="Cambria Math" panose="02040503050406030204" pitchFamily="18" charset="0"/>
                      </a:rPr>
                      <m:t>解得</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12</m:t>
                    </m:r>
                  </m:oMath>
                </a14:m>
                <a:endParaRPr lang="en-US" altLang="zh-CN" b="0" dirty="0"/>
              </a:p>
              <a:p>
                <a:pPr marL="0" indent="0">
                  <a:lnSpc>
                    <a:spcPct val="120000"/>
                  </a:lnSpc>
                  <a:buNone/>
                </a:pPr>
                <a:r>
                  <a:rPr lang="zh-CN" altLang="en-US" dirty="0"/>
                  <a:t>          对于</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rPr>
                          <m:t>λ</m:t>
                        </m:r>
                      </m:e>
                      <m:sub>
                        <m:r>
                          <a:rPr lang="en-US" altLang="zh-CN" i="1">
                            <a:latin typeface="Cambria Math" panose="02040503050406030204" pitchFamily="18" charset="0"/>
                          </a:rPr>
                          <m:t>1</m:t>
                        </m:r>
                      </m:sub>
                    </m:sSub>
                    <m:r>
                      <a:rPr lang="zh-CN" altLang="en-US"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𝑘</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num>
                      <m:den>
                        <m:sSub>
                          <m:sSubPr>
                            <m:ctrlPr>
                              <a:rPr lang="en-US" altLang="zh-CN" b="0" i="1" smtClean="0">
                                <a:latin typeface="Cambria Math" panose="02040503050406030204" pitchFamily="18" charset="0"/>
                                <a:ea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λ</m:t>
                            </m:r>
                          </m:e>
                          <m:sub>
                            <m:r>
                              <a:rPr lang="en-US" altLang="zh-CN" b="0" i="1" smtClean="0">
                                <a:latin typeface="Cambria Math" panose="02040503050406030204" pitchFamily="18" charset="0"/>
                                <a:ea typeface="Cambria Math" panose="02040503050406030204" pitchFamily="18" charset="0"/>
                              </a:rPr>
                              <m:t>1</m:t>
                            </m:r>
                          </m:sub>
                        </m:sSub>
                      </m:den>
                    </m:f>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3</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33</m:t>
                    </m:r>
                  </m:oMath>
                </a14:m>
                <a:endParaRPr lang="en-US" altLang="zh-CN" b="0" dirty="0">
                  <a:ea typeface="Cambria Math" panose="02040503050406030204" pitchFamily="18" charset="0"/>
                </a:endParaRPr>
              </a:p>
              <a:p>
                <a:pPr marL="0" indent="0">
                  <a:lnSpc>
                    <a:spcPct val="120000"/>
                  </a:lnSpc>
                  <a:buNone/>
                </a:pPr>
                <a:r>
                  <a:rPr lang="zh-CN" altLang="en-US" dirty="0"/>
                  <a:t>          对于</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rPr>
                          <m:t>λ</m:t>
                        </m:r>
                      </m:e>
                      <m:sub>
                        <m:r>
                          <a:rPr lang="en-US" altLang="zh-CN" b="0" i="1" smtClean="0">
                            <a:latin typeface="Cambria Math" panose="02040503050406030204" pitchFamily="18" charset="0"/>
                          </a:rPr>
                          <m:t>2</m:t>
                        </m:r>
                      </m:sub>
                    </m:sSub>
                    <m:r>
                      <a:rPr lang="zh-CN" altLang="en-US"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𝑘</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num>
                      <m:den>
                        <m:sSub>
                          <m:sSubPr>
                            <m:ctrlPr>
                              <a:rPr lang="en-US" altLang="zh-CN" b="0" i="1" smtClean="0">
                                <a:latin typeface="Cambria Math" panose="02040503050406030204" pitchFamily="18" charset="0"/>
                                <a:ea typeface="Cambria Math" panose="02040503050406030204" pitchFamily="18" charset="0"/>
                              </a:rPr>
                            </m:ctrlPr>
                          </m:sSubPr>
                          <m:e>
                            <m:r>
                              <m:rPr>
                                <m:sty m:val="p"/>
                              </m:rPr>
                              <a:rPr lang="el-GR" altLang="zh-CN" b="0" i="1" smtClean="0">
                                <a:latin typeface="Cambria Math" panose="02040503050406030204" pitchFamily="18" charset="0"/>
                                <a:ea typeface="Cambria Math" panose="02040503050406030204" pitchFamily="18" charset="0"/>
                              </a:rPr>
                              <m:t>λ</m:t>
                            </m:r>
                          </m:e>
                          <m:sub>
                            <m:r>
                              <a:rPr lang="en-US" altLang="zh-CN" b="0" i="1" smtClean="0">
                                <a:latin typeface="Cambria Math" panose="02040503050406030204" pitchFamily="18" charset="0"/>
                                <a:ea typeface="Cambria Math" panose="02040503050406030204" pitchFamily="18" charset="0"/>
                              </a:rPr>
                              <m:t>2</m:t>
                            </m:r>
                          </m:sub>
                        </m:sSub>
                      </m:den>
                    </m:f>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3</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07</m:t>
                    </m:r>
                  </m:oMath>
                </a14:m>
                <a:endParaRPr lang="en-US" altLang="zh-CN" dirty="0"/>
              </a:p>
              <a:p>
                <a:pPr marL="0" indent="0">
                  <a:lnSpc>
                    <a:spcPct val="120000"/>
                  </a:lnSpc>
                  <a:buNone/>
                </a:pPr>
                <a:r>
                  <a:rPr lang="zh-CN" altLang="en-US" dirty="0"/>
                  <a:t>          所以谱线不会重叠。</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788565" y="453006"/>
                <a:ext cx="10565235" cy="5723957"/>
              </a:xfrm>
              <a:blipFill rotWithShape="1">
                <a:blip r:embed="rId1"/>
                <a:stretch>
                  <a:fillRect l="-5" t="-4" b="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04346" y="796952"/>
            <a:ext cx="9827137" cy="1827423"/>
          </a:xfrm>
          <a:prstGeom prst="rect">
            <a:avLst/>
          </a:prstGeom>
        </p:spPr>
        <p:txBody>
          <a:bodyPr wrap="square">
            <a:spAutoFit/>
          </a:bodyPr>
          <a:lstStyle/>
          <a:p>
            <a:pPr>
              <a:lnSpc>
                <a:spcPct val="120000"/>
              </a:lnSpc>
            </a:pP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9.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两个偏振片</a:t>
            </a:r>
            <a:r>
              <a:rPr lang="zh-CN" altLang="en-US"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400" b="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sz="2400" b="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2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叠在一起，其偏振化方向之间的夹角为 </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30</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。一束强度为 </a:t>
            </a:r>
            <a:r>
              <a:rPr lang="en-US"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400" b="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0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的光垂直入射到偏振片上。已知该入射光由</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强度相同</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的自然光和线偏振光混合而成，现测得连续透过两个偏振片后的出射光强与 </a:t>
            </a:r>
            <a:r>
              <a:rPr lang="en-US"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400" b="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0</a:t>
            </a:r>
            <a:r>
              <a:rPr lang="en-US" altLang="zh-CN" sz="2400" b="1" baseline="-25000"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之比为 9/16，试求入射光中线偏振光的光矢量方向。</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40493"/>
                <a:ext cx="10515600" cy="3407079"/>
              </a:xfrm>
            </p:spPr>
            <p:txBody>
              <a:bodyPr>
                <a:normAutofit/>
              </a:bodyPr>
              <a:lstStyle/>
              <a:p>
                <a:pPr marL="0" indent="0">
                  <a:buNone/>
                </a:pPr>
                <a:r>
                  <a:rPr lang="zh-CN" altLang="en-US" dirty="0">
                    <a:latin typeface="华文仿宋" panose="02010600040101010101" pitchFamily="2" charset="-122"/>
                    <a:ea typeface="华文仿宋" panose="02010600040101010101" pitchFamily="2" charset="-122"/>
                  </a:rPr>
                  <a:t>解：</a:t>
                </a:r>
                <a:endParaRPr lang="en-US" altLang="zh-CN" dirty="0">
                  <a:latin typeface="华文仿宋" panose="02010600040101010101" pitchFamily="2" charset="-122"/>
                  <a:ea typeface="华文仿宋" panose="02010600040101010101" pitchFamily="2" charset="-122"/>
                </a:endParaRPr>
              </a:p>
              <a:p>
                <a:pPr marL="0" indent="0">
                  <a:buNone/>
                </a:pP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当光线没有经过偏振片的时候，自然光与线偏振光的强度均为</a:t>
                </a:r>
                <a:r>
                  <a:rPr lang="en-US" altLang="zh-CN" dirty="0">
                    <a:latin typeface="华文仿宋" panose="02010600040101010101" pitchFamily="2" charset="-122"/>
                    <a:ea typeface="华文仿宋" panose="02010600040101010101" pitchFamily="2" charset="-122"/>
                  </a:rPr>
                  <a:t>0.5</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0</m:t>
                        </m:r>
                      </m:sub>
                    </m:sSub>
                    <m:r>
                      <a:rPr lang="zh-CN" altLang="en-US" i="1">
                        <a:latin typeface="Cambria Math" panose="02040503050406030204" pitchFamily="18" charset="0"/>
                      </a:rPr>
                      <m:t>。</m:t>
                    </m:r>
                  </m:oMath>
                </a14:m>
                <a:endParaRPr lang="en-US" altLang="zh-CN" dirty="0">
                  <a:latin typeface="华文仿宋" panose="02010600040101010101" pitchFamily="2" charset="-122"/>
                  <a:ea typeface="华文仿宋" panose="02010600040101010101" pitchFamily="2" charset="-122"/>
                </a:endParaRPr>
              </a:p>
              <a:p>
                <a:pPr marL="0" indent="0">
                  <a:buNone/>
                </a:pPr>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由马吕斯定律可知，当</a:t>
                </a:r>
                <a:r>
                  <a:rPr lang="zh-CN" altLang="en-US" b="1" dirty="0">
                    <a:latin typeface="华文仿宋" panose="02010600040101010101" pitchFamily="2" charset="-122"/>
                    <a:ea typeface="华文仿宋" panose="02010600040101010101" pitchFamily="2" charset="-122"/>
                  </a:rPr>
                  <a:t>线偏振光</a:t>
                </a:r>
                <a:r>
                  <a:rPr lang="zh-CN" altLang="en-US" dirty="0">
                    <a:latin typeface="华文仿宋" panose="02010600040101010101" pitchFamily="2" charset="-122"/>
                    <a:ea typeface="华文仿宋" panose="02010600040101010101" pitchFamily="2" charset="-122"/>
                  </a:rPr>
                  <a:t>经过一个偏振片时，光的强度发生的变化为：</a:t>
                </a:r>
                <a:endParaRPr lang="en-US" altLang="zh-CN" dirty="0">
                  <a:latin typeface="华文仿宋" panose="02010600040101010101" pitchFamily="2" charset="-122"/>
                  <a:ea typeface="华文仿宋" panose="02010600040101010101" pitchFamily="2" charset="-122"/>
                </a:endParaRPr>
              </a:p>
              <a:p>
                <a:pPr marL="0" indent="0" algn="ctr">
                  <a:buNone/>
                </a:pPr>
                <a:r>
                  <a:rPr lang="en-US" altLang="zh-CN" b="0" dirty="0">
                    <a:latin typeface="华文仿宋" panose="02010600040101010101" pitchFamily="2" charset="-122"/>
                    <a:ea typeface="华文仿宋" panose="02010600040101010101" pitchFamily="2" charset="-122"/>
                  </a:rPr>
                  <a:t>   </a:t>
                </a: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𝑐𝑜</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2</m:t>
                        </m:r>
                      </m:sup>
                    </m:sSup>
                    <m:r>
                      <a:rPr lang="zh-CN" altLang="en-US" b="0" i="1" smtClean="0">
                        <a:latin typeface="Cambria Math" panose="02040503050406030204" pitchFamily="18" charset="0"/>
                      </a:rPr>
                      <m:t>𝜃</m:t>
                    </m:r>
                  </m:oMath>
                </a14:m>
                <a:endParaRPr lang="en-US" altLang="zh-CN" dirty="0"/>
              </a:p>
              <a:p>
                <a:pPr marL="0" indent="0">
                  <a:buNone/>
                </a:pPr>
                <a:r>
                  <a:rPr lang="zh-CN" altLang="en-US" dirty="0">
                    <a:latin typeface="华文仿宋" panose="02010600040101010101" pitchFamily="2" charset="-122"/>
                    <a:ea typeface="华文仿宋" panose="02010600040101010101" pitchFamily="2" charset="-122"/>
                  </a:rPr>
                  <a:t>其中</a:t>
                </a:r>
                <a14:m>
                  <m:oMath xmlns:m="http://schemas.openxmlformats.org/officeDocument/2006/math">
                    <m:r>
                      <a:rPr lang="zh-CN" altLang="en-US">
                        <a:latin typeface="Cambria Math" panose="02040503050406030204" pitchFamily="18" charset="0"/>
                        <a:ea typeface="华文仿宋" panose="02010600040101010101" pitchFamily="2" charset="-122"/>
                      </a:rPr>
                      <m:t>𝜃</m:t>
                    </m:r>
                  </m:oMath>
                </a14:m>
                <a:r>
                  <a:rPr lang="zh-CN" altLang="en-US" dirty="0">
                    <a:latin typeface="华文仿宋" panose="02010600040101010101" pitchFamily="2" charset="-122"/>
                    <a:ea typeface="华文仿宋" panose="02010600040101010101" pitchFamily="2" charset="-122"/>
                  </a:rPr>
                  <a:t>是线偏振光的光矢量振动方向和检偏器振动方向之间的夹角</a:t>
                </a:r>
                <a:endParaRPr lang="en-US" altLang="zh-CN" dirty="0">
                  <a:latin typeface="华文仿宋" panose="02010600040101010101" pitchFamily="2" charset="-122"/>
                  <a:ea typeface="华文仿宋" panose="02010600040101010101" pitchFamily="2" charset="-12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1440493"/>
                <a:ext cx="10515600" cy="3407079"/>
              </a:xfrm>
              <a:blipFill rotWithShape="1">
                <a:blip r:embed="rId1"/>
                <a:stretch>
                  <a:fillRect t="-9" b="18"/>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4" name="矩形 23"/>
              <p:cNvSpPr/>
              <p:nvPr/>
            </p:nvSpPr>
            <p:spPr>
              <a:xfrm>
                <a:off x="8702630" y="1379804"/>
                <a:ext cx="2651169" cy="32859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和为</a:t>
                </a:r>
                <a14:m>
                  <m:oMath xmlns:m="http://schemas.openxmlformats.org/officeDocument/2006/math">
                    <m:f>
                      <m:fPr>
                        <m:ctrlPr>
                          <a:rPr lang="en-US" altLang="zh-CN" sz="2400" i="1" smtClean="0">
                            <a:solidFill>
                              <a:schemeClr val="tx1"/>
                            </a:solidFill>
                            <a:latin typeface="Cambria Math" panose="02040503050406030204" pitchFamily="18" charset="0"/>
                          </a:rPr>
                        </m:ctrlPr>
                      </m:fPr>
                      <m:num>
                        <m:r>
                          <a:rPr lang="en-US" altLang="zh-CN" sz="2400" i="1">
                            <a:solidFill>
                              <a:schemeClr val="tx1"/>
                            </a:solidFill>
                            <a:latin typeface="Cambria Math" panose="02040503050406030204" pitchFamily="18" charset="0"/>
                          </a:rPr>
                          <m:t>9</m:t>
                        </m:r>
                      </m:num>
                      <m:den>
                        <m:r>
                          <a:rPr lang="en-US" altLang="zh-CN" sz="2400" i="1">
                            <a:solidFill>
                              <a:schemeClr val="tx1"/>
                            </a:solidFill>
                            <a:latin typeface="Cambria Math" panose="02040503050406030204" pitchFamily="18" charset="0"/>
                          </a:rPr>
                          <m:t>1</m:t>
                        </m:r>
                        <m:r>
                          <a:rPr lang="en-US" altLang="zh-CN" sz="2400" i="1" smtClean="0">
                            <a:solidFill>
                              <a:schemeClr val="tx1"/>
                            </a:solidFill>
                            <a:latin typeface="Cambria Math" panose="02040503050406030204" pitchFamily="18" charset="0"/>
                          </a:rPr>
                          <m:t>6</m:t>
                        </m:r>
                      </m:den>
                    </m:f>
                    <m:sSub>
                      <m:sSubPr>
                        <m:ctrlPr>
                          <a:rPr lang="en-US" altLang="zh-CN" sz="240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𝐼</m:t>
                        </m:r>
                      </m:e>
                      <m:sub>
                        <m:r>
                          <a:rPr lang="en-US" altLang="zh-CN" sz="2400" b="0" i="1" smtClean="0">
                            <a:solidFill>
                              <a:schemeClr val="tx1"/>
                            </a:solidFill>
                            <a:latin typeface="Cambria Math" panose="02040503050406030204" pitchFamily="18" charset="0"/>
                          </a:rPr>
                          <m:t>0</m:t>
                        </m:r>
                      </m:sub>
                    </m:sSub>
                  </m:oMath>
                </a14:m>
                <a:endParaRPr lang="zh-CN" altLang="en-US" sz="2400" dirty="0">
                  <a:solidFill>
                    <a:schemeClr val="tx1"/>
                  </a:solidFill>
                </a:endParaRPr>
              </a:p>
            </p:txBody>
          </p:sp>
        </mc:Choice>
        <mc:Fallback>
          <p:sp>
            <p:nvSpPr>
              <p:cNvPr id="24" name="矩形 23"/>
              <p:cNvSpPr>
                <a:spLocks noRot="1" noChangeAspect="1" noMove="1" noResize="1" noEditPoints="1" noAdjustHandles="1" noChangeArrowheads="1" noChangeShapeType="1" noTextEdit="1"/>
              </p:cNvSpPr>
              <p:nvPr/>
            </p:nvSpPr>
            <p:spPr>
              <a:xfrm>
                <a:off x="8702630" y="1379804"/>
                <a:ext cx="2651169" cy="3285971"/>
              </a:xfrm>
              <a:prstGeom prst="rect">
                <a:avLst/>
              </a:prstGeom>
              <a:blipFill rotWithShape="1">
                <a:blip r:embed="rId1"/>
                <a:stretch>
                  <a:fillRect l="-262" t="-211" r="-216" b="-180"/>
                </a:stretch>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6" name="文本框 5"/>
          <p:cNvSpPr txBox="1"/>
          <p:nvPr/>
        </p:nvSpPr>
        <p:spPr>
          <a:xfrm>
            <a:off x="4288305" y="918139"/>
            <a:ext cx="1107996" cy="461665"/>
          </a:xfrm>
          <a:prstGeom prst="rect">
            <a:avLst/>
          </a:prstGeom>
          <a:noFill/>
        </p:spPr>
        <p:txBody>
          <a:bodyPr wrap="square" rtlCol="0">
            <a:spAutoFit/>
          </a:bodyPr>
          <a:lstStyle/>
          <a:p>
            <a:r>
              <a:rPr lang="zh-CN" altLang="en-US" sz="2400" dirty="0">
                <a:latin typeface="华文仿宋" panose="02010600040101010101" pitchFamily="2" charset="-122"/>
                <a:ea typeface="华文仿宋" panose="02010600040101010101" pitchFamily="2" charset="-122"/>
              </a:rPr>
              <a:t>自然光</a:t>
            </a:r>
            <a:endParaRPr lang="en-US" altLang="zh-CN" sz="2400" dirty="0">
              <a:latin typeface="华文仿宋" panose="02010600040101010101" pitchFamily="2" charset="-122"/>
              <a:ea typeface="华文仿宋" panose="02010600040101010101" pitchFamily="2" charset="-122"/>
            </a:endParaRPr>
          </a:p>
        </p:txBody>
      </p:sp>
      <p:cxnSp>
        <p:nvCxnSpPr>
          <p:cNvPr id="8" name="直接箭头连接符 7"/>
          <p:cNvCxnSpPr>
            <a:stCxn id="6" idx="3"/>
            <a:endCxn id="11" idx="1"/>
          </p:cNvCxnSpPr>
          <p:nvPr/>
        </p:nvCxnSpPr>
        <p:spPr>
          <a:xfrm>
            <a:off x="5396301" y="1148972"/>
            <a:ext cx="699699" cy="5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 name="文本框 10"/>
              <p:cNvSpPr txBox="1"/>
              <p:nvPr/>
            </p:nvSpPr>
            <p:spPr>
              <a:xfrm>
                <a:off x="6096000" y="923878"/>
                <a:ext cx="2315227" cy="461665"/>
              </a:xfrm>
              <a:prstGeom prst="rect">
                <a:avLst/>
              </a:prstGeom>
              <a:noFill/>
            </p:spPr>
            <p:txBody>
              <a:bodyPr wrap="square" rtlCol="0">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1</m:t>
                        </m:r>
                      </m:sub>
                    </m:sSub>
                  </m:oMath>
                </a14:m>
                <a:r>
                  <a:rPr lang="zh-CN" altLang="en-US" sz="2400" dirty="0">
                    <a:latin typeface="华文仿宋" panose="02010600040101010101" pitchFamily="2" charset="-122"/>
                    <a:ea typeface="华文仿宋" panose="02010600040101010101" pitchFamily="2" charset="-122"/>
                  </a:rPr>
                  <a:t>方向线偏振光</a:t>
                </a:r>
                <a:endParaRPr lang="zh-CN" altLang="en-US" sz="2400" dirty="0">
                  <a:latin typeface="华文仿宋" panose="02010600040101010101" pitchFamily="2" charset="-122"/>
                  <a:ea typeface="华文仿宋" panose="02010600040101010101" pitchFamily="2" charset="-122"/>
                </a:endParaRPr>
              </a:p>
            </p:txBody>
          </p:sp>
        </mc:Choice>
        <mc:Fallback>
          <p:sp>
            <p:nvSpPr>
              <p:cNvPr id="11" name="文本框 10"/>
              <p:cNvSpPr txBox="1">
                <a:spLocks noRot="1" noChangeAspect="1" noMove="1" noResize="1" noEditPoints="1" noAdjustHandles="1" noChangeArrowheads="1" noChangeShapeType="1" noTextEdit="1"/>
              </p:cNvSpPr>
              <p:nvPr/>
            </p:nvSpPr>
            <p:spPr>
              <a:xfrm>
                <a:off x="6096000" y="923878"/>
                <a:ext cx="2315227" cy="461665"/>
              </a:xfrm>
              <a:prstGeom prst="rect">
                <a:avLst/>
              </a:prstGeom>
              <a:blipFill rotWithShape="1">
                <a:blip r:embed="rId2"/>
                <a:stretch>
                  <a:fillRect t="-127" r="1" b="-68228"/>
                </a:stretch>
              </a:blipFill>
            </p:spPr>
            <p:txBody>
              <a:bodyPr/>
              <a:lstStyle/>
              <a:p>
                <a:r>
                  <a:rPr lang="zh-CN" altLang="en-US">
                    <a:noFill/>
                  </a:rPr>
                  <a:t> </a:t>
                </a:r>
              </a:p>
            </p:txBody>
          </p:sp>
        </mc:Fallback>
      </mc:AlternateContent>
      <p:cxnSp>
        <p:nvCxnSpPr>
          <p:cNvPr id="14" name="直接箭头连接符 13"/>
          <p:cNvCxnSpPr>
            <a:stCxn id="11" idx="3"/>
            <a:endCxn id="15" idx="1"/>
          </p:cNvCxnSpPr>
          <p:nvPr/>
        </p:nvCxnSpPr>
        <p:spPr>
          <a:xfrm>
            <a:off x="8411227" y="1154711"/>
            <a:ext cx="291403" cy="47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8702630" y="928618"/>
                <a:ext cx="2023824" cy="461665"/>
              </a:xfrm>
              <a:prstGeom prst="rect">
                <a:avLst/>
              </a:prstGeom>
              <a:noFill/>
            </p:spPr>
            <p:txBody>
              <a:bodyPr wrap="none" rtlCol="0">
                <a:spAutoFit/>
              </a:bodyPr>
              <a:lstStyle/>
              <a:p>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2</m:t>
                        </m:r>
                      </m:sub>
                    </m:sSub>
                  </m:oMath>
                </a14:m>
                <a:r>
                  <a:rPr lang="zh-CN" altLang="en-US" sz="2400" dirty="0">
                    <a:latin typeface="华文仿宋" panose="02010600040101010101" pitchFamily="2" charset="-122"/>
                    <a:ea typeface="华文仿宋" panose="02010600040101010101" pitchFamily="2" charset="-122"/>
                  </a:rPr>
                  <a:t>方向偏振光</a:t>
                </a:r>
                <a:endParaRPr lang="zh-CN" altLang="en-US" sz="2400" dirty="0">
                  <a:latin typeface="华文仿宋" panose="02010600040101010101" pitchFamily="2" charset="-122"/>
                  <a:ea typeface="华文仿宋" panose="02010600040101010101" pitchFamily="2" charset="-122"/>
                </a:endParaRPr>
              </a:p>
            </p:txBody>
          </p:sp>
        </mc:Choice>
        <mc:Fallback>
          <p:sp>
            <p:nvSpPr>
              <p:cNvPr id="15" name="文本框 14"/>
              <p:cNvSpPr txBox="1">
                <a:spLocks noRot="1" noChangeAspect="1" noMove="1" noResize="1" noEditPoints="1" noAdjustHandles="1" noChangeArrowheads="1" noChangeShapeType="1" noTextEdit="1"/>
              </p:cNvSpPr>
              <p:nvPr/>
            </p:nvSpPr>
            <p:spPr>
              <a:xfrm>
                <a:off x="8702630" y="928618"/>
                <a:ext cx="2023824" cy="461665"/>
              </a:xfrm>
              <a:prstGeom prst="rect">
                <a:avLst/>
              </a:prstGeom>
              <a:blipFill rotWithShape="1">
                <a:blip r:embed="rId3"/>
                <a:stretch>
                  <a:fillRect l="-29" t="-54" r="-3010" b="58"/>
                </a:stretch>
              </a:blipFill>
            </p:spPr>
            <p:txBody>
              <a:bodyPr/>
              <a:lstStyle/>
              <a:p>
                <a:r>
                  <a:rPr lang="zh-CN" altLang="en-US">
                    <a:noFill/>
                  </a:rPr>
                  <a:t> </a:t>
                </a:r>
              </a:p>
            </p:txBody>
          </p:sp>
        </mc:Fallback>
      </mc:AlternateContent>
      <p:graphicFrame>
        <p:nvGraphicFramePr>
          <p:cNvPr id="18" name="内容占位符 17"/>
          <p:cNvGraphicFramePr>
            <a:graphicFrameLocks noGrp="1"/>
          </p:cNvGraphicFramePr>
          <p:nvPr>
            <p:ph idx="1"/>
            <p:custDataLst>
              <p:tags r:id="rId4"/>
            </p:custDataLst>
          </p:nvPr>
        </p:nvGraphicFramePr>
        <p:xfrm>
          <a:off x="838200" y="1600157"/>
          <a:ext cx="10515600" cy="977646"/>
        </p:xfrm>
        <a:graphic>
          <a:graphicData uri="http://schemas.openxmlformats.org/drawingml/2006/table">
            <a:tbl>
              <a:tblPr firstRow="1" bandRow="1">
                <a:tableStyleId>{00A15C55-8517-42AA-B614-E9B94910E393}</a:tableStyleId>
              </a:tblPr>
              <a:tblGrid>
                <a:gridCol w="2628900"/>
                <a:gridCol w="2628900"/>
                <a:gridCol w="2628900"/>
                <a:gridCol w="2628900"/>
              </a:tblGrid>
              <a:tr h="370840">
                <a:tc>
                  <a:txBody>
                    <a:bodyPr/>
                    <a:lstStyle/>
                    <a:p>
                      <a:pPr algn="ctr"/>
                      <a:endParaRPr lang="zh-CN" altLang="en-US" dirty="0"/>
                    </a:p>
                  </a:txBody>
                  <a:tcPr/>
                </a:tc>
                <a:tc>
                  <a:txBody>
                    <a:bodyPr/>
                    <a:lstStyle/>
                    <a:p>
                      <a:pPr algn="ctr"/>
                      <a:r>
                        <a:rPr lang="zh-CN" altLang="en-US" dirty="0">
                          <a:solidFill>
                            <a:schemeClr val="tx1"/>
                          </a:solidFill>
                          <a:latin typeface="华文仿宋" panose="02010600040101010101" pitchFamily="2" charset="-122"/>
                          <a:ea typeface="华文仿宋" panose="02010600040101010101" pitchFamily="2" charset="-122"/>
                        </a:rPr>
                        <a:t>初始自然光</a:t>
                      </a:r>
                      <a:endParaRPr lang="zh-CN" altLang="en-US" dirty="0">
                        <a:solidFill>
                          <a:schemeClr val="tx1"/>
                        </a:solidFill>
                        <a:latin typeface="华文仿宋" panose="02010600040101010101" pitchFamily="2" charset="-122"/>
                        <a:ea typeface="华文仿宋" panose="02010600040101010101" pitchFamily="2" charset="-122"/>
                      </a:endParaRPr>
                    </a:p>
                  </a:txBody>
                  <a:tcPr/>
                </a:tc>
                <a:tc>
                  <a:txBody>
                    <a:bodyPr/>
                    <a:lstStyle/>
                    <a:p>
                      <a:endParaRPr lang="zh-CN"/>
                    </a:p>
                  </a:txBody>
                  <a:tcPr>
                    <a:blipFill>
                      <a:blip r:embed="rId5"/>
                      <a:stretch>
                        <a:fillRect l="-200000" t="-6557" r="-100694" b="-167213"/>
                      </a:stretch>
                    </a:blipFill>
                  </a:tcPr>
                </a:tc>
                <a:tc>
                  <a:txBody>
                    <a:bodyPr/>
                    <a:lstStyle/>
                    <a:p>
                      <a:endParaRPr lang="zh-CN"/>
                    </a:p>
                  </a:txBody>
                  <a:tcPr>
                    <a:blipFill>
                      <a:blip r:embed="rId5"/>
                      <a:stretch>
                        <a:fillRect l="-300696" t="-6557" r="-928" b="-167213"/>
                      </a:stretch>
                    </a:blipFill>
                  </a:tcPr>
                </a:tc>
              </a:tr>
              <a:tr h="606806">
                <a:tc>
                  <a:txBody>
                    <a:bodyPr/>
                    <a:lstStyle/>
                    <a:p>
                      <a:pPr algn="ctr"/>
                      <a:r>
                        <a:rPr lang="zh-CN" altLang="en-US" dirty="0">
                          <a:latin typeface="华文仿宋" panose="02010600040101010101" pitchFamily="2" charset="-122"/>
                          <a:ea typeface="华文仿宋" panose="02010600040101010101" pitchFamily="2" charset="-122"/>
                        </a:rPr>
                        <a:t>强度</a:t>
                      </a:r>
                      <a:endParaRPr lang="zh-CN" altLang="en-US" dirty="0">
                        <a:latin typeface="华文仿宋" panose="02010600040101010101" pitchFamily="2" charset="-122"/>
                        <a:ea typeface="华文仿宋" panose="02010600040101010101" pitchFamily="2" charset="-122"/>
                      </a:endParaRPr>
                    </a:p>
                  </a:txBody>
                  <a:tcPr/>
                </a:tc>
                <a:tc>
                  <a:txBody>
                    <a:bodyPr/>
                    <a:lstStyle/>
                    <a:p>
                      <a:endParaRPr lang="zh-CN"/>
                    </a:p>
                  </a:txBody>
                  <a:tcPr>
                    <a:blipFill>
                      <a:blip r:embed="rId5"/>
                      <a:stretch>
                        <a:fillRect l="-100464" t="-65000" r="-201160" b="-2000"/>
                      </a:stretch>
                    </a:blipFill>
                  </a:tcPr>
                </a:tc>
                <a:tc>
                  <a:txBody>
                    <a:bodyPr/>
                    <a:lstStyle/>
                    <a:p>
                      <a:endParaRPr lang="zh-CN"/>
                    </a:p>
                  </a:txBody>
                  <a:tcPr>
                    <a:blipFill>
                      <a:blip r:embed="rId5"/>
                      <a:stretch>
                        <a:fillRect l="-200000" t="-65000" r="-100694" b="-2000"/>
                      </a:stretch>
                    </a:blipFill>
                  </a:tcPr>
                </a:tc>
                <a:tc>
                  <a:txBody>
                    <a:bodyPr/>
                    <a:lstStyle/>
                    <a:p>
                      <a:endParaRPr lang="zh-CN"/>
                    </a:p>
                  </a:txBody>
                  <a:tcPr>
                    <a:blipFill>
                      <a:blip r:embed="rId5"/>
                      <a:stretch>
                        <a:fillRect l="-300696" t="-65000" r="-928" b="-2000"/>
                      </a:stretch>
                    </a:blipFill>
                  </a:tcPr>
                </a:tc>
              </a:tr>
            </a:tbl>
          </a:graphicData>
        </a:graphic>
      </p:graphicFrame>
      <p:graphicFrame>
        <p:nvGraphicFramePr>
          <p:cNvPr id="22" name="表格 21"/>
          <p:cNvGraphicFramePr>
            <a:graphicFrameLocks noGrp="1"/>
          </p:cNvGraphicFramePr>
          <p:nvPr>
            <p:custDataLst>
              <p:tags r:id="rId6"/>
            </p:custDataLst>
          </p:nvPr>
        </p:nvGraphicFramePr>
        <p:xfrm>
          <a:off x="838200" y="3588126"/>
          <a:ext cx="10515600" cy="977646"/>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endParaRPr lang="zh-CN" altLang="en-US" dirty="0"/>
                    </a:p>
                  </a:txBody>
                  <a:tcPr/>
                </a:tc>
                <a:tc>
                  <a:txBody>
                    <a:bodyPr/>
                    <a:lstStyle/>
                    <a:p>
                      <a:pPr algn="ctr"/>
                      <a:r>
                        <a:rPr lang="zh-CN" altLang="en-US" dirty="0">
                          <a:latin typeface="华文仿宋" panose="02010600040101010101" pitchFamily="2" charset="-122"/>
                          <a:ea typeface="华文仿宋" panose="02010600040101010101" pitchFamily="2" charset="-122"/>
                        </a:rPr>
                        <a:t>初始线偏光</a:t>
                      </a:r>
                      <a:endParaRPr lang="zh-CN" altLang="en-US" dirty="0">
                        <a:latin typeface="华文仿宋" panose="02010600040101010101" pitchFamily="2" charset="-122"/>
                        <a:ea typeface="华文仿宋" panose="02010600040101010101" pitchFamily="2" charset="-122"/>
                      </a:endParaRPr>
                    </a:p>
                  </a:txBody>
                  <a:tcPr/>
                </a:tc>
                <a:tc>
                  <a:txBody>
                    <a:bodyPr/>
                    <a:lstStyle/>
                    <a:p>
                      <a:endParaRPr lang="zh-CN"/>
                    </a:p>
                  </a:txBody>
                  <a:tcPr>
                    <a:blipFill>
                      <a:blip r:embed="rId7"/>
                      <a:stretch>
                        <a:fillRect l="-200000" t="-6557" r="-100694" b="-168852"/>
                      </a:stretch>
                    </a:blipFill>
                  </a:tcPr>
                </a:tc>
                <a:tc>
                  <a:txBody>
                    <a:bodyPr/>
                    <a:lstStyle/>
                    <a:p>
                      <a:endParaRPr lang="zh-CN"/>
                    </a:p>
                  </a:txBody>
                  <a:tcPr>
                    <a:blipFill>
                      <a:blip r:embed="rId7"/>
                      <a:stretch>
                        <a:fillRect l="-300696" t="-6557" r="-928" b="-168852"/>
                      </a:stretch>
                    </a:blipFill>
                  </a:tcPr>
                </a:tc>
              </a:tr>
              <a:tr h="606806">
                <a:tc>
                  <a:txBody>
                    <a:bodyPr/>
                    <a:lstStyle/>
                    <a:p>
                      <a:pPr algn="ctr"/>
                      <a:r>
                        <a:rPr lang="zh-CN" altLang="en-US" dirty="0">
                          <a:latin typeface="华文仿宋" panose="02010600040101010101" pitchFamily="2" charset="-122"/>
                          <a:ea typeface="华文仿宋" panose="02010600040101010101" pitchFamily="2" charset="-122"/>
                        </a:rPr>
                        <a:t>强度</a:t>
                      </a:r>
                      <a:endParaRPr lang="zh-CN" altLang="en-US" dirty="0">
                        <a:latin typeface="华文仿宋" panose="02010600040101010101" pitchFamily="2" charset="-122"/>
                        <a:ea typeface="华文仿宋" panose="02010600040101010101" pitchFamily="2" charset="-122"/>
                      </a:endParaRPr>
                    </a:p>
                  </a:txBody>
                  <a:tcPr/>
                </a:tc>
                <a:tc>
                  <a:txBody>
                    <a:bodyPr/>
                    <a:lstStyle/>
                    <a:p>
                      <a:endParaRPr lang="zh-CN"/>
                    </a:p>
                  </a:txBody>
                  <a:tcPr>
                    <a:blipFill>
                      <a:blip r:embed="rId7"/>
                      <a:stretch>
                        <a:fillRect l="-100464" t="-65000" r="-201160" b="-3000"/>
                      </a:stretch>
                    </a:blipFill>
                  </a:tcPr>
                </a:tc>
                <a:tc>
                  <a:txBody>
                    <a:bodyPr/>
                    <a:lstStyle/>
                    <a:p>
                      <a:endParaRPr lang="zh-CN" dirty="0"/>
                    </a:p>
                  </a:txBody>
                  <a:tcPr>
                    <a:blipFill>
                      <a:blip r:embed="rId7"/>
                      <a:stretch>
                        <a:fillRect l="-200000" t="-65000" r="-100694" b="-3000"/>
                      </a:stretch>
                    </a:blipFill>
                  </a:tcPr>
                </a:tc>
                <a:tc>
                  <a:txBody>
                    <a:bodyPr/>
                    <a:lstStyle/>
                    <a:p>
                      <a:endParaRPr lang="zh-CN" dirty="0"/>
                    </a:p>
                  </a:txBody>
                  <a:tcPr>
                    <a:blipFill>
                      <a:blip r:embed="rId7"/>
                      <a:stretch>
                        <a:fillRect l="-300696" t="-65000" r="-928" b="-3000"/>
                      </a:stretch>
                    </a:blipFill>
                  </a:tcPr>
                </a:tc>
              </a:tr>
            </a:tbl>
          </a:graphicData>
        </a:graphic>
      </p:graphicFrame>
      <p:sp>
        <p:nvSpPr>
          <p:cNvPr id="25" name="箭头: 右 24"/>
          <p:cNvSpPr/>
          <p:nvPr/>
        </p:nvSpPr>
        <p:spPr>
          <a:xfrm rot="10800000">
            <a:off x="8411227" y="4055319"/>
            <a:ext cx="378741" cy="325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p:cNvSpPr/>
          <p:nvPr/>
        </p:nvSpPr>
        <p:spPr>
          <a:xfrm rot="5400000">
            <a:off x="5906628" y="4552939"/>
            <a:ext cx="378741" cy="3256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7" name="文本框 26"/>
              <p:cNvSpPr txBox="1"/>
              <p:nvPr/>
            </p:nvSpPr>
            <p:spPr>
              <a:xfrm>
                <a:off x="5781649" y="5145388"/>
                <a:ext cx="62869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rPr>
                        <m:t>0</m:t>
                      </m:r>
                    </m:oMath>
                  </m:oMathPara>
                </a14:m>
                <a:endParaRPr lang="zh-CN" altLang="en-US" dirty="0"/>
              </a:p>
            </p:txBody>
          </p:sp>
        </mc:Choice>
        <mc:Fallback>
          <p:sp>
            <p:nvSpPr>
              <p:cNvPr id="27" name="文本框 26"/>
              <p:cNvSpPr txBox="1">
                <a:spLocks noRot="1" noChangeAspect="1" noMove="1" noResize="1" noEditPoints="1" noAdjustHandles="1" noChangeArrowheads="1" noChangeShapeType="1" noTextEdit="1"/>
              </p:cNvSpPr>
              <p:nvPr/>
            </p:nvSpPr>
            <p:spPr>
              <a:xfrm>
                <a:off x="5781649" y="5145388"/>
                <a:ext cx="628698" cy="276999"/>
              </a:xfrm>
              <a:prstGeom prst="rect">
                <a:avLst/>
              </a:prstGeom>
              <a:blipFill rotWithShape="1">
                <a:blip r:embed="rId8"/>
                <a:stretch>
                  <a:fillRect l="-97" t="-223" r="-9895" b="4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p:cNvSpPr txBox="1"/>
              <p:nvPr/>
            </p:nvSpPr>
            <p:spPr>
              <a:xfrm>
                <a:off x="2625434" y="5623265"/>
                <a:ext cx="6941131" cy="461665"/>
              </a:xfrm>
              <a:prstGeom prst="rect">
                <a:avLst/>
              </a:prstGeom>
              <a:noFill/>
            </p:spPr>
            <p:txBody>
              <a:bodyPr wrap="none" rtlCol="0">
                <a:spAutoFit/>
              </a:bodyPr>
              <a:lstStyle/>
              <a:p>
                <a:r>
                  <a:rPr lang="zh-CN" altLang="en-US" sz="2400" dirty="0">
                    <a:latin typeface="华文仿宋" panose="02010600040101010101" pitchFamily="2" charset="-122"/>
                    <a:ea typeface="华文仿宋" panose="02010600040101010101" pitchFamily="2" charset="-122"/>
                  </a:rPr>
                  <a:t>即入射光中的线偏振光方向与</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1</m:t>
                        </m:r>
                      </m:sub>
                    </m:sSub>
                  </m:oMath>
                </a14:m>
                <a:r>
                  <a:rPr lang="zh-CN" altLang="en-US" sz="2400" dirty="0">
                    <a:latin typeface="华文仿宋" panose="02010600040101010101" pitchFamily="2" charset="-122"/>
                    <a:ea typeface="华文仿宋" panose="02010600040101010101" pitchFamily="2" charset="-122"/>
                  </a:rPr>
                  <a:t>偏振片的方向一致</a:t>
                </a:r>
                <a:endParaRPr lang="zh-CN" altLang="en-US" sz="2400" dirty="0">
                  <a:latin typeface="华文仿宋" panose="02010600040101010101" pitchFamily="2" charset="-122"/>
                  <a:ea typeface="华文仿宋" panose="02010600040101010101" pitchFamily="2" charset="-122"/>
                </a:endParaRPr>
              </a:p>
            </p:txBody>
          </p:sp>
        </mc:Choice>
        <mc:Fallback>
          <p:sp>
            <p:nvSpPr>
              <p:cNvPr id="28" name="文本框 27"/>
              <p:cNvSpPr txBox="1">
                <a:spLocks noRot="1" noChangeAspect="1" noMove="1" noResize="1" noEditPoints="1" noAdjustHandles="1" noChangeArrowheads="1" noChangeShapeType="1" noTextEdit="1"/>
              </p:cNvSpPr>
              <p:nvPr/>
            </p:nvSpPr>
            <p:spPr>
              <a:xfrm>
                <a:off x="2625434" y="5623265"/>
                <a:ext cx="6941131" cy="461665"/>
              </a:xfrm>
              <a:prstGeom prst="rect">
                <a:avLst/>
              </a:prstGeom>
              <a:blipFill rotWithShape="1">
                <a:blip r:embed="rId9"/>
                <a:stretch>
                  <a:fillRect l="-5" t="-74" r="-298" b="78"/>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2257" y="582756"/>
            <a:ext cx="10489325" cy="2645404"/>
          </a:xfrm>
          <a:prstGeom prst="rect">
            <a:avLst/>
          </a:prstGeom>
        </p:spPr>
        <p:txBody>
          <a:bodyPr wrap="square">
            <a:spAutoFit/>
          </a:bodyPr>
          <a:lstStyle/>
          <a:p>
            <a:pPr>
              <a:lnSpc>
                <a:spcPct val="120000"/>
              </a:lnSpc>
            </a:pP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10.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如图安排的三种透光媒质 </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Ⅰ</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Ⅱ</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Ⅲ</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，其折射率分别为 </a:t>
            </a:r>
            <a:r>
              <a:rPr lang="zh-CN" altLang="en-US"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2400" b="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33</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2400" b="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2</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=1.50</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2400" b="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3</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。两个交界面相互平行。一束自然光自媒质</a:t>
            </a: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Ⅰ</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中入射到 </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Ⅰ</a:t>
            </a: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与 </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Ⅱ</a:t>
            </a: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的交界面上，若</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反射光为线偏振光</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(1) 求入射角 </a:t>
            </a:r>
            <a:r>
              <a:rPr lang="en-US" altLang="zh-CN" sz="2400" b="1" i="1" dirty="0" err="1">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i</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(2) 媒质 </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Ⅱ</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Ⅲ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界面上的反射光是不是线偏振光? 为什么?</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en-US" sz="2000" b="1"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7676328" y="2974406"/>
            <a:ext cx="3026422" cy="33008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78180" y="351155"/>
            <a:ext cx="5474970" cy="521970"/>
          </a:xfrm>
          <a:prstGeom prst="rect">
            <a:avLst/>
          </a:prstGeom>
          <a:noFill/>
        </p:spPr>
        <p:txBody>
          <a:bodyPr wrap="none" rtlCol="0" anchor="t">
            <a:spAutoFit/>
          </a:bodyPr>
          <a:lstStyle/>
          <a:p>
            <a:r>
              <a:rPr lang="zh-CN" altLang="en-US" sz="2800" dirty="0">
                <a:latin typeface="楷体" panose="02010609060101010101" charset="-122"/>
                <a:ea typeface="楷体" panose="02010609060101010101" charset="-122"/>
                <a:cs typeface="楷体" panose="02010609060101010101" charset="-122"/>
                <a:sym typeface="+mn-ea"/>
              </a:rPr>
              <a:t>原点</a:t>
            </a:r>
            <a:r>
              <a:rPr lang="en-US" altLang="zh-CN" sz="2800" dirty="0">
                <a:latin typeface="Times New Roman" panose="02020603050405020304" pitchFamily="18" charset="0"/>
                <a:ea typeface="楷体" panose="02010609060101010101" charset="-122"/>
                <a:cs typeface="Times New Roman" panose="02020603050405020304" pitchFamily="18" charset="0"/>
                <a:sym typeface="+mn-ea"/>
              </a:rPr>
              <a:t>O</a:t>
            </a:r>
            <a:r>
              <a:rPr lang="zh-CN" altLang="en-US" sz="2800" dirty="0">
                <a:latin typeface="楷体" panose="02010609060101010101" charset="-122"/>
                <a:ea typeface="楷体" panose="02010609060101010101" charset="-122"/>
                <a:cs typeface="楷体" panose="02010609060101010101" charset="-122"/>
                <a:sym typeface="+mn-ea"/>
              </a:rPr>
              <a:t>上方的第五级明条纹的坐标</a:t>
            </a:r>
            <a:r>
              <a:rPr lang="zh-CN" altLang="en-US" b="1" dirty="0">
                <a:latin typeface="Times New Roman" panose="02020603050405020304" pitchFamily="18" charset="0"/>
                <a:ea typeface="华文中宋" panose="02010600040101010101" pitchFamily="2" charset="-122"/>
                <a:cs typeface="Times New Roman" panose="02020603050405020304" pitchFamily="18" charset="0"/>
                <a:sym typeface="+mn-ea"/>
              </a:rPr>
              <a:t> </a:t>
            </a:r>
            <a:endParaRPr lang="zh-CN" altLang="en-US" dirty="0"/>
          </a:p>
        </p:txBody>
      </p:sp>
      <p:graphicFrame>
        <p:nvGraphicFramePr>
          <p:cNvPr id="13" name="对象 12">
            <a:hlinkClick r:id="" action="ppaction://ole?verb=0"/>
          </p:cNvPr>
          <p:cNvGraphicFramePr>
            <a:graphicFrameLocks noChangeAspect="1"/>
          </p:cNvGraphicFramePr>
          <p:nvPr/>
        </p:nvGraphicFramePr>
        <p:xfrm>
          <a:off x="2556510" y="967740"/>
          <a:ext cx="5410835" cy="885190"/>
        </p:xfrm>
        <a:graphic>
          <a:graphicData uri="http://schemas.openxmlformats.org/presentationml/2006/ole">
            <mc:AlternateContent xmlns:mc="http://schemas.openxmlformats.org/markup-compatibility/2006">
              <mc:Choice xmlns:v="urn:schemas-microsoft-com:vml" Requires="v">
                <p:oleObj spid="_x0000_s2" name="" r:id="rId1" imgW="2565400" imgH="419100" progId="Equation.DSMT4">
                  <p:embed/>
                </p:oleObj>
              </mc:Choice>
              <mc:Fallback>
                <p:oleObj name="" r:id="rId1" imgW="2565400" imgH="419100" progId="Equation.DSMT4">
                  <p:embed/>
                  <p:pic>
                    <p:nvPicPr>
                      <p:cNvPr id="0" name="图片 1028"/>
                      <p:cNvPicPr/>
                      <p:nvPr/>
                    </p:nvPicPr>
                    <p:blipFill>
                      <a:blip r:embed="rId2"/>
                      <a:stretch>
                        <a:fillRect/>
                      </a:stretch>
                    </p:blipFill>
                    <p:spPr>
                      <a:xfrm>
                        <a:off x="2556510" y="967740"/>
                        <a:ext cx="5410835" cy="885190"/>
                      </a:xfrm>
                      <a:prstGeom prst="rect">
                        <a:avLst/>
                      </a:prstGeom>
                    </p:spPr>
                  </p:pic>
                </p:oleObj>
              </mc:Fallback>
            </mc:AlternateContent>
          </a:graphicData>
        </a:graphic>
      </p:graphicFrame>
      <p:sp>
        <p:nvSpPr>
          <p:cNvPr id="8" name="文本框 7"/>
          <p:cNvSpPr txBox="1"/>
          <p:nvPr/>
        </p:nvSpPr>
        <p:spPr>
          <a:xfrm>
            <a:off x="1520190" y="2886710"/>
            <a:ext cx="1970405" cy="521970"/>
          </a:xfrm>
          <a:prstGeom prst="rect">
            <a:avLst/>
          </a:prstGeom>
          <a:noFill/>
        </p:spPr>
        <p:txBody>
          <a:bodyPr wrap="none" rtlCol="0" anchor="t">
            <a:spAutoFit/>
          </a:bodyPr>
          <a:lstStyle/>
          <a:p>
            <a:r>
              <a:rPr lang="zh-CN" altLang="en-US" sz="2800" b="1" dirty="0">
                <a:latin typeface="楷体" panose="02010609060101010101" charset="-122"/>
                <a:ea typeface="楷体" panose="02010609060101010101" charset="-122"/>
                <a:cs typeface="Times New Roman" panose="02020603050405020304" pitchFamily="18" charset="0"/>
                <a:sym typeface="+mn-ea"/>
              </a:rPr>
              <a:t>此时光程差</a:t>
            </a:r>
            <a:endParaRPr lang="zh-CN" altLang="en-US" sz="2800" b="1" dirty="0">
              <a:latin typeface="楷体" panose="02010609060101010101" charset="-122"/>
              <a:ea typeface="楷体" panose="02010609060101010101" charset="-122"/>
              <a:cs typeface="Times New Roman" panose="02020603050405020304" pitchFamily="18" charset="0"/>
              <a:sym typeface="+mn-ea"/>
            </a:endParaRPr>
          </a:p>
        </p:txBody>
      </p:sp>
      <p:graphicFrame>
        <p:nvGraphicFramePr>
          <p:cNvPr id="10" name="对象 9">
            <a:hlinkClick r:id="" action="ppaction://ole?verb=0"/>
          </p:cNvPr>
          <p:cNvGraphicFramePr>
            <a:graphicFrameLocks noChangeAspect="1"/>
          </p:cNvGraphicFramePr>
          <p:nvPr/>
        </p:nvGraphicFramePr>
        <p:xfrm>
          <a:off x="3753168" y="3255328"/>
          <a:ext cx="3968750" cy="3052445"/>
        </p:xfrm>
        <a:graphic>
          <a:graphicData uri="http://schemas.openxmlformats.org/presentationml/2006/ole">
            <mc:AlternateContent xmlns:mc="http://schemas.openxmlformats.org/markup-compatibility/2006">
              <mc:Choice xmlns:v="urn:schemas-microsoft-com:vml" Requires="v">
                <p:oleObj spid="_x0000_s3" name="" r:id="rId3" imgW="1651000" imgH="1270000" progId="Equation.DSMT4">
                  <p:embed/>
                </p:oleObj>
              </mc:Choice>
              <mc:Fallback>
                <p:oleObj name="" r:id="rId3" imgW="1651000" imgH="1270000" progId="Equation.DSMT4">
                  <p:embed/>
                  <p:pic>
                    <p:nvPicPr>
                      <p:cNvPr id="0" name="图片 1025"/>
                      <p:cNvPicPr/>
                      <p:nvPr/>
                    </p:nvPicPr>
                    <p:blipFill>
                      <a:blip r:embed="rId4"/>
                      <a:stretch>
                        <a:fillRect/>
                      </a:stretch>
                    </p:blipFill>
                    <p:spPr>
                      <a:xfrm>
                        <a:off x="3753168" y="3255328"/>
                        <a:ext cx="3968750" cy="3052445"/>
                      </a:xfrm>
                      <a:prstGeom prst="rect">
                        <a:avLst/>
                      </a:prstGeom>
                    </p:spPr>
                  </p:pic>
                </p:oleObj>
              </mc:Fallback>
            </mc:AlternateContent>
          </a:graphicData>
        </a:graphic>
      </p:graphicFrame>
      <p:grpSp>
        <p:nvGrpSpPr>
          <p:cNvPr id="17" name="组合 16"/>
          <p:cNvGrpSpPr/>
          <p:nvPr/>
        </p:nvGrpSpPr>
        <p:grpSpPr>
          <a:xfrm>
            <a:off x="678180" y="1933575"/>
            <a:ext cx="7197725" cy="953135"/>
            <a:chOff x="1068" y="3045"/>
            <a:chExt cx="11335" cy="1501"/>
          </a:xfrm>
        </p:grpSpPr>
        <p:sp>
          <p:nvSpPr>
            <p:cNvPr id="4" name="文本框 3"/>
            <p:cNvSpPr txBox="1"/>
            <p:nvPr/>
          </p:nvSpPr>
          <p:spPr>
            <a:xfrm>
              <a:off x="1068" y="3045"/>
              <a:ext cx="10547" cy="1501"/>
            </a:xfrm>
            <a:prstGeom prst="rect">
              <a:avLst/>
            </a:prstGeom>
            <a:noFill/>
          </p:spPr>
          <p:txBody>
            <a:bodyPr wrap="square" rtlCol="0" anchor="t">
              <a:spAutoFit/>
            </a:bodyPr>
            <a:lstStyle/>
            <a:p>
              <a:r>
                <a:rPr lang="en-US" altLang="zh-CN" sz="2800" b="1" dirty="0">
                  <a:latin typeface="楷体" panose="02010609060101010101" charset="-122"/>
                  <a:ea typeface="楷体" panose="02010609060101010101" charset="-122"/>
                  <a:cs typeface="楷体" panose="02010609060101010101" charset="-122"/>
                  <a:sym typeface="+mn-ea"/>
                </a:rPr>
                <a:t>(2)</a:t>
              </a:r>
              <a:r>
                <a:rPr lang="zh-CN" altLang="en-US" sz="2800" b="1" dirty="0">
                  <a:latin typeface="楷体" panose="02010609060101010101" charset="-122"/>
                  <a:ea typeface="楷体" panose="02010609060101010101" charset="-122"/>
                  <a:cs typeface="楷体" panose="02010609060101010101" charset="-122"/>
                  <a:sym typeface="+mn-ea"/>
                </a:rPr>
                <a:t>如果用厚度 </a:t>
              </a:r>
              <a:r>
                <a:rPr lang="en-US" altLang="zh-CN" sz="2800" b="1" dirty="0">
                  <a:solidFill>
                    <a:srgbClr val="FF0000"/>
                  </a:solidFill>
                  <a:latin typeface="楷体" panose="02010609060101010101" charset="-122"/>
                  <a:ea typeface="楷体" panose="02010609060101010101" charset="-122"/>
                  <a:cs typeface="楷体" panose="02010609060101010101" charset="-122"/>
                  <a:sym typeface="+mn-ea"/>
                </a:rPr>
                <a:t>            </a:t>
              </a:r>
              <a:r>
                <a:rPr lang="zh-CN" altLang="en-US" sz="2800" b="1" dirty="0">
                  <a:latin typeface="楷体" panose="02010609060101010101" charset="-122"/>
                  <a:ea typeface="楷体" panose="02010609060101010101" charset="-122"/>
                  <a:cs typeface="楷体" panose="02010609060101010101" charset="-122"/>
                  <a:sym typeface="+mn-ea"/>
                </a:rPr>
                <a:t>折射率为 </a:t>
              </a:r>
              <a:r>
                <a:rPr lang="en-US" altLang="zh-CN" sz="2800" b="1" dirty="0">
                  <a:latin typeface="楷体" panose="02010609060101010101" charset="-122"/>
                  <a:ea typeface="楷体" panose="02010609060101010101" charset="-122"/>
                  <a:cs typeface="楷体" panose="02010609060101010101" charset="-122"/>
                  <a:sym typeface="+mn-ea"/>
                </a:rPr>
                <a:t>    </a:t>
              </a:r>
              <a:r>
                <a:rPr lang="zh-CN" altLang="en-US" sz="2800" b="1" dirty="0">
                  <a:solidFill>
                    <a:srgbClr val="FF0000"/>
                  </a:solidFill>
                  <a:latin typeface="楷体" panose="02010609060101010101" charset="-122"/>
                  <a:ea typeface="楷体" panose="02010609060101010101" charset="-122"/>
                  <a:cs typeface="楷体" panose="02010609060101010101" charset="-122"/>
                  <a:sym typeface="+mn-ea"/>
                </a:rPr>
                <a:t> </a:t>
              </a:r>
              <a:r>
                <a:rPr lang="zh-CN" altLang="en-US" sz="2800" b="1" dirty="0">
                  <a:latin typeface="楷体" panose="02010609060101010101" charset="-122"/>
                  <a:ea typeface="楷体" panose="02010609060101010101" charset="-122"/>
                  <a:cs typeface="楷体" panose="02010609060101010101" charset="-122"/>
                  <a:sym typeface="+mn-ea"/>
                </a:rPr>
                <a:t>的透明薄膜覆盖在图中 </a:t>
              </a:r>
              <a:r>
                <a:rPr lang="en-US" altLang="zh-CN" sz="2800" b="1" baseline="-25000" dirty="0">
                  <a:solidFill>
                    <a:srgbClr val="FF0000"/>
                  </a:solidFill>
                  <a:latin typeface="楷体" panose="02010609060101010101" charset="-122"/>
                  <a:ea typeface="楷体" panose="02010609060101010101" charset="-122"/>
                  <a:cs typeface="楷体" panose="02010609060101010101" charset="-122"/>
                  <a:sym typeface="+mn-ea"/>
                </a:rPr>
                <a:t> </a:t>
              </a:r>
              <a:r>
                <a:rPr lang="zh-CN" altLang="en-US" sz="2800" b="1" dirty="0">
                  <a:latin typeface="楷体" panose="02010609060101010101" charset="-122"/>
                  <a:ea typeface="楷体" panose="02010609060101010101" charset="-122"/>
                  <a:cs typeface="楷体" panose="02010609060101010101" charset="-122"/>
                  <a:sym typeface="+mn-ea"/>
                </a:rPr>
                <a:t>缝的后面，</a:t>
              </a:r>
              <a:endParaRPr lang="zh-CN" altLang="en-US" sz="2800">
                <a:latin typeface="楷体" panose="02010609060101010101" charset="-122"/>
                <a:ea typeface="楷体" panose="02010609060101010101" charset="-122"/>
                <a:cs typeface="楷体" panose="02010609060101010101" charset="-122"/>
              </a:endParaRPr>
            </a:p>
          </p:txBody>
        </p:sp>
        <p:graphicFrame>
          <p:nvGraphicFramePr>
            <p:cNvPr id="9" name="对象 8">
              <a:hlinkClick r:id="" action="ppaction://ole?verb=0"/>
            </p:cNvPr>
            <p:cNvGraphicFramePr>
              <a:graphicFrameLocks noChangeAspect="1"/>
            </p:cNvGraphicFramePr>
            <p:nvPr/>
          </p:nvGraphicFramePr>
          <p:xfrm>
            <a:off x="5010" y="3067"/>
            <a:ext cx="3444" cy="657"/>
          </p:xfrm>
          <a:graphic>
            <a:graphicData uri="http://schemas.openxmlformats.org/presentationml/2006/ole">
              <mc:AlternateContent xmlns:mc="http://schemas.openxmlformats.org/markup-compatibility/2006">
                <mc:Choice xmlns:v="urn:schemas-microsoft-com:vml" Requires="v">
                  <p:oleObj spid="_x0000_s5" name="" r:id="rId5" imgW="1066800" imgH="203200" progId="Equation.DSMT4">
                    <p:embed/>
                  </p:oleObj>
                </mc:Choice>
                <mc:Fallback>
                  <p:oleObj name="" r:id="rId5" imgW="1066800" imgH="203200" progId="Equation.DSMT4">
                    <p:embed/>
                    <p:pic>
                      <p:nvPicPr>
                        <p:cNvPr id="0" name="图片 1026"/>
                        <p:cNvPicPr/>
                        <p:nvPr/>
                      </p:nvPicPr>
                      <p:blipFill>
                        <a:blip r:embed="rId6"/>
                        <a:stretch>
                          <a:fillRect/>
                        </a:stretch>
                      </p:blipFill>
                      <p:spPr>
                        <a:xfrm>
                          <a:off x="5010" y="3067"/>
                          <a:ext cx="3444" cy="657"/>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10723" y="3151"/>
            <a:ext cx="1681" cy="573"/>
          </p:xfrm>
          <a:graphic>
            <a:graphicData uri="http://schemas.openxmlformats.org/presentationml/2006/ole">
              <mc:AlternateContent xmlns:mc="http://schemas.openxmlformats.org/markup-compatibility/2006">
                <mc:Choice xmlns:v="urn:schemas-microsoft-com:vml" Requires="v">
                  <p:oleObj spid="_x0000_s7" name="" r:id="rId7" imgW="520700" imgH="177165" progId="Equation.DSMT4">
                    <p:embed/>
                  </p:oleObj>
                </mc:Choice>
                <mc:Fallback>
                  <p:oleObj name="" r:id="rId7" imgW="520700" imgH="177165" progId="Equation.DSMT4">
                    <p:embed/>
                    <p:pic>
                      <p:nvPicPr>
                        <p:cNvPr id="0" name="图片 1026"/>
                        <p:cNvPicPr/>
                        <p:nvPr/>
                      </p:nvPicPr>
                      <p:blipFill>
                        <a:blip r:embed="rId8"/>
                        <a:stretch>
                          <a:fillRect/>
                        </a:stretch>
                      </p:blipFill>
                      <p:spPr>
                        <a:xfrm>
                          <a:off x="10723" y="3151"/>
                          <a:ext cx="1681" cy="573"/>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6783" y="3690"/>
            <a:ext cx="618" cy="856"/>
          </p:xfrm>
          <a:graphic>
            <a:graphicData uri="http://schemas.openxmlformats.org/presentationml/2006/ole">
              <mc:AlternateContent xmlns:mc="http://schemas.openxmlformats.org/markup-compatibility/2006">
                <mc:Choice xmlns:v="urn:schemas-microsoft-com:vml" Requires="v">
                  <p:oleObj spid="_x0000_s14" name="" r:id="rId9" imgW="165100" imgH="228600" progId="Equation.DSMT4">
                    <p:embed/>
                  </p:oleObj>
                </mc:Choice>
                <mc:Fallback>
                  <p:oleObj name="" r:id="rId9" imgW="165100" imgH="228600" progId="Equation.DSMT4">
                    <p:embed/>
                    <p:pic>
                      <p:nvPicPr>
                        <p:cNvPr id="0" name="图片 2048"/>
                        <p:cNvPicPr/>
                        <p:nvPr/>
                      </p:nvPicPr>
                      <p:blipFill>
                        <a:blip r:embed="rId10"/>
                        <a:stretch>
                          <a:fillRect/>
                        </a:stretch>
                      </p:blipFill>
                      <p:spPr>
                        <a:xfrm>
                          <a:off x="6783" y="3690"/>
                          <a:ext cx="618" cy="856"/>
                        </a:xfrm>
                        <a:prstGeom prst="rect">
                          <a:avLst/>
                        </a:prstGeom>
                      </p:spPr>
                    </p:pic>
                  </p:oleObj>
                </mc:Fallback>
              </mc:AlternateContent>
            </a:graphicData>
          </a:graphic>
        </p:graphicFrame>
      </p:grpSp>
      <p:grpSp>
        <p:nvGrpSpPr>
          <p:cNvPr id="16" name="组合 15"/>
          <p:cNvGrpSpPr/>
          <p:nvPr/>
        </p:nvGrpSpPr>
        <p:grpSpPr>
          <a:xfrm>
            <a:off x="7985125" y="842645"/>
            <a:ext cx="3771265" cy="3134360"/>
            <a:chOff x="12575" y="1327"/>
            <a:chExt cx="5939" cy="4936"/>
          </a:xfrm>
        </p:grpSpPr>
        <p:pic>
          <p:nvPicPr>
            <p:cNvPr id="15" name="图片 14"/>
            <p:cNvPicPr>
              <a:picLocks noChangeAspect="1"/>
            </p:cNvPicPr>
            <p:nvPr/>
          </p:nvPicPr>
          <p:blipFill rotWithShape="1">
            <a:blip r:embed="rId11"/>
            <a:srcRect l="70625" t="16656" b="25044"/>
            <a:stretch>
              <a:fillRect/>
            </a:stretch>
          </p:blipFill>
          <p:spPr>
            <a:xfrm>
              <a:off x="12575" y="1327"/>
              <a:ext cx="5922" cy="4936"/>
            </a:xfrm>
            <a:prstGeom prst="rect">
              <a:avLst/>
            </a:prstGeom>
          </p:spPr>
        </p:pic>
        <p:cxnSp>
          <p:nvCxnSpPr>
            <p:cNvPr id="18" name="直接箭头连接符 17"/>
            <p:cNvCxnSpPr/>
            <p:nvPr/>
          </p:nvCxnSpPr>
          <p:spPr>
            <a:xfrm flipV="1">
              <a:off x="14159" y="2470"/>
              <a:ext cx="3242" cy="597"/>
            </a:xfrm>
            <a:prstGeom prst="straightConnector1">
              <a:avLst/>
            </a:prstGeom>
            <a:ln w="4762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14219" y="2542"/>
              <a:ext cx="3146" cy="2004"/>
            </a:xfrm>
            <a:prstGeom prst="straightConnector1">
              <a:avLst/>
            </a:prstGeom>
            <a:ln w="4762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14285" y="2470"/>
              <a:ext cx="465" cy="1199"/>
            </a:xfrm>
            <a:prstGeom prst="roundRect">
              <a:avLst/>
            </a:prstGeom>
            <a:gradFill>
              <a:gsLst>
                <a:gs pos="0">
                  <a:srgbClr val="FECF40"/>
                </a:gs>
                <a:gs pos="100000">
                  <a:srgbClr val="846C21"/>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1" name="对象 20">
              <a:hlinkClick r:id="" action="ppaction://ole?verb=0"/>
            </p:cNvPr>
            <p:cNvGraphicFramePr>
              <a:graphicFrameLocks noChangeAspect="1"/>
            </p:cNvGraphicFramePr>
            <p:nvPr/>
          </p:nvGraphicFramePr>
          <p:xfrm>
            <a:off x="17490" y="1818"/>
            <a:ext cx="1025" cy="1100"/>
          </p:xfrm>
          <a:graphic>
            <a:graphicData uri="http://schemas.openxmlformats.org/presentationml/2006/ole">
              <mc:AlternateContent xmlns:mc="http://schemas.openxmlformats.org/markup-compatibility/2006">
                <mc:Choice xmlns:v="urn:schemas-microsoft-com:vml" Requires="v">
                  <p:oleObj spid="_x0000_s22" name="" r:id="rId12" imgW="165100" imgH="177165" progId="Equation.DSMT4">
                    <p:embed/>
                  </p:oleObj>
                </mc:Choice>
                <mc:Fallback>
                  <p:oleObj name="" r:id="rId12" imgW="165100" imgH="177165" progId="Equation.DSMT4">
                    <p:embed/>
                    <p:pic>
                      <p:nvPicPr>
                        <p:cNvPr id="0" name="图片 2049"/>
                        <p:cNvPicPr/>
                        <p:nvPr/>
                      </p:nvPicPr>
                      <p:blipFill>
                        <a:blip r:embed="rId13"/>
                        <a:stretch>
                          <a:fillRect/>
                        </a:stretch>
                      </p:blipFill>
                      <p:spPr>
                        <a:xfrm>
                          <a:off x="17490" y="1818"/>
                          <a:ext cx="1025" cy="1100"/>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8" grpId="0"/>
      <p:bldP spid="8"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31527" y="922932"/>
            <a:ext cx="8643620" cy="368300"/>
          </a:xfrm>
          <a:prstGeom prst="rect">
            <a:avLst/>
          </a:prstGeom>
          <a:noFill/>
        </p:spPr>
        <p:txBody>
          <a:bodyPr wrap="square" rtlCol="0">
            <a:spAutoFit/>
          </a:bodyPr>
          <a:lstStyle/>
          <a:p>
            <a:r>
              <a:rPr lang="zh-CN" altLang="en-US" dirty="0"/>
              <a:t>分析：自然光以布儒斯特角入射到介质表面时，其反射光为线偏振光。</a:t>
            </a:r>
            <a:endParaRPr lang="zh-CN" altLang="en-US" dirty="0"/>
          </a:p>
        </p:txBody>
      </p:sp>
      <p:sp>
        <p:nvSpPr>
          <p:cNvPr id="5" name="文本框 4"/>
          <p:cNvSpPr txBox="1"/>
          <p:nvPr/>
        </p:nvSpPr>
        <p:spPr>
          <a:xfrm>
            <a:off x="966808" y="1694265"/>
            <a:ext cx="6355080" cy="368300"/>
          </a:xfrm>
          <a:prstGeom prst="rect">
            <a:avLst/>
          </a:prstGeom>
          <a:noFill/>
        </p:spPr>
        <p:txBody>
          <a:bodyPr wrap="square" rtlCol="0">
            <a:spAutoFit/>
          </a:bodyPr>
          <a:lstStyle/>
          <a:p>
            <a:r>
              <a:rPr lang="zh-CN" altLang="en-US" dirty="0"/>
              <a:t>（</a:t>
            </a:r>
            <a:r>
              <a:rPr lang="en-US" altLang="zh-CN" dirty="0"/>
              <a:t>1</a:t>
            </a:r>
            <a:r>
              <a:rPr lang="zh-CN" altLang="en-US" dirty="0"/>
              <a:t>）由布儒斯特定律，</a:t>
            </a:r>
            <a:endParaRPr lang="en-US" altLang="zh-CN" dirty="0"/>
          </a:p>
        </p:txBody>
      </p:sp>
      <mc:AlternateContent xmlns:mc="http://schemas.openxmlformats.org/markup-compatibility/2006">
        <mc:Choice xmlns:a14="http://schemas.microsoft.com/office/drawing/2010/main" Requires="a14">
          <p:sp>
            <p:nvSpPr>
              <p:cNvPr id="7" name="对象 6">
                <a:hlinkClick r:id="" action="ppaction://ole?verb=0"/>
              </p:cNvPr>
              <p:cNvSpPr txBox="1"/>
              <p:nvPr/>
            </p:nvSpPr>
            <p:spPr>
              <a:xfrm>
                <a:off x="3384366" y="1582502"/>
                <a:ext cx="1243697" cy="910986"/>
              </a:xfrm>
              <a:prstGeom prst="rect">
                <a:avLst/>
              </a:prstGeom>
            </p:spPr>
            <p:txBody>
              <a:bodyPr>
                <a:normAutofit fontScale="92500"/>
              </a:bodyPr>
              <a:lstStyle/>
              <a:p>
                <a14:m>
                  <m:oMathPara xmlns:m="http://schemas.openxmlformats.org/officeDocument/2006/math">
                    <m:oMathParaPr>
                      <m:jc m:val="left"/>
                    </m:oMathParaPr>
                    <m:oMath xmlns:m="http://schemas.openxmlformats.org/officeDocument/2006/math">
                      <m:func>
                        <m:funcPr>
                          <m:ctrlPr>
                            <a:rPr lang="zh-CN" altLang="en-US" sz="2100" i="1">
                              <a:solidFill>
                                <a:srgbClr val="000000"/>
                              </a:solidFill>
                              <a:latin typeface="Cambria Math" panose="02040503050406030204" pitchFamily="18" charset="0"/>
                            </a:rPr>
                          </m:ctrlPr>
                        </m:funcPr>
                        <m:fName>
                          <m:r>
                            <m:rPr>
                              <m:sty m:val="p"/>
                            </m:rPr>
                            <a:rPr lang="zh-CN" altLang="en-US" sz="2100" i="0">
                              <a:solidFill>
                                <a:srgbClr val="000000"/>
                              </a:solidFill>
                              <a:latin typeface="Cambria Math" panose="02040503050406030204" pitchFamily="18" charset="0"/>
                            </a:rPr>
                            <m:t>tan</m:t>
                          </m:r>
                        </m:fName>
                        <m:e>
                          <m:r>
                            <a:rPr lang="zh-CN" altLang="en-US" sz="2100" i="1">
                              <a:solidFill>
                                <a:srgbClr val="000000"/>
                              </a:solidFill>
                              <a:latin typeface="Cambria Math" panose="02040503050406030204" pitchFamily="18" charset="0"/>
                            </a:rPr>
                            <m:t>𝑖</m:t>
                          </m:r>
                        </m:e>
                      </m:func>
                      <m:r>
                        <a:rPr lang="zh-CN" altLang="en-US" sz="2100" i="1">
                          <a:solidFill>
                            <a:srgbClr val="000000"/>
                          </a:solidFill>
                          <a:latin typeface="Cambria Math" panose="02040503050406030204" pitchFamily="18" charset="0"/>
                        </a:rPr>
                        <m:t>=</m:t>
                      </m:r>
                      <m:f>
                        <m:fPr>
                          <m:ctrlPr>
                            <a:rPr lang="zh-CN" altLang="en-US" sz="2100" i="1">
                              <a:solidFill>
                                <a:srgbClr val="000000"/>
                              </a:solidFill>
                              <a:latin typeface="Cambria Math" panose="02040503050406030204" pitchFamily="18" charset="0"/>
                            </a:rPr>
                          </m:ctrlPr>
                        </m:fPr>
                        <m:num>
                          <m:sSub>
                            <m:sSubPr>
                              <m:ctrlPr>
                                <a:rPr lang="zh-CN" altLang="en-US" sz="2100" i="1">
                                  <a:solidFill>
                                    <a:srgbClr val="000000"/>
                                  </a:solidFill>
                                  <a:latin typeface="Cambria Math" panose="02040503050406030204" pitchFamily="18" charset="0"/>
                                </a:rPr>
                              </m:ctrlPr>
                            </m:sSubPr>
                            <m:e>
                              <m:r>
                                <a:rPr lang="zh-CN" altLang="en-US" sz="2100" i="1">
                                  <a:solidFill>
                                    <a:srgbClr val="000000"/>
                                  </a:solidFill>
                                  <a:latin typeface="Cambria Math" panose="02040503050406030204" pitchFamily="18" charset="0"/>
                                </a:rPr>
                                <m:t>𝑛</m:t>
                              </m:r>
                            </m:e>
                            <m:sub>
                              <m:r>
                                <a:rPr lang="zh-CN" altLang="en-US" sz="2100" i="1">
                                  <a:solidFill>
                                    <a:srgbClr val="000000"/>
                                  </a:solidFill>
                                  <a:latin typeface="Cambria Math" panose="02040503050406030204" pitchFamily="18" charset="0"/>
                                </a:rPr>
                                <m:t>2</m:t>
                              </m:r>
                            </m:sub>
                          </m:sSub>
                        </m:num>
                        <m:den>
                          <m:sSub>
                            <m:sSubPr>
                              <m:ctrlPr>
                                <a:rPr lang="zh-CN" altLang="en-US" sz="2100" i="1">
                                  <a:solidFill>
                                    <a:srgbClr val="000000"/>
                                  </a:solidFill>
                                  <a:latin typeface="Cambria Math" panose="02040503050406030204" pitchFamily="18" charset="0"/>
                                </a:rPr>
                              </m:ctrlPr>
                            </m:sSubPr>
                            <m:e>
                              <m:r>
                                <a:rPr lang="zh-CN" altLang="en-US" sz="2100" i="1">
                                  <a:solidFill>
                                    <a:srgbClr val="000000"/>
                                  </a:solidFill>
                                  <a:latin typeface="Cambria Math" panose="02040503050406030204" pitchFamily="18" charset="0"/>
                                </a:rPr>
                                <m:t>𝑛</m:t>
                              </m:r>
                            </m:e>
                            <m:sub>
                              <m:r>
                                <a:rPr lang="zh-CN" altLang="en-US" sz="2100" i="1">
                                  <a:solidFill>
                                    <a:srgbClr val="000000"/>
                                  </a:solidFill>
                                  <a:latin typeface="Cambria Math" panose="02040503050406030204" pitchFamily="18" charset="0"/>
                                </a:rPr>
                                <m:t>1</m:t>
                              </m:r>
                            </m:sub>
                          </m:sSub>
                        </m:den>
                      </m:f>
                    </m:oMath>
                  </m:oMathPara>
                </a14:m>
                <a:endParaRPr lang="zh-CN" altLang="en-US" dirty="0"/>
              </a:p>
            </p:txBody>
          </p:sp>
        </mc:Choice>
        <mc:Fallback>
          <p:sp>
            <p:nvSpPr>
              <p:cNvPr id="7" name="对象 6">
                <a:hlinkClick r:id="" action="ppaction://ole?verb=0"/>
              </p:cNvPr>
              <p:cNvSpPr txBox="1">
                <a:spLocks noRot="1" noChangeAspect="1" noMove="1" noResize="1" noEditPoints="1" noAdjustHandles="1" noChangeArrowheads="1" noChangeShapeType="1" noTextEdit="1"/>
              </p:cNvSpPr>
              <p:nvPr/>
            </p:nvSpPr>
            <p:spPr>
              <a:xfrm>
                <a:off x="3384366" y="1582502"/>
                <a:ext cx="1243697" cy="910986"/>
              </a:xfrm>
              <a:prstGeom prst="rect">
                <a:avLst/>
              </a:prstGeom>
              <a:blipFill rotWithShape="1">
                <a:blip r:embed="rId1"/>
                <a:stretch>
                  <a:fillRect l="-36" t="-9" r="15"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对象 8">
                <a:hlinkClick r:id="" action="ppaction://ole?verb=0"/>
              </p:cNvPr>
              <p:cNvSpPr txBox="1"/>
              <p:nvPr/>
            </p:nvSpPr>
            <p:spPr>
              <a:xfrm>
                <a:off x="4854827" y="1531263"/>
                <a:ext cx="4570587" cy="645160"/>
              </a:xfrm>
              <a:prstGeom prst="rect">
                <a:avLst/>
              </a:prstGeom>
            </p:spPr>
            <p:txBody>
              <a:bodyPr>
                <a:normAutofit fontScale="92500"/>
              </a:bodyPr>
              <a:lstStyle/>
              <a:p>
                <a14:m>
                  <m:oMathPara xmlns:m="http://schemas.openxmlformats.org/officeDocument/2006/math">
                    <m:oMathParaPr>
                      <m:jc m:val="left"/>
                    </m:oMathParaPr>
                    <m:oMath xmlns:m="http://schemas.openxmlformats.org/officeDocument/2006/math">
                      <m:r>
                        <a:rPr lang="en-US" altLang="zh-CN" b="0" i="1" smtClean="0">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𝑎𝑟𝑐𝑡𝑔</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2</m:t>
                              </m:r>
                            </m:sub>
                          </m:sSub>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𝑛</m:t>
                              </m:r>
                            </m:e>
                            <m:sub>
                              <m:r>
                                <a:rPr lang="zh-CN" altLang="en-US" i="1">
                                  <a:solidFill>
                                    <a:srgbClr val="000000"/>
                                  </a:solidFill>
                                  <a:latin typeface="Cambria Math" panose="02040503050406030204" pitchFamily="18" charset="0"/>
                                </a:rPr>
                                <m:t>1</m:t>
                              </m:r>
                            </m:sub>
                          </m:sSub>
                        </m:den>
                      </m:f>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𝑎𝑟𝑐𝑡𝑔</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50</m:t>
                          </m:r>
                        </m:num>
                        <m:den>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33</m:t>
                          </m:r>
                        </m:den>
                      </m:f>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48</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4</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4</m:t>
                          </m:r>
                        </m:e>
                        <m:sup>
                          <m:r>
                            <a:rPr lang="zh-CN" altLang="en-US" i="1">
                              <a:solidFill>
                                <a:srgbClr val="000000"/>
                              </a:solidFill>
                              <a:latin typeface="Cambria Math" panose="02040503050406030204" pitchFamily="18" charset="0"/>
                            </a:rPr>
                            <m:t>∘</m:t>
                          </m:r>
                        </m:sup>
                      </m:sSup>
                    </m:oMath>
                  </m:oMathPara>
                </a14:m>
                <a:endParaRPr lang="zh-CN" altLang="en-US" dirty="0"/>
              </a:p>
            </p:txBody>
          </p:sp>
        </mc:Choice>
        <mc:Fallback>
          <p:sp>
            <p:nvSpPr>
              <p:cNvPr id="9" name="对象 8">
                <a:hlinkClick r:id="" action="ppaction://ole?verb=0"/>
              </p:cNvPr>
              <p:cNvSpPr txBox="1">
                <a:spLocks noRot="1" noChangeAspect="1" noMove="1" noResize="1" noEditPoints="1" noAdjustHandles="1" noChangeArrowheads="1" noChangeShapeType="1" noTextEdit="1"/>
              </p:cNvSpPr>
              <p:nvPr/>
            </p:nvSpPr>
            <p:spPr>
              <a:xfrm>
                <a:off x="4854827" y="1531263"/>
                <a:ext cx="4570587" cy="645160"/>
              </a:xfrm>
              <a:prstGeom prst="rect">
                <a:avLst/>
              </a:prstGeom>
              <a:blipFill rotWithShape="1">
                <a:blip r:embed="rId2"/>
                <a:stretch>
                  <a:fillRect l="-6" t="-43" r="2" b="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1029635" y="2736693"/>
                <a:ext cx="8447405" cy="369332"/>
              </a:xfrm>
              <a:prstGeom prst="rect">
                <a:avLst/>
              </a:prstGeom>
              <a:noFill/>
            </p:spPr>
            <p:txBody>
              <a:bodyPr wrap="square" rtlCol="0">
                <a:spAutoFit/>
              </a:bodyPr>
              <a:lstStyle/>
              <a:p>
                <a:r>
                  <a:rPr lang="zh-CN" altLang="en-US" dirty="0"/>
                  <a:t>（</a:t>
                </a:r>
                <a:r>
                  <a:rPr lang="en-US" altLang="zh-CN" dirty="0"/>
                  <a:t>2</a:t>
                </a:r>
                <a:r>
                  <a:rPr lang="zh-CN" altLang="en-US" dirty="0"/>
                  <a:t>）设在媒介中的折射角为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zh-CN" altLang="en-US" dirty="0"/>
                  <a:t> 则</a:t>
                </a:r>
                <a:endParaRPr lang="en-US" altLang="zh-CN" dirty="0"/>
              </a:p>
            </p:txBody>
          </p:sp>
        </mc:Choice>
        <mc:Fallback>
          <p:sp>
            <p:nvSpPr>
              <p:cNvPr id="10" name="文本框 9"/>
              <p:cNvSpPr txBox="1">
                <a:spLocks noRot="1" noChangeAspect="1" noMove="1" noResize="1" noEditPoints="1" noAdjustHandles="1" noChangeArrowheads="1" noChangeShapeType="1" noTextEdit="1"/>
              </p:cNvSpPr>
              <p:nvPr/>
            </p:nvSpPr>
            <p:spPr>
              <a:xfrm>
                <a:off x="1029635" y="2736693"/>
                <a:ext cx="8447405" cy="369332"/>
              </a:xfrm>
              <a:prstGeom prst="rect">
                <a:avLst/>
              </a:prstGeom>
              <a:blipFill rotWithShape="1">
                <a:blip r:embed="rId3"/>
                <a:stretch>
                  <a:fillRect l="-4" t="-129" r="4" b="65"/>
                </a:stretch>
              </a:blipFill>
            </p:spPr>
            <p:txBody>
              <a:bodyPr/>
              <a:lstStyle/>
              <a:p>
                <a:r>
                  <a:rPr lang="zh-CN" altLang="en-US">
                    <a:noFill/>
                  </a:rPr>
                  <a:t> </a:t>
                </a:r>
              </a:p>
            </p:txBody>
          </p:sp>
        </mc:Fallback>
      </mc:AlternateContent>
      <p:graphicFrame>
        <p:nvGraphicFramePr>
          <p:cNvPr id="11" name="对象 10">
            <a:hlinkClick r:id="" action="ppaction://ole?verb=0"/>
          </p:cNvPr>
          <p:cNvGraphicFramePr>
            <a:graphicFrameLocks noChangeAspect="1"/>
          </p:cNvGraphicFramePr>
          <p:nvPr/>
        </p:nvGraphicFramePr>
        <p:xfrm>
          <a:off x="4797693" y="2732057"/>
          <a:ext cx="2473325" cy="358775"/>
        </p:xfrm>
        <a:graphic>
          <a:graphicData uri="http://schemas.openxmlformats.org/presentationml/2006/ole">
            <mc:AlternateContent xmlns:mc="http://schemas.openxmlformats.org/markup-compatibility/2006">
              <mc:Choice xmlns:v="urn:schemas-microsoft-com:vml" Requires="v">
                <p:oleObj spid="_x0000_s2" name="" r:id="rId4" imgW="1574800" imgH="228600" progId="Equation.KSEE3">
                  <p:embed/>
                </p:oleObj>
              </mc:Choice>
              <mc:Fallback>
                <p:oleObj name="" r:id="rId4" imgW="1574800" imgH="228600" progId="Equation.KSEE3">
                  <p:embed/>
                  <p:pic>
                    <p:nvPicPr>
                      <p:cNvPr id="0" name="对象 10">
                        <a:hlinkClick r:id="" action="ppaction://ole?verb=0"/>
                      </p:cNvPr>
                      <p:cNvPicPr/>
                      <p:nvPr/>
                    </p:nvPicPr>
                    <p:blipFill>
                      <a:blip r:embed="rId5"/>
                      <a:stretch>
                        <a:fillRect/>
                      </a:stretch>
                    </p:blipFill>
                    <p:spPr>
                      <a:xfrm>
                        <a:off x="4797693" y="2732057"/>
                        <a:ext cx="2473325" cy="358775"/>
                      </a:xfrm>
                      <a:prstGeom prst="rect">
                        <a:avLst/>
                      </a:prstGeom>
                    </p:spPr>
                  </p:pic>
                </p:oleObj>
              </mc:Fallback>
            </mc:AlternateContent>
          </a:graphicData>
        </a:graphic>
      </p:graphicFrame>
      <p:cxnSp>
        <p:nvCxnSpPr>
          <p:cNvPr id="19" name="直接连接符 18"/>
          <p:cNvCxnSpPr/>
          <p:nvPr/>
        </p:nvCxnSpPr>
        <p:spPr>
          <a:xfrm flipV="1">
            <a:off x="10444294" y="2298583"/>
            <a:ext cx="0" cy="11304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文本框 23"/>
          <p:cNvSpPr txBox="1"/>
          <p:nvPr/>
        </p:nvSpPr>
        <p:spPr>
          <a:xfrm>
            <a:off x="1635259" y="3392433"/>
            <a:ext cx="3498215" cy="368300"/>
          </a:xfrm>
          <a:prstGeom prst="rect">
            <a:avLst/>
          </a:prstGeom>
          <a:noFill/>
        </p:spPr>
        <p:txBody>
          <a:bodyPr wrap="square" rtlCol="0">
            <a:spAutoFit/>
          </a:bodyPr>
          <a:lstStyle/>
          <a:p>
            <a:r>
              <a:rPr lang="zh-CN" altLang="en-US" dirty="0"/>
              <a:t>在</a:t>
            </a:r>
            <a:r>
              <a:rPr lang="en-US" altLang="zh-CN" dirty="0"/>
              <a:t>II</a:t>
            </a:r>
            <a:r>
              <a:rPr lang="zh-CN" altLang="en-US" dirty="0"/>
              <a:t>与</a:t>
            </a:r>
            <a:r>
              <a:rPr lang="en-US" altLang="zh-CN" dirty="0"/>
              <a:t>III</a:t>
            </a:r>
            <a:r>
              <a:rPr lang="zh-CN" altLang="en-US" dirty="0"/>
              <a:t>分界面上，</a:t>
            </a:r>
            <a:endParaRPr lang="zh-CN" altLang="en-US" dirty="0"/>
          </a:p>
        </p:txBody>
      </p:sp>
      <mc:AlternateContent xmlns:mc="http://schemas.openxmlformats.org/markup-compatibility/2006">
        <mc:Choice xmlns:a14="http://schemas.microsoft.com/office/drawing/2010/main" Requires="a14">
          <p:sp>
            <p:nvSpPr>
              <p:cNvPr id="25" name="对象 24">
                <a:hlinkClick r:id="" action="ppaction://ole?verb=0"/>
              </p:cNvPr>
              <p:cNvSpPr txBox="1"/>
              <p:nvPr/>
            </p:nvSpPr>
            <p:spPr>
              <a:xfrm>
                <a:off x="2168107" y="3771303"/>
                <a:ext cx="6314823" cy="1018821"/>
              </a:xfrm>
              <a:prstGeom prst="rect">
                <a:avLst/>
              </a:prstGeom>
            </p:spPr>
            <p:txBody>
              <a:bodyPr>
                <a:normAutofit/>
              </a:bodyPr>
              <a:lstStyle/>
              <a:p>
                <a14:m>
                  <m:oMathPara xmlns:m="http://schemas.openxmlformats.org/officeDocument/2006/math">
                    <m:oMathParaPr>
                      <m:jc m:val="left"/>
                    </m:oMathParaPr>
                    <m:oMath xmlns:m="http://schemas.openxmlformats.org/officeDocument/2006/math">
                      <m:func>
                        <m:funcPr>
                          <m:ctrlPr>
                            <a:rPr lang="zh-CN" altLang="en-US" i="1" smtClean="0">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tan</m:t>
                          </m:r>
                        </m:fName>
                        <m:e>
                          <m:sSub>
                            <m:sSubPr>
                              <m:ctrlPr>
                                <a:rPr lang="en-US" altLang="zh-CN"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𝑖</m:t>
                              </m:r>
                            </m:e>
                            <m:sub>
                              <m:r>
                                <a:rPr lang="en-US" altLang="zh-CN" b="0" i="1" smtClean="0">
                                  <a:solidFill>
                                    <a:srgbClr val="000000"/>
                                  </a:solidFill>
                                  <a:latin typeface="Cambria Math" panose="02040503050406030204" pitchFamily="18" charset="0"/>
                                </a:rPr>
                                <m:t>3</m:t>
                              </m:r>
                            </m:sub>
                          </m:sSub>
                          <m:r>
                            <a:rPr lang="en-US" altLang="zh-CN" b="0" i="1" smtClean="0">
                              <a:solidFill>
                                <a:srgbClr val="000000"/>
                              </a:solidFill>
                              <a:latin typeface="Cambria Math" panose="02040503050406030204" pitchFamily="18" charset="0"/>
                            </a:rPr>
                            <m:t>=</m:t>
                          </m:r>
                        </m:e>
                      </m:func>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tan</m:t>
                          </m:r>
                        </m:fName>
                        <m:e>
                          <m:sSub>
                            <m:sSubPr>
                              <m:ctrlPr>
                                <a:rPr lang="en-US" altLang="zh-CN" i="1" smtClean="0">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pitchFamily="18" charset="0"/>
                                </a:rPr>
                                <m:t>𝑖</m:t>
                              </m:r>
                            </m:e>
                            <m:sub>
                              <m:r>
                                <a:rPr lang="en-US" altLang="zh-CN" b="0" i="1" smtClean="0">
                                  <a:solidFill>
                                    <a:srgbClr val="000000"/>
                                  </a:solidFill>
                                  <a:latin typeface="Cambria Math" panose="02040503050406030204" pitchFamily="18" charset="0"/>
                                </a:rPr>
                                <m:t>2</m:t>
                              </m:r>
                            </m:sub>
                          </m:sSub>
                        </m:e>
                      </m:func>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tan</m:t>
                          </m:r>
                        </m:fName>
                        <m:e>
                          <m:r>
                            <a:rPr lang="zh-CN" altLang="en-US" i="1">
                              <a:solidFill>
                                <a:srgbClr val="000000"/>
                              </a:solidFill>
                              <a:latin typeface="Cambria Math" panose="02040503050406030204" pitchFamily="18" charset="0"/>
                            </a:rPr>
                            <m:t>4</m:t>
                          </m:r>
                        </m:e>
                      </m:func>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56</m:t>
                      </m:r>
                      <m:r>
                        <a:rPr lang="en-US" altLang="zh-CN" i="1" smtClean="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8866</m:t>
                      </m:r>
                      <m:r>
                        <a:rPr lang="zh-CN" altLang="en-US" i="1">
                          <a:solidFill>
                            <a:srgbClr val="000000"/>
                          </a:solidFill>
                          <a:latin typeface="Cambria Math" panose="02040503050406030204" pitchFamily="18" charset="0"/>
                        </a:rPr>
                        <m:t>≠</m:t>
                      </m:r>
                      <m:r>
                        <a:rPr lang="en-US" altLang="zh-CN"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50</m:t>
                          </m:r>
                        </m:den>
                      </m:f>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666</m:t>
                      </m:r>
                    </m:oMath>
                  </m:oMathPara>
                </a14:m>
                <a:endParaRPr lang="zh-CN" altLang="en-US" dirty="0"/>
              </a:p>
            </p:txBody>
          </p:sp>
        </mc:Choice>
        <mc:Fallback>
          <p:sp>
            <p:nvSpPr>
              <p:cNvPr id="25" name="对象 24">
                <a:hlinkClick r:id="" action="ppaction://ole?verb=0"/>
              </p:cNvPr>
              <p:cNvSpPr txBox="1">
                <a:spLocks noRot="1" noChangeAspect="1" noMove="1" noResize="1" noEditPoints="1" noAdjustHandles="1" noChangeArrowheads="1" noChangeShapeType="1" noTextEdit="1"/>
              </p:cNvSpPr>
              <p:nvPr/>
            </p:nvSpPr>
            <p:spPr>
              <a:xfrm>
                <a:off x="2168107" y="3771303"/>
                <a:ext cx="6314823" cy="1018821"/>
              </a:xfrm>
              <a:prstGeom prst="rect">
                <a:avLst/>
              </a:prstGeom>
              <a:blipFill rotWithShape="1">
                <a:blip r:embed="rId6"/>
                <a:stretch>
                  <a:fillRect l="-3" t="-4" r="10" b="31"/>
                </a:stretch>
              </a:blipFill>
            </p:spPr>
            <p:txBody>
              <a:bodyPr/>
              <a:lstStyle/>
              <a:p>
                <a:r>
                  <a:rPr lang="zh-CN" altLang="en-US">
                    <a:noFill/>
                  </a:rPr>
                  <a:t> </a:t>
                </a:r>
              </a:p>
            </p:txBody>
          </p:sp>
        </mc:Fallback>
      </mc:AlternateContent>
      <p:sp>
        <p:nvSpPr>
          <p:cNvPr id="29" name="文本框 28"/>
          <p:cNvSpPr txBox="1"/>
          <p:nvPr/>
        </p:nvSpPr>
        <p:spPr>
          <a:xfrm>
            <a:off x="1635259" y="4657566"/>
            <a:ext cx="6094602" cy="369332"/>
          </a:xfrm>
          <a:prstGeom prst="rect">
            <a:avLst/>
          </a:prstGeom>
          <a:noFill/>
        </p:spPr>
        <p:txBody>
          <a:bodyPr wrap="square">
            <a:spAutoFit/>
          </a:bodyPr>
          <a:lstStyle/>
          <a:p>
            <a:r>
              <a:rPr lang="zh-CN" altLang="en-US" dirty="0"/>
              <a:t>所以</a:t>
            </a:r>
            <a:r>
              <a:rPr lang="en-US" altLang="zh-CN" dirty="0"/>
              <a:t>II</a:t>
            </a:r>
            <a:r>
              <a:rPr lang="zh-CN" altLang="en-US" dirty="0"/>
              <a:t>与</a:t>
            </a:r>
            <a:r>
              <a:rPr lang="en-US" altLang="zh-CN" dirty="0"/>
              <a:t>III</a:t>
            </a:r>
            <a:r>
              <a:rPr lang="zh-CN" altLang="en-US" dirty="0"/>
              <a:t>界面上的反射光不是线偏振光。</a:t>
            </a:r>
            <a:endParaRPr lang="zh-CN" altLang="en-US" dirty="0"/>
          </a:p>
        </p:txBody>
      </p:sp>
      <p:grpSp>
        <p:nvGrpSpPr>
          <p:cNvPr id="6" name="组合 5"/>
          <p:cNvGrpSpPr/>
          <p:nvPr/>
        </p:nvGrpSpPr>
        <p:grpSpPr>
          <a:xfrm>
            <a:off x="8982025" y="1326086"/>
            <a:ext cx="2180340" cy="2378039"/>
            <a:chOff x="8982025" y="1326086"/>
            <a:chExt cx="2180340" cy="2378039"/>
          </a:xfrm>
        </p:grpSpPr>
        <p:grpSp>
          <p:nvGrpSpPr>
            <p:cNvPr id="30" name="组合 29"/>
            <p:cNvGrpSpPr/>
            <p:nvPr/>
          </p:nvGrpSpPr>
          <p:grpSpPr>
            <a:xfrm>
              <a:off x="8982025" y="1326086"/>
              <a:ext cx="2180340" cy="2378039"/>
              <a:chOff x="8884954" y="1382593"/>
              <a:chExt cx="2180340" cy="2378039"/>
            </a:xfrm>
          </p:grpSpPr>
          <p:pic>
            <p:nvPicPr>
              <p:cNvPr id="12" name="图片 11"/>
              <p:cNvPicPr>
                <a:picLocks noChangeAspect="1"/>
              </p:cNvPicPr>
              <p:nvPr/>
            </p:nvPicPr>
            <p:blipFill>
              <a:blip r:embed="rId7"/>
              <a:stretch>
                <a:fillRect/>
              </a:stretch>
            </p:blipFill>
            <p:spPr>
              <a:xfrm>
                <a:off x="8884954" y="1382593"/>
                <a:ext cx="2180340" cy="2378039"/>
              </a:xfrm>
              <a:prstGeom prst="rect">
                <a:avLst/>
              </a:prstGeom>
            </p:spPr>
          </p:pic>
          <p:cxnSp>
            <p:nvCxnSpPr>
              <p:cNvPr id="14" name="直接箭头连接符 13"/>
              <p:cNvCxnSpPr/>
              <p:nvPr/>
            </p:nvCxnSpPr>
            <p:spPr>
              <a:xfrm>
                <a:off x="9949343" y="2067877"/>
                <a:ext cx="494951" cy="1145106"/>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5" name="文本框 14"/>
                  <p:cNvSpPr txBox="1"/>
                  <p:nvPr/>
                </p:nvSpPr>
                <p:spPr>
                  <a:xfrm>
                    <a:off x="9899623" y="2386465"/>
                    <a:ext cx="243281" cy="37029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2</m:t>
                              </m:r>
                            </m:sub>
                          </m:sSub>
                        </m:oMath>
                      </m:oMathPara>
                    </a14:m>
                    <a:endParaRPr lang="zh-CN" altLang="en-US" dirty="0"/>
                  </a:p>
                </p:txBody>
              </p:sp>
            </mc:Choice>
            <mc:Fallback>
              <p:sp>
                <p:nvSpPr>
                  <p:cNvPr id="15" name="文本框 14"/>
                  <p:cNvSpPr txBox="1">
                    <a:spLocks noRot="1" noChangeAspect="1" noMove="1" noResize="1" noEditPoints="1" noAdjustHandles="1" noChangeArrowheads="1" noChangeShapeType="1" noTextEdit="1"/>
                  </p:cNvSpPr>
                  <p:nvPr/>
                </p:nvSpPr>
                <p:spPr>
                  <a:xfrm>
                    <a:off x="9899623" y="2386465"/>
                    <a:ext cx="243281" cy="370294"/>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10177074" y="2493497"/>
                    <a:ext cx="243281" cy="37029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3</m:t>
                              </m:r>
                            </m:sub>
                          </m:sSub>
                        </m:oMath>
                      </m:oMathPara>
                    </a14:m>
                    <a:endParaRPr lang="zh-CN" altLang="en-US" dirty="0"/>
                  </a:p>
                </p:txBody>
              </p:sp>
            </mc:Choice>
            <mc:Fallback>
              <p:sp>
                <p:nvSpPr>
                  <p:cNvPr id="23" name="文本框 22"/>
                  <p:cNvSpPr txBox="1">
                    <a:spLocks noRot="1" noChangeAspect="1" noMove="1" noResize="1" noEditPoints="1" noAdjustHandles="1" noChangeArrowheads="1" noChangeShapeType="1" noTextEdit="1"/>
                  </p:cNvSpPr>
                  <p:nvPr/>
                </p:nvSpPr>
                <p:spPr>
                  <a:xfrm>
                    <a:off x="10177074" y="2493497"/>
                    <a:ext cx="243281" cy="370294"/>
                  </a:xfrm>
                  <a:prstGeom prst="rect">
                    <a:avLst/>
                  </a:prstGeom>
                  <a:blipFill rotWithShape="1">
                    <a:blip r:embed="rId9"/>
                  </a:blipFill>
                </p:spPr>
                <p:txBody>
                  <a:bodyPr/>
                  <a:lstStyle/>
                  <a:p>
                    <a:r>
                      <a:rPr lang="zh-CN" altLang="en-US">
                        <a:noFill/>
                      </a:rPr>
                      <a:t> </a:t>
                    </a:r>
                  </a:p>
                </p:txBody>
              </p:sp>
            </mc:Fallback>
          </mc:AlternateContent>
        </p:grpSp>
        <p:cxnSp>
          <p:nvCxnSpPr>
            <p:cNvPr id="3" name="直接连接符 2"/>
            <p:cNvCxnSpPr/>
            <p:nvPr/>
          </p:nvCxnSpPr>
          <p:spPr>
            <a:xfrm>
              <a:off x="10556741" y="2298583"/>
              <a:ext cx="0" cy="12499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aphicFrame>
        <p:nvGraphicFramePr>
          <p:cNvPr id="8" name="对象 7">
            <a:hlinkClick r:id="" action="ppaction://ole?verb=0"/>
          </p:cNvPr>
          <p:cNvGraphicFramePr>
            <a:graphicFrameLocks noChangeAspect="1"/>
          </p:cNvGraphicFramePr>
          <p:nvPr/>
        </p:nvGraphicFramePr>
        <p:xfrm>
          <a:off x="6085205" y="3719195"/>
          <a:ext cx="375285" cy="797560"/>
        </p:xfrm>
        <a:graphic>
          <a:graphicData uri="http://schemas.openxmlformats.org/presentationml/2006/ole">
            <mc:AlternateContent xmlns:mc="http://schemas.openxmlformats.org/markup-compatibility/2006">
              <mc:Choice xmlns:v="urn:schemas-microsoft-com:vml" Requires="v">
                <p:oleObj spid="_x0000_s13" name="" r:id="rId10" imgW="203200" imgH="431800" progId="Equation.DSMT4">
                  <p:embed/>
                </p:oleObj>
              </mc:Choice>
              <mc:Fallback>
                <p:oleObj name="" r:id="rId10" imgW="203200" imgH="431800" progId="Equation.DSMT4">
                  <p:embed/>
                  <p:pic>
                    <p:nvPicPr>
                      <p:cNvPr id="0" name="图片 1024"/>
                      <p:cNvPicPr/>
                      <p:nvPr/>
                    </p:nvPicPr>
                    <p:blipFill>
                      <a:blip r:embed="rId11"/>
                      <a:stretch>
                        <a:fillRect/>
                      </a:stretch>
                    </p:blipFill>
                    <p:spPr>
                      <a:xfrm>
                        <a:off x="6085205" y="3719195"/>
                        <a:ext cx="375285" cy="79756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P spid="9" grpId="0"/>
      <p:bldP spid="9" grpId="1"/>
      <p:bldP spid="10" grpId="0"/>
      <p:bldP spid="10" grpId="1"/>
      <p:bldP spid="24" grpId="0"/>
      <p:bldP spid="24" grpId="1"/>
      <p:bldP spid="25" grpId="0"/>
      <p:bldP spid="25" grpId="1"/>
      <p:bldP spid="29" grpId="0"/>
      <p:bldP spid="2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对象 10">
            <a:hlinkClick r:id="" action="ppaction://ole?verb=0"/>
          </p:cNvPr>
          <p:cNvGraphicFramePr>
            <a:graphicFrameLocks noChangeAspect="1"/>
          </p:cNvGraphicFramePr>
          <p:nvPr/>
        </p:nvGraphicFramePr>
        <p:xfrm>
          <a:off x="2473008" y="1067118"/>
          <a:ext cx="5801360" cy="3545205"/>
        </p:xfrm>
        <a:graphic>
          <a:graphicData uri="http://schemas.openxmlformats.org/presentationml/2006/ole">
            <mc:AlternateContent xmlns:mc="http://schemas.openxmlformats.org/markup-compatibility/2006">
              <mc:Choice xmlns:v="urn:schemas-microsoft-com:vml" Requires="v">
                <p:oleObj spid="_x0000_s2" name="" r:id="rId1" imgW="2413000" imgH="1473200" progId="Equation.DSMT4">
                  <p:embed/>
                </p:oleObj>
              </mc:Choice>
              <mc:Fallback>
                <p:oleObj name="" r:id="rId1" imgW="2413000" imgH="1473200" progId="Equation.DSMT4">
                  <p:embed/>
                  <p:pic>
                    <p:nvPicPr>
                      <p:cNvPr id="0" name="图片 1025"/>
                      <p:cNvPicPr/>
                      <p:nvPr/>
                    </p:nvPicPr>
                    <p:blipFill>
                      <a:blip r:embed="rId2"/>
                      <a:stretch>
                        <a:fillRect/>
                      </a:stretch>
                    </p:blipFill>
                    <p:spPr>
                      <a:xfrm>
                        <a:off x="2473008" y="1067118"/>
                        <a:ext cx="5801360" cy="3545205"/>
                      </a:xfrm>
                      <a:prstGeom prst="rect">
                        <a:avLst/>
                      </a:prstGeom>
                    </p:spPr>
                  </p:pic>
                </p:oleObj>
              </mc:Fallback>
            </mc:AlternateContent>
          </a:graphicData>
        </a:graphic>
      </p:graphicFrame>
      <p:sp>
        <p:nvSpPr>
          <p:cNvPr id="3" name="文本框 2"/>
          <p:cNvSpPr txBox="1"/>
          <p:nvPr/>
        </p:nvSpPr>
        <p:spPr>
          <a:xfrm>
            <a:off x="931545" y="421640"/>
            <a:ext cx="3440430" cy="521970"/>
          </a:xfrm>
          <a:prstGeom prst="rect">
            <a:avLst/>
          </a:prstGeom>
          <a:noFill/>
        </p:spPr>
        <p:txBody>
          <a:bodyPr wrap="none" rtlCol="0" anchor="t">
            <a:spAutoFit/>
          </a:bodyPr>
          <a:lstStyle/>
          <a:p>
            <a:r>
              <a:rPr lang="zh-CN" altLang="en-US" sz="2800" dirty="0">
                <a:latin typeface="楷体" panose="02010609060101010101" charset="-122"/>
                <a:ea typeface="楷体" panose="02010609060101010101" charset="-122"/>
                <a:cs typeface="楷体" panose="02010609060101010101" charset="-122"/>
                <a:sym typeface="+mn-ea"/>
              </a:rPr>
              <a:t>第五级明条纹的坐标</a:t>
            </a:r>
            <a:r>
              <a:rPr lang="zh-CN" altLang="en-US" b="1" dirty="0">
                <a:latin typeface="Times New Roman" panose="02020603050405020304" pitchFamily="18" charset="0"/>
                <a:ea typeface="华文中宋" panose="02010600040101010101" pitchFamily="2" charset="-122"/>
                <a:cs typeface="Times New Roman" panose="02020603050405020304" pitchFamily="18" charset="0"/>
                <a:sym typeface="+mn-ea"/>
              </a:rPr>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38356" y="497495"/>
            <a:ext cx="10280534" cy="2713628"/>
          </a:xfrm>
          <a:prstGeom prst="rect">
            <a:avLst/>
          </a:prstGeom>
        </p:spPr>
        <p:txBody>
          <a:bodyPr wrap="square">
            <a:spAutoFit/>
          </a:bodyPr>
          <a:lstStyle/>
          <a:p>
            <a:pPr>
              <a:lnSpc>
                <a:spcPct val="120000"/>
              </a:lnSpc>
            </a:pP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2.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如果有一双缝被波长为 </a:t>
            </a:r>
            <a:r>
              <a:rPr lang="el-GR"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λ</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 600</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0Å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的平行单色光照射。入射角 </a:t>
            </a:r>
            <a:r>
              <a:rPr lang="el-GR"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θ</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l-GR"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π</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/6</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，双缝平面与幕之间的垂直距商 </a:t>
            </a:r>
            <a:r>
              <a:rPr lang="zh-CN" altLang="en-US"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D</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00m</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，两缝</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间距 </a:t>
            </a:r>
            <a:r>
              <a:rPr lang="zh-CN" altLang="en-US"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d</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0. 2mm</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，试求：</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中央明条纹落在屏上什么位置?</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(2) 这时 </a:t>
            </a:r>
            <a:r>
              <a:rPr lang="zh-CN" altLang="en-US"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x</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&lt;0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一侧的第K级明纹落在什么位置?</a:t>
            </a:r>
            <a:endParaRPr lang="en-US" altLang="zh-CN"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(3) 若在一缝上盖一折射率为 </a:t>
            </a:r>
            <a:r>
              <a:rPr lang="en-US"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1. 5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的云母片，恰好又使中央明纹落在 </a:t>
            </a:r>
            <a:r>
              <a:rPr lang="en-US"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O</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点，则此云母片应盖在哪条缝上，其厚度应为多少?</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3" name="图片 2"/>
          <p:cNvPicPr>
            <a:picLocks noChangeAspect="1"/>
          </p:cNvPicPr>
          <p:nvPr>
            <p:custDataLst>
              <p:tags r:id="rId1"/>
            </p:custDataLst>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brightnessContrast bright="40000"/>
                    </a14:imgEffect>
                  </a14:imgLayer>
                </a14:imgProps>
              </a:ext>
            </a:extLst>
          </a:blip>
          <a:stretch>
            <a:fillRect/>
          </a:stretch>
        </p:blipFill>
        <p:spPr>
          <a:xfrm>
            <a:off x="5890283" y="3353888"/>
            <a:ext cx="5467350" cy="2628900"/>
          </a:xfrm>
          <a:prstGeom prst="rect">
            <a:avLst/>
          </a:prstGeom>
        </p:spPr>
      </p:pic>
      <p:sp>
        <p:nvSpPr>
          <p:cNvPr id="4" name="文本框 3"/>
          <p:cNvSpPr txBox="1"/>
          <p:nvPr/>
        </p:nvSpPr>
        <p:spPr>
          <a:xfrm>
            <a:off x="552450" y="3437890"/>
            <a:ext cx="5974080" cy="953135"/>
          </a:xfrm>
          <a:prstGeom prst="rect">
            <a:avLst/>
          </a:prstGeom>
          <a:noFill/>
        </p:spPr>
        <p:txBody>
          <a:bodyPr wrap="square" rtlCol="0" anchor="t">
            <a:spAutoFit/>
          </a:bodyPr>
          <a:lstStyle/>
          <a:p>
            <a:r>
              <a:rPr lang="zh-CN" altLang="en-US" sz="2800" b="1" dirty="0">
                <a:latin typeface="楷体" panose="02010609060101010101" charset="-122"/>
                <a:ea typeface="楷体" panose="02010609060101010101" charset="-122"/>
                <a:cs typeface="Times New Roman" panose="02020603050405020304" pitchFamily="18" charset="0"/>
                <a:sym typeface="+mn-ea"/>
              </a:rPr>
              <a:t>解：</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800" b="1" dirty="0">
                <a:latin typeface="楷体" panose="02010609060101010101" charset="-122"/>
                <a:ea typeface="楷体" panose="02010609060101010101" charset="-122"/>
                <a:cs typeface="Times New Roman" panose="02020603050405020304" pitchFamily="18" charset="0"/>
                <a:sym typeface="+mn-ea"/>
              </a:rPr>
              <a:t>由于入射光与双缝平面不垂直则光程差为</a:t>
            </a:r>
            <a:endParaRPr lang="en-US" altLang="zh-CN" sz="2800" b="1" dirty="0">
              <a:latin typeface="楷体" panose="02010609060101010101" charset="-122"/>
              <a:ea typeface="楷体" panose="02010609060101010101" charset="-122"/>
              <a:cs typeface="Times New Roman" panose="02020603050405020304" pitchFamily="18" charset="0"/>
              <a:sym typeface="+mn-ea"/>
            </a:endParaRPr>
          </a:p>
        </p:txBody>
      </p:sp>
      <p:graphicFrame>
        <p:nvGraphicFramePr>
          <p:cNvPr id="10" name="对象 9">
            <a:hlinkClick r:id="" action="ppaction://ole?verb=0"/>
          </p:cNvPr>
          <p:cNvGraphicFramePr>
            <a:graphicFrameLocks noChangeAspect="1"/>
          </p:cNvGraphicFramePr>
          <p:nvPr/>
        </p:nvGraphicFramePr>
        <p:xfrm>
          <a:off x="2631463" y="4193942"/>
          <a:ext cx="3258820" cy="2506345"/>
        </p:xfrm>
        <a:graphic>
          <a:graphicData uri="http://schemas.openxmlformats.org/presentationml/2006/ole">
            <mc:AlternateContent xmlns:mc="http://schemas.openxmlformats.org/markup-compatibility/2006">
              <mc:Choice xmlns:v="urn:schemas-microsoft-com:vml" Requires="v">
                <p:oleObj spid="_x0000_s5" name="" r:id="rId4" imgW="1651000" imgH="1270000" progId="Equation.DSMT4">
                  <p:embed/>
                </p:oleObj>
              </mc:Choice>
              <mc:Fallback>
                <p:oleObj name="" r:id="rId4" imgW="1651000" imgH="1270000" progId="Equation.DSMT4">
                  <p:embed/>
                  <p:pic>
                    <p:nvPicPr>
                      <p:cNvPr id="0" name="图片 1025"/>
                      <p:cNvPicPr/>
                      <p:nvPr/>
                    </p:nvPicPr>
                    <p:blipFill>
                      <a:blip r:embed="rId5"/>
                      <a:stretch>
                        <a:fillRect/>
                      </a:stretch>
                    </p:blipFill>
                    <p:spPr>
                      <a:xfrm>
                        <a:off x="2631463" y="4193942"/>
                        <a:ext cx="3258820" cy="250634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0205" y="212725"/>
            <a:ext cx="5974080" cy="521970"/>
            <a:chOff x="583" y="335"/>
            <a:chExt cx="9408" cy="822"/>
          </a:xfrm>
        </p:grpSpPr>
        <p:sp>
          <p:nvSpPr>
            <p:cNvPr id="4" name="文本框 3"/>
            <p:cNvSpPr txBox="1"/>
            <p:nvPr/>
          </p:nvSpPr>
          <p:spPr>
            <a:xfrm>
              <a:off x="583" y="335"/>
              <a:ext cx="9408" cy="822"/>
            </a:xfrm>
            <a:prstGeom prst="rect">
              <a:avLst/>
            </a:prstGeom>
            <a:noFill/>
          </p:spPr>
          <p:txBody>
            <a:bodyPr wrap="square" rtlCol="0" anchor="t">
              <a:spAutoFit/>
            </a:bodyPr>
            <a:lstStyle/>
            <a:p>
              <a:r>
                <a:rPr lang="zh-CN" altLang="en-US" sz="2800" b="1" dirty="0">
                  <a:latin typeface="楷体" panose="02010609060101010101" charset="-122"/>
                  <a:ea typeface="楷体" panose="02010609060101010101" charset="-122"/>
                  <a:cs typeface="Times New Roman" panose="02020603050405020304" pitchFamily="18" charset="0"/>
                  <a:sym typeface="+mn-ea"/>
                </a:rPr>
                <a:t>对于中央明条纹有</a:t>
              </a:r>
              <a:endParaRPr lang="en-US" altLang="zh-CN" sz="2800" b="1" dirty="0">
                <a:latin typeface="楷体" panose="02010609060101010101" charset="-122"/>
                <a:ea typeface="楷体" panose="02010609060101010101" charset="-122"/>
                <a:cs typeface="Times New Roman" panose="02020603050405020304" pitchFamily="18" charset="0"/>
                <a:sym typeface="+mn-ea"/>
              </a:endParaRPr>
            </a:p>
          </p:txBody>
        </p:sp>
        <p:graphicFrame>
          <p:nvGraphicFramePr>
            <p:cNvPr id="10" name="对象 9">
              <a:hlinkClick r:id="" action="ppaction://ole?verb=0"/>
            </p:cNvPr>
            <p:cNvGraphicFramePr>
              <a:graphicFrameLocks noChangeAspect="1"/>
            </p:cNvGraphicFramePr>
            <p:nvPr/>
          </p:nvGraphicFramePr>
          <p:xfrm>
            <a:off x="5369" y="471"/>
            <a:ext cx="1106" cy="551"/>
          </p:xfrm>
          <a:graphic>
            <a:graphicData uri="http://schemas.openxmlformats.org/presentationml/2006/ole">
              <mc:AlternateContent xmlns:mc="http://schemas.openxmlformats.org/markup-compatibility/2006">
                <mc:Choice xmlns:v="urn:schemas-microsoft-com:vml" Requires="v">
                  <p:oleObj spid="_x0000_s3" name="" r:id="rId1" imgW="355600" imgH="177165" progId="Equation.DSMT4">
                    <p:embed/>
                  </p:oleObj>
                </mc:Choice>
                <mc:Fallback>
                  <p:oleObj name="" r:id="rId1" imgW="355600" imgH="177165" progId="Equation.DSMT4">
                    <p:embed/>
                    <p:pic>
                      <p:nvPicPr>
                        <p:cNvPr id="0" name="图片 1025"/>
                        <p:cNvPicPr/>
                        <p:nvPr/>
                      </p:nvPicPr>
                      <p:blipFill>
                        <a:blip r:embed="rId2"/>
                        <a:stretch>
                          <a:fillRect/>
                        </a:stretch>
                      </p:blipFill>
                      <p:spPr>
                        <a:xfrm>
                          <a:off x="5369" y="471"/>
                          <a:ext cx="1106" cy="551"/>
                        </a:xfrm>
                        <a:prstGeom prst="rect">
                          <a:avLst/>
                        </a:prstGeom>
                      </p:spPr>
                    </p:pic>
                  </p:oleObj>
                </mc:Fallback>
              </mc:AlternateContent>
            </a:graphicData>
          </a:graphic>
        </p:graphicFrame>
      </p:grpSp>
      <p:sp>
        <p:nvSpPr>
          <p:cNvPr id="5" name="文本框 4"/>
          <p:cNvSpPr txBox="1"/>
          <p:nvPr/>
        </p:nvSpPr>
        <p:spPr>
          <a:xfrm>
            <a:off x="370205" y="978535"/>
            <a:ext cx="5974080" cy="521970"/>
          </a:xfrm>
          <a:prstGeom prst="rect">
            <a:avLst/>
          </a:prstGeom>
          <a:noFill/>
        </p:spPr>
        <p:txBody>
          <a:bodyPr wrap="square" rtlCol="0" anchor="t">
            <a:spAutoFit/>
          </a:bodyPr>
          <a:lstStyle/>
          <a:p>
            <a:r>
              <a:rPr lang="zh-CN" altLang="en-US" sz="2800" b="1" dirty="0">
                <a:latin typeface="楷体" panose="02010609060101010101" charset="-122"/>
                <a:ea typeface="楷体" panose="02010609060101010101" charset="-122"/>
                <a:cs typeface="Times New Roman" panose="02020603050405020304" pitchFamily="18" charset="0"/>
                <a:sym typeface="+mn-ea"/>
              </a:rPr>
              <a:t>则</a:t>
            </a:r>
            <a:endParaRPr lang="zh-CN" altLang="en-US" sz="2800" b="1" dirty="0">
              <a:latin typeface="楷体" panose="02010609060101010101" charset="-122"/>
              <a:ea typeface="楷体" panose="02010609060101010101" charset="-122"/>
              <a:cs typeface="Times New Roman" panose="02020603050405020304" pitchFamily="18" charset="0"/>
              <a:sym typeface="+mn-ea"/>
            </a:endParaRPr>
          </a:p>
        </p:txBody>
      </p:sp>
      <p:graphicFrame>
        <p:nvGraphicFramePr>
          <p:cNvPr id="6" name="对象 5">
            <a:hlinkClick r:id="" action="ppaction://ole?verb=0"/>
          </p:cNvPr>
          <p:cNvGraphicFramePr>
            <a:graphicFrameLocks noChangeAspect="1"/>
          </p:cNvGraphicFramePr>
          <p:nvPr/>
        </p:nvGraphicFramePr>
        <p:xfrm>
          <a:off x="1453515" y="1394143"/>
          <a:ext cx="1955800" cy="777240"/>
        </p:xfrm>
        <a:graphic>
          <a:graphicData uri="http://schemas.openxmlformats.org/presentationml/2006/ole">
            <mc:AlternateContent xmlns:mc="http://schemas.openxmlformats.org/markup-compatibility/2006">
              <mc:Choice xmlns:v="urn:schemas-microsoft-com:vml" Requires="v">
                <p:oleObj spid="_x0000_s7" name="" r:id="rId3" imgW="990600" imgH="393700" progId="Equation.DSMT4">
                  <p:embed/>
                </p:oleObj>
              </mc:Choice>
              <mc:Fallback>
                <p:oleObj name="" r:id="rId3" imgW="990600" imgH="393700" progId="Equation.DSMT4">
                  <p:embed/>
                  <p:pic>
                    <p:nvPicPr>
                      <p:cNvPr id="0" name="图片 1025"/>
                      <p:cNvPicPr/>
                      <p:nvPr/>
                    </p:nvPicPr>
                    <p:blipFill>
                      <a:blip r:embed="rId4"/>
                      <a:stretch>
                        <a:fillRect/>
                      </a:stretch>
                    </p:blipFill>
                    <p:spPr>
                      <a:xfrm>
                        <a:off x="1453515" y="1394143"/>
                        <a:ext cx="1955800" cy="777240"/>
                      </a:xfrm>
                      <a:prstGeom prst="rect">
                        <a:avLst/>
                      </a:prstGeom>
                    </p:spPr>
                  </p:pic>
                </p:oleObj>
              </mc:Fallback>
            </mc:AlternateContent>
          </a:graphicData>
        </a:graphic>
      </p:graphicFrame>
      <p:sp>
        <p:nvSpPr>
          <p:cNvPr id="8" name="文本框 7"/>
          <p:cNvSpPr txBox="1"/>
          <p:nvPr/>
        </p:nvSpPr>
        <p:spPr>
          <a:xfrm>
            <a:off x="436880" y="2277110"/>
            <a:ext cx="5974080" cy="521970"/>
          </a:xfrm>
          <a:prstGeom prst="rect">
            <a:avLst/>
          </a:prstGeom>
          <a:noFill/>
        </p:spPr>
        <p:txBody>
          <a:bodyPr wrap="square" rtlCol="0" anchor="t">
            <a:spAutoFit/>
          </a:bodyPr>
          <a:lstStyle/>
          <a:p>
            <a:r>
              <a:rPr lang="zh-CN" altLang="en-US" sz="2800" b="1" dirty="0">
                <a:latin typeface="楷体" panose="02010609060101010101" charset="-122"/>
                <a:ea typeface="楷体" panose="02010609060101010101" charset="-122"/>
                <a:cs typeface="Times New Roman" panose="02020603050405020304" pitchFamily="18" charset="0"/>
                <a:sym typeface="+mn-ea"/>
              </a:rPr>
              <a:t>所以中央明条纹的位置处于</a:t>
            </a:r>
            <a:endParaRPr lang="en-US" altLang="zh-CN" sz="2800" b="1" dirty="0">
              <a:latin typeface="楷体" panose="02010609060101010101" charset="-122"/>
              <a:ea typeface="楷体" panose="02010609060101010101" charset="-122"/>
              <a:cs typeface="Times New Roman" panose="02020603050405020304" pitchFamily="18" charset="0"/>
              <a:sym typeface="+mn-ea"/>
            </a:endParaRPr>
          </a:p>
        </p:txBody>
      </p:sp>
      <p:graphicFrame>
        <p:nvGraphicFramePr>
          <p:cNvPr id="9" name="对象 8">
            <a:hlinkClick r:id="" action="ppaction://ole?verb=0"/>
          </p:cNvPr>
          <p:cNvGraphicFramePr>
            <a:graphicFrameLocks noChangeAspect="1"/>
          </p:cNvGraphicFramePr>
          <p:nvPr/>
        </p:nvGraphicFramePr>
        <p:xfrm>
          <a:off x="4004310" y="2969260"/>
          <a:ext cx="4360545" cy="472440"/>
        </p:xfrm>
        <a:graphic>
          <a:graphicData uri="http://schemas.openxmlformats.org/presentationml/2006/ole">
            <mc:AlternateContent xmlns:mc="http://schemas.openxmlformats.org/markup-compatibility/2006">
              <mc:Choice xmlns:v="urn:schemas-microsoft-com:vml" Requires="v">
                <p:oleObj spid="_x0000_s11" name="" r:id="rId5" imgW="1638300" imgH="177165" progId="Equation.DSMT4">
                  <p:embed/>
                </p:oleObj>
              </mc:Choice>
              <mc:Fallback>
                <p:oleObj name="" r:id="rId5" imgW="1638300" imgH="177165" progId="Equation.DSMT4">
                  <p:embed/>
                  <p:pic>
                    <p:nvPicPr>
                      <p:cNvPr id="0" name="图片 1025"/>
                      <p:cNvPicPr/>
                      <p:nvPr/>
                    </p:nvPicPr>
                    <p:blipFill>
                      <a:blip r:embed="rId6"/>
                      <a:stretch>
                        <a:fillRect/>
                      </a:stretch>
                    </p:blipFill>
                    <p:spPr>
                      <a:xfrm>
                        <a:off x="4004310" y="2969260"/>
                        <a:ext cx="4360545" cy="472440"/>
                      </a:xfrm>
                      <a:prstGeom prst="rect">
                        <a:avLst/>
                      </a:prstGeom>
                    </p:spPr>
                  </p:pic>
                </p:oleObj>
              </mc:Fallback>
            </mc:AlternateContent>
          </a:graphicData>
        </a:graphic>
      </p:graphicFrame>
      <p:grpSp>
        <p:nvGrpSpPr>
          <p:cNvPr id="12" name="组合 11"/>
          <p:cNvGrpSpPr/>
          <p:nvPr/>
        </p:nvGrpSpPr>
        <p:grpSpPr>
          <a:xfrm>
            <a:off x="502920" y="3672205"/>
            <a:ext cx="5974080" cy="521970"/>
            <a:chOff x="792" y="5783"/>
            <a:chExt cx="9408" cy="822"/>
          </a:xfrm>
        </p:grpSpPr>
        <p:sp>
          <p:nvSpPr>
            <p:cNvPr id="13" name="文本框 12"/>
            <p:cNvSpPr txBox="1"/>
            <p:nvPr/>
          </p:nvSpPr>
          <p:spPr>
            <a:xfrm>
              <a:off x="792" y="5783"/>
              <a:ext cx="9408" cy="822"/>
            </a:xfrm>
            <a:prstGeom prst="rect">
              <a:avLst/>
            </a:prstGeom>
            <a:noFill/>
          </p:spPr>
          <p:txBody>
            <a:bodyPr wrap="square" rtlCol="0" anchor="t">
              <a:spAutoFit/>
            </a:bodyPr>
            <a:lstStyle/>
            <a:p>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800" b="1" dirty="0">
                  <a:latin typeface="楷体" panose="02010609060101010101" charset="-122"/>
                  <a:ea typeface="楷体" panose="02010609060101010101" charset="-122"/>
                  <a:cs typeface="Times New Roman" panose="02020603050405020304" pitchFamily="18" charset="0"/>
                  <a:sym typeface="+mn-ea"/>
                </a:rPr>
                <a:t>对于</a:t>
              </a:r>
              <a:r>
                <a:rPr lang="en-US" altLang="zh-CN" sz="2800" b="1" dirty="0">
                  <a:latin typeface="楷体" panose="02010609060101010101" charset="-122"/>
                  <a:ea typeface="楷体" panose="02010609060101010101" charset="-122"/>
                  <a:cs typeface="Times New Roman" panose="02020603050405020304" pitchFamily="18" charset="0"/>
                  <a:sym typeface="+mn-ea"/>
                </a:rPr>
                <a:t>      </a:t>
              </a:r>
              <a:r>
                <a:rPr lang="zh-CN" altLang="en-US" sz="2800" b="1" dirty="0">
                  <a:latin typeface="楷体" panose="02010609060101010101" charset="-122"/>
                  <a:ea typeface="楷体" panose="02010609060101010101" charset="-122"/>
                  <a:cs typeface="Times New Roman" panose="02020603050405020304" pitchFamily="18" charset="0"/>
                  <a:sym typeface="+mn-ea"/>
                </a:rPr>
                <a:t>一侧的明纹有</a:t>
              </a:r>
              <a:endParaRPr lang="zh-CN" altLang="en-US" sz="2800" b="1" dirty="0">
                <a:latin typeface="楷体" panose="02010609060101010101" charset="-122"/>
                <a:ea typeface="楷体" panose="02010609060101010101" charset="-122"/>
                <a:cs typeface="Times New Roman" panose="02020603050405020304" pitchFamily="18" charset="0"/>
                <a:sym typeface="+mn-ea"/>
              </a:endParaRPr>
            </a:p>
          </p:txBody>
        </p:sp>
        <p:graphicFrame>
          <p:nvGraphicFramePr>
            <p:cNvPr id="14" name="对象 13">
              <a:hlinkClick r:id="" action="ppaction://ole?verb=0"/>
            </p:cNvPr>
            <p:cNvGraphicFramePr>
              <a:graphicFrameLocks noChangeAspect="1"/>
            </p:cNvGraphicFramePr>
            <p:nvPr/>
          </p:nvGraphicFramePr>
          <p:xfrm>
            <a:off x="2821" y="5822"/>
            <a:ext cx="1492" cy="745"/>
          </p:xfrm>
          <a:graphic>
            <a:graphicData uri="http://schemas.openxmlformats.org/presentationml/2006/ole">
              <mc:AlternateContent xmlns:mc="http://schemas.openxmlformats.org/markup-compatibility/2006">
                <mc:Choice xmlns:v="urn:schemas-microsoft-com:vml" Requires="v">
                  <p:oleObj spid="_x0000_s15" name="" r:id="rId7" imgW="355600" imgH="177165" progId="Equation.DSMT4">
                    <p:embed/>
                  </p:oleObj>
                </mc:Choice>
                <mc:Fallback>
                  <p:oleObj name="" r:id="rId7" imgW="355600" imgH="177165" progId="Equation.DSMT4">
                    <p:embed/>
                    <p:pic>
                      <p:nvPicPr>
                        <p:cNvPr id="0" name="图片 1025"/>
                        <p:cNvPicPr/>
                        <p:nvPr/>
                      </p:nvPicPr>
                      <p:blipFill>
                        <a:blip r:embed="rId8"/>
                        <a:stretch>
                          <a:fillRect/>
                        </a:stretch>
                      </p:blipFill>
                      <p:spPr>
                        <a:xfrm>
                          <a:off x="2821" y="5822"/>
                          <a:ext cx="1492" cy="745"/>
                        </a:xfrm>
                        <a:prstGeom prst="rect">
                          <a:avLst/>
                        </a:prstGeom>
                      </p:spPr>
                    </p:pic>
                  </p:oleObj>
                </mc:Fallback>
              </mc:AlternateContent>
            </a:graphicData>
          </a:graphic>
        </p:graphicFrame>
      </p:grpSp>
      <p:graphicFrame>
        <p:nvGraphicFramePr>
          <p:cNvPr id="16" name="对象 15">
            <a:hlinkClick r:id="" action="ppaction://ole?verb=0"/>
          </p:cNvPr>
          <p:cNvGraphicFramePr>
            <a:graphicFrameLocks noChangeAspect="1"/>
          </p:cNvGraphicFramePr>
          <p:nvPr/>
        </p:nvGraphicFramePr>
        <p:xfrm>
          <a:off x="4224020" y="4193858"/>
          <a:ext cx="3257550" cy="881380"/>
        </p:xfrm>
        <a:graphic>
          <a:graphicData uri="http://schemas.openxmlformats.org/presentationml/2006/ole">
            <mc:AlternateContent xmlns:mc="http://schemas.openxmlformats.org/markup-compatibility/2006">
              <mc:Choice xmlns:v="urn:schemas-microsoft-com:vml" Requires="v">
                <p:oleObj spid="_x0000_s17" name="" r:id="rId9" imgW="1459865" imgH="393700" progId="Equation.DSMT4">
                  <p:embed/>
                </p:oleObj>
              </mc:Choice>
              <mc:Fallback>
                <p:oleObj name="" r:id="rId9" imgW="1459865" imgH="393700" progId="Equation.DSMT4">
                  <p:embed/>
                  <p:pic>
                    <p:nvPicPr>
                      <p:cNvPr id="0" name="图片 1025"/>
                      <p:cNvPicPr/>
                      <p:nvPr/>
                    </p:nvPicPr>
                    <p:blipFill>
                      <a:blip r:embed="rId10"/>
                      <a:stretch>
                        <a:fillRect/>
                      </a:stretch>
                    </p:blipFill>
                    <p:spPr>
                      <a:xfrm>
                        <a:off x="4224020" y="4193858"/>
                        <a:ext cx="3257550" cy="881380"/>
                      </a:xfrm>
                      <a:prstGeom prst="rect">
                        <a:avLst/>
                      </a:prstGeom>
                    </p:spPr>
                  </p:pic>
                </p:oleObj>
              </mc:Fallback>
            </mc:AlternateContent>
          </a:graphicData>
        </a:graphic>
      </p:graphicFrame>
      <p:sp>
        <p:nvSpPr>
          <p:cNvPr id="18" name="文本框 17"/>
          <p:cNvSpPr txBox="1"/>
          <p:nvPr/>
        </p:nvSpPr>
        <p:spPr>
          <a:xfrm>
            <a:off x="502920" y="5018405"/>
            <a:ext cx="5974080" cy="521970"/>
          </a:xfrm>
          <a:prstGeom prst="rect">
            <a:avLst/>
          </a:prstGeom>
          <a:noFill/>
        </p:spPr>
        <p:txBody>
          <a:bodyPr wrap="square" rtlCol="0" anchor="t">
            <a:spAutoFit/>
          </a:bodyPr>
          <a:lstStyle/>
          <a:p>
            <a:r>
              <a:rPr lang="zh-CN" altLang="en-US" sz="2800" b="1" dirty="0">
                <a:latin typeface="楷体" panose="02010609060101010101" charset="-122"/>
                <a:ea typeface="楷体" panose="02010609060101010101" charset="-122"/>
                <a:cs typeface="Times New Roman" panose="02020603050405020304" pitchFamily="18" charset="0"/>
                <a:sym typeface="+mn-ea"/>
              </a:rPr>
              <a:t>则</a:t>
            </a:r>
            <a:endParaRPr lang="zh-CN" altLang="en-US" sz="2800" b="1" dirty="0">
              <a:latin typeface="楷体" panose="02010609060101010101" charset="-122"/>
              <a:ea typeface="楷体" panose="02010609060101010101" charset="-122"/>
              <a:cs typeface="Times New Roman" panose="02020603050405020304" pitchFamily="18" charset="0"/>
              <a:sym typeface="+mn-ea"/>
            </a:endParaRPr>
          </a:p>
        </p:txBody>
      </p:sp>
      <p:graphicFrame>
        <p:nvGraphicFramePr>
          <p:cNvPr id="19" name="对象 18">
            <a:hlinkClick r:id="" action="ppaction://ole?verb=0"/>
          </p:cNvPr>
          <p:cNvGraphicFramePr>
            <a:graphicFrameLocks noChangeAspect="1"/>
          </p:cNvGraphicFramePr>
          <p:nvPr/>
        </p:nvGraphicFramePr>
        <p:xfrm>
          <a:off x="2174558" y="5208588"/>
          <a:ext cx="5641975" cy="938530"/>
        </p:xfrm>
        <a:graphic>
          <a:graphicData uri="http://schemas.openxmlformats.org/presentationml/2006/ole">
            <mc:AlternateContent xmlns:mc="http://schemas.openxmlformats.org/markup-compatibility/2006">
              <mc:Choice xmlns:v="urn:schemas-microsoft-com:vml" Requires="v">
                <p:oleObj spid="_x0000_s20" name="" r:id="rId11" imgW="2527300" imgH="419100" progId="Equation.DSMT4">
                  <p:embed/>
                </p:oleObj>
              </mc:Choice>
              <mc:Fallback>
                <p:oleObj name="" r:id="rId11" imgW="2527300" imgH="419100" progId="Equation.DSMT4">
                  <p:embed/>
                  <p:pic>
                    <p:nvPicPr>
                      <p:cNvPr id="0" name="图片 1025"/>
                      <p:cNvPicPr/>
                      <p:nvPr/>
                    </p:nvPicPr>
                    <p:blipFill>
                      <a:blip r:embed="rId12"/>
                      <a:stretch>
                        <a:fillRect/>
                      </a:stretch>
                    </p:blipFill>
                    <p:spPr>
                      <a:xfrm>
                        <a:off x="2174558" y="5208588"/>
                        <a:ext cx="5641975" cy="938530"/>
                      </a:xfrm>
                      <a:prstGeom prst="rect">
                        <a:avLst/>
                      </a:prstGeom>
                    </p:spPr>
                  </p:pic>
                </p:oleObj>
              </mc:Fallback>
            </mc:AlternateContent>
          </a:graphicData>
        </a:graphic>
      </p:graphicFrame>
      <p:sp>
        <p:nvSpPr>
          <p:cNvPr id="21" name="矩形 20"/>
          <p:cNvSpPr/>
          <p:nvPr/>
        </p:nvSpPr>
        <p:spPr>
          <a:xfrm>
            <a:off x="5108895" y="4231733"/>
            <a:ext cx="1761688" cy="385894"/>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p:bldP spid="8"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23240" y="1094105"/>
            <a:ext cx="5974080" cy="521970"/>
            <a:chOff x="824" y="1723"/>
            <a:chExt cx="9408" cy="822"/>
          </a:xfrm>
        </p:grpSpPr>
        <p:grpSp>
          <p:nvGrpSpPr>
            <p:cNvPr id="3" name="组合 2"/>
            <p:cNvGrpSpPr/>
            <p:nvPr/>
          </p:nvGrpSpPr>
          <p:grpSpPr>
            <a:xfrm>
              <a:off x="824" y="1723"/>
              <a:ext cx="9408" cy="822"/>
              <a:chOff x="824" y="1723"/>
              <a:chExt cx="9408" cy="822"/>
            </a:xfrm>
          </p:grpSpPr>
          <p:sp>
            <p:nvSpPr>
              <p:cNvPr id="17" name="文本框 16"/>
              <p:cNvSpPr txBox="1"/>
              <p:nvPr/>
            </p:nvSpPr>
            <p:spPr>
              <a:xfrm>
                <a:off x="824" y="1723"/>
                <a:ext cx="9408" cy="822"/>
              </a:xfrm>
              <a:prstGeom prst="rect">
                <a:avLst/>
              </a:prstGeom>
              <a:noFill/>
            </p:spPr>
            <p:txBody>
              <a:bodyPr wrap="square" rtlCol="0" anchor="t">
                <a:spAutoFit/>
              </a:bodyPr>
              <a:lstStyle/>
              <a:p>
                <a:r>
                  <a:rPr lang="zh-CN" altLang="en-US" sz="2800" b="1" dirty="0">
                    <a:latin typeface="楷体" panose="02010609060101010101" charset="-122"/>
                    <a:ea typeface="楷体" panose="02010609060101010101" charset="-122"/>
                    <a:cs typeface="Times New Roman" panose="02020603050405020304" pitchFamily="18" charset="0"/>
                    <a:sym typeface="+mn-ea"/>
                  </a:rPr>
                  <a:t>所以</a:t>
                </a:r>
                <a:endParaRPr lang="zh-CN" altLang="en-US" sz="2800" b="1" dirty="0">
                  <a:latin typeface="楷体" panose="02010609060101010101" charset="-122"/>
                  <a:ea typeface="楷体" panose="02010609060101010101" charset="-122"/>
                  <a:cs typeface="Times New Roman" panose="02020603050405020304" pitchFamily="18" charset="0"/>
                  <a:sym typeface="+mn-ea"/>
                </a:endParaRPr>
              </a:p>
            </p:txBody>
          </p:sp>
          <p:graphicFrame>
            <p:nvGraphicFramePr>
              <p:cNvPr id="13" name="对象 12">
                <a:hlinkClick r:id="" action="ppaction://ole?verb=0"/>
              </p:cNvPr>
              <p:cNvGraphicFramePr>
                <a:graphicFrameLocks noChangeAspect="1"/>
              </p:cNvGraphicFramePr>
              <p:nvPr/>
            </p:nvGraphicFramePr>
            <p:xfrm>
              <a:off x="2198" y="1723"/>
              <a:ext cx="1492" cy="745"/>
            </p:xfrm>
            <a:graphic>
              <a:graphicData uri="http://schemas.openxmlformats.org/presentationml/2006/ole">
                <mc:AlternateContent xmlns:mc="http://schemas.openxmlformats.org/markup-compatibility/2006">
                  <mc:Choice xmlns:v="urn:schemas-microsoft-com:vml" Requires="v">
                    <p:oleObj spid="_x0000_s2" name="" r:id="rId1" imgW="355600" imgH="177165" progId="Equation.DSMT4">
                      <p:embed/>
                    </p:oleObj>
                  </mc:Choice>
                  <mc:Fallback>
                    <p:oleObj name="" r:id="rId1" imgW="355600" imgH="177165" progId="Equation.DSMT4">
                      <p:embed/>
                      <p:pic>
                        <p:nvPicPr>
                          <p:cNvPr id="0" name="图片 1025"/>
                          <p:cNvPicPr/>
                          <p:nvPr/>
                        </p:nvPicPr>
                        <p:blipFill>
                          <a:blip r:embed="rId2"/>
                          <a:stretch>
                            <a:fillRect/>
                          </a:stretch>
                        </p:blipFill>
                        <p:spPr>
                          <a:xfrm>
                            <a:off x="2198" y="1723"/>
                            <a:ext cx="1492" cy="745"/>
                          </a:xfrm>
                          <a:prstGeom prst="rect">
                            <a:avLst/>
                          </a:prstGeom>
                        </p:spPr>
                      </p:pic>
                    </p:oleObj>
                  </mc:Fallback>
                </mc:AlternateContent>
              </a:graphicData>
            </a:graphic>
          </p:graphicFrame>
        </p:grpSp>
        <p:sp>
          <p:nvSpPr>
            <p:cNvPr id="4" name="文本框 3"/>
            <p:cNvSpPr txBox="1"/>
            <p:nvPr/>
          </p:nvSpPr>
          <p:spPr>
            <a:xfrm>
              <a:off x="3818" y="1723"/>
              <a:ext cx="5666" cy="822"/>
            </a:xfrm>
            <a:prstGeom prst="rect">
              <a:avLst/>
            </a:prstGeom>
            <a:noFill/>
          </p:spPr>
          <p:txBody>
            <a:bodyPr wrap="none" rtlCol="0" anchor="t">
              <a:spAutoFit/>
            </a:bodyPr>
            <a:lstStyle/>
            <a:p>
              <a:r>
                <a:rPr lang="zh-CN" altLang="en-US" sz="2800" b="1" dirty="0">
                  <a:latin typeface="楷体" panose="02010609060101010101" charset="-122"/>
                  <a:ea typeface="楷体" panose="02010609060101010101" charset="-122"/>
                  <a:cs typeface="Times New Roman" panose="02020603050405020304" pitchFamily="18" charset="0"/>
                  <a:sym typeface="+mn-ea"/>
                </a:rPr>
                <a:t>一侧的第</a:t>
              </a:r>
              <a:r>
                <a:rPr lang="en-US" altLang="zh-CN" sz="2800" b="1" dirty="0">
                  <a:latin typeface="Times New Roman" panose="02020603050405020304" pitchFamily="18" charset="0"/>
                  <a:ea typeface="楷体" panose="02010609060101010101" charset="-122"/>
                  <a:cs typeface="Times New Roman" panose="02020603050405020304" pitchFamily="18" charset="0"/>
                  <a:sym typeface="+mn-ea"/>
                </a:rPr>
                <a:t>k</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级</a:t>
              </a:r>
              <a:r>
                <a:rPr lang="zh-CN" altLang="en-US" sz="2800" b="1" dirty="0">
                  <a:latin typeface="楷体" panose="02010609060101010101" charset="-122"/>
                  <a:ea typeface="楷体" panose="02010609060101010101" charset="-122"/>
                  <a:cs typeface="Times New Roman" panose="02020603050405020304" pitchFamily="18" charset="0"/>
                  <a:sym typeface="+mn-ea"/>
                </a:rPr>
                <a:t>明纹处于</a:t>
              </a:r>
              <a:endParaRPr lang="zh-CN" altLang="en-US" sz="2800" b="1" dirty="0">
                <a:latin typeface="楷体" panose="02010609060101010101" charset="-122"/>
                <a:ea typeface="楷体" panose="02010609060101010101" charset="-122"/>
                <a:cs typeface="Times New Roman" panose="02020603050405020304" pitchFamily="18" charset="0"/>
                <a:sym typeface="+mn-ea"/>
              </a:endParaRPr>
            </a:p>
          </p:txBody>
        </p:sp>
      </p:grpSp>
      <p:graphicFrame>
        <p:nvGraphicFramePr>
          <p:cNvPr id="15" name="对象 14">
            <a:hlinkClick r:id="" action="ppaction://ole?verb=0"/>
          </p:cNvPr>
          <p:cNvGraphicFramePr>
            <a:graphicFrameLocks noChangeAspect="1"/>
          </p:cNvGraphicFramePr>
          <p:nvPr/>
        </p:nvGraphicFramePr>
        <p:xfrm>
          <a:off x="1491615" y="1784350"/>
          <a:ext cx="8853805" cy="910590"/>
        </p:xfrm>
        <a:graphic>
          <a:graphicData uri="http://schemas.openxmlformats.org/presentationml/2006/ole">
            <mc:AlternateContent xmlns:mc="http://schemas.openxmlformats.org/markup-compatibility/2006">
              <mc:Choice xmlns:v="urn:schemas-microsoft-com:vml" Requires="v">
                <p:oleObj spid="_x0000_s5" name="" r:id="rId3" imgW="4089400" imgH="419100" progId="Equation.DSMT4">
                  <p:embed/>
                </p:oleObj>
              </mc:Choice>
              <mc:Fallback>
                <p:oleObj name="" r:id="rId3" imgW="4089400" imgH="419100" progId="Equation.DSMT4">
                  <p:embed/>
                  <p:pic>
                    <p:nvPicPr>
                      <p:cNvPr id="0" name="图片 1025"/>
                      <p:cNvPicPr/>
                      <p:nvPr/>
                    </p:nvPicPr>
                    <p:blipFill>
                      <a:blip r:embed="rId4"/>
                      <a:stretch>
                        <a:fillRect/>
                      </a:stretch>
                    </p:blipFill>
                    <p:spPr>
                      <a:xfrm>
                        <a:off x="1491615" y="1784350"/>
                        <a:ext cx="8853805" cy="910590"/>
                      </a:xfrm>
                      <a:prstGeom prst="rect">
                        <a:avLst/>
                      </a:prstGeom>
                    </p:spPr>
                  </p:pic>
                </p:oleObj>
              </mc:Fallback>
            </mc:AlternateContent>
          </a:graphicData>
        </a:graphic>
      </p:graphicFrame>
      <p:grpSp>
        <p:nvGrpSpPr>
          <p:cNvPr id="6" name="组合 5"/>
          <p:cNvGrpSpPr/>
          <p:nvPr/>
        </p:nvGrpSpPr>
        <p:grpSpPr>
          <a:xfrm>
            <a:off x="523240" y="403860"/>
            <a:ext cx="5974080" cy="521970"/>
            <a:chOff x="824" y="636"/>
            <a:chExt cx="9408" cy="822"/>
          </a:xfrm>
        </p:grpSpPr>
        <p:sp>
          <p:nvSpPr>
            <p:cNvPr id="7" name="文本框 6"/>
            <p:cNvSpPr txBox="1"/>
            <p:nvPr/>
          </p:nvSpPr>
          <p:spPr>
            <a:xfrm>
              <a:off x="824" y="636"/>
              <a:ext cx="9408" cy="822"/>
            </a:xfrm>
            <a:prstGeom prst="rect">
              <a:avLst/>
            </a:prstGeom>
            <a:noFill/>
          </p:spPr>
          <p:txBody>
            <a:bodyPr wrap="square" rtlCol="0" anchor="t">
              <a:spAutoFit/>
            </a:bodyPr>
            <a:lstStyle/>
            <a:p>
              <a:r>
                <a:rPr lang="zh-CN" altLang="en-US" sz="2800" b="1" dirty="0">
                  <a:latin typeface="楷体" panose="02010609060101010101" charset="-122"/>
                  <a:ea typeface="楷体" panose="02010609060101010101" charset="-122"/>
                  <a:cs typeface="Times New Roman" panose="02020603050405020304" pitchFamily="18" charset="0"/>
                  <a:sym typeface="+mn-ea"/>
                </a:rPr>
                <a:t>因此</a:t>
              </a:r>
              <a:endParaRPr lang="zh-CN" altLang="en-US" sz="2800" b="1" dirty="0">
                <a:latin typeface="楷体" panose="02010609060101010101" charset="-122"/>
                <a:ea typeface="楷体" panose="02010609060101010101" charset="-122"/>
                <a:cs typeface="Times New Roman" panose="02020603050405020304" pitchFamily="18" charset="0"/>
                <a:sym typeface="+mn-ea"/>
              </a:endParaRPr>
            </a:p>
          </p:txBody>
        </p:sp>
        <p:graphicFrame>
          <p:nvGraphicFramePr>
            <p:cNvPr id="18" name="对象 17">
              <a:hlinkClick r:id="" action="ppaction://ole?verb=0"/>
            </p:cNvPr>
            <p:cNvGraphicFramePr>
              <a:graphicFrameLocks noChangeAspect="1"/>
            </p:cNvGraphicFramePr>
            <p:nvPr/>
          </p:nvGraphicFramePr>
          <p:xfrm>
            <a:off x="2535" y="740"/>
            <a:ext cx="5045" cy="718"/>
          </p:xfrm>
          <a:graphic>
            <a:graphicData uri="http://schemas.openxmlformats.org/presentationml/2006/ole">
              <mc:AlternateContent xmlns:mc="http://schemas.openxmlformats.org/markup-compatibility/2006">
                <mc:Choice xmlns:v="urn:schemas-microsoft-com:vml" Requires="v">
                  <p:oleObj spid="_x0000_s8" name="" r:id="rId5" imgW="1435100" imgH="203200" progId="Equation.DSMT4">
                    <p:embed/>
                  </p:oleObj>
                </mc:Choice>
                <mc:Fallback>
                  <p:oleObj name="" r:id="rId5" imgW="1435100" imgH="203200" progId="Equation.DSMT4">
                    <p:embed/>
                    <p:pic>
                      <p:nvPicPr>
                        <p:cNvPr id="0" name="图片 1025"/>
                        <p:cNvPicPr/>
                        <p:nvPr/>
                      </p:nvPicPr>
                      <p:blipFill>
                        <a:blip r:embed="rId6"/>
                        <a:stretch>
                          <a:fillRect/>
                        </a:stretch>
                      </p:blipFill>
                      <p:spPr>
                        <a:xfrm>
                          <a:off x="2535" y="740"/>
                          <a:ext cx="5045" cy="718"/>
                        </a:xfrm>
                        <a:prstGeom prst="rect">
                          <a:avLst/>
                        </a:prstGeom>
                      </p:spPr>
                    </p:pic>
                  </p:oleObj>
                </mc:Fallback>
              </mc:AlternateContent>
            </a:graphicData>
          </a:graphic>
        </p:graphicFrame>
      </p:grpSp>
      <p:graphicFrame>
        <p:nvGraphicFramePr>
          <p:cNvPr id="10" name="对象 9">
            <a:hlinkClick r:id="" action="ppaction://ole?verb=0"/>
          </p:cNvPr>
          <p:cNvGraphicFramePr>
            <a:graphicFrameLocks noChangeAspect="1"/>
          </p:cNvGraphicFramePr>
          <p:nvPr/>
        </p:nvGraphicFramePr>
        <p:xfrm>
          <a:off x="1609090" y="2778126"/>
          <a:ext cx="3204210" cy="455295"/>
        </p:xfrm>
        <a:graphic>
          <a:graphicData uri="http://schemas.openxmlformats.org/presentationml/2006/ole">
            <mc:AlternateContent xmlns:mc="http://schemas.openxmlformats.org/markup-compatibility/2006">
              <mc:Choice xmlns:v="urn:schemas-microsoft-com:vml" Requires="v">
                <p:oleObj spid="_x0000_s11" name="" r:id="rId7" imgW="1435100" imgH="203200" progId="Equation.DSMT4">
                  <p:embed/>
                </p:oleObj>
              </mc:Choice>
              <mc:Fallback>
                <p:oleObj name="" r:id="rId7" imgW="1435100" imgH="203200" progId="Equation.DSMT4">
                  <p:embed/>
                  <p:pic>
                    <p:nvPicPr>
                      <p:cNvPr id="0" name="图片 1025"/>
                      <p:cNvPicPr/>
                      <p:nvPr/>
                    </p:nvPicPr>
                    <p:blipFill>
                      <a:blip r:embed="rId6"/>
                      <a:stretch>
                        <a:fillRect/>
                      </a:stretch>
                    </p:blipFill>
                    <p:spPr>
                      <a:xfrm>
                        <a:off x="1609090" y="2778126"/>
                        <a:ext cx="3204210" cy="455295"/>
                      </a:xfrm>
                      <a:prstGeom prst="rect">
                        <a:avLst/>
                      </a:prstGeom>
                    </p:spPr>
                  </p:pic>
                </p:oleObj>
              </mc:Fallback>
            </mc:AlternateContent>
          </a:graphicData>
        </a:graphic>
      </p:graphicFrame>
      <p:sp>
        <p:nvSpPr>
          <p:cNvPr id="12" name="文本框 11"/>
          <p:cNvSpPr txBox="1"/>
          <p:nvPr/>
        </p:nvSpPr>
        <p:spPr>
          <a:xfrm>
            <a:off x="622935" y="3408045"/>
            <a:ext cx="626110" cy="521970"/>
          </a:xfrm>
          <a:prstGeom prst="rect">
            <a:avLst/>
          </a:prstGeom>
          <a:noFill/>
        </p:spPr>
        <p:txBody>
          <a:bodyPr wrap="square" rtlCol="0" anchor="t">
            <a:spAutoFit/>
          </a:bodyPr>
          <a:lstStyle/>
          <a:p>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sz="2800"/>
          </a:p>
        </p:txBody>
      </p:sp>
      <p:sp>
        <p:nvSpPr>
          <p:cNvPr id="20" name="文本框 19"/>
          <p:cNvSpPr txBox="1"/>
          <p:nvPr/>
        </p:nvSpPr>
        <p:spPr>
          <a:xfrm>
            <a:off x="1249045" y="3408045"/>
            <a:ext cx="7526020" cy="953135"/>
          </a:xfrm>
          <a:prstGeom prst="rect">
            <a:avLst/>
          </a:prstGeom>
          <a:noFill/>
        </p:spPr>
        <p:txBody>
          <a:bodyPr wrap="square" rtlCol="0" anchor="t">
            <a:spAutoFit/>
          </a:bodyPr>
          <a:lstStyle/>
          <a:p>
            <a:r>
              <a:rPr lang="zh-CN" altLang="en-US" sz="2800" b="1" dirty="0">
                <a:latin typeface="楷体" panose="02010609060101010101" charset="-122"/>
                <a:ea typeface="楷体" panose="02010609060101010101" charset="-122"/>
                <a:cs typeface="Times New Roman" panose="02020603050405020304" pitchFamily="18" charset="0"/>
                <a:sym typeface="+mn-ea"/>
              </a:rPr>
              <a:t>云母片盖在下缝可以使得中央明纹落在</a:t>
            </a:r>
            <a:r>
              <a:rPr lang="en-US" altLang="zh-CN" sz="2800" b="1" dirty="0">
                <a:latin typeface="Times New Roman" panose="02020603050405020304" pitchFamily="18" charset="0"/>
                <a:ea typeface="楷体" panose="02010609060101010101" charset="-122"/>
                <a:cs typeface="Times New Roman" panose="02020603050405020304" pitchFamily="18" charset="0"/>
                <a:sym typeface="+mn-ea"/>
              </a:rPr>
              <a:t>O</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点处，此时光程为</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graphicFrame>
        <p:nvGraphicFramePr>
          <p:cNvPr id="21" name="对象 20">
            <a:hlinkClick r:id="" action="ppaction://ole?verb=0"/>
          </p:cNvPr>
          <p:cNvGraphicFramePr>
            <a:graphicFrameLocks noChangeAspect="1"/>
          </p:cNvGraphicFramePr>
          <p:nvPr/>
        </p:nvGraphicFramePr>
        <p:xfrm>
          <a:off x="3525203" y="4143058"/>
          <a:ext cx="4011930" cy="3180715"/>
        </p:xfrm>
        <a:graphic>
          <a:graphicData uri="http://schemas.openxmlformats.org/presentationml/2006/ole">
            <mc:AlternateContent xmlns:mc="http://schemas.openxmlformats.org/markup-compatibility/2006">
              <mc:Choice xmlns:v="urn:schemas-microsoft-com:vml" Requires="v">
                <p:oleObj spid="_x0000_s14" name="" r:id="rId8" imgW="1841500" imgH="1459865" progId="Equation.DSMT4">
                  <p:embed/>
                </p:oleObj>
              </mc:Choice>
              <mc:Fallback>
                <p:oleObj name="" r:id="rId8" imgW="1841500" imgH="1459865" progId="Equation.DSMT4">
                  <p:embed/>
                  <p:pic>
                    <p:nvPicPr>
                      <p:cNvPr id="0" name="图片 1025"/>
                      <p:cNvPicPr/>
                      <p:nvPr/>
                    </p:nvPicPr>
                    <p:blipFill>
                      <a:blip r:embed="rId9"/>
                      <a:stretch>
                        <a:fillRect/>
                      </a:stretch>
                    </p:blipFill>
                    <p:spPr>
                      <a:xfrm>
                        <a:off x="3525203" y="4143058"/>
                        <a:ext cx="4011930" cy="318071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20" grpId="0"/>
      <p:bldP spid="2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98475" y="304800"/>
            <a:ext cx="7526020" cy="521970"/>
          </a:xfrm>
          <a:prstGeom prst="rect">
            <a:avLst/>
          </a:prstGeom>
          <a:noFill/>
        </p:spPr>
        <p:txBody>
          <a:bodyPr wrap="square" rtlCol="0" anchor="t">
            <a:spAutoFit/>
          </a:bodyPr>
          <a:lstStyle/>
          <a:p>
            <a:r>
              <a:rPr lang="zh-CN" altLang="en-US" sz="2800" b="1" dirty="0">
                <a:latin typeface="楷体" panose="02010609060101010101" charset="-122"/>
                <a:ea typeface="楷体" panose="02010609060101010101" charset="-122"/>
                <a:cs typeface="Times New Roman" panose="02020603050405020304" pitchFamily="18" charset="0"/>
                <a:sym typeface="+mn-ea"/>
              </a:rPr>
              <a:t>若要中央明纹落在</a:t>
            </a:r>
            <a:r>
              <a:rPr lang="en-US" altLang="zh-CN" sz="2800" b="1" dirty="0">
                <a:latin typeface="Times New Roman" panose="02020603050405020304" pitchFamily="18" charset="0"/>
                <a:ea typeface="楷体" panose="02010609060101010101" charset="-122"/>
                <a:cs typeface="Times New Roman" panose="02020603050405020304" pitchFamily="18" charset="0"/>
                <a:sym typeface="+mn-ea"/>
              </a:rPr>
              <a:t>O</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点处则</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graphicFrame>
        <p:nvGraphicFramePr>
          <p:cNvPr id="21" name="对象 20">
            <a:hlinkClick r:id="" action="ppaction://ole?verb=0"/>
          </p:cNvPr>
          <p:cNvGraphicFramePr>
            <a:graphicFrameLocks noChangeAspect="1"/>
          </p:cNvGraphicFramePr>
          <p:nvPr/>
        </p:nvGraphicFramePr>
        <p:xfrm>
          <a:off x="3371215" y="930910"/>
          <a:ext cx="3018155" cy="1005205"/>
        </p:xfrm>
        <a:graphic>
          <a:graphicData uri="http://schemas.openxmlformats.org/presentationml/2006/ole">
            <mc:AlternateContent xmlns:mc="http://schemas.openxmlformats.org/markup-compatibility/2006">
              <mc:Choice xmlns:v="urn:schemas-microsoft-com:vml" Requires="v">
                <p:oleObj spid="_x0000_s2" name="" r:id="rId1" imgW="1219200" imgH="405765" progId="Equation.DSMT4">
                  <p:embed/>
                </p:oleObj>
              </mc:Choice>
              <mc:Fallback>
                <p:oleObj name="" r:id="rId1" imgW="1219200" imgH="405765" progId="Equation.DSMT4">
                  <p:embed/>
                  <p:pic>
                    <p:nvPicPr>
                      <p:cNvPr id="0" name="图片 1025"/>
                      <p:cNvPicPr/>
                      <p:nvPr/>
                    </p:nvPicPr>
                    <p:blipFill>
                      <a:blip r:embed="rId2"/>
                      <a:stretch>
                        <a:fillRect/>
                      </a:stretch>
                    </p:blipFill>
                    <p:spPr>
                      <a:xfrm>
                        <a:off x="3371215" y="930910"/>
                        <a:ext cx="3018155" cy="1005205"/>
                      </a:xfrm>
                      <a:prstGeom prst="rect">
                        <a:avLst/>
                      </a:prstGeom>
                    </p:spPr>
                  </p:pic>
                </p:oleObj>
              </mc:Fallback>
            </mc:AlternateContent>
          </a:graphicData>
        </a:graphic>
      </p:graphicFrame>
      <p:sp>
        <p:nvSpPr>
          <p:cNvPr id="4" name="文本框 3"/>
          <p:cNvSpPr txBox="1"/>
          <p:nvPr/>
        </p:nvSpPr>
        <p:spPr>
          <a:xfrm>
            <a:off x="594995" y="1477010"/>
            <a:ext cx="7526020" cy="521970"/>
          </a:xfrm>
          <a:prstGeom prst="rect">
            <a:avLst/>
          </a:prstGeom>
          <a:noFill/>
        </p:spPr>
        <p:txBody>
          <a:bodyPr wrap="square" rtlCol="0" anchor="t">
            <a:spAutoFit/>
          </a:bodyPr>
          <a:lstStyle/>
          <a:p>
            <a:r>
              <a:rPr lang="zh-CN" altLang="en-US" sz="2800" b="1" dirty="0">
                <a:latin typeface="楷体" panose="02010609060101010101" charset="-122"/>
                <a:ea typeface="楷体" panose="02010609060101010101" charset="-122"/>
                <a:cs typeface="Times New Roman" panose="02020603050405020304" pitchFamily="18" charset="0"/>
                <a:sym typeface="+mn-ea"/>
              </a:rPr>
              <a:t>所以云母片的厚度为</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graphicFrame>
        <p:nvGraphicFramePr>
          <p:cNvPr id="5" name="对象 4">
            <a:hlinkClick r:id="" action="ppaction://ole?verb=0"/>
          </p:cNvPr>
          <p:cNvGraphicFramePr>
            <a:graphicFrameLocks noChangeAspect="1"/>
          </p:cNvGraphicFramePr>
          <p:nvPr/>
        </p:nvGraphicFramePr>
        <p:xfrm>
          <a:off x="3739515" y="1998663"/>
          <a:ext cx="2767965" cy="3148330"/>
        </p:xfrm>
        <a:graphic>
          <a:graphicData uri="http://schemas.openxmlformats.org/presentationml/2006/ole">
            <mc:AlternateContent xmlns:mc="http://schemas.openxmlformats.org/markup-compatibility/2006">
              <mc:Choice xmlns:v="urn:schemas-microsoft-com:vml" Requires="v">
                <p:oleObj spid="_x0000_s3" name="" r:id="rId3" imgW="1117600" imgH="1270000" progId="Equation.DSMT4">
                  <p:embed/>
                </p:oleObj>
              </mc:Choice>
              <mc:Fallback>
                <p:oleObj name="" r:id="rId3" imgW="1117600" imgH="1270000" progId="Equation.DSMT4">
                  <p:embed/>
                  <p:pic>
                    <p:nvPicPr>
                      <p:cNvPr id="0" name="图片 1025"/>
                      <p:cNvPicPr/>
                      <p:nvPr/>
                    </p:nvPicPr>
                    <p:blipFill>
                      <a:blip r:embed="rId4"/>
                      <a:stretch>
                        <a:fillRect/>
                      </a:stretch>
                    </p:blipFill>
                    <p:spPr>
                      <a:xfrm>
                        <a:off x="3739515" y="1998663"/>
                        <a:ext cx="2767965" cy="314833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4" grpId="0"/>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2467" y="566554"/>
            <a:ext cx="9973994" cy="3152338"/>
          </a:xfrm>
          <a:prstGeom prst="rect">
            <a:avLst/>
          </a:prstGeom>
        </p:spPr>
        <p:txBody>
          <a:bodyPr wrap="square">
            <a:spAutoFit/>
          </a:bodyPr>
          <a:lstStyle/>
          <a:p>
            <a:pPr>
              <a:lnSpc>
                <a:spcPct val="120000"/>
              </a:lnSpc>
            </a:pP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3.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两块平板玻璃构成一个空气劈尖，如果用单色平行光垂直照射，在反射光中观察干涉条纹，条纹间距 </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0.35cm</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，若在空气劈尖中充入某种液体，条纹间距变为 </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0. 30</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c</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m</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，试求:</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(1</a:t>
            </a: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液体的折射率。</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(2) 距棱边 </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3.15cm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处，在充入液体前后条纹明暗变化。</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(3) 如果劈尖夹角 </a:t>
            </a:r>
            <a:r>
              <a:rPr lang="el-GR"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θ</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=10</a:t>
            </a:r>
            <a:r>
              <a:rPr lang="en-US" altLang="zh-CN" sz="2400" b="1" baseline="30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-4</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rad</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，那么用白光(波长范围 </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400</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0</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7</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000</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Å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)垂直照射时，彩色条纹在第几级开始重叠?</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文本框 3"/>
          <p:cNvSpPr txBox="1"/>
          <p:nvPr/>
        </p:nvSpPr>
        <p:spPr>
          <a:xfrm>
            <a:off x="1071245" y="3890645"/>
            <a:ext cx="7526020" cy="521970"/>
          </a:xfrm>
          <a:prstGeom prst="rect">
            <a:avLst/>
          </a:prstGeom>
          <a:noFill/>
        </p:spPr>
        <p:txBody>
          <a:bodyPr wrap="square" rtlCol="0" anchor="t">
            <a:spAutoFit/>
          </a:bodyPr>
          <a:lstStyle/>
          <a:p>
            <a:r>
              <a:rPr lang="zh-CN" altLang="en-US" sz="2800" b="1" dirty="0">
                <a:latin typeface="楷体" panose="02010609060101010101" charset="-122"/>
                <a:ea typeface="楷体" panose="02010609060101010101" charset="-122"/>
                <a:cs typeface="Times New Roman" panose="02020603050405020304" pitchFamily="18" charset="0"/>
                <a:sym typeface="+mn-ea"/>
              </a:rPr>
              <a:t>解：</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800" b="1" dirty="0">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）充入液体前光程差为</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graphicFrame>
        <p:nvGraphicFramePr>
          <p:cNvPr id="5" name="对象 4">
            <a:hlinkClick r:id="" action="ppaction://ole?verb=0"/>
          </p:cNvPr>
          <p:cNvGraphicFramePr>
            <a:graphicFrameLocks noChangeAspect="1"/>
          </p:cNvGraphicFramePr>
          <p:nvPr/>
        </p:nvGraphicFramePr>
        <p:xfrm>
          <a:off x="3250248" y="4412615"/>
          <a:ext cx="4525010" cy="810895"/>
        </p:xfrm>
        <a:graphic>
          <a:graphicData uri="http://schemas.openxmlformats.org/presentationml/2006/ole">
            <mc:AlternateContent xmlns:mc="http://schemas.openxmlformats.org/markup-compatibility/2006">
              <mc:Choice xmlns:v="urn:schemas-microsoft-com:vml" Requires="v">
                <p:oleObj spid="_x0000_s3" name="" r:id="rId1" imgW="2197100" imgH="393700" progId="Equation.DSMT4">
                  <p:embed/>
                </p:oleObj>
              </mc:Choice>
              <mc:Fallback>
                <p:oleObj name="" r:id="rId1" imgW="2197100" imgH="393700" progId="Equation.DSMT4">
                  <p:embed/>
                  <p:pic>
                    <p:nvPicPr>
                      <p:cNvPr id="0" name="图片 1025"/>
                      <p:cNvPicPr/>
                      <p:nvPr/>
                    </p:nvPicPr>
                    <p:blipFill>
                      <a:blip r:embed="rId2"/>
                      <a:stretch>
                        <a:fillRect/>
                      </a:stretch>
                    </p:blipFill>
                    <p:spPr>
                      <a:xfrm>
                        <a:off x="3250248" y="4412615"/>
                        <a:ext cx="4525010" cy="810895"/>
                      </a:xfrm>
                      <a:prstGeom prst="rect">
                        <a:avLst/>
                      </a:prstGeom>
                      <a:ln>
                        <a:solidFill>
                          <a:srgbClr val="FF0000"/>
                        </a:solidFill>
                        <a:prstDash val="sysDash"/>
                      </a:ln>
                    </p:spPr>
                  </p:pic>
                </p:oleObj>
              </mc:Fallback>
            </mc:AlternateContent>
          </a:graphicData>
        </a:graphic>
      </p:graphicFrame>
      <p:sp>
        <p:nvSpPr>
          <p:cNvPr id="6" name="文本框 5"/>
          <p:cNvSpPr txBox="1"/>
          <p:nvPr/>
        </p:nvSpPr>
        <p:spPr>
          <a:xfrm>
            <a:off x="1279525" y="5295900"/>
            <a:ext cx="7526020" cy="521970"/>
          </a:xfrm>
          <a:prstGeom prst="rect">
            <a:avLst/>
          </a:prstGeom>
          <a:noFill/>
        </p:spPr>
        <p:txBody>
          <a:bodyPr wrap="square" rtlCol="0" anchor="t">
            <a:spAutoFit/>
          </a:bodyPr>
          <a:lstStyle/>
          <a:p>
            <a:r>
              <a:rPr lang="zh-CN" altLang="en-US" sz="2800" b="1" dirty="0">
                <a:latin typeface="Times New Roman" panose="02020603050405020304" pitchFamily="18" charset="0"/>
                <a:ea typeface="楷体" panose="02010609060101010101" charset="-122"/>
                <a:cs typeface="Times New Roman" panose="02020603050405020304" pitchFamily="18" charset="0"/>
                <a:sym typeface="+mn-ea"/>
              </a:rPr>
              <a:t>相邻明条纹之间的空气层的厚度差为</a:t>
            </a:r>
            <a:endParaRPr lang="zh-CN" altLang="en-US" sz="2800" b="1" dirty="0">
              <a:latin typeface="Times New Roman" panose="02020603050405020304" pitchFamily="18" charset="0"/>
              <a:ea typeface="楷体" panose="02010609060101010101" charset="-122"/>
              <a:cs typeface="Times New Roman" panose="02020603050405020304" pitchFamily="18" charset="0"/>
              <a:sym typeface="+mn-ea"/>
            </a:endParaRPr>
          </a:p>
        </p:txBody>
      </p:sp>
      <p:graphicFrame>
        <p:nvGraphicFramePr>
          <p:cNvPr id="7" name="对象 6">
            <a:hlinkClick r:id="" action="ppaction://ole?verb=0"/>
          </p:cNvPr>
          <p:cNvGraphicFramePr>
            <a:graphicFrameLocks noChangeAspect="1"/>
          </p:cNvGraphicFramePr>
          <p:nvPr/>
        </p:nvGraphicFramePr>
        <p:xfrm>
          <a:off x="3132456" y="5746750"/>
          <a:ext cx="4760595" cy="889635"/>
        </p:xfrm>
        <a:graphic>
          <a:graphicData uri="http://schemas.openxmlformats.org/presentationml/2006/ole">
            <mc:AlternateContent xmlns:mc="http://schemas.openxmlformats.org/markup-compatibility/2006">
              <mc:Choice xmlns:v="urn:schemas-microsoft-com:vml" Requires="v">
                <p:oleObj spid="_x0000_s8" name="" r:id="rId3" imgW="2311400" imgH="431800" progId="Equation.DSMT4">
                  <p:embed/>
                </p:oleObj>
              </mc:Choice>
              <mc:Fallback>
                <p:oleObj name="" r:id="rId3" imgW="2311400" imgH="431800" progId="Equation.DSMT4">
                  <p:embed/>
                  <p:pic>
                    <p:nvPicPr>
                      <p:cNvPr id="0" name="图片 1025"/>
                      <p:cNvPicPr/>
                      <p:nvPr/>
                    </p:nvPicPr>
                    <p:blipFill>
                      <a:blip r:embed="rId4"/>
                      <a:stretch>
                        <a:fillRect/>
                      </a:stretch>
                    </p:blipFill>
                    <p:spPr>
                      <a:xfrm>
                        <a:off x="3132456" y="5746750"/>
                        <a:ext cx="4760595" cy="889635"/>
                      </a:xfrm>
                      <a:prstGeom prst="rect">
                        <a:avLst/>
                      </a:prstGeom>
                    </p:spPr>
                  </p:pic>
                </p:oleObj>
              </mc:Fallback>
            </mc:AlternateContent>
          </a:graphicData>
        </a:graphic>
      </p:graphicFrame>
      <p:sp>
        <p:nvSpPr>
          <p:cNvPr id="9" name="矩形 8"/>
          <p:cNvSpPr/>
          <p:nvPr/>
        </p:nvSpPr>
        <p:spPr>
          <a:xfrm rot="20160000">
            <a:off x="8493760" y="4712970"/>
            <a:ext cx="1522095" cy="209550"/>
          </a:xfrm>
          <a:prstGeom prst="rect">
            <a:avLst/>
          </a:prstGeom>
          <a:gradFill>
            <a:gsLst>
              <a:gs pos="100000">
                <a:schemeClr val="accent4"/>
              </a:gs>
              <a:gs pos="0">
                <a:srgbClr val="CB954D"/>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597265" y="5222875"/>
            <a:ext cx="1522095" cy="20955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9077325" y="3829050"/>
            <a:ext cx="22860" cy="1393190"/>
            <a:chOff x="14295" y="6030"/>
            <a:chExt cx="36" cy="2194"/>
          </a:xfrm>
        </p:grpSpPr>
        <p:grpSp>
          <p:nvGrpSpPr>
            <p:cNvPr id="11" name="组合 10"/>
            <p:cNvGrpSpPr/>
            <p:nvPr/>
          </p:nvGrpSpPr>
          <p:grpSpPr>
            <a:xfrm>
              <a:off x="14295" y="6030"/>
              <a:ext cx="16" cy="2194"/>
              <a:chOff x="14295" y="6030"/>
              <a:chExt cx="16" cy="2194"/>
            </a:xfrm>
          </p:grpSpPr>
          <p:cxnSp>
            <p:nvCxnSpPr>
              <p:cNvPr id="14" name="直接箭头连接符 13"/>
              <p:cNvCxnSpPr/>
              <p:nvPr/>
            </p:nvCxnSpPr>
            <p:spPr>
              <a:xfrm>
                <a:off x="14311" y="6044"/>
                <a:ext cx="0" cy="2181"/>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14295" y="6030"/>
                <a:ext cx="0" cy="1053"/>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pSp>
        <p:cxnSp>
          <p:nvCxnSpPr>
            <p:cNvPr id="19" name="直接箭头连接符 18"/>
            <p:cNvCxnSpPr/>
            <p:nvPr/>
          </p:nvCxnSpPr>
          <p:spPr>
            <a:xfrm flipH="1" flipV="1">
              <a:off x="14295" y="7256"/>
              <a:ext cx="36" cy="953"/>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9358630" y="3837940"/>
            <a:ext cx="22860" cy="1393190"/>
            <a:chOff x="14295" y="6030"/>
            <a:chExt cx="36" cy="2194"/>
          </a:xfrm>
        </p:grpSpPr>
        <p:grpSp>
          <p:nvGrpSpPr>
            <p:cNvPr id="22" name="组合 21"/>
            <p:cNvGrpSpPr/>
            <p:nvPr/>
          </p:nvGrpSpPr>
          <p:grpSpPr>
            <a:xfrm>
              <a:off x="14295" y="6030"/>
              <a:ext cx="16" cy="2194"/>
              <a:chOff x="14295" y="6030"/>
              <a:chExt cx="16" cy="2194"/>
            </a:xfrm>
          </p:grpSpPr>
          <p:cxnSp>
            <p:nvCxnSpPr>
              <p:cNvPr id="23" name="直接箭头连接符 22"/>
              <p:cNvCxnSpPr/>
              <p:nvPr/>
            </p:nvCxnSpPr>
            <p:spPr>
              <a:xfrm>
                <a:off x="14311" y="6044"/>
                <a:ext cx="0" cy="2181"/>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14295" y="6030"/>
                <a:ext cx="0" cy="1053"/>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pSp>
        <p:cxnSp>
          <p:nvCxnSpPr>
            <p:cNvPr id="25" name="直接箭头连接符 24"/>
            <p:cNvCxnSpPr/>
            <p:nvPr/>
          </p:nvCxnSpPr>
          <p:spPr>
            <a:xfrm flipH="1" flipV="1">
              <a:off x="14295" y="7256"/>
              <a:ext cx="36" cy="953"/>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8493760" y="3829685"/>
            <a:ext cx="1624965" cy="1603375"/>
            <a:chOff x="13376" y="6031"/>
            <a:chExt cx="2559" cy="2525"/>
          </a:xfrm>
        </p:grpSpPr>
        <p:sp>
          <p:nvSpPr>
            <p:cNvPr id="26" name="矩形 25"/>
            <p:cNvSpPr/>
            <p:nvPr/>
          </p:nvSpPr>
          <p:spPr>
            <a:xfrm rot="20160000">
              <a:off x="13376" y="7423"/>
              <a:ext cx="2397" cy="330"/>
            </a:xfrm>
            <a:prstGeom prst="rect">
              <a:avLst/>
            </a:prstGeom>
            <a:gradFill>
              <a:gsLst>
                <a:gs pos="100000">
                  <a:schemeClr val="accent4"/>
                </a:gs>
                <a:gs pos="0">
                  <a:srgbClr val="CB954D"/>
                </a:gs>
              </a:gsLst>
              <a:lin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3539" y="8226"/>
              <a:ext cx="2397" cy="33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14295" y="6031"/>
              <a:ext cx="36" cy="2194"/>
              <a:chOff x="14295" y="6030"/>
              <a:chExt cx="36" cy="2194"/>
            </a:xfrm>
          </p:grpSpPr>
          <p:grpSp>
            <p:nvGrpSpPr>
              <p:cNvPr id="29" name="组合 28"/>
              <p:cNvGrpSpPr/>
              <p:nvPr/>
            </p:nvGrpSpPr>
            <p:grpSpPr>
              <a:xfrm>
                <a:off x="14295" y="6030"/>
                <a:ext cx="16" cy="2194"/>
                <a:chOff x="14295" y="6030"/>
                <a:chExt cx="16" cy="2194"/>
              </a:xfrm>
            </p:grpSpPr>
            <p:cxnSp>
              <p:nvCxnSpPr>
                <p:cNvPr id="30" name="直接箭头连接符 29"/>
                <p:cNvCxnSpPr/>
                <p:nvPr/>
              </p:nvCxnSpPr>
              <p:spPr>
                <a:xfrm>
                  <a:off x="14311" y="6044"/>
                  <a:ext cx="0" cy="2181"/>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14295" y="6030"/>
                  <a:ext cx="0" cy="1053"/>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pSp>
          <p:cxnSp>
            <p:nvCxnSpPr>
              <p:cNvPr id="32" name="直接箭头连接符 31"/>
              <p:cNvCxnSpPr/>
              <p:nvPr/>
            </p:nvCxnSpPr>
            <p:spPr>
              <a:xfrm flipH="1" flipV="1">
                <a:off x="14295" y="7256"/>
                <a:ext cx="36" cy="953"/>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14738" y="6045"/>
              <a:ext cx="36" cy="2194"/>
              <a:chOff x="14295" y="6030"/>
              <a:chExt cx="36" cy="2194"/>
            </a:xfrm>
          </p:grpSpPr>
          <p:grpSp>
            <p:nvGrpSpPr>
              <p:cNvPr id="34" name="组合 33"/>
              <p:cNvGrpSpPr/>
              <p:nvPr/>
            </p:nvGrpSpPr>
            <p:grpSpPr>
              <a:xfrm>
                <a:off x="14295" y="6030"/>
                <a:ext cx="16" cy="2194"/>
                <a:chOff x="14295" y="6030"/>
                <a:chExt cx="16" cy="2194"/>
              </a:xfrm>
            </p:grpSpPr>
            <p:cxnSp>
              <p:nvCxnSpPr>
                <p:cNvPr id="35" name="直接箭头连接符 34"/>
                <p:cNvCxnSpPr/>
                <p:nvPr/>
              </p:nvCxnSpPr>
              <p:spPr>
                <a:xfrm>
                  <a:off x="14311" y="6044"/>
                  <a:ext cx="0" cy="2181"/>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14295" y="6030"/>
                  <a:ext cx="0" cy="1053"/>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pSp>
          <p:cxnSp>
            <p:nvCxnSpPr>
              <p:cNvPr id="37" name="直接箭头连接符 36"/>
              <p:cNvCxnSpPr/>
              <p:nvPr/>
            </p:nvCxnSpPr>
            <p:spPr>
              <a:xfrm flipH="1" flipV="1">
                <a:off x="14295" y="7256"/>
                <a:ext cx="36" cy="953"/>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Lst>
  </p:timing>
</p:sld>
</file>

<file path=ppt/tags/tag1.xml><?xml version="1.0" encoding="utf-8"?>
<p:tagLst xmlns:p="http://schemas.openxmlformats.org/presentationml/2006/main">
  <p:tag name="KSO_WM_UNIT_PLACING_PICTURE_USER_VIEWPORT" val="{&quot;height&quot;:4140,&quot;width&quot;:8610}"/>
</p:tagLst>
</file>

<file path=ppt/tags/tag2.xml><?xml version="1.0" encoding="utf-8"?>
<p:tagLst xmlns:p="http://schemas.openxmlformats.org/presentationml/2006/main">
  <p:tag name="KSO_WM_UNIT_TABLE_BEAUTIFY" val="smartTable{864c24ae-76ec-4fee-9843-c4581ba8d595}"/>
</p:tagLst>
</file>

<file path=ppt/tags/tag3.xml><?xml version="1.0" encoding="utf-8"?>
<p:tagLst xmlns:p="http://schemas.openxmlformats.org/presentationml/2006/main">
  <p:tag name="KSO_WM_UNIT_TABLE_BEAUTIFY" val="smartTable{7776d57c-7e9a-4d9d-8659-48b353c35ce4}"/>
</p:tagLst>
</file>

<file path=ppt/tags/tag4.xml><?xml version="1.0" encoding="utf-8"?>
<p:tagLst xmlns:p="http://schemas.openxmlformats.org/presentationml/2006/main">
  <p:tag name="KSO_WPP_MARK_KEY" val="99e467e0-ad29-41ec-a9d9-69f94a6e4789"/>
  <p:tag name="COMMONDATA" val="eyJoZGlkIjoiMGQ1NTNjODM4NDc1NjU1MWY0OTJmZjFjZjRkNjk1ZD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3780</Words>
  <Application>WPS 演示</Application>
  <PresentationFormat>宽屏</PresentationFormat>
  <Paragraphs>250</Paragraphs>
  <Slides>30</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76</vt:i4>
      </vt:variant>
      <vt:variant>
        <vt:lpstr>幻灯片标题</vt:lpstr>
      </vt:variant>
      <vt:variant>
        <vt:i4>30</vt:i4>
      </vt:variant>
    </vt:vector>
  </HeadingPairs>
  <TitlesOfParts>
    <vt:vector size="121" baseType="lpstr">
      <vt:lpstr>Arial</vt:lpstr>
      <vt:lpstr>宋体</vt:lpstr>
      <vt:lpstr>Wingdings</vt:lpstr>
      <vt:lpstr>Times New Roman</vt:lpstr>
      <vt:lpstr>华文中宋</vt:lpstr>
      <vt:lpstr>楷体</vt:lpstr>
      <vt:lpstr>黑体</vt:lpstr>
      <vt:lpstr>等线</vt:lpstr>
      <vt:lpstr>微软雅黑</vt:lpstr>
      <vt:lpstr>Arial Unicode MS</vt:lpstr>
      <vt:lpstr>等线 Light</vt:lpstr>
      <vt:lpstr>Calibri</vt:lpstr>
      <vt:lpstr>Cambria Math</vt:lpstr>
      <vt:lpstr>华文仿宋</vt:lpstr>
      <vt:lpstr>Office 主题​​</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一生有你</dc:creator>
  <cp:lastModifiedBy>zsm31</cp:lastModifiedBy>
  <cp:revision>96</cp:revision>
  <dcterms:created xsi:type="dcterms:W3CDTF">2018-11-08T10:23:00Z</dcterms:created>
  <dcterms:modified xsi:type="dcterms:W3CDTF">2022-10-25T10:47:19Z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96C89345B9E84940ACC095CDB3D67B91</vt:lpwstr>
  </property>
  <property fmtid="{D5CDD505-2E9C-101B-9397-08002B2CF9AE}" pid="3" name="KSOProductBuildVer">
    <vt:lpwstr>2052-11.1.0.12598</vt:lpwstr>
  </property>
</Properties>
</file>