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343" r:id="rId2"/>
    <p:sldId id="332" r:id="rId3"/>
    <p:sldId id="333" r:id="rId4"/>
    <p:sldId id="335" r:id="rId5"/>
    <p:sldId id="336" r:id="rId6"/>
    <p:sldId id="410" r:id="rId7"/>
    <p:sldId id="411" r:id="rId8"/>
    <p:sldId id="412" r:id="rId9"/>
    <p:sldId id="413" r:id="rId10"/>
    <p:sldId id="414" r:id="rId11"/>
    <p:sldId id="431" r:id="rId12"/>
    <p:sldId id="432" r:id="rId13"/>
    <p:sldId id="433" r:id="rId14"/>
    <p:sldId id="308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隶书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隶书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隶书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隶书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隶书" pitchFamily="49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隶书" pitchFamily="49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隶书" pitchFamily="49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隶书" pitchFamily="49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隶书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BF1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>
      <p:cViewPr varScale="1">
        <p:scale>
          <a:sx n="65" d="100"/>
          <a:sy n="65" d="100"/>
        </p:scale>
        <p:origin x="12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e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emf"/><Relationship Id="rId12" Type="http://schemas.openxmlformats.org/officeDocument/2006/relationships/image" Target="../media/image68.emf"/><Relationship Id="rId2" Type="http://schemas.openxmlformats.org/officeDocument/2006/relationships/image" Target="../media/image71.wmf"/><Relationship Id="rId1" Type="http://schemas.openxmlformats.org/officeDocument/2006/relationships/image" Target="../media/image70.e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74.e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83.wmf"/><Relationship Id="rId7" Type="http://schemas.openxmlformats.org/officeDocument/2006/relationships/image" Target="../media/image87.e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8.emf"/><Relationship Id="rId4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e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e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e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5" Type="http://schemas.openxmlformats.org/officeDocument/2006/relationships/image" Target="../media/image51.e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Relationship Id="rId14" Type="http://schemas.openxmlformats.org/officeDocument/2006/relationships/image" Target="../media/image5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e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C28384E-DEA7-4B9A-A9F7-988E6D0C4CD4}" type="datetimeFigureOut">
              <a:rPr lang="zh-CN" altLang="en-US"/>
              <a:pPr>
                <a:defRPr/>
              </a:pPr>
              <a:t>2022/10/10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D59AB7D-2BB0-4120-8B35-5CAD921F41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F47A1-3BB5-4EE8-BA11-9734DCF304E2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7190B-D84B-4AE2-A342-AB7C08016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3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rgbClr val="1818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0" y="620713"/>
            <a:ext cx="9144000" cy="0"/>
          </a:xfrm>
          <a:prstGeom prst="line">
            <a:avLst/>
          </a:prstGeom>
          <a:noFill/>
          <a:ln w="88900">
            <a:pattFill prst="pct80">
              <a:fgClr>
                <a:srgbClr val="0000FF"/>
              </a:fgClr>
              <a:bgClr>
                <a:schemeClr val="bg1"/>
              </a:bgClr>
            </a:pattFill>
            <a:round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451725" y="6310313"/>
            <a:ext cx="431800" cy="431800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883525" y="6310313"/>
            <a:ext cx="431800" cy="43180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6.bin"/><Relationship Id="rId7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package" Target="../embeddings/Microsoft_Visio_Drawing4.vsdx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7.wmf"/><Relationship Id="rId26" Type="http://schemas.openxmlformats.org/officeDocument/2006/relationships/image" Target="../media/image68.emf"/><Relationship Id="rId3" Type="http://schemas.openxmlformats.org/officeDocument/2006/relationships/package" Target="../embeddings/Microsoft_Visio_Drawing5.vsdx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4.emf"/><Relationship Id="rId17" Type="http://schemas.openxmlformats.org/officeDocument/2006/relationships/oleObject" Target="../embeddings/oleObject71.bin"/><Relationship Id="rId25" Type="http://schemas.openxmlformats.org/officeDocument/2006/relationships/package" Target="../embeddings/Microsoft_Visio_Drawing6.vsdx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e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80.w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70.e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70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5.wmf"/><Relationship Id="rId17" Type="http://schemas.openxmlformats.org/officeDocument/2006/relationships/package" Target="../embeddings/Microsoft_Visio_Drawing8.vsdx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package" Target="../embeddings/Microsoft_Visio_Drawing7.vsdx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17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1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2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3.wmf"/><Relationship Id="rId18" Type="http://schemas.openxmlformats.org/officeDocument/2006/relationships/package" Target="../embeddings/Microsoft_Visio_Drawing.vsdx"/><Relationship Id="rId3" Type="http://schemas.openxmlformats.org/officeDocument/2006/relationships/image" Target="../media/image28.e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6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4.wmf"/><Relationship Id="rId26" Type="http://schemas.openxmlformats.org/officeDocument/2006/relationships/image" Target="../media/image48.e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3.bin"/><Relationship Id="rId25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29" Type="http://schemas.openxmlformats.org/officeDocument/2006/relationships/oleObject" Target="../embeddings/oleObject4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47.wmf"/><Relationship Id="rId32" Type="http://schemas.openxmlformats.org/officeDocument/2006/relationships/image" Target="../media/image51.e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49.emf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4.bin"/><Relationship Id="rId31" Type="http://schemas.openxmlformats.org/officeDocument/2006/relationships/oleObject" Target="../embeddings/oleObject49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5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package" Target="../embeddings/Microsoft_Visio_Drawing2.vsdx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5288" y="976784"/>
            <a:ext cx="8353176" cy="1876152"/>
            <a:chOff x="395288" y="764704"/>
            <a:chExt cx="8353176" cy="1876152"/>
          </a:xfrm>
        </p:grpSpPr>
        <p:sp>
          <p:nvSpPr>
            <p:cNvPr id="4104" name="Text Box 31"/>
            <p:cNvSpPr txBox="1">
              <a:spLocks noChangeArrowheads="1"/>
            </p:cNvSpPr>
            <p:nvPr/>
          </p:nvSpPr>
          <p:spPr bwMode="auto">
            <a:xfrm>
              <a:off x="395288" y="764704"/>
              <a:ext cx="8353176" cy="1865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/>
                  </a:solidFill>
                </a:rPr>
                <a:t>例 </a:t>
              </a:r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  <a:r>
                <a:rPr lang="zh-CN" altLang="en-US" sz="2400" dirty="0">
                  <a:solidFill>
                    <a:schemeClr val="bg1"/>
                  </a:solidFill>
                </a:rPr>
                <a:t>：图示正弦稳态电路，已知                        ，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/>
                  </a:solidFill>
                </a:rPr>
                <a:t>                               ，                     ，                      。</a:t>
              </a:r>
              <a:endParaRPr lang="en-US" altLang="zh-CN" sz="24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/>
                  </a:solidFill>
                </a:rPr>
                <a:t>试求：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400" dirty="0">
                  <a:solidFill>
                    <a:schemeClr val="bg1"/>
                  </a:solidFill>
                </a:rPr>
                <a:t>（</a:t>
              </a:r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  <a:r>
                <a:rPr lang="zh-CN" altLang="en-US" sz="2400" dirty="0">
                  <a:solidFill>
                    <a:schemeClr val="bg1"/>
                  </a:solidFill>
                </a:rPr>
                <a:t>）支路电流     、  和     ； （</a:t>
              </a:r>
              <a:r>
                <a:rPr lang="en-US" altLang="zh-CN" sz="2400" dirty="0">
                  <a:solidFill>
                    <a:schemeClr val="bg1"/>
                  </a:solidFill>
                </a:rPr>
                <a:t>2</a:t>
              </a:r>
              <a:r>
                <a:rPr lang="zh-CN" altLang="en-US" sz="2400" dirty="0">
                  <a:solidFill>
                    <a:schemeClr val="bg1"/>
                  </a:solidFill>
                </a:rPr>
                <a:t>）电源发出的有功功率 。</a:t>
              </a:r>
            </a:p>
          </p:txBody>
        </p:sp>
        <p:graphicFrame>
          <p:nvGraphicFramePr>
            <p:cNvPr id="4105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5634240"/>
                </p:ext>
              </p:extLst>
            </p:nvPr>
          </p:nvGraphicFramePr>
          <p:xfrm>
            <a:off x="4716016" y="836712"/>
            <a:ext cx="1800225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90" name="Equation" r:id="rId3" imgW="885946" imgH="171408" progId="Equation.DSMT4">
                    <p:embed/>
                  </p:oleObj>
                </mc:Choice>
                <mc:Fallback>
                  <p:oleObj name="Equation" r:id="rId3" imgW="885946" imgH="171408" progId="Equation.DSMT4">
                    <p:embed/>
                    <p:pic>
                      <p:nvPicPr>
                        <p:cNvPr id="4105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016" y="836712"/>
                          <a:ext cx="1800225" cy="446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0797829"/>
                </p:ext>
              </p:extLst>
            </p:nvPr>
          </p:nvGraphicFramePr>
          <p:xfrm>
            <a:off x="468313" y="1340768"/>
            <a:ext cx="2376488" cy="396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91" name="Equation" r:id="rId5" imgW="1285998" imgH="171408" progId="Equation.DSMT4">
                    <p:embed/>
                  </p:oleObj>
                </mc:Choice>
                <mc:Fallback>
                  <p:oleObj name="Equation" r:id="rId5" imgW="1285998" imgH="171408" progId="Equation.DSMT4">
                    <p:embed/>
                    <p:pic>
                      <p:nvPicPr>
                        <p:cNvPr id="4106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1340768"/>
                          <a:ext cx="2376488" cy="396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107541"/>
                </p:ext>
              </p:extLst>
            </p:nvPr>
          </p:nvGraphicFramePr>
          <p:xfrm>
            <a:off x="2987824" y="1340768"/>
            <a:ext cx="1728192" cy="376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92" name="Equation" r:id="rId7" imgW="971517" imgH="171408" progId="Equation.DSMT4">
                    <p:embed/>
                  </p:oleObj>
                </mc:Choice>
                <mc:Fallback>
                  <p:oleObj name="Equation" r:id="rId7" imgW="971517" imgH="171408" progId="Equation.DSMT4">
                    <p:embed/>
                    <p:pic>
                      <p:nvPicPr>
                        <p:cNvPr id="4107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824" y="1340768"/>
                          <a:ext cx="1728192" cy="376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489461"/>
                </p:ext>
              </p:extLst>
            </p:nvPr>
          </p:nvGraphicFramePr>
          <p:xfrm>
            <a:off x="4932040" y="1340768"/>
            <a:ext cx="1728192" cy="383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93" name="Equation" r:id="rId9" imgW="1009579" imgH="180855" progId="Equation.DSMT4">
                    <p:embed/>
                  </p:oleObj>
                </mc:Choice>
                <mc:Fallback>
                  <p:oleObj name="Equation" r:id="rId9" imgW="1009579" imgH="180855" progId="Equation.DSMT4">
                    <p:embed/>
                    <p:pic>
                      <p:nvPicPr>
                        <p:cNvPr id="4108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040" y="1340768"/>
                          <a:ext cx="1728192" cy="383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2170895"/>
                </p:ext>
              </p:extLst>
            </p:nvPr>
          </p:nvGraphicFramePr>
          <p:xfrm>
            <a:off x="2483768" y="2132856"/>
            <a:ext cx="406400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94" name="Equation" r:id="rId11" imgW="161965" imgH="219186" progId="Equation.DSMT4">
                    <p:embed/>
                  </p:oleObj>
                </mc:Choice>
                <mc:Fallback>
                  <p:oleObj name="Equation" r:id="rId11" imgW="161965" imgH="219186" progId="Equation.DSMT4">
                    <p:embed/>
                    <p:pic>
                      <p:nvPicPr>
                        <p:cNvPr id="4109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8" y="2132856"/>
                          <a:ext cx="406400" cy="496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557814"/>
                </p:ext>
              </p:extLst>
            </p:nvPr>
          </p:nvGraphicFramePr>
          <p:xfrm>
            <a:off x="2987824" y="2132856"/>
            <a:ext cx="280988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95" name="Equation" r:id="rId13" imgW="95289" imgH="180855" progId="Equation.DSMT4">
                    <p:embed/>
                  </p:oleObj>
                </mc:Choice>
                <mc:Fallback>
                  <p:oleObj name="Equation" r:id="rId13" imgW="95289" imgH="180855" progId="Equation.DSMT4">
                    <p:embed/>
                    <p:pic>
                      <p:nvPicPr>
                        <p:cNvPr id="411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824" y="2132856"/>
                          <a:ext cx="280988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7090484"/>
                </p:ext>
              </p:extLst>
            </p:nvPr>
          </p:nvGraphicFramePr>
          <p:xfrm>
            <a:off x="3635896" y="2132856"/>
            <a:ext cx="3429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896" name="Equation" r:id="rId15" imgW="123903" imgH="219186" progId="Equation.DSMT4">
                    <p:embed/>
                  </p:oleObj>
                </mc:Choice>
                <mc:Fallback>
                  <p:oleObj name="Equation" r:id="rId15" imgW="123903" imgH="219186" progId="Equation.DSMT4">
                    <p:embed/>
                    <p:pic>
                      <p:nvPicPr>
                        <p:cNvPr id="4111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896" y="2132856"/>
                          <a:ext cx="3429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203574" y="30163"/>
            <a:ext cx="24485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正弦交流电路</a:t>
            </a:r>
          </a:p>
        </p:txBody>
      </p:sp>
      <p:sp>
        <p:nvSpPr>
          <p:cNvPr id="17" name="Text Box 230"/>
          <p:cNvSpPr txBox="1">
            <a:spLocks noChangeArrowheads="1"/>
          </p:cNvSpPr>
          <p:nvPr/>
        </p:nvSpPr>
        <p:spPr bwMode="auto">
          <a:xfrm>
            <a:off x="251520" y="3140968"/>
            <a:ext cx="3313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解题要点与思路分析：</a:t>
            </a:r>
          </a:p>
        </p:txBody>
      </p:sp>
      <p:sp>
        <p:nvSpPr>
          <p:cNvPr id="18" name="Text Box 231"/>
          <p:cNvSpPr txBox="1">
            <a:spLocks noChangeArrowheads="1"/>
          </p:cNvSpPr>
          <p:nvPr/>
        </p:nvSpPr>
        <p:spPr bwMode="auto">
          <a:xfrm>
            <a:off x="250825" y="3717032"/>
            <a:ext cx="5185271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、这个题相对比较简单，可以按照电路的基本分析方法求解；</a:t>
            </a:r>
          </a:p>
        </p:txBody>
      </p:sp>
      <p:sp>
        <p:nvSpPr>
          <p:cNvPr id="19" name="Text Box 232"/>
          <p:cNvSpPr txBox="1">
            <a:spLocks noChangeArrowheads="1"/>
          </p:cNvSpPr>
          <p:nvPr/>
        </p:nvSpPr>
        <p:spPr bwMode="auto">
          <a:xfrm>
            <a:off x="275152" y="4725144"/>
            <a:ext cx="8041264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、求解时要注意交流电路必须用相量法，所以复数计算应该熟悉；</a:t>
            </a:r>
          </a:p>
        </p:txBody>
      </p:sp>
      <p:sp>
        <p:nvSpPr>
          <p:cNvPr id="20" name="Text Box 232"/>
          <p:cNvSpPr txBox="1">
            <a:spLocks noChangeArrowheads="1"/>
          </p:cNvSpPr>
          <p:nvPr/>
        </p:nvSpPr>
        <p:spPr bwMode="auto">
          <a:xfrm>
            <a:off x="251520" y="5661248"/>
            <a:ext cx="8496944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、基本思路是先求出电路的总阻抗和总电流，然后再求解各分支电流。</a:t>
            </a:r>
          </a:p>
        </p:txBody>
      </p:sp>
      <p:graphicFrame>
        <p:nvGraphicFramePr>
          <p:cNvPr id="2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474223"/>
              </p:ext>
            </p:extLst>
          </p:nvPr>
        </p:nvGraphicFramePr>
        <p:xfrm>
          <a:off x="5723830" y="3134915"/>
          <a:ext cx="3168650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97" name="Visio" r:id="rId17" imgW="2161956" imgH="989846" progId="Visio.Drawing.11">
                  <p:embed/>
                </p:oleObj>
              </mc:Choice>
              <mc:Fallback>
                <p:oleObj name="Visio" r:id="rId17" imgW="2161956" imgH="989846" progId="Visio.Drawing.11">
                  <p:embed/>
                  <p:pic>
                    <p:nvPicPr>
                      <p:cNvPr id="513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3830" y="3134915"/>
                        <a:ext cx="3168650" cy="14462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6805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03574" y="30163"/>
            <a:ext cx="24485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正弦交流电路</a:t>
            </a: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179512" y="764704"/>
            <a:ext cx="46805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）电源发出的有功功率为</a:t>
            </a:r>
          </a:p>
        </p:txBody>
      </p:sp>
      <p:graphicFrame>
        <p:nvGraphicFramePr>
          <p:cNvPr id="41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895523"/>
              </p:ext>
            </p:extLst>
          </p:nvPr>
        </p:nvGraphicFramePr>
        <p:xfrm>
          <a:off x="1371826" y="1349562"/>
          <a:ext cx="4044069" cy="607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6" name="Equation" r:id="rId3" imgW="1777680" imgH="241200" progId="Equation.DSMT4">
                  <p:embed/>
                </p:oleObj>
              </mc:Choice>
              <mc:Fallback>
                <p:oleObj name="Equation" r:id="rId3" imgW="1777680" imgH="241200" progId="Equation.DSMT4">
                  <p:embed/>
                  <p:pic>
                    <p:nvPicPr>
                      <p:cNvPr id="41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826" y="1349562"/>
                        <a:ext cx="4044069" cy="607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BF0577C-E1D5-4778-B089-1270BEA34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588071"/>
              </p:ext>
            </p:extLst>
          </p:nvPr>
        </p:nvGraphicFramePr>
        <p:xfrm>
          <a:off x="1341213" y="1967025"/>
          <a:ext cx="7037638" cy="607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7" name="Equation" r:id="rId5" imgW="2793960" imgH="241200" progId="Equation.DSMT4">
                  <p:embed/>
                </p:oleObj>
              </mc:Choice>
              <mc:Fallback>
                <p:oleObj name="Equation" r:id="rId5" imgW="2793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1213" y="1967025"/>
                        <a:ext cx="7037638" cy="607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0096D01-13DF-437F-918A-B4403FFEF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016125"/>
            <a:ext cx="1152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或者：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42DF20-30E1-4CD1-8C60-4C4F1E907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33" y="2746414"/>
            <a:ext cx="2665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</a:rPr>
              <a:t>3</a:t>
            </a:r>
            <a:r>
              <a:rPr lang="zh-CN" altLang="en-US" sz="2400" dirty="0">
                <a:solidFill>
                  <a:schemeClr val="bg1"/>
                </a:solidFill>
              </a:rPr>
              <a:t>）相量图为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849B039-5A94-4024-B7CA-20D251E048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89757"/>
              </p:ext>
            </p:extLst>
          </p:nvPr>
        </p:nvGraphicFramePr>
        <p:xfrm>
          <a:off x="1907704" y="3512055"/>
          <a:ext cx="4709515" cy="2014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8" name="Visio" r:id="rId7" imgW="2406835" imgH="946325" progId="Visio.Drawing.15">
                  <p:embed/>
                </p:oleObj>
              </mc:Choice>
              <mc:Fallback>
                <p:oleObj name="Visio" r:id="rId7" imgW="2406835" imgH="94632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7704" y="3512055"/>
                        <a:ext cx="4709515" cy="201469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0868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03574" y="30163"/>
            <a:ext cx="24485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正弦交流电路</a:t>
            </a:r>
          </a:p>
        </p:txBody>
      </p:sp>
      <p:sp>
        <p:nvSpPr>
          <p:cNvPr id="14" name="Text Box 230"/>
          <p:cNvSpPr txBox="1">
            <a:spLocks noChangeArrowheads="1"/>
          </p:cNvSpPr>
          <p:nvPr/>
        </p:nvSpPr>
        <p:spPr bwMode="auto">
          <a:xfrm>
            <a:off x="162568" y="2923726"/>
            <a:ext cx="3313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解题要点与思路分析：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A6E655F-5469-4F3F-ABE8-2009C81BC96F}"/>
              </a:ext>
            </a:extLst>
          </p:cNvPr>
          <p:cNvGrpSpPr/>
          <p:nvPr/>
        </p:nvGrpSpPr>
        <p:grpSpPr>
          <a:xfrm>
            <a:off x="395535" y="3366391"/>
            <a:ext cx="4955763" cy="936347"/>
            <a:chOff x="395535" y="3366391"/>
            <a:chExt cx="4955763" cy="936347"/>
          </a:xfrm>
        </p:grpSpPr>
        <p:sp>
          <p:nvSpPr>
            <p:cNvPr id="17" name="Text Box 232"/>
            <p:cNvSpPr txBox="1">
              <a:spLocks noChangeArrowheads="1"/>
            </p:cNvSpPr>
            <p:nvPr/>
          </p:nvSpPr>
          <p:spPr bwMode="auto">
            <a:xfrm>
              <a:off x="395535" y="3366391"/>
              <a:ext cx="4955763" cy="936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、由于                   ，所以电流之间构成等边三角形；</a:t>
              </a:r>
            </a:p>
          </p:txBody>
        </p:sp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6038516A-EBC6-4B38-BD0B-0753A3B790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145356"/>
                </p:ext>
              </p:extLst>
            </p:nvPr>
          </p:nvGraphicFramePr>
          <p:xfrm>
            <a:off x="1561322" y="3429000"/>
            <a:ext cx="1558116" cy="461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752" name="Equation" r:id="rId3" imgW="660240" imgH="228600" progId="Equation.DSMT4">
                    <p:embed/>
                  </p:oleObj>
                </mc:Choice>
                <mc:Fallback>
                  <p:oleObj name="Equation" r:id="rId3" imgW="660240" imgH="228600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6038516A-EBC6-4B38-BD0B-0753A3B7904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61322" y="3429000"/>
                          <a:ext cx="1558116" cy="4616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01EC3C-65D6-46E5-BD90-1EDC697261BC}"/>
              </a:ext>
            </a:extLst>
          </p:cNvPr>
          <p:cNvGrpSpPr/>
          <p:nvPr/>
        </p:nvGrpSpPr>
        <p:grpSpPr>
          <a:xfrm>
            <a:off x="419658" y="4345122"/>
            <a:ext cx="5160454" cy="936347"/>
            <a:chOff x="419658" y="4345122"/>
            <a:chExt cx="5160454" cy="936347"/>
          </a:xfrm>
        </p:grpSpPr>
        <p:sp>
          <p:nvSpPr>
            <p:cNvPr id="16" name="Text Box 232"/>
            <p:cNvSpPr txBox="1">
              <a:spLocks noChangeArrowheads="1"/>
            </p:cNvSpPr>
            <p:nvPr/>
          </p:nvSpPr>
          <p:spPr bwMode="auto">
            <a:xfrm>
              <a:off x="419658" y="4345122"/>
              <a:ext cx="5160454" cy="936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、因为有                   、所以         的有功分量相等；</a:t>
              </a:r>
            </a:p>
          </p:txBody>
        </p: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EFCB22A6-FC21-4F8F-AAA5-9865C1C4E5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176763"/>
                </p:ext>
              </p:extLst>
            </p:nvPr>
          </p:nvGraphicFramePr>
          <p:xfrm>
            <a:off x="1854094" y="4401121"/>
            <a:ext cx="1621587" cy="478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753" name="Equation" r:id="rId5" imgW="774360" imgH="228600" progId="Equation.DSMT4">
                    <p:embed/>
                  </p:oleObj>
                </mc:Choice>
                <mc:Fallback>
                  <p:oleObj name="Equation" r:id="rId5" imgW="774360" imgH="22860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EFCB22A6-FC21-4F8F-AAA5-9865C1C4E55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54094" y="4401121"/>
                          <a:ext cx="1621587" cy="4785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DB0CFD9D-6002-44AF-8CBB-2E5D3C518B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3179505"/>
                </p:ext>
              </p:extLst>
            </p:nvPr>
          </p:nvGraphicFramePr>
          <p:xfrm>
            <a:off x="4427846" y="4381548"/>
            <a:ext cx="794122" cy="486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754" name="Equation" r:id="rId7" imgW="393480" imgH="241200" progId="Equation.DSMT4">
                    <p:embed/>
                  </p:oleObj>
                </mc:Choice>
                <mc:Fallback>
                  <p:oleObj name="Equation" r:id="rId7" imgW="393480" imgH="24120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DB0CFD9D-6002-44AF-8CBB-2E5D3C518B5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27846" y="4381548"/>
                          <a:ext cx="794122" cy="4867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7595D73-A09E-4F04-972C-8032BD9D4E4E}"/>
              </a:ext>
            </a:extLst>
          </p:cNvPr>
          <p:cNvGrpSpPr/>
          <p:nvPr/>
        </p:nvGrpSpPr>
        <p:grpSpPr>
          <a:xfrm>
            <a:off x="162568" y="780069"/>
            <a:ext cx="8657904" cy="2108975"/>
            <a:chOff x="162568" y="780069"/>
            <a:chExt cx="8657904" cy="2108975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A57AA89-A187-4AB1-A3BD-2B37C961DD49}"/>
                </a:ext>
              </a:extLst>
            </p:cNvPr>
            <p:cNvSpPr txBox="1"/>
            <p:nvPr/>
          </p:nvSpPr>
          <p:spPr>
            <a:xfrm>
              <a:off x="162568" y="780069"/>
              <a:ext cx="8657904" cy="2108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4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24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图示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正弦稳态</a:t>
              </a:r>
              <a:r>
                <a:rPr lang="zh-CN" altLang="zh-CN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电路中，已知电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源电压有效值为</a:t>
              </a:r>
              <a:r>
                <a:rPr lang="en-US" altLang="zh-CN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200V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，频率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50Hz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，电源发出的有功功率为</a:t>
              </a:r>
              <a:r>
                <a: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1.5kW</a:t>
              </a:r>
              <a:r>
                <a:rPr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                        </a:t>
              </a:r>
              <a:r>
                <a:rPr lang="zh-CN" altLang="en-US" sz="2400" dirty="0">
                  <a:solidFill>
                    <a:schemeClr val="bg1"/>
                  </a:solidFill>
                </a:rPr>
                <a:t>    ，</a:t>
              </a:r>
              <a:endParaRPr lang="en-US" altLang="zh-CN" sz="2400" dirty="0">
                <a:solidFill>
                  <a:schemeClr val="bg1"/>
                </a:solidFill>
              </a:endParaRPr>
            </a:p>
            <a:p>
              <a:r>
                <a:rPr lang="en-US" altLang="zh-CN" sz="2400" dirty="0">
                  <a:solidFill>
                    <a:schemeClr val="bg1"/>
                  </a:solidFill>
                </a:rPr>
                <a:t>                  </a:t>
              </a:r>
              <a:r>
                <a:rPr lang="zh-CN" altLang="en-US" sz="2400" dirty="0">
                  <a:solidFill>
                    <a:schemeClr val="bg1"/>
                  </a:solidFill>
                </a:rPr>
                <a:t>。</a:t>
              </a:r>
              <a:r>
                <a:rPr lang="en-US" altLang="zh-CN" sz="2400" dirty="0">
                  <a:solidFill>
                    <a:schemeClr val="bg1"/>
                  </a:solidFill>
                </a:rPr>
                <a:t> 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试求：（</a:t>
              </a:r>
              <a:r>
                <a:rPr lang="en-US" altLang="zh-CN" sz="2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2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）设</a:t>
              </a:r>
              <a:r>
                <a:rPr lang="zh-CN" altLang="zh-CN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电压</a:t>
              </a:r>
              <a:r>
                <a:rPr lang="en-US" altLang="zh-CN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        </a:t>
              </a:r>
              <a:r>
                <a:rPr lang="zh-CN" altLang="en-US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，画出各电压电流的相量图</a:t>
              </a:r>
              <a:r>
                <a:rPr lang="zh-CN" altLang="zh-CN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；（</a:t>
              </a:r>
              <a:r>
                <a:rPr lang="pt-BR" altLang="zh-CN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zh-CN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400" i="1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zh-CN" altLang="en-US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400" i="1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400" i="1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zh-CN" altLang="en-US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400" i="1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各为多少？</a:t>
              </a:r>
              <a:endPara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9" name="Object 94">
              <a:extLst>
                <a:ext uri="{FF2B5EF4-FFF2-40B4-BE49-F238E27FC236}">
                  <a16:creationId xmlns:a16="http://schemas.microsoft.com/office/drawing/2014/main" id="{64EC69BC-58B0-4A5D-BAA1-215FD6896B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0463504"/>
                </p:ext>
              </p:extLst>
            </p:nvPr>
          </p:nvGraphicFramePr>
          <p:xfrm>
            <a:off x="3079750" y="1927225"/>
            <a:ext cx="1841500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755" name="Equation" r:id="rId9" imgW="876240" imgH="241200" progId="Equation.DSMT4">
                    <p:embed/>
                  </p:oleObj>
                </mc:Choice>
                <mc:Fallback>
                  <p:oleObj name="Equation" r:id="rId9" imgW="876240" imgH="241200" progId="Equation.DSMT4">
                    <p:embed/>
                    <p:pic>
                      <p:nvPicPr>
                        <p:cNvPr id="19" name="Object 94">
                          <a:extLst>
                            <a:ext uri="{FF2B5EF4-FFF2-40B4-BE49-F238E27FC236}">
                              <a16:creationId xmlns:a16="http://schemas.microsoft.com/office/drawing/2014/main" id="{64EC69BC-58B0-4A5D-BAA1-215FD6896B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9750" y="1927225"/>
                          <a:ext cx="1841500" cy="484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EB065509-10FE-413D-A77C-426CBA0F2D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6070865"/>
                </p:ext>
              </p:extLst>
            </p:nvPr>
          </p:nvGraphicFramePr>
          <p:xfrm>
            <a:off x="5654501" y="1173163"/>
            <a:ext cx="2301875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756" name="Equation" r:id="rId11" imgW="1041120" imgH="228600" progId="Equation.DSMT4">
                    <p:embed/>
                  </p:oleObj>
                </mc:Choice>
                <mc:Fallback>
                  <p:oleObj name="Equation" r:id="rId11" imgW="1041120" imgH="228600" progId="Equation.DSMT4">
                    <p:embed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EB065509-10FE-413D-A77C-426CBA0F2D0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654501" y="1173163"/>
                          <a:ext cx="2301875" cy="504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F867CA63-170A-4278-AEA3-0C5AB22E95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3785893"/>
                </p:ext>
              </p:extLst>
            </p:nvPr>
          </p:nvGraphicFramePr>
          <p:xfrm>
            <a:off x="172932" y="1484784"/>
            <a:ext cx="1599110" cy="55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757" name="Equation" r:id="rId13" imgW="660240" imgH="228600" progId="Equation.DSMT4">
                    <p:embed/>
                  </p:oleObj>
                </mc:Choice>
                <mc:Fallback>
                  <p:oleObj name="Equation" r:id="rId13" imgW="6602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2932" y="1484784"/>
                          <a:ext cx="1599110" cy="5535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9166518-F0E1-4A2B-B934-D61DFB4FE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050408"/>
              </p:ext>
            </p:extLst>
          </p:nvPr>
        </p:nvGraphicFramePr>
        <p:xfrm>
          <a:off x="5553478" y="2536680"/>
          <a:ext cx="3553325" cy="2160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758" name="Visio" r:id="rId15" imgW="2273473" imgH="1505213" progId="Visio.Drawing.15">
                  <p:embed/>
                </p:oleObj>
              </mc:Choice>
              <mc:Fallback>
                <p:oleObj name="Visio" r:id="rId15" imgW="2273473" imgH="150521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53478" y="2536680"/>
                        <a:ext cx="3553325" cy="216080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>
            <a:extLst>
              <a:ext uri="{FF2B5EF4-FFF2-40B4-BE49-F238E27FC236}">
                <a16:creationId xmlns:a16="http://schemas.microsoft.com/office/drawing/2014/main" id="{4459761C-DF7D-4016-820D-1EF1349BD539}"/>
              </a:ext>
            </a:extLst>
          </p:cNvPr>
          <p:cNvGrpSpPr/>
          <p:nvPr/>
        </p:nvGrpSpPr>
        <p:grpSpPr>
          <a:xfrm>
            <a:off x="395534" y="5281469"/>
            <a:ext cx="6120681" cy="556968"/>
            <a:chOff x="395534" y="5281469"/>
            <a:chExt cx="6120681" cy="556968"/>
          </a:xfrm>
        </p:grpSpPr>
        <p:sp>
          <p:nvSpPr>
            <p:cNvPr id="24" name="Text Box 232"/>
            <p:cNvSpPr txBox="1">
              <a:spLocks noChangeArrowheads="1"/>
            </p:cNvSpPr>
            <p:nvPr/>
          </p:nvSpPr>
          <p:spPr bwMode="auto">
            <a:xfrm>
              <a:off x="395534" y="5287453"/>
              <a:ext cx="6120681" cy="493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、以电压     为参考相量可以画出相量图；</a:t>
              </a:r>
            </a:p>
          </p:txBody>
        </p:sp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8E5A87CC-119A-4C53-8486-6757247CB2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7550018"/>
                </p:ext>
              </p:extLst>
            </p:nvPr>
          </p:nvGraphicFramePr>
          <p:xfrm>
            <a:off x="1900668" y="5281469"/>
            <a:ext cx="439712" cy="556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759" name="Equation" r:id="rId17" imgW="190440" imgH="241200" progId="Equation.DSMT4">
                    <p:embed/>
                  </p:oleObj>
                </mc:Choice>
                <mc:Fallback>
                  <p:oleObj name="Equation" r:id="rId17" imgW="190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900668" y="5281469"/>
                          <a:ext cx="439712" cy="5569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 Box 232">
            <a:extLst>
              <a:ext uri="{FF2B5EF4-FFF2-40B4-BE49-F238E27FC236}">
                <a16:creationId xmlns:a16="http://schemas.microsoft.com/office/drawing/2014/main" id="{467A1AE2-C72D-4354-BEA2-32DC0306F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3" y="5798710"/>
            <a:ext cx="6120681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、从相量关系可以解出电感和电容的值。</a:t>
            </a:r>
          </a:p>
        </p:txBody>
      </p:sp>
    </p:spTree>
    <p:extLst>
      <p:ext uri="{BB962C8B-B14F-4D97-AF65-F5344CB8AC3E}">
        <p14:creationId xmlns:p14="http://schemas.microsoft.com/office/powerpoint/2010/main" val="287175373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03574" y="30163"/>
            <a:ext cx="24485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正弦交流电路</a:t>
            </a:r>
          </a:p>
        </p:txBody>
      </p:sp>
      <p:sp>
        <p:nvSpPr>
          <p:cNvPr id="8" name="Rectangle 258">
            <a:extLst>
              <a:ext uri="{FF2B5EF4-FFF2-40B4-BE49-F238E27FC236}">
                <a16:creationId xmlns:a16="http://schemas.microsoft.com/office/drawing/2014/main" id="{BF3E4F99-B572-4DF2-87FA-A3134A0AC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19201CD-5975-467E-8A11-FDB40018B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086928"/>
              </p:ext>
            </p:extLst>
          </p:nvPr>
        </p:nvGraphicFramePr>
        <p:xfrm>
          <a:off x="4768870" y="2377699"/>
          <a:ext cx="3637779" cy="2470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944" name="Visio" r:id="rId3" imgW="1117797" imgH="742950" progId="Visio.Drawing.15">
                  <p:embed/>
                </p:oleObj>
              </mc:Choice>
              <mc:Fallback>
                <p:oleObj name="Visio" r:id="rId3" imgW="1117797" imgH="7429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68870" y="2377699"/>
                        <a:ext cx="3637779" cy="247094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2438E1CE-6762-4215-A99D-1F1915F38DD4}"/>
              </a:ext>
            </a:extLst>
          </p:cNvPr>
          <p:cNvGrpSpPr/>
          <p:nvPr/>
        </p:nvGrpSpPr>
        <p:grpSpPr>
          <a:xfrm>
            <a:off x="251520" y="832310"/>
            <a:ext cx="8712968" cy="1481111"/>
            <a:chOff x="251520" y="832310"/>
            <a:chExt cx="8712968" cy="1481111"/>
          </a:xfrm>
        </p:grpSpPr>
        <p:sp>
          <p:nvSpPr>
            <p:cNvPr id="24" name="Text Box 96"/>
            <p:cNvSpPr txBox="1">
              <a:spLocks noChangeArrowheads="1"/>
            </p:cNvSpPr>
            <p:nvPr/>
          </p:nvSpPr>
          <p:spPr bwMode="auto">
            <a:xfrm>
              <a:off x="251520" y="832310"/>
              <a:ext cx="8712968" cy="1481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bg1"/>
                  </a:solidFill>
                </a:rPr>
                <a:t>解（</a:t>
              </a:r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  <a:r>
                <a:rPr lang="zh-CN" altLang="en-US" sz="2400" dirty="0">
                  <a:solidFill>
                    <a:schemeClr val="bg1"/>
                  </a:solidFill>
                </a:rPr>
                <a:t>）设                      ，则    滞后    ，  超前     。又因为三个电流构成等边三角形，加之有功分量相等，所以电流   与电压      同相，且与电压      同相。</a:t>
              </a:r>
            </a:p>
          </p:txBody>
        </p:sp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606E31EA-070E-43FE-8663-BA091DF38C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3974859"/>
                </p:ext>
              </p:extLst>
            </p:nvPr>
          </p:nvGraphicFramePr>
          <p:xfrm>
            <a:off x="1763391" y="942876"/>
            <a:ext cx="1728787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945" name="Equation" r:id="rId5" imgW="888840" imgH="241200" progId="Equation.DSMT4">
                    <p:embed/>
                  </p:oleObj>
                </mc:Choice>
                <mc:Fallback>
                  <p:oleObj name="Equation" r:id="rId5" imgW="888840" imgH="241200" progId="Equation.DSMT4">
                    <p:embed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606E31EA-070E-43FE-8663-BA091DF38C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391" y="942876"/>
                          <a:ext cx="1728787" cy="4699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761E99C1-F898-453C-9C4C-2BCF2EBE5F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4475007"/>
                </p:ext>
              </p:extLst>
            </p:nvPr>
          </p:nvGraphicFramePr>
          <p:xfrm>
            <a:off x="4022840" y="950814"/>
            <a:ext cx="269875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946" name="Equation" r:id="rId7" imgW="139680" imgH="241200" progId="Equation.DSMT4">
                    <p:embed/>
                  </p:oleObj>
                </mc:Choice>
                <mc:Fallback>
                  <p:oleObj name="Equation" r:id="rId7" imgW="139680" imgH="241200" progId="Equation.DSMT4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761E99C1-F898-453C-9C4C-2BCF2EBE5F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2840" y="950814"/>
                          <a:ext cx="269875" cy="4619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92ED90EE-304A-4E4E-90A1-9305683080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9338106"/>
                </p:ext>
              </p:extLst>
            </p:nvPr>
          </p:nvGraphicFramePr>
          <p:xfrm>
            <a:off x="4938968" y="928197"/>
            <a:ext cx="382562" cy="484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947" name="Equation" r:id="rId9" imgW="190440" imgH="241200" progId="Equation.DSMT4">
                    <p:embed/>
                  </p:oleObj>
                </mc:Choice>
                <mc:Fallback>
                  <p:oleObj name="Equation" r:id="rId9" imgW="19044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938968" y="928197"/>
                          <a:ext cx="382562" cy="4845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B2795E32-7740-4414-B4ED-0300B1E70A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8527331"/>
                </p:ext>
              </p:extLst>
            </p:nvPr>
          </p:nvGraphicFramePr>
          <p:xfrm>
            <a:off x="8235567" y="1337604"/>
            <a:ext cx="459441" cy="581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948" name="Equation" r:id="rId11" imgW="382709" imgH="484937" progId="Equation.DSMT4">
                    <p:embed/>
                  </p:oleObj>
                </mc:Choice>
                <mc:Fallback>
                  <p:oleObj name="Equation" r:id="rId11" imgW="382709" imgH="484937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235567" y="1337604"/>
                          <a:ext cx="459441" cy="581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4284D4B8-E3E6-4B00-A861-1AA7A3DB1C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9010037"/>
                </p:ext>
              </p:extLst>
            </p:nvPr>
          </p:nvGraphicFramePr>
          <p:xfrm>
            <a:off x="5383305" y="942876"/>
            <a:ext cx="296779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949" name="Equation" r:id="rId13" imgW="152280" imgH="241200" progId="Equation.DSMT4">
                    <p:embed/>
                  </p:oleObj>
                </mc:Choice>
                <mc:Fallback>
                  <p:oleObj name="Equation" r:id="rId13" imgW="1522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83305" y="942876"/>
                          <a:ext cx="296779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CF48B50F-1F22-46CE-A665-3DD4011205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7811612"/>
                </p:ext>
              </p:extLst>
            </p:nvPr>
          </p:nvGraphicFramePr>
          <p:xfrm>
            <a:off x="6352001" y="928589"/>
            <a:ext cx="382587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950" name="Equation" r:id="rId15" imgW="382709" imgH="484937" progId="Equation.DSMT4">
                    <p:embed/>
                  </p:oleObj>
                </mc:Choice>
                <mc:Fallback>
                  <p:oleObj name="Equation" r:id="rId15" imgW="382709" imgH="484937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352001" y="928589"/>
                          <a:ext cx="382587" cy="4841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4B0AACA2-0EA1-4DDC-87B0-56BD259BD4A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4063458"/>
                </p:ext>
              </p:extLst>
            </p:nvPr>
          </p:nvGraphicFramePr>
          <p:xfrm>
            <a:off x="7020272" y="1332800"/>
            <a:ext cx="311150" cy="466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951" name="Equation" r:id="rId17" imgW="126720" imgH="190440" progId="Equation.DSMT4">
                    <p:embed/>
                  </p:oleObj>
                </mc:Choice>
                <mc:Fallback>
                  <p:oleObj name="Equation" r:id="rId17" imgW="12672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020272" y="1332800"/>
                          <a:ext cx="311150" cy="4667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8EA3B1D2-1B26-45F7-BA01-B924D86E65B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6472489"/>
                </p:ext>
              </p:extLst>
            </p:nvPr>
          </p:nvGraphicFramePr>
          <p:xfrm>
            <a:off x="2593923" y="1811796"/>
            <a:ext cx="385465" cy="474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952" name="Equation" r:id="rId19" imgW="164880" imgH="203040" progId="Equation.DSMT4">
                    <p:embed/>
                  </p:oleObj>
                </mc:Choice>
                <mc:Fallback>
                  <p:oleObj name="Equation" r:id="rId19" imgW="1648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593923" y="1811796"/>
                          <a:ext cx="385465" cy="4744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484646F8-6235-4C18-9AD2-9BEDA516BF18}"/>
              </a:ext>
            </a:extLst>
          </p:cNvPr>
          <p:cNvSpPr txBox="1"/>
          <p:nvPr/>
        </p:nvSpPr>
        <p:spPr>
          <a:xfrm>
            <a:off x="40413" y="5088455"/>
            <a:ext cx="546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）由上述分析可知电路为纯电阻性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A5D81A6B-5449-4464-B336-79390D9D35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744311"/>
              </p:ext>
            </p:extLst>
          </p:nvPr>
        </p:nvGraphicFramePr>
        <p:xfrm>
          <a:off x="571772" y="5550120"/>
          <a:ext cx="365918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953" name="Equation" r:id="rId21" imgW="1777680" imgH="419040" progId="Equation.DSMT4">
                  <p:embed/>
                </p:oleObj>
              </mc:Choice>
              <mc:Fallback>
                <p:oleObj name="Equation" r:id="rId21" imgW="1777680" imgH="41904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772" y="5550120"/>
                        <a:ext cx="3659187" cy="862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145D87F0-3701-401A-AE9A-BC9AE6203B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237466"/>
              </p:ext>
            </p:extLst>
          </p:nvPr>
        </p:nvGraphicFramePr>
        <p:xfrm>
          <a:off x="4906718" y="5668991"/>
          <a:ext cx="2829444" cy="550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954" name="Equation" r:id="rId23" imgW="1206360" imgH="228600" progId="Equation.DSMT4">
                  <p:embed/>
                </p:oleObj>
              </mc:Choice>
              <mc:Fallback>
                <p:oleObj name="Equation" r:id="rId23" imgW="1206360" imgH="2286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718" y="5668991"/>
                        <a:ext cx="2829444" cy="5509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663418ED-16E9-4DE9-998F-C1487B65DA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86580"/>
              </p:ext>
            </p:extLst>
          </p:nvPr>
        </p:nvGraphicFramePr>
        <p:xfrm>
          <a:off x="874521" y="2526026"/>
          <a:ext cx="3553325" cy="2160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955" name="Visio" r:id="rId25" imgW="2273473" imgH="1505213" progId="Visio.Drawing.15">
                  <p:embed/>
                </p:oleObj>
              </mc:Choice>
              <mc:Fallback>
                <p:oleObj name="Visio" r:id="rId25" imgW="2273473" imgH="1505213" progId="Visio.Drawing.15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09166518-F0E1-4A2B-B934-D61DFB4FE9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74521" y="2526026"/>
                        <a:ext cx="3553325" cy="216080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78256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03574" y="30163"/>
            <a:ext cx="24485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正弦交流电路</a:t>
            </a:r>
          </a:p>
        </p:txBody>
      </p:sp>
      <p:sp>
        <p:nvSpPr>
          <p:cNvPr id="8" name="Rectangle 258">
            <a:extLst>
              <a:ext uri="{FF2B5EF4-FFF2-40B4-BE49-F238E27FC236}">
                <a16:creationId xmlns:a16="http://schemas.microsoft.com/office/drawing/2014/main" id="{BF3E4F99-B572-4DF2-87FA-A3134A0AC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4D1F21B-D7DC-4FED-B186-E81E86C1C55F}"/>
              </a:ext>
            </a:extLst>
          </p:cNvPr>
          <p:cNvGrpSpPr/>
          <p:nvPr/>
        </p:nvGrpSpPr>
        <p:grpSpPr>
          <a:xfrm>
            <a:off x="165749" y="821789"/>
            <a:ext cx="5112568" cy="472976"/>
            <a:chOff x="251520" y="836712"/>
            <a:chExt cx="5112568" cy="472976"/>
          </a:xfrm>
        </p:grpSpPr>
        <p:sp>
          <p:nvSpPr>
            <p:cNvPr id="26" name="文本框 25"/>
            <p:cNvSpPr txBox="1">
              <a:spLocks noChangeArrowheads="1"/>
            </p:cNvSpPr>
            <p:nvPr/>
          </p:nvSpPr>
          <p:spPr bwMode="auto">
            <a:xfrm>
              <a:off x="251520" y="836712"/>
              <a:ext cx="51125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</a:rPr>
                <a:t>又因                                          ，所以</a:t>
              </a:r>
            </a:p>
          </p:txBody>
        </p:sp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2B7B9CC3-33C6-4CE7-82A8-1F4BC54A4B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9106973"/>
                </p:ext>
              </p:extLst>
            </p:nvPr>
          </p:nvGraphicFramePr>
          <p:xfrm>
            <a:off x="1057275" y="839788"/>
            <a:ext cx="308927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97" name="Equation" r:id="rId3" imgW="1587240" imgH="241200" progId="Equation.DSMT4">
                    <p:embed/>
                  </p:oleObj>
                </mc:Choice>
                <mc:Fallback>
                  <p:oleObj name="Equation" r:id="rId3" imgW="1587240" imgH="2412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275" y="839788"/>
                          <a:ext cx="3089275" cy="4699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C9F51EF-84D0-4A2A-B888-0F3631F766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647174"/>
              </p:ext>
            </p:extLst>
          </p:nvPr>
        </p:nvGraphicFramePr>
        <p:xfrm>
          <a:off x="508185" y="1469493"/>
          <a:ext cx="33416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8" name="Equation" r:id="rId5" imgW="1663560" imgH="393480" progId="Equation.DSMT4">
                  <p:embed/>
                </p:oleObj>
              </mc:Choice>
              <mc:Fallback>
                <p:oleObj name="Equation" r:id="rId5" imgW="1663560" imgH="3934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85" y="1469493"/>
                        <a:ext cx="3341688" cy="78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F20D533B-BE2F-4961-8E3D-2210B9D99A16}"/>
              </a:ext>
            </a:extLst>
          </p:cNvPr>
          <p:cNvGrpSpPr/>
          <p:nvPr/>
        </p:nvGrpSpPr>
        <p:grpSpPr>
          <a:xfrm>
            <a:off x="165749" y="2322038"/>
            <a:ext cx="2996333" cy="965200"/>
            <a:chOff x="190635" y="2449602"/>
            <a:chExt cx="2996333" cy="965200"/>
          </a:xfrm>
        </p:grpSpPr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B0026CAC-4F09-4C30-BAC2-41CDA3A6B4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8891949"/>
                </p:ext>
              </p:extLst>
            </p:nvPr>
          </p:nvGraphicFramePr>
          <p:xfrm>
            <a:off x="727931" y="2449602"/>
            <a:ext cx="2459037" cy="965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99" name="Equation" r:id="rId7" imgW="1002960" imgH="393480" progId="Equation.DSMT4">
                    <p:embed/>
                  </p:oleObj>
                </mc:Choice>
                <mc:Fallback>
                  <p:oleObj name="Equation" r:id="rId7" imgW="1002960" imgH="39348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931" y="2449602"/>
                          <a:ext cx="2459037" cy="9652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D48F72B-C4DA-4F91-AEDB-87B8B2AED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635" y="2701369"/>
              <a:ext cx="6350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</a:rPr>
                <a:t>由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DBB53F3-5742-4AE1-9773-53BF2D5DB78F}"/>
              </a:ext>
            </a:extLst>
          </p:cNvPr>
          <p:cNvGrpSpPr/>
          <p:nvPr/>
        </p:nvGrpSpPr>
        <p:grpSpPr>
          <a:xfrm>
            <a:off x="165749" y="3345958"/>
            <a:ext cx="4749020" cy="953415"/>
            <a:chOff x="3346015" y="3103235"/>
            <a:chExt cx="4749020" cy="953415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A84544-0CA3-49B8-9588-931E9C40E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6015" y="3375299"/>
              <a:ext cx="6350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</a:rPr>
                <a:t>得</a:t>
              </a:r>
            </a:p>
          </p:txBody>
        </p: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E259D932-2B8F-4AC6-BC13-3F187CACBE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6994730"/>
                </p:ext>
              </p:extLst>
            </p:nvPr>
          </p:nvGraphicFramePr>
          <p:xfrm>
            <a:off x="3849873" y="3103235"/>
            <a:ext cx="4245162" cy="953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00" name="Equation" r:id="rId9" imgW="1930320" imgH="431640" progId="Equation.DSMT4">
                    <p:embed/>
                  </p:oleObj>
                </mc:Choice>
                <mc:Fallback>
                  <p:oleObj name="Equation" r:id="rId9" imgW="19303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49873" y="3103235"/>
                          <a:ext cx="4245162" cy="9534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1722AEB-4516-4743-B355-A487C51682F5}"/>
              </a:ext>
            </a:extLst>
          </p:cNvPr>
          <p:cNvGrpSpPr/>
          <p:nvPr/>
        </p:nvGrpSpPr>
        <p:grpSpPr>
          <a:xfrm>
            <a:off x="190636" y="4485676"/>
            <a:ext cx="2893939" cy="803275"/>
            <a:chOff x="190636" y="4485676"/>
            <a:chExt cx="2893939" cy="80327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15E95ED-BE45-4092-94E1-2280D8432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636" y="4692920"/>
              <a:ext cx="6350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</a:rPr>
                <a:t>由</a:t>
              </a:r>
            </a:p>
          </p:txBody>
        </p:sp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46B3D639-A504-4285-AF02-CCFC1D9F9E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6508071"/>
                </p:ext>
              </p:extLst>
            </p:nvPr>
          </p:nvGraphicFramePr>
          <p:xfrm>
            <a:off x="830325" y="4485676"/>
            <a:ext cx="2254250" cy="80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01" name="Equation" r:id="rId11" imgW="1104840" imgH="393480" progId="Equation.DSMT4">
                    <p:embed/>
                  </p:oleObj>
                </mc:Choice>
                <mc:Fallback>
                  <p:oleObj name="Equation" r:id="rId11" imgW="110484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30325" y="4485676"/>
                          <a:ext cx="2254250" cy="803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8DCB88C-40CC-4043-BB6A-CBBADF847110}"/>
              </a:ext>
            </a:extLst>
          </p:cNvPr>
          <p:cNvGrpSpPr/>
          <p:nvPr/>
        </p:nvGrpSpPr>
        <p:grpSpPr>
          <a:xfrm>
            <a:off x="165749" y="5553326"/>
            <a:ext cx="5810400" cy="896250"/>
            <a:chOff x="3142964" y="4471686"/>
            <a:chExt cx="5810400" cy="89625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A6BF14E-F1C5-4D9C-88EA-80AC69198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964" y="4667036"/>
              <a:ext cx="6350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chemeClr val="bg1"/>
                  </a:solidFill>
                </a:rPr>
                <a:t>得</a:t>
              </a:r>
            </a:p>
          </p:txBody>
        </p:sp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D4B6E7DC-AAF7-4FE3-9EF9-334A736039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7519955"/>
                </p:ext>
              </p:extLst>
            </p:nvPr>
          </p:nvGraphicFramePr>
          <p:xfrm>
            <a:off x="3719028" y="4471686"/>
            <a:ext cx="5234336" cy="89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02" name="Equation" r:id="rId13" imgW="2450880" imgH="419040" progId="Equation.DSMT4">
                    <p:embed/>
                  </p:oleObj>
                </mc:Choice>
                <mc:Fallback>
                  <p:oleObj name="Equation" r:id="rId13" imgW="245088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719028" y="4471686"/>
                          <a:ext cx="5234336" cy="896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A48409E-C09B-4A19-B917-62881BBDA4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286229"/>
              </p:ext>
            </p:extLst>
          </p:nvPr>
        </p:nvGraphicFramePr>
        <p:xfrm>
          <a:off x="5339155" y="1051506"/>
          <a:ext cx="3553325" cy="2160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3" name="Visio" r:id="rId15" imgW="2273473" imgH="1505213" progId="Visio.Drawing.15">
                  <p:embed/>
                </p:oleObj>
              </mc:Choice>
              <mc:Fallback>
                <p:oleObj name="Visio" r:id="rId15" imgW="2273473" imgH="1505213" progId="Visio.Drawing.15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66840F0A-197C-461F-97F8-2BBAD26CAE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39155" y="1051506"/>
                        <a:ext cx="3553325" cy="216080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15B6EE00-E523-4E95-9774-D8874C1B4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49050"/>
              </p:ext>
            </p:extLst>
          </p:nvPr>
        </p:nvGraphicFramePr>
        <p:xfrm>
          <a:off x="5523552" y="3413170"/>
          <a:ext cx="3199307" cy="2173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4" name="Visio" r:id="rId17" imgW="1117797" imgH="742950" progId="Visio.Drawing.15">
                  <p:embed/>
                </p:oleObj>
              </mc:Choice>
              <mc:Fallback>
                <p:oleObj name="Visio" r:id="rId17" imgW="1117797" imgH="742950" progId="Visio.Drawing.15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619201CD-5975-467E-8A11-FDB40018B4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23552" y="3413170"/>
                        <a:ext cx="3199307" cy="217311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244388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WordArt 4">
            <a:hlinkClick r:id="" action="ppaction://hlinkshowjump?jump=nextslide"/>
          </p:cNvPr>
          <p:cNvSpPr>
            <a:spLocks noChangeArrowheads="1" noChangeShapeType="1" noTextEdit="1"/>
          </p:cNvSpPr>
          <p:nvPr/>
        </p:nvSpPr>
        <p:spPr bwMode="auto">
          <a:xfrm>
            <a:off x="2700338" y="2852738"/>
            <a:ext cx="3024187" cy="11525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8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隶书"/>
                <a:ea typeface="隶书"/>
              </a:rPr>
              <a:t>结   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Text Box 57"/>
          <p:cNvSpPr txBox="1">
            <a:spLocks noChangeArrowheads="1"/>
          </p:cNvSpPr>
          <p:nvPr/>
        </p:nvSpPr>
        <p:spPr bwMode="auto">
          <a:xfrm>
            <a:off x="435235" y="1052177"/>
            <a:ext cx="3457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解：电路的总阻抗为</a:t>
            </a:r>
          </a:p>
        </p:txBody>
      </p:sp>
      <p:graphicFrame>
        <p:nvGraphicFramePr>
          <p:cNvPr id="2106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354151"/>
              </p:ext>
            </p:extLst>
          </p:nvPr>
        </p:nvGraphicFramePr>
        <p:xfrm>
          <a:off x="16104" y="1717498"/>
          <a:ext cx="4896544" cy="90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34" name="Equation" r:id="rId3" imgW="2266963" imgH="371429" progId="Equation.DSMT4">
                  <p:embed/>
                </p:oleObj>
              </mc:Choice>
              <mc:Fallback>
                <p:oleObj name="Equation" r:id="rId3" imgW="2266963" imgH="371429" progId="Equation.DSMT4">
                  <p:embed/>
                  <p:pic>
                    <p:nvPicPr>
                      <p:cNvPr id="2106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" y="1717498"/>
                        <a:ext cx="4896544" cy="906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8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85688"/>
              </p:ext>
            </p:extLst>
          </p:nvPr>
        </p:nvGraphicFramePr>
        <p:xfrm>
          <a:off x="323528" y="2951596"/>
          <a:ext cx="3993664" cy="867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35" name="Equation" r:id="rId5" imgW="1857463" imgH="361981" progId="Equation.DSMT4">
                  <p:embed/>
                </p:oleObj>
              </mc:Choice>
              <mc:Fallback>
                <p:oleObj name="Equation" r:id="rId5" imgW="1857463" imgH="361981" progId="Equation.DSMT4">
                  <p:embed/>
                  <p:pic>
                    <p:nvPicPr>
                      <p:cNvPr id="2108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951596"/>
                        <a:ext cx="3993664" cy="867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495986"/>
              </p:ext>
            </p:extLst>
          </p:nvPr>
        </p:nvGraphicFramePr>
        <p:xfrm>
          <a:off x="4526459" y="3130880"/>
          <a:ext cx="3772105" cy="43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36" name="Equation" r:id="rId7" imgW="1686051" imgH="142795" progId="Equation.DSMT4">
                  <p:embed/>
                </p:oleObj>
              </mc:Choice>
              <mc:Fallback>
                <p:oleObj name="Equation" r:id="rId7" imgW="1686051" imgH="142795" progId="Equation.DSMT4">
                  <p:embed/>
                  <p:pic>
                    <p:nvPicPr>
                      <p:cNvPr id="210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6459" y="3130880"/>
                        <a:ext cx="3772105" cy="437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203574" y="30163"/>
            <a:ext cx="24485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正弦交流电路</a:t>
            </a: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904340" y="5306844"/>
            <a:ext cx="2519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电路的总电流 </a:t>
            </a:r>
          </a:p>
        </p:txBody>
      </p:sp>
      <p:graphicFrame>
        <p:nvGraphicFramePr>
          <p:cNvPr id="19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8003"/>
              </p:ext>
            </p:extLst>
          </p:nvPr>
        </p:nvGraphicFramePr>
        <p:xfrm>
          <a:off x="3423703" y="5181727"/>
          <a:ext cx="3744912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37" name="Equation" r:id="rId9" imgW="1819401" imgH="361981" progId="Equation.DSMT4">
                  <p:embed/>
                </p:oleObj>
              </mc:Choice>
              <mc:Fallback>
                <p:oleObj name="Equation" r:id="rId9" imgW="1819401" imgH="361981" progId="Equation.DSMT4">
                  <p:embed/>
                  <p:pic>
                    <p:nvPicPr>
                      <p:cNvPr id="618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3703" y="5181727"/>
                        <a:ext cx="3744912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29070"/>
              </p:ext>
            </p:extLst>
          </p:nvPr>
        </p:nvGraphicFramePr>
        <p:xfrm>
          <a:off x="5148064" y="757610"/>
          <a:ext cx="3699750" cy="1688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38" name="Visio" r:id="rId11" imgW="2161956" imgH="989846" progId="Visio.Drawing.11">
                  <p:embed/>
                </p:oleObj>
              </mc:Choice>
              <mc:Fallback>
                <p:oleObj name="Visio" r:id="rId11" imgW="2161956" imgH="989846" progId="Visio.Drawing.11">
                  <p:embed/>
                  <p:pic>
                    <p:nvPicPr>
                      <p:cNvPr id="513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757610"/>
                        <a:ext cx="3699750" cy="168861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3"/>
          <p:cNvSpPr txBox="1">
            <a:spLocks noChangeArrowheads="1"/>
          </p:cNvSpPr>
          <p:nvPr/>
        </p:nvSpPr>
        <p:spPr bwMode="auto">
          <a:xfrm>
            <a:off x="687672" y="4211201"/>
            <a:ext cx="74803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计算出阻抗后就可以判断该电路的性质为纯电阻性 </a:t>
            </a:r>
          </a:p>
        </p:txBody>
      </p:sp>
    </p:spTree>
    <p:extLst>
      <p:ext uri="{BB962C8B-B14F-4D97-AF65-F5344CB8AC3E}">
        <p14:creationId xmlns:p14="http://schemas.microsoft.com/office/powerpoint/2010/main" val="150688126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5" grpId="0"/>
      <p:bldP spid="1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323528" y="764704"/>
            <a:ext cx="4535488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FFFF00"/>
                </a:solidFill>
              </a:rPr>
              <a:t>可以利用分流公式求流过其它支路的电流</a:t>
            </a:r>
          </a:p>
        </p:txBody>
      </p:sp>
      <p:graphicFrame>
        <p:nvGraphicFramePr>
          <p:cNvPr id="618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144073"/>
              </p:ext>
            </p:extLst>
          </p:nvPr>
        </p:nvGraphicFramePr>
        <p:xfrm>
          <a:off x="779463" y="1862212"/>
          <a:ext cx="28559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31" name="Equation" r:id="rId3" imgW="1514368" imgH="371429" progId="Equation.DSMT4">
                  <p:embed/>
                </p:oleObj>
              </mc:Choice>
              <mc:Fallback>
                <p:oleObj name="Equation" r:id="rId3" imgW="1514368" imgH="371429" progId="Equation.DSMT4">
                  <p:embed/>
                  <p:pic>
                    <p:nvPicPr>
                      <p:cNvPr id="618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1862212"/>
                        <a:ext cx="285591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71112"/>
              </p:ext>
            </p:extLst>
          </p:nvPr>
        </p:nvGraphicFramePr>
        <p:xfrm>
          <a:off x="571500" y="3873079"/>
          <a:ext cx="28479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32" name="Equation" r:id="rId5" imgW="1533534" imgH="371429" progId="Equation.DSMT4">
                  <p:embed/>
                </p:oleObj>
              </mc:Choice>
              <mc:Fallback>
                <p:oleObj name="Equation" r:id="rId5" imgW="1533534" imgH="371429" progId="Equation.DSMT4">
                  <p:embed/>
                  <p:pic>
                    <p:nvPicPr>
                      <p:cNvPr id="618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873079"/>
                        <a:ext cx="284797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204996"/>
              </p:ext>
            </p:extLst>
          </p:nvPr>
        </p:nvGraphicFramePr>
        <p:xfrm>
          <a:off x="1115616" y="2822129"/>
          <a:ext cx="3984625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33" name="Equation" r:id="rId7" imgW="2143061" imgH="361981" progId="Equation.DSMT4">
                  <p:embed/>
                </p:oleObj>
              </mc:Choice>
              <mc:Fallback>
                <p:oleObj name="Equation" r:id="rId7" imgW="2143061" imgH="361981" progId="Equation.DSMT4">
                  <p:embed/>
                  <p:pic>
                    <p:nvPicPr>
                      <p:cNvPr id="618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822129"/>
                        <a:ext cx="3984625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524498"/>
              </p:ext>
            </p:extLst>
          </p:nvPr>
        </p:nvGraphicFramePr>
        <p:xfrm>
          <a:off x="3568494" y="3929210"/>
          <a:ext cx="5194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34" name="Equation" r:id="rId9" imgW="2838428" imgH="361981" progId="Equation.DSMT4">
                  <p:embed/>
                </p:oleObj>
              </mc:Choice>
              <mc:Fallback>
                <p:oleObj name="Equation" r:id="rId9" imgW="2838428" imgH="361981" progId="Equation.DSMT4">
                  <p:embed/>
                  <p:pic>
                    <p:nvPicPr>
                      <p:cNvPr id="618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494" y="3929210"/>
                        <a:ext cx="51943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6" name="Text Box 42"/>
          <p:cNvSpPr txBox="1">
            <a:spLocks noChangeArrowheads="1"/>
          </p:cNvSpPr>
          <p:nvPr/>
        </p:nvSpPr>
        <p:spPr bwMode="auto">
          <a:xfrm>
            <a:off x="779463" y="5205359"/>
            <a:ext cx="7753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电源发出的有功功率为：    </a:t>
            </a:r>
            <a:r>
              <a:rPr lang="en-US" altLang="zh-CN" sz="2400" i="1" dirty="0">
                <a:solidFill>
                  <a:schemeClr val="bg1"/>
                </a:solidFill>
              </a:rPr>
              <a:t>P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i="1" dirty="0">
                <a:solidFill>
                  <a:schemeClr val="bg1"/>
                </a:solidFill>
              </a:rPr>
              <a:t>U</a:t>
            </a:r>
            <a:r>
              <a:rPr lang="en-US" altLang="zh-CN" sz="2400" baseline="-25000" dirty="0">
                <a:solidFill>
                  <a:schemeClr val="bg1"/>
                </a:solidFill>
              </a:rPr>
              <a:t>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i="1" dirty="0">
                <a:solidFill>
                  <a:schemeClr val="bg1"/>
                </a:solidFill>
              </a:rPr>
              <a:t>I</a:t>
            </a:r>
            <a:r>
              <a:rPr lang="en-US" altLang="zh-CN" sz="2400" baseline="-25000" dirty="0">
                <a:solidFill>
                  <a:schemeClr val="bg1"/>
                </a:solidFill>
              </a:rPr>
              <a:t>1</a:t>
            </a:r>
            <a:r>
              <a:rPr lang="en-US" altLang="zh-CN" sz="2400" dirty="0">
                <a:solidFill>
                  <a:schemeClr val="bg1"/>
                </a:solidFill>
              </a:rPr>
              <a:t>cos</a:t>
            </a:r>
            <a:r>
              <a:rPr lang="el-GR" altLang="zh-CN" sz="2400" dirty="0">
                <a:solidFill>
                  <a:schemeClr val="bg1"/>
                </a:solidFill>
                <a:ea typeface="隶书" panose="02010509060101010101" pitchFamily="49" charset="-122"/>
                <a:cs typeface="Times New Roman" panose="02020603050405020304" pitchFamily="18" charset="0"/>
              </a:rPr>
              <a:t>φ</a:t>
            </a:r>
            <a:r>
              <a:rPr lang="en-US" altLang="zh-CN" sz="2400" dirty="0">
                <a:solidFill>
                  <a:schemeClr val="bg1"/>
                </a:solidFill>
              </a:rPr>
              <a:t>= 8 kW</a:t>
            </a:r>
          </a:p>
        </p:txBody>
      </p:sp>
      <p:graphicFrame>
        <p:nvGraphicFramePr>
          <p:cNvPr id="5130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007522"/>
              </p:ext>
            </p:extLst>
          </p:nvPr>
        </p:nvGraphicFramePr>
        <p:xfrm>
          <a:off x="5364088" y="1046683"/>
          <a:ext cx="3168650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35" name="Visio" r:id="rId11" imgW="2161956" imgH="989846" progId="Visio.Drawing.11">
                  <p:embed/>
                </p:oleObj>
              </mc:Choice>
              <mc:Fallback>
                <p:oleObj name="Visio" r:id="rId11" imgW="2161956" imgH="989846" progId="Visio.Drawing.11">
                  <p:embed/>
                  <p:pic>
                    <p:nvPicPr>
                      <p:cNvPr id="513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046683"/>
                        <a:ext cx="3168650" cy="14462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203574" y="30163"/>
            <a:ext cx="24485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正弦交流电路</a:t>
            </a:r>
          </a:p>
        </p:txBody>
      </p:sp>
    </p:spTree>
    <p:extLst>
      <p:ext uri="{BB962C8B-B14F-4D97-AF65-F5344CB8AC3E}">
        <p14:creationId xmlns:p14="http://schemas.microsoft.com/office/powerpoint/2010/main" val="55697135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9" grpId="0"/>
      <p:bldP spid="61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468313" y="692150"/>
            <a:ext cx="824388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：电路如图所示，已知电感与电容为理想元件，电源电压为</a:t>
            </a:r>
            <a:r>
              <a:rPr lang="en-US" altLang="zh-CN" sz="240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127V</a:t>
            </a:r>
            <a:r>
              <a:rPr lang="zh-CN" altLang="en-US" sz="240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= 50 Hz</a:t>
            </a:r>
            <a:r>
              <a:rPr lang="zh-CN" altLang="en-US" sz="240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，现测得电流 </a:t>
            </a:r>
            <a:r>
              <a:rPr lang="en-US" altLang="zh-CN" sz="2400" i="1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 = 0.41A</a:t>
            </a:r>
            <a:r>
              <a:rPr lang="zh-CN" altLang="en-US" sz="240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 = 0.6 A</a:t>
            </a:r>
            <a:r>
              <a:rPr lang="zh-CN" altLang="en-US" sz="240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，电路的总功率</a:t>
            </a:r>
            <a:r>
              <a:rPr lang="en-US" altLang="zh-CN" sz="2400" i="1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= 46 W</a:t>
            </a:r>
            <a:r>
              <a:rPr lang="zh-CN" altLang="en-US" sz="240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。试求：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电路的功率因数；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40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电阻</a:t>
            </a:r>
            <a:r>
              <a:rPr lang="en-US" altLang="zh-CN" sz="2400" i="1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以及电感</a:t>
            </a:r>
            <a:r>
              <a:rPr lang="en-US" altLang="zh-CN" sz="2400" i="1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L </a:t>
            </a:r>
            <a:r>
              <a:rPr lang="zh-CN" altLang="en-US" sz="2400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7650" y="1844824"/>
            <a:ext cx="3384550" cy="2740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3203574" y="30163"/>
            <a:ext cx="24485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正弦交流电路</a:t>
            </a:r>
          </a:p>
        </p:txBody>
      </p:sp>
      <p:sp>
        <p:nvSpPr>
          <p:cNvPr id="5" name="Text Box 230"/>
          <p:cNvSpPr txBox="1">
            <a:spLocks noChangeArrowheads="1"/>
          </p:cNvSpPr>
          <p:nvPr/>
        </p:nvSpPr>
        <p:spPr bwMode="auto">
          <a:xfrm>
            <a:off x="251520" y="3530634"/>
            <a:ext cx="3313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解题要点与思路分析：</a:t>
            </a:r>
          </a:p>
        </p:txBody>
      </p:sp>
      <p:sp>
        <p:nvSpPr>
          <p:cNvPr id="6" name="Text Box 231"/>
          <p:cNvSpPr txBox="1">
            <a:spLocks noChangeArrowheads="1"/>
          </p:cNvSpPr>
          <p:nvPr/>
        </p:nvSpPr>
        <p:spPr bwMode="auto">
          <a:xfrm>
            <a:off x="250825" y="4106698"/>
            <a:ext cx="4897239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、根据已知条件可以直接求出功率因数；</a:t>
            </a:r>
          </a:p>
        </p:txBody>
      </p:sp>
      <p:sp>
        <p:nvSpPr>
          <p:cNvPr id="7" name="Text Box 232"/>
          <p:cNvSpPr txBox="1">
            <a:spLocks noChangeArrowheads="1"/>
          </p:cNvSpPr>
          <p:nvPr/>
        </p:nvSpPr>
        <p:spPr bwMode="auto">
          <a:xfrm>
            <a:off x="275152" y="5085184"/>
            <a:ext cx="8041264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、求解电阻和电感时要先求出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RL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支路的阻抗，然后根据阻抗关系求解。</a:t>
            </a:r>
          </a:p>
        </p:txBody>
      </p:sp>
    </p:spTree>
    <p:extLst>
      <p:ext uri="{BB962C8B-B14F-4D97-AF65-F5344CB8AC3E}">
        <p14:creationId xmlns:p14="http://schemas.microsoft.com/office/powerpoint/2010/main" val="371438202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476375" y="908050"/>
          <a:ext cx="43211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67" name="Equation" r:id="rId3" imgW="1809684" imgH="342816" progId="Equation.DSMT4">
                  <p:embed/>
                </p:oleObj>
              </mc:Choice>
              <mc:Fallback>
                <p:oleObj name="Equation" r:id="rId3" imgW="1809684" imgH="342816" progId="Equation.DSMT4">
                  <p:embed/>
                  <p:pic>
                    <p:nvPicPr>
                      <p:cNvPr id="768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08050"/>
                        <a:ext cx="43211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083887"/>
              </p:ext>
            </p:extLst>
          </p:nvPr>
        </p:nvGraphicFramePr>
        <p:xfrm>
          <a:off x="1874838" y="1953394"/>
          <a:ext cx="30178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68" name="Equation" r:id="rId5" imgW="1460160" imgH="431640" progId="Equation.DSMT4">
                  <p:embed/>
                </p:oleObj>
              </mc:Choice>
              <mc:Fallback>
                <p:oleObj name="Equation" r:id="rId5" imgW="1460160" imgH="431640" progId="Equation.DSMT4">
                  <p:embed/>
                  <p:pic>
                    <p:nvPicPr>
                      <p:cNvPr id="768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1953394"/>
                        <a:ext cx="301783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823913" y="3374333"/>
            <a:ext cx="33117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电阻电感支路的阻抗 </a:t>
            </a:r>
          </a:p>
        </p:txBody>
      </p:sp>
      <p:graphicFrame>
        <p:nvGraphicFramePr>
          <p:cNvPr id="768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556936"/>
              </p:ext>
            </p:extLst>
          </p:nvPr>
        </p:nvGraphicFramePr>
        <p:xfrm>
          <a:off x="3987800" y="3186113"/>
          <a:ext cx="3389313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69" name="Equation" r:id="rId7" imgW="1600200" imgH="431640" progId="Equation.DSMT4">
                  <p:embed/>
                </p:oleObj>
              </mc:Choice>
              <mc:Fallback>
                <p:oleObj name="Equation" r:id="rId7" imgW="1600200" imgH="431640" progId="Equation.DSMT4">
                  <p:embed/>
                  <p:pic>
                    <p:nvPicPr>
                      <p:cNvPr id="768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3186113"/>
                        <a:ext cx="3389313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469746"/>
              </p:ext>
            </p:extLst>
          </p:nvPr>
        </p:nvGraphicFramePr>
        <p:xfrm>
          <a:off x="911225" y="4156075"/>
          <a:ext cx="61690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70" name="Equation" r:id="rId9" imgW="2806560" imgH="279360" progId="Equation.DSMT4">
                  <p:embed/>
                </p:oleObj>
              </mc:Choice>
              <mc:Fallback>
                <p:oleObj name="Equation" r:id="rId9" imgW="2806560" imgH="279360" progId="Equation.DSMT4">
                  <p:embed/>
                  <p:pic>
                    <p:nvPicPr>
                      <p:cNvPr id="768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4156075"/>
                        <a:ext cx="616902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653434"/>
              </p:ext>
            </p:extLst>
          </p:nvPr>
        </p:nvGraphicFramePr>
        <p:xfrm>
          <a:off x="2139950" y="5103813"/>
          <a:ext cx="3281363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71" name="Equation" r:id="rId11" imgW="1701720" imgH="393480" progId="Equation.DSMT4">
                  <p:embed/>
                </p:oleObj>
              </mc:Choice>
              <mc:Fallback>
                <p:oleObj name="Equation" r:id="rId11" imgW="1701720" imgH="393480" progId="Equation.DSMT4">
                  <p:embed/>
                  <p:pic>
                    <p:nvPicPr>
                      <p:cNvPr id="768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5103813"/>
                        <a:ext cx="3281363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6815" name="Picture 1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940425" y="765175"/>
            <a:ext cx="2952750" cy="239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107950" y="1052513"/>
            <a:ext cx="14414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解：</a:t>
            </a:r>
            <a:r>
              <a:rPr lang="en-US" altLang="zh-CN" sz="2400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755650" y="2103239"/>
            <a:ext cx="64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203574" y="30163"/>
            <a:ext cx="24485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正弦交流电路</a:t>
            </a:r>
          </a:p>
        </p:txBody>
      </p:sp>
    </p:spTree>
    <p:extLst>
      <p:ext uri="{BB962C8B-B14F-4D97-AF65-F5344CB8AC3E}">
        <p14:creationId xmlns:p14="http://schemas.microsoft.com/office/powerpoint/2010/main" val="3728800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8" grpId="0"/>
      <p:bldP spid="76816" grpId="0"/>
      <p:bldP spid="768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95288" y="766316"/>
            <a:ext cx="8497192" cy="978729"/>
            <a:chOff x="395288" y="766316"/>
            <a:chExt cx="8497192" cy="978729"/>
          </a:xfrm>
        </p:grpSpPr>
        <p:sp>
          <p:nvSpPr>
            <p:cNvPr id="9226" name="Text Box 79"/>
            <p:cNvSpPr txBox="1">
              <a:spLocks noChangeArrowheads="1"/>
            </p:cNvSpPr>
            <p:nvPr/>
          </p:nvSpPr>
          <p:spPr bwMode="auto">
            <a:xfrm>
              <a:off x="395288" y="766316"/>
              <a:ext cx="8497192" cy="9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2400" dirty="0">
                  <a:solidFill>
                    <a:schemeClr val="bg1"/>
                  </a:solidFill>
                </a:rPr>
                <a:t>例</a:t>
              </a:r>
              <a:r>
                <a:rPr lang="en-US" altLang="zh-CN" sz="2400" dirty="0">
                  <a:solidFill>
                    <a:schemeClr val="bg1"/>
                  </a:solidFill>
                </a:rPr>
                <a:t>3</a:t>
              </a:r>
              <a:r>
                <a:rPr lang="zh-CN" altLang="en-US" sz="2400" dirty="0">
                  <a:solidFill>
                    <a:schemeClr val="bg1"/>
                  </a:solidFill>
                </a:rPr>
                <a:t>：图示正弦交流电路中，已知</a:t>
              </a:r>
              <a:r>
                <a:rPr lang="en-US" altLang="zh-CN" sz="2400" i="1" dirty="0">
                  <a:solidFill>
                    <a:schemeClr val="bg1"/>
                  </a:solidFill>
                </a:rPr>
                <a:t>I</a:t>
              </a:r>
              <a:r>
                <a:rPr lang="en-US" altLang="zh-CN" sz="2400" baseline="-25000" dirty="0">
                  <a:solidFill>
                    <a:schemeClr val="bg1"/>
                  </a:solidFill>
                </a:rPr>
                <a:t>2</a:t>
              </a:r>
              <a:r>
                <a:rPr lang="en-US" altLang="zh-CN" sz="2400" dirty="0">
                  <a:solidFill>
                    <a:schemeClr val="bg1"/>
                  </a:solidFill>
                </a:rPr>
                <a:t>=10A</a:t>
              </a:r>
              <a:r>
                <a:rPr lang="zh-CN" altLang="en-US" sz="24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，                </a:t>
              </a:r>
              <a:r>
                <a:rPr lang="zh-CN" altLang="en-US" sz="2400" dirty="0">
                  <a:solidFill>
                    <a:schemeClr val="bg1"/>
                  </a:solidFill>
                </a:rPr>
                <a:t>。</a:t>
              </a:r>
              <a:endParaRPr lang="en-US" altLang="zh-CN" sz="2400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ct val="120000"/>
                </a:lnSpc>
                <a:spcBef>
                  <a:spcPts val="0"/>
                </a:spcBef>
              </a:pPr>
              <a:r>
                <a:rPr lang="zh-CN" altLang="en-US" sz="2400" dirty="0">
                  <a:solidFill>
                    <a:schemeClr val="bg1"/>
                  </a:solidFill>
                </a:rPr>
                <a:t> 试求：电流</a:t>
              </a:r>
              <a:r>
                <a:rPr lang="en-US" altLang="zh-CN" sz="2400" i="1" dirty="0">
                  <a:solidFill>
                    <a:schemeClr val="bg1"/>
                  </a:solidFill>
                </a:rPr>
                <a:t>I</a:t>
              </a:r>
              <a:r>
                <a:rPr lang="zh-CN" altLang="en-US" sz="2400" dirty="0">
                  <a:solidFill>
                    <a:schemeClr val="bg1"/>
                  </a:solidFill>
                </a:rPr>
                <a:t> 及感抗</a:t>
              </a:r>
              <a:r>
                <a:rPr lang="en-US" altLang="zh-CN" sz="2400" i="1" dirty="0">
                  <a:solidFill>
                    <a:schemeClr val="bg1"/>
                  </a:solidFill>
                </a:rPr>
                <a:t>X</a:t>
              </a:r>
              <a:r>
                <a:rPr lang="en-US" altLang="zh-CN" sz="2400" i="1" baseline="-25000" dirty="0">
                  <a:solidFill>
                    <a:schemeClr val="bg1"/>
                  </a:solidFill>
                </a:rPr>
                <a:t>L</a:t>
              </a:r>
              <a:r>
                <a:rPr lang="zh-CN" altLang="en-US" sz="2400" dirty="0">
                  <a:solidFill>
                    <a:schemeClr val="bg1"/>
                  </a:solidFill>
                </a:rPr>
                <a:t> ？</a:t>
              </a:r>
            </a:p>
          </p:txBody>
        </p:sp>
        <p:graphicFrame>
          <p:nvGraphicFramePr>
            <p:cNvPr id="9228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2118030"/>
                </p:ext>
              </p:extLst>
            </p:nvPr>
          </p:nvGraphicFramePr>
          <p:xfrm>
            <a:off x="6012160" y="822101"/>
            <a:ext cx="1412852" cy="433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323" name="Equation" r:id="rId3" imgW="711000" imgH="215640" progId="Equation.DSMT4">
                    <p:embed/>
                  </p:oleObj>
                </mc:Choice>
                <mc:Fallback>
                  <p:oleObj name="Equation" r:id="rId3" imgW="711000" imgH="215640" progId="Equation.DSMT4">
                    <p:embed/>
                    <p:pic>
                      <p:nvPicPr>
                        <p:cNvPr id="9228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0" y="822101"/>
                          <a:ext cx="1412852" cy="4335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03574" y="30163"/>
            <a:ext cx="24485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正弦交流电路</a:t>
            </a:r>
          </a:p>
        </p:txBody>
      </p:sp>
      <p:sp>
        <p:nvSpPr>
          <p:cNvPr id="14" name="Text Box 230"/>
          <p:cNvSpPr txBox="1">
            <a:spLocks noChangeArrowheads="1"/>
          </p:cNvSpPr>
          <p:nvPr/>
        </p:nvSpPr>
        <p:spPr bwMode="auto">
          <a:xfrm>
            <a:off x="277955" y="2175175"/>
            <a:ext cx="3313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解题要点与思路分析：</a:t>
            </a:r>
          </a:p>
        </p:txBody>
      </p:sp>
      <p:sp>
        <p:nvSpPr>
          <p:cNvPr id="16" name="Text Box 232"/>
          <p:cNvSpPr txBox="1">
            <a:spLocks noChangeArrowheads="1"/>
          </p:cNvSpPr>
          <p:nvPr/>
        </p:nvSpPr>
        <p:spPr bwMode="auto">
          <a:xfrm>
            <a:off x="251520" y="5341497"/>
            <a:ext cx="8496944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、再根据电压之间相量关系求出电感的电压，即可解得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51520" y="4218996"/>
            <a:ext cx="8281615" cy="978729"/>
            <a:chOff x="395288" y="3695269"/>
            <a:chExt cx="8281615" cy="978729"/>
          </a:xfrm>
        </p:grpSpPr>
        <p:sp>
          <p:nvSpPr>
            <p:cNvPr id="15" name="Text Box 231"/>
            <p:cNvSpPr txBox="1">
              <a:spLocks noChangeArrowheads="1"/>
            </p:cNvSpPr>
            <p:nvPr/>
          </p:nvSpPr>
          <p:spPr bwMode="auto">
            <a:xfrm>
              <a:off x="395288" y="3695269"/>
              <a:ext cx="8281615" cy="9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、根据已知条件，可以先求出电压       和电流      ， 再求出总电流  </a:t>
              </a: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 </a:t>
              </a:r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和电源电压       的相量 ；</a:t>
              </a:r>
            </a:p>
          </p:txBody>
        </p:sp>
        <p:graphicFrame>
          <p:nvGraphicFramePr>
            <p:cNvPr id="18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8001310"/>
                </p:ext>
              </p:extLst>
            </p:nvPr>
          </p:nvGraphicFramePr>
          <p:xfrm>
            <a:off x="5276344" y="3745948"/>
            <a:ext cx="504055" cy="475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324" name="Equation" r:id="rId5" imgW="203040" imgH="241200" progId="Equation.DSMT4">
                    <p:embed/>
                  </p:oleObj>
                </mc:Choice>
                <mc:Fallback>
                  <p:oleObj name="Equation" r:id="rId5" imgW="203040" imgH="241200" progId="Equation.DSMT4">
                    <p:embed/>
                    <p:pic>
                      <p:nvPicPr>
                        <p:cNvPr id="18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6344" y="3745948"/>
                          <a:ext cx="504055" cy="475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0114692"/>
                </p:ext>
              </p:extLst>
            </p:nvPr>
          </p:nvGraphicFramePr>
          <p:xfrm>
            <a:off x="3339717" y="4159250"/>
            <a:ext cx="512203" cy="4369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325" name="Equation" r:id="rId7" imgW="164880" imgH="203040" progId="Equation.DSMT4">
                    <p:embed/>
                  </p:oleObj>
                </mc:Choice>
                <mc:Fallback>
                  <p:oleObj name="Equation" r:id="rId7" imgW="164880" imgH="203040" progId="Equation.DSMT4">
                    <p:embed/>
                    <p:pic>
                      <p:nvPicPr>
                        <p:cNvPr id="19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9717" y="4159250"/>
                          <a:ext cx="512203" cy="4369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0546530"/>
                </p:ext>
              </p:extLst>
            </p:nvPr>
          </p:nvGraphicFramePr>
          <p:xfrm>
            <a:off x="6718586" y="3749586"/>
            <a:ext cx="385051" cy="463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326" name="Equation" r:id="rId9" imgW="139680" imgH="241200" progId="Equation.DSMT4">
                    <p:embed/>
                  </p:oleObj>
                </mc:Choice>
                <mc:Fallback>
                  <p:oleObj name="Equation" r:id="rId9" imgW="139680" imgH="241200" progId="Equation.DSMT4">
                    <p:embed/>
                    <p:pic>
                      <p:nvPicPr>
                        <p:cNvPr id="2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8586" y="3749586"/>
                          <a:ext cx="385051" cy="463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4190955"/>
                </p:ext>
              </p:extLst>
            </p:nvPr>
          </p:nvGraphicFramePr>
          <p:xfrm>
            <a:off x="1484467" y="4184633"/>
            <a:ext cx="351229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327" name="Equation" r:id="rId11" imgW="126720" imgH="190440" progId="Equation.DSMT4">
                    <p:embed/>
                  </p:oleObj>
                </mc:Choice>
                <mc:Fallback>
                  <p:oleObj name="Equation" r:id="rId11" imgW="126720" imgH="190440" progId="Equation.DSMT4">
                    <p:embed/>
                    <p:pic>
                      <p:nvPicPr>
                        <p:cNvPr id="22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467" y="4184633"/>
                          <a:ext cx="351229" cy="365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232"/>
          <p:cNvSpPr txBox="1">
            <a:spLocks noChangeArrowheads="1"/>
          </p:cNvSpPr>
          <p:nvPr/>
        </p:nvSpPr>
        <p:spPr bwMode="auto">
          <a:xfrm>
            <a:off x="335452" y="2906585"/>
            <a:ext cx="4524580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、首先要选择好参考相量，一般来说选择已知量作参考；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84323" y="1391859"/>
            <a:ext cx="3232093" cy="2201630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35561463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03574" y="30163"/>
            <a:ext cx="24485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正弦交流电路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19" y="738311"/>
            <a:ext cx="3232093" cy="2201630"/>
          </a:xfrm>
          <a:prstGeom prst="rect">
            <a:avLst/>
          </a:prstGeom>
          <a:solidFill>
            <a:schemeClr val="accent1"/>
          </a:solidFill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10ED00BE-A7D1-44CD-89C2-894FCB8FF983}"/>
              </a:ext>
            </a:extLst>
          </p:cNvPr>
          <p:cNvGrpSpPr/>
          <p:nvPr/>
        </p:nvGrpSpPr>
        <p:grpSpPr>
          <a:xfrm>
            <a:off x="582339" y="825767"/>
            <a:ext cx="3738290" cy="546325"/>
            <a:chOff x="582339" y="825767"/>
            <a:chExt cx="3738290" cy="546325"/>
          </a:xfrm>
        </p:grpSpPr>
        <p:sp>
          <p:nvSpPr>
            <p:cNvPr id="24" name="Text Box 96"/>
            <p:cNvSpPr txBox="1">
              <a:spLocks noChangeArrowheads="1"/>
            </p:cNvSpPr>
            <p:nvPr/>
          </p:nvSpPr>
          <p:spPr bwMode="auto">
            <a:xfrm>
              <a:off x="582339" y="832310"/>
              <a:ext cx="373829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bg1"/>
                  </a:solidFill>
                </a:rPr>
                <a:t>解：设</a:t>
              </a:r>
              <a:r>
                <a:rPr lang="zh-CN" altLang="en-US" dirty="0">
                  <a:solidFill>
                    <a:schemeClr val="bg1"/>
                  </a:solidFill>
                </a:rPr>
                <a:t>                     ，</a:t>
              </a:r>
              <a:r>
                <a:rPr lang="zh-CN" altLang="en-US" sz="2400" dirty="0">
                  <a:solidFill>
                    <a:schemeClr val="bg1"/>
                  </a:solidFill>
                </a:rPr>
                <a:t>则</a:t>
              </a:r>
            </a:p>
          </p:txBody>
        </p:sp>
        <p:graphicFrame>
          <p:nvGraphicFramePr>
            <p:cNvPr id="23" name="Object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7666427"/>
                </p:ext>
              </p:extLst>
            </p:nvPr>
          </p:nvGraphicFramePr>
          <p:xfrm>
            <a:off x="1605858" y="825767"/>
            <a:ext cx="1769318" cy="546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575" name="Equation" r:id="rId4" imgW="825480" imgH="266400" progId="Equation.DSMT4">
                    <p:embed/>
                  </p:oleObj>
                </mc:Choice>
                <mc:Fallback>
                  <p:oleObj name="Equation" r:id="rId4" imgW="825480" imgH="266400" progId="Equation.DSMT4">
                    <p:embed/>
                    <p:pic>
                      <p:nvPicPr>
                        <p:cNvPr id="9224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858" y="825767"/>
                          <a:ext cx="1769318" cy="546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335003"/>
              </p:ext>
            </p:extLst>
          </p:nvPr>
        </p:nvGraphicFramePr>
        <p:xfrm>
          <a:off x="329655" y="1340768"/>
          <a:ext cx="3738290" cy="681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76" name="Equation" r:id="rId6" imgW="1625400" imgH="266400" progId="Equation.DSMT4">
                  <p:embed/>
                </p:oleObj>
              </mc:Choice>
              <mc:Fallback>
                <p:oleObj name="Equation" r:id="rId6" imgW="1625400" imgH="266400" progId="Equation.DSMT4">
                  <p:embed/>
                  <p:pic>
                    <p:nvPicPr>
                      <p:cNvPr id="13419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655" y="1340768"/>
                        <a:ext cx="3738290" cy="681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55562"/>
              </p:ext>
            </p:extLst>
          </p:nvPr>
        </p:nvGraphicFramePr>
        <p:xfrm>
          <a:off x="171451" y="1988840"/>
          <a:ext cx="4256534" cy="1070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77" name="Equation" r:id="rId8" imgW="1904760" imgH="431640" progId="Equation.DSMT4">
                  <p:embed/>
                </p:oleObj>
              </mc:Choice>
              <mc:Fallback>
                <p:oleObj name="Equation" r:id="rId8" imgW="1904760" imgH="431640" progId="Equation.DSMT4">
                  <p:embed/>
                  <p:pic>
                    <p:nvPicPr>
                      <p:cNvPr id="13419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1" y="1988840"/>
                        <a:ext cx="4256534" cy="1070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545756"/>
              </p:ext>
            </p:extLst>
          </p:nvPr>
        </p:nvGraphicFramePr>
        <p:xfrm>
          <a:off x="399107" y="3078163"/>
          <a:ext cx="34528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78" name="Equation" r:id="rId10" imgW="1803240" imgH="266400" progId="Equation.DSMT4">
                  <p:embed/>
                </p:oleObj>
              </mc:Choice>
              <mc:Fallback>
                <p:oleObj name="Equation" r:id="rId10" imgW="1803240" imgH="266400" progId="Equation.DSMT4">
                  <p:embed/>
                  <p:pic>
                    <p:nvPicPr>
                      <p:cNvPr id="1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07" y="3078163"/>
                        <a:ext cx="3452813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31"/>
          <p:cNvSpPr txBox="1">
            <a:spLocks noChangeArrowheads="1"/>
          </p:cNvSpPr>
          <p:nvPr/>
        </p:nvSpPr>
        <p:spPr bwMode="auto">
          <a:xfrm>
            <a:off x="2946782" y="3727940"/>
            <a:ext cx="3360737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所以电压电流相量图为：</a:t>
            </a:r>
          </a:p>
        </p:txBody>
      </p:sp>
      <p:sp>
        <p:nvSpPr>
          <p:cNvPr id="37" name="Text Box 231"/>
          <p:cNvSpPr txBox="1">
            <a:spLocks noChangeArrowheads="1"/>
          </p:cNvSpPr>
          <p:nvPr/>
        </p:nvSpPr>
        <p:spPr bwMode="auto">
          <a:xfrm>
            <a:off x="274141" y="4355868"/>
            <a:ext cx="3203574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根据相量关系可得：</a:t>
            </a:r>
          </a:p>
        </p:txBody>
      </p:sp>
      <p:graphicFrame>
        <p:nvGraphicFramePr>
          <p:cNvPr id="39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977569"/>
              </p:ext>
            </p:extLst>
          </p:nvPr>
        </p:nvGraphicFramePr>
        <p:xfrm>
          <a:off x="374898" y="4738834"/>
          <a:ext cx="3995372" cy="850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79" name="Equation" r:id="rId12" imgW="2184120" imgH="419040" progId="Equation.DSMT4">
                  <p:embed/>
                </p:oleObj>
              </mc:Choice>
              <mc:Fallback>
                <p:oleObj name="Equation" r:id="rId12" imgW="2184120" imgH="419040" progId="Equation.DSMT4">
                  <p:embed/>
                  <p:pic>
                    <p:nvPicPr>
                      <p:cNvPr id="25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98" y="4738834"/>
                        <a:ext cx="3995372" cy="850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231"/>
          <p:cNvSpPr txBox="1">
            <a:spLocks noChangeArrowheads="1"/>
          </p:cNvSpPr>
          <p:nvPr/>
        </p:nvSpPr>
        <p:spPr bwMode="auto">
          <a:xfrm>
            <a:off x="171450" y="5740497"/>
            <a:ext cx="199477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所以感抗为：</a:t>
            </a:r>
          </a:p>
        </p:txBody>
      </p:sp>
      <p:graphicFrame>
        <p:nvGraphicFramePr>
          <p:cNvPr id="41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880735"/>
              </p:ext>
            </p:extLst>
          </p:nvPr>
        </p:nvGraphicFramePr>
        <p:xfrm>
          <a:off x="2193648" y="5538037"/>
          <a:ext cx="2954416" cy="944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80" name="Equation" r:id="rId14" imgW="1587240" imgH="457200" progId="Equation.DSMT4">
                  <p:embed/>
                </p:oleObj>
              </mc:Choice>
              <mc:Fallback>
                <p:oleObj name="Equation" r:id="rId14" imgW="1587240" imgH="457200" progId="Equation.DSMT4">
                  <p:embed/>
                  <p:pic>
                    <p:nvPicPr>
                      <p:cNvPr id="39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648" y="5538037"/>
                        <a:ext cx="2954416" cy="944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308403"/>
              </p:ext>
            </p:extLst>
          </p:nvPr>
        </p:nvGraphicFramePr>
        <p:xfrm>
          <a:off x="250553" y="3778746"/>
          <a:ext cx="2651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81" name="Equation" r:id="rId16" imgW="1447560" imgH="253800" progId="Equation.DSMT4">
                  <p:embed/>
                </p:oleObj>
              </mc:Choice>
              <mc:Fallback>
                <p:oleObj name="Equation" r:id="rId16" imgW="1447560" imgH="253800" progId="Equation.DSMT4">
                  <p:embed/>
                  <p:pic>
                    <p:nvPicPr>
                      <p:cNvPr id="39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53" y="3778746"/>
                        <a:ext cx="26511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17CC6E1-BD4C-429C-A684-1517ED9DE1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251986"/>
              </p:ext>
            </p:extLst>
          </p:nvPr>
        </p:nvGraphicFramePr>
        <p:xfrm>
          <a:off x="6307519" y="3078163"/>
          <a:ext cx="2732206" cy="2295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582" name="Visio" r:id="rId18" imgW="997061" imgH="787488" progId="Visio.Drawing.15">
                  <p:embed/>
                </p:oleObj>
              </mc:Choice>
              <mc:Fallback>
                <p:oleObj name="Visio" r:id="rId18" imgW="997061" imgH="78748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07519" y="3078163"/>
                        <a:ext cx="2732206" cy="229505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998269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03574" y="30163"/>
            <a:ext cx="24485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正弦交流电路</a:t>
            </a:r>
          </a:p>
        </p:txBody>
      </p:sp>
      <p:sp>
        <p:nvSpPr>
          <p:cNvPr id="14" name="Text Box 230"/>
          <p:cNvSpPr txBox="1">
            <a:spLocks noChangeArrowheads="1"/>
          </p:cNvSpPr>
          <p:nvPr/>
        </p:nvSpPr>
        <p:spPr bwMode="auto">
          <a:xfrm>
            <a:off x="162568" y="2923726"/>
            <a:ext cx="3313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解题要点与思路分析：</a:t>
            </a:r>
          </a:p>
        </p:txBody>
      </p:sp>
      <p:sp>
        <p:nvSpPr>
          <p:cNvPr id="24" name="Text Box 232"/>
          <p:cNvSpPr txBox="1">
            <a:spLocks noChangeArrowheads="1"/>
          </p:cNvSpPr>
          <p:nvPr/>
        </p:nvSpPr>
        <p:spPr bwMode="auto">
          <a:xfrm>
            <a:off x="251520" y="4952076"/>
            <a:ext cx="4400044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、最后求功率和画出相量图。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21D7CDC-C378-4486-B44E-FFF80B33B550}"/>
              </a:ext>
            </a:extLst>
          </p:cNvPr>
          <p:cNvGrpSpPr/>
          <p:nvPr/>
        </p:nvGrpSpPr>
        <p:grpSpPr>
          <a:xfrm>
            <a:off x="162568" y="780069"/>
            <a:ext cx="8657904" cy="1928144"/>
            <a:chOff x="162568" y="780069"/>
            <a:chExt cx="8657904" cy="1928144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A57AA89-A187-4AB1-A3BD-2B37C961DD49}"/>
                </a:ext>
              </a:extLst>
            </p:cNvPr>
            <p:cNvSpPr txBox="1"/>
            <p:nvPr/>
          </p:nvSpPr>
          <p:spPr>
            <a:xfrm>
              <a:off x="162568" y="780069"/>
              <a:ext cx="8657904" cy="185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4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4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图示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正弦稳态</a:t>
              </a:r>
              <a:r>
                <a:rPr lang="zh-CN" altLang="zh-CN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电路中，已知电流</a:t>
              </a:r>
              <a:r>
                <a:rPr lang="en-US" altLang="zh-CN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AB</a:t>
              </a:r>
              <a:r>
                <a:rPr lang="zh-CN" altLang="en-US" sz="24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两端电压</a:t>
              </a:r>
              <a:endParaRPr lang="en-US" altLang="zh-C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bg1"/>
                  </a:solidFill>
                </a:rPr>
                <a:t>                         ，                 ，                   ，            。</a:t>
              </a:r>
              <a:endParaRPr lang="en-US" altLang="zh-CN" sz="2400" dirty="0">
                <a:solidFill>
                  <a:schemeClr val="bg1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试求：（</a:t>
              </a:r>
              <a:r>
                <a:rPr lang="en-US" altLang="zh-CN" sz="2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2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zh-CN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电压表和电流表的读数；（</a:t>
              </a:r>
              <a:r>
                <a:rPr lang="pt-BR" altLang="zh-CN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zh-CN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）电源发出的有功功率；（</a:t>
              </a:r>
              <a:r>
                <a:rPr lang="pt-BR" altLang="zh-CN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zh-CN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）画出电压</a:t>
              </a:r>
              <a:r>
                <a:rPr lang="en-US" altLang="zh-CN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</a:t>
              </a:r>
              <a:r>
                <a:rPr lang="zh-CN" altLang="en-US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、      、    及电流    、  、 的相量图。</a:t>
              </a:r>
              <a:endPara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B600C4C6-09F8-4222-9B32-0EE4BD5B7A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9217401"/>
                </p:ext>
              </p:extLst>
            </p:nvPr>
          </p:nvGraphicFramePr>
          <p:xfrm>
            <a:off x="5351299" y="810504"/>
            <a:ext cx="1179808" cy="461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15" name="Equation" r:id="rId3" imgW="583920" imgH="228600" progId="Equation.DSMT4">
                    <p:embed/>
                  </p:oleObj>
                </mc:Choice>
                <mc:Fallback>
                  <p:oleObj name="Equation" r:id="rId3" imgW="5839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51299" y="810504"/>
                          <a:ext cx="1179808" cy="4616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94">
              <a:extLst>
                <a:ext uri="{FF2B5EF4-FFF2-40B4-BE49-F238E27FC236}">
                  <a16:creationId xmlns:a16="http://schemas.microsoft.com/office/drawing/2014/main" id="{64EC69BC-58B0-4A5D-BAA1-215FD6896B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7763085"/>
                </p:ext>
              </p:extLst>
            </p:nvPr>
          </p:nvGraphicFramePr>
          <p:xfrm>
            <a:off x="250825" y="1268413"/>
            <a:ext cx="2160588" cy="48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16" name="Equation" r:id="rId5" imgW="1028520" imgH="241200" progId="Equation.DSMT4">
                    <p:embed/>
                  </p:oleObj>
                </mc:Choice>
                <mc:Fallback>
                  <p:oleObj name="Equation" r:id="rId5" imgW="1028520" imgH="241200" progId="Equation.DSMT4">
                    <p:embed/>
                    <p:pic>
                      <p:nvPicPr>
                        <p:cNvPr id="23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825" y="1268413"/>
                          <a:ext cx="2160588" cy="48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E1E9330C-C300-4A9A-AFCB-EEDA22BC6E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246536"/>
                </p:ext>
              </p:extLst>
            </p:nvPr>
          </p:nvGraphicFramePr>
          <p:xfrm>
            <a:off x="2499671" y="1274497"/>
            <a:ext cx="1605694" cy="498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17" name="Equation" r:id="rId7" imgW="736560" imgH="228600" progId="Equation.DSMT4">
                    <p:embed/>
                  </p:oleObj>
                </mc:Choice>
                <mc:Fallback>
                  <p:oleObj name="Equation" r:id="rId7" imgW="7365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99671" y="1274497"/>
                          <a:ext cx="1605694" cy="4983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4131197F-0ACF-422A-8CDC-2F671F28D2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3578646"/>
                </p:ext>
              </p:extLst>
            </p:nvPr>
          </p:nvGraphicFramePr>
          <p:xfrm>
            <a:off x="4406467" y="1227412"/>
            <a:ext cx="1605693" cy="535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18" name="Equation" r:id="rId9" imgW="685800" imgH="228600" progId="Equation.DSMT4">
                    <p:embed/>
                  </p:oleObj>
                </mc:Choice>
                <mc:Fallback>
                  <p:oleObj name="Equation" r:id="rId9" imgW="6858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06467" y="1227412"/>
                          <a:ext cx="1605693" cy="5352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EB065509-10FE-413D-A77C-426CBA0F2D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0020964"/>
                </p:ext>
              </p:extLst>
            </p:nvPr>
          </p:nvGraphicFramePr>
          <p:xfrm>
            <a:off x="6100419" y="1286222"/>
            <a:ext cx="1205527" cy="448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19" name="Equation" r:id="rId11" imgW="545760" imgH="203040" progId="Equation.DSMT4">
                    <p:embed/>
                  </p:oleObj>
                </mc:Choice>
                <mc:Fallback>
                  <p:oleObj name="Equation" r:id="rId11" imgW="5457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100419" y="1286222"/>
                          <a:ext cx="1205527" cy="4485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BFFA9A36-BA6E-4E4D-82E2-4B0DB84754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0461199"/>
                </p:ext>
              </p:extLst>
            </p:nvPr>
          </p:nvGraphicFramePr>
          <p:xfrm>
            <a:off x="2909789" y="2204864"/>
            <a:ext cx="534560" cy="461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20" name="Equation" r:id="rId13" imgW="279360" imgH="241200" progId="Equation.DSMT4">
                    <p:embed/>
                  </p:oleObj>
                </mc:Choice>
                <mc:Fallback>
                  <p:oleObj name="Equation" r:id="rId13" imgW="2793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909789" y="2204864"/>
                          <a:ext cx="534560" cy="4616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90B9DB38-E72A-43B9-AAB1-89FAB956B3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4583802"/>
                </p:ext>
              </p:extLst>
            </p:nvPr>
          </p:nvGraphicFramePr>
          <p:xfrm>
            <a:off x="3678151" y="2215344"/>
            <a:ext cx="427214" cy="449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21" name="Equation" r:id="rId15" imgW="241200" imgH="241200" progId="Equation.DSMT4">
                    <p:embed/>
                  </p:oleObj>
                </mc:Choice>
                <mc:Fallback>
                  <p:oleObj name="Equation" r:id="rId15" imgW="2412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678151" y="2215344"/>
                          <a:ext cx="427214" cy="449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E2212A5C-0FA4-4F2E-94EA-392C83CFD0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0277098"/>
                </p:ext>
              </p:extLst>
            </p:nvPr>
          </p:nvGraphicFramePr>
          <p:xfrm>
            <a:off x="4406467" y="2185500"/>
            <a:ext cx="389113" cy="4789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22" name="Equation" r:id="rId17" imgW="164880" imgH="203040" progId="Equation.DSMT4">
                    <p:embed/>
                  </p:oleObj>
                </mc:Choice>
                <mc:Fallback>
                  <p:oleObj name="Equation" r:id="rId17" imgW="1648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406467" y="2185500"/>
                          <a:ext cx="389113" cy="4789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247F4D88-2414-4FED-9DEB-4543394AF3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2481145"/>
                </p:ext>
              </p:extLst>
            </p:nvPr>
          </p:nvGraphicFramePr>
          <p:xfrm>
            <a:off x="5715221" y="2172982"/>
            <a:ext cx="309871" cy="535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23" name="Equation" r:id="rId19" imgW="139680" imgH="241200" progId="Equation.DSMT4">
                    <p:embed/>
                  </p:oleObj>
                </mc:Choice>
                <mc:Fallback>
                  <p:oleObj name="Equation" r:id="rId19" imgW="1396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715221" y="2172982"/>
                          <a:ext cx="309871" cy="5352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1470FD83-17A5-43EA-88EB-BE51F0E0BF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9726923"/>
                </p:ext>
              </p:extLst>
            </p:nvPr>
          </p:nvGraphicFramePr>
          <p:xfrm>
            <a:off x="6191570" y="2198883"/>
            <a:ext cx="309870" cy="490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24" name="Equation" r:id="rId21" imgW="152280" imgH="241200" progId="Equation.DSMT4">
                    <p:embed/>
                  </p:oleObj>
                </mc:Choice>
                <mc:Fallback>
                  <p:oleObj name="Equation" r:id="rId21" imgW="15228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191570" y="2198883"/>
                          <a:ext cx="309870" cy="4906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9A6404AF-71F1-49CA-B640-D633F731C6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342137"/>
                </p:ext>
              </p:extLst>
            </p:nvPr>
          </p:nvGraphicFramePr>
          <p:xfrm>
            <a:off x="6582950" y="2165353"/>
            <a:ext cx="309869" cy="464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25" name="Equation" r:id="rId23" imgW="126720" imgH="190440" progId="Equation.DSMT4">
                    <p:embed/>
                  </p:oleObj>
                </mc:Choice>
                <mc:Fallback>
                  <p:oleObj name="Equation" r:id="rId23" imgW="12672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6582950" y="2165353"/>
                          <a:ext cx="309869" cy="4648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A6E17A8-09C1-487A-9D84-13EB361F9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331198"/>
              </p:ext>
            </p:extLst>
          </p:nvPr>
        </p:nvGraphicFramePr>
        <p:xfrm>
          <a:off x="5632816" y="2986986"/>
          <a:ext cx="3397343" cy="2386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026" name="Visio" r:id="rId25" imgW="1670186" imgH="1073238" progId="Visio.Drawing.15">
                  <p:embed/>
                </p:oleObj>
              </mc:Choice>
              <mc:Fallback>
                <p:oleObj name="Visio" r:id="rId25" imgW="1670186" imgH="107323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632816" y="2986986"/>
                        <a:ext cx="3397343" cy="2386229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>
            <a:extLst>
              <a:ext uri="{FF2B5EF4-FFF2-40B4-BE49-F238E27FC236}">
                <a16:creationId xmlns:a16="http://schemas.microsoft.com/office/drawing/2014/main" id="{847FA54B-6467-48F3-BF21-9BDF6B9554F3}"/>
              </a:ext>
            </a:extLst>
          </p:cNvPr>
          <p:cNvGrpSpPr/>
          <p:nvPr/>
        </p:nvGrpSpPr>
        <p:grpSpPr>
          <a:xfrm>
            <a:off x="251520" y="3366391"/>
            <a:ext cx="4955763" cy="936347"/>
            <a:chOff x="395535" y="3366391"/>
            <a:chExt cx="4955763" cy="936347"/>
          </a:xfrm>
        </p:grpSpPr>
        <p:sp>
          <p:nvSpPr>
            <p:cNvPr id="17" name="Text Box 232"/>
            <p:cNvSpPr txBox="1">
              <a:spLocks noChangeArrowheads="1"/>
            </p:cNvSpPr>
            <p:nvPr/>
          </p:nvSpPr>
          <p:spPr bwMode="auto">
            <a:xfrm>
              <a:off x="395535" y="3366391"/>
              <a:ext cx="4955763" cy="936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、选择      为参考相量，即可求得各电流；</a:t>
              </a:r>
            </a:p>
          </p:txBody>
        </p:sp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6038516A-EBC6-4B38-BD0B-0753A3B790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6648553"/>
                </p:ext>
              </p:extLst>
            </p:nvPr>
          </p:nvGraphicFramePr>
          <p:xfrm>
            <a:off x="1551630" y="3381983"/>
            <a:ext cx="62405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27" name="Equation" r:id="rId27" imgW="535000" imgH="461897" progId="Equation.DSMT4">
                    <p:embed/>
                  </p:oleObj>
                </mc:Choice>
                <mc:Fallback>
                  <p:oleObj name="Equation" r:id="rId27" imgW="535000" imgH="461897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551630" y="3381983"/>
                          <a:ext cx="624052" cy="461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3771992-2020-49E6-8C35-47E114F67636}"/>
              </a:ext>
            </a:extLst>
          </p:cNvPr>
          <p:cNvGrpSpPr/>
          <p:nvPr/>
        </p:nvGrpSpPr>
        <p:grpSpPr>
          <a:xfrm>
            <a:off x="251520" y="4302495"/>
            <a:ext cx="5256584" cy="524609"/>
            <a:chOff x="407213" y="4302495"/>
            <a:chExt cx="5256584" cy="524609"/>
          </a:xfrm>
        </p:grpSpPr>
        <p:sp>
          <p:nvSpPr>
            <p:cNvPr id="16" name="Text Box 232"/>
            <p:cNvSpPr txBox="1">
              <a:spLocks noChangeArrowheads="1"/>
            </p:cNvSpPr>
            <p:nvPr/>
          </p:nvSpPr>
          <p:spPr bwMode="auto">
            <a:xfrm>
              <a:off x="407213" y="4302495"/>
              <a:ext cx="5244905" cy="493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5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、根据电压相量关系可以求出    、 ；   </a:t>
              </a:r>
            </a:p>
          </p:txBody>
        </p: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EFCB22A6-FC21-4F8F-AAA5-9865C1C4E5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4143555"/>
                </p:ext>
              </p:extLst>
            </p:nvPr>
          </p:nvGraphicFramePr>
          <p:xfrm>
            <a:off x="4644008" y="4367338"/>
            <a:ext cx="428625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28" name="Equation" r:id="rId29" imgW="428432" imgH="448216" progId="Equation.DSMT4">
                    <p:embed/>
                  </p:oleObj>
                </mc:Choice>
                <mc:Fallback>
                  <p:oleObj name="Equation" r:id="rId29" imgW="428432" imgH="448216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644008" y="4367338"/>
                          <a:ext cx="428625" cy="447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DB0CFD9D-6002-44AF-8CBB-2E5D3C518B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83739"/>
                </p:ext>
              </p:extLst>
            </p:nvPr>
          </p:nvGraphicFramePr>
          <p:xfrm>
            <a:off x="5273272" y="4347679"/>
            <a:ext cx="390525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029" name="Equation" r:id="rId31" imgW="390269" imgH="478817" progId="Equation.DSMT4">
                    <p:embed/>
                  </p:oleObj>
                </mc:Choice>
                <mc:Fallback>
                  <p:oleObj name="Equation" r:id="rId31" imgW="390269" imgH="478817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5273272" y="4347679"/>
                          <a:ext cx="390525" cy="479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067842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03574" y="30163"/>
            <a:ext cx="24485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</a:rPr>
              <a:t>正弦交流电路</a:t>
            </a: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423092" y="718802"/>
            <a:ext cx="15480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解：</a:t>
            </a:r>
            <a:r>
              <a:rPr lang="en-US" altLang="zh-CN" sz="2400" dirty="0">
                <a:solidFill>
                  <a:schemeClr val="bg1"/>
                </a:solidFill>
              </a:rPr>
              <a:t>(1)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258">
            <a:extLst>
              <a:ext uri="{FF2B5EF4-FFF2-40B4-BE49-F238E27FC236}">
                <a16:creationId xmlns:a16="http://schemas.microsoft.com/office/drawing/2014/main" id="{BF3E4F99-B572-4DF2-87FA-A3134A0AC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AB02AC9-428D-40FD-9A3B-FC1955BE9757}"/>
              </a:ext>
            </a:extLst>
          </p:cNvPr>
          <p:cNvGrpSpPr/>
          <p:nvPr/>
        </p:nvGrpSpPr>
        <p:grpSpPr>
          <a:xfrm>
            <a:off x="461222" y="1246222"/>
            <a:ext cx="5832648" cy="509170"/>
            <a:chOff x="1799604" y="832310"/>
            <a:chExt cx="5508700" cy="509170"/>
          </a:xfrm>
        </p:grpSpPr>
        <p:sp>
          <p:nvSpPr>
            <p:cNvPr id="24" name="Text Box 96"/>
            <p:cNvSpPr txBox="1">
              <a:spLocks noChangeArrowheads="1"/>
            </p:cNvSpPr>
            <p:nvPr/>
          </p:nvSpPr>
          <p:spPr bwMode="auto">
            <a:xfrm>
              <a:off x="1799604" y="832310"/>
              <a:ext cx="55087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bg1"/>
                  </a:solidFill>
                </a:rPr>
                <a:t>设                            ，则                   。</a:t>
              </a:r>
            </a:p>
          </p:txBody>
        </p:sp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606E31EA-070E-43FE-8663-BA091DF38C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8539425"/>
                </p:ext>
              </p:extLst>
            </p:nvPr>
          </p:nvGraphicFramePr>
          <p:xfrm>
            <a:off x="2240915" y="871968"/>
            <a:ext cx="2051026" cy="469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81" name="Equation" r:id="rId3" imgW="1054080" imgH="241200" progId="Equation.DSMT4">
                    <p:embed/>
                  </p:oleObj>
                </mc:Choice>
                <mc:Fallback>
                  <p:oleObj name="Equation" r:id="rId3" imgW="1054080" imgH="241200" progId="Equation.DSMT4">
                    <p:embed/>
                    <p:pic>
                      <p:nvPicPr>
                        <p:cNvPr id="0" name="Object 2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0915" y="871968"/>
                          <a:ext cx="2051026" cy="4695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761E99C1-F898-453C-9C4C-2BCF2EBE5F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0544764"/>
                </p:ext>
              </p:extLst>
            </p:nvPr>
          </p:nvGraphicFramePr>
          <p:xfrm>
            <a:off x="4823940" y="855376"/>
            <a:ext cx="1300585" cy="461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82" name="Equation" r:id="rId5" imgW="672840" imgH="241200" progId="Equation.DSMT4">
                    <p:embed/>
                  </p:oleObj>
                </mc:Choice>
                <mc:Fallback>
                  <p:oleObj name="Equation" r:id="rId5" imgW="672840" imgH="241200" progId="Equation.DSMT4">
                    <p:embed/>
                    <p:pic>
                      <p:nvPicPr>
                        <p:cNvPr id="0" name="Object 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3940" y="855376"/>
                          <a:ext cx="1300585" cy="4618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43A9EB8-102A-4445-9949-2BCF8527C2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558722"/>
              </p:ext>
            </p:extLst>
          </p:nvPr>
        </p:nvGraphicFramePr>
        <p:xfrm>
          <a:off x="423092" y="1853476"/>
          <a:ext cx="5298384" cy="930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3" name="Equation" r:id="rId7" imgW="2603160" imgH="457200" progId="Equation.DSMT4">
                  <p:embed/>
                </p:oleObj>
              </mc:Choice>
              <mc:Fallback>
                <p:oleObj name="Equation" r:id="rId7" imgW="2603160" imgH="457200" progId="Equation.DSMT4">
                  <p:embed/>
                  <p:pic>
                    <p:nvPicPr>
                      <p:cNvPr id="0" name="Object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92" y="1853476"/>
                        <a:ext cx="5298384" cy="930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F89F2C-67A0-4500-98B0-C7A16E0AE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533527"/>
              </p:ext>
            </p:extLst>
          </p:nvPr>
        </p:nvGraphicFramePr>
        <p:xfrm>
          <a:off x="423092" y="2982617"/>
          <a:ext cx="728503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4" name="Equation" r:id="rId9" imgW="3581280" imgH="253800" progId="Equation.DSMT4">
                  <p:embed/>
                </p:oleObj>
              </mc:Choice>
              <mc:Fallback>
                <p:oleObj name="Equation" r:id="rId9" imgW="3581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3092" y="2982617"/>
                        <a:ext cx="7285037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3037C77-0C81-4C87-8236-6B1B8B1254F0}"/>
              </a:ext>
            </a:extLst>
          </p:cNvPr>
          <p:cNvSpPr txBox="1"/>
          <p:nvPr/>
        </p:nvSpPr>
        <p:spPr>
          <a:xfrm>
            <a:off x="683568" y="3676829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所以电流表的读数为</a:t>
            </a:r>
            <a:r>
              <a:rPr lang="en-US" altLang="zh-CN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 A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689FA57C-071B-4477-8F2E-C26F91B0CD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105176"/>
              </p:ext>
            </p:extLst>
          </p:nvPr>
        </p:nvGraphicFramePr>
        <p:xfrm>
          <a:off x="642938" y="4286250"/>
          <a:ext cx="55213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5" name="Equation" r:id="rId11" imgW="2349360" imgH="241200" progId="Equation.DSMT4">
                  <p:embed/>
                </p:oleObj>
              </mc:Choice>
              <mc:Fallback>
                <p:oleObj name="Equation" r:id="rId11" imgW="2349360" imgH="241200" progId="Equation.DSMT4">
                  <p:embed/>
                  <p:pic>
                    <p:nvPicPr>
                      <p:cNvPr id="0" name="Object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286250"/>
                        <a:ext cx="5521325" cy="566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0DB2A787-6B6D-4148-80E5-F4D7FD8A2D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901097"/>
              </p:ext>
            </p:extLst>
          </p:nvPr>
        </p:nvGraphicFramePr>
        <p:xfrm>
          <a:off x="658813" y="5000625"/>
          <a:ext cx="600868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6" name="Equation" r:id="rId13" imgW="2692080" imgH="253800" progId="Equation.DSMT4">
                  <p:embed/>
                </p:oleObj>
              </mc:Choice>
              <mc:Fallback>
                <p:oleObj name="Equation" r:id="rId13" imgW="2692080" imgH="253800" progId="Equation.DSMT4">
                  <p:embed/>
                  <p:pic>
                    <p:nvPicPr>
                      <p:cNvPr id="0" name="Object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5000625"/>
                        <a:ext cx="6008687" cy="566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EE87136A-7A16-48DE-B539-AC0738D321D7}"/>
              </a:ext>
            </a:extLst>
          </p:cNvPr>
          <p:cNvSpPr txBox="1"/>
          <p:nvPr/>
        </p:nvSpPr>
        <p:spPr>
          <a:xfrm>
            <a:off x="677322" y="5805264"/>
            <a:ext cx="433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所以电压表的读数为</a:t>
            </a:r>
            <a:r>
              <a:rPr lang="en-US" altLang="zh-CN" sz="24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141.4 V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274BC9A-B64B-427D-B9F7-A44110C83A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812321"/>
              </p:ext>
            </p:extLst>
          </p:nvPr>
        </p:nvGraphicFramePr>
        <p:xfrm>
          <a:off x="5978916" y="680356"/>
          <a:ext cx="3067232" cy="2154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7" name="Visio" r:id="rId15" imgW="1670186" imgH="1073238" progId="Visio.Drawing.15">
                  <p:embed/>
                </p:oleObj>
              </mc:Choice>
              <mc:Fallback>
                <p:oleObj name="Visio" r:id="rId15" imgW="1670186" imgH="1073238" progId="Visio.Drawing.15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DA6E17A8-09C1-487A-9D84-13EB361F98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78916" y="680356"/>
                        <a:ext cx="3067232" cy="215436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37101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5" grpId="0"/>
      <p:bldP spid="33" grpId="0"/>
    </p:bld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隶书" panose="02010509060101010101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65986</TotalTime>
  <Words>704</Words>
  <Application>Microsoft Office PowerPoint</Application>
  <PresentationFormat>全屏显示(4:3)</PresentationFormat>
  <Paragraphs>75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隶书</vt:lpstr>
      <vt:lpstr>宋体</vt:lpstr>
      <vt:lpstr>Arial</vt:lpstr>
      <vt:lpstr>Times New Roman</vt:lpstr>
      <vt:lpstr>Wingdings</vt:lpstr>
      <vt:lpstr>1_默认设计模板</vt:lpstr>
      <vt:lpstr>Equation</vt:lpstr>
      <vt:lpstr>Visio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aa</dc:creator>
  <cp:lastModifiedBy>shengan</cp:lastModifiedBy>
  <cp:revision>439</cp:revision>
  <dcterms:created xsi:type="dcterms:W3CDTF">2005-09-14T13:38:42Z</dcterms:created>
  <dcterms:modified xsi:type="dcterms:W3CDTF">2022-10-10T13:44:18Z</dcterms:modified>
</cp:coreProperties>
</file>