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8" r:id="rId3"/>
    <p:sldId id="259" r:id="rId4"/>
    <p:sldId id="263" r:id="rId5"/>
    <p:sldId id="383" r:id="rId6"/>
    <p:sldId id="385" r:id="rId7"/>
    <p:sldId id="264" r:id="rId8"/>
    <p:sldId id="300" r:id="rId9"/>
    <p:sldId id="302" r:id="rId10"/>
    <p:sldId id="260" r:id="rId11"/>
    <p:sldId id="261" r:id="rId12"/>
    <p:sldId id="267" r:id="rId13"/>
    <p:sldId id="303" r:id="rId14"/>
    <p:sldId id="272" r:id="rId15"/>
    <p:sldId id="273" r:id="rId16"/>
    <p:sldId id="274" r:id="rId17"/>
    <p:sldId id="275" r:id="rId18"/>
    <p:sldId id="271" r:id="rId19"/>
    <p:sldId id="276" r:id="rId20"/>
    <p:sldId id="270" r:id="rId21"/>
    <p:sldId id="277" r:id="rId22"/>
    <p:sldId id="278" r:id="rId23"/>
    <p:sldId id="376" r:id="rId24"/>
    <p:sldId id="377" r:id="rId25"/>
    <p:sldId id="378" r:id="rId26"/>
    <p:sldId id="294" r:id="rId27"/>
    <p:sldId id="28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40" autoAdjust="0"/>
  </p:normalViewPr>
  <p:slideViewPr>
    <p:cSldViewPr snapToGrid="0" showGuides="1">
      <p:cViewPr varScale="1">
        <p:scale>
          <a:sx n="63" d="100"/>
          <a:sy n="63" d="100"/>
        </p:scale>
        <p:origin x="202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2023/2/15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29C8118-28A3-4B46-85EC-397382198629}" type="slidenum">
              <a:rPr lang="zh-CN" altLang="en-US" smtClean="0"/>
              <a:t>7</a:t>
            </a:fld>
            <a:endParaRPr lang="zh-CN" altLang="en-US"/>
          </a:p>
        </p:txBody>
      </p:sp>
    </p:spTree>
    <p:extLst>
      <p:ext uri="{BB962C8B-B14F-4D97-AF65-F5344CB8AC3E}">
        <p14:creationId xmlns:p14="http://schemas.microsoft.com/office/powerpoint/2010/main" val="5013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 </a:t>
            </a:r>
            <a:r>
              <a:rPr lang="en-US" altLang="zh-CN" dirty="0"/>
              <a:t>1 </a:t>
            </a:r>
            <a:r>
              <a:rPr lang="zh-CN" altLang="en-US" dirty="0"/>
              <a:t>王宫里发生了一件盗窃案，国王的金币不见了，已知事实如下：（</a:t>
            </a:r>
            <a:r>
              <a:rPr lang="en-US" altLang="zh-CN" dirty="0"/>
              <a:t>1</a:t>
            </a:r>
            <a:r>
              <a:rPr lang="zh-CN" altLang="en-US" dirty="0"/>
              <a:t>） 甲或乙盗窃了金币；（</a:t>
            </a:r>
            <a:r>
              <a:rPr lang="en-US" altLang="zh-CN" dirty="0"/>
              <a:t>2</a:t>
            </a:r>
            <a:r>
              <a:rPr lang="zh-CN" altLang="en-US" dirty="0"/>
              <a:t>） 若甲盗窃了金币，则作案时间不能发生在午夜前；（</a:t>
            </a:r>
            <a:r>
              <a:rPr lang="en-US" altLang="zh-CN" dirty="0"/>
              <a:t>3</a:t>
            </a:r>
            <a:r>
              <a:rPr lang="zh-CN" altLang="en-US" dirty="0"/>
              <a:t>） 若乙的证词正确，则午夜时房内灯光未灭；（</a:t>
            </a:r>
            <a:r>
              <a:rPr lang="en-US" altLang="zh-CN" dirty="0"/>
              <a:t>4</a:t>
            </a:r>
            <a:r>
              <a:rPr lang="zh-CN" altLang="en-US" dirty="0"/>
              <a:t>） 若乙的证词不正确，则作案时间发生在午夜之前；（</a:t>
            </a:r>
            <a:r>
              <a:rPr lang="en-US" altLang="zh-CN" dirty="0"/>
              <a:t>5</a:t>
            </a:r>
            <a:r>
              <a:rPr lang="zh-CN" altLang="en-US" dirty="0"/>
              <a:t>） 午夜时房内灯光灭了。试判断是谁盗窃了国王的金币。</a:t>
            </a:r>
          </a:p>
          <a:p>
            <a:r>
              <a:rPr lang="zh-CN" altLang="en-US" dirty="0"/>
              <a:t>首先对这个问题进行分析，首先找出问题描述中的简单命题，然后分析问题描述中的联结词，再对每个事实线索进行命题符号化，得到五个命题公式，接着根据题意得到描述的合式公式，最后求得成真赋值，得到判断结果。解答过程如下。问题中的简单命题：</a:t>
            </a:r>
            <a:r>
              <a:rPr lang="en-US" altLang="zh-CN" dirty="0"/>
              <a:t>p:</a:t>
            </a:r>
            <a:r>
              <a:rPr lang="zh-CN" altLang="en-US" dirty="0"/>
              <a:t>甲作案，</a:t>
            </a:r>
            <a:r>
              <a:rPr lang="en-US" altLang="zh-CN" dirty="0"/>
              <a:t>q:</a:t>
            </a:r>
            <a:r>
              <a:rPr lang="zh-CN" altLang="en-US" dirty="0"/>
              <a:t>乙作案，</a:t>
            </a:r>
            <a:r>
              <a:rPr lang="en-US" altLang="zh-CN" dirty="0"/>
              <a:t>r:</a:t>
            </a:r>
            <a:r>
              <a:rPr lang="zh-CN" altLang="en-US" dirty="0"/>
              <a:t>作案时间发生在午夜之前，</a:t>
            </a:r>
            <a:r>
              <a:rPr lang="en-US" altLang="zh-CN" dirty="0"/>
              <a:t>s:</a:t>
            </a:r>
            <a:r>
              <a:rPr lang="zh-CN" altLang="en-US" dirty="0"/>
              <a:t>乙的证词正确，</a:t>
            </a:r>
            <a:r>
              <a:rPr lang="en-US" altLang="zh-CN" dirty="0"/>
              <a:t>t:</a:t>
            </a:r>
            <a:r>
              <a:rPr lang="zh-CN" altLang="en-US" dirty="0"/>
              <a:t>午夜时灯</a:t>
            </a:r>
            <a:br>
              <a:rPr lang="zh-CN" altLang="en-US" dirty="0"/>
            </a:br>
            <a:endParaRPr lang="zh-CN" altLang="en-US" dirty="0"/>
          </a:p>
          <a:p>
            <a:r>
              <a:rPr lang="zh-CN" altLang="en-US" dirty="0"/>
              <a:t>成真赋值是 </a:t>
            </a:r>
            <a:r>
              <a:rPr lang="en-US" altLang="zh-CN" dirty="0"/>
              <a:t>p=0,q=1,s=0,r=1,t=0.</a:t>
            </a:r>
            <a:r>
              <a:rPr lang="zh-CN" altLang="en-US" dirty="0"/>
              <a:t>因此结论是乙偷了金币。此外还有下述结论：甲没有偷金币，作案时间不是在午夜之前，乙在说谎，午夜时灯光已灭。或者也可以直接用真值表判断。在应用问题教学法过程中，学生在解决问题的同时，完成对教学内容的学习，激发了学生学习兴趣，提高了学生的学习效果，提升了课堂教学质量。</a:t>
            </a:r>
          </a:p>
          <a:p>
            <a:endParaRPr lang="zh-CN" altLang="en-US" dirty="0"/>
          </a:p>
        </p:txBody>
      </p:sp>
      <p:sp>
        <p:nvSpPr>
          <p:cNvPr id="4" name="灯片编号占位符 3"/>
          <p:cNvSpPr>
            <a:spLocks noGrp="1"/>
          </p:cNvSpPr>
          <p:nvPr>
            <p:ph type="sldNum" sz="quarter" idx="5"/>
          </p:nvPr>
        </p:nvSpPr>
        <p:spPr/>
        <p:txBody>
          <a:bodyPr/>
          <a:lstStyle/>
          <a:p>
            <a:fld id="{729C8118-28A3-4B46-85EC-397382198629}" type="slidenum">
              <a:rPr lang="zh-CN" altLang="en-US" smtClean="0"/>
              <a:t>12</a:t>
            </a:fld>
            <a:endParaRPr lang="zh-CN" altLang="en-US"/>
          </a:p>
        </p:txBody>
      </p:sp>
    </p:spTree>
    <p:extLst>
      <p:ext uri="{BB962C8B-B14F-4D97-AF65-F5344CB8AC3E}">
        <p14:creationId xmlns:p14="http://schemas.microsoft.com/office/powerpoint/2010/main" val="2787460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2023/2/15</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2023/2/15</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gr.xjtu.edu.cn/web/wei.k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dirty="0"/>
              <a:t>柯  炜</a:t>
            </a:r>
            <a:endParaRPr lang="en-US" altLang="zh-CN" sz="2800" dirty="0"/>
          </a:p>
          <a:p>
            <a:pPr algn="ctr">
              <a:lnSpc>
                <a:spcPct val="150000"/>
              </a:lnSpc>
            </a:pPr>
            <a:r>
              <a:rPr lang="en-US" altLang="zh-CN" sz="2000" dirty="0"/>
              <a:t>Email: </a:t>
            </a:r>
            <a:r>
              <a:rPr lang="en-US" altLang="zh-CN" sz="2000" dirty="0">
                <a:hlinkClick r:id="rId2"/>
              </a:rPr>
              <a:t>wei.ke@xjtu.edu.cn</a:t>
            </a:r>
            <a:endParaRPr lang="en-US" altLang="zh-CN" sz="2000" dirty="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F158FD-AFA7-4605-BB6A-253F860FB851}"/>
              </a:ext>
            </a:extLst>
          </p:cNvPr>
          <p:cNvSpPr>
            <a:spLocks noGrp="1"/>
          </p:cNvSpPr>
          <p:nvPr>
            <p:ph type="body" sz="quarter" idx="13"/>
          </p:nvPr>
        </p:nvSpPr>
        <p:spPr/>
        <p:txBody>
          <a:bodyPr/>
          <a:lstStyle/>
          <a:p>
            <a:r>
              <a:rPr lang="zh-CN" altLang="en-US"/>
              <a:t>数理逻辑示例</a:t>
            </a:r>
          </a:p>
        </p:txBody>
      </p:sp>
      <p:sp>
        <p:nvSpPr>
          <p:cNvPr id="3" name="文本占位符 2">
            <a:extLst>
              <a:ext uri="{FF2B5EF4-FFF2-40B4-BE49-F238E27FC236}">
                <a16:creationId xmlns:a16="http://schemas.microsoft.com/office/drawing/2014/main" id="{EFA7DEB2-7059-4141-8D1C-C08AE42E76C8}"/>
              </a:ext>
            </a:extLst>
          </p:cNvPr>
          <p:cNvSpPr>
            <a:spLocks noGrp="1"/>
          </p:cNvSpPr>
          <p:nvPr>
            <p:ph type="body" sz="quarter" idx="14"/>
          </p:nvPr>
        </p:nvSpPr>
        <p:spPr>
          <a:xfrm>
            <a:off x="684260" y="1389180"/>
            <a:ext cx="8152169" cy="4762239"/>
          </a:xfrm>
        </p:spPr>
        <p:txBody>
          <a:bodyPr/>
          <a:lstStyle/>
          <a:p>
            <a:pPr marL="285750" indent="-285750">
              <a:buFont typeface="Wingdings" panose="05000000000000000000" pitchFamily="2" charset="2"/>
              <a:buChar char="Ø"/>
            </a:pPr>
            <a:r>
              <a:rPr lang="zh-CN" altLang="en-US"/>
              <a:t>三段论推理</a:t>
            </a:r>
          </a:p>
          <a:p>
            <a:r>
              <a:rPr lang="zh-CN" altLang="en-US"/>
              <a:t>凡人都会死（大前提）。</a:t>
            </a:r>
          </a:p>
          <a:p>
            <a:r>
              <a:rPr lang="zh-CN" altLang="en-US"/>
              <a:t>苏格拉底是人（小前提）。</a:t>
            </a:r>
          </a:p>
          <a:p>
            <a:r>
              <a:rPr lang="zh-CN" altLang="en-US"/>
              <a:t>所以：苏格拉底是会死的（结论）。</a:t>
            </a:r>
            <a:endParaRPr lang="en-US" altLang="zh-CN"/>
          </a:p>
          <a:p>
            <a:endParaRPr lang="zh-CN" altLang="en-US"/>
          </a:p>
          <a:p>
            <a:r>
              <a:rPr lang="zh-CN" altLang="en-US">
                <a:solidFill>
                  <a:srgbClr val="FF0000"/>
                </a:solidFill>
              </a:rPr>
              <a:t>基本规则是：第一，它只能有三个概念；第二，每个概念分别在两个判断中出现；第三，大前提是一般性的结论，小前提是一个特殊陈述。</a:t>
            </a:r>
            <a:endParaRPr lang="en-US" altLang="zh-CN">
              <a:solidFill>
                <a:srgbClr val="FF0000"/>
              </a:solidFill>
            </a:endParaRPr>
          </a:p>
          <a:p>
            <a:endParaRPr lang="zh-CN" altLang="en-US"/>
          </a:p>
          <a:p>
            <a:r>
              <a:rPr lang="zh-CN" altLang="en-US"/>
              <a:t>大前提：所有哺乳动物都是有脊椎的；</a:t>
            </a:r>
          </a:p>
          <a:p>
            <a:r>
              <a:rPr lang="zh-CN" altLang="en-US"/>
              <a:t>小前提：所有人都是哺乳动物；</a:t>
            </a:r>
          </a:p>
          <a:p>
            <a:r>
              <a:rPr lang="zh-CN" altLang="en-US"/>
              <a:t>结论：所有人都是有脊椎的。</a:t>
            </a:r>
            <a:endParaRPr lang="en-US" altLang="zh-CN"/>
          </a:p>
          <a:p>
            <a:endParaRPr lang="zh-CN" altLang="en-US"/>
          </a:p>
          <a:p>
            <a:r>
              <a:rPr lang="zh-CN" altLang="en-US"/>
              <a:t>大前提：所有阔叶植物都是落叶的</a:t>
            </a:r>
          </a:p>
          <a:p>
            <a:r>
              <a:rPr lang="zh-CN" altLang="en-US"/>
              <a:t>小前提：所有葡萄树都是阔叶植物</a:t>
            </a:r>
          </a:p>
          <a:p>
            <a:r>
              <a:rPr lang="zh-CN" altLang="en-US"/>
              <a:t>结论：所有葡萄树都是落叶的</a:t>
            </a:r>
          </a:p>
          <a:p>
            <a:endParaRPr lang="zh-CN" altLang="en-US"/>
          </a:p>
        </p:txBody>
      </p:sp>
    </p:spTree>
    <p:extLst>
      <p:ext uri="{BB962C8B-B14F-4D97-AF65-F5344CB8AC3E}">
        <p14:creationId xmlns:p14="http://schemas.microsoft.com/office/powerpoint/2010/main" val="5459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5ADAE5-4852-4C21-A216-AA82F0763B70}"/>
              </a:ext>
            </a:extLst>
          </p:cNvPr>
          <p:cNvSpPr>
            <a:spLocks noGrp="1"/>
          </p:cNvSpPr>
          <p:nvPr>
            <p:ph type="body" sz="quarter" idx="13"/>
          </p:nvPr>
        </p:nvSpPr>
        <p:spPr/>
        <p:txBody>
          <a:bodyPr/>
          <a:lstStyle/>
          <a:p>
            <a:r>
              <a:rPr lang="zh-CN" altLang="en-US"/>
              <a:t>数理逻辑示例</a:t>
            </a:r>
          </a:p>
          <a:p>
            <a:endParaRPr lang="zh-CN" altLang="en-US"/>
          </a:p>
        </p:txBody>
      </p:sp>
      <p:sp>
        <p:nvSpPr>
          <p:cNvPr id="3" name="文本占位符 2">
            <a:extLst>
              <a:ext uri="{FF2B5EF4-FFF2-40B4-BE49-F238E27FC236}">
                <a16:creationId xmlns:a16="http://schemas.microsoft.com/office/drawing/2014/main" id="{616A1FF3-F160-447B-8469-ACF75026E8E9}"/>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a:t>悖论：自相矛盾。</a:t>
            </a:r>
            <a:endParaRPr lang="en-US" altLang="zh-CN"/>
          </a:p>
          <a:p>
            <a:endParaRPr lang="en-US" altLang="zh-CN"/>
          </a:p>
          <a:p>
            <a:pPr marL="800100" lvl="1" indent="-285750">
              <a:buFont typeface="Wingdings" panose="05000000000000000000" pitchFamily="2" charset="2"/>
              <a:buChar char="Ø"/>
            </a:pPr>
            <a:r>
              <a:rPr lang="zh-CN" altLang="en-US"/>
              <a:t>理发师悖论</a:t>
            </a:r>
            <a:endParaRPr lang="en-US" altLang="zh-CN"/>
          </a:p>
          <a:p>
            <a:r>
              <a:rPr lang="en-US" altLang="zh-CN"/>
              <a:t>	</a:t>
            </a:r>
            <a:r>
              <a:rPr lang="zh-CN" altLang="en-US"/>
              <a:t>某乡村有一位理发师，一天他宣布：只给不自己刮胡子的人刮胡子。</a:t>
            </a:r>
            <a:endParaRPr lang="en-US" altLang="zh-CN"/>
          </a:p>
          <a:p>
            <a:endParaRPr lang="en-US" altLang="zh-CN"/>
          </a:p>
          <a:p>
            <a:pPr marL="800100" lvl="1" indent="-285750">
              <a:buFont typeface="Wingdings" panose="05000000000000000000" pitchFamily="2" charset="2"/>
              <a:buChar char="Ø"/>
            </a:pPr>
            <a:r>
              <a:rPr lang="zh-CN" altLang="en-US"/>
              <a:t>“我正在撒谎”的悖论</a:t>
            </a:r>
            <a:endParaRPr lang="en-US" altLang="zh-CN"/>
          </a:p>
          <a:p>
            <a:r>
              <a:rPr lang="en-US" altLang="zh-CN"/>
              <a:t>	</a:t>
            </a:r>
            <a:r>
              <a:rPr lang="zh-CN" altLang="en-US"/>
              <a:t>伊壁孟德说如果他的确正在撒谎，那么他说的这句话是真的。</a:t>
            </a:r>
            <a:endParaRPr lang="en-US" altLang="zh-CN"/>
          </a:p>
          <a:p>
            <a:endParaRPr lang="en-US" altLang="zh-CN"/>
          </a:p>
          <a:p>
            <a:pPr marL="800100" lvl="1" indent="-285750">
              <a:buFont typeface="Wingdings" panose="05000000000000000000" pitchFamily="2" charset="2"/>
              <a:buChar char="Ø"/>
            </a:pPr>
            <a:r>
              <a:rPr lang="zh-CN" altLang="en-US"/>
              <a:t>唐</a:t>
            </a:r>
            <a:r>
              <a:rPr lang="en-US" altLang="zh-CN"/>
              <a:t>·</a:t>
            </a:r>
            <a:r>
              <a:rPr lang="zh-CN" altLang="en-US"/>
              <a:t>吉诃德悖论</a:t>
            </a:r>
            <a:endParaRPr lang="en-US" altLang="zh-CN"/>
          </a:p>
          <a:p>
            <a:r>
              <a:rPr lang="en-US" altLang="zh-CN"/>
              <a:t>	</a:t>
            </a:r>
            <a:r>
              <a:rPr lang="zh-CN" altLang="en-US"/>
              <a:t>小说</a:t>
            </a:r>
            <a:r>
              <a:rPr lang="en-US" altLang="zh-CN"/>
              <a:t>《</a:t>
            </a:r>
            <a:r>
              <a:rPr lang="zh-CN" altLang="en-US"/>
              <a:t>唐</a:t>
            </a:r>
            <a:r>
              <a:rPr lang="en-US" altLang="zh-CN"/>
              <a:t>·</a:t>
            </a:r>
            <a:r>
              <a:rPr lang="zh-CN" altLang="en-US"/>
              <a:t>吉诃德</a:t>
            </a:r>
            <a:r>
              <a:rPr lang="en-US" altLang="zh-CN"/>
              <a:t>》</a:t>
            </a:r>
            <a:r>
              <a:rPr lang="zh-CN" altLang="en-US"/>
              <a:t>里描写过一个国家．它有一条奇怪的法律：每一个旅</a:t>
            </a:r>
            <a:r>
              <a:rPr lang="en-US" altLang="zh-CN"/>
              <a:t>	</a:t>
            </a:r>
            <a:r>
              <a:rPr lang="zh-CN" altLang="en-US"/>
              <a:t>游者都要回答一个问题。 问，你来这里做什么？ 如果旅游者回答对了。</a:t>
            </a:r>
            <a:r>
              <a:rPr lang="en-US" altLang="zh-CN"/>
              <a:t>	</a:t>
            </a:r>
            <a:r>
              <a:rPr lang="zh-CN" altLang="en-US"/>
              <a:t>一切都好办。如果回答错了，他就要被绞死。 一天，有个旅游者回答：</a:t>
            </a:r>
            <a:r>
              <a:rPr lang="en-US" altLang="zh-CN"/>
              <a:t>	</a:t>
            </a:r>
            <a:r>
              <a:rPr lang="zh-CN" altLang="en-US"/>
              <a:t>我来这里是要被绞死。</a:t>
            </a:r>
          </a:p>
        </p:txBody>
      </p:sp>
    </p:spTree>
    <p:extLst>
      <p:ext uri="{BB962C8B-B14F-4D97-AF65-F5344CB8AC3E}">
        <p14:creationId xmlns:p14="http://schemas.microsoft.com/office/powerpoint/2010/main" val="275113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66DC04A-107A-4B59-BD63-0E1F688D4A36}"/>
              </a:ext>
            </a:extLst>
          </p:cNvPr>
          <p:cNvSpPr>
            <a:spLocks noGrp="1"/>
          </p:cNvSpPr>
          <p:nvPr>
            <p:ph type="body" sz="quarter" idx="13"/>
          </p:nvPr>
        </p:nvSpPr>
        <p:spPr/>
        <p:txBody>
          <a:bodyPr/>
          <a:lstStyle/>
          <a:p>
            <a:r>
              <a:rPr lang="zh-CN" altLang="en-US"/>
              <a:t>数理逻辑示例</a:t>
            </a:r>
          </a:p>
        </p:txBody>
      </p:sp>
      <p:sp>
        <p:nvSpPr>
          <p:cNvPr id="3" name="文本占位符 2">
            <a:extLst>
              <a:ext uri="{FF2B5EF4-FFF2-40B4-BE49-F238E27FC236}">
                <a16:creationId xmlns:a16="http://schemas.microsoft.com/office/drawing/2014/main" id="{87586709-386D-40F2-8925-FD4A41E7F00C}"/>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a:t>复杂逻辑推理</a:t>
            </a:r>
            <a:endParaRPr lang="en-US" altLang="zh-CN"/>
          </a:p>
          <a:p>
            <a:pPr marL="285750" indent="-285750">
              <a:buFont typeface="Wingdings" panose="05000000000000000000" pitchFamily="2" charset="2"/>
              <a:buChar char="Ø"/>
            </a:pPr>
            <a:endParaRPr lang="en-US" altLang="zh-CN"/>
          </a:p>
          <a:p>
            <a:r>
              <a:rPr lang="zh-CN" altLang="en-US"/>
              <a:t>王宫里发生了一件盗窃案，国王的金币不见了，已知事实如下：</a:t>
            </a:r>
            <a:endParaRPr lang="en-US" altLang="zh-CN"/>
          </a:p>
          <a:p>
            <a:r>
              <a:rPr lang="zh-CN" altLang="en-US"/>
              <a:t>（</a:t>
            </a:r>
            <a:r>
              <a:rPr lang="en-US" altLang="zh-CN"/>
              <a:t>1</a:t>
            </a:r>
            <a:r>
              <a:rPr lang="zh-CN" altLang="en-US"/>
              <a:t>） 甲或乙盗窃了金币；</a:t>
            </a:r>
            <a:endParaRPr lang="en-US" altLang="zh-CN"/>
          </a:p>
          <a:p>
            <a:r>
              <a:rPr lang="zh-CN" altLang="en-US"/>
              <a:t>（</a:t>
            </a:r>
            <a:r>
              <a:rPr lang="en-US" altLang="zh-CN"/>
              <a:t>2</a:t>
            </a:r>
            <a:r>
              <a:rPr lang="zh-CN" altLang="en-US"/>
              <a:t>） 若甲盗窃了金币，则作案时间不能发生在午夜前；</a:t>
            </a:r>
            <a:endParaRPr lang="en-US" altLang="zh-CN"/>
          </a:p>
          <a:p>
            <a:r>
              <a:rPr lang="zh-CN" altLang="en-US"/>
              <a:t>（</a:t>
            </a:r>
            <a:r>
              <a:rPr lang="en-US" altLang="zh-CN"/>
              <a:t>3</a:t>
            </a:r>
            <a:r>
              <a:rPr lang="zh-CN" altLang="en-US"/>
              <a:t>） 若乙的证词正确，则午夜时房内灯光未灭；</a:t>
            </a:r>
            <a:endParaRPr lang="en-US" altLang="zh-CN"/>
          </a:p>
          <a:p>
            <a:r>
              <a:rPr lang="zh-CN" altLang="en-US"/>
              <a:t>（</a:t>
            </a:r>
            <a:r>
              <a:rPr lang="en-US" altLang="zh-CN"/>
              <a:t>4</a:t>
            </a:r>
            <a:r>
              <a:rPr lang="zh-CN" altLang="en-US"/>
              <a:t>） 若乙的证词不正确，则作案时间发生在午夜之前；</a:t>
            </a:r>
            <a:endParaRPr lang="en-US" altLang="zh-CN"/>
          </a:p>
          <a:p>
            <a:r>
              <a:rPr lang="zh-CN" altLang="en-US"/>
              <a:t>（</a:t>
            </a:r>
            <a:r>
              <a:rPr lang="en-US" altLang="zh-CN"/>
              <a:t>5</a:t>
            </a:r>
            <a:r>
              <a:rPr lang="zh-CN" altLang="en-US"/>
              <a:t>） 午夜时房内灯光灭了。</a:t>
            </a:r>
            <a:endParaRPr lang="en-US" altLang="zh-CN"/>
          </a:p>
          <a:p>
            <a:r>
              <a:rPr lang="zh-CN" altLang="en-US"/>
              <a:t>试判断是谁盗窃了国王的金币。</a:t>
            </a:r>
          </a:p>
          <a:p>
            <a:endParaRPr lang="zh-CN" altLang="en-US"/>
          </a:p>
        </p:txBody>
      </p:sp>
    </p:spTree>
    <p:extLst>
      <p:ext uri="{BB962C8B-B14F-4D97-AF65-F5344CB8AC3E}">
        <p14:creationId xmlns:p14="http://schemas.microsoft.com/office/powerpoint/2010/main" val="8391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FB8E9B5-99AD-472E-A5C0-CB3BBEA477AE}"/>
              </a:ext>
            </a:extLst>
          </p:cNvPr>
          <p:cNvSpPr>
            <a:spLocks noGrp="1"/>
          </p:cNvSpPr>
          <p:nvPr>
            <p:ph type="body" sz="quarter" idx="13"/>
          </p:nvPr>
        </p:nvSpPr>
        <p:spPr/>
        <p:txBody>
          <a:bodyPr/>
          <a:lstStyle/>
          <a:p>
            <a:r>
              <a:rPr lang="zh-CN" altLang="en-US"/>
              <a:t>数理逻辑示例</a:t>
            </a:r>
          </a:p>
          <a:p>
            <a:endParaRPr lang="zh-CN" altLang="en-US"/>
          </a:p>
        </p:txBody>
      </p:sp>
      <p:sp>
        <p:nvSpPr>
          <p:cNvPr id="3" name="文本占位符 2">
            <a:extLst>
              <a:ext uri="{FF2B5EF4-FFF2-40B4-BE49-F238E27FC236}">
                <a16:creationId xmlns:a16="http://schemas.microsoft.com/office/drawing/2014/main" id="{733D3E43-E226-4D9E-8B10-B301C1C012A0}"/>
              </a:ext>
            </a:extLst>
          </p:cNvPr>
          <p:cNvSpPr>
            <a:spLocks noGrp="1"/>
          </p:cNvSpPr>
          <p:nvPr>
            <p:ph type="body" sz="quarter" idx="14"/>
          </p:nvPr>
        </p:nvSpPr>
        <p:spPr/>
        <p:txBody>
          <a:bodyPr/>
          <a:lstStyle/>
          <a:p>
            <a:pPr marL="285750" indent="-285750" algn="just">
              <a:spcBef>
                <a:spcPts val="600"/>
              </a:spcBef>
              <a:buFont typeface="Wingdings" panose="05000000000000000000" pitchFamily="2" charset="2"/>
              <a:buChar char="Ø"/>
            </a:pPr>
            <a:r>
              <a:rPr lang="zh-CN" altLang="en-US"/>
              <a:t>自然语言中的逻辑</a:t>
            </a:r>
            <a:endParaRPr lang="en-US" altLang="zh-CN"/>
          </a:p>
          <a:p>
            <a:pPr algn="just">
              <a:spcBef>
                <a:spcPts val="600"/>
              </a:spcBef>
            </a:pPr>
            <a:r>
              <a:rPr lang="en-US" altLang="zh-CN"/>
              <a:t>1910</a:t>
            </a:r>
            <a:r>
              <a:rPr lang="zh-CN" altLang="en-US"/>
              <a:t>年，美军部队在一次传递命令中的情况是这样的。</a:t>
            </a:r>
          </a:p>
          <a:p>
            <a:pPr algn="just">
              <a:spcBef>
                <a:spcPts val="600"/>
              </a:spcBef>
            </a:pPr>
            <a:r>
              <a:rPr lang="zh-CN" altLang="en-US"/>
              <a:t>营长对值班军官说：明晚八点钟左右，将可能在这一地区看到哈雷彗星，这种彗星每隔七十六年才能看见一次。命令所有士兵身穿野战服在操场上集合，我将向他们解释这一罕见的现象。如果下雨的话，就在礼堂里集合，我将为他们放映一部有关彗星的影片。</a:t>
            </a:r>
          </a:p>
          <a:p>
            <a:pPr algn="just">
              <a:spcBef>
                <a:spcPts val="600"/>
              </a:spcBef>
            </a:pPr>
            <a:r>
              <a:rPr lang="zh-CN" altLang="en-US"/>
              <a:t>值班军官对连长说：根据营长命令，明晚八点哈雷彗星将在操场上空出现。如果下雨的话，就让士兵们身穿野战服前往礼堂，这个罕见的现象每隔七十六年在那里出现。</a:t>
            </a:r>
          </a:p>
          <a:p>
            <a:pPr algn="just">
              <a:spcBef>
                <a:spcPts val="600"/>
              </a:spcBef>
            </a:pPr>
            <a:r>
              <a:rPr lang="zh-CN" altLang="en-US"/>
              <a:t>连长对排长说：根据营长的命令，明晚八点，非凡的哈雷慧星将身穿野战服在礼堂中出现。如果操场上下雨的话，营长将下达另一个命令，这种命令每隔七十六年才会出现一次。</a:t>
            </a:r>
          </a:p>
          <a:p>
            <a:pPr algn="just">
              <a:spcBef>
                <a:spcPts val="600"/>
              </a:spcBef>
            </a:pPr>
            <a:r>
              <a:rPr lang="zh-CN" altLang="en-US"/>
              <a:t>排长对班长说：明晚八点，营长将带着罕见的哈雷慧星在礼堂中出现，这是每隔七十六年才会有的事。如果下雨的话，营长将命令哈雷慧星穿上野战服到操场上去。</a:t>
            </a:r>
          </a:p>
          <a:p>
            <a:pPr algn="just">
              <a:spcBef>
                <a:spcPts val="600"/>
              </a:spcBef>
            </a:pPr>
            <a:r>
              <a:rPr lang="zh-CN" altLang="en-US"/>
              <a:t>班长对士兵说：在明晚八点下雨的时候，著名的七十六岁的哈雷将军在营长的陪同下身穿野战服开着那辆“彗星”牌汽车经过操场前往礼堂。</a:t>
            </a:r>
          </a:p>
          <a:p>
            <a:endParaRPr lang="zh-CN" altLang="en-US"/>
          </a:p>
        </p:txBody>
      </p:sp>
    </p:spTree>
    <p:extLst>
      <p:ext uri="{BB962C8B-B14F-4D97-AF65-F5344CB8AC3E}">
        <p14:creationId xmlns:p14="http://schemas.microsoft.com/office/powerpoint/2010/main" val="31254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2E2D5D-CD95-45D6-8CE5-F433217AF499}"/>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数理逻辑</a:t>
            </a:r>
          </a:p>
        </p:txBody>
      </p:sp>
    </p:spTree>
    <p:extLst>
      <p:ext uri="{BB962C8B-B14F-4D97-AF65-F5344CB8AC3E}">
        <p14:creationId xmlns:p14="http://schemas.microsoft.com/office/powerpoint/2010/main" val="238872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4D75-1076-4F47-9141-75A930DFFB5C}"/>
              </a:ext>
            </a:extLst>
          </p:cNvPr>
          <p:cNvSpPr>
            <a:spLocks noGrp="1"/>
          </p:cNvSpPr>
          <p:nvPr>
            <p:ph type="body" sz="quarter" idx="13"/>
          </p:nvPr>
        </p:nvSpPr>
        <p:spPr/>
        <p:txBody>
          <a:bodyPr/>
          <a:lstStyle/>
          <a:p>
            <a:r>
              <a:rPr lang="zh-CN" altLang="en-US"/>
              <a:t>数理逻辑概述</a:t>
            </a:r>
          </a:p>
        </p:txBody>
      </p:sp>
      <p:sp>
        <p:nvSpPr>
          <p:cNvPr id="3" name="文本占位符 2">
            <a:extLst>
              <a:ext uri="{FF2B5EF4-FFF2-40B4-BE49-F238E27FC236}">
                <a16:creationId xmlns:a16="http://schemas.microsoft.com/office/drawing/2014/main" id="{F00EEDE5-3A8D-412C-96A0-915B271FCDF6}"/>
              </a:ext>
            </a:extLst>
          </p:cNvPr>
          <p:cNvSpPr>
            <a:spLocks noGrp="1"/>
          </p:cNvSpPr>
          <p:nvPr>
            <p:ph type="body" sz="quarter" idx="14"/>
          </p:nvPr>
        </p:nvSpPr>
        <p:spPr/>
        <p:txBody>
          <a:bodyPr/>
          <a:lstStyle/>
          <a:p>
            <a:pPr marL="342900" indent="-342900">
              <a:buAutoNum type="arabicPeriod"/>
              <a:defRPr/>
            </a:pPr>
            <a:r>
              <a:rPr lang="zh-CN" altLang="en-US"/>
              <a:t>逻辑规律是客观事物在人的主观意识中的反映。</a:t>
            </a:r>
            <a:endParaRPr lang="en-US" altLang="zh-CN"/>
          </a:p>
          <a:p>
            <a:pPr marL="342900" indent="-342900">
              <a:buAutoNum type="arabicPeriod"/>
              <a:defRPr/>
            </a:pPr>
            <a:endParaRPr lang="zh-CN" altLang="en-US"/>
          </a:p>
          <a:p>
            <a:pPr>
              <a:defRPr/>
            </a:pPr>
            <a:r>
              <a:rPr lang="en-US" altLang="zh-CN"/>
              <a:t>2.  </a:t>
            </a:r>
            <a:r>
              <a:rPr lang="zh-CN" altLang="en-US"/>
              <a:t>逻辑学是一门研究思维形式和思维规律的学科。</a:t>
            </a:r>
          </a:p>
          <a:p>
            <a:pPr marL="714375" indent="-350838">
              <a:defRPr/>
            </a:pPr>
            <a:r>
              <a:rPr lang="zh-CN" altLang="en-US"/>
              <a:t>逻辑学分为辨证逻辑和形式逻辑两大类。</a:t>
            </a:r>
          </a:p>
          <a:p>
            <a:pPr marL="714375" indent="-350838">
              <a:defRPr/>
            </a:pPr>
            <a:r>
              <a:rPr lang="zh-CN" altLang="en-US"/>
              <a:t>辨证逻辑是以辩证法认识论的世界观为基础的逻辑学。</a:t>
            </a:r>
          </a:p>
          <a:p>
            <a:pPr marL="714375" indent="-350838">
              <a:defRPr/>
            </a:pPr>
            <a:r>
              <a:rPr lang="zh-CN" altLang="en-US"/>
              <a:t>形式逻辑是对思维的形式结构和规律进行研究的一门学科。</a:t>
            </a:r>
            <a:endParaRPr lang="en-US" altLang="zh-CN"/>
          </a:p>
          <a:p>
            <a:pPr marL="714375" indent="-350838">
              <a:defRPr/>
            </a:pPr>
            <a:endParaRPr lang="zh-CN" altLang="en-US"/>
          </a:p>
          <a:p>
            <a:pPr>
              <a:defRPr/>
            </a:pPr>
            <a:r>
              <a:rPr lang="en-US" altLang="zh-CN"/>
              <a:t>3.  </a:t>
            </a:r>
            <a:r>
              <a:rPr lang="zh-CN" altLang="en-US"/>
              <a:t>思维的形式结构包括了概念、判断、推理之间的结构和联系。</a:t>
            </a:r>
          </a:p>
          <a:p>
            <a:pPr marL="714375" indent="-350838">
              <a:defRPr/>
            </a:pPr>
            <a:r>
              <a:rPr lang="zh-CN" altLang="en-US"/>
              <a:t>概念是思维的基本单位。</a:t>
            </a:r>
          </a:p>
          <a:p>
            <a:pPr marL="714375" indent="-350838">
              <a:defRPr/>
            </a:pPr>
            <a:r>
              <a:rPr lang="zh-CN" altLang="en-US"/>
              <a:t>判断是通过概念对事物是否具有某种属性进行肯定或否定的回答。</a:t>
            </a:r>
          </a:p>
          <a:p>
            <a:pPr marL="714375" indent="-350838">
              <a:defRPr/>
            </a:pPr>
            <a:r>
              <a:rPr lang="zh-CN" altLang="en-US"/>
              <a:t>推理是由一个或几个判断推出另一判断的思维形式。</a:t>
            </a:r>
          </a:p>
          <a:p>
            <a:endParaRPr lang="zh-CN" altLang="en-US"/>
          </a:p>
        </p:txBody>
      </p:sp>
    </p:spTree>
    <p:extLst>
      <p:ext uri="{BB962C8B-B14F-4D97-AF65-F5344CB8AC3E}">
        <p14:creationId xmlns:p14="http://schemas.microsoft.com/office/powerpoint/2010/main" val="37853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344D75-1076-4F47-9141-75A930DFFB5C}"/>
              </a:ext>
            </a:extLst>
          </p:cNvPr>
          <p:cNvSpPr>
            <a:spLocks noGrp="1"/>
          </p:cNvSpPr>
          <p:nvPr>
            <p:ph type="body" sz="quarter" idx="13"/>
          </p:nvPr>
        </p:nvSpPr>
        <p:spPr/>
        <p:txBody>
          <a:bodyPr/>
          <a:lstStyle/>
          <a:p>
            <a:r>
              <a:rPr lang="zh-CN" altLang="en-US"/>
              <a:t>数理逻辑概述</a:t>
            </a:r>
          </a:p>
        </p:txBody>
      </p:sp>
      <p:sp>
        <p:nvSpPr>
          <p:cNvPr id="3" name="文本占位符 2">
            <a:extLst>
              <a:ext uri="{FF2B5EF4-FFF2-40B4-BE49-F238E27FC236}">
                <a16:creationId xmlns:a16="http://schemas.microsoft.com/office/drawing/2014/main" id="{F00EEDE5-3A8D-412C-96A0-915B271FCDF6}"/>
              </a:ext>
            </a:extLst>
          </p:cNvPr>
          <p:cNvSpPr>
            <a:spLocks noGrp="1"/>
          </p:cNvSpPr>
          <p:nvPr>
            <p:ph type="body" sz="quarter" idx="14"/>
          </p:nvPr>
        </p:nvSpPr>
        <p:spPr/>
        <p:txBody>
          <a:bodyPr/>
          <a:lstStyle/>
          <a:p>
            <a:pPr>
              <a:defRPr/>
            </a:pPr>
            <a:r>
              <a:rPr lang="en-US" altLang="zh-CN" sz="2000"/>
              <a:t>4.  </a:t>
            </a:r>
            <a:r>
              <a:rPr lang="zh-CN" altLang="en-US"/>
              <a:t>用数学的方法研究推理的规律称为数理逻辑。</a:t>
            </a:r>
          </a:p>
          <a:p>
            <a:pPr marL="620713" indent="-257175">
              <a:defRPr/>
            </a:pPr>
            <a:r>
              <a:rPr lang="zh-CN" altLang="en-US"/>
              <a:t>  所谓数学的方法是指引入一套数学符号体系，故数理逻辑又称为符号逻辑。</a:t>
            </a:r>
          </a:p>
          <a:p>
            <a:pPr marL="620713" indent="-257175">
              <a:defRPr/>
            </a:pPr>
            <a:r>
              <a:rPr lang="zh-CN" altLang="en-US"/>
              <a:t>  数理逻辑的创始人是</a:t>
            </a:r>
            <a:r>
              <a:rPr lang="en-US" altLang="zh-CN"/>
              <a:t>G.Leibniz (1646-1716)</a:t>
            </a:r>
          </a:p>
          <a:p>
            <a:pPr marL="620713" indent="-257175">
              <a:defRPr/>
            </a:pPr>
            <a:endParaRPr lang="en-US" altLang="zh-CN"/>
          </a:p>
          <a:p>
            <a:pPr>
              <a:defRPr/>
            </a:pPr>
            <a:r>
              <a:rPr lang="en-US" altLang="zh-CN"/>
              <a:t>5.  </a:t>
            </a:r>
            <a:r>
              <a:rPr lang="zh-CN" altLang="en-US"/>
              <a:t>数理逻辑的内容：</a:t>
            </a:r>
          </a:p>
          <a:p>
            <a:pPr marL="620713" indent="-257175">
              <a:defRPr/>
            </a:pPr>
            <a:r>
              <a:rPr lang="zh-CN" altLang="en-US"/>
              <a:t>  逻辑演算（命题逻辑、谓词逻辑）</a:t>
            </a:r>
          </a:p>
          <a:p>
            <a:pPr marL="620713" indent="-257175">
              <a:defRPr/>
            </a:pPr>
            <a:r>
              <a:rPr lang="zh-CN" altLang="en-US"/>
              <a:t>  证明论、递归论、模型论、公理集合论等 </a:t>
            </a:r>
          </a:p>
          <a:p>
            <a:pPr marL="620713" indent="-257175">
              <a:defRPr/>
            </a:pPr>
            <a:r>
              <a:rPr lang="zh-CN" altLang="en-US"/>
              <a:t>  多值逻辑、模态逻辑、时序逻辑、算法逻辑、程序逻辑。</a:t>
            </a:r>
            <a:endParaRPr lang="en-US" altLang="zh-CN"/>
          </a:p>
          <a:p>
            <a:pPr marL="620713" indent="-257175">
              <a:defRPr/>
            </a:pPr>
            <a:endParaRPr lang="en-US" altLang="zh-CN"/>
          </a:p>
          <a:p>
            <a:pPr>
              <a:defRPr/>
            </a:pPr>
            <a:r>
              <a:rPr lang="zh-CN" altLang="en-US"/>
              <a:t>总之，数理逻辑是研究推理的一种理论。其特点在于运用数学上形式化的方法来研究形式逻辑中的推理规律，使形式逻辑的研究归结于对由一整套符号所组成的形式系统的研究。</a:t>
            </a:r>
          </a:p>
          <a:p>
            <a:endParaRPr lang="zh-CN" altLang="en-US"/>
          </a:p>
        </p:txBody>
      </p:sp>
    </p:spTree>
    <p:extLst>
      <p:ext uri="{BB962C8B-B14F-4D97-AF65-F5344CB8AC3E}">
        <p14:creationId xmlns:p14="http://schemas.microsoft.com/office/powerpoint/2010/main" val="30494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2E2D5D-CD95-45D6-8CE5-F433217AF499}"/>
              </a:ext>
            </a:extLst>
          </p:cNvPr>
          <p:cNvSpPr txBox="1"/>
          <p:nvPr/>
        </p:nvSpPr>
        <p:spPr>
          <a:xfrm>
            <a:off x="2050542" y="2084832"/>
            <a:ext cx="5042916"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第</a:t>
            </a:r>
            <a:r>
              <a:rPr lang="en-US" altLang="zh-CN" sz="5400" b="1">
                <a:solidFill>
                  <a:schemeClr val="bg1"/>
                </a:solidFill>
                <a:latin typeface="微软雅黑" panose="020B0503020204020204" pitchFamily="34" charset="-122"/>
                <a:ea typeface="微软雅黑" panose="020B0503020204020204" pitchFamily="34" charset="-122"/>
              </a:rPr>
              <a:t>1</a:t>
            </a:r>
            <a:r>
              <a:rPr lang="zh-CN" altLang="en-US" sz="5400" b="1">
                <a:solidFill>
                  <a:schemeClr val="bg1"/>
                </a:solidFill>
                <a:latin typeface="微软雅黑" panose="020B0503020204020204" pitchFamily="34" charset="-122"/>
                <a:ea typeface="微软雅黑" panose="020B0503020204020204" pitchFamily="34" charset="-122"/>
              </a:rPr>
              <a:t>章 命题演算</a:t>
            </a:r>
          </a:p>
        </p:txBody>
      </p:sp>
    </p:spTree>
    <p:extLst>
      <p:ext uri="{BB962C8B-B14F-4D97-AF65-F5344CB8AC3E}">
        <p14:creationId xmlns:p14="http://schemas.microsoft.com/office/powerpoint/2010/main" val="364061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nSpc>
                <a:spcPct val="100000"/>
              </a:lnSpc>
              <a:spcBef>
                <a:spcPts val="1800"/>
              </a:spcBef>
            </a:pPr>
            <a:r>
              <a:rPr lang="en-US" altLang="zh-CN" sz="2400">
                <a:effectLst/>
              </a:rPr>
              <a:t>1.1  </a:t>
            </a:r>
            <a:r>
              <a:rPr lang="zh-CN" altLang="en-US" sz="2400">
                <a:effectLst/>
              </a:rPr>
              <a:t>命题与真值联结词</a:t>
            </a:r>
          </a:p>
          <a:p>
            <a:pPr>
              <a:lnSpc>
                <a:spcPct val="100000"/>
              </a:lnSpc>
              <a:spcBef>
                <a:spcPts val="1800"/>
              </a:spcBef>
            </a:pPr>
            <a:r>
              <a:rPr lang="en-US" altLang="zh-CN" sz="2400">
                <a:effectLst/>
              </a:rPr>
              <a:t>1.2  </a:t>
            </a:r>
            <a:r>
              <a:rPr lang="zh-CN" altLang="en-US" sz="2400">
                <a:effectLst/>
              </a:rPr>
              <a:t>命题公式与真假性</a:t>
            </a:r>
          </a:p>
          <a:p>
            <a:pPr>
              <a:lnSpc>
                <a:spcPct val="100000"/>
              </a:lnSpc>
              <a:spcBef>
                <a:spcPts val="1800"/>
              </a:spcBef>
            </a:pPr>
            <a:r>
              <a:rPr lang="en-US" altLang="zh-CN" sz="2400">
                <a:effectLst/>
              </a:rPr>
              <a:t>1.3  </a:t>
            </a:r>
            <a:r>
              <a:rPr lang="zh-CN" altLang="en-US" sz="2400">
                <a:effectLst/>
              </a:rPr>
              <a:t>命题公式间的逻辑等价关系</a:t>
            </a:r>
          </a:p>
          <a:p>
            <a:pPr>
              <a:lnSpc>
                <a:spcPct val="100000"/>
              </a:lnSpc>
              <a:spcBef>
                <a:spcPts val="1800"/>
              </a:spcBef>
            </a:pPr>
            <a:r>
              <a:rPr lang="en-US" altLang="zh-CN" sz="2400">
                <a:effectLst/>
              </a:rPr>
              <a:t>1.4  </a:t>
            </a:r>
            <a:r>
              <a:rPr lang="zh-CN" altLang="en-US" sz="2400">
                <a:effectLst/>
              </a:rPr>
              <a:t>命题公式间的逻辑蕴涵关系</a:t>
            </a:r>
          </a:p>
          <a:p>
            <a:pPr>
              <a:lnSpc>
                <a:spcPct val="100000"/>
              </a:lnSpc>
              <a:spcBef>
                <a:spcPts val="1800"/>
              </a:spcBef>
            </a:pPr>
            <a:r>
              <a:rPr lang="en-US" altLang="zh-CN" sz="2400">
                <a:effectLst/>
              </a:rPr>
              <a:t>1.5  </a:t>
            </a:r>
            <a:r>
              <a:rPr lang="zh-CN" altLang="en-US" sz="2400">
                <a:effectLst/>
              </a:rPr>
              <a:t>命题演算的形式推理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1</a:t>
            </a:r>
            <a:r>
              <a:rPr lang="zh-CN" altLang="en-US"/>
              <a:t>章 命题演算</a:t>
            </a:r>
          </a:p>
        </p:txBody>
      </p:sp>
    </p:spTree>
    <p:extLst>
      <p:ext uri="{BB962C8B-B14F-4D97-AF65-F5344CB8AC3E}">
        <p14:creationId xmlns:p14="http://schemas.microsoft.com/office/powerpoint/2010/main" val="182573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1.1.1   </a:t>
            </a:r>
            <a:r>
              <a:rPr lang="zh-CN" altLang="en-US" sz="2400">
                <a:solidFill>
                  <a:srgbClr val="FF0000"/>
                </a:solidFill>
                <a:effectLst/>
              </a:rPr>
              <a:t>命题</a:t>
            </a:r>
            <a:endParaRPr lang="en-US" altLang="zh-CN" sz="2400">
              <a:solidFill>
                <a:srgbClr val="FF0000"/>
              </a:solidFill>
              <a:effectLst/>
            </a:endParaRPr>
          </a:p>
          <a:p>
            <a:pPr>
              <a:lnSpc>
                <a:spcPct val="100000"/>
              </a:lnSpc>
              <a:spcBef>
                <a:spcPts val="1800"/>
              </a:spcBef>
            </a:pPr>
            <a:r>
              <a:rPr lang="en-US" altLang="zh-CN" sz="2400">
                <a:effectLst/>
              </a:rPr>
              <a:t>1.1.2   </a:t>
            </a:r>
            <a:r>
              <a:rPr lang="zh-CN" altLang="en-US" sz="2400">
                <a:effectLst/>
              </a:rPr>
              <a:t>真值联结词</a:t>
            </a:r>
            <a:endParaRPr lang="en-US" altLang="zh-CN" sz="2400">
              <a:effectLst/>
            </a:endParaRPr>
          </a:p>
          <a:p>
            <a:pPr>
              <a:lnSpc>
                <a:spcPct val="100000"/>
              </a:lnSpc>
              <a:spcBef>
                <a:spcPts val="1800"/>
              </a:spcBef>
            </a:pPr>
            <a:r>
              <a:rPr lang="en-US" altLang="zh-CN" sz="2400">
                <a:effectLst/>
              </a:rPr>
              <a:t>1.1.3   </a:t>
            </a:r>
            <a:r>
              <a:rPr lang="zh-CN" altLang="en-US" sz="2400">
                <a:effectLst/>
              </a:rPr>
              <a:t>命题符号化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t>1.1 </a:t>
            </a:r>
            <a:r>
              <a:rPr lang="zh-CN" altLang="en-US"/>
              <a:t>命题与真值联接词</a:t>
            </a:r>
          </a:p>
        </p:txBody>
      </p:sp>
    </p:spTree>
    <p:extLst>
      <p:ext uri="{BB962C8B-B14F-4D97-AF65-F5344CB8AC3E}">
        <p14:creationId xmlns:p14="http://schemas.microsoft.com/office/powerpoint/2010/main" val="344890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答疑</a:t>
            </a:r>
          </a:p>
        </p:txBody>
      </p:sp>
      <p:sp>
        <p:nvSpPr>
          <p:cNvPr id="3" name="文本占位符 2">
            <a:extLst>
              <a:ext uri="{FF2B5EF4-FFF2-40B4-BE49-F238E27FC236}">
                <a16:creationId xmlns:a16="http://schemas.microsoft.com/office/drawing/2014/main" id="{B757F1B3-9303-44C5-A29C-4ADC2D946DB1}"/>
              </a:ext>
            </a:extLst>
          </p:cNvPr>
          <p:cNvSpPr>
            <a:spLocks noGrp="1"/>
          </p:cNvSpPr>
          <p:nvPr>
            <p:ph type="body" sz="quarter" idx="14"/>
          </p:nvPr>
        </p:nvSpPr>
        <p:spPr>
          <a:xfrm>
            <a:off x="684260" y="1389180"/>
            <a:ext cx="3820007" cy="4762239"/>
          </a:xfrm>
        </p:spPr>
        <p:txBody>
          <a:bodyPr/>
          <a:lstStyle/>
          <a:p>
            <a:r>
              <a:rPr lang="zh-CN" altLang="en-US" dirty="0"/>
              <a:t>助   教：潘凌志，韦海湾，董子悦</a:t>
            </a:r>
            <a:endParaRPr lang="en-US" altLang="zh-CN" dirty="0"/>
          </a:p>
          <a:p>
            <a:r>
              <a:rPr lang="zh-CN" altLang="en-US" dirty="0"/>
              <a:t>微信群：</a:t>
            </a:r>
          </a:p>
        </p:txBody>
      </p:sp>
      <p:pic>
        <p:nvPicPr>
          <p:cNvPr id="5" name="图片 4">
            <a:extLst>
              <a:ext uri="{FF2B5EF4-FFF2-40B4-BE49-F238E27FC236}">
                <a16:creationId xmlns:a16="http://schemas.microsoft.com/office/drawing/2014/main" id="{FA7ED0E7-A591-4E4E-A756-740B09D94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66" y="2345267"/>
            <a:ext cx="3109972" cy="4004733"/>
          </a:xfrm>
          <a:prstGeom prst="rect">
            <a:avLst/>
          </a:prstGeom>
        </p:spPr>
      </p:pic>
      <p:sp>
        <p:nvSpPr>
          <p:cNvPr id="6" name="文本占位符 2">
            <a:extLst>
              <a:ext uri="{FF2B5EF4-FFF2-40B4-BE49-F238E27FC236}">
                <a16:creationId xmlns:a16="http://schemas.microsoft.com/office/drawing/2014/main" id="{8AC00766-F72E-4208-88B9-84DA4748462D}"/>
              </a:ext>
            </a:extLst>
          </p:cNvPr>
          <p:cNvSpPr txBox="1">
            <a:spLocks/>
          </p:cNvSpPr>
          <p:nvPr/>
        </p:nvSpPr>
        <p:spPr>
          <a:xfrm>
            <a:off x="4773660" y="1398293"/>
            <a:ext cx="3820007" cy="4762239"/>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ea"/>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答疑安排</a:t>
            </a:r>
            <a:endParaRPr lang="en-US" altLang="zh-CN" dirty="0"/>
          </a:p>
          <a:p>
            <a:r>
              <a:rPr lang="zh-CN" altLang="en-US" dirty="0"/>
              <a:t>平时答疑方式：</a:t>
            </a:r>
            <a:endParaRPr lang="en-US" altLang="zh-CN" dirty="0"/>
          </a:p>
          <a:p>
            <a:pPr marL="342900" indent="-342900">
              <a:buFont typeface="Arial" panose="020B0604020202020204" pitchFamily="34" charset="0"/>
              <a:buAutoNum type="arabicPeriod"/>
            </a:pPr>
            <a:r>
              <a:rPr lang="zh-CN" altLang="en-US" dirty="0"/>
              <a:t>微信、邮件助教或者我</a:t>
            </a:r>
            <a:endParaRPr lang="en-US" altLang="zh-CN" dirty="0"/>
          </a:p>
          <a:p>
            <a:pPr marL="342900" indent="-342900">
              <a:buAutoNum type="arabicPeriod"/>
            </a:pPr>
            <a:r>
              <a:rPr lang="zh-CN" altLang="en-US" dirty="0"/>
              <a:t>课后直接讨论</a:t>
            </a:r>
            <a:endParaRPr lang="en-US" altLang="zh-CN" dirty="0"/>
          </a:p>
          <a:p>
            <a:pPr marL="342900" indent="-342900">
              <a:buAutoNum type="arabicPeriod"/>
            </a:pPr>
            <a:r>
              <a:rPr lang="zh-CN" altLang="en-US" dirty="0"/>
              <a:t>找</a:t>
            </a:r>
            <a:r>
              <a:rPr lang="en-US" altLang="zh-CN" dirty="0"/>
              <a:t>21</a:t>
            </a:r>
            <a:r>
              <a:rPr lang="zh-CN" altLang="en-US" dirty="0"/>
              <a:t>年课程助教（丘琮培，王茂川，于亚辉），兴庆校区北小楼</a:t>
            </a:r>
            <a:r>
              <a:rPr lang="en-US" altLang="zh-CN" dirty="0"/>
              <a:t>203</a:t>
            </a:r>
          </a:p>
          <a:p>
            <a:pPr marL="342900" indent="-342900">
              <a:buAutoNum type="arabicPeriod"/>
            </a:pPr>
            <a:r>
              <a:rPr lang="zh-CN" altLang="en-US" dirty="0"/>
              <a:t>曲江校区西四楼</a:t>
            </a:r>
            <a:r>
              <a:rPr lang="en-US" altLang="zh-CN" dirty="0"/>
              <a:t>104</a:t>
            </a:r>
            <a:r>
              <a:rPr lang="zh-CN" altLang="en-US" dirty="0"/>
              <a:t>找我</a:t>
            </a:r>
            <a:endParaRPr lang="en-US" altLang="zh-CN" dirty="0"/>
          </a:p>
          <a:p>
            <a:r>
              <a:rPr lang="zh-CN" altLang="en-US" dirty="0"/>
              <a:t>期末线下答疑：</a:t>
            </a:r>
            <a:endParaRPr lang="en-US" altLang="zh-CN" dirty="0"/>
          </a:p>
          <a:p>
            <a:r>
              <a:rPr lang="zh-CN" altLang="en-US" dirty="0"/>
              <a:t>第</a:t>
            </a:r>
            <a:r>
              <a:rPr lang="en-US" altLang="zh-CN" dirty="0"/>
              <a:t>13</a:t>
            </a:r>
            <a:r>
              <a:rPr lang="zh-CN" altLang="en-US" dirty="0"/>
              <a:t>周某个约定的整个早上或者下午</a:t>
            </a:r>
          </a:p>
        </p:txBody>
      </p:sp>
    </p:spTree>
    <p:extLst>
      <p:ext uri="{BB962C8B-B14F-4D97-AF65-F5344CB8AC3E}">
        <p14:creationId xmlns:p14="http://schemas.microsoft.com/office/powerpoint/2010/main" val="425412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en-US" altLang="zh-CN"/>
              <a:t>1.1.1   </a:t>
            </a:r>
            <a:r>
              <a:rPr lang="zh-CN" altLang="en-US"/>
              <a:t>命题</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dirty="0"/>
              <a:t>数理逻辑研究的中心问题是推理，即研究推理中前提和结论之间的形式关系</a:t>
            </a:r>
            <a:r>
              <a:rPr lang="en-US" altLang="zh-CN" dirty="0"/>
              <a:t>, </a:t>
            </a:r>
            <a:r>
              <a:rPr lang="zh-CN" altLang="en-US" dirty="0"/>
              <a:t>而不涉及前提和结论的具体内容。</a:t>
            </a:r>
            <a:endParaRPr lang="en-US" altLang="zh-CN" dirty="0"/>
          </a:p>
          <a:p>
            <a:pPr marL="285750" indent="-285750" algn="just">
              <a:spcBef>
                <a:spcPts val="600"/>
              </a:spcBef>
              <a:buFont typeface="Wingdings" panose="05000000000000000000" pitchFamily="2" charset="2"/>
              <a:buChar char="Ø"/>
            </a:pPr>
            <a:r>
              <a:rPr lang="zh-CN" altLang="en-US" dirty="0"/>
              <a:t>命题是推理的基本要素。</a:t>
            </a:r>
            <a:endParaRPr lang="en-US" altLang="zh-CN" dirty="0"/>
          </a:p>
          <a:p>
            <a:pPr algn="just">
              <a:spcBef>
                <a:spcPts val="600"/>
              </a:spcBef>
            </a:pPr>
            <a:endParaRPr lang="en-US" altLang="zh-CN" dirty="0"/>
          </a:p>
          <a:p>
            <a:pPr>
              <a:spcBef>
                <a:spcPts val="600"/>
              </a:spcBef>
            </a:pPr>
            <a:r>
              <a:rPr lang="zh-CN" altLang="en-US" b="1" dirty="0"/>
              <a:t>定义</a:t>
            </a:r>
            <a:endParaRPr lang="en-US" altLang="zh-CN" b="1" dirty="0"/>
          </a:p>
          <a:p>
            <a:pPr>
              <a:spcBef>
                <a:spcPts val="600"/>
              </a:spcBef>
            </a:pPr>
            <a:r>
              <a:rPr lang="zh-CN" altLang="en-US" dirty="0">
                <a:solidFill>
                  <a:srgbClr val="FF0000"/>
                </a:solidFill>
              </a:rPr>
              <a:t>可辨真假</a:t>
            </a:r>
            <a:r>
              <a:rPr lang="zh-CN" altLang="en-US" dirty="0"/>
              <a:t>但</a:t>
            </a:r>
            <a:r>
              <a:rPr lang="zh-CN" altLang="en-US" dirty="0">
                <a:solidFill>
                  <a:srgbClr val="FF0000"/>
                </a:solidFill>
              </a:rPr>
              <a:t>不能既真又假</a:t>
            </a:r>
            <a:r>
              <a:rPr lang="zh-CN" altLang="en-US" dirty="0"/>
              <a:t>的</a:t>
            </a:r>
            <a:r>
              <a:rPr lang="zh-CN" altLang="en-US" dirty="0">
                <a:solidFill>
                  <a:srgbClr val="FF0000"/>
                </a:solidFill>
              </a:rPr>
              <a:t>陈述语句</a:t>
            </a:r>
            <a:r>
              <a:rPr lang="zh-CN" altLang="en-US" dirty="0"/>
              <a:t>称为</a:t>
            </a:r>
            <a:r>
              <a:rPr lang="zh-CN" altLang="en-US" b="1" dirty="0">
                <a:solidFill>
                  <a:schemeClr val="hlink"/>
                </a:solidFill>
              </a:rPr>
              <a:t>命题</a:t>
            </a:r>
            <a:r>
              <a:rPr lang="zh-CN" altLang="en-US" dirty="0"/>
              <a:t>。</a:t>
            </a:r>
            <a:endParaRPr lang="en-US" altLang="zh-CN" dirty="0"/>
          </a:p>
          <a:p>
            <a:pPr algn="just">
              <a:spcBef>
                <a:spcPts val="600"/>
              </a:spcBef>
            </a:pPr>
            <a:endParaRPr lang="zh-CN" altLang="en-US" dirty="0"/>
          </a:p>
          <a:p>
            <a:pPr algn="just">
              <a:spcBef>
                <a:spcPts val="600"/>
              </a:spcBef>
            </a:pPr>
            <a:r>
              <a:rPr lang="zh-CN" altLang="en-US" dirty="0"/>
              <a:t>在日常生活中，经常要对某个具体的或抽象的事物进行适当的描述，诸如其特征或者一定的依赖关系等。</a:t>
            </a:r>
          </a:p>
          <a:p>
            <a:pPr algn="just">
              <a:spcBef>
                <a:spcPts val="600"/>
              </a:spcBef>
            </a:pPr>
            <a:r>
              <a:rPr lang="zh-CN" altLang="en-US" dirty="0"/>
              <a:t>一种描述，当通过某种方式说明能够成立时，称这种描述为</a:t>
            </a:r>
            <a:r>
              <a:rPr lang="zh-CN" altLang="en-US" b="1" dirty="0">
                <a:solidFill>
                  <a:schemeClr val="hlink"/>
                </a:solidFill>
              </a:rPr>
              <a:t>真命题</a:t>
            </a:r>
            <a:r>
              <a:rPr lang="zh-CN" altLang="en-US" dirty="0"/>
              <a:t>。</a:t>
            </a:r>
          </a:p>
          <a:p>
            <a:pPr algn="just">
              <a:spcBef>
                <a:spcPts val="600"/>
              </a:spcBef>
            </a:pPr>
            <a:r>
              <a:rPr lang="zh-CN" altLang="en-US" dirty="0"/>
              <a:t>一种描述，当通过某种方式说明不能成立时，称这种描述为</a:t>
            </a:r>
            <a:r>
              <a:rPr lang="zh-CN" altLang="en-US" b="1" dirty="0">
                <a:solidFill>
                  <a:schemeClr val="hlink"/>
                </a:solidFill>
              </a:rPr>
              <a:t>假命题</a:t>
            </a:r>
            <a:r>
              <a:rPr lang="zh-CN" altLang="en-US" dirty="0"/>
              <a:t>。</a:t>
            </a:r>
          </a:p>
          <a:p>
            <a:pPr>
              <a:spcBef>
                <a:spcPts val="600"/>
              </a:spcBef>
            </a:pPr>
            <a:r>
              <a:rPr lang="zh-CN" altLang="en-US" dirty="0"/>
              <a:t>在数理逻辑中，真命题与假命题统称为</a:t>
            </a:r>
            <a:r>
              <a:rPr lang="zh-CN" altLang="en-US" b="1" dirty="0">
                <a:solidFill>
                  <a:schemeClr val="hlink"/>
                </a:solidFill>
              </a:rPr>
              <a:t>命题</a:t>
            </a:r>
            <a:r>
              <a:rPr lang="zh-CN" altLang="en-US" dirty="0"/>
              <a:t>，而真与假称为</a:t>
            </a:r>
            <a:r>
              <a:rPr lang="zh-CN" altLang="en-US" b="1" dirty="0">
                <a:solidFill>
                  <a:schemeClr val="hlink"/>
                </a:solidFill>
              </a:rPr>
              <a:t>命题的值</a:t>
            </a:r>
            <a:r>
              <a:rPr lang="zh-CN" altLang="en-US" dirty="0"/>
              <a:t>。</a:t>
            </a:r>
            <a:endParaRPr lang="en-US" altLang="zh-CN" dirty="0"/>
          </a:p>
          <a:p>
            <a:pPr>
              <a:spcBef>
                <a:spcPts val="600"/>
              </a:spcBef>
            </a:pPr>
            <a:endParaRPr lang="en-US" altLang="zh-CN" dirty="0"/>
          </a:p>
          <a:p>
            <a:pPr>
              <a:spcBef>
                <a:spcPts val="600"/>
              </a:spcBef>
            </a:pPr>
            <a:endParaRPr lang="en-US" altLang="zh-CN" dirty="0">
              <a:latin typeface="楷体_GB2312" panose="02010609030101010101" pitchFamily="49" charset="-122"/>
              <a:ea typeface="楷体_GB2312" panose="02010609030101010101" pitchFamily="49" charset="-122"/>
            </a:endParaRPr>
          </a:p>
          <a:p>
            <a:pPr>
              <a:spcBef>
                <a:spcPts val="600"/>
              </a:spcBef>
            </a:pPr>
            <a:endParaRPr lang="zh-CN" altLang="en-US" dirty="0">
              <a:latin typeface="楷体_GB2312" panose="02010609030101010101" pitchFamily="49" charset="-122"/>
              <a:ea typeface="楷体_GB2312" panose="02010609030101010101" pitchFamily="49" charset="-122"/>
            </a:endParaRPr>
          </a:p>
          <a:p>
            <a:endParaRPr lang="zh-CN" altLang="en-US" dirty="0"/>
          </a:p>
        </p:txBody>
      </p:sp>
      <p:sp>
        <p:nvSpPr>
          <p:cNvPr id="5" name="矩形 4">
            <a:extLst>
              <a:ext uri="{FF2B5EF4-FFF2-40B4-BE49-F238E27FC236}">
                <a16:creationId xmlns:a16="http://schemas.microsoft.com/office/drawing/2014/main" id="{83BDFC93-3710-49F5-82D8-293E1ABF6D21}"/>
              </a:ext>
            </a:extLst>
          </p:cNvPr>
          <p:cNvSpPr/>
          <p:nvPr/>
        </p:nvSpPr>
        <p:spPr>
          <a:xfrm>
            <a:off x="684260" y="2555370"/>
            <a:ext cx="8152169" cy="75132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391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3B865A-D12D-4AF1-8AC7-4F7C0D7464C5}"/>
              </a:ext>
            </a:extLst>
          </p:cNvPr>
          <p:cNvSpPr>
            <a:spLocks noGrp="1"/>
          </p:cNvSpPr>
          <p:nvPr>
            <p:ph type="body" sz="quarter" idx="13"/>
          </p:nvPr>
        </p:nvSpPr>
        <p:spPr/>
        <p:txBody>
          <a:bodyPr/>
          <a:lstStyle/>
          <a:p>
            <a:r>
              <a:rPr lang="en-US" altLang="zh-CN"/>
              <a:t>1.1.1   </a:t>
            </a:r>
            <a:r>
              <a:rPr lang="zh-CN" altLang="en-US"/>
              <a:t>命题</a:t>
            </a:r>
            <a:endParaRPr lang="en-US" altLang="zh-CN"/>
          </a:p>
        </p:txBody>
      </p:sp>
      <p:sp>
        <p:nvSpPr>
          <p:cNvPr id="4" name="Rectangle 3">
            <a:extLst>
              <a:ext uri="{FF2B5EF4-FFF2-40B4-BE49-F238E27FC236}">
                <a16:creationId xmlns:a16="http://schemas.microsoft.com/office/drawing/2014/main" id="{D409E71F-D70B-4E94-9C43-ED9AF2117439}"/>
              </a:ext>
            </a:extLst>
          </p:cNvPr>
          <p:cNvSpPr txBox="1">
            <a:spLocks noChangeArrowheads="1"/>
          </p:cNvSpPr>
          <p:nvPr/>
        </p:nvSpPr>
        <p:spPr>
          <a:xfrm>
            <a:off x="251460" y="1292082"/>
            <a:ext cx="4703763" cy="554513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41325" indent="-441325" algn="just">
              <a:buFontTx/>
              <a:buNone/>
            </a:pPr>
            <a:r>
              <a:rPr lang="en-US" altLang="zh-CN" sz="2000">
                <a:latin typeface="+mn-ea"/>
              </a:rPr>
              <a:t>1)</a:t>
            </a:r>
            <a:r>
              <a:rPr lang="en-US" altLang="zh-CN" sz="2800">
                <a:latin typeface="+mn-ea"/>
              </a:rPr>
              <a:t>  </a:t>
            </a:r>
            <a:r>
              <a:rPr lang="zh-CN" altLang="en-US" sz="2000">
                <a:latin typeface="+mn-ea"/>
              </a:rPr>
              <a:t>任何自然数都有大于它的素数。</a:t>
            </a:r>
          </a:p>
          <a:p>
            <a:pPr marL="441325" indent="-441325" algn="just">
              <a:buFontTx/>
              <a:buNone/>
            </a:pPr>
            <a:r>
              <a:rPr lang="en-US" altLang="zh-CN" sz="2000">
                <a:latin typeface="+mn-ea"/>
              </a:rPr>
              <a:t>2)   3</a:t>
            </a:r>
            <a:r>
              <a:rPr lang="zh-CN" altLang="en-US" sz="2000">
                <a:latin typeface="+mn-ea"/>
              </a:rPr>
              <a:t>是最小的素数。</a:t>
            </a:r>
          </a:p>
          <a:p>
            <a:pPr marL="441325" indent="-441325" algn="just">
              <a:buFontTx/>
              <a:buNone/>
            </a:pPr>
            <a:r>
              <a:rPr lang="en-US" altLang="zh-CN" sz="2000">
                <a:latin typeface="+mn-ea"/>
              </a:rPr>
              <a:t>3)   </a:t>
            </a:r>
            <a:r>
              <a:rPr lang="zh-CN" altLang="en-US" sz="2000">
                <a:latin typeface="+mn-ea"/>
              </a:rPr>
              <a:t>雪是黑的。</a:t>
            </a:r>
          </a:p>
          <a:p>
            <a:pPr marL="441325" indent="-441325" algn="just">
              <a:buFontTx/>
              <a:buNone/>
            </a:pPr>
            <a:r>
              <a:rPr lang="en-US" altLang="zh-CN" sz="2000">
                <a:latin typeface="+mn-ea"/>
              </a:rPr>
              <a:t>4)   </a:t>
            </a:r>
            <a:r>
              <a:rPr lang="zh-CN" altLang="en-US" sz="2000">
                <a:latin typeface="+mn-ea"/>
              </a:rPr>
              <a:t>黑板是白的。</a:t>
            </a:r>
          </a:p>
          <a:p>
            <a:pPr marL="441325" indent="-441325" algn="just">
              <a:buFontTx/>
              <a:buNone/>
            </a:pPr>
            <a:r>
              <a:rPr lang="en-US" altLang="zh-CN" sz="2000">
                <a:latin typeface="+mn-ea"/>
              </a:rPr>
              <a:t>5)   </a:t>
            </a:r>
            <a:r>
              <a:rPr lang="zh-CN" altLang="en-US" sz="2000">
                <a:latin typeface="+mn-ea"/>
              </a:rPr>
              <a:t>别的星球上有生物。</a:t>
            </a:r>
          </a:p>
          <a:p>
            <a:pPr marL="441325" indent="-441325" algn="just">
              <a:buFontTx/>
              <a:buAutoNum type="arabicParenR" startAt="6"/>
            </a:pPr>
            <a:r>
              <a:rPr lang="zh-CN" altLang="en-US" sz="2000">
                <a:latin typeface="+mn-ea"/>
              </a:rPr>
              <a:t>任何大于</a:t>
            </a:r>
            <a:r>
              <a:rPr lang="en-US" altLang="zh-CN" sz="2000">
                <a:latin typeface="+mn-ea"/>
              </a:rPr>
              <a:t>2</a:t>
            </a:r>
            <a:r>
              <a:rPr lang="zh-CN" altLang="en-US" sz="2000">
                <a:latin typeface="+mn-ea"/>
              </a:rPr>
              <a:t>的偶数都可以表示成两个素数之和。</a:t>
            </a:r>
          </a:p>
          <a:p>
            <a:pPr marL="441325" indent="-441325" algn="just">
              <a:buFontTx/>
              <a:buAutoNum type="arabicParenR" startAt="6"/>
            </a:pPr>
            <a:r>
              <a:rPr lang="en-US" altLang="zh-CN" sz="2000">
                <a:latin typeface="+mn-ea"/>
              </a:rPr>
              <a:t>x</a:t>
            </a:r>
            <a:r>
              <a:rPr lang="en-US" altLang="zh-CN" sz="2000" baseline="30000">
                <a:latin typeface="+mn-ea"/>
              </a:rPr>
              <a:t>3</a:t>
            </a:r>
            <a:r>
              <a:rPr lang="en-US" altLang="zh-CN" sz="2000">
                <a:latin typeface="+mn-ea"/>
              </a:rPr>
              <a:t> + y</a:t>
            </a:r>
            <a:r>
              <a:rPr lang="en-US" altLang="zh-CN" sz="2000" baseline="30000">
                <a:latin typeface="+mn-ea"/>
              </a:rPr>
              <a:t>3</a:t>
            </a:r>
            <a:r>
              <a:rPr lang="en-US" altLang="zh-CN" sz="2000">
                <a:latin typeface="+mn-ea"/>
              </a:rPr>
              <a:t> = z</a:t>
            </a:r>
            <a:r>
              <a:rPr lang="en-US" altLang="zh-CN" sz="2000" baseline="30000">
                <a:latin typeface="+mn-ea"/>
              </a:rPr>
              <a:t>3</a:t>
            </a:r>
            <a:r>
              <a:rPr lang="en-US" altLang="zh-CN" sz="2000">
                <a:latin typeface="+mn-ea"/>
              </a:rPr>
              <a:t> </a:t>
            </a:r>
            <a:r>
              <a:rPr lang="zh-CN" altLang="en-US" sz="2000">
                <a:latin typeface="+mn-ea"/>
              </a:rPr>
              <a:t>在自然数范围内无解。</a:t>
            </a:r>
          </a:p>
          <a:p>
            <a:pPr marL="441325" indent="-441325" algn="just">
              <a:buFontTx/>
              <a:buNone/>
            </a:pPr>
            <a:r>
              <a:rPr lang="en-US" altLang="zh-CN" sz="2000">
                <a:latin typeface="+mn-ea"/>
              </a:rPr>
              <a:t>8)   </a:t>
            </a:r>
            <a:r>
              <a:rPr lang="zh-CN" altLang="en-US" sz="2000">
                <a:latin typeface="+mn-ea"/>
              </a:rPr>
              <a:t>明天开会？</a:t>
            </a:r>
          </a:p>
          <a:p>
            <a:pPr marL="441325" indent="-441325">
              <a:buFontTx/>
              <a:buNone/>
            </a:pPr>
            <a:r>
              <a:rPr lang="en-US" altLang="zh-CN" sz="2000">
                <a:latin typeface="+mn-ea"/>
              </a:rPr>
              <a:t>9)   </a:t>
            </a:r>
            <a:r>
              <a:rPr lang="zh-CN" altLang="en-US" sz="2000">
                <a:latin typeface="+mn-ea"/>
              </a:rPr>
              <a:t>把书给我递过来。</a:t>
            </a:r>
          </a:p>
          <a:p>
            <a:pPr marL="441325" indent="-441325">
              <a:buFontTx/>
              <a:buNone/>
            </a:pPr>
            <a:r>
              <a:rPr lang="en-US" altLang="zh-CN" sz="2000">
                <a:latin typeface="+mn-ea"/>
              </a:rPr>
              <a:t>10)   </a:t>
            </a:r>
            <a:r>
              <a:rPr lang="zh-CN" altLang="en-US" sz="2000">
                <a:latin typeface="+mn-ea"/>
              </a:rPr>
              <a:t>今天天气多好啊！</a:t>
            </a:r>
          </a:p>
          <a:p>
            <a:pPr marL="441325" indent="-441325">
              <a:buFontTx/>
              <a:buNone/>
            </a:pPr>
            <a:r>
              <a:rPr lang="en-US" altLang="zh-CN" sz="2000">
                <a:latin typeface="+mn-ea"/>
              </a:rPr>
              <a:t>11)   </a:t>
            </a:r>
            <a:r>
              <a:rPr lang="zh-CN" altLang="en-US" sz="2000">
                <a:latin typeface="+mn-ea"/>
              </a:rPr>
              <a:t>我专给那些不给自己刮胡子的人刮胡子。</a:t>
            </a:r>
          </a:p>
        </p:txBody>
      </p:sp>
      <p:sp>
        <p:nvSpPr>
          <p:cNvPr id="3" name="矩形 2">
            <a:extLst>
              <a:ext uri="{FF2B5EF4-FFF2-40B4-BE49-F238E27FC236}">
                <a16:creationId xmlns:a16="http://schemas.microsoft.com/office/drawing/2014/main" id="{9B099032-FB7F-4773-8ECB-F84966F060BF}"/>
              </a:ext>
            </a:extLst>
          </p:cNvPr>
          <p:cNvSpPr/>
          <p:nvPr/>
        </p:nvSpPr>
        <p:spPr>
          <a:xfrm>
            <a:off x="5063126" y="2045715"/>
            <a:ext cx="3829414" cy="3139321"/>
          </a:xfrm>
          <a:prstGeom prst="rect">
            <a:avLst/>
          </a:prstGeom>
        </p:spPr>
        <p:txBody>
          <a:bodyPr wrap="square">
            <a:spAutoFit/>
          </a:bodyPr>
          <a:lstStyle/>
          <a:p>
            <a:pPr marL="441325" indent="-441325">
              <a:defRPr/>
            </a:pPr>
            <a:r>
              <a:rPr lang="en-US" altLang="zh-CN">
                <a:latin typeface="+mn-ea"/>
              </a:rPr>
              <a:t>1</a:t>
            </a:r>
            <a:r>
              <a:rPr lang="zh-CN" altLang="en-US">
                <a:latin typeface="+mn-ea"/>
              </a:rPr>
              <a:t>、可以立即得知真假的语句。</a:t>
            </a:r>
            <a:endParaRPr lang="en-US" altLang="zh-CN">
              <a:latin typeface="+mn-ea"/>
            </a:endParaRPr>
          </a:p>
          <a:p>
            <a:pPr marL="441325" indent="-441325">
              <a:defRPr/>
            </a:pPr>
            <a:r>
              <a:rPr lang="zh-CN" altLang="en-US">
                <a:latin typeface="+mn-ea"/>
              </a:rPr>
              <a:t>（陈述句）</a:t>
            </a:r>
          </a:p>
          <a:p>
            <a:pPr>
              <a:defRPr/>
            </a:pPr>
            <a:r>
              <a:rPr lang="en-US" altLang="zh-CN">
                <a:latin typeface="+mn-ea"/>
              </a:rPr>
              <a:t>2</a:t>
            </a:r>
            <a:r>
              <a:rPr lang="zh-CN" altLang="en-US">
                <a:latin typeface="+mn-ea"/>
              </a:rPr>
              <a:t>、要等若干年以后才知真假的语句。（陈述句）</a:t>
            </a:r>
          </a:p>
          <a:p>
            <a:pPr marL="441325" indent="-441325">
              <a:defRPr/>
            </a:pPr>
            <a:r>
              <a:rPr lang="en-US" altLang="zh-CN">
                <a:latin typeface="+mn-ea"/>
              </a:rPr>
              <a:t>3</a:t>
            </a:r>
            <a:r>
              <a:rPr lang="zh-CN" altLang="en-US">
                <a:latin typeface="+mn-ea"/>
              </a:rPr>
              <a:t>、没有真假的语句。</a:t>
            </a:r>
            <a:endParaRPr lang="en-US" altLang="zh-CN">
              <a:latin typeface="+mn-ea"/>
            </a:endParaRPr>
          </a:p>
          <a:p>
            <a:pPr marL="441325" indent="-441325">
              <a:defRPr/>
            </a:pPr>
            <a:r>
              <a:rPr lang="zh-CN" altLang="en-US">
                <a:latin typeface="+mn-ea"/>
              </a:rPr>
              <a:t>（疑问句、感叹句、祈使句）</a:t>
            </a:r>
          </a:p>
          <a:p>
            <a:pPr marL="441325" indent="-441325">
              <a:defRPr/>
            </a:pPr>
            <a:r>
              <a:rPr lang="en-US" altLang="zh-CN">
                <a:latin typeface="+mn-ea"/>
              </a:rPr>
              <a:t>4</a:t>
            </a:r>
            <a:r>
              <a:rPr lang="zh-CN" altLang="en-US">
                <a:latin typeface="+mn-ea"/>
              </a:rPr>
              <a:t>、亦真亦假的语句。（悖论）</a:t>
            </a:r>
            <a:endParaRPr lang="en-US" altLang="zh-CN">
              <a:latin typeface="+mn-ea"/>
            </a:endParaRPr>
          </a:p>
          <a:p>
            <a:pPr marL="441325" indent="-441325">
              <a:defRPr/>
            </a:pPr>
            <a:endParaRPr lang="zh-CN" altLang="en-US">
              <a:latin typeface="+mn-ea"/>
            </a:endParaRPr>
          </a:p>
          <a:p>
            <a:pPr marL="441325" indent="-441325">
              <a:defRPr/>
            </a:pPr>
            <a:r>
              <a:rPr lang="zh-CN" altLang="en-US">
                <a:latin typeface="+mn-ea"/>
              </a:rPr>
              <a:t>命题有其内容和值。</a:t>
            </a:r>
            <a:endParaRPr lang="en-US" altLang="zh-CN">
              <a:latin typeface="+mn-ea"/>
            </a:endParaRPr>
          </a:p>
          <a:p>
            <a:pPr>
              <a:defRPr/>
            </a:pPr>
            <a:r>
              <a:rPr lang="zh-CN" altLang="en-US">
                <a:latin typeface="+mn-ea"/>
              </a:rPr>
              <a:t>数理逻辑只讨论命题的值，不讨论命题的内容。</a:t>
            </a:r>
          </a:p>
        </p:txBody>
      </p:sp>
      <p:sp>
        <p:nvSpPr>
          <p:cNvPr id="6" name="矩形 5">
            <a:extLst>
              <a:ext uri="{FF2B5EF4-FFF2-40B4-BE49-F238E27FC236}">
                <a16:creationId xmlns:a16="http://schemas.microsoft.com/office/drawing/2014/main" id="{B2976F82-248B-4E8A-B51D-63C52D495EE5}"/>
              </a:ext>
            </a:extLst>
          </p:cNvPr>
          <p:cNvSpPr/>
          <p:nvPr/>
        </p:nvSpPr>
        <p:spPr>
          <a:xfrm>
            <a:off x="5012840" y="1969290"/>
            <a:ext cx="3829414" cy="329217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330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894D3A-C135-4B6A-B217-FCD853CED7CA}"/>
              </a:ext>
            </a:extLst>
          </p:cNvPr>
          <p:cNvSpPr>
            <a:spLocks noGrp="1"/>
          </p:cNvSpPr>
          <p:nvPr>
            <p:ph type="body" sz="quarter" idx="13"/>
          </p:nvPr>
        </p:nvSpPr>
        <p:spPr/>
        <p:txBody>
          <a:bodyPr/>
          <a:lstStyle/>
          <a:p>
            <a:r>
              <a:rPr lang="en-US" altLang="zh-CN"/>
              <a:t>1.1.1   </a:t>
            </a:r>
            <a:r>
              <a:rPr lang="zh-CN" altLang="en-US"/>
              <a:t>命题</a:t>
            </a:r>
            <a:endParaRPr lang="en-US" altLang="zh-CN"/>
          </a:p>
          <a:p>
            <a:endParaRPr lang="zh-CN" altLang="en-US"/>
          </a:p>
        </p:txBody>
      </p:sp>
      <p:sp>
        <p:nvSpPr>
          <p:cNvPr id="3" name="文本占位符 2">
            <a:extLst>
              <a:ext uri="{FF2B5EF4-FFF2-40B4-BE49-F238E27FC236}">
                <a16:creationId xmlns:a16="http://schemas.microsoft.com/office/drawing/2014/main" id="{C630480F-6238-48D9-A3A0-E7A38452A6CD}"/>
              </a:ext>
            </a:extLst>
          </p:cNvPr>
          <p:cNvSpPr>
            <a:spLocks noGrp="1"/>
          </p:cNvSpPr>
          <p:nvPr>
            <p:ph type="body" sz="quarter" idx="14"/>
          </p:nvPr>
        </p:nvSpPr>
        <p:spPr/>
        <p:txBody>
          <a:bodyPr/>
          <a:lstStyle/>
          <a:p>
            <a:pPr algn="just">
              <a:defRPr/>
            </a:pPr>
            <a:r>
              <a:rPr lang="zh-CN" altLang="en-US"/>
              <a:t>数理逻辑的特点并不在于研究具体某个命题的真假性，而是把逻辑推理变成类似数学演算的完全形式化的逻辑演算。为此，首先要将推理所涉及到的各个命题符号化。</a:t>
            </a:r>
            <a:endParaRPr lang="en-US" altLang="zh-CN"/>
          </a:p>
          <a:p>
            <a:pPr algn="just">
              <a:defRPr/>
            </a:pPr>
            <a:endParaRPr lang="zh-CN" altLang="en-US"/>
          </a:p>
          <a:p>
            <a:pPr marL="285750" indent="-285750" algn="just">
              <a:buFont typeface="Wingdings" panose="05000000000000000000" pitchFamily="2" charset="2"/>
              <a:buChar char="Ø"/>
              <a:defRPr/>
            </a:pPr>
            <a:r>
              <a:rPr lang="zh-CN" altLang="en-US"/>
              <a:t>习惯上，用</a:t>
            </a:r>
            <a:r>
              <a:rPr lang="en-US" altLang="zh-CN"/>
              <a:t>P</a:t>
            </a:r>
            <a:r>
              <a:rPr lang="zh-CN" altLang="en-US"/>
              <a:t>，</a:t>
            </a:r>
            <a:r>
              <a:rPr lang="en-US" altLang="zh-CN"/>
              <a:t>Q</a:t>
            </a:r>
            <a:r>
              <a:rPr lang="zh-CN" altLang="en-US"/>
              <a:t>，</a:t>
            </a:r>
            <a:r>
              <a:rPr lang="en-US" altLang="zh-CN"/>
              <a:t>R</a:t>
            </a:r>
            <a:r>
              <a:rPr lang="zh-CN" altLang="en-US"/>
              <a:t>，</a:t>
            </a:r>
            <a:r>
              <a:rPr lang="en-US" altLang="zh-CN"/>
              <a:t>…  </a:t>
            </a:r>
            <a:r>
              <a:rPr lang="zh-CN" altLang="en-US"/>
              <a:t>等大写拉丁字母表示命题。</a:t>
            </a:r>
          </a:p>
          <a:p>
            <a:pPr marL="285750" indent="-285750" algn="just">
              <a:buFont typeface="Wingdings" panose="05000000000000000000" pitchFamily="2" charset="2"/>
              <a:buChar char="Ø"/>
              <a:defRPr/>
            </a:pPr>
            <a:r>
              <a:rPr lang="zh-CN" altLang="en-US"/>
              <a:t> 命题的真与假分别用“</a:t>
            </a:r>
            <a:r>
              <a:rPr lang="en-US" altLang="zh-CN"/>
              <a:t>T”</a:t>
            </a:r>
            <a:r>
              <a:rPr lang="zh-CN" altLang="en-US"/>
              <a:t>与“</a:t>
            </a:r>
            <a:r>
              <a:rPr lang="en-US" altLang="zh-CN"/>
              <a:t>F”</a:t>
            </a:r>
            <a:r>
              <a:rPr lang="zh-CN" altLang="en-US"/>
              <a:t>表示。</a:t>
            </a:r>
          </a:p>
          <a:p>
            <a:pPr algn="just">
              <a:defRPr/>
            </a:pPr>
            <a:r>
              <a:rPr lang="zh-CN" altLang="en-US"/>
              <a:t> </a:t>
            </a:r>
            <a:endParaRPr lang="en-US" altLang="zh-CN"/>
          </a:p>
          <a:p>
            <a:pPr algn="just">
              <a:defRPr/>
            </a:pPr>
            <a:r>
              <a:rPr lang="zh-CN" altLang="en-US"/>
              <a:t>用以表示命题的符号称为</a:t>
            </a:r>
            <a:r>
              <a:rPr lang="zh-CN" altLang="en-US" b="1">
                <a:solidFill>
                  <a:schemeClr val="hlink"/>
                </a:solidFill>
              </a:rPr>
              <a:t>命题标识符。</a:t>
            </a:r>
            <a:endParaRPr lang="zh-CN" altLang="en-US"/>
          </a:p>
          <a:p>
            <a:pPr algn="just">
              <a:defRPr/>
            </a:pPr>
            <a:r>
              <a:rPr lang="zh-CN" altLang="en-US"/>
              <a:t>表示特定命题的标识符称为</a:t>
            </a:r>
            <a:r>
              <a:rPr lang="zh-CN" altLang="en-US" b="1">
                <a:solidFill>
                  <a:schemeClr val="hlink"/>
                </a:solidFill>
              </a:rPr>
              <a:t>命题常量。</a:t>
            </a:r>
            <a:endParaRPr lang="zh-CN" altLang="en-US"/>
          </a:p>
          <a:p>
            <a:pPr algn="just">
              <a:defRPr/>
            </a:pPr>
            <a:r>
              <a:rPr lang="zh-CN" altLang="en-US"/>
              <a:t>表示任意命题的标识符称为</a:t>
            </a:r>
            <a:r>
              <a:rPr lang="zh-CN" altLang="en-US" b="1">
                <a:solidFill>
                  <a:schemeClr val="hlink"/>
                </a:solidFill>
              </a:rPr>
              <a:t>命题变元。</a:t>
            </a:r>
            <a:endParaRPr lang="zh-CN" altLang="en-US"/>
          </a:p>
          <a:p>
            <a:pPr algn="just">
              <a:defRPr/>
            </a:pPr>
            <a:r>
              <a:rPr lang="zh-CN" altLang="en-US"/>
              <a:t> </a:t>
            </a:r>
            <a:endParaRPr lang="en-US" altLang="zh-CN"/>
          </a:p>
          <a:p>
            <a:endParaRPr lang="zh-CN" altLang="en-US"/>
          </a:p>
        </p:txBody>
      </p:sp>
    </p:spTree>
    <p:extLst>
      <p:ext uri="{BB962C8B-B14F-4D97-AF65-F5344CB8AC3E}">
        <p14:creationId xmlns:p14="http://schemas.microsoft.com/office/powerpoint/2010/main" val="201892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894D3A-C135-4B6A-B217-FCD853CED7CA}"/>
              </a:ext>
            </a:extLst>
          </p:cNvPr>
          <p:cNvSpPr>
            <a:spLocks noGrp="1"/>
          </p:cNvSpPr>
          <p:nvPr>
            <p:ph type="body" sz="quarter" idx="13"/>
          </p:nvPr>
        </p:nvSpPr>
        <p:spPr/>
        <p:txBody>
          <a:bodyPr/>
          <a:lstStyle/>
          <a:p>
            <a:r>
              <a:rPr lang="en-US" altLang="zh-CN"/>
              <a:t>1.1.1   </a:t>
            </a:r>
            <a:r>
              <a:rPr lang="zh-CN" altLang="en-US"/>
              <a:t>命题</a:t>
            </a:r>
            <a:endParaRPr lang="en-US" altLang="zh-CN"/>
          </a:p>
          <a:p>
            <a:endParaRPr lang="zh-CN" altLang="en-US"/>
          </a:p>
        </p:txBody>
      </p:sp>
      <p:sp>
        <p:nvSpPr>
          <p:cNvPr id="3" name="文本占位符 2">
            <a:extLst>
              <a:ext uri="{FF2B5EF4-FFF2-40B4-BE49-F238E27FC236}">
                <a16:creationId xmlns:a16="http://schemas.microsoft.com/office/drawing/2014/main" id="{C630480F-6238-48D9-A3A0-E7A38452A6CD}"/>
              </a:ext>
            </a:extLst>
          </p:cNvPr>
          <p:cNvSpPr>
            <a:spLocks noGrp="1"/>
          </p:cNvSpPr>
          <p:nvPr>
            <p:ph type="body" sz="quarter" idx="14"/>
          </p:nvPr>
        </p:nvSpPr>
        <p:spPr/>
        <p:txBody>
          <a:bodyPr/>
          <a:lstStyle/>
          <a:p>
            <a:pPr algn="just">
              <a:defRPr/>
            </a:pPr>
            <a:r>
              <a:rPr lang="zh-CN" altLang="en-US"/>
              <a:t>数理逻辑的特点并不在于研究具体某个命题的真假性，而是把逻辑推理变成类似数学演算的完全形式化的逻辑演算。为此，首先要将推理所涉及到的各个命题符号化。</a:t>
            </a:r>
            <a:endParaRPr lang="en-US" altLang="zh-CN"/>
          </a:p>
          <a:p>
            <a:pPr algn="just">
              <a:defRPr/>
            </a:pPr>
            <a:r>
              <a:rPr lang="zh-CN" altLang="en-US"/>
              <a:t> </a:t>
            </a:r>
            <a:endParaRPr lang="en-US" altLang="zh-CN"/>
          </a:p>
          <a:p>
            <a:pPr algn="just">
              <a:defRPr/>
            </a:pPr>
            <a:r>
              <a:rPr lang="zh-CN" altLang="en-US" b="1"/>
              <a:t>定义</a:t>
            </a:r>
            <a:endParaRPr lang="en-US" altLang="zh-CN" b="1"/>
          </a:p>
          <a:p>
            <a:pPr algn="just">
              <a:defRPr/>
            </a:pPr>
            <a:r>
              <a:rPr lang="zh-CN" altLang="en-US"/>
              <a:t>当命题变元用特定的命题代入时，该命题变元就有确定的真值或假值。这种代入称为</a:t>
            </a:r>
            <a:r>
              <a:rPr lang="zh-CN" altLang="en-US" b="1">
                <a:solidFill>
                  <a:schemeClr val="hlink"/>
                </a:solidFill>
              </a:rPr>
              <a:t>指派</a:t>
            </a:r>
            <a:r>
              <a:rPr lang="zh-CN" altLang="en-US"/>
              <a:t>。</a:t>
            </a:r>
          </a:p>
          <a:p>
            <a:pPr algn="just">
              <a:defRPr/>
            </a:pPr>
            <a:endParaRPr lang="en-US" altLang="zh-CN"/>
          </a:p>
          <a:p>
            <a:pPr marL="285750" indent="-285750" algn="just">
              <a:buFont typeface="Wingdings" panose="05000000000000000000" pitchFamily="2" charset="2"/>
              <a:buChar char="Ø"/>
              <a:defRPr/>
            </a:pPr>
            <a:r>
              <a:rPr lang="zh-CN" altLang="en-US"/>
              <a:t>起名字是对特定的命题而言，这时先有命题再有名字。</a:t>
            </a:r>
          </a:p>
          <a:p>
            <a:pPr marL="285750" indent="-285750" algn="just">
              <a:buFont typeface="Wingdings" panose="05000000000000000000" pitchFamily="2" charset="2"/>
              <a:buChar char="Ø"/>
              <a:defRPr/>
            </a:pPr>
            <a:r>
              <a:rPr lang="zh-CN" altLang="en-US"/>
              <a:t>对指派而言，则先有命题变元，再找命题往里填。</a:t>
            </a:r>
          </a:p>
          <a:p>
            <a:pPr marL="285750" indent="-285750" algn="just">
              <a:buFont typeface="Wingdings" panose="05000000000000000000" pitchFamily="2" charset="2"/>
              <a:buChar char="Ø"/>
              <a:defRPr/>
            </a:pPr>
            <a:r>
              <a:rPr lang="zh-CN" altLang="en-US"/>
              <a:t>对于同一个命题变元，不同的指派有不同的真假值。</a:t>
            </a:r>
          </a:p>
          <a:p>
            <a:endParaRPr lang="zh-CN" altLang="en-US"/>
          </a:p>
        </p:txBody>
      </p:sp>
      <p:sp>
        <p:nvSpPr>
          <p:cNvPr id="4" name="矩形 3">
            <a:extLst>
              <a:ext uri="{FF2B5EF4-FFF2-40B4-BE49-F238E27FC236}">
                <a16:creationId xmlns:a16="http://schemas.microsoft.com/office/drawing/2014/main" id="{53175FE8-DE0A-4E64-9E11-1DB800E59134}"/>
              </a:ext>
            </a:extLst>
          </p:cNvPr>
          <p:cNvSpPr/>
          <p:nvPr/>
        </p:nvSpPr>
        <p:spPr>
          <a:xfrm>
            <a:off x="684260" y="2555370"/>
            <a:ext cx="8152169" cy="9857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7985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1.1.1   </a:t>
            </a:r>
            <a:r>
              <a:rPr lang="zh-CN" altLang="en-US" sz="2400">
                <a:effectLst/>
              </a:rPr>
              <a:t>命题</a:t>
            </a:r>
            <a:endParaRPr lang="en-US" altLang="zh-CN" sz="2400">
              <a:effectLst/>
            </a:endParaRPr>
          </a:p>
          <a:p>
            <a:pPr>
              <a:lnSpc>
                <a:spcPct val="100000"/>
              </a:lnSpc>
              <a:spcBef>
                <a:spcPts val="1800"/>
              </a:spcBef>
            </a:pPr>
            <a:r>
              <a:rPr lang="en-US" altLang="zh-CN" sz="2400">
                <a:solidFill>
                  <a:srgbClr val="FF0000"/>
                </a:solidFill>
                <a:effectLst/>
              </a:rPr>
              <a:t>1.1.2   </a:t>
            </a:r>
            <a:r>
              <a:rPr lang="zh-CN" altLang="en-US" sz="2400">
                <a:solidFill>
                  <a:srgbClr val="FF0000"/>
                </a:solidFill>
                <a:effectLst/>
              </a:rPr>
              <a:t>真值联结词</a:t>
            </a:r>
            <a:endParaRPr lang="en-US" altLang="zh-CN" sz="2400">
              <a:solidFill>
                <a:srgbClr val="FF0000"/>
              </a:solidFill>
              <a:effectLst/>
            </a:endParaRPr>
          </a:p>
          <a:p>
            <a:pPr>
              <a:lnSpc>
                <a:spcPct val="100000"/>
              </a:lnSpc>
              <a:spcBef>
                <a:spcPts val="1800"/>
              </a:spcBef>
            </a:pPr>
            <a:r>
              <a:rPr lang="en-US" altLang="zh-CN" sz="2400">
                <a:effectLst/>
              </a:rPr>
              <a:t>1.1.3   </a:t>
            </a:r>
            <a:r>
              <a:rPr lang="zh-CN" altLang="en-US" sz="2400">
                <a:effectLst/>
              </a:rPr>
              <a:t>命题符号化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t>1.1 </a:t>
            </a:r>
            <a:r>
              <a:rPr lang="zh-CN" altLang="en-US"/>
              <a:t>命题与真值联接词</a:t>
            </a:r>
          </a:p>
        </p:txBody>
      </p:sp>
    </p:spTree>
    <p:extLst>
      <p:ext uri="{BB962C8B-B14F-4D97-AF65-F5344CB8AC3E}">
        <p14:creationId xmlns:p14="http://schemas.microsoft.com/office/powerpoint/2010/main" val="231923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5145577"/>
          </a:xfrm>
        </p:spPr>
        <p:txBody>
          <a:bodyPr/>
          <a:lstStyle/>
          <a:p>
            <a:pPr algn="just">
              <a:defRPr/>
            </a:pPr>
            <a:r>
              <a:rPr lang="zh-CN" altLang="en-US"/>
              <a:t>上面所说的命题都是一些简单陈述句，这种命题称为</a:t>
            </a:r>
            <a:r>
              <a:rPr lang="zh-CN" altLang="en-US" b="1">
                <a:solidFill>
                  <a:schemeClr val="hlink"/>
                </a:solidFill>
              </a:rPr>
              <a:t>原子命题</a:t>
            </a:r>
            <a:r>
              <a:rPr lang="en-US" altLang="zh-CN" b="1">
                <a:solidFill>
                  <a:schemeClr val="hlink"/>
                </a:solidFill>
              </a:rPr>
              <a:t>(</a:t>
            </a:r>
            <a:r>
              <a:rPr lang="zh-CN" altLang="en-US" b="1">
                <a:solidFill>
                  <a:schemeClr val="hlink"/>
                </a:solidFill>
              </a:rPr>
              <a:t>成分命题</a:t>
            </a:r>
            <a:r>
              <a:rPr lang="en-US" altLang="zh-CN" b="1">
                <a:solidFill>
                  <a:schemeClr val="hlink"/>
                </a:solidFill>
              </a:rPr>
              <a:t>)</a:t>
            </a:r>
            <a:r>
              <a:rPr lang="zh-CN" altLang="en-US">
                <a:solidFill>
                  <a:schemeClr val="hlink"/>
                </a:solidFill>
              </a:rPr>
              <a:t>。</a:t>
            </a:r>
          </a:p>
          <a:p>
            <a:pPr algn="just">
              <a:defRPr/>
            </a:pPr>
            <a:endParaRPr lang="en-US" altLang="zh-CN"/>
          </a:p>
          <a:p>
            <a:pPr algn="just">
              <a:defRPr/>
            </a:pPr>
            <a:r>
              <a:rPr lang="zh-CN" altLang="en-US" b="1"/>
              <a:t>定义</a:t>
            </a:r>
            <a:endParaRPr lang="en-US" altLang="zh-CN" b="1"/>
          </a:p>
          <a:p>
            <a:pPr algn="just">
              <a:defRPr/>
            </a:pPr>
            <a:r>
              <a:rPr lang="zh-CN" altLang="en-US"/>
              <a:t>在命题演算中，由原子命题通过特定的“联结词”所构成的新命题称为</a:t>
            </a:r>
            <a:r>
              <a:rPr lang="zh-CN" altLang="en-US" b="1">
                <a:solidFill>
                  <a:schemeClr val="hlink"/>
                </a:solidFill>
              </a:rPr>
              <a:t>复合命题</a:t>
            </a:r>
            <a:r>
              <a:rPr lang="zh-CN" altLang="en-US"/>
              <a:t>。</a:t>
            </a:r>
            <a:endParaRPr lang="en-US" altLang="zh-CN"/>
          </a:p>
          <a:p>
            <a:pPr algn="just">
              <a:defRPr/>
            </a:pPr>
            <a:endParaRPr lang="zh-CN" altLang="en-US"/>
          </a:p>
          <a:p>
            <a:pPr algn="just">
              <a:defRPr/>
            </a:pPr>
            <a:r>
              <a:rPr lang="zh-CN" altLang="en-US"/>
              <a:t>例：西安和南京都是中国的古都。</a:t>
            </a:r>
            <a:endParaRPr lang="en-US" altLang="zh-CN"/>
          </a:p>
          <a:p>
            <a:pPr algn="just">
              <a:defRPr/>
            </a:pPr>
            <a:r>
              <a:rPr lang="zh-CN" altLang="en-US"/>
              <a:t>是由下面两个原子命题经联结词“并且”复合而成的复合命题。</a:t>
            </a:r>
          </a:p>
          <a:p>
            <a:pPr algn="just">
              <a:defRPr/>
            </a:pPr>
            <a:r>
              <a:rPr lang="zh-CN" altLang="en-US"/>
              <a:t>      西安是中国的古都。</a:t>
            </a:r>
          </a:p>
          <a:p>
            <a:pPr algn="just">
              <a:defRPr/>
            </a:pPr>
            <a:r>
              <a:rPr lang="zh-CN" altLang="en-US"/>
              <a:t>      南京是中国的古都。</a:t>
            </a:r>
          </a:p>
          <a:p>
            <a:pPr algn="just">
              <a:defRPr/>
            </a:pPr>
            <a:endParaRPr lang="en-US" altLang="zh-CN"/>
          </a:p>
          <a:p>
            <a:endParaRPr lang="zh-CN" altLang="en-US"/>
          </a:p>
        </p:txBody>
      </p:sp>
      <p:sp>
        <p:nvSpPr>
          <p:cNvPr id="4" name="矩形 3">
            <a:extLst>
              <a:ext uri="{FF2B5EF4-FFF2-40B4-BE49-F238E27FC236}">
                <a16:creationId xmlns:a16="http://schemas.microsoft.com/office/drawing/2014/main" id="{1AB4F85D-DFF8-4DF6-91D8-DB78C7CBDAFE}"/>
              </a:ext>
            </a:extLst>
          </p:cNvPr>
          <p:cNvSpPr/>
          <p:nvPr/>
        </p:nvSpPr>
        <p:spPr>
          <a:xfrm>
            <a:off x="684259" y="2077785"/>
            <a:ext cx="8152169" cy="9857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067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5145577"/>
          </a:xfrm>
        </p:spPr>
        <p:txBody>
          <a:bodyPr/>
          <a:lstStyle/>
          <a:p>
            <a:pPr algn="just">
              <a:defRPr/>
            </a:pPr>
            <a:r>
              <a:rPr lang="zh-CN" altLang="en-US"/>
              <a:t>在日常语言中常用的联结词有“不”、“并且”、“或者”、“如果</a:t>
            </a:r>
            <a:r>
              <a:rPr lang="en-US" altLang="zh-CN"/>
              <a:t>……</a:t>
            </a:r>
            <a:r>
              <a:rPr lang="zh-CN" altLang="en-US"/>
              <a:t>则</a:t>
            </a:r>
            <a:r>
              <a:rPr lang="en-US" altLang="zh-CN"/>
              <a:t>……”</a:t>
            </a:r>
            <a:r>
              <a:rPr lang="zh-CN" altLang="en-US"/>
              <a:t>、“当且仅当”等等。</a:t>
            </a:r>
            <a:endParaRPr lang="en-US" altLang="zh-CN"/>
          </a:p>
          <a:p>
            <a:pPr algn="just">
              <a:defRPr/>
            </a:pPr>
            <a:endParaRPr lang="zh-CN" altLang="en-US"/>
          </a:p>
          <a:p>
            <a:pPr algn="just">
              <a:defRPr/>
            </a:pPr>
            <a:r>
              <a:rPr lang="zh-CN" altLang="en-US"/>
              <a:t>在命题演算中也有类似的一些联结词。但是从严格的意义上讲，它们的含义与日常语言的联结词并不完全一致，故称之为</a:t>
            </a:r>
            <a:r>
              <a:rPr lang="zh-CN" altLang="en-US" b="1">
                <a:solidFill>
                  <a:schemeClr val="hlink"/>
                </a:solidFill>
              </a:rPr>
              <a:t>真值联结词</a:t>
            </a:r>
            <a:r>
              <a:rPr lang="zh-CN" altLang="en-US"/>
              <a:t>或</a:t>
            </a:r>
            <a:r>
              <a:rPr lang="zh-CN" altLang="en-US" b="1">
                <a:solidFill>
                  <a:schemeClr val="hlink"/>
                </a:solidFill>
              </a:rPr>
              <a:t>命题联结词</a:t>
            </a:r>
            <a:r>
              <a:rPr lang="zh-CN" altLang="en-US"/>
              <a:t>。</a:t>
            </a:r>
          </a:p>
          <a:p>
            <a:pPr algn="just">
              <a:defRPr/>
            </a:pPr>
            <a:endParaRPr lang="en-US" altLang="zh-CN"/>
          </a:p>
          <a:p>
            <a:pPr algn="just">
              <a:defRPr/>
            </a:pPr>
            <a:r>
              <a:rPr lang="zh-CN" altLang="en-US"/>
              <a:t>一个自然语言中的联结词能够成为真值联结词的关键是：经此联结词所构成的复合命题的真假值完全依赖于组成该复合命题的成分命题的真假性，而不取决于成分命题的含义。</a:t>
            </a:r>
          </a:p>
          <a:p>
            <a:endParaRPr lang="zh-CN" altLang="en-US"/>
          </a:p>
        </p:txBody>
      </p:sp>
    </p:spTree>
    <p:extLst>
      <p:ext uri="{BB962C8B-B14F-4D97-AF65-F5344CB8AC3E}">
        <p14:creationId xmlns:p14="http://schemas.microsoft.com/office/powerpoint/2010/main" val="8076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marL="285750" indent="-285750" algn="just">
              <a:buFont typeface="Wingdings" panose="05000000000000000000" pitchFamily="2" charset="2"/>
              <a:buChar char="Ø"/>
            </a:pPr>
            <a:r>
              <a:rPr lang="zh-CN" altLang="en-US" b="1"/>
              <a:t>否定联接词</a:t>
            </a:r>
            <a:endParaRPr lang="en-US" altLang="zh-CN" b="1"/>
          </a:p>
          <a:p>
            <a:pPr algn="just"/>
            <a:endParaRPr lang="en-US" altLang="zh-CN" b="1"/>
          </a:p>
          <a:p>
            <a:pPr algn="just"/>
            <a:r>
              <a:rPr lang="zh-CN" altLang="en-US" b="1"/>
              <a:t>定义</a:t>
            </a:r>
            <a:endParaRPr lang="en-US" altLang="zh-CN" b="1"/>
          </a:p>
          <a:p>
            <a:pPr algn="just"/>
            <a:r>
              <a:rPr lang="zh-CN" altLang="en-US"/>
              <a:t>设</a:t>
            </a:r>
            <a:r>
              <a:rPr lang="en-US" altLang="zh-CN"/>
              <a:t>P</a:t>
            </a:r>
            <a:r>
              <a:rPr lang="zh-CN" altLang="en-US"/>
              <a:t>是一个命题，</a:t>
            </a:r>
            <a:r>
              <a:rPr lang="en-US" altLang="zh-CN"/>
              <a:t>P</a:t>
            </a:r>
            <a:r>
              <a:rPr lang="zh-CN" altLang="en-US"/>
              <a:t>的否定是一个新的命题，记为</a:t>
            </a:r>
            <a:r>
              <a:rPr lang="zh-CN" altLang="en-US" b="1">
                <a:solidFill>
                  <a:schemeClr val="hlink"/>
                </a:solidFill>
                <a:cs typeface="Times New Roman" panose="02020603050405020304" pitchFamily="18" charset="0"/>
                <a:sym typeface="Symbol" panose="05050102010706020507" pitchFamily="18" charset="2"/>
              </a:rPr>
              <a:t></a:t>
            </a:r>
            <a:r>
              <a:rPr lang="en-US" altLang="zh-CN" b="1">
                <a:solidFill>
                  <a:schemeClr val="hlink"/>
                </a:solidFill>
              </a:rPr>
              <a:t>P</a:t>
            </a:r>
            <a:r>
              <a:rPr lang="zh-CN" altLang="en-US"/>
              <a:t>。</a:t>
            </a:r>
          </a:p>
          <a:p>
            <a:pPr algn="just"/>
            <a:r>
              <a:rPr lang="zh-CN" altLang="en-US"/>
              <a:t>符号</a:t>
            </a:r>
            <a:r>
              <a:rPr lang="zh-CN" altLang="en-US">
                <a:sym typeface="Symbol" panose="05050102010706020507" pitchFamily="18" charset="2"/>
              </a:rPr>
              <a:t> </a:t>
            </a:r>
            <a:r>
              <a:rPr lang="zh-CN" altLang="en-US"/>
              <a:t>称为</a:t>
            </a:r>
            <a:r>
              <a:rPr lang="zh-CN" altLang="en-US" b="1">
                <a:solidFill>
                  <a:schemeClr val="hlink"/>
                </a:solidFill>
              </a:rPr>
              <a:t>否定联结词</a:t>
            </a:r>
            <a:r>
              <a:rPr lang="zh-CN" altLang="en-US"/>
              <a:t>，简称</a:t>
            </a:r>
            <a:r>
              <a:rPr lang="zh-CN" altLang="en-US" b="1">
                <a:solidFill>
                  <a:schemeClr val="hlink"/>
                </a:solidFill>
              </a:rPr>
              <a:t>否定词</a:t>
            </a:r>
            <a:r>
              <a:rPr lang="zh-CN" altLang="en-US"/>
              <a:t>。称</a:t>
            </a:r>
            <a:r>
              <a:rPr lang="zh-CN" altLang="en-US">
                <a:sym typeface="Symbol" panose="05050102010706020507" pitchFamily="18" charset="2"/>
              </a:rPr>
              <a:t></a:t>
            </a:r>
            <a:r>
              <a:rPr lang="en-US" altLang="zh-CN"/>
              <a:t>P</a:t>
            </a:r>
            <a:r>
              <a:rPr lang="zh-CN" altLang="en-US"/>
              <a:t>为</a:t>
            </a:r>
            <a:r>
              <a:rPr lang="en-US" altLang="zh-CN"/>
              <a:t>P</a:t>
            </a:r>
            <a:r>
              <a:rPr lang="zh-CN" altLang="en-US"/>
              <a:t>的</a:t>
            </a:r>
            <a:r>
              <a:rPr lang="zh-CN" altLang="en-US" b="1">
                <a:solidFill>
                  <a:schemeClr val="hlink"/>
                </a:solidFill>
              </a:rPr>
              <a:t>否定式</a:t>
            </a:r>
            <a:r>
              <a:rPr lang="zh-CN" altLang="en-US"/>
              <a:t>。</a:t>
            </a:r>
          </a:p>
          <a:p>
            <a:pPr algn="just"/>
            <a:r>
              <a:rPr lang="zh-CN" altLang="en-US"/>
              <a:t>                                   </a:t>
            </a:r>
          </a:p>
          <a:p>
            <a:pPr algn="just"/>
            <a:endParaRPr lang="zh-CN" altLang="en-US"/>
          </a:p>
          <a:p>
            <a:pPr algn="just"/>
            <a:endParaRPr lang="zh-CN" altLang="en-US"/>
          </a:p>
          <a:p>
            <a:pPr algn="just"/>
            <a:endParaRPr lang="zh-CN" altLang="en-US"/>
          </a:p>
          <a:p>
            <a:pPr algn="just"/>
            <a:r>
              <a:rPr lang="zh-CN" altLang="en-US"/>
              <a:t>                                               </a:t>
            </a:r>
            <a:endParaRPr lang="en-US" altLang="zh-CN"/>
          </a:p>
          <a:p>
            <a:pPr algn="just"/>
            <a:r>
              <a:rPr lang="en-US" altLang="zh-CN"/>
              <a:t>                                         </a:t>
            </a:r>
            <a:r>
              <a:rPr lang="zh-CN" altLang="en-US"/>
              <a:t>否定词之真值表</a:t>
            </a:r>
          </a:p>
          <a:p>
            <a:pPr algn="just"/>
            <a:endParaRPr lang="zh-CN" altLang="en-US"/>
          </a:p>
          <a:p>
            <a:pPr algn="just"/>
            <a:r>
              <a:rPr lang="en-US" altLang="zh-CN"/>
              <a:t>P</a:t>
            </a:r>
            <a:r>
              <a:rPr lang="zh-CN" altLang="en-US"/>
              <a:t>为“今天天气好”，则</a:t>
            </a:r>
            <a:r>
              <a:rPr lang="zh-CN" altLang="en-US">
                <a:sym typeface="Symbol" panose="05050102010706020507" pitchFamily="18" charset="2"/>
              </a:rPr>
              <a:t></a:t>
            </a:r>
            <a:r>
              <a:rPr lang="en-US" altLang="zh-CN"/>
              <a:t>P </a:t>
            </a:r>
            <a:r>
              <a:rPr lang="zh-CN" altLang="en-US"/>
              <a:t>是“今天天气不好” 。</a:t>
            </a:r>
          </a:p>
          <a:p>
            <a:pPr algn="just"/>
            <a:r>
              <a:rPr lang="en-US" altLang="zh-CN"/>
              <a:t>P</a:t>
            </a:r>
            <a:r>
              <a:rPr lang="zh-CN" altLang="en-US"/>
              <a:t>为“上海是一个大城市”，则</a:t>
            </a:r>
            <a:r>
              <a:rPr lang="zh-CN" altLang="en-US">
                <a:sym typeface="Symbol" panose="05050102010706020507" pitchFamily="18" charset="2"/>
              </a:rPr>
              <a:t></a:t>
            </a:r>
            <a:r>
              <a:rPr lang="en-US" altLang="zh-CN"/>
              <a:t>P </a:t>
            </a:r>
            <a:r>
              <a:rPr lang="zh-CN" altLang="en-US"/>
              <a:t>是“上海不是一个大城市 。</a:t>
            </a:r>
          </a:p>
          <a:p>
            <a:pPr algn="just"/>
            <a:r>
              <a:rPr lang="en-US" altLang="zh-CN"/>
              <a:t>P</a:t>
            </a:r>
            <a:r>
              <a:rPr lang="zh-CN" altLang="en-US"/>
              <a:t>为“黑板是黑的”，则</a:t>
            </a:r>
            <a:r>
              <a:rPr lang="zh-CN" altLang="en-US">
                <a:sym typeface="Symbol" panose="05050102010706020507" pitchFamily="18" charset="2"/>
              </a:rPr>
              <a:t></a:t>
            </a:r>
            <a:r>
              <a:rPr lang="en-US" altLang="zh-CN"/>
              <a:t>P </a:t>
            </a:r>
            <a:r>
              <a:rPr lang="zh-CN" altLang="en-US"/>
              <a:t>是“黑板不是黑的”。</a:t>
            </a:r>
          </a:p>
          <a:p>
            <a:endParaRPr lang="zh-CN" altLang="en-US"/>
          </a:p>
        </p:txBody>
      </p:sp>
      <p:graphicFrame>
        <p:nvGraphicFramePr>
          <p:cNvPr id="4" name="Group 59">
            <a:extLst>
              <a:ext uri="{FF2B5EF4-FFF2-40B4-BE49-F238E27FC236}">
                <a16:creationId xmlns:a16="http://schemas.microsoft.com/office/drawing/2014/main" id="{E572144C-E929-43D3-8338-30D2F0831078}"/>
              </a:ext>
            </a:extLst>
          </p:cNvPr>
          <p:cNvGraphicFramePr>
            <a:graphicFrameLocks noGrp="1"/>
          </p:cNvGraphicFramePr>
          <p:nvPr>
            <p:extLst>
              <p:ext uri="{D42A27DB-BD31-4B8C-83A1-F6EECF244321}">
                <p14:modId xmlns:p14="http://schemas.microsoft.com/office/powerpoint/2010/main" val="1779826431"/>
              </p:ext>
            </p:extLst>
          </p:nvPr>
        </p:nvGraphicFramePr>
        <p:xfrm>
          <a:off x="3352800" y="3249803"/>
          <a:ext cx="2438400" cy="1524000"/>
        </p:xfrm>
        <a:graphic>
          <a:graphicData uri="http://schemas.openxmlformats.org/drawingml/2006/table">
            <a:tbl>
              <a:tblPr/>
              <a:tblGrid>
                <a:gridCol w="1219200">
                  <a:extLst>
                    <a:ext uri="{9D8B030D-6E8A-4147-A177-3AD203B41FA5}">
                      <a16:colId xmlns:a16="http://schemas.microsoft.com/office/drawing/2014/main" val="2846864276"/>
                    </a:ext>
                  </a:extLst>
                </a:gridCol>
                <a:gridCol w="1219200">
                  <a:extLst>
                    <a:ext uri="{9D8B030D-6E8A-4147-A177-3AD203B41FA5}">
                      <a16:colId xmlns:a16="http://schemas.microsoft.com/office/drawing/2014/main" val="4026076449"/>
                    </a:ext>
                  </a:extLst>
                </a:gridCol>
              </a:tblGrid>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439650"/>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1317249"/>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782575788"/>
                  </a:ext>
                </a:extLst>
              </a:tr>
            </a:tbl>
          </a:graphicData>
        </a:graphic>
      </p:graphicFrame>
      <p:sp>
        <p:nvSpPr>
          <p:cNvPr id="5" name="矩形 4">
            <a:extLst>
              <a:ext uri="{FF2B5EF4-FFF2-40B4-BE49-F238E27FC236}">
                <a16:creationId xmlns:a16="http://schemas.microsoft.com/office/drawing/2014/main" id="{4E07A0AA-A0BE-4616-833B-E0F9F0D37ABA}"/>
              </a:ext>
            </a:extLst>
          </p:cNvPr>
          <p:cNvSpPr/>
          <p:nvPr/>
        </p:nvSpPr>
        <p:spPr>
          <a:xfrm>
            <a:off x="684259" y="2077785"/>
            <a:ext cx="8152169" cy="9857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974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F70E8A-9D03-429D-AE34-B033B2BF3DC7}"/>
              </a:ext>
            </a:extLst>
          </p:cNvPr>
          <p:cNvSpPr>
            <a:spLocks noGrp="1"/>
          </p:cNvSpPr>
          <p:nvPr>
            <p:ph type="body" sz="quarter" idx="13"/>
          </p:nvPr>
        </p:nvSpPr>
        <p:spPr/>
        <p:txBody>
          <a:bodyPr/>
          <a:lstStyle/>
          <a:p>
            <a:r>
              <a:rPr lang="zh-CN" altLang="en-US"/>
              <a:t>教材</a:t>
            </a:r>
          </a:p>
        </p:txBody>
      </p:sp>
      <p:sp>
        <p:nvSpPr>
          <p:cNvPr id="3" name="文本占位符 2">
            <a:extLst>
              <a:ext uri="{FF2B5EF4-FFF2-40B4-BE49-F238E27FC236}">
                <a16:creationId xmlns:a16="http://schemas.microsoft.com/office/drawing/2014/main" id="{AF34641C-150E-458E-BB1C-E92659532E15}"/>
              </a:ext>
            </a:extLst>
          </p:cNvPr>
          <p:cNvSpPr>
            <a:spLocks noGrp="1"/>
          </p:cNvSpPr>
          <p:nvPr>
            <p:ph type="body" sz="quarter" idx="14"/>
          </p:nvPr>
        </p:nvSpPr>
        <p:spPr/>
        <p:txBody>
          <a:bodyPr/>
          <a:lstStyle/>
          <a:p>
            <a:r>
              <a:rPr lang="zh-CN" altLang="en-US" b="1" dirty="0"/>
              <a:t>离散数学</a:t>
            </a:r>
            <a:r>
              <a:rPr lang="en-US" altLang="zh-CN" b="1" dirty="0"/>
              <a:t>(</a:t>
            </a:r>
            <a:r>
              <a:rPr lang="zh-CN" altLang="en-US" b="1" dirty="0"/>
              <a:t>第</a:t>
            </a:r>
            <a:r>
              <a:rPr lang="en-US" altLang="zh-CN" b="1" dirty="0"/>
              <a:t>3</a:t>
            </a:r>
            <a:r>
              <a:rPr lang="zh-CN" altLang="en-US" b="1" dirty="0"/>
              <a:t>版</a:t>
            </a:r>
            <a:r>
              <a:rPr lang="en-US" altLang="zh-CN" b="1" dirty="0"/>
              <a:t>)</a:t>
            </a:r>
            <a:r>
              <a:rPr lang="zh-CN" altLang="en-US" b="1" dirty="0"/>
              <a:t>，</a:t>
            </a:r>
            <a:r>
              <a:rPr lang="zh-CN" altLang="en-US" dirty="0"/>
              <a:t>陈建明，曾明，刘国荣著。</a:t>
            </a:r>
            <a:r>
              <a:rPr lang="en-US" altLang="zh-CN" dirty="0"/>
              <a:t>ISBN</a:t>
            </a:r>
            <a:r>
              <a:rPr lang="zh-CN" altLang="en-US" dirty="0"/>
              <a:t>：</a:t>
            </a:r>
            <a:r>
              <a:rPr lang="en-US" altLang="zh-CN" dirty="0"/>
              <a:t>9787560541549</a:t>
            </a:r>
            <a:endParaRPr lang="zh-CN" altLang="en-US" dirty="0"/>
          </a:p>
        </p:txBody>
      </p:sp>
      <p:pic>
        <p:nvPicPr>
          <p:cNvPr id="4" name="图片 3">
            <a:extLst>
              <a:ext uri="{FF2B5EF4-FFF2-40B4-BE49-F238E27FC236}">
                <a16:creationId xmlns:a16="http://schemas.microsoft.com/office/drawing/2014/main" id="{26B5F38A-45BA-45BE-A380-6178E8EE6EF6}"/>
              </a:ext>
            </a:extLst>
          </p:cNvPr>
          <p:cNvPicPr>
            <a:picLocks noChangeAspect="1"/>
          </p:cNvPicPr>
          <p:nvPr/>
        </p:nvPicPr>
        <p:blipFill>
          <a:blip r:embed="rId2"/>
          <a:stretch>
            <a:fillRect/>
          </a:stretch>
        </p:blipFill>
        <p:spPr>
          <a:xfrm>
            <a:off x="2920483" y="2209815"/>
            <a:ext cx="3303033" cy="4464000"/>
          </a:xfrm>
          <a:prstGeom prst="rect">
            <a:avLst/>
          </a:prstGeom>
        </p:spPr>
      </p:pic>
    </p:spTree>
    <p:extLst>
      <p:ext uri="{BB962C8B-B14F-4D97-AF65-F5344CB8AC3E}">
        <p14:creationId xmlns:p14="http://schemas.microsoft.com/office/powerpoint/2010/main" val="42252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8B469F1-4CB9-403A-A572-923924DFD6AB}"/>
              </a:ext>
            </a:extLst>
          </p:cNvPr>
          <p:cNvSpPr>
            <a:spLocks noGrp="1"/>
          </p:cNvSpPr>
          <p:nvPr>
            <p:ph type="body" sz="quarter" idx="13"/>
          </p:nvPr>
        </p:nvSpPr>
        <p:spPr/>
        <p:txBody>
          <a:bodyPr/>
          <a:lstStyle/>
          <a:p>
            <a:r>
              <a:rPr lang="zh-CN" altLang="en-US" dirty="0"/>
              <a:t>考核方式</a:t>
            </a:r>
          </a:p>
        </p:txBody>
      </p:sp>
      <p:sp>
        <p:nvSpPr>
          <p:cNvPr id="3" name="文本占位符 2">
            <a:extLst>
              <a:ext uri="{FF2B5EF4-FFF2-40B4-BE49-F238E27FC236}">
                <a16:creationId xmlns:a16="http://schemas.microsoft.com/office/drawing/2014/main" id="{EA84530D-619C-4883-909F-50512593E8DC}"/>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dirty="0"/>
              <a:t>成绩构成：</a:t>
            </a:r>
            <a:endParaRPr lang="en-US" altLang="zh-CN" dirty="0"/>
          </a:p>
          <a:p>
            <a:pPr marL="800100" lvl="1" indent="-285750">
              <a:buFont typeface="Wingdings" panose="05000000000000000000" pitchFamily="2" charset="2"/>
              <a:buChar char="Ø"/>
            </a:pPr>
            <a:r>
              <a:rPr lang="zh-CN" altLang="en-US" dirty="0"/>
              <a:t>期末：</a:t>
            </a:r>
            <a:r>
              <a:rPr lang="en-US" altLang="zh-CN" dirty="0"/>
              <a:t>60%</a:t>
            </a:r>
          </a:p>
          <a:p>
            <a:pPr marL="800100" lvl="1" indent="-285750">
              <a:buFont typeface="Wingdings" panose="05000000000000000000" pitchFamily="2" charset="2"/>
              <a:buChar char="Ø"/>
            </a:pPr>
            <a:r>
              <a:rPr lang="zh-CN" altLang="en-US" dirty="0"/>
              <a:t>作业：</a:t>
            </a:r>
            <a:r>
              <a:rPr lang="en-US" altLang="zh-CN" dirty="0"/>
              <a:t>20%</a:t>
            </a:r>
          </a:p>
          <a:p>
            <a:pPr marL="800100" lvl="1" indent="-285750">
              <a:buFont typeface="Wingdings" panose="05000000000000000000" pitchFamily="2" charset="2"/>
              <a:buChar char="Ø"/>
            </a:pPr>
            <a:r>
              <a:rPr lang="zh-CN" altLang="en-US" dirty="0"/>
              <a:t>出勤：</a:t>
            </a:r>
            <a:r>
              <a:rPr lang="en-US" altLang="zh-CN" dirty="0"/>
              <a:t>20%</a:t>
            </a:r>
            <a:br>
              <a:rPr lang="zh-CN" altLang="en-US" b="0" i="0" dirty="0">
                <a:solidFill>
                  <a:srgbClr val="111111"/>
                </a:solidFill>
                <a:effectLst/>
                <a:latin typeface="arial" panose="020B0604020202020204" pitchFamily="34" charset="0"/>
              </a:rPr>
            </a:br>
            <a:endParaRPr lang="en-US" altLang="zh-CN" b="0" i="0" dirty="0">
              <a:solidFill>
                <a:srgbClr val="111111"/>
              </a:solidFill>
              <a:effectLst/>
              <a:latin typeface="arial" panose="020B0604020202020204" pitchFamily="34" charset="0"/>
            </a:endParaRPr>
          </a:p>
          <a:p>
            <a:pPr marL="285750" indent="-285750">
              <a:buFont typeface="Wingdings" panose="05000000000000000000" pitchFamily="2" charset="2"/>
              <a:buChar char="Ø"/>
            </a:pPr>
            <a:r>
              <a:rPr lang="zh-CN" altLang="en-US" dirty="0"/>
              <a:t>旷课</a:t>
            </a:r>
            <a:r>
              <a:rPr lang="en-US" altLang="zh-CN" dirty="0"/>
              <a:t>1</a:t>
            </a:r>
            <a:r>
              <a:rPr lang="zh-CN" altLang="en-US" dirty="0"/>
              <a:t>次扣</a:t>
            </a:r>
            <a:r>
              <a:rPr lang="en-US" altLang="zh-CN" dirty="0"/>
              <a:t>4</a:t>
            </a:r>
            <a:r>
              <a:rPr lang="zh-CN" altLang="en-US" dirty="0"/>
              <a:t>分</a:t>
            </a:r>
            <a:endParaRPr lang="en-US" altLang="zh-CN" dirty="0"/>
          </a:p>
          <a:p>
            <a:pPr marL="285750" indent="-285750">
              <a:buFont typeface="Wingdings" panose="05000000000000000000" pitchFamily="2" charset="2"/>
              <a:buChar char="Ø"/>
            </a:pPr>
            <a:r>
              <a:rPr lang="zh-CN" altLang="en-US" dirty="0"/>
              <a:t>每次作业按完成质量评定给予</a:t>
            </a:r>
            <a:r>
              <a:rPr lang="en-US" altLang="zh-CN" dirty="0"/>
              <a:t>1-2</a:t>
            </a:r>
            <a:r>
              <a:rPr lang="zh-CN" altLang="en-US" dirty="0"/>
              <a:t>分</a:t>
            </a:r>
            <a:r>
              <a:rPr lang="en-US" altLang="zh-CN" dirty="0"/>
              <a:t>; </a:t>
            </a:r>
            <a:r>
              <a:rPr lang="zh-CN" altLang="en-US" dirty="0"/>
              <a:t>迟交扣</a:t>
            </a:r>
            <a:r>
              <a:rPr lang="en-US" altLang="zh-CN" dirty="0"/>
              <a:t>1</a:t>
            </a:r>
            <a:r>
              <a:rPr lang="zh-CN" altLang="en-US" dirty="0"/>
              <a:t>分</a:t>
            </a:r>
            <a:r>
              <a:rPr lang="en-US" altLang="zh-CN" dirty="0"/>
              <a:t>; </a:t>
            </a:r>
            <a:r>
              <a:rPr lang="zh-CN" altLang="en-US" dirty="0"/>
              <a:t>未交</a:t>
            </a:r>
            <a:r>
              <a:rPr lang="en-US" altLang="zh-CN" dirty="0"/>
              <a:t>1</a:t>
            </a:r>
            <a:r>
              <a:rPr lang="zh-CN" altLang="en-US" dirty="0"/>
              <a:t>次扣</a:t>
            </a:r>
            <a:r>
              <a:rPr lang="en-US" altLang="zh-CN" dirty="0"/>
              <a:t>2</a:t>
            </a:r>
            <a:r>
              <a:rPr lang="zh-CN" altLang="en-US" dirty="0"/>
              <a:t>分。</a:t>
            </a:r>
            <a:endParaRPr lang="en-US" altLang="zh-CN" dirty="0">
              <a:latin typeface="+mn-lt"/>
            </a:endParaRPr>
          </a:p>
          <a:p>
            <a:pPr marL="285750" indent="-285750">
              <a:buFont typeface="Wingdings" panose="05000000000000000000" pitchFamily="2" charset="2"/>
              <a:buChar char="Ø"/>
            </a:pPr>
            <a:endParaRPr lang="zh-CN" altLang="en-US" b="0" i="0" dirty="0">
              <a:solidFill>
                <a:srgbClr val="111111"/>
              </a:solidFill>
              <a:effectLst/>
              <a:latin typeface="arial" panose="020B0604020202020204" pitchFamily="34" charset="0"/>
            </a:endParaRPr>
          </a:p>
          <a:p>
            <a:pPr marL="285750" indent="-285750" algn="l">
              <a:buFont typeface="Wingdings" panose="05000000000000000000" pitchFamily="2" charset="2"/>
              <a:buChar char="Ø"/>
            </a:pPr>
            <a:r>
              <a:rPr lang="en-US" altLang="zh-CN" b="0" i="0" dirty="0">
                <a:solidFill>
                  <a:srgbClr val="111111"/>
                </a:solidFill>
                <a:effectLst/>
                <a:latin typeface="arial" panose="020B0604020202020204" pitchFamily="34" charset="0"/>
              </a:rPr>
              <a:t>1. </a:t>
            </a:r>
            <a:r>
              <a:rPr lang="zh-CN" altLang="en-US" b="0" i="0" dirty="0">
                <a:solidFill>
                  <a:srgbClr val="111111"/>
                </a:solidFill>
                <a:effectLst/>
                <a:latin typeface="arial" panose="020B0604020202020204" pitchFamily="34" charset="0"/>
              </a:rPr>
              <a:t>自修的申请只要学院审核通过的话，我也会通过，不用单独再进行咨询。自修成绩构成为期末占比</a:t>
            </a:r>
            <a:r>
              <a:rPr lang="en-US" altLang="zh-CN" b="0" i="0" dirty="0">
                <a:solidFill>
                  <a:srgbClr val="111111"/>
                </a:solidFill>
                <a:effectLst/>
                <a:latin typeface="arial" panose="020B0604020202020204" pitchFamily="34" charset="0"/>
              </a:rPr>
              <a:t>75%</a:t>
            </a:r>
            <a:r>
              <a:rPr lang="zh-CN" altLang="en-US" b="0" i="0" dirty="0">
                <a:solidFill>
                  <a:srgbClr val="111111"/>
                </a:solidFill>
                <a:effectLst/>
                <a:latin typeface="arial" panose="020B0604020202020204" pitchFamily="34" charset="0"/>
              </a:rPr>
              <a:t>，作业占比</a:t>
            </a:r>
            <a:r>
              <a:rPr lang="en-US" altLang="zh-CN" b="0" i="0" dirty="0">
                <a:solidFill>
                  <a:srgbClr val="111111"/>
                </a:solidFill>
                <a:effectLst/>
                <a:latin typeface="arial" panose="020B0604020202020204" pitchFamily="34" charset="0"/>
              </a:rPr>
              <a:t>25%</a:t>
            </a:r>
            <a:r>
              <a:rPr lang="zh-CN" altLang="en-US" b="0" i="0" dirty="0">
                <a:solidFill>
                  <a:srgbClr val="111111"/>
                </a:solidFill>
                <a:effectLst/>
                <a:latin typeface="arial" panose="020B0604020202020204" pitchFamily="34" charset="0"/>
              </a:rPr>
              <a:t>。</a:t>
            </a:r>
          </a:p>
          <a:p>
            <a:pPr marL="285750" indent="-285750" algn="l">
              <a:buFont typeface="Wingdings" panose="05000000000000000000" pitchFamily="2" charset="2"/>
              <a:buChar char="Ø"/>
            </a:pPr>
            <a:r>
              <a:rPr lang="en-US" altLang="zh-CN" b="0" i="0" dirty="0">
                <a:solidFill>
                  <a:srgbClr val="111111"/>
                </a:solidFill>
                <a:effectLst/>
                <a:latin typeface="arial" panose="020B0604020202020204" pitchFamily="34" charset="0"/>
              </a:rPr>
              <a:t>2. </a:t>
            </a:r>
            <a:r>
              <a:rPr lang="zh-CN" altLang="en-US" b="0" i="0" dirty="0">
                <a:solidFill>
                  <a:srgbClr val="111111"/>
                </a:solidFill>
                <a:effectLst/>
                <a:latin typeface="arial" panose="020B0604020202020204" pitchFamily="34" charset="0"/>
              </a:rPr>
              <a:t>缺勤一定次数后不能参加考试是由教务系统自动控制的，如果出现这种情况又想参加考试的话请咨询教务。</a:t>
            </a:r>
          </a:p>
          <a:p>
            <a:pPr marL="285750" indent="-285750" algn="l">
              <a:buFont typeface="Wingdings" panose="05000000000000000000" pitchFamily="2" charset="2"/>
              <a:buChar char="Ø"/>
            </a:pPr>
            <a:r>
              <a:rPr lang="en-US" altLang="zh-CN" b="0" i="0" dirty="0">
                <a:solidFill>
                  <a:srgbClr val="111111"/>
                </a:solidFill>
                <a:effectLst/>
                <a:latin typeface="arial" panose="020B0604020202020204" pitchFamily="34" charset="0"/>
              </a:rPr>
              <a:t>3. </a:t>
            </a:r>
            <a:r>
              <a:rPr lang="zh-CN" altLang="en-US" b="0" i="0" dirty="0">
                <a:solidFill>
                  <a:srgbClr val="111111"/>
                </a:solidFill>
                <a:effectLst/>
                <a:latin typeface="arial" panose="020B0604020202020204" pitchFamily="34" charset="0"/>
              </a:rPr>
              <a:t>留学生和港澳台学生有相关问题请先在教务咨询清楚再告诉我，我会和教务确认之后，按照教务的政策执行。</a:t>
            </a:r>
          </a:p>
          <a:p>
            <a:pPr marL="285750" indent="-285750" algn="l">
              <a:buFont typeface="Wingdings" panose="05000000000000000000" pitchFamily="2" charset="2"/>
              <a:buChar char="Ø"/>
            </a:pPr>
            <a:r>
              <a:rPr lang="en-US" altLang="zh-CN" b="0" i="0" dirty="0">
                <a:solidFill>
                  <a:srgbClr val="111111"/>
                </a:solidFill>
                <a:effectLst/>
                <a:latin typeface="arial" panose="020B0604020202020204" pitchFamily="34" charset="0"/>
              </a:rPr>
              <a:t>4. </a:t>
            </a:r>
            <a:r>
              <a:rPr lang="zh-CN" altLang="en-US" b="0" i="0" dirty="0">
                <a:solidFill>
                  <a:srgbClr val="111111"/>
                </a:solidFill>
                <a:effectLst/>
                <a:latin typeface="arial" panose="020B0604020202020204" pitchFamily="34" charset="0"/>
              </a:rPr>
              <a:t>重修的同学成绩组成和其他同学一样，没有“重修只要期末考试过</a:t>
            </a:r>
            <a:r>
              <a:rPr lang="en-US" altLang="zh-CN" b="0" i="0" dirty="0">
                <a:solidFill>
                  <a:srgbClr val="111111"/>
                </a:solidFill>
                <a:effectLst/>
                <a:latin typeface="arial" panose="020B0604020202020204" pitchFamily="34" charset="0"/>
              </a:rPr>
              <a:t>60</a:t>
            </a:r>
            <a:r>
              <a:rPr lang="zh-CN" altLang="en-US" b="0" i="0" dirty="0">
                <a:solidFill>
                  <a:srgbClr val="111111"/>
                </a:solidFill>
                <a:effectLst/>
                <a:latin typeface="arial" panose="020B0604020202020204" pitchFamily="34" charset="0"/>
              </a:rPr>
              <a:t>就可以”这种说法，我已经和教务确认过。</a:t>
            </a:r>
          </a:p>
          <a:p>
            <a:pPr lvl="1" indent="0">
              <a:buNone/>
            </a:pPr>
            <a:endParaRPr lang="en-US" altLang="zh-CN" dirty="0"/>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15017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BDFA41D-AA6A-43D2-AFAA-F6EC0AF826AB}"/>
              </a:ext>
            </a:extLst>
          </p:cNvPr>
          <p:cNvSpPr>
            <a:spLocks noGrp="1"/>
          </p:cNvSpPr>
          <p:nvPr>
            <p:ph type="body" sz="quarter" idx="13"/>
          </p:nvPr>
        </p:nvSpPr>
        <p:spPr/>
        <p:txBody>
          <a:bodyPr/>
          <a:lstStyle/>
          <a:p>
            <a:r>
              <a:rPr lang="zh-CN" altLang="en-US" dirty="0"/>
              <a:t>自我介绍</a:t>
            </a:r>
          </a:p>
        </p:txBody>
      </p:sp>
      <p:sp>
        <p:nvSpPr>
          <p:cNvPr id="3" name="文本占位符 2">
            <a:extLst>
              <a:ext uri="{FF2B5EF4-FFF2-40B4-BE49-F238E27FC236}">
                <a16:creationId xmlns:a16="http://schemas.microsoft.com/office/drawing/2014/main" id="{A1E3AB5D-1E02-43B0-AC0D-55083362E396}"/>
              </a:ext>
            </a:extLst>
          </p:cNvPr>
          <p:cNvSpPr>
            <a:spLocks noGrp="1"/>
          </p:cNvSpPr>
          <p:nvPr>
            <p:ph type="body" sz="quarter" idx="14"/>
          </p:nvPr>
        </p:nvSpPr>
        <p:spPr/>
        <p:txBody>
          <a:bodyPr/>
          <a:lstStyle/>
          <a:p>
            <a:r>
              <a:rPr lang="zh-CN" altLang="en-US" dirty="0"/>
              <a:t>柯炜，博士，软件学院副教授</a:t>
            </a:r>
            <a:endParaRPr lang="en-US" altLang="zh-CN" dirty="0"/>
          </a:p>
          <a:p>
            <a:r>
              <a:rPr lang="zh-CN" altLang="en-US" dirty="0"/>
              <a:t>研究方向：</a:t>
            </a:r>
            <a:r>
              <a:rPr lang="zh-CN" altLang="en-US" b="0" i="0" dirty="0">
                <a:solidFill>
                  <a:srgbClr val="000000"/>
                </a:solidFill>
                <a:effectLst/>
                <a:latin typeface="仿宋_GB2312"/>
              </a:rPr>
              <a:t>视觉目标感知与行为识别</a:t>
            </a:r>
            <a:endParaRPr lang="en-US" altLang="zh-CN" b="0" i="0" dirty="0">
              <a:solidFill>
                <a:srgbClr val="000000"/>
              </a:solidFill>
              <a:effectLst/>
              <a:latin typeface="仿宋_GB2312"/>
            </a:endParaRPr>
          </a:p>
          <a:p>
            <a:r>
              <a:rPr lang="zh-CN" altLang="en-US" dirty="0"/>
              <a:t>在</a:t>
            </a:r>
            <a:r>
              <a:rPr lang="en-US" altLang="zh-CN" dirty="0"/>
              <a:t>CVPR</a:t>
            </a:r>
            <a:r>
              <a:rPr lang="zh-CN" altLang="en-US" dirty="0"/>
              <a:t>，</a:t>
            </a:r>
            <a:r>
              <a:rPr lang="en-US" altLang="zh-CN" dirty="0"/>
              <a:t>ECCV</a:t>
            </a:r>
            <a:r>
              <a:rPr lang="zh-CN" altLang="en-US" dirty="0"/>
              <a:t>，</a:t>
            </a:r>
            <a:r>
              <a:rPr lang="en-US" altLang="zh-CN" dirty="0"/>
              <a:t>IEEE Transactions</a:t>
            </a:r>
            <a:r>
              <a:rPr lang="zh-CN" altLang="en-US" dirty="0"/>
              <a:t>等知名期刊和会议上共（合作）发表论文</a:t>
            </a:r>
            <a:r>
              <a:rPr lang="en-US" altLang="zh-CN" dirty="0"/>
              <a:t>20</a:t>
            </a:r>
            <a:r>
              <a:rPr lang="zh-CN" altLang="en-US" dirty="0"/>
              <a:t>余篇，其中包括</a:t>
            </a:r>
            <a:r>
              <a:rPr lang="en-US" altLang="zh-CN" dirty="0"/>
              <a:t>CVPR Oral</a:t>
            </a:r>
            <a:r>
              <a:rPr lang="zh-CN" altLang="en-US" dirty="0"/>
              <a:t>论文</a:t>
            </a:r>
            <a:r>
              <a:rPr lang="en-US" altLang="zh-CN" dirty="0"/>
              <a:t>2</a:t>
            </a:r>
            <a:r>
              <a:rPr lang="zh-CN" altLang="en-US" dirty="0"/>
              <a:t>篇</a:t>
            </a:r>
            <a:r>
              <a:rPr lang="en-US" altLang="zh-CN" dirty="0"/>
              <a:t>(</a:t>
            </a:r>
            <a:r>
              <a:rPr lang="zh-CN" altLang="en-US" dirty="0"/>
              <a:t>接受率分别为</a:t>
            </a:r>
            <a:r>
              <a:rPr lang="en-US" altLang="zh-CN" dirty="0"/>
              <a:t>2.6%</a:t>
            </a:r>
            <a:r>
              <a:rPr lang="zh-CN" altLang="en-US" dirty="0"/>
              <a:t>和</a:t>
            </a:r>
            <a:r>
              <a:rPr lang="en-US" altLang="zh-CN" dirty="0"/>
              <a:t>5.6%)</a:t>
            </a:r>
            <a:r>
              <a:rPr lang="zh-CN" altLang="en-US" dirty="0"/>
              <a:t>。由谷歌学术统计，其所发表论文在五年时间内</a:t>
            </a:r>
            <a:r>
              <a:rPr lang="en-US" altLang="zh-CN" dirty="0"/>
              <a:t>H</a:t>
            </a:r>
            <a:r>
              <a:rPr lang="zh-CN" altLang="en-US" dirty="0"/>
              <a:t>指数为</a:t>
            </a:r>
            <a:r>
              <a:rPr lang="en-US" altLang="zh-CN" dirty="0"/>
              <a:t>13</a:t>
            </a:r>
            <a:r>
              <a:rPr lang="zh-CN" altLang="en-US" dirty="0"/>
              <a:t>。</a:t>
            </a:r>
            <a:endParaRPr lang="en-US" altLang="zh-CN" dirty="0"/>
          </a:p>
          <a:p>
            <a:endParaRPr lang="en-US" altLang="zh-CN" dirty="0"/>
          </a:p>
          <a:p>
            <a:r>
              <a:rPr lang="zh-CN" altLang="en-US" dirty="0"/>
              <a:t>主页：</a:t>
            </a:r>
            <a:r>
              <a:rPr lang="en-US" altLang="zh-CN" dirty="0">
                <a:hlinkClick r:id="rId2"/>
              </a:rPr>
              <a:t>http://gr.xjtu.edu.cn/web/wei.ke</a:t>
            </a:r>
            <a:endParaRPr lang="en-US" altLang="zh-CN" dirty="0"/>
          </a:p>
          <a:p>
            <a:endParaRPr lang="en-US" altLang="zh-CN" dirty="0"/>
          </a:p>
          <a:p>
            <a:endParaRPr lang="en-US" altLang="zh-CN" dirty="0"/>
          </a:p>
          <a:p>
            <a:r>
              <a:rPr lang="zh-CN" altLang="en-US" dirty="0"/>
              <a:t>每年招收：</a:t>
            </a:r>
            <a:r>
              <a:rPr lang="en-US" altLang="zh-CN" dirty="0"/>
              <a:t>1-2</a:t>
            </a:r>
            <a:r>
              <a:rPr lang="zh-CN" altLang="en-US" dirty="0"/>
              <a:t>名实习生，</a:t>
            </a:r>
            <a:r>
              <a:rPr lang="en-US" altLang="zh-CN" dirty="0"/>
              <a:t>4</a:t>
            </a:r>
            <a:r>
              <a:rPr lang="zh-CN" altLang="en-US" dirty="0"/>
              <a:t>名保研学生（</a:t>
            </a:r>
            <a:r>
              <a:rPr lang="en-US" altLang="zh-CN" dirty="0"/>
              <a:t>1</a:t>
            </a:r>
            <a:r>
              <a:rPr lang="zh-CN" altLang="en-US" dirty="0"/>
              <a:t>名学硕），</a:t>
            </a:r>
            <a:r>
              <a:rPr lang="en-US" altLang="zh-CN" dirty="0"/>
              <a:t>0.3</a:t>
            </a:r>
            <a:r>
              <a:rPr lang="zh-CN" altLang="en-US" dirty="0"/>
              <a:t>个博士</a:t>
            </a:r>
            <a:endParaRPr lang="en-US" altLang="zh-CN" dirty="0"/>
          </a:p>
          <a:p>
            <a:endParaRPr lang="zh-CN" altLang="en-US" dirty="0"/>
          </a:p>
        </p:txBody>
      </p:sp>
    </p:spTree>
    <p:extLst>
      <p:ext uri="{BB962C8B-B14F-4D97-AF65-F5344CB8AC3E}">
        <p14:creationId xmlns:p14="http://schemas.microsoft.com/office/powerpoint/2010/main" val="21590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BDFA41D-AA6A-43D2-AFAA-F6EC0AF826AB}"/>
              </a:ext>
            </a:extLst>
          </p:cNvPr>
          <p:cNvSpPr>
            <a:spLocks noGrp="1"/>
          </p:cNvSpPr>
          <p:nvPr>
            <p:ph type="body" sz="quarter" idx="13"/>
          </p:nvPr>
        </p:nvSpPr>
        <p:spPr/>
        <p:txBody>
          <a:bodyPr/>
          <a:lstStyle/>
          <a:p>
            <a:r>
              <a:rPr lang="zh-CN" altLang="en-US" dirty="0"/>
              <a:t>自我介绍</a:t>
            </a:r>
          </a:p>
        </p:txBody>
      </p:sp>
      <p:sp>
        <p:nvSpPr>
          <p:cNvPr id="3" name="文本占位符 2">
            <a:extLst>
              <a:ext uri="{FF2B5EF4-FFF2-40B4-BE49-F238E27FC236}">
                <a16:creationId xmlns:a16="http://schemas.microsoft.com/office/drawing/2014/main" id="{A1E3AB5D-1E02-43B0-AC0D-55083362E396}"/>
              </a:ext>
            </a:extLst>
          </p:cNvPr>
          <p:cNvSpPr>
            <a:spLocks noGrp="1"/>
          </p:cNvSpPr>
          <p:nvPr>
            <p:ph type="body" sz="quarter" idx="14"/>
          </p:nvPr>
        </p:nvSpPr>
        <p:spPr/>
        <p:txBody>
          <a:bodyPr/>
          <a:lstStyle/>
          <a:p>
            <a:r>
              <a:rPr lang="zh-CN" altLang="en-US" dirty="0"/>
              <a:t>柯炜，博士，软件学院副教授</a:t>
            </a:r>
            <a:endParaRPr lang="en-US" altLang="zh-CN" dirty="0"/>
          </a:p>
          <a:p>
            <a:endParaRPr lang="en-US" altLang="zh-CN" dirty="0"/>
          </a:p>
          <a:p>
            <a:pPr marL="285750" indent="-285750">
              <a:buFont typeface="Wingdings" panose="05000000000000000000" pitchFamily="2" charset="2"/>
              <a:buChar char="Ø"/>
            </a:pPr>
            <a:r>
              <a:rPr lang="zh-CN" altLang="en-US" sz="1800" b="1" dirty="0"/>
              <a:t>西安交通大学“青年拔尖人才计划”入选者。</a:t>
            </a:r>
            <a:endParaRPr lang="en-US" altLang="zh-CN" sz="1800" b="1" dirty="0"/>
          </a:p>
          <a:p>
            <a:pPr marL="285750" indent="-285750">
              <a:buFont typeface="Wingdings" panose="05000000000000000000" pitchFamily="2" charset="2"/>
              <a:buChar char="Ø"/>
            </a:pPr>
            <a:r>
              <a:rPr lang="zh-CN" altLang="en-US" sz="1800" b="1" dirty="0"/>
              <a:t>西安交通大学“思源学者”入选者。</a:t>
            </a:r>
            <a:endParaRPr lang="en-US" altLang="zh-CN" sz="1800" b="1" dirty="0"/>
          </a:p>
          <a:p>
            <a:pPr marL="285750" indent="-285750">
              <a:buFont typeface="Wingdings" panose="05000000000000000000" pitchFamily="2" charset="2"/>
              <a:buChar char="Ø"/>
            </a:pPr>
            <a:r>
              <a:rPr lang="zh-CN" altLang="en-US" b="1" dirty="0"/>
              <a:t>陕西省高层次人才引进计划</a:t>
            </a:r>
            <a:r>
              <a:rPr lang="en-US" altLang="zh-CN" b="1" dirty="0"/>
              <a:t>(</a:t>
            </a:r>
            <a:r>
              <a:rPr lang="zh-CN" altLang="en-US" b="1" dirty="0"/>
              <a:t>青年项目</a:t>
            </a:r>
            <a:r>
              <a:rPr lang="en-US" altLang="zh-CN" b="1" dirty="0"/>
              <a:t>)</a:t>
            </a:r>
            <a:r>
              <a:rPr lang="zh-CN" altLang="en-US" b="1" dirty="0"/>
              <a:t>。</a:t>
            </a:r>
            <a:endParaRPr lang="en-US" altLang="zh-CN" b="1" dirty="0"/>
          </a:p>
          <a:p>
            <a:pPr marL="285750" indent="-285750">
              <a:buFont typeface="Wingdings" panose="05000000000000000000" pitchFamily="2" charset="2"/>
              <a:buChar char="Ø"/>
            </a:pPr>
            <a:endParaRPr lang="en-US" altLang="zh-CN" sz="1800" b="1" dirty="0"/>
          </a:p>
          <a:p>
            <a:pPr marL="285750" indent="-285750">
              <a:buFont typeface="Wingdings" panose="05000000000000000000" pitchFamily="2" charset="2"/>
              <a:buChar char="Ø"/>
            </a:pPr>
            <a:r>
              <a:rPr lang="en-US" altLang="zh-CN" sz="1800" dirty="0"/>
              <a:t>2018</a:t>
            </a:r>
            <a:r>
              <a:rPr lang="zh-CN" altLang="en-US" sz="1800" dirty="0"/>
              <a:t>年</a:t>
            </a:r>
            <a:r>
              <a:rPr lang="en-US" altLang="zh-CN" sz="1800" dirty="0"/>
              <a:t>-2020</a:t>
            </a:r>
            <a:r>
              <a:rPr lang="zh-CN" altLang="en-US" sz="1800" dirty="0"/>
              <a:t>年在美国卡耐基梅隆大学进行博士后研究工作，</a:t>
            </a:r>
            <a:endParaRPr lang="en-US" altLang="zh-CN" sz="1800" dirty="0"/>
          </a:p>
          <a:p>
            <a:pPr marL="285750" indent="-285750">
              <a:buFont typeface="Wingdings" panose="05000000000000000000" pitchFamily="2" charset="2"/>
              <a:buChar char="Ø"/>
            </a:pPr>
            <a:r>
              <a:rPr lang="en-US" altLang="zh-CN" sz="1800" dirty="0"/>
              <a:t>2018</a:t>
            </a:r>
            <a:r>
              <a:rPr lang="zh-CN" altLang="en-US" sz="1800" dirty="0"/>
              <a:t>年获得中国科学院大学博士学位，</a:t>
            </a:r>
            <a:endParaRPr lang="en-US" altLang="zh-CN" sz="1800" dirty="0"/>
          </a:p>
          <a:p>
            <a:pPr marL="285750" indent="-285750">
              <a:buFont typeface="Wingdings" panose="05000000000000000000" pitchFamily="2" charset="2"/>
              <a:buChar char="Ø"/>
            </a:pPr>
            <a:r>
              <a:rPr lang="en-US" altLang="zh-CN" sz="1800" dirty="0"/>
              <a:t>2011</a:t>
            </a:r>
            <a:r>
              <a:rPr lang="zh-CN" altLang="en-US" sz="1800" dirty="0"/>
              <a:t>年获得北京航空航天大学学士学位。</a:t>
            </a:r>
            <a:endParaRPr lang="en-US" altLang="zh-CN" sz="1800" dirty="0"/>
          </a:p>
          <a:p>
            <a:pPr marL="285750" indent="-285750">
              <a:buFont typeface="Wingdings" panose="05000000000000000000" pitchFamily="2" charset="2"/>
              <a:buChar char="Ø"/>
            </a:pPr>
            <a:r>
              <a:rPr lang="en-US" altLang="zh-CN" sz="1800" dirty="0"/>
              <a:t>2015</a:t>
            </a:r>
            <a:r>
              <a:rPr lang="zh-CN" altLang="en-US" sz="1800" dirty="0"/>
              <a:t>年至</a:t>
            </a:r>
            <a:r>
              <a:rPr lang="en-US" altLang="zh-CN" sz="1800" dirty="0"/>
              <a:t>2016</a:t>
            </a:r>
            <a:r>
              <a:rPr lang="zh-CN" altLang="en-US" sz="1800" dirty="0"/>
              <a:t>年在芬兰奥卢大学进行博士生联合培养</a:t>
            </a:r>
            <a:endParaRPr lang="en-US" altLang="zh-CN" sz="1800" dirty="0"/>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8585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B4F18F-845A-4626-8A97-38E5BDFE0C46}"/>
              </a:ext>
            </a:extLst>
          </p:cNvPr>
          <p:cNvSpPr>
            <a:spLocks noGrp="1"/>
          </p:cNvSpPr>
          <p:nvPr>
            <p:ph type="body" sz="quarter" idx="13"/>
          </p:nvPr>
        </p:nvSpPr>
        <p:spPr/>
        <p:txBody>
          <a:bodyPr/>
          <a:lstStyle/>
          <a:p>
            <a:r>
              <a:rPr lang="zh-CN" altLang="en-US"/>
              <a:t>课程简介</a:t>
            </a:r>
          </a:p>
        </p:txBody>
      </p:sp>
      <p:sp>
        <p:nvSpPr>
          <p:cNvPr id="3" name="文本占位符 2">
            <a:extLst>
              <a:ext uri="{FF2B5EF4-FFF2-40B4-BE49-F238E27FC236}">
                <a16:creationId xmlns:a16="http://schemas.microsoft.com/office/drawing/2014/main" id="{1B63A960-8F15-4C3A-835C-D3F173C0EC70}"/>
              </a:ext>
            </a:extLst>
          </p:cNvPr>
          <p:cNvSpPr>
            <a:spLocks noGrp="1"/>
          </p:cNvSpPr>
          <p:nvPr>
            <p:ph type="body" sz="quarter" idx="14"/>
          </p:nvPr>
        </p:nvSpPr>
        <p:spPr>
          <a:xfrm>
            <a:off x="684260" y="1389180"/>
            <a:ext cx="8152169" cy="4762239"/>
          </a:xfrm>
        </p:spPr>
        <p:txBody>
          <a:bodyPr/>
          <a:lstStyle/>
          <a:p>
            <a:pPr marL="285750" indent="-285750">
              <a:lnSpc>
                <a:spcPct val="150000"/>
              </a:lnSpc>
              <a:buFont typeface="Wingdings" panose="05000000000000000000" pitchFamily="2" charset="2"/>
              <a:buChar char="Ø"/>
            </a:pPr>
            <a:r>
              <a:rPr lang="zh-CN" altLang="en-US"/>
              <a:t>离散数学是研究离散对象（量）的数学</a:t>
            </a:r>
            <a:endParaRPr lang="en-US" altLang="zh-CN"/>
          </a:p>
          <a:p>
            <a:pPr marL="285750" indent="-285750">
              <a:lnSpc>
                <a:spcPct val="150000"/>
              </a:lnSpc>
              <a:buFont typeface="Wingdings" panose="05000000000000000000" pitchFamily="2" charset="2"/>
              <a:buChar char="Ø"/>
            </a:pPr>
            <a:r>
              <a:rPr lang="zh-CN" altLang="en-US"/>
              <a:t>“离散数学”是现代数学的一个重要分支，数学的发展是从离散到连续再到离散</a:t>
            </a:r>
            <a:endParaRPr lang="en-US" altLang="zh-CN"/>
          </a:p>
          <a:p>
            <a:pPr marL="800100" lvl="1" indent="-285750">
              <a:lnSpc>
                <a:spcPct val="150000"/>
              </a:lnSpc>
              <a:buFont typeface="Wingdings" panose="05000000000000000000" pitchFamily="2" charset="2"/>
              <a:buChar char="Ø"/>
            </a:pPr>
            <a:r>
              <a:rPr lang="zh-CN" altLang="en-US" sz="1600"/>
              <a:t>最初的离散数学源于日常生活和生产</a:t>
            </a:r>
            <a:endParaRPr lang="en-US" altLang="zh-CN" sz="1600"/>
          </a:p>
          <a:p>
            <a:pPr marL="800100" lvl="1" indent="-285750">
              <a:lnSpc>
                <a:spcPct val="150000"/>
              </a:lnSpc>
              <a:buFont typeface="Wingdings" panose="05000000000000000000" pitchFamily="2" charset="2"/>
              <a:buChar char="Ø"/>
            </a:pPr>
            <a:r>
              <a:rPr lang="zh-CN" altLang="en-US" sz="1600"/>
              <a:t>随着物理学、天文学等等的发展，连续数学得到了极大的发展</a:t>
            </a:r>
            <a:endParaRPr lang="en-US" altLang="zh-CN" sz="1600"/>
          </a:p>
          <a:p>
            <a:pPr marL="800100" lvl="1" indent="-285750">
              <a:lnSpc>
                <a:spcPct val="150000"/>
              </a:lnSpc>
              <a:buFont typeface="Wingdings" panose="05000000000000000000" pitchFamily="2" charset="2"/>
              <a:buChar char="Ø"/>
            </a:pPr>
            <a:r>
              <a:rPr lang="zh-CN" altLang="en-US" sz="1600"/>
              <a:t>近代，随着计算机科学的发展和应用，离散数学又得到了进一步的重视和发展</a:t>
            </a:r>
          </a:p>
          <a:p>
            <a:pPr marL="285750" indent="-285750">
              <a:buFont typeface="Wingdings" panose="05000000000000000000" pitchFamily="2" charset="2"/>
              <a:buChar char="Ø"/>
            </a:pPr>
            <a:endParaRPr lang="en-US" altLang="zh-CN"/>
          </a:p>
          <a:p>
            <a:endParaRPr lang="en-US" altLang="zh-CN"/>
          </a:p>
        </p:txBody>
      </p:sp>
      <p:pic>
        <p:nvPicPr>
          <p:cNvPr id="1026" name="Picture 2" descr="棋盘麦粒_万图壁纸网">
            <a:extLst>
              <a:ext uri="{FF2B5EF4-FFF2-40B4-BE49-F238E27FC236}">
                <a16:creationId xmlns:a16="http://schemas.microsoft.com/office/drawing/2014/main" id="{2B266D89-8864-4A3F-B95B-F5E1CB12D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58" y="4386898"/>
            <a:ext cx="4438938" cy="21986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A-16.jpg">
            <a:extLst>
              <a:ext uri="{FF2B5EF4-FFF2-40B4-BE49-F238E27FC236}">
                <a16:creationId xmlns:a16="http://schemas.microsoft.com/office/drawing/2014/main" id="{D3D9C813-6170-432F-B2F5-FA0C22057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161" y="4129476"/>
            <a:ext cx="2726055" cy="245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9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B4F18F-845A-4626-8A97-38E5BDFE0C46}"/>
              </a:ext>
            </a:extLst>
          </p:cNvPr>
          <p:cNvSpPr>
            <a:spLocks noGrp="1"/>
          </p:cNvSpPr>
          <p:nvPr>
            <p:ph type="body" sz="quarter" idx="13"/>
          </p:nvPr>
        </p:nvSpPr>
        <p:spPr/>
        <p:txBody>
          <a:bodyPr/>
          <a:lstStyle/>
          <a:p>
            <a:r>
              <a:rPr lang="zh-CN" altLang="en-US"/>
              <a:t>课程简介</a:t>
            </a:r>
          </a:p>
        </p:txBody>
      </p:sp>
      <p:sp>
        <p:nvSpPr>
          <p:cNvPr id="3" name="文本占位符 2">
            <a:extLst>
              <a:ext uri="{FF2B5EF4-FFF2-40B4-BE49-F238E27FC236}">
                <a16:creationId xmlns:a16="http://schemas.microsoft.com/office/drawing/2014/main" id="{1B63A960-8F15-4C3A-835C-D3F173C0EC70}"/>
              </a:ext>
            </a:extLst>
          </p:cNvPr>
          <p:cNvSpPr>
            <a:spLocks noGrp="1"/>
          </p:cNvSpPr>
          <p:nvPr>
            <p:ph type="body" sz="quarter" idx="14"/>
          </p:nvPr>
        </p:nvSpPr>
        <p:spPr>
          <a:xfrm>
            <a:off x="684260" y="1389180"/>
            <a:ext cx="8152169" cy="4762239"/>
          </a:xfrm>
        </p:spPr>
        <p:txBody>
          <a:bodyPr/>
          <a:lstStyle/>
          <a:p>
            <a:pPr marL="285750" indent="-285750">
              <a:lnSpc>
                <a:spcPct val="150000"/>
              </a:lnSpc>
              <a:spcBef>
                <a:spcPts val="600"/>
              </a:spcBef>
              <a:buFont typeface="Wingdings" panose="05000000000000000000" pitchFamily="2" charset="2"/>
              <a:buChar char="Ø"/>
            </a:pPr>
            <a:r>
              <a:rPr lang="zh-CN" altLang="en-US"/>
              <a:t>离散数学是数学与计算机及其他相关专业的专业基础课</a:t>
            </a:r>
            <a:endParaRPr lang="en-US" altLang="zh-CN"/>
          </a:p>
          <a:p>
            <a:pPr marL="800100" lvl="1" indent="-285750">
              <a:lnSpc>
                <a:spcPct val="150000"/>
              </a:lnSpc>
              <a:buFont typeface="Wingdings" panose="05000000000000000000" pitchFamily="2" charset="2"/>
              <a:buChar char="Ø"/>
            </a:pPr>
            <a:r>
              <a:rPr lang="zh-CN" altLang="en-US" sz="1600"/>
              <a:t>为许多后继课程提供了必要的数学基础和工具</a:t>
            </a:r>
            <a:endParaRPr lang="en-US" altLang="zh-CN" sz="1600"/>
          </a:p>
          <a:p>
            <a:pPr marL="800100" lvl="1" indent="-285750">
              <a:lnSpc>
                <a:spcPct val="150000"/>
              </a:lnSpc>
              <a:buFont typeface="Wingdings" panose="05000000000000000000" pitchFamily="2" charset="2"/>
              <a:buChar char="Ø"/>
            </a:pPr>
            <a:r>
              <a:rPr lang="zh-CN" altLang="en-US" sz="1600"/>
              <a:t>提高分析问题和解决问题的能力提供了一条有效的途径</a:t>
            </a:r>
          </a:p>
          <a:p>
            <a:pPr marL="285750" indent="-285750">
              <a:buFont typeface="Wingdings" panose="05000000000000000000" pitchFamily="2" charset="2"/>
              <a:buChar char="Ø"/>
            </a:pPr>
            <a:endParaRPr lang="en-US" altLang="zh-CN"/>
          </a:p>
          <a:p>
            <a:pPr marL="285750" indent="-285750">
              <a:lnSpc>
                <a:spcPct val="150000"/>
              </a:lnSpc>
              <a:spcBef>
                <a:spcPts val="600"/>
              </a:spcBef>
              <a:buFont typeface="Wingdings" panose="05000000000000000000" pitchFamily="2" charset="2"/>
              <a:buChar char="Ø"/>
            </a:pPr>
            <a:r>
              <a:rPr lang="zh-CN" altLang="en-US"/>
              <a:t>现代的数字计算机本质上是一种离散的机器，只能处理离散的量和对象</a:t>
            </a:r>
            <a:endParaRPr lang="en-US" altLang="zh-CN"/>
          </a:p>
          <a:p>
            <a:pPr marL="800100" lvl="1" indent="-285750">
              <a:lnSpc>
                <a:spcPct val="150000"/>
              </a:lnSpc>
              <a:buFont typeface="Wingdings" panose="05000000000000000000" pitchFamily="2" charset="2"/>
              <a:buChar char="Ø"/>
            </a:pPr>
            <a:r>
              <a:rPr lang="zh-CN" altLang="en-US" sz="1600"/>
              <a:t>英国数学家图灵于</a:t>
            </a:r>
            <a:r>
              <a:rPr lang="en-US" altLang="zh-CN" sz="1600"/>
              <a:t>1936</a:t>
            </a:r>
            <a:r>
              <a:rPr lang="zh-CN" altLang="en-US" sz="1600"/>
              <a:t>提出的离散的图灵机</a:t>
            </a:r>
            <a:endParaRPr lang="en-US" altLang="zh-CN" sz="1600"/>
          </a:p>
          <a:p>
            <a:pPr marL="285750" indent="-285750">
              <a:lnSpc>
                <a:spcPct val="150000"/>
              </a:lnSpc>
              <a:spcBef>
                <a:spcPts val="600"/>
              </a:spcBef>
              <a:buFont typeface="Wingdings" panose="05000000000000000000" pitchFamily="2" charset="2"/>
              <a:buChar char="Ø"/>
            </a:pPr>
            <a:endParaRPr lang="en-US" altLang="zh-CN"/>
          </a:p>
          <a:p>
            <a:pPr marL="285750" indent="-285750">
              <a:lnSpc>
                <a:spcPct val="150000"/>
              </a:lnSpc>
              <a:spcBef>
                <a:spcPts val="600"/>
              </a:spcBef>
              <a:buFont typeface="Wingdings" panose="05000000000000000000" pitchFamily="2" charset="2"/>
              <a:buChar char="Ø"/>
            </a:pPr>
            <a:r>
              <a:rPr lang="zh-CN" altLang="en-US"/>
              <a:t>离散数学涉及的内容极其广泛，其应用全然不是仅局限于计算机科学及其应用，而是涉及到我们生活的方方面面</a:t>
            </a:r>
            <a:endParaRPr lang="en-US" altLang="zh-CN"/>
          </a:p>
          <a:p>
            <a:r>
              <a:rPr lang="en-US" altLang="zh-CN"/>
              <a:t>	</a:t>
            </a:r>
          </a:p>
        </p:txBody>
      </p:sp>
    </p:spTree>
    <p:extLst>
      <p:ext uri="{BB962C8B-B14F-4D97-AF65-F5344CB8AC3E}">
        <p14:creationId xmlns:p14="http://schemas.microsoft.com/office/powerpoint/2010/main" val="9625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B4F18F-845A-4626-8A97-38E5BDFE0C46}"/>
              </a:ext>
            </a:extLst>
          </p:cNvPr>
          <p:cNvSpPr>
            <a:spLocks noGrp="1"/>
          </p:cNvSpPr>
          <p:nvPr>
            <p:ph type="body" sz="quarter" idx="13"/>
          </p:nvPr>
        </p:nvSpPr>
        <p:spPr/>
        <p:txBody>
          <a:bodyPr/>
          <a:lstStyle/>
          <a:p>
            <a:r>
              <a:rPr lang="zh-CN" altLang="en-US"/>
              <a:t>课程简介</a:t>
            </a:r>
          </a:p>
        </p:txBody>
      </p:sp>
      <p:sp>
        <p:nvSpPr>
          <p:cNvPr id="3" name="文本占位符 2">
            <a:extLst>
              <a:ext uri="{FF2B5EF4-FFF2-40B4-BE49-F238E27FC236}">
                <a16:creationId xmlns:a16="http://schemas.microsoft.com/office/drawing/2014/main" id="{1B63A960-8F15-4C3A-835C-D3F173C0EC70}"/>
              </a:ext>
            </a:extLst>
          </p:cNvPr>
          <p:cNvSpPr>
            <a:spLocks noGrp="1"/>
          </p:cNvSpPr>
          <p:nvPr>
            <p:ph type="body" sz="quarter" idx="14"/>
          </p:nvPr>
        </p:nvSpPr>
        <p:spPr>
          <a:xfrm>
            <a:off x="684260" y="1389180"/>
            <a:ext cx="8152169" cy="4762239"/>
          </a:xfrm>
        </p:spPr>
        <p:txBody>
          <a:bodyPr/>
          <a:lstStyle/>
          <a:p>
            <a:pPr marL="285750" indent="-285750" fontAlgn="base">
              <a:lnSpc>
                <a:spcPct val="150000"/>
              </a:lnSpc>
              <a:spcBef>
                <a:spcPts val="600"/>
              </a:spcBef>
              <a:buFont typeface="Wingdings" panose="05000000000000000000" pitchFamily="2" charset="2"/>
              <a:buChar char="Ø"/>
            </a:pPr>
            <a:r>
              <a:rPr lang="zh-CN" altLang="en-US"/>
              <a:t>本课程涉及四个部分：数理逻辑、集合论、代数系统和图论</a:t>
            </a:r>
          </a:p>
          <a:p>
            <a:pPr marL="285750" indent="-285750">
              <a:buFont typeface="Wingdings" panose="05000000000000000000" pitchFamily="2" charset="2"/>
              <a:buChar char="Ø"/>
            </a:pPr>
            <a:endParaRPr lang="en-US" altLang="zh-CN"/>
          </a:p>
          <a:p>
            <a:pPr marL="285750" indent="-285750">
              <a:lnSpc>
                <a:spcPct val="150000"/>
              </a:lnSpc>
              <a:spcBef>
                <a:spcPts val="600"/>
              </a:spcBef>
              <a:buFont typeface="Wingdings" panose="05000000000000000000" pitchFamily="2" charset="2"/>
              <a:buChar char="Ø"/>
            </a:pPr>
            <a:r>
              <a:rPr lang="zh-CN" altLang="en-US"/>
              <a:t>第一部分 </a:t>
            </a:r>
            <a:r>
              <a:rPr lang="en-US" altLang="zh-CN"/>
              <a:t>(</a:t>
            </a:r>
            <a:r>
              <a:rPr lang="zh-CN" altLang="en-US"/>
              <a:t>数理逻辑</a:t>
            </a:r>
            <a:r>
              <a:rPr lang="en-US" altLang="zh-CN"/>
              <a:t>) </a:t>
            </a:r>
            <a:r>
              <a:rPr lang="zh-CN" altLang="en-US"/>
              <a:t>：命题的符号化，命题公式的真假性、逻辑等价 、逻辑蕴涵、形式推理，对偶定理；谓词与量词，谓词公式的真假性、逻辑等价 、逻辑蕴涵、形式推理</a:t>
            </a:r>
            <a:endParaRPr lang="en-US" altLang="zh-CN"/>
          </a:p>
          <a:p>
            <a:pPr marL="285750" indent="-285750">
              <a:lnSpc>
                <a:spcPct val="150000"/>
              </a:lnSpc>
              <a:spcBef>
                <a:spcPts val="600"/>
              </a:spcBef>
              <a:buFont typeface="Wingdings" panose="05000000000000000000" pitchFamily="2" charset="2"/>
              <a:buChar char="Ø"/>
            </a:pPr>
            <a:r>
              <a:rPr lang="zh-CN" altLang="en-US"/>
              <a:t>第二部分 </a:t>
            </a:r>
            <a:r>
              <a:rPr lang="en-US" altLang="zh-CN"/>
              <a:t>(</a:t>
            </a:r>
            <a:r>
              <a:rPr lang="zh-CN" altLang="en-US"/>
              <a:t>集合论</a:t>
            </a:r>
            <a:r>
              <a:rPr lang="en-US" altLang="zh-CN"/>
              <a:t>) </a:t>
            </a:r>
            <a:r>
              <a:rPr lang="zh-CN" altLang="en-US"/>
              <a:t>：集合的基本概念、基本运算、宏运算，集合的叉积和关系，二元关系的性质，等价关系，半序关系；函数的基本概念和基本性质</a:t>
            </a:r>
            <a:endParaRPr lang="en-US" altLang="zh-CN"/>
          </a:p>
          <a:p>
            <a:endParaRPr lang="zh-CN" altLang="en-US"/>
          </a:p>
        </p:txBody>
      </p:sp>
    </p:spTree>
    <p:extLst>
      <p:ext uri="{BB962C8B-B14F-4D97-AF65-F5344CB8AC3E}">
        <p14:creationId xmlns:p14="http://schemas.microsoft.com/office/powerpoint/2010/main" val="36056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1662</TotalTime>
  <Words>2861</Words>
  <Application>Microsoft Office PowerPoint</Application>
  <PresentationFormat>全屏显示(4:3)</PresentationFormat>
  <Paragraphs>248</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仿宋_GB2312</vt:lpstr>
      <vt:lpstr>楷体_GB2312</vt:lpstr>
      <vt:lpstr>微软雅黑</vt:lpstr>
      <vt:lpstr>arial</vt:lpstr>
      <vt:lpstr>arial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Zhang Jack</cp:lastModifiedBy>
  <cp:revision>234</cp:revision>
  <dcterms:created xsi:type="dcterms:W3CDTF">2021-08-31T07:59:58Z</dcterms:created>
  <dcterms:modified xsi:type="dcterms:W3CDTF">2023-02-15T09:46:25Z</dcterms:modified>
</cp:coreProperties>
</file>