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421" r:id="rId3"/>
    <p:sldId id="350" r:id="rId4"/>
    <p:sldId id="353" r:id="rId5"/>
    <p:sldId id="365" r:id="rId6"/>
    <p:sldId id="366" r:id="rId7"/>
    <p:sldId id="367" r:id="rId8"/>
    <p:sldId id="368" r:id="rId9"/>
    <p:sldId id="442" r:id="rId10"/>
    <p:sldId id="370" r:id="rId11"/>
    <p:sldId id="439" r:id="rId12"/>
    <p:sldId id="438" r:id="rId13"/>
    <p:sldId id="446" r:id="rId14"/>
    <p:sldId id="434" r:id="rId15"/>
    <p:sldId id="443" r:id="rId16"/>
    <p:sldId id="444" r:id="rId17"/>
    <p:sldId id="445" r:id="rId18"/>
    <p:sldId id="441" r:id="rId19"/>
    <p:sldId id="440" r:id="rId20"/>
    <p:sldId id="448" r:id="rId21"/>
    <p:sldId id="449" r:id="rId22"/>
    <p:sldId id="450" r:id="rId23"/>
    <p:sldId id="451" r:id="rId24"/>
    <p:sldId id="447" r:id="rId25"/>
    <p:sldId id="375" r:id="rId26"/>
    <p:sldId id="374" r:id="rId27"/>
    <p:sldId id="452" r:id="rId28"/>
    <p:sldId id="384" r:id="rId29"/>
    <p:sldId id="386" r:id="rId30"/>
    <p:sldId id="354" r:id="rId31"/>
    <p:sldId id="45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5883" autoAdjust="0"/>
  </p:normalViewPr>
  <p:slideViewPr>
    <p:cSldViewPr snapToGrid="0" showGuides="1">
      <p:cViewPr varScale="1">
        <p:scale>
          <a:sx n="110" d="100"/>
          <a:sy n="110" d="100"/>
        </p:scale>
        <p:origin x="1566" y="48"/>
      </p:cViewPr>
      <p:guideLst>
        <p:guide orient="horz" pos="2160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0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C8118-28A3-4B46-85EC-3973821986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5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/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22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  <p:extLst>
      <p:ext uri="{BB962C8B-B14F-4D97-AF65-F5344CB8AC3E}">
        <p14:creationId xmlns:p14="http://schemas.microsoft.com/office/powerpoint/2010/main" val="313021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  <p:extLst>
      <p:ext uri="{BB962C8B-B14F-4D97-AF65-F5344CB8AC3E}">
        <p14:creationId xmlns:p14="http://schemas.microsoft.com/office/powerpoint/2010/main" val="17817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  <p:extLst>
      <p:ext uri="{BB962C8B-B14F-4D97-AF65-F5344CB8AC3E}">
        <p14:creationId xmlns:p14="http://schemas.microsoft.com/office/powerpoint/2010/main" val="119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  <p:extLst>
      <p:ext uri="{BB962C8B-B14F-4D97-AF65-F5344CB8AC3E}">
        <p14:creationId xmlns:p14="http://schemas.microsoft.com/office/powerpoint/2010/main" val="11575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C6E73-C2AA-4B48-828D-4777226AC2F5}"/>
              </a:ext>
            </a:extLst>
          </p:cNvPr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80CCB4-03DC-4E9A-8B28-D46929F91499}"/>
              </a:ext>
            </a:extLst>
          </p:cNvPr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82009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可证命题公式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en-US" altLang="zh-CN">
                <a:sym typeface="Symbol" panose="05050102010706020507" pitchFamily="18" charset="2"/>
              </a:rPr>
              <a:t>|=   </a:t>
            </a:r>
          </a:p>
          <a:p>
            <a:r>
              <a:rPr lang="en-US" altLang="zh-CN">
                <a:sym typeface="Symbol" panose="05050102010706020507" pitchFamily="18" charset="2"/>
              </a:rPr>
              <a:t>(1)	                                     H(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(2)		                             H(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_)</a:t>
            </a:r>
          </a:p>
          <a:p>
            <a:r>
              <a:rPr lang="en-US" altLang="zh-CN">
                <a:sym typeface="Symbol" panose="05050102010706020507" pitchFamily="18" charset="2"/>
              </a:rPr>
              <a:t>(3)	                                         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_(2)(1)|(2)</a:t>
            </a:r>
          </a:p>
          <a:p>
            <a:r>
              <a:rPr lang="en-US" altLang="zh-CN">
                <a:sym typeface="Symbol" panose="05050102010706020507" pitchFamily="18" charset="2"/>
              </a:rPr>
              <a:t>(4)                                     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(3)|(1)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                                      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可证命题公式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2  </a:t>
            </a:r>
            <a:r>
              <a:rPr lang="en-US" altLang="zh-CN">
                <a:sym typeface="Symbol" panose="05050102010706020507" pitchFamily="18" charset="2"/>
              </a:rPr>
              <a:t>|=   </a:t>
            </a:r>
          </a:p>
          <a:p>
            <a:r>
              <a:rPr lang="en-US" altLang="zh-CN">
                <a:sym typeface="Symbol" panose="05050102010706020507" pitchFamily="18" charset="2"/>
              </a:rPr>
              <a:t>(1)	                                     H(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(2)		                             H(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_)</a:t>
            </a:r>
          </a:p>
          <a:p>
            <a:r>
              <a:rPr lang="en-US" altLang="zh-CN">
                <a:sym typeface="Symbol" panose="05050102010706020507" pitchFamily="18" charset="2"/>
              </a:rPr>
              <a:t>(3)	                                         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_(2)(1)|(2)</a:t>
            </a:r>
          </a:p>
          <a:p>
            <a:r>
              <a:rPr lang="en-US" altLang="zh-CN">
                <a:sym typeface="Symbol" panose="05050102010706020507" pitchFamily="18" charset="2"/>
              </a:rPr>
              <a:t>(4)                                     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(3)|(1)</a:t>
            </a:r>
          </a:p>
          <a:p>
            <a:r>
              <a:rPr lang="en-US" altLang="zh-CN">
                <a:sym typeface="Symbol" panose="05050102010706020507" pitchFamily="18" charset="2"/>
              </a:rPr>
              <a:t>(5)	                                         H(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) </a:t>
            </a:r>
          </a:p>
          <a:p>
            <a:r>
              <a:rPr lang="en-US" altLang="zh-CN">
                <a:sym typeface="Symbol" panose="05050102010706020507" pitchFamily="18" charset="2"/>
              </a:rPr>
              <a:t>(6)		                             H(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_)   </a:t>
            </a:r>
          </a:p>
          <a:p>
            <a:r>
              <a:rPr lang="en-US" altLang="zh-CN">
                <a:sym typeface="Symbol" panose="05050102010706020507" pitchFamily="18" charset="2"/>
              </a:rPr>
              <a:t>(7)	                                    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_(6)(5)|(6)</a:t>
            </a:r>
          </a:p>
          <a:p>
            <a:r>
              <a:rPr lang="en-US" altLang="zh-CN">
                <a:sym typeface="Symbol" panose="05050102010706020507" pitchFamily="18" charset="2"/>
              </a:rPr>
              <a:t>(8)                                     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(7)|(5)                                            </a:t>
            </a:r>
          </a:p>
          <a:p>
            <a:r>
              <a:rPr lang="en-US" altLang="zh-CN">
                <a:sym typeface="Symbol" panose="05050102010706020507" pitchFamily="18" charset="2"/>
              </a:rPr>
              <a:t>(9)                                     </a:t>
            </a:r>
            <a:r>
              <a:rPr lang="en-US" altLang="zh-CN" baseline="-25000">
                <a:sym typeface="Symbol" panose="05050102010706020507" pitchFamily="18" charset="2"/>
              </a:rPr>
              <a:t> +</a:t>
            </a:r>
            <a:r>
              <a:rPr lang="en-US" altLang="zh-CN">
                <a:sym typeface="Symbol" panose="05050102010706020507" pitchFamily="18" charset="2"/>
              </a:rPr>
              <a:t>(4)(8)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可证命题公式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3  </a:t>
            </a:r>
            <a:r>
              <a:rPr lang="en-US" altLang="zh-CN">
                <a:sym typeface="Symbol" panose="05050102010706020507" pitchFamily="18" charset="2"/>
              </a:rPr>
              <a:t>|= </a:t>
            </a:r>
          </a:p>
          <a:p>
            <a:r>
              <a:rPr lang="en-US" altLang="zh-CN">
                <a:sym typeface="Symbol" panose="05050102010706020507" pitchFamily="18" charset="2"/>
              </a:rPr>
              <a:t>(1)	()                              H(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_)</a:t>
            </a:r>
          </a:p>
          <a:p>
            <a:r>
              <a:rPr lang="en-US" altLang="zh-CN">
                <a:sym typeface="Symbol" panose="05050102010706020507" pitchFamily="18" charset="2"/>
              </a:rPr>
              <a:t>(2)		                               H(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_)</a:t>
            </a:r>
          </a:p>
          <a:p>
            <a:r>
              <a:rPr lang="en-US" altLang="zh-CN">
                <a:sym typeface="Symbol" panose="05050102010706020507" pitchFamily="18" charset="2"/>
              </a:rPr>
              <a:t>(3)		                        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(2)</a:t>
            </a:r>
          </a:p>
          <a:p>
            <a:r>
              <a:rPr lang="en-US" altLang="zh-CN">
                <a:sym typeface="Symbol" panose="05050102010706020507" pitchFamily="18" charset="2"/>
              </a:rPr>
              <a:t>(4) 	                                      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_(2)(1)|(2)</a:t>
            </a:r>
          </a:p>
          <a:p>
            <a:r>
              <a:rPr lang="en-US" altLang="zh-CN">
                <a:sym typeface="Symbol" panose="05050102010706020507" pitchFamily="18" charset="2"/>
              </a:rPr>
              <a:t>(5)	                                  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(4)</a:t>
            </a:r>
          </a:p>
          <a:p>
            <a:r>
              <a:rPr lang="en-US" altLang="zh-CN">
                <a:sym typeface="Symbol" panose="05050102010706020507" pitchFamily="18" charset="2"/>
              </a:rPr>
              <a:t>(6)                                        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_(5)(1)|(1)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3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可证命题公式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en-US" altLang="zh-CN">
                <a:sym typeface="Symbol" panose="05050102010706020507" pitchFamily="18" charset="2"/>
              </a:rPr>
              <a:t>|=   </a:t>
            </a:r>
          </a:p>
          <a:p>
            <a:r>
              <a:rPr lang="zh-CN" altLang="en-US"/>
              <a:t>例</a:t>
            </a:r>
            <a:r>
              <a:rPr lang="en-US" altLang="zh-CN"/>
              <a:t>2  </a:t>
            </a:r>
            <a:r>
              <a:rPr lang="en-US" altLang="zh-CN">
                <a:sym typeface="Symbol" panose="05050102010706020507" pitchFamily="18" charset="2"/>
              </a:rPr>
              <a:t>|=   </a:t>
            </a:r>
          </a:p>
          <a:p>
            <a:r>
              <a:rPr lang="zh-CN" altLang="en-US"/>
              <a:t>例</a:t>
            </a:r>
            <a:r>
              <a:rPr lang="en-US" altLang="zh-CN"/>
              <a:t>3  </a:t>
            </a:r>
            <a:r>
              <a:rPr lang="en-US" altLang="zh-CN">
                <a:sym typeface="Symbol" panose="05050102010706020507" pitchFamily="18" charset="2"/>
              </a:rPr>
              <a:t>|= 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  <a:sym typeface="Symbol" panose="05050102010706020507" pitchFamily="18" charset="2"/>
              </a:rPr>
              <a:t>直接引入假设，需要缩进；推理结束，没有缩进。</a:t>
            </a:r>
            <a:endParaRPr lang="en-US" altLang="zh-CN" sz="24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                                      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8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en-US" altLang="zh-CN">
                <a:sym typeface="Symbol" panose="05050102010706020507" pitchFamily="18" charset="2"/>
              </a:rPr>
              <a:t> |= 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5  </a:t>
            </a:r>
            <a:r>
              <a:rPr lang="en-US" altLang="zh-CN">
                <a:sym typeface="Symbol" panose="05050102010706020507" pitchFamily="18" charset="2"/>
              </a:rPr>
              <a:t>() |= ()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6  </a:t>
            </a:r>
            <a:r>
              <a:rPr lang="en-US" altLang="zh-CN">
                <a:sym typeface="Symbol" panose="05050102010706020507" pitchFamily="18" charset="2"/>
              </a:rPr>
              <a:t> |= </a:t>
            </a:r>
            <a:endParaRPr lang="en-US" altLang="zh-CN"/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20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en-US" altLang="zh-CN">
                <a:sym typeface="Symbol" panose="05050102010706020507" pitchFamily="18" charset="2"/>
              </a:rPr>
              <a:t> |= </a:t>
            </a:r>
            <a:endParaRPr lang="en-US" altLang="zh-CN"/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(1)</a:t>
            </a:r>
            <a:r>
              <a:rPr lang="en-US" altLang="zh-CN">
                <a:sym typeface="Symbol" panose="05050102010706020507" pitchFamily="18" charset="2"/>
              </a:rPr>
              <a:t>                                           P</a:t>
            </a:r>
            <a:r>
              <a:rPr lang="en-US" altLang="zh-CN">
                <a:ea typeface="楷体_GB2312" panose="02010609030101010101" pitchFamily="49" charset="-122"/>
              </a:rPr>
              <a:t>	</a:t>
            </a: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(2)	</a:t>
            </a:r>
            <a:r>
              <a:rPr lang="en-US" altLang="zh-CN">
                <a:sym typeface="Symbol" panose="05050102010706020507" pitchFamily="18" charset="2"/>
              </a:rPr>
              <a:t>                                      H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(3)		</a:t>
            </a:r>
            <a:r>
              <a:rPr lang="en-US" altLang="zh-CN">
                <a:sym typeface="Symbol" panose="05050102010706020507" pitchFamily="18" charset="2"/>
              </a:rPr>
              <a:t>                                H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(4)		</a:t>
            </a:r>
            <a:r>
              <a:rPr lang="en-US" altLang="zh-CN">
                <a:sym typeface="Symbol" panose="05050102010706020507" pitchFamily="18" charset="2"/>
              </a:rPr>
              <a:t>                           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(3)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(5)		</a:t>
            </a:r>
            <a:r>
              <a:rPr lang="en-US" altLang="zh-CN">
                <a:sym typeface="Symbol" panose="05050102010706020507" pitchFamily="18" charset="2"/>
              </a:rPr>
              <a:t>			   H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(6)		</a:t>
            </a:r>
            <a:r>
              <a:rPr lang="en-US" altLang="zh-CN">
                <a:sym typeface="Symbol" panose="05050102010706020507" pitchFamily="18" charset="2"/>
              </a:rPr>
              <a:t>                                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(5)(1)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(7)		</a:t>
            </a:r>
            <a:r>
              <a:rPr lang="en-US" altLang="zh-CN">
                <a:sym typeface="Symbol" panose="05050102010706020507" pitchFamily="18" charset="2"/>
              </a:rPr>
              <a:t>                           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(6)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(8)	</a:t>
            </a:r>
            <a:r>
              <a:rPr lang="en-US" altLang="zh-CN">
                <a:sym typeface="Symbol" panose="05050102010706020507" pitchFamily="18" charset="2"/>
              </a:rPr>
              <a:t>                                     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(2)(4)(7)|(3)(5)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(9)</a:t>
            </a:r>
            <a:r>
              <a:rPr lang="en-US" altLang="zh-CN">
                <a:sym typeface="Symbol" panose="05050102010706020507" pitchFamily="18" charset="2"/>
              </a:rPr>
              <a:t>                                   </a:t>
            </a:r>
            <a:r>
              <a:rPr lang="en-US" altLang="zh-CN" baseline="-25000"/>
              <a:t> +</a:t>
            </a:r>
            <a:r>
              <a:rPr lang="en-US" altLang="zh-CN">
                <a:sym typeface="Symbol" panose="05050102010706020507" pitchFamily="18" charset="2"/>
              </a:rPr>
              <a:t>(8)|(2)</a:t>
            </a:r>
            <a:endParaRPr lang="en-US" altLang="zh-CN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4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5  </a:t>
            </a:r>
            <a:r>
              <a:rPr lang="en-US" altLang="zh-CN">
                <a:sym typeface="Symbol" panose="05050102010706020507" pitchFamily="18" charset="2"/>
              </a:rPr>
              <a:t>() |= ()</a:t>
            </a:r>
            <a:endParaRPr lang="en-US" altLang="zh-CN"/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(1)</a:t>
            </a:r>
            <a:r>
              <a:rPr lang="en-US" altLang="zh-CN">
                <a:sym typeface="Symbol" panose="05050102010706020507" pitchFamily="18" charset="2"/>
              </a:rPr>
              <a:t> ()                                  P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(2)	</a:t>
            </a:r>
            <a:r>
              <a:rPr lang="en-US" altLang="zh-CN">
                <a:sym typeface="Symbol" panose="05050102010706020507" pitchFamily="18" charset="2"/>
              </a:rPr>
              <a:t>                                         H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(3)		</a:t>
            </a:r>
            <a:r>
              <a:rPr lang="en-US" altLang="zh-CN">
                <a:sym typeface="Symbol" panose="05050102010706020507" pitchFamily="18" charset="2"/>
              </a:rPr>
              <a:t>                               H(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(4)		</a:t>
            </a:r>
            <a:r>
              <a:rPr lang="en-US" altLang="zh-CN">
                <a:sym typeface="Symbol" panose="05050102010706020507" pitchFamily="18" charset="2"/>
              </a:rPr>
              <a:t>                           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(3)(1)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(5)		</a:t>
            </a:r>
            <a:r>
              <a:rPr lang="en-US" altLang="zh-CN">
                <a:sym typeface="Symbol" panose="05050102010706020507" pitchFamily="18" charset="2"/>
              </a:rPr>
              <a:t>                                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(2)(4)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(6)	</a:t>
            </a:r>
            <a:r>
              <a:rPr lang="en-US" altLang="zh-CN">
                <a:sym typeface="Symbol" panose="05050102010706020507" pitchFamily="18" charset="2"/>
              </a:rPr>
              <a:t>                                     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(5)|(3)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r>
              <a:rPr lang="en-US" altLang="zh-CN">
                <a:ea typeface="楷体_GB2312" panose="02010609030101010101" pitchFamily="49" charset="-122"/>
              </a:rPr>
              <a:t>(7)</a:t>
            </a:r>
            <a:r>
              <a:rPr lang="en-US" altLang="zh-CN">
                <a:sym typeface="Symbol" panose="05050102010706020507" pitchFamily="18" charset="2"/>
              </a:rPr>
              <a:t> ()                                  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(6)|(2)</a:t>
            </a:r>
            <a:endParaRPr lang="en-US" altLang="zh-CN">
              <a:ea typeface="楷体_GB2312" panose="02010609030101010101" pitchFamily="49" charset="-122"/>
            </a:endParaRPr>
          </a:p>
          <a:p>
            <a:pPr algn="just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0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6  </a:t>
            </a:r>
            <a:r>
              <a:rPr lang="en-US" altLang="zh-CN">
                <a:sym typeface="Symbol" panose="05050102010706020507" pitchFamily="18" charset="2"/>
              </a:rPr>
              <a:t> |= </a:t>
            </a:r>
          </a:p>
          <a:p>
            <a:r>
              <a:rPr lang="en-US" altLang="zh-CN">
                <a:sym typeface="Symbol" panose="05050102010706020507" pitchFamily="18" charset="2"/>
              </a:rPr>
              <a:t>(1)                                           P</a:t>
            </a:r>
          </a:p>
          <a:p>
            <a:r>
              <a:rPr lang="en-US" altLang="zh-CN">
                <a:sym typeface="Symbol" panose="05050102010706020507" pitchFamily="18" charset="2"/>
              </a:rPr>
              <a:t>(2)	                                       H(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(3)		                               H(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) </a:t>
            </a:r>
          </a:p>
          <a:p>
            <a:r>
              <a:rPr lang="en-US" altLang="zh-CN">
                <a:sym typeface="Symbol" panose="05050102010706020507" pitchFamily="18" charset="2"/>
              </a:rPr>
              <a:t>(4)			                   H(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(5)		                                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(3)(2)|(4)</a:t>
            </a:r>
          </a:p>
          <a:p>
            <a:r>
              <a:rPr lang="en-US" altLang="zh-CN">
                <a:sym typeface="Symbol" panose="05050102010706020507" pitchFamily="18" charset="2"/>
              </a:rPr>
              <a:t>(6)		                                H(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(7)			                   H(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(8)		                                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(7)(6)|(6)</a:t>
            </a:r>
          </a:p>
          <a:p>
            <a:r>
              <a:rPr lang="en-US" altLang="zh-CN">
                <a:sym typeface="Symbol" panose="05050102010706020507" pitchFamily="18" charset="2"/>
              </a:rPr>
              <a:t>(9)		                                  </a:t>
            </a:r>
            <a:r>
              <a:rPr lang="en-US" altLang="zh-CN" baseline="-25000"/>
              <a:t>-</a:t>
            </a:r>
            <a:r>
              <a:rPr lang="en-US" altLang="zh-CN">
                <a:sym typeface="Symbol" panose="05050102010706020507" pitchFamily="18" charset="2"/>
              </a:rPr>
              <a:t>(1)(5)(8)|(3)(6)</a:t>
            </a:r>
          </a:p>
          <a:p>
            <a:r>
              <a:rPr lang="en-US" altLang="zh-CN">
                <a:sym typeface="Symbol" panose="05050102010706020507" pitchFamily="18" charset="2"/>
              </a:rPr>
              <a:t>(10)                                      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(9)|(2)</a:t>
            </a:r>
            <a:endParaRPr lang="en-US" altLang="zh-CN">
              <a:ea typeface="楷体_GB2312" panose="02010609030101010101" pitchFamily="49" charset="-12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   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/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en-US" altLang="zh-CN">
                <a:sym typeface="Symbol" panose="05050102010706020507" pitchFamily="18" charset="2"/>
              </a:rPr>
              <a:t> |= 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5  </a:t>
            </a:r>
            <a:r>
              <a:rPr lang="en-US" altLang="zh-CN">
                <a:sym typeface="Symbol" panose="05050102010706020507" pitchFamily="18" charset="2"/>
              </a:rPr>
              <a:t>() |= ()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6  </a:t>
            </a:r>
            <a:r>
              <a:rPr lang="en-US" altLang="zh-CN">
                <a:sym typeface="Symbol" panose="05050102010706020507" pitchFamily="18" charset="2"/>
              </a:rPr>
              <a:t> |= </a:t>
            </a:r>
            <a:endParaRPr lang="en-US" altLang="zh-CN"/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引入前提，不需缩进；引入前件，需要缩进；推理结束，没有缩进。</a:t>
            </a:r>
            <a:endParaRPr lang="en-US" altLang="zh-CN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38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结论不是蕴含式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7  </a:t>
            </a:r>
            <a:r>
              <a:rPr lang="en-US" altLang="zh-CN">
                <a:sym typeface="Symbol" panose="05050102010706020507" pitchFamily="18" charset="2"/>
              </a:rPr>
              <a:t>() |= 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8  </a:t>
            </a:r>
            <a:r>
              <a:rPr lang="en-US" altLang="zh-CN">
                <a:sym typeface="Symbol" panose="05050102010706020507" pitchFamily="18" charset="2"/>
              </a:rPr>
              <a:t> |= ()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9  </a:t>
            </a:r>
            <a:r>
              <a:rPr lang="en-US" altLang="zh-CN">
                <a:sym typeface="Symbol" panose="05050102010706020507" pitchFamily="18" charset="2"/>
              </a:rPr>
              <a:t> |= 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10  </a:t>
            </a:r>
            <a:r>
              <a:rPr lang="en-US" altLang="zh-CN">
                <a:sym typeface="Symbol" panose="05050102010706020507" pitchFamily="18" charset="2"/>
              </a:rPr>
              <a:t>() |= </a:t>
            </a:r>
            <a:endParaRPr lang="en-US" altLang="zh-CN"/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9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zh-CN" altLang="en-US" b="1">
                <a:solidFill>
                  <a:srgbClr val="202122"/>
                </a:solidFill>
                <a:cs typeface="Arial" panose="020B0604020202020204" pitchFamily="34" charset="0"/>
              </a:rPr>
              <a:t>定义</a:t>
            </a:r>
            <a:endParaRPr lang="en-US" altLang="zh-CN" b="1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algn="just"/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是不含有</a:t>
            </a:r>
            <a:r>
              <a:rPr kumimoji="1" lang="en-US" altLang="zh-CN">
                <a:sym typeface="Symbol" panose="05050102010706020507" pitchFamily="18" charset="2"/>
              </a:rPr>
              <a:t></a:t>
            </a:r>
            <a:r>
              <a:rPr kumimoji="1"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>
                <a:sym typeface="Symbol" panose="05050102010706020507" pitchFamily="18" charset="2"/>
              </a:rPr>
              <a:t>的命题公式，将中的联接词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∧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∨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以及真假值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T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和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F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分别用联接词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∨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∧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和真假值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F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和</a:t>
            </a:r>
            <a:r>
              <a:rPr lang="en-US" altLang="zh-CN">
                <a:solidFill>
                  <a:srgbClr val="202122"/>
                </a:solidFill>
                <a:cs typeface="Arial" panose="020B0604020202020204" pitchFamily="34" charset="0"/>
              </a:rPr>
              <a:t>T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代替，所得到的命题公式称为</a:t>
            </a:r>
            <a:r>
              <a:rPr lang="zh-CN" altLang="en-US">
                <a:sym typeface="Symbol" panose="05050102010706020507" pitchFamily="18" charset="2"/>
              </a:rPr>
              <a:t>的对偶式，记做*。</a:t>
            </a:r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en-US" altLang="zh-CN">
              <a:sym typeface="Symbol" panose="05050102010706020507" pitchFamily="18" charset="2"/>
            </a:endParaRPr>
          </a:p>
          <a:p>
            <a:pPr algn="just"/>
            <a:r>
              <a:rPr lang="zh-CN" altLang="en-US">
                <a:sym typeface="Symbol" panose="05050102010706020507" pitchFamily="18" charset="2"/>
              </a:rPr>
              <a:t>如果含有</a:t>
            </a:r>
            <a:r>
              <a:rPr kumimoji="1" lang="en-US" altLang="zh-CN">
                <a:sym typeface="Symbol" panose="05050102010706020507" pitchFamily="18" charset="2"/>
              </a:rPr>
              <a:t></a:t>
            </a:r>
            <a:r>
              <a:rPr kumimoji="1"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>
                <a:sym typeface="Symbol" panose="05050102010706020507" pitchFamily="18" charset="2"/>
              </a:rPr>
              <a:t>，则先用联接词规约进行消去。</a:t>
            </a:r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en-US" altLang="zh-CN">
              <a:sym typeface="Symbol" panose="05050102010706020507" pitchFamily="18" charset="2"/>
            </a:endParaRPr>
          </a:p>
          <a:p>
            <a:pPr algn="just"/>
            <a:r>
              <a:rPr lang="zh-CN" altLang="en-US" b="1">
                <a:solidFill>
                  <a:srgbClr val="202122"/>
                </a:solidFill>
                <a:cs typeface="Arial" panose="020B0604020202020204" pitchFamily="34" charset="0"/>
              </a:rPr>
              <a:t>定义</a:t>
            </a:r>
            <a:endParaRPr lang="en-US" altLang="zh-CN" b="1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algn="just"/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是不含有</a:t>
            </a:r>
            <a:r>
              <a:rPr kumimoji="1" lang="en-US" altLang="zh-CN">
                <a:sym typeface="Symbol" panose="05050102010706020507" pitchFamily="18" charset="2"/>
              </a:rPr>
              <a:t></a:t>
            </a:r>
            <a:r>
              <a:rPr kumimoji="1"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>
                <a:sym typeface="Symbol" panose="05050102010706020507" pitchFamily="18" charset="2"/>
              </a:rPr>
              <a:t>的命题公式，将中的诸命题变元的肯定形式都用其否定形式代替，否定形式都用其肯定形式代替</a:t>
            </a:r>
            <a:r>
              <a:rPr lang="zh-CN" altLang="en-US">
                <a:solidFill>
                  <a:srgbClr val="202122"/>
                </a:solidFill>
                <a:cs typeface="Arial" panose="020B0604020202020204" pitchFamily="34" charset="0"/>
              </a:rPr>
              <a:t>，所得到的命题公式称为</a:t>
            </a:r>
            <a:r>
              <a:rPr lang="zh-CN" altLang="en-US">
                <a:sym typeface="Symbol" panose="05050102010706020507" pitchFamily="18" charset="2"/>
              </a:rPr>
              <a:t>的内否式，记做</a:t>
            </a:r>
            <a:r>
              <a:rPr lang="en-US" altLang="zh-CN" baseline="30000">
                <a:sym typeface="Symbol" panose="05050102010706020507" pitchFamily="18" charset="2"/>
              </a:rPr>
              <a:t>-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en-US" altLang="zh-CN">
              <a:sym typeface="Symbol" panose="05050102010706020507" pitchFamily="18" charset="2"/>
            </a:endParaRPr>
          </a:p>
          <a:p>
            <a:pPr algn="just"/>
            <a:r>
              <a:rPr lang="zh-CN" altLang="en-US" b="1"/>
              <a:t>对偶定理</a:t>
            </a:r>
            <a:endParaRPr lang="en-US" altLang="zh-CN" b="1"/>
          </a:p>
          <a:p>
            <a:pPr algn="just"/>
            <a:r>
              <a:rPr lang="zh-CN" altLang="en-US"/>
              <a:t>设 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,</a:t>
            </a:r>
            <a:r>
              <a:rPr lang="zh-CN" altLang="en-US"/>
              <a:t>为命题公式，则</a:t>
            </a:r>
          </a:p>
          <a:p>
            <a:pPr algn="just"/>
            <a:r>
              <a:rPr lang="en-US" altLang="zh-CN"/>
              <a:t>1) </a:t>
            </a:r>
            <a:r>
              <a:rPr lang="en-US" altLang="zh-CN">
                <a:sym typeface="Symbol" panose="05050102010706020507" pitchFamily="18" charset="2"/>
              </a:rPr>
              <a:t> </a:t>
            </a:r>
            <a:r>
              <a:rPr lang="en-US" altLang="zh-CN">
                <a:solidFill>
                  <a:srgbClr val="202122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⇔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 当且仅当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zh-CN" altLang="en-US">
                <a:sym typeface="Symbol" panose="05050102010706020507" pitchFamily="18" charset="2"/>
              </a:rPr>
              <a:t>*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202122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⇔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*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；</a:t>
            </a:r>
            <a:endParaRPr lang="zh-CN" altLang="en-US"/>
          </a:p>
          <a:p>
            <a:pPr algn="just"/>
            <a:r>
              <a:rPr lang="en-US" altLang="zh-CN"/>
              <a:t>2) </a:t>
            </a:r>
            <a:r>
              <a:rPr lang="zh-CN" altLang="en-US">
                <a:sym typeface="Symbol" panose="05050102010706020507" pitchFamily="18" charset="2"/>
              </a:rPr>
              <a:t>   当且仅当*  * 。</a:t>
            </a:r>
          </a:p>
          <a:p>
            <a:pPr algn="just"/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A9E0E5-B39C-47DA-98D0-ADAB527F968D}"/>
              </a:ext>
            </a:extLst>
          </p:cNvPr>
          <p:cNvSpPr/>
          <p:nvPr/>
        </p:nvSpPr>
        <p:spPr>
          <a:xfrm>
            <a:off x="684259" y="1389179"/>
            <a:ext cx="8152169" cy="91709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7A8B72-BD31-45F5-AD71-78A34765879C}"/>
              </a:ext>
            </a:extLst>
          </p:cNvPr>
          <p:cNvSpPr/>
          <p:nvPr/>
        </p:nvSpPr>
        <p:spPr>
          <a:xfrm>
            <a:off x="684258" y="3374884"/>
            <a:ext cx="8152169" cy="117684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3ABCC4-A07F-481C-926D-A92A40425AE8}"/>
              </a:ext>
            </a:extLst>
          </p:cNvPr>
          <p:cNvSpPr/>
          <p:nvPr/>
        </p:nvSpPr>
        <p:spPr>
          <a:xfrm>
            <a:off x="684258" y="4910754"/>
            <a:ext cx="8152169" cy="13603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结论不是蕴含式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7  </a:t>
            </a:r>
            <a:r>
              <a:rPr lang="en-US" altLang="zh-CN">
                <a:sym typeface="Symbol" panose="05050102010706020507" pitchFamily="18" charset="2"/>
              </a:rPr>
              <a:t>() |= </a:t>
            </a:r>
          </a:p>
          <a:p>
            <a:r>
              <a:rPr lang="en-US" altLang="zh-CN">
                <a:sym typeface="Symbol" panose="05050102010706020507" pitchFamily="18" charset="2"/>
              </a:rPr>
              <a:t>(1) ()                                      P</a:t>
            </a:r>
          </a:p>
          <a:p>
            <a:r>
              <a:rPr lang="en-US" altLang="zh-CN">
                <a:sym typeface="Symbol" panose="05050102010706020507" pitchFamily="18" charset="2"/>
              </a:rPr>
              <a:t>(2)	 ()                           H(</a:t>
            </a:r>
            <a:r>
              <a:rPr lang="en-US" altLang="zh-CN" baseline="-25000"/>
              <a:t>- 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(3)		                             H(</a:t>
            </a:r>
            <a:r>
              <a:rPr lang="en-US" altLang="zh-CN" baseline="-25000"/>
              <a:t>- 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(4)		                       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(3)</a:t>
            </a:r>
          </a:p>
          <a:p>
            <a:r>
              <a:rPr lang="en-US" altLang="zh-CN">
                <a:sym typeface="Symbol" panose="05050102010706020507" pitchFamily="18" charset="2"/>
              </a:rPr>
              <a:t>(5)		                                 </a:t>
            </a:r>
            <a:r>
              <a:rPr lang="en-US" altLang="zh-CN" baseline="-25000"/>
              <a:t>- </a:t>
            </a:r>
            <a:r>
              <a:rPr lang="en-US" altLang="zh-CN">
                <a:sym typeface="Symbol" panose="05050102010706020507" pitchFamily="18" charset="2"/>
              </a:rPr>
              <a:t>(4)(2)|(3)</a:t>
            </a:r>
          </a:p>
          <a:p>
            <a:r>
              <a:rPr lang="en-US" altLang="zh-CN">
                <a:sym typeface="Symbol" panose="05050102010706020507" pitchFamily="18" charset="2"/>
              </a:rPr>
              <a:t>(6)		                             H(</a:t>
            </a:r>
            <a:r>
              <a:rPr lang="en-US" altLang="zh-CN" baseline="-25000"/>
              <a:t>- 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(7)		                       </a:t>
            </a:r>
            <a:r>
              <a:rPr lang="en-US" altLang="zh-CN" baseline="-25000"/>
              <a:t>+</a:t>
            </a:r>
            <a:r>
              <a:rPr lang="en-US" altLang="zh-CN">
                <a:sym typeface="Symbol" panose="05050102010706020507" pitchFamily="18" charset="2"/>
              </a:rPr>
              <a:t>(6)</a:t>
            </a:r>
          </a:p>
          <a:p>
            <a:r>
              <a:rPr lang="en-US" altLang="zh-CN">
                <a:sym typeface="Symbol" panose="05050102010706020507" pitchFamily="18" charset="2"/>
              </a:rPr>
              <a:t>(8)	                                          </a:t>
            </a:r>
            <a:r>
              <a:rPr lang="en-US" altLang="zh-CN" baseline="-25000"/>
              <a:t>- </a:t>
            </a:r>
            <a:r>
              <a:rPr lang="en-US" altLang="zh-CN">
                <a:sym typeface="Symbol" panose="05050102010706020507" pitchFamily="18" charset="2"/>
              </a:rPr>
              <a:t>(7)(2)|(6)</a:t>
            </a:r>
          </a:p>
          <a:p>
            <a:r>
              <a:rPr lang="en-US" altLang="zh-CN">
                <a:sym typeface="Symbol" panose="05050102010706020507" pitchFamily="18" charset="2"/>
              </a:rPr>
              <a:t>(9)	                                      </a:t>
            </a:r>
            <a:r>
              <a:rPr lang="en-US" altLang="zh-CN" baseline="-25000"/>
              <a:t> +</a:t>
            </a:r>
            <a:r>
              <a:rPr lang="en-US" altLang="zh-CN">
                <a:sym typeface="Symbol" panose="05050102010706020507" pitchFamily="18" charset="2"/>
              </a:rPr>
              <a:t>(5)(8)</a:t>
            </a:r>
          </a:p>
          <a:p>
            <a:r>
              <a:rPr lang="en-US" altLang="zh-CN">
                <a:sym typeface="Symbol" panose="05050102010706020507" pitchFamily="18" charset="2"/>
              </a:rPr>
              <a:t>(10)                                     </a:t>
            </a:r>
            <a:r>
              <a:rPr lang="en-US" altLang="zh-CN" baseline="-25000"/>
              <a:t>- </a:t>
            </a:r>
            <a:r>
              <a:rPr lang="en-US" altLang="zh-CN">
                <a:sym typeface="Symbol" panose="05050102010706020507" pitchFamily="18" charset="2"/>
              </a:rPr>
              <a:t>(9)(1)|(2)</a:t>
            </a:r>
          </a:p>
          <a:p>
            <a:endParaRPr lang="en-US" altLang="zh-CN"/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7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/>
              <a:t>结论不是蕴含式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8  </a:t>
            </a:r>
            <a:r>
              <a:rPr lang="en-US" altLang="zh-CN">
                <a:sym typeface="Symbol" panose="05050102010706020507" pitchFamily="18" charset="2"/>
              </a:rPr>
              <a:t> |= ()</a:t>
            </a:r>
            <a:endParaRPr lang="en-US" altLang="zh-CN"/>
          </a:p>
          <a:p>
            <a:r>
              <a:rPr lang="en-US" altLang="zh-CN" sz="1600">
                <a:sym typeface="Symbol" panose="05050102010706020507" pitchFamily="18" charset="2"/>
              </a:rPr>
              <a:t>(1) 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(2)	  ()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(3)		()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(4)	 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(5)		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(6)		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(7)			 ()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(8)		()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(9) 		</a:t>
            </a:r>
          </a:p>
          <a:p>
            <a:r>
              <a:rPr lang="en-US" altLang="zh-CN" sz="1600">
                <a:sym typeface="Symbol" panose="05050102010706020507" pitchFamily="18" charset="2"/>
              </a:rPr>
              <a:t>(10)		</a:t>
            </a:r>
          </a:p>
          <a:p>
            <a:pPr algn="just"/>
            <a:r>
              <a:rPr lang="en-US" altLang="zh-CN" sz="1600">
                <a:ea typeface="楷体_GB2312" panose="02010609030101010101" pitchFamily="49" charset="-122"/>
              </a:rPr>
              <a:t>(11)			</a:t>
            </a:r>
            <a:r>
              <a:rPr lang="en-US" altLang="zh-CN" sz="1600">
                <a:sym typeface="Symbol" panose="05050102010706020507" pitchFamily="18" charset="2"/>
              </a:rPr>
              <a:t>  ()</a:t>
            </a:r>
            <a:endParaRPr lang="en-US" altLang="zh-CN" sz="1600">
              <a:ea typeface="楷体_GB2312" panose="02010609030101010101" pitchFamily="49" charset="-122"/>
            </a:endParaRPr>
          </a:p>
          <a:p>
            <a:pPr algn="just"/>
            <a:r>
              <a:rPr lang="en-US" altLang="zh-CN" sz="1600">
                <a:ea typeface="楷体_GB2312" panose="02010609030101010101" pitchFamily="49" charset="-122"/>
              </a:rPr>
              <a:t>(12)		</a:t>
            </a:r>
            <a:r>
              <a:rPr lang="en-US" altLang="zh-CN" sz="1600">
                <a:sym typeface="Symbol" panose="05050102010706020507" pitchFamily="18" charset="2"/>
              </a:rPr>
              <a:t> ()</a:t>
            </a:r>
            <a:endParaRPr lang="en-US" altLang="zh-CN" sz="1600">
              <a:ea typeface="楷体_GB2312" panose="02010609030101010101" pitchFamily="49" charset="-122"/>
            </a:endParaRPr>
          </a:p>
          <a:p>
            <a:pPr algn="just"/>
            <a:r>
              <a:rPr lang="en-US" altLang="zh-CN" sz="1600">
                <a:ea typeface="楷体_GB2312" panose="02010609030101010101" pitchFamily="49" charset="-122"/>
              </a:rPr>
              <a:t>(13)	</a:t>
            </a:r>
            <a:r>
              <a:rPr lang="en-US" altLang="zh-CN" sz="1600">
                <a:sym typeface="Symbol" panose="05050102010706020507" pitchFamily="18" charset="2"/>
              </a:rPr>
              <a:t> () </a:t>
            </a:r>
            <a:r>
              <a:rPr lang="en-US" altLang="zh-CN" sz="1600">
                <a:ea typeface="楷体_GB2312" panose="02010609030101010101" pitchFamily="49" charset="-122"/>
              </a:rPr>
              <a:t>	</a:t>
            </a:r>
          </a:p>
          <a:p>
            <a:pPr algn="just"/>
            <a:r>
              <a:rPr lang="en-US" altLang="zh-CN" sz="1600">
                <a:ea typeface="楷体_GB2312" panose="02010609030101010101" pitchFamily="49" charset="-122"/>
              </a:rPr>
              <a:t>(14)</a:t>
            </a:r>
            <a:r>
              <a:rPr lang="en-US" altLang="zh-CN" sz="1600">
                <a:sym typeface="Symbol" panose="05050102010706020507" pitchFamily="18" charset="2"/>
              </a:rPr>
              <a:t> () </a:t>
            </a:r>
            <a:endParaRPr lang="zh-CN" altLang="en-US" sz="1600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7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结论不是蕴含式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9  </a:t>
            </a:r>
            <a:r>
              <a:rPr lang="en-US" altLang="zh-CN">
                <a:sym typeface="Symbol" panose="05050102010706020507" pitchFamily="18" charset="2"/>
              </a:rPr>
              <a:t> |= </a:t>
            </a:r>
            <a:endParaRPr lang="en-US" altLang="zh-CN"/>
          </a:p>
          <a:p>
            <a:r>
              <a:rPr lang="en-US" altLang="zh-CN">
                <a:sym typeface="Symbol" panose="05050102010706020507" pitchFamily="18" charset="2"/>
              </a:rPr>
              <a:t>(1) </a:t>
            </a:r>
          </a:p>
          <a:p>
            <a:r>
              <a:rPr lang="en-US" altLang="zh-CN">
                <a:sym typeface="Symbol" panose="05050102010706020507" pitchFamily="18" charset="2"/>
              </a:rPr>
              <a:t>(2) 	()</a:t>
            </a:r>
          </a:p>
          <a:p>
            <a:r>
              <a:rPr lang="en-US" altLang="zh-CN">
                <a:sym typeface="Symbol" panose="05050102010706020507" pitchFamily="18" charset="2"/>
              </a:rPr>
              <a:t>(3)		</a:t>
            </a:r>
          </a:p>
          <a:p>
            <a:r>
              <a:rPr lang="en-US" altLang="zh-CN">
                <a:sym typeface="Symbol" panose="05050102010706020507" pitchFamily="18" charset="2"/>
              </a:rPr>
              <a:t>(4)		 </a:t>
            </a:r>
          </a:p>
          <a:p>
            <a:r>
              <a:rPr lang="en-US" altLang="zh-CN">
                <a:sym typeface="Symbol" panose="05050102010706020507" pitchFamily="18" charset="2"/>
              </a:rPr>
              <a:t>(5)	</a:t>
            </a:r>
          </a:p>
          <a:p>
            <a:r>
              <a:rPr lang="en-US" altLang="zh-CN">
                <a:sym typeface="Symbol" panose="05050102010706020507" pitchFamily="18" charset="2"/>
              </a:rPr>
              <a:t>(6)		</a:t>
            </a:r>
          </a:p>
          <a:p>
            <a:r>
              <a:rPr lang="en-US" altLang="zh-CN">
                <a:sym typeface="Symbol" panose="05050102010706020507" pitchFamily="18" charset="2"/>
              </a:rPr>
              <a:t>(7)	 </a:t>
            </a:r>
          </a:p>
          <a:p>
            <a:r>
              <a:rPr lang="en-US" altLang="zh-CN">
                <a:sym typeface="Symbol" panose="05050102010706020507" pitchFamily="18" charset="2"/>
              </a:rPr>
              <a:t>(8) </a:t>
            </a: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9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结论不是蕴含式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10  </a:t>
            </a:r>
            <a:r>
              <a:rPr lang="en-US" altLang="zh-CN">
                <a:sym typeface="Symbol" panose="05050102010706020507" pitchFamily="18" charset="2"/>
              </a:rPr>
              <a:t>() |= </a:t>
            </a:r>
            <a:endParaRPr lang="en-US" altLang="zh-CN"/>
          </a:p>
          <a:p>
            <a:r>
              <a:rPr lang="en-US" altLang="zh-CN">
                <a:sym typeface="Symbol" panose="05050102010706020507" pitchFamily="18" charset="2"/>
              </a:rPr>
              <a:t>(1) () </a:t>
            </a:r>
          </a:p>
          <a:p>
            <a:r>
              <a:rPr lang="en-US" altLang="zh-CN">
                <a:sym typeface="Symbol" panose="05050102010706020507" pitchFamily="18" charset="2"/>
              </a:rPr>
              <a:t>(2)	()</a:t>
            </a:r>
          </a:p>
          <a:p>
            <a:r>
              <a:rPr lang="en-US" altLang="zh-CN">
                <a:sym typeface="Symbol" panose="05050102010706020507" pitchFamily="18" charset="2"/>
              </a:rPr>
              <a:t>(3)		</a:t>
            </a:r>
          </a:p>
          <a:p>
            <a:r>
              <a:rPr lang="en-US" altLang="zh-CN">
                <a:sym typeface="Symbol" panose="05050102010706020507" pitchFamily="18" charset="2"/>
              </a:rPr>
              <a:t>(4)					</a:t>
            </a:r>
          </a:p>
          <a:p>
            <a:r>
              <a:rPr lang="en-US" altLang="zh-CN">
                <a:sym typeface="Symbol" panose="05050102010706020507" pitchFamily="18" charset="2"/>
              </a:rPr>
              <a:t>(5)	 		</a:t>
            </a:r>
          </a:p>
          <a:p>
            <a:r>
              <a:rPr lang="en-US" altLang="zh-CN">
                <a:sym typeface="Symbol" panose="05050102010706020507" pitchFamily="18" charset="2"/>
              </a:rPr>
              <a:t>(6)		</a:t>
            </a:r>
          </a:p>
          <a:p>
            <a:r>
              <a:rPr lang="en-US" altLang="zh-CN">
                <a:sym typeface="Symbol" panose="05050102010706020507" pitchFamily="18" charset="2"/>
              </a:rPr>
              <a:t>(7)	</a:t>
            </a:r>
          </a:p>
          <a:p>
            <a:r>
              <a:rPr lang="en-US" altLang="zh-CN">
                <a:sym typeface="Symbol" panose="05050102010706020507" pitchFamily="18" charset="2"/>
              </a:rPr>
              <a:t>(8) </a:t>
            </a: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结论不是蕴含式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7  </a:t>
            </a:r>
            <a:r>
              <a:rPr lang="en-US" altLang="zh-CN">
                <a:sym typeface="Symbol" panose="05050102010706020507" pitchFamily="18" charset="2"/>
              </a:rPr>
              <a:t>() |= 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8  </a:t>
            </a:r>
            <a:r>
              <a:rPr lang="en-US" altLang="zh-CN">
                <a:sym typeface="Symbol" panose="05050102010706020507" pitchFamily="18" charset="2"/>
              </a:rPr>
              <a:t> |= ()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9  </a:t>
            </a:r>
            <a:r>
              <a:rPr lang="en-US" altLang="zh-CN">
                <a:sym typeface="Symbol" panose="05050102010706020507" pitchFamily="18" charset="2"/>
              </a:rPr>
              <a:t> |= 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10  </a:t>
            </a:r>
            <a:r>
              <a:rPr lang="en-US" altLang="zh-CN">
                <a:sym typeface="Symbol" panose="05050102010706020507" pitchFamily="18" charset="2"/>
              </a:rPr>
              <a:t>() |= </a:t>
            </a:r>
            <a:endParaRPr lang="en-US" altLang="zh-CN"/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引入前提，不需缩进；引入结论的否定，需要缩进；推理结束，没有缩进。</a:t>
            </a:r>
            <a:endParaRPr lang="en-US" altLang="zh-CN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7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/>
              <a:t>　如果天气晴朗，并且没有考试，则他们就外出郊游；结果他们并没有外出郊游，而且也没有考试。所以，天气不好。</a:t>
            </a:r>
          </a:p>
          <a:p>
            <a:pPr algn="just"/>
            <a:r>
              <a:rPr lang="zh-CN" altLang="en-US" b="1"/>
              <a:t>解</a:t>
            </a:r>
            <a:r>
              <a:rPr lang="zh-CN" altLang="en-US"/>
              <a:t>　命题符号化后的形式为</a:t>
            </a:r>
          </a:p>
          <a:p>
            <a:pPr algn="ctr"/>
            <a:r>
              <a:rPr lang="en-US" altLang="zh-CN">
                <a:sym typeface="Symbol" panose="05050102010706020507" pitchFamily="18" charset="2"/>
              </a:rPr>
              <a:t>(PQ)  R , RQ |= P</a:t>
            </a:r>
            <a:endParaRPr lang="en-US" altLang="zh-CN"/>
          </a:p>
          <a:p>
            <a:pPr algn="just"/>
            <a:r>
              <a:rPr lang="zh-CN" altLang="en-US"/>
              <a:t>其中 </a:t>
            </a:r>
            <a:r>
              <a:rPr lang="en-US" altLang="zh-CN"/>
              <a:t>P: </a:t>
            </a:r>
            <a:r>
              <a:rPr lang="zh-CN" altLang="en-US"/>
              <a:t>天气晴朗。</a:t>
            </a:r>
            <a:r>
              <a:rPr lang="en-US" altLang="zh-CN"/>
              <a:t>Q: </a:t>
            </a:r>
            <a:r>
              <a:rPr lang="zh-CN" altLang="en-US"/>
              <a:t>他们考试。</a:t>
            </a:r>
            <a:r>
              <a:rPr lang="en-US" altLang="zh-CN"/>
              <a:t>R: </a:t>
            </a:r>
            <a:r>
              <a:rPr lang="zh-CN" altLang="en-US"/>
              <a:t>他们外出郊游。</a:t>
            </a:r>
          </a:p>
          <a:p>
            <a:pPr algn="just"/>
            <a:endParaRPr lang="zh-CN" altLang="en-US"/>
          </a:p>
          <a:p>
            <a:pPr algn="just"/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zh-CN" altLang="en-US"/>
              <a:t>　如果下雨，则交通困难；如果他们准点到达，则交通不困难。所以，如果他们准点到达，则没有下雨。</a:t>
            </a:r>
          </a:p>
          <a:p>
            <a:pPr algn="just"/>
            <a:r>
              <a:rPr lang="zh-CN" altLang="en-US" b="1"/>
              <a:t>解</a:t>
            </a:r>
            <a:r>
              <a:rPr lang="zh-CN" altLang="en-US"/>
              <a:t>　命题符号化的形式为</a:t>
            </a:r>
          </a:p>
          <a:p>
            <a:pPr algn="ctr"/>
            <a:r>
              <a:rPr lang="en-US" altLang="zh-CN">
                <a:sym typeface="Symbol" panose="05050102010706020507" pitchFamily="18" charset="2"/>
              </a:rPr>
              <a:t>P  Q , R  Q |= R  P</a:t>
            </a:r>
            <a:endParaRPr lang="en-US" altLang="zh-CN"/>
          </a:p>
          <a:p>
            <a:pPr algn="just"/>
            <a:r>
              <a:rPr lang="zh-CN" altLang="en-US"/>
              <a:t>其中 </a:t>
            </a:r>
            <a:r>
              <a:rPr lang="en-US" altLang="zh-CN"/>
              <a:t>P: </a:t>
            </a:r>
            <a:r>
              <a:rPr lang="zh-CN" altLang="en-US"/>
              <a:t>天下雨。</a:t>
            </a:r>
            <a:r>
              <a:rPr lang="en-US" altLang="zh-CN"/>
              <a:t>Q: </a:t>
            </a:r>
            <a:r>
              <a:rPr lang="zh-CN" altLang="en-US"/>
              <a:t>交通困难。</a:t>
            </a:r>
            <a:r>
              <a:rPr lang="en-US" altLang="zh-CN"/>
              <a:t>R: </a:t>
            </a:r>
            <a:r>
              <a:rPr lang="zh-CN" altLang="en-US"/>
              <a:t>他们准点到达。</a:t>
            </a:r>
          </a:p>
          <a:p>
            <a:pPr algn="just"/>
            <a:r>
              <a:rPr lang="zh-CN" altLang="en-US" b="1"/>
              <a:t>    </a:t>
            </a:r>
            <a:endParaRPr lang="zh-CN" altLang="en-US"/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70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zh-CN" altLang="en-US"/>
              <a:t>　如果小张缺席，那么不是小李就是小王缺席；如果小李缺席，则小张就不会缺席；如果小赵缺席，则小王不会缺席。所以，如果小张缺席，则小赵不会缺席。</a:t>
            </a:r>
          </a:p>
          <a:p>
            <a:pPr algn="just"/>
            <a:r>
              <a:rPr lang="zh-CN" altLang="en-US" b="1"/>
              <a:t>解</a:t>
            </a:r>
            <a:r>
              <a:rPr lang="zh-CN" altLang="en-US"/>
              <a:t>　命题符号化的形式为</a:t>
            </a:r>
          </a:p>
          <a:p>
            <a:pPr algn="ctr"/>
            <a:r>
              <a:rPr lang="en-US" altLang="zh-CN">
                <a:sym typeface="Symbol" panose="05050102010706020507" pitchFamily="18" charset="2"/>
              </a:rPr>
              <a:t>A  (BC) , B  A , D  C |= A  D</a:t>
            </a:r>
            <a:endParaRPr lang="en-US" altLang="zh-CN"/>
          </a:p>
          <a:p>
            <a:pPr algn="just"/>
            <a:r>
              <a:rPr lang="zh-CN" altLang="en-US"/>
              <a:t>其中 </a:t>
            </a:r>
            <a:r>
              <a:rPr lang="en-US" altLang="zh-CN"/>
              <a:t>A: </a:t>
            </a:r>
            <a:r>
              <a:rPr lang="zh-CN" altLang="en-US"/>
              <a:t>小张缺席，</a:t>
            </a:r>
            <a:r>
              <a:rPr lang="en-US" altLang="zh-CN"/>
              <a:t>B: </a:t>
            </a:r>
            <a:r>
              <a:rPr lang="zh-CN" altLang="en-US"/>
              <a:t>小李缺席，</a:t>
            </a:r>
            <a:r>
              <a:rPr lang="en-US" altLang="zh-CN"/>
              <a:t>C: </a:t>
            </a:r>
            <a:r>
              <a:rPr lang="zh-CN" altLang="en-US"/>
              <a:t>小王缺席，</a:t>
            </a:r>
            <a:r>
              <a:rPr lang="en-US" altLang="zh-CN"/>
              <a:t>D: </a:t>
            </a:r>
            <a:r>
              <a:rPr lang="zh-CN" altLang="en-US"/>
              <a:t>小赵缺席。</a:t>
            </a:r>
          </a:p>
          <a:p>
            <a:pPr algn="just"/>
            <a:endParaRPr lang="zh-CN" altLang="en-US" b="1"/>
          </a:p>
          <a:p>
            <a:pPr algn="just"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/>
              <a:t>　若他竞技状态不好，他就不会取得好成绩；若他竞技状态良好，他就会获得金牌；他要么取得好成绩，要么不参加这次比赛。所以，他如果参加比赛，就会获得金牌。</a:t>
            </a:r>
          </a:p>
          <a:p>
            <a:pPr algn="just">
              <a:spcBef>
                <a:spcPct val="0"/>
              </a:spcBef>
            </a:pPr>
            <a:r>
              <a:rPr lang="zh-CN" altLang="en-US" b="1"/>
              <a:t>解</a:t>
            </a:r>
            <a:r>
              <a:rPr lang="zh-CN" altLang="en-US"/>
              <a:t>　命题符号化的形式为</a:t>
            </a:r>
          </a:p>
          <a:p>
            <a:pPr algn="ctr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    </a:t>
            </a:r>
            <a:r>
              <a:rPr lang="en-US" altLang="zh-CN"/>
              <a:t>P </a:t>
            </a:r>
            <a:r>
              <a:rPr lang="en-US" altLang="zh-CN">
                <a:sym typeface="Symbol" panose="05050102010706020507" pitchFamily="18" charset="2"/>
              </a:rPr>
              <a:t> </a:t>
            </a:r>
            <a:r>
              <a:rPr lang="en-US" altLang="zh-CN"/>
              <a:t>Q  , P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R , Q </a:t>
            </a:r>
            <a:r>
              <a:rPr lang="en-US" altLang="zh-CN">
                <a:sym typeface="Symbol" panose="05050102010706020507" pitchFamily="18" charset="2"/>
              </a:rPr>
              <a:t> S</a:t>
            </a:r>
            <a:r>
              <a:rPr lang="en-US" altLang="zh-CN"/>
              <a:t> |= 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R   </a:t>
            </a:r>
          </a:p>
          <a:p>
            <a:pPr>
              <a:spcBef>
                <a:spcPct val="0"/>
              </a:spcBef>
            </a:pPr>
            <a:r>
              <a:rPr lang="zh-CN" altLang="en-US"/>
              <a:t>其中      </a:t>
            </a:r>
            <a:r>
              <a:rPr lang="en-US" altLang="zh-CN"/>
              <a:t>P: </a:t>
            </a:r>
            <a:r>
              <a:rPr lang="zh-CN" altLang="en-US"/>
              <a:t>他竞技状态良好。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Q: </a:t>
            </a:r>
            <a:r>
              <a:rPr lang="zh-CN" altLang="en-US"/>
              <a:t>他取得好成绩。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R: </a:t>
            </a:r>
            <a:r>
              <a:rPr lang="zh-CN" altLang="en-US"/>
              <a:t>他获得金牌。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S: </a:t>
            </a:r>
            <a:r>
              <a:rPr lang="zh-CN" altLang="en-US"/>
              <a:t>他参加比赛。</a:t>
            </a:r>
          </a:p>
        </p:txBody>
      </p:sp>
    </p:spTree>
    <p:extLst>
      <p:ext uri="{BB962C8B-B14F-4D97-AF65-F5344CB8AC3E}">
        <p14:creationId xmlns:p14="http://schemas.microsoft.com/office/powerpoint/2010/main" val="27420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  </a:t>
            </a:r>
            <a:r>
              <a:rPr lang="zh-CN" altLang="en-US"/>
              <a:t>如果只有钢铁侠在地球</a:t>
            </a:r>
            <a:r>
              <a:rPr lang="en-US" altLang="zh-CN"/>
              <a:t>, </a:t>
            </a:r>
            <a:r>
              <a:rPr lang="zh-CN" altLang="en-US"/>
              <a:t>美国队长不在</a:t>
            </a:r>
            <a:r>
              <a:rPr lang="en-US" altLang="zh-CN"/>
              <a:t>, </a:t>
            </a:r>
            <a:r>
              <a:rPr lang="zh-CN" altLang="en-US"/>
              <a:t>那么就打不赢灭霸</a:t>
            </a:r>
            <a:r>
              <a:rPr lang="en-US" altLang="zh-CN"/>
              <a:t>. </a:t>
            </a:r>
            <a:r>
              <a:rPr lang="zh-CN" altLang="en-US"/>
              <a:t>结局是打赢灭霸或者灭霸杀死宇宙一半的生命</a:t>
            </a:r>
            <a:r>
              <a:rPr lang="en-US" altLang="zh-CN"/>
              <a:t>. </a:t>
            </a:r>
            <a:r>
              <a:rPr lang="zh-CN" altLang="en-US"/>
              <a:t>钢铁侠在地球</a:t>
            </a:r>
            <a:r>
              <a:rPr lang="en-US" altLang="zh-CN"/>
              <a:t>. </a:t>
            </a:r>
            <a:r>
              <a:rPr lang="zh-CN" altLang="en-US"/>
              <a:t>结局灭霸没有杀死宇宙一半的生命</a:t>
            </a:r>
            <a:r>
              <a:rPr lang="en-US" altLang="zh-CN"/>
              <a:t>. </a:t>
            </a:r>
            <a:r>
              <a:rPr lang="zh-CN" altLang="en-US"/>
              <a:t>因此美国队长在地球</a:t>
            </a:r>
            <a:r>
              <a:rPr lang="en-US" altLang="zh-CN"/>
              <a:t>.</a:t>
            </a:r>
          </a:p>
          <a:p>
            <a:pPr algn="just">
              <a:spcBef>
                <a:spcPct val="0"/>
              </a:spcBef>
            </a:pPr>
            <a:r>
              <a:rPr lang="zh-CN" altLang="en-US" b="1"/>
              <a:t>解</a:t>
            </a:r>
            <a:r>
              <a:rPr lang="zh-CN" altLang="en-US"/>
              <a:t>　命题符号化的形式为</a:t>
            </a:r>
          </a:p>
          <a:p>
            <a:pPr algn="ctr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/>
              <a:t>P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R, R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S</a:t>
            </a:r>
            <a:r>
              <a:rPr lang="en-US" altLang="zh-CN"/>
              <a:t>, P, </a:t>
            </a:r>
            <a:r>
              <a:rPr lang="en-US" altLang="zh-CN">
                <a:sym typeface="Symbol" panose="05050102010706020507" pitchFamily="18" charset="2"/>
              </a:rPr>
              <a:t>S </a:t>
            </a:r>
            <a:r>
              <a:rPr lang="en-US" altLang="zh-CN"/>
              <a:t>|= Q</a:t>
            </a:r>
          </a:p>
          <a:p>
            <a:pPr>
              <a:spcBef>
                <a:spcPct val="0"/>
              </a:spcBef>
            </a:pPr>
            <a:r>
              <a:rPr lang="zh-CN" altLang="en-US"/>
              <a:t>其中      </a:t>
            </a:r>
            <a:r>
              <a:rPr lang="en-US" altLang="zh-CN"/>
              <a:t>P: </a:t>
            </a:r>
            <a:r>
              <a:rPr lang="zh-CN" altLang="en-US"/>
              <a:t>钢铁侠在地球。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Q: </a:t>
            </a:r>
            <a:r>
              <a:rPr lang="zh-CN" altLang="en-US"/>
              <a:t>美国队长在地球。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R: </a:t>
            </a:r>
            <a:r>
              <a:rPr lang="zh-CN" altLang="en-US"/>
              <a:t>打赢灭霸。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S: </a:t>
            </a:r>
            <a:r>
              <a:rPr lang="zh-CN" altLang="en-US"/>
              <a:t>灭霸杀死宇宙一半生命。</a:t>
            </a:r>
          </a:p>
          <a:p>
            <a:endParaRPr lang="zh-CN" altLang="en-US" b="1"/>
          </a:p>
          <a:p>
            <a:r>
              <a:rPr lang="zh-CN" altLang="en-US" b="1"/>
              <a:t>例</a:t>
            </a:r>
            <a:r>
              <a:rPr lang="en-US" altLang="zh-CN" b="1"/>
              <a:t>6</a:t>
            </a:r>
            <a:r>
              <a:rPr lang="zh-CN" altLang="en-US"/>
              <a:t>　如果小</a:t>
            </a:r>
            <a:r>
              <a:rPr lang="en-US" altLang="zh-CN"/>
              <a:t>A</a:t>
            </a:r>
            <a:r>
              <a:rPr lang="zh-CN" altLang="en-US"/>
              <a:t>打王者</a:t>
            </a:r>
            <a:r>
              <a:rPr lang="en-US" altLang="zh-CN"/>
              <a:t>, </a:t>
            </a:r>
            <a:r>
              <a:rPr lang="zh-CN" altLang="en-US"/>
              <a:t>则当小</a:t>
            </a:r>
            <a:r>
              <a:rPr lang="en-US" altLang="zh-CN"/>
              <a:t>B</a:t>
            </a:r>
            <a:r>
              <a:rPr lang="zh-CN" altLang="en-US"/>
              <a:t>打王者时</a:t>
            </a:r>
            <a:r>
              <a:rPr lang="en-US" altLang="zh-CN"/>
              <a:t>, </a:t>
            </a:r>
            <a:r>
              <a:rPr lang="zh-CN" altLang="en-US"/>
              <a:t>小</a:t>
            </a:r>
            <a:r>
              <a:rPr lang="en-US" altLang="zh-CN"/>
              <a:t>C</a:t>
            </a:r>
            <a:r>
              <a:rPr lang="zh-CN" altLang="en-US"/>
              <a:t>也打</a:t>
            </a:r>
            <a:r>
              <a:rPr lang="en-US" altLang="zh-CN"/>
              <a:t>. </a:t>
            </a:r>
            <a:r>
              <a:rPr lang="zh-CN" altLang="en-US"/>
              <a:t>小</a:t>
            </a:r>
            <a:r>
              <a:rPr lang="en-US" altLang="zh-CN"/>
              <a:t>D</a:t>
            </a:r>
            <a:r>
              <a:rPr lang="zh-CN" altLang="en-US"/>
              <a:t>不打王者或小</a:t>
            </a:r>
            <a:r>
              <a:rPr lang="en-US" altLang="zh-CN"/>
              <a:t>A</a:t>
            </a:r>
            <a:r>
              <a:rPr lang="zh-CN" altLang="en-US"/>
              <a:t>打王者</a:t>
            </a:r>
            <a:r>
              <a:rPr lang="en-US" altLang="zh-CN"/>
              <a:t>. </a:t>
            </a:r>
            <a:r>
              <a:rPr lang="zh-CN" altLang="en-US"/>
              <a:t>小</a:t>
            </a:r>
            <a:r>
              <a:rPr lang="en-US" altLang="zh-CN"/>
              <a:t>B</a:t>
            </a:r>
            <a:r>
              <a:rPr lang="zh-CN" altLang="en-US"/>
              <a:t>打王者</a:t>
            </a:r>
            <a:r>
              <a:rPr lang="en-US" altLang="zh-CN"/>
              <a:t>. </a:t>
            </a:r>
            <a:r>
              <a:rPr lang="zh-CN" altLang="en-US"/>
              <a:t>所以当小</a:t>
            </a:r>
            <a:r>
              <a:rPr lang="en-US" altLang="zh-CN"/>
              <a:t>D</a:t>
            </a:r>
            <a:r>
              <a:rPr lang="zh-CN" altLang="en-US"/>
              <a:t>打王者时</a:t>
            </a:r>
            <a:r>
              <a:rPr lang="en-US" altLang="zh-CN"/>
              <a:t>, </a:t>
            </a:r>
            <a:r>
              <a:rPr lang="zh-CN" altLang="en-US"/>
              <a:t>小</a:t>
            </a:r>
            <a:r>
              <a:rPr lang="en-US" altLang="zh-CN"/>
              <a:t>C</a:t>
            </a:r>
            <a:r>
              <a:rPr lang="zh-CN" altLang="en-US"/>
              <a:t>也打</a:t>
            </a:r>
            <a:r>
              <a:rPr lang="en-US" altLang="zh-CN"/>
              <a:t>.</a:t>
            </a:r>
          </a:p>
          <a:p>
            <a:r>
              <a:rPr lang="zh-CN" altLang="en-US" b="1"/>
              <a:t>解</a:t>
            </a:r>
            <a:r>
              <a:rPr lang="zh-CN" altLang="en-US"/>
              <a:t>　命题符号化的形式为</a:t>
            </a:r>
          </a:p>
          <a:p>
            <a:pPr algn="ctr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    </a:t>
            </a:r>
            <a:r>
              <a:rPr lang="en-US" altLang="zh-CN"/>
              <a:t>P </a:t>
            </a:r>
            <a:r>
              <a:rPr lang="en-US" altLang="zh-CN">
                <a:sym typeface="Symbol" panose="05050102010706020507" pitchFamily="18" charset="2"/>
              </a:rPr>
              <a:t> (</a:t>
            </a:r>
            <a:r>
              <a:rPr lang="en-US" altLang="zh-CN"/>
              <a:t>Q</a:t>
            </a:r>
            <a:r>
              <a:rPr lang="en-US" altLang="zh-CN">
                <a:sym typeface="Symbol" panose="05050102010706020507" pitchFamily="18" charset="2"/>
              </a:rPr>
              <a:t>  R)</a:t>
            </a:r>
            <a:r>
              <a:rPr lang="en-US" altLang="zh-CN"/>
              <a:t> , </a:t>
            </a:r>
            <a:r>
              <a:rPr lang="en-US" altLang="zh-CN">
                <a:sym typeface="Symbol" panose="05050102010706020507" pitchFamily="18" charset="2"/>
              </a:rPr>
              <a:t>S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P , Q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/>
              <a:t>|= S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R   </a:t>
            </a:r>
          </a:p>
          <a:p>
            <a:pPr>
              <a:spcBef>
                <a:spcPct val="0"/>
              </a:spcBef>
            </a:pPr>
            <a:r>
              <a:rPr lang="zh-CN" altLang="en-US"/>
              <a:t>其中      </a:t>
            </a:r>
            <a:r>
              <a:rPr lang="en-US" altLang="zh-CN"/>
              <a:t>P:</a:t>
            </a:r>
            <a:r>
              <a:rPr lang="zh-CN" altLang="en-US"/>
              <a:t>小</a:t>
            </a:r>
            <a:r>
              <a:rPr lang="en-US" altLang="zh-CN"/>
              <a:t>A</a:t>
            </a:r>
            <a:r>
              <a:rPr lang="zh-CN" altLang="en-US"/>
              <a:t>打王者。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Q:</a:t>
            </a:r>
            <a:r>
              <a:rPr lang="zh-CN" altLang="en-US"/>
              <a:t>小</a:t>
            </a:r>
            <a:r>
              <a:rPr lang="en-US" altLang="zh-CN"/>
              <a:t>B</a:t>
            </a:r>
            <a:r>
              <a:rPr lang="zh-CN" altLang="en-US"/>
              <a:t>打王者。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R:</a:t>
            </a:r>
            <a:r>
              <a:rPr lang="zh-CN" altLang="en-US"/>
              <a:t>小</a:t>
            </a:r>
            <a:r>
              <a:rPr lang="en-US" altLang="zh-CN"/>
              <a:t>C</a:t>
            </a:r>
            <a:r>
              <a:rPr lang="zh-CN" altLang="en-US"/>
              <a:t>打王者。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 </a:t>
            </a:r>
            <a:r>
              <a:rPr lang="en-US" altLang="zh-CN"/>
              <a:t>S:</a:t>
            </a:r>
            <a:r>
              <a:rPr lang="zh-CN" altLang="en-US"/>
              <a:t>小</a:t>
            </a:r>
            <a:r>
              <a:rPr lang="en-US" altLang="zh-CN"/>
              <a:t>D</a:t>
            </a:r>
            <a:r>
              <a:rPr lang="zh-CN" altLang="en-US"/>
              <a:t>打王者。</a:t>
            </a:r>
          </a:p>
        </p:txBody>
      </p:sp>
    </p:spTree>
    <p:extLst>
      <p:ext uri="{BB962C8B-B14F-4D97-AF65-F5344CB8AC3E}">
        <p14:creationId xmlns:p14="http://schemas.microsoft.com/office/powerpoint/2010/main" val="3052532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   </a:t>
            </a:r>
            <a:r>
              <a:rPr lang="zh-CN" altLang="en-US"/>
              <a:t>王宫里发生了一件盗窃案，国王的金币不见了，已知事实如下：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甲或乙盗窃了金币；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若甲盗窃了金币，则作案时间不能发生在午夜前；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 若乙的证词正确，则午夜时房内灯光未灭；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 若乙的证词不正确，则作案时间发生在午夜之前；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 午夜时房内灯光灭了。</a:t>
            </a:r>
            <a:endParaRPr lang="en-US" altLang="zh-CN"/>
          </a:p>
          <a:p>
            <a:r>
              <a:rPr lang="zh-CN" altLang="en-US"/>
              <a:t>验证乙作案。</a:t>
            </a:r>
          </a:p>
          <a:p>
            <a:r>
              <a:rPr lang="zh-CN" altLang="en-US" b="1"/>
              <a:t>解    </a:t>
            </a:r>
            <a:r>
              <a:rPr lang="en-US" altLang="zh-CN"/>
              <a:t>P</a:t>
            </a:r>
            <a:r>
              <a:rPr lang="zh-CN" altLang="en-US"/>
              <a:t>：甲作案，</a:t>
            </a:r>
            <a:endParaRPr lang="en-US" altLang="zh-CN"/>
          </a:p>
          <a:p>
            <a:r>
              <a:rPr lang="en-US" altLang="zh-CN"/>
              <a:t>        Q</a:t>
            </a:r>
            <a:r>
              <a:rPr lang="zh-CN" altLang="en-US"/>
              <a:t>：乙作案，</a:t>
            </a:r>
            <a:endParaRPr lang="en-US" altLang="zh-CN"/>
          </a:p>
          <a:p>
            <a:r>
              <a:rPr lang="en-US" altLang="zh-CN"/>
              <a:t>        R</a:t>
            </a:r>
            <a:r>
              <a:rPr lang="zh-CN" altLang="en-US"/>
              <a:t>：作案时间发生在午夜之前，</a:t>
            </a:r>
            <a:endParaRPr lang="en-US" altLang="zh-CN"/>
          </a:p>
          <a:p>
            <a:r>
              <a:rPr lang="en-US" altLang="zh-CN"/>
              <a:t>        S</a:t>
            </a:r>
            <a:r>
              <a:rPr lang="zh-CN" altLang="en-US"/>
              <a:t>：乙的证词正确，</a:t>
            </a:r>
            <a:endParaRPr lang="en-US" altLang="zh-CN"/>
          </a:p>
          <a:p>
            <a:r>
              <a:rPr lang="en-US" altLang="zh-CN"/>
              <a:t>        U</a:t>
            </a:r>
            <a:r>
              <a:rPr lang="zh-CN" altLang="en-US"/>
              <a:t>：午夜时灯光灭了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前提： </a:t>
            </a:r>
            <a:r>
              <a:rPr lang="en-US" altLang="zh-CN">
                <a:sym typeface="Symbol" panose="05050102010706020507" pitchFamily="18" charset="2"/>
              </a:rPr>
              <a:t>P  Q, P  R, S  U,  S  R, U</a:t>
            </a:r>
          </a:p>
          <a:p>
            <a:r>
              <a:rPr lang="zh-CN" altLang="en-US">
                <a:sym typeface="Symbol" panose="05050102010706020507" pitchFamily="18" charset="2"/>
              </a:rPr>
              <a:t>结论：</a:t>
            </a:r>
            <a:r>
              <a:rPr lang="en-US" altLang="zh-CN">
                <a:sym typeface="Symbol" panose="05050102010706020507" pitchFamily="18" charset="2"/>
              </a:rPr>
              <a:t>Q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/>
              <a:t>前提： </a:t>
            </a:r>
            <a:r>
              <a:rPr lang="en-US" altLang="zh-CN">
                <a:sym typeface="Symbol" panose="05050102010706020507" pitchFamily="18" charset="2"/>
              </a:rPr>
              <a:t>P  Q, P  R, S  U, S  R, U |= Q</a:t>
            </a:r>
          </a:p>
          <a:p>
            <a:endParaRPr lang="zh-CN" altLang="en-US" sz="140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698CA2C-1BF1-4BDD-9939-3626356BDDE4}"/>
              </a:ext>
            </a:extLst>
          </p:cNvPr>
          <p:cNvSpPr txBox="1">
            <a:spLocks/>
          </p:cNvSpPr>
          <p:nvPr/>
        </p:nvSpPr>
        <p:spPr>
          <a:xfrm>
            <a:off x="684259" y="1987519"/>
            <a:ext cx="3743279" cy="47622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(1)U</a:t>
            </a:r>
          </a:p>
          <a:p>
            <a:r>
              <a:rPr lang="en-US" altLang="zh-CN">
                <a:sym typeface="Symbol" panose="05050102010706020507" pitchFamily="18" charset="2"/>
              </a:rPr>
              <a:t>(2)	S</a:t>
            </a:r>
          </a:p>
          <a:p>
            <a:r>
              <a:rPr lang="en-US" altLang="zh-CN">
                <a:sym typeface="Symbol" panose="05050102010706020507" pitchFamily="18" charset="2"/>
              </a:rPr>
              <a:t>(3)	S  U</a:t>
            </a:r>
          </a:p>
          <a:p>
            <a:r>
              <a:rPr lang="en-US" altLang="zh-CN">
                <a:sym typeface="Symbol" panose="05050102010706020507" pitchFamily="18" charset="2"/>
              </a:rPr>
              <a:t>(3)	U</a:t>
            </a:r>
          </a:p>
          <a:p>
            <a:r>
              <a:rPr lang="en-US" altLang="zh-CN">
                <a:sym typeface="Symbol" panose="05050102010706020507" pitchFamily="18" charset="2"/>
              </a:rPr>
              <a:t>(4) S </a:t>
            </a:r>
          </a:p>
          <a:p>
            <a:r>
              <a:rPr lang="en-US" altLang="zh-CN">
                <a:sym typeface="Symbol" panose="05050102010706020507" pitchFamily="18" charset="2"/>
              </a:rPr>
              <a:t>(5) S  R</a:t>
            </a:r>
          </a:p>
          <a:p>
            <a:r>
              <a:rPr lang="en-US" altLang="zh-CN">
                <a:sym typeface="Symbol" panose="05050102010706020507" pitchFamily="18" charset="2"/>
              </a:rPr>
              <a:t>(6)R</a:t>
            </a:r>
          </a:p>
          <a:p>
            <a:r>
              <a:rPr lang="en-US" altLang="zh-CN">
                <a:sym typeface="Symbol" panose="05050102010706020507" pitchFamily="18" charset="2"/>
              </a:rPr>
              <a:t>(7)	P</a:t>
            </a:r>
          </a:p>
          <a:p>
            <a:r>
              <a:rPr lang="en-US" altLang="zh-CN">
                <a:sym typeface="Symbol" panose="05050102010706020507" pitchFamily="18" charset="2"/>
              </a:rPr>
              <a:t>(8)	P  R</a:t>
            </a:r>
          </a:p>
          <a:p>
            <a:r>
              <a:rPr lang="en-US" altLang="zh-CN">
                <a:sym typeface="Symbol" panose="05050102010706020507" pitchFamily="18" charset="2"/>
              </a:rPr>
              <a:t>(9)P</a:t>
            </a:r>
          </a:p>
          <a:p>
            <a:endParaRPr lang="zh-CN" altLang="en-US" sz="140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02E50C84-8BF0-42FE-AA33-54329E5454D1}"/>
              </a:ext>
            </a:extLst>
          </p:cNvPr>
          <p:cNvSpPr txBox="1">
            <a:spLocks/>
          </p:cNvSpPr>
          <p:nvPr/>
        </p:nvSpPr>
        <p:spPr>
          <a:xfrm>
            <a:off x="4427538" y="1987518"/>
            <a:ext cx="3743279" cy="47622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(10) P  Q</a:t>
            </a:r>
          </a:p>
          <a:p>
            <a:r>
              <a:rPr lang="en-US" altLang="zh-CN">
                <a:sym typeface="Symbol" panose="05050102010706020507" pitchFamily="18" charset="2"/>
              </a:rPr>
              <a:t>(11)	P</a:t>
            </a:r>
          </a:p>
          <a:p>
            <a:r>
              <a:rPr lang="en-US" altLang="zh-CN">
                <a:sym typeface="Symbol" panose="05050102010706020507" pitchFamily="18" charset="2"/>
              </a:rPr>
              <a:t>(12)		Q</a:t>
            </a:r>
          </a:p>
          <a:p>
            <a:r>
              <a:rPr lang="en-US" altLang="zh-CN">
                <a:sym typeface="Symbol" panose="05050102010706020507" pitchFamily="18" charset="2"/>
              </a:rPr>
              <a:t>(13)	Q</a:t>
            </a:r>
          </a:p>
          <a:p>
            <a:r>
              <a:rPr lang="en-US" altLang="zh-CN">
                <a:sym typeface="Symbol" panose="05050102010706020507" pitchFamily="18" charset="2"/>
              </a:rPr>
              <a:t>(14)	Q</a:t>
            </a:r>
          </a:p>
          <a:p>
            <a:r>
              <a:rPr lang="en-US" altLang="zh-CN">
                <a:sym typeface="Symbol" panose="05050102010706020507" pitchFamily="18" charset="2"/>
              </a:rPr>
              <a:t>(15)		 Q</a:t>
            </a:r>
          </a:p>
          <a:p>
            <a:r>
              <a:rPr lang="en-US" altLang="zh-CN">
                <a:sym typeface="Symbol" panose="05050102010706020507" pitchFamily="18" charset="2"/>
              </a:rPr>
              <a:t>(16)	 Q</a:t>
            </a:r>
          </a:p>
          <a:p>
            <a:r>
              <a:rPr lang="en-US" altLang="zh-CN">
                <a:sym typeface="Symbol" panose="05050102010706020507" pitchFamily="18" charset="2"/>
              </a:rPr>
              <a:t>(17)Q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89509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/>
              <a:t>自然推理系统的主要特点：允许直接引入前提或假设，然后应用一些给定的推理规则，逐步引出一系列命题公式，直到所要证的命题公式</a:t>
            </a:r>
            <a:r>
              <a:rPr lang="en-US" altLang="zh-CN"/>
              <a:t>(</a:t>
            </a:r>
            <a:r>
              <a:rPr lang="zh-CN" altLang="en-US"/>
              <a:t>结论</a:t>
            </a:r>
            <a:r>
              <a:rPr lang="en-US" altLang="zh-CN"/>
              <a:t>)</a:t>
            </a:r>
            <a:r>
              <a:rPr lang="zh-CN" altLang="en-US"/>
              <a:t>被引出。</a:t>
            </a:r>
          </a:p>
          <a:p>
            <a:pPr algn="just">
              <a:spcBef>
                <a:spcPts val="600"/>
              </a:spcBef>
            </a:pP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设 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,…,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,  </a:t>
            </a:r>
            <a:r>
              <a:rPr lang="zh-CN" altLang="en-US"/>
              <a:t>是命题公式。如果在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,…,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的假设下，根据一些给定的推理规则</a:t>
            </a:r>
            <a:r>
              <a:rPr lang="en-US" altLang="zh-CN"/>
              <a:t>(</a:t>
            </a:r>
            <a:r>
              <a:rPr lang="zh-CN" altLang="en-US"/>
              <a:t>直接的或间接的</a:t>
            </a:r>
            <a:r>
              <a:rPr lang="en-US" altLang="zh-CN"/>
              <a:t>)</a:t>
            </a:r>
            <a:r>
              <a:rPr lang="zh-CN" altLang="en-US"/>
              <a:t>，可以构造出一个命题公式序列</a:t>
            </a:r>
          </a:p>
          <a:p>
            <a:pPr algn="ctr"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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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,…,</a:t>
            </a:r>
            <a:r>
              <a:rPr lang="en-US" altLang="zh-CN" baseline="-25000">
                <a:sym typeface="Symbol" panose="05050102010706020507" pitchFamily="18" charset="2"/>
              </a:rPr>
              <a:t>m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直到</a:t>
            </a:r>
            <a:r>
              <a:rPr lang="zh-CN" altLang="en-US">
                <a:sym typeface="Symbol" panose="05050102010706020507" pitchFamily="18" charset="2"/>
              </a:rPr>
              <a:t></a:t>
            </a:r>
            <a:r>
              <a:rPr lang="zh-CN" altLang="en-US"/>
              <a:t>引出，则称此命题公式序列为在前提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,…,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下关于结论</a:t>
            </a:r>
            <a:r>
              <a:rPr lang="zh-CN" altLang="en-US">
                <a:sym typeface="Symbol" panose="05050102010706020507" pitchFamily="18" charset="2"/>
              </a:rPr>
              <a:t></a:t>
            </a:r>
            <a:r>
              <a:rPr lang="zh-CN" altLang="en-US"/>
              <a:t>的一个证明</a:t>
            </a:r>
            <a:endParaRPr lang="en-US" altLang="zh-CN"/>
          </a:p>
          <a:p>
            <a:pPr algn="ctr"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,…,</a:t>
            </a:r>
            <a:r>
              <a:rPr lang="en-US" altLang="zh-CN" baseline="-25000">
                <a:sym typeface="Symbol" panose="05050102010706020507" pitchFamily="18" charset="2"/>
              </a:rPr>
              <a:t>n </a:t>
            </a:r>
            <a:r>
              <a:rPr lang="en-US" altLang="zh-CN"/>
              <a:t>|= </a:t>
            </a:r>
            <a:r>
              <a:rPr lang="en-US" altLang="zh-CN">
                <a:sym typeface="Symbol" panose="05050102010706020507" pitchFamily="18" charset="2"/>
              </a:rPr>
              <a:t>       </a:t>
            </a:r>
            <a:r>
              <a:rPr lang="en-US" altLang="zh-CN"/>
              <a:t>(*)</a:t>
            </a:r>
          </a:p>
          <a:p>
            <a:pPr algn="just">
              <a:spcBef>
                <a:spcPts val="600"/>
              </a:spcBef>
            </a:pP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有时为了方便将前提集用</a:t>
            </a:r>
            <a:r>
              <a:rPr lang="zh-CN" altLang="en-US">
                <a:sym typeface="Symbol" panose="05050102010706020507" pitchFamily="18" charset="2"/>
              </a:rPr>
              <a:t></a:t>
            </a:r>
            <a:r>
              <a:rPr lang="zh-CN" altLang="en-US"/>
              <a:t>表示，即 </a:t>
            </a:r>
            <a:r>
              <a:rPr lang="zh-CN" altLang="en-US">
                <a:sym typeface="Symbol" panose="05050102010706020507" pitchFamily="18" charset="2"/>
              </a:rPr>
              <a:t> </a:t>
            </a:r>
            <a:r>
              <a:rPr lang="en-US" altLang="zh-CN">
                <a:sym typeface="Symbol" panose="05050102010706020507" pitchFamily="18" charset="2"/>
              </a:rPr>
              <a:t>= {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…, 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zh-CN" altLang="en-US"/>
          </a:p>
          <a:p>
            <a:pPr algn="just">
              <a:spcBef>
                <a:spcPts val="600"/>
              </a:spcBef>
            </a:pPr>
            <a:r>
              <a:rPr lang="zh-CN" altLang="en-US"/>
              <a:t>关于</a:t>
            </a:r>
            <a:r>
              <a:rPr lang="en-US" altLang="zh-CN"/>
              <a:t>(*)</a:t>
            </a:r>
            <a:r>
              <a:rPr lang="zh-CN" altLang="en-US"/>
              <a:t>的逻辑关系，可以用下式解释：</a:t>
            </a:r>
          </a:p>
          <a:p>
            <a:pPr algn="ctr"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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…</a:t>
            </a:r>
            <a:r>
              <a:rPr lang="en-US" altLang="zh-CN" baseline="-25000">
                <a:sym typeface="Symbol" panose="05050102010706020507" pitchFamily="18" charset="2"/>
              </a:rPr>
              <a:t>n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endParaRPr lang="en-US" altLang="zh-CN"/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714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/>
              <a:t>作为本节的结束，下面对如何评价一个形式推理系统做一点说明，以便对一般的形式推理系统有一个比较全面的了解。</a:t>
            </a:r>
            <a:endParaRPr lang="en-US" altLang="zh-CN"/>
          </a:p>
          <a:p>
            <a:pPr algn="just">
              <a:spcBef>
                <a:spcPts val="600"/>
              </a:spcBef>
            </a:pPr>
            <a:endParaRPr lang="zh-CN" altLang="en-US"/>
          </a:p>
          <a:p>
            <a:pPr algn="just">
              <a:spcBef>
                <a:spcPts val="600"/>
              </a:spcBef>
            </a:pPr>
            <a:r>
              <a:rPr lang="zh-CN" altLang="en-US"/>
              <a:t>对于给定的一个形式推理系统，一般说可以从三个方面来进行评价，即</a:t>
            </a:r>
            <a:r>
              <a:rPr lang="zh-CN" altLang="en-US" b="1">
                <a:solidFill>
                  <a:srgbClr val="0070C0"/>
                </a:solidFill>
              </a:rPr>
              <a:t>可靠性、完备性、独立性</a:t>
            </a:r>
            <a:r>
              <a:rPr lang="zh-CN" altLang="en-US"/>
              <a:t>。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70C0"/>
                </a:solidFill>
              </a:rPr>
              <a:t>可靠性</a:t>
            </a:r>
            <a:r>
              <a:rPr lang="zh-CN" altLang="en-US"/>
              <a:t>，在前面已做了说明，这里不再重复。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70C0"/>
                </a:solidFill>
              </a:rPr>
              <a:t>完备性</a:t>
            </a:r>
            <a:r>
              <a:rPr lang="zh-CN" altLang="en-US"/>
              <a:t>。就自然推理系统而言，完备性是指命题演算中的所有永真命题公式均为该系统的可证公式。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例如，命题演算中所有</a:t>
            </a:r>
            <a:r>
              <a:rPr lang="zh-CN" altLang="en-US">
                <a:sym typeface="Symbol" panose="05050102010706020507" pitchFamily="18" charset="2"/>
              </a:rPr>
              <a:t>与</a:t>
            </a:r>
            <a:r>
              <a:rPr lang="zh-CN" altLang="en-US"/>
              <a:t>的逻辑蕴涵关系，均应在自然推理系统中得到证明。    这样，从理论上讲，所有用真值表法或分析指派法能够证明的逻辑蕴涵关系，均可通过前面定义的规则集给出证明。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70C0"/>
                </a:solidFill>
              </a:rPr>
              <a:t>独立性</a:t>
            </a:r>
            <a:r>
              <a:rPr lang="zh-CN" altLang="en-US"/>
              <a:t>。就自然推理系统而言，独立性是指如果从该系统中去掉某一条规则，那么该系统就不是完备的。换句话说，该系统中的每一条规则都是必不可少的。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3351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总回顾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 </a:t>
            </a:r>
            <a:r>
              <a:rPr lang="zh-CN" altLang="en-US"/>
              <a:t>如果我趴着，敌人就看不到我。如果我站着，敌人就能看到我。因此，如果我站着，我就不是趴着。</a:t>
            </a:r>
            <a:endParaRPr lang="en-US" altLang="zh-CN"/>
          </a:p>
          <a:p>
            <a:r>
              <a:rPr lang="zh-CN" altLang="en-US" b="1"/>
              <a:t>解    </a:t>
            </a:r>
            <a:r>
              <a:rPr lang="en-US" altLang="zh-CN"/>
              <a:t>P</a:t>
            </a:r>
            <a:r>
              <a:rPr lang="zh-CN" altLang="en-US"/>
              <a:t>：我趴着。</a:t>
            </a:r>
            <a:endParaRPr lang="en-US" altLang="zh-CN"/>
          </a:p>
          <a:p>
            <a:r>
              <a:rPr lang="en-US" altLang="zh-CN"/>
              <a:t>        Q</a:t>
            </a:r>
            <a:r>
              <a:rPr lang="zh-CN" altLang="en-US"/>
              <a:t>：我站着。</a:t>
            </a:r>
            <a:endParaRPr lang="en-US" altLang="zh-CN"/>
          </a:p>
          <a:p>
            <a:r>
              <a:rPr lang="en-US" altLang="zh-CN"/>
              <a:t>        R</a:t>
            </a:r>
            <a:r>
              <a:rPr lang="zh-CN" altLang="en-US"/>
              <a:t>：敌人能看到我。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前提： </a:t>
            </a:r>
            <a:r>
              <a:rPr lang="en-US" altLang="zh-CN">
                <a:sym typeface="Symbol" panose="05050102010706020507" pitchFamily="18" charset="2"/>
              </a:rPr>
              <a:t>P  R, Q  R</a:t>
            </a:r>
          </a:p>
          <a:p>
            <a:r>
              <a:rPr lang="zh-CN" altLang="en-US">
                <a:sym typeface="Symbol" panose="05050102010706020507" pitchFamily="18" charset="2"/>
              </a:rPr>
              <a:t>结论： </a:t>
            </a:r>
            <a:r>
              <a:rPr lang="en-US" altLang="zh-CN">
                <a:sym typeface="Symbol" panose="05050102010706020507" pitchFamily="18" charset="2"/>
              </a:rPr>
              <a:t>Q  P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真值表法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变换法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主析取范式法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形式推理法</a:t>
            </a:r>
            <a:endParaRPr lang="en-US" altLang="zh-CN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39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zh-CN" altLang="en-US"/>
              <a:t>自然推理系统的证明是按行进行的，而且每行只能写一个命题公式。其一般格式如下</a:t>
            </a:r>
          </a:p>
          <a:p>
            <a:pPr algn="ctr"/>
            <a:r>
              <a:rPr lang="en-US" altLang="zh-CN"/>
              <a:t>&lt;</a:t>
            </a:r>
            <a:r>
              <a:rPr lang="zh-CN" altLang="en-US"/>
              <a:t>标号部分</a:t>
            </a:r>
            <a:r>
              <a:rPr lang="en-US" altLang="zh-CN"/>
              <a:t>&gt;</a:t>
            </a:r>
            <a:r>
              <a:rPr lang="zh-CN" altLang="en-US"/>
              <a:t>　　　</a:t>
            </a:r>
            <a:r>
              <a:rPr lang="en-US" altLang="zh-CN"/>
              <a:t>&lt;</a:t>
            </a:r>
            <a:r>
              <a:rPr lang="zh-CN" altLang="en-US"/>
              <a:t>命题公式</a:t>
            </a:r>
            <a:r>
              <a:rPr lang="en-US" altLang="zh-CN"/>
              <a:t>&gt;</a:t>
            </a:r>
            <a:r>
              <a:rPr lang="zh-CN" altLang="en-US"/>
              <a:t>　　　　</a:t>
            </a:r>
            <a:r>
              <a:rPr lang="en-US" altLang="zh-CN"/>
              <a:t>&lt;</a:t>
            </a:r>
            <a:r>
              <a:rPr lang="zh-CN" altLang="en-US"/>
              <a:t>说明部分</a:t>
            </a:r>
            <a:r>
              <a:rPr lang="en-US" altLang="zh-CN"/>
              <a:t>&gt;</a:t>
            </a:r>
          </a:p>
          <a:p>
            <a:pPr algn="just"/>
            <a:r>
              <a:rPr lang="en-US" altLang="zh-CN"/>
              <a:t>    1) </a:t>
            </a:r>
            <a:r>
              <a:rPr lang="zh-CN" altLang="en-US"/>
              <a:t>标号部分给出证明的步骤，而且是从第一步开始，逐步增加。如第</a:t>
            </a:r>
            <a:r>
              <a:rPr lang="en-US" altLang="zh-CN"/>
              <a:t>i</a:t>
            </a:r>
            <a:r>
              <a:rPr lang="zh-CN" altLang="en-US"/>
              <a:t>步写成 </a:t>
            </a:r>
            <a:r>
              <a:rPr lang="en-US" altLang="zh-CN"/>
              <a:t>(i) </a:t>
            </a:r>
            <a:r>
              <a:rPr lang="zh-CN" altLang="en-US"/>
              <a:t>等。</a:t>
            </a:r>
          </a:p>
          <a:p>
            <a:pPr algn="just"/>
            <a:r>
              <a:rPr lang="zh-CN" altLang="en-US"/>
              <a:t>    </a:t>
            </a:r>
            <a:r>
              <a:rPr lang="en-US" altLang="zh-CN"/>
              <a:t>2) </a:t>
            </a:r>
            <a:r>
              <a:rPr lang="zh-CN" altLang="en-US"/>
              <a:t>命题公式为在本章中所定义的命题公式。其中不能带有命题公式定义以外的字符，如逗号等是不允许的。</a:t>
            </a:r>
          </a:p>
          <a:p>
            <a:pPr algn="just"/>
            <a:r>
              <a:rPr lang="zh-CN" altLang="en-US"/>
              <a:t>    </a:t>
            </a:r>
            <a:r>
              <a:rPr lang="en-US" altLang="zh-CN"/>
              <a:t>3) </a:t>
            </a:r>
            <a:r>
              <a:rPr lang="zh-CN" altLang="en-US"/>
              <a:t>说明部分是指出引入该命题公式的根据。一般来说，总是给出规则名及某些辅助说明，以便验证。关于这一点，在下面给出规则时再作具体的说明。</a:t>
            </a:r>
          </a:p>
          <a:p>
            <a:pPr algn="just"/>
            <a:r>
              <a:rPr lang="zh-CN" altLang="en-US"/>
              <a:t>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57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zh-CN" altLang="en-US" b="1"/>
              <a:t>一、直接引入规则</a:t>
            </a:r>
          </a:p>
          <a:p>
            <a:pPr algn="just"/>
            <a:r>
              <a:rPr lang="en-US" altLang="zh-CN"/>
              <a:t>1) </a:t>
            </a:r>
            <a:r>
              <a:rPr lang="zh-CN" altLang="en-US"/>
              <a:t>前提引入规则，记为</a:t>
            </a:r>
            <a:r>
              <a:rPr lang="en-US" altLang="zh-CN"/>
              <a:t>P</a:t>
            </a:r>
            <a:r>
              <a:rPr lang="zh-CN" altLang="en-US"/>
              <a:t>。</a:t>
            </a:r>
          </a:p>
          <a:p>
            <a:pPr algn="just"/>
            <a:r>
              <a:rPr lang="zh-CN" altLang="en-US"/>
              <a:t>    可根据需要随时引入一个前提。</a:t>
            </a:r>
            <a:endParaRPr lang="en-US" altLang="zh-CN"/>
          </a:p>
          <a:p>
            <a:pPr algn="just"/>
            <a:r>
              <a:rPr lang="en-US" altLang="zh-CN"/>
              <a:t>    </a:t>
            </a:r>
            <a:r>
              <a:rPr lang="zh-CN" altLang="en-US"/>
              <a:t>前提的引入是无后果的，前提的引入不需要考虑消去问题。</a:t>
            </a:r>
            <a:endParaRPr lang="en-US" altLang="zh-CN"/>
          </a:p>
          <a:p>
            <a:pPr algn="just"/>
            <a:endParaRPr lang="zh-CN" altLang="en-US"/>
          </a:p>
          <a:p>
            <a:pPr algn="just"/>
            <a:r>
              <a:rPr lang="en-US" altLang="zh-CN"/>
              <a:t>2) </a:t>
            </a:r>
            <a:r>
              <a:rPr lang="zh-CN" altLang="en-US"/>
              <a:t>假设引入规则，记为</a:t>
            </a:r>
            <a:r>
              <a:rPr lang="en-US" altLang="zh-CN"/>
              <a:t>H</a:t>
            </a:r>
            <a:r>
              <a:rPr lang="zh-CN" altLang="en-US"/>
              <a:t>。</a:t>
            </a:r>
          </a:p>
          <a:p>
            <a:pPr algn="just"/>
            <a:r>
              <a:rPr lang="zh-CN" altLang="en-US"/>
              <a:t>    可根据需要随时引入一个假设。</a:t>
            </a:r>
            <a:endParaRPr lang="en-US" altLang="zh-CN"/>
          </a:p>
          <a:p>
            <a:pPr algn="just"/>
            <a:r>
              <a:rPr lang="en-US" altLang="zh-CN"/>
              <a:t>    </a:t>
            </a:r>
            <a:r>
              <a:rPr lang="zh-CN" altLang="en-US"/>
              <a:t>假设的引入最终必须用间接规则消去，当消去一个假设时，则将所引入的命题公式与该假设引入前的命题公式对齐。</a:t>
            </a:r>
            <a:endParaRPr lang="en-US" altLang="zh-CN"/>
          </a:p>
          <a:p>
            <a:pPr algn="just"/>
            <a:r>
              <a:rPr lang="zh-CN" altLang="en-US"/>
              <a:t>    在每次引入一个假设时，应将所引入的命题公式比上一行的命题公式后移几格，并在说明部分的规则</a:t>
            </a:r>
            <a:r>
              <a:rPr lang="en-US" altLang="zh-CN"/>
              <a:t>H</a:t>
            </a:r>
            <a:r>
              <a:rPr lang="zh-CN" altLang="en-US"/>
              <a:t>之后注明启发该假设的规则名称。</a:t>
            </a:r>
            <a:endParaRPr lang="en-US" altLang="zh-CN"/>
          </a:p>
          <a:p>
            <a:pPr algn="just"/>
            <a:r>
              <a:rPr lang="zh-CN" altLang="en-US"/>
              <a:t>例如，说明部分为“</a:t>
            </a:r>
            <a:r>
              <a:rPr lang="en-US" altLang="zh-CN"/>
              <a:t>H(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/>
              <a:t>”</a:t>
            </a:r>
            <a:r>
              <a:rPr lang="zh-CN" altLang="en-US"/>
              <a:t>表示该假设是由间接规则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zh-CN" altLang="en-US"/>
              <a:t>所启发的。</a:t>
            </a: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0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09600" indent="-609600" algn="just"/>
            <a:r>
              <a:rPr lang="zh-CN" altLang="en-US" b="1"/>
              <a:t>二、直接推理规则</a:t>
            </a:r>
          </a:p>
          <a:p>
            <a:pPr marL="609600" indent="-609600" algn="just"/>
            <a:r>
              <a:rPr lang="en-US" altLang="zh-CN"/>
              <a:t>1)  </a:t>
            </a:r>
            <a:r>
              <a:rPr lang="zh-CN" altLang="en-US"/>
              <a:t>合取引入规则，记为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en-US" altLang="zh-CN" baseline="-25000">
                <a:sym typeface="Symbol" panose="05050102010706020507" pitchFamily="18" charset="2"/>
              </a:rPr>
              <a:t>+,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/>
              <a:t>其形式为</a:t>
            </a:r>
          </a:p>
          <a:p>
            <a:pPr marL="609600" indent="-609600" algn="just"/>
            <a:r>
              <a:rPr lang="zh-CN" altLang="en-US"/>
              <a:t>                </a:t>
            </a:r>
            <a:r>
              <a:rPr lang="en-US" altLang="zh-CN"/>
              <a:t>(i) </a:t>
            </a:r>
            <a:r>
              <a:rPr lang="en-US" altLang="zh-CN">
                <a:sym typeface="Symbol" panose="05050102010706020507" pitchFamily="18" charset="2"/>
              </a:rPr>
              <a:t> , (j)  </a:t>
            </a:r>
            <a:r>
              <a:rPr lang="en-US" altLang="zh-CN"/>
              <a:t>┝</a:t>
            </a:r>
            <a:r>
              <a:rPr lang="en-US" altLang="zh-CN">
                <a:sym typeface="Symbol" panose="05050102010706020507" pitchFamily="18" charset="2"/>
              </a:rPr>
              <a:t> (k)                                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(i)(j) </a:t>
            </a:r>
          </a:p>
          <a:p>
            <a:pPr marL="609600" indent="-609600"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/>
              <a:t>)  </a:t>
            </a:r>
            <a:r>
              <a:rPr lang="zh-CN" altLang="en-US"/>
              <a:t>合取消去规则，记为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_ </a:t>
            </a:r>
            <a:r>
              <a:rPr lang="en-US" altLang="zh-CN"/>
              <a:t>, </a:t>
            </a:r>
            <a:r>
              <a:rPr lang="zh-CN" altLang="en-US"/>
              <a:t>其形式为</a:t>
            </a:r>
          </a:p>
          <a:p>
            <a:pPr marL="609600" indent="-609600" algn="just"/>
            <a:r>
              <a:rPr lang="zh-CN" altLang="en-US"/>
              <a:t>                </a:t>
            </a:r>
            <a:r>
              <a:rPr lang="en-US" altLang="zh-CN"/>
              <a:t>(i) </a:t>
            </a:r>
            <a:r>
              <a:rPr lang="en-US" altLang="zh-CN">
                <a:sym typeface="Symbol" panose="05050102010706020507" pitchFamily="18" charset="2"/>
              </a:rPr>
              <a:t>   </a:t>
            </a:r>
            <a:r>
              <a:rPr lang="en-US" altLang="zh-CN"/>
              <a:t>┝</a:t>
            </a:r>
            <a:r>
              <a:rPr lang="en-US" altLang="zh-CN">
                <a:sym typeface="Symbol" panose="05050102010706020507" pitchFamily="18" charset="2"/>
              </a:rPr>
              <a:t> (j)                                         _ </a:t>
            </a:r>
            <a:r>
              <a:rPr lang="en-US" altLang="zh-CN"/>
              <a:t>(i) </a:t>
            </a:r>
          </a:p>
          <a:p>
            <a:pPr marL="609600" indent="-609600" algn="just"/>
            <a:r>
              <a:rPr lang="en-US" altLang="zh-CN"/>
              <a:t>                (i) </a:t>
            </a:r>
            <a:r>
              <a:rPr lang="en-US" altLang="zh-CN">
                <a:sym typeface="Symbol" panose="05050102010706020507" pitchFamily="18" charset="2"/>
              </a:rPr>
              <a:t>   </a:t>
            </a:r>
            <a:r>
              <a:rPr lang="en-US" altLang="zh-CN"/>
              <a:t>┝</a:t>
            </a:r>
            <a:r>
              <a:rPr lang="en-US" altLang="zh-CN">
                <a:sym typeface="Symbol" panose="05050102010706020507" pitchFamily="18" charset="2"/>
              </a:rPr>
              <a:t> (k)                                        _ </a:t>
            </a:r>
            <a:r>
              <a:rPr lang="en-US" altLang="zh-CN"/>
              <a:t>(i) </a:t>
            </a:r>
          </a:p>
          <a:p>
            <a:pPr marL="609600" indent="-609600" algn="just"/>
            <a:r>
              <a:rPr lang="en-US" altLang="zh-CN"/>
              <a:t>3)  </a:t>
            </a:r>
            <a:r>
              <a:rPr lang="zh-CN" altLang="en-US"/>
              <a:t>析取引入规则，记为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 baseline="-25000"/>
              <a:t>+</a:t>
            </a:r>
            <a:r>
              <a:rPr lang="en-US" altLang="zh-CN"/>
              <a:t> , </a:t>
            </a:r>
            <a:r>
              <a:rPr lang="zh-CN" altLang="en-US"/>
              <a:t>其形式为</a:t>
            </a:r>
          </a:p>
          <a:p>
            <a:pPr marL="609600" indent="-609600" algn="just"/>
            <a:r>
              <a:rPr lang="zh-CN" altLang="en-US"/>
              <a:t>                </a:t>
            </a:r>
            <a:r>
              <a:rPr lang="en-US" altLang="zh-CN"/>
              <a:t>(i) </a:t>
            </a:r>
            <a:r>
              <a:rPr lang="en-US" altLang="zh-CN">
                <a:sym typeface="Symbol" panose="05050102010706020507" pitchFamily="18" charset="2"/>
              </a:rPr>
              <a:t> </a:t>
            </a:r>
            <a:r>
              <a:rPr lang="en-US" altLang="zh-CN"/>
              <a:t>┝ </a:t>
            </a:r>
            <a:r>
              <a:rPr lang="en-US" altLang="zh-CN">
                <a:sym typeface="Symbol" panose="05050102010706020507" pitchFamily="18" charset="2"/>
              </a:rPr>
              <a:t>(k)                                          </a:t>
            </a:r>
            <a:r>
              <a:rPr lang="en-US" altLang="zh-CN" baseline="-25000"/>
              <a:t>+</a:t>
            </a:r>
            <a:r>
              <a:rPr lang="en-US" altLang="zh-CN"/>
              <a:t> (i)</a:t>
            </a:r>
          </a:p>
          <a:p>
            <a:pPr marL="609600" indent="-609600" algn="just"/>
            <a:r>
              <a:rPr lang="en-US" altLang="zh-CN"/>
              <a:t>                (j) </a:t>
            </a:r>
            <a:r>
              <a:rPr lang="en-US" altLang="zh-CN">
                <a:sym typeface="Symbol" panose="05050102010706020507" pitchFamily="18" charset="2"/>
              </a:rPr>
              <a:t> </a:t>
            </a:r>
            <a:r>
              <a:rPr lang="en-US" altLang="zh-CN"/>
              <a:t>┝ </a:t>
            </a:r>
            <a:r>
              <a:rPr lang="en-US" altLang="zh-CN">
                <a:sym typeface="Symbol" panose="05050102010706020507" pitchFamily="18" charset="2"/>
              </a:rPr>
              <a:t>(k)                                          </a:t>
            </a:r>
            <a:r>
              <a:rPr lang="en-US" altLang="zh-CN" baseline="-25000"/>
              <a:t>+</a:t>
            </a:r>
            <a:r>
              <a:rPr lang="en-US" altLang="zh-CN"/>
              <a:t> (j) </a:t>
            </a:r>
          </a:p>
          <a:p>
            <a:pPr marL="609600" indent="-609600" algn="just"/>
            <a:r>
              <a:rPr lang="en-US" altLang="zh-CN"/>
              <a:t>4)  </a:t>
            </a:r>
            <a:r>
              <a:rPr lang="zh-CN" altLang="en-US"/>
              <a:t>蕴涵消去规则，记为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>
                <a:sym typeface="Symbol" panose="05050102010706020507" pitchFamily="18" charset="2"/>
              </a:rPr>
              <a:t>_ , </a:t>
            </a:r>
            <a:r>
              <a:rPr lang="zh-CN" altLang="en-US"/>
              <a:t>其形式为</a:t>
            </a:r>
          </a:p>
          <a:p>
            <a:pPr marL="609600" indent="-609600" algn="just"/>
            <a:r>
              <a:rPr lang="zh-CN" altLang="en-US"/>
              <a:t>                </a:t>
            </a:r>
            <a:r>
              <a:rPr lang="en-US" altLang="zh-CN"/>
              <a:t>(i) </a:t>
            </a:r>
            <a:r>
              <a:rPr lang="en-US" altLang="zh-CN">
                <a:sym typeface="Symbol" panose="05050102010706020507" pitchFamily="18" charset="2"/>
              </a:rPr>
              <a:t> , (j)    </a:t>
            </a:r>
            <a:r>
              <a:rPr lang="en-US" altLang="zh-CN"/>
              <a:t>┝</a:t>
            </a:r>
            <a:r>
              <a:rPr lang="en-US" altLang="zh-CN">
                <a:sym typeface="Symbol" panose="05050102010706020507" pitchFamily="18" charset="2"/>
              </a:rPr>
              <a:t> (k)                            _(i)(j)</a:t>
            </a:r>
            <a:endParaRPr lang="en-US" altLang="zh-CN" baseline="-25000"/>
          </a:p>
          <a:p>
            <a:pPr marL="609600" indent="-609600" algn="just"/>
            <a:r>
              <a:rPr lang="en-US" altLang="zh-CN"/>
              <a:t>5) </a:t>
            </a:r>
            <a:r>
              <a:rPr lang="zh-CN" altLang="en-US"/>
              <a:t>等价引入规则，记为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/>
              <a:t> , </a:t>
            </a:r>
            <a:r>
              <a:rPr lang="zh-CN" altLang="en-US"/>
              <a:t>其形式为</a:t>
            </a:r>
          </a:p>
          <a:p>
            <a:pPr marL="609600" indent="-609600" algn="just"/>
            <a:r>
              <a:rPr lang="zh-CN" altLang="en-US">
                <a:sym typeface="Symbol" panose="05050102010706020507" pitchFamily="18" charset="2"/>
              </a:rPr>
              <a:t>                </a:t>
            </a:r>
            <a:r>
              <a:rPr lang="en-US" altLang="zh-CN">
                <a:sym typeface="Symbol" panose="05050102010706020507" pitchFamily="18" charset="2"/>
              </a:rPr>
              <a:t>(i)  , (j) </a:t>
            </a:r>
            <a:r>
              <a:rPr lang="en-US" altLang="zh-CN"/>
              <a:t>┝ </a:t>
            </a:r>
            <a:r>
              <a:rPr lang="en-US" altLang="zh-CN">
                <a:sym typeface="Symbol" panose="05050102010706020507" pitchFamily="18" charset="2"/>
              </a:rPr>
              <a:t>(k)                   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/>
              <a:t> (i) (j) </a:t>
            </a:r>
          </a:p>
          <a:p>
            <a:pPr marL="609600" indent="-609600" algn="just"/>
            <a:r>
              <a:rPr lang="en-US" altLang="zh-CN"/>
              <a:t>6) </a:t>
            </a:r>
            <a:r>
              <a:rPr lang="zh-CN" altLang="en-US"/>
              <a:t>等价消去规则，记为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en-US" altLang="zh-CN">
                <a:sym typeface="Symbol" panose="05050102010706020507" pitchFamily="18" charset="2"/>
              </a:rPr>
              <a:t>_</a:t>
            </a:r>
            <a:r>
              <a:rPr lang="en-US" altLang="zh-CN"/>
              <a:t> , </a:t>
            </a:r>
            <a:r>
              <a:rPr lang="zh-CN" altLang="en-US"/>
              <a:t>其形式为</a:t>
            </a:r>
          </a:p>
          <a:p>
            <a:pPr marL="609600" indent="-609600" algn="just"/>
            <a:r>
              <a:rPr lang="zh-CN" altLang="en-US">
                <a:sym typeface="Symbol" panose="05050102010706020507" pitchFamily="18" charset="2"/>
              </a:rPr>
              <a:t>                </a:t>
            </a:r>
            <a:r>
              <a:rPr lang="en-US" altLang="zh-CN">
                <a:sym typeface="Symbol" panose="05050102010706020507" pitchFamily="18" charset="2"/>
              </a:rPr>
              <a:t>(i) </a:t>
            </a:r>
            <a:r>
              <a:rPr lang="en-US" altLang="zh-CN"/>
              <a:t>┝</a:t>
            </a:r>
            <a:r>
              <a:rPr lang="en-US" altLang="zh-CN">
                <a:sym typeface="Symbol" panose="05050102010706020507" pitchFamily="18" charset="2"/>
              </a:rPr>
              <a:t> (j)                                    _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(i) </a:t>
            </a:r>
          </a:p>
          <a:p>
            <a:pPr marL="609600" indent="-609600"/>
            <a:r>
              <a:rPr lang="en-US" altLang="zh-CN">
                <a:sym typeface="Symbol" panose="05050102010706020507" pitchFamily="18" charset="2"/>
              </a:rPr>
              <a:t>                (i) </a:t>
            </a:r>
            <a:r>
              <a:rPr lang="en-US" altLang="zh-CN"/>
              <a:t>┝</a:t>
            </a:r>
            <a:r>
              <a:rPr lang="en-US" altLang="zh-CN">
                <a:sym typeface="Symbol" panose="05050102010706020507" pitchFamily="18" charset="2"/>
              </a:rPr>
              <a:t> (k)                                   _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(i)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b="1"/>
              <a:t>三、间接推理规则</a:t>
            </a:r>
          </a:p>
          <a:p>
            <a:pPr algn="just">
              <a:spcBef>
                <a:spcPts val="600"/>
              </a:spcBef>
            </a:pPr>
            <a:r>
              <a:rPr lang="en-US" altLang="zh-CN"/>
              <a:t>1) </a:t>
            </a:r>
            <a:r>
              <a:rPr lang="zh-CN" altLang="en-US"/>
              <a:t>否定引入规则，记为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zh-CN" altLang="en-US"/>
              <a:t>其形式为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若</a:t>
            </a:r>
            <a:r>
              <a:rPr lang="zh-CN" altLang="en-US">
                <a:sym typeface="Symbol" panose="05050102010706020507" pitchFamily="18" charset="2"/>
              </a:rPr>
              <a:t> </a:t>
            </a:r>
            <a:r>
              <a:rPr lang="en-US" altLang="zh-CN">
                <a:sym typeface="Symbol" panose="05050102010706020507" pitchFamily="18" charset="2"/>
              </a:rPr>
              <a:t>, (i)  |= (j)  </a:t>
            </a:r>
            <a:r>
              <a:rPr lang="zh-CN" altLang="en-US"/>
              <a:t>， </a:t>
            </a:r>
            <a:r>
              <a:rPr lang="en-US" altLang="zh-CN">
                <a:sym typeface="Symbol" panose="05050102010706020507" pitchFamily="18" charset="2"/>
              </a:rPr>
              <a:t>(k)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 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则 </a:t>
            </a:r>
            <a:r>
              <a:rPr lang="zh-CN" altLang="en-US">
                <a:sym typeface="Symbol" panose="05050102010706020507" pitchFamily="18" charset="2"/>
              </a:rPr>
              <a:t></a:t>
            </a:r>
            <a:r>
              <a:rPr lang="zh-CN" altLang="en-US"/>
              <a:t>┝ </a:t>
            </a:r>
            <a:r>
              <a:rPr lang="en-US" altLang="zh-CN">
                <a:sym typeface="Symbol" panose="05050102010706020507" pitchFamily="18" charset="2"/>
              </a:rPr>
              <a:t>(l)                                         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(j)(k) </a:t>
            </a:r>
            <a:r>
              <a:rPr lang="en-US" altLang="zh-CN"/>
              <a:t>| </a:t>
            </a:r>
            <a:r>
              <a:rPr lang="en-US" altLang="zh-CN">
                <a:sym typeface="Symbol" panose="05050102010706020507" pitchFamily="18" charset="2"/>
              </a:rPr>
              <a:t>(i) 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en-US" altLang="zh-CN"/>
              <a:t>    </a:t>
            </a:r>
            <a:r>
              <a:rPr lang="zh-CN" altLang="en-US"/>
              <a:t>注意：在引入假设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zh-CN" altLang="en-US"/>
              <a:t>时，说明部分应写成</a:t>
            </a:r>
            <a:r>
              <a:rPr lang="en-US" altLang="zh-CN"/>
              <a:t>H(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 </a:t>
            </a:r>
            <a:r>
              <a:rPr lang="en-US" altLang="zh-CN"/>
              <a:t>2) </a:t>
            </a:r>
            <a:r>
              <a:rPr lang="zh-CN" altLang="en-US"/>
              <a:t>否定消去规则，记为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sym typeface="Symbol" panose="05050102010706020507" pitchFamily="18" charset="2"/>
              </a:rPr>
              <a:t>_ , </a:t>
            </a:r>
            <a:r>
              <a:rPr lang="zh-CN" altLang="en-US"/>
              <a:t>其形式为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若</a:t>
            </a:r>
            <a:r>
              <a:rPr lang="zh-CN" altLang="en-US">
                <a:sym typeface="Symbol" panose="05050102010706020507" pitchFamily="18" charset="2"/>
              </a:rPr>
              <a:t> </a:t>
            </a:r>
            <a:r>
              <a:rPr lang="en-US" altLang="zh-CN">
                <a:sym typeface="Symbol" panose="05050102010706020507" pitchFamily="18" charset="2"/>
              </a:rPr>
              <a:t>, (i) |= (j)  </a:t>
            </a:r>
            <a:r>
              <a:rPr lang="zh-CN" altLang="en-US"/>
              <a:t>， </a:t>
            </a:r>
            <a:r>
              <a:rPr lang="en-US" altLang="zh-CN">
                <a:sym typeface="Symbol" panose="05050102010706020507" pitchFamily="18" charset="2"/>
              </a:rPr>
              <a:t>(k)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 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则 </a:t>
            </a:r>
            <a:r>
              <a:rPr lang="zh-CN" altLang="en-US">
                <a:sym typeface="Symbol" panose="05050102010706020507" pitchFamily="18" charset="2"/>
              </a:rPr>
              <a:t></a:t>
            </a:r>
            <a:r>
              <a:rPr lang="zh-CN" altLang="en-US"/>
              <a:t>┝ </a:t>
            </a:r>
            <a:r>
              <a:rPr lang="en-US" altLang="zh-CN">
                <a:sym typeface="Symbol" panose="05050102010706020507" pitchFamily="18" charset="2"/>
              </a:rPr>
              <a:t>(l)                                         _ (j)(k) </a:t>
            </a:r>
            <a:r>
              <a:rPr lang="en-US" altLang="zh-CN"/>
              <a:t>| </a:t>
            </a:r>
            <a:r>
              <a:rPr lang="en-US" altLang="zh-CN">
                <a:sym typeface="Symbol" panose="05050102010706020507" pitchFamily="18" charset="2"/>
              </a:rPr>
              <a:t>(i) 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en-US" altLang="zh-CN"/>
              <a:t>    </a:t>
            </a:r>
            <a:r>
              <a:rPr lang="zh-CN" altLang="en-US"/>
              <a:t>注意：在引入假设</a:t>
            </a:r>
            <a:r>
              <a:rPr lang="zh-CN" altLang="en-US">
                <a:sym typeface="Symbol" panose="05050102010706020507" pitchFamily="18" charset="2"/>
              </a:rPr>
              <a:t></a:t>
            </a:r>
            <a:r>
              <a:rPr lang="zh-CN" altLang="en-US"/>
              <a:t>时，说明部分应写成</a:t>
            </a:r>
            <a:r>
              <a:rPr lang="en-US" altLang="zh-CN"/>
              <a:t>H(</a:t>
            </a:r>
            <a:r>
              <a:rPr lang="en-US" altLang="zh-CN">
                <a:sym typeface="Symbol" panose="05050102010706020507" pitchFamily="18" charset="2"/>
              </a:rPr>
              <a:t>_</a:t>
            </a:r>
            <a:r>
              <a:rPr lang="en-US" altLang="zh-CN"/>
              <a:t>)</a:t>
            </a:r>
            <a:r>
              <a:rPr lang="zh-CN" altLang="en-US"/>
              <a:t>。    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3) </a:t>
            </a:r>
            <a:r>
              <a:rPr lang="zh-CN" altLang="en-US"/>
              <a:t>析取消去规则，记为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>
                <a:sym typeface="Symbol" panose="05050102010706020507" pitchFamily="18" charset="2"/>
              </a:rPr>
              <a:t>_ </a:t>
            </a:r>
            <a:r>
              <a:rPr lang="en-US" altLang="zh-CN"/>
              <a:t>, </a:t>
            </a:r>
            <a:r>
              <a:rPr lang="zh-CN" altLang="en-US"/>
              <a:t>其形式为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若 </a:t>
            </a:r>
            <a:r>
              <a:rPr lang="zh-CN" altLang="en-US">
                <a:sym typeface="Symbol" panose="05050102010706020507" pitchFamily="18" charset="2"/>
              </a:rPr>
              <a:t> </a:t>
            </a:r>
            <a:r>
              <a:rPr lang="en-US" altLang="zh-CN">
                <a:sym typeface="Symbol" panose="05050102010706020507" pitchFamily="18" charset="2"/>
              </a:rPr>
              <a:t>|= (i)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  </a:t>
            </a:r>
            <a:r>
              <a:rPr lang="en-US" altLang="zh-CN"/>
              <a:t> , </a:t>
            </a:r>
            <a:r>
              <a:rPr lang="zh-CN" altLang="en-US"/>
              <a:t>且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(j)  |= (l)  , </a:t>
            </a:r>
            <a:r>
              <a:rPr lang="zh-CN" altLang="en-US"/>
              <a:t>且 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(k)  |= (m)  ,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en-US" altLang="zh-CN"/>
              <a:t>        </a:t>
            </a:r>
            <a:r>
              <a:rPr lang="zh-CN" altLang="en-US"/>
              <a:t>则 </a:t>
            </a:r>
            <a:r>
              <a:rPr lang="zh-CN" altLang="en-US">
                <a:sym typeface="Symbol" panose="05050102010706020507" pitchFamily="18" charset="2"/>
              </a:rPr>
              <a:t> </a:t>
            </a:r>
            <a:r>
              <a:rPr lang="zh-CN" altLang="en-US"/>
              <a:t>┝ </a:t>
            </a:r>
            <a:r>
              <a:rPr lang="en-US" altLang="zh-CN">
                <a:sym typeface="Symbol" panose="05050102010706020507" pitchFamily="18" charset="2"/>
              </a:rPr>
              <a:t>(n)                                      _(i)(l)(m) | (j)(k)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en-US" altLang="zh-CN"/>
              <a:t>    </a:t>
            </a:r>
            <a:r>
              <a:rPr lang="zh-CN" altLang="en-US"/>
              <a:t>注意：第</a:t>
            </a:r>
            <a:r>
              <a:rPr lang="en-US" altLang="zh-CN"/>
              <a:t>j</a:t>
            </a:r>
            <a:r>
              <a:rPr lang="zh-CN" altLang="en-US"/>
              <a:t>行与第</a:t>
            </a:r>
            <a:r>
              <a:rPr lang="en-US" altLang="zh-CN"/>
              <a:t>k</a:t>
            </a:r>
            <a:r>
              <a:rPr lang="zh-CN" altLang="en-US"/>
              <a:t>行的说明部分均应写成</a:t>
            </a:r>
            <a:r>
              <a:rPr lang="en-US" altLang="zh-CN"/>
              <a:t>H(</a:t>
            </a:r>
            <a:r>
              <a:rPr lang="en-US" altLang="zh-CN">
                <a:sym typeface="Symbol" panose="05050102010706020507" pitchFamily="18" charset="2"/>
              </a:rPr>
              <a:t>_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4) </a:t>
            </a:r>
            <a:r>
              <a:rPr lang="zh-CN" altLang="en-US"/>
              <a:t>蕴涵引入规则，记为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/>
              <a:t> , </a:t>
            </a:r>
            <a:r>
              <a:rPr lang="zh-CN" altLang="en-US"/>
              <a:t>其形式为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若 </a:t>
            </a:r>
            <a:r>
              <a:rPr lang="zh-CN" altLang="en-US">
                <a:sym typeface="Symbol" panose="05050102010706020507" pitchFamily="18" charset="2"/>
              </a:rPr>
              <a:t> </a:t>
            </a:r>
            <a:r>
              <a:rPr lang="en-US" altLang="zh-CN">
                <a:sym typeface="Symbol" panose="05050102010706020507" pitchFamily="18" charset="2"/>
              </a:rPr>
              <a:t>, (i) |= (j)</a:t>
            </a:r>
            <a:r>
              <a:rPr lang="zh-CN" altLang="en-US"/>
              <a:t>，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        则 </a:t>
            </a:r>
            <a:r>
              <a:rPr lang="zh-CN" altLang="en-US">
                <a:sym typeface="Symbol" panose="05050102010706020507" pitchFamily="18" charset="2"/>
              </a:rPr>
              <a:t></a:t>
            </a:r>
            <a:r>
              <a:rPr lang="zh-CN" altLang="en-US"/>
              <a:t>┝ </a:t>
            </a:r>
            <a:r>
              <a:rPr lang="en-US" altLang="zh-CN"/>
              <a:t>(k) </a:t>
            </a:r>
            <a:r>
              <a:rPr lang="en-US" altLang="zh-CN">
                <a:sym typeface="Symbol" panose="05050102010706020507" pitchFamily="18" charset="2"/>
              </a:rPr>
              <a:t>                              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(j) | (i)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en-US" altLang="zh-CN"/>
              <a:t>    </a:t>
            </a:r>
            <a:r>
              <a:rPr lang="zh-CN" altLang="en-US"/>
              <a:t>注意：第</a:t>
            </a:r>
            <a:r>
              <a:rPr lang="en-US" altLang="zh-CN"/>
              <a:t>i</a:t>
            </a:r>
            <a:r>
              <a:rPr lang="zh-CN" altLang="en-US"/>
              <a:t>行的说明部分应写成</a:t>
            </a:r>
            <a:r>
              <a:rPr lang="en-US" altLang="zh-CN"/>
              <a:t>H(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1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zh-CN" altLang="en-US"/>
              <a:t>推理规则的</a:t>
            </a:r>
            <a:r>
              <a:rPr lang="zh-CN" altLang="en-US" b="1">
                <a:solidFill>
                  <a:srgbClr val="0070C0"/>
                </a:solidFill>
              </a:rPr>
              <a:t>可靠性</a:t>
            </a:r>
            <a:endParaRPr lang="en-US" altLang="zh-CN" b="1">
              <a:solidFill>
                <a:srgbClr val="0070C0"/>
              </a:solidFill>
            </a:endParaRPr>
          </a:p>
          <a:p>
            <a:pPr algn="ctr"/>
            <a:endParaRPr lang="en-US" altLang="zh-CN"/>
          </a:p>
          <a:p>
            <a:pPr algn="just"/>
            <a:r>
              <a:rPr lang="en-US" altLang="zh-CN"/>
              <a:t>1</a:t>
            </a:r>
            <a:r>
              <a:rPr lang="zh-CN" altLang="en-US"/>
              <a:t>）由于间接规则的应用，若将诸前提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i</a:t>
            </a:r>
            <a:r>
              <a:rPr lang="zh-CN" altLang="en-US"/>
              <a:t>也看成是额外假设，可能导致具有下述形式的证明：</a:t>
            </a:r>
          </a:p>
          <a:p>
            <a:pPr algn="ctr"/>
            <a:r>
              <a:rPr lang="en-US" altLang="zh-CN"/>
              <a:t>|= 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endParaRPr lang="en-US" altLang="zh-CN"/>
          </a:p>
          <a:p>
            <a:pPr algn="just"/>
            <a:r>
              <a:rPr lang="zh-CN" altLang="en-US"/>
              <a:t>这时称</a:t>
            </a:r>
            <a:r>
              <a:rPr lang="zh-CN" altLang="en-US">
                <a:sym typeface="Symbol" panose="05050102010706020507" pitchFamily="18" charset="2"/>
              </a:rPr>
              <a:t></a:t>
            </a:r>
            <a:r>
              <a:rPr lang="zh-CN" altLang="en-US"/>
              <a:t>为可证命题公式。</a:t>
            </a:r>
            <a:r>
              <a:rPr lang="en-US" altLang="zh-CN"/>
              <a:t> </a:t>
            </a:r>
            <a:r>
              <a:rPr lang="zh-CN" altLang="en-US"/>
              <a:t>如果用真假性来解释，可证命题公式即为永真命题公式。</a:t>
            </a:r>
            <a:endParaRPr lang="en-US" altLang="zh-CN"/>
          </a:p>
          <a:p>
            <a:pPr algn="just"/>
            <a:endParaRPr lang="en-US" altLang="zh-CN"/>
          </a:p>
          <a:p>
            <a:pPr algn="just"/>
            <a:r>
              <a:rPr lang="en-US" altLang="zh-CN"/>
              <a:t>2</a:t>
            </a:r>
            <a:r>
              <a:rPr lang="zh-CN" altLang="en-US"/>
              <a:t>）若前提均为永真命题公式，则应用诸推理规则所得到的命题公式均为永真命题公式。</a:t>
            </a:r>
          </a:p>
          <a:p>
            <a:pPr algn="just"/>
            <a:r>
              <a:rPr lang="zh-CN" altLang="en-US"/>
              <a:t>    </a:t>
            </a:r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84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603A3-1F91-4A5C-B9AF-DB9A74945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856950" cy="51435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1.5.3</a:t>
            </a:r>
            <a:r>
              <a:rPr lang="zh-CN" altLang="en-US">
                <a:latin typeface="+mn-ea"/>
                <a:ea typeface="+mn-ea"/>
              </a:rPr>
              <a:t>　形式推理证明举例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2208-AE5D-49A8-B9A8-E7C0E5DFB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可证命题公式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en-US" altLang="zh-CN">
                <a:sym typeface="Symbol" panose="05050102010706020507" pitchFamily="18" charset="2"/>
              </a:rPr>
              <a:t>|=   </a:t>
            </a:r>
          </a:p>
          <a:p>
            <a:r>
              <a:rPr lang="zh-CN" altLang="en-US"/>
              <a:t>例</a:t>
            </a:r>
            <a:r>
              <a:rPr lang="en-US" altLang="zh-CN"/>
              <a:t>2  </a:t>
            </a:r>
            <a:r>
              <a:rPr lang="en-US" altLang="zh-CN">
                <a:sym typeface="Symbol" panose="05050102010706020507" pitchFamily="18" charset="2"/>
              </a:rPr>
              <a:t>|=   </a:t>
            </a:r>
          </a:p>
          <a:p>
            <a:r>
              <a:rPr lang="zh-CN" altLang="en-US"/>
              <a:t>例</a:t>
            </a:r>
            <a:r>
              <a:rPr lang="en-US" altLang="zh-CN"/>
              <a:t>3  </a:t>
            </a:r>
            <a:r>
              <a:rPr lang="en-US" altLang="zh-CN">
                <a:sym typeface="Symbol" panose="05050102010706020507" pitchFamily="18" charset="2"/>
              </a:rPr>
              <a:t>|= 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                                      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44117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A26D4636-0247-4EB1-9B54-FF60AD818FF0}" vid="{56C87730-94CB-48DE-9FF9-651C7E97111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4504</TotalTime>
  <Words>2156</Words>
  <Application>Microsoft Office PowerPoint</Application>
  <PresentationFormat>全屏显示(4:3)</PresentationFormat>
  <Paragraphs>373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楷体_GB2312</vt:lpstr>
      <vt:lpstr>微软雅黑</vt:lpstr>
      <vt:lpstr>Arial</vt:lpstr>
      <vt:lpstr>Symbol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627</cp:revision>
  <dcterms:created xsi:type="dcterms:W3CDTF">2021-08-31T07:59:58Z</dcterms:created>
  <dcterms:modified xsi:type="dcterms:W3CDTF">2022-09-28T07:42:27Z</dcterms:modified>
</cp:coreProperties>
</file>