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417" r:id="rId4"/>
    <p:sldId id="296" r:id="rId5"/>
    <p:sldId id="405" r:id="rId6"/>
    <p:sldId id="406" r:id="rId7"/>
    <p:sldId id="307" r:id="rId8"/>
    <p:sldId id="382" r:id="rId9"/>
    <p:sldId id="383" r:id="rId10"/>
    <p:sldId id="308" r:id="rId11"/>
    <p:sldId id="317" r:id="rId12"/>
    <p:sldId id="318" r:id="rId13"/>
    <p:sldId id="319" r:id="rId14"/>
    <p:sldId id="320" r:id="rId15"/>
    <p:sldId id="396" r:id="rId16"/>
    <p:sldId id="397" r:id="rId17"/>
    <p:sldId id="398" r:id="rId18"/>
    <p:sldId id="321" r:id="rId19"/>
    <p:sldId id="391" r:id="rId20"/>
    <p:sldId id="322" r:id="rId21"/>
    <p:sldId id="323" r:id="rId22"/>
    <p:sldId id="399" r:id="rId23"/>
    <p:sldId id="324" r:id="rId24"/>
    <p:sldId id="328" r:id="rId25"/>
    <p:sldId id="32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83" autoAdjust="0"/>
  </p:normalViewPr>
  <p:slideViewPr>
    <p:cSldViewPr snapToGrid="0" showGuides="1">
      <p:cViewPr varScale="1">
        <p:scale>
          <a:sx n="96" d="100"/>
          <a:sy n="96" d="100"/>
        </p:scale>
        <p:origin x="916" y="68"/>
      </p:cViewPr>
      <p:guideLst>
        <p:guide orient="horz" pos="2160"/>
        <p:guide pos="2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2022/9/14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2022/9/14</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2022/9/14</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dirty="0"/>
              <a:t>定义</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为命题公式</a:t>
            </a:r>
          </a:p>
          <a:p>
            <a:pPr algn="just">
              <a:spcBef>
                <a:spcPts val="600"/>
              </a:spcBef>
            </a:pPr>
            <a:r>
              <a:rPr lang="en-US" altLang="zh-CN" dirty="0"/>
              <a:t>1</a:t>
            </a:r>
            <a:r>
              <a:rPr lang="zh-CN" altLang="en-US" dirty="0"/>
              <a:t>）若对于</a:t>
            </a:r>
            <a:r>
              <a:rPr lang="zh-CN" altLang="en-US" dirty="0">
                <a:sym typeface="Symbol" panose="05050102010706020507" pitchFamily="18" charset="2"/>
              </a:rPr>
              <a:t></a:t>
            </a:r>
            <a:r>
              <a:rPr lang="zh-CN" altLang="en-US" dirty="0"/>
              <a:t>的任意指派</a:t>
            </a:r>
            <a:r>
              <a:rPr lang="zh-CN" altLang="en-US" dirty="0">
                <a:sym typeface="Symbol" panose="05050102010706020507" pitchFamily="18" charset="2"/>
              </a:rPr>
              <a:t></a:t>
            </a:r>
            <a:r>
              <a:rPr lang="zh-CN" altLang="en-US" dirty="0"/>
              <a:t> ，均有</a:t>
            </a:r>
            <a:r>
              <a:rPr lang="zh-CN" altLang="en-US"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 T </a:t>
            </a:r>
            <a:r>
              <a:rPr lang="zh-CN" altLang="en-US" dirty="0"/>
              <a:t>，则称</a:t>
            </a:r>
            <a:r>
              <a:rPr lang="zh-CN" altLang="en-US" dirty="0">
                <a:sym typeface="Symbol" panose="05050102010706020507" pitchFamily="18" charset="2"/>
              </a:rPr>
              <a:t></a:t>
            </a:r>
            <a:r>
              <a:rPr lang="zh-CN" altLang="en-US" dirty="0"/>
              <a:t>为</a:t>
            </a:r>
            <a:r>
              <a:rPr lang="zh-CN" altLang="en-US" b="1" dirty="0">
                <a:solidFill>
                  <a:schemeClr val="hlink"/>
                </a:solidFill>
              </a:rPr>
              <a:t>永真公式</a:t>
            </a:r>
            <a:r>
              <a:rPr lang="zh-CN" altLang="en-US" dirty="0"/>
              <a:t>或</a:t>
            </a:r>
            <a:r>
              <a:rPr lang="zh-CN" altLang="en-US" b="1" dirty="0">
                <a:solidFill>
                  <a:schemeClr val="hlink"/>
                </a:solidFill>
              </a:rPr>
              <a:t>重言式</a:t>
            </a:r>
            <a:r>
              <a:rPr lang="zh-CN" altLang="en-US" dirty="0"/>
              <a:t>；</a:t>
            </a:r>
          </a:p>
          <a:p>
            <a:pPr algn="just">
              <a:spcBef>
                <a:spcPts val="600"/>
              </a:spcBef>
            </a:pPr>
            <a:r>
              <a:rPr lang="en-US" altLang="zh-CN" dirty="0"/>
              <a:t>2</a:t>
            </a:r>
            <a:r>
              <a:rPr lang="zh-CN" altLang="en-US" dirty="0"/>
              <a:t>）若对于</a:t>
            </a:r>
            <a:r>
              <a:rPr lang="zh-CN" altLang="en-US" dirty="0">
                <a:sym typeface="Symbol" panose="05050102010706020507" pitchFamily="18" charset="2"/>
              </a:rPr>
              <a:t></a:t>
            </a:r>
            <a:r>
              <a:rPr lang="zh-CN" altLang="en-US" dirty="0"/>
              <a:t>的任意指派</a:t>
            </a:r>
            <a:r>
              <a:rPr lang="zh-CN" altLang="en-US" dirty="0">
                <a:sym typeface="Symbol" panose="05050102010706020507" pitchFamily="18" charset="2"/>
              </a:rPr>
              <a:t></a:t>
            </a:r>
            <a:r>
              <a:rPr lang="zh-CN" altLang="en-US" dirty="0"/>
              <a:t> ，均有</a:t>
            </a:r>
            <a:r>
              <a:rPr lang="zh-CN" altLang="en-US"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 F </a:t>
            </a:r>
            <a:r>
              <a:rPr lang="zh-CN" altLang="en-US" dirty="0"/>
              <a:t>，则称</a:t>
            </a:r>
            <a:r>
              <a:rPr lang="zh-CN" altLang="en-US" dirty="0">
                <a:sym typeface="Symbol" panose="05050102010706020507" pitchFamily="18" charset="2"/>
              </a:rPr>
              <a:t></a:t>
            </a:r>
            <a:r>
              <a:rPr lang="zh-CN" altLang="en-US" dirty="0"/>
              <a:t>为</a:t>
            </a:r>
            <a:r>
              <a:rPr lang="zh-CN" altLang="en-US" b="1" dirty="0">
                <a:solidFill>
                  <a:schemeClr val="hlink"/>
                </a:solidFill>
              </a:rPr>
              <a:t>永假公式</a:t>
            </a:r>
            <a:r>
              <a:rPr lang="zh-CN" altLang="en-US" dirty="0"/>
              <a:t>或</a:t>
            </a:r>
            <a:r>
              <a:rPr lang="zh-CN" altLang="en-US" b="1" dirty="0">
                <a:solidFill>
                  <a:schemeClr val="hlink"/>
                </a:solidFill>
              </a:rPr>
              <a:t>矛盾式</a:t>
            </a:r>
            <a:r>
              <a:rPr lang="zh-CN" altLang="en-US" dirty="0"/>
              <a:t>。</a:t>
            </a:r>
          </a:p>
          <a:p>
            <a:pPr algn="just">
              <a:spcBef>
                <a:spcPts val="600"/>
              </a:spcBef>
            </a:pPr>
            <a:endParaRPr lang="en-US" altLang="zh-CN" b="1" dirty="0"/>
          </a:p>
          <a:p>
            <a:pPr algn="just">
              <a:spcBef>
                <a:spcPts val="600"/>
              </a:spcBef>
            </a:pPr>
            <a:r>
              <a:rPr lang="zh-CN" altLang="en-US" b="1" dirty="0"/>
              <a:t>定理</a:t>
            </a:r>
            <a:r>
              <a:rPr lang="en-US" altLang="zh-CN" dirty="0"/>
              <a:t>  </a:t>
            </a:r>
          </a:p>
          <a:p>
            <a:pPr algn="just">
              <a:spcBef>
                <a:spcPts val="600"/>
              </a:spcBef>
            </a:pPr>
            <a:r>
              <a:rPr lang="zh-CN" altLang="en-US" dirty="0"/>
              <a:t>设</a:t>
            </a:r>
            <a:r>
              <a:rPr lang="zh-CN" altLang="en-US" dirty="0">
                <a:sym typeface="Symbol" panose="05050102010706020507" pitchFamily="18" charset="2"/>
              </a:rPr>
              <a:t></a:t>
            </a:r>
            <a:r>
              <a:rPr lang="zh-CN" altLang="en-US" dirty="0"/>
              <a:t>是命题公式</a:t>
            </a:r>
          </a:p>
          <a:p>
            <a:pPr algn="just">
              <a:spcBef>
                <a:spcPts val="600"/>
              </a:spcBef>
            </a:pPr>
            <a:r>
              <a:rPr lang="en-US" altLang="zh-CN" dirty="0"/>
              <a:t>1) </a:t>
            </a:r>
            <a:r>
              <a:rPr lang="zh-CN" altLang="en-US" dirty="0"/>
              <a:t>如果 </a:t>
            </a:r>
            <a:r>
              <a:rPr lang="zh-CN" altLang="en-US" dirty="0">
                <a:sym typeface="Symbol" panose="05050102010706020507" pitchFamily="18" charset="2"/>
              </a:rPr>
              <a:t> </a:t>
            </a:r>
            <a:r>
              <a:rPr lang="zh-CN" altLang="en-US" dirty="0"/>
              <a:t>是永真命题公式，则</a:t>
            </a:r>
            <a:r>
              <a:rPr lang="zh-CN" altLang="en-US" dirty="0">
                <a:sym typeface="Symbol" panose="05050102010706020507" pitchFamily="18" charset="2"/>
              </a:rPr>
              <a:t> </a:t>
            </a:r>
            <a:r>
              <a:rPr lang="zh-CN" altLang="en-US" dirty="0"/>
              <a:t>是永假命题公式；</a:t>
            </a:r>
          </a:p>
          <a:p>
            <a:pPr algn="just">
              <a:spcBef>
                <a:spcPts val="600"/>
              </a:spcBef>
            </a:pPr>
            <a:r>
              <a:rPr lang="en-US" altLang="zh-CN" dirty="0"/>
              <a:t>2) </a:t>
            </a:r>
            <a:r>
              <a:rPr lang="zh-CN" altLang="en-US" dirty="0"/>
              <a:t>如果 </a:t>
            </a:r>
            <a:r>
              <a:rPr lang="zh-CN" altLang="en-US" dirty="0">
                <a:sym typeface="Symbol" panose="05050102010706020507" pitchFamily="18" charset="2"/>
              </a:rPr>
              <a:t></a:t>
            </a:r>
            <a:r>
              <a:rPr lang="en-US" altLang="zh-CN" dirty="0">
                <a:sym typeface="Symbol" panose="05050102010706020507" pitchFamily="18" charset="2"/>
              </a:rPr>
              <a:t>,  </a:t>
            </a:r>
            <a:r>
              <a:rPr lang="zh-CN" altLang="en-US" dirty="0"/>
              <a:t>是永真命题公式，则</a:t>
            </a:r>
            <a:endParaRPr lang="en-US" altLang="zh-CN" dirty="0"/>
          </a:p>
          <a:p>
            <a:pPr algn="just">
              <a:spcBef>
                <a:spcPts val="600"/>
              </a:spcBef>
            </a:pPr>
            <a:r>
              <a:rPr lang="en-US" altLang="zh-CN" dirty="0"/>
              <a:t>                            (</a:t>
            </a:r>
            <a:r>
              <a:rPr lang="en-US" altLang="zh-CN" dirty="0">
                <a:sym typeface="Symbol" panose="05050102010706020507" pitchFamily="18" charset="2"/>
              </a:rPr>
              <a:t>  ) , (  ) , (  ) , (  )</a:t>
            </a:r>
            <a:endParaRPr lang="en-US" altLang="zh-CN" dirty="0"/>
          </a:p>
          <a:p>
            <a:pPr algn="just">
              <a:spcBef>
                <a:spcPts val="600"/>
              </a:spcBef>
            </a:pPr>
            <a:r>
              <a:rPr lang="zh-CN" altLang="en-US" dirty="0"/>
              <a:t>均为永真命题公式。</a:t>
            </a:r>
          </a:p>
          <a:p>
            <a:pPr algn="just"/>
            <a:endParaRPr lang="zh-CN" altLang="en-US" dirty="0">
              <a:ea typeface="楷体_GB2312" panose="02010609030101010101" pitchFamily="49" charset="-122"/>
            </a:endParaRPr>
          </a:p>
        </p:txBody>
      </p:sp>
      <p:sp>
        <p:nvSpPr>
          <p:cNvPr id="4" name="矩形 3">
            <a:extLst>
              <a:ext uri="{FF2B5EF4-FFF2-40B4-BE49-F238E27FC236}">
                <a16:creationId xmlns:a16="http://schemas.microsoft.com/office/drawing/2014/main" id="{C6A277C7-E39A-4AA3-8D24-AA930E3D7A58}"/>
              </a:ext>
            </a:extLst>
          </p:cNvPr>
          <p:cNvSpPr/>
          <p:nvPr/>
        </p:nvSpPr>
        <p:spPr>
          <a:xfrm>
            <a:off x="684260" y="1331802"/>
            <a:ext cx="8152169" cy="1397808"/>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1BB9492-9E07-415C-84FE-6785134454B6}"/>
              </a:ext>
            </a:extLst>
          </p:cNvPr>
          <p:cNvSpPr/>
          <p:nvPr/>
        </p:nvSpPr>
        <p:spPr>
          <a:xfrm>
            <a:off x="684259" y="2986847"/>
            <a:ext cx="8152169" cy="1945372"/>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092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solidFill>
                  <a:srgbClr val="FF0000"/>
                </a:solidFill>
                <a:effectLst/>
              </a:rPr>
              <a:t>1.3.1</a:t>
            </a:r>
            <a:r>
              <a:rPr lang="zh-CN" altLang="en-US" sz="2400">
                <a:solidFill>
                  <a:srgbClr val="FF0000"/>
                </a:solidFill>
                <a:effectLst/>
              </a:rPr>
              <a:t>　基本概念</a:t>
            </a:r>
            <a:endParaRPr lang="en-US" altLang="zh-CN" sz="2400">
              <a:solidFill>
                <a:srgbClr val="FF0000"/>
              </a:solidFill>
              <a:effectLst/>
            </a:endParaRPr>
          </a:p>
          <a:p>
            <a:pPr algn="just">
              <a:lnSpc>
                <a:spcPct val="100000"/>
              </a:lnSpc>
              <a:spcBef>
                <a:spcPts val="1800"/>
              </a:spcBef>
            </a:pPr>
            <a:r>
              <a:rPr lang="en-US" altLang="zh-CN" sz="2400">
                <a:effectLst/>
              </a:rPr>
              <a:t>1.3.2    </a:t>
            </a:r>
            <a:r>
              <a:rPr lang="zh-CN" altLang="en-US" sz="2400">
                <a:effectLst/>
              </a:rPr>
              <a:t>替换定理</a:t>
            </a:r>
          </a:p>
          <a:p>
            <a:pPr algn="just">
              <a:lnSpc>
                <a:spcPct val="100000"/>
              </a:lnSpc>
              <a:spcBef>
                <a:spcPts val="1800"/>
              </a:spcBef>
            </a:pPr>
            <a:r>
              <a:rPr lang="en-US" altLang="zh-CN" sz="2400">
                <a:effectLst/>
              </a:rPr>
              <a:t>1.3.3    </a:t>
            </a:r>
            <a:r>
              <a:rPr lang="zh-CN" altLang="en-US" sz="2400">
                <a:effectLst/>
              </a:rPr>
              <a:t>代入定理</a:t>
            </a:r>
            <a:endParaRPr lang="en-US" altLang="zh-CN" sz="2400">
              <a:effectLst/>
            </a:endParaRPr>
          </a:p>
          <a:p>
            <a:pPr algn="just">
              <a:lnSpc>
                <a:spcPct val="100000"/>
              </a:lnSpc>
              <a:spcBef>
                <a:spcPts val="1800"/>
              </a:spcBef>
            </a:pPr>
            <a:r>
              <a:rPr lang="en-US" altLang="zh-CN" sz="2400">
                <a:effectLst/>
              </a:rPr>
              <a:t>1.3.4    </a:t>
            </a:r>
            <a:r>
              <a:rPr lang="zh-CN" altLang="en-US" sz="2400">
                <a:effectLst/>
              </a:rPr>
              <a:t>全功能联结词</a:t>
            </a:r>
          </a:p>
          <a:p>
            <a:pPr algn="just">
              <a:lnSpc>
                <a:spcPct val="100000"/>
              </a:lnSpc>
              <a:spcBef>
                <a:spcPts val="1800"/>
              </a:spcBef>
            </a:pPr>
            <a:r>
              <a:rPr lang="en-US" altLang="zh-CN" sz="2400">
                <a:effectLst/>
              </a:rPr>
              <a:t>1.3.5    </a:t>
            </a:r>
            <a:r>
              <a:rPr lang="zh-CN" altLang="en-US" sz="2400">
                <a:effectLst/>
              </a:rPr>
              <a:t>范式</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1.3</a:t>
            </a:r>
            <a:r>
              <a:rPr lang="zh-CN" altLang="en-US">
                <a:ea typeface="楷体_GB2312" pitchFamily="49" charset="-122"/>
              </a:rPr>
              <a:t>　</a:t>
            </a:r>
            <a:r>
              <a:rPr lang="zh-CN" altLang="en-US"/>
              <a:t>命题公式间的逻辑等价关系</a:t>
            </a:r>
          </a:p>
          <a:p>
            <a:endParaRPr lang="zh-CN" altLang="en-US"/>
          </a:p>
        </p:txBody>
      </p:sp>
    </p:spTree>
    <p:extLst>
      <p:ext uri="{BB962C8B-B14F-4D97-AF65-F5344CB8AC3E}">
        <p14:creationId xmlns:p14="http://schemas.microsoft.com/office/powerpoint/2010/main" val="282832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定义</a:t>
            </a:r>
            <a:endParaRPr lang="en-US" altLang="zh-CN"/>
          </a:p>
          <a:p>
            <a:pPr algn="just"/>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是两个命题公式。如果对于 </a:t>
            </a:r>
            <a:r>
              <a:rPr lang="zh-CN" altLang="en-US">
                <a:sym typeface="Symbol" panose="05050102010706020507" pitchFamily="18" charset="2"/>
              </a:rPr>
              <a:t> </a:t>
            </a:r>
            <a:r>
              <a:rPr lang="zh-CN" altLang="en-US"/>
              <a:t>与 </a:t>
            </a:r>
            <a:r>
              <a:rPr lang="zh-CN" altLang="en-US">
                <a:sym typeface="Symbol" panose="05050102010706020507" pitchFamily="18" charset="2"/>
              </a:rPr>
              <a:t> </a:t>
            </a:r>
            <a:r>
              <a:rPr lang="zh-CN" altLang="en-US"/>
              <a:t>的合成变元组</a:t>
            </a:r>
            <a:r>
              <a:rPr lang="en-US" altLang="zh-CN"/>
              <a:t>(</a:t>
            </a:r>
            <a:r>
              <a:rPr lang="zh-CN" altLang="en-US"/>
              <a:t>即这两个公式所有不同命题变元合在一起</a:t>
            </a:r>
            <a:r>
              <a:rPr lang="en-US" altLang="zh-CN"/>
              <a:t>)</a:t>
            </a:r>
            <a:r>
              <a:rPr lang="zh-CN" altLang="en-US"/>
              <a:t>的任意指派 </a:t>
            </a:r>
            <a:r>
              <a:rPr lang="zh-CN" altLang="en-US">
                <a:sym typeface="Symbol" panose="05050102010706020507" pitchFamily="18" charset="2"/>
              </a:rPr>
              <a:t></a:t>
            </a:r>
            <a:r>
              <a:rPr lang="zh-CN" altLang="en-US"/>
              <a:t>，均有 </a:t>
            </a:r>
          </a:p>
          <a:p>
            <a:pPr algn="ctr"/>
            <a:r>
              <a:rPr lang="zh-CN" altLang="en-US">
                <a:sym typeface="Symbol" panose="05050102010706020507" pitchFamily="18" charset="2"/>
              </a:rPr>
              <a:t></a:t>
            </a:r>
            <a:r>
              <a:rPr lang="en-US" altLang="zh-CN">
                <a:sym typeface="Symbol" panose="05050102010706020507" pitchFamily="18" charset="2"/>
              </a:rPr>
              <a:t>() = (</a:t>
            </a:r>
            <a:r>
              <a:rPr lang="en-US" altLang="zh-CN"/>
              <a:t>)</a:t>
            </a:r>
          </a:p>
          <a:p>
            <a:pPr algn="just"/>
            <a:r>
              <a:rPr lang="zh-CN" altLang="en-US"/>
              <a:t>则称 </a:t>
            </a:r>
            <a:r>
              <a:rPr lang="zh-CN" altLang="en-US">
                <a:sym typeface="Symbol" panose="05050102010706020507" pitchFamily="18" charset="2"/>
              </a:rPr>
              <a:t> </a:t>
            </a:r>
            <a:r>
              <a:rPr lang="zh-CN" altLang="en-US"/>
              <a:t>与 </a:t>
            </a:r>
            <a:r>
              <a:rPr lang="zh-CN" altLang="en-US">
                <a:sym typeface="Symbol" panose="05050102010706020507" pitchFamily="18" charset="2"/>
              </a:rPr>
              <a:t> </a:t>
            </a:r>
            <a:r>
              <a:rPr lang="zh-CN" altLang="en-US" b="1">
                <a:solidFill>
                  <a:srgbClr val="0070C0"/>
                </a:solidFill>
              </a:rPr>
              <a:t>逻辑等价</a:t>
            </a:r>
            <a:r>
              <a:rPr lang="zh-CN" altLang="en-US"/>
              <a:t>，也称永真等价或同真假。记为 </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a:t>
            </a:r>
          </a:p>
          <a:p>
            <a:pPr algn="just"/>
            <a:endParaRPr lang="zh-CN" altLang="en-US"/>
          </a:p>
          <a:p>
            <a:pPr algn="just"/>
            <a:r>
              <a:rPr lang="zh-CN" altLang="en-US"/>
              <a:t>判断两个命题公式逻辑等价的第一种方法是使用真值表。先将</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的合成变元组的各种指派和</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在各种指派下的真假值写在同一张表上，然后检验</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的相应位置上的真值是否相同。</a:t>
            </a:r>
          </a:p>
          <a:p>
            <a:pPr algn="just"/>
            <a:endParaRPr lang="zh-CN" altLang="en-US"/>
          </a:p>
          <a:p>
            <a:pPr algn="just"/>
            <a:r>
              <a:rPr lang="zh-CN" altLang="en-US" b="1"/>
              <a:t>例</a:t>
            </a:r>
            <a:r>
              <a:rPr lang="zh-CN" altLang="en-US"/>
              <a:t>  利用真值表即可验证命题公式</a:t>
            </a:r>
            <a:r>
              <a:rPr lang="en-US" altLang="zh-CN"/>
              <a:t>P</a:t>
            </a:r>
            <a:r>
              <a:rPr lang="en-US" altLang="zh-CN">
                <a:sym typeface="Symbol" panose="05050102010706020507" pitchFamily="18" charset="2"/>
              </a:rPr>
              <a:t>Q</a:t>
            </a:r>
            <a:r>
              <a:rPr lang="zh-CN" altLang="en-US"/>
              <a:t>与命题公式</a:t>
            </a:r>
            <a:r>
              <a:rPr lang="en-US" altLang="zh-CN"/>
              <a:t>P</a:t>
            </a:r>
            <a:r>
              <a:rPr lang="en-US" altLang="zh-CN">
                <a:sym typeface="Symbol" panose="05050102010706020507" pitchFamily="18" charset="2"/>
              </a:rPr>
              <a:t>(PQ)</a:t>
            </a:r>
            <a:r>
              <a:rPr lang="zh-CN" altLang="en-US"/>
              <a:t>逻辑等价。 </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39332EBA-C1D7-4795-ACE2-C2415D070E4D}"/>
              </a:ext>
            </a:extLst>
          </p:cNvPr>
          <p:cNvSpPr/>
          <p:nvPr/>
        </p:nvSpPr>
        <p:spPr>
          <a:xfrm>
            <a:off x="684259" y="1389180"/>
            <a:ext cx="8152169" cy="167998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2705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基本逻辑等价式：</a:t>
            </a:r>
            <a:endParaRPr lang="en-US" altLang="zh-CN"/>
          </a:p>
          <a:p>
            <a:pPr marL="342900" indent="-342900" algn="just">
              <a:buAutoNum type="alphaLcParenR"/>
            </a:pPr>
            <a:r>
              <a:rPr kumimoji="1" lang="zh-CN" altLang="en-US"/>
              <a:t>双重否定律</a:t>
            </a:r>
            <a:r>
              <a:rPr kumimoji="1" lang="en-US" altLang="zh-CN"/>
              <a:t>: </a:t>
            </a:r>
            <a:r>
              <a:rPr kumimoji="1" lang="en-US" altLang="zh-CN">
                <a:latin typeface="Times New Roman" pitchFamily="18" charset="0"/>
                <a:ea typeface="宋体" pitchFamily="2" charset="-122"/>
                <a:sym typeface="Symbol" pitchFamily="18" charset="2"/>
              </a:rPr>
              <a:t>P  P</a:t>
            </a:r>
          </a:p>
          <a:p>
            <a:pPr algn="just"/>
            <a:endParaRPr kumimoji="1" lang="en-US" altLang="zh-CN" sz="400">
              <a:latin typeface="Times New Roman" pitchFamily="18" charset="0"/>
              <a:ea typeface="宋体" pitchFamily="2" charset="-122"/>
              <a:sym typeface="Symbol" pitchFamily="18" charset="2"/>
            </a:endParaRPr>
          </a:p>
          <a:p>
            <a:pPr algn="just"/>
            <a:r>
              <a:rPr kumimoji="1" lang="en-US" altLang="zh-CN"/>
              <a:t>b) </a:t>
            </a:r>
            <a:r>
              <a:rPr kumimoji="1" lang="zh-CN" altLang="en-US"/>
              <a:t>幂等律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P  P , PP  P</a:t>
            </a:r>
          </a:p>
          <a:p>
            <a:pPr algn="just"/>
            <a:endParaRPr kumimoji="1" lang="zh-CN" altLang="en-US" sz="400">
              <a:latin typeface="Times New Roman" pitchFamily="18" charset="0"/>
              <a:ea typeface="宋体" pitchFamily="2" charset="-122"/>
            </a:endParaRPr>
          </a:p>
          <a:p>
            <a:pPr algn="just"/>
            <a:r>
              <a:rPr lang="en-US" altLang="zh-CN"/>
              <a:t>c) </a:t>
            </a:r>
            <a:r>
              <a:rPr kumimoji="1" lang="zh-CN" altLang="en-US"/>
              <a:t>结合律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a:t>
            </a:r>
          </a:p>
          <a:p>
            <a:pPr algn="just"/>
            <a:r>
              <a:rPr lang="en-US" altLang="zh-CN"/>
              <a:t>d) </a:t>
            </a:r>
            <a:r>
              <a:rPr kumimoji="1" lang="zh-CN" altLang="en-US"/>
              <a:t>交换律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QP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QP </a:t>
            </a:r>
            <a:endParaRPr lang="en-US" altLang="zh-CN"/>
          </a:p>
          <a:p>
            <a:pPr algn="just"/>
            <a:r>
              <a:rPr lang="en-US" altLang="zh-CN"/>
              <a:t>e) </a:t>
            </a:r>
            <a:r>
              <a:rPr kumimoji="1" lang="zh-CN" altLang="en-US"/>
              <a:t>分配律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Q)(PR),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Q)(PR) </a:t>
            </a:r>
          </a:p>
          <a:p>
            <a:pPr algn="just"/>
            <a:endParaRPr kumimoji="1" lang="en-US" altLang="zh-CN" sz="400">
              <a:latin typeface="Times New Roman" pitchFamily="18" charset="0"/>
              <a:ea typeface="宋体" pitchFamily="2" charset="-122"/>
            </a:endParaRPr>
          </a:p>
          <a:p>
            <a:pPr algn="just"/>
            <a:r>
              <a:rPr lang="en-US" altLang="zh-CN"/>
              <a:t>f)</a:t>
            </a:r>
            <a:r>
              <a:rPr kumimoji="1" lang="en-US" altLang="zh-CN"/>
              <a:t> De Morgan</a:t>
            </a:r>
            <a:r>
              <a:rPr kumimoji="1" lang="zh-CN" altLang="en-US"/>
              <a:t>律</a:t>
            </a:r>
            <a:r>
              <a:rPr kumimoji="1" lang="en-US" altLang="zh-CN"/>
              <a:t>: </a:t>
            </a:r>
            <a:r>
              <a:rPr kumimoji="1" lang="en-US" altLang="zh-CN">
                <a:latin typeface="Times New Roman" pitchFamily="18" charset="0"/>
                <a:ea typeface="宋体" pitchFamily="2" charset="-122"/>
                <a:sym typeface="Symbol" pitchFamily="18" charset="2"/>
              </a:rPr>
              <a:t></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a:t>
            </a:r>
          </a:p>
          <a:p>
            <a:pPr algn="just"/>
            <a:endParaRPr lang="en-US" altLang="zh-CN" sz="400"/>
          </a:p>
          <a:p>
            <a:pPr algn="just"/>
            <a:r>
              <a:rPr lang="en-US" altLang="zh-CN"/>
              <a:t>g) </a:t>
            </a:r>
            <a:r>
              <a:rPr kumimoji="1" lang="zh-CN" altLang="en-US"/>
              <a:t>同一律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F  P ,  PT  P</a:t>
            </a:r>
            <a:endParaRPr lang="en-US" altLang="zh-CN"/>
          </a:p>
          <a:p>
            <a:pPr algn="just"/>
            <a:r>
              <a:rPr lang="en-US" altLang="zh-CN"/>
              <a:t>h) </a:t>
            </a:r>
            <a:r>
              <a:rPr kumimoji="1" lang="zh-CN" altLang="en-US"/>
              <a:t>零律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T  T ,  PF  F</a:t>
            </a:r>
            <a:endParaRPr lang="en-US" altLang="zh-CN"/>
          </a:p>
          <a:p>
            <a:pPr algn="just"/>
            <a:r>
              <a:rPr kumimoji="1" lang="en-US" altLang="zh-CN"/>
              <a:t>i) </a:t>
            </a:r>
            <a:r>
              <a:rPr kumimoji="1" lang="zh-CN" altLang="en-US"/>
              <a:t>否定律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P  T , PP  F</a:t>
            </a:r>
          </a:p>
          <a:p>
            <a:pPr algn="just"/>
            <a:endParaRPr lang="en-US" altLang="zh-CN" sz="400"/>
          </a:p>
          <a:p>
            <a:pPr algn="just"/>
            <a:r>
              <a:rPr lang="en-US" altLang="zh-CN"/>
              <a:t>j) </a:t>
            </a:r>
            <a:r>
              <a:rPr kumimoji="1" lang="zh-CN" altLang="en-US"/>
              <a:t>联结词归约</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PQ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a:t>
            </a:r>
            <a:r>
              <a:rPr kumimoji="1" lang="en-US" altLang="zh-CN">
                <a:latin typeface="Times New Roman" pitchFamily="18" charset="0"/>
                <a:ea typeface="宋体" pitchFamily="2" charset="-122"/>
              </a:rPr>
              <a:t>Q</a:t>
            </a:r>
            <a:r>
              <a:rPr kumimoji="1" lang="en-US" altLang="zh-CN">
                <a:latin typeface="Times New Roman" pitchFamily="18" charset="0"/>
                <a:ea typeface="宋体" pitchFamily="2" charset="-122"/>
                <a:sym typeface="Symbol" pitchFamily="18" charset="2"/>
              </a:rPr>
              <a:t>P) </a:t>
            </a:r>
          </a:p>
          <a:p>
            <a:pPr algn="just"/>
            <a:endParaRPr kumimoji="1" lang="en-US" altLang="zh-CN">
              <a:latin typeface="Times New Roman" pitchFamily="18" charset="0"/>
              <a:ea typeface="宋体" pitchFamily="2" charset="-122"/>
              <a:sym typeface="Symbol" pitchFamily="18" charset="2"/>
            </a:endParaRPr>
          </a:p>
          <a:p>
            <a:pPr algn="just"/>
            <a:endParaRPr lang="en-US" altLang="zh-CN"/>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2351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研究两个命题公式之间逻辑等价关系的方法之二是利用命题公式的永真性。</a:t>
            </a:r>
          </a:p>
          <a:p>
            <a:pPr algn="just"/>
            <a:endParaRPr lang="zh-CN" altLang="en-US"/>
          </a:p>
          <a:p>
            <a:pPr algn="just"/>
            <a:r>
              <a:rPr lang="zh-CN" altLang="en-US" b="1"/>
              <a:t>定理</a:t>
            </a:r>
            <a:endParaRPr lang="en-US" altLang="zh-CN" b="1"/>
          </a:p>
          <a:p>
            <a:pPr algn="just"/>
            <a:r>
              <a:rPr lang="zh-CN" altLang="en-US"/>
              <a:t>设</a:t>
            </a:r>
            <a:r>
              <a:rPr lang="zh-CN" altLang="en-US">
                <a:sym typeface="Symbol" panose="05050102010706020507" pitchFamily="18" charset="2"/>
              </a:rPr>
              <a:t></a:t>
            </a:r>
            <a:r>
              <a:rPr lang="en-US" altLang="zh-CN">
                <a:sym typeface="Symbol" panose="05050102010706020507" pitchFamily="18" charset="2"/>
              </a:rPr>
              <a:t>, </a:t>
            </a:r>
            <a:r>
              <a:rPr lang="zh-CN" altLang="en-US"/>
              <a:t>为命题公式，</a:t>
            </a:r>
            <a:r>
              <a:rPr lang="zh-CN" altLang="en-US">
                <a:sym typeface="Symbol" panose="05050102010706020507" pitchFamily="18" charset="2"/>
              </a:rPr>
              <a:t>  </a:t>
            </a:r>
            <a:r>
              <a:rPr lang="zh-CN" altLang="en-US"/>
              <a:t>当且仅当 </a:t>
            </a:r>
            <a:r>
              <a:rPr lang="zh-CN" altLang="en-US">
                <a:sym typeface="Symbol" panose="05050102010706020507" pitchFamily="18" charset="2"/>
              </a:rPr>
              <a:t></a:t>
            </a:r>
            <a:r>
              <a:rPr lang="zh-CN" altLang="en-US"/>
              <a:t>为永真公式。</a:t>
            </a:r>
          </a:p>
          <a:p>
            <a:pPr algn="just"/>
            <a:endParaRPr lang="zh-CN" altLang="en-US"/>
          </a:p>
          <a:p>
            <a:pPr algn="just"/>
            <a:r>
              <a:rPr lang="zh-CN" altLang="en-US"/>
              <a:t>命题公式间的逻辑等价关系具有如下性质：</a:t>
            </a:r>
          </a:p>
          <a:p>
            <a:pPr algn="just"/>
            <a:r>
              <a:rPr lang="zh-CN" altLang="en-US"/>
              <a:t>    </a:t>
            </a:r>
            <a:r>
              <a:rPr lang="en-US" altLang="zh-CN"/>
              <a:t>1) </a:t>
            </a:r>
            <a:r>
              <a:rPr lang="zh-CN" altLang="en-US"/>
              <a:t>自反性： </a:t>
            </a:r>
            <a:r>
              <a:rPr lang="zh-CN" altLang="en-US">
                <a:sym typeface="Symbol" panose="05050102010706020507" pitchFamily="18" charset="2"/>
              </a:rPr>
              <a:t>  </a:t>
            </a:r>
            <a:r>
              <a:rPr lang="zh-CN" altLang="en-US"/>
              <a:t> ；</a:t>
            </a:r>
          </a:p>
          <a:p>
            <a:pPr algn="just"/>
            <a:r>
              <a:rPr lang="zh-CN" altLang="en-US"/>
              <a:t>    </a:t>
            </a:r>
            <a:r>
              <a:rPr lang="en-US" altLang="zh-CN"/>
              <a:t>2) </a:t>
            </a:r>
            <a:r>
              <a:rPr lang="zh-CN" altLang="en-US"/>
              <a:t>对称性：若</a:t>
            </a:r>
            <a:r>
              <a:rPr lang="zh-CN" altLang="en-US">
                <a:sym typeface="Symbol" panose="05050102010706020507" pitchFamily="18" charset="2"/>
              </a:rPr>
              <a:t>  </a:t>
            </a:r>
            <a:r>
              <a:rPr lang="zh-CN" altLang="en-US"/>
              <a:t> ，则</a:t>
            </a:r>
            <a:r>
              <a:rPr lang="zh-CN" altLang="en-US">
                <a:sym typeface="Symbol" panose="05050102010706020507" pitchFamily="18" charset="2"/>
              </a:rPr>
              <a:t>  </a:t>
            </a:r>
            <a:r>
              <a:rPr lang="zh-CN" altLang="en-US"/>
              <a:t> ；</a:t>
            </a:r>
          </a:p>
          <a:p>
            <a:pPr algn="just"/>
            <a:r>
              <a:rPr lang="zh-CN" altLang="en-US"/>
              <a:t>    </a:t>
            </a:r>
            <a:r>
              <a:rPr lang="en-US" altLang="zh-CN"/>
              <a:t>3) </a:t>
            </a:r>
            <a:r>
              <a:rPr lang="zh-CN" altLang="en-US"/>
              <a:t>传递性：若</a:t>
            </a:r>
            <a:r>
              <a:rPr lang="zh-CN" altLang="en-US">
                <a:sym typeface="Symbol" panose="05050102010706020507" pitchFamily="18" charset="2"/>
              </a:rPr>
              <a:t>  </a:t>
            </a:r>
            <a:r>
              <a:rPr lang="zh-CN" altLang="en-US"/>
              <a:t>且</a:t>
            </a:r>
            <a:r>
              <a:rPr lang="zh-CN" altLang="en-US">
                <a:sym typeface="Symbol" panose="05050102010706020507" pitchFamily="18" charset="2"/>
              </a:rPr>
              <a:t>  </a:t>
            </a:r>
            <a:r>
              <a:rPr lang="zh-CN" altLang="en-US"/>
              <a:t> ，则</a:t>
            </a:r>
            <a:r>
              <a:rPr lang="zh-CN" altLang="en-US">
                <a:sym typeface="Symbol" panose="05050102010706020507" pitchFamily="18" charset="2"/>
              </a:rPr>
              <a:t>  </a:t>
            </a:r>
            <a:r>
              <a:rPr lang="zh-CN" altLang="en-US"/>
              <a:t> 。</a:t>
            </a:r>
          </a:p>
          <a:p>
            <a:pPr algn="just"/>
            <a:endParaRPr lang="zh-CN" altLang="en-US"/>
          </a:p>
          <a:p>
            <a:pPr algn="just"/>
            <a:r>
              <a:rPr lang="zh-CN" altLang="en-US"/>
              <a:t>注意：两个命题公式逻辑等价与两个命题公式相等是有所区别的。</a:t>
            </a:r>
            <a:endParaRPr lang="zh-CN" altLang="en-US">
              <a:sym typeface="Symbol" panose="05050102010706020507" pitchFamily="18" charset="2"/>
            </a:endParaRP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06403852-AA06-4D7D-A7B2-9F1499FAA96F}"/>
              </a:ext>
            </a:extLst>
          </p:cNvPr>
          <p:cNvSpPr/>
          <p:nvPr/>
        </p:nvSpPr>
        <p:spPr>
          <a:xfrm>
            <a:off x="684259" y="2030114"/>
            <a:ext cx="8152169" cy="78928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BF83300-882B-44B6-86C7-8FD661DA4767}"/>
              </a:ext>
            </a:extLst>
          </p:cNvPr>
          <p:cNvSpPr/>
          <p:nvPr/>
        </p:nvSpPr>
        <p:spPr>
          <a:xfrm>
            <a:off x="684259" y="3096914"/>
            <a:ext cx="8152169" cy="143698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3039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pPr algn="just"/>
            <a:r>
              <a:rPr lang="zh-CN" altLang="en-US" b="1"/>
              <a:t>例 </a:t>
            </a:r>
            <a:r>
              <a:rPr lang="zh-CN" altLang="en-US"/>
              <a:t>证明</a:t>
            </a:r>
            <a:r>
              <a:rPr lang="en-US" altLang="zh-CN"/>
              <a:t>(P </a:t>
            </a:r>
            <a:r>
              <a:rPr kumimoji="1" lang="en-US" altLang="zh-CN">
                <a:latin typeface="Times New Roman" pitchFamily="18" charset="0"/>
                <a:ea typeface="宋体" pitchFamily="2" charset="-122"/>
                <a:sym typeface="Symbol" pitchFamily="18" charset="2"/>
              </a:rPr>
              <a:t> </a:t>
            </a:r>
            <a:r>
              <a:rPr lang="en-US" altLang="zh-CN"/>
              <a:t>Q) </a:t>
            </a:r>
            <a:r>
              <a:rPr kumimoji="1" lang="en-US" altLang="zh-CN">
                <a:latin typeface="Times New Roman" pitchFamily="18" charset="0"/>
                <a:ea typeface="宋体" pitchFamily="2" charset="-122"/>
                <a:sym typeface="Symbol" pitchFamily="18" charset="2"/>
              </a:rPr>
              <a:t></a:t>
            </a:r>
            <a:r>
              <a:rPr lang="en-US" altLang="zh-CN"/>
              <a:t> P </a:t>
            </a:r>
            <a:r>
              <a:rPr kumimoji="1" lang="en-US" altLang="zh-CN">
                <a:latin typeface="Times New Roman" pitchFamily="18" charset="0"/>
                <a:ea typeface="宋体" pitchFamily="2" charset="-122"/>
                <a:sym typeface="Symbol" pitchFamily="18" charset="2"/>
              </a:rPr>
              <a:t> </a:t>
            </a:r>
            <a:r>
              <a:rPr lang="en-US" altLang="zh-CN"/>
              <a:t>Q</a:t>
            </a:r>
            <a:r>
              <a:rPr lang="zh-CN" altLang="en-US"/>
              <a:t>是重言式</a:t>
            </a:r>
            <a:endParaRPr lang="en-US" altLang="zh-CN"/>
          </a:p>
          <a:p>
            <a:pPr algn="just"/>
            <a:r>
              <a:rPr lang="zh-CN" altLang="en-US"/>
              <a:t>证</a:t>
            </a:r>
            <a:endParaRPr lang="en-US" altLang="zh-CN"/>
          </a:p>
          <a:p>
            <a:pPr algn="just"/>
            <a:r>
              <a:rPr lang="en-US" altLang="zh-CN"/>
              <a:t>(P </a:t>
            </a:r>
            <a:r>
              <a:rPr kumimoji="1" lang="en-US" altLang="zh-CN">
                <a:latin typeface="Times New Roman" pitchFamily="18" charset="0"/>
                <a:ea typeface="宋体" pitchFamily="2" charset="-122"/>
                <a:sym typeface="Symbol" pitchFamily="18" charset="2"/>
              </a:rPr>
              <a:t> </a:t>
            </a:r>
            <a:r>
              <a:rPr lang="en-US" altLang="zh-CN"/>
              <a:t>Q) </a:t>
            </a:r>
            <a:r>
              <a:rPr kumimoji="1" lang="en-US" altLang="zh-CN">
                <a:latin typeface="Times New Roman" pitchFamily="18" charset="0"/>
                <a:ea typeface="宋体" pitchFamily="2" charset="-122"/>
                <a:sym typeface="Symbol" pitchFamily="18" charset="2"/>
              </a:rPr>
              <a:t></a:t>
            </a:r>
            <a:r>
              <a:rPr lang="en-US" altLang="zh-CN"/>
              <a:t> P </a:t>
            </a:r>
            <a:r>
              <a:rPr kumimoji="1" lang="en-US" altLang="zh-CN">
                <a:latin typeface="Times New Roman" pitchFamily="18" charset="0"/>
                <a:ea typeface="宋体" pitchFamily="2" charset="-122"/>
                <a:sym typeface="Symbol" pitchFamily="18" charset="2"/>
              </a:rPr>
              <a:t> </a:t>
            </a:r>
            <a:r>
              <a:rPr lang="en-US" altLang="zh-CN"/>
              <a:t>Q</a:t>
            </a:r>
          </a:p>
          <a:p>
            <a:pPr algn="just"/>
            <a:r>
              <a:rPr lang="zh-CN" altLang="en-US">
                <a:sym typeface="Symbol" panose="05050102010706020507" pitchFamily="18" charset="2"/>
              </a:rPr>
              <a:t></a:t>
            </a:r>
            <a:r>
              <a:rPr kumimoji="1" lang="en-US" altLang="zh-CN"/>
              <a:t> </a:t>
            </a:r>
            <a:r>
              <a:rPr lang="en-US" altLang="zh-CN"/>
              <a:t>(</a:t>
            </a:r>
            <a:r>
              <a:rPr kumimoji="1" lang="en-US" altLang="zh-CN">
                <a:sym typeface="Symbol" pitchFamily="18" charset="2"/>
              </a:rPr>
              <a:t>P  Q) </a:t>
            </a:r>
            <a:r>
              <a:rPr lang="en-US" altLang="zh-CN"/>
              <a:t> P</a:t>
            </a:r>
            <a:r>
              <a:rPr kumimoji="1" lang="en-US" altLang="zh-CN">
                <a:latin typeface="Times New Roman" pitchFamily="18" charset="0"/>
                <a:ea typeface="宋体" pitchFamily="2" charset="-122"/>
                <a:sym typeface="Symbol" pitchFamily="18" charset="2"/>
              </a:rPr>
              <a:t>  </a:t>
            </a:r>
            <a:r>
              <a:rPr lang="en-US" altLang="zh-CN"/>
              <a:t>Q</a:t>
            </a:r>
            <a:r>
              <a:rPr kumimoji="1" lang="en-US" altLang="zh-CN">
                <a:sym typeface="Symbol" pitchFamily="18" charset="2"/>
              </a:rPr>
              <a:t>                   (</a:t>
            </a:r>
            <a:r>
              <a:rPr kumimoji="1" lang="zh-CN" altLang="en-US">
                <a:sym typeface="Symbol" pitchFamily="18" charset="2"/>
              </a:rPr>
              <a:t>联结词归约</a:t>
            </a:r>
            <a:r>
              <a:rPr kumimoji="1" lang="en-US" altLang="zh-CN">
                <a:sym typeface="Symbol" pitchFamily="18" charset="2"/>
              </a:rPr>
              <a:t>)</a:t>
            </a:r>
            <a:endParaRPr lang="en-US" altLang="zh-CN"/>
          </a:p>
          <a:p>
            <a:pPr algn="just"/>
            <a:r>
              <a:rPr lang="zh-CN" altLang="en-US">
                <a:sym typeface="Symbol" panose="05050102010706020507" pitchFamily="18" charset="2"/>
              </a:rPr>
              <a:t></a:t>
            </a:r>
            <a:r>
              <a:rPr lang="en-US" altLang="zh-CN"/>
              <a:t> </a:t>
            </a:r>
            <a:r>
              <a:rPr kumimoji="1" lang="en-US" altLang="zh-CN">
                <a:sym typeface="Symbol" pitchFamily="18" charset="2"/>
              </a:rPr>
              <a:t></a:t>
            </a:r>
            <a:r>
              <a:rPr kumimoji="1" lang="en-US" altLang="zh-CN"/>
              <a:t>(</a:t>
            </a:r>
            <a:r>
              <a:rPr lang="en-US" altLang="zh-CN"/>
              <a:t>(</a:t>
            </a:r>
            <a:r>
              <a:rPr kumimoji="1" lang="en-US" altLang="zh-CN">
                <a:sym typeface="Symbol" pitchFamily="18" charset="2"/>
              </a:rPr>
              <a:t>P  Q) </a:t>
            </a:r>
            <a:r>
              <a:rPr lang="en-US" altLang="zh-CN"/>
              <a:t> P) </a:t>
            </a:r>
            <a:r>
              <a:rPr kumimoji="1" lang="en-US" altLang="zh-CN">
                <a:sym typeface="Symbol" pitchFamily="18" charset="2"/>
              </a:rPr>
              <a:t> Q                (</a:t>
            </a:r>
            <a:r>
              <a:rPr kumimoji="1" lang="zh-CN" altLang="en-US">
                <a:sym typeface="Symbol" pitchFamily="18" charset="2"/>
              </a:rPr>
              <a:t>联结词归约</a:t>
            </a:r>
            <a:r>
              <a:rPr kumimoji="1" lang="en-US" altLang="zh-CN">
                <a:sym typeface="Symbol" pitchFamily="18" charset="2"/>
              </a:rPr>
              <a:t>)</a:t>
            </a:r>
          </a:p>
          <a:p>
            <a:pPr algn="just"/>
            <a:r>
              <a:rPr lang="zh-CN" altLang="en-US">
                <a:sym typeface="Symbol" panose="05050102010706020507" pitchFamily="18" charset="2"/>
              </a:rPr>
              <a:t></a:t>
            </a:r>
            <a:r>
              <a:rPr kumimoji="1" lang="en-US" altLang="zh-CN">
                <a:sym typeface="Symbol" pitchFamily="18" charset="2"/>
              </a:rPr>
              <a:t> </a:t>
            </a:r>
            <a:r>
              <a:rPr kumimoji="1" lang="en-US" altLang="zh-CN"/>
              <a:t>(</a:t>
            </a:r>
            <a:r>
              <a:rPr kumimoji="1" lang="en-US" altLang="zh-CN">
                <a:sym typeface="Symbol" pitchFamily="18" charset="2"/>
              </a:rPr>
              <a:t></a:t>
            </a:r>
            <a:r>
              <a:rPr lang="en-US" altLang="zh-CN"/>
              <a:t>(</a:t>
            </a:r>
            <a:r>
              <a:rPr kumimoji="1" lang="en-US" altLang="zh-CN">
                <a:sym typeface="Symbol" pitchFamily="18" charset="2"/>
              </a:rPr>
              <a:t>P  Q) </a:t>
            </a:r>
            <a:r>
              <a:rPr lang="en-US" altLang="zh-CN"/>
              <a:t> </a:t>
            </a:r>
            <a:r>
              <a:rPr kumimoji="1" lang="en-US" altLang="zh-CN">
                <a:sym typeface="Symbol" pitchFamily="18" charset="2"/>
              </a:rPr>
              <a:t></a:t>
            </a:r>
            <a:r>
              <a:rPr lang="en-US" altLang="zh-CN"/>
              <a:t>P) </a:t>
            </a:r>
            <a:r>
              <a:rPr kumimoji="1" lang="en-US" altLang="zh-CN">
                <a:sym typeface="Symbol" pitchFamily="18" charset="2"/>
              </a:rPr>
              <a:t> Q             (</a:t>
            </a:r>
            <a:r>
              <a:rPr kumimoji="1" lang="en-US" altLang="zh-CN"/>
              <a:t>De Morgan</a:t>
            </a:r>
            <a:r>
              <a:rPr kumimoji="1" lang="zh-CN" altLang="en-US"/>
              <a:t>律</a:t>
            </a:r>
            <a:r>
              <a:rPr kumimoji="1" lang="en-US" altLang="zh-CN">
                <a:sym typeface="Symbol" pitchFamily="18" charset="2"/>
              </a:rPr>
              <a:t>)</a:t>
            </a:r>
          </a:p>
          <a:p>
            <a:pPr algn="just"/>
            <a:r>
              <a:rPr lang="zh-CN" altLang="en-US">
                <a:sym typeface="Symbol" panose="05050102010706020507" pitchFamily="18" charset="2"/>
              </a:rPr>
              <a:t></a:t>
            </a:r>
            <a:r>
              <a:rPr kumimoji="1" lang="en-US" altLang="zh-CN">
                <a:sym typeface="Symbol" pitchFamily="18" charset="2"/>
              </a:rPr>
              <a:t> </a:t>
            </a:r>
            <a:r>
              <a:rPr kumimoji="1" lang="en-US" altLang="zh-CN"/>
              <a:t>(( </a:t>
            </a:r>
            <a:r>
              <a:rPr kumimoji="1" lang="en-US" altLang="zh-CN">
                <a:sym typeface="Symbol" pitchFamily="18" charset="2"/>
              </a:rPr>
              <a:t>P  Q) </a:t>
            </a:r>
            <a:r>
              <a:rPr lang="en-US" altLang="zh-CN"/>
              <a:t> </a:t>
            </a:r>
            <a:r>
              <a:rPr kumimoji="1" lang="en-US" altLang="zh-CN">
                <a:sym typeface="Symbol" pitchFamily="18" charset="2"/>
              </a:rPr>
              <a:t></a:t>
            </a:r>
            <a:r>
              <a:rPr lang="en-US" altLang="zh-CN"/>
              <a:t>P) </a:t>
            </a:r>
            <a:r>
              <a:rPr kumimoji="1" lang="en-US" altLang="zh-CN">
                <a:sym typeface="Symbol" pitchFamily="18" charset="2"/>
              </a:rPr>
              <a:t> Q               (</a:t>
            </a:r>
            <a:r>
              <a:rPr kumimoji="1" lang="en-US" altLang="zh-CN"/>
              <a:t>De Morgan</a:t>
            </a:r>
            <a:r>
              <a:rPr kumimoji="1" lang="zh-CN" altLang="en-US"/>
              <a:t>律</a:t>
            </a:r>
            <a:r>
              <a:rPr kumimoji="1" lang="en-US" altLang="zh-CN">
                <a:sym typeface="Symbol" pitchFamily="18" charset="2"/>
              </a:rPr>
              <a:t>)</a:t>
            </a:r>
          </a:p>
          <a:p>
            <a:pPr algn="just"/>
            <a:r>
              <a:rPr lang="zh-CN" altLang="en-US">
                <a:sym typeface="Symbol" panose="05050102010706020507" pitchFamily="18" charset="2"/>
              </a:rPr>
              <a:t></a:t>
            </a:r>
            <a:r>
              <a:rPr kumimoji="1" lang="en-US" altLang="zh-CN">
                <a:sym typeface="Symbol" pitchFamily="18" charset="2"/>
              </a:rPr>
              <a:t> (P </a:t>
            </a:r>
            <a:r>
              <a:rPr lang="en-US" altLang="zh-CN"/>
              <a:t> </a:t>
            </a:r>
            <a:r>
              <a:rPr kumimoji="1" lang="en-US" altLang="zh-CN">
                <a:sym typeface="Symbol" pitchFamily="18" charset="2"/>
              </a:rPr>
              <a:t></a:t>
            </a:r>
            <a:r>
              <a:rPr lang="en-US" altLang="zh-CN"/>
              <a:t>P</a:t>
            </a:r>
            <a:r>
              <a:rPr kumimoji="1" lang="en-US" altLang="zh-CN">
                <a:sym typeface="Symbol" pitchFamily="18" charset="2"/>
              </a:rPr>
              <a:t>)  (Q </a:t>
            </a:r>
            <a:r>
              <a:rPr lang="en-US" altLang="zh-CN"/>
              <a:t> </a:t>
            </a:r>
            <a:r>
              <a:rPr kumimoji="1" lang="en-US" altLang="zh-CN">
                <a:sym typeface="Symbol" pitchFamily="18" charset="2"/>
              </a:rPr>
              <a:t></a:t>
            </a:r>
            <a:r>
              <a:rPr lang="en-US" altLang="zh-CN"/>
              <a:t>P</a:t>
            </a:r>
            <a:r>
              <a:rPr kumimoji="1" lang="en-US" altLang="zh-CN">
                <a:sym typeface="Symbol" pitchFamily="18" charset="2"/>
              </a:rPr>
              <a:t>)  Q        (</a:t>
            </a:r>
            <a:r>
              <a:rPr kumimoji="1" lang="zh-CN" altLang="en-US"/>
              <a:t>分配律</a:t>
            </a:r>
            <a:r>
              <a:rPr kumimoji="1" lang="en-US" altLang="zh-CN">
                <a:sym typeface="Symbol" pitchFamily="18" charset="2"/>
              </a:rPr>
              <a:t>)</a:t>
            </a:r>
          </a:p>
          <a:p>
            <a:pPr algn="just"/>
            <a:r>
              <a:rPr lang="zh-CN" altLang="en-US">
                <a:sym typeface="Symbol" panose="05050102010706020507" pitchFamily="18" charset="2"/>
              </a:rPr>
              <a:t></a:t>
            </a:r>
            <a:r>
              <a:rPr kumimoji="1" lang="en-US" altLang="zh-CN">
                <a:sym typeface="Symbol" pitchFamily="18" charset="2"/>
              </a:rPr>
              <a:t> T  (Q </a:t>
            </a:r>
            <a:r>
              <a:rPr lang="en-US" altLang="zh-CN"/>
              <a:t> </a:t>
            </a:r>
            <a:r>
              <a:rPr kumimoji="1" lang="en-US" altLang="zh-CN">
                <a:sym typeface="Symbol" pitchFamily="18" charset="2"/>
              </a:rPr>
              <a:t></a:t>
            </a:r>
            <a:r>
              <a:rPr lang="en-US" altLang="zh-CN"/>
              <a:t>P</a:t>
            </a:r>
            <a:r>
              <a:rPr kumimoji="1" lang="en-US" altLang="zh-CN">
                <a:sym typeface="Symbol" pitchFamily="18" charset="2"/>
              </a:rPr>
              <a:t>)  Q                   (</a:t>
            </a:r>
            <a:r>
              <a:rPr lang="zh-CN" altLang="en-US"/>
              <a:t>否定律</a:t>
            </a:r>
            <a:r>
              <a:rPr kumimoji="1" lang="en-US" altLang="zh-CN">
                <a:sym typeface="Symbol" pitchFamily="18" charset="2"/>
              </a:rPr>
              <a:t>)</a:t>
            </a:r>
          </a:p>
          <a:p>
            <a:pPr algn="just"/>
            <a:r>
              <a:rPr lang="zh-CN" altLang="en-US">
                <a:sym typeface="Symbol" panose="05050102010706020507" pitchFamily="18" charset="2"/>
              </a:rPr>
              <a:t></a:t>
            </a:r>
            <a:r>
              <a:rPr kumimoji="1" lang="en-US" altLang="zh-CN">
                <a:sym typeface="Symbol" pitchFamily="18" charset="2"/>
              </a:rPr>
              <a:t> (Q </a:t>
            </a:r>
            <a:r>
              <a:rPr lang="en-US" altLang="zh-CN"/>
              <a:t> </a:t>
            </a:r>
            <a:r>
              <a:rPr kumimoji="1" lang="en-US" altLang="zh-CN">
                <a:sym typeface="Symbol" pitchFamily="18" charset="2"/>
              </a:rPr>
              <a:t></a:t>
            </a:r>
            <a:r>
              <a:rPr lang="en-US" altLang="zh-CN"/>
              <a:t>P</a:t>
            </a:r>
            <a:r>
              <a:rPr kumimoji="1" lang="en-US" altLang="zh-CN">
                <a:sym typeface="Symbol" pitchFamily="18" charset="2"/>
              </a:rPr>
              <a:t>)  Q                         (</a:t>
            </a:r>
            <a:r>
              <a:rPr kumimoji="1" lang="zh-CN" altLang="en-US">
                <a:sym typeface="Symbol" pitchFamily="18" charset="2"/>
              </a:rPr>
              <a:t>同一律</a:t>
            </a:r>
            <a:r>
              <a:rPr kumimoji="1" lang="en-US" altLang="zh-CN">
                <a:sym typeface="Symbol" pitchFamily="18" charset="2"/>
              </a:rPr>
              <a:t>)</a:t>
            </a:r>
          </a:p>
          <a:p>
            <a:pPr algn="just"/>
            <a:r>
              <a:rPr lang="zh-CN" altLang="en-US">
                <a:sym typeface="Symbol" panose="05050102010706020507" pitchFamily="18" charset="2"/>
              </a:rPr>
              <a:t></a:t>
            </a:r>
            <a:r>
              <a:rPr kumimoji="1" lang="en-US" altLang="zh-CN">
                <a:sym typeface="Symbol" pitchFamily="18" charset="2"/>
              </a:rPr>
              <a:t> (Q </a:t>
            </a:r>
            <a:r>
              <a:rPr lang="en-US" altLang="zh-CN"/>
              <a:t> </a:t>
            </a:r>
            <a:r>
              <a:rPr kumimoji="1" lang="en-US" altLang="zh-CN">
                <a:sym typeface="Symbol" pitchFamily="18" charset="2"/>
              </a:rPr>
              <a:t>Q)  </a:t>
            </a:r>
            <a:r>
              <a:rPr lang="en-US" altLang="zh-CN"/>
              <a:t>P                         (</a:t>
            </a:r>
            <a:r>
              <a:rPr lang="zh-CN" altLang="en-US"/>
              <a:t>结合律，交换律</a:t>
            </a:r>
            <a:r>
              <a:rPr lang="en-US" altLang="zh-CN"/>
              <a:t>)</a:t>
            </a:r>
          </a:p>
          <a:p>
            <a:pPr algn="just"/>
            <a:r>
              <a:rPr lang="zh-CN" altLang="en-US">
                <a:sym typeface="Symbol" panose="05050102010706020507" pitchFamily="18" charset="2"/>
              </a:rPr>
              <a:t></a:t>
            </a:r>
            <a:r>
              <a:rPr kumimoji="1" lang="en-US" altLang="zh-CN">
                <a:sym typeface="Symbol" pitchFamily="18" charset="2"/>
              </a:rPr>
              <a:t> T  </a:t>
            </a:r>
            <a:r>
              <a:rPr lang="en-US" altLang="zh-CN"/>
              <a:t>P                                      (</a:t>
            </a:r>
            <a:r>
              <a:rPr lang="zh-CN" altLang="en-US"/>
              <a:t>否定律</a:t>
            </a:r>
            <a:r>
              <a:rPr lang="en-US" altLang="zh-CN"/>
              <a:t>)</a:t>
            </a:r>
          </a:p>
          <a:p>
            <a:pPr algn="just"/>
            <a:r>
              <a:rPr lang="zh-CN" altLang="en-US">
                <a:sym typeface="Symbol" panose="05050102010706020507" pitchFamily="18" charset="2"/>
              </a:rPr>
              <a:t></a:t>
            </a:r>
            <a:r>
              <a:rPr kumimoji="1" lang="en-US" altLang="zh-CN">
                <a:sym typeface="Symbol" pitchFamily="18" charset="2"/>
              </a:rPr>
              <a:t> T                                              (</a:t>
            </a:r>
            <a:r>
              <a:rPr kumimoji="1" lang="zh-CN" altLang="en-US">
                <a:sym typeface="Symbol" pitchFamily="18" charset="2"/>
              </a:rPr>
              <a:t>零律</a:t>
            </a:r>
            <a:r>
              <a:rPr kumimoji="1" lang="en-US" altLang="zh-CN">
                <a:sym typeface="Symbol" pitchFamily="18" charset="2"/>
              </a:rPr>
              <a:t>)</a:t>
            </a:r>
          </a:p>
          <a:p>
            <a:pPr algn="just"/>
            <a:endParaRPr kumimoji="1" lang="en-US" altLang="zh-CN">
              <a:sym typeface="Symbol" pitchFamily="18" charset="2"/>
            </a:endParaRPr>
          </a:p>
          <a:p>
            <a:pPr algn="just"/>
            <a:endParaRPr lang="zh-CN" altLang="en-US"/>
          </a:p>
        </p:txBody>
      </p:sp>
    </p:spTree>
    <p:extLst>
      <p:ext uri="{BB962C8B-B14F-4D97-AF65-F5344CB8AC3E}">
        <p14:creationId xmlns:p14="http://schemas.microsoft.com/office/powerpoint/2010/main" val="10361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kumimoji="1" lang="zh-CN" altLang="en-US">
                <a:sym typeface="Symbol" pitchFamily="18" charset="2"/>
              </a:rPr>
              <a:t>基本逻辑等价式的作用：</a:t>
            </a:r>
            <a:endParaRPr kumimoji="1" lang="en-US" altLang="zh-CN">
              <a:sym typeface="Symbol" pitchFamily="18" charset="2"/>
            </a:endParaRPr>
          </a:p>
          <a:p>
            <a:pPr marL="342900" indent="-342900" algn="just">
              <a:buAutoNum type="arabicPeriod"/>
            </a:pPr>
            <a:r>
              <a:rPr kumimoji="1" lang="zh-CN" altLang="en-US">
                <a:sym typeface="Symbol" pitchFamily="18" charset="2"/>
              </a:rPr>
              <a:t>判断公式类型：是否为永真公式</a:t>
            </a:r>
            <a:endParaRPr kumimoji="1" lang="en-US" altLang="zh-CN">
              <a:sym typeface="Symbol" pitchFamily="18" charset="2"/>
            </a:endParaRPr>
          </a:p>
          <a:p>
            <a:pPr marL="342900" indent="-342900" algn="just">
              <a:buAutoNum type="arabicPeriod"/>
            </a:pPr>
            <a:r>
              <a:rPr kumimoji="1" lang="zh-CN" altLang="en-US">
                <a:sym typeface="Symbol" pitchFamily="18" charset="2"/>
              </a:rPr>
              <a:t>判定公式等价</a:t>
            </a:r>
            <a:endParaRPr kumimoji="1" lang="en-US" altLang="zh-CN">
              <a:sym typeface="Symbol" pitchFamily="18" charset="2"/>
            </a:endParaRPr>
          </a:p>
          <a:p>
            <a:pPr marL="342900" indent="-342900" algn="just">
              <a:buAutoNum type="arabicPeriod"/>
            </a:pPr>
            <a:r>
              <a:rPr kumimoji="1" lang="zh-CN" altLang="en-US">
                <a:sym typeface="Symbol" pitchFamily="18" charset="2"/>
              </a:rPr>
              <a:t>公式化简</a:t>
            </a:r>
            <a:endParaRPr kumimoji="1" lang="en-US" altLang="zh-CN">
              <a:sym typeface="Symbol" pitchFamily="18" charset="2"/>
            </a:endParaRPr>
          </a:p>
          <a:p>
            <a:pPr algn="just"/>
            <a:endParaRPr kumimoji="1" lang="en-US" altLang="zh-CN">
              <a:sym typeface="Symbol" pitchFamily="18" charset="2"/>
            </a:endParaRPr>
          </a:p>
          <a:p>
            <a:pPr algn="just"/>
            <a:r>
              <a:rPr kumimoji="1" lang="zh-CN" altLang="en-US" b="1">
                <a:sym typeface="Symbol" pitchFamily="18" charset="2"/>
              </a:rPr>
              <a:t>例 </a:t>
            </a:r>
            <a:r>
              <a:rPr lang="en-US" altLang="zh-CN"/>
              <a:t>(P </a:t>
            </a:r>
            <a:r>
              <a:rPr kumimoji="1" lang="en-US" altLang="zh-CN">
                <a:latin typeface="Times New Roman" pitchFamily="18" charset="0"/>
                <a:ea typeface="宋体" pitchFamily="2" charset="-122"/>
                <a:sym typeface="Symbol" pitchFamily="18" charset="2"/>
              </a:rPr>
              <a:t> </a:t>
            </a:r>
            <a:r>
              <a:rPr lang="en-US" altLang="zh-CN"/>
              <a:t>Q) </a:t>
            </a:r>
            <a:r>
              <a:rPr kumimoji="1" lang="en-US" altLang="zh-CN">
                <a:sym typeface="Symbol" pitchFamily="18" charset="2"/>
              </a:rPr>
              <a:t></a:t>
            </a:r>
            <a:r>
              <a:rPr lang="en-US" altLang="zh-CN"/>
              <a:t> (</a:t>
            </a:r>
            <a:r>
              <a:rPr kumimoji="1" lang="en-US" altLang="zh-CN">
                <a:sym typeface="Symbol" pitchFamily="18" charset="2"/>
              </a:rPr>
              <a:t> </a:t>
            </a:r>
            <a:r>
              <a:rPr lang="en-US" altLang="zh-CN"/>
              <a:t>P </a:t>
            </a:r>
            <a:r>
              <a:rPr kumimoji="1" lang="en-US" altLang="zh-CN">
                <a:latin typeface="Times New Roman" pitchFamily="18" charset="0"/>
                <a:ea typeface="宋体" pitchFamily="2" charset="-122"/>
                <a:sym typeface="Symbol" pitchFamily="18" charset="2"/>
              </a:rPr>
              <a:t> </a:t>
            </a:r>
            <a:r>
              <a:rPr lang="en-US" altLang="zh-CN"/>
              <a:t>Q) </a:t>
            </a:r>
          </a:p>
          <a:p>
            <a:pPr marL="285750" indent="-285750" algn="just">
              <a:buFont typeface="Symbol" panose="05050102010706020507" pitchFamily="18" charset="2"/>
              <a:buChar char="Û"/>
            </a:pPr>
            <a:r>
              <a:rPr lang="en-US" altLang="zh-CN"/>
              <a:t>(P </a:t>
            </a:r>
            <a:r>
              <a:rPr kumimoji="1" lang="en-US" altLang="zh-CN">
                <a:sym typeface="Symbol" pitchFamily="18" charset="2"/>
              </a:rPr>
              <a:t></a:t>
            </a:r>
            <a:r>
              <a:rPr kumimoji="1" lang="en-US" altLang="zh-CN">
                <a:latin typeface="Times New Roman" pitchFamily="18" charset="0"/>
                <a:ea typeface="宋体" pitchFamily="2" charset="-122"/>
                <a:sym typeface="Symbol" pitchFamily="18" charset="2"/>
              </a:rPr>
              <a:t> </a:t>
            </a:r>
            <a:r>
              <a:rPr kumimoji="1" lang="en-US" altLang="zh-CN">
                <a:sym typeface="Symbol" pitchFamily="18" charset="2"/>
              </a:rPr>
              <a:t></a:t>
            </a:r>
            <a:r>
              <a:rPr lang="en-US" altLang="zh-CN"/>
              <a:t>P) </a:t>
            </a:r>
            <a:r>
              <a:rPr kumimoji="1" lang="en-US" altLang="zh-CN">
                <a:latin typeface="Times New Roman" pitchFamily="18" charset="0"/>
                <a:ea typeface="宋体" pitchFamily="2" charset="-122"/>
                <a:sym typeface="Symbol" pitchFamily="18" charset="2"/>
              </a:rPr>
              <a:t></a:t>
            </a:r>
            <a:r>
              <a:rPr lang="en-US" altLang="zh-CN"/>
              <a:t> Q</a:t>
            </a:r>
          </a:p>
          <a:p>
            <a:pPr marL="285750" indent="-285750" algn="just">
              <a:buFont typeface="Symbol" panose="05050102010706020507" pitchFamily="18" charset="2"/>
              <a:buChar char="Û"/>
            </a:pPr>
            <a:r>
              <a:rPr kumimoji="1" lang="en-US" altLang="zh-CN">
                <a:sym typeface="Symbol" pitchFamily="18" charset="2"/>
              </a:rPr>
              <a:t>Q</a:t>
            </a:r>
          </a:p>
          <a:p>
            <a:pPr marL="342900" indent="-342900" algn="just">
              <a:buAutoNum type="arabicPeriod"/>
            </a:pPr>
            <a:endParaRPr kumimoji="1" lang="en-US" altLang="zh-CN">
              <a:sym typeface="Symbol" pitchFamily="18" charset="2"/>
            </a:endParaRPr>
          </a:p>
          <a:p>
            <a:pPr algn="just"/>
            <a:endParaRPr kumimoji="1" lang="en-US" altLang="zh-CN">
              <a:sym typeface="Symbol" pitchFamily="18" charset="2"/>
            </a:endParaRPr>
          </a:p>
          <a:p>
            <a:pPr algn="just"/>
            <a:endParaRPr lang="zh-CN" altLang="en-US"/>
          </a:p>
        </p:txBody>
      </p:sp>
    </p:spTree>
    <p:extLst>
      <p:ext uri="{BB962C8B-B14F-4D97-AF65-F5344CB8AC3E}">
        <p14:creationId xmlns:p14="http://schemas.microsoft.com/office/powerpoint/2010/main" val="28920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1.3.1</a:t>
            </a:r>
            <a:r>
              <a:rPr lang="zh-CN" altLang="en-US" sz="2400">
                <a:effectLst/>
              </a:rPr>
              <a:t>　基本概念</a:t>
            </a:r>
            <a:endParaRPr lang="en-US" altLang="zh-CN" sz="2400">
              <a:effectLst/>
            </a:endParaRPr>
          </a:p>
          <a:p>
            <a:pPr algn="just">
              <a:lnSpc>
                <a:spcPct val="100000"/>
              </a:lnSpc>
              <a:spcBef>
                <a:spcPts val="1800"/>
              </a:spcBef>
            </a:pPr>
            <a:r>
              <a:rPr lang="en-US" altLang="zh-CN" sz="2400">
                <a:solidFill>
                  <a:srgbClr val="FF0000"/>
                </a:solidFill>
                <a:effectLst/>
              </a:rPr>
              <a:t>1.3.2    </a:t>
            </a:r>
            <a:r>
              <a:rPr lang="zh-CN" altLang="en-US" sz="2400">
                <a:solidFill>
                  <a:srgbClr val="FF0000"/>
                </a:solidFill>
                <a:effectLst/>
              </a:rPr>
              <a:t>替换定理</a:t>
            </a:r>
          </a:p>
          <a:p>
            <a:pPr algn="just">
              <a:lnSpc>
                <a:spcPct val="100000"/>
              </a:lnSpc>
              <a:spcBef>
                <a:spcPts val="1800"/>
              </a:spcBef>
            </a:pPr>
            <a:r>
              <a:rPr lang="en-US" altLang="zh-CN" sz="2400">
                <a:effectLst/>
              </a:rPr>
              <a:t>1.3.3    </a:t>
            </a:r>
            <a:r>
              <a:rPr lang="zh-CN" altLang="en-US" sz="2400">
                <a:effectLst/>
              </a:rPr>
              <a:t>代入定理</a:t>
            </a:r>
            <a:endParaRPr lang="en-US" altLang="zh-CN" sz="2400">
              <a:effectLst/>
            </a:endParaRPr>
          </a:p>
          <a:p>
            <a:pPr algn="just">
              <a:lnSpc>
                <a:spcPct val="100000"/>
              </a:lnSpc>
              <a:spcBef>
                <a:spcPts val="1800"/>
              </a:spcBef>
            </a:pPr>
            <a:r>
              <a:rPr lang="en-US" altLang="zh-CN" sz="2400">
                <a:effectLst/>
              </a:rPr>
              <a:t>1.3.4    </a:t>
            </a:r>
            <a:r>
              <a:rPr lang="zh-CN" altLang="en-US" sz="2400">
                <a:effectLst/>
              </a:rPr>
              <a:t>全功能联结词</a:t>
            </a:r>
          </a:p>
          <a:p>
            <a:pPr algn="just">
              <a:lnSpc>
                <a:spcPct val="100000"/>
              </a:lnSpc>
              <a:spcBef>
                <a:spcPts val="1800"/>
              </a:spcBef>
            </a:pPr>
            <a:r>
              <a:rPr lang="en-US" altLang="zh-CN" sz="2400">
                <a:effectLst/>
              </a:rPr>
              <a:t>1.3.5    </a:t>
            </a:r>
            <a:r>
              <a:rPr lang="zh-CN" altLang="en-US" sz="2400">
                <a:effectLst/>
              </a:rPr>
              <a:t>范式</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1.3</a:t>
            </a:r>
            <a:r>
              <a:rPr lang="zh-CN" altLang="en-US">
                <a:ea typeface="楷体_GB2312" pitchFamily="49" charset="-122"/>
              </a:rPr>
              <a:t>　</a:t>
            </a:r>
            <a:r>
              <a:rPr lang="zh-CN" altLang="en-US"/>
              <a:t>命题公式间的逻辑等价关系</a:t>
            </a:r>
          </a:p>
          <a:p>
            <a:endParaRPr lang="zh-CN" altLang="en-US"/>
          </a:p>
        </p:txBody>
      </p:sp>
    </p:spTree>
    <p:extLst>
      <p:ext uri="{BB962C8B-B14F-4D97-AF65-F5344CB8AC3E}">
        <p14:creationId xmlns:p14="http://schemas.microsoft.com/office/powerpoint/2010/main" val="223163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1.3.2</a:t>
            </a:r>
            <a:r>
              <a:rPr lang="zh-CN" altLang="en-US"/>
              <a:t>　替换定理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定义</a:t>
            </a:r>
            <a:endParaRPr lang="en-US" altLang="zh-CN" b="1"/>
          </a:p>
          <a:p>
            <a:pPr algn="just"/>
            <a:r>
              <a:rPr lang="zh-CN" altLang="en-US"/>
              <a:t>设</a:t>
            </a:r>
            <a:r>
              <a:rPr lang="zh-CN" altLang="en-US">
                <a:sym typeface="Symbol" panose="05050102010706020507" pitchFamily="18" charset="2"/>
              </a:rPr>
              <a:t></a:t>
            </a:r>
            <a:r>
              <a:rPr lang="zh-CN" altLang="en-US"/>
              <a:t>命题公式，</a:t>
            </a:r>
            <a:r>
              <a:rPr lang="zh-CN" altLang="en-US">
                <a:sym typeface="Symbol" panose="05050102010706020507" pitchFamily="18" charset="2"/>
              </a:rPr>
              <a:t></a:t>
            </a:r>
            <a:r>
              <a:rPr lang="zh-CN" altLang="en-US"/>
              <a:t>是命题公式</a:t>
            </a:r>
            <a:r>
              <a:rPr lang="zh-CN" altLang="en-US">
                <a:sym typeface="Symbol" panose="05050102010706020507" pitchFamily="18" charset="2"/>
              </a:rPr>
              <a:t></a:t>
            </a:r>
            <a:r>
              <a:rPr lang="zh-CN" altLang="en-US"/>
              <a:t>的一部分且</a:t>
            </a:r>
            <a:r>
              <a:rPr lang="zh-CN" altLang="en-US">
                <a:sym typeface="Symbol" panose="05050102010706020507" pitchFamily="18" charset="2"/>
              </a:rPr>
              <a:t></a:t>
            </a:r>
            <a:r>
              <a:rPr lang="zh-CN" altLang="en-US"/>
              <a:t>是命题公式，则称</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的</a:t>
            </a:r>
            <a:r>
              <a:rPr lang="zh-CN" altLang="en-US" b="1">
                <a:solidFill>
                  <a:srgbClr val="0070C0"/>
                </a:solidFill>
              </a:rPr>
              <a:t>子命题公式</a:t>
            </a:r>
            <a:r>
              <a:rPr lang="zh-CN" altLang="en-US"/>
              <a:t>。</a:t>
            </a:r>
          </a:p>
          <a:p>
            <a:pPr indent="354013" algn="just"/>
            <a:endParaRPr lang="zh-CN" altLang="en-US" b="1"/>
          </a:p>
          <a:p>
            <a:pPr algn="just"/>
            <a:r>
              <a:rPr lang="zh-CN" altLang="en-US" b="1"/>
              <a:t>定义</a:t>
            </a:r>
            <a:endParaRPr lang="en-US" altLang="zh-CN" b="1"/>
          </a:p>
          <a:p>
            <a:pPr algn="just"/>
            <a:r>
              <a:rPr lang="zh-CN" altLang="en-US"/>
              <a:t>设</a:t>
            </a:r>
            <a:r>
              <a:rPr lang="zh-CN" altLang="en-US">
                <a:sym typeface="Symbol" panose="05050102010706020507" pitchFamily="18" charset="2"/>
              </a:rPr>
              <a:t></a:t>
            </a:r>
            <a:r>
              <a:rPr lang="zh-CN" altLang="en-US"/>
              <a:t>是命题公式，若将</a:t>
            </a:r>
            <a:r>
              <a:rPr lang="zh-CN" altLang="en-US">
                <a:sym typeface="Symbol" panose="05050102010706020507" pitchFamily="18" charset="2"/>
              </a:rPr>
              <a:t></a:t>
            </a:r>
            <a:r>
              <a:rPr lang="zh-CN" altLang="en-US"/>
              <a:t>的子命题公式</a:t>
            </a:r>
            <a:r>
              <a:rPr lang="zh-CN" altLang="en-US">
                <a:sym typeface="Symbol" panose="05050102010706020507" pitchFamily="18" charset="2"/>
              </a:rPr>
              <a:t></a:t>
            </a:r>
            <a:r>
              <a:rPr lang="zh-CN" altLang="en-US"/>
              <a:t>用另一命题公式</a:t>
            </a:r>
            <a:r>
              <a:rPr lang="zh-CN" altLang="en-US">
                <a:sym typeface="Symbol" panose="05050102010706020507" pitchFamily="18" charset="2"/>
              </a:rPr>
              <a:t></a:t>
            </a:r>
            <a:r>
              <a:rPr lang="zh-CN" altLang="en-US"/>
              <a:t>替换，则称替换后产生的命题公式</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a:t>
            </a:r>
          </a:p>
          <a:p>
            <a:pPr indent="354013" algn="just"/>
            <a:endParaRPr lang="en-US" altLang="zh-CN"/>
          </a:p>
          <a:p>
            <a:pPr algn="just"/>
            <a:r>
              <a:rPr lang="zh-CN" altLang="en-US"/>
              <a:t>利用替换，可以将原有的命题公式改造成新的命题公式。</a:t>
            </a:r>
          </a:p>
          <a:p>
            <a:pPr algn="just"/>
            <a:r>
              <a:rPr lang="zh-CN" altLang="en-US" b="1"/>
              <a:t>例</a:t>
            </a:r>
            <a:r>
              <a:rPr lang="zh-CN" altLang="en-US"/>
              <a:t>  命题公式</a:t>
            </a:r>
            <a:r>
              <a:rPr lang="zh-CN" altLang="en-US">
                <a:sym typeface="Symbol" panose="05050102010706020507" pitchFamily="18" charset="2"/>
              </a:rPr>
              <a:t></a:t>
            </a:r>
            <a:r>
              <a:rPr lang="en-US" altLang="zh-CN">
                <a:sym typeface="Symbol" panose="05050102010706020507" pitchFamily="18" charset="2"/>
              </a:rPr>
              <a:t>P(P(PQ))</a:t>
            </a:r>
            <a:r>
              <a:rPr lang="zh-CN" altLang="en-US"/>
              <a:t>关于</a:t>
            </a:r>
            <a:r>
              <a:rPr lang="en-US" altLang="zh-CN"/>
              <a:t>P</a:t>
            </a:r>
            <a:r>
              <a:rPr lang="en-US" altLang="zh-CN">
                <a:sym typeface="Symbol" panose="05050102010706020507" pitchFamily="18" charset="2"/>
              </a:rPr>
              <a:t>(PQ)</a:t>
            </a:r>
            <a:r>
              <a:rPr lang="zh-CN" altLang="en-US"/>
              <a:t>替换为</a:t>
            </a:r>
            <a:r>
              <a:rPr lang="en-US" altLang="zh-CN"/>
              <a:t>P</a:t>
            </a:r>
            <a:r>
              <a:rPr lang="en-US" altLang="zh-CN">
                <a:sym typeface="Symbol" panose="05050102010706020507" pitchFamily="18" charset="2"/>
              </a:rPr>
              <a:t>Q</a:t>
            </a:r>
            <a:r>
              <a:rPr lang="zh-CN" altLang="en-US"/>
              <a:t>的结果为</a:t>
            </a:r>
            <a:r>
              <a:rPr lang="zh-CN" altLang="en-US">
                <a:sym typeface="Symbol" panose="05050102010706020507" pitchFamily="18" charset="2"/>
              </a:rPr>
              <a:t></a:t>
            </a:r>
            <a:r>
              <a:rPr lang="en-US" altLang="zh-CN">
                <a:sym typeface="Symbol" panose="05050102010706020507" pitchFamily="18" charset="2"/>
              </a:rPr>
              <a:t>P(</a:t>
            </a:r>
            <a:r>
              <a:rPr lang="en-US" altLang="zh-CN"/>
              <a:t>P</a:t>
            </a:r>
            <a:r>
              <a:rPr lang="en-US" altLang="zh-CN">
                <a:sym typeface="Symbol" panose="05050102010706020507" pitchFamily="18" charset="2"/>
              </a:rPr>
              <a:t>Q) </a:t>
            </a:r>
            <a:r>
              <a:rPr lang="zh-CN" altLang="en-US"/>
              <a:t>。</a:t>
            </a:r>
            <a:endParaRPr lang="en-US" altLang="zh-CN"/>
          </a:p>
          <a:p>
            <a:pPr algn="just"/>
            <a:endParaRPr lang="en-US" altLang="zh-CN" b="1"/>
          </a:p>
          <a:p>
            <a:pPr algn="just"/>
            <a:r>
              <a:rPr lang="zh-CN" altLang="en-US" b="1"/>
              <a:t>替换定理</a:t>
            </a:r>
            <a:r>
              <a:rPr lang="zh-CN" altLang="en-US"/>
              <a:t>　</a:t>
            </a:r>
            <a:endParaRPr lang="en-US" altLang="zh-CN"/>
          </a:p>
          <a:p>
            <a:pPr algn="just"/>
            <a:r>
              <a:rPr lang="zh-CN" altLang="en-US"/>
              <a:t>设</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的结果。如果 </a:t>
            </a:r>
            <a:r>
              <a:rPr lang="zh-CN" altLang="en-US">
                <a:sym typeface="Symbol" panose="05050102010706020507" pitchFamily="18" charset="2"/>
              </a:rPr>
              <a:t>   </a:t>
            </a:r>
            <a:r>
              <a:rPr lang="zh-CN" altLang="en-US"/>
              <a:t>，则</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42A8C299-6FFD-4DDF-91A7-3A4FA1B4B3F0}"/>
              </a:ext>
            </a:extLst>
          </p:cNvPr>
          <p:cNvSpPr/>
          <p:nvPr/>
        </p:nvSpPr>
        <p:spPr>
          <a:xfrm>
            <a:off x="684260" y="4749800"/>
            <a:ext cx="8152169" cy="762000"/>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3FEBBD8-D310-4C3D-A54F-E816C33C2E42}"/>
              </a:ext>
            </a:extLst>
          </p:cNvPr>
          <p:cNvSpPr/>
          <p:nvPr/>
        </p:nvSpPr>
        <p:spPr>
          <a:xfrm>
            <a:off x="684259" y="1389181"/>
            <a:ext cx="8152169" cy="71902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CE412E-5CF0-446C-8D60-7D213DB8EC6E}"/>
              </a:ext>
            </a:extLst>
          </p:cNvPr>
          <p:cNvSpPr/>
          <p:nvPr/>
        </p:nvSpPr>
        <p:spPr>
          <a:xfrm>
            <a:off x="684258" y="2439047"/>
            <a:ext cx="8152169" cy="91798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6693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1.3.2</a:t>
            </a:r>
            <a:r>
              <a:rPr lang="zh-CN" altLang="en-US"/>
              <a:t>　替换定理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引理</a:t>
            </a:r>
            <a:r>
              <a:rPr lang="zh-CN" altLang="en-US"/>
              <a:t>  </a:t>
            </a:r>
            <a:endParaRPr lang="en-US" altLang="zh-CN"/>
          </a:p>
          <a:p>
            <a:r>
              <a:rPr lang="zh-CN" altLang="en-US"/>
              <a:t>设</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均为命题公式。若</a:t>
            </a: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zh-CN" altLang="en-US"/>
              <a:t>则</a:t>
            </a:r>
          </a:p>
          <a:p>
            <a:r>
              <a:rPr lang="zh-CN" altLang="en-US"/>
              <a:t>    </a:t>
            </a:r>
            <a:r>
              <a:rPr lang="en-US" altLang="zh-CN"/>
              <a:t>1)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 </a:t>
            </a:r>
            <a:r>
              <a:rPr lang="en-US" altLang="zh-CN" baseline="-25000">
                <a:sym typeface="Symbol" panose="05050102010706020507" pitchFamily="18" charset="2"/>
              </a:rPr>
              <a:t>1</a:t>
            </a:r>
            <a:r>
              <a:rPr lang="en-US" altLang="zh-CN">
                <a:sym typeface="Symbol" panose="05050102010706020507" pitchFamily="18" charset="2"/>
              </a:rPr>
              <a:t> </a:t>
            </a:r>
          </a:p>
          <a:p>
            <a:r>
              <a:rPr lang="en-US" altLang="zh-CN">
                <a:sym typeface="Symbol" panose="05050102010706020507" pitchFamily="18" charset="2"/>
              </a:rPr>
              <a:t>    2)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endParaRPr lang="en-US" altLang="zh-CN">
              <a:sym typeface="Symbol" panose="05050102010706020507" pitchFamily="18" charset="2"/>
            </a:endParaRPr>
          </a:p>
          <a:p>
            <a:r>
              <a:rPr lang="en-US" altLang="zh-CN">
                <a:sym typeface="Symbol" panose="05050102010706020507" pitchFamily="18" charset="2"/>
              </a:rPr>
              <a:t>    3)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p>
          <a:p>
            <a:r>
              <a:rPr lang="en-US" altLang="zh-CN" baseline="-25000">
                <a:sym typeface="Symbol" panose="05050102010706020507" pitchFamily="18" charset="2"/>
              </a:rPr>
              <a:t>      </a:t>
            </a:r>
            <a:r>
              <a:rPr lang="en-US" altLang="zh-CN">
                <a:sym typeface="Symbol" panose="05050102010706020507" pitchFamily="18" charset="2"/>
              </a:rPr>
              <a:t>4)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p>
          <a:p>
            <a:r>
              <a:rPr lang="en-US" altLang="zh-CN">
                <a:sym typeface="Symbol" panose="05050102010706020507" pitchFamily="18" charset="2"/>
              </a:rPr>
              <a:t>    5)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p>
          <a:p>
            <a:endParaRPr lang="en-US" altLang="zh-CN">
              <a:sym typeface="Symbol" panose="05050102010706020507" pitchFamily="18" charset="2"/>
            </a:endParaRP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B9DA1AAD-2B09-4854-8443-9FCA35C823EC}"/>
              </a:ext>
            </a:extLst>
          </p:cNvPr>
          <p:cNvSpPr/>
          <p:nvPr/>
        </p:nvSpPr>
        <p:spPr>
          <a:xfrm>
            <a:off x="684260" y="1389180"/>
            <a:ext cx="8152169" cy="2475853"/>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3062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B757F1B3-9303-44C5-A29C-4ADC2D946DB1}"/>
              </a:ext>
            </a:extLst>
          </p:cNvPr>
          <p:cNvSpPr>
            <a:spLocks noGrp="1"/>
          </p:cNvSpPr>
          <p:nvPr>
            <p:ph type="body" sz="quarter" idx="14"/>
          </p:nvPr>
        </p:nvSpPr>
        <p:spPr/>
        <p:txBody>
          <a:bodyPr/>
          <a:lstStyle/>
          <a:p>
            <a:pPr algn="just">
              <a:defRPr/>
            </a:pPr>
            <a:r>
              <a:rPr lang="zh-CN" altLang="en-US" dirty="0"/>
              <a:t>在命题演算中，由原子命题通过特定的“联结词”（命题联接词）所构成的新命题称为</a:t>
            </a:r>
            <a:r>
              <a:rPr lang="zh-CN" altLang="en-US" b="1" dirty="0">
                <a:solidFill>
                  <a:schemeClr val="hlink"/>
                </a:solidFill>
              </a:rPr>
              <a:t>复合命题</a:t>
            </a:r>
            <a:r>
              <a:rPr lang="zh-CN" altLang="en-US" dirty="0"/>
              <a:t>。</a:t>
            </a:r>
            <a:endParaRPr lang="en-US" altLang="zh-CN" dirty="0"/>
          </a:p>
          <a:p>
            <a:pPr algn="just">
              <a:defRPr/>
            </a:pPr>
            <a:endParaRPr lang="en-US" altLang="zh-CN" dirty="0"/>
          </a:p>
          <a:p>
            <a:pPr marL="285750" indent="-285750" algn="just">
              <a:buFont typeface="Wingdings" panose="05000000000000000000" pitchFamily="2" charset="2"/>
              <a:buChar char="Ø"/>
            </a:pPr>
            <a:r>
              <a:rPr lang="zh-CN" altLang="en-US" dirty="0"/>
              <a:t>符号</a:t>
            </a:r>
            <a:r>
              <a:rPr lang="zh-CN" altLang="en-US" dirty="0">
                <a:sym typeface="Symbol" panose="05050102010706020507" pitchFamily="18" charset="2"/>
              </a:rPr>
              <a:t> </a:t>
            </a:r>
            <a:r>
              <a:rPr lang="zh-CN" altLang="en-US" dirty="0"/>
              <a:t>称为</a:t>
            </a:r>
            <a:r>
              <a:rPr lang="zh-CN" altLang="en-US" b="1" dirty="0">
                <a:solidFill>
                  <a:schemeClr val="hlink"/>
                </a:solidFill>
              </a:rPr>
              <a:t>否定联结词</a:t>
            </a:r>
            <a:r>
              <a:rPr lang="zh-CN" altLang="en-US" dirty="0"/>
              <a:t>，简称</a:t>
            </a:r>
            <a:r>
              <a:rPr lang="zh-CN" altLang="en-US" b="1" dirty="0">
                <a:solidFill>
                  <a:schemeClr val="hlink"/>
                </a:solidFill>
              </a:rPr>
              <a:t>否定词</a:t>
            </a:r>
            <a:r>
              <a:rPr lang="zh-CN" altLang="en-US" dirty="0"/>
              <a:t>。称</a:t>
            </a:r>
            <a:r>
              <a:rPr lang="zh-CN" altLang="en-US" dirty="0">
                <a:sym typeface="Symbol" panose="05050102010706020507" pitchFamily="18" charset="2"/>
              </a:rPr>
              <a:t></a:t>
            </a:r>
            <a:r>
              <a:rPr lang="en-US" altLang="zh-CN" dirty="0"/>
              <a:t>P</a:t>
            </a:r>
            <a:r>
              <a:rPr lang="zh-CN" altLang="en-US" dirty="0"/>
              <a:t>为</a:t>
            </a:r>
            <a:r>
              <a:rPr lang="en-US" altLang="zh-CN" dirty="0"/>
              <a:t>P</a:t>
            </a:r>
            <a:r>
              <a:rPr lang="zh-CN" altLang="en-US" dirty="0"/>
              <a:t>的</a:t>
            </a:r>
            <a:r>
              <a:rPr lang="zh-CN" altLang="en-US" b="1" dirty="0">
                <a:solidFill>
                  <a:schemeClr val="hlink"/>
                </a:solidFill>
              </a:rPr>
              <a:t>否定式</a:t>
            </a:r>
            <a:r>
              <a:rPr lang="zh-CN" altLang="en-US" dirty="0"/>
              <a:t>。</a:t>
            </a:r>
            <a:endParaRPr lang="en-US" altLang="zh-CN" dirty="0"/>
          </a:p>
          <a:p>
            <a:pPr marL="285750" indent="-285750" algn="just">
              <a:buFont typeface="Wingdings" panose="05000000000000000000" pitchFamily="2" charset="2"/>
              <a:buChar char="Ø"/>
            </a:pPr>
            <a:r>
              <a:rPr lang="zh-CN" altLang="en-US" dirty="0"/>
              <a:t>符号</a:t>
            </a:r>
            <a:r>
              <a:rPr lang="zh-CN" altLang="en-US" dirty="0">
                <a:sym typeface="Symbol" panose="05050102010706020507" pitchFamily="18" charset="2"/>
              </a:rPr>
              <a:t>∧</a:t>
            </a:r>
            <a:r>
              <a:rPr lang="zh-CN" altLang="en-US" dirty="0"/>
              <a:t>称为</a:t>
            </a:r>
            <a:r>
              <a:rPr lang="zh-CN" altLang="en-US" b="1" dirty="0">
                <a:solidFill>
                  <a:schemeClr val="hlink"/>
                </a:solidFill>
              </a:rPr>
              <a:t>合取联结词</a:t>
            </a:r>
            <a:r>
              <a:rPr lang="zh-CN" altLang="en-US" dirty="0"/>
              <a:t>，简称</a:t>
            </a:r>
            <a:r>
              <a:rPr lang="zh-CN" altLang="en-US" b="1" dirty="0">
                <a:solidFill>
                  <a:schemeClr val="hlink"/>
                </a:solidFill>
              </a:rPr>
              <a:t>合取词</a:t>
            </a:r>
            <a:r>
              <a:rPr lang="zh-CN" altLang="en-US" dirty="0"/>
              <a:t>；称</a:t>
            </a:r>
            <a:r>
              <a:rPr lang="en-US" altLang="zh-CN" dirty="0"/>
              <a:t>P</a:t>
            </a:r>
            <a:r>
              <a:rPr lang="en-US" altLang="zh-CN" dirty="0">
                <a:sym typeface="Symbol" panose="05050102010706020507" pitchFamily="18" charset="2"/>
              </a:rPr>
              <a:t>∧</a:t>
            </a:r>
            <a:r>
              <a:rPr lang="en-US" altLang="zh-CN" dirty="0"/>
              <a:t>Q</a:t>
            </a:r>
            <a:r>
              <a:rPr lang="zh-CN" altLang="en-US" dirty="0"/>
              <a:t>为</a:t>
            </a:r>
            <a:r>
              <a:rPr lang="en-US" altLang="zh-CN" dirty="0"/>
              <a:t>P</a:t>
            </a:r>
            <a:r>
              <a:rPr lang="zh-CN" altLang="en-US" dirty="0"/>
              <a:t>与</a:t>
            </a:r>
            <a:r>
              <a:rPr lang="en-US" altLang="zh-CN" dirty="0"/>
              <a:t>Q</a:t>
            </a:r>
            <a:r>
              <a:rPr lang="zh-CN" altLang="en-US" dirty="0"/>
              <a:t>的</a:t>
            </a:r>
            <a:r>
              <a:rPr lang="zh-CN" altLang="en-US" b="1" dirty="0">
                <a:solidFill>
                  <a:schemeClr val="hlink"/>
                </a:solidFill>
              </a:rPr>
              <a:t>合取式</a:t>
            </a:r>
            <a:r>
              <a:rPr lang="zh-CN" altLang="en-US" dirty="0"/>
              <a:t>，称</a:t>
            </a:r>
            <a:r>
              <a:rPr lang="en-US" altLang="zh-CN" dirty="0"/>
              <a:t>P, Q</a:t>
            </a:r>
            <a:r>
              <a:rPr lang="zh-CN" altLang="en-US" dirty="0"/>
              <a:t>为该合取式的</a:t>
            </a:r>
            <a:r>
              <a:rPr lang="zh-CN" altLang="en-US" b="1" dirty="0">
                <a:solidFill>
                  <a:schemeClr val="hlink"/>
                </a:solidFill>
              </a:rPr>
              <a:t>合取项</a:t>
            </a:r>
            <a:r>
              <a:rPr lang="zh-CN" altLang="en-US" dirty="0"/>
              <a:t>。</a:t>
            </a:r>
            <a:endParaRPr lang="en-US" altLang="zh-CN" dirty="0"/>
          </a:p>
          <a:p>
            <a:pPr marL="285750" indent="-285750" algn="just">
              <a:buFont typeface="Wingdings" panose="05000000000000000000" pitchFamily="2" charset="2"/>
              <a:buChar char="Ø"/>
            </a:pPr>
            <a:r>
              <a:rPr lang="zh-CN" altLang="en-US" dirty="0"/>
              <a:t>符号</a:t>
            </a:r>
            <a:r>
              <a:rPr lang="zh-CN" altLang="en-US" dirty="0">
                <a:sym typeface="Symbol" panose="05050102010706020507" pitchFamily="18" charset="2"/>
              </a:rPr>
              <a:t>∨</a:t>
            </a:r>
            <a:r>
              <a:rPr lang="zh-CN" altLang="en-US" dirty="0"/>
              <a:t>称为</a:t>
            </a:r>
            <a:r>
              <a:rPr lang="zh-CN" altLang="en-US" b="1" dirty="0">
                <a:solidFill>
                  <a:schemeClr val="hlink"/>
                </a:solidFill>
              </a:rPr>
              <a:t>析取联结词</a:t>
            </a:r>
            <a:r>
              <a:rPr lang="zh-CN" altLang="en-US" dirty="0"/>
              <a:t>，简称</a:t>
            </a:r>
            <a:r>
              <a:rPr lang="zh-CN" altLang="en-US" b="1" dirty="0">
                <a:solidFill>
                  <a:schemeClr val="hlink"/>
                </a:solidFill>
              </a:rPr>
              <a:t>析取词</a:t>
            </a:r>
            <a:r>
              <a:rPr lang="zh-CN" altLang="en-US" dirty="0"/>
              <a:t>；称</a:t>
            </a:r>
            <a:r>
              <a:rPr lang="en-US" altLang="zh-CN" dirty="0"/>
              <a:t>P</a:t>
            </a:r>
            <a:r>
              <a:rPr lang="en-US" altLang="zh-CN" dirty="0">
                <a:sym typeface="Symbol" panose="05050102010706020507" pitchFamily="18" charset="2"/>
              </a:rPr>
              <a:t>∨</a:t>
            </a:r>
            <a:r>
              <a:rPr lang="en-US" altLang="zh-CN" dirty="0"/>
              <a:t>Q</a:t>
            </a:r>
            <a:r>
              <a:rPr lang="zh-CN" altLang="en-US" dirty="0"/>
              <a:t>为</a:t>
            </a:r>
            <a:r>
              <a:rPr lang="en-US" altLang="zh-CN" dirty="0"/>
              <a:t>P</a:t>
            </a:r>
            <a:r>
              <a:rPr lang="zh-CN" altLang="en-US" dirty="0"/>
              <a:t>与</a:t>
            </a:r>
            <a:r>
              <a:rPr lang="en-US" altLang="zh-CN" dirty="0"/>
              <a:t>Q</a:t>
            </a:r>
            <a:r>
              <a:rPr lang="zh-CN" altLang="en-US" dirty="0"/>
              <a:t>的</a:t>
            </a:r>
            <a:r>
              <a:rPr lang="zh-CN" altLang="en-US" b="1" dirty="0">
                <a:solidFill>
                  <a:schemeClr val="hlink"/>
                </a:solidFill>
              </a:rPr>
              <a:t>析取式</a:t>
            </a:r>
            <a:r>
              <a:rPr lang="zh-CN" altLang="en-US" dirty="0"/>
              <a:t>，称</a:t>
            </a:r>
            <a:r>
              <a:rPr lang="en-US" altLang="zh-CN" dirty="0"/>
              <a:t>P, Q</a:t>
            </a:r>
            <a:r>
              <a:rPr lang="zh-CN" altLang="en-US" dirty="0"/>
              <a:t>为该析取式的</a:t>
            </a:r>
            <a:r>
              <a:rPr lang="zh-CN" altLang="en-US" b="1" dirty="0">
                <a:solidFill>
                  <a:schemeClr val="hlink"/>
                </a:solidFill>
              </a:rPr>
              <a:t>析取项</a:t>
            </a:r>
            <a:r>
              <a:rPr lang="zh-CN" altLang="en-US" dirty="0"/>
              <a:t>。</a:t>
            </a:r>
          </a:p>
          <a:p>
            <a:pPr marL="285750" indent="-285750" algn="just">
              <a:buFont typeface="Wingdings" panose="05000000000000000000" pitchFamily="2" charset="2"/>
              <a:buChar char="Ø"/>
            </a:pPr>
            <a:r>
              <a:rPr lang="zh-CN" altLang="en-US" dirty="0"/>
              <a:t>符号</a:t>
            </a:r>
            <a:r>
              <a:rPr lang="zh-CN" altLang="en-US" dirty="0">
                <a:sym typeface="Symbol" panose="05050102010706020507" pitchFamily="18" charset="2"/>
              </a:rPr>
              <a:t>→</a:t>
            </a:r>
            <a:r>
              <a:rPr lang="zh-CN" altLang="en-US" dirty="0"/>
              <a:t>称为</a:t>
            </a:r>
            <a:r>
              <a:rPr lang="zh-CN" altLang="en-US" b="1" dirty="0">
                <a:solidFill>
                  <a:schemeClr val="hlink"/>
                </a:solidFill>
              </a:rPr>
              <a:t>蕴涵联结词</a:t>
            </a:r>
            <a:r>
              <a:rPr lang="zh-CN" altLang="en-US" dirty="0"/>
              <a:t>，简称</a:t>
            </a:r>
            <a:r>
              <a:rPr lang="zh-CN" altLang="en-US" b="1" dirty="0">
                <a:solidFill>
                  <a:schemeClr val="hlink"/>
                </a:solidFill>
              </a:rPr>
              <a:t>蕴涵词</a:t>
            </a:r>
            <a:r>
              <a:rPr lang="zh-CN" altLang="en-US" dirty="0"/>
              <a:t>；称</a:t>
            </a:r>
            <a:r>
              <a:rPr lang="en-US" altLang="zh-CN" dirty="0"/>
              <a:t>P</a:t>
            </a:r>
            <a:r>
              <a:rPr lang="en-US" altLang="zh-CN" dirty="0">
                <a:sym typeface="Symbol" panose="05050102010706020507" pitchFamily="18" charset="2"/>
              </a:rPr>
              <a:t>→</a:t>
            </a:r>
            <a:r>
              <a:rPr lang="en-US" altLang="zh-CN" dirty="0"/>
              <a:t>Q</a:t>
            </a:r>
            <a:r>
              <a:rPr lang="zh-CN" altLang="en-US" dirty="0"/>
              <a:t>为</a:t>
            </a:r>
            <a:r>
              <a:rPr lang="en-US" altLang="zh-CN" dirty="0"/>
              <a:t>P</a:t>
            </a:r>
            <a:r>
              <a:rPr lang="zh-CN" altLang="en-US" dirty="0"/>
              <a:t>与</a:t>
            </a:r>
            <a:r>
              <a:rPr lang="en-US" altLang="zh-CN" dirty="0"/>
              <a:t>Q</a:t>
            </a:r>
            <a:r>
              <a:rPr lang="zh-CN" altLang="en-US" dirty="0"/>
              <a:t>的</a:t>
            </a:r>
            <a:r>
              <a:rPr lang="zh-CN" altLang="en-US" b="1" dirty="0">
                <a:solidFill>
                  <a:schemeClr val="hlink"/>
                </a:solidFill>
              </a:rPr>
              <a:t>蕴涵式</a:t>
            </a:r>
            <a:r>
              <a:rPr lang="zh-CN" altLang="en-US" dirty="0"/>
              <a:t>，称</a:t>
            </a:r>
            <a:r>
              <a:rPr lang="en-US" altLang="zh-CN" dirty="0"/>
              <a:t>P</a:t>
            </a:r>
            <a:r>
              <a:rPr lang="zh-CN" altLang="en-US" dirty="0"/>
              <a:t>为蕴涵式的</a:t>
            </a:r>
            <a:r>
              <a:rPr lang="zh-CN" altLang="en-US" b="1" dirty="0">
                <a:solidFill>
                  <a:schemeClr val="hlink"/>
                </a:solidFill>
              </a:rPr>
              <a:t>前件</a:t>
            </a:r>
            <a:r>
              <a:rPr lang="zh-CN" altLang="en-US" dirty="0"/>
              <a:t>，</a:t>
            </a:r>
            <a:r>
              <a:rPr lang="en-US" altLang="zh-CN" dirty="0"/>
              <a:t>Q</a:t>
            </a:r>
            <a:r>
              <a:rPr lang="zh-CN" altLang="en-US" dirty="0"/>
              <a:t>为蕴涵式的</a:t>
            </a:r>
            <a:r>
              <a:rPr lang="zh-CN" altLang="en-US" b="1" dirty="0">
                <a:solidFill>
                  <a:schemeClr val="hlink"/>
                </a:solidFill>
              </a:rPr>
              <a:t>后件</a:t>
            </a:r>
            <a:r>
              <a:rPr lang="zh-CN" altLang="en-US" dirty="0"/>
              <a:t>。</a:t>
            </a:r>
            <a:endParaRPr lang="en-US" altLang="zh-CN" dirty="0"/>
          </a:p>
          <a:p>
            <a:pPr marL="285750" indent="-285750" algn="just">
              <a:buFont typeface="Wingdings" panose="05000000000000000000" pitchFamily="2" charset="2"/>
              <a:buChar char="Ø"/>
            </a:pPr>
            <a:r>
              <a:rPr lang="zh-CN" altLang="en-US" dirty="0"/>
              <a:t>符号</a:t>
            </a:r>
            <a:r>
              <a:rPr lang="zh-CN" altLang="en-US" dirty="0">
                <a:sym typeface="Symbol" pitchFamily="18" charset="2"/>
              </a:rPr>
              <a:t></a:t>
            </a:r>
            <a:r>
              <a:rPr lang="zh-CN" altLang="en-US" dirty="0"/>
              <a:t>称为</a:t>
            </a:r>
            <a:r>
              <a:rPr lang="zh-CN" altLang="en-US" b="1" dirty="0">
                <a:solidFill>
                  <a:schemeClr val="hlink"/>
                </a:solidFill>
              </a:rPr>
              <a:t>等价联结词</a:t>
            </a:r>
            <a:r>
              <a:rPr lang="zh-CN" altLang="en-US" dirty="0"/>
              <a:t>，简称</a:t>
            </a:r>
            <a:r>
              <a:rPr lang="zh-CN" altLang="en-US" b="1" dirty="0">
                <a:solidFill>
                  <a:schemeClr val="hlink"/>
                </a:solidFill>
              </a:rPr>
              <a:t>等价词</a:t>
            </a:r>
            <a:r>
              <a:rPr lang="zh-CN" altLang="en-US" dirty="0"/>
              <a:t>；称</a:t>
            </a:r>
            <a:r>
              <a:rPr lang="en-US" altLang="zh-CN" dirty="0"/>
              <a:t>P</a:t>
            </a:r>
            <a:r>
              <a:rPr lang="en-US" altLang="zh-CN" dirty="0">
                <a:sym typeface="Symbol" pitchFamily="18" charset="2"/>
              </a:rPr>
              <a:t></a:t>
            </a:r>
            <a:r>
              <a:rPr lang="en-US" altLang="zh-CN" dirty="0"/>
              <a:t>Q</a:t>
            </a:r>
            <a:r>
              <a:rPr lang="zh-CN" altLang="en-US" dirty="0"/>
              <a:t>为</a:t>
            </a:r>
            <a:r>
              <a:rPr lang="en-US" altLang="zh-CN" dirty="0"/>
              <a:t>P</a:t>
            </a:r>
            <a:r>
              <a:rPr lang="zh-CN" altLang="en-US" dirty="0"/>
              <a:t>与</a:t>
            </a:r>
            <a:r>
              <a:rPr lang="en-US" altLang="zh-CN" dirty="0"/>
              <a:t>Q</a:t>
            </a:r>
            <a:r>
              <a:rPr lang="zh-CN" altLang="en-US" dirty="0"/>
              <a:t>的</a:t>
            </a:r>
            <a:r>
              <a:rPr lang="zh-CN" altLang="en-US" b="1" dirty="0">
                <a:solidFill>
                  <a:schemeClr val="hlink"/>
                </a:solidFill>
              </a:rPr>
              <a:t>等价式</a:t>
            </a:r>
            <a:r>
              <a:rPr lang="zh-CN" altLang="en-US" dirty="0"/>
              <a:t>，称</a:t>
            </a:r>
            <a:r>
              <a:rPr lang="en-US" altLang="zh-CN" dirty="0"/>
              <a:t>P</a:t>
            </a:r>
            <a:r>
              <a:rPr lang="zh-CN" altLang="en-US" dirty="0"/>
              <a:t>为等价式的</a:t>
            </a:r>
            <a:r>
              <a:rPr lang="zh-CN" altLang="en-US" b="1" dirty="0">
                <a:solidFill>
                  <a:schemeClr val="hlink"/>
                </a:solidFill>
              </a:rPr>
              <a:t>左端</a:t>
            </a:r>
            <a:r>
              <a:rPr lang="zh-CN" altLang="en-US" dirty="0"/>
              <a:t>，</a:t>
            </a:r>
            <a:r>
              <a:rPr lang="en-US" altLang="zh-CN" dirty="0"/>
              <a:t>Q</a:t>
            </a:r>
            <a:r>
              <a:rPr lang="zh-CN" altLang="en-US" dirty="0"/>
              <a:t>为等价式的</a:t>
            </a:r>
            <a:r>
              <a:rPr lang="zh-CN" altLang="en-US" b="1" dirty="0">
                <a:solidFill>
                  <a:schemeClr val="hlink"/>
                </a:solidFill>
              </a:rPr>
              <a:t>右端</a:t>
            </a:r>
            <a:r>
              <a:rPr lang="zh-CN" altLang="en-US" dirty="0"/>
              <a:t>。</a:t>
            </a:r>
          </a:p>
          <a:p>
            <a:pPr algn="just"/>
            <a:endParaRPr lang="zh-CN" altLang="en-US" dirty="0"/>
          </a:p>
          <a:p>
            <a:pPr marL="342900" indent="-342900" algn="just">
              <a:buAutoNum type="arabicPeriod"/>
              <a:defRPr/>
            </a:pPr>
            <a:endParaRPr lang="en-US" altLang="zh-CN" dirty="0"/>
          </a:p>
          <a:p>
            <a:pPr algn="just">
              <a:defRPr/>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25412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1.3.2</a:t>
            </a:r>
            <a:r>
              <a:rPr lang="zh-CN" altLang="en-US"/>
              <a:t>　替换定理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设</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均为命题公式。若</a:t>
            </a: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zh-CN" altLang="en-US"/>
              <a:t>则</a:t>
            </a:r>
          </a:p>
          <a:p>
            <a:r>
              <a:rPr lang="en-US" altLang="zh-CN">
                <a:sym typeface="Symbol" panose="05050102010706020507" pitchFamily="18" charset="2"/>
              </a:rPr>
              <a:t>3)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p>
          <a:p>
            <a:endParaRPr lang="zh-CN" altLang="en-US">
              <a:sym typeface="Symbol" panose="05050102010706020507" pitchFamily="18" charset="2"/>
            </a:endParaRPr>
          </a:p>
          <a:p>
            <a:r>
              <a:rPr lang="zh-CN" altLang="en-US" b="1">
                <a:sym typeface="Symbol" panose="05050102010706020507" pitchFamily="18" charset="2"/>
              </a:rPr>
              <a:t>证</a:t>
            </a:r>
            <a:r>
              <a:rPr lang="zh-CN" altLang="en-US">
                <a:sym typeface="Symbol" panose="05050102010706020507" pitchFamily="18" charset="2"/>
              </a:rPr>
              <a:t>： 设</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sym typeface="Symbol" panose="05050102010706020507" pitchFamily="18" charset="2"/>
              </a:rPr>
              <a:t>的合成变元组为</a:t>
            </a:r>
            <a:r>
              <a:rPr lang="en-US" altLang="zh-CN">
                <a:sym typeface="Symbol" panose="05050102010706020507" pitchFamily="18" charset="2"/>
              </a:rPr>
              <a:t>(P</a:t>
            </a:r>
            <a:r>
              <a:rPr lang="en-US" altLang="zh-CN" baseline="-25000">
                <a:sym typeface="Symbol" panose="05050102010706020507" pitchFamily="18" charset="2"/>
              </a:rPr>
              <a:t>1</a:t>
            </a:r>
            <a:r>
              <a:rPr lang="en-US" altLang="zh-CN">
                <a:sym typeface="Symbol" panose="05050102010706020507" pitchFamily="18" charset="2"/>
              </a:rPr>
              <a:t> , P</a:t>
            </a:r>
            <a:r>
              <a:rPr lang="en-US" altLang="zh-CN" baseline="-25000">
                <a:sym typeface="Symbol" panose="05050102010706020507" pitchFamily="18" charset="2"/>
              </a:rPr>
              <a:t>2</a:t>
            </a:r>
            <a:r>
              <a:rPr lang="en-US" altLang="zh-CN">
                <a:sym typeface="Symbol" panose="05050102010706020507" pitchFamily="18" charset="2"/>
              </a:rPr>
              <a:t>, …, P</a:t>
            </a:r>
            <a:r>
              <a:rPr lang="en-US" altLang="zh-CN" baseline="-25000">
                <a:sym typeface="Symbol" panose="05050102010706020507" pitchFamily="18" charset="2"/>
              </a:rPr>
              <a:t>n</a:t>
            </a:r>
            <a:r>
              <a:rPr lang="en-US" altLang="zh-CN">
                <a:sym typeface="Symbol" panose="05050102010706020507" pitchFamily="18" charset="2"/>
              </a:rPr>
              <a:t>) </a:t>
            </a:r>
            <a:r>
              <a:rPr lang="zh-CN" altLang="en-US">
                <a:sym typeface="Symbol" panose="05050102010706020507" pitchFamily="18" charset="2"/>
              </a:rPr>
              <a:t>。</a:t>
            </a:r>
            <a:endParaRPr lang="en-US" altLang="zh-CN">
              <a:sym typeface="Symbol" panose="05050102010706020507" pitchFamily="18" charset="2"/>
            </a:endParaRPr>
          </a:p>
          <a:p>
            <a:endParaRPr lang="zh-CN" altLang="en-US">
              <a:sym typeface="Symbol" panose="05050102010706020507" pitchFamily="18" charset="2"/>
            </a:endParaRPr>
          </a:p>
          <a:p>
            <a:pPr>
              <a:spcBef>
                <a:spcPct val="0"/>
              </a:spcBef>
            </a:pPr>
            <a:r>
              <a:rPr lang="zh-CN" altLang="en-US">
                <a:sym typeface="Symbol" panose="05050102010706020507" pitchFamily="18" charset="2"/>
              </a:rPr>
              <a:t>    对于该合成变元组的任一指派，由条件</a:t>
            </a:r>
            <a:r>
              <a:rPr lang="en-US" altLang="zh-CN" baseline="-25000">
                <a:sym typeface="Symbol" panose="05050102010706020507" pitchFamily="18" charset="2"/>
              </a:rPr>
              <a:t>1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2 </a:t>
            </a:r>
            <a:r>
              <a:rPr lang="zh-CN" altLang="en-US">
                <a:sym typeface="Symbol" panose="05050102010706020507" pitchFamily="18" charset="2"/>
              </a:rPr>
              <a:t>有</a:t>
            </a:r>
          </a:p>
          <a:p>
            <a:pPr algn="ctr">
              <a:spcBef>
                <a:spcPct val="0"/>
              </a:spcBef>
            </a:pPr>
            <a:r>
              <a:rPr lang="zh-CN" altLang="en-US">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a:t>
            </a:r>
            <a:r>
              <a:rPr lang="en-US" altLang="zh-CN">
                <a:cs typeface="Times New Roman" panose="02020603050405020304" pitchFamily="18" charset="0"/>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a:t>
            </a:r>
          </a:p>
          <a:p>
            <a:pPr algn="ctr">
              <a:spcBef>
                <a:spcPct val="0"/>
              </a:spcBef>
            </a:pPr>
            <a:endParaRPr lang="en-US" altLang="zh-CN">
              <a:sym typeface="Symbol" panose="05050102010706020507" pitchFamily="18" charset="2"/>
            </a:endParaRPr>
          </a:p>
          <a:p>
            <a:pPr>
              <a:spcBef>
                <a:spcPct val="0"/>
              </a:spcBef>
            </a:pPr>
            <a:r>
              <a:rPr lang="en-US" altLang="zh-CN">
                <a:sym typeface="Symbol" panose="05050102010706020507" pitchFamily="18" charset="2"/>
              </a:rPr>
              <a:t>    </a:t>
            </a:r>
            <a:r>
              <a:rPr lang="zh-CN" altLang="en-US">
                <a:sym typeface="Symbol" panose="05050102010706020507" pitchFamily="18" charset="2"/>
              </a:rPr>
              <a:t>于是有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 </a:t>
            </a:r>
          </a:p>
          <a:p>
            <a:pPr>
              <a:spcBef>
                <a:spcPct val="0"/>
              </a:spcBef>
            </a:pPr>
            <a:endParaRPr lang="en-US" altLang="zh-CN">
              <a:sym typeface="Symbol" panose="05050102010706020507" pitchFamily="18" charset="2"/>
            </a:endParaRPr>
          </a:p>
          <a:p>
            <a:r>
              <a:rPr lang="en-US" altLang="zh-CN">
                <a:sym typeface="Symbol" panose="05050102010706020507" pitchFamily="18" charset="2"/>
              </a:rPr>
              <a:t>    </a:t>
            </a:r>
            <a:r>
              <a:rPr lang="zh-CN" altLang="en-US">
                <a:sym typeface="Symbol" panose="05050102010706020507" pitchFamily="18" charset="2"/>
              </a:rPr>
              <a:t>由于             </a:t>
            </a:r>
            <a:r>
              <a:rPr lang="en-US" altLang="zh-CN">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 </a:t>
            </a:r>
          </a:p>
          <a:p>
            <a:r>
              <a:rPr lang="en-US" altLang="zh-CN" baseline="-25000">
                <a:sym typeface="Symbol" panose="05050102010706020507" pitchFamily="18" charset="2"/>
              </a:rPr>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 =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 </a:t>
            </a:r>
          </a:p>
          <a:p>
            <a:r>
              <a:rPr lang="en-US" altLang="zh-CN">
                <a:sym typeface="Symbol" panose="05050102010706020507" pitchFamily="18" charset="2"/>
              </a:rPr>
              <a:t>    </a:t>
            </a:r>
            <a:r>
              <a:rPr lang="zh-CN" altLang="en-US">
                <a:sym typeface="Symbol" panose="05050102010706020507" pitchFamily="18" charset="2"/>
              </a:rPr>
              <a:t>于是有          </a:t>
            </a:r>
            <a:r>
              <a:rPr lang="en-US" altLang="zh-CN">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 </a:t>
            </a:r>
          </a:p>
          <a:p>
            <a:endParaRPr lang="en-US" altLang="zh-CN">
              <a:sym typeface="Symbol" panose="05050102010706020507" pitchFamily="18" charset="2"/>
            </a:endParaRPr>
          </a:p>
          <a:p>
            <a:r>
              <a:rPr lang="en-US" altLang="zh-CN">
                <a:sym typeface="Symbol" panose="05050102010706020507" pitchFamily="18" charset="2"/>
              </a:rPr>
              <a:t>    </a:t>
            </a:r>
            <a:r>
              <a:rPr lang="zh-CN" altLang="en-US">
                <a:sym typeface="Symbol" panose="05050102010706020507" pitchFamily="18" charset="2"/>
              </a:rPr>
              <a:t>由指派的任意性和逻辑等价的定义知有</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zh-CN" altLang="en-US">
                <a:sym typeface="Symbol" panose="05050102010706020507" pitchFamily="18" charset="2"/>
              </a:rPr>
              <a:t>。</a:t>
            </a:r>
            <a:endParaRPr lang="zh-CN" altLang="en-US" baseline="-25000">
              <a:sym typeface="Symbol" panose="05050102010706020507" pitchFamily="18" charset="2"/>
            </a:endParaRP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0018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1.3.2</a:t>
            </a:r>
            <a:r>
              <a:rPr lang="zh-CN" altLang="en-US"/>
              <a:t>　替换定理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spcBef>
                <a:spcPct val="0"/>
              </a:spcBef>
            </a:pPr>
            <a:r>
              <a:rPr lang="zh-CN" altLang="en-US" b="1"/>
              <a:t>替换定理</a:t>
            </a:r>
            <a:r>
              <a:rPr lang="zh-CN" altLang="en-US"/>
              <a:t>　设</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的结果。如果 </a:t>
            </a:r>
            <a:r>
              <a:rPr lang="zh-CN" altLang="en-US">
                <a:sym typeface="Symbol" panose="05050102010706020507" pitchFamily="18" charset="2"/>
              </a:rPr>
              <a:t>   </a:t>
            </a:r>
            <a:r>
              <a:rPr lang="zh-CN" altLang="en-US"/>
              <a:t>，则</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a:t>
            </a:r>
          </a:p>
          <a:p>
            <a:pPr>
              <a:spcBef>
                <a:spcPts val="600"/>
              </a:spcBef>
            </a:pPr>
            <a:r>
              <a:rPr lang="zh-CN" altLang="en-US" b="1"/>
              <a:t>证</a:t>
            </a:r>
            <a:r>
              <a:rPr lang="zh-CN" altLang="en-US"/>
              <a:t>：对</a:t>
            </a:r>
            <a:r>
              <a:rPr lang="zh-CN" altLang="en-US">
                <a:sym typeface="Symbol" panose="05050102010706020507" pitchFamily="18" charset="2"/>
              </a:rPr>
              <a:t></a:t>
            </a:r>
            <a:r>
              <a:rPr lang="zh-CN" altLang="en-US"/>
              <a:t>中除</a:t>
            </a:r>
            <a:r>
              <a:rPr lang="zh-CN" altLang="en-US">
                <a:sym typeface="Symbol" panose="05050102010706020507" pitchFamily="18" charset="2"/>
              </a:rPr>
              <a:t></a:t>
            </a:r>
            <a:r>
              <a:rPr lang="zh-CN" altLang="en-US"/>
              <a:t>之外的联结词个数</a:t>
            </a:r>
            <a:r>
              <a:rPr lang="en-US" altLang="zh-CN"/>
              <a:t>k </a:t>
            </a:r>
            <a:r>
              <a:rPr lang="zh-CN" altLang="en-US"/>
              <a:t>进行归纳证明。</a:t>
            </a:r>
          </a:p>
          <a:p>
            <a:pPr>
              <a:spcBef>
                <a:spcPts val="600"/>
              </a:spcBef>
            </a:pPr>
            <a:endParaRPr lang="en-US" altLang="zh-CN" sz="400"/>
          </a:p>
          <a:p>
            <a:pPr>
              <a:spcBef>
                <a:spcPts val="600"/>
              </a:spcBef>
            </a:pPr>
            <a:r>
              <a:rPr lang="zh-CN" altLang="en-US"/>
              <a:t>当</a:t>
            </a:r>
            <a:r>
              <a:rPr lang="en-US" altLang="zh-CN"/>
              <a:t>k = 0 </a:t>
            </a:r>
            <a:r>
              <a:rPr lang="zh-CN" altLang="en-US"/>
              <a:t>时， </a:t>
            </a:r>
            <a:r>
              <a:rPr lang="zh-CN" altLang="en-US">
                <a:sym typeface="Symbol" panose="05050102010706020507" pitchFamily="18" charset="2"/>
              </a:rPr>
              <a:t></a:t>
            </a:r>
            <a:r>
              <a:rPr lang="zh-CN" altLang="en-US"/>
              <a:t> 为下述两种形式之一。</a:t>
            </a:r>
          </a:p>
          <a:p>
            <a:pPr>
              <a:spcBef>
                <a:spcPts val="600"/>
              </a:spcBef>
            </a:pPr>
            <a:r>
              <a:rPr lang="en-US" altLang="zh-CN"/>
              <a:t>1) </a:t>
            </a:r>
            <a:r>
              <a:rPr lang="en-US" altLang="zh-CN">
                <a:sym typeface="Symbol" panose="05050102010706020507" pitchFamily="18" charset="2"/>
              </a:rPr>
              <a:t> = P </a:t>
            </a:r>
            <a:r>
              <a:rPr lang="en-US" altLang="zh-CN"/>
              <a:t>(P</a:t>
            </a:r>
            <a:r>
              <a:rPr lang="zh-CN" altLang="en-US"/>
              <a:t>是命题变元</a:t>
            </a:r>
            <a:r>
              <a:rPr lang="en-US" altLang="zh-CN"/>
              <a:t>)</a:t>
            </a:r>
            <a:r>
              <a:rPr lang="zh-CN" altLang="en-US"/>
              <a:t>，</a:t>
            </a:r>
            <a:r>
              <a:rPr lang="en-US" altLang="zh-CN"/>
              <a:t>2) </a:t>
            </a:r>
            <a:r>
              <a:rPr lang="en-US" altLang="zh-CN">
                <a:sym typeface="Symbol" panose="05050102010706020507" pitchFamily="18" charset="2"/>
              </a:rPr>
              <a:t> = </a:t>
            </a:r>
            <a:endParaRPr lang="en-US" altLang="zh-CN"/>
          </a:p>
          <a:p>
            <a:pPr algn="just">
              <a:spcBef>
                <a:spcPts val="600"/>
              </a:spcBef>
            </a:pPr>
            <a:r>
              <a:rPr lang="zh-CN" altLang="en-US"/>
              <a:t>对于</a:t>
            </a:r>
            <a:r>
              <a:rPr lang="en-US" altLang="zh-CN"/>
              <a:t>1) </a:t>
            </a:r>
            <a:r>
              <a:rPr lang="zh-CN" altLang="en-US"/>
              <a:t>根据</a:t>
            </a:r>
            <a:r>
              <a:rPr lang="zh-CN" altLang="en-US">
                <a:sym typeface="Symbol" panose="05050102010706020507" pitchFamily="18" charset="2"/>
              </a:rPr>
              <a:t></a:t>
            </a:r>
            <a:r>
              <a:rPr lang="zh-CN" altLang="en-US"/>
              <a:t>的定义可知，此时</a:t>
            </a:r>
            <a:r>
              <a:rPr lang="zh-CN" altLang="en-US">
                <a:sym typeface="Symbol" panose="05050102010706020507" pitchFamily="18" charset="2"/>
              </a:rPr>
              <a:t></a:t>
            </a:r>
            <a:r>
              <a:rPr lang="zh-CN" altLang="en-US"/>
              <a:t> </a:t>
            </a:r>
            <a:r>
              <a:rPr lang="en-US" altLang="zh-CN"/>
              <a:t>= P</a:t>
            </a:r>
            <a:r>
              <a:rPr lang="zh-CN" altLang="en-US"/>
              <a:t>。于是有</a:t>
            </a:r>
            <a:r>
              <a:rPr lang="zh-CN" altLang="en-US">
                <a:sym typeface="Symbol" panose="05050102010706020507" pitchFamily="18" charset="2"/>
              </a:rPr>
              <a:t> </a:t>
            </a:r>
            <a:r>
              <a:rPr lang="en-US" altLang="zh-CN">
                <a:sym typeface="Symbol" panose="05050102010706020507" pitchFamily="18" charset="2"/>
              </a:rPr>
              <a:t>= </a:t>
            </a:r>
            <a:r>
              <a:rPr lang="en-US" altLang="zh-CN"/>
              <a:t> = P</a:t>
            </a:r>
            <a:r>
              <a:rPr lang="en-US" altLang="zh-CN">
                <a:sym typeface="Symbol" panose="05050102010706020507" pitchFamily="18" charset="2"/>
              </a:rPr>
              <a:t> </a:t>
            </a:r>
            <a:r>
              <a:rPr lang="zh-CN" altLang="en-US"/>
              <a:t>，当然有</a:t>
            </a:r>
            <a:r>
              <a:rPr lang="zh-CN" altLang="en-US">
                <a:sym typeface="Symbol" panose="05050102010706020507" pitchFamily="18" charset="2"/>
              </a:rPr>
              <a:t>  </a:t>
            </a:r>
            <a:r>
              <a:rPr lang="zh-CN" altLang="en-US"/>
              <a:t> 。</a:t>
            </a:r>
            <a:endParaRPr lang="en-US" altLang="zh-CN"/>
          </a:p>
          <a:p>
            <a:pPr algn="just">
              <a:spcBef>
                <a:spcPts val="600"/>
              </a:spcBef>
            </a:pPr>
            <a:r>
              <a:rPr lang="zh-CN" altLang="en-US"/>
              <a:t>对于</a:t>
            </a:r>
            <a:r>
              <a:rPr lang="en-US" altLang="zh-CN"/>
              <a:t>2) </a:t>
            </a:r>
            <a:r>
              <a:rPr lang="zh-CN" altLang="en-US"/>
              <a:t>有</a:t>
            </a:r>
            <a:r>
              <a:rPr lang="zh-CN" altLang="en-US">
                <a:sym typeface="Symbol" panose="05050102010706020507" pitchFamily="18" charset="2"/>
              </a:rPr>
              <a:t> </a:t>
            </a:r>
            <a:r>
              <a:rPr lang="en-US" altLang="zh-CN">
                <a:sym typeface="Symbol" panose="05050102010706020507" pitchFamily="18" charset="2"/>
              </a:rPr>
              <a:t>=    = </a:t>
            </a:r>
            <a:r>
              <a:rPr lang="zh-CN" altLang="en-US">
                <a:sym typeface="Symbol" panose="05050102010706020507" pitchFamily="18" charset="2"/>
              </a:rPr>
              <a:t>。</a:t>
            </a:r>
            <a:endParaRPr lang="en-US" altLang="zh-CN">
              <a:sym typeface="Symbol" panose="05050102010706020507" pitchFamily="18" charset="2"/>
            </a:endParaRPr>
          </a:p>
          <a:p>
            <a:pPr algn="just">
              <a:spcBef>
                <a:spcPts val="600"/>
              </a:spcBef>
            </a:pPr>
            <a:endParaRPr lang="zh-CN" altLang="en-US" sz="400"/>
          </a:p>
          <a:p>
            <a:pPr algn="just">
              <a:spcBef>
                <a:spcPts val="600"/>
              </a:spcBef>
            </a:pPr>
            <a:r>
              <a:rPr lang="zh-CN" altLang="en-US"/>
              <a:t>设当 </a:t>
            </a:r>
            <a:r>
              <a:rPr lang="en-US" altLang="zh-CN"/>
              <a:t>k&lt;n </a:t>
            </a:r>
            <a:r>
              <a:rPr lang="zh-CN" altLang="en-US"/>
              <a:t>时，结论成立。下证当</a:t>
            </a:r>
            <a:r>
              <a:rPr lang="en-US" altLang="zh-CN"/>
              <a:t>k = n </a:t>
            </a:r>
            <a:r>
              <a:rPr lang="zh-CN" altLang="en-US"/>
              <a:t>时，结论也成立。</a:t>
            </a:r>
          </a:p>
          <a:p>
            <a:pPr algn="just">
              <a:spcBef>
                <a:spcPts val="600"/>
              </a:spcBef>
            </a:pPr>
            <a:r>
              <a:rPr lang="zh-CN" altLang="en-US"/>
              <a:t>事实上，按照命题公式的定义可知， </a:t>
            </a:r>
            <a:r>
              <a:rPr lang="zh-CN" altLang="en-US">
                <a:sym typeface="Symbol" panose="05050102010706020507" pitchFamily="18" charset="2"/>
              </a:rPr>
              <a:t></a:t>
            </a:r>
            <a:r>
              <a:rPr lang="zh-CN" altLang="en-US"/>
              <a:t>必呈下述形式之一。</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endParaRPr lang="en-US" altLang="zh-CN"/>
          </a:p>
          <a:p>
            <a:pPr algn="just">
              <a:spcBef>
                <a:spcPts val="600"/>
              </a:spcBef>
            </a:pPr>
            <a:r>
              <a:rPr lang="zh-CN" altLang="en-US"/>
              <a:t>仅以</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zh-CN" altLang="en-US"/>
              <a:t>为例进行证明。</a:t>
            </a:r>
          </a:p>
          <a:p>
            <a:pPr algn="just">
              <a:spcBef>
                <a:spcPts val="600"/>
              </a:spcBef>
            </a:pPr>
            <a:r>
              <a:rPr lang="zh-CN" altLang="en-US"/>
              <a:t>由于</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 </a:t>
            </a:r>
            <a:r>
              <a:rPr lang="zh-CN" altLang="en-US"/>
              <a:t>的结果，而且只是对</a:t>
            </a:r>
            <a:r>
              <a:rPr lang="zh-CN" altLang="en-US">
                <a:sym typeface="Symbol" panose="05050102010706020507" pitchFamily="18" charset="2"/>
              </a:rPr>
              <a:t></a:t>
            </a:r>
            <a:r>
              <a:rPr lang="zh-CN" altLang="en-US"/>
              <a:t>中</a:t>
            </a:r>
            <a:r>
              <a:rPr lang="zh-CN" altLang="en-US">
                <a:sym typeface="Symbol" panose="05050102010706020507" pitchFamily="18" charset="2"/>
              </a:rPr>
              <a:t></a:t>
            </a:r>
            <a:r>
              <a:rPr lang="zh-CN" altLang="en-US"/>
              <a:t>以外的联结词进行归纳，即</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zh-CN" altLang="en-US"/>
              <a:t>中的</a:t>
            </a:r>
            <a:r>
              <a:rPr lang="zh-CN" altLang="en-US">
                <a:sym typeface="Symbol" panose="05050102010706020507" pitchFamily="18" charset="2"/>
              </a:rPr>
              <a:t></a:t>
            </a:r>
            <a:r>
              <a:rPr lang="zh-CN" altLang="en-US"/>
              <a:t>不是</a:t>
            </a:r>
            <a:r>
              <a:rPr lang="zh-CN" altLang="en-US">
                <a:sym typeface="Symbol" panose="05050102010706020507" pitchFamily="18" charset="2"/>
              </a:rPr>
              <a:t></a:t>
            </a:r>
            <a:r>
              <a:rPr lang="zh-CN" altLang="en-US"/>
              <a:t>中的联结词。因此，</a:t>
            </a:r>
            <a:r>
              <a:rPr lang="zh-CN" altLang="en-US">
                <a:sym typeface="Symbol" panose="05050102010706020507" pitchFamily="18" charset="2"/>
              </a:rPr>
              <a:t></a:t>
            </a:r>
            <a:r>
              <a:rPr lang="zh-CN" altLang="en-US"/>
              <a:t>必呈</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zh-CN" altLang="en-US"/>
              <a:t>的形式，其中</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zh-CN" altLang="en-US"/>
              <a:t>分别是</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a:t>
            </a:r>
            <a:endParaRPr lang="en-US" altLang="zh-CN"/>
          </a:p>
          <a:p>
            <a:pPr algn="just">
              <a:spcBef>
                <a:spcPts val="600"/>
              </a:spcBef>
            </a:pPr>
            <a:r>
              <a:rPr lang="zh-CN" altLang="en-US"/>
              <a:t>又由于</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中除</a:t>
            </a:r>
            <a:r>
              <a:rPr lang="zh-CN" altLang="en-US">
                <a:sym typeface="Symbol" panose="05050102010706020507" pitchFamily="18" charset="2"/>
              </a:rPr>
              <a:t></a:t>
            </a:r>
            <a:r>
              <a:rPr lang="zh-CN" altLang="en-US"/>
              <a:t>之外的联结词的个数必然小于</a:t>
            </a:r>
            <a:r>
              <a:rPr lang="en-US" altLang="zh-CN"/>
              <a:t>n</a:t>
            </a:r>
            <a:r>
              <a:rPr lang="zh-CN" altLang="en-US"/>
              <a:t>。于是按照归纳假设可知，有</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1                  </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  </a:t>
            </a:r>
            <a:r>
              <a:rPr lang="en-US" altLang="zh-CN" baseline="-25000">
                <a:sym typeface="Symbol" panose="05050102010706020507" pitchFamily="18" charset="2"/>
              </a:rPr>
              <a:t>2</a:t>
            </a:r>
            <a:r>
              <a:rPr lang="en-US" altLang="zh-CN"/>
              <a:t> </a:t>
            </a:r>
          </a:p>
          <a:p>
            <a:pPr algn="just">
              <a:spcBef>
                <a:spcPts val="600"/>
              </a:spcBef>
            </a:pPr>
            <a:r>
              <a:rPr lang="zh-CN" altLang="en-US"/>
              <a:t>再由引理知，有</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a:t>    </a:t>
            </a:r>
            <a:r>
              <a:rPr lang="zh-CN" altLang="en-US"/>
              <a:t>即</a:t>
            </a:r>
            <a:r>
              <a:rPr lang="zh-CN" altLang="en-US">
                <a:sym typeface="Symbol" panose="05050102010706020507" pitchFamily="18" charset="2"/>
              </a:rPr>
              <a:t>  </a:t>
            </a:r>
            <a:r>
              <a:rPr lang="zh-CN" altLang="en-US"/>
              <a:t> 。</a:t>
            </a:r>
          </a:p>
        </p:txBody>
      </p:sp>
      <p:sp>
        <p:nvSpPr>
          <p:cNvPr id="4" name="矩形 3">
            <a:extLst>
              <a:ext uri="{FF2B5EF4-FFF2-40B4-BE49-F238E27FC236}">
                <a16:creationId xmlns:a16="http://schemas.microsoft.com/office/drawing/2014/main" id="{ED432013-D27F-4889-B334-CE1DF1794D18}"/>
              </a:ext>
            </a:extLst>
          </p:cNvPr>
          <p:cNvSpPr/>
          <p:nvPr/>
        </p:nvSpPr>
        <p:spPr>
          <a:xfrm>
            <a:off x="684260" y="1389180"/>
            <a:ext cx="8152169" cy="33127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346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1.3.1</a:t>
            </a:r>
            <a:r>
              <a:rPr lang="zh-CN" altLang="en-US" sz="2400">
                <a:effectLst/>
              </a:rPr>
              <a:t>　基本概念</a:t>
            </a:r>
            <a:endParaRPr lang="en-US" altLang="zh-CN" sz="2400">
              <a:effectLst/>
            </a:endParaRPr>
          </a:p>
          <a:p>
            <a:pPr algn="just">
              <a:lnSpc>
                <a:spcPct val="100000"/>
              </a:lnSpc>
              <a:spcBef>
                <a:spcPts val="1800"/>
              </a:spcBef>
            </a:pPr>
            <a:r>
              <a:rPr lang="en-US" altLang="zh-CN" sz="2400">
                <a:effectLst/>
              </a:rPr>
              <a:t>1.3.2    </a:t>
            </a:r>
            <a:r>
              <a:rPr lang="zh-CN" altLang="en-US" sz="2400">
                <a:effectLst/>
              </a:rPr>
              <a:t>替换定理</a:t>
            </a:r>
          </a:p>
          <a:p>
            <a:pPr algn="just">
              <a:lnSpc>
                <a:spcPct val="100000"/>
              </a:lnSpc>
              <a:spcBef>
                <a:spcPts val="1800"/>
              </a:spcBef>
            </a:pPr>
            <a:r>
              <a:rPr lang="en-US" altLang="zh-CN" sz="2400">
                <a:solidFill>
                  <a:srgbClr val="FF0000"/>
                </a:solidFill>
                <a:effectLst/>
              </a:rPr>
              <a:t>1.3.3    </a:t>
            </a:r>
            <a:r>
              <a:rPr lang="zh-CN" altLang="en-US" sz="2400">
                <a:solidFill>
                  <a:srgbClr val="FF0000"/>
                </a:solidFill>
                <a:effectLst/>
              </a:rPr>
              <a:t>代入定理</a:t>
            </a:r>
            <a:endParaRPr lang="en-US" altLang="zh-CN" sz="2400">
              <a:solidFill>
                <a:srgbClr val="FF0000"/>
              </a:solidFill>
              <a:effectLst/>
            </a:endParaRPr>
          </a:p>
          <a:p>
            <a:pPr algn="just">
              <a:lnSpc>
                <a:spcPct val="100000"/>
              </a:lnSpc>
              <a:spcBef>
                <a:spcPts val="1800"/>
              </a:spcBef>
            </a:pPr>
            <a:r>
              <a:rPr lang="en-US" altLang="zh-CN" sz="2400">
                <a:effectLst/>
              </a:rPr>
              <a:t>1.3.4    </a:t>
            </a:r>
            <a:r>
              <a:rPr lang="zh-CN" altLang="en-US" sz="2400">
                <a:effectLst/>
              </a:rPr>
              <a:t>全功能联结词</a:t>
            </a:r>
          </a:p>
          <a:p>
            <a:pPr algn="just">
              <a:lnSpc>
                <a:spcPct val="100000"/>
              </a:lnSpc>
              <a:spcBef>
                <a:spcPts val="1800"/>
              </a:spcBef>
            </a:pPr>
            <a:r>
              <a:rPr lang="en-US" altLang="zh-CN" sz="2400">
                <a:effectLst/>
              </a:rPr>
              <a:t>1.3.5    </a:t>
            </a:r>
            <a:r>
              <a:rPr lang="zh-CN" altLang="en-US" sz="2400">
                <a:effectLst/>
              </a:rPr>
              <a:t>范式</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1.3</a:t>
            </a:r>
            <a:r>
              <a:rPr lang="zh-CN" altLang="en-US">
                <a:ea typeface="楷体_GB2312" pitchFamily="49" charset="-122"/>
              </a:rPr>
              <a:t>　</a:t>
            </a:r>
            <a:r>
              <a:rPr lang="zh-CN" altLang="en-US"/>
              <a:t>命题公式间的逻辑等价关系</a:t>
            </a:r>
          </a:p>
          <a:p>
            <a:endParaRPr lang="zh-CN" altLang="en-US"/>
          </a:p>
        </p:txBody>
      </p:sp>
    </p:spTree>
    <p:extLst>
      <p:ext uri="{BB962C8B-B14F-4D97-AF65-F5344CB8AC3E}">
        <p14:creationId xmlns:p14="http://schemas.microsoft.com/office/powerpoint/2010/main" val="1799836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1.3.3</a:t>
            </a:r>
            <a:r>
              <a:rPr lang="zh-CN" altLang="en-US"/>
              <a:t>　代入定理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defRPr/>
            </a:pPr>
            <a:r>
              <a:rPr lang="zh-CN" altLang="en-US"/>
              <a:t>代入是通过已有的永真公式推出更多的永真公式的一种有效途径。例如，是否可由 </a:t>
            </a:r>
            <a:r>
              <a:rPr lang="en-US" altLang="zh-CN"/>
              <a:t>P</a:t>
            </a:r>
            <a:r>
              <a:rPr lang="en-US" altLang="zh-CN">
                <a:sym typeface="Symbol" pitchFamily="18" charset="2"/>
              </a:rPr>
              <a:t></a:t>
            </a:r>
            <a:r>
              <a:rPr lang="en-US" altLang="zh-CN"/>
              <a:t>P </a:t>
            </a:r>
            <a:r>
              <a:rPr lang="zh-CN" altLang="en-US"/>
              <a:t>是永真公式而直接推断出 </a:t>
            </a:r>
          </a:p>
          <a:p>
            <a:pPr algn="ctr">
              <a:spcBef>
                <a:spcPts val="600"/>
              </a:spcBef>
              <a:defRPr/>
            </a:pPr>
            <a:r>
              <a:rPr lang="zh-CN" altLang="en-US"/>
              <a:t>     </a:t>
            </a:r>
            <a:r>
              <a:rPr lang="en-US" altLang="zh-CN"/>
              <a:t>P</a:t>
            </a:r>
            <a:r>
              <a:rPr lang="en-US" altLang="zh-CN">
                <a:sym typeface="Symbol" pitchFamily="18" charset="2"/>
              </a:rPr>
              <a:t></a:t>
            </a:r>
            <a:r>
              <a:rPr lang="en-US" altLang="zh-CN"/>
              <a:t>Q </a:t>
            </a:r>
            <a:r>
              <a:rPr lang="en-US" altLang="zh-CN">
                <a:sym typeface="Symbol" pitchFamily="18" charset="2"/>
              </a:rPr>
              <a:t></a:t>
            </a:r>
            <a:r>
              <a:rPr lang="en-US" altLang="zh-CN"/>
              <a:t> P</a:t>
            </a:r>
            <a:r>
              <a:rPr lang="en-US" altLang="zh-CN">
                <a:sym typeface="Symbol" pitchFamily="18" charset="2"/>
              </a:rPr>
              <a:t></a:t>
            </a:r>
            <a:r>
              <a:rPr lang="en-US" altLang="zh-CN"/>
              <a:t>Q </a:t>
            </a:r>
          </a:p>
          <a:p>
            <a:pPr algn="just">
              <a:spcBef>
                <a:spcPts val="600"/>
              </a:spcBef>
              <a:defRPr/>
            </a:pPr>
            <a:r>
              <a:rPr lang="zh-CN" altLang="en-US"/>
              <a:t>是永真公式。这就是代入定理所要回答的问题。</a:t>
            </a:r>
          </a:p>
          <a:p>
            <a:pPr algn="just">
              <a:spcBef>
                <a:spcPts val="600"/>
              </a:spcBef>
              <a:defRPr/>
            </a:pPr>
            <a:endParaRPr lang="zh-CN" altLang="en-US"/>
          </a:p>
          <a:p>
            <a:pPr algn="just">
              <a:spcBef>
                <a:spcPts val="600"/>
              </a:spcBef>
              <a:defRPr/>
            </a:pPr>
            <a:r>
              <a:rPr lang="zh-CN" altLang="en-US" b="1"/>
              <a:t>定义</a:t>
            </a:r>
            <a:endParaRPr lang="en-US" altLang="zh-CN" b="1"/>
          </a:p>
          <a:p>
            <a:pPr algn="just">
              <a:spcBef>
                <a:spcPts val="600"/>
              </a:spcBef>
              <a:defRPr/>
            </a:pPr>
            <a:r>
              <a:rPr lang="zh-CN" altLang="en-US"/>
              <a:t>设</a:t>
            </a:r>
            <a:r>
              <a:rPr lang="zh-CN" altLang="en-US">
                <a:sym typeface="Symbol" pitchFamily="18" charset="2"/>
              </a:rPr>
              <a:t></a:t>
            </a:r>
            <a:r>
              <a:rPr lang="zh-CN" altLang="en-US"/>
              <a:t>为命题公式，</a:t>
            </a:r>
            <a:r>
              <a:rPr lang="en-US" altLang="zh-CN"/>
              <a:t>P</a:t>
            </a:r>
            <a:r>
              <a:rPr lang="zh-CN" altLang="en-US"/>
              <a:t>是中的命题变元，</a:t>
            </a:r>
            <a:r>
              <a:rPr lang="zh-CN" altLang="en-US">
                <a:sym typeface="Symbol" pitchFamily="18" charset="2"/>
              </a:rPr>
              <a:t></a:t>
            </a:r>
            <a:r>
              <a:rPr lang="zh-CN" altLang="en-US"/>
              <a:t>是任一命题公式。如果将</a:t>
            </a:r>
            <a:r>
              <a:rPr lang="zh-CN" altLang="en-US">
                <a:sym typeface="Symbol" pitchFamily="18" charset="2"/>
              </a:rPr>
              <a:t></a:t>
            </a:r>
            <a:r>
              <a:rPr lang="zh-CN" altLang="en-US"/>
              <a:t>中</a:t>
            </a:r>
            <a:r>
              <a:rPr lang="en-US" altLang="zh-CN"/>
              <a:t>P</a:t>
            </a:r>
            <a:r>
              <a:rPr lang="zh-CN" altLang="en-US"/>
              <a:t>的所有出现均用命题公式</a:t>
            </a:r>
            <a:r>
              <a:rPr lang="zh-CN" altLang="en-US">
                <a:sym typeface="Symbol" pitchFamily="18" charset="2"/>
              </a:rPr>
              <a:t></a:t>
            </a:r>
            <a:r>
              <a:rPr lang="zh-CN" altLang="en-US"/>
              <a:t>代替，则称代替后所得到的命题公式为</a:t>
            </a:r>
            <a:r>
              <a:rPr lang="zh-CN" altLang="en-US">
                <a:sym typeface="Symbol" pitchFamily="18" charset="2"/>
              </a:rPr>
              <a:t></a:t>
            </a:r>
            <a:r>
              <a:rPr lang="zh-CN" altLang="en-US"/>
              <a:t>关于</a:t>
            </a:r>
            <a:r>
              <a:rPr lang="en-US" altLang="zh-CN"/>
              <a:t>P</a:t>
            </a:r>
            <a:r>
              <a:rPr lang="zh-CN" altLang="en-US"/>
              <a:t>代入为</a:t>
            </a:r>
            <a:r>
              <a:rPr lang="zh-CN" altLang="en-US">
                <a:sym typeface="Symbol" pitchFamily="18" charset="2"/>
              </a:rPr>
              <a:t></a:t>
            </a:r>
            <a:r>
              <a:rPr lang="zh-CN" altLang="en-US"/>
              <a:t>的结果，简称</a:t>
            </a:r>
            <a:r>
              <a:rPr lang="zh-CN" altLang="en-US">
                <a:sym typeface="Symbol" pitchFamily="18" charset="2"/>
              </a:rPr>
              <a:t></a:t>
            </a:r>
            <a:r>
              <a:rPr lang="zh-CN" altLang="en-US"/>
              <a:t>的代入实例，记为</a:t>
            </a:r>
            <a:r>
              <a:rPr lang="zh-CN" altLang="en-US">
                <a:sym typeface="Symbol" pitchFamily="18" charset="2"/>
              </a:rPr>
              <a:t></a:t>
            </a:r>
            <a:r>
              <a:rPr lang="en-US" altLang="zh-CN"/>
              <a:t>[</a:t>
            </a:r>
            <a:r>
              <a:rPr lang="en-US" altLang="zh-CN">
                <a:sym typeface="Symbol" pitchFamily="18" charset="2"/>
              </a:rPr>
              <a:t></a:t>
            </a:r>
            <a:r>
              <a:rPr lang="en-US" altLang="zh-CN"/>
              <a:t>/P]</a:t>
            </a:r>
            <a:r>
              <a:rPr lang="zh-CN" altLang="en-US"/>
              <a:t>。</a:t>
            </a:r>
          </a:p>
          <a:p>
            <a:pPr algn="just">
              <a:spcBef>
                <a:spcPts val="600"/>
              </a:spcBef>
              <a:defRPr/>
            </a:pPr>
            <a:endParaRPr lang="zh-CN" altLang="en-US"/>
          </a:p>
          <a:p>
            <a:pPr algn="just">
              <a:spcBef>
                <a:spcPts val="600"/>
              </a:spcBef>
              <a:defRPr/>
            </a:pPr>
            <a:r>
              <a:rPr lang="zh-CN" altLang="en-US" b="1"/>
              <a:t>例   </a:t>
            </a:r>
            <a:r>
              <a:rPr lang="zh-CN" altLang="en-US">
                <a:sym typeface="Symbol" pitchFamily="18" charset="2"/>
              </a:rPr>
              <a:t> </a:t>
            </a:r>
            <a:r>
              <a:rPr lang="en-US" altLang="zh-CN">
                <a:sym typeface="Symbol" pitchFamily="18" charset="2"/>
              </a:rPr>
              <a:t>= (P(PQ))Q</a:t>
            </a:r>
            <a:r>
              <a:rPr lang="zh-CN" altLang="en-US">
                <a:sym typeface="Symbol" pitchFamily="18" charset="2"/>
              </a:rPr>
              <a:t>，  </a:t>
            </a:r>
            <a:r>
              <a:rPr lang="en-US" altLang="zh-CN">
                <a:sym typeface="Symbol" pitchFamily="18" charset="2"/>
              </a:rPr>
              <a:t>= PQ</a:t>
            </a:r>
            <a:r>
              <a:rPr lang="zh-CN" altLang="en-US">
                <a:sym typeface="Symbol" pitchFamily="18" charset="2"/>
              </a:rPr>
              <a:t>，代入</a:t>
            </a:r>
            <a:r>
              <a:rPr lang="en-US" altLang="zh-CN">
                <a:sym typeface="Symbol" pitchFamily="18" charset="2"/>
              </a:rPr>
              <a:t>P</a:t>
            </a:r>
            <a:r>
              <a:rPr lang="zh-CN" altLang="en-US">
                <a:sym typeface="Symbol" pitchFamily="18" charset="2"/>
              </a:rPr>
              <a:t>后</a:t>
            </a:r>
            <a:r>
              <a:rPr lang="zh-CN" altLang="en-US"/>
              <a:t>则有</a:t>
            </a:r>
          </a:p>
          <a:p>
            <a:pPr algn="ctr">
              <a:spcBef>
                <a:spcPts val="600"/>
              </a:spcBef>
              <a:defRPr/>
            </a:pPr>
            <a:r>
              <a:rPr lang="zh-CN" altLang="en-US"/>
              <a:t> </a:t>
            </a:r>
            <a:r>
              <a:rPr lang="zh-CN" altLang="en-US">
                <a:sym typeface="Symbol" pitchFamily="18" charset="2"/>
              </a:rPr>
              <a:t></a:t>
            </a:r>
            <a:r>
              <a:rPr lang="en-US" altLang="zh-CN"/>
              <a:t>[</a:t>
            </a:r>
            <a:r>
              <a:rPr lang="en-US" altLang="zh-CN">
                <a:sym typeface="Symbol" pitchFamily="18" charset="2"/>
              </a:rPr>
              <a:t></a:t>
            </a:r>
            <a:r>
              <a:rPr lang="en-US" altLang="zh-CN"/>
              <a:t>/P] = ((</a:t>
            </a:r>
            <a:r>
              <a:rPr lang="en-US" altLang="zh-CN">
                <a:sym typeface="Symbol" pitchFamily="18" charset="2"/>
              </a:rPr>
              <a:t>PQ)((PQ)</a:t>
            </a:r>
            <a:r>
              <a:rPr lang="en-US" altLang="zh-CN"/>
              <a:t>Q))</a:t>
            </a:r>
            <a:r>
              <a:rPr lang="en-US" altLang="zh-CN">
                <a:sym typeface="Symbol" pitchFamily="18" charset="2"/>
              </a:rPr>
              <a:t></a:t>
            </a:r>
            <a:r>
              <a:rPr lang="en-US" altLang="zh-CN"/>
              <a:t>Q</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E8B94E16-41A1-4C64-ADD2-7AB0363E4D68}"/>
              </a:ext>
            </a:extLst>
          </p:cNvPr>
          <p:cNvSpPr/>
          <p:nvPr/>
        </p:nvSpPr>
        <p:spPr>
          <a:xfrm>
            <a:off x="684259" y="2916767"/>
            <a:ext cx="8152169" cy="11811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6269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1.3.3</a:t>
            </a:r>
            <a:r>
              <a:rPr lang="zh-CN" altLang="en-US"/>
              <a:t>　代入定理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代入定理</a:t>
            </a:r>
            <a:r>
              <a:rPr lang="zh-CN" altLang="en-US"/>
              <a:t>　</a:t>
            </a:r>
            <a:endParaRPr lang="en-US" altLang="zh-CN"/>
          </a:p>
          <a:p>
            <a:pPr algn="just">
              <a:spcBef>
                <a:spcPts val="600"/>
              </a:spcBef>
            </a:pPr>
            <a:r>
              <a:rPr lang="zh-CN" altLang="en-US"/>
              <a:t>设</a:t>
            </a:r>
            <a:r>
              <a:rPr lang="zh-CN" altLang="en-US">
                <a:sym typeface="Symbol" panose="05050102010706020507" pitchFamily="18" charset="2"/>
              </a:rPr>
              <a:t></a:t>
            </a:r>
            <a:r>
              <a:rPr lang="zh-CN" altLang="en-US"/>
              <a:t>为命题公式，</a:t>
            </a:r>
            <a:r>
              <a:rPr lang="en-US" altLang="zh-CN"/>
              <a:t>P</a:t>
            </a:r>
            <a:r>
              <a:rPr lang="zh-CN" altLang="en-US"/>
              <a:t>是</a:t>
            </a:r>
            <a:r>
              <a:rPr lang="zh-CN" altLang="en-US">
                <a:sym typeface="Symbol" panose="05050102010706020507" pitchFamily="18" charset="2"/>
              </a:rPr>
              <a:t></a:t>
            </a:r>
            <a:r>
              <a:rPr lang="zh-CN" altLang="en-US"/>
              <a:t>中的命题变元。如果</a:t>
            </a:r>
            <a:r>
              <a:rPr lang="zh-CN" altLang="en-US">
                <a:sym typeface="Symbol" panose="05050102010706020507" pitchFamily="18" charset="2"/>
              </a:rPr>
              <a:t></a:t>
            </a:r>
            <a:r>
              <a:rPr lang="zh-CN" altLang="en-US"/>
              <a:t>是永真公式，那么对任意命题公式</a:t>
            </a:r>
            <a:r>
              <a:rPr lang="zh-CN" altLang="en-US">
                <a:sym typeface="Symbol" panose="05050102010706020507" pitchFamily="18" charset="2"/>
              </a:rPr>
              <a:t></a:t>
            </a:r>
            <a:r>
              <a:rPr lang="zh-CN" altLang="en-US"/>
              <a:t> ，有</a:t>
            </a:r>
            <a:r>
              <a:rPr lang="zh-CN" altLang="en-US">
                <a:sym typeface="Symbol" panose="05050102010706020507" pitchFamily="18" charset="2"/>
              </a:rPr>
              <a:t></a:t>
            </a:r>
            <a:r>
              <a:rPr lang="en-US" altLang="zh-CN">
                <a:sym typeface="Symbol" panose="05050102010706020507" pitchFamily="18" charset="2"/>
              </a:rPr>
              <a:t>[/P]</a:t>
            </a:r>
            <a:r>
              <a:rPr lang="zh-CN" altLang="en-US"/>
              <a:t>为永真公式。</a:t>
            </a:r>
          </a:p>
          <a:p>
            <a:pPr algn="just">
              <a:spcBef>
                <a:spcPts val="600"/>
              </a:spcBef>
            </a:pPr>
            <a:r>
              <a:rPr lang="zh-CN" altLang="en-US" b="1"/>
              <a:t>证</a:t>
            </a:r>
            <a:r>
              <a:rPr lang="zh-CN" altLang="en-US"/>
              <a:t>　令 </a:t>
            </a:r>
            <a:r>
              <a:rPr lang="zh-CN" altLang="en-US">
                <a:sym typeface="Symbol" panose="05050102010706020507" pitchFamily="18" charset="2"/>
              </a:rPr>
              <a:t> </a:t>
            </a:r>
            <a:r>
              <a:rPr lang="en-US" altLang="zh-CN">
                <a:sym typeface="Symbol" panose="05050102010706020507" pitchFamily="18" charset="2"/>
              </a:rPr>
              <a:t>= [/P]</a:t>
            </a:r>
            <a:r>
              <a:rPr lang="zh-CN" altLang="en-US"/>
              <a:t>。设 </a:t>
            </a:r>
            <a:r>
              <a:rPr lang="zh-CN" altLang="en-US">
                <a:sym typeface="Symbol" panose="05050102010706020507" pitchFamily="18" charset="2"/>
              </a:rPr>
              <a:t> </a:t>
            </a:r>
            <a:r>
              <a:rPr lang="zh-CN" altLang="en-US"/>
              <a:t>的变元组为 </a:t>
            </a:r>
            <a:r>
              <a:rPr lang="en-US" altLang="zh-CN"/>
              <a:t>(P</a:t>
            </a:r>
            <a:r>
              <a:rPr lang="en-US" altLang="zh-CN" baseline="-25000"/>
              <a:t>1</a:t>
            </a:r>
            <a:r>
              <a:rPr lang="en-US" altLang="zh-CN"/>
              <a:t>, P</a:t>
            </a:r>
            <a:r>
              <a:rPr lang="en-US" altLang="zh-CN" baseline="-25000"/>
              <a:t>2</a:t>
            </a:r>
            <a:r>
              <a:rPr lang="en-US" altLang="zh-CN"/>
              <a:t>, …, P</a:t>
            </a:r>
            <a:r>
              <a:rPr lang="en-US" altLang="zh-CN" baseline="-25000"/>
              <a:t>n</a:t>
            </a:r>
            <a:r>
              <a:rPr lang="en-US" altLang="zh-CN"/>
              <a:t>)</a:t>
            </a:r>
            <a:r>
              <a:rPr lang="zh-CN" altLang="en-US"/>
              <a:t>，</a:t>
            </a:r>
            <a:r>
              <a:rPr lang="zh-CN" altLang="en-US">
                <a:sym typeface="Symbol" panose="05050102010706020507" pitchFamily="18" charset="2"/>
              </a:rPr>
              <a:t> </a:t>
            </a:r>
            <a:r>
              <a:rPr lang="zh-CN" altLang="en-US"/>
              <a:t>的变元组为</a:t>
            </a:r>
            <a:r>
              <a:rPr lang="en-US" altLang="zh-CN"/>
              <a:t>(Q</a:t>
            </a:r>
            <a:r>
              <a:rPr lang="en-US" altLang="zh-CN" baseline="-25000"/>
              <a:t>1</a:t>
            </a:r>
            <a:r>
              <a:rPr lang="en-US" altLang="zh-CN"/>
              <a:t>,Q</a:t>
            </a:r>
            <a:r>
              <a:rPr lang="en-US" altLang="zh-CN" baseline="-25000"/>
              <a:t>2</a:t>
            </a:r>
            <a:r>
              <a:rPr lang="en-US" altLang="zh-CN"/>
              <a:t>, …, Q</a:t>
            </a:r>
            <a:r>
              <a:rPr lang="en-US" altLang="zh-CN" baseline="-25000"/>
              <a:t>m</a:t>
            </a:r>
            <a:r>
              <a:rPr lang="en-US" altLang="zh-CN"/>
              <a:t>)</a:t>
            </a:r>
            <a:r>
              <a:rPr lang="zh-CN" altLang="en-US"/>
              <a:t>。于是 </a:t>
            </a:r>
            <a:r>
              <a:rPr lang="zh-CN" altLang="en-US">
                <a:sym typeface="Symbol" panose="05050102010706020507" pitchFamily="18" charset="2"/>
              </a:rPr>
              <a:t> </a:t>
            </a:r>
            <a:r>
              <a:rPr lang="zh-CN" altLang="en-US"/>
              <a:t>的变元组应为</a:t>
            </a:r>
          </a:p>
          <a:p>
            <a:pPr algn="ctr">
              <a:spcBef>
                <a:spcPts val="600"/>
              </a:spcBef>
            </a:pPr>
            <a:r>
              <a:rPr lang="en-US" altLang="zh-CN"/>
              <a:t>(Q</a:t>
            </a:r>
            <a:r>
              <a:rPr lang="en-US" altLang="zh-CN" baseline="-25000"/>
              <a:t>1</a:t>
            </a:r>
            <a:r>
              <a:rPr lang="en-US" altLang="zh-CN"/>
              <a:t>,Q</a:t>
            </a:r>
            <a:r>
              <a:rPr lang="en-US" altLang="zh-CN" baseline="-25000"/>
              <a:t>2</a:t>
            </a:r>
            <a:r>
              <a:rPr lang="en-US" altLang="zh-CN"/>
              <a:t>,…,Q</a:t>
            </a:r>
            <a:r>
              <a:rPr lang="en-US" altLang="zh-CN" baseline="-25000"/>
              <a:t>m</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en-US" altLang="zh-CN"/>
              <a:t>)</a:t>
            </a:r>
          </a:p>
          <a:p>
            <a:pPr algn="just">
              <a:spcBef>
                <a:spcPts val="600"/>
              </a:spcBef>
            </a:pPr>
            <a:r>
              <a:rPr lang="zh-CN" altLang="en-US"/>
              <a:t>于是 </a:t>
            </a:r>
            <a:r>
              <a:rPr lang="zh-CN" altLang="en-US">
                <a:sym typeface="Symbol" panose="05050102010706020507" pitchFamily="18" charset="2"/>
              </a:rPr>
              <a:t>  </a:t>
            </a:r>
            <a:r>
              <a:rPr lang="zh-CN" altLang="en-US"/>
              <a:t>的变元组的任何指派</a:t>
            </a:r>
          </a:p>
          <a:p>
            <a:pPr algn="ctr">
              <a:spcBef>
                <a:spcPts val="600"/>
              </a:spcBef>
            </a:pPr>
            <a:r>
              <a:rPr lang="zh-CN" altLang="en-US"/>
              <a:t>  </a:t>
            </a:r>
            <a:r>
              <a:rPr lang="zh-CN" altLang="en-US">
                <a:sym typeface="Symbol" panose="05050102010706020507" pitchFamily="18" charset="2"/>
              </a:rPr>
              <a:t> </a:t>
            </a:r>
            <a:r>
              <a:rPr lang="en-US" altLang="zh-CN">
                <a:sym typeface="Symbol" panose="05050102010706020507" pitchFamily="18" charset="2"/>
              </a:rPr>
              <a:t>= </a:t>
            </a:r>
            <a:r>
              <a:rPr lang="en-US" altLang="zh-CN"/>
              <a:t>(Q</a:t>
            </a:r>
            <a:r>
              <a:rPr lang="en-US" altLang="zh-CN" baseline="-25000"/>
              <a:t>1</a:t>
            </a:r>
            <a:r>
              <a:rPr lang="en-US" altLang="zh-CN" baseline="30000"/>
              <a:t>0</a:t>
            </a:r>
            <a:r>
              <a:rPr lang="en-US" altLang="zh-CN"/>
              <a:t>,Q</a:t>
            </a:r>
            <a:r>
              <a:rPr lang="en-US" altLang="zh-CN" baseline="-25000"/>
              <a:t>2</a:t>
            </a:r>
            <a:r>
              <a:rPr lang="en-US" altLang="zh-CN" baseline="30000"/>
              <a:t>0</a:t>
            </a:r>
            <a:r>
              <a:rPr lang="en-US" altLang="zh-CN"/>
              <a:t>,…,Q</a:t>
            </a:r>
            <a:r>
              <a:rPr lang="en-US" altLang="zh-CN" baseline="-25000"/>
              <a:t>m</a:t>
            </a:r>
            <a:r>
              <a:rPr lang="en-US" altLang="zh-CN" baseline="30000"/>
              <a:t>0</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a:t>
            </a:r>
          </a:p>
          <a:p>
            <a:pPr algn="just">
              <a:spcBef>
                <a:spcPts val="600"/>
              </a:spcBef>
            </a:pPr>
            <a:r>
              <a:rPr lang="zh-CN" altLang="en-US"/>
              <a:t>必确定了 </a:t>
            </a:r>
            <a:r>
              <a:rPr lang="zh-CN" altLang="en-US">
                <a:sym typeface="Symbol" panose="05050102010706020507" pitchFamily="18" charset="2"/>
              </a:rPr>
              <a:t> </a:t>
            </a:r>
            <a:r>
              <a:rPr lang="zh-CN" altLang="en-US"/>
              <a:t>的一个指派</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a:t>
            </a:r>
            <a:r>
              <a:rPr lang="en-US" altLang="zh-CN"/>
              <a:t>(Q</a:t>
            </a:r>
            <a:r>
              <a:rPr lang="en-US" altLang="zh-CN" baseline="-25000"/>
              <a:t>1</a:t>
            </a:r>
            <a:r>
              <a:rPr lang="en-US" altLang="zh-CN" baseline="30000"/>
              <a:t>0</a:t>
            </a:r>
            <a:r>
              <a:rPr lang="en-US" altLang="zh-CN"/>
              <a:t>,Q</a:t>
            </a:r>
            <a:r>
              <a:rPr lang="en-US" altLang="zh-CN" baseline="-25000"/>
              <a:t>2</a:t>
            </a:r>
            <a:r>
              <a:rPr lang="en-US" altLang="zh-CN" baseline="30000"/>
              <a:t>0</a:t>
            </a:r>
            <a:r>
              <a:rPr lang="en-US" altLang="zh-CN"/>
              <a:t>,…,Q</a:t>
            </a:r>
            <a:r>
              <a:rPr lang="en-US" altLang="zh-CN" baseline="-25000"/>
              <a:t>m</a:t>
            </a:r>
            <a:r>
              <a:rPr lang="en-US" altLang="zh-CN" baseline="30000"/>
              <a:t>0</a:t>
            </a:r>
            <a:r>
              <a:rPr lang="en-US" altLang="zh-CN"/>
              <a:t>)</a:t>
            </a:r>
          </a:p>
          <a:p>
            <a:pPr algn="just">
              <a:spcBef>
                <a:spcPts val="600"/>
              </a:spcBef>
            </a:pPr>
            <a:r>
              <a:rPr lang="zh-CN" altLang="en-US"/>
              <a:t>令 </a:t>
            </a:r>
            <a:r>
              <a:rPr lang="en-US" altLang="zh-CN"/>
              <a:t>P </a:t>
            </a:r>
            <a:r>
              <a:rPr lang="en-US" altLang="zh-CN" baseline="30000"/>
              <a:t>0 </a:t>
            </a:r>
            <a:r>
              <a:rPr lang="en-US" altLang="zh-CN"/>
              <a:t>= </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 </a:t>
            </a:r>
            <a:r>
              <a:rPr lang="zh-CN" altLang="en-US"/>
              <a:t>，于是得到 </a:t>
            </a:r>
            <a:r>
              <a:rPr lang="zh-CN" altLang="en-US">
                <a:sym typeface="Symbol" panose="05050102010706020507" pitchFamily="18" charset="2"/>
              </a:rPr>
              <a:t> </a:t>
            </a:r>
            <a:r>
              <a:rPr lang="zh-CN" altLang="en-US"/>
              <a:t>的一个完全指派</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 = </a:t>
            </a:r>
            <a:r>
              <a:rPr lang="en-US" altLang="zh-CN"/>
              <a:t>(P </a:t>
            </a:r>
            <a:r>
              <a:rPr lang="en-US" altLang="zh-CN" baseline="30000"/>
              <a:t>0</a:t>
            </a:r>
            <a:r>
              <a:rPr lang="en-US" altLang="zh-CN"/>
              <a:t>, P</a:t>
            </a:r>
            <a:r>
              <a:rPr lang="en-US" altLang="zh-CN" baseline="-25000"/>
              <a:t>1</a:t>
            </a:r>
            <a:r>
              <a:rPr lang="en-US" altLang="zh-CN" baseline="30000"/>
              <a:t>0</a:t>
            </a:r>
            <a:r>
              <a:rPr lang="en-US" altLang="zh-CN"/>
              <a:t>, P</a:t>
            </a:r>
            <a:r>
              <a:rPr lang="en-US" altLang="zh-CN" baseline="-25000"/>
              <a:t>2</a:t>
            </a:r>
            <a:r>
              <a:rPr lang="en-US" altLang="zh-CN" baseline="30000"/>
              <a:t>0</a:t>
            </a:r>
            <a:r>
              <a:rPr lang="en-US" altLang="zh-CN"/>
              <a:t>, …, P</a:t>
            </a:r>
            <a:r>
              <a:rPr lang="en-US" altLang="zh-CN" baseline="-25000"/>
              <a:t>n</a:t>
            </a:r>
            <a:r>
              <a:rPr lang="en-US" altLang="zh-CN" baseline="30000"/>
              <a:t>0</a:t>
            </a:r>
            <a:r>
              <a:rPr lang="en-US" altLang="zh-CN"/>
              <a:t>)</a:t>
            </a:r>
          </a:p>
          <a:p>
            <a:pPr algn="just">
              <a:spcBef>
                <a:spcPts val="600"/>
              </a:spcBef>
            </a:pPr>
            <a:r>
              <a:rPr lang="zh-CN" altLang="en-US"/>
              <a:t>注意到 </a:t>
            </a:r>
            <a:r>
              <a:rPr lang="zh-CN" altLang="en-US">
                <a:sym typeface="Symbol" panose="05050102010706020507" pitchFamily="18" charset="2"/>
              </a:rPr>
              <a:t> </a:t>
            </a:r>
            <a:r>
              <a:rPr lang="zh-CN" altLang="en-US"/>
              <a:t>是将 </a:t>
            </a:r>
            <a:r>
              <a:rPr lang="zh-CN" altLang="en-US">
                <a:sym typeface="Symbol" panose="05050102010706020507" pitchFamily="18" charset="2"/>
              </a:rPr>
              <a:t> </a:t>
            </a:r>
            <a:r>
              <a:rPr lang="zh-CN" altLang="en-US"/>
              <a:t>中 </a:t>
            </a:r>
            <a:r>
              <a:rPr lang="en-US" altLang="zh-CN"/>
              <a:t>P </a:t>
            </a:r>
            <a:r>
              <a:rPr lang="zh-CN" altLang="en-US"/>
              <a:t>的所有出现均用 </a:t>
            </a:r>
            <a:r>
              <a:rPr lang="zh-CN" altLang="en-US">
                <a:sym typeface="Symbol" panose="05050102010706020507" pitchFamily="18" charset="2"/>
              </a:rPr>
              <a:t> </a:t>
            </a:r>
            <a:r>
              <a:rPr lang="zh-CN" altLang="en-US"/>
              <a:t>代替，于是有</a:t>
            </a:r>
          </a:p>
          <a:p>
            <a:pPr algn="ctr">
              <a:spcBef>
                <a:spcPts val="600"/>
              </a:spcBef>
            </a:pPr>
            <a:r>
              <a:rPr lang="zh-CN" altLang="en-US">
                <a:sym typeface="Symbol" panose="05050102010706020507" pitchFamily="18" charset="2"/>
              </a:rPr>
              <a:t></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a:t>
            </a:r>
            <a:endParaRPr lang="en-US" altLang="zh-CN"/>
          </a:p>
          <a:p>
            <a:pPr algn="just">
              <a:spcBef>
                <a:spcPts val="600"/>
              </a:spcBef>
            </a:pPr>
            <a:r>
              <a:rPr lang="zh-CN" altLang="en-US"/>
              <a:t>而</a:t>
            </a:r>
            <a:r>
              <a:rPr lang="zh-CN" altLang="en-US">
                <a:sym typeface="Symbol" panose="05050102010706020507" pitchFamily="18" charset="2"/>
              </a:rPr>
              <a:t> </a:t>
            </a:r>
            <a:r>
              <a:rPr lang="zh-CN" altLang="en-US"/>
              <a:t>是永真公式，于是有 </a:t>
            </a:r>
            <a:r>
              <a:rPr lang="zh-CN" altLang="en-US">
                <a:sym typeface="Symbol" panose="05050102010706020507" pitchFamily="18" charset="2"/>
              </a:rPr>
              <a:t></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a:t> = T </a:t>
            </a:r>
            <a:r>
              <a:rPr lang="zh-CN" altLang="en-US"/>
              <a:t>，即有</a:t>
            </a:r>
            <a:r>
              <a:rPr lang="zh-CN" altLang="en-US">
                <a:sym typeface="Symbol" panose="05050102010706020507" pitchFamily="18" charset="2"/>
              </a:rPr>
              <a:t></a:t>
            </a:r>
            <a:r>
              <a:rPr lang="en-US" altLang="zh-CN">
                <a:sym typeface="Symbol" panose="05050102010706020507" pitchFamily="18" charset="2"/>
              </a:rPr>
              <a:t>() = T </a:t>
            </a:r>
            <a:r>
              <a:rPr lang="zh-CN" altLang="en-US"/>
              <a:t>。</a:t>
            </a:r>
          </a:p>
          <a:p>
            <a:pPr algn="just">
              <a:spcBef>
                <a:spcPts val="600"/>
              </a:spcBef>
            </a:pPr>
            <a:r>
              <a:rPr lang="zh-CN" altLang="en-US"/>
              <a:t>由指派的任意性和永真公式的定义知 </a:t>
            </a:r>
            <a:r>
              <a:rPr lang="zh-CN" altLang="en-US">
                <a:sym typeface="Symbol" panose="05050102010706020507" pitchFamily="18" charset="2"/>
              </a:rPr>
              <a:t> </a:t>
            </a:r>
            <a:r>
              <a:rPr lang="zh-CN" altLang="en-US"/>
              <a:t>为永真公式。</a:t>
            </a:r>
          </a:p>
        </p:txBody>
      </p:sp>
      <p:sp>
        <p:nvSpPr>
          <p:cNvPr id="4" name="矩形 3">
            <a:extLst>
              <a:ext uri="{FF2B5EF4-FFF2-40B4-BE49-F238E27FC236}">
                <a16:creationId xmlns:a16="http://schemas.microsoft.com/office/drawing/2014/main" id="{DD35F9DD-192D-4471-83E1-BFFE91129776}"/>
              </a:ext>
            </a:extLst>
          </p:cNvPr>
          <p:cNvSpPr/>
          <p:nvPr/>
        </p:nvSpPr>
        <p:spPr>
          <a:xfrm>
            <a:off x="684260" y="1389180"/>
            <a:ext cx="8152169" cy="871420"/>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628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1.3.3</a:t>
            </a:r>
            <a:r>
              <a:rPr lang="zh-CN" altLang="en-US"/>
              <a:t>　代入定理</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由于代入定理的引入，获得永真公式的手段就更加丰富了。由代入定理知，每一个永真公式都是一族永真公式的代表。例如，由 </a:t>
            </a:r>
            <a:r>
              <a:rPr lang="en-US" altLang="zh-CN"/>
              <a:t>(P</a:t>
            </a:r>
            <a:r>
              <a:rPr lang="en-US" altLang="zh-CN">
                <a:sym typeface="Symbol" panose="05050102010706020507" pitchFamily="18" charset="2"/>
              </a:rPr>
              <a:t>(PQ))Q </a:t>
            </a:r>
            <a:r>
              <a:rPr lang="zh-CN" altLang="en-US"/>
              <a:t>是永真公式可推知所有形如 </a:t>
            </a:r>
            <a:r>
              <a:rPr lang="en-US" altLang="zh-CN"/>
              <a:t>(</a:t>
            </a:r>
            <a:r>
              <a:rPr lang="en-US" altLang="zh-CN">
                <a:sym typeface="Symbol" panose="05050102010706020507" pitchFamily="18" charset="2"/>
              </a:rPr>
              <a:t>()) </a:t>
            </a:r>
            <a:r>
              <a:rPr lang="zh-CN" altLang="en-US"/>
              <a:t>的命题公式均为永真公式。因此，每个永真公式中的命题变元都可以理解为子命题公式的形式。</a:t>
            </a:r>
          </a:p>
          <a:p>
            <a:pPr algn="just">
              <a:spcBef>
                <a:spcPts val="600"/>
              </a:spcBef>
            </a:pPr>
            <a:r>
              <a:rPr lang="zh-CN" altLang="en-US" b="1"/>
              <a:t>   </a:t>
            </a:r>
            <a:endParaRPr lang="en-US" altLang="zh-CN" b="1"/>
          </a:p>
          <a:p>
            <a:pPr algn="just">
              <a:spcBef>
                <a:spcPts val="600"/>
              </a:spcBef>
            </a:pPr>
            <a:r>
              <a:rPr lang="zh-CN" altLang="en-US" b="1"/>
              <a:t>推论</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是命题公式。若 </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，则 </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zh-CN" altLang="en-US"/>
              <a:t>。</a:t>
            </a:r>
            <a:endParaRPr lang="en-US" altLang="zh-CN"/>
          </a:p>
          <a:p>
            <a:pPr algn="just">
              <a:spcBef>
                <a:spcPts val="600"/>
              </a:spcBef>
            </a:pPr>
            <a:endParaRPr lang="zh-CN" altLang="en-US"/>
          </a:p>
          <a:p>
            <a:pPr algn="just">
              <a:spcBef>
                <a:spcPts val="600"/>
              </a:spcBef>
            </a:pPr>
            <a:r>
              <a:rPr lang="zh-CN" altLang="en-US" b="1"/>
              <a:t>证</a:t>
            </a:r>
            <a:r>
              <a:rPr lang="zh-CN" altLang="en-US"/>
              <a:t>　由条件知 </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，即</a:t>
            </a:r>
            <a:r>
              <a:rPr lang="zh-CN" altLang="en-US">
                <a:sym typeface="Symbol" panose="05050102010706020507" pitchFamily="18" charset="2"/>
              </a:rPr>
              <a:t> </a:t>
            </a:r>
            <a:r>
              <a:rPr lang="zh-CN" altLang="en-US"/>
              <a:t>是永真公式。根据代入定理有 </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zh-CN" altLang="en-US"/>
              <a:t>是永真公式。则</a:t>
            </a:r>
            <a:endParaRPr lang="en-US" altLang="zh-CN"/>
          </a:p>
          <a:p>
            <a:pPr algn="just">
              <a:spcBef>
                <a:spcPts val="600"/>
              </a:spcBef>
            </a:pPr>
            <a:r>
              <a:rPr lang="en-US" altLang="zh-CN">
                <a:sym typeface="Symbol" panose="05050102010706020507" pitchFamily="18" charset="2"/>
              </a:rPr>
              <a:t>				</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zh-CN" altLang="en-US"/>
              <a:t>。</a:t>
            </a:r>
          </a:p>
          <a:p>
            <a:pPr algn="just">
              <a:spcBef>
                <a:spcPts val="600"/>
              </a:spcBef>
            </a:pPr>
            <a:endParaRPr lang="en-US" altLang="zh-CN"/>
          </a:p>
          <a:p>
            <a:pPr algn="just">
              <a:spcBef>
                <a:spcPts val="600"/>
              </a:spcBef>
            </a:pPr>
            <a:r>
              <a:rPr lang="zh-CN" altLang="en-US"/>
              <a:t>利用这个推论，可将上节给出的基本逻辑等价式中的命题变元理解为命题公式。</a:t>
            </a:r>
          </a:p>
          <a:p>
            <a:pPr algn="just">
              <a:spcBef>
                <a:spcPts val="600"/>
              </a:spcBef>
            </a:pPr>
            <a:r>
              <a:rPr lang="zh-CN" altLang="en-US"/>
              <a:t>例如，</a:t>
            </a:r>
            <a:r>
              <a:rPr lang="en-US" altLang="zh-CN"/>
              <a:t>P</a:t>
            </a:r>
            <a:r>
              <a:rPr lang="en-US" altLang="zh-CN">
                <a:sym typeface="Symbol" panose="05050102010706020507" pitchFamily="18" charset="2"/>
              </a:rPr>
              <a:t>Q  QP </a:t>
            </a:r>
            <a:r>
              <a:rPr lang="zh-CN" altLang="en-US"/>
              <a:t>可理解为 </a:t>
            </a:r>
            <a:r>
              <a:rPr lang="zh-CN" altLang="en-US">
                <a:sym typeface="Symbol" panose="05050102010706020507" pitchFamily="18" charset="2"/>
              </a:rPr>
              <a:t>  </a:t>
            </a:r>
            <a:r>
              <a:rPr lang="zh-CN" altLang="en-US"/>
              <a:t>等等。</a:t>
            </a:r>
          </a:p>
        </p:txBody>
      </p:sp>
      <p:sp>
        <p:nvSpPr>
          <p:cNvPr id="4" name="矩形 3">
            <a:extLst>
              <a:ext uri="{FF2B5EF4-FFF2-40B4-BE49-F238E27FC236}">
                <a16:creationId xmlns:a16="http://schemas.microsoft.com/office/drawing/2014/main" id="{777712C9-C53B-43B8-B69B-3290A1E8B27C}"/>
              </a:ext>
            </a:extLst>
          </p:cNvPr>
          <p:cNvSpPr/>
          <p:nvPr/>
        </p:nvSpPr>
        <p:spPr>
          <a:xfrm>
            <a:off x="684259" y="2772041"/>
            <a:ext cx="8152169" cy="65695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1048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B757F1B3-9303-44C5-A29C-4ADC2D946DB1}"/>
              </a:ext>
            </a:extLst>
          </p:cNvPr>
          <p:cNvSpPr>
            <a:spLocks noGrp="1"/>
          </p:cNvSpPr>
          <p:nvPr>
            <p:ph type="body" sz="quarter" idx="14"/>
          </p:nvPr>
        </p:nvSpPr>
        <p:spPr/>
        <p:txBody>
          <a:bodyPr/>
          <a:lstStyle/>
          <a:p>
            <a:pPr algn="just"/>
            <a:r>
              <a:rPr lang="zh-CN" altLang="en-US" dirty="0"/>
              <a:t>符号</a:t>
            </a:r>
            <a:r>
              <a:rPr lang="zh-CN" altLang="en-US" dirty="0">
                <a:sym typeface="Symbol" panose="05050102010706020507" pitchFamily="18" charset="2"/>
              </a:rPr>
              <a:t> </a:t>
            </a:r>
            <a:r>
              <a:rPr lang="zh-CN" altLang="en-US" dirty="0"/>
              <a:t>称为</a:t>
            </a:r>
            <a:r>
              <a:rPr lang="zh-CN" altLang="en-US" b="1" dirty="0">
                <a:solidFill>
                  <a:schemeClr val="hlink"/>
                </a:solidFill>
              </a:rPr>
              <a:t>否定联结词</a:t>
            </a:r>
            <a:r>
              <a:rPr lang="zh-CN" altLang="en-US" dirty="0"/>
              <a:t>，简称</a:t>
            </a:r>
            <a:r>
              <a:rPr lang="zh-CN" altLang="en-US" b="1" dirty="0">
                <a:solidFill>
                  <a:schemeClr val="hlink"/>
                </a:solidFill>
              </a:rPr>
              <a:t>否定词</a:t>
            </a:r>
            <a:r>
              <a:rPr lang="zh-CN" altLang="en-US" dirty="0"/>
              <a:t>。</a:t>
            </a:r>
            <a:endParaRPr lang="en-US" altLang="zh-CN" dirty="0"/>
          </a:p>
          <a:p>
            <a:pPr algn="just"/>
            <a:r>
              <a:rPr lang="zh-CN" altLang="en-US" dirty="0"/>
              <a:t>符号</a:t>
            </a:r>
            <a:r>
              <a:rPr lang="zh-CN" altLang="en-US" dirty="0">
                <a:sym typeface="Symbol" panose="05050102010706020507" pitchFamily="18" charset="2"/>
              </a:rPr>
              <a:t>∧</a:t>
            </a:r>
            <a:r>
              <a:rPr lang="zh-CN" altLang="en-US" dirty="0"/>
              <a:t>称为</a:t>
            </a:r>
            <a:r>
              <a:rPr lang="zh-CN" altLang="en-US" b="1" dirty="0">
                <a:solidFill>
                  <a:schemeClr val="hlink"/>
                </a:solidFill>
              </a:rPr>
              <a:t>合取联结词</a:t>
            </a:r>
            <a:r>
              <a:rPr lang="zh-CN" altLang="en-US" dirty="0"/>
              <a:t>，简称</a:t>
            </a:r>
            <a:r>
              <a:rPr lang="zh-CN" altLang="en-US" b="1" dirty="0">
                <a:solidFill>
                  <a:schemeClr val="hlink"/>
                </a:solidFill>
              </a:rPr>
              <a:t>合取词</a:t>
            </a:r>
            <a:r>
              <a:rPr lang="zh-CN" altLang="en-US" dirty="0"/>
              <a:t>。</a:t>
            </a:r>
            <a:endParaRPr lang="en-US" altLang="zh-CN" dirty="0"/>
          </a:p>
          <a:p>
            <a:pPr algn="just"/>
            <a:r>
              <a:rPr lang="zh-CN" altLang="en-US" dirty="0"/>
              <a:t>符号</a:t>
            </a:r>
            <a:r>
              <a:rPr lang="zh-CN" altLang="en-US" dirty="0">
                <a:sym typeface="Symbol" panose="05050102010706020507" pitchFamily="18" charset="2"/>
              </a:rPr>
              <a:t>∨</a:t>
            </a:r>
            <a:r>
              <a:rPr lang="zh-CN" altLang="en-US" dirty="0"/>
              <a:t>称为</a:t>
            </a:r>
            <a:r>
              <a:rPr lang="zh-CN" altLang="en-US" b="1" dirty="0">
                <a:solidFill>
                  <a:schemeClr val="hlink"/>
                </a:solidFill>
              </a:rPr>
              <a:t>析取联结词</a:t>
            </a:r>
            <a:r>
              <a:rPr lang="zh-CN" altLang="en-US" dirty="0"/>
              <a:t>，简称</a:t>
            </a:r>
            <a:r>
              <a:rPr lang="zh-CN" altLang="en-US" b="1" dirty="0">
                <a:solidFill>
                  <a:schemeClr val="hlink"/>
                </a:solidFill>
              </a:rPr>
              <a:t>析取词</a:t>
            </a:r>
            <a:r>
              <a:rPr lang="zh-CN" altLang="en-US" dirty="0"/>
              <a:t>。</a:t>
            </a:r>
          </a:p>
          <a:p>
            <a:pPr algn="just"/>
            <a:r>
              <a:rPr lang="zh-CN" altLang="en-US" dirty="0"/>
              <a:t>符号</a:t>
            </a:r>
            <a:r>
              <a:rPr lang="zh-CN" altLang="en-US" dirty="0">
                <a:sym typeface="Symbol" panose="05050102010706020507" pitchFamily="18" charset="2"/>
              </a:rPr>
              <a:t>→</a:t>
            </a:r>
            <a:r>
              <a:rPr lang="zh-CN" altLang="en-US" dirty="0"/>
              <a:t>称为</a:t>
            </a:r>
            <a:r>
              <a:rPr lang="zh-CN" altLang="en-US" b="1" dirty="0">
                <a:solidFill>
                  <a:schemeClr val="hlink"/>
                </a:solidFill>
              </a:rPr>
              <a:t>蕴涵联结词</a:t>
            </a:r>
            <a:r>
              <a:rPr lang="zh-CN" altLang="en-US" dirty="0"/>
              <a:t>，简称</a:t>
            </a:r>
            <a:r>
              <a:rPr lang="zh-CN" altLang="en-US" b="1" dirty="0">
                <a:solidFill>
                  <a:schemeClr val="hlink"/>
                </a:solidFill>
              </a:rPr>
              <a:t>蕴涵词</a:t>
            </a:r>
            <a:r>
              <a:rPr lang="zh-CN" altLang="en-US" dirty="0"/>
              <a:t>。</a:t>
            </a:r>
            <a:endParaRPr lang="en-US" altLang="zh-CN" dirty="0"/>
          </a:p>
          <a:p>
            <a:pPr algn="just"/>
            <a:r>
              <a:rPr lang="zh-CN" altLang="en-US" dirty="0"/>
              <a:t>符号</a:t>
            </a:r>
            <a:r>
              <a:rPr lang="zh-CN" altLang="en-US" dirty="0">
                <a:sym typeface="Symbol" pitchFamily="18" charset="2"/>
              </a:rPr>
              <a:t></a:t>
            </a:r>
            <a:r>
              <a:rPr lang="zh-CN" altLang="en-US" dirty="0"/>
              <a:t>称为</a:t>
            </a:r>
            <a:r>
              <a:rPr lang="zh-CN" altLang="en-US" b="1" dirty="0">
                <a:solidFill>
                  <a:schemeClr val="hlink"/>
                </a:solidFill>
              </a:rPr>
              <a:t>等价联结词</a:t>
            </a:r>
            <a:r>
              <a:rPr lang="zh-CN" altLang="en-US" dirty="0"/>
              <a:t>，简称</a:t>
            </a:r>
            <a:r>
              <a:rPr lang="zh-CN" altLang="en-US" b="1" dirty="0">
                <a:solidFill>
                  <a:schemeClr val="hlink"/>
                </a:solidFill>
              </a:rPr>
              <a:t>等价词</a:t>
            </a:r>
            <a:r>
              <a:rPr lang="zh-CN" altLang="en-US" dirty="0"/>
              <a:t>。</a:t>
            </a:r>
          </a:p>
          <a:p>
            <a:pPr algn="just"/>
            <a:endParaRPr lang="zh-CN" altLang="en-US" dirty="0"/>
          </a:p>
          <a:p>
            <a:r>
              <a:rPr lang="zh-CN" altLang="en-US" dirty="0"/>
              <a:t>运用上述五个真值联结词将日常语言中的命题转化成数理逻辑中的形式命题的过程为</a:t>
            </a:r>
            <a:r>
              <a:rPr lang="zh-CN" altLang="en-US" b="1" dirty="0">
                <a:solidFill>
                  <a:schemeClr val="hlink"/>
                </a:solidFill>
              </a:rPr>
              <a:t>命题符号化</a:t>
            </a:r>
            <a:r>
              <a:rPr lang="zh-CN" altLang="en-US" dirty="0"/>
              <a:t>。</a:t>
            </a:r>
            <a:endParaRPr lang="en-US" altLang="zh-CN" dirty="0"/>
          </a:p>
          <a:p>
            <a:pPr algn="just">
              <a:defRPr/>
            </a:pPr>
            <a:r>
              <a:rPr lang="zh-CN" altLang="en-US" dirty="0"/>
              <a:t>步骤：</a:t>
            </a:r>
            <a:endParaRPr lang="en-US" altLang="zh-CN" dirty="0"/>
          </a:p>
          <a:p>
            <a:pPr marL="342900" indent="-342900" algn="just">
              <a:buAutoNum type="arabicPeriod"/>
              <a:defRPr/>
            </a:pPr>
            <a:r>
              <a:rPr lang="zh-CN" altLang="en-US" dirty="0"/>
              <a:t>分析简单命题并符号化</a:t>
            </a:r>
            <a:endParaRPr lang="en-US" altLang="zh-CN" dirty="0"/>
          </a:p>
          <a:p>
            <a:pPr marL="342900" indent="-342900" algn="just">
              <a:buAutoNum type="arabicPeriod"/>
              <a:defRPr/>
            </a:pPr>
            <a:r>
              <a:rPr lang="zh-CN" altLang="en-US" dirty="0"/>
              <a:t>使用恰当的命题联接词，把简单命题连接起来</a:t>
            </a:r>
            <a:endParaRPr lang="en-US" altLang="zh-CN" dirty="0"/>
          </a:p>
          <a:p>
            <a:pPr marL="342900" indent="-342900" algn="just">
              <a:buAutoNum type="arabicPeriod"/>
              <a:defRPr/>
            </a:pPr>
            <a:endParaRPr lang="en-US" altLang="zh-CN" dirty="0"/>
          </a:p>
          <a:p>
            <a:pPr algn="just">
              <a:defRPr/>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01785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1.1.3</a:t>
            </a:r>
            <a:r>
              <a:rPr lang="zh-CN" altLang="en-US"/>
              <a:t>　命题符号化</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例</a:t>
            </a:r>
            <a:r>
              <a:rPr lang="en-US" altLang="zh-CN" b="1">
                <a:cs typeface="Times New Roman" panose="02020603050405020304" pitchFamily="18" charset="0"/>
              </a:rPr>
              <a:t>    </a:t>
            </a:r>
            <a:r>
              <a:rPr lang="zh-CN" altLang="en-US"/>
              <a:t>小李没在图书馆看书，他要么找老师答疑去了，要么因身体不舒服先回宿舍去了。</a:t>
            </a:r>
          </a:p>
          <a:p>
            <a:pPr algn="just"/>
            <a:r>
              <a:rPr lang="zh-CN" altLang="en-US" b="1"/>
              <a:t>解</a:t>
            </a:r>
            <a:r>
              <a:rPr lang="zh-CN" altLang="en-US"/>
              <a:t>    </a:t>
            </a:r>
            <a:r>
              <a:rPr lang="en-US" altLang="zh-CN"/>
              <a:t>P</a:t>
            </a:r>
            <a:r>
              <a:rPr lang="zh-CN" altLang="en-US"/>
              <a:t>：小李在图书馆看书。 </a:t>
            </a:r>
          </a:p>
          <a:p>
            <a:pPr algn="just"/>
            <a:r>
              <a:rPr lang="en-US" altLang="zh-CN"/>
              <a:t>        Q</a:t>
            </a:r>
            <a:r>
              <a:rPr lang="zh-CN" altLang="en-US"/>
              <a:t>：小李找老师答疑。</a:t>
            </a:r>
          </a:p>
          <a:p>
            <a:pPr algn="just"/>
            <a:r>
              <a:rPr lang="zh-CN" altLang="en-US"/>
              <a:t>        </a:t>
            </a:r>
            <a:r>
              <a:rPr lang="en-US" altLang="zh-CN"/>
              <a:t>R </a:t>
            </a:r>
            <a:r>
              <a:rPr lang="zh-CN" altLang="en-US"/>
              <a:t>：小李身体舒服。</a:t>
            </a:r>
          </a:p>
          <a:p>
            <a:pPr algn="just"/>
            <a:r>
              <a:rPr lang="zh-CN" altLang="en-US"/>
              <a:t>        </a:t>
            </a:r>
            <a:r>
              <a:rPr lang="en-US" altLang="zh-CN"/>
              <a:t>S </a:t>
            </a:r>
            <a:r>
              <a:rPr lang="zh-CN" altLang="en-US"/>
              <a:t>：小李回宿舍。</a:t>
            </a:r>
          </a:p>
          <a:p>
            <a:pPr algn="just"/>
            <a:r>
              <a:rPr lang="zh-CN" altLang="en-US"/>
              <a:t>    命题符号化的结果为： </a:t>
            </a:r>
            <a:r>
              <a:rPr lang="zh-CN" altLang="en-US">
                <a:sym typeface="Symbol" panose="05050102010706020507" pitchFamily="18" charset="2"/>
              </a:rPr>
              <a:t> </a:t>
            </a:r>
            <a:r>
              <a:rPr lang="en-US" altLang="zh-CN"/>
              <a:t>P </a:t>
            </a:r>
            <a:r>
              <a:rPr lang="en-US" altLang="zh-CN">
                <a:sym typeface="Symbol" panose="05050102010706020507" pitchFamily="18" charset="2"/>
              </a:rPr>
              <a:t> (Q  (R  S))</a:t>
            </a:r>
          </a:p>
          <a:p>
            <a:pPr algn="just"/>
            <a:endParaRPr lang="en-US" altLang="zh-CN">
              <a:sym typeface="Symbol" panose="05050102010706020507" pitchFamily="18" charset="2"/>
            </a:endParaRPr>
          </a:p>
          <a:p>
            <a:pPr algn="just"/>
            <a:r>
              <a:rPr lang="zh-CN" altLang="en-US" b="1">
                <a:sym typeface="Symbol" panose="05050102010706020507" pitchFamily="18" charset="2"/>
              </a:rPr>
              <a:t>例  </a:t>
            </a:r>
            <a:r>
              <a:rPr lang="zh-CN" altLang="en-US"/>
              <a:t>如果你和他</a:t>
            </a:r>
            <a:r>
              <a:rPr lang="zh-CN" altLang="en-US">
                <a:solidFill>
                  <a:srgbClr val="FF0000"/>
                </a:solidFill>
              </a:rPr>
              <a:t>不都</a:t>
            </a:r>
            <a:r>
              <a:rPr lang="zh-CN" altLang="en-US"/>
              <a:t>情商低</a:t>
            </a:r>
            <a:r>
              <a:rPr lang="en-US" altLang="zh-CN"/>
              <a:t>, </a:t>
            </a:r>
            <a:r>
              <a:rPr lang="zh-CN" altLang="en-US"/>
              <a:t>那么你们俩</a:t>
            </a:r>
            <a:r>
              <a:rPr lang="zh-CN" altLang="en-US">
                <a:solidFill>
                  <a:srgbClr val="FF0000"/>
                </a:solidFill>
              </a:rPr>
              <a:t>都不</a:t>
            </a:r>
            <a:r>
              <a:rPr lang="zh-CN" altLang="en-US"/>
              <a:t>会去自讨没趣</a:t>
            </a:r>
            <a:endParaRPr lang="en-US" altLang="zh-CN"/>
          </a:p>
          <a:p>
            <a:pPr algn="just"/>
            <a:r>
              <a:rPr lang="zh-CN" altLang="en-US" b="1"/>
              <a:t>解</a:t>
            </a:r>
            <a:r>
              <a:rPr lang="zh-CN" altLang="en-US"/>
              <a:t>     </a:t>
            </a:r>
            <a:r>
              <a:rPr lang="en-US" altLang="zh-CN">
                <a:sym typeface="Symbol" panose="05050102010706020507" pitchFamily="18" charset="2"/>
              </a:rPr>
              <a:t>P: </a:t>
            </a:r>
            <a:r>
              <a:rPr lang="zh-CN" altLang="en-US">
                <a:sym typeface="Symbol" panose="05050102010706020507" pitchFamily="18" charset="2"/>
              </a:rPr>
              <a:t>你是傻子</a:t>
            </a:r>
            <a:endParaRPr lang="en-US" altLang="zh-CN">
              <a:sym typeface="Symbol" panose="05050102010706020507" pitchFamily="18" charset="2"/>
            </a:endParaRPr>
          </a:p>
          <a:p>
            <a:pPr algn="just"/>
            <a:r>
              <a:rPr lang="en-US" altLang="zh-CN">
                <a:sym typeface="Symbol" panose="05050102010706020507" pitchFamily="18" charset="2"/>
              </a:rPr>
              <a:t>         Q: </a:t>
            </a:r>
            <a:r>
              <a:rPr lang="zh-CN" altLang="en-US">
                <a:sym typeface="Symbol" panose="05050102010706020507" pitchFamily="18" charset="2"/>
              </a:rPr>
              <a:t>他是傻子</a:t>
            </a:r>
            <a:endParaRPr lang="en-US" altLang="zh-CN">
              <a:sym typeface="Symbol" panose="05050102010706020507" pitchFamily="18" charset="2"/>
            </a:endParaRPr>
          </a:p>
          <a:p>
            <a:pPr algn="just"/>
            <a:r>
              <a:rPr lang="en-US" altLang="zh-CN">
                <a:sym typeface="Symbol" panose="05050102010706020507" pitchFamily="18" charset="2"/>
              </a:rPr>
              <a:t>         R: </a:t>
            </a:r>
            <a:r>
              <a:rPr lang="zh-CN" altLang="en-US">
                <a:sym typeface="Symbol" panose="05050102010706020507" pitchFamily="18" charset="2"/>
              </a:rPr>
              <a:t>你会去自讨没趣</a:t>
            </a:r>
            <a:endParaRPr lang="en-US" altLang="zh-CN">
              <a:sym typeface="Symbol" panose="05050102010706020507" pitchFamily="18" charset="2"/>
            </a:endParaRPr>
          </a:p>
          <a:p>
            <a:pPr algn="just"/>
            <a:r>
              <a:rPr lang="en-US" altLang="zh-CN">
                <a:sym typeface="Symbol" panose="05050102010706020507" pitchFamily="18" charset="2"/>
              </a:rPr>
              <a:t>         S: </a:t>
            </a:r>
            <a:r>
              <a:rPr lang="zh-CN" altLang="en-US">
                <a:sym typeface="Symbol" panose="05050102010706020507" pitchFamily="18" charset="2"/>
              </a:rPr>
              <a:t>他会去自讨没趣</a:t>
            </a:r>
            <a:r>
              <a:rPr lang="en-US" altLang="zh-CN">
                <a:sym typeface="Symbol" panose="05050102010706020507" pitchFamily="18" charset="2"/>
              </a:rPr>
              <a:t>.</a:t>
            </a:r>
          </a:p>
          <a:p>
            <a:pPr algn="just"/>
            <a:r>
              <a:rPr lang="zh-CN" altLang="en-US"/>
              <a:t>    命题符号化的结果为： </a:t>
            </a:r>
            <a:r>
              <a:rPr lang="zh-CN" altLang="en-US">
                <a:sym typeface="Symbol" panose="05050102010706020507" pitchFamily="18" charset="2"/>
              </a:rPr>
              <a:t> </a:t>
            </a:r>
            <a:r>
              <a:rPr lang="en-US" altLang="zh-CN">
                <a:sym typeface="Symbol" panose="05050102010706020507" pitchFamily="18" charset="2"/>
              </a:rPr>
              <a:t>(</a:t>
            </a:r>
            <a:r>
              <a:rPr lang="en-US" altLang="zh-CN"/>
              <a:t>P </a:t>
            </a:r>
            <a:r>
              <a:rPr lang="en-US" altLang="zh-CN">
                <a:sym typeface="Symbol" panose="05050102010706020507" pitchFamily="18" charset="2"/>
              </a:rPr>
              <a:t> Q)  (R  </a:t>
            </a:r>
            <a:r>
              <a:rPr lang="zh-CN" altLang="en-US">
                <a:sym typeface="Symbol" panose="05050102010706020507" pitchFamily="18" charset="2"/>
              </a:rPr>
              <a:t> </a:t>
            </a:r>
            <a:r>
              <a:rPr lang="en-US" altLang="zh-CN">
                <a:sym typeface="Symbol" panose="05050102010706020507" pitchFamily="18" charset="2"/>
              </a:rPr>
              <a:t>S)</a:t>
            </a:r>
          </a:p>
          <a:p>
            <a:pPr algn="just"/>
            <a:r>
              <a:rPr lang="en-US" altLang="zh-CN">
                <a:sym typeface="Symbol" panose="05050102010706020507" pitchFamily="18" charset="2"/>
              </a:rPr>
              <a:t>                                       </a:t>
            </a:r>
            <a:r>
              <a:rPr lang="zh-CN" altLang="en-US">
                <a:sym typeface="Symbol" panose="05050102010706020507" pitchFamily="18" charset="2"/>
              </a:rPr>
              <a:t> </a:t>
            </a:r>
            <a:r>
              <a:rPr lang="en-US" altLang="zh-CN">
                <a:sym typeface="Symbol" panose="05050102010706020507" pitchFamily="18" charset="2"/>
              </a:rPr>
              <a:t>(</a:t>
            </a:r>
            <a:r>
              <a:rPr lang="en-US" altLang="zh-CN"/>
              <a:t>P </a:t>
            </a:r>
            <a:r>
              <a:rPr lang="en-US" altLang="zh-CN">
                <a:sym typeface="Symbol" panose="05050102010706020507" pitchFamily="18" charset="2"/>
              </a:rPr>
              <a:t> Q)   (R  S)</a:t>
            </a:r>
            <a:endParaRPr lang="en-US" altLang="zh-CN"/>
          </a:p>
        </p:txBody>
      </p:sp>
    </p:spTree>
    <p:extLst>
      <p:ext uri="{BB962C8B-B14F-4D97-AF65-F5344CB8AC3E}">
        <p14:creationId xmlns:p14="http://schemas.microsoft.com/office/powerpoint/2010/main" val="4896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回顾</a:t>
            </a:r>
          </a:p>
        </p:txBody>
      </p:sp>
      <p:sp>
        <p:nvSpPr>
          <p:cNvPr id="8" name="文本占位符 2">
            <a:extLst>
              <a:ext uri="{FF2B5EF4-FFF2-40B4-BE49-F238E27FC236}">
                <a16:creationId xmlns:a16="http://schemas.microsoft.com/office/drawing/2014/main" id="{A537F0CD-96D0-47D7-BD0F-C13E55654C61}"/>
              </a:ext>
            </a:extLst>
          </p:cNvPr>
          <p:cNvSpPr>
            <a:spLocks noGrp="1"/>
          </p:cNvSpPr>
          <p:nvPr>
            <p:ph type="body" sz="quarter" idx="14"/>
          </p:nvPr>
        </p:nvSpPr>
        <p:spPr>
          <a:xfrm>
            <a:off x="684260" y="1389180"/>
            <a:ext cx="8152169" cy="4762239"/>
          </a:xfrm>
        </p:spPr>
        <p:txBody>
          <a:bodyPr/>
          <a:lstStyle/>
          <a:p>
            <a:pPr algn="just"/>
            <a:r>
              <a:rPr lang="zh-CN" altLang="en-US" b="1">
                <a:solidFill>
                  <a:schemeClr val="hlink"/>
                </a:solidFill>
              </a:rPr>
              <a:t>命题公式</a:t>
            </a:r>
            <a:r>
              <a:rPr lang="zh-CN" altLang="en-US"/>
              <a:t>，也称为</a:t>
            </a:r>
            <a:r>
              <a:rPr lang="zh-CN" altLang="en-US" b="1">
                <a:solidFill>
                  <a:schemeClr val="hlink"/>
                </a:solidFill>
              </a:rPr>
              <a:t>合式公式</a:t>
            </a:r>
            <a:r>
              <a:rPr lang="zh-CN" altLang="en-US"/>
              <a:t>，记为称</a:t>
            </a:r>
            <a:r>
              <a:rPr lang="en-US" altLang="zh-CN">
                <a:solidFill>
                  <a:schemeClr val="hlink"/>
                </a:solidFill>
              </a:rPr>
              <a:t>WFF</a:t>
            </a:r>
            <a:r>
              <a:rPr lang="en-US" altLang="zh-CN"/>
              <a:t>(Well Formed Formula)</a:t>
            </a:r>
            <a:r>
              <a:rPr lang="zh-CN" altLang="en-US"/>
              <a:t>。</a:t>
            </a:r>
          </a:p>
          <a:p>
            <a:pPr algn="just"/>
            <a:r>
              <a:rPr lang="zh-CN" altLang="en-US"/>
              <a:t>以真假为变域的变元称为</a:t>
            </a:r>
            <a:r>
              <a:rPr lang="zh-CN" altLang="en-US" b="1">
                <a:solidFill>
                  <a:schemeClr val="hlink"/>
                </a:solidFill>
              </a:rPr>
              <a:t>命题变元</a:t>
            </a:r>
            <a:r>
              <a:rPr lang="zh-CN" altLang="en-US"/>
              <a:t>，用</a:t>
            </a:r>
            <a:r>
              <a:rPr lang="en-US" altLang="zh-CN"/>
              <a:t>P, Q, R, …</a:t>
            </a:r>
            <a:r>
              <a:rPr lang="zh-CN" altLang="en-US"/>
              <a:t>表示。</a:t>
            </a:r>
          </a:p>
          <a:p>
            <a:pPr algn="just"/>
            <a:r>
              <a:rPr lang="zh-CN" altLang="en-US"/>
              <a:t>命题变元的真假值分别用 </a:t>
            </a:r>
            <a:r>
              <a:rPr lang="en-US" altLang="zh-CN"/>
              <a:t>T, F </a:t>
            </a:r>
            <a:r>
              <a:rPr lang="zh-CN" altLang="en-US"/>
              <a:t>表示。</a:t>
            </a:r>
            <a:endParaRPr lang="en-US" altLang="zh-CN"/>
          </a:p>
          <a:p>
            <a:pPr algn="just"/>
            <a:endParaRPr lang="zh-CN" altLang="en-US"/>
          </a:p>
          <a:p>
            <a:pPr algn="just"/>
            <a:r>
              <a:rPr lang="zh-CN" altLang="en-US" b="1"/>
              <a:t>定义</a:t>
            </a:r>
            <a:r>
              <a:rPr lang="zh-CN" altLang="en-US"/>
              <a:t>　</a:t>
            </a:r>
            <a:r>
              <a:rPr lang="zh-CN" altLang="en-US" b="1">
                <a:solidFill>
                  <a:schemeClr val="hlink"/>
                </a:solidFill>
              </a:rPr>
              <a:t>命题公式</a:t>
            </a:r>
            <a:r>
              <a:rPr lang="zh-CN" altLang="en-US"/>
              <a:t>定义如下：</a:t>
            </a:r>
          </a:p>
          <a:p>
            <a:pPr algn="just"/>
            <a:r>
              <a:rPr lang="en-US" altLang="zh-CN"/>
              <a:t>1) </a:t>
            </a:r>
            <a:r>
              <a:rPr lang="zh-CN" altLang="en-US"/>
              <a:t>命题变元及 </a:t>
            </a:r>
            <a:r>
              <a:rPr lang="en-US" altLang="zh-CN"/>
              <a:t>T, F </a:t>
            </a:r>
            <a:r>
              <a:rPr lang="zh-CN" altLang="en-US"/>
              <a:t>是</a:t>
            </a:r>
            <a:r>
              <a:rPr lang="zh-CN" altLang="en-US" b="1">
                <a:solidFill>
                  <a:schemeClr val="hlink"/>
                </a:solidFill>
              </a:rPr>
              <a:t>命题公式</a:t>
            </a:r>
            <a:r>
              <a:rPr lang="zh-CN" altLang="en-US"/>
              <a:t>；</a:t>
            </a:r>
          </a:p>
          <a:p>
            <a:pPr algn="just"/>
            <a:r>
              <a:rPr lang="en-US" altLang="zh-CN"/>
              <a:t>2) </a:t>
            </a:r>
            <a:r>
              <a:rPr lang="zh-CN" altLang="en-US"/>
              <a:t>如果 </a:t>
            </a:r>
            <a:r>
              <a:rPr lang="zh-CN" altLang="en-US">
                <a:sym typeface="Symbol" panose="05050102010706020507" pitchFamily="18" charset="2"/>
              </a:rPr>
              <a:t> </a:t>
            </a:r>
            <a:r>
              <a:rPr lang="zh-CN" altLang="en-US"/>
              <a:t>是命题公式，则</a:t>
            </a:r>
            <a:r>
              <a:rPr lang="zh-CN" altLang="en-US">
                <a:sym typeface="Symbol" panose="05050102010706020507" pitchFamily="18" charset="2"/>
              </a:rPr>
              <a:t> </a:t>
            </a:r>
            <a:r>
              <a:rPr lang="zh-CN" altLang="en-US"/>
              <a:t>是</a:t>
            </a:r>
            <a:r>
              <a:rPr lang="zh-CN" altLang="en-US" b="1">
                <a:solidFill>
                  <a:schemeClr val="hlink"/>
                </a:solidFill>
              </a:rPr>
              <a:t>命题公式</a:t>
            </a:r>
            <a:r>
              <a:rPr lang="zh-CN" altLang="en-US"/>
              <a:t>；</a:t>
            </a:r>
          </a:p>
          <a:p>
            <a:pPr algn="just"/>
            <a:r>
              <a:rPr lang="en-US" altLang="zh-CN"/>
              <a:t>3) </a:t>
            </a:r>
            <a:r>
              <a:rPr lang="zh-CN" altLang="en-US"/>
              <a:t>如果 </a:t>
            </a:r>
            <a:r>
              <a:rPr lang="zh-CN" altLang="en-US">
                <a:sym typeface="Symbol" panose="05050102010706020507" pitchFamily="18" charset="2"/>
              </a:rPr>
              <a:t></a:t>
            </a:r>
            <a:r>
              <a:rPr lang="en-US" altLang="zh-CN">
                <a:sym typeface="Symbol" panose="05050102010706020507" pitchFamily="18" charset="2"/>
              </a:rPr>
              <a:t>,  </a:t>
            </a:r>
            <a:r>
              <a:rPr lang="zh-CN" altLang="en-US"/>
              <a:t>是命题公式，则  </a:t>
            </a:r>
          </a:p>
          <a:p>
            <a:pPr algn="ctr"/>
            <a:r>
              <a:rPr lang="en-US" altLang="zh-CN">
                <a:sym typeface="Symbol" panose="05050102010706020507" pitchFamily="18" charset="2"/>
              </a:rPr>
              <a:t>(   ),  (  ),  (  ),  (  )</a:t>
            </a:r>
            <a:endParaRPr lang="en-US" altLang="zh-CN"/>
          </a:p>
          <a:p>
            <a:pPr algn="just"/>
            <a:r>
              <a:rPr lang="zh-CN" altLang="en-US"/>
              <a:t>都是</a:t>
            </a:r>
            <a:r>
              <a:rPr lang="zh-CN" altLang="en-US" b="1">
                <a:solidFill>
                  <a:schemeClr val="hlink"/>
                </a:solidFill>
              </a:rPr>
              <a:t>命题公式</a:t>
            </a:r>
            <a:r>
              <a:rPr lang="zh-CN" altLang="en-US"/>
              <a:t>；</a:t>
            </a:r>
          </a:p>
          <a:p>
            <a:pPr algn="just"/>
            <a:r>
              <a:rPr lang="en-US" altLang="zh-CN"/>
              <a:t>4) </a:t>
            </a:r>
            <a:r>
              <a:rPr lang="zh-CN" altLang="en-US"/>
              <a:t>只有有限次使用</a:t>
            </a:r>
            <a:r>
              <a:rPr lang="en-US" altLang="zh-CN"/>
              <a:t>1)</a:t>
            </a:r>
            <a:r>
              <a:rPr lang="zh-CN" altLang="en-US"/>
              <a:t>，</a:t>
            </a:r>
            <a:r>
              <a:rPr lang="en-US" altLang="zh-CN"/>
              <a:t>2)</a:t>
            </a:r>
            <a:r>
              <a:rPr lang="zh-CN" altLang="en-US"/>
              <a:t>，</a:t>
            </a:r>
            <a:r>
              <a:rPr lang="en-US" altLang="zh-CN"/>
              <a:t>3)</a:t>
            </a:r>
            <a:r>
              <a:rPr lang="zh-CN" altLang="en-US"/>
              <a:t>构成的符号串才是</a:t>
            </a:r>
            <a:r>
              <a:rPr lang="zh-CN" altLang="en-US" b="1">
                <a:solidFill>
                  <a:schemeClr val="hlink"/>
                </a:solidFill>
              </a:rPr>
              <a:t>命题公式</a:t>
            </a:r>
            <a:r>
              <a:rPr lang="zh-CN" altLang="en-US"/>
              <a:t>。</a:t>
            </a:r>
          </a:p>
          <a:p>
            <a:pPr algn="just"/>
            <a:endParaRPr lang="en-US" altLang="zh-CN"/>
          </a:p>
          <a:p>
            <a:pPr algn="just"/>
            <a:r>
              <a:rPr lang="zh-CN" altLang="en-US"/>
              <a:t>习惯上，用 </a:t>
            </a:r>
            <a:r>
              <a:rPr lang="zh-CN" altLang="en-US">
                <a:sym typeface="Symbol" panose="05050102010706020507" pitchFamily="18" charset="2"/>
              </a:rPr>
              <a:t></a:t>
            </a:r>
            <a:r>
              <a:rPr lang="en-US" altLang="zh-CN">
                <a:sym typeface="Symbol" panose="05050102010706020507" pitchFamily="18" charset="2"/>
              </a:rPr>
              <a:t>, , , … </a:t>
            </a:r>
            <a:r>
              <a:rPr lang="zh-CN" altLang="en-US"/>
              <a:t>表示命题公式。</a:t>
            </a:r>
          </a:p>
          <a:p>
            <a:pPr algn="just"/>
            <a:r>
              <a:rPr lang="zh-CN" altLang="en-US"/>
              <a:t>如果一个命题公式 </a:t>
            </a:r>
            <a:r>
              <a:rPr lang="zh-CN" altLang="en-US">
                <a:sym typeface="Symbol" panose="05050102010706020507" pitchFamily="18" charset="2"/>
              </a:rPr>
              <a:t> </a:t>
            </a:r>
            <a:r>
              <a:rPr lang="zh-CN" altLang="en-US"/>
              <a:t>中含有 </a:t>
            </a:r>
            <a:r>
              <a:rPr lang="en-US" altLang="zh-CN"/>
              <a:t>n </a:t>
            </a:r>
            <a:r>
              <a:rPr lang="zh-CN" altLang="en-US"/>
              <a:t>个不同的命题变元，则称 </a:t>
            </a:r>
            <a:r>
              <a:rPr lang="zh-CN" altLang="en-US">
                <a:sym typeface="Symbol" panose="05050102010706020507" pitchFamily="18" charset="2"/>
              </a:rPr>
              <a:t> </a:t>
            </a:r>
            <a:r>
              <a:rPr lang="zh-CN" altLang="en-US"/>
              <a:t>为 </a:t>
            </a:r>
            <a:r>
              <a:rPr lang="en-US" altLang="zh-CN"/>
              <a:t>n </a:t>
            </a:r>
            <a:r>
              <a:rPr lang="zh-CN" altLang="en-US"/>
              <a:t>元命题公式。</a:t>
            </a:r>
          </a:p>
        </p:txBody>
      </p:sp>
      <p:sp>
        <p:nvSpPr>
          <p:cNvPr id="9" name="矩形 8">
            <a:extLst>
              <a:ext uri="{FF2B5EF4-FFF2-40B4-BE49-F238E27FC236}">
                <a16:creationId xmlns:a16="http://schemas.microsoft.com/office/drawing/2014/main" id="{E777D45E-B40D-4B67-9AB1-1FDABD6947B7}"/>
              </a:ext>
            </a:extLst>
          </p:cNvPr>
          <p:cNvSpPr/>
          <p:nvPr/>
        </p:nvSpPr>
        <p:spPr>
          <a:xfrm>
            <a:off x="684259" y="2766497"/>
            <a:ext cx="8152169" cy="245781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159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dirty="0"/>
              <a:t>命题联接词的优先级：</a:t>
            </a:r>
          </a:p>
          <a:p>
            <a:pPr algn="just"/>
            <a:r>
              <a:rPr lang="en-US" altLang="zh-CN" dirty="0"/>
              <a:t>1) </a:t>
            </a:r>
            <a:r>
              <a:rPr lang="zh-CN" altLang="en-US" dirty="0"/>
              <a:t>括号中的运算优先级最高；</a:t>
            </a:r>
          </a:p>
          <a:p>
            <a:pPr algn="just"/>
            <a:r>
              <a:rPr lang="en-US" altLang="zh-CN" dirty="0"/>
              <a:t>2) </a:t>
            </a:r>
            <a:r>
              <a:rPr lang="zh-CN" altLang="en-US" dirty="0"/>
              <a:t>在命题公式中诸联结词的优先次序为： </a:t>
            </a:r>
            <a:r>
              <a:rPr lang="zh-CN" altLang="en-US"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  )</a:t>
            </a:r>
            <a:r>
              <a:rPr lang="en-US" altLang="zh-CN" dirty="0"/>
              <a:t> </a:t>
            </a:r>
            <a:r>
              <a:rPr lang="zh-CN" altLang="en-US" dirty="0"/>
              <a:t>；</a:t>
            </a:r>
          </a:p>
          <a:p>
            <a:pPr algn="just"/>
            <a:r>
              <a:rPr lang="en-US" altLang="zh-CN" dirty="0"/>
              <a:t>3</a:t>
            </a:r>
            <a:r>
              <a:rPr lang="zh-CN" altLang="en-US" dirty="0"/>
              <a:t>）同级的联结词，按其出现的先后次序</a:t>
            </a:r>
            <a:r>
              <a:rPr lang="en-US" altLang="zh-CN" dirty="0"/>
              <a:t>(</a:t>
            </a:r>
            <a:r>
              <a:rPr lang="zh-CN" altLang="en-US" dirty="0"/>
              <a:t>从左到右</a:t>
            </a:r>
            <a:r>
              <a:rPr lang="en-US" altLang="zh-CN" dirty="0"/>
              <a:t>)</a:t>
            </a:r>
            <a:r>
              <a:rPr lang="zh-CN" altLang="en-US" dirty="0"/>
              <a:t>。</a:t>
            </a:r>
            <a:endParaRPr lang="en-US" altLang="zh-CN" dirty="0"/>
          </a:p>
          <a:p>
            <a:pPr algn="just"/>
            <a:r>
              <a:rPr lang="en-US" altLang="zh-CN" dirty="0"/>
              <a:t> </a:t>
            </a:r>
            <a:endParaRPr lang="zh-CN" altLang="en-US" dirty="0"/>
          </a:p>
        </p:txBody>
      </p:sp>
    </p:spTree>
    <p:extLst>
      <p:ext uri="{BB962C8B-B14F-4D97-AF65-F5344CB8AC3E}">
        <p14:creationId xmlns:p14="http://schemas.microsoft.com/office/powerpoint/2010/main" val="29550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156999" cy="514350"/>
          </a:xfrm>
        </p:spPr>
        <p:txBody>
          <a:bodyPr/>
          <a:lstStyle/>
          <a:p>
            <a:r>
              <a:rPr lang="zh-CN" altLang="en-US" dirty="0">
                <a:latin typeface="+mn-ea"/>
                <a:ea typeface="+mn-ea"/>
              </a:rPr>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为</a:t>
            </a:r>
            <a:r>
              <a:rPr lang="en-US" altLang="zh-CN"/>
              <a:t>n</a:t>
            </a:r>
            <a:r>
              <a:rPr lang="zh-CN" altLang="en-US"/>
              <a:t>元命题公式，</a:t>
            </a:r>
            <a:r>
              <a:rPr lang="zh-CN" altLang="en-US">
                <a:sym typeface="Symbol" panose="05050102010706020507" pitchFamily="18" charset="2"/>
              </a:rPr>
              <a:t></a:t>
            </a:r>
            <a:r>
              <a:rPr lang="zh-CN" altLang="en-US"/>
              <a:t>中所含的命题变元为</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zh-CN" altLang="en-US"/>
              <a:t>，由这些命题变元组成的序列 </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en-US" altLang="zh-CN"/>
              <a:t>) </a:t>
            </a:r>
            <a:r>
              <a:rPr lang="zh-CN" altLang="en-US"/>
              <a:t>称为</a:t>
            </a:r>
            <a:r>
              <a:rPr lang="zh-CN" altLang="en-US">
                <a:sym typeface="Symbol" panose="05050102010706020507" pitchFamily="18" charset="2"/>
              </a:rPr>
              <a:t></a:t>
            </a:r>
            <a:r>
              <a:rPr lang="zh-CN" altLang="en-US"/>
              <a:t>的</a:t>
            </a:r>
            <a:r>
              <a:rPr lang="zh-CN" altLang="en-US" b="1">
                <a:solidFill>
                  <a:schemeClr val="hlink"/>
                </a:solidFill>
              </a:rPr>
              <a:t>命题变元组</a:t>
            </a:r>
            <a:r>
              <a:rPr lang="zh-CN" altLang="en-US"/>
              <a:t>，简称</a:t>
            </a:r>
            <a:r>
              <a:rPr lang="zh-CN" altLang="en-US">
                <a:sym typeface="Symbol" panose="05050102010706020507" pitchFamily="18" charset="2"/>
              </a:rPr>
              <a:t></a:t>
            </a:r>
            <a:r>
              <a:rPr lang="zh-CN" altLang="en-US"/>
              <a:t>的变元组。对</a:t>
            </a:r>
            <a:r>
              <a:rPr lang="zh-CN" altLang="en-US">
                <a:sym typeface="Symbol" panose="05050102010706020507" pitchFamily="18" charset="2"/>
              </a:rPr>
              <a:t></a:t>
            </a:r>
            <a:r>
              <a:rPr lang="zh-CN" altLang="en-US"/>
              <a:t>的变元组中的每个变元</a:t>
            </a:r>
            <a:r>
              <a:rPr lang="en-US" altLang="zh-CN"/>
              <a:t>P</a:t>
            </a:r>
            <a:r>
              <a:rPr lang="en-US" altLang="zh-CN" baseline="-25000"/>
              <a:t>i</a:t>
            </a:r>
            <a:r>
              <a:rPr lang="zh-CN" altLang="en-US"/>
              <a:t>确定一个相应的真假值</a:t>
            </a:r>
            <a:r>
              <a:rPr lang="en-US" altLang="zh-CN"/>
              <a:t>P</a:t>
            </a:r>
            <a:r>
              <a:rPr lang="en-US" altLang="zh-CN" baseline="-25000"/>
              <a:t>i</a:t>
            </a:r>
            <a:r>
              <a:rPr lang="en-US" altLang="zh-CN" baseline="30000"/>
              <a:t>0</a:t>
            </a:r>
            <a:r>
              <a:rPr lang="zh-CN" altLang="en-US"/>
              <a:t>后所得到的序列 </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 </a:t>
            </a:r>
            <a:r>
              <a:rPr lang="zh-CN" altLang="en-US"/>
              <a:t>称为</a:t>
            </a:r>
            <a:r>
              <a:rPr lang="zh-CN" altLang="en-US">
                <a:sym typeface="Symbol" panose="05050102010706020507" pitchFamily="18" charset="2"/>
              </a:rPr>
              <a:t></a:t>
            </a:r>
            <a:r>
              <a:rPr lang="zh-CN" altLang="en-US"/>
              <a:t>关于该变元组的一个</a:t>
            </a:r>
            <a:r>
              <a:rPr lang="zh-CN" altLang="en-US" b="1">
                <a:solidFill>
                  <a:schemeClr val="hlink"/>
                </a:solidFill>
              </a:rPr>
              <a:t>指派</a:t>
            </a:r>
            <a:r>
              <a:rPr lang="zh-CN" altLang="en-US"/>
              <a:t>。在该指派下所确定的真假值记为</a:t>
            </a:r>
            <a:r>
              <a:rPr lang="zh-CN" altLang="en-US">
                <a:sym typeface="Symbol" panose="05050102010706020507" pitchFamily="18" charset="2"/>
              </a:rPr>
              <a:t></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a:t>
            </a:r>
            <a:r>
              <a:rPr lang="zh-CN" altLang="en-US"/>
              <a:t>。</a:t>
            </a:r>
            <a:endParaRPr lang="en-US" altLang="zh-CN"/>
          </a:p>
          <a:p>
            <a:pPr algn="just">
              <a:spcBef>
                <a:spcPts val="600"/>
              </a:spcBef>
            </a:pPr>
            <a:endParaRPr lang="zh-CN" altLang="en-US"/>
          </a:p>
          <a:p>
            <a:pPr algn="just"/>
            <a:r>
              <a:rPr lang="zh-CN" altLang="en-US" b="1"/>
              <a:t>定义</a:t>
            </a:r>
            <a:endParaRPr lang="en-US" altLang="zh-CN" b="1"/>
          </a:p>
          <a:p>
            <a:pPr algn="just"/>
            <a:r>
              <a:rPr lang="zh-CN" altLang="en-US"/>
              <a:t>将一命题公式在各指派下形成真假值的过程排列起来，便形成了该命题公式的</a:t>
            </a:r>
            <a:r>
              <a:rPr lang="zh-CN" altLang="en-US" b="1">
                <a:solidFill>
                  <a:schemeClr val="hlink"/>
                </a:solidFill>
              </a:rPr>
              <a:t>真值表</a:t>
            </a:r>
            <a:r>
              <a:rPr lang="zh-CN" altLang="en-US"/>
              <a:t>。</a:t>
            </a:r>
          </a:p>
          <a:p>
            <a:pPr algn="just"/>
            <a:endParaRPr lang="zh-CN" altLang="en-US"/>
          </a:p>
        </p:txBody>
      </p:sp>
      <p:sp>
        <p:nvSpPr>
          <p:cNvPr id="4" name="矩形 3">
            <a:extLst>
              <a:ext uri="{FF2B5EF4-FFF2-40B4-BE49-F238E27FC236}">
                <a16:creationId xmlns:a16="http://schemas.microsoft.com/office/drawing/2014/main" id="{1BE66FAC-30DB-40F2-BA2A-5CB7794BCE1E}"/>
              </a:ext>
            </a:extLst>
          </p:cNvPr>
          <p:cNvSpPr/>
          <p:nvPr/>
        </p:nvSpPr>
        <p:spPr>
          <a:xfrm>
            <a:off x="684259" y="1394120"/>
            <a:ext cx="8152169" cy="142693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139B9F9-DA7B-4624-89FB-D170843BD152}"/>
              </a:ext>
            </a:extLst>
          </p:cNvPr>
          <p:cNvSpPr/>
          <p:nvPr/>
        </p:nvSpPr>
        <p:spPr>
          <a:xfrm>
            <a:off x="684259" y="3097675"/>
            <a:ext cx="8152169" cy="99108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907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例</a:t>
            </a:r>
            <a:r>
              <a:rPr lang="zh-CN" altLang="en-US"/>
              <a:t>  三元命题公式</a:t>
            </a:r>
            <a:r>
              <a:rPr lang="zh-CN" altLang="en-US">
                <a:sym typeface="Symbol" panose="05050102010706020507" pitchFamily="18" charset="2"/>
              </a:rPr>
              <a:t> </a:t>
            </a:r>
            <a:r>
              <a:rPr lang="en-US" altLang="zh-CN">
                <a:sym typeface="Symbol" panose="05050102010706020507" pitchFamily="18" charset="2"/>
              </a:rPr>
              <a:t>= 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a:sym typeface="Symbol" panose="05050102010706020507" pitchFamily="18" charset="2"/>
              </a:rPr>
              <a:t>(P  (Q  R))</a:t>
            </a:r>
            <a:r>
              <a:rPr lang="zh-CN" altLang="en-US"/>
              <a:t>的真值表</a:t>
            </a:r>
          </a:p>
          <a:p>
            <a:pPr algn="just"/>
            <a:endParaRPr lang="zh-CN" altLang="en-US">
              <a:ea typeface="楷体_GB2312" panose="02010609030101010101" pitchFamily="49" charset="-122"/>
            </a:endParaRPr>
          </a:p>
        </p:txBody>
      </p:sp>
      <p:graphicFrame>
        <p:nvGraphicFramePr>
          <p:cNvPr id="4" name="Group 40">
            <a:extLst>
              <a:ext uri="{FF2B5EF4-FFF2-40B4-BE49-F238E27FC236}">
                <a16:creationId xmlns:a16="http://schemas.microsoft.com/office/drawing/2014/main" id="{A6741E20-00BD-43E5-BA76-63793A9A7EB5}"/>
              </a:ext>
            </a:extLst>
          </p:cNvPr>
          <p:cNvGraphicFramePr>
            <a:graphicFrameLocks noGrp="1"/>
          </p:cNvGraphicFramePr>
          <p:nvPr>
            <p:extLst>
              <p:ext uri="{D42A27DB-BD31-4B8C-83A1-F6EECF244321}">
                <p14:modId xmlns:p14="http://schemas.microsoft.com/office/powerpoint/2010/main" val="3772972786"/>
              </p:ext>
            </p:extLst>
          </p:nvPr>
        </p:nvGraphicFramePr>
        <p:xfrm>
          <a:off x="1085272" y="2187574"/>
          <a:ext cx="7350144" cy="4495803"/>
        </p:xfrm>
        <a:graphic>
          <a:graphicData uri="http://schemas.openxmlformats.org/drawingml/2006/table">
            <a:tbl>
              <a:tblPr/>
              <a:tblGrid>
                <a:gridCol w="675607">
                  <a:extLst>
                    <a:ext uri="{9D8B030D-6E8A-4147-A177-3AD203B41FA5}">
                      <a16:colId xmlns:a16="http://schemas.microsoft.com/office/drawing/2014/main" val="3892598345"/>
                    </a:ext>
                  </a:extLst>
                </a:gridCol>
                <a:gridCol w="506706">
                  <a:extLst>
                    <a:ext uri="{9D8B030D-6E8A-4147-A177-3AD203B41FA5}">
                      <a16:colId xmlns:a16="http://schemas.microsoft.com/office/drawing/2014/main" val="2505446146"/>
                    </a:ext>
                  </a:extLst>
                </a:gridCol>
                <a:gridCol w="611541">
                  <a:extLst>
                    <a:ext uri="{9D8B030D-6E8A-4147-A177-3AD203B41FA5}">
                      <a16:colId xmlns:a16="http://schemas.microsoft.com/office/drawing/2014/main" val="1397558637"/>
                    </a:ext>
                  </a:extLst>
                </a:gridCol>
                <a:gridCol w="1310446">
                  <a:extLst>
                    <a:ext uri="{9D8B030D-6E8A-4147-A177-3AD203B41FA5}">
                      <a16:colId xmlns:a16="http://schemas.microsoft.com/office/drawing/2014/main" val="985458674"/>
                    </a:ext>
                  </a:extLst>
                </a:gridCol>
                <a:gridCol w="1799679">
                  <a:extLst>
                    <a:ext uri="{9D8B030D-6E8A-4147-A177-3AD203B41FA5}">
                      <a16:colId xmlns:a16="http://schemas.microsoft.com/office/drawing/2014/main" val="2151737441"/>
                    </a:ext>
                  </a:extLst>
                </a:gridCol>
                <a:gridCol w="2446165">
                  <a:extLst>
                    <a:ext uri="{9D8B030D-6E8A-4147-A177-3AD203B41FA5}">
                      <a16:colId xmlns:a16="http://schemas.microsoft.com/office/drawing/2014/main" val="2465277854"/>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Q  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  (Q  R)) </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000">
                          <a:sym typeface="Symbol" panose="05050102010706020507" pitchFamily="18" charset="2"/>
                        </a:rPr>
                        <a:t>Q </a:t>
                      </a:r>
                      <a:r>
                        <a:rPr kumimoji="1"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ym typeface="Symbol" panose="05050102010706020507" pitchFamily="18" charset="2"/>
                        </a:rPr>
                        <a:t>(P  (Q  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spTree>
    <p:extLst>
      <p:ext uri="{BB962C8B-B14F-4D97-AF65-F5344CB8AC3E}">
        <p14:creationId xmlns:p14="http://schemas.microsoft.com/office/powerpoint/2010/main" val="160731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例</a:t>
            </a:r>
            <a:r>
              <a:rPr lang="zh-CN" altLang="en-US"/>
              <a:t>  三元命题公式</a:t>
            </a:r>
            <a:r>
              <a:rPr lang="zh-CN" altLang="en-US">
                <a:sym typeface="Symbol" panose="05050102010706020507" pitchFamily="18" charset="2"/>
              </a:rPr>
              <a:t> </a:t>
            </a:r>
            <a:r>
              <a:rPr lang="en-US" altLang="zh-CN">
                <a:sym typeface="Symbol" panose="05050102010706020507" pitchFamily="18" charset="2"/>
              </a:rPr>
              <a:t>= 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a:sym typeface="Symbol" panose="05050102010706020507" pitchFamily="18" charset="2"/>
              </a:rPr>
              <a:t>(P  (Q  R)) </a:t>
            </a:r>
            <a:r>
              <a:rPr lang="zh-CN" altLang="en-US"/>
              <a:t>的真值表</a:t>
            </a:r>
          </a:p>
          <a:p>
            <a:pPr algn="just"/>
            <a:endParaRPr lang="zh-CN" altLang="en-US">
              <a:ea typeface="楷体_GB2312" panose="02010609030101010101" pitchFamily="49" charset="-122"/>
            </a:endParaRPr>
          </a:p>
        </p:txBody>
      </p:sp>
      <p:graphicFrame>
        <p:nvGraphicFramePr>
          <p:cNvPr id="4" name="Group 40">
            <a:extLst>
              <a:ext uri="{FF2B5EF4-FFF2-40B4-BE49-F238E27FC236}">
                <a16:creationId xmlns:a16="http://schemas.microsoft.com/office/drawing/2014/main" id="{A6741E20-00BD-43E5-BA76-63793A9A7EB5}"/>
              </a:ext>
            </a:extLst>
          </p:cNvPr>
          <p:cNvGraphicFramePr>
            <a:graphicFrameLocks noGrp="1"/>
          </p:cNvGraphicFramePr>
          <p:nvPr>
            <p:extLst>
              <p:ext uri="{D42A27DB-BD31-4B8C-83A1-F6EECF244321}">
                <p14:modId xmlns:p14="http://schemas.microsoft.com/office/powerpoint/2010/main" val="2895504300"/>
              </p:ext>
            </p:extLst>
          </p:nvPr>
        </p:nvGraphicFramePr>
        <p:xfrm>
          <a:off x="1085272" y="2187574"/>
          <a:ext cx="7350144" cy="4495803"/>
        </p:xfrm>
        <a:graphic>
          <a:graphicData uri="http://schemas.openxmlformats.org/drawingml/2006/table">
            <a:tbl>
              <a:tblPr/>
              <a:tblGrid>
                <a:gridCol w="675607">
                  <a:extLst>
                    <a:ext uri="{9D8B030D-6E8A-4147-A177-3AD203B41FA5}">
                      <a16:colId xmlns:a16="http://schemas.microsoft.com/office/drawing/2014/main" val="3892598345"/>
                    </a:ext>
                  </a:extLst>
                </a:gridCol>
                <a:gridCol w="506706">
                  <a:extLst>
                    <a:ext uri="{9D8B030D-6E8A-4147-A177-3AD203B41FA5}">
                      <a16:colId xmlns:a16="http://schemas.microsoft.com/office/drawing/2014/main" val="2505446146"/>
                    </a:ext>
                  </a:extLst>
                </a:gridCol>
                <a:gridCol w="611541">
                  <a:extLst>
                    <a:ext uri="{9D8B030D-6E8A-4147-A177-3AD203B41FA5}">
                      <a16:colId xmlns:a16="http://schemas.microsoft.com/office/drawing/2014/main" val="1397558637"/>
                    </a:ext>
                  </a:extLst>
                </a:gridCol>
                <a:gridCol w="1310446">
                  <a:extLst>
                    <a:ext uri="{9D8B030D-6E8A-4147-A177-3AD203B41FA5}">
                      <a16:colId xmlns:a16="http://schemas.microsoft.com/office/drawing/2014/main" val="985458674"/>
                    </a:ext>
                  </a:extLst>
                </a:gridCol>
                <a:gridCol w="1799679">
                  <a:extLst>
                    <a:ext uri="{9D8B030D-6E8A-4147-A177-3AD203B41FA5}">
                      <a16:colId xmlns:a16="http://schemas.microsoft.com/office/drawing/2014/main" val="2151737441"/>
                    </a:ext>
                  </a:extLst>
                </a:gridCol>
                <a:gridCol w="2446165">
                  <a:extLst>
                    <a:ext uri="{9D8B030D-6E8A-4147-A177-3AD203B41FA5}">
                      <a16:colId xmlns:a16="http://schemas.microsoft.com/office/drawing/2014/main" val="2465277854"/>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Q  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  (Q  R)) </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000">
                          <a:sym typeface="Symbol" panose="05050102010706020507" pitchFamily="18" charset="2"/>
                        </a:rPr>
                        <a:t>Q </a:t>
                      </a:r>
                      <a:r>
                        <a:rPr kumimoji="1"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ym typeface="Symbol" panose="05050102010706020507" pitchFamily="18" charset="2"/>
                        </a:rPr>
                        <a:t>(P  (Q  R)) </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spTree>
    <p:extLst>
      <p:ext uri="{BB962C8B-B14F-4D97-AF65-F5344CB8AC3E}">
        <p14:creationId xmlns:p14="http://schemas.microsoft.com/office/powerpoint/2010/main" val="351395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3812</TotalTime>
  <Words>3388</Words>
  <Application>Microsoft Office PowerPoint</Application>
  <PresentationFormat>全屏显示(4:3)</PresentationFormat>
  <Paragraphs>363</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微软雅黑</vt:lpstr>
      <vt:lpstr>Arial</vt:lpstr>
      <vt:lpstr>Symbol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527</cp:revision>
  <dcterms:created xsi:type="dcterms:W3CDTF">2021-08-31T07:59:58Z</dcterms:created>
  <dcterms:modified xsi:type="dcterms:W3CDTF">2022-09-14T12:24:29Z</dcterms:modified>
</cp:coreProperties>
</file>