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7" r:id="rId2"/>
    <p:sldId id="270" r:id="rId3"/>
    <p:sldId id="329" r:id="rId4"/>
    <p:sldId id="283" r:id="rId5"/>
    <p:sldId id="292" r:id="rId6"/>
    <p:sldId id="330" r:id="rId7"/>
    <p:sldId id="293" r:id="rId8"/>
    <p:sldId id="289" r:id="rId9"/>
    <p:sldId id="294" r:id="rId10"/>
    <p:sldId id="295" r:id="rId11"/>
    <p:sldId id="296" r:id="rId12"/>
    <p:sldId id="333" r:id="rId13"/>
    <p:sldId id="290" r:id="rId14"/>
    <p:sldId id="297" r:id="rId15"/>
    <p:sldId id="298" r:id="rId16"/>
    <p:sldId id="299" r:id="rId17"/>
    <p:sldId id="304" r:id="rId18"/>
    <p:sldId id="305" r:id="rId19"/>
    <p:sldId id="306" r:id="rId20"/>
    <p:sldId id="307" r:id="rId2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414" autoAdjust="0"/>
  </p:normalViewPr>
  <p:slideViewPr>
    <p:cSldViewPr snapToGrid="0" showGuides="1">
      <p:cViewPr varScale="1">
        <p:scale>
          <a:sx n="101" d="100"/>
          <a:sy n="101" d="100"/>
        </p:scale>
        <p:origin x="776"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2022/10/12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2022/10/12</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2022/10/12</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a:t>柯  炜</a:t>
            </a:r>
            <a:endParaRPr lang="en-US" altLang="zh-CN" sz="2800"/>
          </a:p>
          <a:p>
            <a:pPr algn="ctr">
              <a:lnSpc>
                <a:spcPct val="150000"/>
              </a:lnSpc>
            </a:pPr>
            <a:r>
              <a:rPr lang="en-US" altLang="zh-CN" sz="2000"/>
              <a:t>Email: </a:t>
            </a:r>
            <a:r>
              <a:rPr lang="en-US" altLang="zh-CN" sz="2000">
                <a:hlinkClick r:id="rId2"/>
              </a:rPr>
              <a:t>wei.ke@xjtu.edu.cn</a:t>
            </a:r>
            <a:endParaRPr lang="en-US" altLang="zh-CN" sz="200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pPr>
              <a:lnSpc>
                <a:spcPct val="100000"/>
              </a:lnSpc>
              <a:spcBef>
                <a:spcPts val="1800"/>
              </a:spcBef>
            </a:pPr>
            <a:r>
              <a:rPr lang="en-US" altLang="zh-CN"/>
              <a:t>2.1.2  </a:t>
            </a:r>
            <a:r>
              <a:rPr lang="zh-CN" altLang="en-US"/>
              <a:t>谓词公式的指派</a:t>
            </a:r>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pPr algn="just"/>
            <a:r>
              <a:rPr lang="zh-CN" altLang="en-US" b="1"/>
              <a:t>例    </a:t>
            </a:r>
            <a:r>
              <a:rPr lang="zh-CN" altLang="en-US"/>
              <a:t>谓词公式 </a:t>
            </a:r>
            <a:r>
              <a:rPr lang="zh-CN" altLang="en-US">
                <a:sym typeface="Symbol" panose="05050102010706020507" pitchFamily="18" charset="2"/>
              </a:rPr>
              <a:t> </a:t>
            </a:r>
            <a:r>
              <a:rPr lang="en-US" altLang="zh-CN">
                <a:sym typeface="Symbol" panose="05050102010706020507" pitchFamily="18" charset="2"/>
              </a:rPr>
              <a:t>= P  xA(x,y) </a:t>
            </a:r>
            <a:r>
              <a:rPr lang="zh-CN" altLang="en-US"/>
              <a:t>的一个指派 </a:t>
            </a:r>
            <a:r>
              <a:rPr lang="en-US" altLang="zh-CN"/>
              <a:t>(P</a:t>
            </a:r>
            <a:r>
              <a:rPr lang="en-US" altLang="zh-CN" baseline="30000"/>
              <a:t>0 </a:t>
            </a:r>
            <a:r>
              <a:rPr lang="en-US" altLang="zh-CN"/>
              <a:t>, A</a:t>
            </a:r>
            <a:r>
              <a:rPr lang="en-US" altLang="zh-CN" baseline="30000"/>
              <a:t>0 </a:t>
            </a:r>
            <a:r>
              <a:rPr lang="en-US" altLang="zh-CN"/>
              <a:t>, y</a:t>
            </a:r>
            <a:r>
              <a:rPr lang="en-US" altLang="zh-CN" baseline="30000"/>
              <a:t>0</a:t>
            </a:r>
            <a:r>
              <a:rPr lang="en-US" altLang="zh-CN"/>
              <a:t>) </a:t>
            </a:r>
            <a:r>
              <a:rPr lang="zh-CN" altLang="en-US"/>
              <a:t>如下：</a:t>
            </a:r>
            <a:endParaRPr lang="en-US" altLang="zh-CN"/>
          </a:p>
          <a:p>
            <a:pPr algn="just"/>
            <a:r>
              <a:rPr lang="en-US" altLang="zh-CN"/>
              <a:t>P</a:t>
            </a:r>
            <a:r>
              <a:rPr lang="en-US" altLang="zh-CN" baseline="30000"/>
              <a:t>0 </a:t>
            </a:r>
            <a:r>
              <a:rPr lang="en-US" altLang="zh-CN"/>
              <a:t>= T , y</a:t>
            </a:r>
            <a:r>
              <a:rPr lang="en-US" altLang="zh-CN" baseline="30000"/>
              <a:t>0 </a:t>
            </a:r>
            <a:r>
              <a:rPr lang="en-US" altLang="zh-CN"/>
              <a:t>= 2 , A</a:t>
            </a:r>
            <a:r>
              <a:rPr lang="en-US" altLang="zh-CN" baseline="30000"/>
              <a:t>0</a:t>
            </a:r>
            <a:r>
              <a:rPr lang="en-US" altLang="zh-CN"/>
              <a:t>(</a:t>
            </a:r>
            <a:r>
              <a:rPr lang="en-US" altLang="zh-CN" i="1"/>
              <a:t>e</a:t>
            </a:r>
            <a:r>
              <a:rPr lang="en-US" altLang="zh-CN" i="1" baseline="-25000"/>
              <a:t>1</a:t>
            </a:r>
            <a:r>
              <a:rPr lang="en-US" altLang="zh-CN" i="1"/>
              <a:t>,e</a:t>
            </a:r>
            <a:r>
              <a:rPr lang="en-US" altLang="zh-CN" i="1" baseline="-25000"/>
              <a:t>2</a:t>
            </a:r>
            <a:r>
              <a:rPr lang="en-US" altLang="zh-CN"/>
              <a:t>)</a:t>
            </a:r>
            <a:r>
              <a:rPr lang="zh-CN" altLang="en-US"/>
              <a:t>由下表给出，其定义个体域 </a:t>
            </a:r>
            <a:r>
              <a:rPr lang="en-US" altLang="zh-CN" i="1"/>
              <a:t>I</a:t>
            </a:r>
            <a:r>
              <a:rPr lang="en-US" altLang="zh-CN"/>
              <a:t> = {1,2}</a:t>
            </a:r>
            <a:r>
              <a:rPr lang="zh-CN" altLang="en-US"/>
              <a:t>。</a:t>
            </a:r>
            <a:endParaRPr lang="en-US" altLang="zh-CN"/>
          </a:p>
          <a:p>
            <a:pPr algn="just"/>
            <a:r>
              <a:rPr lang="zh-CN" altLang="en-US"/>
              <a:t>对于该指派而言，有</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 = T</a:t>
            </a:r>
            <a:r>
              <a:rPr lang="zh-CN" altLang="en-US"/>
              <a:t>。</a:t>
            </a:r>
          </a:p>
          <a:p>
            <a:pPr indent="288925" algn="just"/>
            <a:r>
              <a:rPr lang="zh-CN" altLang="en-US"/>
              <a:t> </a:t>
            </a:r>
          </a:p>
          <a:p>
            <a:pPr indent="288925" algn="just"/>
            <a:r>
              <a:rPr lang="zh-CN" altLang="en-US"/>
              <a:t> </a:t>
            </a:r>
          </a:p>
          <a:p>
            <a:pPr indent="288925" algn="just"/>
            <a:endParaRPr lang="zh-CN" altLang="en-US"/>
          </a:p>
          <a:p>
            <a:pPr indent="288925" algn="just"/>
            <a:endParaRPr lang="zh-CN" altLang="en-US"/>
          </a:p>
          <a:p>
            <a:pPr indent="288925" algn="just"/>
            <a:endParaRPr lang="zh-CN" altLang="en-US"/>
          </a:p>
          <a:p>
            <a:pPr indent="288925" algn="just"/>
            <a:endParaRPr lang="zh-CN" altLang="en-US"/>
          </a:p>
          <a:p>
            <a:pPr indent="288925" algn="just"/>
            <a:endParaRPr lang="en-US" altLang="zh-CN"/>
          </a:p>
          <a:p>
            <a:pPr algn="just"/>
            <a:r>
              <a:rPr lang="zh-CN" altLang="en-US"/>
              <a:t>与命题公式不同的是，谓词公式的指派个数不是有限的。也就是说，无法将命题公式中的真值表方法推广到谓词演算中。</a:t>
            </a:r>
            <a:endParaRPr lang="en-US" altLang="zh-CN"/>
          </a:p>
          <a:p>
            <a:pPr algn="just"/>
            <a:r>
              <a:rPr lang="zh-CN" altLang="en-US"/>
              <a:t>但是成真指派与成假指派的概念同命题公式是一样的。</a:t>
            </a:r>
            <a:endParaRPr lang="zh-CN" altLang="en-US">
              <a:sym typeface="Symbol" panose="05050102010706020507" pitchFamily="18" charset="2"/>
            </a:endParaRPr>
          </a:p>
          <a:p>
            <a:endParaRPr lang="zh-CN" altLang="en-US"/>
          </a:p>
        </p:txBody>
      </p:sp>
      <p:graphicFrame>
        <p:nvGraphicFramePr>
          <p:cNvPr id="5" name="Group 51">
            <a:extLst>
              <a:ext uri="{FF2B5EF4-FFF2-40B4-BE49-F238E27FC236}">
                <a16:creationId xmlns:a16="http://schemas.microsoft.com/office/drawing/2014/main" id="{64C4E566-E24B-4D9E-968D-4885A3417B5E}"/>
              </a:ext>
            </a:extLst>
          </p:cNvPr>
          <p:cNvGraphicFramePr>
            <a:graphicFrameLocks noGrp="1"/>
          </p:cNvGraphicFramePr>
          <p:nvPr>
            <p:extLst>
              <p:ext uri="{D42A27DB-BD31-4B8C-83A1-F6EECF244321}">
                <p14:modId xmlns:p14="http://schemas.microsoft.com/office/powerpoint/2010/main" val="4117181973"/>
              </p:ext>
            </p:extLst>
          </p:nvPr>
        </p:nvGraphicFramePr>
        <p:xfrm>
          <a:off x="2171700" y="2590800"/>
          <a:ext cx="4800600" cy="1676400"/>
        </p:xfrm>
        <a:graphic>
          <a:graphicData uri="http://schemas.openxmlformats.org/drawingml/2006/table">
            <a:tbl>
              <a:tblPr/>
              <a:tblGrid>
                <a:gridCol w="1600200">
                  <a:extLst>
                    <a:ext uri="{9D8B030D-6E8A-4147-A177-3AD203B41FA5}">
                      <a16:colId xmlns:a16="http://schemas.microsoft.com/office/drawing/2014/main" val="2939879342"/>
                    </a:ext>
                  </a:extLst>
                </a:gridCol>
                <a:gridCol w="1600200">
                  <a:extLst>
                    <a:ext uri="{9D8B030D-6E8A-4147-A177-3AD203B41FA5}">
                      <a16:colId xmlns:a16="http://schemas.microsoft.com/office/drawing/2014/main" val="2871425195"/>
                    </a:ext>
                  </a:extLst>
                </a:gridCol>
                <a:gridCol w="1600200">
                  <a:extLst>
                    <a:ext uri="{9D8B030D-6E8A-4147-A177-3AD203B41FA5}">
                      <a16:colId xmlns:a16="http://schemas.microsoft.com/office/drawing/2014/main" val="1222380671"/>
                    </a:ext>
                  </a:extLst>
                </a:gridCol>
              </a:tblGrid>
              <a:tr h="254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16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0</a:t>
                      </a: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347471"/>
                  </a:ext>
                </a:extLst>
              </a:tr>
              <a:tr h="28543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0790313"/>
                  </a:ext>
                </a:extLst>
              </a:tr>
              <a:tr h="24542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9660164"/>
                  </a:ext>
                </a:extLst>
              </a:tr>
              <a:tr h="24161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58266797"/>
                  </a:ext>
                </a:extLst>
              </a:tr>
              <a:tr h="249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7155318"/>
                  </a:ext>
                </a:extLst>
              </a:tr>
            </a:tbl>
          </a:graphicData>
        </a:graphic>
      </p:graphicFrame>
    </p:spTree>
    <p:extLst>
      <p:ext uri="{BB962C8B-B14F-4D97-AF65-F5344CB8AC3E}">
        <p14:creationId xmlns:p14="http://schemas.microsoft.com/office/powerpoint/2010/main" val="210680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pPr>
              <a:lnSpc>
                <a:spcPct val="100000"/>
              </a:lnSpc>
              <a:spcBef>
                <a:spcPts val="1800"/>
              </a:spcBef>
            </a:pPr>
            <a:r>
              <a:rPr lang="en-US" altLang="zh-CN"/>
              <a:t>2.1.2  </a:t>
            </a:r>
            <a:r>
              <a:rPr lang="zh-CN" altLang="en-US"/>
              <a:t>谓词公式的指派</a:t>
            </a:r>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r>
              <a:rPr lang="zh-CN" altLang="en-US" b="1"/>
              <a:t>例</a:t>
            </a:r>
            <a:r>
              <a:rPr lang="en-US" altLang="zh-CN" b="1"/>
              <a:t> </a:t>
            </a:r>
            <a:r>
              <a:rPr lang="en-US" altLang="zh-CN"/>
              <a:t> </a:t>
            </a:r>
            <a:r>
              <a:rPr lang="zh-CN" altLang="en-US"/>
              <a:t>给出下面谓词公式的一个成假指派。</a:t>
            </a:r>
          </a:p>
          <a:p>
            <a:pPr algn="ctr"/>
            <a:r>
              <a:rPr lang="zh-CN" altLang="en-US">
                <a:sym typeface="Symbol" panose="05050102010706020507" pitchFamily="18" charset="2"/>
              </a:rPr>
              <a:t>  </a:t>
            </a:r>
            <a:r>
              <a:rPr lang="en-US" altLang="zh-CN">
                <a:sym typeface="Symbol" panose="05050102010706020507" pitchFamily="18" charset="2"/>
              </a:rPr>
              <a:t>(xA(x)  P)  (xA(x)  P)</a:t>
            </a:r>
          </a:p>
          <a:p>
            <a:r>
              <a:rPr lang="zh-CN" altLang="en-US" b="1"/>
              <a:t>解   </a:t>
            </a:r>
            <a:r>
              <a:rPr lang="zh-CN" altLang="en-US"/>
              <a:t>令 </a:t>
            </a:r>
            <a:r>
              <a:rPr lang="zh-CN" altLang="en-US">
                <a:sym typeface="Symbol" panose="05050102010706020507" pitchFamily="18" charset="2"/>
              </a:rPr>
              <a:t> </a:t>
            </a:r>
            <a:r>
              <a:rPr lang="en-US" altLang="zh-CN">
                <a:sym typeface="Symbol" panose="05050102010706020507" pitchFamily="18" charset="2"/>
              </a:rPr>
              <a:t>= (P</a:t>
            </a:r>
            <a:r>
              <a:rPr lang="en-US" altLang="zh-CN" baseline="30000">
                <a:sym typeface="Symbol" panose="05050102010706020507" pitchFamily="18" charset="2"/>
              </a:rPr>
              <a:t>0</a:t>
            </a:r>
            <a:r>
              <a:rPr lang="en-US" altLang="zh-CN">
                <a:sym typeface="Symbol" panose="05050102010706020507" pitchFamily="18" charset="2"/>
              </a:rPr>
              <a:t>, A</a:t>
            </a:r>
            <a:r>
              <a:rPr lang="en-US" altLang="zh-CN" baseline="30000">
                <a:sym typeface="Symbol" panose="05050102010706020507" pitchFamily="18" charset="2"/>
              </a:rPr>
              <a:t>0</a:t>
            </a:r>
            <a:r>
              <a:rPr lang="en-US" altLang="zh-CN">
                <a:sym typeface="Symbol" panose="05050102010706020507" pitchFamily="18" charset="2"/>
              </a:rPr>
              <a:t>)</a:t>
            </a:r>
            <a:r>
              <a:rPr lang="zh-CN" altLang="en-US">
                <a:sym typeface="Symbol" panose="05050102010706020507" pitchFamily="18" charset="2"/>
              </a:rPr>
              <a:t>，其中 </a:t>
            </a:r>
            <a:r>
              <a:rPr lang="en-US" altLang="zh-CN">
                <a:sym typeface="Symbol" panose="05050102010706020507" pitchFamily="18" charset="2"/>
              </a:rPr>
              <a:t>P</a:t>
            </a:r>
            <a:r>
              <a:rPr lang="en-US" altLang="zh-CN" baseline="30000">
                <a:sym typeface="Symbol" panose="05050102010706020507" pitchFamily="18" charset="2"/>
              </a:rPr>
              <a:t>0 </a:t>
            </a:r>
            <a:r>
              <a:rPr lang="en-US" altLang="zh-CN">
                <a:sym typeface="Symbol" panose="05050102010706020507" pitchFamily="18" charset="2"/>
              </a:rPr>
              <a:t>= F</a:t>
            </a:r>
            <a:r>
              <a:rPr lang="zh-CN" altLang="en-US">
                <a:sym typeface="Symbol" panose="05050102010706020507" pitchFamily="18" charset="2"/>
              </a:rPr>
              <a:t>，</a:t>
            </a:r>
            <a:r>
              <a:rPr lang="en-US" altLang="zh-CN">
                <a:sym typeface="Symbol" panose="05050102010706020507" pitchFamily="18" charset="2"/>
              </a:rPr>
              <a:t>A</a:t>
            </a:r>
            <a:r>
              <a:rPr lang="en-US" altLang="zh-CN" baseline="30000">
                <a:sym typeface="Symbol" panose="05050102010706020507" pitchFamily="18" charset="2"/>
              </a:rPr>
              <a:t>0</a:t>
            </a:r>
            <a:r>
              <a:rPr lang="en-US" altLang="zh-CN">
                <a:sym typeface="Symbol" panose="05050102010706020507" pitchFamily="18" charset="2"/>
              </a:rPr>
              <a:t>(</a:t>
            </a:r>
            <a:r>
              <a:rPr lang="en-US" altLang="zh-CN" i="1">
                <a:sym typeface="Symbol" panose="05050102010706020507" pitchFamily="18" charset="2"/>
              </a:rPr>
              <a:t>e</a:t>
            </a:r>
            <a:r>
              <a:rPr lang="en-US" altLang="zh-CN">
                <a:sym typeface="Symbol" panose="05050102010706020507" pitchFamily="18" charset="2"/>
              </a:rPr>
              <a:t>) </a:t>
            </a:r>
            <a:r>
              <a:rPr lang="zh-CN" altLang="en-US">
                <a:sym typeface="Symbol" panose="05050102010706020507" pitchFamily="18" charset="2"/>
              </a:rPr>
              <a:t>由下表给出</a:t>
            </a:r>
            <a:endParaRPr lang="zh-CN" altLang="en-US"/>
          </a:p>
          <a:p>
            <a:r>
              <a:rPr lang="zh-CN" altLang="en-US" b="1"/>
              <a:t>      </a:t>
            </a:r>
          </a:p>
          <a:p>
            <a:endParaRPr lang="zh-CN" altLang="en-US" b="1"/>
          </a:p>
          <a:p>
            <a:endParaRPr lang="zh-CN" altLang="en-US" b="1"/>
          </a:p>
          <a:p>
            <a:r>
              <a:rPr lang="zh-CN" altLang="en-US" b="1"/>
              <a:t>      </a:t>
            </a:r>
            <a:endParaRPr lang="en-US" altLang="zh-CN" b="1"/>
          </a:p>
          <a:p>
            <a:r>
              <a:rPr lang="en-US" altLang="zh-CN" b="1"/>
              <a:t>     </a:t>
            </a:r>
          </a:p>
          <a:p>
            <a:endParaRPr lang="zh-CN" altLang="en-US"/>
          </a:p>
        </p:txBody>
      </p:sp>
      <p:graphicFrame>
        <p:nvGraphicFramePr>
          <p:cNvPr id="4" name="Group 46">
            <a:extLst>
              <a:ext uri="{FF2B5EF4-FFF2-40B4-BE49-F238E27FC236}">
                <a16:creationId xmlns:a16="http://schemas.microsoft.com/office/drawing/2014/main" id="{0C3CC380-C3B6-48E4-95C8-AC6B165569A0}"/>
              </a:ext>
            </a:extLst>
          </p:cNvPr>
          <p:cNvGraphicFramePr>
            <a:graphicFrameLocks noGrp="1"/>
          </p:cNvGraphicFramePr>
          <p:nvPr>
            <p:extLst>
              <p:ext uri="{D42A27DB-BD31-4B8C-83A1-F6EECF244321}">
                <p14:modId xmlns:p14="http://schemas.microsoft.com/office/powerpoint/2010/main" val="1178801396"/>
              </p:ext>
            </p:extLst>
          </p:nvPr>
        </p:nvGraphicFramePr>
        <p:xfrm>
          <a:off x="2819400" y="2660661"/>
          <a:ext cx="3505200" cy="1143000"/>
        </p:xfrm>
        <a:graphic>
          <a:graphicData uri="http://schemas.openxmlformats.org/drawingml/2006/table">
            <a:tbl>
              <a:tblPr/>
              <a:tblGrid>
                <a:gridCol w="1752600">
                  <a:extLst>
                    <a:ext uri="{9D8B030D-6E8A-4147-A177-3AD203B41FA5}">
                      <a16:colId xmlns:a16="http://schemas.microsoft.com/office/drawing/2014/main" val="1373432479"/>
                    </a:ext>
                  </a:extLst>
                </a:gridCol>
                <a:gridCol w="1752600">
                  <a:extLst>
                    <a:ext uri="{9D8B030D-6E8A-4147-A177-3AD203B41FA5}">
                      <a16:colId xmlns:a16="http://schemas.microsoft.com/office/drawing/2014/main" val="1254157679"/>
                    </a:ext>
                  </a:extLst>
                </a:gridCol>
              </a:tblGrid>
              <a:tr h="381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1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0</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66699908"/>
                  </a:ext>
                </a:extLst>
              </a:tr>
              <a:tr h="381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08421669"/>
                  </a:ext>
                </a:extLst>
              </a:tr>
              <a:tr h="3810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2250507"/>
                  </a:ext>
                </a:extLst>
              </a:tr>
            </a:tbl>
          </a:graphicData>
        </a:graphic>
      </p:graphicFrame>
    </p:spTree>
    <p:extLst>
      <p:ext uri="{BB962C8B-B14F-4D97-AF65-F5344CB8AC3E}">
        <p14:creationId xmlns:p14="http://schemas.microsoft.com/office/powerpoint/2010/main" val="407101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pPr>
              <a:lnSpc>
                <a:spcPct val="100000"/>
              </a:lnSpc>
              <a:spcBef>
                <a:spcPts val="1800"/>
              </a:spcBef>
            </a:pPr>
            <a:r>
              <a:rPr lang="en-US" altLang="zh-CN"/>
              <a:t>2.1.2  </a:t>
            </a:r>
            <a:r>
              <a:rPr lang="zh-CN" altLang="en-US"/>
              <a:t>谓词公式的指派</a:t>
            </a:r>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r>
              <a:rPr lang="zh-CN" altLang="en-US" b="1"/>
              <a:t>例</a:t>
            </a:r>
            <a:r>
              <a:rPr lang="en-US" altLang="zh-CN" b="1"/>
              <a:t> </a:t>
            </a:r>
            <a:r>
              <a:rPr lang="en-US" altLang="zh-CN"/>
              <a:t> </a:t>
            </a:r>
            <a:r>
              <a:rPr lang="zh-CN" altLang="en-US"/>
              <a:t>给出下面谓词公式的一个成假指派。</a:t>
            </a:r>
          </a:p>
          <a:p>
            <a:pPr algn="ctr"/>
            <a:r>
              <a:rPr lang="zh-CN" altLang="en-US"/>
              <a:t>   </a:t>
            </a:r>
            <a:r>
              <a:rPr lang="zh-CN" altLang="en-US">
                <a:sym typeface="Symbol" panose="05050102010706020507" pitchFamily="18" charset="2"/>
              </a:rPr>
              <a:t>  </a:t>
            </a:r>
            <a:r>
              <a:rPr lang="en-US" altLang="zh-CN">
                <a:sym typeface="Symbol" panose="05050102010706020507" pitchFamily="18" charset="2"/>
              </a:rPr>
              <a:t>xyA(x,y)  yxA(x,y)</a:t>
            </a:r>
          </a:p>
          <a:p>
            <a:r>
              <a:rPr lang="zh-CN" altLang="en-US" b="1"/>
              <a:t>解  </a:t>
            </a:r>
            <a:r>
              <a:rPr lang="zh-CN" altLang="en-US"/>
              <a:t>令 </a:t>
            </a:r>
            <a:r>
              <a:rPr lang="zh-CN" altLang="en-US">
                <a:sym typeface="Symbol" panose="05050102010706020507" pitchFamily="18" charset="2"/>
              </a:rPr>
              <a:t> </a:t>
            </a:r>
            <a:r>
              <a:rPr lang="en-US" altLang="zh-CN">
                <a:sym typeface="Symbol" panose="05050102010706020507" pitchFamily="18" charset="2"/>
              </a:rPr>
              <a:t>= (A</a:t>
            </a:r>
            <a:r>
              <a:rPr lang="en-US" altLang="zh-CN" baseline="30000">
                <a:sym typeface="Symbol" panose="05050102010706020507" pitchFamily="18" charset="2"/>
              </a:rPr>
              <a:t>0</a:t>
            </a:r>
            <a:r>
              <a:rPr lang="en-US" altLang="zh-CN">
                <a:sym typeface="Symbol" panose="05050102010706020507" pitchFamily="18" charset="2"/>
              </a:rPr>
              <a:t>)</a:t>
            </a:r>
            <a:r>
              <a:rPr lang="zh-CN" altLang="en-US">
                <a:sym typeface="Symbol" panose="05050102010706020507" pitchFamily="18" charset="2"/>
              </a:rPr>
              <a:t>，其中 </a:t>
            </a:r>
            <a:r>
              <a:rPr lang="en-US" altLang="zh-CN">
                <a:sym typeface="Symbol" panose="05050102010706020507" pitchFamily="18" charset="2"/>
              </a:rPr>
              <a:t>A</a:t>
            </a:r>
            <a:r>
              <a:rPr lang="en-US" altLang="zh-CN" baseline="30000">
                <a:sym typeface="Symbol" panose="05050102010706020507" pitchFamily="18" charset="2"/>
              </a:rPr>
              <a:t>0</a:t>
            </a:r>
            <a:r>
              <a:rPr lang="en-US" altLang="zh-CN">
                <a:sym typeface="Symbol" panose="05050102010706020507" pitchFamily="18" charset="2"/>
              </a:rPr>
              <a:t>(</a:t>
            </a:r>
            <a:r>
              <a:rPr lang="en-US" altLang="zh-CN" i="1">
                <a:sym typeface="Symbol" panose="05050102010706020507" pitchFamily="18" charset="2"/>
              </a:rPr>
              <a:t>e</a:t>
            </a:r>
            <a:r>
              <a:rPr lang="en-US" altLang="zh-CN" i="1" baseline="-25000">
                <a:sym typeface="Symbol" panose="05050102010706020507" pitchFamily="18" charset="2"/>
              </a:rPr>
              <a:t>1</a:t>
            </a:r>
            <a:r>
              <a:rPr lang="en-US" altLang="zh-CN" i="1">
                <a:sym typeface="Symbol" panose="05050102010706020507" pitchFamily="18" charset="2"/>
              </a:rPr>
              <a:t>,e</a:t>
            </a:r>
            <a:r>
              <a:rPr lang="en-US" altLang="zh-CN" i="1" baseline="-25000">
                <a:sym typeface="Symbol" panose="05050102010706020507" pitchFamily="18" charset="2"/>
              </a:rPr>
              <a:t>2</a:t>
            </a:r>
            <a:r>
              <a:rPr lang="en-US" altLang="zh-CN">
                <a:sym typeface="Symbol" panose="05050102010706020507" pitchFamily="18" charset="2"/>
              </a:rPr>
              <a:t>) </a:t>
            </a:r>
            <a:r>
              <a:rPr lang="zh-CN" altLang="en-US">
                <a:sym typeface="Symbol" panose="05050102010706020507" pitchFamily="18" charset="2"/>
              </a:rPr>
              <a:t>由下表给出</a:t>
            </a:r>
          </a:p>
          <a:p>
            <a:endParaRPr lang="zh-CN" altLang="en-US"/>
          </a:p>
        </p:txBody>
      </p:sp>
      <p:graphicFrame>
        <p:nvGraphicFramePr>
          <p:cNvPr id="5" name="Group 45">
            <a:extLst>
              <a:ext uri="{FF2B5EF4-FFF2-40B4-BE49-F238E27FC236}">
                <a16:creationId xmlns:a16="http://schemas.microsoft.com/office/drawing/2014/main" id="{CA59202A-AD4B-44C6-A92C-AA22B14740FC}"/>
              </a:ext>
            </a:extLst>
          </p:cNvPr>
          <p:cNvGraphicFramePr>
            <a:graphicFrameLocks noGrp="1"/>
          </p:cNvGraphicFramePr>
          <p:nvPr>
            <p:extLst>
              <p:ext uri="{D42A27DB-BD31-4B8C-83A1-F6EECF244321}">
                <p14:modId xmlns:p14="http://schemas.microsoft.com/office/powerpoint/2010/main" val="1344975437"/>
              </p:ext>
            </p:extLst>
          </p:nvPr>
        </p:nvGraphicFramePr>
        <p:xfrm>
          <a:off x="2362200" y="2835909"/>
          <a:ext cx="4419600" cy="2133602"/>
        </p:xfrm>
        <a:graphic>
          <a:graphicData uri="http://schemas.openxmlformats.org/drawingml/2006/table">
            <a:tbl>
              <a:tblPr/>
              <a:tblGrid>
                <a:gridCol w="1473200">
                  <a:extLst>
                    <a:ext uri="{9D8B030D-6E8A-4147-A177-3AD203B41FA5}">
                      <a16:colId xmlns:a16="http://schemas.microsoft.com/office/drawing/2014/main" val="2577928020"/>
                    </a:ext>
                  </a:extLst>
                </a:gridCol>
                <a:gridCol w="1473200">
                  <a:extLst>
                    <a:ext uri="{9D8B030D-6E8A-4147-A177-3AD203B41FA5}">
                      <a16:colId xmlns:a16="http://schemas.microsoft.com/office/drawing/2014/main" val="2103836834"/>
                    </a:ext>
                  </a:extLst>
                </a:gridCol>
                <a:gridCol w="1473200">
                  <a:extLst>
                    <a:ext uri="{9D8B030D-6E8A-4147-A177-3AD203B41FA5}">
                      <a16:colId xmlns:a16="http://schemas.microsoft.com/office/drawing/2014/main" val="2318295186"/>
                    </a:ext>
                  </a:extLst>
                </a:gridCol>
              </a:tblGrid>
              <a:tr h="4270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r>
                        <a:rPr kumimoji="1" lang="en-US" altLang="zh-CN" sz="1800" b="0"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0</a:t>
                      </a: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(x,y)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8937992"/>
                  </a:ext>
                </a:extLst>
              </a:tr>
              <a:tr h="4270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6730575"/>
                  </a:ext>
                </a:extLst>
              </a:tr>
              <a:tr h="4254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9001351"/>
                  </a:ext>
                </a:extLst>
              </a:tr>
              <a:tr h="4270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5895183"/>
                  </a:ext>
                </a:extLst>
              </a:tr>
              <a:tr h="4270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5542592"/>
                  </a:ext>
                </a:extLst>
              </a:tr>
            </a:tbl>
          </a:graphicData>
        </a:graphic>
      </p:graphicFrame>
    </p:spTree>
    <p:extLst>
      <p:ext uri="{BB962C8B-B14F-4D97-AF65-F5344CB8AC3E}">
        <p14:creationId xmlns:p14="http://schemas.microsoft.com/office/powerpoint/2010/main" val="163804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effectLst/>
              </a:rPr>
              <a:t>2.2.1  </a:t>
            </a:r>
            <a:r>
              <a:rPr lang="zh-CN" altLang="en-US" sz="2400">
                <a:effectLst/>
              </a:rPr>
              <a:t>谓词公式</a:t>
            </a:r>
            <a:endParaRPr lang="en-US" altLang="zh-CN" sz="2400">
              <a:effectLst/>
            </a:endParaRPr>
          </a:p>
          <a:p>
            <a:pPr>
              <a:lnSpc>
                <a:spcPct val="100000"/>
              </a:lnSpc>
              <a:spcBef>
                <a:spcPts val="1800"/>
              </a:spcBef>
            </a:pPr>
            <a:r>
              <a:rPr lang="en-US" altLang="zh-CN" sz="2400">
                <a:effectLst/>
              </a:rPr>
              <a:t>2.2.2  </a:t>
            </a:r>
            <a:r>
              <a:rPr lang="zh-CN" altLang="en-US" sz="2400">
                <a:effectLst/>
              </a:rPr>
              <a:t>谓词公式的指派</a:t>
            </a:r>
          </a:p>
          <a:p>
            <a:pPr>
              <a:lnSpc>
                <a:spcPct val="100000"/>
              </a:lnSpc>
              <a:spcBef>
                <a:spcPts val="1800"/>
              </a:spcBef>
            </a:pPr>
            <a:r>
              <a:rPr lang="en-US" altLang="zh-CN" sz="2400">
                <a:solidFill>
                  <a:srgbClr val="FF0000"/>
                </a:solidFill>
                <a:effectLst/>
              </a:rPr>
              <a:t>2.2.3  </a:t>
            </a:r>
            <a:r>
              <a:rPr lang="zh-CN" altLang="en-US" sz="2400">
                <a:solidFill>
                  <a:srgbClr val="FF0000"/>
                </a:solidFill>
                <a:effectLst/>
              </a:rPr>
              <a:t>谓词公式的永真性</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pPr algn="just">
              <a:lnSpc>
                <a:spcPct val="100000"/>
              </a:lnSpc>
              <a:spcBef>
                <a:spcPts val="1800"/>
              </a:spcBef>
            </a:pPr>
            <a:r>
              <a:rPr lang="en-US" altLang="zh-CN"/>
              <a:t>2.2  </a:t>
            </a:r>
            <a:r>
              <a:rPr lang="zh-CN" altLang="en-US"/>
              <a:t>谓词公式与真假性</a:t>
            </a:r>
          </a:p>
        </p:txBody>
      </p:sp>
    </p:spTree>
    <p:extLst>
      <p:ext uri="{BB962C8B-B14F-4D97-AF65-F5344CB8AC3E}">
        <p14:creationId xmlns:p14="http://schemas.microsoft.com/office/powerpoint/2010/main" val="3742078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pPr>
              <a:lnSpc>
                <a:spcPct val="100000"/>
              </a:lnSpc>
              <a:spcBef>
                <a:spcPts val="1800"/>
              </a:spcBef>
            </a:pPr>
            <a:r>
              <a:rPr lang="en-US" altLang="zh-CN"/>
              <a:t>2.1.3  </a:t>
            </a:r>
            <a:r>
              <a:rPr lang="zh-CN" altLang="en-US"/>
              <a:t>谓词公式的永真性</a:t>
            </a:r>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pPr algn="just">
              <a:spcBef>
                <a:spcPts val="600"/>
              </a:spcBef>
            </a:pPr>
            <a:r>
              <a:rPr lang="zh-CN" altLang="en-US"/>
              <a:t>谓词公式永真性的概念与命题公式永真性的概念相同。</a:t>
            </a:r>
            <a:endParaRPr lang="en-US" altLang="zh-CN"/>
          </a:p>
          <a:p>
            <a:pPr algn="just">
              <a:spcBef>
                <a:spcPts val="600"/>
              </a:spcBef>
            </a:pPr>
            <a:r>
              <a:rPr lang="zh-CN" altLang="en-US" b="1"/>
              <a:t>定义</a:t>
            </a:r>
            <a:endParaRPr lang="en-US" altLang="zh-CN" b="1"/>
          </a:p>
          <a:p>
            <a:pPr algn="just">
              <a:spcBef>
                <a:spcPts val="600"/>
              </a:spcBef>
            </a:pPr>
            <a:r>
              <a:rPr lang="zh-CN" altLang="en-US"/>
              <a:t>设</a:t>
            </a:r>
            <a:r>
              <a:rPr lang="zh-CN" altLang="en-US">
                <a:sym typeface="Symbol" panose="05050102010706020507" pitchFamily="18" charset="2"/>
              </a:rPr>
              <a:t></a:t>
            </a:r>
            <a:r>
              <a:rPr lang="zh-CN" altLang="en-US"/>
              <a:t>为谓词公式</a:t>
            </a:r>
          </a:p>
          <a:p>
            <a:pPr algn="just">
              <a:spcBef>
                <a:spcPts val="600"/>
              </a:spcBef>
            </a:pPr>
            <a:r>
              <a:rPr lang="en-US" altLang="zh-CN"/>
              <a:t>1</a:t>
            </a:r>
            <a:r>
              <a:rPr lang="zh-CN" altLang="en-US"/>
              <a:t>）若对于</a:t>
            </a:r>
            <a:r>
              <a:rPr lang="zh-CN" altLang="en-US">
                <a:sym typeface="Symbol" panose="05050102010706020507" pitchFamily="18" charset="2"/>
              </a:rPr>
              <a:t></a:t>
            </a:r>
            <a:r>
              <a:rPr lang="zh-CN" altLang="en-US"/>
              <a:t>的任意指派</a:t>
            </a:r>
            <a:r>
              <a:rPr lang="zh-CN" altLang="en-US">
                <a:sym typeface="Symbol" panose="05050102010706020507" pitchFamily="18" charset="2"/>
              </a:rPr>
              <a:t></a:t>
            </a:r>
            <a:r>
              <a:rPr lang="zh-CN" altLang="en-US"/>
              <a:t>，均有</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)=T</a:t>
            </a:r>
            <a:r>
              <a:rPr lang="zh-CN" altLang="en-US"/>
              <a:t>，则称</a:t>
            </a:r>
            <a:r>
              <a:rPr lang="zh-CN" altLang="en-US">
                <a:sym typeface="Symbol" panose="05050102010706020507" pitchFamily="18" charset="2"/>
              </a:rPr>
              <a:t></a:t>
            </a:r>
            <a:r>
              <a:rPr lang="zh-CN" altLang="en-US"/>
              <a:t>为永真公式或重言式；</a:t>
            </a:r>
            <a:endParaRPr lang="en-US" altLang="zh-CN"/>
          </a:p>
          <a:p>
            <a:pPr algn="just">
              <a:spcBef>
                <a:spcPts val="600"/>
              </a:spcBef>
            </a:pPr>
            <a:r>
              <a:rPr lang="en-US" altLang="zh-CN"/>
              <a:t>2</a:t>
            </a:r>
            <a:r>
              <a:rPr lang="zh-CN" altLang="en-US"/>
              <a:t>）若对于</a:t>
            </a:r>
            <a:r>
              <a:rPr lang="zh-CN" altLang="en-US">
                <a:sym typeface="Symbol" panose="05050102010706020507" pitchFamily="18" charset="2"/>
              </a:rPr>
              <a:t></a:t>
            </a:r>
            <a:r>
              <a:rPr lang="zh-CN" altLang="en-US"/>
              <a:t>的任意指派</a:t>
            </a:r>
            <a:r>
              <a:rPr lang="zh-CN" altLang="en-US">
                <a:sym typeface="Symbol" panose="05050102010706020507" pitchFamily="18" charset="2"/>
              </a:rPr>
              <a:t></a:t>
            </a:r>
            <a:r>
              <a:rPr lang="zh-CN" altLang="en-US"/>
              <a:t>，均有</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)=F </a:t>
            </a:r>
            <a:r>
              <a:rPr lang="zh-CN" altLang="en-US"/>
              <a:t>，则称</a:t>
            </a:r>
            <a:r>
              <a:rPr lang="zh-CN" altLang="en-US">
                <a:sym typeface="Symbol" panose="05050102010706020507" pitchFamily="18" charset="2"/>
              </a:rPr>
              <a:t></a:t>
            </a:r>
            <a:r>
              <a:rPr lang="zh-CN" altLang="en-US"/>
              <a:t>为永假公式或矛盾式。</a:t>
            </a:r>
          </a:p>
          <a:p>
            <a:pPr algn="just">
              <a:spcBef>
                <a:spcPts val="600"/>
              </a:spcBef>
            </a:pPr>
            <a:endParaRPr lang="en-US" altLang="zh-CN" b="1"/>
          </a:p>
          <a:p>
            <a:pPr algn="just">
              <a:spcBef>
                <a:spcPts val="600"/>
              </a:spcBef>
            </a:pPr>
            <a:r>
              <a:rPr lang="zh-CN" altLang="en-US" b="1"/>
              <a:t>定理</a:t>
            </a:r>
            <a:endParaRPr lang="en-US" altLang="zh-CN" b="1"/>
          </a:p>
          <a:p>
            <a:pPr algn="just">
              <a:spcBef>
                <a:spcPts val="600"/>
              </a:spcBef>
            </a:pPr>
            <a:r>
              <a:rPr lang="zh-CN" altLang="en-US"/>
              <a:t>设</a:t>
            </a:r>
            <a:r>
              <a:rPr lang="zh-CN" altLang="en-US">
                <a:sym typeface="Symbol" panose="05050102010706020507" pitchFamily="18" charset="2"/>
              </a:rPr>
              <a:t></a:t>
            </a:r>
            <a:r>
              <a:rPr lang="zh-CN" altLang="en-US"/>
              <a:t>是谓词公式</a:t>
            </a:r>
            <a:endParaRPr lang="en-US" altLang="zh-CN"/>
          </a:p>
          <a:p>
            <a:pPr marL="342900" indent="-342900" algn="just">
              <a:spcBef>
                <a:spcPts val="600"/>
              </a:spcBef>
              <a:buAutoNum type="arabicParenR"/>
            </a:pPr>
            <a:r>
              <a:rPr lang="zh-CN" altLang="en-US"/>
              <a:t>如果</a:t>
            </a:r>
            <a:r>
              <a:rPr lang="zh-CN" altLang="en-US">
                <a:sym typeface="Symbol" panose="05050102010706020507" pitchFamily="18" charset="2"/>
              </a:rPr>
              <a:t></a:t>
            </a:r>
            <a:r>
              <a:rPr lang="zh-CN" altLang="en-US"/>
              <a:t>是永真谓词公式，则 </a:t>
            </a:r>
            <a:r>
              <a:rPr lang="zh-CN" altLang="en-US">
                <a:sym typeface="Symbol" panose="05050102010706020507" pitchFamily="18" charset="2"/>
              </a:rPr>
              <a:t> </a:t>
            </a:r>
            <a:r>
              <a:rPr lang="zh-CN" altLang="en-US"/>
              <a:t>是永假谓词公式；</a:t>
            </a:r>
            <a:endParaRPr lang="en-US" altLang="zh-CN"/>
          </a:p>
          <a:p>
            <a:pPr marL="342900" indent="-342900" algn="just">
              <a:spcBef>
                <a:spcPts val="600"/>
              </a:spcBef>
              <a:buAutoNum type="arabicParenR"/>
            </a:pPr>
            <a:r>
              <a:rPr lang="zh-CN" altLang="en-US"/>
              <a:t>如果 </a:t>
            </a:r>
            <a:r>
              <a:rPr lang="zh-CN" altLang="en-US">
                <a:sym typeface="Symbol" panose="05050102010706020507" pitchFamily="18" charset="2"/>
              </a:rPr>
              <a:t></a:t>
            </a:r>
            <a:r>
              <a:rPr lang="en-US" altLang="zh-CN">
                <a:sym typeface="Symbol" panose="05050102010706020507" pitchFamily="18" charset="2"/>
              </a:rPr>
              <a:t>,  </a:t>
            </a:r>
            <a:r>
              <a:rPr lang="zh-CN" altLang="en-US"/>
              <a:t>是永真谓词公式，则</a:t>
            </a:r>
          </a:p>
          <a:p>
            <a:pPr indent="288925" algn="ctr">
              <a:spcBef>
                <a:spcPts val="600"/>
              </a:spcBef>
            </a:pPr>
            <a:r>
              <a:rPr lang="en-US" altLang="zh-CN">
                <a:sym typeface="Symbol" panose="05050102010706020507" pitchFamily="18" charset="2"/>
              </a:rPr>
              <a:t>(  ) , (  ) , (  ) , (  ) , </a:t>
            </a:r>
            <a:endParaRPr lang="en-US" altLang="zh-CN"/>
          </a:p>
          <a:p>
            <a:pPr indent="288925" algn="just">
              <a:spcBef>
                <a:spcPts val="600"/>
              </a:spcBef>
            </a:pPr>
            <a:r>
              <a:rPr lang="zh-CN" altLang="en-US"/>
              <a:t>均为永真谓词公式。</a:t>
            </a:r>
          </a:p>
          <a:p>
            <a:pPr algn="just">
              <a:spcBef>
                <a:spcPts val="600"/>
              </a:spcBef>
            </a:pPr>
            <a:r>
              <a:rPr lang="en-US" altLang="zh-CN"/>
              <a:t>3) </a:t>
            </a:r>
            <a:r>
              <a:rPr lang="zh-CN" altLang="en-US"/>
              <a:t>如果</a:t>
            </a:r>
            <a:r>
              <a:rPr lang="zh-CN" altLang="en-US">
                <a:sym typeface="Symbol" panose="05050102010706020507" pitchFamily="18" charset="2"/>
              </a:rPr>
              <a:t></a:t>
            </a:r>
            <a:r>
              <a:rPr lang="zh-CN" altLang="en-US"/>
              <a:t>是永真谓词公式，</a:t>
            </a:r>
            <a:r>
              <a:rPr lang="en-US" altLang="zh-CN"/>
              <a:t>x</a:t>
            </a:r>
            <a:r>
              <a:rPr lang="zh-CN" altLang="en-US"/>
              <a:t>是</a:t>
            </a:r>
            <a:r>
              <a:rPr lang="zh-CN" altLang="en-US">
                <a:sym typeface="Symbol" panose="05050102010706020507" pitchFamily="18" charset="2"/>
              </a:rPr>
              <a:t></a:t>
            </a:r>
            <a:r>
              <a:rPr lang="zh-CN" altLang="en-US"/>
              <a:t>中的个体变元，则</a:t>
            </a:r>
          </a:p>
          <a:p>
            <a:pPr indent="288925" algn="ctr">
              <a:spcBef>
                <a:spcPts val="600"/>
              </a:spcBef>
            </a:pPr>
            <a:r>
              <a:rPr lang="zh-CN" altLang="en-US">
                <a:sym typeface="Symbol" panose="05050102010706020507" pitchFamily="18" charset="2"/>
              </a:rPr>
              <a:t></a:t>
            </a:r>
            <a:r>
              <a:rPr lang="en-US" altLang="zh-CN">
                <a:sym typeface="Symbol" panose="05050102010706020507" pitchFamily="18" charset="2"/>
              </a:rPr>
              <a:t>x , x </a:t>
            </a:r>
            <a:endParaRPr lang="en-US" altLang="zh-CN"/>
          </a:p>
          <a:p>
            <a:pPr indent="288925" algn="just">
              <a:spcBef>
                <a:spcPts val="600"/>
              </a:spcBef>
            </a:pPr>
            <a:r>
              <a:rPr lang="zh-CN" altLang="en-US"/>
              <a:t>均为永真谓词公式。</a:t>
            </a:r>
          </a:p>
          <a:p>
            <a:endParaRPr lang="zh-CN" altLang="en-US"/>
          </a:p>
        </p:txBody>
      </p:sp>
      <p:sp>
        <p:nvSpPr>
          <p:cNvPr id="4" name="矩形 3">
            <a:extLst>
              <a:ext uri="{FF2B5EF4-FFF2-40B4-BE49-F238E27FC236}">
                <a16:creationId xmlns:a16="http://schemas.microsoft.com/office/drawing/2014/main" id="{363107B6-D063-4897-8B2A-366676039F84}"/>
              </a:ext>
            </a:extLst>
          </p:cNvPr>
          <p:cNvSpPr/>
          <p:nvPr/>
        </p:nvSpPr>
        <p:spPr>
          <a:xfrm>
            <a:off x="684260" y="1719263"/>
            <a:ext cx="8152169" cy="131445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F0235630-4A21-436D-8735-903832A39FA7}"/>
              </a:ext>
            </a:extLst>
          </p:cNvPr>
          <p:cNvSpPr/>
          <p:nvPr/>
        </p:nvSpPr>
        <p:spPr>
          <a:xfrm>
            <a:off x="684258" y="3349507"/>
            <a:ext cx="8152169" cy="2913179"/>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96247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14CD806-EC87-4C94-BCAE-560B29DCAFC8}"/>
              </a:ext>
            </a:extLst>
          </p:cNvPr>
          <p:cNvSpPr>
            <a:spLocks noGrp="1"/>
          </p:cNvSpPr>
          <p:nvPr>
            <p:ph type="body" sz="quarter" idx="11"/>
          </p:nvPr>
        </p:nvSpPr>
        <p:spPr/>
        <p:txBody>
          <a:bodyPr/>
          <a:lstStyle/>
          <a:p>
            <a:pPr algn="just">
              <a:lnSpc>
                <a:spcPct val="100000"/>
              </a:lnSpc>
              <a:spcBef>
                <a:spcPts val="1800"/>
              </a:spcBef>
            </a:pPr>
            <a:r>
              <a:rPr lang="en-US" altLang="zh-CN" sz="2400">
                <a:effectLst/>
              </a:rPr>
              <a:t>2.1  </a:t>
            </a:r>
            <a:r>
              <a:rPr lang="zh-CN" altLang="en-US" sz="2400">
                <a:effectLst/>
              </a:rPr>
              <a:t>谓词与量词</a:t>
            </a:r>
          </a:p>
          <a:p>
            <a:pPr algn="just">
              <a:lnSpc>
                <a:spcPct val="100000"/>
              </a:lnSpc>
              <a:spcBef>
                <a:spcPts val="1800"/>
              </a:spcBef>
            </a:pPr>
            <a:r>
              <a:rPr lang="en-US" altLang="zh-CN" sz="2400">
                <a:effectLst/>
              </a:rPr>
              <a:t>2.2  </a:t>
            </a:r>
            <a:r>
              <a:rPr lang="zh-CN" altLang="en-US" sz="2400">
                <a:effectLst/>
              </a:rPr>
              <a:t>谓词公式与真假性</a:t>
            </a:r>
          </a:p>
          <a:p>
            <a:pPr algn="just">
              <a:lnSpc>
                <a:spcPct val="100000"/>
              </a:lnSpc>
              <a:spcBef>
                <a:spcPts val="1800"/>
              </a:spcBef>
            </a:pPr>
            <a:r>
              <a:rPr lang="en-US" altLang="zh-CN" sz="2400">
                <a:solidFill>
                  <a:srgbClr val="FF0000"/>
                </a:solidFill>
                <a:effectLst/>
              </a:rPr>
              <a:t>2.3  </a:t>
            </a:r>
            <a:r>
              <a:rPr lang="zh-CN" altLang="en-US" sz="2400">
                <a:solidFill>
                  <a:srgbClr val="FF0000"/>
                </a:solidFill>
                <a:effectLst/>
              </a:rPr>
              <a:t>谓词公式间的逻辑等价关系</a:t>
            </a:r>
          </a:p>
          <a:p>
            <a:pPr algn="just">
              <a:lnSpc>
                <a:spcPct val="100000"/>
              </a:lnSpc>
              <a:spcBef>
                <a:spcPts val="1800"/>
              </a:spcBef>
            </a:pPr>
            <a:r>
              <a:rPr lang="en-US" altLang="zh-CN" sz="2400">
                <a:effectLst/>
              </a:rPr>
              <a:t>2.4  </a:t>
            </a:r>
            <a:r>
              <a:rPr lang="zh-CN" altLang="en-US" sz="2400">
                <a:effectLst/>
              </a:rPr>
              <a:t>谓词公式间的逻辑蕴涵关系</a:t>
            </a:r>
          </a:p>
          <a:p>
            <a:pPr algn="just">
              <a:lnSpc>
                <a:spcPct val="100000"/>
              </a:lnSpc>
              <a:spcBef>
                <a:spcPts val="1800"/>
              </a:spcBef>
            </a:pPr>
            <a:r>
              <a:rPr lang="en-US" altLang="zh-CN" sz="2400">
                <a:effectLst/>
              </a:rPr>
              <a:t>2.5  </a:t>
            </a:r>
            <a:r>
              <a:rPr lang="zh-CN" altLang="en-US" sz="2400">
                <a:effectLst/>
              </a:rPr>
              <a:t>谓词演算的形式推理</a:t>
            </a:r>
          </a:p>
        </p:txBody>
      </p:sp>
      <p:sp>
        <p:nvSpPr>
          <p:cNvPr id="3" name="文本占位符 2">
            <a:extLst>
              <a:ext uri="{FF2B5EF4-FFF2-40B4-BE49-F238E27FC236}">
                <a16:creationId xmlns:a16="http://schemas.microsoft.com/office/drawing/2014/main" id="{34E7707F-7290-4C46-8639-A1290276D852}"/>
              </a:ext>
            </a:extLst>
          </p:cNvPr>
          <p:cNvSpPr>
            <a:spLocks noGrp="1"/>
          </p:cNvSpPr>
          <p:nvPr>
            <p:ph type="body" sz="quarter" idx="13"/>
          </p:nvPr>
        </p:nvSpPr>
        <p:spPr/>
        <p:txBody>
          <a:bodyPr/>
          <a:lstStyle/>
          <a:p>
            <a:r>
              <a:rPr lang="zh-CN" altLang="en-US"/>
              <a:t>第</a:t>
            </a:r>
            <a:r>
              <a:rPr lang="en-US" altLang="zh-CN"/>
              <a:t>2</a:t>
            </a:r>
            <a:r>
              <a:rPr lang="zh-CN" altLang="en-US"/>
              <a:t>章 谓词演算</a:t>
            </a:r>
          </a:p>
        </p:txBody>
      </p:sp>
    </p:spTree>
    <p:extLst>
      <p:ext uri="{BB962C8B-B14F-4D97-AF65-F5344CB8AC3E}">
        <p14:creationId xmlns:p14="http://schemas.microsoft.com/office/powerpoint/2010/main" val="1334746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nSpc>
                <a:spcPct val="100000"/>
              </a:lnSpc>
              <a:spcBef>
                <a:spcPts val="1800"/>
              </a:spcBef>
            </a:pPr>
            <a:r>
              <a:rPr lang="en-US" altLang="zh-CN" sz="2400">
                <a:solidFill>
                  <a:srgbClr val="FF0000"/>
                </a:solidFill>
                <a:effectLst/>
              </a:rPr>
              <a:t>2.3.1  </a:t>
            </a:r>
            <a:r>
              <a:rPr lang="zh-CN" altLang="en-US" sz="2400">
                <a:solidFill>
                  <a:srgbClr val="FF0000"/>
                </a:solidFill>
                <a:effectLst/>
              </a:rPr>
              <a:t>基本概念</a:t>
            </a:r>
            <a:endParaRPr lang="en-US" altLang="zh-CN" sz="2400">
              <a:solidFill>
                <a:srgbClr val="FF0000"/>
              </a:solidFill>
              <a:effectLst/>
            </a:endParaRPr>
          </a:p>
          <a:p>
            <a:pPr>
              <a:lnSpc>
                <a:spcPct val="100000"/>
              </a:lnSpc>
              <a:spcBef>
                <a:spcPts val="1800"/>
              </a:spcBef>
            </a:pPr>
            <a:r>
              <a:rPr lang="en-US" altLang="zh-CN" sz="2400">
                <a:effectLst/>
              </a:rPr>
              <a:t>2.3.2  </a:t>
            </a:r>
            <a:r>
              <a:rPr lang="zh-CN" altLang="en-US" sz="2400">
                <a:effectLst/>
              </a:rPr>
              <a:t>替换定理</a:t>
            </a:r>
          </a:p>
          <a:p>
            <a:pPr>
              <a:lnSpc>
                <a:spcPct val="100000"/>
              </a:lnSpc>
              <a:spcBef>
                <a:spcPts val="1800"/>
              </a:spcBef>
            </a:pPr>
            <a:r>
              <a:rPr lang="en-US" altLang="zh-CN" sz="2400">
                <a:effectLst/>
              </a:rPr>
              <a:t>2.3.3  </a:t>
            </a:r>
            <a:r>
              <a:rPr lang="zh-CN" altLang="en-US" sz="2400">
                <a:effectLst/>
              </a:rPr>
              <a:t>代入定理</a:t>
            </a:r>
            <a:endParaRPr lang="en-US" altLang="zh-CN" sz="2400">
              <a:effectLst/>
            </a:endParaRPr>
          </a:p>
          <a:p>
            <a:pPr>
              <a:lnSpc>
                <a:spcPct val="100000"/>
              </a:lnSpc>
              <a:spcBef>
                <a:spcPts val="1800"/>
              </a:spcBef>
            </a:pPr>
            <a:r>
              <a:rPr lang="en-US" altLang="zh-CN" sz="2400">
                <a:effectLst/>
              </a:rPr>
              <a:t>2.3.4  </a:t>
            </a:r>
            <a:r>
              <a:rPr lang="zh-CN" altLang="en-US" sz="2400">
                <a:effectLst/>
              </a:rPr>
              <a:t>等价变换</a:t>
            </a:r>
            <a:endParaRPr lang="en-US" altLang="zh-CN" sz="2400">
              <a:effectLst/>
            </a:endParaRPr>
          </a:p>
          <a:p>
            <a:pPr>
              <a:lnSpc>
                <a:spcPct val="100000"/>
              </a:lnSpc>
              <a:spcBef>
                <a:spcPts val="1800"/>
              </a:spcBef>
            </a:pPr>
            <a:r>
              <a:rPr lang="en-US" altLang="zh-CN" sz="2400">
                <a:effectLst/>
              </a:rPr>
              <a:t>2.3.5  </a:t>
            </a:r>
            <a:r>
              <a:rPr lang="zh-CN" altLang="en-US" sz="2400">
                <a:effectLst/>
              </a:rPr>
              <a:t>前束范式</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707057" cy="514350"/>
          </a:xfrm>
        </p:spPr>
        <p:txBody>
          <a:bodyPr/>
          <a:lstStyle/>
          <a:p>
            <a:pPr algn="just">
              <a:lnSpc>
                <a:spcPct val="100000"/>
              </a:lnSpc>
              <a:spcBef>
                <a:spcPts val="1800"/>
              </a:spcBef>
            </a:pPr>
            <a:r>
              <a:rPr lang="en-US" altLang="zh-CN"/>
              <a:t>2.3  </a:t>
            </a:r>
            <a:r>
              <a:rPr lang="zh-CN" altLang="en-US"/>
              <a:t>谓词公式间的逻辑等价关系</a:t>
            </a:r>
          </a:p>
        </p:txBody>
      </p:sp>
    </p:spTree>
    <p:extLst>
      <p:ext uri="{BB962C8B-B14F-4D97-AF65-F5344CB8AC3E}">
        <p14:creationId xmlns:p14="http://schemas.microsoft.com/office/powerpoint/2010/main" val="2659561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3B7235-EB96-4CDC-B90A-5FD5AA2B91A9}"/>
              </a:ext>
            </a:extLst>
          </p:cNvPr>
          <p:cNvSpPr>
            <a:spLocks noGrp="1"/>
          </p:cNvSpPr>
          <p:nvPr>
            <p:ph type="body" sz="quarter" idx="13"/>
          </p:nvPr>
        </p:nvSpPr>
        <p:spPr/>
        <p:txBody>
          <a:bodyPr/>
          <a:lstStyle/>
          <a:p>
            <a:r>
              <a:rPr lang="en-US" altLang="zh-CN"/>
              <a:t>2.3.1  </a:t>
            </a:r>
            <a:r>
              <a:rPr lang="zh-CN" altLang="en-US"/>
              <a:t>基本概念</a:t>
            </a:r>
            <a:endParaRPr lang="en-US" altLang="zh-CN"/>
          </a:p>
        </p:txBody>
      </p:sp>
      <p:sp>
        <p:nvSpPr>
          <p:cNvPr id="3" name="文本占位符 2">
            <a:extLst>
              <a:ext uri="{FF2B5EF4-FFF2-40B4-BE49-F238E27FC236}">
                <a16:creationId xmlns:a16="http://schemas.microsoft.com/office/drawing/2014/main" id="{34859B13-772A-4031-A15E-A304565C9B7E}"/>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 </a:t>
            </a:r>
            <a:r>
              <a:rPr lang="zh-CN" altLang="en-US">
                <a:sym typeface="Symbol" panose="05050102010706020507" pitchFamily="18" charset="2"/>
              </a:rPr>
              <a:t></a:t>
            </a:r>
            <a:r>
              <a:rPr lang="en-US" altLang="zh-CN">
                <a:sym typeface="Symbol" panose="05050102010706020507" pitchFamily="18" charset="2"/>
              </a:rPr>
              <a:t>,  </a:t>
            </a:r>
            <a:r>
              <a:rPr lang="zh-CN" altLang="en-US"/>
              <a:t>是两个谓词公式。如果对于</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的合成变元组的任意指派 </a:t>
            </a:r>
            <a:r>
              <a:rPr lang="zh-CN" altLang="en-US">
                <a:sym typeface="Symbol" panose="05050102010706020507" pitchFamily="18" charset="2"/>
              </a:rPr>
              <a:t></a:t>
            </a:r>
            <a:r>
              <a:rPr lang="zh-CN" altLang="en-US"/>
              <a:t>，均有</a:t>
            </a:r>
            <a:r>
              <a:rPr lang="zh-CN" altLang="en-US">
                <a:sym typeface="Symbol" panose="05050102010706020507" pitchFamily="18" charset="2"/>
              </a:rPr>
              <a:t></a:t>
            </a:r>
            <a:r>
              <a:rPr lang="en-US" altLang="zh-CN">
                <a:sym typeface="Symbol" panose="05050102010706020507" pitchFamily="18" charset="2"/>
              </a:rPr>
              <a:t>() = ()</a:t>
            </a:r>
            <a:r>
              <a:rPr lang="zh-CN" altLang="en-US"/>
              <a:t>，则称</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逻辑等价，记为</a:t>
            </a:r>
            <a:r>
              <a:rPr lang="zh-CN" altLang="en-US">
                <a:sym typeface="Symbol" panose="05050102010706020507" pitchFamily="18" charset="2"/>
              </a:rPr>
              <a:t>   </a:t>
            </a:r>
            <a:r>
              <a:rPr lang="zh-CN" altLang="en-US"/>
              <a:t>。</a:t>
            </a:r>
            <a:endParaRPr lang="en-US" altLang="zh-CN"/>
          </a:p>
          <a:p>
            <a:pPr algn="just">
              <a:spcBef>
                <a:spcPts val="600"/>
              </a:spcBef>
            </a:pPr>
            <a:endParaRPr lang="en-US" altLang="zh-CN"/>
          </a:p>
          <a:p>
            <a:pPr algn="just">
              <a:spcBef>
                <a:spcPts val="600"/>
              </a:spcBef>
            </a:pPr>
            <a:r>
              <a:rPr lang="zh-CN" altLang="en-US"/>
              <a:t>命题公式逻辑等价关系的基本性质，诸如自反性，对称性及传递性，对于谓词公式的情形依然成立。</a:t>
            </a:r>
            <a:endParaRPr lang="en-US" altLang="zh-CN"/>
          </a:p>
          <a:p>
            <a:pPr algn="just">
              <a:spcBef>
                <a:spcPts val="600"/>
              </a:spcBef>
            </a:pPr>
            <a:endParaRPr lang="en-US" altLang="zh-CN"/>
          </a:p>
          <a:p>
            <a:pPr algn="just">
              <a:spcBef>
                <a:spcPts val="600"/>
              </a:spcBef>
            </a:pPr>
            <a:r>
              <a:rPr lang="zh-CN" altLang="en-US"/>
              <a:t>同时，如果将命题演算基本逻辑等价式中的命题变元 </a:t>
            </a:r>
            <a:r>
              <a:rPr lang="en-US" altLang="zh-CN"/>
              <a:t>P, Q, R </a:t>
            </a:r>
            <a:r>
              <a:rPr lang="zh-CN" altLang="en-US"/>
              <a:t>理解为一般的谓词变元填式</a:t>
            </a:r>
            <a:r>
              <a:rPr lang="en-US" altLang="zh-CN"/>
              <a:t>A(x), B(x), C(x)</a:t>
            </a:r>
            <a:r>
              <a:rPr lang="zh-CN" altLang="en-US"/>
              <a:t>，或带有量词的谓词变元填式</a:t>
            </a:r>
            <a:r>
              <a:rPr lang="zh-CN" altLang="en-US">
                <a:sym typeface="Symbol" panose="05050102010706020507" pitchFamily="18" charset="2"/>
              </a:rPr>
              <a:t></a:t>
            </a:r>
            <a:r>
              <a:rPr lang="en-US" altLang="zh-CN">
                <a:sym typeface="Symbol" panose="05050102010706020507" pitchFamily="18" charset="2"/>
              </a:rPr>
              <a:t>x</a:t>
            </a:r>
            <a:r>
              <a:rPr lang="en-US" altLang="zh-CN"/>
              <a:t>A(x), </a:t>
            </a:r>
            <a:r>
              <a:rPr lang="en-US" altLang="zh-CN">
                <a:sym typeface="Symbol" panose="05050102010706020507" pitchFamily="18" charset="2"/>
              </a:rPr>
              <a:t>x</a:t>
            </a:r>
            <a:r>
              <a:rPr lang="en-US" altLang="zh-CN"/>
              <a:t>B(x), </a:t>
            </a:r>
            <a:r>
              <a:rPr lang="en-US" altLang="zh-CN">
                <a:sym typeface="Symbol" panose="05050102010706020507" pitchFamily="18" charset="2"/>
              </a:rPr>
              <a:t>x</a:t>
            </a:r>
            <a:r>
              <a:rPr lang="en-US" altLang="zh-CN"/>
              <a:t>C(x)</a:t>
            </a:r>
            <a:r>
              <a:rPr lang="zh-CN" altLang="en-US"/>
              <a:t>等，则结论仍然成立。</a:t>
            </a:r>
            <a:endParaRPr lang="en-US" altLang="zh-CN"/>
          </a:p>
          <a:p>
            <a:pPr algn="just">
              <a:spcBef>
                <a:spcPts val="600"/>
              </a:spcBef>
            </a:pPr>
            <a:endParaRPr lang="en-US" altLang="zh-CN"/>
          </a:p>
          <a:p>
            <a:pPr algn="just">
              <a:spcBef>
                <a:spcPts val="600"/>
              </a:spcBef>
            </a:pPr>
            <a:r>
              <a:rPr lang="zh-CN" altLang="en-US"/>
              <a:t>例如，命题演算中析取的交换律也可理解为</a:t>
            </a:r>
          </a:p>
          <a:p>
            <a:pPr marL="342900" indent="-342900" algn="just">
              <a:spcBef>
                <a:spcPts val="600"/>
              </a:spcBef>
              <a:buAutoNum type="arabicParenBoth"/>
            </a:pPr>
            <a:r>
              <a:rPr lang="en-US" altLang="zh-CN"/>
              <a:t>A(x)</a:t>
            </a:r>
            <a:r>
              <a:rPr lang="en-US" altLang="zh-CN">
                <a:sym typeface="Symbol" panose="05050102010706020507" pitchFamily="18" charset="2"/>
              </a:rPr>
              <a:t></a:t>
            </a:r>
            <a:r>
              <a:rPr lang="en-US" altLang="zh-CN"/>
              <a:t>B(x) </a:t>
            </a:r>
            <a:r>
              <a:rPr lang="en-US" altLang="zh-CN">
                <a:sym typeface="Symbol" panose="05050102010706020507" pitchFamily="18" charset="2"/>
              </a:rPr>
              <a:t> B(x)A(x)</a:t>
            </a:r>
            <a:r>
              <a:rPr lang="en-US" altLang="zh-CN"/>
              <a:t> </a:t>
            </a:r>
            <a:r>
              <a:rPr lang="zh-CN" altLang="en-US"/>
              <a:t>　　</a:t>
            </a:r>
            <a:endParaRPr lang="en-US" altLang="zh-CN"/>
          </a:p>
          <a:p>
            <a:pPr marL="342900" indent="-342900" algn="just">
              <a:spcBef>
                <a:spcPts val="600"/>
              </a:spcBef>
              <a:buAutoNum type="arabicParenBoth"/>
            </a:pPr>
            <a:r>
              <a:rPr lang="en-US" altLang="zh-CN"/>
              <a:t>A(x)</a:t>
            </a:r>
            <a:r>
              <a:rPr lang="en-US" altLang="zh-CN">
                <a:sym typeface="Symbol" panose="05050102010706020507" pitchFamily="18" charset="2"/>
              </a:rPr>
              <a:t></a:t>
            </a:r>
            <a:r>
              <a:rPr lang="en-US" altLang="zh-CN"/>
              <a:t>B(y) </a:t>
            </a:r>
            <a:r>
              <a:rPr lang="en-US" altLang="zh-CN">
                <a:sym typeface="Symbol" panose="05050102010706020507" pitchFamily="18" charset="2"/>
              </a:rPr>
              <a:t> B(y)A(x)</a:t>
            </a:r>
            <a:r>
              <a:rPr lang="en-US" altLang="zh-CN"/>
              <a:t> </a:t>
            </a:r>
          </a:p>
          <a:p>
            <a:pPr marL="342900" indent="-342900" algn="just">
              <a:spcBef>
                <a:spcPts val="600"/>
              </a:spcBef>
              <a:buAutoNum type="arabicParenBoth"/>
            </a:pPr>
            <a:r>
              <a:rPr lang="en-US" altLang="zh-CN">
                <a:sym typeface="Symbol" panose="05050102010706020507" pitchFamily="18" charset="2"/>
              </a:rPr>
              <a:t>x</a:t>
            </a:r>
            <a:r>
              <a:rPr lang="en-US" altLang="zh-CN"/>
              <a:t>A(x)</a:t>
            </a:r>
            <a:r>
              <a:rPr lang="en-US" altLang="zh-CN">
                <a:sym typeface="Symbol" panose="05050102010706020507" pitchFamily="18" charset="2"/>
              </a:rPr>
              <a:t>x</a:t>
            </a:r>
            <a:r>
              <a:rPr lang="en-US" altLang="zh-CN"/>
              <a:t>B(x) </a:t>
            </a:r>
            <a:r>
              <a:rPr lang="en-US" altLang="zh-CN">
                <a:sym typeface="Symbol" panose="05050102010706020507" pitchFamily="18" charset="2"/>
              </a:rPr>
              <a:t> xB(x)xA(x)</a:t>
            </a:r>
            <a:r>
              <a:rPr lang="en-US" altLang="zh-CN"/>
              <a:t> </a:t>
            </a:r>
          </a:p>
        </p:txBody>
      </p:sp>
      <p:sp>
        <p:nvSpPr>
          <p:cNvPr id="4" name="矩形 3">
            <a:extLst>
              <a:ext uri="{FF2B5EF4-FFF2-40B4-BE49-F238E27FC236}">
                <a16:creationId xmlns:a16="http://schemas.microsoft.com/office/drawing/2014/main" id="{45869A06-4D8C-430C-A67F-6D26D4C02615}"/>
              </a:ext>
            </a:extLst>
          </p:cNvPr>
          <p:cNvSpPr/>
          <p:nvPr/>
        </p:nvSpPr>
        <p:spPr>
          <a:xfrm>
            <a:off x="684260" y="1354362"/>
            <a:ext cx="8152169" cy="93378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2152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3B7235-EB96-4CDC-B90A-5FD5AA2B91A9}"/>
              </a:ext>
            </a:extLst>
          </p:cNvPr>
          <p:cNvSpPr>
            <a:spLocks noGrp="1"/>
          </p:cNvSpPr>
          <p:nvPr>
            <p:ph type="body" sz="quarter" idx="13"/>
          </p:nvPr>
        </p:nvSpPr>
        <p:spPr/>
        <p:txBody>
          <a:bodyPr/>
          <a:lstStyle/>
          <a:p>
            <a:r>
              <a:rPr lang="en-US" altLang="zh-CN"/>
              <a:t>2.3.1  </a:t>
            </a:r>
            <a:r>
              <a:rPr lang="zh-CN" altLang="en-US"/>
              <a:t>基本概念</a:t>
            </a:r>
            <a:endParaRPr lang="en-US" altLang="zh-CN"/>
          </a:p>
        </p:txBody>
      </p:sp>
      <p:sp>
        <p:nvSpPr>
          <p:cNvPr id="3" name="文本占位符 2">
            <a:extLst>
              <a:ext uri="{FF2B5EF4-FFF2-40B4-BE49-F238E27FC236}">
                <a16:creationId xmlns:a16="http://schemas.microsoft.com/office/drawing/2014/main" id="{34859B13-772A-4031-A15E-A304565C9B7E}"/>
              </a:ext>
            </a:extLst>
          </p:cNvPr>
          <p:cNvSpPr>
            <a:spLocks noGrp="1"/>
          </p:cNvSpPr>
          <p:nvPr>
            <p:ph type="body" sz="quarter" idx="14"/>
          </p:nvPr>
        </p:nvSpPr>
        <p:spPr/>
        <p:txBody>
          <a:bodyPr/>
          <a:lstStyle/>
          <a:p>
            <a:pPr marL="342900" indent="-342900">
              <a:spcBef>
                <a:spcPts val="600"/>
              </a:spcBef>
              <a:buAutoNum type="arabicParenBoth" startAt="2"/>
            </a:pPr>
            <a:r>
              <a:rPr lang="zh-CN" altLang="en-US"/>
              <a:t>证明 </a:t>
            </a:r>
            <a:r>
              <a:rPr lang="en-US" altLang="zh-CN"/>
              <a:t>A(x)</a:t>
            </a:r>
            <a:r>
              <a:rPr lang="en-US" altLang="zh-CN">
                <a:sym typeface="Symbol" panose="05050102010706020507" pitchFamily="18" charset="2"/>
              </a:rPr>
              <a:t></a:t>
            </a:r>
            <a:r>
              <a:rPr lang="en-US" altLang="zh-CN"/>
              <a:t>B(y) </a:t>
            </a:r>
            <a:r>
              <a:rPr lang="en-US" altLang="zh-CN">
                <a:sym typeface="Symbol" panose="05050102010706020507" pitchFamily="18" charset="2"/>
              </a:rPr>
              <a:t> B(y)A(x)</a:t>
            </a:r>
          </a:p>
          <a:p>
            <a:pPr>
              <a:spcBef>
                <a:spcPts val="600"/>
              </a:spcBef>
            </a:pPr>
            <a:r>
              <a:rPr lang="zh-CN" altLang="en-US" b="1">
                <a:sym typeface="Symbol" panose="05050102010706020507" pitchFamily="18" charset="2"/>
              </a:rPr>
              <a:t>证  </a:t>
            </a:r>
            <a:r>
              <a:rPr lang="zh-CN" altLang="en-US"/>
              <a:t>任取指派 </a:t>
            </a:r>
            <a:r>
              <a:rPr lang="zh-CN" altLang="en-US">
                <a:sym typeface="Symbol" panose="05050102010706020507" pitchFamily="18" charset="2"/>
              </a:rPr>
              <a:t> </a:t>
            </a:r>
            <a:r>
              <a:rPr lang="en-US" altLang="zh-CN">
                <a:sym typeface="Symbol" panose="05050102010706020507" pitchFamily="18" charset="2"/>
              </a:rPr>
              <a:t>= (A</a:t>
            </a:r>
            <a:r>
              <a:rPr lang="en-US" altLang="zh-CN" baseline="30000">
                <a:sym typeface="Symbol" panose="05050102010706020507" pitchFamily="18" charset="2"/>
              </a:rPr>
              <a:t>0</a:t>
            </a:r>
            <a:r>
              <a:rPr lang="en-US" altLang="zh-CN">
                <a:sym typeface="Symbol" panose="05050102010706020507" pitchFamily="18" charset="2"/>
              </a:rPr>
              <a:t>, B</a:t>
            </a:r>
            <a:r>
              <a:rPr lang="en-US" altLang="zh-CN" baseline="30000">
                <a:sym typeface="Symbol" panose="05050102010706020507" pitchFamily="18" charset="2"/>
              </a:rPr>
              <a:t>0</a:t>
            </a:r>
            <a:r>
              <a:rPr lang="en-US" altLang="zh-CN">
                <a:sym typeface="Symbol" panose="05050102010706020507" pitchFamily="18" charset="2"/>
              </a:rPr>
              <a:t>, x</a:t>
            </a:r>
            <a:r>
              <a:rPr lang="en-US" altLang="zh-CN" baseline="30000">
                <a:sym typeface="Symbol" panose="05050102010706020507" pitchFamily="18" charset="2"/>
              </a:rPr>
              <a:t>0</a:t>
            </a:r>
            <a:r>
              <a:rPr lang="en-US" altLang="zh-CN">
                <a:sym typeface="Symbol" panose="05050102010706020507" pitchFamily="18" charset="2"/>
              </a:rPr>
              <a:t>, y</a:t>
            </a:r>
            <a:r>
              <a:rPr lang="en-US" altLang="zh-CN" baseline="30000">
                <a:sym typeface="Symbol" panose="05050102010706020507" pitchFamily="18" charset="2"/>
              </a:rPr>
              <a:t>0</a:t>
            </a:r>
            <a:r>
              <a:rPr lang="en-US" altLang="zh-CN">
                <a:sym typeface="Symbol" panose="05050102010706020507" pitchFamily="18" charset="2"/>
              </a:rPr>
              <a:t>)</a:t>
            </a:r>
            <a:r>
              <a:rPr lang="zh-CN" altLang="en-US"/>
              <a:t>，由于</a:t>
            </a:r>
            <a:r>
              <a:rPr lang="en-US" altLang="zh-CN">
                <a:sym typeface="Symbol" panose="05050102010706020507" pitchFamily="18" charset="2"/>
              </a:rPr>
              <a:t>A</a:t>
            </a:r>
            <a:r>
              <a:rPr lang="en-US" altLang="zh-CN" baseline="30000">
                <a:sym typeface="Symbol" panose="05050102010706020507" pitchFamily="18" charset="2"/>
              </a:rPr>
              <a:t>0</a:t>
            </a:r>
            <a:r>
              <a:rPr lang="en-US" altLang="zh-CN">
                <a:sym typeface="Symbol" panose="05050102010706020507" pitchFamily="18" charset="2"/>
              </a:rPr>
              <a:t>(x</a:t>
            </a:r>
            <a:r>
              <a:rPr lang="en-US" altLang="zh-CN" baseline="30000">
                <a:sym typeface="Symbol" panose="05050102010706020507" pitchFamily="18" charset="2"/>
              </a:rPr>
              <a:t>0</a:t>
            </a:r>
            <a:r>
              <a:rPr lang="en-US" altLang="zh-CN">
                <a:sym typeface="Symbol" panose="05050102010706020507" pitchFamily="18" charset="2"/>
              </a:rPr>
              <a:t>) , B</a:t>
            </a:r>
            <a:r>
              <a:rPr lang="en-US" altLang="zh-CN" baseline="30000">
                <a:sym typeface="Symbol" panose="05050102010706020507" pitchFamily="18" charset="2"/>
              </a:rPr>
              <a:t>0</a:t>
            </a:r>
            <a:r>
              <a:rPr lang="en-US" altLang="zh-CN">
                <a:sym typeface="Symbol" panose="05050102010706020507" pitchFamily="18" charset="2"/>
              </a:rPr>
              <a:t>(y</a:t>
            </a:r>
            <a:r>
              <a:rPr lang="en-US" altLang="zh-CN" baseline="30000">
                <a:sym typeface="Symbol" panose="05050102010706020507" pitchFamily="18" charset="2"/>
              </a:rPr>
              <a:t>0</a:t>
            </a:r>
            <a:r>
              <a:rPr lang="en-US" altLang="zh-CN">
                <a:sym typeface="Symbol" panose="05050102010706020507" pitchFamily="18" charset="2"/>
              </a:rPr>
              <a:t>)</a:t>
            </a:r>
            <a:r>
              <a:rPr lang="zh-CN" altLang="en-US"/>
              <a:t>是命题，因此有真假值</a:t>
            </a:r>
          </a:p>
          <a:p>
            <a:pPr algn="ctr">
              <a:spcBef>
                <a:spcPts val="600"/>
              </a:spcBef>
            </a:pPr>
            <a:r>
              <a:rPr lang="en-US" altLang="zh-CN">
                <a:sym typeface="Symbol" panose="05050102010706020507" pitchFamily="18" charset="2"/>
              </a:rPr>
              <a:t>A</a:t>
            </a:r>
            <a:r>
              <a:rPr lang="en-US" altLang="zh-CN" baseline="30000">
                <a:sym typeface="Symbol" panose="05050102010706020507" pitchFamily="18" charset="2"/>
              </a:rPr>
              <a:t>0</a:t>
            </a:r>
            <a:r>
              <a:rPr lang="en-US" altLang="zh-CN">
                <a:sym typeface="Symbol" panose="05050102010706020507" pitchFamily="18" charset="2"/>
              </a:rPr>
              <a:t>(x</a:t>
            </a:r>
            <a:r>
              <a:rPr lang="en-US" altLang="zh-CN" baseline="30000">
                <a:sym typeface="Symbol" panose="05050102010706020507" pitchFamily="18" charset="2"/>
              </a:rPr>
              <a:t>0</a:t>
            </a:r>
            <a:r>
              <a:rPr lang="en-US" altLang="zh-CN">
                <a:sym typeface="Symbol" panose="05050102010706020507" pitchFamily="18" charset="2"/>
              </a:rPr>
              <a:t>) = </a:t>
            </a:r>
            <a:r>
              <a:rPr lang="en-US" altLang="zh-CN"/>
              <a:t>P</a:t>
            </a:r>
            <a:r>
              <a:rPr lang="en-US" altLang="zh-CN" baseline="30000"/>
              <a:t>0</a:t>
            </a:r>
            <a:r>
              <a:rPr lang="en-US" altLang="zh-CN"/>
              <a:t>, </a:t>
            </a:r>
            <a:r>
              <a:rPr lang="en-US" altLang="zh-CN">
                <a:sym typeface="Symbol" panose="05050102010706020507" pitchFamily="18" charset="2"/>
              </a:rPr>
              <a:t>B</a:t>
            </a:r>
            <a:r>
              <a:rPr lang="en-US" altLang="zh-CN" baseline="30000">
                <a:sym typeface="Symbol" panose="05050102010706020507" pitchFamily="18" charset="2"/>
              </a:rPr>
              <a:t>0</a:t>
            </a:r>
            <a:r>
              <a:rPr lang="en-US" altLang="zh-CN">
                <a:sym typeface="Symbol" panose="05050102010706020507" pitchFamily="18" charset="2"/>
              </a:rPr>
              <a:t>(y</a:t>
            </a:r>
            <a:r>
              <a:rPr lang="en-US" altLang="zh-CN" baseline="30000">
                <a:sym typeface="Symbol" panose="05050102010706020507" pitchFamily="18" charset="2"/>
              </a:rPr>
              <a:t>0</a:t>
            </a:r>
            <a:r>
              <a:rPr lang="en-US" altLang="zh-CN">
                <a:sym typeface="Symbol" panose="05050102010706020507" pitchFamily="18" charset="2"/>
              </a:rPr>
              <a:t>)</a:t>
            </a:r>
            <a:r>
              <a:rPr lang="en-US" altLang="zh-CN"/>
              <a:t> = Q</a:t>
            </a:r>
            <a:r>
              <a:rPr lang="en-US" altLang="zh-CN" baseline="30000"/>
              <a:t>0</a:t>
            </a:r>
            <a:endParaRPr lang="en-US" altLang="zh-CN"/>
          </a:p>
          <a:p>
            <a:pPr>
              <a:spcBef>
                <a:spcPts val="600"/>
              </a:spcBef>
            </a:pPr>
            <a:r>
              <a:rPr lang="en-US" altLang="zh-CN"/>
              <a:t>    </a:t>
            </a:r>
            <a:r>
              <a:rPr lang="zh-CN" altLang="en-US"/>
              <a:t>由于</a:t>
            </a:r>
            <a:r>
              <a:rPr lang="en-US" altLang="zh-CN"/>
              <a:t>P</a:t>
            </a:r>
            <a:r>
              <a:rPr lang="en-US" altLang="zh-CN">
                <a:sym typeface="Symbol" panose="05050102010706020507" pitchFamily="18" charset="2"/>
              </a:rPr>
              <a:t></a:t>
            </a:r>
            <a:r>
              <a:rPr lang="en-US" altLang="zh-CN"/>
              <a:t>Q </a:t>
            </a:r>
            <a:r>
              <a:rPr lang="en-US" altLang="zh-CN">
                <a:sym typeface="Symbol" panose="05050102010706020507" pitchFamily="18" charset="2"/>
              </a:rPr>
              <a:t></a:t>
            </a:r>
            <a:r>
              <a:rPr lang="en-US" altLang="zh-CN"/>
              <a:t> Q</a:t>
            </a:r>
            <a:r>
              <a:rPr lang="en-US" altLang="zh-CN">
                <a:sym typeface="Symbol" panose="05050102010706020507" pitchFamily="18" charset="2"/>
              </a:rPr>
              <a:t></a:t>
            </a:r>
            <a:r>
              <a:rPr lang="en-US" altLang="zh-CN"/>
              <a:t>P</a:t>
            </a:r>
            <a:r>
              <a:rPr lang="zh-CN" altLang="en-US"/>
              <a:t>，由逻辑等价的定义知有 </a:t>
            </a:r>
          </a:p>
          <a:p>
            <a:pPr algn="ctr">
              <a:spcBef>
                <a:spcPts val="600"/>
              </a:spcBef>
            </a:pPr>
            <a:r>
              <a:rPr lang="en-US" altLang="zh-CN"/>
              <a:t>P</a:t>
            </a:r>
            <a:r>
              <a:rPr lang="en-US" altLang="zh-CN" baseline="30000"/>
              <a:t>0</a:t>
            </a:r>
            <a:r>
              <a:rPr lang="en-US" altLang="zh-CN">
                <a:sym typeface="Symbol" panose="05050102010706020507" pitchFamily="18" charset="2"/>
              </a:rPr>
              <a:t></a:t>
            </a:r>
            <a:r>
              <a:rPr lang="en-US" altLang="zh-CN"/>
              <a:t>Q</a:t>
            </a:r>
            <a:r>
              <a:rPr lang="en-US" altLang="zh-CN" baseline="30000"/>
              <a:t>0</a:t>
            </a:r>
            <a:r>
              <a:rPr lang="en-US" altLang="zh-CN"/>
              <a:t> </a:t>
            </a:r>
            <a:r>
              <a:rPr lang="en-US" altLang="zh-CN">
                <a:sym typeface="Symbol" panose="05050102010706020507" pitchFamily="18" charset="2"/>
              </a:rPr>
              <a:t>=</a:t>
            </a:r>
            <a:r>
              <a:rPr lang="en-US" altLang="zh-CN"/>
              <a:t> Q</a:t>
            </a:r>
            <a:r>
              <a:rPr lang="en-US" altLang="zh-CN" baseline="30000"/>
              <a:t>0</a:t>
            </a:r>
            <a:r>
              <a:rPr lang="en-US" altLang="zh-CN">
                <a:sym typeface="Symbol" panose="05050102010706020507" pitchFamily="18" charset="2"/>
              </a:rPr>
              <a:t></a:t>
            </a:r>
            <a:r>
              <a:rPr lang="en-US" altLang="zh-CN"/>
              <a:t>P</a:t>
            </a:r>
            <a:r>
              <a:rPr lang="en-US" altLang="zh-CN" baseline="30000"/>
              <a:t>0 </a:t>
            </a:r>
            <a:r>
              <a:rPr lang="en-US" altLang="zh-CN"/>
              <a:t> </a:t>
            </a:r>
          </a:p>
          <a:p>
            <a:pPr>
              <a:spcBef>
                <a:spcPts val="600"/>
              </a:spcBef>
            </a:pPr>
            <a:r>
              <a:rPr lang="en-US" altLang="zh-CN"/>
              <a:t>    </a:t>
            </a:r>
            <a:r>
              <a:rPr lang="zh-CN" altLang="en-US"/>
              <a:t>故有</a:t>
            </a:r>
          </a:p>
          <a:p>
            <a:pPr algn="ctr">
              <a:spcBef>
                <a:spcPts val="600"/>
              </a:spcBef>
            </a:pPr>
            <a:r>
              <a:rPr lang="en-US" altLang="zh-CN">
                <a:sym typeface="Symbol" panose="05050102010706020507" pitchFamily="18" charset="2"/>
              </a:rPr>
              <a:t>A</a:t>
            </a:r>
            <a:r>
              <a:rPr lang="en-US" altLang="zh-CN" baseline="30000">
                <a:sym typeface="Symbol" panose="05050102010706020507" pitchFamily="18" charset="2"/>
              </a:rPr>
              <a:t>0</a:t>
            </a:r>
            <a:r>
              <a:rPr lang="en-US" altLang="zh-CN">
                <a:sym typeface="Symbol" panose="05050102010706020507" pitchFamily="18" charset="2"/>
              </a:rPr>
              <a:t>(x</a:t>
            </a:r>
            <a:r>
              <a:rPr lang="en-US" altLang="zh-CN" baseline="30000">
                <a:sym typeface="Symbol" panose="05050102010706020507" pitchFamily="18" charset="2"/>
              </a:rPr>
              <a:t>0</a:t>
            </a:r>
            <a:r>
              <a:rPr lang="en-US" altLang="zh-CN">
                <a:sym typeface="Symbol" panose="05050102010706020507" pitchFamily="18" charset="2"/>
              </a:rPr>
              <a:t>)B</a:t>
            </a:r>
            <a:r>
              <a:rPr lang="en-US" altLang="zh-CN" baseline="30000">
                <a:sym typeface="Symbol" panose="05050102010706020507" pitchFamily="18" charset="2"/>
              </a:rPr>
              <a:t>0</a:t>
            </a:r>
            <a:r>
              <a:rPr lang="en-US" altLang="zh-CN">
                <a:sym typeface="Symbol" panose="05050102010706020507" pitchFamily="18" charset="2"/>
              </a:rPr>
              <a:t>(y</a:t>
            </a:r>
            <a:r>
              <a:rPr lang="en-US" altLang="zh-CN" baseline="30000">
                <a:sym typeface="Symbol" panose="05050102010706020507" pitchFamily="18" charset="2"/>
              </a:rPr>
              <a:t>0</a:t>
            </a:r>
            <a:r>
              <a:rPr lang="en-US" altLang="zh-CN">
                <a:sym typeface="Symbol" panose="05050102010706020507" pitchFamily="18" charset="2"/>
              </a:rPr>
              <a:t>) = B</a:t>
            </a:r>
            <a:r>
              <a:rPr lang="en-US" altLang="zh-CN" baseline="30000">
                <a:sym typeface="Symbol" panose="05050102010706020507" pitchFamily="18" charset="2"/>
              </a:rPr>
              <a:t>0</a:t>
            </a:r>
            <a:r>
              <a:rPr lang="en-US" altLang="zh-CN">
                <a:sym typeface="Symbol" panose="05050102010706020507" pitchFamily="18" charset="2"/>
              </a:rPr>
              <a:t>(y</a:t>
            </a:r>
            <a:r>
              <a:rPr lang="en-US" altLang="zh-CN" baseline="30000">
                <a:sym typeface="Symbol" panose="05050102010706020507" pitchFamily="18" charset="2"/>
              </a:rPr>
              <a:t>0</a:t>
            </a:r>
            <a:r>
              <a:rPr lang="en-US" altLang="zh-CN">
                <a:sym typeface="Symbol" panose="05050102010706020507" pitchFamily="18" charset="2"/>
              </a:rPr>
              <a:t>)A</a:t>
            </a:r>
            <a:r>
              <a:rPr lang="en-US" altLang="zh-CN" baseline="30000">
                <a:sym typeface="Symbol" panose="05050102010706020507" pitchFamily="18" charset="2"/>
              </a:rPr>
              <a:t>0</a:t>
            </a:r>
            <a:r>
              <a:rPr lang="en-US" altLang="zh-CN">
                <a:sym typeface="Symbol" panose="05050102010706020507" pitchFamily="18" charset="2"/>
              </a:rPr>
              <a:t>(x</a:t>
            </a:r>
            <a:r>
              <a:rPr lang="en-US" altLang="zh-CN" baseline="30000">
                <a:sym typeface="Symbol" panose="05050102010706020507" pitchFamily="18" charset="2"/>
              </a:rPr>
              <a:t>0</a:t>
            </a:r>
            <a:r>
              <a:rPr lang="en-US" altLang="zh-CN">
                <a:sym typeface="Symbol" panose="05050102010706020507" pitchFamily="18" charset="2"/>
              </a:rPr>
              <a:t>) </a:t>
            </a:r>
            <a:endParaRPr lang="en-US" altLang="zh-CN"/>
          </a:p>
          <a:p>
            <a:pPr>
              <a:spcBef>
                <a:spcPts val="600"/>
              </a:spcBef>
            </a:pPr>
            <a:r>
              <a:rPr lang="en-US" altLang="zh-CN"/>
              <a:t>    </a:t>
            </a:r>
            <a:r>
              <a:rPr lang="zh-CN" altLang="en-US"/>
              <a:t>由指派的任意性和逻辑等价的定义知有</a:t>
            </a:r>
          </a:p>
          <a:p>
            <a:pPr algn="ctr">
              <a:spcBef>
                <a:spcPts val="600"/>
              </a:spcBef>
            </a:pPr>
            <a:r>
              <a:rPr lang="zh-CN" altLang="en-US"/>
              <a:t>  </a:t>
            </a:r>
            <a:r>
              <a:rPr lang="en-US" altLang="zh-CN"/>
              <a:t>A(x)</a:t>
            </a:r>
            <a:r>
              <a:rPr lang="en-US" altLang="zh-CN">
                <a:sym typeface="Symbol" panose="05050102010706020507" pitchFamily="18" charset="2"/>
              </a:rPr>
              <a:t></a:t>
            </a:r>
            <a:r>
              <a:rPr lang="en-US" altLang="zh-CN"/>
              <a:t>B(y) </a:t>
            </a:r>
            <a:r>
              <a:rPr lang="en-US" altLang="zh-CN">
                <a:sym typeface="Symbol" panose="05050102010706020507" pitchFamily="18" charset="2"/>
              </a:rPr>
              <a:t> B(y)A(x)</a:t>
            </a:r>
            <a:endParaRPr lang="en-US" altLang="zh-CN"/>
          </a:p>
          <a:p>
            <a:pPr algn="just">
              <a:spcBef>
                <a:spcPts val="600"/>
              </a:spcBef>
            </a:pPr>
            <a:r>
              <a:rPr lang="en-US" altLang="zh-CN"/>
              <a:t>    </a:t>
            </a:r>
          </a:p>
          <a:p>
            <a:pPr algn="just">
              <a:spcBef>
                <a:spcPts val="600"/>
              </a:spcBef>
            </a:pPr>
            <a:r>
              <a:rPr lang="en-US" altLang="zh-CN"/>
              <a:t>    </a:t>
            </a:r>
            <a:r>
              <a:rPr lang="zh-CN" altLang="en-US"/>
              <a:t>至于上面</a:t>
            </a:r>
            <a:r>
              <a:rPr lang="en-US" altLang="zh-CN"/>
              <a:t>(1)</a:t>
            </a:r>
            <a:r>
              <a:rPr lang="zh-CN" altLang="en-US"/>
              <a:t>和</a:t>
            </a:r>
            <a:r>
              <a:rPr lang="en-US" altLang="zh-CN"/>
              <a:t>(3)</a:t>
            </a:r>
            <a:r>
              <a:rPr lang="zh-CN" altLang="en-US"/>
              <a:t>的验证可类似进行。</a:t>
            </a:r>
          </a:p>
          <a:p>
            <a:endParaRPr lang="zh-CN" altLang="en-US"/>
          </a:p>
        </p:txBody>
      </p:sp>
    </p:spTree>
    <p:extLst>
      <p:ext uri="{BB962C8B-B14F-4D97-AF65-F5344CB8AC3E}">
        <p14:creationId xmlns:p14="http://schemas.microsoft.com/office/powerpoint/2010/main" val="133235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3B7235-EB96-4CDC-B90A-5FD5AA2B91A9}"/>
              </a:ext>
            </a:extLst>
          </p:cNvPr>
          <p:cNvSpPr>
            <a:spLocks noGrp="1"/>
          </p:cNvSpPr>
          <p:nvPr>
            <p:ph type="body" sz="quarter" idx="13"/>
          </p:nvPr>
        </p:nvSpPr>
        <p:spPr/>
        <p:txBody>
          <a:bodyPr/>
          <a:lstStyle/>
          <a:p>
            <a:r>
              <a:rPr lang="en-US" altLang="zh-CN"/>
              <a:t>2.3.1  </a:t>
            </a:r>
            <a:r>
              <a:rPr lang="zh-CN" altLang="en-US"/>
              <a:t>基本概念</a:t>
            </a:r>
            <a:endParaRPr lang="en-US" altLang="zh-CN"/>
          </a:p>
        </p:txBody>
      </p:sp>
      <p:sp>
        <p:nvSpPr>
          <p:cNvPr id="3" name="文本占位符 2">
            <a:extLst>
              <a:ext uri="{FF2B5EF4-FFF2-40B4-BE49-F238E27FC236}">
                <a16:creationId xmlns:a16="http://schemas.microsoft.com/office/drawing/2014/main" id="{34859B13-772A-4031-A15E-A304565C9B7E}"/>
              </a:ext>
            </a:extLst>
          </p:cNvPr>
          <p:cNvSpPr>
            <a:spLocks noGrp="1"/>
          </p:cNvSpPr>
          <p:nvPr>
            <p:ph type="body" sz="quarter" idx="14"/>
          </p:nvPr>
        </p:nvSpPr>
        <p:spPr/>
        <p:txBody>
          <a:bodyPr/>
          <a:lstStyle/>
          <a:p>
            <a:pPr algn="just">
              <a:spcBef>
                <a:spcPts val="600"/>
              </a:spcBef>
            </a:pPr>
            <a:r>
              <a:rPr lang="zh-CN" altLang="en-US"/>
              <a:t>由量词的引入所引起的命题演算中未涉及到的一些基本逻辑等价式</a:t>
            </a:r>
            <a:endParaRPr lang="en-US" altLang="zh-CN"/>
          </a:p>
          <a:p>
            <a:pPr algn="just">
              <a:spcBef>
                <a:spcPts val="600"/>
              </a:spcBef>
            </a:pPr>
            <a:endParaRPr lang="en-US" altLang="zh-CN"/>
          </a:p>
          <a:p>
            <a:pPr algn="just">
              <a:spcBef>
                <a:spcPts val="600"/>
              </a:spcBef>
            </a:pPr>
            <a:r>
              <a:rPr lang="zh-CN" altLang="en-US" b="1"/>
              <a:t>定理</a:t>
            </a:r>
            <a:endParaRPr lang="en-US" altLang="zh-CN" b="1"/>
          </a:p>
          <a:p>
            <a:pPr algn="just">
              <a:spcBef>
                <a:spcPts val="600"/>
              </a:spcBef>
            </a:pPr>
            <a:r>
              <a:rPr lang="en-US" altLang="zh-CN" b="1"/>
              <a:t>1</a:t>
            </a:r>
            <a:r>
              <a:rPr lang="en-US" altLang="zh-CN"/>
              <a:t>   (1) </a:t>
            </a:r>
            <a:r>
              <a:rPr lang="en-US" altLang="zh-CN">
                <a:sym typeface="Symbol" panose="05050102010706020507" pitchFamily="18" charset="2"/>
              </a:rPr>
              <a:t>xA(x)  xA(x)</a:t>
            </a:r>
            <a:endParaRPr lang="en-US" altLang="zh-CN"/>
          </a:p>
          <a:p>
            <a:pPr algn="just">
              <a:spcBef>
                <a:spcPts val="600"/>
              </a:spcBef>
            </a:pPr>
            <a:r>
              <a:rPr lang="en-US" altLang="zh-CN"/>
              <a:t>     (2) </a:t>
            </a:r>
            <a:r>
              <a:rPr lang="en-US" altLang="zh-CN">
                <a:sym typeface="Symbol" panose="05050102010706020507" pitchFamily="18" charset="2"/>
              </a:rPr>
              <a:t>xA(x)  xA(x)</a:t>
            </a:r>
          </a:p>
          <a:p>
            <a:pPr algn="just">
              <a:spcBef>
                <a:spcPts val="600"/>
              </a:spcBef>
            </a:pPr>
            <a:r>
              <a:rPr lang="en-US" altLang="zh-CN" b="1"/>
              <a:t>2</a:t>
            </a:r>
            <a:r>
              <a:rPr lang="en-US" altLang="zh-CN"/>
              <a:t>   (1) </a:t>
            </a:r>
            <a:r>
              <a:rPr lang="en-US" altLang="zh-CN">
                <a:sym typeface="Symbol" panose="05050102010706020507" pitchFamily="18" charset="2"/>
              </a:rPr>
              <a:t>xA(x)xB(x)  x(A(x)B(x))</a:t>
            </a:r>
            <a:endParaRPr lang="en-US" altLang="zh-CN"/>
          </a:p>
          <a:p>
            <a:pPr algn="just">
              <a:spcBef>
                <a:spcPts val="600"/>
              </a:spcBef>
            </a:pPr>
            <a:r>
              <a:rPr lang="en-US" altLang="zh-CN"/>
              <a:t>     (2) </a:t>
            </a:r>
            <a:r>
              <a:rPr lang="en-US" altLang="zh-CN">
                <a:sym typeface="Symbol" panose="05050102010706020507" pitchFamily="18" charset="2"/>
              </a:rPr>
              <a:t>xA(x)xB(x)  x(A(x)B(x))</a:t>
            </a:r>
          </a:p>
          <a:p>
            <a:pPr algn="just">
              <a:spcBef>
                <a:spcPts val="600"/>
              </a:spcBef>
            </a:pPr>
            <a:r>
              <a:rPr lang="en-US" altLang="zh-CN" b="1"/>
              <a:t>3</a:t>
            </a:r>
            <a:r>
              <a:rPr lang="en-US" altLang="zh-CN"/>
              <a:t>   (1) </a:t>
            </a:r>
            <a:r>
              <a:rPr lang="en-US" altLang="zh-CN">
                <a:sym typeface="Symbol" panose="05050102010706020507" pitchFamily="18" charset="2"/>
              </a:rPr>
              <a:t>xyA(x,y)  yxA(x,y)</a:t>
            </a:r>
            <a:endParaRPr lang="en-US" altLang="zh-CN"/>
          </a:p>
          <a:p>
            <a:pPr algn="just">
              <a:spcBef>
                <a:spcPts val="600"/>
              </a:spcBef>
            </a:pPr>
            <a:r>
              <a:rPr lang="en-US" altLang="zh-CN"/>
              <a:t>     (2) </a:t>
            </a:r>
            <a:r>
              <a:rPr lang="en-US" altLang="zh-CN">
                <a:sym typeface="Symbol" panose="05050102010706020507" pitchFamily="18" charset="2"/>
              </a:rPr>
              <a:t>xyA(x,y)  yxA(x,y)     </a:t>
            </a:r>
          </a:p>
          <a:p>
            <a:pPr algn="just">
              <a:spcBef>
                <a:spcPts val="600"/>
              </a:spcBef>
            </a:pPr>
            <a:endParaRPr lang="en-US" altLang="zh-CN">
              <a:sym typeface="Symbol" panose="05050102010706020507" pitchFamily="18" charset="2"/>
            </a:endParaRPr>
          </a:p>
          <a:p>
            <a:pPr algn="just">
              <a:spcBef>
                <a:spcPts val="600"/>
              </a:spcBef>
            </a:pPr>
            <a:r>
              <a:rPr lang="en-US" altLang="zh-CN"/>
              <a:t>(1) </a:t>
            </a:r>
            <a:r>
              <a:rPr lang="en-US" altLang="zh-CN">
                <a:sym typeface="Symbol" panose="05050102010706020507" pitchFamily="18" charset="2"/>
              </a:rPr>
              <a:t>xA(x)xB(x)  x(A(x)B(x))  </a:t>
            </a:r>
            <a:endParaRPr lang="en-US" altLang="zh-CN"/>
          </a:p>
          <a:p>
            <a:pPr algn="just">
              <a:spcBef>
                <a:spcPts val="600"/>
              </a:spcBef>
            </a:pPr>
            <a:r>
              <a:rPr lang="en-US" altLang="zh-CN"/>
              <a:t>(2) </a:t>
            </a:r>
            <a:r>
              <a:rPr lang="en-US" altLang="zh-CN">
                <a:sym typeface="Symbol" panose="05050102010706020507" pitchFamily="18" charset="2"/>
              </a:rPr>
              <a:t>xA(x)xB(x)  x(A(x)B(x))   </a:t>
            </a:r>
          </a:p>
          <a:p>
            <a:pPr algn="just">
              <a:spcBef>
                <a:spcPts val="600"/>
              </a:spcBef>
            </a:pPr>
            <a:r>
              <a:rPr lang="en-US" altLang="zh-CN"/>
              <a:t>(3) </a:t>
            </a:r>
            <a:r>
              <a:rPr lang="en-US" altLang="zh-CN">
                <a:sym typeface="Symbol" panose="05050102010706020507" pitchFamily="18" charset="2"/>
              </a:rPr>
              <a:t>xyA(x,y)  yxA(x,y)   </a:t>
            </a:r>
          </a:p>
          <a:p>
            <a:pPr algn="just">
              <a:spcBef>
                <a:spcPts val="600"/>
              </a:spcBef>
            </a:pPr>
            <a:r>
              <a:rPr lang="zh-CN" altLang="en-US"/>
              <a:t>不成立</a:t>
            </a:r>
          </a:p>
        </p:txBody>
      </p:sp>
      <p:sp>
        <p:nvSpPr>
          <p:cNvPr id="4" name="矩形 3">
            <a:extLst>
              <a:ext uri="{FF2B5EF4-FFF2-40B4-BE49-F238E27FC236}">
                <a16:creationId xmlns:a16="http://schemas.microsoft.com/office/drawing/2014/main" id="{DC154D96-A0C5-481B-BA25-59A6A450F57E}"/>
              </a:ext>
            </a:extLst>
          </p:cNvPr>
          <p:cNvSpPr/>
          <p:nvPr/>
        </p:nvSpPr>
        <p:spPr>
          <a:xfrm>
            <a:off x="684258" y="2043450"/>
            <a:ext cx="8152169" cy="2245215"/>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70334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zh-CN" altLang="en-US"/>
              <a:t>回顾</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spcBef>
                <a:spcPts val="600"/>
              </a:spcBef>
            </a:pPr>
            <a:r>
              <a:rPr lang="zh-CN" altLang="en-US"/>
              <a:t>将命题的</a:t>
            </a:r>
            <a:r>
              <a:rPr lang="zh-CN" altLang="en-US" b="1">
                <a:solidFill>
                  <a:srgbClr val="0033CC"/>
                </a:solidFill>
              </a:rPr>
              <a:t>陈述部分</a:t>
            </a:r>
            <a:r>
              <a:rPr lang="zh-CN" altLang="en-US"/>
              <a:t>与所</a:t>
            </a:r>
            <a:r>
              <a:rPr lang="zh-CN" altLang="en-US" b="1">
                <a:solidFill>
                  <a:srgbClr val="0033CC"/>
                </a:solidFill>
              </a:rPr>
              <a:t>陈述的对象</a:t>
            </a:r>
            <a:r>
              <a:rPr lang="zh-CN" altLang="en-US"/>
              <a:t>进行分离。</a:t>
            </a:r>
            <a:endParaRPr lang="en-US" altLang="zh-CN"/>
          </a:p>
          <a:p>
            <a:pPr>
              <a:spcBef>
                <a:spcPts val="600"/>
              </a:spcBef>
            </a:pPr>
            <a:endParaRPr lang="en-US" altLang="zh-CN"/>
          </a:p>
          <a:p>
            <a:pPr algn="just">
              <a:spcBef>
                <a:spcPts val="600"/>
              </a:spcBef>
            </a:pPr>
            <a:r>
              <a:rPr lang="zh-CN" altLang="en-US"/>
              <a:t>将命题的陈述部分称为</a:t>
            </a:r>
            <a:r>
              <a:rPr lang="zh-CN" altLang="en-US" b="1">
                <a:solidFill>
                  <a:srgbClr val="0033CC"/>
                </a:solidFill>
              </a:rPr>
              <a:t>谓词</a:t>
            </a:r>
            <a:r>
              <a:rPr lang="zh-CN" altLang="en-US"/>
              <a:t>。</a:t>
            </a:r>
            <a:endParaRPr lang="en-US" altLang="zh-CN"/>
          </a:p>
          <a:p>
            <a:pPr marL="285750" indent="-285750" algn="just">
              <a:spcBef>
                <a:spcPts val="600"/>
              </a:spcBef>
              <a:buFont typeface="Wingdings" panose="05000000000000000000" pitchFamily="2" charset="2"/>
              <a:buChar char="Ø"/>
            </a:pPr>
            <a:r>
              <a:rPr lang="zh-CN" altLang="en-US" b="1">
                <a:solidFill>
                  <a:srgbClr val="0033CC"/>
                </a:solidFill>
              </a:rPr>
              <a:t>谓词</a:t>
            </a:r>
            <a:r>
              <a:rPr lang="zh-CN" altLang="en-US"/>
              <a:t>是对个体所具有的特征或若干个体间的联系的描述。习惯上，用 </a:t>
            </a:r>
            <a:r>
              <a:rPr lang="en-US" altLang="zh-CN"/>
              <a:t>A, B, C</a:t>
            </a:r>
            <a:r>
              <a:rPr lang="en-US" altLang="zh-CN" i="1"/>
              <a:t> </a:t>
            </a:r>
            <a:r>
              <a:rPr lang="zh-CN" altLang="en-US"/>
              <a:t>表示谓词。</a:t>
            </a:r>
          </a:p>
          <a:p>
            <a:pPr marL="285750" indent="-285750" algn="just">
              <a:spcBef>
                <a:spcPts val="600"/>
              </a:spcBef>
              <a:buFont typeface="Wingdings" panose="05000000000000000000" pitchFamily="2" charset="2"/>
              <a:buChar char="Ø"/>
            </a:pPr>
            <a:r>
              <a:rPr lang="zh-CN" altLang="en-US"/>
              <a:t>对于一个个体特征的描述称为</a:t>
            </a:r>
            <a:r>
              <a:rPr lang="zh-CN" altLang="en-US" b="1">
                <a:solidFill>
                  <a:srgbClr val="0033CC"/>
                </a:solidFill>
              </a:rPr>
              <a:t>一元谓词</a:t>
            </a:r>
            <a:r>
              <a:rPr lang="zh-CN" altLang="en-US"/>
              <a:t>。对于两个个体间的联系的描述称为</a:t>
            </a:r>
            <a:r>
              <a:rPr lang="zh-CN" altLang="en-US" b="1">
                <a:solidFill>
                  <a:srgbClr val="0033CC"/>
                </a:solidFill>
              </a:rPr>
              <a:t>二元谓词</a:t>
            </a:r>
            <a:r>
              <a:rPr lang="zh-CN" altLang="en-US"/>
              <a:t>。依此类推，对于</a:t>
            </a:r>
            <a:r>
              <a:rPr lang="en-US" altLang="zh-CN" i="1"/>
              <a:t>n</a:t>
            </a:r>
            <a:r>
              <a:rPr lang="zh-CN" altLang="en-US"/>
              <a:t>个个体间的联系的描述称为</a:t>
            </a:r>
            <a:r>
              <a:rPr lang="en-US" altLang="zh-CN" b="1">
                <a:solidFill>
                  <a:srgbClr val="0033CC"/>
                </a:solidFill>
              </a:rPr>
              <a:t>n</a:t>
            </a:r>
            <a:r>
              <a:rPr lang="zh-CN" altLang="en-US" b="1">
                <a:solidFill>
                  <a:srgbClr val="0033CC"/>
                </a:solidFill>
              </a:rPr>
              <a:t>元谓词</a:t>
            </a:r>
            <a:r>
              <a:rPr lang="zh-CN" altLang="en-US"/>
              <a:t>。</a:t>
            </a:r>
            <a:endParaRPr lang="en-US" altLang="zh-CN"/>
          </a:p>
          <a:p>
            <a:pPr algn="just">
              <a:spcBef>
                <a:spcPts val="600"/>
              </a:spcBef>
            </a:pPr>
            <a:endParaRPr lang="en-US" altLang="zh-CN"/>
          </a:p>
          <a:p>
            <a:pPr algn="just">
              <a:spcBef>
                <a:spcPts val="600"/>
              </a:spcBef>
            </a:pPr>
            <a:r>
              <a:rPr lang="zh-CN" altLang="en-US"/>
              <a:t>将命题的陈述对象称为</a:t>
            </a:r>
            <a:r>
              <a:rPr lang="zh-CN" altLang="en-US" b="1">
                <a:solidFill>
                  <a:srgbClr val="0033CC"/>
                </a:solidFill>
              </a:rPr>
              <a:t>个体</a:t>
            </a:r>
            <a:r>
              <a:rPr lang="zh-CN" altLang="en-US"/>
              <a:t>。</a:t>
            </a:r>
            <a:endParaRPr lang="en-US" altLang="zh-CN"/>
          </a:p>
          <a:p>
            <a:pPr marL="285750" indent="-285750" algn="just">
              <a:spcBef>
                <a:spcPts val="600"/>
              </a:spcBef>
              <a:buFont typeface="Wingdings" panose="05000000000000000000" pitchFamily="2" charset="2"/>
              <a:buChar char="Ø"/>
            </a:pPr>
            <a:r>
              <a:rPr lang="zh-CN" altLang="en-US" b="1">
                <a:solidFill>
                  <a:srgbClr val="0033CC"/>
                </a:solidFill>
              </a:rPr>
              <a:t>个体</a:t>
            </a:r>
            <a:r>
              <a:rPr lang="zh-CN" altLang="en-US"/>
              <a:t>是客观存在的某种具体的或抽象的事物。通常用</a:t>
            </a:r>
            <a:r>
              <a:rPr lang="en-US" altLang="zh-CN" i="1"/>
              <a:t>a, b, c </a:t>
            </a:r>
            <a:r>
              <a:rPr lang="zh-CN" altLang="en-US"/>
              <a:t>表示一些具体的个体。</a:t>
            </a:r>
            <a:endParaRPr lang="en-US" altLang="zh-CN"/>
          </a:p>
          <a:p>
            <a:pPr marL="285750" indent="-285750" algn="just">
              <a:spcBef>
                <a:spcPts val="600"/>
              </a:spcBef>
              <a:buFont typeface="Wingdings" panose="05000000000000000000" pitchFamily="2" charset="2"/>
              <a:buChar char="Ø"/>
            </a:pPr>
            <a:r>
              <a:rPr lang="zh-CN" altLang="en-US"/>
              <a:t>由个体组成的集合称为</a:t>
            </a:r>
            <a:r>
              <a:rPr lang="zh-CN" altLang="en-US" b="1">
                <a:solidFill>
                  <a:srgbClr val="0033CC"/>
                </a:solidFill>
              </a:rPr>
              <a:t>个体域</a:t>
            </a:r>
            <a:r>
              <a:rPr lang="zh-CN" altLang="en-US"/>
              <a:t>。 </a:t>
            </a:r>
            <a:r>
              <a:rPr lang="en-US" altLang="zh-CN" i="1"/>
              <a:t>I </a:t>
            </a:r>
            <a:r>
              <a:rPr lang="zh-CN" altLang="en-US"/>
              <a:t>表示个体域。</a:t>
            </a:r>
            <a:endParaRPr lang="en-US" altLang="zh-CN"/>
          </a:p>
          <a:p>
            <a:pPr marL="285750" indent="-285750" algn="just">
              <a:spcBef>
                <a:spcPts val="600"/>
              </a:spcBef>
              <a:buFont typeface="Wingdings" panose="05000000000000000000" pitchFamily="2" charset="2"/>
              <a:buChar char="Ø"/>
            </a:pPr>
            <a:r>
              <a:rPr lang="zh-CN" altLang="en-US"/>
              <a:t>个体域上的变元称为</a:t>
            </a:r>
            <a:r>
              <a:rPr lang="zh-CN" altLang="en-US" b="1">
                <a:solidFill>
                  <a:srgbClr val="0033CC"/>
                </a:solidFill>
              </a:rPr>
              <a:t>个体变元</a:t>
            </a:r>
            <a:r>
              <a:rPr lang="zh-CN" altLang="en-US"/>
              <a:t>。用 </a:t>
            </a:r>
            <a:r>
              <a:rPr lang="en-US" altLang="zh-CN" i="1"/>
              <a:t>x, y, z </a:t>
            </a:r>
            <a:r>
              <a:rPr lang="zh-CN" altLang="en-US"/>
              <a:t>表示某个个体域上的个体变元。</a:t>
            </a:r>
            <a:endParaRPr lang="en-US" altLang="zh-CN"/>
          </a:p>
          <a:p>
            <a:pPr algn="just">
              <a:spcBef>
                <a:spcPts val="600"/>
              </a:spcBef>
            </a:pPr>
            <a:endParaRPr lang="zh-CN" altLang="en-US"/>
          </a:p>
          <a:p>
            <a:pPr algn="just">
              <a:spcBef>
                <a:spcPts val="600"/>
              </a:spcBef>
            </a:pPr>
            <a:endParaRPr lang="zh-CN" altLang="en-US"/>
          </a:p>
        </p:txBody>
      </p:sp>
    </p:spTree>
    <p:extLst>
      <p:ext uri="{BB962C8B-B14F-4D97-AF65-F5344CB8AC3E}">
        <p14:creationId xmlns:p14="http://schemas.microsoft.com/office/powerpoint/2010/main" val="63916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3B7235-EB96-4CDC-B90A-5FD5AA2B91A9}"/>
              </a:ext>
            </a:extLst>
          </p:cNvPr>
          <p:cNvSpPr>
            <a:spLocks noGrp="1"/>
          </p:cNvSpPr>
          <p:nvPr>
            <p:ph type="body" sz="quarter" idx="13"/>
          </p:nvPr>
        </p:nvSpPr>
        <p:spPr/>
        <p:txBody>
          <a:bodyPr/>
          <a:lstStyle/>
          <a:p>
            <a:r>
              <a:rPr lang="en-US" altLang="zh-CN"/>
              <a:t>2.3.1  </a:t>
            </a:r>
            <a:r>
              <a:rPr lang="zh-CN" altLang="en-US"/>
              <a:t>基本概念</a:t>
            </a:r>
            <a:endParaRPr lang="en-US" altLang="zh-CN"/>
          </a:p>
        </p:txBody>
      </p:sp>
      <p:graphicFrame>
        <p:nvGraphicFramePr>
          <p:cNvPr id="4" name="Group 73">
            <a:extLst>
              <a:ext uri="{FF2B5EF4-FFF2-40B4-BE49-F238E27FC236}">
                <a16:creationId xmlns:a16="http://schemas.microsoft.com/office/drawing/2014/main" id="{4A2B4ADD-3C4F-4B59-B2EF-58B5F4915396}"/>
              </a:ext>
            </a:extLst>
          </p:cNvPr>
          <p:cNvGraphicFramePr>
            <a:graphicFrameLocks noGrp="1"/>
          </p:cNvGraphicFramePr>
          <p:nvPr/>
        </p:nvGraphicFramePr>
        <p:xfrm>
          <a:off x="1947929" y="1374819"/>
          <a:ext cx="5248141" cy="4633436"/>
        </p:xfrm>
        <a:graphic>
          <a:graphicData uri="http://schemas.openxmlformats.org/drawingml/2006/table">
            <a:tbl>
              <a:tblPr/>
              <a:tblGrid>
                <a:gridCol w="491543">
                  <a:extLst>
                    <a:ext uri="{9D8B030D-6E8A-4147-A177-3AD203B41FA5}">
                      <a16:colId xmlns:a16="http://schemas.microsoft.com/office/drawing/2014/main" val="20000"/>
                    </a:ext>
                  </a:extLst>
                </a:gridCol>
                <a:gridCol w="4756598">
                  <a:extLst>
                    <a:ext uri="{9D8B030D-6E8A-4147-A177-3AD203B41FA5}">
                      <a16:colId xmlns:a16="http://schemas.microsoft.com/office/drawing/2014/main" val="20001"/>
                    </a:ext>
                  </a:extLst>
                </a:gridCol>
              </a:tblGrid>
              <a:tr h="777320">
                <a:tc rowSpan="4">
                  <a:txBody>
                    <a:bodyPr/>
                    <a:lstStyle/>
                    <a:p>
                      <a:pPr marL="0" marR="0" lvl="0" indent="0" algn="ctr" defTabSz="914400" rtl="0" eaLnBrk="1" fontAlgn="ctr" latinLnBrk="0" hangingPunct="1">
                        <a:lnSpc>
                          <a:spcPct val="100000"/>
                        </a:lnSpc>
                        <a:spcBef>
                          <a:spcPct val="20000"/>
                        </a:spcBef>
                        <a:spcAft>
                          <a:spcPct val="0"/>
                        </a:spcAft>
                        <a:buClrTx/>
                        <a:buSzTx/>
                        <a:buFontTx/>
                        <a:buNone/>
                        <a:tabLst/>
                      </a:pPr>
                      <a:endParaRPr kumimoji="1" lang="en-US" altLang="zh-CN" sz="1800" b="1" i="0" u="none" strike="noStrike" cap="none" normalizeH="0" baseline="0">
                        <a:ln>
                          <a:noFill/>
                        </a:ln>
                        <a:solidFill>
                          <a:schemeClr val="tx1"/>
                        </a:solidFill>
                        <a:effectLst/>
                        <a:latin typeface="+mn-ea"/>
                        <a:ea typeface="+mn-ea"/>
                      </a:endParaRPr>
                    </a:p>
                    <a:p>
                      <a:pPr marL="0" marR="0" lvl="0" indent="0" algn="ctr" defTabSz="914400" rtl="0" eaLnBrk="1" fontAlgn="ctr" latinLnBrk="0" hangingPunct="1">
                        <a:lnSpc>
                          <a:spcPct val="100000"/>
                        </a:lnSpc>
                        <a:spcBef>
                          <a:spcPct val="20000"/>
                        </a:spcBef>
                        <a:spcAft>
                          <a:spcPct val="0"/>
                        </a:spcAft>
                        <a:buClrTx/>
                        <a:buSzTx/>
                        <a:buFontTx/>
                        <a:buNone/>
                        <a:tabLst/>
                      </a:pPr>
                      <a:endParaRPr kumimoji="1" lang="en-US" altLang="zh-CN" sz="1800" b="1" i="0" u="none" strike="noStrike" cap="none" normalizeH="0" baseline="0" dirty="0">
                        <a:ln>
                          <a:noFill/>
                        </a:ln>
                        <a:solidFill>
                          <a:schemeClr val="tx1"/>
                        </a:solidFill>
                        <a:effectLst/>
                        <a:latin typeface="+mn-ea"/>
                        <a:ea typeface="+mn-ea"/>
                      </a:endParaRPr>
                    </a:p>
                    <a:p>
                      <a:pPr marL="0" marR="0" lvl="0" indent="0" algn="ctr" defTabSz="914400" rtl="0" eaLnBrk="1" fontAlgn="ctr" latinLnBrk="0" hangingPunct="1">
                        <a:lnSpc>
                          <a:spcPct val="100000"/>
                        </a:lnSpc>
                        <a:spcBef>
                          <a:spcPct val="20000"/>
                        </a:spcBef>
                        <a:spcAft>
                          <a:spcPct val="0"/>
                        </a:spcAft>
                        <a:buClrTx/>
                        <a:buSzTx/>
                        <a:buFontTx/>
                        <a:buNone/>
                        <a:tabLst/>
                      </a:pPr>
                      <a:r>
                        <a:rPr kumimoji="1" lang="zh-CN" altLang="en-US" sz="1800" b="0" i="0" u="none" strike="noStrike" cap="none" normalizeH="0" baseline="0" dirty="0">
                          <a:ln>
                            <a:noFill/>
                          </a:ln>
                          <a:solidFill>
                            <a:schemeClr val="tx1"/>
                          </a:solidFill>
                          <a:effectLst/>
                          <a:latin typeface="+mn-ea"/>
                          <a:ea typeface="+mn-ea"/>
                        </a:rPr>
                        <a:t>带量词的基本逻辑等价式</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xP</a:t>
                      </a:r>
                      <a:r>
                        <a:rPr kumimoji="1" lang="en-US" altLang="zh-CN" sz="1800" b="0" i="0" u="none" strike="noStrike" cap="none" normalizeH="0" baseline="0" dirty="0">
                          <a:ln>
                            <a:noFill/>
                          </a:ln>
                          <a:solidFill>
                            <a:schemeClr val="tx1"/>
                          </a:solidFill>
                          <a:effectLst/>
                          <a:latin typeface="+mn-ea"/>
                          <a:ea typeface="+mn-ea"/>
                          <a:sym typeface="Symbol" pitchFamily="18" charset="2"/>
                        </a:rPr>
                        <a:t>  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xP</a:t>
                      </a:r>
                      <a:r>
                        <a:rPr kumimoji="1" lang="en-US" altLang="zh-CN" sz="1800" b="0" i="0" u="none" strike="noStrike" cap="none" normalizeH="0" baseline="0" dirty="0">
                          <a:ln>
                            <a:noFill/>
                          </a:ln>
                          <a:solidFill>
                            <a:schemeClr val="tx1"/>
                          </a:solidFill>
                          <a:effectLst/>
                          <a:latin typeface="+mn-ea"/>
                          <a:ea typeface="+mn-ea"/>
                          <a:sym typeface="Symbol" pitchFamily="18" charset="2"/>
                        </a:rPr>
                        <a:t>  P</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39398">
                <a:tc vMerge="1">
                  <a:txBody>
                    <a:bodyPr/>
                    <a:lstStyle/>
                    <a:p>
                      <a:endParaRPr lang="zh-CN" altLang="en-US"/>
                    </a:p>
                  </a:txBody>
                  <a:tcPr>
                    <a:lnT w="28575" cap="flat" cmpd="sng" algn="ctr">
                      <a:solidFill>
                        <a:schemeClr val="tx1"/>
                      </a:solidFill>
                      <a:prstDash val="solid"/>
                      <a:round/>
                      <a:headEnd type="none" w="med" len="med"/>
                      <a:tailEnd type="none" w="med" len="med"/>
                    </a:lnT>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txBody>
                  <a:tcPr marT="45725" marB="45725" horzOverflow="overflow">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3939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x(A(x)P)  </a:t>
                      </a:r>
                      <a:r>
                        <a:rPr kumimoji="1" lang="en-US" altLang="zh-CN" sz="1800" b="0" i="0" u="none" strike="noStrike" cap="none" normalizeH="0" baseline="0" dirty="0" err="1">
                          <a:ln>
                            <a:noFill/>
                          </a:ln>
                          <a:solidFill>
                            <a:schemeClr val="tx1"/>
                          </a:solidFill>
                          <a:effectLst/>
                          <a:latin typeface="+mn-ea"/>
                          <a:ea typeface="+mn-ea"/>
                          <a:sym typeface="Symbol" pitchFamily="18" charset="2"/>
                        </a:rPr>
                        <a:t>xA</a:t>
                      </a:r>
                      <a:r>
                        <a:rPr kumimoji="1" lang="en-US" altLang="zh-CN" sz="1800" b="0" i="0" u="none" strike="noStrike" cap="none" normalizeH="0" baseline="0" dirty="0">
                          <a:ln>
                            <a:noFill/>
                          </a:ln>
                          <a:solidFill>
                            <a:schemeClr val="tx1"/>
                          </a:solidFill>
                          <a:effectLst/>
                          <a:latin typeface="+mn-ea"/>
                          <a:ea typeface="+mn-ea"/>
                          <a:sym typeface="Symbol" pitchFamily="18" charset="2"/>
                        </a:rPr>
                        <a:t>(x)P</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x(PB(x))  P</a:t>
                      </a:r>
                      <a:r>
                        <a:rPr kumimoji="1" lang="en-US" altLang="zh-CN" sz="1800" b="0" i="0" u="none" strike="noStrike" cap="none" normalizeH="0" baseline="0" dirty="0" err="1">
                          <a:ln>
                            <a:noFill/>
                          </a:ln>
                          <a:solidFill>
                            <a:schemeClr val="tx1"/>
                          </a:solidFill>
                          <a:effectLst/>
                          <a:latin typeface="+mn-ea"/>
                          <a:ea typeface="+mn-ea"/>
                          <a:sym typeface="Symbol" pitchFamily="18" charset="2"/>
                        </a:rPr>
                        <a:t>xB</a:t>
                      </a:r>
                      <a:r>
                        <a:rPr kumimoji="1" lang="en-US" altLang="zh-CN" sz="1800" b="0" i="0" u="none" strike="noStrike" cap="none" normalizeH="0" baseline="0" dirty="0">
                          <a:ln>
                            <a:noFill/>
                          </a:ln>
                          <a:solidFill>
                            <a:schemeClr val="tx1"/>
                          </a:solidFill>
                          <a:effectLst/>
                          <a:latin typeface="+mn-ea"/>
                          <a:ea typeface="+mn-ea"/>
                          <a:sym typeface="Symbol" pitchFamily="18" charset="2"/>
                        </a:rPr>
                        <a:t>(x)</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x(PB(x))  P</a:t>
                      </a:r>
                      <a:r>
                        <a:rPr kumimoji="1" lang="en-US" altLang="zh-CN" sz="1800" b="0" i="0" u="none" strike="noStrike" cap="none" normalizeH="0" baseline="0" dirty="0" err="1">
                          <a:ln>
                            <a:noFill/>
                          </a:ln>
                          <a:solidFill>
                            <a:schemeClr val="tx1"/>
                          </a:solidFill>
                          <a:effectLst/>
                          <a:latin typeface="+mn-ea"/>
                          <a:ea typeface="+mn-ea"/>
                          <a:sym typeface="Symbol" pitchFamily="18" charset="2"/>
                        </a:rPr>
                        <a:t>xB</a:t>
                      </a:r>
                      <a:r>
                        <a:rPr kumimoji="1" lang="en-US" altLang="zh-CN" sz="1800" b="0" i="0" u="none" strike="noStrike" cap="none" normalizeH="0" baseline="0" dirty="0">
                          <a:ln>
                            <a:noFill/>
                          </a:ln>
                          <a:solidFill>
                            <a:schemeClr val="tx1"/>
                          </a:solidFill>
                          <a:effectLst/>
                          <a:latin typeface="+mn-ea"/>
                          <a:ea typeface="+mn-ea"/>
                          <a:sym typeface="Symbol" pitchFamily="18" charset="2"/>
                        </a:rPr>
                        <a:t>(x)</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7732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a:t>
                      </a: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t>
                      </a:r>
                      <a:r>
                        <a:rPr kumimoji="1" lang="en-US" altLang="zh-CN" sz="1800" b="0" i="0" u="none" strike="noStrike" cap="none" normalizeH="0" baseline="0" dirty="0">
                          <a:ln>
                            <a:noFill/>
                          </a:ln>
                          <a:solidFill>
                            <a:schemeClr val="tx1"/>
                          </a:solidFill>
                          <a:effectLst/>
                          <a:latin typeface="+mn-ea"/>
                          <a:ea typeface="+mn-ea"/>
                          <a:sym typeface="Symbol" pitchFamily="18" charset="2"/>
                        </a:rPr>
                        <a:t>)  </a:t>
                      </a:r>
                      <a:r>
                        <a:rPr kumimoji="1" lang="en-US" altLang="zh-CN" sz="1800" b="0" i="0" u="none" strike="noStrike" cap="none" normalizeH="0" baseline="0" dirty="0" err="1">
                          <a:ln>
                            <a:noFill/>
                          </a:ln>
                          <a:solidFill>
                            <a:schemeClr val="tx1"/>
                          </a:solidFill>
                          <a:effectLst/>
                          <a:latin typeface="+mn-ea"/>
                          <a:ea typeface="+mn-ea"/>
                          <a:sym typeface="Symbol" pitchFamily="18" charset="2"/>
                        </a:rPr>
                        <a:t>yxA</a:t>
                      </a: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t>
                      </a:r>
                      <a:r>
                        <a:rPr kumimoji="1" lang="en-US" altLang="zh-CN" sz="1800" b="0" i="0" u="none" strike="noStrike" cap="none" normalizeH="0" baseline="0" dirty="0">
                          <a:ln>
                            <a:noFill/>
                          </a:ln>
                          <a:solidFill>
                            <a:schemeClr val="tx1"/>
                          </a:solidFill>
                          <a:effectLst/>
                          <a:latin typeface="+mn-ea"/>
                          <a:ea typeface="+mn-ea"/>
                          <a:sym typeface="Symbol" pitchFamily="18" charset="2"/>
                        </a:rPr>
                        <a:t>)</a:t>
                      </a:r>
                    </a:p>
                    <a:p>
                      <a:pPr marL="0" marR="0" lvl="0" indent="0" algn="ctr" defTabSz="914400" rtl="0" eaLnBrk="1" fontAlgn="base" latinLnBrk="0" hangingPunct="1">
                        <a:lnSpc>
                          <a:spcPct val="100000"/>
                        </a:lnSpc>
                        <a:spcBef>
                          <a:spcPts val="600"/>
                        </a:spcBef>
                        <a:spcAft>
                          <a:spcPct val="0"/>
                        </a:spcAft>
                        <a:buClrTx/>
                        <a:buSzTx/>
                        <a:buFontTx/>
                        <a:buNone/>
                        <a:tabLst/>
                      </a:pP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a:t>
                      </a: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t>
                      </a:r>
                      <a:r>
                        <a:rPr kumimoji="1" lang="en-US" altLang="zh-CN" sz="1800" b="0" i="0" u="none" strike="noStrike" cap="none" normalizeH="0" baseline="0" dirty="0">
                          <a:ln>
                            <a:noFill/>
                          </a:ln>
                          <a:solidFill>
                            <a:schemeClr val="tx1"/>
                          </a:solidFill>
                          <a:effectLst/>
                          <a:latin typeface="+mn-ea"/>
                          <a:ea typeface="+mn-ea"/>
                          <a:sym typeface="Symbol" pitchFamily="18" charset="2"/>
                        </a:rPr>
                        <a:t>)  </a:t>
                      </a:r>
                      <a:r>
                        <a:rPr kumimoji="1" lang="en-US" altLang="zh-CN" sz="1800" b="0" i="0" u="none" strike="noStrike" cap="none" normalizeH="0" baseline="0" dirty="0" err="1">
                          <a:ln>
                            <a:noFill/>
                          </a:ln>
                          <a:solidFill>
                            <a:schemeClr val="tx1"/>
                          </a:solidFill>
                          <a:effectLst/>
                          <a:latin typeface="+mn-ea"/>
                          <a:ea typeface="+mn-ea"/>
                          <a:sym typeface="Symbol" pitchFamily="18" charset="2"/>
                        </a:rPr>
                        <a:t>yxA</a:t>
                      </a:r>
                      <a:r>
                        <a:rPr kumimoji="1" lang="en-US" altLang="zh-CN" sz="1800" b="0" i="0" u="none" strike="noStrike" cap="none" normalizeH="0" baseline="0" dirty="0">
                          <a:ln>
                            <a:noFill/>
                          </a:ln>
                          <a:solidFill>
                            <a:schemeClr val="tx1"/>
                          </a:solidFill>
                          <a:effectLst/>
                          <a:latin typeface="+mn-ea"/>
                          <a:ea typeface="+mn-ea"/>
                          <a:sym typeface="Symbol" pitchFamily="18" charset="2"/>
                        </a:rPr>
                        <a:t>(</a:t>
                      </a:r>
                      <a:r>
                        <a:rPr kumimoji="1" lang="en-US" altLang="zh-CN" sz="1800" b="0" i="0" u="none" strike="noStrike" cap="none" normalizeH="0" baseline="0" dirty="0" err="1">
                          <a:ln>
                            <a:noFill/>
                          </a:ln>
                          <a:solidFill>
                            <a:schemeClr val="tx1"/>
                          </a:solidFill>
                          <a:effectLst/>
                          <a:latin typeface="+mn-ea"/>
                          <a:ea typeface="+mn-ea"/>
                          <a:sym typeface="Symbol" pitchFamily="18" charset="2"/>
                        </a:rPr>
                        <a:t>x,y</a:t>
                      </a:r>
                      <a:r>
                        <a:rPr kumimoji="1" lang="en-US" altLang="zh-CN" sz="1800" b="0" i="0" u="none" strike="noStrike" cap="none" normalizeH="0" baseline="0" dirty="0">
                          <a:ln>
                            <a:noFill/>
                          </a:ln>
                          <a:solidFill>
                            <a:schemeClr val="tx1"/>
                          </a:solidFill>
                          <a:effectLst/>
                          <a:latin typeface="+mn-ea"/>
                          <a:ea typeface="+mn-ea"/>
                          <a:sym typeface="Symbol" pitchFamily="18" charset="2"/>
                        </a:rPr>
                        <a:t>)</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7473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B279237-1C9D-4163-92A1-6287FBC7D10D}"/>
              </a:ext>
            </a:extLst>
          </p:cNvPr>
          <p:cNvSpPr>
            <a:spLocks noGrp="1"/>
          </p:cNvSpPr>
          <p:nvPr>
            <p:ph type="body" sz="quarter" idx="13"/>
          </p:nvPr>
        </p:nvSpPr>
        <p:spPr/>
        <p:txBody>
          <a:bodyPr/>
          <a:lstStyle/>
          <a:p>
            <a:r>
              <a:rPr lang="zh-CN" altLang="en-US"/>
              <a:t>回顾</a:t>
            </a:r>
            <a:endParaRPr lang="en-US" altLang="zh-CN"/>
          </a:p>
        </p:txBody>
      </p:sp>
      <p:sp>
        <p:nvSpPr>
          <p:cNvPr id="3" name="文本占位符 2">
            <a:extLst>
              <a:ext uri="{FF2B5EF4-FFF2-40B4-BE49-F238E27FC236}">
                <a16:creationId xmlns:a16="http://schemas.microsoft.com/office/drawing/2014/main" id="{2931F977-AF58-4BE1-9E37-E5F0C206F4A0}"/>
              </a:ext>
            </a:extLst>
          </p:cNvPr>
          <p:cNvSpPr>
            <a:spLocks noGrp="1"/>
          </p:cNvSpPr>
          <p:nvPr>
            <p:ph type="body" sz="quarter" idx="14"/>
          </p:nvPr>
        </p:nvSpPr>
        <p:spPr/>
        <p:txBody>
          <a:bodyPr/>
          <a:lstStyle/>
          <a:p>
            <a:pPr algn="just"/>
            <a:r>
              <a:rPr lang="zh-CN" altLang="en-US" b="1"/>
              <a:t>定义</a:t>
            </a:r>
            <a:endParaRPr lang="en-US" altLang="zh-CN" b="1"/>
          </a:p>
          <a:p>
            <a:pPr algn="just"/>
            <a:r>
              <a:rPr lang="zh-CN" altLang="en-US"/>
              <a:t>若</a:t>
            </a:r>
            <a:r>
              <a:rPr lang="en-US" altLang="zh-CN"/>
              <a:t>A</a:t>
            </a:r>
            <a:r>
              <a:rPr lang="zh-CN" altLang="en-US"/>
              <a:t>是</a:t>
            </a:r>
            <a:r>
              <a:rPr lang="en-US" altLang="zh-CN" i="1"/>
              <a:t>n</a:t>
            </a:r>
            <a:r>
              <a:rPr lang="zh-CN" altLang="en-US"/>
              <a:t>元谓词，则表示为 </a:t>
            </a:r>
          </a:p>
          <a:p>
            <a:pPr algn="ctr"/>
            <a:r>
              <a:rPr lang="zh-CN" altLang="en-US"/>
              <a:t> </a:t>
            </a:r>
            <a:r>
              <a:rPr lang="en-US" altLang="zh-CN"/>
              <a:t>A</a:t>
            </a:r>
            <a:r>
              <a:rPr lang="en-US" altLang="zh-CN" i="1"/>
              <a:t> </a:t>
            </a:r>
            <a:r>
              <a:rPr lang="en-US" altLang="zh-CN"/>
              <a:t>(</a:t>
            </a:r>
            <a:r>
              <a:rPr lang="en-US" altLang="zh-CN" i="1"/>
              <a:t>e</a:t>
            </a:r>
            <a:r>
              <a:rPr lang="en-US" altLang="zh-CN" i="1" baseline="-25000"/>
              <a:t>1</a:t>
            </a:r>
            <a:r>
              <a:rPr lang="en-US" altLang="zh-CN" i="1"/>
              <a:t>,e</a:t>
            </a:r>
            <a:r>
              <a:rPr lang="en-US" altLang="zh-CN" i="1" baseline="-25000"/>
              <a:t>2</a:t>
            </a:r>
            <a:r>
              <a:rPr lang="en-US" altLang="zh-CN" i="1"/>
              <a:t>,…e</a:t>
            </a:r>
            <a:r>
              <a:rPr lang="en-US" altLang="zh-CN" i="1" baseline="-25000"/>
              <a:t>n</a:t>
            </a:r>
            <a:r>
              <a:rPr lang="en-US" altLang="zh-CN"/>
              <a:t>) </a:t>
            </a:r>
          </a:p>
          <a:p>
            <a:pPr algn="just"/>
            <a:r>
              <a:rPr lang="zh-CN" altLang="en-US"/>
              <a:t>其中 </a:t>
            </a:r>
            <a:r>
              <a:rPr lang="en-US" altLang="zh-CN" i="1"/>
              <a:t>e</a:t>
            </a:r>
            <a:r>
              <a:rPr lang="en-US" altLang="zh-CN" i="1" baseline="-25000"/>
              <a:t>i</a:t>
            </a:r>
            <a:r>
              <a:rPr lang="en-US" altLang="zh-CN" baseline="-25000"/>
              <a:t> </a:t>
            </a:r>
            <a:r>
              <a:rPr lang="zh-CN" altLang="en-US"/>
              <a:t>称为</a:t>
            </a:r>
            <a:r>
              <a:rPr lang="zh-CN" altLang="en-US" b="1">
                <a:solidFill>
                  <a:srgbClr val="0033CC"/>
                </a:solidFill>
              </a:rPr>
              <a:t>命名变元</a:t>
            </a:r>
            <a:r>
              <a:rPr lang="zh-CN" altLang="en-US"/>
              <a:t>。填有命名变元的谓词称为</a:t>
            </a:r>
            <a:r>
              <a:rPr lang="zh-CN" altLang="en-US" b="1">
                <a:solidFill>
                  <a:srgbClr val="0033CC"/>
                </a:solidFill>
              </a:rPr>
              <a:t>谓词命名填式</a:t>
            </a:r>
            <a:r>
              <a:rPr lang="zh-CN" altLang="en-US"/>
              <a:t>。</a:t>
            </a:r>
          </a:p>
          <a:p>
            <a:pPr algn="just"/>
            <a:endParaRPr lang="en-US" altLang="zh-CN"/>
          </a:p>
          <a:p>
            <a:pPr algn="just"/>
            <a:endParaRPr lang="en-US" altLang="zh-CN" b="1"/>
          </a:p>
          <a:p>
            <a:pPr algn="just"/>
            <a:r>
              <a:rPr lang="zh-CN" altLang="en-US" b="1"/>
              <a:t>定义</a:t>
            </a:r>
            <a:endParaRPr lang="zh-CN" altLang="en-US"/>
          </a:p>
          <a:p>
            <a:pPr algn="just"/>
            <a:r>
              <a:rPr lang="zh-CN" altLang="en-US"/>
              <a:t>对于</a:t>
            </a:r>
            <a:r>
              <a:rPr lang="en-US" altLang="zh-CN" i="1"/>
              <a:t>n</a:t>
            </a:r>
            <a:r>
              <a:rPr lang="zh-CN" altLang="en-US"/>
              <a:t>元谓词</a:t>
            </a:r>
            <a:r>
              <a:rPr lang="en-US" altLang="zh-CN"/>
              <a:t>A</a:t>
            </a:r>
            <a:r>
              <a:rPr lang="zh-CN" altLang="en-US"/>
              <a:t>来说，用</a:t>
            </a:r>
            <a:r>
              <a:rPr lang="en-US" altLang="zh-CN" i="1"/>
              <a:t>n</a:t>
            </a:r>
            <a:r>
              <a:rPr lang="zh-CN" altLang="en-US"/>
              <a:t>个个体 </a:t>
            </a:r>
            <a:r>
              <a:rPr lang="en-US" altLang="zh-CN" i="1"/>
              <a:t>a</a:t>
            </a:r>
            <a:r>
              <a:rPr lang="en-US" altLang="zh-CN" i="1" baseline="-25000"/>
              <a:t>1</a:t>
            </a:r>
            <a:r>
              <a:rPr lang="en-US" altLang="zh-CN" i="1"/>
              <a:t>,a</a:t>
            </a:r>
            <a:r>
              <a:rPr lang="en-US" altLang="zh-CN" i="1" baseline="-25000"/>
              <a:t>2</a:t>
            </a:r>
            <a:r>
              <a:rPr lang="en-US" altLang="zh-CN" i="1"/>
              <a:t>,…a</a:t>
            </a:r>
            <a:r>
              <a:rPr lang="en-US" altLang="zh-CN" i="1" baseline="-25000"/>
              <a:t>n </a:t>
            </a:r>
            <a:r>
              <a:rPr lang="zh-CN" altLang="en-US"/>
              <a:t>填到相应的位置上之后的形式</a:t>
            </a:r>
          </a:p>
          <a:p>
            <a:pPr algn="ctr"/>
            <a:r>
              <a:rPr lang="en-US" altLang="zh-CN"/>
              <a:t>A</a:t>
            </a:r>
            <a:r>
              <a:rPr lang="en-US" altLang="zh-CN" i="1"/>
              <a:t> </a:t>
            </a:r>
            <a:r>
              <a:rPr lang="en-US" altLang="zh-CN"/>
              <a:t>(</a:t>
            </a:r>
            <a:r>
              <a:rPr lang="en-US" altLang="zh-CN" i="1"/>
              <a:t>a</a:t>
            </a:r>
            <a:r>
              <a:rPr lang="en-US" altLang="zh-CN" i="1" baseline="-25000"/>
              <a:t>1</a:t>
            </a:r>
            <a:r>
              <a:rPr lang="en-US" altLang="zh-CN" i="1"/>
              <a:t>,a</a:t>
            </a:r>
            <a:r>
              <a:rPr lang="en-US" altLang="zh-CN" i="1" baseline="-25000"/>
              <a:t>2</a:t>
            </a:r>
            <a:r>
              <a:rPr lang="en-US" altLang="zh-CN" i="1"/>
              <a:t>,…a</a:t>
            </a:r>
            <a:r>
              <a:rPr lang="en-US" altLang="zh-CN" i="1" baseline="-25000"/>
              <a:t>n</a:t>
            </a:r>
            <a:r>
              <a:rPr lang="en-US" altLang="zh-CN"/>
              <a:t>)</a:t>
            </a:r>
          </a:p>
          <a:p>
            <a:pPr algn="just"/>
            <a:r>
              <a:rPr lang="zh-CN" altLang="en-US"/>
              <a:t>称为谓词</a:t>
            </a:r>
            <a:r>
              <a:rPr lang="en-US" altLang="zh-CN"/>
              <a:t>A</a:t>
            </a:r>
            <a:r>
              <a:rPr lang="zh-CN" altLang="en-US"/>
              <a:t>填以个体的</a:t>
            </a:r>
            <a:r>
              <a:rPr lang="zh-CN" altLang="en-US" b="1">
                <a:solidFill>
                  <a:srgbClr val="0033CC"/>
                </a:solidFill>
              </a:rPr>
              <a:t>谓词填式</a:t>
            </a:r>
            <a:r>
              <a:rPr lang="zh-CN" altLang="en-US"/>
              <a:t>。</a:t>
            </a:r>
          </a:p>
          <a:p>
            <a:pPr algn="just"/>
            <a:r>
              <a:rPr lang="zh-CN" altLang="en-US"/>
              <a:t>如果在谓词填式中含有个体变元，则称它为</a:t>
            </a:r>
            <a:r>
              <a:rPr lang="zh-CN" altLang="en-US" b="1">
                <a:solidFill>
                  <a:srgbClr val="0033CC"/>
                </a:solidFill>
              </a:rPr>
              <a:t>命题函数</a:t>
            </a:r>
            <a:r>
              <a:rPr lang="zh-CN" altLang="en-US"/>
              <a:t>。</a:t>
            </a:r>
            <a:endParaRPr lang="en-US" altLang="zh-CN"/>
          </a:p>
          <a:p>
            <a:pPr algn="just"/>
            <a:endParaRPr lang="en-US" altLang="zh-CN"/>
          </a:p>
          <a:p>
            <a:pPr algn="just"/>
            <a:endParaRPr lang="en-US" altLang="zh-CN"/>
          </a:p>
          <a:p>
            <a:pPr algn="just">
              <a:tabLst>
                <a:tab pos="103188" algn="l"/>
              </a:tabLst>
            </a:pPr>
            <a:r>
              <a:rPr lang="zh-CN" altLang="en-US"/>
              <a:t>以</a:t>
            </a:r>
            <a:r>
              <a:rPr lang="en-US" altLang="zh-CN" i="1"/>
              <a:t>n</a:t>
            </a:r>
            <a:r>
              <a:rPr lang="zh-CN" altLang="en-US"/>
              <a:t>元谓词为变域的变元称为</a:t>
            </a:r>
            <a:r>
              <a:rPr lang="en-US" altLang="zh-CN" i="1"/>
              <a:t>n</a:t>
            </a:r>
            <a:r>
              <a:rPr lang="zh-CN" altLang="en-US"/>
              <a:t>元谓词变元。以谓词为变域的变元称为</a:t>
            </a:r>
            <a:r>
              <a:rPr lang="zh-CN" altLang="en-US" b="1">
                <a:solidFill>
                  <a:srgbClr val="0033CC"/>
                </a:solidFill>
              </a:rPr>
              <a:t>谓词变元</a:t>
            </a:r>
            <a:r>
              <a:rPr lang="zh-CN" altLang="en-US"/>
              <a:t>。</a:t>
            </a:r>
          </a:p>
          <a:p>
            <a:pPr algn="just"/>
            <a:endParaRPr lang="zh-CN" altLang="en-US"/>
          </a:p>
          <a:p>
            <a:endParaRPr lang="zh-CN" altLang="en-US"/>
          </a:p>
        </p:txBody>
      </p:sp>
      <p:sp>
        <p:nvSpPr>
          <p:cNvPr id="5" name="矩形 4">
            <a:extLst>
              <a:ext uri="{FF2B5EF4-FFF2-40B4-BE49-F238E27FC236}">
                <a16:creationId xmlns:a16="http://schemas.microsoft.com/office/drawing/2014/main" id="{08733374-6C79-4FCE-B24B-6F7C2F34F394}"/>
              </a:ext>
            </a:extLst>
          </p:cNvPr>
          <p:cNvSpPr/>
          <p:nvPr/>
        </p:nvSpPr>
        <p:spPr>
          <a:xfrm>
            <a:off x="684260" y="1383779"/>
            <a:ext cx="8152169" cy="1398975"/>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D96083A-E2E9-47B9-8BE7-1DC65D28F20B}"/>
              </a:ext>
            </a:extLst>
          </p:cNvPr>
          <p:cNvSpPr/>
          <p:nvPr/>
        </p:nvSpPr>
        <p:spPr>
          <a:xfrm>
            <a:off x="684259" y="3485738"/>
            <a:ext cx="8152169" cy="1736243"/>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880429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44C5D28-3CF3-41C7-918D-ABDBEF2D2D21}"/>
              </a:ext>
            </a:extLst>
          </p:cNvPr>
          <p:cNvSpPr>
            <a:spLocks noGrp="1"/>
          </p:cNvSpPr>
          <p:nvPr>
            <p:ph type="body" sz="quarter" idx="13"/>
          </p:nvPr>
        </p:nvSpPr>
        <p:spPr/>
        <p:txBody>
          <a:bodyPr/>
          <a:lstStyle/>
          <a:p>
            <a:pPr>
              <a:lnSpc>
                <a:spcPct val="100000"/>
              </a:lnSpc>
              <a:spcBef>
                <a:spcPts val="1800"/>
              </a:spcBef>
            </a:pPr>
            <a:r>
              <a:rPr lang="zh-CN" altLang="en-US"/>
              <a:t>回顾</a:t>
            </a:r>
          </a:p>
        </p:txBody>
      </p:sp>
      <p:sp>
        <p:nvSpPr>
          <p:cNvPr id="3" name="文本占位符 2">
            <a:extLst>
              <a:ext uri="{FF2B5EF4-FFF2-40B4-BE49-F238E27FC236}">
                <a16:creationId xmlns:a16="http://schemas.microsoft.com/office/drawing/2014/main" id="{53F56184-26E1-47C8-B3F4-CA9C7F6C6FC6}"/>
              </a:ext>
            </a:extLst>
          </p:cNvPr>
          <p:cNvSpPr>
            <a:spLocks noGrp="1"/>
          </p:cNvSpPr>
          <p:nvPr>
            <p:ph type="body" sz="quarter" idx="14"/>
          </p:nvPr>
        </p:nvSpPr>
        <p:spPr/>
        <p:txBody>
          <a:bodyPr/>
          <a:lstStyle/>
          <a:p>
            <a:pPr algn="just">
              <a:spcBef>
                <a:spcPts val="600"/>
              </a:spcBef>
            </a:pPr>
            <a:r>
              <a:rPr lang="zh-CN" altLang="en-US" b="1">
                <a:solidFill>
                  <a:srgbClr val="0033CC"/>
                </a:solidFill>
              </a:rPr>
              <a:t>全称量词</a:t>
            </a:r>
            <a:r>
              <a:rPr lang="zh-CN" altLang="en-US"/>
              <a:t>，记为 </a:t>
            </a:r>
            <a:r>
              <a:rPr lang="zh-CN" altLang="en-US" b="1">
                <a:sym typeface="Symbol" panose="05050102010706020507" pitchFamily="18" charset="2"/>
              </a:rPr>
              <a:t></a:t>
            </a:r>
            <a:endParaRPr lang="en-US" altLang="zh-CN" b="1">
              <a:sym typeface="Symbol" panose="05050102010706020507" pitchFamily="18" charset="2"/>
            </a:endParaRPr>
          </a:p>
          <a:p>
            <a:pPr algn="just">
              <a:spcBef>
                <a:spcPts val="600"/>
              </a:spcBef>
            </a:pPr>
            <a:r>
              <a:rPr lang="zh-CN" altLang="en-US"/>
              <a:t>设</a:t>
            </a:r>
            <a:r>
              <a:rPr lang="en-US" altLang="zh-CN"/>
              <a:t>A(e)</a:t>
            </a:r>
            <a:r>
              <a:rPr lang="zh-CN" altLang="en-US"/>
              <a:t>是定义在个体域</a:t>
            </a:r>
            <a:r>
              <a:rPr lang="en-US" altLang="zh-CN"/>
              <a:t>I</a:t>
            </a:r>
            <a:r>
              <a:rPr lang="zh-CN" altLang="en-US"/>
              <a:t>上的谓词。表达式 </a:t>
            </a:r>
            <a:r>
              <a:rPr lang="zh-CN" altLang="en-US">
                <a:sym typeface="Symbol" panose="05050102010706020507" pitchFamily="18" charset="2"/>
              </a:rPr>
              <a:t></a:t>
            </a:r>
            <a:r>
              <a:rPr lang="en-US" altLang="zh-CN">
                <a:sym typeface="Symbol" panose="05050102010706020507" pitchFamily="18" charset="2"/>
              </a:rPr>
              <a:t>xA(x) </a:t>
            </a:r>
            <a:r>
              <a:rPr lang="zh-CN" altLang="en-US">
                <a:sym typeface="Symbol" panose="05050102010706020507" pitchFamily="18" charset="2"/>
              </a:rPr>
              <a:t>中，</a:t>
            </a:r>
            <a:r>
              <a:rPr lang="zh-CN" altLang="en-US"/>
              <a:t>称</a:t>
            </a:r>
            <a:r>
              <a:rPr lang="en-US" altLang="zh-CN"/>
              <a:t>x</a:t>
            </a:r>
            <a:r>
              <a:rPr lang="zh-CN" altLang="en-US"/>
              <a:t>为该全称量词的</a:t>
            </a:r>
            <a:r>
              <a:rPr lang="zh-CN" altLang="en-US" b="1">
                <a:solidFill>
                  <a:srgbClr val="0033CC"/>
                </a:solidFill>
              </a:rPr>
              <a:t>指导变元</a:t>
            </a:r>
            <a:r>
              <a:rPr lang="zh-CN" altLang="en-US"/>
              <a:t>，</a:t>
            </a:r>
            <a:r>
              <a:rPr lang="en-US" altLang="zh-CN"/>
              <a:t>A(x)</a:t>
            </a:r>
            <a:r>
              <a:rPr lang="zh-CN" altLang="en-US"/>
              <a:t>为该全称量词的</a:t>
            </a:r>
            <a:r>
              <a:rPr lang="zh-CN" altLang="en-US" b="1">
                <a:solidFill>
                  <a:srgbClr val="0033CC"/>
                </a:solidFill>
              </a:rPr>
              <a:t>辖域</a:t>
            </a:r>
            <a:r>
              <a:rPr lang="en-US" altLang="zh-CN"/>
              <a:t>(</a:t>
            </a:r>
            <a:r>
              <a:rPr lang="zh-CN" altLang="en-US"/>
              <a:t>或作用域</a:t>
            </a:r>
            <a:r>
              <a:rPr lang="en-US" altLang="zh-CN"/>
              <a:t>)</a:t>
            </a:r>
            <a:r>
              <a:rPr lang="zh-CN" altLang="en-US"/>
              <a:t>。</a:t>
            </a:r>
            <a:endParaRPr lang="en-US" altLang="zh-CN"/>
          </a:p>
          <a:p>
            <a:pPr marL="285750" indent="-285750" algn="just">
              <a:spcBef>
                <a:spcPts val="600"/>
              </a:spcBef>
              <a:buFont typeface="Wingdings" panose="05000000000000000000" pitchFamily="2" charset="2"/>
              <a:buChar char="Ø"/>
            </a:pPr>
            <a:r>
              <a:rPr lang="zh-CN" altLang="en-US">
                <a:sym typeface="Symbol" panose="05050102010706020507" pitchFamily="18" charset="2"/>
              </a:rPr>
              <a:t></a:t>
            </a:r>
            <a:r>
              <a:rPr lang="en-US" altLang="zh-CN">
                <a:sym typeface="Symbol" panose="05050102010706020507" pitchFamily="18" charset="2"/>
              </a:rPr>
              <a:t>xA(x)</a:t>
            </a:r>
            <a:r>
              <a:rPr lang="zh-CN" altLang="en-US"/>
              <a:t>为真当且仅当对于个体域 </a:t>
            </a:r>
            <a:r>
              <a:rPr lang="en-US" altLang="zh-CN" i="1"/>
              <a:t>I </a:t>
            </a:r>
            <a:r>
              <a:rPr lang="zh-CN" altLang="en-US"/>
              <a:t>上的每一个个体</a:t>
            </a:r>
            <a:r>
              <a:rPr lang="en-US" altLang="zh-CN"/>
              <a:t>x</a:t>
            </a:r>
            <a:r>
              <a:rPr lang="zh-CN" altLang="en-US"/>
              <a:t>，均有</a:t>
            </a:r>
            <a:r>
              <a:rPr lang="en-US" altLang="zh-CN">
                <a:sym typeface="Symbol" panose="05050102010706020507" pitchFamily="18" charset="2"/>
              </a:rPr>
              <a:t>A(x)</a:t>
            </a:r>
            <a:r>
              <a:rPr lang="zh-CN" altLang="en-US"/>
              <a:t>为真。同时，</a:t>
            </a:r>
            <a:endParaRPr lang="en-US" altLang="zh-CN"/>
          </a:p>
          <a:p>
            <a:pPr indent="282575" algn="just">
              <a:spcBef>
                <a:spcPts val="600"/>
              </a:spcBef>
            </a:pPr>
            <a:endParaRPr lang="zh-CN" altLang="en-US"/>
          </a:p>
          <a:p>
            <a:pPr algn="just">
              <a:spcBef>
                <a:spcPts val="600"/>
              </a:spcBef>
            </a:pPr>
            <a:r>
              <a:rPr lang="zh-CN" altLang="en-US" b="1">
                <a:solidFill>
                  <a:srgbClr val="0033CC"/>
                </a:solidFill>
              </a:rPr>
              <a:t>存在量词</a:t>
            </a:r>
            <a:r>
              <a:rPr lang="zh-CN" altLang="en-US"/>
              <a:t>，记为 </a:t>
            </a:r>
            <a:r>
              <a:rPr lang="zh-CN" altLang="en-US" b="1">
                <a:sym typeface="Symbol" panose="05050102010706020507" pitchFamily="18" charset="2"/>
              </a:rPr>
              <a:t></a:t>
            </a:r>
            <a:endParaRPr lang="en-US" altLang="zh-CN" b="1">
              <a:sym typeface="Symbol" panose="05050102010706020507" pitchFamily="18" charset="2"/>
            </a:endParaRPr>
          </a:p>
          <a:p>
            <a:pPr algn="just">
              <a:spcBef>
                <a:spcPts val="600"/>
              </a:spcBef>
            </a:pPr>
            <a:r>
              <a:rPr lang="zh-CN" altLang="en-US"/>
              <a:t>设</a:t>
            </a:r>
            <a:r>
              <a:rPr lang="en-US" altLang="zh-CN"/>
              <a:t>A(e)</a:t>
            </a:r>
            <a:r>
              <a:rPr lang="zh-CN" altLang="en-US"/>
              <a:t>是定义在个体域</a:t>
            </a:r>
            <a:r>
              <a:rPr lang="en-US" altLang="zh-CN"/>
              <a:t>I</a:t>
            </a:r>
            <a:r>
              <a:rPr lang="zh-CN" altLang="en-US"/>
              <a:t>上的谓词。表达式 </a:t>
            </a:r>
            <a:r>
              <a:rPr lang="zh-CN" altLang="en-US">
                <a:sym typeface="Symbol" panose="05050102010706020507" pitchFamily="18" charset="2"/>
              </a:rPr>
              <a:t></a:t>
            </a:r>
            <a:r>
              <a:rPr lang="en-US" altLang="zh-CN">
                <a:sym typeface="Symbol" panose="05050102010706020507" pitchFamily="18" charset="2"/>
              </a:rPr>
              <a:t>xA(x)</a:t>
            </a:r>
            <a:r>
              <a:rPr lang="zh-CN" altLang="en-US">
                <a:sym typeface="Symbol" panose="05050102010706020507" pitchFamily="18" charset="2"/>
              </a:rPr>
              <a:t>中，</a:t>
            </a:r>
            <a:r>
              <a:rPr lang="zh-CN" altLang="en-US"/>
              <a:t>称</a:t>
            </a:r>
            <a:r>
              <a:rPr lang="en-US" altLang="zh-CN"/>
              <a:t>x</a:t>
            </a:r>
            <a:r>
              <a:rPr lang="zh-CN" altLang="en-US"/>
              <a:t>为该存在量词的</a:t>
            </a:r>
            <a:r>
              <a:rPr lang="zh-CN" altLang="en-US" b="1">
                <a:solidFill>
                  <a:srgbClr val="0033CC"/>
                </a:solidFill>
              </a:rPr>
              <a:t>指导变元</a:t>
            </a:r>
            <a:r>
              <a:rPr lang="zh-CN" altLang="en-US"/>
              <a:t>， </a:t>
            </a:r>
            <a:r>
              <a:rPr lang="en-US" altLang="zh-CN">
                <a:sym typeface="Symbol" panose="05050102010706020507" pitchFamily="18" charset="2"/>
              </a:rPr>
              <a:t>A(x)</a:t>
            </a:r>
            <a:r>
              <a:rPr lang="zh-CN" altLang="en-US"/>
              <a:t>为该存在量词的</a:t>
            </a:r>
            <a:r>
              <a:rPr lang="zh-CN" altLang="en-US" b="1">
                <a:solidFill>
                  <a:srgbClr val="0033CC"/>
                </a:solidFill>
              </a:rPr>
              <a:t>辖域</a:t>
            </a:r>
            <a:r>
              <a:rPr lang="en-US" altLang="zh-CN"/>
              <a:t>(</a:t>
            </a:r>
            <a:r>
              <a:rPr lang="zh-CN" altLang="en-US"/>
              <a:t>或作用域</a:t>
            </a:r>
            <a:r>
              <a:rPr lang="en-US" altLang="zh-CN"/>
              <a:t>)</a:t>
            </a:r>
            <a:r>
              <a:rPr lang="zh-CN" altLang="en-US"/>
              <a:t>。</a:t>
            </a:r>
            <a:endParaRPr lang="en-US" altLang="zh-CN"/>
          </a:p>
          <a:p>
            <a:pPr marL="285750" indent="-285750" algn="just">
              <a:spcBef>
                <a:spcPts val="600"/>
              </a:spcBef>
              <a:buFont typeface="Wingdings" panose="05000000000000000000" pitchFamily="2" charset="2"/>
              <a:buChar char="Ø"/>
            </a:pPr>
            <a:r>
              <a:rPr lang="zh-CN" altLang="en-US">
                <a:sym typeface="Symbol" panose="05050102010706020507" pitchFamily="18" charset="2"/>
              </a:rPr>
              <a:t></a:t>
            </a:r>
            <a:r>
              <a:rPr lang="en-US" altLang="zh-CN">
                <a:sym typeface="Symbol" panose="05050102010706020507" pitchFamily="18" charset="2"/>
              </a:rPr>
              <a:t>xA(x)</a:t>
            </a:r>
            <a:r>
              <a:rPr lang="zh-CN" altLang="en-US"/>
              <a:t>为真当且仅当在个体域 </a:t>
            </a:r>
            <a:r>
              <a:rPr lang="en-US" altLang="zh-CN" i="1"/>
              <a:t>I </a:t>
            </a:r>
            <a:r>
              <a:rPr lang="zh-CN" altLang="en-US"/>
              <a:t>中至少有一个个体</a:t>
            </a:r>
            <a:r>
              <a:rPr lang="en-US" altLang="zh-CN"/>
              <a:t>x</a:t>
            </a:r>
            <a:r>
              <a:rPr lang="zh-CN" altLang="en-US"/>
              <a:t>，使</a:t>
            </a:r>
            <a:r>
              <a:rPr lang="en-US" altLang="zh-CN">
                <a:sym typeface="Symbol" panose="05050102010706020507" pitchFamily="18" charset="2"/>
              </a:rPr>
              <a:t>A(x)</a:t>
            </a:r>
            <a:r>
              <a:rPr lang="zh-CN" altLang="en-US"/>
              <a:t>为真。</a:t>
            </a:r>
            <a:endParaRPr lang="en-US" altLang="zh-CN"/>
          </a:p>
          <a:p>
            <a:pPr marL="285750" indent="-285750" algn="just">
              <a:spcBef>
                <a:spcPts val="600"/>
              </a:spcBef>
              <a:buFont typeface="Wingdings" panose="05000000000000000000" pitchFamily="2" charset="2"/>
              <a:buChar char="Ø"/>
            </a:pPr>
            <a:endParaRPr lang="en-US" altLang="zh-CN"/>
          </a:p>
          <a:p>
            <a:r>
              <a:rPr lang="zh-CN" altLang="en-US"/>
              <a:t>量词可用于区别个体与个体变元。只有个体变元才可以冠以量词。</a:t>
            </a:r>
            <a:endParaRPr lang="en-US" altLang="zh-CN"/>
          </a:p>
        </p:txBody>
      </p:sp>
    </p:spTree>
    <p:extLst>
      <p:ext uri="{BB962C8B-B14F-4D97-AF65-F5344CB8AC3E}">
        <p14:creationId xmlns:p14="http://schemas.microsoft.com/office/powerpoint/2010/main" val="2024201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r>
              <a:rPr lang="zh-CN" altLang="en-US"/>
              <a:t>回顾</a:t>
            </a:r>
            <a:endParaRPr lang="en-US" altLang="zh-CN"/>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pPr algn="just"/>
            <a:r>
              <a:rPr lang="zh-CN" altLang="en-US"/>
              <a:t>有了这些基本概念，就可以给出谓词公式</a:t>
            </a:r>
            <a:r>
              <a:rPr lang="en-US" altLang="zh-CN"/>
              <a:t>(Well Formed Formula)</a:t>
            </a:r>
            <a:r>
              <a:rPr lang="zh-CN" altLang="en-US"/>
              <a:t>的形式定义。为了方便起见，在不发生混淆时，仍称谓词公式为公式。</a:t>
            </a:r>
          </a:p>
          <a:p>
            <a:pPr algn="just"/>
            <a:r>
              <a:rPr lang="zh-CN" altLang="en-US" b="1"/>
              <a:t>定义</a:t>
            </a:r>
            <a:endParaRPr lang="en-US" altLang="zh-CN" b="1"/>
          </a:p>
          <a:p>
            <a:pPr algn="just"/>
            <a:r>
              <a:rPr lang="zh-CN" altLang="en-US"/>
              <a:t>谓词公式定义如下</a:t>
            </a:r>
          </a:p>
          <a:p>
            <a:pPr algn="just"/>
            <a:r>
              <a:rPr lang="en-US" altLang="zh-CN">
                <a:cs typeface="Times New Roman" panose="02020603050405020304" pitchFamily="18" charset="0"/>
              </a:rPr>
              <a:t>1</a:t>
            </a:r>
            <a:r>
              <a:rPr lang="zh-CN" altLang="en-US"/>
              <a:t>）命题变元及 </a:t>
            </a:r>
            <a:r>
              <a:rPr lang="en-US" altLang="zh-CN"/>
              <a:t>T, F </a:t>
            </a:r>
            <a:r>
              <a:rPr lang="zh-CN" altLang="en-US"/>
              <a:t>是谓词公式；</a:t>
            </a:r>
          </a:p>
          <a:p>
            <a:pPr algn="just"/>
            <a:r>
              <a:rPr lang="en-US" altLang="zh-CN"/>
              <a:t>2</a:t>
            </a:r>
            <a:r>
              <a:rPr lang="zh-CN" altLang="en-US"/>
              <a:t>）若 </a:t>
            </a:r>
            <a:r>
              <a:rPr lang="zh-CN" altLang="en-US">
                <a:sym typeface="Symbol" panose="05050102010706020507" pitchFamily="18" charset="2"/>
              </a:rPr>
              <a:t> </a:t>
            </a:r>
            <a:r>
              <a:rPr lang="zh-CN" altLang="en-US"/>
              <a:t>是谓词公式，则 </a:t>
            </a:r>
            <a:r>
              <a:rPr lang="zh-CN" altLang="en-US">
                <a:sym typeface="Symbol" panose="05050102010706020507" pitchFamily="18" charset="2"/>
              </a:rPr>
              <a:t> </a:t>
            </a:r>
            <a:r>
              <a:rPr lang="zh-CN" altLang="en-US"/>
              <a:t>是谓词公式；</a:t>
            </a:r>
          </a:p>
          <a:p>
            <a:pPr algn="just"/>
            <a:r>
              <a:rPr lang="en-US" altLang="zh-CN"/>
              <a:t>3</a:t>
            </a:r>
            <a:r>
              <a:rPr lang="zh-CN" altLang="en-US"/>
              <a:t>）若 </a:t>
            </a:r>
            <a:r>
              <a:rPr lang="en-US" altLang="zh-CN"/>
              <a:t>A </a:t>
            </a:r>
            <a:r>
              <a:rPr lang="zh-CN" altLang="en-US"/>
              <a:t>为 </a:t>
            </a:r>
            <a:r>
              <a:rPr lang="en-US" altLang="zh-CN"/>
              <a:t>n</a:t>
            </a:r>
            <a:r>
              <a:rPr lang="en-US" altLang="zh-CN" i="1"/>
              <a:t> </a:t>
            </a:r>
            <a:r>
              <a:rPr lang="zh-CN" altLang="en-US"/>
              <a:t>元谓词变元，</a:t>
            </a:r>
            <a:r>
              <a:rPr lang="en-US" altLang="zh-CN"/>
              <a:t>x</a:t>
            </a:r>
            <a:r>
              <a:rPr lang="en-US" altLang="zh-CN" baseline="-25000"/>
              <a:t>1</a:t>
            </a:r>
            <a:r>
              <a:rPr lang="en-US" altLang="zh-CN"/>
              <a:t>, x</a:t>
            </a:r>
            <a:r>
              <a:rPr lang="en-US" altLang="zh-CN" baseline="-25000"/>
              <a:t>2</a:t>
            </a:r>
            <a:r>
              <a:rPr lang="en-US" altLang="zh-CN"/>
              <a:t>, …, x</a:t>
            </a:r>
            <a:r>
              <a:rPr lang="en-US" altLang="zh-CN" baseline="-25000"/>
              <a:t>n</a:t>
            </a:r>
            <a:r>
              <a:rPr lang="en-US" altLang="zh-CN"/>
              <a:t> </a:t>
            </a:r>
            <a:r>
              <a:rPr lang="zh-CN" altLang="en-US"/>
              <a:t>是 </a:t>
            </a:r>
            <a:r>
              <a:rPr lang="en-US" altLang="zh-CN"/>
              <a:t>n</a:t>
            </a:r>
            <a:r>
              <a:rPr lang="en-US" altLang="zh-CN" i="1"/>
              <a:t> </a:t>
            </a:r>
            <a:r>
              <a:rPr lang="zh-CN" altLang="en-US"/>
              <a:t>个个体变元，则</a:t>
            </a:r>
            <a:r>
              <a:rPr lang="en-US" altLang="zh-CN"/>
              <a:t>A(x</a:t>
            </a:r>
            <a:r>
              <a:rPr lang="en-US" altLang="zh-CN" baseline="-25000"/>
              <a:t>1</a:t>
            </a:r>
            <a:r>
              <a:rPr lang="en-US" altLang="zh-CN"/>
              <a:t>, x</a:t>
            </a:r>
            <a:r>
              <a:rPr lang="en-US" altLang="zh-CN" baseline="-25000"/>
              <a:t>2</a:t>
            </a:r>
            <a:r>
              <a:rPr lang="en-US" altLang="zh-CN"/>
              <a:t>, …, x</a:t>
            </a:r>
            <a:r>
              <a:rPr lang="en-US" altLang="zh-CN" baseline="-25000"/>
              <a:t>n</a:t>
            </a:r>
            <a:r>
              <a:rPr lang="en-US" altLang="zh-CN"/>
              <a:t>)</a:t>
            </a:r>
            <a:r>
              <a:rPr lang="zh-CN" altLang="en-US"/>
              <a:t>是谓词公式；</a:t>
            </a:r>
          </a:p>
          <a:p>
            <a:pPr algn="just"/>
            <a:r>
              <a:rPr lang="en-US" altLang="zh-CN"/>
              <a:t>4</a:t>
            </a:r>
            <a:r>
              <a:rPr lang="zh-CN" altLang="en-US"/>
              <a:t>）若 </a:t>
            </a:r>
            <a:r>
              <a:rPr lang="zh-CN" altLang="en-US">
                <a:sym typeface="Symbol" panose="05050102010706020507" pitchFamily="18" charset="2"/>
              </a:rPr>
              <a:t></a:t>
            </a:r>
            <a:r>
              <a:rPr lang="en-US" altLang="zh-CN">
                <a:sym typeface="Symbol" panose="05050102010706020507" pitchFamily="18" charset="2"/>
              </a:rPr>
              <a:t>,  </a:t>
            </a:r>
            <a:r>
              <a:rPr lang="zh-CN" altLang="en-US"/>
              <a:t>是谓词公式，则</a:t>
            </a:r>
          </a:p>
          <a:p>
            <a:pPr indent="288925" algn="ctr"/>
            <a:r>
              <a:rPr lang="en-US" altLang="zh-CN">
                <a:sym typeface="Symbol" panose="05050102010706020507" pitchFamily="18" charset="2"/>
              </a:rPr>
              <a:t>(  ) , (  ) , (  ) , (  ) </a:t>
            </a:r>
          </a:p>
          <a:p>
            <a:r>
              <a:rPr lang="zh-CN" altLang="en-US"/>
              <a:t>是谓词公式；</a:t>
            </a:r>
          </a:p>
          <a:p>
            <a:pPr algn="just"/>
            <a:r>
              <a:rPr lang="en-US" altLang="zh-CN"/>
              <a:t>5)   </a:t>
            </a:r>
            <a:r>
              <a:rPr lang="zh-CN" altLang="en-US"/>
              <a:t>若 </a:t>
            </a:r>
            <a:r>
              <a:rPr lang="zh-CN" altLang="en-US">
                <a:sym typeface="Symbol" panose="05050102010706020507" pitchFamily="18" charset="2"/>
              </a:rPr>
              <a:t> </a:t>
            </a:r>
            <a:r>
              <a:rPr lang="zh-CN" altLang="en-US"/>
              <a:t>是谓词公式，</a:t>
            </a:r>
            <a:r>
              <a:rPr lang="en-US" altLang="zh-CN"/>
              <a:t>x </a:t>
            </a:r>
            <a:r>
              <a:rPr lang="zh-CN" altLang="en-US"/>
              <a:t>是个体变元，则</a:t>
            </a:r>
          </a:p>
          <a:p>
            <a:pPr indent="288925" algn="ctr"/>
            <a:r>
              <a:rPr lang="zh-CN" altLang="en-US">
                <a:sym typeface="Symbol" panose="05050102010706020507" pitchFamily="18" charset="2"/>
              </a:rPr>
              <a:t></a:t>
            </a:r>
            <a:r>
              <a:rPr lang="en-US" altLang="zh-CN">
                <a:sym typeface="Symbol" panose="05050102010706020507" pitchFamily="18" charset="2"/>
              </a:rPr>
              <a:t>x  ,  x</a:t>
            </a:r>
            <a:endParaRPr lang="en-US" altLang="zh-CN"/>
          </a:p>
          <a:p>
            <a:r>
              <a:rPr lang="zh-CN" altLang="en-US"/>
              <a:t>是谓词公式；</a:t>
            </a:r>
          </a:p>
          <a:p>
            <a:pPr algn="just"/>
            <a:r>
              <a:rPr lang="en-US" altLang="zh-CN"/>
              <a:t>6)   </a:t>
            </a:r>
            <a:r>
              <a:rPr lang="zh-CN" altLang="en-US"/>
              <a:t>只有有限次使用</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a:t>
            </a:r>
            <a:r>
              <a:rPr lang="en-US" altLang="zh-CN"/>
              <a:t>5)</a:t>
            </a:r>
            <a:r>
              <a:rPr lang="zh-CN" altLang="en-US"/>
              <a:t>得到的符号串才是谓词公式。</a:t>
            </a:r>
          </a:p>
          <a:p>
            <a:endParaRPr lang="zh-CN" altLang="en-US"/>
          </a:p>
        </p:txBody>
      </p:sp>
      <p:sp>
        <p:nvSpPr>
          <p:cNvPr id="4" name="矩形 3">
            <a:extLst>
              <a:ext uri="{FF2B5EF4-FFF2-40B4-BE49-F238E27FC236}">
                <a16:creationId xmlns:a16="http://schemas.microsoft.com/office/drawing/2014/main" id="{7F3673D6-05A8-4F60-B1BA-7CFD4A2E6C44}"/>
              </a:ext>
            </a:extLst>
          </p:cNvPr>
          <p:cNvSpPr/>
          <p:nvPr/>
        </p:nvSpPr>
        <p:spPr>
          <a:xfrm>
            <a:off x="684260" y="1998780"/>
            <a:ext cx="8152169" cy="441853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8983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5F4AF77-ABD2-4209-A65E-B35306C11375}"/>
              </a:ext>
            </a:extLst>
          </p:cNvPr>
          <p:cNvSpPr>
            <a:spLocks noGrp="1"/>
          </p:cNvSpPr>
          <p:nvPr>
            <p:ph type="body" sz="quarter" idx="13"/>
          </p:nvPr>
        </p:nvSpPr>
        <p:spPr>
          <a:xfrm>
            <a:off x="1805939" y="440690"/>
            <a:ext cx="4156999" cy="514350"/>
          </a:xfrm>
        </p:spPr>
        <p:txBody>
          <a:bodyPr/>
          <a:lstStyle/>
          <a:p>
            <a:r>
              <a:rPr lang="zh-CN" altLang="en-US"/>
              <a:t>回顾</a:t>
            </a:r>
          </a:p>
        </p:txBody>
      </p:sp>
      <p:sp>
        <p:nvSpPr>
          <p:cNvPr id="3" name="文本占位符 2">
            <a:extLst>
              <a:ext uri="{FF2B5EF4-FFF2-40B4-BE49-F238E27FC236}">
                <a16:creationId xmlns:a16="http://schemas.microsoft.com/office/drawing/2014/main" id="{37E287DA-6B29-4899-9D20-C78A336C64DC}"/>
              </a:ext>
            </a:extLst>
          </p:cNvPr>
          <p:cNvSpPr>
            <a:spLocks noGrp="1"/>
          </p:cNvSpPr>
          <p:nvPr>
            <p:ph type="body" sz="quarter" idx="14"/>
          </p:nvPr>
        </p:nvSpPr>
        <p:spPr>
          <a:xfrm>
            <a:off x="684260" y="1389180"/>
            <a:ext cx="8152169" cy="4762239"/>
          </a:xfrm>
        </p:spPr>
        <p:txBody>
          <a:bodyPr/>
          <a:lstStyle/>
          <a:p>
            <a:pPr algn="just">
              <a:spcBef>
                <a:spcPts val="600"/>
              </a:spcBef>
            </a:pPr>
            <a:r>
              <a:rPr lang="zh-CN" altLang="en-US"/>
              <a:t>将所有的个体域统一起来组成一个理想的个体域，即</a:t>
            </a:r>
            <a:r>
              <a:rPr lang="zh-CN" altLang="en-US" b="1">
                <a:solidFill>
                  <a:srgbClr val="0033CC"/>
                </a:solidFill>
              </a:rPr>
              <a:t>全总个体域</a:t>
            </a:r>
            <a:r>
              <a:rPr lang="zh-CN" altLang="en-US"/>
              <a:t>。</a:t>
            </a:r>
            <a:endParaRPr lang="en-US" altLang="zh-CN"/>
          </a:p>
          <a:p>
            <a:pPr algn="just">
              <a:spcBef>
                <a:spcPts val="600"/>
              </a:spcBef>
            </a:pPr>
            <a:r>
              <a:rPr lang="zh-CN" altLang="en-US"/>
              <a:t>可根据如下方式将个体域转化成</a:t>
            </a:r>
            <a:r>
              <a:rPr lang="zh-CN" altLang="en-US" b="1">
                <a:solidFill>
                  <a:srgbClr val="0033CC"/>
                </a:solidFill>
              </a:rPr>
              <a:t>特性谓词</a:t>
            </a:r>
            <a:r>
              <a:rPr lang="zh-CN" altLang="en-US"/>
              <a:t>。</a:t>
            </a:r>
          </a:p>
          <a:p>
            <a:pPr algn="just">
              <a:spcBef>
                <a:spcPts val="600"/>
              </a:spcBef>
            </a:pPr>
            <a:r>
              <a:rPr lang="en-US" altLang="zh-CN"/>
              <a:t>1) </a:t>
            </a:r>
            <a:r>
              <a:rPr lang="zh-CN" altLang="en-US"/>
              <a:t>对全称量词而言，应将特性谓词作为蕴涵前件出现在该量词的辖域中。</a:t>
            </a:r>
          </a:p>
          <a:p>
            <a:pPr algn="just">
              <a:spcBef>
                <a:spcPts val="600"/>
              </a:spcBef>
            </a:pPr>
            <a:r>
              <a:rPr lang="en-US" altLang="zh-CN"/>
              <a:t>2) </a:t>
            </a:r>
            <a:r>
              <a:rPr lang="zh-CN" altLang="en-US"/>
              <a:t>对存在量词而言，应将特性谓词作为合取项出现在该量词的辖域中。</a:t>
            </a:r>
          </a:p>
          <a:p>
            <a:pPr algn="just">
              <a:spcBef>
                <a:spcPts val="600"/>
              </a:spcBef>
            </a:pPr>
            <a:endParaRPr lang="en-US" altLang="zh-CN"/>
          </a:p>
          <a:p>
            <a:pPr algn="just">
              <a:spcBef>
                <a:spcPts val="600"/>
              </a:spcBef>
            </a:pPr>
            <a:r>
              <a:rPr lang="zh-CN" altLang="en-US" b="1"/>
              <a:t>例 </a:t>
            </a:r>
            <a:r>
              <a:rPr lang="zh-CN" altLang="en-US"/>
              <a:t>所有正整数都大于</a:t>
            </a:r>
            <a:r>
              <a:rPr lang="en-US" altLang="zh-CN"/>
              <a:t>0</a:t>
            </a:r>
            <a:r>
              <a:rPr lang="zh-CN" altLang="en-US"/>
              <a:t>。</a:t>
            </a:r>
            <a:r>
              <a:rPr lang="en-US" altLang="zh-CN"/>
              <a:t>    </a:t>
            </a:r>
            <a:r>
              <a:rPr lang="zh-CN" altLang="en-US"/>
              <a:t>存在正整数大于</a:t>
            </a:r>
            <a:r>
              <a:rPr lang="en-US" altLang="zh-CN"/>
              <a:t>10</a:t>
            </a:r>
            <a:r>
              <a:rPr lang="zh-CN" altLang="en-US"/>
              <a:t>。</a:t>
            </a:r>
            <a:r>
              <a:rPr lang="en-US" altLang="zh-CN"/>
              <a:t>   </a:t>
            </a:r>
          </a:p>
          <a:p>
            <a:pPr>
              <a:spcBef>
                <a:spcPts val="600"/>
              </a:spcBef>
            </a:pPr>
            <a:r>
              <a:rPr lang="zh-CN" altLang="en-US" b="1"/>
              <a:t>例 </a:t>
            </a:r>
            <a:r>
              <a:rPr lang="zh-CN" altLang="en-US"/>
              <a:t>每个人都有一张桌子。</a:t>
            </a:r>
            <a:endParaRPr lang="en-US" altLang="zh-CN"/>
          </a:p>
          <a:p>
            <a:pPr>
              <a:spcBef>
                <a:spcPts val="600"/>
              </a:spcBef>
            </a:pPr>
            <a:endParaRPr lang="en-US" altLang="zh-CN"/>
          </a:p>
          <a:p>
            <a:pPr marL="285750" indent="-285750">
              <a:spcBef>
                <a:spcPts val="600"/>
              </a:spcBef>
              <a:buFont typeface="Wingdings" panose="05000000000000000000" pitchFamily="2" charset="2"/>
              <a:buChar char="Ø"/>
            </a:pPr>
            <a:r>
              <a:rPr lang="zh-CN" altLang="en-US"/>
              <a:t>多个量词同时出现时</a:t>
            </a:r>
            <a:r>
              <a:rPr lang="en-US" altLang="zh-CN"/>
              <a:t>, </a:t>
            </a:r>
            <a:r>
              <a:rPr lang="zh-CN" altLang="en-US"/>
              <a:t>不能随意颠倒它们的顺序</a:t>
            </a:r>
            <a:endParaRPr lang="en-US" altLang="zh-CN"/>
          </a:p>
          <a:p>
            <a:r>
              <a:rPr lang="zh-CN" altLang="en-US" b="1"/>
              <a:t>例 </a:t>
            </a:r>
            <a:r>
              <a:rPr lang="zh-CN" altLang="en-US"/>
              <a:t>全总个体域为实数集合，对于任意的</a:t>
            </a:r>
            <a:r>
              <a:rPr lang="en-US" altLang="zh-CN"/>
              <a:t>x, </a:t>
            </a:r>
            <a:r>
              <a:rPr lang="zh-CN" altLang="en-US"/>
              <a:t>都存在</a:t>
            </a:r>
            <a:r>
              <a:rPr lang="en-US" altLang="zh-CN"/>
              <a:t>y, </a:t>
            </a:r>
            <a:r>
              <a:rPr lang="zh-CN" altLang="en-US"/>
              <a:t>使得</a:t>
            </a:r>
            <a:r>
              <a:rPr lang="en-US" altLang="zh-CN"/>
              <a:t>x</a:t>
            </a:r>
            <a:r>
              <a:rPr lang="zh-CN" altLang="en-US"/>
              <a:t> </a:t>
            </a:r>
            <a:r>
              <a:rPr lang="en-US" altLang="zh-CN"/>
              <a:t>+ y</a:t>
            </a:r>
            <a:r>
              <a:rPr lang="zh-CN" altLang="en-US"/>
              <a:t> </a:t>
            </a:r>
            <a:r>
              <a:rPr lang="en-US" altLang="zh-CN"/>
              <a:t>= 5.</a:t>
            </a:r>
          </a:p>
          <a:p>
            <a:pPr indent="282575" algn="just">
              <a:spcBef>
                <a:spcPts val="600"/>
              </a:spcBef>
            </a:pPr>
            <a:endParaRPr lang="en-US" altLang="zh-CN"/>
          </a:p>
          <a:p>
            <a:pPr marL="285750" indent="-285750">
              <a:buFont typeface="Wingdings" panose="05000000000000000000" pitchFamily="2" charset="2"/>
              <a:buChar char="Ø"/>
            </a:pPr>
            <a:r>
              <a:rPr lang="zh-CN" altLang="en-US"/>
              <a:t>在引入个体词</a:t>
            </a:r>
            <a:r>
              <a:rPr lang="en-US" altLang="zh-CN"/>
              <a:t>, </a:t>
            </a:r>
            <a:r>
              <a:rPr lang="zh-CN" altLang="en-US"/>
              <a:t>谓词和量词后</a:t>
            </a:r>
            <a:r>
              <a:rPr lang="en-US" altLang="zh-CN"/>
              <a:t>, </a:t>
            </a:r>
            <a:r>
              <a:rPr lang="zh-CN" altLang="en-US"/>
              <a:t>数学上的所有概念和定理都可以表示为</a:t>
            </a:r>
          </a:p>
          <a:p>
            <a:r>
              <a:rPr lang="zh-CN" altLang="en-US"/>
              <a:t>谓词逻辑的命题</a:t>
            </a:r>
            <a:endParaRPr lang="en-US" altLang="zh-CN"/>
          </a:p>
          <a:p>
            <a:r>
              <a:rPr lang="zh-CN" altLang="en-US" b="1"/>
              <a:t>例 </a:t>
            </a:r>
            <a:r>
              <a:rPr lang="zh-CN" altLang="en-US"/>
              <a:t>全总个体域为实数集合，函数</a:t>
            </a:r>
            <a:r>
              <a:rPr lang="en-US" altLang="zh-CN"/>
              <a:t>f(x)</a:t>
            </a:r>
            <a:r>
              <a:rPr lang="zh-CN" altLang="en-US"/>
              <a:t>在点</a:t>
            </a:r>
            <a:r>
              <a:rPr lang="en-US" altLang="zh-CN"/>
              <a:t>a</a:t>
            </a:r>
            <a:r>
              <a:rPr lang="zh-CN" altLang="en-US"/>
              <a:t>连续的定义是对任意的</a:t>
            </a:r>
            <a:r>
              <a:rPr lang="el-GR" altLang="zh-CN"/>
              <a:t>ε</a:t>
            </a:r>
            <a:r>
              <a:rPr lang="en-US" altLang="zh-CN"/>
              <a:t>&gt; 0, </a:t>
            </a:r>
            <a:r>
              <a:rPr lang="zh-CN" altLang="en-US"/>
              <a:t>存在一个</a:t>
            </a:r>
            <a:r>
              <a:rPr lang="el-GR" altLang="zh-CN"/>
              <a:t>δ</a:t>
            </a:r>
            <a:r>
              <a:rPr lang="en-US" altLang="zh-CN"/>
              <a:t> &gt; 0, </a:t>
            </a:r>
            <a:r>
              <a:rPr lang="zh-CN" altLang="en-US"/>
              <a:t>使得对所有</a:t>
            </a:r>
            <a:r>
              <a:rPr lang="en-US" altLang="zh-CN"/>
              <a:t>x, </a:t>
            </a:r>
            <a:r>
              <a:rPr lang="zh-CN" altLang="en-US"/>
              <a:t>若</a:t>
            </a:r>
            <a:r>
              <a:rPr lang="en-US" altLang="zh-CN"/>
              <a:t>|x</a:t>
            </a:r>
            <a:r>
              <a:rPr lang="zh-CN" altLang="en-US"/>
              <a:t> − </a:t>
            </a:r>
            <a:r>
              <a:rPr lang="en-US" altLang="zh-CN"/>
              <a:t>a| &lt; </a:t>
            </a:r>
            <a:r>
              <a:rPr lang="el-GR" altLang="zh-CN"/>
              <a:t>δ</a:t>
            </a:r>
            <a:r>
              <a:rPr lang="en-US" altLang="zh-CN"/>
              <a:t>, </a:t>
            </a:r>
            <a:r>
              <a:rPr lang="zh-CN" altLang="en-US"/>
              <a:t>则</a:t>
            </a:r>
            <a:r>
              <a:rPr lang="en-US" altLang="zh-CN"/>
              <a:t>|f(x)</a:t>
            </a:r>
            <a:r>
              <a:rPr lang="zh-CN" altLang="en-US"/>
              <a:t>−</a:t>
            </a:r>
            <a:r>
              <a:rPr lang="en-US" altLang="zh-CN"/>
              <a:t>f(a)| &lt; </a:t>
            </a:r>
            <a:r>
              <a:rPr lang="el-GR" altLang="zh-CN"/>
              <a:t>ε</a:t>
            </a:r>
            <a:r>
              <a:rPr lang="en-US" altLang="zh-CN"/>
              <a:t>.</a:t>
            </a:r>
            <a:endParaRPr lang="zh-CN" altLang="en-US"/>
          </a:p>
        </p:txBody>
      </p:sp>
    </p:spTree>
    <p:extLst>
      <p:ext uri="{BB962C8B-B14F-4D97-AF65-F5344CB8AC3E}">
        <p14:creationId xmlns:p14="http://schemas.microsoft.com/office/powerpoint/2010/main" val="4170446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r>
              <a:rPr lang="en-US" altLang="zh-CN"/>
              <a:t>2.1.1  </a:t>
            </a:r>
            <a:r>
              <a:rPr lang="zh-CN" altLang="en-US"/>
              <a:t>谓词公式</a:t>
            </a:r>
            <a:endParaRPr lang="en-US" altLang="zh-CN"/>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pPr algn="just"/>
            <a:r>
              <a:rPr lang="zh-CN" altLang="en-US" b="1"/>
              <a:t>定义</a:t>
            </a:r>
            <a:endParaRPr lang="en-US" altLang="zh-CN" b="1"/>
          </a:p>
          <a:p>
            <a:pPr algn="just"/>
            <a:r>
              <a:rPr lang="zh-CN" altLang="en-US"/>
              <a:t>设 </a:t>
            </a:r>
            <a:r>
              <a:rPr lang="zh-CN" altLang="en-US">
                <a:sym typeface="Symbol" panose="05050102010706020507" pitchFamily="18" charset="2"/>
              </a:rPr>
              <a:t> </a:t>
            </a:r>
            <a:r>
              <a:rPr lang="zh-CN" altLang="en-US"/>
              <a:t>是谓词公式，</a:t>
            </a:r>
            <a:r>
              <a:rPr lang="en-US" altLang="zh-CN"/>
              <a:t>x </a:t>
            </a:r>
            <a:r>
              <a:rPr lang="zh-CN" altLang="en-US"/>
              <a:t>是个体变元。若 </a:t>
            </a:r>
            <a:r>
              <a:rPr lang="en-US" altLang="zh-CN"/>
              <a:t>x </a:t>
            </a:r>
            <a:r>
              <a:rPr lang="zh-CN" altLang="en-US"/>
              <a:t>在 </a:t>
            </a:r>
            <a:r>
              <a:rPr lang="zh-CN" altLang="en-US">
                <a:sym typeface="Symbol" panose="05050102010706020507" pitchFamily="18" charset="2"/>
              </a:rPr>
              <a:t> </a:t>
            </a:r>
            <a:r>
              <a:rPr lang="zh-CN" altLang="en-US"/>
              <a:t>中的某个出现不在 </a:t>
            </a:r>
            <a:r>
              <a:rPr lang="zh-CN" altLang="en-US">
                <a:sym typeface="Symbol" panose="05050102010706020507" pitchFamily="18" charset="2"/>
              </a:rPr>
              <a:t> </a:t>
            </a:r>
            <a:r>
              <a:rPr lang="zh-CN" altLang="en-US"/>
              <a:t>的任何子公式 </a:t>
            </a:r>
            <a:r>
              <a:rPr lang="zh-CN" altLang="en-US">
                <a:sym typeface="Symbol" panose="05050102010706020507" pitchFamily="18" charset="2"/>
              </a:rPr>
              <a:t></a:t>
            </a:r>
            <a:r>
              <a:rPr lang="en-US" altLang="zh-CN">
                <a:sym typeface="Symbol" panose="05050102010706020507" pitchFamily="18" charset="2"/>
              </a:rPr>
              <a:t>x </a:t>
            </a:r>
            <a:r>
              <a:rPr lang="zh-CN" altLang="en-US"/>
              <a:t>或 </a:t>
            </a:r>
            <a:r>
              <a:rPr lang="zh-CN" altLang="en-US">
                <a:sym typeface="Symbol" panose="05050102010706020507" pitchFamily="18" charset="2"/>
              </a:rPr>
              <a:t></a:t>
            </a:r>
            <a:r>
              <a:rPr lang="en-US" altLang="zh-CN">
                <a:sym typeface="Symbol" panose="05050102010706020507" pitchFamily="18" charset="2"/>
              </a:rPr>
              <a:t>x </a:t>
            </a:r>
            <a:r>
              <a:rPr lang="zh-CN" altLang="en-US"/>
              <a:t>中，则称该 </a:t>
            </a:r>
            <a:r>
              <a:rPr lang="en-US" altLang="zh-CN"/>
              <a:t>x </a:t>
            </a:r>
            <a:r>
              <a:rPr lang="zh-CN" altLang="en-US"/>
              <a:t>是 </a:t>
            </a:r>
            <a:r>
              <a:rPr lang="zh-CN" altLang="en-US">
                <a:sym typeface="Symbol" panose="05050102010706020507" pitchFamily="18" charset="2"/>
              </a:rPr>
              <a:t> </a:t>
            </a:r>
            <a:r>
              <a:rPr lang="zh-CN" altLang="en-US"/>
              <a:t>的自由变元。</a:t>
            </a:r>
            <a:endParaRPr lang="en-US" altLang="zh-CN"/>
          </a:p>
          <a:p>
            <a:pPr algn="just"/>
            <a:r>
              <a:rPr lang="zh-CN" altLang="en-US" b="1"/>
              <a:t>定义</a:t>
            </a:r>
            <a:endParaRPr lang="en-US" altLang="zh-CN" b="1"/>
          </a:p>
          <a:p>
            <a:pPr algn="just"/>
            <a:r>
              <a:rPr lang="zh-CN" altLang="en-US"/>
              <a:t>设 </a:t>
            </a:r>
            <a:r>
              <a:rPr lang="en-US" altLang="zh-CN"/>
              <a:t>x </a:t>
            </a:r>
            <a:r>
              <a:rPr lang="zh-CN" altLang="en-US"/>
              <a:t>是 </a:t>
            </a:r>
            <a:r>
              <a:rPr lang="zh-CN" altLang="en-US">
                <a:sym typeface="Symbol" panose="05050102010706020507" pitchFamily="18" charset="2"/>
              </a:rPr>
              <a:t> </a:t>
            </a:r>
            <a:r>
              <a:rPr lang="zh-CN" altLang="en-US"/>
              <a:t>的自由变元，且</a:t>
            </a:r>
            <a:r>
              <a:rPr lang="zh-CN" altLang="en-US">
                <a:sym typeface="Symbol" panose="05050102010706020507" pitchFamily="18" charset="2"/>
              </a:rPr>
              <a:t></a:t>
            </a:r>
            <a:r>
              <a:rPr lang="en-US" altLang="zh-CN">
                <a:sym typeface="Symbol" panose="05050102010706020507" pitchFamily="18" charset="2"/>
              </a:rPr>
              <a:t>x </a:t>
            </a:r>
            <a:r>
              <a:rPr lang="en-US" altLang="zh-CN"/>
              <a:t>(</a:t>
            </a:r>
            <a:r>
              <a:rPr lang="zh-CN" altLang="en-US"/>
              <a:t>或</a:t>
            </a:r>
            <a:r>
              <a:rPr lang="zh-CN" altLang="en-US">
                <a:sym typeface="Symbol" panose="05050102010706020507" pitchFamily="18" charset="2"/>
              </a:rPr>
              <a:t></a:t>
            </a:r>
            <a:r>
              <a:rPr lang="en-US" altLang="zh-CN">
                <a:sym typeface="Symbol" panose="05050102010706020507" pitchFamily="18" charset="2"/>
              </a:rPr>
              <a:t>x</a:t>
            </a:r>
            <a:r>
              <a:rPr lang="en-US" altLang="zh-CN"/>
              <a:t>)</a:t>
            </a:r>
            <a:r>
              <a:rPr lang="zh-CN" altLang="en-US"/>
              <a:t>是 </a:t>
            </a:r>
            <a:r>
              <a:rPr lang="zh-CN" altLang="en-US">
                <a:sym typeface="Symbol" panose="05050102010706020507" pitchFamily="18" charset="2"/>
              </a:rPr>
              <a:t> </a:t>
            </a:r>
            <a:r>
              <a:rPr lang="zh-CN" altLang="en-US"/>
              <a:t>的子公式，则称该 </a:t>
            </a:r>
            <a:r>
              <a:rPr lang="en-US" altLang="zh-CN"/>
              <a:t>x </a:t>
            </a:r>
            <a:r>
              <a:rPr lang="zh-CN" altLang="en-US"/>
              <a:t>是 </a:t>
            </a:r>
            <a:r>
              <a:rPr lang="zh-CN" altLang="en-US">
                <a:sym typeface="Symbol" panose="05050102010706020507" pitchFamily="18" charset="2"/>
              </a:rPr>
              <a:t> </a:t>
            </a:r>
            <a:r>
              <a:rPr lang="zh-CN" altLang="en-US"/>
              <a:t>中受该量词</a:t>
            </a:r>
            <a:r>
              <a:rPr lang="zh-CN" altLang="en-US">
                <a:sym typeface="Symbol" panose="05050102010706020507" pitchFamily="18" charset="2"/>
              </a:rPr>
              <a:t></a:t>
            </a:r>
            <a:r>
              <a:rPr lang="en-US" altLang="zh-CN"/>
              <a:t>(</a:t>
            </a:r>
            <a:r>
              <a:rPr lang="zh-CN" altLang="en-US"/>
              <a:t>或</a:t>
            </a:r>
            <a:r>
              <a:rPr lang="zh-CN" altLang="en-US">
                <a:sym typeface="Symbol" panose="05050102010706020507" pitchFamily="18" charset="2"/>
              </a:rPr>
              <a:t></a:t>
            </a:r>
            <a:r>
              <a:rPr lang="en-US" altLang="zh-CN"/>
              <a:t>)</a:t>
            </a:r>
            <a:r>
              <a:rPr lang="zh-CN" altLang="en-US"/>
              <a:t>约束的约束变元，并称 </a:t>
            </a:r>
            <a:r>
              <a:rPr lang="zh-CN" altLang="en-US">
                <a:sym typeface="Symbol" panose="05050102010706020507" pitchFamily="18" charset="2"/>
              </a:rPr>
              <a:t> </a:t>
            </a:r>
            <a:r>
              <a:rPr lang="zh-CN" altLang="en-US"/>
              <a:t>是该量词</a:t>
            </a:r>
            <a:r>
              <a:rPr lang="zh-CN" altLang="en-US">
                <a:sym typeface="Symbol" panose="05050102010706020507" pitchFamily="18" charset="2"/>
              </a:rPr>
              <a:t></a:t>
            </a:r>
            <a:r>
              <a:rPr lang="zh-CN" altLang="en-US"/>
              <a:t> </a:t>
            </a:r>
            <a:r>
              <a:rPr lang="en-US" altLang="zh-CN"/>
              <a:t>(</a:t>
            </a:r>
            <a:r>
              <a:rPr lang="zh-CN" altLang="en-US"/>
              <a:t>或</a:t>
            </a:r>
            <a:r>
              <a:rPr lang="zh-CN" altLang="en-US">
                <a:sym typeface="Symbol" panose="05050102010706020507" pitchFamily="18" charset="2"/>
              </a:rPr>
              <a:t></a:t>
            </a:r>
            <a:r>
              <a:rPr lang="en-US" altLang="zh-CN"/>
              <a:t>)</a:t>
            </a:r>
            <a:r>
              <a:rPr lang="zh-CN" altLang="en-US"/>
              <a:t>的辖域。</a:t>
            </a:r>
            <a:endParaRPr lang="en-US" altLang="zh-CN"/>
          </a:p>
          <a:p>
            <a:pPr algn="just"/>
            <a:endParaRPr lang="en-US" altLang="zh-CN" b="1"/>
          </a:p>
          <a:p>
            <a:pPr algn="just"/>
            <a:r>
              <a:rPr lang="zh-CN" altLang="en-US" b="1"/>
              <a:t>例</a:t>
            </a:r>
          </a:p>
          <a:p>
            <a:pPr indent="288925" algn="just"/>
            <a:endParaRPr lang="zh-CN" altLang="en-US" b="1"/>
          </a:p>
          <a:p>
            <a:pPr indent="288925" algn="just"/>
            <a:endParaRPr lang="zh-CN" altLang="en-US" b="1"/>
          </a:p>
          <a:p>
            <a:pPr indent="288925" algn="just"/>
            <a:endParaRPr lang="zh-CN" altLang="en-US" b="1"/>
          </a:p>
          <a:p>
            <a:pPr algn="just"/>
            <a:r>
              <a:rPr lang="zh-CN" altLang="en-US"/>
              <a:t>下划横线表示相应量词的辖域。</a:t>
            </a:r>
            <a:endParaRPr lang="en-US" altLang="zh-CN"/>
          </a:p>
          <a:p>
            <a:pPr algn="just"/>
            <a:r>
              <a:rPr lang="zh-CN" altLang="en-US"/>
              <a:t>个体变元下方引出的指向量词的箭头表示该个体变元与相应量词的约束关系。</a:t>
            </a:r>
            <a:endParaRPr lang="en-US" altLang="zh-CN"/>
          </a:p>
          <a:p>
            <a:pPr algn="just"/>
            <a:r>
              <a:rPr lang="zh-CN" altLang="en-US"/>
              <a:t>个体变元上方引出的箭头表示该个体变元是自由变元。</a:t>
            </a:r>
          </a:p>
          <a:p>
            <a:endParaRPr lang="zh-CN" altLang="en-US"/>
          </a:p>
        </p:txBody>
      </p:sp>
      <p:grpSp>
        <p:nvGrpSpPr>
          <p:cNvPr id="4" name="Group 26">
            <a:extLst>
              <a:ext uri="{FF2B5EF4-FFF2-40B4-BE49-F238E27FC236}">
                <a16:creationId xmlns:a16="http://schemas.microsoft.com/office/drawing/2014/main" id="{2B9BB213-B3E2-459A-9966-87077F500AC8}"/>
              </a:ext>
            </a:extLst>
          </p:cNvPr>
          <p:cNvGrpSpPr>
            <a:grpSpLocks/>
          </p:cNvGrpSpPr>
          <p:nvPr/>
        </p:nvGrpSpPr>
        <p:grpSpPr bwMode="auto">
          <a:xfrm>
            <a:off x="1018533" y="3252787"/>
            <a:ext cx="7315200" cy="2100263"/>
            <a:chOff x="432" y="2736"/>
            <a:chExt cx="4608" cy="1323"/>
          </a:xfrm>
        </p:grpSpPr>
        <p:grpSp>
          <p:nvGrpSpPr>
            <p:cNvPr id="5" name="Group 23">
              <a:extLst>
                <a:ext uri="{FF2B5EF4-FFF2-40B4-BE49-F238E27FC236}">
                  <a16:creationId xmlns:a16="http://schemas.microsoft.com/office/drawing/2014/main" id="{9B6ADEC6-171A-4CB4-8596-8F1DC7F8AB3C}"/>
                </a:ext>
              </a:extLst>
            </p:cNvPr>
            <p:cNvGrpSpPr>
              <a:grpSpLocks/>
            </p:cNvGrpSpPr>
            <p:nvPr/>
          </p:nvGrpSpPr>
          <p:grpSpPr bwMode="auto">
            <a:xfrm>
              <a:off x="942" y="3004"/>
              <a:ext cx="3600" cy="672"/>
              <a:chOff x="1104" y="1584"/>
              <a:chExt cx="3600" cy="672"/>
            </a:xfrm>
          </p:grpSpPr>
          <p:sp>
            <p:nvSpPr>
              <p:cNvPr id="7" name="Line 4">
                <a:extLst>
                  <a:ext uri="{FF2B5EF4-FFF2-40B4-BE49-F238E27FC236}">
                    <a16:creationId xmlns:a16="http://schemas.microsoft.com/office/drawing/2014/main" id="{EC5A6342-1A8D-42AF-955A-F7544D5B8A1B}"/>
                  </a:ext>
                </a:extLst>
              </p:cNvPr>
              <p:cNvSpPr>
                <a:spLocks noChangeShapeType="1"/>
              </p:cNvSpPr>
              <p:nvPr/>
            </p:nvSpPr>
            <p:spPr bwMode="auto">
              <a:xfrm>
                <a:off x="4272" y="1920"/>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5">
                <a:extLst>
                  <a:ext uri="{FF2B5EF4-FFF2-40B4-BE49-F238E27FC236}">
                    <a16:creationId xmlns:a16="http://schemas.microsoft.com/office/drawing/2014/main" id="{B2A165DE-A021-4286-93BE-117AC04A3DD3}"/>
                  </a:ext>
                </a:extLst>
              </p:cNvPr>
              <p:cNvSpPr>
                <a:spLocks noChangeShapeType="1"/>
              </p:cNvSpPr>
              <p:nvPr/>
            </p:nvSpPr>
            <p:spPr bwMode="auto">
              <a:xfrm>
                <a:off x="4464" y="1920"/>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6">
                <a:extLst>
                  <a:ext uri="{FF2B5EF4-FFF2-40B4-BE49-F238E27FC236}">
                    <a16:creationId xmlns:a16="http://schemas.microsoft.com/office/drawing/2014/main" id="{9C265B82-E509-48D9-84E0-C613CC7A5672}"/>
                  </a:ext>
                </a:extLst>
              </p:cNvPr>
              <p:cNvSpPr>
                <a:spLocks noChangeShapeType="1"/>
              </p:cNvSpPr>
              <p:nvPr/>
            </p:nvSpPr>
            <p:spPr bwMode="auto">
              <a:xfrm flipH="1">
                <a:off x="4080" y="1968"/>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8">
                <a:extLst>
                  <a:ext uri="{FF2B5EF4-FFF2-40B4-BE49-F238E27FC236}">
                    <a16:creationId xmlns:a16="http://schemas.microsoft.com/office/drawing/2014/main" id="{D43A3FD8-7102-4F54-BB1B-706388764E27}"/>
                  </a:ext>
                </a:extLst>
              </p:cNvPr>
              <p:cNvSpPr>
                <a:spLocks noChangeShapeType="1"/>
              </p:cNvSpPr>
              <p:nvPr/>
            </p:nvSpPr>
            <p:spPr bwMode="auto">
              <a:xfrm flipV="1">
                <a:off x="4080" y="1872"/>
                <a:ext cx="0"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9">
                <a:extLst>
                  <a:ext uri="{FF2B5EF4-FFF2-40B4-BE49-F238E27FC236}">
                    <a16:creationId xmlns:a16="http://schemas.microsoft.com/office/drawing/2014/main" id="{10A407CA-3E6F-47FF-AE31-1A508CDF8686}"/>
                  </a:ext>
                </a:extLst>
              </p:cNvPr>
              <p:cNvSpPr>
                <a:spLocks noChangeShapeType="1"/>
              </p:cNvSpPr>
              <p:nvPr/>
            </p:nvSpPr>
            <p:spPr bwMode="auto">
              <a:xfrm>
                <a:off x="3312" y="2016"/>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Line 10">
                <a:extLst>
                  <a:ext uri="{FF2B5EF4-FFF2-40B4-BE49-F238E27FC236}">
                    <a16:creationId xmlns:a16="http://schemas.microsoft.com/office/drawing/2014/main" id="{C7C8AB13-1DCA-4C09-9878-5DFD3CD0D582}"/>
                  </a:ext>
                </a:extLst>
              </p:cNvPr>
              <p:cNvSpPr>
                <a:spLocks noChangeShapeType="1"/>
              </p:cNvSpPr>
              <p:nvPr/>
            </p:nvSpPr>
            <p:spPr bwMode="auto">
              <a:xfrm>
                <a:off x="3552" y="20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11">
                <a:extLst>
                  <a:ext uri="{FF2B5EF4-FFF2-40B4-BE49-F238E27FC236}">
                    <a16:creationId xmlns:a16="http://schemas.microsoft.com/office/drawing/2014/main" id="{774889C6-41FB-4C34-8576-A98FEE67C2A0}"/>
                  </a:ext>
                </a:extLst>
              </p:cNvPr>
              <p:cNvSpPr>
                <a:spLocks noChangeShapeType="1"/>
              </p:cNvSpPr>
              <p:nvPr/>
            </p:nvSpPr>
            <p:spPr bwMode="auto">
              <a:xfrm>
                <a:off x="3072" y="211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12">
                <a:extLst>
                  <a:ext uri="{FF2B5EF4-FFF2-40B4-BE49-F238E27FC236}">
                    <a16:creationId xmlns:a16="http://schemas.microsoft.com/office/drawing/2014/main" id="{815197B4-F6A0-46DB-8ED9-30C2C26E993B}"/>
                  </a:ext>
                </a:extLst>
              </p:cNvPr>
              <p:cNvSpPr>
                <a:spLocks noChangeShapeType="1"/>
              </p:cNvSpPr>
              <p:nvPr/>
            </p:nvSpPr>
            <p:spPr bwMode="auto">
              <a:xfrm flipV="1">
                <a:off x="3072" y="187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3">
                <a:extLst>
                  <a:ext uri="{FF2B5EF4-FFF2-40B4-BE49-F238E27FC236}">
                    <a16:creationId xmlns:a16="http://schemas.microsoft.com/office/drawing/2014/main" id="{ABC61597-5E7B-4F2D-ABEB-8BF1F0750244}"/>
                  </a:ext>
                </a:extLst>
              </p:cNvPr>
              <p:cNvSpPr>
                <a:spLocks noChangeShapeType="1"/>
              </p:cNvSpPr>
              <p:nvPr/>
            </p:nvSpPr>
            <p:spPr bwMode="auto">
              <a:xfrm>
                <a:off x="2352" y="1968"/>
                <a:ext cx="2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14">
                <a:extLst>
                  <a:ext uri="{FF2B5EF4-FFF2-40B4-BE49-F238E27FC236}">
                    <a16:creationId xmlns:a16="http://schemas.microsoft.com/office/drawing/2014/main" id="{A74D91E4-EBD9-437A-B0C4-D2F735B6C102}"/>
                  </a:ext>
                </a:extLst>
              </p:cNvPr>
              <p:cNvSpPr>
                <a:spLocks noChangeShapeType="1"/>
              </p:cNvSpPr>
              <p:nvPr/>
            </p:nvSpPr>
            <p:spPr bwMode="auto">
              <a:xfrm>
                <a:off x="2544"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15">
                <a:extLst>
                  <a:ext uri="{FF2B5EF4-FFF2-40B4-BE49-F238E27FC236}">
                    <a16:creationId xmlns:a16="http://schemas.microsoft.com/office/drawing/2014/main" id="{B79457EE-0221-4A59-85DA-BC691EB2A121}"/>
                  </a:ext>
                </a:extLst>
              </p:cNvPr>
              <p:cNvSpPr>
                <a:spLocks noChangeShapeType="1"/>
              </p:cNvSpPr>
              <p:nvPr/>
            </p:nvSpPr>
            <p:spPr bwMode="auto">
              <a:xfrm>
                <a:off x="2208" y="2016"/>
                <a:ext cx="3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16">
                <a:extLst>
                  <a:ext uri="{FF2B5EF4-FFF2-40B4-BE49-F238E27FC236}">
                    <a16:creationId xmlns:a16="http://schemas.microsoft.com/office/drawing/2014/main" id="{9248249A-4708-4BB9-9E8E-DBA9F40E088D}"/>
                  </a:ext>
                </a:extLst>
              </p:cNvPr>
              <p:cNvSpPr>
                <a:spLocks noChangeShapeType="1"/>
              </p:cNvSpPr>
              <p:nvPr/>
            </p:nvSpPr>
            <p:spPr bwMode="auto">
              <a:xfrm flipH="1" flipV="1">
                <a:off x="2188" y="1872"/>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17">
                <a:extLst>
                  <a:ext uri="{FF2B5EF4-FFF2-40B4-BE49-F238E27FC236}">
                    <a16:creationId xmlns:a16="http://schemas.microsoft.com/office/drawing/2014/main" id="{3B25A458-91CD-49EA-A715-29C73AC437AA}"/>
                  </a:ext>
                </a:extLst>
              </p:cNvPr>
              <p:cNvSpPr>
                <a:spLocks noChangeShapeType="1"/>
              </p:cNvSpPr>
              <p:nvPr/>
            </p:nvSpPr>
            <p:spPr bwMode="auto">
              <a:xfrm>
                <a:off x="1296" y="2208"/>
                <a:ext cx="34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8">
                <a:extLst>
                  <a:ext uri="{FF2B5EF4-FFF2-40B4-BE49-F238E27FC236}">
                    <a16:creationId xmlns:a16="http://schemas.microsoft.com/office/drawing/2014/main" id="{42C3CD6F-C669-466A-A71D-F2ED403401C6}"/>
                  </a:ext>
                </a:extLst>
              </p:cNvPr>
              <p:cNvSpPr>
                <a:spLocks noChangeShapeType="1"/>
              </p:cNvSpPr>
              <p:nvPr/>
            </p:nvSpPr>
            <p:spPr bwMode="auto">
              <a:xfrm>
                <a:off x="3696" y="220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9">
                <a:extLst>
                  <a:ext uri="{FF2B5EF4-FFF2-40B4-BE49-F238E27FC236}">
                    <a16:creationId xmlns:a16="http://schemas.microsoft.com/office/drawing/2014/main" id="{95697D5F-0F81-4823-ABE9-537686F8B4F2}"/>
                  </a:ext>
                </a:extLst>
              </p:cNvPr>
              <p:cNvSpPr>
                <a:spLocks noChangeShapeType="1"/>
              </p:cNvSpPr>
              <p:nvPr/>
            </p:nvSpPr>
            <p:spPr bwMode="auto">
              <a:xfrm>
                <a:off x="1824" y="220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20">
                <a:extLst>
                  <a:ext uri="{FF2B5EF4-FFF2-40B4-BE49-F238E27FC236}">
                    <a16:creationId xmlns:a16="http://schemas.microsoft.com/office/drawing/2014/main" id="{44F5DF47-CE6F-463D-96D4-CE7F6953FD7D}"/>
                  </a:ext>
                </a:extLst>
              </p:cNvPr>
              <p:cNvSpPr>
                <a:spLocks noChangeShapeType="1"/>
              </p:cNvSpPr>
              <p:nvPr/>
            </p:nvSpPr>
            <p:spPr bwMode="auto">
              <a:xfrm>
                <a:off x="1104" y="2256"/>
                <a:ext cx="25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21">
                <a:extLst>
                  <a:ext uri="{FF2B5EF4-FFF2-40B4-BE49-F238E27FC236}">
                    <a16:creationId xmlns:a16="http://schemas.microsoft.com/office/drawing/2014/main" id="{3E0BBFD6-54D7-4AF6-AAFF-2C68FED4BAE2}"/>
                  </a:ext>
                </a:extLst>
              </p:cNvPr>
              <p:cNvSpPr>
                <a:spLocks noChangeShapeType="1"/>
              </p:cNvSpPr>
              <p:nvPr/>
            </p:nvSpPr>
            <p:spPr bwMode="auto">
              <a:xfrm flipV="1">
                <a:off x="1104" y="1872"/>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2">
                <a:extLst>
                  <a:ext uri="{FF2B5EF4-FFF2-40B4-BE49-F238E27FC236}">
                    <a16:creationId xmlns:a16="http://schemas.microsoft.com/office/drawing/2014/main" id="{9AB3E2F1-541F-49BA-BE61-2616416B8FD9}"/>
                  </a:ext>
                </a:extLst>
              </p:cNvPr>
              <p:cNvSpPr>
                <a:spLocks noChangeShapeType="1"/>
              </p:cNvSpPr>
              <p:nvPr/>
            </p:nvSpPr>
            <p:spPr bwMode="auto">
              <a:xfrm flipV="1">
                <a:off x="1660" y="1584"/>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 name="Text Box 25">
              <a:extLst>
                <a:ext uri="{FF2B5EF4-FFF2-40B4-BE49-F238E27FC236}">
                  <a16:creationId xmlns:a16="http://schemas.microsoft.com/office/drawing/2014/main" id="{D1167022-9568-4445-A19B-A84A8A2AE0AC}"/>
                </a:ext>
              </a:extLst>
            </p:cNvPr>
            <p:cNvSpPr txBox="1">
              <a:spLocks noChangeArrowheads="1"/>
            </p:cNvSpPr>
            <p:nvPr/>
          </p:nvSpPr>
          <p:spPr bwMode="auto">
            <a:xfrm>
              <a:off x="432" y="2736"/>
              <a:ext cx="4608"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a:sym typeface="Symbol" panose="05050102010706020507" pitchFamily="18" charset="2"/>
              </a:endParaRPr>
            </a:p>
            <a:p>
              <a:pPr algn="ctr" eaLnBrk="1" hangingPunct="1">
                <a:spcBef>
                  <a:spcPct val="50000"/>
                </a:spcBef>
              </a:pPr>
              <a:r>
                <a:rPr lang="en-US" altLang="zh-CN">
                  <a:sym typeface="Symbol" panose="05050102010706020507" pitchFamily="18" charset="2"/>
                </a:rPr>
                <a:t>y((A(x,y)  yB(y))  x(A(x,y)  yB(y)))</a:t>
              </a:r>
            </a:p>
            <a:p>
              <a:pPr eaLnBrk="1" hangingPunct="1">
                <a:spcBef>
                  <a:spcPct val="50000"/>
                </a:spcBef>
              </a:pPr>
              <a:endParaRPr lang="en-US" altLang="zh-CN">
                <a:sym typeface="Symbol" panose="05050102010706020507" pitchFamily="18" charset="2"/>
              </a:endParaRPr>
            </a:p>
            <a:p>
              <a:pPr eaLnBrk="1" hangingPunct="1">
                <a:spcBef>
                  <a:spcPct val="50000"/>
                </a:spcBef>
              </a:pPr>
              <a:endParaRPr lang="en-US" altLang="zh-CN">
                <a:sym typeface="Symbol" panose="05050102010706020507" pitchFamily="18" charset="2"/>
              </a:endParaRPr>
            </a:p>
          </p:txBody>
        </p:sp>
      </p:grpSp>
      <p:sp>
        <p:nvSpPr>
          <p:cNvPr id="25" name="矩形 24">
            <a:extLst>
              <a:ext uri="{FF2B5EF4-FFF2-40B4-BE49-F238E27FC236}">
                <a16:creationId xmlns:a16="http://schemas.microsoft.com/office/drawing/2014/main" id="{F9A9DE55-C42A-45BF-9E31-12F3E804F0E9}"/>
              </a:ext>
            </a:extLst>
          </p:cNvPr>
          <p:cNvSpPr/>
          <p:nvPr/>
        </p:nvSpPr>
        <p:spPr>
          <a:xfrm>
            <a:off x="684260" y="1389180"/>
            <a:ext cx="8152169" cy="1908054"/>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6498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a:xfrm>
            <a:off x="3941258" y="1626050"/>
            <a:ext cx="4638675" cy="3975907"/>
          </a:xfrm>
        </p:spPr>
        <p:txBody>
          <a:bodyPr/>
          <a:lstStyle/>
          <a:p>
            <a:pPr>
              <a:lnSpc>
                <a:spcPct val="100000"/>
              </a:lnSpc>
              <a:spcBef>
                <a:spcPts val="1800"/>
              </a:spcBef>
            </a:pPr>
            <a:r>
              <a:rPr lang="en-US" altLang="zh-CN" sz="2400">
                <a:effectLst/>
              </a:rPr>
              <a:t>2.2.1  </a:t>
            </a:r>
            <a:r>
              <a:rPr lang="zh-CN" altLang="en-US" sz="2400">
                <a:effectLst/>
              </a:rPr>
              <a:t>谓词公式</a:t>
            </a:r>
            <a:endParaRPr lang="en-US" altLang="zh-CN" sz="2400">
              <a:effectLst/>
            </a:endParaRPr>
          </a:p>
          <a:p>
            <a:pPr>
              <a:lnSpc>
                <a:spcPct val="100000"/>
              </a:lnSpc>
              <a:spcBef>
                <a:spcPts val="1800"/>
              </a:spcBef>
            </a:pPr>
            <a:r>
              <a:rPr lang="en-US" altLang="zh-CN" sz="2400">
                <a:solidFill>
                  <a:srgbClr val="FF0000"/>
                </a:solidFill>
                <a:effectLst/>
              </a:rPr>
              <a:t>2.2.2  </a:t>
            </a:r>
            <a:r>
              <a:rPr lang="zh-CN" altLang="en-US" sz="2400">
                <a:solidFill>
                  <a:srgbClr val="FF0000"/>
                </a:solidFill>
                <a:effectLst/>
              </a:rPr>
              <a:t>谓词公式的指派</a:t>
            </a:r>
          </a:p>
          <a:p>
            <a:pPr>
              <a:lnSpc>
                <a:spcPct val="100000"/>
              </a:lnSpc>
              <a:spcBef>
                <a:spcPts val="1800"/>
              </a:spcBef>
            </a:pPr>
            <a:r>
              <a:rPr lang="en-US" altLang="zh-CN" sz="2400">
                <a:effectLst/>
              </a:rPr>
              <a:t>2.2.3  </a:t>
            </a:r>
            <a:r>
              <a:rPr lang="zh-CN" altLang="en-US" sz="2400">
                <a:effectLst/>
              </a:rPr>
              <a:t>谓词公式的永真性</a:t>
            </a: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p:txBody>
          <a:bodyPr/>
          <a:lstStyle/>
          <a:p>
            <a:pPr algn="just">
              <a:lnSpc>
                <a:spcPct val="100000"/>
              </a:lnSpc>
              <a:spcBef>
                <a:spcPts val="1800"/>
              </a:spcBef>
            </a:pPr>
            <a:r>
              <a:rPr lang="en-US" altLang="zh-CN"/>
              <a:t>2.2  </a:t>
            </a:r>
            <a:r>
              <a:rPr lang="zh-CN" altLang="en-US"/>
              <a:t>谓词公式与真假性</a:t>
            </a:r>
          </a:p>
        </p:txBody>
      </p:sp>
    </p:spTree>
    <p:extLst>
      <p:ext uri="{BB962C8B-B14F-4D97-AF65-F5344CB8AC3E}">
        <p14:creationId xmlns:p14="http://schemas.microsoft.com/office/powerpoint/2010/main" val="18953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37C2D7B-9772-4386-A7D3-2B5B3D50BF61}"/>
              </a:ext>
            </a:extLst>
          </p:cNvPr>
          <p:cNvSpPr>
            <a:spLocks noGrp="1"/>
          </p:cNvSpPr>
          <p:nvPr>
            <p:ph type="body" sz="quarter" idx="13"/>
          </p:nvPr>
        </p:nvSpPr>
        <p:spPr/>
        <p:txBody>
          <a:bodyPr/>
          <a:lstStyle/>
          <a:p>
            <a:pPr>
              <a:lnSpc>
                <a:spcPct val="100000"/>
              </a:lnSpc>
              <a:spcBef>
                <a:spcPts val="1800"/>
              </a:spcBef>
            </a:pPr>
            <a:r>
              <a:rPr lang="en-US" altLang="zh-CN"/>
              <a:t>2.1.2  </a:t>
            </a:r>
            <a:r>
              <a:rPr lang="zh-CN" altLang="en-US"/>
              <a:t>谓词公式的指派</a:t>
            </a:r>
          </a:p>
        </p:txBody>
      </p:sp>
      <p:sp>
        <p:nvSpPr>
          <p:cNvPr id="3" name="文本占位符 2">
            <a:extLst>
              <a:ext uri="{FF2B5EF4-FFF2-40B4-BE49-F238E27FC236}">
                <a16:creationId xmlns:a16="http://schemas.microsoft.com/office/drawing/2014/main" id="{73D83BA2-5E8B-4A51-B32A-01C4D3F54E3E}"/>
              </a:ext>
            </a:extLst>
          </p:cNvPr>
          <p:cNvSpPr>
            <a:spLocks noGrp="1"/>
          </p:cNvSpPr>
          <p:nvPr>
            <p:ph type="body" sz="quarter" idx="14"/>
          </p:nvPr>
        </p:nvSpPr>
        <p:spPr/>
        <p:txBody>
          <a:bodyPr/>
          <a:lstStyle/>
          <a:p>
            <a:pPr algn="just">
              <a:defRPr/>
            </a:pPr>
            <a:r>
              <a:rPr lang="zh-CN" altLang="en-US"/>
              <a:t>通过谓词公式的定义，不难发现谓词公式的真假性与命题变元，谓词变元及自由变元有关，而与约束变元无关。因此可以通过下述形式的指派来确定谓词公式的真假性。</a:t>
            </a:r>
            <a:endParaRPr lang="en-US" altLang="zh-CN"/>
          </a:p>
          <a:p>
            <a:pPr algn="just">
              <a:defRPr/>
            </a:pPr>
            <a:endParaRPr lang="en-US" altLang="zh-CN" b="1"/>
          </a:p>
          <a:p>
            <a:pPr algn="just">
              <a:defRPr/>
            </a:pPr>
            <a:r>
              <a:rPr lang="zh-CN" altLang="en-US" b="1"/>
              <a:t>定义</a:t>
            </a:r>
            <a:endParaRPr lang="en-US" altLang="zh-CN" b="1"/>
          </a:p>
          <a:p>
            <a:pPr algn="just">
              <a:defRPr/>
            </a:pPr>
            <a:r>
              <a:rPr lang="zh-CN" altLang="en-US"/>
              <a:t>设</a:t>
            </a:r>
            <a:r>
              <a:rPr lang="zh-CN" altLang="en-US">
                <a:sym typeface="Symbol" pitchFamily="18" charset="2"/>
              </a:rPr>
              <a:t></a:t>
            </a:r>
            <a:r>
              <a:rPr lang="zh-CN" altLang="en-US"/>
              <a:t>是谓词公式，</a:t>
            </a:r>
            <a:r>
              <a:rPr lang="en-US" altLang="zh-CN"/>
              <a:t>P</a:t>
            </a:r>
            <a:r>
              <a:rPr lang="en-US" altLang="zh-CN" baseline="-25000"/>
              <a:t>1</a:t>
            </a:r>
            <a:r>
              <a:rPr lang="en-US" altLang="zh-CN"/>
              <a:t>,P</a:t>
            </a:r>
            <a:r>
              <a:rPr lang="en-US" altLang="zh-CN" baseline="-25000"/>
              <a:t>2</a:t>
            </a:r>
            <a:r>
              <a:rPr lang="en-US" altLang="zh-CN"/>
              <a:t>,…,P</a:t>
            </a:r>
            <a:r>
              <a:rPr lang="en-US" altLang="zh-CN" baseline="-25000"/>
              <a:t>l</a:t>
            </a:r>
            <a:r>
              <a:rPr lang="zh-CN" altLang="en-US"/>
              <a:t>是</a:t>
            </a:r>
            <a:r>
              <a:rPr lang="zh-CN" altLang="en-US">
                <a:sym typeface="Symbol" pitchFamily="18" charset="2"/>
              </a:rPr>
              <a:t></a:t>
            </a:r>
            <a:r>
              <a:rPr lang="zh-CN" altLang="en-US"/>
              <a:t>中的命题变元，</a:t>
            </a:r>
            <a:r>
              <a:rPr lang="en-US" altLang="zh-CN"/>
              <a:t>A</a:t>
            </a:r>
            <a:r>
              <a:rPr lang="en-US" altLang="zh-CN" baseline="-25000"/>
              <a:t>1</a:t>
            </a:r>
            <a:r>
              <a:rPr lang="en-US" altLang="zh-CN"/>
              <a:t>,A</a:t>
            </a:r>
            <a:r>
              <a:rPr lang="en-US" altLang="zh-CN" baseline="-25000"/>
              <a:t>2</a:t>
            </a:r>
            <a:r>
              <a:rPr lang="en-US" altLang="zh-CN"/>
              <a:t>,…,A</a:t>
            </a:r>
            <a:r>
              <a:rPr lang="en-US" altLang="zh-CN" baseline="-25000"/>
              <a:t>m</a:t>
            </a:r>
            <a:r>
              <a:rPr lang="zh-CN" altLang="en-US"/>
              <a:t>是</a:t>
            </a:r>
            <a:r>
              <a:rPr lang="zh-CN" altLang="en-US">
                <a:sym typeface="Symbol" pitchFamily="18" charset="2"/>
              </a:rPr>
              <a:t></a:t>
            </a:r>
            <a:r>
              <a:rPr lang="zh-CN" altLang="en-US"/>
              <a:t>中的谓词变元，</a:t>
            </a:r>
            <a:r>
              <a:rPr lang="en-US" altLang="zh-CN"/>
              <a:t>x</a:t>
            </a:r>
            <a:r>
              <a:rPr lang="en-US" altLang="zh-CN" baseline="-25000"/>
              <a:t>1</a:t>
            </a:r>
            <a:r>
              <a:rPr lang="en-US" altLang="zh-CN"/>
              <a:t>,x</a:t>
            </a:r>
            <a:r>
              <a:rPr lang="en-US" altLang="zh-CN" baseline="-25000"/>
              <a:t>2</a:t>
            </a:r>
            <a:r>
              <a:rPr lang="en-US" altLang="zh-CN"/>
              <a:t>,…,x</a:t>
            </a:r>
            <a:r>
              <a:rPr lang="en-US" altLang="zh-CN" baseline="-25000"/>
              <a:t>n</a:t>
            </a:r>
            <a:r>
              <a:rPr lang="zh-CN" altLang="en-US"/>
              <a:t>是</a:t>
            </a:r>
            <a:r>
              <a:rPr lang="zh-CN" altLang="en-US">
                <a:sym typeface="Symbol" pitchFamily="18" charset="2"/>
              </a:rPr>
              <a:t></a:t>
            </a:r>
            <a:r>
              <a:rPr lang="zh-CN" altLang="en-US"/>
              <a:t>中的自由变元。称</a:t>
            </a:r>
          </a:p>
          <a:p>
            <a:pPr indent="288925" algn="ctr">
              <a:defRPr/>
            </a:pPr>
            <a:r>
              <a:rPr lang="en-US" altLang="zh-CN"/>
              <a:t>(P</a:t>
            </a:r>
            <a:r>
              <a:rPr lang="en-US" altLang="zh-CN" baseline="-25000"/>
              <a:t>1</a:t>
            </a:r>
            <a:r>
              <a:rPr lang="en-US" altLang="zh-CN"/>
              <a:t>,P</a:t>
            </a:r>
            <a:r>
              <a:rPr lang="en-US" altLang="zh-CN" baseline="-25000"/>
              <a:t>2</a:t>
            </a:r>
            <a:r>
              <a:rPr lang="en-US" altLang="zh-CN"/>
              <a:t>,…,P</a:t>
            </a:r>
            <a:r>
              <a:rPr lang="en-US" altLang="zh-CN" baseline="-25000"/>
              <a:t>l</a:t>
            </a:r>
            <a:r>
              <a:rPr lang="en-US" altLang="zh-CN"/>
              <a:t>, A</a:t>
            </a:r>
            <a:r>
              <a:rPr lang="en-US" altLang="zh-CN" baseline="-25000"/>
              <a:t>1</a:t>
            </a:r>
            <a:r>
              <a:rPr lang="en-US" altLang="zh-CN"/>
              <a:t>,A</a:t>
            </a:r>
            <a:r>
              <a:rPr lang="en-US" altLang="zh-CN" baseline="-25000"/>
              <a:t>2</a:t>
            </a:r>
            <a:r>
              <a:rPr lang="en-US" altLang="zh-CN"/>
              <a:t>,…,A</a:t>
            </a:r>
            <a:r>
              <a:rPr lang="en-US" altLang="zh-CN" baseline="-25000"/>
              <a:t>m</a:t>
            </a:r>
            <a:r>
              <a:rPr lang="en-US" altLang="zh-CN"/>
              <a:t>, x</a:t>
            </a:r>
            <a:r>
              <a:rPr lang="en-US" altLang="zh-CN" baseline="-25000"/>
              <a:t>1</a:t>
            </a:r>
            <a:r>
              <a:rPr lang="en-US" altLang="zh-CN"/>
              <a:t>,x</a:t>
            </a:r>
            <a:r>
              <a:rPr lang="en-US" altLang="zh-CN" baseline="-25000"/>
              <a:t>2</a:t>
            </a:r>
            <a:r>
              <a:rPr lang="en-US" altLang="zh-CN"/>
              <a:t>,…,x</a:t>
            </a:r>
            <a:r>
              <a:rPr lang="en-US" altLang="zh-CN" baseline="-25000"/>
              <a:t>n</a:t>
            </a:r>
            <a:r>
              <a:rPr lang="en-US" altLang="zh-CN"/>
              <a:t>)</a:t>
            </a:r>
          </a:p>
          <a:p>
            <a:pPr algn="just">
              <a:defRPr/>
            </a:pPr>
            <a:r>
              <a:rPr lang="zh-CN" altLang="en-US"/>
              <a:t>为</a:t>
            </a:r>
            <a:r>
              <a:rPr lang="zh-CN" altLang="en-US">
                <a:sym typeface="Symbol" pitchFamily="18" charset="2"/>
              </a:rPr>
              <a:t></a:t>
            </a:r>
            <a:r>
              <a:rPr lang="zh-CN" altLang="en-US"/>
              <a:t>的变元组。如果给该变元组的每一个变元一个确定的值，则称</a:t>
            </a:r>
          </a:p>
          <a:p>
            <a:pPr indent="288925" algn="ctr">
              <a:defRPr/>
            </a:pPr>
            <a:r>
              <a:rPr lang="en-US" altLang="zh-CN"/>
              <a:t>(P</a:t>
            </a:r>
            <a:r>
              <a:rPr lang="en-US" altLang="zh-CN" baseline="-25000"/>
              <a:t>1</a:t>
            </a:r>
            <a:r>
              <a:rPr lang="en-US" altLang="zh-CN" baseline="30000"/>
              <a:t>0</a:t>
            </a:r>
            <a:r>
              <a:rPr lang="en-US" altLang="zh-CN"/>
              <a:t>,P</a:t>
            </a:r>
            <a:r>
              <a:rPr lang="en-US" altLang="zh-CN" baseline="-25000"/>
              <a:t>2</a:t>
            </a:r>
            <a:r>
              <a:rPr lang="en-US" altLang="zh-CN" baseline="30000"/>
              <a:t>0</a:t>
            </a:r>
            <a:r>
              <a:rPr lang="en-US" altLang="zh-CN"/>
              <a:t>,…,P</a:t>
            </a:r>
            <a:r>
              <a:rPr lang="en-US" altLang="zh-CN" baseline="-25000"/>
              <a:t>l</a:t>
            </a:r>
            <a:r>
              <a:rPr lang="en-US" altLang="zh-CN" baseline="30000"/>
              <a:t>0</a:t>
            </a:r>
            <a:r>
              <a:rPr lang="en-US" altLang="zh-CN"/>
              <a:t>, A</a:t>
            </a:r>
            <a:r>
              <a:rPr lang="en-US" altLang="zh-CN" baseline="-25000"/>
              <a:t>1</a:t>
            </a:r>
            <a:r>
              <a:rPr lang="en-US" altLang="zh-CN" baseline="30000"/>
              <a:t>0</a:t>
            </a:r>
            <a:r>
              <a:rPr lang="en-US" altLang="zh-CN"/>
              <a:t>,A</a:t>
            </a:r>
            <a:r>
              <a:rPr lang="en-US" altLang="zh-CN" baseline="-25000"/>
              <a:t>2</a:t>
            </a:r>
            <a:r>
              <a:rPr lang="en-US" altLang="zh-CN" baseline="30000"/>
              <a:t>0</a:t>
            </a:r>
            <a:r>
              <a:rPr lang="en-US" altLang="zh-CN"/>
              <a:t>,…,A</a:t>
            </a:r>
            <a:r>
              <a:rPr lang="en-US" altLang="zh-CN" baseline="-25000"/>
              <a:t>m</a:t>
            </a:r>
            <a:r>
              <a:rPr lang="en-US" altLang="zh-CN" baseline="30000"/>
              <a:t>0</a:t>
            </a:r>
            <a:r>
              <a:rPr lang="en-US" altLang="zh-CN"/>
              <a:t>, x</a:t>
            </a:r>
            <a:r>
              <a:rPr lang="en-US" altLang="zh-CN" baseline="-25000"/>
              <a:t>1</a:t>
            </a:r>
            <a:r>
              <a:rPr lang="en-US" altLang="zh-CN" baseline="30000"/>
              <a:t>0</a:t>
            </a:r>
            <a:r>
              <a:rPr lang="en-US" altLang="zh-CN"/>
              <a:t>,x</a:t>
            </a:r>
            <a:r>
              <a:rPr lang="en-US" altLang="zh-CN" baseline="-25000"/>
              <a:t>2</a:t>
            </a:r>
            <a:r>
              <a:rPr lang="en-US" altLang="zh-CN" baseline="30000"/>
              <a:t>0</a:t>
            </a:r>
            <a:r>
              <a:rPr lang="en-US" altLang="zh-CN"/>
              <a:t>,…,x</a:t>
            </a:r>
            <a:r>
              <a:rPr lang="en-US" altLang="zh-CN" baseline="-25000"/>
              <a:t>n</a:t>
            </a:r>
            <a:r>
              <a:rPr lang="en-US" altLang="zh-CN" baseline="30000"/>
              <a:t>0</a:t>
            </a:r>
            <a:r>
              <a:rPr lang="en-US" altLang="zh-CN"/>
              <a:t>)</a:t>
            </a:r>
          </a:p>
          <a:p>
            <a:pPr algn="just">
              <a:defRPr/>
            </a:pPr>
            <a:r>
              <a:rPr lang="zh-CN" altLang="en-US"/>
              <a:t>为谓词公式</a:t>
            </a:r>
            <a:r>
              <a:rPr lang="zh-CN" altLang="en-US">
                <a:sym typeface="Symbol" pitchFamily="18" charset="2"/>
              </a:rPr>
              <a:t></a:t>
            </a:r>
            <a:r>
              <a:rPr lang="en-US" altLang="zh-CN"/>
              <a:t>(</a:t>
            </a:r>
            <a:r>
              <a:rPr lang="zh-CN" altLang="en-US"/>
              <a:t>关于变元组</a:t>
            </a:r>
            <a:r>
              <a:rPr lang="en-US" altLang="zh-CN"/>
              <a:t>)</a:t>
            </a:r>
            <a:r>
              <a:rPr lang="zh-CN" altLang="en-US"/>
              <a:t>的一个指派。</a:t>
            </a:r>
            <a:endParaRPr lang="en-US" altLang="zh-CN"/>
          </a:p>
          <a:p>
            <a:pPr algn="just">
              <a:defRPr/>
            </a:pPr>
            <a:endParaRPr lang="en-US" altLang="zh-CN"/>
          </a:p>
          <a:p>
            <a:pPr algn="just">
              <a:defRPr/>
            </a:pPr>
            <a:r>
              <a:rPr lang="zh-CN" altLang="en-US"/>
              <a:t>同命题公式一样，用</a:t>
            </a:r>
            <a:r>
              <a:rPr lang="zh-CN" altLang="en-US">
                <a:sym typeface="Symbol" pitchFamily="18" charset="2"/>
              </a:rPr>
              <a:t></a:t>
            </a:r>
            <a:r>
              <a:rPr lang="zh-CN" altLang="en-US"/>
              <a:t>表示</a:t>
            </a:r>
            <a:r>
              <a:rPr lang="zh-CN" altLang="en-US">
                <a:sym typeface="Symbol" pitchFamily="18" charset="2"/>
              </a:rPr>
              <a:t></a:t>
            </a:r>
            <a:r>
              <a:rPr lang="zh-CN" altLang="en-US"/>
              <a:t>的指派，用</a:t>
            </a:r>
            <a:r>
              <a:rPr lang="zh-CN" altLang="en-US">
                <a:sym typeface="Symbol" pitchFamily="18" charset="2"/>
              </a:rPr>
              <a:t></a:t>
            </a:r>
            <a:r>
              <a:rPr lang="en-US" altLang="zh-CN">
                <a:sym typeface="Symbol" pitchFamily="18" charset="2"/>
              </a:rPr>
              <a:t>()</a:t>
            </a:r>
            <a:r>
              <a:rPr lang="zh-CN" altLang="en-US"/>
              <a:t>表示</a:t>
            </a:r>
            <a:r>
              <a:rPr lang="zh-CN" altLang="en-US">
                <a:sym typeface="Symbol" pitchFamily="18" charset="2"/>
              </a:rPr>
              <a:t></a:t>
            </a:r>
            <a:r>
              <a:rPr lang="zh-CN" altLang="en-US"/>
              <a:t>在该指派下的值。</a:t>
            </a:r>
          </a:p>
          <a:p>
            <a:endParaRPr lang="zh-CN" altLang="en-US"/>
          </a:p>
        </p:txBody>
      </p:sp>
      <p:sp>
        <p:nvSpPr>
          <p:cNvPr id="4" name="矩形 3">
            <a:extLst>
              <a:ext uri="{FF2B5EF4-FFF2-40B4-BE49-F238E27FC236}">
                <a16:creationId xmlns:a16="http://schemas.microsoft.com/office/drawing/2014/main" id="{DE0E3E32-5060-43C7-8657-836ED29AC259}"/>
              </a:ext>
            </a:extLst>
          </p:cNvPr>
          <p:cNvSpPr/>
          <p:nvPr/>
        </p:nvSpPr>
        <p:spPr>
          <a:xfrm>
            <a:off x="684260" y="2575042"/>
            <a:ext cx="8152169" cy="233509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7000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8518</TotalTime>
  <Words>2635</Words>
  <Application>Microsoft Office PowerPoint</Application>
  <PresentationFormat>全屏显示(4:3)</PresentationFormat>
  <Paragraphs>247</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微软雅黑</vt:lpstr>
      <vt:lpstr>Arial</vt:lpstr>
      <vt:lpstr>Times New Roman</vt:lpstr>
      <vt:lpstr>Wingdings</vt:lpstr>
      <vt:lpstr>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Wei Ke</cp:lastModifiedBy>
  <cp:revision>287</cp:revision>
  <dcterms:created xsi:type="dcterms:W3CDTF">2021-08-31T07:59:58Z</dcterms:created>
  <dcterms:modified xsi:type="dcterms:W3CDTF">2022-10-12T04:07:30Z</dcterms:modified>
</cp:coreProperties>
</file>