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58" r:id="rId3"/>
    <p:sldId id="382" r:id="rId4"/>
    <p:sldId id="284" r:id="rId5"/>
    <p:sldId id="285" r:id="rId6"/>
    <p:sldId id="286" r:id="rId7"/>
    <p:sldId id="287" r:id="rId8"/>
    <p:sldId id="288" r:id="rId9"/>
    <p:sldId id="289" r:id="rId10"/>
    <p:sldId id="392" r:id="rId11"/>
    <p:sldId id="290" r:id="rId12"/>
    <p:sldId id="291" r:id="rId13"/>
    <p:sldId id="379" r:id="rId14"/>
    <p:sldId id="393" r:id="rId15"/>
    <p:sldId id="292" r:id="rId16"/>
    <p:sldId id="296" r:id="rId17"/>
    <p:sldId id="394" r:id="rId18"/>
    <p:sldId id="380" r:id="rId19"/>
    <p:sldId id="295" r:id="rId20"/>
    <p:sldId id="305" r:id="rId21"/>
    <p:sldId id="306" r:id="rId22"/>
    <p:sldId id="313" r:id="rId23"/>
    <p:sldId id="395" r:id="rId24"/>
    <p:sldId id="381" r:id="rId25"/>
    <p:sldId id="307" r:id="rId26"/>
    <p:sldId id="316" r:id="rId27"/>
    <p:sldId id="396" r:id="rId28"/>
    <p:sldId id="383" r:id="rId29"/>
    <p:sldId id="387" r:id="rId30"/>
    <p:sldId id="308" r:id="rId31"/>
    <p:sldId id="384" r:id="rId32"/>
    <p:sldId id="386" r:id="rId33"/>
    <p:sldId id="317" r:id="rId34"/>
    <p:sldId id="318" r:id="rId35"/>
    <p:sldId id="319" r:id="rId3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940" autoAdjust="0"/>
  </p:normalViewPr>
  <p:slideViewPr>
    <p:cSldViewPr snapToGrid="0" showGuides="1">
      <p:cViewPr varScale="1">
        <p:scale>
          <a:sx n="75" d="100"/>
          <a:sy n="75" d="100"/>
        </p:scale>
        <p:origin x="1516"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33D4F-F1E0-46C3-BD26-B8F7325BDB7A}" type="datetimeFigureOut">
              <a:rPr lang="zh-CN" altLang="en-US" smtClean="0"/>
              <a:t>2022/9/12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8118-28A3-4B46-85EC-397382198629}" type="slidenum">
              <a:rPr lang="zh-CN" altLang="en-US" smtClean="0"/>
              <a:t>‹#›</a:t>
            </a:fld>
            <a:endParaRPr lang="zh-CN" altLang="en-US"/>
          </a:p>
        </p:txBody>
      </p:sp>
    </p:spTree>
    <p:extLst>
      <p:ext uri="{BB962C8B-B14F-4D97-AF65-F5344CB8AC3E}">
        <p14:creationId xmlns:p14="http://schemas.microsoft.com/office/powerpoint/2010/main" val="225490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29C8118-28A3-4B46-85EC-397382198629}" type="slidenum">
              <a:rPr lang="zh-CN" altLang="en-US" smtClean="0"/>
              <a:t>32</a:t>
            </a:fld>
            <a:endParaRPr lang="zh-CN" altLang="en-US"/>
          </a:p>
        </p:txBody>
      </p:sp>
    </p:spTree>
    <p:extLst>
      <p:ext uri="{BB962C8B-B14F-4D97-AF65-F5344CB8AC3E}">
        <p14:creationId xmlns:p14="http://schemas.microsoft.com/office/powerpoint/2010/main" val="22676590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13" y="140483"/>
            <a:ext cx="3194092" cy="855561"/>
          </a:xfrm>
          <a:prstGeom prst="rect">
            <a:avLst/>
          </a:prstGeom>
        </p:spPr>
      </p:pic>
      <p:sp>
        <p:nvSpPr>
          <p:cNvPr id="8" name="矩形 7"/>
          <p:cNvSpPr/>
          <p:nvPr/>
        </p:nvSpPr>
        <p:spPr>
          <a:xfrm>
            <a:off x="2228851" y="2492946"/>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4" name="矩形 3"/>
          <p:cNvSpPr/>
          <p:nvPr/>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Picture 2" descr="http://g.hiphotos.baidu.com/baike/w=268/sign=3d3d08a135d12f2ece05a96677c3d5ff/dc54564e9258d109f50fc0c4d258ccbf6d814dd3.jpg"/>
          <p:cNvPicPr>
            <a:picLocks noChangeAspect="1" noChangeArrowheads="1"/>
          </p:cNvPicPr>
          <p:nvPr/>
        </p:nvPicPr>
        <p:blipFill rotWithShape="1">
          <a:blip r:embed="rId4"/>
          <a:srcRect l="7208" t="5273" r="8108" b="5562"/>
          <a:stretch/>
        </p:blipFill>
        <p:spPr bwMode="auto">
          <a:xfrm>
            <a:off x="8108029" y="140481"/>
            <a:ext cx="864523" cy="855326"/>
          </a:xfrm>
          <a:prstGeom prst="ellipse">
            <a:avLst/>
          </a:prstGeom>
          <a:noFill/>
          <a:ln w="9525">
            <a:noFill/>
            <a:miter lim="800000"/>
            <a:headEnd/>
            <a:tailEnd/>
          </a:ln>
        </p:spPr>
      </p:pic>
    </p:spTree>
    <p:extLst>
      <p:ext uri="{BB962C8B-B14F-4D97-AF65-F5344CB8AC3E}">
        <p14:creationId xmlns:p14="http://schemas.microsoft.com/office/powerpoint/2010/main" val="22692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313021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8" name="矩形 7"/>
          <p:cNvSpPr/>
          <p:nvPr/>
        </p:nvSpPr>
        <p:spPr>
          <a:xfrm>
            <a:off x="2228851" y="2492946"/>
            <a:ext cx="6915151" cy="4365057"/>
          </a:xfrm>
          <a:prstGeom prst="rect">
            <a:avLst/>
          </a:prstGeom>
          <a:blipFill dpi="0" rotWithShape="1">
            <a:blip r:embed="rId2">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178176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2022/9/12</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929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7" name="矩形 6"/>
          <p:cNvSpPr/>
          <p:nvPr/>
        </p:nvSpPr>
        <p:spPr>
          <a:xfrm>
            <a:off x="2228851" y="2492946"/>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2022/9/12</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57523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74501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i.ke@x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C6E73-C2AA-4B48-828D-4777226AC2F5}"/>
              </a:ext>
            </a:extLst>
          </p:cNvPr>
          <p:cNvSpPr txBox="1"/>
          <p:nvPr/>
        </p:nvSpPr>
        <p:spPr>
          <a:xfrm>
            <a:off x="2180844" y="2084832"/>
            <a:ext cx="4782312"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离散数学</a:t>
            </a:r>
          </a:p>
        </p:txBody>
      </p:sp>
      <p:sp>
        <p:nvSpPr>
          <p:cNvPr id="3" name="文本框 2">
            <a:extLst>
              <a:ext uri="{FF2B5EF4-FFF2-40B4-BE49-F238E27FC236}">
                <a16:creationId xmlns:a16="http://schemas.microsoft.com/office/drawing/2014/main" id="{C180CCB4-03DC-4E9A-8B28-D46929F91499}"/>
              </a:ext>
            </a:extLst>
          </p:cNvPr>
          <p:cNvSpPr txBox="1"/>
          <p:nvPr/>
        </p:nvSpPr>
        <p:spPr>
          <a:xfrm>
            <a:off x="2690622" y="4448556"/>
            <a:ext cx="3762756" cy="930511"/>
          </a:xfrm>
          <a:prstGeom prst="rect">
            <a:avLst/>
          </a:prstGeom>
          <a:noFill/>
        </p:spPr>
        <p:txBody>
          <a:bodyPr wrap="square" rtlCol="0">
            <a:spAutoFit/>
          </a:bodyPr>
          <a:lstStyle/>
          <a:p>
            <a:pPr algn="ctr"/>
            <a:r>
              <a:rPr lang="zh-CN" altLang="en-US" sz="2800"/>
              <a:t>柯  炜</a:t>
            </a:r>
            <a:endParaRPr lang="en-US" altLang="zh-CN" sz="2800"/>
          </a:p>
          <a:p>
            <a:pPr algn="ctr">
              <a:lnSpc>
                <a:spcPct val="150000"/>
              </a:lnSpc>
            </a:pPr>
            <a:r>
              <a:rPr lang="en-US" altLang="zh-CN" sz="2000"/>
              <a:t>Email: </a:t>
            </a:r>
            <a:r>
              <a:rPr lang="en-US" altLang="zh-CN" sz="2000">
                <a:hlinkClick r:id="rId2"/>
              </a:rPr>
              <a:t>wei.ke@xjtu.edu.cn</a:t>
            </a:r>
            <a:endParaRPr lang="en-US" altLang="zh-CN" sz="2000"/>
          </a:p>
        </p:txBody>
      </p:sp>
    </p:spTree>
    <p:extLst>
      <p:ext uri="{BB962C8B-B14F-4D97-AF65-F5344CB8AC3E}">
        <p14:creationId xmlns:p14="http://schemas.microsoft.com/office/powerpoint/2010/main" val="38200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mn-ea"/>
                <a:ea typeface="+mn-ea"/>
              </a:rPr>
              <a:t>1.1.2</a:t>
            </a:r>
            <a:r>
              <a:rPr lang="zh-CN" altLang="en-US">
                <a:latin typeface="+mn-ea"/>
                <a:ea typeface="+mn-ea"/>
              </a:rPr>
              <a:t>　真值联结词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a:t>数理逻辑中的蕴含：“善意推定”</a:t>
            </a:r>
          </a:p>
          <a:p>
            <a:pPr marL="103188" indent="-103188"/>
            <a:endParaRPr lang="en-US" altLang="zh-CN"/>
          </a:p>
          <a:p>
            <a:r>
              <a:rPr lang="zh-CN" altLang="en-US" b="1"/>
              <a:t>例 </a:t>
            </a:r>
            <a:r>
              <a:rPr lang="zh-CN" altLang="en-US"/>
              <a:t>朋友说</a:t>
            </a:r>
            <a:r>
              <a:rPr lang="en-US" altLang="zh-CN"/>
              <a:t>: “</a:t>
            </a:r>
            <a:r>
              <a:rPr lang="zh-CN" altLang="en-US"/>
              <a:t>如果我这赛季上了王者</a:t>
            </a:r>
            <a:r>
              <a:rPr lang="en-US" altLang="zh-CN"/>
              <a:t>, </a:t>
            </a:r>
            <a:r>
              <a:rPr lang="zh-CN" altLang="en-US"/>
              <a:t>下赛季我就带你飞”</a:t>
            </a:r>
            <a:r>
              <a:rPr lang="en-US" altLang="zh-CN"/>
              <a:t>. </a:t>
            </a:r>
            <a:r>
              <a:rPr lang="zh-CN" altLang="en-US"/>
              <a:t>试问</a:t>
            </a:r>
            <a:r>
              <a:rPr lang="en-US" altLang="zh-CN"/>
              <a:t>: </a:t>
            </a:r>
            <a:r>
              <a:rPr lang="zh-CN" altLang="en-US"/>
              <a:t>在</a:t>
            </a:r>
          </a:p>
          <a:p>
            <a:r>
              <a:rPr lang="zh-CN" altLang="en-US"/>
              <a:t>什么情况下</a:t>
            </a:r>
            <a:r>
              <a:rPr lang="en-US" altLang="zh-CN"/>
              <a:t>, </a:t>
            </a:r>
            <a:r>
              <a:rPr lang="zh-CN" altLang="en-US"/>
              <a:t>我朋友才算失信</a:t>
            </a:r>
            <a:r>
              <a:rPr lang="en-US" altLang="zh-CN"/>
              <a:t>(</a:t>
            </a:r>
            <a:r>
              <a:rPr lang="zh-CN" altLang="en-US"/>
              <a:t>命题真值为假</a:t>
            </a:r>
            <a:r>
              <a:rPr lang="en-US" altLang="zh-CN"/>
              <a:t>) </a:t>
            </a:r>
            <a:r>
              <a:rPr lang="zh-CN" altLang="en-US"/>
              <a:t>？</a:t>
            </a:r>
          </a:p>
          <a:p>
            <a:endParaRPr lang="en-US" altLang="zh-CN"/>
          </a:p>
          <a:p>
            <a:r>
              <a:rPr lang="zh-CN" altLang="en-US"/>
              <a:t>朋友的可能情况有四种</a:t>
            </a:r>
            <a:r>
              <a:rPr lang="en-US" altLang="zh-CN"/>
              <a:t>:</a:t>
            </a:r>
          </a:p>
          <a:p>
            <a:r>
              <a:rPr lang="en-US" altLang="zh-CN"/>
              <a:t>(1)</a:t>
            </a:r>
            <a:r>
              <a:rPr lang="zh-CN" altLang="en-US"/>
              <a:t>我朋友这赛季上了王者</a:t>
            </a:r>
            <a:r>
              <a:rPr lang="en-US" altLang="zh-CN"/>
              <a:t>, </a:t>
            </a:r>
            <a:r>
              <a:rPr lang="zh-CN" altLang="en-US"/>
              <a:t>下赛季带我飞了</a:t>
            </a:r>
            <a:r>
              <a:rPr lang="en-US" altLang="zh-CN"/>
              <a:t>.</a:t>
            </a:r>
          </a:p>
          <a:p>
            <a:r>
              <a:rPr lang="en-US" altLang="zh-CN"/>
              <a:t>(2)</a:t>
            </a:r>
            <a:r>
              <a:rPr lang="zh-CN" altLang="en-US"/>
              <a:t>我朋友这赛季上了王者</a:t>
            </a:r>
            <a:r>
              <a:rPr lang="en-US" altLang="zh-CN"/>
              <a:t>, </a:t>
            </a:r>
            <a:r>
              <a:rPr lang="zh-CN" altLang="en-US"/>
              <a:t>下赛季却没带我飞</a:t>
            </a:r>
            <a:r>
              <a:rPr lang="en-US" altLang="zh-CN"/>
              <a:t>.</a:t>
            </a:r>
          </a:p>
          <a:p>
            <a:r>
              <a:rPr lang="en-US" altLang="zh-CN"/>
              <a:t>(3)</a:t>
            </a:r>
            <a:r>
              <a:rPr lang="zh-CN" altLang="en-US"/>
              <a:t>我朋友这赛季没上王者</a:t>
            </a:r>
            <a:r>
              <a:rPr lang="en-US" altLang="zh-CN"/>
              <a:t>, </a:t>
            </a:r>
            <a:r>
              <a:rPr lang="zh-CN" altLang="en-US"/>
              <a:t>下赛季却带我飞了</a:t>
            </a:r>
            <a:r>
              <a:rPr lang="en-US" altLang="zh-CN"/>
              <a:t>.</a:t>
            </a:r>
          </a:p>
          <a:p>
            <a:r>
              <a:rPr lang="en-US" altLang="zh-CN"/>
              <a:t>(4)</a:t>
            </a:r>
            <a:r>
              <a:rPr lang="zh-CN" altLang="en-US"/>
              <a:t>我朋友这赛季没上王者</a:t>
            </a:r>
            <a:r>
              <a:rPr lang="en-US" altLang="zh-CN"/>
              <a:t>, </a:t>
            </a:r>
            <a:r>
              <a:rPr lang="zh-CN" altLang="en-US"/>
              <a:t>下赛季也没带我飞</a:t>
            </a:r>
            <a:r>
              <a:rPr lang="en-US" altLang="zh-CN"/>
              <a:t>.</a:t>
            </a:r>
          </a:p>
          <a:p>
            <a:pPr marL="103188" indent="-103188"/>
            <a:endParaRPr lang="en-US" altLang="zh-CN"/>
          </a:p>
        </p:txBody>
      </p:sp>
    </p:spTree>
    <p:extLst>
      <p:ext uri="{BB962C8B-B14F-4D97-AF65-F5344CB8AC3E}">
        <p14:creationId xmlns:p14="http://schemas.microsoft.com/office/powerpoint/2010/main" val="748517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1.1.2</a:t>
            </a:r>
            <a:r>
              <a:rPr lang="zh-CN" altLang="en-US"/>
              <a:t>　真值联结词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marL="285750" indent="-285750">
              <a:buFont typeface="Wingdings" panose="05000000000000000000" pitchFamily="2" charset="2"/>
              <a:buChar char="Ø"/>
            </a:pPr>
            <a:r>
              <a:rPr lang="zh-CN" altLang="en-US" b="1"/>
              <a:t>等价联接词</a:t>
            </a:r>
            <a:endParaRPr lang="en-US" altLang="zh-CN" b="1"/>
          </a:p>
          <a:p>
            <a:endParaRPr lang="en-US" altLang="zh-CN" b="1"/>
          </a:p>
          <a:p>
            <a:r>
              <a:rPr lang="zh-CN" altLang="en-US" b="1"/>
              <a:t>定义</a:t>
            </a:r>
            <a:endParaRPr lang="en-US" altLang="zh-CN" b="1"/>
          </a:p>
          <a:p>
            <a:pPr marL="373063" indent="-373063" algn="just">
              <a:defRPr/>
            </a:pPr>
            <a:r>
              <a:rPr lang="zh-CN" altLang="en-US"/>
              <a:t>设</a:t>
            </a:r>
            <a:r>
              <a:rPr lang="en-US" altLang="zh-CN"/>
              <a:t>P</a:t>
            </a:r>
            <a:r>
              <a:rPr lang="zh-CN" altLang="en-US"/>
              <a:t>，</a:t>
            </a:r>
            <a:r>
              <a:rPr lang="en-US" altLang="zh-CN"/>
              <a:t>Q</a:t>
            </a:r>
            <a:r>
              <a:rPr lang="zh-CN" altLang="en-US"/>
              <a:t>是两个命题，</a:t>
            </a:r>
            <a:r>
              <a:rPr lang="en-US" altLang="zh-CN"/>
              <a:t>P</a:t>
            </a:r>
            <a:r>
              <a:rPr lang="zh-CN" altLang="en-US"/>
              <a:t>等价</a:t>
            </a:r>
            <a:r>
              <a:rPr lang="en-US" altLang="zh-CN"/>
              <a:t>Q</a:t>
            </a:r>
            <a:r>
              <a:rPr lang="zh-CN" altLang="en-US"/>
              <a:t>是一个新的命题，记为</a:t>
            </a:r>
            <a:r>
              <a:rPr lang="en-US" altLang="zh-CN" b="1">
                <a:solidFill>
                  <a:schemeClr val="hlink"/>
                </a:solidFill>
              </a:rPr>
              <a:t>P</a:t>
            </a:r>
            <a:r>
              <a:rPr lang="en-US" altLang="zh-CN" b="1">
                <a:solidFill>
                  <a:schemeClr val="hlink"/>
                </a:solidFill>
                <a:sym typeface="Symbol" pitchFamily="18" charset="2"/>
              </a:rPr>
              <a:t></a:t>
            </a:r>
            <a:r>
              <a:rPr lang="en-US" altLang="zh-CN" b="1">
                <a:solidFill>
                  <a:schemeClr val="hlink"/>
                </a:solidFill>
              </a:rPr>
              <a:t>Q</a:t>
            </a:r>
            <a:r>
              <a:rPr lang="zh-CN" altLang="en-US"/>
              <a:t>。</a:t>
            </a:r>
          </a:p>
          <a:p>
            <a:pPr algn="just">
              <a:defRPr/>
            </a:pPr>
            <a:r>
              <a:rPr lang="zh-CN" altLang="en-US"/>
              <a:t>符号</a:t>
            </a:r>
            <a:r>
              <a:rPr lang="zh-CN" altLang="en-US">
                <a:sym typeface="Symbol" pitchFamily="18" charset="2"/>
              </a:rPr>
              <a:t></a:t>
            </a:r>
            <a:r>
              <a:rPr lang="zh-CN" altLang="en-US"/>
              <a:t>称为</a:t>
            </a:r>
            <a:r>
              <a:rPr lang="zh-CN" altLang="en-US" b="1">
                <a:solidFill>
                  <a:schemeClr val="hlink"/>
                </a:solidFill>
              </a:rPr>
              <a:t>等价联结词</a:t>
            </a:r>
            <a:r>
              <a:rPr lang="zh-CN" altLang="en-US"/>
              <a:t>，简称</a:t>
            </a:r>
            <a:r>
              <a:rPr lang="zh-CN" altLang="en-US" b="1">
                <a:solidFill>
                  <a:schemeClr val="hlink"/>
                </a:solidFill>
              </a:rPr>
              <a:t>等价词</a:t>
            </a:r>
            <a:r>
              <a:rPr lang="zh-CN" altLang="en-US"/>
              <a:t>；称</a:t>
            </a:r>
            <a:r>
              <a:rPr lang="en-US" altLang="zh-CN"/>
              <a:t>P</a:t>
            </a:r>
            <a:r>
              <a:rPr lang="en-US" altLang="zh-CN">
                <a:sym typeface="Symbol" pitchFamily="18" charset="2"/>
              </a:rPr>
              <a:t></a:t>
            </a:r>
            <a:r>
              <a:rPr lang="en-US" altLang="zh-CN"/>
              <a:t>Q</a:t>
            </a:r>
            <a:r>
              <a:rPr lang="zh-CN" altLang="en-US"/>
              <a:t>为</a:t>
            </a:r>
            <a:r>
              <a:rPr lang="en-US" altLang="zh-CN"/>
              <a:t>P</a:t>
            </a:r>
            <a:r>
              <a:rPr lang="zh-CN" altLang="en-US"/>
              <a:t>与</a:t>
            </a:r>
            <a:r>
              <a:rPr lang="en-US" altLang="zh-CN"/>
              <a:t>Q</a:t>
            </a:r>
            <a:r>
              <a:rPr lang="zh-CN" altLang="en-US"/>
              <a:t>的</a:t>
            </a:r>
            <a:r>
              <a:rPr lang="zh-CN" altLang="en-US" b="1">
                <a:solidFill>
                  <a:schemeClr val="hlink"/>
                </a:solidFill>
              </a:rPr>
              <a:t>等价式</a:t>
            </a:r>
            <a:r>
              <a:rPr lang="zh-CN" altLang="en-US"/>
              <a:t>，称</a:t>
            </a:r>
            <a:r>
              <a:rPr lang="en-US" altLang="zh-CN"/>
              <a:t>P</a:t>
            </a:r>
            <a:r>
              <a:rPr lang="zh-CN" altLang="en-US"/>
              <a:t>为等价式的</a:t>
            </a:r>
            <a:r>
              <a:rPr lang="zh-CN" altLang="en-US" b="1">
                <a:solidFill>
                  <a:schemeClr val="hlink"/>
                </a:solidFill>
              </a:rPr>
              <a:t>左端</a:t>
            </a:r>
            <a:r>
              <a:rPr lang="zh-CN" altLang="en-US"/>
              <a:t>，</a:t>
            </a:r>
            <a:r>
              <a:rPr lang="en-US" altLang="zh-CN"/>
              <a:t>Q</a:t>
            </a:r>
            <a:r>
              <a:rPr lang="zh-CN" altLang="en-US"/>
              <a:t>为等价式的</a:t>
            </a:r>
            <a:r>
              <a:rPr lang="zh-CN" altLang="en-US" b="1">
                <a:solidFill>
                  <a:schemeClr val="hlink"/>
                </a:solidFill>
              </a:rPr>
              <a:t>右端</a:t>
            </a:r>
            <a:r>
              <a:rPr lang="zh-CN" altLang="en-US"/>
              <a:t>。</a:t>
            </a:r>
          </a:p>
          <a:p>
            <a:pPr marL="373063" indent="-373063" algn="just">
              <a:defRPr/>
            </a:pPr>
            <a:endParaRPr lang="zh-CN" altLang="en-US" sz="2000"/>
          </a:p>
          <a:p>
            <a:pPr marL="373063" indent="-373063" algn="ctr">
              <a:defRPr/>
            </a:pPr>
            <a:endParaRPr lang="zh-CN" altLang="en-US" sz="2400"/>
          </a:p>
          <a:p>
            <a:pPr marL="373063" indent="-373063" algn="ctr">
              <a:defRPr/>
            </a:pPr>
            <a:endParaRPr lang="zh-CN" altLang="en-US" sz="2400"/>
          </a:p>
          <a:p>
            <a:pPr algn="ctr">
              <a:defRPr/>
            </a:pPr>
            <a:endParaRPr lang="zh-CN" altLang="en-US" sz="2400"/>
          </a:p>
          <a:p>
            <a:pPr marL="373063" indent="-373063" algn="ctr">
              <a:defRPr/>
            </a:pPr>
            <a:endParaRPr lang="zh-CN" altLang="en-US" sz="2400"/>
          </a:p>
          <a:p>
            <a:pPr marL="373063" indent="-373063" algn="ctr">
              <a:defRPr/>
            </a:pPr>
            <a:endParaRPr lang="zh-CN" altLang="en-US" sz="2400"/>
          </a:p>
          <a:p>
            <a:pPr marL="373063" indent="-373063" algn="ctr">
              <a:defRPr/>
            </a:pPr>
            <a:r>
              <a:rPr lang="zh-CN" altLang="en-US"/>
              <a:t>等价联结词之真值表</a:t>
            </a:r>
          </a:p>
          <a:p>
            <a:pPr marL="373063" indent="-373063">
              <a:spcBef>
                <a:spcPct val="0"/>
              </a:spcBef>
              <a:defRPr/>
            </a:pPr>
            <a:r>
              <a:rPr lang="zh-CN" altLang="en-US"/>
              <a:t>          </a:t>
            </a:r>
            <a:endParaRPr lang="en-US" altLang="zh-CN"/>
          </a:p>
          <a:p>
            <a:pPr marL="285750" indent="-285750">
              <a:buFont typeface="Wingdings" panose="05000000000000000000" pitchFamily="2" charset="2"/>
              <a:buChar char="Ø"/>
            </a:pPr>
            <a:endParaRPr lang="zh-CN" altLang="en-US"/>
          </a:p>
        </p:txBody>
      </p:sp>
      <p:graphicFrame>
        <p:nvGraphicFramePr>
          <p:cNvPr id="5" name="Group 40">
            <a:extLst>
              <a:ext uri="{FF2B5EF4-FFF2-40B4-BE49-F238E27FC236}">
                <a16:creationId xmlns:a16="http://schemas.microsoft.com/office/drawing/2014/main" id="{FB2B7911-AF50-41CC-80F5-3FF8F0EE0292}"/>
              </a:ext>
            </a:extLst>
          </p:cNvPr>
          <p:cNvGraphicFramePr>
            <a:graphicFrameLocks noGrp="1"/>
          </p:cNvGraphicFramePr>
          <p:nvPr/>
        </p:nvGraphicFramePr>
        <p:xfrm>
          <a:off x="3020507" y="3372213"/>
          <a:ext cx="3184525" cy="2482851"/>
        </p:xfrm>
        <a:graphic>
          <a:graphicData uri="http://schemas.openxmlformats.org/drawingml/2006/table">
            <a:tbl>
              <a:tblPr/>
              <a:tblGrid>
                <a:gridCol w="1062037">
                  <a:extLst>
                    <a:ext uri="{9D8B030D-6E8A-4147-A177-3AD203B41FA5}">
                      <a16:colId xmlns:a16="http://schemas.microsoft.com/office/drawing/2014/main" val="3892598345"/>
                    </a:ext>
                  </a:extLst>
                </a:gridCol>
                <a:gridCol w="1060450">
                  <a:extLst>
                    <a:ext uri="{9D8B030D-6E8A-4147-A177-3AD203B41FA5}">
                      <a16:colId xmlns:a16="http://schemas.microsoft.com/office/drawing/2014/main" val="1397558637"/>
                    </a:ext>
                  </a:extLst>
                </a:gridCol>
                <a:gridCol w="1062038">
                  <a:extLst>
                    <a:ext uri="{9D8B030D-6E8A-4147-A177-3AD203B41FA5}">
                      <a16:colId xmlns:a16="http://schemas.microsoft.com/office/drawing/2014/main" val="2465277854"/>
                    </a:ext>
                  </a:extLst>
                </a:gridCol>
              </a:tblGrid>
              <a:tr h="5334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9045334"/>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983512461"/>
                  </a:ext>
                </a:extLst>
              </a:tr>
              <a:tr h="4429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398430177"/>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038562436"/>
                  </a:ext>
                </a:extLst>
              </a:tr>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0177093"/>
                  </a:ext>
                </a:extLst>
              </a:tr>
            </a:tbl>
          </a:graphicData>
        </a:graphic>
      </p:graphicFrame>
      <p:sp>
        <p:nvSpPr>
          <p:cNvPr id="6" name="矩形 5">
            <a:extLst>
              <a:ext uri="{FF2B5EF4-FFF2-40B4-BE49-F238E27FC236}">
                <a16:creationId xmlns:a16="http://schemas.microsoft.com/office/drawing/2014/main" id="{DCC01970-F4A4-496B-AAE6-3F86C32F3A9E}"/>
              </a:ext>
            </a:extLst>
          </p:cNvPr>
          <p:cNvSpPr/>
          <p:nvPr/>
        </p:nvSpPr>
        <p:spPr>
          <a:xfrm>
            <a:off x="684259" y="2077784"/>
            <a:ext cx="8152169" cy="1294429"/>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5870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mn-ea"/>
                <a:ea typeface="+mn-ea"/>
              </a:rPr>
              <a:t>1.1.2</a:t>
            </a:r>
            <a:r>
              <a:rPr lang="zh-CN" altLang="en-US">
                <a:latin typeface="+mn-ea"/>
                <a:ea typeface="+mn-ea"/>
              </a:rPr>
              <a:t>　真值联结词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en-US" altLang="zh-CN"/>
              <a:t>1)  P</a:t>
            </a:r>
            <a:r>
              <a:rPr lang="zh-CN" altLang="en-US"/>
              <a:t>：三角形等边。  </a:t>
            </a:r>
            <a:r>
              <a:rPr lang="en-US" altLang="zh-CN"/>
              <a:t>Q</a:t>
            </a:r>
            <a:r>
              <a:rPr lang="zh-CN" altLang="en-US"/>
              <a:t>：三角形等角。</a:t>
            </a:r>
          </a:p>
          <a:p>
            <a:r>
              <a:rPr lang="zh-CN" altLang="en-US"/>
              <a:t>     </a:t>
            </a:r>
            <a:r>
              <a:rPr lang="en-US" altLang="zh-CN"/>
              <a:t>P </a:t>
            </a:r>
            <a:r>
              <a:rPr lang="en-US" altLang="zh-CN">
                <a:sym typeface="Symbol" panose="05050102010706020507" pitchFamily="18" charset="2"/>
              </a:rPr>
              <a:t> </a:t>
            </a:r>
            <a:r>
              <a:rPr lang="en-US" altLang="zh-CN"/>
              <a:t>Q</a:t>
            </a:r>
            <a:r>
              <a:rPr lang="zh-CN" altLang="en-US"/>
              <a:t>：三角形等边当且仅当三角形等角。</a:t>
            </a:r>
          </a:p>
          <a:p>
            <a:r>
              <a:rPr lang="en-US" altLang="zh-CN"/>
              <a:t>2</a:t>
            </a:r>
            <a:r>
              <a:rPr lang="zh-CN" altLang="en-US"/>
              <a:t>）</a:t>
            </a:r>
            <a:r>
              <a:rPr lang="en-US" altLang="zh-CN"/>
              <a:t>P</a:t>
            </a:r>
            <a:r>
              <a:rPr lang="zh-CN" altLang="en-US"/>
              <a:t>：</a:t>
            </a:r>
            <a:r>
              <a:rPr lang="en-US" altLang="zh-CN"/>
              <a:t>A,B</a:t>
            </a:r>
            <a:r>
              <a:rPr lang="zh-CN" altLang="en-US"/>
              <a:t>的真值均为</a:t>
            </a:r>
            <a:r>
              <a:rPr lang="en-US" altLang="zh-CN"/>
              <a:t>T</a:t>
            </a:r>
            <a:r>
              <a:rPr lang="zh-CN" altLang="en-US"/>
              <a:t>。 </a:t>
            </a:r>
            <a:r>
              <a:rPr lang="en-US" altLang="zh-CN"/>
              <a:t>Q</a:t>
            </a:r>
            <a:r>
              <a:rPr lang="zh-CN" altLang="en-US"/>
              <a:t>：</a:t>
            </a:r>
            <a:r>
              <a:rPr lang="en-US" altLang="zh-CN"/>
              <a:t>A∧B</a:t>
            </a:r>
            <a:r>
              <a:rPr lang="zh-CN" altLang="en-US"/>
              <a:t>的真值为</a:t>
            </a:r>
            <a:r>
              <a:rPr lang="en-US" altLang="zh-CN"/>
              <a:t>T</a:t>
            </a:r>
            <a:r>
              <a:rPr lang="zh-CN" altLang="en-US"/>
              <a:t>。 </a:t>
            </a:r>
          </a:p>
          <a:p>
            <a:r>
              <a:rPr lang="zh-CN" altLang="en-US"/>
              <a:t>      </a:t>
            </a:r>
            <a:r>
              <a:rPr lang="en-US" altLang="zh-CN"/>
              <a:t>P </a:t>
            </a:r>
            <a:r>
              <a:rPr lang="en-US" altLang="zh-CN">
                <a:sym typeface="Symbol" panose="05050102010706020507" pitchFamily="18" charset="2"/>
              </a:rPr>
              <a:t> </a:t>
            </a:r>
            <a:r>
              <a:rPr lang="en-US" altLang="zh-CN"/>
              <a:t>Q</a:t>
            </a:r>
            <a:r>
              <a:rPr lang="zh-CN" altLang="en-US"/>
              <a:t>：</a:t>
            </a:r>
            <a:r>
              <a:rPr lang="en-US" altLang="zh-CN"/>
              <a:t>A,B</a:t>
            </a:r>
            <a:r>
              <a:rPr lang="zh-CN" altLang="en-US"/>
              <a:t>的真值均为</a:t>
            </a:r>
            <a:r>
              <a:rPr lang="en-US" altLang="zh-CN"/>
              <a:t>T</a:t>
            </a:r>
            <a:r>
              <a:rPr lang="zh-CN" altLang="en-US"/>
              <a:t>当且仅当</a:t>
            </a:r>
            <a:r>
              <a:rPr lang="en-US" altLang="zh-CN"/>
              <a:t>A∧B</a:t>
            </a:r>
            <a:r>
              <a:rPr lang="zh-CN" altLang="en-US"/>
              <a:t>的真值为</a:t>
            </a:r>
            <a:r>
              <a:rPr lang="en-US" altLang="zh-CN"/>
              <a:t>T</a:t>
            </a:r>
            <a:r>
              <a:rPr lang="zh-CN" altLang="en-US"/>
              <a:t>。 </a:t>
            </a:r>
          </a:p>
          <a:p>
            <a:r>
              <a:rPr lang="en-US" altLang="zh-CN"/>
              <a:t>3</a:t>
            </a:r>
            <a:r>
              <a:rPr lang="zh-CN" altLang="en-US"/>
              <a:t>）</a:t>
            </a:r>
            <a:r>
              <a:rPr lang="en-US" altLang="zh-CN"/>
              <a:t>P</a:t>
            </a:r>
            <a:r>
              <a:rPr lang="zh-CN" altLang="en-US"/>
              <a:t>：三角形是直角三角形。   </a:t>
            </a:r>
            <a:r>
              <a:rPr lang="en-US" altLang="zh-CN"/>
              <a:t>Q</a:t>
            </a:r>
            <a:r>
              <a:rPr lang="zh-CN" altLang="en-US"/>
              <a:t>：三角形有一个角是</a:t>
            </a:r>
            <a:r>
              <a:rPr lang="en-US" altLang="zh-CN"/>
              <a:t>90</a:t>
            </a:r>
            <a:r>
              <a:rPr lang="zh-CN" altLang="en-US"/>
              <a:t>度 。 </a:t>
            </a:r>
          </a:p>
          <a:p>
            <a:r>
              <a:rPr lang="zh-CN" altLang="en-US"/>
              <a:t>      </a:t>
            </a:r>
            <a:r>
              <a:rPr lang="en-US" altLang="zh-CN"/>
              <a:t>P </a:t>
            </a:r>
            <a:r>
              <a:rPr lang="en-US" altLang="zh-CN">
                <a:sym typeface="Symbol" panose="05050102010706020507" pitchFamily="18" charset="2"/>
              </a:rPr>
              <a:t> </a:t>
            </a:r>
            <a:r>
              <a:rPr lang="en-US" altLang="zh-CN"/>
              <a:t>Q</a:t>
            </a:r>
            <a:r>
              <a:rPr lang="zh-CN" altLang="en-US"/>
              <a:t>：三角形是直角三角形当且仅当有一个角是</a:t>
            </a:r>
            <a:r>
              <a:rPr lang="en-US" altLang="zh-CN"/>
              <a:t>90</a:t>
            </a:r>
            <a:r>
              <a:rPr lang="zh-CN" altLang="en-US"/>
              <a:t>度 。</a:t>
            </a:r>
            <a:endParaRPr lang="en-US" altLang="zh-CN"/>
          </a:p>
          <a:p>
            <a:endParaRPr lang="en-US" altLang="zh-CN"/>
          </a:p>
          <a:p>
            <a:r>
              <a:rPr lang="en-US" altLang="zh-CN"/>
              <a:t>P</a:t>
            </a:r>
            <a:r>
              <a:rPr lang="en-US" altLang="zh-CN">
                <a:sym typeface="Symbol" pitchFamily="18" charset="2"/>
              </a:rPr>
              <a:t></a:t>
            </a:r>
            <a:r>
              <a:rPr lang="en-US" altLang="zh-CN"/>
              <a:t>Q</a:t>
            </a:r>
            <a:r>
              <a:rPr lang="zh-CN" altLang="en-US"/>
              <a:t>所表示的逻辑关系是：</a:t>
            </a:r>
            <a:r>
              <a:rPr lang="en-US" altLang="zh-CN"/>
              <a:t>P</a:t>
            </a:r>
            <a:r>
              <a:rPr lang="zh-CN" altLang="en-US"/>
              <a:t>与</a:t>
            </a:r>
            <a:r>
              <a:rPr lang="en-US" altLang="zh-CN"/>
              <a:t>Q</a:t>
            </a:r>
            <a:r>
              <a:rPr lang="zh-CN" altLang="en-US"/>
              <a:t>互为充分必要条件，即有之必然，无之必不然。所以，日常语言中的“当且仅当”，“除非不</a:t>
            </a:r>
            <a:r>
              <a:rPr lang="en-US" altLang="zh-CN"/>
              <a:t>……</a:t>
            </a:r>
            <a:r>
              <a:rPr lang="zh-CN" altLang="en-US"/>
              <a:t>否则</a:t>
            </a:r>
            <a:r>
              <a:rPr lang="en-US" altLang="zh-CN"/>
              <a:t>……”</a:t>
            </a:r>
            <a:r>
              <a:rPr lang="zh-CN" altLang="en-US"/>
              <a:t>等可以写成</a:t>
            </a:r>
            <a:r>
              <a:rPr lang="en-US" altLang="zh-CN"/>
              <a:t>P</a:t>
            </a:r>
            <a:r>
              <a:rPr lang="en-US" altLang="zh-CN">
                <a:sym typeface="Symbol" pitchFamily="18" charset="2"/>
              </a:rPr>
              <a:t></a:t>
            </a:r>
            <a:r>
              <a:rPr lang="en-US" altLang="zh-CN"/>
              <a:t>Q</a:t>
            </a:r>
            <a:r>
              <a:rPr lang="zh-CN" altLang="en-US"/>
              <a:t>的形式。</a:t>
            </a:r>
            <a:endParaRPr lang="en-US" altLang="zh-CN"/>
          </a:p>
          <a:p>
            <a:r>
              <a:rPr lang="zh-CN" altLang="en-US"/>
              <a:t> </a:t>
            </a:r>
          </a:p>
          <a:p>
            <a:r>
              <a:rPr lang="zh-CN" altLang="en-US"/>
              <a:t>同蕴涵类似，数理逻辑中所说的等价也只是一种形式等价，而不注重成分命题在内容上联系。</a:t>
            </a:r>
          </a:p>
        </p:txBody>
      </p:sp>
    </p:spTree>
    <p:extLst>
      <p:ext uri="{BB962C8B-B14F-4D97-AF65-F5344CB8AC3E}">
        <p14:creationId xmlns:p14="http://schemas.microsoft.com/office/powerpoint/2010/main" val="33752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effectLst/>
              </a:rPr>
              <a:t>1.1.1   </a:t>
            </a:r>
            <a:r>
              <a:rPr lang="zh-CN" altLang="en-US" sz="2400">
                <a:effectLst/>
              </a:rPr>
              <a:t>命题</a:t>
            </a:r>
            <a:endParaRPr lang="en-US" altLang="zh-CN" sz="2400">
              <a:effectLst/>
            </a:endParaRPr>
          </a:p>
          <a:p>
            <a:pPr>
              <a:lnSpc>
                <a:spcPct val="100000"/>
              </a:lnSpc>
              <a:spcBef>
                <a:spcPts val="1800"/>
              </a:spcBef>
            </a:pPr>
            <a:r>
              <a:rPr lang="en-US" altLang="zh-CN" sz="2400">
                <a:effectLst/>
              </a:rPr>
              <a:t>1.1.2   </a:t>
            </a:r>
            <a:r>
              <a:rPr lang="zh-CN" altLang="en-US" sz="2400">
                <a:effectLst/>
              </a:rPr>
              <a:t>真值联结词</a:t>
            </a:r>
            <a:endParaRPr lang="en-US" altLang="zh-CN" sz="2400">
              <a:effectLst/>
            </a:endParaRPr>
          </a:p>
          <a:p>
            <a:pPr>
              <a:lnSpc>
                <a:spcPct val="100000"/>
              </a:lnSpc>
              <a:spcBef>
                <a:spcPts val="1800"/>
              </a:spcBef>
            </a:pPr>
            <a:r>
              <a:rPr lang="en-US" altLang="zh-CN" sz="2400">
                <a:solidFill>
                  <a:srgbClr val="FF0000"/>
                </a:solidFill>
                <a:effectLst/>
              </a:rPr>
              <a:t>1.1.3   </a:t>
            </a:r>
            <a:r>
              <a:rPr lang="zh-CN" altLang="en-US" sz="2400">
                <a:solidFill>
                  <a:srgbClr val="FF0000"/>
                </a:solidFill>
                <a:effectLst/>
              </a:rPr>
              <a:t>命题符号化</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p:txBody>
          <a:bodyPr/>
          <a:lstStyle/>
          <a:p>
            <a:r>
              <a:rPr lang="en-US" altLang="zh-CN"/>
              <a:t>1.1 </a:t>
            </a:r>
            <a:r>
              <a:rPr lang="zh-CN" altLang="en-US"/>
              <a:t>命题与真值联接词</a:t>
            </a:r>
          </a:p>
        </p:txBody>
      </p:sp>
    </p:spTree>
    <p:extLst>
      <p:ext uri="{BB962C8B-B14F-4D97-AF65-F5344CB8AC3E}">
        <p14:creationId xmlns:p14="http://schemas.microsoft.com/office/powerpoint/2010/main" val="797817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1.1.3</a:t>
            </a:r>
            <a:r>
              <a:rPr lang="zh-CN" altLang="en-US"/>
              <a:t>　命题符号化</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marL="285750" indent="-285750" algn="just">
              <a:buFont typeface="Wingdings" panose="05000000000000000000" pitchFamily="2" charset="2"/>
              <a:buChar char="Ø"/>
              <a:defRPr/>
            </a:pPr>
            <a:r>
              <a:rPr lang="zh-CN" altLang="en-US"/>
              <a:t>运用上述五个真值联结词将日常语言中的命题转化成数理逻辑中的形式命题的过程为</a:t>
            </a:r>
            <a:r>
              <a:rPr lang="zh-CN" altLang="en-US" b="1">
                <a:solidFill>
                  <a:schemeClr val="hlink"/>
                </a:solidFill>
              </a:rPr>
              <a:t>命题符号化</a:t>
            </a:r>
            <a:r>
              <a:rPr lang="zh-CN" altLang="en-US"/>
              <a:t>。</a:t>
            </a:r>
            <a:endParaRPr lang="en-US" altLang="zh-CN"/>
          </a:p>
          <a:p>
            <a:pPr marL="285750" indent="-285750" algn="just">
              <a:buFont typeface="Wingdings" panose="05000000000000000000" pitchFamily="2" charset="2"/>
              <a:buChar char="Ø"/>
              <a:defRPr/>
            </a:pPr>
            <a:r>
              <a:rPr lang="zh-CN" altLang="en-US"/>
              <a:t>命题符号化是运用数理逻辑解决实际问题的基本出发点。</a:t>
            </a:r>
            <a:endParaRPr lang="en-US" altLang="zh-CN"/>
          </a:p>
          <a:p>
            <a:pPr algn="just">
              <a:defRPr/>
            </a:pPr>
            <a:endParaRPr lang="zh-CN" altLang="en-US"/>
          </a:p>
          <a:p>
            <a:pPr algn="just">
              <a:defRPr/>
            </a:pPr>
            <a:r>
              <a:rPr lang="zh-CN" altLang="en-US"/>
              <a:t>步骤：</a:t>
            </a:r>
            <a:endParaRPr lang="en-US" altLang="zh-CN"/>
          </a:p>
          <a:p>
            <a:pPr marL="342900" indent="-342900" algn="just">
              <a:buAutoNum type="arabicPeriod"/>
              <a:defRPr/>
            </a:pPr>
            <a:r>
              <a:rPr lang="zh-CN" altLang="en-US"/>
              <a:t>分析简单命题并符号化</a:t>
            </a:r>
            <a:endParaRPr lang="en-US" altLang="zh-CN"/>
          </a:p>
          <a:p>
            <a:pPr marL="342900" indent="-342900" algn="just">
              <a:buAutoNum type="arabicPeriod"/>
              <a:defRPr/>
            </a:pPr>
            <a:r>
              <a:rPr lang="zh-CN" altLang="en-US"/>
              <a:t>使用恰当的命题联接词，把简单命题连接起来</a:t>
            </a:r>
          </a:p>
        </p:txBody>
      </p:sp>
    </p:spTree>
    <p:extLst>
      <p:ext uri="{BB962C8B-B14F-4D97-AF65-F5344CB8AC3E}">
        <p14:creationId xmlns:p14="http://schemas.microsoft.com/office/powerpoint/2010/main" val="234827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1.1.3</a:t>
            </a:r>
            <a:r>
              <a:rPr lang="zh-CN" altLang="en-US"/>
              <a:t>　命题符号化</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defRPr/>
            </a:pPr>
            <a:r>
              <a:rPr lang="zh-CN" altLang="en-US" b="1"/>
              <a:t>例</a:t>
            </a:r>
            <a:r>
              <a:rPr lang="en-US" altLang="zh-CN" b="1"/>
              <a:t>1</a:t>
            </a:r>
            <a:r>
              <a:rPr lang="en-US" altLang="zh-CN">
                <a:cs typeface="Times New Roman" pitchFamily="18" charset="0"/>
              </a:rPr>
              <a:t>  </a:t>
            </a:r>
            <a:r>
              <a:rPr lang="zh-CN" altLang="en-US"/>
              <a:t>小张既聪明又勤奋，所以他的学习成绩一直很好。</a:t>
            </a:r>
          </a:p>
          <a:p>
            <a:pPr algn="just">
              <a:defRPr/>
            </a:pPr>
            <a:r>
              <a:rPr lang="zh-CN" altLang="en-US" b="1"/>
              <a:t>解    </a:t>
            </a:r>
            <a:r>
              <a:rPr lang="en-US" altLang="zh-CN"/>
              <a:t>P </a:t>
            </a:r>
            <a:r>
              <a:rPr lang="zh-CN" altLang="en-US"/>
              <a:t>：小张聪明。</a:t>
            </a:r>
          </a:p>
          <a:p>
            <a:pPr algn="just">
              <a:defRPr/>
            </a:pPr>
            <a:r>
              <a:rPr lang="en-US" altLang="zh-CN"/>
              <a:t>        Q </a:t>
            </a:r>
            <a:r>
              <a:rPr lang="zh-CN" altLang="en-US"/>
              <a:t>：小张勤奋。</a:t>
            </a:r>
          </a:p>
          <a:p>
            <a:pPr algn="just">
              <a:defRPr/>
            </a:pPr>
            <a:r>
              <a:rPr lang="zh-CN" altLang="en-US"/>
              <a:t>        </a:t>
            </a:r>
            <a:r>
              <a:rPr lang="en-US" altLang="zh-CN"/>
              <a:t>R </a:t>
            </a:r>
            <a:r>
              <a:rPr lang="zh-CN" altLang="en-US"/>
              <a:t>：小张的学习成绩一直很好。</a:t>
            </a:r>
          </a:p>
          <a:p>
            <a:pPr algn="just">
              <a:defRPr/>
            </a:pPr>
            <a:r>
              <a:rPr lang="zh-CN" altLang="en-US"/>
              <a:t>     符号化的结果为：   </a:t>
            </a:r>
            <a:r>
              <a:rPr lang="en-US" altLang="zh-CN"/>
              <a:t>(P∧Q) → R</a:t>
            </a:r>
          </a:p>
          <a:p>
            <a:pPr algn="just">
              <a:defRPr/>
            </a:pPr>
            <a:endParaRPr lang="en-US" altLang="zh-CN"/>
          </a:p>
          <a:p>
            <a:pPr algn="just">
              <a:defRPr/>
            </a:pPr>
            <a:r>
              <a:rPr lang="zh-CN" altLang="en-US" b="1"/>
              <a:t>例</a:t>
            </a:r>
            <a:r>
              <a:rPr lang="en-US" altLang="zh-CN" b="1"/>
              <a:t>2 </a:t>
            </a:r>
            <a:r>
              <a:rPr lang="en-US" altLang="zh-CN"/>
              <a:t> </a:t>
            </a:r>
            <a:r>
              <a:rPr lang="zh-CN" altLang="en-US"/>
              <a:t>小王总是在图书馆看书，除非他病了或图书馆不开门。</a:t>
            </a:r>
          </a:p>
          <a:p>
            <a:pPr algn="just">
              <a:defRPr/>
            </a:pPr>
            <a:r>
              <a:rPr lang="zh-CN" altLang="en-US" b="1"/>
              <a:t>解    </a:t>
            </a:r>
            <a:r>
              <a:rPr lang="en-US" altLang="zh-CN"/>
              <a:t>P</a:t>
            </a:r>
            <a:r>
              <a:rPr lang="zh-CN" altLang="en-US"/>
              <a:t>：小王病了。</a:t>
            </a:r>
          </a:p>
          <a:p>
            <a:pPr algn="just">
              <a:defRPr/>
            </a:pPr>
            <a:r>
              <a:rPr lang="en-US" altLang="zh-CN"/>
              <a:t>        Q</a:t>
            </a:r>
            <a:r>
              <a:rPr lang="zh-CN" altLang="en-US"/>
              <a:t>：图书馆开门。</a:t>
            </a:r>
          </a:p>
          <a:p>
            <a:pPr algn="just">
              <a:defRPr/>
            </a:pPr>
            <a:r>
              <a:rPr lang="en-US" altLang="zh-CN"/>
              <a:t>        R</a:t>
            </a:r>
            <a:r>
              <a:rPr lang="zh-CN" altLang="en-US"/>
              <a:t>：小王在图书馆看书。</a:t>
            </a:r>
          </a:p>
          <a:p>
            <a:pPr algn="just">
              <a:defRPr/>
            </a:pPr>
            <a:r>
              <a:rPr lang="zh-CN" altLang="en-US"/>
              <a:t>     符号化的结果为：</a:t>
            </a:r>
            <a:r>
              <a:rPr lang="en-US" altLang="zh-CN"/>
              <a:t>R </a:t>
            </a:r>
            <a:r>
              <a:rPr lang="en-US" altLang="zh-CN">
                <a:sym typeface="Symbol" pitchFamily="18" charset="2"/>
              </a:rPr>
              <a:t></a:t>
            </a:r>
            <a:r>
              <a:rPr lang="en-US" altLang="zh-CN"/>
              <a:t> </a:t>
            </a:r>
            <a:r>
              <a:rPr lang="en-US" altLang="zh-CN">
                <a:sym typeface="Symbol" pitchFamily="18" charset="2"/>
              </a:rPr>
              <a:t>(P  </a:t>
            </a:r>
            <a:r>
              <a:rPr lang="en-US" altLang="zh-CN"/>
              <a:t>Q)</a:t>
            </a:r>
            <a:endParaRPr lang="zh-CN" altLang="en-US"/>
          </a:p>
        </p:txBody>
      </p:sp>
    </p:spTree>
    <p:extLst>
      <p:ext uri="{BB962C8B-B14F-4D97-AF65-F5344CB8AC3E}">
        <p14:creationId xmlns:p14="http://schemas.microsoft.com/office/powerpoint/2010/main" val="236118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1.1.3</a:t>
            </a:r>
            <a:r>
              <a:rPr lang="zh-CN" altLang="en-US"/>
              <a:t>　命题符号化</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例</a:t>
            </a:r>
            <a:r>
              <a:rPr lang="en-US" altLang="zh-CN" b="1"/>
              <a:t>3</a:t>
            </a:r>
            <a:r>
              <a:rPr lang="en-US" altLang="zh-CN" b="1">
                <a:cs typeface="Times New Roman" panose="02020603050405020304" pitchFamily="18" charset="0"/>
              </a:rPr>
              <a:t>    </a:t>
            </a:r>
            <a:r>
              <a:rPr lang="zh-CN" altLang="en-US"/>
              <a:t>小李没在图书馆看书，他要么找老师答疑去了，要么因身体不舒服先回宿舍去了。</a:t>
            </a:r>
          </a:p>
          <a:p>
            <a:pPr algn="just"/>
            <a:r>
              <a:rPr lang="zh-CN" altLang="en-US" b="1"/>
              <a:t>解</a:t>
            </a:r>
            <a:r>
              <a:rPr lang="zh-CN" altLang="en-US"/>
              <a:t>    </a:t>
            </a:r>
            <a:r>
              <a:rPr lang="en-US" altLang="zh-CN"/>
              <a:t>P</a:t>
            </a:r>
            <a:r>
              <a:rPr lang="zh-CN" altLang="en-US"/>
              <a:t>：小李在图书馆看书。 </a:t>
            </a:r>
          </a:p>
          <a:p>
            <a:pPr algn="just"/>
            <a:r>
              <a:rPr lang="en-US" altLang="zh-CN"/>
              <a:t>        Q</a:t>
            </a:r>
            <a:r>
              <a:rPr lang="zh-CN" altLang="en-US"/>
              <a:t>：小李找老师答疑。</a:t>
            </a:r>
          </a:p>
          <a:p>
            <a:pPr algn="just"/>
            <a:r>
              <a:rPr lang="zh-CN" altLang="en-US"/>
              <a:t>        </a:t>
            </a:r>
            <a:r>
              <a:rPr lang="en-US" altLang="zh-CN"/>
              <a:t>R </a:t>
            </a:r>
            <a:r>
              <a:rPr lang="zh-CN" altLang="en-US"/>
              <a:t>：小李身体舒服。</a:t>
            </a:r>
          </a:p>
          <a:p>
            <a:pPr algn="just"/>
            <a:r>
              <a:rPr lang="zh-CN" altLang="en-US"/>
              <a:t>        </a:t>
            </a:r>
            <a:r>
              <a:rPr lang="en-US" altLang="zh-CN"/>
              <a:t>S </a:t>
            </a:r>
            <a:r>
              <a:rPr lang="zh-CN" altLang="en-US"/>
              <a:t>：小李回宿舍。</a:t>
            </a:r>
          </a:p>
          <a:p>
            <a:pPr algn="just"/>
            <a:r>
              <a:rPr lang="zh-CN" altLang="en-US"/>
              <a:t>    命题符号化的结果为： </a:t>
            </a:r>
            <a:r>
              <a:rPr lang="zh-CN" altLang="en-US">
                <a:sym typeface="Symbol" panose="05050102010706020507" pitchFamily="18" charset="2"/>
              </a:rPr>
              <a:t> </a:t>
            </a:r>
            <a:r>
              <a:rPr lang="en-US" altLang="zh-CN"/>
              <a:t>P </a:t>
            </a:r>
            <a:r>
              <a:rPr lang="en-US" altLang="zh-CN">
                <a:sym typeface="Symbol" panose="05050102010706020507" pitchFamily="18" charset="2"/>
              </a:rPr>
              <a:t> (Q  (R  S))</a:t>
            </a:r>
          </a:p>
          <a:p>
            <a:pPr algn="just"/>
            <a:endParaRPr lang="en-US" altLang="zh-CN"/>
          </a:p>
          <a:p>
            <a:pPr algn="just"/>
            <a:r>
              <a:rPr lang="zh-CN" altLang="en-US"/>
              <a:t>由于自然语言本身的不明确性，可能带来对同一语句命题的理解形式不尽相同。但我们希望符号化的结果基本上能反映原自然语言命题的逻辑含义。至于某些形式的差异或一些细节问题是允许有出入的。</a:t>
            </a:r>
            <a:endParaRPr lang="en-US" altLang="zh-CN"/>
          </a:p>
          <a:p>
            <a:pPr algn="just"/>
            <a:r>
              <a:rPr lang="zh-CN" altLang="en-US"/>
              <a:t>如将不可兼或往往也写成</a:t>
            </a:r>
            <a:r>
              <a:rPr lang="en-US" altLang="zh-CN">
                <a:sym typeface="Symbol" panose="05050102010706020507" pitchFamily="18" charset="2"/>
              </a:rPr>
              <a:t></a:t>
            </a:r>
            <a:r>
              <a:rPr lang="zh-CN" altLang="en-US"/>
              <a:t>的形式。上面例子中的</a:t>
            </a:r>
            <a:r>
              <a:rPr lang="en-US" altLang="zh-CN"/>
              <a:t>3)</a:t>
            </a:r>
            <a:r>
              <a:rPr lang="zh-CN" altLang="en-US"/>
              <a:t>就属于这种情况。严格地说，其中第二个联结词应为不可兼或。</a:t>
            </a:r>
          </a:p>
        </p:txBody>
      </p:sp>
    </p:spTree>
    <p:extLst>
      <p:ext uri="{BB962C8B-B14F-4D97-AF65-F5344CB8AC3E}">
        <p14:creationId xmlns:p14="http://schemas.microsoft.com/office/powerpoint/2010/main" val="4896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a:xfrm>
            <a:off x="684260" y="1389180"/>
            <a:ext cx="8152169" cy="4762239"/>
          </a:xfrm>
        </p:spPr>
        <p:txBody>
          <a:bodyPr/>
          <a:lstStyle/>
          <a:p>
            <a:r>
              <a:rPr lang="en-US" altLang="zh-CN"/>
              <a:t>1. </a:t>
            </a:r>
            <a:r>
              <a:rPr lang="zh-CN" altLang="en-US"/>
              <a:t>要善于确定简单命题</a:t>
            </a:r>
            <a:r>
              <a:rPr lang="en-US" altLang="zh-CN"/>
              <a:t>, </a:t>
            </a:r>
            <a:r>
              <a:rPr lang="zh-CN" altLang="en-US"/>
              <a:t>不要把一个概念硬拆成几个概念</a:t>
            </a:r>
            <a:endParaRPr lang="en-US" altLang="zh-CN"/>
          </a:p>
          <a:p>
            <a:r>
              <a:rPr lang="zh-CN" altLang="en-US" b="1"/>
              <a:t>例 </a:t>
            </a:r>
            <a:r>
              <a:rPr lang="zh-CN" altLang="en-US"/>
              <a:t>我和他是同学。  我和他都是学生。</a:t>
            </a:r>
            <a:endParaRPr lang="en-US" altLang="zh-CN"/>
          </a:p>
          <a:p>
            <a:endParaRPr lang="en-US" altLang="zh-CN" b="1"/>
          </a:p>
          <a:p>
            <a:r>
              <a:rPr lang="en-US" altLang="zh-CN"/>
              <a:t>2. </a:t>
            </a:r>
            <a:r>
              <a:rPr lang="zh-CN" altLang="en-US"/>
              <a:t>命题符号化的关键在于找出适当的真值联结词</a:t>
            </a:r>
            <a:endParaRPr lang="en-US" altLang="zh-CN"/>
          </a:p>
          <a:p>
            <a:r>
              <a:rPr lang="zh-CN" altLang="en-US" b="1"/>
              <a:t>例 </a:t>
            </a:r>
            <a:r>
              <a:rPr lang="zh-CN" altLang="en-US"/>
              <a:t>狗急跳墙</a:t>
            </a:r>
            <a:endParaRPr lang="en-US" altLang="zh-CN"/>
          </a:p>
          <a:p>
            <a:endParaRPr lang="en-US" altLang="zh-CN"/>
          </a:p>
          <a:p>
            <a:r>
              <a:rPr lang="en-US" altLang="zh-CN"/>
              <a:t>3.</a:t>
            </a:r>
            <a:r>
              <a:rPr lang="zh-CN" altLang="en-US"/>
              <a:t>否定词的位置要放准确</a:t>
            </a:r>
            <a:endParaRPr lang="en-US" altLang="zh-CN"/>
          </a:p>
          <a:p>
            <a:r>
              <a:rPr lang="zh-CN" altLang="en-US" b="1"/>
              <a:t>例 </a:t>
            </a:r>
            <a:r>
              <a:rPr lang="zh-CN" altLang="en-US"/>
              <a:t>如果你和他不都情商低</a:t>
            </a:r>
            <a:r>
              <a:rPr lang="en-US" altLang="zh-CN"/>
              <a:t>, </a:t>
            </a:r>
            <a:r>
              <a:rPr lang="zh-CN" altLang="en-US"/>
              <a:t>那么你们俩都不会去自讨没趣。</a:t>
            </a:r>
            <a:endParaRPr lang="en-US" altLang="zh-CN" b="1"/>
          </a:p>
        </p:txBody>
      </p:sp>
      <p:sp>
        <p:nvSpPr>
          <p:cNvPr id="7" name="文本占位符 1">
            <a:extLst>
              <a:ext uri="{FF2B5EF4-FFF2-40B4-BE49-F238E27FC236}">
                <a16:creationId xmlns:a16="http://schemas.microsoft.com/office/drawing/2014/main" id="{E05414D4-5F6B-496D-B209-423C5DAC13EE}"/>
              </a:ext>
            </a:extLst>
          </p:cNvPr>
          <p:cNvSpPr>
            <a:spLocks noGrp="1"/>
          </p:cNvSpPr>
          <p:nvPr>
            <p:ph type="body" sz="quarter" idx="13"/>
          </p:nvPr>
        </p:nvSpPr>
        <p:spPr>
          <a:xfrm>
            <a:off x="1806575" y="441325"/>
            <a:ext cx="4156075" cy="514350"/>
          </a:xfrm>
        </p:spPr>
        <p:txBody>
          <a:bodyPr/>
          <a:lstStyle/>
          <a:p>
            <a:r>
              <a:rPr lang="en-US" altLang="zh-CN"/>
              <a:t>1.1.3</a:t>
            </a:r>
            <a:r>
              <a:rPr lang="zh-CN" altLang="en-US"/>
              <a:t>　命题符号化</a:t>
            </a:r>
          </a:p>
        </p:txBody>
      </p:sp>
    </p:spTree>
    <p:extLst>
      <p:ext uri="{BB962C8B-B14F-4D97-AF65-F5344CB8AC3E}">
        <p14:creationId xmlns:p14="http://schemas.microsoft.com/office/powerpoint/2010/main" val="182028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1.1.3</a:t>
            </a:r>
            <a:r>
              <a:rPr lang="zh-CN" altLang="en-US"/>
              <a:t>　命题符号化</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b="1"/>
              <a:t>例</a:t>
            </a:r>
            <a:r>
              <a:rPr lang="en-US" altLang="zh-CN" b="1"/>
              <a:t>4   </a:t>
            </a:r>
            <a:r>
              <a:rPr lang="zh-CN" altLang="en-US"/>
              <a:t>王宫里发生了一件盗窃案，国王的金币不见了，已知事实如下：</a:t>
            </a:r>
            <a:endParaRPr lang="en-US" altLang="zh-CN"/>
          </a:p>
          <a:p>
            <a:r>
              <a:rPr lang="zh-CN" altLang="en-US"/>
              <a:t>（</a:t>
            </a:r>
            <a:r>
              <a:rPr lang="en-US" altLang="zh-CN"/>
              <a:t>1</a:t>
            </a:r>
            <a:r>
              <a:rPr lang="zh-CN" altLang="en-US"/>
              <a:t>） 甲或乙盗窃了金币；</a:t>
            </a:r>
            <a:endParaRPr lang="en-US" altLang="zh-CN"/>
          </a:p>
          <a:p>
            <a:r>
              <a:rPr lang="zh-CN" altLang="en-US"/>
              <a:t>（</a:t>
            </a:r>
            <a:r>
              <a:rPr lang="en-US" altLang="zh-CN"/>
              <a:t>2</a:t>
            </a:r>
            <a:r>
              <a:rPr lang="zh-CN" altLang="en-US"/>
              <a:t>） 若甲盗窃了金币，则作案时间不能发生在午夜前；</a:t>
            </a:r>
            <a:endParaRPr lang="en-US" altLang="zh-CN"/>
          </a:p>
          <a:p>
            <a:r>
              <a:rPr lang="zh-CN" altLang="en-US"/>
              <a:t>（</a:t>
            </a:r>
            <a:r>
              <a:rPr lang="en-US" altLang="zh-CN"/>
              <a:t>3</a:t>
            </a:r>
            <a:r>
              <a:rPr lang="zh-CN" altLang="en-US"/>
              <a:t>） 若乙的证词正确，则午夜时房内灯光未灭；</a:t>
            </a:r>
            <a:endParaRPr lang="en-US" altLang="zh-CN"/>
          </a:p>
          <a:p>
            <a:r>
              <a:rPr lang="zh-CN" altLang="en-US"/>
              <a:t>（</a:t>
            </a:r>
            <a:r>
              <a:rPr lang="en-US" altLang="zh-CN"/>
              <a:t>4</a:t>
            </a:r>
            <a:r>
              <a:rPr lang="zh-CN" altLang="en-US"/>
              <a:t>） 若乙的证词不正确，则作案时间发生在午夜之前；</a:t>
            </a:r>
            <a:endParaRPr lang="en-US" altLang="zh-CN"/>
          </a:p>
          <a:p>
            <a:r>
              <a:rPr lang="zh-CN" altLang="en-US"/>
              <a:t>（</a:t>
            </a:r>
            <a:r>
              <a:rPr lang="en-US" altLang="zh-CN"/>
              <a:t>5</a:t>
            </a:r>
            <a:r>
              <a:rPr lang="zh-CN" altLang="en-US"/>
              <a:t>） 午夜时房内灯光灭了。</a:t>
            </a:r>
            <a:endParaRPr lang="en-US" altLang="zh-CN"/>
          </a:p>
          <a:p>
            <a:r>
              <a:rPr lang="zh-CN" altLang="en-US"/>
              <a:t>试判断是谁盗窃了国王的金币。</a:t>
            </a:r>
          </a:p>
          <a:p>
            <a:r>
              <a:rPr lang="zh-CN" altLang="en-US" b="1"/>
              <a:t>解    </a:t>
            </a:r>
            <a:r>
              <a:rPr lang="en-US" altLang="zh-CN"/>
              <a:t>P</a:t>
            </a:r>
            <a:r>
              <a:rPr lang="zh-CN" altLang="en-US"/>
              <a:t>：甲作案，</a:t>
            </a:r>
            <a:endParaRPr lang="en-US" altLang="zh-CN"/>
          </a:p>
          <a:p>
            <a:r>
              <a:rPr lang="en-US" altLang="zh-CN"/>
              <a:t>        Q</a:t>
            </a:r>
            <a:r>
              <a:rPr lang="zh-CN" altLang="en-US"/>
              <a:t>：乙作案，</a:t>
            </a:r>
            <a:endParaRPr lang="en-US" altLang="zh-CN"/>
          </a:p>
          <a:p>
            <a:r>
              <a:rPr lang="en-US" altLang="zh-CN"/>
              <a:t>        R</a:t>
            </a:r>
            <a:r>
              <a:rPr lang="zh-CN" altLang="en-US"/>
              <a:t>：作案时间发生在午夜之前，</a:t>
            </a:r>
            <a:endParaRPr lang="en-US" altLang="zh-CN"/>
          </a:p>
          <a:p>
            <a:r>
              <a:rPr lang="en-US" altLang="zh-CN"/>
              <a:t>        S</a:t>
            </a:r>
            <a:r>
              <a:rPr lang="zh-CN" altLang="en-US"/>
              <a:t>：乙的证词正确，</a:t>
            </a:r>
            <a:endParaRPr lang="en-US" altLang="zh-CN"/>
          </a:p>
          <a:p>
            <a:r>
              <a:rPr lang="en-US" altLang="zh-CN"/>
              <a:t>        U</a:t>
            </a:r>
            <a:r>
              <a:rPr lang="zh-CN" altLang="en-US"/>
              <a:t>：午夜时灯光灭了</a:t>
            </a:r>
            <a:endParaRPr lang="en-US" altLang="zh-CN"/>
          </a:p>
          <a:p>
            <a:endParaRPr lang="en-US" altLang="zh-CN"/>
          </a:p>
          <a:p>
            <a:r>
              <a:rPr lang="zh-CN" altLang="en-US"/>
              <a:t> 命题符号化的结果为： </a:t>
            </a:r>
            <a:r>
              <a:rPr lang="en-US" altLang="zh-CN"/>
              <a:t>(</a:t>
            </a:r>
            <a:r>
              <a:rPr lang="en-US" altLang="zh-CN">
                <a:sym typeface="Symbol" panose="05050102010706020507" pitchFamily="18" charset="2"/>
              </a:rPr>
              <a:t>P  Q)  (P  R)  (S  U)  ( S  R)  U</a:t>
            </a:r>
            <a:endParaRPr lang="zh-CN" altLang="en-US"/>
          </a:p>
        </p:txBody>
      </p:sp>
    </p:spTree>
    <p:extLst>
      <p:ext uri="{BB962C8B-B14F-4D97-AF65-F5344CB8AC3E}">
        <p14:creationId xmlns:p14="http://schemas.microsoft.com/office/powerpoint/2010/main" val="24610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b="1"/>
              <a:t>命题与真值联结词的关系</a:t>
            </a:r>
          </a:p>
          <a:p>
            <a:endParaRPr lang="en-US" altLang="zh-CN"/>
          </a:p>
          <a:p>
            <a:pPr marL="285750" indent="-285750">
              <a:buFont typeface="Wingdings" panose="05000000000000000000" pitchFamily="2" charset="2"/>
              <a:buChar char="Ø"/>
            </a:pPr>
            <a:r>
              <a:rPr lang="zh-CN" altLang="en-US"/>
              <a:t>不包含任何联结词的命题为</a:t>
            </a:r>
            <a:r>
              <a:rPr lang="zh-CN" altLang="en-US" b="1">
                <a:solidFill>
                  <a:schemeClr val="hlink"/>
                </a:solidFill>
              </a:rPr>
              <a:t>原子命题</a:t>
            </a:r>
            <a:r>
              <a:rPr lang="zh-CN" altLang="en-US"/>
              <a:t>。</a:t>
            </a:r>
          </a:p>
          <a:p>
            <a:pPr marL="285750" indent="-285750">
              <a:buFont typeface="Wingdings" panose="05000000000000000000" pitchFamily="2" charset="2"/>
              <a:buChar char="Ø"/>
            </a:pPr>
            <a:r>
              <a:rPr lang="zh-CN" altLang="en-US"/>
              <a:t>包含联结词的命题为</a:t>
            </a:r>
            <a:r>
              <a:rPr lang="zh-CN" altLang="en-US" b="1">
                <a:solidFill>
                  <a:schemeClr val="hlink"/>
                </a:solidFill>
              </a:rPr>
              <a:t>复合命题</a:t>
            </a:r>
            <a:r>
              <a:rPr lang="zh-CN" altLang="en-US"/>
              <a:t>。</a:t>
            </a:r>
          </a:p>
          <a:p>
            <a:pPr marL="285750" indent="-285750">
              <a:buFont typeface="Wingdings" panose="05000000000000000000" pitchFamily="2" charset="2"/>
              <a:buChar char="Ø"/>
            </a:pPr>
            <a:r>
              <a:rPr lang="zh-CN" altLang="en-US"/>
              <a:t>组成复合命题的命题为</a:t>
            </a:r>
            <a:r>
              <a:rPr lang="zh-CN" altLang="en-US" b="1">
                <a:solidFill>
                  <a:schemeClr val="hlink"/>
                </a:solidFill>
              </a:rPr>
              <a:t>原子命题</a:t>
            </a:r>
            <a:r>
              <a:rPr lang="zh-CN" altLang="en-US"/>
              <a:t>。</a:t>
            </a:r>
          </a:p>
          <a:p>
            <a:pPr marL="285750" indent="-285750">
              <a:buFont typeface="Wingdings" panose="05000000000000000000" pitchFamily="2" charset="2"/>
              <a:buChar char="Ø"/>
            </a:pPr>
            <a:r>
              <a:rPr lang="zh-CN" altLang="en-US"/>
              <a:t>复合命题的真假值只有赖于成分命题的真假值，而不注重成分命题的内容。</a:t>
            </a:r>
          </a:p>
          <a:p>
            <a:endParaRPr lang="zh-CN" altLang="en-US"/>
          </a:p>
        </p:txBody>
      </p:sp>
      <p:sp>
        <p:nvSpPr>
          <p:cNvPr id="7" name="文本占位符 1">
            <a:extLst>
              <a:ext uri="{FF2B5EF4-FFF2-40B4-BE49-F238E27FC236}">
                <a16:creationId xmlns:a16="http://schemas.microsoft.com/office/drawing/2014/main" id="{E05414D4-5F6B-496D-B209-423C5DAC13EE}"/>
              </a:ext>
            </a:extLst>
          </p:cNvPr>
          <p:cNvSpPr>
            <a:spLocks noGrp="1"/>
          </p:cNvSpPr>
          <p:nvPr>
            <p:ph type="body" sz="quarter" idx="13"/>
          </p:nvPr>
        </p:nvSpPr>
        <p:spPr>
          <a:xfrm>
            <a:off x="1806575" y="441325"/>
            <a:ext cx="4156075" cy="514350"/>
          </a:xfrm>
        </p:spPr>
        <p:txBody>
          <a:bodyPr/>
          <a:lstStyle/>
          <a:p>
            <a:r>
              <a:rPr lang="en-US" altLang="zh-CN"/>
              <a:t>1.1.3</a:t>
            </a:r>
            <a:r>
              <a:rPr lang="zh-CN" altLang="en-US"/>
              <a:t>　命题符号化</a:t>
            </a:r>
          </a:p>
        </p:txBody>
      </p:sp>
    </p:spTree>
    <p:extLst>
      <p:ext uri="{BB962C8B-B14F-4D97-AF65-F5344CB8AC3E}">
        <p14:creationId xmlns:p14="http://schemas.microsoft.com/office/powerpoint/2010/main" val="337052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F1DE0A-8DE0-4789-B8E6-B78125D5C89A}"/>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B757F1B3-9303-44C5-A29C-4ADC2D946DB1}"/>
              </a:ext>
            </a:extLst>
          </p:cNvPr>
          <p:cNvSpPr>
            <a:spLocks noGrp="1"/>
          </p:cNvSpPr>
          <p:nvPr>
            <p:ph type="body" sz="quarter" idx="14"/>
          </p:nvPr>
        </p:nvSpPr>
        <p:spPr>
          <a:xfrm>
            <a:off x="694267" y="1389180"/>
            <a:ext cx="8142162" cy="4762239"/>
          </a:xfrm>
        </p:spPr>
        <p:txBody>
          <a:bodyPr/>
          <a:lstStyle/>
          <a:p>
            <a:pPr>
              <a:spcBef>
                <a:spcPts val="600"/>
              </a:spcBef>
            </a:pPr>
            <a:r>
              <a:rPr lang="zh-CN" altLang="en-US" dirty="0">
                <a:solidFill>
                  <a:srgbClr val="FF0000"/>
                </a:solidFill>
              </a:rPr>
              <a:t>可辨真假</a:t>
            </a:r>
            <a:r>
              <a:rPr lang="zh-CN" altLang="en-US" dirty="0"/>
              <a:t>但</a:t>
            </a:r>
            <a:r>
              <a:rPr lang="zh-CN" altLang="en-US" dirty="0">
                <a:solidFill>
                  <a:srgbClr val="FF0000"/>
                </a:solidFill>
              </a:rPr>
              <a:t>不能既真又假</a:t>
            </a:r>
            <a:r>
              <a:rPr lang="zh-CN" altLang="en-US" dirty="0"/>
              <a:t>的</a:t>
            </a:r>
            <a:r>
              <a:rPr lang="zh-CN" altLang="en-US" dirty="0">
                <a:solidFill>
                  <a:srgbClr val="FF0000"/>
                </a:solidFill>
              </a:rPr>
              <a:t>陈述语句</a:t>
            </a:r>
            <a:r>
              <a:rPr lang="zh-CN" altLang="en-US" dirty="0"/>
              <a:t>称为</a:t>
            </a:r>
            <a:r>
              <a:rPr lang="zh-CN" altLang="en-US" b="1" dirty="0">
                <a:solidFill>
                  <a:schemeClr val="hlink"/>
                </a:solidFill>
              </a:rPr>
              <a:t>命题</a:t>
            </a:r>
            <a:r>
              <a:rPr lang="zh-CN" altLang="en-US" dirty="0"/>
              <a:t>。</a:t>
            </a:r>
            <a:endParaRPr lang="en-US" altLang="zh-CN" dirty="0"/>
          </a:p>
          <a:p>
            <a:pPr>
              <a:spcBef>
                <a:spcPts val="600"/>
              </a:spcBef>
            </a:pPr>
            <a:endParaRPr lang="en-US" altLang="zh-CN" dirty="0"/>
          </a:p>
          <a:p>
            <a:pPr marL="285750" indent="-285750" algn="just">
              <a:buFont typeface="Wingdings" panose="05000000000000000000" pitchFamily="2" charset="2"/>
              <a:buChar char="Ø"/>
              <a:defRPr/>
            </a:pPr>
            <a:r>
              <a:rPr lang="zh-CN" altLang="en-US" dirty="0"/>
              <a:t>习惯上，用</a:t>
            </a:r>
            <a:r>
              <a:rPr lang="en-US" altLang="zh-CN" dirty="0"/>
              <a:t>P</a:t>
            </a:r>
            <a:r>
              <a:rPr lang="zh-CN" altLang="en-US" dirty="0"/>
              <a:t>，</a:t>
            </a:r>
            <a:r>
              <a:rPr lang="en-US" altLang="zh-CN" dirty="0"/>
              <a:t>Q</a:t>
            </a:r>
            <a:r>
              <a:rPr lang="zh-CN" altLang="en-US" dirty="0"/>
              <a:t>，</a:t>
            </a:r>
            <a:r>
              <a:rPr lang="en-US" altLang="zh-CN" dirty="0"/>
              <a:t>R</a:t>
            </a:r>
            <a:r>
              <a:rPr lang="zh-CN" altLang="en-US" dirty="0"/>
              <a:t>，</a:t>
            </a:r>
            <a:r>
              <a:rPr lang="en-US" altLang="zh-CN" dirty="0"/>
              <a:t>…  </a:t>
            </a:r>
            <a:r>
              <a:rPr lang="zh-CN" altLang="en-US" dirty="0"/>
              <a:t>等大写拉丁字母表示命题。</a:t>
            </a:r>
          </a:p>
          <a:p>
            <a:pPr marL="285750" indent="-285750" algn="just">
              <a:buFont typeface="Wingdings" panose="05000000000000000000" pitchFamily="2" charset="2"/>
              <a:buChar char="Ø"/>
              <a:defRPr/>
            </a:pPr>
            <a:r>
              <a:rPr lang="zh-CN" altLang="en-US" dirty="0"/>
              <a:t> 命题的真与假分别用“</a:t>
            </a:r>
            <a:r>
              <a:rPr lang="en-US" altLang="zh-CN" dirty="0"/>
              <a:t>T”</a:t>
            </a:r>
            <a:r>
              <a:rPr lang="zh-CN" altLang="en-US" dirty="0"/>
              <a:t>与“</a:t>
            </a:r>
            <a:r>
              <a:rPr lang="en-US" altLang="zh-CN" dirty="0"/>
              <a:t>F”</a:t>
            </a:r>
            <a:r>
              <a:rPr lang="zh-CN" altLang="en-US" dirty="0"/>
              <a:t>表示。</a:t>
            </a:r>
          </a:p>
          <a:p>
            <a:pPr algn="just">
              <a:defRPr/>
            </a:pPr>
            <a:r>
              <a:rPr lang="zh-CN" altLang="en-US" dirty="0"/>
              <a:t> </a:t>
            </a:r>
            <a:endParaRPr lang="en-US" altLang="zh-CN" dirty="0"/>
          </a:p>
          <a:p>
            <a:pPr algn="just">
              <a:defRPr/>
            </a:pPr>
            <a:r>
              <a:rPr lang="zh-CN" altLang="en-US" dirty="0"/>
              <a:t>用以表示命题的符号称为</a:t>
            </a:r>
            <a:r>
              <a:rPr lang="zh-CN" altLang="en-US" b="1" dirty="0">
                <a:solidFill>
                  <a:schemeClr val="hlink"/>
                </a:solidFill>
              </a:rPr>
              <a:t>命题标识符。</a:t>
            </a:r>
            <a:endParaRPr lang="zh-CN" altLang="en-US" dirty="0"/>
          </a:p>
          <a:p>
            <a:pPr algn="just">
              <a:defRPr/>
            </a:pPr>
            <a:r>
              <a:rPr lang="zh-CN" altLang="en-US" dirty="0"/>
              <a:t>表示特定命题的标识符称为</a:t>
            </a:r>
            <a:r>
              <a:rPr lang="zh-CN" altLang="en-US" b="1" dirty="0">
                <a:solidFill>
                  <a:schemeClr val="hlink"/>
                </a:solidFill>
              </a:rPr>
              <a:t>命题常量。</a:t>
            </a:r>
            <a:endParaRPr lang="zh-CN" altLang="en-US" dirty="0"/>
          </a:p>
          <a:p>
            <a:pPr algn="just">
              <a:defRPr/>
            </a:pPr>
            <a:r>
              <a:rPr lang="zh-CN" altLang="en-US" dirty="0"/>
              <a:t>表示任意命题的标识符称为</a:t>
            </a:r>
            <a:r>
              <a:rPr lang="zh-CN" altLang="en-US" b="1" dirty="0">
                <a:solidFill>
                  <a:schemeClr val="hlink"/>
                </a:solidFill>
              </a:rPr>
              <a:t>命题变元。</a:t>
            </a:r>
            <a:endParaRPr lang="en-US" altLang="zh-CN" b="1" dirty="0">
              <a:solidFill>
                <a:schemeClr val="hlink"/>
              </a:solidFill>
            </a:endParaRPr>
          </a:p>
          <a:p>
            <a:pPr algn="just">
              <a:defRPr/>
            </a:pPr>
            <a:endParaRPr lang="en-US" altLang="zh-CN" b="1" dirty="0">
              <a:solidFill>
                <a:schemeClr val="hlink"/>
              </a:solidFill>
            </a:endParaRPr>
          </a:p>
          <a:p>
            <a:pPr algn="just">
              <a:defRPr/>
            </a:pPr>
            <a:r>
              <a:rPr lang="zh-CN" altLang="en-US" b="1" dirty="0"/>
              <a:t>定义</a:t>
            </a:r>
            <a:endParaRPr lang="en-US" altLang="zh-CN" b="1" dirty="0"/>
          </a:p>
          <a:p>
            <a:pPr algn="just">
              <a:defRPr/>
            </a:pPr>
            <a:r>
              <a:rPr lang="zh-CN" altLang="en-US" dirty="0"/>
              <a:t>当命题变元用特定的命题代入时，该命题变元就有确定的真值或假值。这种代入称为</a:t>
            </a:r>
            <a:r>
              <a:rPr lang="zh-CN" altLang="en-US" b="1" dirty="0">
                <a:solidFill>
                  <a:schemeClr val="hlink"/>
                </a:solidFill>
              </a:rPr>
              <a:t>指派</a:t>
            </a:r>
            <a:r>
              <a:rPr lang="zh-CN" altLang="en-US" dirty="0"/>
              <a:t>。</a:t>
            </a:r>
          </a:p>
          <a:p>
            <a:pPr algn="just">
              <a:defRPr/>
            </a:pPr>
            <a:endParaRPr lang="zh-CN" altLang="en-US" dirty="0"/>
          </a:p>
          <a:p>
            <a:pPr>
              <a:spcBef>
                <a:spcPts val="600"/>
              </a:spcBef>
            </a:pPr>
            <a:endParaRPr lang="en-US" altLang="zh-CN" dirty="0"/>
          </a:p>
          <a:p>
            <a:pPr algn="just">
              <a:defRPr/>
            </a:pPr>
            <a:endParaRPr lang="en-US" altLang="zh-CN" b="1" dirty="0"/>
          </a:p>
        </p:txBody>
      </p:sp>
      <p:sp>
        <p:nvSpPr>
          <p:cNvPr id="4" name="矩形 3">
            <a:extLst>
              <a:ext uri="{FF2B5EF4-FFF2-40B4-BE49-F238E27FC236}">
                <a16:creationId xmlns:a16="http://schemas.microsoft.com/office/drawing/2014/main" id="{0FE4B6AB-8A42-4145-A93C-DB77724FAB30}"/>
              </a:ext>
            </a:extLst>
          </p:cNvPr>
          <p:cNvSpPr/>
          <p:nvPr/>
        </p:nvSpPr>
        <p:spPr>
          <a:xfrm>
            <a:off x="684260" y="4483074"/>
            <a:ext cx="8152169" cy="98574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5412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solidFill>
                  <a:srgbClr val="FF0000"/>
                </a:solidFill>
                <a:effectLst/>
              </a:rPr>
              <a:t>1.2.1</a:t>
            </a:r>
            <a:r>
              <a:rPr lang="zh-CN" altLang="en-US" sz="2400">
                <a:solidFill>
                  <a:srgbClr val="FF0000"/>
                </a:solidFill>
                <a:effectLst/>
              </a:rPr>
              <a:t>　命题公式</a:t>
            </a:r>
          </a:p>
          <a:p>
            <a:pPr algn="just">
              <a:lnSpc>
                <a:spcPct val="100000"/>
              </a:lnSpc>
              <a:spcBef>
                <a:spcPts val="1800"/>
              </a:spcBef>
            </a:pPr>
            <a:r>
              <a:rPr lang="en-US" altLang="zh-CN" sz="2400">
                <a:effectLst/>
              </a:rPr>
              <a:t>1.2.2    </a:t>
            </a:r>
            <a:r>
              <a:rPr lang="zh-CN" altLang="en-US" sz="2400">
                <a:effectLst/>
              </a:rPr>
              <a:t>指派和真值表</a:t>
            </a:r>
          </a:p>
          <a:p>
            <a:pPr algn="just">
              <a:lnSpc>
                <a:spcPct val="100000"/>
              </a:lnSpc>
              <a:spcBef>
                <a:spcPts val="1800"/>
              </a:spcBef>
            </a:pPr>
            <a:r>
              <a:rPr lang="en-US" altLang="zh-CN" sz="2400">
                <a:effectLst/>
              </a:rPr>
              <a:t>1.2.3    </a:t>
            </a:r>
            <a:r>
              <a:rPr lang="zh-CN" altLang="en-US" sz="2400">
                <a:effectLst/>
              </a:rPr>
              <a:t>命题公式的永真性</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p:txBody>
          <a:bodyPr/>
          <a:lstStyle/>
          <a:p>
            <a:r>
              <a:rPr lang="en-US" altLang="zh-CN">
                <a:ea typeface="楷体_GB2312" pitchFamily="49" charset="-122"/>
              </a:rPr>
              <a:t>1.2</a:t>
            </a:r>
            <a:r>
              <a:rPr lang="zh-CN" altLang="en-US">
                <a:ea typeface="楷体_GB2312" pitchFamily="49" charset="-122"/>
              </a:rPr>
              <a:t>　</a:t>
            </a:r>
            <a:r>
              <a:rPr lang="zh-CN" altLang="en-US"/>
              <a:t>命题公式与真假性</a:t>
            </a:r>
          </a:p>
          <a:p>
            <a:endParaRPr lang="zh-CN" altLang="en-US"/>
          </a:p>
        </p:txBody>
      </p:sp>
    </p:spTree>
    <p:extLst>
      <p:ext uri="{BB962C8B-B14F-4D97-AF65-F5344CB8AC3E}">
        <p14:creationId xmlns:p14="http://schemas.microsoft.com/office/powerpoint/2010/main" val="558342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1.2.1</a:t>
            </a:r>
            <a:r>
              <a:rPr lang="zh-CN" altLang="en-US"/>
              <a:t>　命题公式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solidFill>
                  <a:schemeClr val="hlink"/>
                </a:solidFill>
              </a:rPr>
              <a:t>命题公式</a:t>
            </a:r>
            <a:r>
              <a:rPr lang="zh-CN" altLang="en-US"/>
              <a:t>，也称为</a:t>
            </a:r>
            <a:r>
              <a:rPr lang="zh-CN" altLang="en-US" b="1">
                <a:solidFill>
                  <a:schemeClr val="hlink"/>
                </a:solidFill>
              </a:rPr>
              <a:t>合式公式</a:t>
            </a:r>
            <a:r>
              <a:rPr lang="zh-CN" altLang="en-US"/>
              <a:t>，记为称</a:t>
            </a:r>
            <a:r>
              <a:rPr lang="en-US" altLang="zh-CN">
                <a:solidFill>
                  <a:schemeClr val="hlink"/>
                </a:solidFill>
              </a:rPr>
              <a:t>WFF</a:t>
            </a:r>
            <a:r>
              <a:rPr lang="en-US" altLang="zh-CN"/>
              <a:t>(Well Formed Formula)</a:t>
            </a:r>
            <a:r>
              <a:rPr lang="zh-CN" altLang="en-US"/>
              <a:t>。</a:t>
            </a:r>
          </a:p>
          <a:p>
            <a:pPr algn="just"/>
            <a:r>
              <a:rPr lang="zh-CN" altLang="en-US"/>
              <a:t>以真假为变域的变元称为</a:t>
            </a:r>
            <a:r>
              <a:rPr lang="zh-CN" altLang="en-US" b="1">
                <a:solidFill>
                  <a:schemeClr val="hlink"/>
                </a:solidFill>
              </a:rPr>
              <a:t>命题变元</a:t>
            </a:r>
            <a:r>
              <a:rPr lang="zh-CN" altLang="en-US"/>
              <a:t>，用</a:t>
            </a:r>
            <a:r>
              <a:rPr lang="en-US" altLang="zh-CN"/>
              <a:t>P, Q, R, …</a:t>
            </a:r>
            <a:r>
              <a:rPr lang="zh-CN" altLang="en-US"/>
              <a:t>表示。</a:t>
            </a:r>
          </a:p>
          <a:p>
            <a:pPr algn="just"/>
            <a:r>
              <a:rPr lang="zh-CN" altLang="en-US"/>
              <a:t>命题变元的真假值分别用 </a:t>
            </a:r>
            <a:r>
              <a:rPr lang="en-US" altLang="zh-CN"/>
              <a:t>T, F </a:t>
            </a:r>
            <a:r>
              <a:rPr lang="zh-CN" altLang="en-US"/>
              <a:t>表示。</a:t>
            </a:r>
            <a:endParaRPr lang="en-US" altLang="zh-CN"/>
          </a:p>
          <a:p>
            <a:pPr algn="just"/>
            <a:endParaRPr lang="zh-CN" altLang="en-US"/>
          </a:p>
          <a:p>
            <a:pPr algn="just"/>
            <a:r>
              <a:rPr lang="zh-CN" altLang="en-US" b="1"/>
              <a:t>定义</a:t>
            </a:r>
            <a:r>
              <a:rPr lang="zh-CN" altLang="en-US"/>
              <a:t>　</a:t>
            </a:r>
            <a:r>
              <a:rPr lang="zh-CN" altLang="en-US" b="1">
                <a:solidFill>
                  <a:schemeClr val="hlink"/>
                </a:solidFill>
              </a:rPr>
              <a:t>命题公式</a:t>
            </a:r>
            <a:r>
              <a:rPr lang="zh-CN" altLang="en-US"/>
              <a:t>定义如下：</a:t>
            </a:r>
          </a:p>
          <a:p>
            <a:pPr algn="just"/>
            <a:r>
              <a:rPr lang="en-US" altLang="zh-CN"/>
              <a:t>1) </a:t>
            </a:r>
            <a:r>
              <a:rPr lang="zh-CN" altLang="en-US"/>
              <a:t>命题变元及 </a:t>
            </a:r>
            <a:r>
              <a:rPr lang="en-US" altLang="zh-CN"/>
              <a:t>T, F </a:t>
            </a:r>
            <a:r>
              <a:rPr lang="zh-CN" altLang="en-US"/>
              <a:t>是</a:t>
            </a:r>
            <a:r>
              <a:rPr lang="zh-CN" altLang="en-US" b="1">
                <a:solidFill>
                  <a:schemeClr val="hlink"/>
                </a:solidFill>
              </a:rPr>
              <a:t>命题公式</a:t>
            </a:r>
            <a:r>
              <a:rPr lang="zh-CN" altLang="en-US"/>
              <a:t>；</a:t>
            </a:r>
          </a:p>
          <a:p>
            <a:pPr algn="just"/>
            <a:r>
              <a:rPr lang="en-US" altLang="zh-CN"/>
              <a:t>2) </a:t>
            </a:r>
            <a:r>
              <a:rPr lang="zh-CN" altLang="en-US"/>
              <a:t>如果 </a:t>
            </a:r>
            <a:r>
              <a:rPr lang="zh-CN" altLang="en-US">
                <a:sym typeface="Symbol" panose="05050102010706020507" pitchFamily="18" charset="2"/>
              </a:rPr>
              <a:t> </a:t>
            </a:r>
            <a:r>
              <a:rPr lang="zh-CN" altLang="en-US"/>
              <a:t>是命题公式，则</a:t>
            </a:r>
            <a:r>
              <a:rPr lang="zh-CN" altLang="en-US">
                <a:sym typeface="Symbol" panose="05050102010706020507" pitchFamily="18" charset="2"/>
              </a:rPr>
              <a:t> </a:t>
            </a:r>
            <a:r>
              <a:rPr lang="zh-CN" altLang="en-US"/>
              <a:t>是</a:t>
            </a:r>
            <a:r>
              <a:rPr lang="zh-CN" altLang="en-US" b="1">
                <a:solidFill>
                  <a:schemeClr val="hlink"/>
                </a:solidFill>
              </a:rPr>
              <a:t>命题公式</a:t>
            </a:r>
            <a:r>
              <a:rPr lang="zh-CN" altLang="en-US"/>
              <a:t>；</a:t>
            </a:r>
          </a:p>
          <a:p>
            <a:pPr algn="just"/>
            <a:r>
              <a:rPr lang="en-US" altLang="zh-CN"/>
              <a:t>3) </a:t>
            </a:r>
            <a:r>
              <a:rPr lang="zh-CN" altLang="en-US"/>
              <a:t>如果 </a:t>
            </a:r>
            <a:r>
              <a:rPr lang="zh-CN" altLang="en-US">
                <a:sym typeface="Symbol" panose="05050102010706020507" pitchFamily="18" charset="2"/>
              </a:rPr>
              <a:t></a:t>
            </a:r>
            <a:r>
              <a:rPr lang="en-US" altLang="zh-CN">
                <a:sym typeface="Symbol" panose="05050102010706020507" pitchFamily="18" charset="2"/>
              </a:rPr>
              <a:t>,  </a:t>
            </a:r>
            <a:r>
              <a:rPr lang="zh-CN" altLang="en-US"/>
              <a:t>是命题公式，则  </a:t>
            </a:r>
          </a:p>
          <a:p>
            <a:pPr algn="ctr"/>
            <a:r>
              <a:rPr lang="en-US" altLang="zh-CN">
                <a:sym typeface="Symbol" panose="05050102010706020507" pitchFamily="18" charset="2"/>
              </a:rPr>
              <a:t>(   ),  (  ),  (  ),  (  )</a:t>
            </a:r>
            <a:endParaRPr lang="en-US" altLang="zh-CN"/>
          </a:p>
          <a:p>
            <a:pPr algn="just"/>
            <a:r>
              <a:rPr lang="zh-CN" altLang="en-US"/>
              <a:t>都是</a:t>
            </a:r>
            <a:r>
              <a:rPr lang="zh-CN" altLang="en-US" b="1">
                <a:solidFill>
                  <a:schemeClr val="hlink"/>
                </a:solidFill>
              </a:rPr>
              <a:t>命题公式</a:t>
            </a:r>
            <a:r>
              <a:rPr lang="zh-CN" altLang="en-US"/>
              <a:t>；</a:t>
            </a:r>
          </a:p>
          <a:p>
            <a:pPr algn="just"/>
            <a:r>
              <a:rPr lang="en-US" altLang="zh-CN"/>
              <a:t>4) </a:t>
            </a:r>
            <a:r>
              <a:rPr lang="zh-CN" altLang="en-US"/>
              <a:t>只有有限次使用</a:t>
            </a:r>
            <a:r>
              <a:rPr lang="en-US" altLang="zh-CN"/>
              <a:t>1)</a:t>
            </a:r>
            <a:r>
              <a:rPr lang="zh-CN" altLang="en-US"/>
              <a:t>，</a:t>
            </a:r>
            <a:r>
              <a:rPr lang="en-US" altLang="zh-CN"/>
              <a:t>2)</a:t>
            </a:r>
            <a:r>
              <a:rPr lang="zh-CN" altLang="en-US"/>
              <a:t>，</a:t>
            </a:r>
            <a:r>
              <a:rPr lang="en-US" altLang="zh-CN"/>
              <a:t>3)</a:t>
            </a:r>
            <a:r>
              <a:rPr lang="zh-CN" altLang="en-US"/>
              <a:t>构成的符号串才是</a:t>
            </a:r>
            <a:r>
              <a:rPr lang="zh-CN" altLang="en-US" b="1">
                <a:solidFill>
                  <a:schemeClr val="hlink"/>
                </a:solidFill>
              </a:rPr>
              <a:t>命题公式</a:t>
            </a:r>
            <a:r>
              <a:rPr lang="zh-CN" altLang="en-US"/>
              <a:t>。</a:t>
            </a:r>
          </a:p>
          <a:p>
            <a:pPr algn="just"/>
            <a:endParaRPr lang="en-US" altLang="zh-CN"/>
          </a:p>
          <a:p>
            <a:pPr algn="just"/>
            <a:r>
              <a:rPr lang="zh-CN" altLang="en-US"/>
              <a:t>习惯上，用 </a:t>
            </a:r>
            <a:r>
              <a:rPr lang="zh-CN" altLang="en-US">
                <a:sym typeface="Symbol" panose="05050102010706020507" pitchFamily="18" charset="2"/>
              </a:rPr>
              <a:t></a:t>
            </a:r>
            <a:r>
              <a:rPr lang="en-US" altLang="zh-CN">
                <a:sym typeface="Symbol" panose="05050102010706020507" pitchFamily="18" charset="2"/>
              </a:rPr>
              <a:t>, , , … </a:t>
            </a:r>
            <a:r>
              <a:rPr lang="zh-CN" altLang="en-US"/>
              <a:t>表示命题公式。</a:t>
            </a:r>
          </a:p>
          <a:p>
            <a:pPr algn="just"/>
            <a:r>
              <a:rPr lang="zh-CN" altLang="en-US"/>
              <a:t>如果一个命题公式 </a:t>
            </a:r>
            <a:r>
              <a:rPr lang="zh-CN" altLang="en-US">
                <a:sym typeface="Symbol" panose="05050102010706020507" pitchFamily="18" charset="2"/>
              </a:rPr>
              <a:t> </a:t>
            </a:r>
            <a:r>
              <a:rPr lang="zh-CN" altLang="en-US"/>
              <a:t>中含有 </a:t>
            </a:r>
            <a:r>
              <a:rPr lang="en-US" altLang="zh-CN"/>
              <a:t>n </a:t>
            </a:r>
            <a:r>
              <a:rPr lang="zh-CN" altLang="en-US"/>
              <a:t>个不同的命题变元，则称 </a:t>
            </a:r>
            <a:r>
              <a:rPr lang="zh-CN" altLang="en-US">
                <a:sym typeface="Symbol" panose="05050102010706020507" pitchFamily="18" charset="2"/>
              </a:rPr>
              <a:t> </a:t>
            </a:r>
            <a:r>
              <a:rPr lang="zh-CN" altLang="en-US"/>
              <a:t>为 </a:t>
            </a:r>
            <a:r>
              <a:rPr lang="en-US" altLang="zh-CN"/>
              <a:t>n </a:t>
            </a:r>
            <a:r>
              <a:rPr lang="zh-CN" altLang="en-US"/>
              <a:t>元命题公式。</a:t>
            </a:r>
          </a:p>
        </p:txBody>
      </p:sp>
      <p:sp>
        <p:nvSpPr>
          <p:cNvPr id="4" name="矩形 3">
            <a:extLst>
              <a:ext uri="{FF2B5EF4-FFF2-40B4-BE49-F238E27FC236}">
                <a16:creationId xmlns:a16="http://schemas.microsoft.com/office/drawing/2014/main" id="{6661F319-2B69-426A-997F-6061DCFC2D2A}"/>
              </a:ext>
            </a:extLst>
          </p:cNvPr>
          <p:cNvSpPr/>
          <p:nvPr/>
        </p:nvSpPr>
        <p:spPr>
          <a:xfrm>
            <a:off x="684259" y="2766497"/>
            <a:ext cx="8152169" cy="245781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54495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1.2.1</a:t>
            </a:r>
            <a:r>
              <a:rPr lang="zh-CN" altLang="en-US"/>
              <a:t>　命题公式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b="1">
                <a:sym typeface="Symbol" panose="05050102010706020507" pitchFamily="18" charset="2"/>
              </a:rPr>
              <a:t>例</a:t>
            </a:r>
            <a:r>
              <a:rPr lang="zh-CN" altLang="en-US">
                <a:sym typeface="Symbol" panose="05050102010706020507" pitchFamily="18" charset="2"/>
              </a:rPr>
              <a:t>    </a:t>
            </a:r>
            <a:endParaRPr lang="en-US" altLang="zh-CN">
              <a:sym typeface="Symbol" panose="05050102010706020507" pitchFamily="18" charset="2"/>
            </a:endParaRPr>
          </a:p>
          <a:p>
            <a:r>
              <a:rPr lang="zh-CN" altLang="en-US">
                <a:sym typeface="Symbol" panose="05050102010706020507" pitchFamily="18" charset="2"/>
              </a:rPr>
              <a:t>命题公式：</a:t>
            </a:r>
            <a:endParaRPr lang="en-US" altLang="zh-CN">
              <a:sym typeface="Symbol" panose="05050102010706020507" pitchFamily="18" charset="2"/>
            </a:endParaRPr>
          </a:p>
          <a:p>
            <a:r>
              <a:rPr lang="en-US" altLang="zh-CN">
                <a:sym typeface="Symbol" panose="05050102010706020507" pitchFamily="18" charset="2"/>
              </a:rPr>
              <a:t>(P  (P  Q))</a:t>
            </a:r>
          </a:p>
          <a:p>
            <a:r>
              <a:rPr lang="en-US" altLang="zh-CN"/>
              <a:t>((P </a:t>
            </a:r>
            <a:r>
              <a:rPr lang="en-US" altLang="zh-CN">
                <a:sym typeface="Symbol" panose="05050102010706020507" pitchFamily="18" charset="2"/>
              </a:rPr>
              <a:t>(Q))  Q)</a:t>
            </a:r>
          </a:p>
          <a:p>
            <a:r>
              <a:rPr lang="en-US" altLang="zh-CN"/>
              <a:t>((P </a:t>
            </a:r>
            <a:r>
              <a:rPr lang="en-US" altLang="zh-CN">
                <a:sym typeface="Symbol" panose="05050102010706020507" pitchFamily="18" charset="2"/>
              </a:rPr>
              <a:t> Q) ((Q  R)  (R  Q)))</a:t>
            </a:r>
          </a:p>
          <a:p>
            <a:pPr algn="just"/>
            <a:endParaRPr lang="en-US" altLang="zh-CN"/>
          </a:p>
          <a:p>
            <a:pPr algn="just"/>
            <a:r>
              <a:rPr lang="zh-CN" altLang="en-US"/>
              <a:t>非命题公式：</a:t>
            </a:r>
            <a:endParaRPr lang="en-US" altLang="zh-CN"/>
          </a:p>
          <a:p>
            <a:pPr algn="just"/>
            <a:r>
              <a:rPr lang="zh-CN" altLang="en-US"/>
              <a:t>（</a:t>
            </a:r>
            <a:r>
              <a:rPr lang="en-US" altLang="zh-CN"/>
              <a:t>P </a:t>
            </a:r>
            <a:r>
              <a:rPr lang="en-US" altLang="zh-CN">
                <a:sym typeface="Symbol" panose="05050102010706020507" pitchFamily="18" charset="2"/>
              </a:rPr>
              <a:t> Q</a:t>
            </a:r>
            <a:r>
              <a:rPr lang="zh-CN" altLang="en-US">
                <a:sym typeface="Symbol" panose="05050102010706020507" pitchFamily="18" charset="2"/>
              </a:rPr>
              <a:t>，</a:t>
            </a:r>
            <a:r>
              <a:rPr lang="en-US" altLang="zh-CN">
                <a:sym typeface="Symbol" panose="05050102010706020507" pitchFamily="18" charset="2"/>
              </a:rPr>
              <a:t>R  P)           ((P  Q)  ( Q))</a:t>
            </a:r>
            <a:endParaRPr lang="en-US" altLang="zh-CN"/>
          </a:p>
          <a:p>
            <a:pPr algn="just"/>
            <a:endParaRPr lang="zh-CN" altLang="en-US"/>
          </a:p>
          <a:p>
            <a:pPr algn="just"/>
            <a:endParaRPr lang="zh-CN" altLang="en-US"/>
          </a:p>
        </p:txBody>
      </p:sp>
    </p:spTree>
    <p:extLst>
      <p:ext uri="{BB962C8B-B14F-4D97-AF65-F5344CB8AC3E}">
        <p14:creationId xmlns:p14="http://schemas.microsoft.com/office/powerpoint/2010/main" val="114397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1.2.1</a:t>
            </a:r>
            <a:r>
              <a:rPr lang="zh-CN" altLang="en-US"/>
              <a:t>　命题公式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命题联接词的优先级：</a:t>
            </a:r>
          </a:p>
          <a:p>
            <a:pPr algn="just"/>
            <a:r>
              <a:rPr lang="en-US" altLang="zh-CN"/>
              <a:t>1) </a:t>
            </a:r>
            <a:r>
              <a:rPr lang="zh-CN" altLang="en-US"/>
              <a:t>括号中的运算优先级最高；</a:t>
            </a:r>
          </a:p>
          <a:p>
            <a:pPr algn="just"/>
            <a:r>
              <a:rPr lang="en-US" altLang="zh-CN"/>
              <a:t>2) </a:t>
            </a:r>
            <a:r>
              <a:rPr lang="zh-CN" altLang="en-US"/>
              <a:t>在命题公式中诸联结词的优先次序为： </a:t>
            </a:r>
            <a:r>
              <a:rPr lang="zh-CN" altLang="en-US">
                <a:sym typeface="Symbol" panose="05050102010706020507" pitchFamily="18" charset="2"/>
              </a:rPr>
              <a:t></a:t>
            </a:r>
            <a:r>
              <a:rPr lang="en-US" altLang="zh-CN"/>
              <a:t>,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 (</a:t>
            </a:r>
            <a:r>
              <a:rPr lang="en-US" altLang="zh-CN">
                <a:sym typeface="Symbol" panose="05050102010706020507" pitchFamily="18" charset="2"/>
              </a:rPr>
              <a:t>,  )</a:t>
            </a:r>
            <a:r>
              <a:rPr lang="en-US" altLang="zh-CN"/>
              <a:t> </a:t>
            </a:r>
            <a:r>
              <a:rPr lang="zh-CN" altLang="en-US"/>
              <a:t>；</a:t>
            </a:r>
          </a:p>
          <a:p>
            <a:pPr algn="just"/>
            <a:r>
              <a:rPr lang="en-US" altLang="zh-CN"/>
              <a:t>3</a:t>
            </a:r>
            <a:r>
              <a:rPr lang="zh-CN" altLang="en-US"/>
              <a:t>）同级的联结词，按其出现的先后次序</a:t>
            </a:r>
            <a:r>
              <a:rPr lang="en-US" altLang="zh-CN"/>
              <a:t>(</a:t>
            </a:r>
            <a:r>
              <a:rPr lang="zh-CN" altLang="en-US"/>
              <a:t>从左到右</a:t>
            </a:r>
            <a:r>
              <a:rPr lang="en-US" altLang="zh-CN"/>
              <a:t>)</a:t>
            </a:r>
            <a:r>
              <a:rPr lang="zh-CN" altLang="en-US"/>
              <a:t>。</a:t>
            </a:r>
            <a:endParaRPr lang="en-US" altLang="zh-CN"/>
          </a:p>
          <a:p>
            <a:pPr algn="just"/>
            <a:endParaRPr lang="zh-CN" altLang="en-US"/>
          </a:p>
          <a:p>
            <a:pPr algn="just"/>
            <a:r>
              <a:rPr lang="zh-CN" altLang="en-US" b="1"/>
              <a:t>例 </a:t>
            </a:r>
            <a:endParaRPr lang="en-US" altLang="zh-CN"/>
          </a:p>
          <a:p>
            <a:pPr algn="just"/>
            <a:r>
              <a:rPr lang="en-US" altLang="zh-CN">
                <a:sym typeface="Symbol" panose="05050102010706020507" pitchFamily="18" charset="2"/>
              </a:rPr>
              <a:t></a:t>
            </a:r>
            <a:r>
              <a:rPr lang="en-US" altLang="zh-CN"/>
              <a:t>P</a:t>
            </a:r>
            <a:r>
              <a:rPr lang="en-US" altLang="zh-CN">
                <a:sym typeface="Symbol" panose="05050102010706020507" pitchFamily="18" charset="2"/>
              </a:rPr>
              <a:t>  </a:t>
            </a:r>
            <a:r>
              <a:rPr lang="en-US" altLang="zh-CN"/>
              <a:t>Q</a:t>
            </a:r>
            <a:r>
              <a:rPr lang="en-US" altLang="zh-CN">
                <a:sym typeface="Symbol" panose="05050102010706020507" pitchFamily="18" charset="2"/>
              </a:rPr>
              <a:t>  </a:t>
            </a:r>
            <a:r>
              <a:rPr lang="en-US" altLang="zh-CN"/>
              <a:t>R</a:t>
            </a:r>
            <a:r>
              <a:rPr lang="en-US" altLang="zh-CN">
                <a:sym typeface="Symbol" panose="05050102010706020507" pitchFamily="18" charset="2"/>
              </a:rPr>
              <a:t>  </a:t>
            </a:r>
            <a:r>
              <a:rPr lang="en-US" altLang="zh-CN"/>
              <a:t>S</a:t>
            </a:r>
            <a:r>
              <a:rPr lang="en-US" altLang="zh-CN">
                <a:sym typeface="Symbol" panose="05050102010706020507" pitchFamily="18" charset="2"/>
              </a:rPr>
              <a:t>  </a:t>
            </a:r>
            <a:r>
              <a:rPr lang="en-US" altLang="zh-CN"/>
              <a:t>T</a:t>
            </a:r>
          </a:p>
          <a:p>
            <a:pPr algn="just"/>
            <a:r>
              <a:rPr lang="en-US" altLang="zh-CN">
                <a:sym typeface="Symbol" panose="05050102010706020507" pitchFamily="18" charset="2"/>
              </a:rPr>
              <a:t></a:t>
            </a:r>
            <a:r>
              <a:rPr lang="en-US" altLang="zh-CN"/>
              <a:t>P</a:t>
            </a:r>
            <a:r>
              <a:rPr lang="en-US" altLang="zh-CN">
                <a:sym typeface="Symbol" panose="05050102010706020507" pitchFamily="18" charset="2"/>
              </a:rPr>
              <a:t>  (</a:t>
            </a:r>
            <a:r>
              <a:rPr lang="en-US" altLang="zh-CN"/>
              <a:t>Q</a:t>
            </a:r>
            <a:r>
              <a:rPr lang="en-US" altLang="zh-CN">
                <a:sym typeface="Symbol" panose="05050102010706020507" pitchFamily="18" charset="2"/>
              </a:rPr>
              <a:t>  </a:t>
            </a:r>
            <a:r>
              <a:rPr lang="en-US" altLang="zh-CN"/>
              <a:t>R)</a:t>
            </a:r>
            <a:r>
              <a:rPr lang="en-US" altLang="zh-CN">
                <a:sym typeface="Symbol" panose="05050102010706020507" pitchFamily="18" charset="2"/>
              </a:rPr>
              <a:t>  </a:t>
            </a:r>
            <a:r>
              <a:rPr lang="en-US" altLang="zh-CN"/>
              <a:t>S</a:t>
            </a:r>
            <a:r>
              <a:rPr lang="en-US" altLang="zh-CN">
                <a:sym typeface="Symbol" panose="05050102010706020507" pitchFamily="18" charset="2"/>
              </a:rPr>
              <a:t>  </a:t>
            </a:r>
            <a:r>
              <a:rPr lang="en-US" altLang="zh-CN"/>
              <a:t>T</a:t>
            </a:r>
          </a:p>
          <a:p>
            <a:pPr algn="just"/>
            <a:endParaRPr lang="en-US" altLang="zh-CN"/>
          </a:p>
          <a:p>
            <a:pPr algn="just"/>
            <a:r>
              <a:rPr lang="zh-CN" altLang="en-US" b="1"/>
              <a:t>省略括号</a:t>
            </a:r>
            <a:r>
              <a:rPr lang="en-US" altLang="zh-CN" b="1"/>
              <a:t>:</a:t>
            </a:r>
          </a:p>
          <a:p>
            <a:pPr algn="just"/>
            <a:r>
              <a:rPr lang="zh-CN" altLang="en-US"/>
              <a:t>命题公式的最外层圆括号可以省略</a:t>
            </a:r>
            <a:r>
              <a:rPr lang="en-US" altLang="zh-CN"/>
              <a:t>; </a:t>
            </a:r>
          </a:p>
          <a:p>
            <a:pPr algn="just"/>
            <a:r>
              <a:rPr lang="zh-CN" altLang="en-US"/>
              <a:t>运算优先级高的可以省略。</a:t>
            </a:r>
            <a:endParaRPr lang="en-US" altLang="zh-CN"/>
          </a:p>
          <a:p>
            <a:pPr algn="just"/>
            <a:endParaRPr lang="en-US" altLang="zh-CN" b="1"/>
          </a:p>
          <a:p>
            <a:pPr algn="just"/>
            <a:r>
              <a:rPr lang="zh-CN" altLang="en-US"/>
              <a:t>按照这种约定 </a:t>
            </a:r>
            <a:r>
              <a:rPr lang="en-US" altLang="zh-CN"/>
              <a:t>((P </a:t>
            </a:r>
            <a:r>
              <a:rPr lang="en-US" altLang="zh-CN">
                <a:sym typeface="Symbol" panose="05050102010706020507" pitchFamily="18" charset="2"/>
              </a:rPr>
              <a:t> (Q))  Q) </a:t>
            </a:r>
            <a:r>
              <a:rPr lang="zh-CN" altLang="en-US"/>
              <a:t>可写为 </a:t>
            </a:r>
            <a:r>
              <a:rPr lang="en-US" altLang="zh-CN"/>
              <a:t>P </a:t>
            </a:r>
            <a:r>
              <a:rPr lang="en-US" altLang="zh-CN">
                <a:sym typeface="Symbol" panose="05050102010706020507" pitchFamily="18" charset="2"/>
              </a:rPr>
              <a:t> Q  Q </a:t>
            </a:r>
            <a:r>
              <a:rPr lang="zh-CN" altLang="en-US"/>
              <a:t>。</a:t>
            </a:r>
          </a:p>
          <a:p>
            <a:pPr algn="just"/>
            <a:endParaRPr lang="zh-CN" altLang="en-US"/>
          </a:p>
        </p:txBody>
      </p:sp>
    </p:spTree>
    <p:extLst>
      <p:ext uri="{BB962C8B-B14F-4D97-AF65-F5344CB8AC3E}">
        <p14:creationId xmlns:p14="http://schemas.microsoft.com/office/powerpoint/2010/main" val="361187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effectLst/>
              </a:rPr>
              <a:t>1.2.1</a:t>
            </a:r>
            <a:r>
              <a:rPr lang="zh-CN" altLang="en-US" sz="2400">
                <a:effectLst/>
              </a:rPr>
              <a:t>　命题公式</a:t>
            </a:r>
          </a:p>
          <a:p>
            <a:pPr algn="just">
              <a:lnSpc>
                <a:spcPct val="100000"/>
              </a:lnSpc>
              <a:spcBef>
                <a:spcPts val="1800"/>
              </a:spcBef>
            </a:pPr>
            <a:r>
              <a:rPr lang="en-US" altLang="zh-CN" sz="2400">
                <a:solidFill>
                  <a:srgbClr val="FF0000"/>
                </a:solidFill>
                <a:effectLst/>
              </a:rPr>
              <a:t>1.2.2    </a:t>
            </a:r>
            <a:r>
              <a:rPr lang="zh-CN" altLang="en-US" sz="2400">
                <a:solidFill>
                  <a:srgbClr val="FF0000"/>
                </a:solidFill>
                <a:effectLst/>
              </a:rPr>
              <a:t>指派和真值表</a:t>
            </a:r>
          </a:p>
          <a:p>
            <a:pPr algn="just">
              <a:lnSpc>
                <a:spcPct val="100000"/>
              </a:lnSpc>
              <a:spcBef>
                <a:spcPts val="1800"/>
              </a:spcBef>
            </a:pPr>
            <a:r>
              <a:rPr lang="en-US" altLang="zh-CN" sz="2400">
                <a:effectLst/>
              </a:rPr>
              <a:t>1.2.3    </a:t>
            </a:r>
            <a:r>
              <a:rPr lang="zh-CN" altLang="en-US" sz="2400">
                <a:effectLst/>
              </a:rPr>
              <a:t>命题公式的永真性</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p:txBody>
          <a:bodyPr/>
          <a:lstStyle/>
          <a:p>
            <a:r>
              <a:rPr lang="en-US" altLang="zh-CN">
                <a:ea typeface="楷体_GB2312" pitchFamily="49" charset="-122"/>
              </a:rPr>
              <a:t>1.2</a:t>
            </a:r>
            <a:r>
              <a:rPr lang="zh-CN" altLang="en-US">
                <a:ea typeface="楷体_GB2312" pitchFamily="49" charset="-122"/>
              </a:rPr>
              <a:t>　</a:t>
            </a:r>
            <a:r>
              <a:rPr lang="zh-CN" altLang="en-US"/>
              <a:t>命题公式与真假性</a:t>
            </a:r>
          </a:p>
          <a:p>
            <a:endParaRPr lang="zh-CN" altLang="en-US"/>
          </a:p>
        </p:txBody>
      </p:sp>
    </p:spTree>
    <p:extLst>
      <p:ext uri="{BB962C8B-B14F-4D97-AF65-F5344CB8AC3E}">
        <p14:creationId xmlns:p14="http://schemas.microsoft.com/office/powerpoint/2010/main" val="769417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a:xfrm>
            <a:off x="1805939" y="440690"/>
            <a:ext cx="4156999" cy="514350"/>
          </a:xfrm>
        </p:spPr>
        <p:txBody>
          <a:bodyPr/>
          <a:lstStyle/>
          <a:p>
            <a:r>
              <a:rPr lang="en-US" altLang="zh-CN">
                <a:latin typeface="+mn-ea"/>
                <a:ea typeface="+mn-ea"/>
              </a:rPr>
              <a:t>1.2.2</a:t>
            </a:r>
            <a:r>
              <a:rPr lang="zh-CN" altLang="en-US">
                <a:latin typeface="+mn-ea"/>
                <a:ea typeface="+mn-ea"/>
              </a:rPr>
              <a:t>　指派与真值表</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a:t>对于含有命题变元的命题公式，只有当其中每个命题变元的真假值或其中一部分命题变元的真假值确定之后，命题公式的真假值才能确定。</a:t>
            </a:r>
          </a:p>
          <a:p>
            <a:pPr algn="just">
              <a:spcBef>
                <a:spcPts val="600"/>
              </a:spcBef>
            </a:pPr>
            <a:endParaRPr lang="en-US" altLang="zh-CN" b="1"/>
          </a:p>
          <a:p>
            <a:pPr algn="just">
              <a:spcBef>
                <a:spcPts val="600"/>
              </a:spcBef>
            </a:pPr>
            <a:r>
              <a:rPr lang="zh-CN" altLang="en-US" b="1"/>
              <a:t>定义</a:t>
            </a:r>
            <a:endParaRPr lang="en-US" altLang="zh-CN" b="1"/>
          </a:p>
          <a:p>
            <a:pPr algn="just">
              <a:spcBef>
                <a:spcPts val="600"/>
              </a:spcBef>
            </a:pPr>
            <a:r>
              <a:rPr lang="zh-CN" altLang="en-US"/>
              <a:t>设</a:t>
            </a:r>
            <a:r>
              <a:rPr lang="zh-CN" altLang="en-US">
                <a:sym typeface="Symbol" panose="05050102010706020507" pitchFamily="18" charset="2"/>
              </a:rPr>
              <a:t></a:t>
            </a:r>
            <a:r>
              <a:rPr lang="zh-CN" altLang="en-US"/>
              <a:t>为</a:t>
            </a:r>
            <a:r>
              <a:rPr lang="en-US" altLang="zh-CN"/>
              <a:t>n</a:t>
            </a:r>
            <a:r>
              <a:rPr lang="zh-CN" altLang="en-US"/>
              <a:t>元命题公式，</a:t>
            </a:r>
            <a:r>
              <a:rPr lang="zh-CN" altLang="en-US">
                <a:sym typeface="Symbol" panose="05050102010706020507" pitchFamily="18" charset="2"/>
              </a:rPr>
              <a:t></a:t>
            </a:r>
            <a:r>
              <a:rPr lang="zh-CN" altLang="en-US"/>
              <a:t>中所含的命题变元为</a:t>
            </a:r>
            <a:r>
              <a:rPr lang="en-US" altLang="zh-CN"/>
              <a:t>P</a:t>
            </a:r>
            <a:r>
              <a:rPr lang="en-US" altLang="zh-CN" baseline="-25000"/>
              <a:t>1</a:t>
            </a:r>
            <a:r>
              <a:rPr lang="en-US" altLang="zh-CN"/>
              <a:t>,P</a:t>
            </a:r>
            <a:r>
              <a:rPr lang="en-US" altLang="zh-CN" baseline="-25000"/>
              <a:t>2</a:t>
            </a:r>
            <a:r>
              <a:rPr lang="en-US" altLang="zh-CN"/>
              <a:t>,…,P</a:t>
            </a:r>
            <a:r>
              <a:rPr lang="en-US" altLang="zh-CN" baseline="-25000"/>
              <a:t>n</a:t>
            </a:r>
            <a:r>
              <a:rPr lang="zh-CN" altLang="en-US"/>
              <a:t>，由这些命题变元组成的序列 </a:t>
            </a:r>
            <a:r>
              <a:rPr lang="en-US" altLang="zh-CN"/>
              <a:t>(P</a:t>
            </a:r>
            <a:r>
              <a:rPr lang="en-US" altLang="zh-CN" baseline="-25000"/>
              <a:t>1</a:t>
            </a:r>
            <a:r>
              <a:rPr lang="en-US" altLang="zh-CN"/>
              <a:t>,P</a:t>
            </a:r>
            <a:r>
              <a:rPr lang="en-US" altLang="zh-CN" baseline="-25000"/>
              <a:t>2</a:t>
            </a:r>
            <a:r>
              <a:rPr lang="en-US" altLang="zh-CN"/>
              <a:t>,…,P</a:t>
            </a:r>
            <a:r>
              <a:rPr lang="en-US" altLang="zh-CN" baseline="-25000"/>
              <a:t>n</a:t>
            </a:r>
            <a:r>
              <a:rPr lang="en-US" altLang="zh-CN"/>
              <a:t>) </a:t>
            </a:r>
            <a:r>
              <a:rPr lang="zh-CN" altLang="en-US"/>
              <a:t>称为</a:t>
            </a:r>
            <a:r>
              <a:rPr lang="zh-CN" altLang="en-US">
                <a:sym typeface="Symbol" panose="05050102010706020507" pitchFamily="18" charset="2"/>
              </a:rPr>
              <a:t></a:t>
            </a:r>
            <a:r>
              <a:rPr lang="zh-CN" altLang="en-US"/>
              <a:t>的</a:t>
            </a:r>
            <a:r>
              <a:rPr lang="zh-CN" altLang="en-US" b="1">
                <a:solidFill>
                  <a:schemeClr val="hlink"/>
                </a:solidFill>
              </a:rPr>
              <a:t>命题变元组</a:t>
            </a:r>
            <a:r>
              <a:rPr lang="zh-CN" altLang="en-US"/>
              <a:t>，简称</a:t>
            </a:r>
            <a:r>
              <a:rPr lang="zh-CN" altLang="en-US">
                <a:sym typeface="Symbol" panose="05050102010706020507" pitchFamily="18" charset="2"/>
              </a:rPr>
              <a:t></a:t>
            </a:r>
            <a:r>
              <a:rPr lang="zh-CN" altLang="en-US"/>
              <a:t>的变元组。对</a:t>
            </a:r>
            <a:r>
              <a:rPr lang="zh-CN" altLang="en-US">
                <a:sym typeface="Symbol" panose="05050102010706020507" pitchFamily="18" charset="2"/>
              </a:rPr>
              <a:t></a:t>
            </a:r>
            <a:r>
              <a:rPr lang="zh-CN" altLang="en-US"/>
              <a:t>的变元组中的每个变元</a:t>
            </a:r>
            <a:r>
              <a:rPr lang="en-US" altLang="zh-CN"/>
              <a:t>P</a:t>
            </a:r>
            <a:r>
              <a:rPr lang="en-US" altLang="zh-CN" baseline="-25000"/>
              <a:t>i</a:t>
            </a:r>
            <a:r>
              <a:rPr lang="zh-CN" altLang="en-US"/>
              <a:t>确定一个相应的真假值</a:t>
            </a:r>
            <a:r>
              <a:rPr lang="en-US" altLang="zh-CN"/>
              <a:t>P</a:t>
            </a:r>
            <a:r>
              <a:rPr lang="en-US" altLang="zh-CN" baseline="-25000"/>
              <a:t>i</a:t>
            </a:r>
            <a:r>
              <a:rPr lang="en-US" altLang="zh-CN" baseline="30000"/>
              <a:t>0</a:t>
            </a:r>
            <a:r>
              <a:rPr lang="zh-CN" altLang="en-US"/>
              <a:t>后所得到的序列 </a:t>
            </a:r>
            <a:r>
              <a:rPr lang="en-US" altLang="zh-CN"/>
              <a:t>(P</a:t>
            </a:r>
            <a:r>
              <a:rPr lang="en-US" altLang="zh-CN" baseline="-25000"/>
              <a:t>1</a:t>
            </a:r>
            <a:r>
              <a:rPr lang="en-US" altLang="zh-CN" baseline="30000"/>
              <a:t>0</a:t>
            </a:r>
            <a:r>
              <a:rPr lang="en-US" altLang="zh-CN"/>
              <a:t>,P</a:t>
            </a:r>
            <a:r>
              <a:rPr lang="en-US" altLang="zh-CN" baseline="-25000"/>
              <a:t>2</a:t>
            </a:r>
            <a:r>
              <a:rPr lang="en-US" altLang="zh-CN" baseline="30000"/>
              <a:t>0</a:t>
            </a:r>
            <a:r>
              <a:rPr lang="en-US" altLang="zh-CN"/>
              <a:t>,…,P</a:t>
            </a:r>
            <a:r>
              <a:rPr lang="en-US" altLang="zh-CN" baseline="-25000"/>
              <a:t>n</a:t>
            </a:r>
            <a:r>
              <a:rPr lang="en-US" altLang="zh-CN" baseline="30000"/>
              <a:t>0</a:t>
            </a:r>
            <a:r>
              <a:rPr lang="en-US" altLang="zh-CN"/>
              <a:t>) </a:t>
            </a:r>
            <a:r>
              <a:rPr lang="zh-CN" altLang="en-US"/>
              <a:t>称为</a:t>
            </a:r>
            <a:r>
              <a:rPr lang="zh-CN" altLang="en-US">
                <a:sym typeface="Symbol" panose="05050102010706020507" pitchFamily="18" charset="2"/>
              </a:rPr>
              <a:t></a:t>
            </a:r>
            <a:r>
              <a:rPr lang="zh-CN" altLang="en-US"/>
              <a:t>关于该变元组的一个</a:t>
            </a:r>
            <a:r>
              <a:rPr lang="zh-CN" altLang="en-US" b="1">
                <a:solidFill>
                  <a:schemeClr val="hlink"/>
                </a:solidFill>
              </a:rPr>
              <a:t>指派</a:t>
            </a:r>
            <a:r>
              <a:rPr lang="zh-CN" altLang="en-US"/>
              <a:t>。在该指派下所确定的真假值记为</a:t>
            </a:r>
            <a:r>
              <a:rPr lang="zh-CN" altLang="en-US">
                <a:sym typeface="Symbol" panose="05050102010706020507" pitchFamily="18" charset="2"/>
              </a:rPr>
              <a:t></a:t>
            </a:r>
            <a:r>
              <a:rPr lang="en-US" altLang="zh-CN"/>
              <a:t>(P</a:t>
            </a:r>
            <a:r>
              <a:rPr lang="en-US" altLang="zh-CN" baseline="-25000"/>
              <a:t>1</a:t>
            </a:r>
            <a:r>
              <a:rPr lang="en-US" altLang="zh-CN" baseline="30000"/>
              <a:t>0</a:t>
            </a:r>
            <a:r>
              <a:rPr lang="en-US" altLang="zh-CN"/>
              <a:t>,P</a:t>
            </a:r>
            <a:r>
              <a:rPr lang="en-US" altLang="zh-CN" baseline="-25000"/>
              <a:t>2</a:t>
            </a:r>
            <a:r>
              <a:rPr lang="en-US" altLang="zh-CN" baseline="30000"/>
              <a:t>0</a:t>
            </a:r>
            <a:r>
              <a:rPr lang="en-US" altLang="zh-CN"/>
              <a:t>,…,P</a:t>
            </a:r>
            <a:r>
              <a:rPr lang="en-US" altLang="zh-CN" baseline="-25000"/>
              <a:t>n</a:t>
            </a:r>
            <a:r>
              <a:rPr lang="en-US" altLang="zh-CN" baseline="30000"/>
              <a:t>0</a:t>
            </a:r>
            <a:r>
              <a:rPr lang="en-US" altLang="zh-CN"/>
              <a:t>)</a:t>
            </a:r>
            <a:r>
              <a:rPr lang="zh-CN" altLang="en-US"/>
              <a:t>。</a:t>
            </a:r>
            <a:endParaRPr lang="en-US" altLang="zh-CN"/>
          </a:p>
          <a:p>
            <a:pPr algn="just">
              <a:spcBef>
                <a:spcPts val="600"/>
              </a:spcBef>
            </a:pPr>
            <a:endParaRPr lang="zh-CN" altLang="en-US"/>
          </a:p>
          <a:p>
            <a:pPr algn="just">
              <a:spcBef>
                <a:spcPts val="600"/>
              </a:spcBef>
            </a:pPr>
            <a:r>
              <a:rPr lang="zh-CN" altLang="en-US"/>
              <a:t>习惯上，将</a:t>
            </a:r>
            <a:r>
              <a:rPr lang="zh-CN" altLang="en-US">
                <a:sym typeface="Symbol" panose="05050102010706020507" pitchFamily="18" charset="2"/>
              </a:rPr>
              <a:t></a:t>
            </a:r>
            <a:r>
              <a:rPr lang="zh-CN" altLang="en-US"/>
              <a:t>的一个指派</a:t>
            </a:r>
            <a:r>
              <a:rPr lang="en-US" altLang="zh-CN"/>
              <a:t>(P</a:t>
            </a:r>
            <a:r>
              <a:rPr lang="en-US" altLang="zh-CN" baseline="-25000"/>
              <a:t>1</a:t>
            </a:r>
            <a:r>
              <a:rPr lang="en-US" altLang="zh-CN" baseline="30000"/>
              <a:t>0</a:t>
            </a:r>
            <a:r>
              <a:rPr lang="en-US" altLang="zh-CN"/>
              <a:t>,P</a:t>
            </a:r>
            <a:r>
              <a:rPr lang="en-US" altLang="zh-CN" baseline="-25000"/>
              <a:t>2</a:t>
            </a:r>
            <a:r>
              <a:rPr lang="en-US" altLang="zh-CN" baseline="30000"/>
              <a:t>0</a:t>
            </a:r>
            <a:r>
              <a:rPr lang="en-US" altLang="zh-CN"/>
              <a:t>,…,P</a:t>
            </a:r>
            <a:r>
              <a:rPr lang="en-US" altLang="zh-CN" baseline="-25000"/>
              <a:t>n</a:t>
            </a:r>
            <a:r>
              <a:rPr lang="en-US" altLang="zh-CN" baseline="30000"/>
              <a:t>0</a:t>
            </a:r>
            <a:r>
              <a:rPr lang="en-US" altLang="zh-CN"/>
              <a:t>)</a:t>
            </a:r>
            <a:r>
              <a:rPr lang="zh-CN" altLang="en-US"/>
              <a:t>用</a:t>
            </a:r>
            <a:r>
              <a:rPr lang="zh-CN" altLang="en-US">
                <a:sym typeface="Symbol" panose="05050102010706020507" pitchFamily="18" charset="2"/>
              </a:rPr>
              <a:t></a:t>
            </a:r>
            <a:r>
              <a:rPr lang="zh-CN" altLang="en-US"/>
              <a:t>表示，而在该指派下的值记为</a:t>
            </a:r>
            <a:r>
              <a:rPr lang="zh-CN" altLang="en-US">
                <a:sym typeface="Symbol" panose="05050102010706020507" pitchFamily="18" charset="2"/>
              </a:rPr>
              <a:t></a:t>
            </a:r>
            <a:r>
              <a:rPr lang="en-US" altLang="zh-CN"/>
              <a:t>(</a:t>
            </a:r>
            <a:r>
              <a:rPr lang="en-US" altLang="zh-CN">
                <a:sym typeface="Symbol" panose="05050102010706020507" pitchFamily="18" charset="2"/>
              </a:rPr>
              <a:t></a:t>
            </a:r>
            <a:r>
              <a:rPr lang="en-US" altLang="zh-CN"/>
              <a:t>)</a:t>
            </a:r>
            <a:r>
              <a:rPr lang="zh-CN" altLang="en-US"/>
              <a:t>。当</a:t>
            </a:r>
            <a:r>
              <a:rPr lang="zh-CN" altLang="en-US">
                <a:sym typeface="Symbol" panose="05050102010706020507" pitchFamily="18" charset="2"/>
              </a:rPr>
              <a:t></a:t>
            </a:r>
            <a:r>
              <a:rPr lang="zh-CN" altLang="en-US"/>
              <a:t>的任一指派</a:t>
            </a:r>
            <a:r>
              <a:rPr lang="zh-CN" altLang="en-US">
                <a:sym typeface="Symbol" panose="05050102010706020507" pitchFamily="18" charset="2"/>
              </a:rPr>
              <a:t></a:t>
            </a:r>
            <a:r>
              <a:rPr lang="zh-CN" altLang="en-US"/>
              <a:t>给定之后，</a:t>
            </a:r>
            <a:r>
              <a:rPr lang="zh-CN" altLang="en-US">
                <a:sym typeface="Symbol" panose="05050102010706020507" pitchFamily="18" charset="2"/>
              </a:rPr>
              <a:t></a:t>
            </a:r>
            <a:r>
              <a:rPr lang="zh-CN" altLang="en-US"/>
              <a:t>在该指派下的值也将随之确定。</a:t>
            </a:r>
          </a:p>
          <a:p>
            <a:pPr algn="just">
              <a:spcBef>
                <a:spcPts val="600"/>
              </a:spcBef>
            </a:pPr>
            <a:endParaRPr lang="en-US" altLang="zh-CN" b="1"/>
          </a:p>
          <a:p>
            <a:pPr algn="just">
              <a:spcBef>
                <a:spcPts val="600"/>
              </a:spcBef>
            </a:pPr>
            <a:r>
              <a:rPr lang="zh-CN" altLang="en-US" b="1"/>
              <a:t>例</a:t>
            </a:r>
            <a:r>
              <a:rPr lang="zh-CN" altLang="en-US"/>
              <a:t>    </a:t>
            </a:r>
            <a:r>
              <a:rPr lang="en-US" altLang="zh-CN"/>
              <a:t>3</a:t>
            </a:r>
            <a:r>
              <a:rPr lang="zh-CN" altLang="en-US"/>
              <a:t>元命题公式  </a:t>
            </a:r>
            <a:r>
              <a:rPr lang="zh-CN" altLang="en-US">
                <a:sym typeface="Symbol" panose="05050102010706020507" pitchFamily="18" charset="2"/>
              </a:rPr>
              <a:t> </a:t>
            </a:r>
            <a:r>
              <a:rPr lang="en-US" altLang="zh-CN">
                <a:sym typeface="Symbol" panose="05050102010706020507" pitchFamily="18" charset="2"/>
              </a:rPr>
              <a:t>= (P  (Q  R))  Q</a:t>
            </a:r>
            <a:endParaRPr lang="en-US" altLang="zh-CN"/>
          </a:p>
          <a:p>
            <a:pPr algn="just">
              <a:spcBef>
                <a:spcPts val="600"/>
              </a:spcBef>
            </a:pPr>
            <a:r>
              <a:rPr lang="en-US" altLang="zh-CN"/>
              <a:t>    </a:t>
            </a:r>
            <a:r>
              <a:rPr lang="zh-CN" altLang="en-US"/>
              <a:t>在指派</a:t>
            </a:r>
            <a:r>
              <a:rPr lang="zh-CN" altLang="en-US">
                <a:sym typeface="Symbol" panose="05050102010706020507" pitchFamily="18" charset="2"/>
              </a:rPr>
              <a:t></a:t>
            </a:r>
            <a:r>
              <a:rPr lang="en-US" altLang="zh-CN" baseline="-25000">
                <a:sym typeface="Symbol" panose="05050102010706020507" pitchFamily="18" charset="2"/>
              </a:rPr>
              <a:t>1 </a:t>
            </a:r>
            <a:r>
              <a:rPr lang="en-US" altLang="zh-CN">
                <a:sym typeface="Symbol" panose="05050102010706020507" pitchFamily="18" charset="2"/>
              </a:rPr>
              <a:t>= ( T, T, F ) </a:t>
            </a:r>
            <a:r>
              <a:rPr lang="zh-CN" altLang="en-US"/>
              <a:t>下的值为</a:t>
            </a:r>
            <a:r>
              <a:rPr lang="en-US" altLang="zh-CN"/>
              <a:t>T</a:t>
            </a:r>
            <a:r>
              <a:rPr lang="zh-CN" altLang="en-US"/>
              <a:t>，即 </a:t>
            </a:r>
            <a:r>
              <a:rPr lang="zh-CN" altLang="en-US">
                <a:sym typeface="Symbol" panose="05050102010706020507" pitchFamily="18" charset="2"/>
              </a:rPr>
              <a:t> </a:t>
            </a:r>
            <a:r>
              <a:rPr lang="en-US" altLang="zh-CN"/>
              <a:t>(</a:t>
            </a:r>
            <a:r>
              <a:rPr lang="en-US" altLang="zh-CN">
                <a:sym typeface="Symbol" panose="05050102010706020507" pitchFamily="18" charset="2"/>
              </a:rPr>
              <a:t></a:t>
            </a:r>
            <a:r>
              <a:rPr lang="en-US" altLang="zh-CN" baseline="-25000">
                <a:sym typeface="Symbol" panose="05050102010706020507" pitchFamily="18" charset="2"/>
              </a:rPr>
              <a:t>1</a:t>
            </a:r>
            <a:r>
              <a:rPr lang="en-US" altLang="zh-CN"/>
              <a:t>) = T</a:t>
            </a:r>
            <a:r>
              <a:rPr lang="zh-CN" altLang="en-US"/>
              <a:t>。</a:t>
            </a:r>
          </a:p>
          <a:p>
            <a:pPr algn="just">
              <a:spcBef>
                <a:spcPts val="600"/>
              </a:spcBef>
            </a:pPr>
            <a:r>
              <a:rPr lang="zh-CN" altLang="en-US"/>
              <a:t>    在指派</a:t>
            </a:r>
            <a:r>
              <a:rPr lang="zh-CN" altLang="en-US">
                <a:sym typeface="Symbol" panose="05050102010706020507" pitchFamily="18" charset="2"/>
              </a:rPr>
              <a:t></a:t>
            </a:r>
            <a:r>
              <a:rPr lang="en-US" altLang="zh-CN" baseline="-25000">
                <a:sym typeface="Symbol" panose="05050102010706020507" pitchFamily="18" charset="2"/>
              </a:rPr>
              <a:t>2 </a:t>
            </a:r>
            <a:r>
              <a:rPr lang="en-US" altLang="zh-CN">
                <a:sym typeface="Symbol" panose="05050102010706020507" pitchFamily="18" charset="2"/>
              </a:rPr>
              <a:t>= ( T, F, T ) </a:t>
            </a:r>
            <a:r>
              <a:rPr lang="zh-CN" altLang="en-US"/>
              <a:t>下的值为</a:t>
            </a:r>
            <a:r>
              <a:rPr lang="en-US" altLang="zh-CN"/>
              <a:t>F</a:t>
            </a:r>
            <a:r>
              <a:rPr lang="zh-CN" altLang="en-US"/>
              <a:t>，即 </a:t>
            </a:r>
            <a:r>
              <a:rPr lang="zh-CN" altLang="en-US">
                <a:sym typeface="Symbol" panose="05050102010706020507" pitchFamily="18" charset="2"/>
              </a:rPr>
              <a:t> </a:t>
            </a:r>
            <a:r>
              <a:rPr lang="en-US" altLang="zh-CN"/>
              <a:t>(</a:t>
            </a:r>
            <a:r>
              <a:rPr lang="en-US" altLang="zh-CN">
                <a:sym typeface="Symbol" panose="05050102010706020507" pitchFamily="18" charset="2"/>
              </a:rPr>
              <a:t></a:t>
            </a:r>
            <a:r>
              <a:rPr lang="en-US" altLang="zh-CN" baseline="-25000">
                <a:sym typeface="Symbol" panose="05050102010706020507" pitchFamily="18" charset="2"/>
              </a:rPr>
              <a:t>2</a:t>
            </a:r>
            <a:r>
              <a:rPr lang="en-US" altLang="zh-CN"/>
              <a:t>) = F</a:t>
            </a:r>
            <a:r>
              <a:rPr lang="zh-CN" altLang="en-US"/>
              <a:t>。</a:t>
            </a:r>
          </a:p>
          <a:p>
            <a:pPr algn="just"/>
            <a:endParaRPr lang="zh-CN" altLang="en-US"/>
          </a:p>
        </p:txBody>
      </p:sp>
      <p:sp>
        <p:nvSpPr>
          <p:cNvPr id="4" name="矩形 3">
            <a:extLst>
              <a:ext uri="{FF2B5EF4-FFF2-40B4-BE49-F238E27FC236}">
                <a16:creationId xmlns:a16="http://schemas.microsoft.com/office/drawing/2014/main" id="{1BE66FAC-30DB-40F2-BA2A-5CB7794BCE1E}"/>
              </a:ext>
            </a:extLst>
          </p:cNvPr>
          <p:cNvSpPr/>
          <p:nvPr/>
        </p:nvSpPr>
        <p:spPr>
          <a:xfrm>
            <a:off x="684259" y="2271439"/>
            <a:ext cx="8152169" cy="142693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9074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1.2.2</a:t>
            </a:r>
            <a:r>
              <a:rPr lang="zh-CN" altLang="en-US"/>
              <a:t>　指派与真值表</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定义</a:t>
            </a:r>
            <a:endParaRPr lang="en-US" altLang="zh-CN" b="1"/>
          </a:p>
          <a:p>
            <a:pPr algn="just"/>
            <a:r>
              <a:rPr lang="zh-CN" altLang="en-US"/>
              <a:t>设</a:t>
            </a:r>
            <a:r>
              <a:rPr lang="zh-CN" altLang="en-US">
                <a:sym typeface="Symbol" panose="05050102010706020507" pitchFamily="18" charset="2"/>
              </a:rPr>
              <a:t></a:t>
            </a:r>
            <a:r>
              <a:rPr lang="zh-CN" altLang="en-US"/>
              <a:t>为一命题公式， </a:t>
            </a:r>
            <a:r>
              <a:rPr lang="zh-CN" altLang="en-US">
                <a:sym typeface="Symbol" panose="05050102010706020507" pitchFamily="18" charset="2"/>
              </a:rPr>
              <a:t></a:t>
            </a:r>
            <a:r>
              <a:rPr lang="zh-CN" altLang="en-US"/>
              <a:t>为</a:t>
            </a:r>
            <a:r>
              <a:rPr lang="zh-CN" altLang="en-US">
                <a:sym typeface="Symbol" panose="05050102010706020507" pitchFamily="18" charset="2"/>
              </a:rPr>
              <a:t></a:t>
            </a:r>
            <a:r>
              <a:rPr lang="zh-CN" altLang="en-US"/>
              <a:t>的一个指派。</a:t>
            </a:r>
          </a:p>
          <a:p>
            <a:pPr algn="just"/>
            <a:r>
              <a:rPr lang="zh-CN" altLang="en-US"/>
              <a:t> </a:t>
            </a:r>
            <a:r>
              <a:rPr lang="en-US" altLang="zh-CN"/>
              <a:t>1) </a:t>
            </a:r>
            <a:r>
              <a:rPr lang="zh-CN" altLang="en-US"/>
              <a:t>若</a:t>
            </a:r>
            <a:r>
              <a:rPr lang="zh-CN" altLang="en-US">
                <a:sym typeface="Symbol" panose="05050102010706020507" pitchFamily="18" charset="2"/>
              </a:rPr>
              <a:t></a:t>
            </a:r>
            <a:r>
              <a:rPr lang="en-US" altLang="zh-CN"/>
              <a:t>(</a:t>
            </a:r>
            <a:r>
              <a:rPr lang="en-US" altLang="zh-CN">
                <a:sym typeface="Symbol" panose="05050102010706020507" pitchFamily="18" charset="2"/>
              </a:rPr>
              <a:t></a:t>
            </a:r>
            <a:r>
              <a:rPr lang="en-US" altLang="zh-CN"/>
              <a:t>) = T</a:t>
            </a:r>
            <a:r>
              <a:rPr lang="zh-CN" altLang="en-US"/>
              <a:t>，则称</a:t>
            </a:r>
            <a:r>
              <a:rPr lang="zh-CN" altLang="en-US">
                <a:sym typeface="Symbol" panose="05050102010706020507" pitchFamily="18" charset="2"/>
              </a:rPr>
              <a:t></a:t>
            </a:r>
            <a:r>
              <a:rPr lang="zh-CN" altLang="en-US"/>
              <a:t>为</a:t>
            </a:r>
            <a:r>
              <a:rPr lang="zh-CN" altLang="en-US">
                <a:sym typeface="Symbol" panose="05050102010706020507" pitchFamily="18" charset="2"/>
              </a:rPr>
              <a:t></a:t>
            </a:r>
            <a:r>
              <a:rPr lang="zh-CN" altLang="en-US"/>
              <a:t>的</a:t>
            </a:r>
            <a:r>
              <a:rPr lang="zh-CN" altLang="en-US" b="1">
                <a:solidFill>
                  <a:schemeClr val="hlink"/>
                </a:solidFill>
              </a:rPr>
              <a:t>成真指派</a:t>
            </a:r>
            <a:r>
              <a:rPr lang="zh-CN" altLang="en-US"/>
              <a:t>；</a:t>
            </a:r>
          </a:p>
          <a:p>
            <a:pPr algn="just"/>
            <a:r>
              <a:rPr lang="zh-CN" altLang="en-US"/>
              <a:t> </a:t>
            </a:r>
            <a:r>
              <a:rPr lang="en-US" altLang="zh-CN"/>
              <a:t>2) </a:t>
            </a:r>
            <a:r>
              <a:rPr lang="zh-CN" altLang="en-US"/>
              <a:t>若</a:t>
            </a:r>
            <a:r>
              <a:rPr lang="zh-CN" altLang="en-US">
                <a:sym typeface="Symbol" panose="05050102010706020507" pitchFamily="18" charset="2"/>
              </a:rPr>
              <a:t></a:t>
            </a:r>
            <a:r>
              <a:rPr lang="en-US" altLang="zh-CN"/>
              <a:t>(</a:t>
            </a:r>
            <a:r>
              <a:rPr lang="en-US" altLang="zh-CN">
                <a:sym typeface="Symbol" panose="05050102010706020507" pitchFamily="18" charset="2"/>
              </a:rPr>
              <a:t></a:t>
            </a:r>
            <a:r>
              <a:rPr lang="en-US" altLang="zh-CN"/>
              <a:t>) = F</a:t>
            </a:r>
            <a:r>
              <a:rPr lang="zh-CN" altLang="en-US"/>
              <a:t>，则称</a:t>
            </a:r>
            <a:r>
              <a:rPr lang="zh-CN" altLang="en-US">
                <a:sym typeface="Symbol" panose="05050102010706020507" pitchFamily="18" charset="2"/>
              </a:rPr>
              <a:t></a:t>
            </a:r>
            <a:r>
              <a:rPr lang="zh-CN" altLang="en-US"/>
              <a:t>为</a:t>
            </a:r>
            <a:r>
              <a:rPr lang="zh-CN" altLang="en-US">
                <a:sym typeface="Symbol" panose="05050102010706020507" pitchFamily="18" charset="2"/>
              </a:rPr>
              <a:t></a:t>
            </a:r>
            <a:r>
              <a:rPr lang="zh-CN" altLang="en-US"/>
              <a:t>的</a:t>
            </a:r>
            <a:r>
              <a:rPr lang="zh-CN" altLang="en-US" b="1">
                <a:solidFill>
                  <a:schemeClr val="hlink"/>
                </a:solidFill>
              </a:rPr>
              <a:t>成假指派</a:t>
            </a:r>
            <a:r>
              <a:rPr lang="zh-CN" altLang="en-US"/>
              <a:t>。</a:t>
            </a:r>
          </a:p>
          <a:p>
            <a:pPr algn="just"/>
            <a:endParaRPr lang="zh-CN" altLang="en-US"/>
          </a:p>
          <a:p>
            <a:pPr algn="just"/>
            <a:r>
              <a:rPr lang="zh-CN" altLang="en-US"/>
              <a:t>注意到</a:t>
            </a:r>
            <a:r>
              <a:rPr lang="zh-CN" altLang="en-US">
                <a:sym typeface="Symbol" panose="05050102010706020507" pitchFamily="18" charset="2"/>
              </a:rPr>
              <a:t></a:t>
            </a:r>
            <a:r>
              <a:rPr lang="zh-CN" altLang="en-US"/>
              <a:t>中含有变元的个数总是有限的，并且每个变元至多有两种取值方法，所以</a:t>
            </a:r>
            <a:r>
              <a:rPr lang="zh-CN" altLang="en-US">
                <a:sym typeface="Symbol" panose="05050102010706020507" pitchFamily="18" charset="2"/>
              </a:rPr>
              <a:t></a:t>
            </a:r>
            <a:r>
              <a:rPr lang="zh-CN" altLang="en-US"/>
              <a:t>的所有不同指派的个数也是有限的。具体地说，</a:t>
            </a:r>
            <a:r>
              <a:rPr lang="en-US" altLang="zh-CN"/>
              <a:t>n</a:t>
            </a:r>
            <a:r>
              <a:rPr lang="zh-CN" altLang="en-US"/>
              <a:t>元命题公式的指派个数为</a:t>
            </a:r>
            <a:r>
              <a:rPr lang="en-US" altLang="zh-CN"/>
              <a:t>2</a:t>
            </a:r>
            <a:r>
              <a:rPr lang="en-US" altLang="zh-CN" baseline="30000"/>
              <a:t>n</a:t>
            </a:r>
            <a:r>
              <a:rPr lang="zh-CN" altLang="en-US"/>
              <a:t>。</a:t>
            </a:r>
            <a:endParaRPr lang="en-US" altLang="zh-CN"/>
          </a:p>
          <a:p>
            <a:pPr algn="just"/>
            <a:endParaRPr lang="en-US" altLang="zh-CN"/>
          </a:p>
          <a:p>
            <a:pPr algn="just"/>
            <a:r>
              <a:rPr lang="zh-CN" altLang="en-US"/>
              <a:t>对于一个给定的命题公式，可以写出该命题公式在所有不同指派下的值。</a:t>
            </a:r>
            <a:endParaRPr lang="en-US" altLang="zh-CN"/>
          </a:p>
          <a:p>
            <a:pPr algn="just"/>
            <a:endParaRPr lang="en-US" altLang="zh-CN"/>
          </a:p>
          <a:p>
            <a:pPr algn="just"/>
            <a:r>
              <a:rPr lang="zh-CN" altLang="en-US" b="1"/>
              <a:t>定义</a:t>
            </a:r>
            <a:endParaRPr lang="en-US" altLang="zh-CN" b="1"/>
          </a:p>
          <a:p>
            <a:pPr algn="just"/>
            <a:r>
              <a:rPr lang="zh-CN" altLang="en-US"/>
              <a:t>将一命题公式在各指派下形成真假值的过程排列起来，便形成了该命题公式的</a:t>
            </a:r>
            <a:r>
              <a:rPr lang="zh-CN" altLang="en-US" b="1">
                <a:solidFill>
                  <a:schemeClr val="hlink"/>
                </a:solidFill>
              </a:rPr>
              <a:t>真值表</a:t>
            </a:r>
            <a:r>
              <a:rPr lang="zh-CN" altLang="en-US"/>
              <a:t>。</a:t>
            </a:r>
          </a:p>
          <a:p>
            <a:pPr algn="just"/>
            <a:r>
              <a:rPr lang="zh-CN" altLang="en-US"/>
              <a:t>                   </a:t>
            </a:r>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89A567F2-58D0-4470-B1BE-408F9559D1AC}"/>
              </a:ext>
            </a:extLst>
          </p:cNvPr>
          <p:cNvSpPr/>
          <p:nvPr/>
        </p:nvSpPr>
        <p:spPr>
          <a:xfrm>
            <a:off x="684259" y="1322095"/>
            <a:ext cx="8152169" cy="152594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A6EEB70-571B-4ACB-BDA9-06B0C6020DAA}"/>
              </a:ext>
            </a:extLst>
          </p:cNvPr>
          <p:cNvSpPr/>
          <p:nvPr/>
        </p:nvSpPr>
        <p:spPr>
          <a:xfrm>
            <a:off x="684259" y="5008814"/>
            <a:ext cx="8152169" cy="991087"/>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6917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1.2.2</a:t>
            </a:r>
            <a:r>
              <a:rPr lang="zh-CN" altLang="en-US"/>
              <a:t>　指派与真值表</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例</a:t>
            </a:r>
            <a:r>
              <a:rPr lang="zh-CN" altLang="en-US"/>
              <a:t>  三元命题公式</a:t>
            </a:r>
            <a:r>
              <a:rPr lang="zh-CN" altLang="en-US">
                <a:sym typeface="Symbol" panose="05050102010706020507" pitchFamily="18" charset="2"/>
              </a:rPr>
              <a:t> </a:t>
            </a:r>
            <a:r>
              <a:rPr lang="en-US" altLang="zh-CN">
                <a:sym typeface="Symbol" panose="05050102010706020507" pitchFamily="18" charset="2"/>
              </a:rPr>
              <a:t>= Q </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a:sym typeface="Symbol" panose="05050102010706020507" pitchFamily="18" charset="2"/>
              </a:rPr>
              <a:t>(P  (Q  R))</a:t>
            </a:r>
            <a:r>
              <a:rPr lang="zh-CN" altLang="en-US"/>
              <a:t>的真值表</a:t>
            </a:r>
          </a:p>
          <a:p>
            <a:pPr algn="just"/>
            <a:endParaRPr lang="zh-CN" altLang="en-US">
              <a:ea typeface="楷体_GB2312" panose="02010609030101010101" pitchFamily="49" charset="-122"/>
            </a:endParaRPr>
          </a:p>
        </p:txBody>
      </p:sp>
      <p:graphicFrame>
        <p:nvGraphicFramePr>
          <p:cNvPr id="4" name="Group 40">
            <a:extLst>
              <a:ext uri="{FF2B5EF4-FFF2-40B4-BE49-F238E27FC236}">
                <a16:creationId xmlns:a16="http://schemas.microsoft.com/office/drawing/2014/main" id="{A6741E20-00BD-43E5-BA76-63793A9A7EB5}"/>
              </a:ext>
            </a:extLst>
          </p:cNvPr>
          <p:cNvGraphicFramePr>
            <a:graphicFrameLocks noGrp="1"/>
          </p:cNvGraphicFramePr>
          <p:nvPr/>
        </p:nvGraphicFramePr>
        <p:xfrm>
          <a:off x="1085272" y="2187574"/>
          <a:ext cx="7350144" cy="4495803"/>
        </p:xfrm>
        <a:graphic>
          <a:graphicData uri="http://schemas.openxmlformats.org/drawingml/2006/table">
            <a:tbl>
              <a:tblPr/>
              <a:tblGrid>
                <a:gridCol w="675607">
                  <a:extLst>
                    <a:ext uri="{9D8B030D-6E8A-4147-A177-3AD203B41FA5}">
                      <a16:colId xmlns:a16="http://schemas.microsoft.com/office/drawing/2014/main" val="3892598345"/>
                    </a:ext>
                  </a:extLst>
                </a:gridCol>
                <a:gridCol w="506706">
                  <a:extLst>
                    <a:ext uri="{9D8B030D-6E8A-4147-A177-3AD203B41FA5}">
                      <a16:colId xmlns:a16="http://schemas.microsoft.com/office/drawing/2014/main" val="2505446146"/>
                    </a:ext>
                  </a:extLst>
                </a:gridCol>
                <a:gridCol w="611541">
                  <a:extLst>
                    <a:ext uri="{9D8B030D-6E8A-4147-A177-3AD203B41FA5}">
                      <a16:colId xmlns:a16="http://schemas.microsoft.com/office/drawing/2014/main" val="1397558637"/>
                    </a:ext>
                  </a:extLst>
                </a:gridCol>
                <a:gridCol w="1310446">
                  <a:extLst>
                    <a:ext uri="{9D8B030D-6E8A-4147-A177-3AD203B41FA5}">
                      <a16:colId xmlns:a16="http://schemas.microsoft.com/office/drawing/2014/main" val="985458674"/>
                    </a:ext>
                  </a:extLst>
                </a:gridCol>
                <a:gridCol w="1799679">
                  <a:extLst>
                    <a:ext uri="{9D8B030D-6E8A-4147-A177-3AD203B41FA5}">
                      <a16:colId xmlns:a16="http://schemas.microsoft.com/office/drawing/2014/main" val="2151737441"/>
                    </a:ext>
                  </a:extLst>
                </a:gridCol>
                <a:gridCol w="2446165">
                  <a:extLst>
                    <a:ext uri="{9D8B030D-6E8A-4147-A177-3AD203B41FA5}">
                      <a16:colId xmlns:a16="http://schemas.microsoft.com/office/drawing/2014/main" val="2465277854"/>
                    </a:ext>
                  </a:extLst>
                </a:gridCol>
              </a:tblGrid>
              <a:tr h="5334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Q  R</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P  (Q  R)) </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zh-CN" sz="2000">
                          <a:sym typeface="Symbol" panose="05050102010706020507" pitchFamily="18" charset="2"/>
                        </a:rPr>
                        <a:t>Q </a:t>
                      </a:r>
                      <a:r>
                        <a:rPr kumimoji="1"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ym typeface="Symbol" panose="05050102010706020507" pitchFamily="18" charset="2"/>
                        </a:rPr>
                        <a:t>(P  (Q  R))</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9045334"/>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983512461"/>
                  </a:ext>
                </a:extLst>
              </a:tr>
              <a:tr h="4429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398430177"/>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038562436"/>
                  </a:ext>
                </a:extLst>
              </a:tr>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0177093"/>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3787735831"/>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697567555"/>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4262289038"/>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594482"/>
                  </a:ext>
                </a:extLst>
              </a:tr>
            </a:tbl>
          </a:graphicData>
        </a:graphic>
      </p:graphicFrame>
    </p:spTree>
    <p:extLst>
      <p:ext uri="{BB962C8B-B14F-4D97-AF65-F5344CB8AC3E}">
        <p14:creationId xmlns:p14="http://schemas.microsoft.com/office/powerpoint/2010/main" val="160731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1.2.2</a:t>
            </a:r>
            <a:r>
              <a:rPr lang="zh-CN" altLang="en-US"/>
              <a:t>　指派与真值表</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例</a:t>
            </a:r>
            <a:r>
              <a:rPr lang="zh-CN" altLang="en-US"/>
              <a:t>  三元命题公式</a:t>
            </a:r>
            <a:r>
              <a:rPr lang="zh-CN" altLang="en-US">
                <a:sym typeface="Symbol" panose="05050102010706020507" pitchFamily="18" charset="2"/>
              </a:rPr>
              <a:t> </a:t>
            </a:r>
            <a:r>
              <a:rPr lang="en-US" altLang="zh-CN">
                <a:sym typeface="Symbol" panose="05050102010706020507" pitchFamily="18" charset="2"/>
              </a:rPr>
              <a:t>= Q </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a:sym typeface="Symbol" panose="05050102010706020507" pitchFamily="18" charset="2"/>
              </a:rPr>
              <a:t>(P  (Q  R)) </a:t>
            </a:r>
            <a:r>
              <a:rPr lang="zh-CN" altLang="en-US"/>
              <a:t>的真值表</a:t>
            </a:r>
          </a:p>
          <a:p>
            <a:pPr algn="just"/>
            <a:endParaRPr lang="zh-CN" altLang="en-US">
              <a:ea typeface="楷体_GB2312" panose="02010609030101010101" pitchFamily="49" charset="-122"/>
            </a:endParaRPr>
          </a:p>
        </p:txBody>
      </p:sp>
      <p:graphicFrame>
        <p:nvGraphicFramePr>
          <p:cNvPr id="4" name="Group 40">
            <a:extLst>
              <a:ext uri="{FF2B5EF4-FFF2-40B4-BE49-F238E27FC236}">
                <a16:creationId xmlns:a16="http://schemas.microsoft.com/office/drawing/2014/main" id="{A6741E20-00BD-43E5-BA76-63793A9A7EB5}"/>
              </a:ext>
            </a:extLst>
          </p:cNvPr>
          <p:cNvGraphicFramePr>
            <a:graphicFrameLocks noGrp="1"/>
          </p:cNvGraphicFramePr>
          <p:nvPr/>
        </p:nvGraphicFramePr>
        <p:xfrm>
          <a:off x="1085272" y="2187574"/>
          <a:ext cx="7350144" cy="4495803"/>
        </p:xfrm>
        <a:graphic>
          <a:graphicData uri="http://schemas.openxmlformats.org/drawingml/2006/table">
            <a:tbl>
              <a:tblPr/>
              <a:tblGrid>
                <a:gridCol w="675607">
                  <a:extLst>
                    <a:ext uri="{9D8B030D-6E8A-4147-A177-3AD203B41FA5}">
                      <a16:colId xmlns:a16="http://schemas.microsoft.com/office/drawing/2014/main" val="3892598345"/>
                    </a:ext>
                  </a:extLst>
                </a:gridCol>
                <a:gridCol w="506706">
                  <a:extLst>
                    <a:ext uri="{9D8B030D-6E8A-4147-A177-3AD203B41FA5}">
                      <a16:colId xmlns:a16="http://schemas.microsoft.com/office/drawing/2014/main" val="2505446146"/>
                    </a:ext>
                  </a:extLst>
                </a:gridCol>
                <a:gridCol w="611541">
                  <a:extLst>
                    <a:ext uri="{9D8B030D-6E8A-4147-A177-3AD203B41FA5}">
                      <a16:colId xmlns:a16="http://schemas.microsoft.com/office/drawing/2014/main" val="1397558637"/>
                    </a:ext>
                  </a:extLst>
                </a:gridCol>
                <a:gridCol w="1310446">
                  <a:extLst>
                    <a:ext uri="{9D8B030D-6E8A-4147-A177-3AD203B41FA5}">
                      <a16:colId xmlns:a16="http://schemas.microsoft.com/office/drawing/2014/main" val="985458674"/>
                    </a:ext>
                  </a:extLst>
                </a:gridCol>
                <a:gridCol w="1799679">
                  <a:extLst>
                    <a:ext uri="{9D8B030D-6E8A-4147-A177-3AD203B41FA5}">
                      <a16:colId xmlns:a16="http://schemas.microsoft.com/office/drawing/2014/main" val="2151737441"/>
                    </a:ext>
                  </a:extLst>
                </a:gridCol>
                <a:gridCol w="2446165">
                  <a:extLst>
                    <a:ext uri="{9D8B030D-6E8A-4147-A177-3AD203B41FA5}">
                      <a16:colId xmlns:a16="http://schemas.microsoft.com/office/drawing/2014/main" val="2465277854"/>
                    </a:ext>
                  </a:extLst>
                </a:gridCol>
              </a:tblGrid>
              <a:tr h="5334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Q  R</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P  (Q  R)) </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zh-CN" sz="2000">
                          <a:sym typeface="Symbol" panose="05050102010706020507" pitchFamily="18" charset="2"/>
                        </a:rPr>
                        <a:t>Q </a:t>
                      </a:r>
                      <a:r>
                        <a:rPr kumimoji="1" lang="en-US" altLang="zh-CN" sz="2000">
                          <a:latin typeface="Times New Roman" panose="02020603050405020304" pitchFamily="18" charset="0"/>
                          <a:ea typeface="宋体" panose="02010600030101010101" pitchFamily="2" charset="-122"/>
                          <a:sym typeface="Symbol" panose="05050102010706020507" pitchFamily="18" charset="2"/>
                        </a:rPr>
                        <a:t> </a:t>
                      </a:r>
                      <a:r>
                        <a:rPr lang="en-US" altLang="zh-CN" sz="2000">
                          <a:sym typeface="Symbol" panose="05050102010706020507" pitchFamily="18" charset="2"/>
                        </a:rPr>
                        <a:t>(P  (Q  R)) </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9045334"/>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983512461"/>
                  </a:ext>
                </a:extLst>
              </a:tr>
              <a:tr h="4429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398430177"/>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038562436"/>
                  </a:ext>
                </a:extLst>
              </a:tr>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0177093"/>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3787735831"/>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697567555"/>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4262289038"/>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594482"/>
                  </a:ext>
                </a:extLst>
              </a:tr>
            </a:tbl>
          </a:graphicData>
        </a:graphic>
      </p:graphicFrame>
    </p:spTree>
    <p:extLst>
      <p:ext uri="{BB962C8B-B14F-4D97-AF65-F5344CB8AC3E}">
        <p14:creationId xmlns:p14="http://schemas.microsoft.com/office/powerpoint/2010/main" val="3513958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effectLst/>
              </a:rPr>
              <a:t>1.2.1</a:t>
            </a:r>
            <a:r>
              <a:rPr lang="zh-CN" altLang="en-US" sz="2400">
                <a:effectLst/>
              </a:rPr>
              <a:t>　命题公式</a:t>
            </a:r>
          </a:p>
          <a:p>
            <a:pPr algn="just">
              <a:lnSpc>
                <a:spcPct val="100000"/>
              </a:lnSpc>
              <a:spcBef>
                <a:spcPts val="1800"/>
              </a:spcBef>
            </a:pPr>
            <a:r>
              <a:rPr lang="en-US" altLang="zh-CN" sz="2400">
                <a:effectLst/>
              </a:rPr>
              <a:t>1.2.2    </a:t>
            </a:r>
            <a:r>
              <a:rPr lang="zh-CN" altLang="en-US" sz="2400">
                <a:effectLst/>
              </a:rPr>
              <a:t>指派和真值表</a:t>
            </a:r>
          </a:p>
          <a:p>
            <a:pPr algn="just">
              <a:lnSpc>
                <a:spcPct val="100000"/>
              </a:lnSpc>
              <a:spcBef>
                <a:spcPts val="1800"/>
              </a:spcBef>
            </a:pPr>
            <a:r>
              <a:rPr lang="en-US" altLang="zh-CN" sz="2400">
                <a:solidFill>
                  <a:srgbClr val="FF0000"/>
                </a:solidFill>
                <a:effectLst/>
              </a:rPr>
              <a:t>1.2.3    </a:t>
            </a:r>
            <a:r>
              <a:rPr lang="zh-CN" altLang="en-US" sz="2400">
                <a:solidFill>
                  <a:srgbClr val="FF0000"/>
                </a:solidFill>
                <a:effectLst/>
              </a:rPr>
              <a:t>命题公式的永真性</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p:txBody>
          <a:bodyPr/>
          <a:lstStyle/>
          <a:p>
            <a:r>
              <a:rPr lang="en-US" altLang="zh-CN">
                <a:ea typeface="楷体_GB2312" pitchFamily="49" charset="-122"/>
              </a:rPr>
              <a:t>1.2</a:t>
            </a:r>
            <a:r>
              <a:rPr lang="zh-CN" altLang="en-US">
                <a:ea typeface="楷体_GB2312" pitchFamily="49" charset="-122"/>
              </a:rPr>
              <a:t>　</a:t>
            </a:r>
            <a:r>
              <a:rPr lang="zh-CN" altLang="en-US"/>
              <a:t>命题公式与真假性</a:t>
            </a:r>
          </a:p>
          <a:p>
            <a:endParaRPr lang="zh-CN" altLang="en-US"/>
          </a:p>
        </p:txBody>
      </p:sp>
    </p:spTree>
    <p:extLst>
      <p:ext uri="{BB962C8B-B14F-4D97-AF65-F5344CB8AC3E}">
        <p14:creationId xmlns:p14="http://schemas.microsoft.com/office/powerpoint/2010/main" val="56418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F1DE0A-8DE0-4789-B8E6-B78125D5C89A}"/>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B757F1B3-9303-44C5-A29C-4ADC2D946DB1}"/>
              </a:ext>
            </a:extLst>
          </p:cNvPr>
          <p:cNvSpPr>
            <a:spLocks noGrp="1"/>
          </p:cNvSpPr>
          <p:nvPr>
            <p:ph type="body" sz="quarter" idx="14"/>
          </p:nvPr>
        </p:nvSpPr>
        <p:spPr>
          <a:xfrm>
            <a:off x="694267" y="1389180"/>
            <a:ext cx="8142162" cy="4762239"/>
          </a:xfrm>
        </p:spPr>
        <p:txBody>
          <a:bodyPr/>
          <a:lstStyle/>
          <a:p>
            <a:pPr algn="just">
              <a:defRPr/>
            </a:pPr>
            <a:r>
              <a:rPr lang="zh-CN" altLang="en-US" dirty="0"/>
              <a:t>在命题演算中，由原子命题通过特定的“联结词”（命题联接词）所构成的新命题称为</a:t>
            </a:r>
            <a:r>
              <a:rPr lang="zh-CN" altLang="en-US" b="1" dirty="0">
                <a:solidFill>
                  <a:schemeClr val="hlink"/>
                </a:solidFill>
              </a:rPr>
              <a:t>复合命题</a:t>
            </a:r>
            <a:r>
              <a:rPr lang="zh-CN" altLang="en-US" dirty="0"/>
              <a:t>。</a:t>
            </a:r>
            <a:endParaRPr lang="en-US" altLang="zh-CN" dirty="0"/>
          </a:p>
          <a:p>
            <a:pPr algn="just">
              <a:defRPr/>
            </a:pPr>
            <a:endParaRPr lang="en-US" altLang="zh-CN" dirty="0"/>
          </a:p>
          <a:p>
            <a:pPr algn="just"/>
            <a:r>
              <a:rPr lang="zh-CN" altLang="en-US" dirty="0"/>
              <a:t>符号</a:t>
            </a:r>
            <a:r>
              <a:rPr lang="zh-CN" altLang="en-US" dirty="0">
                <a:sym typeface="Symbol" panose="05050102010706020507" pitchFamily="18" charset="2"/>
              </a:rPr>
              <a:t> </a:t>
            </a:r>
            <a:r>
              <a:rPr lang="zh-CN" altLang="en-US" dirty="0"/>
              <a:t>称为</a:t>
            </a:r>
            <a:r>
              <a:rPr lang="zh-CN" altLang="en-US" b="1" dirty="0">
                <a:solidFill>
                  <a:schemeClr val="hlink"/>
                </a:solidFill>
              </a:rPr>
              <a:t>否定联结词</a:t>
            </a:r>
            <a:r>
              <a:rPr lang="zh-CN" altLang="en-US" dirty="0"/>
              <a:t>，简称</a:t>
            </a:r>
            <a:r>
              <a:rPr lang="zh-CN" altLang="en-US" b="1" dirty="0">
                <a:solidFill>
                  <a:schemeClr val="hlink"/>
                </a:solidFill>
              </a:rPr>
              <a:t>否定词</a:t>
            </a:r>
            <a:r>
              <a:rPr lang="zh-CN" altLang="en-US" dirty="0"/>
              <a:t>。称</a:t>
            </a:r>
            <a:r>
              <a:rPr lang="zh-CN" altLang="en-US" dirty="0">
                <a:sym typeface="Symbol" panose="05050102010706020507" pitchFamily="18" charset="2"/>
              </a:rPr>
              <a:t></a:t>
            </a:r>
            <a:r>
              <a:rPr lang="en-US" altLang="zh-CN" dirty="0"/>
              <a:t>P</a:t>
            </a:r>
            <a:r>
              <a:rPr lang="zh-CN" altLang="en-US" dirty="0"/>
              <a:t>为</a:t>
            </a:r>
            <a:r>
              <a:rPr lang="en-US" altLang="zh-CN" dirty="0"/>
              <a:t>P</a:t>
            </a:r>
            <a:r>
              <a:rPr lang="zh-CN" altLang="en-US" dirty="0"/>
              <a:t>的</a:t>
            </a:r>
            <a:r>
              <a:rPr lang="zh-CN" altLang="en-US" b="1" dirty="0">
                <a:solidFill>
                  <a:schemeClr val="hlink"/>
                </a:solidFill>
              </a:rPr>
              <a:t>否定式</a:t>
            </a:r>
            <a:r>
              <a:rPr lang="zh-CN" altLang="en-US" dirty="0"/>
              <a:t>。</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ctr"/>
            <a:r>
              <a:rPr lang="zh-CN" altLang="en-US" dirty="0"/>
              <a:t>否定词之真值表</a:t>
            </a:r>
            <a:endParaRPr lang="en-US" altLang="zh-CN" dirty="0"/>
          </a:p>
          <a:p>
            <a:pPr algn="just"/>
            <a:endParaRPr lang="en-US" altLang="zh-CN" dirty="0"/>
          </a:p>
          <a:p>
            <a:pPr algn="just"/>
            <a:endParaRPr lang="zh-CN" altLang="en-US" dirty="0"/>
          </a:p>
        </p:txBody>
      </p:sp>
      <p:graphicFrame>
        <p:nvGraphicFramePr>
          <p:cNvPr id="4" name="Group 59">
            <a:extLst>
              <a:ext uri="{FF2B5EF4-FFF2-40B4-BE49-F238E27FC236}">
                <a16:creationId xmlns:a16="http://schemas.microsoft.com/office/drawing/2014/main" id="{160FBFD8-C48F-422C-90C8-FAF09179BCDE}"/>
              </a:ext>
            </a:extLst>
          </p:cNvPr>
          <p:cNvGraphicFramePr>
            <a:graphicFrameLocks noGrp="1"/>
          </p:cNvGraphicFramePr>
          <p:nvPr>
            <p:extLst>
              <p:ext uri="{D42A27DB-BD31-4B8C-83A1-F6EECF244321}">
                <p14:modId xmlns:p14="http://schemas.microsoft.com/office/powerpoint/2010/main" val="1782918390"/>
              </p:ext>
            </p:extLst>
          </p:nvPr>
        </p:nvGraphicFramePr>
        <p:xfrm>
          <a:off x="3352800" y="3114337"/>
          <a:ext cx="2438400" cy="1524000"/>
        </p:xfrm>
        <a:graphic>
          <a:graphicData uri="http://schemas.openxmlformats.org/drawingml/2006/table">
            <a:tbl>
              <a:tblPr/>
              <a:tblGrid>
                <a:gridCol w="1219200">
                  <a:extLst>
                    <a:ext uri="{9D8B030D-6E8A-4147-A177-3AD203B41FA5}">
                      <a16:colId xmlns:a16="http://schemas.microsoft.com/office/drawing/2014/main" val="2846864276"/>
                    </a:ext>
                  </a:extLst>
                </a:gridCol>
                <a:gridCol w="1219200">
                  <a:extLst>
                    <a:ext uri="{9D8B030D-6E8A-4147-A177-3AD203B41FA5}">
                      <a16:colId xmlns:a16="http://schemas.microsoft.com/office/drawing/2014/main" val="4026076449"/>
                    </a:ext>
                  </a:extLst>
                </a:gridCol>
              </a:tblGrid>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5439650"/>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661317249"/>
                  </a:ext>
                </a:extLst>
              </a:tr>
              <a:tr h="508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782575788"/>
                  </a:ext>
                </a:extLst>
              </a:tr>
            </a:tbl>
          </a:graphicData>
        </a:graphic>
      </p:graphicFrame>
    </p:spTree>
    <p:extLst>
      <p:ext uri="{BB962C8B-B14F-4D97-AF65-F5344CB8AC3E}">
        <p14:creationId xmlns:p14="http://schemas.microsoft.com/office/powerpoint/2010/main" val="371178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1.2.3</a:t>
            </a:r>
            <a:r>
              <a:rPr lang="zh-CN" altLang="en-US"/>
              <a:t>　命题公式的永真性</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a:sym typeface="Symbol" panose="05050102010706020507" pitchFamily="18" charset="2"/>
              </a:rPr>
              <a:t> </a:t>
            </a:r>
            <a:r>
              <a:rPr lang="en-US" altLang="zh-CN">
                <a:sym typeface="Symbol" panose="05050102010706020507" pitchFamily="18" charset="2"/>
              </a:rPr>
              <a:t>= Q </a:t>
            </a:r>
            <a:r>
              <a:rPr kumimoji="1" lang="en-US" altLang="zh-CN">
                <a:latin typeface="Times New Roman" panose="02020603050405020304" pitchFamily="18" charset="0"/>
                <a:ea typeface="宋体" panose="02010600030101010101" pitchFamily="2" charset="-122"/>
                <a:sym typeface="Symbol" panose="05050102010706020507" pitchFamily="18" charset="2"/>
              </a:rPr>
              <a:t> </a:t>
            </a:r>
            <a:r>
              <a:rPr lang="en-US" altLang="zh-CN">
                <a:sym typeface="Symbol" panose="05050102010706020507" pitchFamily="18" charset="2"/>
              </a:rPr>
              <a:t>(P  (Q  R))</a:t>
            </a:r>
            <a:endParaRPr lang="zh-CN" altLang="en-US"/>
          </a:p>
          <a:p>
            <a:pPr algn="just">
              <a:spcBef>
                <a:spcPts val="600"/>
              </a:spcBef>
            </a:pPr>
            <a:r>
              <a:rPr lang="zh-CN" altLang="en-US"/>
              <a:t>验证此真值表不难发现，无论对该命题公式进行怎样的指派，所得的结果都是相同的。这类命题公式在命题演算中极为有用。</a:t>
            </a:r>
          </a:p>
          <a:p>
            <a:pPr algn="just">
              <a:spcBef>
                <a:spcPts val="600"/>
              </a:spcBef>
            </a:pPr>
            <a:endParaRPr lang="en-US" altLang="zh-CN" b="1"/>
          </a:p>
          <a:p>
            <a:pPr algn="just">
              <a:spcBef>
                <a:spcPts val="600"/>
              </a:spcBef>
            </a:pPr>
            <a:r>
              <a:rPr lang="zh-CN" altLang="en-US" b="1"/>
              <a:t>定义</a:t>
            </a:r>
            <a:endParaRPr lang="en-US" altLang="zh-CN" b="1"/>
          </a:p>
          <a:p>
            <a:pPr algn="just">
              <a:spcBef>
                <a:spcPts val="600"/>
              </a:spcBef>
            </a:pPr>
            <a:r>
              <a:rPr lang="zh-CN" altLang="en-US"/>
              <a:t>设</a:t>
            </a:r>
            <a:r>
              <a:rPr lang="zh-CN" altLang="en-US">
                <a:sym typeface="Symbol" panose="05050102010706020507" pitchFamily="18" charset="2"/>
              </a:rPr>
              <a:t></a:t>
            </a:r>
            <a:r>
              <a:rPr lang="zh-CN" altLang="en-US"/>
              <a:t>为命题公式</a:t>
            </a:r>
          </a:p>
          <a:p>
            <a:pPr algn="just">
              <a:spcBef>
                <a:spcPts val="600"/>
              </a:spcBef>
            </a:pPr>
            <a:r>
              <a:rPr lang="en-US" altLang="zh-CN"/>
              <a:t>1</a:t>
            </a:r>
            <a:r>
              <a:rPr lang="zh-CN" altLang="en-US"/>
              <a:t>）若对于</a:t>
            </a:r>
            <a:r>
              <a:rPr lang="zh-CN" altLang="en-US">
                <a:sym typeface="Symbol" panose="05050102010706020507" pitchFamily="18" charset="2"/>
              </a:rPr>
              <a:t></a:t>
            </a:r>
            <a:r>
              <a:rPr lang="zh-CN" altLang="en-US"/>
              <a:t>的任意指派</a:t>
            </a:r>
            <a:r>
              <a:rPr lang="zh-CN" altLang="en-US">
                <a:sym typeface="Symbol" panose="05050102010706020507" pitchFamily="18" charset="2"/>
              </a:rPr>
              <a:t></a:t>
            </a:r>
            <a:r>
              <a:rPr lang="zh-CN" altLang="en-US"/>
              <a:t> ，均有</a:t>
            </a:r>
            <a:r>
              <a:rPr lang="zh-CN" altLang="en-US">
                <a:sym typeface="Symbol" panose="05050102010706020507" pitchFamily="18" charset="2"/>
              </a:rPr>
              <a:t></a:t>
            </a:r>
            <a:r>
              <a:rPr lang="en-US" altLang="zh-CN"/>
              <a:t>(</a:t>
            </a:r>
            <a:r>
              <a:rPr lang="en-US" altLang="zh-CN">
                <a:sym typeface="Symbol" panose="05050102010706020507" pitchFamily="18" charset="2"/>
              </a:rPr>
              <a:t></a:t>
            </a:r>
            <a:r>
              <a:rPr lang="en-US" altLang="zh-CN"/>
              <a:t>) = T </a:t>
            </a:r>
            <a:r>
              <a:rPr lang="zh-CN" altLang="en-US"/>
              <a:t>，则称</a:t>
            </a:r>
            <a:r>
              <a:rPr lang="zh-CN" altLang="en-US">
                <a:sym typeface="Symbol" panose="05050102010706020507" pitchFamily="18" charset="2"/>
              </a:rPr>
              <a:t></a:t>
            </a:r>
            <a:r>
              <a:rPr lang="zh-CN" altLang="en-US"/>
              <a:t>为</a:t>
            </a:r>
            <a:r>
              <a:rPr lang="zh-CN" altLang="en-US" b="1">
                <a:solidFill>
                  <a:schemeClr val="hlink"/>
                </a:solidFill>
              </a:rPr>
              <a:t>永真公式</a:t>
            </a:r>
            <a:r>
              <a:rPr lang="zh-CN" altLang="en-US"/>
              <a:t>或</a:t>
            </a:r>
            <a:r>
              <a:rPr lang="zh-CN" altLang="en-US" b="1">
                <a:solidFill>
                  <a:schemeClr val="hlink"/>
                </a:solidFill>
              </a:rPr>
              <a:t>重言式</a:t>
            </a:r>
            <a:r>
              <a:rPr lang="zh-CN" altLang="en-US"/>
              <a:t>；</a:t>
            </a:r>
          </a:p>
          <a:p>
            <a:pPr algn="just">
              <a:spcBef>
                <a:spcPts val="600"/>
              </a:spcBef>
            </a:pPr>
            <a:r>
              <a:rPr lang="en-US" altLang="zh-CN"/>
              <a:t>2</a:t>
            </a:r>
            <a:r>
              <a:rPr lang="zh-CN" altLang="en-US"/>
              <a:t>）若对于</a:t>
            </a:r>
            <a:r>
              <a:rPr lang="zh-CN" altLang="en-US">
                <a:sym typeface="Symbol" panose="05050102010706020507" pitchFamily="18" charset="2"/>
              </a:rPr>
              <a:t></a:t>
            </a:r>
            <a:r>
              <a:rPr lang="zh-CN" altLang="en-US"/>
              <a:t>的任意指派</a:t>
            </a:r>
            <a:r>
              <a:rPr lang="zh-CN" altLang="en-US">
                <a:sym typeface="Symbol" panose="05050102010706020507" pitchFamily="18" charset="2"/>
              </a:rPr>
              <a:t></a:t>
            </a:r>
            <a:r>
              <a:rPr lang="zh-CN" altLang="en-US"/>
              <a:t> ，均有</a:t>
            </a:r>
            <a:r>
              <a:rPr lang="zh-CN" altLang="en-US">
                <a:sym typeface="Symbol" panose="05050102010706020507" pitchFamily="18" charset="2"/>
              </a:rPr>
              <a:t></a:t>
            </a:r>
            <a:r>
              <a:rPr lang="en-US" altLang="zh-CN"/>
              <a:t>(</a:t>
            </a:r>
            <a:r>
              <a:rPr lang="en-US" altLang="zh-CN">
                <a:sym typeface="Symbol" panose="05050102010706020507" pitchFamily="18" charset="2"/>
              </a:rPr>
              <a:t></a:t>
            </a:r>
            <a:r>
              <a:rPr lang="en-US" altLang="zh-CN"/>
              <a:t>) = F </a:t>
            </a:r>
            <a:r>
              <a:rPr lang="zh-CN" altLang="en-US"/>
              <a:t>，则称</a:t>
            </a:r>
            <a:r>
              <a:rPr lang="zh-CN" altLang="en-US">
                <a:sym typeface="Symbol" panose="05050102010706020507" pitchFamily="18" charset="2"/>
              </a:rPr>
              <a:t></a:t>
            </a:r>
            <a:r>
              <a:rPr lang="zh-CN" altLang="en-US"/>
              <a:t>为</a:t>
            </a:r>
            <a:r>
              <a:rPr lang="zh-CN" altLang="en-US" b="1">
                <a:solidFill>
                  <a:schemeClr val="hlink"/>
                </a:solidFill>
              </a:rPr>
              <a:t>永假公式</a:t>
            </a:r>
            <a:r>
              <a:rPr lang="zh-CN" altLang="en-US"/>
              <a:t>或</a:t>
            </a:r>
            <a:r>
              <a:rPr lang="zh-CN" altLang="en-US" b="1">
                <a:solidFill>
                  <a:schemeClr val="hlink"/>
                </a:solidFill>
              </a:rPr>
              <a:t>矛盾式</a:t>
            </a:r>
            <a:r>
              <a:rPr lang="zh-CN" altLang="en-US"/>
              <a:t>。</a:t>
            </a:r>
          </a:p>
          <a:p>
            <a:pPr algn="just">
              <a:spcBef>
                <a:spcPts val="600"/>
              </a:spcBef>
            </a:pPr>
            <a:endParaRPr lang="en-US" altLang="zh-CN" b="1"/>
          </a:p>
          <a:p>
            <a:pPr algn="just">
              <a:spcBef>
                <a:spcPts val="600"/>
              </a:spcBef>
            </a:pPr>
            <a:r>
              <a:rPr lang="zh-CN" altLang="en-US" b="1"/>
              <a:t>定理</a:t>
            </a:r>
            <a:r>
              <a:rPr lang="en-US" altLang="zh-CN"/>
              <a:t>  </a:t>
            </a:r>
          </a:p>
          <a:p>
            <a:pPr algn="just">
              <a:spcBef>
                <a:spcPts val="600"/>
              </a:spcBef>
            </a:pPr>
            <a:r>
              <a:rPr lang="zh-CN" altLang="en-US"/>
              <a:t>设</a:t>
            </a:r>
            <a:r>
              <a:rPr lang="zh-CN" altLang="en-US">
                <a:sym typeface="Symbol" panose="05050102010706020507" pitchFamily="18" charset="2"/>
              </a:rPr>
              <a:t></a:t>
            </a:r>
            <a:r>
              <a:rPr lang="zh-CN" altLang="en-US"/>
              <a:t>是命题公式</a:t>
            </a:r>
          </a:p>
          <a:p>
            <a:pPr algn="just">
              <a:spcBef>
                <a:spcPts val="600"/>
              </a:spcBef>
            </a:pPr>
            <a:r>
              <a:rPr lang="en-US" altLang="zh-CN"/>
              <a:t>1) </a:t>
            </a:r>
            <a:r>
              <a:rPr lang="zh-CN" altLang="en-US"/>
              <a:t>如果 </a:t>
            </a:r>
            <a:r>
              <a:rPr lang="zh-CN" altLang="en-US">
                <a:sym typeface="Symbol" panose="05050102010706020507" pitchFamily="18" charset="2"/>
              </a:rPr>
              <a:t> </a:t>
            </a:r>
            <a:r>
              <a:rPr lang="zh-CN" altLang="en-US"/>
              <a:t>是永真命题公式，则</a:t>
            </a:r>
            <a:r>
              <a:rPr lang="zh-CN" altLang="en-US">
                <a:sym typeface="Symbol" panose="05050102010706020507" pitchFamily="18" charset="2"/>
              </a:rPr>
              <a:t> </a:t>
            </a:r>
            <a:r>
              <a:rPr lang="zh-CN" altLang="en-US"/>
              <a:t>是永假命题公式；</a:t>
            </a:r>
          </a:p>
          <a:p>
            <a:pPr algn="just">
              <a:spcBef>
                <a:spcPts val="600"/>
              </a:spcBef>
            </a:pPr>
            <a:r>
              <a:rPr lang="en-US" altLang="zh-CN"/>
              <a:t>2) </a:t>
            </a:r>
            <a:r>
              <a:rPr lang="zh-CN" altLang="en-US"/>
              <a:t>如果 </a:t>
            </a:r>
            <a:r>
              <a:rPr lang="zh-CN" altLang="en-US">
                <a:sym typeface="Symbol" panose="05050102010706020507" pitchFamily="18" charset="2"/>
              </a:rPr>
              <a:t></a:t>
            </a:r>
            <a:r>
              <a:rPr lang="en-US" altLang="zh-CN">
                <a:sym typeface="Symbol" panose="05050102010706020507" pitchFamily="18" charset="2"/>
              </a:rPr>
              <a:t>,  </a:t>
            </a:r>
            <a:r>
              <a:rPr lang="zh-CN" altLang="en-US"/>
              <a:t>是永真命题公式，则</a:t>
            </a:r>
            <a:endParaRPr lang="en-US" altLang="zh-CN"/>
          </a:p>
          <a:p>
            <a:pPr algn="just">
              <a:spcBef>
                <a:spcPts val="600"/>
              </a:spcBef>
            </a:pPr>
            <a:r>
              <a:rPr lang="en-US" altLang="zh-CN"/>
              <a:t>                            (</a:t>
            </a:r>
            <a:r>
              <a:rPr lang="en-US" altLang="zh-CN">
                <a:sym typeface="Symbol" panose="05050102010706020507" pitchFamily="18" charset="2"/>
              </a:rPr>
              <a:t>  ) , (  ) , (  ) , (  )</a:t>
            </a:r>
            <a:endParaRPr lang="en-US" altLang="zh-CN"/>
          </a:p>
          <a:p>
            <a:pPr algn="just">
              <a:spcBef>
                <a:spcPts val="600"/>
              </a:spcBef>
            </a:pPr>
            <a:r>
              <a:rPr lang="zh-CN" altLang="en-US"/>
              <a:t>均为永真命题公式。</a:t>
            </a:r>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C6A277C7-E39A-4AA3-8D24-AA930E3D7A58}"/>
              </a:ext>
            </a:extLst>
          </p:cNvPr>
          <p:cNvSpPr/>
          <p:nvPr/>
        </p:nvSpPr>
        <p:spPr>
          <a:xfrm>
            <a:off x="684259" y="2551002"/>
            <a:ext cx="8152169" cy="1397808"/>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21BB9492-9E07-415C-84FE-6785134454B6}"/>
              </a:ext>
            </a:extLst>
          </p:cNvPr>
          <p:cNvSpPr/>
          <p:nvPr/>
        </p:nvSpPr>
        <p:spPr>
          <a:xfrm>
            <a:off x="684258" y="4206047"/>
            <a:ext cx="8152169" cy="1945372"/>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0929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1.2.3</a:t>
            </a:r>
            <a:r>
              <a:rPr lang="zh-CN" altLang="en-US"/>
              <a:t>　命题公式的永真性</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b="1"/>
              <a:t>例</a:t>
            </a:r>
            <a:r>
              <a:rPr lang="en-US" altLang="zh-CN" b="1"/>
              <a:t>   </a:t>
            </a:r>
            <a:r>
              <a:rPr lang="zh-CN" altLang="en-US"/>
              <a:t>王宫里发生了一件盗窃案，国王的金币不见了，已知事实如下：</a:t>
            </a:r>
            <a:endParaRPr lang="en-US" altLang="zh-CN"/>
          </a:p>
          <a:p>
            <a:r>
              <a:rPr lang="zh-CN" altLang="en-US"/>
              <a:t>（</a:t>
            </a:r>
            <a:r>
              <a:rPr lang="en-US" altLang="zh-CN"/>
              <a:t>1</a:t>
            </a:r>
            <a:r>
              <a:rPr lang="zh-CN" altLang="en-US"/>
              <a:t>） 甲或乙盗窃了金币；</a:t>
            </a:r>
            <a:endParaRPr lang="en-US" altLang="zh-CN"/>
          </a:p>
          <a:p>
            <a:r>
              <a:rPr lang="zh-CN" altLang="en-US"/>
              <a:t>（</a:t>
            </a:r>
            <a:r>
              <a:rPr lang="en-US" altLang="zh-CN"/>
              <a:t>2</a:t>
            </a:r>
            <a:r>
              <a:rPr lang="zh-CN" altLang="en-US"/>
              <a:t>） 若甲盗窃了金币，则作案时间不能发生在午夜前；</a:t>
            </a:r>
            <a:endParaRPr lang="en-US" altLang="zh-CN"/>
          </a:p>
          <a:p>
            <a:r>
              <a:rPr lang="zh-CN" altLang="en-US"/>
              <a:t>（</a:t>
            </a:r>
            <a:r>
              <a:rPr lang="en-US" altLang="zh-CN"/>
              <a:t>3</a:t>
            </a:r>
            <a:r>
              <a:rPr lang="zh-CN" altLang="en-US"/>
              <a:t>） 若乙的证词正确，则午夜时房内灯光未灭；</a:t>
            </a:r>
            <a:endParaRPr lang="en-US" altLang="zh-CN"/>
          </a:p>
          <a:p>
            <a:r>
              <a:rPr lang="zh-CN" altLang="en-US"/>
              <a:t>（</a:t>
            </a:r>
            <a:r>
              <a:rPr lang="en-US" altLang="zh-CN"/>
              <a:t>4</a:t>
            </a:r>
            <a:r>
              <a:rPr lang="zh-CN" altLang="en-US"/>
              <a:t>） 若乙的证词不正确，则作案时间发生在午夜之前；</a:t>
            </a:r>
            <a:endParaRPr lang="en-US" altLang="zh-CN"/>
          </a:p>
          <a:p>
            <a:r>
              <a:rPr lang="zh-CN" altLang="en-US"/>
              <a:t>（</a:t>
            </a:r>
            <a:r>
              <a:rPr lang="en-US" altLang="zh-CN"/>
              <a:t>5</a:t>
            </a:r>
            <a:r>
              <a:rPr lang="zh-CN" altLang="en-US"/>
              <a:t>） 午夜时房内灯光灭了。</a:t>
            </a:r>
            <a:endParaRPr lang="en-US" altLang="zh-CN"/>
          </a:p>
          <a:p>
            <a:r>
              <a:rPr lang="zh-CN" altLang="en-US"/>
              <a:t>试判断是谁盗窃了国王的金币。</a:t>
            </a:r>
          </a:p>
          <a:p>
            <a:r>
              <a:rPr lang="zh-CN" altLang="en-US" b="1"/>
              <a:t>解    </a:t>
            </a:r>
            <a:r>
              <a:rPr lang="en-US" altLang="zh-CN"/>
              <a:t>P</a:t>
            </a:r>
            <a:r>
              <a:rPr lang="zh-CN" altLang="en-US"/>
              <a:t>：甲作案，</a:t>
            </a:r>
            <a:endParaRPr lang="en-US" altLang="zh-CN"/>
          </a:p>
          <a:p>
            <a:r>
              <a:rPr lang="en-US" altLang="zh-CN"/>
              <a:t>        Q</a:t>
            </a:r>
            <a:r>
              <a:rPr lang="zh-CN" altLang="en-US"/>
              <a:t>：乙作案，</a:t>
            </a:r>
            <a:endParaRPr lang="en-US" altLang="zh-CN"/>
          </a:p>
          <a:p>
            <a:r>
              <a:rPr lang="en-US" altLang="zh-CN"/>
              <a:t>        R</a:t>
            </a:r>
            <a:r>
              <a:rPr lang="zh-CN" altLang="en-US"/>
              <a:t>：作案时间发生在午夜之前，</a:t>
            </a:r>
            <a:endParaRPr lang="en-US" altLang="zh-CN"/>
          </a:p>
          <a:p>
            <a:r>
              <a:rPr lang="en-US" altLang="zh-CN"/>
              <a:t>        S</a:t>
            </a:r>
            <a:r>
              <a:rPr lang="zh-CN" altLang="en-US"/>
              <a:t>：乙的证词正确，</a:t>
            </a:r>
            <a:endParaRPr lang="en-US" altLang="zh-CN"/>
          </a:p>
          <a:p>
            <a:r>
              <a:rPr lang="en-US" altLang="zh-CN"/>
              <a:t>        U</a:t>
            </a:r>
            <a:r>
              <a:rPr lang="zh-CN" altLang="en-US"/>
              <a:t>：午夜时灯光灭了</a:t>
            </a:r>
            <a:endParaRPr lang="en-US" altLang="zh-CN"/>
          </a:p>
          <a:p>
            <a:endParaRPr lang="en-US" altLang="zh-CN"/>
          </a:p>
          <a:p>
            <a:r>
              <a:rPr lang="zh-CN" altLang="en-US"/>
              <a:t> 命题符号化的结果为： </a:t>
            </a:r>
            <a:r>
              <a:rPr lang="en-US" altLang="zh-CN"/>
              <a:t>(</a:t>
            </a:r>
            <a:r>
              <a:rPr lang="en-US" altLang="zh-CN">
                <a:sym typeface="Symbol" panose="05050102010706020507" pitchFamily="18" charset="2"/>
              </a:rPr>
              <a:t>P  Q)  (P  R)  (S  U)  ( S  R)  U</a:t>
            </a:r>
            <a:endParaRPr lang="zh-CN" altLang="en-US"/>
          </a:p>
        </p:txBody>
      </p:sp>
    </p:spTree>
    <p:extLst>
      <p:ext uri="{BB962C8B-B14F-4D97-AF65-F5344CB8AC3E}">
        <p14:creationId xmlns:p14="http://schemas.microsoft.com/office/powerpoint/2010/main" val="393799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1.2.3</a:t>
            </a:r>
            <a:r>
              <a:rPr lang="zh-CN" altLang="en-US"/>
              <a:t>　命题公式的永真性</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zh-CN" altLang="en-US" b="1"/>
              <a:t>续解</a:t>
            </a:r>
            <a:r>
              <a:rPr lang="zh-CN" altLang="en-US"/>
              <a:t> </a:t>
            </a:r>
            <a:r>
              <a:rPr lang="en-US" altLang="zh-CN"/>
              <a:t>  </a:t>
            </a:r>
            <a:r>
              <a:rPr lang="zh-CN" altLang="en-US">
                <a:sym typeface="Symbol" panose="05050102010706020507" pitchFamily="18" charset="2"/>
              </a:rPr>
              <a:t> </a:t>
            </a:r>
            <a:r>
              <a:rPr lang="en-US" altLang="zh-CN">
                <a:sym typeface="Symbol" panose="05050102010706020507" pitchFamily="18" charset="2"/>
              </a:rPr>
              <a:t>=</a:t>
            </a:r>
            <a:r>
              <a:rPr lang="en-US" altLang="zh-CN"/>
              <a:t>(</a:t>
            </a:r>
            <a:r>
              <a:rPr lang="en-US" altLang="zh-CN">
                <a:sym typeface="Symbol" panose="05050102010706020507" pitchFamily="18" charset="2"/>
              </a:rPr>
              <a:t>P  Q)  (P  R)  (S  U)  ( S  R)  U</a:t>
            </a:r>
            <a:endParaRPr lang="zh-CN" altLang="en-US"/>
          </a:p>
        </p:txBody>
      </p:sp>
      <p:graphicFrame>
        <p:nvGraphicFramePr>
          <p:cNvPr id="4" name="Group 40">
            <a:extLst>
              <a:ext uri="{FF2B5EF4-FFF2-40B4-BE49-F238E27FC236}">
                <a16:creationId xmlns:a16="http://schemas.microsoft.com/office/drawing/2014/main" id="{E2794817-22EA-4434-A71E-D94D05A7411F}"/>
              </a:ext>
            </a:extLst>
          </p:cNvPr>
          <p:cNvGraphicFramePr>
            <a:graphicFrameLocks noGrp="1"/>
          </p:cNvGraphicFramePr>
          <p:nvPr/>
        </p:nvGraphicFramePr>
        <p:xfrm>
          <a:off x="1" y="2053221"/>
          <a:ext cx="4451181" cy="4328163"/>
        </p:xfrm>
        <a:graphic>
          <a:graphicData uri="http://schemas.openxmlformats.org/drawingml/2006/table">
            <a:tbl>
              <a:tblPr/>
              <a:tblGrid>
                <a:gridCol w="208280">
                  <a:extLst>
                    <a:ext uri="{9D8B030D-6E8A-4147-A177-3AD203B41FA5}">
                      <a16:colId xmlns:a16="http://schemas.microsoft.com/office/drawing/2014/main" val="3892598345"/>
                    </a:ext>
                  </a:extLst>
                </a:gridCol>
                <a:gridCol w="208280">
                  <a:extLst>
                    <a:ext uri="{9D8B030D-6E8A-4147-A177-3AD203B41FA5}">
                      <a16:colId xmlns:a16="http://schemas.microsoft.com/office/drawing/2014/main" val="2505446146"/>
                    </a:ext>
                  </a:extLst>
                </a:gridCol>
                <a:gridCol w="208280">
                  <a:extLst>
                    <a:ext uri="{9D8B030D-6E8A-4147-A177-3AD203B41FA5}">
                      <a16:colId xmlns:a16="http://schemas.microsoft.com/office/drawing/2014/main" val="2049201317"/>
                    </a:ext>
                  </a:extLst>
                </a:gridCol>
                <a:gridCol w="208280">
                  <a:extLst>
                    <a:ext uri="{9D8B030D-6E8A-4147-A177-3AD203B41FA5}">
                      <a16:colId xmlns:a16="http://schemas.microsoft.com/office/drawing/2014/main" val="1397558637"/>
                    </a:ext>
                  </a:extLst>
                </a:gridCol>
                <a:gridCol w="671943">
                  <a:extLst>
                    <a:ext uri="{9D8B030D-6E8A-4147-A177-3AD203B41FA5}">
                      <a16:colId xmlns:a16="http://schemas.microsoft.com/office/drawing/2014/main" val="985458674"/>
                    </a:ext>
                  </a:extLst>
                </a:gridCol>
                <a:gridCol w="859563">
                  <a:extLst>
                    <a:ext uri="{9D8B030D-6E8A-4147-A177-3AD203B41FA5}">
                      <a16:colId xmlns:a16="http://schemas.microsoft.com/office/drawing/2014/main" val="2151737441"/>
                    </a:ext>
                  </a:extLst>
                </a:gridCol>
                <a:gridCol w="960993">
                  <a:extLst>
                    <a:ext uri="{9D8B030D-6E8A-4147-A177-3AD203B41FA5}">
                      <a16:colId xmlns:a16="http://schemas.microsoft.com/office/drawing/2014/main" val="3269398969"/>
                    </a:ext>
                  </a:extLst>
                </a:gridCol>
                <a:gridCol w="879455">
                  <a:extLst>
                    <a:ext uri="{9D8B030D-6E8A-4147-A177-3AD203B41FA5}">
                      <a16:colId xmlns:a16="http://schemas.microsoft.com/office/drawing/2014/main" val="3002576240"/>
                    </a:ext>
                  </a:extLst>
                </a:gridCol>
                <a:gridCol w="246107">
                  <a:extLst>
                    <a:ext uri="{9D8B030D-6E8A-4147-A177-3AD203B41FA5}">
                      <a16:colId xmlns:a16="http://schemas.microsoft.com/office/drawing/2014/main" val="2465277854"/>
                    </a:ext>
                  </a:extLst>
                </a:gridCol>
              </a:tblGrid>
              <a:tr h="34013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PQ</a:t>
                      </a:r>
                      <a:endPar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PR</a:t>
                      </a:r>
                      <a:endPar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S U</a:t>
                      </a:r>
                      <a:endPar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SR</a:t>
                      </a:r>
                      <a:endPar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 </a:t>
                      </a:r>
                      <a:endPar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9045334"/>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983512461"/>
                  </a:ext>
                </a:extLst>
              </a:tr>
              <a:tr h="4429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398430177"/>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038562436"/>
                  </a:ext>
                </a:extLst>
              </a:tr>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0177093"/>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algn="ct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T</a:t>
                      </a:r>
                      <a:endParaRPr kumimoji="1" lang="zh-CN" altLang="en-US"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3787735831"/>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algn="ct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T</a:t>
                      </a:r>
                      <a:endParaRPr kumimoji="1" lang="zh-CN" altLang="en-US"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697567555"/>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algn="ct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F</a:t>
                      </a:r>
                      <a:endParaRPr kumimoji="1" lang="zh-CN" altLang="en-US"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4262289038"/>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algn="ct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F</a:t>
                      </a:r>
                      <a:endParaRPr kumimoji="1" lang="zh-CN" altLang="en-US"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594482"/>
                  </a:ext>
                </a:extLst>
              </a:tr>
            </a:tbl>
          </a:graphicData>
        </a:graphic>
      </p:graphicFrame>
      <p:graphicFrame>
        <p:nvGraphicFramePr>
          <p:cNvPr id="6" name="Group 40">
            <a:extLst>
              <a:ext uri="{FF2B5EF4-FFF2-40B4-BE49-F238E27FC236}">
                <a16:creationId xmlns:a16="http://schemas.microsoft.com/office/drawing/2014/main" id="{CB5A0D47-7DDA-4DA6-AE3B-810BB52500B5}"/>
              </a:ext>
            </a:extLst>
          </p:cNvPr>
          <p:cNvGraphicFramePr>
            <a:graphicFrameLocks noGrp="1"/>
          </p:cNvGraphicFramePr>
          <p:nvPr/>
        </p:nvGraphicFramePr>
        <p:xfrm>
          <a:off x="4706929" y="2099747"/>
          <a:ext cx="4451181" cy="4328163"/>
        </p:xfrm>
        <a:graphic>
          <a:graphicData uri="http://schemas.openxmlformats.org/drawingml/2006/table">
            <a:tbl>
              <a:tblPr/>
              <a:tblGrid>
                <a:gridCol w="208280">
                  <a:extLst>
                    <a:ext uri="{9D8B030D-6E8A-4147-A177-3AD203B41FA5}">
                      <a16:colId xmlns:a16="http://schemas.microsoft.com/office/drawing/2014/main" val="3892598345"/>
                    </a:ext>
                  </a:extLst>
                </a:gridCol>
                <a:gridCol w="208280">
                  <a:extLst>
                    <a:ext uri="{9D8B030D-6E8A-4147-A177-3AD203B41FA5}">
                      <a16:colId xmlns:a16="http://schemas.microsoft.com/office/drawing/2014/main" val="2505446146"/>
                    </a:ext>
                  </a:extLst>
                </a:gridCol>
                <a:gridCol w="208280">
                  <a:extLst>
                    <a:ext uri="{9D8B030D-6E8A-4147-A177-3AD203B41FA5}">
                      <a16:colId xmlns:a16="http://schemas.microsoft.com/office/drawing/2014/main" val="2049201317"/>
                    </a:ext>
                  </a:extLst>
                </a:gridCol>
                <a:gridCol w="208280">
                  <a:extLst>
                    <a:ext uri="{9D8B030D-6E8A-4147-A177-3AD203B41FA5}">
                      <a16:colId xmlns:a16="http://schemas.microsoft.com/office/drawing/2014/main" val="1397558637"/>
                    </a:ext>
                  </a:extLst>
                </a:gridCol>
                <a:gridCol w="671943">
                  <a:extLst>
                    <a:ext uri="{9D8B030D-6E8A-4147-A177-3AD203B41FA5}">
                      <a16:colId xmlns:a16="http://schemas.microsoft.com/office/drawing/2014/main" val="985458674"/>
                    </a:ext>
                  </a:extLst>
                </a:gridCol>
                <a:gridCol w="859563">
                  <a:extLst>
                    <a:ext uri="{9D8B030D-6E8A-4147-A177-3AD203B41FA5}">
                      <a16:colId xmlns:a16="http://schemas.microsoft.com/office/drawing/2014/main" val="2151737441"/>
                    </a:ext>
                  </a:extLst>
                </a:gridCol>
                <a:gridCol w="960993">
                  <a:extLst>
                    <a:ext uri="{9D8B030D-6E8A-4147-A177-3AD203B41FA5}">
                      <a16:colId xmlns:a16="http://schemas.microsoft.com/office/drawing/2014/main" val="3269398969"/>
                    </a:ext>
                  </a:extLst>
                </a:gridCol>
                <a:gridCol w="879455">
                  <a:extLst>
                    <a:ext uri="{9D8B030D-6E8A-4147-A177-3AD203B41FA5}">
                      <a16:colId xmlns:a16="http://schemas.microsoft.com/office/drawing/2014/main" val="3002576240"/>
                    </a:ext>
                  </a:extLst>
                </a:gridCol>
                <a:gridCol w="246107">
                  <a:extLst>
                    <a:ext uri="{9D8B030D-6E8A-4147-A177-3AD203B41FA5}">
                      <a16:colId xmlns:a16="http://schemas.microsoft.com/office/drawing/2014/main" val="2465277854"/>
                    </a:ext>
                  </a:extLst>
                </a:gridCol>
              </a:tblGrid>
              <a:tr h="34013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PQ</a:t>
                      </a:r>
                      <a:endPar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PR</a:t>
                      </a:r>
                      <a:endPar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S U</a:t>
                      </a:r>
                      <a:endPar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SR</a:t>
                      </a:r>
                      <a:endPar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sym typeface="Symbol" panose="05050102010706020507" pitchFamily="18" charset="2"/>
                        </a:rPr>
                        <a:t> </a:t>
                      </a:r>
                      <a:endParaRPr kumimoji="1" lang="en-US" altLang="zh-CN" sz="18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9045334"/>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983512461"/>
                  </a:ext>
                </a:extLst>
              </a:tr>
              <a:tr h="4429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398430177"/>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038562436"/>
                  </a:ext>
                </a:extLst>
              </a:tr>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0177093"/>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algn="ct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T</a:t>
                      </a:r>
                      <a:endParaRPr kumimoji="1" lang="zh-CN" altLang="en-US"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3787735831"/>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algn="ct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T</a:t>
                      </a:r>
                      <a:endParaRPr kumimoji="1" lang="zh-CN" altLang="en-US"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697567555"/>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algn="ct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F</a:t>
                      </a:r>
                      <a:endParaRPr kumimoji="1" lang="zh-CN" altLang="en-US"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4262289038"/>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algn="ct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F</a:t>
                      </a:r>
                      <a:endParaRPr kumimoji="1" lang="zh-CN" altLang="en-US"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mn-cs"/>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594482"/>
                  </a:ext>
                </a:extLst>
              </a:tr>
            </a:tbl>
          </a:graphicData>
        </a:graphic>
      </p:graphicFrame>
      <p:cxnSp>
        <p:nvCxnSpPr>
          <p:cNvPr id="8" name="直接连接符 7">
            <a:extLst>
              <a:ext uri="{FF2B5EF4-FFF2-40B4-BE49-F238E27FC236}">
                <a16:creationId xmlns:a16="http://schemas.microsoft.com/office/drawing/2014/main" id="{BCFDC16A-772A-4547-8CE4-956891F777C4}"/>
              </a:ext>
            </a:extLst>
          </p:cNvPr>
          <p:cNvCxnSpPr/>
          <p:nvPr/>
        </p:nvCxnSpPr>
        <p:spPr>
          <a:xfrm>
            <a:off x="4572000" y="1991482"/>
            <a:ext cx="0" cy="4537055"/>
          </a:xfrm>
          <a:prstGeom prst="line">
            <a:avLst/>
          </a:prstGeom>
          <a:ln w="60325" cmpd="dbl">
            <a:solidFill>
              <a:schemeClr val="tx1"/>
            </a:solidFill>
            <a:prstDash val="sysDot"/>
          </a:ln>
        </p:spPr>
        <p:style>
          <a:lnRef idx="1">
            <a:schemeClr val="dk1"/>
          </a:lnRef>
          <a:fillRef idx="0">
            <a:schemeClr val="dk1"/>
          </a:fillRef>
          <a:effectRef idx="0">
            <a:schemeClr val="dk1"/>
          </a:effectRef>
          <a:fontRef idx="minor">
            <a:schemeClr val="tx1"/>
          </a:fontRef>
        </p:style>
      </p:cxnSp>
      <p:sp>
        <p:nvSpPr>
          <p:cNvPr id="10" name="矩形 9">
            <a:extLst>
              <a:ext uri="{FF2B5EF4-FFF2-40B4-BE49-F238E27FC236}">
                <a16:creationId xmlns:a16="http://schemas.microsoft.com/office/drawing/2014/main" id="{52C642C9-F464-451E-8953-D5FE1B8B71C8}"/>
              </a:ext>
            </a:extLst>
          </p:cNvPr>
          <p:cNvSpPr/>
          <p:nvPr/>
        </p:nvSpPr>
        <p:spPr>
          <a:xfrm>
            <a:off x="7470890" y="1328679"/>
            <a:ext cx="1295547" cy="369332"/>
          </a:xfrm>
          <a:prstGeom prst="rect">
            <a:avLst/>
          </a:prstGeom>
        </p:spPr>
        <p:txBody>
          <a:bodyPr wrap="none">
            <a:spAutoFit/>
          </a:bodyPr>
          <a:lstStyle/>
          <a:p>
            <a:r>
              <a:rPr lang="en-US" altLang="zh-CN">
                <a:solidFill>
                  <a:srgbClr val="FF0000"/>
                </a:solidFill>
              </a:rPr>
              <a:t>Q</a:t>
            </a:r>
            <a:r>
              <a:rPr lang="zh-CN" altLang="en-US">
                <a:solidFill>
                  <a:srgbClr val="FF0000"/>
                </a:solidFill>
              </a:rPr>
              <a:t>：乙作案</a:t>
            </a:r>
            <a:endParaRPr lang="en-US" altLang="zh-CN">
              <a:solidFill>
                <a:srgbClr val="FF0000"/>
              </a:solidFill>
            </a:endParaRPr>
          </a:p>
        </p:txBody>
      </p:sp>
    </p:spTree>
    <p:extLst>
      <p:ext uri="{BB962C8B-B14F-4D97-AF65-F5344CB8AC3E}">
        <p14:creationId xmlns:p14="http://schemas.microsoft.com/office/powerpoint/2010/main" val="289509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solidFill>
                  <a:srgbClr val="FF0000"/>
                </a:solidFill>
                <a:effectLst/>
              </a:rPr>
              <a:t>1.3.1</a:t>
            </a:r>
            <a:r>
              <a:rPr lang="zh-CN" altLang="en-US" sz="2400">
                <a:solidFill>
                  <a:srgbClr val="FF0000"/>
                </a:solidFill>
                <a:effectLst/>
              </a:rPr>
              <a:t>　基本概念</a:t>
            </a:r>
            <a:endParaRPr lang="en-US" altLang="zh-CN" sz="2400">
              <a:solidFill>
                <a:srgbClr val="FF0000"/>
              </a:solidFill>
              <a:effectLst/>
            </a:endParaRPr>
          </a:p>
          <a:p>
            <a:pPr algn="just">
              <a:lnSpc>
                <a:spcPct val="100000"/>
              </a:lnSpc>
              <a:spcBef>
                <a:spcPts val="1800"/>
              </a:spcBef>
            </a:pPr>
            <a:r>
              <a:rPr lang="en-US" altLang="zh-CN" sz="2400">
                <a:effectLst/>
              </a:rPr>
              <a:t>1.3.2    </a:t>
            </a:r>
            <a:r>
              <a:rPr lang="zh-CN" altLang="en-US" sz="2400">
                <a:effectLst/>
              </a:rPr>
              <a:t>替换定理</a:t>
            </a:r>
          </a:p>
          <a:p>
            <a:pPr algn="just">
              <a:lnSpc>
                <a:spcPct val="100000"/>
              </a:lnSpc>
              <a:spcBef>
                <a:spcPts val="1800"/>
              </a:spcBef>
            </a:pPr>
            <a:r>
              <a:rPr lang="en-US" altLang="zh-CN" sz="2400">
                <a:effectLst/>
              </a:rPr>
              <a:t>1.3.3    </a:t>
            </a:r>
            <a:r>
              <a:rPr lang="zh-CN" altLang="en-US" sz="2400">
                <a:effectLst/>
              </a:rPr>
              <a:t>代入定理</a:t>
            </a:r>
            <a:endParaRPr lang="en-US" altLang="zh-CN" sz="2400">
              <a:effectLst/>
            </a:endParaRPr>
          </a:p>
          <a:p>
            <a:pPr algn="just">
              <a:lnSpc>
                <a:spcPct val="100000"/>
              </a:lnSpc>
              <a:spcBef>
                <a:spcPts val="1800"/>
              </a:spcBef>
            </a:pPr>
            <a:r>
              <a:rPr lang="en-US" altLang="zh-CN" sz="2400">
                <a:effectLst/>
              </a:rPr>
              <a:t>1.3.4    </a:t>
            </a:r>
            <a:r>
              <a:rPr lang="zh-CN" altLang="en-US" sz="2400">
                <a:effectLst/>
              </a:rPr>
              <a:t>全功能联结词</a:t>
            </a:r>
          </a:p>
          <a:p>
            <a:pPr algn="just">
              <a:lnSpc>
                <a:spcPct val="100000"/>
              </a:lnSpc>
              <a:spcBef>
                <a:spcPts val="1800"/>
              </a:spcBef>
            </a:pPr>
            <a:r>
              <a:rPr lang="en-US" altLang="zh-CN" sz="2400">
                <a:effectLst/>
              </a:rPr>
              <a:t>1.3.5    </a:t>
            </a:r>
            <a:r>
              <a:rPr lang="zh-CN" altLang="en-US" sz="2400">
                <a:effectLst/>
              </a:rPr>
              <a:t>范式</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897720" cy="514350"/>
          </a:xfrm>
        </p:spPr>
        <p:txBody>
          <a:bodyPr/>
          <a:lstStyle/>
          <a:p>
            <a:r>
              <a:rPr lang="en-US" altLang="zh-CN">
                <a:ea typeface="楷体_GB2312" pitchFamily="49" charset="-122"/>
              </a:rPr>
              <a:t>1.3</a:t>
            </a:r>
            <a:r>
              <a:rPr lang="zh-CN" altLang="en-US">
                <a:ea typeface="楷体_GB2312" pitchFamily="49" charset="-122"/>
              </a:rPr>
              <a:t>　</a:t>
            </a:r>
            <a:r>
              <a:rPr lang="zh-CN" altLang="en-US"/>
              <a:t>命题公式间的逻辑等价关系</a:t>
            </a:r>
          </a:p>
          <a:p>
            <a:endParaRPr lang="zh-CN" altLang="en-US"/>
          </a:p>
        </p:txBody>
      </p:sp>
    </p:spTree>
    <p:extLst>
      <p:ext uri="{BB962C8B-B14F-4D97-AF65-F5344CB8AC3E}">
        <p14:creationId xmlns:p14="http://schemas.microsoft.com/office/powerpoint/2010/main" val="2828324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1.3.1</a:t>
            </a:r>
            <a:r>
              <a:rPr lang="zh-CN" altLang="en-US"/>
              <a:t>　基本概念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定义</a:t>
            </a:r>
            <a:endParaRPr lang="en-US" altLang="zh-CN"/>
          </a:p>
          <a:p>
            <a:pPr algn="just"/>
            <a:r>
              <a:rPr lang="zh-CN" altLang="en-US"/>
              <a:t>设 </a:t>
            </a:r>
            <a:r>
              <a:rPr lang="zh-CN" altLang="en-US">
                <a:sym typeface="Symbol" panose="05050102010706020507" pitchFamily="18" charset="2"/>
              </a:rPr>
              <a:t></a:t>
            </a:r>
            <a:r>
              <a:rPr lang="en-US" altLang="zh-CN">
                <a:sym typeface="Symbol" panose="05050102010706020507" pitchFamily="18" charset="2"/>
              </a:rPr>
              <a:t>, </a:t>
            </a:r>
            <a:r>
              <a:rPr lang="zh-CN" altLang="en-US"/>
              <a:t>是两个命题公式。如果对于 </a:t>
            </a:r>
            <a:r>
              <a:rPr lang="zh-CN" altLang="en-US">
                <a:sym typeface="Symbol" panose="05050102010706020507" pitchFamily="18" charset="2"/>
              </a:rPr>
              <a:t> </a:t>
            </a:r>
            <a:r>
              <a:rPr lang="zh-CN" altLang="en-US"/>
              <a:t>与 </a:t>
            </a:r>
            <a:r>
              <a:rPr lang="zh-CN" altLang="en-US">
                <a:sym typeface="Symbol" panose="05050102010706020507" pitchFamily="18" charset="2"/>
              </a:rPr>
              <a:t> </a:t>
            </a:r>
            <a:r>
              <a:rPr lang="zh-CN" altLang="en-US"/>
              <a:t>的合成变元组</a:t>
            </a:r>
            <a:r>
              <a:rPr lang="en-US" altLang="zh-CN"/>
              <a:t>(</a:t>
            </a:r>
            <a:r>
              <a:rPr lang="zh-CN" altLang="en-US"/>
              <a:t>即这两个公式所有不同命题变元合在一起</a:t>
            </a:r>
            <a:r>
              <a:rPr lang="en-US" altLang="zh-CN"/>
              <a:t>)</a:t>
            </a:r>
            <a:r>
              <a:rPr lang="zh-CN" altLang="en-US"/>
              <a:t>的任意指派 </a:t>
            </a:r>
            <a:r>
              <a:rPr lang="zh-CN" altLang="en-US">
                <a:sym typeface="Symbol" panose="05050102010706020507" pitchFamily="18" charset="2"/>
              </a:rPr>
              <a:t></a:t>
            </a:r>
            <a:r>
              <a:rPr lang="zh-CN" altLang="en-US"/>
              <a:t>，均有 </a:t>
            </a:r>
          </a:p>
          <a:p>
            <a:pPr algn="ctr"/>
            <a:r>
              <a:rPr lang="zh-CN" altLang="en-US">
                <a:sym typeface="Symbol" panose="05050102010706020507" pitchFamily="18" charset="2"/>
              </a:rPr>
              <a:t></a:t>
            </a:r>
            <a:r>
              <a:rPr lang="en-US" altLang="zh-CN">
                <a:sym typeface="Symbol" panose="05050102010706020507" pitchFamily="18" charset="2"/>
              </a:rPr>
              <a:t>() = (</a:t>
            </a:r>
            <a:r>
              <a:rPr lang="en-US" altLang="zh-CN"/>
              <a:t>)</a:t>
            </a:r>
          </a:p>
          <a:p>
            <a:pPr algn="just"/>
            <a:r>
              <a:rPr lang="zh-CN" altLang="en-US"/>
              <a:t>则称 </a:t>
            </a:r>
            <a:r>
              <a:rPr lang="zh-CN" altLang="en-US">
                <a:sym typeface="Symbol" panose="05050102010706020507" pitchFamily="18" charset="2"/>
              </a:rPr>
              <a:t> </a:t>
            </a:r>
            <a:r>
              <a:rPr lang="zh-CN" altLang="en-US"/>
              <a:t>与 </a:t>
            </a:r>
            <a:r>
              <a:rPr lang="zh-CN" altLang="en-US">
                <a:sym typeface="Symbol" panose="05050102010706020507" pitchFamily="18" charset="2"/>
              </a:rPr>
              <a:t> </a:t>
            </a:r>
            <a:r>
              <a:rPr lang="zh-CN" altLang="en-US" b="1">
                <a:solidFill>
                  <a:srgbClr val="0070C0"/>
                </a:solidFill>
              </a:rPr>
              <a:t>逻辑等价</a:t>
            </a:r>
            <a:r>
              <a:rPr lang="zh-CN" altLang="en-US"/>
              <a:t>，也称永真等价或同真假。记为 </a:t>
            </a:r>
            <a:r>
              <a:rPr lang="zh-CN" altLang="en-US">
                <a:sym typeface="Symbol" panose="05050102010706020507" pitchFamily="18" charset="2"/>
              </a:rPr>
              <a:t> </a:t>
            </a:r>
            <a:r>
              <a:rPr lang="zh-CN" altLang="en-US"/>
              <a:t> </a:t>
            </a:r>
            <a:r>
              <a:rPr lang="zh-CN" altLang="en-US">
                <a:sym typeface="Symbol" panose="05050102010706020507" pitchFamily="18" charset="2"/>
              </a:rPr>
              <a:t></a:t>
            </a:r>
            <a:r>
              <a:rPr lang="zh-CN" altLang="en-US"/>
              <a:t> 。</a:t>
            </a:r>
          </a:p>
          <a:p>
            <a:pPr algn="just"/>
            <a:endParaRPr lang="zh-CN" altLang="en-US"/>
          </a:p>
          <a:p>
            <a:pPr algn="just"/>
            <a:r>
              <a:rPr lang="zh-CN" altLang="en-US"/>
              <a:t>判断两个命题公式逻辑等价的第一种方法是使用真值表。先将</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的合成变元组的各种指派和</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在各种指派下的真假值写在同一张表上，然后检验</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的相应位置上的真值是否相同。</a:t>
            </a:r>
          </a:p>
          <a:p>
            <a:pPr algn="just"/>
            <a:endParaRPr lang="zh-CN" altLang="en-US"/>
          </a:p>
          <a:p>
            <a:pPr algn="just"/>
            <a:r>
              <a:rPr lang="zh-CN" altLang="en-US" b="1"/>
              <a:t>例</a:t>
            </a:r>
            <a:r>
              <a:rPr lang="zh-CN" altLang="en-US"/>
              <a:t>  利用真值表即可验证命题公式</a:t>
            </a:r>
            <a:r>
              <a:rPr lang="en-US" altLang="zh-CN"/>
              <a:t>P</a:t>
            </a:r>
            <a:r>
              <a:rPr lang="en-US" altLang="zh-CN">
                <a:sym typeface="Symbol" panose="05050102010706020507" pitchFamily="18" charset="2"/>
              </a:rPr>
              <a:t>Q</a:t>
            </a:r>
            <a:r>
              <a:rPr lang="zh-CN" altLang="en-US"/>
              <a:t>与命题公式</a:t>
            </a:r>
            <a:r>
              <a:rPr lang="en-US" altLang="zh-CN"/>
              <a:t>P</a:t>
            </a:r>
            <a:r>
              <a:rPr lang="en-US" altLang="zh-CN">
                <a:sym typeface="Symbol" panose="05050102010706020507" pitchFamily="18" charset="2"/>
              </a:rPr>
              <a:t>(PQ)</a:t>
            </a:r>
            <a:r>
              <a:rPr lang="zh-CN" altLang="en-US"/>
              <a:t>逻辑等价。 </a:t>
            </a:r>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39332EBA-C1D7-4795-ACE2-C2415D070E4D}"/>
              </a:ext>
            </a:extLst>
          </p:cNvPr>
          <p:cNvSpPr/>
          <p:nvPr/>
        </p:nvSpPr>
        <p:spPr>
          <a:xfrm>
            <a:off x="684259" y="1389180"/>
            <a:ext cx="8152169" cy="1679987"/>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52705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1.3.1</a:t>
            </a:r>
            <a:r>
              <a:rPr lang="zh-CN" altLang="en-US"/>
              <a:t>　基本概念</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a:t>基本逻辑等价式：</a:t>
            </a:r>
            <a:endParaRPr lang="en-US" altLang="zh-CN"/>
          </a:p>
          <a:p>
            <a:pPr marL="342900" indent="-342900" algn="just">
              <a:buAutoNum type="alphaLcParenR"/>
            </a:pPr>
            <a:r>
              <a:rPr kumimoji="1" lang="zh-CN" altLang="en-US"/>
              <a:t>双重否定律</a:t>
            </a:r>
            <a:r>
              <a:rPr kumimoji="1" lang="en-US" altLang="zh-CN"/>
              <a:t>: </a:t>
            </a:r>
            <a:r>
              <a:rPr kumimoji="1" lang="en-US" altLang="zh-CN">
                <a:latin typeface="Times New Roman" pitchFamily="18" charset="0"/>
                <a:ea typeface="宋体" pitchFamily="2" charset="-122"/>
                <a:sym typeface="Symbol" pitchFamily="18" charset="2"/>
              </a:rPr>
              <a:t>P  P</a:t>
            </a:r>
          </a:p>
          <a:p>
            <a:pPr algn="just"/>
            <a:endParaRPr kumimoji="1" lang="en-US" altLang="zh-CN" sz="400">
              <a:latin typeface="Times New Roman" pitchFamily="18" charset="0"/>
              <a:ea typeface="宋体" pitchFamily="2" charset="-122"/>
              <a:sym typeface="Symbol" pitchFamily="18" charset="2"/>
            </a:endParaRPr>
          </a:p>
          <a:p>
            <a:pPr algn="just"/>
            <a:r>
              <a:rPr kumimoji="1" lang="en-US" altLang="zh-CN"/>
              <a:t>b) </a:t>
            </a:r>
            <a:r>
              <a:rPr kumimoji="1" lang="zh-CN" altLang="en-US"/>
              <a:t>幂等律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P  P , PP  P</a:t>
            </a:r>
          </a:p>
          <a:p>
            <a:pPr algn="just"/>
            <a:endParaRPr kumimoji="1" lang="zh-CN" altLang="en-US" sz="400">
              <a:latin typeface="Times New Roman" pitchFamily="18" charset="0"/>
              <a:ea typeface="宋体" pitchFamily="2" charset="-122"/>
            </a:endParaRPr>
          </a:p>
          <a:p>
            <a:pPr algn="just"/>
            <a:r>
              <a:rPr lang="en-US" altLang="zh-CN"/>
              <a:t>c) </a:t>
            </a:r>
            <a:r>
              <a:rPr kumimoji="1" lang="zh-CN" altLang="en-US"/>
              <a:t>结合律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a:t>
            </a:r>
          </a:p>
          <a:p>
            <a:pPr algn="just"/>
            <a:r>
              <a:rPr lang="en-US" altLang="zh-CN"/>
              <a:t>d) </a:t>
            </a:r>
            <a:r>
              <a:rPr kumimoji="1" lang="zh-CN" altLang="en-US"/>
              <a:t>交换律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QP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QP </a:t>
            </a:r>
            <a:endParaRPr lang="en-US" altLang="zh-CN"/>
          </a:p>
          <a:p>
            <a:pPr algn="just"/>
            <a:r>
              <a:rPr lang="en-US" altLang="zh-CN"/>
              <a:t>e) </a:t>
            </a:r>
            <a:r>
              <a:rPr kumimoji="1" lang="zh-CN" altLang="en-US"/>
              <a:t>分配律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Q)(PR),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Q)(PR) </a:t>
            </a:r>
          </a:p>
          <a:p>
            <a:pPr algn="just"/>
            <a:endParaRPr kumimoji="1" lang="en-US" altLang="zh-CN" sz="400">
              <a:latin typeface="Times New Roman" pitchFamily="18" charset="0"/>
              <a:ea typeface="宋体" pitchFamily="2" charset="-122"/>
            </a:endParaRPr>
          </a:p>
          <a:p>
            <a:pPr algn="just"/>
            <a:r>
              <a:rPr lang="en-US" altLang="zh-CN"/>
              <a:t>f)</a:t>
            </a:r>
            <a:r>
              <a:rPr kumimoji="1" lang="en-US" altLang="zh-CN"/>
              <a:t> De Morgan</a:t>
            </a:r>
            <a:r>
              <a:rPr kumimoji="1" lang="zh-CN" altLang="en-US"/>
              <a:t>律</a:t>
            </a:r>
            <a:r>
              <a:rPr kumimoji="1" lang="en-US" altLang="zh-CN"/>
              <a:t>: </a:t>
            </a:r>
            <a:r>
              <a:rPr kumimoji="1" lang="en-US" altLang="zh-CN">
                <a:latin typeface="Times New Roman" pitchFamily="18" charset="0"/>
                <a:ea typeface="宋体" pitchFamily="2" charset="-122"/>
                <a:sym typeface="Symbol" pitchFamily="18" charset="2"/>
              </a:rPr>
              <a:t></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PQ,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PQ </a:t>
            </a:r>
          </a:p>
          <a:p>
            <a:pPr algn="just"/>
            <a:endParaRPr lang="en-US" altLang="zh-CN" sz="400"/>
          </a:p>
          <a:p>
            <a:pPr algn="just"/>
            <a:r>
              <a:rPr lang="en-US" altLang="zh-CN"/>
              <a:t>g) </a:t>
            </a:r>
            <a:r>
              <a:rPr kumimoji="1" lang="zh-CN" altLang="en-US"/>
              <a:t>同一律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F  P ,  PT  P</a:t>
            </a:r>
            <a:endParaRPr lang="en-US" altLang="zh-CN"/>
          </a:p>
          <a:p>
            <a:pPr algn="just"/>
            <a:r>
              <a:rPr lang="en-US" altLang="zh-CN"/>
              <a:t>h) </a:t>
            </a:r>
            <a:r>
              <a:rPr kumimoji="1" lang="zh-CN" altLang="en-US"/>
              <a:t>零律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T  T ,  PF  F</a:t>
            </a:r>
            <a:endParaRPr lang="en-US" altLang="zh-CN"/>
          </a:p>
          <a:p>
            <a:pPr algn="just"/>
            <a:r>
              <a:rPr kumimoji="1" lang="en-US" altLang="zh-CN"/>
              <a:t>i) </a:t>
            </a:r>
            <a:r>
              <a:rPr kumimoji="1" lang="zh-CN" altLang="en-US"/>
              <a:t>否定律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P  T , PP  F</a:t>
            </a:r>
          </a:p>
          <a:p>
            <a:pPr algn="just"/>
            <a:endParaRPr lang="en-US" altLang="zh-CN" sz="400"/>
          </a:p>
          <a:p>
            <a:pPr algn="just"/>
            <a:r>
              <a:rPr lang="en-US" altLang="zh-CN"/>
              <a:t>j) </a:t>
            </a:r>
            <a:r>
              <a:rPr kumimoji="1" lang="zh-CN" altLang="en-US"/>
              <a:t>联结词归约</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PQ, PQ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a:t>
            </a:r>
            <a:r>
              <a:rPr kumimoji="1" lang="en-US" altLang="zh-CN">
                <a:latin typeface="Times New Roman" pitchFamily="18" charset="0"/>
                <a:ea typeface="宋体" pitchFamily="2" charset="-122"/>
              </a:rPr>
              <a:t>Q</a:t>
            </a:r>
            <a:r>
              <a:rPr kumimoji="1" lang="en-US" altLang="zh-CN">
                <a:latin typeface="Times New Roman" pitchFamily="18" charset="0"/>
                <a:ea typeface="宋体" pitchFamily="2" charset="-122"/>
                <a:sym typeface="Symbol" pitchFamily="18" charset="2"/>
              </a:rPr>
              <a:t>P) </a:t>
            </a:r>
          </a:p>
          <a:p>
            <a:pPr algn="just"/>
            <a:endParaRPr kumimoji="1" lang="en-US" altLang="zh-CN">
              <a:latin typeface="Times New Roman" pitchFamily="18" charset="0"/>
              <a:ea typeface="宋体" pitchFamily="2" charset="-122"/>
              <a:sym typeface="Symbol" pitchFamily="18" charset="2"/>
            </a:endParaRPr>
          </a:p>
          <a:p>
            <a:pPr algn="just"/>
            <a:endParaRPr lang="en-US" altLang="zh-CN"/>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22351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1.1.2</a:t>
            </a:r>
            <a:r>
              <a:rPr lang="zh-CN" altLang="en-US"/>
              <a:t>　真值联结词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marL="285750" indent="-285750">
              <a:buFont typeface="Wingdings" panose="05000000000000000000" pitchFamily="2" charset="2"/>
              <a:buChar char="Ø"/>
            </a:pPr>
            <a:r>
              <a:rPr lang="zh-CN" altLang="en-US" b="1"/>
              <a:t>合取联接词</a:t>
            </a:r>
            <a:endParaRPr lang="en-US" altLang="zh-CN" b="1"/>
          </a:p>
          <a:p>
            <a:pPr algn="just"/>
            <a:endParaRPr lang="en-US" altLang="zh-CN"/>
          </a:p>
          <a:p>
            <a:pPr algn="just"/>
            <a:r>
              <a:rPr lang="zh-CN" altLang="en-US" b="1"/>
              <a:t>定义</a:t>
            </a:r>
            <a:endParaRPr lang="en-US" altLang="zh-CN" b="1"/>
          </a:p>
          <a:p>
            <a:pPr algn="just"/>
            <a:r>
              <a:rPr lang="zh-CN" altLang="en-US"/>
              <a:t>设</a:t>
            </a:r>
            <a:r>
              <a:rPr lang="en-US" altLang="zh-CN"/>
              <a:t>P, Q</a:t>
            </a:r>
            <a:r>
              <a:rPr lang="zh-CN" altLang="en-US"/>
              <a:t>是两个命题，</a:t>
            </a:r>
            <a:r>
              <a:rPr lang="en-US" altLang="zh-CN"/>
              <a:t>P</a:t>
            </a:r>
            <a:r>
              <a:rPr lang="zh-CN" altLang="en-US"/>
              <a:t>与</a:t>
            </a:r>
            <a:r>
              <a:rPr lang="en-US" altLang="zh-CN"/>
              <a:t>Q</a:t>
            </a:r>
            <a:r>
              <a:rPr lang="zh-CN" altLang="en-US"/>
              <a:t>的合取是一个新的命题，记为</a:t>
            </a:r>
            <a:r>
              <a:rPr lang="en-US" altLang="zh-CN" b="1">
                <a:solidFill>
                  <a:schemeClr val="hlink"/>
                </a:solidFill>
              </a:rPr>
              <a:t>P</a:t>
            </a:r>
            <a:r>
              <a:rPr lang="en-US" altLang="zh-CN" b="1">
                <a:solidFill>
                  <a:schemeClr val="hlink"/>
                </a:solidFill>
                <a:sym typeface="Symbol" panose="05050102010706020507" pitchFamily="18" charset="2"/>
              </a:rPr>
              <a:t>∧</a:t>
            </a:r>
            <a:r>
              <a:rPr lang="en-US" altLang="zh-CN" b="1">
                <a:solidFill>
                  <a:schemeClr val="hlink"/>
                </a:solidFill>
              </a:rPr>
              <a:t>Q</a:t>
            </a:r>
            <a:r>
              <a:rPr lang="zh-CN" altLang="en-US"/>
              <a:t>。</a:t>
            </a:r>
          </a:p>
          <a:p>
            <a:pPr algn="just"/>
            <a:r>
              <a:rPr lang="zh-CN" altLang="en-US"/>
              <a:t>符号</a:t>
            </a:r>
            <a:r>
              <a:rPr lang="zh-CN" altLang="en-US">
                <a:sym typeface="Symbol" panose="05050102010706020507" pitchFamily="18" charset="2"/>
              </a:rPr>
              <a:t>∧</a:t>
            </a:r>
            <a:r>
              <a:rPr lang="zh-CN" altLang="en-US"/>
              <a:t>称为</a:t>
            </a:r>
            <a:r>
              <a:rPr lang="zh-CN" altLang="en-US" b="1">
                <a:solidFill>
                  <a:schemeClr val="hlink"/>
                </a:solidFill>
              </a:rPr>
              <a:t>合取联结词</a:t>
            </a:r>
            <a:r>
              <a:rPr lang="zh-CN" altLang="en-US"/>
              <a:t>，简称</a:t>
            </a:r>
            <a:r>
              <a:rPr lang="zh-CN" altLang="en-US" b="1">
                <a:solidFill>
                  <a:schemeClr val="hlink"/>
                </a:solidFill>
              </a:rPr>
              <a:t>合取词</a:t>
            </a:r>
            <a:r>
              <a:rPr lang="zh-CN" altLang="en-US"/>
              <a:t>；称</a:t>
            </a:r>
            <a:r>
              <a:rPr lang="en-US" altLang="zh-CN"/>
              <a:t>P</a:t>
            </a:r>
            <a:r>
              <a:rPr lang="en-US" altLang="zh-CN">
                <a:sym typeface="Symbol" panose="05050102010706020507" pitchFamily="18" charset="2"/>
              </a:rPr>
              <a:t>∧</a:t>
            </a:r>
            <a:r>
              <a:rPr lang="en-US" altLang="zh-CN"/>
              <a:t>Q</a:t>
            </a:r>
            <a:r>
              <a:rPr lang="zh-CN" altLang="en-US"/>
              <a:t>为</a:t>
            </a:r>
            <a:r>
              <a:rPr lang="en-US" altLang="zh-CN"/>
              <a:t>P</a:t>
            </a:r>
            <a:r>
              <a:rPr lang="zh-CN" altLang="en-US"/>
              <a:t>与</a:t>
            </a:r>
            <a:r>
              <a:rPr lang="en-US" altLang="zh-CN"/>
              <a:t>Q</a:t>
            </a:r>
            <a:r>
              <a:rPr lang="zh-CN" altLang="en-US"/>
              <a:t>的</a:t>
            </a:r>
            <a:r>
              <a:rPr lang="zh-CN" altLang="en-US" b="1">
                <a:solidFill>
                  <a:schemeClr val="hlink"/>
                </a:solidFill>
              </a:rPr>
              <a:t>合取式</a:t>
            </a:r>
            <a:r>
              <a:rPr lang="zh-CN" altLang="en-US"/>
              <a:t>，称</a:t>
            </a:r>
            <a:r>
              <a:rPr lang="en-US" altLang="zh-CN"/>
              <a:t>P, Q</a:t>
            </a:r>
            <a:r>
              <a:rPr lang="zh-CN" altLang="en-US"/>
              <a:t>为该合取式的</a:t>
            </a:r>
            <a:r>
              <a:rPr lang="zh-CN" altLang="en-US" b="1">
                <a:solidFill>
                  <a:schemeClr val="hlink"/>
                </a:solidFill>
              </a:rPr>
              <a:t>合取项</a:t>
            </a:r>
            <a:r>
              <a:rPr lang="zh-CN" altLang="en-US"/>
              <a:t>。</a:t>
            </a:r>
          </a:p>
          <a:p>
            <a:pPr algn="just"/>
            <a:endParaRPr lang="zh-CN" altLang="en-US"/>
          </a:p>
          <a:p>
            <a:pPr algn="just"/>
            <a:endParaRPr lang="zh-CN" altLang="en-US"/>
          </a:p>
          <a:p>
            <a:pPr algn="ctr"/>
            <a:endParaRPr lang="zh-CN" altLang="en-US"/>
          </a:p>
          <a:p>
            <a:pPr algn="ctr"/>
            <a:endParaRPr lang="zh-CN" altLang="en-US"/>
          </a:p>
          <a:p>
            <a:pPr algn="ctr"/>
            <a:endParaRPr lang="zh-CN" altLang="en-US"/>
          </a:p>
          <a:p>
            <a:pPr algn="ctr"/>
            <a:endParaRPr lang="zh-CN" altLang="en-US"/>
          </a:p>
          <a:p>
            <a:pPr algn="ctr"/>
            <a:endParaRPr lang="zh-CN" altLang="en-US"/>
          </a:p>
          <a:p>
            <a:pPr algn="ctr"/>
            <a:endParaRPr lang="en-US" altLang="zh-CN"/>
          </a:p>
          <a:p>
            <a:pPr algn="ctr"/>
            <a:r>
              <a:rPr lang="zh-CN" altLang="en-US"/>
              <a:t>合取联结词之真值表</a:t>
            </a:r>
          </a:p>
          <a:p>
            <a:pPr marL="285750" indent="-285750">
              <a:buFont typeface="Wingdings" panose="05000000000000000000" pitchFamily="2" charset="2"/>
              <a:buChar char="Ø"/>
            </a:pPr>
            <a:endParaRPr lang="zh-CN" altLang="en-US"/>
          </a:p>
        </p:txBody>
      </p:sp>
      <p:graphicFrame>
        <p:nvGraphicFramePr>
          <p:cNvPr id="4" name="Group 89">
            <a:extLst>
              <a:ext uri="{FF2B5EF4-FFF2-40B4-BE49-F238E27FC236}">
                <a16:creationId xmlns:a16="http://schemas.microsoft.com/office/drawing/2014/main" id="{326E4B45-4762-4EBC-85EB-5826F84A6540}"/>
              </a:ext>
            </a:extLst>
          </p:cNvPr>
          <p:cNvGraphicFramePr>
            <a:graphicFrameLocks noGrp="1"/>
          </p:cNvGraphicFramePr>
          <p:nvPr/>
        </p:nvGraphicFramePr>
        <p:xfrm>
          <a:off x="3048000" y="3527829"/>
          <a:ext cx="3048000" cy="2544763"/>
        </p:xfrm>
        <a:graphic>
          <a:graphicData uri="http://schemas.openxmlformats.org/drawingml/2006/table">
            <a:tbl>
              <a:tblPr/>
              <a:tblGrid>
                <a:gridCol w="1016000">
                  <a:extLst>
                    <a:ext uri="{9D8B030D-6E8A-4147-A177-3AD203B41FA5}">
                      <a16:colId xmlns:a16="http://schemas.microsoft.com/office/drawing/2014/main" val="1959844635"/>
                    </a:ext>
                  </a:extLst>
                </a:gridCol>
                <a:gridCol w="1016000">
                  <a:extLst>
                    <a:ext uri="{9D8B030D-6E8A-4147-A177-3AD203B41FA5}">
                      <a16:colId xmlns:a16="http://schemas.microsoft.com/office/drawing/2014/main" val="625973395"/>
                    </a:ext>
                  </a:extLst>
                </a:gridCol>
                <a:gridCol w="1016000">
                  <a:extLst>
                    <a:ext uri="{9D8B030D-6E8A-4147-A177-3AD203B41FA5}">
                      <a16:colId xmlns:a16="http://schemas.microsoft.com/office/drawing/2014/main" val="1986683971"/>
                    </a:ext>
                  </a:extLst>
                </a:gridCol>
              </a:tblGrid>
              <a:tr h="5334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4370922"/>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990086505"/>
                  </a:ext>
                </a:extLst>
              </a:tr>
              <a:tr h="5048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140080712"/>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754807257"/>
                  </a:ext>
                </a:extLst>
              </a:tr>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439842144"/>
                  </a:ext>
                </a:extLst>
              </a:tr>
            </a:tbl>
          </a:graphicData>
        </a:graphic>
      </p:graphicFrame>
      <p:sp>
        <p:nvSpPr>
          <p:cNvPr id="5" name="矩形 4">
            <a:extLst>
              <a:ext uri="{FF2B5EF4-FFF2-40B4-BE49-F238E27FC236}">
                <a16:creationId xmlns:a16="http://schemas.microsoft.com/office/drawing/2014/main" id="{42FA351B-F51D-4F6C-AC29-D727A721AFC5}"/>
              </a:ext>
            </a:extLst>
          </p:cNvPr>
          <p:cNvSpPr/>
          <p:nvPr/>
        </p:nvSpPr>
        <p:spPr>
          <a:xfrm>
            <a:off x="684259" y="2077784"/>
            <a:ext cx="8152169" cy="1294429"/>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4626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1.1.2</a:t>
            </a:r>
            <a:r>
              <a:rPr lang="zh-CN" altLang="en-US"/>
              <a:t>　真值联结词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en-US" altLang="zh-CN"/>
              <a:t>1)   P: </a:t>
            </a:r>
            <a:r>
              <a:rPr lang="zh-CN" altLang="en-US"/>
              <a:t>今天下雨。 </a:t>
            </a:r>
            <a:r>
              <a:rPr lang="en-US" altLang="zh-CN"/>
              <a:t>Q: </a:t>
            </a:r>
            <a:r>
              <a:rPr lang="zh-CN" altLang="en-US"/>
              <a:t>明天下雨。</a:t>
            </a:r>
          </a:p>
          <a:p>
            <a:r>
              <a:rPr lang="zh-CN" altLang="en-US"/>
              <a:t>       </a:t>
            </a:r>
            <a:r>
              <a:rPr lang="en-US" altLang="zh-CN"/>
              <a:t>P</a:t>
            </a:r>
            <a:r>
              <a:rPr lang="en-US" altLang="zh-CN">
                <a:sym typeface="Symbol" panose="05050102010706020507" pitchFamily="18" charset="2"/>
              </a:rPr>
              <a:t>∧</a:t>
            </a:r>
            <a:r>
              <a:rPr lang="en-US" altLang="zh-CN"/>
              <a:t>Q</a:t>
            </a:r>
            <a:r>
              <a:rPr lang="zh-CN" altLang="en-US"/>
              <a:t>：今天和明天都下雨。</a:t>
            </a:r>
          </a:p>
          <a:p>
            <a:r>
              <a:rPr lang="en-US" altLang="zh-CN"/>
              <a:t>2</a:t>
            </a:r>
            <a:r>
              <a:rPr lang="zh-CN" altLang="en-US"/>
              <a:t>） </a:t>
            </a:r>
            <a:r>
              <a:rPr lang="en-US" altLang="zh-CN"/>
              <a:t>P: </a:t>
            </a:r>
            <a:r>
              <a:rPr lang="zh-CN" altLang="en-US"/>
              <a:t>老师在讲课。 </a:t>
            </a:r>
            <a:r>
              <a:rPr lang="en-US" altLang="zh-CN"/>
              <a:t>Q: </a:t>
            </a:r>
            <a:r>
              <a:rPr lang="zh-CN" altLang="en-US"/>
              <a:t>学生在听课。</a:t>
            </a:r>
          </a:p>
          <a:p>
            <a:r>
              <a:rPr lang="zh-CN" altLang="en-US"/>
              <a:t>       </a:t>
            </a:r>
            <a:r>
              <a:rPr lang="en-US" altLang="zh-CN"/>
              <a:t>P</a:t>
            </a:r>
            <a:r>
              <a:rPr lang="en-US" altLang="zh-CN">
                <a:sym typeface="Symbol" panose="05050102010706020507" pitchFamily="18" charset="2"/>
              </a:rPr>
              <a:t>∧</a:t>
            </a:r>
            <a:r>
              <a:rPr lang="en-US" altLang="zh-CN"/>
              <a:t>Q</a:t>
            </a:r>
            <a:r>
              <a:rPr lang="zh-CN" altLang="en-US"/>
              <a:t>：老师在讲课并且学生在听课。</a:t>
            </a:r>
          </a:p>
          <a:p>
            <a:r>
              <a:rPr lang="en-US" altLang="zh-CN"/>
              <a:t>3</a:t>
            </a:r>
            <a:r>
              <a:rPr lang="zh-CN" altLang="en-US"/>
              <a:t>） </a:t>
            </a:r>
            <a:r>
              <a:rPr lang="en-US" altLang="zh-CN"/>
              <a:t>P: </a:t>
            </a:r>
            <a:r>
              <a:rPr lang="zh-CN" altLang="en-US"/>
              <a:t>我们去看电影。 </a:t>
            </a:r>
            <a:r>
              <a:rPr lang="en-US" altLang="zh-CN"/>
              <a:t>Q: </a:t>
            </a:r>
            <a:r>
              <a:rPr lang="zh-CN" altLang="en-US"/>
              <a:t>房子里有十张桌子。</a:t>
            </a:r>
          </a:p>
          <a:p>
            <a:r>
              <a:rPr lang="zh-CN" altLang="en-US"/>
              <a:t>       </a:t>
            </a:r>
            <a:r>
              <a:rPr lang="en-US" altLang="zh-CN"/>
              <a:t>P</a:t>
            </a:r>
            <a:r>
              <a:rPr lang="en-US" altLang="zh-CN">
                <a:sym typeface="Symbol" panose="05050102010706020507" pitchFamily="18" charset="2"/>
              </a:rPr>
              <a:t>∧</a:t>
            </a:r>
            <a:r>
              <a:rPr lang="en-US" altLang="zh-CN"/>
              <a:t>Q</a:t>
            </a:r>
            <a:r>
              <a:rPr lang="zh-CN" altLang="en-US"/>
              <a:t>：我们去看电影且房子里有十张桌子。</a:t>
            </a:r>
          </a:p>
          <a:p>
            <a:r>
              <a:rPr lang="en-US" altLang="zh-CN"/>
              <a:t>4</a:t>
            </a:r>
            <a:r>
              <a:rPr lang="zh-CN" altLang="en-US"/>
              <a:t>） </a:t>
            </a:r>
            <a:r>
              <a:rPr lang="en-US" altLang="zh-CN"/>
              <a:t>P: </a:t>
            </a:r>
            <a:r>
              <a:rPr lang="zh-CN" altLang="en-US"/>
              <a:t>天气不好。 </a:t>
            </a:r>
            <a:r>
              <a:rPr lang="en-US" altLang="zh-CN"/>
              <a:t>Q: </a:t>
            </a:r>
            <a:r>
              <a:rPr lang="zh-CN" altLang="en-US"/>
              <a:t>运动会进行。</a:t>
            </a:r>
          </a:p>
          <a:p>
            <a:r>
              <a:rPr lang="zh-CN" altLang="en-US"/>
              <a:t>       </a:t>
            </a:r>
            <a:r>
              <a:rPr lang="en-US" altLang="zh-CN"/>
              <a:t>P</a:t>
            </a:r>
            <a:r>
              <a:rPr lang="en-US" altLang="zh-CN">
                <a:sym typeface="Symbol" panose="05050102010706020507" pitchFamily="18" charset="2"/>
              </a:rPr>
              <a:t>∧</a:t>
            </a:r>
            <a:r>
              <a:rPr lang="en-US" altLang="zh-CN"/>
              <a:t>Q</a:t>
            </a:r>
            <a:r>
              <a:rPr lang="zh-CN" altLang="en-US"/>
              <a:t>：尽管天气不好，但运动会仍然照常进行。</a:t>
            </a:r>
          </a:p>
          <a:p>
            <a:endParaRPr lang="zh-CN" altLang="en-US"/>
          </a:p>
          <a:p>
            <a:pPr algn="just"/>
            <a:r>
              <a:rPr lang="zh-CN" altLang="en-US"/>
              <a:t> 合取所表示的逻辑关系是两个命题同时成立。因此，日常语言中的“并且”，“不仅</a:t>
            </a:r>
            <a:r>
              <a:rPr lang="en-US" altLang="zh-CN"/>
              <a:t>……</a:t>
            </a:r>
            <a:r>
              <a:rPr lang="zh-CN" altLang="en-US"/>
              <a:t>而且</a:t>
            </a:r>
            <a:r>
              <a:rPr lang="en-US" altLang="zh-CN"/>
              <a:t>……”</a:t>
            </a:r>
            <a:r>
              <a:rPr lang="zh-CN" altLang="en-US"/>
              <a:t>，“既</a:t>
            </a:r>
            <a:r>
              <a:rPr lang="en-US" altLang="zh-CN"/>
              <a:t>……</a:t>
            </a:r>
            <a:r>
              <a:rPr lang="zh-CN" altLang="en-US"/>
              <a:t>又</a:t>
            </a:r>
            <a:r>
              <a:rPr lang="en-US" altLang="zh-CN"/>
              <a:t>……”</a:t>
            </a:r>
            <a:r>
              <a:rPr lang="zh-CN" altLang="en-US"/>
              <a:t>，“尽管</a:t>
            </a:r>
            <a:r>
              <a:rPr lang="en-US" altLang="zh-CN"/>
              <a:t>……</a:t>
            </a:r>
            <a:r>
              <a:rPr lang="zh-CN" altLang="en-US"/>
              <a:t>仍然</a:t>
            </a:r>
            <a:r>
              <a:rPr lang="en-US" altLang="zh-CN"/>
              <a:t>……”</a:t>
            </a:r>
            <a:r>
              <a:rPr lang="zh-CN" altLang="en-US"/>
              <a:t>等，都可以符号化为</a:t>
            </a:r>
            <a:r>
              <a:rPr lang="zh-CN" altLang="en-US">
                <a:sym typeface="Symbol" panose="05050102010706020507" pitchFamily="18" charset="2"/>
              </a:rPr>
              <a:t>∧</a:t>
            </a:r>
            <a:r>
              <a:rPr lang="zh-CN" altLang="en-US"/>
              <a:t>。</a:t>
            </a:r>
          </a:p>
          <a:p>
            <a:endParaRPr lang="zh-CN" altLang="en-US"/>
          </a:p>
        </p:txBody>
      </p:sp>
    </p:spTree>
    <p:extLst>
      <p:ext uri="{BB962C8B-B14F-4D97-AF65-F5344CB8AC3E}">
        <p14:creationId xmlns:p14="http://schemas.microsoft.com/office/powerpoint/2010/main" val="107398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1.1.2</a:t>
            </a:r>
            <a:r>
              <a:rPr lang="zh-CN" altLang="en-US"/>
              <a:t>　真值联结词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marL="285750" indent="-285750">
              <a:buFont typeface="Wingdings" panose="05000000000000000000" pitchFamily="2" charset="2"/>
              <a:buChar char="Ø"/>
            </a:pPr>
            <a:r>
              <a:rPr lang="zh-CN" altLang="en-US" b="1"/>
              <a:t>析取联接词</a:t>
            </a:r>
            <a:endParaRPr lang="en-US" altLang="zh-CN" b="1"/>
          </a:p>
          <a:p>
            <a:pPr algn="just"/>
            <a:endParaRPr lang="en-US" altLang="zh-CN"/>
          </a:p>
          <a:p>
            <a:pPr algn="just"/>
            <a:r>
              <a:rPr lang="zh-CN" altLang="en-US" b="1"/>
              <a:t>定义</a:t>
            </a:r>
            <a:endParaRPr lang="en-US" altLang="zh-CN" b="1"/>
          </a:p>
          <a:p>
            <a:pPr algn="just"/>
            <a:r>
              <a:rPr lang="zh-CN" altLang="en-US"/>
              <a:t>设</a:t>
            </a:r>
            <a:r>
              <a:rPr lang="en-US" altLang="zh-CN"/>
              <a:t>P,Q</a:t>
            </a:r>
            <a:r>
              <a:rPr lang="zh-CN" altLang="en-US"/>
              <a:t>是两个命题，</a:t>
            </a:r>
            <a:r>
              <a:rPr lang="en-US" altLang="zh-CN"/>
              <a:t>P</a:t>
            </a:r>
            <a:r>
              <a:rPr lang="zh-CN" altLang="en-US"/>
              <a:t>与</a:t>
            </a:r>
            <a:r>
              <a:rPr lang="en-US" altLang="zh-CN"/>
              <a:t>Q</a:t>
            </a:r>
            <a:r>
              <a:rPr lang="zh-CN" altLang="en-US"/>
              <a:t>的析取是一个新的命题，记为</a:t>
            </a:r>
            <a:r>
              <a:rPr lang="en-US" altLang="zh-CN" b="1">
                <a:solidFill>
                  <a:schemeClr val="hlink"/>
                </a:solidFill>
              </a:rPr>
              <a:t>P</a:t>
            </a:r>
            <a:r>
              <a:rPr lang="en-US" altLang="zh-CN" b="1">
                <a:solidFill>
                  <a:schemeClr val="hlink"/>
                </a:solidFill>
                <a:sym typeface="Symbol" panose="05050102010706020507" pitchFamily="18" charset="2"/>
              </a:rPr>
              <a:t>∨</a:t>
            </a:r>
            <a:r>
              <a:rPr lang="en-US" altLang="zh-CN" b="1">
                <a:solidFill>
                  <a:schemeClr val="hlink"/>
                </a:solidFill>
              </a:rPr>
              <a:t>Q</a:t>
            </a:r>
            <a:r>
              <a:rPr lang="zh-CN" altLang="en-US"/>
              <a:t>。</a:t>
            </a:r>
          </a:p>
          <a:p>
            <a:pPr algn="just"/>
            <a:r>
              <a:rPr lang="zh-CN" altLang="en-US"/>
              <a:t>符号</a:t>
            </a:r>
            <a:r>
              <a:rPr lang="zh-CN" altLang="en-US">
                <a:sym typeface="Symbol" panose="05050102010706020507" pitchFamily="18" charset="2"/>
              </a:rPr>
              <a:t>∨</a:t>
            </a:r>
            <a:r>
              <a:rPr lang="zh-CN" altLang="en-US"/>
              <a:t>称为</a:t>
            </a:r>
            <a:r>
              <a:rPr lang="zh-CN" altLang="en-US" b="1">
                <a:solidFill>
                  <a:schemeClr val="hlink"/>
                </a:solidFill>
              </a:rPr>
              <a:t>析取联结词</a:t>
            </a:r>
            <a:r>
              <a:rPr lang="zh-CN" altLang="en-US"/>
              <a:t>，简称</a:t>
            </a:r>
            <a:r>
              <a:rPr lang="zh-CN" altLang="en-US" b="1">
                <a:solidFill>
                  <a:schemeClr val="hlink"/>
                </a:solidFill>
              </a:rPr>
              <a:t>析取词</a:t>
            </a:r>
            <a:r>
              <a:rPr lang="zh-CN" altLang="en-US"/>
              <a:t>；称</a:t>
            </a:r>
            <a:r>
              <a:rPr lang="en-US" altLang="zh-CN"/>
              <a:t>P</a:t>
            </a:r>
            <a:r>
              <a:rPr lang="en-US" altLang="zh-CN">
                <a:sym typeface="Symbol" panose="05050102010706020507" pitchFamily="18" charset="2"/>
              </a:rPr>
              <a:t>∨</a:t>
            </a:r>
            <a:r>
              <a:rPr lang="en-US" altLang="zh-CN"/>
              <a:t>Q</a:t>
            </a:r>
            <a:r>
              <a:rPr lang="zh-CN" altLang="en-US"/>
              <a:t>为</a:t>
            </a:r>
            <a:r>
              <a:rPr lang="en-US" altLang="zh-CN"/>
              <a:t>P</a:t>
            </a:r>
            <a:r>
              <a:rPr lang="zh-CN" altLang="en-US"/>
              <a:t>与</a:t>
            </a:r>
            <a:r>
              <a:rPr lang="en-US" altLang="zh-CN"/>
              <a:t>Q</a:t>
            </a:r>
            <a:r>
              <a:rPr lang="zh-CN" altLang="en-US"/>
              <a:t>的</a:t>
            </a:r>
            <a:r>
              <a:rPr lang="zh-CN" altLang="en-US" b="1">
                <a:solidFill>
                  <a:schemeClr val="hlink"/>
                </a:solidFill>
              </a:rPr>
              <a:t>析取式</a:t>
            </a:r>
            <a:r>
              <a:rPr lang="zh-CN" altLang="en-US"/>
              <a:t>，称</a:t>
            </a:r>
            <a:r>
              <a:rPr lang="en-US" altLang="zh-CN"/>
              <a:t>P, Q</a:t>
            </a:r>
            <a:r>
              <a:rPr lang="zh-CN" altLang="en-US"/>
              <a:t>为该析取式的</a:t>
            </a:r>
            <a:r>
              <a:rPr lang="zh-CN" altLang="en-US" b="1">
                <a:solidFill>
                  <a:schemeClr val="hlink"/>
                </a:solidFill>
              </a:rPr>
              <a:t>析取项</a:t>
            </a:r>
            <a:r>
              <a:rPr lang="zh-CN" altLang="en-US"/>
              <a:t>。</a:t>
            </a:r>
          </a:p>
          <a:p>
            <a:pPr algn="just"/>
            <a:endParaRPr lang="zh-CN" altLang="en-US" sz="2000"/>
          </a:p>
          <a:p>
            <a:pPr algn="ctr"/>
            <a:endParaRPr lang="zh-CN" altLang="en-US" sz="2000"/>
          </a:p>
          <a:p>
            <a:pPr algn="ctr"/>
            <a:endParaRPr lang="zh-CN" altLang="en-US" sz="2000"/>
          </a:p>
          <a:p>
            <a:pPr algn="ctr"/>
            <a:endParaRPr lang="zh-CN" altLang="en-US" sz="2000"/>
          </a:p>
          <a:p>
            <a:pPr algn="ctr"/>
            <a:endParaRPr lang="zh-CN" altLang="en-US" sz="2000"/>
          </a:p>
          <a:p>
            <a:pPr algn="ctr"/>
            <a:endParaRPr lang="zh-CN" altLang="en-US" sz="2000"/>
          </a:p>
          <a:p>
            <a:pPr algn="ctr"/>
            <a:endParaRPr lang="zh-CN" altLang="en-US" sz="2000"/>
          </a:p>
          <a:p>
            <a:pPr algn="ctr"/>
            <a:r>
              <a:rPr lang="zh-CN" altLang="en-US"/>
              <a:t>析取联结词之真值表</a:t>
            </a:r>
          </a:p>
          <a:p>
            <a:pPr marL="285750" indent="-285750">
              <a:buFont typeface="Wingdings" panose="05000000000000000000" pitchFamily="2" charset="2"/>
              <a:buChar char="Ø"/>
            </a:pPr>
            <a:endParaRPr lang="zh-CN" altLang="en-US"/>
          </a:p>
        </p:txBody>
      </p:sp>
      <p:graphicFrame>
        <p:nvGraphicFramePr>
          <p:cNvPr id="4" name="Group 39">
            <a:extLst>
              <a:ext uri="{FF2B5EF4-FFF2-40B4-BE49-F238E27FC236}">
                <a16:creationId xmlns:a16="http://schemas.microsoft.com/office/drawing/2014/main" id="{6C165C36-7DD5-4F9A-A35E-1C40AF4E9BCD}"/>
              </a:ext>
            </a:extLst>
          </p:cNvPr>
          <p:cNvGraphicFramePr>
            <a:graphicFrameLocks noGrp="1"/>
          </p:cNvGraphicFramePr>
          <p:nvPr/>
        </p:nvGraphicFramePr>
        <p:xfrm>
          <a:off x="2907506" y="3429000"/>
          <a:ext cx="3328988" cy="2514601"/>
        </p:xfrm>
        <a:graphic>
          <a:graphicData uri="http://schemas.openxmlformats.org/drawingml/2006/table">
            <a:tbl>
              <a:tblPr/>
              <a:tblGrid>
                <a:gridCol w="1109663">
                  <a:extLst>
                    <a:ext uri="{9D8B030D-6E8A-4147-A177-3AD203B41FA5}">
                      <a16:colId xmlns:a16="http://schemas.microsoft.com/office/drawing/2014/main" val="966407692"/>
                    </a:ext>
                  </a:extLst>
                </a:gridCol>
                <a:gridCol w="1109662">
                  <a:extLst>
                    <a:ext uri="{9D8B030D-6E8A-4147-A177-3AD203B41FA5}">
                      <a16:colId xmlns:a16="http://schemas.microsoft.com/office/drawing/2014/main" val="2516984960"/>
                    </a:ext>
                  </a:extLst>
                </a:gridCol>
                <a:gridCol w="1109663">
                  <a:extLst>
                    <a:ext uri="{9D8B030D-6E8A-4147-A177-3AD203B41FA5}">
                      <a16:colId xmlns:a16="http://schemas.microsoft.com/office/drawing/2014/main" val="2954627154"/>
                    </a:ext>
                  </a:extLst>
                </a:gridCol>
              </a:tblGrid>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1665942"/>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779403370"/>
                  </a:ext>
                </a:extLst>
              </a:tr>
              <a:tr h="50482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382495071"/>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4103680750"/>
                  </a:ext>
                </a:extLst>
              </a:tr>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683670139"/>
                  </a:ext>
                </a:extLst>
              </a:tr>
            </a:tbl>
          </a:graphicData>
        </a:graphic>
      </p:graphicFrame>
      <p:sp>
        <p:nvSpPr>
          <p:cNvPr id="5" name="矩形 4">
            <a:extLst>
              <a:ext uri="{FF2B5EF4-FFF2-40B4-BE49-F238E27FC236}">
                <a16:creationId xmlns:a16="http://schemas.microsoft.com/office/drawing/2014/main" id="{D5C22177-AB88-4741-BE45-5D33E1F451FC}"/>
              </a:ext>
            </a:extLst>
          </p:cNvPr>
          <p:cNvSpPr/>
          <p:nvPr/>
        </p:nvSpPr>
        <p:spPr>
          <a:xfrm>
            <a:off x="684259" y="2077784"/>
            <a:ext cx="8152169" cy="1294429"/>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2146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黑体" panose="02010609060101010101" pitchFamily="49" charset="-122"/>
                <a:ea typeface="黑体" panose="02010609060101010101" pitchFamily="49" charset="-122"/>
              </a:rPr>
              <a:t>1.1.2</a:t>
            </a:r>
            <a:r>
              <a:rPr lang="zh-CN" altLang="en-US">
                <a:latin typeface="黑体" panose="02010609060101010101" pitchFamily="49" charset="-122"/>
                <a:ea typeface="黑体" panose="02010609060101010101" pitchFamily="49" charset="-122"/>
              </a:rPr>
              <a:t>　真值联结词</a:t>
            </a:r>
            <a:endParaRPr lang="zh-CN" altLang="en-US"/>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r>
              <a:rPr lang="en-US" altLang="zh-CN"/>
              <a:t>1)   P</a:t>
            </a:r>
            <a:r>
              <a:rPr lang="zh-CN" altLang="en-US"/>
              <a:t>：开关出故障了。 </a:t>
            </a:r>
            <a:r>
              <a:rPr lang="en-US" altLang="zh-CN"/>
              <a:t>Q</a:t>
            </a:r>
            <a:r>
              <a:rPr lang="zh-CN" altLang="en-US"/>
              <a:t>：灯泡坏了。</a:t>
            </a:r>
          </a:p>
          <a:p>
            <a:r>
              <a:rPr lang="zh-CN" altLang="en-US"/>
              <a:t>       </a:t>
            </a:r>
            <a:r>
              <a:rPr lang="en-US" altLang="zh-CN"/>
              <a:t>P</a:t>
            </a:r>
            <a:r>
              <a:rPr lang="en-US" altLang="zh-CN">
                <a:sym typeface="Symbol" panose="05050102010706020507" pitchFamily="18" charset="2"/>
              </a:rPr>
              <a:t>∨</a:t>
            </a:r>
            <a:r>
              <a:rPr lang="en-US" altLang="zh-CN"/>
              <a:t>Q</a:t>
            </a:r>
            <a:r>
              <a:rPr lang="zh-CN" altLang="en-US"/>
              <a:t>：开关出故障了或者 灯泡坏了。</a:t>
            </a:r>
          </a:p>
          <a:p>
            <a:r>
              <a:rPr lang="en-US" altLang="zh-CN"/>
              <a:t>2</a:t>
            </a:r>
            <a:r>
              <a:rPr lang="zh-CN" altLang="en-US"/>
              <a:t>） </a:t>
            </a:r>
            <a:r>
              <a:rPr lang="en-US" altLang="zh-CN"/>
              <a:t>P</a:t>
            </a:r>
            <a:r>
              <a:rPr lang="zh-CN" altLang="en-US"/>
              <a:t>：我选“离散数学”。 </a:t>
            </a:r>
            <a:r>
              <a:rPr lang="en-US" altLang="zh-CN"/>
              <a:t>Q</a:t>
            </a:r>
            <a:r>
              <a:rPr lang="zh-CN" altLang="en-US"/>
              <a:t>：我选“自动控制原理”。</a:t>
            </a:r>
          </a:p>
          <a:p>
            <a:r>
              <a:rPr lang="zh-CN" altLang="en-US"/>
              <a:t>       </a:t>
            </a:r>
            <a:r>
              <a:rPr lang="en-US" altLang="zh-CN"/>
              <a:t>P</a:t>
            </a:r>
            <a:r>
              <a:rPr lang="en-US" altLang="zh-CN">
                <a:sym typeface="Symbol" panose="05050102010706020507" pitchFamily="18" charset="2"/>
              </a:rPr>
              <a:t>∨</a:t>
            </a:r>
            <a:r>
              <a:rPr lang="en-US" altLang="zh-CN"/>
              <a:t>Q</a:t>
            </a:r>
            <a:r>
              <a:rPr lang="zh-CN" altLang="en-US"/>
              <a:t>：我选“离散数学”或者我选“自动控制原理”。</a:t>
            </a:r>
          </a:p>
          <a:p>
            <a:r>
              <a:rPr lang="en-US" altLang="zh-CN"/>
              <a:t>3</a:t>
            </a:r>
            <a:r>
              <a:rPr lang="zh-CN" altLang="en-US"/>
              <a:t>） </a:t>
            </a:r>
            <a:r>
              <a:rPr lang="en-US" altLang="zh-CN"/>
              <a:t>P</a:t>
            </a:r>
            <a:r>
              <a:rPr lang="zh-CN" altLang="en-US"/>
              <a:t>：开关出故障了。 </a:t>
            </a:r>
            <a:r>
              <a:rPr lang="en-US" altLang="zh-CN"/>
              <a:t>Q</a:t>
            </a:r>
            <a:r>
              <a:rPr lang="zh-CN" altLang="en-US"/>
              <a:t>：我选“离散数学”。 </a:t>
            </a:r>
          </a:p>
          <a:p>
            <a:r>
              <a:rPr lang="zh-CN" altLang="en-US"/>
              <a:t>       </a:t>
            </a:r>
            <a:r>
              <a:rPr lang="en-US" altLang="zh-CN"/>
              <a:t>P</a:t>
            </a:r>
            <a:r>
              <a:rPr lang="en-US" altLang="zh-CN">
                <a:sym typeface="Symbol" panose="05050102010706020507" pitchFamily="18" charset="2"/>
              </a:rPr>
              <a:t>∨</a:t>
            </a:r>
            <a:r>
              <a:rPr lang="en-US" altLang="zh-CN"/>
              <a:t>Q</a:t>
            </a:r>
            <a:r>
              <a:rPr lang="zh-CN" altLang="en-US"/>
              <a:t>：开关出故障了或者我选“离散数学”。 </a:t>
            </a:r>
          </a:p>
          <a:p>
            <a:endParaRPr lang="zh-CN" altLang="en-US"/>
          </a:p>
          <a:p>
            <a:pPr algn="just"/>
            <a:r>
              <a:rPr lang="zh-CN" altLang="en-US"/>
              <a:t>在日常生活中，“或者”常常是带有二义性的。它们有时表示的是“可兼或”，即允许</a:t>
            </a:r>
            <a:r>
              <a:rPr lang="en-US" altLang="zh-CN"/>
              <a:t>P,Q</a:t>
            </a:r>
            <a:r>
              <a:rPr lang="zh-CN" altLang="en-US"/>
              <a:t>同时为真；而有时表示的是“不可兼或”，即不允许</a:t>
            </a:r>
            <a:r>
              <a:rPr lang="en-US" altLang="zh-CN"/>
              <a:t>P,Q</a:t>
            </a:r>
            <a:r>
              <a:rPr lang="zh-CN" altLang="en-US"/>
              <a:t>同时为真。在数理逻辑中所说的析取，采用的是前一种意义下的“或者”。日常语言中的“或者”，“不是</a:t>
            </a:r>
            <a:r>
              <a:rPr lang="en-US" altLang="zh-CN"/>
              <a:t>……</a:t>
            </a:r>
            <a:r>
              <a:rPr lang="zh-CN" altLang="en-US"/>
              <a:t>就是</a:t>
            </a:r>
            <a:r>
              <a:rPr lang="en-US" altLang="zh-CN"/>
              <a:t>……”</a:t>
            </a:r>
            <a:r>
              <a:rPr lang="zh-CN" altLang="en-US"/>
              <a:t>，“可能</a:t>
            </a:r>
            <a:r>
              <a:rPr lang="en-US" altLang="zh-CN"/>
              <a:t>……</a:t>
            </a:r>
            <a:r>
              <a:rPr lang="zh-CN" altLang="en-US"/>
              <a:t>可能</a:t>
            </a:r>
            <a:r>
              <a:rPr lang="en-US" altLang="zh-CN"/>
              <a:t>……”</a:t>
            </a:r>
            <a:r>
              <a:rPr lang="zh-CN" altLang="en-US"/>
              <a:t>等是否能符号化为</a:t>
            </a:r>
            <a:r>
              <a:rPr lang="zh-CN" altLang="en-US">
                <a:sym typeface="Symbol" panose="05050102010706020507" pitchFamily="18" charset="2"/>
              </a:rPr>
              <a:t>∨</a:t>
            </a:r>
            <a:r>
              <a:rPr lang="zh-CN" altLang="en-US"/>
              <a:t>应根据具体的命题加以分析。</a:t>
            </a:r>
          </a:p>
          <a:p>
            <a:endParaRPr lang="zh-CN" altLang="en-US"/>
          </a:p>
        </p:txBody>
      </p:sp>
    </p:spTree>
    <p:extLst>
      <p:ext uri="{BB962C8B-B14F-4D97-AF65-F5344CB8AC3E}">
        <p14:creationId xmlns:p14="http://schemas.microsoft.com/office/powerpoint/2010/main" val="177257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1.1.2</a:t>
            </a:r>
            <a:r>
              <a:rPr lang="zh-CN" altLang="en-US"/>
              <a:t>　真值联结词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marL="285750" indent="-285750">
              <a:buFont typeface="Wingdings" panose="05000000000000000000" pitchFamily="2" charset="2"/>
              <a:buChar char="Ø"/>
            </a:pPr>
            <a:r>
              <a:rPr lang="zh-CN" altLang="en-US" b="1"/>
              <a:t>蕴涵联接词</a:t>
            </a:r>
            <a:endParaRPr lang="en-US" altLang="zh-CN" b="1"/>
          </a:p>
          <a:p>
            <a:pPr algn="just"/>
            <a:endParaRPr lang="en-US" altLang="zh-CN"/>
          </a:p>
          <a:p>
            <a:pPr algn="just"/>
            <a:r>
              <a:rPr lang="zh-CN" altLang="en-US" b="1"/>
              <a:t>定义</a:t>
            </a:r>
            <a:endParaRPr lang="en-US" altLang="zh-CN" b="1"/>
          </a:p>
          <a:p>
            <a:pPr algn="just"/>
            <a:r>
              <a:rPr lang="zh-CN" altLang="en-US"/>
              <a:t>设</a:t>
            </a:r>
            <a:r>
              <a:rPr lang="en-US" altLang="zh-CN"/>
              <a:t>P,Q</a:t>
            </a:r>
            <a:r>
              <a:rPr lang="zh-CN" altLang="en-US"/>
              <a:t>是两个命题，</a:t>
            </a:r>
            <a:r>
              <a:rPr lang="en-US" altLang="zh-CN"/>
              <a:t>P</a:t>
            </a:r>
            <a:r>
              <a:rPr lang="zh-CN" altLang="en-US"/>
              <a:t>蕴涵</a:t>
            </a:r>
            <a:r>
              <a:rPr lang="en-US" altLang="zh-CN"/>
              <a:t>Q</a:t>
            </a:r>
            <a:r>
              <a:rPr lang="zh-CN" altLang="en-US"/>
              <a:t>是一个新的命题，记为</a:t>
            </a:r>
            <a:r>
              <a:rPr lang="en-US" altLang="zh-CN" b="1">
                <a:solidFill>
                  <a:schemeClr val="hlink"/>
                </a:solidFill>
              </a:rPr>
              <a:t>P</a:t>
            </a:r>
            <a:r>
              <a:rPr lang="en-US" altLang="zh-CN" b="1">
                <a:solidFill>
                  <a:schemeClr val="hlink"/>
                </a:solidFill>
                <a:sym typeface="Symbol" panose="05050102010706020507" pitchFamily="18" charset="2"/>
              </a:rPr>
              <a:t>→</a:t>
            </a:r>
            <a:r>
              <a:rPr lang="en-US" altLang="zh-CN" b="1">
                <a:solidFill>
                  <a:schemeClr val="hlink"/>
                </a:solidFill>
              </a:rPr>
              <a:t>Q</a:t>
            </a:r>
            <a:r>
              <a:rPr lang="zh-CN" altLang="en-US"/>
              <a:t>。</a:t>
            </a:r>
          </a:p>
          <a:p>
            <a:pPr algn="just"/>
            <a:r>
              <a:rPr lang="zh-CN" altLang="en-US"/>
              <a:t>符号</a:t>
            </a:r>
            <a:r>
              <a:rPr lang="zh-CN" altLang="en-US">
                <a:sym typeface="Symbol" panose="05050102010706020507" pitchFamily="18" charset="2"/>
              </a:rPr>
              <a:t>→</a:t>
            </a:r>
            <a:r>
              <a:rPr lang="zh-CN" altLang="en-US"/>
              <a:t>称为</a:t>
            </a:r>
            <a:r>
              <a:rPr lang="zh-CN" altLang="en-US" b="1">
                <a:solidFill>
                  <a:schemeClr val="hlink"/>
                </a:solidFill>
              </a:rPr>
              <a:t>蕴涵联结词</a:t>
            </a:r>
            <a:r>
              <a:rPr lang="zh-CN" altLang="en-US"/>
              <a:t>，简称</a:t>
            </a:r>
            <a:r>
              <a:rPr lang="zh-CN" altLang="en-US" b="1">
                <a:solidFill>
                  <a:schemeClr val="hlink"/>
                </a:solidFill>
              </a:rPr>
              <a:t>蕴涵词</a:t>
            </a:r>
            <a:r>
              <a:rPr lang="zh-CN" altLang="en-US"/>
              <a:t>；称</a:t>
            </a:r>
            <a:r>
              <a:rPr lang="en-US" altLang="zh-CN"/>
              <a:t>P</a:t>
            </a:r>
            <a:r>
              <a:rPr lang="en-US" altLang="zh-CN">
                <a:sym typeface="Symbol" panose="05050102010706020507" pitchFamily="18" charset="2"/>
              </a:rPr>
              <a:t>→</a:t>
            </a:r>
            <a:r>
              <a:rPr lang="en-US" altLang="zh-CN"/>
              <a:t>Q</a:t>
            </a:r>
            <a:r>
              <a:rPr lang="zh-CN" altLang="en-US"/>
              <a:t>为</a:t>
            </a:r>
            <a:r>
              <a:rPr lang="en-US" altLang="zh-CN"/>
              <a:t>P</a:t>
            </a:r>
            <a:r>
              <a:rPr lang="zh-CN" altLang="en-US"/>
              <a:t>与</a:t>
            </a:r>
            <a:r>
              <a:rPr lang="en-US" altLang="zh-CN"/>
              <a:t>Q</a:t>
            </a:r>
            <a:r>
              <a:rPr lang="zh-CN" altLang="en-US"/>
              <a:t>的</a:t>
            </a:r>
            <a:r>
              <a:rPr lang="zh-CN" altLang="en-US" b="1">
                <a:solidFill>
                  <a:schemeClr val="hlink"/>
                </a:solidFill>
              </a:rPr>
              <a:t>蕴涵式</a:t>
            </a:r>
            <a:r>
              <a:rPr lang="zh-CN" altLang="en-US"/>
              <a:t>，称</a:t>
            </a:r>
            <a:r>
              <a:rPr lang="en-US" altLang="zh-CN"/>
              <a:t>P</a:t>
            </a:r>
            <a:r>
              <a:rPr lang="zh-CN" altLang="en-US"/>
              <a:t>为蕴涵式的</a:t>
            </a:r>
            <a:r>
              <a:rPr lang="zh-CN" altLang="en-US" b="1">
                <a:solidFill>
                  <a:schemeClr val="hlink"/>
                </a:solidFill>
              </a:rPr>
              <a:t>前件</a:t>
            </a:r>
            <a:r>
              <a:rPr lang="zh-CN" altLang="en-US"/>
              <a:t>，</a:t>
            </a:r>
            <a:r>
              <a:rPr lang="en-US" altLang="zh-CN"/>
              <a:t>Q</a:t>
            </a:r>
            <a:r>
              <a:rPr lang="zh-CN" altLang="en-US"/>
              <a:t>为蕴涵式的</a:t>
            </a:r>
            <a:r>
              <a:rPr lang="zh-CN" altLang="en-US" b="1">
                <a:solidFill>
                  <a:schemeClr val="hlink"/>
                </a:solidFill>
              </a:rPr>
              <a:t>后件</a:t>
            </a:r>
            <a:r>
              <a:rPr lang="zh-CN" altLang="en-US"/>
              <a:t>。</a:t>
            </a:r>
          </a:p>
          <a:p>
            <a:pPr algn="just"/>
            <a:endParaRPr lang="zh-CN" altLang="en-US"/>
          </a:p>
          <a:p>
            <a:pPr algn="just"/>
            <a:endParaRPr lang="zh-CN" altLang="en-US" sz="2000"/>
          </a:p>
          <a:p>
            <a:pPr algn="just"/>
            <a:endParaRPr lang="en-US" altLang="zh-CN" sz="2000"/>
          </a:p>
          <a:p>
            <a:pPr algn="just"/>
            <a:endParaRPr lang="en-US" altLang="zh-CN" sz="2000"/>
          </a:p>
          <a:p>
            <a:pPr algn="just"/>
            <a:endParaRPr lang="zh-CN" altLang="en-US" sz="2000"/>
          </a:p>
          <a:p>
            <a:pPr algn="ctr"/>
            <a:endParaRPr lang="zh-CN" altLang="en-US"/>
          </a:p>
          <a:p>
            <a:pPr algn="ctr"/>
            <a:endParaRPr lang="zh-CN" altLang="en-US"/>
          </a:p>
          <a:p>
            <a:pPr algn="ctr"/>
            <a:endParaRPr lang="zh-CN" altLang="en-US"/>
          </a:p>
          <a:p>
            <a:pPr algn="ctr"/>
            <a:r>
              <a:rPr lang="zh-CN" altLang="en-US"/>
              <a:t>蕴涵联结词之真值表</a:t>
            </a:r>
          </a:p>
          <a:p>
            <a:r>
              <a:rPr lang="zh-CN" altLang="en-US"/>
              <a:t>          </a:t>
            </a:r>
            <a:endParaRPr lang="en-US" altLang="zh-CN"/>
          </a:p>
          <a:p>
            <a:pPr marL="285750" indent="-285750">
              <a:buFont typeface="Wingdings" panose="05000000000000000000" pitchFamily="2" charset="2"/>
              <a:buChar char="Ø"/>
            </a:pPr>
            <a:endParaRPr lang="zh-CN" altLang="en-US"/>
          </a:p>
        </p:txBody>
      </p:sp>
      <p:graphicFrame>
        <p:nvGraphicFramePr>
          <p:cNvPr id="4" name="Group 40">
            <a:extLst>
              <a:ext uri="{FF2B5EF4-FFF2-40B4-BE49-F238E27FC236}">
                <a16:creationId xmlns:a16="http://schemas.microsoft.com/office/drawing/2014/main" id="{48C17F0C-0D62-4EBC-901A-42E42B6EC82E}"/>
              </a:ext>
            </a:extLst>
          </p:cNvPr>
          <p:cNvGraphicFramePr>
            <a:graphicFrameLocks noGrp="1"/>
          </p:cNvGraphicFramePr>
          <p:nvPr/>
        </p:nvGraphicFramePr>
        <p:xfrm>
          <a:off x="3048000" y="3535471"/>
          <a:ext cx="3048000" cy="2452689"/>
        </p:xfrm>
        <a:graphic>
          <a:graphicData uri="http://schemas.openxmlformats.org/drawingml/2006/table">
            <a:tbl>
              <a:tblPr/>
              <a:tblGrid>
                <a:gridCol w="1016000">
                  <a:extLst>
                    <a:ext uri="{9D8B030D-6E8A-4147-A177-3AD203B41FA5}">
                      <a16:colId xmlns:a16="http://schemas.microsoft.com/office/drawing/2014/main" val="326061285"/>
                    </a:ext>
                  </a:extLst>
                </a:gridCol>
                <a:gridCol w="1041400">
                  <a:extLst>
                    <a:ext uri="{9D8B030D-6E8A-4147-A177-3AD203B41FA5}">
                      <a16:colId xmlns:a16="http://schemas.microsoft.com/office/drawing/2014/main" val="3558572563"/>
                    </a:ext>
                  </a:extLst>
                </a:gridCol>
                <a:gridCol w="990600">
                  <a:extLst>
                    <a:ext uri="{9D8B030D-6E8A-4147-A177-3AD203B41FA5}">
                      <a16:colId xmlns:a16="http://schemas.microsoft.com/office/drawing/2014/main" val="3370348330"/>
                    </a:ext>
                  </a:extLst>
                </a:gridCol>
              </a:tblGrid>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93127675"/>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2885699218"/>
                  </a:ext>
                </a:extLst>
              </a:tr>
              <a:tr h="4429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884472371"/>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990785035"/>
                  </a:ext>
                </a:extLst>
              </a:tr>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136905609"/>
                  </a:ext>
                </a:extLst>
              </a:tr>
            </a:tbl>
          </a:graphicData>
        </a:graphic>
      </p:graphicFrame>
      <p:sp>
        <p:nvSpPr>
          <p:cNvPr id="5" name="矩形 4">
            <a:extLst>
              <a:ext uri="{FF2B5EF4-FFF2-40B4-BE49-F238E27FC236}">
                <a16:creationId xmlns:a16="http://schemas.microsoft.com/office/drawing/2014/main" id="{9CE76F09-80E7-483E-B6E0-441B68D33FD9}"/>
              </a:ext>
            </a:extLst>
          </p:cNvPr>
          <p:cNvSpPr/>
          <p:nvPr/>
        </p:nvSpPr>
        <p:spPr>
          <a:xfrm>
            <a:off x="684259" y="2077784"/>
            <a:ext cx="8152169" cy="1294429"/>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15041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latin typeface="+mn-ea"/>
                <a:ea typeface="+mn-ea"/>
              </a:rPr>
              <a:t>1.1.2</a:t>
            </a:r>
            <a:r>
              <a:rPr lang="zh-CN" altLang="en-US">
                <a:latin typeface="+mn-ea"/>
                <a:ea typeface="+mn-ea"/>
              </a:rPr>
              <a:t>　真值联结词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marL="103188" indent="-103188"/>
            <a:r>
              <a:rPr lang="en-US" altLang="zh-CN"/>
              <a:t>1)   P</a:t>
            </a:r>
            <a:r>
              <a:rPr lang="zh-CN" altLang="en-US"/>
              <a:t>：</a:t>
            </a:r>
            <a:r>
              <a:rPr lang="en-US" altLang="zh-CN"/>
              <a:t>f (x) </a:t>
            </a:r>
            <a:r>
              <a:rPr lang="zh-CN" altLang="en-US"/>
              <a:t>可导。 </a:t>
            </a:r>
            <a:r>
              <a:rPr lang="en-US" altLang="zh-CN"/>
              <a:t>Q</a:t>
            </a:r>
            <a:r>
              <a:rPr lang="zh-CN" altLang="en-US"/>
              <a:t>：</a:t>
            </a:r>
            <a:r>
              <a:rPr lang="en-US" altLang="zh-CN"/>
              <a:t>f (x) </a:t>
            </a:r>
            <a:r>
              <a:rPr lang="zh-CN" altLang="en-US"/>
              <a:t>连续。</a:t>
            </a:r>
          </a:p>
          <a:p>
            <a:pPr marL="103188" indent="-103188"/>
            <a:r>
              <a:rPr lang="zh-CN" altLang="en-US"/>
              <a:t>       </a:t>
            </a:r>
            <a:r>
              <a:rPr lang="en-US" altLang="zh-CN"/>
              <a:t>P </a:t>
            </a:r>
            <a:r>
              <a:rPr lang="en-US" altLang="zh-CN">
                <a:sym typeface="Symbol" panose="05050102010706020507" pitchFamily="18" charset="2"/>
              </a:rPr>
              <a:t>→ </a:t>
            </a:r>
            <a:r>
              <a:rPr lang="en-US" altLang="zh-CN"/>
              <a:t>Q</a:t>
            </a:r>
            <a:r>
              <a:rPr lang="zh-CN" altLang="en-US"/>
              <a:t>：若 </a:t>
            </a:r>
            <a:r>
              <a:rPr lang="en-US" altLang="zh-CN"/>
              <a:t>f (x) </a:t>
            </a:r>
            <a:r>
              <a:rPr lang="zh-CN" altLang="en-US"/>
              <a:t>可导，则 </a:t>
            </a:r>
            <a:r>
              <a:rPr lang="en-US" altLang="zh-CN"/>
              <a:t>f (x) </a:t>
            </a:r>
            <a:r>
              <a:rPr lang="zh-CN" altLang="en-US"/>
              <a:t>连续。</a:t>
            </a:r>
          </a:p>
          <a:p>
            <a:pPr marL="103188" indent="-103188"/>
            <a:r>
              <a:rPr lang="en-US" altLang="zh-CN"/>
              <a:t>2</a:t>
            </a:r>
            <a:r>
              <a:rPr lang="zh-CN" altLang="en-US"/>
              <a:t>） </a:t>
            </a:r>
            <a:r>
              <a:rPr lang="en-US" altLang="zh-CN"/>
              <a:t>P</a:t>
            </a:r>
            <a:r>
              <a:rPr lang="zh-CN" altLang="en-US"/>
              <a:t>： </a:t>
            </a:r>
            <a:r>
              <a:rPr lang="en-US" altLang="zh-CN"/>
              <a:t>f(x) </a:t>
            </a:r>
            <a:r>
              <a:rPr lang="zh-CN" altLang="en-US"/>
              <a:t>连续。 </a:t>
            </a:r>
            <a:r>
              <a:rPr lang="en-US" altLang="zh-CN"/>
              <a:t>Q</a:t>
            </a:r>
            <a:r>
              <a:rPr lang="zh-CN" altLang="en-US"/>
              <a:t>： </a:t>
            </a:r>
            <a:r>
              <a:rPr lang="en-US" altLang="zh-CN"/>
              <a:t>f (x) </a:t>
            </a:r>
            <a:r>
              <a:rPr lang="zh-CN" altLang="en-US"/>
              <a:t>可导。 </a:t>
            </a:r>
          </a:p>
          <a:p>
            <a:pPr marL="103188" indent="-103188"/>
            <a:r>
              <a:rPr lang="zh-CN" altLang="en-US"/>
              <a:t>       </a:t>
            </a:r>
            <a:r>
              <a:rPr lang="en-US" altLang="zh-CN"/>
              <a:t>P </a:t>
            </a:r>
            <a:r>
              <a:rPr lang="en-US" altLang="zh-CN">
                <a:sym typeface="Symbol" panose="05050102010706020507" pitchFamily="18" charset="2"/>
              </a:rPr>
              <a:t>→ </a:t>
            </a:r>
            <a:r>
              <a:rPr lang="en-US" altLang="zh-CN"/>
              <a:t>Q</a:t>
            </a:r>
            <a:r>
              <a:rPr lang="zh-CN" altLang="en-US"/>
              <a:t>：若 </a:t>
            </a:r>
            <a:r>
              <a:rPr lang="en-US" altLang="zh-CN"/>
              <a:t>f (x) </a:t>
            </a:r>
            <a:r>
              <a:rPr lang="zh-CN" altLang="en-US"/>
              <a:t>连续，则 </a:t>
            </a:r>
            <a:r>
              <a:rPr lang="en-US" altLang="zh-CN"/>
              <a:t>f (x) </a:t>
            </a:r>
            <a:r>
              <a:rPr lang="zh-CN" altLang="en-US"/>
              <a:t>可导。 </a:t>
            </a:r>
          </a:p>
          <a:p>
            <a:pPr marL="103188" indent="-103188"/>
            <a:r>
              <a:rPr lang="en-US" altLang="zh-CN"/>
              <a:t>3</a:t>
            </a:r>
            <a:r>
              <a:rPr lang="zh-CN" altLang="en-US"/>
              <a:t>） </a:t>
            </a:r>
            <a:r>
              <a:rPr lang="en-US" altLang="zh-CN"/>
              <a:t>P</a:t>
            </a:r>
            <a:r>
              <a:rPr lang="zh-CN" altLang="en-US"/>
              <a:t>：</a:t>
            </a:r>
            <a:r>
              <a:rPr lang="en-US" altLang="zh-CN"/>
              <a:t>2 + 2 = 4     Q</a:t>
            </a:r>
            <a:r>
              <a:rPr lang="zh-CN" altLang="en-US"/>
              <a:t>：地球外有生物。 </a:t>
            </a:r>
          </a:p>
          <a:p>
            <a:pPr marL="103188" indent="-103188"/>
            <a:r>
              <a:rPr lang="zh-CN" altLang="en-US"/>
              <a:t>       </a:t>
            </a:r>
            <a:r>
              <a:rPr lang="en-US" altLang="zh-CN"/>
              <a:t>P </a:t>
            </a:r>
            <a:r>
              <a:rPr lang="en-US" altLang="zh-CN">
                <a:sym typeface="Symbol" panose="05050102010706020507" pitchFamily="18" charset="2"/>
              </a:rPr>
              <a:t>→ </a:t>
            </a:r>
            <a:r>
              <a:rPr lang="en-US" altLang="zh-CN"/>
              <a:t>Q</a:t>
            </a:r>
            <a:r>
              <a:rPr lang="zh-CN" altLang="en-US"/>
              <a:t>：若 </a:t>
            </a:r>
            <a:r>
              <a:rPr lang="en-US" altLang="zh-CN"/>
              <a:t>2 + 2 = 4</a:t>
            </a:r>
            <a:r>
              <a:rPr lang="zh-CN" altLang="en-US"/>
              <a:t>，则地球外有生物。</a:t>
            </a:r>
            <a:endParaRPr lang="en-US" altLang="zh-CN"/>
          </a:p>
          <a:p>
            <a:pPr marL="103188" indent="-103188"/>
            <a:endParaRPr lang="en-US" altLang="zh-CN"/>
          </a:p>
          <a:p>
            <a:r>
              <a:rPr lang="en-US" altLang="zh-CN"/>
              <a:t>P </a:t>
            </a:r>
            <a:r>
              <a:rPr lang="en-US" altLang="zh-CN">
                <a:sym typeface="Symbol" panose="05050102010706020507" pitchFamily="18" charset="2"/>
              </a:rPr>
              <a:t>→</a:t>
            </a:r>
            <a:r>
              <a:rPr lang="en-US" altLang="zh-CN"/>
              <a:t>Q</a:t>
            </a:r>
            <a:r>
              <a:rPr lang="zh-CN" altLang="en-US"/>
              <a:t>所表示的逻辑关系是：</a:t>
            </a:r>
            <a:r>
              <a:rPr lang="en-US" altLang="zh-CN"/>
              <a:t>P</a:t>
            </a:r>
            <a:r>
              <a:rPr lang="zh-CN" altLang="en-US"/>
              <a:t>是</a:t>
            </a:r>
            <a:r>
              <a:rPr lang="en-US" altLang="zh-CN"/>
              <a:t>Q</a:t>
            </a:r>
            <a:r>
              <a:rPr lang="zh-CN" altLang="en-US"/>
              <a:t>的充分条件，或者说</a:t>
            </a:r>
            <a:r>
              <a:rPr lang="en-US" altLang="zh-CN"/>
              <a:t>Q</a:t>
            </a:r>
            <a:r>
              <a:rPr lang="zh-CN" altLang="en-US"/>
              <a:t>是</a:t>
            </a:r>
            <a:r>
              <a:rPr lang="en-US" altLang="zh-CN"/>
              <a:t>P</a:t>
            </a:r>
            <a:r>
              <a:rPr lang="zh-CN" altLang="en-US"/>
              <a:t>的必要条件。在日常语言中，“只要</a:t>
            </a:r>
            <a:r>
              <a:rPr lang="en-US" altLang="zh-CN"/>
              <a:t>P</a:t>
            </a:r>
            <a:r>
              <a:rPr lang="zh-CN" altLang="en-US"/>
              <a:t>就</a:t>
            </a:r>
            <a:r>
              <a:rPr lang="en-US" altLang="zh-CN"/>
              <a:t>Q”</a:t>
            </a:r>
            <a:r>
              <a:rPr lang="zh-CN" altLang="en-US"/>
              <a:t>，“如果</a:t>
            </a:r>
            <a:r>
              <a:rPr lang="en-US" altLang="zh-CN"/>
              <a:t>P</a:t>
            </a:r>
            <a:r>
              <a:rPr lang="zh-CN" altLang="en-US"/>
              <a:t>必然</a:t>
            </a:r>
            <a:r>
              <a:rPr lang="en-US" altLang="zh-CN"/>
              <a:t>Q”</a:t>
            </a:r>
            <a:r>
              <a:rPr lang="zh-CN" altLang="en-US"/>
              <a:t>等，可以写成</a:t>
            </a:r>
            <a:r>
              <a:rPr lang="en-US" altLang="zh-CN"/>
              <a:t>P</a:t>
            </a:r>
            <a:r>
              <a:rPr lang="en-US" altLang="zh-CN">
                <a:sym typeface="Symbol" panose="05050102010706020507" pitchFamily="18" charset="2"/>
              </a:rPr>
              <a:t>→</a:t>
            </a:r>
            <a:r>
              <a:rPr lang="en-US" altLang="zh-CN"/>
              <a:t>Q</a:t>
            </a:r>
            <a:r>
              <a:rPr lang="zh-CN" altLang="en-US"/>
              <a:t>的形式。</a:t>
            </a:r>
          </a:p>
          <a:p>
            <a:pPr marL="103188" indent="-103188"/>
            <a:endParaRPr lang="en-US" altLang="zh-CN"/>
          </a:p>
          <a:p>
            <a:r>
              <a:rPr lang="zh-CN" altLang="en-US"/>
              <a:t>数理逻辑中一个复合命题的真假完全由其成分命题的真假所确定，而与成分命题的内容毫不相干。正因为如此，所以有时将数理逻辑中的蕴涵称为形式蕴涵或实质蕴涵。</a:t>
            </a:r>
            <a:endParaRPr lang="en-US" altLang="zh-CN"/>
          </a:p>
          <a:p>
            <a:endParaRPr lang="zh-CN" altLang="en-US"/>
          </a:p>
        </p:txBody>
      </p:sp>
    </p:spTree>
    <p:extLst>
      <p:ext uri="{BB962C8B-B14F-4D97-AF65-F5344CB8AC3E}">
        <p14:creationId xmlns:p14="http://schemas.microsoft.com/office/powerpoint/2010/main" val="45606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主题2">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A26D4636-0247-4EB1-9B54-FF60AD818FF0}" vid="{56C87730-94CB-48DE-9FF9-651C7E971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1679</TotalTime>
  <Words>4069</Words>
  <Application>Microsoft Office PowerPoint</Application>
  <PresentationFormat>全屏显示(4:3)</PresentationFormat>
  <Paragraphs>638</Paragraphs>
  <Slides>35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35</vt:i4>
      </vt:variant>
    </vt:vector>
  </HeadingPairs>
  <TitlesOfParts>
    <vt:vector size="42" baseType="lpstr">
      <vt:lpstr>等线</vt:lpstr>
      <vt:lpstr>黑体</vt:lpstr>
      <vt:lpstr>微软雅黑</vt:lpstr>
      <vt:lpstr>Arial</vt:lpstr>
      <vt:lpstr>Times New Roman</vt:lpstr>
      <vt:lpstr>Wingdings</vt:lpstr>
      <vt:lpstr>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KEWEI</dc:creator>
  <cp:lastModifiedBy>Wei Ke</cp:lastModifiedBy>
  <cp:revision>239</cp:revision>
  <dcterms:created xsi:type="dcterms:W3CDTF">2021-08-31T07:59:58Z</dcterms:created>
  <dcterms:modified xsi:type="dcterms:W3CDTF">2022-09-12T09:52:09Z</dcterms:modified>
</cp:coreProperties>
</file>