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7" r:id="rId2"/>
    <p:sldId id="337" r:id="rId3"/>
    <p:sldId id="331" r:id="rId4"/>
    <p:sldId id="403" r:id="rId5"/>
    <p:sldId id="408" r:id="rId6"/>
    <p:sldId id="338" r:id="rId7"/>
    <p:sldId id="339" r:id="rId8"/>
    <p:sldId id="411" r:id="rId9"/>
    <p:sldId id="412" r:id="rId10"/>
    <p:sldId id="413" r:id="rId11"/>
    <p:sldId id="336" r:id="rId12"/>
    <p:sldId id="414" r:id="rId13"/>
    <p:sldId id="341" r:id="rId14"/>
    <p:sldId id="415" r:id="rId15"/>
    <p:sldId id="416" r:id="rId16"/>
    <p:sldId id="271" r:id="rId17"/>
    <p:sldId id="342" r:id="rId18"/>
    <p:sldId id="343" r:id="rId19"/>
    <p:sldId id="418" r:id="rId20"/>
    <p:sldId id="344" r:id="rId21"/>
    <p:sldId id="419" r:id="rId22"/>
    <p:sldId id="345" r:id="rId23"/>
    <p:sldId id="346" r:id="rId24"/>
    <p:sldId id="420" r:id="rId25"/>
    <p:sldId id="347"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7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883" autoAdjust="0"/>
  </p:normalViewPr>
  <p:slideViewPr>
    <p:cSldViewPr snapToGrid="0" showGuides="1">
      <p:cViewPr varScale="1">
        <p:scale>
          <a:sx n="113" d="100"/>
          <a:sy n="113" d="100"/>
        </p:scale>
        <p:origin x="1563" y="57"/>
      </p:cViewPr>
      <p:guideLst>
        <p:guide orient="horz" pos="2160"/>
        <p:guide pos="278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 Id="rId4"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33D4F-F1E0-46C3-BD26-B8F7325BDB7A}" type="datetimeFigureOut">
              <a:rPr lang="zh-CN" altLang="en-US" smtClean="0"/>
              <a:t>2022/9/21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C8118-28A3-4B46-85EC-397382198629}" type="slidenum">
              <a:rPr lang="zh-CN" altLang="en-US" smtClean="0"/>
              <a:t>‹#›</a:t>
            </a:fld>
            <a:endParaRPr lang="zh-CN" altLang="en-US"/>
          </a:p>
        </p:txBody>
      </p:sp>
    </p:spTree>
    <p:extLst>
      <p:ext uri="{BB962C8B-B14F-4D97-AF65-F5344CB8AC3E}">
        <p14:creationId xmlns:p14="http://schemas.microsoft.com/office/powerpoint/2010/main" val="2254909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613" y="140483"/>
            <a:ext cx="3194092" cy="855561"/>
          </a:xfrm>
          <a:prstGeom prst="rect">
            <a:avLst/>
          </a:prstGeom>
        </p:spPr>
      </p:pic>
      <p:sp>
        <p:nvSpPr>
          <p:cNvPr id="8" name="矩形 7"/>
          <p:cNvSpPr/>
          <p:nvPr/>
        </p:nvSpPr>
        <p:spPr>
          <a:xfrm>
            <a:off x="2228851" y="2492946"/>
            <a:ext cx="6915151" cy="4365057"/>
          </a:xfrm>
          <a:prstGeom prst="rect">
            <a:avLst/>
          </a:prstGeom>
          <a:blipFill dpi="0" rotWithShape="1">
            <a:blip r:embed="rId3">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4" name="矩形 3"/>
          <p:cNvSpPr/>
          <p:nvPr/>
        </p:nvSpPr>
        <p:spPr>
          <a:xfrm>
            <a:off x="179613" y="1798271"/>
            <a:ext cx="8792938" cy="1524592"/>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Picture 2" descr="http://g.hiphotos.baidu.com/baike/w=268/sign=3d3d08a135d12f2ece05a96677c3d5ff/dc54564e9258d109f50fc0c4d258ccbf6d814dd3.jpg"/>
          <p:cNvPicPr>
            <a:picLocks noChangeAspect="1" noChangeArrowheads="1"/>
          </p:cNvPicPr>
          <p:nvPr/>
        </p:nvPicPr>
        <p:blipFill rotWithShape="1">
          <a:blip r:embed="rId4"/>
          <a:srcRect l="7208" t="5273" r="8108" b="5562"/>
          <a:stretch/>
        </p:blipFill>
        <p:spPr bwMode="auto">
          <a:xfrm>
            <a:off x="8108029" y="140481"/>
            <a:ext cx="864523" cy="855326"/>
          </a:xfrm>
          <a:prstGeom prst="ellipse">
            <a:avLst/>
          </a:prstGeom>
          <a:noFill/>
          <a:ln w="9525">
            <a:noFill/>
            <a:miter lim="800000"/>
            <a:headEnd/>
            <a:tailEnd/>
          </a:ln>
        </p:spPr>
      </p:pic>
    </p:spTree>
    <p:extLst>
      <p:ext uri="{BB962C8B-B14F-4D97-AF65-F5344CB8AC3E}">
        <p14:creationId xmlns:p14="http://schemas.microsoft.com/office/powerpoint/2010/main" val="226922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9" name="直接连接符 8"/>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0"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grpSp>
        <p:nvGrpSpPr>
          <p:cNvPr id="11" name="组合 10"/>
          <p:cNvGrpSpPr>
            <a:grpSpLocks noChangeAspect="1"/>
          </p:cNvGrpSpPr>
          <p:nvPr/>
        </p:nvGrpSpPr>
        <p:grpSpPr>
          <a:xfrm>
            <a:off x="2276221" y="3860936"/>
            <a:ext cx="1260000" cy="1260000"/>
            <a:chOff x="1174779" y="3359349"/>
            <a:chExt cx="1800000" cy="1800001"/>
          </a:xfrm>
        </p:grpSpPr>
        <p:grpSp>
          <p:nvGrpSpPr>
            <p:cNvPr id="12" name="组合 11"/>
            <p:cNvGrpSpPr/>
            <p:nvPr/>
          </p:nvGrpSpPr>
          <p:grpSpPr>
            <a:xfrm>
              <a:off x="1174779" y="3359349"/>
              <a:ext cx="1800000" cy="1800001"/>
              <a:chOff x="6250980" y="3660482"/>
              <a:chExt cx="1800000" cy="1800001"/>
            </a:xfrm>
          </p:grpSpPr>
          <p:sp>
            <p:nvSpPr>
              <p:cNvPr id="14" name="椭圆 13"/>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椭圆 12"/>
            <p:cNvSpPr/>
            <p:nvPr/>
          </p:nvSpPr>
          <p:spPr>
            <a:xfrm>
              <a:off x="1354779" y="3539349"/>
              <a:ext cx="1440000" cy="1440000"/>
            </a:xfrm>
            <a:prstGeom prst="ellipse">
              <a:avLst/>
            </a:prstGeom>
            <a:solidFill>
              <a:srgbClr val="A6A6A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6" name="组合 15"/>
          <p:cNvGrpSpPr>
            <a:grpSpLocks noChangeAspect="1"/>
          </p:cNvGrpSpPr>
          <p:nvPr/>
        </p:nvGrpSpPr>
        <p:grpSpPr>
          <a:xfrm>
            <a:off x="2683600" y="2570378"/>
            <a:ext cx="576000" cy="576000"/>
            <a:chOff x="1174779" y="3359349"/>
            <a:chExt cx="1800000" cy="1800001"/>
          </a:xfrm>
        </p:grpSpPr>
        <p:grpSp>
          <p:nvGrpSpPr>
            <p:cNvPr id="17" name="组合 16"/>
            <p:cNvGrpSpPr/>
            <p:nvPr/>
          </p:nvGrpSpPr>
          <p:grpSpPr>
            <a:xfrm>
              <a:off x="1174779" y="3359349"/>
              <a:ext cx="1800000" cy="1800001"/>
              <a:chOff x="6250980" y="3660482"/>
              <a:chExt cx="1800000" cy="1800001"/>
            </a:xfrm>
          </p:grpSpPr>
          <p:sp>
            <p:nvSpPr>
              <p:cNvPr id="19" name="椭圆 18"/>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8" name="椭圆 17"/>
            <p:cNvSpPr/>
            <p:nvPr/>
          </p:nvSpPr>
          <p:spPr>
            <a:xfrm>
              <a:off x="1354779" y="3539349"/>
              <a:ext cx="1440000" cy="1440000"/>
            </a:xfrm>
            <a:prstGeom prst="ellipse">
              <a:avLst/>
            </a:prstGeom>
            <a:solidFill>
              <a:srgbClr val="90AFC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1" name="组合 20"/>
          <p:cNvGrpSpPr/>
          <p:nvPr/>
        </p:nvGrpSpPr>
        <p:grpSpPr>
          <a:xfrm>
            <a:off x="1046591" y="2718418"/>
            <a:ext cx="1980000" cy="1980000"/>
            <a:chOff x="6250980" y="3660482"/>
            <a:chExt cx="1800000" cy="1800001"/>
          </a:xfrm>
        </p:grpSpPr>
        <p:sp>
          <p:nvSpPr>
            <p:cNvPr id="22" name="椭圆 21"/>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4" name="椭圆 23"/>
          <p:cNvSpPr/>
          <p:nvPr/>
        </p:nvSpPr>
        <p:spPr>
          <a:xfrm>
            <a:off x="1190591" y="2862418"/>
            <a:ext cx="1692000" cy="1692000"/>
          </a:xfrm>
          <a:prstGeom prst="ellipse">
            <a:avLst/>
          </a:prstGeom>
          <a:solidFill>
            <a:srgbClr val="D54A47"/>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nvGrpSpPr>
          <p:cNvPr id="25" name="组合 24"/>
          <p:cNvGrpSpPr>
            <a:grpSpLocks noChangeAspect="1"/>
          </p:cNvGrpSpPr>
          <p:nvPr/>
        </p:nvGrpSpPr>
        <p:grpSpPr>
          <a:xfrm>
            <a:off x="778122" y="2035413"/>
            <a:ext cx="1044000" cy="1044000"/>
            <a:chOff x="1174779" y="3359349"/>
            <a:chExt cx="1800000" cy="1800001"/>
          </a:xfrm>
        </p:grpSpPr>
        <p:grpSp>
          <p:nvGrpSpPr>
            <p:cNvPr id="26" name="组合 25"/>
            <p:cNvGrpSpPr/>
            <p:nvPr/>
          </p:nvGrpSpPr>
          <p:grpSpPr>
            <a:xfrm>
              <a:off x="1174779" y="3359349"/>
              <a:ext cx="1800000" cy="1800001"/>
              <a:chOff x="6250980" y="3660482"/>
              <a:chExt cx="1800000" cy="1800001"/>
            </a:xfrm>
          </p:grpSpPr>
          <p:sp>
            <p:nvSpPr>
              <p:cNvPr id="28" name="椭圆 27"/>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7" name="椭圆 26"/>
            <p:cNvSpPr/>
            <p:nvPr/>
          </p:nvSpPr>
          <p:spPr>
            <a:xfrm>
              <a:off x="1354779" y="3539349"/>
              <a:ext cx="1440000" cy="1440000"/>
            </a:xfrm>
            <a:prstGeom prst="ellipse">
              <a:avLst/>
            </a:prstGeom>
            <a:solidFill>
              <a:srgbClr val="789BB5"/>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0" name="组合 29"/>
          <p:cNvGrpSpPr>
            <a:grpSpLocks noChangeAspect="1"/>
          </p:cNvGrpSpPr>
          <p:nvPr/>
        </p:nvGrpSpPr>
        <p:grpSpPr>
          <a:xfrm>
            <a:off x="375243" y="4151919"/>
            <a:ext cx="648000" cy="648000"/>
            <a:chOff x="1174779" y="3359349"/>
            <a:chExt cx="1800000" cy="1800001"/>
          </a:xfrm>
        </p:grpSpPr>
        <p:grpSp>
          <p:nvGrpSpPr>
            <p:cNvPr id="31" name="组合 30"/>
            <p:cNvGrpSpPr/>
            <p:nvPr/>
          </p:nvGrpSpPr>
          <p:grpSpPr>
            <a:xfrm>
              <a:off x="1174779" y="3359349"/>
              <a:ext cx="1800000" cy="1800001"/>
              <a:chOff x="6250980" y="3660482"/>
              <a:chExt cx="1800000" cy="1800001"/>
            </a:xfrm>
          </p:grpSpPr>
          <p:sp>
            <p:nvSpPr>
              <p:cNvPr id="33" name="椭圆 32"/>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椭圆 3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2" name="椭圆 31"/>
            <p:cNvSpPr/>
            <p:nvPr/>
          </p:nvSpPr>
          <p:spPr>
            <a:xfrm>
              <a:off x="1354779" y="3539349"/>
              <a:ext cx="1440000" cy="1440000"/>
            </a:xfrm>
            <a:prstGeom prst="ellipse">
              <a:avLst/>
            </a:prstGeom>
            <a:solidFill>
              <a:schemeClr val="tx2">
                <a:lumMod val="75000"/>
                <a:lumOff val="2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5" name="KSO_Shape"/>
          <p:cNvSpPr>
            <a:spLocks/>
          </p:cNvSpPr>
          <p:nvPr/>
        </p:nvSpPr>
        <p:spPr bwMode="auto">
          <a:xfrm>
            <a:off x="1528838" y="3336923"/>
            <a:ext cx="1076172" cy="843815"/>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sp>
        <p:nvSpPr>
          <p:cNvPr id="38" name="文本占位符 37"/>
          <p:cNvSpPr>
            <a:spLocks noGrp="1"/>
          </p:cNvSpPr>
          <p:nvPr>
            <p:ph type="body" sz="quarter" idx="11" hasCustomPrompt="1"/>
          </p:nvPr>
        </p:nvSpPr>
        <p:spPr>
          <a:xfrm>
            <a:off x="3941258" y="1626050"/>
            <a:ext cx="4638675" cy="3975907"/>
          </a:xfrm>
          <a:prstGeom prst="rect">
            <a:avLst/>
          </a:prstGeom>
        </p:spPr>
        <p:txBody>
          <a:bodyPr/>
          <a:lstStyle>
            <a:lvl1pPr marL="0" marR="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sz="2100" b="0">
                <a:effectLst>
                  <a:outerShdw blurRad="38100" dist="38100" dir="2700000" algn="tl">
                    <a:srgbClr val="000000">
                      <a:alpha val="43137"/>
                    </a:srgbClr>
                  </a:outerShdw>
                </a:effectLst>
                <a:latin typeface="+mn-ea"/>
                <a:ea typeface="+mn-ea"/>
              </a:defRPr>
            </a:lvl1pPr>
          </a:lstStyle>
          <a:p>
            <a:pPr>
              <a:lnSpc>
                <a:spcPct val="200000"/>
              </a:lnSpc>
            </a:pPr>
            <a:r>
              <a:rPr lang="en-US" altLang="zh-CN" sz="2100" b="1" dirty="0">
                <a:solidFill>
                  <a:srgbClr val="DF7566"/>
                </a:solidFill>
                <a:latin typeface="+mn-ea"/>
              </a:rPr>
              <a:t>x.1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r>
              <a:rPr lang="zh-CN" altLang="en-US" sz="2100" b="1" dirty="0">
                <a:solidFill>
                  <a:srgbClr val="DF7566"/>
                </a:solidFill>
                <a:latin typeface="+mn-ea"/>
              </a:rPr>
              <a:t>放不下缩小字体</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x.2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x.3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a:lnSpc>
                <a:spcPct val="200000"/>
              </a:lnSpc>
            </a:pPr>
            <a:r>
              <a:rPr lang="en-US" altLang="zh-CN" sz="2100" b="1" dirty="0">
                <a:solidFill>
                  <a:srgbClr val="DF7566"/>
                </a:solidFill>
                <a:latin typeface="+mn-ea"/>
              </a:rPr>
              <a:t>… …</a:t>
            </a:r>
          </a:p>
        </p:txBody>
      </p:sp>
      <p:sp>
        <p:nvSpPr>
          <p:cNvPr id="36"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一级标题</a:t>
            </a:r>
          </a:p>
        </p:txBody>
      </p:sp>
    </p:spTree>
    <p:extLst>
      <p:ext uri="{BB962C8B-B14F-4D97-AF65-F5344CB8AC3E}">
        <p14:creationId xmlns:p14="http://schemas.microsoft.com/office/powerpoint/2010/main" val="3130219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8" name="矩形 7"/>
          <p:cNvSpPr/>
          <p:nvPr/>
        </p:nvSpPr>
        <p:spPr>
          <a:xfrm>
            <a:off x="2228851" y="2492946"/>
            <a:ext cx="6915151" cy="4365057"/>
          </a:xfrm>
          <a:prstGeom prst="rect">
            <a:avLst/>
          </a:prstGeom>
          <a:blipFill dpi="0" rotWithShape="1">
            <a:blip r:embed="rId2">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9" name="直接连接符 8"/>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0"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grpSp>
        <p:nvGrpSpPr>
          <p:cNvPr id="11" name="组合 10"/>
          <p:cNvGrpSpPr>
            <a:grpSpLocks noChangeAspect="1"/>
          </p:cNvGrpSpPr>
          <p:nvPr/>
        </p:nvGrpSpPr>
        <p:grpSpPr>
          <a:xfrm>
            <a:off x="2276221" y="3860936"/>
            <a:ext cx="1260000" cy="1260000"/>
            <a:chOff x="1174779" y="3359349"/>
            <a:chExt cx="1800000" cy="1800001"/>
          </a:xfrm>
        </p:grpSpPr>
        <p:grpSp>
          <p:nvGrpSpPr>
            <p:cNvPr id="12" name="组合 11"/>
            <p:cNvGrpSpPr/>
            <p:nvPr/>
          </p:nvGrpSpPr>
          <p:grpSpPr>
            <a:xfrm>
              <a:off x="1174779" y="3359349"/>
              <a:ext cx="1800000" cy="1800001"/>
              <a:chOff x="6250980" y="3660482"/>
              <a:chExt cx="1800000" cy="1800001"/>
            </a:xfrm>
          </p:grpSpPr>
          <p:sp>
            <p:nvSpPr>
              <p:cNvPr id="14" name="椭圆 13"/>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椭圆 12"/>
            <p:cNvSpPr/>
            <p:nvPr/>
          </p:nvSpPr>
          <p:spPr>
            <a:xfrm>
              <a:off x="1354779" y="3539349"/>
              <a:ext cx="1440000" cy="1440000"/>
            </a:xfrm>
            <a:prstGeom prst="ellipse">
              <a:avLst/>
            </a:prstGeom>
            <a:solidFill>
              <a:srgbClr val="A6A6A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6" name="组合 15"/>
          <p:cNvGrpSpPr>
            <a:grpSpLocks noChangeAspect="1"/>
          </p:cNvGrpSpPr>
          <p:nvPr/>
        </p:nvGrpSpPr>
        <p:grpSpPr>
          <a:xfrm>
            <a:off x="2683600" y="2570378"/>
            <a:ext cx="576000" cy="576000"/>
            <a:chOff x="1174779" y="3359349"/>
            <a:chExt cx="1800000" cy="1800001"/>
          </a:xfrm>
        </p:grpSpPr>
        <p:grpSp>
          <p:nvGrpSpPr>
            <p:cNvPr id="17" name="组合 16"/>
            <p:cNvGrpSpPr/>
            <p:nvPr/>
          </p:nvGrpSpPr>
          <p:grpSpPr>
            <a:xfrm>
              <a:off x="1174779" y="3359349"/>
              <a:ext cx="1800000" cy="1800001"/>
              <a:chOff x="6250980" y="3660482"/>
              <a:chExt cx="1800000" cy="1800001"/>
            </a:xfrm>
          </p:grpSpPr>
          <p:sp>
            <p:nvSpPr>
              <p:cNvPr id="19" name="椭圆 18"/>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8" name="椭圆 17"/>
            <p:cNvSpPr/>
            <p:nvPr/>
          </p:nvSpPr>
          <p:spPr>
            <a:xfrm>
              <a:off x="1354779" y="3539349"/>
              <a:ext cx="1440000" cy="1440000"/>
            </a:xfrm>
            <a:prstGeom prst="ellipse">
              <a:avLst/>
            </a:prstGeom>
            <a:solidFill>
              <a:srgbClr val="90AFC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1" name="组合 20"/>
          <p:cNvGrpSpPr/>
          <p:nvPr/>
        </p:nvGrpSpPr>
        <p:grpSpPr>
          <a:xfrm>
            <a:off x="1046591" y="2718418"/>
            <a:ext cx="1980000" cy="1980000"/>
            <a:chOff x="6250980" y="3660482"/>
            <a:chExt cx="1800000" cy="1800001"/>
          </a:xfrm>
        </p:grpSpPr>
        <p:sp>
          <p:nvSpPr>
            <p:cNvPr id="22" name="椭圆 21"/>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4" name="椭圆 23"/>
          <p:cNvSpPr/>
          <p:nvPr/>
        </p:nvSpPr>
        <p:spPr>
          <a:xfrm>
            <a:off x="1190591" y="2862418"/>
            <a:ext cx="1692000" cy="1692000"/>
          </a:xfrm>
          <a:prstGeom prst="ellipse">
            <a:avLst/>
          </a:prstGeom>
          <a:solidFill>
            <a:srgbClr val="D54A47"/>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nvGrpSpPr>
          <p:cNvPr id="25" name="组合 24"/>
          <p:cNvGrpSpPr>
            <a:grpSpLocks noChangeAspect="1"/>
          </p:cNvGrpSpPr>
          <p:nvPr/>
        </p:nvGrpSpPr>
        <p:grpSpPr>
          <a:xfrm>
            <a:off x="778122" y="2035413"/>
            <a:ext cx="1044000" cy="1044000"/>
            <a:chOff x="1174779" y="3359349"/>
            <a:chExt cx="1800000" cy="1800001"/>
          </a:xfrm>
        </p:grpSpPr>
        <p:grpSp>
          <p:nvGrpSpPr>
            <p:cNvPr id="26" name="组合 25"/>
            <p:cNvGrpSpPr/>
            <p:nvPr/>
          </p:nvGrpSpPr>
          <p:grpSpPr>
            <a:xfrm>
              <a:off x="1174779" y="3359349"/>
              <a:ext cx="1800000" cy="1800001"/>
              <a:chOff x="6250980" y="3660482"/>
              <a:chExt cx="1800000" cy="1800001"/>
            </a:xfrm>
          </p:grpSpPr>
          <p:sp>
            <p:nvSpPr>
              <p:cNvPr id="28" name="椭圆 27"/>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7" name="椭圆 26"/>
            <p:cNvSpPr/>
            <p:nvPr/>
          </p:nvSpPr>
          <p:spPr>
            <a:xfrm>
              <a:off x="1354779" y="3539349"/>
              <a:ext cx="1440000" cy="1440000"/>
            </a:xfrm>
            <a:prstGeom prst="ellipse">
              <a:avLst/>
            </a:prstGeom>
            <a:solidFill>
              <a:srgbClr val="789BB5"/>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0" name="组合 29"/>
          <p:cNvGrpSpPr>
            <a:grpSpLocks noChangeAspect="1"/>
          </p:cNvGrpSpPr>
          <p:nvPr/>
        </p:nvGrpSpPr>
        <p:grpSpPr>
          <a:xfrm>
            <a:off x="375243" y="4151919"/>
            <a:ext cx="648000" cy="648000"/>
            <a:chOff x="1174779" y="3359349"/>
            <a:chExt cx="1800000" cy="1800001"/>
          </a:xfrm>
        </p:grpSpPr>
        <p:grpSp>
          <p:nvGrpSpPr>
            <p:cNvPr id="31" name="组合 30"/>
            <p:cNvGrpSpPr/>
            <p:nvPr/>
          </p:nvGrpSpPr>
          <p:grpSpPr>
            <a:xfrm>
              <a:off x="1174779" y="3359349"/>
              <a:ext cx="1800000" cy="1800001"/>
              <a:chOff x="6250980" y="3660482"/>
              <a:chExt cx="1800000" cy="1800001"/>
            </a:xfrm>
          </p:grpSpPr>
          <p:sp>
            <p:nvSpPr>
              <p:cNvPr id="33" name="椭圆 32"/>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椭圆 3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2" name="椭圆 31"/>
            <p:cNvSpPr/>
            <p:nvPr/>
          </p:nvSpPr>
          <p:spPr>
            <a:xfrm>
              <a:off x="1354779" y="3539349"/>
              <a:ext cx="1440000" cy="1440000"/>
            </a:xfrm>
            <a:prstGeom prst="ellipse">
              <a:avLst/>
            </a:prstGeom>
            <a:solidFill>
              <a:schemeClr val="tx2">
                <a:lumMod val="75000"/>
                <a:lumOff val="2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5" name="KSO_Shape"/>
          <p:cNvSpPr>
            <a:spLocks/>
          </p:cNvSpPr>
          <p:nvPr/>
        </p:nvSpPr>
        <p:spPr bwMode="auto">
          <a:xfrm>
            <a:off x="1528838" y="3336923"/>
            <a:ext cx="1076172" cy="843815"/>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sp>
        <p:nvSpPr>
          <p:cNvPr id="38" name="文本占位符 37"/>
          <p:cNvSpPr>
            <a:spLocks noGrp="1"/>
          </p:cNvSpPr>
          <p:nvPr>
            <p:ph type="body" sz="quarter" idx="11" hasCustomPrompt="1"/>
          </p:nvPr>
        </p:nvSpPr>
        <p:spPr>
          <a:xfrm>
            <a:off x="3941258" y="1626050"/>
            <a:ext cx="4638675" cy="3975907"/>
          </a:xfrm>
          <a:prstGeom prst="rect">
            <a:avLst/>
          </a:prstGeom>
        </p:spPr>
        <p:txBody>
          <a:bodyPr/>
          <a:lstStyle>
            <a:lvl1pPr marL="0" marR="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sz="2100" b="0">
                <a:effectLst>
                  <a:outerShdw blurRad="38100" dist="38100" dir="2700000" algn="tl">
                    <a:srgbClr val="000000">
                      <a:alpha val="43137"/>
                    </a:srgbClr>
                  </a:outerShdw>
                </a:effectLst>
                <a:latin typeface="+mn-ea"/>
                <a:ea typeface="+mn-ea"/>
              </a:defRPr>
            </a:lvl1pPr>
          </a:lstStyle>
          <a:p>
            <a:pPr>
              <a:lnSpc>
                <a:spcPct val="200000"/>
              </a:lnSpc>
            </a:pPr>
            <a:r>
              <a:rPr lang="en-US" altLang="zh-CN" sz="2100" b="1" dirty="0">
                <a:solidFill>
                  <a:srgbClr val="DF7566"/>
                </a:solidFill>
                <a:latin typeface="+mn-ea"/>
              </a:rPr>
              <a:t>x.1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r>
              <a:rPr lang="zh-CN" altLang="en-US" sz="2100" b="1" dirty="0">
                <a:solidFill>
                  <a:srgbClr val="DF7566"/>
                </a:solidFill>
                <a:latin typeface="+mn-ea"/>
              </a:rPr>
              <a:t>放不下缩小字体</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x.2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x.3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a:lnSpc>
                <a:spcPct val="200000"/>
              </a:lnSpc>
            </a:pPr>
            <a:r>
              <a:rPr lang="en-US" altLang="zh-CN" sz="2100" b="1" dirty="0">
                <a:solidFill>
                  <a:srgbClr val="DF7566"/>
                </a:solidFill>
                <a:latin typeface="+mn-ea"/>
              </a:rPr>
              <a:t>… …</a:t>
            </a:r>
          </a:p>
        </p:txBody>
      </p:sp>
      <p:sp>
        <p:nvSpPr>
          <p:cNvPr id="36"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一级标题</a:t>
            </a:r>
          </a:p>
        </p:txBody>
      </p:sp>
    </p:spTree>
    <p:extLst>
      <p:ext uri="{BB962C8B-B14F-4D97-AF65-F5344CB8AC3E}">
        <p14:creationId xmlns:p14="http://schemas.microsoft.com/office/powerpoint/2010/main" val="1781764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标题和内容">
    <p:spTree>
      <p:nvGrpSpPr>
        <p:cNvPr id="1" name=""/>
        <p:cNvGrpSpPr/>
        <p:nvPr/>
      </p:nvGrpSpPr>
      <p:grpSpPr>
        <a:xfrm>
          <a:off x="0" y="0"/>
          <a:ext cx="0" cy="0"/>
          <a:chOff x="0" y="0"/>
          <a:chExt cx="0" cy="0"/>
        </a:xfrm>
      </p:grpSpPr>
      <p:sp>
        <p:nvSpPr>
          <p:cNvPr id="5" name="Date Placeholder 4"/>
          <p:cNvSpPr>
            <a:spLocks noGrp="1" noChangeArrowheads="1"/>
          </p:cNvSpPr>
          <p:nvPr>
            <p:ph type="dt" sz="half" idx="10"/>
          </p:nvPr>
        </p:nvSpPr>
        <p:spPr>
          <a:xfrm>
            <a:off x="3048001" y="6311902"/>
            <a:ext cx="1712913" cy="290513"/>
          </a:xfrm>
          <a:prstGeom prst="rect">
            <a:avLst/>
          </a:prstGeom>
          <a:ln/>
        </p:spPr>
        <p:txBody>
          <a:bodyPr/>
          <a:lstStyle>
            <a:lvl1pPr>
              <a:defRPr/>
            </a:lvl1pPr>
          </a:lstStyle>
          <a:p>
            <a:fld id="{97942283-E200-425C-BD67-ADC0EB47AF52}" type="datetimeFigureOut">
              <a:rPr lang="zh-CN" altLang="en-US" smtClean="0"/>
              <a:t>2022/9/21</a:t>
            </a:fld>
            <a:endParaRPr lang="zh-CN" altLang="en-US"/>
          </a:p>
        </p:txBody>
      </p:sp>
      <p:sp>
        <p:nvSpPr>
          <p:cNvPr id="6" name="Footer Placeholder 5"/>
          <p:cNvSpPr>
            <a:spLocks noGrp="1" noChangeArrowheads="1"/>
          </p:cNvSpPr>
          <p:nvPr>
            <p:ph type="ftr" sz="quarter" idx="11"/>
          </p:nvPr>
        </p:nvSpPr>
        <p:spPr>
          <a:xfrm>
            <a:off x="4830763" y="6323013"/>
            <a:ext cx="2311400" cy="290512"/>
          </a:xfrm>
          <a:prstGeom prst="rect">
            <a:avLst/>
          </a:prstGeom>
          <a:ln/>
        </p:spPr>
        <p:txBody>
          <a:bodyPr/>
          <a:lstStyle>
            <a:lvl1pPr>
              <a:defRPr/>
            </a:lvl1pPr>
          </a:lstStyle>
          <a:p>
            <a:endParaRPr lang="zh-CN" altLang="en-US"/>
          </a:p>
        </p:txBody>
      </p:sp>
      <p:sp>
        <p:nvSpPr>
          <p:cNvPr id="8" name="Rectangle 6"/>
          <p:cNvSpPr>
            <a:spLocks noGrp="1" noChangeArrowheads="1"/>
          </p:cNvSpPr>
          <p:nvPr>
            <p:ph type="sldNum" sz="quarter" idx="12"/>
          </p:nvPr>
        </p:nvSpPr>
        <p:spPr>
          <a:xfrm>
            <a:off x="7116764" y="6323013"/>
            <a:ext cx="1616075" cy="290512"/>
          </a:xfrm>
          <a:prstGeom prst="rect">
            <a:avLst/>
          </a:prstGeom>
          <a:ln/>
        </p:spPr>
        <p:txBody>
          <a:bodyPr/>
          <a:lstStyle>
            <a:lvl1pPr>
              <a:defRPr/>
            </a:lvl1pPr>
          </a:lstStyle>
          <a:p>
            <a:fld id="{4FA43FA1-920D-4FD5-9520-FD3BD69E9260}" type="slidenum">
              <a:rPr lang="zh-CN" altLang="en-US" smtClean="0"/>
              <a:t>‹#›</a:t>
            </a:fld>
            <a:endParaRPr lang="zh-CN" altLang="en-US"/>
          </a:p>
        </p:txBody>
      </p:sp>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14" name="直接连接符 13"/>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5"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sp>
        <p:nvSpPr>
          <p:cNvPr id="11"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二级标题</a:t>
            </a:r>
          </a:p>
        </p:txBody>
      </p:sp>
      <p:sp>
        <p:nvSpPr>
          <p:cNvPr id="16" name="文本占位符 15"/>
          <p:cNvSpPr>
            <a:spLocks noGrp="1"/>
          </p:cNvSpPr>
          <p:nvPr>
            <p:ph type="body" sz="quarter" idx="14" hasCustomPrompt="1"/>
          </p:nvPr>
        </p:nvSpPr>
        <p:spPr>
          <a:xfrm>
            <a:off x="684260" y="1389180"/>
            <a:ext cx="8152169" cy="4762239"/>
          </a:xfrm>
          <a:prstGeom prst="rect">
            <a:avLst/>
          </a:prstGeom>
        </p:spPr>
        <p:txBody>
          <a:bodyPr/>
          <a:lstStyle>
            <a:lvl1pPr marL="0" indent="0">
              <a:buNone/>
              <a:defRPr sz="1800">
                <a:latin typeface="+mn-ea"/>
                <a:ea typeface="+mn-ea"/>
              </a:defRPr>
            </a:lvl1pPr>
          </a:lstStyle>
          <a:p>
            <a:pPr lvl="0"/>
            <a:r>
              <a:rPr lang="zh-CN" altLang="en-US" dirty="0"/>
              <a:t>一、三级标题（</a:t>
            </a:r>
            <a:r>
              <a:rPr lang="en-US" altLang="zh-CN" dirty="0"/>
              <a:t>&gt;=24</a:t>
            </a:r>
            <a:r>
              <a:rPr lang="zh-CN" altLang="en-US" dirty="0"/>
              <a:t>号，微软雅黑字体）</a:t>
            </a:r>
          </a:p>
        </p:txBody>
      </p:sp>
    </p:spTree>
    <p:extLst>
      <p:ext uri="{BB962C8B-B14F-4D97-AF65-F5344CB8AC3E}">
        <p14:creationId xmlns:p14="http://schemas.microsoft.com/office/powerpoint/2010/main" val="119296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7" name="矩形 6"/>
          <p:cNvSpPr/>
          <p:nvPr/>
        </p:nvSpPr>
        <p:spPr>
          <a:xfrm>
            <a:off x="2228851" y="2492946"/>
            <a:ext cx="6915151" cy="4365057"/>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5" name="Date Placeholder 4"/>
          <p:cNvSpPr>
            <a:spLocks noGrp="1" noChangeArrowheads="1"/>
          </p:cNvSpPr>
          <p:nvPr>
            <p:ph type="dt" sz="half" idx="10"/>
          </p:nvPr>
        </p:nvSpPr>
        <p:spPr>
          <a:xfrm>
            <a:off x="3048001" y="6311902"/>
            <a:ext cx="1712913" cy="290513"/>
          </a:xfrm>
          <a:prstGeom prst="rect">
            <a:avLst/>
          </a:prstGeom>
          <a:ln/>
        </p:spPr>
        <p:txBody>
          <a:bodyPr/>
          <a:lstStyle>
            <a:lvl1pPr>
              <a:defRPr/>
            </a:lvl1pPr>
          </a:lstStyle>
          <a:p>
            <a:fld id="{97942283-E200-425C-BD67-ADC0EB47AF52}" type="datetimeFigureOut">
              <a:rPr lang="zh-CN" altLang="en-US" smtClean="0"/>
              <a:t>2022/9/21</a:t>
            </a:fld>
            <a:endParaRPr lang="zh-CN" altLang="en-US"/>
          </a:p>
        </p:txBody>
      </p:sp>
      <p:sp>
        <p:nvSpPr>
          <p:cNvPr id="6" name="Footer Placeholder 5"/>
          <p:cNvSpPr>
            <a:spLocks noGrp="1" noChangeArrowheads="1"/>
          </p:cNvSpPr>
          <p:nvPr>
            <p:ph type="ftr" sz="quarter" idx="11"/>
          </p:nvPr>
        </p:nvSpPr>
        <p:spPr>
          <a:xfrm>
            <a:off x="4830763" y="6323013"/>
            <a:ext cx="2311400" cy="290512"/>
          </a:xfrm>
          <a:prstGeom prst="rect">
            <a:avLst/>
          </a:prstGeom>
          <a:ln/>
        </p:spPr>
        <p:txBody>
          <a:bodyPr/>
          <a:lstStyle>
            <a:lvl1pPr>
              <a:defRPr/>
            </a:lvl1pPr>
          </a:lstStyle>
          <a:p>
            <a:endParaRPr lang="zh-CN" altLang="en-US"/>
          </a:p>
        </p:txBody>
      </p:sp>
      <p:sp>
        <p:nvSpPr>
          <p:cNvPr id="8" name="Rectangle 6"/>
          <p:cNvSpPr>
            <a:spLocks noGrp="1" noChangeArrowheads="1"/>
          </p:cNvSpPr>
          <p:nvPr>
            <p:ph type="sldNum" sz="quarter" idx="12"/>
          </p:nvPr>
        </p:nvSpPr>
        <p:spPr>
          <a:xfrm>
            <a:off x="7116764" y="6323013"/>
            <a:ext cx="1616075" cy="290512"/>
          </a:xfrm>
          <a:prstGeom prst="rect">
            <a:avLst/>
          </a:prstGeom>
          <a:ln/>
        </p:spPr>
        <p:txBody>
          <a:bodyPr/>
          <a:lstStyle>
            <a:lvl1pPr>
              <a:defRPr/>
            </a:lvl1pPr>
          </a:lstStyle>
          <a:p>
            <a:fld id="{4FA43FA1-920D-4FD5-9520-FD3BD69E9260}" type="slidenum">
              <a:rPr lang="zh-CN" altLang="en-US" smtClean="0"/>
              <a:t>‹#›</a:t>
            </a:fld>
            <a:endParaRPr lang="zh-CN" altLang="en-US"/>
          </a:p>
        </p:txBody>
      </p:sp>
      <p:pic>
        <p:nvPicPr>
          <p:cNvPr id="13" name="图片 12"/>
          <p:cNvPicPr>
            <a:picLocks noChangeAspect="1"/>
          </p:cNvPicPr>
          <p:nvPr/>
        </p:nvPicPr>
        <p:blipFill rotWithShape="1">
          <a:blip r:embed="rId3"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14" name="直接连接符 13"/>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5"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sp>
        <p:nvSpPr>
          <p:cNvPr id="11"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二级标题</a:t>
            </a:r>
          </a:p>
        </p:txBody>
      </p:sp>
      <p:sp>
        <p:nvSpPr>
          <p:cNvPr id="16" name="文本占位符 15"/>
          <p:cNvSpPr>
            <a:spLocks noGrp="1"/>
          </p:cNvSpPr>
          <p:nvPr>
            <p:ph type="body" sz="quarter" idx="14" hasCustomPrompt="1"/>
          </p:nvPr>
        </p:nvSpPr>
        <p:spPr>
          <a:xfrm>
            <a:off x="684260" y="1389180"/>
            <a:ext cx="8152169" cy="4762239"/>
          </a:xfrm>
          <a:prstGeom prst="rect">
            <a:avLst/>
          </a:prstGeom>
        </p:spPr>
        <p:txBody>
          <a:bodyPr/>
          <a:lstStyle>
            <a:lvl1pPr marL="0" indent="0">
              <a:buNone/>
              <a:defRPr sz="1800">
                <a:latin typeface="+mn-ea"/>
                <a:ea typeface="+mn-ea"/>
              </a:defRPr>
            </a:lvl1pPr>
          </a:lstStyle>
          <a:p>
            <a:pPr lvl="0"/>
            <a:r>
              <a:rPr lang="zh-CN" altLang="en-US" dirty="0"/>
              <a:t>一、三级标题（</a:t>
            </a:r>
            <a:r>
              <a:rPr lang="en-US" altLang="zh-CN" dirty="0"/>
              <a:t>&gt;=24</a:t>
            </a:r>
            <a:r>
              <a:rPr lang="zh-CN" altLang="en-US" dirty="0"/>
              <a:t>号，微软雅黑字体）</a:t>
            </a:r>
          </a:p>
        </p:txBody>
      </p:sp>
    </p:spTree>
    <p:extLst>
      <p:ext uri="{BB962C8B-B14F-4D97-AF65-F5344CB8AC3E}">
        <p14:creationId xmlns:p14="http://schemas.microsoft.com/office/powerpoint/2010/main" val="11575237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7745013"/>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65" r:id="rId4"/>
    <p:sldLayoutId id="2147483663"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wei.ke@xjt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1.emf"/><Relationship Id="rId5" Type="http://schemas.openxmlformats.org/officeDocument/2006/relationships/oleObject" Target="../embeddings/oleObject8.bin"/><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10" Type="http://schemas.openxmlformats.org/officeDocument/2006/relationships/image" Target="../media/image7.emf"/><Relationship Id="rId4" Type="http://schemas.openxmlformats.org/officeDocument/2006/relationships/image" Target="../media/image4.emf"/><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F9C6E73-C2AA-4B48-828D-4777226AC2F5}"/>
              </a:ext>
            </a:extLst>
          </p:cNvPr>
          <p:cNvSpPr txBox="1"/>
          <p:nvPr/>
        </p:nvSpPr>
        <p:spPr>
          <a:xfrm>
            <a:off x="2180844" y="2084832"/>
            <a:ext cx="4782312" cy="923330"/>
          </a:xfrm>
          <a:prstGeom prst="rect">
            <a:avLst/>
          </a:prstGeom>
          <a:noFill/>
        </p:spPr>
        <p:txBody>
          <a:bodyPr wrap="square" rtlCol="0">
            <a:spAutoFit/>
          </a:bodyPr>
          <a:lstStyle/>
          <a:p>
            <a:pPr algn="ctr"/>
            <a:r>
              <a:rPr lang="zh-CN" altLang="en-US" sz="5400" b="1">
                <a:solidFill>
                  <a:schemeClr val="bg1"/>
                </a:solidFill>
                <a:latin typeface="微软雅黑" panose="020B0503020204020204" pitchFamily="34" charset="-122"/>
                <a:ea typeface="微软雅黑" panose="020B0503020204020204" pitchFamily="34" charset="-122"/>
              </a:rPr>
              <a:t>离散数学</a:t>
            </a:r>
          </a:p>
        </p:txBody>
      </p:sp>
      <p:sp>
        <p:nvSpPr>
          <p:cNvPr id="3" name="文本框 2">
            <a:extLst>
              <a:ext uri="{FF2B5EF4-FFF2-40B4-BE49-F238E27FC236}">
                <a16:creationId xmlns:a16="http://schemas.microsoft.com/office/drawing/2014/main" id="{C180CCB4-03DC-4E9A-8B28-D46929F91499}"/>
              </a:ext>
            </a:extLst>
          </p:cNvPr>
          <p:cNvSpPr txBox="1"/>
          <p:nvPr/>
        </p:nvSpPr>
        <p:spPr>
          <a:xfrm>
            <a:off x="2690622" y="4448556"/>
            <a:ext cx="3762756" cy="930511"/>
          </a:xfrm>
          <a:prstGeom prst="rect">
            <a:avLst/>
          </a:prstGeom>
          <a:noFill/>
        </p:spPr>
        <p:txBody>
          <a:bodyPr wrap="square" rtlCol="0">
            <a:spAutoFit/>
          </a:bodyPr>
          <a:lstStyle/>
          <a:p>
            <a:pPr algn="ctr"/>
            <a:r>
              <a:rPr lang="zh-CN" altLang="en-US" sz="2800"/>
              <a:t>柯  炜</a:t>
            </a:r>
            <a:endParaRPr lang="en-US" altLang="zh-CN" sz="2800"/>
          </a:p>
          <a:p>
            <a:pPr algn="ctr">
              <a:lnSpc>
                <a:spcPct val="150000"/>
              </a:lnSpc>
            </a:pPr>
            <a:r>
              <a:rPr lang="en-US" altLang="zh-CN" sz="2000"/>
              <a:t>Email: </a:t>
            </a:r>
            <a:r>
              <a:rPr lang="en-US" altLang="zh-CN" sz="2000">
                <a:hlinkClick r:id="rId2"/>
              </a:rPr>
              <a:t>wei.ke@xjtu.edu.cn</a:t>
            </a:r>
            <a:endParaRPr lang="en-US" altLang="zh-CN" sz="2000"/>
          </a:p>
        </p:txBody>
      </p:sp>
    </p:spTree>
    <p:extLst>
      <p:ext uri="{BB962C8B-B14F-4D97-AF65-F5344CB8AC3E}">
        <p14:creationId xmlns:p14="http://schemas.microsoft.com/office/powerpoint/2010/main" val="3820090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1.3.5</a:t>
            </a:r>
            <a:r>
              <a:rPr lang="zh-CN" altLang="en-US"/>
              <a:t>　范式</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b="1"/>
              <a:t>例 </a:t>
            </a:r>
            <a:r>
              <a:rPr lang="zh-CN" altLang="en-US"/>
              <a:t>  求 </a:t>
            </a:r>
            <a:r>
              <a:rPr lang="en-US" altLang="zh-CN">
                <a:cs typeface="Times New Roman" panose="02020603050405020304" pitchFamily="18" charset="0"/>
              </a:rPr>
              <a:t>Q</a:t>
            </a:r>
            <a:r>
              <a:rPr lang="zh-CN" altLang="en-US">
                <a:sym typeface="Symbol" panose="05050102010706020507" pitchFamily="18" charset="2"/>
              </a:rPr>
              <a:t>  </a:t>
            </a:r>
            <a:r>
              <a:rPr lang="en-US" altLang="zh-CN">
                <a:cs typeface="Times New Roman" panose="02020603050405020304" pitchFamily="18" charset="0"/>
              </a:rPr>
              <a:t>((P</a:t>
            </a:r>
            <a:r>
              <a:rPr lang="en-US" altLang="zh-CN">
                <a:sym typeface="Symbol" panose="05050102010706020507" pitchFamily="18" charset="2"/>
              </a:rPr>
              <a:t>  </a:t>
            </a:r>
            <a:r>
              <a:rPr lang="zh-CN" altLang="en-US">
                <a:sym typeface="Symbol" panose="05050102010706020507" pitchFamily="18" charset="2"/>
              </a:rPr>
              <a:t></a:t>
            </a:r>
            <a:r>
              <a:rPr lang="en-US" altLang="zh-CN">
                <a:cs typeface="Times New Roman" panose="02020603050405020304" pitchFamily="18" charset="0"/>
              </a:rPr>
              <a:t>Q) </a:t>
            </a:r>
            <a:r>
              <a:rPr kumimoji="1" lang="en-US" altLang="zh-CN">
                <a:sym typeface="Symbol" pitchFamily="18" charset="2"/>
              </a:rPr>
              <a:t> </a:t>
            </a:r>
            <a:r>
              <a:rPr lang="en-US" altLang="zh-CN">
                <a:cs typeface="Times New Roman" panose="02020603050405020304" pitchFamily="18" charset="0"/>
              </a:rPr>
              <a:t>R)</a:t>
            </a:r>
            <a:r>
              <a:rPr lang="zh-CN" altLang="en-US"/>
              <a:t>的主析取范式。</a:t>
            </a:r>
            <a:endParaRPr lang="en-US" altLang="zh-CN"/>
          </a:p>
          <a:p>
            <a:pPr algn="just">
              <a:spcBef>
                <a:spcPts val="600"/>
              </a:spcBef>
            </a:pPr>
            <a:endParaRPr lang="en-US" altLang="zh-CN"/>
          </a:p>
          <a:p>
            <a:pPr marL="285750" indent="-285750">
              <a:buFont typeface="Symbol" panose="05050102010706020507" pitchFamily="18" charset="2"/>
              <a:buChar char="a"/>
            </a:pPr>
            <a:r>
              <a:rPr lang="en-US" altLang="zh-CN">
                <a:cs typeface="Times New Roman" panose="02020603050405020304" pitchFamily="18" charset="0"/>
              </a:rPr>
              <a:t>= Q</a:t>
            </a:r>
            <a:r>
              <a:rPr lang="zh-CN" altLang="en-US">
                <a:sym typeface="Symbol" panose="05050102010706020507" pitchFamily="18" charset="2"/>
              </a:rPr>
              <a:t>  </a:t>
            </a:r>
            <a:r>
              <a:rPr lang="en-US" altLang="zh-CN">
                <a:cs typeface="Times New Roman" panose="02020603050405020304" pitchFamily="18" charset="0"/>
              </a:rPr>
              <a:t>((P</a:t>
            </a:r>
            <a:r>
              <a:rPr lang="en-US" altLang="zh-CN">
                <a:sym typeface="Symbol" panose="05050102010706020507" pitchFamily="18" charset="2"/>
              </a:rPr>
              <a:t>  </a:t>
            </a:r>
            <a:r>
              <a:rPr lang="zh-CN" altLang="en-US">
                <a:sym typeface="Symbol" panose="05050102010706020507" pitchFamily="18" charset="2"/>
              </a:rPr>
              <a:t></a:t>
            </a:r>
            <a:r>
              <a:rPr lang="en-US" altLang="zh-CN">
                <a:cs typeface="Times New Roman" panose="02020603050405020304" pitchFamily="18" charset="0"/>
              </a:rPr>
              <a:t>Q) </a:t>
            </a:r>
            <a:r>
              <a:rPr kumimoji="1" lang="en-US" altLang="zh-CN">
                <a:sym typeface="Symbol" pitchFamily="18" charset="2"/>
              </a:rPr>
              <a:t> </a:t>
            </a:r>
            <a:r>
              <a:rPr lang="en-US" altLang="zh-CN">
                <a:cs typeface="Times New Roman" panose="02020603050405020304" pitchFamily="18" charset="0"/>
              </a:rPr>
              <a:t>R)</a:t>
            </a:r>
          </a:p>
          <a:p>
            <a:r>
              <a:rPr lang="en-US" altLang="zh-CN">
                <a:cs typeface="Times New Roman" panose="02020603050405020304" pitchFamily="18" charset="0"/>
                <a:sym typeface="Symbol" panose="05050102010706020507" pitchFamily="18" charset="2"/>
              </a:rPr>
              <a:t> </a:t>
            </a:r>
            <a:r>
              <a:rPr lang="en-US" altLang="zh-CN">
                <a:sym typeface="Symbol" panose="05050102010706020507" pitchFamily="18" charset="2"/>
              </a:rPr>
              <a:t>    </a:t>
            </a:r>
            <a:r>
              <a:rPr lang="en-US" altLang="zh-CN">
                <a:latin typeface="Times New Roman" panose="02020603050405020304" pitchFamily="18" charset="0"/>
                <a:cs typeface="Times New Roman" panose="02020603050405020304" pitchFamily="18" charset="0"/>
              </a:rPr>
              <a:t>(P</a:t>
            </a:r>
            <a:r>
              <a:rPr lang="zh-CN" altLang="en-US">
                <a:sym typeface="Symbol" panose="05050102010706020507" pitchFamily="18" charset="2"/>
              </a:rPr>
              <a:t>  </a:t>
            </a:r>
            <a:r>
              <a:rPr lang="en-US" altLang="zh-CN">
                <a:latin typeface="Times New Roman" panose="02020603050405020304" pitchFamily="18" charset="0"/>
                <a:cs typeface="Times New Roman" panose="02020603050405020304" pitchFamily="18" charset="0"/>
              </a:rPr>
              <a:t>Q</a:t>
            </a:r>
            <a:r>
              <a:rPr lang="zh-CN" altLang="en-US">
                <a:sym typeface="Symbol" panose="05050102010706020507" pitchFamily="18" charset="2"/>
              </a:rPr>
              <a:t>  </a:t>
            </a:r>
            <a:r>
              <a:rPr lang="en-US" altLang="zh-CN">
                <a:latin typeface="Times New Roman" panose="02020603050405020304" pitchFamily="18" charset="0"/>
                <a:cs typeface="Times New Roman" panose="02020603050405020304" pitchFamily="18" charset="0"/>
              </a:rPr>
              <a:t>R ) </a:t>
            </a:r>
            <a:r>
              <a:rPr lang="en-US" altLang="zh-CN">
                <a:sym typeface="Symbol" panose="05050102010706020507" pitchFamily="18" charset="2"/>
              </a:rPr>
              <a:t> </a:t>
            </a:r>
            <a:r>
              <a:rPr lang="en-US" altLang="zh-CN">
                <a:latin typeface="Times New Roman" panose="02020603050405020304" pitchFamily="18" charset="0"/>
                <a:cs typeface="Times New Roman" panose="02020603050405020304" pitchFamily="18" charset="0"/>
              </a:rPr>
              <a:t>(</a:t>
            </a:r>
            <a:r>
              <a:rPr lang="zh-CN" altLang="en-US">
                <a:sym typeface="Symbol" panose="05050102010706020507" pitchFamily="18" charset="2"/>
              </a:rPr>
              <a:t></a:t>
            </a:r>
            <a:r>
              <a:rPr lang="en-US" altLang="zh-CN">
                <a:latin typeface="Times New Roman" panose="02020603050405020304" pitchFamily="18" charset="0"/>
                <a:cs typeface="Times New Roman" panose="02020603050405020304" pitchFamily="18" charset="0"/>
              </a:rPr>
              <a:t>P</a:t>
            </a:r>
            <a:r>
              <a:rPr lang="zh-CN" altLang="en-US">
                <a:sym typeface="Symbol" panose="05050102010706020507" pitchFamily="18" charset="2"/>
              </a:rPr>
              <a:t>  </a:t>
            </a:r>
            <a:r>
              <a:rPr lang="en-US" altLang="zh-CN">
                <a:latin typeface="Times New Roman" panose="02020603050405020304" pitchFamily="18" charset="0"/>
                <a:cs typeface="Times New Roman" panose="02020603050405020304" pitchFamily="18" charset="0"/>
              </a:rPr>
              <a:t>Q</a:t>
            </a:r>
            <a:r>
              <a:rPr lang="zh-CN" altLang="en-US">
                <a:sym typeface="Symbol" panose="05050102010706020507" pitchFamily="18" charset="2"/>
              </a:rPr>
              <a:t>  </a:t>
            </a:r>
            <a:r>
              <a:rPr lang="en-US" altLang="zh-CN">
                <a:latin typeface="Times New Roman" panose="02020603050405020304" pitchFamily="18" charset="0"/>
                <a:cs typeface="Times New Roman" panose="02020603050405020304" pitchFamily="18" charset="0"/>
              </a:rPr>
              <a:t>R ) </a:t>
            </a:r>
            <a:r>
              <a:rPr lang="en-US" altLang="zh-CN">
                <a:sym typeface="Symbol" panose="05050102010706020507" pitchFamily="18" charset="2"/>
              </a:rPr>
              <a:t> </a:t>
            </a:r>
            <a:r>
              <a:rPr lang="en-US" altLang="zh-CN">
                <a:latin typeface="Times New Roman" panose="02020603050405020304" pitchFamily="18" charset="0"/>
                <a:cs typeface="Times New Roman" panose="02020603050405020304" pitchFamily="18" charset="0"/>
              </a:rPr>
              <a:t>(</a:t>
            </a:r>
            <a:r>
              <a:rPr lang="zh-CN" altLang="en-US">
                <a:sym typeface="Symbol" panose="05050102010706020507" pitchFamily="18" charset="2"/>
              </a:rPr>
              <a:t></a:t>
            </a:r>
            <a:r>
              <a:rPr lang="en-US" altLang="zh-CN">
                <a:latin typeface="Times New Roman" panose="02020603050405020304" pitchFamily="18" charset="0"/>
                <a:cs typeface="Times New Roman" panose="02020603050405020304" pitchFamily="18" charset="0"/>
              </a:rPr>
              <a:t>P</a:t>
            </a:r>
            <a:r>
              <a:rPr lang="zh-CN" altLang="en-US">
                <a:sym typeface="Symbol" panose="05050102010706020507" pitchFamily="18" charset="2"/>
              </a:rPr>
              <a:t>  </a:t>
            </a:r>
            <a:r>
              <a:rPr lang="en-US" altLang="zh-CN">
                <a:latin typeface="Times New Roman" panose="02020603050405020304" pitchFamily="18" charset="0"/>
                <a:cs typeface="Times New Roman" panose="02020603050405020304" pitchFamily="18" charset="0"/>
              </a:rPr>
              <a:t>Q</a:t>
            </a:r>
            <a:r>
              <a:rPr lang="zh-CN" altLang="en-US">
                <a:sym typeface="Symbol" panose="05050102010706020507" pitchFamily="18" charset="2"/>
              </a:rPr>
              <a:t>  </a:t>
            </a:r>
            <a:r>
              <a:rPr lang="en-US" altLang="zh-CN">
                <a:latin typeface="Times New Roman" panose="02020603050405020304" pitchFamily="18" charset="0"/>
                <a:cs typeface="Times New Roman" panose="02020603050405020304" pitchFamily="18" charset="0"/>
              </a:rPr>
              <a:t>R )</a:t>
            </a:r>
            <a:endParaRPr lang="en-US" altLang="zh-CN">
              <a:cs typeface="Times New Roman" panose="02020603050405020304" pitchFamily="18" charset="0"/>
            </a:endParaRPr>
          </a:p>
          <a:p>
            <a:endParaRPr lang="en-US" altLang="zh-CN">
              <a:cs typeface="Times New Roman" panose="02020603050405020304" pitchFamily="18" charset="0"/>
            </a:endParaRPr>
          </a:p>
          <a:p>
            <a:endParaRPr lang="en-US" altLang="zh-CN">
              <a:cs typeface="Times New Roman" panose="02020603050405020304" pitchFamily="18" charset="0"/>
            </a:endParaRPr>
          </a:p>
          <a:p>
            <a:endParaRPr lang="en-US" altLang="zh-CN">
              <a:cs typeface="Times New Roman" panose="02020603050405020304" pitchFamily="18" charset="0"/>
            </a:endParaRPr>
          </a:p>
          <a:p>
            <a:pPr algn="just">
              <a:spcBef>
                <a:spcPts val="600"/>
              </a:spcBef>
            </a:pPr>
            <a:endParaRPr lang="zh-CN" altLang="en-US"/>
          </a:p>
        </p:txBody>
      </p:sp>
      <p:cxnSp>
        <p:nvCxnSpPr>
          <p:cNvPr id="4" name="直接连接符 3">
            <a:extLst>
              <a:ext uri="{FF2B5EF4-FFF2-40B4-BE49-F238E27FC236}">
                <a16:creationId xmlns:a16="http://schemas.microsoft.com/office/drawing/2014/main" id="{20B63954-AD9A-405B-93FC-F55D3370A866}"/>
              </a:ext>
            </a:extLst>
          </p:cNvPr>
          <p:cNvCxnSpPr>
            <a:cxnSpLocks/>
          </p:cNvCxnSpPr>
          <p:nvPr/>
        </p:nvCxnSpPr>
        <p:spPr>
          <a:xfrm>
            <a:off x="1394178" y="2765723"/>
            <a:ext cx="112042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99351057-B025-4A62-A8FE-4AC4B41CC685}"/>
              </a:ext>
            </a:extLst>
          </p:cNvPr>
          <p:cNvCxnSpPr>
            <a:cxnSpLocks/>
          </p:cNvCxnSpPr>
          <p:nvPr/>
        </p:nvCxnSpPr>
        <p:spPr>
          <a:xfrm>
            <a:off x="2893304" y="2757257"/>
            <a:ext cx="127595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84DB05B0-675A-4BCD-B198-20FDF9CA138C}"/>
              </a:ext>
            </a:extLst>
          </p:cNvPr>
          <p:cNvCxnSpPr>
            <a:cxnSpLocks/>
          </p:cNvCxnSpPr>
          <p:nvPr/>
        </p:nvCxnSpPr>
        <p:spPr>
          <a:xfrm>
            <a:off x="4509911" y="2762364"/>
            <a:ext cx="145302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D378D13-46A1-469D-BFB4-B194D1B74CAD}"/>
                  </a:ext>
                </a:extLst>
              </p:cNvPr>
              <p:cNvSpPr txBox="1"/>
              <p:nvPr/>
            </p:nvSpPr>
            <p:spPr>
              <a:xfrm>
                <a:off x="1628877" y="2762364"/>
                <a:ext cx="51581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m:rPr>
                              <m:nor/>
                            </m:rPr>
                            <a:rPr lang="zh-CN" altLang="en-US">
                              <a:sym typeface="Symbol" panose="05050102010706020507" pitchFamily="18" charset="2"/>
                            </a:rPr>
                            <m:t></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1</m:t>
                          </m:r>
                        </m:sub>
                      </m:sSub>
                    </m:oMath>
                  </m:oMathPara>
                </a14:m>
                <a:endParaRPr lang="zh-CN" altLang="en-US"/>
              </a:p>
            </p:txBody>
          </p:sp>
        </mc:Choice>
        <mc:Fallback xmlns="">
          <p:sp>
            <p:nvSpPr>
              <p:cNvPr id="7" name="文本框 6">
                <a:extLst>
                  <a:ext uri="{FF2B5EF4-FFF2-40B4-BE49-F238E27FC236}">
                    <a16:creationId xmlns:a16="http://schemas.microsoft.com/office/drawing/2014/main" id="{9D378D13-46A1-469D-BFB4-B194D1B74CAD}"/>
                  </a:ext>
                </a:extLst>
              </p:cNvPr>
              <p:cNvSpPr txBox="1">
                <a:spLocks noRot="1" noChangeAspect="1" noMove="1" noResize="1" noEditPoints="1" noAdjustHandles="1" noChangeArrowheads="1" noChangeShapeType="1" noTextEdit="1"/>
              </p:cNvSpPr>
              <p:nvPr/>
            </p:nvSpPr>
            <p:spPr>
              <a:xfrm>
                <a:off x="1628877" y="2762364"/>
                <a:ext cx="515815"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14ACE07-5226-4032-9282-194D9E330269}"/>
                  </a:ext>
                </a:extLst>
              </p:cNvPr>
              <p:cNvSpPr txBox="1"/>
              <p:nvPr/>
            </p:nvSpPr>
            <p:spPr>
              <a:xfrm>
                <a:off x="3324881" y="2725489"/>
                <a:ext cx="40316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m:rPr>
                              <m:nor/>
                            </m:rPr>
                            <a:rPr lang="zh-CN" altLang="en-US">
                              <a:sym typeface="Symbol" panose="05050102010706020507" pitchFamily="18" charset="2"/>
                            </a:rPr>
                            <m:t></m:t>
                          </m:r>
                        </m:e>
                        <m:sub>
                          <m:r>
                            <a:rPr lang="en-US" altLang="zh-CN" sz="1800" b="0" i="1" smtClean="0">
                              <a:effectLst/>
                              <a:latin typeface="Cambria Math" panose="02040503050406030204" pitchFamily="18" charset="0"/>
                              <a:ea typeface="等线" panose="02010600030101010101" pitchFamily="2" charset="-122"/>
                              <a:cs typeface="Times New Roman" panose="02020603050405020304" pitchFamily="18" charset="0"/>
                            </a:rPr>
                            <m:t>2</m:t>
                          </m:r>
                        </m:sub>
                      </m:sSub>
                    </m:oMath>
                  </m:oMathPara>
                </a14:m>
                <a:endParaRPr lang="zh-CN" altLang="en-US"/>
              </a:p>
            </p:txBody>
          </p:sp>
        </mc:Choice>
        <mc:Fallback xmlns="">
          <p:sp>
            <p:nvSpPr>
              <p:cNvPr id="8" name="文本框 7">
                <a:extLst>
                  <a:ext uri="{FF2B5EF4-FFF2-40B4-BE49-F238E27FC236}">
                    <a16:creationId xmlns:a16="http://schemas.microsoft.com/office/drawing/2014/main" id="{314ACE07-5226-4032-9282-194D9E330269}"/>
                  </a:ext>
                </a:extLst>
              </p:cNvPr>
              <p:cNvSpPr txBox="1">
                <a:spLocks noRot="1" noChangeAspect="1" noMove="1" noResize="1" noEditPoints="1" noAdjustHandles="1" noChangeArrowheads="1" noChangeShapeType="1" noTextEdit="1"/>
              </p:cNvSpPr>
              <p:nvPr/>
            </p:nvSpPr>
            <p:spPr>
              <a:xfrm>
                <a:off x="3324881" y="2725489"/>
                <a:ext cx="40316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E4F9AFF-1F5C-4871-AF29-7A5DF846DCF1}"/>
                  </a:ext>
                </a:extLst>
              </p:cNvPr>
              <p:cNvSpPr txBox="1"/>
              <p:nvPr/>
            </p:nvSpPr>
            <p:spPr>
              <a:xfrm>
                <a:off x="4974744" y="2746371"/>
                <a:ext cx="51581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m:rPr>
                              <m:nor/>
                            </m:rPr>
                            <a:rPr lang="zh-CN" altLang="en-US">
                              <a:sym typeface="Symbol" panose="05050102010706020507" pitchFamily="18" charset="2"/>
                            </a:rPr>
                            <m:t></m:t>
                          </m:r>
                        </m:e>
                        <m:sub>
                          <m:r>
                            <a:rPr lang="en-US" altLang="zh-CN" sz="1800" b="0" i="1" smtClean="0">
                              <a:effectLst/>
                              <a:latin typeface="Cambria Math" panose="02040503050406030204" pitchFamily="18" charset="0"/>
                              <a:ea typeface="等线" panose="02010600030101010101" pitchFamily="2" charset="-122"/>
                              <a:cs typeface="Times New Roman" panose="02020603050405020304" pitchFamily="18" charset="0"/>
                            </a:rPr>
                            <m:t>3</m:t>
                          </m:r>
                        </m:sub>
                      </m:sSub>
                    </m:oMath>
                  </m:oMathPara>
                </a14:m>
                <a:endParaRPr lang="zh-CN" altLang="en-US"/>
              </a:p>
            </p:txBody>
          </p:sp>
        </mc:Choice>
        <mc:Fallback xmlns="">
          <p:sp>
            <p:nvSpPr>
              <p:cNvPr id="9" name="文本框 8">
                <a:extLst>
                  <a:ext uri="{FF2B5EF4-FFF2-40B4-BE49-F238E27FC236}">
                    <a16:creationId xmlns:a16="http://schemas.microsoft.com/office/drawing/2014/main" id="{BE4F9AFF-1F5C-4871-AF29-7A5DF846DCF1}"/>
                  </a:ext>
                </a:extLst>
              </p:cNvPr>
              <p:cNvSpPr txBox="1">
                <a:spLocks noRot="1" noChangeAspect="1" noMove="1" noResize="1" noEditPoints="1" noAdjustHandles="1" noChangeArrowheads="1" noChangeShapeType="1" noTextEdit="1"/>
              </p:cNvSpPr>
              <p:nvPr/>
            </p:nvSpPr>
            <p:spPr>
              <a:xfrm>
                <a:off x="4974744" y="2746371"/>
                <a:ext cx="515815" cy="369332"/>
              </a:xfrm>
              <a:prstGeom prst="rect">
                <a:avLst/>
              </a:prstGeom>
              <a:blipFill>
                <a:blip r:embed="rId4"/>
                <a:stretch>
                  <a:fillRect b="-1667"/>
                </a:stretch>
              </a:blipFill>
            </p:spPr>
            <p:txBody>
              <a:bodyPr/>
              <a:lstStyle/>
              <a:p>
                <a:r>
                  <a:rPr lang="zh-CN" altLang="en-US">
                    <a:noFill/>
                  </a:rPr>
                  <a:t> </a:t>
                </a:r>
              </a:p>
            </p:txBody>
          </p:sp>
        </mc:Fallback>
      </mc:AlternateContent>
      <p:graphicFrame>
        <p:nvGraphicFramePr>
          <p:cNvPr id="25" name="表格 24">
            <a:extLst>
              <a:ext uri="{FF2B5EF4-FFF2-40B4-BE49-F238E27FC236}">
                <a16:creationId xmlns:a16="http://schemas.microsoft.com/office/drawing/2014/main" id="{74DF4B0F-D113-4E3D-8C16-FCF9F414AF7A}"/>
              </a:ext>
            </a:extLst>
          </p:cNvPr>
          <p:cNvGraphicFramePr>
            <a:graphicFrameLocks noGrp="1"/>
          </p:cNvGraphicFramePr>
          <p:nvPr>
            <p:extLst>
              <p:ext uri="{D42A27DB-BD31-4B8C-83A1-F6EECF244321}">
                <p14:modId xmlns:p14="http://schemas.microsoft.com/office/powerpoint/2010/main" val="4260481347"/>
              </p:ext>
            </p:extLst>
          </p:nvPr>
        </p:nvGraphicFramePr>
        <p:xfrm>
          <a:off x="888758" y="3472626"/>
          <a:ext cx="7366484" cy="2704338"/>
        </p:xfrm>
        <a:graphic>
          <a:graphicData uri="http://schemas.openxmlformats.org/drawingml/2006/table">
            <a:tbl>
              <a:tblPr firstRow="1" firstCol="1" bandRow="1"/>
              <a:tblGrid>
                <a:gridCol w="446477">
                  <a:extLst>
                    <a:ext uri="{9D8B030D-6E8A-4147-A177-3AD203B41FA5}">
                      <a16:colId xmlns:a16="http://schemas.microsoft.com/office/drawing/2014/main" val="1895966840"/>
                    </a:ext>
                  </a:extLst>
                </a:gridCol>
                <a:gridCol w="420474">
                  <a:extLst>
                    <a:ext uri="{9D8B030D-6E8A-4147-A177-3AD203B41FA5}">
                      <a16:colId xmlns:a16="http://schemas.microsoft.com/office/drawing/2014/main" val="213180537"/>
                    </a:ext>
                  </a:extLst>
                </a:gridCol>
                <a:gridCol w="420473">
                  <a:extLst>
                    <a:ext uri="{9D8B030D-6E8A-4147-A177-3AD203B41FA5}">
                      <a16:colId xmlns:a16="http://schemas.microsoft.com/office/drawing/2014/main" val="1165913580"/>
                    </a:ext>
                  </a:extLst>
                </a:gridCol>
                <a:gridCol w="538730">
                  <a:extLst>
                    <a:ext uri="{9D8B030D-6E8A-4147-A177-3AD203B41FA5}">
                      <a16:colId xmlns:a16="http://schemas.microsoft.com/office/drawing/2014/main" val="291784324"/>
                    </a:ext>
                  </a:extLst>
                </a:gridCol>
                <a:gridCol w="1090602">
                  <a:extLst>
                    <a:ext uri="{9D8B030D-6E8A-4147-A177-3AD203B41FA5}">
                      <a16:colId xmlns:a16="http://schemas.microsoft.com/office/drawing/2014/main" val="2195781943"/>
                    </a:ext>
                  </a:extLst>
                </a:gridCol>
                <a:gridCol w="1875341">
                  <a:extLst>
                    <a:ext uri="{9D8B030D-6E8A-4147-A177-3AD203B41FA5}">
                      <a16:colId xmlns:a16="http://schemas.microsoft.com/office/drawing/2014/main" val="639250449"/>
                    </a:ext>
                  </a:extLst>
                </a:gridCol>
                <a:gridCol w="2574387">
                  <a:extLst>
                    <a:ext uri="{9D8B030D-6E8A-4147-A177-3AD203B41FA5}">
                      <a16:colId xmlns:a16="http://schemas.microsoft.com/office/drawing/2014/main" val="3085491108"/>
                    </a:ext>
                  </a:extLst>
                </a:gridCol>
              </a:tblGrid>
              <a:tr h="0">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P</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Q</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R</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a:t>
                      </a:r>
                      <a:r>
                        <a:rPr lang="en-US" sz="1800" b="0" kern="100">
                          <a:effectLst/>
                          <a:latin typeface="Times New Roman" panose="02020603050405020304" pitchFamily="18" charset="0"/>
                          <a:ea typeface="等线" panose="02010600030101010101" pitchFamily="2" charset="-122"/>
                          <a:cs typeface="Times New Roman" panose="02020603050405020304" pitchFamily="18" charset="0"/>
                        </a:rPr>
                        <a:t>Q</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20000"/>
                        </a:lnSpc>
                      </a:pPr>
                      <a:r>
                        <a:rPr lang="en-US" sz="1800" b="0" kern="100">
                          <a:effectLst/>
                          <a:latin typeface="Times New Roman" panose="02020603050405020304" pitchFamily="18" charset="0"/>
                          <a:ea typeface="等线" panose="02010600030101010101" pitchFamily="2" charset="-122"/>
                          <a:cs typeface="Times New Roman" panose="02020603050405020304" pitchFamily="18" charset="0"/>
                        </a:rPr>
                        <a:t>P</a:t>
                      </a:r>
                      <a:r>
                        <a:rPr lang="zh-CN"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a:t>
                      </a: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a:t>
                      </a:r>
                      <a:r>
                        <a:rPr lang="en-US" sz="1800" b="0" kern="100">
                          <a:effectLst/>
                          <a:latin typeface="Times New Roman" panose="02020603050405020304" pitchFamily="18" charset="0"/>
                          <a:ea typeface="等线" panose="02010600030101010101" pitchFamily="2" charset="-122"/>
                          <a:cs typeface="Times New Roman" panose="02020603050405020304" pitchFamily="18" charset="0"/>
                        </a:rPr>
                        <a:t>Q</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20000"/>
                        </a:lnSpc>
                      </a:pPr>
                      <a:r>
                        <a:rPr lang="en-US" sz="1800" b="0" kern="10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a:t>
                      </a:r>
                      <a:r>
                        <a:rPr lang="en-US" sz="1800" b="0" kern="100">
                          <a:effectLst/>
                          <a:latin typeface="Times New Roman" panose="02020603050405020304" pitchFamily="18" charset="0"/>
                          <a:ea typeface="等线" panose="02010600030101010101" pitchFamily="2" charset="-122"/>
                          <a:cs typeface="Times New Roman" panose="02020603050405020304" pitchFamily="18" charset="0"/>
                        </a:rPr>
                        <a:t>P</a:t>
                      </a:r>
                      <a:r>
                        <a:rPr lang="zh-CN"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a:t>
                      </a: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a:t>
                      </a:r>
                      <a:r>
                        <a:rPr lang="en-US" sz="1800" b="0" kern="100">
                          <a:effectLst/>
                          <a:latin typeface="Times New Roman" panose="02020603050405020304" pitchFamily="18" charset="0"/>
                          <a:ea typeface="等线" panose="02010600030101010101" pitchFamily="2" charset="-122"/>
                          <a:cs typeface="Times New Roman" panose="02020603050405020304" pitchFamily="18" charset="0"/>
                        </a:rPr>
                        <a:t>Q)</a:t>
                      </a: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sz="1800" b="0" kern="100">
                          <a:effectLst/>
                          <a:latin typeface="Times New Roman" panose="02020603050405020304" pitchFamily="18" charset="0"/>
                          <a:ea typeface="等线" panose="02010600030101010101" pitchFamily="2" charset="-122"/>
                          <a:cs typeface="Times New Roman" panose="02020603050405020304" pitchFamily="18" charset="0"/>
                        </a:rPr>
                        <a:t>R</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20000"/>
                        </a:lnSpc>
                      </a:pPr>
                      <a:r>
                        <a:rPr lang="en-US" sz="1800" b="0" kern="100">
                          <a:effectLst/>
                          <a:latin typeface="Times New Roman" panose="02020603050405020304" pitchFamily="18" charset="0"/>
                          <a:ea typeface="等线" panose="02010600030101010101" pitchFamily="2" charset="-122"/>
                          <a:cs typeface="Times New Roman" panose="02020603050405020304" pitchFamily="18" charset="0"/>
                        </a:rPr>
                        <a:t>Q</a:t>
                      </a:r>
                      <a:r>
                        <a:rPr lang="zh-CN" sz="1800" b="0" kern="10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a:t>
                      </a:r>
                      <a:r>
                        <a:rPr lang="en-US" sz="1800" b="0" kern="10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a:t>
                      </a:r>
                      <a:r>
                        <a:rPr lang="en-US" sz="1800" b="0" kern="100">
                          <a:effectLst/>
                          <a:latin typeface="Times New Roman" panose="02020603050405020304" pitchFamily="18" charset="0"/>
                          <a:ea typeface="等线" panose="02010600030101010101" pitchFamily="2" charset="-122"/>
                          <a:cs typeface="Times New Roman" panose="02020603050405020304" pitchFamily="18" charset="0"/>
                        </a:rPr>
                        <a:t>P</a:t>
                      </a:r>
                      <a:r>
                        <a:rPr lang="zh-CN"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a:t>
                      </a: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a:t>
                      </a:r>
                      <a:r>
                        <a:rPr lang="en-US" sz="1800" b="0" kern="100">
                          <a:effectLst/>
                          <a:latin typeface="Times New Roman" panose="02020603050405020304" pitchFamily="18" charset="0"/>
                          <a:ea typeface="等线" panose="02010600030101010101" pitchFamily="2" charset="-122"/>
                          <a:cs typeface="Times New Roman" panose="02020603050405020304" pitchFamily="18" charset="0"/>
                        </a:rPr>
                        <a:t>Q)</a:t>
                      </a: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sz="1800" b="0" kern="100">
                          <a:effectLst/>
                          <a:latin typeface="Times New Roman" panose="02020603050405020304" pitchFamily="18" charset="0"/>
                          <a:ea typeface="等线" panose="02010600030101010101" pitchFamily="2" charset="-122"/>
                          <a:cs typeface="Times New Roman" panose="02020603050405020304" pitchFamily="18" charset="0"/>
                        </a:rPr>
                        <a:t>R)</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71857385"/>
                  </a:ext>
                </a:extLst>
              </a:tr>
              <a:tr h="0">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T</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T</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T</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F</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T</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T</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T</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867346600"/>
                  </a:ext>
                </a:extLst>
              </a:tr>
              <a:tr h="0">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T</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T</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F</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F</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T</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F</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F</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508416382"/>
                  </a:ext>
                </a:extLst>
              </a:tr>
              <a:tr h="0">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T</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F</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T</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T</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T</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T</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F</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325505211"/>
                  </a:ext>
                </a:extLst>
              </a:tr>
              <a:tr h="0">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T</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F</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F</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T</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T</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F</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F</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157558271"/>
                  </a:ext>
                </a:extLst>
              </a:tr>
              <a:tr h="0">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F</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T</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T</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F</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F</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T</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T</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41067199"/>
                  </a:ext>
                </a:extLst>
              </a:tr>
              <a:tr h="0">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F</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T</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F</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F</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F</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T</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T</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892644442"/>
                  </a:ext>
                </a:extLst>
              </a:tr>
              <a:tr h="0">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F</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F</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T</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T</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T</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T</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F</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841068809"/>
                  </a:ext>
                </a:extLst>
              </a:tr>
              <a:tr h="0">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F</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F</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F</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T</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T</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F</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solidFill>
                            <a:srgbClr val="202122"/>
                          </a:solidFill>
                          <a:effectLst/>
                          <a:latin typeface="Times New Roman" panose="02020603050405020304" pitchFamily="18" charset="0"/>
                          <a:ea typeface="等线" panose="02010600030101010101" pitchFamily="2" charset="-122"/>
                          <a:cs typeface="Times New Roman" panose="02020603050405020304" pitchFamily="18" charset="0"/>
                        </a:rPr>
                        <a:t>F</a:t>
                      </a:r>
                      <a:endParaRPr lang="zh-CN" sz="18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059463267"/>
                  </a:ext>
                </a:extLst>
              </a:tr>
            </a:tbl>
          </a:graphicData>
        </a:graphic>
      </p:graphicFrame>
      <p:sp>
        <p:nvSpPr>
          <p:cNvPr id="26" name="文本框 25">
            <a:extLst>
              <a:ext uri="{FF2B5EF4-FFF2-40B4-BE49-F238E27FC236}">
                <a16:creationId xmlns:a16="http://schemas.microsoft.com/office/drawing/2014/main" id="{D154EB6E-E43A-4B37-AF84-37AC4D7EAF0F}"/>
              </a:ext>
            </a:extLst>
          </p:cNvPr>
          <p:cNvSpPr txBox="1"/>
          <p:nvPr/>
        </p:nvSpPr>
        <p:spPr>
          <a:xfrm>
            <a:off x="8415367" y="3791496"/>
            <a:ext cx="460075" cy="369332"/>
          </a:xfrm>
          <a:prstGeom prst="rect">
            <a:avLst/>
          </a:prstGeom>
          <a:noFill/>
        </p:spPr>
        <p:txBody>
          <a:bodyPr wrap="square" rtlCol="0">
            <a:spAutoFit/>
          </a:bodyPr>
          <a:lstStyle/>
          <a:p>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27" name="文本框 26">
            <a:extLst>
              <a:ext uri="{FF2B5EF4-FFF2-40B4-BE49-F238E27FC236}">
                <a16:creationId xmlns:a16="http://schemas.microsoft.com/office/drawing/2014/main" id="{5792AA69-124C-42D7-BCB2-4D5CCE56F351}"/>
              </a:ext>
            </a:extLst>
          </p:cNvPr>
          <p:cNvSpPr txBox="1"/>
          <p:nvPr/>
        </p:nvSpPr>
        <p:spPr>
          <a:xfrm>
            <a:off x="8415367" y="4945520"/>
            <a:ext cx="460075" cy="369332"/>
          </a:xfrm>
          <a:prstGeom prst="rect">
            <a:avLst/>
          </a:prstGeom>
          <a:noFill/>
        </p:spPr>
        <p:txBody>
          <a:bodyPr wrap="square" rtlCol="0">
            <a:spAutoFit/>
          </a:bodyPr>
          <a:lstStyle/>
          <a:p>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28" name="文本框 27">
            <a:extLst>
              <a:ext uri="{FF2B5EF4-FFF2-40B4-BE49-F238E27FC236}">
                <a16:creationId xmlns:a16="http://schemas.microsoft.com/office/drawing/2014/main" id="{351A1643-1DA0-49C2-9FD9-A5B7D50543E4}"/>
              </a:ext>
            </a:extLst>
          </p:cNvPr>
          <p:cNvSpPr txBox="1"/>
          <p:nvPr/>
        </p:nvSpPr>
        <p:spPr>
          <a:xfrm>
            <a:off x="8415367" y="5279078"/>
            <a:ext cx="460075" cy="369332"/>
          </a:xfrm>
          <a:prstGeom prst="rect">
            <a:avLst/>
          </a:prstGeom>
          <a:noFill/>
        </p:spPr>
        <p:txBody>
          <a:bodyPr wrap="square" rtlCol="0">
            <a:spAutoFit/>
          </a:bodyPr>
          <a:lstStyle/>
          <a:p>
            <a:r>
              <a:rPr lang="zh-CN" altLang="en-US" dirty="0">
                <a:solidFill>
                  <a:srgbClr val="FF0000"/>
                </a:solidFill>
                <a:sym typeface="Wingdings 2" panose="05020102010507070707" pitchFamily="18" charset="2"/>
              </a:rPr>
              <a:t></a:t>
            </a:r>
            <a:endParaRPr lang="zh-CN" altLang="en-US" dirty="0">
              <a:solidFill>
                <a:srgbClr val="FF0000"/>
              </a:solidFill>
            </a:endParaRPr>
          </a:p>
        </p:txBody>
      </p:sp>
    </p:spTree>
    <p:extLst>
      <p:ext uri="{BB962C8B-B14F-4D97-AF65-F5344CB8AC3E}">
        <p14:creationId xmlns:p14="http://schemas.microsoft.com/office/powerpoint/2010/main" val="303462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26" grpId="0"/>
      <p:bldP spid="27"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1.3.5</a:t>
            </a:r>
            <a:r>
              <a:rPr lang="zh-CN" altLang="en-US"/>
              <a:t>　范式</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a:xfrm>
            <a:off x="684260" y="1389180"/>
            <a:ext cx="8152169" cy="4762239"/>
          </a:xfrm>
        </p:spPr>
        <p:txBody>
          <a:bodyPr/>
          <a:lstStyle/>
          <a:p>
            <a:pPr algn="just">
              <a:spcBef>
                <a:spcPts val="600"/>
              </a:spcBef>
            </a:pPr>
            <a:r>
              <a:rPr lang="zh-CN" altLang="en-US" b="1"/>
              <a:t>定理</a:t>
            </a:r>
            <a:endParaRPr lang="en-US" altLang="zh-CN" b="1"/>
          </a:p>
          <a:p>
            <a:pPr algn="just">
              <a:spcBef>
                <a:spcPts val="600"/>
              </a:spcBef>
            </a:pPr>
            <a:r>
              <a:rPr lang="zh-CN" altLang="en-US"/>
              <a:t>联接词集合 </a:t>
            </a:r>
            <a:r>
              <a:rPr lang="en-US" altLang="zh-CN"/>
              <a:t>{</a:t>
            </a:r>
            <a:r>
              <a:rPr lang="en-US" altLang="zh-CN">
                <a:sym typeface="Symbol" panose="05050102010706020507" pitchFamily="18" charset="2"/>
              </a:rPr>
              <a:t>, ,} </a:t>
            </a:r>
            <a:r>
              <a:rPr lang="zh-CN" altLang="en-US"/>
              <a:t>是全功能的。</a:t>
            </a:r>
          </a:p>
          <a:p>
            <a:pPr>
              <a:spcBef>
                <a:spcPts val="600"/>
              </a:spcBef>
            </a:pPr>
            <a:endParaRPr lang="en-US" altLang="zh-CN" b="1"/>
          </a:p>
          <a:p>
            <a:pPr>
              <a:spcBef>
                <a:spcPts val="600"/>
              </a:spcBef>
            </a:pPr>
            <a:r>
              <a:rPr lang="zh-CN" altLang="en-US" b="1"/>
              <a:t>证</a:t>
            </a:r>
            <a:r>
              <a:rPr lang="zh-CN" altLang="en-US"/>
              <a:t>　对于任一</a:t>
            </a:r>
            <a:r>
              <a:rPr lang="en-US" altLang="zh-CN"/>
              <a:t>n</a:t>
            </a:r>
            <a:r>
              <a:rPr lang="zh-CN" altLang="en-US"/>
              <a:t>元真值函数 </a:t>
            </a:r>
            <a:r>
              <a:rPr lang="en-US" altLang="zh-CN" i="1"/>
              <a:t>f </a:t>
            </a:r>
            <a:r>
              <a:rPr lang="en-US" altLang="zh-CN"/>
              <a:t>(P</a:t>
            </a:r>
            <a:r>
              <a:rPr lang="en-US" altLang="zh-CN" baseline="-25000"/>
              <a:t>1</a:t>
            </a:r>
            <a:r>
              <a:rPr lang="en-US" altLang="zh-CN"/>
              <a:t>,P</a:t>
            </a:r>
            <a:r>
              <a:rPr lang="en-US" altLang="zh-CN" baseline="-25000"/>
              <a:t>2</a:t>
            </a:r>
            <a:r>
              <a:rPr lang="en-US" altLang="zh-CN"/>
              <a:t>,…P</a:t>
            </a:r>
            <a:r>
              <a:rPr lang="en-US" altLang="zh-CN" baseline="-25000"/>
              <a:t>n</a:t>
            </a:r>
            <a:r>
              <a:rPr lang="en-US" altLang="zh-CN"/>
              <a:t>)</a:t>
            </a:r>
            <a:r>
              <a:rPr lang="zh-CN" altLang="en-US"/>
              <a:t>，其所有的成真指派为 </a:t>
            </a:r>
          </a:p>
          <a:p>
            <a:pPr algn="ctr">
              <a:spcBef>
                <a:spcPts val="600"/>
              </a:spcBef>
            </a:pPr>
            <a:r>
              <a:rPr lang="en-US" altLang="zh-CN">
                <a:sym typeface="Symbol" panose="05050102010706020507" pitchFamily="18" charset="2"/>
              </a:rPr>
              <a:t>{ |  </a:t>
            </a:r>
            <a:r>
              <a:rPr lang="en-US" altLang="zh-CN" i="1">
                <a:sym typeface="Symbol" panose="05050102010706020507" pitchFamily="18" charset="2"/>
              </a:rPr>
              <a:t>f </a:t>
            </a:r>
            <a:r>
              <a:rPr lang="en-US" altLang="zh-CN">
                <a:sym typeface="Symbol" panose="05050102010706020507" pitchFamily="18" charset="2"/>
              </a:rPr>
              <a:t>() = T} = {</a:t>
            </a:r>
            <a:r>
              <a:rPr lang="en-US" altLang="zh-CN" baseline="-25000">
                <a:sym typeface="Symbol" panose="05050102010706020507" pitchFamily="18" charset="2"/>
              </a:rPr>
              <a:t>1</a:t>
            </a:r>
            <a:r>
              <a:rPr lang="en-US" altLang="zh-CN">
                <a:sym typeface="Symbol" panose="05050102010706020507" pitchFamily="18" charset="2"/>
              </a:rPr>
              <a:t>, </a:t>
            </a:r>
            <a:r>
              <a:rPr lang="en-US" altLang="zh-CN" baseline="-25000">
                <a:sym typeface="Symbol" panose="05050102010706020507" pitchFamily="18" charset="2"/>
              </a:rPr>
              <a:t>2</a:t>
            </a:r>
            <a:r>
              <a:rPr lang="en-US" altLang="zh-CN">
                <a:sym typeface="Symbol" panose="05050102010706020507" pitchFamily="18" charset="2"/>
              </a:rPr>
              <a:t>,…, </a:t>
            </a:r>
            <a:r>
              <a:rPr lang="en-US" altLang="zh-CN" baseline="-25000">
                <a:sym typeface="Symbol" panose="05050102010706020507" pitchFamily="18" charset="2"/>
              </a:rPr>
              <a:t>m</a:t>
            </a:r>
            <a:r>
              <a:rPr lang="en-US" altLang="zh-CN">
                <a:sym typeface="Symbol" panose="05050102010706020507" pitchFamily="18" charset="2"/>
              </a:rPr>
              <a:t>}</a:t>
            </a:r>
            <a:endParaRPr lang="en-US" altLang="zh-CN"/>
          </a:p>
          <a:p>
            <a:pPr algn="just">
              <a:spcBef>
                <a:spcPts val="600"/>
              </a:spcBef>
            </a:pPr>
            <a:r>
              <a:rPr lang="zh-CN" altLang="en-US"/>
              <a:t>其中</a:t>
            </a:r>
            <a:r>
              <a:rPr lang="zh-CN" altLang="en-US">
                <a:sym typeface="Symbol" panose="05050102010706020507" pitchFamily="18" charset="2"/>
              </a:rPr>
              <a:t></a:t>
            </a:r>
            <a:r>
              <a:rPr lang="en-US" altLang="zh-CN" baseline="-25000">
                <a:sym typeface="Symbol" panose="05050102010706020507" pitchFamily="18" charset="2"/>
              </a:rPr>
              <a:t>i </a:t>
            </a:r>
            <a:r>
              <a:rPr lang="en-US" altLang="zh-CN">
                <a:sym typeface="Symbol" panose="05050102010706020507" pitchFamily="18" charset="2"/>
              </a:rPr>
              <a:t>= (P</a:t>
            </a:r>
            <a:r>
              <a:rPr lang="en-US" altLang="zh-CN" baseline="-25000">
                <a:sym typeface="Symbol" panose="05050102010706020507" pitchFamily="18" charset="2"/>
              </a:rPr>
              <a:t>1</a:t>
            </a:r>
            <a:r>
              <a:rPr lang="en-US" altLang="zh-CN" baseline="30000">
                <a:sym typeface="Symbol" panose="05050102010706020507" pitchFamily="18" charset="2"/>
              </a:rPr>
              <a:t>i</a:t>
            </a:r>
            <a:r>
              <a:rPr lang="en-US" altLang="zh-CN">
                <a:sym typeface="Symbol" panose="05050102010706020507" pitchFamily="18" charset="2"/>
              </a:rPr>
              <a:t>, P</a:t>
            </a:r>
            <a:r>
              <a:rPr lang="en-US" altLang="zh-CN" baseline="-25000">
                <a:sym typeface="Symbol" panose="05050102010706020507" pitchFamily="18" charset="2"/>
              </a:rPr>
              <a:t>2</a:t>
            </a:r>
            <a:r>
              <a:rPr lang="en-US" altLang="zh-CN" baseline="30000">
                <a:sym typeface="Symbol" panose="05050102010706020507" pitchFamily="18" charset="2"/>
              </a:rPr>
              <a:t>i</a:t>
            </a:r>
            <a:r>
              <a:rPr lang="en-US" altLang="zh-CN">
                <a:sym typeface="Symbol" panose="05050102010706020507" pitchFamily="18" charset="2"/>
              </a:rPr>
              <a:t>, …, P</a:t>
            </a:r>
            <a:r>
              <a:rPr lang="en-US" altLang="zh-CN" baseline="-25000">
                <a:sym typeface="Symbol" panose="05050102010706020507" pitchFamily="18" charset="2"/>
              </a:rPr>
              <a:t>n</a:t>
            </a:r>
            <a:r>
              <a:rPr lang="en-US" altLang="zh-CN" baseline="30000">
                <a:sym typeface="Symbol" panose="05050102010706020507" pitchFamily="18" charset="2"/>
              </a:rPr>
              <a:t>i</a:t>
            </a:r>
            <a:r>
              <a:rPr lang="en-US" altLang="zh-CN">
                <a:sym typeface="Symbol" panose="05050102010706020507" pitchFamily="18" charset="2"/>
              </a:rPr>
              <a:t>),  i = 1, 2, 3,…, m.</a:t>
            </a:r>
            <a:endParaRPr lang="en-US" altLang="zh-CN"/>
          </a:p>
          <a:p>
            <a:pPr algn="just">
              <a:spcBef>
                <a:spcPts val="600"/>
              </a:spcBef>
            </a:pPr>
            <a:r>
              <a:rPr lang="zh-CN" altLang="en-US"/>
              <a:t>对于每个 </a:t>
            </a:r>
            <a:r>
              <a:rPr lang="en-US" altLang="zh-CN"/>
              <a:t>i</a:t>
            </a:r>
            <a:r>
              <a:rPr lang="zh-CN" altLang="en-US"/>
              <a:t>，通过下述方法给出相应的</a:t>
            </a:r>
            <a:r>
              <a:rPr lang="zh-CN" altLang="en-US">
                <a:sym typeface="Symbol" panose="05050102010706020507" pitchFamily="18" charset="2"/>
              </a:rPr>
              <a:t></a:t>
            </a:r>
            <a:r>
              <a:rPr lang="en-US" altLang="zh-CN" baseline="-25000">
                <a:sym typeface="Symbol" panose="05050102010706020507" pitchFamily="18" charset="2"/>
              </a:rPr>
              <a:t>i</a:t>
            </a:r>
            <a:endParaRPr lang="en-US" altLang="zh-CN"/>
          </a:p>
          <a:p>
            <a:pPr algn="just">
              <a:spcBef>
                <a:spcPts val="600"/>
              </a:spcBef>
            </a:pPr>
            <a:endParaRPr lang="en-US" altLang="zh-CN"/>
          </a:p>
          <a:p>
            <a:pPr algn="just">
              <a:spcBef>
                <a:spcPts val="600"/>
              </a:spcBef>
            </a:pPr>
            <a:r>
              <a:rPr lang="zh-CN" altLang="en-US"/>
              <a:t>其中</a:t>
            </a:r>
          </a:p>
          <a:p>
            <a:pPr algn="just">
              <a:spcBef>
                <a:spcPts val="600"/>
              </a:spcBef>
            </a:pPr>
            <a:endParaRPr lang="zh-CN" altLang="en-US"/>
          </a:p>
          <a:p>
            <a:pPr algn="just">
              <a:spcBef>
                <a:spcPts val="600"/>
              </a:spcBef>
            </a:pPr>
            <a:endParaRPr lang="zh-CN" altLang="en-US"/>
          </a:p>
          <a:p>
            <a:pPr algn="just">
              <a:spcBef>
                <a:spcPts val="600"/>
              </a:spcBef>
            </a:pPr>
            <a:r>
              <a:rPr lang="zh-CN" altLang="en-US"/>
              <a:t>于是对于每个 </a:t>
            </a:r>
            <a:r>
              <a:rPr lang="en-US" altLang="zh-CN"/>
              <a:t>i </a:t>
            </a:r>
            <a:r>
              <a:rPr lang="zh-CN" altLang="en-US"/>
              <a:t>有 </a:t>
            </a:r>
            <a:r>
              <a:rPr lang="en-US" altLang="zh-CN"/>
              <a:t>, </a:t>
            </a:r>
            <a:r>
              <a:rPr lang="en-US" altLang="zh-CN">
                <a:sym typeface="Symbol" panose="05050102010706020507" pitchFamily="18" charset="2"/>
              </a:rPr>
              <a:t></a:t>
            </a:r>
            <a:r>
              <a:rPr lang="en-US" altLang="zh-CN" baseline="-25000">
                <a:sym typeface="Symbol" panose="05050102010706020507" pitchFamily="18" charset="2"/>
              </a:rPr>
              <a:t>i</a:t>
            </a:r>
            <a:r>
              <a:rPr lang="en-US" altLang="zh-CN">
                <a:sym typeface="Symbol" panose="05050102010706020507" pitchFamily="18" charset="2"/>
              </a:rPr>
              <a:t>() = T </a:t>
            </a:r>
            <a:r>
              <a:rPr lang="zh-CN" altLang="en-US"/>
              <a:t>当且仅当 </a:t>
            </a:r>
            <a:r>
              <a:rPr lang="zh-CN" altLang="en-US">
                <a:sym typeface="Symbol" panose="05050102010706020507" pitchFamily="18" charset="2"/>
              </a:rPr>
              <a:t></a:t>
            </a:r>
            <a:r>
              <a:rPr lang="zh-CN" altLang="en-US"/>
              <a:t> </a:t>
            </a:r>
            <a:r>
              <a:rPr lang="en-US" altLang="zh-CN"/>
              <a:t>= </a:t>
            </a:r>
            <a:r>
              <a:rPr lang="en-US" altLang="zh-CN">
                <a:sym typeface="Symbol" panose="05050102010706020507" pitchFamily="18" charset="2"/>
              </a:rPr>
              <a:t></a:t>
            </a:r>
            <a:r>
              <a:rPr lang="en-US" altLang="zh-CN" baseline="-25000">
                <a:sym typeface="Symbol" panose="05050102010706020507" pitchFamily="18" charset="2"/>
              </a:rPr>
              <a:t>i</a:t>
            </a:r>
            <a:r>
              <a:rPr lang="en-US" altLang="zh-CN"/>
              <a:t> </a:t>
            </a:r>
            <a:r>
              <a:rPr lang="zh-CN" altLang="en-US"/>
              <a:t>。</a:t>
            </a:r>
          </a:p>
          <a:p>
            <a:pPr algn="just">
              <a:spcBef>
                <a:spcPts val="600"/>
              </a:spcBef>
            </a:pPr>
            <a:r>
              <a:rPr lang="zh-CN" altLang="en-US"/>
              <a:t>令 </a:t>
            </a:r>
            <a:r>
              <a:rPr lang="zh-CN" altLang="en-US">
                <a:sym typeface="Symbol" panose="05050102010706020507" pitchFamily="18" charset="2"/>
              </a:rPr>
              <a:t></a:t>
            </a:r>
            <a:r>
              <a:rPr lang="zh-CN" altLang="en-US"/>
              <a:t> </a:t>
            </a:r>
            <a:r>
              <a:rPr lang="en-US" altLang="zh-CN"/>
              <a:t>= </a:t>
            </a:r>
            <a:r>
              <a:rPr lang="en-US" altLang="zh-CN">
                <a:sym typeface="Symbol" panose="05050102010706020507" pitchFamily="18" charset="2"/>
              </a:rPr>
              <a:t></a:t>
            </a:r>
            <a:r>
              <a:rPr lang="en-US" altLang="zh-CN" baseline="-25000"/>
              <a:t>1</a:t>
            </a:r>
            <a:r>
              <a:rPr lang="en-US" altLang="zh-CN"/>
              <a:t> </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a:t> </a:t>
            </a:r>
            <a:r>
              <a:rPr lang="en-US" altLang="zh-CN" baseline="-25000"/>
              <a:t>2</a:t>
            </a:r>
            <a:r>
              <a:rPr lang="en-US" altLang="zh-CN"/>
              <a:t> </a:t>
            </a:r>
            <a:r>
              <a:rPr lang="en-US" altLang="zh-CN">
                <a:sym typeface="Symbol" panose="05050102010706020507" pitchFamily="18" charset="2"/>
              </a:rPr>
              <a:t></a:t>
            </a:r>
            <a:r>
              <a:rPr lang="en-US" altLang="zh-CN"/>
              <a:t> … </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a:t> </a:t>
            </a:r>
            <a:r>
              <a:rPr lang="en-US" altLang="zh-CN" baseline="-25000"/>
              <a:t>m</a:t>
            </a:r>
            <a:r>
              <a:rPr lang="zh-CN" altLang="en-US"/>
              <a:t>，</a:t>
            </a:r>
          </a:p>
          <a:p>
            <a:pPr algn="just">
              <a:spcBef>
                <a:spcPts val="600"/>
              </a:spcBef>
            </a:pPr>
            <a:r>
              <a:rPr lang="zh-CN" altLang="en-US"/>
              <a:t>于是有</a:t>
            </a:r>
            <a:r>
              <a:rPr lang="zh-CN" altLang="en-US">
                <a:sym typeface="Symbol" panose="05050102010706020507" pitchFamily="18" charset="2"/>
              </a:rPr>
              <a:t></a:t>
            </a:r>
            <a:r>
              <a:rPr lang="en-US" altLang="zh-CN">
                <a:sym typeface="Symbol" panose="05050102010706020507" pitchFamily="18" charset="2"/>
              </a:rPr>
              <a:t>() = T</a:t>
            </a:r>
            <a:r>
              <a:rPr lang="en-US" altLang="zh-CN"/>
              <a:t> </a:t>
            </a:r>
            <a:r>
              <a:rPr lang="zh-CN" altLang="en-US"/>
              <a:t>当且仅当存在一个 </a:t>
            </a:r>
            <a:r>
              <a:rPr lang="en-US" altLang="zh-CN"/>
              <a:t>i</a:t>
            </a:r>
            <a:r>
              <a:rPr lang="zh-CN" altLang="en-US"/>
              <a:t>，使得 </a:t>
            </a:r>
            <a:r>
              <a:rPr lang="zh-CN" altLang="en-US">
                <a:sym typeface="Symbol" panose="05050102010706020507" pitchFamily="18" charset="2"/>
              </a:rPr>
              <a:t></a:t>
            </a:r>
            <a:r>
              <a:rPr lang="zh-CN" altLang="en-US"/>
              <a:t> </a:t>
            </a:r>
            <a:r>
              <a:rPr lang="en-US" altLang="zh-CN"/>
              <a:t>= </a:t>
            </a:r>
            <a:r>
              <a:rPr lang="en-US" altLang="zh-CN">
                <a:sym typeface="Symbol" panose="05050102010706020507" pitchFamily="18" charset="2"/>
              </a:rPr>
              <a:t></a:t>
            </a:r>
            <a:r>
              <a:rPr lang="en-US" altLang="zh-CN" baseline="-25000">
                <a:sym typeface="Symbol" panose="05050102010706020507" pitchFamily="18" charset="2"/>
              </a:rPr>
              <a:t>i</a:t>
            </a:r>
            <a:r>
              <a:rPr lang="en-US" altLang="zh-CN"/>
              <a:t> </a:t>
            </a:r>
            <a:r>
              <a:rPr lang="zh-CN" altLang="en-US"/>
              <a:t>。</a:t>
            </a:r>
          </a:p>
          <a:p>
            <a:pPr algn="just">
              <a:spcBef>
                <a:spcPts val="600"/>
              </a:spcBef>
            </a:pPr>
            <a:r>
              <a:rPr lang="zh-CN" altLang="en-US"/>
              <a:t>于是有 </a:t>
            </a:r>
            <a:r>
              <a:rPr lang="en-US" altLang="zh-CN" i="1">
                <a:sym typeface="Symbol" panose="05050102010706020507" pitchFamily="18" charset="2"/>
              </a:rPr>
              <a:t>f </a:t>
            </a:r>
            <a:r>
              <a:rPr lang="en-US" altLang="zh-CN">
                <a:sym typeface="Symbol" panose="05050102010706020507" pitchFamily="18" charset="2"/>
              </a:rPr>
              <a:t>() = T</a:t>
            </a:r>
            <a:r>
              <a:rPr lang="zh-CN" altLang="en-US"/>
              <a:t>当且仅当</a:t>
            </a:r>
            <a:r>
              <a:rPr lang="zh-CN" altLang="en-US">
                <a:sym typeface="Symbol" panose="05050102010706020507" pitchFamily="18" charset="2"/>
              </a:rPr>
              <a:t></a:t>
            </a:r>
            <a:r>
              <a:rPr lang="en-US" altLang="zh-CN">
                <a:sym typeface="Symbol" panose="05050102010706020507" pitchFamily="18" charset="2"/>
              </a:rPr>
              <a:t>() = T</a:t>
            </a:r>
            <a:r>
              <a:rPr lang="zh-CN" altLang="en-US"/>
              <a:t>。即 </a:t>
            </a:r>
            <a:r>
              <a:rPr lang="en-US" altLang="zh-CN" i="1"/>
              <a:t>f </a:t>
            </a:r>
            <a:r>
              <a:rPr lang="en-US" altLang="zh-CN"/>
              <a:t>(P</a:t>
            </a:r>
            <a:r>
              <a:rPr lang="en-US" altLang="zh-CN" baseline="-25000"/>
              <a:t>1</a:t>
            </a:r>
            <a:r>
              <a:rPr lang="en-US" altLang="zh-CN"/>
              <a:t>, P</a:t>
            </a:r>
            <a:r>
              <a:rPr lang="en-US" altLang="zh-CN" baseline="-25000"/>
              <a:t>2</a:t>
            </a:r>
            <a:r>
              <a:rPr lang="en-US" altLang="zh-CN"/>
              <a:t>, …, P</a:t>
            </a:r>
            <a:r>
              <a:rPr lang="en-US" altLang="zh-CN" baseline="-25000"/>
              <a:t>n</a:t>
            </a:r>
            <a:r>
              <a:rPr lang="en-US" altLang="zh-CN"/>
              <a:t>) </a:t>
            </a:r>
            <a:r>
              <a:rPr lang="en-US" altLang="zh-CN">
                <a:sym typeface="Symbol" panose="05050102010706020507" pitchFamily="18" charset="2"/>
              </a:rPr>
              <a:t> </a:t>
            </a:r>
            <a:r>
              <a:rPr lang="en-US" altLang="zh-CN"/>
              <a:t>(P</a:t>
            </a:r>
            <a:r>
              <a:rPr lang="en-US" altLang="zh-CN" baseline="-25000"/>
              <a:t>1</a:t>
            </a:r>
            <a:r>
              <a:rPr lang="en-US" altLang="zh-CN"/>
              <a:t>, P</a:t>
            </a:r>
            <a:r>
              <a:rPr lang="en-US" altLang="zh-CN" baseline="-25000"/>
              <a:t>2</a:t>
            </a:r>
            <a:r>
              <a:rPr lang="en-US" altLang="zh-CN"/>
              <a:t>, …, P</a:t>
            </a:r>
            <a:r>
              <a:rPr lang="en-US" altLang="zh-CN" baseline="-25000"/>
              <a:t>n</a:t>
            </a:r>
            <a:r>
              <a:rPr lang="en-US" altLang="zh-CN"/>
              <a:t>)</a:t>
            </a:r>
            <a:endParaRPr lang="en-US" altLang="zh-CN">
              <a:sym typeface="Symbol" panose="05050102010706020507" pitchFamily="18" charset="2"/>
            </a:endParaRPr>
          </a:p>
          <a:p>
            <a:pPr algn="just">
              <a:spcBef>
                <a:spcPts val="600"/>
              </a:spcBef>
            </a:pPr>
            <a:r>
              <a:rPr lang="zh-CN" altLang="en-US"/>
              <a:t>而</a:t>
            </a:r>
            <a:r>
              <a:rPr lang="zh-CN" altLang="en-US">
                <a:sym typeface="Symbol" panose="05050102010706020507" pitchFamily="18" charset="2"/>
              </a:rPr>
              <a:t></a:t>
            </a:r>
            <a:r>
              <a:rPr lang="zh-CN" altLang="en-US"/>
              <a:t>是仅含有</a:t>
            </a:r>
            <a:r>
              <a:rPr lang="en-US" altLang="zh-CN"/>
              <a:t>{</a:t>
            </a:r>
            <a:r>
              <a:rPr lang="en-US" altLang="zh-CN">
                <a:sym typeface="Symbol" panose="05050102010706020507" pitchFamily="18" charset="2"/>
              </a:rPr>
              <a:t>, , </a:t>
            </a:r>
            <a:r>
              <a:rPr lang="en-US" altLang="zh-CN"/>
              <a:t>}</a:t>
            </a:r>
            <a:r>
              <a:rPr lang="zh-CN" altLang="en-US"/>
              <a:t>的命题公式，故</a:t>
            </a:r>
            <a:r>
              <a:rPr lang="en-US" altLang="zh-CN"/>
              <a:t>{</a:t>
            </a:r>
            <a:r>
              <a:rPr lang="en-US" altLang="zh-CN">
                <a:sym typeface="Symbol" panose="05050102010706020507" pitchFamily="18" charset="2"/>
              </a:rPr>
              <a:t>, , </a:t>
            </a:r>
            <a:r>
              <a:rPr lang="en-US" altLang="zh-CN"/>
              <a:t> }</a:t>
            </a:r>
            <a:r>
              <a:rPr lang="zh-CN" altLang="en-US"/>
              <a:t>是全功能的。</a:t>
            </a:r>
          </a:p>
          <a:p>
            <a:pPr algn="just"/>
            <a:endParaRPr lang="zh-CN" altLang="en-US">
              <a:ea typeface="楷体_GB2312" panose="02010609030101010101" pitchFamily="49" charset="-122"/>
            </a:endParaRPr>
          </a:p>
        </p:txBody>
      </p:sp>
      <p:graphicFrame>
        <p:nvGraphicFramePr>
          <p:cNvPr id="4" name="Object 7">
            <a:extLst>
              <a:ext uri="{FF2B5EF4-FFF2-40B4-BE49-F238E27FC236}">
                <a16:creationId xmlns:a16="http://schemas.microsoft.com/office/drawing/2014/main" id="{8AFD7001-B01A-466A-AAEB-A07B04D0F569}"/>
              </a:ext>
            </a:extLst>
          </p:cNvPr>
          <p:cNvGraphicFramePr>
            <a:graphicFrameLocks noChangeAspect="1"/>
          </p:cNvGraphicFramePr>
          <p:nvPr>
            <p:extLst/>
          </p:nvPr>
        </p:nvGraphicFramePr>
        <p:xfrm>
          <a:off x="3335756" y="3682637"/>
          <a:ext cx="2245237" cy="348575"/>
        </p:xfrm>
        <a:graphic>
          <a:graphicData uri="http://schemas.openxmlformats.org/presentationml/2006/ole">
            <mc:AlternateContent xmlns:mc="http://schemas.openxmlformats.org/markup-compatibility/2006">
              <mc:Choice xmlns:v="urn:schemas-microsoft-com:vml" Requires="v">
                <p:oleObj spid="_x0000_s6170" name="Equation" r:id="rId3" imgW="1447560" imgH="228600" progId="Equation.3">
                  <p:embed/>
                </p:oleObj>
              </mc:Choice>
              <mc:Fallback>
                <p:oleObj name="Equation" r:id="rId3" imgW="1447560" imgH="228600" progId="Equation.3">
                  <p:embed/>
                  <p:pic>
                    <p:nvPicPr>
                      <p:cNvPr id="4" name="Object 7">
                        <a:extLst>
                          <a:ext uri="{FF2B5EF4-FFF2-40B4-BE49-F238E27FC236}">
                            <a16:creationId xmlns:a16="http://schemas.microsoft.com/office/drawing/2014/main" id="{8AFD7001-B01A-466A-AAEB-A07B04D0F5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5756" y="3682637"/>
                        <a:ext cx="2245237" cy="348575"/>
                      </a:xfrm>
                      <a:prstGeom prst="rect">
                        <a:avLst/>
                      </a:prstGeom>
                      <a:noFill/>
                      <a:ln>
                        <a:noFill/>
                      </a:ln>
                      <a:effectLst/>
                      <a:extLst/>
                    </p:spPr>
                  </p:pic>
                </p:oleObj>
              </mc:Fallback>
            </mc:AlternateContent>
          </a:graphicData>
        </a:graphic>
      </p:graphicFrame>
      <p:graphicFrame>
        <p:nvGraphicFramePr>
          <p:cNvPr id="5" name="Object 8">
            <a:extLst>
              <a:ext uri="{FF2B5EF4-FFF2-40B4-BE49-F238E27FC236}">
                <a16:creationId xmlns:a16="http://schemas.microsoft.com/office/drawing/2014/main" id="{D5639AF5-3426-4DCC-9539-D26BC6277CCD}"/>
              </a:ext>
            </a:extLst>
          </p:cNvPr>
          <p:cNvGraphicFramePr>
            <a:graphicFrameLocks noChangeAspect="1"/>
          </p:cNvGraphicFramePr>
          <p:nvPr>
            <p:extLst/>
          </p:nvPr>
        </p:nvGraphicFramePr>
        <p:xfrm>
          <a:off x="3335755" y="4202636"/>
          <a:ext cx="2177561" cy="751495"/>
        </p:xfrm>
        <a:graphic>
          <a:graphicData uri="http://schemas.openxmlformats.org/presentationml/2006/ole">
            <mc:AlternateContent xmlns:mc="http://schemas.openxmlformats.org/markup-compatibility/2006">
              <mc:Choice xmlns:v="urn:schemas-microsoft-com:vml" Requires="v">
                <p:oleObj spid="_x0000_s6171" name="Equation" r:id="rId5" imgW="1625400" imgH="558720" progId="Equation.3">
                  <p:embed/>
                </p:oleObj>
              </mc:Choice>
              <mc:Fallback>
                <p:oleObj name="Equation" r:id="rId5" imgW="1625400" imgH="558720" progId="Equation.3">
                  <p:embed/>
                  <p:pic>
                    <p:nvPicPr>
                      <p:cNvPr id="5" name="Object 8">
                        <a:extLst>
                          <a:ext uri="{FF2B5EF4-FFF2-40B4-BE49-F238E27FC236}">
                            <a16:creationId xmlns:a16="http://schemas.microsoft.com/office/drawing/2014/main" id="{D5639AF5-3426-4DCC-9539-D26BC6277C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5755" y="4202636"/>
                        <a:ext cx="2177561" cy="751495"/>
                      </a:xfrm>
                      <a:prstGeom prst="rect">
                        <a:avLst/>
                      </a:prstGeom>
                      <a:noFill/>
                      <a:ln>
                        <a:noFill/>
                      </a:ln>
                      <a:effectLst/>
                      <a:extLst/>
                    </p:spPr>
                  </p:pic>
                </p:oleObj>
              </mc:Fallback>
            </mc:AlternateContent>
          </a:graphicData>
        </a:graphic>
      </p:graphicFrame>
      <p:sp>
        <p:nvSpPr>
          <p:cNvPr id="6" name="矩形 5">
            <a:extLst>
              <a:ext uri="{FF2B5EF4-FFF2-40B4-BE49-F238E27FC236}">
                <a16:creationId xmlns:a16="http://schemas.microsoft.com/office/drawing/2014/main" id="{36B4DE5C-BBB0-45FE-9B75-596EE6F20C24}"/>
              </a:ext>
            </a:extLst>
          </p:cNvPr>
          <p:cNvSpPr/>
          <p:nvPr/>
        </p:nvSpPr>
        <p:spPr>
          <a:xfrm>
            <a:off x="684260" y="1389180"/>
            <a:ext cx="8152169" cy="656959"/>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29296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1.3.5</a:t>
            </a:r>
            <a:r>
              <a:rPr lang="zh-CN" altLang="en-US"/>
              <a:t>　范式</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marL="0" lvl="1" indent="0">
              <a:buNone/>
            </a:pPr>
            <a:r>
              <a:rPr lang="zh-CN" altLang="en-US"/>
              <a:t>主范式的求法</a:t>
            </a:r>
            <a:endParaRPr lang="en-US" altLang="zh-CN"/>
          </a:p>
          <a:p>
            <a:pPr marL="342900" lvl="1" indent="-342900">
              <a:buFont typeface="Wingdings" panose="05000000000000000000" pitchFamily="2" charset="2"/>
              <a:buChar char="Ø"/>
            </a:pPr>
            <a:r>
              <a:rPr lang="zh-CN" altLang="en-US"/>
              <a:t>等价公式法：简洁</a:t>
            </a:r>
            <a:endParaRPr lang="en-US" altLang="zh-CN"/>
          </a:p>
          <a:p>
            <a:pPr marL="285750" lvl="1" indent="-285750">
              <a:buFont typeface="Wingdings" panose="05000000000000000000" pitchFamily="2" charset="2"/>
              <a:buChar char="Ø"/>
            </a:pPr>
            <a:r>
              <a:rPr lang="zh-CN" altLang="en-US"/>
              <a:t>真值表法：直观，可以直接求主范式</a:t>
            </a:r>
            <a:endParaRPr lang="en-US" altLang="zh-CN"/>
          </a:p>
          <a:p>
            <a:pPr algn="just">
              <a:spcBef>
                <a:spcPts val="600"/>
              </a:spcBef>
            </a:pPr>
            <a:endParaRPr lang="en-US" altLang="zh-CN"/>
          </a:p>
          <a:p>
            <a:pPr algn="just">
              <a:spcBef>
                <a:spcPts val="600"/>
              </a:spcBef>
            </a:pPr>
            <a:r>
              <a:rPr lang="zh-CN" altLang="en-US" b="1"/>
              <a:t>引理</a:t>
            </a:r>
            <a:r>
              <a:rPr lang="zh-CN" altLang="en-US"/>
              <a:t>　设</a:t>
            </a:r>
            <a:r>
              <a:rPr lang="zh-CN" altLang="en-US">
                <a:sym typeface="Symbol" panose="05050102010706020507" pitchFamily="18" charset="2"/>
              </a:rPr>
              <a:t></a:t>
            </a:r>
            <a:r>
              <a:rPr lang="zh-CN" altLang="en-US"/>
              <a:t>是含有</a:t>
            </a:r>
            <a:r>
              <a:rPr lang="en-US" altLang="zh-CN"/>
              <a:t>n</a:t>
            </a:r>
            <a:r>
              <a:rPr lang="zh-CN" altLang="en-US"/>
              <a:t>个命题变元 </a:t>
            </a:r>
            <a:r>
              <a:rPr lang="en-US" altLang="zh-CN"/>
              <a:t>P</a:t>
            </a:r>
            <a:r>
              <a:rPr lang="en-US" altLang="zh-CN" baseline="-25000"/>
              <a:t>1</a:t>
            </a:r>
            <a:r>
              <a:rPr lang="en-US" altLang="zh-CN"/>
              <a:t>, P</a:t>
            </a:r>
            <a:r>
              <a:rPr lang="en-US" altLang="zh-CN" baseline="-25000"/>
              <a:t>2</a:t>
            </a:r>
            <a:r>
              <a:rPr lang="en-US" altLang="zh-CN"/>
              <a:t>, …, P</a:t>
            </a:r>
            <a:r>
              <a:rPr lang="en-US" altLang="zh-CN" baseline="-25000"/>
              <a:t>n </a:t>
            </a:r>
            <a:r>
              <a:rPr lang="zh-CN" altLang="en-US"/>
              <a:t>的小项，即</a:t>
            </a:r>
          </a:p>
          <a:p>
            <a:pPr algn="just">
              <a:spcBef>
                <a:spcPts val="600"/>
              </a:spcBef>
            </a:pPr>
            <a:endParaRPr lang="zh-CN" altLang="en-US"/>
          </a:p>
          <a:p>
            <a:pPr algn="just">
              <a:spcBef>
                <a:spcPts val="600"/>
              </a:spcBef>
            </a:pPr>
            <a:r>
              <a:rPr lang="zh-CN" altLang="en-US"/>
              <a:t> </a:t>
            </a:r>
            <a:r>
              <a:rPr lang="zh-CN" altLang="en-US">
                <a:sym typeface="Symbol" panose="05050102010706020507" pitchFamily="18" charset="2"/>
              </a:rPr>
              <a:t> </a:t>
            </a:r>
            <a:r>
              <a:rPr lang="en-US" altLang="zh-CN">
                <a:sym typeface="Symbol" panose="05050102010706020507" pitchFamily="18" charset="2"/>
              </a:rPr>
              <a:t>= (</a:t>
            </a:r>
            <a:r>
              <a:rPr lang="en-US" altLang="zh-CN"/>
              <a:t>P</a:t>
            </a:r>
            <a:r>
              <a:rPr lang="en-US" altLang="zh-CN" baseline="-25000"/>
              <a:t>1</a:t>
            </a:r>
            <a:r>
              <a:rPr lang="en-US" altLang="zh-CN" baseline="30000"/>
              <a:t>0</a:t>
            </a:r>
            <a:r>
              <a:rPr lang="en-US" altLang="zh-CN"/>
              <a:t>,P</a:t>
            </a:r>
            <a:r>
              <a:rPr lang="en-US" altLang="zh-CN" baseline="-25000"/>
              <a:t>2</a:t>
            </a:r>
            <a:r>
              <a:rPr lang="en-US" altLang="zh-CN" baseline="30000"/>
              <a:t>0</a:t>
            </a:r>
            <a:r>
              <a:rPr lang="en-US" altLang="zh-CN"/>
              <a:t>,…,P</a:t>
            </a:r>
            <a:r>
              <a:rPr lang="en-US" altLang="zh-CN" baseline="-25000"/>
              <a:t>n</a:t>
            </a:r>
            <a:r>
              <a:rPr lang="en-US" altLang="zh-CN" baseline="30000"/>
              <a:t>0</a:t>
            </a:r>
            <a:r>
              <a:rPr lang="en-US" altLang="zh-CN"/>
              <a:t>)</a:t>
            </a:r>
            <a:r>
              <a:rPr lang="zh-CN" altLang="en-US"/>
              <a:t>是</a:t>
            </a:r>
            <a:r>
              <a:rPr lang="zh-CN" altLang="en-US">
                <a:sym typeface="Symbol" panose="05050102010706020507" pitchFamily="18" charset="2"/>
              </a:rPr>
              <a:t></a:t>
            </a:r>
            <a:r>
              <a:rPr lang="zh-CN" altLang="en-US"/>
              <a:t>的任一指派。则</a:t>
            </a:r>
            <a:r>
              <a:rPr lang="zh-CN" altLang="en-US">
                <a:sym typeface="Symbol" panose="05050102010706020507" pitchFamily="18" charset="2"/>
              </a:rPr>
              <a:t></a:t>
            </a:r>
            <a:r>
              <a:rPr lang="en-US" altLang="zh-CN">
                <a:sym typeface="Symbol" panose="05050102010706020507" pitchFamily="18" charset="2"/>
              </a:rPr>
              <a:t>() = T</a:t>
            </a:r>
            <a:r>
              <a:rPr lang="zh-CN" altLang="en-US"/>
              <a:t>当且仅当</a:t>
            </a:r>
          </a:p>
          <a:p>
            <a:pPr algn="just">
              <a:spcBef>
                <a:spcPts val="600"/>
              </a:spcBef>
            </a:pPr>
            <a:endParaRPr lang="en-US" altLang="zh-CN"/>
          </a:p>
          <a:p>
            <a:pPr algn="just">
              <a:spcBef>
                <a:spcPts val="600"/>
              </a:spcBef>
            </a:pPr>
            <a:endParaRPr lang="zh-CN" altLang="en-US"/>
          </a:p>
          <a:p>
            <a:pPr algn="just">
              <a:spcBef>
                <a:spcPts val="600"/>
              </a:spcBef>
            </a:pPr>
            <a:endParaRPr lang="en-US" altLang="zh-CN" b="1"/>
          </a:p>
          <a:p>
            <a:pPr algn="just">
              <a:spcBef>
                <a:spcPts val="600"/>
              </a:spcBef>
            </a:pPr>
            <a:r>
              <a:rPr lang="zh-CN" altLang="en-US" b="1"/>
              <a:t>定理</a:t>
            </a:r>
            <a:r>
              <a:rPr lang="en-US" altLang="zh-CN" b="1"/>
              <a:t>5</a:t>
            </a:r>
            <a:r>
              <a:rPr lang="en-US" altLang="zh-CN"/>
              <a:t>   </a:t>
            </a:r>
            <a:r>
              <a:rPr lang="zh-CN" altLang="en-US"/>
              <a:t>主析取范式或主合取范式是唯一的。</a:t>
            </a:r>
            <a:endParaRPr lang="en-US" altLang="zh-CN" b="1"/>
          </a:p>
          <a:p>
            <a:pPr algn="just">
              <a:spcBef>
                <a:spcPts val="600"/>
              </a:spcBef>
            </a:pPr>
            <a:r>
              <a:rPr lang="zh-CN" altLang="en-US" b="1"/>
              <a:t>证</a:t>
            </a:r>
            <a:r>
              <a:rPr lang="zh-CN" altLang="en-US"/>
              <a:t>　只证主析取范式的唯一性。</a:t>
            </a:r>
          </a:p>
          <a:p>
            <a:pPr algn="just">
              <a:spcBef>
                <a:spcPts val="600"/>
              </a:spcBef>
            </a:pPr>
            <a:r>
              <a:rPr lang="zh-CN" altLang="en-US"/>
              <a:t>设</a:t>
            </a:r>
            <a:r>
              <a:rPr lang="zh-CN" altLang="en-US">
                <a:sym typeface="Symbol" panose="05050102010706020507" pitchFamily="18" charset="2"/>
              </a:rPr>
              <a:t></a:t>
            </a:r>
            <a:r>
              <a:rPr lang="zh-CN" altLang="en-US"/>
              <a:t>是</a:t>
            </a:r>
            <a:r>
              <a:rPr lang="en-US" altLang="zh-CN"/>
              <a:t>n</a:t>
            </a:r>
            <a:r>
              <a:rPr lang="zh-CN" altLang="en-US"/>
              <a:t>元命题公式， </a:t>
            </a:r>
            <a:r>
              <a:rPr lang="zh-CN" altLang="en-US">
                <a:sym typeface="Symbol" panose="05050102010706020507" pitchFamily="18" charset="2"/>
              </a:rPr>
              <a:t></a:t>
            </a:r>
            <a:r>
              <a:rPr lang="zh-CN" altLang="en-US"/>
              <a:t>的成真指派分别为</a:t>
            </a:r>
            <a:r>
              <a:rPr lang="zh-CN" altLang="en-US">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 </a:t>
            </a:r>
            <a:r>
              <a:rPr lang="en-US" altLang="zh-CN" baseline="-25000">
                <a:sym typeface="Symbol" panose="05050102010706020507" pitchFamily="18" charset="2"/>
              </a:rPr>
              <a:t>2</a:t>
            </a:r>
            <a:r>
              <a:rPr lang="en-US" altLang="zh-CN">
                <a:sym typeface="Symbol" panose="05050102010706020507" pitchFamily="18" charset="2"/>
              </a:rPr>
              <a:t>,…, </a:t>
            </a:r>
            <a:r>
              <a:rPr lang="en-US" altLang="zh-CN" baseline="-25000">
                <a:sym typeface="Symbol" panose="05050102010706020507" pitchFamily="18" charset="2"/>
              </a:rPr>
              <a:t>m</a:t>
            </a:r>
            <a:endParaRPr lang="en-US" altLang="zh-CN" baseline="-25000"/>
          </a:p>
          <a:p>
            <a:pPr algn="just">
              <a:spcBef>
                <a:spcPts val="600"/>
              </a:spcBef>
            </a:pPr>
            <a:r>
              <a:rPr lang="zh-CN" altLang="en-US"/>
              <a:t>根据引理，由这些成真指派可分别确定出相应的小项</a:t>
            </a:r>
            <a:r>
              <a:rPr lang="zh-CN" altLang="en-US">
                <a:sym typeface="Symbol" panose="05050102010706020507" pitchFamily="18" charset="2"/>
              </a:rPr>
              <a:t></a:t>
            </a:r>
            <a:r>
              <a:rPr lang="en-US" altLang="zh-CN" baseline="-25000">
                <a:sym typeface="Symbol" panose="05050102010706020507" pitchFamily="18" charset="2"/>
              </a:rPr>
              <a:t>1 </a:t>
            </a:r>
            <a:r>
              <a:rPr lang="en-US" altLang="zh-CN">
                <a:sym typeface="Symbol" panose="05050102010706020507" pitchFamily="18" charset="2"/>
              </a:rPr>
              <a:t>, </a:t>
            </a:r>
            <a:r>
              <a:rPr lang="en-US" altLang="zh-CN" baseline="-25000">
                <a:sym typeface="Symbol" panose="05050102010706020507" pitchFamily="18" charset="2"/>
              </a:rPr>
              <a:t>2  </a:t>
            </a:r>
            <a:r>
              <a:rPr lang="en-US" altLang="zh-CN">
                <a:sym typeface="Symbol" panose="05050102010706020507" pitchFamily="18" charset="2"/>
              </a:rPr>
              <a:t>, … , </a:t>
            </a:r>
            <a:r>
              <a:rPr lang="en-US" altLang="zh-CN" baseline="-25000">
                <a:sym typeface="Symbol" panose="05050102010706020507" pitchFamily="18" charset="2"/>
              </a:rPr>
              <a:t>m</a:t>
            </a:r>
            <a:r>
              <a:rPr lang="en-US" altLang="zh-CN"/>
              <a:t> </a:t>
            </a:r>
          </a:p>
          <a:p>
            <a:pPr algn="just">
              <a:spcBef>
                <a:spcPts val="600"/>
              </a:spcBef>
            </a:pPr>
            <a:r>
              <a:rPr lang="zh-CN" altLang="en-US"/>
              <a:t>由它们之间的一一对应关系可知， </a:t>
            </a:r>
            <a:r>
              <a:rPr lang="zh-CN" altLang="en-US">
                <a:sym typeface="Symbol" panose="05050102010706020507" pitchFamily="18" charset="2"/>
              </a:rPr>
              <a:t></a:t>
            </a:r>
            <a:r>
              <a:rPr lang="zh-CN" altLang="en-US"/>
              <a:t>的主析取范式为</a:t>
            </a:r>
          </a:p>
          <a:p>
            <a:pPr algn="ctr">
              <a:spcBef>
                <a:spcPts val="600"/>
              </a:spcBef>
            </a:pPr>
            <a:r>
              <a:rPr lang="zh-CN" altLang="en-US">
                <a:sym typeface="Symbol" panose="05050102010706020507" pitchFamily="18" charset="2"/>
              </a:rPr>
              <a:t></a:t>
            </a:r>
            <a:r>
              <a:rPr lang="en-US" altLang="zh-CN" baseline="-25000">
                <a:sym typeface="Symbol" panose="05050102010706020507" pitchFamily="18" charset="2"/>
              </a:rPr>
              <a:t>1 </a:t>
            </a:r>
            <a:r>
              <a:rPr lang="en-US" altLang="zh-CN">
                <a:sym typeface="Symbol" panose="05050102010706020507" pitchFamily="18" charset="2"/>
              </a:rPr>
              <a:t> </a:t>
            </a:r>
            <a:r>
              <a:rPr lang="en-US" altLang="zh-CN" baseline="-25000">
                <a:sym typeface="Symbol" panose="05050102010706020507" pitchFamily="18" charset="2"/>
              </a:rPr>
              <a:t>2 </a:t>
            </a:r>
            <a:r>
              <a:rPr lang="en-US" altLang="zh-CN">
                <a:sym typeface="Symbol" panose="05050102010706020507" pitchFamily="18" charset="2"/>
              </a:rPr>
              <a:t> …  </a:t>
            </a:r>
            <a:r>
              <a:rPr lang="en-US" altLang="zh-CN" baseline="-25000">
                <a:sym typeface="Symbol" panose="05050102010706020507" pitchFamily="18" charset="2"/>
              </a:rPr>
              <a:t>m</a:t>
            </a:r>
            <a:endParaRPr lang="en-US" altLang="zh-CN"/>
          </a:p>
          <a:p>
            <a:pPr algn="just">
              <a:spcBef>
                <a:spcPts val="600"/>
              </a:spcBef>
            </a:pPr>
            <a:endParaRPr lang="en-US" altLang="zh-CN"/>
          </a:p>
          <a:p>
            <a:pPr algn="just">
              <a:spcBef>
                <a:spcPts val="600"/>
              </a:spcBef>
            </a:pPr>
            <a:endParaRPr lang="zh-CN" altLang="en-US"/>
          </a:p>
        </p:txBody>
      </p:sp>
      <p:graphicFrame>
        <p:nvGraphicFramePr>
          <p:cNvPr id="14" name="对象 13">
            <a:extLst>
              <a:ext uri="{FF2B5EF4-FFF2-40B4-BE49-F238E27FC236}">
                <a16:creationId xmlns:a16="http://schemas.microsoft.com/office/drawing/2014/main" id="{5B728D8E-8EE3-4176-B630-F1AEFBCF4CDA}"/>
              </a:ext>
            </a:extLst>
          </p:cNvPr>
          <p:cNvGraphicFramePr>
            <a:graphicFrameLocks noChangeAspect="1"/>
          </p:cNvGraphicFramePr>
          <p:nvPr>
            <p:extLst>
              <p:ext uri="{D42A27DB-BD31-4B8C-83A1-F6EECF244321}">
                <p14:modId xmlns:p14="http://schemas.microsoft.com/office/powerpoint/2010/main" val="3589758484"/>
              </p:ext>
            </p:extLst>
          </p:nvPr>
        </p:nvGraphicFramePr>
        <p:xfrm>
          <a:off x="3062288" y="3537212"/>
          <a:ext cx="2199745" cy="737107"/>
        </p:xfrm>
        <a:graphic>
          <a:graphicData uri="http://schemas.openxmlformats.org/presentationml/2006/ole">
            <mc:AlternateContent xmlns:mc="http://schemas.openxmlformats.org/markup-compatibility/2006">
              <mc:Choice xmlns:v="urn:schemas-microsoft-com:vml" Requires="v">
                <p:oleObj spid="_x0000_s4346" name="Equation" r:id="rId3" imgW="2714711" imgH="909603" progId="Equation.DSMT4">
                  <p:embed/>
                </p:oleObj>
              </mc:Choice>
              <mc:Fallback>
                <p:oleObj name="Equation" r:id="rId3" imgW="2714711" imgH="909603" progId="Equation.DSMT4">
                  <p:embed/>
                  <p:pic>
                    <p:nvPicPr>
                      <p:cNvPr id="4" name="对象 3">
                        <a:extLst>
                          <a:ext uri="{FF2B5EF4-FFF2-40B4-BE49-F238E27FC236}">
                            <a16:creationId xmlns:a16="http://schemas.microsoft.com/office/drawing/2014/main" id="{1E9C7020-BBEB-428D-99E8-68E50D76C4CA}"/>
                          </a:ext>
                        </a:extLst>
                      </p:cNvPr>
                      <p:cNvPicPr/>
                      <p:nvPr/>
                    </p:nvPicPr>
                    <p:blipFill>
                      <a:blip r:embed="rId4"/>
                      <a:stretch>
                        <a:fillRect/>
                      </a:stretch>
                    </p:blipFill>
                    <p:spPr>
                      <a:xfrm>
                        <a:off x="3062288" y="3537212"/>
                        <a:ext cx="2199745" cy="737107"/>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AD84378A-C458-4E98-BA7F-86F208075AF9}"/>
              </a:ext>
            </a:extLst>
          </p:cNvPr>
          <p:cNvGraphicFramePr>
            <a:graphicFrameLocks noChangeAspect="1"/>
          </p:cNvGraphicFramePr>
          <p:nvPr>
            <p:extLst>
              <p:ext uri="{D42A27DB-BD31-4B8C-83A1-F6EECF244321}">
                <p14:modId xmlns:p14="http://schemas.microsoft.com/office/powerpoint/2010/main" val="1992329068"/>
              </p:ext>
            </p:extLst>
          </p:nvPr>
        </p:nvGraphicFramePr>
        <p:xfrm>
          <a:off x="3336528" y="2917949"/>
          <a:ext cx="2114285" cy="369902"/>
        </p:xfrm>
        <a:graphic>
          <a:graphicData uri="http://schemas.openxmlformats.org/presentationml/2006/ole">
            <mc:AlternateContent xmlns:mc="http://schemas.openxmlformats.org/markup-compatibility/2006">
              <mc:Choice xmlns:v="urn:schemas-microsoft-com:vml" Requires="v">
                <p:oleObj spid="_x0000_s4347" name="Equation" r:id="rId5" imgW="2586052" imgH="452506" progId="Equation.DSMT4">
                  <p:embed/>
                </p:oleObj>
              </mc:Choice>
              <mc:Fallback>
                <p:oleObj name="Equation" r:id="rId5" imgW="2586052" imgH="452506" progId="Equation.DSMT4">
                  <p:embed/>
                  <p:pic>
                    <p:nvPicPr>
                      <p:cNvPr id="5" name="对象 4">
                        <a:extLst>
                          <a:ext uri="{FF2B5EF4-FFF2-40B4-BE49-F238E27FC236}">
                            <a16:creationId xmlns:a16="http://schemas.microsoft.com/office/drawing/2014/main" id="{2B4D671A-E1D9-46A3-976C-32ABD0ED3D47}"/>
                          </a:ext>
                        </a:extLst>
                      </p:cNvPr>
                      <p:cNvPicPr/>
                      <p:nvPr/>
                    </p:nvPicPr>
                    <p:blipFill>
                      <a:blip r:embed="rId6"/>
                      <a:stretch>
                        <a:fillRect/>
                      </a:stretch>
                    </p:blipFill>
                    <p:spPr>
                      <a:xfrm>
                        <a:off x="3336528" y="2917949"/>
                        <a:ext cx="2114285" cy="369902"/>
                      </a:xfrm>
                      <a:prstGeom prst="rect">
                        <a:avLst/>
                      </a:prstGeom>
                    </p:spPr>
                  </p:pic>
                </p:oleObj>
              </mc:Fallback>
            </mc:AlternateContent>
          </a:graphicData>
        </a:graphic>
      </p:graphicFrame>
      <p:sp>
        <p:nvSpPr>
          <p:cNvPr id="16" name="矩形 15">
            <a:extLst>
              <a:ext uri="{FF2B5EF4-FFF2-40B4-BE49-F238E27FC236}">
                <a16:creationId xmlns:a16="http://schemas.microsoft.com/office/drawing/2014/main" id="{102DC734-EB7D-4CB0-8B6E-5172E659A8BF}"/>
              </a:ext>
            </a:extLst>
          </p:cNvPr>
          <p:cNvSpPr/>
          <p:nvPr/>
        </p:nvSpPr>
        <p:spPr>
          <a:xfrm>
            <a:off x="684260" y="2570771"/>
            <a:ext cx="8152169" cy="1703548"/>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5A929182-B6FE-4869-B5C0-5CEAE67304DC}"/>
              </a:ext>
            </a:extLst>
          </p:cNvPr>
          <p:cNvSpPr/>
          <p:nvPr/>
        </p:nvSpPr>
        <p:spPr>
          <a:xfrm>
            <a:off x="684259" y="4545999"/>
            <a:ext cx="8152169" cy="364668"/>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47004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1.3.5</a:t>
            </a:r>
            <a:r>
              <a:rPr lang="zh-CN" altLang="en-US"/>
              <a:t>　范式</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a:t>范式的作用</a:t>
            </a:r>
            <a:endParaRPr lang="en-US" altLang="zh-CN"/>
          </a:p>
          <a:p>
            <a:pPr marL="285750" indent="-285750" algn="just">
              <a:spcBef>
                <a:spcPts val="600"/>
              </a:spcBef>
              <a:buFont typeface="Wingdings" panose="05000000000000000000" pitchFamily="2" charset="2"/>
              <a:buChar char="Ø"/>
            </a:pPr>
            <a:r>
              <a:rPr lang="zh-CN" altLang="en-US"/>
              <a:t>判定命题公式逻辑等价：两个命题公式逻辑等价必须且只须它们相应的主范式相同。当然，如果两个命题公式的主范式相同时，这两个命题公式必然逻辑等价。</a:t>
            </a:r>
            <a:endParaRPr lang="en-US" altLang="zh-CN"/>
          </a:p>
          <a:p>
            <a:pPr marL="285750" indent="-285750" algn="just">
              <a:spcBef>
                <a:spcPts val="600"/>
              </a:spcBef>
              <a:buFont typeface="Wingdings" panose="05000000000000000000" pitchFamily="2" charset="2"/>
              <a:buChar char="Ø"/>
            </a:pPr>
            <a:r>
              <a:rPr lang="zh-CN" altLang="en-US"/>
              <a:t>成真赋值</a:t>
            </a:r>
            <a:endParaRPr lang="en-US" altLang="zh-CN"/>
          </a:p>
          <a:p>
            <a:pPr marL="285750" indent="-285750" algn="just">
              <a:spcBef>
                <a:spcPts val="600"/>
              </a:spcBef>
              <a:buFont typeface="Wingdings" panose="05000000000000000000" pitchFamily="2" charset="2"/>
              <a:buChar char="Ø"/>
            </a:pPr>
            <a:endParaRPr lang="en-US" altLang="zh-CN"/>
          </a:p>
          <a:p>
            <a:r>
              <a:rPr lang="zh-CN" altLang="en-US" b="1"/>
              <a:t>例  </a:t>
            </a:r>
            <a:r>
              <a:rPr lang="zh-CN" altLang="en-US"/>
              <a:t> 求</a:t>
            </a:r>
            <a:r>
              <a:rPr lang="zh-CN" altLang="en-US">
                <a:sym typeface="Symbol" panose="05050102010706020507" pitchFamily="18" charset="2"/>
              </a:rPr>
              <a:t></a:t>
            </a:r>
            <a:r>
              <a:rPr lang="en-US" altLang="zh-CN">
                <a:solidFill>
                  <a:srgbClr val="202122"/>
                </a:solidFill>
                <a:latin typeface="Times New Roman" panose="02020603050405020304" pitchFamily="18" charset="0"/>
                <a:ea typeface="等线" panose="02010600030101010101" pitchFamily="2" charset="-122"/>
                <a:cs typeface="Times New Roman" panose="02020603050405020304" pitchFamily="18" charset="0"/>
              </a:rPr>
              <a:t> = (</a:t>
            </a:r>
            <a:r>
              <a:rPr lang="en-US" altLang="zh-CN">
                <a:latin typeface="Times New Roman" panose="02020603050405020304" pitchFamily="18" charset="0"/>
                <a:cs typeface="Times New Roman" panose="02020603050405020304" pitchFamily="18" charset="0"/>
              </a:rPr>
              <a:t>P</a:t>
            </a:r>
            <a:r>
              <a:rPr lang="en-US" altLang="zh-CN">
                <a:solidFill>
                  <a:srgbClr val="202122"/>
                </a:solidFill>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Q</a:t>
            </a:r>
            <a:r>
              <a:rPr lang="en-US" altLang="zh-CN">
                <a:solidFill>
                  <a:srgbClr val="202122"/>
                </a:solidFill>
                <a:latin typeface="Times New Roman" panose="02020603050405020304" pitchFamily="18" charset="0"/>
                <a:ea typeface="等线" panose="02010600030101010101" pitchFamily="2" charset="-122"/>
                <a:cs typeface="Times New Roman" panose="02020603050405020304" pitchFamily="18" charset="0"/>
              </a:rPr>
              <a:t>)</a:t>
            </a:r>
            <a:r>
              <a:rPr lang="zh-CN" altLang="zh-CN">
                <a:solidFill>
                  <a:srgbClr val="333333"/>
                </a:solidFill>
                <a:latin typeface="Times New Roman" panose="02020603050405020304" pitchFamily="18" charset="0"/>
                <a:ea typeface="等线" panose="02010600030101010101" pitchFamily="2" charset="-122"/>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Q</a:t>
            </a:r>
            <a:r>
              <a:rPr lang="zh-CN" altLang="en-US">
                <a:latin typeface="Times New Roman" panose="02020603050405020304" pitchFamily="18" charset="0"/>
                <a:cs typeface="Times New Roman" panose="02020603050405020304" pitchFamily="18" charset="0"/>
              </a:rPr>
              <a:t>的成真赋值</a:t>
            </a:r>
            <a:endParaRPr lang="en-US" altLang="zh-CN">
              <a:latin typeface="Times New Roman" panose="02020603050405020304" pitchFamily="18" charset="0"/>
              <a:cs typeface="Times New Roman" panose="02020603050405020304" pitchFamily="18" charset="0"/>
            </a:endParaRPr>
          </a:p>
          <a:p>
            <a:r>
              <a:rPr lang="en-US" altLang="zh-CN" b="1">
                <a:solidFill>
                  <a:srgbClr val="333333"/>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a:sym typeface="Symbol" panose="05050102010706020507" pitchFamily="18" charset="2"/>
              </a:rPr>
              <a:t></a:t>
            </a:r>
            <a:r>
              <a:rPr lang="en-US" altLang="zh-CN">
                <a:solidFill>
                  <a:srgbClr val="202122"/>
                </a:solidFill>
                <a:latin typeface="Times New Roman" panose="02020603050405020304" pitchFamily="18" charset="0"/>
                <a:ea typeface="等线" panose="02010600030101010101" pitchFamily="2" charset="-122"/>
                <a:cs typeface="Times New Roman" panose="02020603050405020304" pitchFamily="18" charset="0"/>
              </a:rPr>
              <a:t> = (</a:t>
            </a:r>
            <a:r>
              <a:rPr lang="en-US" altLang="zh-CN">
                <a:latin typeface="Times New Roman" panose="02020603050405020304" pitchFamily="18" charset="0"/>
                <a:cs typeface="Times New Roman" panose="02020603050405020304" pitchFamily="18" charset="0"/>
              </a:rPr>
              <a:t>P</a:t>
            </a:r>
            <a:r>
              <a:rPr lang="en-US" altLang="zh-CN">
                <a:solidFill>
                  <a:srgbClr val="202122"/>
                </a:solidFill>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Q</a:t>
            </a:r>
            <a:r>
              <a:rPr lang="en-US" altLang="zh-CN">
                <a:solidFill>
                  <a:srgbClr val="202122"/>
                </a:solidFill>
                <a:latin typeface="Times New Roman" panose="02020603050405020304" pitchFamily="18" charset="0"/>
                <a:ea typeface="等线" panose="02010600030101010101" pitchFamily="2" charset="-122"/>
                <a:cs typeface="Times New Roman" panose="02020603050405020304" pitchFamily="18" charset="0"/>
              </a:rPr>
              <a:t>)</a:t>
            </a:r>
            <a:r>
              <a:rPr lang="zh-CN" altLang="zh-CN">
                <a:solidFill>
                  <a:srgbClr val="333333"/>
                </a:solidFill>
                <a:latin typeface="Times New Roman" panose="02020603050405020304" pitchFamily="18" charset="0"/>
                <a:ea typeface="等线" panose="02010600030101010101" pitchFamily="2" charset="-122"/>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Q</a:t>
            </a:r>
          </a:p>
          <a:p>
            <a:r>
              <a:rPr lang="en-US" altLang="zh-CN">
                <a:sym typeface="Symbol" panose="05050102010706020507" pitchFamily="18" charset="2"/>
              </a:rPr>
              <a:t>    </a:t>
            </a:r>
            <a:r>
              <a:rPr lang="en-US" altLang="zh-CN">
                <a:solidFill>
                  <a:srgbClr val="202122"/>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P</a:t>
            </a:r>
            <a:r>
              <a:rPr lang="zh-CN" altLang="zh-CN">
                <a:solidFill>
                  <a:srgbClr val="202122"/>
                </a:solidFill>
                <a:latin typeface="Times New Roman" panose="02020603050405020304" pitchFamily="18" charset="0"/>
                <a:ea typeface="等线" panose="02010600030101010101" pitchFamily="2" charset="-122"/>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Q</a:t>
            </a:r>
            <a:r>
              <a:rPr lang="en-US" altLang="zh-CN">
                <a:solidFill>
                  <a:srgbClr val="202122"/>
                </a:solidFill>
                <a:latin typeface="Times New Roman" panose="02020603050405020304" pitchFamily="18" charset="0"/>
                <a:ea typeface="等线" panose="02010600030101010101" pitchFamily="2" charset="-122"/>
                <a:cs typeface="Times New Roman" panose="02020603050405020304" pitchFamily="18" charset="0"/>
              </a:rPr>
              <a:t>)</a:t>
            </a:r>
            <a:r>
              <a:rPr lang="zh-CN" altLang="zh-CN">
                <a:solidFill>
                  <a:srgbClr val="333333"/>
                </a:solidFill>
                <a:latin typeface="Times New Roman" panose="02020603050405020304" pitchFamily="18" charset="0"/>
                <a:ea typeface="等线" panose="02010600030101010101" pitchFamily="2" charset="-122"/>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Q</a:t>
            </a:r>
          </a:p>
          <a:p>
            <a:r>
              <a:rPr lang="en-US" altLang="zh-CN" b="1">
                <a:solidFill>
                  <a:srgbClr val="333333"/>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a:sym typeface="Symbol" panose="05050102010706020507" pitchFamily="18" charset="2"/>
              </a:rPr>
              <a:t> </a:t>
            </a:r>
            <a:r>
              <a:rPr lang="en-US" altLang="zh-CN">
                <a:solidFill>
                  <a:srgbClr val="202122"/>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P</a:t>
            </a:r>
            <a:r>
              <a:rPr lang="zh-CN" altLang="zh-CN">
                <a:solidFill>
                  <a:srgbClr val="333333"/>
                </a:solidFill>
                <a:latin typeface="Times New Roman" panose="02020603050405020304" pitchFamily="18" charset="0"/>
                <a:ea typeface="等线" panose="02010600030101010101" pitchFamily="2" charset="-122"/>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Q</a:t>
            </a:r>
            <a:r>
              <a:rPr lang="en-US" altLang="zh-CN">
                <a:solidFill>
                  <a:srgbClr val="202122"/>
                </a:solidFill>
                <a:latin typeface="Times New Roman" panose="02020603050405020304" pitchFamily="18" charset="0"/>
                <a:ea typeface="等线" panose="02010600030101010101" pitchFamily="2" charset="-122"/>
                <a:cs typeface="Times New Roman" panose="02020603050405020304" pitchFamily="18" charset="0"/>
              </a:rPr>
              <a:t>)</a:t>
            </a:r>
            <a:r>
              <a:rPr lang="zh-CN" altLang="zh-CN">
                <a:solidFill>
                  <a:srgbClr val="202122"/>
                </a:solidFill>
                <a:latin typeface="Times New Roman" panose="02020603050405020304" pitchFamily="18" charset="0"/>
                <a:ea typeface="等线" panose="02010600030101010101" pitchFamily="2" charset="-122"/>
                <a:cs typeface="Times New Roman" panose="02020603050405020304" pitchFamily="18" charset="0"/>
              </a:rPr>
              <a:t>∨</a:t>
            </a:r>
            <a:r>
              <a:rPr lang="en-US" altLang="zh-CN">
                <a:solidFill>
                  <a:srgbClr val="202122"/>
                </a:solidFill>
                <a:latin typeface="Times New Roman" panose="02020603050405020304" pitchFamily="18" charset="0"/>
                <a:ea typeface="等线" panose="02010600030101010101" pitchFamily="2" charset="-122"/>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P</a:t>
            </a:r>
            <a:r>
              <a:rPr lang="zh-CN" altLang="zh-CN">
                <a:solidFill>
                  <a:srgbClr val="333333"/>
                </a:solidFill>
                <a:latin typeface="Times New Roman" panose="02020603050405020304" pitchFamily="18" charset="0"/>
                <a:ea typeface="等线" panose="02010600030101010101" pitchFamily="2" charset="-122"/>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Q</a:t>
            </a:r>
            <a:r>
              <a:rPr lang="en-US" altLang="zh-CN">
                <a:solidFill>
                  <a:srgbClr val="202122"/>
                </a:solidFill>
                <a:latin typeface="Times New Roman" panose="02020603050405020304" pitchFamily="18" charset="0"/>
                <a:ea typeface="等线" panose="02010600030101010101" pitchFamily="2" charset="-122"/>
                <a:cs typeface="Times New Roman" panose="02020603050405020304" pitchFamily="18" charset="0"/>
              </a:rPr>
              <a:t> )</a:t>
            </a:r>
            <a:endParaRPr lang="zh-CN" altLang="en-US">
              <a:latin typeface="Times New Roman" panose="02020603050405020304" pitchFamily="18" charset="0"/>
              <a:cs typeface="Times New Roman" panose="02020603050405020304" pitchFamily="18" charset="0"/>
            </a:endParaRPr>
          </a:p>
          <a:p>
            <a:pPr algn="just">
              <a:spcBef>
                <a:spcPts val="600"/>
              </a:spcBef>
            </a:pPr>
            <a:endParaRPr lang="en-US" altLang="zh-CN"/>
          </a:p>
          <a:p>
            <a:pPr algn="just">
              <a:spcBef>
                <a:spcPts val="600"/>
              </a:spcBef>
            </a:pPr>
            <a:endParaRPr lang="en-US" altLang="zh-CN"/>
          </a:p>
          <a:p>
            <a:pPr algn="just">
              <a:spcBef>
                <a:spcPts val="600"/>
              </a:spcBef>
            </a:pPr>
            <a:r>
              <a:rPr lang="en-US" altLang="zh-CN">
                <a:cs typeface="Times New Roman" panose="02020603050405020304" pitchFamily="18" charset="0"/>
              </a:rPr>
              <a:t>P=F</a:t>
            </a:r>
            <a:r>
              <a:rPr lang="zh-CN" altLang="zh-CN">
                <a:cs typeface="Times New Roman" panose="02020603050405020304" pitchFamily="18" charset="0"/>
              </a:rPr>
              <a:t>，</a:t>
            </a:r>
            <a:r>
              <a:rPr lang="en-US" altLang="zh-CN">
                <a:cs typeface="Times New Roman" panose="02020603050405020304" pitchFamily="18" charset="0"/>
              </a:rPr>
              <a:t>Q=T</a:t>
            </a:r>
            <a:r>
              <a:rPr lang="zh-CN" altLang="zh-CN">
                <a:cs typeface="Times New Roman" panose="02020603050405020304" pitchFamily="18" charset="0"/>
              </a:rPr>
              <a:t>或者</a:t>
            </a:r>
            <a:r>
              <a:rPr lang="en-US" altLang="zh-CN">
                <a:cs typeface="Times New Roman" panose="02020603050405020304" pitchFamily="18" charset="0"/>
              </a:rPr>
              <a:t>P=T</a:t>
            </a:r>
            <a:r>
              <a:rPr lang="zh-CN" altLang="zh-CN">
                <a:cs typeface="Times New Roman" panose="02020603050405020304" pitchFamily="18" charset="0"/>
              </a:rPr>
              <a:t>，</a:t>
            </a:r>
            <a:r>
              <a:rPr lang="en-US" altLang="zh-CN">
                <a:cs typeface="Times New Roman" panose="02020603050405020304" pitchFamily="18" charset="0"/>
              </a:rPr>
              <a:t>Q=T</a:t>
            </a:r>
            <a:endParaRPr lang="zh-CN" altLang="en-US">
              <a:cs typeface="Times New Roman" panose="02020603050405020304" pitchFamily="18" charset="0"/>
            </a:endParaRPr>
          </a:p>
          <a:p>
            <a:pPr algn="just">
              <a:spcBef>
                <a:spcPts val="600"/>
              </a:spcBef>
            </a:pPr>
            <a:endParaRPr lang="zh-CN" altLang="en-US"/>
          </a:p>
          <a:p>
            <a:pPr algn="just"/>
            <a:endParaRPr lang="zh-CN" altLang="en-US">
              <a:ea typeface="楷体_GB2312" panose="02010609030101010101" pitchFamily="49" charset="-122"/>
            </a:endParaRPr>
          </a:p>
        </p:txBody>
      </p:sp>
      <p:cxnSp>
        <p:nvCxnSpPr>
          <p:cNvPr id="14" name="直接连接符 13">
            <a:extLst>
              <a:ext uri="{FF2B5EF4-FFF2-40B4-BE49-F238E27FC236}">
                <a16:creationId xmlns:a16="http://schemas.microsoft.com/office/drawing/2014/main" id="{2A6EBFEB-9F9C-4396-BAEB-C64168E09E16}"/>
              </a:ext>
            </a:extLst>
          </p:cNvPr>
          <p:cNvCxnSpPr>
            <a:cxnSpLocks/>
          </p:cNvCxnSpPr>
          <p:nvPr/>
        </p:nvCxnSpPr>
        <p:spPr>
          <a:xfrm>
            <a:off x="1289410" y="4568981"/>
            <a:ext cx="8581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DA12E7D1-ABD1-4129-923F-757BC46E054B}"/>
              </a:ext>
            </a:extLst>
          </p:cNvPr>
          <p:cNvCxnSpPr>
            <a:cxnSpLocks/>
          </p:cNvCxnSpPr>
          <p:nvPr/>
        </p:nvCxnSpPr>
        <p:spPr>
          <a:xfrm>
            <a:off x="2428894" y="4575270"/>
            <a:ext cx="79247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279D2437-DDC6-4F9E-A0AE-BD947E56ED4F}"/>
                  </a:ext>
                </a:extLst>
              </p:cNvPr>
              <p:cNvSpPr txBox="1"/>
              <p:nvPr/>
            </p:nvSpPr>
            <p:spPr>
              <a:xfrm>
                <a:off x="1519185" y="4488410"/>
                <a:ext cx="51581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𝛼</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1</m:t>
                          </m:r>
                        </m:sub>
                      </m:sSub>
                    </m:oMath>
                  </m:oMathPara>
                </a14:m>
                <a:endParaRPr lang="zh-CN" altLang="en-US"/>
              </a:p>
            </p:txBody>
          </p:sp>
        </mc:Choice>
        <mc:Fallback xmlns="">
          <p:sp>
            <p:nvSpPr>
              <p:cNvPr id="16" name="文本框 15">
                <a:extLst>
                  <a:ext uri="{FF2B5EF4-FFF2-40B4-BE49-F238E27FC236}">
                    <a16:creationId xmlns:a16="http://schemas.microsoft.com/office/drawing/2014/main" id="{279D2437-DDC6-4F9E-A0AE-BD947E56ED4F}"/>
                  </a:ext>
                </a:extLst>
              </p:cNvPr>
              <p:cNvSpPr txBox="1">
                <a:spLocks noRot="1" noChangeAspect="1" noMove="1" noResize="1" noEditPoints="1" noAdjustHandles="1" noChangeArrowheads="1" noChangeShapeType="1" noTextEdit="1"/>
              </p:cNvSpPr>
              <p:nvPr/>
            </p:nvSpPr>
            <p:spPr>
              <a:xfrm>
                <a:off x="1519185" y="4488410"/>
                <a:ext cx="515815"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73F16B5E-F33D-441A-80EE-7FF2532D4F34}"/>
                  </a:ext>
                </a:extLst>
              </p:cNvPr>
              <p:cNvSpPr txBox="1"/>
              <p:nvPr/>
            </p:nvSpPr>
            <p:spPr>
              <a:xfrm>
                <a:off x="2623551" y="4488410"/>
                <a:ext cx="40316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𝛼</m:t>
                          </m:r>
                        </m:e>
                        <m:sub>
                          <m:r>
                            <a:rPr lang="en-US" altLang="zh-CN" sz="1800" b="0" i="1" smtClean="0">
                              <a:effectLst/>
                              <a:latin typeface="Cambria Math" panose="02040503050406030204" pitchFamily="18" charset="0"/>
                              <a:ea typeface="等线" panose="02010600030101010101" pitchFamily="2" charset="-122"/>
                              <a:cs typeface="Times New Roman" panose="02020603050405020304" pitchFamily="18" charset="0"/>
                            </a:rPr>
                            <m:t>2</m:t>
                          </m:r>
                        </m:sub>
                      </m:sSub>
                    </m:oMath>
                  </m:oMathPara>
                </a14:m>
                <a:endParaRPr lang="zh-CN" altLang="en-US"/>
              </a:p>
            </p:txBody>
          </p:sp>
        </mc:Choice>
        <mc:Fallback xmlns="">
          <p:sp>
            <p:nvSpPr>
              <p:cNvPr id="17" name="文本框 16">
                <a:extLst>
                  <a:ext uri="{FF2B5EF4-FFF2-40B4-BE49-F238E27FC236}">
                    <a16:creationId xmlns:a16="http://schemas.microsoft.com/office/drawing/2014/main" id="{73F16B5E-F33D-441A-80EE-7FF2532D4F34}"/>
                  </a:ext>
                </a:extLst>
              </p:cNvPr>
              <p:cNvSpPr txBox="1">
                <a:spLocks noRot="1" noChangeAspect="1" noMove="1" noResize="1" noEditPoints="1" noAdjustHandles="1" noChangeArrowheads="1" noChangeShapeType="1" noTextEdit="1"/>
              </p:cNvSpPr>
              <p:nvPr/>
            </p:nvSpPr>
            <p:spPr>
              <a:xfrm>
                <a:off x="2623551" y="4488410"/>
                <a:ext cx="403163" cy="369332"/>
              </a:xfrm>
              <a:prstGeom prst="rect">
                <a:avLst/>
              </a:prstGeom>
              <a:blipFill>
                <a:blip r:embed="rId3"/>
                <a:stretch>
                  <a:fillRect/>
                </a:stretch>
              </a:blipFill>
            </p:spPr>
            <p:txBody>
              <a:bodyPr/>
              <a:lstStyle/>
              <a:p>
                <a:r>
                  <a:rPr lang="zh-CN" altLang="en-US">
                    <a:noFill/>
                  </a:rPr>
                  <a:t> </a:t>
                </a:r>
              </a:p>
            </p:txBody>
          </p:sp>
        </mc:Fallback>
      </mc:AlternateContent>
      <p:cxnSp>
        <p:nvCxnSpPr>
          <p:cNvPr id="18" name="直接箭头连接符 17">
            <a:extLst>
              <a:ext uri="{FF2B5EF4-FFF2-40B4-BE49-F238E27FC236}">
                <a16:creationId xmlns:a16="http://schemas.microsoft.com/office/drawing/2014/main" id="{9E8BB8EE-1197-433A-801C-F42533988B03}"/>
              </a:ext>
            </a:extLst>
          </p:cNvPr>
          <p:cNvCxnSpPr>
            <a:cxnSpLocks/>
            <a:stCxn id="16" idx="2"/>
          </p:cNvCxnSpPr>
          <p:nvPr/>
        </p:nvCxnSpPr>
        <p:spPr>
          <a:xfrm flipH="1">
            <a:off x="994833" y="4857742"/>
            <a:ext cx="78226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4AA0FECE-A716-4319-A4A2-8FDBA36B8156}"/>
              </a:ext>
            </a:extLst>
          </p:cNvPr>
          <p:cNvCxnSpPr>
            <a:cxnSpLocks/>
            <a:stCxn id="16" idx="2"/>
          </p:cNvCxnSpPr>
          <p:nvPr/>
        </p:nvCxnSpPr>
        <p:spPr>
          <a:xfrm flipH="1">
            <a:off x="1657519" y="4857742"/>
            <a:ext cx="119574"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A9AFA693-97D8-4725-AF87-48197B165B7E}"/>
              </a:ext>
            </a:extLst>
          </p:cNvPr>
          <p:cNvCxnSpPr>
            <a:cxnSpLocks/>
            <a:stCxn id="17" idx="2"/>
          </p:cNvCxnSpPr>
          <p:nvPr/>
        </p:nvCxnSpPr>
        <p:spPr>
          <a:xfrm flipH="1">
            <a:off x="2597150" y="4857742"/>
            <a:ext cx="227983" cy="347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B749AECA-4D72-417B-A483-265DC41A1A6C}"/>
              </a:ext>
            </a:extLst>
          </p:cNvPr>
          <p:cNvCxnSpPr>
            <a:cxnSpLocks/>
            <a:stCxn id="17" idx="2"/>
          </p:cNvCxnSpPr>
          <p:nvPr/>
        </p:nvCxnSpPr>
        <p:spPr>
          <a:xfrm>
            <a:off x="2825133" y="4857742"/>
            <a:ext cx="45570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4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1.3.5</a:t>
            </a:r>
            <a:r>
              <a:rPr lang="zh-CN" altLang="en-US"/>
              <a:t>　范式</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r>
              <a:rPr lang="zh-CN" altLang="en-US" b="1"/>
              <a:t>例</a:t>
            </a:r>
            <a:r>
              <a:rPr lang="zh-CN" altLang="en-US"/>
              <a:t>  </a:t>
            </a:r>
            <a:r>
              <a:rPr lang="zh-CN" altLang="zh-CN">
                <a:solidFill>
                  <a:srgbClr val="202122"/>
                </a:solidFill>
                <a:cs typeface="Arial" panose="020B0604020202020204" pitchFamily="34" charset="0"/>
              </a:rPr>
              <a:t>某科研院所要从三名骨干</a:t>
            </a:r>
            <a:r>
              <a:rPr lang="en-US" altLang="zh-CN">
                <a:solidFill>
                  <a:srgbClr val="202122"/>
                </a:solidFill>
                <a:cs typeface="Arial" panose="020B0604020202020204" pitchFamily="34" charset="0"/>
              </a:rPr>
              <a:t>A</a:t>
            </a:r>
            <a:r>
              <a:rPr lang="zh-CN" altLang="zh-CN">
                <a:solidFill>
                  <a:srgbClr val="202122"/>
                </a:solidFill>
                <a:cs typeface="Arial" panose="020B0604020202020204" pitchFamily="34" charset="0"/>
              </a:rPr>
              <a:t>、</a:t>
            </a:r>
            <a:r>
              <a:rPr lang="en-US" altLang="zh-CN">
                <a:solidFill>
                  <a:srgbClr val="202122"/>
                </a:solidFill>
                <a:cs typeface="Arial" panose="020B0604020202020204" pitchFamily="34" charset="0"/>
              </a:rPr>
              <a:t>B</a:t>
            </a:r>
            <a:r>
              <a:rPr lang="zh-CN" altLang="zh-CN">
                <a:solidFill>
                  <a:srgbClr val="202122"/>
                </a:solidFill>
                <a:cs typeface="Arial" panose="020B0604020202020204" pitchFamily="34" charset="0"/>
              </a:rPr>
              <a:t>、</a:t>
            </a:r>
            <a:r>
              <a:rPr lang="en-US" altLang="zh-CN">
                <a:solidFill>
                  <a:srgbClr val="202122"/>
                </a:solidFill>
                <a:cs typeface="Arial" panose="020B0604020202020204" pitchFamily="34" charset="0"/>
              </a:rPr>
              <a:t>C</a:t>
            </a:r>
            <a:r>
              <a:rPr lang="zh-CN" altLang="zh-CN">
                <a:solidFill>
                  <a:srgbClr val="202122"/>
                </a:solidFill>
                <a:cs typeface="Arial" panose="020B0604020202020204" pitchFamily="34" charset="0"/>
              </a:rPr>
              <a:t>中挑选</a:t>
            </a:r>
            <a:r>
              <a:rPr lang="en-US" altLang="zh-CN">
                <a:solidFill>
                  <a:srgbClr val="202122"/>
                </a:solidFill>
                <a:cs typeface="Arial" panose="020B0604020202020204" pitchFamily="34" charset="0"/>
              </a:rPr>
              <a:t>1~2</a:t>
            </a:r>
            <a:r>
              <a:rPr lang="zh-CN" altLang="zh-CN">
                <a:solidFill>
                  <a:srgbClr val="202122"/>
                </a:solidFill>
                <a:cs typeface="Arial" panose="020B0604020202020204" pitchFamily="34" charset="0"/>
              </a:rPr>
              <a:t>名出国进修。由于工作原因，选派要同时满足：</a:t>
            </a:r>
            <a:endParaRPr lang="en-US" altLang="zh-CN">
              <a:solidFill>
                <a:srgbClr val="202122"/>
              </a:solidFill>
              <a:cs typeface="Arial" panose="020B0604020202020204" pitchFamily="34" charset="0"/>
            </a:endParaRPr>
          </a:p>
          <a:p>
            <a:pPr marL="342900" lvl="0" indent="-342900" algn="just">
              <a:spcBef>
                <a:spcPts val="0"/>
              </a:spcBef>
              <a:buFont typeface="+mj-lt"/>
              <a:buAutoNum type="arabicPeriod"/>
            </a:pPr>
            <a:r>
              <a:rPr lang="en-US" altLang="zh-CN">
                <a:solidFill>
                  <a:srgbClr val="202122"/>
                </a:solidFill>
                <a:cs typeface="Arial" panose="020B0604020202020204" pitchFamily="34" charset="0"/>
              </a:rPr>
              <a:t>A</a:t>
            </a:r>
            <a:r>
              <a:rPr lang="zh-CN" altLang="zh-CN">
                <a:solidFill>
                  <a:srgbClr val="202122"/>
                </a:solidFill>
                <a:cs typeface="Arial" panose="020B0604020202020204" pitchFamily="34" charset="0"/>
              </a:rPr>
              <a:t>去，则</a:t>
            </a:r>
            <a:r>
              <a:rPr lang="en-US" altLang="zh-CN">
                <a:solidFill>
                  <a:srgbClr val="202122"/>
                </a:solidFill>
                <a:cs typeface="Arial" panose="020B0604020202020204" pitchFamily="34" charset="0"/>
              </a:rPr>
              <a:t>C</a:t>
            </a:r>
            <a:r>
              <a:rPr lang="zh-CN" altLang="zh-CN">
                <a:solidFill>
                  <a:srgbClr val="202122"/>
                </a:solidFill>
                <a:cs typeface="Arial" panose="020B0604020202020204" pitchFamily="34" charset="0"/>
              </a:rPr>
              <a:t>同去</a:t>
            </a:r>
            <a:r>
              <a:rPr lang="zh-CN" altLang="en-US">
                <a:solidFill>
                  <a:srgbClr val="202122"/>
                </a:solidFill>
                <a:cs typeface="Arial" panose="020B0604020202020204" pitchFamily="34" charset="0"/>
              </a:rPr>
              <a:t>；</a:t>
            </a:r>
            <a:r>
              <a:rPr lang="en-US" altLang="zh-CN">
                <a:solidFill>
                  <a:srgbClr val="202122"/>
                </a:solidFill>
                <a:cs typeface="Arial" panose="020B0604020202020204" pitchFamily="34" charset="0"/>
              </a:rPr>
              <a:t>2. B</a:t>
            </a:r>
            <a:r>
              <a:rPr lang="zh-CN" altLang="zh-CN">
                <a:solidFill>
                  <a:srgbClr val="202122"/>
                </a:solidFill>
                <a:cs typeface="Arial" panose="020B0604020202020204" pitchFamily="34" charset="0"/>
              </a:rPr>
              <a:t>去，则</a:t>
            </a:r>
            <a:r>
              <a:rPr lang="en-US" altLang="zh-CN">
                <a:solidFill>
                  <a:srgbClr val="202122"/>
                </a:solidFill>
                <a:cs typeface="Arial" panose="020B0604020202020204" pitchFamily="34" charset="0"/>
              </a:rPr>
              <a:t>C</a:t>
            </a:r>
            <a:r>
              <a:rPr lang="zh-CN" altLang="zh-CN">
                <a:solidFill>
                  <a:srgbClr val="202122"/>
                </a:solidFill>
                <a:cs typeface="Arial" panose="020B0604020202020204" pitchFamily="34" charset="0"/>
              </a:rPr>
              <a:t>不能去</a:t>
            </a:r>
            <a:r>
              <a:rPr lang="zh-CN" altLang="en-US">
                <a:solidFill>
                  <a:srgbClr val="202122"/>
                </a:solidFill>
                <a:cs typeface="Arial" panose="020B0604020202020204" pitchFamily="34" charset="0"/>
              </a:rPr>
              <a:t>；</a:t>
            </a:r>
            <a:r>
              <a:rPr lang="en-US" altLang="zh-CN">
                <a:solidFill>
                  <a:srgbClr val="202122"/>
                </a:solidFill>
                <a:cs typeface="Arial" panose="020B0604020202020204" pitchFamily="34" charset="0"/>
              </a:rPr>
              <a:t>3. </a:t>
            </a:r>
            <a:r>
              <a:rPr lang="zh-CN" altLang="zh-CN">
                <a:solidFill>
                  <a:srgbClr val="202122"/>
                </a:solidFill>
                <a:cs typeface="Arial" panose="020B0604020202020204" pitchFamily="34" charset="0"/>
              </a:rPr>
              <a:t>若</a:t>
            </a:r>
            <a:r>
              <a:rPr lang="en-US" altLang="zh-CN">
                <a:solidFill>
                  <a:srgbClr val="202122"/>
                </a:solidFill>
                <a:cs typeface="Arial" panose="020B0604020202020204" pitchFamily="34" charset="0"/>
              </a:rPr>
              <a:t>C</a:t>
            </a:r>
            <a:r>
              <a:rPr lang="zh-CN" altLang="zh-CN">
                <a:solidFill>
                  <a:srgbClr val="202122"/>
                </a:solidFill>
                <a:cs typeface="Arial" panose="020B0604020202020204" pitchFamily="34" charset="0"/>
              </a:rPr>
              <a:t>不去，</a:t>
            </a:r>
            <a:r>
              <a:rPr lang="en-US" altLang="zh-CN">
                <a:solidFill>
                  <a:srgbClr val="202122"/>
                </a:solidFill>
                <a:cs typeface="Arial" panose="020B0604020202020204" pitchFamily="34" charset="0"/>
              </a:rPr>
              <a:t>A</a:t>
            </a:r>
            <a:r>
              <a:rPr lang="zh-CN" altLang="zh-CN">
                <a:solidFill>
                  <a:srgbClr val="202122"/>
                </a:solidFill>
                <a:cs typeface="Arial" panose="020B0604020202020204" pitchFamily="34" charset="0"/>
              </a:rPr>
              <a:t>或</a:t>
            </a:r>
            <a:r>
              <a:rPr lang="en-US" altLang="zh-CN">
                <a:solidFill>
                  <a:srgbClr val="202122"/>
                </a:solidFill>
                <a:cs typeface="Arial" panose="020B0604020202020204" pitchFamily="34" charset="0"/>
              </a:rPr>
              <a:t>B</a:t>
            </a:r>
            <a:r>
              <a:rPr lang="zh-CN" altLang="zh-CN">
                <a:solidFill>
                  <a:srgbClr val="202122"/>
                </a:solidFill>
                <a:cs typeface="Arial" panose="020B0604020202020204" pitchFamily="34" charset="0"/>
              </a:rPr>
              <a:t>可以去</a:t>
            </a:r>
            <a:endParaRPr lang="en-US" altLang="zh-CN">
              <a:solidFill>
                <a:srgbClr val="202122"/>
              </a:solidFill>
              <a:cs typeface="Arial" panose="020B0604020202020204" pitchFamily="34" charset="0"/>
            </a:endParaRPr>
          </a:p>
          <a:p>
            <a:pPr algn="just"/>
            <a:endParaRPr lang="en-US" altLang="zh-CN"/>
          </a:p>
          <a:p>
            <a:pPr algn="just">
              <a:spcBef>
                <a:spcPts val="0"/>
              </a:spcBef>
            </a:pPr>
            <a:r>
              <a:rPr lang="zh-CN" altLang="en-US">
                <a:solidFill>
                  <a:srgbClr val="202122"/>
                </a:solidFill>
                <a:cs typeface="Arial" panose="020B0604020202020204" pitchFamily="34" charset="0"/>
              </a:rPr>
              <a:t>解：</a:t>
            </a:r>
            <a:r>
              <a:rPr lang="zh-CN" altLang="zh-CN" kern="100">
                <a:solidFill>
                  <a:srgbClr val="202122"/>
                </a:solidFill>
                <a:cs typeface="Arial" panose="020B0604020202020204" pitchFamily="34" charset="0"/>
              </a:rPr>
              <a:t>设简单命题</a:t>
            </a:r>
            <a:r>
              <a:rPr lang="en-US" altLang="zh-CN" kern="100">
                <a:solidFill>
                  <a:srgbClr val="202122"/>
                </a:solidFill>
                <a:cs typeface="Arial" panose="020B0604020202020204" pitchFamily="34" charset="0"/>
              </a:rPr>
              <a:t>P: </a:t>
            </a:r>
            <a:r>
              <a:rPr lang="zh-CN" altLang="zh-CN" kern="100">
                <a:solidFill>
                  <a:srgbClr val="202122"/>
                </a:solidFill>
                <a:cs typeface="Arial" panose="020B0604020202020204" pitchFamily="34" charset="0"/>
              </a:rPr>
              <a:t>派</a:t>
            </a:r>
            <a:r>
              <a:rPr lang="en-US" altLang="zh-CN" kern="100">
                <a:solidFill>
                  <a:srgbClr val="202122"/>
                </a:solidFill>
                <a:cs typeface="Arial" panose="020B0604020202020204" pitchFamily="34" charset="0"/>
              </a:rPr>
              <a:t>A</a:t>
            </a:r>
            <a:r>
              <a:rPr lang="zh-CN" altLang="zh-CN" kern="100">
                <a:solidFill>
                  <a:srgbClr val="202122"/>
                </a:solidFill>
                <a:cs typeface="Arial" panose="020B0604020202020204" pitchFamily="34" charset="0"/>
              </a:rPr>
              <a:t>去，</a:t>
            </a:r>
            <a:r>
              <a:rPr lang="en-US" altLang="zh-CN" kern="100">
                <a:solidFill>
                  <a:srgbClr val="202122"/>
                </a:solidFill>
                <a:cs typeface="Arial" panose="020B0604020202020204" pitchFamily="34" charset="0"/>
              </a:rPr>
              <a:t>Q: </a:t>
            </a:r>
            <a:r>
              <a:rPr lang="zh-CN" altLang="zh-CN" kern="100">
                <a:solidFill>
                  <a:srgbClr val="202122"/>
                </a:solidFill>
                <a:cs typeface="Arial" panose="020B0604020202020204" pitchFamily="34" charset="0"/>
              </a:rPr>
              <a:t>派</a:t>
            </a:r>
            <a:r>
              <a:rPr lang="en-US" altLang="zh-CN" kern="100">
                <a:solidFill>
                  <a:srgbClr val="202122"/>
                </a:solidFill>
                <a:cs typeface="Arial" panose="020B0604020202020204" pitchFamily="34" charset="0"/>
              </a:rPr>
              <a:t>B</a:t>
            </a:r>
            <a:r>
              <a:rPr lang="zh-CN" altLang="zh-CN" kern="100">
                <a:solidFill>
                  <a:srgbClr val="202122"/>
                </a:solidFill>
                <a:cs typeface="Arial" panose="020B0604020202020204" pitchFamily="34" charset="0"/>
              </a:rPr>
              <a:t>去，</a:t>
            </a:r>
            <a:r>
              <a:rPr lang="en-US" altLang="zh-CN" kern="100">
                <a:solidFill>
                  <a:srgbClr val="202122"/>
                </a:solidFill>
                <a:cs typeface="Arial" panose="020B0604020202020204" pitchFamily="34" charset="0"/>
              </a:rPr>
              <a:t>R: </a:t>
            </a:r>
            <a:r>
              <a:rPr lang="zh-CN" altLang="zh-CN" kern="100">
                <a:solidFill>
                  <a:srgbClr val="202122"/>
                </a:solidFill>
                <a:cs typeface="Arial" panose="020B0604020202020204" pitchFamily="34" charset="0"/>
              </a:rPr>
              <a:t>派</a:t>
            </a:r>
            <a:r>
              <a:rPr lang="en-US" altLang="zh-CN" kern="100">
                <a:solidFill>
                  <a:srgbClr val="202122"/>
                </a:solidFill>
                <a:cs typeface="Arial" panose="020B0604020202020204" pitchFamily="34" charset="0"/>
              </a:rPr>
              <a:t>C</a:t>
            </a:r>
            <a:r>
              <a:rPr lang="zh-CN" altLang="zh-CN" kern="100">
                <a:solidFill>
                  <a:srgbClr val="202122"/>
                </a:solidFill>
                <a:cs typeface="Arial" panose="020B0604020202020204" pitchFamily="34" charset="0"/>
              </a:rPr>
              <a:t>去。</a:t>
            </a:r>
            <a:endParaRPr lang="en-US" altLang="zh-CN" kern="100">
              <a:solidFill>
                <a:srgbClr val="202122"/>
              </a:solidFill>
              <a:cs typeface="Arial" panose="020B0604020202020204" pitchFamily="34" charset="0"/>
            </a:endParaRPr>
          </a:p>
          <a:p>
            <a:pPr algn="just">
              <a:spcBef>
                <a:spcPts val="0"/>
              </a:spcBef>
            </a:pPr>
            <a:r>
              <a:rPr lang="en-US" altLang="zh-CN" kern="100">
                <a:solidFill>
                  <a:srgbClr val="202122"/>
                </a:solidFill>
                <a:cs typeface="Arial" panose="020B0604020202020204" pitchFamily="34" charset="0"/>
              </a:rPr>
              <a:t>       A</a:t>
            </a:r>
            <a:r>
              <a:rPr lang="zh-CN" altLang="zh-CN" kern="100">
                <a:solidFill>
                  <a:srgbClr val="202122"/>
                </a:solidFill>
                <a:cs typeface="Arial" panose="020B0604020202020204" pitchFamily="34" charset="0"/>
              </a:rPr>
              <a:t>去则</a:t>
            </a:r>
            <a:r>
              <a:rPr lang="en-US" altLang="zh-CN" kern="100">
                <a:solidFill>
                  <a:srgbClr val="202122"/>
                </a:solidFill>
                <a:cs typeface="Arial" panose="020B0604020202020204" pitchFamily="34" charset="0"/>
              </a:rPr>
              <a:t>C</a:t>
            </a:r>
            <a:r>
              <a:rPr lang="zh-CN" altLang="zh-CN" kern="100">
                <a:solidFill>
                  <a:srgbClr val="202122"/>
                </a:solidFill>
                <a:cs typeface="Arial" panose="020B0604020202020204" pitchFamily="34" charset="0"/>
              </a:rPr>
              <a:t>去可以写成</a:t>
            </a:r>
            <a:r>
              <a:rPr lang="en-US" altLang="zh-CN" kern="100">
                <a:solidFill>
                  <a:srgbClr val="202122"/>
                </a:solidFill>
                <a:cs typeface="Arial" panose="020B0604020202020204" pitchFamily="34" charset="0"/>
              </a:rPr>
              <a:t>P→R</a:t>
            </a:r>
            <a:r>
              <a:rPr lang="zh-CN" altLang="zh-CN" kern="100">
                <a:solidFill>
                  <a:srgbClr val="202122"/>
                </a:solidFill>
                <a:cs typeface="Arial" panose="020B0604020202020204" pitchFamily="34" charset="0"/>
              </a:rPr>
              <a:t>；</a:t>
            </a:r>
            <a:endParaRPr lang="en-US" altLang="zh-CN" kern="100">
              <a:solidFill>
                <a:srgbClr val="202122"/>
              </a:solidFill>
              <a:cs typeface="Arial" panose="020B0604020202020204" pitchFamily="34" charset="0"/>
            </a:endParaRPr>
          </a:p>
          <a:p>
            <a:pPr algn="just">
              <a:spcBef>
                <a:spcPts val="0"/>
              </a:spcBef>
            </a:pPr>
            <a:r>
              <a:rPr lang="en-US" altLang="zh-CN" kern="100">
                <a:solidFill>
                  <a:srgbClr val="202122"/>
                </a:solidFill>
                <a:cs typeface="Arial" panose="020B0604020202020204" pitchFamily="34" charset="0"/>
              </a:rPr>
              <a:t>       B</a:t>
            </a:r>
            <a:r>
              <a:rPr lang="zh-CN" altLang="zh-CN" kern="100">
                <a:solidFill>
                  <a:srgbClr val="202122"/>
                </a:solidFill>
                <a:cs typeface="Arial" panose="020B0604020202020204" pitchFamily="34" charset="0"/>
              </a:rPr>
              <a:t>去则</a:t>
            </a:r>
            <a:r>
              <a:rPr lang="en-US" altLang="zh-CN" kern="100">
                <a:solidFill>
                  <a:srgbClr val="202122"/>
                </a:solidFill>
                <a:cs typeface="Arial" panose="020B0604020202020204" pitchFamily="34" charset="0"/>
              </a:rPr>
              <a:t>C</a:t>
            </a:r>
            <a:r>
              <a:rPr lang="zh-CN" altLang="zh-CN" kern="100">
                <a:solidFill>
                  <a:srgbClr val="202122"/>
                </a:solidFill>
                <a:cs typeface="Arial" panose="020B0604020202020204" pitchFamily="34" charset="0"/>
              </a:rPr>
              <a:t>不去可以写成</a:t>
            </a:r>
            <a:r>
              <a:rPr lang="en-US" altLang="zh-CN" kern="100">
                <a:solidFill>
                  <a:srgbClr val="202122"/>
                </a:solidFill>
                <a:cs typeface="Arial" panose="020B0604020202020204" pitchFamily="34" charset="0"/>
              </a:rPr>
              <a:t>Q→¬R</a:t>
            </a:r>
            <a:r>
              <a:rPr lang="zh-CN" altLang="zh-CN" kern="100">
                <a:solidFill>
                  <a:srgbClr val="202122"/>
                </a:solidFill>
                <a:cs typeface="Arial" panose="020B0604020202020204" pitchFamily="34" charset="0"/>
              </a:rPr>
              <a:t>；</a:t>
            </a:r>
            <a:endParaRPr lang="en-US" altLang="zh-CN" kern="100">
              <a:solidFill>
                <a:srgbClr val="202122"/>
              </a:solidFill>
              <a:cs typeface="Arial" panose="020B0604020202020204" pitchFamily="34" charset="0"/>
            </a:endParaRPr>
          </a:p>
          <a:p>
            <a:pPr algn="just">
              <a:spcBef>
                <a:spcPts val="0"/>
              </a:spcBef>
            </a:pPr>
            <a:r>
              <a:rPr lang="en-US" altLang="zh-CN" kern="100">
                <a:solidFill>
                  <a:srgbClr val="202122"/>
                </a:solidFill>
                <a:cs typeface="Arial" panose="020B0604020202020204" pitchFamily="34" charset="0"/>
              </a:rPr>
              <a:t>       C</a:t>
            </a:r>
            <a:r>
              <a:rPr lang="zh-CN" altLang="zh-CN" kern="100">
                <a:solidFill>
                  <a:srgbClr val="202122"/>
                </a:solidFill>
                <a:cs typeface="Arial" panose="020B0604020202020204" pitchFamily="34" charset="0"/>
              </a:rPr>
              <a:t>不去，则</a:t>
            </a:r>
            <a:r>
              <a:rPr lang="en-US" altLang="zh-CN" kern="100">
                <a:solidFill>
                  <a:srgbClr val="202122"/>
                </a:solidFill>
                <a:cs typeface="Arial" panose="020B0604020202020204" pitchFamily="34" charset="0"/>
              </a:rPr>
              <a:t>A</a:t>
            </a:r>
            <a:r>
              <a:rPr lang="zh-CN" altLang="zh-CN" kern="100">
                <a:solidFill>
                  <a:srgbClr val="202122"/>
                </a:solidFill>
                <a:cs typeface="Arial" panose="020B0604020202020204" pitchFamily="34" charset="0"/>
              </a:rPr>
              <a:t>和</a:t>
            </a:r>
            <a:r>
              <a:rPr lang="en-US" altLang="zh-CN" kern="100">
                <a:solidFill>
                  <a:srgbClr val="202122"/>
                </a:solidFill>
                <a:cs typeface="Arial" panose="020B0604020202020204" pitchFamily="34" charset="0"/>
              </a:rPr>
              <a:t>B</a:t>
            </a:r>
            <a:r>
              <a:rPr lang="zh-CN" altLang="zh-CN" kern="100">
                <a:solidFill>
                  <a:srgbClr val="202122"/>
                </a:solidFill>
                <a:cs typeface="Arial" panose="020B0604020202020204" pitchFamily="34" charset="0"/>
              </a:rPr>
              <a:t>可以去，可以写成</a:t>
            </a:r>
            <a:r>
              <a:rPr lang="en-US" altLang="zh-CN" kern="100">
                <a:solidFill>
                  <a:srgbClr val="202122"/>
                </a:solidFill>
                <a:cs typeface="Arial" panose="020B0604020202020204" pitchFamily="34" charset="0"/>
              </a:rPr>
              <a:t>¬R→(P</a:t>
            </a:r>
            <a:r>
              <a:rPr lang="zh-CN" altLang="zh-CN" kern="100">
                <a:solidFill>
                  <a:srgbClr val="202122"/>
                </a:solidFill>
                <a:cs typeface="宋体" panose="02010600030101010101" pitchFamily="2" charset="-122"/>
              </a:rPr>
              <a:t>∨</a:t>
            </a:r>
            <a:r>
              <a:rPr lang="en-US" altLang="zh-CN" kern="100">
                <a:solidFill>
                  <a:srgbClr val="202122"/>
                </a:solidFill>
                <a:cs typeface="宋体" panose="02010600030101010101" pitchFamily="2" charset="-122"/>
              </a:rPr>
              <a:t>Q</a:t>
            </a:r>
            <a:r>
              <a:rPr lang="en-US" altLang="zh-CN" kern="100">
                <a:solidFill>
                  <a:srgbClr val="202122"/>
                </a:solidFill>
                <a:cs typeface="Arial" panose="020B0604020202020204" pitchFamily="34" charset="0"/>
              </a:rPr>
              <a:t>)</a:t>
            </a:r>
            <a:r>
              <a:rPr lang="zh-CN" altLang="en-US" kern="100">
                <a:solidFill>
                  <a:srgbClr val="202122"/>
                </a:solidFill>
                <a:cs typeface="Arial" panose="020B0604020202020204" pitchFamily="34" charset="0"/>
              </a:rPr>
              <a:t>。</a:t>
            </a:r>
            <a:endParaRPr lang="en-US" altLang="zh-CN" kern="100">
              <a:solidFill>
                <a:srgbClr val="202122"/>
              </a:solidFill>
              <a:cs typeface="Arial" panose="020B0604020202020204" pitchFamily="34" charset="0"/>
            </a:endParaRPr>
          </a:p>
          <a:p>
            <a:pPr lvl="0" algn="just">
              <a:spcBef>
                <a:spcPts val="0"/>
              </a:spcBef>
            </a:pPr>
            <a:endParaRPr lang="en-US" altLang="zh-CN">
              <a:solidFill>
                <a:srgbClr val="202122"/>
              </a:solidFill>
              <a:cs typeface="Arial" panose="020B0604020202020204" pitchFamily="34" charset="0"/>
            </a:endParaRPr>
          </a:p>
          <a:p>
            <a:pPr algn="just">
              <a:spcBef>
                <a:spcPts val="0"/>
              </a:spcBef>
            </a:pPr>
            <a:r>
              <a:rPr lang="en-US" altLang="zh-CN" kern="100">
                <a:cs typeface="Times New Roman" panose="02020603050405020304" pitchFamily="18" charset="0"/>
              </a:rPr>
              <a:t>       (P</a:t>
            </a:r>
            <a:r>
              <a:rPr lang="en-US" altLang="zh-CN" kern="100">
                <a:solidFill>
                  <a:srgbClr val="202122"/>
                </a:solidFill>
                <a:cs typeface="Arial" panose="020B0604020202020204" pitchFamily="34" charset="0"/>
              </a:rPr>
              <a:t>→</a:t>
            </a:r>
            <a:r>
              <a:rPr lang="en-US" altLang="zh-CN" kern="100">
                <a:cs typeface="Times New Roman" panose="02020603050405020304" pitchFamily="18" charset="0"/>
              </a:rPr>
              <a:t>R)</a:t>
            </a:r>
            <a:r>
              <a:rPr lang="zh-CN" altLang="zh-CN" kern="100">
                <a:solidFill>
                  <a:srgbClr val="333333"/>
                </a:solidFill>
                <a:cs typeface="宋体" panose="02010600030101010101" pitchFamily="2" charset="-122"/>
              </a:rPr>
              <a:t>∧</a:t>
            </a:r>
            <a:r>
              <a:rPr lang="en-US" altLang="zh-CN" kern="100">
                <a:cs typeface="Times New Roman" panose="02020603050405020304" pitchFamily="18" charset="0"/>
              </a:rPr>
              <a:t>(Q</a:t>
            </a:r>
            <a:r>
              <a:rPr lang="en-US" altLang="zh-CN" kern="100">
                <a:solidFill>
                  <a:srgbClr val="202122"/>
                </a:solidFill>
                <a:cs typeface="Arial" panose="020B0604020202020204" pitchFamily="34" charset="0"/>
              </a:rPr>
              <a:t>→¬</a:t>
            </a:r>
            <a:r>
              <a:rPr lang="en-US" altLang="zh-CN" kern="100">
                <a:cs typeface="Times New Roman" panose="02020603050405020304" pitchFamily="18" charset="0"/>
              </a:rPr>
              <a:t>R)</a:t>
            </a:r>
            <a:r>
              <a:rPr lang="zh-CN" altLang="zh-CN" kern="100">
                <a:solidFill>
                  <a:srgbClr val="333333"/>
                </a:solidFill>
                <a:cs typeface="宋体" panose="02010600030101010101" pitchFamily="2" charset="-122"/>
              </a:rPr>
              <a:t>∧</a:t>
            </a:r>
            <a:r>
              <a:rPr lang="en-US" altLang="zh-CN" kern="100">
                <a:cs typeface="Times New Roman" panose="02020603050405020304" pitchFamily="18" charset="0"/>
              </a:rPr>
              <a:t>(</a:t>
            </a:r>
            <a:r>
              <a:rPr lang="en-US" altLang="zh-CN" kern="100">
                <a:solidFill>
                  <a:srgbClr val="202122"/>
                </a:solidFill>
                <a:cs typeface="Arial" panose="020B0604020202020204" pitchFamily="34" charset="0"/>
              </a:rPr>
              <a:t>¬</a:t>
            </a:r>
            <a:r>
              <a:rPr lang="en-US" altLang="zh-CN" kern="100">
                <a:cs typeface="Times New Roman" panose="02020603050405020304" pitchFamily="18" charset="0"/>
              </a:rPr>
              <a:t>R</a:t>
            </a:r>
            <a:r>
              <a:rPr lang="en-US" altLang="zh-CN" kern="100">
                <a:solidFill>
                  <a:srgbClr val="202122"/>
                </a:solidFill>
                <a:cs typeface="Arial" panose="020B0604020202020204" pitchFamily="34" charset="0"/>
              </a:rPr>
              <a:t>→(</a:t>
            </a:r>
            <a:r>
              <a:rPr lang="en-US" altLang="zh-CN" kern="100">
                <a:cs typeface="Times New Roman" panose="02020603050405020304" pitchFamily="18" charset="0"/>
              </a:rPr>
              <a:t>P</a:t>
            </a:r>
            <a:r>
              <a:rPr lang="zh-CN" altLang="zh-CN" kern="100">
                <a:solidFill>
                  <a:srgbClr val="202122"/>
                </a:solidFill>
                <a:cs typeface="宋体" panose="02010600030101010101" pitchFamily="2" charset="-122"/>
              </a:rPr>
              <a:t>∨</a:t>
            </a:r>
            <a:r>
              <a:rPr lang="en-US" altLang="zh-CN" kern="100">
                <a:cs typeface="Times New Roman" panose="02020603050405020304" pitchFamily="18" charset="0"/>
              </a:rPr>
              <a:t>Q))</a:t>
            </a:r>
            <a:endParaRPr lang="zh-CN" altLang="zh-CN" kern="100">
              <a:cs typeface="Times New Roman" panose="02020603050405020304" pitchFamily="18" charset="0"/>
            </a:endParaRPr>
          </a:p>
          <a:p>
            <a:pPr algn="just"/>
            <a:endParaRPr lang="zh-CN" altLang="en-US"/>
          </a:p>
        </p:txBody>
      </p:sp>
    </p:spTree>
    <p:extLst>
      <p:ext uri="{BB962C8B-B14F-4D97-AF65-F5344CB8AC3E}">
        <p14:creationId xmlns:p14="http://schemas.microsoft.com/office/powerpoint/2010/main" val="237652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1.3.5</a:t>
            </a:r>
            <a:r>
              <a:rPr lang="zh-CN" altLang="en-US"/>
              <a:t>　范式</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r>
              <a:rPr lang="zh-CN" altLang="en-US" b="1"/>
              <a:t>例</a:t>
            </a:r>
            <a:r>
              <a:rPr lang="zh-CN" altLang="en-US"/>
              <a:t>  </a:t>
            </a:r>
            <a:r>
              <a:rPr lang="zh-CN" altLang="zh-CN">
                <a:solidFill>
                  <a:srgbClr val="202122"/>
                </a:solidFill>
                <a:cs typeface="Arial" panose="020B0604020202020204" pitchFamily="34" charset="0"/>
              </a:rPr>
              <a:t>某科研院所要从三名骨干</a:t>
            </a:r>
            <a:r>
              <a:rPr lang="en-US" altLang="zh-CN">
                <a:solidFill>
                  <a:srgbClr val="202122"/>
                </a:solidFill>
                <a:cs typeface="Arial" panose="020B0604020202020204" pitchFamily="34" charset="0"/>
              </a:rPr>
              <a:t>A</a:t>
            </a:r>
            <a:r>
              <a:rPr lang="zh-CN" altLang="zh-CN">
                <a:solidFill>
                  <a:srgbClr val="202122"/>
                </a:solidFill>
                <a:cs typeface="Arial" panose="020B0604020202020204" pitchFamily="34" charset="0"/>
              </a:rPr>
              <a:t>、</a:t>
            </a:r>
            <a:r>
              <a:rPr lang="en-US" altLang="zh-CN">
                <a:solidFill>
                  <a:srgbClr val="202122"/>
                </a:solidFill>
                <a:cs typeface="Arial" panose="020B0604020202020204" pitchFamily="34" charset="0"/>
              </a:rPr>
              <a:t>B</a:t>
            </a:r>
            <a:r>
              <a:rPr lang="zh-CN" altLang="zh-CN">
                <a:solidFill>
                  <a:srgbClr val="202122"/>
                </a:solidFill>
                <a:cs typeface="Arial" panose="020B0604020202020204" pitchFamily="34" charset="0"/>
              </a:rPr>
              <a:t>、</a:t>
            </a:r>
            <a:r>
              <a:rPr lang="en-US" altLang="zh-CN">
                <a:solidFill>
                  <a:srgbClr val="202122"/>
                </a:solidFill>
                <a:cs typeface="Arial" panose="020B0604020202020204" pitchFamily="34" charset="0"/>
              </a:rPr>
              <a:t>C</a:t>
            </a:r>
            <a:r>
              <a:rPr lang="zh-CN" altLang="zh-CN">
                <a:solidFill>
                  <a:srgbClr val="202122"/>
                </a:solidFill>
                <a:cs typeface="Arial" panose="020B0604020202020204" pitchFamily="34" charset="0"/>
              </a:rPr>
              <a:t>中挑选</a:t>
            </a:r>
            <a:r>
              <a:rPr lang="en-US" altLang="zh-CN">
                <a:solidFill>
                  <a:srgbClr val="202122"/>
                </a:solidFill>
                <a:cs typeface="Arial" panose="020B0604020202020204" pitchFamily="34" charset="0"/>
              </a:rPr>
              <a:t>1~2</a:t>
            </a:r>
            <a:r>
              <a:rPr lang="zh-CN" altLang="zh-CN">
                <a:solidFill>
                  <a:srgbClr val="202122"/>
                </a:solidFill>
                <a:cs typeface="Arial" panose="020B0604020202020204" pitchFamily="34" charset="0"/>
              </a:rPr>
              <a:t>名出国进修。由于工作原因，选派要同时满足：</a:t>
            </a:r>
            <a:endParaRPr lang="en-US" altLang="zh-CN">
              <a:solidFill>
                <a:srgbClr val="202122"/>
              </a:solidFill>
              <a:cs typeface="Arial" panose="020B0604020202020204" pitchFamily="34" charset="0"/>
            </a:endParaRPr>
          </a:p>
          <a:p>
            <a:pPr marL="342900" lvl="0" indent="-342900" algn="just">
              <a:spcBef>
                <a:spcPts val="0"/>
              </a:spcBef>
              <a:buFont typeface="+mj-lt"/>
              <a:buAutoNum type="arabicPeriod"/>
            </a:pPr>
            <a:r>
              <a:rPr lang="en-US" altLang="zh-CN">
                <a:solidFill>
                  <a:srgbClr val="202122"/>
                </a:solidFill>
                <a:cs typeface="Arial" panose="020B0604020202020204" pitchFamily="34" charset="0"/>
              </a:rPr>
              <a:t>A</a:t>
            </a:r>
            <a:r>
              <a:rPr lang="zh-CN" altLang="zh-CN">
                <a:solidFill>
                  <a:srgbClr val="202122"/>
                </a:solidFill>
                <a:cs typeface="Arial" panose="020B0604020202020204" pitchFamily="34" charset="0"/>
              </a:rPr>
              <a:t>去，则</a:t>
            </a:r>
            <a:r>
              <a:rPr lang="en-US" altLang="zh-CN">
                <a:solidFill>
                  <a:srgbClr val="202122"/>
                </a:solidFill>
                <a:cs typeface="Arial" panose="020B0604020202020204" pitchFamily="34" charset="0"/>
              </a:rPr>
              <a:t>C</a:t>
            </a:r>
            <a:r>
              <a:rPr lang="zh-CN" altLang="zh-CN">
                <a:solidFill>
                  <a:srgbClr val="202122"/>
                </a:solidFill>
                <a:cs typeface="Arial" panose="020B0604020202020204" pitchFamily="34" charset="0"/>
              </a:rPr>
              <a:t>同去</a:t>
            </a:r>
            <a:r>
              <a:rPr lang="zh-CN" altLang="en-US">
                <a:solidFill>
                  <a:srgbClr val="202122"/>
                </a:solidFill>
                <a:cs typeface="Arial" panose="020B0604020202020204" pitchFamily="34" charset="0"/>
              </a:rPr>
              <a:t>；</a:t>
            </a:r>
            <a:r>
              <a:rPr lang="en-US" altLang="zh-CN">
                <a:solidFill>
                  <a:srgbClr val="202122"/>
                </a:solidFill>
                <a:cs typeface="Arial" panose="020B0604020202020204" pitchFamily="34" charset="0"/>
              </a:rPr>
              <a:t>2. B</a:t>
            </a:r>
            <a:r>
              <a:rPr lang="zh-CN" altLang="zh-CN">
                <a:solidFill>
                  <a:srgbClr val="202122"/>
                </a:solidFill>
                <a:cs typeface="Arial" panose="020B0604020202020204" pitchFamily="34" charset="0"/>
              </a:rPr>
              <a:t>去，则</a:t>
            </a:r>
            <a:r>
              <a:rPr lang="en-US" altLang="zh-CN">
                <a:solidFill>
                  <a:srgbClr val="202122"/>
                </a:solidFill>
                <a:cs typeface="Arial" panose="020B0604020202020204" pitchFamily="34" charset="0"/>
              </a:rPr>
              <a:t>C</a:t>
            </a:r>
            <a:r>
              <a:rPr lang="zh-CN" altLang="zh-CN">
                <a:solidFill>
                  <a:srgbClr val="202122"/>
                </a:solidFill>
                <a:cs typeface="Arial" panose="020B0604020202020204" pitchFamily="34" charset="0"/>
              </a:rPr>
              <a:t>不能去</a:t>
            </a:r>
            <a:r>
              <a:rPr lang="zh-CN" altLang="en-US">
                <a:solidFill>
                  <a:srgbClr val="202122"/>
                </a:solidFill>
                <a:cs typeface="Arial" panose="020B0604020202020204" pitchFamily="34" charset="0"/>
              </a:rPr>
              <a:t>；</a:t>
            </a:r>
            <a:r>
              <a:rPr lang="en-US" altLang="zh-CN">
                <a:solidFill>
                  <a:srgbClr val="202122"/>
                </a:solidFill>
                <a:cs typeface="Arial" panose="020B0604020202020204" pitchFamily="34" charset="0"/>
              </a:rPr>
              <a:t>3. </a:t>
            </a:r>
            <a:r>
              <a:rPr lang="zh-CN" altLang="zh-CN">
                <a:solidFill>
                  <a:srgbClr val="202122"/>
                </a:solidFill>
                <a:cs typeface="Arial" panose="020B0604020202020204" pitchFamily="34" charset="0"/>
              </a:rPr>
              <a:t>若</a:t>
            </a:r>
            <a:r>
              <a:rPr lang="en-US" altLang="zh-CN">
                <a:solidFill>
                  <a:srgbClr val="202122"/>
                </a:solidFill>
                <a:cs typeface="Arial" panose="020B0604020202020204" pitchFamily="34" charset="0"/>
              </a:rPr>
              <a:t>C</a:t>
            </a:r>
            <a:r>
              <a:rPr lang="zh-CN" altLang="zh-CN">
                <a:solidFill>
                  <a:srgbClr val="202122"/>
                </a:solidFill>
                <a:cs typeface="Arial" panose="020B0604020202020204" pitchFamily="34" charset="0"/>
              </a:rPr>
              <a:t>不去，</a:t>
            </a:r>
            <a:r>
              <a:rPr lang="en-US" altLang="zh-CN">
                <a:solidFill>
                  <a:srgbClr val="202122"/>
                </a:solidFill>
                <a:cs typeface="Arial" panose="020B0604020202020204" pitchFamily="34" charset="0"/>
              </a:rPr>
              <a:t>A</a:t>
            </a:r>
            <a:r>
              <a:rPr lang="zh-CN" altLang="zh-CN">
                <a:solidFill>
                  <a:srgbClr val="202122"/>
                </a:solidFill>
                <a:cs typeface="Arial" panose="020B0604020202020204" pitchFamily="34" charset="0"/>
              </a:rPr>
              <a:t>或</a:t>
            </a:r>
            <a:r>
              <a:rPr lang="en-US" altLang="zh-CN">
                <a:solidFill>
                  <a:srgbClr val="202122"/>
                </a:solidFill>
                <a:cs typeface="Arial" panose="020B0604020202020204" pitchFamily="34" charset="0"/>
              </a:rPr>
              <a:t>B</a:t>
            </a:r>
            <a:r>
              <a:rPr lang="zh-CN" altLang="zh-CN">
                <a:solidFill>
                  <a:srgbClr val="202122"/>
                </a:solidFill>
                <a:cs typeface="Arial" panose="020B0604020202020204" pitchFamily="34" charset="0"/>
              </a:rPr>
              <a:t>可以去</a:t>
            </a:r>
            <a:endParaRPr lang="en-US" altLang="zh-CN">
              <a:solidFill>
                <a:srgbClr val="202122"/>
              </a:solidFill>
              <a:cs typeface="Arial" panose="020B0604020202020204" pitchFamily="34" charset="0"/>
            </a:endParaRPr>
          </a:p>
          <a:p>
            <a:pPr algn="just"/>
            <a:endParaRPr lang="en-US" altLang="zh-CN"/>
          </a:p>
          <a:p>
            <a:pPr algn="just">
              <a:spcBef>
                <a:spcPts val="0"/>
              </a:spcBef>
            </a:pPr>
            <a:r>
              <a:rPr lang="zh-CN" altLang="en-US">
                <a:solidFill>
                  <a:srgbClr val="202122"/>
                </a:solidFill>
                <a:cs typeface="Arial" panose="020B0604020202020204" pitchFamily="34" charset="0"/>
              </a:rPr>
              <a:t>解：</a:t>
            </a:r>
            <a:r>
              <a:rPr lang="zh-CN" altLang="zh-CN" kern="100">
                <a:solidFill>
                  <a:srgbClr val="202122"/>
                </a:solidFill>
                <a:cs typeface="Arial" panose="020B0604020202020204" pitchFamily="34" charset="0"/>
              </a:rPr>
              <a:t>设简单命题</a:t>
            </a:r>
            <a:r>
              <a:rPr lang="en-US" altLang="zh-CN" kern="100">
                <a:solidFill>
                  <a:srgbClr val="202122"/>
                </a:solidFill>
                <a:cs typeface="Arial" panose="020B0604020202020204" pitchFamily="34" charset="0"/>
              </a:rPr>
              <a:t>P: </a:t>
            </a:r>
            <a:r>
              <a:rPr lang="zh-CN" altLang="zh-CN" kern="100">
                <a:solidFill>
                  <a:srgbClr val="202122"/>
                </a:solidFill>
                <a:cs typeface="Arial" panose="020B0604020202020204" pitchFamily="34" charset="0"/>
              </a:rPr>
              <a:t>派</a:t>
            </a:r>
            <a:r>
              <a:rPr lang="en-US" altLang="zh-CN" kern="100">
                <a:solidFill>
                  <a:srgbClr val="202122"/>
                </a:solidFill>
                <a:cs typeface="Arial" panose="020B0604020202020204" pitchFamily="34" charset="0"/>
              </a:rPr>
              <a:t>A</a:t>
            </a:r>
            <a:r>
              <a:rPr lang="zh-CN" altLang="zh-CN" kern="100">
                <a:solidFill>
                  <a:srgbClr val="202122"/>
                </a:solidFill>
                <a:cs typeface="Arial" panose="020B0604020202020204" pitchFamily="34" charset="0"/>
              </a:rPr>
              <a:t>去，</a:t>
            </a:r>
            <a:r>
              <a:rPr lang="en-US" altLang="zh-CN" kern="100">
                <a:solidFill>
                  <a:srgbClr val="202122"/>
                </a:solidFill>
                <a:cs typeface="Arial" panose="020B0604020202020204" pitchFamily="34" charset="0"/>
              </a:rPr>
              <a:t>Q: </a:t>
            </a:r>
            <a:r>
              <a:rPr lang="zh-CN" altLang="zh-CN" kern="100">
                <a:solidFill>
                  <a:srgbClr val="202122"/>
                </a:solidFill>
                <a:cs typeface="Arial" panose="020B0604020202020204" pitchFamily="34" charset="0"/>
              </a:rPr>
              <a:t>派</a:t>
            </a:r>
            <a:r>
              <a:rPr lang="en-US" altLang="zh-CN" kern="100">
                <a:solidFill>
                  <a:srgbClr val="202122"/>
                </a:solidFill>
                <a:cs typeface="Arial" panose="020B0604020202020204" pitchFamily="34" charset="0"/>
              </a:rPr>
              <a:t>B</a:t>
            </a:r>
            <a:r>
              <a:rPr lang="zh-CN" altLang="zh-CN" kern="100">
                <a:solidFill>
                  <a:srgbClr val="202122"/>
                </a:solidFill>
                <a:cs typeface="Arial" panose="020B0604020202020204" pitchFamily="34" charset="0"/>
              </a:rPr>
              <a:t>去，</a:t>
            </a:r>
            <a:r>
              <a:rPr lang="en-US" altLang="zh-CN" kern="100">
                <a:solidFill>
                  <a:srgbClr val="202122"/>
                </a:solidFill>
                <a:cs typeface="Arial" panose="020B0604020202020204" pitchFamily="34" charset="0"/>
              </a:rPr>
              <a:t>R: </a:t>
            </a:r>
            <a:r>
              <a:rPr lang="zh-CN" altLang="zh-CN" kern="100">
                <a:solidFill>
                  <a:srgbClr val="202122"/>
                </a:solidFill>
                <a:cs typeface="Arial" panose="020B0604020202020204" pitchFamily="34" charset="0"/>
              </a:rPr>
              <a:t>派</a:t>
            </a:r>
            <a:r>
              <a:rPr lang="en-US" altLang="zh-CN" kern="100">
                <a:solidFill>
                  <a:srgbClr val="202122"/>
                </a:solidFill>
                <a:cs typeface="Arial" panose="020B0604020202020204" pitchFamily="34" charset="0"/>
              </a:rPr>
              <a:t>C</a:t>
            </a:r>
            <a:r>
              <a:rPr lang="zh-CN" altLang="zh-CN" kern="100">
                <a:solidFill>
                  <a:srgbClr val="202122"/>
                </a:solidFill>
                <a:cs typeface="Arial" panose="020B0604020202020204" pitchFamily="34" charset="0"/>
              </a:rPr>
              <a:t>去。</a:t>
            </a:r>
            <a:endParaRPr lang="en-US" altLang="zh-CN" kern="100">
              <a:solidFill>
                <a:srgbClr val="202122"/>
              </a:solidFill>
              <a:cs typeface="Arial" panose="020B0604020202020204" pitchFamily="34" charset="0"/>
            </a:endParaRPr>
          </a:p>
          <a:p>
            <a:pPr algn="just">
              <a:spcBef>
                <a:spcPts val="0"/>
              </a:spcBef>
            </a:pPr>
            <a:r>
              <a:rPr lang="en-US" altLang="zh-CN" kern="100">
                <a:solidFill>
                  <a:srgbClr val="202122"/>
                </a:solidFill>
                <a:cs typeface="Arial" panose="020B0604020202020204" pitchFamily="34" charset="0"/>
              </a:rPr>
              <a:t>       </a:t>
            </a:r>
            <a:endParaRPr lang="en-US" altLang="zh-CN">
              <a:solidFill>
                <a:srgbClr val="202122"/>
              </a:solidFill>
              <a:cs typeface="Arial" panose="020B0604020202020204" pitchFamily="34" charset="0"/>
            </a:endParaRPr>
          </a:p>
          <a:p>
            <a:pPr lvl="0" algn="just">
              <a:spcBef>
                <a:spcPts val="0"/>
              </a:spcBef>
            </a:pPr>
            <a:r>
              <a:rPr lang="en-US" altLang="zh-CN">
                <a:solidFill>
                  <a:srgbClr val="202122"/>
                </a:solidFill>
                <a:ea typeface="等线" panose="02010600030101010101" pitchFamily="2" charset="-122"/>
                <a:cs typeface="Arial" panose="020B0604020202020204" pitchFamily="34" charset="0"/>
              </a:rPr>
              <a:t>(P→R)∧(Q→¬R)∧(¬R→(P∨Q))</a:t>
            </a:r>
          </a:p>
          <a:p>
            <a:pPr lvl="0" algn="just">
              <a:spcBef>
                <a:spcPts val="0"/>
              </a:spcBef>
            </a:pPr>
            <a:r>
              <a:rPr lang="en-US" altLang="zh-CN">
                <a:solidFill>
                  <a:srgbClr val="202122"/>
                </a:solidFill>
                <a:ea typeface="等线" panose="02010600030101010101" pitchFamily="2" charset="-122"/>
                <a:cs typeface="Arial" panose="020B0604020202020204" pitchFamily="34" charset="0"/>
              </a:rPr>
              <a:t>⇔(¬P∨R)∧( ¬Q∨¬R)∧(R∨(P∨Q))</a:t>
            </a:r>
          </a:p>
          <a:p>
            <a:pPr lvl="0" algn="just">
              <a:spcBef>
                <a:spcPts val="0"/>
              </a:spcBef>
            </a:pPr>
            <a:r>
              <a:rPr lang="en-US" altLang="zh-CN">
                <a:solidFill>
                  <a:srgbClr val="202122"/>
                </a:solidFill>
                <a:ea typeface="等线" panose="02010600030101010101" pitchFamily="2" charset="-122"/>
                <a:cs typeface="Arial" panose="020B0604020202020204" pitchFamily="34" charset="0"/>
              </a:rPr>
              <a:t>⇔((¬P∧¬Q)∨(¬P∧¬R)∨(¬Q∧R))∧(P∨Q∨R)</a:t>
            </a:r>
          </a:p>
          <a:p>
            <a:pPr lvl="0" algn="just">
              <a:spcBef>
                <a:spcPts val="0"/>
              </a:spcBef>
            </a:pPr>
            <a:r>
              <a:rPr lang="en-US" altLang="zh-CN">
                <a:solidFill>
                  <a:srgbClr val="202122"/>
                </a:solidFill>
                <a:ea typeface="等线" panose="02010600030101010101" pitchFamily="2" charset="-122"/>
                <a:cs typeface="Arial" panose="020B0604020202020204" pitchFamily="34" charset="0"/>
              </a:rPr>
              <a:t>⇔(¬P∧¬Q∧R)∨(¬P∧Q∧¬R)∨(P∧¬Q∧R)∨(¬Q∧R)</a:t>
            </a:r>
          </a:p>
          <a:p>
            <a:pPr lvl="0" algn="just">
              <a:spcBef>
                <a:spcPts val="0"/>
              </a:spcBef>
            </a:pPr>
            <a:r>
              <a:rPr lang="en-US" altLang="zh-CN">
                <a:solidFill>
                  <a:srgbClr val="202122"/>
                </a:solidFill>
                <a:ea typeface="等线" panose="02010600030101010101" pitchFamily="2" charset="-122"/>
                <a:cs typeface="Arial" panose="020B0604020202020204" pitchFamily="34" charset="0"/>
              </a:rPr>
              <a:t>⇔(¬P∧¬Q∧R)∨(¬P∧Q∧¬R)∨(P∧¬Q∧R)∨(P∧¬Q∧R)∨(¬P∧¬Q∧R)</a:t>
            </a:r>
          </a:p>
          <a:p>
            <a:pPr lvl="0" algn="just">
              <a:spcBef>
                <a:spcPts val="0"/>
              </a:spcBef>
            </a:pPr>
            <a:r>
              <a:rPr lang="en-US" altLang="zh-CN">
                <a:solidFill>
                  <a:srgbClr val="202122"/>
                </a:solidFill>
                <a:ea typeface="等线" panose="02010600030101010101" pitchFamily="2" charset="-122"/>
                <a:cs typeface="Arial" panose="020B0604020202020204" pitchFamily="34" charset="0"/>
              </a:rPr>
              <a:t>⇔(¬P∧¬Q∧R)∨(¬P∧Q∧¬R)∨(P∧¬Q∧R)</a:t>
            </a:r>
          </a:p>
          <a:p>
            <a:pPr lvl="0" algn="just">
              <a:spcBef>
                <a:spcPts val="0"/>
              </a:spcBef>
            </a:pPr>
            <a:endParaRPr lang="en-US" altLang="zh-CN">
              <a:solidFill>
                <a:srgbClr val="202122"/>
              </a:solidFill>
              <a:ea typeface="等线" panose="02010600030101010101" pitchFamily="2" charset="-122"/>
              <a:cs typeface="Arial" panose="020B0604020202020204" pitchFamily="34" charset="0"/>
            </a:endParaRPr>
          </a:p>
          <a:p>
            <a:pPr algn="just">
              <a:spcBef>
                <a:spcPts val="0"/>
              </a:spcBef>
            </a:pPr>
            <a:r>
              <a:rPr lang="zh-CN" altLang="zh-CN" kern="100">
                <a:solidFill>
                  <a:srgbClr val="202122"/>
                </a:solidFill>
                <a:cs typeface="Arial" panose="020B0604020202020204" pitchFamily="34" charset="0"/>
              </a:rPr>
              <a:t>最终的选派方案就可以是：</a:t>
            </a:r>
            <a:endParaRPr lang="zh-CN" altLang="zh-CN" kern="100">
              <a:cs typeface="Times New Roman" panose="02020603050405020304" pitchFamily="18" charset="0"/>
            </a:endParaRPr>
          </a:p>
          <a:p>
            <a:pPr algn="just">
              <a:spcBef>
                <a:spcPts val="0"/>
              </a:spcBef>
            </a:pPr>
            <a:r>
              <a:rPr lang="en-US" altLang="zh-CN" kern="100">
                <a:solidFill>
                  <a:srgbClr val="202122"/>
                </a:solidFill>
                <a:cs typeface="Arial" panose="020B0604020202020204" pitchFamily="34" charset="0"/>
              </a:rPr>
              <a:t>1.</a:t>
            </a:r>
            <a:r>
              <a:rPr lang="zh-CN" altLang="en-US" kern="100">
                <a:solidFill>
                  <a:srgbClr val="202122"/>
                </a:solidFill>
                <a:cs typeface="Arial" panose="020B0604020202020204" pitchFamily="34" charset="0"/>
              </a:rPr>
              <a:t> </a:t>
            </a:r>
            <a:r>
              <a:rPr lang="en-US" altLang="zh-CN" kern="100">
                <a:solidFill>
                  <a:srgbClr val="202122"/>
                </a:solidFill>
                <a:cs typeface="Arial" panose="020B0604020202020204" pitchFamily="34" charset="0"/>
              </a:rPr>
              <a:t>C</a:t>
            </a:r>
            <a:r>
              <a:rPr lang="zh-CN" altLang="en-US" kern="100">
                <a:solidFill>
                  <a:srgbClr val="202122"/>
                </a:solidFill>
                <a:cs typeface="Arial" panose="020B0604020202020204" pitchFamily="34" charset="0"/>
              </a:rPr>
              <a:t>去，而</a:t>
            </a:r>
            <a:r>
              <a:rPr lang="en-US" altLang="zh-CN" kern="100">
                <a:solidFill>
                  <a:srgbClr val="202122"/>
                </a:solidFill>
                <a:cs typeface="Arial" panose="020B0604020202020204" pitchFamily="34" charset="0"/>
              </a:rPr>
              <a:t>A</a:t>
            </a:r>
            <a:r>
              <a:rPr lang="zh-CN" altLang="en-US" kern="100">
                <a:solidFill>
                  <a:srgbClr val="202122"/>
                </a:solidFill>
                <a:cs typeface="Arial" panose="020B0604020202020204" pitchFamily="34" charset="0"/>
              </a:rPr>
              <a:t>，</a:t>
            </a:r>
            <a:r>
              <a:rPr lang="en-US" altLang="zh-CN" kern="100">
                <a:solidFill>
                  <a:srgbClr val="202122"/>
                </a:solidFill>
                <a:cs typeface="Arial" panose="020B0604020202020204" pitchFamily="34" charset="0"/>
              </a:rPr>
              <a:t>B</a:t>
            </a:r>
            <a:r>
              <a:rPr lang="zh-CN" altLang="en-US" kern="100">
                <a:solidFill>
                  <a:srgbClr val="202122"/>
                </a:solidFill>
                <a:cs typeface="Arial" panose="020B0604020202020204" pitchFamily="34" charset="0"/>
              </a:rPr>
              <a:t>都不去；</a:t>
            </a:r>
            <a:r>
              <a:rPr lang="en-US" altLang="zh-CN" kern="100">
                <a:solidFill>
                  <a:srgbClr val="202122"/>
                </a:solidFill>
                <a:cs typeface="Arial" panose="020B0604020202020204" pitchFamily="34" charset="0"/>
              </a:rPr>
              <a:t>2. B</a:t>
            </a:r>
            <a:r>
              <a:rPr lang="zh-CN" altLang="en-US" kern="100">
                <a:solidFill>
                  <a:srgbClr val="202122"/>
                </a:solidFill>
                <a:cs typeface="Arial" panose="020B0604020202020204" pitchFamily="34" charset="0"/>
              </a:rPr>
              <a:t>去，而</a:t>
            </a:r>
            <a:r>
              <a:rPr lang="en-US" altLang="zh-CN" kern="100">
                <a:solidFill>
                  <a:srgbClr val="202122"/>
                </a:solidFill>
                <a:cs typeface="Arial" panose="020B0604020202020204" pitchFamily="34" charset="0"/>
              </a:rPr>
              <a:t>A</a:t>
            </a:r>
            <a:r>
              <a:rPr lang="zh-CN" altLang="en-US" kern="100">
                <a:solidFill>
                  <a:srgbClr val="202122"/>
                </a:solidFill>
                <a:cs typeface="Arial" panose="020B0604020202020204" pitchFamily="34" charset="0"/>
              </a:rPr>
              <a:t>，</a:t>
            </a:r>
            <a:r>
              <a:rPr lang="en-US" altLang="zh-CN" kern="100">
                <a:solidFill>
                  <a:srgbClr val="202122"/>
                </a:solidFill>
                <a:cs typeface="Arial" panose="020B0604020202020204" pitchFamily="34" charset="0"/>
              </a:rPr>
              <a:t>C</a:t>
            </a:r>
            <a:r>
              <a:rPr lang="zh-CN" altLang="en-US" kern="100">
                <a:solidFill>
                  <a:srgbClr val="202122"/>
                </a:solidFill>
                <a:cs typeface="Arial" panose="020B0604020202020204" pitchFamily="34" charset="0"/>
              </a:rPr>
              <a:t>都不去；</a:t>
            </a:r>
            <a:r>
              <a:rPr lang="en-US" altLang="zh-CN" kern="100">
                <a:solidFill>
                  <a:srgbClr val="202122"/>
                </a:solidFill>
                <a:cs typeface="Arial" panose="020B0604020202020204" pitchFamily="34" charset="0"/>
              </a:rPr>
              <a:t>3. A</a:t>
            </a:r>
            <a:r>
              <a:rPr lang="zh-CN" altLang="en-US" kern="100">
                <a:solidFill>
                  <a:srgbClr val="202122"/>
                </a:solidFill>
                <a:cs typeface="Arial" panose="020B0604020202020204" pitchFamily="34" charset="0"/>
              </a:rPr>
              <a:t>，</a:t>
            </a:r>
            <a:r>
              <a:rPr lang="en-US" altLang="zh-CN" kern="100">
                <a:solidFill>
                  <a:srgbClr val="202122"/>
                </a:solidFill>
                <a:cs typeface="Arial" panose="020B0604020202020204" pitchFamily="34" charset="0"/>
              </a:rPr>
              <a:t>C</a:t>
            </a:r>
            <a:r>
              <a:rPr lang="zh-CN" altLang="en-US" kern="100">
                <a:solidFill>
                  <a:srgbClr val="202122"/>
                </a:solidFill>
                <a:cs typeface="Arial" panose="020B0604020202020204" pitchFamily="34" charset="0"/>
              </a:rPr>
              <a:t>去，而</a:t>
            </a:r>
            <a:r>
              <a:rPr lang="en-US" altLang="zh-CN" kern="100">
                <a:solidFill>
                  <a:srgbClr val="202122"/>
                </a:solidFill>
                <a:cs typeface="Arial" panose="020B0604020202020204" pitchFamily="34" charset="0"/>
              </a:rPr>
              <a:t>B</a:t>
            </a:r>
            <a:r>
              <a:rPr lang="zh-CN" altLang="en-US" kern="100">
                <a:solidFill>
                  <a:srgbClr val="202122"/>
                </a:solidFill>
                <a:cs typeface="Arial" panose="020B0604020202020204" pitchFamily="34" charset="0"/>
              </a:rPr>
              <a:t>不去。</a:t>
            </a:r>
            <a:endParaRPr lang="zh-CN" altLang="zh-CN">
              <a:solidFill>
                <a:srgbClr val="202122"/>
              </a:solidFill>
              <a:cs typeface="Arial" panose="020B0604020202020204" pitchFamily="34" charset="0"/>
            </a:endParaRPr>
          </a:p>
          <a:p>
            <a:pPr lvl="0" algn="just">
              <a:spcBef>
                <a:spcPts val="0"/>
              </a:spcBef>
            </a:pPr>
            <a:endParaRPr lang="zh-CN" altLang="en-US"/>
          </a:p>
        </p:txBody>
      </p:sp>
    </p:spTree>
    <p:extLst>
      <p:ext uri="{BB962C8B-B14F-4D97-AF65-F5344CB8AC3E}">
        <p14:creationId xmlns:p14="http://schemas.microsoft.com/office/powerpoint/2010/main" val="176565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14CD806-EC87-4C94-BCAE-560B29DCAFC8}"/>
              </a:ext>
            </a:extLst>
          </p:cNvPr>
          <p:cNvSpPr>
            <a:spLocks noGrp="1"/>
          </p:cNvSpPr>
          <p:nvPr>
            <p:ph type="body" sz="quarter" idx="11"/>
          </p:nvPr>
        </p:nvSpPr>
        <p:spPr/>
        <p:txBody>
          <a:bodyPr/>
          <a:lstStyle/>
          <a:p>
            <a:pPr>
              <a:lnSpc>
                <a:spcPct val="100000"/>
              </a:lnSpc>
              <a:spcBef>
                <a:spcPts val="1800"/>
              </a:spcBef>
            </a:pPr>
            <a:r>
              <a:rPr lang="en-US" altLang="zh-CN" sz="2400">
                <a:effectLst/>
              </a:rPr>
              <a:t>1.1  </a:t>
            </a:r>
            <a:r>
              <a:rPr lang="zh-CN" altLang="en-US" sz="2400">
                <a:effectLst/>
              </a:rPr>
              <a:t>命题与真值联结词</a:t>
            </a:r>
          </a:p>
          <a:p>
            <a:pPr>
              <a:lnSpc>
                <a:spcPct val="100000"/>
              </a:lnSpc>
              <a:spcBef>
                <a:spcPts val="1800"/>
              </a:spcBef>
            </a:pPr>
            <a:r>
              <a:rPr lang="en-US" altLang="zh-CN" sz="2400">
                <a:effectLst/>
              </a:rPr>
              <a:t>1.2  </a:t>
            </a:r>
            <a:r>
              <a:rPr lang="zh-CN" altLang="en-US" sz="2400">
                <a:effectLst/>
              </a:rPr>
              <a:t>命题公式与真假性</a:t>
            </a:r>
          </a:p>
          <a:p>
            <a:pPr>
              <a:lnSpc>
                <a:spcPct val="100000"/>
              </a:lnSpc>
              <a:spcBef>
                <a:spcPts val="1800"/>
              </a:spcBef>
            </a:pPr>
            <a:r>
              <a:rPr lang="en-US" altLang="zh-CN" sz="2400">
                <a:effectLst/>
              </a:rPr>
              <a:t>1.3  </a:t>
            </a:r>
            <a:r>
              <a:rPr lang="zh-CN" altLang="en-US" sz="2400">
                <a:effectLst/>
              </a:rPr>
              <a:t>命题公式间的逻辑等价关系</a:t>
            </a:r>
          </a:p>
          <a:p>
            <a:pPr>
              <a:lnSpc>
                <a:spcPct val="100000"/>
              </a:lnSpc>
              <a:spcBef>
                <a:spcPts val="1800"/>
              </a:spcBef>
            </a:pPr>
            <a:r>
              <a:rPr lang="en-US" altLang="zh-CN" sz="2400">
                <a:solidFill>
                  <a:srgbClr val="FF0000"/>
                </a:solidFill>
                <a:effectLst/>
              </a:rPr>
              <a:t>1.4  </a:t>
            </a:r>
            <a:r>
              <a:rPr lang="zh-CN" altLang="en-US" sz="2400">
                <a:solidFill>
                  <a:srgbClr val="FF0000"/>
                </a:solidFill>
                <a:effectLst/>
              </a:rPr>
              <a:t>命题公式间的逻辑蕴涵关系</a:t>
            </a:r>
          </a:p>
          <a:p>
            <a:pPr>
              <a:lnSpc>
                <a:spcPct val="100000"/>
              </a:lnSpc>
              <a:spcBef>
                <a:spcPts val="1800"/>
              </a:spcBef>
            </a:pPr>
            <a:r>
              <a:rPr lang="en-US" altLang="zh-CN" sz="2400">
                <a:effectLst/>
              </a:rPr>
              <a:t>1.5  </a:t>
            </a:r>
            <a:r>
              <a:rPr lang="zh-CN" altLang="en-US" sz="2400">
                <a:effectLst/>
              </a:rPr>
              <a:t>命题演算的形式推理</a:t>
            </a:r>
          </a:p>
        </p:txBody>
      </p:sp>
      <p:sp>
        <p:nvSpPr>
          <p:cNvPr id="3" name="文本占位符 2">
            <a:extLst>
              <a:ext uri="{FF2B5EF4-FFF2-40B4-BE49-F238E27FC236}">
                <a16:creationId xmlns:a16="http://schemas.microsoft.com/office/drawing/2014/main" id="{34E7707F-7290-4C46-8639-A1290276D852}"/>
              </a:ext>
            </a:extLst>
          </p:cNvPr>
          <p:cNvSpPr>
            <a:spLocks noGrp="1"/>
          </p:cNvSpPr>
          <p:nvPr>
            <p:ph type="body" sz="quarter" idx="13"/>
          </p:nvPr>
        </p:nvSpPr>
        <p:spPr/>
        <p:txBody>
          <a:bodyPr/>
          <a:lstStyle/>
          <a:p>
            <a:r>
              <a:rPr lang="zh-CN" altLang="en-US"/>
              <a:t>第</a:t>
            </a:r>
            <a:r>
              <a:rPr lang="en-US" altLang="zh-CN"/>
              <a:t>1</a:t>
            </a:r>
            <a:r>
              <a:rPr lang="zh-CN" altLang="en-US"/>
              <a:t>章 命题演算</a:t>
            </a:r>
          </a:p>
        </p:txBody>
      </p:sp>
    </p:spTree>
    <p:extLst>
      <p:ext uri="{BB962C8B-B14F-4D97-AF65-F5344CB8AC3E}">
        <p14:creationId xmlns:p14="http://schemas.microsoft.com/office/powerpoint/2010/main" val="1825731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111341-BB73-40B4-B12D-C7E43E83ED13}"/>
              </a:ext>
            </a:extLst>
          </p:cNvPr>
          <p:cNvSpPr>
            <a:spLocks noGrp="1"/>
          </p:cNvSpPr>
          <p:nvPr>
            <p:ph type="body" sz="quarter" idx="11"/>
          </p:nvPr>
        </p:nvSpPr>
        <p:spPr/>
        <p:txBody>
          <a:bodyPr/>
          <a:lstStyle/>
          <a:p>
            <a:pPr algn="just">
              <a:lnSpc>
                <a:spcPct val="100000"/>
              </a:lnSpc>
              <a:spcBef>
                <a:spcPts val="1800"/>
              </a:spcBef>
            </a:pPr>
            <a:r>
              <a:rPr lang="en-US" altLang="zh-CN" sz="2400">
                <a:solidFill>
                  <a:srgbClr val="FF0000"/>
                </a:solidFill>
                <a:effectLst/>
              </a:rPr>
              <a:t>1.4.1</a:t>
            </a:r>
            <a:r>
              <a:rPr lang="zh-CN" altLang="en-US" sz="2400">
                <a:solidFill>
                  <a:srgbClr val="FF0000"/>
                </a:solidFill>
                <a:effectLst/>
              </a:rPr>
              <a:t>　基本概念</a:t>
            </a:r>
            <a:endParaRPr lang="en-US" altLang="zh-CN" sz="2400">
              <a:solidFill>
                <a:srgbClr val="FF0000"/>
              </a:solidFill>
              <a:effectLst/>
            </a:endParaRPr>
          </a:p>
          <a:p>
            <a:pPr algn="just">
              <a:lnSpc>
                <a:spcPct val="100000"/>
              </a:lnSpc>
              <a:spcBef>
                <a:spcPts val="1800"/>
              </a:spcBef>
            </a:pPr>
            <a:r>
              <a:rPr lang="en-US" altLang="zh-CN" sz="2400">
                <a:effectLst/>
              </a:rPr>
              <a:t>1.4.2    </a:t>
            </a:r>
            <a:r>
              <a:rPr lang="zh-CN" altLang="en-US" sz="2400">
                <a:effectLst/>
              </a:rPr>
              <a:t>逻辑蕴涵变换</a:t>
            </a:r>
          </a:p>
          <a:p>
            <a:pPr>
              <a:lnSpc>
                <a:spcPct val="100000"/>
              </a:lnSpc>
              <a:spcBef>
                <a:spcPts val="1800"/>
              </a:spcBef>
            </a:pPr>
            <a:endParaRPr lang="zh-CN" altLang="en-US" sz="2400">
              <a:effectLst/>
            </a:endParaRPr>
          </a:p>
        </p:txBody>
      </p:sp>
      <p:sp>
        <p:nvSpPr>
          <p:cNvPr id="3" name="文本占位符 2">
            <a:extLst>
              <a:ext uri="{FF2B5EF4-FFF2-40B4-BE49-F238E27FC236}">
                <a16:creationId xmlns:a16="http://schemas.microsoft.com/office/drawing/2014/main" id="{010AF481-B142-4596-9008-8D5D593E3D0C}"/>
              </a:ext>
            </a:extLst>
          </p:cNvPr>
          <p:cNvSpPr>
            <a:spLocks noGrp="1"/>
          </p:cNvSpPr>
          <p:nvPr>
            <p:ph type="body" sz="quarter" idx="13"/>
          </p:nvPr>
        </p:nvSpPr>
        <p:spPr>
          <a:xfrm>
            <a:off x="1805939" y="440690"/>
            <a:ext cx="4897720" cy="514350"/>
          </a:xfrm>
        </p:spPr>
        <p:txBody>
          <a:bodyPr/>
          <a:lstStyle/>
          <a:p>
            <a:r>
              <a:rPr lang="en-US" altLang="zh-CN">
                <a:ea typeface="楷体_GB2312" pitchFamily="49" charset="-122"/>
              </a:rPr>
              <a:t>1.4</a:t>
            </a:r>
            <a:r>
              <a:rPr lang="zh-CN" altLang="en-US">
                <a:ea typeface="楷体_GB2312" pitchFamily="49" charset="-122"/>
              </a:rPr>
              <a:t>　</a:t>
            </a:r>
            <a:r>
              <a:rPr lang="zh-CN" altLang="en-US"/>
              <a:t>命题公式间的逻辑蕴涵关系</a:t>
            </a:r>
          </a:p>
          <a:p>
            <a:endParaRPr lang="zh-CN" altLang="en-US"/>
          </a:p>
        </p:txBody>
      </p:sp>
    </p:spTree>
    <p:extLst>
      <p:ext uri="{BB962C8B-B14F-4D97-AF65-F5344CB8AC3E}">
        <p14:creationId xmlns:p14="http://schemas.microsoft.com/office/powerpoint/2010/main" val="1762365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1.4.1</a:t>
            </a:r>
            <a:r>
              <a:rPr lang="zh-CN" altLang="en-US"/>
              <a:t>　基本概念</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b="1"/>
              <a:t>定义</a:t>
            </a:r>
            <a:endParaRPr lang="en-US" altLang="zh-CN" b="1"/>
          </a:p>
          <a:p>
            <a:pPr algn="just">
              <a:spcBef>
                <a:spcPts val="600"/>
              </a:spcBef>
            </a:pPr>
            <a:r>
              <a:rPr lang="zh-CN" altLang="en-US"/>
              <a:t>设 </a:t>
            </a:r>
            <a:r>
              <a:rPr lang="zh-CN" altLang="en-US">
                <a:sym typeface="Symbol" panose="05050102010706020507" pitchFamily="18" charset="2"/>
              </a:rPr>
              <a:t></a:t>
            </a:r>
            <a:r>
              <a:rPr lang="en-US" altLang="zh-CN">
                <a:sym typeface="Symbol" panose="05050102010706020507" pitchFamily="18" charset="2"/>
              </a:rPr>
              <a:t>, </a:t>
            </a:r>
            <a:r>
              <a:rPr lang="zh-CN" altLang="en-US"/>
              <a:t>为命题公式。如果对于</a:t>
            </a:r>
            <a:r>
              <a:rPr lang="zh-CN" altLang="en-US">
                <a:sym typeface="Symbol" panose="05050102010706020507" pitchFamily="18" charset="2"/>
              </a:rPr>
              <a:t></a:t>
            </a:r>
            <a:r>
              <a:rPr lang="zh-CN" altLang="en-US"/>
              <a:t>和</a:t>
            </a:r>
            <a:r>
              <a:rPr lang="zh-CN" altLang="en-US">
                <a:sym typeface="Symbol" panose="05050102010706020507" pitchFamily="18" charset="2"/>
              </a:rPr>
              <a:t></a:t>
            </a:r>
            <a:r>
              <a:rPr lang="zh-CN" altLang="en-US"/>
              <a:t>的合成变元组的任意指派</a:t>
            </a:r>
            <a:r>
              <a:rPr lang="zh-CN" altLang="en-US">
                <a:sym typeface="Symbol" panose="05050102010706020507" pitchFamily="18" charset="2"/>
              </a:rPr>
              <a:t></a:t>
            </a:r>
            <a:r>
              <a:rPr lang="zh-CN" altLang="en-US"/>
              <a:t>，当 </a:t>
            </a:r>
            <a:r>
              <a:rPr lang="zh-CN" altLang="en-US">
                <a:sym typeface="Symbol" panose="05050102010706020507" pitchFamily="18" charset="2"/>
              </a:rPr>
              <a:t></a:t>
            </a:r>
            <a:r>
              <a:rPr lang="en-US" altLang="zh-CN">
                <a:sym typeface="Symbol" panose="05050102010706020507" pitchFamily="18" charset="2"/>
              </a:rPr>
              <a:t>()=T</a:t>
            </a:r>
            <a:r>
              <a:rPr lang="zh-CN" altLang="en-US"/>
              <a:t>时，有 </a:t>
            </a:r>
            <a:r>
              <a:rPr lang="zh-CN" altLang="en-US">
                <a:sym typeface="Symbol" panose="05050102010706020507" pitchFamily="18" charset="2"/>
              </a:rPr>
              <a:t></a:t>
            </a:r>
            <a:r>
              <a:rPr lang="en-US" altLang="zh-CN">
                <a:sym typeface="Symbol" panose="05050102010706020507" pitchFamily="18" charset="2"/>
              </a:rPr>
              <a:t>()=T</a:t>
            </a:r>
            <a:r>
              <a:rPr lang="zh-CN" altLang="en-US"/>
              <a:t>，则称</a:t>
            </a:r>
            <a:r>
              <a:rPr lang="zh-CN" altLang="en-US">
                <a:sym typeface="Symbol" panose="05050102010706020507" pitchFamily="18" charset="2"/>
              </a:rPr>
              <a:t></a:t>
            </a:r>
            <a:r>
              <a:rPr lang="zh-CN" altLang="en-US"/>
              <a:t>逻辑蕴涵</a:t>
            </a:r>
            <a:r>
              <a:rPr lang="zh-CN" altLang="en-US">
                <a:sym typeface="Symbol" panose="05050102010706020507" pitchFamily="18" charset="2"/>
              </a:rPr>
              <a:t></a:t>
            </a:r>
            <a:r>
              <a:rPr lang="zh-CN" altLang="en-US"/>
              <a:t>，记为 </a:t>
            </a:r>
            <a:r>
              <a:rPr lang="zh-CN" altLang="en-US">
                <a:sym typeface="Symbol" panose="05050102010706020507" pitchFamily="18" charset="2"/>
              </a:rPr>
              <a:t>  </a:t>
            </a:r>
            <a:r>
              <a:rPr lang="zh-CN" altLang="en-US"/>
              <a:t> 。</a:t>
            </a:r>
          </a:p>
          <a:p>
            <a:pPr algn="just">
              <a:spcBef>
                <a:spcPts val="600"/>
              </a:spcBef>
            </a:pPr>
            <a:endParaRPr lang="en-US" altLang="zh-CN"/>
          </a:p>
          <a:p>
            <a:pPr algn="just">
              <a:spcBef>
                <a:spcPts val="600"/>
              </a:spcBef>
            </a:pPr>
            <a:endParaRPr lang="en-US" altLang="zh-CN"/>
          </a:p>
          <a:p>
            <a:pPr marL="285750" indent="-285750" algn="just">
              <a:spcBef>
                <a:spcPts val="600"/>
              </a:spcBef>
              <a:buFont typeface="Wingdings" panose="05000000000000000000" pitchFamily="2" charset="2"/>
              <a:buChar char="Ø"/>
            </a:pPr>
            <a:r>
              <a:rPr lang="zh-CN" altLang="en-US"/>
              <a:t>判断</a:t>
            </a:r>
            <a:r>
              <a:rPr lang="zh-CN" altLang="en-US">
                <a:sym typeface="Symbol" panose="05050102010706020507" pitchFamily="18" charset="2"/>
              </a:rPr>
              <a:t></a:t>
            </a:r>
            <a:r>
              <a:rPr lang="zh-CN" altLang="en-US"/>
              <a:t>逻辑蕴涵</a:t>
            </a:r>
            <a:r>
              <a:rPr lang="zh-CN" altLang="en-US">
                <a:sym typeface="Symbol" panose="05050102010706020507" pitchFamily="18" charset="2"/>
              </a:rPr>
              <a:t></a:t>
            </a:r>
            <a:r>
              <a:rPr lang="zh-CN" altLang="en-US"/>
              <a:t>的</a:t>
            </a:r>
            <a:r>
              <a:rPr lang="zh-CN" altLang="en-US" b="1">
                <a:solidFill>
                  <a:srgbClr val="0070C0"/>
                </a:solidFill>
              </a:rPr>
              <a:t>第一种方法</a:t>
            </a:r>
            <a:r>
              <a:rPr lang="zh-CN" altLang="en-US"/>
              <a:t>是根据定义，通过真值表检验所有使</a:t>
            </a:r>
            <a:r>
              <a:rPr lang="zh-CN" altLang="en-US">
                <a:sym typeface="Symbol" panose="05050102010706020507" pitchFamily="18" charset="2"/>
              </a:rPr>
              <a:t></a:t>
            </a:r>
            <a:r>
              <a:rPr lang="en-US" altLang="zh-CN">
                <a:sym typeface="Symbol" panose="05050102010706020507" pitchFamily="18" charset="2"/>
              </a:rPr>
              <a:t>()</a:t>
            </a:r>
            <a:r>
              <a:rPr lang="zh-CN" altLang="en-US"/>
              <a:t>为</a:t>
            </a:r>
            <a:r>
              <a:rPr lang="en-US" altLang="zh-CN"/>
              <a:t>T</a:t>
            </a:r>
            <a:r>
              <a:rPr lang="zh-CN" altLang="en-US"/>
              <a:t>的相应指派</a:t>
            </a:r>
            <a:r>
              <a:rPr lang="zh-CN" altLang="en-US">
                <a:sym typeface="Symbol" panose="05050102010706020507" pitchFamily="18" charset="2"/>
              </a:rPr>
              <a:t></a:t>
            </a:r>
            <a:r>
              <a:rPr lang="zh-CN" altLang="en-US"/>
              <a:t>的位置上</a:t>
            </a:r>
            <a:r>
              <a:rPr lang="zh-CN" altLang="en-US">
                <a:sym typeface="Symbol" panose="05050102010706020507" pitchFamily="18" charset="2"/>
              </a:rPr>
              <a:t></a:t>
            </a:r>
            <a:r>
              <a:rPr lang="en-US" altLang="zh-CN">
                <a:sym typeface="Symbol" panose="05050102010706020507" pitchFamily="18" charset="2"/>
              </a:rPr>
              <a:t>()</a:t>
            </a:r>
            <a:r>
              <a:rPr lang="zh-CN" altLang="en-US"/>
              <a:t>是否为</a:t>
            </a:r>
            <a:r>
              <a:rPr lang="en-US" altLang="zh-CN"/>
              <a:t>T</a:t>
            </a:r>
            <a:r>
              <a:rPr lang="zh-CN" altLang="en-US"/>
              <a:t>。</a:t>
            </a:r>
            <a:endParaRPr lang="en-US" altLang="zh-CN"/>
          </a:p>
          <a:p>
            <a:pPr marL="285750" indent="-285750" algn="just">
              <a:spcBef>
                <a:spcPts val="600"/>
              </a:spcBef>
              <a:buFont typeface="Wingdings" panose="05000000000000000000" pitchFamily="2" charset="2"/>
              <a:buChar char="Ø"/>
            </a:pPr>
            <a:r>
              <a:rPr lang="zh-CN" altLang="en-US"/>
              <a:t>判断 </a:t>
            </a:r>
            <a:r>
              <a:rPr lang="zh-CN" altLang="en-US">
                <a:sym typeface="Symbol" panose="05050102010706020507" pitchFamily="18" charset="2"/>
              </a:rPr>
              <a:t>   </a:t>
            </a:r>
            <a:r>
              <a:rPr lang="zh-CN" altLang="en-US"/>
              <a:t>的</a:t>
            </a:r>
            <a:r>
              <a:rPr lang="zh-CN" altLang="en-US" b="1">
                <a:solidFill>
                  <a:srgbClr val="0070C0"/>
                </a:solidFill>
              </a:rPr>
              <a:t>第二种方法</a:t>
            </a:r>
            <a:r>
              <a:rPr lang="zh-CN" altLang="en-US"/>
              <a:t>是指派分析法。</a:t>
            </a:r>
            <a:endParaRPr lang="en-US" altLang="zh-CN"/>
          </a:p>
          <a:p>
            <a:pPr marL="285750" indent="-285750" algn="just">
              <a:spcBef>
                <a:spcPts val="600"/>
              </a:spcBef>
              <a:buFont typeface="Wingdings" panose="05000000000000000000" pitchFamily="2" charset="2"/>
              <a:buChar char="Ø"/>
            </a:pPr>
            <a:r>
              <a:rPr lang="zh-CN" altLang="en-US"/>
              <a:t>判断 </a:t>
            </a:r>
            <a:r>
              <a:rPr lang="zh-CN" altLang="en-US">
                <a:sym typeface="Symbol" panose="05050102010706020507" pitchFamily="18" charset="2"/>
              </a:rPr>
              <a:t>   </a:t>
            </a:r>
            <a:r>
              <a:rPr lang="zh-CN" altLang="en-US"/>
              <a:t>的</a:t>
            </a:r>
            <a:r>
              <a:rPr lang="zh-CN" altLang="en-US" b="1">
                <a:solidFill>
                  <a:srgbClr val="0070C0"/>
                </a:solidFill>
              </a:rPr>
              <a:t>第三种方法</a:t>
            </a:r>
            <a:r>
              <a:rPr lang="zh-CN" altLang="en-US"/>
              <a:t>是利用命题公式的永真性。</a:t>
            </a:r>
          </a:p>
          <a:p>
            <a:pPr algn="just">
              <a:spcBef>
                <a:spcPts val="600"/>
              </a:spcBef>
            </a:pPr>
            <a:endParaRPr lang="en-US" altLang="zh-CN"/>
          </a:p>
          <a:p>
            <a:pPr algn="just">
              <a:spcBef>
                <a:spcPts val="600"/>
              </a:spcBef>
            </a:pPr>
            <a:endParaRPr lang="en-US" altLang="zh-CN"/>
          </a:p>
          <a:p>
            <a:pPr algn="just">
              <a:spcBef>
                <a:spcPts val="600"/>
              </a:spcBef>
            </a:pPr>
            <a:endParaRPr lang="zh-CN" altLang="en-US"/>
          </a:p>
          <a:p>
            <a:pPr algn="just">
              <a:spcBef>
                <a:spcPts val="600"/>
              </a:spcBef>
            </a:pPr>
            <a:endParaRPr lang="zh-CN" altLang="en-US"/>
          </a:p>
          <a:p>
            <a:pPr algn="just"/>
            <a:endParaRPr lang="zh-CN" altLang="en-US">
              <a:ea typeface="楷体_GB2312" panose="02010609030101010101" pitchFamily="49" charset="-122"/>
            </a:endParaRPr>
          </a:p>
        </p:txBody>
      </p:sp>
      <p:sp>
        <p:nvSpPr>
          <p:cNvPr id="5" name="矩形 4">
            <a:extLst>
              <a:ext uri="{FF2B5EF4-FFF2-40B4-BE49-F238E27FC236}">
                <a16:creationId xmlns:a16="http://schemas.microsoft.com/office/drawing/2014/main" id="{26A8A445-A685-4D2D-9DF5-250B12304D51}"/>
              </a:ext>
            </a:extLst>
          </p:cNvPr>
          <p:cNvSpPr/>
          <p:nvPr/>
        </p:nvSpPr>
        <p:spPr>
          <a:xfrm>
            <a:off x="684259" y="1389179"/>
            <a:ext cx="8152169" cy="917091"/>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817437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1.4.1</a:t>
            </a:r>
            <a:r>
              <a:rPr lang="zh-CN" altLang="en-US"/>
              <a:t>　基本概念</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b="1">
                <a:solidFill>
                  <a:srgbClr val="0070C0"/>
                </a:solidFill>
              </a:rPr>
              <a:t>第一种方法</a:t>
            </a:r>
            <a:r>
              <a:rPr lang="en-US" altLang="zh-CN" b="1">
                <a:solidFill>
                  <a:srgbClr val="0070C0"/>
                </a:solidFill>
              </a:rPr>
              <a:t>: </a:t>
            </a:r>
            <a:r>
              <a:rPr lang="zh-CN" altLang="en-US" b="1">
                <a:solidFill>
                  <a:srgbClr val="0070C0"/>
                </a:solidFill>
              </a:rPr>
              <a:t>真值表检验</a:t>
            </a:r>
            <a:endParaRPr lang="en-US" altLang="zh-CN" b="1">
              <a:solidFill>
                <a:srgbClr val="0070C0"/>
              </a:solidFill>
            </a:endParaRPr>
          </a:p>
          <a:p>
            <a:pPr algn="just">
              <a:spcBef>
                <a:spcPts val="600"/>
              </a:spcBef>
            </a:pPr>
            <a:endParaRPr lang="en-US" altLang="zh-CN" b="1"/>
          </a:p>
          <a:p>
            <a:pPr algn="just">
              <a:spcBef>
                <a:spcPts val="600"/>
              </a:spcBef>
            </a:pPr>
            <a:r>
              <a:rPr lang="zh-CN" altLang="en-US" b="1"/>
              <a:t>例</a:t>
            </a:r>
            <a:r>
              <a:rPr lang="zh-CN" altLang="en-US"/>
              <a:t>　设 </a:t>
            </a:r>
            <a:r>
              <a:rPr lang="zh-CN" altLang="en-US">
                <a:sym typeface="Symbol" panose="05050102010706020507" pitchFamily="18" charset="2"/>
              </a:rPr>
              <a:t></a:t>
            </a:r>
            <a:r>
              <a:rPr lang="en-US" altLang="zh-CN"/>
              <a:t>=(P</a:t>
            </a:r>
            <a:r>
              <a:rPr lang="en-US" altLang="zh-CN">
                <a:sym typeface="Symbol" panose="05050102010706020507" pitchFamily="18" charset="2"/>
              </a:rPr>
              <a:t>Q)(</a:t>
            </a:r>
            <a:r>
              <a:rPr lang="en-US" altLang="zh-CN"/>
              <a:t>Q</a:t>
            </a:r>
            <a:r>
              <a:rPr lang="en-US" altLang="zh-CN">
                <a:sym typeface="Symbol" panose="05050102010706020507" pitchFamily="18" charset="2"/>
              </a:rPr>
              <a:t>R), = </a:t>
            </a:r>
            <a:r>
              <a:rPr lang="en-US" altLang="zh-CN"/>
              <a:t>P</a:t>
            </a:r>
            <a:r>
              <a:rPr lang="en-US" altLang="zh-CN">
                <a:sym typeface="Symbol" panose="05050102010706020507" pitchFamily="18" charset="2"/>
              </a:rPr>
              <a:t> R</a:t>
            </a:r>
            <a:r>
              <a:rPr lang="zh-CN" altLang="en-US"/>
              <a:t>，判断</a:t>
            </a:r>
            <a:r>
              <a:rPr lang="zh-CN" altLang="en-US">
                <a:sym typeface="Symbol" panose="05050102010706020507" pitchFamily="18" charset="2"/>
              </a:rPr>
              <a:t></a:t>
            </a:r>
            <a:r>
              <a:rPr lang="zh-CN" altLang="en-US"/>
              <a:t>是否逻辑蕴涵</a:t>
            </a:r>
            <a:r>
              <a:rPr lang="zh-CN" altLang="en-US">
                <a:sym typeface="Symbol" panose="05050102010706020507" pitchFamily="18" charset="2"/>
              </a:rPr>
              <a:t></a:t>
            </a:r>
            <a:r>
              <a:rPr lang="zh-CN" altLang="en-US"/>
              <a:t> 。</a:t>
            </a:r>
          </a:p>
          <a:p>
            <a:pPr algn="just"/>
            <a:endParaRPr lang="zh-CN" altLang="en-US">
              <a:ea typeface="楷体_GB2312" panose="02010609030101010101" pitchFamily="49" charset="-122"/>
            </a:endParaRPr>
          </a:p>
        </p:txBody>
      </p:sp>
      <p:graphicFrame>
        <p:nvGraphicFramePr>
          <p:cNvPr id="4" name="Group 78">
            <a:extLst>
              <a:ext uri="{FF2B5EF4-FFF2-40B4-BE49-F238E27FC236}">
                <a16:creationId xmlns:a16="http://schemas.microsoft.com/office/drawing/2014/main" id="{728DE0CE-B53E-4297-9E28-43131A496AA9}"/>
              </a:ext>
            </a:extLst>
          </p:cNvPr>
          <p:cNvGraphicFramePr>
            <a:graphicFrameLocks noGrp="1"/>
          </p:cNvGraphicFramePr>
          <p:nvPr>
            <p:extLst/>
          </p:nvPr>
        </p:nvGraphicFramePr>
        <p:xfrm>
          <a:off x="1703388" y="2577967"/>
          <a:ext cx="5448300" cy="3540126"/>
        </p:xfrm>
        <a:graphic>
          <a:graphicData uri="http://schemas.openxmlformats.org/drawingml/2006/table">
            <a:tbl>
              <a:tblPr/>
              <a:tblGrid>
                <a:gridCol w="1362075">
                  <a:extLst>
                    <a:ext uri="{9D8B030D-6E8A-4147-A177-3AD203B41FA5}">
                      <a16:colId xmlns:a16="http://schemas.microsoft.com/office/drawing/2014/main" val="296088750"/>
                    </a:ext>
                  </a:extLst>
                </a:gridCol>
                <a:gridCol w="757237">
                  <a:extLst>
                    <a:ext uri="{9D8B030D-6E8A-4147-A177-3AD203B41FA5}">
                      <a16:colId xmlns:a16="http://schemas.microsoft.com/office/drawing/2014/main" val="3318075952"/>
                    </a:ext>
                  </a:extLst>
                </a:gridCol>
                <a:gridCol w="784225">
                  <a:extLst>
                    <a:ext uri="{9D8B030D-6E8A-4147-A177-3AD203B41FA5}">
                      <a16:colId xmlns:a16="http://schemas.microsoft.com/office/drawing/2014/main" val="3746214320"/>
                    </a:ext>
                  </a:extLst>
                </a:gridCol>
                <a:gridCol w="1743075">
                  <a:extLst>
                    <a:ext uri="{9D8B030D-6E8A-4147-A177-3AD203B41FA5}">
                      <a16:colId xmlns:a16="http://schemas.microsoft.com/office/drawing/2014/main" val="696286287"/>
                    </a:ext>
                  </a:extLst>
                </a:gridCol>
                <a:gridCol w="801688">
                  <a:extLst>
                    <a:ext uri="{9D8B030D-6E8A-4147-A177-3AD203B41FA5}">
                      <a16:colId xmlns:a16="http://schemas.microsoft.com/office/drawing/2014/main" val="1057974695"/>
                    </a:ext>
                  </a:extLst>
                </a:gridCol>
              </a:tblGrid>
              <a:tr h="3937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      Q      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Q)(</a:t>
                      </a: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83067804"/>
                  </a:ext>
                </a:extLst>
              </a:tr>
              <a:tr h="3937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      T      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66468097"/>
                  </a:ext>
                </a:extLst>
              </a:tr>
              <a:tr h="39211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      T      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352752"/>
                  </a:ext>
                </a:extLst>
              </a:tr>
              <a:tr h="3937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      F      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21652058"/>
                  </a:ext>
                </a:extLst>
              </a:tr>
              <a:tr h="3937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      F      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0016446"/>
                  </a:ext>
                </a:extLst>
              </a:tr>
              <a:tr h="3937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      T      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4641771"/>
                  </a:ext>
                </a:extLst>
              </a:tr>
              <a:tr h="39211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      T      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6842533"/>
                  </a:ext>
                </a:extLst>
              </a:tr>
              <a:tr h="3937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      F      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02985984"/>
                  </a:ext>
                </a:extLst>
              </a:tr>
              <a:tr h="3937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      F      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9941998"/>
                  </a:ext>
                </a:extLst>
              </a:tr>
            </a:tbl>
          </a:graphicData>
        </a:graphic>
      </p:graphicFrame>
    </p:spTree>
    <p:extLst>
      <p:ext uri="{BB962C8B-B14F-4D97-AF65-F5344CB8AC3E}">
        <p14:creationId xmlns:p14="http://schemas.microsoft.com/office/powerpoint/2010/main" val="415031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zh-CN" altLang="en-US"/>
              <a:t>回顾</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b="1"/>
              <a:t>定理</a:t>
            </a:r>
            <a:endParaRPr lang="en-US" altLang="zh-CN" b="1"/>
          </a:p>
          <a:p>
            <a:pPr algn="just">
              <a:spcBef>
                <a:spcPts val="600"/>
              </a:spcBef>
            </a:pPr>
            <a:r>
              <a:rPr lang="zh-CN" altLang="en-US"/>
              <a:t>联接词集合 </a:t>
            </a:r>
            <a:r>
              <a:rPr lang="en-US" altLang="zh-CN"/>
              <a:t>{</a:t>
            </a:r>
            <a:r>
              <a:rPr lang="en-US" altLang="zh-CN">
                <a:sym typeface="Symbol" panose="05050102010706020507" pitchFamily="18" charset="2"/>
              </a:rPr>
              <a:t>, ,} </a:t>
            </a:r>
            <a:r>
              <a:rPr lang="zh-CN" altLang="en-US"/>
              <a:t>是全功能的。</a:t>
            </a:r>
          </a:p>
          <a:p>
            <a:pPr algn="just">
              <a:spcBef>
                <a:spcPts val="600"/>
              </a:spcBef>
            </a:pPr>
            <a:endParaRPr lang="en-US" altLang="zh-CN" b="1"/>
          </a:p>
          <a:p>
            <a:pPr algn="just">
              <a:spcBef>
                <a:spcPts val="600"/>
              </a:spcBef>
            </a:pPr>
            <a:r>
              <a:rPr lang="zh-CN" altLang="en-US" b="1"/>
              <a:t>定义</a:t>
            </a:r>
            <a:endParaRPr lang="en-US" altLang="zh-CN" b="1"/>
          </a:p>
          <a:p>
            <a:pPr algn="just">
              <a:spcBef>
                <a:spcPts val="600"/>
              </a:spcBef>
            </a:pPr>
            <a:r>
              <a:rPr lang="zh-CN" altLang="en-US"/>
              <a:t>设</a:t>
            </a:r>
            <a:r>
              <a:rPr lang="en-US" altLang="zh-CN"/>
              <a:t>A</a:t>
            </a:r>
            <a:r>
              <a:rPr lang="zh-CN" altLang="en-US"/>
              <a:t>是全功能联结词集合。若</a:t>
            </a:r>
            <a:r>
              <a:rPr lang="en-US" altLang="zh-CN"/>
              <a:t>A</a:t>
            </a:r>
            <a:r>
              <a:rPr lang="zh-CN" altLang="en-US"/>
              <a:t>中的任一联结词不能用其它联结词来表示，则称</a:t>
            </a:r>
            <a:r>
              <a:rPr lang="en-US" altLang="zh-CN"/>
              <a:t>A</a:t>
            </a:r>
            <a:r>
              <a:rPr lang="zh-CN" altLang="en-US"/>
              <a:t>是极小全功能的。</a:t>
            </a:r>
            <a:endParaRPr lang="en-US" altLang="zh-CN"/>
          </a:p>
          <a:p>
            <a:pPr algn="just">
              <a:spcBef>
                <a:spcPts val="600"/>
              </a:spcBef>
            </a:pPr>
            <a:endParaRPr lang="zh-CN" altLang="en-US"/>
          </a:p>
          <a:p>
            <a:pPr algn="just">
              <a:spcBef>
                <a:spcPts val="600"/>
              </a:spcBef>
            </a:pPr>
            <a:r>
              <a:rPr lang="zh-CN" altLang="en-US" b="1"/>
              <a:t>定理</a:t>
            </a:r>
            <a:endParaRPr lang="en-US" altLang="zh-CN" b="1"/>
          </a:p>
          <a:p>
            <a:pPr algn="just">
              <a:spcBef>
                <a:spcPts val="600"/>
              </a:spcBef>
            </a:pPr>
            <a:r>
              <a:rPr lang="zh-CN" altLang="en-US"/>
              <a:t>下面的联结词集合都是极小全功能的。</a:t>
            </a:r>
          </a:p>
          <a:p>
            <a:pPr algn="ctr">
              <a:spcBef>
                <a:spcPts val="600"/>
              </a:spcBef>
            </a:pPr>
            <a:r>
              <a:rPr lang="en-US" altLang="zh-CN">
                <a:sym typeface="Symbol" panose="05050102010706020507" pitchFamily="18" charset="2"/>
              </a:rPr>
              <a:t>{ , } , { , } , { , }</a:t>
            </a:r>
          </a:p>
        </p:txBody>
      </p:sp>
      <p:sp>
        <p:nvSpPr>
          <p:cNvPr id="4" name="矩形 3">
            <a:extLst>
              <a:ext uri="{FF2B5EF4-FFF2-40B4-BE49-F238E27FC236}">
                <a16:creationId xmlns:a16="http://schemas.microsoft.com/office/drawing/2014/main" id="{83B315F3-41B9-4B2C-B3C6-70A32FAB8909}"/>
              </a:ext>
            </a:extLst>
          </p:cNvPr>
          <p:cNvSpPr/>
          <p:nvPr/>
        </p:nvSpPr>
        <p:spPr>
          <a:xfrm>
            <a:off x="684260" y="2342133"/>
            <a:ext cx="8152169" cy="890062"/>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FE2342A-AF5D-43A4-9279-77C7487F1D85}"/>
              </a:ext>
            </a:extLst>
          </p:cNvPr>
          <p:cNvSpPr/>
          <p:nvPr/>
        </p:nvSpPr>
        <p:spPr>
          <a:xfrm>
            <a:off x="684259" y="3528189"/>
            <a:ext cx="8152169" cy="1020692"/>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E0D73B50-BB4F-4CEE-9841-5517847DC8D8}"/>
              </a:ext>
            </a:extLst>
          </p:cNvPr>
          <p:cNvSpPr/>
          <p:nvPr/>
        </p:nvSpPr>
        <p:spPr>
          <a:xfrm>
            <a:off x="684260" y="1389180"/>
            <a:ext cx="8152169" cy="656959"/>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72319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latin typeface="黑体" panose="02010609060101010101" pitchFamily="49" charset="-122"/>
                <a:ea typeface="黑体" panose="02010609060101010101" pitchFamily="49" charset="-122"/>
              </a:rPr>
              <a:t>1.4.1</a:t>
            </a:r>
            <a:r>
              <a:rPr lang="zh-CN" altLang="en-US">
                <a:latin typeface="黑体" panose="02010609060101010101" pitchFamily="49" charset="-122"/>
                <a:ea typeface="黑体" panose="02010609060101010101" pitchFamily="49" charset="-122"/>
              </a:rPr>
              <a:t>　基本概念</a:t>
            </a:r>
            <a:endParaRPr lang="zh-CN" altLang="en-US"/>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b="1">
                <a:solidFill>
                  <a:srgbClr val="0070C0"/>
                </a:solidFill>
              </a:rPr>
              <a:t>第二种方法：指派分析法</a:t>
            </a:r>
          </a:p>
          <a:p>
            <a:pPr algn="just">
              <a:spcBef>
                <a:spcPts val="600"/>
              </a:spcBef>
            </a:pPr>
            <a:r>
              <a:rPr lang="zh-CN" altLang="en-US"/>
              <a:t>    对于任意的指派</a:t>
            </a:r>
            <a:r>
              <a:rPr lang="zh-CN" altLang="en-US">
                <a:sym typeface="Symbol" panose="05050102010706020507" pitchFamily="18" charset="2"/>
              </a:rPr>
              <a:t></a:t>
            </a:r>
            <a:r>
              <a:rPr lang="zh-CN" altLang="en-US"/>
              <a:t> ，在 </a:t>
            </a:r>
            <a:r>
              <a:rPr lang="zh-CN" altLang="en-US">
                <a:sym typeface="Symbol" panose="05050102010706020507" pitchFamily="18" charset="2"/>
              </a:rPr>
              <a:t></a:t>
            </a:r>
            <a:r>
              <a:rPr lang="en-US" altLang="zh-CN">
                <a:sym typeface="Symbol" panose="05050102010706020507" pitchFamily="18" charset="2"/>
              </a:rPr>
              <a:t>()=T </a:t>
            </a:r>
            <a:r>
              <a:rPr lang="zh-CN" altLang="en-US"/>
              <a:t>的假设下，通过逐步分析，最后断言 </a:t>
            </a:r>
            <a:r>
              <a:rPr lang="zh-CN" altLang="en-US">
                <a:sym typeface="Symbol" panose="05050102010706020507" pitchFamily="18" charset="2"/>
              </a:rPr>
              <a:t></a:t>
            </a:r>
            <a:r>
              <a:rPr lang="en-US" altLang="zh-CN">
                <a:sym typeface="Symbol" panose="05050102010706020507" pitchFamily="18" charset="2"/>
              </a:rPr>
              <a:t>()=T</a:t>
            </a:r>
            <a:r>
              <a:rPr lang="en-US" altLang="zh-CN"/>
              <a:t> </a:t>
            </a:r>
            <a:r>
              <a:rPr lang="zh-CN" altLang="en-US"/>
              <a:t>。当然也可以反过来，在 </a:t>
            </a:r>
            <a:r>
              <a:rPr lang="zh-CN" altLang="en-US">
                <a:sym typeface="Symbol" panose="05050102010706020507" pitchFamily="18" charset="2"/>
              </a:rPr>
              <a:t></a:t>
            </a:r>
            <a:r>
              <a:rPr lang="en-US" altLang="zh-CN">
                <a:sym typeface="Symbol" panose="05050102010706020507" pitchFamily="18" charset="2"/>
              </a:rPr>
              <a:t>()=F </a:t>
            </a:r>
            <a:r>
              <a:rPr lang="zh-CN" altLang="en-US"/>
              <a:t>的假设下，通过逐步分析，最后断言 </a:t>
            </a:r>
            <a:r>
              <a:rPr lang="zh-CN" altLang="en-US">
                <a:sym typeface="Symbol" panose="05050102010706020507" pitchFamily="18" charset="2"/>
              </a:rPr>
              <a:t></a:t>
            </a:r>
            <a:r>
              <a:rPr lang="en-US" altLang="zh-CN">
                <a:sym typeface="Symbol" panose="05050102010706020507" pitchFamily="18" charset="2"/>
              </a:rPr>
              <a:t>()=F</a:t>
            </a:r>
            <a:r>
              <a:rPr lang="en-US" altLang="zh-CN"/>
              <a:t> </a:t>
            </a:r>
            <a:r>
              <a:rPr lang="zh-CN" altLang="en-US"/>
              <a:t>。</a:t>
            </a:r>
          </a:p>
          <a:p>
            <a:pPr algn="just">
              <a:spcBef>
                <a:spcPts val="600"/>
              </a:spcBef>
            </a:pPr>
            <a:endParaRPr lang="en-US" altLang="zh-CN" b="1"/>
          </a:p>
          <a:p>
            <a:pPr algn="just">
              <a:spcBef>
                <a:spcPts val="600"/>
              </a:spcBef>
            </a:pPr>
            <a:r>
              <a:rPr lang="zh-CN" altLang="en-US" b="1"/>
              <a:t>例</a:t>
            </a:r>
            <a:r>
              <a:rPr lang="zh-CN" altLang="en-US"/>
              <a:t>　证明 </a:t>
            </a:r>
            <a:r>
              <a:rPr lang="zh-CN" altLang="en-US">
                <a:sym typeface="Symbol" panose="05050102010706020507" pitchFamily="18" charset="2"/>
              </a:rPr>
              <a:t></a:t>
            </a:r>
            <a:r>
              <a:rPr lang="en-US" altLang="zh-CN"/>
              <a:t>Q </a:t>
            </a:r>
            <a:r>
              <a:rPr lang="en-US" altLang="zh-CN">
                <a:sym typeface="Symbol" panose="05050102010706020507" pitchFamily="18" charset="2"/>
              </a:rPr>
              <a:t></a:t>
            </a:r>
            <a:r>
              <a:rPr lang="en-US" altLang="zh-CN"/>
              <a:t> (P </a:t>
            </a:r>
            <a:r>
              <a:rPr lang="en-US" altLang="zh-CN">
                <a:sym typeface="Symbol" panose="05050102010706020507" pitchFamily="18" charset="2"/>
              </a:rPr>
              <a:t></a:t>
            </a:r>
            <a:r>
              <a:rPr lang="en-US" altLang="zh-CN"/>
              <a:t> Q) </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a:t>P</a:t>
            </a:r>
          </a:p>
          <a:p>
            <a:pPr algn="just">
              <a:spcBef>
                <a:spcPts val="600"/>
              </a:spcBef>
            </a:pPr>
            <a:r>
              <a:rPr lang="zh-CN" altLang="en-US"/>
              <a:t>证：任取指派</a:t>
            </a:r>
            <a:r>
              <a:rPr lang="en-US" altLang="zh-CN">
                <a:sym typeface="Symbol" panose="05050102010706020507" pitchFamily="18" charset="2"/>
              </a:rPr>
              <a:t>=(P</a:t>
            </a:r>
            <a:r>
              <a:rPr lang="en-US" altLang="zh-CN" baseline="30000">
                <a:sym typeface="Symbol" panose="05050102010706020507" pitchFamily="18" charset="2"/>
              </a:rPr>
              <a:t>0,</a:t>
            </a:r>
            <a:r>
              <a:rPr lang="en-US" altLang="zh-CN">
                <a:sym typeface="Symbol" panose="05050102010706020507" pitchFamily="18" charset="2"/>
              </a:rPr>
              <a:t> Q</a:t>
            </a:r>
            <a:r>
              <a:rPr lang="en-US" altLang="zh-CN" baseline="30000">
                <a:sym typeface="Symbol" panose="05050102010706020507" pitchFamily="18" charset="2"/>
              </a:rPr>
              <a:t>0</a:t>
            </a:r>
            <a:r>
              <a:rPr lang="en-US" altLang="zh-CN"/>
              <a:t>)</a:t>
            </a:r>
            <a:r>
              <a:rPr lang="zh-CN" altLang="en-US"/>
              <a:t>，若使</a:t>
            </a:r>
            <a:r>
              <a:rPr lang="zh-CN" altLang="en-US">
                <a:sym typeface="Symbol" panose="05050102010706020507" pitchFamily="18" charset="2"/>
              </a:rPr>
              <a:t></a:t>
            </a:r>
            <a:r>
              <a:rPr lang="en-US" altLang="zh-CN"/>
              <a:t>Q</a:t>
            </a:r>
            <a:r>
              <a:rPr lang="en-US" altLang="zh-CN" baseline="30000">
                <a:sym typeface="Symbol" panose="05050102010706020507" pitchFamily="18" charset="2"/>
              </a:rPr>
              <a:t>0</a:t>
            </a:r>
            <a:r>
              <a:rPr lang="en-US" altLang="zh-CN"/>
              <a:t> </a:t>
            </a:r>
            <a:r>
              <a:rPr lang="en-US" altLang="zh-CN">
                <a:sym typeface="Symbol" panose="05050102010706020507" pitchFamily="18" charset="2"/>
              </a:rPr>
              <a:t></a:t>
            </a:r>
            <a:r>
              <a:rPr lang="en-US" altLang="zh-CN"/>
              <a:t> (P</a:t>
            </a:r>
            <a:r>
              <a:rPr lang="en-US" altLang="zh-CN" baseline="30000">
                <a:sym typeface="Symbol" panose="05050102010706020507" pitchFamily="18" charset="2"/>
              </a:rPr>
              <a:t>0</a:t>
            </a:r>
            <a:r>
              <a:rPr lang="en-US" altLang="zh-CN"/>
              <a:t> </a:t>
            </a:r>
            <a:r>
              <a:rPr lang="en-US" altLang="zh-CN">
                <a:sym typeface="Symbol" panose="05050102010706020507" pitchFamily="18" charset="2"/>
              </a:rPr>
              <a:t></a:t>
            </a:r>
            <a:r>
              <a:rPr lang="en-US" altLang="zh-CN"/>
              <a:t> Q</a:t>
            </a:r>
            <a:r>
              <a:rPr lang="en-US" altLang="zh-CN" baseline="30000">
                <a:sym typeface="Symbol" panose="05050102010706020507" pitchFamily="18" charset="2"/>
              </a:rPr>
              <a:t>0</a:t>
            </a:r>
            <a:r>
              <a:rPr lang="en-US" altLang="zh-CN"/>
              <a:t>) =T</a:t>
            </a:r>
            <a:r>
              <a:rPr lang="zh-CN" altLang="en-US"/>
              <a:t>，</a:t>
            </a:r>
            <a:endParaRPr lang="en-US" altLang="zh-CN"/>
          </a:p>
          <a:p>
            <a:pPr algn="just">
              <a:spcBef>
                <a:spcPts val="600"/>
              </a:spcBef>
            </a:pPr>
            <a:r>
              <a:rPr lang="zh-CN" altLang="en-US"/>
              <a:t>那么</a:t>
            </a:r>
            <a:r>
              <a:rPr lang="zh-CN" altLang="en-US">
                <a:sym typeface="Symbol" panose="05050102010706020507" pitchFamily="18" charset="2"/>
              </a:rPr>
              <a:t></a:t>
            </a:r>
            <a:r>
              <a:rPr lang="en-US" altLang="zh-CN"/>
              <a:t>Q</a:t>
            </a:r>
            <a:r>
              <a:rPr lang="en-US" altLang="zh-CN" baseline="30000">
                <a:sym typeface="Symbol" panose="05050102010706020507" pitchFamily="18" charset="2"/>
              </a:rPr>
              <a:t>0</a:t>
            </a:r>
            <a:r>
              <a:rPr lang="en-US" altLang="zh-CN"/>
              <a:t> = T </a:t>
            </a:r>
            <a:r>
              <a:rPr lang="zh-CN" altLang="en-US"/>
              <a:t>且 </a:t>
            </a:r>
            <a:r>
              <a:rPr lang="en-US" altLang="zh-CN"/>
              <a:t>(P</a:t>
            </a:r>
            <a:r>
              <a:rPr lang="en-US" altLang="zh-CN" baseline="30000">
                <a:sym typeface="Symbol" panose="05050102010706020507" pitchFamily="18" charset="2"/>
              </a:rPr>
              <a:t>0</a:t>
            </a:r>
            <a:r>
              <a:rPr lang="en-US" altLang="zh-CN"/>
              <a:t> </a:t>
            </a:r>
            <a:r>
              <a:rPr lang="en-US" altLang="zh-CN">
                <a:sym typeface="Symbol" panose="05050102010706020507" pitchFamily="18" charset="2"/>
              </a:rPr>
              <a:t></a:t>
            </a:r>
            <a:r>
              <a:rPr lang="en-US" altLang="zh-CN"/>
              <a:t> Q</a:t>
            </a:r>
            <a:r>
              <a:rPr lang="en-US" altLang="zh-CN" baseline="30000">
                <a:sym typeface="Symbol" panose="05050102010706020507" pitchFamily="18" charset="2"/>
              </a:rPr>
              <a:t>0</a:t>
            </a:r>
            <a:r>
              <a:rPr lang="en-US" altLang="zh-CN"/>
              <a:t>) = T,</a:t>
            </a:r>
          </a:p>
          <a:p>
            <a:pPr algn="just">
              <a:spcBef>
                <a:spcPts val="600"/>
              </a:spcBef>
            </a:pPr>
            <a:r>
              <a:rPr lang="zh-CN" altLang="en-US"/>
              <a:t>由</a:t>
            </a:r>
            <a:r>
              <a:rPr lang="zh-CN" altLang="en-US">
                <a:sym typeface="Symbol" panose="05050102010706020507" pitchFamily="18" charset="2"/>
              </a:rPr>
              <a:t></a:t>
            </a:r>
            <a:r>
              <a:rPr lang="en-US" altLang="zh-CN"/>
              <a:t>Q</a:t>
            </a:r>
            <a:r>
              <a:rPr lang="en-US" altLang="zh-CN" baseline="30000">
                <a:sym typeface="Symbol" panose="05050102010706020507" pitchFamily="18" charset="2"/>
              </a:rPr>
              <a:t>0</a:t>
            </a:r>
            <a:r>
              <a:rPr lang="en-US" altLang="zh-CN"/>
              <a:t> = T </a:t>
            </a:r>
            <a:r>
              <a:rPr lang="zh-CN" altLang="en-US"/>
              <a:t>知 </a:t>
            </a:r>
            <a:r>
              <a:rPr lang="en-US" altLang="zh-CN"/>
              <a:t>Q</a:t>
            </a:r>
            <a:r>
              <a:rPr lang="en-US" altLang="zh-CN" baseline="30000">
                <a:sym typeface="Symbol" panose="05050102010706020507" pitchFamily="18" charset="2"/>
              </a:rPr>
              <a:t>0 </a:t>
            </a:r>
            <a:r>
              <a:rPr lang="en-US" altLang="zh-CN"/>
              <a:t>= F</a:t>
            </a:r>
            <a:r>
              <a:rPr lang="zh-CN" altLang="en-US"/>
              <a:t>，</a:t>
            </a:r>
          </a:p>
          <a:p>
            <a:pPr algn="just"/>
            <a:r>
              <a:rPr lang="zh-CN" altLang="en-US"/>
              <a:t>由</a:t>
            </a:r>
            <a:r>
              <a:rPr lang="en-US" altLang="zh-CN"/>
              <a:t>Q</a:t>
            </a:r>
            <a:r>
              <a:rPr lang="en-US" altLang="zh-CN" baseline="30000">
                <a:sym typeface="Symbol" panose="05050102010706020507" pitchFamily="18" charset="2"/>
              </a:rPr>
              <a:t>0 </a:t>
            </a:r>
            <a:r>
              <a:rPr lang="en-US" altLang="zh-CN"/>
              <a:t>= F </a:t>
            </a:r>
            <a:r>
              <a:rPr lang="zh-CN" altLang="en-US"/>
              <a:t>和 </a:t>
            </a:r>
            <a:r>
              <a:rPr lang="en-US" altLang="zh-CN"/>
              <a:t>(P</a:t>
            </a:r>
            <a:r>
              <a:rPr lang="en-US" altLang="zh-CN" baseline="30000">
                <a:sym typeface="Symbol" panose="05050102010706020507" pitchFamily="18" charset="2"/>
              </a:rPr>
              <a:t>0</a:t>
            </a:r>
            <a:r>
              <a:rPr lang="en-US" altLang="zh-CN"/>
              <a:t> </a:t>
            </a:r>
            <a:r>
              <a:rPr lang="en-US" altLang="zh-CN">
                <a:sym typeface="Symbol" panose="05050102010706020507" pitchFamily="18" charset="2"/>
              </a:rPr>
              <a:t></a:t>
            </a:r>
            <a:r>
              <a:rPr lang="en-US" altLang="zh-CN"/>
              <a:t> Q</a:t>
            </a:r>
            <a:r>
              <a:rPr lang="en-US" altLang="zh-CN" baseline="30000">
                <a:sym typeface="Symbol" panose="05050102010706020507" pitchFamily="18" charset="2"/>
              </a:rPr>
              <a:t>0</a:t>
            </a:r>
            <a:r>
              <a:rPr lang="en-US" altLang="zh-CN"/>
              <a:t>) = T </a:t>
            </a:r>
            <a:r>
              <a:rPr lang="zh-CN" altLang="en-US"/>
              <a:t>知 </a:t>
            </a:r>
            <a:r>
              <a:rPr lang="en-US" altLang="zh-CN"/>
              <a:t>P</a:t>
            </a:r>
            <a:r>
              <a:rPr lang="en-US" altLang="zh-CN" baseline="30000">
                <a:sym typeface="Symbol" panose="05050102010706020507" pitchFamily="18" charset="2"/>
              </a:rPr>
              <a:t>0</a:t>
            </a:r>
            <a:r>
              <a:rPr lang="en-US" altLang="zh-CN"/>
              <a:t> = F </a:t>
            </a:r>
            <a:r>
              <a:rPr lang="zh-CN" altLang="en-US"/>
              <a:t>，</a:t>
            </a:r>
            <a:endParaRPr lang="en-US" altLang="zh-CN"/>
          </a:p>
          <a:p>
            <a:pPr algn="just"/>
            <a:r>
              <a:rPr lang="zh-CN" altLang="en-US"/>
              <a:t>则</a:t>
            </a:r>
            <a:r>
              <a:rPr lang="en-US" altLang="zh-CN">
                <a:sym typeface="Symbol" panose="05050102010706020507" pitchFamily="18" charset="2"/>
              </a:rPr>
              <a:t></a:t>
            </a:r>
            <a:r>
              <a:rPr lang="en-US" altLang="zh-CN"/>
              <a:t>P</a:t>
            </a:r>
            <a:r>
              <a:rPr lang="en-US" altLang="zh-CN" baseline="30000">
                <a:sym typeface="Symbol" panose="05050102010706020507" pitchFamily="18" charset="2"/>
              </a:rPr>
              <a:t>0</a:t>
            </a:r>
            <a:r>
              <a:rPr lang="en-US" altLang="zh-CN"/>
              <a:t> = T</a:t>
            </a:r>
            <a:r>
              <a:rPr lang="zh-CN" altLang="en-US"/>
              <a:t>。</a:t>
            </a:r>
            <a:endParaRPr lang="en-US" altLang="zh-CN" baseline="30000">
              <a:sym typeface="Symbol" panose="05050102010706020507" pitchFamily="18" charset="2"/>
            </a:endParaRPr>
          </a:p>
          <a:p>
            <a:pPr algn="just"/>
            <a:r>
              <a:rPr lang="zh-CN" altLang="en-US">
                <a:sym typeface="Symbol" panose="05050102010706020507" pitchFamily="18" charset="2"/>
              </a:rPr>
              <a:t>由指派的任意性以及逻辑蕴涵的定义可知</a:t>
            </a:r>
            <a:r>
              <a:rPr lang="en-US" altLang="zh-CN"/>
              <a:t>Q </a:t>
            </a:r>
            <a:r>
              <a:rPr lang="en-US" altLang="zh-CN">
                <a:sym typeface="Symbol" panose="05050102010706020507" pitchFamily="18" charset="2"/>
              </a:rPr>
              <a:t></a:t>
            </a:r>
            <a:r>
              <a:rPr lang="en-US" altLang="zh-CN"/>
              <a:t> (P </a:t>
            </a:r>
            <a:r>
              <a:rPr lang="en-US" altLang="zh-CN">
                <a:sym typeface="Symbol" panose="05050102010706020507" pitchFamily="18" charset="2"/>
              </a:rPr>
              <a:t></a:t>
            </a:r>
            <a:r>
              <a:rPr lang="en-US" altLang="zh-CN"/>
              <a:t> Q) </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a:t>P</a:t>
            </a:r>
            <a:r>
              <a:rPr lang="zh-CN" altLang="en-US"/>
              <a:t>。</a:t>
            </a:r>
            <a:endParaRPr lang="en-US" altLang="zh-CN"/>
          </a:p>
          <a:p>
            <a:pPr algn="just"/>
            <a:endParaRPr lang="en-US" altLang="zh-CN"/>
          </a:p>
        </p:txBody>
      </p:sp>
    </p:spTree>
    <p:extLst>
      <p:ext uri="{BB962C8B-B14F-4D97-AF65-F5344CB8AC3E}">
        <p14:creationId xmlns:p14="http://schemas.microsoft.com/office/powerpoint/2010/main" val="39190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latin typeface="黑体" panose="02010609060101010101" pitchFamily="49" charset="-122"/>
                <a:ea typeface="黑体" panose="02010609060101010101" pitchFamily="49" charset="-122"/>
              </a:rPr>
              <a:t>1.4.1</a:t>
            </a:r>
            <a:r>
              <a:rPr lang="zh-CN" altLang="en-US">
                <a:latin typeface="黑体" panose="02010609060101010101" pitchFamily="49" charset="-122"/>
                <a:ea typeface="黑体" panose="02010609060101010101" pitchFamily="49" charset="-122"/>
              </a:rPr>
              <a:t>　基本概念</a:t>
            </a:r>
            <a:endParaRPr lang="zh-CN" altLang="en-US"/>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b="1">
                <a:solidFill>
                  <a:srgbClr val="0070C0"/>
                </a:solidFill>
              </a:rPr>
              <a:t>第三种方法：命题公式的永真性</a:t>
            </a:r>
          </a:p>
          <a:p>
            <a:pPr algn="just">
              <a:spcBef>
                <a:spcPts val="600"/>
              </a:spcBef>
            </a:pPr>
            <a:endParaRPr lang="en-US" altLang="zh-CN" b="1"/>
          </a:p>
          <a:p>
            <a:pPr algn="just">
              <a:spcBef>
                <a:spcPts val="600"/>
              </a:spcBef>
            </a:pPr>
            <a:r>
              <a:rPr lang="zh-CN" altLang="en-US" b="1"/>
              <a:t>定理</a:t>
            </a:r>
            <a:endParaRPr lang="en-US" altLang="zh-CN" b="1"/>
          </a:p>
          <a:p>
            <a:pPr algn="just">
              <a:spcBef>
                <a:spcPts val="600"/>
              </a:spcBef>
            </a:pPr>
            <a:r>
              <a:rPr lang="zh-CN" altLang="en-US"/>
              <a:t>设</a:t>
            </a:r>
            <a:r>
              <a:rPr lang="zh-CN" altLang="en-US">
                <a:sym typeface="Symbol" panose="05050102010706020507" pitchFamily="18" charset="2"/>
              </a:rPr>
              <a:t></a:t>
            </a:r>
            <a:r>
              <a:rPr lang="en-US" altLang="zh-CN">
                <a:sym typeface="Symbol" panose="05050102010706020507" pitchFamily="18" charset="2"/>
              </a:rPr>
              <a:t>, </a:t>
            </a:r>
            <a:r>
              <a:rPr lang="zh-CN" altLang="en-US"/>
              <a:t>为命题公式。 </a:t>
            </a:r>
            <a:r>
              <a:rPr lang="zh-CN" altLang="en-US">
                <a:sym typeface="Symbol" panose="05050102010706020507" pitchFamily="18" charset="2"/>
              </a:rPr>
              <a:t>   </a:t>
            </a:r>
            <a:r>
              <a:rPr lang="zh-CN" altLang="en-US"/>
              <a:t>当且仅当 </a:t>
            </a:r>
            <a:r>
              <a:rPr lang="zh-CN" altLang="en-US">
                <a:sym typeface="Symbol" panose="05050102010706020507" pitchFamily="18" charset="2"/>
              </a:rPr>
              <a:t></a:t>
            </a:r>
            <a:r>
              <a:rPr lang="zh-CN" altLang="en-US"/>
              <a:t>为永真公式。</a:t>
            </a:r>
            <a:endParaRPr lang="en-US" altLang="zh-CN"/>
          </a:p>
          <a:p>
            <a:pPr algn="just">
              <a:spcBef>
                <a:spcPts val="600"/>
              </a:spcBef>
            </a:pPr>
            <a:r>
              <a:rPr lang="zh-CN" altLang="en-US" b="1"/>
              <a:t>证</a:t>
            </a:r>
            <a:r>
              <a:rPr lang="zh-CN" altLang="en-US"/>
              <a:t>  先证当 </a:t>
            </a:r>
            <a:r>
              <a:rPr lang="zh-CN" altLang="en-US">
                <a:sym typeface="Symbol" panose="05050102010706020507" pitchFamily="18" charset="2"/>
              </a:rPr>
              <a:t>  </a:t>
            </a:r>
            <a:r>
              <a:rPr lang="zh-CN" altLang="en-US"/>
              <a:t>时，有</a:t>
            </a:r>
            <a:r>
              <a:rPr lang="zh-CN" altLang="en-US">
                <a:sym typeface="Symbol" panose="05050102010706020507" pitchFamily="18" charset="2"/>
              </a:rPr>
              <a:t></a:t>
            </a:r>
            <a:r>
              <a:rPr lang="zh-CN" altLang="en-US"/>
              <a:t>为永真公式。</a:t>
            </a:r>
          </a:p>
          <a:p>
            <a:pPr algn="just">
              <a:spcBef>
                <a:spcPts val="600"/>
              </a:spcBef>
            </a:pPr>
            <a:r>
              <a:rPr lang="zh-CN" altLang="en-US"/>
              <a:t>    若</a:t>
            </a:r>
            <a:r>
              <a:rPr lang="zh-CN" altLang="en-US">
                <a:sym typeface="Symbol" panose="05050102010706020507" pitchFamily="18" charset="2"/>
              </a:rPr>
              <a:t></a:t>
            </a:r>
            <a:r>
              <a:rPr lang="zh-CN" altLang="en-US"/>
              <a:t>，由逻辑蕴涵的定义知对于的任意指派</a:t>
            </a:r>
            <a:r>
              <a:rPr lang="zh-CN" altLang="en-US">
                <a:sym typeface="Symbol" panose="05050102010706020507" pitchFamily="18" charset="2"/>
              </a:rPr>
              <a:t></a:t>
            </a:r>
            <a:r>
              <a:rPr lang="zh-CN" altLang="en-US"/>
              <a:t>，当 </a:t>
            </a:r>
            <a:r>
              <a:rPr lang="zh-CN" altLang="en-US">
                <a:sym typeface="Symbol" panose="05050102010706020507" pitchFamily="18" charset="2"/>
              </a:rPr>
              <a:t></a:t>
            </a:r>
            <a:r>
              <a:rPr lang="en-US" altLang="zh-CN">
                <a:sym typeface="Symbol" panose="05050102010706020507" pitchFamily="18" charset="2"/>
              </a:rPr>
              <a:t>()=T </a:t>
            </a:r>
            <a:r>
              <a:rPr lang="zh-CN" altLang="en-US">
                <a:sym typeface="Symbol" panose="05050102010706020507" pitchFamily="18" charset="2"/>
              </a:rPr>
              <a:t>时，</a:t>
            </a:r>
            <a:r>
              <a:rPr lang="zh-CN" altLang="en-US"/>
              <a:t>有</a:t>
            </a:r>
            <a:r>
              <a:rPr lang="zh-CN" altLang="en-US">
                <a:sym typeface="Symbol" panose="05050102010706020507" pitchFamily="18" charset="2"/>
              </a:rPr>
              <a:t></a:t>
            </a:r>
            <a:r>
              <a:rPr lang="en-US" altLang="zh-CN">
                <a:sym typeface="Symbol" panose="05050102010706020507" pitchFamily="18" charset="2"/>
              </a:rPr>
              <a:t>()=T</a:t>
            </a:r>
            <a:r>
              <a:rPr lang="zh-CN" altLang="en-US"/>
              <a:t>。由蕴涵联结词的定义知对于</a:t>
            </a:r>
            <a:r>
              <a:rPr lang="zh-CN" altLang="en-US">
                <a:sym typeface="Symbol" panose="05050102010706020507" pitchFamily="18" charset="2"/>
              </a:rPr>
              <a:t></a:t>
            </a:r>
            <a:r>
              <a:rPr lang="en-US" altLang="zh-CN">
                <a:sym typeface="Symbol" panose="05050102010706020507" pitchFamily="18" charset="2"/>
              </a:rPr>
              <a:t>,</a:t>
            </a:r>
            <a:r>
              <a:rPr lang="zh-CN" altLang="en-US"/>
              <a:t>的任意指派</a:t>
            </a:r>
            <a:r>
              <a:rPr lang="zh-CN" altLang="en-US">
                <a:sym typeface="Symbol" panose="05050102010706020507" pitchFamily="18" charset="2"/>
              </a:rPr>
              <a:t></a:t>
            </a:r>
            <a:r>
              <a:rPr lang="zh-CN" altLang="en-US"/>
              <a:t>有</a:t>
            </a:r>
            <a:r>
              <a:rPr lang="en-US" altLang="zh-CN"/>
              <a:t>(</a:t>
            </a:r>
            <a:r>
              <a:rPr lang="en-US" altLang="zh-CN">
                <a:sym typeface="Symbol" panose="05050102010706020507" pitchFamily="18" charset="2"/>
              </a:rPr>
              <a:t>)()=T</a:t>
            </a:r>
            <a:r>
              <a:rPr lang="en-US" altLang="zh-CN"/>
              <a:t> </a:t>
            </a:r>
            <a:r>
              <a:rPr lang="zh-CN" altLang="en-US"/>
              <a:t>。由永真公式的定义知</a:t>
            </a:r>
            <a:r>
              <a:rPr lang="zh-CN" altLang="en-US">
                <a:sym typeface="Symbol" panose="05050102010706020507" pitchFamily="18" charset="2"/>
              </a:rPr>
              <a:t></a:t>
            </a:r>
            <a:r>
              <a:rPr lang="zh-CN" altLang="en-US"/>
              <a:t>为永真公式。</a:t>
            </a:r>
          </a:p>
          <a:p>
            <a:pPr algn="just">
              <a:spcBef>
                <a:spcPts val="600"/>
              </a:spcBef>
            </a:pPr>
            <a:r>
              <a:rPr lang="zh-CN" altLang="en-US"/>
              <a:t>    再证当</a:t>
            </a:r>
            <a:r>
              <a:rPr lang="zh-CN" altLang="en-US">
                <a:sym typeface="Symbol" panose="05050102010706020507" pitchFamily="18" charset="2"/>
              </a:rPr>
              <a:t></a:t>
            </a:r>
            <a:r>
              <a:rPr lang="zh-CN" altLang="en-US"/>
              <a:t>为永真公式时，有</a:t>
            </a:r>
            <a:r>
              <a:rPr lang="zh-CN" altLang="en-US">
                <a:sym typeface="Symbol" panose="05050102010706020507" pitchFamily="18" charset="2"/>
              </a:rPr>
              <a:t>  </a:t>
            </a:r>
            <a:r>
              <a:rPr lang="zh-CN" altLang="en-US"/>
              <a:t> 。</a:t>
            </a:r>
          </a:p>
          <a:p>
            <a:pPr algn="just">
              <a:spcBef>
                <a:spcPts val="600"/>
              </a:spcBef>
            </a:pPr>
            <a:r>
              <a:rPr lang="zh-CN" altLang="en-US"/>
              <a:t>    若</a:t>
            </a:r>
            <a:r>
              <a:rPr lang="zh-CN" altLang="en-US">
                <a:sym typeface="Symbol" panose="05050102010706020507" pitchFamily="18" charset="2"/>
              </a:rPr>
              <a:t></a:t>
            </a:r>
            <a:r>
              <a:rPr lang="zh-CN" altLang="en-US"/>
              <a:t>为永真公式，则对于</a:t>
            </a:r>
            <a:r>
              <a:rPr lang="zh-CN" altLang="en-US">
                <a:sym typeface="Symbol" panose="05050102010706020507" pitchFamily="18" charset="2"/>
              </a:rPr>
              <a:t></a:t>
            </a:r>
            <a:r>
              <a:rPr lang="en-US" altLang="zh-CN">
                <a:sym typeface="Symbol" panose="05050102010706020507" pitchFamily="18" charset="2"/>
              </a:rPr>
              <a:t>,</a:t>
            </a:r>
            <a:r>
              <a:rPr lang="zh-CN" altLang="en-US"/>
              <a:t>的任意指派</a:t>
            </a:r>
            <a:r>
              <a:rPr lang="zh-CN" altLang="en-US">
                <a:sym typeface="Symbol" panose="05050102010706020507" pitchFamily="18" charset="2"/>
              </a:rPr>
              <a:t></a:t>
            </a:r>
            <a:r>
              <a:rPr lang="zh-CN" altLang="en-US"/>
              <a:t>有</a:t>
            </a:r>
            <a:r>
              <a:rPr lang="en-US" altLang="zh-CN"/>
              <a:t>(</a:t>
            </a:r>
            <a:r>
              <a:rPr lang="en-US" altLang="zh-CN">
                <a:sym typeface="Symbol" panose="05050102010706020507" pitchFamily="18" charset="2"/>
              </a:rPr>
              <a:t>)()=T</a:t>
            </a:r>
            <a:r>
              <a:rPr lang="en-US" altLang="zh-CN"/>
              <a:t> </a:t>
            </a:r>
            <a:r>
              <a:rPr lang="zh-CN" altLang="en-US"/>
              <a:t>。由蕴涵联结词的定义知对于的任意指派</a:t>
            </a:r>
            <a:r>
              <a:rPr lang="zh-CN" altLang="en-US">
                <a:sym typeface="Symbol" panose="05050102010706020507" pitchFamily="18" charset="2"/>
              </a:rPr>
              <a:t></a:t>
            </a:r>
            <a:r>
              <a:rPr lang="zh-CN" altLang="en-US"/>
              <a:t>，当</a:t>
            </a:r>
            <a:r>
              <a:rPr lang="zh-CN" altLang="en-US">
                <a:sym typeface="Symbol" panose="05050102010706020507" pitchFamily="18" charset="2"/>
              </a:rPr>
              <a:t></a:t>
            </a:r>
            <a:r>
              <a:rPr lang="en-US" altLang="zh-CN">
                <a:sym typeface="Symbol" panose="05050102010706020507" pitchFamily="18" charset="2"/>
              </a:rPr>
              <a:t>()=T</a:t>
            </a:r>
            <a:r>
              <a:rPr lang="zh-CN" altLang="en-US"/>
              <a:t>时，有</a:t>
            </a:r>
            <a:r>
              <a:rPr lang="zh-CN" altLang="en-US">
                <a:sym typeface="Symbol" panose="05050102010706020507" pitchFamily="18" charset="2"/>
              </a:rPr>
              <a:t></a:t>
            </a:r>
            <a:r>
              <a:rPr lang="en-US" altLang="zh-CN">
                <a:sym typeface="Symbol" panose="05050102010706020507" pitchFamily="18" charset="2"/>
              </a:rPr>
              <a:t>()=T</a:t>
            </a:r>
            <a:r>
              <a:rPr lang="zh-CN" altLang="en-US"/>
              <a:t>。由逻辑蕴涵的定义知</a:t>
            </a:r>
            <a:r>
              <a:rPr lang="zh-CN" altLang="en-US">
                <a:sym typeface="Symbol" panose="05050102010706020507" pitchFamily="18" charset="2"/>
              </a:rPr>
              <a:t></a:t>
            </a:r>
            <a:r>
              <a:rPr lang="zh-CN" altLang="en-US"/>
              <a:t> </a:t>
            </a:r>
            <a:r>
              <a:rPr lang="zh-CN" altLang="en-US">
                <a:sym typeface="Symbol" panose="05050102010706020507" pitchFamily="18" charset="2"/>
              </a:rPr>
              <a:t> </a:t>
            </a:r>
            <a:r>
              <a:rPr lang="zh-CN" altLang="en-US"/>
              <a:t> 。</a:t>
            </a:r>
          </a:p>
          <a:p>
            <a:pPr algn="just">
              <a:spcBef>
                <a:spcPts val="600"/>
              </a:spcBef>
            </a:pPr>
            <a:r>
              <a:rPr lang="zh-CN" altLang="en-US"/>
              <a:t>　</a:t>
            </a:r>
          </a:p>
          <a:p>
            <a:pPr algn="just"/>
            <a:endParaRPr lang="zh-CN" altLang="en-US">
              <a:ea typeface="楷体_GB2312" panose="02010609030101010101" pitchFamily="49" charset="-122"/>
            </a:endParaRPr>
          </a:p>
        </p:txBody>
      </p:sp>
      <p:sp>
        <p:nvSpPr>
          <p:cNvPr id="4" name="矩形 3">
            <a:extLst>
              <a:ext uri="{FF2B5EF4-FFF2-40B4-BE49-F238E27FC236}">
                <a16:creationId xmlns:a16="http://schemas.microsoft.com/office/drawing/2014/main" id="{9A533069-66EF-4DFE-A95A-420BE5512377}"/>
              </a:ext>
            </a:extLst>
          </p:cNvPr>
          <p:cNvSpPr/>
          <p:nvPr/>
        </p:nvSpPr>
        <p:spPr>
          <a:xfrm>
            <a:off x="684260" y="2063030"/>
            <a:ext cx="8152169" cy="621612"/>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37134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latin typeface="黑体" panose="02010609060101010101" pitchFamily="49" charset="-122"/>
                <a:ea typeface="黑体" panose="02010609060101010101" pitchFamily="49" charset="-122"/>
              </a:rPr>
              <a:t>1.4.1</a:t>
            </a:r>
            <a:r>
              <a:rPr lang="zh-CN" altLang="en-US">
                <a:latin typeface="黑体" panose="02010609060101010101" pitchFamily="49" charset="-122"/>
                <a:ea typeface="黑体" panose="02010609060101010101" pitchFamily="49" charset="-122"/>
              </a:rPr>
              <a:t>　基本概念</a:t>
            </a:r>
            <a:endParaRPr lang="zh-CN" altLang="en-US"/>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ctr"/>
            <a:r>
              <a:rPr lang="zh-CN" altLang="en-US"/>
              <a:t>基本逻辑蕴涵式</a:t>
            </a:r>
            <a:endParaRPr lang="zh-CN" altLang="en-US">
              <a:sym typeface="Symbol" panose="05050102010706020507" pitchFamily="18" charset="2"/>
            </a:endParaRPr>
          </a:p>
          <a:p>
            <a:pPr algn="just"/>
            <a:endParaRPr lang="zh-CN" altLang="en-US">
              <a:sym typeface="Symbol" panose="05050102010706020507" pitchFamily="18" charset="2"/>
            </a:endParaRPr>
          </a:p>
          <a:p>
            <a:pPr algn="just"/>
            <a:endParaRPr lang="zh-CN" altLang="en-US">
              <a:sym typeface="Symbol" panose="05050102010706020507" pitchFamily="18" charset="2"/>
            </a:endParaRPr>
          </a:p>
          <a:p>
            <a:pPr algn="just"/>
            <a:endParaRPr lang="zh-CN" altLang="en-US">
              <a:sym typeface="Symbol" panose="05050102010706020507" pitchFamily="18" charset="2"/>
            </a:endParaRPr>
          </a:p>
          <a:p>
            <a:pPr algn="just"/>
            <a:endParaRPr lang="zh-CN" altLang="en-US">
              <a:sym typeface="Symbol" panose="05050102010706020507" pitchFamily="18" charset="2"/>
            </a:endParaRPr>
          </a:p>
          <a:p>
            <a:pPr algn="just"/>
            <a:endParaRPr lang="zh-CN" altLang="en-US">
              <a:sym typeface="Symbol" panose="05050102010706020507" pitchFamily="18" charset="2"/>
            </a:endParaRPr>
          </a:p>
          <a:p>
            <a:pPr algn="just"/>
            <a:endParaRPr lang="zh-CN" altLang="en-US">
              <a:sym typeface="Symbol" panose="05050102010706020507" pitchFamily="18" charset="2"/>
            </a:endParaRPr>
          </a:p>
          <a:p>
            <a:pPr algn="just"/>
            <a:endParaRPr lang="zh-CN" altLang="en-US">
              <a:sym typeface="Symbol" panose="05050102010706020507" pitchFamily="18" charset="2"/>
            </a:endParaRPr>
          </a:p>
          <a:p>
            <a:pPr algn="just"/>
            <a:endParaRPr lang="zh-CN" altLang="en-US">
              <a:sym typeface="Symbol" panose="05050102010706020507" pitchFamily="18" charset="2"/>
            </a:endParaRPr>
          </a:p>
          <a:p>
            <a:pPr algn="just"/>
            <a:endParaRPr lang="zh-CN" altLang="en-US">
              <a:sym typeface="Symbol" panose="05050102010706020507" pitchFamily="18" charset="2"/>
            </a:endParaRPr>
          </a:p>
          <a:p>
            <a:pPr algn="just"/>
            <a:endParaRPr lang="zh-CN" altLang="en-US">
              <a:sym typeface="Symbol" panose="05050102010706020507" pitchFamily="18" charset="2"/>
            </a:endParaRPr>
          </a:p>
          <a:p>
            <a:pPr algn="just"/>
            <a:endParaRPr lang="zh-CN" altLang="en-US">
              <a:sym typeface="Symbol" panose="05050102010706020507" pitchFamily="18" charset="2"/>
            </a:endParaRPr>
          </a:p>
          <a:p>
            <a:pPr algn="just"/>
            <a:endParaRPr lang="zh-CN" altLang="en-US">
              <a:sym typeface="Symbol" panose="05050102010706020507" pitchFamily="18" charset="2"/>
            </a:endParaRPr>
          </a:p>
          <a:p>
            <a:pPr algn="just"/>
            <a:r>
              <a:rPr lang="zh-CN" altLang="en-US"/>
              <a:t>    上表给出了一些最基本的逻辑蕴涵式，它们为后面的形式推理规则的建立提供了重要的理论依据。</a:t>
            </a:r>
          </a:p>
          <a:p>
            <a:pPr algn="just"/>
            <a:endParaRPr lang="zh-CN" altLang="en-US">
              <a:ea typeface="楷体_GB2312" panose="02010609030101010101" pitchFamily="49" charset="-122"/>
            </a:endParaRPr>
          </a:p>
        </p:txBody>
      </p:sp>
      <p:graphicFrame>
        <p:nvGraphicFramePr>
          <p:cNvPr id="5" name="Group 39">
            <a:extLst>
              <a:ext uri="{FF2B5EF4-FFF2-40B4-BE49-F238E27FC236}">
                <a16:creationId xmlns:a16="http://schemas.microsoft.com/office/drawing/2014/main" id="{1CE7079C-1F9B-4301-ADE4-0D6AE3D4720A}"/>
              </a:ext>
            </a:extLst>
          </p:cNvPr>
          <p:cNvGraphicFramePr>
            <a:graphicFrameLocks noGrp="1"/>
          </p:cNvGraphicFramePr>
          <p:nvPr>
            <p:extLst/>
          </p:nvPr>
        </p:nvGraphicFramePr>
        <p:xfrm>
          <a:off x="1629321" y="1738299"/>
          <a:ext cx="6096000" cy="4064000"/>
        </p:xfrm>
        <a:graphic>
          <a:graphicData uri="http://schemas.openxmlformats.org/drawingml/2006/table">
            <a:tbl>
              <a:tblPr/>
              <a:tblGrid>
                <a:gridCol w="533400">
                  <a:extLst>
                    <a:ext uri="{9D8B030D-6E8A-4147-A177-3AD203B41FA5}">
                      <a16:colId xmlns:a16="http://schemas.microsoft.com/office/drawing/2014/main" val="34914261"/>
                    </a:ext>
                  </a:extLst>
                </a:gridCol>
                <a:gridCol w="5562600">
                  <a:extLst>
                    <a:ext uri="{9D8B030D-6E8A-4147-A177-3AD203B41FA5}">
                      <a16:colId xmlns:a16="http://schemas.microsoft.com/office/drawing/2014/main" val="1022452561"/>
                    </a:ext>
                  </a:extLst>
                </a:gridCol>
              </a:tblGrid>
              <a:tr h="5080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P    ,    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4530879"/>
                  </a:ext>
                </a:extLst>
              </a:tr>
              <a:tr h="5080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     ,    Q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5008785"/>
                  </a:ext>
                </a:extLst>
              </a:tr>
              <a:tr h="5080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38188445"/>
                  </a:ext>
                </a:extLst>
              </a:tr>
              <a:tr h="5080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2520857"/>
                  </a:ext>
                </a:extLst>
              </a:tr>
              <a:tr h="5080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44597907"/>
                  </a:ext>
                </a:extLst>
              </a:tr>
              <a:tr h="5080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R)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422651"/>
                  </a:ext>
                </a:extLst>
              </a:tr>
              <a:tr h="5080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R)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R)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26049315"/>
                  </a:ext>
                </a:extLst>
              </a:tr>
              <a:tr h="5080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91815818"/>
                  </a:ext>
                </a:extLst>
              </a:tr>
            </a:tbl>
          </a:graphicData>
        </a:graphic>
      </p:graphicFrame>
    </p:spTree>
    <p:extLst>
      <p:ext uri="{BB962C8B-B14F-4D97-AF65-F5344CB8AC3E}">
        <p14:creationId xmlns:p14="http://schemas.microsoft.com/office/powerpoint/2010/main" val="203432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latin typeface="黑体" panose="02010609060101010101" pitchFamily="49" charset="-122"/>
                <a:ea typeface="黑体" panose="02010609060101010101" pitchFamily="49" charset="-122"/>
              </a:rPr>
              <a:t>1.4.1</a:t>
            </a:r>
            <a:r>
              <a:rPr lang="zh-CN" altLang="en-US">
                <a:latin typeface="黑体" panose="02010609060101010101" pitchFamily="49" charset="-122"/>
                <a:ea typeface="黑体" panose="02010609060101010101" pitchFamily="49" charset="-122"/>
              </a:rPr>
              <a:t>　基本概念</a:t>
            </a:r>
            <a:endParaRPr lang="zh-CN" altLang="en-US"/>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r>
              <a:rPr lang="zh-CN" altLang="en-US" b="1"/>
              <a:t>定理</a:t>
            </a:r>
            <a:endParaRPr lang="en-US" altLang="zh-CN" b="1"/>
          </a:p>
          <a:p>
            <a:pPr algn="just"/>
            <a:r>
              <a:rPr lang="zh-CN" altLang="en-US"/>
              <a:t>设 </a:t>
            </a:r>
            <a:r>
              <a:rPr lang="zh-CN" altLang="en-US">
                <a:sym typeface="Symbol" panose="05050102010706020507" pitchFamily="18" charset="2"/>
              </a:rPr>
              <a:t></a:t>
            </a:r>
            <a:r>
              <a:rPr lang="en-US" altLang="zh-CN">
                <a:sym typeface="Symbol" panose="05050102010706020507" pitchFamily="18" charset="2"/>
              </a:rPr>
              <a:t>,, </a:t>
            </a:r>
            <a:r>
              <a:rPr lang="zh-CN" altLang="en-US"/>
              <a:t>为命题公式，则</a:t>
            </a:r>
          </a:p>
          <a:p>
            <a:pPr algn="just"/>
            <a:r>
              <a:rPr lang="en-US" altLang="zh-CN"/>
              <a:t>1) </a:t>
            </a:r>
            <a:r>
              <a:rPr lang="en-US" altLang="zh-CN">
                <a:sym typeface="Symbol" panose="05050102010706020507" pitchFamily="18" charset="2"/>
              </a:rPr>
              <a:t>   </a:t>
            </a:r>
            <a:r>
              <a:rPr lang="zh-CN" altLang="en-US">
                <a:sym typeface="Symbol" panose="05050102010706020507" pitchFamily="18" charset="2"/>
              </a:rPr>
              <a:t>；</a:t>
            </a:r>
            <a:endParaRPr lang="zh-CN" altLang="en-US"/>
          </a:p>
          <a:p>
            <a:pPr algn="just"/>
            <a:r>
              <a:rPr lang="en-US" altLang="zh-CN"/>
              <a:t>2) </a:t>
            </a:r>
            <a:r>
              <a:rPr lang="zh-CN" altLang="en-US"/>
              <a:t>若 </a:t>
            </a:r>
            <a:r>
              <a:rPr lang="zh-CN" altLang="en-US">
                <a:sym typeface="Symbol" panose="05050102010706020507" pitchFamily="18" charset="2"/>
              </a:rPr>
              <a:t>   </a:t>
            </a:r>
            <a:r>
              <a:rPr lang="zh-CN" altLang="en-US"/>
              <a:t>且 </a:t>
            </a:r>
            <a:r>
              <a:rPr lang="zh-CN" altLang="en-US">
                <a:sym typeface="Symbol" panose="05050102010706020507" pitchFamily="18" charset="2"/>
              </a:rPr>
              <a:t>   </a:t>
            </a:r>
            <a:r>
              <a:rPr lang="zh-CN" altLang="en-US"/>
              <a:t>，则 </a:t>
            </a:r>
            <a:r>
              <a:rPr lang="zh-CN" altLang="en-US">
                <a:sym typeface="Symbol" panose="05050102010706020507" pitchFamily="18" charset="2"/>
              </a:rPr>
              <a:t>   ；</a:t>
            </a:r>
            <a:endParaRPr lang="zh-CN" altLang="en-US"/>
          </a:p>
          <a:p>
            <a:pPr algn="just"/>
            <a:r>
              <a:rPr lang="en-US" altLang="zh-CN"/>
              <a:t>3) </a:t>
            </a:r>
            <a:r>
              <a:rPr lang="zh-CN" altLang="en-US"/>
              <a:t>若 </a:t>
            </a:r>
            <a:r>
              <a:rPr lang="zh-CN" altLang="en-US">
                <a:sym typeface="Symbol" panose="05050102010706020507" pitchFamily="18" charset="2"/>
              </a:rPr>
              <a:t>   </a:t>
            </a:r>
            <a:r>
              <a:rPr lang="zh-CN" altLang="en-US"/>
              <a:t>且 </a:t>
            </a:r>
            <a:r>
              <a:rPr lang="zh-CN" altLang="en-US">
                <a:sym typeface="Symbol" panose="05050102010706020507" pitchFamily="18" charset="2"/>
              </a:rPr>
              <a:t>   </a:t>
            </a:r>
            <a:r>
              <a:rPr lang="zh-CN" altLang="en-US"/>
              <a:t>，则 </a:t>
            </a:r>
            <a:r>
              <a:rPr lang="zh-CN" altLang="en-US">
                <a:sym typeface="Symbol" panose="05050102010706020507" pitchFamily="18" charset="2"/>
              </a:rPr>
              <a:t>   。</a:t>
            </a:r>
          </a:p>
          <a:p>
            <a:pPr algn="just"/>
            <a:endParaRPr lang="zh-CN" altLang="en-US"/>
          </a:p>
          <a:p>
            <a:pPr algn="just"/>
            <a:r>
              <a:rPr lang="zh-CN" altLang="en-US"/>
              <a:t>    性质</a:t>
            </a:r>
            <a:r>
              <a:rPr lang="en-US" altLang="zh-CN"/>
              <a:t>2)</a:t>
            </a:r>
            <a:r>
              <a:rPr lang="zh-CN" altLang="en-US"/>
              <a:t>反映了两个命题公式逻辑蕴涵与逻辑等价之间的密切关系。由</a:t>
            </a:r>
            <a:r>
              <a:rPr lang="en-US" altLang="zh-CN"/>
              <a:t>2)</a:t>
            </a:r>
            <a:r>
              <a:rPr lang="zh-CN" altLang="en-US"/>
              <a:t>可知，两个命题公式之间的逻辑等价问题实际上是两个命题公式间的相互逻辑蕴涵问题。因此，研究两个命题公式间的逻辑蕴涵问题便成为逻辑演算的核心问题。</a:t>
            </a:r>
            <a:endParaRPr lang="en-US" altLang="zh-CN"/>
          </a:p>
          <a:p>
            <a:pPr algn="just"/>
            <a:endParaRPr lang="zh-CN" altLang="en-US"/>
          </a:p>
          <a:p>
            <a:pPr algn="just"/>
            <a:r>
              <a:rPr lang="zh-CN" altLang="en-US"/>
              <a:t>    性质</a:t>
            </a:r>
            <a:r>
              <a:rPr lang="en-US" altLang="zh-CN"/>
              <a:t>3)</a:t>
            </a:r>
            <a:r>
              <a:rPr lang="zh-CN" altLang="en-US"/>
              <a:t>说明了逻辑蕴涵的传递性。因此，为了证明 </a:t>
            </a:r>
            <a:r>
              <a:rPr lang="zh-CN" altLang="en-US">
                <a:sym typeface="Symbol" panose="05050102010706020507" pitchFamily="18" charset="2"/>
              </a:rPr>
              <a:t></a:t>
            </a:r>
            <a:r>
              <a:rPr lang="zh-CN" altLang="en-US"/>
              <a:t>，可以通过形如 </a:t>
            </a:r>
            <a:r>
              <a:rPr lang="zh-CN" altLang="en-US">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 </a:t>
            </a:r>
            <a:r>
              <a:rPr lang="en-US" altLang="zh-CN" baseline="-25000">
                <a:sym typeface="Symbol" panose="05050102010706020507" pitchFamily="18" charset="2"/>
              </a:rPr>
              <a:t>1</a:t>
            </a:r>
            <a:r>
              <a:rPr lang="en-US" altLang="zh-CN">
                <a:sym typeface="Symbol" panose="05050102010706020507" pitchFamily="18" charset="2"/>
              </a:rPr>
              <a:t></a:t>
            </a:r>
            <a:r>
              <a:rPr lang="en-US" altLang="zh-CN" baseline="-25000">
                <a:sym typeface="Symbol" panose="05050102010706020507" pitchFamily="18" charset="2"/>
              </a:rPr>
              <a:t>2</a:t>
            </a:r>
            <a:r>
              <a:rPr lang="en-US" altLang="zh-CN">
                <a:sym typeface="Symbol" panose="05050102010706020507" pitchFamily="18" charset="2"/>
              </a:rPr>
              <a:t>,…, </a:t>
            </a:r>
            <a:r>
              <a:rPr lang="en-US" altLang="zh-CN" baseline="-25000">
                <a:sym typeface="Symbol" panose="05050102010706020507" pitchFamily="18" charset="2"/>
              </a:rPr>
              <a:t>n-1</a:t>
            </a:r>
            <a:r>
              <a:rPr lang="en-US" altLang="zh-CN">
                <a:sym typeface="Symbol" panose="05050102010706020507" pitchFamily="18" charset="2"/>
              </a:rPr>
              <a:t></a:t>
            </a:r>
            <a:r>
              <a:rPr lang="en-US" altLang="zh-CN" baseline="-25000">
                <a:sym typeface="Symbol" panose="05050102010706020507" pitchFamily="18" charset="2"/>
              </a:rPr>
              <a:t>n</a:t>
            </a:r>
            <a:r>
              <a:rPr lang="en-US" altLang="zh-CN">
                <a:sym typeface="Symbol" panose="05050102010706020507" pitchFamily="18" charset="2"/>
              </a:rPr>
              <a:t>, </a:t>
            </a:r>
            <a:r>
              <a:rPr lang="en-US" altLang="zh-CN" baseline="-25000">
                <a:sym typeface="Symbol" panose="05050102010706020507" pitchFamily="18" charset="2"/>
              </a:rPr>
              <a:t>n</a:t>
            </a:r>
            <a:r>
              <a:rPr lang="en-US" altLang="zh-CN">
                <a:sym typeface="Symbol" panose="05050102010706020507" pitchFamily="18" charset="2"/>
              </a:rPr>
              <a:t> </a:t>
            </a:r>
            <a:r>
              <a:rPr lang="zh-CN" altLang="en-US"/>
              <a:t>的证明来进行。这是后面将要讨论的形式推理的重要理论依据。</a:t>
            </a:r>
          </a:p>
        </p:txBody>
      </p:sp>
      <p:sp>
        <p:nvSpPr>
          <p:cNvPr id="4" name="矩形 3">
            <a:extLst>
              <a:ext uri="{FF2B5EF4-FFF2-40B4-BE49-F238E27FC236}">
                <a16:creationId xmlns:a16="http://schemas.microsoft.com/office/drawing/2014/main" id="{284FB17F-78C9-4E0C-8CC5-614CAC64B48E}"/>
              </a:ext>
            </a:extLst>
          </p:cNvPr>
          <p:cNvSpPr/>
          <p:nvPr/>
        </p:nvSpPr>
        <p:spPr>
          <a:xfrm>
            <a:off x="684260" y="1389179"/>
            <a:ext cx="8152169" cy="1754915"/>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44720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111341-BB73-40B4-B12D-C7E43E83ED13}"/>
              </a:ext>
            </a:extLst>
          </p:cNvPr>
          <p:cNvSpPr>
            <a:spLocks noGrp="1"/>
          </p:cNvSpPr>
          <p:nvPr>
            <p:ph type="body" sz="quarter" idx="11"/>
          </p:nvPr>
        </p:nvSpPr>
        <p:spPr/>
        <p:txBody>
          <a:bodyPr/>
          <a:lstStyle/>
          <a:p>
            <a:pPr algn="just">
              <a:lnSpc>
                <a:spcPct val="100000"/>
              </a:lnSpc>
              <a:spcBef>
                <a:spcPts val="1800"/>
              </a:spcBef>
            </a:pPr>
            <a:r>
              <a:rPr lang="en-US" altLang="zh-CN" sz="2400">
                <a:effectLst/>
              </a:rPr>
              <a:t>1.4.1</a:t>
            </a:r>
            <a:r>
              <a:rPr lang="zh-CN" altLang="en-US" sz="2400">
                <a:effectLst/>
              </a:rPr>
              <a:t>　基本概念</a:t>
            </a:r>
            <a:endParaRPr lang="en-US" altLang="zh-CN" sz="2400">
              <a:effectLst/>
            </a:endParaRPr>
          </a:p>
          <a:p>
            <a:pPr algn="just">
              <a:lnSpc>
                <a:spcPct val="100000"/>
              </a:lnSpc>
              <a:spcBef>
                <a:spcPts val="1800"/>
              </a:spcBef>
            </a:pPr>
            <a:r>
              <a:rPr lang="en-US" altLang="zh-CN" sz="2400">
                <a:solidFill>
                  <a:srgbClr val="FF0000"/>
                </a:solidFill>
                <a:effectLst/>
              </a:rPr>
              <a:t>1.4.2    </a:t>
            </a:r>
            <a:r>
              <a:rPr lang="zh-CN" altLang="en-US" sz="2400">
                <a:solidFill>
                  <a:srgbClr val="FF0000"/>
                </a:solidFill>
                <a:effectLst/>
              </a:rPr>
              <a:t>逻辑蕴涵变换</a:t>
            </a:r>
          </a:p>
          <a:p>
            <a:pPr>
              <a:lnSpc>
                <a:spcPct val="100000"/>
              </a:lnSpc>
              <a:spcBef>
                <a:spcPts val="1800"/>
              </a:spcBef>
            </a:pPr>
            <a:endParaRPr lang="zh-CN" altLang="en-US" sz="2400">
              <a:effectLst/>
            </a:endParaRPr>
          </a:p>
        </p:txBody>
      </p:sp>
      <p:sp>
        <p:nvSpPr>
          <p:cNvPr id="3" name="文本占位符 2">
            <a:extLst>
              <a:ext uri="{FF2B5EF4-FFF2-40B4-BE49-F238E27FC236}">
                <a16:creationId xmlns:a16="http://schemas.microsoft.com/office/drawing/2014/main" id="{010AF481-B142-4596-9008-8D5D593E3D0C}"/>
              </a:ext>
            </a:extLst>
          </p:cNvPr>
          <p:cNvSpPr>
            <a:spLocks noGrp="1"/>
          </p:cNvSpPr>
          <p:nvPr>
            <p:ph type="body" sz="quarter" idx="13"/>
          </p:nvPr>
        </p:nvSpPr>
        <p:spPr>
          <a:xfrm>
            <a:off x="1805939" y="440690"/>
            <a:ext cx="4897720" cy="514350"/>
          </a:xfrm>
        </p:spPr>
        <p:txBody>
          <a:bodyPr/>
          <a:lstStyle/>
          <a:p>
            <a:r>
              <a:rPr lang="en-US" altLang="zh-CN">
                <a:ea typeface="楷体_GB2312" pitchFamily="49" charset="-122"/>
              </a:rPr>
              <a:t>1.4</a:t>
            </a:r>
            <a:r>
              <a:rPr lang="zh-CN" altLang="en-US">
                <a:ea typeface="楷体_GB2312" pitchFamily="49" charset="-122"/>
              </a:rPr>
              <a:t>　</a:t>
            </a:r>
            <a:r>
              <a:rPr lang="zh-CN" altLang="en-US"/>
              <a:t>命题公式间的逻辑蕴涵关系</a:t>
            </a:r>
          </a:p>
          <a:p>
            <a:endParaRPr lang="zh-CN" altLang="en-US"/>
          </a:p>
        </p:txBody>
      </p:sp>
    </p:spTree>
    <p:extLst>
      <p:ext uri="{BB962C8B-B14F-4D97-AF65-F5344CB8AC3E}">
        <p14:creationId xmlns:p14="http://schemas.microsoft.com/office/powerpoint/2010/main" val="3299121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latin typeface="黑体" panose="02010609060101010101" pitchFamily="49" charset="-122"/>
                <a:ea typeface="黑体" panose="02010609060101010101" pitchFamily="49" charset="-122"/>
              </a:rPr>
              <a:t>1.4.2</a:t>
            </a:r>
            <a:r>
              <a:rPr lang="zh-CN" altLang="en-US">
                <a:latin typeface="黑体" panose="02010609060101010101" pitchFamily="49" charset="-122"/>
                <a:ea typeface="黑体" panose="02010609060101010101" pitchFamily="49" charset="-122"/>
              </a:rPr>
              <a:t>　逻辑蕴涵变换</a:t>
            </a:r>
            <a:endParaRPr lang="zh-CN" altLang="en-US"/>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a:xfrm>
            <a:off x="684260" y="1389180"/>
            <a:ext cx="8152169" cy="4762239"/>
          </a:xfrm>
        </p:spPr>
        <p:txBody>
          <a:bodyPr/>
          <a:lstStyle/>
          <a:p>
            <a:pPr algn="just"/>
            <a:r>
              <a:rPr lang="zh-CN" altLang="en-US"/>
              <a:t>两个命题公式间的逻辑蕴涵问题可以通过前面的替换定理、代入定理和基本逻辑蕴涵式来解决，这种方式称为</a:t>
            </a:r>
            <a:r>
              <a:rPr lang="zh-CN" altLang="en-US" b="1">
                <a:solidFill>
                  <a:srgbClr val="0070C0"/>
                </a:solidFill>
              </a:rPr>
              <a:t>逻辑蕴涵变换</a:t>
            </a:r>
            <a:r>
              <a:rPr lang="zh-CN" altLang="en-US"/>
              <a:t>。</a:t>
            </a:r>
          </a:p>
          <a:p>
            <a:pPr algn="just"/>
            <a:endParaRPr lang="zh-CN" altLang="en-US"/>
          </a:p>
          <a:p>
            <a:pPr algn="just"/>
            <a:r>
              <a:rPr lang="zh-CN" altLang="en-US" b="1"/>
              <a:t>例</a:t>
            </a:r>
            <a:r>
              <a:rPr lang="zh-CN" altLang="en-US" b="1">
                <a:cs typeface="Times New Roman" panose="02020603050405020304" pitchFamily="18" charset="0"/>
              </a:rPr>
              <a:t> </a:t>
            </a:r>
            <a:r>
              <a:rPr lang="zh-CN" altLang="en-US">
                <a:cs typeface="Times New Roman" panose="02020603050405020304" pitchFamily="18" charset="0"/>
              </a:rPr>
              <a:t>  </a:t>
            </a:r>
            <a:r>
              <a:rPr lang="zh-CN" altLang="en-US"/>
              <a:t>证明 </a:t>
            </a:r>
            <a:r>
              <a:rPr lang="en-US" altLang="zh-CN"/>
              <a:t>P </a:t>
            </a:r>
            <a:r>
              <a:rPr lang="en-US" altLang="zh-CN">
                <a:sym typeface="Symbol" panose="05050102010706020507" pitchFamily="18" charset="2"/>
              </a:rPr>
              <a:t> (</a:t>
            </a:r>
            <a:r>
              <a:rPr lang="en-US" altLang="zh-CN"/>
              <a:t>Q </a:t>
            </a:r>
            <a:r>
              <a:rPr lang="en-US" altLang="zh-CN">
                <a:sym typeface="Symbol" panose="05050102010706020507" pitchFamily="18" charset="2"/>
              </a:rPr>
              <a:t></a:t>
            </a:r>
            <a:r>
              <a:rPr lang="en-US" altLang="zh-CN"/>
              <a:t> R) </a:t>
            </a:r>
            <a:r>
              <a:rPr lang="en-US" altLang="zh-CN">
                <a:sym typeface="Symbol" panose="05050102010706020507" pitchFamily="18" charset="2"/>
              </a:rPr>
              <a:t></a:t>
            </a:r>
            <a:r>
              <a:rPr lang="en-US" altLang="zh-CN"/>
              <a:t> (P </a:t>
            </a:r>
            <a:r>
              <a:rPr lang="en-US" altLang="zh-CN">
                <a:sym typeface="Symbol" panose="05050102010706020507" pitchFamily="18" charset="2"/>
              </a:rPr>
              <a:t></a:t>
            </a:r>
            <a:r>
              <a:rPr lang="en-US" altLang="zh-CN"/>
              <a:t> Q) </a:t>
            </a:r>
            <a:r>
              <a:rPr lang="en-US" altLang="zh-CN">
                <a:sym typeface="Symbol" panose="05050102010706020507" pitchFamily="18" charset="2"/>
              </a:rPr>
              <a:t></a:t>
            </a:r>
            <a:r>
              <a:rPr lang="en-US" altLang="zh-CN"/>
              <a:t> (P </a:t>
            </a:r>
            <a:r>
              <a:rPr lang="en-US" altLang="zh-CN">
                <a:sym typeface="Symbol" panose="05050102010706020507" pitchFamily="18" charset="2"/>
              </a:rPr>
              <a:t></a:t>
            </a:r>
            <a:r>
              <a:rPr lang="en-US" altLang="zh-CN"/>
              <a:t> R)   </a:t>
            </a:r>
          </a:p>
          <a:p>
            <a:pPr algn="just"/>
            <a:r>
              <a:rPr lang="zh-CN" altLang="en-US"/>
              <a:t>证：</a:t>
            </a:r>
            <a:r>
              <a:rPr lang="en-US" altLang="zh-CN"/>
              <a:t> P </a:t>
            </a:r>
            <a:r>
              <a:rPr lang="en-US" altLang="zh-CN">
                <a:sym typeface="Symbol" panose="05050102010706020507" pitchFamily="18" charset="2"/>
              </a:rPr>
              <a:t> (</a:t>
            </a:r>
            <a:r>
              <a:rPr lang="en-US" altLang="zh-CN"/>
              <a:t>Q </a:t>
            </a:r>
            <a:r>
              <a:rPr lang="en-US" altLang="zh-CN">
                <a:sym typeface="Symbol" panose="05050102010706020507" pitchFamily="18" charset="2"/>
              </a:rPr>
              <a:t></a:t>
            </a:r>
            <a:r>
              <a:rPr lang="en-US" altLang="zh-CN"/>
              <a:t> R) </a:t>
            </a:r>
          </a:p>
          <a:p>
            <a:pPr marL="285750" indent="-285750" algn="just">
              <a:buFont typeface="Symbol" panose="05050102010706020507" pitchFamily="18" charset="2"/>
              <a:buChar char="Þ"/>
            </a:pPr>
            <a:r>
              <a:rPr lang="en-US" altLang="zh-CN">
                <a:sym typeface="Symbol" panose="05050102010706020507" pitchFamily="18" charset="2"/>
              </a:rPr>
              <a:t></a:t>
            </a:r>
            <a:r>
              <a:rPr lang="en-US" altLang="zh-CN"/>
              <a:t>P </a:t>
            </a:r>
            <a:r>
              <a:rPr lang="en-US" altLang="zh-CN">
                <a:solidFill>
                  <a:srgbClr val="202122"/>
                </a:solidFill>
                <a:ea typeface="等线" panose="02010600030101010101" pitchFamily="2" charset="-122"/>
                <a:cs typeface="Arial" panose="020B0604020202020204" pitchFamily="34" charset="0"/>
              </a:rPr>
              <a:t>∨</a:t>
            </a:r>
            <a:r>
              <a:rPr lang="en-US" altLang="zh-CN">
                <a:sym typeface="Symbol" panose="05050102010706020507" pitchFamily="18" charset="2"/>
              </a:rPr>
              <a:t> (</a:t>
            </a:r>
            <a:r>
              <a:rPr lang="en-US" altLang="zh-CN"/>
              <a:t>Q </a:t>
            </a:r>
            <a:r>
              <a:rPr lang="en-US" altLang="zh-CN">
                <a:solidFill>
                  <a:srgbClr val="202122"/>
                </a:solidFill>
                <a:ea typeface="等线" panose="02010600030101010101" pitchFamily="2" charset="-122"/>
                <a:cs typeface="Arial" panose="020B0604020202020204" pitchFamily="34" charset="0"/>
              </a:rPr>
              <a:t>∨</a:t>
            </a:r>
            <a:r>
              <a:rPr lang="en-US" altLang="zh-CN"/>
              <a:t> R) </a:t>
            </a:r>
          </a:p>
          <a:p>
            <a:pPr marL="285750" indent="-285750" algn="just">
              <a:buFont typeface="Symbol" panose="05050102010706020507" pitchFamily="18" charset="2"/>
              <a:buChar char="Þ"/>
            </a:pPr>
            <a:r>
              <a:rPr lang="en-US" altLang="zh-CN">
                <a:sym typeface="Symbol" panose="05050102010706020507" pitchFamily="18" charset="2"/>
              </a:rPr>
              <a:t>(</a:t>
            </a:r>
            <a:r>
              <a:rPr lang="en-US" altLang="zh-CN"/>
              <a:t>P </a:t>
            </a:r>
            <a:r>
              <a:rPr lang="en-US" altLang="zh-CN">
                <a:solidFill>
                  <a:srgbClr val="202122"/>
                </a:solidFill>
                <a:ea typeface="等线" panose="02010600030101010101" pitchFamily="2" charset="-122"/>
                <a:cs typeface="Arial" panose="020B0604020202020204" pitchFamily="34" charset="0"/>
              </a:rPr>
              <a:t>∨</a:t>
            </a:r>
            <a:r>
              <a:rPr lang="en-US" altLang="zh-CN">
                <a:sym typeface="Symbol" panose="05050102010706020507" pitchFamily="18" charset="2"/>
              </a:rPr>
              <a:t> </a:t>
            </a:r>
            <a:r>
              <a:rPr lang="en-US" altLang="zh-CN"/>
              <a:t>Q </a:t>
            </a:r>
            <a:r>
              <a:rPr lang="en-US" altLang="zh-CN">
                <a:solidFill>
                  <a:srgbClr val="202122"/>
                </a:solidFill>
                <a:ea typeface="等线" panose="02010600030101010101" pitchFamily="2" charset="-122"/>
                <a:cs typeface="Arial" panose="020B0604020202020204" pitchFamily="34" charset="0"/>
              </a:rPr>
              <a:t>∨</a:t>
            </a:r>
            <a:r>
              <a:rPr lang="en-US" altLang="zh-CN">
                <a:sym typeface="Symbol" panose="05050102010706020507" pitchFamily="18" charset="2"/>
              </a:rPr>
              <a:t> </a:t>
            </a:r>
            <a:r>
              <a:rPr lang="en-US" altLang="zh-CN"/>
              <a:t>R) </a:t>
            </a:r>
            <a:r>
              <a:rPr lang="en-US" altLang="zh-CN">
                <a:solidFill>
                  <a:srgbClr val="202122"/>
                </a:solidFill>
                <a:ea typeface="等线" panose="02010600030101010101" pitchFamily="2" charset="-122"/>
                <a:cs typeface="Arial" panose="020B0604020202020204" pitchFamily="34" charset="0"/>
              </a:rPr>
              <a:t>∧ T</a:t>
            </a:r>
          </a:p>
          <a:p>
            <a:pPr marL="285750" indent="-285750" algn="just">
              <a:buFont typeface="Symbol" panose="05050102010706020507" pitchFamily="18" charset="2"/>
              <a:buChar char="Þ"/>
            </a:pPr>
            <a:r>
              <a:rPr lang="en-US" altLang="zh-CN">
                <a:sym typeface="Symbol" panose="05050102010706020507" pitchFamily="18" charset="2"/>
              </a:rPr>
              <a:t>(</a:t>
            </a:r>
            <a:r>
              <a:rPr lang="en-US" altLang="zh-CN"/>
              <a:t>P </a:t>
            </a:r>
            <a:r>
              <a:rPr lang="en-US" altLang="zh-CN">
                <a:solidFill>
                  <a:srgbClr val="202122"/>
                </a:solidFill>
                <a:ea typeface="等线" panose="02010600030101010101" pitchFamily="2" charset="-122"/>
                <a:cs typeface="Arial" panose="020B0604020202020204" pitchFamily="34" charset="0"/>
              </a:rPr>
              <a:t>∨</a:t>
            </a:r>
            <a:r>
              <a:rPr lang="en-US" altLang="zh-CN">
                <a:sym typeface="Symbol" panose="05050102010706020507" pitchFamily="18" charset="2"/>
              </a:rPr>
              <a:t> </a:t>
            </a:r>
            <a:r>
              <a:rPr lang="en-US" altLang="zh-CN"/>
              <a:t>Q </a:t>
            </a:r>
            <a:r>
              <a:rPr lang="en-US" altLang="zh-CN">
                <a:solidFill>
                  <a:srgbClr val="202122"/>
                </a:solidFill>
                <a:ea typeface="等线" panose="02010600030101010101" pitchFamily="2" charset="-122"/>
                <a:cs typeface="Arial" panose="020B0604020202020204" pitchFamily="34" charset="0"/>
              </a:rPr>
              <a:t>∨</a:t>
            </a:r>
            <a:r>
              <a:rPr lang="en-US" altLang="zh-CN">
                <a:sym typeface="Symbol" panose="05050102010706020507" pitchFamily="18" charset="2"/>
              </a:rPr>
              <a:t> </a:t>
            </a:r>
            <a:r>
              <a:rPr lang="en-US" altLang="zh-CN"/>
              <a:t>R) </a:t>
            </a:r>
            <a:r>
              <a:rPr lang="en-US" altLang="zh-CN">
                <a:solidFill>
                  <a:srgbClr val="202122"/>
                </a:solidFill>
                <a:ea typeface="等线" panose="02010600030101010101" pitchFamily="2" charset="-122"/>
                <a:cs typeface="Arial" panose="020B0604020202020204" pitchFamily="34" charset="0"/>
              </a:rPr>
              <a:t>∧ (</a:t>
            </a:r>
            <a:r>
              <a:rPr lang="en-US" altLang="zh-CN"/>
              <a:t>P </a:t>
            </a:r>
            <a:r>
              <a:rPr lang="en-US" altLang="zh-CN">
                <a:solidFill>
                  <a:srgbClr val="202122"/>
                </a:solidFill>
                <a:ea typeface="等线" panose="02010600030101010101" pitchFamily="2" charset="-122"/>
                <a:cs typeface="Arial" panose="020B0604020202020204" pitchFamily="34" charset="0"/>
              </a:rPr>
              <a:t>∨</a:t>
            </a:r>
            <a:r>
              <a:rPr lang="en-US" altLang="zh-CN">
                <a:sym typeface="Symbol" panose="05050102010706020507" pitchFamily="18" charset="2"/>
              </a:rPr>
              <a:t> P</a:t>
            </a:r>
            <a:r>
              <a:rPr lang="en-US" altLang="zh-CN"/>
              <a:t> </a:t>
            </a:r>
            <a:r>
              <a:rPr lang="en-US" altLang="zh-CN">
                <a:solidFill>
                  <a:srgbClr val="202122"/>
                </a:solidFill>
                <a:ea typeface="等线" panose="02010600030101010101" pitchFamily="2" charset="-122"/>
                <a:cs typeface="Arial" panose="020B0604020202020204" pitchFamily="34" charset="0"/>
              </a:rPr>
              <a:t>∨</a:t>
            </a:r>
            <a:r>
              <a:rPr lang="en-US" altLang="zh-CN">
                <a:sym typeface="Symbol" panose="05050102010706020507" pitchFamily="18" charset="2"/>
              </a:rPr>
              <a:t> </a:t>
            </a:r>
            <a:r>
              <a:rPr lang="en-US" altLang="zh-CN"/>
              <a:t>R</a:t>
            </a:r>
            <a:r>
              <a:rPr lang="en-US" altLang="zh-CN">
                <a:solidFill>
                  <a:srgbClr val="202122"/>
                </a:solidFill>
                <a:ea typeface="等线" panose="02010600030101010101" pitchFamily="2" charset="-122"/>
                <a:cs typeface="Arial" panose="020B0604020202020204" pitchFamily="34" charset="0"/>
              </a:rPr>
              <a:t>)</a:t>
            </a:r>
          </a:p>
          <a:p>
            <a:pPr marL="285750" indent="-285750" algn="just">
              <a:buFont typeface="Symbol" panose="05050102010706020507" pitchFamily="18" charset="2"/>
              <a:buChar char="Þ"/>
            </a:pPr>
            <a:r>
              <a:rPr lang="en-US" altLang="zh-CN">
                <a:sym typeface="Symbol" panose="05050102010706020507" pitchFamily="18" charset="2"/>
              </a:rPr>
              <a:t>(</a:t>
            </a:r>
            <a:r>
              <a:rPr lang="en-US" altLang="zh-CN"/>
              <a:t>P </a:t>
            </a:r>
            <a:r>
              <a:rPr lang="en-US" altLang="zh-CN">
                <a:solidFill>
                  <a:srgbClr val="202122"/>
                </a:solidFill>
                <a:ea typeface="等线" panose="02010600030101010101" pitchFamily="2" charset="-122"/>
                <a:cs typeface="Arial" panose="020B0604020202020204" pitchFamily="34" charset="0"/>
              </a:rPr>
              <a:t>∨</a:t>
            </a:r>
            <a:r>
              <a:rPr lang="en-US" altLang="zh-CN">
                <a:sym typeface="Symbol" panose="05050102010706020507" pitchFamily="18" charset="2"/>
              </a:rPr>
              <a:t> </a:t>
            </a:r>
            <a:r>
              <a:rPr lang="en-US" altLang="zh-CN"/>
              <a:t>R) </a:t>
            </a:r>
            <a:r>
              <a:rPr lang="en-US" altLang="zh-CN">
                <a:solidFill>
                  <a:srgbClr val="202122"/>
                </a:solidFill>
                <a:ea typeface="等线" panose="02010600030101010101" pitchFamily="2" charset="-122"/>
                <a:cs typeface="Arial" panose="020B0604020202020204" pitchFamily="34" charset="0"/>
              </a:rPr>
              <a:t>∨ (</a:t>
            </a:r>
            <a:r>
              <a:rPr lang="en-US" altLang="zh-CN">
                <a:sym typeface="Symbol" panose="05050102010706020507" pitchFamily="18" charset="2"/>
              </a:rPr>
              <a:t></a:t>
            </a:r>
            <a:r>
              <a:rPr lang="en-US" altLang="zh-CN"/>
              <a:t>Q </a:t>
            </a:r>
            <a:r>
              <a:rPr lang="en-US" altLang="zh-CN">
                <a:solidFill>
                  <a:srgbClr val="202122"/>
                </a:solidFill>
                <a:ea typeface="等线" panose="02010600030101010101" pitchFamily="2" charset="-122"/>
                <a:cs typeface="Arial" panose="020B0604020202020204" pitchFamily="34" charset="0"/>
              </a:rPr>
              <a:t>∧</a:t>
            </a:r>
            <a:r>
              <a:rPr lang="en-US" altLang="zh-CN">
                <a:sym typeface="Symbol" panose="05050102010706020507" pitchFamily="18" charset="2"/>
              </a:rPr>
              <a:t> P</a:t>
            </a:r>
            <a:r>
              <a:rPr lang="en-US" altLang="zh-CN">
                <a:solidFill>
                  <a:srgbClr val="202122"/>
                </a:solidFill>
                <a:ea typeface="等线" panose="02010600030101010101" pitchFamily="2" charset="-122"/>
                <a:cs typeface="Arial" panose="020B0604020202020204" pitchFamily="34" charset="0"/>
              </a:rPr>
              <a:t>)</a:t>
            </a:r>
          </a:p>
          <a:p>
            <a:pPr marL="285750" indent="-285750" algn="just">
              <a:buFont typeface="Symbol" panose="05050102010706020507" pitchFamily="18" charset="2"/>
              <a:buChar char="Þ"/>
            </a:pPr>
            <a:r>
              <a:rPr lang="en-US" altLang="zh-CN">
                <a:sym typeface="Symbol" panose="05050102010706020507" pitchFamily="18" charset="2"/>
              </a:rPr>
              <a:t>(</a:t>
            </a:r>
            <a:r>
              <a:rPr lang="en-US" altLang="zh-CN"/>
              <a:t>P </a:t>
            </a:r>
            <a:r>
              <a:rPr lang="en-US" altLang="zh-CN">
                <a:solidFill>
                  <a:srgbClr val="202122"/>
                </a:solidFill>
                <a:ea typeface="等线" panose="02010600030101010101" pitchFamily="2" charset="-122"/>
                <a:cs typeface="Arial" panose="020B0604020202020204" pitchFamily="34" charset="0"/>
              </a:rPr>
              <a:t>∨</a:t>
            </a:r>
            <a:r>
              <a:rPr lang="en-US" altLang="zh-CN">
                <a:sym typeface="Symbol" panose="05050102010706020507" pitchFamily="18" charset="2"/>
              </a:rPr>
              <a:t> </a:t>
            </a:r>
            <a:r>
              <a:rPr lang="en-US" altLang="zh-CN"/>
              <a:t>Q)</a:t>
            </a:r>
            <a:r>
              <a:rPr lang="en-US" altLang="zh-CN">
                <a:solidFill>
                  <a:srgbClr val="202122"/>
                </a:solidFill>
                <a:ea typeface="等线" panose="02010600030101010101" pitchFamily="2" charset="-122"/>
                <a:cs typeface="Arial" panose="020B0604020202020204" pitchFamily="34" charset="0"/>
              </a:rPr>
              <a:t> ∨</a:t>
            </a:r>
            <a:r>
              <a:rPr lang="en-US" altLang="zh-CN"/>
              <a:t> </a:t>
            </a:r>
            <a:r>
              <a:rPr lang="en-US" altLang="zh-CN">
                <a:sym typeface="Symbol" panose="05050102010706020507" pitchFamily="18" charset="2"/>
              </a:rPr>
              <a:t>(</a:t>
            </a:r>
            <a:r>
              <a:rPr lang="en-US" altLang="zh-CN"/>
              <a:t>P </a:t>
            </a:r>
            <a:r>
              <a:rPr lang="en-US" altLang="zh-CN">
                <a:solidFill>
                  <a:srgbClr val="202122"/>
                </a:solidFill>
                <a:ea typeface="等线" panose="02010600030101010101" pitchFamily="2" charset="-122"/>
                <a:cs typeface="Arial" panose="020B0604020202020204" pitchFamily="34" charset="0"/>
              </a:rPr>
              <a:t>∨</a:t>
            </a:r>
            <a:r>
              <a:rPr lang="en-US" altLang="zh-CN">
                <a:sym typeface="Symbol" panose="05050102010706020507" pitchFamily="18" charset="2"/>
              </a:rPr>
              <a:t> </a:t>
            </a:r>
            <a:r>
              <a:rPr lang="en-US" altLang="zh-CN"/>
              <a:t>R) </a:t>
            </a:r>
            <a:endParaRPr lang="en-US" altLang="zh-CN">
              <a:solidFill>
                <a:srgbClr val="202122"/>
              </a:solidFill>
              <a:ea typeface="等线" panose="02010600030101010101" pitchFamily="2" charset="-122"/>
              <a:cs typeface="Arial" panose="020B0604020202020204" pitchFamily="34" charset="0"/>
            </a:endParaRPr>
          </a:p>
          <a:p>
            <a:pPr marL="285750" indent="-285750" algn="just">
              <a:buFont typeface="Symbol" panose="05050102010706020507" pitchFamily="18" charset="2"/>
              <a:buChar char="Þ"/>
            </a:pPr>
            <a:r>
              <a:rPr lang="en-US" altLang="zh-CN"/>
              <a:t>(P </a:t>
            </a:r>
            <a:r>
              <a:rPr lang="en-US" altLang="zh-CN">
                <a:sym typeface="Symbol" panose="05050102010706020507" pitchFamily="18" charset="2"/>
              </a:rPr>
              <a:t></a:t>
            </a:r>
            <a:r>
              <a:rPr lang="en-US" altLang="zh-CN"/>
              <a:t> Q) </a:t>
            </a:r>
            <a:r>
              <a:rPr lang="en-US" altLang="zh-CN">
                <a:sym typeface="Symbol" panose="05050102010706020507" pitchFamily="18" charset="2"/>
              </a:rPr>
              <a:t></a:t>
            </a:r>
            <a:r>
              <a:rPr lang="en-US" altLang="zh-CN"/>
              <a:t> (P </a:t>
            </a:r>
            <a:r>
              <a:rPr lang="en-US" altLang="zh-CN">
                <a:sym typeface="Symbol" panose="05050102010706020507" pitchFamily="18" charset="2"/>
              </a:rPr>
              <a:t></a:t>
            </a:r>
            <a:r>
              <a:rPr lang="en-US" altLang="zh-CN"/>
              <a:t> R)</a:t>
            </a:r>
            <a:endParaRPr lang="en-US" altLang="zh-CN">
              <a:solidFill>
                <a:srgbClr val="202122"/>
              </a:solidFill>
              <a:ea typeface="等线" panose="02010600030101010101" pitchFamily="2" charset="-122"/>
              <a:cs typeface="Arial" panose="020B0604020202020204" pitchFamily="34" charset="0"/>
            </a:endParaRPr>
          </a:p>
          <a:p>
            <a:pPr marL="285750" indent="-285750" algn="just">
              <a:buFont typeface="Symbol" panose="05050102010706020507" pitchFamily="18" charset="2"/>
              <a:buChar char="Þ"/>
            </a:pPr>
            <a:endParaRPr lang="en-US" altLang="zh-CN">
              <a:solidFill>
                <a:srgbClr val="202122"/>
              </a:solidFill>
              <a:ea typeface="等线" panose="02010600030101010101" pitchFamily="2" charset="-122"/>
              <a:cs typeface="Arial" panose="020B0604020202020204" pitchFamily="34" charset="0"/>
            </a:endParaRPr>
          </a:p>
          <a:p>
            <a:pPr marL="285750" indent="-285750" algn="just">
              <a:buFont typeface="Symbol" panose="05050102010706020507" pitchFamily="18" charset="2"/>
              <a:buChar char="Þ"/>
            </a:pPr>
            <a:endParaRPr lang="zh-CN" altLang="en-US"/>
          </a:p>
          <a:p>
            <a:pPr marL="285750" indent="-285750" algn="just">
              <a:buFont typeface="Symbol" panose="05050102010706020507" pitchFamily="18" charset="2"/>
              <a:buChar char="Þ"/>
            </a:pPr>
            <a:endParaRPr lang="zh-CN" altLang="en-US"/>
          </a:p>
        </p:txBody>
      </p:sp>
    </p:spTree>
    <p:extLst>
      <p:ext uri="{BB962C8B-B14F-4D97-AF65-F5344CB8AC3E}">
        <p14:creationId xmlns:p14="http://schemas.microsoft.com/office/powerpoint/2010/main" val="144824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zh-CN" altLang="en-US"/>
              <a:t>回顾</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b="1"/>
              <a:t>异或联结词：</a:t>
            </a:r>
            <a:r>
              <a:rPr lang="zh-CN" altLang="en-US"/>
              <a:t>将成分命题</a:t>
            </a:r>
            <a:r>
              <a:rPr lang="en-US" altLang="zh-CN"/>
              <a:t>P,Q</a:t>
            </a:r>
            <a:r>
              <a:rPr lang="zh-CN" altLang="en-US"/>
              <a:t>组成新的命题“</a:t>
            </a:r>
            <a:r>
              <a:rPr lang="en-US" altLang="zh-CN"/>
              <a:t>P</a:t>
            </a:r>
            <a:r>
              <a:rPr lang="zh-CN" altLang="en-US"/>
              <a:t>或者</a:t>
            </a:r>
            <a:r>
              <a:rPr lang="en-US" altLang="zh-CN"/>
              <a:t>Q</a:t>
            </a:r>
            <a:r>
              <a:rPr lang="zh-CN" altLang="en-US"/>
              <a:t>之一成立”，即前面曾经提到的“不可兼或”。记为</a:t>
            </a:r>
            <a:r>
              <a:rPr lang="en-US" altLang="zh-CN"/>
              <a:t>P</a:t>
            </a:r>
            <a:r>
              <a:rPr lang="en-US" altLang="zh-CN">
                <a:sym typeface="Symbol" panose="05050102010706020507" pitchFamily="18" charset="2"/>
              </a:rPr>
              <a:t></a:t>
            </a:r>
            <a:r>
              <a:rPr lang="en-US" altLang="zh-CN"/>
              <a:t>Q</a:t>
            </a:r>
            <a:r>
              <a:rPr lang="zh-CN" altLang="en-US"/>
              <a:t>，其中</a:t>
            </a:r>
            <a:r>
              <a:rPr lang="zh-CN" altLang="en-US">
                <a:sym typeface="Symbol" panose="05050102010706020507" pitchFamily="18" charset="2"/>
              </a:rPr>
              <a:t></a:t>
            </a:r>
            <a:r>
              <a:rPr lang="zh-CN" altLang="en-US"/>
              <a:t>称为异或词。</a:t>
            </a:r>
            <a:endParaRPr lang="en-US" altLang="zh-CN"/>
          </a:p>
          <a:p>
            <a:pPr algn="just">
              <a:spcBef>
                <a:spcPts val="600"/>
              </a:spcBef>
            </a:pPr>
            <a:endParaRPr lang="en-US" altLang="zh-CN"/>
          </a:p>
          <a:p>
            <a:pPr algn="just">
              <a:spcBef>
                <a:spcPts val="600"/>
              </a:spcBef>
            </a:pPr>
            <a:r>
              <a:rPr lang="zh-CN" altLang="en-US"/>
              <a:t>从异或词的定义知  </a:t>
            </a:r>
            <a:r>
              <a:rPr lang="en-US" altLang="zh-CN"/>
              <a:t>P</a:t>
            </a:r>
            <a:r>
              <a:rPr lang="en-US" altLang="zh-CN">
                <a:sym typeface="Symbol" panose="05050102010706020507" pitchFamily="18" charset="2"/>
              </a:rPr>
              <a:t></a:t>
            </a:r>
            <a:r>
              <a:rPr lang="en-US" altLang="zh-CN"/>
              <a:t>Q </a:t>
            </a:r>
            <a:r>
              <a:rPr lang="en-US" altLang="zh-CN">
                <a:sym typeface="Symbol" panose="05050102010706020507" pitchFamily="18" charset="2"/>
              </a:rPr>
              <a:t></a:t>
            </a:r>
            <a:r>
              <a:rPr lang="en-US" altLang="zh-CN"/>
              <a:t> (P</a:t>
            </a:r>
            <a:r>
              <a:rPr lang="en-US" altLang="zh-CN">
                <a:sym typeface="Symbol" panose="05050102010706020507" pitchFamily="18" charset="2"/>
              </a:rPr>
              <a:t></a:t>
            </a:r>
            <a:r>
              <a:rPr lang="en-US" altLang="zh-CN"/>
              <a:t>Q)</a:t>
            </a:r>
            <a:r>
              <a:rPr lang="en-US" altLang="zh-CN">
                <a:sym typeface="Symbol" panose="05050102010706020507" pitchFamily="18" charset="2"/>
              </a:rPr>
              <a:t></a:t>
            </a:r>
            <a:r>
              <a:rPr lang="en-US" altLang="zh-CN"/>
              <a:t>(</a:t>
            </a:r>
            <a:r>
              <a:rPr lang="en-US" altLang="zh-CN">
                <a:sym typeface="Symbol" panose="05050102010706020507" pitchFamily="18" charset="2"/>
              </a:rPr>
              <a:t></a:t>
            </a:r>
            <a:r>
              <a:rPr lang="en-US" altLang="zh-CN"/>
              <a:t>P</a:t>
            </a:r>
            <a:r>
              <a:rPr lang="en-US" altLang="zh-CN">
                <a:sym typeface="Symbol" panose="05050102010706020507" pitchFamily="18" charset="2"/>
              </a:rPr>
              <a:t></a:t>
            </a:r>
            <a:r>
              <a:rPr lang="en-US" altLang="zh-CN"/>
              <a:t>Q) </a:t>
            </a:r>
          </a:p>
          <a:p>
            <a:pPr algn="just">
              <a:spcBef>
                <a:spcPts val="600"/>
              </a:spcBef>
            </a:pPr>
            <a:endParaRPr lang="en-US" altLang="zh-CN"/>
          </a:p>
          <a:p>
            <a:pPr algn="just">
              <a:spcBef>
                <a:spcPts val="600"/>
              </a:spcBef>
            </a:pPr>
            <a:r>
              <a:rPr lang="zh-CN" altLang="en-US" b="1"/>
              <a:t>与非联结词： </a:t>
            </a:r>
            <a:r>
              <a:rPr lang="zh-CN" altLang="en-US">
                <a:sym typeface="Symbol" panose="05050102010706020507" pitchFamily="18" charset="2"/>
              </a:rPr>
              <a:t> </a:t>
            </a:r>
            <a:r>
              <a:rPr lang="zh-CN" altLang="en-US"/>
              <a:t>将成分命题</a:t>
            </a:r>
            <a:r>
              <a:rPr lang="en-US" altLang="zh-CN"/>
              <a:t>P,Q</a:t>
            </a:r>
            <a:r>
              <a:rPr lang="zh-CN" altLang="en-US"/>
              <a:t>组成新的命题“</a:t>
            </a:r>
            <a:r>
              <a:rPr lang="en-US" altLang="zh-CN"/>
              <a:t>P</a:t>
            </a:r>
            <a:r>
              <a:rPr lang="zh-CN" altLang="en-US"/>
              <a:t>且</a:t>
            </a:r>
            <a:r>
              <a:rPr lang="en-US" altLang="zh-CN"/>
              <a:t>Q</a:t>
            </a:r>
            <a:r>
              <a:rPr lang="zh-CN" altLang="en-US"/>
              <a:t>不成立”，记为 </a:t>
            </a:r>
            <a:r>
              <a:rPr lang="en-US" altLang="zh-CN"/>
              <a:t>P </a:t>
            </a:r>
            <a:r>
              <a:rPr lang="en-US" altLang="zh-CN">
                <a:sym typeface="Symbol" panose="05050102010706020507" pitchFamily="18" charset="2"/>
              </a:rPr>
              <a:t> </a:t>
            </a:r>
            <a:r>
              <a:rPr lang="en-US" altLang="zh-CN"/>
              <a:t>Q</a:t>
            </a:r>
            <a:r>
              <a:rPr lang="zh-CN" altLang="en-US"/>
              <a:t>，其中 </a:t>
            </a:r>
            <a:r>
              <a:rPr lang="zh-CN" altLang="en-US">
                <a:sym typeface="Symbol" panose="05050102010706020507" pitchFamily="18" charset="2"/>
              </a:rPr>
              <a:t> </a:t>
            </a:r>
            <a:r>
              <a:rPr lang="zh-CN" altLang="en-US"/>
              <a:t>称为与非词。</a:t>
            </a:r>
          </a:p>
          <a:p>
            <a:pPr algn="just">
              <a:spcBef>
                <a:spcPts val="600"/>
              </a:spcBef>
            </a:pPr>
            <a:endParaRPr lang="en-US" altLang="zh-CN"/>
          </a:p>
          <a:p>
            <a:pPr algn="just">
              <a:spcBef>
                <a:spcPts val="600"/>
              </a:spcBef>
            </a:pPr>
            <a:r>
              <a:rPr lang="zh-CN" altLang="en-US"/>
              <a:t>由与非词的定义知  </a:t>
            </a:r>
            <a:r>
              <a:rPr lang="en-US" altLang="zh-CN"/>
              <a:t>P </a:t>
            </a:r>
            <a:r>
              <a:rPr lang="en-US" altLang="zh-CN">
                <a:sym typeface="Symbol" panose="05050102010706020507" pitchFamily="18" charset="2"/>
              </a:rPr>
              <a:t> </a:t>
            </a:r>
            <a:r>
              <a:rPr lang="en-US" altLang="zh-CN"/>
              <a:t>Q </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a:t>(P</a:t>
            </a:r>
            <a:r>
              <a:rPr lang="en-US" altLang="zh-CN">
                <a:sym typeface="Symbol" panose="05050102010706020507" pitchFamily="18" charset="2"/>
              </a:rPr>
              <a:t></a:t>
            </a:r>
            <a:r>
              <a:rPr lang="en-US" altLang="zh-CN"/>
              <a:t>Q) </a:t>
            </a:r>
          </a:p>
          <a:p>
            <a:pPr algn="just">
              <a:spcBef>
                <a:spcPts val="600"/>
              </a:spcBef>
            </a:pPr>
            <a:endParaRPr lang="en-US" altLang="zh-CN"/>
          </a:p>
          <a:p>
            <a:pPr algn="just">
              <a:spcBef>
                <a:spcPts val="600"/>
              </a:spcBef>
            </a:pPr>
            <a:r>
              <a:rPr lang="zh-CN" altLang="en-US" b="1"/>
              <a:t>或非联结词： </a:t>
            </a:r>
            <a:r>
              <a:rPr lang="zh-CN" altLang="en-US">
                <a:sym typeface="Symbol" panose="05050102010706020507" pitchFamily="18" charset="2"/>
              </a:rPr>
              <a:t> </a:t>
            </a:r>
            <a:r>
              <a:rPr lang="zh-CN" altLang="en-US"/>
              <a:t>将成分命题</a:t>
            </a:r>
            <a:r>
              <a:rPr lang="en-US" altLang="zh-CN"/>
              <a:t>P,Q</a:t>
            </a:r>
            <a:r>
              <a:rPr lang="zh-CN" altLang="en-US"/>
              <a:t>组成新的命题“</a:t>
            </a:r>
            <a:r>
              <a:rPr lang="en-US" altLang="zh-CN"/>
              <a:t>P</a:t>
            </a:r>
            <a:r>
              <a:rPr lang="zh-CN" altLang="en-US"/>
              <a:t>或者</a:t>
            </a:r>
            <a:r>
              <a:rPr lang="en-US" altLang="zh-CN"/>
              <a:t>Q</a:t>
            </a:r>
            <a:r>
              <a:rPr lang="zh-CN" altLang="en-US"/>
              <a:t>不成立”，记为 </a:t>
            </a:r>
            <a:r>
              <a:rPr lang="en-US" altLang="zh-CN"/>
              <a:t>P </a:t>
            </a:r>
            <a:r>
              <a:rPr lang="en-US" altLang="zh-CN">
                <a:sym typeface="Symbol" panose="05050102010706020507" pitchFamily="18" charset="2"/>
              </a:rPr>
              <a:t> </a:t>
            </a:r>
            <a:r>
              <a:rPr lang="en-US" altLang="zh-CN"/>
              <a:t>Q</a:t>
            </a:r>
            <a:r>
              <a:rPr lang="zh-CN" altLang="en-US"/>
              <a:t>，其中 </a:t>
            </a:r>
            <a:r>
              <a:rPr lang="zh-CN" altLang="en-US">
                <a:sym typeface="Symbol" panose="05050102010706020507" pitchFamily="18" charset="2"/>
              </a:rPr>
              <a:t> </a:t>
            </a:r>
            <a:r>
              <a:rPr lang="zh-CN" altLang="en-US"/>
              <a:t>称为或非词</a:t>
            </a:r>
            <a:endParaRPr lang="en-US" altLang="zh-CN"/>
          </a:p>
          <a:p>
            <a:pPr algn="just">
              <a:spcBef>
                <a:spcPts val="600"/>
              </a:spcBef>
            </a:pPr>
            <a:endParaRPr lang="en-US" altLang="zh-CN"/>
          </a:p>
          <a:p>
            <a:pPr algn="just">
              <a:spcBef>
                <a:spcPts val="600"/>
              </a:spcBef>
            </a:pPr>
            <a:r>
              <a:rPr lang="zh-CN" altLang="en-US"/>
              <a:t>由或非词的定义知  </a:t>
            </a:r>
            <a:r>
              <a:rPr lang="en-US" altLang="zh-CN"/>
              <a:t>P </a:t>
            </a:r>
            <a:r>
              <a:rPr lang="en-US" altLang="zh-CN">
                <a:sym typeface="Symbol" panose="05050102010706020507" pitchFamily="18" charset="2"/>
              </a:rPr>
              <a:t> </a:t>
            </a:r>
            <a:r>
              <a:rPr lang="en-US" altLang="zh-CN"/>
              <a:t>Q </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a:t>(P</a:t>
            </a:r>
            <a:r>
              <a:rPr lang="en-US" altLang="zh-CN">
                <a:sym typeface="Symbol" panose="05050102010706020507" pitchFamily="18" charset="2"/>
              </a:rPr>
              <a:t></a:t>
            </a:r>
            <a:r>
              <a:rPr lang="en-US" altLang="zh-CN"/>
              <a:t>Q) </a:t>
            </a:r>
          </a:p>
          <a:p>
            <a:pPr algn="just">
              <a:spcBef>
                <a:spcPts val="600"/>
              </a:spcBef>
            </a:pPr>
            <a:endParaRPr lang="zh-CN" altLang="en-US"/>
          </a:p>
          <a:p>
            <a:pPr algn="just">
              <a:spcBef>
                <a:spcPts val="600"/>
              </a:spcBef>
            </a:pPr>
            <a:endParaRPr lang="en-US" altLang="zh-CN"/>
          </a:p>
          <a:p>
            <a:pPr algn="just">
              <a:spcBef>
                <a:spcPts val="600"/>
              </a:spcBef>
            </a:pPr>
            <a:endParaRPr lang="zh-CN" altLang="en-US"/>
          </a:p>
          <a:p>
            <a:pPr algn="just"/>
            <a:r>
              <a:rPr lang="zh-CN" altLang="en-US"/>
              <a:t> </a:t>
            </a:r>
          </a:p>
          <a:p>
            <a:pPr algn="just"/>
            <a:endParaRPr lang="zh-CN" altLang="en-US">
              <a:ea typeface="楷体_GB2312" panose="02010609030101010101" pitchFamily="49" charset="-122"/>
            </a:endParaRPr>
          </a:p>
        </p:txBody>
      </p:sp>
      <p:sp>
        <p:nvSpPr>
          <p:cNvPr id="5" name="矩形 4">
            <a:extLst>
              <a:ext uri="{FF2B5EF4-FFF2-40B4-BE49-F238E27FC236}">
                <a16:creationId xmlns:a16="http://schemas.microsoft.com/office/drawing/2014/main" id="{194341DB-06C3-482B-8BE0-C8E1CE782164}"/>
              </a:ext>
            </a:extLst>
          </p:cNvPr>
          <p:cNvSpPr/>
          <p:nvPr/>
        </p:nvSpPr>
        <p:spPr>
          <a:xfrm>
            <a:off x="684260" y="1332235"/>
            <a:ext cx="8152169" cy="652576"/>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5BFF253-E9B2-4FFE-82FA-0EA1FCB3E4C4}"/>
              </a:ext>
            </a:extLst>
          </p:cNvPr>
          <p:cNvSpPr/>
          <p:nvPr/>
        </p:nvSpPr>
        <p:spPr>
          <a:xfrm>
            <a:off x="684260" y="2884404"/>
            <a:ext cx="8152169" cy="652576"/>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A9E1A516-0265-4D61-915E-B5ADD3FF5EBE}"/>
              </a:ext>
            </a:extLst>
          </p:cNvPr>
          <p:cNvSpPr/>
          <p:nvPr/>
        </p:nvSpPr>
        <p:spPr>
          <a:xfrm>
            <a:off x="684260" y="4436573"/>
            <a:ext cx="8152169" cy="652576"/>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0726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zh-CN" altLang="en-US"/>
              <a:t>回顾</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b="1"/>
              <a:t>定理</a:t>
            </a:r>
            <a:endParaRPr lang="en-US" altLang="zh-CN" b="1"/>
          </a:p>
          <a:p>
            <a:pPr algn="just">
              <a:spcBef>
                <a:spcPts val="600"/>
              </a:spcBef>
            </a:pPr>
            <a:r>
              <a:rPr lang="zh-CN" altLang="en-US"/>
              <a:t>下述联结词集合是极小全功能的。</a:t>
            </a:r>
          </a:p>
          <a:p>
            <a:pPr algn="ctr">
              <a:spcBef>
                <a:spcPts val="600"/>
              </a:spcBef>
            </a:pPr>
            <a:r>
              <a:rPr lang="en-US" altLang="zh-CN"/>
              <a:t>{</a:t>
            </a:r>
            <a:r>
              <a:rPr lang="en-US" altLang="zh-CN">
                <a:sym typeface="Symbol" panose="05050102010706020507" pitchFamily="18" charset="2"/>
              </a:rPr>
              <a:t></a:t>
            </a:r>
            <a:r>
              <a:rPr lang="en-US" altLang="zh-CN"/>
              <a:t>} , {</a:t>
            </a:r>
            <a:r>
              <a:rPr lang="en-US" altLang="zh-CN">
                <a:sym typeface="Symbol" panose="05050102010706020507" pitchFamily="18" charset="2"/>
              </a:rPr>
              <a:t></a:t>
            </a:r>
            <a:r>
              <a:rPr lang="en-US" altLang="zh-CN"/>
              <a:t>} </a:t>
            </a:r>
          </a:p>
          <a:p>
            <a:pPr algn="just">
              <a:spcBef>
                <a:spcPts val="600"/>
              </a:spcBef>
            </a:pPr>
            <a:endParaRPr lang="en-US" altLang="zh-CN" b="1"/>
          </a:p>
          <a:p>
            <a:pPr algn="just">
              <a:spcBef>
                <a:spcPts val="600"/>
              </a:spcBef>
            </a:pPr>
            <a:endParaRPr lang="en-US" altLang="zh-CN"/>
          </a:p>
          <a:p>
            <a:pPr marL="285750" indent="-285750" algn="just">
              <a:spcBef>
                <a:spcPts val="600"/>
              </a:spcBef>
              <a:buFont typeface="Wingdings" panose="05000000000000000000" pitchFamily="2" charset="2"/>
              <a:buChar char="Ø"/>
            </a:pPr>
            <a:r>
              <a:rPr lang="zh-CN" altLang="en-US"/>
              <a:t>所有真值函数均可由一个联结词 </a:t>
            </a:r>
            <a:r>
              <a:rPr lang="zh-CN" altLang="en-US">
                <a:sym typeface="Symbol" panose="05050102010706020507" pitchFamily="18" charset="2"/>
              </a:rPr>
              <a:t> </a:t>
            </a:r>
            <a:r>
              <a:rPr lang="zh-CN" altLang="en-US"/>
              <a:t>或 </a:t>
            </a:r>
            <a:r>
              <a:rPr lang="zh-CN" altLang="en-US">
                <a:sym typeface="Symbol" panose="05050102010706020507" pitchFamily="18" charset="2"/>
              </a:rPr>
              <a:t> </a:t>
            </a:r>
            <a:r>
              <a:rPr lang="zh-CN" altLang="en-US"/>
              <a:t>来表示。</a:t>
            </a:r>
          </a:p>
          <a:p>
            <a:pPr marL="285750" indent="-285750" algn="just">
              <a:spcBef>
                <a:spcPts val="600"/>
              </a:spcBef>
              <a:buFont typeface="Wingdings" panose="05000000000000000000" pitchFamily="2" charset="2"/>
              <a:buChar char="Ø"/>
            </a:pPr>
            <a:r>
              <a:rPr lang="zh-CN" altLang="en-US"/>
              <a:t>单由 </a:t>
            </a:r>
            <a:r>
              <a:rPr lang="zh-CN" altLang="en-US">
                <a:sym typeface="Symbol" panose="05050102010706020507" pitchFamily="18" charset="2"/>
              </a:rPr>
              <a:t> </a:t>
            </a:r>
            <a:r>
              <a:rPr lang="zh-CN" altLang="en-US"/>
              <a:t>或 </a:t>
            </a:r>
            <a:r>
              <a:rPr lang="zh-CN" altLang="en-US">
                <a:sym typeface="Symbol" panose="05050102010706020507" pitchFamily="18" charset="2"/>
              </a:rPr>
              <a:t> </a:t>
            </a:r>
            <a:r>
              <a:rPr lang="zh-CN" altLang="en-US"/>
              <a:t>组成的命题公式不满足结合律。</a:t>
            </a:r>
          </a:p>
          <a:p>
            <a:pPr algn="just"/>
            <a:endParaRPr lang="zh-CN" altLang="en-US">
              <a:ea typeface="楷体_GB2312" panose="02010609030101010101" pitchFamily="49" charset="-122"/>
            </a:endParaRPr>
          </a:p>
        </p:txBody>
      </p:sp>
      <p:sp>
        <p:nvSpPr>
          <p:cNvPr id="4" name="矩形 3">
            <a:extLst>
              <a:ext uri="{FF2B5EF4-FFF2-40B4-BE49-F238E27FC236}">
                <a16:creationId xmlns:a16="http://schemas.microsoft.com/office/drawing/2014/main" id="{B1A0B20C-494A-41BD-83A0-34A9534772CA}"/>
              </a:ext>
            </a:extLst>
          </p:cNvPr>
          <p:cNvSpPr/>
          <p:nvPr/>
        </p:nvSpPr>
        <p:spPr>
          <a:xfrm>
            <a:off x="684260" y="1386490"/>
            <a:ext cx="8152169" cy="964824"/>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25514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zh-CN" altLang="en-US"/>
              <a:t>回顾</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b="1"/>
              <a:t>定义</a:t>
            </a:r>
            <a:endParaRPr lang="en-US" altLang="zh-CN" b="1"/>
          </a:p>
          <a:p>
            <a:pPr algn="just">
              <a:spcBef>
                <a:spcPts val="600"/>
              </a:spcBef>
            </a:pPr>
            <a:r>
              <a:rPr lang="zh-CN" altLang="en-US"/>
              <a:t>设 </a:t>
            </a:r>
            <a:r>
              <a:rPr lang="zh-CN" altLang="en-US">
                <a:sym typeface="Symbol" panose="05050102010706020507" pitchFamily="18" charset="2"/>
              </a:rPr>
              <a:t> </a:t>
            </a:r>
            <a:r>
              <a:rPr lang="zh-CN" altLang="en-US"/>
              <a:t>是命题公式。如果 </a:t>
            </a:r>
            <a:r>
              <a:rPr lang="zh-CN" altLang="en-US">
                <a:sym typeface="Symbol" panose="05050102010706020507" pitchFamily="18" charset="2"/>
              </a:rPr>
              <a:t> </a:t>
            </a:r>
            <a:r>
              <a:rPr lang="zh-CN" altLang="en-US"/>
              <a:t>具有下述形式</a:t>
            </a:r>
          </a:p>
          <a:p>
            <a:pPr algn="ctr">
              <a:spcBef>
                <a:spcPts val="600"/>
              </a:spcBef>
            </a:pPr>
            <a:r>
              <a:rPr lang="zh-CN" altLang="en-US">
                <a:sym typeface="Symbol" panose="05050102010706020507" pitchFamily="18" charset="2"/>
              </a:rPr>
              <a:t> </a:t>
            </a:r>
            <a:r>
              <a:rPr lang="en-US" altLang="zh-CN">
                <a:sym typeface="Symbol" panose="05050102010706020507" pitchFamily="18" charset="2"/>
              </a:rPr>
              <a:t>= </a:t>
            </a:r>
            <a:r>
              <a:rPr lang="en-US" altLang="zh-CN" baseline="-25000">
                <a:sym typeface="Symbol" panose="05050102010706020507" pitchFamily="18" charset="2"/>
              </a:rPr>
              <a:t>1</a:t>
            </a:r>
            <a:r>
              <a:rPr lang="en-US" altLang="zh-CN">
                <a:sym typeface="Symbol" panose="05050102010706020507" pitchFamily="18" charset="2"/>
              </a:rPr>
              <a:t>  </a:t>
            </a:r>
            <a:r>
              <a:rPr lang="en-US" altLang="zh-CN" baseline="-25000">
                <a:sym typeface="Symbol" panose="05050102010706020507" pitchFamily="18" charset="2"/>
              </a:rPr>
              <a:t>2 </a:t>
            </a:r>
            <a:r>
              <a:rPr lang="en-US" altLang="zh-CN">
                <a:sym typeface="Symbol" panose="05050102010706020507" pitchFamily="18" charset="2"/>
              </a:rPr>
              <a:t> …  </a:t>
            </a:r>
            <a:r>
              <a:rPr lang="en-US" altLang="zh-CN" baseline="-25000">
                <a:sym typeface="Symbol" panose="05050102010706020507" pitchFamily="18" charset="2"/>
              </a:rPr>
              <a:t>n</a:t>
            </a:r>
            <a:r>
              <a:rPr lang="en-US" altLang="zh-CN">
                <a:sym typeface="Symbol" panose="05050102010706020507" pitchFamily="18" charset="2"/>
              </a:rPr>
              <a:t> </a:t>
            </a:r>
            <a:endParaRPr lang="en-US" altLang="zh-CN"/>
          </a:p>
          <a:p>
            <a:pPr algn="just">
              <a:spcBef>
                <a:spcPts val="600"/>
              </a:spcBef>
            </a:pPr>
            <a:r>
              <a:rPr lang="zh-CN" altLang="en-US"/>
              <a:t>其中诸 </a:t>
            </a:r>
            <a:r>
              <a:rPr lang="zh-CN" altLang="en-US">
                <a:sym typeface="Symbol" panose="05050102010706020507" pitchFamily="18" charset="2"/>
              </a:rPr>
              <a:t></a:t>
            </a:r>
            <a:r>
              <a:rPr lang="en-US" altLang="zh-CN" baseline="-25000">
                <a:sym typeface="Symbol" panose="05050102010706020507" pitchFamily="18" charset="2"/>
              </a:rPr>
              <a:t>i </a:t>
            </a:r>
            <a:r>
              <a:rPr lang="zh-CN" altLang="en-US"/>
              <a:t>为命题变元或命题变元的否定或命题变元和命题变元的否定构成的合取式，则称 </a:t>
            </a:r>
            <a:r>
              <a:rPr lang="zh-CN" altLang="en-US">
                <a:sym typeface="Symbol" panose="05050102010706020507" pitchFamily="18" charset="2"/>
              </a:rPr>
              <a:t> </a:t>
            </a:r>
            <a:r>
              <a:rPr lang="zh-CN" altLang="en-US"/>
              <a:t>为析取范式。</a:t>
            </a:r>
            <a:endParaRPr lang="en-US" altLang="zh-CN"/>
          </a:p>
          <a:p>
            <a:pPr algn="just">
              <a:spcBef>
                <a:spcPts val="600"/>
              </a:spcBef>
            </a:pPr>
            <a:endParaRPr lang="en-US" altLang="zh-CN"/>
          </a:p>
          <a:p>
            <a:r>
              <a:rPr lang="zh-CN" altLang="en-US" b="1"/>
              <a:t>定理：</a:t>
            </a:r>
            <a:r>
              <a:rPr lang="zh-CN" altLang="en-US"/>
              <a:t>任何一个逻辑表达式总存在与之逻辑等价的析取范式。</a:t>
            </a:r>
            <a:endParaRPr lang="en-US" altLang="zh-CN"/>
          </a:p>
          <a:p>
            <a:endParaRPr lang="en-US" altLang="zh-CN"/>
          </a:p>
          <a:p>
            <a:r>
              <a:rPr lang="zh-CN" altLang="en-US" b="1"/>
              <a:t>证：</a:t>
            </a:r>
            <a:r>
              <a:rPr lang="zh-CN" altLang="en-US"/>
              <a:t>采用构造性证明方法，即析取范式的求取方法。</a:t>
            </a:r>
            <a:endParaRPr lang="en-US" altLang="zh-CN"/>
          </a:p>
          <a:p>
            <a:pPr marL="342900" indent="-342900" algn="just">
              <a:spcBef>
                <a:spcPts val="600"/>
              </a:spcBef>
              <a:buAutoNum type="arabicParenR"/>
            </a:pPr>
            <a:r>
              <a:rPr lang="zh-CN" altLang="en-US"/>
              <a:t>联结词归约：将命题公式中的所有联结词化归成仅含</a:t>
            </a:r>
            <a:r>
              <a:rPr lang="en-US" altLang="zh-CN"/>
              <a:t>{</a:t>
            </a:r>
            <a:r>
              <a:rPr lang="en-US" altLang="zh-CN">
                <a:sym typeface="Symbol" panose="05050102010706020507" pitchFamily="18" charset="2"/>
              </a:rPr>
              <a:t>,,}</a:t>
            </a:r>
            <a:r>
              <a:rPr lang="zh-CN" altLang="en-US"/>
              <a:t>的命题公式。</a:t>
            </a:r>
            <a:endParaRPr lang="en-US" altLang="zh-CN"/>
          </a:p>
          <a:p>
            <a:pPr algn="just">
              <a:spcBef>
                <a:spcPts val="600"/>
              </a:spcBef>
            </a:pPr>
            <a:r>
              <a:rPr lang="en-US" altLang="zh-CN">
                <a:cs typeface="Times New Roman" panose="02020603050405020304" pitchFamily="18" charset="0"/>
              </a:rPr>
              <a:t>P</a:t>
            </a:r>
            <a:r>
              <a:rPr kumimoji="1" lang="en-US" altLang="zh-CN">
                <a:sym typeface="Symbol" pitchFamily="18" charset="2"/>
              </a:rPr>
              <a:t>  </a:t>
            </a:r>
            <a:r>
              <a:rPr lang="en-US" altLang="zh-CN">
                <a:cs typeface="Times New Roman" panose="02020603050405020304" pitchFamily="18" charset="0"/>
              </a:rPr>
              <a:t>Q</a:t>
            </a:r>
            <a:r>
              <a:rPr lang="en-US" altLang="zh-CN" b="1" kern="100">
                <a:cs typeface="Cambria Math" panose="02040503050406030204" pitchFamily="18" charset="0"/>
              </a:rPr>
              <a:t> </a:t>
            </a:r>
            <a:r>
              <a:rPr lang="en-US" altLang="zh-CN">
                <a:sym typeface="Symbol" panose="05050102010706020507" pitchFamily="18" charset="2"/>
              </a:rPr>
              <a:t>  </a:t>
            </a:r>
            <a:r>
              <a:rPr lang="en-US" altLang="zh-CN">
                <a:cs typeface="Times New Roman" panose="02020603050405020304" pitchFamily="18" charset="0"/>
              </a:rPr>
              <a:t>P</a:t>
            </a:r>
            <a:r>
              <a:rPr lang="en-US" altLang="zh-CN">
                <a:sym typeface="Symbol" panose="05050102010706020507" pitchFamily="18" charset="2"/>
              </a:rPr>
              <a:t>  </a:t>
            </a:r>
            <a:r>
              <a:rPr lang="zh-CN" altLang="zh-CN">
                <a:cs typeface="Times New Roman" panose="02020603050405020304" pitchFamily="18" charset="0"/>
              </a:rPr>
              <a:t>Q</a:t>
            </a:r>
            <a:r>
              <a:rPr lang="zh-CN" altLang="en-US">
                <a:cs typeface="Times New Roman" panose="02020603050405020304" pitchFamily="18" charset="0"/>
              </a:rPr>
              <a:t>，</a:t>
            </a:r>
            <a:r>
              <a:rPr lang="en-US" altLang="zh-CN">
                <a:cs typeface="Times New Roman" panose="02020603050405020304" pitchFamily="18" charset="0"/>
              </a:rPr>
              <a:t> P</a:t>
            </a:r>
            <a:r>
              <a:rPr lang="en-US" altLang="zh-CN">
                <a:sym typeface="Symbol" panose="05050102010706020507" pitchFamily="18" charset="2"/>
              </a:rPr>
              <a:t>  </a:t>
            </a:r>
            <a:r>
              <a:rPr lang="en-US" altLang="zh-CN">
                <a:cs typeface="Times New Roman" panose="02020603050405020304" pitchFamily="18" charset="0"/>
              </a:rPr>
              <a:t>Q</a:t>
            </a:r>
            <a:r>
              <a:rPr lang="en-US" altLang="zh-CN" b="1" kern="100">
                <a:cs typeface="Cambria Math" panose="02040503050406030204" pitchFamily="18" charset="0"/>
              </a:rPr>
              <a:t> </a:t>
            </a:r>
            <a:r>
              <a:rPr lang="en-US" altLang="zh-CN">
                <a:sym typeface="Symbol" panose="05050102010706020507" pitchFamily="18" charset="2"/>
              </a:rPr>
              <a:t> (</a:t>
            </a:r>
            <a:r>
              <a:rPr lang="en-US" altLang="zh-CN">
                <a:cs typeface="Times New Roman" panose="02020603050405020304" pitchFamily="18" charset="0"/>
              </a:rPr>
              <a:t>P</a:t>
            </a:r>
            <a:r>
              <a:rPr kumimoji="1" lang="en-US" altLang="zh-CN">
                <a:sym typeface="Symbol" pitchFamily="18" charset="2"/>
              </a:rPr>
              <a:t>  </a:t>
            </a:r>
            <a:r>
              <a:rPr lang="en-US" altLang="zh-CN">
                <a:cs typeface="Times New Roman" panose="02020603050405020304" pitchFamily="18" charset="0"/>
              </a:rPr>
              <a:t>Q)</a:t>
            </a:r>
            <a:r>
              <a:rPr lang="en-US" altLang="zh-CN">
                <a:sym typeface="Symbol" panose="05050102010706020507" pitchFamily="18" charset="2"/>
              </a:rPr>
              <a:t> </a:t>
            </a:r>
            <a:r>
              <a:rPr lang="en-US" altLang="zh-CN" b="1" kern="100">
                <a:cs typeface="Cambria Math" panose="02040503050406030204" pitchFamily="18" charset="0"/>
              </a:rPr>
              <a:t> </a:t>
            </a:r>
            <a:r>
              <a:rPr lang="en-US" altLang="zh-CN" kern="100">
                <a:cs typeface="Cambria Math" panose="02040503050406030204" pitchFamily="18" charset="0"/>
              </a:rPr>
              <a:t>(</a:t>
            </a:r>
            <a:r>
              <a:rPr lang="en-US" altLang="zh-CN">
                <a:cs typeface="Times New Roman" panose="02020603050405020304" pitchFamily="18" charset="0"/>
              </a:rPr>
              <a:t>Q</a:t>
            </a:r>
            <a:r>
              <a:rPr kumimoji="1" lang="en-US" altLang="zh-CN">
                <a:sym typeface="Symbol" pitchFamily="18" charset="2"/>
              </a:rPr>
              <a:t>  </a:t>
            </a:r>
            <a:r>
              <a:rPr lang="en-US" altLang="zh-CN">
                <a:cs typeface="Times New Roman" panose="02020603050405020304" pitchFamily="18" charset="0"/>
              </a:rPr>
              <a:t>P)</a:t>
            </a:r>
            <a:endParaRPr lang="zh-CN" altLang="en-US"/>
          </a:p>
          <a:p>
            <a:pPr algn="just">
              <a:spcBef>
                <a:spcPts val="600"/>
              </a:spcBef>
            </a:pPr>
            <a:r>
              <a:rPr lang="en-US" altLang="zh-CN"/>
              <a:t>2) </a:t>
            </a:r>
            <a:r>
              <a:rPr lang="zh-CN" altLang="en-US"/>
              <a:t>否定词深入：利用</a:t>
            </a:r>
            <a:r>
              <a:rPr lang="en-US" altLang="zh-CN"/>
              <a:t>de Morgan</a:t>
            </a:r>
            <a:r>
              <a:rPr lang="zh-CN" altLang="en-US"/>
              <a:t>律将否定词移到每个命题变元之前。</a:t>
            </a:r>
            <a:endParaRPr lang="en-US" altLang="zh-CN"/>
          </a:p>
          <a:p>
            <a:pPr algn="just">
              <a:spcBef>
                <a:spcPts val="600"/>
              </a:spcBef>
            </a:pPr>
            <a:r>
              <a:rPr kumimoji="1" lang="en-US" altLang="zh-CN">
                <a:sym typeface="Symbol" pitchFamily="18" charset="2"/>
              </a:rPr>
              <a:t></a:t>
            </a:r>
            <a:r>
              <a:rPr kumimoji="1" lang="en-US" altLang="zh-CN"/>
              <a:t>(P</a:t>
            </a:r>
            <a:r>
              <a:rPr kumimoji="1" lang="en-US" altLang="zh-CN">
                <a:sym typeface="Symbol" pitchFamily="18" charset="2"/>
              </a:rPr>
              <a:t>Q)  PQ</a:t>
            </a:r>
            <a:endParaRPr lang="zh-CN" altLang="en-US"/>
          </a:p>
          <a:p>
            <a:pPr algn="just">
              <a:spcBef>
                <a:spcPts val="600"/>
              </a:spcBef>
            </a:pPr>
            <a:r>
              <a:rPr lang="en-US" altLang="zh-CN"/>
              <a:t>3) </a:t>
            </a:r>
            <a:r>
              <a:rPr lang="zh-CN" altLang="en-US"/>
              <a:t>调整 </a:t>
            </a:r>
            <a:r>
              <a:rPr lang="zh-CN" altLang="en-US">
                <a:sym typeface="Symbol" panose="05050102010706020507" pitchFamily="18" charset="2"/>
              </a:rPr>
              <a:t> </a:t>
            </a:r>
            <a:r>
              <a:rPr lang="zh-CN" altLang="en-US"/>
              <a:t>与 </a:t>
            </a:r>
            <a:r>
              <a:rPr lang="zh-CN" altLang="en-US">
                <a:sym typeface="Symbol" panose="05050102010706020507" pitchFamily="18" charset="2"/>
              </a:rPr>
              <a:t></a:t>
            </a:r>
            <a:r>
              <a:rPr lang="zh-CN" altLang="en-US"/>
              <a:t> ：利用</a:t>
            </a:r>
            <a:r>
              <a:rPr lang="zh-CN" altLang="en-US">
                <a:sym typeface="Symbol" panose="05050102010706020507" pitchFamily="18" charset="2"/>
              </a:rPr>
              <a:t></a:t>
            </a:r>
            <a:r>
              <a:rPr lang="zh-CN" altLang="en-US"/>
              <a:t>与</a:t>
            </a:r>
            <a:r>
              <a:rPr lang="zh-CN" altLang="en-US">
                <a:sym typeface="Symbol" panose="05050102010706020507" pitchFamily="18" charset="2"/>
              </a:rPr>
              <a:t> </a:t>
            </a:r>
            <a:r>
              <a:rPr lang="zh-CN" altLang="en-US"/>
              <a:t>的分配律、结合律等性质将命题公式化归成析取范式或合取范式。</a:t>
            </a:r>
            <a:endParaRPr lang="en-US" altLang="zh-CN"/>
          </a:p>
          <a:p>
            <a:pPr algn="just">
              <a:spcBef>
                <a:spcPts val="600"/>
              </a:spcBef>
            </a:pPr>
            <a:r>
              <a:rPr lang="en-US" altLang="zh-CN">
                <a:cs typeface="Times New Roman" panose="02020603050405020304" pitchFamily="18" charset="0"/>
              </a:rPr>
              <a:t>(P</a:t>
            </a:r>
            <a:r>
              <a:rPr lang="en-US" altLang="zh-CN">
                <a:sym typeface="Symbol" panose="05050102010706020507" pitchFamily="18" charset="2"/>
              </a:rPr>
              <a:t>  </a:t>
            </a:r>
            <a:r>
              <a:rPr lang="en-US" altLang="zh-CN">
                <a:cs typeface="Times New Roman" panose="02020603050405020304" pitchFamily="18" charset="0"/>
              </a:rPr>
              <a:t>Q)</a:t>
            </a:r>
            <a:r>
              <a:rPr lang="zh-CN" altLang="zh-CN">
                <a:cs typeface="Times New Roman" panose="02020603050405020304" pitchFamily="18" charset="0"/>
              </a:rPr>
              <a:t>∧</a:t>
            </a:r>
            <a:r>
              <a:rPr lang="en-US" altLang="zh-CN">
                <a:cs typeface="Times New Roman" panose="02020603050405020304" pitchFamily="18" charset="0"/>
              </a:rPr>
              <a:t>(P</a:t>
            </a:r>
            <a:r>
              <a:rPr lang="en-US" altLang="zh-CN">
                <a:sym typeface="Symbol" panose="05050102010706020507" pitchFamily="18" charset="2"/>
              </a:rPr>
              <a:t>  </a:t>
            </a:r>
            <a:r>
              <a:rPr lang="en-US" altLang="zh-CN">
                <a:cs typeface="Times New Roman" panose="02020603050405020304" pitchFamily="18" charset="0"/>
              </a:rPr>
              <a:t>R) </a:t>
            </a:r>
            <a:r>
              <a:rPr lang="en-US" altLang="zh-CN">
                <a:sym typeface="Symbol" panose="05050102010706020507" pitchFamily="18" charset="2"/>
              </a:rPr>
              <a:t> </a:t>
            </a:r>
            <a:r>
              <a:rPr lang="en-US" altLang="zh-CN">
                <a:cs typeface="Times New Roman" panose="02020603050405020304" pitchFamily="18" charset="0"/>
              </a:rPr>
              <a:t>P</a:t>
            </a:r>
            <a:r>
              <a:rPr lang="en-US" altLang="zh-CN">
                <a:sym typeface="Symbol" panose="05050102010706020507" pitchFamily="18" charset="2"/>
              </a:rPr>
              <a:t> </a:t>
            </a:r>
            <a:r>
              <a:rPr lang="en-US" altLang="zh-CN">
                <a:cs typeface="Times New Roman" panose="02020603050405020304" pitchFamily="18" charset="0"/>
              </a:rPr>
              <a:t>(Q</a:t>
            </a:r>
            <a:r>
              <a:rPr lang="en-US" altLang="zh-CN">
                <a:sym typeface="Symbol" panose="05050102010706020507" pitchFamily="18" charset="2"/>
              </a:rPr>
              <a:t>  </a:t>
            </a:r>
            <a:r>
              <a:rPr lang="en-US" altLang="zh-CN">
                <a:cs typeface="Times New Roman" panose="02020603050405020304" pitchFamily="18" charset="0"/>
              </a:rPr>
              <a:t>R)</a:t>
            </a:r>
            <a:r>
              <a:rPr lang="en-US" altLang="zh-CN" b="1" kern="100">
                <a:cs typeface="Cambria Math" panose="02040503050406030204" pitchFamily="18" charset="0"/>
              </a:rPr>
              <a:t>⇔ </a:t>
            </a:r>
            <a:r>
              <a:rPr lang="zh-CN" altLang="en-US">
                <a:cs typeface="Times New Roman" panose="02020603050405020304" pitchFamily="18" charset="0"/>
              </a:rPr>
              <a:t>，</a:t>
            </a:r>
            <a:r>
              <a:rPr lang="en-US" altLang="zh-CN">
                <a:cs typeface="Times New Roman" panose="02020603050405020304" pitchFamily="18" charset="0"/>
              </a:rPr>
              <a:t> P</a:t>
            </a:r>
            <a:r>
              <a:rPr lang="en-US" altLang="zh-CN">
                <a:sym typeface="Symbol" panose="05050102010706020507" pitchFamily="18" charset="2"/>
              </a:rPr>
              <a:t> </a:t>
            </a:r>
            <a:r>
              <a:rPr lang="en-US" altLang="zh-CN">
                <a:cs typeface="Times New Roman" panose="02020603050405020304" pitchFamily="18" charset="0"/>
              </a:rPr>
              <a:t>(Q</a:t>
            </a:r>
            <a:r>
              <a:rPr lang="en-US" altLang="zh-CN">
                <a:sym typeface="Symbol" panose="05050102010706020507" pitchFamily="18" charset="2"/>
              </a:rPr>
              <a:t>  </a:t>
            </a:r>
            <a:r>
              <a:rPr lang="en-US" altLang="zh-CN">
                <a:cs typeface="Times New Roman" panose="02020603050405020304" pitchFamily="18" charset="0"/>
              </a:rPr>
              <a:t>R)</a:t>
            </a:r>
            <a:r>
              <a:rPr lang="en-US" altLang="zh-CN">
                <a:sym typeface="Symbol" panose="05050102010706020507" pitchFamily="18" charset="2"/>
              </a:rPr>
              <a:t> </a:t>
            </a:r>
            <a:r>
              <a:rPr lang="en-US" altLang="zh-CN">
                <a:cs typeface="Times New Roman" panose="02020603050405020304" pitchFamily="18" charset="0"/>
              </a:rPr>
              <a:t>(P</a:t>
            </a:r>
            <a:r>
              <a:rPr lang="en-US" altLang="zh-CN">
                <a:sym typeface="Symbol" panose="05050102010706020507" pitchFamily="18" charset="2"/>
              </a:rPr>
              <a:t>  </a:t>
            </a:r>
            <a:r>
              <a:rPr lang="en-US" altLang="zh-CN">
                <a:cs typeface="Times New Roman" panose="02020603050405020304" pitchFamily="18" charset="0"/>
              </a:rPr>
              <a:t>Q)</a:t>
            </a:r>
            <a:r>
              <a:rPr lang="en-US" altLang="zh-CN">
                <a:sym typeface="Symbol" panose="05050102010706020507" pitchFamily="18" charset="2"/>
              </a:rPr>
              <a:t> </a:t>
            </a:r>
            <a:r>
              <a:rPr lang="en-US" altLang="zh-CN">
                <a:cs typeface="Times New Roman" panose="02020603050405020304" pitchFamily="18" charset="0"/>
              </a:rPr>
              <a:t>(P</a:t>
            </a:r>
            <a:r>
              <a:rPr lang="en-US" altLang="zh-CN">
                <a:sym typeface="Symbol" panose="05050102010706020507" pitchFamily="18" charset="2"/>
              </a:rPr>
              <a:t>  </a:t>
            </a:r>
            <a:r>
              <a:rPr lang="en-US" altLang="zh-CN">
                <a:cs typeface="Times New Roman" panose="02020603050405020304" pitchFamily="18" charset="0"/>
              </a:rPr>
              <a:t>R)</a:t>
            </a:r>
            <a:endParaRPr lang="zh-CN" altLang="en-US"/>
          </a:p>
          <a:p>
            <a:pPr algn="just">
              <a:spcBef>
                <a:spcPts val="600"/>
              </a:spcBef>
            </a:pPr>
            <a:endParaRPr lang="zh-CN" altLang="en-US"/>
          </a:p>
          <a:p>
            <a:pPr algn="just">
              <a:spcBef>
                <a:spcPts val="600"/>
              </a:spcBef>
            </a:pPr>
            <a:endParaRPr lang="en-US" altLang="zh-CN" b="1"/>
          </a:p>
          <a:p>
            <a:pPr algn="just">
              <a:spcBef>
                <a:spcPts val="600"/>
              </a:spcBef>
            </a:pPr>
            <a:endParaRPr lang="en-US" altLang="zh-CN" b="1"/>
          </a:p>
          <a:p>
            <a:pPr algn="just">
              <a:spcBef>
                <a:spcPts val="600"/>
              </a:spcBef>
            </a:pPr>
            <a:endParaRPr lang="zh-CN" altLang="en-US"/>
          </a:p>
          <a:p>
            <a:pPr algn="just">
              <a:spcBef>
                <a:spcPts val="600"/>
              </a:spcBef>
            </a:pPr>
            <a:endParaRPr lang="en-US" altLang="zh-CN" b="1"/>
          </a:p>
          <a:p>
            <a:pPr algn="just"/>
            <a:endParaRPr lang="zh-CN" altLang="en-US">
              <a:ea typeface="楷体_GB2312" panose="02010609030101010101" pitchFamily="49" charset="-122"/>
            </a:endParaRPr>
          </a:p>
        </p:txBody>
      </p:sp>
      <p:sp>
        <p:nvSpPr>
          <p:cNvPr id="4" name="矩形 3">
            <a:extLst>
              <a:ext uri="{FF2B5EF4-FFF2-40B4-BE49-F238E27FC236}">
                <a16:creationId xmlns:a16="http://schemas.microsoft.com/office/drawing/2014/main" id="{3BD4B196-5B47-405A-B526-E4F189BF9BDD}"/>
              </a:ext>
            </a:extLst>
          </p:cNvPr>
          <p:cNvSpPr/>
          <p:nvPr/>
        </p:nvSpPr>
        <p:spPr>
          <a:xfrm>
            <a:off x="684259" y="1389180"/>
            <a:ext cx="8152169" cy="1561170"/>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B5FBA999-1187-4964-A3AE-A929BC18E063}"/>
              </a:ext>
            </a:extLst>
          </p:cNvPr>
          <p:cNvSpPr/>
          <p:nvPr/>
        </p:nvSpPr>
        <p:spPr>
          <a:xfrm>
            <a:off x="649591" y="3190571"/>
            <a:ext cx="8152169" cy="488697"/>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35021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zh-CN" altLang="en-US"/>
              <a:t>回顾</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b="1"/>
              <a:t>定义</a:t>
            </a:r>
            <a:endParaRPr lang="en-US" altLang="zh-CN" b="1"/>
          </a:p>
          <a:p>
            <a:pPr algn="just">
              <a:spcBef>
                <a:spcPts val="600"/>
              </a:spcBef>
            </a:pPr>
            <a:r>
              <a:rPr lang="zh-CN" altLang="en-US"/>
              <a:t>设 </a:t>
            </a:r>
            <a:r>
              <a:rPr lang="zh-CN" altLang="en-US">
                <a:sym typeface="Symbol" panose="05050102010706020507" pitchFamily="18" charset="2"/>
              </a:rPr>
              <a:t> </a:t>
            </a:r>
            <a:r>
              <a:rPr lang="zh-CN" altLang="en-US"/>
              <a:t>是 </a:t>
            </a:r>
            <a:r>
              <a:rPr lang="en-US" altLang="zh-CN"/>
              <a:t>n </a:t>
            </a:r>
            <a:r>
              <a:rPr lang="zh-CN" altLang="en-US"/>
              <a:t>元命题公式。如果 </a:t>
            </a:r>
            <a:r>
              <a:rPr lang="zh-CN" altLang="en-US">
                <a:sym typeface="Symbol" panose="05050102010706020507" pitchFamily="18" charset="2"/>
              </a:rPr>
              <a:t> </a:t>
            </a:r>
            <a:r>
              <a:rPr lang="zh-CN" altLang="en-US"/>
              <a:t>具有下述形式</a:t>
            </a:r>
          </a:p>
          <a:p>
            <a:pPr algn="ctr">
              <a:spcBef>
                <a:spcPts val="600"/>
              </a:spcBef>
            </a:pPr>
            <a:r>
              <a:rPr lang="zh-CN" altLang="en-US">
                <a:sym typeface="Symbol" panose="05050102010706020507" pitchFamily="18" charset="2"/>
              </a:rPr>
              <a:t> </a:t>
            </a:r>
            <a:r>
              <a:rPr lang="en-US" altLang="zh-CN">
                <a:sym typeface="Symbol" panose="05050102010706020507" pitchFamily="18" charset="2"/>
              </a:rPr>
              <a:t>= </a:t>
            </a:r>
            <a:r>
              <a:rPr lang="en-US" altLang="zh-CN" baseline="-25000">
                <a:sym typeface="Symbol" panose="05050102010706020507" pitchFamily="18" charset="2"/>
              </a:rPr>
              <a:t>1</a:t>
            </a:r>
            <a:r>
              <a:rPr lang="en-US" altLang="zh-CN">
                <a:sym typeface="Symbol" panose="05050102010706020507" pitchFamily="18" charset="2"/>
              </a:rPr>
              <a:t>  </a:t>
            </a:r>
            <a:r>
              <a:rPr lang="en-US" altLang="zh-CN" baseline="-25000">
                <a:sym typeface="Symbol" panose="05050102010706020507" pitchFamily="18" charset="2"/>
              </a:rPr>
              <a:t>2 </a:t>
            </a:r>
            <a:r>
              <a:rPr lang="en-US" altLang="zh-CN">
                <a:sym typeface="Symbol" panose="05050102010706020507" pitchFamily="18" charset="2"/>
              </a:rPr>
              <a:t> …  </a:t>
            </a:r>
            <a:r>
              <a:rPr lang="en-US" altLang="zh-CN" baseline="-25000">
                <a:sym typeface="Symbol" panose="05050102010706020507" pitchFamily="18" charset="2"/>
              </a:rPr>
              <a:t>n</a:t>
            </a:r>
            <a:r>
              <a:rPr lang="en-US" altLang="zh-CN">
                <a:sym typeface="Symbol" panose="05050102010706020507" pitchFamily="18" charset="2"/>
              </a:rPr>
              <a:t> </a:t>
            </a:r>
            <a:endParaRPr lang="en-US" altLang="zh-CN"/>
          </a:p>
          <a:p>
            <a:pPr>
              <a:spcBef>
                <a:spcPts val="600"/>
              </a:spcBef>
            </a:pPr>
            <a:r>
              <a:rPr lang="zh-CN" altLang="en-US"/>
              <a:t>并且诸 </a:t>
            </a:r>
            <a:r>
              <a:rPr lang="zh-CN" altLang="en-US">
                <a:sym typeface="Symbol" panose="05050102010706020507" pitchFamily="18" charset="2"/>
              </a:rPr>
              <a:t></a:t>
            </a:r>
            <a:r>
              <a:rPr lang="en-US" altLang="zh-CN" baseline="-25000">
                <a:sym typeface="Symbol" panose="05050102010706020507" pitchFamily="18" charset="2"/>
              </a:rPr>
              <a:t>i </a:t>
            </a:r>
            <a:r>
              <a:rPr lang="zh-CN" altLang="en-US"/>
              <a:t>具有形式</a:t>
            </a:r>
            <a:endParaRPr lang="en-US" altLang="zh-CN"/>
          </a:p>
          <a:p>
            <a:pPr>
              <a:spcBef>
                <a:spcPts val="600"/>
              </a:spcBef>
            </a:pPr>
            <a:endParaRPr lang="zh-CN" altLang="en-US"/>
          </a:p>
          <a:p>
            <a:pPr algn="just">
              <a:spcBef>
                <a:spcPts val="600"/>
              </a:spcBef>
            </a:pPr>
            <a:r>
              <a:rPr lang="zh-CN" altLang="en-US"/>
              <a:t>其中   为</a:t>
            </a:r>
            <a:r>
              <a:rPr lang="en-US" altLang="zh-CN"/>
              <a:t>P</a:t>
            </a:r>
            <a:r>
              <a:rPr lang="en-US" altLang="zh-CN" baseline="-25000"/>
              <a:t>i </a:t>
            </a:r>
            <a:r>
              <a:rPr lang="zh-CN" altLang="en-US"/>
              <a:t>或</a:t>
            </a:r>
            <a:r>
              <a:rPr lang="zh-CN" altLang="en-US">
                <a:sym typeface="Symbol" panose="05050102010706020507" pitchFamily="18" charset="2"/>
              </a:rPr>
              <a:t></a:t>
            </a:r>
            <a:r>
              <a:rPr lang="en-US" altLang="zh-CN">
                <a:sym typeface="Symbol" panose="05050102010706020507" pitchFamily="18" charset="2"/>
              </a:rPr>
              <a:t>P</a:t>
            </a:r>
            <a:r>
              <a:rPr lang="en-US" altLang="zh-CN" baseline="-25000">
                <a:sym typeface="Symbol" panose="05050102010706020507" pitchFamily="18" charset="2"/>
              </a:rPr>
              <a:t>i  </a:t>
            </a:r>
            <a:r>
              <a:rPr lang="zh-CN" altLang="en-US"/>
              <a:t>，称</a:t>
            </a:r>
            <a:r>
              <a:rPr lang="zh-CN" altLang="en-US">
                <a:sym typeface="Symbol" panose="05050102010706020507" pitchFamily="18" charset="2"/>
              </a:rPr>
              <a:t>为</a:t>
            </a:r>
            <a:r>
              <a:rPr lang="zh-CN" altLang="en-US"/>
              <a:t>小项范式</a:t>
            </a:r>
            <a:r>
              <a:rPr lang="en-US" altLang="zh-CN"/>
              <a:t>(</a:t>
            </a:r>
            <a:r>
              <a:rPr lang="zh-CN" altLang="en-US"/>
              <a:t>主析取范式</a:t>
            </a:r>
            <a:r>
              <a:rPr lang="en-US" altLang="zh-CN"/>
              <a:t>)</a:t>
            </a:r>
            <a:r>
              <a:rPr lang="zh-CN" altLang="en-US"/>
              <a:t>，称</a:t>
            </a:r>
            <a:r>
              <a:rPr lang="zh-CN" altLang="en-US">
                <a:sym typeface="Symbol" panose="05050102010706020507" pitchFamily="18" charset="2"/>
              </a:rPr>
              <a:t></a:t>
            </a:r>
            <a:r>
              <a:rPr lang="en-US" altLang="zh-CN" baseline="-25000">
                <a:sym typeface="Symbol" panose="05050102010706020507" pitchFamily="18" charset="2"/>
              </a:rPr>
              <a:t>i </a:t>
            </a:r>
            <a:r>
              <a:rPr lang="zh-CN" altLang="en-US"/>
              <a:t>为小项。</a:t>
            </a:r>
          </a:p>
          <a:p>
            <a:pPr algn="just">
              <a:spcBef>
                <a:spcPts val="600"/>
              </a:spcBef>
            </a:pPr>
            <a:endParaRPr lang="en-US" altLang="zh-CN" b="1"/>
          </a:p>
          <a:p>
            <a:pPr algn="just">
              <a:spcBef>
                <a:spcPts val="600"/>
              </a:spcBef>
            </a:pPr>
            <a:r>
              <a:rPr lang="zh-CN" altLang="en-US" b="1"/>
              <a:t>定义</a:t>
            </a:r>
            <a:endParaRPr lang="en-US" altLang="zh-CN" b="1"/>
          </a:p>
          <a:p>
            <a:pPr algn="just">
              <a:spcBef>
                <a:spcPts val="600"/>
              </a:spcBef>
            </a:pPr>
            <a:r>
              <a:rPr lang="zh-CN" altLang="en-US"/>
              <a:t>设 </a:t>
            </a:r>
            <a:r>
              <a:rPr lang="zh-CN" altLang="en-US">
                <a:sym typeface="Symbol" panose="05050102010706020507" pitchFamily="18" charset="2"/>
              </a:rPr>
              <a:t> </a:t>
            </a:r>
            <a:r>
              <a:rPr lang="zh-CN" altLang="en-US"/>
              <a:t>是 </a:t>
            </a:r>
            <a:r>
              <a:rPr lang="en-US" altLang="zh-CN"/>
              <a:t>n </a:t>
            </a:r>
            <a:r>
              <a:rPr lang="zh-CN" altLang="en-US"/>
              <a:t>元命题公式。如果 </a:t>
            </a:r>
            <a:r>
              <a:rPr lang="zh-CN" altLang="en-US">
                <a:sym typeface="Symbol" panose="05050102010706020507" pitchFamily="18" charset="2"/>
              </a:rPr>
              <a:t> </a:t>
            </a:r>
            <a:r>
              <a:rPr lang="zh-CN" altLang="en-US"/>
              <a:t>具有下述形式</a:t>
            </a:r>
          </a:p>
          <a:p>
            <a:pPr algn="ctr">
              <a:spcBef>
                <a:spcPts val="600"/>
              </a:spcBef>
            </a:pPr>
            <a:r>
              <a:rPr lang="zh-CN" altLang="en-US">
                <a:sym typeface="Symbol" panose="05050102010706020507" pitchFamily="18" charset="2"/>
              </a:rPr>
              <a:t> </a:t>
            </a:r>
            <a:r>
              <a:rPr lang="en-US" altLang="zh-CN">
                <a:sym typeface="Symbol" panose="05050102010706020507" pitchFamily="18" charset="2"/>
              </a:rPr>
              <a:t>= </a:t>
            </a:r>
            <a:r>
              <a:rPr lang="en-US" altLang="zh-CN" baseline="-25000">
                <a:sym typeface="Symbol" panose="05050102010706020507" pitchFamily="18" charset="2"/>
              </a:rPr>
              <a:t>1</a:t>
            </a:r>
            <a:r>
              <a:rPr lang="en-US" altLang="zh-CN">
                <a:sym typeface="Symbol" panose="05050102010706020507" pitchFamily="18" charset="2"/>
              </a:rPr>
              <a:t>  </a:t>
            </a:r>
            <a:r>
              <a:rPr lang="en-US" altLang="zh-CN" baseline="-25000">
                <a:sym typeface="Symbol" panose="05050102010706020507" pitchFamily="18" charset="2"/>
              </a:rPr>
              <a:t>2  </a:t>
            </a:r>
            <a:r>
              <a:rPr lang="en-US" altLang="zh-CN">
                <a:sym typeface="Symbol" panose="05050102010706020507" pitchFamily="18" charset="2"/>
              </a:rPr>
              <a:t> …  </a:t>
            </a:r>
            <a:r>
              <a:rPr lang="en-US" altLang="zh-CN" baseline="-25000">
                <a:sym typeface="Symbol" panose="05050102010706020507" pitchFamily="18" charset="2"/>
              </a:rPr>
              <a:t>n</a:t>
            </a:r>
            <a:endParaRPr lang="en-US" altLang="zh-CN"/>
          </a:p>
          <a:p>
            <a:pPr algn="just">
              <a:spcBef>
                <a:spcPts val="600"/>
              </a:spcBef>
            </a:pPr>
            <a:r>
              <a:rPr lang="en-US" altLang="zh-CN"/>
              <a:t>   </a:t>
            </a:r>
            <a:r>
              <a:rPr lang="zh-CN" altLang="en-US"/>
              <a:t>并且诸 </a:t>
            </a:r>
            <a:r>
              <a:rPr lang="zh-CN" altLang="en-US">
                <a:sym typeface="Symbol" panose="05050102010706020507" pitchFamily="18" charset="2"/>
              </a:rPr>
              <a:t></a:t>
            </a:r>
            <a:r>
              <a:rPr lang="en-US" altLang="zh-CN" baseline="-25000">
                <a:sym typeface="Symbol" panose="05050102010706020507" pitchFamily="18" charset="2"/>
              </a:rPr>
              <a:t>i </a:t>
            </a:r>
            <a:r>
              <a:rPr lang="zh-CN" altLang="en-US"/>
              <a:t>具有形式</a:t>
            </a:r>
          </a:p>
          <a:p>
            <a:pPr algn="just">
              <a:spcBef>
                <a:spcPts val="600"/>
              </a:spcBef>
            </a:pPr>
            <a:r>
              <a:rPr lang="zh-CN" altLang="en-US"/>
              <a:t>   </a:t>
            </a:r>
          </a:p>
          <a:p>
            <a:pPr algn="just">
              <a:spcBef>
                <a:spcPts val="600"/>
              </a:spcBef>
            </a:pPr>
            <a:r>
              <a:rPr lang="zh-CN" altLang="en-US"/>
              <a:t>其中    为</a:t>
            </a:r>
            <a:r>
              <a:rPr lang="en-US" altLang="zh-CN"/>
              <a:t>P</a:t>
            </a:r>
            <a:r>
              <a:rPr lang="en-US" altLang="zh-CN" baseline="-25000"/>
              <a:t>i </a:t>
            </a:r>
            <a:r>
              <a:rPr lang="zh-CN" altLang="en-US"/>
              <a:t>或</a:t>
            </a:r>
            <a:r>
              <a:rPr lang="zh-CN" altLang="en-US">
                <a:sym typeface="Symbol" panose="05050102010706020507" pitchFamily="18" charset="2"/>
              </a:rPr>
              <a:t></a:t>
            </a:r>
            <a:r>
              <a:rPr lang="en-US" altLang="zh-CN">
                <a:sym typeface="Symbol" panose="05050102010706020507" pitchFamily="18" charset="2"/>
              </a:rPr>
              <a:t>P</a:t>
            </a:r>
            <a:r>
              <a:rPr lang="en-US" altLang="zh-CN" baseline="-25000">
                <a:sym typeface="Symbol" panose="05050102010706020507" pitchFamily="18" charset="2"/>
              </a:rPr>
              <a:t>i  </a:t>
            </a:r>
            <a:r>
              <a:rPr lang="zh-CN" altLang="en-US"/>
              <a:t>，称</a:t>
            </a:r>
            <a:r>
              <a:rPr lang="zh-CN" altLang="en-US">
                <a:sym typeface="Symbol" panose="05050102010706020507" pitchFamily="18" charset="2"/>
              </a:rPr>
              <a:t></a:t>
            </a:r>
            <a:r>
              <a:rPr lang="zh-CN" altLang="en-US"/>
              <a:t>为大项范式</a:t>
            </a:r>
            <a:r>
              <a:rPr lang="en-US" altLang="zh-CN"/>
              <a:t>(</a:t>
            </a:r>
            <a:r>
              <a:rPr lang="zh-CN" altLang="en-US"/>
              <a:t>主合取范式</a:t>
            </a:r>
            <a:r>
              <a:rPr lang="en-US" altLang="zh-CN"/>
              <a:t>)</a:t>
            </a:r>
            <a:r>
              <a:rPr lang="zh-CN" altLang="en-US"/>
              <a:t>，称</a:t>
            </a:r>
            <a:r>
              <a:rPr lang="zh-CN" altLang="en-US">
                <a:sym typeface="Symbol" panose="05050102010706020507" pitchFamily="18" charset="2"/>
              </a:rPr>
              <a:t></a:t>
            </a:r>
            <a:r>
              <a:rPr lang="en-US" altLang="zh-CN" baseline="-25000">
                <a:sym typeface="Symbol" panose="05050102010706020507" pitchFamily="18" charset="2"/>
              </a:rPr>
              <a:t>i</a:t>
            </a:r>
            <a:r>
              <a:rPr lang="zh-CN" altLang="en-US"/>
              <a:t>为大项。</a:t>
            </a:r>
          </a:p>
          <a:p>
            <a:pPr algn="just">
              <a:spcBef>
                <a:spcPts val="600"/>
              </a:spcBef>
            </a:pPr>
            <a:endParaRPr lang="zh-CN" altLang="en-US" b="1"/>
          </a:p>
          <a:p>
            <a:pPr algn="just">
              <a:spcBef>
                <a:spcPts val="600"/>
              </a:spcBef>
            </a:pPr>
            <a:r>
              <a:rPr lang="zh-CN" altLang="en-US" b="1"/>
              <a:t>例  </a:t>
            </a:r>
            <a:r>
              <a:rPr lang="en-US" altLang="zh-CN"/>
              <a:t>(P</a:t>
            </a:r>
            <a:r>
              <a:rPr lang="en-US" altLang="zh-CN">
                <a:sym typeface="Symbol" panose="05050102010706020507" pitchFamily="18" charset="2"/>
              </a:rPr>
              <a:t></a:t>
            </a:r>
            <a:r>
              <a:rPr lang="en-US" altLang="zh-CN"/>
              <a:t>Q</a:t>
            </a:r>
            <a:r>
              <a:rPr lang="en-US" altLang="zh-CN">
                <a:sym typeface="Symbol" panose="05050102010706020507" pitchFamily="18" charset="2"/>
              </a:rPr>
              <a:t></a:t>
            </a:r>
            <a:r>
              <a:rPr lang="en-US" altLang="zh-CN"/>
              <a:t>R)</a:t>
            </a:r>
            <a:r>
              <a:rPr lang="en-US" altLang="zh-CN">
                <a:sym typeface="Symbol" panose="05050102010706020507" pitchFamily="18" charset="2"/>
              </a:rPr>
              <a:t></a:t>
            </a:r>
            <a:r>
              <a:rPr lang="en-US" altLang="zh-CN"/>
              <a:t>(P</a:t>
            </a:r>
            <a:r>
              <a:rPr lang="en-US" altLang="zh-CN">
                <a:sym typeface="Symbol" panose="05050102010706020507" pitchFamily="18" charset="2"/>
              </a:rPr>
              <a:t></a:t>
            </a:r>
            <a:r>
              <a:rPr lang="en-US" altLang="zh-CN"/>
              <a:t>Q</a:t>
            </a:r>
            <a:r>
              <a:rPr lang="en-US" altLang="zh-CN">
                <a:sym typeface="Symbol" panose="05050102010706020507" pitchFamily="18" charset="2"/>
              </a:rPr>
              <a:t></a:t>
            </a:r>
            <a:r>
              <a:rPr lang="en-US" altLang="zh-CN"/>
              <a:t>R)</a:t>
            </a:r>
            <a:r>
              <a:rPr lang="en-US" altLang="zh-CN">
                <a:sym typeface="Symbol" panose="05050102010706020507" pitchFamily="18" charset="2"/>
              </a:rPr>
              <a:t></a:t>
            </a:r>
            <a:r>
              <a:rPr lang="en-US" altLang="zh-CN"/>
              <a:t>(</a:t>
            </a:r>
            <a:r>
              <a:rPr lang="en-US" altLang="zh-CN">
                <a:sym typeface="Symbol" panose="05050102010706020507" pitchFamily="18" charset="2"/>
              </a:rPr>
              <a:t></a:t>
            </a:r>
            <a:r>
              <a:rPr lang="en-US" altLang="zh-CN"/>
              <a:t>P</a:t>
            </a:r>
            <a:r>
              <a:rPr lang="en-US" altLang="zh-CN">
                <a:sym typeface="Symbol" panose="05050102010706020507" pitchFamily="18" charset="2"/>
              </a:rPr>
              <a:t></a:t>
            </a:r>
            <a:r>
              <a:rPr lang="en-US" altLang="zh-CN"/>
              <a:t>Q</a:t>
            </a:r>
            <a:r>
              <a:rPr lang="en-US" altLang="zh-CN">
                <a:sym typeface="Symbol" panose="05050102010706020507" pitchFamily="18" charset="2"/>
              </a:rPr>
              <a:t></a:t>
            </a:r>
            <a:r>
              <a:rPr lang="en-US" altLang="zh-CN"/>
              <a:t>R) </a:t>
            </a:r>
            <a:r>
              <a:rPr lang="zh-CN" altLang="en-US"/>
              <a:t>是主析取范式。</a:t>
            </a:r>
          </a:p>
          <a:p>
            <a:pPr algn="just">
              <a:spcBef>
                <a:spcPts val="600"/>
              </a:spcBef>
            </a:pPr>
            <a:r>
              <a:rPr lang="zh-CN" altLang="en-US"/>
              <a:t>      </a:t>
            </a:r>
            <a:r>
              <a:rPr lang="en-US" altLang="zh-CN"/>
              <a:t>(P</a:t>
            </a:r>
            <a:r>
              <a:rPr lang="en-US" altLang="zh-CN">
                <a:sym typeface="Symbol" panose="05050102010706020507" pitchFamily="18" charset="2"/>
              </a:rPr>
              <a:t></a:t>
            </a:r>
            <a:r>
              <a:rPr lang="en-US" altLang="zh-CN"/>
              <a:t>Q</a:t>
            </a:r>
            <a:r>
              <a:rPr lang="en-US" altLang="zh-CN">
                <a:sym typeface="Symbol" panose="05050102010706020507" pitchFamily="18" charset="2"/>
              </a:rPr>
              <a:t></a:t>
            </a:r>
            <a:r>
              <a:rPr lang="en-US" altLang="zh-CN"/>
              <a:t>R)</a:t>
            </a:r>
            <a:r>
              <a:rPr lang="en-US" altLang="zh-CN">
                <a:sym typeface="Symbol" panose="05050102010706020507" pitchFamily="18" charset="2"/>
              </a:rPr>
              <a:t></a:t>
            </a:r>
            <a:r>
              <a:rPr lang="en-US" altLang="zh-CN"/>
              <a:t>(P</a:t>
            </a:r>
            <a:r>
              <a:rPr lang="en-US" altLang="zh-CN">
                <a:sym typeface="Symbol" panose="05050102010706020507" pitchFamily="18" charset="2"/>
              </a:rPr>
              <a:t></a:t>
            </a:r>
            <a:r>
              <a:rPr lang="en-US" altLang="zh-CN"/>
              <a:t>Q</a:t>
            </a:r>
            <a:r>
              <a:rPr lang="en-US" altLang="zh-CN">
                <a:sym typeface="Symbol" panose="05050102010706020507" pitchFamily="18" charset="2"/>
              </a:rPr>
              <a:t></a:t>
            </a:r>
            <a:r>
              <a:rPr lang="en-US" altLang="zh-CN"/>
              <a:t>R)</a:t>
            </a:r>
            <a:r>
              <a:rPr lang="en-US" altLang="zh-CN">
                <a:sym typeface="Symbol" panose="05050102010706020507" pitchFamily="18" charset="2"/>
              </a:rPr>
              <a:t></a:t>
            </a:r>
            <a:r>
              <a:rPr lang="en-US" altLang="zh-CN"/>
              <a:t>(</a:t>
            </a:r>
            <a:r>
              <a:rPr lang="en-US" altLang="zh-CN">
                <a:sym typeface="Symbol" panose="05050102010706020507" pitchFamily="18" charset="2"/>
              </a:rPr>
              <a:t></a:t>
            </a:r>
            <a:r>
              <a:rPr lang="en-US" altLang="zh-CN"/>
              <a:t>P</a:t>
            </a:r>
            <a:r>
              <a:rPr lang="en-US" altLang="zh-CN">
                <a:sym typeface="Symbol" panose="05050102010706020507" pitchFamily="18" charset="2"/>
              </a:rPr>
              <a:t></a:t>
            </a:r>
            <a:r>
              <a:rPr lang="en-US" altLang="zh-CN"/>
              <a:t>Q</a:t>
            </a:r>
            <a:r>
              <a:rPr lang="en-US" altLang="zh-CN">
                <a:sym typeface="Symbol" panose="05050102010706020507" pitchFamily="18" charset="2"/>
              </a:rPr>
              <a:t></a:t>
            </a:r>
            <a:r>
              <a:rPr lang="en-US" altLang="zh-CN"/>
              <a:t>R) </a:t>
            </a:r>
            <a:r>
              <a:rPr lang="zh-CN" altLang="en-US"/>
              <a:t>是主合取范式。</a:t>
            </a:r>
          </a:p>
          <a:p>
            <a:pPr algn="just"/>
            <a:endParaRPr lang="zh-CN" altLang="en-US">
              <a:ea typeface="楷体_GB2312" panose="02010609030101010101" pitchFamily="49" charset="-122"/>
            </a:endParaRPr>
          </a:p>
        </p:txBody>
      </p:sp>
      <p:graphicFrame>
        <p:nvGraphicFramePr>
          <p:cNvPr id="4" name="对象 3">
            <a:extLst>
              <a:ext uri="{FF2B5EF4-FFF2-40B4-BE49-F238E27FC236}">
                <a16:creationId xmlns:a16="http://schemas.microsoft.com/office/drawing/2014/main" id="{ADB79B3E-F1ED-4778-A05C-6AFEF2B6AC19}"/>
              </a:ext>
            </a:extLst>
          </p:cNvPr>
          <p:cNvGraphicFramePr>
            <a:graphicFrameLocks noChangeAspect="1"/>
          </p:cNvGraphicFramePr>
          <p:nvPr>
            <p:extLst>
              <p:ext uri="{D42A27DB-BD31-4B8C-83A1-F6EECF244321}">
                <p14:modId xmlns:p14="http://schemas.microsoft.com/office/powerpoint/2010/main" val="1006115216"/>
              </p:ext>
            </p:extLst>
          </p:nvPr>
        </p:nvGraphicFramePr>
        <p:xfrm>
          <a:off x="3643314" y="2603332"/>
          <a:ext cx="2245253" cy="338835"/>
        </p:xfrm>
        <a:graphic>
          <a:graphicData uri="http://schemas.openxmlformats.org/presentationml/2006/ole">
            <mc:AlternateContent xmlns:mc="http://schemas.openxmlformats.org/markup-compatibility/2006">
              <mc:Choice xmlns:v="urn:schemas-microsoft-com:vml" Requires="v">
                <p:oleObj spid="_x0000_s2666" name="Equation" r:id="rId3" imgW="2871859" imgH="433524" progId="Equation.DSMT4">
                  <p:embed/>
                </p:oleObj>
              </mc:Choice>
              <mc:Fallback>
                <p:oleObj name="Equation" r:id="rId3" imgW="2871859" imgH="433524" progId="Equation.DSMT4">
                  <p:embed/>
                  <p:pic>
                    <p:nvPicPr>
                      <p:cNvPr id="0" name=""/>
                      <p:cNvPicPr/>
                      <p:nvPr/>
                    </p:nvPicPr>
                    <p:blipFill>
                      <a:blip r:embed="rId4"/>
                      <a:stretch>
                        <a:fillRect/>
                      </a:stretch>
                    </p:blipFill>
                    <p:spPr>
                      <a:xfrm>
                        <a:off x="3643314" y="2603332"/>
                        <a:ext cx="2245253" cy="338835"/>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802D8EFC-2ED9-4A67-959D-7073B864EB26}"/>
              </a:ext>
            </a:extLst>
          </p:cNvPr>
          <p:cNvGraphicFramePr>
            <a:graphicFrameLocks noChangeAspect="1"/>
          </p:cNvGraphicFramePr>
          <p:nvPr>
            <p:extLst>
              <p:ext uri="{D42A27DB-BD31-4B8C-83A1-F6EECF244321}">
                <p14:modId xmlns:p14="http://schemas.microsoft.com/office/powerpoint/2010/main" val="2939013187"/>
              </p:ext>
            </p:extLst>
          </p:nvPr>
        </p:nvGraphicFramePr>
        <p:xfrm>
          <a:off x="1238780" y="2942167"/>
          <a:ext cx="257175" cy="409575"/>
        </p:xfrm>
        <a:graphic>
          <a:graphicData uri="http://schemas.openxmlformats.org/presentationml/2006/ole">
            <mc:AlternateContent xmlns:mc="http://schemas.openxmlformats.org/markup-compatibility/2006">
              <mc:Choice xmlns:v="urn:schemas-microsoft-com:vml" Requires="v">
                <p:oleObj spid="_x0000_s2667" name="Equation" r:id="rId5" imgW="257319" imgH="409643" progId="Equation.DSMT4">
                  <p:embed/>
                </p:oleObj>
              </mc:Choice>
              <mc:Fallback>
                <p:oleObj name="Equation" r:id="rId5" imgW="257319" imgH="409643" progId="Equation.DSMT4">
                  <p:embed/>
                  <p:pic>
                    <p:nvPicPr>
                      <p:cNvPr id="0" name=""/>
                      <p:cNvPicPr/>
                      <p:nvPr/>
                    </p:nvPicPr>
                    <p:blipFill>
                      <a:blip r:embed="rId6"/>
                      <a:stretch>
                        <a:fillRect/>
                      </a:stretch>
                    </p:blipFill>
                    <p:spPr>
                      <a:xfrm>
                        <a:off x="1238780" y="2942167"/>
                        <a:ext cx="257175" cy="409575"/>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086FB507-C213-46B4-BF70-E17372E94B89}"/>
              </a:ext>
            </a:extLst>
          </p:cNvPr>
          <p:cNvGraphicFramePr>
            <a:graphicFrameLocks noChangeAspect="1"/>
          </p:cNvGraphicFramePr>
          <p:nvPr>
            <p:extLst>
              <p:ext uri="{D42A27DB-BD31-4B8C-83A1-F6EECF244321}">
                <p14:modId xmlns:p14="http://schemas.microsoft.com/office/powerpoint/2010/main" val="2803089294"/>
              </p:ext>
            </p:extLst>
          </p:nvPr>
        </p:nvGraphicFramePr>
        <p:xfrm>
          <a:off x="3699854" y="4873673"/>
          <a:ext cx="2216983" cy="377269"/>
        </p:xfrm>
        <a:graphic>
          <a:graphicData uri="http://schemas.openxmlformats.org/presentationml/2006/ole">
            <mc:AlternateContent xmlns:mc="http://schemas.openxmlformats.org/markup-compatibility/2006">
              <mc:Choice xmlns:v="urn:schemas-microsoft-com:vml" Requires="v">
                <p:oleObj spid="_x0000_s2668" name="Equation" r:id="rId7" imgW="2490783" imgH="423726" progId="Equation.DSMT4">
                  <p:embed/>
                </p:oleObj>
              </mc:Choice>
              <mc:Fallback>
                <p:oleObj name="Equation" r:id="rId7" imgW="2490783" imgH="423726" progId="Equation.DSMT4">
                  <p:embed/>
                  <p:pic>
                    <p:nvPicPr>
                      <p:cNvPr id="0" name=""/>
                      <p:cNvPicPr/>
                      <p:nvPr/>
                    </p:nvPicPr>
                    <p:blipFill>
                      <a:blip r:embed="rId8"/>
                      <a:stretch>
                        <a:fillRect/>
                      </a:stretch>
                    </p:blipFill>
                    <p:spPr>
                      <a:xfrm>
                        <a:off x="3699854" y="4873673"/>
                        <a:ext cx="2216983" cy="377269"/>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1B828090-65BD-459C-B12C-C8B9CD2E4E0A}"/>
              </a:ext>
            </a:extLst>
          </p:cNvPr>
          <p:cNvGraphicFramePr>
            <a:graphicFrameLocks noChangeAspect="1"/>
          </p:cNvGraphicFramePr>
          <p:nvPr>
            <p:extLst>
              <p:ext uri="{D42A27DB-BD31-4B8C-83A1-F6EECF244321}">
                <p14:modId xmlns:p14="http://schemas.microsoft.com/office/powerpoint/2010/main" val="270882409"/>
              </p:ext>
            </p:extLst>
          </p:nvPr>
        </p:nvGraphicFramePr>
        <p:xfrm>
          <a:off x="1243542" y="5185833"/>
          <a:ext cx="252413" cy="404813"/>
        </p:xfrm>
        <a:graphic>
          <a:graphicData uri="http://schemas.openxmlformats.org/presentationml/2006/ole">
            <mc:AlternateContent xmlns:mc="http://schemas.openxmlformats.org/markup-compatibility/2006">
              <mc:Choice xmlns:v="urn:schemas-microsoft-com:vml" Requires="v">
                <p:oleObj spid="_x0000_s2669" name="Equation" r:id="rId9" imgW="252417" imgH="404744" progId="Equation.DSMT4">
                  <p:embed/>
                </p:oleObj>
              </mc:Choice>
              <mc:Fallback>
                <p:oleObj name="Equation" r:id="rId9" imgW="252417" imgH="404744" progId="Equation.DSMT4">
                  <p:embed/>
                  <p:pic>
                    <p:nvPicPr>
                      <p:cNvPr id="0" name=""/>
                      <p:cNvPicPr/>
                      <p:nvPr/>
                    </p:nvPicPr>
                    <p:blipFill>
                      <a:blip r:embed="rId10"/>
                      <a:stretch>
                        <a:fillRect/>
                      </a:stretch>
                    </p:blipFill>
                    <p:spPr>
                      <a:xfrm>
                        <a:off x="1243542" y="5185833"/>
                        <a:ext cx="252413" cy="404813"/>
                      </a:xfrm>
                      <a:prstGeom prst="rect">
                        <a:avLst/>
                      </a:prstGeom>
                    </p:spPr>
                  </p:pic>
                </p:oleObj>
              </mc:Fallback>
            </mc:AlternateContent>
          </a:graphicData>
        </a:graphic>
      </p:graphicFrame>
      <p:sp>
        <p:nvSpPr>
          <p:cNvPr id="8" name="矩形 7">
            <a:extLst>
              <a:ext uri="{FF2B5EF4-FFF2-40B4-BE49-F238E27FC236}">
                <a16:creationId xmlns:a16="http://schemas.microsoft.com/office/drawing/2014/main" id="{1B0986E0-F9CC-4737-9810-6D6BC29706E1}"/>
              </a:ext>
            </a:extLst>
          </p:cNvPr>
          <p:cNvSpPr/>
          <p:nvPr/>
        </p:nvSpPr>
        <p:spPr>
          <a:xfrm>
            <a:off x="684259" y="1389179"/>
            <a:ext cx="8152169" cy="1962563"/>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CAFE6D4-D5E0-4FC3-9960-F82F7A242487}"/>
              </a:ext>
            </a:extLst>
          </p:cNvPr>
          <p:cNvSpPr/>
          <p:nvPr/>
        </p:nvSpPr>
        <p:spPr>
          <a:xfrm>
            <a:off x="684259" y="3658246"/>
            <a:ext cx="8152169" cy="1962563"/>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62488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7"/>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zh-CN" altLang="en-US"/>
              <a:t>回顾</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a:t>求一个命题公式的主析取范式的步骤</a:t>
            </a:r>
            <a:r>
              <a:rPr lang="en-US" altLang="zh-CN"/>
              <a:t>(</a:t>
            </a:r>
            <a:r>
              <a:rPr lang="zh-CN" altLang="en-US"/>
              <a:t>求主合取范式的步骤类似</a:t>
            </a:r>
            <a:r>
              <a:rPr lang="en-US" altLang="zh-CN"/>
              <a:t>)</a:t>
            </a:r>
            <a:r>
              <a:rPr lang="zh-CN" altLang="en-US"/>
              <a:t>。</a:t>
            </a:r>
          </a:p>
          <a:p>
            <a:pPr algn="just">
              <a:spcBef>
                <a:spcPts val="600"/>
              </a:spcBef>
            </a:pPr>
            <a:r>
              <a:rPr lang="en-US" altLang="zh-CN"/>
              <a:t>1) </a:t>
            </a:r>
            <a:r>
              <a:rPr lang="zh-CN" altLang="en-US"/>
              <a:t>联结词归约：同前。</a:t>
            </a:r>
          </a:p>
          <a:p>
            <a:pPr algn="just">
              <a:spcBef>
                <a:spcPts val="600"/>
              </a:spcBef>
            </a:pPr>
            <a:r>
              <a:rPr lang="en-US" altLang="zh-CN"/>
              <a:t>2) </a:t>
            </a:r>
            <a:r>
              <a:rPr lang="zh-CN" altLang="en-US"/>
              <a:t>否定词深入：同前。</a:t>
            </a:r>
          </a:p>
          <a:p>
            <a:pPr algn="just">
              <a:spcBef>
                <a:spcPts val="600"/>
              </a:spcBef>
            </a:pPr>
            <a:r>
              <a:rPr lang="en-US" altLang="zh-CN"/>
              <a:t>3) </a:t>
            </a:r>
            <a:r>
              <a:rPr lang="zh-CN" altLang="en-US"/>
              <a:t>调整</a:t>
            </a:r>
            <a:r>
              <a:rPr lang="zh-CN" altLang="en-US">
                <a:sym typeface="Symbol" panose="05050102010706020507" pitchFamily="18" charset="2"/>
              </a:rPr>
              <a:t></a:t>
            </a:r>
            <a:r>
              <a:rPr lang="zh-CN" altLang="en-US"/>
              <a:t>与</a:t>
            </a:r>
            <a:r>
              <a:rPr lang="zh-CN" altLang="en-US">
                <a:sym typeface="Symbol" panose="05050102010706020507" pitchFamily="18" charset="2"/>
              </a:rPr>
              <a:t></a:t>
            </a:r>
            <a:r>
              <a:rPr lang="zh-CN" altLang="en-US"/>
              <a:t> ：同前。</a:t>
            </a:r>
          </a:p>
          <a:p>
            <a:pPr algn="just">
              <a:spcBef>
                <a:spcPts val="600"/>
              </a:spcBef>
            </a:pPr>
            <a:r>
              <a:rPr lang="en-US" altLang="zh-CN"/>
              <a:t>4) </a:t>
            </a:r>
            <a:r>
              <a:rPr lang="zh-CN" altLang="en-US"/>
              <a:t>消除永假项：若某个</a:t>
            </a:r>
            <a:r>
              <a:rPr lang="zh-CN" altLang="en-US">
                <a:sym typeface="Symbol" panose="05050102010706020507" pitchFamily="18" charset="2"/>
              </a:rPr>
              <a:t></a:t>
            </a:r>
            <a:r>
              <a:rPr lang="en-US" altLang="zh-CN" baseline="-25000">
                <a:sym typeface="Symbol" panose="05050102010706020507" pitchFamily="18" charset="2"/>
              </a:rPr>
              <a:t>i</a:t>
            </a:r>
            <a:r>
              <a:rPr lang="zh-CN" altLang="en-US"/>
              <a:t>中同时含有同一命题变元及其否定，则将此</a:t>
            </a:r>
            <a:r>
              <a:rPr lang="zh-CN" altLang="en-US">
                <a:sym typeface="Symbol" panose="05050102010706020507" pitchFamily="18" charset="2"/>
              </a:rPr>
              <a:t></a:t>
            </a:r>
            <a:r>
              <a:rPr lang="en-US" altLang="zh-CN" baseline="-25000">
                <a:sym typeface="Symbol" panose="05050102010706020507" pitchFamily="18" charset="2"/>
              </a:rPr>
              <a:t>i</a:t>
            </a:r>
            <a:r>
              <a:rPr lang="zh-CN" altLang="en-US"/>
              <a:t>去掉。</a:t>
            </a:r>
          </a:p>
          <a:p>
            <a:pPr algn="just">
              <a:spcBef>
                <a:spcPts val="600"/>
              </a:spcBef>
            </a:pPr>
            <a:r>
              <a:rPr lang="en-US" altLang="zh-CN"/>
              <a:t>5) </a:t>
            </a:r>
            <a:r>
              <a:rPr lang="zh-CN" altLang="en-US"/>
              <a:t>变元合并：若某个</a:t>
            </a:r>
            <a:r>
              <a:rPr lang="zh-CN" altLang="en-US">
                <a:sym typeface="Symbol" panose="05050102010706020507" pitchFamily="18" charset="2"/>
              </a:rPr>
              <a:t></a:t>
            </a:r>
            <a:r>
              <a:rPr lang="en-US" altLang="zh-CN" baseline="-25000">
                <a:sym typeface="Symbol" panose="05050102010706020507" pitchFamily="18" charset="2"/>
              </a:rPr>
              <a:t>i</a:t>
            </a:r>
            <a:r>
              <a:rPr lang="zh-CN" altLang="en-US"/>
              <a:t>中含有两个以上同名的命题变元，则只保留一个。</a:t>
            </a:r>
          </a:p>
          <a:p>
            <a:pPr algn="just">
              <a:spcBef>
                <a:spcPts val="600"/>
              </a:spcBef>
            </a:pPr>
            <a:r>
              <a:rPr lang="en-US" altLang="zh-CN"/>
              <a:t>6) </a:t>
            </a:r>
            <a:r>
              <a:rPr lang="zh-CN" altLang="en-US"/>
              <a:t>补足变元：若某个命题变元</a:t>
            </a:r>
            <a:r>
              <a:rPr lang="en-US" altLang="zh-CN"/>
              <a:t>P</a:t>
            </a:r>
            <a:r>
              <a:rPr lang="zh-CN" altLang="en-US"/>
              <a:t>在</a:t>
            </a:r>
            <a:r>
              <a:rPr lang="zh-CN" altLang="en-US">
                <a:sym typeface="Symbol" panose="05050102010706020507" pitchFamily="18" charset="2"/>
              </a:rPr>
              <a:t></a:t>
            </a:r>
            <a:r>
              <a:rPr lang="en-US" altLang="zh-CN" baseline="-25000">
                <a:sym typeface="Symbol" panose="05050102010706020507" pitchFamily="18" charset="2"/>
              </a:rPr>
              <a:t>i</a:t>
            </a:r>
            <a:r>
              <a:rPr lang="zh-CN" altLang="en-US"/>
              <a:t>中没有出现，则用</a:t>
            </a:r>
            <a:r>
              <a:rPr lang="zh-CN" altLang="en-US">
                <a:sym typeface="Symbol" panose="05050102010706020507" pitchFamily="18" charset="2"/>
              </a:rPr>
              <a:t></a:t>
            </a:r>
            <a:r>
              <a:rPr lang="en-US" altLang="zh-CN" baseline="-25000">
                <a:sym typeface="Symbol" panose="05050102010706020507" pitchFamily="18" charset="2"/>
              </a:rPr>
              <a:t>i </a:t>
            </a:r>
            <a:r>
              <a:rPr lang="en-US" altLang="zh-CN">
                <a:sym typeface="Symbol" panose="05050102010706020507" pitchFamily="18" charset="2"/>
              </a:rPr>
              <a:t>(PP)</a:t>
            </a:r>
            <a:r>
              <a:rPr lang="en-US" altLang="zh-CN"/>
              <a:t> </a:t>
            </a:r>
            <a:r>
              <a:rPr lang="zh-CN" altLang="en-US"/>
              <a:t>替换</a:t>
            </a:r>
            <a:r>
              <a:rPr lang="zh-CN" altLang="en-US">
                <a:sym typeface="Symbol" panose="05050102010706020507" pitchFamily="18" charset="2"/>
              </a:rPr>
              <a:t></a:t>
            </a:r>
            <a:r>
              <a:rPr lang="en-US" altLang="zh-CN" baseline="-25000">
                <a:sym typeface="Symbol" panose="05050102010706020507" pitchFamily="18" charset="2"/>
              </a:rPr>
              <a:t>i</a:t>
            </a:r>
            <a:r>
              <a:rPr lang="zh-CN" altLang="en-US"/>
              <a:t>，然后用分配律展开。</a:t>
            </a:r>
          </a:p>
          <a:p>
            <a:pPr algn="just">
              <a:spcBef>
                <a:spcPts val="600"/>
              </a:spcBef>
            </a:pPr>
            <a:r>
              <a:rPr lang="en-US" altLang="zh-CN"/>
              <a:t>7) </a:t>
            </a:r>
            <a:r>
              <a:rPr lang="zh-CN" altLang="en-US"/>
              <a:t>合并相同项：若</a:t>
            </a:r>
            <a:r>
              <a:rPr lang="zh-CN" altLang="en-US">
                <a:sym typeface="Symbol" panose="05050102010706020507" pitchFamily="18" charset="2"/>
              </a:rPr>
              <a:t></a:t>
            </a:r>
            <a:r>
              <a:rPr lang="en-US" altLang="zh-CN" baseline="-25000">
                <a:sym typeface="Symbol" panose="05050102010706020507" pitchFamily="18" charset="2"/>
              </a:rPr>
              <a:t>i</a:t>
            </a:r>
            <a:r>
              <a:rPr lang="zh-CN" altLang="en-US"/>
              <a:t>与</a:t>
            </a:r>
            <a:r>
              <a:rPr lang="zh-CN" altLang="en-US">
                <a:sym typeface="Symbol" panose="05050102010706020507" pitchFamily="18" charset="2"/>
              </a:rPr>
              <a:t></a:t>
            </a:r>
            <a:r>
              <a:rPr lang="en-US" altLang="zh-CN" baseline="-25000">
                <a:sym typeface="Symbol" panose="05050102010706020507" pitchFamily="18" charset="2"/>
              </a:rPr>
              <a:t>j</a:t>
            </a:r>
            <a:r>
              <a:rPr lang="zh-CN" altLang="en-US"/>
              <a:t>相同，则只保留</a:t>
            </a:r>
            <a:r>
              <a:rPr lang="zh-CN" altLang="en-US">
                <a:sym typeface="Symbol" panose="05050102010706020507" pitchFamily="18" charset="2"/>
              </a:rPr>
              <a:t></a:t>
            </a:r>
            <a:r>
              <a:rPr lang="en-US" altLang="zh-CN" baseline="-25000">
                <a:sym typeface="Symbol" panose="05050102010706020507" pitchFamily="18" charset="2"/>
              </a:rPr>
              <a:t>i</a:t>
            </a:r>
            <a:r>
              <a:rPr lang="en-US" altLang="zh-CN"/>
              <a:t> </a:t>
            </a:r>
            <a:r>
              <a:rPr lang="zh-CN" altLang="en-US"/>
              <a:t>。</a:t>
            </a:r>
          </a:p>
          <a:p>
            <a:pPr algn="just">
              <a:spcBef>
                <a:spcPts val="600"/>
              </a:spcBef>
            </a:pPr>
            <a:endParaRPr lang="zh-CN" altLang="en-US"/>
          </a:p>
        </p:txBody>
      </p:sp>
    </p:spTree>
    <p:extLst>
      <p:ext uri="{BB962C8B-B14F-4D97-AF65-F5344CB8AC3E}">
        <p14:creationId xmlns:p14="http://schemas.microsoft.com/office/powerpoint/2010/main" val="3578030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1.3.5</a:t>
            </a:r>
            <a:r>
              <a:rPr lang="zh-CN" altLang="en-US"/>
              <a:t>　范式</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b="1"/>
              <a:t>例 </a:t>
            </a:r>
            <a:r>
              <a:rPr lang="zh-CN" altLang="en-US"/>
              <a:t>  求 </a:t>
            </a:r>
            <a:r>
              <a:rPr lang="en-US" altLang="zh-CN"/>
              <a:t>P</a:t>
            </a:r>
            <a:r>
              <a:rPr lang="en-US" altLang="zh-CN">
                <a:sym typeface="Symbol" panose="05050102010706020507" pitchFamily="18" charset="2"/>
              </a:rPr>
              <a:t>  </a:t>
            </a:r>
            <a:r>
              <a:rPr lang="en-US" altLang="zh-CN"/>
              <a:t>Q </a:t>
            </a:r>
            <a:r>
              <a:rPr lang="zh-CN" altLang="en-US"/>
              <a:t>的主析取范式。</a:t>
            </a:r>
            <a:endParaRPr lang="en-US" altLang="zh-CN"/>
          </a:p>
          <a:p>
            <a:pPr algn="just">
              <a:spcBef>
                <a:spcPts val="600"/>
              </a:spcBef>
            </a:pPr>
            <a:endParaRPr lang="en-US" altLang="zh-CN"/>
          </a:p>
          <a:p>
            <a:pPr algn="just">
              <a:spcBef>
                <a:spcPts val="600"/>
              </a:spcBef>
            </a:pPr>
            <a:r>
              <a:rPr lang="zh-CN" altLang="en-US"/>
              <a:t>方法一：等价公式法</a:t>
            </a:r>
            <a:endParaRPr lang="en-US" altLang="zh-CN"/>
          </a:p>
          <a:p>
            <a:pPr marL="285750" indent="-285750">
              <a:buFont typeface="Symbol" panose="05050102010706020507" pitchFamily="18" charset="2"/>
              <a:buChar char="a"/>
            </a:pPr>
            <a:r>
              <a:rPr lang="en-US" altLang="zh-CN">
                <a:cs typeface="Times New Roman" panose="02020603050405020304" pitchFamily="18" charset="0"/>
              </a:rPr>
              <a:t>= P</a:t>
            </a:r>
            <a:r>
              <a:rPr lang="en-US" altLang="zh-CN">
                <a:sym typeface="Symbol" panose="05050102010706020507" pitchFamily="18" charset="2"/>
              </a:rPr>
              <a:t>  </a:t>
            </a:r>
            <a:r>
              <a:rPr lang="en-US" altLang="zh-CN">
                <a:cs typeface="Times New Roman" panose="02020603050405020304" pitchFamily="18" charset="0"/>
              </a:rPr>
              <a:t>Q</a:t>
            </a:r>
          </a:p>
          <a:p>
            <a:r>
              <a:rPr lang="en-US" altLang="zh-CN">
                <a:sym typeface="Symbol" panose="05050102010706020507" pitchFamily="18" charset="2"/>
              </a:rPr>
              <a:t>    </a:t>
            </a:r>
            <a:r>
              <a:rPr lang="en-US" altLang="zh-CN">
                <a:cs typeface="Times New Roman" panose="02020603050405020304" pitchFamily="18" charset="0"/>
              </a:rPr>
              <a:t> P </a:t>
            </a:r>
            <a:r>
              <a:rPr lang="en-US" altLang="zh-CN">
                <a:sym typeface="Symbol" panose="05050102010706020507" pitchFamily="18" charset="2"/>
              </a:rPr>
              <a:t> T  T  Q</a:t>
            </a:r>
          </a:p>
          <a:p>
            <a:r>
              <a:rPr lang="en-US" altLang="zh-CN">
                <a:sym typeface="Symbol" panose="05050102010706020507" pitchFamily="18" charset="2"/>
              </a:rPr>
              <a:t>    </a:t>
            </a:r>
            <a:r>
              <a:rPr lang="en-US" altLang="zh-CN">
                <a:cs typeface="Times New Roman" panose="02020603050405020304" pitchFamily="18" charset="0"/>
              </a:rPr>
              <a:t> (P</a:t>
            </a:r>
            <a:r>
              <a:rPr lang="zh-CN" altLang="en-US">
                <a:sym typeface="Symbol" panose="05050102010706020507" pitchFamily="18" charset="2"/>
              </a:rPr>
              <a:t>  </a:t>
            </a:r>
            <a:r>
              <a:rPr lang="en-US" altLang="zh-CN">
                <a:cs typeface="Times New Roman" panose="02020603050405020304" pitchFamily="18" charset="0"/>
              </a:rPr>
              <a:t>Q)</a:t>
            </a:r>
            <a:r>
              <a:rPr lang="en-US" altLang="zh-CN">
                <a:sym typeface="Symbol" panose="05050102010706020507" pitchFamily="18" charset="2"/>
              </a:rPr>
              <a:t> </a:t>
            </a:r>
            <a:r>
              <a:rPr lang="en-US" altLang="zh-CN">
                <a:cs typeface="Times New Roman" panose="02020603050405020304" pitchFamily="18" charset="0"/>
              </a:rPr>
              <a:t> ( P</a:t>
            </a:r>
            <a:r>
              <a:rPr lang="zh-CN" altLang="en-US">
                <a:sym typeface="Symbol" panose="05050102010706020507" pitchFamily="18" charset="2"/>
              </a:rPr>
              <a:t>  </a:t>
            </a:r>
            <a:r>
              <a:rPr lang="en-US" altLang="zh-CN">
                <a:cs typeface="Times New Roman" panose="02020603050405020304" pitchFamily="18" charset="0"/>
              </a:rPr>
              <a:t>Q )</a:t>
            </a:r>
            <a:r>
              <a:rPr lang="en-US" altLang="zh-CN">
                <a:sym typeface="Symbol" panose="05050102010706020507" pitchFamily="18" charset="2"/>
              </a:rPr>
              <a:t> </a:t>
            </a:r>
            <a:r>
              <a:rPr lang="en-US" altLang="zh-CN">
                <a:cs typeface="Times New Roman" panose="02020603050405020304" pitchFamily="18" charset="0"/>
              </a:rPr>
              <a:t> (P</a:t>
            </a:r>
            <a:r>
              <a:rPr lang="zh-CN" altLang="en-US">
                <a:sym typeface="Symbol" panose="05050102010706020507" pitchFamily="18" charset="2"/>
              </a:rPr>
              <a:t>  </a:t>
            </a:r>
            <a:r>
              <a:rPr lang="en-US" altLang="zh-CN">
                <a:cs typeface="Times New Roman" panose="02020603050405020304" pitchFamily="18" charset="0"/>
              </a:rPr>
              <a:t>Q)</a:t>
            </a:r>
            <a:r>
              <a:rPr lang="en-US" altLang="zh-CN">
                <a:sym typeface="Symbol" panose="05050102010706020507" pitchFamily="18" charset="2"/>
              </a:rPr>
              <a:t> </a:t>
            </a:r>
            <a:r>
              <a:rPr lang="en-US" altLang="zh-CN">
                <a:cs typeface="Times New Roman" panose="02020603050405020304" pitchFamily="18" charset="0"/>
              </a:rPr>
              <a:t> (</a:t>
            </a:r>
            <a:r>
              <a:rPr lang="zh-CN" altLang="en-US">
                <a:sym typeface="Symbol" panose="05050102010706020507" pitchFamily="18" charset="2"/>
              </a:rPr>
              <a:t></a:t>
            </a:r>
            <a:r>
              <a:rPr lang="en-US" altLang="zh-CN">
                <a:cs typeface="Times New Roman" panose="02020603050405020304" pitchFamily="18" charset="0"/>
              </a:rPr>
              <a:t>P</a:t>
            </a:r>
            <a:r>
              <a:rPr lang="zh-CN" altLang="en-US">
                <a:sym typeface="Symbol" panose="05050102010706020507" pitchFamily="18" charset="2"/>
              </a:rPr>
              <a:t>  </a:t>
            </a:r>
            <a:r>
              <a:rPr lang="en-US" altLang="zh-CN">
                <a:cs typeface="Times New Roman" panose="02020603050405020304" pitchFamily="18" charset="0"/>
              </a:rPr>
              <a:t>Q )</a:t>
            </a:r>
          </a:p>
          <a:p>
            <a:r>
              <a:rPr lang="en-US" altLang="zh-CN" b="1" kern="100">
                <a:solidFill>
                  <a:srgbClr val="333333"/>
                </a:solidFill>
                <a:cs typeface="Cambria Math" panose="02040503050406030204" pitchFamily="18" charset="0"/>
              </a:rPr>
              <a:t>    </a:t>
            </a:r>
            <a:r>
              <a:rPr lang="en-US" altLang="zh-CN">
                <a:sym typeface="Symbol" panose="05050102010706020507" pitchFamily="18" charset="2"/>
              </a:rPr>
              <a:t> </a:t>
            </a:r>
            <a:r>
              <a:rPr lang="en-US" altLang="zh-CN">
                <a:cs typeface="Times New Roman" panose="02020603050405020304" pitchFamily="18" charset="0"/>
              </a:rPr>
              <a:t>(P</a:t>
            </a:r>
            <a:r>
              <a:rPr lang="zh-CN" altLang="en-US">
                <a:sym typeface="Symbol" panose="05050102010706020507" pitchFamily="18" charset="2"/>
              </a:rPr>
              <a:t>  </a:t>
            </a:r>
            <a:r>
              <a:rPr lang="en-US" altLang="zh-CN">
                <a:cs typeface="Times New Roman" panose="02020603050405020304" pitchFamily="18" charset="0"/>
              </a:rPr>
              <a:t>Q)</a:t>
            </a:r>
            <a:r>
              <a:rPr lang="en-US" altLang="zh-CN">
                <a:sym typeface="Symbol" panose="05050102010706020507" pitchFamily="18" charset="2"/>
              </a:rPr>
              <a:t> </a:t>
            </a:r>
            <a:r>
              <a:rPr lang="en-US" altLang="zh-CN">
                <a:cs typeface="Times New Roman" panose="02020603050405020304" pitchFamily="18" charset="0"/>
              </a:rPr>
              <a:t> ( P</a:t>
            </a:r>
            <a:r>
              <a:rPr lang="zh-CN" altLang="en-US">
                <a:sym typeface="Symbol" panose="05050102010706020507" pitchFamily="18" charset="2"/>
              </a:rPr>
              <a:t>  </a:t>
            </a:r>
            <a:r>
              <a:rPr lang="en-US" altLang="zh-CN">
                <a:cs typeface="Times New Roman" panose="02020603050405020304" pitchFamily="18" charset="0"/>
              </a:rPr>
              <a:t>Q )</a:t>
            </a:r>
            <a:r>
              <a:rPr lang="en-US" altLang="zh-CN">
                <a:sym typeface="Symbol" panose="05050102010706020507" pitchFamily="18" charset="2"/>
              </a:rPr>
              <a:t> </a:t>
            </a:r>
            <a:r>
              <a:rPr lang="en-US" altLang="zh-CN">
                <a:cs typeface="Times New Roman" panose="02020603050405020304" pitchFamily="18" charset="0"/>
              </a:rPr>
              <a:t>(</a:t>
            </a:r>
            <a:r>
              <a:rPr lang="zh-CN" altLang="en-US">
                <a:sym typeface="Symbol" panose="05050102010706020507" pitchFamily="18" charset="2"/>
              </a:rPr>
              <a:t></a:t>
            </a:r>
            <a:r>
              <a:rPr lang="en-US" altLang="zh-CN">
                <a:cs typeface="Times New Roman" panose="02020603050405020304" pitchFamily="18" charset="0"/>
              </a:rPr>
              <a:t>P</a:t>
            </a:r>
            <a:r>
              <a:rPr lang="zh-CN" altLang="en-US">
                <a:sym typeface="Symbol" panose="05050102010706020507" pitchFamily="18" charset="2"/>
              </a:rPr>
              <a:t>  </a:t>
            </a:r>
            <a:r>
              <a:rPr lang="en-US" altLang="zh-CN">
                <a:cs typeface="Times New Roman" panose="02020603050405020304" pitchFamily="18" charset="0"/>
              </a:rPr>
              <a:t>Q )</a:t>
            </a:r>
          </a:p>
          <a:p>
            <a:pPr algn="just">
              <a:spcBef>
                <a:spcPts val="600"/>
              </a:spcBef>
            </a:pPr>
            <a:endParaRPr lang="zh-CN" altLang="en-US"/>
          </a:p>
        </p:txBody>
      </p:sp>
      <p:cxnSp>
        <p:nvCxnSpPr>
          <p:cNvPr id="4" name="直接连接符 3">
            <a:extLst>
              <a:ext uri="{FF2B5EF4-FFF2-40B4-BE49-F238E27FC236}">
                <a16:creationId xmlns:a16="http://schemas.microsoft.com/office/drawing/2014/main" id="{20B63954-AD9A-405B-93FC-F55D3370A866}"/>
              </a:ext>
            </a:extLst>
          </p:cNvPr>
          <p:cNvCxnSpPr>
            <a:cxnSpLocks/>
          </p:cNvCxnSpPr>
          <p:nvPr/>
        </p:nvCxnSpPr>
        <p:spPr>
          <a:xfrm>
            <a:off x="1383512" y="3759331"/>
            <a:ext cx="67524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99351057-B025-4A62-A8FE-4AC4B41CC685}"/>
              </a:ext>
            </a:extLst>
          </p:cNvPr>
          <p:cNvCxnSpPr>
            <a:cxnSpLocks/>
          </p:cNvCxnSpPr>
          <p:nvPr/>
        </p:nvCxnSpPr>
        <p:spPr>
          <a:xfrm>
            <a:off x="2331395" y="3759331"/>
            <a:ext cx="97066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84DB05B0-675A-4BCD-B198-20FDF9CA138C}"/>
              </a:ext>
            </a:extLst>
          </p:cNvPr>
          <p:cNvCxnSpPr>
            <a:cxnSpLocks/>
          </p:cNvCxnSpPr>
          <p:nvPr/>
        </p:nvCxnSpPr>
        <p:spPr>
          <a:xfrm>
            <a:off x="3632658" y="3755972"/>
            <a:ext cx="9730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D378D13-46A1-469D-BFB4-B194D1B74CAD}"/>
                  </a:ext>
                </a:extLst>
              </p:cNvPr>
              <p:cNvSpPr txBox="1"/>
              <p:nvPr/>
            </p:nvSpPr>
            <p:spPr>
              <a:xfrm>
                <a:off x="1433948" y="3755972"/>
                <a:ext cx="51581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m:rPr>
                              <m:nor/>
                            </m:rPr>
                            <a:rPr lang="zh-CN" altLang="en-US">
                              <a:sym typeface="Symbol" panose="05050102010706020507" pitchFamily="18" charset="2"/>
                            </a:rPr>
                            <m:t></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1</m:t>
                          </m:r>
                        </m:sub>
                      </m:sSub>
                    </m:oMath>
                  </m:oMathPara>
                </a14:m>
                <a:endParaRPr lang="zh-CN" altLang="en-US"/>
              </a:p>
            </p:txBody>
          </p:sp>
        </mc:Choice>
        <mc:Fallback xmlns="">
          <p:sp>
            <p:nvSpPr>
              <p:cNvPr id="7" name="文本框 6">
                <a:extLst>
                  <a:ext uri="{FF2B5EF4-FFF2-40B4-BE49-F238E27FC236}">
                    <a16:creationId xmlns:a16="http://schemas.microsoft.com/office/drawing/2014/main" id="{9D378D13-46A1-469D-BFB4-B194D1B74CAD}"/>
                  </a:ext>
                </a:extLst>
              </p:cNvPr>
              <p:cNvSpPr txBox="1">
                <a:spLocks noRot="1" noChangeAspect="1" noMove="1" noResize="1" noEditPoints="1" noAdjustHandles="1" noChangeArrowheads="1" noChangeShapeType="1" noTextEdit="1"/>
              </p:cNvSpPr>
              <p:nvPr/>
            </p:nvSpPr>
            <p:spPr>
              <a:xfrm>
                <a:off x="1433948" y="3755972"/>
                <a:ext cx="515815"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14ACE07-5226-4032-9282-194D9E330269}"/>
                  </a:ext>
                </a:extLst>
              </p:cNvPr>
              <p:cNvSpPr txBox="1"/>
              <p:nvPr/>
            </p:nvSpPr>
            <p:spPr>
              <a:xfrm>
                <a:off x="2576424" y="3727563"/>
                <a:ext cx="40316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m:rPr>
                              <m:nor/>
                            </m:rPr>
                            <a:rPr lang="zh-CN" altLang="en-US">
                              <a:sym typeface="Symbol" panose="05050102010706020507" pitchFamily="18" charset="2"/>
                            </a:rPr>
                            <m:t></m:t>
                          </m:r>
                        </m:e>
                        <m:sub>
                          <m:r>
                            <a:rPr lang="en-US" altLang="zh-CN" sz="1800" b="0" i="1" smtClean="0">
                              <a:effectLst/>
                              <a:latin typeface="Cambria Math" panose="02040503050406030204" pitchFamily="18" charset="0"/>
                              <a:ea typeface="等线" panose="02010600030101010101" pitchFamily="2" charset="-122"/>
                              <a:cs typeface="Times New Roman" panose="02020603050405020304" pitchFamily="18" charset="0"/>
                            </a:rPr>
                            <m:t>2</m:t>
                          </m:r>
                        </m:sub>
                      </m:sSub>
                    </m:oMath>
                  </m:oMathPara>
                </a14:m>
                <a:endParaRPr lang="zh-CN" altLang="en-US"/>
              </a:p>
            </p:txBody>
          </p:sp>
        </mc:Choice>
        <mc:Fallback xmlns="">
          <p:sp>
            <p:nvSpPr>
              <p:cNvPr id="8" name="文本框 7">
                <a:extLst>
                  <a:ext uri="{FF2B5EF4-FFF2-40B4-BE49-F238E27FC236}">
                    <a16:creationId xmlns:a16="http://schemas.microsoft.com/office/drawing/2014/main" id="{314ACE07-5226-4032-9282-194D9E330269}"/>
                  </a:ext>
                </a:extLst>
              </p:cNvPr>
              <p:cNvSpPr txBox="1">
                <a:spLocks noRot="1" noChangeAspect="1" noMove="1" noResize="1" noEditPoints="1" noAdjustHandles="1" noChangeArrowheads="1" noChangeShapeType="1" noTextEdit="1"/>
              </p:cNvSpPr>
              <p:nvPr/>
            </p:nvSpPr>
            <p:spPr>
              <a:xfrm>
                <a:off x="2576424" y="3727563"/>
                <a:ext cx="40316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E4F9AFF-1F5C-4871-AF29-7A5DF846DCF1}"/>
                  </a:ext>
                </a:extLst>
              </p:cNvPr>
              <p:cNvSpPr txBox="1"/>
              <p:nvPr/>
            </p:nvSpPr>
            <p:spPr>
              <a:xfrm>
                <a:off x="3861256" y="3739979"/>
                <a:ext cx="51581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m:rPr>
                              <m:nor/>
                            </m:rPr>
                            <a:rPr lang="zh-CN" altLang="en-US">
                              <a:sym typeface="Symbol" panose="05050102010706020507" pitchFamily="18" charset="2"/>
                            </a:rPr>
                            <m:t></m:t>
                          </m:r>
                        </m:e>
                        <m:sub>
                          <m:r>
                            <a:rPr lang="en-US" altLang="zh-CN" sz="1800" b="0" i="1" smtClean="0">
                              <a:effectLst/>
                              <a:latin typeface="Cambria Math" panose="02040503050406030204" pitchFamily="18" charset="0"/>
                              <a:ea typeface="等线" panose="02010600030101010101" pitchFamily="2" charset="-122"/>
                              <a:cs typeface="Times New Roman" panose="02020603050405020304" pitchFamily="18" charset="0"/>
                            </a:rPr>
                            <m:t>3</m:t>
                          </m:r>
                        </m:sub>
                      </m:sSub>
                    </m:oMath>
                  </m:oMathPara>
                </a14:m>
                <a:endParaRPr lang="zh-CN" altLang="en-US"/>
              </a:p>
            </p:txBody>
          </p:sp>
        </mc:Choice>
        <mc:Fallback xmlns="">
          <p:sp>
            <p:nvSpPr>
              <p:cNvPr id="9" name="文本框 8">
                <a:extLst>
                  <a:ext uri="{FF2B5EF4-FFF2-40B4-BE49-F238E27FC236}">
                    <a16:creationId xmlns:a16="http://schemas.microsoft.com/office/drawing/2014/main" id="{BE4F9AFF-1F5C-4871-AF29-7A5DF846DCF1}"/>
                  </a:ext>
                </a:extLst>
              </p:cNvPr>
              <p:cNvSpPr txBox="1">
                <a:spLocks noRot="1" noChangeAspect="1" noMove="1" noResize="1" noEditPoints="1" noAdjustHandles="1" noChangeArrowheads="1" noChangeShapeType="1" noTextEdit="1"/>
              </p:cNvSpPr>
              <p:nvPr/>
            </p:nvSpPr>
            <p:spPr>
              <a:xfrm>
                <a:off x="3861256" y="3739979"/>
                <a:ext cx="515815" cy="369332"/>
              </a:xfrm>
              <a:prstGeom prst="rect">
                <a:avLst/>
              </a:prstGeom>
              <a:blipFill>
                <a:blip r:embed="rId4"/>
                <a:stretch>
                  <a:fillRect b="-1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714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1.3.5</a:t>
            </a:r>
            <a:r>
              <a:rPr lang="zh-CN" altLang="en-US"/>
              <a:t>　范式</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b="1"/>
              <a:t>例 </a:t>
            </a:r>
            <a:r>
              <a:rPr lang="zh-CN" altLang="en-US"/>
              <a:t>  求 </a:t>
            </a:r>
            <a:r>
              <a:rPr lang="en-US" altLang="zh-CN"/>
              <a:t>P</a:t>
            </a:r>
            <a:r>
              <a:rPr lang="en-US" altLang="zh-CN">
                <a:sym typeface="Symbol" panose="05050102010706020507" pitchFamily="18" charset="2"/>
              </a:rPr>
              <a:t>  </a:t>
            </a:r>
            <a:r>
              <a:rPr lang="en-US" altLang="zh-CN"/>
              <a:t>Q </a:t>
            </a:r>
            <a:r>
              <a:rPr lang="zh-CN" altLang="en-US"/>
              <a:t>的主析取范式。</a:t>
            </a:r>
            <a:endParaRPr lang="en-US" altLang="zh-CN"/>
          </a:p>
          <a:p>
            <a:pPr algn="just">
              <a:spcBef>
                <a:spcPts val="600"/>
              </a:spcBef>
            </a:pPr>
            <a:endParaRPr lang="en-US" altLang="zh-CN"/>
          </a:p>
          <a:p>
            <a:pPr algn="just">
              <a:spcBef>
                <a:spcPts val="600"/>
              </a:spcBef>
            </a:pPr>
            <a:r>
              <a:rPr lang="zh-CN" altLang="en-US"/>
              <a:t>方法二：真值表法</a:t>
            </a:r>
            <a:endParaRPr lang="en-US" altLang="zh-CN"/>
          </a:p>
          <a:p>
            <a:pPr marL="285750" indent="-285750">
              <a:buFont typeface="Symbol" panose="05050102010706020507" pitchFamily="18" charset="2"/>
              <a:buChar char="a"/>
            </a:pPr>
            <a:r>
              <a:rPr lang="en-US" altLang="zh-CN">
                <a:cs typeface="Times New Roman" panose="02020603050405020304" pitchFamily="18" charset="0"/>
              </a:rPr>
              <a:t>= P</a:t>
            </a:r>
            <a:r>
              <a:rPr lang="en-US" altLang="zh-CN">
                <a:sym typeface="Symbol" panose="05050102010706020507" pitchFamily="18" charset="2"/>
              </a:rPr>
              <a:t>  </a:t>
            </a:r>
            <a:r>
              <a:rPr lang="en-US" altLang="zh-CN">
                <a:cs typeface="Times New Roman" panose="02020603050405020304" pitchFamily="18" charset="0"/>
              </a:rPr>
              <a:t>Q</a:t>
            </a:r>
          </a:p>
          <a:p>
            <a:r>
              <a:rPr lang="en-US" altLang="zh-CN">
                <a:sym typeface="Symbol" panose="05050102010706020507" pitchFamily="18" charset="2"/>
              </a:rPr>
              <a:t>    </a:t>
            </a:r>
            <a:r>
              <a:rPr lang="en-US" altLang="zh-CN">
                <a:cs typeface="Times New Roman" panose="02020603050405020304" pitchFamily="18" charset="0"/>
              </a:rPr>
              <a:t>(P</a:t>
            </a:r>
            <a:r>
              <a:rPr lang="zh-CN" altLang="en-US">
                <a:sym typeface="Symbol" panose="05050102010706020507" pitchFamily="18" charset="2"/>
              </a:rPr>
              <a:t>  </a:t>
            </a:r>
            <a:r>
              <a:rPr lang="en-US" altLang="zh-CN">
                <a:cs typeface="Times New Roman" panose="02020603050405020304" pitchFamily="18" charset="0"/>
              </a:rPr>
              <a:t>Q)</a:t>
            </a:r>
            <a:r>
              <a:rPr lang="en-US" altLang="zh-CN">
                <a:sym typeface="Symbol" panose="05050102010706020507" pitchFamily="18" charset="2"/>
              </a:rPr>
              <a:t> </a:t>
            </a:r>
            <a:r>
              <a:rPr lang="en-US" altLang="zh-CN">
                <a:cs typeface="Times New Roman" panose="02020603050405020304" pitchFamily="18" charset="0"/>
              </a:rPr>
              <a:t> ( P</a:t>
            </a:r>
            <a:r>
              <a:rPr lang="zh-CN" altLang="en-US">
                <a:sym typeface="Symbol" panose="05050102010706020507" pitchFamily="18" charset="2"/>
              </a:rPr>
              <a:t>  </a:t>
            </a:r>
            <a:r>
              <a:rPr lang="en-US" altLang="zh-CN">
                <a:cs typeface="Times New Roman" panose="02020603050405020304" pitchFamily="18" charset="0"/>
              </a:rPr>
              <a:t>Q )</a:t>
            </a:r>
            <a:r>
              <a:rPr lang="en-US" altLang="zh-CN">
                <a:sym typeface="Symbol" panose="05050102010706020507" pitchFamily="18" charset="2"/>
              </a:rPr>
              <a:t> </a:t>
            </a:r>
            <a:r>
              <a:rPr lang="en-US" altLang="zh-CN">
                <a:cs typeface="Times New Roman" panose="02020603050405020304" pitchFamily="18" charset="0"/>
              </a:rPr>
              <a:t>(</a:t>
            </a:r>
            <a:r>
              <a:rPr lang="zh-CN" altLang="en-US">
                <a:sym typeface="Symbol" panose="05050102010706020507" pitchFamily="18" charset="2"/>
              </a:rPr>
              <a:t></a:t>
            </a:r>
            <a:r>
              <a:rPr lang="en-US" altLang="zh-CN">
                <a:cs typeface="Times New Roman" panose="02020603050405020304" pitchFamily="18" charset="0"/>
              </a:rPr>
              <a:t>P</a:t>
            </a:r>
            <a:r>
              <a:rPr lang="zh-CN" altLang="en-US">
                <a:sym typeface="Symbol" panose="05050102010706020507" pitchFamily="18" charset="2"/>
              </a:rPr>
              <a:t>  </a:t>
            </a:r>
            <a:r>
              <a:rPr lang="en-US" altLang="zh-CN">
                <a:cs typeface="Times New Roman" panose="02020603050405020304" pitchFamily="18" charset="0"/>
              </a:rPr>
              <a:t>Q )</a:t>
            </a:r>
          </a:p>
          <a:p>
            <a:endParaRPr lang="en-US" altLang="zh-CN">
              <a:cs typeface="Times New Roman" panose="02020603050405020304" pitchFamily="18" charset="0"/>
            </a:endParaRPr>
          </a:p>
          <a:p>
            <a:endParaRPr lang="en-US" altLang="zh-CN">
              <a:cs typeface="Times New Roman" panose="02020603050405020304" pitchFamily="18" charset="0"/>
            </a:endParaRPr>
          </a:p>
          <a:p>
            <a:endParaRPr lang="en-US" altLang="zh-CN">
              <a:cs typeface="Times New Roman" panose="02020603050405020304" pitchFamily="18" charset="0"/>
            </a:endParaRPr>
          </a:p>
          <a:p>
            <a:endParaRPr lang="en-US" altLang="zh-CN">
              <a:cs typeface="Times New Roman" panose="02020603050405020304" pitchFamily="18" charset="0"/>
            </a:endParaRPr>
          </a:p>
          <a:p>
            <a:endParaRPr lang="en-US" altLang="zh-CN">
              <a:cs typeface="Times New Roman" panose="02020603050405020304" pitchFamily="18" charset="0"/>
            </a:endParaRPr>
          </a:p>
          <a:p>
            <a:endParaRPr lang="en-US" altLang="zh-CN">
              <a:cs typeface="Times New Roman" panose="02020603050405020304" pitchFamily="18" charset="0"/>
            </a:endParaRPr>
          </a:p>
          <a:p>
            <a:endParaRPr lang="en-US" altLang="zh-CN">
              <a:cs typeface="Times New Roman" panose="02020603050405020304" pitchFamily="18" charset="0"/>
            </a:endParaRPr>
          </a:p>
          <a:p>
            <a:r>
              <a:rPr lang="zh-CN" altLang="en-US">
                <a:cs typeface="Times New Roman" panose="02020603050405020304" pitchFamily="18" charset="0"/>
              </a:rPr>
              <a:t>一个命题公式的真值表中，真值为</a:t>
            </a:r>
            <a:r>
              <a:rPr lang="en-US" altLang="zh-CN">
                <a:cs typeface="Times New Roman" panose="02020603050405020304" pitchFamily="18" charset="0"/>
              </a:rPr>
              <a:t>T</a:t>
            </a:r>
            <a:r>
              <a:rPr lang="zh-CN" altLang="en-US">
                <a:cs typeface="Times New Roman" panose="02020603050405020304" pitchFamily="18" charset="0"/>
              </a:rPr>
              <a:t>（</a:t>
            </a:r>
            <a:r>
              <a:rPr lang="en-US" altLang="zh-CN">
                <a:cs typeface="Times New Roman" panose="02020603050405020304" pitchFamily="18" charset="0"/>
              </a:rPr>
              <a:t>F</a:t>
            </a:r>
            <a:r>
              <a:rPr lang="zh-CN" altLang="en-US">
                <a:cs typeface="Times New Roman" panose="02020603050405020304" pitchFamily="18" charset="0"/>
              </a:rPr>
              <a:t>）的指派所对应的小项（大项）的析取（合取）即为此公式的主析取范式（主合取范式）</a:t>
            </a:r>
            <a:r>
              <a:rPr lang="en-US" altLang="zh-CN">
                <a:cs typeface="Times New Roman" panose="02020603050405020304" pitchFamily="18" charset="0"/>
              </a:rPr>
              <a:t>.</a:t>
            </a:r>
          </a:p>
          <a:p>
            <a:endParaRPr lang="en-US" altLang="zh-CN">
              <a:cs typeface="Times New Roman" panose="02020603050405020304" pitchFamily="18" charset="0"/>
            </a:endParaRPr>
          </a:p>
          <a:p>
            <a:pPr algn="just">
              <a:spcBef>
                <a:spcPts val="600"/>
              </a:spcBef>
            </a:pPr>
            <a:endParaRPr lang="zh-CN" altLang="en-US"/>
          </a:p>
        </p:txBody>
      </p:sp>
      <p:cxnSp>
        <p:nvCxnSpPr>
          <p:cNvPr id="4" name="直接连接符 3">
            <a:extLst>
              <a:ext uri="{FF2B5EF4-FFF2-40B4-BE49-F238E27FC236}">
                <a16:creationId xmlns:a16="http://schemas.microsoft.com/office/drawing/2014/main" id="{20B63954-AD9A-405B-93FC-F55D3370A866}"/>
              </a:ext>
            </a:extLst>
          </p:cNvPr>
          <p:cNvCxnSpPr>
            <a:cxnSpLocks/>
          </p:cNvCxnSpPr>
          <p:nvPr/>
        </p:nvCxnSpPr>
        <p:spPr>
          <a:xfrm>
            <a:off x="1383512" y="3094699"/>
            <a:ext cx="67524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99351057-B025-4A62-A8FE-4AC4B41CC685}"/>
              </a:ext>
            </a:extLst>
          </p:cNvPr>
          <p:cNvCxnSpPr>
            <a:cxnSpLocks/>
          </p:cNvCxnSpPr>
          <p:nvPr/>
        </p:nvCxnSpPr>
        <p:spPr>
          <a:xfrm>
            <a:off x="2331395" y="3094699"/>
            <a:ext cx="97066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84DB05B0-675A-4BCD-B198-20FDF9CA138C}"/>
              </a:ext>
            </a:extLst>
          </p:cNvPr>
          <p:cNvCxnSpPr>
            <a:cxnSpLocks/>
          </p:cNvCxnSpPr>
          <p:nvPr/>
        </p:nvCxnSpPr>
        <p:spPr>
          <a:xfrm>
            <a:off x="3632658" y="3091340"/>
            <a:ext cx="9730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D378D13-46A1-469D-BFB4-B194D1B74CAD}"/>
                  </a:ext>
                </a:extLst>
              </p:cNvPr>
              <p:cNvSpPr txBox="1"/>
              <p:nvPr/>
            </p:nvSpPr>
            <p:spPr>
              <a:xfrm>
                <a:off x="1433948" y="3091340"/>
                <a:ext cx="51581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m:rPr>
                              <m:nor/>
                            </m:rPr>
                            <a:rPr lang="zh-CN" altLang="en-US">
                              <a:sym typeface="Symbol" panose="05050102010706020507" pitchFamily="18" charset="2"/>
                            </a:rPr>
                            <m:t></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1</m:t>
                          </m:r>
                        </m:sub>
                      </m:sSub>
                    </m:oMath>
                  </m:oMathPara>
                </a14:m>
                <a:endParaRPr lang="zh-CN" altLang="en-US"/>
              </a:p>
            </p:txBody>
          </p:sp>
        </mc:Choice>
        <mc:Fallback xmlns="">
          <p:sp>
            <p:nvSpPr>
              <p:cNvPr id="7" name="文本框 6">
                <a:extLst>
                  <a:ext uri="{FF2B5EF4-FFF2-40B4-BE49-F238E27FC236}">
                    <a16:creationId xmlns:a16="http://schemas.microsoft.com/office/drawing/2014/main" id="{9D378D13-46A1-469D-BFB4-B194D1B74CAD}"/>
                  </a:ext>
                </a:extLst>
              </p:cNvPr>
              <p:cNvSpPr txBox="1">
                <a:spLocks noRot="1" noChangeAspect="1" noMove="1" noResize="1" noEditPoints="1" noAdjustHandles="1" noChangeArrowheads="1" noChangeShapeType="1" noTextEdit="1"/>
              </p:cNvSpPr>
              <p:nvPr/>
            </p:nvSpPr>
            <p:spPr>
              <a:xfrm>
                <a:off x="1433948" y="3091340"/>
                <a:ext cx="515815"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14ACE07-5226-4032-9282-194D9E330269}"/>
                  </a:ext>
                </a:extLst>
              </p:cNvPr>
              <p:cNvSpPr txBox="1"/>
              <p:nvPr/>
            </p:nvSpPr>
            <p:spPr>
              <a:xfrm>
                <a:off x="2576424" y="3062931"/>
                <a:ext cx="40316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m:rPr>
                              <m:nor/>
                            </m:rPr>
                            <a:rPr lang="zh-CN" altLang="en-US">
                              <a:sym typeface="Symbol" panose="05050102010706020507" pitchFamily="18" charset="2"/>
                            </a:rPr>
                            <m:t></m:t>
                          </m:r>
                        </m:e>
                        <m:sub>
                          <m:r>
                            <a:rPr lang="en-US" altLang="zh-CN" sz="1800" b="0" i="1" smtClean="0">
                              <a:effectLst/>
                              <a:latin typeface="Cambria Math" panose="02040503050406030204" pitchFamily="18" charset="0"/>
                              <a:ea typeface="等线" panose="02010600030101010101" pitchFamily="2" charset="-122"/>
                              <a:cs typeface="Times New Roman" panose="02020603050405020304" pitchFamily="18" charset="0"/>
                            </a:rPr>
                            <m:t>2</m:t>
                          </m:r>
                        </m:sub>
                      </m:sSub>
                    </m:oMath>
                  </m:oMathPara>
                </a14:m>
                <a:endParaRPr lang="zh-CN" altLang="en-US"/>
              </a:p>
            </p:txBody>
          </p:sp>
        </mc:Choice>
        <mc:Fallback xmlns="">
          <p:sp>
            <p:nvSpPr>
              <p:cNvPr id="8" name="文本框 7">
                <a:extLst>
                  <a:ext uri="{FF2B5EF4-FFF2-40B4-BE49-F238E27FC236}">
                    <a16:creationId xmlns:a16="http://schemas.microsoft.com/office/drawing/2014/main" id="{314ACE07-5226-4032-9282-194D9E330269}"/>
                  </a:ext>
                </a:extLst>
              </p:cNvPr>
              <p:cNvSpPr txBox="1">
                <a:spLocks noRot="1" noChangeAspect="1" noMove="1" noResize="1" noEditPoints="1" noAdjustHandles="1" noChangeArrowheads="1" noChangeShapeType="1" noTextEdit="1"/>
              </p:cNvSpPr>
              <p:nvPr/>
            </p:nvSpPr>
            <p:spPr>
              <a:xfrm>
                <a:off x="2576424" y="3062931"/>
                <a:ext cx="40316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E4F9AFF-1F5C-4871-AF29-7A5DF846DCF1}"/>
                  </a:ext>
                </a:extLst>
              </p:cNvPr>
              <p:cNvSpPr txBox="1"/>
              <p:nvPr/>
            </p:nvSpPr>
            <p:spPr>
              <a:xfrm>
                <a:off x="3861256" y="3075347"/>
                <a:ext cx="51581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m:rPr>
                              <m:nor/>
                            </m:rPr>
                            <a:rPr lang="zh-CN" altLang="en-US">
                              <a:sym typeface="Symbol" panose="05050102010706020507" pitchFamily="18" charset="2"/>
                            </a:rPr>
                            <m:t></m:t>
                          </m:r>
                        </m:e>
                        <m:sub>
                          <m:r>
                            <a:rPr lang="en-US" altLang="zh-CN" sz="1800" b="0" i="1" smtClean="0">
                              <a:effectLst/>
                              <a:latin typeface="Cambria Math" panose="02040503050406030204" pitchFamily="18" charset="0"/>
                              <a:ea typeface="等线" panose="02010600030101010101" pitchFamily="2" charset="-122"/>
                              <a:cs typeface="Times New Roman" panose="02020603050405020304" pitchFamily="18" charset="0"/>
                            </a:rPr>
                            <m:t>3</m:t>
                          </m:r>
                        </m:sub>
                      </m:sSub>
                    </m:oMath>
                  </m:oMathPara>
                </a14:m>
                <a:endParaRPr lang="zh-CN" altLang="en-US"/>
              </a:p>
            </p:txBody>
          </p:sp>
        </mc:Choice>
        <mc:Fallback xmlns="">
          <p:sp>
            <p:nvSpPr>
              <p:cNvPr id="9" name="文本框 8">
                <a:extLst>
                  <a:ext uri="{FF2B5EF4-FFF2-40B4-BE49-F238E27FC236}">
                    <a16:creationId xmlns:a16="http://schemas.microsoft.com/office/drawing/2014/main" id="{BE4F9AFF-1F5C-4871-AF29-7A5DF846DCF1}"/>
                  </a:ext>
                </a:extLst>
              </p:cNvPr>
              <p:cNvSpPr txBox="1">
                <a:spLocks noRot="1" noChangeAspect="1" noMove="1" noResize="1" noEditPoints="1" noAdjustHandles="1" noChangeArrowheads="1" noChangeShapeType="1" noTextEdit="1"/>
              </p:cNvSpPr>
              <p:nvPr/>
            </p:nvSpPr>
            <p:spPr>
              <a:xfrm>
                <a:off x="3861256" y="3075347"/>
                <a:ext cx="515815" cy="369332"/>
              </a:xfrm>
              <a:prstGeom prst="rect">
                <a:avLst/>
              </a:prstGeom>
              <a:blipFill>
                <a:blip r:embed="rId4"/>
                <a:stretch>
                  <a:fillRect/>
                </a:stretch>
              </a:blipFill>
            </p:spPr>
            <p:txBody>
              <a:bodyPr/>
              <a:lstStyle/>
              <a:p>
                <a:r>
                  <a:rPr lang="zh-CN" altLang="en-US">
                    <a:noFill/>
                  </a:rPr>
                  <a:t> </a:t>
                </a:r>
              </a:p>
            </p:txBody>
          </p:sp>
        </mc:Fallback>
      </mc:AlternateContent>
      <p:graphicFrame>
        <p:nvGraphicFramePr>
          <p:cNvPr id="10" name="表格 9">
            <a:extLst>
              <a:ext uri="{FF2B5EF4-FFF2-40B4-BE49-F238E27FC236}">
                <a16:creationId xmlns:a16="http://schemas.microsoft.com/office/drawing/2014/main" id="{120B4741-C177-4189-92B9-6E73C46E1420}"/>
              </a:ext>
            </a:extLst>
          </p:cNvPr>
          <p:cNvGraphicFramePr>
            <a:graphicFrameLocks noGrp="1"/>
          </p:cNvGraphicFramePr>
          <p:nvPr>
            <p:extLst>
              <p:ext uri="{D42A27DB-BD31-4B8C-83A1-F6EECF244321}">
                <p14:modId xmlns:p14="http://schemas.microsoft.com/office/powerpoint/2010/main" val="3232156873"/>
              </p:ext>
            </p:extLst>
          </p:nvPr>
        </p:nvGraphicFramePr>
        <p:xfrm>
          <a:off x="3027893" y="3565836"/>
          <a:ext cx="3155556" cy="1502410"/>
        </p:xfrm>
        <a:graphic>
          <a:graphicData uri="http://schemas.openxmlformats.org/drawingml/2006/table">
            <a:tbl>
              <a:tblPr firstRow="1" firstCol="1" bandRow="1"/>
              <a:tblGrid>
                <a:gridCol w="1051852">
                  <a:extLst>
                    <a:ext uri="{9D8B030D-6E8A-4147-A177-3AD203B41FA5}">
                      <a16:colId xmlns:a16="http://schemas.microsoft.com/office/drawing/2014/main" val="3273426398"/>
                    </a:ext>
                  </a:extLst>
                </a:gridCol>
                <a:gridCol w="1051852">
                  <a:extLst>
                    <a:ext uri="{9D8B030D-6E8A-4147-A177-3AD203B41FA5}">
                      <a16:colId xmlns:a16="http://schemas.microsoft.com/office/drawing/2014/main" val="2332792002"/>
                    </a:ext>
                  </a:extLst>
                </a:gridCol>
                <a:gridCol w="1051852">
                  <a:extLst>
                    <a:ext uri="{9D8B030D-6E8A-4147-A177-3AD203B41FA5}">
                      <a16:colId xmlns:a16="http://schemas.microsoft.com/office/drawing/2014/main" val="672689912"/>
                    </a:ext>
                  </a:extLst>
                </a:gridCol>
              </a:tblGrid>
              <a:tr h="0">
                <a:tc>
                  <a:txBody>
                    <a:bodyPr/>
                    <a:lstStyle/>
                    <a:p>
                      <a:pPr algn="ctr">
                        <a:lnSpc>
                          <a:spcPct val="120000"/>
                        </a:lnSpc>
                      </a:pPr>
                      <a:r>
                        <a:rPr lang="en-US" sz="1800" b="0" kern="100">
                          <a:effectLst/>
                          <a:latin typeface="Times New Roman" panose="02020603050405020304" pitchFamily="18" charset="0"/>
                          <a:ea typeface="等线" panose="02010600030101010101" pitchFamily="2" charset="-122"/>
                          <a:cs typeface="Times New Roman" panose="02020603050405020304" pitchFamily="18" charset="0"/>
                        </a:rPr>
                        <a:t>P</a:t>
                      </a:r>
                      <a:endParaRPr lang="zh-CN" sz="14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20000"/>
                        </a:lnSpc>
                      </a:pPr>
                      <a:r>
                        <a:rPr lang="en-US" sz="1800" b="0" kern="100">
                          <a:effectLst/>
                          <a:latin typeface="Times New Roman" panose="02020603050405020304" pitchFamily="18" charset="0"/>
                          <a:ea typeface="等线" panose="02010600030101010101" pitchFamily="2" charset="-122"/>
                          <a:cs typeface="Times New Roman" panose="02020603050405020304" pitchFamily="18" charset="0"/>
                        </a:rPr>
                        <a:t>Q</a:t>
                      </a:r>
                      <a:endParaRPr lang="zh-CN" sz="14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20000"/>
                        </a:lnSpc>
                      </a:pPr>
                      <a:r>
                        <a:rPr lang="en-US" sz="1800" b="0" kern="100">
                          <a:effectLst/>
                          <a:latin typeface="Times New Roman" panose="02020603050405020304" pitchFamily="18" charset="0"/>
                          <a:ea typeface="等线" panose="02010600030101010101" pitchFamily="2" charset="-122"/>
                          <a:cs typeface="Times New Roman" panose="02020603050405020304" pitchFamily="18" charset="0"/>
                        </a:rPr>
                        <a:t>P </a:t>
                      </a:r>
                      <a:r>
                        <a:rPr lang="en-US" altLang="zh-CN" sz="1800">
                          <a:sym typeface="Symbol" panose="05050102010706020507" pitchFamily="18" charset="2"/>
                        </a:rPr>
                        <a:t> </a:t>
                      </a:r>
                      <a:r>
                        <a:rPr lang="en-US" sz="1800" b="0" kern="100">
                          <a:effectLst/>
                          <a:latin typeface="Times New Roman" panose="02020603050405020304" pitchFamily="18" charset="0"/>
                          <a:ea typeface="等线" panose="02010600030101010101" pitchFamily="2" charset="-122"/>
                          <a:cs typeface="Times New Roman" panose="02020603050405020304" pitchFamily="18" charset="0"/>
                        </a:rPr>
                        <a:t>Q</a:t>
                      </a:r>
                      <a:endParaRPr lang="zh-CN" sz="1400" b="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3371157228"/>
                  </a:ext>
                </a:extLst>
              </a:tr>
              <a:tr h="0">
                <a:tc>
                  <a:txBody>
                    <a:bodyPr/>
                    <a:lstStyle/>
                    <a:p>
                      <a:pPr algn="ctr">
                        <a:lnSpc>
                          <a:spcPct val="120000"/>
                        </a:lnSpc>
                      </a:pPr>
                      <a:r>
                        <a:rPr lang="en-US" sz="1800" b="0" kern="100">
                          <a:effectLst/>
                          <a:latin typeface="Times New Roman" panose="02020603050405020304" pitchFamily="18" charset="0"/>
                          <a:ea typeface="等线" panose="02010600030101010101" pitchFamily="2" charset="-122"/>
                          <a:cs typeface="Times New Roman" panose="02020603050405020304" pitchFamily="18" charset="0"/>
                        </a:rPr>
                        <a:t>T</a:t>
                      </a:r>
                      <a:endParaRPr lang="zh-CN" sz="14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effectLst/>
                          <a:latin typeface="Times New Roman" panose="02020603050405020304" pitchFamily="18" charset="0"/>
                          <a:ea typeface="等线" panose="02010600030101010101" pitchFamily="2" charset="-122"/>
                          <a:cs typeface="Times New Roman" panose="02020603050405020304" pitchFamily="18" charset="0"/>
                        </a:rPr>
                        <a:t>T</a:t>
                      </a:r>
                      <a:endParaRPr lang="zh-CN" sz="14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effectLst/>
                          <a:latin typeface="Times New Roman" panose="02020603050405020304" pitchFamily="18" charset="0"/>
                          <a:ea typeface="等线" panose="02010600030101010101" pitchFamily="2" charset="-122"/>
                          <a:cs typeface="Times New Roman" panose="02020603050405020304" pitchFamily="18" charset="0"/>
                        </a:rPr>
                        <a:t>T</a:t>
                      </a:r>
                      <a:endParaRPr lang="zh-CN" sz="14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907310819"/>
                  </a:ext>
                </a:extLst>
              </a:tr>
              <a:tr h="0">
                <a:tc>
                  <a:txBody>
                    <a:bodyPr/>
                    <a:lstStyle/>
                    <a:p>
                      <a:pPr algn="ctr">
                        <a:lnSpc>
                          <a:spcPct val="120000"/>
                        </a:lnSpc>
                      </a:pPr>
                      <a:r>
                        <a:rPr lang="en-US" sz="1800" b="0" kern="100">
                          <a:effectLst/>
                          <a:latin typeface="Times New Roman" panose="02020603050405020304" pitchFamily="18" charset="0"/>
                          <a:ea typeface="等线" panose="02010600030101010101" pitchFamily="2" charset="-122"/>
                          <a:cs typeface="Times New Roman" panose="02020603050405020304" pitchFamily="18" charset="0"/>
                        </a:rPr>
                        <a:t>T</a:t>
                      </a:r>
                      <a:endParaRPr lang="zh-CN" sz="14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effectLst/>
                          <a:latin typeface="Times New Roman" panose="02020603050405020304" pitchFamily="18" charset="0"/>
                          <a:ea typeface="等线" panose="02010600030101010101" pitchFamily="2" charset="-122"/>
                          <a:cs typeface="Times New Roman" panose="02020603050405020304" pitchFamily="18" charset="0"/>
                        </a:rPr>
                        <a:t>F</a:t>
                      </a:r>
                      <a:endParaRPr lang="zh-CN" sz="14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effectLst/>
                          <a:latin typeface="Times New Roman" panose="02020603050405020304" pitchFamily="18" charset="0"/>
                          <a:ea typeface="等线" panose="02010600030101010101" pitchFamily="2" charset="-122"/>
                          <a:cs typeface="Times New Roman" panose="02020603050405020304" pitchFamily="18" charset="0"/>
                        </a:rPr>
                        <a:t>T</a:t>
                      </a:r>
                      <a:endParaRPr lang="zh-CN" sz="14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44515870"/>
                  </a:ext>
                </a:extLst>
              </a:tr>
              <a:tr h="0">
                <a:tc>
                  <a:txBody>
                    <a:bodyPr/>
                    <a:lstStyle/>
                    <a:p>
                      <a:pPr algn="ctr">
                        <a:lnSpc>
                          <a:spcPct val="120000"/>
                        </a:lnSpc>
                      </a:pPr>
                      <a:r>
                        <a:rPr lang="en-US" sz="1800" b="0" kern="100">
                          <a:effectLst/>
                          <a:latin typeface="Times New Roman" panose="02020603050405020304" pitchFamily="18" charset="0"/>
                          <a:ea typeface="等线" panose="02010600030101010101" pitchFamily="2" charset="-122"/>
                          <a:cs typeface="Times New Roman" panose="02020603050405020304" pitchFamily="18" charset="0"/>
                        </a:rPr>
                        <a:t>F</a:t>
                      </a:r>
                      <a:endParaRPr lang="zh-CN" sz="14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effectLst/>
                          <a:latin typeface="Times New Roman" panose="02020603050405020304" pitchFamily="18" charset="0"/>
                          <a:ea typeface="等线" panose="02010600030101010101" pitchFamily="2" charset="-122"/>
                          <a:cs typeface="Times New Roman" panose="02020603050405020304" pitchFamily="18" charset="0"/>
                        </a:rPr>
                        <a:t>T</a:t>
                      </a:r>
                      <a:endParaRPr lang="zh-CN" sz="14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effectLst/>
                          <a:latin typeface="Times New Roman" panose="02020603050405020304" pitchFamily="18" charset="0"/>
                          <a:ea typeface="等线" panose="02010600030101010101" pitchFamily="2" charset="-122"/>
                          <a:cs typeface="Times New Roman" panose="02020603050405020304" pitchFamily="18" charset="0"/>
                        </a:rPr>
                        <a:t>T</a:t>
                      </a:r>
                      <a:endParaRPr lang="zh-CN" sz="14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628607211"/>
                  </a:ext>
                </a:extLst>
              </a:tr>
              <a:tr h="0">
                <a:tc>
                  <a:txBody>
                    <a:bodyPr/>
                    <a:lstStyle/>
                    <a:p>
                      <a:pPr algn="ctr">
                        <a:lnSpc>
                          <a:spcPct val="120000"/>
                        </a:lnSpc>
                      </a:pPr>
                      <a:r>
                        <a:rPr lang="en-US" sz="1800" b="0" kern="100">
                          <a:effectLst/>
                          <a:latin typeface="Times New Roman" panose="02020603050405020304" pitchFamily="18" charset="0"/>
                          <a:ea typeface="等线" panose="02010600030101010101" pitchFamily="2" charset="-122"/>
                          <a:cs typeface="Times New Roman" panose="02020603050405020304" pitchFamily="18" charset="0"/>
                        </a:rPr>
                        <a:t>F</a:t>
                      </a:r>
                      <a:endParaRPr lang="zh-CN" sz="14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a:effectLst/>
                          <a:latin typeface="Times New Roman" panose="02020603050405020304" pitchFamily="18" charset="0"/>
                          <a:ea typeface="等线" panose="02010600030101010101" pitchFamily="2" charset="-122"/>
                          <a:cs typeface="Times New Roman" panose="02020603050405020304" pitchFamily="18" charset="0"/>
                        </a:rPr>
                        <a:t>F</a:t>
                      </a:r>
                      <a:endParaRPr lang="zh-CN" sz="14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20000"/>
                        </a:lnSpc>
                      </a:pPr>
                      <a:r>
                        <a:rPr lang="en-US" sz="1800" b="0" kern="100" dirty="0">
                          <a:effectLst/>
                          <a:latin typeface="Times New Roman" panose="02020603050405020304" pitchFamily="18" charset="0"/>
                          <a:ea typeface="等线" panose="02010600030101010101" pitchFamily="2" charset="-122"/>
                          <a:cs typeface="Times New Roman" panose="02020603050405020304" pitchFamily="18" charset="0"/>
                        </a:rPr>
                        <a:t>F</a:t>
                      </a:r>
                      <a:endParaRPr lang="zh-CN" sz="1400" b="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502493762"/>
                  </a:ext>
                </a:extLst>
              </a:tr>
            </a:tbl>
          </a:graphicData>
        </a:graphic>
      </p:graphicFrame>
      <p:sp>
        <p:nvSpPr>
          <p:cNvPr id="11" name="文本框 10">
            <a:extLst>
              <a:ext uri="{FF2B5EF4-FFF2-40B4-BE49-F238E27FC236}">
                <a16:creationId xmlns:a16="http://schemas.microsoft.com/office/drawing/2014/main" id="{2A889902-6631-418B-AFE9-4F94F68E676C}"/>
              </a:ext>
            </a:extLst>
          </p:cNvPr>
          <p:cNvSpPr txBox="1"/>
          <p:nvPr/>
        </p:nvSpPr>
        <p:spPr>
          <a:xfrm>
            <a:off x="6258189" y="3826025"/>
            <a:ext cx="460075" cy="369332"/>
          </a:xfrm>
          <a:prstGeom prst="rect">
            <a:avLst/>
          </a:prstGeom>
          <a:noFill/>
        </p:spPr>
        <p:txBody>
          <a:bodyPr wrap="square" rtlCol="0">
            <a:spAutoFit/>
          </a:bodyPr>
          <a:lstStyle/>
          <a:p>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12" name="文本框 11">
            <a:extLst>
              <a:ext uri="{FF2B5EF4-FFF2-40B4-BE49-F238E27FC236}">
                <a16:creationId xmlns:a16="http://schemas.microsoft.com/office/drawing/2014/main" id="{C10CFCB2-74D0-4686-A236-59F5D4BE7938}"/>
              </a:ext>
            </a:extLst>
          </p:cNvPr>
          <p:cNvSpPr txBox="1"/>
          <p:nvPr/>
        </p:nvSpPr>
        <p:spPr>
          <a:xfrm>
            <a:off x="6258189" y="4116449"/>
            <a:ext cx="460075" cy="369332"/>
          </a:xfrm>
          <a:prstGeom prst="rect">
            <a:avLst/>
          </a:prstGeom>
          <a:noFill/>
        </p:spPr>
        <p:txBody>
          <a:bodyPr wrap="square" rtlCol="0">
            <a:spAutoFit/>
          </a:bodyPr>
          <a:lstStyle/>
          <a:p>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13" name="文本框 12">
            <a:extLst>
              <a:ext uri="{FF2B5EF4-FFF2-40B4-BE49-F238E27FC236}">
                <a16:creationId xmlns:a16="http://schemas.microsoft.com/office/drawing/2014/main" id="{68143989-80B9-4827-8C11-55A65A99A3E5}"/>
              </a:ext>
            </a:extLst>
          </p:cNvPr>
          <p:cNvSpPr txBox="1"/>
          <p:nvPr/>
        </p:nvSpPr>
        <p:spPr>
          <a:xfrm>
            <a:off x="6258189" y="4450007"/>
            <a:ext cx="460075" cy="369332"/>
          </a:xfrm>
          <a:prstGeom prst="rect">
            <a:avLst/>
          </a:prstGeom>
          <a:noFill/>
        </p:spPr>
        <p:txBody>
          <a:bodyPr wrap="square" rtlCol="0">
            <a:spAutoFit/>
          </a:bodyPr>
          <a:lstStyle/>
          <a:p>
            <a:r>
              <a:rPr lang="zh-CN" altLang="en-US" dirty="0">
                <a:solidFill>
                  <a:srgbClr val="FF0000"/>
                </a:solidFill>
                <a:sym typeface="Wingdings 2" panose="05020102010507070707" pitchFamily="18" charset="2"/>
              </a:rPr>
              <a:t></a:t>
            </a:r>
            <a:endParaRPr lang="zh-CN" altLang="en-US" dirty="0">
              <a:solidFill>
                <a:srgbClr val="FF0000"/>
              </a:solidFill>
            </a:endParaRPr>
          </a:p>
        </p:txBody>
      </p:sp>
    </p:spTree>
    <p:extLst>
      <p:ext uri="{BB962C8B-B14F-4D97-AF65-F5344CB8AC3E}">
        <p14:creationId xmlns:p14="http://schemas.microsoft.com/office/powerpoint/2010/main" val="1614973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2" grpId="0"/>
      <p:bldP spid="13" grpId="0"/>
    </p:bldLst>
  </p:timing>
</p:sld>
</file>

<file path=ppt/theme/theme1.xml><?xml version="1.0" encoding="utf-8"?>
<a:theme xmlns:a="http://schemas.openxmlformats.org/drawingml/2006/main" name="主题2">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自定义 2">
      <a:majorFont>
        <a:latin typeface="Broadway"/>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2" id="{A26D4636-0247-4EB1-9B54-FF60AD818FF0}" vid="{56C87730-94CB-48DE-9FF9-651C7E97111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主题2</Template>
  <TotalTime>4369</TotalTime>
  <Words>2635</Words>
  <Application>Microsoft Office PowerPoint</Application>
  <PresentationFormat>全屏显示(4:3)</PresentationFormat>
  <Paragraphs>423</Paragraphs>
  <Slides>25</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8" baseType="lpstr">
      <vt:lpstr>等线</vt:lpstr>
      <vt:lpstr>黑体</vt:lpstr>
      <vt:lpstr>楷体_GB2312</vt:lpstr>
      <vt:lpstr>宋体</vt:lpstr>
      <vt:lpstr>微软雅黑</vt:lpstr>
      <vt:lpstr>Arial</vt:lpstr>
      <vt:lpstr>Cambria Math</vt:lpstr>
      <vt:lpstr>Symbol</vt:lpstr>
      <vt:lpstr>Times New Roman</vt:lpstr>
      <vt:lpstr>Wingdings</vt:lpstr>
      <vt:lpstr>Wingdings 2</vt:lpstr>
      <vt:lpstr>主题2</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KEWEI</dc:creator>
  <cp:lastModifiedBy>Wei Ke</cp:lastModifiedBy>
  <cp:revision>610</cp:revision>
  <dcterms:created xsi:type="dcterms:W3CDTF">2021-08-31T07:59:58Z</dcterms:created>
  <dcterms:modified xsi:type="dcterms:W3CDTF">2022-09-21T13:18:56Z</dcterms:modified>
</cp:coreProperties>
</file>