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7" r:id="rId2"/>
    <p:sldId id="335" r:id="rId3"/>
    <p:sldId id="325" r:id="rId4"/>
    <p:sldId id="334" r:id="rId5"/>
    <p:sldId id="273" r:id="rId6"/>
    <p:sldId id="275" r:id="rId7"/>
    <p:sldId id="271" r:id="rId8"/>
    <p:sldId id="276" r:id="rId9"/>
    <p:sldId id="270" r:id="rId10"/>
    <p:sldId id="277" r:id="rId11"/>
    <p:sldId id="326" r:id="rId12"/>
    <p:sldId id="327" r:id="rId13"/>
    <p:sldId id="328" r:id="rId14"/>
    <p:sldId id="329" r:id="rId15"/>
    <p:sldId id="279" r:id="rId16"/>
    <p:sldId id="280" r:id="rId17"/>
    <p:sldId id="281" r:id="rId18"/>
    <p:sldId id="282" r:id="rId19"/>
    <p:sldId id="283" r:id="rId20"/>
    <p:sldId id="284" r:id="rId21"/>
    <p:sldId id="331" r:id="rId22"/>
    <p:sldId id="330" r:id="rId23"/>
    <p:sldId id="285" r:id="rId24"/>
    <p:sldId id="287" r:id="rId25"/>
    <p:sldId id="288" r:id="rId26"/>
    <p:sldId id="291" r:id="rId27"/>
    <p:sldId id="292" r:id="rId28"/>
    <p:sldId id="332"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414" autoAdjust="0"/>
  </p:normalViewPr>
  <p:slideViewPr>
    <p:cSldViewPr snapToGrid="0" showGuides="1">
      <p:cViewPr varScale="1">
        <p:scale>
          <a:sx n="99" d="100"/>
          <a:sy n="99" d="100"/>
        </p:scale>
        <p:origin x="1360" y="4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F33D4F-F1E0-46C3-BD26-B8F7325BDB7A}" type="datetimeFigureOut">
              <a:rPr lang="zh-CN" altLang="en-US" smtClean="0"/>
              <a:t>2022/10/11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9C8118-28A3-4B46-85EC-397382198629}" type="slidenum">
              <a:rPr lang="zh-CN" altLang="en-US" smtClean="0"/>
              <a:t>‹#›</a:t>
            </a:fld>
            <a:endParaRPr lang="zh-CN" altLang="en-US"/>
          </a:p>
        </p:txBody>
      </p:sp>
    </p:spTree>
    <p:extLst>
      <p:ext uri="{BB962C8B-B14F-4D97-AF65-F5344CB8AC3E}">
        <p14:creationId xmlns:p14="http://schemas.microsoft.com/office/powerpoint/2010/main" val="2254909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613" y="140483"/>
            <a:ext cx="3194092" cy="855561"/>
          </a:xfrm>
          <a:prstGeom prst="rect">
            <a:avLst/>
          </a:prstGeom>
        </p:spPr>
      </p:pic>
      <p:sp>
        <p:nvSpPr>
          <p:cNvPr id="8" name="矩形 7"/>
          <p:cNvSpPr/>
          <p:nvPr/>
        </p:nvSpPr>
        <p:spPr>
          <a:xfrm>
            <a:off x="2228851" y="2492946"/>
            <a:ext cx="6915151" cy="4365057"/>
          </a:xfrm>
          <a:prstGeom prst="rect">
            <a:avLst/>
          </a:prstGeom>
          <a:blipFill dpi="0" rotWithShape="1">
            <a:blip r:embed="rId3">
              <a:alphaModFix amt="1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4" name="矩形 3"/>
          <p:cNvSpPr/>
          <p:nvPr/>
        </p:nvSpPr>
        <p:spPr>
          <a:xfrm>
            <a:off x="179613" y="1798271"/>
            <a:ext cx="8792938" cy="1524592"/>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6" name="Picture 2" descr="http://g.hiphotos.baidu.com/baike/w=268/sign=3d3d08a135d12f2ece05a96677c3d5ff/dc54564e9258d109f50fc0c4d258ccbf6d814dd3.jpg"/>
          <p:cNvPicPr>
            <a:picLocks noChangeAspect="1" noChangeArrowheads="1"/>
          </p:cNvPicPr>
          <p:nvPr/>
        </p:nvPicPr>
        <p:blipFill rotWithShape="1">
          <a:blip r:embed="rId4"/>
          <a:srcRect l="7208" t="5273" r="8108" b="5562"/>
          <a:stretch/>
        </p:blipFill>
        <p:spPr bwMode="auto">
          <a:xfrm>
            <a:off x="8108029" y="140481"/>
            <a:ext cx="864523" cy="855326"/>
          </a:xfrm>
          <a:prstGeom prst="ellipse">
            <a:avLst/>
          </a:prstGeom>
          <a:noFill/>
          <a:ln w="9525">
            <a:noFill/>
            <a:miter lim="800000"/>
            <a:headEnd/>
            <a:tailEnd/>
          </a:ln>
        </p:spPr>
      </p:pic>
    </p:spTree>
    <p:extLst>
      <p:ext uri="{BB962C8B-B14F-4D97-AF65-F5344CB8AC3E}">
        <p14:creationId xmlns:p14="http://schemas.microsoft.com/office/powerpoint/2010/main" val="2269224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自定义版式">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cstate="print">
            <a:extLst>
              <a:ext uri="{28A0092B-C50C-407E-A947-70E740481C1C}">
                <a14:useLocalDpi xmlns:a14="http://schemas.microsoft.com/office/drawing/2010/main" val="0"/>
              </a:ext>
            </a:extLst>
          </a:blip>
          <a:srcRect r="72254"/>
          <a:stretch/>
        </p:blipFill>
        <p:spPr>
          <a:xfrm>
            <a:off x="241144" y="210524"/>
            <a:ext cx="886235" cy="855561"/>
          </a:xfrm>
          <a:prstGeom prst="rect">
            <a:avLst/>
          </a:prstGeom>
        </p:spPr>
      </p:pic>
      <p:cxnSp>
        <p:nvCxnSpPr>
          <p:cNvPr id="9" name="直接连接符 8"/>
          <p:cNvCxnSpPr/>
          <p:nvPr/>
        </p:nvCxnSpPr>
        <p:spPr>
          <a:xfrm>
            <a:off x="1817369" y="955042"/>
            <a:ext cx="7309485" cy="1905"/>
          </a:xfrm>
          <a:prstGeom prst="line">
            <a:avLst/>
          </a:prstGeom>
          <a:ln w="25400" cap="rnd" cmpd="sng">
            <a:solidFill>
              <a:srgbClr val="B12923"/>
            </a:solidFill>
            <a:prstDash val="solid"/>
          </a:ln>
        </p:spPr>
        <p:style>
          <a:lnRef idx="1">
            <a:schemeClr val="accent1"/>
          </a:lnRef>
          <a:fillRef idx="0">
            <a:schemeClr val="accent1"/>
          </a:fillRef>
          <a:effectRef idx="0">
            <a:schemeClr val="accent1"/>
          </a:effectRef>
          <a:fontRef idx="minor">
            <a:schemeClr val="tx1"/>
          </a:fontRef>
        </p:style>
      </p:cxnSp>
      <p:sp>
        <p:nvSpPr>
          <p:cNvPr id="10" name="等腰梯形"/>
          <p:cNvSpPr/>
          <p:nvPr/>
        </p:nvSpPr>
        <p:spPr>
          <a:xfrm>
            <a:off x="5672455" y="816611"/>
            <a:ext cx="3465830" cy="140335"/>
          </a:xfrm>
          <a:prstGeom prst="trapezoid">
            <a:avLst/>
          </a:prstGeom>
          <a:solidFill>
            <a:srgbClr val="B12923"/>
          </a:solidFill>
          <a:ln w="12700" cmpd="sng">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buFont typeface="Arial" panose="020B0604020202020204" pitchFamily="34" charset="0"/>
              <a:buNone/>
              <a:defRPr/>
            </a:pPr>
            <a:r>
              <a:rPr lang="en-US" altLang="zh-CN" sz="675" b="1" noProof="1">
                <a:solidFill>
                  <a:srgbClr val="FFFFFF"/>
                </a:solidFill>
              </a:rPr>
              <a:t>School  of  Software Engineering</a:t>
            </a:r>
          </a:p>
        </p:txBody>
      </p:sp>
      <p:grpSp>
        <p:nvGrpSpPr>
          <p:cNvPr id="11" name="组合 10"/>
          <p:cNvGrpSpPr>
            <a:grpSpLocks noChangeAspect="1"/>
          </p:cNvGrpSpPr>
          <p:nvPr/>
        </p:nvGrpSpPr>
        <p:grpSpPr>
          <a:xfrm>
            <a:off x="2276221" y="3860936"/>
            <a:ext cx="1260000" cy="1260000"/>
            <a:chOff x="1174779" y="3359349"/>
            <a:chExt cx="1800000" cy="1800001"/>
          </a:xfrm>
        </p:grpSpPr>
        <p:grpSp>
          <p:nvGrpSpPr>
            <p:cNvPr id="12" name="组合 11"/>
            <p:cNvGrpSpPr/>
            <p:nvPr/>
          </p:nvGrpSpPr>
          <p:grpSpPr>
            <a:xfrm>
              <a:off x="1174779" y="3359349"/>
              <a:ext cx="1800000" cy="1800001"/>
              <a:chOff x="6250980" y="3660482"/>
              <a:chExt cx="1800000" cy="1800001"/>
            </a:xfrm>
          </p:grpSpPr>
          <p:sp>
            <p:nvSpPr>
              <p:cNvPr id="14" name="椭圆 13"/>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椭圆 14"/>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3" name="椭圆 12"/>
            <p:cNvSpPr/>
            <p:nvPr/>
          </p:nvSpPr>
          <p:spPr>
            <a:xfrm>
              <a:off x="1354779" y="3539349"/>
              <a:ext cx="1440000" cy="1440000"/>
            </a:xfrm>
            <a:prstGeom prst="ellipse">
              <a:avLst/>
            </a:prstGeom>
            <a:solidFill>
              <a:srgbClr val="A6A6A6"/>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6" name="组合 15"/>
          <p:cNvGrpSpPr>
            <a:grpSpLocks noChangeAspect="1"/>
          </p:cNvGrpSpPr>
          <p:nvPr/>
        </p:nvGrpSpPr>
        <p:grpSpPr>
          <a:xfrm>
            <a:off x="2683600" y="2570378"/>
            <a:ext cx="576000" cy="576000"/>
            <a:chOff x="1174779" y="3359349"/>
            <a:chExt cx="1800000" cy="1800001"/>
          </a:xfrm>
        </p:grpSpPr>
        <p:grpSp>
          <p:nvGrpSpPr>
            <p:cNvPr id="17" name="组合 16"/>
            <p:cNvGrpSpPr/>
            <p:nvPr/>
          </p:nvGrpSpPr>
          <p:grpSpPr>
            <a:xfrm>
              <a:off x="1174779" y="3359349"/>
              <a:ext cx="1800000" cy="1800001"/>
              <a:chOff x="6250980" y="3660482"/>
              <a:chExt cx="1800000" cy="1800001"/>
            </a:xfrm>
          </p:grpSpPr>
          <p:sp>
            <p:nvSpPr>
              <p:cNvPr id="19" name="椭圆 18"/>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椭圆 19"/>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8" name="椭圆 17"/>
            <p:cNvSpPr/>
            <p:nvPr/>
          </p:nvSpPr>
          <p:spPr>
            <a:xfrm>
              <a:off x="1354779" y="3539349"/>
              <a:ext cx="1440000" cy="1440000"/>
            </a:xfrm>
            <a:prstGeom prst="ellipse">
              <a:avLst/>
            </a:prstGeom>
            <a:solidFill>
              <a:srgbClr val="90AFC6"/>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21" name="组合 20"/>
          <p:cNvGrpSpPr/>
          <p:nvPr/>
        </p:nvGrpSpPr>
        <p:grpSpPr>
          <a:xfrm>
            <a:off x="1046591" y="2718418"/>
            <a:ext cx="1980000" cy="1980000"/>
            <a:chOff x="6250980" y="3660482"/>
            <a:chExt cx="1800000" cy="1800001"/>
          </a:xfrm>
        </p:grpSpPr>
        <p:sp>
          <p:nvSpPr>
            <p:cNvPr id="22" name="椭圆 21"/>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椭圆 22"/>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4" name="椭圆 23"/>
          <p:cNvSpPr/>
          <p:nvPr/>
        </p:nvSpPr>
        <p:spPr>
          <a:xfrm>
            <a:off x="1190591" y="2862418"/>
            <a:ext cx="1692000" cy="1692000"/>
          </a:xfrm>
          <a:prstGeom prst="ellipse">
            <a:avLst/>
          </a:prstGeom>
          <a:solidFill>
            <a:srgbClr val="D54A47"/>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grpSp>
        <p:nvGrpSpPr>
          <p:cNvPr id="25" name="组合 24"/>
          <p:cNvGrpSpPr>
            <a:grpSpLocks noChangeAspect="1"/>
          </p:cNvGrpSpPr>
          <p:nvPr/>
        </p:nvGrpSpPr>
        <p:grpSpPr>
          <a:xfrm>
            <a:off x="778122" y="2035413"/>
            <a:ext cx="1044000" cy="1044000"/>
            <a:chOff x="1174779" y="3359349"/>
            <a:chExt cx="1800000" cy="1800001"/>
          </a:xfrm>
        </p:grpSpPr>
        <p:grpSp>
          <p:nvGrpSpPr>
            <p:cNvPr id="26" name="组合 25"/>
            <p:cNvGrpSpPr/>
            <p:nvPr/>
          </p:nvGrpSpPr>
          <p:grpSpPr>
            <a:xfrm>
              <a:off x="1174779" y="3359349"/>
              <a:ext cx="1800000" cy="1800001"/>
              <a:chOff x="6250980" y="3660482"/>
              <a:chExt cx="1800000" cy="1800001"/>
            </a:xfrm>
          </p:grpSpPr>
          <p:sp>
            <p:nvSpPr>
              <p:cNvPr id="28" name="椭圆 27"/>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9" name="椭圆 28"/>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7" name="椭圆 26"/>
            <p:cNvSpPr/>
            <p:nvPr/>
          </p:nvSpPr>
          <p:spPr>
            <a:xfrm>
              <a:off x="1354779" y="3539349"/>
              <a:ext cx="1440000" cy="1440000"/>
            </a:xfrm>
            <a:prstGeom prst="ellipse">
              <a:avLst/>
            </a:prstGeom>
            <a:solidFill>
              <a:srgbClr val="789BB5"/>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30" name="组合 29"/>
          <p:cNvGrpSpPr>
            <a:grpSpLocks noChangeAspect="1"/>
          </p:cNvGrpSpPr>
          <p:nvPr/>
        </p:nvGrpSpPr>
        <p:grpSpPr>
          <a:xfrm>
            <a:off x="375243" y="4151919"/>
            <a:ext cx="648000" cy="648000"/>
            <a:chOff x="1174779" y="3359349"/>
            <a:chExt cx="1800000" cy="1800001"/>
          </a:xfrm>
        </p:grpSpPr>
        <p:grpSp>
          <p:nvGrpSpPr>
            <p:cNvPr id="31" name="组合 30"/>
            <p:cNvGrpSpPr/>
            <p:nvPr/>
          </p:nvGrpSpPr>
          <p:grpSpPr>
            <a:xfrm>
              <a:off x="1174779" y="3359349"/>
              <a:ext cx="1800000" cy="1800001"/>
              <a:chOff x="6250980" y="3660482"/>
              <a:chExt cx="1800000" cy="1800001"/>
            </a:xfrm>
          </p:grpSpPr>
          <p:sp>
            <p:nvSpPr>
              <p:cNvPr id="33" name="椭圆 32"/>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椭圆 33"/>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2" name="椭圆 31"/>
            <p:cNvSpPr/>
            <p:nvPr/>
          </p:nvSpPr>
          <p:spPr>
            <a:xfrm>
              <a:off x="1354779" y="3539349"/>
              <a:ext cx="1440000" cy="1440000"/>
            </a:xfrm>
            <a:prstGeom prst="ellipse">
              <a:avLst/>
            </a:prstGeom>
            <a:solidFill>
              <a:schemeClr val="tx2">
                <a:lumMod val="75000"/>
                <a:lumOff val="25000"/>
              </a:schemeClr>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5" name="KSO_Shape"/>
          <p:cNvSpPr>
            <a:spLocks/>
          </p:cNvSpPr>
          <p:nvPr/>
        </p:nvSpPr>
        <p:spPr bwMode="auto">
          <a:xfrm>
            <a:off x="1528838" y="3336923"/>
            <a:ext cx="1076172" cy="843815"/>
          </a:xfrm>
          <a:custGeom>
            <a:avLst/>
            <a:gdLst>
              <a:gd name="T0" fmla="*/ 1009661 w 2006600"/>
              <a:gd name="T1" fmla="*/ 391160 h 1387475"/>
              <a:gd name="T2" fmla="*/ 1011251 w 2006600"/>
              <a:gd name="T3" fmla="*/ 509270 h 1387475"/>
              <a:gd name="T4" fmla="*/ 1084401 w 2006600"/>
              <a:gd name="T5" fmla="*/ 630555 h 1387475"/>
              <a:gd name="T6" fmla="*/ 1213209 w 2006600"/>
              <a:gd name="T7" fmla="*/ 691833 h 1387475"/>
              <a:gd name="T8" fmla="*/ 1322616 w 2006600"/>
              <a:gd name="T9" fmla="*/ 683895 h 1387475"/>
              <a:gd name="T10" fmla="*/ 1373821 w 2006600"/>
              <a:gd name="T11" fmla="*/ 722948 h 1387475"/>
              <a:gd name="T12" fmla="*/ 1348695 w 2006600"/>
              <a:gd name="T13" fmla="*/ 830580 h 1387475"/>
              <a:gd name="T14" fmla="*/ 1289857 w 2006600"/>
              <a:gd name="T15" fmla="*/ 930276 h 1387475"/>
              <a:gd name="T16" fmla="*/ 1172499 w 2006600"/>
              <a:gd name="T17" fmla="*/ 1024573 h 1387475"/>
              <a:gd name="T18" fmla="*/ 1069135 w 2006600"/>
              <a:gd name="T19" fmla="*/ 1059498 h 1387475"/>
              <a:gd name="T20" fmla="*/ 955912 w 2006600"/>
              <a:gd name="T21" fmla="*/ 1062356 h 1387475"/>
              <a:gd name="T22" fmla="*/ 850321 w 2006600"/>
              <a:gd name="T23" fmla="*/ 1032511 h 1387475"/>
              <a:gd name="T24" fmla="*/ 740914 w 2006600"/>
              <a:gd name="T25" fmla="*/ 956628 h 1387475"/>
              <a:gd name="T26" fmla="*/ 664902 w 2006600"/>
              <a:gd name="T27" fmla="*/ 847408 h 1387475"/>
              <a:gd name="T28" fmla="*/ 634688 w 2006600"/>
              <a:gd name="T29" fmla="*/ 741998 h 1387475"/>
              <a:gd name="T30" fmla="*/ 637550 w 2006600"/>
              <a:gd name="T31" fmla="*/ 628968 h 1387475"/>
              <a:gd name="T32" fmla="*/ 672535 w 2006600"/>
              <a:gd name="T33" fmla="*/ 525780 h 1387475"/>
              <a:gd name="T34" fmla="*/ 767312 w 2006600"/>
              <a:gd name="T35" fmla="*/ 408623 h 1387475"/>
              <a:gd name="T36" fmla="*/ 867178 w 2006600"/>
              <a:gd name="T37" fmla="*/ 349885 h 1387475"/>
              <a:gd name="T38" fmla="*/ 974676 w 2006600"/>
              <a:gd name="T39" fmla="*/ 324803 h 1387475"/>
              <a:gd name="T40" fmla="*/ 889318 w 2006600"/>
              <a:gd name="T41" fmla="*/ 202109 h 1387475"/>
              <a:gd name="T42" fmla="*/ 752158 w 2006600"/>
              <a:gd name="T43" fmla="*/ 256364 h 1387475"/>
              <a:gd name="T44" fmla="*/ 637858 w 2006600"/>
              <a:gd name="T45" fmla="*/ 346155 h 1387475"/>
              <a:gd name="T46" fmla="*/ 553720 w 2006600"/>
              <a:gd name="T47" fmla="*/ 464501 h 1387475"/>
              <a:gd name="T48" fmla="*/ 506412 w 2006600"/>
              <a:gd name="T49" fmla="*/ 604740 h 1387475"/>
              <a:gd name="T50" fmla="*/ 502602 w 2006600"/>
              <a:gd name="T51" fmla="*/ 758304 h 1387475"/>
              <a:gd name="T52" fmla="*/ 543242 w 2006600"/>
              <a:gd name="T53" fmla="*/ 901399 h 1387475"/>
              <a:gd name="T54" fmla="*/ 621665 w 2006600"/>
              <a:gd name="T55" fmla="*/ 1023552 h 1387475"/>
              <a:gd name="T56" fmla="*/ 731203 w 2006600"/>
              <a:gd name="T57" fmla="*/ 1118737 h 1387475"/>
              <a:gd name="T58" fmla="*/ 865188 w 2006600"/>
              <a:gd name="T59" fmla="*/ 1179338 h 1387475"/>
              <a:gd name="T60" fmla="*/ 1016317 w 2006600"/>
              <a:gd name="T61" fmla="*/ 1198058 h 1387475"/>
              <a:gd name="T62" fmla="*/ 1164907 w 2006600"/>
              <a:gd name="T63" fmla="*/ 1171723 h 1387475"/>
              <a:gd name="T64" fmla="*/ 1295400 w 2006600"/>
              <a:gd name="T65" fmla="*/ 1105094 h 1387475"/>
              <a:gd name="T66" fmla="*/ 1400175 w 2006600"/>
              <a:gd name="T67" fmla="*/ 1005150 h 1387475"/>
              <a:gd name="T68" fmla="*/ 1473200 w 2006600"/>
              <a:gd name="T69" fmla="*/ 878554 h 1387475"/>
              <a:gd name="T70" fmla="*/ 1506537 w 2006600"/>
              <a:gd name="T71" fmla="*/ 732605 h 1387475"/>
              <a:gd name="T72" fmla="*/ 1495107 w 2006600"/>
              <a:gd name="T73" fmla="*/ 580309 h 1387475"/>
              <a:gd name="T74" fmla="*/ 1441133 w 2006600"/>
              <a:gd name="T75" fmla="*/ 442926 h 1387475"/>
              <a:gd name="T76" fmla="*/ 1351280 w 2006600"/>
              <a:gd name="T77" fmla="*/ 329022 h 1387475"/>
              <a:gd name="T78" fmla="*/ 1232853 w 2006600"/>
              <a:gd name="T79" fmla="*/ 244625 h 1387475"/>
              <a:gd name="T80" fmla="*/ 1092517 w 2006600"/>
              <a:gd name="T81" fmla="*/ 197349 h 1387475"/>
              <a:gd name="T82" fmla="*/ 1067117 w 2006600"/>
              <a:gd name="T83" fmla="*/ 2221 h 1387475"/>
              <a:gd name="T84" fmla="*/ 1316355 w 2006600"/>
              <a:gd name="T85" fmla="*/ 48227 h 1387475"/>
              <a:gd name="T86" fmla="*/ 1546543 w 2006600"/>
              <a:gd name="T87" fmla="*/ 149440 h 1387475"/>
              <a:gd name="T88" fmla="*/ 1745297 w 2006600"/>
              <a:gd name="T89" fmla="*/ 297611 h 1387475"/>
              <a:gd name="T90" fmla="*/ 1900555 w 2006600"/>
              <a:gd name="T91" fmla="*/ 485442 h 1387475"/>
              <a:gd name="T92" fmla="*/ 2000885 w 2006600"/>
              <a:gd name="T93" fmla="*/ 704684 h 1387475"/>
              <a:gd name="T94" fmla="*/ 1921510 w 2006600"/>
              <a:gd name="T95" fmla="*/ 911552 h 1387475"/>
              <a:gd name="T96" fmla="*/ 1774507 w 2006600"/>
              <a:gd name="T97" fmla="*/ 1088913 h 1387475"/>
              <a:gd name="T98" fmla="*/ 1582103 w 2006600"/>
              <a:gd name="T99" fmla="*/ 1231055 h 1387475"/>
              <a:gd name="T100" fmla="*/ 1356677 w 2006600"/>
              <a:gd name="T101" fmla="*/ 1331316 h 1387475"/>
              <a:gd name="T102" fmla="*/ 1109345 w 2006600"/>
              <a:gd name="T103" fmla="*/ 1382399 h 1387475"/>
              <a:gd name="T104" fmla="*/ 852805 w 2006600"/>
              <a:gd name="T105" fmla="*/ 1377639 h 1387475"/>
              <a:gd name="T106" fmla="*/ 611187 w 2006600"/>
              <a:gd name="T107" fmla="*/ 1317990 h 1387475"/>
              <a:gd name="T108" fmla="*/ 397510 w 2006600"/>
              <a:gd name="T109" fmla="*/ 1210114 h 1387475"/>
              <a:gd name="T110" fmla="*/ 216852 w 2006600"/>
              <a:gd name="T111" fmla="*/ 1061309 h 1387475"/>
              <a:gd name="T112" fmla="*/ 75882 w 2006600"/>
              <a:gd name="T113" fmla="*/ 879189 h 1387475"/>
              <a:gd name="T114" fmla="*/ 22225 w 2006600"/>
              <a:gd name="T115" fmla="*/ 666610 h 1387475"/>
              <a:gd name="T116" fmla="*/ 140970 w 2006600"/>
              <a:gd name="T117" fmla="*/ 451810 h 1387475"/>
              <a:gd name="T118" fmla="*/ 302260 w 2006600"/>
              <a:gd name="T119" fmla="*/ 270324 h 1387475"/>
              <a:gd name="T120" fmla="*/ 500380 w 2006600"/>
              <a:gd name="T121" fmla="*/ 128817 h 1387475"/>
              <a:gd name="T122" fmla="*/ 728980 w 2006600"/>
              <a:gd name="T123" fmla="*/ 36487 h 1387475"/>
              <a:gd name="T124" fmla="*/ 981393 w 2006600"/>
              <a:gd name="T125" fmla="*/ 317 h 1387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06600" h="1387475">
                <a:moveTo>
                  <a:pt x="1003300" y="323850"/>
                </a:moveTo>
                <a:lnTo>
                  <a:pt x="1019520" y="324168"/>
                </a:lnTo>
                <a:lnTo>
                  <a:pt x="1035740" y="325120"/>
                </a:lnTo>
                <a:lnTo>
                  <a:pt x="1031924" y="332423"/>
                </a:lnTo>
                <a:lnTo>
                  <a:pt x="1028425" y="339090"/>
                </a:lnTo>
                <a:lnTo>
                  <a:pt x="1025245" y="346075"/>
                </a:lnTo>
                <a:lnTo>
                  <a:pt x="1022065" y="353378"/>
                </a:lnTo>
                <a:lnTo>
                  <a:pt x="1019202" y="360680"/>
                </a:lnTo>
                <a:lnTo>
                  <a:pt x="1016658" y="367983"/>
                </a:lnTo>
                <a:lnTo>
                  <a:pt x="1014113" y="375285"/>
                </a:lnTo>
                <a:lnTo>
                  <a:pt x="1011887" y="383223"/>
                </a:lnTo>
                <a:lnTo>
                  <a:pt x="1009661" y="391160"/>
                </a:lnTo>
                <a:lnTo>
                  <a:pt x="1008071" y="398780"/>
                </a:lnTo>
                <a:lnTo>
                  <a:pt x="1006480" y="406718"/>
                </a:lnTo>
                <a:lnTo>
                  <a:pt x="1005526" y="414655"/>
                </a:lnTo>
                <a:lnTo>
                  <a:pt x="1004572" y="422910"/>
                </a:lnTo>
                <a:lnTo>
                  <a:pt x="1003618" y="430848"/>
                </a:lnTo>
                <a:lnTo>
                  <a:pt x="1003300" y="439103"/>
                </a:lnTo>
                <a:lnTo>
                  <a:pt x="1003300" y="447358"/>
                </a:lnTo>
                <a:lnTo>
                  <a:pt x="1003618" y="460058"/>
                </a:lnTo>
                <a:lnTo>
                  <a:pt x="1004572" y="472758"/>
                </a:lnTo>
                <a:lnTo>
                  <a:pt x="1006162" y="485140"/>
                </a:lnTo>
                <a:lnTo>
                  <a:pt x="1008389" y="497205"/>
                </a:lnTo>
                <a:lnTo>
                  <a:pt x="1011251" y="509270"/>
                </a:lnTo>
                <a:lnTo>
                  <a:pt x="1014432" y="521018"/>
                </a:lnTo>
                <a:lnTo>
                  <a:pt x="1018248" y="532448"/>
                </a:lnTo>
                <a:lnTo>
                  <a:pt x="1022701" y="543560"/>
                </a:lnTo>
                <a:lnTo>
                  <a:pt x="1027471" y="554673"/>
                </a:lnTo>
                <a:lnTo>
                  <a:pt x="1033196" y="565150"/>
                </a:lnTo>
                <a:lnTo>
                  <a:pt x="1038921" y="575628"/>
                </a:lnTo>
                <a:lnTo>
                  <a:pt x="1045600" y="585470"/>
                </a:lnTo>
                <a:lnTo>
                  <a:pt x="1052597" y="595313"/>
                </a:lnTo>
                <a:lnTo>
                  <a:pt x="1059594" y="604838"/>
                </a:lnTo>
                <a:lnTo>
                  <a:pt x="1067545" y="613728"/>
                </a:lnTo>
                <a:lnTo>
                  <a:pt x="1075814" y="622300"/>
                </a:lnTo>
                <a:lnTo>
                  <a:pt x="1084401" y="630555"/>
                </a:lnTo>
                <a:lnTo>
                  <a:pt x="1093306" y="638175"/>
                </a:lnTo>
                <a:lnTo>
                  <a:pt x="1102848" y="645478"/>
                </a:lnTo>
                <a:lnTo>
                  <a:pt x="1112389" y="652463"/>
                </a:lnTo>
                <a:lnTo>
                  <a:pt x="1122566" y="658813"/>
                </a:lnTo>
                <a:lnTo>
                  <a:pt x="1132744" y="664845"/>
                </a:lnTo>
                <a:lnTo>
                  <a:pt x="1143557" y="670243"/>
                </a:lnTo>
                <a:lnTo>
                  <a:pt x="1154689" y="675323"/>
                </a:lnTo>
                <a:lnTo>
                  <a:pt x="1165820" y="679450"/>
                </a:lnTo>
                <a:lnTo>
                  <a:pt x="1177270" y="683578"/>
                </a:lnTo>
                <a:lnTo>
                  <a:pt x="1189037" y="686753"/>
                </a:lnTo>
                <a:lnTo>
                  <a:pt x="1201123" y="689610"/>
                </a:lnTo>
                <a:lnTo>
                  <a:pt x="1213209" y="691833"/>
                </a:lnTo>
                <a:lnTo>
                  <a:pt x="1225613" y="693420"/>
                </a:lnTo>
                <a:lnTo>
                  <a:pt x="1238016" y="694055"/>
                </a:lnTo>
                <a:lnTo>
                  <a:pt x="1251056" y="694690"/>
                </a:lnTo>
                <a:lnTo>
                  <a:pt x="1259325" y="694690"/>
                </a:lnTo>
                <a:lnTo>
                  <a:pt x="1267276" y="694055"/>
                </a:lnTo>
                <a:lnTo>
                  <a:pt x="1275545" y="693420"/>
                </a:lnTo>
                <a:lnTo>
                  <a:pt x="1283815" y="692468"/>
                </a:lnTo>
                <a:lnTo>
                  <a:pt x="1291766" y="691198"/>
                </a:lnTo>
                <a:lnTo>
                  <a:pt x="1299399" y="689928"/>
                </a:lnTo>
                <a:lnTo>
                  <a:pt x="1307350" y="688023"/>
                </a:lnTo>
                <a:lnTo>
                  <a:pt x="1315301" y="686118"/>
                </a:lnTo>
                <a:lnTo>
                  <a:pt x="1322616" y="683895"/>
                </a:lnTo>
                <a:lnTo>
                  <a:pt x="1330249" y="681355"/>
                </a:lnTo>
                <a:lnTo>
                  <a:pt x="1337564" y="678815"/>
                </a:lnTo>
                <a:lnTo>
                  <a:pt x="1345197" y="675958"/>
                </a:lnTo>
                <a:lnTo>
                  <a:pt x="1352194" y="672783"/>
                </a:lnTo>
                <a:lnTo>
                  <a:pt x="1359509" y="669608"/>
                </a:lnTo>
                <a:lnTo>
                  <a:pt x="1366188" y="666115"/>
                </a:lnTo>
                <a:lnTo>
                  <a:pt x="1372867" y="661988"/>
                </a:lnTo>
                <a:lnTo>
                  <a:pt x="1374139" y="678498"/>
                </a:lnTo>
                <a:lnTo>
                  <a:pt x="1374775" y="694690"/>
                </a:lnTo>
                <a:lnTo>
                  <a:pt x="1374457" y="704215"/>
                </a:lnTo>
                <a:lnTo>
                  <a:pt x="1374139" y="713740"/>
                </a:lnTo>
                <a:lnTo>
                  <a:pt x="1373821" y="722948"/>
                </a:lnTo>
                <a:lnTo>
                  <a:pt x="1372549" y="732790"/>
                </a:lnTo>
                <a:lnTo>
                  <a:pt x="1371595" y="741998"/>
                </a:lnTo>
                <a:lnTo>
                  <a:pt x="1370640" y="751205"/>
                </a:lnTo>
                <a:lnTo>
                  <a:pt x="1368732" y="760413"/>
                </a:lnTo>
                <a:lnTo>
                  <a:pt x="1366824" y="769303"/>
                </a:lnTo>
                <a:lnTo>
                  <a:pt x="1365234" y="778193"/>
                </a:lnTo>
                <a:lnTo>
                  <a:pt x="1363007" y="787083"/>
                </a:lnTo>
                <a:lnTo>
                  <a:pt x="1360463" y="795973"/>
                </a:lnTo>
                <a:lnTo>
                  <a:pt x="1357919" y="804863"/>
                </a:lnTo>
                <a:lnTo>
                  <a:pt x="1355056" y="813435"/>
                </a:lnTo>
                <a:lnTo>
                  <a:pt x="1351876" y="822008"/>
                </a:lnTo>
                <a:lnTo>
                  <a:pt x="1348695" y="830580"/>
                </a:lnTo>
                <a:lnTo>
                  <a:pt x="1345515" y="839153"/>
                </a:lnTo>
                <a:lnTo>
                  <a:pt x="1342017" y="847408"/>
                </a:lnTo>
                <a:lnTo>
                  <a:pt x="1337882" y="855663"/>
                </a:lnTo>
                <a:lnTo>
                  <a:pt x="1334065" y="863283"/>
                </a:lnTo>
                <a:lnTo>
                  <a:pt x="1329931" y="871538"/>
                </a:lnTo>
                <a:lnTo>
                  <a:pt x="1325478" y="879158"/>
                </a:lnTo>
                <a:lnTo>
                  <a:pt x="1321026" y="886778"/>
                </a:lnTo>
                <a:lnTo>
                  <a:pt x="1316255" y="894398"/>
                </a:lnTo>
                <a:lnTo>
                  <a:pt x="1311166" y="901700"/>
                </a:lnTo>
                <a:lnTo>
                  <a:pt x="1306396" y="909320"/>
                </a:lnTo>
                <a:lnTo>
                  <a:pt x="1300989" y="916305"/>
                </a:lnTo>
                <a:lnTo>
                  <a:pt x="1289857" y="930276"/>
                </a:lnTo>
                <a:lnTo>
                  <a:pt x="1278090" y="943928"/>
                </a:lnTo>
                <a:lnTo>
                  <a:pt x="1266004" y="956628"/>
                </a:lnTo>
                <a:lnTo>
                  <a:pt x="1252964" y="969011"/>
                </a:lnTo>
                <a:lnTo>
                  <a:pt x="1239606" y="980758"/>
                </a:lnTo>
                <a:lnTo>
                  <a:pt x="1225295" y="991553"/>
                </a:lnTo>
                <a:lnTo>
                  <a:pt x="1218297" y="996951"/>
                </a:lnTo>
                <a:lnTo>
                  <a:pt x="1210983" y="1002031"/>
                </a:lnTo>
                <a:lnTo>
                  <a:pt x="1203667" y="1006793"/>
                </a:lnTo>
                <a:lnTo>
                  <a:pt x="1195716" y="1011873"/>
                </a:lnTo>
                <a:lnTo>
                  <a:pt x="1188083" y="1016318"/>
                </a:lnTo>
                <a:lnTo>
                  <a:pt x="1180450" y="1020763"/>
                </a:lnTo>
                <a:lnTo>
                  <a:pt x="1172499" y="1024573"/>
                </a:lnTo>
                <a:lnTo>
                  <a:pt x="1164230" y="1029018"/>
                </a:lnTo>
                <a:lnTo>
                  <a:pt x="1155961" y="1032511"/>
                </a:lnTo>
                <a:lnTo>
                  <a:pt x="1148010" y="1036003"/>
                </a:lnTo>
                <a:lnTo>
                  <a:pt x="1139423" y="1039813"/>
                </a:lnTo>
                <a:lnTo>
                  <a:pt x="1131154" y="1042988"/>
                </a:lnTo>
                <a:lnTo>
                  <a:pt x="1122566" y="1046163"/>
                </a:lnTo>
                <a:lnTo>
                  <a:pt x="1113661" y="1048703"/>
                </a:lnTo>
                <a:lnTo>
                  <a:pt x="1105074" y="1051561"/>
                </a:lnTo>
                <a:lnTo>
                  <a:pt x="1096169" y="1053466"/>
                </a:lnTo>
                <a:lnTo>
                  <a:pt x="1087264" y="1056006"/>
                </a:lnTo>
                <a:lnTo>
                  <a:pt x="1078358" y="1057911"/>
                </a:lnTo>
                <a:lnTo>
                  <a:pt x="1069135" y="1059498"/>
                </a:lnTo>
                <a:lnTo>
                  <a:pt x="1059594" y="1061086"/>
                </a:lnTo>
                <a:lnTo>
                  <a:pt x="1050370" y="1062356"/>
                </a:lnTo>
                <a:lnTo>
                  <a:pt x="1041147" y="1063626"/>
                </a:lnTo>
                <a:lnTo>
                  <a:pt x="1031924" y="1064261"/>
                </a:lnTo>
                <a:lnTo>
                  <a:pt x="1022383" y="1064896"/>
                </a:lnTo>
                <a:lnTo>
                  <a:pt x="1012841" y="1065213"/>
                </a:lnTo>
                <a:lnTo>
                  <a:pt x="1003300" y="1065213"/>
                </a:lnTo>
                <a:lnTo>
                  <a:pt x="993759" y="1065213"/>
                </a:lnTo>
                <a:lnTo>
                  <a:pt x="984218" y="1064896"/>
                </a:lnTo>
                <a:lnTo>
                  <a:pt x="974676" y="1064261"/>
                </a:lnTo>
                <a:lnTo>
                  <a:pt x="965135" y="1063626"/>
                </a:lnTo>
                <a:lnTo>
                  <a:pt x="955912" y="1062356"/>
                </a:lnTo>
                <a:lnTo>
                  <a:pt x="946688" y="1061086"/>
                </a:lnTo>
                <a:lnTo>
                  <a:pt x="937783" y="1059498"/>
                </a:lnTo>
                <a:lnTo>
                  <a:pt x="928560" y="1057911"/>
                </a:lnTo>
                <a:lnTo>
                  <a:pt x="919655" y="1056006"/>
                </a:lnTo>
                <a:lnTo>
                  <a:pt x="910750" y="1053466"/>
                </a:lnTo>
                <a:lnTo>
                  <a:pt x="901526" y="1051561"/>
                </a:lnTo>
                <a:lnTo>
                  <a:pt x="892621" y="1048703"/>
                </a:lnTo>
                <a:lnTo>
                  <a:pt x="884034" y="1046163"/>
                </a:lnTo>
                <a:lnTo>
                  <a:pt x="875765" y="1042988"/>
                </a:lnTo>
                <a:lnTo>
                  <a:pt x="867178" y="1039813"/>
                </a:lnTo>
                <a:lnTo>
                  <a:pt x="858908" y="1036003"/>
                </a:lnTo>
                <a:lnTo>
                  <a:pt x="850321" y="1032511"/>
                </a:lnTo>
                <a:lnTo>
                  <a:pt x="842370" y="1029018"/>
                </a:lnTo>
                <a:lnTo>
                  <a:pt x="834101" y="1024573"/>
                </a:lnTo>
                <a:lnTo>
                  <a:pt x="826468" y="1020763"/>
                </a:lnTo>
                <a:lnTo>
                  <a:pt x="818517" y="1016318"/>
                </a:lnTo>
                <a:lnTo>
                  <a:pt x="810566" y="1011873"/>
                </a:lnTo>
                <a:lnTo>
                  <a:pt x="803251" y="1006793"/>
                </a:lnTo>
                <a:lnTo>
                  <a:pt x="795618" y="1002031"/>
                </a:lnTo>
                <a:lnTo>
                  <a:pt x="788303" y="996951"/>
                </a:lnTo>
                <a:lnTo>
                  <a:pt x="780988" y="991553"/>
                </a:lnTo>
                <a:lnTo>
                  <a:pt x="767312" y="980758"/>
                </a:lnTo>
                <a:lnTo>
                  <a:pt x="753636" y="969011"/>
                </a:lnTo>
                <a:lnTo>
                  <a:pt x="740914" y="956628"/>
                </a:lnTo>
                <a:lnTo>
                  <a:pt x="728192" y="943928"/>
                </a:lnTo>
                <a:lnTo>
                  <a:pt x="716743" y="930276"/>
                </a:lnTo>
                <a:lnTo>
                  <a:pt x="705929" y="916305"/>
                </a:lnTo>
                <a:lnTo>
                  <a:pt x="700523" y="909320"/>
                </a:lnTo>
                <a:lnTo>
                  <a:pt x="695434" y="901700"/>
                </a:lnTo>
                <a:lnTo>
                  <a:pt x="690345" y="894398"/>
                </a:lnTo>
                <a:lnTo>
                  <a:pt x="685893" y="886778"/>
                </a:lnTo>
                <a:lnTo>
                  <a:pt x="681122" y="879158"/>
                </a:lnTo>
                <a:lnTo>
                  <a:pt x="676669" y="871538"/>
                </a:lnTo>
                <a:lnTo>
                  <a:pt x="672535" y="863283"/>
                </a:lnTo>
                <a:lnTo>
                  <a:pt x="668718" y="855663"/>
                </a:lnTo>
                <a:lnTo>
                  <a:pt x="664902" y="847408"/>
                </a:lnTo>
                <a:lnTo>
                  <a:pt x="661085" y="839153"/>
                </a:lnTo>
                <a:lnTo>
                  <a:pt x="657587" y="830580"/>
                </a:lnTo>
                <a:lnTo>
                  <a:pt x="654406" y="822008"/>
                </a:lnTo>
                <a:lnTo>
                  <a:pt x="651544" y="813435"/>
                </a:lnTo>
                <a:lnTo>
                  <a:pt x="648682" y="804863"/>
                </a:lnTo>
                <a:lnTo>
                  <a:pt x="645819" y="795973"/>
                </a:lnTo>
                <a:lnTo>
                  <a:pt x="643593" y="787083"/>
                </a:lnTo>
                <a:lnTo>
                  <a:pt x="641367" y="778193"/>
                </a:lnTo>
                <a:lnTo>
                  <a:pt x="639458" y="769303"/>
                </a:lnTo>
                <a:lnTo>
                  <a:pt x="637550" y="760413"/>
                </a:lnTo>
                <a:lnTo>
                  <a:pt x="636278" y="751205"/>
                </a:lnTo>
                <a:lnTo>
                  <a:pt x="634688" y="741998"/>
                </a:lnTo>
                <a:lnTo>
                  <a:pt x="633734" y="732790"/>
                </a:lnTo>
                <a:lnTo>
                  <a:pt x="633097" y="722948"/>
                </a:lnTo>
                <a:lnTo>
                  <a:pt x="632143" y="713740"/>
                </a:lnTo>
                <a:lnTo>
                  <a:pt x="631825" y="704215"/>
                </a:lnTo>
                <a:lnTo>
                  <a:pt x="631825" y="694690"/>
                </a:lnTo>
                <a:lnTo>
                  <a:pt x="631825" y="684848"/>
                </a:lnTo>
                <a:lnTo>
                  <a:pt x="632143" y="675640"/>
                </a:lnTo>
                <a:lnTo>
                  <a:pt x="633097" y="666115"/>
                </a:lnTo>
                <a:lnTo>
                  <a:pt x="633734" y="656908"/>
                </a:lnTo>
                <a:lnTo>
                  <a:pt x="634688" y="647383"/>
                </a:lnTo>
                <a:lnTo>
                  <a:pt x="636278" y="638175"/>
                </a:lnTo>
                <a:lnTo>
                  <a:pt x="637550" y="628968"/>
                </a:lnTo>
                <a:lnTo>
                  <a:pt x="639458" y="620078"/>
                </a:lnTo>
                <a:lnTo>
                  <a:pt x="641367" y="610870"/>
                </a:lnTo>
                <a:lnTo>
                  <a:pt x="643593" y="601980"/>
                </a:lnTo>
                <a:lnTo>
                  <a:pt x="645819" y="593090"/>
                </a:lnTo>
                <a:lnTo>
                  <a:pt x="648682" y="584518"/>
                </a:lnTo>
                <a:lnTo>
                  <a:pt x="651544" y="575628"/>
                </a:lnTo>
                <a:lnTo>
                  <a:pt x="654406" y="567055"/>
                </a:lnTo>
                <a:lnTo>
                  <a:pt x="657587" y="558800"/>
                </a:lnTo>
                <a:lnTo>
                  <a:pt x="661085" y="550228"/>
                </a:lnTo>
                <a:lnTo>
                  <a:pt x="664902" y="541973"/>
                </a:lnTo>
                <a:lnTo>
                  <a:pt x="668718" y="534035"/>
                </a:lnTo>
                <a:lnTo>
                  <a:pt x="672535" y="525780"/>
                </a:lnTo>
                <a:lnTo>
                  <a:pt x="676669" y="517843"/>
                </a:lnTo>
                <a:lnTo>
                  <a:pt x="681122" y="509905"/>
                </a:lnTo>
                <a:lnTo>
                  <a:pt x="685893" y="502603"/>
                </a:lnTo>
                <a:lnTo>
                  <a:pt x="690345" y="494665"/>
                </a:lnTo>
                <a:lnTo>
                  <a:pt x="695434" y="487363"/>
                </a:lnTo>
                <a:lnTo>
                  <a:pt x="700523" y="480060"/>
                </a:lnTo>
                <a:lnTo>
                  <a:pt x="705929" y="472758"/>
                </a:lnTo>
                <a:lnTo>
                  <a:pt x="716743" y="458788"/>
                </a:lnTo>
                <a:lnTo>
                  <a:pt x="728192" y="445135"/>
                </a:lnTo>
                <a:lnTo>
                  <a:pt x="740914" y="432435"/>
                </a:lnTo>
                <a:lnTo>
                  <a:pt x="753636" y="420370"/>
                </a:lnTo>
                <a:lnTo>
                  <a:pt x="767312" y="408623"/>
                </a:lnTo>
                <a:lnTo>
                  <a:pt x="780988" y="397510"/>
                </a:lnTo>
                <a:lnTo>
                  <a:pt x="788303" y="392113"/>
                </a:lnTo>
                <a:lnTo>
                  <a:pt x="795618" y="387033"/>
                </a:lnTo>
                <a:lnTo>
                  <a:pt x="803251" y="382270"/>
                </a:lnTo>
                <a:lnTo>
                  <a:pt x="810566" y="377508"/>
                </a:lnTo>
                <a:lnTo>
                  <a:pt x="818517" y="373063"/>
                </a:lnTo>
                <a:lnTo>
                  <a:pt x="826468" y="368618"/>
                </a:lnTo>
                <a:lnTo>
                  <a:pt x="834101" y="364490"/>
                </a:lnTo>
                <a:lnTo>
                  <a:pt x="842370" y="360363"/>
                </a:lnTo>
                <a:lnTo>
                  <a:pt x="850321" y="356553"/>
                </a:lnTo>
                <a:lnTo>
                  <a:pt x="858908" y="353060"/>
                </a:lnTo>
                <a:lnTo>
                  <a:pt x="867178" y="349885"/>
                </a:lnTo>
                <a:lnTo>
                  <a:pt x="875765" y="346710"/>
                </a:lnTo>
                <a:lnTo>
                  <a:pt x="884034" y="343218"/>
                </a:lnTo>
                <a:lnTo>
                  <a:pt x="892621" y="340360"/>
                </a:lnTo>
                <a:lnTo>
                  <a:pt x="901526" y="338138"/>
                </a:lnTo>
                <a:lnTo>
                  <a:pt x="910750" y="335598"/>
                </a:lnTo>
                <a:lnTo>
                  <a:pt x="919655" y="333375"/>
                </a:lnTo>
                <a:lnTo>
                  <a:pt x="928560" y="331470"/>
                </a:lnTo>
                <a:lnTo>
                  <a:pt x="937783" y="329883"/>
                </a:lnTo>
                <a:lnTo>
                  <a:pt x="946688" y="327978"/>
                </a:lnTo>
                <a:lnTo>
                  <a:pt x="955912" y="327025"/>
                </a:lnTo>
                <a:lnTo>
                  <a:pt x="965135" y="326073"/>
                </a:lnTo>
                <a:lnTo>
                  <a:pt x="974676" y="324803"/>
                </a:lnTo>
                <a:lnTo>
                  <a:pt x="984218" y="324485"/>
                </a:lnTo>
                <a:lnTo>
                  <a:pt x="993759" y="324168"/>
                </a:lnTo>
                <a:lnTo>
                  <a:pt x="1003300" y="323850"/>
                </a:lnTo>
                <a:close/>
                <a:moveTo>
                  <a:pt x="990283" y="189417"/>
                </a:moveTo>
                <a:lnTo>
                  <a:pt x="977265" y="190052"/>
                </a:lnTo>
                <a:lnTo>
                  <a:pt x="964565" y="190687"/>
                </a:lnTo>
                <a:lnTo>
                  <a:pt x="951865" y="191956"/>
                </a:lnTo>
                <a:lnTo>
                  <a:pt x="939165" y="193225"/>
                </a:lnTo>
                <a:lnTo>
                  <a:pt x="926465" y="195129"/>
                </a:lnTo>
                <a:lnTo>
                  <a:pt x="914083" y="197349"/>
                </a:lnTo>
                <a:lnTo>
                  <a:pt x="901383" y="199888"/>
                </a:lnTo>
                <a:lnTo>
                  <a:pt x="889318" y="202109"/>
                </a:lnTo>
                <a:lnTo>
                  <a:pt x="877253" y="205282"/>
                </a:lnTo>
                <a:lnTo>
                  <a:pt x="865188" y="208772"/>
                </a:lnTo>
                <a:lnTo>
                  <a:pt x="853440" y="212262"/>
                </a:lnTo>
                <a:lnTo>
                  <a:pt x="841693" y="216069"/>
                </a:lnTo>
                <a:lnTo>
                  <a:pt x="829945" y="219877"/>
                </a:lnTo>
                <a:lnTo>
                  <a:pt x="818515" y="224319"/>
                </a:lnTo>
                <a:lnTo>
                  <a:pt x="807085" y="228760"/>
                </a:lnTo>
                <a:lnTo>
                  <a:pt x="795655" y="233837"/>
                </a:lnTo>
                <a:lnTo>
                  <a:pt x="784543" y="239231"/>
                </a:lnTo>
                <a:lnTo>
                  <a:pt x="773748" y="244625"/>
                </a:lnTo>
                <a:lnTo>
                  <a:pt x="762953" y="250336"/>
                </a:lnTo>
                <a:lnTo>
                  <a:pt x="752158" y="256364"/>
                </a:lnTo>
                <a:lnTo>
                  <a:pt x="741680" y="262392"/>
                </a:lnTo>
                <a:lnTo>
                  <a:pt x="731203" y="269055"/>
                </a:lnTo>
                <a:lnTo>
                  <a:pt x="721360" y="275401"/>
                </a:lnTo>
                <a:lnTo>
                  <a:pt x="711200" y="282698"/>
                </a:lnTo>
                <a:lnTo>
                  <a:pt x="701358" y="289679"/>
                </a:lnTo>
                <a:lnTo>
                  <a:pt x="691833" y="297293"/>
                </a:lnTo>
                <a:lnTo>
                  <a:pt x="682308" y="304591"/>
                </a:lnTo>
                <a:lnTo>
                  <a:pt x="673100" y="312523"/>
                </a:lnTo>
                <a:lnTo>
                  <a:pt x="663893" y="320772"/>
                </a:lnTo>
                <a:lnTo>
                  <a:pt x="655003" y="329022"/>
                </a:lnTo>
                <a:lnTo>
                  <a:pt x="646430" y="337588"/>
                </a:lnTo>
                <a:lnTo>
                  <a:pt x="637858" y="346155"/>
                </a:lnTo>
                <a:lnTo>
                  <a:pt x="629602" y="355039"/>
                </a:lnTo>
                <a:lnTo>
                  <a:pt x="621665" y="363923"/>
                </a:lnTo>
                <a:lnTo>
                  <a:pt x="613727" y="373124"/>
                </a:lnTo>
                <a:lnTo>
                  <a:pt x="606107" y="382642"/>
                </a:lnTo>
                <a:lnTo>
                  <a:pt x="598805" y="392161"/>
                </a:lnTo>
                <a:lnTo>
                  <a:pt x="591502" y="401997"/>
                </a:lnTo>
                <a:lnTo>
                  <a:pt x="584835" y="411832"/>
                </a:lnTo>
                <a:lnTo>
                  <a:pt x="578167" y="422303"/>
                </a:lnTo>
                <a:lnTo>
                  <a:pt x="571817" y="432456"/>
                </a:lnTo>
                <a:lnTo>
                  <a:pt x="565150" y="442926"/>
                </a:lnTo>
                <a:lnTo>
                  <a:pt x="559435" y="453396"/>
                </a:lnTo>
                <a:lnTo>
                  <a:pt x="553720" y="464501"/>
                </a:lnTo>
                <a:lnTo>
                  <a:pt x="548005" y="475289"/>
                </a:lnTo>
                <a:lnTo>
                  <a:pt x="543242" y="486711"/>
                </a:lnTo>
                <a:lnTo>
                  <a:pt x="538162" y="497499"/>
                </a:lnTo>
                <a:lnTo>
                  <a:pt x="533400" y="508921"/>
                </a:lnTo>
                <a:lnTo>
                  <a:pt x="529272" y="520660"/>
                </a:lnTo>
                <a:lnTo>
                  <a:pt x="525145" y="532082"/>
                </a:lnTo>
                <a:lnTo>
                  <a:pt x="521017" y="543822"/>
                </a:lnTo>
                <a:lnTo>
                  <a:pt x="517525" y="555878"/>
                </a:lnTo>
                <a:lnTo>
                  <a:pt x="514350" y="568252"/>
                </a:lnTo>
                <a:lnTo>
                  <a:pt x="511492" y="580309"/>
                </a:lnTo>
                <a:lnTo>
                  <a:pt x="508635" y="592366"/>
                </a:lnTo>
                <a:lnTo>
                  <a:pt x="506412" y="604740"/>
                </a:lnTo>
                <a:lnTo>
                  <a:pt x="504190" y="617114"/>
                </a:lnTo>
                <a:lnTo>
                  <a:pt x="502602" y="629805"/>
                </a:lnTo>
                <a:lnTo>
                  <a:pt x="501015" y="642496"/>
                </a:lnTo>
                <a:lnTo>
                  <a:pt x="500062" y="654870"/>
                </a:lnTo>
                <a:lnTo>
                  <a:pt x="499110" y="668196"/>
                </a:lnTo>
                <a:lnTo>
                  <a:pt x="498792" y="680888"/>
                </a:lnTo>
                <a:lnTo>
                  <a:pt x="498157" y="693896"/>
                </a:lnTo>
                <a:lnTo>
                  <a:pt x="498792" y="706905"/>
                </a:lnTo>
                <a:lnTo>
                  <a:pt x="499110" y="719596"/>
                </a:lnTo>
                <a:lnTo>
                  <a:pt x="500062" y="732605"/>
                </a:lnTo>
                <a:lnTo>
                  <a:pt x="501015" y="745296"/>
                </a:lnTo>
                <a:lnTo>
                  <a:pt x="502602" y="758304"/>
                </a:lnTo>
                <a:lnTo>
                  <a:pt x="504190" y="770678"/>
                </a:lnTo>
                <a:lnTo>
                  <a:pt x="506412" y="783052"/>
                </a:lnTo>
                <a:lnTo>
                  <a:pt x="508635" y="795426"/>
                </a:lnTo>
                <a:lnTo>
                  <a:pt x="511492" y="807800"/>
                </a:lnTo>
                <a:lnTo>
                  <a:pt x="514350" y="819857"/>
                </a:lnTo>
                <a:lnTo>
                  <a:pt x="517525" y="831914"/>
                </a:lnTo>
                <a:lnTo>
                  <a:pt x="521017" y="843653"/>
                </a:lnTo>
                <a:lnTo>
                  <a:pt x="525145" y="855393"/>
                </a:lnTo>
                <a:lnTo>
                  <a:pt x="529272" y="867132"/>
                </a:lnTo>
                <a:lnTo>
                  <a:pt x="533400" y="878554"/>
                </a:lnTo>
                <a:lnTo>
                  <a:pt x="538162" y="889977"/>
                </a:lnTo>
                <a:lnTo>
                  <a:pt x="543242" y="901399"/>
                </a:lnTo>
                <a:lnTo>
                  <a:pt x="548005" y="912186"/>
                </a:lnTo>
                <a:lnTo>
                  <a:pt x="553720" y="923291"/>
                </a:lnTo>
                <a:lnTo>
                  <a:pt x="559435" y="934079"/>
                </a:lnTo>
                <a:lnTo>
                  <a:pt x="565150" y="944549"/>
                </a:lnTo>
                <a:lnTo>
                  <a:pt x="571817" y="955337"/>
                </a:lnTo>
                <a:lnTo>
                  <a:pt x="578167" y="965807"/>
                </a:lnTo>
                <a:lnTo>
                  <a:pt x="584835" y="975643"/>
                </a:lnTo>
                <a:lnTo>
                  <a:pt x="591502" y="985479"/>
                </a:lnTo>
                <a:lnTo>
                  <a:pt x="598805" y="995632"/>
                </a:lnTo>
                <a:lnTo>
                  <a:pt x="606107" y="1005150"/>
                </a:lnTo>
                <a:lnTo>
                  <a:pt x="613727" y="1014351"/>
                </a:lnTo>
                <a:lnTo>
                  <a:pt x="621665" y="1023552"/>
                </a:lnTo>
                <a:lnTo>
                  <a:pt x="629602" y="1033071"/>
                </a:lnTo>
                <a:lnTo>
                  <a:pt x="637858" y="1041955"/>
                </a:lnTo>
                <a:lnTo>
                  <a:pt x="646430" y="1050521"/>
                </a:lnTo>
                <a:lnTo>
                  <a:pt x="655003" y="1059088"/>
                </a:lnTo>
                <a:lnTo>
                  <a:pt x="663893" y="1067020"/>
                </a:lnTo>
                <a:lnTo>
                  <a:pt x="673100" y="1074952"/>
                </a:lnTo>
                <a:lnTo>
                  <a:pt x="682308" y="1082884"/>
                </a:lnTo>
                <a:lnTo>
                  <a:pt x="691833" y="1090499"/>
                </a:lnTo>
                <a:lnTo>
                  <a:pt x="701358" y="1098114"/>
                </a:lnTo>
                <a:lnTo>
                  <a:pt x="711200" y="1105094"/>
                </a:lnTo>
                <a:lnTo>
                  <a:pt x="721360" y="1112074"/>
                </a:lnTo>
                <a:lnTo>
                  <a:pt x="731203" y="1118737"/>
                </a:lnTo>
                <a:lnTo>
                  <a:pt x="741680" y="1125083"/>
                </a:lnTo>
                <a:lnTo>
                  <a:pt x="752158" y="1131111"/>
                </a:lnTo>
                <a:lnTo>
                  <a:pt x="762953" y="1137139"/>
                </a:lnTo>
                <a:lnTo>
                  <a:pt x="773748" y="1142850"/>
                </a:lnTo>
                <a:lnTo>
                  <a:pt x="784543" y="1148562"/>
                </a:lnTo>
                <a:lnTo>
                  <a:pt x="795655" y="1153638"/>
                </a:lnTo>
                <a:lnTo>
                  <a:pt x="807085" y="1158715"/>
                </a:lnTo>
                <a:lnTo>
                  <a:pt x="818515" y="1163157"/>
                </a:lnTo>
                <a:lnTo>
                  <a:pt x="829945" y="1167599"/>
                </a:lnTo>
                <a:lnTo>
                  <a:pt x="841693" y="1171723"/>
                </a:lnTo>
                <a:lnTo>
                  <a:pt x="853440" y="1175531"/>
                </a:lnTo>
                <a:lnTo>
                  <a:pt x="865188" y="1179338"/>
                </a:lnTo>
                <a:lnTo>
                  <a:pt x="877253" y="1182511"/>
                </a:lnTo>
                <a:lnTo>
                  <a:pt x="889318" y="1185366"/>
                </a:lnTo>
                <a:lnTo>
                  <a:pt x="901383" y="1188222"/>
                </a:lnTo>
                <a:lnTo>
                  <a:pt x="914083" y="1190126"/>
                </a:lnTo>
                <a:lnTo>
                  <a:pt x="926465" y="1192347"/>
                </a:lnTo>
                <a:lnTo>
                  <a:pt x="939165" y="1194250"/>
                </a:lnTo>
                <a:lnTo>
                  <a:pt x="951865" y="1195519"/>
                </a:lnTo>
                <a:lnTo>
                  <a:pt x="964565" y="1196788"/>
                </a:lnTo>
                <a:lnTo>
                  <a:pt x="977265" y="1197740"/>
                </a:lnTo>
                <a:lnTo>
                  <a:pt x="990283" y="1198058"/>
                </a:lnTo>
                <a:lnTo>
                  <a:pt x="1003300" y="1198375"/>
                </a:lnTo>
                <a:lnTo>
                  <a:pt x="1016317" y="1198058"/>
                </a:lnTo>
                <a:lnTo>
                  <a:pt x="1029335" y="1197740"/>
                </a:lnTo>
                <a:lnTo>
                  <a:pt x="1042035" y="1196788"/>
                </a:lnTo>
                <a:lnTo>
                  <a:pt x="1055053" y="1195519"/>
                </a:lnTo>
                <a:lnTo>
                  <a:pt x="1067435" y="1194250"/>
                </a:lnTo>
                <a:lnTo>
                  <a:pt x="1079817" y="1192347"/>
                </a:lnTo>
                <a:lnTo>
                  <a:pt x="1092517" y="1190126"/>
                </a:lnTo>
                <a:lnTo>
                  <a:pt x="1104900" y="1188222"/>
                </a:lnTo>
                <a:lnTo>
                  <a:pt x="1116965" y="1185366"/>
                </a:lnTo>
                <a:lnTo>
                  <a:pt x="1129347" y="1182511"/>
                </a:lnTo>
                <a:lnTo>
                  <a:pt x="1141095" y="1179338"/>
                </a:lnTo>
                <a:lnTo>
                  <a:pt x="1153160" y="1175531"/>
                </a:lnTo>
                <a:lnTo>
                  <a:pt x="1164907" y="1171723"/>
                </a:lnTo>
                <a:lnTo>
                  <a:pt x="1176973" y="1167599"/>
                </a:lnTo>
                <a:lnTo>
                  <a:pt x="1188085" y="1163157"/>
                </a:lnTo>
                <a:lnTo>
                  <a:pt x="1199515" y="1158715"/>
                </a:lnTo>
                <a:lnTo>
                  <a:pt x="1210945" y="1153638"/>
                </a:lnTo>
                <a:lnTo>
                  <a:pt x="1222057" y="1148562"/>
                </a:lnTo>
                <a:lnTo>
                  <a:pt x="1232853" y="1142850"/>
                </a:lnTo>
                <a:lnTo>
                  <a:pt x="1243647" y="1137139"/>
                </a:lnTo>
                <a:lnTo>
                  <a:pt x="1254443" y="1131111"/>
                </a:lnTo>
                <a:lnTo>
                  <a:pt x="1264920" y="1125083"/>
                </a:lnTo>
                <a:lnTo>
                  <a:pt x="1275080" y="1118737"/>
                </a:lnTo>
                <a:lnTo>
                  <a:pt x="1285557" y="1112074"/>
                </a:lnTo>
                <a:lnTo>
                  <a:pt x="1295400" y="1105094"/>
                </a:lnTo>
                <a:lnTo>
                  <a:pt x="1304925" y="1098114"/>
                </a:lnTo>
                <a:lnTo>
                  <a:pt x="1314767" y="1090499"/>
                </a:lnTo>
                <a:lnTo>
                  <a:pt x="1324293" y="1082884"/>
                </a:lnTo>
                <a:lnTo>
                  <a:pt x="1333500" y="1074952"/>
                </a:lnTo>
                <a:lnTo>
                  <a:pt x="1342390" y="1067020"/>
                </a:lnTo>
                <a:lnTo>
                  <a:pt x="1351280" y="1059088"/>
                </a:lnTo>
                <a:lnTo>
                  <a:pt x="1359853" y="1050521"/>
                </a:lnTo>
                <a:lnTo>
                  <a:pt x="1368425" y="1041955"/>
                </a:lnTo>
                <a:lnTo>
                  <a:pt x="1376680" y="1033071"/>
                </a:lnTo>
                <a:lnTo>
                  <a:pt x="1384935" y="1023552"/>
                </a:lnTo>
                <a:lnTo>
                  <a:pt x="1392555" y="1014351"/>
                </a:lnTo>
                <a:lnTo>
                  <a:pt x="1400175" y="1005150"/>
                </a:lnTo>
                <a:lnTo>
                  <a:pt x="1407477" y="995632"/>
                </a:lnTo>
                <a:lnTo>
                  <a:pt x="1414780" y="985479"/>
                </a:lnTo>
                <a:lnTo>
                  <a:pt x="1421765" y="975643"/>
                </a:lnTo>
                <a:lnTo>
                  <a:pt x="1428433" y="965807"/>
                </a:lnTo>
                <a:lnTo>
                  <a:pt x="1435100" y="955337"/>
                </a:lnTo>
                <a:lnTo>
                  <a:pt x="1441133" y="944549"/>
                </a:lnTo>
                <a:lnTo>
                  <a:pt x="1447165" y="934079"/>
                </a:lnTo>
                <a:lnTo>
                  <a:pt x="1452880" y="923291"/>
                </a:lnTo>
                <a:lnTo>
                  <a:pt x="1458277" y="912186"/>
                </a:lnTo>
                <a:lnTo>
                  <a:pt x="1463675" y="901399"/>
                </a:lnTo>
                <a:lnTo>
                  <a:pt x="1468437" y="889977"/>
                </a:lnTo>
                <a:lnTo>
                  <a:pt x="1473200" y="878554"/>
                </a:lnTo>
                <a:lnTo>
                  <a:pt x="1477327" y="867132"/>
                </a:lnTo>
                <a:lnTo>
                  <a:pt x="1481455" y="855393"/>
                </a:lnTo>
                <a:lnTo>
                  <a:pt x="1485265" y="843653"/>
                </a:lnTo>
                <a:lnTo>
                  <a:pt x="1488757" y="831914"/>
                </a:lnTo>
                <a:lnTo>
                  <a:pt x="1491933" y="819857"/>
                </a:lnTo>
                <a:lnTo>
                  <a:pt x="1495107" y="807800"/>
                </a:lnTo>
                <a:lnTo>
                  <a:pt x="1497647" y="795426"/>
                </a:lnTo>
                <a:lnTo>
                  <a:pt x="1500187" y="783052"/>
                </a:lnTo>
                <a:lnTo>
                  <a:pt x="1502410" y="770678"/>
                </a:lnTo>
                <a:lnTo>
                  <a:pt x="1503997" y="758304"/>
                </a:lnTo>
                <a:lnTo>
                  <a:pt x="1505585" y="745296"/>
                </a:lnTo>
                <a:lnTo>
                  <a:pt x="1506537" y="732605"/>
                </a:lnTo>
                <a:lnTo>
                  <a:pt x="1507490" y="719596"/>
                </a:lnTo>
                <a:lnTo>
                  <a:pt x="1508125" y="706905"/>
                </a:lnTo>
                <a:lnTo>
                  <a:pt x="1508125" y="693896"/>
                </a:lnTo>
                <a:lnTo>
                  <a:pt x="1508125" y="680888"/>
                </a:lnTo>
                <a:lnTo>
                  <a:pt x="1507490" y="668196"/>
                </a:lnTo>
                <a:lnTo>
                  <a:pt x="1506537" y="654870"/>
                </a:lnTo>
                <a:lnTo>
                  <a:pt x="1505585" y="642496"/>
                </a:lnTo>
                <a:lnTo>
                  <a:pt x="1503997" y="629805"/>
                </a:lnTo>
                <a:lnTo>
                  <a:pt x="1502410" y="617114"/>
                </a:lnTo>
                <a:lnTo>
                  <a:pt x="1500187" y="604740"/>
                </a:lnTo>
                <a:lnTo>
                  <a:pt x="1497647" y="592366"/>
                </a:lnTo>
                <a:lnTo>
                  <a:pt x="1495107" y="580309"/>
                </a:lnTo>
                <a:lnTo>
                  <a:pt x="1491933" y="568252"/>
                </a:lnTo>
                <a:lnTo>
                  <a:pt x="1488757" y="555878"/>
                </a:lnTo>
                <a:lnTo>
                  <a:pt x="1485265" y="543822"/>
                </a:lnTo>
                <a:lnTo>
                  <a:pt x="1481455" y="532082"/>
                </a:lnTo>
                <a:lnTo>
                  <a:pt x="1477327" y="520660"/>
                </a:lnTo>
                <a:lnTo>
                  <a:pt x="1473200" y="508921"/>
                </a:lnTo>
                <a:lnTo>
                  <a:pt x="1468437" y="497499"/>
                </a:lnTo>
                <a:lnTo>
                  <a:pt x="1463675" y="486711"/>
                </a:lnTo>
                <a:lnTo>
                  <a:pt x="1458277" y="475289"/>
                </a:lnTo>
                <a:lnTo>
                  <a:pt x="1452880" y="464501"/>
                </a:lnTo>
                <a:lnTo>
                  <a:pt x="1447165" y="453396"/>
                </a:lnTo>
                <a:lnTo>
                  <a:pt x="1441133" y="442926"/>
                </a:lnTo>
                <a:lnTo>
                  <a:pt x="1435100" y="432456"/>
                </a:lnTo>
                <a:lnTo>
                  <a:pt x="1428433" y="422303"/>
                </a:lnTo>
                <a:lnTo>
                  <a:pt x="1421765" y="411832"/>
                </a:lnTo>
                <a:lnTo>
                  <a:pt x="1414780" y="401997"/>
                </a:lnTo>
                <a:lnTo>
                  <a:pt x="1407477" y="392161"/>
                </a:lnTo>
                <a:lnTo>
                  <a:pt x="1400175" y="382642"/>
                </a:lnTo>
                <a:lnTo>
                  <a:pt x="1392555" y="373124"/>
                </a:lnTo>
                <a:lnTo>
                  <a:pt x="1384935" y="363923"/>
                </a:lnTo>
                <a:lnTo>
                  <a:pt x="1376680" y="355039"/>
                </a:lnTo>
                <a:lnTo>
                  <a:pt x="1368425" y="346155"/>
                </a:lnTo>
                <a:lnTo>
                  <a:pt x="1359853" y="337588"/>
                </a:lnTo>
                <a:lnTo>
                  <a:pt x="1351280" y="329022"/>
                </a:lnTo>
                <a:lnTo>
                  <a:pt x="1342390" y="320772"/>
                </a:lnTo>
                <a:lnTo>
                  <a:pt x="1333500" y="312523"/>
                </a:lnTo>
                <a:lnTo>
                  <a:pt x="1324293" y="304591"/>
                </a:lnTo>
                <a:lnTo>
                  <a:pt x="1314767" y="297293"/>
                </a:lnTo>
                <a:lnTo>
                  <a:pt x="1304925" y="289679"/>
                </a:lnTo>
                <a:lnTo>
                  <a:pt x="1295400" y="282698"/>
                </a:lnTo>
                <a:lnTo>
                  <a:pt x="1285557" y="275401"/>
                </a:lnTo>
                <a:lnTo>
                  <a:pt x="1275080" y="269055"/>
                </a:lnTo>
                <a:lnTo>
                  <a:pt x="1264920" y="262392"/>
                </a:lnTo>
                <a:lnTo>
                  <a:pt x="1254443" y="256364"/>
                </a:lnTo>
                <a:lnTo>
                  <a:pt x="1243647" y="250336"/>
                </a:lnTo>
                <a:lnTo>
                  <a:pt x="1232853" y="244625"/>
                </a:lnTo>
                <a:lnTo>
                  <a:pt x="1222057" y="239231"/>
                </a:lnTo>
                <a:lnTo>
                  <a:pt x="1210945" y="233837"/>
                </a:lnTo>
                <a:lnTo>
                  <a:pt x="1199515" y="228760"/>
                </a:lnTo>
                <a:lnTo>
                  <a:pt x="1188085" y="224319"/>
                </a:lnTo>
                <a:lnTo>
                  <a:pt x="1176973" y="219877"/>
                </a:lnTo>
                <a:lnTo>
                  <a:pt x="1164907" y="216069"/>
                </a:lnTo>
                <a:lnTo>
                  <a:pt x="1153160" y="212262"/>
                </a:lnTo>
                <a:lnTo>
                  <a:pt x="1141095" y="208772"/>
                </a:lnTo>
                <a:lnTo>
                  <a:pt x="1129347" y="205282"/>
                </a:lnTo>
                <a:lnTo>
                  <a:pt x="1116965" y="202109"/>
                </a:lnTo>
                <a:lnTo>
                  <a:pt x="1104900" y="199888"/>
                </a:lnTo>
                <a:lnTo>
                  <a:pt x="1092517" y="197349"/>
                </a:lnTo>
                <a:lnTo>
                  <a:pt x="1079817" y="195129"/>
                </a:lnTo>
                <a:lnTo>
                  <a:pt x="1067435" y="193225"/>
                </a:lnTo>
                <a:lnTo>
                  <a:pt x="1055053" y="191956"/>
                </a:lnTo>
                <a:lnTo>
                  <a:pt x="1042035" y="190687"/>
                </a:lnTo>
                <a:lnTo>
                  <a:pt x="1029335" y="190052"/>
                </a:lnTo>
                <a:lnTo>
                  <a:pt x="1016317" y="189417"/>
                </a:lnTo>
                <a:lnTo>
                  <a:pt x="1003300" y="189417"/>
                </a:lnTo>
                <a:lnTo>
                  <a:pt x="990283" y="189417"/>
                </a:lnTo>
                <a:close/>
                <a:moveTo>
                  <a:pt x="1003300" y="0"/>
                </a:moveTo>
                <a:lnTo>
                  <a:pt x="1024573" y="317"/>
                </a:lnTo>
                <a:lnTo>
                  <a:pt x="1046163" y="1269"/>
                </a:lnTo>
                <a:lnTo>
                  <a:pt x="1067117" y="2221"/>
                </a:lnTo>
                <a:lnTo>
                  <a:pt x="1088390" y="3490"/>
                </a:lnTo>
                <a:lnTo>
                  <a:pt x="1109345" y="5711"/>
                </a:lnTo>
                <a:lnTo>
                  <a:pt x="1130935" y="8249"/>
                </a:lnTo>
                <a:lnTo>
                  <a:pt x="1151890" y="11105"/>
                </a:lnTo>
                <a:lnTo>
                  <a:pt x="1172845" y="14278"/>
                </a:lnTo>
                <a:lnTo>
                  <a:pt x="1193483" y="17768"/>
                </a:lnTo>
                <a:lnTo>
                  <a:pt x="1214120" y="21892"/>
                </a:lnTo>
                <a:lnTo>
                  <a:pt x="1234757" y="26334"/>
                </a:lnTo>
                <a:lnTo>
                  <a:pt x="1255395" y="31411"/>
                </a:lnTo>
                <a:lnTo>
                  <a:pt x="1276033" y="36487"/>
                </a:lnTo>
                <a:lnTo>
                  <a:pt x="1296353" y="42199"/>
                </a:lnTo>
                <a:lnTo>
                  <a:pt x="1316355" y="48227"/>
                </a:lnTo>
                <a:lnTo>
                  <a:pt x="1336675" y="54573"/>
                </a:lnTo>
                <a:lnTo>
                  <a:pt x="1356677" y="61553"/>
                </a:lnTo>
                <a:lnTo>
                  <a:pt x="1376363" y="68850"/>
                </a:lnTo>
                <a:lnTo>
                  <a:pt x="1395730" y="76148"/>
                </a:lnTo>
                <a:lnTo>
                  <a:pt x="1415415" y="84080"/>
                </a:lnTo>
                <a:lnTo>
                  <a:pt x="1434783" y="92329"/>
                </a:lnTo>
                <a:lnTo>
                  <a:pt x="1453833" y="101213"/>
                </a:lnTo>
                <a:lnTo>
                  <a:pt x="1472883" y="110097"/>
                </a:lnTo>
                <a:lnTo>
                  <a:pt x="1491297" y="119298"/>
                </a:lnTo>
                <a:lnTo>
                  <a:pt x="1509713" y="128817"/>
                </a:lnTo>
                <a:lnTo>
                  <a:pt x="1528445" y="138970"/>
                </a:lnTo>
                <a:lnTo>
                  <a:pt x="1546543" y="149440"/>
                </a:lnTo>
                <a:lnTo>
                  <a:pt x="1564323" y="160228"/>
                </a:lnTo>
                <a:lnTo>
                  <a:pt x="1582103" y="171015"/>
                </a:lnTo>
                <a:lnTo>
                  <a:pt x="1599565" y="182437"/>
                </a:lnTo>
                <a:lnTo>
                  <a:pt x="1616710" y="194177"/>
                </a:lnTo>
                <a:lnTo>
                  <a:pt x="1633855" y="205916"/>
                </a:lnTo>
                <a:lnTo>
                  <a:pt x="1650683" y="218290"/>
                </a:lnTo>
                <a:lnTo>
                  <a:pt x="1666875" y="230664"/>
                </a:lnTo>
                <a:lnTo>
                  <a:pt x="1683067" y="243355"/>
                </a:lnTo>
                <a:lnTo>
                  <a:pt x="1698943" y="256681"/>
                </a:lnTo>
                <a:lnTo>
                  <a:pt x="1714500" y="270324"/>
                </a:lnTo>
                <a:lnTo>
                  <a:pt x="1730057" y="283650"/>
                </a:lnTo>
                <a:lnTo>
                  <a:pt x="1745297" y="297611"/>
                </a:lnTo>
                <a:lnTo>
                  <a:pt x="1759903" y="311888"/>
                </a:lnTo>
                <a:lnTo>
                  <a:pt x="1774507" y="326483"/>
                </a:lnTo>
                <a:lnTo>
                  <a:pt x="1788477" y="341396"/>
                </a:lnTo>
                <a:lnTo>
                  <a:pt x="1802130" y="356308"/>
                </a:lnTo>
                <a:lnTo>
                  <a:pt x="1815783" y="371537"/>
                </a:lnTo>
                <a:lnTo>
                  <a:pt x="1829117" y="387402"/>
                </a:lnTo>
                <a:lnTo>
                  <a:pt x="1841817" y="402948"/>
                </a:lnTo>
                <a:lnTo>
                  <a:pt x="1854200" y="419130"/>
                </a:lnTo>
                <a:lnTo>
                  <a:pt x="1866265" y="435311"/>
                </a:lnTo>
                <a:lnTo>
                  <a:pt x="1878013" y="451810"/>
                </a:lnTo>
                <a:lnTo>
                  <a:pt x="1889443" y="468309"/>
                </a:lnTo>
                <a:lnTo>
                  <a:pt x="1900555" y="485442"/>
                </a:lnTo>
                <a:lnTo>
                  <a:pt x="1911350" y="502575"/>
                </a:lnTo>
                <a:lnTo>
                  <a:pt x="1921510" y="520026"/>
                </a:lnTo>
                <a:lnTo>
                  <a:pt x="1931670" y="537793"/>
                </a:lnTo>
                <a:lnTo>
                  <a:pt x="1940877" y="555561"/>
                </a:lnTo>
                <a:lnTo>
                  <a:pt x="1950085" y="573329"/>
                </a:lnTo>
                <a:lnTo>
                  <a:pt x="1958657" y="592049"/>
                </a:lnTo>
                <a:lnTo>
                  <a:pt x="1966913" y="610134"/>
                </a:lnTo>
                <a:lnTo>
                  <a:pt x="1974533" y="628536"/>
                </a:lnTo>
                <a:lnTo>
                  <a:pt x="1981835" y="647573"/>
                </a:lnTo>
                <a:lnTo>
                  <a:pt x="1988820" y="666610"/>
                </a:lnTo>
                <a:lnTo>
                  <a:pt x="1995170" y="685647"/>
                </a:lnTo>
                <a:lnTo>
                  <a:pt x="2000885" y="704684"/>
                </a:lnTo>
                <a:lnTo>
                  <a:pt x="2006600" y="724355"/>
                </a:lnTo>
                <a:lnTo>
                  <a:pt x="2000885" y="742123"/>
                </a:lnTo>
                <a:lnTo>
                  <a:pt x="1995170" y="759891"/>
                </a:lnTo>
                <a:lnTo>
                  <a:pt x="1988820" y="777341"/>
                </a:lnTo>
                <a:lnTo>
                  <a:pt x="1981835" y="794792"/>
                </a:lnTo>
                <a:lnTo>
                  <a:pt x="1974533" y="811925"/>
                </a:lnTo>
                <a:lnTo>
                  <a:pt x="1966913" y="829058"/>
                </a:lnTo>
                <a:lnTo>
                  <a:pt x="1958657" y="845874"/>
                </a:lnTo>
                <a:lnTo>
                  <a:pt x="1950085" y="862373"/>
                </a:lnTo>
                <a:lnTo>
                  <a:pt x="1940877" y="879189"/>
                </a:lnTo>
                <a:lnTo>
                  <a:pt x="1931670" y="895053"/>
                </a:lnTo>
                <a:lnTo>
                  <a:pt x="1921510" y="911552"/>
                </a:lnTo>
                <a:lnTo>
                  <a:pt x="1911350" y="927099"/>
                </a:lnTo>
                <a:lnTo>
                  <a:pt x="1900555" y="943280"/>
                </a:lnTo>
                <a:lnTo>
                  <a:pt x="1889443" y="958510"/>
                </a:lnTo>
                <a:lnTo>
                  <a:pt x="1878013" y="973739"/>
                </a:lnTo>
                <a:lnTo>
                  <a:pt x="1866265" y="989286"/>
                </a:lnTo>
                <a:lnTo>
                  <a:pt x="1854200" y="1004198"/>
                </a:lnTo>
                <a:lnTo>
                  <a:pt x="1841817" y="1018793"/>
                </a:lnTo>
                <a:lnTo>
                  <a:pt x="1829117" y="1033388"/>
                </a:lnTo>
                <a:lnTo>
                  <a:pt x="1815783" y="1047666"/>
                </a:lnTo>
                <a:lnTo>
                  <a:pt x="1802130" y="1061309"/>
                </a:lnTo>
                <a:lnTo>
                  <a:pt x="1788477" y="1075269"/>
                </a:lnTo>
                <a:lnTo>
                  <a:pt x="1774507" y="1088913"/>
                </a:lnTo>
                <a:lnTo>
                  <a:pt x="1759903" y="1101921"/>
                </a:lnTo>
                <a:lnTo>
                  <a:pt x="1745297" y="1115247"/>
                </a:lnTo>
                <a:lnTo>
                  <a:pt x="1730057" y="1127938"/>
                </a:lnTo>
                <a:lnTo>
                  <a:pt x="1714500" y="1140312"/>
                </a:lnTo>
                <a:lnTo>
                  <a:pt x="1698943" y="1152686"/>
                </a:lnTo>
                <a:lnTo>
                  <a:pt x="1683067" y="1164743"/>
                </a:lnTo>
                <a:lnTo>
                  <a:pt x="1666875" y="1176482"/>
                </a:lnTo>
                <a:lnTo>
                  <a:pt x="1650683" y="1187905"/>
                </a:lnTo>
                <a:lnTo>
                  <a:pt x="1633855" y="1199009"/>
                </a:lnTo>
                <a:lnTo>
                  <a:pt x="1616710" y="1210114"/>
                </a:lnTo>
                <a:lnTo>
                  <a:pt x="1599565" y="1220902"/>
                </a:lnTo>
                <a:lnTo>
                  <a:pt x="1582103" y="1231055"/>
                </a:lnTo>
                <a:lnTo>
                  <a:pt x="1564323" y="1241208"/>
                </a:lnTo>
                <a:lnTo>
                  <a:pt x="1546543" y="1250726"/>
                </a:lnTo>
                <a:lnTo>
                  <a:pt x="1528445" y="1260245"/>
                </a:lnTo>
                <a:lnTo>
                  <a:pt x="1509713" y="1269763"/>
                </a:lnTo>
                <a:lnTo>
                  <a:pt x="1491297" y="1278647"/>
                </a:lnTo>
                <a:lnTo>
                  <a:pt x="1472883" y="1287214"/>
                </a:lnTo>
                <a:lnTo>
                  <a:pt x="1453833" y="1295146"/>
                </a:lnTo>
                <a:lnTo>
                  <a:pt x="1434783" y="1303078"/>
                </a:lnTo>
                <a:lnTo>
                  <a:pt x="1415415" y="1310693"/>
                </a:lnTo>
                <a:lnTo>
                  <a:pt x="1395730" y="1317990"/>
                </a:lnTo>
                <a:lnTo>
                  <a:pt x="1376363" y="1324653"/>
                </a:lnTo>
                <a:lnTo>
                  <a:pt x="1356677" y="1331316"/>
                </a:lnTo>
                <a:lnTo>
                  <a:pt x="1336675" y="1337662"/>
                </a:lnTo>
                <a:lnTo>
                  <a:pt x="1316355" y="1343373"/>
                </a:lnTo>
                <a:lnTo>
                  <a:pt x="1296353" y="1349084"/>
                </a:lnTo>
                <a:lnTo>
                  <a:pt x="1276033" y="1354478"/>
                </a:lnTo>
                <a:lnTo>
                  <a:pt x="1255395" y="1358920"/>
                </a:lnTo>
                <a:lnTo>
                  <a:pt x="1234757" y="1363679"/>
                </a:lnTo>
                <a:lnTo>
                  <a:pt x="1214120" y="1367486"/>
                </a:lnTo>
                <a:lnTo>
                  <a:pt x="1193483" y="1371294"/>
                </a:lnTo>
                <a:lnTo>
                  <a:pt x="1172845" y="1374784"/>
                </a:lnTo>
                <a:lnTo>
                  <a:pt x="1151890" y="1377639"/>
                </a:lnTo>
                <a:lnTo>
                  <a:pt x="1130935" y="1380178"/>
                </a:lnTo>
                <a:lnTo>
                  <a:pt x="1109345" y="1382399"/>
                </a:lnTo>
                <a:lnTo>
                  <a:pt x="1088390" y="1384302"/>
                </a:lnTo>
                <a:lnTo>
                  <a:pt x="1067117" y="1385571"/>
                </a:lnTo>
                <a:lnTo>
                  <a:pt x="1046163" y="1386840"/>
                </a:lnTo>
                <a:lnTo>
                  <a:pt x="1024573" y="1387475"/>
                </a:lnTo>
                <a:lnTo>
                  <a:pt x="1003300" y="1387475"/>
                </a:lnTo>
                <a:lnTo>
                  <a:pt x="981393" y="1387475"/>
                </a:lnTo>
                <a:lnTo>
                  <a:pt x="959485" y="1386840"/>
                </a:lnTo>
                <a:lnTo>
                  <a:pt x="937895" y="1385571"/>
                </a:lnTo>
                <a:lnTo>
                  <a:pt x="916305" y="1384302"/>
                </a:lnTo>
                <a:lnTo>
                  <a:pt x="895033" y="1382399"/>
                </a:lnTo>
                <a:lnTo>
                  <a:pt x="873760" y="1380178"/>
                </a:lnTo>
                <a:lnTo>
                  <a:pt x="852805" y="1377639"/>
                </a:lnTo>
                <a:lnTo>
                  <a:pt x="831533" y="1374784"/>
                </a:lnTo>
                <a:lnTo>
                  <a:pt x="810578" y="1371294"/>
                </a:lnTo>
                <a:lnTo>
                  <a:pt x="789940" y="1367486"/>
                </a:lnTo>
                <a:lnTo>
                  <a:pt x="769303" y="1363679"/>
                </a:lnTo>
                <a:lnTo>
                  <a:pt x="748983" y="1358920"/>
                </a:lnTo>
                <a:lnTo>
                  <a:pt x="728980" y="1354478"/>
                </a:lnTo>
                <a:lnTo>
                  <a:pt x="708660" y="1349084"/>
                </a:lnTo>
                <a:lnTo>
                  <a:pt x="689293" y="1343373"/>
                </a:lnTo>
                <a:lnTo>
                  <a:pt x="669290" y="1337662"/>
                </a:lnTo>
                <a:lnTo>
                  <a:pt x="649605" y="1331316"/>
                </a:lnTo>
                <a:lnTo>
                  <a:pt x="630555" y="1324653"/>
                </a:lnTo>
                <a:lnTo>
                  <a:pt x="611187" y="1317990"/>
                </a:lnTo>
                <a:lnTo>
                  <a:pt x="592455" y="1310693"/>
                </a:lnTo>
                <a:lnTo>
                  <a:pt x="573722" y="1303078"/>
                </a:lnTo>
                <a:lnTo>
                  <a:pt x="554990" y="1295146"/>
                </a:lnTo>
                <a:lnTo>
                  <a:pt x="536892" y="1287214"/>
                </a:lnTo>
                <a:lnTo>
                  <a:pt x="518477" y="1278647"/>
                </a:lnTo>
                <a:lnTo>
                  <a:pt x="500380" y="1269763"/>
                </a:lnTo>
                <a:lnTo>
                  <a:pt x="482917" y="1260245"/>
                </a:lnTo>
                <a:lnTo>
                  <a:pt x="465137" y="1250726"/>
                </a:lnTo>
                <a:lnTo>
                  <a:pt x="447992" y="1241208"/>
                </a:lnTo>
                <a:lnTo>
                  <a:pt x="430847" y="1231055"/>
                </a:lnTo>
                <a:lnTo>
                  <a:pt x="414020" y="1220902"/>
                </a:lnTo>
                <a:lnTo>
                  <a:pt x="397510" y="1210114"/>
                </a:lnTo>
                <a:lnTo>
                  <a:pt x="381000" y="1199009"/>
                </a:lnTo>
                <a:lnTo>
                  <a:pt x="364807" y="1187905"/>
                </a:lnTo>
                <a:lnTo>
                  <a:pt x="348615" y="1176482"/>
                </a:lnTo>
                <a:lnTo>
                  <a:pt x="333057" y="1164743"/>
                </a:lnTo>
                <a:lnTo>
                  <a:pt x="317817" y="1152686"/>
                </a:lnTo>
                <a:lnTo>
                  <a:pt x="302260" y="1140312"/>
                </a:lnTo>
                <a:lnTo>
                  <a:pt x="287337" y="1127938"/>
                </a:lnTo>
                <a:lnTo>
                  <a:pt x="272732" y="1115247"/>
                </a:lnTo>
                <a:lnTo>
                  <a:pt x="258445" y="1101921"/>
                </a:lnTo>
                <a:lnTo>
                  <a:pt x="244475" y="1088913"/>
                </a:lnTo>
                <a:lnTo>
                  <a:pt x="230505" y="1075269"/>
                </a:lnTo>
                <a:lnTo>
                  <a:pt x="216852" y="1061309"/>
                </a:lnTo>
                <a:lnTo>
                  <a:pt x="203517" y="1047666"/>
                </a:lnTo>
                <a:lnTo>
                  <a:pt x="190182" y="1033388"/>
                </a:lnTo>
                <a:lnTo>
                  <a:pt x="177800" y="1018793"/>
                </a:lnTo>
                <a:lnTo>
                  <a:pt x="164782" y="1004198"/>
                </a:lnTo>
                <a:lnTo>
                  <a:pt x="152717" y="989286"/>
                </a:lnTo>
                <a:lnTo>
                  <a:pt x="140970" y="973739"/>
                </a:lnTo>
                <a:lnTo>
                  <a:pt x="129222" y="958510"/>
                </a:lnTo>
                <a:lnTo>
                  <a:pt x="117792" y="943280"/>
                </a:lnTo>
                <a:lnTo>
                  <a:pt x="106997" y="927099"/>
                </a:lnTo>
                <a:lnTo>
                  <a:pt x="96202" y="911552"/>
                </a:lnTo>
                <a:lnTo>
                  <a:pt x="85725" y="895053"/>
                </a:lnTo>
                <a:lnTo>
                  <a:pt x="75882" y="879189"/>
                </a:lnTo>
                <a:lnTo>
                  <a:pt x="66040" y="862373"/>
                </a:lnTo>
                <a:lnTo>
                  <a:pt x="56515" y="845874"/>
                </a:lnTo>
                <a:lnTo>
                  <a:pt x="47307" y="829058"/>
                </a:lnTo>
                <a:lnTo>
                  <a:pt x="38735" y="811925"/>
                </a:lnTo>
                <a:lnTo>
                  <a:pt x="30162" y="794792"/>
                </a:lnTo>
                <a:lnTo>
                  <a:pt x="22225" y="777341"/>
                </a:lnTo>
                <a:lnTo>
                  <a:pt x="14287" y="759891"/>
                </a:lnTo>
                <a:lnTo>
                  <a:pt x="6667" y="742123"/>
                </a:lnTo>
                <a:lnTo>
                  <a:pt x="0" y="724355"/>
                </a:lnTo>
                <a:lnTo>
                  <a:pt x="6667" y="704684"/>
                </a:lnTo>
                <a:lnTo>
                  <a:pt x="14287" y="685647"/>
                </a:lnTo>
                <a:lnTo>
                  <a:pt x="22225" y="666610"/>
                </a:lnTo>
                <a:lnTo>
                  <a:pt x="30162" y="647573"/>
                </a:lnTo>
                <a:lnTo>
                  <a:pt x="38735" y="628536"/>
                </a:lnTo>
                <a:lnTo>
                  <a:pt x="47307" y="610134"/>
                </a:lnTo>
                <a:lnTo>
                  <a:pt x="56515" y="592049"/>
                </a:lnTo>
                <a:lnTo>
                  <a:pt x="66040" y="573329"/>
                </a:lnTo>
                <a:lnTo>
                  <a:pt x="75882" y="555561"/>
                </a:lnTo>
                <a:lnTo>
                  <a:pt x="85725" y="537793"/>
                </a:lnTo>
                <a:lnTo>
                  <a:pt x="96202" y="520026"/>
                </a:lnTo>
                <a:lnTo>
                  <a:pt x="106997" y="502575"/>
                </a:lnTo>
                <a:lnTo>
                  <a:pt x="117792" y="485442"/>
                </a:lnTo>
                <a:lnTo>
                  <a:pt x="129222" y="468309"/>
                </a:lnTo>
                <a:lnTo>
                  <a:pt x="140970" y="451810"/>
                </a:lnTo>
                <a:lnTo>
                  <a:pt x="152717" y="435311"/>
                </a:lnTo>
                <a:lnTo>
                  <a:pt x="164782" y="419130"/>
                </a:lnTo>
                <a:lnTo>
                  <a:pt x="177800" y="402948"/>
                </a:lnTo>
                <a:lnTo>
                  <a:pt x="190182" y="387402"/>
                </a:lnTo>
                <a:lnTo>
                  <a:pt x="203517" y="371537"/>
                </a:lnTo>
                <a:lnTo>
                  <a:pt x="216852" y="356308"/>
                </a:lnTo>
                <a:lnTo>
                  <a:pt x="230505" y="341396"/>
                </a:lnTo>
                <a:lnTo>
                  <a:pt x="244475" y="326483"/>
                </a:lnTo>
                <a:lnTo>
                  <a:pt x="258445" y="311888"/>
                </a:lnTo>
                <a:lnTo>
                  <a:pt x="272732" y="297611"/>
                </a:lnTo>
                <a:lnTo>
                  <a:pt x="287337" y="283650"/>
                </a:lnTo>
                <a:lnTo>
                  <a:pt x="302260" y="270324"/>
                </a:lnTo>
                <a:lnTo>
                  <a:pt x="317817" y="256681"/>
                </a:lnTo>
                <a:lnTo>
                  <a:pt x="333057" y="243355"/>
                </a:lnTo>
                <a:lnTo>
                  <a:pt x="348615" y="230664"/>
                </a:lnTo>
                <a:lnTo>
                  <a:pt x="364807" y="218290"/>
                </a:lnTo>
                <a:lnTo>
                  <a:pt x="381000" y="205916"/>
                </a:lnTo>
                <a:lnTo>
                  <a:pt x="397510" y="194177"/>
                </a:lnTo>
                <a:lnTo>
                  <a:pt x="414020" y="182437"/>
                </a:lnTo>
                <a:lnTo>
                  <a:pt x="430847" y="171015"/>
                </a:lnTo>
                <a:lnTo>
                  <a:pt x="447992" y="160228"/>
                </a:lnTo>
                <a:lnTo>
                  <a:pt x="465137" y="149440"/>
                </a:lnTo>
                <a:lnTo>
                  <a:pt x="482917" y="138970"/>
                </a:lnTo>
                <a:lnTo>
                  <a:pt x="500380" y="128817"/>
                </a:lnTo>
                <a:lnTo>
                  <a:pt x="518477" y="119298"/>
                </a:lnTo>
                <a:lnTo>
                  <a:pt x="536892" y="110097"/>
                </a:lnTo>
                <a:lnTo>
                  <a:pt x="554990" y="101213"/>
                </a:lnTo>
                <a:lnTo>
                  <a:pt x="573722" y="92329"/>
                </a:lnTo>
                <a:lnTo>
                  <a:pt x="592455" y="84080"/>
                </a:lnTo>
                <a:lnTo>
                  <a:pt x="611187" y="76148"/>
                </a:lnTo>
                <a:lnTo>
                  <a:pt x="630555" y="68850"/>
                </a:lnTo>
                <a:lnTo>
                  <a:pt x="649605" y="61553"/>
                </a:lnTo>
                <a:lnTo>
                  <a:pt x="669290" y="54573"/>
                </a:lnTo>
                <a:lnTo>
                  <a:pt x="689293" y="48227"/>
                </a:lnTo>
                <a:lnTo>
                  <a:pt x="708660" y="42199"/>
                </a:lnTo>
                <a:lnTo>
                  <a:pt x="728980" y="36487"/>
                </a:lnTo>
                <a:lnTo>
                  <a:pt x="748983" y="31411"/>
                </a:lnTo>
                <a:lnTo>
                  <a:pt x="769303" y="26334"/>
                </a:lnTo>
                <a:lnTo>
                  <a:pt x="789940" y="21892"/>
                </a:lnTo>
                <a:lnTo>
                  <a:pt x="810578" y="17768"/>
                </a:lnTo>
                <a:lnTo>
                  <a:pt x="831533" y="14278"/>
                </a:lnTo>
                <a:lnTo>
                  <a:pt x="852805" y="11105"/>
                </a:lnTo>
                <a:lnTo>
                  <a:pt x="873760" y="8249"/>
                </a:lnTo>
                <a:lnTo>
                  <a:pt x="895033" y="5711"/>
                </a:lnTo>
                <a:lnTo>
                  <a:pt x="916305" y="3490"/>
                </a:lnTo>
                <a:lnTo>
                  <a:pt x="937895" y="2221"/>
                </a:lnTo>
                <a:lnTo>
                  <a:pt x="959485" y="1269"/>
                </a:lnTo>
                <a:lnTo>
                  <a:pt x="981393" y="317"/>
                </a:lnTo>
                <a:lnTo>
                  <a:pt x="100330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1350">
              <a:solidFill>
                <a:srgbClr val="FFFFFF"/>
              </a:solidFill>
            </a:endParaRPr>
          </a:p>
        </p:txBody>
      </p:sp>
      <p:sp>
        <p:nvSpPr>
          <p:cNvPr id="38" name="文本占位符 37"/>
          <p:cNvSpPr>
            <a:spLocks noGrp="1"/>
          </p:cNvSpPr>
          <p:nvPr>
            <p:ph type="body" sz="quarter" idx="11" hasCustomPrompt="1"/>
          </p:nvPr>
        </p:nvSpPr>
        <p:spPr>
          <a:xfrm>
            <a:off x="3941258" y="1626050"/>
            <a:ext cx="4638675" cy="3975907"/>
          </a:xfrm>
          <a:prstGeom prst="rect">
            <a:avLst/>
          </a:prstGeom>
        </p:spPr>
        <p:txBody>
          <a:bodyPr/>
          <a:lstStyle>
            <a:lvl1pPr marL="0" marR="0" indent="0" algn="l" defTabSz="685800" rtl="0" eaLnBrk="1" fontAlgn="auto" latinLnBrk="0" hangingPunct="1">
              <a:lnSpc>
                <a:spcPct val="200000"/>
              </a:lnSpc>
              <a:spcBef>
                <a:spcPts val="750"/>
              </a:spcBef>
              <a:spcAft>
                <a:spcPts val="0"/>
              </a:spcAft>
              <a:buClrTx/>
              <a:buSzTx/>
              <a:buFont typeface="Arial" panose="020B0604020202020204" pitchFamily="34" charset="0"/>
              <a:buNone/>
              <a:tabLst/>
              <a:defRPr sz="2100" b="0">
                <a:effectLst>
                  <a:outerShdw blurRad="38100" dist="38100" dir="2700000" algn="tl">
                    <a:srgbClr val="000000">
                      <a:alpha val="43137"/>
                    </a:srgbClr>
                  </a:outerShdw>
                </a:effectLst>
                <a:latin typeface="+mn-ea"/>
                <a:ea typeface="+mn-ea"/>
              </a:defRPr>
            </a:lvl1pPr>
          </a:lstStyle>
          <a:p>
            <a:pPr>
              <a:lnSpc>
                <a:spcPct val="200000"/>
              </a:lnSpc>
            </a:pPr>
            <a:r>
              <a:rPr lang="en-US" altLang="zh-CN" sz="2100" b="1" dirty="0">
                <a:solidFill>
                  <a:srgbClr val="DF7566"/>
                </a:solidFill>
                <a:latin typeface="+mn-ea"/>
              </a:rPr>
              <a:t>x.1 </a:t>
            </a:r>
            <a:r>
              <a:rPr lang="zh-CN" altLang="en-US" sz="2100" b="1" dirty="0">
                <a:solidFill>
                  <a:srgbClr val="DF7566"/>
                </a:solidFill>
                <a:latin typeface="+mn-ea"/>
              </a:rPr>
              <a:t>二级标题</a:t>
            </a:r>
            <a:r>
              <a:rPr lang="en-US" altLang="zh-CN" sz="2100" b="1" dirty="0">
                <a:solidFill>
                  <a:srgbClr val="DF7566"/>
                </a:solidFill>
                <a:latin typeface="+mn-ea"/>
              </a:rPr>
              <a:t>【</a:t>
            </a:r>
            <a:r>
              <a:rPr lang="zh-CN" altLang="en-US" sz="2100" b="1" dirty="0">
                <a:solidFill>
                  <a:srgbClr val="DF7566"/>
                </a:solidFill>
                <a:latin typeface="+mn-ea"/>
              </a:rPr>
              <a:t>加粗</a:t>
            </a:r>
            <a:r>
              <a:rPr lang="en-US" altLang="zh-CN" sz="2100" b="1" dirty="0">
                <a:solidFill>
                  <a:srgbClr val="DF7566"/>
                </a:solidFill>
                <a:latin typeface="+mn-ea"/>
              </a:rPr>
              <a:t>】【</a:t>
            </a:r>
            <a:r>
              <a:rPr lang="zh-CN" altLang="en-US" sz="2100" b="1" dirty="0">
                <a:solidFill>
                  <a:srgbClr val="DF7566"/>
                </a:solidFill>
                <a:latin typeface="+mn-ea"/>
              </a:rPr>
              <a:t>放不下缩小字体</a:t>
            </a:r>
            <a:r>
              <a:rPr lang="en-US" altLang="zh-CN" sz="2100" b="1" dirty="0">
                <a:solidFill>
                  <a:srgbClr val="DF7566"/>
                </a:solidFill>
                <a:latin typeface="+mn-ea"/>
              </a:rPr>
              <a:t>】</a:t>
            </a:r>
          </a:p>
          <a:p>
            <a:pPr marL="0" marR="0" lvl="0" indent="0" algn="l" defTabSz="685800" rtl="0" eaLnBrk="1" fontAlgn="auto" latinLnBrk="0" hangingPunct="1">
              <a:lnSpc>
                <a:spcPct val="200000"/>
              </a:lnSpc>
              <a:spcBef>
                <a:spcPts val="750"/>
              </a:spcBef>
              <a:spcAft>
                <a:spcPts val="0"/>
              </a:spcAft>
              <a:buClrTx/>
              <a:buSzTx/>
              <a:buFont typeface="Arial" panose="020B0604020202020204" pitchFamily="34" charset="0"/>
              <a:buNone/>
              <a:tabLst/>
              <a:defRPr/>
            </a:pPr>
            <a:r>
              <a:rPr lang="en-US" altLang="zh-CN" sz="2100" b="1" dirty="0">
                <a:solidFill>
                  <a:srgbClr val="DF7566"/>
                </a:solidFill>
                <a:latin typeface="+mn-ea"/>
              </a:rPr>
              <a:t>x.2 </a:t>
            </a:r>
            <a:r>
              <a:rPr lang="zh-CN" altLang="en-US" sz="2100" b="1" dirty="0">
                <a:solidFill>
                  <a:srgbClr val="DF7566"/>
                </a:solidFill>
                <a:latin typeface="+mn-ea"/>
              </a:rPr>
              <a:t>二级标题</a:t>
            </a:r>
            <a:r>
              <a:rPr lang="en-US" altLang="zh-CN" sz="2100" b="1" dirty="0">
                <a:solidFill>
                  <a:srgbClr val="DF7566"/>
                </a:solidFill>
                <a:latin typeface="+mn-ea"/>
              </a:rPr>
              <a:t>【</a:t>
            </a:r>
            <a:r>
              <a:rPr lang="zh-CN" altLang="en-US" sz="2100" b="1" dirty="0">
                <a:solidFill>
                  <a:srgbClr val="DF7566"/>
                </a:solidFill>
                <a:latin typeface="+mn-ea"/>
              </a:rPr>
              <a:t>加粗</a:t>
            </a:r>
            <a:r>
              <a:rPr lang="en-US" altLang="zh-CN" sz="2100" b="1" dirty="0">
                <a:solidFill>
                  <a:srgbClr val="DF7566"/>
                </a:solidFill>
                <a:latin typeface="+mn-ea"/>
              </a:rPr>
              <a:t>】</a:t>
            </a:r>
          </a:p>
          <a:p>
            <a:pPr marL="0" marR="0" lvl="0" indent="0" algn="l" defTabSz="685800" rtl="0" eaLnBrk="1" fontAlgn="auto" latinLnBrk="0" hangingPunct="1">
              <a:lnSpc>
                <a:spcPct val="200000"/>
              </a:lnSpc>
              <a:spcBef>
                <a:spcPts val="750"/>
              </a:spcBef>
              <a:spcAft>
                <a:spcPts val="0"/>
              </a:spcAft>
              <a:buClrTx/>
              <a:buSzTx/>
              <a:buFont typeface="Arial" panose="020B0604020202020204" pitchFamily="34" charset="0"/>
              <a:buNone/>
              <a:tabLst/>
              <a:defRPr/>
            </a:pPr>
            <a:r>
              <a:rPr lang="en-US" altLang="zh-CN" sz="2100" b="1" dirty="0">
                <a:solidFill>
                  <a:srgbClr val="DF7566"/>
                </a:solidFill>
                <a:latin typeface="+mn-ea"/>
              </a:rPr>
              <a:t>x.3 </a:t>
            </a:r>
            <a:r>
              <a:rPr lang="zh-CN" altLang="en-US" sz="2100" b="1" dirty="0">
                <a:solidFill>
                  <a:srgbClr val="DF7566"/>
                </a:solidFill>
                <a:latin typeface="+mn-ea"/>
              </a:rPr>
              <a:t>二级标题</a:t>
            </a:r>
            <a:r>
              <a:rPr lang="en-US" altLang="zh-CN" sz="2100" b="1" dirty="0">
                <a:solidFill>
                  <a:srgbClr val="DF7566"/>
                </a:solidFill>
                <a:latin typeface="+mn-ea"/>
              </a:rPr>
              <a:t>【</a:t>
            </a:r>
            <a:r>
              <a:rPr lang="zh-CN" altLang="en-US" sz="2100" b="1" dirty="0">
                <a:solidFill>
                  <a:srgbClr val="DF7566"/>
                </a:solidFill>
                <a:latin typeface="+mn-ea"/>
              </a:rPr>
              <a:t>加粗</a:t>
            </a:r>
            <a:r>
              <a:rPr lang="en-US" altLang="zh-CN" sz="2100" b="1" dirty="0">
                <a:solidFill>
                  <a:srgbClr val="DF7566"/>
                </a:solidFill>
                <a:latin typeface="+mn-ea"/>
              </a:rPr>
              <a:t>】</a:t>
            </a:r>
          </a:p>
          <a:p>
            <a:pPr>
              <a:lnSpc>
                <a:spcPct val="200000"/>
              </a:lnSpc>
            </a:pPr>
            <a:r>
              <a:rPr lang="en-US" altLang="zh-CN" sz="2100" b="1" dirty="0">
                <a:solidFill>
                  <a:srgbClr val="DF7566"/>
                </a:solidFill>
                <a:latin typeface="+mn-ea"/>
              </a:rPr>
              <a:t>… …</a:t>
            </a:r>
          </a:p>
        </p:txBody>
      </p:sp>
      <p:sp>
        <p:nvSpPr>
          <p:cNvPr id="36" name="文本占位符 10"/>
          <p:cNvSpPr>
            <a:spLocks noGrp="1"/>
          </p:cNvSpPr>
          <p:nvPr>
            <p:ph type="body" sz="quarter" idx="13" hasCustomPrompt="1"/>
          </p:nvPr>
        </p:nvSpPr>
        <p:spPr>
          <a:xfrm>
            <a:off x="1805939" y="440690"/>
            <a:ext cx="4156999" cy="514350"/>
          </a:xfrm>
          <a:prstGeom prst="rect">
            <a:avLst/>
          </a:prstGeom>
        </p:spPr>
        <p:txBody>
          <a:bodyPr/>
          <a:lstStyle>
            <a:lvl1pPr marL="0" indent="0">
              <a:buNone/>
              <a:defRPr sz="2400" b="1">
                <a:latin typeface="+mj-ea"/>
                <a:ea typeface="+mj-ea"/>
              </a:defRPr>
            </a:lvl1pPr>
          </a:lstStyle>
          <a:p>
            <a:pPr lvl="0"/>
            <a:r>
              <a:rPr lang="zh-CN" altLang="en-US" dirty="0"/>
              <a:t>一级标题</a:t>
            </a:r>
          </a:p>
        </p:txBody>
      </p:sp>
    </p:spTree>
    <p:extLst>
      <p:ext uri="{BB962C8B-B14F-4D97-AF65-F5344CB8AC3E}">
        <p14:creationId xmlns:p14="http://schemas.microsoft.com/office/powerpoint/2010/main" val="3130219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8" name="矩形 7"/>
          <p:cNvSpPr/>
          <p:nvPr/>
        </p:nvSpPr>
        <p:spPr>
          <a:xfrm>
            <a:off x="2228851" y="2492946"/>
            <a:ext cx="6915151" cy="4365057"/>
          </a:xfrm>
          <a:prstGeom prst="rect">
            <a:avLst/>
          </a:prstGeom>
          <a:blipFill dpi="0" rotWithShape="1">
            <a:blip r:embed="rId2">
              <a:alphaModFix amt="1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pic>
        <p:nvPicPr>
          <p:cNvPr id="7" name="图片 6"/>
          <p:cNvPicPr>
            <a:picLocks noChangeAspect="1"/>
          </p:cNvPicPr>
          <p:nvPr/>
        </p:nvPicPr>
        <p:blipFill rotWithShape="1">
          <a:blip r:embed="rId3" cstate="print">
            <a:extLst>
              <a:ext uri="{28A0092B-C50C-407E-A947-70E740481C1C}">
                <a14:useLocalDpi xmlns:a14="http://schemas.microsoft.com/office/drawing/2010/main" val="0"/>
              </a:ext>
            </a:extLst>
          </a:blip>
          <a:srcRect r="72254"/>
          <a:stretch/>
        </p:blipFill>
        <p:spPr>
          <a:xfrm>
            <a:off x="241144" y="210524"/>
            <a:ext cx="886235" cy="855561"/>
          </a:xfrm>
          <a:prstGeom prst="rect">
            <a:avLst/>
          </a:prstGeom>
        </p:spPr>
      </p:pic>
      <p:cxnSp>
        <p:nvCxnSpPr>
          <p:cNvPr id="9" name="直接连接符 8"/>
          <p:cNvCxnSpPr/>
          <p:nvPr/>
        </p:nvCxnSpPr>
        <p:spPr>
          <a:xfrm>
            <a:off x="1817369" y="955042"/>
            <a:ext cx="7309485" cy="1905"/>
          </a:xfrm>
          <a:prstGeom prst="line">
            <a:avLst/>
          </a:prstGeom>
          <a:ln w="25400" cap="rnd" cmpd="sng">
            <a:solidFill>
              <a:srgbClr val="B12923"/>
            </a:solidFill>
            <a:prstDash val="solid"/>
          </a:ln>
        </p:spPr>
        <p:style>
          <a:lnRef idx="1">
            <a:schemeClr val="accent1"/>
          </a:lnRef>
          <a:fillRef idx="0">
            <a:schemeClr val="accent1"/>
          </a:fillRef>
          <a:effectRef idx="0">
            <a:schemeClr val="accent1"/>
          </a:effectRef>
          <a:fontRef idx="minor">
            <a:schemeClr val="tx1"/>
          </a:fontRef>
        </p:style>
      </p:cxnSp>
      <p:sp>
        <p:nvSpPr>
          <p:cNvPr id="10" name="等腰梯形"/>
          <p:cNvSpPr/>
          <p:nvPr/>
        </p:nvSpPr>
        <p:spPr>
          <a:xfrm>
            <a:off x="5672455" y="816611"/>
            <a:ext cx="3465830" cy="140335"/>
          </a:xfrm>
          <a:prstGeom prst="trapezoid">
            <a:avLst/>
          </a:prstGeom>
          <a:solidFill>
            <a:srgbClr val="B12923"/>
          </a:solidFill>
          <a:ln w="12700" cmpd="sng">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buFont typeface="Arial" panose="020B0604020202020204" pitchFamily="34" charset="0"/>
              <a:buNone/>
              <a:defRPr/>
            </a:pPr>
            <a:r>
              <a:rPr lang="en-US" altLang="zh-CN" sz="675" b="1" noProof="1">
                <a:solidFill>
                  <a:srgbClr val="FFFFFF"/>
                </a:solidFill>
              </a:rPr>
              <a:t>School  of  Software Engineering</a:t>
            </a:r>
          </a:p>
        </p:txBody>
      </p:sp>
      <p:grpSp>
        <p:nvGrpSpPr>
          <p:cNvPr id="11" name="组合 10"/>
          <p:cNvGrpSpPr>
            <a:grpSpLocks noChangeAspect="1"/>
          </p:cNvGrpSpPr>
          <p:nvPr/>
        </p:nvGrpSpPr>
        <p:grpSpPr>
          <a:xfrm>
            <a:off x="2276221" y="3860936"/>
            <a:ext cx="1260000" cy="1260000"/>
            <a:chOff x="1174779" y="3359349"/>
            <a:chExt cx="1800000" cy="1800001"/>
          </a:xfrm>
        </p:grpSpPr>
        <p:grpSp>
          <p:nvGrpSpPr>
            <p:cNvPr id="12" name="组合 11"/>
            <p:cNvGrpSpPr/>
            <p:nvPr/>
          </p:nvGrpSpPr>
          <p:grpSpPr>
            <a:xfrm>
              <a:off x="1174779" y="3359349"/>
              <a:ext cx="1800000" cy="1800001"/>
              <a:chOff x="6250980" y="3660482"/>
              <a:chExt cx="1800000" cy="1800001"/>
            </a:xfrm>
          </p:grpSpPr>
          <p:sp>
            <p:nvSpPr>
              <p:cNvPr id="14" name="椭圆 13"/>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椭圆 14"/>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3" name="椭圆 12"/>
            <p:cNvSpPr/>
            <p:nvPr/>
          </p:nvSpPr>
          <p:spPr>
            <a:xfrm>
              <a:off x="1354779" y="3539349"/>
              <a:ext cx="1440000" cy="1440000"/>
            </a:xfrm>
            <a:prstGeom prst="ellipse">
              <a:avLst/>
            </a:prstGeom>
            <a:solidFill>
              <a:srgbClr val="A6A6A6"/>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6" name="组合 15"/>
          <p:cNvGrpSpPr>
            <a:grpSpLocks noChangeAspect="1"/>
          </p:cNvGrpSpPr>
          <p:nvPr/>
        </p:nvGrpSpPr>
        <p:grpSpPr>
          <a:xfrm>
            <a:off x="2683600" y="2570378"/>
            <a:ext cx="576000" cy="576000"/>
            <a:chOff x="1174779" y="3359349"/>
            <a:chExt cx="1800000" cy="1800001"/>
          </a:xfrm>
        </p:grpSpPr>
        <p:grpSp>
          <p:nvGrpSpPr>
            <p:cNvPr id="17" name="组合 16"/>
            <p:cNvGrpSpPr/>
            <p:nvPr/>
          </p:nvGrpSpPr>
          <p:grpSpPr>
            <a:xfrm>
              <a:off x="1174779" y="3359349"/>
              <a:ext cx="1800000" cy="1800001"/>
              <a:chOff x="6250980" y="3660482"/>
              <a:chExt cx="1800000" cy="1800001"/>
            </a:xfrm>
          </p:grpSpPr>
          <p:sp>
            <p:nvSpPr>
              <p:cNvPr id="19" name="椭圆 18"/>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椭圆 19"/>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8" name="椭圆 17"/>
            <p:cNvSpPr/>
            <p:nvPr/>
          </p:nvSpPr>
          <p:spPr>
            <a:xfrm>
              <a:off x="1354779" y="3539349"/>
              <a:ext cx="1440000" cy="1440000"/>
            </a:xfrm>
            <a:prstGeom prst="ellipse">
              <a:avLst/>
            </a:prstGeom>
            <a:solidFill>
              <a:srgbClr val="90AFC6"/>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21" name="组合 20"/>
          <p:cNvGrpSpPr/>
          <p:nvPr/>
        </p:nvGrpSpPr>
        <p:grpSpPr>
          <a:xfrm>
            <a:off x="1046591" y="2718418"/>
            <a:ext cx="1980000" cy="1980000"/>
            <a:chOff x="6250980" y="3660482"/>
            <a:chExt cx="1800000" cy="1800001"/>
          </a:xfrm>
        </p:grpSpPr>
        <p:sp>
          <p:nvSpPr>
            <p:cNvPr id="22" name="椭圆 21"/>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椭圆 22"/>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4" name="椭圆 23"/>
          <p:cNvSpPr/>
          <p:nvPr/>
        </p:nvSpPr>
        <p:spPr>
          <a:xfrm>
            <a:off x="1190591" y="2862418"/>
            <a:ext cx="1692000" cy="1692000"/>
          </a:xfrm>
          <a:prstGeom prst="ellipse">
            <a:avLst/>
          </a:prstGeom>
          <a:solidFill>
            <a:srgbClr val="D54A47"/>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grpSp>
        <p:nvGrpSpPr>
          <p:cNvPr id="25" name="组合 24"/>
          <p:cNvGrpSpPr>
            <a:grpSpLocks noChangeAspect="1"/>
          </p:cNvGrpSpPr>
          <p:nvPr/>
        </p:nvGrpSpPr>
        <p:grpSpPr>
          <a:xfrm>
            <a:off x="778122" y="2035413"/>
            <a:ext cx="1044000" cy="1044000"/>
            <a:chOff x="1174779" y="3359349"/>
            <a:chExt cx="1800000" cy="1800001"/>
          </a:xfrm>
        </p:grpSpPr>
        <p:grpSp>
          <p:nvGrpSpPr>
            <p:cNvPr id="26" name="组合 25"/>
            <p:cNvGrpSpPr/>
            <p:nvPr/>
          </p:nvGrpSpPr>
          <p:grpSpPr>
            <a:xfrm>
              <a:off x="1174779" y="3359349"/>
              <a:ext cx="1800000" cy="1800001"/>
              <a:chOff x="6250980" y="3660482"/>
              <a:chExt cx="1800000" cy="1800001"/>
            </a:xfrm>
          </p:grpSpPr>
          <p:sp>
            <p:nvSpPr>
              <p:cNvPr id="28" name="椭圆 27"/>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9" name="椭圆 28"/>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7" name="椭圆 26"/>
            <p:cNvSpPr/>
            <p:nvPr/>
          </p:nvSpPr>
          <p:spPr>
            <a:xfrm>
              <a:off x="1354779" y="3539349"/>
              <a:ext cx="1440000" cy="1440000"/>
            </a:xfrm>
            <a:prstGeom prst="ellipse">
              <a:avLst/>
            </a:prstGeom>
            <a:solidFill>
              <a:srgbClr val="789BB5"/>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30" name="组合 29"/>
          <p:cNvGrpSpPr>
            <a:grpSpLocks noChangeAspect="1"/>
          </p:cNvGrpSpPr>
          <p:nvPr/>
        </p:nvGrpSpPr>
        <p:grpSpPr>
          <a:xfrm>
            <a:off x="375243" y="4151919"/>
            <a:ext cx="648000" cy="648000"/>
            <a:chOff x="1174779" y="3359349"/>
            <a:chExt cx="1800000" cy="1800001"/>
          </a:xfrm>
        </p:grpSpPr>
        <p:grpSp>
          <p:nvGrpSpPr>
            <p:cNvPr id="31" name="组合 30"/>
            <p:cNvGrpSpPr/>
            <p:nvPr/>
          </p:nvGrpSpPr>
          <p:grpSpPr>
            <a:xfrm>
              <a:off x="1174779" y="3359349"/>
              <a:ext cx="1800000" cy="1800001"/>
              <a:chOff x="6250980" y="3660482"/>
              <a:chExt cx="1800000" cy="1800001"/>
            </a:xfrm>
          </p:grpSpPr>
          <p:sp>
            <p:nvSpPr>
              <p:cNvPr id="33" name="椭圆 32"/>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椭圆 33"/>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2" name="椭圆 31"/>
            <p:cNvSpPr/>
            <p:nvPr/>
          </p:nvSpPr>
          <p:spPr>
            <a:xfrm>
              <a:off x="1354779" y="3539349"/>
              <a:ext cx="1440000" cy="1440000"/>
            </a:xfrm>
            <a:prstGeom prst="ellipse">
              <a:avLst/>
            </a:prstGeom>
            <a:solidFill>
              <a:schemeClr val="tx2">
                <a:lumMod val="75000"/>
                <a:lumOff val="25000"/>
              </a:schemeClr>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5" name="KSO_Shape"/>
          <p:cNvSpPr>
            <a:spLocks/>
          </p:cNvSpPr>
          <p:nvPr/>
        </p:nvSpPr>
        <p:spPr bwMode="auto">
          <a:xfrm>
            <a:off x="1528838" y="3336923"/>
            <a:ext cx="1076172" cy="843815"/>
          </a:xfrm>
          <a:custGeom>
            <a:avLst/>
            <a:gdLst>
              <a:gd name="T0" fmla="*/ 1009661 w 2006600"/>
              <a:gd name="T1" fmla="*/ 391160 h 1387475"/>
              <a:gd name="T2" fmla="*/ 1011251 w 2006600"/>
              <a:gd name="T3" fmla="*/ 509270 h 1387475"/>
              <a:gd name="T4" fmla="*/ 1084401 w 2006600"/>
              <a:gd name="T5" fmla="*/ 630555 h 1387475"/>
              <a:gd name="T6" fmla="*/ 1213209 w 2006600"/>
              <a:gd name="T7" fmla="*/ 691833 h 1387475"/>
              <a:gd name="T8" fmla="*/ 1322616 w 2006600"/>
              <a:gd name="T9" fmla="*/ 683895 h 1387475"/>
              <a:gd name="T10" fmla="*/ 1373821 w 2006600"/>
              <a:gd name="T11" fmla="*/ 722948 h 1387475"/>
              <a:gd name="T12" fmla="*/ 1348695 w 2006600"/>
              <a:gd name="T13" fmla="*/ 830580 h 1387475"/>
              <a:gd name="T14" fmla="*/ 1289857 w 2006600"/>
              <a:gd name="T15" fmla="*/ 930276 h 1387475"/>
              <a:gd name="T16" fmla="*/ 1172499 w 2006600"/>
              <a:gd name="T17" fmla="*/ 1024573 h 1387475"/>
              <a:gd name="T18" fmla="*/ 1069135 w 2006600"/>
              <a:gd name="T19" fmla="*/ 1059498 h 1387475"/>
              <a:gd name="T20" fmla="*/ 955912 w 2006600"/>
              <a:gd name="T21" fmla="*/ 1062356 h 1387475"/>
              <a:gd name="T22" fmla="*/ 850321 w 2006600"/>
              <a:gd name="T23" fmla="*/ 1032511 h 1387475"/>
              <a:gd name="T24" fmla="*/ 740914 w 2006600"/>
              <a:gd name="T25" fmla="*/ 956628 h 1387475"/>
              <a:gd name="T26" fmla="*/ 664902 w 2006600"/>
              <a:gd name="T27" fmla="*/ 847408 h 1387475"/>
              <a:gd name="T28" fmla="*/ 634688 w 2006600"/>
              <a:gd name="T29" fmla="*/ 741998 h 1387475"/>
              <a:gd name="T30" fmla="*/ 637550 w 2006600"/>
              <a:gd name="T31" fmla="*/ 628968 h 1387475"/>
              <a:gd name="T32" fmla="*/ 672535 w 2006600"/>
              <a:gd name="T33" fmla="*/ 525780 h 1387475"/>
              <a:gd name="T34" fmla="*/ 767312 w 2006600"/>
              <a:gd name="T35" fmla="*/ 408623 h 1387475"/>
              <a:gd name="T36" fmla="*/ 867178 w 2006600"/>
              <a:gd name="T37" fmla="*/ 349885 h 1387475"/>
              <a:gd name="T38" fmla="*/ 974676 w 2006600"/>
              <a:gd name="T39" fmla="*/ 324803 h 1387475"/>
              <a:gd name="T40" fmla="*/ 889318 w 2006600"/>
              <a:gd name="T41" fmla="*/ 202109 h 1387475"/>
              <a:gd name="T42" fmla="*/ 752158 w 2006600"/>
              <a:gd name="T43" fmla="*/ 256364 h 1387475"/>
              <a:gd name="T44" fmla="*/ 637858 w 2006600"/>
              <a:gd name="T45" fmla="*/ 346155 h 1387475"/>
              <a:gd name="T46" fmla="*/ 553720 w 2006600"/>
              <a:gd name="T47" fmla="*/ 464501 h 1387475"/>
              <a:gd name="T48" fmla="*/ 506412 w 2006600"/>
              <a:gd name="T49" fmla="*/ 604740 h 1387475"/>
              <a:gd name="T50" fmla="*/ 502602 w 2006600"/>
              <a:gd name="T51" fmla="*/ 758304 h 1387475"/>
              <a:gd name="T52" fmla="*/ 543242 w 2006600"/>
              <a:gd name="T53" fmla="*/ 901399 h 1387475"/>
              <a:gd name="T54" fmla="*/ 621665 w 2006600"/>
              <a:gd name="T55" fmla="*/ 1023552 h 1387475"/>
              <a:gd name="T56" fmla="*/ 731203 w 2006600"/>
              <a:gd name="T57" fmla="*/ 1118737 h 1387475"/>
              <a:gd name="T58" fmla="*/ 865188 w 2006600"/>
              <a:gd name="T59" fmla="*/ 1179338 h 1387475"/>
              <a:gd name="T60" fmla="*/ 1016317 w 2006600"/>
              <a:gd name="T61" fmla="*/ 1198058 h 1387475"/>
              <a:gd name="T62" fmla="*/ 1164907 w 2006600"/>
              <a:gd name="T63" fmla="*/ 1171723 h 1387475"/>
              <a:gd name="T64" fmla="*/ 1295400 w 2006600"/>
              <a:gd name="T65" fmla="*/ 1105094 h 1387475"/>
              <a:gd name="T66" fmla="*/ 1400175 w 2006600"/>
              <a:gd name="T67" fmla="*/ 1005150 h 1387475"/>
              <a:gd name="T68" fmla="*/ 1473200 w 2006600"/>
              <a:gd name="T69" fmla="*/ 878554 h 1387475"/>
              <a:gd name="T70" fmla="*/ 1506537 w 2006600"/>
              <a:gd name="T71" fmla="*/ 732605 h 1387475"/>
              <a:gd name="T72" fmla="*/ 1495107 w 2006600"/>
              <a:gd name="T73" fmla="*/ 580309 h 1387475"/>
              <a:gd name="T74" fmla="*/ 1441133 w 2006600"/>
              <a:gd name="T75" fmla="*/ 442926 h 1387475"/>
              <a:gd name="T76" fmla="*/ 1351280 w 2006600"/>
              <a:gd name="T77" fmla="*/ 329022 h 1387475"/>
              <a:gd name="T78" fmla="*/ 1232853 w 2006600"/>
              <a:gd name="T79" fmla="*/ 244625 h 1387475"/>
              <a:gd name="T80" fmla="*/ 1092517 w 2006600"/>
              <a:gd name="T81" fmla="*/ 197349 h 1387475"/>
              <a:gd name="T82" fmla="*/ 1067117 w 2006600"/>
              <a:gd name="T83" fmla="*/ 2221 h 1387475"/>
              <a:gd name="T84" fmla="*/ 1316355 w 2006600"/>
              <a:gd name="T85" fmla="*/ 48227 h 1387475"/>
              <a:gd name="T86" fmla="*/ 1546543 w 2006600"/>
              <a:gd name="T87" fmla="*/ 149440 h 1387475"/>
              <a:gd name="T88" fmla="*/ 1745297 w 2006600"/>
              <a:gd name="T89" fmla="*/ 297611 h 1387475"/>
              <a:gd name="T90" fmla="*/ 1900555 w 2006600"/>
              <a:gd name="T91" fmla="*/ 485442 h 1387475"/>
              <a:gd name="T92" fmla="*/ 2000885 w 2006600"/>
              <a:gd name="T93" fmla="*/ 704684 h 1387475"/>
              <a:gd name="T94" fmla="*/ 1921510 w 2006600"/>
              <a:gd name="T95" fmla="*/ 911552 h 1387475"/>
              <a:gd name="T96" fmla="*/ 1774507 w 2006600"/>
              <a:gd name="T97" fmla="*/ 1088913 h 1387475"/>
              <a:gd name="T98" fmla="*/ 1582103 w 2006600"/>
              <a:gd name="T99" fmla="*/ 1231055 h 1387475"/>
              <a:gd name="T100" fmla="*/ 1356677 w 2006600"/>
              <a:gd name="T101" fmla="*/ 1331316 h 1387475"/>
              <a:gd name="T102" fmla="*/ 1109345 w 2006600"/>
              <a:gd name="T103" fmla="*/ 1382399 h 1387475"/>
              <a:gd name="T104" fmla="*/ 852805 w 2006600"/>
              <a:gd name="T105" fmla="*/ 1377639 h 1387475"/>
              <a:gd name="T106" fmla="*/ 611187 w 2006600"/>
              <a:gd name="T107" fmla="*/ 1317990 h 1387475"/>
              <a:gd name="T108" fmla="*/ 397510 w 2006600"/>
              <a:gd name="T109" fmla="*/ 1210114 h 1387475"/>
              <a:gd name="T110" fmla="*/ 216852 w 2006600"/>
              <a:gd name="T111" fmla="*/ 1061309 h 1387475"/>
              <a:gd name="T112" fmla="*/ 75882 w 2006600"/>
              <a:gd name="T113" fmla="*/ 879189 h 1387475"/>
              <a:gd name="T114" fmla="*/ 22225 w 2006600"/>
              <a:gd name="T115" fmla="*/ 666610 h 1387475"/>
              <a:gd name="T116" fmla="*/ 140970 w 2006600"/>
              <a:gd name="T117" fmla="*/ 451810 h 1387475"/>
              <a:gd name="T118" fmla="*/ 302260 w 2006600"/>
              <a:gd name="T119" fmla="*/ 270324 h 1387475"/>
              <a:gd name="T120" fmla="*/ 500380 w 2006600"/>
              <a:gd name="T121" fmla="*/ 128817 h 1387475"/>
              <a:gd name="T122" fmla="*/ 728980 w 2006600"/>
              <a:gd name="T123" fmla="*/ 36487 h 1387475"/>
              <a:gd name="T124" fmla="*/ 981393 w 2006600"/>
              <a:gd name="T125" fmla="*/ 317 h 1387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06600" h="1387475">
                <a:moveTo>
                  <a:pt x="1003300" y="323850"/>
                </a:moveTo>
                <a:lnTo>
                  <a:pt x="1019520" y="324168"/>
                </a:lnTo>
                <a:lnTo>
                  <a:pt x="1035740" y="325120"/>
                </a:lnTo>
                <a:lnTo>
                  <a:pt x="1031924" y="332423"/>
                </a:lnTo>
                <a:lnTo>
                  <a:pt x="1028425" y="339090"/>
                </a:lnTo>
                <a:lnTo>
                  <a:pt x="1025245" y="346075"/>
                </a:lnTo>
                <a:lnTo>
                  <a:pt x="1022065" y="353378"/>
                </a:lnTo>
                <a:lnTo>
                  <a:pt x="1019202" y="360680"/>
                </a:lnTo>
                <a:lnTo>
                  <a:pt x="1016658" y="367983"/>
                </a:lnTo>
                <a:lnTo>
                  <a:pt x="1014113" y="375285"/>
                </a:lnTo>
                <a:lnTo>
                  <a:pt x="1011887" y="383223"/>
                </a:lnTo>
                <a:lnTo>
                  <a:pt x="1009661" y="391160"/>
                </a:lnTo>
                <a:lnTo>
                  <a:pt x="1008071" y="398780"/>
                </a:lnTo>
                <a:lnTo>
                  <a:pt x="1006480" y="406718"/>
                </a:lnTo>
                <a:lnTo>
                  <a:pt x="1005526" y="414655"/>
                </a:lnTo>
                <a:lnTo>
                  <a:pt x="1004572" y="422910"/>
                </a:lnTo>
                <a:lnTo>
                  <a:pt x="1003618" y="430848"/>
                </a:lnTo>
                <a:lnTo>
                  <a:pt x="1003300" y="439103"/>
                </a:lnTo>
                <a:lnTo>
                  <a:pt x="1003300" y="447358"/>
                </a:lnTo>
                <a:lnTo>
                  <a:pt x="1003618" y="460058"/>
                </a:lnTo>
                <a:lnTo>
                  <a:pt x="1004572" y="472758"/>
                </a:lnTo>
                <a:lnTo>
                  <a:pt x="1006162" y="485140"/>
                </a:lnTo>
                <a:lnTo>
                  <a:pt x="1008389" y="497205"/>
                </a:lnTo>
                <a:lnTo>
                  <a:pt x="1011251" y="509270"/>
                </a:lnTo>
                <a:lnTo>
                  <a:pt x="1014432" y="521018"/>
                </a:lnTo>
                <a:lnTo>
                  <a:pt x="1018248" y="532448"/>
                </a:lnTo>
                <a:lnTo>
                  <a:pt x="1022701" y="543560"/>
                </a:lnTo>
                <a:lnTo>
                  <a:pt x="1027471" y="554673"/>
                </a:lnTo>
                <a:lnTo>
                  <a:pt x="1033196" y="565150"/>
                </a:lnTo>
                <a:lnTo>
                  <a:pt x="1038921" y="575628"/>
                </a:lnTo>
                <a:lnTo>
                  <a:pt x="1045600" y="585470"/>
                </a:lnTo>
                <a:lnTo>
                  <a:pt x="1052597" y="595313"/>
                </a:lnTo>
                <a:lnTo>
                  <a:pt x="1059594" y="604838"/>
                </a:lnTo>
                <a:lnTo>
                  <a:pt x="1067545" y="613728"/>
                </a:lnTo>
                <a:lnTo>
                  <a:pt x="1075814" y="622300"/>
                </a:lnTo>
                <a:lnTo>
                  <a:pt x="1084401" y="630555"/>
                </a:lnTo>
                <a:lnTo>
                  <a:pt x="1093306" y="638175"/>
                </a:lnTo>
                <a:lnTo>
                  <a:pt x="1102848" y="645478"/>
                </a:lnTo>
                <a:lnTo>
                  <a:pt x="1112389" y="652463"/>
                </a:lnTo>
                <a:lnTo>
                  <a:pt x="1122566" y="658813"/>
                </a:lnTo>
                <a:lnTo>
                  <a:pt x="1132744" y="664845"/>
                </a:lnTo>
                <a:lnTo>
                  <a:pt x="1143557" y="670243"/>
                </a:lnTo>
                <a:lnTo>
                  <a:pt x="1154689" y="675323"/>
                </a:lnTo>
                <a:lnTo>
                  <a:pt x="1165820" y="679450"/>
                </a:lnTo>
                <a:lnTo>
                  <a:pt x="1177270" y="683578"/>
                </a:lnTo>
                <a:lnTo>
                  <a:pt x="1189037" y="686753"/>
                </a:lnTo>
                <a:lnTo>
                  <a:pt x="1201123" y="689610"/>
                </a:lnTo>
                <a:lnTo>
                  <a:pt x="1213209" y="691833"/>
                </a:lnTo>
                <a:lnTo>
                  <a:pt x="1225613" y="693420"/>
                </a:lnTo>
                <a:lnTo>
                  <a:pt x="1238016" y="694055"/>
                </a:lnTo>
                <a:lnTo>
                  <a:pt x="1251056" y="694690"/>
                </a:lnTo>
                <a:lnTo>
                  <a:pt x="1259325" y="694690"/>
                </a:lnTo>
                <a:lnTo>
                  <a:pt x="1267276" y="694055"/>
                </a:lnTo>
                <a:lnTo>
                  <a:pt x="1275545" y="693420"/>
                </a:lnTo>
                <a:lnTo>
                  <a:pt x="1283815" y="692468"/>
                </a:lnTo>
                <a:lnTo>
                  <a:pt x="1291766" y="691198"/>
                </a:lnTo>
                <a:lnTo>
                  <a:pt x="1299399" y="689928"/>
                </a:lnTo>
                <a:lnTo>
                  <a:pt x="1307350" y="688023"/>
                </a:lnTo>
                <a:lnTo>
                  <a:pt x="1315301" y="686118"/>
                </a:lnTo>
                <a:lnTo>
                  <a:pt x="1322616" y="683895"/>
                </a:lnTo>
                <a:lnTo>
                  <a:pt x="1330249" y="681355"/>
                </a:lnTo>
                <a:lnTo>
                  <a:pt x="1337564" y="678815"/>
                </a:lnTo>
                <a:lnTo>
                  <a:pt x="1345197" y="675958"/>
                </a:lnTo>
                <a:lnTo>
                  <a:pt x="1352194" y="672783"/>
                </a:lnTo>
                <a:lnTo>
                  <a:pt x="1359509" y="669608"/>
                </a:lnTo>
                <a:lnTo>
                  <a:pt x="1366188" y="666115"/>
                </a:lnTo>
                <a:lnTo>
                  <a:pt x="1372867" y="661988"/>
                </a:lnTo>
                <a:lnTo>
                  <a:pt x="1374139" y="678498"/>
                </a:lnTo>
                <a:lnTo>
                  <a:pt x="1374775" y="694690"/>
                </a:lnTo>
                <a:lnTo>
                  <a:pt x="1374457" y="704215"/>
                </a:lnTo>
                <a:lnTo>
                  <a:pt x="1374139" y="713740"/>
                </a:lnTo>
                <a:lnTo>
                  <a:pt x="1373821" y="722948"/>
                </a:lnTo>
                <a:lnTo>
                  <a:pt x="1372549" y="732790"/>
                </a:lnTo>
                <a:lnTo>
                  <a:pt x="1371595" y="741998"/>
                </a:lnTo>
                <a:lnTo>
                  <a:pt x="1370640" y="751205"/>
                </a:lnTo>
                <a:lnTo>
                  <a:pt x="1368732" y="760413"/>
                </a:lnTo>
                <a:lnTo>
                  <a:pt x="1366824" y="769303"/>
                </a:lnTo>
                <a:lnTo>
                  <a:pt x="1365234" y="778193"/>
                </a:lnTo>
                <a:lnTo>
                  <a:pt x="1363007" y="787083"/>
                </a:lnTo>
                <a:lnTo>
                  <a:pt x="1360463" y="795973"/>
                </a:lnTo>
                <a:lnTo>
                  <a:pt x="1357919" y="804863"/>
                </a:lnTo>
                <a:lnTo>
                  <a:pt x="1355056" y="813435"/>
                </a:lnTo>
                <a:lnTo>
                  <a:pt x="1351876" y="822008"/>
                </a:lnTo>
                <a:lnTo>
                  <a:pt x="1348695" y="830580"/>
                </a:lnTo>
                <a:lnTo>
                  <a:pt x="1345515" y="839153"/>
                </a:lnTo>
                <a:lnTo>
                  <a:pt x="1342017" y="847408"/>
                </a:lnTo>
                <a:lnTo>
                  <a:pt x="1337882" y="855663"/>
                </a:lnTo>
                <a:lnTo>
                  <a:pt x="1334065" y="863283"/>
                </a:lnTo>
                <a:lnTo>
                  <a:pt x="1329931" y="871538"/>
                </a:lnTo>
                <a:lnTo>
                  <a:pt x="1325478" y="879158"/>
                </a:lnTo>
                <a:lnTo>
                  <a:pt x="1321026" y="886778"/>
                </a:lnTo>
                <a:lnTo>
                  <a:pt x="1316255" y="894398"/>
                </a:lnTo>
                <a:lnTo>
                  <a:pt x="1311166" y="901700"/>
                </a:lnTo>
                <a:lnTo>
                  <a:pt x="1306396" y="909320"/>
                </a:lnTo>
                <a:lnTo>
                  <a:pt x="1300989" y="916305"/>
                </a:lnTo>
                <a:lnTo>
                  <a:pt x="1289857" y="930276"/>
                </a:lnTo>
                <a:lnTo>
                  <a:pt x="1278090" y="943928"/>
                </a:lnTo>
                <a:lnTo>
                  <a:pt x="1266004" y="956628"/>
                </a:lnTo>
                <a:lnTo>
                  <a:pt x="1252964" y="969011"/>
                </a:lnTo>
                <a:lnTo>
                  <a:pt x="1239606" y="980758"/>
                </a:lnTo>
                <a:lnTo>
                  <a:pt x="1225295" y="991553"/>
                </a:lnTo>
                <a:lnTo>
                  <a:pt x="1218297" y="996951"/>
                </a:lnTo>
                <a:lnTo>
                  <a:pt x="1210983" y="1002031"/>
                </a:lnTo>
                <a:lnTo>
                  <a:pt x="1203667" y="1006793"/>
                </a:lnTo>
                <a:lnTo>
                  <a:pt x="1195716" y="1011873"/>
                </a:lnTo>
                <a:lnTo>
                  <a:pt x="1188083" y="1016318"/>
                </a:lnTo>
                <a:lnTo>
                  <a:pt x="1180450" y="1020763"/>
                </a:lnTo>
                <a:lnTo>
                  <a:pt x="1172499" y="1024573"/>
                </a:lnTo>
                <a:lnTo>
                  <a:pt x="1164230" y="1029018"/>
                </a:lnTo>
                <a:lnTo>
                  <a:pt x="1155961" y="1032511"/>
                </a:lnTo>
                <a:lnTo>
                  <a:pt x="1148010" y="1036003"/>
                </a:lnTo>
                <a:lnTo>
                  <a:pt x="1139423" y="1039813"/>
                </a:lnTo>
                <a:lnTo>
                  <a:pt x="1131154" y="1042988"/>
                </a:lnTo>
                <a:lnTo>
                  <a:pt x="1122566" y="1046163"/>
                </a:lnTo>
                <a:lnTo>
                  <a:pt x="1113661" y="1048703"/>
                </a:lnTo>
                <a:lnTo>
                  <a:pt x="1105074" y="1051561"/>
                </a:lnTo>
                <a:lnTo>
                  <a:pt x="1096169" y="1053466"/>
                </a:lnTo>
                <a:lnTo>
                  <a:pt x="1087264" y="1056006"/>
                </a:lnTo>
                <a:lnTo>
                  <a:pt x="1078358" y="1057911"/>
                </a:lnTo>
                <a:lnTo>
                  <a:pt x="1069135" y="1059498"/>
                </a:lnTo>
                <a:lnTo>
                  <a:pt x="1059594" y="1061086"/>
                </a:lnTo>
                <a:lnTo>
                  <a:pt x="1050370" y="1062356"/>
                </a:lnTo>
                <a:lnTo>
                  <a:pt x="1041147" y="1063626"/>
                </a:lnTo>
                <a:lnTo>
                  <a:pt x="1031924" y="1064261"/>
                </a:lnTo>
                <a:lnTo>
                  <a:pt x="1022383" y="1064896"/>
                </a:lnTo>
                <a:lnTo>
                  <a:pt x="1012841" y="1065213"/>
                </a:lnTo>
                <a:lnTo>
                  <a:pt x="1003300" y="1065213"/>
                </a:lnTo>
                <a:lnTo>
                  <a:pt x="993759" y="1065213"/>
                </a:lnTo>
                <a:lnTo>
                  <a:pt x="984218" y="1064896"/>
                </a:lnTo>
                <a:lnTo>
                  <a:pt x="974676" y="1064261"/>
                </a:lnTo>
                <a:lnTo>
                  <a:pt x="965135" y="1063626"/>
                </a:lnTo>
                <a:lnTo>
                  <a:pt x="955912" y="1062356"/>
                </a:lnTo>
                <a:lnTo>
                  <a:pt x="946688" y="1061086"/>
                </a:lnTo>
                <a:lnTo>
                  <a:pt x="937783" y="1059498"/>
                </a:lnTo>
                <a:lnTo>
                  <a:pt x="928560" y="1057911"/>
                </a:lnTo>
                <a:lnTo>
                  <a:pt x="919655" y="1056006"/>
                </a:lnTo>
                <a:lnTo>
                  <a:pt x="910750" y="1053466"/>
                </a:lnTo>
                <a:lnTo>
                  <a:pt x="901526" y="1051561"/>
                </a:lnTo>
                <a:lnTo>
                  <a:pt x="892621" y="1048703"/>
                </a:lnTo>
                <a:lnTo>
                  <a:pt x="884034" y="1046163"/>
                </a:lnTo>
                <a:lnTo>
                  <a:pt x="875765" y="1042988"/>
                </a:lnTo>
                <a:lnTo>
                  <a:pt x="867178" y="1039813"/>
                </a:lnTo>
                <a:lnTo>
                  <a:pt x="858908" y="1036003"/>
                </a:lnTo>
                <a:lnTo>
                  <a:pt x="850321" y="1032511"/>
                </a:lnTo>
                <a:lnTo>
                  <a:pt x="842370" y="1029018"/>
                </a:lnTo>
                <a:lnTo>
                  <a:pt x="834101" y="1024573"/>
                </a:lnTo>
                <a:lnTo>
                  <a:pt x="826468" y="1020763"/>
                </a:lnTo>
                <a:lnTo>
                  <a:pt x="818517" y="1016318"/>
                </a:lnTo>
                <a:lnTo>
                  <a:pt x="810566" y="1011873"/>
                </a:lnTo>
                <a:lnTo>
                  <a:pt x="803251" y="1006793"/>
                </a:lnTo>
                <a:lnTo>
                  <a:pt x="795618" y="1002031"/>
                </a:lnTo>
                <a:lnTo>
                  <a:pt x="788303" y="996951"/>
                </a:lnTo>
                <a:lnTo>
                  <a:pt x="780988" y="991553"/>
                </a:lnTo>
                <a:lnTo>
                  <a:pt x="767312" y="980758"/>
                </a:lnTo>
                <a:lnTo>
                  <a:pt x="753636" y="969011"/>
                </a:lnTo>
                <a:lnTo>
                  <a:pt x="740914" y="956628"/>
                </a:lnTo>
                <a:lnTo>
                  <a:pt x="728192" y="943928"/>
                </a:lnTo>
                <a:lnTo>
                  <a:pt x="716743" y="930276"/>
                </a:lnTo>
                <a:lnTo>
                  <a:pt x="705929" y="916305"/>
                </a:lnTo>
                <a:lnTo>
                  <a:pt x="700523" y="909320"/>
                </a:lnTo>
                <a:lnTo>
                  <a:pt x="695434" y="901700"/>
                </a:lnTo>
                <a:lnTo>
                  <a:pt x="690345" y="894398"/>
                </a:lnTo>
                <a:lnTo>
                  <a:pt x="685893" y="886778"/>
                </a:lnTo>
                <a:lnTo>
                  <a:pt x="681122" y="879158"/>
                </a:lnTo>
                <a:lnTo>
                  <a:pt x="676669" y="871538"/>
                </a:lnTo>
                <a:lnTo>
                  <a:pt x="672535" y="863283"/>
                </a:lnTo>
                <a:lnTo>
                  <a:pt x="668718" y="855663"/>
                </a:lnTo>
                <a:lnTo>
                  <a:pt x="664902" y="847408"/>
                </a:lnTo>
                <a:lnTo>
                  <a:pt x="661085" y="839153"/>
                </a:lnTo>
                <a:lnTo>
                  <a:pt x="657587" y="830580"/>
                </a:lnTo>
                <a:lnTo>
                  <a:pt x="654406" y="822008"/>
                </a:lnTo>
                <a:lnTo>
                  <a:pt x="651544" y="813435"/>
                </a:lnTo>
                <a:lnTo>
                  <a:pt x="648682" y="804863"/>
                </a:lnTo>
                <a:lnTo>
                  <a:pt x="645819" y="795973"/>
                </a:lnTo>
                <a:lnTo>
                  <a:pt x="643593" y="787083"/>
                </a:lnTo>
                <a:lnTo>
                  <a:pt x="641367" y="778193"/>
                </a:lnTo>
                <a:lnTo>
                  <a:pt x="639458" y="769303"/>
                </a:lnTo>
                <a:lnTo>
                  <a:pt x="637550" y="760413"/>
                </a:lnTo>
                <a:lnTo>
                  <a:pt x="636278" y="751205"/>
                </a:lnTo>
                <a:lnTo>
                  <a:pt x="634688" y="741998"/>
                </a:lnTo>
                <a:lnTo>
                  <a:pt x="633734" y="732790"/>
                </a:lnTo>
                <a:lnTo>
                  <a:pt x="633097" y="722948"/>
                </a:lnTo>
                <a:lnTo>
                  <a:pt x="632143" y="713740"/>
                </a:lnTo>
                <a:lnTo>
                  <a:pt x="631825" y="704215"/>
                </a:lnTo>
                <a:lnTo>
                  <a:pt x="631825" y="694690"/>
                </a:lnTo>
                <a:lnTo>
                  <a:pt x="631825" y="684848"/>
                </a:lnTo>
                <a:lnTo>
                  <a:pt x="632143" y="675640"/>
                </a:lnTo>
                <a:lnTo>
                  <a:pt x="633097" y="666115"/>
                </a:lnTo>
                <a:lnTo>
                  <a:pt x="633734" y="656908"/>
                </a:lnTo>
                <a:lnTo>
                  <a:pt x="634688" y="647383"/>
                </a:lnTo>
                <a:lnTo>
                  <a:pt x="636278" y="638175"/>
                </a:lnTo>
                <a:lnTo>
                  <a:pt x="637550" y="628968"/>
                </a:lnTo>
                <a:lnTo>
                  <a:pt x="639458" y="620078"/>
                </a:lnTo>
                <a:lnTo>
                  <a:pt x="641367" y="610870"/>
                </a:lnTo>
                <a:lnTo>
                  <a:pt x="643593" y="601980"/>
                </a:lnTo>
                <a:lnTo>
                  <a:pt x="645819" y="593090"/>
                </a:lnTo>
                <a:lnTo>
                  <a:pt x="648682" y="584518"/>
                </a:lnTo>
                <a:lnTo>
                  <a:pt x="651544" y="575628"/>
                </a:lnTo>
                <a:lnTo>
                  <a:pt x="654406" y="567055"/>
                </a:lnTo>
                <a:lnTo>
                  <a:pt x="657587" y="558800"/>
                </a:lnTo>
                <a:lnTo>
                  <a:pt x="661085" y="550228"/>
                </a:lnTo>
                <a:lnTo>
                  <a:pt x="664902" y="541973"/>
                </a:lnTo>
                <a:lnTo>
                  <a:pt x="668718" y="534035"/>
                </a:lnTo>
                <a:lnTo>
                  <a:pt x="672535" y="525780"/>
                </a:lnTo>
                <a:lnTo>
                  <a:pt x="676669" y="517843"/>
                </a:lnTo>
                <a:lnTo>
                  <a:pt x="681122" y="509905"/>
                </a:lnTo>
                <a:lnTo>
                  <a:pt x="685893" y="502603"/>
                </a:lnTo>
                <a:lnTo>
                  <a:pt x="690345" y="494665"/>
                </a:lnTo>
                <a:lnTo>
                  <a:pt x="695434" y="487363"/>
                </a:lnTo>
                <a:lnTo>
                  <a:pt x="700523" y="480060"/>
                </a:lnTo>
                <a:lnTo>
                  <a:pt x="705929" y="472758"/>
                </a:lnTo>
                <a:lnTo>
                  <a:pt x="716743" y="458788"/>
                </a:lnTo>
                <a:lnTo>
                  <a:pt x="728192" y="445135"/>
                </a:lnTo>
                <a:lnTo>
                  <a:pt x="740914" y="432435"/>
                </a:lnTo>
                <a:lnTo>
                  <a:pt x="753636" y="420370"/>
                </a:lnTo>
                <a:lnTo>
                  <a:pt x="767312" y="408623"/>
                </a:lnTo>
                <a:lnTo>
                  <a:pt x="780988" y="397510"/>
                </a:lnTo>
                <a:lnTo>
                  <a:pt x="788303" y="392113"/>
                </a:lnTo>
                <a:lnTo>
                  <a:pt x="795618" y="387033"/>
                </a:lnTo>
                <a:lnTo>
                  <a:pt x="803251" y="382270"/>
                </a:lnTo>
                <a:lnTo>
                  <a:pt x="810566" y="377508"/>
                </a:lnTo>
                <a:lnTo>
                  <a:pt x="818517" y="373063"/>
                </a:lnTo>
                <a:lnTo>
                  <a:pt x="826468" y="368618"/>
                </a:lnTo>
                <a:lnTo>
                  <a:pt x="834101" y="364490"/>
                </a:lnTo>
                <a:lnTo>
                  <a:pt x="842370" y="360363"/>
                </a:lnTo>
                <a:lnTo>
                  <a:pt x="850321" y="356553"/>
                </a:lnTo>
                <a:lnTo>
                  <a:pt x="858908" y="353060"/>
                </a:lnTo>
                <a:lnTo>
                  <a:pt x="867178" y="349885"/>
                </a:lnTo>
                <a:lnTo>
                  <a:pt x="875765" y="346710"/>
                </a:lnTo>
                <a:lnTo>
                  <a:pt x="884034" y="343218"/>
                </a:lnTo>
                <a:lnTo>
                  <a:pt x="892621" y="340360"/>
                </a:lnTo>
                <a:lnTo>
                  <a:pt x="901526" y="338138"/>
                </a:lnTo>
                <a:lnTo>
                  <a:pt x="910750" y="335598"/>
                </a:lnTo>
                <a:lnTo>
                  <a:pt x="919655" y="333375"/>
                </a:lnTo>
                <a:lnTo>
                  <a:pt x="928560" y="331470"/>
                </a:lnTo>
                <a:lnTo>
                  <a:pt x="937783" y="329883"/>
                </a:lnTo>
                <a:lnTo>
                  <a:pt x="946688" y="327978"/>
                </a:lnTo>
                <a:lnTo>
                  <a:pt x="955912" y="327025"/>
                </a:lnTo>
                <a:lnTo>
                  <a:pt x="965135" y="326073"/>
                </a:lnTo>
                <a:lnTo>
                  <a:pt x="974676" y="324803"/>
                </a:lnTo>
                <a:lnTo>
                  <a:pt x="984218" y="324485"/>
                </a:lnTo>
                <a:lnTo>
                  <a:pt x="993759" y="324168"/>
                </a:lnTo>
                <a:lnTo>
                  <a:pt x="1003300" y="323850"/>
                </a:lnTo>
                <a:close/>
                <a:moveTo>
                  <a:pt x="990283" y="189417"/>
                </a:moveTo>
                <a:lnTo>
                  <a:pt x="977265" y="190052"/>
                </a:lnTo>
                <a:lnTo>
                  <a:pt x="964565" y="190687"/>
                </a:lnTo>
                <a:lnTo>
                  <a:pt x="951865" y="191956"/>
                </a:lnTo>
                <a:lnTo>
                  <a:pt x="939165" y="193225"/>
                </a:lnTo>
                <a:lnTo>
                  <a:pt x="926465" y="195129"/>
                </a:lnTo>
                <a:lnTo>
                  <a:pt x="914083" y="197349"/>
                </a:lnTo>
                <a:lnTo>
                  <a:pt x="901383" y="199888"/>
                </a:lnTo>
                <a:lnTo>
                  <a:pt x="889318" y="202109"/>
                </a:lnTo>
                <a:lnTo>
                  <a:pt x="877253" y="205282"/>
                </a:lnTo>
                <a:lnTo>
                  <a:pt x="865188" y="208772"/>
                </a:lnTo>
                <a:lnTo>
                  <a:pt x="853440" y="212262"/>
                </a:lnTo>
                <a:lnTo>
                  <a:pt x="841693" y="216069"/>
                </a:lnTo>
                <a:lnTo>
                  <a:pt x="829945" y="219877"/>
                </a:lnTo>
                <a:lnTo>
                  <a:pt x="818515" y="224319"/>
                </a:lnTo>
                <a:lnTo>
                  <a:pt x="807085" y="228760"/>
                </a:lnTo>
                <a:lnTo>
                  <a:pt x="795655" y="233837"/>
                </a:lnTo>
                <a:lnTo>
                  <a:pt x="784543" y="239231"/>
                </a:lnTo>
                <a:lnTo>
                  <a:pt x="773748" y="244625"/>
                </a:lnTo>
                <a:lnTo>
                  <a:pt x="762953" y="250336"/>
                </a:lnTo>
                <a:lnTo>
                  <a:pt x="752158" y="256364"/>
                </a:lnTo>
                <a:lnTo>
                  <a:pt x="741680" y="262392"/>
                </a:lnTo>
                <a:lnTo>
                  <a:pt x="731203" y="269055"/>
                </a:lnTo>
                <a:lnTo>
                  <a:pt x="721360" y="275401"/>
                </a:lnTo>
                <a:lnTo>
                  <a:pt x="711200" y="282698"/>
                </a:lnTo>
                <a:lnTo>
                  <a:pt x="701358" y="289679"/>
                </a:lnTo>
                <a:lnTo>
                  <a:pt x="691833" y="297293"/>
                </a:lnTo>
                <a:lnTo>
                  <a:pt x="682308" y="304591"/>
                </a:lnTo>
                <a:lnTo>
                  <a:pt x="673100" y="312523"/>
                </a:lnTo>
                <a:lnTo>
                  <a:pt x="663893" y="320772"/>
                </a:lnTo>
                <a:lnTo>
                  <a:pt x="655003" y="329022"/>
                </a:lnTo>
                <a:lnTo>
                  <a:pt x="646430" y="337588"/>
                </a:lnTo>
                <a:lnTo>
                  <a:pt x="637858" y="346155"/>
                </a:lnTo>
                <a:lnTo>
                  <a:pt x="629602" y="355039"/>
                </a:lnTo>
                <a:lnTo>
                  <a:pt x="621665" y="363923"/>
                </a:lnTo>
                <a:lnTo>
                  <a:pt x="613727" y="373124"/>
                </a:lnTo>
                <a:lnTo>
                  <a:pt x="606107" y="382642"/>
                </a:lnTo>
                <a:lnTo>
                  <a:pt x="598805" y="392161"/>
                </a:lnTo>
                <a:lnTo>
                  <a:pt x="591502" y="401997"/>
                </a:lnTo>
                <a:lnTo>
                  <a:pt x="584835" y="411832"/>
                </a:lnTo>
                <a:lnTo>
                  <a:pt x="578167" y="422303"/>
                </a:lnTo>
                <a:lnTo>
                  <a:pt x="571817" y="432456"/>
                </a:lnTo>
                <a:lnTo>
                  <a:pt x="565150" y="442926"/>
                </a:lnTo>
                <a:lnTo>
                  <a:pt x="559435" y="453396"/>
                </a:lnTo>
                <a:lnTo>
                  <a:pt x="553720" y="464501"/>
                </a:lnTo>
                <a:lnTo>
                  <a:pt x="548005" y="475289"/>
                </a:lnTo>
                <a:lnTo>
                  <a:pt x="543242" y="486711"/>
                </a:lnTo>
                <a:lnTo>
                  <a:pt x="538162" y="497499"/>
                </a:lnTo>
                <a:lnTo>
                  <a:pt x="533400" y="508921"/>
                </a:lnTo>
                <a:lnTo>
                  <a:pt x="529272" y="520660"/>
                </a:lnTo>
                <a:lnTo>
                  <a:pt x="525145" y="532082"/>
                </a:lnTo>
                <a:lnTo>
                  <a:pt x="521017" y="543822"/>
                </a:lnTo>
                <a:lnTo>
                  <a:pt x="517525" y="555878"/>
                </a:lnTo>
                <a:lnTo>
                  <a:pt x="514350" y="568252"/>
                </a:lnTo>
                <a:lnTo>
                  <a:pt x="511492" y="580309"/>
                </a:lnTo>
                <a:lnTo>
                  <a:pt x="508635" y="592366"/>
                </a:lnTo>
                <a:lnTo>
                  <a:pt x="506412" y="604740"/>
                </a:lnTo>
                <a:lnTo>
                  <a:pt x="504190" y="617114"/>
                </a:lnTo>
                <a:lnTo>
                  <a:pt x="502602" y="629805"/>
                </a:lnTo>
                <a:lnTo>
                  <a:pt x="501015" y="642496"/>
                </a:lnTo>
                <a:lnTo>
                  <a:pt x="500062" y="654870"/>
                </a:lnTo>
                <a:lnTo>
                  <a:pt x="499110" y="668196"/>
                </a:lnTo>
                <a:lnTo>
                  <a:pt x="498792" y="680888"/>
                </a:lnTo>
                <a:lnTo>
                  <a:pt x="498157" y="693896"/>
                </a:lnTo>
                <a:lnTo>
                  <a:pt x="498792" y="706905"/>
                </a:lnTo>
                <a:lnTo>
                  <a:pt x="499110" y="719596"/>
                </a:lnTo>
                <a:lnTo>
                  <a:pt x="500062" y="732605"/>
                </a:lnTo>
                <a:lnTo>
                  <a:pt x="501015" y="745296"/>
                </a:lnTo>
                <a:lnTo>
                  <a:pt x="502602" y="758304"/>
                </a:lnTo>
                <a:lnTo>
                  <a:pt x="504190" y="770678"/>
                </a:lnTo>
                <a:lnTo>
                  <a:pt x="506412" y="783052"/>
                </a:lnTo>
                <a:lnTo>
                  <a:pt x="508635" y="795426"/>
                </a:lnTo>
                <a:lnTo>
                  <a:pt x="511492" y="807800"/>
                </a:lnTo>
                <a:lnTo>
                  <a:pt x="514350" y="819857"/>
                </a:lnTo>
                <a:lnTo>
                  <a:pt x="517525" y="831914"/>
                </a:lnTo>
                <a:lnTo>
                  <a:pt x="521017" y="843653"/>
                </a:lnTo>
                <a:lnTo>
                  <a:pt x="525145" y="855393"/>
                </a:lnTo>
                <a:lnTo>
                  <a:pt x="529272" y="867132"/>
                </a:lnTo>
                <a:lnTo>
                  <a:pt x="533400" y="878554"/>
                </a:lnTo>
                <a:lnTo>
                  <a:pt x="538162" y="889977"/>
                </a:lnTo>
                <a:lnTo>
                  <a:pt x="543242" y="901399"/>
                </a:lnTo>
                <a:lnTo>
                  <a:pt x="548005" y="912186"/>
                </a:lnTo>
                <a:lnTo>
                  <a:pt x="553720" y="923291"/>
                </a:lnTo>
                <a:lnTo>
                  <a:pt x="559435" y="934079"/>
                </a:lnTo>
                <a:lnTo>
                  <a:pt x="565150" y="944549"/>
                </a:lnTo>
                <a:lnTo>
                  <a:pt x="571817" y="955337"/>
                </a:lnTo>
                <a:lnTo>
                  <a:pt x="578167" y="965807"/>
                </a:lnTo>
                <a:lnTo>
                  <a:pt x="584835" y="975643"/>
                </a:lnTo>
                <a:lnTo>
                  <a:pt x="591502" y="985479"/>
                </a:lnTo>
                <a:lnTo>
                  <a:pt x="598805" y="995632"/>
                </a:lnTo>
                <a:lnTo>
                  <a:pt x="606107" y="1005150"/>
                </a:lnTo>
                <a:lnTo>
                  <a:pt x="613727" y="1014351"/>
                </a:lnTo>
                <a:lnTo>
                  <a:pt x="621665" y="1023552"/>
                </a:lnTo>
                <a:lnTo>
                  <a:pt x="629602" y="1033071"/>
                </a:lnTo>
                <a:lnTo>
                  <a:pt x="637858" y="1041955"/>
                </a:lnTo>
                <a:lnTo>
                  <a:pt x="646430" y="1050521"/>
                </a:lnTo>
                <a:lnTo>
                  <a:pt x="655003" y="1059088"/>
                </a:lnTo>
                <a:lnTo>
                  <a:pt x="663893" y="1067020"/>
                </a:lnTo>
                <a:lnTo>
                  <a:pt x="673100" y="1074952"/>
                </a:lnTo>
                <a:lnTo>
                  <a:pt x="682308" y="1082884"/>
                </a:lnTo>
                <a:lnTo>
                  <a:pt x="691833" y="1090499"/>
                </a:lnTo>
                <a:lnTo>
                  <a:pt x="701358" y="1098114"/>
                </a:lnTo>
                <a:lnTo>
                  <a:pt x="711200" y="1105094"/>
                </a:lnTo>
                <a:lnTo>
                  <a:pt x="721360" y="1112074"/>
                </a:lnTo>
                <a:lnTo>
                  <a:pt x="731203" y="1118737"/>
                </a:lnTo>
                <a:lnTo>
                  <a:pt x="741680" y="1125083"/>
                </a:lnTo>
                <a:lnTo>
                  <a:pt x="752158" y="1131111"/>
                </a:lnTo>
                <a:lnTo>
                  <a:pt x="762953" y="1137139"/>
                </a:lnTo>
                <a:lnTo>
                  <a:pt x="773748" y="1142850"/>
                </a:lnTo>
                <a:lnTo>
                  <a:pt x="784543" y="1148562"/>
                </a:lnTo>
                <a:lnTo>
                  <a:pt x="795655" y="1153638"/>
                </a:lnTo>
                <a:lnTo>
                  <a:pt x="807085" y="1158715"/>
                </a:lnTo>
                <a:lnTo>
                  <a:pt x="818515" y="1163157"/>
                </a:lnTo>
                <a:lnTo>
                  <a:pt x="829945" y="1167599"/>
                </a:lnTo>
                <a:lnTo>
                  <a:pt x="841693" y="1171723"/>
                </a:lnTo>
                <a:lnTo>
                  <a:pt x="853440" y="1175531"/>
                </a:lnTo>
                <a:lnTo>
                  <a:pt x="865188" y="1179338"/>
                </a:lnTo>
                <a:lnTo>
                  <a:pt x="877253" y="1182511"/>
                </a:lnTo>
                <a:lnTo>
                  <a:pt x="889318" y="1185366"/>
                </a:lnTo>
                <a:lnTo>
                  <a:pt x="901383" y="1188222"/>
                </a:lnTo>
                <a:lnTo>
                  <a:pt x="914083" y="1190126"/>
                </a:lnTo>
                <a:lnTo>
                  <a:pt x="926465" y="1192347"/>
                </a:lnTo>
                <a:lnTo>
                  <a:pt x="939165" y="1194250"/>
                </a:lnTo>
                <a:lnTo>
                  <a:pt x="951865" y="1195519"/>
                </a:lnTo>
                <a:lnTo>
                  <a:pt x="964565" y="1196788"/>
                </a:lnTo>
                <a:lnTo>
                  <a:pt x="977265" y="1197740"/>
                </a:lnTo>
                <a:lnTo>
                  <a:pt x="990283" y="1198058"/>
                </a:lnTo>
                <a:lnTo>
                  <a:pt x="1003300" y="1198375"/>
                </a:lnTo>
                <a:lnTo>
                  <a:pt x="1016317" y="1198058"/>
                </a:lnTo>
                <a:lnTo>
                  <a:pt x="1029335" y="1197740"/>
                </a:lnTo>
                <a:lnTo>
                  <a:pt x="1042035" y="1196788"/>
                </a:lnTo>
                <a:lnTo>
                  <a:pt x="1055053" y="1195519"/>
                </a:lnTo>
                <a:lnTo>
                  <a:pt x="1067435" y="1194250"/>
                </a:lnTo>
                <a:lnTo>
                  <a:pt x="1079817" y="1192347"/>
                </a:lnTo>
                <a:lnTo>
                  <a:pt x="1092517" y="1190126"/>
                </a:lnTo>
                <a:lnTo>
                  <a:pt x="1104900" y="1188222"/>
                </a:lnTo>
                <a:lnTo>
                  <a:pt x="1116965" y="1185366"/>
                </a:lnTo>
                <a:lnTo>
                  <a:pt x="1129347" y="1182511"/>
                </a:lnTo>
                <a:lnTo>
                  <a:pt x="1141095" y="1179338"/>
                </a:lnTo>
                <a:lnTo>
                  <a:pt x="1153160" y="1175531"/>
                </a:lnTo>
                <a:lnTo>
                  <a:pt x="1164907" y="1171723"/>
                </a:lnTo>
                <a:lnTo>
                  <a:pt x="1176973" y="1167599"/>
                </a:lnTo>
                <a:lnTo>
                  <a:pt x="1188085" y="1163157"/>
                </a:lnTo>
                <a:lnTo>
                  <a:pt x="1199515" y="1158715"/>
                </a:lnTo>
                <a:lnTo>
                  <a:pt x="1210945" y="1153638"/>
                </a:lnTo>
                <a:lnTo>
                  <a:pt x="1222057" y="1148562"/>
                </a:lnTo>
                <a:lnTo>
                  <a:pt x="1232853" y="1142850"/>
                </a:lnTo>
                <a:lnTo>
                  <a:pt x="1243647" y="1137139"/>
                </a:lnTo>
                <a:lnTo>
                  <a:pt x="1254443" y="1131111"/>
                </a:lnTo>
                <a:lnTo>
                  <a:pt x="1264920" y="1125083"/>
                </a:lnTo>
                <a:lnTo>
                  <a:pt x="1275080" y="1118737"/>
                </a:lnTo>
                <a:lnTo>
                  <a:pt x="1285557" y="1112074"/>
                </a:lnTo>
                <a:lnTo>
                  <a:pt x="1295400" y="1105094"/>
                </a:lnTo>
                <a:lnTo>
                  <a:pt x="1304925" y="1098114"/>
                </a:lnTo>
                <a:lnTo>
                  <a:pt x="1314767" y="1090499"/>
                </a:lnTo>
                <a:lnTo>
                  <a:pt x="1324293" y="1082884"/>
                </a:lnTo>
                <a:lnTo>
                  <a:pt x="1333500" y="1074952"/>
                </a:lnTo>
                <a:lnTo>
                  <a:pt x="1342390" y="1067020"/>
                </a:lnTo>
                <a:lnTo>
                  <a:pt x="1351280" y="1059088"/>
                </a:lnTo>
                <a:lnTo>
                  <a:pt x="1359853" y="1050521"/>
                </a:lnTo>
                <a:lnTo>
                  <a:pt x="1368425" y="1041955"/>
                </a:lnTo>
                <a:lnTo>
                  <a:pt x="1376680" y="1033071"/>
                </a:lnTo>
                <a:lnTo>
                  <a:pt x="1384935" y="1023552"/>
                </a:lnTo>
                <a:lnTo>
                  <a:pt x="1392555" y="1014351"/>
                </a:lnTo>
                <a:lnTo>
                  <a:pt x="1400175" y="1005150"/>
                </a:lnTo>
                <a:lnTo>
                  <a:pt x="1407477" y="995632"/>
                </a:lnTo>
                <a:lnTo>
                  <a:pt x="1414780" y="985479"/>
                </a:lnTo>
                <a:lnTo>
                  <a:pt x="1421765" y="975643"/>
                </a:lnTo>
                <a:lnTo>
                  <a:pt x="1428433" y="965807"/>
                </a:lnTo>
                <a:lnTo>
                  <a:pt x="1435100" y="955337"/>
                </a:lnTo>
                <a:lnTo>
                  <a:pt x="1441133" y="944549"/>
                </a:lnTo>
                <a:lnTo>
                  <a:pt x="1447165" y="934079"/>
                </a:lnTo>
                <a:lnTo>
                  <a:pt x="1452880" y="923291"/>
                </a:lnTo>
                <a:lnTo>
                  <a:pt x="1458277" y="912186"/>
                </a:lnTo>
                <a:lnTo>
                  <a:pt x="1463675" y="901399"/>
                </a:lnTo>
                <a:lnTo>
                  <a:pt x="1468437" y="889977"/>
                </a:lnTo>
                <a:lnTo>
                  <a:pt x="1473200" y="878554"/>
                </a:lnTo>
                <a:lnTo>
                  <a:pt x="1477327" y="867132"/>
                </a:lnTo>
                <a:lnTo>
                  <a:pt x="1481455" y="855393"/>
                </a:lnTo>
                <a:lnTo>
                  <a:pt x="1485265" y="843653"/>
                </a:lnTo>
                <a:lnTo>
                  <a:pt x="1488757" y="831914"/>
                </a:lnTo>
                <a:lnTo>
                  <a:pt x="1491933" y="819857"/>
                </a:lnTo>
                <a:lnTo>
                  <a:pt x="1495107" y="807800"/>
                </a:lnTo>
                <a:lnTo>
                  <a:pt x="1497647" y="795426"/>
                </a:lnTo>
                <a:lnTo>
                  <a:pt x="1500187" y="783052"/>
                </a:lnTo>
                <a:lnTo>
                  <a:pt x="1502410" y="770678"/>
                </a:lnTo>
                <a:lnTo>
                  <a:pt x="1503997" y="758304"/>
                </a:lnTo>
                <a:lnTo>
                  <a:pt x="1505585" y="745296"/>
                </a:lnTo>
                <a:lnTo>
                  <a:pt x="1506537" y="732605"/>
                </a:lnTo>
                <a:lnTo>
                  <a:pt x="1507490" y="719596"/>
                </a:lnTo>
                <a:lnTo>
                  <a:pt x="1508125" y="706905"/>
                </a:lnTo>
                <a:lnTo>
                  <a:pt x="1508125" y="693896"/>
                </a:lnTo>
                <a:lnTo>
                  <a:pt x="1508125" y="680888"/>
                </a:lnTo>
                <a:lnTo>
                  <a:pt x="1507490" y="668196"/>
                </a:lnTo>
                <a:lnTo>
                  <a:pt x="1506537" y="654870"/>
                </a:lnTo>
                <a:lnTo>
                  <a:pt x="1505585" y="642496"/>
                </a:lnTo>
                <a:lnTo>
                  <a:pt x="1503997" y="629805"/>
                </a:lnTo>
                <a:lnTo>
                  <a:pt x="1502410" y="617114"/>
                </a:lnTo>
                <a:lnTo>
                  <a:pt x="1500187" y="604740"/>
                </a:lnTo>
                <a:lnTo>
                  <a:pt x="1497647" y="592366"/>
                </a:lnTo>
                <a:lnTo>
                  <a:pt x="1495107" y="580309"/>
                </a:lnTo>
                <a:lnTo>
                  <a:pt x="1491933" y="568252"/>
                </a:lnTo>
                <a:lnTo>
                  <a:pt x="1488757" y="555878"/>
                </a:lnTo>
                <a:lnTo>
                  <a:pt x="1485265" y="543822"/>
                </a:lnTo>
                <a:lnTo>
                  <a:pt x="1481455" y="532082"/>
                </a:lnTo>
                <a:lnTo>
                  <a:pt x="1477327" y="520660"/>
                </a:lnTo>
                <a:lnTo>
                  <a:pt x="1473200" y="508921"/>
                </a:lnTo>
                <a:lnTo>
                  <a:pt x="1468437" y="497499"/>
                </a:lnTo>
                <a:lnTo>
                  <a:pt x="1463675" y="486711"/>
                </a:lnTo>
                <a:lnTo>
                  <a:pt x="1458277" y="475289"/>
                </a:lnTo>
                <a:lnTo>
                  <a:pt x="1452880" y="464501"/>
                </a:lnTo>
                <a:lnTo>
                  <a:pt x="1447165" y="453396"/>
                </a:lnTo>
                <a:lnTo>
                  <a:pt x="1441133" y="442926"/>
                </a:lnTo>
                <a:lnTo>
                  <a:pt x="1435100" y="432456"/>
                </a:lnTo>
                <a:lnTo>
                  <a:pt x="1428433" y="422303"/>
                </a:lnTo>
                <a:lnTo>
                  <a:pt x="1421765" y="411832"/>
                </a:lnTo>
                <a:lnTo>
                  <a:pt x="1414780" y="401997"/>
                </a:lnTo>
                <a:lnTo>
                  <a:pt x="1407477" y="392161"/>
                </a:lnTo>
                <a:lnTo>
                  <a:pt x="1400175" y="382642"/>
                </a:lnTo>
                <a:lnTo>
                  <a:pt x="1392555" y="373124"/>
                </a:lnTo>
                <a:lnTo>
                  <a:pt x="1384935" y="363923"/>
                </a:lnTo>
                <a:lnTo>
                  <a:pt x="1376680" y="355039"/>
                </a:lnTo>
                <a:lnTo>
                  <a:pt x="1368425" y="346155"/>
                </a:lnTo>
                <a:lnTo>
                  <a:pt x="1359853" y="337588"/>
                </a:lnTo>
                <a:lnTo>
                  <a:pt x="1351280" y="329022"/>
                </a:lnTo>
                <a:lnTo>
                  <a:pt x="1342390" y="320772"/>
                </a:lnTo>
                <a:lnTo>
                  <a:pt x="1333500" y="312523"/>
                </a:lnTo>
                <a:lnTo>
                  <a:pt x="1324293" y="304591"/>
                </a:lnTo>
                <a:lnTo>
                  <a:pt x="1314767" y="297293"/>
                </a:lnTo>
                <a:lnTo>
                  <a:pt x="1304925" y="289679"/>
                </a:lnTo>
                <a:lnTo>
                  <a:pt x="1295400" y="282698"/>
                </a:lnTo>
                <a:lnTo>
                  <a:pt x="1285557" y="275401"/>
                </a:lnTo>
                <a:lnTo>
                  <a:pt x="1275080" y="269055"/>
                </a:lnTo>
                <a:lnTo>
                  <a:pt x="1264920" y="262392"/>
                </a:lnTo>
                <a:lnTo>
                  <a:pt x="1254443" y="256364"/>
                </a:lnTo>
                <a:lnTo>
                  <a:pt x="1243647" y="250336"/>
                </a:lnTo>
                <a:lnTo>
                  <a:pt x="1232853" y="244625"/>
                </a:lnTo>
                <a:lnTo>
                  <a:pt x="1222057" y="239231"/>
                </a:lnTo>
                <a:lnTo>
                  <a:pt x="1210945" y="233837"/>
                </a:lnTo>
                <a:lnTo>
                  <a:pt x="1199515" y="228760"/>
                </a:lnTo>
                <a:lnTo>
                  <a:pt x="1188085" y="224319"/>
                </a:lnTo>
                <a:lnTo>
                  <a:pt x="1176973" y="219877"/>
                </a:lnTo>
                <a:lnTo>
                  <a:pt x="1164907" y="216069"/>
                </a:lnTo>
                <a:lnTo>
                  <a:pt x="1153160" y="212262"/>
                </a:lnTo>
                <a:lnTo>
                  <a:pt x="1141095" y="208772"/>
                </a:lnTo>
                <a:lnTo>
                  <a:pt x="1129347" y="205282"/>
                </a:lnTo>
                <a:lnTo>
                  <a:pt x="1116965" y="202109"/>
                </a:lnTo>
                <a:lnTo>
                  <a:pt x="1104900" y="199888"/>
                </a:lnTo>
                <a:lnTo>
                  <a:pt x="1092517" y="197349"/>
                </a:lnTo>
                <a:lnTo>
                  <a:pt x="1079817" y="195129"/>
                </a:lnTo>
                <a:lnTo>
                  <a:pt x="1067435" y="193225"/>
                </a:lnTo>
                <a:lnTo>
                  <a:pt x="1055053" y="191956"/>
                </a:lnTo>
                <a:lnTo>
                  <a:pt x="1042035" y="190687"/>
                </a:lnTo>
                <a:lnTo>
                  <a:pt x="1029335" y="190052"/>
                </a:lnTo>
                <a:lnTo>
                  <a:pt x="1016317" y="189417"/>
                </a:lnTo>
                <a:lnTo>
                  <a:pt x="1003300" y="189417"/>
                </a:lnTo>
                <a:lnTo>
                  <a:pt x="990283" y="189417"/>
                </a:lnTo>
                <a:close/>
                <a:moveTo>
                  <a:pt x="1003300" y="0"/>
                </a:moveTo>
                <a:lnTo>
                  <a:pt x="1024573" y="317"/>
                </a:lnTo>
                <a:lnTo>
                  <a:pt x="1046163" y="1269"/>
                </a:lnTo>
                <a:lnTo>
                  <a:pt x="1067117" y="2221"/>
                </a:lnTo>
                <a:lnTo>
                  <a:pt x="1088390" y="3490"/>
                </a:lnTo>
                <a:lnTo>
                  <a:pt x="1109345" y="5711"/>
                </a:lnTo>
                <a:lnTo>
                  <a:pt x="1130935" y="8249"/>
                </a:lnTo>
                <a:lnTo>
                  <a:pt x="1151890" y="11105"/>
                </a:lnTo>
                <a:lnTo>
                  <a:pt x="1172845" y="14278"/>
                </a:lnTo>
                <a:lnTo>
                  <a:pt x="1193483" y="17768"/>
                </a:lnTo>
                <a:lnTo>
                  <a:pt x="1214120" y="21892"/>
                </a:lnTo>
                <a:lnTo>
                  <a:pt x="1234757" y="26334"/>
                </a:lnTo>
                <a:lnTo>
                  <a:pt x="1255395" y="31411"/>
                </a:lnTo>
                <a:lnTo>
                  <a:pt x="1276033" y="36487"/>
                </a:lnTo>
                <a:lnTo>
                  <a:pt x="1296353" y="42199"/>
                </a:lnTo>
                <a:lnTo>
                  <a:pt x="1316355" y="48227"/>
                </a:lnTo>
                <a:lnTo>
                  <a:pt x="1336675" y="54573"/>
                </a:lnTo>
                <a:lnTo>
                  <a:pt x="1356677" y="61553"/>
                </a:lnTo>
                <a:lnTo>
                  <a:pt x="1376363" y="68850"/>
                </a:lnTo>
                <a:lnTo>
                  <a:pt x="1395730" y="76148"/>
                </a:lnTo>
                <a:lnTo>
                  <a:pt x="1415415" y="84080"/>
                </a:lnTo>
                <a:lnTo>
                  <a:pt x="1434783" y="92329"/>
                </a:lnTo>
                <a:lnTo>
                  <a:pt x="1453833" y="101213"/>
                </a:lnTo>
                <a:lnTo>
                  <a:pt x="1472883" y="110097"/>
                </a:lnTo>
                <a:lnTo>
                  <a:pt x="1491297" y="119298"/>
                </a:lnTo>
                <a:lnTo>
                  <a:pt x="1509713" y="128817"/>
                </a:lnTo>
                <a:lnTo>
                  <a:pt x="1528445" y="138970"/>
                </a:lnTo>
                <a:lnTo>
                  <a:pt x="1546543" y="149440"/>
                </a:lnTo>
                <a:lnTo>
                  <a:pt x="1564323" y="160228"/>
                </a:lnTo>
                <a:lnTo>
                  <a:pt x="1582103" y="171015"/>
                </a:lnTo>
                <a:lnTo>
                  <a:pt x="1599565" y="182437"/>
                </a:lnTo>
                <a:lnTo>
                  <a:pt x="1616710" y="194177"/>
                </a:lnTo>
                <a:lnTo>
                  <a:pt x="1633855" y="205916"/>
                </a:lnTo>
                <a:lnTo>
                  <a:pt x="1650683" y="218290"/>
                </a:lnTo>
                <a:lnTo>
                  <a:pt x="1666875" y="230664"/>
                </a:lnTo>
                <a:lnTo>
                  <a:pt x="1683067" y="243355"/>
                </a:lnTo>
                <a:lnTo>
                  <a:pt x="1698943" y="256681"/>
                </a:lnTo>
                <a:lnTo>
                  <a:pt x="1714500" y="270324"/>
                </a:lnTo>
                <a:lnTo>
                  <a:pt x="1730057" y="283650"/>
                </a:lnTo>
                <a:lnTo>
                  <a:pt x="1745297" y="297611"/>
                </a:lnTo>
                <a:lnTo>
                  <a:pt x="1759903" y="311888"/>
                </a:lnTo>
                <a:lnTo>
                  <a:pt x="1774507" y="326483"/>
                </a:lnTo>
                <a:lnTo>
                  <a:pt x="1788477" y="341396"/>
                </a:lnTo>
                <a:lnTo>
                  <a:pt x="1802130" y="356308"/>
                </a:lnTo>
                <a:lnTo>
                  <a:pt x="1815783" y="371537"/>
                </a:lnTo>
                <a:lnTo>
                  <a:pt x="1829117" y="387402"/>
                </a:lnTo>
                <a:lnTo>
                  <a:pt x="1841817" y="402948"/>
                </a:lnTo>
                <a:lnTo>
                  <a:pt x="1854200" y="419130"/>
                </a:lnTo>
                <a:lnTo>
                  <a:pt x="1866265" y="435311"/>
                </a:lnTo>
                <a:lnTo>
                  <a:pt x="1878013" y="451810"/>
                </a:lnTo>
                <a:lnTo>
                  <a:pt x="1889443" y="468309"/>
                </a:lnTo>
                <a:lnTo>
                  <a:pt x="1900555" y="485442"/>
                </a:lnTo>
                <a:lnTo>
                  <a:pt x="1911350" y="502575"/>
                </a:lnTo>
                <a:lnTo>
                  <a:pt x="1921510" y="520026"/>
                </a:lnTo>
                <a:lnTo>
                  <a:pt x="1931670" y="537793"/>
                </a:lnTo>
                <a:lnTo>
                  <a:pt x="1940877" y="555561"/>
                </a:lnTo>
                <a:lnTo>
                  <a:pt x="1950085" y="573329"/>
                </a:lnTo>
                <a:lnTo>
                  <a:pt x="1958657" y="592049"/>
                </a:lnTo>
                <a:lnTo>
                  <a:pt x="1966913" y="610134"/>
                </a:lnTo>
                <a:lnTo>
                  <a:pt x="1974533" y="628536"/>
                </a:lnTo>
                <a:lnTo>
                  <a:pt x="1981835" y="647573"/>
                </a:lnTo>
                <a:lnTo>
                  <a:pt x="1988820" y="666610"/>
                </a:lnTo>
                <a:lnTo>
                  <a:pt x="1995170" y="685647"/>
                </a:lnTo>
                <a:lnTo>
                  <a:pt x="2000885" y="704684"/>
                </a:lnTo>
                <a:lnTo>
                  <a:pt x="2006600" y="724355"/>
                </a:lnTo>
                <a:lnTo>
                  <a:pt x="2000885" y="742123"/>
                </a:lnTo>
                <a:lnTo>
                  <a:pt x="1995170" y="759891"/>
                </a:lnTo>
                <a:lnTo>
                  <a:pt x="1988820" y="777341"/>
                </a:lnTo>
                <a:lnTo>
                  <a:pt x="1981835" y="794792"/>
                </a:lnTo>
                <a:lnTo>
                  <a:pt x="1974533" y="811925"/>
                </a:lnTo>
                <a:lnTo>
                  <a:pt x="1966913" y="829058"/>
                </a:lnTo>
                <a:lnTo>
                  <a:pt x="1958657" y="845874"/>
                </a:lnTo>
                <a:lnTo>
                  <a:pt x="1950085" y="862373"/>
                </a:lnTo>
                <a:lnTo>
                  <a:pt x="1940877" y="879189"/>
                </a:lnTo>
                <a:lnTo>
                  <a:pt x="1931670" y="895053"/>
                </a:lnTo>
                <a:lnTo>
                  <a:pt x="1921510" y="911552"/>
                </a:lnTo>
                <a:lnTo>
                  <a:pt x="1911350" y="927099"/>
                </a:lnTo>
                <a:lnTo>
                  <a:pt x="1900555" y="943280"/>
                </a:lnTo>
                <a:lnTo>
                  <a:pt x="1889443" y="958510"/>
                </a:lnTo>
                <a:lnTo>
                  <a:pt x="1878013" y="973739"/>
                </a:lnTo>
                <a:lnTo>
                  <a:pt x="1866265" y="989286"/>
                </a:lnTo>
                <a:lnTo>
                  <a:pt x="1854200" y="1004198"/>
                </a:lnTo>
                <a:lnTo>
                  <a:pt x="1841817" y="1018793"/>
                </a:lnTo>
                <a:lnTo>
                  <a:pt x="1829117" y="1033388"/>
                </a:lnTo>
                <a:lnTo>
                  <a:pt x="1815783" y="1047666"/>
                </a:lnTo>
                <a:lnTo>
                  <a:pt x="1802130" y="1061309"/>
                </a:lnTo>
                <a:lnTo>
                  <a:pt x="1788477" y="1075269"/>
                </a:lnTo>
                <a:lnTo>
                  <a:pt x="1774507" y="1088913"/>
                </a:lnTo>
                <a:lnTo>
                  <a:pt x="1759903" y="1101921"/>
                </a:lnTo>
                <a:lnTo>
                  <a:pt x="1745297" y="1115247"/>
                </a:lnTo>
                <a:lnTo>
                  <a:pt x="1730057" y="1127938"/>
                </a:lnTo>
                <a:lnTo>
                  <a:pt x="1714500" y="1140312"/>
                </a:lnTo>
                <a:lnTo>
                  <a:pt x="1698943" y="1152686"/>
                </a:lnTo>
                <a:lnTo>
                  <a:pt x="1683067" y="1164743"/>
                </a:lnTo>
                <a:lnTo>
                  <a:pt x="1666875" y="1176482"/>
                </a:lnTo>
                <a:lnTo>
                  <a:pt x="1650683" y="1187905"/>
                </a:lnTo>
                <a:lnTo>
                  <a:pt x="1633855" y="1199009"/>
                </a:lnTo>
                <a:lnTo>
                  <a:pt x="1616710" y="1210114"/>
                </a:lnTo>
                <a:lnTo>
                  <a:pt x="1599565" y="1220902"/>
                </a:lnTo>
                <a:lnTo>
                  <a:pt x="1582103" y="1231055"/>
                </a:lnTo>
                <a:lnTo>
                  <a:pt x="1564323" y="1241208"/>
                </a:lnTo>
                <a:lnTo>
                  <a:pt x="1546543" y="1250726"/>
                </a:lnTo>
                <a:lnTo>
                  <a:pt x="1528445" y="1260245"/>
                </a:lnTo>
                <a:lnTo>
                  <a:pt x="1509713" y="1269763"/>
                </a:lnTo>
                <a:lnTo>
                  <a:pt x="1491297" y="1278647"/>
                </a:lnTo>
                <a:lnTo>
                  <a:pt x="1472883" y="1287214"/>
                </a:lnTo>
                <a:lnTo>
                  <a:pt x="1453833" y="1295146"/>
                </a:lnTo>
                <a:lnTo>
                  <a:pt x="1434783" y="1303078"/>
                </a:lnTo>
                <a:lnTo>
                  <a:pt x="1415415" y="1310693"/>
                </a:lnTo>
                <a:lnTo>
                  <a:pt x="1395730" y="1317990"/>
                </a:lnTo>
                <a:lnTo>
                  <a:pt x="1376363" y="1324653"/>
                </a:lnTo>
                <a:lnTo>
                  <a:pt x="1356677" y="1331316"/>
                </a:lnTo>
                <a:lnTo>
                  <a:pt x="1336675" y="1337662"/>
                </a:lnTo>
                <a:lnTo>
                  <a:pt x="1316355" y="1343373"/>
                </a:lnTo>
                <a:lnTo>
                  <a:pt x="1296353" y="1349084"/>
                </a:lnTo>
                <a:lnTo>
                  <a:pt x="1276033" y="1354478"/>
                </a:lnTo>
                <a:lnTo>
                  <a:pt x="1255395" y="1358920"/>
                </a:lnTo>
                <a:lnTo>
                  <a:pt x="1234757" y="1363679"/>
                </a:lnTo>
                <a:lnTo>
                  <a:pt x="1214120" y="1367486"/>
                </a:lnTo>
                <a:lnTo>
                  <a:pt x="1193483" y="1371294"/>
                </a:lnTo>
                <a:lnTo>
                  <a:pt x="1172845" y="1374784"/>
                </a:lnTo>
                <a:lnTo>
                  <a:pt x="1151890" y="1377639"/>
                </a:lnTo>
                <a:lnTo>
                  <a:pt x="1130935" y="1380178"/>
                </a:lnTo>
                <a:lnTo>
                  <a:pt x="1109345" y="1382399"/>
                </a:lnTo>
                <a:lnTo>
                  <a:pt x="1088390" y="1384302"/>
                </a:lnTo>
                <a:lnTo>
                  <a:pt x="1067117" y="1385571"/>
                </a:lnTo>
                <a:lnTo>
                  <a:pt x="1046163" y="1386840"/>
                </a:lnTo>
                <a:lnTo>
                  <a:pt x="1024573" y="1387475"/>
                </a:lnTo>
                <a:lnTo>
                  <a:pt x="1003300" y="1387475"/>
                </a:lnTo>
                <a:lnTo>
                  <a:pt x="981393" y="1387475"/>
                </a:lnTo>
                <a:lnTo>
                  <a:pt x="959485" y="1386840"/>
                </a:lnTo>
                <a:lnTo>
                  <a:pt x="937895" y="1385571"/>
                </a:lnTo>
                <a:lnTo>
                  <a:pt x="916305" y="1384302"/>
                </a:lnTo>
                <a:lnTo>
                  <a:pt x="895033" y="1382399"/>
                </a:lnTo>
                <a:lnTo>
                  <a:pt x="873760" y="1380178"/>
                </a:lnTo>
                <a:lnTo>
                  <a:pt x="852805" y="1377639"/>
                </a:lnTo>
                <a:lnTo>
                  <a:pt x="831533" y="1374784"/>
                </a:lnTo>
                <a:lnTo>
                  <a:pt x="810578" y="1371294"/>
                </a:lnTo>
                <a:lnTo>
                  <a:pt x="789940" y="1367486"/>
                </a:lnTo>
                <a:lnTo>
                  <a:pt x="769303" y="1363679"/>
                </a:lnTo>
                <a:lnTo>
                  <a:pt x="748983" y="1358920"/>
                </a:lnTo>
                <a:lnTo>
                  <a:pt x="728980" y="1354478"/>
                </a:lnTo>
                <a:lnTo>
                  <a:pt x="708660" y="1349084"/>
                </a:lnTo>
                <a:lnTo>
                  <a:pt x="689293" y="1343373"/>
                </a:lnTo>
                <a:lnTo>
                  <a:pt x="669290" y="1337662"/>
                </a:lnTo>
                <a:lnTo>
                  <a:pt x="649605" y="1331316"/>
                </a:lnTo>
                <a:lnTo>
                  <a:pt x="630555" y="1324653"/>
                </a:lnTo>
                <a:lnTo>
                  <a:pt x="611187" y="1317990"/>
                </a:lnTo>
                <a:lnTo>
                  <a:pt x="592455" y="1310693"/>
                </a:lnTo>
                <a:lnTo>
                  <a:pt x="573722" y="1303078"/>
                </a:lnTo>
                <a:lnTo>
                  <a:pt x="554990" y="1295146"/>
                </a:lnTo>
                <a:lnTo>
                  <a:pt x="536892" y="1287214"/>
                </a:lnTo>
                <a:lnTo>
                  <a:pt x="518477" y="1278647"/>
                </a:lnTo>
                <a:lnTo>
                  <a:pt x="500380" y="1269763"/>
                </a:lnTo>
                <a:lnTo>
                  <a:pt x="482917" y="1260245"/>
                </a:lnTo>
                <a:lnTo>
                  <a:pt x="465137" y="1250726"/>
                </a:lnTo>
                <a:lnTo>
                  <a:pt x="447992" y="1241208"/>
                </a:lnTo>
                <a:lnTo>
                  <a:pt x="430847" y="1231055"/>
                </a:lnTo>
                <a:lnTo>
                  <a:pt x="414020" y="1220902"/>
                </a:lnTo>
                <a:lnTo>
                  <a:pt x="397510" y="1210114"/>
                </a:lnTo>
                <a:lnTo>
                  <a:pt x="381000" y="1199009"/>
                </a:lnTo>
                <a:lnTo>
                  <a:pt x="364807" y="1187905"/>
                </a:lnTo>
                <a:lnTo>
                  <a:pt x="348615" y="1176482"/>
                </a:lnTo>
                <a:lnTo>
                  <a:pt x="333057" y="1164743"/>
                </a:lnTo>
                <a:lnTo>
                  <a:pt x="317817" y="1152686"/>
                </a:lnTo>
                <a:lnTo>
                  <a:pt x="302260" y="1140312"/>
                </a:lnTo>
                <a:lnTo>
                  <a:pt x="287337" y="1127938"/>
                </a:lnTo>
                <a:lnTo>
                  <a:pt x="272732" y="1115247"/>
                </a:lnTo>
                <a:lnTo>
                  <a:pt x="258445" y="1101921"/>
                </a:lnTo>
                <a:lnTo>
                  <a:pt x="244475" y="1088913"/>
                </a:lnTo>
                <a:lnTo>
                  <a:pt x="230505" y="1075269"/>
                </a:lnTo>
                <a:lnTo>
                  <a:pt x="216852" y="1061309"/>
                </a:lnTo>
                <a:lnTo>
                  <a:pt x="203517" y="1047666"/>
                </a:lnTo>
                <a:lnTo>
                  <a:pt x="190182" y="1033388"/>
                </a:lnTo>
                <a:lnTo>
                  <a:pt x="177800" y="1018793"/>
                </a:lnTo>
                <a:lnTo>
                  <a:pt x="164782" y="1004198"/>
                </a:lnTo>
                <a:lnTo>
                  <a:pt x="152717" y="989286"/>
                </a:lnTo>
                <a:lnTo>
                  <a:pt x="140970" y="973739"/>
                </a:lnTo>
                <a:lnTo>
                  <a:pt x="129222" y="958510"/>
                </a:lnTo>
                <a:lnTo>
                  <a:pt x="117792" y="943280"/>
                </a:lnTo>
                <a:lnTo>
                  <a:pt x="106997" y="927099"/>
                </a:lnTo>
                <a:lnTo>
                  <a:pt x="96202" y="911552"/>
                </a:lnTo>
                <a:lnTo>
                  <a:pt x="85725" y="895053"/>
                </a:lnTo>
                <a:lnTo>
                  <a:pt x="75882" y="879189"/>
                </a:lnTo>
                <a:lnTo>
                  <a:pt x="66040" y="862373"/>
                </a:lnTo>
                <a:lnTo>
                  <a:pt x="56515" y="845874"/>
                </a:lnTo>
                <a:lnTo>
                  <a:pt x="47307" y="829058"/>
                </a:lnTo>
                <a:lnTo>
                  <a:pt x="38735" y="811925"/>
                </a:lnTo>
                <a:lnTo>
                  <a:pt x="30162" y="794792"/>
                </a:lnTo>
                <a:lnTo>
                  <a:pt x="22225" y="777341"/>
                </a:lnTo>
                <a:lnTo>
                  <a:pt x="14287" y="759891"/>
                </a:lnTo>
                <a:lnTo>
                  <a:pt x="6667" y="742123"/>
                </a:lnTo>
                <a:lnTo>
                  <a:pt x="0" y="724355"/>
                </a:lnTo>
                <a:lnTo>
                  <a:pt x="6667" y="704684"/>
                </a:lnTo>
                <a:lnTo>
                  <a:pt x="14287" y="685647"/>
                </a:lnTo>
                <a:lnTo>
                  <a:pt x="22225" y="666610"/>
                </a:lnTo>
                <a:lnTo>
                  <a:pt x="30162" y="647573"/>
                </a:lnTo>
                <a:lnTo>
                  <a:pt x="38735" y="628536"/>
                </a:lnTo>
                <a:lnTo>
                  <a:pt x="47307" y="610134"/>
                </a:lnTo>
                <a:lnTo>
                  <a:pt x="56515" y="592049"/>
                </a:lnTo>
                <a:lnTo>
                  <a:pt x="66040" y="573329"/>
                </a:lnTo>
                <a:lnTo>
                  <a:pt x="75882" y="555561"/>
                </a:lnTo>
                <a:lnTo>
                  <a:pt x="85725" y="537793"/>
                </a:lnTo>
                <a:lnTo>
                  <a:pt x="96202" y="520026"/>
                </a:lnTo>
                <a:lnTo>
                  <a:pt x="106997" y="502575"/>
                </a:lnTo>
                <a:lnTo>
                  <a:pt x="117792" y="485442"/>
                </a:lnTo>
                <a:lnTo>
                  <a:pt x="129222" y="468309"/>
                </a:lnTo>
                <a:lnTo>
                  <a:pt x="140970" y="451810"/>
                </a:lnTo>
                <a:lnTo>
                  <a:pt x="152717" y="435311"/>
                </a:lnTo>
                <a:lnTo>
                  <a:pt x="164782" y="419130"/>
                </a:lnTo>
                <a:lnTo>
                  <a:pt x="177800" y="402948"/>
                </a:lnTo>
                <a:lnTo>
                  <a:pt x="190182" y="387402"/>
                </a:lnTo>
                <a:lnTo>
                  <a:pt x="203517" y="371537"/>
                </a:lnTo>
                <a:lnTo>
                  <a:pt x="216852" y="356308"/>
                </a:lnTo>
                <a:lnTo>
                  <a:pt x="230505" y="341396"/>
                </a:lnTo>
                <a:lnTo>
                  <a:pt x="244475" y="326483"/>
                </a:lnTo>
                <a:lnTo>
                  <a:pt x="258445" y="311888"/>
                </a:lnTo>
                <a:lnTo>
                  <a:pt x="272732" y="297611"/>
                </a:lnTo>
                <a:lnTo>
                  <a:pt x="287337" y="283650"/>
                </a:lnTo>
                <a:lnTo>
                  <a:pt x="302260" y="270324"/>
                </a:lnTo>
                <a:lnTo>
                  <a:pt x="317817" y="256681"/>
                </a:lnTo>
                <a:lnTo>
                  <a:pt x="333057" y="243355"/>
                </a:lnTo>
                <a:lnTo>
                  <a:pt x="348615" y="230664"/>
                </a:lnTo>
                <a:lnTo>
                  <a:pt x="364807" y="218290"/>
                </a:lnTo>
                <a:lnTo>
                  <a:pt x="381000" y="205916"/>
                </a:lnTo>
                <a:lnTo>
                  <a:pt x="397510" y="194177"/>
                </a:lnTo>
                <a:lnTo>
                  <a:pt x="414020" y="182437"/>
                </a:lnTo>
                <a:lnTo>
                  <a:pt x="430847" y="171015"/>
                </a:lnTo>
                <a:lnTo>
                  <a:pt x="447992" y="160228"/>
                </a:lnTo>
                <a:lnTo>
                  <a:pt x="465137" y="149440"/>
                </a:lnTo>
                <a:lnTo>
                  <a:pt x="482917" y="138970"/>
                </a:lnTo>
                <a:lnTo>
                  <a:pt x="500380" y="128817"/>
                </a:lnTo>
                <a:lnTo>
                  <a:pt x="518477" y="119298"/>
                </a:lnTo>
                <a:lnTo>
                  <a:pt x="536892" y="110097"/>
                </a:lnTo>
                <a:lnTo>
                  <a:pt x="554990" y="101213"/>
                </a:lnTo>
                <a:lnTo>
                  <a:pt x="573722" y="92329"/>
                </a:lnTo>
                <a:lnTo>
                  <a:pt x="592455" y="84080"/>
                </a:lnTo>
                <a:lnTo>
                  <a:pt x="611187" y="76148"/>
                </a:lnTo>
                <a:lnTo>
                  <a:pt x="630555" y="68850"/>
                </a:lnTo>
                <a:lnTo>
                  <a:pt x="649605" y="61553"/>
                </a:lnTo>
                <a:lnTo>
                  <a:pt x="669290" y="54573"/>
                </a:lnTo>
                <a:lnTo>
                  <a:pt x="689293" y="48227"/>
                </a:lnTo>
                <a:lnTo>
                  <a:pt x="708660" y="42199"/>
                </a:lnTo>
                <a:lnTo>
                  <a:pt x="728980" y="36487"/>
                </a:lnTo>
                <a:lnTo>
                  <a:pt x="748983" y="31411"/>
                </a:lnTo>
                <a:lnTo>
                  <a:pt x="769303" y="26334"/>
                </a:lnTo>
                <a:lnTo>
                  <a:pt x="789940" y="21892"/>
                </a:lnTo>
                <a:lnTo>
                  <a:pt x="810578" y="17768"/>
                </a:lnTo>
                <a:lnTo>
                  <a:pt x="831533" y="14278"/>
                </a:lnTo>
                <a:lnTo>
                  <a:pt x="852805" y="11105"/>
                </a:lnTo>
                <a:lnTo>
                  <a:pt x="873760" y="8249"/>
                </a:lnTo>
                <a:lnTo>
                  <a:pt x="895033" y="5711"/>
                </a:lnTo>
                <a:lnTo>
                  <a:pt x="916305" y="3490"/>
                </a:lnTo>
                <a:lnTo>
                  <a:pt x="937895" y="2221"/>
                </a:lnTo>
                <a:lnTo>
                  <a:pt x="959485" y="1269"/>
                </a:lnTo>
                <a:lnTo>
                  <a:pt x="981393" y="317"/>
                </a:lnTo>
                <a:lnTo>
                  <a:pt x="100330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1350">
              <a:solidFill>
                <a:srgbClr val="FFFFFF"/>
              </a:solidFill>
            </a:endParaRPr>
          </a:p>
        </p:txBody>
      </p:sp>
      <p:sp>
        <p:nvSpPr>
          <p:cNvPr id="38" name="文本占位符 37"/>
          <p:cNvSpPr>
            <a:spLocks noGrp="1"/>
          </p:cNvSpPr>
          <p:nvPr>
            <p:ph type="body" sz="quarter" idx="11" hasCustomPrompt="1"/>
          </p:nvPr>
        </p:nvSpPr>
        <p:spPr>
          <a:xfrm>
            <a:off x="3941258" y="1626050"/>
            <a:ext cx="4638675" cy="3975907"/>
          </a:xfrm>
          <a:prstGeom prst="rect">
            <a:avLst/>
          </a:prstGeom>
        </p:spPr>
        <p:txBody>
          <a:bodyPr/>
          <a:lstStyle>
            <a:lvl1pPr marL="0" marR="0" indent="0" algn="l" defTabSz="685800" rtl="0" eaLnBrk="1" fontAlgn="auto" latinLnBrk="0" hangingPunct="1">
              <a:lnSpc>
                <a:spcPct val="200000"/>
              </a:lnSpc>
              <a:spcBef>
                <a:spcPts val="750"/>
              </a:spcBef>
              <a:spcAft>
                <a:spcPts val="0"/>
              </a:spcAft>
              <a:buClrTx/>
              <a:buSzTx/>
              <a:buFont typeface="Arial" panose="020B0604020202020204" pitchFamily="34" charset="0"/>
              <a:buNone/>
              <a:tabLst/>
              <a:defRPr sz="2100" b="0">
                <a:effectLst>
                  <a:outerShdw blurRad="38100" dist="38100" dir="2700000" algn="tl">
                    <a:srgbClr val="000000">
                      <a:alpha val="43137"/>
                    </a:srgbClr>
                  </a:outerShdw>
                </a:effectLst>
                <a:latin typeface="+mn-ea"/>
                <a:ea typeface="+mn-ea"/>
              </a:defRPr>
            </a:lvl1pPr>
          </a:lstStyle>
          <a:p>
            <a:pPr>
              <a:lnSpc>
                <a:spcPct val="200000"/>
              </a:lnSpc>
            </a:pPr>
            <a:r>
              <a:rPr lang="en-US" altLang="zh-CN" sz="2100" b="1" dirty="0">
                <a:solidFill>
                  <a:srgbClr val="DF7566"/>
                </a:solidFill>
                <a:latin typeface="+mn-ea"/>
              </a:rPr>
              <a:t>x.1 </a:t>
            </a:r>
            <a:r>
              <a:rPr lang="zh-CN" altLang="en-US" sz="2100" b="1" dirty="0">
                <a:solidFill>
                  <a:srgbClr val="DF7566"/>
                </a:solidFill>
                <a:latin typeface="+mn-ea"/>
              </a:rPr>
              <a:t>二级标题</a:t>
            </a:r>
            <a:r>
              <a:rPr lang="en-US" altLang="zh-CN" sz="2100" b="1" dirty="0">
                <a:solidFill>
                  <a:srgbClr val="DF7566"/>
                </a:solidFill>
                <a:latin typeface="+mn-ea"/>
              </a:rPr>
              <a:t>【</a:t>
            </a:r>
            <a:r>
              <a:rPr lang="zh-CN" altLang="en-US" sz="2100" b="1" dirty="0">
                <a:solidFill>
                  <a:srgbClr val="DF7566"/>
                </a:solidFill>
                <a:latin typeface="+mn-ea"/>
              </a:rPr>
              <a:t>加粗</a:t>
            </a:r>
            <a:r>
              <a:rPr lang="en-US" altLang="zh-CN" sz="2100" b="1" dirty="0">
                <a:solidFill>
                  <a:srgbClr val="DF7566"/>
                </a:solidFill>
                <a:latin typeface="+mn-ea"/>
              </a:rPr>
              <a:t>】【</a:t>
            </a:r>
            <a:r>
              <a:rPr lang="zh-CN" altLang="en-US" sz="2100" b="1" dirty="0">
                <a:solidFill>
                  <a:srgbClr val="DF7566"/>
                </a:solidFill>
                <a:latin typeface="+mn-ea"/>
              </a:rPr>
              <a:t>放不下缩小字体</a:t>
            </a:r>
            <a:r>
              <a:rPr lang="en-US" altLang="zh-CN" sz="2100" b="1" dirty="0">
                <a:solidFill>
                  <a:srgbClr val="DF7566"/>
                </a:solidFill>
                <a:latin typeface="+mn-ea"/>
              </a:rPr>
              <a:t>】</a:t>
            </a:r>
          </a:p>
          <a:p>
            <a:pPr marL="0" marR="0" lvl="0" indent="0" algn="l" defTabSz="685800" rtl="0" eaLnBrk="1" fontAlgn="auto" latinLnBrk="0" hangingPunct="1">
              <a:lnSpc>
                <a:spcPct val="200000"/>
              </a:lnSpc>
              <a:spcBef>
                <a:spcPts val="750"/>
              </a:spcBef>
              <a:spcAft>
                <a:spcPts val="0"/>
              </a:spcAft>
              <a:buClrTx/>
              <a:buSzTx/>
              <a:buFont typeface="Arial" panose="020B0604020202020204" pitchFamily="34" charset="0"/>
              <a:buNone/>
              <a:tabLst/>
              <a:defRPr/>
            </a:pPr>
            <a:r>
              <a:rPr lang="en-US" altLang="zh-CN" sz="2100" b="1" dirty="0">
                <a:solidFill>
                  <a:srgbClr val="DF7566"/>
                </a:solidFill>
                <a:latin typeface="+mn-ea"/>
              </a:rPr>
              <a:t>x.2 </a:t>
            </a:r>
            <a:r>
              <a:rPr lang="zh-CN" altLang="en-US" sz="2100" b="1" dirty="0">
                <a:solidFill>
                  <a:srgbClr val="DF7566"/>
                </a:solidFill>
                <a:latin typeface="+mn-ea"/>
              </a:rPr>
              <a:t>二级标题</a:t>
            </a:r>
            <a:r>
              <a:rPr lang="en-US" altLang="zh-CN" sz="2100" b="1" dirty="0">
                <a:solidFill>
                  <a:srgbClr val="DF7566"/>
                </a:solidFill>
                <a:latin typeface="+mn-ea"/>
              </a:rPr>
              <a:t>【</a:t>
            </a:r>
            <a:r>
              <a:rPr lang="zh-CN" altLang="en-US" sz="2100" b="1" dirty="0">
                <a:solidFill>
                  <a:srgbClr val="DF7566"/>
                </a:solidFill>
                <a:latin typeface="+mn-ea"/>
              </a:rPr>
              <a:t>加粗</a:t>
            </a:r>
            <a:r>
              <a:rPr lang="en-US" altLang="zh-CN" sz="2100" b="1" dirty="0">
                <a:solidFill>
                  <a:srgbClr val="DF7566"/>
                </a:solidFill>
                <a:latin typeface="+mn-ea"/>
              </a:rPr>
              <a:t>】</a:t>
            </a:r>
          </a:p>
          <a:p>
            <a:pPr marL="0" marR="0" lvl="0" indent="0" algn="l" defTabSz="685800" rtl="0" eaLnBrk="1" fontAlgn="auto" latinLnBrk="0" hangingPunct="1">
              <a:lnSpc>
                <a:spcPct val="200000"/>
              </a:lnSpc>
              <a:spcBef>
                <a:spcPts val="750"/>
              </a:spcBef>
              <a:spcAft>
                <a:spcPts val="0"/>
              </a:spcAft>
              <a:buClrTx/>
              <a:buSzTx/>
              <a:buFont typeface="Arial" panose="020B0604020202020204" pitchFamily="34" charset="0"/>
              <a:buNone/>
              <a:tabLst/>
              <a:defRPr/>
            </a:pPr>
            <a:r>
              <a:rPr lang="en-US" altLang="zh-CN" sz="2100" b="1" dirty="0">
                <a:solidFill>
                  <a:srgbClr val="DF7566"/>
                </a:solidFill>
                <a:latin typeface="+mn-ea"/>
              </a:rPr>
              <a:t>x.3 </a:t>
            </a:r>
            <a:r>
              <a:rPr lang="zh-CN" altLang="en-US" sz="2100" b="1" dirty="0">
                <a:solidFill>
                  <a:srgbClr val="DF7566"/>
                </a:solidFill>
                <a:latin typeface="+mn-ea"/>
              </a:rPr>
              <a:t>二级标题</a:t>
            </a:r>
            <a:r>
              <a:rPr lang="en-US" altLang="zh-CN" sz="2100" b="1" dirty="0">
                <a:solidFill>
                  <a:srgbClr val="DF7566"/>
                </a:solidFill>
                <a:latin typeface="+mn-ea"/>
              </a:rPr>
              <a:t>【</a:t>
            </a:r>
            <a:r>
              <a:rPr lang="zh-CN" altLang="en-US" sz="2100" b="1" dirty="0">
                <a:solidFill>
                  <a:srgbClr val="DF7566"/>
                </a:solidFill>
                <a:latin typeface="+mn-ea"/>
              </a:rPr>
              <a:t>加粗</a:t>
            </a:r>
            <a:r>
              <a:rPr lang="en-US" altLang="zh-CN" sz="2100" b="1" dirty="0">
                <a:solidFill>
                  <a:srgbClr val="DF7566"/>
                </a:solidFill>
                <a:latin typeface="+mn-ea"/>
              </a:rPr>
              <a:t>】</a:t>
            </a:r>
          </a:p>
          <a:p>
            <a:pPr>
              <a:lnSpc>
                <a:spcPct val="200000"/>
              </a:lnSpc>
            </a:pPr>
            <a:r>
              <a:rPr lang="en-US" altLang="zh-CN" sz="2100" b="1" dirty="0">
                <a:solidFill>
                  <a:srgbClr val="DF7566"/>
                </a:solidFill>
                <a:latin typeface="+mn-ea"/>
              </a:rPr>
              <a:t>… …</a:t>
            </a:r>
          </a:p>
        </p:txBody>
      </p:sp>
      <p:sp>
        <p:nvSpPr>
          <p:cNvPr id="36" name="文本占位符 10"/>
          <p:cNvSpPr>
            <a:spLocks noGrp="1"/>
          </p:cNvSpPr>
          <p:nvPr>
            <p:ph type="body" sz="quarter" idx="13" hasCustomPrompt="1"/>
          </p:nvPr>
        </p:nvSpPr>
        <p:spPr>
          <a:xfrm>
            <a:off x="1805939" y="440690"/>
            <a:ext cx="4156999" cy="514350"/>
          </a:xfrm>
          <a:prstGeom prst="rect">
            <a:avLst/>
          </a:prstGeom>
        </p:spPr>
        <p:txBody>
          <a:bodyPr/>
          <a:lstStyle>
            <a:lvl1pPr marL="0" indent="0">
              <a:buNone/>
              <a:defRPr sz="2400" b="1">
                <a:latin typeface="+mj-ea"/>
                <a:ea typeface="+mj-ea"/>
              </a:defRPr>
            </a:lvl1pPr>
          </a:lstStyle>
          <a:p>
            <a:pPr lvl="0"/>
            <a:r>
              <a:rPr lang="zh-CN" altLang="en-US" dirty="0"/>
              <a:t>一级标题</a:t>
            </a:r>
          </a:p>
        </p:txBody>
      </p:sp>
    </p:spTree>
    <p:extLst>
      <p:ext uri="{BB962C8B-B14F-4D97-AF65-F5344CB8AC3E}">
        <p14:creationId xmlns:p14="http://schemas.microsoft.com/office/powerpoint/2010/main" val="1781764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标题和内容">
    <p:spTree>
      <p:nvGrpSpPr>
        <p:cNvPr id="1" name=""/>
        <p:cNvGrpSpPr/>
        <p:nvPr/>
      </p:nvGrpSpPr>
      <p:grpSpPr>
        <a:xfrm>
          <a:off x="0" y="0"/>
          <a:ext cx="0" cy="0"/>
          <a:chOff x="0" y="0"/>
          <a:chExt cx="0" cy="0"/>
        </a:xfrm>
      </p:grpSpPr>
      <p:sp>
        <p:nvSpPr>
          <p:cNvPr id="5" name="Date Placeholder 4"/>
          <p:cNvSpPr>
            <a:spLocks noGrp="1" noChangeArrowheads="1"/>
          </p:cNvSpPr>
          <p:nvPr>
            <p:ph type="dt" sz="half" idx="10"/>
          </p:nvPr>
        </p:nvSpPr>
        <p:spPr>
          <a:xfrm>
            <a:off x="3048001" y="6311902"/>
            <a:ext cx="1712913" cy="290513"/>
          </a:xfrm>
          <a:prstGeom prst="rect">
            <a:avLst/>
          </a:prstGeom>
          <a:ln/>
        </p:spPr>
        <p:txBody>
          <a:bodyPr/>
          <a:lstStyle>
            <a:lvl1pPr>
              <a:defRPr/>
            </a:lvl1pPr>
          </a:lstStyle>
          <a:p>
            <a:fld id="{97942283-E200-425C-BD67-ADC0EB47AF52}" type="datetimeFigureOut">
              <a:rPr lang="zh-CN" altLang="en-US" smtClean="0"/>
              <a:t>2022/10/11</a:t>
            </a:fld>
            <a:endParaRPr lang="zh-CN" altLang="en-US"/>
          </a:p>
        </p:txBody>
      </p:sp>
      <p:sp>
        <p:nvSpPr>
          <p:cNvPr id="6" name="Footer Placeholder 5"/>
          <p:cNvSpPr>
            <a:spLocks noGrp="1" noChangeArrowheads="1"/>
          </p:cNvSpPr>
          <p:nvPr>
            <p:ph type="ftr" sz="quarter" idx="11"/>
          </p:nvPr>
        </p:nvSpPr>
        <p:spPr>
          <a:xfrm>
            <a:off x="4830763" y="6323013"/>
            <a:ext cx="2311400" cy="290512"/>
          </a:xfrm>
          <a:prstGeom prst="rect">
            <a:avLst/>
          </a:prstGeom>
          <a:ln/>
        </p:spPr>
        <p:txBody>
          <a:bodyPr/>
          <a:lstStyle>
            <a:lvl1pPr>
              <a:defRPr/>
            </a:lvl1pPr>
          </a:lstStyle>
          <a:p>
            <a:endParaRPr lang="zh-CN" altLang="en-US"/>
          </a:p>
        </p:txBody>
      </p:sp>
      <p:sp>
        <p:nvSpPr>
          <p:cNvPr id="8" name="Rectangle 6"/>
          <p:cNvSpPr>
            <a:spLocks noGrp="1" noChangeArrowheads="1"/>
          </p:cNvSpPr>
          <p:nvPr>
            <p:ph type="sldNum" sz="quarter" idx="12"/>
          </p:nvPr>
        </p:nvSpPr>
        <p:spPr>
          <a:xfrm>
            <a:off x="7116764" y="6323013"/>
            <a:ext cx="1616075" cy="290512"/>
          </a:xfrm>
          <a:prstGeom prst="rect">
            <a:avLst/>
          </a:prstGeom>
          <a:ln/>
        </p:spPr>
        <p:txBody>
          <a:bodyPr/>
          <a:lstStyle>
            <a:lvl1pPr>
              <a:defRPr/>
            </a:lvl1pPr>
          </a:lstStyle>
          <a:p>
            <a:fld id="{4FA43FA1-920D-4FD5-9520-FD3BD69E9260}" type="slidenum">
              <a:rPr lang="zh-CN" altLang="en-US" smtClean="0"/>
              <a:t>‹#›</a:t>
            </a:fld>
            <a:endParaRPr lang="zh-CN" altLang="en-US"/>
          </a:p>
        </p:txBody>
      </p:sp>
      <p:pic>
        <p:nvPicPr>
          <p:cNvPr id="13" name="图片 12"/>
          <p:cNvPicPr>
            <a:picLocks noChangeAspect="1"/>
          </p:cNvPicPr>
          <p:nvPr/>
        </p:nvPicPr>
        <p:blipFill rotWithShape="1">
          <a:blip r:embed="rId2" cstate="print">
            <a:extLst>
              <a:ext uri="{28A0092B-C50C-407E-A947-70E740481C1C}">
                <a14:useLocalDpi xmlns:a14="http://schemas.microsoft.com/office/drawing/2010/main" val="0"/>
              </a:ext>
            </a:extLst>
          </a:blip>
          <a:srcRect r="72254"/>
          <a:stretch/>
        </p:blipFill>
        <p:spPr>
          <a:xfrm>
            <a:off x="241144" y="210524"/>
            <a:ext cx="886235" cy="855561"/>
          </a:xfrm>
          <a:prstGeom prst="rect">
            <a:avLst/>
          </a:prstGeom>
        </p:spPr>
      </p:pic>
      <p:cxnSp>
        <p:nvCxnSpPr>
          <p:cNvPr id="14" name="直接连接符 13"/>
          <p:cNvCxnSpPr/>
          <p:nvPr/>
        </p:nvCxnSpPr>
        <p:spPr>
          <a:xfrm>
            <a:off x="1817369" y="955042"/>
            <a:ext cx="7309485" cy="1905"/>
          </a:xfrm>
          <a:prstGeom prst="line">
            <a:avLst/>
          </a:prstGeom>
          <a:ln w="25400" cap="rnd" cmpd="sng">
            <a:solidFill>
              <a:srgbClr val="B12923"/>
            </a:solidFill>
            <a:prstDash val="solid"/>
          </a:ln>
        </p:spPr>
        <p:style>
          <a:lnRef idx="1">
            <a:schemeClr val="accent1"/>
          </a:lnRef>
          <a:fillRef idx="0">
            <a:schemeClr val="accent1"/>
          </a:fillRef>
          <a:effectRef idx="0">
            <a:schemeClr val="accent1"/>
          </a:effectRef>
          <a:fontRef idx="minor">
            <a:schemeClr val="tx1"/>
          </a:fontRef>
        </p:style>
      </p:cxnSp>
      <p:sp>
        <p:nvSpPr>
          <p:cNvPr id="15" name="等腰梯形"/>
          <p:cNvSpPr/>
          <p:nvPr/>
        </p:nvSpPr>
        <p:spPr>
          <a:xfrm>
            <a:off x="5672455" y="816611"/>
            <a:ext cx="3465830" cy="140335"/>
          </a:xfrm>
          <a:prstGeom prst="trapezoid">
            <a:avLst/>
          </a:prstGeom>
          <a:solidFill>
            <a:srgbClr val="B12923"/>
          </a:solidFill>
          <a:ln w="12700" cmpd="sng">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buFont typeface="Arial" panose="020B0604020202020204" pitchFamily="34" charset="0"/>
              <a:buNone/>
              <a:defRPr/>
            </a:pPr>
            <a:r>
              <a:rPr lang="en-US" altLang="zh-CN" sz="675" b="1" noProof="1">
                <a:solidFill>
                  <a:srgbClr val="FFFFFF"/>
                </a:solidFill>
              </a:rPr>
              <a:t>School  of  Software Engineering</a:t>
            </a:r>
          </a:p>
        </p:txBody>
      </p:sp>
      <p:sp>
        <p:nvSpPr>
          <p:cNvPr id="11" name="文本占位符 10"/>
          <p:cNvSpPr>
            <a:spLocks noGrp="1"/>
          </p:cNvSpPr>
          <p:nvPr>
            <p:ph type="body" sz="quarter" idx="13" hasCustomPrompt="1"/>
          </p:nvPr>
        </p:nvSpPr>
        <p:spPr>
          <a:xfrm>
            <a:off x="1805939" y="440690"/>
            <a:ext cx="4156999" cy="514350"/>
          </a:xfrm>
          <a:prstGeom prst="rect">
            <a:avLst/>
          </a:prstGeom>
        </p:spPr>
        <p:txBody>
          <a:bodyPr/>
          <a:lstStyle>
            <a:lvl1pPr marL="0" indent="0">
              <a:buNone/>
              <a:defRPr sz="2400" b="1">
                <a:latin typeface="+mj-ea"/>
                <a:ea typeface="+mj-ea"/>
              </a:defRPr>
            </a:lvl1pPr>
          </a:lstStyle>
          <a:p>
            <a:pPr lvl="0"/>
            <a:r>
              <a:rPr lang="zh-CN" altLang="en-US" dirty="0"/>
              <a:t>二级标题</a:t>
            </a:r>
          </a:p>
        </p:txBody>
      </p:sp>
      <p:sp>
        <p:nvSpPr>
          <p:cNvPr id="16" name="文本占位符 15"/>
          <p:cNvSpPr>
            <a:spLocks noGrp="1"/>
          </p:cNvSpPr>
          <p:nvPr>
            <p:ph type="body" sz="quarter" idx="14" hasCustomPrompt="1"/>
          </p:nvPr>
        </p:nvSpPr>
        <p:spPr>
          <a:xfrm>
            <a:off x="684260" y="1389180"/>
            <a:ext cx="8152169" cy="4762239"/>
          </a:xfrm>
          <a:prstGeom prst="rect">
            <a:avLst/>
          </a:prstGeom>
        </p:spPr>
        <p:txBody>
          <a:bodyPr/>
          <a:lstStyle>
            <a:lvl1pPr marL="0" indent="0">
              <a:buNone/>
              <a:defRPr sz="1800">
                <a:latin typeface="+mn-ea"/>
                <a:ea typeface="+mn-ea"/>
              </a:defRPr>
            </a:lvl1pPr>
          </a:lstStyle>
          <a:p>
            <a:pPr lvl="0"/>
            <a:r>
              <a:rPr lang="zh-CN" altLang="en-US" dirty="0"/>
              <a:t>一、三级标题（</a:t>
            </a:r>
            <a:r>
              <a:rPr lang="en-US" altLang="zh-CN" dirty="0"/>
              <a:t>&gt;=24</a:t>
            </a:r>
            <a:r>
              <a:rPr lang="zh-CN" altLang="en-US" dirty="0"/>
              <a:t>号，微软雅黑字体）</a:t>
            </a:r>
          </a:p>
        </p:txBody>
      </p:sp>
    </p:spTree>
    <p:extLst>
      <p:ext uri="{BB962C8B-B14F-4D97-AF65-F5344CB8AC3E}">
        <p14:creationId xmlns:p14="http://schemas.microsoft.com/office/powerpoint/2010/main" val="1192961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标题和内容">
    <p:spTree>
      <p:nvGrpSpPr>
        <p:cNvPr id="1" name=""/>
        <p:cNvGrpSpPr/>
        <p:nvPr/>
      </p:nvGrpSpPr>
      <p:grpSpPr>
        <a:xfrm>
          <a:off x="0" y="0"/>
          <a:ext cx="0" cy="0"/>
          <a:chOff x="0" y="0"/>
          <a:chExt cx="0" cy="0"/>
        </a:xfrm>
      </p:grpSpPr>
      <p:sp>
        <p:nvSpPr>
          <p:cNvPr id="7" name="矩形 6"/>
          <p:cNvSpPr/>
          <p:nvPr/>
        </p:nvSpPr>
        <p:spPr>
          <a:xfrm>
            <a:off x="2228851" y="2492946"/>
            <a:ext cx="6915151" cy="4365057"/>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5" name="Date Placeholder 4"/>
          <p:cNvSpPr>
            <a:spLocks noGrp="1" noChangeArrowheads="1"/>
          </p:cNvSpPr>
          <p:nvPr>
            <p:ph type="dt" sz="half" idx="10"/>
          </p:nvPr>
        </p:nvSpPr>
        <p:spPr>
          <a:xfrm>
            <a:off x="3048001" y="6311902"/>
            <a:ext cx="1712913" cy="290513"/>
          </a:xfrm>
          <a:prstGeom prst="rect">
            <a:avLst/>
          </a:prstGeom>
          <a:ln/>
        </p:spPr>
        <p:txBody>
          <a:bodyPr/>
          <a:lstStyle>
            <a:lvl1pPr>
              <a:defRPr/>
            </a:lvl1pPr>
          </a:lstStyle>
          <a:p>
            <a:fld id="{97942283-E200-425C-BD67-ADC0EB47AF52}" type="datetimeFigureOut">
              <a:rPr lang="zh-CN" altLang="en-US" smtClean="0"/>
              <a:t>2022/10/11</a:t>
            </a:fld>
            <a:endParaRPr lang="zh-CN" altLang="en-US"/>
          </a:p>
        </p:txBody>
      </p:sp>
      <p:sp>
        <p:nvSpPr>
          <p:cNvPr id="6" name="Footer Placeholder 5"/>
          <p:cNvSpPr>
            <a:spLocks noGrp="1" noChangeArrowheads="1"/>
          </p:cNvSpPr>
          <p:nvPr>
            <p:ph type="ftr" sz="quarter" idx="11"/>
          </p:nvPr>
        </p:nvSpPr>
        <p:spPr>
          <a:xfrm>
            <a:off x="4830763" y="6323013"/>
            <a:ext cx="2311400" cy="290512"/>
          </a:xfrm>
          <a:prstGeom prst="rect">
            <a:avLst/>
          </a:prstGeom>
          <a:ln/>
        </p:spPr>
        <p:txBody>
          <a:bodyPr/>
          <a:lstStyle>
            <a:lvl1pPr>
              <a:defRPr/>
            </a:lvl1pPr>
          </a:lstStyle>
          <a:p>
            <a:endParaRPr lang="zh-CN" altLang="en-US"/>
          </a:p>
        </p:txBody>
      </p:sp>
      <p:sp>
        <p:nvSpPr>
          <p:cNvPr id="8" name="Rectangle 6"/>
          <p:cNvSpPr>
            <a:spLocks noGrp="1" noChangeArrowheads="1"/>
          </p:cNvSpPr>
          <p:nvPr>
            <p:ph type="sldNum" sz="quarter" idx="12"/>
          </p:nvPr>
        </p:nvSpPr>
        <p:spPr>
          <a:xfrm>
            <a:off x="7116764" y="6323013"/>
            <a:ext cx="1616075" cy="290512"/>
          </a:xfrm>
          <a:prstGeom prst="rect">
            <a:avLst/>
          </a:prstGeom>
          <a:ln/>
        </p:spPr>
        <p:txBody>
          <a:bodyPr/>
          <a:lstStyle>
            <a:lvl1pPr>
              <a:defRPr/>
            </a:lvl1pPr>
          </a:lstStyle>
          <a:p>
            <a:fld id="{4FA43FA1-920D-4FD5-9520-FD3BD69E9260}" type="slidenum">
              <a:rPr lang="zh-CN" altLang="en-US" smtClean="0"/>
              <a:t>‹#›</a:t>
            </a:fld>
            <a:endParaRPr lang="zh-CN" altLang="en-US"/>
          </a:p>
        </p:txBody>
      </p:sp>
      <p:pic>
        <p:nvPicPr>
          <p:cNvPr id="13" name="图片 12"/>
          <p:cNvPicPr>
            <a:picLocks noChangeAspect="1"/>
          </p:cNvPicPr>
          <p:nvPr/>
        </p:nvPicPr>
        <p:blipFill rotWithShape="1">
          <a:blip r:embed="rId3" cstate="print">
            <a:extLst>
              <a:ext uri="{28A0092B-C50C-407E-A947-70E740481C1C}">
                <a14:useLocalDpi xmlns:a14="http://schemas.microsoft.com/office/drawing/2010/main" val="0"/>
              </a:ext>
            </a:extLst>
          </a:blip>
          <a:srcRect r="72254"/>
          <a:stretch/>
        </p:blipFill>
        <p:spPr>
          <a:xfrm>
            <a:off x="241144" y="210524"/>
            <a:ext cx="886235" cy="855561"/>
          </a:xfrm>
          <a:prstGeom prst="rect">
            <a:avLst/>
          </a:prstGeom>
        </p:spPr>
      </p:pic>
      <p:cxnSp>
        <p:nvCxnSpPr>
          <p:cNvPr id="14" name="直接连接符 13"/>
          <p:cNvCxnSpPr/>
          <p:nvPr/>
        </p:nvCxnSpPr>
        <p:spPr>
          <a:xfrm>
            <a:off x="1817369" y="955042"/>
            <a:ext cx="7309485" cy="1905"/>
          </a:xfrm>
          <a:prstGeom prst="line">
            <a:avLst/>
          </a:prstGeom>
          <a:ln w="25400" cap="rnd" cmpd="sng">
            <a:solidFill>
              <a:srgbClr val="B12923"/>
            </a:solidFill>
            <a:prstDash val="solid"/>
          </a:ln>
        </p:spPr>
        <p:style>
          <a:lnRef idx="1">
            <a:schemeClr val="accent1"/>
          </a:lnRef>
          <a:fillRef idx="0">
            <a:schemeClr val="accent1"/>
          </a:fillRef>
          <a:effectRef idx="0">
            <a:schemeClr val="accent1"/>
          </a:effectRef>
          <a:fontRef idx="minor">
            <a:schemeClr val="tx1"/>
          </a:fontRef>
        </p:style>
      </p:cxnSp>
      <p:sp>
        <p:nvSpPr>
          <p:cNvPr id="15" name="等腰梯形"/>
          <p:cNvSpPr/>
          <p:nvPr/>
        </p:nvSpPr>
        <p:spPr>
          <a:xfrm>
            <a:off x="5672455" y="816611"/>
            <a:ext cx="3465830" cy="140335"/>
          </a:xfrm>
          <a:prstGeom prst="trapezoid">
            <a:avLst/>
          </a:prstGeom>
          <a:solidFill>
            <a:srgbClr val="B12923"/>
          </a:solidFill>
          <a:ln w="12700" cmpd="sng">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buFont typeface="Arial" panose="020B0604020202020204" pitchFamily="34" charset="0"/>
              <a:buNone/>
              <a:defRPr/>
            </a:pPr>
            <a:r>
              <a:rPr lang="en-US" altLang="zh-CN" sz="675" b="1" noProof="1">
                <a:solidFill>
                  <a:srgbClr val="FFFFFF"/>
                </a:solidFill>
              </a:rPr>
              <a:t>School  of  Software Engineering</a:t>
            </a:r>
          </a:p>
        </p:txBody>
      </p:sp>
      <p:sp>
        <p:nvSpPr>
          <p:cNvPr id="11" name="文本占位符 10"/>
          <p:cNvSpPr>
            <a:spLocks noGrp="1"/>
          </p:cNvSpPr>
          <p:nvPr>
            <p:ph type="body" sz="quarter" idx="13" hasCustomPrompt="1"/>
          </p:nvPr>
        </p:nvSpPr>
        <p:spPr>
          <a:xfrm>
            <a:off x="1805939" y="440690"/>
            <a:ext cx="4156999" cy="514350"/>
          </a:xfrm>
          <a:prstGeom prst="rect">
            <a:avLst/>
          </a:prstGeom>
        </p:spPr>
        <p:txBody>
          <a:bodyPr/>
          <a:lstStyle>
            <a:lvl1pPr marL="0" indent="0">
              <a:buNone/>
              <a:defRPr sz="2400" b="1">
                <a:latin typeface="+mj-ea"/>
                <a:ea typeface="+mj-ea"/>
              </a:defRPr>
            </a:lvl1pPr>
          </a:lstStyle>
          <a:p>
            <a:pPr lvl="0"/>
            <a:r>
              <a:rPr lang="zh-CN" altLang="en-US" dirty="0"/>
              <a:t>二级标题</a:t>
            </a:r>
          </a:p>
        </p:txBody>
      </p:sp>
      <p:sp>
        <p:nvSpPr>
          <p:cNvPr id="16" name="文本占位符 15"/>
          <p:cNvSpPr>
            <a:spLocks noGrp="1"/>
          </p:cNvSpPr>
          <p:nvPr>
            <p:ph type="body" sz="quarter" idx="14" hasCustomPrompt="1"/>
          </p:nvPr>
        </p:nvSpPr>
        <p:spPr>
          <a:xfrm>
            <a:off x="684260" y="1389180"/>
            <a:ext cx="8152169" cy="4762239"/>
          </a:xfrm>
          <a:prstGeom prst="rect">
            <a:avLst/>
          </a:prstGeom>
        </p:spPr>
        <p:txBody>
          <a:bodyPr/>
          <a:lstStyle>
            <a:lvl1pPr marL="0" indent="0">
              <a:buNone/>
              <a:defRPr sz="1800">
                <a:latin typeface="+mn-ea"/>
                <a:ea typeface="+mn-ea"/>
              </a:defRPr>
            </a:lvl1pPr>
          </a:lstStyle>
          <a:p>
            <a:pPr lvl="0"/>
            <a:r>
              <a:rPr lang="zh-CN" altLang="en-US" dirty="0"/>
              <a:t>一、三级标题（</a:t>
            </a:r>
            <a:r>
              <a:rPr lang="en-US" altLang="zh-CN" dirty="0"/>
              <a:t>&gt;=24</a:t>
            </a:r>
            <a:r>
              <a:rPr lang="zh-CN" altLang="en-US" dirty="0"/>
              <a:t>号，微软雅黑字体）</a:t>
            </a:r>
          </a:p>
        </p:txBody>
      </p:sp>
    </p:spTree>
    <p:extLst>
      <p:ext uri="{BB962C8B-B14F-4D97-AF65-F5344CB8AC3E}">
        <p14:creationId xmlns:p14="http://schemas.microsoft.com/office/powerpoint/2010/main" val="11575237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7745013"/>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2" r:id="rId3"/>
    <p:sldLayoutId id="2147483665" r:id="rId4"/>
    <p:sldLayoutId id="2147483663" r:id="rId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wei.ke@xjtu.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F9C6E73-C2AA-4B48-828D-4777226AC2F5}"/>
              </a:ext>
            </a:extLst>
          </p:cNvPr>
          <p:cNvSpPr txBox="1"/>
          <p:nvPr/>
        </p:nvSpPr>
        <p:spPr>
          <a:xfrm>
            <a:off x="2180844" y="2084832"/>
            <a:ext cx="4782312" cy="923330"/>
          </a:xfrm>
          <a:prstGeom prst="rect">
            <a:avLst/>
          </a:prstGeom>
          <a:noFill/>
        </p:spPr>
        <p:txBody>
          <a:bodyPr wrap="square" rtlCol="0">
            <a:spAutoFit/>
          </a:bodyPr>
          <a:lstStyle/>
          <a:p>
            <a:pPr algn="ctr"/>
            <a:r>
              <a:rPr lang="zh-CN" altLang="en-US" sz="5400" b="1">
                <a:solidFill>
                  <a:schemeClr val="bg1"/>
                </a:solidFill>
                <a:latin typeface="微软雅黑" panose="020B0503020204020204" pitchFamily="34" charset="-122"/>
                <a:ea typeface="微软雅黑" panose="020B0503020204020204" pitchFamily="34" charset="-122"/>
              </a:rPr>
              <a:t>离散数学</a:t>
            </a:r>
          </a:p>
        </p:txBody>
      </p:sp>
      <p:sp>
        <p:nvSpPr>
          <p:cNvPr id="3" name="文本框 2">
            <a:extLst>
              <a:ext uri="{FF2B5EF4-FFF2-40B4-BE49-F238E27FC236}">
                <a16:creationId xmlns:a16="http://schemas.microsoft.com/office/drawing/2014/main" id="{C180CCB4-03DC-4E9A-8B28-D46929F91499}"/>
              </a:ext>
            </a:extLst>
          </p:cNvPr>
          <p:cNvSpPr txBox="1"/>
          <p:nvPr/>
        </p:nvSpPr>
        <p:spPr>
          <a:xfrm>
            <a:off x="2690622" y="4448556"/>
            <a:ext cx="3762756" cy="930511"/>
          </a:xfrm>
          <a:prstGeom prst="rect">
            <a:avLst/>
          </a:prstGeom>
          <a:noFill/>
        </p:spPr>
        <p:txBody>
          <a:bodyPr wrap="square" rtlCol="0">
            <a:spAutoFit/>
          </a:bodyPr>
          <a:lstStyle/>
          <a:p>
            <a:pPr algn="ctr"/>
            <a:r>
              <a:rPr lang="zh-CN" altLang="en-US" sz="2800"/>
              <a:t>柯  炜</a:t>
            </a:r>
            <a:endParaRPr lang="en-US" altLang="zh-CN" sz="2800"/>
          </a:p>
          <a:p>
            <a:pPr algn="ctr">
              <a:lnSpc>
                <a:spcPct val="150000"/>
              </a:lnSpc>
            </a:pPr>
            <a:r>
              <a:rPr lang="en-US" altLang="zh-CN" sz="2000"/>
              <a:t>Email: </a:t>
            </a:r>
            <a:r>
              <a:rPr lang="en-US" altLang="zh-CN" sz="2000">
                <a:hlinkClick r:id="rId2"/>
              </a:rPr>
              <a:t>wei.ke@xjtu.edu.cn</a:t>
            </a:r>
            <a:endParaRPr lang="en-US" altLang="zh-CN" sz="2000"/>
          </a:p>
        </p:txBody>
      </p:sp>
    </p:spTree>
    <p:extLst>
      <p:ext uri="{BB962C8B-B14F-4D97-AF65-F5344CB8AC3E}">
        <p14:creationId xmlns:p14="http://schemas.microsoft.com/office/powerpoint/2010/main" val="3820090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B279237-1C9D-4163-92A1-6287FBC7D10D}"/>
              </a:ext>
            </a:extLst>
          </p:cNvPr>
          <p:cNvSpPr>
            <a:spLocks noGrp="1"/>
          </p:cNvSpPr>
          <p:nvPr>
            <p:ph type="body" sz="quarter" idx="13"/>
          </p:nvPr>
        </p:nvSpPr>
        <p:spPr/>
        <p:txBody>
          <a:bodyPr/>
          <a:lstStyle/>
          <a:p>
            <a:r>
              <a:rPr lang="en-US" altLang="zh-CN"/>
              <a:t>2.1.1   </a:t>
            </a:r>
            <a:r>
              <a:rPr lang="zh-CN" altLang="en-US"/>
              <a:t>谓词与个体</a:t>
            </a:r>
            <a:endParaRPr lang="en-US" altLang="zh-CN"/>
          </a:p>
        </p:txBody>
      </p:sp>
      <p:sp>
        <p:nvSpPr>
          <p:cNvPr id="3" name="文本占位符 2">
            <a:extLst>
              <a:ext uri="{FF2B5EF4-FFF2-40B4-BE49-F238E27FC236}">
                <a16:creationId xmlns:a16="http://schemas.microsoft.com/office/drawing/2014/main" id="{2931F977-AF58-4BE1-9E37-E5F0C206F4A0}"/>
              </a:ext>
            </a:extLst>
          </p:cNvPr>
          <p:cNvSpPr>
            <a:spLocks noGrp="1"/>
          </p:cNvSpPr>
          <p:nvPr>
            <p:ph type="body" sz="quarter" idx="14"/>
          </p:nvPr>
        </p:nvSpPr>
        <p:spPr/>
        <p:txBody>
          <a:bodyPr/>
          <a:lstStyle/>
          <a:p>
            <a:pPr algn="just">
              <a:spcBef>
                <a:spcPts val="600"/>
              </a:spcBef>
            </a:pPr>
            <a:r>
              <a:rPr lang="zh-CN" altLang="en-US"/>
              <a:t>将命题的陈述部分称为</a:t>
            </a:r>
            <a:r>
              <a:rPr lang="zh-CN" altLang="en-US" b="1">
                <a:solidFill>
                  <a:srgbClr val="0033CC"/>
                </a:solidFill>
              </a:rPr>
              <a:t>谓词</a:t>
            </a:r>
            <a:r>
              <a:rPr lang="zh-CN" altLang="en-US"/>
              <a:t>。</a:t>
            </a:r>
          </a:p>
          <a:p>
            <a:pPr algn="just">
              <a:spcBef>
                <a:spcPts val="600"/>
              </a:spcBef>
            </a:pPr>
            <a:r>
              <a:rPr lang="zh-CN" altLang="en-US"/>
              <a:t>将命题的陈述对象称为</a:t>
            </a:r>
            <a:r>
              <a:rPr lang="zh-CN" altLang="en-US" b="1">
                <a:solidFill>
                  <a:srgbClr val="0033CC"/>
                </a:solidFill>
              </a:rPr>
              <a:t>个体</a:t>
            </a:r>
            <a:r>
              <a:rPr lang="zh-CN" altLang="en-US"/>
              <a:t>。</a:t>
            </a:r>
          </a:p>
          <a:p>
            <a:pPr algn="just">
              <a:spcBef>
                <a:spcPts val="600"/>
              </a:spcBef>
            </a:pPr>
            <a:endParaRPr lang="en-US" altLang="zh-CN" b="1">
              <a:solidFill>
                <a:srgbClr val="0033CC"/>
              </a:solidFill>
            </a:endParaRPr>
          </a:p>
          <a:p>
            <a:pPr algn="just">
              <a:spcBef>
                <a:spcPts val="600"/>
              </a:spcBef>
            </a:pPr>
            <a:endParaRPr lang="en-US" altLang="zh-CN" b="1">
              <a:solidFill>
                <a:srgbClr val="0033CC"/>
              </a:solidFill>
            </a:endParaRPr>
          </a:p>
          <a:p>
            <a:pPr marL="285750" indent="-285750" algn="just">
              <a:spcBef>
                <a:spcPts val="600"/>
              </a:spcBef>
              <a:buFont typeface="Wingdings" panose="05000000000000000000" pitchFamily="2" charset="2"/>
              <a:buChar char="Ø"/>
            </a:pPr>
            <a:r>
              <a:rPr lang="zh-CN" altLang="en-US" b="1">
                <a:solidFill>
                  <a:srgbClr val="0033CC"/>
                </a:solidFill>
              </a:rPr>
              <a:t>个体</a:t>
            </a:r>
            <a:r>
              <a:rPr lang="zh-CN" altLang="en-US"/>
              <a:t>是客观存在的某种具体的或抽象的事物。通常用</a:t>
            </a:r>
            <a:r>
              <a:rPr lang="en-US" altLang="zh-CN" i="1"/>
              <a:t>a, b, c </a:t>
            </a:r>
            <a:r>
              <a:rPr lang="zh-CN" altLang="en-US"/>
              <a:t>表示一些具体的个体。</a:t>
            </a:r>
            <a:endParaRPr lang="en-US" altLang="zh-CN"/>
          </a:p>
          <a:p>
            <a:pPr marL="285750" indent="-285750" algn="just">
              <a:spcBef>
                <a:spcPts val="600"/>
              </a:spcBef>
              <a:buFont typeface="Wingdings" panose="05000000000000000000" pitchFamily="2" charset="2"/>
              <a:buChar char="Ø"/>
            </a:pPr>
            <a:r>
              <a:rPr lang="zh-CN" altLang="en-US"/>
              <a:t>由个体组成的集合称为</a:t>
            </a:r>
            <a:r>
              <a:rPr lang="zh-CN" altLang="en-US" b="1">
                <a:solidFill>
                  <a:srgbClr val="0033CC"/>
                </a:solidFill>
              </a:rPr>
              <a:t>个体域</a:t>
            </a:r>
            <a:r>
              <a:rPr lang="zh-CN" altLang="en-US"/>
              <a:t>。 </a:t>
            </a:r>
            <a:r>
              <a:rPr lang="en-US" altLang="zh-CN" i="1"/>
              <a:t>I </a:t>
            </a:r>
            <a:r>
              <a:rPr lang="zh-CN" altLang="en-US"/>
              <a:t>表示个体域。</a:t>
            </a:r>
            <a:endParaRPr lang="en-US" altLang="zh-CN"/>
          </a:p>
          <a:p>
            <a:pPr marL="285750" indent="-285750" algn="just">
              <a:spcBef>
                <a:spcPts val="600"/>
              </a:spcBef>
              <a:buFont typeface="Wingdings" panose="05000000000000000000" pitchFamily="2" charset="2"/>
              <a:buChar char="Ø"/>
            </a:pPr>
            <a:r>
              <a:rPr lang="zh-CN" altLang="en-US"/>
              <a:t>个体域上的变元称为</a:t>
            </a:r>
            <a:r>
              <a:rPr lang="zh-CN" altLang="en-US" b="1">
                <a:solidFill>
                  <a:srgbClr val="0033CC"/>
                </a:solidFill>
              </a:rPr>
              <a:t>个体变元</a:t>
            </a:r>
            <a:r>
              <a:rPr lang="zh-CN" altLang="en-US"/>
              <a:t>。用 </a:t>
            </a:r>
            <a:r>
              <a:rPr lang="en-US" altLang="zh-CN" i="1"/>
              <a:t>x, y, z </a:t>
            </a:r>
            <a:r>
              <a:rPr lang="zh-CN" altLang="en-US"/>
              <a:t>表示某个个体域上的个体变元。</a:t>
            </a:r>
            <a:endParaRPr lang="en-US" altLang="zh-CN"/>
          </a:p>
          <a:p>
            <a:endParaRPr lang="zh-CN" altLang="en-US"/>
          </a:p>
        </p:txBody>
      </p:sp>
    </p:spTree>
    <p:extLst>
      <p:ext uri="{BB962C8B-B14F-4D97-AF65-F5344CB8AC3E}">
        <p14:creationId xmlns:p14="http://schemas.microsoft.com/office/powerpoint/2010/main" val="2944736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B279237-1C9D-4163-92A1-6287FBC7D10D}"/>
              </a:ext>
            </a:extLst>
          </p:cNvPr>
          <p:cNvSpPr>
            <a:spLocks noGrp="1"/>
          </p:cNvSpPr>
          <p:nvPr>
            <p:ph type="body" sz="quarter" idx="13"/>
          </p:nvPr>
        </p:nvSpPr>
        <p:spPr/>
        <p:txBody>
          <a:bodyPr/>
          <a:lstStyle/>
          <a:p>
            <a:r>
              <a:rPr lang="en-US" altLang="zh-CN"/>
              <a:t>2.1.1   </a:t>
            </a:r>
            <a:r>
              <a:rPr lang="zh-CN" altLang="en-US"/>
              <a:t>谓词与个体</a:t>
            </a:r>
            <a:endParaRPr lang="en-US" altLang="zh-CN"/>
          </a:p>
        </p:txBody>
      </p:sp>
      <p:sp>
        <p:nvSpPr>
          <p:cNvPr id="3" name="文本占位符 2">
            <a:extLst>
              <a:ext uri="{FF2B5EF4-FFF2-40B4-BE49-F238E27FC236}">
                <a16:creationId xmlns:a16="http://schemas.microsoft.com/office/drawing/2014/main" id="{2931F977-AF58-4BE1-9E37-E5F0C206F4A0}"/>
              </a:ext>
            </a:extLst>
          </p:cNvPr>
          <p:cNvSpPr>
            <a:spLocks noGrp="1"/>
          </p:cNvSpPr>
          <p:nvPr>
            <p:ph type="body" sz="quarter" idx="14"/>
          </p:nvPr>
        </p:nvSpPr>
        <p:spPr/>
        <p:txBody>
          <a:bodyPr/>
          <a:lstStyle/>
          <a:p>
            <a:pPr algn="just">
              <a:spcBef>
                <a:spcPts val="600"/>
              </a:spcBef>
            </a:pPr>
            <a:r>
              <a:rPr lang="zh-CN" altLang="en-US"/>
              <a:t>将命题的陈述部分称为</a:t>
            </a:r>
            <a:r>
              <a:rPr lang="zh-CN" altLang="en-US" b="1">
                <a:solidFill>
                  <a:srgbClr val="0033CC"/>
                </a:solidFill>
              </a:rPr>
              <a:t>谓词</a:t>
            </a:r>
            <a:r>
              <a:rPr lang="zh-CN" altLang="en-US"/>
              <a:t>。</a:t>
            </a:r>
          </a:p>
          <a:p>
            <a:pPr algn="just">
              <a:spcBef>
                <a:spcPts val="600"/>
              </a:spcBef>
            </a:pPr>
            <a:r>
              <a:rPr lang="zh-CN" altLang="en-US"/>
              <a:t>将命题的陈述对象称为</a:t>
            </a:r>
            <a:r>
              <a:rPr lang="zh-CN" altLang="en-US" b="1">
                <a:solidFill>
                  <a:srgbClr val="0033CC"/>
                </a:solidFill>
              </a:rPr>
              <a:t>个体</a:t>
            </a:r>
            <a:r>
              <a:rPr lang="zh-CN" altLang="en-US"/>
              <a:t>。</a:t>
            </a:r>
          </a:p>
          <a:p>
            <a:pPr algn="just">
              <a:spcBef>
                <a:spcPts val="600"/>
              </a:spcBef>
            </a:pPr>
            <a:endParaRPr lang="en-US" altLang="zh-CN" b="1">
              <a:solidFill>
                <a:srgbClr val="0033CC"/>
              </a:solidFill>
            </a:endParaRPr>
          </a:p>
          <a:p>
            <a:pPr algn="just">
              <a:spcBef>
                <a:spcPts val="600"/>
              </a:spcBef>
            </a:pPr>
            <a:endParaRPr lang="en-US" altLang="zh-CN" b="1">
              <a:solidFill>
                <a:srgbClr val="0033CC"/>
              </a:solidFill>
            </a:endParaRPr>
          </a:p>
          <a:p>
            <a:pPr algn="just">
              <a:spcBef>
                <a:spcPts val="600"/>
              </a:spcBef>
            </a:pPr>
            <a:r>
              <a:rPr lang="zh-CN" altLang="en-US" b="1">
                <a:solidFill>
                  <a:srgbClr val="0033CC"/>
                </a:solidFill>
              </a:rPr>
              <a:t>谓词</a:t>
            </a:r>
            <a:r>
              <a:rPr lang="zh-CN" altLang="en-US"/>
              <a:t>是对个体所具有的特征或若干个体间的联系的描述。象“</a:t>
            </a:r>
            <a:r>
              <a:rPr lang="en-US" altLang="zh-CN"/>
              <a:t>××</a:t>
            </a:r>
            <a:r>
              <a:rPr lang="zh-CN" altLang="en-US"/>
              <a:t>是学生”，“</a:t>
            </a:r>
            <a:r>
              <a:rPr lang="en-US" altLang="zh-CN"/>
              <a:t>××</a:t>
            </a:r>
            <a:r>
              <a:rPr lang="zh-CN" altLang="en-US"/>
              <a:t>跑步”都是对个体特征的描述。而“</a:t>
            </a:r>
            <a:r>
              <a:rPr lang="en-US" altLang="zh-CN"/>
              <a:t>××</a:t>
            </a:r>
            <a:r>
              <a:rPr lang="zh-CN" altLang="en-US"/>
              <a:t>与</a:t>
            </a:r>
            <a:r>
              <a:rPr lang="en-US" altLang="zh-CN"/>
              <a:t>××</a:t>
            </a:r>
            <a:r>
              <a:rPr lang="zh-CN" altLang="en-US"/>
              <a:t>是同学”则说明了两个个体之间的联系。</a:t>
            </a:r>
            <a:endParaRPr lang="en-US" altLang="zh-CN"/>
          </a:p>
          <a:p>
            <a:pPr algn="just">
              <a:spcBef>
                <a:spcPts val="600"/>
              </a:spcBef>
            </a:pPr>
            <a:r>
              <a:rPr lang="zh-CN" altLang="en-US"/>
              <a:t>一般说，对于一个个体特征的描述称为</a:t>
            </a:r>
            <a:r>
              <a:rPr lang="zh-CN" altLang="en-US" b="1">
                <a:solidFill>
                  <a:srgbClr val="0033CC"/>
                </a:solidFill>
              </a:rPr>
              <a:t>一元谓词</a:t>
            </a:r>
            <a:r>
              <a:rPr lang="zh-CN" altLang="en-US"/>
              <a:t>。对于两个个体间的联系的描述称为</a:t>
            </a:r>
            <a:r>
              <a:rPr lang="zh-CN" altLang="en-US" b="1">
                <a:solidFill>
                  <a:srgbClr val="0033CC"/>
                </a:solidFill>
              </a:rPr>
              <a:t>二元谓词</a:t>
            </a:r>
            <a:r>
              <a:rPr lang="zh-CN" altLang="en-US"/>
              <a:t>。依此类推，对于</a:t>
            </a:r>
            <a:r>
              <a:rPr lang="en-US" altLang="zh-CN" i="1"/>
              <a:t>n</a:t>
            </a:r>
            <a:r>
              <a:rPr lang="zh-CN" altLang="en-US"/>
              <a:t>个个体间的联系的描述称为</a:t>
            </a:r>
            <a:r>
              <a:rPr lang="en-US" altLang="zh-CN" b="1">
                <a:solidFill>
                  <a:srgbClr val="0033CC"/>
                </a:solidFill>
              </a:rPr>
              <a:t>n</a:t>
            </a:r>
            <a:r>
              <a:rPr lang="zh-CN" altLang="en-US" b="1">
                <a:solidFill>
                  <a:srgbClr val="0033CC"/>
                </a:solidFill>
              </a:rPr>
              <a:t>元谓词</a:t>
            </a:r>
            <a:r>
              <a:rPr lang="zh-CN" altLang="en-US"/>
              <a:t>。习惯上，用 </a:t>
            </a:r>
            <a:r>
              <a:rPr lang="en-US" altLang="zh-CN"/>
              <a:t>A, B, C</a:t>
            </a:r>
            <a:r>
              <a:rPr lang="en-US" altLang="zh-CN" i="1"/>
              <a:t> </a:t>
            </a:r>
            <a:r>
              <a:rPr lang="zh-CN" altLang="en-US"/>
              <a:t>表示谓词。</a:t>
            </a:r>
          </a:p>
          <a:p>
            <a:pPr algn="just">
              <a:spcBef>
                <a:spcPts val="600"/>
              </a:spcBef>
            </a:pPr>
            <a:r>
              <a:rPr lang="zh-CN" altLang="en-US"/>
              <a:t>    </a:t>
            </a:r>
          </a:p>
        </p:txBody>
      </p:sp>
    </p:spTree>
    <p:extLst>
      <p:ext uri="{BB962C8B-B14F-4D97-AF65-F5344CB8AC3E}">
        <p14:creationId xmlns:p14="http://schemas.microsoft.com/office/powerpoint/2010/main" val="3247072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B279237-1C9D-4163-92A1-6287FBC7D10D}"/>
              </a:ext>
            </a:extLst>
          </p:cNvPr>
          <p:cNvSpPr>
            <a:spLocks noGrp="1"/>
          </p:cNvSpPr>
          <p:nvPr>
            <p:ph type="body" sz="quarter" idx="13"/>
          </p:nvPr>
        </p:nvSpPr>
        <p:spPr/>
        <p:txBody>
          <a:bodyPr/>
          <a:lstStyle/>
          <a:p>
            <a:r>
              <a:rPr lang="en-US" altLang="zh-CN"/>
              <a:t>2.1.1   </a:t>
            </a:r>
            <a:r>
              <a:rPr lang="zh-CN" altLang="en-US"/>
              <a:t>谓词与个体</a:t>
            </a:r>
            <a:endParaRPr lang="en-US" altLang="zh-CN"/>
          </a:p>
        </p:txBody>
      </p:sp>
      <p:sp>
        <p:nvSpPr>
          <p:cNvPr id="3" name="文本占位符 2">
            <a:extLst>
              <a:ext uri="{FF2B5EF4-FFF2-40B4-BE49-F238E27FC236}">
                <a16:creationId xmlns:a16="http://schemas.microsoft.com/office/drawing/2014/main" id="{2931F977-AF58-4BE1-9E37-E5F0C206F4A0}"/>
              </a:ext>
            </a:extLst>
          </p:cNvPr>
          <p:cNvSpPr>
            <a:spLocks noGrp="1"/>
          </p:cNvSpPr>
          <p:nvPr>
            <p:ph type="body" sz="quarter" idx="14"/>
          </p:nvPr>
        </p:nvSpPr>
        <p:spPr/>
        <p:txBody>
          <a:bodyPr/>
          <a:lstStyle/>
          <a:p>
            <a:pPr algn="just">
              <a:spcBef>
                <a:spcPts val="600"/>
              </a:spcBef>
            </a:pPr>
            <a:r>
              <a:rPr lang="zh-CN" altLang="en-US"/>
              <a:t>将命题的陈述部分称为</a:t>
            </a:r>
            <a:r>
              <a:rPr lang="zh-CN" altLang="en-US" b="1">
                <a:solidFill>
                  <a:srgbClr val="0033CC"/>
                </a:solidFill>
              </a:rPr>
              <a:t>谓词</a:t>
            </a:r>
            <a:r>
              <a:rPr lang="zh-CN" altLang="en-US"/>
              <a:t>。</a:t>
            </a:r>
          </a:p>
          <a:p>
            <a:pPr algn="just">
              <a:spcBef>
                <a:spcPts val="600"/>
              </a:spcBef>
            </a:pPr>
            <a:r>
              <a:rPr lang="zh-CN" altLang="en-US"/>
              <a:t>将命题的陈述对象称为</a:t>
            </a:r>
            <a:r>
              <a:rPr lang="zh-CN" altLang="en-US" b="1">
                <a:solidFill>
                  <a:srgbClr val="0033CC"/>
                </a:solidFill>
              </a:rPr>
              <a:t>个体</a:t>
            </a:r>
            <a:r>
              <a:rPr lang="zh-CN" altLang="en-US"/>
              <a:t>。</a:t>
            </a:r>
          </a:p>
          <a:p>
            <a:pPr algn="just">
              <a:spcBef>
                <a:spcPts val="600"/>
              </a:spcBef>
            </a:pPr>
            <a:endParaRPr lang="en-US" altLang="zh-CN" b="1">
              <a:solidFill>
                <a:srgbClr val="0033CC"/>
              </a:solidFill>
            </a:endParaRPr>
          </a:p>
          <a:p>
            <a:pPr algn="just">
              <a:spcBef>
                <a:spcPts val="600"/>
              </a:spcBef>
            </a:pPr>
            <a:endParaRPr lang="en-US" altLang="zh-CN" b="1">
              <a:solidFill>
                <a:srgbClr val="0033CC"/>
              </a:solidFill>
            </a:endParaRPr>
          </a:p>
          <a:p>
            <a:pPr algn="just">
              <a:spcBef>
                <a:spcPts val="600"/>
              </a:spcBef>
            </a:pPr>
            <a:r>
              <a:rPr lang="zh-CN" altLang="en-US"/>
              <a:t>与命题不同的是，个体或谓词是无真假性的，即它们没有真假值的概念。只有将个体与谓词放在一起才可能有真假值的含义。一般说来，一个谓词总是和若干个个体联系在一起的。</a:t>
            </a:r>
          </a:p>
          <a:p>
            <a:pPr algn="just">
              <a:spcBef>
                <a:spcPts val="600"/>
              </a:spcBef>
            </a:pPr>
            <a:r>
              <a:rPr lang="zh-CN" altLang="en-US"/>
              <a:t>一个谓词可能涉及到的个体所组成的个体域称为该谓词的个体域。反之，若谓词</a:t>
            </a:r>
            <a:r>
              <a:rPr lang="en-US" altLang="zh-CN"/>
              <a:t>A</a:t>
            </a:r>
            <a:r>
              <a:rPr lang="zh-CN" altLang="en-US"/>
              <a:t>的个体域是</a:t>
            </a:r>
            <a:r>
              <a:rPr lang="en-US" altLang="zh-CN" i="1"/>
              <a:t>I</a:t>
            </a:r>
            <a:r>
              <a:rPr lang="zh-CN" altLang="en-US"/>
              <a:t>，则称</a:t>
            </a:r>
            <a:r>
              <a:rPr lang="en-US" altLang="zh-CN"/>
              <a:t>A</a:t>
            </a:r>
            <a:r>
              <a:rPr lang="zh-CN" altLang="en-US"/>
              <a:t>是定义在个体域</a:t>
            </a:r>
            <a:r>
              <a:rPr lang="en-US" altLang="zh-CN" i="1"/>
              <a:t>I</a:t>
            </a:r>
            <a:r>
              <a:rPr lang="zh-CN" altLang="en-US"/>
              <a:t>上的谓词。</a:t>
            </a:r>
          </a:p>
          <a:p>
            <a:endParaRPr lang="zh-CN" altLang="en-US"/>
          </a:p>
        </p:txBody>
      </p:sp>
    </p:spTree>
    <p:extLst>
      <p:ext uri="{BB962C8B-B14F-4D97-AF65-F5344CB8AC3E}">
        <p14:creationId xmlns:p14="http://schemas.microsoft.com/office/powerpoint/2010/main" val="3453432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B279237-1C9D-4163-92A1-6287FBC7D10D}"/>
              </a:ext>
            </a:extLst>
          </p:cNvPr>
          <p:cNvSpPr>
            <a:spLocks noGrp="1"/>
          </p:cNvSpPr>
          <p:nvPr>
            <p:ph type="body" sz="quarter" idx="13"/>
          </p:nvPr>
        </p:nvSpPr>
        <p:spPr/>
        <p:txBody>
          <a:bodyPr/>
          <a:lstStyle/>
          <a:p>
            <a:r>
              <a:rPr lang="en-US" altLang="zh-CN"/>
              <a:t>2.1.1   </a:t>
            </a:r>
            <a:r>
              <a:rPr lang="zh-CN" altLang="en-US"/>
              <a:t>谓词与个体</a:t>
            </a:r>
            <a:endParaRPr lang="en-US" altLang="zh-CN"/>
          </a:p>
        </p:txBody>
      </p:sp>
      <p:sp>
        <p:nvSpPr>
          <p:cNvPr id="3" name="文本占位符 2">
            <a:extLst>
              <a:ext uri="{FF2B5EF4-FFF2-40B4-BE49-F238E27FC236}">
                <a16:creationId xmlns:a16="http://schemas.microsoft.com/office/drawing/2014/main" id="{2931F977-AF58-4BE1-9E37-E5F0C206F4A0}"/>
              </a:ext>
            </a:extLst>
          </p:cNvPr>
          <p:cNvSpPr>
            <a:spLocks noGrp="1"/>
          </p:cNvSpPr>
          <p:nvPr>
            <p:ph type="body" sz="quarter" idx="14"/>
          </p:nvPr>
        </p:nvSpPr>
        <p:spPr/>
        <p:txBody>
          <a:bodyPr/>
          <a:lstStyle/>
          <a:p>
            <a:pPr algn="just"/>
            <a:r>
              <a:rPr lang="zh-CN" altLang="en-US"/>
              <a:t>上面讲到用 </a:t>
            </a:r>
            <a:r>
              <a:rPr lang="en-US" altLang="zh-CN"/>
              <a:t>A</a:t>
            </a:r>
            <a:r>
              <a:rPr lang="zh-CN" altLang="en-US"/>
              <a:t>，</a:t>
            </a:r>
            <a:r>
              <a:rPr lang="en-US" altLang="zh-CN"/>
              <a:t>B</a:t>
            </a:r>
            <a:r>
              <a:rPr lang="zh-CN" altLang="en-US"/>
              <a:t>，</a:t>
            </a:r>
            <a:r>
              <a:rPr lang="en-US" altLang="zh-CN"/>
              <a:t>C</a:t>
            </a:r>
            <a:r>
              <a:rPr lang="en-US" altLang="zh-CN" i="1"/>
              <a:t> </a:t>
            </a:r>
            <a:r>
              <a:rPr lang="zh-CN" altLang="en-US"/>
              <a:t>表示谓词，但这样的表示忽略了一个重要的事实，即该谓词是</a:t>
            </a:r>
            <a:r>
              <a:rPr lang="en-US" altLang="zh-CN" i="1"/>
              <a:t>n</a:t>
            </a:r>
            <a:r>
              <a:rPr lang="zh-CN" altLang="en-US"/>
              <a:t>元的。当然，可以直接用下述形式来说明谓词的元数。</a:t>
            </a:r>
          </a:p>
          <a:p>
            <a:pPr algn="just"/>
            <a:r>
              <a:rPr lang="zh-CN" altLang="en-US"/>
              <a:t>     若</a:t>
            </a:r>
            <a:r>
              <a:rPr lang="en-US" altLang="zh-CN"/>
              <a:t>A</a:t>
            </a:r>
            <a:r>
              <a:rPr lang="zh-CN" altLang="en-US"/>
              <a:t>是</a:t>
            </a:r>
            <a:r>
              <a:rPr lang="en-US" altLang="zh-CN" i="1"/>
              <a:t>n</a:t>
            </a:r>
            <a:r>
              <a:rPr lang="zh-CN" altLang="en-US"/>
              <a:t>元谓词，则表示为</a:t>
            </a:r>
            <a:r>
              <a:rPr lang="en-US" altLang="zh-CN"/>
              <a:t>A (   ,   ,   ,…,   ) </a:t>
            </a:r>
          </a:p>
          <a:p>
            <a:pPr algn="just"/>
            <a:r>
              <a:rPr lang="en-US" altLang="zh-CN"/>
              <a:t>                                                 n </a:t>
            </a:r>
            <a:r>
              <a:rPr lang="zh-CN" altLang="en-US"/>
              <a:t>个空位</a:t>
            </a:r>
          </a:p>
          <a:p>
            <a:pPr algn="just"/>
            <a:endParaRPr lang="en-US" altLang="zh-CN"/>
          </a:p>
          <a:p>
            <a:pPr algn="just"/>
            <a:r>
              <a:rPr lang="zh-CN" altLang="en-US"/>
              <a:t>将个体填入到不同的位置，其结果可能是不同的。</a:t>
            </a:r>
            <a:endParaRPr lang="en-US" altLang="zh-CN"/>
          </a:p>
          <a:p>
            <a:pPr algn="just"/>
            <a:r>
              <a:rPr lang="zh-CN" altLang="en-US"/>
              <a:t>例如：</a:t>
            </a:r>
            <a:r>
              <a:rPr lang="en-US" altLang="zh-CN"/>
              <a:t>P(   ,   ) </a:t>
            </a:r>
            <a:r>
              <a:rPr lang="zh-CN" altLang="en-US"/>
              <a:t>表示</a:t>
            </a:r>
            <a:r>
              <a:rPr lang="en-US" altLang="zh-CN"/>
              <a:t>××</a:t>
            </a:r>
            <a:r>
              <a:rPr lang="zh-CN" altLang="en-US"/>
              <a:t>是</a:t>
            </a:r>
            <a:r>
              <a:rPr lang="en-US" altLang="zh-CN"/>
              <a:t>××</a:t>
            </a:r>
            <a:r>
              <a:rPr lang="zh-CN" altLang="en-US"/>
              <a:t>的父亲。</a:t>
            </a:r>
            <a:endParaRPr lang="en-US" altLang="zh-CN"/>
          </a:p>
          <a:p>
            <a:pPr algn="just"/>
            <a:endParaRPr lang="en-US" altLang="zh-CN"/>
          </a:p>
          <a:p>
            <a:pPr algn="just"/>
            <a:r>
              <a:rPr lang="zh-CN" altLang="en-US" b="1"/>
              <a:t>定义</a:t>
            </a:r>
            <a:endParaRPr lang="en-US" altLang="zh-CN" b="1"/>
          </a:p>
          <a:p>
            <a:pPr algn="just"/>
            <a:r>
              <a:rPr lang="zh-CN" altLang="en-US"/>
              <a:t>若</a:t>
            </a:r>
            <a:r>
              <a:rPr lang="en-US" altLang="zh-CN"/>
              <a:t>A</a:t>
            </a:r>
            <a:r>
              <a:rPr lang="zh-CN" altLang="en-US"/>
              <a:t>是</a:t>
            </a:r>
            <a:r>
              <a:rPr lang="en-US" altLang="zh-CN" i="1"/>
              <a:t>n</a:t>
            </a:r>
            <a:r>
              <a:rPr lang="zh-CN" altLang="en-US"/>
              <a:t>元谓词，则表示为 </a:t>
            </a:r>
          </a:p>
          <a:p>
            <a:pPr algn="ctr"/>
            <a:r>
              <a:rPr lang="zh-CN" altLang="en-US"/>
              <a:t> </a:t>
            </a:r>
            <a:r>
              <a:rPr lang="en-US" altLang="zh-CN"/>
              <a:t>A</a:t>
            </a:r>
            <a:r>
              <a:rPr lang="en-US" altLang="zh-CN" i="1"/>
              <a:t> </a:t>
            </a:r>
            <a:r>
              <a:rPr lang="en-US" altLang="zh-CN"/>
              <a:t>(</a:t>
            </a:r>
            <a:r>
              <a:rPr lang="en-US" altLang="zh-CN" i="1"/>
              <a:t>e</a:t>
            </a:r>
            <a:r>
              <a:rPr lang="en-US" altLang="zh-CN" i="1" baseline="-25000"/>
              <a:t>1</a:t>
            </a:r>
            <a:r>
              <a:rPr lang="en-US" altLang="zh-CN" i="1"/>
              <a:t>,e</a:t>
            </a:r>
            <a:r>
              <a:rPr lang="en-US" altLang="zh-CN" i="1" baseline="-25000"/>
              <a:t>2</a:t>
            </a:r>
            <a:r>
              <a:rPr lang="en-US" altLang="zh-CN" i="1"/>
              <a:t>,…e</a:t>
            </a:r>
            <a:r>
              <a:rPr lang="en-US" altLang="zh-CN" i="1" baseline="-25000"/>
              <a:t>n</a:t>
            </a:r>
            <a:r>
              <a:rPr lang="en-US" altLang="zh-CN"/>
              <a:t>) </a:t>
            </a:r>
          </a:p>
          <a:p>
            <a:pPr algn="just"/>
            <a:r>
              <a:rPr lang="zh-CN" altLang="en-US"/>
              <a:t>其中 </a:t>
            </a:r>
            <a:r>
              <a:rPr lang="en-US" altLang="zh-CN" i="1"/>
              <a:t>e</a:t>
            </a:r>
            <a:r>
              <a:rPr lang="en-US" altLang="zh-CN" i="1" baseline="-25000"/>
              <a:t>i</a:t>
            </a:r>
            <a:r>
              <a:rPr lang="en-US" altLang="zh-CN" baseline="-25000"/>
              <a:t> </a:t>
            </a:r>
            <a:r>
              <a:rPr lang="zh-CN" altLang="en-US"/>
              <a:t>称为</a:t>
            </a:r>
            <a:r>
              <a:rPr lang="zh-CN" altLang="en-US" b="1">
                <a:solidFill>
                  <a:schemeClr val="hlink"/>
                </a:solidFill>
              </a:rPr>
              <a:t>命名变元</a:t>
            </a:r>
            <a:r>
              <a:rPr lang="zh-CN" altLang="en-US"/>
              <a:t>。填有命名变元的谓词称为</a:t>
            </a:r>
            <a:r>
              <a:rPr lang="zh-CN" altLang="en-US" b="1">
                <a:solidFill>
                  <a:schemeClr val="hlink"/>
                </a:solidFill>
              </a:rPr>
              <a:t>谓词命名填式</a:t>
            </a:r>
            <a:r>
              <a:rPr lang="zh-CN" altLang="en-US"/>
              <a:t>。</a:t>
            </a:r>
          </a:p>
          <a:p>
            <a:endParaRPr lang="zh-CN" altLang="en-US"/>
          </a:p>
        </p:txBody>
      </p:sp>
      <p:sp>
        <p:nvSpPr>
          <p:cNvPr id="4" name="AutoShape 4">
            <a:extLst>
              <a:ext uri="{FF2B5EF4-FFF2-40B4-BE49-F238E27FC236}">
                <a16:creationId xmlns:a16="http://schemas.microsoft.com/office/drawing/2014/main" id="{62B9CE9B-DDB3-4152-A577-D335A5B8F6CD}"/>
              </a:ext>
            </a:extLst>
          </p:cNvPr>
          <p:cNvSpPr>
            <a:spLocks/>
          </p:cNvSpPr>
          <p:nvPr/>
        </p:nvSpPr>
        <p:spPr bwMode="auto">
          <a:xfrm rot="16200000">
            <a:off x="4531797" y="1760772"/>
            <a:ext cx="152400" cy="1066800"/>
          </a:xfrm>
          <a:prstGeom prst="leftBrace">
            <a:avLst>
              <a:gd name="adj1" fmla="val 175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 name="矩形 4">
            <a:extLst>
              <a:ext uri="{FF2B5EF4-FFF2-40B4-BE49-F238E27FC236}">
                <a16:creationId xmlns:a16="http://schemas.microsoft.com/office/drawing/2014/main" id="{CD3B71D7-8D49-4674-A0A8-6816A81AE126}"/>
              </a:ext>
            </a:extLst>
          </p:cNvPr>
          <p:cNvSpPr/>
          <p:nvPr/>
        </p:nvSpPr>
        <p:spPr>
          <a:xfrm>
            <a:off x="684260" y="4069844"/>
            <a:ext cx="8152169" cy="1398975"/>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29864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B279237-1C9D-4163-92A1-6287FBC7D10D}"/>
              </a:ext>
            </a:extLst>
          </p:cNvPr>
          <p:cNvSpPr>
            <a:spLocks noGrp="1"/>
          </p:cNvSpPr>
          <p:nvPr>
            <p:ph type="body" sz="quarter" idx="13"/>
          </p:nvPr>
        </p:nvSpPr>
        <p:spPr/>
        <p:txBody>
          <a:bodyPr/>
          <a:lstStyle/>
          <a:p>
            <a:r>
              <a:rPr lang="en-US" altLang="zh-CN"/>
              <a:t>2.1.1   </a:t>
            </a:r>
            <a:r>
              <a:rPr lang="zh-CN" altLang="en-US"/>
              <a:t>谓词与个体</a:t>
            </a:r>
            <a:endParaRPr lang="en-US" altLang="zh-CN"/>
          </a:p>
        </p:txBody>
      </p:sp>
      <p:sp>
        <p:nvSpPr>
          <p:cNvPr id="3" name="文本占位符 2">
            <a:extLst>
              <a:ext uri="{FF2B5EF4-FFF2-40B4-BE49-F238E27FC236}">
                <a16:creationId xmlns:a16="http://schemas.microsoft.com/office/drawing/2014/main" id="{2931F977-AF58-4BE1-9E37-E5F0C206F4A0}"/>
              </a:ext>
            </a:extLst>
          </p:cNvPr>
          <p:cNvSpPr>
            <a:spLocks noGrp="1"/>
          </p:cNvSpPr>
          <p:nvPr>
            <p:ph type="body" sz="quarter" idx="14"/>
          </p:nvPr>
        </p:nvSpPr>
        <p:spPr/>
        <p:txBody>
          <a:bodyPr/>
          <a:lstStyle/>
          <a:p>
            <a:pPr algn="just"/>
            <a:r>
              <a:rPr lang="zh-CN" altLang="en-US" b="1"/>
              <a:t>定义</a:t>
            </a:r>
            <a:endParaRPr lang="en-US" altLang="zh-CN" b="1"/>
          </a:p>
          <a:p>
            <a:pPr algn="just"/>
            <a:r>
              <a:rPr lang="zh-CN" altLang="en-US"/>
              <a:t>若</a:t>
            </a:r>
            <a:r>
              <a:rPr lang="en-US" altLang="zh-CN"/>
              <a:t>A</a:t>
            </a:r>
            <a:r>
              <a:rPr lang="zh-CN" altLang="en-US"/>
              <a:t>是</a:t>
            </a:r>
            <a:r>
              <a:rPr lang="en-US" altLang="zh-CN" i="1"/>
              <a:t>n</a:t>
            </a:r>
            <a:r>
              <a:rPr lang="zh-CN" altLang="en-US"/>
              <a:t>元谓词，则表示为 </a:t>
            </a:r>
          </a:p>
          <a:p>
            <a:pPr algn="ctr"/>
            <a:r>
              <a:rPr lang="zh-CN" altLang="en-US"/>
              <a:t> </a:t>
            </a:r>
            <a:r>
              <a:rPr lang="en-US" altLang="zh-CN"/>
              <a:t>A</a:t>
            </a:r>
            <a:r>
              <a:rPr lang="en-US" altLang="zh-CN" i="1"/>
              <a:t> </a:t>
            </a:r>
            <a:r>
              <a:rPr lang="en-US" altLang="zh-CN"/>
              <a:t>(</a:t>
            </a:r>
            <a:r>
              <a:rPr lang="en-US" altLang="zh-CN" i="1"/>
              <a:t>e</a:t>
            </a:r>
            <a:r>
              <a:rPr lang="en-US" altLang="zh-CN" i="1" baseline="-25000"/>
              <a:t>1</a:t>
            </a:r>
            <a:r>
              <a:rPr lang="en-US" altLang="zh-CN" i="1"/>
              <a:t>,e</a:t>
            </a:r>
            <a:r>
              <a:rPr lang="en-US" altLang="zh-CN" i="1" baseline="-25000"/>
              <a:t>2</a:t>
            </a:r>
            <a:r>
              <a:rPr lang="en-US" altLang="zh-CN" i="1"/>
              <a:t>,…e</a:t>
            </a:r>
            <a:r>
              <a:rPr lang="en-US" altLang="zh-CN" i="1" baseline="-25000"/>
              <a:t>n</a:t>
            </a:r>
            <a:r>
              <a:rPr lang="en-US" altLang="zh-CN"/>
              <a:t>) </a:t>
            </a:r>
          </a:p>
          <a:p>
            <a:pPr algn="just"/>
            <a:r>
              <a:rPr lang="zh-CN" altLang="en-US"/>
              <a:t>其中 </a:t>
            </a:r>
            <a:r>
              <a:rPr lang="en-US" altLang="zh-CN" i="1"/>
              <a:t>e</a:t>
            </a:r>
            <a:r>
              <a:rPr lang="en-US" altLang="zh-CN" i="1" baseline="-25000"/>
              <a:t>i</a:t>
            </a:r>
            <a:r>
              <a:rPr lang="en-US" altLang="zh-CN" baseline="-25000"/>
              <a:t> </a:t>
            </a:r>
            <a:r>
              <a:rPr lang="zh-CN" altLang="en-US"/>
              <a:t>称为</a:t>
            </a:r>
            <a:r>
              <a:rPr lang="zh-CN" altLang="en-US" b="1">
                <a:solidFill>
                  <a:schemeClr val="hlink"/>
                </a:solidFill>
              </a:rPr>
              <a:t>命名变元</a:t>
            </a:r>
            <a:r>
              <a:rPr lang="zh-CN" altLang="en-US"/>
              <a:t>。填有命名变元的谓词称为</a:t>
            </a:r>
            <a:r>
              <a:rPr lang="zh-CN" altLang="en-US" b="1">
                <a:solidFill>
                  <a:schemeClr val="hlink"/>
                </a:solidFill>
              </a:rPr>
              <a:t>谓词命名填式</a:t>
            </a:r>
            <a:r>
              <a:rPr lang="zh-CN" altLang="en-US"/>
              <a:t>。</a:t>
            </a:r>
          </a:p>
          <a:p>
            <a:pPr algn="just"/>
            <a:endParaRPr lang="en-US" altLang="zh-CN"/>
          </a:p>
          <a:p>
            <a:pPr algn="just"/>
            <a:r>
              <a:rPr lang="zh-CN" altLang="en-US"/>
              <a:t>于是用下述方式定义谓词 </a:t>
            </a:r>
            <a:r>
              <a:rPr lang="en-US" altLang="zh-CN"/>
              <a:t>F </a:t>
            </a:r>
            <a:r>
              <a:rPr lang="zh-CN" altLang="en-US"/>
              <a:t>就十分清楚了。</a:t>
            </a:r>
            <a:r>
              <a:rPr lang="en-US" altLang="zh-CN"/>
              <a:t>F</a:t>
            </a:r>
            <a:r>
              <a:rPr lang="en-US" altLang="zh-CN" i="1"/>
              <a:t> </a:t>
            </a:r>
            <a:r>
              <a:rPr lang="en-US" altLang="zh-CN"/>
              <a:t>(</a:t>
            </a:r>
            <a:r>
              <a:rPr lang="en-US" altLang="zh-CN" i="1"/>
              <a:t>e</a:t>
            </a:r>
            <a:r>
              <a:rPr lang="en-US" altLang="zh-CN" i="1" baseline="-25000"/>
              <a:t>1</a:t>
            </a:r>
            <a:r>
              <a:rPr lang="en-US" altLang="zh-CN" i="1"/>
              <a:t>,e</a:t>
            </a:r>
            <a:r>
              <a:rPr lang="en-US" altLang="zh-CN" i="1" baseline="-25000"/>
              <a:t>2</a:t>
            </a:r>
            <a:r>
              <a:rPr lang="en-US" altLang="zh-CN"/>
              <a:t>) : </a:t>
            </a:r>
            <a:r>
              <a:rPr lang="en-US" altLang="zh-CN" i="1"/>
              <a:t>e</a:t>
            </a:r>
            <a:r>
              <a:rPr lang="en-US" altLang="zh-CN" i="1" baseline="-25000"/>
              <a:t>1</a:t>
            </a:r>
            <a:r>
              <a:rPr lang="zh-CN" altLang="en-US"/>
              <a:t>是</a:t>
            </a:r>
            <a:r>
              <a:rPr lang="en-US" altLang="zh-CN" i="1"/>
              <a:t>e</a:t>
            </a:r>
            <a:r>
              <a:rPr lang="en-US" altLang="zh-CN" i="1" baseline="-25000"/>
              <a:t>2</a:t>
            </a:r>
            <a:r>
              <a:rPr lang="zh-CN" altLang="en-US"/>
              <a:t>的父亲。</a:t>
            </a:r>
          </a:p>
          <a:p>
            <a:pPr algn="just"/>
            <a:endParaRPr lang="en-US" altLang="zh-CN"/>
          </a:p>
          <a:p>
            <a:pPr algn="just"/>
            <a:r>
              <a:rPr lang="zh-CN" altLang="en-US"/>
              <a:t>应当指出的是，命名变元并不是个体，它只起到位置说明的作用。因此不能将谓词命名填式看成是命题。</a:t>
            </a:r>
            <a:endParaRPr lang="en-US" altLang="zh-CN"/>
          </a:p>
          <a:p>
            <a:pPr algn="just"/>
            <a:endParaRPr lang="en-US" altLang="zh-CN" b="1"/>
          </a:p>
          <a:p>
            <a:pPr algn="just"/>
            <a:r>
              <a:rPr lang="zh-CN" altLang="en-US" b="1"/>
              <a:t>定义</a:t>
            </a:r>
            <a:endParaRPr lang="zh-CN" altLang="en-US"/>
          </a:p>
          <a:p>
            <a:pPr algn="just"/>
            <a:r>
              <a:rPr lang="zh-CN" altLang="en-US"/>
              <a:t>对于</a:t>
            </a:r>
            <a:r>
              <a:rPr lang="en-US" altLang="zh-CN" i="1"/>
              <a:t>n</a:t>
            </a:r>
            <a:r>
              <a:rPr lang="zh-CN" altLang="en-US"/>
              <a:t>元谓词</a:t>
            </a:r>
            <a:r>
              <a:rPr lang="en-US" altLang="zh-CN"/>
              <a:t>A</a:t>
            </a:r>
            <a:r>
              <a:rPr lang="zh-CN" altLang="en-US"/>
              <a:t>来说，用</a:t>
            </a:r>
            <a:r>
              <a:rPr lang="en-US" altLang="zh-CN" i="1"/>
              <a:t>n</a:t>
            </a:r>
            <a:r>
              <a:rPr lang="zh-CN" altLang="en-US"/>
              <a:t>个个体 </a:t>
            </a:r>
            <a:r>
              <a:rPr lang="en-US" altLang="zh-CN" i="1"/>
              <a:t>a</a:t>
            </a:r>
            <a:r>
              <a:rPr lang="en-US" altLang="zh-CN" i="1" baseline="-25000"/>
              <a:t>1</a:t>
            </a:r>
            <a:r>
              <a:rPr lang="en-US" altLang="zh-CN" i="1"/>
              <a:t>,a</a:t>
            </a:r>
            <a:r>
              <a:rPr lang="en-US" altLang="zh-CN" i="1" baseline="-25000"/>
              <a:t>2</a:t>
            </a:r>
            <a:r>
              <a:rPr lang="en-US" altLang="zh-CN" i="1"/>
              <a:t>,…a</a:t>
            </a:r>
            <a:r>
              <a:rPr lang="en-US" altLang="zh-CN" i="1" baseline="-25000"/>
              <a:t>n </a:t>
            </a:r>
            <a:r>
              <a:rPr lang="zh-CN" altLang="en-US"/>
              <a:t>填到相应的位置上之后的形式</a:t>
            </a:r>
          </a:p>
          <a:p>
            <a:pPr algn="ctr"/>
            <a:r>
              <a:rPr lang="en-US" altLang="zh-CN"/>
              <a:t>A</a:t>
            </a:r>
            <a:r>
              <a:rPr lang="en-US" altLang="zh-CN" i="1"/>
              <a:t> </a:t>
            </a:r>
            <a:r>
              <a:rPr lang="en-US" altLang="zh-CN"/>
              <a:t>(</a:t>
            </a:r>
            <a:r>
              <a:rPr lang="en-US" altLang="zh-CN" i="1"/>
              <a:t>a</a:t>
            </a:r>
            <a:r>
              <a:rPr lang="en-US" altLang="zh-CN" i="1" baseline="-25000"/>
              <a:t>1</a:t>
            </a:r>
            <a:r>
              <a:rPr lang="en-US" altLang="zh-CN" i="1"/>
              <a:t>,a</a:t>
            </a:r>
            <a:r>
              <a:rPr lang="en-US" altLang="zh-CN" i="1" baseline="-25000"/>
              <a:t>2</a:t>
            </a:r>
            <a:r>
              <a:rPr lang="en-US" altLang="zh-CN" i="1"/>
              <a:t>,…a</a:t>
            </a:r>
            <a:r>
              <a:rPr lang="en-US" altLang="zh-CN" i="1" baseline="-25000"/>
              <a:t>n</a:t>
            </a:r>
            <a:r>
              <a:rPr lang="en-US" altLang="zh-CN"/>
              <a:t>)</a:t>
            </a:r>
          </a:p>
          <a:p>
            <a:pPr algn="just"/>
            <a:r>
              <a:rPr lang="zh-CN" altLang="en-US"/>
              <a:t>称为谓词</a:t>
            </a:r>
            <a:r>
              <a:rPr lang="en-US" altLang="zh-CN"/>
              <a:t>A</a:t>
            </a:r>
            <a:r>
              <a:rPr lang="zh-CN" altLang="en-US"/>
              <a:t>填以个体的</a:t>
            </a:r>
            <a:r>
              <a:rPr lang="zh-CN" altLang="en-US" b="1">
                <a:solidFill>
                  <a:schemeClr val="hlink"/>
                </a:solidFill>
              </a:rPr>
              <a:t>谓词填式</a:t>
            </a:r>
            <a:r>
              <a:rPr lang="zh-CN" altLang="en-US"/>
              <a:t>。</a:t>
            </a:r>
          </a:p>
          <a:p>
            <a:pPr algn="just"/>
            <a:r>
              <a:rPr lang="zh-CN" altLang="en-US"/>
              <a:t>如果在谓词填式中含有个体变元，则称它为</a:t>
            </a:r>
            <a:r>
              <a:rPr lang="zh-CN" altLang="en-US" b="1">
                <a:solidFill>
                  <a:schemeClr val="hlink"/>
                </a:solidFill>
              </a:rPr>
              <a:t>命题函数</a:t>
            </a:r>
            <a:r>
              <a:rPr lang="zh-CN" altLang="en-US"/>
              <a:t>。</a:t>
            </a:r>
          </a:p>
          <a:p>
            <a:endParaRPr lang="zh-CN" altLang="en-US"/>
          </a:p>
        </p:txBody>
      </p:sp>
      <p:sp>
        <p:nvSpPr>
          <p:cNvPr id="5" name="矩形 4">
            <a:extLst>
              <a:ext uri="{FF2B5EF4-FFF2-40B4-BE49-F238E27FC236}">
                <a16:creationId xmlns:a16="http://schemas.microsoft.com/office/drawing/2014/main" id="{08733374-6C79-4FCE-B24B-6F7C2F34F394}"/>
              </a:ext>
            </a:extLst>
          </p:cNvPr>
          <p:cNvSpPr/>
          <p:nvPr/>
        </p:nvSpPr>
        <p:spPr>
          <a:xfrm>
            <a:off x="684260" y="1383779"/>
            <a:ext cx="8152169" cy="1398975"/>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6D96083A-E2E9-47B9-8BE7-1DC65D28F20B}"/>
              </a:ext>
            </a:extLst>
          </p:cNvPr>
          <p:cNvSpPr/>
          <p:nvPr/>
        </p:nvSpPr>
        <p:spPr>
          <a:xfrm>
            <a:off x="684260" y="4769332"/>
            <a:ext cx="8152169" cy="1736243"/>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880429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B279237-1C9D-4163-92A1-6287FBC7D10D}"/>
              </a:ext>
            </a:extLst>
          </p:cNvPr>
          <p:cNvSpPr>
            <a:spLocks noGrp="1"/>
          </p:cNvSpPr>
          <p:nvPr>
            <p:ph type="body" sz="quarter" idx="13"/>
          </p:nvPr>
        </p:nvSpPr>
        <p:spPr/>
        <p:txBody>
          <a:bodyPr/>
          <a:lstStyle/>
          <a:p>
            <a:r>
              <a:rPr lang="en-US" altLang="zh-CN"/>
              <a:t>2.1.1   </a:t>
            </a:r>
            <a:r>
              <a:rPr lang="zh-CN" altLang="en-US"/>
              <a:t>谓词与个体</a:t>
            </a:r>
            <a:endParaRPr lang="en-US" altLang="zh-CN"/>
          </a:p>
        </p:txBody>
      </p:sp>
      <p:sp>
        <p:nvSpPr>
          <p:cNvPr id="3" name="文本占位符 2">
            <a:extLst>
              <a:ext uri="{FF2B5EF4-FFF2-40B4-BE49-F238E27FC236}">
                <a16:creationId xmlns:a16="http://schemas.microsoft.com/office/drawing/2014/main" id="{2931F977-AF58-4BE1-9E37-E5F0C206F4A0}"/>
              </a:ext>
            </a:extLst>
          </p:cNvPr>
          <p:cNvSpPr>
            <a:spLocks noGrp="1"/>
          </p:cNvSpPr>
          <p:nvPr>
            <p:ph type="body" sz="quarter" idx="14"/>
          </p:nvPr>
        </p:nvSpPr>
        <p:spPr/>
        <p:txBody>
          <a:bodyPr/>
          <a:lstStyle/>
          <a:p>
            <a:pPr algn="just">
              <a:spcBef>
                <a:spcPts val="600"/>
              </a:spcBef>
            </a:pPr>
            <a:r>
              <a:rPr lang="zh-CN" altLang="en-US" b="1"/>
              <a:t>例    </a:t>
            </a:r>
            <a:r>
              <a:rPr lang="zh-CN" altLang="en-US"/>
              <a:t>谓词</a:t>
            </a:r>
            <a:r>
              <a:rPr lang="en-US" altLang="zh-CN"/>
              <a:t>F(</a:t>
            </a:r>
            <a:r>
              <a:rPr lang="en-US" altLang="zh-CN" i="1"/>
              <a:t>e</a:t>
            </a:r>
            <a:r>
              <a:rPr lang="en-US" altLang="zh-CN" i="1" baseline="-25000"/>
              <a:t>1</a:t>
            </a:r>
            <a:r>
              <a:rPr lang="en-US" altLang="zh-CN" i="1"/>
              <a:t>,e</a:t>
            </a:r>
            <a:r>
              <a:rPr lang="en-US" altLang="zh-CN" i="1" baseline="-25000"/>
              <a:t>2</a:t>
            </a:r>
            <a:r>
              <a:rPr lang="en-US" altLang="zh-CN"/>
              <a:t>)</a:t>
            </a:r>
            <a:r>
              <a:rPr lang="zh-CN" altLang="en-US"/>
              <a:t>定义为</a:t>
            </a:r>
            <a:r>
              <a:rPr lang="en-US" altLang="zh-CN" i="1"/>
              <a:t>e</a:t>
            </a:r>
            <a:r>
              <a:rPr lang="en-US" altLang="zh-CN" i="1" baseline="-25000"/>
              <a:t>1</a:t>
            </a:r>
            <a:r>
              <a:rPr lang="zh-CN" altLang="en-US"/>
              <a:t>是</a:t>
            </a:r>
            <a:r>
              <a:rPr lang="en-US" altLang="zh-CN" i="1"/>
              <a:t>e</a:t>
            </a:r>
            <a:r>
              <a:rPr lang="en-US" altLang="zh-CN" i="1" baseline="-25000"/>
              <a:t>2</a:t>
            </a:r>
            <a:r>
              <a:rPr lang="zh-CN" altLang="en-US"/>
              <a:t>的父亲。若用</a:t>
            </a:r>
            <a:r>
              <a:rPr lang="en-US" altLang="zh-CN" i="1"/>
              <a:t>a,b</a:t>
            </a:r>
            <a:r>
              <a:rPr lang="zh-CN" altLang="en-US"/>
              <a:t>分别表示老张和小张。</a:t>
            </a:r>
            <a:endParaRPr lang="en-US" altLang="zh-CN"/>
          </a:p>
          <a:p>
            <a:pPr algn="just">
              <a:spcBef>
                <a:spcPts val="600"/>
              </a:spcBef>
            </a:pPr>
            <a:r>
              <a:rPr lang="en-US" altLang="zh-CN"/>
              <a:t>F(</a:t>
            </a:r>
            <a:r>
              <a:rPr lang="en-US" altLang="zh-CN" i="1"/>
              <a:t>a,b</a:t>
            </a:r>
            <a:r>
              <a:rPr lang="en-US" altLang="zh-CN"/>
              <a:t>)</a:t>
            </a:r>
            <a:r>
              <a:rPr lang="zh-CN" altLang="en-US"/>
              <a:t>就是</a:t>
            </a:r>
            <a:r>
              <a:rPr lang="en-US" altLang="zh-CN"/>
              <a:t>F(</a:t>
            </a:r>
            <a:r>
              <a:rPr lang="en-US" altLang="zh-CN" i="1"/>
              <a:t>e</a:t>
            </a:r>
            <a:r>
              <a:rPr lang="en-US" altLang="zh-CN" i="1" baseline="-25000"/>
              <a:t>1</a:t>
            </a:r>
            <a:r>
              <a:rPr lang="en-US" altLang="zh-CN" i="1"/>
              <a:t>,e</a:t>
            </a:r>
            <a:r>
              <a:rPr lang="en-US" altLang="zh-CN" i="1" baseline="-25000"/>
              <a:t>2</a:t>
            </a:r>
            <a:r>
              <a:rPr lang="en-US" altLang="zh-CN"/>
              <a:t>)</a:t>
            </a:r>
            <a:r>
              <a:rPr lang="zh-CN" altLang="en-US"/>
              <a:t>填以</a:t>
            </a:r>
            <a:r>
              <a:rPr lang="en-US" altLang="zh-CN" i="1"/>
              <a:t>a,b</a:t>
            </a:r>
            <a:r>
              <a:rPr lang="zh-CN" altLang="en-US"/>
              <a:t>的谓词填式。它的意思是“老张是小张的父亲”。</a:t>
            </a:r>
            <a:endParaRPr lang="en-US" altLang="zh-CN"/>
          </a:p>
          <a:p>
            <a:pPr algn="just">
              <a:spcBef>
                <a:spcPts val="600"/>
              </a:spcBef>
            </a:pPr>
            <a:r>
              <a:rPr lang="en-US" altLang="zh-CN"/>
              <a:t>F(</a:t>
            </a:r>
            <a:r>
              <a:rPr lang="en-US" altLang="zh-CN" i="1"/>
              <a:t>x, y</a:t>
            </a:r>
            <a:r>
              <a:rPr lang="en-US" altLang="zh-CN"/>
              <a:t>)</a:t>
            </a:r>
            <a:r>
              <a:rPr lang="zh-CN" altLang="en-US"/>
              <a:t>为命题函数。因为</a:t>
            </a:r>
            <a:r>
              <a:rPr lang="en-US" altLang="zh-CN" i="1"/>
              <a:t>x, y</a:t>
            </a:r>
            <a:r>
              <a:rPr lang="zh-CN" altLang="en-US"/>
              <a:t>是个体变元，那么</a:t>
            </a:r>
            <a:r>
              <a:rPr lang="en-US" altLang="zh-CN"/>
              <a:t>F(</a:t>
            </a:r>
            <a:r>
              <a:rPr lang="en-US" altLang="zh-CN" i="1"/>
              <a:t>x, y</a:t>
            </a:r>
            <a:r>
              <a:rPr lang="en-US" altLang="zh-CN"/>
              <a:t>)</a:t>
            </a:r>
            <a:r>
              <a:rPr lang="zh-CN" altLang="en-US"/>
              <a:t>的真假性是不确定的。</a:t>
            </a:r>
            <a:endParaRPr lang="en-US" altLang="zh-CN"/>
          </a:p>
          <a:p>
            <a:pPr algn="just">
              <a:spcBef>
                <a:spcPts val="600"/>
              </a:spcBef>
            </a:pPr>
            <a:endParaRPr lang="zh-CN" altLang="en-US"/>
          </a:p>
          <a:p>
            <a:pPr algn="just">
              <a:spcBef>
                <a:spcPts val="600"/>
              </a:spcBef>
            </a:pPr>
            <a:r>
              <a:rPr lang="zh-CN" altLang="en-US"/>
              <a:t>确定谓词中命名变元的个数。</a:t>
            </a:r>
          </a:p>
          <a:p>
            <a:pPr algn="just">
              <a:spcBef>
                <a:spcPts val="600"/>
              </a:spcBef>
            </a:pPr>
            <a:r>
              <a:rPr lang="zh-CN" altLang="en-US" b="1"/>
              <a:t>例</a:t>
            </a:r>
            <a:r>
              <a:rPr lang="zh-CN" altLang="en-US"/>
              <a:t>     </a:t>
            </a:r>
            <a:r>
              <a:rPr lang="en-US" altLang="zh-CN"/>
              <a:t>F</a:t>
            </a:r>
            <a:r>
              <a:rPr lang="en-US" altLang="zh-CN" baseline="-25000"/>
              <a:t>1</a:t>
            </a:r>
            <a:r>
              <a:rPr lang="en-US" altLang="zh-CN"/>
              <a:t>(</a:t>
            </a:r>
            <a:r>
              <a:rPr lang="en-US" altLang="zh-CN" i="1"/>
              <a:t>e</a:t>
            </a:r>
            <a:r>
              <a:rPr lang="en-US" altLang="zh-CN"/>
              <a:t>) : </a:t>
            </a:r>
            <a:r>
              <a:rPr lang="en-US" altLang="zh-CN" i="1"/>
              <a:t>e</a:t>
            </a:r>
            <a:r>
              <a:rPr lang="zh-CN" altLang="en-US"/>
              <a:t>是小张的父亲。</a:t>
            </a:r>
          </a:p>
          <a:p>
            <a:pPr algn="just">
              <a:spcBef>
                <a:spcPts val="600"/>
              </a:spcBef>
            </a:pPr>
            <a:r>
              <a:rPr lang="zh-CN" altLang="en-US"/>
              <a:t>尽管该谓词命名填式的说明中还有一个个体“小张”，但这里并没有将它作为一个命名变元。因此</a:t>
            </a:r>
            <a:r>
              <a:rPr lang="en-US" altLang="zh-CN"/>
              <a:t>F</a:t>
            </a:r>
            <a:r>
              <a:rPr lang="en-US" altLang="zh-CN" baseline="-25000"/>
              <a:t>1</a:t>
            </a:r>
            <a:r>
              <a:rPr lang="zh-CN" altLang="en-US"/>
              <a:t>是一元谓词。</a:t>
            </a:r>
          </a:p>
          <a:p>
            <a:pPr algn="just">
              <a:spcBef>
                <a:spcPts val="600"/>
              </a:spcBef>
            </a:pPr>
            <a:endParaRPr lang="en-US" altLang="zh-CN"/>
          </a:p>
          <a:p>
            <a:pPr algn="just">
              <a:spcBef>
                <a:spcPts val="600"/>
              </a:spcBef>
            </a:pPr>
            <a:r>
              <a:rPr lang="zh-CN" altLang="en-US" b="1"/>
              <a:t>例</a:t>
            </a:r>
            <a:r>
              <a:rPr lang="zh-CN" altLang="en-US"/>
              <a:t>     </a:t>
            </a:r>
            <a:r>
              <a:rPr lang="en-US" altLang="zh-CN"/>
              <a:t>F</a:t>
            </a:r>
            <a:r>
              <a:rPr lang="en-US" altLang="zh-CN" baseline="-25000"/>
              <a:t>2</a:t>
            </a:r>
            <a:r>
              <a:rPr lang="en-US" altLang="zh-CN"/>
              <a:t> :  </a:t>
            </a:r>
            <a:r>
              <a:rPr lang="zh-CN" altLang="en-US"/>
              <a:t>老张是小张的父亲。</a:t>
            </a:r>
          </a:p>
          <a:p>
            <a:pPr algn="just">
              <a:spcBef>
                <a:spcPts val="600"/>
              </a:spcBef>
            </a:pPr>
            <a:r>
              <a:rPr lang="zh-CN" altLang="en-US"/>
              <a:t>在这个谓词命名填式中不含有命名变元，这种谓词称为</a:t>
            </a:r>
            <a:r>
              <a:rPr lang="en-US" altLang="zh-CN"/>
              <a:t>0</a:t>
            </a:r>
            <a:r>
              <a:rPr lang="zh-CN" altLang="en-US"/>
              <a:t>元谓词。换言之，</a:t>
            </a:r>
            <a:r>
              <a:rPr lang="en-US" altLang="zh-CN"/>
              <a:t>0</a:t>
            </a:r>
            <a:r>
              <a:rPr lang="zh-CN" altLang="en-US"/>
              <a:t>元谓词就是命题。</a:t>
            </a:r>
            <a:endParaRPr lang="en-US" altLang="zh-CN"/>
          </a:p>
          <a:p>
            <a:pPr algn="just">
              <a:spcBef>
                <a:spcPts val="600"/>
              </a:spcBef>
            </a:pPr>
            <a:endParaRPr lang="en-US" altLang="zh-CN"/>
          </a:p>
          <a:p>
            <a:pPr algn="just">
              <a:spcBef>
                <a:spcPts val="600"/>
              </a:spcBef>
            </a:pPr>
            <a:r>
              <a:rPr lang="zh-CN" altLang="en-US"/>
              <a:t>因此命题是一种特殊的谓词。也就是说“谓词演算是命题演算的深化” 。</a:t>
            </a:r>
          </a:p>
        </p:txBody>
      </p:sp>
    </p:spTree>
    <p:extLst>
      <p:ext uri="{BB962C8B-B14F-4D97-AF65-F5344CB8AC3E}">
        <p14:creationId xmlns:p14="http://schemas.microsoft.com/office/powerpoint/2010/main" val="1107933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B279237-1C9D-4163-92A1-6287FBC7D10D}"/>
              </a:ext>
            </a:extLst>
          </p:cNvPr>
          <p:cNvSpPr>
            <a:spLocks noGrp="1"/>
          </p:cNvSpPr>
          <p:nvPr>
            <p:ph type="body" sz="quarter" idx="13"/>
          </p:nvPr>
        </p:nvSpPr>
        <p:spPr/>
        <p:txBody>
          <a:bodyPr/>
          <a:lstStyle/>
          <a:p>
            <a:r>
              <a:rPr lang="en-US" altLang="zh-CN"/>
              <a:t>2.1.1   </a:t>
            </a:r>
            <a:r>
              <a:rPr lang="zh-CN" altLang="en-US"/>
              <a:t>谓词与个体</a:t>
            </a:r>
            <a:endParaRPr lang="en-US" altLang="zh-CN"/>
          </a:p>
        </p:txBody>
      </p:sp>
      <p:sp>
        <p:nvSpPr>
          <p:cNvPr id="3" name="文本占位符 2">
            <a:extLst>
              <a:ext uri="{FF2B5EF4-FFF2-40B4-BE49-F238E27FC236}">
                <a16:creationId xmlns:a16="http://schemas.microsoft.com/office/drawing/2014/main" id="{2931F977-AF58-4BE1-9E37-E5F0C206F4A0}"/>
              </a:ext>
            </a:extLst>
          </p:cNvPr>
          <p:cNvSpPr>
            <a:spLocks noGrp="1"/>
          </p:cNvSpPr>
          <p:nvPr>
            <p:ph type="body" sz="quarter" idx="14"/>
          </p:nvPr>
        </p:nvSpPr>
        <p:spPr/>
        <p:txBody>
          <a:bodyPr/>
          <a:lstStyle/>
          <a:p>
            <a:pPr algn="just"/>
            <a:r>
              <a:rPr lang="zh-CN" altLang="en-US"/>
              <a:t>按照“谓词演算是命题演算的深化</a:t>
            </a:r>
            <a:r>
              <a:rPr lang="en-US" altLang="zh-CN"/>
              <a:t>”</a:t>
            </a:r>
            <a:r>
              <a:rPr lang="zh-CN" altLang="en-US"/>
              <a:t>，就可以考虑命题符号化的问题。</a:t>
            </a:r>
            <a:endParaRPr lang="en-US" altLang="zh-CN"/>
          </a:p>
          <a:p>
            <a:pPr algn="just"/>
            <a:endParaRPr lang="en-US" altLang="zh-CN" b="1"/>
          </a:p>
          <a:p>
            <a:pPr algn="just"/>
            <a:r>
              <a:rPr lang="zh-CN" altLang="en-US" b="1"/>
              <a:t>例</a:t>
            </a:r>
            <a:r>
              <a:rPr lang="zh-CN" altLang="en-US"/>
              <a:t>　如果老张是小张的父亲，则小张是老张的儿子。</a:t>
            </a:r>
          </a:p>
          <a:p>
            <a:pPr algn="just"/>
            <a:r>
              <a:rPr lang="zh-CN" altLang="en-US" b="1"/>
              <a:t>解</a:t>
            </a:r>
            <a:r>
              <a:rPr lang="zh-CN" altLang="en-US"/>
              <a:t>　命题符号化的结果为</a:t>
            </a:r>
          </a:p>
          <a:p>
            <a:pPr algn="ctr"/>
            <a:r>
              <a:rPr lang="en-US" altLang="zh-CN"/>
              <a:t>F(</a:t>
            </a:r>
            <a:r>
              <a:rPr lang="en-US" altLang="zh-CN" i="1"/>
              <a:t>a,b</a:t>
            </a:r>
            <a:r>
              <a:rPr lang="en-US" altLang="zh-CN"/>
              <a:t>) </a:t>
            </a:r>
            <a:r>
              <a:rPr lang="en-US" altLang="zh-CN">
                <a:sym typeface="Symbol" panose="05050102010706020507" pitchFamily="18" charset="2"/>
              </a:rPr>
              <a:t></a:t>
            </a:r>
            <a:r>
              <a:rPr lang="en-US" altLang="zh-CN"/>
              <a:t>  S(</a:t>
            </a:r>
            <a:r>
              <a:rPr lang="en-US" altLang="zh-CN" i="1"/>
              <a:t>b,a</a:t>
            </a:r>
            <a:r>
              <a:rPr lang="en-US" altLang="zh-CN"/>
              <a:t>)</a:t>
            </a:r>
          </a:p>
          <a:p>
            <a:pPr algn="just"/>
            <a:r>
              <a:rPr lang="zh-CN" altLang="en-US"/>
              <a:t>其中    　 </a:t>
            </a:r>
            <a:r>
              <a:rPr lang="en-US" altLang="zh-CN"/>
              <a:t>F(</a:t>
            </a:r>
            <a:r>
              <a:rPr lang="en-US" altLang="zh-CN" i="1"/>
              <a:t>e</a:t>
            </a:r>
            <a:r>
              <a:rPr lang="en-US" altLang="zh-CN" i="1" baseline="-25000"/>
              <a:t>1</a:t>
            </a:r>
            <a:r>
              <a:rPr lang="en-US" altLang="zh-CN" i="1"/>
              <a:t>,e</a:t>
            </a:r>
            <a:r>
              <a:rPr lang="en-US" altLang="zh-CN" i="1" baseline="-25000"/>
              <a:t>2</a:t>
            </a:r>
            <a:r>
              <a:rPr lang="en-US" altLang="zh-CN"/>
              <a:t>) : </a:t>
            </a:r>
            <a:r>
              <a:rPr lang="en-US" altLang="zh-CN" i="1"/>
              <a:t>e</a:t>
            </a:r>
            <a:r>
              <a:rPr lang="en-US" altLang="zh-CN" i="1" baseline="-25000"/>
              <a:t>1</a:t>
            </a:r>
            <a:r>
              <a:rPr lang="zh-CN" altLang="en-US"/>
              <a:t>是</a:t>
            </a:r>
            <a:r>
              <a:rPr lang="en-US" altLang="zh-CN" i="1"/>
              <a:t>e</a:t>
            </a:r>
            <a:r>
              <a:rPr lang="en-US" altLang="zh-CN" i="1" baseline="-25000"/>
              <a:t>2</a:t>
            </a:r>
            <a:r>
              <a:rPr lang="zh-CN" altLang="en-US"/>
              <a:t>的父亲。</a:t>
            </a:r>
          </a:p>
          <a:p>
            <a:pPr algn="just"/>
            <a:r>
              <a:rPr lang="zh-CN" altLang="en-US"/>
              <a:t>　　　　 </a:t>
            </a:r>
            <a:r>
              <a:rPr lang="en-US" altLang="zh-CN"/>
              <a:t>S(</a:t>
            </a:r>
            <a:r>
              <a:rPr lang="en-US" altLang="zh-CN" i="1"/>
              <a:t>e</a:t>
            </a:r>
            <a:r>
              <a:rPr lang="en-US" altLang="zh-CN" i="1" baseline="-25000"/>
              <a:t>1</a:t>
            </a:r>
            <a:r>
              <a:rPr lang="en-US" altLang="zh-CN" i="1"/>
              <a:t>,e</a:t>
            </a:r>
            <a:r>
              <a:rPr lang="en-US" altLang="zh-CN" i="1" baseline="-25000"/>
              <a:t>2</a:t>
            </a:r>
            <a:r>
              <a:rPr lang="en-US" altLang="zh-CN"/>
              <a:t>) : </a:t>
            </a:r>
            <a:r>
              <a:rPr lang="en-US" altLang="zh-CN" i="1"/>
              <a:t>e</a:t>
            </a:r>
            <a:r>
              <a:rPr lang="en-US" altLang="zh-CN" i="1" baseline="-25000"/>
              <a:t>1</a:t>
            </a:r>
            <a:r>
              <a:rPr lang="zh-CN" altLang="en-US"/>
              <a:t>是</a:t>
            </a:r>
            <a:r>
              <a:rPr lang="en-US" altLang="zh-CN" i="1"/>
              <a:t>e</a:t>
            </a:r>
            <a:r>
              <a:rPr lang="en-US" altLang="zh-CN" i="1" baseline="-25000"/>
              <a:t>2</a:t>
            </a:r>
            <a:r>
              <a:rPr lang="zh-CN" altLang="en-US"/>
              <a:t>的儿子。</a:t>
            </a:r>
          </a:p>
          <a:p>
            <a:pPr algn="just"/>
            <a:r>
              <a:rPr lang="zh-CN" altLang="en-US"/>
              <a:t>　　　     </a:t>
            </a:r>
            <a:r>
              <a:rPr lang="en-US" altLang="zh-CN" i="1"/>
              <a:t>a</a:t>
            </a:r>
            <a:r>
              <a:rPr lang="en-US" altLang="zh-CN"/>
              <a:t> : </a:t>
            </a:r>
            <a:r>
              <a:rPr lang="zh-CN" altLang="en-US"/>
              <a:t>老张，</a:t>
            </a:r>
            <a:r>
              <a:rPr lang="en-US" altLang="zh-CN" i="1"/>
              <a:t>b</a:t>
            </a:r>
            <a:r>
              <a:rPr lang="en-US" altLang="zh-CN"/>
              <a:t> : </a:t>
            </a:r>
            <a:r>
              <a:rPr lang="zh-CN" altLang="en-US"/>
              <a:t>小张。</a:t>
            </a:r>
          </a:p>
          <a:p>
            <a:pPr algn="just"/>
            <a:endParaRPr lang="zh-CN" altLang="en-US"/>
          </a:p>
          <a:p>
            <a:pPr algn="just"/>
            <a:r>
              <a:rPr lang="zh-CN" altLang="en-US" b="1"/>
              <a:t>例　</a:t>
            </a:r>
            <a:r>
              <a:rPr lang="zh-CN" altLang="en-US"/>
              <a:t>如果</a:t>
            </a:r>
            <a:r>
              <a:rPr lang="en-US" altLang="zh-CN" i="1"/>
              <a:t>x</a:t>
            </a:r>
            <a:r>
              <a:rPr lang="zh-CN" altLang="en-US"/>
              <a:t>是小张的父亲，且</a:t>
            </a:r>
            <a:r>
              <a:rPr lang="en-US" altLang="zh-CN" i="1"/>
              <a:t>y</a:t>
            </a:r>
            <a:r>
              <a:rPr lang="zh-CN" altLang="en-US"/>
              <a:t>是小张的兄弟，则</a:t>
            </a:r>
            <a:r>
              <a:rPr lang="en-US" altLang="zh-CN" i="1"/>
              <a:t>x</a:t>
            </a:r>
            <a:r>
              <a:rPr lang="zh-CN" altLang="en-US"/>
              <a:t>是</a:t>
            </a:r>
            <a:r>
              <a:rPr lang="en-US" altLang="zh-CN" i="1"/>
              <a:t>y</a:t>
            </a:r>
            <a:r>
              <a:rPr lang="zh-CN" altLang="en-US"/>
              <a:t>的父亲。</a:t>
            </a:r>
          </a:p>
          <a:p>
            <a:pPr algn="just"/>
            <a:r>
              <a:rPr lang="zh-CN" altLang="en-US" b="1"/>
              <a:t>解</a:t>
            </a:r>
            <a:r>
              <a:rPr lang="zh-CN" altLang="en-US"/>
              <a:t>　命题符号化的结果为</a:t>
            </a:r>
          </a:p>
          <a:p>
            <a:pPr algn="ctr"/>
            <a:r>
              <a:rPr lang="en-US" altLang="zh-CN"/>
              <a:t>F(</a:t>
            </a:r>
            <a:r>
              <a:rPr lang="en-US" altLang="zh-CN" i="1"/>
              <a:t>x, a</a:t>
            </a:r>
            <a:r>
              <a:rPr lang="en-US" altLang="zh-CN"/>
              <a:t>) </a:t>
            </a:r>
            <a:r>
              <a:rPr lang="en-US" altLang="zh-CN">
                <a:sym typeface="Symbol" panose="05050102010706020507" pitchFamily="18" charset="2"/>
              </a:rPr>
              <a:t> </a:t>
            </a:r>
            <a:r>
              <a:rPr lang="en-US" altLang="zh-CN"/>
              <a:t>B(</a:t>
            </a:r>
            <a:r>
              <a:rPr lang="en-US" altLang="zh-CN" i="1"/>
              <a:t>y, a</a:t>
            </a:r>
            <a:r>
              <a:rPr lang="en-US" altLang="zh-CN"/>
              <a:t>) </a:t>
            </a:r>
            <a:r>
              <a:rPr lang="en-US" altLang="zh-CN">
                <a:sym typeface="Symbol" panose="05050102010706020507" pitchFamily="18" charset="2"/>
              </a:rPr>
              <a:t></a:t>
            </a:r>
            <a:r>
              <a:rPr lang="en-US" altLang="zh-CN"/>
              <a:t> F(</a:t>
            </a:r>
            <a:r>
              <a:rPr lang="en-US" altLang="zh-CN" i="1"/>
              <a:t>x, y</a:t>
            </a:r>
            <a:r>
              <a:rPr lang="en-US" altLang="zh-CN"/>
              <a:t>)</a:t>
            </a:r>
          </a:p>
          <a:p>
            <a:pPr algn="just"/>
            <a:r>
              <a:rPr lang="zh-CN" altLang="en-US"/>
              <a:t>其中　　 </a:t>
            </a:r>
            <a:r>
              <a:rPr lang="en-US" altLang="zh-CN"/>
              <a:t>F(</a:t>
            </a:r>
            <a:r>
              <a:rPr lang="en-US" altLang="zh-CN" i="1"/>
              <a:t>e</a:t>
            </a:r>
            <a:r>
              <a:rPr lang="en-US" altLang="zh-CN" i="1" baseline="-25000"/>
              <a:t>1</a:t>
            </a:r>
            <a:r>
              <a:rPr lang="en-US" altLang="zh-CN" i="1"/>
              <a:t>,e</a:t>
            </a:r>
            <a:r>
              <a:rPr lang="en-US" altLang="zh-CN" i="1" baseline="-25000"/>
              <a:t>2</a:t>
            </a:r>
            <a:r>
              <a:rPr lang="en-US" altLang="zh-CN"/>
              <a:t>) : </a:t>
            </a:r>
            <a:r>
              <a:rPr lang="en-US" altLang="zh-CN" i="1"/>
              <a:t>e</a:t>
            </a:r>
            <a:r>
              <a:rPr lang="en-US" altLang="zh-CN" i="1" baseline="-25000"/>
              <a:t>1</a:t>
            </a:r>
            <a:r>
              <a:rPr lang="zh-CN" altLang="en-US"/>
              <a:t>是</a:t>
            </a:r>
            <a:r>
              <a:rPr lang="en-US" altLang="zh-CN" i="1"/>
              <a:t>e</a:t>
            </a:r>
            <a:r>
              <a:rPr lang="en-US" altLang="zh-CN" i="1" baseline="-25000"/>
              <a:t>2</a:t>
            </a:r>
            <a:r>
              <a:rPr lang="zh-CN" altLang="en-US"/>
              <a:t>的父亲。</a:t>
            </a:r>
          </a:p>
          <a:p>
            <a:pPr algn="just"/>
            <a:r>
              <a:rPr lang="zh-CN" altLang="en-US"/>
              <a:t>　　　　 </a:t>
            </a:r>
            <a:r>
              <a:rPr lang="en-US" altLang="zh-CN"/>
              <a:t>B(</a:t>
            </a:r>
            <a:r>
              <a:rPr lang="en-US" altLang="zh-CN" i="1"/>
              <a:t>e</a:t>
            </a:r>
            <a:r>
              <a:rPr lang="en-US" altLang="zh-CN" i="1" baseline="-25000"/>
              <a:t>1</a:t>
            </a:r>
            <a:r>
              <a:rPr lang="en-US" altLang="zh-CN" i="1"/>
              <a:t>,e</a:t>
            </a:r>
            <a:r>
              <a:rPr lang="en-US" altLang="zh-CN" i="1" baseline="-25000"/>
              <a:t>2</a:t>
            </a:r>
            <a:r>
              <a:rPr lang="en-US" altLang="zh-CN"/>
              <a:t>) : </a:t>
            </a:r>
            <a:r>
              <a:rPr lang="en-US" altLang="zh-CN" i="1"/>
              <a:t>e</a:t>
            </a:r>
            <a:r>
              <a:rPr lang="en-US" altLang="zh-CN" i="1" baseline="-25000"/>
              <a:t>1</a:t>
            </a:r>
            <a:r>
              <a:rPr lang="zh-CN" altLang="en-US"/>
              <a:t>是</a:t>
            </a:r>
            <a:r>
              <a:rPr lang="en-US" altLang="zh-CN" i="1"/>
              <a:t>e</a:t>
            </a:r>
            <a:r>
              <a:rPr lang="en-US" altLang="zh-CN" i="1" baseline="-25000"/>
              <a:t>2</a:t>
            </a:r>
            <a:r>
              <a:rPr lang="zh-CN" altLang="en-US"/>
              <a:t>的兄弟。</a:t>
            </a:r>
          </a:p>
          <a:p>
            <a:pPr algn="just"/>
            <a:r>
              <a:rPr lang="zh-CN" altLang="en-US"/>
              <a:t>　　　　 </a:t>
            </a:r>
            <a:r>
              <a:rPr lang="en-US" altLang="zh-CN" i="1"/>
              <a:t>a</a:t>
            </a:r>
            <a:r>
              <a:rPr lang="en-US" altLang="zh-CN"/>
              <a:t> : </a:t>
            </a:r>
            <a:r>
              <a:rPr lang="zh-CN" altLang="en-US"/>
              <a:t>小张。</a:t>
            </a:r>
          </a:p>
        </p:txBody>
      </p:sp>
    </p:spTree>
    <p:extLst>
      <p:ext uri="{BB962C8B-B14F-4D97-AF65-F5344CB8AC3E}">
        <p14:creationId xmlns:p14="http://schemas.microsoft.com/office/powerpoint/2010/main" val="4167632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B279237-1C9D-4163-92A1-6287FBC7D10D}"/>
              </a:ext>
            </a:extLst>
          </p:cNvPr>
          <p:cNvSpPr>
            <a:spLocks noGrp="1"/>
          </p:cNvSpPr>
          <p:nvPr>
            <p:ph type="body" sz="quarter" idx="13"/>
          </p:nvPr>
        </p:nvSpPr>
        <p:spPr/>
        <p:txBody>
          <a:bodyPr/>
          <a:lstStyle/>
          <a:p>
            <a:r>
              <a:rPr lang="en-US" altLang="zh-CN"/>
              <a:t>2.1.1   </a:t>
            </a:r>
            <a:r>
              <a:rPr lang="zh-CN" altLang="en-US"/>
              <a:t>谓词与个体</a:t>
            </a:r>
            <a:endParaRPr lang="en-US" altLang="zh-CN"/>
          </a:p>
        </p:txBody>
      </p:sp>
      <p:sp>
        <p:nvSpPr>
          <p:cNvPr id="3" name="文本占位符 2">
            <a:extLst>
              <a:ext uri="{FF2B5EF4-FFF2-40B4-BE49-F238E27FC236}">
                <a16:creationId xmlns:a16="http://schemas.microsoft.com/office/drawing/2014/main" id="{2931F977-AF58-4BE1-9E37-E5F0C206F4A0}"/>
              </a:ext>
            </a:extLst>
          </p:cNvPr>
          <p:cNvSpPr>
            <a:spLocks noGrp="1"/>
          </p:cNvSpPr>
          <p:nvPr>
            <p:ph type="body" sz="quarter" idx="14"/>
          </p:nvPr>
        </p:nvSpPr>
        <p:spPr/>
        <p:txBody>
          <a:bodyPr/>
          <a:lstStyle/>
          <a:p>
            <a:pPr algn="just"/>
            <a:r>
              <a:rPr lang="zh-CN" altLang="en-US" b="1"/>
              <a:t>例</a:t>
            </a:r>
            <a:r>
              <a:rPr lang="zh-CN" altLang="en-US"/>
              <a:t>　如果 </a:t>
            </a:r>
            <a:r>
              <a:rPr lang="en-US" altLang="zh-CN" i="1"/>
              <a:t>x + y </a:t>
            </a:r>
            <a:r>
              <a:rPr lang="en-US" altLang="zh-CN"/>
              <a:t>&gt; 0 </a:t>
            </a:r>
            <a:r>
              <a:rPr lang="zh-CN" altLang="en-US"/>
              <a:t>且 </a:t>
            </a:r>
            <a:r>
              <a:rPr lang="en-US" altLang="zh-CN" i="1"/>
              <a:t>y + z </a:t>
            </a:r>
            <a:r>
              <a:rPr lang="en-US" altLang="zh-CN"/>
              <a:t>&gt; 0</a:t>
            </a:r>
            <a:r>
              <a:rPr lang="zh-CN" altLang="en-US"/>
              <a:t>，则 </a:t>
            </a:r>
            <a:r>
              <a:rPr lang="en-US" altLang="zh-CN" i="1"/>
              <a:t>x + z </a:t>
            </a:r>
            <a:r>
              <a:rPr lang="en-US" altLang="zh-CN"/>
              <a:t>&gt; 0</a:t>
            </a:r>
            <a:r>
              <a:rPr lang="zh-CN" altLang="en-US"/>
              <a:t>。</a:t>
            </a:r>
          </a:p>
          <a:p>
            <a:pPr algn="just"/>
            <a:r>
              <a:rPr lang="zh-CN" altLang="en-US" b="1"/>
              <a:t>解</a:t>
            </a:r>
            <a:r>
              <a:rPr lang="zh-CN" altLang="en-US"/>
              <a:t>　命题符号化的结果为</a:t>
            </a:r>
          </a:p>
          <a:p>
            <a:pPr algn="ctr"/>
            <a:r>
              <a:rPr lang="en-US" altLang="zh-CN"/>
              <a:t>G(</a:t>
            </a:r>
            <a:r>
              <a:rPr lang="en-US" altLang="zh-CN" i="1"/>
              <a:t>x, y</a:t>
            </a:r>
            <a:r>
              <a:rPr lang="en-US" altLang="zh-CN"/>
              <a:t>) </a:t>
            </a:r>
            <a:r>
              <a:rPr lang="en-US" altLang="zh-CN">
                <a:sym typeface="Symbol" panose="05050102010706020507" pitchFamily="18" charset="2"/>
              </a:rPr>
              <a:t></a:t>
            </a:r>
            <a:r>
              <a:rPr lang="en-US" altLang="zh-CN"/>
              <a:t> G(</a:t>
            </a:r>
            <a:r>
              <a:rPr lang="en-US" altLang="zh-CN" i="1"/>
              <a:t>y, z</a:t>
            </a:r>
            <a:r>
              <a:rPr lang="en-US" altLang="zh-CN"/>
              <a:t>) </a:t>
            </a:r>
            <a:r>
              <a:rPr lang="en-US" altLang="zh-CN">
                <a:sym typeface="Symbol" panose="05050102010706020507" pitchFamily="18" charset="2"/>
              </a:rPr>
              <a:t></a:t>
            </a:r>
            <a:r>
              <a:rPr lang="en-US" altLang="zh-CN"/>
              <a:t> G(</a:t>
            </a:r>
            <a:r>
              <a:rPr lang="en-US" altLang="zh-CN" i="1"/>
              <a:t>x, z</a:t>
            </a:r>
            <a:r>
              <a:rPr lang="en-US" altLang="zh-CN"/>
              <a:t>)</a:t>
            </a:r>
          </a:p>
          <a:p>
            <a:pPr algn="just"/>
            <a:r>
              <a:rPr lang="zh-CN" altLang="en-US"/>
              <a:t>其中 </a:t>
            </a:r>
            <a:r>
              <a:rPr lang="en-US" altLang="zh-CN"/>
              <a:t>G(</a:t>
            </a:r>
            <a:r>
              <a:rPr lang="en-US" altLang="zh-CN" i="1"/>
              <a:t>e</a:t>
            </a:r>
            <a:r>
              <a:rPr lang="en-US" altLang="zh-CN" i="1" baseline="-25000"/>
              <a:t>1</a:t>
            </a:r>
            <a:r>
              <a:rPr lang="en-US" altLang="zh-CN"/>
              <a:t>, </a:t>
            </a:r>
            <a:r>
              <a:rPr lang="en-US" altLang="zh-CN" i="1"/>
              <a:t>e</a:t>
            </a:r>
            <a:r>
              <a:rPr lang="en-US" altLang="zh-CN" i="1" baseline="-25000"/>
              <a:t>2</a:t>
            </a:r>
            <a:r>
              <a:rPr lang="en-US" altLang="zh-CN"/>
              <a:t>) : </a:t>
            </a:r>
            <a:r>
              <a:rPr lang="en-US" altLang="zh-CN" i="1"/>
              <a:t>e</a:t>
            </a:r>
            <a:r>
              <a:rPr lang="en-US" altLang="zh-CN" i="1" baseline="-25000"/>
              <a:t>1 </a:t>
            </a:r>
            <a:r>
              <a:rPr lang="en-US" altLang="zh-CN" i="1"/>
              <a:t>+ e</a:t>
            </a:r>
            <a:r>
              <a:rPr lang="en-US" altLang="zh-CN" i="1" baseline="-25000"/>
              <a:t>2</a:t>
            </a:r>
            <a:r>
              <a:rPr lang="en-US" altLang="zh-CN" i="1"/>
              <a:t> </a:t>
            </a:r>
            <a:r>
              <a:rPr lang="en-US" altLang="zh-CN"/>
              <a:t>&gt; 0</a:t>
            </a:r>
          </a:p>
          <a:p>
            <a:pPr algn="just"/>
            <a:r>
              <a:rPr lang="zh-CN" altLang="en-US"/>
              <a:t>　　</a:t>
            </a:r>
          </a:p>
          <a:p>
            <a:pPr algn="just"/>
            <a:r>
              <a:rPr lang="zh-CN" altLang="en-US" b="1"/>
              <a:t>例</a:t>
            </a:r>
            <a:r>
              <a:rPr lang="zh-CN" altLang="en-US"/>
              <a:t>　如果 </a:t>
            </a:r>
            <a:r>
              <a:rPr lang="en-US" altLang="zh-CN" i="1"/>
              <a:t>x + y </a:t>
            </a:r>
            <a:r>
              <a:rPr lang="en-US" altLang="zh-CN"/>
              <a:t>&gt; 0 </a:t>
            </a:r>
            <a:r>
              <a:rPr lang="zh-CN" altLang="en-US"/>
              <a:t>且 </a:t>
            </a:r>
            <a:r>
              <a:rPr lang="en-US" altLang="zh-CN" i="1"/>
              <a:t>y + z </a:t>
            </a:r>
            <a:r>
              <a:rPr lang="en-US" altLang="zh-CN"/>
              <a:t>&gt; 3</a:t>
            </a:r>
            <a:r>
              <a:rPr lang="zh-CN" altLang="en-US"/>
              <a:t>，则 </a:t>
            </a:r>
            <a:r>
              <a:rPr lang="en-US" altLang="zh-CN" i="1"/>
              <a:t>x + z </a:t>
            </a:r>
            <a:r>
              <a:rPr lang="en-US" altLang="zh-CN"/>
              <a:t>&gt; 3</a:t>
            </a:r>
            <a:r>
              <a:rPr lang="zh-CN" altLang="en-US"/>
              <a:t>。 </a:t>
            </a:r>
          </a:p>
          <a:p>
            <a:pPr algn="just"/>
            <a:r>
              <a:rPr lang="zh-CN" altLang="en-US" b="1"/>
              <a:t>解</a:t>
            </a:r>
            <a:r>
              <a:rPr lang="zh-CN" altLang="en-US"/>
              <a:t>　命题符号化的结果为</a:t>
            </a:r>
          </a:p>
          <a:p>
            <a:pPr algn="ctr"/>
            <a:r>
              <a:rPr lang="en-US" altLang="zh-CN"/>
              <a:t>G(</a:t>
            </a:r>
            <a:r>
              <a:rPr lang="en-US" altLang="zh-CN" i="1"/>
              <a:t>x, y, </a:t>
            </a:r>
            <a:r>
              <a:rPr lang="en-US" altLang="zh-CN"/>
              <a:t>0) </a:t>
            </a:r>
            <a:r>
              <a:rPr lang="en-US" altLang="zh-CN">
                <a:sym typeface="Symbol" panose="05050102010706020507" pitchFamily="18" charset="2"/>
              </a:rPr>
              <a:t></a:t>
            </a:r>
            <a:r>
              <a:rPr lang="en-US" altLang="zh-CN"/>
              <a:t> G(</a:t>
            </a:r>
            <a:r>
              <a:rPr lang="en-US" altLang="zh-CN" i="1"/>
              <a:t>y, z, </a:t>
            </a:r>
            <a:r>
              <a:rPr lang="en-US" altLang="zh-CN"/>
              <a:t>3) </a:t>
            </a:r>
            <a:r>
              <a:rPr lang="en-US" altLang="zh-CN">
                <a:sym typeface="Symbol" panose="05050102010706020507" pitchFamily="18" charset="2"/>
              </a:rPr>
              <a:t></a:t>
            </a:r>
            <a:r>
              <a:rPr lang="en-US" altLang="zh-CN"/>
              <a:t> G(</a:t>
            </a:r>
            <a:r>
              <a:rPr lang="en-US" altLang="zh-CN" i="1"/>
              <a:t>x, z, </a:t>
            </a:r>
            <a:r>
              <a:rPr lang="en-US" altLang="zh-CN"/>
              <a:t>3)</a:t>
            </a:r>
          </a:p>
          <a:p>
            <a:pPr algn="just"/>
            <a:r>
              <a:rPr lang="zh-CN" altLang="en-US"/>
              <a:t>其中　 </a:t>
            </a:r>
            <a:r>
              <a:rPr lang="en-US" altLang="zh-CN"/>
              <a:t>G(</a:t>
            </a:r>
            <a:r>
              <a:rPr lang="en-US" altLang="zh-CN" i="1"/>
              <a:t>e</a:t>
            </a:r>
            <a:r>
              <a:rPr lang="en-US" altLang="zh-CN" i="1" baseline="-25000"/>
              <a:t>1</a:t>
            </a:r>
            <a:r>
              <a:rPr lang="en-US" altLang="zh-CN" i="1"/>
              <a:t>, e</a:t>
            </a:r>
            <a:r>
              <a:rPr lang="en-US" altLang="zh-CN" i="1" baseline="-25000"/>
              <a:t>2</a:t>
            </a:r>
            <a:r>
              <a:rPr lang="en-US" altLang="zh-CN" i="1"/>
              <a:t>,</a:t>
            </a:r>
            <a:r>
              <a:rPr lang="en-US" altLang="zh-CN" i="1" baseline="-25000"/>
              <a:t> </a:t>
            </a:r>
            <a:r>
              <a:rPr lang="en-US" altLang="zh-CN" i="1"/>
              <a:t>e</a:t>
            </a:r>
            <a:r>
              <a:rPr lang="en-US" altLang="zh-CN" i="1" baseline="-25000"/>
              <a:t>3</a:t>
            </a:r>
            <a:r>
              <a:rPr lang="en-US" altLang="zh-CN" i="1"/>
              <a:t> </a:t>
            </a:r>
            <a:r>
              <a:rPr lang="en-US" altLang="zh-CN"/>
              <a:t>) : </a:t>
            </a:r>
            <a:r>
              <a:rPr lang="en-US" altLang="zh-CN" i="1"/>
              <a:t>e</a:t>
            </a:r>
            <a:r>
              <a:rPr lang="en-US" altLang="zh-CN" i="1" baseline="-25000"/>
              <a:t>1 </a:t>
            </a:r>
            <a:r>
              <a:rPr lang="en-US" altLang="zh-CN" i="1"/>
              <a:t>+ e</a:t>
            </a:r>
            <a:r>
              <a:rPr lang="en-US" altLang="zh-CN" i="1" baseline="-25000"/>
              <a:t>2 </a:t>
            </a:r>
            <a:r>
              <a:rPr lang="en-US" altLang="zh-CN"/>
              <a:t>&gt; </a:t>
            </a:r>
            <a:r>
              <a:rPr lang="en-US" altLang="zh-CN" i="1"/>
              <a:t>e</a:t>
            </a:r>
            <a:r>
              <a:rPr lang="en-US" altLang="zh-CN" i="1" baseline="-25000"/>
              <a:t>3</a:t>
            </a:r>
            <a:r>
              <a:rPr lang="en-US" altLang="zh-CN"/>
              <a:t> </a:t>
            </a:r>
          </a:p>
          <a:p>
            <a:pPr algn="just"/>
            <a:r>
              <a:rPr lang="zh-CN" altLang="en-US"/>
              <a:t>　　</a:t>
            </a:r>
          </a:p>
          <a:p>
            <a:pPr algn="just"/>
            <a:r>
              <a:rPr lang="zh-CN" altLang="en-US"/>
              <a:t>从上面几个例子不难发现，在命题符号化的过程中，确定一个谓词的命名变元的个数并不单纯由命题中所含个体的个数来决定。一个个体是否需要被当作谓词命名变元的填入，取决于该个体对整个命题的影响。</a:t>
            </a:r>
          </a:p>
          <a:p>
            <a:endParaRPr lang="zh-CN" altLang="en-US"/>
          </a:p>
        </p:txBody>
      </p:sp>
    </p:spTree>
    <p:extLst>
      <p:ext uri="{BB962C8B-B14F-4D97-AF65-F5344CB8AC3E}">
        <p14:creationId xmlns:p14="http://schemas.microsoft.com/office/powerpoint/2010/main" val="2386421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A111341-BB73-40B4-B12D-C7E43E83ED13}"/>
              </a:ext>
            </a:extLst>
          </p:cNvPr>
          <p:cNvSpPr>
            <a:spLocks noGrp="1"/>
          </p:cNvSpPr>
          <p:nvPr>
            <p:ph type="body" sz="quarter" idx="11"/>
          </p:nvPr>
        </p:nvSpPr>
        <p:spPr/>
        <p:txBody>
          <a:bodyPr/>
          <a:lstStyle/>
          <a:p>
            <a:pPr>
              <a:lnSpc>
                <a:spcPct val="100000"/>
              </a:lnSpc>
              <a:spcBef>
                <a:spcPts val="1800"/>
              </a:spcBef>
            </a:pPr>
            <a:r>
              <a:rPr lang="en-US" altLang="zh-CN" sz="2400">
                <a:effectLst/>
              </a:rPr>
              <a:t>2.1.1  </a:t>
            </a:r>
            <a:r>
              <a:rPr lang="zh-CN" altLang="en-US" sz="2400">
                <a:effectLst/>
              </a:rPr>
              <a:t>谓词与个体</a:t>
            </a:r>
            <a:endParaRPr lang="en-US" altLang="zh-CN" sz="2400">
              <a:effectLst/>
            </a:endParaRPr>
          </a:p>
          <a:p>
            <a:pPr>
              <a:lnSpc>
                <a:spcPct val="100000"/>
              </a:lnSpc>
              <a:spcBef>
                <a:spcPts val="1800"/>
              </a:spcBef>
            </a:pPr>
            <a:r>
              <a:rPr lang="en-US" altLang="zh-CN" sz="2400">
                <a:solidFill>
                  <a:srgbClr val="FF0000"/>
                </a:solidFill>
                <a:effectLst/>
              </a:rPr>
              <a:t>2.1.2  </a:t>
            </a:r>
            <a:r>
              <a:rPr lang="zh-CN" altLang="en-US" sz="2400">
                <a:solidFill>
                  <a:srgbClr val="FF0000"/>
                </a:solidFill>
                <a:effectLst/>
              </a:rPr>
              <a:t>量词</a:t>
            </a:r>
          </a:p>
          <a:p>
            <a:pPr>
              <a:lnSpc>
                <a:spcPct val="100000"/>
              </a:lnSpc>
              <a:spcBef>
                <a:spcPts val="1800"/>
              </a:spcBef>
            </a:pPr>
            <a:r>
              <a:rPr lang="en-US" altLang="zh-CN" sz="2400">
                <a:effectLst/>
              </a:rPr>
              <a:t>2.1.3  </a:t>
            </a:r>
            <a:r>
              <a:rPr lang="zh-CN" altLang="en-US" sz="2400">
                <a:effectLst/>
              </a:rPr>
              <a:t>谓词符号化</a:t>
            </a:r>
          </a:p>
        </p:txBody>
      </p:sp>
      <p:sp>
        <p:nvSpPr>
          <p:cNvPr id="3" name="文本占位符 2">
            <a:extLst>
              <a:ext uri="{FF2B5EF4-FFF2-40B4-BE49-F238E27FC236}">
                <a16:creationId xmlns:a16="http://schemas.microsoft.com/office/drawing/2014/main" id="{010AF481-B142-4596-9008-8D5D593E3D0C}"/>
              </a:ext>
            </a:extLst>
          </p:cNvPr>
          <p:cNvSpPr>
            <a:spLocks noGrp="1"/>
          </p:cNvSpPr>
          <p:nvPr>
            <p:ph type="body" sz="quarter" idx="13"/>
          </p:nvPr>
        </p:nvSpPr>
        <p:spPr/>
        <p:txBody>
          <a:bodyPr/>
          <a:lstStyle/>
          <a:p>
            <a:pPr algn="just">
              <a:lnSpc>
                <a:spcPct val="100000"/>
              </a:lnSpc>
              <a:spcBef>
                <a:spcPts val="1800"/>
              </a:spcBef>
            </a:pPr>
            <a:r>
              <a:rPr lang="en-US" altLang="zh-CN"/>
              <a:t>2.1  </a:t>
            </a:r>
            <a:r>
              <a:rPr lang="zh-CN" altLang="en-US"/>
              <a:t>谓词与量词</a:t>
            </a:r>
          </a:p>
        </p:txBody>
      </p:sp>
    </p:spTree>
    <p:extLst>
      <p:ext uri="{BB962C8B-B14F-4D97-AF65-F5344CB8AC3E}">
        <p14:creationId xmlns:p14="http://schemas.microsoft.com/office/powerpoint/2010/main" val="2975703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44C5D28-3CF3-41C7-918D-ABDBEF2D2D21}"/>
              </a:ext>
            </a:extLst>
          </p:cNvPr>
          <p:cNvSpPr>
            <a:spLocks noGrp="1"/>
          </p:cNvSpPr>
          <p:nvPr>
            <p:ph type="body" sz="quarter" idx="13"/>
          </p:nvPr>
        </p:nvSpPr>
        <p:spPr/>
        <p:txBody>
          <a:bodyPr/>
          <a:lstStyle/>
          <a:p>
            <a:pPr>
              <a:lnSpc>
                <a:spcPct val="100000"/>
              </a:lnSpc>
              <a:spcBef>
                <a:spcPts val="1800"/>
              </a:spcBef>
            </a:pPr>
            <a:r>
              <a:rPr lang="en-US" altLang="zh-CN"/>
              <a:t>2.1.2  </a:t>
            </a:r>
            <a:r>
              <a:rPr lang="zh-CN" altLang="en-US"/>
              <a:t>量词</a:t>
            </a:r>
          </a:p>
        </p:txBody>
      </p:sp>
      <p:sp>
        <p:nvSpPr>
          <p:cNvPr id="3" name="文本占位符 2">
            <a:extLst>
              <a:ext uri="{FF2B5EF4-FFF2-40B4-BE49-F238E27FC236}">
                <a16:creationId xmlns:a16="http://schemas.microsoft.com/office/drawing/2014/main" id="{53F56184-26E1-47C8-B3F4-CA9C7F6C6FC6}"/>
              </a:ext>
            </a:extLst>
          </p:cNvPr>
          <p:cNvSpPr>
            <a:spLocks noGrp="1"/>
          </p:cNvSpPr>
          <p:nvPr>
            <p:ph type="body" sz="quarter" idx="14"/>
          </p:nvPr>
        </p:nvSpPr>
        <p:spPr/>
        <p:txBody>
          <a:bodyPr/>
          <a:lstStyle/>
          <a:p>
            <a:pPr algn="just">
              <a:spcBef>
                <a:spcPts val="600"/>
              </a:spcBef>
            </a:pPr>
            <a:r>
              <a:rPr lang="zh-CN" altLang="en-US" b="1">
                <a:solidFill>
                  <a:srgbClr val="0033CC"/>
                </a:solidFill>
              </a:rPr>
              <a:t>全称量词</a:t>
            </a:r>
            <a:r>
              <a:rPr lang="zh-CN" altLang="en-US"/>
              <a:t>，记为 </a:t>
            </a:r>
            <a:r>
              <a:rPr lang="zh-CN" altLang="en-US" b="1">
                <a:sym typeface="Symbol" panose="05050102010706020507" pitchFamily="18" charset="2"/>
              </a:rPr>
              <a:t></a:t>
            </a:r>
            <a:endParaRPr lang="en-US" altLang="zh-CN" b="1">
              <a:sym typeface="Symbol" panose="05050102010706020507" pitchFamily="18" charset="2"/>
            </a:endParaRPr>
          </a:p>
          <a:p>
            <a:pPr algn="just">
              <a:spcBef>
                <a:spcPts val="600"/>
              </a:spcBef>
            </a:pPr>
            <a:r>
              <a:rPr lang="zh-CN" altLang="en-US"/>
              <a:t>设</a:t>
            </a:r>
            <a:r>
              <a:rPr lang="en-US" altLang="zh-CN"/>
              <a:t>A(e)</a:t>
            </a:r>
            <a:r>
              <a:rPr lang="zh-CN" altLang="en-US"/>
              <a:t>是定义在个体域</a:t>
            </a:r>
            <a:r>
              <a:rPr lang="en-US" altLang="zh-CN"/>
              <a:t>I</a:t>
            </a:r>
            <a:r>
              <a:rPr lang="zh-CN" altLang="en-US"/>
              <a:t>上的谓词。表达式 </a:t>
            </a:r>
            <a:r>
              <a:rPr lang="zh-CN" altLang="en-US">
                <a:sym typeface="Symbol" panose="05050102010706020507" pitchFamily="18" charset="2"/>
              </a:rPr>
              <a:t></a:t>
            </a:r>
            <a:r>
              <a:rPr lang="en-US" altLang="zh-CN">
                <a:sym typeface="Symbol" panose="05050102010706020507" pitchFamily="18" charset="2"/>
              </a:rPr>
              <a:t>xA(x) </a:t>
            </a:r>
            <a:r>
              <a:rPr lang="zh-CN" altLang="en-US"/>
              <a:t>为真当且仅当对于个体域 </a:t>
            </a:r>
            <a:r>
              <a:rPr lang="en-US" altLang="zh-CN" i="1"/>
              <a:t>I </a:t>
            </a:r>
            <a:r>
              <a:rPr lang="zh-CN" altLang="en-US"/>
              <a:t>上的每一个个体</a:t>
            </a:r>
            <a:r>
              <a:rPr lang="en-US" altLang="zh-CN"/>
              <a:t>x</a:t>
            </a:r>
            <a:r>
              <a:rPr lang="zh-CN" altLang="en-US"/>
              <a:t>，均有</a:t>
            </a:r>
            <a:r>
              <a:rPr lang="en-US" altLang="zh-CN">
                <a:sym typeface="Symbol" panose="05050102010706020507" pitchFamily="18" charset="2"/>
              </a:rPr>
              <a:t>A(x)</a:t>
            </a:r>
            <a:r>
              <a:rPr lang="zh-CN" altLang="en-US"/>
              <a:t>为真。同时，称</a:t>
            </a:r>
            <a:r>
              <a:rPr lang="en-US" altLang="zh-CN"/>
              <a:t>x</a:t>
            </a:r>
            <a:r>
              <a:rPr lang="zh-CN" altLang="en-US"/>
              <a:t>为该全称量词的</a:t>
            </a:r>
            <a:r>
              <a:rPr lang="zh-CN" altLang="en-US" b="1">
                <a:solidFill>
                  <a:srgbClr val="0033CC"/>
                </a:solidFill>
              </a:rPr>
              <a:t>指导变元</a:t>
            </a:r>
            <a:r>
              <a:rPr lang="zh-CN" altLang="en-US"/>
              <a:t>，</a:t>
            </a:r>
            <a:r>
              <a:rPr lang="en-US" altLang="zh-CN"/>
              <a:t>A(x)</a:t>
            </a:r>
            <a:r>
              <a:rPr lang="zh-CN" altLang="en-US"/>
              <a:t>为该全称量词的</a:t>
            </a:r>
            <a:r>
              <a:rPr lang="zh-CN" altLang="en-US" b="1">
                <a:solidFill>
                  <a:srgbClr val="0033CC"/>
                </a:solidFill>
              </a:rPr>
              <a:t>辖域</a:t>
            </a:r>
            <a:r>
              <a:rPr lang="en-US" altLang="zh-CN"/>
              <a:t>(</a:t>
            </a:r>
            <a:r>
              <a:rPr lang="zh-CN" altLang="en-US"/>
              <a:t>或作用域</a:t>
            </a:r>
            <a:r>
              <a:rPr lang="en-US" altLang="zh-CN"/>
              <a:t>)</a:t>
            </a:r>
            <a:r>
              <a:rPr lang="zh-CN" altLang="en-US"/>
              <a:t>。</a:t>
            </a:r>
            <a:endParaRPr lang="en-US" altLang="zh-CN"/>
          </a:p>
          <a:p>
            <a:pPr algn="just">
              <a:spcBef>
                <a:spcPts val="600"/>
              </a:spcBef>
            </a:pPr>
            <a:endParaRPr lang="en-US" altLang="zh-CN"/>
          </a:p>
          <a:p>
            <a:pPr algn="just">
              <a:spcBef>
                <a:spcPts val="600"/>
              </a:spcBef>
            </a:pPr>
            <a:r>
              <a:rPr lang="zh-CN" altLang="en-US" b="1"/>
              <a:t>例    </a:t>
            </a:r>
            <a:r>
              <a:rPr lang="en-US" altLang="zh-CN"/>
              <a:t>G</a:t>
            </a:r>
            <a:r>
              <a:rPr lang="zh-CN" altLang="en-US"/>
              <a:t>是定义在自然数集合上的二元谓词。</a:t>
            </a:r>
            <a:endParaRPr lang="en-US" altLang="zh-CN"/>
          </a:p>
          <a:p>
            <a:pPr algn="just">
              <a:spcBef>
                <a:spcPts val="600"/>
              </a:spcBef>
            </a:pPr>
            <a:r>
              <a:rPr lang="en-US" altLang="zh-CN"/>
              <a:t>G(</a:t>
            </a:r>
            <a:r>
              <a:rPr lang="en-US" altLang="zh-CN" i="1"/>
              <a:t>e</a:t>
            </a:r>
            <a:r>
              <a:rPr lang="en-US" altLang="zh-CN" i="1" baseline="-25000"/>
              <a:t>1</a:t>
            </a:r>
            <a:r>
              <a:rPr lang="en-US" altLang="zh-CN" i="1"/>
              <a:t>,e</a:t>
            </a:r>
            <a:r>
              <a:rPr lang="en-US" altLang="zh-CN" i="1" baseline="-25000"/>
              <a:t>2</a:t>
            </a:r>
            <a:r>
              <a:rPr lang="en-US" altLang="zh-CN"/>
              <a:t>) : </a:t>
            </a:r>
            <a:r>
              <a:rPr lang="en-US" altLang="zh-CN" i="1"/>
              <a:t>e</a:t>
            </a:r>
            <a:r>
              <a:rPr lang="en-US" altLang="zh-CN" i="1" baseline="-25000"/>
              <a:t>1</a:t>
            </a:r>
            <a:r>
              <a:rPr lang="en-US" altLang="zh-CN" baseline="-25000"/>
              <a:t> </a:t>
            </a:r>
            <a:r>
              <a:rPr lang="en-US" altLang="zh-CN">
                <a:sym typeface="Symbol" panose="05050102010706020507" pitchFamily="18" charset="2"/>
              </a:rPr>
              <a:t> </a:t>
            </a:r>
            <a:r>
              <a:rPr lang="en-US" altLang="zh-CN" i="1">
                <a:sym typeface="Symbol" panose="05050102010706020507" pitchFamily="18" charset="2"/>
              </a:rPr>
              <a:t>e</a:t>
            </a:r>
            <a:r>
              <a:rPr lang="en-US" altLang="zh-CN" i="1" baseline="-25000">
                <a:sym typeface="Symbol" panose="05050102010706020507" pitchFamily="18" charset="2"/>
              </a:rPr>
              <a:t>2</a:t>
            </a:r>
          </a:p>
          <a:p>
            <a:pPr algn="just">
              <a:spcBef>
                <a:spcPts val="600"/>
              </a:spcBef>
            </a:pPr>
            <a:r>
              <a:rPr lang="zh-CN" altLang="en-US"/>
              <a:t>则 </a:t>
            </a:r>
            <a:r>
              <a:rPr lang="zh-CN" altLang="en-US">
                <a:sym typeface="Symbol" panose="05050102010706020507" pitchFamily="18" charset="2"/>
              </a:rPr>
              <a:t></a:t>
            </a:r>
            <a:r>
              <a:rPr lang="en-US" altLang="zh-CN">
                <a:sym typeface="Symbol" panose="05050102010706020507" pitchFamily="18" charset="2"/>
              </a:rPr>
              <a:t>xG(1,x) </a:t>
            </a:r>
            <a:r>
              <a:rPr lang="zh-CN" altLang="en-US"/>
              <a:t>为真。即对于每一个自然数</a:t>
            </a:r>
            <a:r>
              <a:rPr lang="en-US" altLang="zh-CN"/>
              <a:t>x</a:t>
            </a:r>
            <a:r>
              <a:rPr lang="zh-CN" altLang="en-US"/>
              <a:t>，均有</a:t>
            </a:r>
            <a:r>
              <a:rPr lang="en-US" altLang="zh-CN">
                <a:sym typeface="Symbol" panose="05050102010706020507" pitchFamily="18" charset="2"/>
              </a:rPr>
              <a:t>G(1,x)=T</a:t>
            </a:r>
            <a:r>
              <a:rPr lang="en-US" altLang="zh-CN"/>
              <a:t> </a:t>
            </a:r>
            <a:r>
              <a:rPr lang="zh-CN" altLang="en-US"/>
              <a:t>。</a:t>
            </a:r>
          </a:p>
          <a:p>
            <a:pPr indent="282575" algn="just">
              <a:spcBef>
                <a:spcPts val="600"/>
              </a:spcBef>
            </a:pPr>
            <a:endParaRPr lang="zh-CN" altLang="en-US"/>
          </a:p>
          <a:p>
            <a:pPr algn="just">
              <a:spcBef>
                <a:spcPts val="600"/>
              </a:spcBef>
            </a:pPr>
            <a:r>
              <a:rPr lang="zh-CN" altLang="en-US" b="1">
                <a:solidFill>
                  <a:srgbClr val="0033CC"/>
                </a:solidFill>
              </a:rPr>
              <a:t>存在量词</a:t>
            </a:r>
            <a:r>
              <a:rPr lang="zh-CN" altLang="en-US"/>
              <a:t>，记为 </a:t>
            </a:r>
            <a:r>
              <a:rPr lang="zh-CN" altLang="en-US" b="1">
                <a:sym typeface="Symbol" panose="05050102010706020507" pitchFamily="18" charset="2"/>
              </a:rPr>
              <a:t></a:t>
            </a:r>
            <a:endParaRPr lang="en-US" altLang="zh-CN" b="1">
              <a:sym typeface="Symbol" panose="05050102010706020507" pitchFamily="18" charset="2"/>
            </a:endParaRPr>
          </a:p>
          <a:p>
            <a:pPr algn="just">
              <a:spcBef>
                <a:spcPts val="600"/>
              </a:spcBef>
            </a:pPr>
            <a:r>
              <a:rPr lang="zh-CN" altLang="en-US"/>
              <a:t>设</a:t>
            </a:r>
            <a:r>
              <a:rPr lang="en-US" altLang="zh-CN"/>
              <a:t>A(e)</a:t>
            </a:r>
            <a:r>
              <a:rPr lang="zh-CN" altLang="en-US"/>
              <a:t>是定义在个体域</a:t>
            </a:r>
            <a:r>
              <a:rPr lang="en-US" altLang="zh-CN"/>
              <a:t>I</a:t>
            </a:r>
            <a:r>
              <a:rPr lang="zh-CN" altLang="en-US"/>
              <a:t>上的谓词。表达式 </a:t>
            </a:r>
            <a:r>
              <a:rPr lang="zh-CN" altLang="en-US">
                <a:sym typeface="Symbol" panose="05050102010706020507" pitchFamily="18" charset="2"/>
              </a:rPr>
              <a:t></a:t>
            </a:r>
            <a:r>
              <a:rPr lang="en-US" altLang="zh-CN">
                <a:sym typeface="Symbol" panose="05050102010706020507" pitchFamily="18" charset="2"/>
              </a:rPr>
              <a:t>xA(x) </a:t>
            </a:r>
            <a:r>
              <a:rPr lang="zh-CN" altLang="en-US"/>
              <a:t>为真当且仅当在个体域 </a:t>
            </a:r>
            <a:r>
              <a:rPr lang="en-US" altLang="zh-CN" i="1"/>
              <a:t>I </a:t>
            </a:r>
            <a:r>
              <a:rPr lang="zh-CN" altLang="en-US"/>
              <a:t>中至少有一个个体</a:t>
            </a:r>
            <a:r>
              <a:rPr lang="en-US" altLang="zh-CN"/>
              <a:t>x</a:t>
            </a:r>
            <a:r>
              <a:rPr lang="zh-CN" altLang="en-US"/>
              <a:t>，使</a:t>
            </a:r>
            <a:r>
              <a:rPr lang="en-US" altLang="zh-CN">
                <a:sym typeface="Symbol" panose="05050102010706020507" pitchFamily="18" charset="2"/>
              </a:rPr>
              <a:t>A(x)</a:t>
            </a:r>
            <a:r>
              <a:rPr lang="zh-CN" altLang="en-US"/>
              <a:t>为真。同时，称</a:t>
            </a:r>
            <a:r>
              <a:rPr lang="en-US" altLang="zh-CN"/>
              <a:t>x</a:t>
            </a:r>
            <a:r>
              <a:rPr lang="zh-CN" altLang="en-US"/>
              <a:t>为该存在量词的</a:t>
            </a:r>
            <a:r>
              <a:rPr lang="zh-CN" altLang="en-US" b="1">
                <a:solidFill>
                  <a:srgbClr val="0033CC"/>
                </a:solidFill>
              </a:rPr>
              <a:t>指导变元</a:t>
            </a:r>
            <a:r>
              <a:rPr lang="zh-CN" altLang="en-US"/>
              <a:t>， </a:t>
            </a:r>
            <a:r>
              <a:rPr lang="en-US" altLang="zh-CN">
                <a:sym typeface="Symbol" panose="05050102010706020507" pitchFamily="18" charset="2"/>
              </a:rPr>
              <a:t>A(x)</a:t>
            </a:r>
            <a:r>
              <a:rPr lang="zh-CN" altLang="en-US"/>
              <a:t>为该存在量词的</a:t>
            </a:r>
            <a:r>
              <a:rPr lang="zh-CN" altLang="en-US" b="1">
                <a:solidFill>
                  <a:srgbClr val="0033CC"/>
                </a:solidFill>
              </a:rPr>
              <a:t>辖域</a:t>
            </a:r>
            <a:r>
              <a:rPr lang="en-US" altLang="zh-CN"/>
              <a:t>(</a:t>
            </a:r>
            <a:r>
              <a:rPr lang="zh-CN" altLang="en-US"/>
              <a:t>或作用域</a:t>
            </a:r>
            <a:r>
              <a:rPr lang="en-US" altLang="zh-CN"/>
              <a:t>)</a:t>
            </a:r>
            <a:r>
              <a:rPr lang="zh-CN" altLang="en-US"/>
              <a:t>。</a:t>
            </a:r>
            <a:endParaRPr lang="en-US" altLang="zh-CN"/>
          </a:p>
          <a:p>
            <a:pPr algn="just">
              <a:spcBef>
                <a:spcPts val="600"/>
              </a:spcBef>
            </a:pPr>
            <a:endParaRPr lang="en-US" altLang="zh-CN"/>
          </a:p>
          <a:p>
            <a:pPr algn="just">
              <a:spcBef>
                <a:spcPts val="600"/>
              </a:spcBef>
            </a:pPr>
            <a:r>
              <a:rPr lang="zh-CN" altLang="en-US" b="1"/>
              <a:t>例  </a:t>
            </a:r>
            <a:r>
              <a:rPr lang="zh-CN" altLang="en-US"/>
              <a:t>在上面的例子中，</a:t>
            </a:r>
            <a:r>
              <a:rPr lang="zh-CN" altLang="en-US">
                <a:sym typeface="Symbol" panose="05050102010706020507" pitchFamily="18" charset="2"/>
              </a:rPr>
              <a:t></a:t>
            </a:r>
            <a:r>
              <a:rPr lang="en-US" altLang="zh-CN">
                <a:sym typeface="Symbol" panose="05050102010706020507" pitchFamily="18" charset="2"/>
              </a:rPr>
              <a:t>xG(x,2)</a:t>
            </a:r>
            <a:r>
              <a:rPr lang="zh-CN" altLang="en-US"/>
              <a:t>为真，即存在某个自然数</a:t>
            </a:r>
            <a:r>
              <a:rPr lang="en-US" altLang="zh-CN"/>
              <a:t>x</a:t>
            </a:r>
            <a:r>
              <a:rPr lang="zh-CN" altLang="en-US"/>
              <a:t>，使</a:t>
            </a:r>
            <a:r>
              <a:rPr lang="en-US" altLang="zh-CN"/>
              <a:t>G(x,2)=T</a:t>
            </a:r>
            <a:r>
              <a:rPr lang="zh-CN" altLang="en-US"/>
              <a:t>。</a:t>
            </a:r>
          </a:p>
          <a:p>
            <a:endParaRPr lang="zh-CN" altLang="en-US"/>
          </a:p>
        </p:txBody>
      </p:sp>
    </p:spTree>
    <p:extLst>
      <p:ext uri="{BB962C8B-B14F-4D97-AF65-F5344CB8AC3E}">
        <p14:creationId xmlns:p14="http://schemas.microsoft.com/office/powerpoint/2010/main" val="2024201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1344D75-1076-4F47-9141-75A930DFFB5C}"/>
              </a:ext>
            </a:extLst>
          </p:cNvPr>
          <p:cNvSpPr>
            <a:spLocks noGrp="1"/>
          </p:cNvSpPr>
          <p:nvPr>
            <p:ph type="body" sz="quarter" idx="13"/>
          </p:nvPr>
        </p:nvSpPr>
        <p:spPr/>
        <p:txBody>
          <a:bodyPr/>
          <a:lstStyle/>
          <a:p>
            <a:r>
              <a:rPr lang="zh-CN" altLang="en-US"/>
              <a:t>回顾</a:t>
            </a:r>
          </a:p>
        </p:txBody>
      </p:sp>
      <p:sp>
        <p:nvSpPr>
          <p:cNvPr id="3" name="文本占位符 2">
            <a:extLst>
              <a:ext uri="{FF2B5EF4-FFF2-40B4-BE49-F238E27FC236}">
                <a16:creationId xmlns:a16="http://schemas.microsoft.com/office/drawing/2014/main" id="{F00EEDE5-3A8D-412C-96A0-915B271FCDF6}"/>
              </a:ext>
            </a:extLst>
          </p:cNvPr>
          <p:cNvSpPr>
            <a:spLocks noGrp="1"/>
          </p:cNvSpPr>
          <p:nvPr>
            <p:ph type="body" sz="quarter" idx="14"/>
          </p:nvPr>
        </p:nvSpPr>
        <p:spPr/>
        <p:txBody>
          <a:bodyPr/>
          <a:lstStyle/>
          <a:p>
            <a:r>
              <a:rPr lang="zh-CN" altLang="en-US" b="1"/>
              <a:t>例  </a:t>
            </a:r>
            <a:r>
              <a:rPr lang="pt-BR" altLang="zh-CN"/>
              <a:t>P </a:t>
            </a:r>
            <a:r>
              <a:rPr lang="en-US" altLang="zh-CN">
                <a:sym typeface="Symbol" panose="05050102010706020507" pitchFamily="18" charset="2"/>
              </a:rPr>
              <a:t> </a:t>
            </a:r>
            <a:r>
              <a:rPr lang="pt-BR" altLang="zh-CN"/>
              <a:t>(Q </a:t>
            </a:r>
            <a:r>
              <a:rPr lang="en-US" altLang="zh-CN">
                <a:sym typeface="Symbol" panose="05050102010706020507" pitchFamily="18" charset="2"/>
              </a:rPr>
              <a:t></a:t>
            </a:r>
            <a:r>
              <a:rPr lang="pt-BR" altLang="zh-CN"/>
              <a:t> R)</a:t>
            </a:r>
            <a:r>
              <a:rPr lang="zh-CN" altLang="en-US"/>
              <a:t>，</a:t>
            </a:r>
            <a:r>
              <a:rPr lang="en-US" altLang="zh-CN">
                <a:sym typeface="Symbol" panose="05050102010706020507" pitchFamily="18" charset="2"/>
              </a:rPr>
              <a:t> </a:t>
            </a:r>
            <a:r>
              <a:rPr lang="pt-BR" altLang="zh-CN"/>
              <a:t>S </a:t>
            </a:r>
            <a:r>
              <a:rPr lang="en-US" altLang="zh-CN">
                <a:sym typeface="Symbol" panose="05050102010706020507" pitchFamily="18" charset="2"/>
              </a:rPr>
              <a:t> </a:t>
            </a:r>
            <a:r>
              <a:rPr lang="pt-BR" altLang="zh-CN"/>
              <a:t>Q</a:t>
            </a:r>
            <a:r>
              <a:rPr lang="zh-CN" altLang="en-US"/>
              <a:t>，</a:t>
            </a:r>
            <a:r>
              <a:rPr lang="pt-BR" altLang="zh-CN"/>
              <a:t> P </a:t>
            </a:r>
            <a:r>
              <a:rPr lang="en-US" altLang="zh-CN">
                <a:sym typeface="Symbol" panose="05050102010706020507" pitchFamily="18" charset="2"/>
              </a:rPr>
              <a:t>  </a:t>
            </a:r>
            <a:r>
              <a:rPr lang="pt-BR" altLang="zh-CN"/>
              <a:t>S |= R</a:t>
            </a:r>
          </a:p>
          <a:p>
            <a:r>
              <a:rPr lang="zh-CN" altLang="en-US" b="1"/>
              <a:t>例  </a:t>
            </a:r>
            <a:r>
              <a:rPr lang="pt-BR" altLang="zh-CN"/>
              <a:t>P </a:t>
            </a:r>
            <a:r>
              <a:rPr lang="en-US" altLang="zh-CN">
                <a:sym typeface="Symbol" panose="05050102010706020507" pitchFamily="18" charset="2"/>
              </a:rPr>
              <a:t> </a:t>
            </a:r>
            <a:r>
              <a:rPr lang="pt-BR" altLang="zh-CN"/>
              <a:t>(Q </a:t>
            </a:r>
            <a:r>
              <a:rPr lang="en-US" altLang="zh-CN">
                <a:sym typeface="Symbol" panose="05050102010706020507" pitchFamily="18" charset="2"/>
              </a:rPr>
              <a:t></a:t>
            </a:r>
            <a:r>
              <a:rPr lang="pt-BR" altLang="zh-CN"/>
              <a:t> </a:t>
            </a:r>
            <a:r>
              <a:rPr lang="en-US" altLang="zh-CN">
                <a:sym typeface="Symbol" panose="05050102010706020507" pitchFamily="18" charset="2"/>
              </a:rPr>
              <a:t>S</a:t>
            </a:r>
            <a:r>
              <a:rPr lang="pt-BR" altLang="zh-CN"/>
              <a:t>)</a:t>
            </a:r>
            <a:r>
              <a:rPr lang="zh-CN" altLang="en-US"/>
              <a:t>，</a:t>
            </a:r>
            <a:r>
              <a:rPr lang="en-US" altLang="zh-CN">
                <a:sym typeface="Symbol" panose="05050102010706020507" pitchFamily="18" charset="2"/>
              </a:rPr>
              <a:t> </a:t>
            </a:r>
            <a:r>
              <a:rPr lang="pt-BR" altLang="zh-CN"/>
              <a:t>R </a:t>
            </a:r>
            <a:r>
              <a:rPr lang="en-US" altLang="zh-CN">
                <a:sym typeface="Symbol" panose="05050102010706020507" pitchFamily="18" charset="2"/>
              </a:rPr>
              <a:t> P</a:t>
            </a:r>
            <a:r>
              <a:rPr lang="zh-CN" altLang="en-US"/>
              <a:t>，</a:t>
            </a:r>
            <a:r>
              <a:rPr lang="pt-BR" altLang="zh-CN"/>
              <a:t> </a:t>
            </a:r>
            <a:r>
              <a:rPr lang="en-US" altLang="zh-CN"/>
              <a:t>Q </a:t>
            </a:r>
            <a:r>
              <a:rPr lang="pt-BR" altLang="zh-CN"/>
              <a:t>|= R</a:t>
            </a:r>
            <a:r>
              <a:rPr lang="en-US" altLang="zh-CN">
                <a:sym typeface="Symbol" panose="05050102010706020507" pitchFamily="18" charset="2"/>
              </a:rPr>
              <a:t> S</a:t>
            </a:r>
            <a:endParaRPr lang="pt-BR" altLang="zh-CN"/>
          </a:p>
          <a:p>
            <a:endParaRPr lang="en-US" altLang="zh-CN" b="1"/>
          </a:p>
        </p:txBody>
      </p:sp>
    </p:spTree>
    <p:extLst>
      <p:ext uri="{BB962C8B-B14F-4D97-AF65-F5344CB8AC3E}">
        <p14:creationId xmlns:p14="http://schemas.microsoft.com/office/powerpoint/2010/main" val="2596440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A111341-BB73-40B4-B12D-C7E43E83ED13}"/>
              </a:ext>
            </a:extLst>
          </p:cNvPr>
          <p:cNvSpPr>
            <a:spLocks noGrp="1"/>
          </p:cNvSpPr>
          <p:nvPr>
            <p:ph type="body" sz="quarter" idx="11"/>
          </p:nvPr>
        </p:nvSpPr>
        <p:spPr/>
        <p:txBody>
          <a:bodyPr/>
          <a:lstStyle/>
          <a:p>
            <a:pPr>
              <a:lnSpc>
                <a:spcPct val="100000"/>
              </a:lnSpc>
              <a:spcBef>
                <a:spcPts val="1800"/>
              </a:spcBef>
            </a:pPr>
            <a:r>
              <a:rPr lang="en-US" altLang="zh-CN" sz="2400">
                <a:effectLst/>
              </a:rPr>
              <a:t>2.1.1  </a:t>
            </a:r>
            <a:r>
              <a:rPr lang="zh-CN" altLang="en-US" sz="2400">
                <a:effectLst/>
              </a:rPr>
              <a:t>谓词与个体</a:t>
            </a:r>
            <a:endParaRPr lang="en-US" altLang="zh-CN" sz="2400">
              <a:effectLst/>
            </a:endParaRPr>
          </a:p>
          <a:p>
            <a:pPr>
              <a:lnSpc>
                <a:spcPct val="100000"/>
              </a:lnSpc>
              <a:spcBef>
                <a:spcPts val="1800"/>
              </a:spcBef>
            </a:pPr>
            <a:r>
              <a:rPr lang="en-US" altLang="zh-CN" sz="2400">
                <a:effectLst/>
              </a:rPr>
              <a:t>2.1.2  </a:t>
            </a:r>
            <a:r>
              <a:rPr lang="zh-CN" altLang="en-US" sz="2400">
                <a:effectLst/>
              </a:rPr>
              <a:t>量词</a:t>
            </a:r>
          </a:p>
          <a:p>
            <a:pPr>
              <a:lnSpc>
                <a:spcPct val="100000"/>
              </a:lnSpc>
              <a:spcBef>
                <a:spcPts val="1800"/>
              </a:spcBef>
            </a:pPr>
            <a:r>
              <a:rPr lang="en-US" altLang="zh-CN" sz="2400">
                <a:solidFill>
                  <a:srgbClr val="FF0000"/>
                </a:solidFill>
                <a:effectLst/>
              </a:rPr>
              <a:t>2.1.3  </a:t>
            </a:r>
            <a:r>
              <a:rPr lang="zh-CN" altLang="en-US" sz="2400">
                <a:solidFill>
                  <a:srgbClr val="FF0000"/>
                </a:solidFill>
                <a:effectLst/>
              </a:rPr>
              <a:t>谓词符号化</a:t>
            </a:r>
          </a:p>
        </p:txBody>
      </p:sp>
      <p:sp>
        <p:nvSpPr>
          <p:cNvPr id="3" name="文本占位符 2">
            <a:extLst>
              <a:ext uri="{FF2B5EF4-FFF2-40B4-BE49-F238E27FC236}">
                <a16:creationId xmlns:a16="http://schemas.microsoft.com/office/drawing/2014/main" id="{010AF481-B142-4596-9008-8D5D593E3D0C}"/>
              </a:ext>
            </a:extLst>
          </p:cNvPr>
          <p:cNvSpPr>
            <a:spLocks noGrp="1"/>
          </p:cNvSpPr>
          <p:nvPr>
            <p:ph type="body" sz="quarter" idx="13"/>
          </p:nvPr>
        </p:nvSpPr>
        <p:spPr/>
        <p:txBody>
          <a:bodyPr/>
          <a:lstStyle/>
          <a:p>
            <a:pPr algn="just">
              <a:lnSpc>
                <a:spcPct val="100000"/>
              </a:lnSpc>
              <a:spcBef>
                <a:spcPts val="1800"/>
              </a:spcBef>
            </a:pPr>
            <a:r>
              <a:rPr lang="en-US" altLang="zh-CN"/>
              <a:t>2.1  </a:t>
            </a:r>
            <a:r>
              <a:rPr lang="zh-CN" altLang="en-US"/>
              <a:t>谓词与量词</a:t>
            </a:r>
          </a:p>
        </p:txBody>
      </p:sp>
    </p:spTree>
    <p:extLst>
      <p:ext uri="{BB962C8B-B14F-4D97-AF65-F5344CB8AC3E}">
        <p14:creationId xmlns:p14="http://schemas.microsoft.com/office/powerpoint/2010/main" val="2353925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5F4AF77-ABD2-4209-A65E-B35306C11375}"/>
              </a:ext>
            </a:extLst>
          </p:cNvPr>
          <p:cNvSpPr>
            <a:spLocks noGrp="1"/>
          </p:cNvSpPr>
          <p:nvPr>
            <p:ph type="body" sz="quarter" idx="13"/>
          </p:nvPr>
        </p:nvSpPr>
        <p:spPr/>
        <p:txBody>
          <a:bodyPr/>
          <a:lstStyle/>
          <a:p>
            <a:r>
              <a:rPr lang="en-US" altLang="zh-CN"/>
              <a:t>2.1.3  </a:t>
            </a:r>
            <a:r>
              <a:rPr lang="zh-CN" altLang="en-US"/>
              <a:t>谓词符号化</a:t>
            </a:r>
          </a:p>
        </p:txBody>
      </p:sp>
      <p:sp>
        <p:nvSpPr>
          <p:cNvPr id="3" name="文本占位符 2">
            <a:extLst>
              <a:ext uri="{FF2B5EF4-FFF2-40B4-BE49-F238E27FC236}">
                <a16:creationId xmlns:a16="http://schemas.microsoft.com/office/drawing/2014/main" id="{37E287DA-6B29-4899-9D20-C78A336C64DC}"/>
              </a:ext>
            </a:extLst>
          </p:cNvPr>
          <p:cNvSpPr>
            <a:spLocks noGrp="1"/>
          </p:cNvSpPr>
          <p:nvPr>
            <p:ph type="body" sz="quarter" idx="14"/>
          </p:nvPr>
        </p:nvSpPr>
        <p:spPr/>
        <p:txBody>
          <a:bodyPr/>
          <a:lstStyle/>
          <a:p>
            <a:pPr algn="just">
              <a:spcBef>
                <a:spcPts val="600"/>
              </a:spcBef>
            </a:pPr>
            <a:r>
              <a:rPr lang="zh-CN" altLang="en-US"/>
              <a:t>在谓词符号化之前我们先解决关于个体域统一的问题。</a:t>
            </a:r>
            <a:endParaRPr lang="en-US" altLang="zh-CN"/>
          </a:p>
          <a:p>
            <a:pPr algn="just">
              <a:spcBef>
                <a:spcPts val="600"/>
              </a:spcBef>
            </a:pPr>
            <a:endParaRPr lang="en-US" altLang="zh-CN"/>
          </a:p>
          <a:p>
            <a:pPr algn="just">
              <a:spcBef>
                <a:spcPts val="600"/>
              </a:spcBef>
            </a:pPr>
            <a:r>
              <a:rPr lang="zh-CN" altLang="en-US" b="1"/>
              <a:t>例 </a:t>
            </a:r>
            <a:r>
              <a:rPr lang="zh-CN" altLang="en-US"/>
              <a:t>“每个人都有一张桌子。”进行命题符号化。</a:t>
            </a:r>
            <a:endParaRPr lang="en-US" altLang="zh-CN"/>
          </a:p>
          <a:p>
            <a:pPr algn="just">
              <a:spcBef>
                <a:spcPts val="600"/>
              </a:spcBef>
            </a:pPr>
            <a:r>
              <a:rPr lang="zh-CN" altLang="en-US"/>
              <a:t>如果不考虑个体域的统一，可将该命题写成如下形式</a:t>
            </a:r>
          </a:p>
          <a:p>
            <a:pPr algn="ctr">
              <a:spcBef>
                <a:spcPts val="600"/>
              </a:spcBef>
            </a:pPr>
            <a:r>
              <a:rPr lang="zh-CN" altLang="en-US">
                <a:sym typeface="Symbol" panose="05050102010706020507" pitchFamily="18" charset="2"/>
              </a:rPr>
              <a:t></a:t>
            </a:r>
            <a:r>
              <a:rPr lang="en-US" altLang="zh-CN">
                <a:sym typeface="Symbol" panose="05050102010706020507" pitchFamily="18" charset="2"/>
              </a:rPr>
              <a:t>xyD(x,y)</a:t>
            </a:r>
          </a:p>
          <a:p>
            <a:pPr algn="just">
              <a:spcBef>
                <a:spcPts val="600"/>
              </a:spcBef>
            </a:pPr>
            <a:r>
              <a:rPr lang="zh-CN" altLang="en-US"/>
              <a:t>其中，</a:t>
            </a:r>
            <a:r>
              <a:rPr lang="en-US" altLang="zh-CN"/>
              <a:t>D(</a:t>
            </a:r>
            <a:r>
              <a:rPr lang="en-US" altLang="zh-CN" i="1"/>
              <a:t>e</a:t>
            </a:r>
            <a:r>
              <a:rPr lang="en-US" altLang="zh-CN" i="1" baseline="-25000"/>
              <a:t>1</a:t>
            </a:r>
            <a:r>
              <a:rPr lang="en-US" altLang="zh-CN" i="1"/>
              <a:t>,e</a:t>
            </a:r>
            <a:r>
              <a:rPr lang="en-US" altLang="zh-CN" i="1" baseline="-25000"/>
              <a:t>2</a:t>
            </a:r>
            <a:r>
              <a:rPr lang="en-US" altLang="zh-CN"/>
              <a:t>)</a:t>
            </a:r>
            <a:r>
              <a:rPr lang="zh-CN" altLang="en-US"/>
              <a:t>表示</a:t>
            </a:r>
            <a:r>
              <a:rPr lang="en-US" altLang="zh-CN" i="1"/>
              <a:t>e</a:t>
            </a:r>
            <a:r>
              <a:rPr lang="en-US" altLang="zh-CN" i="1" baseline="-25000"/>
              <a:t>1</a:t>
            </a:r>
            <a:r>
              <a:rPr lang="zh-CN" altLang="en-US"/>
              <a:t>有</a:t>
            </a:r>
            <a:r>
              <a:rPr lang="en-US" altLang="zh-CN" i="1"/>
              <a:t>e</a:t>
            </a:r>
            <a:r>
              <a:rPr lang="en-US" altLang="zh-CN" i="1" baseline="-25000"/>
              <a:t>2</a:t>
            </a:r>
            <a:r>
              <a:rPr lang="zh-CN" altLang="en-US"/>
              <a:t>。个体变元</a:t>
            </a:r>
            <a:r>
              <a:rPr lang="en-US" altLang="zh-CN"/>
              <a:t>x</a:t>
            </a:r>
            <a:r>
              <a:rPr lang="zh-CN" altLang="en-US"/>
              <a:t>的个体域是人的集合，</a:t>
            </a:r>
            <a:r>
              <a:rPr lang="en-US" altLang="zh-CN"/>
              <a:t>y</a:t>
            </a:r>
            <a:r>
              <a:rPr lang="zh-CN" altLang="en-US"/>
              <a:t>的个体域是桌子的集合。也就是说</a:t>
            </a:r>
            <a:r>
              <a:rPr lang="en-US" altLang="zh-CN"/>
              <a:t>x</a:t>
            </a:r>
            <a:r>
              <a:rPr lang="zh-CN" altLang="en-US"/>
              <a:t>和</a:t>
            </a:r>
            <a:r>
              <a:rPr lang="en-US" altLang="zh-CN"/>
              <a:t>y</a:t>
            </a:r>
            <a:r>
              <a:rPr lang="zh-CN" altLang="en-US"/>
              <a:t>的个体域是不同的。这样一来，同一个谓词涉及到两个不同的个体域，这种形式对符号化描述是不方便的。</a:t>
            </a:r>
            <a:endParaRPr lang="en-US" altLang="zh-CN"/>
          </a:p>
          <a:p>
            <a:pPr algn="just">
              <a:spcBef>
                <a:spcPts val="600"/>
              </a:spcBef>
            </a:pPr>
            <a:endParaRPr lang="en-US" altLang="zh-CN"/>
          </a:p>
          <a:p>
            <a:pPr algn="just">
              <a:spcBef>
                <a:spcPts val="600"/>
              </a:spcBef>
            </a:pPr>
            <a:r>
              <a:rPr lang="zh-CN" altLang="en-US"/>
              <a:t>因此希望找到一种方法，将所有的个体域统一起来组成一个理想的个体域，即</a:t>
            </a:r>
            <a:r>
              <a:rPr lang="zh-CN" altLang="en-US" b="1">
                <a:solidFill>
                  <a:srgbClr val="0033CC"/>
                </a:solidFill>
              </a:rPr>
              <a:t>全总个体域</a:t>
            </a:r>
            <a:r>
              <a:rPr lang="zh-CN" altLang="en-US"/>
              <a:t>。</a:t>
            </a:r>
            <a:endParaRPr lang="en-US" altLang="zh-CN"/>
          </a:p>
          <a:p>
            <a:pPr algn="just">
              <a:spcBef>
                <a:spcPts val="600"/>
              </a:spcBef>
            </a:pPr>
            <a:r>
              <a:rPr lang="zh-CN" altLang="en-US"/>
              <a:t>并将谓词中不同个体变元的个体域通过谓词的形式在符号化的命题中直接表现出来。这样，在符号化以后就不必考虑不同个体域对个体变元的作用了。</a:t>
            </a:r>
            <a:endParaRPr lang="en-US" altLang="zh-CN"/>
          </a:p>
          <a:p>
            <a:pPr algn="just">
              <a:spcBef>
                <a:spcPts val="600"/>
              </a:spcBef>
            </a:pPr>
            <a:r>
              <a:rPr lang="zh-CN" altLang="en-US"/>
              <a:t>称具有个体域转化功能的谓词为</a:t>
            </a:r>
            <a:r>
              <a:rPr lang="zh-CN" altLang="en-US" b="1">
                <a:solidFill>
                  <a:srgbClr val="0033CC"/>
                </a:solidFill>
              </a:rPr>
              <a:t>特性谓词</a:t>
            </a:r>
            <a:r>
              <a:rPr lang="zh-CN" altLang="en-US"/>
              <a:t>。</a:t>
            </a:r>
          </a:p>
          <a:p>
            <a:endParaRPr lang="zh-CN" altLang="en-US"/>
          </a:p>
        </p:txBody>
      </p:sp>
    </p:spTree>
    <p:extLst>
      <p:ext uri="{BB962C8B-B14F-4D97-AF65-F5344CB8AC3E}">
        <p14:creationId xmlns:p14="http://schemas.microsoft.com/office/powerpoint/2010/main" val="1497780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5F4AF77-ABD2-4209-A65E-B35306C11375}"/>
              </a:ext>
            </a:extLst>
          </p:cNvPr>
          <p:cNvSpPr>
            <a:spLocks noGrp="1"/>
          </p:cNvSpPr>
          <p:nvPr>
            <p:ph type="body" sz="quarter" idx="13"/>
          </p:nvPr>
        </p:nvSpPr>
        <p:spPr/>
        <p:txBody>
          <a:bodyPr/>
          <a:lstStyle/>
          <a:p>
            <a:r>
              <a:rPr lang="en-US" altLang="zh-CN"/>
              <a:t>2.1.3  </a:t>
            </a:r>
            <a:r>
              <a:rPr lang="zh-CN" altLang="en-US"/>
              <a:t>谓词符号化</a:t>
            </a:r>
          </a:p>
        </p:txBody>
      </p:sp>
      <p:sp>
        <p:nvSpPr>
          <p:cNvPr id="3" name="文本占位符 2">
            <a:extLst>
              <a:ext uri="{FF2B5EF4-FFF2-40B4-BE49-F238E27FC236}">
                <a16:creationId xmlns:a16="http://schemas.microsoft.com/office/drawing/2014/main" id="{37E287DA-6B29-4899-9D20-C78A336C64DC}"/>
              </a:ext>
            </a:extLst>
          </p:cNvPr>
          <p:cNvSpPr>
            <a:spLocks noGrp="1"/>
          </p:cNvSpPr>
          <p:nvPr>
            <p:ph type="body" sz="quarter" idx="14"/>
          </p:nvPr>
        </p:nvSpPr>
        <p:spPr/>
        <p:txBody>
          <a:bodyPr/>
          <a:lstStyle/>
          <a:p>
            <a:pPr algn="just">
              <a:spcBef>
                <a:spcPts val="600"/>
              </a:spcBef>
            </a:pPr>
            <a:r>
              <a:rPr lang="zh-CN" altLang="en-US"/>
              <a:t>在谓词符号化之前我们先解决关于个体域统一的问题。</a:t>
            </a:r>
            <a:endParaRPr lang="en-US" altLang="zh-CN"/>
          </a:p>
          <a:p>
            <a:pPr algn="just">
              <a:spcBef>
                <a:spcPts val="600"/>
              </a:spcBef>
            </a:pPr>
            <a:endParaRPr lang="en-US" altLang="zh-CN"/>
          </a:p>
          <a:p>
            <a:pPr algn="just">
              <a:spcBef>
                <a:spcPts val="600"/>
              </a:spcBef>
            </a:pPr>
            <a:r>
              <a:rPr lang="zh-CN" altLang="en-US"/>
              <a:t>可根据如下方式将个体域转化成特性谓词。</a:t>
            </a:r>
          </a:p>
          <a:p>
            <a:pPr algn="just">
              <a:spcBef>
                <a:spcPts val="600"/>
              </a:spcBef>
            </a:pPr>
            <a:r>
              <a:rPr lang="en-US" altLang="zh-CN"/>
              <a:t>1) </a:t>
            </a:r>
            <a:r>
              <a:rPr lang="zh-CN" altLang="en-US"/>
              <a:t>对全称量词而言，应将特性谓词作为蕴涵前件出现在该量词的辖域中。</a:t>
            </a:r>
          </a:p>
          <a:p>
            <a:pPr algn="just">
              <a:spcBef>
                <a:spcPts val="600"/>
              </a:spcBef>
            </a:pPr>
            <a:r>
              <a:rPr lang="en-US" altLang="zh-CN"/>
              <a:t>2) </a:t>
            </a:r>
            <a:r>
              <a:rPr lang="zh-CN" altLang="en-US"/>
              <a:t>对存在量词而言，应将特性谓词作为合取项出现在该量词的辖域中。</a:t>
            </a:r>
          </a:p>
          <a:p>
            <a:pPr algn="just">
              <a:spcBef>
                <a:spcPts val="600"/>
              </a:spcBef>
            </a:pPr>
            <a:endParaRPr lang="en-US" altLang="zh-CN"/>
          </a:p>
          <a:p>
            <a:pPr algn="just">
              <a:spcBef>
                <a:spcPts val="600"/>
              </a:spcBef>
            </a:pPr>
            <a:r>
              <a:rPr lang="zh-CN" altLang="en-US" b="1"/>
              <a:t>例 </a:t>
            </a:r>
            <a:r>
              <a:rPr lang="zh-CN" altLang="en-US"/>
              <a:t>“每个人都有一张桌子。”进行命题符号化。</a:t>
            </a:r>
            <a:endParaRPr lang="en-US" altLang="zh-CN"/>
          </a:p>
          <a:p>
            <a:pPr>
              <a:spcBef>
                <a:spcPts val="600"/>
              </a:spcBef>
            </a:pPr>
            <a:r>
              <a:rPr lang="zh-CN" altLang="en-US"/>
              <a:t>考虑个体域统一。</a:t>
            </a:r>
            <a:endParaRPr lang="en-US" altLang="zh-CN"/>
          </a:p>
          <a:p>
            <a:pPr>
              <a:spcBef>
                <a:spcPts val="600"/>
              </a:spcBef>
            </a:pPr>
            <a:r>
              <a:rPr lang="zh-CN" altLang="en-US"/>
              <a:t>将个体域人的集合转换成特性谓词</a:t>
            </a:r>
            <a:r>
              <a:rPr lang="en-US" altLang="zh-CN"/>
              <a:t>M(</a:t>
            </a:r>
            <a:r>
              <a:rPr lang="en-US" altLang="zh-CN" i="1"/>
              <a:t>e</a:t>
            </a:r>
            <a:r>
              <a:rPr lang="en-US" altLang="zh-CN"/>
              <a:t>):</a:t>
            </a:r>
            <a:r>
              <a:rPr lang="en-US" altLang="zh-CN" i="1"/>
              <a:t>e</a:t>
            </a:r>
            <a:r>
              <a:rPr lang="zh-CN" altLang="en-US"/>
              <a:t>是人。</a:t>
            </a:r>
            <a:endParaRPr lang="en-US" altLang="zh-CN"/>
          </a:p>
          <a:p>
            <a:pPr>
              <a:spcBef>
                <a:spcPts val="600"/>
              </a:spcBef>
            </a:pPr>
            <a:r>
              <a:rPr lang="zh-CN" altLang="en-US"/>
              <a:t>将个体域桌子的集合转化成特性谓词</a:t>
            </a:r>
            <a:r>
              <a:rPr lang="en-US" altLang="zh-CN"/>
              <a:t>T(</a:t>
            </a:r>
            <a:r>
              <a:rPr lang="en-US" altLang="zh-CN" i="1"/>
              <a:t>e</a:t>
            </a:r>
            <a:r>
              <a:rPr lang="en-US" altLang="zh-CN"/>
              <a:t>):</a:t>
            </a:r>
            <a:r>
              <a:rPr lang="en-US" altLang="zh-CN" i="1"/>
              <a:t>e</a:t>
            </a:r>
            <a:r>
              <a:rPr lang="zh-CN" altLang="en-US"/>
              <a:t>是桌子。</a:t>
            </a:r>
            <a:endParaRPr lang="en-US" altLang="zh-CN"/>
          </a:p>
          <a:p>
            <a:pPr>
              <a:spcBef>
                <a:spcPts val="600"/>
              </a:spcBef>
            </a:pPr>
            <a:r>
              <a:rPr lang="zh-CN" altLang="en-US"/>
              <a:t>那么便得到下述形式的符号化结果</a:t>
            </a:r>
            <a:endParaRPr lang="en-US" altLang="zh-CN"/>
          </a:p>
          <a:p>
            <a:pPr>
              <a:spcBef>
                <a:spcPts val="600"/>
              </a:spcBef>
            </a:pPr>
            <a:r>
              <a:rPr lang="zh-CN" altLang="en-US"/>
              <a:t>                                </a:t>
            </a:r>
            <a:r>
              <a:rPr lang="zh-CN" altLang="en-US">
                <a:sym typeface="Symbol" panose="05050102010706020507" pitchFamily="18" charset="2"/>
              </a:rPr>
              <a:t></a:t>
            </a:r>
            <a:r>
              <a:rPr lang="en-US" altLang="zh-CN">
                <a:sym typeface="Symbol" panose="05050102010706020507" pitchFamily="18" charset="2"/>
              </a:rPr>
              <a:t>x(M(x) </a:t>
            </a:r>
            <a:r>
              <a:rPr lang="en-US" altLang="zh-CN"/>
              <a:t> </a:t>
            </a:r>
            <a:r>
              <a:rPr lang="en-US" altLang="zh-CN">
                <a:sym typeface="Symbol" panose="05050102010706020507" pitchFamily="18" charset="2"/>
              </a:rPr>
              <a:t>y(T(y)  D(x,y)))</a:t>
            </a:r>
          </a:p>
          <a:p>
            <a:pPr indent="282575" algn="just">
              <a:spcBef>
                <a:spcPts val="600"/>
              </a:spcBef>
            </a:pPr>
            <a:endParaRPr lang="en-US" altLang="zh-CN"/>
          </a:p>
          <a:p>
            <a:endParaRPr lang="zh-CN" altLang="en-US"/>
          </a:p>
        </p:txBody>
      </p:sp>
    </p:spTree>
    <p:extLst>
      <p:ext uri="{BB962C8B-B14F-4D97-AF65-F5344CB8AC3E}">
        <p14:creationId xmlns:p14="http://schemas.microsoft.com/office/powerpoint/2010/main" val="4170446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5F4AF77-ABD2-4209-A65E-B35306C11375}"/>
              </a:ext>
            </a:extLst>
          </p:cNvPr>
          <p:cNvSpPr>
            <a:spLocks noGrp="1"/>
          </p:cNvSpPr>
          <p:nvPr>
            <p:ph type="body" sz="quarter" idx="13"/>
          </p:nvPr>
        </p:nvSpPr>
        <p:spPr/>
        <p:txBody>
          <a:bodyPr/>
          <a:lstStyle/>
          <a:p>
            <a:r>
              <a:rPr lang="en-US" altLang="zh-CN"/>
              <a:t>2.1.3  </a:t>
            </a:r>
            <a:r>
              <a:rPr lang="zh-CN" altLang="en-US"/>
              <a:t>谓词符号化</a:t>
            </a:r>
          </a:p>
        </p:txBody>
      </p:sp>
      <p:sp>
        <p:nvSpPr>
          <p:cNvPr id="3" name="文本占位符 2">
            <a:extLst>
              <a:ext uri="{FF2B5EF4-FFF2-40B4-BE49-F238E27FC236}">
                <a16:creationId xmlns:a16="http://schemas.microsoft.com/office/drawing/2014/main" id="{37E287DA-6B29-4899-9D20-C78A336C64DC}"/>
              </a:ext>
            </a:extLst>
          </p:cNvPr>
          <p:cNvSpPr>
            <a:spLocks noGrp="1"/>
          </p:cNvSpPr>
          <p:nvPr>
            <p:ph type="body" sz="quarter" idx="14"/>
          </p:nvPr>
        </p:nvSpPr>
        <p:spPr/>
        <p:txBody>
          <a:bodyPr/>
          <a:lstStyle/>
          <a:p>
            <a:pPr indent="282575" algn="just">
              <a:spcBef>
                <a:spcPct val="0"/>
              </a:spcBef>
            </a:pPr>
            <a:r>
              <a:rPr lang="zh-CN" altLang="en-US" b="1"/>
              <a:t>例</a:t>
            </a:r>
            <a:r>
              <a:rPr lang="zh-CN" altLang="en-US"/>
              <a:t>　离散数学是软件学院学生的必修课。</a:t>
            </a:r>
          </a:p>
          <a:p>
            <a:pPr indent="282575" algn="just">
              <a:spcBef>
                <a:spcPct val="0"/>
              </a:spcBef>
            </a:pPr>
            <a:r>
              <a:rPr lang="zh-CN" altLang="en-US" b="1"/>
              <a:t>解</a:t>
            </a:r>
            <a:r>
              <a:rPr lang="zh-CN" altLang="en-US"/>
              <a:t>　该命题符号化的结果为</a:t>
            </a:r>
          </a:p>
          <a:p>
            <a:pPr indent="282575" algn="ctr">
              <a:spcBef>
                <a:spcPct val="0"/>
              </a:spcBef>
            </a:pPr>
            <a:r>
              <a:rPr lang="zh-CN" altLang="en-US">
                <a:sym typeface="Symbol" panose="05050102010706020507" pitchFamily="18" charset="2"/>
              </a:rPr>
              <a:t></a:t>
            </a:r>
            <a:r>
              <a:rPr lang="en-US" altLang="zh-CN">
                <a:sym typeface="Symbol" panose="05050102010706020507" pitchFamily="18" charset="2"/>
              </a:rPr>
              <a:t>x(C(x)  D(x))</a:t>
            </a:r>
            <a:endParaRPr lang="en-US" altLang="zh-CN"/>
          </a:p>
          <a:p>
            <a:pPr indent="282575" algn="just">
              <a:spcBef>
                <a:spcPct val="0"/>
              </a:spcBef>
            </a:pPr>
            <a:r>
              <a:rPr lang="zh-CN" altLang="en-US"/>
              <a:t>其中　 </a:t>
            </a:r>
            <a:r>
              <a:rPr lang="en-US" altLang="zh-CN">
                <a:sym typeface="Symbol" panose="05050102010706020507" pitchFamily="18" charset="2"/>
              </a:rPr>
              <a:t>C(</a:t>
            </a:r>
            <a:r>
              <a:rPr lang="en-US" altLang="zh-CN" i="1">
                <a:sym typeface="Symbol" panose="05050102010706020507" pitchFamily="18" charset="2"/>
              </a:rPr>
              <a:t>e</a:t>
            </a:r>
            <a:r>
              <a:rPr lang="en-US" altLang="zh-CN">
                <a:sym typeface="Symbol" panose="05050102010706020507" pitchFamily="18" charset="2"/>
              </a:rPr>
              <a:t>) : </a:t>
            </a:r>
            <a:r>
              <a:rPr lang="en-US" altLang="zh-CN" i="1">
                <a:sym typeface="Symbol" panose="05050102010706020507" pitchFamily="18" charset="2"/>
              </a:rPr>
              <a:t>e</a:t>
            </a:r>
            <a:r>
              <a:rPr lang="zh-CN" altLang="en-US"/>
              <a:t>是软件学院的学生。 </a:t>
            </a:r>
            <a:r>
              <a:rPr lang="en-US" altLang="zh-CN">
                <a:sym typeface="Symbol" panose="05050102010706020507" pitchFamily="18" charset="2"/>
              </a:rPr>
              <a:t>D(</a:t>
            </a:r>
            <a:r>
              <a:rPr lang="en-US" altLang="zh-CN" i="1">
                <a:sym typeface="Symbol" panose="05050102010706020507" pitchFamily="18" charset="2"/>
              </a:rPr>
              <a:t>e</a:t>
            </a:r>
            <a:r>
              <a:rPr lang="en-US" altLang="zh-CN">
                <a:sym typeface="Symbol" panose="05050102010706020507" pitchFamily="18" charset="2"/>
              </a:rPr>
              <a:t>) : </a:t>
            </a:r>
            <a:r>
              <a:rPr lang="en-US" altLang="zh-CN" i="1">
                <a:sym typeface="Symbol" panose="05050102010706020507" pitchFamily="18" charset="2"/>
              </a:rPr>
              <a:t>e</a:t>
            </a:r>
            <a:r>
              <a:rPr lang="zh-CN" altLang="en-US"/>
              <a:t>学习离散数学。</a:t>
            </a:r>
          </a:p>
          <a:p>
            <a:pPr indent="282575" algn="just">
              <a:spcBef>
                <a:spcPct val="0"/>
              </a:spcBef>
            </a:pPr>
            <a:r>
              <a:rPr lang="zh-CN" altLang="en-US"/>
              <a:t>该命题的全总个体域可以认为是交大学生的集合。</a:t>
            </a:r>
          </a:p>
          <a:p>
            <a:pPr indent="282575" algn="just">
              <a:spcBef>
                <a:spcPct val="0"/>
              </a:spcBef>
            </a:pPr>
            <a:endParaRPr lang="zh-CN" altLang="en-US" b="1"/>
          </a:p>
          <a:p>
            <a:pPr indent="282575" algn="just">
              <a:spcBef>
                <a:spcPct val="0"/>
              </a:spcBef>
            </a:pPr>
            <a:r>
              <a:rPr lang="zh-CN" altLang="en-US" b="1"/>
              <a:t>例</a:t>
            </a:r>
            <a:r>
              <a:rPr lang="zh-CN" altLang="en-US"/>
              <a:t>　尽管有些勤奋的人很聪明，但未必所有勤奋的人都聪明。</a:t>
            </a:r>
          </a:p>
          <a:p>
            <a:pPr indent="282575" algn="just">
              <a:spcBef>
                <a:spcPct val="0"/>
              </a:spcBef>
            </a:pPr>
            <a:r>
              <a:rPr lang="zh-CN" altLang="en-US" b="1"/>
              <a:t>解</a:t>
            </a:r>
            <a:r>
              <a:rPr lang="zh-CN" altLang="en-US"/>
              <a:t>　该命题符号化的结果为</a:t>
            </a:r>
          </a:p>
          <a:p>
            <a:pPr indent="282575" algn="ctr">
              <a:spcBef>
                <a:spcPct val="0"/>
              </a:spcBef>
            </a:pPr>
            <a:r>
              <a:rPr lang="zh-CN" altLang="en-US">
                <a:sym typeface="Symbol" panose="05050102010706020507" pitchFamily="18" charset="2"/>
              </a:rPr>
              <a:t></a:t>
            </a:r>
            <a:r>
              <a:rPr lang="en-US" altLang="zh-CN">
                <a:sym typeface="Symbol" panose="05050102010706020507" pitchFamily="18" charset="2"/>
              </a:rPr>
              <a:t>x(D(x)  C(x))  x(D(x)  C(x))</a:t>
            </a:r>
            <a:endParaRPr lang="en-US" altLang="zh-CN"/>
          </a:p>
          <a:p>
            <a:pPr indent="282575" algn="just">
              <a:spcBef>
                <a:spcPct val="0"/>
              </a:spcBef>
            </a:pPr>
            <a:r>
              <a:rPr lang="zh-CN" altLang="en-US"/>
              <a:t>其中　 </a:t>
            </a:r>
            <a:r>
              <a:rPr lang="en-US" altLang="zh-CN">
                <a:sym typeface="Symbol" panose="05050102010706020507" pitchFamily="18" charset="2"/>
              </a:rPr>
              <a:t>D(</a:t>
            </a:r>
            <a:r>
              <a:rPr lang="en-US" altLang="zh-CN" i="1">
                <a:sym typeface="Symbol" panose="05050102010706020507" pitchFamily="18" charset="2"/>
              </a:rPr>
              <a:t>e</a:t>
            </a:r>
            <a:r>
              <a:rPr lang="en-US" altLang="zh-CN">
                <a:sym typeface="Symbol" panose="05050102010706020507" pitchFamily="18" charset="2"/>
              </a:rPr>
              <a:t>) : </a:t>
            </a:r>
            <a:r>
              <a:rPr lang="en-US" altLang="zh-CN" i="1">
                <a:sym typeface="Symbol" panose="05050102010706020507" pitchFamily="18" charset="2"/>
              </a:rPr>
              <a:t>e</a:t>
            </a:r>
            <a:r>
              <a:rPr lang="zh-CN" altLang="en-US"/>
              <a:t>勤奋。 </a:t>
            </a:r>
            <a:r>
              <a:rPr lang="en-US" altLang="zh-CN">
                <a:sym typeface="Symbol" panose="05050102010706020507" pitchFamily="18" charset="2"/>
              </a:rPr>
              <a:t>C(</a:t>
            </a:r>
            <a:r>
              <a:rPr lang="en-US" altLang="zh-CN" i="1">
                <a:sym typeface="Symbol" panose="05050102010706020507" pitchFamily="18" charset="2"/>
              </a:rPr>
              <a:t>e</a:t>
            </a:r>
            <a:r>
              <a:rPr lang="en-US" altLang="zh-CN">
                <a:sym typeface="Symbol" panose="05050102010706020507" pitchFamily="18" charset="2"/>
              </a:rPr>
              <a:t>) : </a:t>
            </a:r>
            <a:r>
              <a:rPr lang="en-US" altLang="zh-CN" i="1">
                <a:sym typeface="Symbol" panose="05050102010706020507" pitchFamily="18" charset="2"/>
              </a:rPr>
              <a:t>e</a:t>
            </a:r>
            <a:r>
              <a:rPr lang="zh-CN" altLang="en-US"/>
              <a:t>聪明。</a:t>
            </a:r>
          </a:p>
          <a:p>
            <a:pPr indent="282575" algn="just">
              <a:spcBef>
                <a:spcPct val="0"/>
              </a:spcBef>
            </a:pPr>
            <a:r>
              <a:rPr lang="zh-CN" altLang="en-US"/>
              <a:t>该命题的全总个体域可以认为是人的集合。</a:t>
            </a:r>
          </a:p>
          <a:p>
            <a:pPr indent="282575" algn="just">
              <a:spcBef>
                <a:spcPct val="0"/>
              </a:spcBef>
            </a:pPr>
            <a:endParaRPr lang="en-US" altLang="zh-CN"/>
          </a:p>
          <a:p>
            <a:pPr indent="282575" algn="just">
              <a:spcBef>
                <a:spcPct val="0"/>
              </a:spcBef>
            </a:pPr>
            <a:r>
              <a:rPr lang="zh-CN" altLang="en-US" b="1"/>
              <a:t>例</a:t>
            </a:r>
            <a:r>
              <a:rPr lang="en-US" altLang="zh-CN" b="1"/>
              <a:t>    </a:t>
            </a:r>
            <a:r>
              <a:rPr lang="zh-CN" altLang="en-US"/>
              <a:t>两个自然数若能相互整除，则这两个自然数相等。</a:t>
            </a:r>
            <a:endParaRPr lang="en-US" altLang="zh-CN"/>
          </a:p>
          <a:p>
            <a:pPr indent="282575" algn="just">
              <a:spcBef>
                <a:spcPct val="0"/>
              </a:spcBef>
            </a:pPr>
            <a:r>
              <a:rPr lang="zh-CN" altLang="en-US" b="1"/>
              <a:t>解</a:t>
            </a:r>
            <a:r>
              <a:rPr lang="zh-CN" altLang="en-US"/>
              <a:t>　该命题符号化的结果为</a:t>
            </a:r>
          </a:p>
          <a:p>
            <a:pPr indent="282575" algn="ctr">
              <a:spcBef>
                <a:spcPct val="0"/>
              </a:spcBef>
            </a:pPr>
            <a:r>
              <a:rPr lang="en-US" altLang="zh-CN"/>
              <a:t> </a:t>
            </a:r>
            <a:r>
              <a:rPr lang="zh-CN" altLang="en-US">
                <a:sym typeface="Symbol" panose="05050102010706020507" pitchFamily="18" charset="2"/>
              </a:rPr>
              <a:t></a:t>
            </a:r>
            <a:r>
              <a:rPr lang="en-US" altLang="zh-CN">
                <a:sym typeface="Symbol" panose="05050102010706020507" pitchFamily="18" charset="2"/>
              </a:rPr>
              <a:t>x</a:t>
            </a:r>
            <a:r>
              <a:rPr lang="zh-CN" altLang="en-US">
                <a:sym typeface="Symbol" panose="05050102010706020507" pitchFamily="18" charset="2"/>
              </a:rPr>
              <a:t> </a:t>
            </a:r>
            <a:r>
              <a:rPr lang="en-US" altLang="zh-CN">
                <a:sym typeface="Symbol" panose="05050102010706020507" pitchFamily="18" charset="2"/>
              </a:rPr>
              <a:t>y(N(x)N(y)D(x,y)D(y,x) E(x,y))</a:t>
            </a:r>
          </a:p>
          <a:p>
            <a:pPr indent="282575" algn="just">
              <a:spcBef>
                <a:spcPct val="0"/>
              </a:spcBef>
            </a:pPr>
            <a:r>
              <a:rPr lang="zh-CN" altLang="en-US"/>
              <a:t>其中　 </a:t>
            </a:r>
            <a:r>
              <a:rPr lang="en-US" altLang="zh-CN"/>
              <a:t>N</a:t>
            </a:r>
            <a:r>
              <a:rPr lang="en-US" altLang="zh-CN">
                <a:sym typeface="Symbol" panose="05050102010706020507" pitchFamily="18" charset="2"/>
              </a:rPr>
              <a:t>(</a:t>
            </a:r>
            <a:r>
              <a:rPr lang="en-US" altLang="zh-CN" i="1">
                <a:sym typeface="Symbol" panose="05050102010706020507" pitchFamily="18" charset="2"/>
              </a:rPr>
              <a:t>e</a:t>
            </a:r>
            <a:r>
              <a:rPr lang="en-US" altLang="zh-CN">
                <a:sym typeface="Symbol" panose="05050102010706020507" pitchFamily="18" charset="2"/>
              </a:rPr>
              <a:t>) : </a:t>
            </a:r>
            <a:r>
              <a:rPr lang="en-US" altLang="zh-CN" i="1">
                <a:sym typeface="Symbol" panose="05050102010706020507" pitchFamily="18" charset="2"/>
              </a:rPr>
              <a:t>e</a:t>
            </a:r>
            <a:r>
              <a:rPr lang="zh-CN" altLang="en-US">
                <a:sym typeface="Symbol" panose="05050102010706020507" pitchFamily="18" charset="2"/>
              </a:rPr>
              <a:t>是自然数</a:t>
            </a:r>
            <a:r>
              <a:rPr lang="zh-CN" altLang="en-US"/>
              <a:t>。 </a:t>
            </a:r>
            <a:r>
              <a:rPr lang="en-US" altLang="zh-CN"/>
              <a:t>D</a:t>
            </a:r>
            <a:r>
              <a:rPr lang="en-US" altLang="zh-CN">
                <a:sym typeface="Symbol" panose="05050102010706020507" pitchFamily="18" charset="2"/>
              </a:rPr>
              <a:t>(</a:t>
            </a:r>
            <a:r>
              <a:rPr lang="en-US" altLang="zh-CN" i="1">
                <a:sym typeface="Symbol" panose="05050102010706020507" pitchFamily="18" charset="2"/>
              </a:rPr>
              <a:t>e</a:t>
            </a:r>
            <a:r>
              <a:rPr lang="en-US" altLang="zh-CN" i="1" baseline="-25000">
                <a:sym typeface="Symbol" panose="05050102010706020507" pitchFamily="18" charset="2"/>
              </a:rPr>
              <a:t>1</a:t>
            </a:r>
            <a:r>
              <a:rPr lang="en-US" altLang="zh-CN" i="1">
                <a:sym typeface="Symbol" panose="05050102010706020507" pitchFamily="18" charset="2"/>
              </a:rPr>
              <a:t>,e</a:t>
            </a:r>
            <a:r>
              <a:rPr lang="en-US" altLang="zh-CN" i="1" baseline="-25000">
                <a:sym typeface="Symbol" panose="05050102010706020507" pitchFamily="18" charset="2"/>
              </a:rPr>
              <a:t>2</a:t>
            </a:r>
            <a:r>
              <a:rPr lang="en-US" altLang="zh-CN">
                <a:sym typeface="Symbol" panose="05050102010706020507" pitchFamily="18" charset="2"/>
              </a:rPr>
              <a:t>) : </a:t>
            </a:r>
            <a:r>
              <a:rPr lang="en-US" altLang="zh-CN" i="1">
                <a:sym typeface="Symbol" panose="05050102010706020507" pitchFamily="18" charset="2"/>
              </a:rPr>
              <a:t>e</a:t>
            </a:r>
            <a:r>
              <a:rPr lang="en-US" altLang="zh-CN" i="1" baseline="-25000">
                <a:sym typeface="Symbol" panose="05050102010706020507" pitchFamily="18" charset="2"/>
              </a:rPr>
              <a:t>1</a:t>
            </a:r>
            <a:r>
              <a:rPr lang="zh-CN" altLang="en-US">
                <a:sym typeface="Symbol" panose="05050102010706020507" pitchFamily="18" charset="2"/>
              </a:rPr>
              <a:t>整除</a:t>
            </a:r>
            <a:r>
              <a:rPr lang="en-US" altLang="zh-CN" i="1">
                <a:sym typeface="Symbol" panose="05050102010706020507" pitchFamily="18" charset="2"/>
              </a:rPr>
              <a:t>e</a:t>
            </a:r>
            <a:r>
              <a:rPr lang="en-US" altLang="zh-CN" i="1" baseline="-25000">
                <a:sym typeface="Symbol" panose="05050102010706020507" pitchFamily="18" charset="2"/>
              </a:rPr>
              <a:t>2</a:t>
            </a:r>
            <a:r>
              <a:rPr lang="zh-CN" altLang="en-US"/>
              <a:t>。</a:t>
            </a:r>
            <a:r>
              <a:rPr lang="en-US" altLang="zh-CN"/>
              <a:t>E(</a:t>
            </a:r>
            <a:r>
              <a:rPr lang="en-US" altLang="zh-CN" i="1">
                <a:sym typeface="Symbol" panose="05050102010706020507" pitchFamily="18" charset="2"/>
              </a:rPr>
              <a:t>e</a:t>
            </a:r>
            <a:r>
              <a:rPr lang="en-US" altLang="zh-CN" i="1" baseline="-25000">
                <a:sym typeface="Symbol" panose="05050102010706020507" pitchFamily="18" charset="2"/>
              </a:rPr>
              <a:t>1</a:t>
            </a:r>
            <a:r>
              <a:rPr lang="en-US" altLang="zh-CN" i="1">
                <a:sym typeface="Symbol" panose="05050102010706020507" pitchFamily="18" charset="2"/>
              </a:rPr>
              <a:t>,e</a:t>
            </a:r>
            <a:r>
              <a:rPr lang="en-US" altLang="zh-CN" i="1" baseline="-25000">
                <a:sym typeface="Symbol" panose="05050102010706020507" pitchFamily="18" charset="2"/>
              </a:rPr>
              <a:t>2</a:t>
            </a:r>
            <a:r>
              <a:rPr lang="en-US" altLang="zh-CN"/>
              <a:t>)</a:t>
            </a:r>
            <a:r>
              <a:rPr lang="en-US" altLang="zh-CN">
                <a:sym typeface="Symbol" panose="05050102010706020507" pitchFamily="18" charset="2"/>
              </a:rPr>
              <a:t> : </a:t>
            </a:r>
            <a:r>
              <a:rPr lang="en-US" altLang="zh-CN" i="1">
                <a:sym typeface="Symbol" panose="05050102010706020507" pitchFamily="18" charset="2"/>
              </a:rPr>
              <a:t>e</a:t>
            </a:r>
            <a:r>
              <a:rPr lang="en-US" altLang="zh-CN" i="1" baseline="-25000">
                <a:sym typeface="Symbol" panose="05050102010706020507" pitchFamily="18" charset="2"/>
              </a:rPr>
              <a:t>1</a:t>
            </a:r>
            <a:r>
              <a:rPr lang="zh-CN" altLang="en-US">
                <a:sym typeface="Symbol" panose="05050102010706020507" pitchFamily="18" charset="2"/>
              </a:rPr>
              <a:t>等于</a:t>
            </a:r>
            <a:r>
              <a:rPr lang="en-US" altLang="zh-CN" i="1">
                <a:sym typeface="Symbol" panose="05050102010706020507" pitchFamily="18" charset="2"/>
              </a:rPr>
              <a:t>e</a:t>
            </a:r>
            <a:r>
              <a:rPr lang="en-US" altLang="zh-CN" i="1" baseline="-25000">
                <a:sym typeface="Symbol" panose="05050102010706020507" pitchFamily="18" charset="2"/>
              </a:rPr>
              <a:t>2</a:t>
            </a:r>
            <a:r>
              <a:rPr lang="en-US" altLang="zh-CN">
                <a:sym typeface="Symbol" panose="05050102010706020507" pitchFamily="18" charset="2"/>
              </a:rPr>
              <a:t> </a:t>
            </a:r>
            <a:r>
              <a:rPr lang="zh-CN" altLang="en-US">
                <a:sym typeface="Symbol" panose="05050102010706020507" pitchFamily="18" charset="2"/>
              </a:rPr>
              <a:t>。</a:t>
            </a:r>
            <a:endParaRPr lang="zh-CN" altLang="en-US"/>
          </a:p>
          <a:p>
            <a:pPr indent="282575" algn="just">
              <a:spcBef>
                <a:spcPct val="0"/>
              </a:spcBef>
            </a:pPr>
            <a:r>
              <a:rPr lang="zh-CN" altLang="en-US"/>
              <a:t>该命题的全总个体域可以认为是自然数的集合。</a:t>
            </a:r>
          </a:p>
          <a:p>
            <a:endParaRPr lang="zh-CN" altLang="en-US"/>
          </a:p>
        </p:txBody>
      </p:sp>
    </p:spTree>
    <p:extLst>
      <p:ext uri="{BB962C8B-B14F-4D97-AF65-F5344CB8AC3E}">
        <p14:creationId xmlns:p14="http://schemas.microsoft.com/office/powerpoint/2010/main" val="1712240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14CD806-EC87-4C94-BCAE-560B29DCAFC8}"/>
              </a:ext>
            </a:extLst>
          </p:cNvPr>
          <p:cNvSpPr>
            <a:spLocks noGrp="1"/>
          </p:cNvSpPr>
          <p:nvPr>
            <p:ph type="body" sz="quarter" idx="11"/>
          </p:nvPr>
        </p:nvSpPr>
        <p:spPr/>
        <p:txBody>
          <a:bodyPr/>
          <a:lstStyle/>
          <a:p>
            <a:pPr algn="just">
              <a:lnSpc>
                <a:spcPct val="100000"/>
              </a:lnSpc>
              <a:spcBef>
                <a:spcPts val="1800"/>
              </a:spcBef>
            </a:pPr>
            <a:r>
              <a:rPr lang="en-US" altLang="zh-CN" sz="2400">
                <a:effectLst/>
              </a:rPr>
              <a:t>2.1  </a:t>
            </a:r>
            <a:r>
              <a:rPr lang="zh-CN" altLang="en-US" sz="2400">
                <a:effectLst/>
              </a:rPr>
              <a:t>谓词与量词</a:t>
            </a:r>
          </a:p>
          <a:p>
            <a:pPr algn="just">
              <a:lnSpc>
                <a:spcPct val="100000"/>
              </a:lnSpc>
              <a:spcBef>
                <a:spcPts val="1800"/>
              </a:spcBef>
            </a:pPr>
            <a:r>
              <a:rPr lang="en-US" altLang="zh-CN" sz="2400">
                <a:solidFill>
                  <a:srgbClr val="FF0000"/>
                </a:solidFill>
                <a:effectLst/>
              </a:rPr>
              <a:t>2.2  </a:t>
            </a:r>
            <a:r>
              <a:rPr lang="zh-CN" altLang="en-US" sz="2400">
                <a:solidFill>
                  <a:srgbClr val="FF0000"/>
                </a:solidFill>
                <a:effectLst/>
              </a:rPr>
              <a:t>谓词公式与真假性</a:t>
            </a:r>
          </a:p>
          <a:p>
            <a:pPr algn="just">
              <a:lnSpc>
                <a:spcPct val="100000"/>
              </a:lnSpc>
              <a:spcBef>
                <a:spcPts val="1800"/>
              </a:spcBef>
            </a:pPr>
            <a:r>
              <a:rPr lang="en-US" altLang="zh-CN" sz="2400">
                <a:effectLst/>
              </a:rPr>
              <a:t>2.3  </a:t>
            </a:r>
            <a:r>
              <a:rPr lang="zh-CN" altLang="en-US" sz="2400">
                <a:effectLst/>
              </a:rPr>
              <a:t>谓词公式间的逻辑等价关系</a:t>
            </a:r>
          </a:p>
          <a:p>
            <a:pPr algn="just">
              <a:lnSpc>
                <a:spcPct val="100000"/>
              </a:lnSpc>
              <a:spcBef>
                <a:spcPts val="1800"/>
              </a:spcBef>
            </a:pPr>
            <a:r>
              <a:rPr lang="en-US" altLang="zh-CN" sz="2400">
                <a:effectLst/>
              </a:rPr>
              <a:t>2.4  </a:t>
            </a:r>
            <a:r>
              <a:rPr lang="zh-CN" altLang="en-US" sz="2400">
                <a:effectLst/>
              </a:rPr>
              <a:t>谓词公式间的逻辑蕴涵关系</a:t>
            </a:r>
          </a:p>
          <a:p>
            <a:pPr algn="just">
              <a:lnSpc>
                <a:spcPct val="100000"/>
              </a:lnSpc>
              <a:spcBef>
                <a:spcPts val="1800"/>
              </a:spcBef>
            </a:pPr>
            <a:r>
              <a:rPr lang="en-US" altLang="zh-CN" sz="2400">
                <a:effectLst/>
              </a:rPr>
              <a:t>2.5  </a:t>
            </a:r>
            <a:r>
              <a:rPr lang="zh-CN" altLang="en-US" sz="2400">
                <a:effectLst/>
              </a:rPr>
              <a:t>谓词演算的形式推理</a:t>
            </a:r>
          </a:p>
        </p:txBody>
      </p:sp>
      <p:sp>
        <p:nvSpPr>
          <p:cNvPr id="3" name="文本占位符 2">
            <a:extLst>
              <a:ext uri="{FF2B5EF4-FFF2-40B4-BE49-F238E27FC236}">
                <a16:creationId xmlns:a16="http://schemas.microsoft.com/office/drawing/2014/main" id="{34E7707F-7290-4C46-8639-A1290276D852}"/>
              </a:ext>
            </a:extLst>
          </p:cNvPr>
          <p:cNvSpPr>
            <a:spLocks noGrp="1"/>
          </p:cNvSpPr>
          <p:nvPr>
            <p:ph type="body" sz="quarter" idx="13"/>
          </p:nvPr>
        </p:nvSpPr>
        <p:spPr/>
        <p:txBody>
          <a:bodyPr/>
          <a:lstStyle/>
          <a:p>
            <a:r>
              <a:rPr lang="zh-CN" altLang="en-US"/>
              <a:t>第</a:t>
            </a:r>
            <a:r>
              <a:rPr lang="en-US" altLang="zh-CN"/>
              <a:t>2</a:t>
            </a:r>
            <a:r>
              <a:rPr lang="zh-CN" altLang="en-US"/>
              <a:t>章 谓词演算</a:t>
            </a:r>
          </a:p>
        </p:txBody>
      </p:sp>
    </p:spTree>
    <p:extLst>
      <p:ext uri="{BB962C8B-B14F-4D97-AF65-F5344CB8AC3E}">
        <p14:creationId xmlns:p14="http://schemas.microsoft.com/office/powerpoint/2010/main" val="18272069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A111341-BB73-40B4-B12D-C7E43E83ED13}"/>
              </a:ext>
            </a:extLst>
          </p:cNvPr>
          <p:cNvSpPr>
            <a:spLocks noGrp="1"/>
          </p:cNvSpPr>
          <p:nvPr>
            <p:ph type="body" sz="quarter" idx="11"/>
          </p:nvPr>
        </p:nvSpPr>
        <p:spPr/>
        <p:txBody>
          <a:bodyPr/>
          <a:lstStyle/>
          <a:p>
            <a:pPr>
              <a:lnSpc>
                <a:spcPct val="100000"/>
              </a:lnSpc>
              <a:spcBef>
                <a:spcPts val="1800"/>
              </a:spcBef>
            </a:pPr>
            <a:r>
              <a:rPr lang="en-US" altLang="zh-CN" sz="2400">
                <a:solidFill>
                  <a:srgbClr val="FF0000"/>
                </a:solidFill>
                <a:effectLst/>
              </a:rPr>
              <a:t>2.2.1  </a:t>
            </a:r>
            <a:r>
              <a:rPr lang="zh-CN" altLang="en-US" sz="2400">
                <a:solidFill>
                  <a:srgbClr val="FF0000"/>
                </a:solidFill>
                <a:effectLst/>
              </a:rPr>
              <a:t>谓词公式</a:t>
            </a:r>
            <a:endParaRPr lang="en-US" altLang="zh-CN" sz="2400">
              <a:solidFill>
                <a:srgbClr val="FF0000"/>
              </a:solidFill>
              <a:effectLst/>
            </a:endParaRPr>
          </a:p>
          <a:p>
            <a:pPr>
              <a:lnSpc>
                <a:spcPct val="100000"/>
              </a:lnSpc>
              <a:spcBef>
                <a:spcPts val="1800"/>
              </a:spcBef>
            </a:pPr>
            <a:r>
              <a:rPr lang="en-US" altLang="zh-CN" sz="2400">
                <a:effectLst/>
              </a:rPr>
              <a:t>2.2.2  </a:t>
            </a:r>
            <a:r>
              <a:rPr lang="zh-CN" altLang="en-US" sz="2400">
                <a:effectLst/>
              </a:rPr>
              <a:t>谓词公式的指派</a:t>
            </a:r>
          </a:p>
          <a:p>
            <a:pPr>
              <a:lnSpc>
                <a:spcPct val="100000"/>
              </a:lnSpc>
              <a:spcBef>
                <a:spcPts val="1800"/>
              </a:spcBef>
            </a:pPr>
            <a:r>
              <a:rPr lang="en-US" altLang="zh-CN" sz="2400">
                <a:effectLst/>
              </a:rPr>
              <a:t>2.2.3  </a:t>
            </a:r>
            <a:r>
              <a:rPr lang="zh-CN" altLang="en-US" sz="2400">
                <a:effectLst/>
              </a:rPr>
              <a:t>谓词公式的永真性</a:t>
            </a:r>
          </a:p>
        </p:txBody>
      </p:sp>
      <p:sp>
        <p:nvSpPr>
          <p:cNvPr id="3" name="文本占位符 2">
            <a:extLst>
              <a:ext uri="{FF2B5EF4-FFF2-40B4-BE49-F238E27FC236}">
                <a16:creationId xmlns:a16="http://schemas.microsoft.com/office/drawing/2014/main" id="{010AF481-B142-4596-9008-8D5D593E3D0C}"/>
              </a:ext>
            </a:extLst>
          </p:cNvPr>
          <p:cNvSpPr>
            <a:spLocks noGrp="1"/>
          </p:cNvSpPr>
          <p:nvPr>
            <p:ph type="body" sz="quarter" idx="13"/>
          </p:nvPr>
        </p:nvSpPr>
        <p:spPr/>
        <p:txBody>
          <a:bodyPr/>
          <a:lstStyle/>
          <a:p>
            <a:pPr algn="just">
              <a:lnSpc>
                <a:spcPct val="100000"/>
              </a:lnSpc>
              <a:spcBef>
                <a:spcPts val="1800"/>
              </a:spcBef>
            </a:pPr>
            <a:r>
              <a:rPr lang="en-US" altLang="zh-CN"/>
              <a:t>2.2  </a:t>
            </a:r>
            <a:r>
              <a:rPr lang="zh-CN" altLang="en-US"/>
              <a:t>谓词公式与真假性</a:t>
            </a:r>
          </a:p>
        </p:txBody>
      </p:sp>
    </p:spTree>
    <p:extLst>
      <p:ext uri="{BB962C8B-B14F-4D97-AF65-F5344CB8AC3E}">
        <p14:creationId xmlns:p14="http://schemas.microsoft.com/office/powerpoint/2010/main" val="25230271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37C2D7B-9772-4386-A7D3-2B5B3D50BF61}"/>
              </a:ext>
            </a:extLst>
          </p:cNvPr>
          <p:cNvSpPr>
            <a:spLocks noGrp="1"/>
          </p:cNvSpPr>
          <p:nvPr>
            <p:ph type="body" sz="quarter" idx="13"/>
          </p:nvPr>
        </p:nvSpPr>
        <p:spPr/>
        <p:txBody>
          <a:bodyPr/>
          <a:lstStyle/>
          <a:p>
            <a:r>
              <a:rPr lang="en-US" altLang="zh-CN"/>
              <a:t>2.1.1  </a:t>
            </a:r>
            <a:r>
              <a:rPr lang="zh-CN" altLang="en-US"/>
              <a:t>谓词公式</a:t>
            </a:r>
            <a:endParaRPr lang="en-US" altLang="zh-CN"/>
          </a:p>
        </p:txBody>
      </p:sp>
      <p:sp>
        <p:nvSpPr>
          <p:cNvPr id="3" name="文本占位符 2">
            <a:extLst>
              <a:ext uri="{FF2B5EF4-FFF2-40B4-BE49-F238E27FC236}">
                <a16:creationId xmlns:a16="http://schemas.microsoft.com/office/drawing/2014/main" id="{73D83BA2-5E8B-4A51-B32A-01C4D3F54E3E}"/>
              </a:ext>
            </a:extLst>
          </p:cNvPr>
          <p:cNvSpPr>
            <a:spLocks noGrp="1"/>
          </p:cNvSpPr>
          <p:nvPr>
            <p:ph type="body" sz="quarter" idx="14"/>
          </p:nvPr>
        </p:nvSpPr>
        <p:spPr/>
        <p:txBody>
          <a:bodyPr/>
          <a:lstStyle/>
          <a:p>
            <a:pPr algn="just">
              <a:tabLst>
                <a:tab pos="103188" algn="l"/>
              </a:tabLst>
            </a:pPr>
            <a:r>
              <a:rPr lang="zh-CN" altLang="en-US" b="1"/>
              <a:t>定义</a:t>
            </a:r>
            <a:endParaRPr lang="en-US" altLang="zh-CN" b="1"/>
          </a:p>
          <a:p>
            <a:pPr algn="just">
              <a:tabLst>
                <a:tab pos="103188" algn="l"/>
              </a:tabLst>
            </a:pPr>
            <a:r>
              <a:rPr lang="zh-CN" altLang="en-US"/>
              <a:t>设 </a:t>
            </a:r>
            <a:r>
              <a:rPr lang="en-US" altLang="zh-CN" i="1"/>
              <a:t>I </a:t>
            </a:r>
            <a:r>
              <a:rPr lang="zh-CN" altLang="en-US"/>
              <a:t>是个体域，若对于 </a:t>
            </a:r>
            <a:r>
              <a:rPr lang="en-US" altLang="zh-CN" i="1"/>
              <a:t>I </a:t>
            </a:r>
            <a:r>
              <a:rPr lang="zh-CN" altLang="en-US"/>
              <a:t>上任意确定的 </a:t>
            </a:r>
            <a:r>
              <a:rPr lang="en-US" altLang="zh-CN" i="1"/>
              <a:t>n </a:t>
            </a:r>
            <a:r>
              <a:rPr lang="zh-CN" altLang="en-US"/>
              <a:t>个个体通过 </a:t>
            </a:r>
            <a:r>
              <a:rPr lang="en-US" altLang="zh-CN"/>
              <a:t>A</a:t>
            </a:r>
            <a:r>
              <a:rPr lang="en-US" altLang="zh-CN" i="1"/>
              <a:t> </a:t>
            </a:r>
            <a:r>
              <a:rPr lang="zh-CN" altLang="en-US"/>
              <a:t>恰有一个真假值与之对应，则称 </a:t>
            </a:r>
            <a:r>
              <a:rPr lang="en-US" altLang="zh-CN"/>
              <a:t>A </a:t>
            </a:r>
            <a:r>
              <a:rPr lang="zh-CN" altLang="en-US"/>
              <a:t>为个体域 </a:t>
            </a:r>
            <a:r>
              <a:rPr lang="en-US" altLang="zh-CN" i="1"/>
              <a:t>I </a:t>
            </a:r>
            <a:r>
              <a:rPr lang="zh-CN" altLang="en-US"/>
              <a:t>上的 </a:t>
            </a:r>
            <a:r>
              <a:rPr lang="en-US" altLang="zh-CN" i="1"/>
              <a:t>n </a:t>
            </a:r>
            <a:r>
              <a:rPr lang="zh-CN" altLang="en-US"/>
              <a:t>元谓词。</a:t>
            </a:r>
          </a:p>
          <a:p>
            <a:pPr algn="just">
              <a:tabLst>
                <a:tab pos="103188" algn="l"/>
              </a:tabLst>
            </a:pPr>
            <a:r>
              <a:rPr lang="zh-CN" altLang="en-US" b="1"/>
              <a:t>例</a:t>
            </a:r>
            <a:r>
              <a:rPr lang="zh-CN" altLang="en-US"/>
              <a:t> 下表给出的是个体域 </a:t>
            </a:r>
            <a:r>
              <a:rPr lang="en-US" altLang="zh-CN" i="1"/>
              <a:t>I </a:t>
            </a:r>
            <a:r>
              <a:rPr lang="en-US" altLang="zh-CN"/>
              <a:t>= {1, 2, 3} </a:t>
            </a:r>
            <a:r>
              <a:rPr lang="zh-CN" altLang="en-US"/>
              <a:t>上的一个二元谓词。</a:t>
            </a:r>
          </a:p>
          <a:p>
            <a:pPr algn="just">
              <a:tabLst>
                <a:tab pos="103188" algn="l"/>
              </a:tabLst>
            </a:pPr>
            <a:endParaRPr lang="zh-CN" altLang="en-US"/>
          </a:p>
          <a:p>
            <a:pPr algn="just">
              <a:tabLst>
                <a:tab pos="103188" algn="l"/>
              </a:tabLst>
            </a:pPr>
            <a:r>
              <a:rPr lang="zh-CN" altLang="en-US"/>
              <a:t>当然，通过真值表来定义比较大的</a:t>
            </a:r>
          </a:p>
          <a:p>
            <a:pPr algn="just">
              <a:tabLst>
                <a:tab pos="103188" algn="l"/>
              </a:tabLst>
            </a:pPr>
            <a:r>
              <a:rPr lang="zh-CN" altLang="en-US"/>
              <a:t>个体域上的谓词是很困难的。尤其</a:t>
            </a:r>
          </a:p>
          <a:p>
            <a:pPr algn="just">
              <a:tabLst>
                <a:tab pos="103188" algn="l"/>
              </a:tabLst>
            </a:pPr>
            <a:r>
              <a:rPr lang="zh-CN" altLang="en-US"/>
              <a:t>当个体域为无限时，这便是不可能</a:t>
            </a:r>
          </a:p>
          <a:p>
            <a:pPr algn="just">
              <a:tabLst>
                <a:tab pos="103188" algn="l"/>
              </a:tabLst>
            </a:pPr>
            <a:r>
              <a:rPr lang="zh-CN" altLang="en-US"/>
              <a:t>的。因此通常采用某种描述方式来</a:t>
            </a:r>
          </a:p>
          <a:p>
            <a:pPr algn="just">
              <a:tabLst>
                <a:tab pos="103188" algn="l"/>
              </a:tabLst>
            </a:pPr>
            <a:r>
              <a:rPr lang="zh-CN" altLang="en-US"/>
              <a:t>定义。</a:t>
            </a:r>
            <a:endParaRPr lang="en-US" altLang="zh-CN"/>
          </a:p>
          <a:p>
            <a:pPr algn="just">
              <a:tabLst>
                <a:tab pos="103188" algn="l"/>
              </a:tabLst>
            </a:pPr>
            <a:endParaRPr lang="zh-CN" altLang="en-US"/>
          </a:p>
          <a:p>
            <a:pPr algn="just">
              <a:tabLst>
                <a:tab pos="103188" algn="l"/>
              </a:tabLst>
            </a:pPr>
            <a:r>
              <a:rPr lang="zh-CN" altLang="en-US"/>
              <a:t>以</a:t>
            </a:r>
            <a:r>
              <a:rPr lang="en-US" altLang="zh-CN" i="1"/>
              <a:t>n</a:t>
            </a:r>
            <a:r>
              <a:rPr lang="zh-CN" altLang="en-US"/>
              <a:t>元谓词为变域的变元称为</a:t>
            </a:r>
            <a:r>
              <a:rPr lang="en-US" altLang="zh-CN" i="1"/>
              <a:t>n</a:t>
            </a:r>
            <a:r>
              <a:rPr lang="zh-CN" altLang="en-US"/>
              <a:t>元谓</a:t>
            </a:r>
          </a:p>
          <a:p>
            <a:pPr algn="just">
              <a:tabLst>
                <a:tab pos="103188" algn="l"/>
              </a:tabLst>
            </a:pPr>
            <a:r>
              <a:rPr lang="zh-CN" altLang="en-US"/>
              <a:t>词变元。更一般地说，以谓词为变</a:t>
            </a:r>
          </a:p>
          <a:p>
            <a:pPr algn="just">
              <a:tabLst>
                <a:tab pos="103188" algn="l"/>
              </a:tabLst>
            </a:pPr>
            <a:r>
              <a:rPr lang="zh-CN" altLang="en-US"/>
              <a:t>域的变元称为</a:t>
            </a:r>
            <a:r>
              <a:rPr lang="zh-CN" altLang="en-US" b="1">
                <a:solidFill>
                  <a:srgbClr val="0033CC"/>
                </a:solidFill>
              </a:rPr>
              <a:t>谓词变元</a:t>
            </a:r>
            <a:r>
              <a:rPr lang="zh-CN" altLang="en-US"/>
              <a:t>。</a:t>
            </a:r>
          </a:p>
          <a:p>
            <a:endParaRPr lang="zh-CN" altLang="en-US"/>
          </a:p>
        </p:txBody>
      </p:sp>
      <p:graphicFrame>
        <p:nvGraphicFramePr>
          <p:cNvPr id="4" name="Group 57">
            <a:extLst>
              <a:ext uri="{FF2B5EF4-FFF2-40B4-BE49-F238E27FC236}">
                <a16:creationId xmlns:a16="http://schemas.microsoft.com/office/drawing/2014/main" id="{AC7AD836-58A9-4808-94F7-FB7012045A94}"/>
              </a:ext>
            </a:extLst>
          </p:cNvPr>
          <p:cNvGraphicFramePr>
            <a:graphicFrameLocks noGrp="1"/>
          </p:cNvGraphicFramePr>
          <p:nvPr>
            <p:extLst>
              <p:ext uri="{D42A27DB-BD31-4B8C-83A1-F6EECF244321}">
                <p14:modId xmlns:p14="http://schemas.microsoft.com/office/powerpoint/2010/main" val="3947156684"/>
              </p:ext>
            </p:extLst>
          </p:nvPr>
        </p:nvGraphicFramePr>
        <p:xfrm>
          <a:off x="4427752" y="2759710"/>
          <a:ext cx="4419600" cy="3657600"/>
        </p:xfrm>
        <a:graphic>
          <a:graphicData uri="http://schemas.openxmlformats.org/drawingml/2006/table">
            <a:tbl>
              <a:tblPr/>
              <a:tblGrid>
                <a:gridCol w="1473200">
                  <a:extLst>
                    <a:ext uri="{9D8B030D-6E8A-4147-A177-3AD203B41FA5}">
                      <a16:colId xmlns:a16="http://schemas.microsoft.com/office/drawing/2014/main" val="359874890"/>
                    </a:ext>
                  </a:extLst>
                </a:gridCol>
                <a:gridCol w="1473200">
                  <a:extLst>
                    <a:ext uri="{9D8B030D-6E8A-4147-A177-3AD203B41FA5}">
                      <a16:colId xmlns:a16="http://schemas.microsoft.com/office/drawing/2014/main" val="3154153187"/>
                    </a:ext>
                  </a:extLst>
                </a:gridCol>
                <a:gridCol w="1473200">
                  <a:extLst>
                    <a:ext uri="{9D8B030D-6E8A-4147-A177-3AD203B41FA5}">
                      <a16:colId xmlns:a16="http://schemas.microsoft.com/office/drawing/2014/main" val="4126295290"/>
                    </a:ext>
                  </a:extLst>
                </a:gridCol>
              </a:tblGrid>
              <a:tr h="36195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1" lang="en-US" altLang="zh-CN" sz="1800" b="0" i="1"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1" lang="en-US" altLang="zh-CN" sz="1800" b="0" i="1"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1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1" lang="en-US" altLang="zh-CN" sz="1800" b="0" i="1"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r>
                        <a:rPr kumimoji="1" lang="en-US" altLang="zh-CN" sz="1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 x</a:t>
                      </a:r>
                      <a:r>
                        <a:rPr kumimoji="1" lang="en-US" altLang="zh-CN" sz="1800" b="0" i="1"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07708801"/>
                  </a:ext>
                </a:extLst>
              </a:tr>
              <a:tr h="20796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22546268"/>
                  </a:ext>
                </a:extLst>
              </a:tr>
              <a:tr h="206375">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53711881"/>
                  </a:ext>
                </a:extLst>
              </a:tr>
              <a:tr h="20796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67480514"/>
                  </a:ext>
                </a:extLst>
              </a:tr>
              <a:tr h="20796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98626008"/>
                  </a:ext>
                </a:extLst>
              </a:tr>
              <a:tr h="20796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53121643"/>
                  </a:ext>
                </a:extLst>
              </a:tr>
              <a:tr h="20796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67962129"/>
                  </a:ext>
                </a:extLst>
              </a:tr>
              <a:tr h="206375">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45175998"/>
                  </a:ext>
                </a:extLst>
              </a:tr>
              <a:tr h="20796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2796723"/>
                  </a:ext>
                </a:extLst>
              </a:tr>
              <a:tr h="20796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98320333"/>
                  </a:ext>
                </a:extLst>
              </a:tr>
            </a:tbl>
          </a:graphicData>
        </a:graphic>
      </p:graphicFrame>
      <p:sp>
        <p:nvSpPr>
          <p:cNvPr id="5" name="矩形 4">
            <a:extLst>
              <a:ext uri="{FF2B5EF4-FFF2-40B4-BE49-F238E27FC236}">
                <a16:creationId xmlns:a16="http://schemas.microsoft.com/office/drawing/2014/main" id="{7EC7F651-8E43-4B12-BC67-874A48B92CC2}"/>
              </a:ext>
            </a:extLst>
          </p:cNvPr>
          <p:cNvSpPr/>
          <p:nvPr/>
        </p:nvSpPr>
        <p:spPr>
          <a:xfrm>
            <a:off x="741409" y="1389180"/>
            <a:ext cx="8152169" cy="882533"/>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757553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37C2D7B-9772-4386-A7D3-2B5B3D50BF61}"/>
              </a:ext>
            </a:extLst>
          </p:cNvPr>
          <p:cNvSpPr>
            <a:spLocks noGrp="1"/>
          </p:cNvSpPr>
          <p:nvPr>
            <p:ph type="body" sz="quarter" idx="13"/>
          </p:nvPr>
        </p:nvSpPr>
        <p:spPr/>
        <p:txBody>
          <a:bodyPr/>
          <a:lstStyle/>
          <a:p>
            <a:r>
              <a:rPr lang="en-US" altLang="zh-CN"/>
              <a:t>2.1.1  </a:t>
            </a:r>
            <a:r>
              <a:rPr lang="zh-CN" altLang="en-US"/>
              <a:t>谓词公式</a:t>
            </a:r>
            <a:endParaRPr lang="en-US" altLang="zh-CN"/>
          </a:p>
        </p:txBody>
      </p:sp>
      <p:sp>
        <p:nvSpPr>
          <p:cNvPr id="3" name="文本占位符 2">
            <a:extLst>
              <a:ext uri="{FF2B5EF4-FFF2-40B4-BE49-F238E27FC236}">
                <a16:creationId xmlns:a16="http://schemas.microsoft.com/office/drawing/2014/main" id="{73D83BA2-5E8B-4A51-B32A-01C4D3F54E3E}"/>
              </a:ext>
            </a:extLst>
          </p:cNvPr>
          <p:cNvSpPr>
            <a:spLocks noGrp="1"/>
          </p:cNvSpPr>
          <p:nvPr>
            <p:ph type="body" sz="quarter" idx="14"/>
          </p:nvPr>
        </p:nvSpPr>
        <p:spPr/>
        <p:txBody>
          <a:bodyPr/>
          <a:lstStyle/>
          <a:p>
            <a:pPr algn="just"/>
            <a:r>
              <a:rPr lang="zh-CN" altLang="en-US"/>
              <a:t>有了这些基本概念，就可以给出谓词公式</a:t>
            </a:r>
            <a:r>
              <a:rPr lang="en-US" altLang="zh-CN"/>
              <a:t>(Well Formed Formula)</a:t>
            </a:r>
            <a:r>
              <a:rPr lang="zh-CN" altLang="en-US"/>
              <a:t>的形式定义。为了方便起见，在不发生混淆时，仍称谓词公式为公式。</a:t>
            </a:r>
          </a:p>
          <a:p>
            <a:pPr algn="just"/>
            <a:r>
              <a:rPr lang="zh-CN" altLang="en-US" b="1"/>
              <a:t>定义</a:t>
            </a:r>
            <a:endParaRPr lang="en-US" altLang="zh-CN" b="1"/>
          </a:p>
          <a:p>
            <a:pPr algn="just"/>
            <a:r>
              <a:rPr lang="zh-CN" altLang="en-US"/>
              <a:t>谓词公式定义如下</a:t>
            </a:r>
          </a:p>
          <a:p>
            <a:pPr algn="just"/>
            <a:r>
              <a:rPr lang="en-US" altLang="zh-CN">
                <a:cs typeface="Times New Roman" panose="02020603050405020304" pitchFamily="18" charset="0"/>
              </a:rPr>
              <a:t>1</a:t>
            </a:r>
            <a:r>
              <a:rPr lang="zh-CN" altLang="en-US"/>
              <a:t>）命题变元及 </a:t>
            </a:r>
            <a:r>
              <a:rPr lang="en-US" altLang="zh-CN"/>
              <a:t>T, F </a:t>
            </a:r>
            <a:r>
              <a:rPr lang="zh-CN" altLang="en-US"/>
              <a:t>是谓词公式；</a:t>
            </a:r>
          </a:p>
          <a:p>
            <a:pPr algn="just"/>
            <a:r>
              <a:rPr lang="en-US" altLang="zh-CN"/>
              <a:t>2</a:t>
            </a:r>
            <a:r>
              <a:rPr lang="zh-CN" altLang="en-US"/>
              <a:t>）若 </a:t>
            </a:r>
            <a:r>
              <a:rPr lang="zh-CN" altLang="en-US">
                <a:sym typeface="Symbol" panose="05050102010706020507" pitchFamily="18" charset="2"/>
              </a:rPr>
              <a:t> </a:t>
            </a:r>
            <a:r>
              <a:rPr lang="zh-CN" altLang="en-US"/>
              <a:t>是谓词公式，则 </a:t>
            </a:r>
            <a:r>
              <a:rPr lang="zh-CN" altLang="en-US">
                <a:sym typeface="Symbol" panose="05050102010706020507" pitchFamily="18" charset="2"/>
              </a:rPr>
              <a:t> </a:t>
            </a:r>
            <a:r>
              <a:rPr lang="zh-CN" altLang="en-US"/>
              <a:t>是谓词公式；</a:t>
            </a:r>
          </a:p>
          <a:p>
            <a:pPr algn="just"/>
            <a:r>
              <a:rPr lang="en-US" altLang="zh-CN"/>
              <a:t>3</a:t>
            </a:r>
            <a:r>
              <a:rPr lang="zh-CN" altLang="en-US"/>
              <a:t>）若 </a:t>
            </a:r>
            <a:r>
              <a:rPr lang="en-US" altLang="zh-CN"/>
              <a:t>A </a:t>
            </a:r>
            <a:r>
              <a:rPr lang="zh-CN" altLang="en-US"/>
              <a:t>为 </a:t>
            </a:r>
            <a:r>
              <a:rPr lang="en-US" altLang="zh-CN"/>
              <a:t>n</a:t>
            </a:r>
            <a:r>
              <a:rPr lang="en-US" altLang="zh-CN" i="1"/>
              <a:t> </a:t>
            </a:r>
            <a:r>
              <a:rPr lang="zh-CN" altLang="en-US"/>
              <a:t>元谓词变元，</a:t>
            </a:r>
            <a:r>
              <a:rPr lang="en-US" altLang="zh-CN"/>
              <a:t>x</a:t>
            </a:r>
            <a:r>
              <a:rPr lang="en-US" altLang="zh-CN" baseline="-25000"/>
              <a:t>1</a:t>
            </a:r>
            <a:r>
              <a:rPr lang="en-US" altLang="zh-CN"/>
              <a:t>, x</a:t>
            </a:r>
            <a:r>
              <a:rPr lang="en-US" altLang="zh-CN" baseline="-25000"/>
              <a:t>2</a:t>
            </a:r>
            <a:r>
              <a:rPr lang="en-US" altLang="zh-CN"/>
              <a:t>, …, x</a:t>
            </a:r>
            <a:r>
              <a:rPr lang="en-US" altLang="zh-CN" baseline="-25000"/>
              <a:t>n</a:t>
            </a:r>
            <a:r>
              <a:rPr lang="en-US" altLang="zh-CN"/>
              <a:t> </a:t>
            </a:r>
            <a:r>
              <a:rPr lang="zh-CN" altLang="en-US"/>
              <a:t>是 </a:t>
            </a:r>
            <a:r>
              <a:rPr lang="en-US" altLang="zh-CN"/>
              <a:t>n</a:t>
            </a:r>
            <a:r>
              <a:rPr lang="en-US" altLang="zh-CN" i="1"/>
              <a:t> </a:t>
            </a:r>
            <a:r>
              <a:rPr lang="zh-CN" altLang="en-US"/>
              <a:t>个个体变元，则</a:t>
            </a:r>
            <a:r>
              <a:rPr lang="en-US" altLang="zh-CN"/>
              <a:t>A(x</a:t>
            </a:r>
            <a:r>
              <a:rPr lang="en-US" altLang="zh-CN" baseline="-25000"/>
              <a:t>1</a:t>
            </a:r>
            <a:r>
              <a:rPr lang="en-US" altLang="zh-CN"/>
              <a:t>, x</a:t>
            </a:r>
            <a:r>
              <a:rPr lang="en-US" altLang="zh-CN" baseline="-25000"/>
              <a:t>2</a:t>
            </a:r>
            <a:r>
              <a:rPr lang="en-US" altLang="zh-CN"/>
              <a:t>, …, x</a:t>
            </a:r>
            <a:r>
              <a:rPr lang="en-US" altLang="zh-CN" baseline="-25000"/>
              <a:t>n</a:t>
            </a:r>
            <a:r>
              <a:rPr lang="en-US" altLang="zh-CN"/>
              <a:t>)</a:t>
            </a:r>
            <a:r>
              <a:rPr lang="zh-CN" altLang="en-US"/>
              <a:t>是谓词公式；</a:t>
            </a:r>
          </a:p>
          <a:p>
            <a:pPr algn="just"/>
            <a:r>
              <a:rPr lang="en-US" altLang="zh-CN"/>
              <a:t>4</a:t>
            </a:r>
            <a:r>
              <a:rPr lang="zh-CN" altLang="en-US"/>
              <a:t>）若 </a:t>
            </a:r>
            <a:r>
              <a:rPr lang="zh-CN" altLang="en-US">
                <a:sym typeface="Symbol" panose="05050102010706020507" pitchFamily="18" charset="2"/>
              </a:rPr>
              <a:t></a:t>
            </a:r>
            <a:r>
              <a:rPr lang="en-US" altLang="zh-CN">
                <a:sym typeface="Symbol" panose="05050102010706020507" pitchFamily="18" charset="2"/>
              </a:rPr>
              <a:t>,  </a:t>
            </a:r>
            <a:r>
              <a:rPr lang="zh-CN" altLang="en-US"/>
              <a:t>是谓词公式，则</a:t>
            </a:r>
          </a:p>
          <a:p>
            <a:pPr indent="288925" algn="ctr"/>
            <a:r>
              <a:rPr lang="en-US" altLang="zh-CN">
                <a:sym typeface="Symbol" panose="05050102010706020507" pitchFamily="18" charset="2"/>
              </a:rPr>
              <a:t>(  ) , (  ) , (  ) , (  ) </a:t>
            </a:r>
          </a:p>
          <a:p>
            <a:r>
              <a:rPr lang="zh-CN" altLang="en-US"/>
              <a:t>是谓词公式；</a:t>
            </a:r>
          </a:p>
          <a:p>
            <a:pPr algn="just"/>
            <a:r>
              <a:rPr lang="en-US" altLang="zh-CN"/>
              <a:t>5)   </a:t>
            </a:r>
            <a:r>
              <a:rPr lang="zh-CN" altLang="en-US"/>
              <a:t>若 </a:t>
            </a:r>
            <a:r>
              <a:rPr lang="zh-CN" altLang="en-US">
                <a:sym typeface="Symbol" panose="05050102010706020507" pitchFamily="18" charset="2"/>
              </a:rPr>
              <a:t> </a:t>
            </a:r>
            <a:r>
              <a:rPr lang="zh-CN" altLang="en-US"/>
              <a:t>是谓词公式，</a:t>
            </a:r>
            <a:r>
              <a:rPr lang="en-US" altLang="zh-CN"/>
              <a:t>x </a:t>
            </a:r>
            <a:r>
              <a:rPr lang="zh-CN" altLang="en-US"/>
              <a:t>是个体变元，则</a:t>
            </a:r>
          </a:p>
          <a:p>
            <a:pPr indent="288925" algn="ctr"/>
            <a:r>
              <a:rPr lang="zh-CN" altLang="en-US">
                <a:sym typeface="Symbol" panose="05050102010706020507" pitchFamily="18" charset="2"/>
              </a:rPr>
              <a:t></a:t>
            </a:r>
            <a:r>
              <a:rPr lang="en-US" altLang="zh-CN">
                <a:sym typeface="Symbol" panose="05050102010706020507" pitchFamily="18" charset="2"/>
              </a:rPr>
              <a:t>x  ,  x</a:t>
            </a:r>
            <a:endParaRPr lang="en-US" altLang="zh-CN"/>
          </a:p>
          <a:p>
            <a:r>
              <a:rPr lang="zh-CN" altLang="en-US"/>
              <a:t>是谓词公式；</a:t>
            </a:r>
          </a:p>
          <a:p>
            <a:pPr algn="just"/>
            <a:r>
              <a:rPr lang="en-US" altLang="zh-CN"/>
              <a:t>6)   </a:t>
            </a:r>
            <a:r>
              <a:rPr lang="zh-CN" altLang="en-US"/>
              <a:t>只有有限次使用</a:t>
            </a:r>
            <a:r>
              <a:rPr lang="en-US" altLang="zh-CN"/>
              <a:t>1)</a:t>
            </a:r>
            <a:r>
              <a:rPr lang="zh-CN" altLang="en-US"/>
              <a:t>，</a:t>
            </a:r>
            <a:r>
              <a:rPr lang="en-US" altLang="zh-CN"/>
              <a:t>2)</a:t>
            </a:r>
            <a:r>
              <a:rPr lang="zh-CN" altLang="en-US"/>
              <a:t>，</a:t>
            </a:r>
            <a:r>
              <a:rPr lang="en-US" altLang="zh-CN"/>
              <a:t>3)</a:t>
            </a:r>
            <a:r>
              <a:rPr lang="zh-CN" altLang="en-US"/>
              <a:t>，</a:t>
            </a:r>
            <a:r>
              <a:rPr lang="en-US" altLang="zh-CN"/>
              <a:t>4)</a:t>
            </a:r>
            <a:r>
              <a:rPr lang="zh-CN" altLang="en-US"/>
              <a:t>，</a:t>
            </a:r>
            <a:r>
              <a:rPr lang="en-US" altLang="zh-CN"/>
              <a:t>5)</a:t>
            </a:r>
            <a:r>
              <a:rPr lang="zh-CN" altLang="en-US"/>
              <a:t>得到的符号串才是谓词公式。</a:t>
            </a:r>
          </a:p>
          <a:p>
            <a:endParaRPr lang="zh-CN" altLang="en-US"/>
          </a:p>
        </p:txBody>
      </p:sp>
      <p:sp>
        <p:nvSpPr>
          <p:cNvPr id="4" name="矩形 3">
            <a:extLst>
              <a:ext uri="{FF2B5EF4-FFF2-40B4-BE49-F238E27FC236}">
                <a16:creationId xmlns:a16="http://schemas.microsoft.com/office/drawing/2014/main" id="{7F3673D6-05A8-4F60-B1BA-7CFD4A2E6C44}"/>
              </a:ext>
            </a:extLst>
          </p:cNvPr>
          <p:cNvSpPr/>
          <p:nvPr/>
        </p:nvSpPr>
        <p:spPr>
          <a:xfrm>
            <a:off x="684260" y="1998780"/>
            <a:ext cx="8152169" cy="4418530"/>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89831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37C2D7B-9772-4386-A7D3-2B5B3D50BF61}"/>
              </a:ext>
            </a:extLst>
          </p:cNvPr>
          <p:cNvSpPr>
            <a:spLocks noGrp="1"/>
          </p:cNvSpPr>
          <p:nvPr>
            <p:ph type="body" sz="quarter" idx="13"/>
          </p:nvPr>
        </p:nvSpPr>
        <p:spPr/>
        <p:txBody>
          <a:bodyPr/>
          <a:lstStyle/>
          <a:p>
            <a:r>
              <a:rPr lang="en-US" altLang="zh-CN"/>
              <a:t>2.1.1  </a:t>
            </a:r>
            <a:r>
              <a:rPr lang="zh-CN" altLang="en-US"/>
              <a:t>谓词公式</a:t>
            </a:r>
            <a:endParaRPr lang="en-US" altLang="zh-CN"/>
          </a:p>
        </p:txBody>
      </p:sp>
      <p:sp>
        <p:nvSpPr>
          <p:cNvPr id="3" name="文本占位符 2">
            <a:extLst>
              <a:ext uri="{FF2B5EF4-FFF2-40B4-BE49-F238E27FC236}">
                <a16:creationId xmlns:a16="http://schemas.microsoft.com/office/drawing/2014/main" id="{73D83BA2-5E8B-4A51-B32A-01C4D3F54E3E}"/>
              </a:ext>
            </a:extLst>
          </p:cNvPr>
          <p:cNvSpPr>
            <a:spLocks noGrp="1"/>
          </p:cNvSpPr>
          <p:nvPr>
            <p:ph type="body" sz="quarter" idx="14"/>
          </p:nvPr>
        </p:nvSpPr>
        <p:spPr/>
        <p:txBody>
          <a:bodyPr/>
          <a:lstStyle/>
          <a:p>
            <a:r>
              <a:rPr lang="zh-CN" altLang="en-US"/>
              <a:t>所有命题公式均为谓词公式。即命题公式是谓词公式的子集。所以仍用 </a:t>
            </a:r>
            <a:r>
              <a:rPr lang="zh-CN" altLang="en-US">
                <a:sym typeface="Symbol" panose="05050102010706020507" pitchFamily="18" charset="2"/>
              </a:rPr>
              <a:t></a:t>
            </a:r>
            <a:r>
              <a:rPr lang="en-US" altLang="zh-CN">
                <a:sym typeface="Symbol" panose="05050102010706020507" pitchFamily="18" charset="2"/>
              </a:rPr>
              <a:t>,  </a:t>
            </a:r>
            <a:r>
              <a:rPr lang="zh-CN" altLang="en-US"/>
              <a:t>等表示谓词公式。</a:t>
            </a:r>
            <a:endParaRPr lang="en-US" altLang="zh-CN"/>
          </a:p>
          <a:p>
            <a:endParaRPr lang="en-US" altLang="zh-CN"/>
          </a:p>
          <a:p>
            <a:r>
              <a:rPr lang="zh-CN" altLang="en-US"/>
              <a:t>在讨论命题公式时，曾采用某些约定，以减少圆括号的个数。这些约定对于谓词公式仍然有效。</a:t>
            </a:r>
            <a:endParaRPr lang="en-US" altLang="zh-CN"/>
          </a:p>
          <a:p>
            <a:r>
              <a:rPr lang="zh-CN" altLang="en-US" b="1"/>
              <a:t>例</a:t>
            </a:r>
          </a:p>
          <a:p>
            <a:pPr indent="288925" algn="ctr"/>
            <a:r>
              <a:rPr lang="zh-CN" altLang="en-US">
                <a:sym typeface="Symbol" panose="05050102010706020507" pitchFamily="18" charset="2"/>
              </a:rPr>
              <a:t></a:t>
            </a:r>
            <a:r>
              <a:rPr lang="en-US" altLang="zh-CN">
                <a:sym typeface="Symbol" panose="05050102010706020507" pitchFamily="18" charset="2"/>
              </a:rPr>
              <a:t>y((A(x,y)  yB(y))  x(A(x,y)  yB(y)))</a:t>
            </a:r>
          </a:p>
          <a:p>
            <a:pPr indent="288925" algn="ctr"/>
            <a:r>
              <a:rPr lang="zh-CN" altLang="en-US">
                <a:sym typeface="Symbol" panose="05050102010706020507" pitchFamily="18" charset="2"/>
              </a:rPr>
              <a:t></a:t>
            </a:r>
            <a:r>
              <a:rPr lang="en-US" altLang="zh-CN">
                <a:sym typeface="Symbol" panose="05050102010706020507" pitchFamily="18" charset="2"/>
              </a:rPr>
              <a:t>y(A(x,y)  yB(y)  x(A(x,y)  yB(y)))</a:t>
            </a:r>
          </a:p>
          <a:p>
            <a:pPr indent="288925" algn="ctr"/>
            <a:endParaRPr lang="en-US" altLang="zh-CN">
              <a:sym typeface="Symbol" panose="05050102010706020507" pitchFamily="18" charset="2"/>
            </a:endParaRPr>
          </a:p>
          <a:p>
            <a:endParaRPr lang="zh-CN" altLang="en-US"/>
          </a:p>
        </p:txBody>
      </p:sp>
    </p:spTree>
    <p:extLst>
      <p:ext uri="{BB962C8B-B14F-4D97-AF65-F5344CB8AC3E}">
        <p14:creationId xmlns:p14="http://schemas.microsoft.com/office/powerpoint/2010/main" val="2507554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14CD806-EC87-4C94-BCAE-560B29DCAFC8}"/>
              </a:ext>
            </a:extLst>
          </p:cNvPr>
          <p:cNvSpPr>
            <a:spLocks noGrp="1"/>
          </p:cNvSpPr>
          <p:nvPr>
            <p:ph type="body" sz="quarter" idx="11"/>
          </p:nvPr>
        </p:nvSpPr>
        <p:spPr>
          <a:xfrm>
            <a:off x="3941258" y="1392686"/>
            <a:ext cx="5244306" cy="4855714"/>
          </a:xfrm>
        </p:spPr>
        <p:txBody>
          <a:bodyPr/>
          <a:lstStyle/>
          <a:p>
            <a:pPr>
              <a:lnSpc>
                <a:spcPct val="100000"/>
              </a:lnSpc>
              <a:spcBef>
                <a:spcPts val="600"/>
              </a:spcBef>
            </a:pPr>
            <a:r>
              <a:rPr lang="en-US" altLang="zh-CN" sz="2400">
                <a:effectLst/>
              </a:rPr>
              <a:t>1.1  </a:t>
            </a:r>
            <a:r>
              <a:rPr lang="zh-CN" altLang="en-US" sz="2400">
                <a:effectLst/>
              </a:rPr>
              <a:t>命题与真值联结词</a:t>
            </a:r>
            <a:endParaRPr lang="en-US" altLang="zh-CN" sz="2400">
              <a:effectLst/>
            </a:endParaRPr>
          </a:p>
          <a:p>
            <a:pPr>
              <a:lnSpc>
                <a:spcPct val="100000"/>
              </a:lnSpc>
              <a:spcBef>
                <a:spcPts val="600"/>
              </a:spcBef>
            </a:pPr>
            <a:r>
              <a:rPr lang="zh-CN" altLang="en-US" sz="2400">
                <a:effectLst/>
              </a:rPr>
              <a:t>       定义、联接词、命题符号化</a:t>
            </a:r>
          </a:p>
          <a:p>
            <a:pPr>
              <a:lnSpc>
                <a:spcPct val="100000"/>
              </a:lnSpc>
              <a:spcBef>
                <a:spcPts val="600"/>
              </a:spcBef>
            </a:pPr>
            <a:r>
              <a:rPr lang="en-US" altLang="zh-CN" sz="2400">
                <a:effectLst/>
              </a:rPr>
              <a:t>1.2  </a:t>
            </a:r>
            <a:r>
              <a:rPr lang="zh-CN" altLang="en-US" sz="2400">
                <a:effectLst/>
              </a:rPr>
              <a:t>命题公式与真假性</a:t>
            </a:r>
            <a:endParaRPr lang="en-US" altLang="zh-CN" sz="2400">
              <a:effectLst/>
            </a:endParaRPr>
          </a:p>
          <a:p>
            <a:pPr>
              <a:lnSpc>
                <a:spcPct val="100000"/>
              </a:lnSpc>
              <a:spcBef>
                <a:spcPts val="600"/>
              </a:spcBef>
            </a:pPr>
            <a:r>
              <a:rPr lang="zh-CN" altLang="en-US" sz="2400">
                <a:effectLst/>
              </a:rPr>
              <a:t>       定义、指派和真值表、永真性</a:t>
            </a:r>
          </a:p>
          <a:p>
            <a:pPr>
              <a:lnSpc>
                <a:spcPct val="100000"/>
              </a:lnSpc>
              <a:spcBef>
                <a:spcPts val="600"/>
              </a:spcBef>
            </a:pPr>
            <a:r>
              <a:rPr lang="en-US" altLang="zh-CN" sz="2400">
                <a:effectLst/>
              </a:rPr>
              <a:t>1.3  </a:t>
            </a:r>
            <a:r>
              <a:rPr lang="zh-CN" altLang="en-US" sz="2400">
                <a:effectLst/>
              </a:rPr>
              <a:t>命题公式间的逻辑等价关系</a:t>
            </a:r>
            <a:endParaRPr lang="en-US" altLang="zh-CN" sz="2400">
              <a:effectLst/>
            </a:endParaRPr>
          </a:p>
          <a:p>
            <a:pPr>
              <a:lnSpc>
                <a:spcPct val="100000"/>
              </a:lnSpc>
              <a:spcBef>
                <a:spcPts val="600"/>
              </a:spcBef>
            </a:pPr>
            <a:r>
              <a:rPr lang="zh-CN" altLang="en-US" sz="2400">
                <a:effectLst/>
              </a:rPr>
              <a:t>       概念、替换定理、代入定理、联接词规约、范式</a:t>
            </a:r>
          </a:p>
          <a:p>
            <a:pPr>
              <a:lnSpc>
                <a:spcPct val="100000"/>
              </a:lnSpc>
              <a:spcBef>
                <a:spcPts val="600"/>
              </a:spcBef>
            </a:pPr>
            <a:r>
              <a:rPr lang="en-US" altLang="zh-CN" sz="2400">
                <a:effectLst/>
              </a:rPr>
              <a:t>1.4  </a:t>
            </a:r>
            <a:r>
              <a:rPr lang="zh-CN" altLang="en-US" sz="2400">
                <a:effectLst/>
              </a:rPr>
              <a:t>命题公式间的逻辑蕴涵关系</a:t>
            </a:r>
            <a:endParaRPr lang="en-US" altLang="zh-CN" sz="2400">
              <a:effectLst/>
            </a:endParaRPr>
          </a:p>
          <a:p>
            <a:pPr>
              <a:lnSpc>
                <a:spcPct val="100000"/>
              </a:lnSpc>
              <a:spcBef>
                <a:spcPts val="600"/>
              </a:spcBef>
            </a:pPr>
            <a:r>
              <a:rPr lang="zh-CN" altLang="en-US" sz="2400">
                <a:effectLst/>
              </a:rPr>
              <a:t>       概念、逻辑蕴涵变换、对偶定理</a:t>
            </a:r>
          </a:p>
          <a:p>
            <a:pPr>
              <a:lnSpc>
                <a:spcPct val="100000"/>
              </a:lnSpc>
              <a:spcBef>
                <a:spcPts val="600"/>
              </a:spcBef>
            </a:pPr>
            <a:r>
              <a:rPr lang="en-US" altLang="zh-CN" sz="2400">
                <a:effectLst/>
              </a:rPr>
              <a:t>1.5  </a:t>
            </a:r>
            <a:r>
              <a:rPr lang="zh-CN" altLang="en-US" sz="2400">
                <a:effectLst/>
              </a:rPr>
              <a:t>命题演算的形式推理</a:t>
            </a:r>
            <a:endParaRPr lang="en-US" altLang="zh-CN" sz="2400">
              <a:effectLst/>
            </a:endParaRPr>
          </a:p>
          <a:p>
            <a:pPr>
              <a:lnSpc>
                <a:spcPct val="100000"/>
              </a:lnSpc>
              <a:spcBef>
                <a:spcPts val="600"/>
              </a:spcBef>
            </a:pPr>
            <a:r>
              <a:rPr lang="en-US" altLang="zh-CN" sz="2400">
                <a:effectLst/>
              </a:rPr>
              <a:t>       </a:t>
            </a:r>
            <a:r>
              <a:rPr lang="zh-CN" altLang="en-US" sz="2400">
                <a:effectLst/>
              </a:rPr>
              <a:t>推理规则、推理示例</a:t>
            </a:r>
          </a:p>
        </p:txBody>
      </p:sp>
      <p:sp>
        <p:nvSpPr>
          <p:cNvPr id="3" name="文本占位符 2">
            <a:extLst>
              <a:ext uri="{FF2B5EF4-FFF2-40B4-BE49-F238E27FC236}">
                <a16:creationId xmlns:a16="http://schemas.microsoft.com/office/drawing/2014/main" id="{34E7707F-7290-4C46-8639-A1290276D852}"/>
              </a:ext>
            </a:extLst>
          </p:cNvPr>
          <p:cNvSpPr>
            <a:spLocks noGrp="1"/>
          </p:cNvSpPr>
          <p:nvPr>
            <p:ph type="body" sz="quarter" idx="13"/>
          </p:nvPr>
        </p:nvSpPr>
        <p:spPr/>
        <p:txBody>
          <a:bodyPr/>
          <a:lstStyle/>
          <a:p>
            <a:r>
              <a:rPr lang="zh-CN" altLang="en-US"/>
              <a:t>总回顾</a:t>
            </a:r>
          </a:p>
        </p:txBody>
      </p:sp>
    </p:spTree>
    <p:extLst>
      <p:ext uri="{BB962C8B-B14F-4D97-AF65-F5344CB8AC3E}">
        <p14:creationId xmlns:p14="http://schemas.microsoft.com/office/powerpoint/2010/main" val="1274995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1344D75-1076-4F47-9141-75A930DFFB5C}"/>
              </a:ext>
            </a:extLst>
          </p:cNvPr>
          <p:cNvSpPr>
            <a:spLocks noGrp="1"/>
          </p:cNvSpPr>
          <p:nvPr>
            <p:ph type="body" sz="quarter" idx="13"/>
          </p:nvPr>
        </p:nvSpPr>
        <p:spPr/>
        <p:txBody>
          <a:bodyPr/>
          <a:lstStyle/>
          <a:p>
            <a:r>
              <a:rPr lang="zh-CN" altLang="en-US"/>
              <a:t>总回顾</a:t>
            </a:r>
          </a:p>
        </p:txBody>
      </p:sp>
      <p:sp>
        <p:nvSpPr>
          <p:cNvPr id="3" name="文本占位符 2">
            <a:extLst>
              <a:ext uri="{FF2B5EF4-FFF2-40B4-BE49-F238E27FC236}">
                <a16:creationId xmlns:a16="http://schemas.microsoft.com/office/drawing/2014/main" id="{F00EEDE5-3A8D-412C-96A0-915B271FCDF6}"/>
              </a:ext>
            </a:extLst>
          </p:cNvPr>
          <p:cNvSpPr>
            <a:spLocks noGrp="1"/>
          </p:cNvSpPr>
          <p:nvPr>
            <p:ph type="body" sz="quarter" idx="14"/>
          </p:nvPr>
        </p:nvSpPr>
        <p:spPr/>
        <p:txBody>
          <a:bodyPr/>
          <a:lstStyle/>
          <a:p>
            <a:r>
              <a:rPr lang="zh-CN" altLang="en-US" b="1"/>
              <a:t>例  </a:t>
            </a:r>
            <a:r>
              <a:rPr lang="zh-CN" altLang="en-US"/>
              <a:t>如果我趴着，敌人就看不到我。如果我站着，敌人就能看到我。因此，如果我站着，我就不是趴着。</a:t>
            </a:r>
            <a:endParaRPr lang="en-US" altLang="zh-CN"/>
          </a:p>
          <a:p>
            <a:r>
              <a:rPr lang="zh-CN" altLang="en-US" b="1"/>
              <a:t>解    </a:t>
            </a:r>
            <a:r>
              <a:rPr lang="en-US" altLang="zh-CN"/>
              <a:t>P</a:t>
            </a:r>
            <a:r>
              <a:rPr lang="zh-CN" altLang="en-US"/>
              <a:t>：我趴着。</a:t>
            </a:r>
            <a:endParaRPr lang="en-US" altLang="zh-CN"/>
          </a:p>
          <a:p>
            <a:r>
              <a:rPr lang="en-US" altLang="zh-CN"/>
              <a:t>        Q</a:t>
            </a:r>
            <a:r>
              <a:rPr lang="zh-CN" altLang="en-US"/>
              <a:t>：我站着。</a:t>
            </a:r>
            <a:endParaRPr lang="en-US" altLang="zh-CN"/>
          </a:p>
          <a:p>
            <a:r>
              <a:rPr lang="en-US" altLang="zh-CN"/>
              <a:t>        R</a:t>
            </a:r>
            <a:r>
              <a:rPr lang="zh-CN" altLang="en-US"/>
              <a:t>：敌人能看到我。</a:t>
            </a:r>
            <a:endParaRPr lang="en-US" altLang="zh-CN"/>
          </a:p>
          <a:p>
            <a:endParaRPr lang="en-US" altLang="zh-CN"/>
          </a:p>
          <a:p>
            <a:r>
              <a:rPr lang="zh-CN" altLang="en-US"/>
              <a:t>前提： </a:t>
            </a:r>
            <a:r>
              <a:rPr lang="en-US" altLang="zh-CN">
                <a:sym typeface="Symbol" panose="05050102010706020507" pitchFamily="18" charset="2"/>
              </a:rPr>
              <a:t>P  R, Q  R</a:t>
            </a:r>
          </a:p>
          <a:p>
            <a:r>
              <a:rPr lang="zh-CN" altLang="en-US">
                <a:sym typeface="Symbol" panose="05050102010706020507" pitchFamily="18" charset="2"/>
              </a:rPr>
              <a:t>结论： </a:t>
            </a:r>
            <a:r>
              <a:rPr lang="en-US" altLang="zh-CN">
                <a:sym typeface="Symbol" panose="05050102010706020507" pitchFamily="18" charset="2"/>
              </a:rPr>
              <a:t>Q  P</a:t>
            </a:r>
          </a:p>
          <a:p>
            <a:endParaRPr lang="en-US" altLang="zh-CN">
              <a:sym typeface="Symbol" panose="05050102010706020507" pitchFamily="18" charset="2"/>
            </a:endParaRPr>
          </a:p>
          <a:p>
            <a:r>
              <a:rPr lang="zh-CN" altLang="en-US">
                <a:sym typeface="Symbol" panose="05050102010706020507" pitchFamily="18" charset="2"/>
              </a:rPr>
              <a:t>真值表法</a:t>
            </a:r>
            <a:endParaRPr lang="en-US" altLang="zh-CN">
              <a:sym typeface="Symbol" panose="05050102010706020507" pitchFamily="18" charset="2"/>
            </a:endParaRPr>
          </a:p>
          <a:p>
            <a:r>
              <a:rPr lang="zh-CN" altLang="en-US">
                <a:sym typeface="Symbol" panose="05050102010706020507" pitchFamily="18" charset="2"/>
              </a:rPr>
              <a:t>变换法</a:t>
            </a:r>
            <a:endParaRPr lang="en-US" altLang="zh-CN">
              <a:sym typeface="Symbol" panose="05050102010706020507" pitchFamily="18" charset="2"/>
            </a:endParaRPr>
          </a:p>
          <a:p>
            <a:r>
              <a:rPr lang="zh-CN" altLang="en-US">
                <a:sym typeface="Symbol" panose="05050102010706020507" pitchFamily="18" charset="2"/>
              </a:rPr>
              <a:t>主析取范式法</a:t>
            </a:r>
            <a:endParaRPr lang="en-US" altLang="zh-CN">
              <a:sym typeface="Symbol" panose="05050102010706020507" pitchFamily="18" charset="2"/>
            </a:endParaRPr>
          </a:p>
          <a:p>
            <a:r>
              <a:rPr lang="zh-CN" altLang="en-US">
                <a:sym typeface="Symbol" panose="05050102010706020507" pitchFamily="18" charset="2"/>
              </a:rPr>
              <a:t>形式推理法</a:t>
            </a:r>
            <a:endParaRPr lang="zh-CN" altLang="en-US"/>
          </a:p>
        </p:txBody>
      </p:sp>
    </p:spTree>
    <p:extLst>
      <p:ext uri="{BB962C8B-B14F-4D97-AF65-F5344CB8AC3E}">
        <p14:creationId xmlns:p14="http://schemas.microsoft.com/office/powerpoint/2010/main" val="2213205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1344D75-1076-4F47-9141-75A930DFFB5C}"/>
              </a:ext>
            </a:extLst>
          </p:cNvPr>
          <p:cNvSpPr>
            <a:spLocks noGrp="1"/>
          </p:cNvSpPr>
          <p:nvPr>
            <p:ph type="body" sz="quarter" idx="13"/>
          </p:nvPr>
        </p:nvSpPr>
        <p:spPr/>
        <p:txBody>
          <a:bodyPr/>
          <a:lstStyle/>
          <a:p>
            <a:r>
              <a:rPr lang="zh-CN" altLang="en-US"/>
              <a:t>三段论</a:t>
            </a:r>
          </a:p>
        </p:txBody>
      </p:sp>
      <p:sp>
        <p:nvSpPr>
          <p:cNvPr id="3" name="文本占位符 2">
            <a:extLst>
              <a:ext uri="{FF2B5EF4-FFF2-40B4-BE49-F238E27FC236}">
                <a16:creationId xmlns:a16="http://schemas.microsoft.com/office/drawing/2014/main" id="{F00EEDE5-3A8D-412C-96A0-915B271FCDF6}"/>
              </a:ext>
            </a:extLst>
          </p:cNvPr>
          <p:cNvSpPr>
            <a:spLocks noGrp="1"/>
          </p:cNvSpPr>
          <p:nvPr>
            <p:ph type="body" sz="quarter" idx="14"/>
          </p:nvPr>
        </p:nvSpPr>
        <p:spPr/>
        <p:txBody>
          <a:bodyPr/>
          <a:lstStyle/>
          <a:p>
            <a:pPr algn="just"/>
            <a:r>
              <a:rPr lang="zh-CN" altLang="en-US" b="1">
                <a:solidFill>
                  <a:schemeClr val="accent2"/>
                </a:solidFill>
              </a:rPr>
              <a:t>所有的人</a:t>
            </a:r>
            <a:r>
              <a:rPr lang="zh-CN" altLang="en-US" b="1">
                <a:solidFill>
                  <a:schemeClr val="hlink"/>
                </a:solidFill>
              </a:rPr>
              <a:t>都是要死的</a:t>
            </a:r>
            <a:r>
              <a:rPr lang="zh-CN" altLang="en-US" b="1"/>
              <a:t>。</a:t>
            </a:r>
          </a:p>
          <a:p>
            <a:pPr algn="just"/>
            <a:r>
              <a:rPr lang="zh-CN" altLang="en-US" b="1">
                <a:solidFill>
                  <a:schemeClr val="accent1"/>
                </a:solidFill>
              </a:rPr>
              <a:t>苏格拉底</a:t>
            </a:r>
            <a:r>
              <a:rPr lang="zh-CN" altLang="en-US" b="1"/>
              <a:t>是</a:t>
            </a:r>
            <a:r>
              <a:rPr lang="zh-CN" altLang="en-US" b="1">
                <a:solidFill>
                  <a:schemeClr val="accent2"/>
                </a:solidFill>
              </a:rPr>
              <a:t>人</a:t>
            </a:r>
            <a:r>
              <a:rPr lang="zh-CN" altLang="en-US" b="1"/>
              <a:t>，</a:t>
            </a:r>
          </a:p>
          <a:p>
            <a:pPr algn="just"/>
            <a:r>
              <a:rPr lang="zh-CN" altLang="en-US" b="1"/>
              <a:t>所以</a:t>
            </a:r>
            <a:r>
              <a:rPr lang="zh-CN" altLang="en-US" b="1">
                <a:solidFill>
                  <a:schemeClr val="accent1"/>
                </a:solidFill>
              </a:rPr>
              <a:t>苏格拉底</a:t>
            </a:r>
            <a:r>
              <a:rPr lang="zh-CN" altLang="en-US" b="1">
                <a:solidFill>
                  <a:schemeClr val="hlink"/>
                </a:solidFill>
              </a:rPr>
              <a:t>是要死的</a:t>
            </a:r>
            <a:r>
              <a:rPr lang="zh-CN" altLang="en-US" b="1"/>
              <a:t>。</a:t>
            </a:r>
          </a:p>
          <a:p>
            <a:endParaRPr lang="zh-CN" altLang="en-US"/>
          </a:p>
        </p:txBody>
      </p:sp>
    </p:spTree>
    <p:extLst>
      <p:ext uri="{BB962C8B-B14F-4D97-AF65-F5344CB8AC3E}">
        <p14:creationId xmlns:p14="http://schemas.microsoft.com/office/powerpoint/2010/main" val="3785380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92E2D5D-CD95-45D6-8CE5-F433217AF499}"/>
              </a:ext>
            </a:extLst>
          </p:cNvPr>
          <p:cNvSpPr txBox="1"/>
          <p:nvPr/>
        </p:nvSpPr>
        <p:spPr>
          <a:xfrm>
            <a:off x="2050542" y="2084832"/>
            <a:ext cx="5042916" cy="923330"/>
          </a:xfrm>
          <a:prstGeom prst="rect">
            <a:avLst/>
          </a:prstGeom>
          <a:noFill/>
        </p:spPr>
        <p:txBody>
          <a:bodyPr wrap="square" rtlCol="0">
            <a:spAutoFit/>
          </a:bodyPr>
          <a:lstStyle/>
          <a:p>
            <a:pPr algn="ctr"/>
            <a:r>
              <a:rPr lang="zh-CN" altLang="en-US" sz="5400" b="1">
                <a:solidFill>
                  <a:schemeClr val="bg1"/>
                </a:solidFill>
                <a:latin typeface="微软雅黑" panose="020B0503020204020204" pitchFamily="34" charset="-122"/>
                <a:ea typeface="微软雅黑" panose="020B0503020204020204" pitchFamily="34" charset="-122"/>
              </a:rPr>
              <a:t>第</a:t>
            </a:r>
            <a:r>
              <a:rPr lang="en-US" altLang="zh-CN" sz="5400" b="1">
                <a:solidFill>
                  <a:schemeClr val="bg1"/>
                </a:solidFill>
                <a:latin typeface="微软雅黑" panose="020B0503020204020204" pitchFamily="34" charset="-122"/>
                <a:ea typeface="微软雅黑" panose="020B0503020204020204" pitchFamily="34" charset="-122"/>
              </a:rPr>
              <a:t>2</a:t>
            </a:r>
            <a:r>
              <a:rPr lang="zh-CN" altLang="en-US" sz="5400" b="1">
                <a:solidFill>
                  <a:schemeClr val="bg1"/>
                </a:solidFill>
                <a:latin typeface="微软雅黑" panose="020B0503020204020204" pitchFamily="34" charset="-122"/>
                <a:ea typeface="微软雅黑" panose="020B0503020204020204" pitchFamily="34" charset="-122"/>
              </a:rPr>
              <a:t>章 谓词演算</a:t>
            </a:r>
          </a:p>
        </p:txBody>
      </p:sp>
    </p:spTree>
    <p:extLst>
      <p:ext uri="{BB962C8B-B14F-4D97-AF65-F5344CB8AC3E}">
        <p14:creationId xmlns:p14="http://schemas.microsoft.com/office/powerpoint/2010/main" val="3640616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14CD806-EC87-4C94-BCAE-560B29DCAFC8}"/>
              </a:ext>
            </a:extLst>
          </p:cNvPr>
          <p:cNvSpPr>
            <a:spLocks noGrp="1"/>
          </p:cNvSpPr>
          <p:nvPr>
            <p:ph type="body" sz="quarter" idx="11"/>
          </p:nvPr>
        </p:nvSpPr>
        <p:spPr/>
        <p:txBody>
          <a:bodyPr/>
          <a:lstStyle/>
          <a:p>
            <a:pPr algn="just">
              <a:lnSpc>
                <a:spcPct val="100000"/>
              </a:lnSpc>
              <a:spcBef>
                <a:spcPts val="1800"/>
              </a:spcBef>
            </a:pPr>
            <a:r>
              <a:rPr lang="en-US" altLang="zh-CN" sz="2400">
                <a:solidFill>
                  <a:srgbClr val="FF0000"/>
                </a:solidFill>
                <a:effectLst/>
              </a:rPr>
              <a:t>2.1  </a:t>
            </a:r>
            <a:r>
              <a:rPr lang="zh-CN" altLang="en-US" sz="2400">
                <a:solidFill>
                  <a:srgbClr val="FF0000"/>
                </a:solidFill>
                <a:effectLst/>
              </a:rPr>
              <a:t>谓词与量词</a:t>
            </a:r>
          </a:p>
          <a:p>
            <a:pPr algn="just">
              <a:lnSpc>
                <a:spcPct val="100000"/>
              </a:lnSpc>
              <a:spcBef>
                <a:spcPts val="1800"/>
              </a:spcBef>
            </a:pPr>
            <a:r>
              <a:rPr lang="en-US" altLang="zh-CN" sz="2400">
                <a:effectLst/>
              </a:rPr>
              <a:t>2.2  </a:t>
            </a:r>
            <a:r>
              <a:rPr lang="zh-CN" altLang="en-US" sz="2400">
                <a:effectLst/>
              </a:rPr>
              <a:t>谓词公式与真假性</a:t>
            </a:r>
          </a:p>
          <a:p>
            <a:pPr algn="just">
              <a:lnSpc>
                <a:spcPct val="100000"/>
              </a:lnSpc>
              <a:spcBef>
                <a:spcPts val="1800"/>
              </a:spcBef>
            </a:pPr>
            <a:r>
              <a:rPr lang="en-US" altLang="zh-CN" sz="2400">
                <a:effectLst/>
              </a:rPr>
              <a:t>2.3  </a:t>
            </a:r>
            <a:r>
              <a:rPr lang="zh-CN" altLang="en-US" sz="2400">
                <a:effectLst/>
              </a:rPr>
              <a:t>谓词公式间的逻辑等价关系</a:t>
            </a:r>
          </a:p>
          <a:p>
            <a:pPr algn="just">
              <a:lnSpc>
                <a:spcPct val="100000"/>
              </a:lnSpc>
              <a:spcBef>
                <a:spcPts val="1800"/>
              </a:spcBef>
            </a:pPr>
            <a:r>
              <a:rPr lang="en-US" altLang="zh-CN" sz="2400">
                <a:effectLst/>
              </a:rPr>
              <a:t>2.4  </a:t>
            </a:r>
            <a:r>
              <a:rPr lang="zh-CN" altLang="en-US" sz="2400">
                <a:effectLst/>
              </a:rPr>
              <a:t>谓词公式间的逻辑蕴涵关系</a:t>
            </a:r>
          </a:p>
          <a:p>
            <a:pPr algn="just">
              <a:lnSpc>
                <a:spcPct val="100000"/>
              </a:lnSpc>
              <a:spcBef>
                <a:spcPts val="1800"/>
              </a:spcBef>
            </a:pPr>
            <a:r>
              <a:rPr lang="en-US" altLang="zh-CN" sz="2400">
                <a:effectLst/>
              </a:rPr>
              <a:t>2.5  </a:t>
            </a:r>
            <a:r>
              <a:rPr lang="zh-CN" altLang="en-US" sz="2400">
                <a:effectLst/>
              </a:rPr>
              <a:t>谓词演算的形式推理</a:t>
            </a:r>
          </a:p>
        </p:txBody>
      </p:sp>
      <p:sp>
        <p:nvSpPr>
          <p:cNvPr id="3" name="文本占位符 2">
            <a:extLst>
              <a:ext uri="{FF2B5EF4-FFF2-40B4-BE49-F238E27FC236}">
                <a16:creationId xmlns:a16="http://schemas.microsoft.com/office/drawing/2014/main" id="{34E7707F-7290-4C46-8639-A1290276D852}"/>
              </a:ext>
            </a:extLst>
          </p:cNvPr>
          <p:cNvSpPr>
            <a:spLocks noGrp="1"/>
          </p:cNvSpPr>
          <p:nvPr>
            <p:ph type="body" sz="quarter" idx="13"/>
          </p:nvPr>
        </p:nvSpPr>
        <p:spPr/>
        <p:txBody>
          <a:bodyPr/>
          <a:lstStyle/>
          <a:p>
            <a:r>
              <a:rPr lang="zh-CN" altLang="en-US"/>
              <a:t>第</a:t>
            </a:r>
            <a:r>
              <a:rPr lang="en-US" altLang="zh-CN"/>
              <a:t>2</a:t>
            </a:r>
            <a:r>
              <a:rPr lang="zh-CN" altLang="en-US"/>
              <a:t>章 谓词演算</a:t>
            </a:r>
          </a:p>
        </p:txBody>
      </p:sp>
    </p:spTree>
    <p:extLst>
      <p:ext uri="{BB962C8B-B14F-4D97-AF65-F5344CB8AC3E}">
        <p14:creationId xmlns:p14="http://schemas.microsoft.com/office/powerpoint/2010/main" val="1825731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A111341-BB73-40B4-B12D-C7E43E83ED13}"/>
              </a:ext>
            </a:extLst>
          </p:cNvPr>
          <p:cNvSpPr>
            <a:spLocks noGrp="1"/>
          </p:cNvSpPr>
          <p:nvPr>
            <p:ph type="body" sz="quarter" idx="11"/>
          </p:nvPr>
        </p:nvSpPr>
        <p:spPr/>
        <p:txBody>
          <a:bodyPr/>
          <a:lstStyle/>
          <a:p>
            <a:pPr>
              <a:lnSpc>
                <a:spcPct val="100000"/>
              </a:lnSpc>
              <a:spcBef>
                <a:spcPts val="1800"/>
              </a:spcBef>
            </a:pPr>
            <a:r>
              <a:rPr lang="en-US" altLang="zh-CN" sz="2400">
                <a:solidFill>
                  <a:srgbClr val="FF0000"/>
                </a:solidFill>
                <a:effectLst/>
              </a:rPr>
              <a:t>2.1.1  </a:t>
            </a:r>
            <a:r>
              <a:rPr lang="zh-CN" altLang="en-US" sz="2400">
                <a:solidFill>
                  <a:srgbClr val="FF0000"/>
                </a:solidFill>
                <a:effectLst/>
              </a:rPr>
              <a:t>谓词与个体</a:t>
            </a:r>
            <a:endParaRPr lang="en-US" altLang="zh-CN" sz="2400">
              <a:solidFill>
                <a:srgbClr val="FF0000"/>
              </a:solidFill>
              <a:effectLst/>
            </a:endParaRPr>
          </a:p>
          <a:p>
            <a:pPr>
              <a:lnSpc>
                <a:spcPct val="100000"/>
              </a:lnSpc>
              <a:spcBef>
                <a:spcPts val="1800"/>
              </a:spcBef>
            </a:pPr>
            <a:r>
              <a:rPr lang="en-US" altLang="zh-CN" sz="2400">
                <a:effectLst/>
              </a:rPr>
              <a:t>2.1.2  </a:t>
            </a:r>
            <a:r>
              <a:rPr lang="zh-CN" altLang="en-US" sz="2400">
                <a:effectLst/>
              </a:rPr>
              <a:t>量词</a:t>
            </a:r>
          </a:p>
          <a:p>
            <a:pPr>
              <a:lnSpc>
                <a:spcPct val="100000"/>
              </a:lnSpc>
              <a:spcBef>
                <a:spcPts val="1800"/>
              </a:spcBef>
            </a:pPr>
            <a:r>
              <a:rPr lang="en-US" altLang="zh-CN" sz="2400">
                <a:effectLst/>
              </a:rPr>
              <a:t>2.1.3  </a:t>
            </a:r>
            <a:r>
              <a:rPr lang="zh-CN" altLang="en-US" sz="2400">
                <a:effectLst/>
              </a:rPr>
              <a:t>谓词符号化</a:t>
            </a:r>
          </a:p>
        </p:txBody>
      </p:sp>
      <p:sp>
        <p:nvSpPr>
          <p:cNvPr id="3" name="文本占位符 2">
            <a:extLst>
              <a:ext uri="{FF2B5EF4-FFF2-40B4-BE49-F238E27FC236}">
                <a16:creationId xmlns:a16="http://schemas.microsoft.com/office/drawing/2014/main" id="{010AF481-B142-4596-9008-8D5D593E3D0C}"/>
              </a:ext>
            </a:extLst>
          </p:cNvPr>
          <p:cNvSpPr>
            <a:spLocks noGrp="1"/>
          </p:cNvSpPr>
          <p:nvPr>
            <p:ph type="body" sz="quarter" idx="13"/>
          </p:nvPr>
        </p:nvSpPr>
        <p:spPr/>
        <p:txBody>
          <a:bodyPr/>
          <a:lstStyle/>
          <a:p>
            <a:pPr algn="just">
              <a:lnSpc>
                <a:spcPct val="100000"/>
              </a:lnSpc>
              <a:spcBef>
                <a:spcPts val="1800"/>
              </a:spcBef>
            </a:pPr>
            <a:r>
              <a:rPr lang="en-US" altLang="zh-CN"/>
              <a:t>2.1  </a:t>
            </a:r>
            <a:r>
              <a:rPr lang="zh-CN" altLang="en-US"/>
              <a:t>谓词与量词</a:t>
            </a:r>
          </a:p>
        </p:txBody>
      </p:sp>
    </p:spTree>
    <p:extLst>
      <p:ext uri="{BB962C8B-B14F-4D97-AF65-F5344CB8AC3E}">
        <p14:creationId xmlns:p14="http://schemas.microsoft.com/office/powerpoint/2010/main" val="3448905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B279237-1C9D-4163-92A1-6287FBC7D10D}"/>
              </a:ext>
            </a:extLst>
          </p:cNvPr>
          <p:cNvSpPr>
            <a:spLocks noGrp="1"/>
          </p:cNvSpPr>
          <p:nvPr>
            <p:ph type="body" sz="quarter" idx="13"/>
          </p:nvPr>
        </p:nvSpPr>
        <p:spPr/>
        <p:txBody>
          <a:bodyPr/>
          <a:lstStyle/>
          <a:p>
            <a:r>
              <a:rPr lang="en-US" altLang="zh-CN"/>
              <a:t>2.1.1   </a:t>
            </a:r>
            <a:r>
              <a:rPr lang="zh-CN" altLang="en-US"/>
              <a:t>谓词与个体</a:t>
            </a:r>
            <a:endParaRPr lang="en-US" altLang="zh-CN"/>
          </a:p>
        </p:txBody>
      </p:sp>
      <p:sp>
        <p:nvSpPr>
          <p:cNvPr id="3" name="文本占位符 2">
            <a:extLst>
              <a:ext uri="{FF2B5EF4-FFF2-40B4-BE49-F238E27FC236}">
                <a16:creationId xmlns:a16="http://schemas.microsoft.com/office/drawing/2014/main" id="{2931F977-AF58-4BE1-9E37-E5F0C206F4A0}"/>
              </a:ext>
            </a:extLst>
          </p:cNvPr>
          <p:cNvSpPr>
            <a:spLocks noGrp="1"/>
          </p:cNvSpPr>
          <p:nvPr>
            <p:ph type="body" sz="quarter" idx="14"/>
          </p:nvPr>
        </p:nvSpPr>
        <p:spPr/>
        <p:txBody>
          <a:bodyPr/>
          <a:lstStyle/>
          <a:p>
            <a:pPr>
              <a:spcBef>
                <a:spcPts val="600"/>
              </a:spcBef>
            </a:pPr>
            <a:r>
              <a:rPr lang="zh-CN" altLang="en-US"/>
              <a:t>在命题演算中，命题之间的关系是通过命题的真假值来反映的。也就是说，对于两个原子命题来说，关心的只是它们的真假值是否相同。</a:t>
            </a:r>
          </a:p>
          <a:p>
            <a:pPr>
              <a:spcBef>
                <a:spcPts val="600"/>
              </a:spcBef>
            </a:pPr>
            <a:endParaRPr lang="en-US" altLang="zh-CN" b="1"/>
          </a:p>
          <a:p>
            <a:pPr>
              <a:spcBef>
                <a:spcPts val="600"/>
              </a:spcBef>
            </a:pPr>
            <a:endParaRPr lang="en-US" altLang="zh-CN" b="1"/>
          </a:p>
          <a:p>
            <a:pPr>
              <a:spcBef>
                <a:spcPts val="600"/>
              </a:spcBef>
            </a:pPr>
            <a:r>
              <a:rPr lang="zh-CN" altLang="en-US" b="1"/>
              <a:t>例    </a:t>
            </a:r>
            <a:r>
              <a:rPr lang="zh-CN" altLang="en-US"/>
              <a:t>“小张是学生”与“小李是学生”</a:t>
            </a:r>
            <a:endParaRPr lang="en-US" altLang="zh-CN"/>
          </a:p>
          <a:p>
            <a:pPr>
              <a:spcBef>
                <a:spcPts val="600"/>
              </a:spcBef>
            </a:pPr>
            <a:r>
              <a:rPr lang="zh-CN" altLang="en-US"/>
              <a:t>       “小张是学生”与“小张跑步”</a:t>
            </a:r>
            <a:endParaRPr lang="en-US" altLang="zh-CN" b="1"/>
          </a:p>
          <a:p>
            <a:pPr>
              <a:spcBef>
                <a:spcPts val="600"/>
              </a:spcBef>
            </a:pPr>
            <a:endParaRPr lang="en-US" altLang="zh-CN"/>
          </a:p>
          <a:p>
            <a:pPr>
              <a:spcBef>
                <a:spcPts val="600"/>
              </a:spcBef>
            </a:pPr>
            <a:r>
              <a:rPr lang="zh-CN" altLang="en-US"/>
              <a:t>为了进一步研究命题之间的逻辑关系，必须将命题的</a:t>
            </a:r>
            <a:r>
              <a:rPr lang="zh-CN" altLang="en-US" b="1">
                <a:solidFill>
                  <a:srgbClr val="0033CC"/>
                </a:solidFill>
              </a:rPr>
              <a:t>陈述部分</a:t>
            </a:r>
            <a:r>
              <a:rPr lang="zh-CN" altLang="en-US"/>
              <a:t>与所</a:t>
            </a:r>
            <a:r>
              <a:rPr lang="zh-CN" altLang="en-US" b="1">
                <a:solidFill>
                  <a:srgbClr val="0033CC"/>
                </a:solidFill>
              </a:rPr>
              <a:t>陈述的对象</a:t>
            </a:r>
            <a:r>
              <a:rPr lang="zh-CN" altLang="en-US"/>
              <a:t>进行分离。</a:t>
            </a:r>
            <a:endParaRPr lang="en-US" altLang="zh-CN"/>
          </a:p>
          <a:p>
            <a:pPr>
              <a:spcBef>
                <a:spcPts val="600"/>
              </a:spcBef>
            </a:pPr>
            <a:endParaRPr lang="en-US" altLang="zh-CN"/>
          </a:p>
          <a:p>
            <a:pPr algn="just">
              <a:spcBef>
                <a:spcPts val="600"/>
              </a:spcBef>
            </a:pPr>
            <a:r>
              <a:rPr lang="zh-CN" altLang="en-US"/>
              <a:t>将命题的陈述部分称为</a:t>
            </a:r>
            <a:r>
              <a:rPr lang="zh-CN" altLang="en-US" b="1">
                <a:solidFill>
                  <a:srgbClr val="0033CC"/>
                </a:solidFill>
              </a:rPr>
              <a:t>谓词</a:t>
            </a:r>
            <a:r>
              <a:rPr lang="zh-CN" altLang="en-US"/>
              <a:t>。</a:t>
            </a:r>
          </a:p>
          <a:p>
            <a:pPr algn="just">
              <a:spcBef>
                <a:spcPts val="600"/>
              </a:spcBef>
            </a:pPr>
            <a:r>
              <a:rPr lang="zh-CN" altLang="en-US"/>
              <a:t>将命题的陈述对象称为</a:t>
            </a:r>
            <a:r>
              <a:rPr lang="zh-CN" altLang="en-US" b="1">
                <a:solidFill>
                  <a:srgbClr val="0033CC"/>
                </a:solidFill>
              </a:rPr>
              <a:t>个体</a:t>
            </a:r>
            <a:r>
              <a:rPr lang="zh-CN" altLang="en-US"/>
              <a:t>。</a:t>
            </a:r>
          </a:p>
          <a:p>
            <a:pPr algn="just">
              <a:spcBef>
                <a:spcPts val="600"/>
              </a:spcBef>
            </a:pPr>
            <a:endParaRPr lang="zh-CN" altLang="en-US"/>
          </a:p>
        </p:txBody>
      </p:sp>
    </p:spTree>
    <p:extLst>
      <p:ext uri="{BB962C8B-B14F-4D97-AF65-F5344CB8AC3E}">
        <p14:creationId xmlns:p14="http://schemas.microsoft.com/office/powerpoint/2010/main" val="639163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主题2">
  <a:themeElements>
    <a:clrScheme name="黄色">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自定义 2">
      <a:majorFont>
        <a:latin typeface="Broadway"/>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2" id="{A26D4636-0247-4EB1-9B54-FF60AD818FF0}" vid="{56C87730-94CB-48DE-9FF9-651C7E97111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主题2</Template>
  <TotalTime>8357</TotalTime>
  <Words>2288</Words>
  <Application>Microsoft Office PowerPoint</Application>
  <PresentationFormat>全屏显示(4:3)</PresentationFormat>
  <Paragraphs>284</Paragraphs>
  <Slides>28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28</vt:i4>
      </vt:variant>
    </vt:vector>
  </HeadingPairs>
  <TitlesOfParts>
    <vt:vector size="36" baseType="lpstr">
      <vt:lpstr>等线</vt:lpstr>
      <vt:lpstr>宋体</vt:lpstr>
      <vt:lpstr>微软雅黑</vt:lpstr>
      <vt:lpstr>Arial</vt:lpstr>
      <vt:lpstr>Symbol</vt:lpstr>
      <vt:lpstr>Times New Roman</vt:lpstr>
      <vt:lpstr>Wingdings</vt:lpstr>
      <vt:lpstr>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KEWEI</dc:creator>
  <cp:lastModifiedBy>Wei Ke</cp:lastModifiedBy>
  <cp:revision>229</cp:revision>
  <dcterms:created xsi:type="dcterms:W3CDTF">2021-08-31T07:59:58Z</dcterms:created>
  <dcterms:modified xsi:type="dcterms:W3CDTF">2022-10-11T06:45:53Z</dcterms:modified>
</cp:coreProperties>
</file>