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7" r:id="rId2"/>
    <p:sldId id="411" r:id="rId3"/>
    <p:sldId id="343" r:id="rId4"/>
    <p:sldId id="345" r:id="rId5"/>
    <p:sldId id="346" r:id="rId6"/>
    <p:sldId id="421" r:id="rId7"/>
    <p:sldId id="422" r:id="rId8"/>
    <p:sldId id="428" r:id="rId9"/>
    <p:sldId id="348" r:id="rId10"/>
    <p:sldId id="349" r:id="rId11"/>
    <p:sldId id="350" r:id="rId12"/>
    <p:sldId id="351" r:id="rId13"/>
    <p:sldId id="352" r:id="rId14"/>
    <p:sldId id="423" r:id="rId15"/>
    <p:sldId id="353" r:id="rId16"/>
    <p:sldId id="365" r:id="rId17"/>
    <p:sldId id="366" r:id="rId18"/>
    <p:sldId id="367" r:id="rId19"/>
    <p:sldId id="368" r:id="rId20"/>
    <p:sldId id="369" r:id="rId21"/>
    <p:sldId id="442" r:id="rId22"/>
    <p:sldId id="370" r:id="rId23"/>
    <p:sldId id="439" r:id="rId24"/>
    <p:sldId id="438" r:id="rId25"/>
    <p:sldId id="446"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7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40" autoAdjust="0"/>
    <p:restoredTop sz="95883" autoAdjust="0"/>
  </p:normalViewPr>
  <p:slideViewPr>
    <p:cSldViewPr snapToGrid="0" showGuides="1">
      <p:cViewPr varScale="1">
        <p:scale>
          <a:sx n="113" d="100"/>
          <a:sy n="113" d="100"/>
        </p:scale>
        <p:origin x="1557" y="57"/>
      </p:cViewPr>
      <p:guideLst>
        <p:guide orient="horz" pos="2160"/>
        <p:guide pos="278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F33D4F-F1E0-46C3-BD26-B8F7325BDB7A}" type="datetimeFigureOut">
              <a:rPr lang="zh-CN" altLang="en-US" smtClean="0"/>
              <a:t>2022/9/26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9C8118-28A3-4B46-85EC-397382198629}" type="slidenum">
              <a:rPr lang="zh-CN" altLang="en-US" smtClean="0"/>
              <a:t>‹#›</a:t>
            </a:fld>
            <a:endParaRPr lang="zh-CN" altLang="en-US"/>
          </a:p>
        </p:txBody>
      </p:sp>
    </p:spTree>
    <p:extLst>
      <p:ext uri="{BB962C8B-B14F-4D97-AF65-F5344CB8AC3E}">
        <p14:creationId xmlns:p14="http://schemas.microsoft.com/office/powerpoint/2010/main" val="2254909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613" y="140483"/>
            <a:ext cx="3194092" cy="855561"/>
          </a:xfrm>
          <a:prstGeom prst="rect">
            <a:avLst/>
          </a:prstGeom>
        </p:spPr>
      </p:pic>
      <p:sp>
        <p:nvSpPr>
          <p:cNvPr id="8" name="矩形 7"/>
          <p:cNvSpPr/>
          <p:nvPr/>
        </p:nvSpPr>
        <p:spPr>
          <a:xfrm>
            <a:off x="2228851" y="2492946"/>
            <a:ext cx="6915151" cy="4365057"/>
          </a:xfrm>
          <a:prstGeom prst="rect">
            <a:avLst/>
          </a:prstGeom>
          <a:blipFill dpi="0" rotWithShape="1">
            <a:blip r:embed="rId3">
              <a:alphaModFix amt="1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4" name="矩形 3"/>
          <p:cNvSpPr/>
          <p:nvPr/>
        </p:nvSpPr>
        <p:spPr>
          <a:xfrm>
            <a:off x="179613" y="1798271"/>
            <a:ext cx="8792938" cy="1524592"/>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Picture 2" descr="http://g.hiphotos.baidu.com/baike/w=268/sign=3d3d08a135d12f2ece05a96677c3d5ff/dc54564e9258d109f50fc0c4d258ccbf6d814dd3.jpg"/>
          <p:cNvPicPr>
            <a:picLocks noChangeAspect="1" noChangeArrowheads="1"/>
          </p:cNvPicPr>
          <p:nvPr/>
        </p:nvPicPr>
        <p:blipFill rotWithShape="1">
          <a:blip r:embed="rId4"/>
          <a:srcRect l="7208" t="5273" r="8108" b="5562"/>
          <a:stretch/>
        </p:blipFill>
        <p:spPr bwMode="auto">
          <a:xfrm>
            <a:off x="8108029" y="140481"/>
            <a:ext cx="864523" cy="855326"/>
          </a:xfrm>
          <a:prstGeom prst="ellipse">
            <a:avLst/>
          </a:prstGeom>
          <a:noFill/>
          <a:ln w="9525">
            <a:noFill/>
            <a:miter lim="800000"/>
            <a:headEnd/>
            <a:tailEnd/>
          </a:ln>
        </p:spPr>
      </p:pic>
    </p:spTree>
    <p:extLst>
      <p:ext uri="{BB962C8B-B14F-4D97-AF65-F5344CB8AC3E}">
        <p14:creationId xmlns:p14="http://schemas.microsoft.com/office/powerpoint/2010/main" val="2269224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自定义版式">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9" name="直接连接符 8"/>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0"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grpSp>
        <p:nvGrpSpPr>
          <p:cNvPr id="11" name="组合 10"/>
          <p:cNvGrpSpPr>
            <a:grpSpLocks noChangeAspect="1"/>
          </p:cNvGrpSpPr>
          <p:nvPr/>
        </p:nvGrpSpPr>
        <p:grpSpPr>
          <a:xfrm>
            <a:off x="2276221" y="3860936"/>
            <a:ext cx="1260000" cy="1260000"/>
            <a:chOff x="1174779" y="3359349"/>
            <a:chExt cx="1800000" cy="1800001"/>
          </a:xfrm>
        </p:grpSpPr>
        <p:grpSp>
          <p:nvGrpSpPr>
            <p:cNvPr id="12" name="组合 11"/>
            <p:cNvGrpSpPr/>
            <p:nvPr/>
          </p:nvGrpSpPr>
          <p:grpSpPr>
            <a:xfrm>
              <a:off x="1174779" y="3359349"/>
              <a:ext cx="1800000" cy="1800001"/>
              <a:chOff x="6250980" y="3660482"/>
              <a:chExt cx="1800000" cy="1800001"/>
            </a:xfrm>
          </p:grpSpPr>
          <p:sp>
            <p:nvSpPr>
              <p:cNvPr id="14" name="椭圆 13"/>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椭圆 14"/>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椭圆 12"/>
            <p:cNvSpPr/>
            <p:nvPr/>
          </p:nvSpPr>
          <p:spPr>
            <a:xfrm>
              <a:off x="1354779" y="3539349"/>
              <a:ext cx="1440000" cy="1440000"/>
            </a:xfrm>
            <a:prstGeom prst="ellipse">
              <a:avLst/>
            </a:prstGeom>
            <a:solidFill>
              <a:srgbClr val="A6A6A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6" name="组合 15"/>
          <p:cNvGrpSpPr>
            <a:grpSpLocks noChangeAspect="1"/>
          </p:cNvGrpSpPr>
          <p:nvPr/>
        </p:nvGrpSpPr>
        <p:grpSpPr>
          <a:xfrm>
            <a:off x="2683600" y="2570378"/>
            <a:ext cx="576000" cy="576000"/>
            <a:chOff x="1174779" y="3359349"/>
            <a:chExt cx="1800000" cy="1800001"/>
          </a:xfrm>
        </p:grpSpPr>
        <p:grpSp>
          <p:nvGrpSpPr>
            <p:cNvPr id="17" name="组合 16"/>
            <p:cNvGrpSpPr/>
            <p:nvPr/>
          </p:nvGrpSpPr>
          <p:grpSpPr>
            <a:xfrm>
              <a:off x="1174779" y="3359349"/>
              <a:ext cx="1800000" cy="1800001"/>
              <a:chOff x="6250980" y="3660482"/>
              <a:chExt cx="1800000" cy="1800001"/>
            </a:xfrm>
          </p:grpSpPr>
          <p:sp>
            <p:nvSpPr>
              <p:cNvPr id="19" name="椭圆 18"/>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椭圆 19"/>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8" name="椭圆 17"/>
            <p:cNvSpPr/>
            <p:nvPr/>
          </p:nvSpPr>
          <p:spPr>
            <a:xfrm>
              <a:off x="1354779" y="3539349"/>
              <a:ext cx="1440000" cy="1440000"/>
            </a:xfrm>
            <a:prstGeom prst="ellipse">
              <a:avLst/>
            </a:prstGeom>
            <a:solidFill>
              <a:srgbClr val="90AFC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1" name="组合 20"/>
          <p:cNvGrpSpPr/>
          <p:nvPr/>
        </p:nvGrpSpPr>
        <p:grpSpPr>
          <a:xfrm>
            <a:off x="1046591" y="2718418"/>
            <a:ext cx="1980000" cy="1980000"/>
            <a:chOff x="6250980" y="3660482"/>
            <a:chExt cx="1800000" cy="1800001"/>
          </a:xfrm>
        </p:grpSpPr>
        <p:sp>
          <p:nvSpPr>
            <p:cNvPr id="22" name="椭圆 21"/>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椭圆 22"/>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4" name="椭圆 23"/>
          <p:cNvSpPr/>
          <p:nvPr/>
        </p:nvSpPr>
        <p:spPr>
          <a:xfrm>
            <a:off x="1190591" y="2862418"/>
            <a:ext cx="1692000" cy="1692000"/>
          </a:xfrm>
          <a:prstGeom prst="ellipse">
            <a:avLst/>
          </a:prstGeom>
          <a:solidFill>
            <a:srgbClr val="D54A47"/>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pSp>
        <p:nvGrpSpPr>
          <p:cNvPr id="25" name="组合 24"/>
          <p:cNvGrpSpPr>
            <a:grpSpLocks noChangeAspect="1"/>
          </p:cNvGrpSpPr>
          <p:nvPr/>
        </p:nvGrpSpPr>
        <p:grpSpPr>
          <a:xfrm>
            <a:off x="778122" y="2035413"/>
            <a:ext cx="1044000" cy="1044000"/>
            <a:chOff x="1174779" y="3359349"/>
            <a:chExt cx="1800000" cy="1800001"/>
          </a:xfrm>
        </p:grpSpPr>
        <p:grpSp>
          <p:nvGrpSpPr>
            <p:cNvPr id="26" name="组合 25"/>
            <p:cNvGrpSpPr/>
            <p:nvPr/>
          </p:nvGrpSpPr>
          <p:grpSpPr>
            <a:xfrm>
              <a:off x="1174779" y="3359349"/>
              <a:ext cx="1800000" cy="1800001"/>
              <a:chOff x="6250980" y="3660482"/>
              <a:chExt cx="1800000" cy="1800001"/>
            </a:xfrm>
          </p:grpSpPr>
          <p:sp>
            <p:nvSpPr>
              <p:cNvPr id="28" name="椭圆 27"/>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椭圆 28"/>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7" name="椭圆 26"/>
            <p:cNvSpPr/>
            <p:nvPr/>
          </p:nvSpPr>
          <p:spPr>
            <a:xfrm>
              <a:off x="1354779" y="3539349"/>
              <a:ext cx="1440000" cy="1440000"/>
            </a:xfrm>
            <a:prstGeom prst="ellipse">
              <a:avLst/>
            </a:prstGeom>
            <a:solidFill>
              <a:srgbClr val="789BB5"/>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0" name="组合 29"/>
          <p:cNvGrpSpPr>
            <a:grpSpLocks noChangeAspect="1"/>
          </p:cNvGrpSpPr>
          <p:nvPr/>
        </p:nvGrpSpPr>
        <p:grpSpPr>
          <a:xfrm>
            <a:off x="375243" y="4151919"/>
            <a:ext cx="648000" cy="648000"/>
            <a:chOff x="1174779" y="3359349"/>
            <a:chExt cx="1800000" cy="1800001"/>
          </a:xfrm>
        </p:grpSpPr>
        <p:grpSp>
          <p:nvGrpSpPr>
            <p:cNvPr id="31" name="组合 30"/>
            <p:cNvGrpSpPr/>
            <p:nvPr/>
          </p:nvGrpSpPr>
          <p:grpSpPr>
            <a:xfrm>
              <a:off x="1174779" y="3359349"/>
              <a:ext cx="1800000" cy="1800001"/>
              <a:chOff x="6250980" y="3660482"/>
              <a:chExt cx="1800000" cy="1800001"/>
            </a:xfrm>
          </p:grpSpPr>
          <p:sp>
            <p:nvSpPr>
              <p:cNvPr id="33" name="椭圆 32"/>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椭圆 33"/>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2" name="椭圆 31"/>
            <p:cNvSpPr/>
            <p:nvPr/>
          </p:nvSpPr>
          <p:spPr>
            <a:xfrm>
              <a:off x="1354779" y="3539349"/>
              <a:ext cx="1440000" cy="1440000"/>
            </a:xfrm>
            <a:prstGeom prst="ellipse">
              <a:avLst/>
            </a:prstGeom>
            <a:solidFill>
              <a:schemeClr val="tx2">
                <a:lumMod val="75000"/>
                <a:lumOff val="25000"/>
              </a:schemeClr>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5" name="KSO_Shape"/>
          <p:cNvSpPr>
            <a:spLocks/>
          </p:cNvSpPr>
          <p:nvPr/>
        </p:nvSpPr>
        <p:spPr bwMode="auto">
          <a:xfrm>
            <a:off x="1528838" y="3336923"/>
            <a:ext cx="1076172" cy="843815"/>
          </a:xfrm>
          <a:custGeom>
            <a:avLst/>
            <a:gdLst>
              <a:gd name="T0" fmla="*/ 1009661 w 2006600"/>
              <a:gd name="T1" fmla="*/ 391160 h 1387475"/>
              <a:gd name="T2" fmla="*/ 1011251 w 2006600"/>
              <a:gd name="T3" fmla="*/ 509270 h 1387475"/>
              <a:gd name="T4" fmla="*/ 1084401 w 2006600"/>
              <a:gd name="T5" fmla="*/ 630555 h 1387475"/>
              <a:gd name="T6" fmla="*/ 1213209 w 2006600"/>
              <a:gd name="T7" fmla="*/ 691833 h 1387475"/>
              <a:gd name="T8" fmla="*/ 1322616 w 2006600"/>
              <a:gd name="T9" fmla="*/ 683895 h 1387475"/>
              <a:gd name="T10" fmla="*/ 1373821 w 2006600"/>
              <a:gd name="T11" fmla="*/ 722948 h 1387475"/>
              <a:gd name="T12" fmla="*/ 1348695 w 2006600"/>
              <a:gd name="T13" fmla="*/ 830580 h 1387475"/>
              <a:gd name="T14" fmla="*/ 1289857 w 2006600"/>
              <a:gd name="T15" fmla="*/ 930276 h 1387475"/>
              <a:gd name="T16" fmla="*/ 1172499 w 2006600"/>
              <a:gd name="T17" fmla="*/ 1024573 h 1387475"/>
              <a:gd name="T18" fmla="*/ 1069135 w 2006600"/>
              <a:gd name="T19" fmla="*/ 1059498 h 1387475"/>
              <a:gd name="T20" fmla="*/ 955912 w 2006600"/>
              <a:gd name="T21" fmla="*/ 1062356 h 1387475"/>
              <a:gd name="T22" fmla="*/ 850321 w 2006600"/>
              <a:gd name="T23" fmla="*/ 1032511 h 1387475"/>
              <a:gd name="T24" fmla="*/ 740914 w 2006600"/>
              <a:gd name="T25" fmla="*/ 956628 h 1387475"/>
              <a:gd name="T26" fmla="*/ 664902 w 2006600"/>
              <a:gd name="T27" fmla="*/ 847408 h 1387475"/>
              <a:gd name="T28" fmla="*/ 634688 w 2006600"/>
              <a:gd name="T29" fmla="*/ 741998 h 1387475"/>
              <a:gd name="T30" fmla="*/ 637550 w 2006600"/>
              <a:gd name="T31" fmla="*/ 628968 h 1387475"/>
              <a:gd name="T32" fmla="*/ 672535 w 2006600"/>
              <a:gd name="T33" fmla="*/ 525780 h 1387475"/>
              <a:gd name="T34" fmla="*/ 767312 w 2006600"/>
              <a:gd name="T35" fmla="*/ 408623 h 1387475"/>
              <a:gd name="T36" fmla="*/ 867178 w 2006600"/>
              <a:gd name="T37" fmla="*/ 349885 h 1387475"/>
              <a:gd name="T38" fmla="*/ 974676 w 2006600"/>
              <a:gd name="T39" fmla="*/ 324803 h 1387475"/>
              <a:gd name="T40" fmla="*/ 889318 w 2006600"/>
              <a:gd name="T41" fmla="*/ 202109 h 1387475"/>
              <a:gd name="T42" fmla="*/ 752158 w 2006600"/>
              <a:gd name="T43" fmla="*/ 256364 h 1387475"/>
              <a:gd name="T44" fmla="*/ 637858 w 2006600"/>
              <a:gd name="T45" fmla="*/ 346155 h 1387475"/>
              <a:gd name="T46" fmla="*/ 553720 w 2006600"/>
              <a:gd name="T47" fmla="*/ 464501 h 1387475"/>
              <a:gd name="T48" fmla="*/ 506412 w 2006600"/>
              <a:gd name="T49" fmla="*/ 604740 h 1387475"/>
              <a:gd name="T50" fmla="*/ 502602 w 2006600"/>
              <a:gd name="T51" fmla="*/ 758304 h 1387475"/>
              <a:gd name="T52" fmla="*/ 543242 w 2006600"/>
              <a:gd name="T53" fmla="*/ 901399 h 1387475"/>
              <a:gd name="T54" fmla="*/ 621665 w 2006600"/>
              <a:gd name="T55" fmla="*/ 1023552 h 1387475"/>
              <a:gd name="T56" fmla="*/ 731203 w 2006600"/>
              <a:gd name="T57" fmla="*/ 1118737 h 1387475"/>
              <a:gd name="T58" fmla="*/ 865188 w 2006600"/>
              <a:gd name="T59" fmla="*/ 1179338 h 1387475"/>
              <a:gd name="T60" fmla="*/ 1016317 w 2006600"/>
              <a:gd name="T61" fmla="*/ 1198058 h 1387475"/>
              <a:gd name="T62" fmla="*/ 1164907 w 2006600"/>
              <a:gd name="T63" fmla="*/ 1171723 h 1387475"/>
              <a:gd name="T64" fmla="*/ 1295400 w 2006600"/>
              <a:gd name="T65" fmla="*/ 1105094 h 1387475"/>
              <a:gd name="T66" fmla="*/ 1400175 w 2006600"/>
              <a:gd name="T67" fmla="*/ 1005150 h 1387475"/>
              <a:gd name="T68" fmla="*/ 1473200 w 2006600"/>
              <a:gd name="T69" fmla="*/ 878554 h 1387475"/>
              <a:gd name="T70" fmla="*/ 1506537 w 2006600"/>
              <a:gd name="T71" fmla="*/ 732605 h 1387475"/>
              <a:gd name="T72" fmla="*/ 1495107 w 2006600"/>
              <a:gd name="T73" fmla="*/ 580309 h 1387475"/>
              <a:gd name="T74" fmla="*/ 1441133 w 2006600"/>
              <a:gd name="T75" fmla="*/ 442926 h 1387475"/>
              <a:gd name="T76" fmla="*/ 1351280 w 2006600"/>
              <a:gd name="T77" fmla="*/ 329022 h 1387475"/>
              <a:gd name="T78" fmla="*/ 1232853 w 2006600"/>
              <a:gd name="T79" fmla="*/ 244625 h 1387475"/>
              <a:gd name="T80" fmla="*/ 1092517 w 2006600"/>
              <a:gd name="T81" fmla="*/ 197349 h 1387475"/>
              <a:gd name="T82" fmla="*/ 1067117 w 2006600"/>
              <a:gd name="T83" fmla="*/ 2221 h 1387475"/>
              <a:gd name="T84" fmla="*/ 1316355 w 2006600"/>
              <a:gd name="T85" fmla="*/ 48227 h 1387475"/>
              <a:gd name="T86" fmla="*/ 1546543 w 2006600"/>
              <a:gd name="T87" fmla="*/ 149440 h 1387475"/>
              <a:gd name="T88" fmla="*/ 1745297 w 2006600"/>
              <a:gd name="T89" fmla="*/ 297611 h 1387475"/>
              <a:gd name="T90" fmla="*/ 1900555 w 2006600"/>
              <a:gd name="T91" fmla="*/ 485442 h 1387475"/>
              <a:gd name="T92" fmla="*/ 2000885 w 2006600"/>
              <a:gd name="T93" fmla="*/ 704684 h 1387475"/>
              <a:gd name="T94" fmla="*/ 1921510 w 2006600"/>
              <a:gd name="T95" fmla="*/ 911552 h 1387475"/>
              <a:gd name="T96" fmla="*/ 1774507 w 2006600"/>
              <a:gd name="T97" fmla="*/ 1088913 h 1387475"/>
              <a:gd name="T98" fmla="*/ 1582103 w 2006600"/>
              <a:gd name="T99" fmla="*/ 1231055 h 1387475"/>
              <a:gd name="T100" fmla="*/ 1356677 w 2006600"/>
              <a:gd name="T101" fmla="*/ 1331316 h 1387475"/>
              <a:gd name="T102" fmla="*/ 1109345 w 2006600"/>
              <a:gd name="T103" fmla="*/ 1382399 h 1387475"/>
              <a:gd name="T104" fmla="*/ 852805 w 2006600"/>
              <a:gd name="T105" fmla="*/ 1377639 h 1387475"/>
              <a:gd name="T106" fmla="*/ 611187 w 2006600"/>
              <a:gd name="T107" fmla="*/ 1317990 h 1387475"/>
              <a:gd name="T108" fmla="*/ 397510 w 2006600"/>
              <a:gd name="T109" fmla="*/ 1210114 h 1387475"/>
              <a:gd name="T110" fmla="*/ 216852 w 2006600"/>
              <a:gd name="T111" fmla="*/ 1061309 h 1387475"/>
              <a:gd name="T112" fmla="*/ 75882 w 2006600"/>
              <a:gd name="T113" fmla="*/ 879189 h 1387475"/>
              <a:gd name="T114" fmla="*/ 22225 w 2006600"/>
              <a:gd name="T115" fmla="*/ 666610 h 1387475"/>
              <a:gd name="T116" fmla="*/ 140970 w 2006600"/>
              <a:gd name="T117" fmla="*/ 451810 h 1387475"/>
              <a:gd name="T118" fmla="*/ 302260 w 2006600"/>
              <a:gd name="T119" fmla="*/ 270324 h 1387475"/>
              <a:gd name="T120" fmla="*/ 500380 w 2006600"/>
              <a:gd name="T121" fmla="*/ 128817 h 1387475"/>
              <a:gd name="T122" fmla="*/ 728980 w 2006600"/>
              <a:gd name="T123" fmla="*/ 36487 h 1387475"/>
              <a:gd name="T124" fmla="*/ 981393 w 2006600"/>
              <a:gd name="T125" fmla="*/ 317 h 1387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06600" h="1387475">
                <a:moveTo>
                  <a:pt x="1003300" y="323850"/>
                </a:moveTo>
                <a:lnTo>
                  <a:pt x="1019520" y="324168"/>
                </a:lnTo>
                <a:lnTo>
                  <a:pt x="1035740" y="325120"/>
                </a:lnTo>
                <a:lnTo>
                  <a:pt x="1031924" y="332423"/>
                </a:lnTo>
                <a:lnTo>
                  <a:pt x="1028425" y="339090"/>
                </a:lnTo>
                <a:lnTo>
                  <a:pt x="1025245" y="346075"/>
                </a:lnTo>
                <a:lnTo>
                  <a:pt x="1022065" y="353378"/>
                </a:lnTo>
                <a:lnTo>
                  <a:pt x="1019202" y="360680"/>
                </a:lnTo>
                <a:lnTo>
                  <a:pt x="1016658" y="367983"/>
                </a:lnTo>
                <a:lnTo>
                  <a:pt x="1014113" y="375285"/>
                </a:lnTo>
                <a:lnTo>
                  <a:pt x="1011887" y="383223"/>
                </a:lnTo>
                <a:lnTo>
                  <a:pt x="1009661" y="391160"/>
                </a:lnTo>
                <a:lnTo>
                  <a:pt x="1008071" y="398780"/>
                </a:lnTo>
                <a:lnTo>
                  <a:pt x="1006480" y="406718"/>
                </a:lnTo>
                <a:lnTo>
                  <a:pt x="1005526" y="414655"/>
                </a:lnTo>
                <a:lnTo>
                  <a:pt x="1004572" y="422910"/>
                </a:lnTo>
                <a:lnTo>
                  <a:pt x="1003618" y="430848"/>
                </a:lnTo>
                <a:lnTo>
                  <a:pt x="1003300" y="439103"/>
                </a:lnTo>
                <a:lnTo>
                  <a:pt x="1003300" y="447358"/>
                </a:lnTo>
                <a:lnTo>
                  <a:pt x="1003618" y="460058"/>
                </a:lnTo>
                <a:lnTo>
                  <a:pt x="1004572" y="472758"/>
                </a:lnTo>
                <a:lnTo>
                  <a:pt x="1006162" y="485140"/>
                </a:lnTo>
                <a:lnTo>
                  <a:pt x="1008389" y="497205"/>
                </a:lnTo>
                <a:lnTo>
                  <a:pt x="1011251" y="509270"/>
                </a:lnTo>
                <a:lnTo>
                  <a:pt x="1014432" y="521018"/>
                </a:lnTo>
                <a:lnTo>
                  <a:pt x="1018248" y="532448"/>
                </a:lnTo>
                <a:lnTo>
                  <a:pt x="1022701" y="543560"/>
                </a:lnTo>
                <a:lnTo>
                  <a:pt x="1027471" y="554673"/>
                </a:lnTo>
                <a:lnTo>
                  <a:pt x="1033196" y="565150"/>
                </a:lnTo>
                <a:lnTo>
                  <a:pt x="1038921" y="575628"/>
                </a:lnTo>
                <a:lnTo>
                  <a:pt x="1045600" y="585470"/>
                </a:lnTo>
                <a:lnTo>
                  <a:pt x="1052597" y="595313"/>
                </a:lnTo>
                <a:lnTo>
                  <a:pt x="1059594" y="604838"/>
                </a:lnTo>
                <a:lnTo>
                  <a:pt x="1067545" y="613728"/>
                </a:lnTo>
                <a:lnTo>
                  <a:pt x="1075814" y="622300"/>
                </a:lnTo>
                <a:lnTo>
                  <a:pt x="1084401" y="630555"/>
                </a:lnTo>
                <a:lnTo>
                  <a:pt x="1093306" y="638175"/>
                </a:lnTo>
                <a:lnTo>
                  <a:pt x="1102848" y="645478"/>
                </a:lnTo>
                <a:lnTo>
                  <a:pt x="1112389" y="652463"/>
                </a:lnTo>
                <a:lnTo>
                  <a:pt x="1122566" y="658813"/>
                </a:lnTo>
                <a:lnTo>
                  <a:pt x="1132744" y="664845"/>
                </a:lnTo>
                <a:lnTo>
                  <a:pt x="1143557" y="670243"/>
                </a:lnTo>
                <a:lnTo>
                  <a:pt x="1154689" y="675323"/>
                </a:lnTo>
                <a:lnTo>
                  <a:pt x="1165820" y="679450"/>
                </a:lnTo>
                <a:lnTo>
                  <a:pt x="1177270" y="683578"/>
                </a:lnTo>
                <a:lnTo>
                  <a:pt x="1189037" y="686753"/>
                </a:lnTo>
                <a:lnTo>
                  <a:pt x="1201123" y="689610"/>
                </a:lnTo>
                <a:lnTo>
                  <a:pt x="1213209" y="691833"/>
                </a:lnTo>
                <a:lnTo>
                  <a:pt x="1225613" y="693420"/>
                </a:lnTo>
                <a:lnTo>
                  <a:pt x="1238016" y="694055"/>
                </a:lnTo>
                <a:lnTo>
                  <a:pt x="1251056" y="694690"/>
                </a:lnTo>
                <a:lnTo>
                  <a:pt x="1259325" y="694690"/>
                </a:lnTo>
                <a:lnTo>
                  <a:pt x="1267276" y="694055"/>
                </a:lnTo>
                <a:lnTo>
                  <a:pt x="1275545" y="693420"/>
                </a:lnTo>
                <a:lnTo>
                  <a:pt x="1283815" y="692468"/>
                </a:lnTo>
                <a:lnTo>
                  <a:pt x="1291766" y="691198"/>
                </a:lnTo>
                <a:lnTo>
                  <a:pt x="1299399" y="689928"/>
                </a:lnTo>
                <a:lnTo>
                  <a:pt x="1307350" y="688023"/>
                </a:lnTo>
                <a:lnTo>
                  <a:pt x="1315301" y="686118"/>
                </a:lnTo>
                <a:lnTo>
                  <a:pt x="1322616" y="683895"/>
                </a:lnTo>
                <a:lnTo>
                  <a:pt x="1330249" y="681355"/>
                </a:lnTo>
                <a:lnTo>
                  <a:pt x="1337564" y="678815"/>
                </a:lnTo>
                <a:lnTo>
                  <a:pt x="1345197" y="675958"/>
                </a:lnTo>
                <a:lnTo>
                  <a:pt x="1352194" y="672783"/>
                </a:lnTo>
                <a:lnTo>
                  <a:pt x="1359509" y="669608"/>
                </a:lnTo>
                <a:lnTo>
                  <a:pt x="1366188" y="666115"/>
                </a:lnTo>
                <a:lnTo>
                  <a:pt x="1372867" y="661988"/>
                </a:lnTo>
                <a:lnTo>
                  <a:pt x="1374139" y="678498"/>
                </a:lnTo>
                <a:lnTo>
                  <a:pt x="1374775" y="694690"/>
                </a:lnTo>
                <a:lnTo>
                  <a:pt x="1374457" y="704215"/>
                </a:lnTo>
                <a:lnTo>
                  <a:pt x="1374139" y="713740"/>
                </a:lnTo>
                <a:lnTo>
                  <a:pt x="1373821" y="722948"/>
                </a:lnTo>
                <a:lnTo>
                  <a:pt x="1372549" y="732790"/>
                </a:lnTo>
                <a:lnTo>
                  <a:pt x="1371595" y="741998"/>
                </a:lnTo>
                <a:lnTo>
                  <a:pt x="1370640" y="751205"/>
                </a:lnTo>
                <a:lnTo>
                  <a:pt x="1368732" y="760413"/>
                </a:lnTo>
                <a:lnTo>
                  <a:pt x="1366824" y="769303"/>
                </a:lnTo>
                <a:lnTo>
                  <a:pt x="1365234" y="778193"/>
                </a:lnTo>
                <a:lnTo>
                  <a:pt x="1363007" y="787083"/>
                </a:lnTo>
                <a:lnTo>
                  <a:pt x="1360463" y="795973"/>
                </a:lnTo>
                <a:lnTo>
                  <a:pt x="1357919" y="804863"/>
                </a:lnTo>
                <a:lnTo>
                  <a:pt x="1355056" y="813435"/>
                </a:lnTo>
                <a:lnTo>
                  <a:pt x="1351876" y="822008"/>
                </a:lnTo>
                <a:lnTo>
                  <a:pt x="1348695" y="830580"/>
                </a:lnTo>
                <a:lnTo>
                  <a:pt x="1345515" y="839153"/>
                </a:lnTo>
                <a:lnTo>
                  <a:pt x="1342017" y="847408"/>
                </a:lnTo>
                <a:lnTo>
                  <a:pt x="1337882" y="855663"/>
                </a:lnTo>
                <a:lnTo>
                  <a:pt x="1334065" y="863283"/>
                </a:lnTo>
                <a:lnTo>
                  <a:pt x="1329931" y="871538"/>
                </a:lnTo>
                <a:lnTo>
                  <a:pt x="1325478" y="879158"/>
                </a:lnTo>
                <a:lnTo>
                  <a:pt x="1321026" y="886778"/>
                </a:lnTo>
                <a:lnTo>
                  <a:pt x="1316255" y="894398"/>
                </a:lnTo>
                <a:lnTo>
                  <a:pt x="1311166" y="901700"/>
                </a:lnTo>
                <a:lnTo>
                  <a:pt x="1306396" y="909320"/>
                </a:lnTo>
                <a:lnTo>
                  <a:pt x="1300989" y="916305"/>
                </a:lnTo>
                <a:lnTo>
                  <a:pt x="1289857" y="930276"/>
                </a:lnTo>
                <a:lnTo>
                  <a:pt x="1278090" y="943928"/>
                </a:lnTo>
                <a:lnTo>
                  <a:pt x="1266004" y="956628"/>
                </a:lnTo>
                <a:lnTo>
                  <a:pt x="1252964" y="969011"/>
                </a:lnTo>
                <a:lnTo>
                  <a:pt x="1239606" y="980758"/>
                </a:lnTo>
                <a:lnTo>
                  <a:pt x="1225295" y="991553"/>
                </a:lnTo>
                <a:lnTo>
                  <a:pt x="1218297" y="996951"/>
                </a:lnTo>
                <a:lnTo>
                  <a:pt x="1210983" y="1002031"/>
                </a:lnTo>
                <a:lnTo>
                  <a:pt x="1203667" y="1006793"/>
                </a:lnTo>
                <a:lnTo>
                  <a:pt x="1195716" y="1011873"/>
                </a:lnTo>
                <a:lnTo>
                  <a:pt x="1188083" y="1016318"/>
                </a:lnTo>
                <a:lnTo>
                  <a:pt x="1180450" y="1020763"/>
                </a:lnTo>
                <a:lnTo>
                  <a:pt x="1172499" y="1024573"/>
                </a:lnTo>
                <a:lnTo>
                  <a:pt x="1164230" y="1029018"/>
                </a:lnTo>
                <a:lnTo>
                  <a:pt x="1155961" y="1032511"/>
                </a:lnTo>
                <a:lnTo>
                  <a:pt x="1148010" y="1036003"/>
                </a:lnTo>
                <a:lnTo>
                  <a:pt x="1139423" y="1039813"/>
                </a:lnTo>
                <a:lnTo>
                  <a:pt x="1131154" y="1042988"/>
                </a:lnTo>
                <a:lnTo>
                  <a:pt x="1122566" y="1046163"/>
                </a:lnTo>
                <a:lnTo>
                  <a:pt x="1113661" y="1048703"/>
                </a:lnTo>
                <a:lnTo>
                  <a:pt x="1105074" y="1051561"/>
                </a:lnTo>
                <a:lnTo>
                  <a:pt x="1096169" y="1053466"/>
                </a:lnTo>
                <a:lnTo>
                  <a:pt x="1087264" y="1056006"/>
                </a:lnTo>
                <a:lnTo>
                  <a:pt x="1078358" y="1057911"/>
                </a:lnTo>
                <a:lnTo>
                  <a:pt x="1069135" y="1059498"/>
                </a:lnTo>
                <a:lnTo>
                  <a:pt x="1059594" y="1061086"/>
                </a:lnTo>
                <a:lnTo>
                  <a:pt x="1050370" y="1062356"/>
                </a:lnTo>
                <a:lnTo>
                  <a:pt x="1041147" y="1063626"/>
                </a:lnTo>
                <a:lnTo>
                  <a:pt x="1031924" y="1064261"/>
                </a:lnTo>
                <a:lnTo>
                  <a:pt x="1022383" y="1064896"/>
                </a:lnTo>
                <a:lnTo>
                  <a:pt x="1012841" y="1065213"/>
                </a:lnTo>
                <a:lnTo>
                  <a:pt x="1003300" y="1065213"/>
                </a:lnTo>
                <a:lnTo>
                  <a:pt x="993759" y="1065213"/>
                </a:lnTo>
                <a:lnTo>
                  <a:pt x="984218" y="1064896"/>
                </a:lnTo>
                <a:lnTo>
                  <a:pt x="974676" y="1064261"/>
                </a:lnTo>
                <a:lnTo>
                  <a:pt x="965135" y="1063626"/>
                </a:lnTo>
                <a:lnTo>
                  <a:pt x="955912" y="1062356"/>
                </a:lnTo>
                <a:lnTo>
                  <a:pt x="946688" y="1061086"/>
                </a:lnTo>
                <a:lnTo>
                  <a:pt x="937783" y="1059498"/>
                </a:lnTo>
                <a:lnTo>
                  <a:pt x="928560" y="1057911"/>
                </a:lnTo>
                <a:lnTo>
                  <a:pt x="919655" y="1056006"/>
                </a:lnTo>
                <a:lnTo>
                  <a:pt x="910750" y="1053466"/>
                </a:lnTo>
                <a:lnTo>
                  <a:pt x="901526" y="1051561"/>
                </a:lnTo>
                <a:lnTo>
                  <a:pt x="892621" y="1048703"/>
                </a:lnTo>
                <a:lnTo>
                  <a:pt x="884034" y="1046163"/>
                </a:lnTo>
                <a:lnTo>
                  <a:pt x="875765" y="1042988"/>
                </a:lnTo>
                <a:lnTo>
                  <a:pt x="867178" y="1039813"/>
                </a:lnTo>
                <a:lnTo>
                  <a:pt x="858908" y="1036003"/>
                </a:lnTo>
                <a:lnTo>
                  <a:pt x="850321" y="1032511"/>
                </a:lnTo>
                <a:lnTo>
                  <a:pt x="842370" y="1029018"/>
                </a:lnTo>
                <a:lnTo>
                  <a:pt x="834101" y="1024573"/>
                </a:lnTo>
                <a:lnTo>
                  <a:pt x="826468" y="1020763"/>
                </a:lnTo>
                <a:lnTo>
                  <a:pt x="818517" y="1016318"/>
                </a:lnTo>
                <a:lnTo>
                  <a:pt x="810566" y="1011873"/>
                </a:lnTo>
                <a:lnTo>
                  <a:pt x="803251" y="1006793"/>
                </a:lnTo>
                <a:lnTo>
                  <a:pt x="795618" y="1002031"/>
                </a:lnTo>
                <a:lnTo>
                  <a:pt x="788303" y="996951"/>
                </a:lnTo>
                <a:lnTo>
                  <a:pt x="780988" y="991553"/>
                </a:lnTo>
                <a:lnTo>
                  <a:pt x="767312" y="980758"/>
                </a:lnTo>
                <a:lnTo>
                  <a:pt x="753636" y="969011"/>
                </a:lnTo>
                <a:lnTo>
                  <a:pt x="740914" y="956628"/>
                </a:lnTo>
                <a:lnTo>
                  <a:pt x="728192" y="943928"/>
                </a:lnTo>
                <a:lnTo>
                  <a:pt x="716743" y="930276"/>
                </a:lnTo>
                <a:lnTo>
                  <a:pt x="705929" y="916305"/>
                </a:lnTo>
                <a:lnTo>
                  <a:pt x="700523" y="909320"/>
                </a:lnTo>
                <a:lnTo>
                  <a:pt x="695434" y="901700"/>
                </a:lnTo>
                <a:lnTo>
                  <a:pt x="690345" y="894398"/>
                </a:lnTo>
                <a:lnTo>
                  <a:pt x="685893" y="886778"/>
                </a:lnTo>
                <a:lnTo>
                  <a:pt x="681122" y="879158"/>
                </a:lnTo>
                <a:lnTo>
                  <a:pt x="676669" y="871538"/>
                </a:lnTo>
                <a:lnTo>
                  <a:pt x="672535" y="863283"/>
                </a:lnTo>
                <a:lnTo>
                  <a:pt x="668718" y="855663"/>
                </a:lnTo>
                <a:lnTo>
                  <a:pt x="664902" y="847408"/>
                </a:lnTo>
                <a:lnTo>
                  <a:pt x="661085" y="839153"/>
                </a:lnTo>
                <a:lnTo>
                  <a:pt x="657587" y="830580"/>
                </a:lnTo>
                <a:lnTo>
                  <a:pt x="654406" y="822008"/>
                </a:lnTo>
                <a:lnTo>
                  <a:pt x="651544" y="813435"/>
                </a:lnTo>
                <a:lnTo>
                  <a:pt x="648682" y="804863"/>
                </a:lnTo>
                <a:lnTo>
                  <a:pt x="645819" y="795973"/>
                </a:lnTo>
                <a:lnTo>
                  <a:pt x="643593" y="787083"/>
                </a:lnTo>
                <a:lnTo>
                  <a:pt x="641367" y="778193"/>
                </a:lnTo>
                <a:lnTo>
                  <a:pt x="639458" y="769303"/>
                </a:lnTo>
                <a:lnTo>
                  <a:pt x="637550" y="760413"/>
                </a:lnTo>
                <a:lnTo>
                  <a:pt x="636278" y="751205"/>
                </a:lnTo>
                <a:lnTo>
                  <a:pt x="634688" y="741998"/>
                </a:lnTo>
                <a:lnTo>
                  <a:pt x="633734" y="732790"/>
                </a:lnTo>
                <a:lnTo>
                  <a:pt x="633097" y="722948"/>
                </a:lnTo>
                <a:lnTo>
                  <a:pt x="632143" y="713740"/>
                </a:lnTo>
                <a:lnTo>
                  <a:pt x="631825" y="704215"/>
                </a:lnTo>
                <a:lnTo>
                  <a:pt x="631825" y="694690"/>
                </a:lnTo>
                <a:lnTo>
                  <a:pt x="631825" y="684848"/>
                </a:lnTo>
                <a:lnTo>
                  <a:pt x="632143" y="675640"/>
                </a:lnTo>
                <a:lnTo>
                  <a:pt x="633097" y="666115"/>
                </a:lnTo>
                <a:lnTo>
                  <a:pt x="633734" y="656908"/>
                </a:lnTo>
                <a:lnTo>
                  <a:pt x="634688" y="647383"/>
                </a:lnTo>
                <a:lnTo>
                  <a:pt x="636278" y="638175"/>
                </a:lnTo>
                <a:lnTo>
                  <a:pt x="637550" y="628968"/>
                </a:lnTo>
                <a:lnTo>
                  <a:pt x="639458" y="620078"/>
                </a:lnTo>
                <a:lnTo>
                  <a:pt x="641367" y="610870"/>
                </a:lnTo>
                <a:lnTo>
                  <a:pt x="643593" y="601980"/>
                </a:lnTo>
                <a:lnTo>
                  <a:pt x="645819" y="593090"/>
                </a:lnTo>
                <a:lnTo>
                  <a:pt x="648682" y="584518"/>
                </a:lnTo>
                <a:lnTo>
                  <a:pt x="651544" y="575628"/>
                </a:lnTo>
                <a:lnTo>
                  <a:pt x="654406" y="567055"/>
                </a:lnTo>
                <a:lnTo>
                  <a:pt x="657587" y="558800"/>
                </a:lnTo>
                <a:lnTo>
                  <a:pt x="661085" y="550228"/>
                </a:lnTo>
                <a:lnTo>
                  <a:pt x="664902" y="541973"/>
                </a:lnTo>
                <a:lnTo>
                  <a:pt x="668718" y="534035"/>
                </a:lnTo>
                <a:lnTo>
                  <a:pt x="672535" y="525780"/>
                </a:lnTo>
                <a:lnTo>
                  <a:pt x="676669" y="517843"/>
                </a:lnTo>
                <a:lnTo>
                  <a:pt x="681122" y="509905"/>
                </a:lnTo>
                <a:lnTo>
                  <a:pt x="685893" y="502603"/>
                </a:lnTo>
                <a:lnTo>
                  <a:pt x="690345" y="494665"/>
                </a:lnTo>
                <a:lnTo>
                  <a:pt x="695434" y="487363"/>
                </a:lnTo>
                <a:lnTo>
                  <a:pt x="700523" y="480060"/>
                </a:lnTo>
                <a:lnTo>
                  <a:pt x="705929" y="472758"/>
                </a:lnTo>
                <a:lnTo>
                  <a:pt x="716743" y="458788"/>
                </a:lnTo>
                <a:lnTo>
                  <a:pt x="728192" y="445135"/>
                </a:lnTo>
                <a:lnTo>
                  <a:pt x="740914" y="432435"/>
                </a:lnTo>
                <a:lnTo>
                  <a:pt x="753636" y="420370"/>
                </a:lnTo>
                <a:lnTo>
                  <a:pt x="767312" y="408623"/>
                </a:lnTo>
                <a:lnTo>
                  <a:pt x="780988" y="397510"/>
                </a:lnTo>
                <a:lnTo>
                  <a:pt x="788303" y="392113"/>
                </a:lnTo>
                <a:lnTo>
                  <a:pt x="795618" y="387033"/>
                </a:lnTo>
                <a:lnTo>
                  <a:pt x="803251" y="382270"/>
                </a:lnTo>
                <a:lnTo>
                  <a:pt x="810566" y="377508"/>
                </a:lnTo>
                <a:lnTo>
                  <a:pt x="818517" y="373063"/>
                </a:lnTo>
                <a:lnTo>
                  <a:pt x="826468" y="368618"/>
                </a:lnTo>
                <a:lnTo>
                  <a:pt x="834101" y="364490"/>
                </a:lnTo>
                <a:lnTo>
                  <a:pt x="842370" y="360363"/>
                </a:lnTo>
                <a:lnTo>
                  <a:pt x="850321" y="356553"/>
                </a:lnTo>
                <a:lnTo>
                  <a:pt x="858908" y="353060"/>
                </a:lnTo>
                <a:lnTo>
                  <a:pt x="867178" y="349885"/>
                </a:lnTo>
                <a:lnTo>
                  <a:pt x="875765" y="346710"/>
                </a:lnTo>
                <a:lnTo>
                  <a:pt x="884034" y="343218"/>
                </a:lnTo>
                <a:lnTo>
                  <a:pt x="892621" y="340360"/>
                </a:lnTo>
                <a:lnTo>
                  <a:pt x="901526" y="338138"/>
                </a:lnTo>
                <a:lnTo>
                  <a:pt x="910750" y="335598"/>
                </a:lnTo>
                <a:lnTo>
                  <a:pt x="919655" y="333375"/>
                </a:lnTo>
                <a:lnTo>
                  <a:pt x="928560" y="331470"/>
                </a:lnTo>
                <a:lnTo>
                  <a:pt x="937783" y="329883"/>
                </a:lnTo>
                <a:lnTo>
                  <a:pt x="946688" y="327978"/>
                </a:lnTo>
                <a:lnTo>
                  <a:pt x="955912" y="327025"/>
                </a:lnTo>
                <a:lnTo>
                  <a:pt x="965135" y="326073"/>
                </a:lnTo>
                <a:lnTo>
                  <a:pt x="974676" y="324803"/>
                </a:lnTo>
                <a:lnTo>
                  <a:pt x="984218" y="324485"/>
                </a:lnTo>
                <a:lnTo>
                  <a:pt x="993759" y="324168"/>
                </a:lnTo>
                <a:lnTo>
                  <a:pt x="1003300" y="323850"/>
                </a:lnTo>
                <a:close/>
                <a:moveTo>
                  <a:pt x="990283" y="189417"/>
                </a:moveTo>
                <a:lnTo>
                  <a:pt x="977265" y="190052"/>
                </a:lnTo>
                <a:lnTo>
                  <a:pt x="964565" y="190687"/>
                </a:lnTo>
                <a:lnTo>
                  <a:pt x="951865" y="191956"/>
                </a:lnTo>
                <a:lnTo>
                  <a:pt x="939165" y="193225"/>
                </a:lnTo>
                <a:lnTo>
                  <a:pt x="926465" y="195129"/>
                </a:lnTo>
                <a:lnTo>
                  <a:pt x="914083" y="197349"/>
                </a:lnTo>
                <a:lnTo>
                  <a:pt x="901383" y="199888"/>
                </a:lnTo>
                <a:lnTo>
                  <a:pt x="889318" y="202109"/>
                </a:lnTo>
                <a:lnTo>
                  <a:pt x="877253" y="205282"/>
                </a:lnTo>
                <a:lnTo>
                  <a:pt x="865188" y="208772"/>
                </a:lnTo>
                <a:lnTo>
                  <a:pt x="853440" y="212262"/>
                </a:lnTo>
                <a:lnTo>
                  <a:pt x="841693" y="216069"/>
                </a:lnTo>
                <a:lnTo>
                  <a:pt x="829945" y="219877"/>
                </a:lnTo>
                <a:lnTo>
                  <a:pt x="818515" y="224319"/>
                </a:lnTo>
                <a:lnTo>
                  <a:pt x="807085" y="228760"/>
                </a:lnTo>
                <a:lnTo>
                  <a:pt x="795655" y="233837"/>
                </a:lnTo>
                <a:lnTo>
                  <a:pt x="784543" y="239231"/>
                </a:lnTo>
                <a:lnTo>
                  <a:pt x="773748" y="244625"/>
                </a:lnTo>
                <a:lnTo>
                  <a:pt x="762953" y="250336"/>
                </a:lnTo>
                <a:lnTo>
                  <a:pt x="752158" y="256364"/>
                </a:lnTo>
                <a:lnTo>
                  <a:pt x="741680" y="262392"/>
                </a:lnTo>
                <a:lnTo>
                  <a:pt x="731203" y="269055"/>
                </a:lnTo>
                <a:lnTo>
                  <a:pt x="721360" y="275401"/>
                </a:lnTo>
                <a:lnTo>
                  <a:pt x="711200" y="282698"/>
                </a:lnTo>
                <a:lnTo>
                  <a:pt x="701358" y="289679"/>
                </a:lnTo>
                <a:lnTo>
                  <a:pt x="691833" y="297293"/>
                </a:lnTo>
                <a:lnTo>
                  <a:pt x="682308" y="304591"/>
                </a:lnTo>
                <a:lnTo>
                  <a:pt x="673100" y="312523"/>
                </a:lnTo>
                <a:lnTo>
                  <a:pt x="663893" y="320772"/>
                </a:lnTo>
                <a:lnTo>
                  <a:pt x="655003" y="329022"/>
                </a:lnTo>
                <a:lnTo>
                  <a:pt x="646430" y="337588"/>
                </a:lnTo>
                <a:lnTo>
                  <a:pt x="637858" y="346155"/>
                </a:lnTo>
                <a:lnTo>
                  <a:pt x="629602" y="355039"/>
                </a:lnTo>
                <a:lnTo>
                  <a:pt x="621665" y="363923"/>
                </a:lnTo>
                <a:lnTo>
                  <a:pt x="613727" y="373124"/>
                </a:lnTo>
                <a:lnTo>
                  <a:pt x="606107" y="382642"/>
                </a:lnTo>
                <a:lnTo>
                  <a:pt x="598805" y="392161"/>
                </a:lnTo>
                <a:lnTo>
                  <a:pt x="591502" y="401997"/>
                </a:lnTo>
                <a:lnTo>
                  <a:pt x="584835" y="411832"/>
                </a:lnTo>
                <a:lnTo>
                  <a:pt x="578167" y="422303"/>
                </a:lnTo>
                <a:lnTo>
                  <a:pt x="571817" y="432456"/>
                </a:lnTo>
                <a:lnTo>
                  <a:pt x="565150" y="442926"/>
                </a:lnTo>
                <a:lnTo>
                  <a:pt x="559435" y="453396"/>
                </a:lnTo>
                <a:lnTo>
                  <a:pt x="553720" y="464501"/>
                </a:lnTo>
                <a:lnTo>
                  <a:pt x="548005" y="475289"/>
                </a:lnTo>
                <a:lnTo>
                  <a:pt x="543242" y="486711"/>
                </a:lnTo>
                <a:lnTo>
                  <a:pt x="538162" y="497499"/>
                </a:lnTo>
                <a:lnTo>
                  <a:pt x="533400" y="508921"/>
                </a:lnTo>
                <a:lnTo>
                  <a:pt x="529272" y="520660"/>
                </a:lnTo>
                <a:lnTo>
                  <a:pt x="525145" y="532082"/>
                </a:lnTo>
                <a:lnTo>
                  <a:pt x="521017" y="543822"/>
                </a:lnTo>
                <a:lnTo>
                  <a:pt x="517525" y="555878"/>
                </a:lnTo>
                <a:lnTo>
                  <a:pt x="514350" y="568252"/>
                </a:lnTo>
                <a:lnTo>
                  <a:pt x="511492" y="580309"/>
                </a:lnTo>
                <a:lnTo>
                  <a:pt x="508635" y="592366"/>
                </a:lnTo>
                <a:lnTo>
                  <a:pt x="506412" y="604740"/>
                </a:lnTo>
                <a:lnTo>
                  <a:pt x="504190" y="617114"/>
                </a:lnTo>
                <a:lnTo>
                  <a:pt x="502602" y="629805"/>
                </a:lnTo>
                <a:lnTo>
                  <a:pt x="501015" y="642496"/>
                </a:lnTo>
                <a:lnTo>
                  <a:pt x="500062" y="654870"/>
                </a:lnTo>
                <a:lnTo>
                  <a:pt x="499110" y="668196"/>
                </a:lnTo>
                <a:lnTo>
                  <a:pt x="498792" y="680888"/>
                </a:lnTo>
                <a:lnTo>
                  <a:pt x="498157" y="693896"/>
                </a:lnTo>
                <a:lnTo>
                  <a:pt x="498792" y="706905"/>
                </a:lnTo>
                <a:lnTo>
                  <a:pt x="499110" y="719596"/>
                </a:lnTo>
                <a:lnTo>
                  <a:pt x="500062" y="732605"/>
                </a:lnTo>
                <a:lnTo>
                  <a:pt x="501015" y="745296"/>
                </a:lnTo>
                <a:lnTo>
                  <a:pt x="502602" y="758304"/>
                </a:lnTo>
                <a:lnTo>
                  <a:pt x="504190" y="770678"/>
                </a:lnTo>
                <a:lnTo>
                  <a:pt x="506412" y="783052"/>
                </a:lnTo>
                <a:lnTo>
                  <a:pt x="508635" y="795426"/>
                </a:lnTo>
                <a:lnTo>
                  <a:pt x="511492" y="807800"/>
                </a:lnTo>
                <a:lnTo>
                  <a:pt x="514350" y="819857"/>
                </a:lnTo>
                <a:lnTo>
                  <a:pt x="517525" y="831914"/>
                </a:lnTo>
                <a:lnTo>
                  <a:pt x="521017" y="843653"/>
                </a:lnTo>
                <a:lnTo>
                  <a:pt x="525145" y="855393"/>
                </a:lnTo>
                <a:lnTo>
                  <a:pt x="529272" y="867132"/>
                </a:lnTo>
                <a:lnTo>
                  <a:pt x="533400" y="878554"/>
                </a:lnTo>
                <a:lnTo>
                  <a:pt x="538162" y="889977"/>
                </a:lnTo>
                <a:lnTo>
                  <a:pt x="543242" y="901399"/>
                </a:lnTo>
                <a:lnTo>
                  <a:pt x="548005" y="912186"/>
                </a:lnTo>
                <a:lnTo>
                  <a:pt x="553720" y="923291"/>
                </a:lnTo>
                <a:lnTo>
                  <a:pt x="559435" y="934079"/>
                </a:lnTo>
                <a:lnTo>
                  <a:pt x="565150" y="944549"/>
                </a:lnTo>
                <a:lnTo>
                  <a:pt x="571817" y="955337"/>
                </a:lnTo>
                <a:lnTo>
                  <a:pt x="578167" y="965807"/>
                </a:lnTo>
                <a:lnTo>
                  <a:pt x="584835" y="975643"/>
                </a:lnTo>
                <a:lnTo>
                  <a:pt x="591502" y="985479"/>
                </a:lnTo>
                <a:lnTo>
                  <a:pt x="598805" y="995632"/>
                </a:lnTo>
                <a:lnTo>
                  <a:pt x="606107" y="1005150"/>
                </a:lnTo>
                <a:lnTo>
                  <a:pt x="613727" y="1014351"/>
                </a:lnTo>
                <a:lnTo>
                  <a:pt x="621665" y="1023552"/>
                </a:lnTo>
                <a:lnTo>
                  <a:pt x="629602" y="1033071"/>
                </a:lnTo>
                <a:lnTo>
                  <a:pt x="637858" y="1041955"/>
                </a:lnTo>
                <a:lnTo>
                  <a:pt x="646430" y="1050521"/>
                </a:lnTo>
                <a:lnTo>
                  <a:pt x="655003" y="1059088"/>
                </a:lnTo>
                <a:lnTo>
                  <a:pt x="663893" y="1067020"/>
                </a:lnTo>
                <a:lnTo>
                  <a:pt x="673100" y="1074952"/>
                </a:lnTo>
                <a:lnTo>
                  <a:pt x="682308" y="1082884"/>
                </a:lnTo>
                <a:lnTo>
                  <a:pt x="691833" y="1090499"/>
                </a:lnTo>
                <a:lnTo>
                  <a:pt x="701358" y="1098114"/>
                </a:lnTo>
                <a:lnTo>
                  <a:pt x="711200" y="1105094"/>
                </a:lnTo>
                <a:lnTo>
                  <a:pt x="721360" y="1112074"/>
                </a:lnTo>
                <a:lnTo>
                  <a:pt x="731203" y="1118737"/>
                </a:lnTo>
                <a:lnTo>
                  <a:pt x="741680" y="1125083"/>
                </a:lnTo>
                <a:lnTo>
                  <a:pt x="752158" y="1131111"/>
                </a:lnTo>
                <a:lnTo>
                  <a:pt x="762953" y="1137139"/>
                </a:lnTo>
                <a:lnTo>
                  <a:pt x="773748" y="1142850"/>
                </a:lnTo>
                <a:lnTo>
                  <a:pt x="784543" y="1148562"/>
                </a:lnTo>
                <a:lnTo>
                  <a:pt x="795655" y="1153638"/>
                </a:lnTo>
                <a:lnTo>
                  <a:pt x="807085" y="1158715"/>
                </a:lnTo>
                <a:lnTo>
                  <a:pt x="818515" y="1163157"/>
                </a:lnTo>
                <a:lnTo>
                  <a:pt x="829945" y="1167599"/>
                </a:lnTo>
                <a:lnTo>
                  <a:pt x="841693" y="1171723"/>
                </a:lnTo>
                <a:lnTo>
                  <a:pt x="853440" y="1175531"/>
                </a:lnTo>
                <a:lnTo>
                  <a:pt x="865188" y="1179338"/>
                </a:lnTo>
                <a:lnTo>
                  <a:pt x="877253" y="1182511"/>
                </a:lnTo>
                <a:lnTo>
                  <a:pt x="889318" y="1185366"/>
                </a:lnTo>
                <a:lnTo>
                  <a:pt x="901383" y="1188222"/>
                </a:lnTo>
                <a:lnTo>
                  <a:pt x="914083" y="1190126"/>
                </a:lnTo>
                <a:lnTo>
                  <a:pt x="926465" y="1192347"/>
                </a:lnTo>
                <a:lnTo>
                  <a:pt x="939165" y="1194250"/>
                </a:lnTo>
                <a:lnTo>
                  <a:pt x="951865" y="1195519"/>
                </a:lnTo>
                <a:lnTo>
                  <a:pt x="964565" y="1196788"/>
                </a:lnTo>
                <a:lnTo>
                  <a:pt x="977265" y="1197740"/>
                </a:lnTo>
                <a:lnTo>
                  <a:pt x="990283" y="1198058"/>
                </a:lnTo>
                <a:lnTo>
                  <a:pt x="1003300" y="1198375"/>
                </a:lnTo>
                <a:lnTo>
                  <a:pt x="1016317" y="1198058"/>
                </a:lnTo>
                <a:lnTo>
                  <a:pt x="1029335" y="1197740"/>
                </a:lnTo>
                <a:lnTo>
                  <a:pt x="1042035" y="1196788"/>
                </a:lnTo>
                <a:lnTo>
                  <a:pt x="1055053" y="1195519"/>
                </a:lnTo>
                <a:lnTo>
                  <a:pt x="1067435" y="1194250"/>
                </a:lnTo>
                <a:lnTo>
                  <a:pt x="1079817" y="1192347"/>
                </a:lnTo>
                <a:lnTo>
                  <a:pt x="1092517" y="1190126"/>
                </a:lnTo>
                <a:lnTo>
                  <a:pt x="1104900" y="1188222"/>
                </a:lnTo>
                <a:lnTo>
                  <a:pt x="1116965" y="1185366"/>
                </a:lnTo>
                <a:lnTo>
                  <a:pt x="1129347" y="1182511"/>
                </a:lnTo>
                <a:lnTo>
                  <a:pt x="1141095" y="1179338"/>
                </a:lnTo>
                <a:lnTo>
                  <a:pt x="1153160" y="1175531"/>
                </a:lnTo>
                <a:lnTo>
                  <a:pt x="1164907" y="1171723"/>
                </a:lnTo>
                <a:lnTo>
                  <a:pt x="1176973" y="1167599"/>
                </a:lnTo>
                <a:lnTo>
                  <a:pt x="1188085" y="1163157"/>
                </a:lnTo>
                <a:lnTo>
                  <a:pt x="1199515" y="1158715"/>
                </a:lnTo>
                <a:lnTo>
                  <a:pt x="1210945" y="1153638"/>
                </a:lnTo>
                <a:lnTo>
                  <a:pt x="1222057" y="1148562"/>
                </a:lnTo>
                <a:lnTo>
                  <a:pt x="1232853" y="1142850"/>
                </a:lnTo>
                <a:lnTo>
                  <a:pt x="1243647" y="1137139"/>
                </a:lnTo>
                <a:lnTo>
                  <a:pt x="1254443" y="1131111"/>
                </a:lnTo>
                <a:lnTo>
                  <a:pt x="1264920" y="1125083"/>
                </a:lnTo>
                <a:lnTo>
                  <a:pt x="1275080" y="1118737"/>
                </a:lnTo>
                <a:lnTo>
                  <a:pt x="1285557" y="1112074"/>
                </a:lnTo>
                <a:lnTo>
                  <a:pt x="1295400" y="1105094"/>
                </a:lnTo>
                <a:lnTo>
                  <a:pt x="1304925" y="1098114"/>
                </a:lnTo>
                <a:lnTo>
                  <a:pt x="1314767" y="1090499"/>
                </a:lnTo>
                <a:lnTo>
                  <a:pt x="1324293" y="1082884"/>
                </a:lnTo>
                <a:lnTo>
                  <a:pt x="1333500" y="1074952"/>
                </a:lnTo>
                <a:lnTo>
                  <a:pt x="1342390" y="1067020"/>
                </a:lnTo>
                <a:lnTo>
                  <a:pt x="1351280" y="1059088"/>
                </a:lnTo>
                <a:lnTo>
                  <a:pt x="1359853" y="1050521"/>
                </a:lnTo>
                <a:lnTo>
                  <a:pt x="1368425" y="1041955"/>
                </a:lnTo>
                <a:lnTo>
                  <a:pt x="1376680" y="1033071"/>
                </a:lnTo>
                <a:lnTo>
                  <a:pt x="1384935" y="1023552"/>
                </a:lnTo>
                <a:lnTo>
                  <a:pt x="1392555" y="1014351"/>
                </a:lnTo>
                <a:lnTo>
                  <a:pt x="1400175" y="1005150"/>
                </a:lnTo>
                <a:lnTo>
                  <a:pt x="1407477" y="995632"/>
                </a:lnTo>
                <a:lnTo>
                  <a:pt x="1414780" y="985479"/>
                </a:lnTo>
                <a:lnTo>
                  <a:pt x="1421765" y="975643"/>
                </a:lnTo>
                <a:lnTo>
                  <a:pt x="1428433" y="965807"/>
                </a:lnTo>
                <a:lnTo>
                  <a:pt x="1435100" y="955337"/>
                </a:lnTo>
                <a:lnTo>
                  <a:pt x="1441133" y="944549"/>
                </a:lnTo>
                <a:lnTo>
                  <a:pt x="1447165" y="934079"/>
                </a:lnTo>
                <a:lnTo>
                  <a:pt x="1452880" y="923291"/>
                </a:lnTo>
                <a:lnTo>
                  <a:pt x="1458277" y="912186"/>
                </a:lnTo>
                <a:lnTo>
                  <a:pt x="1463675" y="901399"/>
                </a:lnTo>
                <a:lnTo>
                  <a:pt x="1468437" y="889977"/>
                </a:lnTo>
                <a:lnTo>
                  <a:pt x="1473200" y="878554"/>
                </a:lnTo>
                <a:lnTo>
                  <a:pt x="1477327" y="867132"/>
                </a:lnTo>
                <a:lnTo>
                  <a:pt x="1481455" y="855393"/>
                </a:lnTo>
                <a:lnTo>
                  <a:pt x="1485265" y="843653"/>
                </a:lnTo>
                <a:lnTo>
                  <a:pt x="1488757" y="831914"/>
                </a:lnTo>
                <a:lnTo>
                  <a:pt x="1491933" y="819857"/>
                </a:lnTo>
                <a:lnTo>
                  <a:pt x="1495107" y="807800"/>
                </a:lnTo>
                <a:lnTo>
                  <a:pt x="1497647" y="795426"/>
                </a:lnTo>
                <a:lnTo>
                  <a:pt x="1500187" y="783052"/>
                </a:lnTo>
                <a:lnTo>
                  <a:pt x="1502410" y="770678"/>
                </a:lnTo>
                <a:lnTo>
                  <a:pt x="1503997" y="758304"/>
                </a:lnTo>
                <a:lnTo>
                  <a:pt x="1505585" y="745296"/>
                </a:lnTo>
                <a:lnTo>
                  <a:pt x="1506537" y="732605"/>
                </a:lnTo>
                <a:lnTo>
                  <a:pt x="1507490" y="719596"/>
                </a:lnTo>
                <a:lnTo>
                  <a:pt x="1508125" y="706905"/>
                </a:lnTo>
                <a:lnTo>
                  <a:pt x="1508125" y="693896"/>
                </a:lnTo>
                <a:lnTo>
                  <a:pt x="1508125" y="680888"/>
                </a:lnTo>
                <a:lnTo>
                  <a:pt x="1507490" y="668196"/>
                </a:lnTo>
                <a:lnTo>
                  <a:pt x="1506537" y="654870"/>
                </a:lnTo>
                <a:lnTo>
                  <a:pt x="1505585" y="642496"/>
                </a:lnTo>
                <a:lnTo>
                  <a:pt x="1503997" y="629805"/>
                </a:lnTo>
                <a:lnTo>
                  <a:pt x="1502410" y="617114"/>
                </a:lnTo>
                <a:lnTo>
                  <a:pt x="1500187" y="604740"/>
                </a:lnTo>
                <a:lnTo>
                  <a:pt x="1497647" y="592366"/>
                </a:lnTo>
                <a:lnTo>
                  <a:pt x="1495107" y="580309"/>
                </a:lnTo>
                <a:lnTo>
                  <a:pt x="1491933" y="568252"/>
                </a:lnTo>
                <a:lnTo>
                  <a:pt x="1488757" y="555878"/>
                </a:lnTo>
                <a:lnTo>
                  <a:pt x="1485265" y="543822"/>
                </a:lnTo>
                <a:lnTo>
                  <a:pt x="1481455" y="532082"/>
                </a:lnTo>
                <a:lnTo>
                  <a:pt x="1477327" y="520660"/>
                </a:lnTo>
                <a:lnTo>
                  <a:pt x="1473200" y="508921"/>
                </a:lnTo>
                <a:lnTo>
                  <a:pt x="1468437" y="497499"/>
                </a:lnTo>
                <a:lnTo>
                  <a:pt x="1463675" y="486711"/>
                </a:lnTo>
                <a:lnTo>
                  <a:pt x="1458277" y="475289"/>
                </a:lnTo>
                <a:lnTo>
                  <a:pt x="1452880" y="464501"/>
                </a:lnTo>
                <a:lnTo>
                  <a:pt x="1447165" y="453396"/>
                </a:lnTo>
                <a:lnTo>
                  <a:pt x="1441133" y="442926"/>
                </a:lnTo>
                <a:lnTo>
                  <a:pt x="1435100" y="432456"/>
                </a:lnTo>
                <a:lnTo>
                  <a:pt x="1428433" y="422303"/>
                </a:lnTo>
                <a:lnTo>
                  <a:pt x="1421765" y="411832"/>
                </a:lnTo>
                <a:lnTo>
                  <a:pt x="1414780" y="401997"/>
                </a:lnTo>
                <a:lnTo>
                  <a:pt x="1407477" y="392161"/>
                </a:lnTo>
                <a:lnTo>
                  <a:pt x="1400175" y="382642"/>
                </a:lnTo>
                <a:lnTo>
                  <a:pt x="1392555" y="373124"/>
                </a:lnTo>
                <a:lnTo>
                  <a:pt x="1384935" y="363923"/>
                </a:lnTo>
                <a:lnTo>
                  <a:pt x="1376680" y="355039"/>
                </a:lnTo>
                <a:lnTo>
                  <a:pt x="1368425" y="346155"/>
                </a:lnTo>
                <a:lnTo>
                  <a:pt x="1359853" y="337588"/>
                </a:lnTo>
                <a:lnTo>
                  <a:pt x="1351280" y="329022"/>
                </a:lnTo>
                <a:lnTo>
                  <a:pt x="1342390" y="320772"/>
                </a:lnTo>
                <a:lnTo>
                  <a:pt x="1333500" y="312523"/>
                </a:lnTo>
                <a:lnTo>
                  <a:pt x="1324293" y="304591"/>
                </a:lnTo>
                <a:lnTo>
                  <a:pt x="1314767" y="297293"/>
                </a:lnTo>
                <a:lnTo>
                  <a:pt x="1304925" y="289679"/>
                </a:lnTo>
                <a:lnTo>
                  <a:pt x="1295400" y="282698"/>
                </a:lnTo>
                <a:lnTo>
                  <a:pt x="1285557" y="275401"/>
                </a:lnTo>
                <a:lnTo>
                  <a:pt x="1275080" y="269055"/>
                </a:lnTo>
                <a:lnTo>
                  <a:pt x="1264920" y="262392"/>
                </a:lnTo>
                <a:lnTo>
                  <a:pt x="1254443" y="256364"/>
                </a:lnTo>
                <a:lnTo>
                  <a:pt x="1243647" y="250336"/>
                </a:lnTo>
                <a:lnTo>
                  <a:pt x="1232853" y="244625"/>
                </a:lnTo>
                <a:lnTo>
                  <a:pt x="1222057" y="239231"/>
                </a:lnTo>
                <a:lnTo>
                  <a:pt x="1210945" y="233837"/>
                </a:lnTo>
                <a:lnTo>
                  <a:pt x="1199515" y="228760"/>
                </a:lnTo>
                <a:lnTo>
                  <a:pt x="1188085" y="224319"/>
                </a:lnTo>
                <a:lnTo>
                  <a:pt x="1176973" y="219877"/>
                </a:lnTo>
                <a:lnTo>
                  <a:pt x="1164907" y="216069"/>
                </a:lnTo>
                <a:lnTo>
                  <a:pt x="1153160" y="212262"/>
                </a:lnTo>
                <a:lnTo>
                  <a:pt x="1141095" y="208772"/>
                </a:lnTo>
                <a:lnTo>
                  <a:pt x="1129347" y="205282"/>
                </a:lnTo>
                <a:lnTo>
                  <a:pt x="1116965" y="202109"/>
                </a:lnTo>
                <a:lnTo>
                  <a:pt x="1104900" y="199888"/>
                </a:lnTo>
                <a:lnTo>
                  <a:pt x="1092517" y="197349"/>
                </a:lnTo>
                <a:lnTo>
                  <a:pt x="1079817" y="195129"/>
                </a:lnTo>
                <a:lnTo>
                  <a:pt x="1067435" y="193225"/>
                </a:lnTo>
                <a:lnTo>
                  <a:pt x="1055053" y="191956"/>
                </a:lnTo>
                <a:lnTo>
                  <a:pt x="1042035" y="190687"/>
                </a:lnTo>
                <a:lnTo>
                  <a:pt x="1029335" y="190052"/>
                </a:lnTo>
                <a:lnTo>
                  <a:pt x="1016317" y="189417"/>
                </a:lnTo>
                <a:lnTo>
                  <a:pt x="1003300" y="189417"/>
                </a:lnTo>
                <a:lnTo>
                  <a:pt x="990283" y="189417"/>
                </a:lnTo>
                <a:close/>
                <a:moveTo>
                  <a:pt x="1003300" y="0"/>
                </a:moveTo>
                <a:lnTo>
                  <a:pt x="1024573" y="317"/>
                </a:lnTo>
                <a:lnTo>
                  <a:pt x="1046163" y="1269"/>
                </a:lnTo>
                <a:lnTo>
                  <a:pt x="1067117" y="2221"/>
                </a:lnTo>
                <a:lnTo>
                  <a:pt x="1088390" y="3490"/>
                </a:lnTo>
                <a:lnTo>
                  <a:pt x="1109345" y="5711"/>
                </a:lnTo>
                <a:lnTo>
                  <a:pt x="1130935" y="8249"/>
                </a:lnTo>
                <a:lnTo>
                  <a:pt x="1151890" y="11105"/>
                </a:lnTo>
                <a:lnTo>
                  <a:pt x="1172845" y="14278"/>
                </a:lnTo>
                <a:lnTo>
                  <a:pt x="1193483" y="17768"/>
                </a:lnTo>
                <a:lnTo>
                  <a:pt x="1214120" y="21892"/>
                </a:lnTo>
                <a:lnTo>
                  <a:pt x="1234757" y="26334"/>
                </a:lnTo>
                <a:lnTo>
                  <a:pt x="1255395" y="31411"/>
                </a:lnTo>
                <a:lnTo>
                  <a:pt x="1276033" y="36487"/>
                </a:lnTo>
                <a:lnTo>
                  <a:pt x="1296353" y="42199"/>
                </a:lnTo>
                <a:lnTo>
                  <a:pt x="1316355" y="48227"/>
                </a:lnTo>
                <a:lnTo>
                  <a:pt x="1336675" y="54573"/>
                </a:lnTo>
                <a:lnTo>
                  <a:pt x="1356677" y="61553"/>
                </a:lnTo>
                <a:lnTo>
                  <a:pt x="1376363" y="68850"/>
                </a:lnTo>
                <a:lnTo>
                  <a:pt x="1395730" y="76148"/>
                </a:lnTo>
                <a:lnTo>
                  <a:pt x="1415415" y="84080"/>
                </a:lnTo>
                <a:lnTo>
                  <a:pt x="1434783" y="92329"/>
                </a:lnTo>
                <a:lnTo>
                  <a:pt x="1453833" y="101213"/>
                </a:lnTo>
                <a:lnTo>
                  <a:pt x="1472883" y="110097"/>
                </a:lnTo>
                <a:lnTo>
                  <a:pt x="1491297" y="119298"/>
                </a:lnTo>
                <a:lnTo>
                  <a:pt x="1509713" y="128817"/>
                </a:lnTo>
                <a:lnTo>
                  <a:pt x="1528445" y="138970"/>
                </a:lnTo>
                <a:lnTo>
                  <a:pt x="1546543" y="149440"/>
                </a:lnTo>
                <a:lnTo>
                  <a:pt x="1564323" y="160228"/>
                </a:lnTo>
                <a:lnTo>
                  <a:pt x="1582103" y="171015"/>
                </a:lnTo>
                <a:lnTo>
                  <a:pt x="1599565" y="182437"/>
                </a:lnTo>
                <a:lnTo>
                  <a:pt x="1616710" y="194177"/>
                </a:lnTo>
                <a:lnTo>
                  <a:pt x="1633855" y="205916"/>
                </a:lnTo>
                <a:lnTo>
                  <a:pt x="1650683" y="218290"/>
                </a:lnTo>
                <a:lnTo>
                  <a:pt x="1666875" y="230664"/>
                </a:lnTo>
                <a:lnTo>
                  <a:pt x="1683067" y="243355"/>
                </a:lnTo>
                <a:lnTo>
                  <a:pt x="1698943" y="256681"/>
                </a:lnTo>
                <a:lnTo>
                  <a:pt x="1714500" y="270324"/>
                </a:lnTo>
                <a:lnTo>
                  <a:pt x="1730057" y="283650"/>
                </a:lnTo>
                <a:lnTo>
                  <a:pt x="1745297" y="297611"/>
                </a:lnTo>
                <a:lnTo>
                  <a:pt x="1759903" y="311888"/>
                </a:lnTo>
                <a:lnTo>
                  <a:pt x="1774507" y="326483"/>
                </a:lnTo>
                <a:lnTo>
                  <a:pt x="1788477" y="341396"/>
                </a:lnTo>
                <a:lnTo>
                  <a:pt x="1802130" y="356308"/>
                </a:lnTo>
                <a:lnTo>
                  <a:pt x="1815783" y="371537"/>
                </a:lnTo>
                <a:lnTo>
                  <a:pt x="1829117" y="387402"/>
                </a:lnTo>
                <a:lnTo>
                  <a:pt x="1841817" y="402948"/>
                </a:lnTo>
                <a:lnTo>
                  <a:pt x="1854200" y="419130"/>
                </a:lnTo>
                <a:lnTo>
                  <a:pt x="1866265" y="435311"/>
                </a:lnTo>
                <a:lnTo>
                  <a:pt x="1878013" y="451810"/>
                </a:lnTo>
                <a:lnTo>
                  <a:pt x="1889443" y="468309"/>
                </a:lnTo>
                <a:lnTo>
                  <a:pt x="1900555" y="485442"/>
                </a:lnTo>
                <a:lnTo>
                  <a:pt x="1911350" y="502575"/>
                </a:lnTo>
                <a:lnTo>
                  <a:pt x="1921510" y="520026"/>
                </a:lnTo>
                <a:lnTo>
                  <a:pt x="1931670" y="537793"/>
                </a:lnTo>
                <a:lnTo>
                  <a:pt x="1940877" y="555561"/>
                </a:lnTo>
                <a:lnTo>
                  <a:pt x="1950085" y="573329"/>
                </a:lnTo>
                <a:lnTo>
                  <a:pt x="1958657" y="592049"/>
                </a:lnTo>
                <a:lnTo>
                  <a:pt x="1966913" y="610134"/>
                </a:lnTo>
                <a:lnTo>
                  <a:pt x="1974533" y="628536"/>
                </a:lnTo>
                <a:lnTo>
                  <a:pt x="1981835" y="647573"/>
                </a:lnTo>
                <a:lnTo>
                  <a:pt x="1988820" y="666610"/>
                </a:lnTo>
                <a:lnTo>
                  <a:pt x="1995170" y="685647"/>
                </a:lnTo>
                <a:lnTo>
                  <a:pt x="2000885" y="704684"/>
                </a:lnTo>
                <a:lnTo>
                  <a:pt x="2006600" y="724355"/>
                </a:lnTo>
                <a:lnTo>
                  <a:pt x="2000885" y="742123"/>
                </a:lnTo>
                <a:lnTo>
                  <a:pt x="1995170" y="759891"/>
                </a:lnTo>
                <a:lnTo>
                  <a:pt x="1988820" y="777341"/>
                </a:lnTo>
                <a:lnTo>
                  <a:pt x="1981835" y="794792"/>
                </a:lnTo>
                <a:lnTo>
                  <a:pt x="1974533" y="811925"/>
                </a:lnTo>
                <a:lnTo>
                  <a:pt x="1966913" y="829058"/>
                </a:lnTo>
                <a:lnTo>
                  <a:pt x="1958657" y="845874"/>
                </a:lnTo>
                <a:lnTo>
                  <a:pt x="1950085" y="862373"/>
                </a:lnTo>
                <a:lnTo>
                  <a:pt x="1940877" y="879189"/>
                </a:lnTo>
                <a:lnTo>
                  <a:pt x="1931670" y="895053"/>
                </a:lnTo>
                <a:lnTo>
                  <a:pt x="1921510" y="911552"/>
                </a:lnTo>
                <a:lnTo>
                  <a:pt x="1911350" y="927099"/>
                </a:lnTo>
                <a:lnTo>
                  <a:pt x="1900555" y="943280"/>
                </a:lnTo>
                <a:lnTo>
                  <a:pt x="1889443" y="958510"/>
                </a:lnTo>
                <a:lnTo>
                  <a:pt x="1878013" y="973739"/>
                </a:lnTo>
                <a:lnTo>
                  <a:pt x="1866265" y="989286"/>
                </a:lnTo>
                <a:lnTo>
                  <a:pt x="1854200" y="1004198"/>
                </a:lnTo>
                <a:lnTo>
                  <a:pt x="1841817" y="1018793"/>
                </a:lnTo>
                <a:lnTo>
                  <a:pt x="1829117" y="1033388"/>
                </a:lnTo>
                <a:lnTo>
                  <a:pt x="1815783" y="1047666"/>
                </a:lnTo>
                <a:lnTo>
                  <a:pt x="1802130" y="1061309"/>
                </a:lnTo>
                <a:lnTo>
                  <a:pt x="1788477" y="1075269"/>
                </a:lnTo>
                <a:lnTo>
                  <a:pt x="1774507" y="1088913"/>
                </a:lnTo>
                <a:lnTo>
                  <a:pt x="1759903" y="1101921"/>
                </a:lnTo>
                <a:lnTo>
                  <a:pt x="1745297" y="1115247"/>
                </a:lnTo>
                <a:lnTo>
                  <a:pt x="1730057" y="1127938"/>
                </a:lnTo>
                <a:lnTo>
                  <a:pt x="1714500" y="1140312"/>
                </a:lnTo>
                <a:lnTo>
                  <a:pt x="1698943" y="1152686"/>
                </a:lnTo>
                <a:lnTo>
                  <a:pt x="1683067" y="1164743"/>
                </a:lnTo>
                <a:lnTo>
                  <a:pt x="1666875" y="1176482"/>
                </a:lnTo>
                <a:lnTo>
                  <a:pt x="1650683" y="1187905"/>
                </a:lnTo>
                <a:lnTo>
                  <a:pt x="1633855" y="1199009"/>
                </a:lnTo>
                <a:lnTo>
                  <a:pt x="1616710" y="1210114"/>
                </a:lnTo>
                <a:lnTo>
                  <a:pt x="1599565" y="1220902"/>
                </a:lnTo>
                <a:lnTo>
                  <a:pt x="1582103" y="1231055"/>
                </a:lnTo>
                <a:lnTo>
                  <a:pt x="1564323" y="1241208"/>
                </a:lnTo>
                <a:lnTo>
                  <a:pt x="1546543" y="1250726"/>
                </a:lnTo>
                <a:lnTo>
                  <a:pt x="1528445" y="1260245"/>
                </a:lnTo>
                <a:lnTo>
                  <a:pt x="1509713" y="1269763"/>
                </a:lnTo>
                <a:lnTo>
                  <a:pt x="1491297" y="1278647"/>
                </a:lnTo>
                <a:lnTo>
                  <a:pt x="1472883" y="1287214"/>
                </a:lnTo>
                <a:lnTo>
                  <a:pt x="1453833" y="1295146"/>
                </a:lnTo>
                <a:lnTo>
                  <a:pt x="1434783" y="1303078"/>
                </a:lnTo>
                <a:lnTo>
                  <a:pt x="1415415" y="1310693"/>
                </a:lnTo>
                <a:lnTo>
                  <a:pt x="1395730" y="1317990"/>
                </a:lnTo>
                <a:lnTo>
                  <a:pt x="1376363" y="1324653"/>
                </a:lnTo>
                <a:lnTo>
                  <a:pt x="1356677" y="1331316"/>
                </a:lnTo>
                <a:lnTo>
                  <a:pt x="1336675" y="1337662"/>
                </a:lnTo>
                <a:lnTo>
                  <a:pt x="1316355" y="1343373"/>
                </a:lnTo>
                <a:lnTo>
                  <a:pt x="1296353" y="1349084"/>
                </a:lnTo>
                <a:lnTo>
                  <a:pt x="1276033" y="1354478"/>
                </a:lnTo>
                <a:lnTo>
                  <a:pt x="1255395" y="1358920"/>
                </a:lnTo>
                <a:lnTo>
                  <a:pt x="1234757" y="1363679"/>
                </a:lnTo>
                <a:lnTo>
                  <a:pt x="1214120" y="1367486"/>
                </a:lnTo>
                <a:lnTo>
                  <a:pt x="1193483" y="1371294"/>
                </a:lnTo>
                <a:lnTo>
                  <a:pt x="1172845" y="1374784"/>
                </a:lnTo>
                <a:lnTo>
                  <a:pt x="1151890" y="1377639"/>
                </a:lnTo>
                <a:lnTo>
                  <a:pt x="1130935" y="1380178"/>
                </a:lnTo>
                <a:lnTo>
                  <a:pt x="1109345" y="1382399"/>
                </a:lnTo>
                <a:lnTo>
                  <a:pt x="1088390" y="1384302"/>
                </a:lnTo>
                <a:lnTo>
                  <a:pt x="1067117" y="1385571"/>
                </a:lnTo>
                <a:lnTo>
                  <a:pt x="1046163" y="1386840"/>
                </a:lnTo>
                <a:lnTo>
                  <a:pt x="1024573" y="1387475"/>
                </a:lnTo>
                <a:lnTo>
                  <a:pt x="1003300" y="1387475"/>
                </a:lnTo>
                <a:lnTo>
                  <a:pt x="981393" y="1387475"/>
                </a:lnTo>
                <a:lnTo>
                  <a:pt x="959485" y="1386840"/>
                </a:lnTo>
                <a:lnTo>
                  <a:pt x="937895" y="1385571"/>
                </a:lnTo>
                <a:lnTo>
                  <a:pt x="916305" y="1384302"/>
                </a:lnTo>
                <a:lnTo>
                  <a:pt x="895033" y="1382399"/>
                </a:lnTo>
                <a:lnTo>
                  <a:pt x="873760" y="1380178"/>
                </a:lnTo>
                <a:lnTo>
                  <a:pt x="852805" y="1377639"/>
                </a:lnTo>
                <a:lnTo>
                  <a:pt x="831533" y="1374784"/>
                </a:lnTo>
                <a:lnTo>
                  <a:pt x="810578" y="1371294"/>
                </a:lnTo>
                <a:lnTo>
                  <a:pt x="789940" y="1367486"/>
                </a:lnTo>
                <a:lnTo>
                  <a:pt x="769303" y="1363679"/>
                </a:lnTo>
                <a:lnTo>
                  <a:pt x="748983" y="1358920"/>
                </a:lnTo>
                <a:lnTo>
                  <a:pt x="728980" y="1354478"/>
                </a:lnTo>
                <a:lnTo>
                  <a:pt x="708660" y="1349084"/>
                </a:lnTo>
                <a:lnTo>
                  <a:pt x="689293" y="1343373"/>
                </a:lnTo>
                <a:lnTo>
                  <a:pt x="669290" y="1337662"/>
                </a:lnTo>
                <a:lnTo>
                  <a:pt x="649605" y="1331316"/>
                </a:lnTo>
                <a:lnTo>
                  <a:pt x="630555" y="1324653"/>
                </a:lnTo>
                <a:lnTo>
                  <a:pt x="611187" y="1317990"/>
                </a:lnTo>
                <a:lnTo>
                  <a:pt x="592455" y="1310693"/>
                </a:lnTo>
                <a:lnTo>
                  <a:pt x="573722" y="1303078"/>
                </a:lnTo>
                <a:lnTo>
                  <a:pt x="554990" y="1295146"/>
                </a:lnTo>
                <a:lnTo>
                  <a:pt x="536892" y="1287214"/>
                </a:lnTo>
                <a:lnTo>
                  <a:pt x="518477" y="1278647"/>
                </a:lnTo>
                <a:lnTo>
                  <a:pt x="500380" y="1269763"/>
                </a:lnTo>
                <a:lnTo>
                  <a:pt x="482917" y="1260245"/>
                </a:lnTo>
                <a:lnTo>
                  <a:pt x="465137" y="1250726"/>
                </a:lnTo>
                <a:lnTo>
                  <a:pt x="447992" y="1241208"/>
                </a:lnTo>
                <a:lnTo>
                  <a:pt x="430847" y="1231055"/>
                </a:lnTo>
                <a:lnTo>
                  <a:pt x="414020" y="1220902"/>
                </a:lnTo>
                <a:lnTo>
                  <a:pt x="397510" y="1210114"/>
                </a:lnTo>
                <a:lnTo>
                  <a:pt x="381000" y="1199009"/>
                </a:lnTo>
                <a:lnTo>
                  <a:pt x="364807" y="1187905"/>
                </a:lnTo>
                <a:lnTo>
                  <a:pt x="348615" y="1176482"/>
                </a:lnTo>
                <a:lnTo>
                  <a:pt x="333057" y="1164743"/>
                </a:lnTo>
                <a:lnTo>
                  <a:pt x="317817" y="1152686"/>
                </a:lnTo>
                <a:lnTo>
                  <a:pt x="302260" y="1140312"/>
                </a:lnTo>
                <a:lnTo>
                  <a:pt x="287337" y="1127938"/>
                </a:lnTo>
                <a:lnTo>
                  <a:pt x="272732" y="1115247"/>
                </a:lnTo>
                <a:lnTo>
                  <a:pt x="258445" y="1101921"/>
                </a:lnTo>
                <a:lnTo>
                  <a:pt x="244475" y="1088913"/>
                </a:lnTo>
                <a:lnTo>
                  <a:pt x="230505" y="1075269"/>
                </a:lnTo>
                <a:lnTo>
                  <a:pt x="216852" y="1061309"/>
                </a:lnTo>
                <a:lnTo>
                  <a:pt x="203517" y="1047666"/>
                </a:lnTo>
                <a:lnTo>
                  <a:pt x="190182" y="1033388"/>
                </a:lnTo>
                <a:lnTo>
                  <a:pt x="177800" y="1018793"/>
                </a:lnTo>
                <a:lnTo>
                  <a:pt x="164782" y="1004198"/>
                </a:lnTo>
                <a:lnTo>
                  <a:pt x="152717" y="989286"/>
                </a:lnTo>
                <a:lnTo>
                  <a:pt x="140970" y="973739"/>
                </a:lnTo>
                <a:lnTo>
                  <a:pt x="129222" y="958510"/>
                </a:lnTo>
                <a:lnTo>
                  <a:pt x="117792" y="943280"/>
                </a:lnTo>
                <a:lnTo>
                  <a:pt x="106997" y="927099"/>
                </a:lnTo>
                <a:lnTo>
                  <a:pt x="96202" y="911552"/>
                </a:lnTo>
                <a:lnTo>
                  <a:pt x="85725" y="895053"/>
                </a:lnTo>
                <a:lnTo>
                  <a:pt x="75882" y="879189"/>
                </a:lnTo>
                <a:lnTo>
                  <a:pt x="66040" y="862373"/>
                </a:lnTo>
                <a:lnTo>
                  <a:pt x="56515" y="845874"/>
                </a:lnTo>
                <a:lnTo>
                  <a:pt x="47307" y="829058"/>
                </a:lnTo>
                <a:lnTo>
                  <a:pt x="38735" y="811925"/>
                </a:lnTo>
                <a:lnTo>
                  <a:pt x="30162" y="794792"/>
                </a:lnTo>
                <a:lnTo>
                  <a:pt x="22225" y="777341"/>
                </a:lnTo>
                <a:lnTo>
                  <a:pt x="14287" y="759891"/>
                </a:lnTo>
                <a:lnTo>
                  <a:pt x="6667" y="742123"/>
                </a:lnTo>
                <a:lnTo>
                  <a:pt x="0" y="724355"/>
                </a:lnTo>
                <a:lnTo>
                  <a:pt x="6667" y="704684"/>
                </a:lnTo>
                <a:lnTo>
                  <a:pt x="14287" y="685647"/>
                </a:lnTo>
                <a:lnTo>
                  <a:pt x="22225" y="666610"/>
                </a:lnTo>
                <a:lnTo>
                  <a:pt x="30162" y="647573"/>
                </a:lnTo>
                <a:lnTo>
                  <a:pt x="38735" y="628536"/>
                </a:lnTo>
                <a:lnTo>
                  <a:pt x="47307" y="610134"/>
                </a:lnTo>
                <a:lnTo>
                  <a:pt x="56515" y="592049"/>
                </a:lnTo>
                <a:lnTo>
                  <a:pt x="66040" y="573329"/>
                </a:lnTo>
                <a:lnTo>
                  <a:pt x="75882" y="555561"/>
                </a:lnTo>
                <a:lnTo>
                  <a:pt x="85725" y="537793"/>
                </a:lnTo>
                <a:lnTo>
                  <a:pt x="96202" y="520026"/>
                </a:lnTo>
                <a:lnTo>
                  <a:pt x="106997" y="502575"/>
                </a:lnTo>
                <a:lnTo>
                  <a:pt x="117792" y="485442"/>
                </a:lnTo>
                <a:lnTo>
                  <a:pt x="129222" y="468309"/>
                </a:lnTo>
                <a:lnTo>
                  <a:pt x="140970" y="451810"/>
                </a:lnTo>
                <a:lnTo>
                  <a:pt x="152717" y="435311"/>
                </a:lnTo>
                <a:lnTo>
                  <a:pt x="164782" y="419130"/>
                </a:lnTo>
                <a:lnTo>
                  <a:pt x="177800" y="402948"/>
                </a:lnTo>
                <a:lnTo>
                  <a:pt x="190182" y="387402"/>
                </a:lnTo>
                <a:lnTo>
                  <a:pt x="203517" y="371537"/>
                </a:lnTo>
                <a:lnTo>
                  <a:pt x="216852" y="356308"/>
                </a:lnTo>
                <a:lnTo>
                  <a:pt x="230505" y="341396"/>
                </a:lnTo>
                <a:lnTo>
                  <a:pt x="244475" y="326483"/>
                </a:lnTo>
                <a:lnTo>
                  <a:pt x="258445" y="311888"/>
                </a:lnTo>
                <a:lnTo>
                  <a:pt x="272732" y="297611"/>
                </a:lnTo>
                <a:lnTo>
                  <a:pt x="287337" y="283650"/>
                </a:lnTo>
                <a:lnTo>
                  <a:pt x="302260" y="270324"/>
                </a:lnTo>
                <a:lnTo>
                  <a:pt x="317817" y="256681"/>
                </a:lnTo>
                <a:lnTo>
                  <a:pt x="333057" y="243355"/>
                </a:lnTo>
                <a:lnTo>
                  <a:pt x="348615" y="230664"/>
                </a:lnTo>
                <a:lnTo>
                  <a:pt x="364807" y="218290"/>
                </a:lnTo>
                <a:lnTo>
                  <a:pt x="381000" y="205916"/>
                </a:lnTo>
                <a:lnTo>
                  <a:pt x="397510" y="194177"/>
                </a:lnTo>
                <a:lnTo>
                  <a:pt x="414020" y="182437"/>
                </a:lnTo>
                <a:lnTo>
                  <a:pt x="430847" y="171015"/>
                </a:lnTo>
                <a:lnTo>
                  <a:pt x="447992" y="160228"/>
                </a:lnTo>
                <a:lnTo>
                  <a:pt x="465137" y="149440"/>
                </a:lnTo>
                <a:lnTo>
                  <a:pt x="482917" y="138970"/>
                </a:lnTo>
                <a:lnTo>
                  <a:pt x="500380" y="128817"/>
                </a:lnTo>
                <a:lnTo>
                  <a:pt x="518477" y="119298"/>
                </a:lnTo>
                <a:lnTo>
                  <a:pt x="536892" y="110097"/>
                </a:lnTo>
                <a:lnTo>
                  <a:pt x="554990" y="101213"/>
                </a:lnTo>
                <a:lnTo>
                  <a:pt x="573722" y="92329"/>
                </a:lnTo>
                <a:lnTo>
                  <a:pt x="592455" y="84080"/>
                </a:lnTo>
                <a:lnTo>
                  <a:pt x="611187" y="76148"/>
                </a:lnTo>
                <a:lnTo>
                  <a:pt x="630555" y="68850"/>
                </a:lnTo>
                <a:lnTo>
                  <a:pt x="649605" y="61553"/>
                </a:lnTo>
                <a:lnTo>
                  <a:pt x="669290" y="54573"/>
                </a:lnTo>
                <a:lnTo>
                  <a:pt x="689293" y="48227"/>
                </a:lnTo>
                <a:lnTo>
                  <a:pt x="708660" y="42199"/>
                </a:lnTo>
                <a:lnTo>
                  <a:pt x="728980" y="36487"/>
                </a:lnTo>
                <a:lnTo>
                  <a:pt x="748983" y="31411"/>
                </a:lnTo>
                <a:lnTo>
                  <a:pt x="769303" y="26334"/>
                </a:lnTo>
                <a:lnTo>
                  <a:pt x="789940" y="21892"/>
                </a:lnTo>
                <a:lnTo>
                  <a:pt x="810578" y="17768"/>
                </a:lnTo>
                <a:lnTo>
                  <a:pt x="831533" y="14278"/>
                </a:lnTo>
                <a:lnTo>
                  <a:pt x="852805" y="11105"/>
                </a:lnTo>
                <a:lnTo>
                  <a:pt x="873760" y="8249"/>
                </a:lnTo>
                <a:lnTo>
                  <a:pt x="895033" y="5711"/>
                </a:lnTo>
                <a:lnTo>
                  <a:pt x="916305" y="3490"/>
                </a:lnTo>
                <a:lnTo>
                  <a:pt x="937895" y="2221"/>
                </a:lnTo>
                <a:lnTo>
                  <a:pt x="959485" y="1269"/>
                </a:lnTo>
                <a:lnTo>
                  <a:pt x="981393" y="317"/>
                </a:lnTo>
                <a:lnTo>
                  <a:pt x="100330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350">
              <a:solidFill>
                <a:srgbClr val="FFFFFF"/>
              </a:solidFill>
            </a:endParaRPr>
          </a:p>
        </p:txBody>
      </p:sp>
      <p:sp>
        <p:nvSpPr>
          <p:cNvPr id="38" name="文本占位符 37"/>
          <p:cNvSpPr>
            <a:spLocks noGrp="1"/>
          </p:cNvSpPr>
          <p:nvPr>
            <p:ph type="body" sz="quarter" idx="11" hasCustomPrompt="1"/>
          </p:nvPr>
        </p:nvSpPr>
        <p:spPr>
          <a:xfrm>
            <a:off x="3941258" y="1626050"/>
            <a:ext cx="4638675" cy="3975907"/>
          </a:xfrm>
          <a:prstGeom prst="rect">
            <a:avLst/>
          </a:prstGeom>
        </p:spPr>
        <p:txBody>
          <a:bodyPr/>
          <a:lstStyle>
            <a:lvl1pPr marL="0" marR="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sz="2100" b="0">
                <a:effectLst>
                  <a:outerShdw blurRad="38100" dist="38100" dir="2700000" algn="tl">
                    <a:srgbClr val="000000">
                      <a:alpha val="43137"/>
                    </a:srgbClr>
                  </a:outerShdw>
                </a:effectLst>
                <a:latin typeface="+mn-ea"/>
                <a:ea typeface="+mn-ea"/>
              </a:defRPr>
            </a:lvl1pPr>
          </a:lstStyle>
          <a:p>
            <a:pPr>
              <a:lnSpc>
                <a:spcPct val="200000"/>
              </a:lnSpc>
            </a:pPr>
            <a:r>
              <a:rPr lang="en-US" altLang="zh-CN" sz="2100" b="1" dirty="0">
                <a:solidFill>
                  <a:srgbClr val="DF7566"/>
                </a:solidFill>
                <a:latin typeface="+mn-ea"/>
              </a:rPr>
              <a:t>x.1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r>
              <a:rPr lang="zh-CN" altLang="en-US" sz="2100" b="1" dirty="0">
                <a:solidFill>
                  <a:srgbClr val="DF7566"/>
                </a:solidFill>
                <a:latin typeface="+mn-ea"/>
              </a:rPr>
              <a:t>放不下缩小字体</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x.2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x.3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a:lnSpc>
                <a:spcPct val="200000"/>
              </a:lnSpc>
            </a:pPr>
            <a:r>
              <a:rPr lang="en-US" altLang="zh-CN" sz="2100" b="1" dirty="0">
                <a:solidFill>
                  <a:srgbClr val="DF7566"/>
                </a:solidFill>
                <a:latin typeface="+mn-ea"/>
              </a:rPr>
              <a:t>… …</a:t>
            </a:r>
          </a:p>
        </p:txBody>
      </p:sp>
      <p:sp>
        <p:nvSpPr>
          <p:cNvPr id="36"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一级标题</a:t>
            </a:r>
          </a:p>
        </p:txBody>
      </p:sp>
    </p:spTree>
    <p:extLst>
      <p:ext uri="{BB962C8B-B14F-4D97-AF65-F5344CB8AC3E}">
        <p14:creationId xmlns:p14="http://schemas.microsoft.com/office/powerpoint/2010/main" val="3130219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8" name="矩形 7"/>
          <p:cNvSpPr/>
          <p:nvPr/>
        </p:nvSpPr>
        <p:spPr>
          <a:xfrm>
            <a:off x="2228851" y="2492946"/>
            <a:ext cx="6915151" cy="4365057"/>
          </a:xfrm>
          <a:prstGeom prst="rect">
            <a:avLst/>
          </a:prstGeom>
          <a:blipFill dpi="0" rotWithShape="1">
            <a:blip r:embed="rId2">
              <a:alphaModFix amt="1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9" name="直接连接符 8"/>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0"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grpSp>
        <p:nvGrpSpPr>
          <p:cNvPr id="11" name="组合 10"/>
          <p:cNvGrpSpPr>
            <a:grpSpLocks noChangeAspect="1"/>
          </p:cNvGrpSpPr>
          <p:nvPr/>
        </p:nvGrpSpPr>
        <p:grpSpPr>
          <a:xfrm>
            <a:off x="2276221" y="3860936"/>
            <a:ext cx="1260000" cy="1260000"/>
            <a:chOff x="1174779" y="3359349"/>
            <a:chExt cx="1800000" cy="1800001"/>
          </a:xfrm>
        </p:grpSpPr>
        <p:grpSp>
          <p:nvGrpSpPr>
            <p:cNvPr id="12" name="组合 11"/>
            <p:cNvGrpSpPr/>
            <p:nvPr/>
          </p:nvGrpSpPr>
          <p:grpSpPr>
            <a:xfrm>
              <a:off x="1174779" y="3359349"/>
              <a:ext cx="1800000" cy="1800001"/>
              <a:chOff x="6250980" y="3660482"/>
              <a:chExt cx="1800000" cy="1800001"/>
            </a:xfrm>
          </p:grpSpPr>
          <p:sp>
            <p:nvSpPr>
              <p:cNvPr id="14" name="椭圆 13"/>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椭圆 14"/>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椭圆 12"/>
            <p:cNvSpPr/>
            <p:nvPr/>
          </p:nvSpPr>
          <p:spPr>
            <a:xfrm>
              <a:off x="1354779" y="3539349"/>
              <a:ext cx="1440000" cy="1440000"/>
            </a:xfrm>
            <a:prstGeom prst="ellipse">
              <a:avLst/>
            </a:prstGeom>
            <a:solidFill>
              <a:srgbClr val="A6A6A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6" name="组合 15"/>
          <p:cNvGrpSpPr>
            <a:grpSpLocks noChangeAspect="1"/>
          </p:cNvGrpSpPr>
          <p:nvPr/>
        </p:nvGrpSpPr>
        <p:grpSpPr>
          <a:xfrm>
            <a:off x="2683600" y="2570378"/>
            <a:ext cx="576000" cy="576000"/>
            <a:chOff x="1174779" y="3359349"/>
            <a:chExt cx="1800000" cy="1800001"/>
          </a:xfrm>
        </p:grpSpPr>
        <p:grpSp>
          <p:nvGrpSpPr>
            <p:cNvPr id="17" name="组合 16"/>
            <p:cNvGrpSpPr/>
            <p:nvPr/>
          </p:nvGrpSpPr>
          <p:grpSpPr>
            <a:xfrm>
              <a:off x="1174779" y="3359349"/>
              <a:ext cx="1800000" cy="1800001"/>
              <a:chOff x="6250980" y="3660482"/>
              <a:chExt cx="1800000" cy="1800001"/>
            </a:xfrm>
          </p:grpSpPr>
          <p:sp>
            <p:nvSpPr>
              <p:cNvPr id="19" name="椭圆 18"/>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椭圆 19"/>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8" name="椭圆 17"/>
            <p:cNvSpPr/>
            <p:nvPr/>
          </p:nvSpPr>
          <p:spPr>
            <a:xfrm>
              <a:off x="1354779" y="3539349"/>
              <a:ext cx="1440000" cy="1440000"/>
            </a:xfrm>
            <a:prstGeom prst="ellipse">
              <a:avLst/>
            </a:prstGeom>
            <a:solidFill>
              <a:srgbClr val="90AFC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1" name="组合 20"/>
          <p:cNvGrpSpPr/>
          <p:nvPr/>
        </p:nvGrpSpPr>
        <p:grpSpPr>
          <a:xfrm>
            <a:off x="1046591" y="2718418"/>
            <a:ext cx="1980000" cy="1980000"/>
            <a:chOff x="6250980" y="3660482"/>
            <a:chExt cx="1800000" cy="1800001"/>
          </a:xfrm>
        </p:grpSpPr>
        <p:sp>
          <p:nvSpPr>
            <p:cNvPr id="22" name="椭圆 21"/>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椭圆 22"/>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4" name="椭圆 23"/>
          <p:cNvSpPr/>
          <p:nvPr/>
        </p:nvSpPr>
        <p:spPr>
          <a:xfrm>
            <a:off x="1190591" y="2862418"/>
            <a:ext cx="1692000" cy="1692000"/>
          </a:xfrm>
          <a:prstGeom prst="ellipse">
            <a:avLst/>
          </a:prstGeom>
          <a:solidFill>
            <a:srgbClr val="D54A47"/>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pSp>
        <p:nvGrpSpPr>
          <p:cNvPr id="25" name="组合 24"/>
          <p:cNvGrpSpPr>
            <a:grpSpLocks noChangeAspect="1"/>
          </p:cNvGrpSpPr>
          <p:nvPr/>
        </p:nvGrpSpPr>
        <p:grpSpPr>
          <a:xfrm>
            <a:off x="778122" y="2035413"/>
            <a:ext cx="1044000" cy="1044000"/>
            <a:chOff x="1174779" y="3359349"/>
            <a:chExt cx="1800000" cy="1800001"/>
          </a:xfrm>
        </p:grpSpPr>
        <p:grpSp>
          <p:nvGrpSpPr>
            <p:cNvPr id="26" name="组合 25"/>
            <p:cNvGrpSpPr/>
            <p:nvPr/>
          </p:nvGrpSpPr>
          <p:grpSpPr>
            <a:xfrm>
              <a:off x="1174779" y="3359349"/>
              <a:ext cx="1800000" cy="1800001"/>
              <a:chOff x="6250980" y="3660482"/>
              <a:chExt cx="1800000" cy="1800001"/>
            </a:xfrm>
          </p:grpSpPr>
          <p:sp>
            <p:nvSpPr>
              <p:cNvPr id="28" name="椭圆 27"/>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椭圆 28"/>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7" name="椭圆 26"/>
            <p:cNvSpPr/>
            <p:nvPr/>
          </p:nvSpPr>
          <p:spPr>
            <a:xfrm>
              <a:off x="1354779" y="3539349"/>
              <a:ext cx="1440000" cy="1440000"/>
            </a:xfrm>
            <a:prstGeom prst="ellipse">
              <a:avLst/>
            </a:prstGeom>
            <a:solidFill>
              <a:srgbClr val="789BB5"/>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0" name="组合 29"/>
          <p:cNvGrpSpPr>
            <a:grpSpLocks noChangeAspect="1"/>
          </p:cNvGrpSpPr>
          <p:nvPr/>
        </p:nvGrpSpPr>
        <p:grpSpPr>
          <a:xfrm>
            <a:off x="375243" y="4151919"/>
            <a:ext cx="648000" cy="648000"/>
            <a:chOff x="1174779" y="3359349"/>
            <a:chExt cx="1800000" cy="1800001"/>
          </a:xfrm>
        </p:grpSpPr>
        <p:grpSp>
          <p:nvGrpSpPr>
            <p:cNvPr id="31" name="组合 30"/>
            <p:cNvGrpSpPr/>
            <p:nvPr/>
          </p:nvGrpSpPr>
          <p:grpSpPr>
            <a:xfrm>
              <a:off x="1174779" y="3359349"/>
              <a:ext cx="1800000" cy="1800001"/>
              <a:chOff x="6250980" y="3660482"/>
              <a:chExt cx="1800000" cy="1800001"/>
            </a:xfrm>
          </p:grpSpPr>
          <p:sp>
            <p:nvSpPr>
              <p:cNvPr id="33" name="椭圆 32"/>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椭圆 33"/>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2" name="椭圆 31"/>
            <p:cNvSpPr/>
            <p:nvPr/>
          </p:nvSpPr>
          <p:spPr>
            <a:xfrm>
              <a:off x="1354779" y="3539349"/>
              <a:ext cx="1440000" cy="1440000"/>
            </a:xfrm>
            <a:prstGeom prst="ellipse">
              <a:avLst/>
            </a:prstGeom>
            <a:solidFill>
              <a:schemeClr val="tx2">
                <a:lumMod val="75000"/>
                <a:lumOff val="25000"/>
              </a:schemeClr>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5" name="KSO_Shape"/>
          <p:cNvSpPr>
            <a:spLocks/>
          </p:cNvSpPr>
          <p:nvPr/>
        </p:nvSpPr>
        <p:spPr bwMode="auto">
          <a:xfrm>
            <a:off x="1528838" y="3336923"/>
            <a:ext cx="1076172" cy="843815"/>
          </a:xfrm>
          <a:custGeom>
            <a:avLst/>
            <a:gdLst>
              <a:gd name="T0" fmla="*/ 1009661 w 2006600"/>
              <a:gd name="T1" fmla="*/ 391160 h 1387475"/>
              <a:gd name="T2" fmla="*/ 1011251 w 2006600"/>
              <a:gd name="T3" fmla="*/ 509270 h 1387475"/>
              <a:gd name="T4" fmla="*/ 1084401 w 2006600"/>
              <a:gd name="T5" fmla="*/ 630555 h 1387475"/>
              <a:gd name="T6" fmla="*/ 1213209 w 2006600"/>
              <a:gd name="T7" fmla="*/ 691833 h 1387475"/>
              <a:gd name="T8" fmla="*/ 1322616 w 2006600"/>
              <a:gd name="T9" fmla="*/ 683895 h 1387475"/>
              <a:gd name="T10" fmla="*/ 1373821 w 2006600"/>
              <a:gd name="T11" fmla="*/ 722948 h 1387475"/>
              <a:gd name="T12" fmla="*/ 1348695 w 2006600"/>
              <a:gd name="T13" fmla="*/ 830580 h 1387475"/>
              <a:gd name="T14" fmla="*/ 1289857 w 2006600"/>
              <a:gd name="T15" fmla="*/ 930276 h 1387475"/>
              <a:gd name="T16" fmla="*/ 1172499 w 2006600"/>
              <a:gd name="T17" fmla="*/ 1024573 h 1387475"/>
              <a:gd name="T18" fmla="*/ 1069135 w 2006600"/>
              <a:gd name="T19" fmla="*/ 1059498 h 1387475"/>
              <a:gd name="T20" fmla="*/ 955912 w 2006600"/>
              <a:gd name="T21" fmla="*/ 1062356 h 1387475"/>
              <a:gd name="T22" fmla="*/ 850321 w 2006600"/>
              <a:gd name="T23" fmla="*/ 1032511 h 1387475"/>
              <a:gd name="T24" fmla="*/ 740914 w 2006600"/>
              <a:gd name="T25" fmla="*/ 956628 h 1387475"/>
              <a:gd name="T26" fmla="*/ 664902 w 2006600"/>
              <a:gd name="T27" fmla="*/ 847408 h 1387475"/>
              <a:gd name="T28" fmla="*/ 634688 w 2006600"/>
              <a:gd name="T29" fmla="*/ 741998 h 1387475"/>
              <a:gd name="T30" fmla="*/ 637550 w 2006600"/>
              <a:gd name="T31" fmla="*/ 628968 h 1387475"/>
              <a:gd name="T32" fmla="*/ 672535 w 2006600"/>
              <a:gd name="T33" fmla="*/ 525780 h 1387475"/>
              <a:gd name="T34" fmla="*/ 767312 w 2006600"/>
              <a:gd name="T35" fmla="*/ 408623 h 1387475"/>
              <a:gd name="T36" fmla="*/ 867178 w 2006600"/>
              <a:gd name="T37" fmla="*/ 349885 h 1387475"/>
              <a:gd name="T38" fmla="*/ 974676 w 2006600"/>
              <a:gd name="T39" fmla="*/ 324803 h 1387475"/>
              <a:gd name="T40" fmla="*/ 889318 w 2006600"/>
              <a:gd name="T41" fmla="*/ 202109 h 1387475"/>
              <a:gd name="T42" fmla="*/ 752158 w 2006600"/>
              <a:gd name="T43" fmla="*/ 256364 h 1387475"/>
              <a:gd name="T44" fmla="*/ 637858 w 2006600"/>
              <a:gd name="T45" fmla="*/ 346155 h 1387475"/>
              <a:gd name="T46" fmla="*/ 553720 w 2006600"/>
              <a:gd name="T47" fmla="*/ 464501 h 1387475"/>
              <a:gd name="T48" fmla="*/ 506412 w 2006600"/>
              <a:gd name="T49" fmla="*/ 604740 h 1387475"/>
              <a:gd name="T50" fmla="*/ 502602 w 2006600"/>
              <a:gd name="T51" fmla="*/ 758304 h 1387475"/>
              <a:gd name="T52" fmla="*/ 543242 w 2006600"/>
              <a:gd name="T53" fmla="*/ 901399 h 1387475"/>
              <a:gd name="T54" fmla="*/ 621665 w 2006600"/>
              <a:gd name="T55" fmla="*/ 1023552 h 1387475"/>
              <a:gd name="T56" fmla="*/ 731203 w 2006600"/>
              <a:gd name="T57" fmla="*/ 1118737 h 1387475"/>
              <a:gd name="T58" fmla="*/ 865188 w 2006600"/>
              <a:gd name="T59" fmla="*/ 1179338 h 1387475"/>
              <a:gd name="T60" fmla="*/ 1016317 w 2006600"/>
              <a:gd name="T61" fmla="*/ 1198058 h 1387475"/>
              <a:gd name="T62" fmla="*/ 1164907 w 2006600"/>
              <a:gd name="T63" fmla="*/ 1171723 h 1387475"/>
              <a:gd name="T64" fmla="*/ 1295400 w 2006600"/>
              <a:gd name="T65" fmla="*/ 1105094 h 1387475"/>
              <a:gd name="T66" fmla="*/ 1400175 w 2006600"/>
              <a:gd name="T67" fmla="*/ 1005150 h 1387475"/>
              <a:gd name="T68" fmla="*/ 1473200 w 2006600"/>
              <a:gd name="T69" fmla="*/ 878554 h 1387475"/>
              <a:gd name="T70" fmla="*/ 1506537 w 2006600"/>
              <a:gd name="T71" fmla="*/ 732605 h 1387475"/>
              <a:gd name="T72" fmla="*/ 1495107 w 2006600"/>
              <a:gd name="T73" fmla="*/ 580309 h 1387475"/>
              <a:gd name="T74" fmla="*/ 1441133 w 2006600"/>
              <a:gd name="T75" fmla="*/ 442926 h 1387475"/>
              <a:gd name="T76" fmla="*/ 1351280 w 2006600"/>
              <a:gd name="T77" fmla="*/ 329022 h 1387475"/>
              <a:gd name="T78" fmla="*/ 1232853 w 2006600"/>
              <a:gd name="T79" fmla="*/ 244625 h 1387475"/>
              <a:gd name="T80" fmla="*/ 1092517 w 2006600"/>
              <a:gd name="T81" fmla="*/ 197349 h 1387475"/>
              <a:gd name="T82" fmla="*/ 1067117 w 2006600"/>
              <a:gd name="T83" fmla="*/ 2221 h 1387475"/>
              <a:gd name="T84" fmla="*/ 1316355 w 2006600"/>
              <a:gd name="T85" fmla="*/ 48227 h 1387475"/>
              <a:gd name="T86" fmla="*/ 1546543 w 2006600"/>
              <a:gd name="T87" fmla="*/ 149440 h 1387475"/>
              <a:gd name="T88" fmla="*/ 1745297 w 2006600"/>
              <a:gd name="T89" fmla="*/ 297611 h 1387475"/>
              <a:gd name="T90" fmla="*/ 1900555 w 2006600"/>
              <a:gd name="T91" fmla="*/ 485442 h 1387475"/>
              <a:gd name="T92" fmla="*/ 2000885 w 2006600"/>
              <a:gd name="T93" fmla="*/ 704684 h 1387475"/>
              <a:gd name="T94" fmla="*/ 1921510 w 2006600"/>
              <a:gd name="T95" fmla="*/ 911552 h 1387475"/>
              <a:gd name="T96" fmla="*/ 1774507 w 2006600"/>
              <a:gd name="T97" fmla="*/ 1088913 h 1387475"/>
              <a:gd name="T98" fmla="*/ 1582103 w 2006600"/>
              <a:gd name="T99" fmla="*/ 1231055 h 1387475"/>
              <a:gd name="T100" fmla="*/ 1356677 w 2006600"/>
              <a:gd name="T101" fmla="*/ 1331316 h 1387475"/>
              <a:gd name="T102" fmla="*/ 1109345 w 2006600"/>
              <a:gd name="T103" fmla="*/ 1382399 h 1387475"/>
              <a:gd name="T104" fmla="*/ 852805 w 2006600"/>
              <a:gd name="T105" fmla="*/ 1377639 h 1387475"/>
              <a:gd name="T106" fmla="*/ 611187 w 2006600"/>
              <a:gd name="T107" fmla="*/ 1317990 h 1387475"/>
              <a:gd name="T108" fmla="*/ 397510 w 2006600"/>
              <a:gd name="T109" fmla="*/ 1210114 h 1387475"/>
              <a:gd name="T110" fmla="*/ 216852 w 2006600"/>
              <a:gd name="T111" fmla="*/ 1061309 h 1387475"/>
              <a:gd name="T112" fmla="*/ 75882 w 2006600"/>
              <a:gd name="T113" fmla="*/ 879189 h 1387475"/>
              <a:gd name="T114" fmla="*/ 22225 w 2006600"/>
              <a:gd name="T115" fmla="*/ 666610 h 1387475"/>
              <a:gd name="T116" fmla="*/ 140970 w 2006600"/>
              <a:gd name="T117" fmla="*/ 451810 h 1387475"/>
              <a:gd name="T118" fmla="*/ 302260 w 2006600"/>
              <a:gd name="T119" fmla="*/ 270324 h 1387475"/>
              <a:gd name="T120" fmla="*/ 500380 w 2006600"/>
              <a:gd name="T121" fmla="*/ 128817 h 1387475"/>
              <a:gd name="T122" fmla="*/ 728980 w 2006600"/>
              <a:gd name="T123" fmla="*/ 36487 h 1387475"/>
              <a:gd name="T124" fmla="*/ 981393 w 2006600"/>
              <a:gd name="T125" fmla="*/ 317 h 1387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06600" h="1387475">
                <a:moveTo>
                  <a:pt x="1003300" y="323850"/>
                </a:moveTo>
                <a:lnTo>
                  <a:pt x="1019520" y="324168"/>
                </a:lnTo>
                <a:lnTo>
                  <a:pt x="1035740" y="325120"/>
                </a:lnTo>
                <a:lnTo>
                  <a:pt x="1031924" y="332423"/>
                </a:lnTo>
                <a:lnTo>
                  <a:pt x="1028425" y="339090"/>
                </a:lnTo>
                <a:lnTo>
                  <a:pt x="1025245" y="346075"/>
                </a:lnTo>
                <a:lnTo>
                  <a:pt x="1022065" y="353378"/>
                </a:lnTo>
                <a:lnTo>
                  <a:pt x="1019202" y="360680"/>
                </a:lnTo>
                <a:lnTo>
                  <a:pt x="1016658" y="367983"/>
                </a:lnTo>
                <a:lnTo>
                  <a:pt x="1014113" y="375285"/>
                </a:lnTo>
                <a:lnTo>
                  <a:pt x="1011887" y="383223"/>
                </a:lnTo>
                <a:lnTo>
                  <a:pt x="1009661" y="391160"/>
                </a:lnTo>
                <a:lnTo>
                  <a:pt x="1008071" y="398780"/>
                </a:lnTo>
                <a:lnTo>
                  <a:pt x="1006480" y="406718"/>
                </a:lnTo>
                <a:lnTo>
                  <a:pt x="1005526" y="414655"/>
                </a:lnTo>
                <a:lnTo>
                  <a:pt x="1004572" y="422910"/>
                </a:lnTo>
                <a:lnTo>
                  <a:pt x="1003618" y="430848"/>
                </a:lnTo>
                <a:lnTo>
                  <a:pt x="1003300" y="439103"/>
                </a:lnTo>
                <a:lnTo>
                  <a:pt x="1003300" y="447358"/>
                </a:lnTo>
                <a:lnTo>
                  <a:pt x="1003618" y="460058"/>
                </a:lnTo>
                <a:lnTo>
                  <a:pt x="1004572" y="472758"/>
                </a:lnTo>
                <a:lnTo>
                  <a:pt x="1006162" y="485140"/>
                </a:lnTo>
                <a:lnTo>
                  <a:pt x="1008389" y="497205"/>
                </a:lnTo>
                <a:lnTo>
                  <a:pt x="1011251" y="509270"/>
                </a:lnTo>
                <a:lnTo>
                  <a:pt x="1014432" y="521018"/>
                </a:lnTo>
                <a:lnTo>
                  <a:pt x="1018248" y="532448"/>
                </a:lnTo>
                <a:lnTo>
                  <a:pt x="1022701" y="543560"/>
                </a:lnTo>
                <a:lnTo>
                  <a:pt x="1027471" y="554673"/>
                </a:lnTo>
                <a:lnTo>
                  <a:pt x="1033196" y="565150"/>
                </a:lnTo>
                <a:lnTo>
                  <a:pt x="1038921" y="575628"/>
                </a:lnTo>
                <a:lnTo>
                  <a:pt x="1045600" y="585470"/>
                </a:lnTo>
                <a:lnTo>
                  <a:pt x="1052597" y="595313"/>
                </a:lnTo>
                <a:lnTo>
                  <a:pt x="1059594" y="604838"/>
                </a:lnTo>
                <a:lnTo>
                  <a:pt x="1067545" y="613728"/>
                </a:lnTo>
                <a:lnTo>
                  <a:pt x="1075814" y="622300"/>
                </a:lnTo>
                <a:lnTo>
                  <a:pt x="1084401" y="630555"/>
                </a:lnTo>
                <a:lnTo>
                  <a:pt x="1093306" y="638175"/>
                </a:lnTo>
                <a:lnTo>
                  <a:pt x="1102848" y="645478"/>
                </a:lnTo>
                <a:lnTo>
                  <a:pt x="1112389" y="652463"/>
                </a:lnTo>
                <a:lnTo>
                  <a:pt x="1122566" y="658813"/>
                </a:lnTo>
                <a:lnTo>
                  <a:pt x="1132744" y="664845"/>
                </a:lnTo>
                <a:lnTo>
                  <a:pt x="1143557" y="670243"/>
                </a:lnTo>
                <a:lnTo>
                  <a:pt x="1154689" y="675323"/>
                </a:lnTo>
                <a:lnTo>
                  <a:pt x="1165820" y="679450"/>
                </a:lnTo>
                <a:lnTo>
                  <a:pt x="1177270" y="683578"/>
                </a:lnTo>
                <a:lnTo>
                  <a:pt x="1189037" y="686753"/>
                </a:lnTo>
                <a:lnTo>
                  <a:pt x="1201123" y="689610"/>
                </a:lnTo>
                <a:lnTo>
                  <a:pt x="1213209" y="691833"/>
                </a:lnTo>
                <a:lnTo>
                  <a:pt x="1225613" y="693420"/>
                </a:lnTo>
                <a:lnTo>
                  <a:pt x="1238016" y="694055"/>
                </a:lnTo>
                <a:lnTo>
                  <a:pt x="1251056" y="694690"/>
                </a:lnTo>
                <a:lnTo>
                  <a:pt x="1259325" y="694690"/>
                </a:lnTo>
                <a:lnTo>
                  <a:pt x="1267276" y="694055"/>
                </a:lnTo>
                <a:lnTo>
                  <a:pt x="1275545" y="693420"/>
                </a:lnTo>
                <a:lnTo>
                  <a:pt x="1283815" y="692468"/>
                </a:lnTo>
                <a:lnTo>
                  <a:pt x="1291766" y="691198"/>
                </a:lnTo>
                <a:lnTo>
                  <a:pt x="1299399" y="689928"/>
                </a:lnTo>
                <a:lnTo>
                  <a:pt x="1307350" y="688023"/>
                </a:lnTo>
                <a:lnTo>
                  <a:pt x="1315301" y="686118"/>
                </a:lnTo>
                <a:lnTo>
                  <a:pt x="1322616" y="683895"/>
                </a:lnTo>
                <a:lnTo>
                  <a:pt x="1330249" y="681355"/>
                </a:lnTo>
                <a:lnTo>
                  <a:pt x="1337564" y="678815"/>
                </a:lnTo>
                <a:lnTo>
                  <a:pt x="1345197" y="675958"/>
                </a:lnTo>
                <a:lnTo>
                  <a:pt x="1352194" y="672783"/>
                </a:lnTo>
                <a:lnTo>
                  <a:pt x="1359509" y="669608"/>
                </a:lnTo>
                <a:lnTo>
                  <a:pt x="1366188" y="666115"/>
                </a:lnTo>
                <a:lnTo>
                  <a:pt x="1372867" y="661988"/>
                </a:lnTo>
                <a:lnTo>
                  <a:pt x="1374139" y="678498"/>
                </a:lnTo>
                <a:lnTo>
                  <a:pt x="1374775" y="694690"/>
                </a:lnTo>
                <a:lnTo>
                  <a:pt x="1374457" y="704215"/>
                </a:lnTo>
                <a:lnTo>
                  <a:pt x="1374139" y="713740"/>
                </a:lnTo>
                <a:lnTo>
                  <a:pt x="1373821" y="722948"/>
                </a:lnTo>
                <a:lnTo>
                  <a:pt x="1372549" y="732790"/>
                </a:lnTo>
                <a:lnTo>
                  <a:pt x="1371595" y="741998"/>
                </a:lnTo>
                <a:lnTo>
                  <a:pt x="1370640" y="751205"/>
                </a:lnTo>
                <a:lnTo>
                  <a:pt x="1368732" y="760413"/>
                </a:lnTo>
                <a:lnTo>
                  <a:pt x="1366824" y="769303"/>
                </a:lnTo>
                <a:lnTo>
                  <a:pt x="1365234" y="778193"/>
                </a:lnTo>
                <a:lnTo>
                  <a:pt x="1363007" y="787083"/>
                </a:lnTo>
                <a:lnTo>
                  <a:pt x="1360463" y="795973"/>
                </a:lnTo>
                <a:lnTo>
                  <a:pt x="1357919" y="804863"/>
                </a:lnTo>
                <a:lnTo>
                  <a:pt x="1355056" y="813435"/>
                </a:lnTo>
                <a:lnTo>
                  <a:pt x="1351876" y="822008"/>
                </a:lnTo>
                <a:lnTo>
                  <a:pt x="1348695" y="830580"/>
                </a:lnTo>
                <a:lnTo>
                  <a:pt x="1345515" y="839153"/>
                </a:lnTo>
                <a:lnTo>
                  <a:pt x="1342017" y="847408"/>
                </a:lnTo>
                <a:lnTo>
                  <a:pt x="1337882" y="855663"/>
                </a:lnTo>
                <a:lnTo>
                  <a:pt x="1334065" y="863283"/>
                </a:lnTo>
                <a:lnTo>
                  <a:pt x="1329931" y="871538"/>
                </a:lnTo>
                <a:lnTo>
                  <a:pt x="1325478" y="879158"/>
                </a:lnTo>
                <a:lnTo>
                  <a:pt x="1321026" y="886778"/>
                </a:lnTo>
                <a:lnTo>
                  <a:pt x="1316255" y="894398"/>
                </a:lnTo>
                <a:lnTo>
                  <a:pt x="1311166" y="901700"/>
                </a:lnTo>
                <a:lnTo>
                  <a:pt x="1306396" y="909320"/>
                </a:lnTo>
                <a:lnTo>
                  <a:pt x="1300989" y="916305"/>
                </a:lnTo>
                <a:lnTo>
                  <a:pt x="1289857" y="930276"/>
                </a:lnTo>
                <a:lnTo>
                  <a:pt x="1278090" y="943928"/>
                </a:lnTo>
                <a:lnTo>
                  <a:pt x="1266004" y="956628"/>
                </a:lnTo>
                <a:lnTo>
                  <a:pt x="1252964" y="969011"/>
                </a:lnTo>
                <a:lnTo>
                  <a:pt x="1239606" y="980758"/>
                </a:lnTo>
                <a:lnTo>
                  <a:pt x="1225295" y="991553"/>
                </a:lnTo>
                <a:lnTo>
                  <a:pt x="1218297" y="996951"/>
                </a:lnTo>
                <a:lnTo>
                  <a:pt x="1210983" y="1002031"/>
                </a:lnTo>
                <a:lnTo>
                  <a:pt x="1203667" y="1006793"/>
                </a:lnTo>
                <a:lnTo>
                  <a:pt x="1195716" y="1011873"/>
                </a:lnTo>
                <a:lnTo>
                  <a:pt x="1188083" y="1016318"/>
                </a:lnTo>
                <a:lnTo>
                  <a:pt x="1180450" y="1020763"/>
                </a:lnTo>
                <a:lnTo>
                  <a:pt x="1172499" y="1024573"/>
                </a:lnTo>
                <a:lnTo>
                  <a:pt x="1164230" y="1029018"/>
                </a:lnTo>
                <a:lnTo>
                  <a:pt x="1155961" y="1032511"/>
                </a:lnTo>
                <a:lnTo>
                  <a:pt x="1148010" y="1036003"/>
                </a:lnTo>
                <a:lnTo>
                  <a:pt x="1139423" y="1039813"/>
                </a:lnTo>
                <a:lnTo>
                  <a:pt x="1131154" y="1042988"/>
                </a:lnTo>
                <a:lnTo>
                  <a:pt x="1122566" y="1046163"/>
                </a:lnTo>
                <a:lnTo>
                  <a:pt x="1113661" y="1048703"/>
                </a:lnTo>
                <a:lnTo>
                  <a:pt x="1105074" y="1051561"/>
                </a:lnTo>
                <a:lnTo>
                  <a:pt x="1096169" y="1053466"/>
                </a:lnTo>
                <a:lnTo>
                  <a:pt x="1087264" y="1056006"/>
                </a:lnTo>
                <a:lnTo>
                  <a:pt x="1078358" y="1057911"/>
                </a:lnTo>
                <a:lnTo>
                  <a:pt x="1069135" y="1059498"/>
                </a:lnTo>
                <a:lnTo>
                  <a:pt x="1059594" y="1061086"/>
                </a:lnTo>
                <a:lnTo>
                  <a:pt x="1050370" y="1062356"/>
                </a:lnTo>
                <a:lnTo>
                  <a:pt x="1041147" y="1063626"/>
                </a:lnTo>
                <a:lnTo>
                  <a:pt x="1031924" y="1064261"/>
                </a:lnTo>
                <a:lnTo>
                  <a:pt x="1022383" y="1064896"/>
                </a:lnTo>
                <a:lnTo>
                  <a:pt x="1012841" y="1065213"/>
                </a:lnTo>
                <a:lnTo>
                  <a:pt x="1003300" y="1065213"/>
                </a:lnTo>
                <a:lnTo>
                  <a:pt x="993759" y="1065213"/>
                </a:lnTo>
                <a:lnTo>
                  <a:pt x="984218" y="1064896"/>
                </a:lnTo>
                <a:lnTo>
                  <a:pt x="974676" y="1064261"/>
                </a:lnTo>
                <a:lnTo>
                  <a:pt x="965135" y="1063626"/>
                </a:lnTo>
                <a:lnTo>
                  <a:pt x="955912" y="1062356"/>
                </a:lnTo>
                <a:lnTo>
                  <a:pt x="946688" y="1061086"/>
                </a:lnTo>
                <a:lnTo>
                  <a:pt x="937783" y="1059498"/>
                </a:lnTo>
                <a:lnTo>
                  <a:pt x="928560" y="1057911"/>
                </a:lnTo>
                <a:lnTo>
                  <a:pt x="919655" y="1056006"/>
                </a:lnTo>
                <a:lnTo>
                  <a:pt x="910750" y="1053466"/>
                </a:lnTo>
                <a:lnTo>
                  <a:pt x="901526" y="1051561"/>
                </a:lnTo>
                <a:lnTo>
                  <a:pt x="892621" y="1048703"/>
                </a:lnTo>
                <a:lnTo>
                  <a:pt x="884034" y="1046163"/>
                </a:lnTo>
                <a:lnTo>
                  <a:pt x="875765" y="1042988"/>
                </a:lnTo>
                <a:lnTo>
                  <a:pt x="867178" y="1039813"/>
                </a:lnTo>
                <a:lnTo>
                  <a:pt x="858908" y="1036003"/>
                </a:lnTo>
                <a:lnTo>
                  <a:pt x="850321" y="1032511"/>
                </a:lnTo>
                <a:lnTo>
                  <a:pt x="842370" y="1029018"/>
                </a:lnTo>
                <a:lnTo>
                  <a:pt x="834101" y="1024573"/>
                </a:lnTo>
                <a:lnTo>
                  <a:pt x="826468" y="1020763"/>
                </a:lnTo>
                <a:lnTo>
                  <a:pt x="818517" y="1016318"/>
                </a:lnTo>
                <a:lnTo>
                  <a:pt x="810566" y="1011873"/>
                </a:lnTo>
                <a:lnTo>
                  <a:pt x="803251" y="1006793"/>
                </a:lnTo>
                <a:lnTo>
                  <a:pt x="795618" y="1002031"/>
                </a:lnTo>
                <a:lnTo>
                  <a:pt x="788303" y="996951"/>
                </a:lnTo>
                <a:lnTo>
                  <a:pt x="780988" y="991553"/>
                </a:lnTo>
                <a:lnTo>
                  <a:pt x="767312" y="980758"/>
                </a:lnTo>
                <a:lnTo>
                  <a:pt x="753636" y="969011"/>
                </a:lnTo>
                <a:lnTo>
                  <a:pt x="740914" y="956628"/>
                </a:lnTo>
                <a:lnTo>
                  <a:pt x="728192" y="943928"/>
                </a:lnTo>
                <a:lnTo>
                  <a:pt x="716743" y="930276"/>
                </a:lnTo>
                <a:lnTo>
                  <a:pt x="705929" y="916305"/>
                </a:lnTo>
                <a:lnTo>
                  <a:pt x="700523" y="909320"/>
                </a:lnTo>
                <a:lnTo>
                  <a:pt x="695434" y="901700"/>
                </a:lnTo>
                <a:lnTo>
                  <a:pt x="690345" y="894398"/>
                </a:lnTo>
                <a:lnTo>
                  <a:pt x="685893" y="886778"/>
                </a:lnTo>
                <a:lnTo>
                  <a:pt x="681122" y="879158"/>
                </a:lnTo>
                <a:lnTo>
                  <a:pt x="676669" y="871538"/>
                </a:lnTo>
                <a:lnTo>
                  <a:pt x="672535" y="863283"/>
                </a:lnTo>
                <a:lnTo>
                  <a:pt x="668718" y="855663"/>
                </a:lnTo>
                <a:lnTo>
                  <a:pt x="664902" y="847408"/>
                </a:lnTo>
                <a:lnTo>
                  <a:pt x="661085" y="839153"/>
                </a:lnTo>
                <a:lnTo>
                  <a:pt x="657587" y="830580"/>
                </a:lnTo>
                <a:lnTo>
                  <a:pt x="654406" y="822008"/>
                </a:lnTo>
                <a:lnTo>
                  <a:pt x="651544" y="813435"/>
                </a:lnTo>
                <a:lnTo>
                  <a:pt x="648682" y="804863"/>
                </a:lnTo>
                <a:lnTo>
                  <a:pt x="645819" y="795973"/>
                </a:lnTo>
                <a:lnTo>
                  <a:pt x="643593" y="787083"/>
                </a:lnTo>
                <a:lnTo>
                  <a:pt x="641367" y="778193"/>
                </a:lnTo>
                <a:lnTo>
                  <a:pt x="639458" y="769303"/>
                </a:lnTo>
                <a:lnTo>
                  <a:pt x="637550" y="760413"/>
                </a:lnTo>
                <a:lnTo>
                  <a:pt x="636278" y="751205"/>
                </a:lnTo>
                <a:lnTo>
                  <a:pt x="634688" y="741998"/>
                </a:lnTo>
                <a:lnTo>
                  <a:pt x="633734" y="732790"/>
                </a:lnTo>
                <a:lnTo>
                  <a:pt x="633097" y="722948"/>
                </a:lnTo>
                <a:lnTo>
                  <a:pt x="632143" y="713740"/>
                </a:lnTo>
                <a:lnTo>
                  <a:pt x="631825" y="704215"/>
                </a:lnTo>
                <a:lnTo>
                  <a:pt x="631825" y="694690"/>
                </a:lnTo>
                <a:lnTo>
                  <a:pt x="631825" y="684848"/>
                </a:lnTo>
                <a:lnTo>
                  <a:pt x="632143" y="675640"/>
                </a:lnTo>
                <a:lnTo>
                  <a:pt x="633097" y="666115"/>
                </a:lnTo>
                <a:lnTo>
                  <a:pt x="633734" y="656908"/>
                </a:lnTo>
                <a:lnTo>
                  <a:pt x="634688" y="647383"/>
                </a:lnTo>
                <a:lnTo>
                  <a:pt x="636278" y="638175"/>
                </a:lnTo>
                <a:lnTo>
                  <a:pt x="637550" y="628968"/>
                </a:lnTo>
                <a:lnTo>
                  <a:pt x="639458" y="620078"/>
                </a:lnTo>
                <a:lnTo>
                  <a:pt x="641367" y="610870"/>
                </a:lnTo>
                <a:lnTo>
                  <a:pt x="643593" y="601980"/>
                </a:lnTo>
                <a:lnTo>
                  <a:pt x="645819" y="593090"/>
                </a:lnTo>
                <a:lnTo>
                  <a:pt x="648682" y="584518"/>
                </a:lnTo>
                <a:lnTo>
                  <a:pt x="651544" y="575628"/>
                </a:lnTo>
                <a:lnTo>
                  <a:pt x="654406" y="567055"/>
                </a:lnTo>
                <a:lnTo>
                  <a:pt x="657587" y="558800"/>
                </a:lnTo>
                <a:lnTo>
                  <a:pt x="661085" y="550228"/>
                </a:lnTo>
                <a:lnTo>
                  <a:pt x="664902" y="541973"/>
                </a:lnTo>
                <a:lnTo>
                  <a:pt x="668718" y="534035"/>
                </a:lnTo>
                <a:lnTo>
                  <a:pt x="672535" y="525780"/>
                </a:lnTo>
                <a:lnTo>
                  <a:pt x="676669" y="517843"/>
                </a:lnTo>
                <a:lnTo>
                  <a:pt x="681122" y="509905"/>
                </a:lnTo>
                <a:lnTo>
                  <a:pt x="685893" y="502603"/>
                </a:lnTo>
                <a:lnTo>
                  <a:pt x="690345" y="494665"/>
                </a:lnTo>
                <a:lnTo>
                  <a:pt x="695434" y="487363"/>
                </a:lnTo>
                <a:lnTo>
                  <a:pt x="700523" y="480060"/>
                </a:lnTo>
                <a:lnTo>
                  <a:pt x="705929" y="472758"/>
                </a:lnTo>
                <a:lnTo>
                  <a:pt x="716743" y="458788"/>
                </a:lnTo>
                <a:lnTo>
                  <a:pt x="728192" y="445135"/>
                </a:lnTo>
                <a:lnTo>
                  <a:pt x="740914" y="432435"/>
                </a:lnTo>
                <a:lnTo>
                  <a:pt x="753636" y="420370"/>
                </a:lnTo>
                <a:lnTo>
                  <a:pt x="767312" y="408623"/>
                </a:lnTo>
                <a:lnTo>
                  <a:pt x="780988" y="397510"/>
                </a:lnTo>
                <a:lnTo>
                  <a:pt x="788303" y="392113"/>
                </a:lnTo>
                <a:lnTo>
                  <a:pt x="795618" y="387033"/>
                </a:lnTo>
                <a:lnTo>
                  <a:pt x="803251" y="382270"/>
                </a:lnTo>
                <a:lnTo>
                  <a:pt x="810566" y="377508"/>
                </a:lnTo>
                <a:lnTo>
                  <a:pt x="818517" y="373063"/>
                </a:lnTo>
                <a:lnTo>
                  <a:pt x="826468" y="368618"/>
                </a:lnTo>
                <a:lnTo>
                  <a:pt x="834101" y="364490"/>
                </a:lnTo>
                <a:lnTo>
                  <a:pt x="842370" y="360363"/>
                </a:lnTo>
                <a:lnTo>
                  <a:pt x="850321" y="356553"/>
                </a:lnTo>
                <a:lnTo>
                  <a:pt x="858908" y="353060"/>
                </a:lnTo>
                <a:lnTo>
                  <a:pt x="867178" y="349885"/>
                </a:lnTo>
                <a:lnTo>
                  <a:pt x="875765" y="346710"/>
                </a:lnTo>
                <a:lnTo>
                  <a:pt x="884034" y="343218"/>
                </a:lnTo>
                <a:lnTo>
                  <a:pt x="892621" y="340360"/>
                </a:lnTo>
                <a:lnTo>
                  <a:pt x="901526" y="338138"/>
                </a:lnTo>
                <a:lnTo>
                  <a:pt x="910750" y="335598"/>
                </a:lnTo>
                <a:lnTo>
                  <a:pt x="919655" y="333375"/>
                </a:lnTo>
                <a:lnTo>
                  <a:pt x="928560" y="331470"/>
                </a:lnTo>
                <a:lnTo>
                  <a:pt x="937783" y="329883"/>
                </a:lnTo>
                <a:lnTo>
                  <a:pt x="946688" y="327978"/>
                </a:lnTo>
                <a:lnTo>
                  <a:pt x="955912" y="327025"/>
                </a:lnTo>
                <a:lnTo>
                  <a:pt x="965135" y="326073"/>
                </a:lnTo>
                <a:lnTo>
                  <a:pt x="974676" y="324803"/>
                </a:lnTo>
                <a:lnTo>
                  <a:pt x="984218" y="324485"/>
                </a:lnTo>
                <a:lnTo>
                  <a:pt x="993759" y="324168"/>
                </a:lnTo>
                <a:lnTo>
                  <a:pt x="1003300" y="323850"/>
                </a:lnTo>
                <a:close/>
                <a:moveTo>
                  <a:pt x="990283" y="189417"/>
                </a:moveTo>
                <a:lnTo>
                  <a:pt x="977265" y="190052"/>
                </a:lnTo>
                <a:lnTo>
                  <a:pt x="964565" y="190687"/>
                </a:lnTo>
                <a:lnTo>
                  <a:pt x="951865" y="191956"/>
                </a:lnTo>
                <a:lnTo>
                  <a:pt x="939165" y="193225"/>
                </a:lnTo>
                <a:lnTo>
                  <a:pt x="926465" y="195129"/>
                </a:lnTo>
                <a:lnTo>
                  <a:pt x="914083" y="197349"/>
                </a:lnTo>
                <a:lnTo>
                  <a:pt x="901383" y="199888"/>
                </a:lnTo>
                <a:lnTo>
                  <a:pt x="889318" y="202109"/>
                </a:lnTo>
                <a:lnTo>
                  <a:pt x="877253" y="205282"/>
                </a:lnTo>
                <a:lnTo>
                  <a:pt x="865188" y="208772"/>
                </a:lnTo>
                <a:lnTo>
                  <a:pt x="853440" y="212262"/>
                </a:lnTo>
                <a:lnTo>
                  <a:pt x="841693" y="216069"/>
                </a:lnTo>
                <a:lnTo>
                  <a:pt x="829945" y="219877"/>
                </a:lnTo>
                <a:lnTo>
                  <a:pt x="818515" y="224319"/>
                </a:lnTo>
                <a:lnTo>
                  <a:pt x="807085" y="228760"/>
                </a:lnTo>
                <a:lnTo>
                  <a:pt x="795655" y="233837"/>
                </a:lnTo>
                <a:lnTo>
                  <a:pt x="784543" y="239231"/>
                </a:lnTo>
                <a:lnTo>
                  <a:pt x="773748" y="244625"/>
                </a:lnTo>
                <a:lnTo>
                  <a:pt x="762953" y="250336"/>
                </a:lnTo>
                <a:lnTo>
                  <a:pt x="752158" y="256364"/>
                </a:lnTo>
                <a:lnTo>
                  <a:pt x="741680" y="262392"/>
                </a:lnTo>
                <a:lnTo>
                  <a:pt x="731203" y="269055"/>
                </a:lnTo>
                <a:lnTo>
                  <a:pt x="721360" y="275401"/>
                </a:lnTo>
                <a:lnTo>
                  <a:pt x="711200" y="282698"/>
                </a:lnTo>
                <a:lnTo>
                  <a:pt x="701358" y="289679"/>
                </a:lnTo>
                <a:lnTo>
                  <a:pt x="691833" y="297293"/>
                </a:lnTo>
                <a:lnTo>
                  <a:pt x="682308" y="304591"/>
                </a:lnTo>
                <a:lnTo>
                  <a:pt x="673100" y="312523"/>
                </a:lnTo>
                <a:lnTo>
                  <a:pt x="663893" y="320772"/>
                </a:lnTo>
                <a:lnTo>
                  <a:pt x="655003" y="329022"/>
                </a:lnTo>
                <a:lnTo>
                  <a:pt x="646430" y="337588"/>
                </a:lnTo>
                <a:lnTo>
                  <a:pt x="637858" y="346155"/>
                </a:lnTo>
                <a:lnTo>
                  <a:pt x="629602" y="355039"/>
                </a:lnTo>
                <a:lnTo>
                  <a:pt x="621665" y="363923"/>
                </a:lnTo>
                <a:lnTo>
                  <a:pt x="613727" y="373124"/>
                </a:lnTo>
                <a:lnTo>
                  <a:pt x="606107" y="382642"/>
                </a:lnTo>
                <a:lnTo>
                  <a:pt x="598805" y="392161"/>
                </a:lnTo>
                <a:lnTo>
                  <a:pt x="591502" y="401997"/>
                </a:lnTo>
                <a:lnTo>
                  <a:pt x="584835" y="411832"/>
                </a:lnTo>
                <a:lnTo>
                  <a:pt x="578167" y="422303"/>
                </a:lnTo>
                <a:lnTo>
                  <a:pt x="571817" y="432456"/>
                </a:lnTo>
                <a:lnTo>
                  <a:pt x="565150" y="442926"/>
                </a:lnTo>
                <a:lnTo>
                  <a:pt x="559435" y="453396"/>
                </a:lnTo>
                <a:lnTo>
                  <a:pt x="553720" y="464501"/>
                </a:lnTo>
                <a:lnTo>
                  <a:pt x="548005" y="475289"/>
                </a:lnTo>
                <a:lnTo>
                  <a:pt x="543242" y="486711"/>
                </a:lnTo>
                <a:lnTo>
                  <a:pt x="538162" y="497499"/>
                </a:lnTo>
                <a:lnTo>
                  <a:pt x="533400" y="508921"/>
                </a:lnTo>
                <a:lnTo>
                  <a:pt x="529272" y="520660"/>
                </a:lnTo>
                <a:lnTo>
                  <a:pt x="525145" y="532082"/>
                </a:lnTo>
                <a:lnTo>
                  <a:pt x="521017" y="543822"/>
                </a:lnTo>
                <a:lnTo>
                  <a:pt x="517525" y="555878"/>
                </a:lnTo>
                <a:lnTo>
                  <a:pt x="514350" y="568252"/>
                </a:lnTo>
                <a:lnTo>
                  <a:pt x="511492" y="580309"/>
                </a:lnTo>
                <a:lnTo>
                  <a:pt x="508635" y="592366"/>
                </a:lnTo>
                <a:lnTo>
                  <a:pt x="506412" y="604740"/>
                </a:lnTo>
                <a:lnTo>
                  <a:pt x="504190" y="617114"/>
                </a:lnTo>
                <a:lnTo>
                  <a:pt x="502602" y="629805"/>
                </a:lnTo>
                <a:lnTo>
                  <a:pt x="501015" y="642496"/>
                </a:lnTo>
                <a:lnTo>
                  <a:pt x="500062" y="654870"/>
                </a:lnTo>
                <a:lnTo>
                  <a:pt x="499110" y="668196"/>
                </a:lnTo>
                <a:lnTo>
                  <a:pt x="498792" y="680888"/>
                </a:lnTo>
                <a:lnTo>
                  <a:pt x="498157" y="693896"/>
                </a:lnTo>
                <a:lnTo>
                  <a:pt x="498792" y="706905"/>
                </a:lnTo>
                <a:lnTo>
                  <a:pt x="499110" y="719596"/>
                </a:lnTo>
                <a:lnTo>
                  <a:pt x="500062" y="732605"/>
                </a:lnTo>
                <a:lnTo>
                  <a:pt x="501015" y="745296"/>
                </a:lnTo>
                <a:lnTo>
                  <a:pt x="502602" y="758304"/>
                </a:lnTo>
                <a:lnTo>
                  <a:pt x="504190" y="770678"/>
                </a:lnTo>
                <a:lnTo>
                  <a:pt x="506412" y="783052"/>
                </a:lnTo>
                <a:lnTo>
                  <a:pt x="508635" y="795426"/>
                </a:lnTo>
                <a:lnTo>
                  <a:pt x="511492" y="807800"/>
                </a:lnTo>
                <a:lnTo>
                  <a:pt x="514350" y="819857"/>
                </a:lnTo>
                <a:lnTo>
                  <a:pt x="517525" y="831914"/>
                </a:lnTo>
                <a:lnTo>
                  <a:pt x="521017" y="843653"/>
                </a:lnTo>
                <a:lnTo>
                  <a:pt x="525145" y="855393"/>
                </a:lnTo>
                <a:lnTo>
                  <a:pt x="529272" y="867132"/>
                </a:lnTo>
                <a:lnTo>
                  <a:pt x="533400" y="878554"/>
                </a:lnTo>
                <a:lnTo>
                  <a:pt x="538162" y="889977"/>
                </a:lnTo>
                <a:lnTo>
                  <a:pt x="543242" y="901399"/>
                </a:lnTo>
                <a:lnTo>
                  <a:pt x="548005" y="912186"/>
                </a:lnTo>
                <a:lnTo>
                  <a:pt x="553720" y="923291"/>
                </a:lnTo>
                <a:lnTo>
                  <a:pt x="559435" y="934079"/>
                </a:lnTo>
                <a:lnTo>
                  <a:pt x="565150" y="944549"/>
                </a:lnTo>
                <a:lnTo>
                  <a:pt x="571817" y="955337"/>
                </a:lnTo>
                <a:lnTo>
                  <a:pt x="578167" y="965807"/>
                </a:lnTo>
                <a:lnTo>
                  <a:pt x="584835" y="975643"/>
                </a:lnTo>
                <a:lnTo>
                  <a:pt x="591502" y="985479"/>
                </a:lnTo>
                <a:lnTo>
                  <a:pt x="598805" y="995632"/>
                </a:lnTo>
                <a:lnTo>
                  <a:pt x="606107" y="1005150"/>
                </a:lnTo>
                <a:lnTo>
                  <a:pt x="613727" y="1014351"/>
                </a:lnTo>
                <a:lnTo>
                  <a:pt x="621665" y="1023552"/>
                </a:lnTo>
                <a:lnTo>
                  <a:pt x="629602" y="1033071"/>
                </a:lnTo>
                <a:lnTo>
                  <a:pt x="637858" y="1041955"/>
                </a:lnTo>
                <a:lnTo>
                  <a:pt x="646430" y="1050521"/>
                </a:lnTo>
                <a:lnTo>
                  <a:pt x="655003" y="1059088"/>
                </a:lnTo>
                <a:lnTo>
                  <a:pt x="663893" y="1067020"/>
                </a:lnTo>
                <a:lnTo>
                  <a:pt x="673100" y="1074952"/>
                </a:lnTo>
                <a:lnTo>
                  <a:pt x="682308" y="1082884"/>
                </a:lnTo>
                <a:lnTo>
                  <a:pt x="691833" y="1090499"/>
                </a:lnTo>
                <a:lnTo>
                  <a:pt x="701358" y="1098114"/>
                </a:lnTo>
                <a:lnTo>
                  <a:pt x="711200" y="1105094"/>
                </a:lnTo>
                <a:lnTo>
                  <a:pt x="721360" y="1112074"/>
                </a:lnTo>
                <a:lnTo>
                  <a:pt x="731203" y="1118737"/>
                </a:lnTo>
                <a:lnTo>
                  <a:pt x="741680" y="1125083"/>
                </a:lnTo>
                <a:lnTo>
                  <a:pt x="752158" y="1131111"/>
                </a:lnTo>
                <a:lnTo>
                  <a:pt x="762953" y="1137139"/>
                </a:lnTo>
                <a:lnTo>
                  <a:pt x="773748" y="1142850"/>
                </a:lnTo>
                <a:lnTo>
                  <a:pt x="784543" y="1148562"/>
                </a:lnTo>
                <a:lnTo>
                  <a:pt x="795655" y="1153638"/>
                </a:lnTo>
                <a:lnTo>
                  <a:pt x="807085" y="1158715"/>
                </a:lnTo>
                <a:lnTo>
                  <a:pt x="818515" y="1163157"/>
                </a:lnTo>
                <a:lnTo>
                  <a:pt x="829945" y="1167599"/>
                </a:lnTo>
                <a:lnTo>
                  <a:pt x="841693" y="1171723"/>
                </a:lnTo>
                <a:lnTo>
                  <a:pt x="853440" y="1175531"/>
                </a:lnTo>
                <a:lnTo>
                  <a:pt x="865188" y="1179338"/>
                </a:lnTo>
                <a:lnTo>
                  <a:pt x="877253" y="1182511"/>
                </a:lnTo>
                <a:lnTo>
                  <a:pt x="889318" y="1185366"/>
                </a:lnTo>
                <a:lnTo>
                  <a:pt x="901383" y="1188222"/>
                </a:lnTo>
                <a:lnTo>
                  <a:pt x="914083" y="1190126"/>
                </a:lnTo>
                <a:lnTo>
                  <a:pt x="926465" y="1192347"/>
                </a:lnTo>
                <a:lnTo>
                  <a:pt x="939165" y="1194250"/>
                </a:lnTo>
                <a:lnTo>
                  <a:pt x="951865" y="1195519"/>
                </a:lnTo>
                <a:lnTo>
                  <a:pt x="964565" y="1196788"/>
                </a:lnTo>
                <a:lnTo>
                  <a:pt x="977265" y="1197740"/>
                </a:lnTo>
                <a:lnTo>
                  <a:pt x="990283" y="1198058"/>
                </a:lnTo>
                <a:lnTo>
                  <a:pt x="1003300" y="1198375"/>
                </a:lnTo>
                <a:lnTo>
                  <a:pt x="1016317" y="1198058"/>
                </a:lnTo>
                <a:lnTo>
                  <a:pt x="1029335" y="1197740"/>
                </a:lnTo>
                <a:lnTo>
                  <a:pt x="1042035" y="1196788"/>
                </a:lnTo>
                <a:lnTo>
                  <a:pt x="1055053" y="1195519"/>
                </a:lnTo>
                <a:lnTo>
                  <a:pt x="1067435" y="1194250"/>
                </a:lnTo>
                <a:lnTo>
                  <a:pt x="1079817" y="1192347"/>
                </a:lnTo>
                <a:lnTo>
                  <a:pt x="1092517" y="1190126"/>
                </a:lnTo>
                <a:lnTo>
                  <a:pt x="1104900" y="1188222"/>
                </a:lnTo>
                <a:lnTo>
                  <a:pt x="1116965" y="1185366"/>
                </a:lnTo>
                <a:lnTo>
                  <a:pt x="1129347" y="1182511"/>
                </a:lnTo>
                <a:lnTo>
                  <a:pt x="1141095" y="1179338"/>
                </a:lnTo>
                <a:lnTo>
                  <a:pt x="1153160" y="1175531"/>
                </a:lnTo>
                <a:lnTo>
                  <a:pt x="1164907" y="1171723"/>
                </a:lnTo>
                <a:lnTo>
                  <a:pt x="1176973" y="1167599"/>
                </a:lnTo>
                <a:lnTo>
                  <a:pt x="1188085" y="1163157"/>
                </a:lnTo>
                <a:lnTo>
                  <a:pt x="1199515" y="1158715"/>
                </a:lnTo>
                <a:lnTo>
                  <a:pt x="1210945" y="1153638"/>
                </a:lnTo>
                <a:lnTo>
                  <a:pt x="1222057" y="1148562"/>
                </a:lnTo>
                <a:lnTo>
                  <a:pt x="1232853" y="1142850"/>
                </a:lnTo>
                <a:lnTo>
                  <a:pt x="1243647" y="1137139"/>
                </a:lnTo>
                <a:lnTo>
                  <a:pt x="1254443" y="1131111"/>
                </a:lnTo>
                <a:lnTo>
                  <a:pt x="1264920" y="1125083"/>
                </a:lnTo>
                <a:lnTo>
                  <a:pt x="1275080" y="1118737"/>
                </a:lnTo>
                <a:lnTo>
                  <a:pt x="1285557" y="1112074"/>
                </a:lnTo>
                <a:lnTo>
                  <a:pt x="1295400" y="1105094"/>
                </a:lnTo>
                <a:lnTo>
                  <a:pt x="1304925" y="1098114"/>
                </a:lnTo>
                <a:lnTo>
                  <a:pt x="1314767" y="1090499"/>
                </a:lnTo>
                <a:lnTo>
                  <a:pt x="1324293" y="1082884"/>
                </a:lnTo>
                <a:lnTo>
                  <a:pt x="1333500" y="1074952"/>
                </a:lnTo>
                <a:lnTo>
                  <a:pt x="1342390" y="1067020"/>
                </a:lnTo>
                <a:lnTo>
                  <a:pt x="1351280" y="1059088"/>
                </a:lnTo>
                <a:lnTo>
                  <a:pt x="1359853" y="1050521"/>
                </a:lnTo>
                <a:lnTo>
                  <a:pt x="1368425" y="1041955"/>
                </a:lnTo>
                <a:lnTo>
                  <a:pt x="1376680" y="1033071"/>
                </a:lnTo>
                <a:lnTo>
                  <a:pt x="1384935" y="1023552"/>
                </a:lnTo>
                <a:lnTo>
                  <a:pt x="1392555" y="1014351"/>
                </a:lnTo>
                <a:lnTo>
                  <a:pt x="1400175" y="1005150"/>
                </a:lnTo>
                <a:lnTo>
                  <a:pt x="1407477" y="995632"/>
                </a:lnTo>
                <a:lnTo>
                  <a:pt x="1414780" y="985479"/>
                </a:lnTo>
                <a:lnTo>
                  <a:pt x="1421765" y="975643"/>
                </a:lnTo>
                <a:lnTo>
                  <a:pt x="1428433" y="965807"/>
                </a:lnTo>
                <a:lnTo>
                  <a:pt x="1435100" y="955337"/>
                </a:lnTo>
                <a:lnTo>
                  <a:pt x="1441133" y="944549"/>
                </a:lnTo>
                <a:lnTo>
                  <a:pt x="1447165" y="934079"/>
                </a:lnTo>
                <a:lnTo>
                  <a:pt x="1452880" y="923291"/>
                </a:lnTo>
                <a:lnTo>
                  <a:pt x="1458277" y="912186"/>
                </a:lnTo>
                <a:lnTo>
                  <a:pt x="1463675" y="901399"/>
                </a:lnTo>
                <a:lnTo>
                  <a:pt x="1468437" y="889977"/>
                </a:lnTo>
                <a:lnTo>
                  <a:pt x="1473200" y="878554"/>
                </a:lnTo>
                <a:lnTo>
                  <a:pt x="1477327" y="867132"/>
                </a:lnTo>
                <a:lnTo>
                  <a:pt x="1481455" y="855393"/>
                </a:lnTo>
                <a:lnTo>
                  <a:pt x="1485265" y="843653"/>
                </a:lnTo>
                <a:lnTo>
                  <a:pt x="1488757" y="831914"/>
                </a:lnTo>
                <a:lnTo>
                  <a:pt x="1491933" y="819857"/>
                </a:lnTo>
                <a:lnTo>
                  <a:pt x="1495107" y="807800"/>
                </a:lnTo>
                <a:lnTo>
                  <a:pt x="1497647" y="795426"/>
                </a:lnTo>
                <a:lnTo>
                  <a:pt x="1500187" y="783052"/>
                </a:lnTo>
                <a:lnTo>
                  <a:pt x="1502410" y="770678"/>
                </a:lnTo>
                <a:lnTo>
                  <a:pt x="1503997" y="758304"/>
                </a:lnTo>
                <a:lnTo>
                  <a:pt x="1505585" y="745296"/>
                </a:lnTo>
                <a:lnTo>
                  <a:pt x="1506537" y="732605"/>
                </a:lnTo>
                <a:lnTo>
                  <a:pt x="1507490" y="719596"/>
                </a:lnTo>
                <a:lnTo>
                  <a:pt x="1508125" y="706905"/>
                </a:lnTo>
                <a:lnTo>
                  <a:pt x="1508125" y="693896"/>
                </a:lnTo>
                <a:lnTo>
                  <a:pt x="1508125" y="680888"/>
                </a:lnTo>
                <a:lnTo>
                  <a:pt x="1507490" y="668196"/>
                </a:lnTo>
                <a:lnTo>
                  <a:pt x="1506537" y="654870"/>
                </a:lnTo>
                <a:lnTo>
                  <a:pt x="1505585" y="642496"/>
                </a:lnTo>
                <a:lnTo>
                  <a:pt x="1503997" y="629805"/>
                </a:lnTo>
                <a:lnTo>
                  <a:pt x="1502410" y="617114"/>
                </a:lnTo>
                <a:lnTo>
                  <a:pt x="1500187" y="604740"/>
                </a:lnTo>
                <a:lnTo>
                  <a:pt x="1497647" y="592366"/>
                </a:lnTo>
                <a:lnTo>
                  <a:pt x="1495107" y="580309"/>
                </a:lnTo>
                <a:lnTo>
                  <a:pt x="1491933" y="568252"/>
                </a:lnTo>
                <a:lnTo>
                  <a:pt x="1488757" y="555878"/>
                </a:lnTo>
                <a:lnTo>
                  <a:pt x="1485265" y="543822"/>
                </a:lnTo>
                <a:lnTo>
                  <a:pt x="1481455" y="532082"/>
                </a:lnTo>
                <a:lnTo>
                  <a:pt x="1477327" y="520660"/>
                </a:lnTo>
                <a:lnTo>
                  <a:pt x="1473200" y="508921"/>
                </a:lnTo>
                <a:lnTo>
                  <a:pt x="1468437" y="497499"/>
                </a:lnTo>
                <a:lnTo>
                  <a:pt x="1463675" y="486711"/>
                </a:lnTo>
                <a:lnTo>
                  <a:pt x="1458277" y="475289"/>
                </a:lnTo>
                <a:lnTo>
                  <a:pt x="1452880" y="464501"/>
                </a:lnTo>
                <a:lnTo>
                  <a:pt x="1447165" y="453396"/>
                </a:lnTo>
                <a:lnTo>
                  <a:pt x="1441133" y="442926"/>
                </a:lnTo>
                <a:lnTo>
                  <a:pt x="1435100" y="432456"/>
                </a:lnTo>
                <a:lnTo>
                  <a:pt x="1428433" y="422303"/>
                </a:lnTo>
                <a:lnTo>
                  <a:pt x="1421765" y="411832"/>
                </a:lnTo>
                <a:lnTo>
                  <a:pt x="1414780" y="401997"/>
                </a:lnTo>
                <a:lnTo>
                  <a:pt x="1407477" y="392161"/>
                </a:lnTo>
                <a:lnTo>
                  <a:pt x="1400175" y="382642"/>
                </a:lnTo>
                <a:lnTo>
                  <a:pt x="1392555" y="373124"/>
                </a:lnTo>
                <a:lnTo>
                  <a:pt x="1384935" y="363923"/>
                </a:lnTo>
                <a:lnTo>
                  <a:pt x="1376680" y="355039"/>
                </a:lnTo>
                <a:lnTo>
                  <a:pt x="1368425" y="346155"/>
                </a:lnTo>
                <a:lnTo>
                  <a:pt x="1359853" y="337588"/>
                </a:lnTo>
                <a:lnTo>
                  <a:pt x="1351280" y="329022"/>
                </a:lnTo>
                <a:lnTo>
                  <a:pt x="1342390" y="320772"/>
                </a:lnTo>
                <a:lnTo>
                  <a:pt x="1333500" y="312523"/>
                </a:lnTo>
                <a:lnTo>
                  <a:pt x="1324293" y="304591"/>
                </a:lnTo>
                <a:lnTo>
                  <a:pt x="1314767" y="297293"/>
                </a:lnTo>
                <a:lnTo>
                  <a:pt x="1304925" y="289679"/>
                </a:lnTo>
                <a:lnTo>
                  <a:pt x="1295400" y="282698"/>
                </a:lnTo>
                <a:lnTo>
                  <a:pt x="1285557" y="275401"/>
                </a:lnTo>
                <a:lnTo>
                  <a:pt x="1275080" y="269055"/>
                </a:lnTo>
                <a:lnTo>
                  <a:pt x="1264920" y="262392"/>
                </a:lnTo>
                <a:lnTo>
                  <a:pt x="1254443" y="256364"/>
                </a:lnTo>
                <a:lnTo>
                  <a:pt x="1243647" y="250336"/>
                </a:lnTo>
                <a:lnTo>
                  <a:pt x="1232853" y="244625"/>
                </a:lnTo>
                <a:lnTo>
                  <a:pt x="1222057" y="239231"/>
                </a:lnTo>
                <a:lnTo>
                  <a:pt x="1210945" y="233837"/>
                </a:lnTo>
                <a:lnTo>
                  <a:pt x="1199515" y="228760"/>
                </a:lnTo>
                <a:lnTo>
                  <a:pt x="1188085" y="224319"/>
                </a:lnTo>
                <a:lnTo>
                  <a:pt x="1176973" y="219877"/>
                </a:lnTo>
                <a:lnTo>
                  <a:pt x="1164907" y="216069"/>
                </a:lnTo>
                <a:lnTo>
                  <a:pt x="1153160" y="212262"/>
                </a:lnTo>
                <a:lnTo>
                  <a:pt x="1141095" y="208772"/>
                </a:lnTo>
                <a:lnTo>
                  <a:pt x="1129347" y="205282"/>
                </a:lnTo>
                <a:lnTo>
                  <a:pt x="1116965" y="202109"/>
                </a:lnTo>
                <a:lnTo>
                  <a:pt x="1104900" y="199888"/>
                </a:lnTo>
                <a:lnTo>
                  <a:pt x="1092517" y="197349"/>
                </a:lnTo>
                <a:lnTo>
                  <a:pt x="1079817" y="195129"/>
                </a:lnTo>
                <a:lnTo>
                  <a:pt x="1067435" y="193225"/>
                </a:lnTo>
                <a:lnTo>
                  <a:pt x="1055053" y="191956"/>
                </a:lnTo>
                <a:lnTo>
                  <a:pt x="1042035" y="190687"/>
                </a:lnTo>
                <a:lnTo>
                  <a:pt x="1029335" y="190052"/>
                </a:lnTo>
                <a:lnTo>
                  <a:pt x="1016317" y="189417"/>
                </a:lnTo>
                <a:lnTo>
                  <a:pt x="1003300" y="189417"/>
                </a:lnTo>
                <a:lnTo>
                  <a:pt x="990283" y="189417"/>
                </a:lnTo>
                <a:close/>
                <a:moveTo>
                  <a:pt x="1003300" y="0"/>
                </a:moveTo>
                <a:lnTo>
                  <a:pt x="1024573" y="317"/>
                </a:lnTo>
                <a:lnTo>
                  <a:pt x="1046163" y="1269"/>
                </a:lnTo>
                <a:lnTo>
                  <a:pt x="1067117" y="2221"/>
                </a:lnTo>
                <a:lnTo>
                  <a:pt x="1088390" y="3490"/>
                </a:lnTo>
                <a:lnTo>
                  <a:pt x="1109345" y="5711"/>
                </a:lnTo>
                <a:lnTo>
                  <a:pt x="1130935" y="8249"/>
                </a:lnTo>
                <a:lnTo>
                  <a:pt x="1151890" y="11105"/>
                </a:lnTo>
                <a:lnTo>
                  <a:pt x="1172845" y="14278"/>
                </a:lnTo>
                <a:lnTo>
                  <a:pt x="1193483" y="17768"/>
                </a:lnTo>
                <a:lnTo>
                  <a:pt x="1214120" y="21892"/>
                </a:lnTo>
                <a:lnTo>
                  <a:pt x="1234757" y="26334"/>
                </a:lnTo>
                <a:lnTo>
                  <a:pt x="1255395" y="31411"/>
                </a:lnTo>
                <a:lnTo>
                  <a:pt x="1276033" y="36487"/>
                </a:lnTo>
                <a:lnTo>
                  <a:pt x="1296353" y="42199"/>
                </a:lnTo>
                <a:lnTo>
                  <a:pt x="1316355" y="48227"/>
                </a:lnTo>
                <a:lnTo>
                  <a:pt x="1336675" y="54573"/>
                </a:lnTo>
                <a:lnTo>
                  <a:pt x="1356677" y="61553"/>
                </a:lnTo>
                <a:lnTo>
                  <a:pt x="1376363" y="68850"/>
                </a:lnTo>
                <a:lnTo>
                  <a:pt x="1395730" y="76148"/>
                </a:lnTo>
                <a:lnTo>
                  <a:pt x="1415415" y="84080"/>
                </a:lnTo>
                <a:lnTo>
                  <a:pt x="1434783" y="92329"/>
                </a:lnTo>
                <a:lnTo>
                  <a:pt x="1453833" y="101213"/>
                </a:lnTo>
                <a:lnTo>
                  <a:pt x="1472883" y="110097"/>
                </a:lnTo>
                <a:lnTo>
                  <a:pt x="1491297" y="119298"/>
                </a:lnTo>
                <a:lnTo>
                  <a:pt x="1509713" y="128817"/>
                </a:lnTo>
                <a:lnTo>
                  <a:pt x="1528445" y="138970"/>
                </a:lnTo>
                <a:lnTo>
                  <a:pt x="1546543" y="149440"/>
                </a:lnTo>
                <a:lnTo>
                  <a:pt x="1564323" y="160228"/>
                </a:lnTo>
                <a:lnTo>
                  <a:pt x="1582103" y="171015"/>
                </a:lnTo>
                <a:lnTo>
                  <a:pt x="1599565" y="182437"/>
                </a:lnTo>
                <a:lnTo>
                  <a:pt x="1616710" y="194177"/>
                </a:lnTo>
                <a:lnTo>
                  <a:pt x="1633855" y="205916"/>
                </a:lnTo>
                <a:lnTo>
                  <a:pt x="1650683" y="218290"/>
                </a:lnTo>
                <a:lnTo>
                  <a:pt x="1666875" y="230664"/>
                </a:lnTo>
                <a:lnTo>
                  <a:pt x="1683067" y="243355"/>
                </a:lnTo>
                <a:lnTo>
                  <a:pt x="1698943" y="256681"/>
                </a:lnTo>
                <a:lnTo>
                  <a:pt x="1714500" y="270324"/>
                </a:lnTo>
                <a:lnTo>
                  <a:pt x="1730057" y="283650"/>
                </a:lnTo>
                <a:lnTo>
                  <a:pt x="1745297" y="297611"/>
                </a:lnTo>
                <a:lnTo>
                  <a:pt x="1759903" y="311888"/>
                </a:lnTo>
                <a:lnTo>
                  <a:pt x="1774507" y="326483"/>
                </a:lnTo>
                <a:lnTo>
                  <a:pt x="1788477" y="341396"/>
                </a:lnTo>
                <a:lnTo>
                  <a:pt x="1802130" y="356308"/>
                </a:lnTo>
                <a:lnTo>
                  <a:pt x="1815783" y="371537"/>
                </a:lnTo>
                <a:lnTo>
                  <a:pt x="1829117" y="387402"/>
                </a:lnTo>
                <a:lnTo>
                  <a:pt x="1841817" y="402948"/>
                </a:lnTo>
                <a:lnTo>
                  <a:pt x="1854200" y="419130"/>
                </a:lnTo>
                <a:lnTo>
                  <a:pt x="1866265" y="435311"/>
                </a:lnTo>
                <a:lnTo>
                  <a:pt x="1878013" y="451810"/>
                </a:lnTo>
                <a:lnTo>
                  <a:pt x="1889443" y="468309"/>
                </a:lnTo>
                <a:lnTo>
                  <a:pt x="1900555" y="485442"/>
                </a:lnTo>
                <a:lnTo>
                  <a:pt x="1911350" y="502575"/>
                </a:lnTo>
                <a:lnTo>
                  <a:pt x="1921510" y="520026"/>
                </a:lnTo>
                <a:lnTo>
                  <a:pt x="1931670" y="537793"/>
                </a:lnTo>
                <a:lnTo>
                  <a:pt x="1940877" y="555561"/>
                </a:lnTo>
                <a:lnTo>
                  <a:pt x="1950085" y="573329"/>
                </a:lnTo>
                <a:lnTo>
                  <a:pt x="1958657" y="592049"/>
                </a:lnTo>
                <a:lnTo>
                  <a:pt x="1966913" y="610134"/>
                </a:lnTo>
                <a:lnTo>
                  <a:pt x="1974533" y="628536"/>
                </a:lnTo>
                <a:lnTo>
                  <a:pt x="1981835" y="647573"/>
                </a:lnTo>
                <a:lnTo>
                  <a:pt x="1988820" y="666610"/>
                </a:lnTo>
                <a:lnTo>
                  <a:pt x="1995170" y="685647"/>
                </a:lnTo>
                <a:lnTo>
                  <a:pt x="2000885" y="704684"/>
                </a:lnTo>
                <a:lnTo>
                  <a:pt x="2006600" y="724355"/>
                </a:lnTo>
                <a:lnTo>
                  <a:pt x="2000885" y="742123"/>
                </a:lnTo>
                <a:lnTo>
                  <a:pt x="1995170" y="759891"/>
                </a:lnTo>
                <a:lnTo>
                  <a:pt x="1988820" y="777341"/>
                </a:lnTo>
                <a:lnTo>
                  <a:pt x="1981835" y="794792"/>
                </a:lnTo>
                <a:lnTo>
                  <a:pt x="1974533" y="811925"/>
                </a:lnTo>
                <a:lnTo>
                  <a:pt x="1966913" y="829058"/>
                </a:lnTo>
                <a:lnTo>
                  <a:pt x="1958657" y="845874"/>
                </a:lnTo>
                <a:lnTo>
                  <a:pt x="1950085" y="862373"/>
                </a:lnTo>
                <a:lnTo>
                  <a:pt x="1940877" y="879189"/>
                </a:lnTo>
                <a:lnTo>
                  <a:pt x="1931670" y="895053"/>
                </a:lnTo>
                <a:lnTo>
                  <a:pt x="1921510" y="911552"/>
                </a:lnTo>
                <a:lnTo>
                  <a:pt x="1911350" y="927099"/>
                </a:lnTo>
                <a:lnTo>
                  <a:pt x="1900555" y="943280"/>
                </a:lnTo>
                <a:lnTo>
                  <a:pt x="1889443" y="958510"/>
                </a:lnTo>
                <a:lnTo>
                  <a:pt x="1878013" y="973739"/>
                </a:lnTo>
                <a:lnTo>
                  <a:pt x="1866265" y="989286"/>
                </a:lnTo>
                <a:lnTo>
                  <a:pt x="1854200" y="1004198"/>
                </a:lnTo>
                <a:lnTo>
                  <a:pt x="1841817" y="1018793"/>
                </a:lnTo>
                <a:lnTo>
                  <a:pt x="1829117" y="1033388"/>
                </a:lnTo>
                <a:lnTo>
                  <a:pt x="1815783" y="1047666"/>
                </a:lnTo>
                <a:lnTo>
                  <a:pt x="1802130" y="1061309"/>
                </a:lnTo>
                <a:lnTo>
                  <a:pt x="1788477" y="1075269"/>
                </a:lnTo>
                <a:lnTo>
                  <a:pt x="1774507" y="1088913"/>
                </a:lnTo>
                <a:lnTo>
                  <a:pt x="1759903" y="1101921"/>
                </a:lnTo>
                <a:lnTo>
                  <a:pt x="1745297" y="1115247"/>
                </a:lnTo>
                <a:lnTo>
                  <a:pt x="1730057" y="1127938"/>
                </a:lnTo>
                <a:lnTo>
                  <a:pt x="1714500" y="1140312"/>
                </a:lnTo>
                <a:lnTo>
                  <a:pt x="1698943" y="1152686"/>
                </a:lnTo>
                <a:lnTo>
                  <a:pt x="1683067" y="1164743"/>
                </a:lnTo>
                <a:lnTo>
                  <a:pt x="1666875" y="1176482"/>
                </a:lnTo>
                <a:lnTo>
                  <a:pt x="1650683" y="1187905"/>
                </a:lnTo>
                <a:lnTo>
                  <a:pt x="1633855" y="1199009"/>
                </a:lnTo>
                <a:lnTo>
                  <a:pt x="1616710" y="1210114"/>
                </a:lnTo>
                <a:lnTo>
                  <a:pt x="1599565" y="1220902"/>
                </a:lnTo>
                <a:lnTo>
                  <a:pt x="1582103" y="1231055"/>
                </a:lnTo>
                <a:lnTo>
                  <a:pt x="1564323" y="1241208"/>
                </a:lnTo>
                <a:lnTo>
                  <a:pt x="1546543" y="1250726"/>
                </a:lnTo>
                <a:lnTo>
                  <a:pt x="1528445" y="1260245"/>
                </a:lnTo>
                <a:lnTo>
                  <a:pt x="1509713" y="1269763"/>
                </a:lnTo>
                <a:lnTo>
                  <a:pt x="1491297" y="1278647"/>
                </a:lnTo>
                <a:lnTo>
                  <a:pt x="1472883" y="1287214"/>
                </a:lnTo>
                <a:lnTo>
                  <a:pt x="1453833" y="1295146"/>
                </a:lnTo>
                <a:lnTo>
                  <a:pt x="1434783" y="1303078"/>
                </a:lnTo>
                <a:lnTo>
                  <a:pt x="1415415" y="1310693"/>
                </a:lnTo>
                <a:lnTo>
                  <a:pt x="1395730" y="1317990"/>
                </a:lnTo>
                <a:lnTo>
                  <a:pt x="1376363" y="1324653"/>
                </a:lnTo>
                <a:lnTo>
                  <a:pt x="1356677" y="1331316"/>
                </a:lnTo>
                <a:lnTo>
                  <a:pt x="1336675" y="1337662"/>
                </a:lnTo>
                <a:lnTo>
                  <a:pt x="1316355" y="1343373"/>
                </a:lnTo>
                <a:lnTo>
                  <a:pt x="1296353" y="1349084"/>
                </a:lnTo>
                <a:lnTo>
                  <a:pt x="1276033" y="1354478"/>
                </a:lnTo>
                <a:lnTo>
                  <a:pt x="1255395" y="1358920"/>
                </a:lnTo>
                <a:lnTo>
                  <a:pt x="1234757" y="1363679"/>
                </a:lnTo>
                <a:lnTo>
                  <a:pt x="1214120" y="1367486"/>
                </a:lnTo>
                <a:lnTo>
                  <a:pt x="1193483" y="1371294"/>
                </a:lnTo>
                <a:lnTo>
                  <a:pt x="1172845" y="1374784"/>
                </a:lnTo>
                <a:lnTo>
                  <a:pt x="1151890" y="1377639"/>
                </a:lnTo>
                <a:lnTo>
                  <a:pt x="1130935" y="1380178"/>
                </a:lnTo>
                <a:lnTo>
                  <a:pt x="1109345" y="1382399"/>
                </a:lnTo>
                <a:lnTo>
                  <a:pt x="1088390" y="1384302"/>
                </a:lnTo>
                <a:lnTo>
                  <a:pt x="1067117" y="1385571"/>
                </a:lnTo>
                <a:lnTo>
                  <a:pt x="1046163" y="1386840"/>
                </a:lnTo>
                <a:lnTo>
                  <a:pt x="1024573" y="1387475"/>
                </a:lnTo>
                <a:lnTo>
                  <a:pt x="1003300" y="1387475"/>
                </a:lnTo>
                <a:lnTo>
                  <a:pt x="981393" y="1387475"/>
                </a:lnTo>
                <a:lnTo>
                  <a:pt x="959485" y="1386840"/>
                </a:lnTo>
                <a:lnTo>
                  <a:pt x="937895" y="1385571"/>
                </a:lnTo>
                <a:lnTo>
                  <a:pt x="916305" y="1384302"/>
                </a:lnTo>
                <a:lnTo>
                  <a:pt x="895033" y="1382399"/>
                </a:lnTo>
                <a:lnTo>
                  <a:pt x="873760" y="1380178"/>
                </a:lnTo>
                <a:lnTo>
                  <a:pt x="852805" y="1377639"/>
                </a:lnTo>
                <a:lnTo>
                  <a:pt x="831533" y="1374784"/>
                </a:lnTo>
                <a:lnTo>
                  <a:pt x="810578" y="1371294"/>
                </a:lnTo>
                <a:lnTo>
                  <a:pt x="789940" y="1367486"/>
                </a:lnTo>
                <a:lnTo>
                  <a:pt x="769303" y="1363679"/>
                </a:lnTo>
                <a:lnTo>
                  <a:pt x="748983" y="1358920"/>
                </a:lnTo>
                <a:lnTo>
                  <a:pt x="728980" y="1354478"/>
                </a:lnTo>
                <a:lnTo>
                  <a:pt x="708660" y="1349084"/>
                </a:lnTo>
                <a:lnTo>
                  <a:pt x="689293" y="1343373"/>
                </a:lnTo>
                <a:lnTo>
                  <a:pt x="669290" y="1337662"/>
                </a:lnTo>
                <a:lnTo>
                  <a:pt x="649605" y="1331316"/>
                </a:lnTo>
                <a:lnTo>
                  <a:pt x="630555" y="1324653"/>
                </a:lnTo>
                <a:lnTo>
                  <a:pt x="611187" y="1317990"/>
                </a:lnTo>
                <a:lnTo>
                  <a:pt x="592455" y="1310693"/>
                </a:lnTo>
                <a:lnTo>
                  <a:pt x="573722" y="1303078"/>
                </a:lnTo>
                <a:lnTo>
                  <a:pt x="554990" y="1295146"/>
                </a:lnTo>
                <a:lnTo>
                  <a:pt x="536892" y="1287214"/>
                </a:lnTo>
                <a:lnTo>
                  <a:pt x="518477" y="1278647"/>
                </a:lnTo>
                <a:lnTo>
                  <a:pt x="500380" y="1269763"/>
                </a:lnTo>
                <a:lnTo>
                  <a:pt x="482917" y="1260245"/>
                </a:lnTo>
                <a:lnTo>
                  <a:pt x="465137" y="1250726"/>
                </a:lnTo>
                <a:lnTo>
                  <a:pt x="447992" y="1241208"/>
                </a:lnTo>
                <a:lnTo>
                  <a:pt x="430847" y="1231055"/>
                </a:lnTo>
                <a:lnTo>
                  <a:pt x="414020" y="1220902"/>
                </a:lnTo>
                <a:lnTo>
                  <a:pt x="397510" y="1210114"/>
                </a:lnTo>
                <a:lnTo>
                  <a:pt x="381000" y="1199009"/>
                </a:lnTo>
                <a:lnTo>
                  <a:pt x="364807" y="1187905"/>
                </a:lnTo>
                <a:lnTo>
                  <a:pt x="348615" y="1176482"/>
                </a:lnTo>
                <a:lnTo>
                  <a:pt x="333057" y="1164743"/>
                </a:lnTo>
                <a:lnTo>
                  <a:pt x="317817" y="1152686"/>
                </a:lnTo>
                <a:lnTo>
                  <a:pt x="302260" y="1140312"/>
                </a:lnTo>
                <a:lnTo>
                  <a:pt x="287337" y="1127938"/>
                </a:lnTo>
                <a:lnTo>
                  <a:pt x="272732" y="1115247"/>
                </a:lnTo>
                <a:lnTo>
                  <a:pt x="258445" y="1101921"/>
                </a:lnTo>
                <a:lnTo>
                  <a:pt x="244475" y="1088913"/>
                </a:lnTo>
                <a:lnTo>
                  <a:pt x="230505" y="1075269"/>
                </a:lnTo>
                <a:lnTo>
                  <a:pt x="216852" y="1061309"/>
                </a:lnTo>
                <a:lnTo>
                  <a:pt x="203517" y="1047666"/>
                </a:lnTo>
                <a:lnTo>
                  <a:pt x="190182" y="1033388"/>
                </a:lnTo>
                <a:lnTo>
                  <a:pt x="177800" y="1018793"/>
                </a:lnTo>
                <a:lnTo>
                  <a:pt x="164782" y="1004198"/>
                </a:lnTo>
                <a:lnTo>
                  <a:pt x="152717" y="989286"/>
                </a:lnTo>
                <a:lnTo>
                  <a:pt x="140970" y="973739"/>
                </a:lnTo>
                <a:lnTo>
                  <a:pt x="129222" y="958510"/>
                </a:lnTo>
                <a:lnTo>
                  <a:pt x="117792" y="943280"/>
                </a:lnTo>
                <a:lnTo>
                  <a:pt x="106997" y="927099"/>
                </a:lnTo>
                <a:lnTo>
                  <a:pt x="96202" y="911552"/>
                </a:lnTo>
                <a:lnTo>
                  <a:pt x="85725" y="895053"/>
                </a:lnTo>
                <a:lnTo>
                  <a:pt x="75882" y="879189"/>
                </a:lnTo>
                <a:lnTo>
                  <a:pt x="66040" y="862373"/>
                </a:lnTo>
                <a:lnTo>
                  <a:pt x="56515" y="845874"/>
                </a:lnTo>
                <a:lnTo>
                  <a:pt x="47307" y="829058"/>
                </a:lnTo>
                <a:lnTo>
                  <a:pt x="38735" y="811925"/>
                </a:lnTo>
                <a:lnTo>
                  <a:pt x="30162" y="794792"/>
                </a:lnTo>
                <a:lnTo>
                  <a:pt x="22225" y="777341"/>
                </a:lnTo>
                <a:lnTo>
                  <a:pt x="14287" y="759891"/>
                </a:lnTo>
                <a:lnTo>
                  <a:pt x="6667" y="742123"/>
                </a:lnTo>
                <a:lnTo>
                  <a:pt x="0" y="724355"/>
                </a:lnTo>
                <a:lnTo>
                  <a:pt x="6667" y="704684"/>
                </a:lnTo>
                <a:lnTo>
                  <a:pt x="14287" y="685647"/>
                </a:lnTo>
                <a:lnTo>
                  <a:pt x="22225" y="666610"/>
                </a:lnTo>
                <a:lnTo>
                  <a:pt x="30162" y="647573"/>
                </a:lnTo>
                <a:lnTo>
                  <a:pt x="38735" y="628536"/>
                </a:lnTo>
                <a:lnTo>
                  <a:pt x="47307" y="610134"/>
                </a:lnTo>
                <a:lnTo>
                  <a:pt x="56515" y="592049"/>
                </a:lnTo>
                <a:lnTo>
                  <a:pt x="66040" y="573329"/>
                </a:lnTo>
                <a:lnTo>
                  <a:pt x="75882" y="555561"/>
                </a:lnTo>
                <a:lnTo>
                  <a:pt x="85725" y="537793"/>
                </a:lnTo>
                <a:lnTo>
                  <a:pt x="96202" y="520026"/>
                </a:lnTo>
                <a:lnTo>
                  <a:pt x="106997" y="502575"/>
                </a:lnTo>
                <a:lnTo>
                  <a:pt x="117792" y="485442"/>
                </a:lnTo>
                <a:lnTo>
                  <a:pt x="129222" y="468309"/>
                </a:lnTo>
                <a:lnTo>
                  <a:pt x="140970" y="451810"/>
                </a:lnTo>
                <a:lnTo>
                  <a:pt x="152717" y="435311"/>
                </a:lnTo>
                <a:lnTo>
                  <a:pt x="164782" y="419130"/>
                </a:lnTo>
                <a:lnTo>
                  <a:pt x="177800" y="402948"/>
                </a:lnTo>
                <a:lnTo>
                  <a:pt x="190182" y="387402"/>
                </a:lnTo>
                <a:lnTo>
                  <a:pt x="203517" y="371537"/>
                </a:lnTo>
                <a:lnTo>
                  <a:pt x="216852" y="356308"/>
                </a:lnTo>
                <a:lnTo>
                  <a:pt x="230505" y="341396"/>
                </a:lnTo>
                <a:lnTo>
                  <a:pt x="244475" y="326483"/>
                </a:lnTo>
                <a:lnTo>
                  <a:pt x="258445" y="311888"/>
                </a:lnTo>
                <a:lnTo>
                  <a:pt x="272732" y="297611"/>
                </a:lnTo>
                <a:lnTo>
                  <a:pt x="287337" y="283650"/>
                </a:lnTo>
                <a:lnTo>
                  <a:pt x="302260" y="270324"/>
                </a:lnTo>
                <a:lnTo>
                  <a:pt x="317817" y="256681"/>
                </a:lnTo>
                <a:lnTo>
                  <a:pt x="333057" y="243355"/>
                </a:lnTo>
                <a:lnTo>
                  <a:pt x="348615" y="230664"/>
                </a:lnTo>
                <a:lnTo>
                  <a:pt x="364807" y="218290"/>
                </a:lnTo>
                <a:lnTo>
                  <a:pt x="381000" y="205916"/>
                </a:lnTo>
                <a:lnTo>
                  <a:pt x="397510" y="194177"/>
                </a:lnTo>
                <a:lnTo>
                  <a:pt x="414020" y="182437"/>
                </a:lnTo>
                <a:lnTo>
                  <a:pt x="430847" y="171015"/>
                </a:lnTo>
                <a:lnTo>
                  <a:pt x="447992" y="160228"/>
                </a:lnTo>
                <a:lnTo>
                  <a:pt x="465137" y="149440"/>
                </a:lnTo>
                <a:lnTo>
                  <a:pt x="482917" y="138970"/>
                </a:lnTo>
                <a:lnTo>
                  <a:pt x="500380" y="128817"/>
                </a:lnTo>
                <a:lnTo>
                  <a:pt x="518477" y="119298"/>
                </a:lnTo>
                <a:lnTo>
                  <a:pt x="536892" y="110097"/>
                </a:lnTo>
                <a:lnTo>
                  <a:pt x="554990" y="101213"/>
                </a:lnTo>
                <a:lnTo>
                  <a:pt x="573722" y="92329"/>
                </a:lnTo>
                <a:lnTo>
                  <a:pt x="592455" y="84080"/>
                </a:lnTo>
                <a:lnTo>
                  <a:pt x="611187" y="76148"/>
                </a:lnTo>
                <a:lnTo>
                  <a:pt x="630555" y="68850"/>
                </a:lnTo>
                <a:lnTo>
                  <a:pt x="649605" y="61553"/>
                </a:lnTo>
                <a:lnTo>
                  <a:pt x="669290" y="54573"/>
                </a:lnTo>
                <a:lnTo>
                  <a:pt x="689293" y="48227"/>
                </a:lnTo>
                <a:lnTo>
                  <a:pt x="708660" y="42199"/>
                </a:lnTo>
                <a:lnTo>
                  <a:pt x="728980" y="36487"/>
                </a:lnTo>
                <a:lnTo>
                  <a:pt x="748983" y="31411"/>
                </a:lnTo>
                <a:lnTo>
                  <a:pt x="769303" y="26334"/>
                </a:lnTo>
                <a:lnTo>
                  <a:pt x="789940" y="21892"/>
                </a:lnTo>
                <a:lnTo>
                  <a:pt x="810578" y="17768"/>
                </a:lnTo>
                <a:lnTo>
                  <a:pt x="831533" y="14278"/>
                </a:lnTo>
                <a:lnTo>
                  <a:pt x="852805" y="11105"/>
                </a:lnTo>
                <a:lnTo>
                  <a:pt x="873760" y="8249"/>
                </a:lnTo>
                <a:lnTo>
                  <a:pt x="895033" y="5711"/>
                </a:lnTo>
                <a:lnTo>
                  <a:pt x="916305" y="3490"/>
                </a:lnTo>
                <a:lnTo>
                  <a:pt x="937895" y="2221"/>
                </a:lnTo>
                <a:lnTo>
                  <a:pt x="959485" y="1269"/>
                </a:lnTo>
                <a:lnTo>
                  <a:pt x="981393" y="317"/>
                </a:lnTo>
                <a:lnTo>
                  <a:pt x="100330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350">
              <a:solidFill>
                <a:srgbClr val="FFFFFF"/>
              </a:solidFill>
            </a:endParaRPr>
          </a:p>
        </p:txBody>
      </p:sp>
      <p:sp>
        <p:nvSpPr>
          <p:cNvPr id="38" name="文本占位符 37"/>
          <p:cNvSpPr>
            <a:spLocks noGrp="1"/>
          </p:cNvSpPr>
          <p:nvPr>
            <p:ph type="body" sz="quarter" idx="11" hasCustomPrompt="1"/>
          </p:nvPr>
        </p:nvSpPr>
        <p:spPr>
          <a:xfrm>
            <a:off x="3941258" y="1626050"/>
            <a:ext cx="4638675" cy="3975907"/>
          </a:xfrm>
          <a:prstGeom prst="rect">
            <a:avLst/>
          </a:prstGeom>
        </p:spPr>
        <p:txBody>
          <a:bodyPr/>
          <a:lstStyle>
            <a:lvl1pPr marL="0" marR="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sz="2100" b="0">
                <a:effectLst>
                  <a:outerShdw blurRad="38100" dist="38100" dir="2700000" algn="tl">
                    <a:srgbClr val="000000">
                      <a:alpha val="43137"/>
                    </a:srgbClr>
                  </a:outerShdw>
                </a:effectLst>
                <a:latin typeface="+mn-ea"/>
                <a:ea typeface="+mn-ea"/>
              </a:defRPr>
            </a:lvl1pPr>
          </a:lstStyle>
          <a:p>
            <a:pPr>
              <a:lnSpc>
                <a:spcPct val="200000"/>
              </a:lnSpc>
            </a:pPr>
            <a:r>
              <a:rPr lang="en-US" altLang="zh-CN" sz="2100" b="1" dirty="0">
                <a:solidFill>
                  <a:srgbClr val="DF7566"/>
                </a:solidFill>
                <a:latin typeface="+mn-ea"/>
              </a:rPr>
              <a:t>x.1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r>
              <a:rPr lang="zh-CN" altLang="en-US" sz="2100" b="1" dirty="0">
                <a:solidFill>
                  <a:srgbClr val="DF7566"/>
                </a:solidFill>
                <a:latin typeface="+mn-ea"/>
              </a:rPr>
              <a:t>放不下缩小字体</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x.2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x.3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a:lnSpc>
                <a:spcPct val="200000"/>
              </a:lnSpc>
            </a:pPr>
            <a:r>
              <a:rPr lang="en-US" altLang="zh-CN" sz="2100" b="1" dirty="0">
                <a:solidFill>
                  <a:srgbClr val="DF7566"/>
                </a:solidFill>
                <a:latin typeface="+mn-ea"/>
              </a:rPr>
              <a:t>… …</a:t>
            </a:r>
          </a:p>
        </p:txBody>
      </p:sp>
      <p:sp>
        <p:nvSpPr>
          <p:cNvPr id="36"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一级标题</a:t>
            </a:r>
          </a:p>
        </p:txBody>
      </p:sp>
    </p:spTree>
    <p:extLst>
      <p:ext uri="{BB962C8B-B14F-4D97-AF65-F5344CB8AC3E}">
        <p14:creationId xmlns:p14="http://schemas.microsoft.com/office/powerpoint/2010/main" val="1781764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标题和内容">
    <p:spTree>
      <p:nvGrpSpPr>
        <p:cNvPr id="1" name=""/>
        <p:cNvGrpSpPr/>
        <p:nvPr/>
      </p:nvGrpSpPr>
      <p:grpSpPr>
        <a:xfrm>
          <a:off x="0" y="0"/>
          <a:ext cx="0" cy="0"/>
          <a:chOff x="0" y="0"/>
          <a:chExt cx="0" cy="0"/>
        </a:xfrm>
      </p:grpSpPr>
      <p:sp>
        <p:nvSpPr>
          <p:cNvPr id="5" name="Date Placeholder 4"/>
          <p:cNvSpPr>
            <a:spLocks noGrp="1" noChangeArrowheads="1"/>
          </p:cNvSpPr>
          <p:nvPr>
            <p:ph type="dt" sz="half" idx="10"/>
          </p:nvPr>
        </p:nvSpPr>
        <p:spPr>
          <a:xfrm>
            <a:off x="3048001" y="6311902"/>
            <a:ext cx="1712913" cy="290513"/>
          </a:xfrm>
          <a:prstGeom prst="rect">
            <a:avLst/>
          </a:prstGeom>
          <a:ln/>
        </p:spPr>
        <p:txBody>
          <a:bodyPr/>
          <a:lstStyle>
            <a:lvl1pPr>
              <a:defRPr/>
            </a:lvl1pPr>
          </a:lstStyle>
          <a:p>
            <a:fld id="{97942283-E200-425C-BD67-ADC0EB47AF52}" type="datetimeFigureOut">
              <a:rPr lang="zh-CN" altLang="en-US" smtClean="0"/>
              <a:t>2022/9/26</a:t>
            </a:fld>
            <a:endParaRPr lang="zh-CN" altLang="en-US"/>
          </a:p>
        </p:txBody>
      </p:sp>
      <p:sp>
        <p:nvSpPr>
          <p:cNvPr id="6" name="Footer Placeholder 5"/>
          <p:cNvSpPr>
            <a:spLocks noGrp="1" noChangeArrowheads="1"/>
          </p:cNvSpPr>
          <p:nvPr>
            <p:ph type="ftr" sz="quarter" idx="11"/>
          </p:nvPr>
        </p:nvSpPr>
        <p:spPr>
          <a:xfrm>
            <a:off x="4830763" y="6323013"/>
            <a:ext cx="2311400" cy="290512"/>
          </a:xfrm>
          <a:prstGeom prst="rect">
            <a:avLst/>
          </a:prstGeom>
          <a:ln/>
        </p:spPr>
        <p:txBody>
          <a:bodyPr/>
          <a:lstStyle>
            <a:lvl1pPr>
              <a:defRPr/>
            </a:lvl1pPr>
          </a:lstStyle>
          <a:p>
            <a:endParaRPr lang="zh-CN" altLang="en-US"/>
          </a:p>
        </p:txBody>
      </p:sp>
      <p:sp>
        <p:nvSpPr>
          <p:cNvPr id="8" name="Rectangle 6"/>
          <p:cNvSpPr>
            <a:spLocks noGrp="1" noChangeArrowheads="1"/>
          </p:cNvSpPr>
          <p:nvPr>
            <p:ph type="sldNum" sz="quarter" idx="12"/>
          </p:nvPr>
        </p:nvSpPr>
        <p:spPr>
          <a:xfrm>
            <a:off x="7116764" y="6323013"/>
            <a:ext cx="1616075" cy="290512"/>
          </a:xfrm>
          <a:prstGeom prst="rect">
            <a:avLst/>
          </a:prstGeom>
          <a:ln/>
        </p:spPr>
        <p:txBody>
          <a:bodyPr/>
          <a:lstStyle>
            <a:lvl1pPr>
              <a:defRPr/>
            </a:lvl1pPr>
          </a:lstStyle>
          <a:p>
            <a:fld id="{4FA43FA1-920D-4FD5-9520-FD3BD69E9260}" type="slidenum">
              <a:rPr lang="zh-CN" altLang="en-US" smtClean="0"/>
              <a:t>‹#›</a:t>
            </a:fld>
            <a:endParaRPr lang="zh-CN" altLang="en-US"/>
          </a:p>
        </p:txBody>
      </p:sp>
      <p:pic>
        <p:nvPicPr>
          <p:cNvPr id="13" name="图片 12"/>
          <p:cNvPicPr>
            <a:picLocks noChangeAspect="1"/>
          </p:cNvPicPr>
          <p:nvPr/>
        </p:nvPicPr>
        <p:blipFill rotWithShape="1">
          <a:blip r:embed="rId2"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14" name="直接连接符 13"/>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5"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sp>
        <p:nvSpPr>
          <p:cNvPr id="11"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二级标题</a:t>
            </a:r>
          </a:p>
        </p:txBody>
      </p:sp>
      <p:sp>
        <p:nvSpPr>
          <p:cNvPr id="16" name="文本占位符 15"/>
          <p:cNvSpPr>
            <a:spLocks noGrp="1"/>
          </p:cNvSpPr>
          <p:nvPr>
            <p:ph type="body" sz="quarter" idx="14" hasCustomPrompt="1"/>
          </p:nvPr>
        </p:nvSpPr>
        <p:spPr>
          <a:xfrm>
            <a:off x="684260" y="1389180"/>
            <a:ext cx="8152169" cy="4762239"/>
          </a:xfrm>
          <a:prstGeom prst="rect">
            <a:avLst/>
          </a:prstGeom>
        </p:spPr>
        <p:txBody>
          <a:bodyPr/>
          <a:lstStyle>
            <a:lvl1pPr marL="0" indent="0">
              <a:buNone/>
              <a:defRPr sz="1800">
                <a:latin typeface="+mn-ea"/>
                <a:ea typeface="+mn-ea"/>
              </a:defRPr>
            </a:lvl1pPr>
          </a:lstStyle>
          <a:p>
            <a:pPr lvl="0"/>
            <a:r>
              <a:rPr lang="zh-CN" altLang="en-US" dirty="0"/>
              <a:t>一、三级标题（</a:t>
            </a:r>
            <a:r>
              <a:rPr lang="en-US" altLang="zh-CN" dirty="0"/>
              <a:t>&gt;=24</a:t>
            </a:r>
            <a:r>
              <a:rPr lang="zh-CN" altLang="en-US" dirty="0"/>
              <a:t>号，微软雅黑字体）</a:t>
            </a:r>
          </a:p>
        </p:txBody>
      </p:sp>
    </p:spTree>
    <p:extLst>
      <p:ext uri="{BB962C8B-B14F-4D97-AF65-F5344CB8AC3E}">
        <p14:creationId xmlns:p14="http://schemas.microsoft.com/office/powerpoint/2010/main" val="1192961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7" name="矩形 6"/>
          <p:cNvSpPr/>
          <p:nvPr/>
        </p:nvSpPr>
        <p:spPr>
          <a:xfrm>
            <a:off x="2228851" y="2492946"/>
            <a:ext cx="6915151" cy="4365057"/>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5" name="Date Placeholder 4"/>
          <p:cNvSpPr>
            <a:spLocks noGrp="1" noChangeArrowheads="1"/>
          </p:cNvSpPr>
          <p:nvPr>
            <p:ph type="dt" sz="half" idx="10"/>
          </p:nvPr>
        </p:nvSpPr>
        <p:spPr>
          <a:xfrm>
            <a:off x="3048001" y="6311902"/>
            <a:ext cx="1712913" cy="290513"/>
          </a:xfrm>
          <a:prstGeom prst="rect">
            <a:avLst/>
          </a:prstGeom>
          <a:ln/>
        </p:spPr>
        <p:txBody>
          <a:bodyPr/>
          <a:lstStyle>
            <a:lvl1pPr>
              <a:defRPr/>
            </a:lvl1pPr>
          </a:lstStyle>
          <a:p>
            <a:fld id="{97942283-E200-425C-BD67-ADC0EB47AF52}" type="datetimeFigureOut">
              <a:rPr lang="zh-CN" altLang="en-US" smtClean="0"/>
              <a:t>2022/9/26</a:t>
            </a:fld>
            <a:endParaRPr lang="zh-CN" altLang="en-US"/>
          </a:p>
        </p:txBody>
      </p:sp>
      <p:sp>
        <p:nvSpPr>
          <p:cNvPr id="6" name="Footer Placeholder 5"/>
          <p:cNvSpPr>
            <a:spLocks noGrp="1" noChangeArrowheads="1"/>
          </p:cNvSpPr>
          <p:nvPr>
            <p:ph type="ftr" sz="quarter" idx="11"/>
          </p:nvPr>
        </p:nvSpPr>
        <p:spPr>
          <a:xfrm>
            <a:off x="4830763" y="6323013"/>
            <a:ext cx="2311400" cy="290512"/>
          </a:xfrm>
          <a:prstGeom prst="rect">
            <a:avLst/>
          </a:prstGeom>
          <a:ln/>
        </p:spPr>
        <p:txBody>
          <a:bodyPr/>
          <a:lstStyle>
            <a:lvl1pPr>
              <a:defRPr/>
            </a:lvl1pPr>
          </a:lstStyle>
          <a:p>
            <a:endParaRPr lang="zh-CN" altLang="en-US"/>
          </a:p>
        </p:txBody>
      </p:sp>
      <p:sp>
        <p:nvSpPr>
          <p:cNvPr id="8" name="Rectangle 6"/>
          <p:cNvSpPr>
            <a:spLocks noGrp="1" noChangeArrowheads="1"/>
          </p:cNvSpPr>
          <p:nvPr>
            <p:ph type="sldNum" sz="quarter" idx="12"/>
          </p:nvPr>
        </p:nvSpPr>
        <p:spPr>
          <a:xfrm>
            <a:off x="7116764" y="6323013"/>
            <a:ext cx="1616075" cy="290512"/>
          </a:xfrm>
          <a:prstGeom prst="rect">
            <a:avLst/>
          </a:prstGeom>
          <a:ln/>
        </p:spPr>
        <p:txBody>
          <a:bodyPr/>
          <a:lstStyle>
            <a:lvl1pPr>
              <a:defRPr/>
            </a:lvl1pPr>
          </a:lstStyle>
          <a:p>
            <a:fld id="{4FA43FA1-920D-4FD5-9520-FD3BD69E9260}" type="slidenum">
              <a:rPr lang="zh-CN" altLang="en-US" smtClean="0"/>
              <a:t>‹#›</a:t>
            </a:fld>
            <a:endParaRPr lang="zh-CN" altLang="en-US"/>
          </a:p>
        </p:txBody>
      </p:sp>
      <p:pic>
        <p:nvPicPr>
          <p:cNvPr id="13" name="图片 12"/>
          <p:cNvPicPr>
            <a:picLocks noChangeAspect="1"/>
          </p:cNvPicPr>
          <p:nvPr/>
        </p:nvPicPr>
        <p:blipFill rotWithShape="1">
          <a:blip r:embed="rId3"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14" name="直接连接符 13"/>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5"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sp>
        <p:nvSpPr>
          <p:cNvPr id="11"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二级标题</a:t>
            </a:r>
          </a:p>
        </p:txBody>
      </p:sp>
      <p:sp>
        <p:nvSpPr>
          <p:cNvPr id="16" name="文本占位符 15"/>
          <p:cNvSpPr>
            <a:spLocks noGrp="1"/>
          </p:cNvSpPr>
          <p:nvPr>
            <p:ph type="body" sz="quarter" idx="14" hasCustomPrompt="1"/>
          </p:nvPr>
        </p:nvSpPr>
        <p:spPr>
          <a:xfrm>
            <a:off x="684260" y="1389180"/>
            <a:ext cx="8152169" cy="4762239"/>
          </a:xfrm>
          <a:prstGeom prst="rect">
            <a:avLst/>
          </a:prstGeom>
        </p:spPr>
        <p:txBody>
          <a:bodyPr/>
          <a:lstStyle>
            <a:lvl1pPr marL="0" indent="0">
              <a:buNone/>
              <a:defRPr sz="1800">
                <a:latin typeface="+mn-ea"/>
                <a:ea typeface="+mn-ea"/>
              </a:defRPr>
            </a:lvl1pPr>
          </a:lstStyle>
          <a:p>
            <a:pPr lvl="0"/>
            <a:r>
              <a:rPr lang="zh-CN" altLang="en-US" dirty="0"/>
              <a:t>一、三级标题（</a:t>
            </a:r>
            <a:r>
              <a:rPr lang="en-US" altLang="zh-CN" dirty="0"/>
              <a:t>&gt;=24</a:t>
            </a:r>
            <a:r>
              <a:rPr lang="zh-CN" altLang="en-US" dirty="0"/>
              <a:t>号，微软雅黑字体）</a:t>
            </a:r>
          </a:p>
        </p:txBody>
      </p:sp>
    </p:spTree>
    <p:extLst>
      <p:ext uri="{BB962C8B-B14F-4D97-AF65-F5344CB8AC3E}">
        <p14:creationId xmlns:p14="http://schemas.microsoft.com/office/powerpoint/2010/main" val="11575237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7745013"/>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2" r:id="rId3"/>
    <p:sldLayoutId id="2147483665" r:id="rId4"/>
    <p:sldLayoutId id="2147483663"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wei.ke@xjtu.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F9C6E73-C2AA-4B48-828D-4777226AC2F5}"/>
              </a:ext>
            </a:extLst>
          </p:cNvPr>
          <p:cNvSpPr txBox="1"/>
          <p:nvPr/>
        </p:nvSpPr>
        <p:spPr>
          <a:xfrm>
            <a:off x="2180844" y="2084832"/>
            <a:ext cx="4782312" cy="923330"/>
          </a:xfrm>
          <a:prstGeom prst="rect">
            <a:avLst/>
          </a:prstGeom>
          <a:noFill/>
        </p:spPr>
        <p:txBody>
          <a:bodyPr wrap="square" rtlCol="0">
            <a:spAutoFit/>
          </a:bodyPr>
          <a:lstStyle/>
          <a:p>
            <a:pPr algn="ctr"/>
            <a:r>
              <a:rPr lang="zh-CN" altLang="en-US" sz="5400" b="1">
                <a:solidFill>
                  <a:schemeClr val="bg1"/>
                </a:solidFill>
                <a:latin typeface="微软雅黑" panose="020B0503020204020204" pitchFamily="34" charset="-122"/>
                <a:ea typeface="微软雅黑" panose="020B0503020204020204" pitchFamily="34" charset="-122"/>
              </a:rPr>
              <a:t>离散数学</a:t>
            </a:r>
          </a:p>
        </p:txBody>
      </p:sp>
      <p:sp>
        <p:nvSpPr>
          <p:cNvPr id="3" name="文本框 2">
            <a:extLst>
              <a:ext uri="{FF2B5EF4-FFF2-40B4-BE49-F238E27FC236}">
                <a16:creationId xmlns:a16="http://schemas.microsoft.com/office/drawing/2014/main" id="{C180CCB4-03DC-4E9A-8B28-D46929F91499}"/>
              </a:ext>
            </a:extLst>
          </p:cNvPr>
          <p:cNvSpPr txBox="1"/>
          <p:nvPr/>
        </p:nvSpPr>
        <p:spPr>
          <a:xfrm>
            <a:off x="2690622" y="4448556"/>
            <a:ext cx="3762756" cy="930511"/>
          </a:xfrm>
          <a:prstGeom prst="rect">
            <a:avLst/>
          </a:prstGeom>
          <a:noFill/>
        </p:spPr>
        <p:txBody>
          <a:bodyPr wrap="square" rtlCol="0">
            <a:spAutoFit/>
          </a:bodyPr>
          <a:lstStyle/>
          <a:p>
            <a:pPr algn="ctr"/>
            <a:r>
              <a:rPr lang="zh-CN" altLang="en-US" sz="2800"/>
              <a:t>柯  炜</a:t>
            </a:r>
            <a:endParaRPr lang="en-US" altLang="zh-CN" sz="2800"/>
          </a:p>
          <a:p>
            <a:pPr algn="ctr">
              <a:lnSpc>
                <a:spcPct val="150000"/>
              </a:lnSpc>
            </a:pPr>
            <a:r>
              <a:rPr lang="en-US" altLang="zh-CN" sz="2000"/>
              <a:t>Email: </a:t>
            </a:r>
            <a:r>
              <a:rPr lang="en-US" altLang="zh-CN" sz="2000">
                <a:hlinkClick r:id="rId2"/>
              </a:rPr>
              <a:t>wei.ke@xjtu.edu.cn</a:t>
            </a:r>
            <a:endParaRPr lang="en-US" altLang="zh-CN" sz="2000"/>
          </a:p>
        </p:txBody>
      </p:sp>
    </p:spTree>
    <p:extLst>
      <p:ext uri="{BB962C8B-B14F-4D97-AF65-F5344CB8AC3E}">
        <p14:creationId xmlns:p14="http://schemas.microsoft.com/office/powerpoint/2010/main" val="3820090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a:xfrm>
            <a:off x="1805939" y="440690"/>
            <a:ext cx="4156999" cy="514350"/>
          </a:xfrm>
        </p:spPr>
        <p:txBody>
          <a:bodyPr/>
          <a:lstStyle/>
          <a:p>
            <a:r>
              <a:rPr lang="en-US" altLang="zh-CN">
                <a:latin typeface="+mn-ea"/>
                <a:ea typeface="+mn-ea"/>
              </a:rPr>
              <a:t>1.5.1</a:t>
            </a:r>
            <a:r>
              <a:rPr lang="zh-CN" altLang="en-US">
                <a:latin typeface="+mn-ea"/>
                <a:ea typeface="+mn-ea"/>
              </a:rPr>
              <a:t>　形式推理的一般概念</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spcBef>
                <a:spcPts val="600"/>
              </a:spcBef>
            </a:pPr>
            <a:r>
              <a:rPr lang="zh-CN" altLang="en-US"/>
              <a:t>通过前几节的介绍，不难发现大多数逻辑演算问题都与逻辑蕴涵的判断有关。可以用下面的事实说明这一点。</a:t>
            </a:r>
          </a:p>
          <a:p>
            <a:pPr algn="just">
              <a:spcBef>
                <a:spcPts val="600"/>
              </a:spcBef>
            </a:pPr>
            <a:r>
              <a:rPr lang="en-US" altLang="zh-CN"/>
              <a:t>1)  </a:t>
            </a:r>
            <a:r>
              <a:rPr lang="en-US" altLang="zh-CN">
                <a:sym typeface="Symbol" panose="05050102010706020507" pitchFamily="18" charset="2"/>
              </a:rPr>
              <a:t>   </a:t>
            </a:r>
            <a:r>
              <a:rPr lang="zh-CN" altLang="en-US"/>
              <a:t>永真 当且仅当 </a:t>
            </a:r>
            <a:r>
              <a:rPr lang="zh-CN" altLang="en-US">
                <a:sym typeface="Symbol" panose="05050102010706020507" pitchFamily="18" charset="2"/>
              </a:rPr>
              <a:t>  </a:t>
            </a:r>
            <a:endParaRPr lang="zh-CN" altLang="en-US"/>
          </a:p>
          <a:p>
            <a:pPr algn="just">
              <a:spcBef>
                <a:spcPts val="600"/>
              </a:spcBef>
            </a:pPr>
            <a:r>
              <a:rPr lang="en-US" altLang="zh-CN"/>
              <a:t>2)  </a:t>
            </a:r>
            <a:r>
              <a:rPr lang="en-US" altLang="zh-CN">
                <a:sym typeface="Symbol" panose="05050102010706020507" pitchFamily="18" charset="2"/>
              </a:rPr>
              <a:t>  </a:t>
            </a:r>
            <a:r>
              <a:rPr lang="zh-CN" altLang="en-US"/>
              <a:t>永真 当且仅当 </a:t>
            </a:r>
            <a:r>
              <a:rPr lang="zh-CN" altLang="en-US">
                <a:sym typeface="Symbol" panose="05050102010706020507" pitchFamily="18" charset="2"/>
              </a:rPr>
              <a:t>  </a:t>
            </a:r>
            <a:endParaRPr lang="zh-CN" altLang="en-US"/>
          </a:p>
          <a:p>
            <a:pPr algn="just">
              <a:spcBef>
                <a:spcPts val="600"/>
              </a:spcBef>
            </a:pPr>
            <a:r>
              <a:rPr lang="en-US" altLang="zh-CN"/>
              <a:t>3)  </a:t>
            </a:r>
            <a:r>
              <a:rPr lang="en-US" altLang="zh-CN">
                <a:sym typeface="Symbol" panose="05050102010706020507" pitchFamily="18" charset="2"/>
              </a:rPr>
              <a:t>   </a:t>
            </a:r>
            <a:r>
              <a:rPr lang="zh-CN" altLang="en-US"/>
              <a:t>当且仅当 </a:t>
            </a:r>
            <a:r>
              <a:rPr lang="zh-CN" altLang="en-US">
                <a:sym typeface="Symbol" panose="05050102010706020507" pitchFamily="18" charset="2"/>
              </a:rPr>
              <a:t>   </a:t>
            </a:r>
            <a:r>
              <a:rPr lang="zh-CN" altLang="en-US"/>
              <a:t>且 </a:t>
            </a:r>
            <a:r>
              <a:rPr lang="zh-CN" altLang="en-US">
                <a:sym typeface="Symbol" panose="05050102010706020507" pitchFamily="18" charset="2"/>
              </a:rPr>
              <a:t>  </a:t>
            </a:r>
            <a:endParaRPr lang="zh-CN" altLang="en-US"/>
          </a:p>
          <a:p>
            <a:pPr algn="just">
              <a:spcBef>
                <a:spcPts val="600"/>
              </a:spcBef>
            </a:pPr>
            <a:r>
              <a:rPr lang="zh-CN" altLang="en-US"/>
              <a:t>因此，研究 </a:t>
            </a:r>
            <a:r>
              <a:rPr lang="zh-CN" altLang="en-US">
                <a:sym typeface="Symbol" panose="05050102010706020507" pitchFamily="18" charset="2"/>
              </a:rPr>
              <a:t>   </a:t>
            </a:r>
            <a:r>
              <a:rPr lang="zh-CN" altLang="en-US"/>
              <a:t>便成为逻辑演算的核心问题之一。</a:t>
            </a:r>
          </a:p>
          <a:p>
            <a:pPr algn="just">
              <a:spcBef>
                <a:spcPts val="600"/>
              </a:spcBef>
            </a:pPr>
            <a:r>
              <a:rPr lang="zh-CN" altLang="en-US"/>
              <a:t>    </a:t>
            </a:r>
            <a:endParaRPr lang="en-US" altLang="zh-CN"/>
          </a:p>
          <a:p>
            <a:pPr algn="just">
              <a:spcBef>
                <a:spcPts val="600"/>
              </a:spcBef>
            </a:pPr>
            <a:r>
              <a:rPr lang="zh-CN" altLang="en-US"/>
              <a:t>目前，在数理逻辑中，研究形式推理主要有两种方式，</a:t>
            </a:r>
          </a:p>
          <a:p>
            <a:pPr marL="285750" indent="-285750" algn="just">
              <a:spcBef>
                <a:spcPts val="600"/>
              </a:spcBef>
              <a:buFont typeface="Wingdings" panose="05000000000000000000" pitchFamily="2" charset="2"/>
              <a:buChar char="Ø"/>
            </a:pPr>
            <a:r>
              <a:rPr lang="zh-CN" altLang="en-US"/>
              <a:t>一种是以规则为主的自然推理方法。这种方法主要以应用为背景。因此，自然推理比较接近人们的直观，一般人容易接受。</a:t>
            </a:r>
          </a:p>
          <a:p>
            <a:pPr marL="285750" indent="-285750" algn="just">
              <a:spcBef>
                <a:spcPts val="600"/>
              </a:spcBef>
              <a:buFont typeface="Wingdings" panose="05000000000000000000" pitchFamily="2" charset="2"/>
              <a:buChar char="Ø"/>
            </a:pPr>
            <a:r>
              <a:rPr lang="zh-CN" altLang="en-US"/>
              <a:t>一种是公理系统的方法。公理系统方法理论性较强，适用于从事数理逻辑专门研究的理论工作者。</a:t>
            </a:r>
          </a:p>
          <a:p>
            <a:pPr algn="just">
              <a:spcBef>
                <a:spcPts val="600"/>
              </a:spcBef>
            </a:pPr>
            <a:endParaRPr lang="en-US" altLang="zh-CN"/>
          </a:p>
          <a:p>
            <a:pPr algn="just">
              <a:spcBef>
                <a:spcPts val="600"/>
              </a:spcBef>
            </a:pPr>
            <a:r>
              <a:rPr lang="zh-CN" altLang="en-US"/>
              <a:t>之后我们讨论的是自然推理的方法。因此，以下提到的形式推理均指自然推理。</a:t>
            </a:r>
          </a:p>
          <a:p>
            <a:pPr algn="just"/>
            <a:endParaRPr lang="zh-CN" altLang="en-US">
              <a:ea typeface="楷体_GB2312" panose="02010609030101010101" pitchFamily="49" charset="-122"/>
            </a:endParaRPr>
          </a:p>
        </p:txBody>
      </p:sp>
    </p:spTree>
    <p:extLst>
      <p:ext uri="{BB962C8B-B14F-4D97-AF65-F5344CB8AC3E}">
        <p14:creationId xmlns:p14="http://schemas.microsoft.com/office/powerpoint/2010/main" val="205624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latin typeface="+mn-ea"/>
                <a:ea typeface="+mn-ea"/>
              </a:rPr>
              <a:t>1.5.1</a:t>
            </a:r>
            <a:r>
              <a:rPr lang="zh-CN" altLang="en-US">
                <a:latin typeface="+mn-ea"/>
                <a:ea typeface="+mn-ea"/>
              </a:rPr>
              <a:t>　形式推理的一般概念</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spcBef>
                <a:spcPts val="600"/>
              </a:spcBef>
            </a:pPr>
            <a:r>
              <a:rPr lang="zh-CN" altLang="en-US"/>
              <a:t>自然推理系统的主要特点：允许直接引入前提或假设，然后应用一些给定的推理规则，逐步引出一系列命题公式，直到所要证的命题公式</a:t>
            </a:r>
            <a:r>
              <a:rPr lang="en-US" altLang="zh-CN"/>
              <a:t>(</a:t>
            </a:r>
            <a:r>
              <a:rPr lang="zh-CN" altLang="en-US"/>
              <a:t>结论</a:t>
            </a:r>
            <a:r>
              <a:rPr lang="en-US" altLang="zh-CN"/>
              <a:t>)</a:t>
            </a:r>
            <a:r>
              <a:rPr lang="zh-CN" altLang="en-US"/>
              <a:t>被引出。</a:t>
            </a:r>
          </a:p>
          <a:p>
            <a:pPr algn="just">
              <a:spcBef>
                <a:spcPts val="600"/>
              </a:spcBef>
            </a:pPr>
            <a:endParaRPr lang="en-US" altLang="zh-CN"/>
          </a:p>
          <a:p>
            <a:pPr algn="just">
              <a:spcBef>
                <a:spcPts val="600"/>
              </a:spcBef>
            </a:pPr>
            <a:r>
              <a:rPr lang="zh-CN" altLang="en-US"/>
              <a:t>设 </a:t>
            </a:r>
            <a:r>
              <a:rPr lang="zh-CN" altLang="en-US">
                <a:sym typeface="Symbol" panose="05050102010706020507" pitchFamily="18" charset="2"/>
              </a:rPr>
              <a:t></a:t>
            </a:r>
            <a:r>
              <a:rPr lang="en-US" altLang="zh-CN" baseline="-25000">
                <a:sym typeface="Symbol" panose="05050102010706020507" pitchFamily="18" charset="2"/>
              </a:rPr>
              <a:t>1</a:t>
            </a:r>
            <a:r>
              <a:rPr lang="en-US" altLang="zh-CN">
                <a:sym typeface="Symbol" panose="05050102010706020507" pitchFamily="18" charset="2"/>
              </a:rPr>
              <a:t>,</a:t>
            </a:r>
            <a:r>
              <a:rPr lang="en-US" altLang="zh-CN" baseline="-25000">
                <a:sym typeface="Symbol" panose="05050102010706020507" pitchFamily="18" charset="2"/>
              </a:rPr>
              <a:t>2</a:t>
            </a:r>
            <a:r>
              <a:rPr lang="en-US" altLang="zh-CN">
                <a:sym typeface="Symbol" panose="05050102010706020507" pitchFamily="18" charset="2"/>
              </a:rPr>
              <a:t>,…,</a:t>
            </a:r>
            <a:r>
              <a:rPr lang="en-US" altLang="zh-CN" baseline="-25000">
                <a:sym typeface="Symbol" panose="05050102010706020507" pitchFamily="18" charset="2"/>
              </a:rPr>
              <a:t>n</a:t>
            </a:r>
            <a:r>
              <a:rPr lang="en-US" altLang="zh-CN">
                <a:sym typeface="Symbol" panose="05050102010706020507" pitchFamily="18" charset="2"/>
              </a:rPr>
              <a:t>,  </a:t>
            </a:r>
            <a:r>
              <a:rPr lang="zh-CN" altLang="en-US"/>
              <a:t>是命题公式。如果在</a:t>
            </a:r>
            <a:r>
              <a:rPr lang="zh-CN" altLang="en-US">
                <a:sym typeface="Symbol" panose="05050102010706020507" pitchFamily="18" charset="2"/>
              </a:rPr>
              <a:t></a:t>
            </a:r>
            <a:r>
              <a:rPr lang="en-US" altLang="zh-CN" baseline="-25000">
                <a:sym typeface="Symbol" panose="05050102010706020507" pitchFamily="18" charset="2"/>
              </a:rPr>
              <a:t>1</a:t>
            </a:r>
            <a:r>
              <a:rPr lang="en-US" altLang="zh-CN">
                <a:sym typeface="Symbol" panose="05050102010706020507" pitchFamily="18" charset="2"/>
              </a:rPr>
              <a:t>,</a:t>
            </a:r>
            <a:r>
              <a:rPr lang="en-US" altLang="zh-CN" baseline="-25000">
                <a:sym typeface="Symbol" panose="05050102010706020507" pitchFamily="18" charset="2"/>
              </a:rPr>
              <a:t>2</a:t>
            </a:r>
            <a:r>
              <a:rPr lang="en-US" altLang="zh-CN">
                <a:sym typeface="Symbol" panose="05050102010706020507" pitchFamily="18" charset="2"/>
              </a:rPr>
              <a:t>,…,</a:t>
            </a:r>
            <a:r>
              <a:rPr lang="en-US" altLang="zh-CN" baseline="-25000">
                <a:sym typeface="Symbol" panose="05050102010706020507" pitchFamily="18" charset="2"/>
              </a:rPr>
              <a:t>n</a:t>
            </a:r>
            <a:r>
              <a:rPr lang="zh-CN" altLang="en-US"/>
              <a:t>的假设下，根据一些给定的推理规则</a:t>
            </a:r>
            <a:r>
              <a:rPr lang="en-US" altLang="zh-CN"/>
              <a:t>(</a:t>
            </a:r>
            <a:r>
              <a:rPr lang="zh-CN" altLang="en-US"/>
              <a:t>直接的或间接的</a:t>
            </a:r>
            <a:r>
              <a:rPr lang="en-US" altLang="zh-CN"/>
              <a:t>)</a:t>
            </a:r>
            <a:r>
              <a:rPr lang="zh-CN" altLang="en-US"/>
              <a:t>，可以构造出一个命题公式序列</a:t>
            </a:r>
          </a:p>
          <a:p>
            <a:pPr algn="ctr">
              <a:spcBef>
                <a:spcPts val="600"/>
              </a:spcBef>
            </a:pPr>
            <a:r>
              <a:rPr lang="zh-CN" altLang="en-US">
                <a:sym typeface="Symbol" panose="05050102010706020507" pitchFamily="18" charset="2"/>
              </a:rPr>
              <a:t></a:t>
            </a:r>
            <a:r>
              <a:rPr lang="en-US" altLang="zh-CN" baseline="-25000">
                <a:sym typeface="Symbol" panose="05050102010706020507" pitchFamily="18" charset="2"/>
              </a:rPr>
              <a:t>1</a:t>
            </a:r>
            <a:r>
              <a:rPr lang="en-US" altLang="zh-CN">
                <a:sym typeface="Symbol" panose="05050102010706020507" pitchFamily="18" charset="2"/>
              </a:rPr>
              <a:t>, </a:t>
            </a:r>
            <a:r>
              <a:rPr lang="en-US" altLang="zh-CN" baseline="-25000">
                <a:sym typeface="Symbol" panose="05050102010706020507" pitchFamily="18" charset="2"/>
              </a:rPr>
              <a:t>2</a:t>
            </a:r>
            <a:r>
              <a:rPr lang="en-US" altLang="zh-CN">
                <a:sym typeface="Symbol" panose="05050102010706020507" pitchFamily="18" charset="2"/>
              </a:rPr>
              <a:t>,…,</a:t>
            </a:r>
            <a:r>
              <a:rPr lang="en-US" altLang="zh-CN" baseline="-25000">
                <a:sym typeface="Symbol" panose="05050102010706020507" pitchFamily="18" charset="2"/>
              </a:rPr>
              <a:t>m</a:t>
            </a:r>
            <a:endParaRPr lang="en-US" altLang="zh-CN"/>
          </a:p>
          <a:p>
            <a:pPr algn="just">
              <a:spcBef>
                <a:spcPts val="600"/>
              </a:spcBef>
            </a:pPr>
            <a:r>
              <a:rPr lang="zh-CN" altLang="en-US"/>
              <a:t>直到</a:t>
            </a:r>
            <a:r>
              <a:rPr lang="zh-CN" altLang="en-US">
                <a:sym typeface="Symbol" panose="05050102010706020507" pitchFamily="18" charset="2"/>
              </a:rPr>
              <a:t></a:t>
            </a:r>
            <a:r>
              <a:rPr lang="zh-CN" altLang="en-US"/>
              <a:t>引出，则称此命题公式序列为在前提</a:t>
            </a:r>
            <a:r>
              <a:rPr lang="zh-CN" altLang="en-US">
                <a:sym typeface="Symbol" panose="05050102010706020507" pitchFamily="18" charset="2"/>
              </a:rPr>
              <a:t></a:t>
            </a:r>
            <a:r>
              <a:rPr lang="en-US" altLang="zh-CN" baseline="-25000">
                <a:sym typeface="Symbol" panose="05050102010706020507" pitchFamily="18" charset="2"/>
              </a:rPr>
              <a:t>1</a:t>
            </a:r>
            <a:r>
              <a:rPr lang="en-US" altLang="zh-CN">
                <a:sym typeface="Symbol" panose="05050102010706020507" pitchFamily="18" charset="2"/>
              </a:rPr>
              <a:t>,</a:t>
            </a:r>
            <a:r>
              <a:rPr lang="en-US" altLang="zh-CN" baseline="-25000">
                <a:sym typeface="Symbol" panose="05050102010706020507" pitchFamily="18" charset="2"/>
              </a:rPr>
              <a:t>2</a:t>
            </a:r>
            <a:r>
              <a:rPr lang="en-US" altLang="zh-CN">
                <a:sym typeface="Symbol" panose="05050102010706020507" pitchFamily="18" charset="2"/>
              </a:rPr>
              <a:t>,…,</a:t>
            </a:r>
            <a:r>
              <a:rPr lang="en-US" altLang="zh-CN" baseline="-25000">
                <a:sym typeface="Symbol" panose="05050102010706020507" pitchFamily="18" charset="2"/>
              </a:rPr>
              <a:t>n</a:t>
            </a:r>
            <a:r>
              <a:rPr lang="zh-CN" altLang="en-US"/>
              <a:t>下关于结论</a:t>
            </a:r>
            <a:r>
              <a:rPr lang="zh-CN" altLang="en-US">
                <a:sym typeface="Symbol" panose="05050102010706020507" pitchFamily="18" charset="2"/>
              </a:rPr>
              <a:t></a:t>
            </a:r>
            <a:r>
              <a:rPr lang="zh-CN" altLang="en-US"/>
              <a:t>的一个证明</a:t>
            </a:r>
            <a:endParaRPr lang="en-US" altLang="zh-CN"/>
          </a:p>
          <a:p>
            <a:pPr algn="ctr">
              <a:spcBef>
                <a:spcPts val="600"/>
              </a:spcBef>
            </a:pPr>
            <a:r>
              <a:rPr lang="zh-CN" altLang="en-US">
                <a:sym typeface="Symbol" panose="05050102010706020507" pitchFamily="18" charset="2"/>
              </a:rPr>
              <a:t></a:t>
            </a:r>
            <a:r>
              <a:rPr lang="en-US" altLang="zh-CN" baseline="-25000">
                <a:sym typeface="Symbol" panose="05050102010706020507" pitchFamily="18" charset="2"/>
              </a:rPr>
              <a:t>1</a:t>
            </a:r>
            <a:r>
              <a:rPr lang="en-US" altLang="zh-CN">
                <a:sym typeface="Symbol" panose="05050102010706020507" pitchFamily="18" charset="2"/>
              </a:rPr>
              <a:t>,</a:t>
            </a:r>
            <a:r>
              <a:rPr lang="en-US" altLang="zh-CN" baseline="-25000">
                <a:sym typeface="Symbol" panose="05050102010706020507" pitchFamily="18" charset="2"/>
              </a:rPr>
              <a:t>2</a:t>
            </a:r>
            <a:r>
              <a:rPr lang="en-US" altLang="zh-CN">
                <a:sym typeface="Symbol" panose="05050102010706020507" pitchFamily="18" charset="2"/>
              </a:rPr>
              <a:t>,…,</a:t>
            </a:r>
            <a:r>
              <a:rPr lang="en-US" altLang="zh-CN" baseline="-25000">
                <a:sym typeface="Symbol" panose="05050102010706020507" pitchFamily="18" charset="2"/>
              </a:rPr>
              <a:t>n </a:t>
            </a:r>
            <a:r>
              <a:rPr lang="en-US" altLang="zh-CN"/>
              <a:t>|= </a:t>
            </a:r>
            <a:r>
              <a:rPr lang="en-US" altLang="zh-CN">
                <a:sym typeface="Symbol" panose="05050102010706020507" pitchFamily="18" charset="2"/>
              </a:rPr>
              <a:t>       </a:t>
            </a:r>
            <a:r>
              <a:rPr lang="en-US" altLang="zh-CN"/>
              <a:t>(*)</a:t>
            </a:r>
          </a:p>
          <a:p>
            <a:pPr algn="just">
              <a:spcBef>
                <a:spcPts val="600"/>
              </a:spcBef>
            </a:pPr>
            <a:endParaRPr lang="en-US" altLang="zh-CN"/>
          </a:p>
          <a:p>
            <a:pPr algn="just">
              <a:spcBef>
                <a:spcPts val="600"/>
              </a:spcBef>
            </a:pPr>
            <a:r>
              <a:rPr lang="zh-CN" altLang="en-US"/>
              <a:t>有时为了方便将前提集用</a:t>
            </a:r>
            <a:r>
              <a:rPr lang="zh-CN" altLang="en-US">
                <a:sym typeface="Symbol" panose="05050102010706020507" pitchFamily="18" charset="2"/>
              </a:rPr>
              <a:t></a:t>
            </a:r>
            <a:r>
              <a:rPr lang="zh-CN" altLang="en-US"/>
              <a:t>表示，即 </a:t>
            </a:r>
            <a:r>
              <a:rPr lang="zh-CN" altLang="en-US">
                <a:sym typeface="Symbol" panose="05050102010706020507" pitchFamily="18" charset="2"/>
              </a:rPr>
              <a:t> </a:t>
            </a:r>
            <a:r>
              <a:rPr lang="en-US" altLang="zh-CN">
                <a:sym typeface="Symbol" panose="05050102010706020507" pitchFamily="18" charset="2"/>
              </a:rPr>
              <a:t>= {</a:t>
            </a:r>
            <a:r>
              <a:rPr lang="en-US" altLang="zh-CN" baseline="-25000">
                <a:sym typeface="Symbol" panose="05050102010706020507" pitchFamily="18" charset="2"/>
              </a:rPr>
              <a:t>1</a:t>
            </a:r>
            <a:r>
              <a:rPr lang="en-US" altLang="zh-CN">
                <a:sym typeface="Symbol" panose="05050102010706020507" pitchFamily="18" charset="2"/>
              </a:rPr>
              <a:t>, </a:t>
            </a:r>
            <a:r>
              <a:rPr lang="en-US" altLang="zh-CN" baseline="-25000">
                <a:sym typeface="Symbol" panose="05050102010706020507" pitchFamily="18" charset="2"/>
              </a:rPr>
              <a:t>2</a:t>
            </a:r>
            <a:r>
              <a:rPr lang="en-US" altLang="zh-CN">
                <a:sym typeface="Symbol" panose="05050102010706020507" pitchFamily="18" charset="2"/>
              </a:rPr>
              <a:t>, …, </a:t>
            </a:r>
            <a:r>
              <a:rPr lang="en-US" altLang="zh-CN" baseline="-25000">
                <a:sym typeface="Symbol" panose="05050102010706020507" pitchFamily="18" charset="2"/>
              </a:rPr>
              <a:t>n</a:t>
            </a:r>
            <a:r>
              <a:rPr lang="en-US" altLang="zh-CN">
                <a:sym typeface="Symbol" panose="05050102010706020507" pitchFamily="18" charset="2"/>
              </a:rPr>
              <a:t>}</a:t>
            </a:r>
            <a:r>
              <a:rPr lang="zh-CN" altLang="en-US">
                <a:sym typeface="Symbol" panose="05050102010706020507" pitchFamily="18" charset="2"/>
              </a:rPr>
              <a:t>。</a:t>
            </a:r>
            <a:endParaRPr lang="zh-CN" altLang="en-US"/>
          </a:p>
          <a:p>
            <a:pPr algn="just">
              <a:spcBef>
                <a:spcPts val="600"/>
              </a:spcBef>
            </a:pPr>
            <a:r>
              <a:rPr lang="zh-CN" altLang="en-US"/>
              <a:t>关于</a:t>
            </a:r>
            <a:r>
              <a:rPr lang="en-US" altLang="zh-CN"/>
              <a:t>(*)</a:t>
            </a:r>
            <a:r>
              <a:rPr lang="zh-CN" altLang="en-US"/>
              <a:t>的逻辑关系，可以用下式解释：</a:t>
            </a:r>
          </a:p>
          <a:p>
            <a:pPr algn="ctr">
              <a:spcBef>
                <a:spcPts val="600"/>
              </a:spcBef>
            </a:pPr>
            <a:r>
              <a:rPr lang="zh-CN" altLang="en-US">
                <a:sym typeface="Symbol" panose="05050102010706020507" pitchFamily="18" charset="2"/>
              </a:rPr>
              <a:t></a:t>
            </a:r>
            <a:r>
              <a:rPr lang="en-US" altLang="zh-CN" baseline="-25000">
                <a:sym typeface="Symbol" panose="05050102010706020507" pitchFamily="18" charset="2"/>
              </a:rPr>
              <a:t>1</a:t>
            </a:r>
            <a:r>
              <a:rPr lang="en-US" altLang="zh-CN">
                <a:sym typeface="Symbol" panose="05050102010706020507" pitchFamily="18" charset="2"/>
              </a:rPr>
              <a:t></a:t>
            </a:r>
            <a:r>
              <a:rPr lang="en-US" altLang="zh-CN" baseline="-25000">
                <a:sym typeface="Symbol" panose="05050102010706020507" pitchFamily="18" charset="2"/>
              </a:rPr>
              <a:t>2</a:t>
            </a:r>
            <a:r>
              <a:rPr lang="en-US" altLang="zh-CN">
                <a:sym typeface="Symbol" panose="05050102010706020507" pitchFamily="18" charset="2"/>
              </a:rPr>
              <a:t>…</a:t>
            </a:r>
            <a:r>
              <a:rPr lang="en-US" altLang="zh-CN" baseline="-25000">
                <a:sym typeface="Symbol" panose="05050102010706020507" pitchFamily="18" charset="2"/>
              </a:rPr>
              <a:t>n </a:t>
            </a:r>
            <a:r>
              <a:rPr lang="en-US" altLang="zh-CN">
                <a:sym typeface="Symbol" panose="05050102010706020507" pitchFamily="18" charset="2"/>
              </a:rPr>
              <a:t></a:t>
            </a:r>
            <a:r>
              <a:rPr lang="en-US" altLang="zh-CN"/>
              <a:t> </a:t>
            </a:r>
            <a:r>
              <a:rPr lang="en-US" altLang="zh-CN">
                <a:sym typeface="Symbol" panose="05050102010706020507" pitchFamily="18" charset="2"/>
              </a:rPr>
              <a:t></a:t>
            </a:r>
            <a:endParaRPr lang="en-US" altLang="zh-CN"/>
          </a:p>
          <a:p>
            <a:pPr algn="just"/>
            <a:endParaRPr lang="zh-CN" altLang="en-US">
              <a:ea typeface="楷体_GB2312" panose="02010609030101010101" pitchFamily="49" charset="-122"/>
            </a:endParaRPr>
          </a:p>
        </p:txBody>
      </p:sp>
    </p:spTree>
    <p:extLst>
      <p:ext uri="{BB962C8B-B14F-4D97-AF65-F5344CB8AC3E}">
        <p14:creationId xmlns:p14="http://schemas.microsoft.com/office/powerpoint/2010/main" val="411971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latin typeface="+mn-ea"/>
                <a:ea typeface="+mn-ea"/>
              </a:rPr>
              <a:t>1.5.1</a:t>
            </a:r>
            <a:r>
              <a:rPr lang="zh-CN" altLang="en-US">
                <a:latin typeface="+mn-ea"/>
                <a:ea typeface="+mn-ea"/>
              </a:rPr>
              <a:t>　形式推理的一般概念</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spcBef>
                <a:spcPts val="600"/>
              </a:spcBef>
            </a:pPr>
            <a:r>
              <a:rPr lang="zh-CN" altLang="en-US"/>
              <a:t>在自然推理系统中，推理规则主要包括两大类</a:t>
            </a:r>
            <a:endParaRPr lang="en-US" altLang="zh-CN"/>
          </a:p>
          <a:p>
            <a:pPr marL="285750" indent="-285750" algn="just">
              <a:spcBef>
                <a:spcPts val="600"/>
              </a:spcBef>
              <a:buFont typeface="Wingdings" panose="05000000000000000000" pitchFamily="2" charset="2"/>
              <a:buChar char="Ø"/>
            </a:pPr>
            <a:r>
              <a:rPr lang="zh-CN" altLang="en-US"/>
              <a:t>一类为直接推理规则</a:t>
            </a:r>
            <a:endParaRPr lang="en-US" altLang="zh-CN"/>
          </a:p>
          <a:p>
            <a:pPr marL="285750" indent="-285750" algn="just">
              <a:spcBef>
                <a:spcPts val="600"/>
              </a:spcBef>
              <a:buFont typeface="Wingdings" panose="05000000000000000000" pitchFamily="2" charset="2"/>
              <a:buChar char="Ø"/>
            </a:pPr>
            <a:r>
              <a:rPr lang="zh-CN" altLang="en-US"/>
              <a:t>另一类为间接推理规则或称为假设消去规则</a:t>
            </a:r>
          </a:p>
          <a:p>
            <a:pPr algn="just">
              <a:spcBef>
                <a:spcPts val="600"/>
              </a:spcBef>
            </a:pPr>
            <a:r>
              <a:rPr lang="zh-CN" altLang="en-US"/>
              <a:t>    </a:t>
            </a:r>
            <a:endParaRPr lang="en-US" altLang="zh-CN"/>
          </a:p>
          <a:p>
            <a:pPr algn="just">
              <a:spcBef>
                <a:spcPts val="600"/>
              </a:spcBef>
            </a:pPr>
            <a:r>
              <a:rPr lang="zh-CN" altLang="en-US"/>
              <a:t>一般来说，</a:t>
            </a:r>
            <a:r>
              <a:rPr lang="zh-CN" altLang="en-US" b="1">
                <a:solidFill>
                  <a:srgbClr val="0070C0"/>
                </a:solidFill>
              </a:rPr>
              <a:t>直接推理规则</a:t>
            </a:r>
            <a:r>
              <a:rPr lang="zh-CN" altLang="en-US"/>
              <a:t>具有下述形式</a:t>
            </a:r>
          </a:p>
          <a:p>
            <a:pPr algn="ctr">
              <a:spcBef>
                <a:spcPts val="600"/>
              </a:spcBef>
            </a:pPr>
            <a:r>
              <a:rPr lang="zh-CN" altLang="en-US">
                <a:sym typeface="Symbol" panose="05050102010706020507" pitchFamily="18" charset="2"/>
              </a:rPr>
              <a:t></a:t>
            </a:r>
            <a:r>
              <a:rPr lang="en-US" altLang="zh-CN" baseline="-25000">
                <a:sym typeface="Symbol" panose="05050102010706020507" pitchFamily="18" charset="2"/>
              </a:rPr>
              <a:t>1</a:t>
            </a:r>
            <a:r>
              <a:rPr lang="en-US" altLang="zh-CN">
                <a:sym typeface="Symbol" panose="05050102010706020507" pitchFamily="18" charset="2"/>
              </a:rPr>
              <a:t>,</a:t>
            </a:r>
            <a:r>
              <a:rPr lang="en-US" altLang="zh-CN" baseline="-25000">
                <a:sym typeface="Symbol" panose="05050102010706020507" pitchFamily="18" charset="2"/>
              </a:rPr>
              <a:t>2</a:t>
            </a:r>
            <a:r>
              <a:rPr lang="en-US" altLang="zh-CN">
                <a:sym typeface="Symbol" panose="05050102010706020507" pitchFamily="18" charset="2"/>
              </a:rPr>
              <a:t>,…,</a:t>
            </a:r>
            <a:r>
              <a:rPr lang="en-US" altLang="zh-CN" baseline="-25000">
                <a:sym typeface="Symbol" panose="05050102010706020507" pitchFamily="18" charset="2"/>
              </a:rPr>
              <a:t>n</a:t>
            </a:r>
            <a:r>
              <a:rPr lang="en-US" altLang="zh-CN"/>
              <a:t>┝ </a:t>
            </a:r>
            <a:r>
              <a:rPr lang="en-US" altLang="zh-CN">
                <a:sym typeface="Symbol" panose="05050102010706020507" pitchFamily="18" charset="2"/>
              </a:rPr>
              <a:t></a:t>
            </a:r>
            <a:endParaRPr lang="en-US" altLang="zh-CN"/>
          </a:p>
          <a:p>
            <a:pPr algn="just">
              <a:spcBef>
                <a:spcPts val="600"/>
              </a:spcBef>
            </a:pPr>
            <a:r>
              <a:rPr lang="zh-CN" altLang="en-US"/>
              <a:t>意指：若在推理过程中 </a:t>
            </a:r>
            <a:r>
              <a:rPr lang="zh-CN" altLang="en-US">
                <a:sym typeface="Symbol" panose="05050102010706020507" pitchFamily="18" charset="2"/>
              </a:rPr>
              <a:t></a:t>
            </a:r>
            <a:r>
              <a:rPr lang="en-US" altLang="zh-CN" baseline="-25000">
                <a:sym typeface="Symbol" panose="05050102010706020507" pitchFamily="18" charset="2"/>
              </a:rPr>
              <a:t>1</a:t>
            </a:r>
            <a:r>
              <a:rPr lang="en-US" altLang="zh-CN">
                <a:sym typeface="Symbol" panose="05050102010706020507" pitchFamily="18" charset="2"/>
              </a:rPr>
              <a:t>,</a:t>
            </a:r>
            <a:r>
              <a:rPr lang="en-US" altLang="zh-CN" baseline="-25000">
                <a:sym typeface="Symbol" panose="05050102010706020507" pitchFamily="18" charset="2"/>
              </a:rPr>
              <a:t>2</a:t>
            </a:r>
            <a:r>
              <a:rPr lang="en-US" altLang="zh-CN">
                <a:sym typeface="Symbol" panose="05050102010706020507" pitchFamily="18" charset="2"/>
              </a:rPr>
              <a:t>,…,</a:t>
            </a:r>
            <a:r>
              <a:rPr lang="en-US" altLang="zh-CN" baseline="-25000">
                <a:sym typeface="Symbol" panose="05050102010706020507" pitchFamily="18" charset="2"/>
              </a:rPr>
              <a:t>n </a:t>
            </a:r>
            <a:r>
              <a:rPr lang="zh-CN" altLang="en-US"/>
              <a:t>已经引出，则根据此规则可引出</a:t>
            </a:r>
            <a:r>
              <a:rPr lang="zh-CN" altLang="en-US">
                <a:sym typeface="Symbol" panose="05050102010706020507" pitchFamily="18" charset="2"/>
              </a:rPr>
              <a:t></a:t>
            </a:r>
            <a:r>
              <a:rPr lang="zh-CN" altLang="en-US"/>
              <a:t> 。</a:t>
            </a:r>
          </a:p>
          <a:p>
            <a:pPr algn="just">
              <a:spcBef>
                <a:spcPts val="600"/>
              </a:spcBef>
            </a:pPr>
            <a:r>
              <a:rPr lang="zh-CN" altLang="en-US"/>
              <a:t>    </a:t>
            </a:r>
            <a:endParaRPr lang="en-US" altLang="zh-CN"/>
          </a:p>
          <a:p>
            <a:pPr algn="just">
              <a:spcBef>
                <a:spcPts val="600"/>
              </a:spcBef>
            </a:pPr>
            <a:r>
              <a:rPr lang="zh-CN" altLang="en-US"/>
              <a:t>如果用命题公式之间的逻辑关系来说明，那么此规则的含义可理解为</a:t>
            </a:r>
          </a:p>
          <a:p>
            <a:pPr algn="ctr">
              <a:spcBef>
                <a:spcPts val="600"/>
              </a:spcBef>
            </a:pPr>
            <a:r>
              <a:rPr lang="zh-CN" altLang="en-US">
                <a:sym typeface="Symbol" panose="05050102010706020507" pitchFamily="18" charset="2"/>
              </a:rPr>
              <a:t></a:t>
            </a:r>
            <a:r>
              <a:rPr lang="en-US" altLang="zh-CN" baseline="-25000">
                <a:sym typeface="Symbol" panose="05050102010706020507" pitchFamily="18" charset="2"/>
              </a:rPr>
              <a:t>1 </a:t>
            </a:r>
            <a:r>
              <a:rPr lang="en-US" altLang="zh-CN">
                <a:sym typeface="Symbol" panose="05050102010706020507" pitchFamily="18" charset="2"/>
              </a:rPr>
              <a:t> </a:t>
            </a:r>
            <a:r>
              <a:rPr lang="en-US" altLang="zh-CN" baseline="-25000">
                <a:sym typeface="Symbol" panose="05050102010706020507" pitchFamily="18" charset="2"/>
              </a:rPr>
              <a:t>2 </a:t>
            </a:r>
            <a:r>
              <a:rPr lang="en-US" altLang="zh-CN">
                <a:sym typeface="Symbol" panose="05050102010706020507" pitchFamily="18" charset="2"/>
              </a:rPr>
              <a:t> …  </a:t>
            </a:r>
            <a:r>
              <a:rPr lang="en-US" altLang="zh-CN" baseline="-25000">
                <a:sym typeface="Symbol" panose="05050102010706020507" pitchFamily="18" charset="2"/>
              </a:rPr>
              <a:t>n </a:t>
            </a:r>
            <a:r>
              <a:rPr lang="en-US" altLang="zh-CN">
                <a:sym typeface="Symbol" panose="05050102010706020507" pitchFamily="18" charset="2"/>
              </a:rPr>
              <a:t></a:t>
            </a:r>
            <a:r>
              <a:rPr lang="en-US" altLang="zh-CN"/>
              <a:t> </a:t>
            </a:r>
            <a:r>
              <a:rPr lang="en-US" altLang="zh-CN">
                <a:sym typeface="Symbol" panose="05050102010706020507" pitchFamily="18" charset="2"/>
              </a:rPr>
              <a:t></a:t>
            </a:r>
            <a:endParaRPr lang="en-US" altLang="zh-CN"/>
          </a:p>
          <a:p>
            <a:pPr algn="just">
              <a:spcBef>
                <a:spcPts val="600"/>
              </a:spcBef>
            </a:pPr>
            <a:endParaRPr lang="en-US" altLang="zh-CN"/>
          </a:p>
          <a:p>
            <a:pPr algn="just">
              <a:spcBef>
                <a:spcPts val="600"/>
              </a:spcBef>
            </a:pPr>
            <a:r>
              <a:rPr lang="zh-CN" altLang="en-US"/>
              <a:t>例如“ </a:t>
            </a:r>
            <a:r>
              <a:rPr lang="zh-CN" altLang="en-US">
                <a:sym typeface="Symbol" panose="05050102010706020507" pitchFamily="18" charset="2"/>
              </a:rPr>
              <a:t> </a:t>
            </a:r>
            <a:r>
              <a:rPr lang="en-US" altLang="zh-CN"/>
              <a:t>, </a:t>
            </a:r>
            <a:r>
              <a:rPr lang="en-US" altLang="zh-CN">
                <a:sym typeface="Symbol" panose="05050102010706020507" pitchFamily="18" charset="2"/>
              </a:rPr>
              <a:t></a:t>
            </a:r>
            <a:r>
              <a:rPr lang="en-US" altLang="zh-CN"/>
              <a:t>┝ </a:t>
            </a:r>
            <a:r>
              <a:rPr lang="en-US" altLang="zh-CN">
                <a:sym typeface="Symbol" panose="05050102010706020507" pitchFamily="18" charset="2"/>
              </a:rPr>
              <a:t> </a:t>
            </a:r>
            <a:r>
              <a:rPr lang="en-US" altLang="zh-CN"/>
              <a:t>”</a:t>
            </a:r>
            <a:r>
              <a:rPr lang="zh-CN" altLang="en-US"/>
              <a:t>意为在推理过程中，若</a:t>
            </a:r>
            <a:r>
              <a:rPr lang="zh-CN" altLang="en-US">
                <a:sym typeface="Symbol" panose="05050102010706020507" pitchFamily="18" charset="2"/>
              </a:rPr>
              <a:t></a:t>
            </a:r>
            <a:r>
              <a:rPr lang="zh-CN" altLang="en-US"/>
              <a:t>及</a:t>
            </a:r>
            <a:r>
              <a:rPr lang="zh-CN" altLang="en-US">
                <a:sym typeface="Symbol" panose="05050102010706020507" pitchFamily="18" charset="2"/>
              </a:rPr>
              <a:t></a:t>
            </a:r>
            <a:r>
              <a:rPr lang="zh-CN" altLang="en-US"/>
              <a:t>已经引出，那么便可直接引出</a:t>
            </a:r>
            <a:r>
              <a:rPr lang="zh-CN" altLang="en-US">
                <a:sym typeface="Symbol" panose="05050102010706020507" pitchFamily="18" charset="2"/>
              </a:rPr>
              <a:t></a:t>
            </a:r>
            <a:r>
              <a:rPr lang="zh-CN" altLang="en-US"/>
              <a:t> 。此规则所表示的逻辑关系是： </a:t>
            </a:r>
          </a:p>
          <a:p>
            <a:pPr algn="ctr">
              <a:spcBef>
                <a:spcPts val="600"/>
              </a:spcBef>
            </a:pPr>
            <a:r>
              <a:rPr lang="zh-CN" altLang="en-US">
                <a:sym typeface="Symbol" panose="05050102010706020507" pitchFamily="18" charset="2"/>
              </a:rPr>
              <a:t></a:t>
            </a:r>
            <a:r>
              <a:rPr lang="en-US" altLang="zh-CN">
                <a:sym typeface="Symbol" panose="05050102010706020507" pitchFamily="18" charset="2"/>
              </a:rPr>
              <a:t>() </a:t>
            </a:r>
            <a:r>
              <a:rPr lang="en-US" altLang="zh-CN"/>
              <a:t> </a:t>
            </a:r>
            <a:r>
              <a:rPr lang="en-US" altLang="zh-CN">
                <a:sym typeface="Symbol" panose="05050102010706020507" pitchFamily="18" charset="2"/>
              </a:rPr>
              <a:t></a:t>
            </a:r>
            <a:r>
              <a:rPr lang="en-US" altLang="zh-CN"/>
              <a:t> </a:t>
            </a:r>
            <a:r>
              <a:rPr lang="zh-CN" altLang="en-US"/>
              <a:t>。</a:t>
            </a:r>
          </a:p>
          <a:p>
            <a:pPr algn="just">
              <a:spcBef>
                <a:spcPts val="600"/>
              </a:spcBef>
            </a:pPr>
            <a:r>
              <a:rPr lang="zh-CN" altLang="en-US"/>
              <a:t>当然，在以后的形式推理过程中，不进行后者的解释。</a:t>
            </a:r>
          </a:p>
          <a:p>
            <a:pPr algn="just"/>
            <a:endParaRPr lang="zh-CN" altLang="en-US">
              <a:ea typeface="楷体_GB2312" panose="02010609030101010101" pitchFamily="49" charset="-122"/>
            </a:endParaRPr>
          </a:p>
        </p:txBody>
      </p:sp>
    </p:spTree>
    <p:extLst>
      <p:ext uri="{BB962C8B-B14F-4D97-AF65-F5344CB8AC3E}">
        <p14:creationId xmlns:p14="http://schemas.microsoft.com/office/powerpoint/2010/main" val="291505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1.5.1</a:t>
            </a:r>
            <a:r>
              <a:rPr lang="zh-CN" altLang="en-US"/>
              <a:t>　形式推理的一般概念</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r>
              <a:rPr lang="zh-CN" altLang="en-US"/>
              <a:t>一般来说，</a:t>
            </a:r>
            <a:r>
              <a:rPr lang="zh-CN" altLang="en-US" b="1">
                <a:solidFill>
                  <a:srgbClr val="0070C0"/>
                </a:solidFill>
              </a:rPr>
              <a:t>间接推理规则</a:t>
            </a:r>
            <a:r>
              <a:rPr lang="zh-CN" altLang="en-US"/>
              <a:t>上有下述形式</a:t>
            </a:r>
          </a:p>
          <a:p>
            <a:pPr algn="ctr"/>
            <a:r>
              <a:rPr lang="zh-CN" altLang="en-US"/>
              <a:t>“若 </a:t>
            </a:r>
            <a:r>
              <a:rPr lang="zh-CN" altLang="en-US">
                <a:sym typeface="Symbol" panose="05050102010706020507" pitchFamily="18" charset="2"/>
              </a:rPr>
              <a:t></a:t>
            </a:r>
            <a:r>
              <a:rPr lang="zh-CN" altLang="en-US"/>
              <a:t>，</a:t>
            </a:r>
            <a:r>
              <a:rPr lang="zh-CN" altLang="en-US">
                <a:sym typeface="Symbol" panose="05050102010706020507" pitchFamily="18" charset="2"/>
              </a:rPr>
              <a:t></a:t>
            </a:r>
            <a:r>
              <a:rPr lang="zh-CN" altLang="en-US"/>
              <a:t> </a:t>
            </a:r>
            <a:r>
              <a:rPr lang="en-US" altLang="zh-CN"/>
              <a:t>|= </a:t>
            </a:r>
            <a:r>
              <a:rPr lang="en-US" altLang="zh-CN">
                <a:sym typeface="Symbol" panose="05050102010706020507" pitchFamily="18" charset="2"/>
              </a:rPr>
              <a:t></a:t>
            </a:r>
            <a:r>
              <a:rPr lang="en-US" altLang="zh-CN"/>
              <a:t> </a:t>
            </a:r>
            <a:r>
              <a:rPr lang="zh-CN" altLang="en-US"/>
              <a:t>，则 </a:t>
            </a:r>
            <a:r>
              <a:rPr lang="zh-CN" altLang="en-US">
                <a:sym typeface="Symbol" panose="05050102010706020507" pitchFamily="18" charset="2"/>
              </a:rPr>
              <a:t></a:t>
            </a:r>
            <a:r>
              <a:rPr lang="zh-CN" altLang="en-US"/>
              <a:t>┝ </a:t>
            </a:r>
            <a:r>
              <a:rPr lang="zh-CN" altLang="en-US">
                <a:sym typeface="Symbol" panose="05050102010706020507" pitchFamily="18" charset="2"/>
              </a:rPr>
              <a:t></a:t>
            </a:r>
            <a:r>
              <a:rPr lang="zh-CN" altLang="en-US"/>
              <a:t>  ” </a:t>
            </a:r>
            <a:endParaRPr lang="en-US" altLang="zh-CN"/>
          </a:p>
          <a:p>
            <a:pPr algn="just"/>
            <a:r>
              <a:rPr lang="zh-CN" altLang="en-US"/>
              <a:t>意指：若在前提集</a:t>
            </a:r>
            <a:r>
              <a:rPr lang="zh-CN" altLang="en-US">
                <a:sym typeface="Symbol" panose="05050102010706020507" pitchFamily="18" charset="2"/>
              </a:rPr>
              <a:t></a:t>
            </a:r>
            <a:r>
              <a:rPr lang="zh-CN" altLang="en-US"/>
              <a:t>下，利用新的假设</a:t>
            </a:r>
            <a:r>
              <a:rPr lang="en-US" altLang="zh-CN"/>
              <a:t>(</a:t>
            </a:r>
            <a:r>
              <a:rPr lang="zh-CN" altLang="en-US"/>
              <a:t>额外假设</a:t>
            </a:r>
            <a:r>
              <a:rPr lang="en-US" altLang="zh-CN"/>
              <a:t>)</a:t>
            </a:r>
            <a:r>
              <a:rPr lang="en-US" altLang="zh-CN">
                <a:sym typeface="Symbol" panose="05050102010706020507" pitchFamily="18" charset="2"/>
              </a:rPr>
              <a:t></a:t>
            </a:r>
            <a:r>
              <a:rPr lang="zh-CN" altLang="en-US"/>
              <a:t>能够证明</a:t>
            </a:r>
            <a:r>
              <a:rPr lang="zh-CN" altLang="en-US">
                <a:sym typeface="Symbol" panose="05050102010706020507" pitchFamily="18" charset="2"/>
              </a:rPr>
              <a:t></a:t>
            </a:r>
            <a:r>
              <a:rPr lang="zh-CN" altLang="en-US"/>
              <a:t>，则可消去假设</a:t>
            </a:r>
            <a:r>
              <a:rPr lang="zh-CN" altLang="en-US">
                <a:sym typeface="Symbol" panose="05050102010706020507" pitchFamily="18" charset="2"/>
              </a:rPr>
              <a:t></a:t>
            </a:r>
            <a:r>
              <a:rPr lang="zh-CN" altLang="en-US"/>
              <a:t>而直接引出</a:t>
            </a:r>
            <a:r>
              <a:rPr lang="zh-CN" altLang="en-US">
                <a:sym typeface="Symbol" panose="05050102010706020507" pitchFamily="18" charset="2"/>
              </a:rPr>
              <a:t></a:t>
            </a:r>
            <a:r>
              <a:rPr lang="zh-CN" altLang="en-US"/>
              <a:t> 。然而在增加了假设</a:t>
            </a:r>
            <a:r>
              <a:rPr lang="zh-CN" altLang="en-US">
                <a:sym typeface="Symbol" panose="05050102010706020507" pitchFamily="18" charset="2"/>
              </a:rPr>
              <a:t></a:t>
            </a:r>
            <a:r>
              <a:rPr lang="zh-CN" altLang="en-US"/>
              <a:t>之下引出的诸命题公式直到</a:t>
            </a:r>
            <a:r>
              <a:rPr lang="zh-CN" altLang="en-US">
                <a:sym typeface="Symbol" panose="05050102010706020507" pitchFamily="18" charset="2"/>
              </a:rPr>
              <a:t></a:t>
            </a:r>
            <a:r>
              <a:rPr lang="zh-CN" altLang="en-US"/>
              <a:t>在以后的证明过程中不允许再引用。</a:t>
            </a:r>
          </a:p>
          <a:p>
            <a:pPr algn="just"/>
            <a:r>
              <a:rPr lang="zh-CN" altLang="en-US"/>
              <a:t>    </a:t>
            </a:r>
            <a:endParaRPr lang="en-US" altLang="zh-CN"/>
          </a:p>
          <a:p>
            <a:pPr algn="just"/>
            <a:r>
              <a:rPr lang="zh-CN" altLang="en-US"/>
              <a:t>例如，“若</a:t>
            </a:r>
            <a:r>
              <a:rPr lang="zh-CN" altLang="en-US">
                <a:sym typeface="Symbol" panose="05050102010706020507" pitchFamily="18" charset="2"/>
              </a:rPr>
              <a:t></a:t>
            </a:r>
            <a:r>
              <a:rPr lang="zh-CN" altLang="en-US"/>
              <a:t>，</a:t>
            </a:r>
            <a:r>
              <a:rPr lang="zh-CN" altLang="en-US">
                <a:sym typeface="Symbol" panose="05050102010706020507" pitchFamily="18" charset="2"/>
              </a:rPr>
              <a:t></a:t>
            </a:r>
            <a:r>
              <a:rPr lang="zh-CN" altLang="en-US"/>
              <a:t> </a:t>
            </a:r>
            <a:r>
              <a:rPr lang="en-US" altLang="zh-CN"/>
              <a:t>|= </a:t>
            </a:r>
            <a:r>
              <a:rPr lang="en-US" altLang="zh-CN">
                <a:sym typeface="Symbol" panose="05050102010706020507" pitchFamily="18" charset="2"/>
              </a:rPr>
              <a:t></a:t>
            </a:r>
            <a:r>
              <a:rPr lang="en-US" altLang="zh-CN"/>
              <a:t> </a:t>
            </a:r>
            <a:r>
              <a:rPr lang="zh-CN" altLang="en-US"/>
              <a:t>，则 </a:t>
            </a:r>
            <a:r>
              <a:rPr lang="zh-CN" altLang="en-US">
                <a:sym typeface="Symbol" panose="05050102010706020507" pitchFamily="18" charset="2"/>
              </a:rPr>
              <a:t></a:t>
            </a:r>
            <a:r>
              <a:rPr lang="zh-CN" altLang="en-US"/>
              <a:t>┝ </a:t>
            </a:r>
            <a:r>
              <a:rPr lang="zh-CN" altLang="en-US">
                <a:sym typeface="Symbol" panose="05050102010706020507" pitchFamily="18" charset="2"/>
              </a:rPr>
              <a:t></a:t>
            </a:r>
            <a:r>
              <a:rPr lang="zh-CN" altLang="en-US"/>
              <a:t> 。”</a:t>
            </a:r>
          </a:p>
          <a:p>
            <a:pPr algn="just"/>
            <a:r>
              <a:rPr lang="zh-CN" altLang="en-US"/>
              <a:t>意为：若在增加了假设</a:t>
            </a:r>
            <a:r>
              <a:rPr lang="zh-CN" altLang="en-US">
                <a:sym typeface="Symbol" panose="05050102010706020507" pitchFamily="18" charset="2"/>
              </a:rPr>
              <a:t></a:t>
            </a:r>
            <a:r>
              <a:rPr lang="zh-CN" altLang="en-US"/>
              <a:t>之下能够证明</a:t>
            </a:r>
            <a:r>
              <a:rPr lang="zh-CN" altLang="en-US">
                <a:sym typeface="Symbol" panose="05050102010706020507" pitchFamily="18" charset="2"/>
              </a:rPr>
              <a:t></a:t>
            </a:r>
            <a:r>
              <a:rPr lang="zh-CN" altLang="en-US"/>
              <a:t>，则可消去假设</a:t>
            </a:r>
            <a:r>
              <a:rPr lang="zh-CN" altLang="en-US">
                <a:sym typeface="Symbol" panose="05050102010706020507" pitchFamily="18" charset="2"/>
              </a:rPr>
              <a:t></a:t>
            </a:r>
            <a:r>
              <a:rPr lang="zh-CN" altLang="en-US"/>
              <a:t>而直接引入 </a:t>
            </a:r>
            <a:r>
              <a:rPr lang="zh-CN" altLang="en-US">
                <a:sym typeface="Symbol" panose="05050102010706020507" pitchFamily="18" charset="2"/>
              </a:rPr>
              <a:t></a:t>
            </a:r>
            <a:r>
              <a:rPr lang="zh-CN" altLang="en-US"/>
              <a:t> 。</a:t>
            </a:r>
          </a:p>
          <a:p>
            <a:pPr algn="just"/>
            <a:r>
              <a:rPr lang="zh-CN" altLang="en-US"/>
              <a:t>    </a:t>
            </a:r>
            <a:endParaRPr lang="en-US" altLang="zh-CN"/>
          </a:p>
          <a:p>
            <a:pPr algn="just"/>
            <a:r>
              <a:rPr lang="zh-CN" altLang="en-US"/>
              <a:t>由于间接规则的应用，若将诸前提</a:t>
            </a:r>
            <a:r>
              <a:rPr lang="zh-CN" altLang="en-US">
                <a:sym typeface="Symbol" panose="05050102010706020507" pitchFamily="18" charset="2"/>
              </a:rPr>
              <a:t></a:t>
            </a:r>
            <a:r>
              <a:rPr lang="en-US" altLang="zh-CN" baseline="-25000">
                <a:sym typeface="Symbol" panose="05050102010706020507" pitchFamily="18" charset="2"/>
              </a:rPr>
              <a:t>i</a:t>
            </a:r>
            <a:r>
              <a:rPr lang="zh-CN" altLang="en-US"/>
              <a:t>也看成是额外假设，可能导致具有下述形式的证明：</a:t>
            </a:r>
          </a:p>
          <a:p>
            <a:pPr algn="ctr"/>
            <a:r>
              <a:rPr lang="en-US" altLang="zh-CN"/>
              <a:t>|= </a:t>
            </a:r>
            <a:r>
              <a:rPr lang="en-US" altLang="zh-CN">
                <a:sym typeface="Symbol" panose="05050102010706020507" pitchFamily="18" charset="2"/>
              </a:rPr>
              <a:t></a:t>
            </a:r>
            <a:endParaRPr lang="en-US" altLang="zh-CN"/>
          </a:p>
          <a:p>
            <a:pPr algn="just"/>
            <a:r>
              <a:rPr lang="zh-CN" altLang="en-US"/>
              <a:t>这时称</a:t>
            </a:r>
            <a:r>
              <a:rPr lang="zh-CN" altLang="en-US">
                <a:sym typeface="Symbol" panose="05050102010706020507" pitchFamily="18" charset="2"/>
              </a:rPr>
              <a:t></a:t>
            </a:r>
            <a:r>
              <a:rPr lang="zh-CN" altLang="en-US"/>
              <a:t>为可证命题公式。</a:t>
            </a:r>
          </a:p>
          <a:p>
            <a:pPr algn="just"/>
            <a:r>
              <a:rPr lang="zh-CN" altLang="en-US"/>
              <a:t>   </a:t>
            </a:r>
            <a:r>
              <a:rPr lang="en-US" altLang="zh-CN"/>
              <a:t> </a:t>
            </a:r>
          </a:p>
          <a:p>
            <a:pPr algn="just"/>
            <a:r>
              <a:rPr lang="zh-CN" altLang="en-US"/>
              <a:t>如果用真假性来解释，可证命题公式即为永真命题公式。这条性质通常称为</a:t>
            </a:r>
            <a:r>
              <a:rPr lang="zh-CN" altLang="en-US" b="1">
                <a:solidFill>
                  <a:srgbClr val="0070C0"/>
                </a:solidFill>
              </a:rPr>
              <a:t>可靠性。</a:t>
            </a:r>
          </a:p>
          <a:p>
            <a:pPr algn="just"/>
            <a:endParaRPr lang="zh-CN" altLang="en-US">
              <a:ea typeface="楷体_GB2312" panose="02010609030101010101" pitchFamily="49" charset="-122"/>
            </a:endParaRPr>
          </a:p>
        </p:txBody>
      </p:sp>
    </p:spTree>
    <p:extLst>
      <p:ext uri="{BB962C8B-B14F-4D97-AF65-F5344CB8AC3E}">
        <p14:creationId xmlns:p14="http://schemas.microsoft.com/office/powerpoint/2010/main" val="54337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A111341-BB73-40B4-B12D-C7E43E83ED13}"/>
              </a:ext>
            </a:extLst>
          </p:cNvPr>
          <p:cNvSpPr>
            <a:spLocks noGrp="1"/>
          </p:cNvSpPr>
          <p:nvPr>
            <p:ph type="body" sz="quarter" idx="11"/>
          </p:nvPr>
        </p:nvSpPr>
        <p:spPr/>
        <p:txBody>
          <a:bodyPr/>
          <a:lstStyle/>
          <a:p>
            <a:pPr algn="just">
              <a:lnSpc>
                <a:spcPct val="100000"/>
              </a:lnSpc>
              <a:spcBef>
                <a:spcPts val="1800"/>
              </a:spcBef>
            </a:pPr>
            <a:r>
              <a:rPr lang="en-US" altLang="zh-CN" sz="2400">
                <a:effectLst/>
              </a:rPr>
              <a:t>1.5.1	    </a:t>
            </a:r>
            <a:r>
              <a:rPr lang="zh-CN" altLang="en-US" sz="2400">
                <a:effectLst/>
              </a:rPr>
              <a:t>形式推理的一般概念</a:t>
            </a:r>
            <a:endParaRPr lang="en-US" altLang="zh-CN" sz="2400">
              <a:effectLst/>
            </a:endParaRPr>
          </a:p>
          <a:p>
            <a:pPr algn="just">
              <a:lnSpc>
                <a:spcPct val="100000"/>
              </a:lnSpc>
              <a:spcBef>
                <a:spcPts val="1800"/>
              </a:spcBef>
            </a:pPr>
            <a:r>
              <a:rPr lang="en-US" altLang="zh-CN" sz="2400">
                <a:solidFill>
                  <a:srgbClr val="FF0000"/>
                </a:solidFill>
                <a:effectLst/>
              </a:rPr>
              <a:t>1.5.2    </a:t>
            </a:r>
            <a:r>
              <a:rPr lang="zh-CN" altLang="en-US" sz="2400">
                <a:solidFill>
                  <a:srgbClr val="FF0000"/>
                </a:solidFill>
                <a:effectLst/>
              </a:rPr>
              <a:t>命题演算的自然推理系统</a:t>
            </a:r>
            <a:endParaRPr lang="en-US" altLang="zh-CN" sz="2400">
              <a:solidFill>
                <a:srgbClr val="FF0000"/>
              </a:solidFill>
              <a:effectLst/>
            </a:endParaRPr>
          </a:p>
          <a:p>
            <a:pPr algn="just">
              <a:lnSpc>
                <a:spcPct val="100000"/>
              </a:lnSpc>
              <a:spcBef>
                <a:spcPts val="1800"/>
              </a:spcBef>
            </a:pPr>
            <a:r>
              <a:rPr lang="en-US" altLang="zh-CN" sz="2400">
                <a:effectLst/>
              </a:rPr>
              <a:t>1.5.3    </a:t>
            </a:r>
            <a:r>
              <a:rPr lang="zh-CN" altLang="en-US" sz="2400">
                <a:effectLst/>
              </a:rPr>
              <a:t>形式推理证明举例</a:t>
            </a:r>
          </a:p>
          <a:p>
            <a:pPr>
              <a:lnSpc>
                <a:spcPct val="100000"/>
              </a:lnSpc>
              <a:spcBef>
                <a:spcPts val="1800"/>
              </a:spcBef>
            </a:pPr>
            <a:endParaRPr lang="zh-CN" altLang="en-US" sz="2400">
              <a:effectLst/>
            </a:endParaRPr>
          </a:p>
        </p:txBody>
      </p:sp>
      <p:sp>
        <p:nvSpPr>
          <p:cNvPr id="3" name="文本占位符 2">
            <a:extLst>
              <a:ext uri="{FF2B5EF4-FFF2-40B4-BE49-F238E27FC236}">
                <a16:creationId xmlns:a16="http://schemas.microsoft.com/office/drawing/2014/main" id="{010AF481-B142-4596-9008-8D5D593E3D0C}"/>
              </a:ext>
            </a:extLst>
          </p:cNvPr>
          <p:cNvSpPr>
            <a:spLocks noGrp="1"/>
          </p:cNvSpPr>
          <p:nvPr>
            <p:ph type="body" sz="quarter" idx="13"/>
          </p:nvPr>
        </p:nvSpPr>
        <p:spPr>
          <a:xfrm>
            <a:off x="1805939" y="440690"/>
            <a:ext cx="4897720" cy="514350"/>
          </a:xfrm>
        </p:spPr>
        <p:txBody>
          <a:bodyPr/>
          <a:lstStyle/>
          <a:p>
            <a:r>
              <a:rPr lang="en-US" altLang="zh-CN">
                <a:ea typeface="楷体_GB2312" pitchFamily="49" charset="-122"/>
              </a:rPr>
              <a:t>1.5</a:t>
            </a:r>
            <a:r>
              <a:rPr lang="zh-CN" altLang="en-US">
                <a:ea typeface="楷体_GB2312" pitchFamily="49" charset="-122"/>
              </a:rPr>
              <a:t>　</a:t>
            </a:r>
            <a:r>
              <a:rPr lang="zh-CN" altLang="en-US"/>
              <a:t>命题演算的推理形式</a:t>
            </a:r>
          </a:p>
          <a:p>
            <a:endParaRPr lang="zh-CN" altLang="en-US"/>
          </a:p>
        </p:txBody>
      </p:sp>
    </p:spTree>
    <p:extLst>
      <p:ext uri="{BB962C8B-B14F-4D97-AF65-F5344CB8AC3E}">
        <p14:creationId xmlns:p14="http://schemas.microsoft.com/office/powerpoint/2010/main" val="834243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a:xfrm>
            <a:off x="1805939" y="440690"/>
            <a:ext cx="4856950" cy="514350"/>
          </a:xfrm>
        </p:spPr>
        <p:txBody>
          <a:bodyPr/>
          <a:lstStyle/>
          <a:p>
            <a:r>
              <a:rPr lang="en-US" altLang="zh-CN"/>
              <a:t>1.5.2</a:t>
            </a:r>
            <a:r>
              <a:rPr lang="zh-CN" altLang="en-US"/>
              <a:t>　命题演算的自然推理系统</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r>
              <a:rPr lang="zh-CN" altLang="en-US"/>
              <a:t>自然推理系统的证明是按行进行的，而且每行只能写一个命题公式。其一般格式如下</a:t>
            </a:r>
          </a:p>
          <a:p>
            <a:pPr algn="ctr"/>
            <a:r>
              <a:rPr lang="en-US" altLang="zh-CN"/>
              <a:t>&lt;</a:t>
            </a:r>
            <a:r>
              <a:rPr lang="zh-CN" altLang="en-US"/>
              <a:t>标号部分</a:t>
            </a:r>
            <a:r>
              <a:rPr lang="en-US" altLang="zh-CN"/>
              <a:t>&gt;</a:t>
            </a:r>
            <a:r>
              <a:rPr lang="zh-CN" altLang="en-US"/>
              <a:t>　　　</a:t>
            </a:r>
            <a:r>
              <a:rPr lang="en-US" altLang="zh-CN"/>
              <a:t>&lt;</a:t>
            </a:r>
            <a:r>
              <a:rPr lang="zh-CN" altLang="en-US"/>
              <a:t>命题公式</a:t>
            </a:r>
            <a:r>
              <a:rPr lang="en-US" altLang="zh-CN"/>
              <a:t>&gt;</a:t>
            </a:r>
            <a:r>
              <a:rPr lang="zh-CN" altLang="en-US"/>
              <a:t>　　　　</a:t>
            </a:r>
            <a:r>
              <a:rPr lang="en-US" altLang="zh-CN"/>
              <a:t>&lt;</a:t>
            </a:r>
            <a:r>
              <a:rPr lang="zh-CN" altLang="en-US"/>
              <a:t>说明部分</a:t>
            </a:r>
            <a:r>
              <a:rPr lang="en-US" altLang="zh-CN"/>
              <a:t>&gt;</a:t>
            </a:r>
          </a:p>
          <a:p>
            <a:pPr algn="just"/>
            <a:r>
              <a:rPr lang="en-US" altLang="zh-CN"/>
              <a:t>    1) </a:t>
            </a:r>
            <a:r>
              <a:rPr lang="zh-CN" altLang="en-US"/>
              <a:t>标号部分给出证明的步骤，而且是从第一步开始，逐步增加。如第</a:t>
            </a:r>
            <a:r>
              <a:rPr lang="en-US" altLang="zh-CN"/>
              <a:t>i</a:t>
            </a:r>
            <a:r>
              <a:rPr lang="zh-CN" altLang="en-US"/>
              <a:t>步写成 </a:t>
            </a:r>
            <a:r>
              <a:rPr lang="en-US" altLang="zh-CN"/>
              <a:t>(i) </a:t>
            </a:r>
            <a:r>
              <a:rPr lang="zh-CN" altLang="en-US"/>
              <a:t>等。</a:t>
            </a:r>
          </a:p>
          <a:p>
            <a:pPr algn="just"/>
            <a:r>
              <a:rPr lang="zh-CN" altLang="en-US"/>
              <a:t>    </a:t>
            </a:r>
            <a:r>
              <a:rPr lang="en-US" altLang="zh-CN"/>
              <a:t>2) </a:t>
            </a:r>
            <a:r>
              <a:rPr lang="zh-CN" altLang="en-US"/>
              <a:t>命题公式为在本章中所定义的命题公式。其中不能带有命题公式定义以外的字符，如逗号等是不允许的。</a:t>
            </a:r>
          </a:p>
          <a:p>
            <a:pPr algn="just"/>
            <a:r>
              <a:rPr lang="zh-CN" altLang="en-US"/>
              <a:t>    </a:t>
            </a:r>
            <a:r>
              <a:rPr lang="en-US" altLang="zh-CN"/>
              <a:t>3) </a:t>
            </a:r>
            <a:r>
              <a:rPr lang="zh-CN" altLang="en-US"/>
              <a:t>说明部分是指出引入该命题公式的根据。一般来说，总是给出规则名及某些辅助说明，以便验证。关于这一点，在下面给出规则时再作具体的说明。</a:t>
            </a:r>
          </a:p>
          <a:p>
            <a:pPr algn="just"/>
            <a:r>
              <a:rPr lang="zh-CN" altLang="en-US"/>
              <a:t>    </a:t>
            </a:r>
            <a:endParaRPr lang="en-US" altLang="zh-CN"/>
          </a:p>
          <a:p>
            <a:pPr algn="just"/>
            <a:r>
              <a:rPr lang="en-US" altLang="zh-CN"/>
              <a:t>    </a:t>
            </a:r>
            <a:r>
              <a:rPr lang="zh-CN" altLang="en-US"/>
              <a:t>对于一行中各部分的位置做如下约定：标号部分及说明部分各行之间应对齐，即下一行的相应部分的第一个字符与上一行应对齐。命题公式部分除规则中有其它约定外，也应对齐。同时一行各部分之间也应留有适当的空位，尤其是在命题公式与说明部分之间。</a:t>
            </a:r>
          </a:p>
          <a:p>
            <a:pPr algn="just"/>
            <a:endParaRPr lang="zh-CN" altLang="en-US">
              <a:ea typeface="楷体_GB2312" panose="02010609030101010101" pitchFamily="49" charset="-122"/>
            </a:endParaRPr>
          </a:p>
        </p:txBody>
      </p:sp>
    </p:spTree>
    <p:extLst>
      <p:ext uri="{BB962C8B-B14F-4D97-AF65-F5344CB8AC3E}">
        <p14:creationId xmlns:p14="http://schemas.microsoft.com/office/powerpoint/2010/main" val="3074578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a:xfrm>
            <a:off x="1805939" y="440690"/>
            <a:ext cx="4856950" cy="514350"/>
          </a:xfrm>
        </p:spPr>
        <p:txBody>
          <a:bodyPr/>
          <a:lstStyle/>
          <a:p>
            <a:r>
              <a:rPr lang="en-US" altLang="zh-CN"/>
              <a:t>1.5.2</a:t>
            </a:r>
            <a:r>
              <a:rPr lang="zh-CN" altLang="en-US"/>
              <a:t>　命题演算的自然推理系统</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r>
              <a:rPr lang="zh-CN" altLang="en-US" b="1"/>
              <a:t>一、直接引入规则</a:t>
            </a:r>
          </a:p>
          <a:p>
            <a:pPr algn="just"/>
            <a:r>
              <a:rPr lang="en-US" altLang="zh-CN"/>
              <a:t>1) </a:t>
            </a:r>
            <a:r>
              <a:rPr lang="zh-CN" altLang="en-US"/>
              <a:t>前提引入规则，记为</a:t>
            </a:r>
            <a:r>
              <a:rPr lang="en-US" altLang="zh-CN"/>
              <a:t>P</a:t>
            </a:r>
            <a:r>
              <a:rPr lang="zh-CN" altLang="en-US"/>
              <a:t>。</a:t>
            </a:r>
          </a:p>
          <a:p>
            <a:pPr algn="just"/>
            <a:r>
              <a:rPr lang="zh-CN" altLang="en-US"/>
              <a:t>    可根据需要随时引入一个前提。</a:t>
            </a:r>
          </a:p>
          <a:p>
            <a:pPr algn="just"/>
            <a:r>
              <a:rPr lang="en-US" altLang="zh-CN"/>
              <a:t>2) </a:t>
            </a:r>
            <a:r>
              <a:rPr lang="zh-CN" altLang="en-US"/>
              <a:t>假设引入规则，记为</a:t>
            </a:r>
            <a:r>
              <a:rPr lang="en-US" altLang="zh-CN"/>
              <a:t>H</a:t>
            </a:r>
            <a:r>
              <a:rPr lang="zh-CN" altLang="en-US"/>
              <a:t>。</a:t>
            </a:r>
          </a:p>
          <a:p>
            <a:pPr algn="just"/>
            <a:r>
              <a:rPr lang="zh-CN" altLang="en-US"/>
              <a:t>    可根据需要随时引入一个假设。</a:t>
            </a:r>
          </a:p>
          <a:p>
            <a:pPr algn="just"/>
            <a:endParaRPr lang="en-US" altLang="zh-CN"/>
          </a:p>
          <a:p>
            <a:pPr algn="just"/>
            <a:r>
              <a:rPr lang="zh-CN" altLang="en-US"/>
              <a:t>尽管前提与假设均可随时引入，但前提的引入是无后果的，而假设的引入最终必须用间接规则消去。事实上，假设的引入往往是由某个间接规则所启发的。因此，为了明确假设最终由哪个间接规则消去，并使证明过程清晰自然，容易判断，我们约定：在每次引入一个假设时，应将所引入的命题公式比上一行的命题公式后移几格，并在说明部分的规则</a:t>
            </a:r>
            <a:r>
              <a:rPr lang="en-US" altLang="zh-CN"/>
              <a:t>H</a:t>
            </a:r>
            <a:r>
              <a:rPr lang="zh-CN" altLang="en-US"/>
              <a:t>之后注明启发该假设的规则名称。</a:t>
            </a:r>
            <a:endParaRPr lang="en-US" altLang="zh-CN"/>
          </a:p>
          <a:p>
            <a:pPr algn="just"/>
            <a:r>
              <a:rPr lang="zh-CN" altLang="en-US"/>
              <a:t>例如，说明部分为“</a:t>
            </a:r>
            <a:r>
              <a:rPr lang="en-US" altLang="zh-CN"/>
              <a:t>H(</a:t>
            </a:r>
            <a:r>
              <a:rPr lang="en-US" altLang="zh-CN">
                <a:sym typeface="Symbol" panose="05050102010706020507" pitchFamily="18" charset="2"/>
              </a:rPr>
              <a:t></a:t>
            </a:r>
            <a:r>
              <a:rPr lang="en-US" altLang="zh-CN" baseline="-25000">
                <a:sym typeface="Symbol" panose="05050102010706020507" pitchFamily="18" charset="2"/>
              </a:rPr>
              <a:t>+</a:t>
            </a:r>
            <a:r>
              <a:rPr lang="en-US" altLang="zh-CN">
                <a:sym typeface="Symbol" panose="05050102010706020507" pitchFamily="18" charset="2"/>
              </a:rPr>
              <a:t>)</a:t>
            </a:r>
            <a:r>
              <a:rPr lang="en-US" altLang="zh-CN"/>
              <a:t>”</a:t>
            </a:r>
            <a:r>
              <a:rPr lang="zh-CN" altLang="en-US"/>
              <a:t>表示该假设是由间接规则</a:t>
            </a:r>
            <a:r>
              <a:rPr lang="zh-CN" altLang="en-US">
                <a:sym typeface="Symbol" panose="05050102010706020507" pitchFamily="18" charset="2"/>
              </a:rPr>
              <a:t></a:t>
            </a:r>
            <a:r>
              <a:rPr lang="en-US" altLang="zh-CN" baseline="-25000">
                <a:sym typeface="Symbol" panose="05050102010706020507" pitchFamily="18" charset="2"/>
              </a:rPr>
              <a:t>+</a:t>
            </a:r>
            <a:r>
              <a:rPr lang="zh-CN" altLang="en-US"/>
              <a:t>所启发的。</a:t>
            </a:r>
          </a:p>
          <a:p>
            <a:pPr algn="just"/>
            <a:r>
              <a:rPr lang="zh-CN" altLang="en-US"/>
              <a:t>当消去一个假设时，则将所引入的命题公式与该假设引入前的命题公式对齐。前提的引入不需要考虑消去问题，因此只需与上一行的命题公式对齐，并在说明部分写上</a:t>
            </a:r>
            <a:r>
              <a:rPr lang="en-US" altLang="zh-CN"/>
              <a:t>P</a:t>
            </a:r>
            <a:r>
              <a:rPr lang="zh-CN" altLang="en-US"/>
              <a:t>即可。</a:t>
            </a:r>
          </a:p>
          <a:p>
            <a:pPr algn="just"/>
            <a:endParaRPr lang="zh-CN" altLang="en-US">
              <a:ea typeface="楷体_GB2312" panose="02010609030101010101" pitchFamily="49" charset="-122"/>
            </a:endParaRPr>
          </a:p>
        </p:txBody>
      </p:sp>
    </p:spTree>
    <p:extLst>
      <p:ext uri="{BB962C8B-B14F-4D97-AF65-F5344CB8AC3E}">
        <p14:creationId xmlns:p14="http://schemas.microsoft.com/office/powerpoint/2010/main" val="401704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a:xfrm>
            <a:off x="1805939" y="440690"/>
            <a:ext cx="4856950" cy="514350"/>
          </a:xfrm>
        </p:spPr>
        <p:txBody>
          <a:bodyPr/>
          <a:lstStyle/>
          <a:p>
            <a:r>
              <a:rPr lang="en-US" altLang="zh-CN"/>
              <a:t>1.5.2</a:t>
            </a:r>
            <a:r>
              <a:rPr lang="zh-CN" altLang="en-US"/>
              <a:t>　命题演算的自然推理系统</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marL="609600" indent="-609600" algn="just"/>
            <a:r>
              <a:rPr lang="zh-CN" altLang="en-US" b="1"/>
              <a:t>二、直接推理规则</a:t>
            </a:r>
          </a:p>
          <a:p>
            <a:pPr marL="609600" indent="-609600" algn="just"/>
            <a:r>
              <a:rPr lang="en-US" altLang="zh-CN"/>
              <a:t>1)  </a:t>
            </a:r>
            <a:r>
              <a:rPr lang="zh-CN" altLang="en-US"/>
              <a:t>合取引入规则，记为</a:t>
            </a:r>
            <a:r>
              <a:rPr lang="zh-CN" altLang="en-US">
                <a:sym typeface="Symbol" panose="05050102010706020507" pitchFamily="18" charset="2"/>
              </a:rPr>
              <a:t></a:t>
            </a:r>
            <a:r>
              <a:rPr lang="en-US" altLang="zh-CN" baseline="-25000">
                <a:sym typeface="Symbol" panose="05050102010706020507" pitchFamily="18" charset="2"/>
              </a:rPr>
              <a:t>+,</a:t>
            </a:r>
            <a:r>
              <a:rPr lang="en-US" altLang="zh-CN">
                <a:sym typeface="Symbol" panose="05050102010706020507" pitchFamily="18" charset="2"/>
              </a:rPr>
              <a:t>, </a:t>
            </a:r>
            <a:r>
              <a:rPr lang="zh-CN" altLang="en-US"/>
              <a:t>其形式为</a:t>
            </a:r>
          </a:p>
          <a:p>
            <a:pPr marL="609600" indent="-609600" algn="just"/>
            <a:r>
              <a:rPr lang="zh-CN" altLang="en-US"/>
              <a:t>                </a:t>
            </a:r>
            <a:r>
              <a:rPr lang="en-US" altLang="zh-CN"/>
              <a:t>(i) </a:t>
            </a:r>
            <a:r>
              <a:rPr lang="en-US" altLang="zh-CN">
                <a:sym typeface="Symbol" panose="05050102010706020507" pitchFamily="18" charset="2"/>
              </a:rPr>
              <a:t> , (j)  </a:t>
            </a:r>
            <a:r>
              <a:rPr lang="en-US" altLang="zh-CN"/>
              <a:t>┝</a:t>
            </a:r>
            <a:r>
              <a:rPr lang="en-US" altLang="zh-CN">
                <a:sym typeface="Symbol" panose="05050102010706020507" pitchFamily="18" charset="2"/>
              </a:rPr>
              <a:t> (k)                                </a:t>
            </a:r>
            <a:r>
              <a:rPr lang="en-US" altLang="zh-CN" baseline="-25000">
                <a:sym typeface="Symbol" panose="05050102010706020507" pitchFamily="18" charset="2"/>
              </a:rPr>
              <a:t>+</a:t>
            </a:r>
            <a:r>
              <a:rPr lang="en-US" altLang="zh-CN">
                <a:sym typeface="Symbol" panose="05050102010706020507" pitchFamily="18" charset="2"/>
              </a:rPr>
              <a:t>(i)(j) </a:t>
            </a:r>
          </a:p>
          <a:p>
            <a:pPr marL="609600" indent="-609600">
              <a:spcBef>
                <a:spcPct val="0"/>
              </a:spcBef>
            </a:pPr>
            <a:r>
              <a:rPr lang="en-US" altLang="zh-CN">
                <a:sym typeface="Symbol" panose="05050102010706020507" pitchFamily="18" charset="2"/>
              </a:rPr>
              <a:t>2</a:t>
            </a:r>
            <a:r>
              <a:rPr lang="en-US" altLang="zh-CN"/>
              <a:t>)  </a:t>
            </a:r>
            <a:r>
              <a:rPr lang="zh-CN" altLang="en-US"/>
              <a:t>合取消去规则，记为</a:t>
            </a:r>
            <a:r>
              <a:rPr lang="zh-CN" altLang="en-US">
                <a:sym typeface="Symbol" panose="05050102010706020507" pitchFamily="18" charset="2"/>
              </a:rPr>
              <a:t></a:t>
            </a:r>
            <a:r>
              <a:rPr lang="en-US" altLang="zh-CN">
                <a:sym typeface="Symbol" panose="05050102010706020507" pitchFamily="18" charset="2"/>
              </a:rPr>
              <a:t>_ </a:t>
            </a:r>
            <a:r>
              <a:rPr lang="en-US" altLang="zh-CN"/>
              <a:t>, </a:t>
            </a:r>
            <a:r>
              <a:rPr lang="zh-CN" altLang="en-US"/>
              <a:t>其形式为</a:t>
            </a:r>
          </a:p>
          <a:p>
            <a:pPr marL="609600" indent="-609600" algn="just"/>
            <a:r>
              <a:rPr lang="zh-CN" altLang="en-US"/>
              <a:t>                </a:t>
            </a:r>
            <a:r>
              <a:rPr lang="en-US" altLang="zh-CN"/>
              <a:t>(i) </a:t>
            </a:r>
            <a:r>
              <a:rPr lang="en-US" altLang="zh-CN">
                <a:sym typeface="Symbol" panose="05050102010706020507" pitchFamily="18" charset="2"/>
              </a:rPr>
              <a:t>   </a:t>
            </a:r>
            <a:r>
              <a:rPr lang="en-US" altLang="zh-CN"/>
              <a:t>┝</a:t>
            </a:r>
            <a:r>
              <a:rPr lang="en-US" altLang="zh-CN">
                <a:sym typeface="Symbol" panose="05050102010706020507" pitchFamily="18" charset="2"/>
              </a:rPr>
              <a:t> (j)                                         _ </a:t>
            </a:r>
            <a:r>
              <a:rPr lang="en-US" altLang="zh-CN"/>
              <a:t>(i) </a:t>
            </a:r>
          </a:p>
          <a:p>
            <a:pPr marL="609600" indent="-609600" algn="just"/>
            <a:r>
              <a:rPr lang="en-US" altLang="zh-CN"/>
              <a:t>                (i) </a:t>
            </a:r>
            <a:r>
              <a:rPr lang="en-US" altLang="zh-CN">
                <a:sym typeface="Symbol" panose="05050102010706020507" pitchFamily="18" charset="2"/>
              </a:rPr>
              <a:t>   </a:t>
            </a:r>
            <a:r>
              <a:rPr lang="en-US" altLang="zh-CN"/>
              <a:t>┝</a:t>
            </a:r>
            <a:r>
              <a:rPr lang="en-US" altLang="zh-CN">
                <a:sym typeface="Symbol" panose="05050102010706020507" pitchFamily="18" charset="2"/>
              </a:rPr>
              <a:t> (k)                                        _ </a:t>
            </a:r>
            <a:r>
              <a:rPr lang="en-US" altLang="zh-CN"/>
              <a:t>(i) </a:t>
            </a:r>
          </a:p>
          <a:p>
            <a:pPr marL="609600" indent="-609600" algn="just"/>
            <a:r>
              <a:rPr lang="en-US" altLang="zh-CN"/>
              <a:t>3)  </a:t>
            </a:r>
            <a:r>
              <a:rPr lang="zh-CN" altLang="en-US"/>
              <a:t>析取引入规则，记为</a:t>
            </a:r>
            <a:r>
              <a:rPr lang="zh-CN" altLang="en-US">
                <a:sym typeface="Symbol" panose="05050102010706020507" pitchFamily="18" charset="2"/>
              </a:rPr>
              <a:t></a:t>
            </a:r>
            <a:r>
              <a:rPr lang="en-US" altLang="zh-CN" baseline="-25000"/>
              <a:t>+</a:t>
            </a:r>
            <a:r>
              <a:rPr lang="en-US" altLang="zh-CN"/>
              <a:t> , </a:t>
            </a:r>
            <a:r>
              <a:rPr lang="zh-CN" altLang="en-US"/>
              <a:t>其形式为</a:t>
            </a:r>
          </a:p>
          <a:p>
            <a:pPr marL="609600" indent="-609600" algn="just"/>
            <a:r>
              <a:rPr lang="zh-CN" altLang="en-US"/>
              <a:t>                </a:t>
            </a:r>
            <a:r>
              <a:rPr lang="en-US" altLang="zh-CN"/>
              <a:t>(i) </a:t>
            </a:r>
            <a:r>
              <a:rPr lang="en-US" altLang="zh-CN">
                <a:sym typeface="Symbol" panose="05050102010706020507" pitchFamily="18" charset="2"/>
              </a:rPr>
              <a:t> </a:t>
            </a:r>
            <a:r>
              <a:rPr lang="en-US" altLang="zh-CN"/>
              <a:t>┝ </a:t>
            </a:r>
            <a:r>
              <a:rPr lang="en-US" altLang="zh-CN">
                <a:sym typeface="Symbol" panose="05050102010706020507" pitchFamily="18" charset="2"/>
              </a:rPr>
              <a:t>(k)                                          </a:t>
            </a:r>
            <a:r>
              <a:rPr lang="en-US" altLang="zh-CN" baseline="-25000"/>
              <a:t>+</a:t>
            </a:r>
            <a:r>
              <a:rPr lang="en-US" altLang="zh-CN"/>
              <a:t> (i)</a:t>
            </a:r>
          </a:p>
          <a:p>
            <a:pPr marL="609600" indent="-609600" algn="just"/>
            <a:r>
              <a:rPr lang="en-US" altLang="zh-CN"/>
              <a:t>                (j) </a:t>
            </a:r>
            <a:r>
              <a:rPr lang="en-US" altLang="zh-CN">
                <a:sym typeface="Symbol" panose="05050102010706020507" pitchFamily="18" charset="2"/>
              </a:rPr>
              <a:t> </a:t>
            </a:r>
            <a:r>
              <a:rPr lang="en-US" altLang="zh-CN"/>
              <a:t>┝ </a:t>
            </a:r>
            <a:r>
              <a:rPr lang="en-US" altLang="zh-CN">
                <a:sym typeface="Symbol" panose="05050102010706020507" pitchFamily="18" charset="2"/>
              </a:rPr>
              <a:t>(k)                                          </a:t>
            </a:r>
            <a:r>
              <a:rPr lang="en-US" altLang="zh-CN" baseline="-25000"/>
              <a:t>+</a:t>
            </a:r>
            <a:r>
              <a:rPr lang="en-US" altLang="zh-CN"/>
              <a:t> (j) </a:t>
            </a:r>
          </a:p>
          <a:p>
            <a:pPr marL="609600" indent="-609600" algn="just"/>
            <a:r>
              <a:rPr lang="en-US" altLang="zh-CN"/>
              <a:t>4)  </a:t>
            </a:r>
            <a:r>
              <a:rPr lang="zh-CN" altLang="en-US"/>
              <a:t>蕴涵消去规则，记为</a:t>
            </a:r>
            <a:r>
              <a:rPr lang="zh-CN" altLang="en-US">
                <a:sym typeface="Symbol" panose="05050102010706020507" pitchFamily="18" charset="2"/>
              </a:rPr>
              <a:t></a:t>
            </a:r>
            <a:r>
              <a:rPr lang="en-US" altLang="zh-CN">
                <a:sym typeface="Symbol" panose="05050102010706020507" pitchFamily="18" charset="2"/>
              </a:rPr>
              <a:t>_ , </a:t>
            </a:r>
            <a:r>
              <a:rPr lang="zh-CN" altLang="en-US"/>
              <a:t>其形式为</a:t>
            </a:r>
          </a:p>
          <a:p>
            <a:pPr marL="609600" indent="-609600" algn="just"/>
            <a:r>
              <a:rPr lang="zh-CN" altLang="en-US"/>
              <a:t>                </a:t>
            </a:r>
            <a:r>
              <a:rPr lang="en-US" altLang="zh-CN"/>
              <a:t>(i) </a:t>
            </a:r>
            <a:r>
              <a:rPr lang="en-US" altLang="zh-CN">
                <a:sym typeface="Symbol" panose="05050102010706020507" pitchFamily="18" charset="2"/>
              </a:rPr>
              <a:t> , (j)    </a:t>
            </a:r>
            <a:r>
              <a:rPr lang="en-US" altLang="zh-CN"/>
              <a:t>┝</a:t>
            </a:r>
            <a:r>
              <a:rPr lang="en-US" altLang="zh-CN">
                <a:sym typeface="Symbol" panose="05050102010706020507" pitchFamily="18" charset="2"/>
              </a:rPr>
              <a:t> (k)                            _(i)(j)</a:t>
            </a:r>
            <a:endParaRPr lang="en-US" altLang="zh-CN" baseline="-25000"/>
          </a:p>
          <a:p>
            <a:pPr marL="609600" indent="-609600" algn="just"/>
            <a:r>
              <a:rPr lang="en-US" altLang="zh-CN"/>
              <a:t>5) </a:t>
            </a:r>
            <a:r>
              <a:rPr lang="zh-CN" altLang="en-US"/>
              <a:t>等价引入规则，记为</a:t>
            </a:r>
            <a:r>
              <a:rPr lang="zh-CN" altLang="en-US">
                <a:sym typeface="Symbol" panose="05050102010706020507" pitchFamily="18" charset="2"/>
              </a:rPr>
              <a:t></a:t>
            </a:r>
            <a:r>
              <a:rPr lang="en-US" altLang="zh-CN" baseline="-25000">
                <a:sym typeface="Symbol" panose="05050102010706020507" pitchFamily="18" charset="2"/>
              </a:rPr>
              <a:t>+</a:t>
            </a:r>
            <a:r>
              <a:rPr lang="en-US" altLang="zh-CN"/>
              <a:t> , </a:t>
            </a:r>
            <a:r>
              <a:rPr lang="zh-CN" altLang="en-US"/>
              <a:t>其形式为</a:t>
            </a:r>
          </a:p>
          <a:p>
            <a:pPr marL="609600" indent="-609600" algn="just"/>
            <a:r>
              <a:rPr lang="zh-CN" altLang="en-US">
                <a:sym typeface="Symbol" panose="05050102010706020507" pitchFamily="18" charset="2"/>
              </a:rPr>
              <a:t>                </a:t>
            </a:r>
            <a:r>
              <a:rPr lang="en-US" altLang="zh-CN">
                <a:sym typeface="Symbol" panose="05050102010706020507" pitchFamily="18" charset="2"/>
              </a:rPr>
              <a:t>(i)  , (j) </a:t>
            </a:r>
            <a:r>
              <a:rPr lang="en-US" altLang="zh-CN"/>
              <a:t>┝ </a:t>
            </a:r>
            <a:r>
              <a:rPr lang="en-US" altLang="zh-CN">
                <a:sym typeface="Symbol" panose="05050102010706020507" pitchFamily="18" charset="2"/>
              </a:rPr>
              <a:t>(k)                   </a:t>
            </a:r>
            <a:r>
              <a:rPr lang="en-US" altLang="zh-CN" baseline="-25000">
                <a:sym typeface="Symbol" panose="05050102010706020507" pitchFamily="18" charset="2"/>
              </a:rPr>
              <a:t>+</a:t>
            </a:r>
            <a:r>
              <a:rPr lang="en-US" altLang="zh-CN"/>
              <a:t> (i) (j) </a:t>
            </a:r>
          </a:p>
          <a:p>
            <a:pPr marL="609600" indent="-609600" algn="just"/>
            <a:r>
              <a:rPr lang="en-US" altLang="zh-CN"/>
              <a:t>6) </a:t>
            </a:r>
            <a:r>
              <a:rPr lang="zh-CN" altLang="en-US"/>
              <a:t>等价消去规则，记为</a:t>
            </a:r>
            <a:r>
              <a:rPr lang="zh-CN" altLang="en-US">
                <a:sym typeface="Symbol" panose="05050102010706020507" pitchFamily="18" charset="2"/>
              </a:rPr>
              <a:t></a:t>
            </a:r>
            <a:r>
              <a:rPr lang="en-US" altLang="zh-CN">
                <a:sym typeface="Symbol" panose="05050102010706020507" pitchFamily="18" charset="2"/>
              </a:rPr>
              <a:t>_</a:t>
            </a:r>
            <a:r>
              <a:rPr lang="en-US" altLang="zh-CN"/>
              <a:t> , </a:t>
            </a:r>
            <a:r>
              <a:rPr lang="zh-CN" altLang="en-US"/>
              <a:t>其形式为</a:t>
            </a:r>
          </a:p>
          <a:p>
            <a:pPr marL="609600" indent="-609600" algn="just"/>
            <a:r>
              <a:rPr lang="zh-CN" altLang="en-US">
                <a:sym typeface="Symbol" panose="05050102010706020507" pitchFamily="18" charset="2"/>
              </a:rPr>
              <a:t>                </a:t>
            </a:r>
            <a:r>
              <a:rPr lang="en-US" altLang="zh-CN">
                <a:sym typeface="Symbol" panose="05050102010706020507" pitchFamily="18" charset="2"/>
              </a:rPr>
              <a:t>(i) </a:t>
            </a:r>
            <a:r>
              <a:rPr lang="en-US" altLang="zh-CN"/>
              <a:t>┝</a:t>
            </a:r>
            <a:r>
              <a:rPr lang="en-US" altLang="zh-CN">
                <a:sym typeface="Symbol" panose="05050102010706020507" pitchFamily="18" charset="2"/>
              </a:rPr>
              <a:t> (j)                                    _</a:t>
            </a:r>
            <a:r>
              <a:rPr lang="en-US" altLang="zh-CN"/>
              <a:t> </a:t>
            </a:r>
            <a:r>
              <a:rPr lang="en-US" altLang="zh-CN">
                <a:sym typeface="Symbol" panose="05050102010706020507" pitchFamily="18" charset="2"/>
              </a:rPr>
              <a:t>(i) </a:t>
            </a:r>
          </a:p>
          <a:p>
            <a:pPr marL="609600" indent="-609600"/>
            <a:r>
              <a:rPr lang="en-US" altLang="zh-CN">
                <a:sym typeface="Symbol" panose="05050102010706020507" pitchFamily="18" charset="2"/>
              </a:rPr>
              <a:t>                (i) </a:t>
            </a:r>
            <a:r>
              <a:rPr lang="en-US" altLang="zh-CN"/>
              <a:t>┝</a:t>
            </a:r>
            <a:r>
              <a:rPr lang="en-US" altLang="zh-CN">
                <a:sym typeface="Symbol" panose="05050102010706020507" pitchFamily="18" charset="2"/>
              </a:rPr>
              <a:t> (k)                                   _</a:t>
            </a:r>
            <a:r>
              <a:rPr lang="en-US" altLang="zh-CN"/>
              <a:t> </a:t>
            </a:r>
            <a:r>
              <a:rPr lang="en-US" altLang="zh-CN">
                <a:sym typeface="Symbol" panose="05050102010706020507" pitchFamily="18" charset="2"/>
              </a:rPr>
              <a:t>(i)</a:t>
            </a:r>
            <a:endParaRPr lang="zh-CN" altLang="en-US"/>
          </a:p>
        </p:txBody>
      </p:sp>
    </p:spTree>
    <p:extLst>
      <p:ext uri="{BB962C8B-B14F-4D97-AF65-F5344CB8AC3E}">
        <p14:creationId xmlns:p14="http://schemas.microsoft.com/office/powerpoint/2010/main" val="3788476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a:xfrm>
            <a:off x="1805939" y="440690"/>
            <a:ext cx="4856950" cy="514350"/>
          </a:xfrm>
        </p:spPr>
        <p:txBody>
          <a:bodyPr/>
          <a:lstStyle/>
          <a:p>
            <a:r>
              <a:rPr lang="en-US" altLang="zh-CN"/>
              <a:t>1.5.2</a:t>
            </a:r>
            <a:r>
              <a:rPr lang="zh-CN" altLang="en-US"/>
              <a:t>　命题演算的自然推理系统</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spcBef>
                <a:spcPts val="600"/>
              </a:spcBef>
            </a:pPr>
            <a:r>
              <a:rPr lang="zh-CN" altLang="en-US" b="1"/>
              <a:t>三、间接推理规则</a:t>
            </a:r>
          </a:p>
          <a:p>
            <a:pPr algn="just">
              <a:spcBef>
                <a:spcPts val="600"/>
              </a:spcBef>
            </a:pPr>
            <a:r>
              <a:rPr lang="en-US" altLang="zh-CN"/>
              <a:t>1) </a:t>
            </a:r>
            <a:r>
              <a:rPr lang="zh-CN" altLang="en-US"/>
              <a:t>否定引入规则，记为</a:t>
            </a:r>
            <a:r>
              <a:rPr lang="zh-CN" altLang="en-US">
                <a:sym typeface="Symbol" panose="05050102010706020507" pitchFamily="18" charset="2"/>
              </a:rPr>
              <a:t></a:t>
            </a:r>
            <a:r>
              <a:rPr lang="en-US" altLang="zh-CN" baseline="-25000">
                <a:sym typeface="Symbol" panose="05050102010706020507" pitchFamily="18" charset="2"/>
              </a:rPr>
              <a:t>+</a:t>
            </a:r>
            <a:r>
              <a:rPr lang="en-US" altLang="zh-CN">
                <a:sym typeface="Symbol" panose="05050102010706020507" pitchFamily="18" charset="2"/>
              </a:rPr>
              <a:t> , </a:t>
            </a:r>
            <a:r>
              <a:rPr lang="zh-CN" altLang="en-US"/>
              <a:t>其形式为</a:t>
            </a:r>
          </a:p>
          <a:p>
            <a:pPr algn="just">
              <a:spcBef>
                <a:spcPts val="600"/>
              </a:spcBef>
            </a:pPr>
            <a:r>
              <a:rPr lang="zh-CN" altLang="en-US"/>
              <a:t>        若</a:t>
            </a:r>
            <a:r>
              <a:rPr lang="zh-CN" altLang="en-US">
                <a:sym typeface="Symbol" panose="05050102010706020507" pitchFamily="18" charset="2"/>
              </a:rPr>
              <a:t> </a:t>
            </a:r>
            <a:r>
              <a:rPr lang="en-US" altLang="zh-CN">
                <a:sym typeface="Symbol" panose="05050102010706020507" pitchFamily="18" charset="2"/>
              </a:rPr>
              <a:t>, (i)  |= (j)  </a:t>
            </a:r>
            <a:r>
              <a:rPr lang="zh-CN" altLang="en-US"/>
              <a:t>， </a:t>
            </a:r>
            <a:r>
              <a:rPr lang="en-US" altLang="zh-CN">
                <a:sym typeface="Symbol" panose="05050102010706020507" pitchFamily="18" charset="2"/>
              </a:rPr>
              <a:t>(k)</a:t>
            </a:r>
            <a:r>
              <a:rPr lang="en-US" altLang="zh-CN"/>
              <a:t> </a:t>
            </a:r>
            <a:r>
              <a:rPr lang="en-US" altLang="zh-CN">
                <a:sym typeface="Symbol" panose="05050102010706020507" pitchFamily="18" charset="2"/>
              </a:rPr>
              <a:t> </a:t>
            </a:r>
            <a:r>
              <a:rPr lang="en-US" altLang="zh-CN"/>
              <a:t> </a:t>
            </a:r>
            <a:r>
              <a:rPr lang="zh-CN" altLang="en-US"/>
              <a:t>，</a:t>
            </a:r>
          </a:p>
          <a:p>
            <a:pPr algn="just">
              <a:spcBef>
                <a:spcPts val="600"/>
              </a:spcBef>
            </a:pPr>
            <a:r>
              <a:rPr lang="zh-CN" altLang="en-US"/>
              <a:t>        则 </a:t>
            </a:r>
            <a:r>
              <a:rPr lang="zh-CN" altLang="en-US">
                <a:sym typeface="Symbol" panose="05050102010706020507" pitchFamily="18" charset="2"/>
              </a:rPr>
              <a:t></a:t>
            </a:r>
            <a:r>
              <a:rPr lang="zh-CN" altLang="en-US"/>
              <a:t>┝ </a:t>
            </a:r>
            <a:r>
              <a:rPr lang="en-US" altLang="zh-CN">
                <a:sym typeface="Symbol" panose="05050102010706020507" pitchFamily="18" charset="2"/>
              </a:rPr>
              <a:t>(l)                                         </a:t>
            </a:r>
            <a:r>
              <a:rPr lang="en-US" altLang="zh-CN" baseline="-25000">
                <a:sym typeface="Symbol" panose="05050102010706020507" pitchFamily="18" charset="2"/>
              </a:rPr>
              <a:t>+</a:t>
            </a:r>
            <a:r>
              <a:rPr lang="en-US" altLang="zh-CN">
                <a:sym typeface="Symbol" panose="05050102010706020507" pitchFamily="18" charset="2"/>
              </a:rPr>
              <a:t> (j)(k) </a:t>
            </a:r>
            <a:r>
              <a:rPr lang="en-US" altLang="zh-CN"/>
              <a:t>| </a:t>
            </a:r>
            <a:r>
              <a:rPr lang="en-US" altLang="zh-CN">
                <a:sym typeface="Symbol" panose="05050102010706020507" pitchFamily="18" charset="2"/>
              </a:rPr>
              <a:t>(i) </a:t>
            </a:r>
            <a:endParaRPr lang="en-US" altLang="zh-CN"/>
          </a:p>
          <a:p>
            <a:pPr algn="just">
              <a:spcBef>
                <a:spcPts val="600"/>
              </a:spcBef>
            </a:pPr>
            <a:r>
              <a:rPr lang="en-US" altLang="zh-CN"/>
              <a:t>    </a:t>
            </a:r>
            <a:r>
              <a:rPr lang="zh-CN" altLang="en-US"/>
              <a:t>注意：在引入假设</a:t>
            </a:r>
            <a:r>
              <a:rPr lang="zh-CN" altLang="en-US">
                <a:sym typeface="Symbol" panose="05050102010706020507" pitchFamily="18" charset="2"/>
              </a:rPr>
              <a:t></a:t>
            </a:r>
            <a:r>
              <a:rPr lang="zh-CN" altLang="en-US"/>
              <a:t>时，说明部分应写成</a:t>
            </a:r>
            <a:r>
              <a:rPr lang="en-US" altLang="zh-CN"/>
              <a:t>H(</a:t>
            </a:r>
            <a:r>
              <a:rPr lang="en-US" altLang="zh-CN">
                <a:sym typeface="Symbol" panose="05050102010706020507" pitchFamily="18" charset="2"/>
              </a:rPr>
              <a:t></a:t>
            </a:r>
            <a:r>
              <a:rPr lang="en-US" altLang="zh-CN" baseline="-25000">
                <a:sym typeface="Symbol" panose="05050102010706020507" pitchFamily="18" charset="2"/>
              </a:rPr>
              <a:t>+</a:t>
            </a:r>
            <a:r>
              <a:rPr lang="en-US" altLang="zh-CN">
                <a:sym typeface="Symbol" panose="05050102010706020507" pitchFamily="18" charset="2"/>
              </a:rPr>
              <a:t> </a:t>
            </a:r>
            <a:r>
              <a:rPr lang="en-US" altLang="zh-CN"/>
              <a:t>)</a:t>
            </a:r>
            <a:r>
              <a:rPr lang="zh-CN" altLang="en-US"/>
              <a:t>。</a:t>
            </a:r>
            <a:endParaRPr lang="en-US" altLang="zh-CN"/>
          </a:p>
          <a:p>
            <a:pPr algn="just">
              <a:spcBef>
                <a:spcPts val="600"/>
              </a:spcBef>
            </a:pPr>
            <a:r>
              <a:rPr lang="zh-CN" altLang="en-US"/>
              <a:t> </a:t>
            </a:r>
            <a:r>
              <a:rPr lang="en-US" altLang="zh-CN"/>
              <a:t>2) </a:t>
            </a:r>
            <a:r>
              <a:rPr lang="zh-CN" altLang="en-US"/>
              <a:t>否定消去规则，记为</a:t>
            </a:r>
            <a:r>
              <a:rPr lang="zh-CN" altLang="en-US">
                <a:sym typeface="Symbol" panose="05050102010706020507" pitchFamily="18" charset="2"/>
              </a:rPr>
              <a:t></a:t>
            </a:r>
            <a:r>
              <a:rPr lang="en-US" altLang="zh-CN">
                <a:sym typeface="Symbol" panose="05050102010706020507" pitchFamily="18" charset="2"/>
              </a:rPr>
              <a:t>_ , </a:t>
            </a:r>
            <a:r>
              <a:rPr lang="zh-CN" altLang="en-US"/>
              <a:t>其形式为</a:t>
            </a:r>
          </a:p>
          <a:p>
            <a:pPr algn="just">
              <a:spcBef>
                <a:spcPts val="600"/>
              </a:spcBef>
            </a:pPr>
            <a:r>
              <a:rPr lang="zh-CN" altLang="en-US"/>
              <a:t>        若</a:t>
            </a:r>
            <a:r>
              <a:rPr lang="zh-CN" altLang="en-US">
                <a:sym typeface="Symbol" panose="05050102010706020507" pitchFamily="18" charset="2"/>
              </a:rPr>
              <a:t> </a:t>
            </a:r>
            <a:r>
              <a:rPr lang="en-US" altLang="zh-CN">
                <a:sym typeface="Symbol" panose="05050102010706020507" pitchFamily="18" charset="2"/>
              </a:rPr>
              <a:t>, (i) |= (j)  </a:t>
            </a:r>
            <a:r>
              <a:rPr lang="zh-CN" altLang="en-US"/>
              <a:t>， </a:t>
            </a:r>
            <a:r>
              <a:rPr lang="en-US" altLang="zh-CN">
                <a:sym typeface="Symbol" panose="05050102010706020507" pitchFamily="18" charset="2"/>
              </a:rPr>
              <a:t>(k)</a:t>
            </a:r>
            <a:r>
              <a:rPr lang="en-US" altLang="zh-CN"/>
              <a:t> </a:t>
            </a:r>
            <a:r>
              <a:rPr lang="en-US" altLang="zh-CN">
                <a:sym typeface="Symbol" panose="05050102010706020507" pitchFamily="18" charset="2"/>
              </a:rPr>
              <a:t> </a:t>
            </a:r>
            <a:r>
              <a:rPr lang="en-US" altLang="zh-CN"/>
              <a:t> </a:t>
            </a:r>
            <a:r>
              <a:rPr lang="zh-CN" altLang="en-US"/>
              <a:t>，</a:t>
            </a:r>
          </a:p>
          <a:p>
            <a:pPr algn="just">
              <a:spcBef>
                <a:spcPts val="600"/>
              </a:spcBef>
            </a:pPr>
            <a:r>
              <a:rPr lang="zh-CN" altLang="en-US"/>
              <a:t>        则 </a:t>
            </a:r>
            <a:r>
              <a:rPr lang="zh-CN" altLang="en-US">
                <a:sym typeface="Symbol" panose="05050102010706020507" pitchFamily="18" charset="2"/>
              </a:rPr>
              <a:t></a:t>
            </a:r>
            <a:r>
              <a:rPr lang="zh-CN" altLang="en-US"/>
              <a:t>┝ </a:t>
            </a:r>
            <a:r>
              <a:rPr lang="en-US" altLang="zh-CN">
                <a:sym typeface="Symbol" panose="05050102010706020507" pitchFamily="18" charset="2"/>
              </a:rPr>
              <a:t>(l)                                         _ (j)(k) </a:t>
            </a:r>
            <a:r>
              <a:rPr lang="en-US" altLang="zh-CN"/>
              <a:t>| </a:t>
            </a:r>
            <a:r>
              <a:rPr lang="en-US" altLang="zh-CN">
                <a:sym typeface="Symbol" panose="05050102010706020507" pitchFamily="18" charset="2"/>
              </a:rPr>
              <a:t>(i) </a:t>
            </a:r>
            <a:endParaRPr lang="en-US" altLang="zh-CN"/>
          </a:p>
          <a:p>
            <a:pPr algn="just">
              <a:spcBef>
                <a:spcPts val="600"/>
              </a:spcBef>
            </a:pPr>
            <a:r>
              <a:rPr lang="en-US" altLang="zh-CN"/>
              <a:t>    </a:t>
            </a:r>
            <a:r>
              <a:rPr lang="zh-CN" altLang="en-US"/>
              <a:t>注意：在引入假设</a:t>
            </a:r>
            <a:r>
              <a:rPr lang="zh-CN" altLang="en-US">
                <a:sym typeface="Symbol" panose="05050102010706020507" pitchFamily="18" charset="2"/>
              </a:rPr>
              <a:t></a:t>
            </a:r>
            <a:r>
              <a:rPr lang="zh-CN" altLang="en-US"/>
              <a:t>时，说明部分应写成</a:t>
            </a:r>
            <a:r>
              <a:rPr lang="en-US" altLang="zh-CN"/>
              <a:t>H(</a:t>
            </a:r>
            <a:r>
              <a:rPr lang="en-US" altLang="zh-CN">
                <a:sym typeface="Symbol" panose="05050102010706020507" pitchFamily="18" charset="2"/>
              </a:rPr>
              <a:t>_</a:t>
            </a:r>
            <a:r>
              <a:rPr lang="en-US" altLang="zh-CN"/>
              <a:t>)</a:t>
            </a:r>
            <a:r>
              <a:rPr lang="zh-CN" altLang="en-US"/>
              <a:t>。    </a:t>
            </a:r>
            <a:endParaRPr lang="en-US" altLang="zh-CN"/>
          </a:p>
          <a:p>
            <a:pPr>
              <a:spcBef>
                <a:spcPts val="600"/>
              </a:spcBef>
            </a:pPr>
            <a:r>
              <a:rPr lang="en-US" altLang="zh-CN"/>
              <a:t>3) </a:t>
            </a:r>
            <a:r>
              <a:rPr lang="zh-CN" altLang="en-US"/>
              <a:t>析取消去规则，记为</a:t>
            </a:r>
            <a:r>
              <a:rPr lang="zh-CN" altLang="en-US">
                <a:sym typeface="Symbol" panose="05050102010706020507" pitchFamily="18" charset="2"/>
              </a:rPr>
              <a:t></a:t>
            </a:r>
            <a:r>
              <a:rPr lang="en-US" altLang="zh-CN">
                <a:sym typeface="Symbol" panose="05050102010706020507" pitchFamily="18" charset="2"/>
              </a:rPr>
              <a:t>_ </a:t>
            </a:r>
            <a:r>
              <a:rPr lang="en-US" altLang="zh-CN"/>
              <a:t>, </a:t>
            </a:r>
            <a:r>
              <a:rPr lang="zh-CN" altLang="en-US"/>
              <a:t>其形式为</a:t>
            </a:r>
          </a:p>
          <a:p>
            <a:pPr algn="just">
              <a:spcBef>
                <a:spcPts val="600"/>
              </a:spcBef>
            </a:pPr>
            <a:r>
              <a:rPr lang="zh-CN" altLang="en-US"/>
              <a:t>        若 </a:t>
            </a:r>
            <a:r>
              <a:rPr lang="zh-CN" altLang="en-US">
                <a:sym typeface="Symbol" panose="05050102010706020507" pitchFamily="18" charset="2"/>
              </a:rPr>
              <a:t> </a:t>
            </a:r>
            <a:r>
              <a:rPr lang="en-US" altLang="zh-CN">
                <a:sym typeface="Symbol" panose="05050102010706020507" pitchFamily="18" charset="2"/>
              </a:rPr>
              <a:t>|= (i)</a:t>
            </a:r>
            <a:r>
              <a:rPr lang="en-US" altLang="zh-CN"/>
              <a:t> </a:t>
            </a:r>
            <a:r>
              <a:rPr lang="en-US" altLang="zh-CN">
                <a:sym typeface="Symbol" panose="05050102010706020507" pitchFamily="18" charset="2"/>
              </a:rPr>
              <a:t>  </a:t>
            </a:r>
            <a:r>
              <a:rPr lang="en-US" altLang="zh-CN"/>
              <a:t> , </a:t>
            </a:r>
            <a:r>
              <a:rPr lang="zh-CN" altLang="en-US"/>
              <a:t>且</a:t>
            </a:r>
            <a:r>
              <a:rPr lang="en-US" altLang="zh-CN"/>
              <a:t> </a:t>
            </a:r>
            <a:r>
              <a:rPr lang="en-US" altLang="zh-CN">
                <a:sym typeface="Symbol" panose="05050102010706020507" pitchFamily="18" charset="2"/>
              </a:rPr>
              <a:t>(j)  |= (l)  , </a:t>
            </a:r>
            <a:r>
              <a:rPr lang="zh-CN" altLang="en-US"/>
              <a:t>且 </a:t>
            </a:r>
            <a:r>
              <a:rPr lang="en-US" altLang="zh-CN"/>
              <a:t> </a:t>
            </a:r>
            <a:r>
              <a:rPr lang="en-US" altLang="zh-CN">
                <a:sym typeface="Symbol" panose="05050102010706020507" pitchFamily="18" charset="2"/>
              </a:rPr>
              <a:t>(k)  |= (m)  ,</a:t>
            </a:r>
            <a:endParaRPr lang="en-US" altLang="zh-CN"/>
          </a:p>
          <a:p>
            <a:pPr algn="just">
              <a:spcBef>
                <a:spcPts val="600"/>
              </a:spcBef>
            </a:pPr>
            <a:r>
              <a:rPr lang="en-US" altLang="zh-CN"/>
              <a:t>        </a:t>
            </a:r>
            <a:r>
              <a:rPr lang="zh-CN" altLang="en-US"/>
              <a:t>则 </a:t>
            </a:r>
            <a:r>
              <a:rPr lang="zh-CN" altLang="en-US">
                <a:sym typeface="Symbol" panose="05050102010706020507" pitchFamily="18" charset="2"/>
              </a:rPr>
              <a:t> </a:t>
            </a:r>
            <a:r>
              <a:rPr lang="zh-CN" altLang="en-US"/>
              <a:t>┝ </a:t>
            </a:r>
            <a:r>
              <a:rPr lang="en-US" altLang="zh-CN">
                <a:sym typeface="Symbol" panose="05050102010706020507" pitchFamily="18" charset="2"/>
              </a:rPr>
              <a:t>(n)                                      _(i)(l)(m) | (j)(k)</a:t>
            </a:r>
            <a:endParaRPr lang="en-US" altLang="zh-CN"/>
          </a:p>
          <a:p>
            <a:pPr algn="just">
              <a:spcBef>
                <a:spcPts val="600"/>
              </a:spcBef>
            </a:pPr>
            <a:r>
              <a:rPr lang="en-US" altLang="zh-CN"/>
              <a:t>    </a:t>
            </a:r>
            <a:r>
              <a:rPr lang="zh-CN" altLang="en-US"/>
              <a:t>注意：第</a:t>
            </a:r>
            <a:r>
              <a:rPr lang="en-US" altLang="zh-CN"/>
              <a:t>j</a:t>
            </a:r>
            <a:r>
              <a:rPr lang="zh-CN" altLang="en-US"/>
              <a:t>行与第</a:t>
            </a:r>
            <a:r>
              <a:rPr lang="en-US" altLang="zh-CN"/>
              <a:t>k</a:t>
            </a:r>
            <a:r>
              <a:rPr lang="zh-CN" altLang="en-US"/>
              <a:t>行的说明部分均应写成</a:t>
            </a:r>
            <a:r>
              <a:rPr lang="en-US" altLang="zh-CN"/>
              <a:t>H(</a:t>
            </a:r>
            <a:r>
              <a:rPr lang="en-US" altLang="zh-CN">
                <a:sym typeface="Symbol" panose="05050102010706020507" pitchFamily="18" charset="2"/>
              </a:rPr>
              <a:t>_</a:t>
            </a:r>
            <a:r>
              <a:rPr lang="en-US" altLang="zh-CN"/>
              <a:t>)</a:t>
            </a:r>
            <a:r>
              <a:rPr lang="zh-CN" altLang="en-US"/>
              <a:t>。</a:t>
            </a:r>
            <a:endParaRPr lang="en-US" altLang="zh-CN"/>
          </a:p>
          <a:p>
            <a:pPr>
              <a:spcBef>
                <a:spcPts val="600"/>
              </a:spcBef>
            </a:pPr>
            <a:r>
              <a:rPr lang="en-US" altLang="zh-CN"/>
              <a:t>4) </a:t>
            </a:r>
            <a:r>
              <a:rPr lang="zh-CN" altLang="en-US"/>
              <a:t>蕴涵引入规则，记为</a:t>
            </a:r>
            <a:r>
              <a:rPr lang="zh-CN" altLang="en-US">
                <a:sym typeface="Symbol" panose="05050102010706020507" pitchFamily="18" charset="2"/>
              </a:rPr>
              <a:t></a:t>
            </a:r>
            <a:r>
              <a:rPr lang="en-US" altLang="zh-CN" baseline="-25000">
                <a:sym typeface="Symbol" panose="05050102010706020507" pitchFamily="18" charset="2"/>
              </a:rPr>
              <a:t>+</a:t>
            </a:r>
            <a:r>
              <a:rPr lang="en-US" altLang="zh-CN"/>
              <a:t> , </a:t>
            </a:r>
            <a:r>
              <a:rPr lang="zh-CN" altLang="en-US"/>
              <a:t>其形式为</a:t>
            </a:r>
          </a:p>
          <a:p>
            <a:pPr algn="just">
              <a:spcBef>
                <a:spcPts val="600"/>
              </a:spcBef>
            </a:pPr>
            <a:r>
              <a:rPr lang="zh-CN" altLang="en-US"/>
              <a:t>        若 </a:t>
            </a:r>
            <a:r>
              <a:rPr lang="zh-CN" altLang="en-US">
                <a:sym typeface="Symbol" panose="05050102010706020507" pitchFamily="18" charset="2"/>
              </a:rPr>
              <a:t> </a:t>
            </a:r>
            <a:r>
              <a:rPr lang="en-US" altLang="zh-CN">
                <a:sym typeface="Symbol" panose="05050102010706020507" pitchFamily="18" charset="2"/>
              </a:rPr>
              <a:t>, (i) |= (j)</a:t>
            </a:r>
            <a:r>
              <a:rPr lang="zh-CN" altLang="en-US"/>
              <a:t>，</a:t>
            </a:r>
          </a:p>
          <a:p>
            <a:pPr algn="just">
              <a:spcBef>
                <a:spcPts val="600"/>
              </a:spcBef>
            </a:pPr>
            <a:r>
              <a:rPr lang="zh-CN" altLang="en-US"/>
              <a:t>        则 </a:t>
            </a:r>
            <a:r>
              <a:rPr lang="zh-CN" altLang="en-US">
                <a:sym typeface="Symbol" panose="05050102010706020507" pitchFamily="18" charset="2"/>
              </a:rPr>
              <a:t></a:t>
            </a:r>
            <a:r>
              <a:rPr lang="zh-CN" altLang="en-US"/>
              <a:t>┝ </a:t>
            </a:r>
            <a:r>
              <a:rPr lang="en-US" altLang="zh-CN"/>
              <a:t>(k) </a:t>
            </a:r>
            <a:r>
              <a:rPr lang="en-US" altLang="zh-CN">
                <a:sym typeface="Symbol" panose="05050102010706020507" pitchFamily="18" charset="2"/>
              </a:rPr>
              <a:t>                              </a:t>
            </a:r>
            <a:r>
              <a:rPr lang="en-US" altLang="zh-CN" baseline="-25000">
                <a:sym typeface="Symbol" panose="05050102010706020507" pitchFamily="18" charset="2"/>
              </a:rPr>
              <a:t>+</a:t>
            </a:r>
            <a:r>
              <a:rPr lang="en-US" altLang="zh-CN">
                <a:sym typeface="Symbol" panose="05050102010706020507" pitchFamily="18" charset="2"/>
              </a:rPr>
              <a:t> (j) | (i)</a:t>
            </a:r>
            <a:endParaRPr lang="en-US" altLang="zh-CN"/>
          </a:p>
          <a:p>
            <a:pPr algn="just">
              <a:spcBef>
                <a:spcPts val="600"/>
              </a:spcBef>
            </a:pPr>
            <a:r>
              <a:rPr lang="en-US" altLang="zh-CN"/>
              <a:t>    </a:t>
            </a:r>
            <a:r>
              <a:rPr lang="zh-CN" altLang="en-US"/>
              <a:t>注意：第</a:t>
            </a:r>
            <a:r>
              <a:rPr lang="en-US" altLang="zh-CN"/>
              <a:t>i</a:t>
            </a:r>
            <a:r>
              <a:rPr lang="zh-CN" altLang="en-US"/>
              <a:t>行的说明部分应写成</a:t>
            </a:r>
            <a:r>
              <a:rPr lang="en-US" altLang="zh-CN"/>
              <a:t>H(</a:t>
            </a:r>
            <a:r>
              <a:rPr lang="en-US" altLang="zh-CN">
                <a:sym typeface="Symbol" panose="05050102010706020507" pitchFamily="18" charset="2"/>
              </a:rPr>
              <a:t></a:t>
            </a:r>
            <a:r>
              <a:rPr lang="en-US" altLang="zh-CN" baseline="-25000">
                <a:sym typeface="Symbol" panose="05050102010706020507" pitchFamily="18" charset="2"/>
              </a:rPr>
              <a:t>+</a:t>
            </a:r>
            <a:r>
              <a:rPr lang="en-US" altLang="zh-CN"/>
              <a:t>)</a:t>
            </a:r>
            <a:r>
              <a:rPr lang="zh-CN" altLang="en-US"/>
              <a:t>。</a:t>
            </a:r>
          </a:p>
          <a:p>
            <a:pPr algn="just"/>
            <a:endParaRPr lang="zh-CN" altLang="en-US">
              <a:ea typeface="楷体_GB2312" panose="02010609030101010101" pitchFamily="49" charset="-122"/>
            </a:endParaRPr>
          </a:p>
        </p:txBody>
      </p:sp>
    </p:spTree>
    <p:extLst>
      <p:ext uri="{BB962C8B-B14F-4D97-AF65-F5344CB8AC3E}">
        <p14:creationId xmlns:p14="http://schemas.microsoft.com/office/powerpoint/2010/main" val="1617158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a:xfrm>
            <a:off x="1805939" y="440690"/>
            <a:ext cx="4856950" cy="514350"/>
          </a:xfrm>
        </p:spPr>
        <p:txBody>
          <a:bodyPr/>
          <a:lstStyle/>
          <a:p>
            <a:r>
              <a:rPr lang="en-US" altLang="zh-CN"/>
              <a:t>1.5.2</a:t>
            </a:r>
            <a:r>
              <a:rPr lang="zh-CN" altLang="en-US"/>
              <a:t>　命题演算的自然推理系统</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ctr"/>
            <a:r>
              <a:rPr lang="zh-CN" altLang="en-US" sz="2000"/>
              <a:t>关于规则的使用说明</a:t>
            </a:r>
            <a:r>
              <a:rPr lang="en-US" altLang="zh-CN" sz="2000"/>
              <a:t>   </a:t>
            </a:r>
          </a:p>
          <a:p>
            <a:pPr algn="just"/>
            <a:endParaRPr lang="en-US" altLang="zh-CN"/>
          </a:p>
          <a:p>
            <a:pPr algn="just"/>
            <a:r>
              <a:rPr lang="en-US" altLang="zh-CN"/>
              <a:t>     1. </a:t>
            </a:r>
            <a:r>
              <a:rPr lang="zh-CN" altLang="en-US"/>
              <a:t>关于假设消去的顺序问题，为了保证各间接推理规则的正常使用，规定：当有多个假设时，消去的顺序必须从最后一个假设开始消去。</a:t>
            </a:r>
          </a:p>
          <a:p>
            <a:pPr algn="just"/>
            <a:r>
              <a:rPr lang="zh-CN" altLang="en-US"/>
              <a:t>     </a:t>
            </a:r>
            <a:r>
              <a:rPr lang="en-US" altLang="zh-CN"/>
              <a:t>2. </a:t>
            </a:r>
            <a:r>
              <a:rPr lang="zh-CN" altLang="en-US"/>
              <a:t>关于证明的终止问题。一个证明已终止；当且仅当所有的假设被消去，且结论命题公式已经引出。如果用证明的格式判断：当第一行是前提时，终止的结论命题公式应与第一行命题公式对齐；当第一行是假设时，终止的结论命题公式应比第一行命题公式前移几格。</a:t>
            </a:r>
          </a:p>
          <a:p>
            <a:pPr algn="just"/>
            <a:r>
              <a:rPr lang="zh-CN" altLang="en-US"/>
              <a:t>     </a:t>
            </a:r>
            <a:r>
              <a:rPr lang="en-US" altLang="zh-CN"/>
              <a:t>3. </a:t>
            </a:r>
            <a:r>
              <a:rPr lang="zh-CN" altLang="en-US"/>
              <a:t>关于推理规则的可靠性问题。前面曾给出可靠性的一种说法。与之等价的另一种说法是：若前提均为永真命题公式，则应用诸推理规则所得到的命题公式均为永真命题公式。</a:t>
            </a:r>
          </a:p>
          <a:p>
            <a:pPr algn="just"/>
            <a:r>
              <a:rPr lang="zh-CN" altLang="en-US"/>
              <a:t>    利用这种说法，很容易判断前提引入规则及各条直接推理规则的可靠性。由于假设引入规则本身不是独立的，因此它的可靠性应与间接推理规则放在一起来说明。</a:t>
            </a:r>
          </a:p>
          <a:p>
            <a:pPr algn="just"/>
            <a:endParaRPr lang="zh-CN" altLang="en-US">
              <a:ea typeface="楷体_GB2312" panose="02010609030101010101" pitchFamily="49" charset="-122"/>
            </a:endParaRPr>
          </a:p>
        </p:txBody>
      </p:sp>
    </p:spTree>
    <p:extLst>
      <p:ext uri="{BB962C8B-B14F-4D97-AF65-F5344CB8AC3E}">
        <p14:creationId xmlns:p14="http://schemas.microsoft.com/office/powerpoint/2010/main" val="1513844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zh-CN" altLang="en-US"/>
              <a:t>回顾</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spcBef>
                <a:spcPts val="600"/>
              </a:spcBef>
            </a:pPr>
            <a:r>
              <a:rPr lang="zh-CN" altLang="en-US"/>
              <a:t>范式的求法</a:t>
            </a:r>
            <a:endParaRPr lang="en-US" altLang="zh-CN"/>
          </a:p>
          <a:p>
            <a:pPr marL="285750" indent="-285750" algn="just">
              <a:spcBef>
                <a:spcPts val="600"/>
              </a:spcBef>
              <a:buFont typeface="Wingdings" panose="05000000000000000000" pitchFamily="2" charset="2"/>
              <a:buChar char="Ø"/>
            </a:pPr>
            <a:r>
              <a:rPr lang="zh-CN" altLang="en-US"/>
              <a:t>等价公式法：简洁</a:t>
            </a:r>
            <a:endParaRPr lang="en-US" altLang="zh-CN"/>
          </a:p>
          <a:p>
            <a:pPr marL="285750" lvl="1" indent="-285750">
              <a:buFont typeface="Wingdings" panose="05000000000000000000" pitchFamily="2" charset="2"/>
              <a:buChar char="Ø"/>
            </a:pPr>
            <a:r>
              <a:rPr lang="zh-CN" altLang="en-US"/>
              <a:t>真值表法：直观，可以直接求主范式</a:t>
            </a:r>
            <a:endParaRPr lang="en-US" altLang="zh-CN"/>
          </a:p>
          <a:p>
            <a:pPr algn="just">
              <a:spcBef>
                <a:spcPts val="600"/>
              </a:spcBef>
            </a:pPr>
            <a:r>
              <a:rPr lang="zh-CN" altLang="en-US">
                <a:cs typeface="Times New Roman" panose="02020603050405020304" pitchFamily="18" charset="0"/>
              </a:rPr>
              <a:t>一个命题公式的真值表中，真值为</a:t>
            </a:r>
            <a:r>
              <a:rPr lang="en-US" altLang="zh-CN">
                <a:cs typeface="Times New Roman" panose="02020603050405020304" pitchFamily="18" charset="0"/>
              </a:rPr>
              <a:t>T</a:t>
            </a:r>
            <a:r>
              <a:rPr lang="zh-CN" altLang="en-US">
                <a:cs typeface="Times New Roman" panose="02020603050405020304" pitchFamily="18" charset="0"/>
              </a:rPr>
              <a:t>（</a:t>
            </a:r>
            <a:r>
              <a:rPr lang="en-US" altLang="zh-CN">
                <a:cs typeface="Times New Roman" panose="02020603050405020304" pitchFamily="18" charset="0"/>
              </a:rPr>
              <a:t>F</a:t>
            </a:r>
            <a:r>
              <a:rPr lang="zh-CN" altLang="en-US">
                <a:cs typeface="Times New Roman" panose="02020603050405020304" pitchFamily="18" charset="0"/>
              </a:rPr>
              <a:t>）的指派所对应的小项（大项）的析取（合取）即为此公式的主析取范式（主合取范式）</a:t>
            </a:r>
            <a:r>
              <a:rPr lang="en-US" altLang="zh-CN">
                <a:cs typeface="Times New Roman" panose="02020603050405020304" pitchFamily="18" charset="0"/>
              </a:rPr>
              <a:t>.</a:t>
            </a:r>
          </a:p>
          <a:p>
            <a:pPr algn="just">
              <a:spcBef>
                <a:spcPts val="600"/>
              </a:spcBef>
            </a:pPr>
            <a:endParaRPr lang="en-US" altLang="zh-CN">
              <a:cs typeface="Times New Roman" panose="02020603050405020304" pitchFamily="18" charset="0"/>
            </a:endParaRPr>
          </a:p>
          <a:p>
            <a:pPr algn="just">
              <a:spcBef>
                <a:spcPts val="600"/>
              </a:spcBef>
            </a:pPr>
            <a:r>
              <a:rPr lang="zh-CN" altLang="en-US"/>
              <a:t>范式的作用</a:t>
            </a:r>
            <a:endParaRPr lang="en-US" altLang="zh-CN"/>
          </a:p>
          <a:p>
            <a:pPr marL="285750" indent="-285750" algn="just">
              <a:spcBef>
                <a:spcPts val="600"/>
              </a:spcBef>
              <a:buFont typeface="Wingdings" panose="05000000000000000000" pitchFamily="2" charset="2"/>
              <a:buChar char="Ø"/>
            </a:pPr>
            <a:r>
              <a:rPr lang="zh-CN" altLang="en-US"/>
              <a:t>判定命题公式逻辑等价：两个命题公式逻辑等价必须且只须它们相应的主范式相同。当然，如果两个命题公式的主范式相同时，这两个命题公式必然逻辑等价。</a:t>
            </a:r>
            <a:endParaRPr lang="en-US" altLang="zh-CN"/>
          </a:p>
          <a:p>
            <a:pPr marL="285750" indent="-285750" algn="just">
              <a:spcBef>
                <a:spcPts val="600"/>
              </a:spcBef>
              <a:buFont typeface="Wingdings" panose="05000000000000000000" pitchFamily="2" charset="2"/>
              <a:buChar char="Ø"/>
            </a:pPr>
            <a:r>
              <a:rPr lang="zh-CN" altLang="en-US"/>
              <a:t>成真赋值</a:t>
            </a:r>
            <a:endParaRPr lang="en-US" altLang="zh-CN"/>
          </a:p>
          <a:p>
            <a:pPr algn="just">
              <a:spcBef>
                <a:spcPts val="600"/>
              </a:spcBef>
            </a:pPr>
            <a:endParaRPr lang="en-US" altLang="zh-CN">
              <a:cs typeface="Times New Roman" panose="02020603050405020304" pitchFamily="18" charset="0"/>
            </a:endParaRPr>
          </a:p>
          <a:p>
            <a:pPr algn="just">
              <a:spcBef>
                <a:spcPts val="600"/>
              </a:spcBef>
            </a:pPr>
            <a:endParaRPr lang="en-US" altLang="zh-CN"/>
          </a:p>
          <a:p>
            <a:pPr algn="just">
              <a:spcBef>
                <a:spcPts val="600"/>
              </a:spcBef>
            </a:pPr>
            <a:endParaRPr lang="en-US" altLang="zh-CN"/>
          </a:p>
          <a:p>
            <a:pPr algn="just">
              <a:spcBef>
                <a:spcPts val="600"/>
              </a:spcBef>
            </a:pPr>
            <a:endParaRPr lang="zh-CN" altLang="en-US"/>
          </a:p>
        </p:txBody>
      </p:sp>
    </p:spTree>
    <p:extLst>
      <p:ext uri="{BB962C8B-B14F-4D97-AF65-F5344CB8AC3E}">
        <p14:creationId xmlns:p14="http://schemas.microsoft.com/office/powerpoint/2010/main" val="103714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a:xfrm>
            <a:off x="1805939" y="440690"/>
            <a:ext cx="4856950" cy="514350"/>
          </a:xfrm>
        </p:spPr>
        <p:txBody>
          <a:bodyPr/>
          <a:lstStyle/>
          <a:p>
            <a:r>
              <a:rPr lang="en-US" altLang="zh-CN"/>
              <a:t>1.5.2</a:t>
            </a:r>
            <a:r>
              <a:rPr lang="zh-CN" altLang="en-US"/>
              <a:t>　命题演算的自然推理系统</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r>
              <a:rPr lang="zh-CN" altLang="en-US"/>
              <a:t>下面仅以蕴涵引入规则为例加以说明。</a:t>
            </a:r>
          </a:p>
          <a:p>
            <a:pPr algn="just"/>
            <a:r>
              <a:rPr lang="zh-CN" altLang="en-US"/>
              <a:t>     设 </a:t>
            </a:r>
            <a:r>
              <a:rPr lang="zh-CN" altLang="en-US">
                <a:sym typeface="Symbol" panose="05050102010706020507" pitchFamily="18" charset="2"/>
              </a:rPr>
              <a:t> </a:t>
            </a:r>
            <a:r>
              <a:rPr lang="en-US" altLang="zh-CN">
                <a:sym typeface="Symbol" panose="05050102010706020507" pitchFamily="18" charset="2"/>
              </a:rPr>
              <a:t>= </a:t>
            </a:r>
            <a:r>
              <a:rPr lang="en-US" altLang="zh-CN" baseline="-25000">
                <a:sym typeface="Symbol" panose="05050102010706020507" pitchFamily="18" charset="2"/>
              </a:rPr>
              <a:t>1</a:t>
            </a:r>
            <a:r>
              <a:rPr lang="en-US" altLang="zh-CN">
                <a:sym typeface="Symbol" panose="05050102010706020507" pitchFamily="18" charset="2"/>
              </a:rPr>
              <a:t></a:t>
            </a:r>
            <a:r>
              <a:rPr lang="en-US" altLang="zh-CN" baseline="-25000">
                <a:sym typeface="Symbol" panose="05050102010706020507" pitchFamily="18" charset="2"/>
              </a:rPr>
              <a:t>2</a:t>
            </a:r>
            <a:r>
              <a:rPr lang="en-US" altLang="zh-CN">
                <a:sym typeface="Symbol" panose="05050102010706020507" pitchFamily="18" charset="2"/>
              </a:rPr>
              <a:t>…</a:t>
            </a:r>
            <a:r>
              <a:rPr lang="en-US" altLang="zh-CN" baseline="-25000">
                <a:sym typeface="Symbol" panose="05050102010706020507" pitchFamily="18" charset="2"/>
              </a:rPr>
              <a:t>n</a:t>
            </a:r>
            <a:r>
              <a:rPr lang="zh-CN" altLang="en-US"/>
              <a:t>，于是按照前面关于推理规则所表示逻辑关系，蕴涵引入规则是指</a:t>
            </a:r>
          </a:p>
          <a:p>
            <a:pPr algn="ctr"/>
            <a:r>
              <a:rPr lang="zh-CN" altLang="en-US"/>
              <a:t>若 </a:t>
            </a:r>
            <a:r>
              <a:rPr lang="zh-CN" altLang="en-US">
                <a:sym typeface="Symbol" panose="05050102010706020507" pitchFamily="18" charset="2"/>
              </a:rPr>
              <a:t>  </a:t>
            </a:r>
            <a:r>
              <a:rPr lang="zh-CN" altLang="en-US"/>
              <a:t> </a:t>
            </a:r>
            <a:r>
              <a:rPr lang="zh-CN" altLang="en-US">
                <a:sym typeface="Symbol" panose="05050102010706020507" pitchFamily="18" charset="2"/>
              </a:rPr>
              <a:t></a:t>
            </a:r>
            <a:r>
              <a:rPr lang="zh-CN" altLang="en-US"/>
              <a:t> </a:t>
            </a:r>
            <a:r>
              <a:rPr lang="zh-CN" altLang="en-US">
                <a:sym typeface="Symbol" panose="05050102010706020507" pitchFamily="18" charset="2"/>
              </a:rPr>
              <a:t></a:t>
            </a:r>
            <a:r>
              <a:rPr lang="zh-CN" altLang="en-US"/>
              <a:t> ，则 </a:t>
            </a:r>
            <a:r>
              <a:rPr lang="zh-CN" altLang="en-US">
                <a:sym typeface="Symbol" panose="05050102010706020507" pitchFamily="18" charset="2"/>
              </a:rPr>
              <a:t>   </a:t>
            </a:r>
            <a:r>
              <a:rPr lang="zh-CN" altLang="en-US"/>
              <a:t> </a:t>
            </a:r>
          </a:p>
          <a:p>
            <a:pPr algn="just"/>
            <a:r>
              <a:rPr lang="zh-CN" altLang="en-US"/>
              <a:t>    事实上                      </a:t>
            </a:r>
          </a:p>
          <a:p>
            <a:pPr algn="just"/>
            <a:r>
              <a:rPr lang="zh-CN" altLang="en-US"/>
              <a:t>                                 </a:t>
            </a:r>
            <a:r>
              <a:rPr lang="en-US" altLang="zh-CN"/>
              <a:t>(</a:t>
            </a:r>
            <a:r>
              <a:rPr lang="en-US" altLang="zh-CN">
                <a:sym typeface="Symbol" panose="05050102010706020507" pitchFamily="18" charset="2"/>
              </a:rPr>
              <a:t>  )</a:t>
            </a:r>
            <a:r>
              <a:rPr lang="en-US" altLang="zh-CN"/>
              <a:t> </a:t>
            </a:r>
          </a:p>
          <a:p>
            <a:pPr algn="just"/>
            <a:r>
              <a:rPr lang="en-US" altLang="zh-CN"/>
              <a:t>                            </a:t>
            </a:r>
            <a:r>
              <a:rPr lang="en-US" altLang="zh-CN">
                <a:sym typeface="Symbol" panose="05050102010706020507" pitchFamily="18" charset="2"/>
              </a:rPr>
              <a:t>  </a:t>
            </a:r>
            <a:r>
              <a:rPr lang="en-US" altLang="zh-CN"/>
              <a:t>(</a:t>
            </a:r>
            <a:r>
              <a:rPr lang="en-US" altLang="zh-CN">
                <a:sym typeface="Symbol" panose="05050102010706020507" pitchFamily="18" charset="2"/>
              </a:rPr>
              <a:t>  )  </a:t>
            </a:r>
          </a:p>
          <a:p>
            <a:pPr algn="just"/>
            <a:r>
              <a:rPr lang="en-US" altLang="zh-CN">
                <a:sym typeface="Symbol" panose="05050102010706020507" pitchFamily="18" charset="2"/>
              </a:rPr>
              <a:t>                             (  )  </a:t>
            </a:r>
          </a:p>
          <a:p>
            <a:pPr algn="just"/>
            <a:r>
              <a:rPr lang="en-US" altLang="zh-CN">
                <a:sym typeface="Symbol" panose="05050102010706020507" pitchFamily="18" charset="2"/>
              </a:rPr>
              <a:t>                             ()</a:t>
            </a:r>
            <a:endParaRPr lang="en-US" altLang="zh-CN"/>
          </a:p>
          <a:p>
            <a:pPr algn="just"/>
            <a:r>
              <a:rPr lang="zh-CN" altLang="en-US"/>
              <a:t>　于是有 </a:t>
            </a:r>
            <a:r>
              <a:rPr lang="en-US" altLang="zh-CN"/>
              <a:t>(</a:t>
            </a:r>
            <a:r>
              <a:rPr lang="en-US" altLang="zh-CN">
                <a:sym typeface="Symbol" panose="05050102010706020507" pitchFamily="18" charset="2"/>
              </a:rPr>
              <a:t>  ) </a:t>
            </a:r>
            <a:r>
              <a:rPr lang="zh-CN" altLang="en-US"/>
              <a:t>永真当且仅当 </a:t>
            </a:r>
            <a:r>
              <a:rPr lang="zh-CN" altLang="en-US">
                <a:sym typeface="Symbol" panose="05050102010706020507" pitchFamily="18" charset="2"/>
              </a:rPr>
              <a:t></a:t>
            </a:r>
            <a:r>
              <a:rPr lang="en-US" altLang="zh-CN">
                <a:sym typeface="Symbol" panose="05050102010706020507" pitchFamily="18" charset="2"/>
              </a:rPr>
              <a:t>() </a:t>
            </a:r>
            <a:r>
              <a:rPr lang="zh-CN" altLang="en-US"/>
              <a:t>永真。</a:t>
            </a:r>
          </a:p>
          <a:p>
            <a:pPr algn="just"/>
            <a:r>
              <a:rPr lang="zh-CN" altLang="en-US"/>
              <a:t>    因此，如果已证明出 </a:t>
            </a:r>
            <a:r>
              <a:rPr lang="zh-CN" altLang="en-US">
                <a:sym typeface="Symbol" panose="05050102010706020507" pitchFamily="18" charset="2"/>
              </a:rPr>
              <a:t>  </a:t>
            </a:r>
            <a:r>
              <a:rPr lang="zh-CN" altLang="en-US"/>
              <a:t> </a:t>
            </a:r>
            <a:r>
              <a:rPr lang="zh-CN" altLang="en-US">
                <a:sym typeface="Symbol" panose="05050102010706020507" pitchFamily="18" charset="2"/>
              </a:rPr>
              <a:t></a:t>
            </a:r>
            <a:r>
              <a:rPr lang="zh-CN" altLang="en-US"/>
              <a:t> </a:t>
            </a:r>
            <a:r>
              <a:rPr lang="zh-CN" altLang="en-US">
                <a:sym typeface="Symbol" panose="05050102010706020507" pitchFamily="18" charset="2"/>
              </a:rPr>
              <a:t></a:t>
            </a:r>
            <a:r>
              <a:rPr lang="zh-CN" altLang="en-US"/>
              <a:t> ，即 </a:t>
            </a:r>
            <a:r>
              <a:rPr lang="en-US" altLang="zh-CN"/>
              <a:t>(</a:t>
            </a:r>
            <a:r>
              <a:rPr lang="en-US" altLang="zh-CN">
                <a:sym typeface="Symbol" panose="05050102010706020507" pitchFamily="18" charset="2"/>
              </a:rPr>
              <a:t>  ) </a:t>
            </a:r>
            <a:r>
              <a:rPr lang="zh-CN" altLang="en-US"/>
              <a:t>永真，则有</a:t>
            </a:r>
            <a:r>
              <a:rPr lang="zh-CN" altLang="en-US">
                <a:sym typeface="Symbol" panose="05050102010706020507" pitchFamily="18" charset="2"/>
              </a:rPr>
              <a:t></a:t>
            </a:r>
            <a:r>
              <a:rPr lang="en-US" altLang="zh-CN">
                <a:sym typeface="Symbol" panose="05050102010706020507" pitchFamily="18" charset="2"/>
              </a:rPr>
              <a:t>() </a:t>
            </a:r>
            <a:r>
              <a:rPr lang="zh-CN" altLang="en-US"/>
              <a:t>永真，即 </a:t>
            </a:r>
            <a:r>
              <a:rPr lang="zh-CN" altLang="en-US">
                <a:sym typeface="Symbol" panose="05050102010706020507" pitchFamily="18" charset="2"/>
              </a:rPr>
              <a:t>   </a:t>
            </a:r>
            <a:r>
              <a:rPr lang="zh-CN" altLang="en-US"/>
              <a:t> 。</a:t>
            </a:r>
          </a:p>
          <a:p>
            <a:pPr algn="just"/>
            <a:r>
              <a:rPr lang="zh-CN" altLang="en-US"/>
              <a:t>    故当</a:t>
            </a:r>
            <a:r>
              <a:rPr lang="zh-CN" altLang="en-US">
                <a:sym typeface="Symbol" panose="05050102010706020507" pitchFamily="18" charset="2"/>
              </a:rPr>
              <a:t></a:t>
            </a:r>
            <a:r>
              <a:rPr lang="zh-CN" altLang="en-US"/>
              <a:t>为永真命题公式时，则</a:t>
            </a:r>
            <a:r>
              <a:rPr lang="zh-CN" altLang="en-US">
                <a:sym typeface="Symbol" panose="05050102010706020507" pitchFamily="18" charset="2"/>
              </a:rPr>
              <a:t></a:t>
            </a:r>
            <a:r>
              <a:rPr lang="zh-CN" altLang="en-US"/>
              <a:t>必为永真命题公式。这就说明蕴涵引入规则是可靠的。</a:t>
            </a:r>
          </a:p>
          <a:p>
            <a:pPr algn="just"/>
            <a:endParaRPr lang="zh-CN" altLang="en-US">
              <a:ea typeface="楷体_GB2312" panose="02010609030101010101" pitchFamily="49" charset="-122"/>
            </a:endParaRPr>
          </a:p>
        </p:txBody>
      </p:sp>
    </p:spTree>
    <p:extLst>
      <p:ext uri="{BB962C8B-B14F-4D97-AF65-F5344CB8AC3E}">
        <p14:creationId xmlns:p14="http://schemas.microsoft.com/office/powerpoint/2010/main" val="3869378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a:xfrm>
            <a:off x="1805939" y="440690"/>
            <a:ext cx="4856950" cy="514350"/>
          </a:xfrm>
        </p:spPr>
        <p:txBody>
          <a:bodyPr/>
          <a:lstStyle/>
          <a:p>
            <a:r>
              <a:rPr lang="en-US" altLang="zh-CN">
                <a:latin typeface="+mn-ea"/>
                <a:ea typeface="+mn-ea"/>
              </a:rPr>
              <a:t>1.5.3</a:t>
            </a:r>
            <a:r>
              <a:rPr lang="zh-CN" altLang="en-US">
                <a:latin typeface="+mn-ea"/>
                <a:ea typeface="+mn-ea"/>
              </a:rPr>
              <a:t>　形式推理证明举例</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r>
              <a:rPr lang="zh-CN" altLang="en-US"/>
              <a:t>可证命题公式</a:t>
            </a:r>
            <a:endParaRPr lang="en-US" altLang="zh-CN"/>
          </a:p>
          <a:p>
            <a:r>
              <a:rPr lang="zh-CN" altLang="en-US"/>
              <a:t>例</a:t>
            </a:r>
            <a:r>
              <a:rPr lang="en-US" altLang="zh-CN"/>
              <a:t>1  </a:t>
            </a:r>
            <a:r>
              <a:rPr lang="en-US" altLang="zh-CN">
                <a:sym typeface="Symbol" panose="05050102010706020507" pitchFamily="18" charset="2"/>
              </a:rPr>
              <a:t>|=   </a:t>
            </a:r>
          </a:p>
          <a:p>
            <a:r>
              <a:rPr lang="zh-CN" altLang="en-US"/>
              <a:t>例</a:t>
            </a:r>
            <a:r>
              <a:rPr lang="en-US" altLang="zh-CN"/>
              <a:t>2  </a:t>
            </a:r>
            <a:r>
              <a:rPr lang="en-US" altLang="zh-CN">
                <a:sym typeface="Symbol" panose="05050102010706020507" pitchFamily="18" charset="2"/>
              </a:rPr>
              <a:t>|=   </a:t>
            </a:r>
          </a:p>
          <a:p>
            <a:r>
              <a:rPr lang="zh-CN" altLang="en-US"/>
              <a:t>例</a:t>
            </a:r>
            <a:r>
              <a:rPr lang="en-US" altLang="zh-CN"/>
              <a:t>3  </a:t>
            </a:r>
            <a:r>
              <a:rPr lang="en-US" altLang="zh-CN">
                <a:sym typeface="Symbol" panose="05050102010706020507" pitchFamily="18" charset="2"/>
              </a:rPr>
              <a:t>|= </a:t>
            </a:r>
          </a:p>
          <a:p>
            <a:endParaRPr lang="en-US" altLang="zh-CN">
              <a:sym typeface="Symbol" panose="05050102010706020507" pitchFamily="18" charset="2"/>
            </a:endParaRPr>
          </a:p>
          <a:p>
            <a:endParaRPr lang="en-US" altLang="zh-CN">
              <a:sym typeface="Symbol" panose="05050102010706020507" pitchFamily="18" charset="2"/>
            </a:endParaRPr>
          </a:p>
          <a:p>
            <a:endParaRPr lang="en-US" altLang="zh-CN">
              <a:sym typeface="Symbol" panose="05050102010706020507" pitchFamily="18" charset="2"/>
            </a:endParaRPr>
          </a:p>
          <a:p>
            <a:r>
              <a:rPr lang="en-US" altLang="zh-CN">
                <a:sym typeface="Symbol" panose="05050102010706020507" pitchFamily="18" charset="2"/>
              </a:rPr>
              <a:t>                                           </a:t>
            </a:r>
          </a:p>
          <a:p>
            <a:endParaRPr lang="en-US" altLang="zh-CN">
              <a:sym typeface="Symbol" panose="05050102010706020507" pitchFamily="18" charset="2"/>
            </a:endParaRPr>
          </a:p>
          <a:p>
            <a:endParaRPr lang="en-US" altLang="zh-CN">
              <a:sym typeface="Symbol" panose="05050102010706020507" pitchFamily="18" charset="2"/>
            </a:endParaRPr>
          </a:p>
          <a:p>
            <a:endParaRPr lang="en-US" altLang="zh-CN">
              <a:sym typeface="Symbol" panose="05050102010706020507" pitchFamily="18" charset="2"/>
            </a:endParaRPr>
          </a:p>
          <a:p>
            <a:endParaRPr lang="en-US" altLang="zh-CN">
              <a:sym typeface="Symbol" panose="05050102010706020507" pitchFamily="18" charset="2"/>
            </a:endParaRPr>
          </a:p>
          <a:p>
            <a:endParaRPr lang="en-US" altLang="zh-CN">
              <a:sym typeface="Symbol" panose="05050102010706020507" pitchFamily="18" charset="2"/>
            </a:endParaRPr>
          </a:p>
          <a:p>
            <a:pPr algn="just"/>
            <a:endParaRPr lang="zh-CN" altLang="en-US">
              <a:ea typeface="楷体_GB2312" panose="02010609030101010101" pitchFamily="49" charset="-122"/>
            </a:endParaRPr>
          </a:p>
        </p:txBody>
      </p:sp>
    </p:spTree>
    <p:extLst>
      <p:ext uri="{BB962C8B-B14F-4D97-AF65-F5344CB8AC3E}">
        <p14:creationId xmlns:p14="http://schemas.microsoft.com/office/powerpoint/2010/main" val="3804441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a:xfrm>
            <a:off x="1805939" y="440690"/>
            <a:ext cx="4856950" cy="514350"/>
          </a:xfrm>
        </p:spPr>
        <p:txBody>
          <a:bodyPr/>
          <a:lstStyle/>
          <a:p>
            <a:r>
              <a:rPr lang="en-US" altLang="zh-CN">
                <a:latin typeface="+mn-ea"/>
                <a:ea typeface="+mn-ea"/>
              </a:rPr>
              <a:t>1.5.3</a:t>
            </a:r>
            <a:r>
              <a:rPr lang="zh-CN" altLang="en-US">
                <a:latin typeface="+mn-ea"/>
                <a:ea typeface="+mn-ea"/>
              </a:rPr>
              <a:t>　形式推理证明举例</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r>
              <a:rPr lang="zh-CN" altLang="en-US"/>
              <a:t>可证命题公式</a:t>
            </a:r>
            <a:endParaRPr lang="en-US" altLang="zh-CN"/>
          </a:p>
          <a:p>
            <a:r>
              <a:rPr lang="zh-CN" altLang="en-US"/>
              <a:t>例</a:t>
            </a:r>
            <a:r>
              <a:rPr lang="en-US" altLang="zh-CN"/>
              <a:t>1  </a:t>
            </a:r>
            <a:r>
              <a:rPr lang="en-US" altLang="zh-CN">
                <a:sym typeface="Symbol" panose="05050102010706020507" pitchFamily="18" charset="2"/>
              </a:rPr>
              <a:t>|=   </a:t>
            </a:r>
          </a:p>
          <a:p>
            <a:r>
              <a:rPr lang="en-US" altLang="zh-CN">
                <a:sym typeface="Symbol" panose="05050102010706020507" pitchFamily="18" charset="2"/>
              </a:rPr>
              <a:t>(1)	                                     H(</a:t>
            </a:r>
            <a:r>
              <a:rPr lang="zh-CN" altLang="en-US">
                <a:sym typeface="Symbol" panose="05050102010706020507" pitchFamily="18" charset="2"/>
              </a:rPr>
              <a:t></a:t>
            </a:r>
            <a:r>
              <a:rPr lang="en-US" altLang="zh-CN" baseline="-25000">
                <a:sym typeface="Symbol" panose="05050102010706020507" pitchFamily="18" charset="2"/>
              </a:rPr>
              <a:t>+</a:t>
            </a:r>
            <a:r>
              <a:rPr lang="en-US" altLang="zh-CN">
                <a:sym typeface="Symbol" panose="05050102010706020507" pitchFamily="18" charset="2"/>
              </a:rPr>
              <a:t>)</a:t>
            </a:r>
          </a:p>
          <a:p>
            <a:r>
              <a:rPr lang="en-US" altLang="zh-CN">
                <a:sym typeface="Symbol" panose="05050102010706020507" pitchFamily="18" charset="2"/>
              </a:rPr>
              <a:t>(2)		                             H(</a:t>
            </a:r>
            <a:r>
              <a:rPr lang="zh-CN" altLang="en-US">
                <a:sym typeface="Symbol" panose="05050102010706020507" pitchFamily="18" charset="2"/>
              </a:rPr>
              <a:t></a:t>
            </a:r>
            <a:r>
              <a:rPr lang="en-US" altLang="zh-CN">
                <a:sym typeface="Symbol" panose="05050102010706020507" pitchFamily="18" charset="2"/>
              </a:rPr>
              <a:t>_)</a:t>
            </a:r>
          </a:p>
          <a:p>
            <a:r>
              <a:rPr lang="en-US" altLang="zh-CN">
                <a:sym typeface="Symbol" panose="05050102010706020507" pitchFamily="18" charset="2"/>
              </a:rPr>
              <a:t>(3)	                                          </a:t>
            </a:r>
            <a:r>
              <a:rPr lang="zh-CN" altLang="en-US">
                <a:sym typeface="Symbol" panose="05050102010706020507" pitchFamily="18" charset="2"/>
              </a:rPr>
              <a:t></a:t>
            </a:r>
            <a:r>
              <a:rPr lang="en-US" altLang="zh-CN">
                <a:sym typeface="Symbol" panose="05050102010706020507" pitchFamily="18" charset="2"/>
              </a:rPr>
              <a:t>_(2)(1)|(2)</a:t>
            </a:r>
          </a:p>
          <a:p>
            <a:r>
              <a:rPr lang="en-US" altLang="zh-CN">
                <a:sym typeface="Symbol" panose="05050102010706020507" pitchFamily="18" charset="2"/>
              </a:rPr>
              <a:t>(4)                                     </a:t>
            </a:r>
            <a:r>
              <a:rPr lang="zh-CN" altLang="en-US">
                <a:sym typeface="Symbol" panose="05050102010706020507" pitchFamily="18" charset="2"/>
              </a:rPr>
              <a:t></a:t>
            </a:r>
            <a:r>
              <a:rPr lang="en-US" altLang="zh-CN" baseline="-25000">
                <a:sym typeface="Symbol" panose="05050102010706020507" pitchFamily="18" charset="2"/>
              </a:rPr>
              <a:t>+</a:t>
            </a:r>
            <a:r>
              <a:rPr lang="en-US" altLang="zh-CN">
                <a:sym typeface="Symbol" panose="05050102010706020507" pitchFamily="18" charset="2"/>
              </a:rPr>
              <a:t>(3)|(1)</a:t>
            </a:r>
          </a:p>
          <a:p>
            <a:endParaRPr lang="en-US" altLang="zh-CN">
              <a:sym typeface="Symbol" panose="05050102010706020507" pitchFamily="18" charset="2"/>
            </a:endParaRPr>
          </a:p>
          <a:p>
            <a:r>
              <a:rPr lang="en-US" altLang="zh-CN">
                <a:sym typeface="Symbol" panose="05050102010706020507" pitchFamily="18" charset="2"/>
              </a:rPr>
              <a:t>                                           </a:t>
            </a:r>
          </a:p>
          <a:p>
            <a:endParaRPr lang="en-US" altLang="zh-CN">
              <a:sym typeface="Symbol" panose="05050102010706020507" pitchFamily="18" charset="2"/>
            </a:endParaRPr>
          </a:p>
          <a:p>
            <a:endParaRPr lang="en-US" altLang="zh-CN">
              <a:sym typeface="Symbol" panose="05050102010706020507" pitchFamily="18" charset="2"/>
            </a:endParaRPr>
          </a:p>
          <a:p>
            <a:endParaRPr lang="en-US" altLang="zh-CN">
              <a:sym typeface="Symbol" panose="05050102010706020507" pitchFamily="18" charset="2"/>
            </a:endParaRPr>
          </a:p>
          <a:p>
            <a:endParaRPr lang="en-US" altLang="zh-CN">
              <a:sym typeface="Symbol" panose="05050102010706020507" pitchFamily="18" charset="2"/>
            </a:endParaRPr>
          </a:p>
          <a:p>
            <a:endParaRPr lang="en-US" altLang="zh-CN">
              <a:sym typeface="Symbol" panose="05050102010706020507" pitchFamily="18" charset="2"/>
            </a:endParaRPr>
          </a:p>
          <a:p>
            <a:pPr algn="just"/>
            <a:endParaRPr lang="zh-CN" altLang="en-US">
              <a:ea typeface="楷体_GB2312" panose="02010609030101010101" pitchFamily="49" charset="-122"/>
            </a:endParaRPr>
          </a:p>
        </p:txBody>
      </p:sp>
    </p:spTree>
    <p:extLst>
      <p:ext uri="{BB962C8B-B14F-4D97-AF65-F5344CB8AC3E}">
        <p14:creationId xmlns:p14="http://schemas.microsoft.com/office/powerpoint/2010/main" val="174199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a:xfrm>
            <a:off x="1805939" y="440690"/>
            <a:ext cx="4856950" cy="514350"/>
          </a:xfrm>
        </p:spPr>
        <p:txBody>
          <a:bodyPr/>
          <a:lstStyle/>
          <a:p>
            <a:r>
              <a:rPr lang="en-US" altLang="zh-CN">
                <a:latin typeface="+mn-ea"/>
                <a:ea typeface="+mn-ea"/>
              </a:rPr>
              <a:t>1.5.3</a:t>
            </a:r>
            <a:r>
              <a:rPr lang="zh-CN" altLang="en-US">
                <a:latin typeface="+mn-ea"/>
                <a:ea typeface="+mn-ea"/>
              </a:rPr>
              <a:t>　形式推理证明举例</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r>
              <a:rPr lang="zh-CN" altLang="en-US"/>
              <a:t>可证命题公式</a:t>
            </a:r>
            <a:endParaRPr lang="en-US" altLang="zh-CN"/>
          </a:p>
          <a:p>
            <a:r>
              <a:rPr lang="zh-CN" altLang="en-US"/>
              <a:t>例</a:t>
            </a:r>
            <a:r>
              <a:rPr lang="en-US" altLang="zh-CN"/>
              <a:t>2  </a:t>
            </a:r>
            <a:r>
              <a:rPr lang="en-US" altLang="zh-CN">
                <a:sym typeface="Symbol" panose="05050102010706020507" pitchFamily="18" charset="2"/>
              </a:rPr>
              <a:t>|=   </a:t>
            </a:r>
          </a:p>
          <a:p>
            <a:r>
              <a:rPr lang="en-US" altLang="zh-CN">
                <a:sym typeface="Symbol" panose="05050102010706020507" pitchFamily="18" charset="2"/>
              </a:rPr>
              <a:t>(1)	                                     H(</a:t>
            </a:r>
            <a:r>
              <a:rPr lang="zh-CN" altLang="en-US">
                <a:sym typeface="Symbol" panose="05050102010706020507" pitchFamily="18" charset="2"/>
              </a:rPr>
              <a:t></a:t>
            </a:r>
            <a:r>
              <a:rPr lang="en-US" altLang="zh-CN" baseline="-25000">
                <a:sym typeface="Symbol" panose="05050102010706020507" pitchFamily="18" charset="2"/>
              </a:rPr>
              <a:t>+</a:t>
            </a:r>
            <a:r>
              <a:rPr lang="en-US" altLang="zh-CN">
                <a:sym typeface="Symbol" panose="05050102010706020507" pitchFamily="18" charset="2"/>
              </a:rPr>
              <a:t>)</a:t>
            </a:r>
          </a:p>
          <a:p>
            <a:r>
              <a:rPr lang="en-US" altLang="zh-CN">
                <a:sym typeface="Symbol" panose="05050102010706020507" pitchFamily="18" charset="2"/>
              </a:rPr>
              <a:t>(2)		                             H(</a:t>
            </a:r>
            <a:r>
              <a:rPr lang="zh-CN" altLang="en-US">
                <a:sym typeface="Symbol" panose="05050102010706020507" pitchFamily="18" charset="2"/>
              </a:rPr>
              <a:t></a:t>
            </a:r>
            <a:r>
              <a:rPr lang="en-US" altLang="zh-CN">
                <a:sym typeface="Symbol" panose="05050102010706020507" pitchFamily="18" charset="2"/>
              </a:rPr>
              <a:t>_)</a:t>
            </a:r>
          </a:p>
          <a:p>
            <a:r>
              <a:rPr lang="en-US" altLang="zh-CN">
                <a:sym typeface="Symbol" panose="05050102010706020507" pitchFamily="18" charset="2"/>
              </a:rPr>
              <a:t>(3)	                                          </a:t>
            </a:r>
            <a:r>
              <a:rPr lang="zh-CN" altLang="en-US">
                <a:sym typeface="Symbol" panose="05050102010706020507" pitchFamily="18" charset="2"/>
              </a:rPr>
              <a:t></a:t>
            </a:r>
            <a:r>
              <a:rPr lang="en-US" altLang="zh-CN">
                <a:sym typeface="Symbol" panose="05050102010706020507" pitchFamily="18" charset="2"/>
              </a:rPr>
              <a:t>_(2)(1)|(2)</a:t>
            </a:r>
          </a:p>
          <a:p>
            <a:r>
              <a:rPr lang="en-US" altLang="zh-CN">
                <a:sym typeface="Symbol" panose="05050102010706020507" pitchFamily="18" charset="2"/>
              </a:rPr>
              <a:t>(4)                                     </a:t>
            </a:r>
            <a:r>
              <a:rPr lang="zh-CN" altLang="en-US">
                <a:sym typeface="Symbol" panose="05050102010706020507" pitchFamily="18" charset="2"/>
              </a:rPr>
              <a:t></a:t>
            </a:r>
            <a:r>
              <a:rPr lang="en-US" altLang="zh-CN" baseline="-25000">
                <a:sym typeface="Symbol" panose="05050102010706020507" pitchFamily="18" charset="2"/>
              </a:rPr>
              <a:t>+</a:t>
            </a:r>
            <a:r>
              <a:rPr lang="en-US" altLang="zh-CN">
                <a:sym typeface="Symbol" panose="05050102010706020507" pitchFamily="18" charset="2"/>
              </a:rPr>
              <a:t>(3)|(1)</a:t>
            </a:r>
          </a:p>
          <a:p>
            <a:r>
              <a:rPr lang="en-US" altLang="zh-CN">
                <a:sym typeface="Symbol" panose="05050102010706020507" pitchFamily="18" charset="2"/>
              </a:rPr>
              <a:t>(5)	                                         H(</a:t>
            </a:r>
            <a:r>
              <a:rPr lang="zh-CN" altLang="en-US">
                <a:sym typeface="Symbol" panose="05050102010706020507" pitchFamily="18" charset="2"/>
              </a:rPr>
              <a:t></a:t>
            </a:r>
            <a:r>
              <a:rPr lang="en-US" altLang="zh-CN" baseline="-25000">
                <a:sym typeface="Symbol" panose="05050102010706020507" pitchFamily="18" charset="2"/>
              </a:rPr>
              <a:t>+</a:t>
            </a:r>
            <a:r>
              <a:rPr lang="en-US" altLang="zh-CN">
                <a:sym typeface="Symbol" panose="05050102010706020507" pitchFamily="18" charset="2"/>
              </a:rPr>
              <a:t>) </a:t>
            </a:r>
          </a:p>
          <a:p>
            <a:r>
              <a:rPr lang="en-US" altLang="zh-CN">
                <a:sym typeface="Symbol" panose="05050102010706020507" pitchFamily="18" charset="2"/>
              </a:rPr>
              <a:t>(6)		                             H(</a:t>
            </a:r>
            <a:r>
              <a:rPr lang="zh-CN" altLang="en-US">
                <a:sym typeface="Symbol" panose="05050102010706020507" pitchFamily="18" charset="2"/>
              </a:rPr>
              <a:t></a:t>
            </a:r>
            <a:r>
              <a:rPr lang="en-US" altLang="zh-CN">
                <a:sym typeface="Symbol" panose="05050102010706020507" pitchFamily="18" charset="2"/>
              </a:rPr>
              <a:t>_)   </a:t>
            </a:r>
          </a:p>
          <a:p>
            <a:r>
              <a:rPr lang="en-US" altLang="zh-CN">
                <a:sym typeface="Symbol" panose="05050102010706020507" pitchFamily="18" charset="2"/>
              </a:rPr>
              <a:t>(7)	                                     </a:t>
            </a:r>
            <a:r>
              <a:rPr lang="zh-CN" altLang="en-US">
                <a:sym typeface="Symbol" panose="05050102010706020507" pitchFamily="18" charset="2"/>
              </a:rPr>
              <a:t></a:t>
            </a:r>
            <a:r>
              <a:rPr lang="en-US" altLang="zh-CN">
                <a:sym typeface="Symbol" panose="05050102010706020507" pitchFamily="18" charset="2"/>
              </a:rPr>
              <a:t>_(6)(5)|(6)</a:t>
            </a:r>
          </a:p>
          <a:p>
            <a:r>
              <a:rPr lang="en-US" altLang="zh-CN">
                <a:sym typeface="Symbol" panose="05050102010706020507" pitchFamily="18" charset="2"/>
              </a:rPr>
              <a:t>(8)                                     </a:t>
            </a:r>
            <a:r>
              <a:rPr lang="zh-CN" altLang="en-US">
                <a:sym typeface="Symbol" panose="05050102010706020507" pitchFamily="18" charset="2"/>
              </a:rPr>
              <a:t></a:t>
            </a:r>
            <a:r>
              <a:rPr lang="en-US" altLang="zh-CN" baseline="-25000">
                <a:sym typeface="Symbol" panose="05050102010706020507" pitchFamily="18" charset="2"/>
              </a:rPr>
              <a:t>+</a:t>
            </a:r>
            <a:r>
              <a:rPr lang="en-US" altLang="zh-CN">
                <a:sym typeface="Symbol" panose="05050102010706020507" pitchFamily="18" charset="2"/>
              </a:rPr>
              <a:t>(7)|(5)                                            </a:t>
            </a:r>
          </a:p>
          <a:p>
            <a:r>
              <a:rPr lang="en-US" altLang="zh-CN">
                <a:sym typeface="Symbol" panose="05050102010706020507" pitchFamily="18" charset="2"/>
              </a:rPr>
              <a:t>(9)                                     </a:t>
            </a:r>
            <a:r>
              <a:rPr lang="en-US" altLang="zh-CN" baseline="-25000">
                <a:sym typeface="Symbol" panose="05050102010706020507" pitchFamily="18" charset="2"/>
              </a:rPr>
              <a:t> +</a:t>
            </a:r>
            <a:r>
              <a:rPr lang="en-US" altLang="zh-CN">
                <a:sym typeface="Symbol" panose="05050102010706020507" pitchFamily="18" charset="2"/>
              </a:rPr>
              <a:t>(4)(8)</a:t>
            </a:r>
          </a:p>
          <a:p>
            <a:endParaRPr lang="en-US" altLang="zh-CN">
              <a:sym typeface="Symbol" panose="05050102010706020507" pitchFamily="18" charset="2"/>
            </a:endParaRPr>
          </a:p>
          <a:p>
            <a:endParaRPr lang="en-US" altLang="zh-CN">
              <a:sym typeface="Symbol" panose="05050102010706020507" pitchFamily="18" charset="2"/>
            </a:endParaRPr>
          </a:p>
          <a:p>
            <a:endParaRPr lang="en-US" altLang="zh-CN">
              <a:sym typeface="Symbol" panose="05050102010706020507" pitchFamily="18" charset="2"/>
            </a:endParaRPr>
          </a:p>
          <a:p>
            <a:endParaRPr lang="en-US" altLang="zh-CN">
              <a:sym typeface="Symbol" panose="05050102010706020507" pitchFamily="18" charset="2"/>
            </a:endParaRPr>
          </a:p>
          <a:p>
            <a:endParaRPr lang="en-US" altLang="zh-CN">
              <a:sym typeface="Symbol" panose="05050102010706020507" pitchFamily="18" charset="2"/>
            </a:endParaRPr>
          </a:p>
          <a:p>
            <a:pPr algn="just"/>
            <a:endParaRPr lang="zh-CN" altLang="en-US">
              <a:ea typeface="楷体_GB2312" panose="02010609030101010101" pitchFamily="49" charset="-122"/>
            </a:endParaRPr>
          </a:p>
        </p:txBody>
      </p:sp>
    </p:spTree>
    <p:extLst>
      <p:ext uri="{BB962C8B-B14F-4D97-AF65-F5344CB8AC3E}">
        <p14:creationId xmlns:p14="http://schemas.microsoft.com/office/powerpoint/2010/main" val="249156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a:xfrm>
            <a:off x="1805939" y="440690"/>
            <a:ext cx="4856950" cy="514350"/>
          </a:xfrm>
        </p:spPr>
        <p:txBody>
          <a:bodyPr/>
          <a:lstStyle/>
          <a:p>
            <a:r>
              <a:rPr lang="en-US" altLang="zh-CN">
                <a:latin typeface="+mn-ea"/>
                <a:ea typeface="+mn-ea"/>
              </a:rPr>
              <a:t>1.5.3</a:t>
            </a:r>
            <a:r>
              <a:rPr lang="zh-CN" altLang="en-US">
                <a:latin typeface="+mn-ea"/>
                <a:ea typeface="+mn-ea"/>
              </a:rPr>
              <a:t>　形式推理证明举例</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r>
              <a:rPr lang="zh-CN" altLang="en-US"/>
              <a:t>可证命题公式</a:t>
            </a:r>
            <a:endParaRPr lang="en-US" altLang="zh-CN"/>
          </a:p>
          <a:p>
            <a:r>
              <a:rPr lang="zh-CN" altLang="en-US"/>
              <a:t>例</a:t>
            </a:r>
            <a:r>
              <a:rPr lang="en-US" altLang="zh-CN"/>
              <a:t>3  </a:t>
            </a:r>
            <a:r>
              <a:rPr lang="en-US" altLang="zh-CN">
                <a:sym typeface="Symbol" panose="05050102010706020507" pitchFamily="18" charset="2"/>
              </a:rPr>
              <a:t>|= </a:t>
            </a:r>
          </a:p>
          <a:p>
            <a:r>
              <a:rPr lang="en-US" altLang="zh-CN">
                <a:sym typeface="Symbol" panose="05050102010706020507" pitchFamily="18" charset="2"/>
              </a:rPr>
              <a:t>(1)	()                              H(</a:t>
            </a:r>
            <a:r>
              <a:rPr lang="zh-CN" altLang="en-US">
                <a:sym typeface="Symbol" panose="05050102010706020507" pitchFamily="18" charset="2"/>
              </a:rPr>
              <a:t></a:t>
            </a:r>
            <a:r>
              <a:rPr lang="en-US" altLang="zh-CN">
                <a:sym typeface="Symbol" panose="05050102010706020507" pitchFamily="18" charset="2"/>
              </a:rPr>
              <a:t>_)</a:t>
            </a:r>
          </a:p>
          <a:p>
            <a:r>
              <a:rPr lang="en-US" altLang="zh-CN">
                <a:sym typeface="Symbol" panose="05050102010706020507" pitchFamily="18" charset="2"/>
              </a:rPr>
              <a:t>(2)		                               H(</a:t>
            </a:r>
            <a:r>
              <a:rPr lang="zh-CN" altLang="en-US">
                <a:sym typeface="Symbol" panose="05050102010706020507" pitchFamily="18" charset="2"/>
              </a:rPr>
              <a:t></a:t>
            </a:r>
            <a:r>
              <a:rPr lang="en-US" altLang="zh-CN">
                <a:sym typeface="Symbol" panose="05050102010706020507" pitchFamily="18" charset="2"/>
              </a:rPr>
              <a:t>_)</a:t>
            </a:r>
          </a:p>
          <a:p>
            <a:r>
              <a:rPr lang="en-US" altLang="zh-CN">
                <a:sym typeface="Symbol" panose="05050102010706020507" pitchFamily="18" charset="2"/>
              </a:rPr>
              <a:t>(3)		                         </a:t>
            </a:r>
            <a:r>
              <a:rPr lang="zh-CN" altLang="en-US">
                <a:sym typeface="Symbol" panose="05050102010706020507" pitchFamily="18" charset="2"/>
              </a:rPr>
              <a:t></a:t>
            </a:r>
            <a:r>
              <a:rPr lang="en-US" altLang="zh-CN" baseline="-25000"/>
              <a:t>+</a:t>
            </a:r>
            <a:r>
              <a:rPr lang="en-US" altLang="zh-CN">
                <a:sym typeface="Symbol" panose="05050102010706020507" pitchFamily="18" charset="2"/>
              </a:rPr>
              <a:t>(2)</a:t>
            </a:r>
          </a:p>
          <a:p>
            <a:r>
              <a:rPr lang="en-US" altLang="zh-CN">
                <a:sym typeface="Symbol" panose="05050102010706020507" pitchFamily="18" charset="2"/>
              </a:rPr>
              <a:t>(4) 	                                       </a:t>
            </a:r>
            <a:r>
              <a:rPr lang="zh-CN" altLang="en-US">
                <a:sym typeface="Symbol" panose="05050102010706020507" pitchFamily="18" charset="2"/>
              </a:rPr>
              <a:t></a:t>
            </a:r>
            <a:r>
              <a:rPr lang="en-US" altLang="zh-CN">
                <a:sym typeface="Symbol" panose="05050102010706020507" pitchFamily="18" charset="2"/>
              </a:rPr>
              <a:t>_(2)(1)|(2)</a:t>
            </a:r>
          </a:p>
          <a:p>
            <a:r>
              <a:rPr lang="en-US" altLang="zh-CN">
                <a:sym typeface="Symbol" panose="05050102010706020507" pitchFamily="18" charset="2"/>
              </a:rPr>
              <a:t>(5)	                                   </a:t>
            </a:r>
            <a:r>
              <a:rPr lang="zh-CN" altLang="en-US">
                <a:sym typeface="Symbol" panose="05050102010706020507" pitchFamily="18" charset="2"/>
              </a:rPr>
              <a:t></a:t>
            </a:r>
            <a:r>
              <a:rPr lang="en-US" altLang="zh-CN" baseline="-25000"/>
              <a:t>+</a:t>
            </a:r>
            <a:r>
              <a:rPr lang="en-US" altLang="zh-CN">
                <a:sym typeface="Symbol" panose="05050102010706020507" pitchFamily="18" charset="2"/>
              </a:rPr>
              <a:t>(4)</a:t>
            </a:r>
          </a:p>
          <a:p>
            <a:r>
              <a:rPr lang="en-US" altLang="zh-CN">
                <a:sym typeface="Symbol" panose="05050102010706020507" pitchFamily="18" charset="2"/>
              </a:rPr>
              <a:t>(6)                                         </a:t>
            </a:r>
            <a:r>
              <a:rPr lang="zh-CN" altLang="en-US">
                <a:sym typeface="Symbol" panose="05050102010706020507" pitchFamily="18" charset="2"/>
              </a:rPr>
              <a:t></a:t>
            </a:r>
            <a:r>
              <a:rPr lang="en-US" altLang="zh-CN">
                <a:sym typeface="Symbol" panose="05050102010706020507" pitchFamily="18" charset="2"/>
              </a:rPr>
              <a:t>_(5)(1)|(1)</a:t>
            </a:r>
          </a:p>
          <a:p>
            <a:endParaRPr lang="en-US" altLang="zh-CN">
              <a:sym typeface="Symbol" panose="05050102010706020507" pitchFamily="18" charset="2"/>
            </a:endParaRPr>
          </a:p>
          <a:p>
            <a:endParaRPr lang="en-US" altLang="zh-CN">
              <a:sym typeface="Symbol" panose="05050102010706020507" pitchFamily="18" charset="2"/>
            </a:endParaRPr>
          </a:p>
          <a:p>
            <a:endParaRPr lang="en-US" altLang="zh-CN">
              <a:sym typeface="Symbol" panose="05050102010706020507" pitchFamily="18" charset="2"/>
            </a:endParaRPr>
          </a:p>
          <a:p>
            <a:pPr algn="just"/>
            <a:endParaRPr lang="zh-CN" altLang="en-US">
              <a:ea typeface="楷体_GB2312" panose="02010609030101010101" pitchFamily="49" charset="-122"/>
            </a:endParaRPr>
          </a:p>
        </p:txBody>
      </p:sp>
    </p:spTree>
    <p:extLst>
      <p:ext uri="{BB962C8B-B14F-4D97-AF65-F5344CB8AC3E}">
        <p14:creationId xmlns:p14="http://schemas.microsoft.com/office/powerpoint/2010/main" val="247337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a:xfrm>
            <a:off x="1805939" y="440690"/>
            <a:ext cx="4856950" cy="514350"/>
          </a:xfrm>
        </p:spPr>
        <p:txBody>
          <a:bodyPr/>
          <a:lstStyle/>
          <a:p>
            <a:r>
              <a:rPr lang="en-US" altLang="zh-CN">
                <a:latin typeface="+mn-ea"/>
                <a:ea typeface="+mn-ea"/>
              </a:rPr>
              <a:t>1.5.3</a:t>
            </a:r>
            <a:r>
              <a:rPr lang="zh-CN" altLang="en-US">
                <a:latin typeface="+mn-ea"/>
                <a:ea typeface="+mn-ea"/>
              </a:rPr>
              <a:t>　形式推理证明举例</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r>
              <a:rPr lang="zh-CN" altLang="en-US"/>
              <a:t>可证命题公式</a:t>
            </a:r>
            <a:endParaRPr lang="en-US" altLang="zh-CN"/>
          </a:p>
          <a:p>
            <a:r>
              <a:rPr lang="zh-CN" altLang="en-US"/>
              <a:t>例</a:t>
            </a:r>
            <a:r>
              <a:rPr lang="en-US" altLang="zh-CN"/>
              <a:t>1  </a:t>
            </a:r>
            <a:r>
              <a:rPr lang="en-US" altLang="zh-CN">
                <a:sym typeface="Symbol" panose="05050102010706020507" pitchFamily="18" charset="2"/>
              </a:rPr>
              <a:t>|=   </a:t>
            </a:r>
          </a:p>
          <a:p>
            <a:r>
              <a:rPr lang="zh-CN" altLang="en-US"/>
              <a:t>例</a:t>
            </a:r>
            <a:r>
              <a:rPr lang="en-US" altLang="zh-CN"/>
              <a:t>2  </a:t>
            </a:r>
            <a:r>
              <a:rPr lang="en-US" altLang="zh-CN">
                <a:sym typeface="Symbol" panose="05050102010706020507" pitchFamily="18" charset="2"/>
              </a:rPr>
              <a:t>|=   </a:t>
            </a:r>
          </a:p>
          <a:p>
            <a:r>
              <a:rPr lang="zh-CN" altLang="en-US"/>
              <a:t>例</a:t>
            </a:r>
            <a:r>
              <a:rPr lang="en-US" altLang="zh-CN"/>
              <a:t>3  </a:t>
            </a:r>
            <a:r>
              <a:rPr lang="en-US" altLang="zh-CN">
                <a:sym typeface="Symbol" panose="05050102010706020507" pitchFamily="18" charset="2"/>
              </a:rPr>
              <a:t>|= </a:t>
            </a:r>
          </a:p>
          <a:p>
            <a:endParaRPr lang="en-US" altLang="zh-CN">
              <a:sym typeface="Symbol" panose="05050102010706020507" pitchFamily="18" charset="2"/>
            </a:endParaRPr>
          </a:p>
          <a:p>
            <a:endParaRPr lang="en-US" altLang="zh-CN">
              <a:sym typeface="Symbol" panose="05050102010706020507" pitchFamily="18" charset="2"/>
            </a:endParaRPr>
          </a:p>
          <a:p>
            <a:pPr algn="ctr"/>
            <a:r>
              <a:rPr lang="zh-CN" altLang="en-US" sz="2400">
                <a:solidFill>
                  <a:srgbClr val="FF0000"/>
                </a:solidFill>
                <a:sym typeface="Symbol" panose="05050102010706020507" pitchFamily="18" charset="2"/>
              </a:rPr>
              <a:t>直接引入假设，需要缩进；推理结束，没有缩进。</a:t>
            </a:r>
            <a:endParaRPr lang="en-US" altLang="zh-CN" sz="2400">
              <a:solidFill>
                <a:srgbClr val="FF0000"/>
              </a:solidFill>
              <a:sym typeface="Symbol" panose="05050102010706020507" pitchFamily="18" charset="2"/>
            </a:endParaRPr>
          </a:p>
          <a:p>
            <a:endParaRPr lang="en-US" altLang="zh-CN">
              <a:sym typeface="Symbol" panose="05050102010706020507" pitchFamily="18" charset="2"/>
            </a:endParaRPr>
          </a:p>
          <a:p>
            <a:endParaRPr lang="en-US" altLang="zh-CN">
              <a:sym typeface="Symbol" panose="05050102010706020507" pitchFamily="18" charset="2"/>
            </a:endParaRPr>
          </a:p>
          <a:p>
            <a:r>
              <a:rPr lang="en-US" altLang="zh-CN">
                <a:sym typeface="Symbol" panose="05050102010706020507" pitchFamily="18" charset="2"/>
              </a:rPr>
              <a:t>                                           </a:t>
            </a:r>
          </a:p>
          <a:p>
            <a:endParaRPr lang="en-US" altLang="zh-CN">
              <a:sym typeface="Symbol" panose="05050102010706020507" pitchFamily="18" charset="2"/>
            </a:endParaRPr>
          </a:p>
          <a:p>
            <a:endParaRPr lang="en-US" altLang="zh-CN">
              <a:sym typeface="Symbol" panose="05050102010706020507" pitchFamily="18" charset="2"/>
            </a:endParaRPr>
          </a:p>
          <a:p>
            <a:endParaRPr lang="en-US" altLang="zh-CN">
              <a:sym typeface="Symbol" panose="05050102010706020507" pitchFamily="18" charset="2"/>
            </a:endParaRPr>
          </a:p>
          <a:p>
            <a:endParaRPr lang="en-US" altLang="zh-CN">
              <a:sym typeface="Symbol" panose="05050102010706020507" pitchFamily="18" charset="2"/>
            </a:endParaRPr>
          </a:p>
          <a:p>
            <a:endParaRPr lang="en-US" altLang="zh-CN">
              <a:sym typeface="Symbol" panose="05050102010706020507" pitchFamily="18" charset="2"/>
            </a:endParaRPr>
          </a:p>
          <a:p>
            <a:pPr algn="just"/>
            <a:endParaRPr lang="zh-CN" altLang="en-US">
              <a:ea typeface="楷体_GB2312" panose="02010609030101010101" pitchFamily="49" charset="-122"/>
            </a:endParaRPr>
          </a:p>
        </p:txBody>
      </p:sp>
    </p:spTree>
    <p:extLst>
      <p:ext uri="{BB962C8B-B14F-4D97-AF65-F5344CB8AC3E}">
        <p14:creationId xmlns:p14="http://schemas.microsoft.com/office/powerpoint/2010/main" val="2311486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zh-CN" altLang="en-US"/>
              <a:t>回顾</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spcBef>
                <a:spcPts val="600"/>
              </a:spcBef>
            </a:pPr>
            <a:r>
              <a:rPr lang="zh-CN" altLang="en-US" b="1"/>
              <a:t>定义</a:t>
            </a:r>
            <a:endParaRPr lang="en-US" altLang="zh-CN" b="1"/>
          </a:p>
          <a:p>
            <a:pPr algn="just">
              <a:spcBef>
                <a:spcPts val="600"/>
              </a:spcBef>
            </a:pPr>
            <a:r>
              <a:rPr lang="zh-CN" altLang="en-US"/>
              <a:t>设 </a:t>
            </a:r>
            <a:r>
              <a:rPr lang="zh-CN" altLang="en-US">
                <a:sym typeface="Symbol" panose="05050102010706020507" pitchFamily="18" charset="2"/>
              </a:rPr>
              <a:t></a:t>
            </a:r>
            <a:r>
              <a:rPr lang="en-US" altLang="zh-CN">
                <a:sym typeface="Symbol" panose="05050102010706020507" pitchFamily="18" charset="2"/>
              </a:rPr>
              <a:t>, </a:t>
            </a:r>
            <a:r>
              <a:rPr lang="zh-CN" altLang="en-US"/>
              <a:t>为命题公式。如果对于</a:t>
            </a:r>
            <a:r>
              <a:rPr lang="zh-CN" altLang="en-US">
                <a:sym typeface="Symbol" panose="05050102010706020507" pitchFamily="18" charset="2"/>
              </a:rPr>
              <a:t></a:t>
            </a:r>
            <a:r>
              <a:rPr lang="zh-CN" altLang="en-US"/>
              <a:t>和</a:t>
            </a:r>
            <a:r>
              <a:rPr lang="zh-CN" altLang="en-US">
                <a:sym typeface="Symbol" panose="05050102010706020507" pitchFamily="18" charset="2"/>
              </a:rPr>
              <a:t></a:t>
            </a:r>
            <a:r>
              <a:rPr lang="zh-CN" altLang="en-US"/>
              <a:t>的合成变元组的任意指派</a:t>
            </a:r>
            <a:r>
              <a:rPr lang="zh-CN" altLang="en-US">
                <a:sym typeface="Symbol" panose="05050102010706020507" pitchFamily="18" charset="2"/>
              </a:rPr>
              <a:t></a:t>
            </a:r>
            <a:r>
              <a:rPr lang="zh-CN" altLang="en-US"/>
              <a:t>，当 </a:t>
            </a:r>
            <a:r>
              <a:rPr lang="zh-CN" altLang="en-US">
                <a:sym typeface="Symbol" panose="05050102010706020507" pitchFamily="18" charset="2"/>
              </a:rPr>
              <a:t></a:t>
            </a:r>
            <a:r>
              <a:rPr lang="en-US" altLang="zh-CN">
                <a:sym typeface="Symbol" panose="05050102010706020507" pitchFamily="18" charset="2"/>
              </a:rPr>
              <a:t>()=T</a:t>
            </a:r>
            <a:r>
              <a:rPr lang="zh-CN" altLang="en-US"/>
              <a:t>时，有 </a:t>
            </a:r>
            <a:r>
              <a:rPr lang="zh-CN" altLang="en-US">
                <a:sym typeface="Symbol" panose="05050102010706020507" pitchFamily="18" charset="2"/>
              </a:rPr>
              <a:t></a:t>
            </a:r>
            <a:r>
              <a:rPr lang="en-US" altLang="zh-CN">
                <a:sym typeface="Symbol" panose="05050102010706020507" pitchFamily="18" charset="2"/>
              </a:rPr>
              <a:t>()=T</a:t>
            </a:r>
            <a:r>
              <a:rPr lang="zh-CN" altLang="en-US"/>
              <a:t>，则称</a:t>
            </a:r>
            <a:r>
              <a:rPr lang="zh-CN" altLang="en-US">
                <a:sym typeface="Symbol" panose="05050102010706020507" pitchFamily="18" charset="2"/>
              </a:rPr>
              <a:t></a:t>
            </a:r>
            <a:r>
              <a:rPr lang="zh-CN" altLang="en-US"/>
              <a:t>逻辑蕴涵</a:t>
            </a:r>
            <a:r>
              <a:rPr lang="zh-CN" altLang="en-US">
                <a:sym typeface="Symbol" panose="05050102010706020507" pitchFamily="18" charset="2"/>
              </a:rPr>
              <a:t></a:t>
            </a:r>
            <a:r>
              <a:rPr lang="zh-CN" altLang="en-US"/>
              <a:t>，记为 </a:t>
            </a:r>
            <a:r>
              <a:rPr lang="zh-CN" altLang="en-US">
                <a:sym typeface="Symbol" panose="05050102010706020507" pitchFamily="18" charset="2"/>
              </a:rPr>
              <a:t>  </a:t>
            </a:r>
            <a:r>
              <a:rPr lang="zh-CN" altLang="en-US"/>
              <a:t> 。</a:t>
            </a:r>
          </a:p>
          <a:p>
            <a:pPr algn="just">
              <a:spcBef>
                <a:spcPts val="600"/>
              </a:spcBef>
            </a:pPr>
            <a:endParaRPr lang="en-US" altLang="zh-CN"/>
          </a:p>
          <a:p>
            <a:pPr algn="just">
              <a:spcBef>
                <a:spcPts val="600"/>
              </a:spcBef>
            </a:pPr>
            <a:endParaRPr lang="en-US" altLang="zh-CN"/>
          </a:p>
          <a:p>
            <a:pPr marL="285750" indent="-285750" algn="just">
              <a:spcBef>
                <a:spcPts val="600"/>
              </a:spcBef>
              <a:buFont typeface="Wingdings" panose="05000000000000000000" pitchFamily="2" charset="2"/>
              <a:buChar char="Ø"/>
            </a:pPr>
            <a:r>
              <a:rPr lang="zh-CN" altLang="en-US"/>
              <a:t>判断</a:t>
            </a:r>
            <a:r>
              <a:rPr lang="zh-CN" altLang="en-US">
                <a:sym typeface="Symbol" panose="05050102010706020507" pitchFamily="18" charset="2"/>
              </a:rPr>
              <a:t></a:t>
            </a:r>
            <a:r>
              <a:rPr lang="zh-CN" altLang="en-US"/>
              <a:t>逻辑蕴涵</a:t>
            </a:r>
            <a:r>
              <a:rPr lang="zh-CN" altLang="en-US">
                <a:sym typeface="Symbol" panose="05050102010706020507" pitchFamily="18" charset="2"/>
              </a:rPr>
              <a:t></a:t>
            </a:r>
            <a:r>
              <a:rPr lang="zh-CN" altLang="en-US"/>
              <a:t>的第一种方法是根据定义，通过</a:t>
            </a:r>
            <a:r>
              <a:rPr lang="zh-CN" altLang="en-US" b="1">
                <a:solidFill>
                  <a:srgbClr val="0070C0"/>
                </a:solidFill>
              </a:rPr>
              <a:t>真值表检验</a:t>
            </a:r>
            <a:r>
              <a:rPr lang="zh-CN" altLang="en-US"/>
              <a:t>所有使</a:t>
            </a:r>
            <a:r>
              <a:rPr lang="zh-CN" altLang="en-US">
                <a:sym typeface="Symbol" panose="05050102010706020507" pitchFamily="18" charset="2"/>
              </a:rPr>
              <a:t></a:t>
            </a:r>
            <a:r>
              <a:rPr lang="en-US" altLang="zh-CN">
                <a:sym typeface="Symbol" panose="05050102010706020507" pitchFamily="18" charset="2"/>
              </a:rPr>
              <a:t>()</a:t>
            </a:r>
            <a:r>
              <a:rPr lang="zh-CN" altLang="en-US"/>
              <a:t>为</a:t>
            </a:r>
            <a:r>
              <a:rPr lang="en-US" altLang="zh-CN"/>
              <a:t>T</a:t>
            </a:r>
            <a:r>
              <a:rPr lang="zh-CN" altLang="en-US"/>
              <a:t>的相应指派</a:t>
            </a:r>
            <a:r>
              <a:rPr lang="zh-CN" altLang="en-US">
                <a:sym typeface="Symbol" panose="05050102010706020507" pitchFamily="18" charset="2"/>
              </a:rPr>
              <a:t></a:t>
            </a:r>
            <a:r>
              <a:rPr lang="zh-CN" altLang="en-US"/>
              <a:t>的位置上</a:t>
            </a:r>
            <a:r>
              <a:rPr lang="zh-CN" altLang="en-US">
                <a:sym typeface="Symbol" panose="05050102010706020507" pitchFamily="18" charset="2"/>
              </a:rPr>
              <a:t></a:t>
            </a:r>
            <a:r>
              <a:rPr lang="en-US" altLang="zh-CN">
                <a:sym typeface="Symbol" panose="05050102010706020507" pitchFamily="18" charset="2"/>
              </a:rPr>
              <a:t>()</a:t>
            </a:r>
            <a:r>
              <a:rPr lang="zh-CN" altLang="en-US"/>
              <a:t>是否为</a:t>
            </a:r>
            <a:r>
              <a:rPr lang="en-US" altLang="zh-CN"/>
              <a:t>T</a:t>
            </a:r>
            <a:r>
              <a:rPr lang="zh-CN" altLang="en-US"/>
              <a:t>。</a:t>
            </a:r>
            <a:endParaRPr lang="en-US" altLang="zh-CN"/>
          </a:p>
          <a:p>
            <a:pPr marL="285750" indent="-285750" algn="just">
              <a:spcBef>
                <a:spcPts val="600"/>
              </a:spcBef>
              <a:buFont typeface="Wingdings" panose="05000000000000000000" pitchFamily="2" charset="2"/>
              <a:buChar char="Ø"/>
            </a:pPr>
            <a:r>
              <a:rPr lang="zh-CN" altLang="en-US"/>
              <a:t>判断 </a:t>
            </a:r>
            <a:r>
              <a:rPr lang="zh-CN" altLang="en-US">
                <a:sym typeface="Symbol" panose="05050102010706020507" pitchFamily="18" charset="2"/>
              </a:rPr>
              <a:t>   </a:t>
            </a:r>
            <a:r>
              <a:rPr lang="zh-CN" altLang="en-US"/>
              <a:t>的第二种方法是</a:t>
            </a:r>
            <a:r>
              <a:rPr lang="zh-CN" altLang="en-US" b="1">
                <a:solidFill>
                  <a:srgbClr val="0070C0"/>
                </a:solidFill>
              </a:rPr>
              <a:t>指派分析法</a:t>
            </a:r>
            <a:r>
              <a:rPr lang="zh-CN" altLang="en-US"/>
              <a:t>。</a:t>
            </a:r>
            <a:endParaRPr lang="en-US" altLang="zh-CN"/>
          </a:p>
          <a:p>
            <a:pPr algn="just">
              <a:spcBef>
                <a:spcPts val="600"/>
              </a:spcBef>
            </a:pPr>
            <a:r>
              <a:rPr lang="zh-CN" altLang="en-US"/>
              <a:t>    对于任意的指派</a:t>
            </a:r>
            <a:r>
              <a:rPr lang="zh-CN" altLang="en-US">
                <a:sym typeface="Symbol" panose="05050102010706020507" pitchFamily="18" charset="2"/>
              </a:rPr>
              <a:t></a:t>
            </a:r>
            <a:r>
              <a:rPr lang="zh-CN" altLang="en-US"/>
              <a:t> ，在 </a:t>
            </a:r>
            <a:r>
              <a:rPr lang="zh-CN" altLang="en-US">
                <a:sym typeface="Symbol" panose="05050102010706020507" pitchFamily="18" charset="2"/>
              </a:rPr>
              <a:t></a:t>
            </a:r>
            <a:r>
              <a:rPr lang="en-US" altLang="zh-CN">
                <a:sym typeface="Symbol" panose="05050102010706020507" pitchFamily="18" charset="2"/>
              </a:rPr>
              <a:t>()=T </a:t>
            </a:r>
            <a:r>
              <a:rPr lang="zh-CN" altLang="en-US"/>
              <a:t>的假设下，通过逐步分析，最后断言 </a:t>
            </a:r>
            <a:r>
              <a:rPr lang="zh-CN" altLang="en-US">
                <a:sym typeface="Symbol" panose="05050102010706020507" pitchFamily="18" charset="2"/>
              </a:rPr>
              <a:t></a:t>
            </a:r>
            <a:r>
              <a:rPr lang="en-US" altLang="zh-CN">
                <a:sym typeface="Symbol" panose="05050102010706020507" pitchFamily="18" charset="2"/>
              </a:rPr>
              <a:t>()=T</a:t>
            </a:r>
            <a:r>
              <a:rPr lang="en-US" altLang="zh-CN"/>
              <a:t> </a:t>
            </a:r>
            <a:r>
              <a:rPr lang="zh-CN" altLang="en-US"/>
              <a:t>。当然也可以反过来，在 </a:t>
            </a:r>
            <a:r>
              <a:rPr lang="zh-CN" altLang="en-US">
                <a:sym typeface="Symbol" panose="05050102010706020507" pitchFamily="18" charset="2"/>
              </a:rPr>
              <a:t></a:t>
            </a:r>
            <a:r>
              <a:rPr lang="en-US" altLang="zh-CN">
                <a:sym typeface="Symbol" panose="05050102010706020507" pitchFamily="18" charset="2"/>
              </a:rPr>
              <a:t>()=F </a:t>
            </a:r>
            <a:r>
              <a:rPr lang="zh-CN" altLang="en-US"/>
              <a:t>的假设下，通过逐步分析，最后断言 </a:t>
            </a:r>
            <a:r>
              <a:rPr lang="zh-CN" altLang="en-US">
                <a:sym typeface="Symbol" panose="05050102010706020507" pitchFamily="18" charset="2"/>
              </a:rPr>
              <a:t></a:t>
            </a:r>
            <a:r>
              <a:rPr lang="en-US" altLang="zh-CN">
                <a:sym typeface="Symbol" panose="05050102010706020507" pitchFamily="18" charset="2"/>
              </a:rPr>
              <a:t>()=F</a:t>
            </a:r>
            <a:r>
              <a:rPr lang="en-US" altLang="zh-CN"/>
              <a:t> </a:t>
            </a:r>
            <a:r>
              <a:rPr lang="zh-CN" altLang="en-US"/>
              <a:t>。</a:t>
            </a:r>
            <a:endParaRPr lang="en-US" altLang="zh-CN"/>
          </a:p>
          <a:p>
            <a:pPr marL="285750" indent="-285750" algn="just">
              <a:spcBef>
                <a:spcPts val="600"/>
              </a:spcBef>
              <a:buFont typeface="Wingdings" panose="05000000000000000000" pitchFamily="2" charset="2"/>
              <a:buChar char="Ø"/>
            </a:pPr>
            <a:r>
              <a:rPr lang="zh-CN" altLang="en-US"/>
              <a:t>判断 </a:t>
            </a:r>
            <a:r>
              <a:rPr lang="zh-CN" altLang="en-US">
                <a:sym typeface="Symbol" panose="05050102010706020507" pitchFamily="18" charset="2"/>
              </a:rPr>
              <a:t>   </a:t>
            </a:r>
            <a:r>
              <a:rPr lang="zh-CN" altLang="en-US"/>
              <a:t>的第三种方法是利用</a:t>
            </a:r>
            <a:r>
              <a:rPr lang="zh-CN" altLang="en-US" b="1">
                <a:solidFill>
                  <a:srgbClr val="0070C0"/>
                </a:solidFill>
              </a:rPr>
              <a:t>命题公式的永真性</a:t>
            </a:r>
            <a:r>
              <a:rPr lang="zh-CN" altLang="en-US"/>
              <a:t>。</a:t>
            </a:r>
            <a:endParaRPr lang="en-US" altLang="zh-CN"/>
          </a:p>
          <a:p>
            <a:pPr algn="just">
              <a:spcBef>
                <a:spcPts val="600"/>
              </a:spcBef>
            </a:pPr>
            <a:r>
              <a:rPr lang="zh-CN" altLang="en-US" b="1"/>
              <a:t>定理</a:t>
            </a:r>
            <a:endParaRPr lang="en-US" altLang="zh-CN" b="1"/>
          </a:p>
          <a:p>
            <a:pPr algn="just">
              <a:spcBef>
                <a:spcPts val="600"/>
              </a:spcBef>
            </a:pPr>
            <a:r>
              <a:rPr lang="zh-CN" altLang="en-US"/>
              <a:t>设</a:t>
            </a:r>
            <a:r>
              <a:rPr lang="zh-CN" altLang="en-US">
                <a:sym typeface="Symbol" panose="05050102010706020507" pitchFamily="18" charset="2"/>
              </a:rPr>
              <a:t></a:t>
            </a:r>
            <a:r>
              <a:rPr lang="en-US" altLang="zh-CN">
                <a:sym typeface="Symbol" panose="05050102010706020507" pitchFamily="18" charset="2"/>
              </a:rPr>
              <a:t>, </a:t>
            </a:r>
            <a:r>
              <a:rPr lang="zh-CN" altLang="en-US"/>
              <a:t>为命题公式。 </a:t>
            </a:r>
            <a:r>
              <a:rPr lang="zh-CN" altLang="en-US">
                <a:sym typeface="Symbol" panose="05050102010706020507" pitchFamily="18" charset="2"/>
              </a:rPr>
              <a:t>   </a:t>
            </a:r>
            <a:r>
              <a:rPr lang="zh-CN" altLang="en-US"/>
              <a:t>当且仅当 </a:t>
            </a:r>
            <a:r>
              <a:rPr lang="zh-CN" altLang="en-US">
                <a:sym typeface="Symbol" panose="05050102010706020507" pitchFamily="18" charset="2"/>
              </a:rPr>
              <a:t></a:t>
            </a:r>
            <a:r>
              <a:rPr lang="zh-CN" altLang="en-US"/>
              <a:t>为永真公式。</a:t>
            </a:r>
            <a:endParaRPr lang="en-US" altLang="zh-CN"/>
          </a:p>
          <a:p>
            <a:pPr marL="285750" indent="-285750" algn="just">
              <a:spcBef>
                <a:spcPts val="600"/>
              </a:spcBef>
              <a:buFont typeface="Wingdings" panose="05000000000000000000" pitchFamily="2" charset="2"/>
              <a:buChar char="Ø"/>
            </a:pPr>
            <a:endParaRPr lang="zh-CN" altLang="en-US"/>
          </a:p>
          <a:p>
            <a:pPr algn="just">
              <a:spcBef>
                <a:spcPts val="600"/>
              </a:spcBef>
            </a:pPr>
            <a:endParaRPr lang="en-US" altLang="zh-CN"/>
          </a:p>
          <a:p>
            <a:pPr algn="just">
              <a:spcBef>
                <a:spcPts val="600"/>
              </a:spcBef>
            </a:pPr>
            <a:endParaRPr lang="en-US" altLang="zh-CN"/>
          </a:p>
          <a:p>
            <a:pPr algn="just">
              <a:spcBef>
                <a:spcPts val="600"/>
              </a:spcBef>
            </a:pPr>
            <a:endParaRPr lang="zh-CN" altLang="en-US"/>
          </a:p>
          <a:p>
            <a:pPr algn="just">
              <a:spcBef>
                <a:spcPts val="600"/>
              </a:spcBef>
            </a:pPr>
            <a:endParaRPr lang="zh-CN" altLang="en-US"/>
          </a:p>
          <a:p>
            <a:pPr algn="just"/>
            <a:endParaRPr lang="zh-CN" altLang="en-US">
              <a:ea typeface="楷体_GB2312" panose="02010609030101010101" pitchFamily="49" charset="-122"/>
            </a:endParaRPr>
          </a:p>
        </p:txBody>
      </p:sp>
      <p:sp>
        <p:nvSpPr>
          <p:cNvPr id="5" name="矩形 4">
            <a:extLst>
              <a:ext uri="{FF2B5EF4-FFF2-40B4-BE49-F238E27FC236}">
                <a16:creationId xmlns:a16="http://schemas.microsoft.com/office/drawing/2014/main" id="{26A8A445-A685-4D2D-9DF5-250B12304D51}"/>
              </a:ext>
            </a:extLst>
          </p:cNvPr>
          <p:cNvSpPr/>
          <p:nvPr/>
        </p:nvSpPr>
        <p:spPr>
          <a:xfrm>
            <a:off x="684259" y="1389179"/>
            <a:ext cx="8152169" cy="917091"/>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9D9AE1F4-70B4-4D95-A9C9-1E3D37D1EAB8}"/>
              </a:ext>
            </a:extLst>
          </p:cNvPr>
          <p:cNvSpPr/>
          <p:nvPr/>
        </p:nvSpPr>
        <p:spPr>
          <a:xfrm>
            <a:off x="684259" y="4734263"/>
            <a:ext cx="8152169" cy="621612"/>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817437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zh-CN" altLang="en-US"/>
              <a:t>回顾</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ctr"/>
            <a:r>
              <a:rPr lang="zh-CN" altLang="en-US"/>
              <a:t>基本逻辑蕴涵式</a:t>
            </a:r>
            <a:endParaRPr lang="zh-CN" altLang="en-US">
              <a:sym typeface="Symbol" panose="05050102010706020507" pitchFamily="18" charset="2"/>
            </a:endParaRPr>
          </a:p>
          <a:p>
            <a:pPr algn="just"/>
            <a:endParaRPr lang="zh-CN" altLang="en-US">
              <a:sym typeface="Symbol" panose="05050102010706020507" pitchFamily="18" charset="2"/>
            </a:endParaRPr>
          </a:p>
          <a:p>
            <a:pPr algn="just"/>
            <a:endParaRPr lang="zh-CN" altLang="en-US">
              <a:sym typeface="Symbol" panose="05050102010706020507" pitchFamily="18" charset="2"/>
            </a:endParaRPr>
          </a:p>
          <a:p>
            <a:pPr algn="just"/>
            <a:endParaRPr lang="zh-CN" altLang="en-US">
              <a:sym typeface="Symbol" panose="05050102010706020507" pitchFamily="18" charset="2"/>
            </a:endParaRPr>
          </a:p>
          <a:p>
            <a:pPr algn="just"/>
            <a:endParaRPr lang="zh-CN" altLang="en-US">
              <a:sym typeface="Symbol" panose="05050102010706020507" pitchFamily="18" charset="2"/>
            </a:endParaRPr>
          </a:p>
          <a:p>
            <a:pPr algn="just"/>
            <a:endParaRPr lang="zh-CN" altLang="en-US">
              <a:sym typeface="Symbol" panose="05050102010706020507" pitchFamily="18" charset="2"/>
            </a:endParaRPr>
          </a:p>
          <a:p>
            <a:pPr algn="just"/>
            <a:endParaRPr lang="zh-CN" altLang="en-US">
              <a:sym typeface="Symbol" panose="05050102010706020507" pitchFamily="18" charset="2"/>
            </a:endParaRPr>
          </a:p>
          <a:p>
            <a:pPr algn="just"/>
            <a:endParaRPr lang="zh-CN" altLang="en-US">
              <a:sym typeface="Symbol" panose="05050102010706020507" pitchFamily="18" charset="2"/>
            </a:endParaRPr>
          </a:p>
          <a:p>
            <a:pPr algn="just"/>
            <a:endParaRPr lang="zh-CN" altLang="en-US">
              <a:sym typeface="Symbol" panose="05050102010706020507" pitchFamily="18" charset="2"/>
            </a:endParaRPr>
          </a:p>
          <a:p>
            <a:pPr algn="just"/>
            <a:endParaRPr lang="zh-CN" altLang="en-US">
              <a:sym typeface="Symbol" panose="05050102010706020507" pitchFamily="18" charset="2"/>
            </a:endParaRPr>
          </a:p>
          <a:p>
            <a:pPr algn="just"/>
            <a:endParaRPr lang="zh-CN" altLang="en-US">
              <a:sym typeface="Symbol" panose="05050102010706020507" pitchFamily="18" charset="2"/>
            </a:endParaRPr>
          </a:p>
          <a:p>
            <a:pPr algn="just"/>
            <a:endParaRPr lang="zh-CN" altLang="en-US">
              <a:sym typeface="Symbol" panose="05050102010706020507" pitchFamily="18" charset="2"/>
            </a:endParaRPr>
          </a:p>
          <a:p>
            <a:pPr algn="just"/>
            <a:endParaRPr lang="zh-CN" altLang="en-US">
              <a:sym typeface="Symbol" panose="05050102010706020507" pitchFamily="18" charset="2"/>
            </a:endParaRPr>
          </a:p>
          <a:p>
            <a:pPr algn="just"/>
            <a:r>
              <a:rPr lang="zh-CN" altLang="en-US"/>
              <a:t>    </a:t>
            </a:r>
            <a:endParaRPr lang="zh-CN" altLang="en-US">
              <a:ea typeface="楷体_GB2312" panose="02010609030101010101" pitchFamily="49" charset="-122"/>
            </a:endParaRPr>
          </a:p>
        </p:txBody>
      </p:sp>
      <p:graphicFrame>
        <p:nvGraphicFramePr>
          <p:cNvPr id="5" name="Group 39">
            <a:extLst>
              <a:ext uri="{FF2B5EF4-FFF2-40B4-BE49-F238E27FC236}">
                <a16:creationId xmlns:a16="http://schemas.microsoft.com/office/drawing/2014/main" id="{1CE7079C-1F9B-4301-ADE4-0D6AE3D4720A}"/>
              </a:ext>
            </a:extLst>
          </p:cNvPr>
          <p:cNvGraphicFramePr>
            <a:graphicFrameLocks noGrp="1"/>
          </p:cNvGraphicFramePr>
          <p:nvPr>
            <p:extLst/>
          </p:nvPr>
        </p:nvGraphicFramePr>
        <p:xfrm>
          <a:off x="1629321" y="1738299"/>
          <a:ext cx="6096000" cy="4064000"/>
        </p:xfrm>
        <a:graphic>
          <a:graphicData uri="http://schemas.openxmlformats.org/drawingml/2006/table">
            <a:tbl>
              <a:tblPr/>
              <a:tblGrid>
                <a:gridCol w="533400">
                  <a:extLst>
                    <a:ext uri="{9D8B030D-6E8A-4147-A177-3AD203B41FA5}">
                      <a16:colId xmlns:a16="http://schemas.microsoft.com/office/drawing/2014/main" val="34914261"/>
                    </a:ext>
                  </a:extLst>
                </a:gridCol>
                <a:gridCol w="5562600">
                  <a:extLst>
                    <a:ext uri="{9D8B030D-6E8A-4147-A177-3AD203B41FA5}">
                      <a16:colId xmlns:a16="http://schemas.microsoft.com/office/drawing/2014/main" val="1022452561"/>
                    </a:ext>
                  </a:extLst>
                </a:gridCol>
              </a:tblGrid>
              <a:tr h="5080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P    ,    P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24530879"/>
                  </a:ext>
                </a:extLst>
              </a:tr>
              <a:tr h="5080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P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     ,    Q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P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95008785"/>
                  </a:ext>
                </a:extLst>
              </a:tr>
              <a:tr h="5080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(P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38188445"/>
                  </a:ext>
                </a:extLst>
              </a:tr>
              <a:tr h="5080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(P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12520857"/>
                  </a:ext>
                </a:extLst>
              </a:tr>
              <a:tr h="5080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(P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44597907"/>
                  </a:ext>
                </a:extLst>
              </a:tr>
              <a:tr h="5080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R)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(P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422651"/>
                  </a:ext>
                </a:extLst>
              </a:tr>
              <a:tr h="5080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(P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R)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R)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26049315"/>
                  </a:ext>
                </a:extLst>
              </a:tr>
              <a:tr h="5080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91815818"/>
                  </a:ext>
                </a:extLst>
              </a:tr>
            </a:tbl>
          </a:graphicData>
        </a:graphic>
      </p:graphicFrame>
    </p:spTree>
    <p:extLst>
      <p:ext uri="{BB962C8B-B14F-4D97-AF65-F5344CB8AC3E}">
        <p14:creationId xmlns:p14="http://schemas.microsoft.com/office/powerpoint/2010/main" val="203432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zh-CN" altLang="en-US"/>
              <a:t>回顾</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r>
              <a:rPr lang="zh-CN" altLang="en-US" b="1"/>
              <a:t>定理</a:t>
            </a:r>
            <a:endParaRPr lang="en-US" altLang="zh-CN" b="1"/>
          </a:p>
          <a:p>
            <a:pPr algn="just"/>
            <a:r>
              <a:rPr lang="zh-CN" altLang="en-US"/>
              <a:t>设 </a:t>
            </a:r>
            <a:r>
              <a:rPr lang="zh-CN" altLang="en-US">
                <a:sym typeface="Symbol" panose="05050102010706020507" pitchFamily="18" charset="2"/>
              </a:rPr>
              <a:t></a:t>
            </a:r>
            <a:r>
              <a:rPr lang="en-US" altLang="zh-CN">
                <a:sym typeface="Symbol" panose="05050102010706020507" pitchFamily="18" charset="2"/>
              </a:rPr>
              <a:t>,, </a:t>
            </a:r>
            <a:r>
              <a:rPr lang="zh-CN" altLang="en-US"/>
              <a:t>为命题公式，则</a:t>
            </a:r>
          </a:p>
          <a:p>
            <a:pPr algn="just"/>
            <a:r>
              <a:rPr lang="en-US" altLang="zh-CN"/>
              <a:t>1) </a:t>
            </a:r>
            <a:r>
              <a:rPr lang="en-US" altLang="zh-CN">
                <a:sym typeface="Symbol" panose="05050102010706020507" pitchFamily="18" charset="2"/>
              </a:rPr>
              <a:t>   </a:t>
            </a:r>
            <a:r>
              <a:rPr lang="zh-CN" altLang="en-US">
                <a:sym typeface="Symbol" panose="05050102010706020507" pitchFamily="18" charset="2"/>
              </a:rPr>
              <a:t>；</a:t>
            </a:r>
            <a:endParaRPr lang="zh-CN" altLang="en-US"/>
          </a:p>
          <a:p>
            <a:pPr algn="just"/>
            <a:r>
              <a:rPr lang="en-US" altLang="zh-CN"/>
              <a:t>2) </a:t>
            </a:r>
            <a:r>
              <a:rPr lang="zh-CN" altLang="en-US"/>
              <a:t>若 </a:t>
            </a:r>
            <a:r>
              <a:rPr lang="zh-CN" altLang="en-US">
                <a:sym typeface="Symbol" panose="05050102010706020507" pitchFamily="18" charset="2"/>
              </a:rPr>
              <a:t>   </a:t>
            </a:r>
            <a:r>
              <a:rPr lang="zh-CN" altLang="en-US"/>
              <a:t>且 </a:t>
            </a:r>
            <a:r>
              <a:rPr lang="zh-CN" altLang="en-US">
                <a:sym typeface="Symbol" panose="05050102010706020507" pitchFamily="18" charset="2"/>
              </a:rPr>
              <a:t>   </a:t>
            </a:r>
            <a:r>
              <a:rPr lang="zh-CN" altLang="en-US"/>
              <a:t>，则 </a:t>
            </a:r>
            <a:r>
              <a:rPr lang="zh-CN" altLang="en-US">
                <a:sym typeface="Symbol" panose="05050102010706020507" pitchFamily="18" charset="2"/>
              </a:rPr>
              <a:t>   ；</a:t>
            </a:r>
            <a:endParaRPr lang="zh-CN" altLang="en-US"/>
          </a:p>
          <a:p>
            <a:pPr algn="just"/>
            <a:r>
              <a:rPr lang="en-US" altLang="zh-CN"/>
              <a:t>3) </a:t>
            </a:r>
            <a:r>
              <a:rPr lang="zh-CN" altLang="en-US"/>
              <a:t>若 </a:t>
            </a:r>
            <a:r>
              <a:rPr lang="zh-CN" altLang="en-US">
                <a:sym typeface="Symbol" panose="05050102010706020507" pitchFamily="18" charset="2"/>
              </a:rPr>
              <a:t>   </a:t>
            </a:r>
            <a:r>
              <a:rPr lang="zh-CN" altLang="en-US"/>
              <a:t>且 </a:t>
            </a:r>
            <a:r>
              <a:rPr lang="zh-CN" altLang="en-US">
                <a:sym typeface="Symbol" panose="05050102010706020507" pitchFamily="18" charset="2"/>
              </a:rPr>
              <a:t>   </a:t>
            </a:r>
            <a:r>
              <a:rPr lang="zh-CN" altLang="en-US"/>
              <a:t>，则 </a:t>
            </a:r>
            <a:r>
              <a:rPr lang="zh-CN" altLang="en-US">
                <a:sym typeface="Symbol" panose="05050102010706020507" pitchFamily="18" charset="2"/>
              </a:rPr>
              <a:t>   。</a:t>
            </a:r>
          </a:p>
          <a:p>
            <a:pPr algn="just"/>
            <a:endParaRPr lang="zh-CN" altLang="en-US"/>
          </a:p>
          <a:p>
            <a:pPr algn="just"/>
            <a:r>
              <a:rPr lang="zh-CN" altLang="en-US"/>
              <a:t>    性质</a:t>
            </a:r>
            <a:r>
              <a:rPr lang="en-US" altLang="zh-CN"/>
              <a:t>2)</a:t>
            </a:r>
            <a:r>
              <a:rPr lang="zh-CN" altLang="en-US"/>
              <a:t>反映了两个命题公式逻辑蕴涵与逻辑等价之间的密切关系。由</a:t>
            </a:r>
            <a:r>
              <a:rPr lang="en-US" altLang="zh-CN"/>
              <a:t>2)</a:t>
            </a:r>
            <a:r>
              <a:rPr lang="zh-CN" altLang="en-US"/>
              <a:t>可知，两个命题公式之间的逻辑等价问题实际上是两个命题公式间的相互逻辑蕴涵问题。因此，研究两个命题公式间的逻辑蕴涵问题便成为逻辑演算的核心问题。</a:t>
            </a:r>
            <a:endParaRPr lang="en-US" altLang="zh-CN"/>
          </a:p>
          <a:p>
            <a:pPr algn="just"/>
            <a:endParaRPr lang="zh-CN" altLang="en-US"/>
          </a:p>
          <a:p>
            <a:pPr algn="just"/>
            <a:r>
              <a:rPr lang="zh-CN" altLang="en-US"/>
              <a:t>    性质</a:t>
            </a:r>
            <a:r>
              <a:rPr lang="en-US" altLang="zh-CN"/>
              <a:t>3)</a:t>
            </a:r>
            <a:r>
              <a:rPr lang="zh-CN" altLang="en-US"/>
              <a:t>说明了逻辑蕴涵的传递性。因此，为了证明 </a:t>
            </a:r>
            <a:r>
              <a:rPr lang="zh-CN" altLang="en-US">
                <a:sym typeface="Symbol" panose="05050102010706020507" pitchFamily="18" charset="2"/>
              </a:rPr>
              <a:t></a:t>
            </a:r>
            <a:r>
              <a:rPr lang="zh-CN" altLang="en-US"/>
              <a:t>，可以通过形如 </a:t>
            </a:r>
            <a:r>
              <a:rPr lang="zh-CN" altLang="en-US">
                <a:sym typeface="Symbol" panose="05050102010706020507" pitchFamily="18" charset="2"/>
              </a:rPr>
              <a:t></a:t>
            </a:r>
            <a:r>
              <a:rPr lang="en-US" altLang="zh-CN" baseline="-25000">
                <a:sym typeface="Symbol" panose="05050102010706020507" pitchFamily="18" charset="2"/>
              </a:rPr>
              <a:t>1</a:t>
            </a:r>
            <a:r>
              <a:rPr lang="en-US" altLang="zh-CN">
                <a:sym typeface="Symbol" panose="05050102010706020507" pitchFamily="18" charset="2"/>
              </a:rPr>
              <a:t>, </a:t>
            </a:r>
            <a:r>
              <a:rPr lang="en-US" altLang="zh-CN" baseline="-25000">
                <a:sym typeface="Symbol" panose="05050102010706020507" pitchFamily="18" charset="2"/>
              </a:rPr>
              <a:t>1</a:t>
            </a:r>
            <a:r>
              <a:rPr lang="en-US" altLang="zh-CN">
                <a:sym typeface="Symbol" panose="05050102010706020507" pitchFamily="18" charset="2"/>
              </a:rPr>
              <a:t></a:t>
            </a:r>
            <a:r>
              <a:rPr lang="en-US" altLang="zh-CN" baseline="-25000">
                <a:sym typeface="Symbol" panose="05050102010706020507" pitchFamily="18" charset="2"/>
              </a:rPr>
              <a:t>2</a:t>
            </a:r>
            <a:r>
              <a:rPr lang="en-US" altLang="zh-CN">
                <a:sym typeface="Symbol" panose="05050102010706020507" pitchFamily="18" charset="2"/>
              </a:rPr>
              <a:t>,…, </a:t>
            </a:r>
            <a:r>
              <a:rPr lang="en-US" altLang="zh-CN" baseline="-25000">
                <a:sym typeface="Symbol" panose="05050102010706020507" pitchFamily="18" charset="2"/>
              </a:rPr>
              <a:t>n-1</a:t>
            </a:r>
            <a:r>
              <a:rPr lang="en-US" altLang="zh-CN">
                <a:sym typeface="Symbol" panose="05050102010706020507" pitchFamily="18" charset="2"/>
              </a:rPr>
              <a:t></a:t>
            </a:r>
            <a:r>
              <a:rPr lang="en-US" altLang="zh-CN" baseline="-25000">
                <a:sym typeface="Symbol" panose="05050102010706020507" pitchFamily="18" charset="2"/>
              </a:rPr>
              <a:t>n</a:t>
            </a:r>
            <a:r>
              <a:rPr lang="en-US" altLang="zh-CN">
                <a:sym typeface="Symbol" panose="05050102010706020507" pitchFamily="18" charset="2"/>
              </a:rPr>
              <a:t>, </a:t>
            </a:r>
            <a:r>
              <a:rPr lang="en-US" altLang="zh-CN" baseline="-25000">
                <a:sym typeface="Symbol" panose="05050102010706020507" pitchFamily="18" charset="2"/>
              </a:rPr>
              <a:t>n</a:t>
            </a:r>
            <a:r>
              <a:rPr lang="en-US" altLang="zh-CN">
                <a:sym typeface="Symbol" panose="05050102010706020507" pitchFamily="18" charset="2"/>
              </a:rPr>
              <a:t> </a:t>
            </a:r>
            <a:r>
              <a:rPr lang="zh-CN" altLang="en-US"/>
              <a:t>的证明来进行。这是后面将要讨论的形式推理的重要理论依据。</a:t>
            </a:r>
          </a:p>
        </p:txBody>
      </p:sp>
      <p:sp>
        <p:nvSpPr>
          <p:cNvPr id="4" name="矩形 3">
            <a:extLst>
              <a:ext uri="{FF2B5EF4-FFF2-40B4-BE49-F238E27FC236}">
                <a16:creationId xmlns:a16="http://schemas.microsoft.com/office/drawing/2014/main" id="{284FB17F-78C9-4E0C-8CC5-614CAC64B48E}"/>
              </a:ext>
            </a:extLst>
          </p:cNvPr>
          <p:cNvSpPr/>
          <p:nvPr/>
        </p:nvSpPr>
        <p:spPr>
          <a:xfrm>
            <a:off x="684260" y="1389179"/>
            <a:ext cx="8152169" cy="1754915"/>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44720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latin typeface="黑体" panose="02010609060101010101" pitchFamily="49" charset="-122"/>
                <a:ea typeface="黑体" panose="02010609060101010101" pitchFamily="49" charset="-122"/>
              </a:rPr>
              <a:t>1.4.2</a:t>
            </a:r>
            <a:r>
              <a:rPr lang="zh-CN" altLang="en-US">
                <a:latin typeface="黑体" panose="02010609060101010101" pitchFamily="49" charset="-122"/>
                <a:ea typeface="黑体" panose="02010609060101010101" pitchFamily="49" charset="-122"/>
              </a:rPr>
              <a:t>　逻辑蕴涵变换</a:t>
            </a:r>
            <a:endParaRPr lang="zh-CN" altLang="en-US"/>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r>
              <a:rPr lang="zh-CN" altLang="en-US" b="1">
                <a:solidFill>
                  <a:srgbClr val="202122"/>
                </a:solidFill>
                <a:cs typeface="Arial" panose="020B0604020202020204" pitchFamily="34" charset="0"/>
              </a:rPr>
              <a:t>定义</a:t>
            </a:r>
            <a:endParaRPr lang="en-US" altLang="zh-CN" b="1">
              <a:solidFill>
                <a:srgbClr val="202122"/>
              </a:solidFill>
              <a:cs typeface="Arial" panose="020B0604020202020204" pitchFamily="34" charset="0"/>
            </a:endParaRPr>
          </a:p>
          <a:p>
            <a:pPr algn="just"/>
            <a:r>
              <a:rPr lang="zh-CN" altLang="en-US"/>
              <a:t>设</a:t>
            </a:r>
            <a:r>
              <a:rPr lang="zh-CN" altLang="en-US">
                <a:sym typeface="Symbol" panose="05050102010706020507" pitchFamily="18" charset="2"/>
              </a:rPr>
              <a:t>是不含有</a:t>
            </a:r>
            <a:r>
              <a:rPr kumimoji="1" lang="en-US" altLang="zh-CN">
                <a:sym typeface="Symbol" panose="05050102010706020507" pitchFamily="18" charset="2"/>
              </a:rPr>
              <a:t></a:t>
            </a:r>
            <a:r>
              <a:rPr kumimoji="1" lang="zh-CN" altLang="en-US">
                <a:sym typeface="Symbol" panose="05050102010706020507" pitchFamily="18" charset="2"/>
              </a:rPr>
              <a:t>和</a:t>
            </a:r>
            <a:r>
              <a:rPr lang="en-US" altLang="zh-CN">
                <a:sym typeface="Symbol" panose="05050102010706020507" pitchFamily="18" charset="2"/>
              </a:rPr>
              <a:t></a:t>
            </a:r>
            <a:r>
              <a:rPr lang="zh-CN" altLang="en-US">
                <a:sym typeface="Symbol" panose="05050102010706020507" pitchFamily="18" charset="2"/>
              </a:rPr>
              <a:t>的命题公式，将中的联接词</a:t>
            </a:r>
            <a:r>
              <a:rPr lang="en-US" altLang="zh-CN">
                <a:solidFill>
                  <a:srgbClr val="202122"/>
                </a:solidFill>
                <a:cs typeface="Arial" panose="020B0604020202020204" pitchFamily="34" charset="0"/>
              </a:rPr>
              <a:t>∧</a:t>
            </a:r>
            <a:r>
              <a:rPr lang="zh-CN" altLang="en-US">
                <a:solidFill>
                  <a:srgbClr val="202122"/>
                </a:solidFill>
                <a:cs typeface="Arial" panose="020B0604020202020204" pitchFamily="34" charset="0"/>
              </a:rPr>
              <a:t>，</a:t>
            </a:r>
            <a:r>
              <a:rPr lang="en-US" altLang="zh-CN">
                <a:solidFill>
                  <a:srgbClr val="202122"/>
                </a:solidFill>
                <a:cs typeface="Arial" panose="020B0604020202020204" pitchFamily="34" charset="0"/>
              </a:rPr>
              <a:t>∨</a:t>
            </a:r>
            <a:r>
              <a:rPr lang="zh-CN" altLang="en-US">
                <a:solidFill>
                  <a:srgbClr val="202122"/>
                </a:solidFill>
                <a:cs typeface="Arial" panose="020B0604020202020204" pitchFamily="34" charset="0"/>
              </a:rPr>
              <a:t>以及真假值</a:t>
            </a:r>
            <a:r>
              <a:rPr lang="en-US" altLang="zh-CN">
                <a:solidFill>
                  <a:srgbClr val="202122"/>
                </a:solidFill>
                <a:cs typeface="Arial" panose="020B0604020202020204" pitchFamily="34" charset="0"/>
              </a:rPr>
              <a:t>T</a:t>
            </a:r>
            <a:r>
              <a:rPr lang="zh-CN" altLang="en-US">
                <a:solidFill>
                  <a:srgbClr val="202122"/>
                </a:solidFill>
                <a:cs typeface="Arial" panose="020B0604020202020204" pitchFamily="34" charset="0"/>
              </a:rPr>
              <a:t>和</a:t>
            </a:r>
            <a:r>
              <a:rPr lang="en-US" altLang="zh-CN">
                <a:solidFill>
                  <a:srgbClr val="202122"/>
                </a:solidFill>
                <a:cs typeface="Arial" panose="020B0604020202020204" pitchFamily="34" charset="0"/>
              </a:rPr>
              <a:t>F</a:t>
            </a:r>
            <a:r>
              <a:rPr lang="zh-CN" altLang="en-US">
                <a:solidFill>
                  <a:srgbClr val="202122"/>
                </a:solidFill>
                <a:cs typeface="Arial" panose="020B0604020202020204" pitchFamily="34" charset="0"/>
              </a:rPr>
              <a:t>分别用联接词</a:t>
            </a:r>
            <a:r>
              <a:rPr lang="en-US" altLang="zh-CN">
                <a:solidFill>
                  <a:srgbClr val="202122"/>
                </a:solidFill>
                <a:cs typeface="Arial" panose="020B0604020202020204" pitchFamily="34" charset="0"/>
              </a:rPr>
              <a:t>∨</a:t>
            </a:r>
            <a:r>
              <a:rPr lang="zh-CN" altLang="en-US">
                <a:solidFill>
                  <a:srgbClr val="202122"/>
                </a:solidFill>
                <a:cs typeface="Arial" panose="020B0604020202020204" pitchFamily="34" charset="0"/>
              </a:rPr>
              <a:t>，</a:t>
            </a:r>
            <a:r>
              <a:rPr lang="en-US" altLang="zh-CN">
                <a:solidFill>
                  <a:srgbClr val="202122"/>
                </a:solidFill>
                <a:cs typeface="Arial" panose="020B0604020202020204" pitchFamily="34" charset="0"/>
              </a:rPr>
              <a:t>∧</a:t>
            </a:r>
            <a:r>
              <a:rPr lang="zh-CN" altLang="en-US">
                <a:solidFill>
                  <a:srgbClr val="202122"/>
                </a:solidFill>
                <a:cs typeface="Arial" panose="020B0604020202020204" pitchFamily="34" charset="0"/>
              </a:rPr>
              <a:t>和真假值</a:t>
            </a:r>
            <a:r>
              <a:rPr lang="en-US" altLang="zh-CN">
                <a:solidFill>
                  <a:srgbClr val="202122"/>
                </a:solidFill>
                <a:cs typeface="Arial" panose="020B0604020202020204" pitchFamily="34" charset="0"/>
              </a:rPr>
              <a:t>F</a:t>
            </a:r>
            <a:r>
              <a:rPr lang="zh-CN" altLang="en-US">
                <a:solidFill>
                  <a:srgbClr val="202122"/>
                </a:solidFill>
                <a:cs typeface="Arial" panose="020B0604020202020204" pitchFamily="34" charset="0"/>
              </a:rPr>
              <a:t>和</a:t>
            </a:r>
            <a:r>
              <a:rPr lang="en-US" altLang="zh-CN">
                <a:solidFill>
                  <a:srgbClr val="202122"/>
                </a:solidFill>
                <a:cs typeface="Arial" panose="020B0604020202020204" pitchFamily="34" charset="0"/>
              </a:rPr>
              <a:t>T</a:t>
            </a:r>
            <a:r>
              <a:rPr lang="zh-CN" altLang="en-US">
                <a:solidFill>
                  <a:srgbClr val="202122"/>
                </a:solidFill>
                <a:cs typeface="Arial" panose="020B0604020202020204" pitchFamily="34" charset="0"/>
              </a:rPr>
              <a:t>代替，所得到的命题公式称为</a:t>
            </a:r>
            <a:r>
              <a:rPr lang="zh-CN" altLang="en-US">
                <a:sym typeface="Symbol" panose="05050102010706020507" pitchFamily="18" charset="2"/>
              </a:rPr>
              <a:t>的对偶式，记做*。</a:t>
            </a:r>
            <a:endParaRPr lang="en-US" altLang="zh-CN">
              <a:sym typeface="Symbol" panose="05050102010706020507" pitchFamily="18" charset="2"/>
            </a:endParaRPr>
          </a:p>
          <a:p>
            <a:pPr algn="just"/>
            <a:endParaRPr lang="en-US" altLang="zh-CN">
              <a:sym typeface="Symbol" panose="05050102010706020507" pitchFamily="18" charset="2"/>
            </a:endParaRPr>
          </a:p>
          <a:p>
            <a:pPr algn="just"/>
            <a:r>
              <a:rPr lang="zh-CN" altLang="en-US">
                <a:sym typeface="Symbol" panose="05050102010706020507" pitchFamily="18" charset="2"/>
              </a:rPr>
              <a:t>如果含有</a:t>
            </a:r>
            <a:r>
              <a:rPr kumimoji="1" lang="en-US" altLang="zh-CN">
                <a:sym typeface="Symbol" panose="05050102010706020507" pitchFamily="18" charset="2"/>
              </a:rPr>
              <a:t></a:t>
            </a:r>
            <a:r>
              <a:rPr kumimoji="1" lang="zh-CN" altLang="en-US">
                <a:sym typeface="Symbol" panose="05050102010706020507" pitchFamily="18" charset="2"/>
              </a:rPr>
              <a:t>和</a:t>
            </a:r>
            <a:r>
              <a:rPr lang="en-US" altLang="zh-CN">
                <a:sym typeface="Symbol" panose="05050102010706020507" pitchFamily="18" charset="2"/>
              </a:rPr>
              <a:t></a:t>
            </a:r>
            <a:r>
              <a:rPr lang="zh-CN" altLang="en-US">
                <a:sym typeface="Symbol" panose="05050102010706020507" pitchFamily="18" charset="2"/>
              </a:rPr>
              <a:t>，则先用联接词规约进行消去。</a:t>
            </a:r>
            <a:endParaRPr lang="en-US" altLang="zh-CN">
              <a:sym typeface="Symbol" panose="05050102010706020507" pitchFamily="18" charset="2"/>
            </a:endParaRPr>
          </a:p>
          <a:p>
            <a:pPr algn="just"/>
            <a:endParaRPr lang="en-US" altLang="zh-CN">
              <a:sym typeface="Symbol" panose="05050102010706020507" pitchFamily="18" charset="2"/>
            </a:endParaRPr>
          </a:p>
          <a:p>
            <a:pPr algn="just"/>
            <a:r>
              <a:rPr lang="zh-CN" altLang="en-US" b="1">
                <a:solidFill>
                  <a:srgbClr val="202122"/>
                </a:solidFill>
                <a:cs typeface="Arial" panose="020B0604020202020204" pitchFamily="34" charset="0"/>
              </a:rPr>
              <a:t>定义</a:t>
            </a:r>
            <a:endParaRPr lang="en-US" altLang="zh-CN" b="1">
              <a:solidFill>
                <a:srgbClr val="202122"/>
              </a:solidFill>
              <a:cs typeface="Arial" panose="020B0604020202020204" pitchFamily="34" charset="0"/>
            </a:endParaRPr>
          </a:p>
          <a:p>
            <a:pPr algn="just"/>
            <a:r>
              <a:rPr lang="zh-CN" altLang="en-US"/>
              <a:t>设</a:t>
            </a:r>
            <a:r>
              <a:rPr lang="zh-CN" altLang="en-US">
                <a:sym typeface="Symbol" panose="05050102010706020507" pitchFamily="18" charset="2"/>
              </a:rPr>
              <a:t>是不含有</a:t>
            </a:r>
            <a:r>
              <a:rPr kumimoji="1" lang="en-US" altLang="zh-CN">
                <a:sym typeface="Symbol" panose="05050102010706020507" pitchFamily="18" charset="2"/>
              </a:rPr>
              <a:t></a:t>
            </a:r>
            <a:r>
              <a:rPr kumimoji="1" lang="zh-CN" altLang="en-US">
                <a:sym typeface="Symbol" panose="05050102010706020507" pitchFamily="18" charset="2"/>
              </a:rPr>
              <a:t>和</a:t>
            </a:r>
            <a:r>
              <a:rPr lang="en-US" altLang="zh-CN">
                <a:sym typeface="Symbol" panose="05050102010706020507" pitchFamily="18" charset="2"/>
              </a:rPr>
              <a:t></a:t>
            </a:r>
            <a:r>
              <a:rPr lang="zh-CN" altLang="en-US">
                <a:sym typeface="Symbol" panose="05050102010706020507" pitchFamily="18" charset="2"/>
              </a:rPr>
              <a:t>的命题公式，将中的诸命题变元的肯定形式都用其否定形式代替，否定形式都用其肯定形式代替</a:t>
            </a:r>
            <a:r>
              <a:rPr lang="zh-CN" altLang="en-US">
                <a:solidFill>
                  <a:srgbClr val="202122"/>
                </a:solidFill>
                <a:cs typeface="Arial" panose="020B0604020202020204" pitchFamily="34" charset="0"/>
              </a:rPr>
              <a:t>，所得到的命题公式称为</a:t>
            </a:r>
            <a:r>
              <a:rPr lang="zh-CN" altLang="en-US">
                <a:sym typeface="Symbol" panose="05050102010706020507" pitchFamily="18" charset="2"/>
              </a:rPr>
              <a:t>的内否式，记做</a:t>
            </a:r>
            <a:r>
              <a:rPr lang="en-US" altLang="zh-CN" baseline="30000">
                <a:sym typeface="Symbol" panose="05050102010706020507" pitchFamily="18" charset="2"/>
              </a:rPr>
              <a:t>-</a:t>
            </a:r>
            <a:r>
              <a:rPr lang="zh-CN" altLang="en-US">
                <a:sym typeface="Symbol" panose="05050102010706020507" pitchFamily="18" charset="2"/>
              </a:rPr>
              <a:t>。</a:t>
            </a:r>
            <a:endParaRPr lang="en-US" altLang="zh-CN">
              <a:sym typeface="Symbol" panose="05050102010706020507" pitchFamily="18" charset="2"/>
            </a:endParaRPr>
          </a:p>
          <a:p>
            <a:pPr algn="just"/>
            <a:endParaRPr lang="zh-CN" altLang="en-US"/>
          </a:p>
        </p:txBody>
      </p:sp>
      <p:sp>
        <p:nvSpPr>
          <p:cNvPr id="4" name="矩形 3">
            <a:extLst>
              <a:ext uri="{FF2B5EF4-FFF2-40B4-BE49-F238E27FC236}">
                <a16:creationId xmlns:a16="http://schemas.microsoft.com/office/drawing/2014/main" id="{7FA9E0E5-B39C-47DA-98D0-ADAB527F968D}"/>
              </a:ext>
            </a:extLst>
          </p:cNvPr>
          <p:cNvSpPr/>
          <p:nvPr/>
        </p:nvSpPr>
        <p:spPr>
          <a:xfrm>
            <a:off x="684259" y="1389179"/>
            <a:ext cx="8152169" cy="917091"/>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667A8B72-BD31-45F5-AD71-78A34765879C}"/>
              </a:ext>
            </a:extLst>
          </p:cNvPr>
          <p:cNvSpPr/>
          <p:nvPr/>
        </p:nvSpPr>
        <p:spPr>
          <a:xfrm>
            <a:off x="684258" y="3374884"/>
            <a:ext cx="8152169" cy="1176847"/>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086169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latin typeface="黑体" panose="02010609060101010101" pitchFamily="49" charset="-122"/>
                <a:ea typeface="黑体" panose="02010609060101010101" pitchFamily="49" charset="-122"/>
              </a:rPr>
              <a:t>1.4.2</a:t>
            </a:r>
            <a:r>
              <a:rPr lang="zh-CN" altLang="en-US">
                <a:latin typeface="黑体" panose="02010609060101010101" pitchFamily="49" charset="-122"/>
                <a:ea typeface="黑体" panose="02010609060101010101" pitchFamily="49" charset="-122"/>
              </a:rPr>
              <a:t>　逻辑蕴涵变换</a:t>
            </a:r>
            <a:endParaRPr lang="zh-CN" altLang="en-US"/>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a:xfrm>
            <a:off x="684260" y="1389180"/>
            <a:ext cx="8152169" cy="4762239"/>
          </a:xfrm>
        </p:spPr>
        <p:txBody>
          <a:bodyPr/>
          <a:lstStyle/>
          <a:p>
            <a:pPr algn="just"/>
            <a:r>
              <a:rPr lang="zh-CN" altLang="en-US" b="1"/>
              <a:t>对偶定理</a:t>
            </a:r>
            <a:endParaRPr lang="en-US" altLang="zh-CN" b="1"/>
          </a:p>
          <a:p>
            <a:pPr algn="just"/>
            <a:r>
              <a:rPr lang="zh-CN" altLang="en-US"/>
              <a:t>设 </a:t>
            </a:r>
            <a:r>
              <a:rPr lang="zh-CN" altLang="en-US">
                <a:sym typeface="Symbol" panose="05050102010706020507" pitchFamily="18" charset="2"/>
              </a:rPr>
              <a:t></a:t>
            </a:r>
            <a:r>
              <a:rPr lang="en-US" altLang="zh-CN">
                <a:sym typeface="Symbol" panose="05050102010706020507" pitchFamily="18" charset="2"/>
              </a:rPr>
              <a:t>,</a:t>
            </a:r>
            <a:r>
              <a:rPr lang="zh-CN" altLang="en-US"/>
              <a:t>为命题公式，则</a:t>
            </a:r>
          </a:p>
          <a:p>
            <a:pPr algn="just"/>
            <a:r>
              <a:rPr lang="en-US" altLang="zh-CN"/>
              <a:t>1) </a:t>
            </a:r>
            <a:r>
              <a:rPr lang="en-US" altLang="zh-CN">
                <a:sym typeface="Symbol" panose="05050102010706020507" pitchFamily="18" charset="2"/>
              </a:rPr>
              <a:t> </a:t>
            </a:r>
            <a:r>
              <a:rPr lang="en-US" altLang="zh-CN">
                <a:solidFill>
                  <a:srgbClr val="202122"/>
                </a:solidFill>
                <a:ea typeface="等线" panose="02010600030101010101" pitchFamily="2" charset="-122"/>
                <a:cs typeface="Arial" panose="020B0604020202020204" pitchFamily="34" charset="0"/>
              </a:rPr>
              <a:t>⇔</a:t>
            </a:r>
            <a:r>
              <a:rPr lang="en-US" altLang="zh-CN">
                <a:sym typeface="Symbol" panose="05050102010706020507" pitchFamily="18" charset="2"/>
              </a:rPr>
              <a:t> </a:t>
            </a:r>
            <a:r>
              <a:rPr lang="zh-CN" altLang="en-US">
                <a:sym typeface="Symbol" panose="05050102010706020507" pitchFamily="18" charset="2"/>
              </a:rPr>
              <a:t> 当且仅当</a:t>
            </a:r>
            <a:r>
              <a:rPr lang="en-US" altLang="zh-CN">
                <a:sym typeface="Symbol" panose="05050102010706020507" pitchFamily="18" charset="2"/>
              </a:rPr>
              <a:t></a:t>
            </a:r>
            <a:r>
              <a:rPr lang="zh-CN" altLang="en-US">
                <a:sym typeface="Symbol" panose="05050102010706020507" pitchFamily="18" charset="2"/>
              </a:rPr>
              <a:t>*</a:t>
            </a:r>
            <a:r>
              <a:rPr lang="en-US" altLang="zh-CN">
                <a:sym typeface="Symbol" panose="05050102010706020507" pitchFamily="18" charset="2"/>
              </a:rPr>
              <a:t> </a:t>
            </a:r>
            <a:r>
              <a:rPr lang="en-US" altLang="zh-CN">
                <a:solidFill>
                  <a:srgbClr val="202122"/>
                </a:solidFill>
                <a:ea typeface="等线" panose="02010600030101010101" pitchFamily="2" charset="-122"/>
                <a:cs typeface="Arial" panose="020B0604020202020204" pitchFamily="34" charset="0"/>
              </a:rPr>
              <a:t>⇔</a:t>
            </a:r>
            <a:r>
              <a:rPr lang="en-US" altLang="zh-CN">
                <a:sym typeface="Symbol" panose="05050102010706020507" pitchFamily="18" charset="2"/>
              </a:rPr>
              <a:t> </a:t>
            </a:r>
            <a:r>
              <a:rPr lang="zh-CN" altLang="en-US">
                <a:sym typeface="Symbol" panose="05050102010706020507" pitchFamily="18" charset="2"/>
              </a:rPr>
              <a:t>*</a:t>
            </a:r>
            <a:r>
              <a:rPr lang="en-US" altLang="zh-CN">
                <a:sym typeface="Symbol" panose="05050102010706020507" pitchFamily="18" charset="2"/>
              </a:rPr>
              <a:t> </a:t>
            </a:r>
            <a:r>
              <a:rPr lang="zh-CN" altLang="en-US">
                <a:sym typeface="Symbol" panose="05050102010706020507" pitchFamily="18" charset="2"/>
              </a:rPr>
              <a:t>；</a:t>
            </a:r>
            <a:endParaRPr lang="zh-CN" altLang="en-US"/>
          </a:p>
          <a:p>
            <a:pPr algn="just"/>
            <a:r>
              <a:rPr lang="en-US" altLang="zh-CN"/>
              <a:t>2) </a:t>
            </a:r>
            <a:r>
              <a:rPr lang="zh-CN" altLang="en-US">
                <a:sym typeface="Symbol" panose="05050102010706020507" pitchFamily="18" charset="2"/>
              </a:rPr>
              <a:t>   当且仅当*  * 。</a:t>
            </a:r>
          </a:p>
          <a:p>
            <a:pPr algn="just"/>
            <a:endParaRPr lang="en-US" altLang="zh-CN"/>
          </a:p>
          <a:p>
            <a:pPr algn="just"/>
            <a:r>
              <a:rPr lang="zh-CN" altLang="en-US" b="1"/>
              <a:t>引理</a:t>
            </a:r>
            <a:endParaRPr lang="en-US" altLang="zh-CN" b="1"/>
          </a:p>
          <a:p>
            <a:pPr algn="just"/>
            <a:r>
              <a:rPr lang="zh-CN" altLang="en-US"/>
              <a:t>设 </a:t>
            </a:r>
            <a:r>
              <a:rPr lang="zh-CN" altLang="en-US">
                <a:sym typeface="Symbol" panose="05050102010706020507" pitchFamily="18" charset="2"/>
              </a:rPr>
              <a:t></a:t>
            </a:r>
            <a:r>
              <a:rPr lang="zh-CN" altLang="en-US"/>
              <a:t>为命题公式</a:t>
            </a:r>
            <a:endParaRPr lang="en-US" altLang="zh-CN"/>
          </a:p>
          <a:p>
            <a:pPr marL="342900" indent="-342900" algn="just">
              <a:buAutoNum type="arabicParenR"/>
            </a:pPr>
            <a:r>
              <a:rPr lang="en-US" altLang="zh-CN">
                <a:sym typeface="Symbol" panose="05050102010706020507" pitchFamily="18" charset="2"/>
              </a:rPr>
              <a:t>() </a:t>
            </a:r>
            <a:r>
              <a:rPr lang="en-US" altLang="zh-CN">
                <a:solidFill>
                  <a:srgbClr val="202122"/>
                </a:solidFill>
                <a:ea typeface="等线" panose="02010600030101010101" pitchFamily="2" charset="-122"/>
                <a:cs typeface="Arial" panose="020B0604020202020204" pitchFamily="34" charset="0"/>
              </a:rPr>
              <a:t>⇔ </a:t>
            </a:r>
            <a:r>
              <a:rPr lang="en-US" altLang="zh-CN">
                <a:sym typeface="Symbol" panose="05050102010706020507" pitchFamily="18" charset="2"/>
              </a:rPr>
              <a:t></a:t>
            </a:r>
            <a:r>
              <a:rPr lang="zh-CN" altLang="en-US">
                <a:sym typeface="Symbol" panose="05050102010706020507" pitchFamily="18" charset="2"/>
              </a:rPr>
              <a:t>；</a:t>
            </a:r>
            <a:r>
              <a:rPr lang="en-US" altLang="zh-CN">
                <a:sym typeface="Symbol" panose="05050102010706020507" pitchFamily="18" charset="2"/>
              </a:rPr>
              <a:t> (</a:t>
            </a:r>
            <a:r>
              <a:rPr lang="zh-CN" altLang="en-US">
                <a:sym typeface="Symbol" panose="05050102010706020507" pitchFamily="18" charset="2"/>
              </a:rPr>
              <a:t>*</a:t>
            </a:r>
            <a:r>
              <a:rPr lang="en-US" altLang="zh-CN">
                <a:sym typeface="Symbol" panose="05050102010706020507" pitchFamily="18" charset="2"/>
              </a:rPr>
              <a:t>)</a:t>
            </a:r>
            <a:r>
              <a:rPr lang="zh-CN" altLang="en-US">
                <a:sym typeface="Symbol" panose="05050102010706020507" pitchFamily="18" charset="2"/>
              </a:rPr>
              <a:t>* </a:t>
            </a:r>
            <a:r>
              <a:rPr lang="en-US" altLang="zh-CN">
                <a:solidFill>
                  <a:srgbClr val="202122"/>
                </a:solidFill>
                <a:ea typeface="等线" panose="02010600030101010101" pitchFamily="2" charset="-122"/>
                <a:cs typeface="Arial" panose="020B0604020202020204" pitchFamily="34" charset="0"/>
              </a:rPr>
              <a:t>⇔ </a:t>
            </a:r>
            <a:r>
              <a:rPr lang="en-US" altLang="zh-CN">
                <a:sym typeface="Symbol" panose="05050102010706020507" pitchFamily="18" charset="2"/>
              </a:rPr>
              <a:t></a:t>
            </a:r>
            <a:r>
              <a:rPr lang="zh-CN" altLang="en-US">
                <a:sym typeface="Symbol" panose="05050102010706020507" pitchFamily="18" charset="2"/>
              </a:rPr>
              <a:t>；</a:t>
            </a:r>
            <a:r>
              <a:rPr lang="en-US" altLang="zh-CN">
                <a:sym typeface="Symbol" panose="05050102010706020507" pitchFamily="18" charset="2"/>
              </a:rPr>
              <a:t> (</a:t>
            </a:r>
            <a:r>
              <a:rPr lang="en-US" altLang="zh-CN" baseline="30000">
                <a:sym typeface="Symbol" panose="05050102010706020507" pitchFamily="18" charset="2"/>
              </a:rPr>
              <a:t>-</a:t>
            </a:r>
            <a:r>
              <a:rPr lang="en-US" altLang="zh-CN">
                <a:sym typeface="Symbol" panose="05050102010706020507" pitchFamily="18" charset="2"/>
              </a:rPr>
              <a:t>)</a:t>
            </a:r>
            <a:r>
              <a:rPr lang="en-US" altLang="zh-CN" baseline="30000">
                <a:sym typeface="Symbol" panose="05050102010706020507" pitchFamily="18" charset="2"/>
              </a:rPr>
              <a:t>-</a:t>
            </a:r>
            <a:r>
              <a:rPr lang="zh-CN" altLang="en-US">
                <a:sym typeface="Symbol" panose="05050102010706020507" pitchFamily="18" charset="2"/>
              </a:rPr>
              <a:t> </a:t>
            </a:r>
            <a:r>
              <a:rPr lang="en-US" altLang="zh-CN">
                <a:solidFill>
                  <a:srgbClr val="202122"/>
                </a:solidFill>
                <a:ea typeface="等线" panose="02010600030101010101" pitchFamily="2" charset="-122"/>
                <a:cs typeface="Arial" panose="020B0604020202020204" pitchFamily="34" charset="0"/>
              </a:rPr>
              <a:t>⇔ </a:t>
            </a:r>
            <a:r>
              <a:rPr lang="en-US" altLang="zh-CN">
                <a:sym typeface="Symbol" panose="05050102010706020507" pitchFamily="18" charset="2"/>
              </a:rPr>
              <a:t></a:t>
            </a:r>
            <a:r>
              <a:rPr lang="zh-CN" altLang="en-US">
                <a:sym typeface="Symbol" panose="05050102010706020507" pitchFamily="18" charset="2"/>
              </a:rPr>
              <a:t>；</a:t>
            </a:r>
            <a:endParaRPr lang="en-US" altLang="zh-CN">
              <a:sym typeface="Symbol" panose="05050102010706020507" pitchFamily="18" charset="2"/>
            </a:endParaRPr>
          </a:p>
          <a:p>
            <a:pPr marL="342900" indent="-342900" algn="just">
              <a:buAutoNum type="arabicParenR"/>
            </a:pPr>
            <a:r>
              <a:rPr lang="en-US" altLang="zh-CN">
                <a:sym typeface="Symbol" panose="05050102010706020507" pitchFamily="18" charset="2"/>
              </a:rPr>
              <a:t>(</a:t>
            </a:r>
            <a:r>
              <a:rPr lang="zh-CN" altLang="en-US">
                <a:sym typeface="Symbol" panose="05050102010706020507" pitchFamily="18" charset="2"/>
              </a:rPr>
              <a:t>*</a:t>
            </a:r>
            <a:r>
              <a:rPr lang="en-US" altLang="zh-CN">
                <a:sym typeface="Symbol" panose="05050102010706020507" pitchFamily="18" charset="2"/>
              </a:rPr>
              <a:t>)</a:t>
            </a:r>
            <a:r>
              <a:rPr lang="en-US" altLang="zh-CN">
                <a:solidFill>
                  <a:srgbClr val="202122"/>
                </a:solidFill>
                <a:ea typeface="等线" panose="02010600030101010101" pitchFamily="2" charset="-122"/>
                <a:cs typeface="Arial" panose="020B0604020202020204" pitchFamily="34" charset="0"/>
              </a:rPr>
              <a:t> ⇔ </a:t>
            </a:r>
            <a:r>
              <a:rPr lang="en-US" altLang="zh-CN">
                <a:sym typeface="Symbol" panose="05050102010706020507" pitchFamily="18" charset="2"/>
              </a:rPr>
              <a:t>()</a:t>
            </a:r>
            <a:r>
              <a:rPr lang="zh-CN" altLang="en-US">
                <a:sym typeface="Symbol" panose="05050102010706020507" pitchFamily="18" charset="2"/>
              </a:rPr>
              <a:t>*；</a:t>
            </a:r>
            <a:r>
              <a:rPr lang="en-US" altLang="zh-CN">
                <a:sym typeface="Symbol" panose="05050102010706020507" pitchFamily="18" charset="2"/>
              </a:rPr>
              <a:t> (</a:t>
            </a:r>
            <a:r>
              <a:rPr lang="en-US" altLang="zh-CN" baseline="30000">
                <a:sym typeface="Symbol" panose="05050102010706020507" pitchFamily="18" charset="2"/>
              </a:rPr>
              <a:t>-</a:t>
            </a:r>
            <a:r>
              <a:rPr lang="en-US" altLang="zh-CN">
                <a:sym typeface="Symbol" panose="05050102010706020507" pitchFamily="18" charset="2"/>
              </a:rPr>
              <a:t>)</a:t>
            </a:r>
            <a:r>
              <a:rPr lang="en-US" altLang="zh-CN">
                <a:solidFill>
                  <a:srgbClr val="202122"/>
                </a:solidFill>
                <a:ea typeface="等线" panose="02010600030101010101" pitchFamily="2" charset="-122"/>
                <a:cs typeface="Arial" panose="020B0604020202020204" pitchFamily="34" charset="0"/>
              </a:rPr>
              <a:t> ⇔ </a:t>
            </a:r>
            <a:r>
              <a:rPr lang="en-US" altLang="zh-CN">
                <a:sym typeface="Symbol" panose="05050102010706020507" pitchFamily="18" charset="2"/>
              </a:rPr>
              <a:t>()</a:t>
            </a:r>
            <a:r>
              <a:rPr lang="en-US" altLang="zh-CN" baseline="30000">
                <a:sym typeface="Symbol" panose="05050102010706020507" pitchFamily="18" charset="2"/>
              </a:rPr>
              <a:t>-</a:t>
            </a:r>
            <a:r>
              <a:rPr lang="zh-CN" altLang="en-US">
                <a:sym typeface="Symbol" panose="05050102010706020507" pitchFamily="18" charset="2"/>
              </a:rPr>
              <a:t> ； </a:t>
            </a:r>
            <a:endParaRPr lang="en-US" altLang="zh-CN">
              <a:sym typeface="Symbol" panose="05050102010706020507" pitchFamily="18" charset="2"/>
            </a:endParaRPr>
          </a:p>
          <a:p>
            <a:pPr marL="342900" indent="-342900" algn="just">
              <a:buAutoNum type="arabicParenR"/>
            </a:pPr>
            <a:r>
              <a:rPr lang="en-US" altLang="zh-CN">
                <a:sym typeface="Symbol" panose="05050102010706020507" pitchFamily="18" charset="2"/>
              </a:rPr>
              <a:t></a:t>
            </a:r>
            <a:r>
              <a:rPr lang="en-US" altLang="zh-CN">
                <a:solidFill>
                  <a:srgbClr val="202122"/>
                </a:solidFill>
                <a:ea typeface="等线" panose="02010600030101010101" pitchFamily="2" charset="-122"/>
                <a:cs typeface="Arial" panose="020B0604020202020204" pitchFamily="34" charset="0"/>
              </a:rPr>
              <a:t> ⇔ </a:t>
            </a:r>
            <a:r>
              <a:rPr lang="en-US" altLang="zh-CN">
                <a:sym typeface="Symbol" panose="05050102010706020507" pitchFamily="18" charset="2"/>
              </a:rPr>
              <a:t>(</a:t>
            </a:r>
            <a:r>
              <a:rPr lang="zh-CN" altLang="en-US">
                <a:sym typeface="Symbol" panose="05050102010706020507" pitchFamily="18" charset="2"/>
              </a:rPr>
              <a:t>*</a:t>
            </a:r>
            <a:r>
              <a:rPr lang="en-US" altLang="zh-CN">
                <a:sym typeface="Symbol" panose="05050102010706020507" pitchFamily="18" charset="2"/>
              </a:rPr>
              <a:t>)</a:t>
            </a:r>
            <a:r>
              <a:rPr lang="en-US" altLang="zh-CN" baseline="30000">
                <a:sym typeface="Symbol" panose="05050102010706020507" pitchFamily="18" charset="2"/>
              </a:rPr>
              <a:t>- </a:t>
            </a:r>
            <a:r>
              <a:rPr lang="zh-CN" altLang="en-US">
                <a:sym typeface="Symbol" panose="05050102010706020507" pitchFamily="18" charset="2"/>
              </a:rPr>
              <a:t>；</a:t>
            </a:r>
            <a:endParaRPr lang="en-US" altLang="zh-CN">
              <a:sym typeface="Symbol" panose="05050102010706020507" pitchFamily="18" charset="2"/>
            </a:endParaRPr>
          </a:p>
          <a:p>
            <a:pPr marL="342900" indent="-342900" algn="just">
              <a:buAutoNum type="arabicParenR"/>
            </a:pPr>
            <a:r>
              <a:rPr lang="zh-CN" altLang="en-US">
                <a:sym typeface="Symbol" panose="05050102010706020507" pitchFamily="18" charset="2"/>
              </a:rPr>
              <a:t>永真当且仅当</a:t>
            </a:r>
            <a:r>
              <a:rPr lang="en-US" altLang="zh-CN">
                <a:sym typeface="Symbol" panose="05050102010706020507" pitchFamily="18" charset="2"/>
              </a:rPr>
              <a:t></a:t>
            </a:r>
            <a:r>
              <a:rPr lang="en-US" altLang="zh-CN" baseline="30000">
                <a:sym typeface="Symbol" panose="05050102010706020507" pitchFamily="18" charset="2"/>
              </a:rPr>
              <a:t>-</a:t>
            </a:r>
            <a:r>
              <a:rPr lang="zh-CN" altLang="en-US">
                <a:sym typeface="Symbol" panose="05050102010706020507" pitchFamily="18" charset="2"/>
              </a:rPr>
              <a:t>永真； </a:t>
            </a:r>
            <a:r>
              <a:rPr lang="en-US" altLang="zh-CN">
                <a:sym typeface="Symbol" panose="05050102010706020507" pitchFamily="18" charset="2"/>
              </a:rPr>
              <a:t></a:t>
            </a:r>
            <a:r>
              <a:rPr lang="zh-CN" altLang="en-US">
                <a:sym typeface="Symbol" panose="05050102010706020507" pitchFamily="18" charset="2"/>
              </a:rPr>
              <a:t>永真当且仅当</a:t>
            </a:r>
            <a:r>
              <a:rPr lang="en-US" altLang="zh-CN">
                <a:sym typeface="Symbol" panose="05050102010706020507" pitchFamily="18" charset="2"/>
              </a:rPr>
              <a:t></a:t>
            </a:r>
            <a:r>
              <a:rPr lang="zh-CN" altLang="en-US">
                <a:sym typeface="Symbol" panose="05050102010706020507" pitchFamily="18" charset="2"/>
              </a:rPr>
              <a:t>*永真。</a:t>
            </a:r>
            <a:endParaRPr lang="en-US" altLang="zh-CN">
              <a:sym typeface="Symbol" panose="05050102010706020507" pitchFamily="18" charset="2"/>
            </a:endParaRPr>
          </a:p>
          <a:p>
            <a:pPr marL="342900" indent="-342900" algn="just">
              <a:buAutoNum type="arabicParenR"/>
            </a:pPr>
            <a:endParaRPr lang="en-US" altLang="zh-CN">
              <a:sym typeface="Symbol" panose="05050102010706020507" pitchFamily="18" charset="2"/>
            </a:endParaRPr>
          </a:p>
          <a:p>
            <a:pPr algn="just"/>
            <a:r>
              <a:rPr lang="zh-CN" altLang="en-US">
                <a:sym typeface="Symbol" panose="05050102010706020507" pitchFamily="18" charset="2"/>
              </a:rPr>
              <a:t>由对偶定理说明，所有等价式和蕴含式必成对出现。</a:t>
            </a:r>
            <a:endParaRPr lang="en-US" altLang="zh-CN">
              <a:sym typeface="Symbol" panose="05050102010706020507" pitchFamily="18" charset="2"/>
            </a:endParaRPr>
          </a:p>
          <a:p>
            <a:pPr algn="just"/>
            <a:r>
              <a:rPr lang="zh-CN" altLang="en-US">
                <a:sym typeface="Symbol" panose="05050102010706020507" pitchFamily="18" charset="2"/>
              </a:rPr>
              <a:t>如</a:t>
            </a:r>
            <a:r>
              <a:rPr lang="en-US" altLang="zh-CN">
                <a:sym typeface="Symbol" panose="05050102010706020507" pitchFamily="18" charset="2"/>
              </a:rPr>
              <a:t>P</a:t>
            </a:r>
            <a:r>
              <a:rPr lang="en-US" altLang="zh-CN">
                <a:solidFill>
                  <a:srgbClr val="202122"/>
                </a:solidFill>
                <a:ea typeface="等线" panose="02010600030101010101" pitchFamily="2" charset="-122"/>
                <a:cs typeface="Arial" panose="020B0604020202020204" pitchFamily="34" charset="0"/>
              </a:rPr>
              <a:t> ∧ (P</a:t>
            </a:r>
            <a:r>
              <a:rPr lang="en-US" altLang="zh-CN">
                <a:sym typeface="Symbol" panose="05050102010706020507" pitchFamily="18" charset="2"/>
              </a:rPr>
              <a:t>  Q</a:t>
            </a:r>
            <a:r>
              <a:rPr lang="en-US" altLang="zh-CN">
                <a:solidFill>
                  <a:srgbClr val="202122"/>
                </a:solidFill>
                <a:ea typeface="等线" panose="02010600030101010101" pitchFamily="2" charset="-122"/>
                <a:cs typeface="Arial" panose="020B0604020202020204" pitchFamily="34" charset="0"/>
              </a:rPr>
              <a:t>) </a:t>
            </a:r>
            <a:r>
              <a:rPr lang="zh-CN" altLang="en-US">
                <a:sym typeface="Symbol" panose="05050102010706020507" pitchFamily="18" charset="2"/>
              </a:rPr>
              <a:t> </a:t>
            </a:r>
            <a:r>
              <a:rPr lang="en-US" altLang="zh-CN">
                <a:sym typeface="Symbol" panose="05050102010706020507" pitchFamily="18" charset="2"/>
              </a:rPr>
              <a:t>Q</a:t>
            </a:r>
            <a:r>
              <a:rPr lang="zh-CN" altLang="en-US">
                <a:sym typeface="Symbol" panose="05050102010706020507" pitchFamily="18" charset="2"/>
              </a:rPr>
              <a:t>可直接退出</a:t>
            </a:r>
            <a:r>
              <a:rPr lang="en-US" altLang="zh-CN">
                <a:sym typeface="Symbol" panose="05050102010706020507" pitchFamily="18" charset="2"/>
              </a:rPr>
              <a:t>Q</a:t>
            </a:r>
            <a:r>
              <a:rPr lang="zh-CN" altLang="en-US">
                <a:sym typeface="Symbol" panose="05050102010706020507" pitchFamily="18" charset="2"/>
              </a:rPr>
              <a:t> </a:t>
            </a:r>
            <a:r>
              <a:rPr lang="en-US" altLang="zh-CN">
                <a:solidFill>
                  <a:srgbClr val="202122"/>
                </a:solidFill>
                <a:ea typeface="等线" panose="02010600030101010101" pitchFamily="2" charset="-122"/>
                <a:cs typeface="Arial" panose="020B0604020202020204" pitchFamily="34" charset="0"/>
              </a:rPr>
              <a:t> </a:t>
            </a:r>
            <a:r>
              <a:rPr lang="en-US" altLang="zh-CN">
                <a:sym typeface="Symbol" panose="05050102010706020507" pitchFamily="18" charset="2"/>
              </a:rPr>
              <a:t>P</a:t>
            </a:r>
            <a:r>
              <a:rPr lang="en-US" altLang="zh-CN">
                <a:solidFill>
                  <a:srgbClr val="202122"/>
                </a:solidFill>
                <a:ea typeface="等线" panose="02010600030101010101" pitchFamily="2" charset="-122"/>
                <a:cs typeface="Arial" panose="020B0604020202020204" pitchFamily="34" charset="0"/>
              </a:rPr>
              <a:t> ∨ (</a:t>
            </a:r>
            <a:r>
              <a:rPr lang="en-US" altLang="zh-CN">
                <a:sym typeface="Symbol" panose="05050102010706020507" pitchFamily="18" charset="2"/>
              </a:rPr>
              <a:t></a:t>
            </a:r>
            <a:r>
              <a:rPr lang="en-US" altLang="zh-CN">
                <a:solidFill>
                  <a:srgbClr val="202122"/>
                </a:solidFill>
                <a:ea typeface="等线" panose="02010600030101010101" pitchFamily="2" charset="-122"/>
                <a:cs typeface="Arial" panose="020B0604020202020204" pitchFamily="34" charset="0"/>
              </a:rPr>
              <a:t>P</a:t>
            </a:r>
            <a:r>
              <a:rPr lang="en-US" altLang="zh-CN">
                <a:sym typeface="Symbol" panose="05050102010706020507" pitchFamily="18" charset="2"/>
              </a:rPr>
              <a:t> </a:t>
            </a:r>
            <a:r>
              <a:rPr lang="en-US" altLang="zh-CN">
                <a:solidFill>
                  <a:srgbClr val="202122"/>
                </a:solidFill>
                <a:ea typeface="等线" panose="02010600030101010101" pitchFamily="2" charset="-122"/>
                <a:cs typeface="Arial" panose="020B0604020202020204" pitchFamily="34" charset="0"/>
              </a:rPr>
              <a:t>∧</a:t>
            </a:r>
            <a:r>
              <a:rPr lang="en-US" altLang="zh-CN">
                <a:sym typeface="Symbol" panose="05050102010706020507" pitchFamily="18" charset="2"/>
              </a:rPr>
              <a:t> Q</a:t>
            </a:r>
            <a:r>
              <a:rPr lang="en-US" altLang="zh-CN">
                <a:solidFill>
                  <a:srgbClr val="202122"/>
                </a:solidFill>
                <a:ea typeface="等线" panose="02010600030101010101" pitchFamily="2" charset="-122"/>
                <a:cs typeface="Arial" panose="020B0604020202020204" pitchFamily="34" charset="0"/>
              </a:rPr>
              <a:t>) </a:t>
            </a:r>
            <a:r>
              <a:rPr lang="zh-CN" altLang="en-US">
                <a:solidFill>
                  <a:srgbClr val="202122"/>
                </a:solidFill>
                <a:ea typeface="等线" panose="02010600030101010101" pitchFamily="2" charset="-122"/>
                <a:cs typeface="Arial" panose="020B0604020202020204" pitchFamily="34" charset="0"/>
              </a:rPr>
              <a:t>。</a:t>
            </a:r>
            <a:endParaRPr lang="en-US" altLang="zh-CN">
              <a:sym typeface="Symbol" panose="05050102010706020507" pitchFamily="18" charset="2"/>
            </a:endParaRPr>
          </a:p>
          <a:p>
            <a:pPr marL="342900" indent="-342900" algn="just">
              <a:buAutoNum type="arabicParenR"/>
            </a:pPr>
            <a:endParaRPr lang="zh-CN" altLang="en-US"/>
          </a:p>
        </p:txBody>
      </p:sp>
      <p:sp>
        <p:nvSpPr>
          <p:cNvPr id="4" name="矩形 3">
            <a:extLst>
              <a:ext uri="{FF2B5EF4-FFF2-40B4-BE49-F238E27FC236}">
                <a16:creationId xmlns:a16="http://schemas.microsoft.com/office/drawing/2014/main" id="{7FB87B1E-B300-41DD-AE25-DF64A80BB9C4}"/>
              </a:ext>
            </a:extLst>
          </p:cNvPr>
          <p:cNvSpPr/>
          <p:nvPr/>
        </p:nvSpPr>
        <p:spPr>
          <a:xfrm>
            <a:off x="684260" y="1423401"/>
            <a:ext cx="8152169" cy="1360339"/>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E0B0D3CE-B8E0-4B44-8A28-16A4AFE79E2A}"/>
              </a:ext>
            </a:extLst>
          </p:cNvPr>
          <p:cNvSpPr/>
          <p:nvPr/>
        </p:nvSpPr>
        <p:spPr>
          <a:xfrm>
            <a:off x="684260" y="3107240"/>
            <a:ext cx="8152169" cy="2189974"/>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74450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14CD806-EC87-4C94-BCAE-560B29DCAFC8}"/>
              </a:ext>
            </a:extLst>
          </p:cNvPr>
          <p:cNvSpPr>
            <a:spLocks noGrp="1"/>
          </p:cNvSpPr>
          <p:nvPr>
            <p:ph type="body" sz="quarter" idx="11"/>
          </p:nvPr>
        </p:nvSpPr>
        <p:spPr/>
        <p:txBody>
          <a:bodyPr/>
          <a:lstStyle/>
          <a:p>
            <a:pPr>
              <a:lnSpc>
                <a:spcPct val="100000"/>
              </a:lnSpc>
              <a:spcBef>
                <a:spcPts val="1800"/>
              </a:spcBef>
            </a:pPr>
            <a:r>
              <a:rPr lang="en-US" altLang="zh-CN" sz="2400">
                <a:effectLst/>
              </a:rPr>
              <a:t>1.1  </a:t>
            </a:r>
            <a:r>
              <a:rPr lang="zh-CN" altLang="en-US" sz="2400">
                <a:effectLst/>
              </a:rPr>
              <a:t>命题与真值联结词</a:t>
            </a:r>
          </a:p>
          <a:p>
            <a:pPr>
              <a:lnSpc>
                <a:spcPct val="100000"/>
              </a:lnSpc>
              <a:spcBef>
                <a:spcPts val="1800"/>
              </a:spcBef>
            </a:pPr>
            <a:r>
              <a:rPr lang="en-US" altLang="zh-CN" sz="2400">
                <a:effectLst/>
              </a:rPr>
              <a:t>1.2  </a:t>
            </a:r>
            <a:r>
              <a:rPr lang="zh-CN" altLang="en-US" sz="2400">
                <a:effectLst/>
              </a:rPr>
              <a:t>命题公式与真假性</a:t>
            </a:r>
          </a:p>
          <a:p>
            <a:pPr>
              <a:lnSpc>
                <a:spcPct val="100000"/>
              </a:lnSpc>
              <a:spcBef>
                <a:spcPts val="1800"/>
              </a:spcBef>
            </a:pPr>
            <a:r>
              <a:rPr lang="en-US" altLang="zh-CN" sz="2400">
                <a:effectLst/>
              </a:rPr>
              <a:t>1.3  </a:t>
            </a:r>
            <a:r>
              <a:rPr lang="zh-CN" altLang="en-US" sz="2400">
                <a:effectLst/>
              </a:rPr>
              <a:t>命题公式间的逻辑等价关系</a:t>
            </a:r>
          </a:p>
          <a:p>
            <a:pPr>
              <a:lnSpc>
                <a:spcPct val="100000"/>
              </a:lnSpc>
              <a:spcBef>
                <a:spcPts val="1800"/>
              </a:spcBef>
            </a:pPr>
            <a:r>
              <a:rPr lang="en-US" altLang="zh-CN" sz="2400">
                <a:effectLst/>
              </a:rPr>
              <a:t>1.4  </a:t>
            </a:r>
            <a:r>
              <a:rPr lang="zh-CN" altLang="en-US" sz="2400">
                <a:effectLst/>
              </a:rPr>
              <a:t>命题公式间的逻辑蕴涵关系</a:t>
            </a:r>
          </a:p>
          <a:p>
            <a:pPr>
              <a:lnSpc>
                <a:spcPct val="100000"/>
              </a:lnSpc>
              <a:spcBef>
                <a:spcPts val="1800"/>
              </a:spcBef>
            </a:pPr>
            <a:r>
              <a:rPr lang="en-US" altLang="zh-CN" sz="2400">
                <a:solidFill>
                  <a:srgbClr val="FF0000"/>
                </a:solidFill>
                <a:effectLst/>
              </a:rPr>
              <a:t>1.5  </a:t>
            </a:r>
            <a:r>
              <a:rPr lang="zh-CN" altLang="en-US" sz="2400">
                <a:solidFill>
                  <a:srgbClr val="FF0000"/>
                </a:solidFill>
                <a:effectLst/>
              </a:rPr>
              <a:t>命题演算的形式推理</a:t>
            </a:r>
          </a:p>
        </p:txBody>
      </p:sp>
      <p:sp>
        <p:nvSpPr>
          <p:cNvPr id="3" name="文本占位符 2">
            <a:extLst>
              <a:ext uri="{FF2B5EF4-FFF2-40B4-BE49-F238E27FC236}">
                <a16:creationId xmlns:a16="http://schemas.microsoft.com/office/drawing/2014/main" id="{34E7707F-7290-4C46-8639-A1290276D852}"/>
              </a:ext>
            </a:extLst>
          </p:cNvPr>
          <p:cNvSpPr>
            <a:spLocks noGrp="1"/>
          </p:cNvSpPr>
          <p:nvPr>
            <p:ph type="body" sz="quarter" idx="13"/>
          </p:nvPr>
        </p:nvSpPr>
        <p:spPr/>
        <p:txBody>
          <a:bodyPr/>
          <a:lstStyle/>
          <a:p>
            <a:r>
              <a:rPr lang="zh-CN" altLang="en-US"/>
              <a:t>第</a:t>
            </a:r>
            <a:r>
              <a:rPr lang="en-US" altLang="zh-CN"/>
              <a:t>1</a:t>
            </a:r>
            <a:r>
              <a:rPr lang="zh-CN" altLang="en-US"/>
              <a:t>章 命题演算</a:t>
            </a:r>
          </a:p>
        </p:txBody>
      </p:sp>
    </p:spTree>
    <p:extLst>
      <p:ext uri="{BB962C8B-B14F-4D97-AF65-F5344CB8AC3E}">
        <p14:creationId xmlns:p14="http://schemas.microsoft.com/office/powerpoint/2010/main" val="1792450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A111341-BB73-40B4-B12D-C7E43E83ED13}"/>
              </a:ext>
            </a:extLst>
          </p:cNvPr>
          <p:cNvSpPr>
            <a:spLocks noGrp="1"/>
          </p:cNvSpPr>
          <p:nvPr>
            <p:ph type="body" sz="quarter" idx="11"/>
          </p:nvPr>
        </p:nvSpPr>
        <p:spPr/>
        <p:txBody>
          <a:bodyPr/>
          <a:lstStyle/>
          <a:p>
            <a:pPr algn="just">
              <a:lnSpc>
                <a:spcPct val="100000"/>
              </a:lnSpc>
              <a:spcBef>
                <a:spcPts val="1800"/>
              </a:spcBef>
            </a:pPr>
            <a:r>
              <a:rPr lang="en-US" altLang="zh-CN" sz="2400">
                <a:solidFill>
                  <a:srgbClr val="FF0000"/>
                </a:solidFill>
                <a:effectLst/>
              </a:rPr>
              <a:t>1.5.1	    </a:t>
            </a:r>
            <a:r>
              <a:rPr lang="zh-CN" altLang="en-US" sz="2400">
                <a:solidFill>
                  <a:srgbClr val="FF0000"/>
                </a:solidFill>
                <a:effectLst/>
              </a:rPr>
              <a:t>形式推理的一般概念</a:t>
            </a:r>
            <a:endParaRPr lang="en-US" altLang="zh-CN" sz="2400">
              <a:solidFill>
                <a:srgbClr val="FF0000"/>
              </a:solidFill>
              <a:effectLst/>
            </a:endParaRPr>
          </a:p>
          <a:p>
            <a:pPr algn="just">
              <a:lnSpc>
                <a:spcPct val="100000"/>
              </a:lnSpc>
              <a:spcBef>
                <a:spcPts val="1800"/>
              </a:spcBef>
            </a:pPr>
            <a:r>
              <a:rPr lang="en-US" altLang="zh-CN" sz="2400">
                <a:effectLst/>
              </a:rPr>
              <a:t>1.5.2    </a:t>
            </a:r>
            <a:r>
              <a:rPr lang="zh-CN" altLang="en-US" sz="2400">
                <a:effectLst/>
              </a:rPr>
              <a:t>命题演算的自然推理系统</a:t>
            </a:r>
            <a:endParaRPr lang="en-US" altLang="zh-CN" sz="2400">
              <a:effectLst/>
            </a:endParaRPr>
          </a:p>
          <a:p>
            <a:pPr algn="just">
              <a:lnSpc>
                <a:spcPct val="100000"/>
              </a:lnSpc>
              <a:spcBef>
                <a:spcPts val="1800"/>
              </a:spcBef>
            </a:pPr>
            <a:r>
              <a:rPr lang="en-US" altLang="zh-CN" sz="2400">
                <a:effectLst/>
              </a:rPr>
              <a:t>1.5.3    </a:t>
            </a:r>
            <a:r>
              <a:rPr lang="zh-CN" altLang="en-US" sz="2400">
                <a:effectLst/>
              </a:rPr>
              <a:t>形式推理证明举例</a:t>
            </a:r>
          </a:p>
          <a:p>
            <a:pPr>
              <a:lnSpc>
                <a:spcPct val="100000"/>
              </a:lnSpc>
              <a:spcBef>
                <a:spcPts val="1800"/>
              </a:spcBef>
            </a:pPr>
            <a:endParaRPr lang="zh-CN" altLang="en-US" sz="2400">
              <a:effectLst/>
            </a:endParaRPr>
          </a:p>
        </p:txBody>
      </p:sp>
      <p:sp>
        <p:nvSpPr>
          <p:cNvPr id="3" name="文本占位符 2">
            <a:extLst>
              <a:ext uri="{FF2B5EF4-FFF2-40B4-BE49-F238E27FC236}">
                <a16:creationId xmlns:a16="http://schemas.microsoft.com/office/drawing/2014/main" id="{010AF481-B142-4596-9008-8D5D593E3D0C}"/>
              </a:ext>
            </a:extLst>
          </p:cNvPr>
          <p:cNvSpPr>
            <a:spLocks noGrp="1"/>
          </p:cNvSpPr>
          <p:nvPr>
            <p:ph type="body" sz="quarter" idx="13"/>
          </p:nvPr>
        </p:nvSpPr>
        <p:spPr>
          <a:xfrm>
            <a:off x="1805939" y="440690"/>
            <a:ext cx="4897720" cy="514350"/>
          </a:xfrm>
        </p:spPr>
        <p:txBody>
          <a:bodyPr/>
          <a:lstStyle/>
          <a:p>
            <a:r>
              <a:rPr lang="en-US" altLang="zh-CN">
                <a:ea typeface="楷体_GB2312" pitchFamily="49" charset="-122"/>
              </a:rPr>
              <a:t>1.5</a:t>
            </a:r>
            <a:r>
              <a:rPr lang="zh-CN" altLang="en-US">
                <a:ea typeface="楷体_GB2312" pitchFamily="49" charset="-122"/>
              </a:rPr>
              <a:t>　</a:t>
            </a:r>
            <a:r>
              <a:rPr lang="zh-CN" altLang="en-US"/>
              <a:t>命题演算的推理形式</a:t>
            </a:r>
          </a:p>
          <a:p>
            <a:endParaRPr lang="zh-CN" altLang="en-US"/>
          </a:p>
        </p:txBody>
      </p:sp>
    </p:spTree>
    <p:extLst>
      <p:ext uri="{BB962C8B-B14F-4D97-AF65-F5344CB8AC3E}">
        <p14:creationId xmlns:p14="http://schemas.microsoft.com/office/powerpoint/2010/main" val="2587938344"/>
      </p:ext>
    </p:extLst>
  </p:cSld>
  <p:clrMapOvr>
    <a:masterClrMapping/>
  </p:clrMapOvr>
</p:sld>
</file>

<file path=ppt/theme/theme1.xml><?xml version="1.0" encoding="utf-8"?>
<a:theme xmlns:a="http://schemas.openxmlformats.org/drawingml/2006/main" name="主题2">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自定义 2">
      <a:majorFont>
        <a:latin typeface="Broadway"/>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2" id="{A26D4636-0247-4EB1-9B54-FF60AD818FF0}" vid="{56C87730-94CB-48DE-9FF9-651C7E97111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主题2</Template>
  <TotalTime>4466</TotalTime>
  <Words>2837</Words>
  <Application>Microsoft Office PowerPoint</Application>
  <PresentationFormat>全屏显示(4:3)</PresentationFormat>
  <Paragraphs>298</Paragraphs>
  <Slides>25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等线</vt:lpstr>
      <vt:lpstr>黑体</vt:lpstr>
      <vt:lpstr>楷体_GB2312</vt:lpstr>
      <vt:lpstr>宋体</vt:lpstr>
      <vt:lpstr>微软雅黑</vt:lpstr>
      <vt:lpstr>Arial</vt:lpstr>
      <vt:lpstr>Symbol</vt:lpstr>
      <vt:lpstr>Times New Roman</vt:lpstr>
      <vt:lpstr>Wingdings</vt:lpstr>
      <vt:lpstr>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KEWEI</dc:creator>
  <cp:lastModifiedBy>Wei Ke</cp:lastModifiedBy>
  <cp:revision>617</cp:revision>
  <dcterms:created xsi:type="dcterms:W3CDTF">2021-08-31T07:59:58Z</dcterms:created>
  <dcterms:modified xsi:type="dcterms:W3CDTF">2022-09-26T13:52:53Z</dcterms:modified>
</cp:coreProperties>
</file>