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359" r:id="rId3"/>
    <p:sldId id="373" r:id="rId4"/>
    <p:sldId id="374" r:id="rId5"/>
    <p:sldId id="383" r:id="rId6"/>
    <p:sldId id="302" r:id="rId7"/>
    <p:sldId id="312" r:id="rId8"/>
    <p:sldId id="303" r:id="rId9"/>
    <p:sldId id="323" r:id="rId10"/>
    <p:sldId id="313" r:id="rId11"/>
    <p:sldId id="337" r:id="rId12"/>
    <p:sldId id="338" r:id="rId13"/>
    <p:sldId id="339" r:id="rId14"/>
    <p:sldId id="340" r:id="rId15"/>
    <p:sldId id="341" r:id="rId16"/>
    <p:sldId id="342" r:id="rId17"/>
    <p:sldId id="346" r:id="rId18"/>
    <p:sldId id="347" r:id="rId19"/>
    <p:sldId id="343"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414" autoAdjust="0"/>
  </p:normalViewPr>
  <p:slideViewPr>
    <p:cSldViewPr snapToGrid="0" showGuides="1">
      <p:cViewPr varScale="1">
        <p:scale>
          <a:sx n="101" d="100"/>
          <a:sy n="101" d="100"/>
        </p:scale>
        <p:origin x="776"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33D4F-F1E0-46C3-BD26-B8F7325BDB7A}" type="datetimeFigureOut">
              <a:rPr lang="zh-CN" altLang="en-US" smtClean="0"/>
              <a:t>2022/10/20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C8118-28A3-4B46-85EC-397382198629}" type="slidenum">
              <a:rPr lang="zh-CN" altLang="en-US" smtClean="0"/>
              <a:t>‹#›</a:t>
            </a:fld>
            <a:endParaRPr lang="zh-CN" altLang="en-US"/>
          </a:p>
        </p:txBody>
      </p:sp>
    </p:spTree>
    <p:extLst>
      <p:ext uri="{BB962C8B-B14F-4D97-AF65-F5344CB8AC3E}">
        <p14:creationId xmlns:p14="http://schemas.microsoft.com/office/powerpoint/2010/main" val="2254909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613" y="140483"/>
            <a:ext cx="3194092" cy="855561"/>
          </a:xfrm>
          <a:prstGeom prst="rect">
            <a:avLst/>
          </a:prstGeom>
        </p:spPr>
      </p:pic>
      <p:sp>
        <p:nvSpPr>
          <p:cNvPr id="8" name="矩形 7"/>
          <p:cNvSpPr/>
          <p:nvPr/>
        </p:nvSpPr>
        <p:spPr>
          <a:xfrm>
            <a:off x="2228851" y="2492946"/>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4" name="矩形 3"/>
          <p:cNvSpPr/>
          <p:nvPr/>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Picture 2" descr="http://g.hiphotos.baidu.com/baike/w=268/sign=3d3d08a135d12f2ece05a96677c3d5ff/dc54564e9258d109f50fc0c4d258ccbf6d814dd3.jpg"/>
          <p:cNvPicPr>
            <a:picLocks noChangeAspect="1" noChangeArrowheads="1"/>
          </p:cNvPicPr>
          <p:nvPr/>
        </p:nvPicPr>
        <p:blipFill rotWithShape="1">
          <a:blip r:embed="rId4"/>
          <a:srcRect l="7208" t="5273" r="8108" b="5562"/>
          <a:stretch/>
        </p:blipFill>
        <p:spPr bwMode="auto">
          <a:xfrm>
            <a:off x="8108029" y="140481"/>
            <a:ext cx="864523" cy="855326"/>
          </a:xfrm>
          <a:prstGeom prst="ellipse">
            <a:avLst/>
          </a:prstGeom>
          <a:noFill/>
          <a:ln w="9525">
            <a:noFill/>
            <a:miter lim="800000"/>
            <a:headEnd/>
            <a:tailEnd/>
          </a:ln>
        </p:spPr>
      </p:pic>
    </p:spTree>
    <p:extLst>
      <p:ext uri="{BB962C8B-B14F-4D97-AF65-F5344CB8AC3E}">
        <p14:creationId xmlns:p14="http://schemas.microsoft.com/office/powerpoint/2010/main" val="226922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313021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8" name="矩形 7"/>
          <p:cNvSpPr/>
          <p:nvPr/>
        </p:nvSpPr>
        <p:spPr>
          <a:xfrm>
            <a:off x="2228851" y="2492946"/>
            <a:ext cx="6915151" cy="4365057"/>
          </a:xfrm>
          <a:prstGeom prst="rect">
            <a:avLst/>
          </a:prstGeom>
          <a:blipFill dpi="0" rotWithShape="1">
            <a:blip r:embed="rId2">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178176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标题和内容">
    <p:spTree>
      <p:nvGrpSpPr>
        <p:cNvPr id="1" name=""/>
        <p:cNvGrpSpPr/>
        <p:nvPr/>
      </p:nvGrpSpPr>
      <p:grpSpPr>
        <a:xfrm>
          <a:off x="0" y="0"/>
          <a:ext cx="0" cy="0"/>
          <a:chOff x="0" y="0"/>
          <a:chExt cx="0" cy="0"/>
        </a:xfrm>
      </p:grpSpPr>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2022/10/20</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9296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7" name="矩形 6"/>
          <p:cNvSpPr/>
          <p:nvPr/>
        </p:nvSpPr>
        <p:spPr>
          <a:xfrm>
            <a:off x="2228851" y="2492946"/>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2022/10/20</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57523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745013"/>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5" r:id="rId4"/>
    <p:sldLayoutId id="214748366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ei.ke@xjt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9C6E73-C2AA-4B48-828D-4777226AC2F5}"/>
              </a:ext>
            </a:extLst>
          </p:cNvPr>
          <p:cNvSpPr txBox="1"/>
          <p:nvPr/>
        </p:nvSpPr>
        <p:spPr>
          <a:xfrm>
            <a:off x="2180844" y="2084832"/>
            <a:ext cx="4782312" cy="923330"/>
          </a:xfrm>
          <a:prstGeom prst="rect">
            <a:avLst/>
          </a:prstGeom>
          <a:noFill/>
        </p:spPr>
        <p:txBody>
          <a:bodyPr wrap="square" rtlCol="0">
            <a:spAutoFit/>
          </a:bodyPr>
          <a:lstStyle/>
          <a:p>
            <a:pPr algn="ctr"/>
            <a:r>
              <a:rPr lang="zh-CN" altLang="en-US" sz="5400" b="1">
                <a:solidFill>
                  <a:schemeClr val="bg1"/>
                </a:solidFill>
                <a:latin typeface="微软雅黑" panose="020B0503020204020204" pitchFamily="34" charset="-122"/>
                <a:ea typeface="微软雅黑" panose="020B0503020204020204" pitchFamily="34" charset="-122"/>
              </a:rPr>
              <a:t>离散数学</a:t>
            </a:r>
          </a:p>
        </p:txBody>
      </p:sp>
      <p:sp>
        <p:nvSpPr>
          <p:cNvPr id="3" name="文本框 2">
            <a:extLst>
              <a:ext uri="{FF2B5EF4-FFF2-40B4-BE49-F238E27FC236}">
                <a16:creationId xmlns:a16="http://schemas.microsoft.com/office/drawing/2014/main" id="{C180CCB4-03DC-4E9A-8B28-D46929F91499}"/>
              </a:ext>
            </a:extLst>
          </p:cNvPr>
          <p:cNvSpPr txBox="1"/>
          <p:nvPr/>
        </p:nvSpPr>
        <p:spPr>
          <a:xfrm>
            <a:off x="2690622" y="4448556"/>
            <a:ext cx="3762756" cy="930511"/>
          </a:xfrm>
          <a:prstGeom prst="rect">
            <a:avLst/>
          </a:prstGeom>
          <a:noFill/>
        </p:spPr>
        <p:txBody>
          <a:bodyPr wrap="square" rtlCol="0">
            <a:spAutoFit/>
          </a:bodyPr>
          <a:lstStyle/>
          <a:p>
            <a:pPr algn="ctr"/>
            <a:r>
              <a:rPr lang="zh-CN" altLang="en-US" sz="2800"/>
              <a:t>柯  炜</a:t>
            </a:r>
            <a:endParaRPr lang="en-US" altLang="zh-CN" sz="2800"/>
          </a:p>
          <a:p>
            <a:pPr algn="ctr">
              <a:lnSpc>
                <a:spcPct val="150000"/>
              </a:lnSpc>
            </a:pPr>
            <a:r>
              <a:rPr lang="en-US" altLang="zh-CN" sz="2000"/>
              <a:t>Email: </a:t>
            </a:r>
            <a:r>
              <a:rPr lang="en-US" altLang="zh-CN" sz="2000">
                <a:hlinkClick r:id="rId2"/>
              </a:rPr>
              <a:t>wei.ke@xjtu.edu.cn</a:t>
            </a:r>
            <a:endParaRPr lang="en-US" altLang="zh-CN" sz="2000"/>
          </a:p>
        </p:txBody>
      </p:sp>
    </p:spTree>
    <p:extLst>
      <p:ext uri="{BB962C8B-B14F-4D97-AF65-F5344CB8AC3E}">
        <p14:creationId xmlns:p14="http://schemas.microsoft.com/office/powerpoint/2010/main" val="382009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5FBB97-B4AB-4D20-B60D-B569A277A8D2}"/>
              </a:ext>
            </a:extLst>
          </p:cNvPr>
          <p:cNvSpPr>
            <a:spLocks noGrp="1"/>
          </p:cNvSpPr>
          <p:nvPr>
            <p:ph type="body" sz="quarter" idx="13"/>
          </p:nvPr>
        </p:nvSpPr>
        <p:spPr/>
        <p:txBody>
          <a:bodyPr/>
          <a:lstStyle/>
          <a:p>
            <a:r>
              <a:rPr lang="en-US" altLang="zh-CN"/>
              <a:t>2.3.5  </a:t>
            </a:r>
            <a:r>
              <a:rPr lang="zh-CN" altLang="en-US"/>
              <a:t>前束范式</a:t>
            </a:r>
          </a:p>
        </p:txBody>
      </p:sp>
      <p:sp>
        <p:nvSpPr>
          <p:cNvPr id="3" name="文本占位符 2">
            <a:extLst>
              <a:ext uri="{FF2B5EF4-FFF2-40B4-BE49-F238E27FC236}">
                <a16:creationId xmlns:a16="http://schemas.microsoft.com/office/drawing/2014/main" id="{0097BC17-703C-4B8C-8710-06779EC72159}"/>
              </a:ext>
            </a:extLst>
          </p:cNvPr>
          <p:cNvSpPr>
            <a:spLocks noGrp="1"/>
          </p:cNvSpPr>
          <p:nvPr>
            <p:ph type="body" sz="quarter" idx="14"/>
          </p:nvPr>
        </p:nvSpPr>
        <p:spPr/>
        <p:txBody>
          <a:bodyPr/>
          <a:lstStyle/>
          <a:p>
            <a:pPr algn="just">
              <a:spcBef>
                <a:spcPts val="600"/>
              </a:spcBef>
            </a:pPr>
            <a:r>
              <a:rPr lang="zh-CN" altLang="en-US" b="1"/>
              <a:t>例</a:t>
            </a:r>
            <a:r>
              <a:rPr lang="zh-CN" altLang="en-US"/>
              <a:t>　将谓词公式 </a:t>
            </a:r>
            <a:r>
              <a:rPr lang="zh-CN" altLang="en-US">
                <a:sym typeface="Symbol" panose="05050102010706020507" pitchFamily="18" charset="2"/>
              </a:rPr>
              <a:t></a:t>
            </a:r>
            <a:r>
              <a:rPr lang="en-US" altLang="zh-CN">
                <a:sym typeface="Symbol" panose="05050102010706020507" pitchFamily="18" charset="2"/>
              </a:rPr>
              <a:t>x(yA(x,y)  yB(x,y))xA(x,y) </a:t>
            </a:r>
            <a:r>
              <a:rPr lang="zh-CN" altLang="en-US"/>
              <a:t>化为前束范式。</a:t>
            </a:r>
          </a:p>
          <a:p>
            <a:pPr algn="just">
              <a:spcBef>
                <a:spcPts val="600"/>
              </a:spcBef>
            </a:pPr>
            <a:r>
              <a:rPr lang="zh-CN" altLang="en-US" b="1"/>
              <a:t>解</a:t>
            </a:r>
            <a:r>
              <a:rPr lang="zh-CN" altLang="en-US"/>
              <a:t>　 </a:t>
            </a:r>
            <a:r>
              <a:rPr lang="zh-CN" altLang="en-US">
                <a:sym typeface="Symbol" panose="05050102010706020507" pitchFamily="18" charset="2"/>
              </a:rPr>
              <a:t></a:t>
            </a:r>
            <a:r>
              <a:rPr lang="en-US" altLang="zh-CN">
                <a:sym typeface="Symbol" panose="05050102010706020507" pitchFamily="18" charset="2"/>
              </a:rPr>
              <a:t>x(yA(x,y)  yB(x,y))xA(x,y) </a:t>
            </a:r>
            <a:endParaRPr lang="en-US" altLang="zh-CN"/>
          </a:p>
          <a:p>
            <a:pPr algn="just">
              <a:spcBef>
                <a:spcPts val="600"/>
              </a:spcBef>
            </a:pPr>
            <a:r>
              <a:rPr lang="en-US" altLang="zh-CN"/>
              <a:t>    </a:t>
            </a:r>
            <a:r>
              <a:rPr lang="en-US" altLang="zh-CN">
                <a:sym typeface="Symbol" panose="05050102010706020507" pitchFamily="18" charset="2"/>
              </a:rPr>
              <a:t></a:t>
            </a:r>
            <a:r>
              <a:rPr lang="en-US" altLang="zh-CN"/>
              <a:t> </a:t>
            </a:r>
            <a:r>
              <a:rPr lang="en-US" altLang="zh-CN">
                <a:sym typeface="Symbol" panose="05050102010706020507" pitchFamily="18" charset="2"/>
              </a:rPr>
              <a:t>x(yA(x,y)yB(x,y))xA(x,y)      </a:t>
            </a:r>
            <a:r>
              <a:rPr lang="zh-CN" altLang="en-US"/>
              <a:t>联结词归约</a:t>
            </a:r>
          </a:p>
          <a:p>
            <a:pPr algn="just">
              <a:spcBef>
                <a:spcPts val="600"/>
              </a:spcBef>
            </a:pPr>
            <a:r>
              <a:rPr lang="zh-CN" altLang="en-US">
                <a:sym typeface="Symbol" panose="05050102010706020507" pitchFamily="18" charset="2"/>
              </a:rPr>
              <a:t>    </a:t>
            </a:r>
            <a:r>
              <a:rPr lang="zh-CN" altLang="en-US"/>
              <a:t> </a:t>
            </a:r>
            <a:r>
              <a:rPr lang="zh-CN" altLang="en-US">
                <a:sym typeface="Symbol" panose="05050102010706020507" pitchFamily="18" charset="2"/>
              </a:rPr>
              <a:t></a:t>
            </a:r>
            <a:r>
              <a:rPr lang="en-US" altLang="zh-CN">
                <a:sym typeface="Symbol" panose="05050102010706020507" pitchFamily="18" charset="2"/>
              </a:rPr>
              <a:t>x(yA(x,y)yB(x,y))xA(x,y)       </a:t>
            </a:r>
            <a:r>
              <a:rPr lang="zh-CN" altLang="en-US"/>
              <a:t>否定词深入</a:t>
            </a:r>
          </a:p>
          <a:p>
            <a:pPr algn="just">
              <a:spcBef>
                <a:spcPts val="600"/>
              </a:spcBef>
            </a:pPr>
            <a:r>
              <a:rPr lang="zh-CN" altLang="en-US">
                <a:sym typeface="Symbol" panose="05050102010706020507" pitchFamily="18" charset="2"/>
              </a:rPr>
              <a:t>    </a:t>
            </a:r>
            <a:r>
              <a:rPr lang="zh-CN" altLang="en-US"/>
              <a:t> </a:t>
            </a:r>
            <a:r>
              <a:rPr lang="zh-CN" altLang="en-US">
                <a:sym typeface="Symbol" panose="05050102010706020507" pitchFamily="18" charset="2"/>
              </a:rPr>
              <a:t></a:t>
            </a:r>
            <a:r>
              <a:rPr lang="en-US" altLang="zh-CN">
                <a:sym typeface="Symbol" panose="05050102010706020507" pitchFamily="18" charset="2"/>
              </a:rPr>
              <a:t>u(vA(u,v)wB(u,w))xA(x,y)     </a:t>
            </a:r>
            <a:r>
              <a:rPr lang="zh-CN" altLang="en-US"/>
              <a:t>约束变元改名</a:t>
            </a:r>
          </a:p>
          <a:p>
            <a:pPr algn="just">
              <a:spcBef>
                <a:spcPts val="600"/>
              </a:spcBef>
            </a:pPr>
            <a:r>
              <a:rPr lang="zh-CN" altLang="en-US"/>
              <a:t>    </a:t>
            </a:r>
            <a:r>
              <a:rPr lang="zh-CN" altLang="en-US">
                <a:sym typeface="Symbol" panose="05050102010706020507" pitchFamily="18" charset="2"/>
              </a:rPr>
              <a:t> </a:t>
            </a:r>
            <a:r>
              <a:rPr lang="en-US" altLang="zh-CN">
                <a:sym typeface="Symbol" panose="05050102010706020507" pitchFamily="18" charset="2"/>
              </a:rPr>
              <a:t>uvwx((A(u,v)B(u,w))A(x,y))   </a:t>
            </a:r>
            <a:r>
              <a:rPr lang="zh-CN" altLang="en-US"/>
              <a:t>所有量词前移</a:t>
            </a:r>
          </a:p>
          <a:p>
            <a:pPr algn="just">
              <a:spcBef>
                <a:spcPts val="600"/>
              </a:spcBef>
            </a:pPr>
            <a:endParaRPr lang="zh-CN" altLang="en-US"/>
          </a:p>
          <a:p>
            <a:pPr algn="just">
              <a:spcBef>
                <a:spcPts val="600"/>
              </a:spcBef>
            </a:pPr>
            <a:r>
              <a:rPr lang="zh-CN" altLang="en-US" b="1"/>
              <a:t>例</a:t>
            </a:r>
            <a:r>
              <a:rPr lang="zh-CN" altLang="en-US"/>
              <a:t>　将谓词公式 </a:t>
            </a:r>
            <a:r>
              <a:rPr lang="zh-CN" altLang="en-US">
                <a:sym typeface="Symbol" panose="05050102010706020507" pitchFamily="18" charset="2"/>
              </a:rPr>
              <a:t></a:t>
            </a:r>
            <a:r>
              <a:rPr lang="en-US" altLang="zh-CN">
                <a:sym typeface="Symbol" panose="05050102010706020507" pitchFamily="18" charset="2"/>
              </a:rPr>
              <a:t>x(yA(x,y)  yz(B(y)xA(x,z))) </a:t>
            </a:r>
            <a:r>
              <a:rPr lang="zh-CN" altLang="en-US"/>
              <a:t>化为前束范式。</a:t>
            </a:r>
          </a:p>
          <a:p>
            <a:pPr algn="just">
              <a:spcBef>
                <a:spcPts val="600"/>
              </a:spcBef>
            </a:pPr>
            <a:r>
              <a:rPr lang="zh-CN" altLang="en-US" b="1"/>
              <a:t>解</a:t>
            </a:r>
            <a:r>
              <a:rPr lang="zh-CN" altLang="en-US"/>
              <a:t>　 </a:t>
            </a:r>
            <a:r>
              <a:rPr lang="zh-CN" altLang="en-US">
                <a:sym typeface="Symbol" panose="05050102010706020507" pitchFamily="18" charset="2"/>
              </a:rPr>
              <a:t></a:t>
            </a:r>
            <a:r>
              <a:rPr lang="en-US" altLang="zh-CN">
                <a:sym typeface="Symbol" panose="05050102010706020507" pitchFamily="18" charset="2"/>
              </a:rPr>
              <a:t>x(yA(x,y)  yz(B(y)xA(x,z))) </a:t>
            </a:r>
            <a:endParaRPr lang="en-US" altLang="zh-CN"/>
          </a:p>
          <a:p>
            <a:pPr algn="just">
              <a:spcBef>
                <a:spcPts val="600"/>
              </a:spcBef>
            </a:pPr>
            <a:r>
              <a:rPr lang="en-US" altLang="zh-CN">
                <a:sym typeface="Symbol" panose="05050102010706020507" pitchFamily="18" charset="2"/>
              </a:rPr>
              <a:t></a:t>
            </a:r>
            <a:r>
              <a:rPr lang="en-US" altLang="zh-CN"/>
              <a:t>  </a:t>
            </a:r>
            <a:r>
              <a:rPr lang="en-US" altLang="zh-CN">
                <a:sym typeface="Symbol" panose="05050102010706020507" pitchFamily="18" charset="2"/>
              </a:rPr>
              <a:t>x(yA(x,y)yz(B(y)xA(x,z)))    </a:t>
            </a:r>
            <a:r>
              <a:rPr lang="zh-CN" altLang="en-US"/>
              <a:t>联结词归约</a:t>
            </a:r>
          </a:p>
          <a:p>
            <a:pPr algn="just">
              <a:spcBef>
                <a:spcPts val="600"/>
              </a:spcBef>
            </a:pPr>
            <a:r>
              <a:rPr lang="zh-CN" altLang="en-US">
                <a:sym typeface="Symbol" panose="05050102010706020507" pitchFamily="18" charset="2"/>
              </a:rPr>
              <a:t></a:t>
            </a:r>
            <a:r>
              <a:rPr lang="zh-CN" altLang="en-US"/>
              <a:t>  </a:t>
            </a:r>
            <a:r>
              <a:rPr lang="zh-CN" altLang="en-US">
                <a:sym typeface="Symbol" panose="05050102010706020507" pitchFamily="18" charset="2"/>
              </a:rPr>
              <a:t></a:t>
            </a:r>
            <a:r>
              <a:rPr lang="en-US" altLang="zh-CN">
                <a:sym typeface="Symbol" panose="05050102010706020507" pitchFamily="18" charset="2"/>
              </a:rPr>
              <a:t>x(yA(x,y)yz(B(y)xA(x,z)))    </a:t>
            </a:r>
            <a:r>
              <a:rPr lang="zh-CN" altLang="en-US"/>
              <a:t>否定词深入</a:t>
            </a:r>
          </a:p>
          <a:p>
            <a:pPr algn="just">
              <a:spcBef>
                <a:spcPts val="600"/>
              </a:spcBef>
            </a:pPr>
            <a:r>
              <a:rPr lang="zh-CN" altLang="en-US">
                <a:sym typeface="Symbol" panose="05050102010706020507" pitchFamily="18" charset="2"/>
              </a:rPr>
              <a:t></a:t>
            </a:r>
            <a:r>
              <a:rPr lang="zh-CN" altLang="en-US"/>
              <a:t>  </a:t>
            </a:r>
            <a:r>
              <a:rPr lang="zh-CN" altLang="en-US">
                <a:sym typeface="Symbol" panose="05050102010706020507" pitchFamily="18" charset="2"/>
              </a:rPr>
              <a:t></a:t>
            </a:r>
            <a:r>
              <a:rPr lang="en-US" altLang="zh-CN">
                <a:sym typeface="Symbol" panose="05050102010706020507" pitchFamily="18" charset="2"/>
              </a:rPr>
              <a:t>u(vA(u,v)yz(B(y)xA(x,z)))    </a:t>
            </a:r>
            <a:r>
              <a:rPr lang="zh-CN" altLang="en-US"/>
              <a:t>约束变元改名</a:t>
            </a:r>
          </a:p>
          <a:p>
            <a:pPr algn="just">
              <a:spcBef>
                <a:spcPts val="600"/>
              </a:spcBef>
            </a:pPr>
            <a:r>
              <a:rPr lang="zh-CN" altLang="en-US">
                <a:sym typeface="Symbol" panose="05050102010706020507" pitchFamily="18" charset="2"/>
              </a:rPr>
              <a:t>  </a:t>
            </a:r>
            <a:r>
              <a:rPr lang="en-US" altLang="zh-CN">
                <a:sym typeface="Symbol" panose="05050102010706020507" pitchFamily="18" charset="2"/>
              </a:rPr>
              <a:t>uvyzx(A(u,v)(B(y)A(x,z)))    </a:t>
            </a:r>
            <a:r>
              <a:rPr lang="zh-CN" altLang="en-US"/>
              <a:t>所有量词</a:t>
            </a:r>
            <a:r>
              <a:rPr lang="zh-CN" altLang="en-US" sz="2000"/>
              <a:t>前移</a:t>
            </a:r>
          </a:p>
          <a:p>
            <a:endParaRPr lang="zh-CN" altLang="en-US"/>
          </a:p>
        </p:txBody>
      </p:sp>
    </p:spTree>
    <p:extLst>
      <p:ext uri="{BB962C8B-B14F-4D97-AF65-F5344CB8AC3E}">
        <p14:creationId xmlns:p14="http://schemas.microsoft.com/office/powerpoint/2010/main" val="153154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14CD806-EC87-4C94-BCAE-560B29DCAFC8}"/>
              </a:ext>
            </a:extLst>
          </p:cNvPr>
          <p:cNvSpPr>
            <a:spLocks noGrp="1"/>
          </p:cNvSpPr>
          <p:nvPr>
            <p:ph type="body" sz="quarter" idx="11"/>
          </p:nvPr>
        </p:nvSpPr>
        <p:spPr/>
        <p:txBody>
          <a:bodyPr/>
          <a:lstStyle/>
          <a:p>
            <a:pPr algn="just">
              <a:lnSpc>
                <a:spcPct val="100000"/>
              </a:lnSpc>
              <a:spcBef>
                <a:spcPts val="1800"/>
              </a:spcBef>
            </a:pPr>
            <a:r>
              <a:rPr lang="en-US" altLang="zh-CN" sz="2400">
                <a:effectLst/>
              </a:rPr>
              <a:t>2.1  </a:t>
            </a:r>
            <a:r>
              <a:rPr lang="zh-CN" altLang="en-US" sz="2400">
                <a:effectLst/>
              </a:rPr>
              <a:t>谓词与量词</a:t>
            </a:r>
          </a:p>
          <a:p>
            <a:pPr algn="just">
              <a:lnSpc>
                <a:spcPct val="100000"/>
              </a:lnSpc>
              <a:spcBef>
                <a:spcPts val="1800"/>
              </a:spcBef>
            </a:pPr>
            <a:r>
              <a:rPr lang="en-US" altLang="zh-CN" sz="2400">
                <a:effectLst/>
              </a:rPr>
              <a:t>2.2  </a:t>
            </a:r>
            <a:r>
              <a:rPr lang="zh-CN" altLang="en-US" sz="2400">
                <a:effectLst/>
              </a:rPr>
              <a:t>谓词公式与真假性</a:t>
            </a:r>
          </a:p>
          <a:p>
            <a:pPr algn="just">
              <a:lnSpc>
                <a:spcPct val="100000"/>
              </a:lnSpc>
              <a:spcBef>
                <a:spcPts val="1800"/>
              </a:spcBef>
            </a:pPr>
            <a:r>
              <a:rPr lang="en-US" altLang="zh-CN" sz="2400">
                <a:effectLst/>
              </a:rPr>
              <a:t>2.3  </a:t>
            </a:r>
            <a:r>
              <a:rPr lang="zh-CN" altLang="en-US" sz="2400">
                <a:effectLst/>
              </a:rPr>
              <a:t>谓词公式间的逻辑等价关系</a:t>
            </a:r>
          </a:p>
          <a:p>
            <a:pPr algn="just">
              <a:lnSpc>
                <a:spcPct val="100000"/>
              </a:lnSpc>
              <a:spcBef>
                <a:spcPts val="1800"/>
              </a:spcBef>
            </a:pPr>
            <a:r>
              <a:rPr lang="en-US" altLang="zh-CN" sz="2400">
                <a:solidFill>
                  <a:srgbClr val="FF0000"/>
                </a:solidFill>
                <a:effectLst/>
              </a:rPr>
              <a:t>2.4  </a:t>
            </a:r>
            <a:r>
              <a:rPr lang="zh-CN" altLang="en-US" sz="2400">
                <a:solidFill>
                  <a:srgbClr val="FF0000"/>
                </a:solidFill>
                <a:effectLst/>
              </a:rPr>
              <a:t>谓词公式间的逻辑蕴涵关系</a:t>
            </a:r>
          </a:p>
          <a:p>
            <a:pPr algn="just">
              <a:lnSpc>
                <a:spcPct val="100000"/>
              </a:lnSpc>
              <a:spcBef>
                <a:spcPts val="1800"/>
              </a:spcBef>
            </a:pPr>
            <a:r>
              <a:rPr lang="en-US" altLang="zh-CN" sz="2400">
                <a:effectLst/>
              </a:rPr>
              <a:t>2.5  </a:t>
            </a:r>
            <a:r>
              <a:rPr lang="zh-CN" altLang="en-US" sz="2400">
                <a:effectLst/>
              </a:rPr>
              <a:t>谓词演算的形式推理</a:t>
            </a:r>
          </a:p>
        </p:txBody>
      </p:sp>
      <p:sp>
        <p:nvSpPr>
          <p:cNvPr id="3" name="文本占位符 2">
            <a:extLst>
              <a:ext uri="{FF2B5EF4-FFF2-40B4-BE49-F238E27FC236}">
                <a16:creationId xmlns:a16="http://schemas.microsoft.com/office/drawing/2014/main" id="{34E7707F-7290-4C46-8639-A1290276D852}"/>
              </a:ext>
            </a:extLst>
          </p:cNvPr>
          <p:cNvSpPr>
            <a:spLocks noGrp="1"/>
          </p:cNvSpPr>
          <p:nvPr>
            <p:ph type="body" sz="quarter" idx="13"/>
          </p:nvPr>
        </p:nvSpPr>
        <p:spPr/>
        <p:txBody>
          <a:bodyPr/>
          <a:lstStyle/>
          <a:p>
            <a:r>
              <a:rPr lang="zh-CN" altLang="en-US"/>
              <a:t>第</a:t>
            </a:r>
            <a:r>
              <a:rPr lang="en-US" altLang="zh-CN"/>
              <a:t>2</a:t>
            </a:r>
            <a:r>
              <a:rPr lang="zh-CN" altLang="en-US"/>
              <a:t>章 谓词演算</a:t>
            </a:r>
          </a:p>
        </p:txBody>
      </p:sp>
    </p:spTree>
    <p:extLst>
      <p:ext uri="{BB962C8B-B14F-4D97-AF65-F5344CB8AC3E}">
        <p14:creationId xmlns:p14="http://schemas.microsoft.com/office/powerpoint/2010/main" val="4100677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nSpc>
                <a:spcPct val="100000"/>
              </a:lnSpc>
              <a:spcBef>
                <a:spcPts val="1800"/>
              </a:spcBef>
            </a:pPr>
            <a:r>
              <a:rPr lang="en-US" altLang="zh-CN" sz="2400">
                <a:solidFill>
                  <a:srgbClr val="FF0000"/>
                </a:solidFill>
                <a:effectLst/>
              </a:rPr>
              <a:t>2.4.1  </a:t>
            </a:r>
            <a:r>
              <a:rPr lang="zh-CN" altLang="en-US" sz="2400">
                <a:solidFill>
                  <a:srgbClr val="FF0000"/>
                </a:solidFill>
                <a:effectLst/>
              </a:rPr>
              <a:t>基本概念</a:t>
            </a:r>
            <a:endParaRPr lang="en-US" altLang="zh-CN" sz="2400">
              <a:solidFill>
                <a:srgbClr val="FF0000"/>
              </a:solidFill>
              <a:effectLst/>
            </a:endParaRPr>
          </a:p>
          <a:p>
            <a:pPr>
              <a:lnSpc>
                <a:spcPct val="100000"/>
              </a:lnSpc>
              <a:spcBef>
                <a:spcPts val="1800"/>
              </a:spcBef>
            </a:pPr>
            <a:r>
              <a:rPr lang="en-US" altLang="zh-CN" sz="2400">
                <a:effectLst/>
              </a:rPr>
              <a:t>2.4.2  </a:t>
            </a:r>
            <a:r>
              <a:rPr lang="zh-CN" altLang="en-US" sz="2400">
                <a:effectLst/>
              </a:rPr>
              <a:t>逻辑蕴涵关系</a:t>
            </a: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a:xfrm>
            <a:off x="1805939" y="440690"/>
            <a:ext cx="4543346" cy="514350"/>
          </a:xfrm>
        </p:spPr>
        <p:txBody>
          <a:bodyPr/>
          <a:lstStyle/>
          <a:p>
            <a:pPr algn="just">
              <a:lnSpc>
                <a:spcPct val="100000"/>
              </a:lnSpc>
              <a:spcBef>
                <a:spcPts val="1800"/>
              </a:spcBef>
            </a:pPr>
            <a:r>
              <a:rPr lang="en-US" altLang="zh-CN"/>
              <a:t>2.4 </a:t>
            </a:r>
            <a:r>
              <a:rPr lang="zh-CN" altLang="en-US"/>
              <a:t>谓词公式间的逻辑蕴涵关系</a:t>
            </a:r>
          </a:p>
        </p:txBody>
      </p:sp>
    </p:spTree>
    <p:extLst>
      <p:ext uri="{BB962C8B-B14F-4D97-AF65-F5344CB8AC3E}">
        <p14:creationId xmlns:p14="http://schemas.microsoft.com/office/powerpoint/2010/main" val="2248290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4C2B39D-12E3-47AE-9BF4-542B39241522}"/>
              </a:ext>
            </a:extLst>
          </p:cNvPr>
          <p:cNvSpPr>
            <a:spLocks noGrp="1"/>
          </p:cNvSpPr>
          <p:nvPr>
            <p:ph type="body" sz="quarter" idx="13"/>
          </p:nvPr>
        </p:nvSpPr>
        <p:spPr/>
        <p:txBody>
          <a:bodyPr/>
          <a:lstStyle/>
          <a:p>
            <a:r>
              <a:rPr lang="en-US" altLang="zh-CN"/>
              <a:t>2.4.1  </a:t>
            </a:r>
            <a:r>
              <a:rPr lang="zh-CN" altLang="en-US"/>
              <a:t>基本概念</a:t>
            </a:r>
            <a:endParaRPr lang="en-US" altLang="zh-CN"/>
          </a:p>
        </p:txBody>
      </p:sp>
      <p:sp>
        <p:nvSpPr>
          <p:cNvPr id="3" name="文本占位符 2">
            <a:extLst>
              <a:ext uri="{FF2B5EF4-FFF2-40B4-BE49-F238E27FC236}">
                <a16:creationId xmlns:a16="http://schemas.microsoft.com/office/drawing/2014/main" id="{B0B474C4-450A-44C3-9DFA-D76435CEF4EA}"/>
              </a:ext>
            </a:extLst>
          </p:cNvPr>
          <p:cNvSpPr>
            <a:spLocks noGrp="1"/>
          </p:cNvSpPr>
          <p:nvPr>
            <p:ph type="body" sz="quarter" idx="14"/>
          </p:nvPr>
        </p:nvSpPr>
        <p:spPr/>
        <p:txBody>
          <a:bodyPr/>
          <a:lstStyle/>
          <a:p>
            <a:pPr algn="just">
              <a:spcBef>
                <a:spcPts val="600"/>
              </a:spcBef>
            </a:pPr>
            <a:r>
              <a:rPr lang="zh-CN" altLang="en-US" b="1"/>
              <a:t>定义</a:t>
            </a:r>
            <a:endParaRPr lang="en-US" altLang="zh-CN" b="1"/>
          </a:p>
          <a:p>
            <a:pPr algn="just">
              <a:spcBef>
                <a:spcPts val="600"/>
              </a:spcBef>
            </a:pPr>
            <a:r>
              <a:rPr lang="zh-CN" altLang="en-US"/>
              <a:t>设</a:t>
            </a:r>
            <a:r>
              <a:rPr lang="zh-CN" altLang="en-US">
                <a:sym typeface="Symbol" panose="05050102010706020507" pitchFamily="18" charset="2"/>
              </a:rPr>
              <a:t></a:t>
            </a:r>
            <a:r>
              <a:rPr lang="en-US" altLang="zh-CN">
                <a:sym typeface="Symbol" panose="05050102010706020507" pitchFamily="18" charset="2"/>
              </a:rPr>
              <a:t>, </a:t>
            </a:r>
            <a:r>
              <a:rPr lang="zh-CN" altLang="en-US"/>
              <a:t>为谓词公式。如果对于</a:t>
            </a:r>
            <a:r>
              <a:rPr lang="zh-CN" altLang="en-US">
                <a:sym typeface="Symbol" panose="05050102010706020507" pitchFamily="18" charset="2"/>
              </a:rPr>
              <a:t></a:t>
            </a:r>
            <a:r>
              <a:rPr lang="zh-CN" altLang="en-US"/>
              <a:t>和</a:t>
            </a:r>
            <a:r>
              <a:rPr lang="zh-CN" altLang="en-US">
                <a:sym typeface="Symbol" panose="05050102010706020507" pitchFamily="18" charset="2"/>
              </a:rPr>
              <a:t></a:t>
            </a:r>
            <a:r>
              <a:rPr lang="zh-CN" altLang="en-US"/>
              <a:t>的合成变元组的任意指派</a:t>
            </a:r>
            <a:r>
              <a:rPr lang="zh-CN" altLang="en-US">
                <a:sym typeface="Symbol" panose="05050102010706020507" pitchFamily="18" charset="2"/>
              </a:rPr>
              <a:t></a:t>
            </a:r>
            <a:r>
              <a:rPr lang="zh-CN" altLang="en-US"/>
              <a:t> ，当</a:t>
            </a:r>
            <a:r>
              <a:rPr lang="zh-CN" altLang="en-US">
                <a:sym typeface="Symbol" panose="05050102010706020507" pitchFamily="18" charset="2"/>
              </a:rPr>
              <a:t></a:t>
            </a:r>
            <a:r>
              <a:rPr lang="en-US" altLang="zh-CN">
                <a:sym typeface="Symbol" panose="05050102010706020507" pitchFamily="18" charset="2"/>
              </a:rPr>
              <a:t>()=T</a:t>
            </a:r>
            <a:r>
              <a:rPr lang="zh-CN" altLang="en-US"/>
              <a:t>时，有</a:t>
            </a:r>
            <a:r>
              <a:rPr lang="zh-CN" altLang="en-US">
                <a:sym typeface="Symbol" panose="05050102010706020507" pitchFamily="18" charset="2"/>
              </a:rPr>
              <a:t></a:t>
            </a:r>
            <a:r>
              <a:rPr lang="en-US" altLang="zh-CN">
                <a:sym typeface="Symbol" panose="05050102010706020507" pitchFamily="18" charset="2"/>
              </a:rPr>
              <a:t>()=T</a:t>
            </a:r>
            <a:r>
              <a:rPr lang="en-US" altLang="zh-CN"/>
              <a:t> </a:t>
            </a:r>
            <a:r>
              <a:rPr lang="zh-CN" altLang="en-US"/>
              <a:t>，则称</a:t>
            </a:r>
            <a:r>
              <a:rPr lang="zh-CN" altLang="en-US">
                <a:sym typeface="Symbol" panose="05050102010706020507" pitchFamily="18" charset="2"/>
              </a:rPr>
              <a:t></a:t>
            </a:r>
            <a:r>
              <a:rPr lang="zh-CN" altLang="en-US"/>
              <a:t>逻辑蕴涵</a:t>
            </a:r>
            <a:r>
              <a:rPr lang="zh-CN" altLang="en-US">
                <a:sym typeface="Symbol" panose="05050102010706020507" pitchFamily="18" charset="2"/>
              </a:rPr>
              <a:t></a:t>
            </a:r>
            <a:r>
              <a:rPr lang="zh-CN" altLang="en-US"/>
              <a:t>，记为</a:t>
            </a:r>
            <a:r>
              <a:rPr lang="zh-CN" altLang="en-US">
                <a:sym typeface="Symbol" panose="05050102010706020507" pitchFamily="18" charset="2"/>
              </a:rPr>
              <a:t></a:t>
            </a:r>
            <a:r>
              <a:rPr lang="zh-CN" altLang="en-US"/>
              <a:t> 。</a:t>
            </a:r>
          </a:p>
          <a:p>
            <a:pPr algn="just">
              <a:spcBef>
                <a:spcPts val="600"/>
              </a:spcBef>
            </a:pPr>
            <a:endParaRPr lang="en-US" altLang="zh-CN"/>
          </a:p>
          <a:p>
            <a:pPr algn="just">
              <a:spcBef>
                <a:spcPts val="600"/>
              </a:spcBef>
            </a:pPr>
            <a:r>
              <a:rPr lang="zh-CN" altLang="en-US"/>
              <a:t>有关命题公式逻辑蕴涵的基本性质，诸如自反性，反对称性，传递性以及命题演算中给出的基本逻辑蕴涵式对于谓词公式均适用。</a:t>
            </a:r>
          </a:p>
          <a:p>
            <a:pPr algn="just">
              <a:spcBef>
                <a:spcPts val="600"/>
              </a:spcBef>
            </a:pPr>
            <a:endParaRPr lang="en-US" altLang="zh-CN" b="1"/>
          </a:p>
          <a:p>
            <a:pPr algn="just">
              <a:spcBef>
                <a:spcPts val="600"/>
              </a:spcBef>
            </a:pPr>
            <a:r>
              <a:rPr lang="zh-CN" altLang="en-US" b="1"/>
              <a:t>定理</a:t>
            </a:r>
            <a:endParaRPr lang="en-US" altLang="zh-CN" b="1"/>
          </a:p>
          <a:p>
            <a:pPr algn="just">
              <a:spcBef>
                <a:spcPts val="600"/>
              </a:spcBef>
            </a:pPr>
            <a:r>
              <a:rPr lang="zh-CN" altLang="en-US"/>
              <a:t>设</a:t>
            </a:r>
            <a:r>
              <a:rPr lang="zh-CN" altLang="en-US">
                <a:sym typeface="Symbol" panose="05050102010706020507" pitchFamily="18" charset="2"/>
              </a:rPr>
              <a:t></a:t>
            </a:r>
            <a:r>
              <a:rPr lang="en-US" altLang="zh-CN">
                <a:sym typeface="Symbol" panose="05050102010706020507" pitchFamily="18" charset="2"/>
              </a:rPr>
              <a:t>, </a:t>
            </a:r>
            <a:r>
              <a:rPr lang="zh-CN" altLang="en-US"/>
              <a:t>是谓词公式，则</a:t>
            </a:r>
          </a:p>
          <a:p>
            <a:pPr algn="just">
              <a:spcBef>
                <a:spcPts val="600"/>
              </a:spcBef>
            </a:pPr>
            <a:r>
              <a:rPr lang="en-US" altLang="zh-CN"/>
              <a:t>1</a:t>
            </a:r>
            <a:r>
              <a:rPr lang="zh-CN" altLang="en-US"/>
              <a:t>） </a:t>
            </a:r>
            <a:r>
              <a:rPr lang="zh-CN" altLang="en-US">
                <a:sym typeface="Symbol" panose="05050102010706020507" pitchFamily="18" charset="2"/>
              </a:rPr>
              <a:t> </a:t>
            </a:r>
            <a:r>
              <a:rPr lang="zh-CN" altLang="en-US"/>
              <a:t>当且仅当 </a:t>
            </a:r>
            <a:r>
              <a:rPr lang="zh-CN" altLang="en-US">
                <a:sym typeface="Symbol" panose="05050102010706020507" pitchFamily="18" charset="2"/>
              </a:rPr>
              <a:t> </a:t>
            </a:r>
            <a:r>
              <a:rPr lang="zh-CN" altLang="en-US"/>
              <a:t>为永真公式；</a:t>
            </a:r>
          </a:p>
          <a:p>
            <a:pPr algn="just">
              <a:spcBef>
                <a:spcPts val="600"/>
              </a:spcBef>
            </a:pPr>
            <a:r>
              <a:rPr lang="en-US" altLang="zh-CN"/>
              <a:t>2</a:t>
            </a:r>
            <a:r>
              <a:rPr lang="zh-CN" altLang="en-US"/>
              <a:t>） </a:t>
            </a:r>
            <a:r>
              <a:rPr lang="zh-CN" altLang="en-US">
                <a:sym typeface="Symbol" panose="05050102010706020507" pitchFamily="18" charset="2"/>
              </a:rPr>
              <a:t> </a:t>
            </a:r>
            <a:r>
              <a:rPr lang="zh-CN" altLang="en-US"/>
              <a:t>当且仅当 </a:t>
            </a:r>
            <a:r>
              <a:rPr lang="zh-CN" altLang="en-US">
                <a:sym typeface="Symbol" panose="05050102010706020507" pitchFamily="18" charset="2"/>
              </a:rPr>
              <a:t></a:t>
            </a:r>
            <a:r>
              <a:rPr lang="zh-CN" altLang="en-US"/>
              <a:t>且</a:t>
            </a:r>
            <a:r>
              <a:rPr lang="zh-CN" altLang="en-US">
                <a:sym typeface="Symbol" panose="05050102010706020507" pitchFamily="18" charset="2"/>
              </a:rPr>
              <a:t>  </a:t>
            </a:r>
            <a:r>
              <a:rPr lang="en-US" altLang="zh-CN">
                <a:sym typeface="Symbol" panose="05050102010706020507" pitchFamily="18" charset="2"/>
              </a:rPr>
              <a:t>.</a:t>
            </a:r>
            <a:endParaRPr lang="en-US" altLang="zh-CN"/>
          </a:p>
          <a:p>
            <a:pPr algn="just">
              <a:spcBef>
                <a:spcPts val="600"/>
              </a:spcBef>
            </a:pPr>
            <a:endParaRPr lang="en-US" altLang="zh-CN"/>
          </a:p>
          <a:p>
            <a:pPr algn="just">
              <a:spcBef>
                <a:spcPts val="600"/>
              </a:spcBef>
            </a:pPr>
            <a:r>
              <a:rPr lang="zh-CN" altLang="en-US"/>
              <a:t>由于在谓词公式中无法使用命题公式中的真值表法，因此一般采用指派分析法证明两个谓词公式是否具有逻辑蕴涵关系。</a:t>
            </a:r>
          </a:p>
          <a:p>
            <a:endParaRPr lang="zh-CN" altLang="en-US"/>
          </a:p>
        </p:txBody>
      </p:sp>
      <p:sp>
        <p:nvSpPr>
          <p:cNvPr id="4" name="矩形 3">
            <a:extLst>
              <a:ext uri="{FF2B5EF4-FFF2-40B4-BE49-F238E27FC236}">
                <a16:creationId xmlns:a16="http://schemas.microsoft.com/office/drawing/2014/main" id="{06FE64CE-375A-47CC-81AA-6B262B901AD9}"/>
              </a:ext>
            </a:extLst>
          </p:cNvPr>
          <p:cNvSpPr/>
          <p:nvPr/>
        </p:nvSpPr>
        <p:spPr>
          <a:xfrm>
            <a:off x="684260" y="1389181"/>
            <a:ext cx="8152169" cy="93331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4D057287-1865-485F-965D-7CD4B163CC5D}"/>
              </a:ext>
            </a:extLst>
          </p:cNvPr>
          <p:cNvSpPr/>
          <p:nvPr/>
        </p:nvSpPr>
        <p:spPr>
          <a:xfrm>
            <a:off x="684259" y="3463343"/>
            <a:ext cx="8152169" cy="1336183"/>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83168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4C2B39D-12E3-47AE-9BF4-542B39241522}"/>
              </a:ext>
            </a:extLst>
          </p:cNvPr>
          <p:cNvSpPr>
            <a:spLocks noGrp="1"/>
          </p:cNvSpPr>
          <p:nvPr>
            <p:ph type="body" sz="quarter" idx="13"/>
          </p:nvPr>
        </p:nvSpPr>
        <p:spPr/>
        <p:txBody>
          <a:bodyPr/>
          <a:lstStyle/>
          <a:p>
            <a:r>
              <a:rPr lang="en-US" altLang="zh-CN"/>
              <a:t>2.4.1  </a:t>
            </a:r>
            <a:r>
              <a:rPr lang="zh-CN" altLang="en-US"/>
              <a:t>基本概念</a:t>
            </a:r>
            <a:endParaRPr lang="en-US" altLang="zh-CN"/>
          </a:p>
        </p:txBody>
      </p:sp>
      <p:sp>
        <p:nvSpPr>
          <p:cNvPr id="3" name="文本占位符 2">
            <a:extLst>
              <a:ext uri="{FF2B5EF4-FFF2-40B4-BE49-F238E27FC236}">
                <a16:creationId xmlns:a16="http://schemas.microsoft.com/office/drawing/2014/main" id="{B0B474C4-450A-44C3-9DFA-D76435CEF4EA}"/>
              </a:ext>
            </a:extLst>
          </p:cNvPr>
          <p:cNvSpPr>
            <a:spLocks noGrp="1"/>
          </p:cNvSpPr>
          <p:nvPr>
            <p:ph type="body" sz="quarter" idx="14"/>
          </p:nvPr>
        </p:nvSpPr>
        <p:spPr/>
        <p:txBody>
          <a:bodyPr/>
          <a:lstStyle/>
          <a:p>
            <a:pPr algn="just"/>
            <a:r>
              <a:rPr lang="zh-CN" altLang="en-US" b="1"/>
              <a:t>定理</a:t>
            </a:r>
            <a:endParaRPr lang="en-US" altLang="zh-CN" b="1"/>
          </a:p>
          <a:p>
            <a:pPr algn="just"/>
            <a:r>
              <a:rPr lang="en-US" altLang="zh-CN" b="1"/>
              <a:t>1  </a:t>
            </a:r>
            <a:r>
              <a:rPr lang="en-US" altLang="zh-CN"/>
              <a:t>(1) </a:t>
            </a:r>
            <a:r>
              <a:rPr lang="en-US" altLang="zh-CN">
                <a:sym typeface="Symbol" panose="05050102010706020507" pitchFamily="18" charset="2"/>
              </a:rPr>
              <a:t>xA(x)xB(x)  x(A(x)B(x)) </a:t>
            </a:r>
            <a:endParaRPr lang="en-US" altLang="zh-CN"/>
          </a:p>
          <a:p>
            <a:pPr algn="just"/>
            <a:r>
              <a:rPr lang="en-US" altLang="zh-CN"/>
              <a:t>    (2) </a:t>
            </a:r>
            <a:r>
              <a:rPr lang="en-US" altLang="zh-CN">
                <a:sym typeface="Symbol" panose="05050102010706020507" pitchFamily="18" charset="2"/>
              </a:rPr>
              <a:t>x(A(x)B(x))  xA(x)xB(x) </a:t>
            </a:r>
          </a:p>
          <a:p>
            <a:pPr algn="just"/>
            <a:r>
              <a:rPr lang="en-US" altLang="zh-CN" b="1"/>
              <a:t>2</a:t>
            </a:r>
            <a:r>
              <a:rPr lang="en-US" altLang="zh-CN"/>
              <a:t>  (1) </a:t>
            </a:r>
            <a:r>
              <a:rPr lang="en-US" altLang="zh-CN">
                <a:sym typeface="Symbol" panose="05050102010706020507" pitchFamily="18" charset="2"/>
              </a:rPr>
              <a:t>xA(x)xB(x)  x(A(x)B(x)) </a:t>
            </a:r>
            <a:endParaRPr lang="en-US" altLang="zh-CN"/>
          </a:p>
          <a:p>
            <a:pPr algn="just"/>
            <a:r>
              <a:rPr lang="en-US" altLang="zh-CN"/>
              <a:t>    (2) </a:t>
            </a:r>
            <a:r>
              <a:rPr lang="en-US" altLang="zh-CN">
                <a:sym typeface="Symbol" panose="05050102010706020507" pitchFamily="18" charset="2"/>
              </a:rPr>
              <a:t>x(A(x)B(x))  xA(x)xB(x) </a:t>
            </a:r>
            <a:endParaRPr lang="en-US" altLang="zh-CN"/>
          </a:p>
          <a:p>
            <a:pPr algn="just"/>
            <a:r>
              <a:rPr lang="en-US" altLang="zh-CN" b="1"/>
              <a:t>3</a:t>
            </a:r>
            <a:r>
              <a:rPr lang="en-US" altLang="zh-CN"/>
              <a:t>  </a:t>
            </a:r>
            <a:r>
              <a:rPr lang="zh-CN" altLang="en-US"/>
              <a:t>设</a:t>
            </a:r>
            <a:r>
              <a:rPr lang="en-US" altLang="zh-CN"/>
              <a:t>y</a:t>
            </a:r>
            <a:r>
              <a:rPr lang="zh-CN" altLang="en-US"/>
              <a:t>是任一确定的个体，则</a:t>
            </a:r>
          </a:p>
          <a:p>
            <a:pPr algn="just"/>
            <a:r>
              <a:rPr lang="en-US" altLang="zh-CN"/>
              <a:t>    1) </a:t>
            </a:r>
            <a:r>
              <a:rPr lang="en-US" altLang="zh-CN">
                <a:sym typeface="Symbol" panose="05050102010706020507" pitchFamily="18" charset="2"/>
              </a:rPr>
              <a:t>xA(x)  A(y) </a:t>
            </a:r>
            <a:r>
              <a:rPr lang="en-US" altLang="zh-CN"/>
              <a:t>    2) </a:t>
            </a:r>
            <a:r>
              <a:rPr lang="en-US" altLang="zh-CN">
                <a:sym typeface="Symbol" panose="05050102010706020507" pitchFamily="18" charset="2"/>
              </a:rPr>
              <a:t>A(y)  xA(x)</a:t>
            </a:r>
            <a:endParaRPr lang="en-US" altLang="zh-CN"/>
          </a:p>
          <a:p>
            <a:endParaRPr lang="zh-CN" altLang="en-US"/>
          </a:p>
        </p:txBody>
      </p:sp>
      <p:sp>
        <p:nvSpPr>
          <p:cNvPr id="4" name="矩形 3">
            <a:extLst>
              <a:ext uri="{FF2B5EF4-FFF2-40B4-BE49-F238E27FC236}">
                <a16:creationId xmlns:a16="http://schemas.microsoft.com/office/drawing/2014/main" id="{2981BE78-17CD-40F5-9946-4230F266B6C2}"/>
              </a:ext>
            </a:extLst>
          </p:cNvPr>
          <p:cNvSpPr/>
          <p:nvPr/>
        </p:nvSpPr>
        <p:spPr>
          <a:xfrm>
            <a:off x="684260" y="1376304"/>
            <a:ext cx="8152169" cy="2450630"/>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aphicFrame>
        <p:nvGraphicFramePr>
          <p:cNvPr id="5" name="表格 4">
            <a:extLst>
              <a:ext uri="{FF2B5EF4-FFF2-40B4-BE49-F238E27FC236}">
                <a16:creationId xmlns:a16="http://schemas.microsoft.com/office/drawing/2014/main" id="{BA4DD326-21A5-4139-92A2-80ABDCAAB383}"/>
              </a:ext>
            </a:extLst>
          </p:cNvPr>
          <p:cNvGraphicFramePr>
            <a:graphicFrameLocks noGrp="1"/>
          </p:cNvGraphicFramePr>
          <p:nvPr/>
        </p:nvGraphicFramePr>
        <p:xfrm>
          <a:off x="1655223" y="3939504"/>
          <a:ext cx="6096000" cy="2862263"/>
        </p:xfrm>
        <a:graphic>
          <a:graphicData uri="http://schemas.openxmlformats.org/drawingml/2006/table">
            <a:tbl>
              <a:tblPr/>
              <a:tblGrid>
                <a:gridCol w="6096000">
                  <a:extLst>
                    <a:ext uri="{9D8B030D-6E8A-4147-A177-3AD203B41FA5}">
                      <a16:colId xmlns:a16="http://schemas.microsoft.com/office/drawing/2014/main" val="224273632"/>
                    </a:ext>
                  </a:extLst>
                </a:gridCol>
              </a:tblGrid>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xA(x)  xA(x)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9619302"/>
                  </a:ext>
                </a:extLst>
              </a:tr>
              <a:tr h="809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xA(x)  A(y)</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A(y)  xA(x)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66431488"/>
                  </a:ext>
                </a:extLst>
              </a:tr>
              <a:tr h="811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xA(x)xB(x)  x(A(x)B(x))</a:t>
                      </a: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itchFamily="18" charset="0"/>
                          <a:ea typeface="宋体" pitchFamily="2" charset="-122"/>
                          <a:sym typeface="Symbol" pitchFamily="18" charset="2"/>
                        </a:rPr>
                        <a:t>x(A(x)B(x))  xA(x)xB(x)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38531014"/>
                  </a:ext>
                </a:extLst>
              </a:tr>
              <a:tr h="809625">
                <a:tc>
                  <a:txBody>
                    <a:bodyPr/>
                    <a:lstStyle/>
                    <a:p>
                      <a:pPr marL="533400" marR="0" lvl="0" indent="-5334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sym typeface="Symbol" pitchFamily="18" charset="2"/>
                        </a:rPr>
                        <a:t></a:t>
                      </a:r>
                      <a:r>
                        <a:rPr kumimoji="1" lang="en-US" altLang="zh-CN" sz="2000" b="0" i="0" u="none" strike="noStrike" cap="none" normalizeH="0" baseline="0" dirty="0" err="1">
                          <a:ln>
                            <a:noFill/>
                          </a:ln>
                          <a:solidFill>
                            <a:schemeClr val="tx1"/>
                          </a:solidFill>
                          <a:effectLst/>
                          <a:latin typeface="Times New Roman" pitchFamily="18" charset="0"/>
                          <a:ea typeface="宋体" pitchFamily="2" charset="-122"/>
                          <a:sym typeface="Symbol" pitchFamily="18" charset="2"/>
                        </a:rPr>
                        <a:t>xA</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sym typeface="Symbol" pitchFamily="18" charset="2"/>
                        </a:rPr>
                        <a:t>(x)</a:t>
                      </a:r>
                      <a:r>
                        <a:rPr kumimoji="1" lang="en-US" altLang="zh-CN" sz="2000" b="0" i="0" u="none" strike="noStrike" cap="none" normalizeH="0" baseline="0" dirty="0" err="1">
                          <a:ln>
                            <a:noFill/>
                          </a:ln>
                          <a:solidFill>
                            <a:schemeClr val="tx1"/>
                          </a:solidFill>
                          <a:effectLst/>
                          <a:latin typeface="Times New Roman" pitchFamily="18" charset="0"/>
                          <a:ea typeface="宋体" pitchFamily="2" charset="-122"/>
                          <a:sym typeface="Symbol" pitchFamily="18" charset="2"/>
                        </a:rPr>
                        <a:t>xB</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sym typeface="Symbol" pitchFamily="18" charset="2"/>
                        </a:rPr>
                        <a:t>(x)  x(A(x)B(x))</a:t>
                      </a:r>
                    </a:p>
                    <a:p>
                      <a:pPr marL="533400" marR="0" lvl="0" indent="-5334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itchFamily="18" charset="0"/>
                          <a:ea typeface="宋体" pitchFamily="2" charset="-122"/>
                          <a:sym typeface="Symbol" pitchFamily="18" charset="2"/>
                        </a:rPr>
                        <a:t>x(A(x)B(x))  </a:t>
                      </a:r>
                      <a:r>
                        <a:rPr kumimoji="1" lang="en-US" altLang="zh-CN" sz="2000" b="0" i="0" u="none" strike="noStrike" cap="none" normalizeH="0" baseline="0" dirty="0" err="1">
                          <a:ln>
                            <a:noFill/>
                          </a:ln>
                          <a:solidFill>
                            <a:schemeClr val="tx1"/>
                          </a:solidFill>
                          <a:effectLst/>
                          <a:latin typeface="Times New Roman" pitchFamily="18" charset="0"/>
                          <a:ea typeface="宋体" pitchFamily="2" charset="-122"/>
                          <a:sym typeface="Symbol" pitchFamily="18" charset="2"/>
                        </a:rPr>
                        <a:t>xA</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sym typeface="Symbol" pitchFamily="18" charset="2"/>
                        </a:rPr>
                        <a:t>(x)</a:t>
                      </a:r>
                      <a:r>
                        <a:rPr kumimoji="1" lang="en-US" altLang="zh-CN" sz="2000" b="0" i="0" u="none" strike="noStrike" cap="none" normalizeH="0" baseline="0" dirty="0" err="1">
                          <a:ln>
                            <a:noFill/>
                          </a:ln>
                          <a:solidFill>
                            <a:schemeClr val="tx1"/>
                          </a:solidFill>
                          <a:effectLst/>
                          <a:latin typeface="Times New Roman" pitchFamily="18" charset="0"/>
                          <a:ea typeface="宋体" pitchFamily="2" charset="-122"/>
                          <a:sym typeface="Symbol" pitchFamily="18" charset="2"/>
                        </a:rPr>
                        <a:t>xB</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sym typeface="Symbol" pitchFamily="18" charset="2"/>
                        </a:rPr>
                        <a:t>(x)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1282361"/>
                  </a:ext>
                </a:extLst>
              </a:tr>
            </a:tbl>
          </a:graphicData>
        </a:graphic>
      </p:graphicFrame>
    </p:spTree>
    <p:extLst>
      <p:ext uri="{BB962C8B-B14F-4D97-AF65-F5344CB8AC3E}">
        <p14:creationId xmlns:p14="http://schemas.microsoft.com/office/powerpoint/2010/main" val="46873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4C2B39D-12E3-47AE-9BF4-542B39241522}"/>
              </a:ext>
            </a:extLst>
          </p:cNvPr>
          <p:cNvSpPr>
            <a:spLocks noGrp="1"/>
          </p:cNvSpPr>
          <p:nvPr>
            <p:ph type="body" sz="quarter" idx="13"/>
          </p:nvPr>
        </p:nvSpPr>
        <p:spPr/>
        <p:txBody>
          <a:bodyPr/>
          <a:lstStyle/>
          <a:p>
            <a:r>
              <a:rPr lang="en-US" altLang="zh-CN"/>
              <a:t>2.4.1  </a:t>
            </a:r>
            <a:r>
              <a:rPr lang="zh-CN" altLang="en-US"/>
              <a:t>基本概念</a:t>
            </a:r>
            <a:endParaRPr lang="en-US" altLang="zh-CN"/>
          </a:p>
        </p:txBody>
      </p:sp>
      <p:sp>
        <p:nvSpPr>
          <p:cNvPr id="3" name="文本占位符 2">
            <a:extLst>
              <a:ext uri="{FF2B5EF4-FFF2-40B4-BE49-F238E27FC236}">
                <a16:creationId xmlns:a16="http://schemas.microsoft.com/office/drawing/2014/main" id="{B0B474C4-450A-44C3-9DFA-D76435CEF4EA}"/>
              </a:ext>
            </a:extLst>
          </p:cNvPr>
          <p:cNvSpPr>
            <a:spLocks noGrp="1"/>
          </p:cNvSpPr>
          <p:nvPr>
            <p:ph type="body" sz="quarter" idx="14"/>
          </p:nvPr>
        </p:nvSpPr>
        <p:spPr/>
        <p:txBody>
          <a:bodyPr/>
          <a:lstStyle/>
          <a:p>
            <a:pPr algn="just"/>
            <a:r>
              <a:rPr lang="zh-CN" altLang="en-US"/>
              <a:t>不同量词之间的逻辑蕴涵式</a:t>
            </a:r>
          </a:p>
          <a:p>
            <a:pPr algn="just"/>
            <a:r>
              <a:rPr lang="en-US" altLang="zh-CN"/>
              <a:t>1) </a:t>
            </a:r>
            <a:r>
              <a:rPr lang="en-US" altLang="zh-CN">
                <a:sym typeface="Symbol" panose="05050102010706020507" pitchFamily="18" charset="2"/>
              </a:rPr>
              <a:t>xyA(x,y)  xyA(x,y)    </a:t>
            </a:r>
            <a:r>
              <a:rPr lang="en-US" altLang="zh-CN"/>
              <a:t>2) </a:t>
            </a:r>
            <a:r>
              <a:rPr lang="en-US" altLang="zh-CN">
                <a:sym typeface="Symbol" panose="05050102010706020507" pitchFamily="18" charset="2"/>
              </a:rPr>
              <a:t>yxA(x,y)  yxA(x,y) </a:t>
            </a:r>
            <a:endParaRPr lang="en-US" altLang="zh-CN"/>
          </a:p>
          <a:p>
            <a:pPr algn="just"/>
            <a:r>
              <a:rPr lang="en-US" altLang="zh-CN"/>
              <a:t>3) </a:t>
            </a:r>
            <a:r>
              <a:rPr lang="en-US" altLang="zh-CN">
                <a:sym typeface="Symbol" panose="05050102010706020507" pitchFamily="18" charset="2"/>
              </a:rPr>
              <a:t>xyA(x,y)  yxA(x,y)     </a:t>
            </a:r>
            <a:r>
              <a:rPr lang="en-US" altLang="zh-CN"/>
              <a:t>4) </a:t>
            </a:r>
            <a:r>
              <a:rPr lang="en-US" altLang="zh-CN">
                <a:sym typeface="Symbol" panose="05050102010706020507" pitchFamily="18" charset="2"/>
              </a:rPr>
              <a:t>yxA(x,y)  xyA(x,y) </a:t>
            </a:r>
            <a:endParaRPr lang="en-US" altLang="zh-CN"/>
          </a:p>
          <a:p>
            <a:pPr algn="just"/>
            <a:r>
              <a:rPr lang="en-US" altLang="zh-CN"/>
              <a:t>5) </a:t>
            </a:r>
            <a:r>
              <a:rPr lang="en-US" altLang="zh-CN">
                <a:sym typeface="Symbol" panose="05050102010706020507" pitchFamily="18" charset="2"/>
              </a:rPr>
              <a:t>yxA(x,y)  yxA(x,y)     </a:t>
            </a:r>
            <a:r>
              <a:rPr lang="en-US" altLang="zh-CN"/>
              <a:t>6) </a:t>
            </a:r>
            <a:r>
              <a:rPr lang="en-US" altLang="zh-CN">
                <a:sym typeface="Symbol" panose="05050102010706020507" pitchFamily="18" charset="2"/>
              </a:rPr>
              <a:t>xyA(x,y)  xyA(x,y)</a:t>
            </a:r>
          </a:p>
          <a:p>
            <a:pPr algn="just"/>
            <a:endParaRPr lang="en-US" altLang="zh-CN"/>
          </a:p>
          <a:p>
            <a:pPr algn="just"/>
            <a:r>
              <a:rPr lang="zh-CN" altLang="en-US"/>
              <a:t>量词之间的逻辑关系图</a:t>
            </a:r>
            <a:endParaRPr lang="en-US" altLang="zh-CN">
              <a:sym typeface="Symbol" panose="05050102010706020507" pitchFamily="18" charset="2"/>
            </a:endParaRPr>
          </a:p>
          <a:p>
            <a:pPr algn="just"/>
            <a:endParaRPr lang="en-US" altLang="zh-CN">
              <a:ea typeface="楷体_GB2312" panose="02010609030101010101" pitchFamily="49" charset="-122"/>
              <a:sym typeface="Symbol" panose="05050102010706020507" pitchFamily="18" charset="2"/>
            </a:endParaRPr>
          </a:p>
          <a:p>
            <a:pPr algn="ctr">
              <a:lnSpc>
                <a:spcPct val="80000"/>
              </a:lnSpc>
              <a:spcBef>
                <a:spcPct val="0"/>
              </a:spcBef>
            </a:pPr>
            <a:r>
              <a:rPr lang="zh-CN" altLang="en-US">
                <a:ea typeface="楷体_GB2312" panose="02010609030101010101" pitchFamily="49" charset="-122"/>
                <a:sym typeface="Symbol" panose="05050102010706020507" pitchFamily="18" charset="2"/>
              </a:rPr>
              <a:t></a:t>
            </a:r>
            <a:r>
              <a:rPr lang="en-US" altLang="zh-CN">
                <a:ea typeface="楷体_GB2312" panose="02010609030101010101" pitchFamily="49" charset="-122"/>
                <a:sym typeface="Symbol" panose="05050102010706020507" pitchFamily="18" charset="2"/>
              </a:rPr>
              <a:t>xyA(x,y)    yxA(x,y)</a:t>
            </a:r>
          </a:p>
          <a:p>
            <a:pPr algn="ctr">
              <a:lnSpc>
                <a:spcPct val="80000"/>
              </a:lnSpc>
              <a:spcBef>
                <a:spcPct val="0"/>
              </a:spcBef>
              <a:buFont typeface="Symbol" panose="05050102010706020507" pitchFamily="18" charset="2"/>
              <a:buChar char="ß"/>
            </a:pPr>
            <a:r>
              <a:rPr lang="en-US" altLang="zh-CN">
                <a:ea typeface="楷体_GB2312" panose="02010609030101010101" pitchFamily="49" charset="-122"/>
                <a:sym typeface="Symbol" panose="05050102010706020507" pitchFamily="18" charset="2"/>
              </a:rPr>
              <a:t>                        </a:t>
            </a:r>
          </a:p>
          <a:p>
            <a:pPr algn="ctr">
              <a:lnSpc>
                <a:spcPct val="80000"/>
              </a:lnSpc>
              <a:spcBef>
                <a:spcPct val="0"/>
              </a:spcBef>
            </a:pPr>
            <a:r>
              <a:rPr lang="en-US" altLang="zh-CN">
                <a:ea typeface="楷体_GB2312" panose="02010609030101010101" pitchFamily="49" charset="-122"/>
                <a:sym typeface="Symbol" panose="05050102010706020507" pitchFamily="18" charset="2"/>
              </a:rPr>
              <a:t>xyA(x,y)        yxA(x,y) </a:t>
            </a:r>
          </a:p>
          <a:p>
            <a:pPr algn="ctr">
              <a:lnSpc>
                <a:spcPct val="80000"/>
              </a:lnSpc>
              <a:spcBef>
                <a:spcPct val="0"/>
              </a:spcBef>
              <a:buFont typeface="Symbol" panose="05050102010706020507" pitchFamily="18" charset="2"/>
              <a:buChar char="ß"/>
            </a:pPr>
            <a:r>
              <a:rPr lang="en-US" altLang="zh-CN">
                <a:ea typeface="楷体_GB2312" panose="02010609030101010101" pitchFamily="49" charset="-122"/>
                <a:sym typeface="Symbol" panose="05050102010706020507" pitchFamily="18" charset="2"/>
              </a:rPr>
              <a:t>                        </a:t>
            </a:r>
          </a:p>
          <a:p>
            <a:pPr algn="ctr">
              <a:lnSpc>
                <a:spcPct val="80000"/>
              </a:lnSpc>
              <a:spcBef>
                <a:spcPct val="0"/>
              </a:spcBef>
            </a:pPr>
            <a:r>
              <a:rPr lang="en-US" altLang="zh-CN">
                <a:ea typeface="楷体_GB2312" panose="02010609030101010101" pitchFamily="49" charset="-122"/>
                <a:sym typeface="Symbol" panose="05050102010706020507" pitchFamily="18" charset="2"/>
              </a:rPr>
              <a:t>yxA(x,y)         xyA(x,y) </a:t>
            </a:r>
          </a:p>
          <a:p>
            <a:pPr algn="ctr">
              <a:lnSpc>
                <a:spcPct val="80000"/>
              </a:lnSpc>
              <a:spcBef>
                <a:spcPct val="0"/>
              </a:spcBef>
              <a:buFont typeface="Symbol" panose="05050102010706020507" pitchFamily="18" charset="2"/>
              <a:buChar char="ß"/>
            </a:pPr>
            <a:r>
              <a:rPr lang="en-US" altLang="zh-CN">
                <a:ea typeface="楷体_GB2312" panose="02010609030101010101" pitchFamily="49" charset="-122"/>
                <a:sym typeface="Symbol" panose="05050102010706020507" pitchFamily="18" charset="2"/>
              </a:rPr>
              <a:t>                        </a:t>
            </a:r>
          </a:p>
          <a:p>
            <a:pPr algn="ctr">
              <a:lnSpc>
                <a:spcPct val="80000"/>
              </a:lnSpc>
              <a:spcBef>
                <a:spcPct val="0"/>
              </a:spcBef>
            </a:pPr>
            <a:r>
              <a:rPr lang="en-US" altLang="zh-CN">
                <a:ea typeface="楷体_GB2312" panose="02010609030101010101" pitchFamily="49" charset="-122"/>
                <a:sym typeface="Symbol" panose="05050102010706020507" pitchFamily="18" charset="2"/>
              </a:rPr>
              <a:t>yxA(x,y)    xyA(x,y)</a:t>
            </a:r>
          </a:p>
          <a:p>
            <a:pPr algn="just"/>
            <a:endParaRPr lang="en-US" altLang="zh-CN">
              <a:ea typeface="楷体_GB2312" panose="02010609030101010101" pitchFamily="49" charset="-122"/>
            </a:endParaRPr>
          </a:p>
          <a:p>
            <a:endParaRPr lang="zh-CN" altLang="en-US"/>
          </a:p>
        </p:txBody>
      </p:sp>
      <p:sp>
        <p:nvSpPr>
          <p:cNvPr id="5" name="矩形 4">
            <a:extLst>
              <a:ext uri="{FF2B5EF4-FFF2-40B4-BE49-F238E27FC236}">
                <a16:creationId xmlns:a16="http://schemas.microsoft.com/office/drawing/2014/main" id="{30F8730A-8788-4A20-A759-05449219B39D}"/>
              </a:ext>
            </a:extLst>
          </p:cNvPr>
          <p:cNvSpPr>
            <a:spLocks noChangeArrowheads="1"/>
          </p:cNvSpPr>
          <p:nvPr/>
        </p:nvSpPr>
        <p:spPr bwMode="auto">
          <a:xfrm>
            <a:off x="2941712" y="3626774"/>
            <a:ext cx="3529012" cy="201612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60751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nSpc>
                <a:spcPct val="100000"/>
              </a:lnSpc>
              <a:spcBef>
                <a:spcPts val="1800"/>
              </a:spcBef>
            </a:pPr>
            <a:r>
              <a:rPr lang="en-US" altLang="zh-CN" sz="2400">
                <a:effectLst/>
              </a:rPr>
              <a:t>2.4.1  </a:t>
            </a:r>
            <a:r>
              <a:rPr lang="zh-CN" altLang="en-US" sz="2400">
                <a:effectLst/>
              </a:rPr>
              <a:t>基本概念</a:t>
            </a:r>
            <a:endParaRPr lang="en-US" altLang="zh-CN" sz="2400">
              <a:effectLst/>
            </a:endParaRPr>
          </a:p>
          <a:p>
            <a:pPr>
              <a:lnSpc>
                <a:spcPct val="100000"/>
              </a:lnSpc>
              <a:spcBef>
                <a:spcPts val="1800"/>
              </a:spcBef>
            </a:pPr>
            <a:r>
              <a:rPr lang="en-US" altLang="zh-CN" sz="2400">
                <a:solidFill>
                  <a:srgbClr val="FF0000"/>
                </a:solidFill>
                <a:effectLst/>
              </a:rPr>
              <a:t>2.4.2  </a:t>
            </a:r>
            <a:r>
              <a:rPr lang="zh-CN" altLang="en-US" sz="2400">
                <a:solidFill>
                  <a:srgbClr val="FF0000"/>
                </a:solidFill>
                <a:effectLst/>
              </a:rPr>
              <a:t>逻辑蕴涵关系</a:t>
            </a: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a:xfrm>
            <a:off x="1805939" y="440690"/>
            <a:ext cx="4543346" cy="514350"/>
          </a:xfrm>
        </p:spPr>
        <p:txBody>
          <a:bodyPr/>
          <a:lstStyle/>
          <a:p>
            <a:pPr algn="just">
              <a:lnSpc>
                <a:spcPct val="100000"/>
              </a:lnSpc>
              <a:spcBef>
                <a:spcPts val="1800"/>
              </a:spcBef>
            </a:pPr>
            <a:r>
              <a:rPr lang="en-US" altLang="zh-CN"/>
              <a:t>2.4 </a:t>
            </a:r>
            <a:r>
              <a:rPr lang="zh-CN" altLang="en-US"/>
              <a:t>谓词公式间的逻辑蕴涵关系</a:t>
            </a:r>
          </a:p>
        </p:txBody>
      </p:sp>
    </p:spTree>
    <p:extLst>
      <p:ext uri="{BB962C8B-B14F-4D97-AF65-F5344CB8AC3E}">
        <p14:creationId xmlns:p14="http://schemas.microsoft.com/office/powerpoint/2010/main" val="3182855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F044E29-49C8-4976-8819-ED5AE2E0951D}"/>
              </a:ext>
            </a:extLst>
          </p:cNvPr>
          <p:cNvSpPr>
            <a:spLocks noGrp="1"/>
          </p:cNvSpPr>
          <p:nvPr>
            <p:ph type="body" sz="quarter" idx="13"/>
          </p:nvPr>
        </p:nvSpPr>
        <p:spPr/>
        <p:txBody>
          <a:bodyPr/>
          <a:lstStyle/>
          <a:p>
            <a:r>
              <a:rPr lang="en-US" altLang="zh-CN"/>
              <a:t>2.4.2  </a:t>
            </a:r>
            <a:r>
              <a:rPr lang="zh-CN" altLang="en-US"/>
              <a:t>逻辑蕴涵关系</a:t>
            </a:r>
          </a:p>
        </p:txBody>
      </p:sp>
      <p:sp>
        <p:nvSpPr>
          <p:cNvPr id="3" name="文本占位符 2">
            <a:extLst>
              <a:ext uri="{FF2B5EF4-FFF2-40B4-BE49-F238E27FC236}">
                <a16:creationId xmlns:a16="http://schemas.microsoft.com/office/drawing/2014/main" id="{73CA651B-CC0E-4508-AA6C-0C6360333B5F}"/>
              </a:ext>
            </a:extLst>
          </p:cNvPr>
          <p:cNvSpPr>
            <a:spLocks noGrp="1"/>
          </p:cNvSpPr>
          <p:nvPr>
            <p:ph type="body" sz="quarter" idx="14"/>
          </p:nvPr>
        </p:nvSpPr>
        <p:spPr/>
        <p:txBody>
          <a:bodyPr/>
          <a:lstStyle/>
          <a:p>
            <a:pPr algn="just">
              <a:spcBef>
                <a:spcPts val="600"/>
              </a:spcBef>
            </a:pPr>
            <a:r>
              <a:rPr lang="zh-CN" altLang="en-US"/>
              <a:t>两个谓词公式间的逻辑蕴涵问题可以通过前面的替换定理、代入定理和基本逻辑蕴涵式来解决，这种方法称为逻辑蕴涵变换。</a:t>
            </a:r>
            <a:endParaRPr lang="en-US" altLang="zh-CN"/>
          </a:p>
          <a:p>
            <a:pPr algn="just">
              <a:spcBef>
                <a:spcPts val="600"/>
              </a:spcBef>
            </a:pPr>
            <a:endParaRPr lang="zh-CN" altLang="en-US"/>
          </a:p>
          <a:p>
            <a:pPr algn="just">
              <a:spcBef>
                <a:spcPts val="600"/>
              </a:spcBef>
            </a:pPr>
            <a:r>
              <a:rPr lang="zh-CN" altLang="en-US" b="1"/>
              <a:t>定理</a:t>
            </a:r>
            <a:endParaRPr lang="en-US" altLang="zh-CN" b="1"/>
          </a:p>
          <a:p>
            <a:pPr algn="just">
              <a:spcBef>
                <a:spcPts val="600"/>
              </a:spcBef>
            </a:pPr>
            <a:r>
              <a:rPr lang="zh-CN" altLang="en-US"/>
              <a:t>设 </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2</a:t>
            </a:r>
            <a:r>
              <a:rPr lang="en-US" altLang="zh-CN">
                <a:sym typeface="Symbol" panose="05050102010706020507" pitchFamily="18" charset="2"/>
              </a:rPr>
              <a:t> </a:t>
            </a:r>
            <a:r>
              <a:rPr lang="zh-CN" altLang="en-US"/>
              <a:t>为谓词公式。若 </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a:t>
            </a:r>
            <a:r>
              <a:rPr lang="en-US" altLang="zh-CN"/>
              <a:t> </a:t>
            </a:r>
            <a:r>
              <a:rPr lang="zh-CN" altLang="en-US"/>
              <a:t>，则</a:t>
            </a:r>
          </a:p>
          <a:p>
            <a:pPr algn="just">
              <a:spcBef>
                <a:spcPts val="600"/>
              </a:spcBef>
            </a:pPr>
            <a:r>
              <a:rPr lang="zh-CN" altLang="en-US"/>
              <a:t>      </a:t>
            </a:r>
            <a:r>
              <a:rPr lang="en-US" altLang="zh-CN"/>
              <a:t>1</a:t>
            </a:r>
            <a:r>
              <a:rPr lang="zh-CN" altLang="en-US"/>
              <a:t>） </a:t>
            </a:r>
            <a:r>
              <a:rPr lang="zh-CN" altLang="en-US">
                <a:sym typeface="Symbol" panose="05050102010706020507" pitchFamily="18" charset="2"/>
              </a:rPr>
              <a:t></a:t>
            </a:r>
            <a:r>
              <a:rPr lang="en-US" altLang="zh-CN">
                <a:sym typeface="Symbol" panose="05050102010706020507" pitchFamily="18" charset="2"/>
              </a:rPr>
              <a:t>x</a:t>
            </a:r>
            <a:r>
              <a:rPr lang="en-US" altLang="zh-CN" baseline="-25000">
                <a:sym typeface="Symbol" panose="05050102010706020507" pitchFamily="18" charset="2"/>
              </a:rPr>
              <a:t>1</a:t>
            </a:r>
            <a:r>
              <a:rPr lang="en-US" altLang="zh-CN">
                <a:sym typeface="Symbol" panose="05050102010706020507" pitchFamily="18" charset="2"/>
              </a:rPr>
              <a:t>  x</a:t>
            </a:r>
            <a:r>
              <a:rPr lang="en-US" altLang="zh-CN" baseline="-25000">
                <a:sym typeface="Symbol" panose="05050102010706020507" pitchFamily="18" charset="2"/>
              </a:rPr>
              <a:t>2</a:t>
            </a:r>
            <a:r>
              <a:rPr lang="en-US" altLang="zh-CN">
                <a:sym typeface="Symbol" panose="05050102010706020507" pitchFamily="18" charset="2"/>
              </a:rPr>
              <a:t> </a:t>
            </a:r>
            <a:endParaRPr lang="en-US" altLang="zh-CN"/>
          </a:p>
          <a:p>
            <a:pPr algn="just">
              <a:spcBef>
                <a:spcPts val="600"/>
              </a:spcBef>
            </a:pPr>
            <a:r>
              <a:rPr lang="en-US" altLang="zh-CN"/>
              <a:t>      2</a:t>
            </a:r>
            <a:r>
              <a:rPr lang="zh-CN" altLang="en-US"/>
              <a:t>） </a:t>
            </a:r>
            <a:r>
              <a:rPr lang="zh-CN" altLang="en-US">
                <a:sym typeface="Symbol" panose="05050102010706020507" pitchFamily="18" charset="2"/>
              </a:rPr>
              <a:t></a:t>
            </a:r>
            <a:r>
              <a:rPr lang="en-US" altLang="zh-CN">
                <a:sym typeface="Symbol" panose="05050102010706020507" pitchFamily="18" charset="2"/>
              </a:rPr>
              <a:t>x</a:t>
            </a:r>
            <a:r>
              <a:rPr lang="en-US" altLang="zh-CN" baseline="-25000">
                <a:sym typeface="Symbol" panose="05050102010706020507" pitchFamily="18" charset="2"/>
              </a:rPr>
              <a:t>1</a:t>
            </a:r>
            <a:r>
              <a:rPr lang="en-US" altLang="zh-CN">
                <a:sym typeface="Symbol" panose="05050102010706020507" pitchFamily="18" charset="2"/>
              </a:rPr>
              <a:t>  x</a:t>
            </a:r>
            <a:r>
              <a:rPr lang="en-US" altLang="zh-CN" baseline="-25000">
                <a:sym typeface="Symbol" panose="05050102010706020507" pitchFamily="18" charset="2"/>
              </a:rPr>
              <a:t>2 </a:t>
            </a:r>
            <a:endParaRPr lang="en-US" altLang="zh-CN" baseline="-25000"/>
          </a:p>
          <a:p>
            <a:pPr algn="just">
              <a:spcBef>
                <a:spcPts val="600"/>
              </a:spcBef>
            </a:pPr>
            <a:r>
              <a:rPr lang="en-US" altLang="zh-CN"/>
              <a:t> </a:t>
            </a:r>
          </a:p>
          <a:p>
            <a:endParaRPr lang="zh-CN" altLang="en-US"/>
          </a:p>
        </p:txBody>
      </p:sp>
      <p:sp>
        <p:nvSpPr>
          <p:cNvPr id="5" name="矩形 4">
            <a:extLst>
              <a:ext uri="{FF2B5EF4-FFF2-40B4-BE49-F238E27FC236}">
                <a16:creationId xmlns:a16="http://schemas.microsoft.com/office/drawing/2014/main" id="{761BC247-0B0F-4981-8A1C-6445324B98C5}"/>
              </a:ext>
            </a:extLst>
          </p:cNvPr>
          <p:cNvSpPr/>
          <p:nvPr/>
        </p:nvSpPr>
        <p:spPr>
          <a:xfrm>
            <a:off x="684259" y="2261076"/>
            <a:ext cx="8152169" cy="1336183"/>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07407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F044E29-49C8-4976-8819-ED5AE2E0951D}"/>
              </a:ext>
            </a:extLst>
          </p:cNvPr>
          <p:cNvSpPr>
            <a:spLocks noGrp="1"/>
          </p:cNvSpPr>
          <p:nvPr>
            <p:ph type="body" sz="quarter" idx="13"/>
          </p:nvPr>
        </p:nvSpPr>
        <p:spPr/>
        <p:txBody>
          <a:bodyPr/>
          <a:lstStyle/>
          <a:p>
            <a:r>
              <a:rPr lang="en-US" altLang="zh-CN"/>
              <a:t>2.4.2  </a:t>
            </a:r>
            <a:r>
              <a:rPr lang="zh-CN" altLang="en-US"/>
              <a:t>逻辑蕴涵关系</a:t>
            </a:r>
          </a:p>
        </p:txBody>
      </p:sp>
      <p:sp>
        <p:nvSpPr>
          <p:cNvPr id="3" name="文本占位符 2">
            <a:extLst>
              <a:ext uri="{FF2B5EF4-FFF2-40B4-BE49-F238E27FC236}">
                <a16:creationId xmlns:a16="http://schemas.microsoft.com/office/drawing/2014/main" id="{73CA651B-CC0E-4508-AA6C-0C6360333B5F}"/>
              </a:ext>
            </a:extLst>
          </p:cNvPr>
          <p:cNvSpPr>
            <a:spLocks noGrp="1"/>
          </p:cNvSpPr>
          <p:nvPr>
            <p:ph type="body" sz="quarter" idx="14"/>
          </p:nvPr>
        </p:nvSpPr>
        <p:spPr/>
        <p:txBody>
          <a:bodyPr/>
          <a:lstStyle/>
          <a:p>
            <a:pPr algn="just">
              <a:spcBef>
                <a:spcPts val="600"/>
              </a:spcBef>
            </a:pPr>
            <a:r>
              <a:rPr lang="zh-CN" altLang="en-US" b="1"/>
              <a:t>例</a:t>
            </a:r>
            <a:r>
              <a:rPr lang="en-US" altLang="zh-CN" b="1"/>
              <a:t> </a:t>
            </a:r>
            <a:r>
              <a:rPr lang="en-US" altLang="zh-CN"/>
              <a:t> </a:t>
            </a:r>
            <a:r>
              <a:rPr lang="zh-CN" altLang="en-US"/>
              <a:t>证明 </a:t>
            </a:r>
            <a:r>
              <a:rPr lang="zh-CN" altLang="en-US">
                <a:sym typeface="Symbol" panose="05050102010706020507" pitchFamily="18" charset="2"/>
              </a:rPr>
              <a:t></a:t>
            </a:r>
            <a:r>
              <a:rPr lang="en-US" altLang="zh-CN">
                <a:sym typeface="Symbol" panose="05050102010706020507" pitchFamily="18" charset="2"/>
              </a:rPr>
              <a:t>x(A(x)B(x))  x((B(x)C(x))(A(x)C(x))) </a:t>
            </a:r>
          </a:p>
          <a:p>
            <a:pPr algn="just">
              <a:spcBef>
                <a:spcPts val="600"/>
              </a:spcBef>
            </a:pPr>
            <a:r>
              <a:rPr lang="zh-CN" altLang="en-US" b="1">
                <a:sym typeface="Symbol" panose="05050102010706020507" pitchFamily="18" charset="2"/>
              </a:rPr>
              <a:t>证</a:t>
            </a:r>
            <a:endParaRPr lang="en-US" altLang="zh-CN" b="1">
              <a:sym typeface="Symbol" panose="05050102010706020507" pitchFamily="18" charset="2"/>
            </a:endParaRPr>
          </a:p>
          <a:p>
            <a:pPr algn="just">
              <a:spcBef>
                <a:spcPts val="600"/>
              </a:spcBef>
            </a:pPr>
            <a:r>
              <a:rPr lang="zh-CN" altLang="en-US">
                <a:sym typeface="Symbol" panose="05050102010706020507" pitchFamily="18" charset="2"/>
              </a:rPr>
              <a:t></a:t>
            </a:r>
            <a:r>
              <a:rPr lang="en-US" altLang="zh-CN">
                <a:sym typeface="Symbol" panose="05050102010706020507" pitchFamily="18" charset="2"/>
              </a:rPr>
              <a:t>x(A(x)B(x))</a:t>
            </a:r>
          </a:p>
          <a:p>
            <a:pPr algn="just">
              <a:spcBef>
                <a:spcPts val="600"/>
              </a:spcBef>
            </a:pPr>
            <a:r>
              <a:rPr lang="en-US" altLang="zh-CN">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x(A(x)</a:t>
            </a:r>
            <a:r>
              <a:rPr kumimoji="1" lang="en-US" altLang="zh-CN">
                <a:sym typeface="Symbol" pitchFamily="18" charset="2"/>
              </a:rPr>
              <a:t>  </a:t>
            </a:r>
            <a:r>
              <a:rPr lang="en-US" altLang="zh-CN">
                <a:sym typeface="Symbol" panose="05050102010706020507" pitchFamily="18" charset="2"/>
              </a:rPr>
              <a:t>B(x))</a:t>
            </a:r>
          </a:p>
          <a:p>
            <a:pPr algn="just">
              <a:spcBef>
                <a:spcPts val="600"/>
              </a:spcBef>
            </a:pPr>
            <a:r>
              <a:rPr lang="en-US" altLang="zh-CN">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x(A(x)</a:t>
            </a:r>
            <a:r>
              <a:rPr kumimoji="1" lang="en-US" altLang="zh-CN">
                <a:sym typeface="Symbol" pitchFamily="18" charset="2"/>
              </a:rPr>
              <a:t>  </a:t>
            </a:r>
            <a:r>
              <a:rPr lang="en-US" altLang="zh-CN">
                <a:sym typeface="Symbol" panose="05050102010706020507" pitchFamily="18" charset="2"/>
              </a:rPr>
              <a:t>B(x) </a:t>
            </a:r>
            <a:r>
              <a:rPr kumimoji="1" lang="en-US" altLang="zh-CN">
                <a:sym typeface="Symbol" pitchFamily="18" charset="2"/>
              </a:rPr>
              <a:t> C(x)  T</a:t>
            </a:r>
            <a:r>
              <a:rPr lang="en-US" altLang="zh-CN">
                <a:sym typeface="Symbol" panose="05050102010706020507" pitchFamily="18" charset="2"/>
              </a:rPr>
              <a:t>)</a:t>
            </a:r>
          </a:p>
          <a:p>
            <a:pPr algn="just">
              <a:spcBef>
                <a:spcPts val="600"/>
              </a:spcBef>
            </a:pPr>
            <a:r>
              <a:rPr lang="en-US" altLang="zh-CN">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x(A(x)</a:t>
            </a:r>
            <a:r>
              <a:rPr kumimoji="1" lang="en-US" altLang="zh-CN">
                <a:sym typeface="Symbol" pitchFamily="18" charset="2"/>
              </a:rPr>
              <a:t>  </a:t>
            </a:r>
            <a:r>
              <a:rPr lang="en-US" altLang="zh-CN">
                <a:sym typeface="Symbol" panose="05050102010706020507" pitchFamily="18" charset="2"/>
              </a:rPr>
              <a:t>B(x) </a:t>
            </a:r>
            <a:r>
              <a:rPr kumimoji="1" lang="en-US" altLang="zh-CN">
                <a:sym typeface="Symbol" pitchFamily="18" charset="2"/>
              </a:rPr>
              <a:t> C(x)  (C(x)  </a:t>
            </a:r>
            <a:r>
              <a:rPr lang="en-US" altLang="zh-CN">
                <a:sym typeface="Symbol" panose="05050102010706020507" pitchFamily="18" charset="2"/>
              </a:rPr>
              <a:t></a:t>
            </a:r>
            <a:r>
              <a:rPr kumimoji="1" lang="en-US" altLang="zh-CN">
                <a:sym typeface="Symbol" pitchFamily="18" charset="2"/>
              </a:rPr>
              <a:t>C(x))</a:t>
            </a:r>
            <a:r>
              <a:rPr lang="en-US" altLang="zh-CN">
                <a:sym typeface="Symbol" panose="05050102010706020507" pitchFamily="18" charset="2"/>
              </a:rPr>
              <a:t>)</a:t>
            </a:r>
          </a:p>
          <a:p>
            <a:pPr algn="just">
              <a:spcBef>
                <a:spcPts val="600"/>
              </a:spcBef>
            </a:pPr>
            <a:r>
              <a:rPr lang="en-US" altLang="zh-CN">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x(A(x)</a:t>
            </a:r>
            <a:r>
              <a:rPr kumimoji="1" lang="en-US" altLang="zh-CN">
                <a:sym typeface="Symbol" pitchFamily="18" charset="2"/>
              </a:rPr>
              <a:t>  </a:t>
            </a:r>
            <a:r>
              <a:rPr lang="en-US" altLang="zh-CN">
                <a:sym typeface="Symbol" panose="05050102010706020507" pitchFamily="18" charset="2"/>
              </a:rPr>
              <a:t>B(x) </a:t>
            </a:r>
            <a:r>
              <a:rPr kumimoji="1" lang="en-US" altLang="zh-CN">
                <a:sym typeface="Symbol" pitchFamily="18" charset="2"/>
              </a:rPr>
              <a:t> C(x)  (C(x)  </a:t>
            </a:r>
            <a:r>
              <a:rPr lang="en-US" altLang="zh-CN">
                <a:sym typeface="Symbol" panose="05050102010706020507" pitchFamily="18" charset="2"/>
              </a:rPr>
              <a:t></a:t>
            </a:r>
            <a:r>
              <a:rPr kumimoji="1" lang="en-US" altLang="zh-CN">
                <a:sym typeface="Symbol" pitchFamily="18" charset="2"/>
              </a:rPr>
              <a:t>C(x)  </a:t>
            </a:r>
            <a:r>
              <a:rPr lang="en-US" altLang="zh-CN">
                <a:sym typeface="Symbol" panose="05050102010706020507" pitchFamily="18" charset="2"/>
              </a:rPr>
              <a:t>A(x)</a:t>
            </a:r>
            <a:r>
              <a:rPr kumimoji="1" lang="en-US" altLang="zh-CN">
                <a:sym typeface="Symbol" pitchFamily="18" charset="2"/>
              </a:rPr>
              <a:t>)</a:t>
            </a:r>
            <a:r>
              <a:rPr lang="en-US" altLang="zh-CN">
                <a:sym typeface="Symbol" panose="05050102010706020507" pitchFamily="18" charset="2"/>
              </a:rPr>
              <a:t>)</a:t>
            </a:r>
          </a:p>
          <a:p>
            <a:pPr algn="just">
              <a:spcBef>
                <a:spcPts val="600"/>
              </a:spcBef>
            </a:pPr>
            <a:r>
              <a:rPr lang="en-US" altLang="zh-CN">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x((A(x)</a:t>
            </a:r>
            <a:r>
              <a:rPr kumimoji="1" lang="en-US" altLang="zh-CN">
                <a:sym typeface="Symbol" pitchFamily="18" charset="2"/>
              </a:rPr>
              <a:t>  C</a:t>
            </a:r>
            <a:r>
              <a:rPr lang="en-US" altLang="zh-CN">
                <a:sym typeface="Symbol" panose="05050102010706020507" pitchFamily="18" charset="2"/>
              </a:rPr>
              <a:t>(x) </a:t>
            </a:r>
            <a:r>
              <a:rPr kumimoji="1" lang="en-US" altLang="zh-CN">
                <a:sym typeface="Symbol" pitchFamily="18" charset="2"/>
              </a:rPr>
              <a:t> B(x))  (</a:t>
            </a:r>
            <a:r>
              <a:rPr lang="en-US" altLang="zh-CN">
                <a:sym typeface="Symbol" panose="05050102010706020507" pitchFamily="18" charset="2"/>
              </a:rPr>
              <a:t>A</a:t>
            </a:r>
            <a:r>
              <a:rPr kumimoji="1" lang="en-US" altLang="zh-CN">
                <a:sym typeface="Symbol" pitchFamily="18" charset="2"/>
              </a:rPr>
              <a:t>(x)  C(x)  </a:t>
            </a:r>
            <a:r>
              <a:rPr lang="en-US" altLang="zh-CN">
                <a:sym typeface="Symbol" panose="05050102010706020507" pitchFamily="18" charset="2"/>
              </a:rPr>
              <a:t>C(x)</a:t>
            </a:r>
            <a:r>
              <a:rPr kumimoji="1" lang="en-US" altLang="zh-CN">
                <a:sym typeface="Symbol" pitchFamily="18" charset="2"/>
              </a:rPr>
              <a:t>)</a:t>
            </a:r>
            <a:r>
              <a:rPr lang="en-US" altLang="zh-CN">
                <a:sym typeface="Symbol" panose="05050102010706020507" pitchFamily="18" charset="2"/>
              </a:rPr>
              <a:t>)</a:t>
            </a:r>
          </a:p>
          <a:p>
            <a:pPr algn="just">
              <a:spcBef>
                <a:spcPts val="600"/>
              </a:spcBef>
            </a:pPr>
            <a:r>
              <a:rPr lang="en-US" altLang="zh-CN">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x((A(x)</a:t>
            </a:r>
            <a:r>
              <a:rPr kumimoji="1" lang="en-US" altLang="zh-CN">
                <a:sym typeface="Symbol" pitchFamily="18" charset="2"/>
              </a:rPr>
              <a:t>  C</a:t>
            </a:r>
            <a:r>
              <a:rPr lang="en-US" altLang="zh-CN">
                <a:sym typeface="Symbol" panose="05050102010706020507" pitchFamily="18" charset="2"/>
              </a:rPr>
              <a:t>(x)) </a:t>
            </a:r>
            <a:r>
              <a:rPr kumimoji="1" lang="en-US" altLang="zh-CN">
                <a:sym typeface="Symbol" pitchFamily="18" charset="2"/>
              </a:rPr>
              <a:t> (B(x)  </a:t>
            </a:r>
            <a:r>
              <a:rPr lang="en-US" altLang="zh-CN">
                <a:sym typeface="Symbol" panose="05050102010706020507" pitchFamily="18" charset="2"/>
              </a:rPr>
              <a:t>C(x)</a:t>
            </a:r>
            <a:r>
              <a:rPr kumimoji="1" lang="en-US" altLang="zh-CN">
                <a:sym typeface="Symbol" pitchFamily="18" charset="2"/>
              </a:rPr>
              <a:t>)</a:t>
            </a:r>
            <a:r>
              <a:rPr lang="en-US" altLang="zh-CN">
                <a:sym typeface="Symbol" panose="05050102010706020507" pitchFamily="18" charset="2"/>
              </a:rPr>
              <a:t>)</a:t>
            </a:r>
          </a:p>
          <a:p>
            <a:pPr algn="just">
              <a:spcBef>
                <a:spcPts val="600"/>
              </a:spcBef>
            </a:pPr>
            <a:r>
              <a:rPr lang="en-US" altLang="zh-CN">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x(</a:t>
            </a:r>
            <a:r>
              <a:rPr kumimoji="1" lang="en-US" altLang="zh-CN">
                <a:sym typeface="Symbol" pitchFamily="18" charset="2"/>
              </a:rPr>
              <a:t>(B(x)  </a:t>
            </a:r>
            <a:r>
              <a:rPr lang="en-US" altLang="zh-CN">
                <a:sym typeface="Symbol" panose="05050102010706020507" pitchFamily="18" charset="2"/>
              </a:rPr>
              <a:t>C(x)</a:t>
            </a:r>
            <a:r>
              <a:rPr kumimoji="1" lang="en-US" altLang="zh-CN">
                <a:sym typeface="Symbol" pitchFamily="18" charset="2"/>
              </a:rPr>
              <a:t>) (</a:t>
            </a:r>
            <a:r>
              <a:rPr lang="en-US" altLang="zh-CN">
                <a:sym typeface="Symbol" panose="05050102010706020507" pitchFamily="18" charset="2"/>
              </a:rPr>
              <a:t>A(x)</a:t>
            </a:r>
            <a:r>
              <a:rPr kumimoji="1" lang="en-US" altLang="zh-CN">
                <a:sym typeface="Symbol" pitchFamily="18" charset="2"/>
              </a:rPr>
              <a:t>  C</a:t>
            </a:r>
            <a:r>
              <a:rPr lang="en-US" altLang="zh-CN">
                <a:sym typeface="Symbol" panose="05050102010706020507" pitchFamily="18" charset="2"/>
              </a:rPr>
              <a:t>(x)))</a:t>
            </a:r>
          </a:p>
          <a:p>
            <a:pPr algn="just">
              <a:spcBef>
                <a:spcPts val="600"/>
              </a:spcBef>
            </a:pPr>
            <a:r>
              <a:rPr lang="en-US" altLang="zh-CN">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x(</a:t>
            </a:r>
            <a:r>
              <a:rPr kumimoji="1" lang="en-US" altLang="zh-CN">
                <a:sym typeface="Symbol" pitchFamily="18" charset="2"/>
              </a:rPr>
              <a:t>(</a:t>
            </a:r>
            <a:r>
              <a:rPr lang="en-US" altLang="zh-CN">
                <a:sym typeface="Symbol" panose="05050102010706020507" pitchFamily="18" charset="2"/>
              </a:rPr>
              <a:t></a:t>
            </a:r>
            <a:r>
              <a:rPr kumimoji="1" lang="en-US" altLang="zh-CN">
                <a:sym typeface="Symbol" pitchFamily="18" charset="2"/>
              </a:rPr>
              <a:t>B(x)  </a:t>
            </a:r>
            <a:r>
              <a:rPr lang="en-US" altLang="zh-CN">
                <a:sym typeface="Symbol" panose="05050102010706020507" pitchFamily="18" charset="2"/>
              </a:rPr>
              <a:t>C(x)</a:t>
            </a:r>
            <a:r>
              <a:rPr kumimoji="1" lang="en-US" altLang="zh-CN">
                <a:sym typeface="Symbol" pitchFamily="18" charset="2"/>
              </a:rPr>
              <a:t>) (</a:t>
            </a:r>
            <a:r>
              <a:rPr lang="en-US" altLang="zh-CN">
                <a:sym typeface="Symbol" panose="05050102010706020507" pitchFamily="18" charset="2"/>
              </a:rPr>
              <a:t>A(x)</a:t>
            </a:r>
            <a:r>
              <a:rPr kumimoji="1" lang="en-US" altLang="zh-CN">
                <a:sym typeface="Symbol" pitchFamily="18" charset="2"/>
              </a:rPr>
              <a:t>  C</a:t>
            </a:r>
            <a:r>
              <a:rPr lang="en-US" altLang="zh-CN">
                <a:sym typeface="Symbol" panose="05050102010706020507" pitchFamily="18" charset="2"/>
              </a:rPr>
              <a:t>(x)))</a:t>
            </a:r>
          </a:p>
          <a:p>
            <a:pPr algn="just">
              <a:spcBef>
                <a:spcPts val="600"/>
              </a:spcBef>
            </a:pPr>
            <a:r>
              <a:rPr lang="en-US" altLang="zh-CN">
                <a:sym typeface="Symbol" panose="05050102010706020507" pitchFamily="18" charset="2"/>
              </a:rPr>
              <a:t>x((B(x)C(x))</a:t>
            </a:r>
            <a:r>
              <a:rPr kumimoji="1" lang="en-US" altLang="zh-CN">
                <a:sym typeface="Symbol" pitchFamily="18" charset="2"/>
              </a:rPr>
              <a:t> </a:t>
            </a:r>
            <a:r>
              <a:rPr lang="en-US" altLang="zh-CN">
                <a:sym typeface="Symbol" panose="05050102010706020507" pitchFamily="18" charset="2"/>
              </a:rPr>
              <a:t>(A(x)C(x)))</a:t>
            </a:r>
          </a:p>
          <a:p>
            <a:pPr algn="just">
              <a:spcBef>
                <a:spcPts val="600"/>
              </a:spcBef>
            </a:pPr>
            <a:r>
              <a:rPr lang="en-US" altLang="zh-CN">
                <a:sym typeface="Symbol" panose="05050102010706020507" pitchFamily="18" charset="2"/>
              </a:rPr>
              <a:t>x((B(x)C(x))(A(x)C(x))) </a:t>
            </a:r>
          </a:p>
          <a:p>
            <a:pPr algn="just">
              <a:spcBef>
                <a:spcPts val="600"/>
              </a:spcBef>
            </a:pPr>
            <a:endParaRPr lang="en-US" altLang="zh-CN">
              <a:sym typeface="Symbol" panose="05050102010706020507" pitchFamily="18" charset="2"/>
            </a:endParaRPr>
          </a:p>
          <a:p>
            <a:endParaRPr lang="zh-CN" altLang="en-US"/>
          </a:p>
        </p:txBody>
      </p:sp>
    </p:spTree>
    <p:extLst>
      <p:ext uri="{BB962C8B-B14F-4D97-AF65-F5344CB8AC3E}">
        <p14:creationId xmlns:p14="http://schemas.microsoft.com/office/powerpoint/2010/main" val="2941067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F044E29-49C8-4976-8819-ED5AE2E0951D}"/>
              </a:ext>
            </a:extLst>
          </p:cNvPr>
          <p:cNvSpPr>
            <a:spLocks noGrp="1"/>
          </p:cNvSpPr>
          <p:nvPr>
            <p:ph type="body" sz="quarter" idx="13"/>
          </p:nvPr>
        </p:nvSpPr>
        <p:spPr/>
        <p:txBody>
          <a:bodyPr/>
          <a:lstStyle/>
          <a:p>
            <a:r>
              <a:rPr lang="en-US" altLang="zh-CN"/>
              <a:t>2.4.2  </a:t>
            </a:r>
            <a:r>
              <a:rPr lang="zh-CN" altLang="en-US"/>
              <a:t>逻辑蕴涵关系</a:t>
            </a:r>
          </a:p>
        </p:txBody>
      </p:sp>
      <p:sp>
        <p:nvSpPr>
          <p:cNvPr id="3" name="文本占位符 2">
            <a:extLst>
              <a:ext uri="{FF2B5EF4-FFF2-40B4-BE49-F238E27FC236}">
                <a16:creationId xmlns:a16="http://schemas.microsoft.com/office/drawing/2014/main" id="{73CA651B-CC0E-4508-AA6C-0C6360333B5F}"/>
              </a:ext>
            </a:extLst>
          </p:cNvPr>
          <p:cNvSpPr>
            <a:spLocks noGrp="1"/>
          </p:cNvSpPr>
          <p:nvPr>
            <p:ph type="body" sz="quarter" idx="14"/>
          </p:nvPr>
        </p:nvSpPr>
        <p:spPr/>
        <p:txBody>
          <a:bodyPr/>
          <a:lstStyle/>
          <a:p>
            <a:r>
              <a:rPr lang="zh-CN" altLang="en-US" b="1">
                <a:sym typeface="Symbol" panose="05050102010706020507" pitchFamily="18" charset="2"/>
              </a:rPr>
              <a:t>例</a:t>
            </a:r>
            <a:r>
              <a:rPr lang="en-US" altLang="zh-CN" b="1">
                <a:sym typeface="Symbol" panose="05050102010706020507" pitchFamily="18" charset="2"/>
              </a:rPr>
              <a:t> </a:t>
            </a:r>
            <a:r>
              <a:rPr lang="en-US" altLang="zh-CN">
                <a:sym typeface="Symbol" panose="05050102010706020507" pitchFamily="18" charset="2"/>
              </a:rPr>
              <a:t> </a:t>
            </a:r>
            <a:r>
              <a:rPr lang="zh-CN" altLang="en-US"/>
              <a:t>证明 </a:t>
            </a:r>
            <a:r>
              <a:rPr lang="en-US" altLang="zh-CN"/>
              <a:t>(P</a:t>
            </a:r>
            <a:r>
              <a:rPr lang="en-US" altLang="zh-CN">
                <a:sym typeface="Symbol" panose="05050102010706020507" pitchFamily="18" charset="2"/>
              </a:rPr>
              <a:t>xA(x))y((PA(y))Q)  PQ</a:t>
            </a:r>
          </a:p>
          <a:p>
            <a:r>
              <a:rPr lang="zh-CN" altLang="en-US" b="1"/>
              <a:t>证</a:t>
            </a:r>
            <a:endParaRPr lang="en-US" altLang="zh-CN" b="1">
              <a:sym typeface="Symbol" panose="05050102010706020507" pitchFamily="18" charset="2"/>
            </a:endParaRPr>
          </a:p>
          <a:p>
            <a:r>
              <a:rPr lang="en-US" altLang="zh-CN"/>
              <a:t>(P</a:t>
            </a:r>
            <a:r>
              <a:rPr lang="en-US" altLang="zh-CN">
                <a:sym typeface="Symbol" panose="05050102010706020507" pitchFamily="18" charset="2"/>
              </a:rPr>
              <a:t>xA(x))y((PA(y))Q)</a:t>
            </a:r>
          </a:p>
          <a:p>
            <a:pPr marL="285750" indent="-285750">
              <a:buFont typeface="Symbol" panose="05050102010706020507" pitchFamily="18" charset="2"/>
              <a:buChar char="Þ"/>
            </a:pPr>
            <a:r>
              <a:rPr lang="en-US" altLang="zh-CN">
                <a:sym typeface="Symbol" panose="05050102010706020507" pitchFamily="18" charset="2"/>
              </a:rPr>
              <a:t>(</a:t>
            </a:r>
            <a:r>
              <a:rPr lang="en-US" altLang="zh-CN"/>
              <a:t>P</a:t>
            </a:r>
            <a:r>
              <a:rPr kumimoji="1" lang="en-US" altLang="zh-CN">
                <a:sym typeface="Symbol" pitchFamily="18" charset="2"/>
              </a:rPr>
              <a:t></a:t>
            </a:r>
            <a:r>
              <a:rPr lang="en-US" altLang="zh-CN">
                <a:sym typeface="Symbol" panose="05050102010706020507" pitchFamily="18" charset="2"/>
              </a:rPr>
              <a:t> xA(x)) y((PA(y))</a:t>
            </a:r>
            <a:r>
              <a:rPr kumimoji="1" lang="en-US" altLang="zh-CN">
                <a:sym typeface="Symbol" pitchFamily="18" charset="2"/>
              </a:rPr>
              <a:t>  </a:t>
            </a:r>
            <a:r>
              <a:rPr lang="en-US" altLang="zh-CN">
                <a:sym typeface="Symbol" panose="05050102010706020507" pitchFamily="18" charset="2"/>
              </a:rPr>
              <a:t>Q)</a:t>
            </a:r>
          </a:p>
          <a:p>
            <a:pPr marL="285750" indent="-285750">
              <a:buFont typeface="Symbol" panose="05050102010706020507" pitchFamily="18" charset="2"/>
              <a:buChar char="Þ"/>
            </a:pPr>
            <a:r>
              <a:rPr lang="en-US" altLang="zh-CN">
                <a:sym typeface="Symbol" panose="05050102010706020507" pitchFamily="18" charset="2"/>
              </a:rPr>
              <a:t>(</a:t>
            </a:r>
            <a:r>
              <a:rPr lang="en-US" altLang="zh-CN"/>
              <a:t>P</a:t>
            </a:r>
            <a:r>
              <a:rPr kumimoji="1" lang="en-US" altLang="zh-CN">
                <a:sym typeface="Symbol" pitchFamily="18" charset="2"/>
              </a:rPr>
              <a:t></a:t>
            </a:r>
            <a:r>
              <a:rPr lang="en-US" altLang="zh-CN">
                <a:sym typeface="Symbol" panose="05050102010706020507" pitchFamily="18" charset="2"/>
              </a:rPr>
              <a:t> xA(x)) y(P</a:t>
            </a:r>
            <a:r>
              <a:rPr kumimoji="1" lang="en-US" altLang="zh-CN">
                <a:sym typeface="Symbol" pitchFamily="18" charset="2"/>
              </a:rPr>
              <a:t>  </a:t>
            </a:r>
            <a:r>
              <a:rPr lang="en-US" altLang="zh-CN">
                <a:sym typeface="Symbol" panose="05050102010706020507" pitchFamily="18" charset="2"/>
              </a:rPr>
              <a:t>A(y)</a:t>
            </a:r>
            <a:r>
              <a:rPr kumimoji="1" lang="en-US" altLang="zh-CN">
                <a:sym typeface="Symbol" pitchFamily="18" charset="2"/>
              </a:rPr>
              <a:t>  </a:t>
            </a:r>
            <a:r>
              <a:rPr lang="en-US" altLang="zh-CN">
                <a:sym typeface="Symbol" panose="05050102010706020507" pitchFamily="18" charset="2"/>
              </a:rPr>
              <a:t>Q)</a:t>
            </a:r>
          </a:p>
          <a:p>
            <a:pPr marL="285750" indent="-285750">
              <a:buFont typeface="Symbol" panose="05050102010706020507" pitchFamily="18" charset="2"/>
              <a:buChar char="Þ"/>
            </a:pPr>
            <a:r>
              <a:rPr lang="en-US" altLang="zh-CN">
                <a:sym typeface="Symbol" panose="05050102010706020507" pitchFamily="18" charset="2"/>
              </a:rPr>
              <a:t>(</a:t>
            </a:r>
            <a:r>
              <a:rPr lang="en-US" altLang="zh-CN"/>
              <a:t>P</a:t>
            </a:r>
            <a:r>
              <a:rPr kumimoji="1" lang="en-US" altLang="zh-CN">
                <a:sym typeface="Symbol" pitchFamily="18" charset="2"/>
              </a:rPr>
              <a:t></a:t>
            </a:r>
            <a:r>
              <a:rPr lang="en-US" altLang="zh-CN">
                <a:sym typeface="Symbol" panose="05050102010706020507" pitchFamily="18" charset="2"/>
              </a:rPr>
              <a:t> xA(x))  ((P</a:t>
            </a:r>
            <a:r>
              <a:rPr kumimoji="1" lang="en-US" altLang="zh-CN">
                <a:sym typeface="Symbol" pitchFamily="18" charset="2"/>
              </a:rPr>
              <a:t>  </a:t>
            </a:r>
            <a:r>
              <a:rPr lang="en-US" altLang="zh-CN">
                <a:sym typeface="Symbol" panose="05050102010706020507" pitchFamily="18" charset="2"/>
              </a:rPr>
              <a:t>Q) </a:t>
            </a:r>
            <a:r>
              <a:rPr kumimoji="1" lang="en-US" altLang="zh-CN">
                <a:sym typeface="Symbol" pitchFamily="18" charset="2"/>
              </a:rPr>
              <a:t> </a:t>
            </a:r>
            <a:r>
              <a:rPr lang="en-US" altLang="zh-CN">
                <a:sym typeface="Symbol" panose="05050102010706020507" pitchFamily="18" charset="2"/>
              </a:rPr>
              <a:t>y(A(y)))</a:t>
            </a:r>
          </a:p>
          <a:p>
            <a:pPr marL="285750" indent="-285750">
              <a:buFont typeface="Symbol" panose="05050102010706020507" pitchFamily="18" charset="2"/>
              <a:buChar char="Þ"/>
            </a:pPr>
            <a:r>
              <a:rPr lang="en-US" altLang="zh-CN">
                <a:sym typeface="Symbol" panose="05050102010706020507" pitchFamily="18" charset="2"/>
              </a:rPr>
              <a:t>(</a:t>
            </a:r>
            <a:r>
              <a:rPr lang="en-US" altLang="zh-CN"/>
              <a:t>P</a:t>
            </a:r>
            <a:r>
              <a:rPr kumimoji="1" lang="en-US" altLang="zh-CN">
                <a:sym typeface="Symbol" pitchFamily="18" charset="2"/>
              </a:rPr>
              <a:t></a:t>
            </a:r>
            <a:r>
              <a:rPr lang="en-US" altLang="zh-CN">
                <a:sym typeface="Symbol" panose="05050102010706020507" pitchFamily="18" charset="2"/>
              </a:rPr>
              <a:t> xA(x))  ((P</a:t>
            </a:r>
            <a:r>
              <a:rPr kumimoji="1" lang="en-US" altLang="zh-CN">
                <a:sym typeface="Symbol" pitchFamily="18" charset="2"/>
              </a:rPr>
              <a:t>  </a:t>
            </a:r>
            <a:r>
              <a:rPr lang="en-US" altLang="zh-CN">
                <a:sym typeface="Symbol" panose="05050102010706020507" pitchFamily="18" charset="2"/>
              </a:rPr>
              <a:t>Q) </a:t>
            </a:r>
            <a:r>
              <a:rPr kumimoji="1" lang="en-US" altLang="zh-CN">
                <a:sym typeface="Symbol" pitchFamily="18" charset="2"/>
              </a:rPr>
              <a:t> </a:t>
            </a:r>
            <a:r>
              <a:rPr lang="en-US" altLang="zh-CN">
                <a:sym typeface="Symbol" panose="05050102010706020507" pitchFamily="18" charset="2"/>
              </a:rPr>
              <a:t>y(A(y)))</a:t>
            </a:r>
          </a:p>
          <a:p>
            <a:pPr marL="285750" indent="-285750">
              <a:buFont typeface="Symbol" panose="05050102010706020507" pitchFamily="18" charset="2"/>
              <a:buChar char="Þ"/>
            </a:pPr>
            <a:r>
              <a:rPr lang="en-US" altLang="zh-CN">
                <a:sym typeface="Symbol" panose="05050102010706020507" pitchFamily="18" charset="2"/>
              </a:rPr>
              <a:t>((</a:t>
            </a:r>
            <a:r>
              <a:rPr lang="en-US" altLang="zh-CN"/>
              <a:t>P</a:t>
            </a:r>
            <a:r>
              <a:rPr kumimoji="1" lang="en-US" altLang="zh-CN">
                <a:sym typeface="Symbol" pitchFamily="18" charset="2"/>
              </a:rPr>
              <a:t>  </a:t>
            </a:r>
            <a:r>
              <a:rPr lang="en-US" altLang="zh-CN">
                <a:sym typeface="Symbol" panose="05050102010706020507" pitchFamily="18" charset="2"/>
              </a:rPr>
              <a:t>Q) </a:t>
            </a:r>
            <a:r>
              <a:rPr kumimoji="1" lang="en-US" altLang="zh-CN">
                <a:sym typeface="Symbol" pitchFamily="18" charset="2"/>
              </a:rPr>
              <a:t></a:t>
            </a:r>
            <a:r>
              <a:rPr lang="en-US" altLang="zh-CN">
                <a:sym typeface="Symbol" panose="05050102010706020507" pitchFamily="18" charset="2"/>
              </a:rPr>
              <a:t> xA(x))  ((P</a:t>
            </a:r>
            <a:r>
              <a:rPr kumimoji="1" lang="en-US" altLang="zh-CN">
                <a:sym typeface="Symbol" pitchFamily="18" charset="2"/>
              </a:rPr>
              <a:t>  </a:t>
            </a:r>
            <a:r>
              <a:rPr lang="en-US" altLang="zh-CN">
                <a:sym typeface="Symbol" panose="05050102010706020507" pitchFamily="18" charset="2"/>
              </a:rPr>
              <a:t>Q) </a:t>
            </a:r>
            <a:r>
              <a:rPr kumimoji="1" lang="en-US" altLang="zh-CN">
                <a:sym typeface="Symbol" pitchFamily="18" charset="2"/>
              </a:rPr>
              <a:t> </a:t>
            </a:r>
            <a:r>
              <a:rPr lang="en-US" altLang="zh-CN">
                <a:sym typeface="Symbol" panose="05050102010706020507" pitchFamily="18" charset="2"/>
              </a:rPr>
              <a:t>y(A(y)))</a:t>
            </a:r>
          </a:p>
          <a:p>
            <a:pPr marL="285750" indent="-285750">
              <a:buFont typeface="Symbol" panose="05050102010706020507" pitchFamily="18" charset="2"/>
              <a:buChar char="Þ"/>
            </a:pPr>
            <a:r>
              <a:rPr lang="en-US" altLang="zh-CN">
                <a:sym typeface="Symbol" panose="05050102010706020507" pitchFamily="18" charset="2"/>
              </a:rPr>
              <a:t>(</a:t>
            </a:r>
            <a:r>
              <a:rPr lang="en-US" altLang="zh-CN"/>
              <a:t>P</a:t>
            </a:r>
            <a:r>
              <a:rPr kumimoji="1" lang="en-US" altLang="zh-CN">
                <a:sym typeface="Symbol" pitchFamily="18" charset="2"/>
              </a:rPr>
              <a:t>  </a:t>
            </a:r>
            <a:r>
              <a:rPr lang="en-US" altLang="zh-CN">
                <a:sym typeface="Symbol" panose="05050102010706020507" pitchFamily="18" charset="2"/>
              </a:rPr>
              <a:t>Q)  (xA(x) </a:t>
            </a:r>
            <a:r>
              <a:rPr kumimoji="1" lang="en-US" altLang="zh-CN">
                <a:sym typeface="Symbol" pitchFamily="18" charset="2"/>
              </a:rPr>
              <a:t> </a:t>
            </a:r>
            <a:r>
              <a:rPr lang="en-US" altLang="zh-CN">
                <a:sym typeface="Symbol" panose="05050102010706020507" pitchFamily="18" charset="2"/>
              </a:rPr>
              <a:t>y(A(y))</a:t>
            </a:r>
          </a:p>
          <a:p>
            <a:pPr marL="285750" indent="-285750">
              <a:buFont typeface="Symbol" panose="05050102010706020507" pitchFamily="18" charset="2"/>
              <a:buChar char="Þ"/>
            </a:pPr>
            <a:r>
              <a:rPr lang="en-US" altLang="zh-CN">
                <a:sym typeface="Symbol" panose="05050102010706020507" pitchFamily="18" charset="2"/>
              </a:rPr>
              <a:t>(</a:t>
            </a:r>
            <a:r>
              <a:rPr lang="en-US" altLang="zh-CN"/>
              <a:t>P</a:t>
            </a:r>
            <a:r>
              <a:rPr kumimoji="1" lang="en-US" altLang="zh-CN">
                <a:sym typeface="Symbol" pitchFamily="18" charset="2"/>
              </a:rPr>
              <a:t>  </a:t>
            </a:r>
            <a:r>
              <a:rPr lang="en-US" altLang="zh-CN">
                <a:sym typeface="Symbol" panose="05050102010706020507" pitchFamily="18" charset="2"/>
              </a:rPr>
              <a:t>Q)  (xA(x) </a:t>
            </a:r>
            <a:r>
              <a:rPr kumimoji="1" lang="en-US" altLang="zh-CN">
                <a:sym typeface="Symbol" pitchFamily="18" charset="2"/>
              </a:rPr>
              <a:t> </a:t>
            </a:r>
            <a:r>
              <a:rPr lang="en-US" altLang="zh-CN">
                <a:sym typeface="Symbol" panose="05050102010706020507" pitchFamily="18" charset="2"/>
              </a:rPr>
              <a:t>x(A(x))</a:t>
            </a:r>
          </a:p>
          <a:p>
            <a:pPr marL="285750" indent="-285750">
              <a:buFont typeface="Symbol" panose="05050102010706020507" pitchFamily="18" charset="2"/>
              <a:buChar char="Þ"/>
            </a:pPr>
            <a:r>
              <a:rPr lang="en-US" altLang="zh-CN">
                <a:sym typeface="Symbol" panose="05050102010706020507" pitchFamily="18" charset="2"/>
              </a:rPr>
              <a:t></a:t>
            </a:r>
            <a:r>
              <a:rPr lang="en-US" altLang="zh-CN"/>
              <a:t>P</a:t>
            </a:r>
            <a:r>
              <a:rPr kumimoji="1" lang="en-US" altLang="zh-CN">
                <a:sym typeface="Symbol" pitchFamily="18" charset="2"/>
              </a:rPr>
              <a:t>  </a:t>
            </a:r>
            <a:r>
              <a:rPr lang="en-US" altLang="zh-CN">
                <a:sym typeface="Symbol" panose="05050102010706020507" pitchFamily="18" charset="2"/>
              </a:rPr>
              <a:t>Q</a:t>
            </a:r>
          </a:p>
          <a:p>
            <a:pPr marL="285750" indent="-285750">
              <a:buFont typeface="Symbol" panose="05050102010706020507" pitchFamily="18" charset="2"/>
              <a:buChar char="Þ"/>
            </a:pPr>
            <a:r>
              <a:rPr lang="en-US" altLang="zh-CN">
                <a:sym typeface="Symbol" panose="05050102010706020507" pitchFamily="18" charset="2"/>
              </a:rPr>
              <a:t>PQ</a:t>
            </a:r>
          </a:p>
          <a:p>
            <a:pPr marL="285750" indent="-285750">
              <a:buFont typeface="Symbol" panose="05050102010706020507" pitchFamily="18" charset="2"/>
              <a:buChar char="Þ"/>
            </a:pPr>
            <a:endParaRPr lang="en-US" altLang="zh-CN">
              <a:sym typeface="Symbol" panose="05050102010706020507" pitchFamily="18" charset="2"/>
            </a:endParaRPr>
          </a:p>
          <a:p>
            <a:pPr marL="285750" indent="-285750">
              <a:buFont typeface="Symbol" panose="05050102010706020507" pitchFamily="18" charset="2"/>
              <a:buChar char="Þ"/>
            </a:pPr>
            <a:endParaRPr lang="en-US" altLang="zh-CN">
              <a:sym typeface="Symbol" panose="05050102010706020507" pitchFamily="18" charset="2"/>
            </a:endParaRPr>
          </a:p>
          <a:p>
            <a:pPr marL="285750" indent="-285750">
              <a:buFont typeface="Symbol" panose="05050102010706020507" pitchFamily="18" charset="2"/>
              <a:buChar char="Þ"/>
            </a:pPr>
            <a:endParaRPr lang="en-US" altLang="zh-CN">
              <a:sym typeface="Symbol" panose="05050102010706020507" pitchFamily="18" charset="2"/>
            </a:endParaRPr>
          </a:p>
          <a:p>
            <a:pPr marL="285750" indent="-285750">
              <a:buFont typeface="Symbol" panose="05050102010706020507" pitchFamily="18" charset="2"/>
              <a:buChar char="Þ"/>
            </a:pPr>
            <a:endParaRPr lang="en-US" altLang="zh-CN">
              <a:sym typeface="Symbol" panose="05050102010706020507" pitchFamily="18" charset="2"/>
            </a:endParaRPr>
          </a:p>
          <a:p>
            <a:pPr marL="285750" indent="-285750">
              <a:buFont typeface="Symbol" panose="05050102010706020507" pitchFamily="18" charset="2"/>
              <a:buChar char="Þ"/>
            </a:pPr>
            <a:endParaRPr lang="en-US" altLang="zh-CN">
              <a:sym typeface="Symbol" panose="05050102010706020507" pitchFamily="18" charset="2"/>
            </a:endParaRPr>
          </a:p>
          <a:p>
            <a:endParaRPr lang="en-US" altLang="zh-CN"/>
          </a:p>
          <a:p>
            <a:endParaRPr lang="zh-CN" altLang="en-US"/>
          </a:p>
        </p:txBody>
      </p:sp>
    </p:spTree>
    <p:extLst>
      <p:ext uri="{BB962C8B-B14F-4D97-AF65-F5344CB8AC3E}">
        <p14:creationId xmlns:p14="http://schemas.microsoft.com/office/powerpoint/2010/main" val="126602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3B7235-EB96-4CDC-B90A-5FD5AA2B91A9}"/>
              </a:ext>
            </a:extLst>
          </p:cNvPr>
          <p:cNvSpPr>
            <a:spLocks noGrp="1"/>
          </p:cNvSpPr>
          <p:nvPr>
            <p:ph type="body" sz="quarter" idx="13"/>
          </p:nvPr>
        </p:nvSpPr>
        <p:spPr>
          <a:xfrm>
            <a:off x="1805939" y="440690"/>
            <a:ext cx="5099358" cy="514350"/>
          </a:xfrm>
        </p:spPr>
        <p:txBody>
          <a:bodyPr/>
          <a:lstStyle/>
          <a:p>
            <a:r>
              <a:rPr lang="zh-CN" altLang="en-US" dirty="0"/>
              <a:t>回顾</a:t>
            </a:r>
            <a:endParaRPr lang="en-US" altLang="zh-CN" dirty="0"/>
          </a:p>
        </p:txBody>
      </p:sp>
      <p:sp>
        <p:nvSpPr>
          <p:cNvPr id="3" name="文本占位符 2">
            <a:extLst>
              <a:ext uri="{FF2B5EF4-FFF2-40B4-BE49-F238E27FC236}">
                <a16:creationId xmlns:a16="http://schemas.microsoft.com/office/drawing/2014/main" id="{34859B13-772A-4031-A15E-A304565C9B7E}"/>
              </a:ext>
            </a:extLst>
          </p:cNvPr>
          <p:cNvSpPr>
            <a:spLocks noGrp="1"/>
          </p:cNvSpPr>
          <p:nvPr>
            <p:ph type="body" sz="quarter" idx="14"/>
          </p:nvPr>
        </p:nvSpPr>
        <p:spPr/>
        <p:txBody>
          <a:bodyPr/>
          <a:lstStyle/>
          <a:p>
            <a:pPr algn="just">
              <a:spcBef>
                <a:spcPts val="600"/>
              </a:spcBef>
            </a:pPr>
            <a:r>
              <a:rPr lang="zh-CN" altLang="en-US" b="1" dirty="0"/>
              <a:t>基本逻辑等价式</a:t>
            </a:r>
            <a:endParaRPr lang="en-US" altLang="zh-CN" b="1" dirty="0"/>
          </a:p>
          <a:p>
            <a:pPr algn="just">
              <a:spcBef>
                <a:spcPts val="600"/>
              </a:spcBef>
            </a:pPr>
            <a:endParaRPr lang="en-US" altLang="zh-CN" b="1" dirty="0"/>
          </a:p>
          <a:p>
            <a:pPr marL="285750" indent="-285750" algn="just">
              <a:spcBef>
                <a:spcPts val="600"/>
              </a:spcBef>
              <a:buFont typeface="Wingdings" panose="05000000000000000000" pitchFamily="2" charset="2"/>
              <a:buChar char="Ø"/>
            </a:pPr>
            <a:r>
              <a:rPr lang="zh-CN" altLang="en-US" dirty="0"/>
              <a:t>自反性，对称性及传递性</a:t>
            </a:r>
            <a:endParaRPr lang="en-US" altLang="zh-CN" b="1" dirty="0"/>
          </a:p>
          <a:p>
            <a:pPr marL="285750" indent="-285750" algn="just">
              <a:spcBef>
                <a:spcPts val="600"/>
              </a:spcBef>
              <a:buFont typeface="Wingdings" panose="05000000000000000000" pitchFamily="2" charset="2"/>
              <a:buChar char="Ø"/>
            </a:pPr>
            <a:r>
              <a:rPr lang="zh-CN" altLang="en-US" dirty="0"/>
              <a:t>进行命题变远带入的基本逻辑等价式</a:t>
            </a:r>
            <a:endParaRPr lang="en-US" altLang="zh-CN" b="1" dirty="0"/>
          </a:p>
          <a:p>
            <a:pPr algn="just">
              <a:spcBef>
                <a:spcPts val="600"/>
              </a:spcBef>
            </a:pPr>
            <a:endParaRPr lang="en-US" altLang="zh-CN" b="1" dirty="0"/>
          </a:p>
          <a:p>
            <a:pPr algn="just">
              <a:spcBef>
                <a:spcPts val="600"/>
              </a:spcBef>
            </a:pPr>
            <a:r>
              <a:rPr lang="en-US" altLang="zh-CN" dirty="0"/>
              <a:t>1   (1) </a:t>
            </a: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  </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a:t>                       (2) </a:t>
            </a: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  </a:t>
            </a:r>
            <a:r>
              <a:rPr lang="en-US" altLang="zh-CN" dirty="0" err="1">
                <a:sym typeface="Symbol" panose="05050102010706020507" pitchFamily="18" charset="2"/>
              </a:rPr>
              <a:t>xA</a:t>
            </a:r>
            <a:r>
              <a:rPr lang="en-US" altLang="zh-CN" dirty="0">
                <a:sym typeface="Symbol" panose="05050102010706020507" pitchFamily="18" charset="2"/>
              </a:rPr>
              <a:t>(x)</a:t>
            </a:r>
          </a:p>
          <a:p>
            <a:pPr algn="just">
              <a:spcBef>
                <a:spcPts val="600"/>
              </a:spcBef>
            </a:pPr>
            <a:r>
              <a:rPr lang="en-US" altLang="zh-CN" dirty="0"/>
              <a:t>2   (1) </a:t>
            </a: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  x(A(x)B(x))</a:t>
            </a:r>
            <a:r>
              <a:rPr lang="en-US" altLang="zh-CN" dirty="0"/>
              <a:t>     (2) </a:t>
            </a:r>
            <a:r>
              <a:rPr lang="en-US" altLang="zh-CN" dirty="0">
                <a:sym typeface="Symbol" panose="05050102010706020507" pitchFamily="18" charset="2"/>
              </a:rPr>
              <a:t></a:t>
            </a:r>
            <a:r>
              <a:rPr lang="en-US" altLang="zh-CN" dirty="0" err="1">
                <a:sym typeface="Symbol" panose="05050102010706020507" pitchFamily="18" charset="2"/>
              </a:rPr>
              <a:t>xA</a:t>
            </a:r>
            <a:r>
              <a:rPr lang="en-US" altLang="zh-CN" dirty="0">
                <a:sym typeface="Symbol" panose="05050102010706020507" pitchFamily="18" charset="2"/>
              </a:rPr>
              <a:t>(x)</a:t>
            </a:r>
            <a:r>
              <a:rPr lang="en-US" altLang="zh-CN" dirty="0" err="1">
                <a:sym typeface="Symbol" panose="05050102010706020507" pitchFamily="18" charset="2"/>
              </a:rPr>
              <a:t>xB</a:t>
            </a:r>
            <a:r>
              <a:rPr lang="en-US" altLang="zh-CN" dirty="0">
                <a:sym typeface="Symbol" panose="05050102010706020507" pitchFamily="18" charset="2"/>
              </a:rPr>
              <a:t>(x)  x(A(x)B(x))</a:t>
            </a:r>
          </a:p>
          <a:p>
            <a:pPr marL="342900" indent="-342900" algn="just">
              <a:spcBef>
                <a:spcPts val="600"/>
              </a:spcBef>
              <a:buAutoNum type="arabicPlain" startAt="3"/>
            </a:pPr>
            <a:r>
              <a:rPr lang="en-US" altLang="zh-CN" dirty="0"/>
              <a:t>(1) </a:t>
            </a:r>
            <a:r>
              <a:rPr lang="en-US" altLang="zh-CN" dirty="0">
                <a:sym typeface="Symbol" panose="05050102010706020507" pitchFamily="18" charset="2"/>
              </a:rPr>
              <a:t></a:t>
            </a:r>
            <a:r>
              <a:rPr lang="en-US" altLang="zh-CN" dirty="0" err="1">
                <a:sym typeface="Symbol" panose="05050102010706020507" pitchFamily="18" charset="2"/>
              </a:rPr>
              <a:t>xyA</a:t>
            </a:r>
            <a:r>
              <a:rPr lang="en-US" altLang="zh-CN" dirty="0">
                <a:sym typeface="Symbol" panose="05050102010706020507" pitchFamily="18" charset="2"/>
              </a:rPr>
              <a:t>(</a:t>
            </a:r>
            <a:r>
              <a:rPr lang="en-US" altLang="zh-CN" dirty="0" err="1">
                <a:sym typeface="Symbol" panose="05050102010706020507" pitchFamily="18" charset="2"/>
              </a:rPr>
              <a:t>x,y</a:t>
            </a:r>
            <a:r>
              <a:rPr lang="en-US" altLang="zh-CN" dirty="0">
                <a:sym typeface="Symbol" panose="05050102010706020507" pitchFamily="18" charset="2"/>
              </a:rPr>
              <a:t>)  </a:t>
            </a:r>
            <a:r>
              <a:rPr lang="en-US" altLang="zh-CN" dirty="0" err="1">
                <a:sym typeface="Symbol" panose="05050102010706020507" pitchFamily="18" charset="2"/>
              </a:rPr>
              <a:t>yxA</a:t>
            </a:r>
            <a:r>
              <a:rPr lang="en-US" altLang="zh-CN" dirty="0">
                <a:sym typeface="Symbol" panose="05050102010706020507" pitchFamily="18" charset="2"/>
              </a:rPr>
              <a:t>(</a:t>
            </a:r>
            <a:r>
              <a:rPr lang="en-US" altLang="zh-CN" dirty="0" err="1">
                <a:sym typeface="Symbol" panose="05050102010706020507" pitchFamily="18" charset="2"/>
              </a:rPr>
              <a:t>x,y</a:t>
            </a:r>
            <a:r>
              <a:rPr lang="en-US" altLang="zh-CN" dirty="0">
                <a:sym typeface="Symbol" panose="05050102010706020507" pitchFamily="18" charset="2"/>
              </a:rPr>
              <a:t>)</a:t>
            </a:r>
            <a:r>
              <a:rPr lang="en-US" altLang="zh-CN" dirty="0"/>
              <a:t>              (2) </a:t>
            </a:r>
            <a:r>
              <a:rPr lang="en-US" altLang="zh-CN" dirty="0">
                <a:sym typeface="Symbol" panose="05050102010706020507" pitchFamily="18" charset="2"/>
              </a:rPr>
              <a:t></a:t>
            </a:r>
            <a:r>
              <a:rPr lang="en-US" altLang="zh-CN" dirty="0" err="1">
                <a:sym typeface="Symbol" panose="05050102010706020507" pitchFamily="18" charset="2"/>
              </a:rPr>
              <a:t>xyA</a:t>
            </a:r>
            <a:r>
              <a:rPr lang="en-US" altLang="zh-CN" dirty="0">
                <a:sym typeface="Symbol" panose="05050102010706020507" pitchFamily="18" charset="2"/>
              </a:rPr>
              <a:t>(</a:t>
            </a:r>
            <a:r>
              <a:rPr lang="en-US" altLang="zh-CN" dirty="0" err="1">
                <a:sym typeface="Symbol" panose="05050102010706020507" pitchFamily="18" charset="2"/>
              </a:rPr>
              <a:t>x,y</a:t>
            </a:r>
            <a:r>
              <a:rPr lang="en-US" altLang="zh-CN" dirty="0">
                <a:sym typeface="Symbol" panose="05050102010706020507" pitchFamily="18" charset="2"/>
              </a:rPr>
              <a:t>)  </a:t>
            </a:r>
            <a:r>
              <a:rPr lang="en-US" altLang="zh-CN" dirty="0" err="1">
                <a:sym typeface="Symbol" panose="05050102010706020507" pitchFamily="18" charset="2"/>
              </a:rPr>
              <a:t>yxA</a:t>
            </a:r>
            <a:r>
              <a:rPr lang="en-US" altLang="zh-CN" dirty="0">
                <a:sym typeface="Symbol" panose="05050102010706020507" pitchFamily="18" charset="2"/>
              </a:rPr>
              <a:t>(</a:t>
            </a:r>
            <a:r>
              <a:rPr lang="en-US" altLang="zh-CN" dirty="0" err="1">
                <a:sym typeface="Symbol" panose="05050102010706020507" pitchFamily="18" charset="2"/>
              </a:rPr>
              <a:t>x,y</a:t>
            </a:r>
            <a:r>
              <a:rPr lang="en-US" altLang="zh-CN" dirty="0">
                <a:sym typeface="Symbol" panose="05050102010706020507" pitchFamily="18" charset="2"/>
              </a:rPr>
              <a:t>)  </a:t>
            </a:r>
          </a:p>
          <a:p>
            <a:pPr algn="just">
              <a:spcBef>
                <a:spcPts val="600"/>
              </a:spcBef>
            </a:pPr>
            <a:r>
              <a:rPr lang="en-US" altLang="zh-CN" dirty="0">
                <a:sym typeface="Symbol" panose="05050102010706020507" pitchFamily="18" charset="2"/>
              </a:rPr>
              <a:t>   </a:t>
            </a:r>
          </a:p>
          <a:p>
            <a:pPr marL="0" marR="0" lvl="0" indent="0"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          </a:t>
            </a:r>
            <a:r>
              <a:rPr kumimoji="1" lang="en-US" altLang="zh-CN" sz="1800" b="0" i="0" u="none" strike="noStrike" cap="none" normalizeH="0" baseline="0" dirty="0" err="1">
                <a:ln>
                  <a:noFill/>
                </a:ln>
                <a:solidFill>
                  <a:schemeClr val="tx1"/>
                </a:solidFill>
                <a:effectLst/>
                <a:latin typeface="+mn-ea"/>
                <a:ea typeface="+mn-ea"/>
                <a:sym typeface="Symbol" pitchFamily="18" charset="2"/>
              </a:rPr>
              <a:t>xP</a:t>
            </a:r>
            <a:r>
              <a:rPr kumimoji="1" lang="en-US" altLang="zh-CN" sz="1800" b="0" i="0" u="none" strike="noStrike" cap="none" normalizeH="0" baseline="0" dirty="0">
                <a:ln>
                  <a:noFill/>
                </a:ln>
                <a:solidFill>
                  <a:schemeClr val="tx1"/>
                </a:solidFill>
                <a:effectLst/>
                <a:latin typeface="+mn-ea"/>
                <a:ea typeface="+mn-ea"/>
                <a:sym typeface="Symbol" pitchFamily="18" charset="2"/>
              </a:rPr>
              <a:t>  P                                             </a:t>
            </a:r>
            <a:r>
              <a:rPr kumimoji="1" lang="en-US" altLang="zh-CN" sz="1800" b="0" i="0" u="none" strike="noStrike" cap="none" normalizeH="0" baseline="0" dirty="0" err="1">
                <a:ln>
                  <a:noFill/>
                </a:ln>
                <a:solidFill>
                  <a:schemeClr val="tx1"/>
                </a:solidFill>
                <a:effectLst/>
                <a:latin typeface="+mn-ea"/>
                <a:ea typeface="+mn-ea"/>
                <a:sym typeface="Symbol" pitchFamily="18" charset="2"/>
              </a:rPr>
              <a:t>xP</a:t>
            </a:r>
            <a:r>
              <a:rPr kumimoji="1" lang="en-US" altLang="zh-CN" sz="1800" b="0" i="0" u="none" strike="noStrike" cap="none" normalizeH="0" baseline="0" dirty="0">
                <a:ln>
                  <a:noFill/>
                </a:ln>
                <a:solidFill>
                  <a:schemeClr val="tx1"/>
                </a:solidFill>
                <a:effectLst/>
                <a:latin typeface="+mn-ea"/>
                <a:ea typeface="+mn-ea"/>
                <a:sym typeface="Symbol" pitchFamily="18" charset="2"/>
              </a:rPr>
              <a:t>  P</a:t>
            </a:r>
          </a:p>
          <a:p>
            <a:pPr marL="0" marR="0" lvl="0" indent="0"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          x(A(x)P)  </a:t>
            </a:r>
            <a:r>
              <a:rPr kumimoji="1" lang="en-US" altLang="zh-CN" sz="1800" b="0" i="0" u="none" strike="noStrike" cap="none" normalizeH="0" baseline="0" dirty="0" err="1">
                <a:ln>
                  <a:noFill/>
                </a:ln>
                <a:solidFill>
                  <a:schemeClr val="tx1"/>
                </a:solidFill>
                <a:effectLst/>
                <a:latin typeface="+mn-ea"/>
                <a:ea typeface="+mn-ea"/>
                <a:sym typeface="Symbol" pitchFamily="18" charset="2"/>
              </a:rPr>
              <a:t>xA</a:t>
            </a:r>
            <a:r>
              <a:rPr kumimoji="1" lang="en-US" altLang="zh-CN" sz="1800" b="0" i="0" u="none" strike="noStrike" cap="none" normalizeH="0" baseline="0" dirty="0">
                <a:ln>
                  <a:noFill/>
                </a:ln>
                <a:solidFill>
                  <a:schemeClr val="tx1"/>
                </a:solidFill>
                <a:effectLst/>
                <a:latin typeface="+mn-ea"/>
                <a:ea typeface="+mn-ea"/>
                <a:sym typeface="Symbol" pitchFamily="18" charset="2"/>
              </a:rPr>
              <a:t>(x)P                      x(A(x)P)  </a:t>
            </a:r>
            <a:r>
              <a:rPr kumimoji="1" lang="en-US" altLang="zh-CN" sz="1800" b="0" i="0" u="none" strike="noStrike" cap="none" normalizeH="0" baseline="0" dirty="0" err="1">
                <a:ln>
                  <a:noFill/>
                </a:ln>
                <a:solidFill>
                  <a:schemeClr val="tx1"/>
                </a:solidFill>
                <a:effectLst/>
                <a:latin typeface="+mn-ea"/>
                <a:ea typeface="+mn-ea"/>
                <a:sym typeface="Symbol" pitchFamily="18" charset="2"/>
              </a:rPr>
              <a:t>xA</a:t>
            </a:r>
            <a:r>
              <a:rPr kumimoji="1" lang="en-US" altLang="zh-CN" sz="1800" b="0" i="0" u="none" strike="noStrike" cap="none" normalizeH="0" baseline="0" dirty="0">
                <a:ln>
                  <a:noFill/>
                </a:ln>
                <a:solidFill>
                  <a:schemeClr val="tx1"/>
                </a:solidFill>
                <a:effectLst/>
                <a:latin typeface="+mn-ea"/>
                <a:ea typeface="+mn-ea"/>
                <a:sym typeface="Symbol" pitchFamily="18" charset="2"/>
              </a:rPr>
              <a:t>(x)P</a:t>
            </a:r>
          </a:p>
          <a:p>
            <a:pPr marL="0" marR="0" lvl="0" indent="0"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          x(A(x)P)  </a:t>
            </a:r>
            <a:r>
              <a:rPr kumimoji="1" lang="en-US" altLang="zh-CN" sz="1800" b="0" i="0" u="none" strike="noStrike" cap="none" normalizeH="0" baseline="0" dirty="0" err="1">
                <a:ln>
                  <a:noFill/>
                </a:ln>
                <a:solidFill>
                  <a:schemeClr val="tx1"/>
                </a:solidFill>
                <a:effectLst/>
                <a:latin typeface="+mn-ea"/>
                <a:ea typeface="+mn-ea"/>
                <a:sym typeface="Symbol" pitchFamily="18" charset="2"/>
              </a:rPr>
              <a:t>xA</a:t>
            </a:r>
            <a:r>
              <a:rPr kumimoji="1" lang="en-US" altLang="zh-CN" sz="1800" b="0" i="0" u="none" strike="noStrike" cap="none" normalizeH="0" baseline="0" dirty="0">
                <a:ln>
                  <a:noFill/>
                </a:ln>
                <a:solidFill>
                  <a:schemeClr val="tx1"/>
                </a:solidFill>
                <a:effectLst/>
                <a:latin typeface="+mn-ea"/>
                <a:ea typeface="+mn-ea"/>
                <a:sym typeface="Symbol" pitchFamily="18" charset="2"/>
              </a:rPr>
              <a:t>(x)P                      x(A(x)P)  </a:t>
            </a:r>
            <a:r>
              <a:rPr kumimoji="1" lang="en-US" altLang="zh-CN" sz="1800" b="0" i="0" u="none" strike="noStrike" cap="none" normalizeH="0" baseline="0" dirty="0" err="1">
                <a:ln>
                  <a:noFill/>
                </a:ln>
                <a:solidFill>
                  <a:schemeClr val="tx1"/>
                </a:solidFill>
                <a:effectLst/>
                <a:latin typeface="+mn-ea"/>
                <a:ea typeface="+mn-ea"/>
                <a:sym typeface="Symbol" pitchFamily="18" charset="2"/>
              </a:rPr>
              <a:t>xA</a:t>
            </a:r>
            <a:r>
              <a:rPr kumimoji="1" lang="en-US" altLang="zh-CN" sz="1800" b="0" i="0" u="none" strike="noStrike" cap="none" normalizeH="0" baseline="0" dirty="0">
                <a:ln>
                  <a:noFill/>
                </a:ln>
                <a:solidFill>
                  <a:schemeClr val="tx1"/>
                </a:solidFill>
                <a:effectLst/>
                <a:latin typeface="+mn-ea"/>
                <a:ea typeface="+mn-ea"/>
                <a:sym typeface="Symbol" pitchFamily="18" charset="2"/>
              </a:rPr>
              <a:t>(x)P</a:t>
            </a:r>
          </a:p>
          <a:p>
            <a:pPr marL="0" marR="0" lvl="0" indent="0"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          x(A(x)P)  </a:t>
            </a:r>
            <a:r>
              <a:rPr kumimoji="1" lang="en-US" altLang="zh-CN" sz="1800" b="0" i="0" u="none" strike="noStrike" cap="none" normalizeH="0" baseline="0" dirty="0" err="1">
                <a:ln>
                  <a:noFill/>
                </a:ln>
                <a:solidFill>
                  <a:schemeClr val="tx1"/>
                </a:solidFill>
                <a:effectLst/>
                <a:latin typeface="+mn-ea"/>
                <a:ea typeface="+mn-ea"/>
                <a:sym typeface="Symbol" pitchFamily="18" charset="2"/>
              </a:rPr>
              <a:t>xA</a:t>
            </a:r>
            <a:r>
              <a:rPr kumimoji="1" lang="en-US" altLang="zh-CN" sz="1800" b="0" i="0" u="none" strike="noStrike" cap="none" normalizeH="0" baseline="0" dirty="0">
                <a:ln>
                  <a:noFill/>
                </a:ln>
                <a:solidFill>
                  <a:schemeClr val="tx1"/>
                </a:solidFill>
                <a:effectLst/>
                <a:latin typeface="+mn-ea"/>
                <a:ea typeface="+mn-ea"/>
                <a:sym typeface="Symbol" pitchFamily="18" charset="2"/>
              </a:rPr>
              <a:t>(x)P                    x(A(x)P)  </a:t>
            </a:r>
            <a:r>
              <a:rPr kumimoji="1" lang="en-US" altLang="zh-CN" sz="1800" b="0" i="0" u="none" strike="noStrike" cap="none" normalizeH="0" baseline="0" dirty="0" err="1">
                <a:ln>
                  <a:noFill/>
                </a:ln>
                <a:solidFill>
                  <a:schemeClr val="tx1"/>
                </a:solidFill>
                <a:effectLst/>
                <a:latin typeface="+mn-ea"/>
                <a:ea typeface="+mn-ea"/>
                <a:sym typeface="Symbol" pitchFamily="18" charset="2"/>
              </a:rPr>
              <a:t>xA</a:t>
            </a:r>
            <a:r>
              <a:rPr kumimoji="1" lang="en-US" altLang="zh-CN" sz="1800" b="0" i="0" u="none" strike="noStrike" cap="none" normalizeH="0" baseline="0" dirty="0">
                <a:ln>
                  <a:noFill/>
                </a:ln>
                <a:solidFill>
                  <a:schemeClr val="tx1"/>
                </a:solidFill>
                <a:effectLst/>
                <a:latin typeface="+mn-ea"/>
                <a:ea typeface="+mn-ea"/>
                <a:sym typeface="Symbol" pitchFamily="18" charset="2"/>
              </a:rPr>
              <a:t>(x)P</a:t>
            </a:r>
          </a:p>
          <a:p>
            <a:pPr marL="0" marR="0" lvl="0" indent="0"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          x(PB(x))  P</a:t>
            </a:r>
            <a:r>
              <a:rPr kumimoji="1" lang="en-US" altLang="zh-CN" sz="1800" b="0" i="0" u="none" strike="noStrike" cap="none" normalizeH="0" baseline="0" dirty="0" err="1">
                <a:ln>
                  <a:noFill/>
                </a:ln>
                <a:solidFill>
                  <a:schemeClr val="tx1"/>
                </a:solidFill>
                <a:effectLst/>
                <a:latin typeface="+mn-ea"/>
                <a:ea typeface="+mn-ea"/>
                <a:sym typeface="Symbol" pitchFamily="18" charset="2"/>
              </a:rPr>
              <a:t>xB</a:t>
            </a:r>
            <a:r>
              <a:rPr kumimoji="1" lang="en-US" altLang="zh-CN" sz="1800" b="0" i="0" u="none" strike="noStrike" cap="none" normalizeH="0" baseline="0" dirty="0">
                <a:ln>
                  <a:noFill/>
                </a:ln>
                <a:solidFill>
                  <a:schemeClr val="tx1"/>
                </a:solidFill>
                <a:effectLst/>
                <a:latin typeface="+mn-ea"/>
                <a:ea typeface="+mn-ea"/>
                <a:sym typeface="Symbol" pitchFamily="18" charset="2"/>
              </a:rPr>
              <a:t>(x)                    x(PB(x))  P</a:t>
            </a:r>
            <a:r>
              <a:rPr kumimoji="1" lang="en-US" altLang="zh-CN" sz="1800" b="0" i="0" u="none" strike="noStrike" cap="none" normalizeH="0" baseline="0" dirty="0" err="1">
                <a:ln>
                  <a:noFill/>
                </a:ln>
                <a:solidFill>
                  <a:schemeClr val="tx1"/>
                </a:solidFill>
                <a:effectLst/>
                <a:latin typeface="+mn-ea"/>
                <a:ea typeface="+mn-ea"/>
                <a:sym typeface="Symbol" pitchFamily="18" charset="2"/>
              </a:rPr>
              <a:t>xB</a:t>
            </a:r>
            <a:r>
              <a:rPr kumimoji="1" lang="en-US" altLang="zh-CN" sz="1800" b="0" i="0" u="none" strike="noStrike" cap="none" normalizeH="0" baseline="0" dirty="0">
                <a:ln>
                  <a:noFill/>
                </a:ln>
                <a:solidFill>
                  <a:schemeClr val="tx1"/>
                </a:solidFill>
                <a:effectLst/>
                <a:latin typeface="+mn-ea"/>
                <a:ea typeface="+mn-ea"/>
                <a:sym typeface="Symbol" pitchFamily="18" charset="2"/>
              </a:rPr>
              <a:t>(x)</a:t>
            </a:r>
          </a:p>
          <a:p>
            <a:pPr marL="0" marR="0" lvl="0" indent="0" algn="ctr" defTabSz="914400" rtl="0" eaLnBrk="1" fontAlgn="base" latinLnBrk="0" hangingPunct="1">
              <a:lnSpc>
                <a:spcPct val="100000"/>
              </a:lnSpc>
              <a:spcBef>
                <a:spcPts val="600"/>
              </a:spcBef>
              <a:spcAft>
                <a:spcPct val="0"/>
              </a:spcAft>
              <a:buClrTx/>
              <a:buSzTx/>
              <a:buFontTx/>
              <a:buNone/>
              <a:tabLst/>
            </a:pPr>
            <a:endParaRPr kumimoji="1" lang="en-US" altLang="zh-CN" sz="1800" b="0" i="0" u="none" strike="noStrike" cap="none" normalizeH="0" baseline="0" dirty="0">
              <a:ln>
                <a:noFill/>
              </a:ln>
              <a:solidFill>
                <a:schemeClr val="tx1"/>
              </a:solidFill>
              <a:effectLst/>
              <a:latin typeface="+mn-ea"/>
              <a:ea typeface="+mn-ea"/>
              <a:sym typeface="Symbol" pitchFamily="18" charset="2"/>
            </a:endParaRPr>
          </a:p>
          <a:p>
            <a:pPr algn="just">
              <a:spcBef>
                <a:spcPts val="600"/>
              </a:spcBef>
            </a:pPr>
            <a:endParaRPr lang="en-US" altLang="zh-CN" dirty="0">
              <a:sym typeface="Symbol" panose="05050102010706020507" pitchFamily="18" charset="2"/>
            </a:endParaRPr>
          </a:p>
        </p:txBody>
      </p:sp>
    </p:spTree>
    <p:extLst>
      <p:ext uri="{BB962C8B-B14F-4D97-AF65-F5344CB8AC3E}">
        <p14:creationId xmlns:p14="http://schemas.microsoft.com/office/powerpoint/2010/main" val="380016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FEE6342-E56A-493C-B776-F70EDE78A442}"/>
              </a:ext>
            </a:extLst>
          </p:cNvPr>
          <p:cNvSpPr>
            <a:spLocks noGrp="1"/>
          </p:cNvSpPr>
          <p:nvPr>
            <p:ph type="body" sz="quarter" idx="13"/>
          </p:nvPr>
        </p:nvSpPr>
        <p:spPr/>
        <p:txBody>
          <a:bodyPr/>
          <a:lstStyle/>
          <a:p>
            <a:r>
              <a:rPr lang="zh-CN" altLang="en-US" dirty="0"/>
              <a:t>回顾</a:t>
            </a:r>
          </a:p>
        </p:txBody>
      </p:sp>
      <p:sp>
        <p:nvSpPr>
          <p:cNvPr id="3" name="文本占位符 2">
            <a:extLst>
              <a:ext uri="{FF2B5EF4-FFF2-40B4-BE49-F238E27FC236}">
                <a16:creationId xmlns:a16="http://schemas.microsoft.com/office/drawing/2014/main" id="{16421092-C2E9-49AD-AE7C-E25150A06959}"/>
              </a:ext>
            </a:extLst>
          </p:cNvPr>
          <p:cNvSpPr>
            <a:spLocks noGrp="1"/>
          </p:cNvSpPr>
          <p:nvPr>
            <p:ph type="body" sz="quarter" idx="14"/>
          </p:nvPr>
        </p:nvSpPr>
        <p:spPr/>
        <p:txBody>
          <a:bodyPr/>
          <a:lstStyle/>
          <a:p>
            <a:pPr algn="just">
              <a:spcBef>
                <a:spcPts val="600"/>
              </a:spcBef>
            </a:pPr>
            <a:r>
              <a:rPr lang="zh-CN" altLang="en-US" b="1" dirty="0"/>
              <a:t>引理</a:t>
            </a:r>
            <a:r>
              <a:rPr lang="zh-CN" altLang="en-US" dirty="0"/>
              <a:t>　设 </a:t>
            </a:r>
            <a:r>
              <a:rPr lang="zh-CN" altLang="en-US" dirty="0">
                <a:sym typeface="Symbol" panose="05050102010706020507" pitchFamily="18" charset="2"/>
              </a:rPr>
              <a:t></a:t>
            </a:r>
            <a:r>
              <a:rPr lang="en-US" altLang="zh-CN" dirty="0">
                <a:sym typeface="Symbol" panose="05050102010706020507" pitchFamily="18" charset="2"/>
              </a:rPr>
              <a:t>,  </a:t>
            </a:r>
            <a:r>
              <a:rPr lang="zh-CN" altLang="en-US" dirty="0"/>
              <a:t>是谓词公式。若 </a:t>
            </a:r>
            <a:r>
              <a:rPr lang="zh-CN" altLang="en-US" dirty="0">
                <a:sym typeface="Symbol" panose="05050102010706020507" pitchFamily="18" charset="2"/>
              </a:rPr>
              <a:t>  </a:t>
            </a:r>
            <a:r>
              <a:rPr lang="zh-CN" altLang="en-US" dirty="0"/>
              <a:t> ，则</a:t>
            </a:r>
          </a:p>
          <a:p>
            <a:pPr indent="288925" algn="just">
              <a:spcBef>
                <a:spcPts val="600"/>
              </a:spcBef>
            </a:pPr>
            <a:r>
              <a:rPr lang="zh-CN" altLang="en-US" dirty="0"/>
              <a:t>    </a:t>
            </a:r>
            <a:r>
              <a:rPr lang="en-US" altLang="zh-CN" dirty="0"/>
              <a:t>1) </a:t>
            </a:r>
            <a:r>
              <a:rPr lang="en-US" altLang="zh-CN" dirty="0">
                <a:sym typeface="Symbol" panose="05050102010706020507" pitchFamily="18" charset="2"/>
              </a:rPr>
              <a:t>x  x </a:t>
            </a:r>
            <a:endParaRPr lang="en-US" altLang="zh-CN" dirty="0"/>
          </a:p>
          <a:p>
            <a:pPr indent="288925" algn="just">
              <a:spcBef>
                <a:spcPts val="600"/>
              </a:spcBef>
            </a:pPr>
            <a:r>
              <a:rPr lang="en-US" altLang="zh-CN" dirty="0"/>
              <a:t>    2) </a:t>
            </a:r>
            <a:r>
              <a:rPr lang="en-US" altLang="zh-CN" dirty="0">
                <a:sym typeface="Symbol" panose="05050102010706020507" pitchFamily="18" charset="2"/>
              </a:rPr>
              <a:t>x  x </a:t>
            </a:r>
            <a:endParaRPr lang="en-US" altLang="zh-CN" dirty="0"/>
          </a:p>
          <a:p>
            <a:pPr indent="288925" algn="just">
              <a:spcBef>
                <a:spcPts val="600"/>
              </a:spcBef>
            </a:pPr>
            <a:endParaRPr lang="en-US" altLang="zh-CN" b="1" dirty="0">
              <a:sym typeface="Symbol" panose="05050102010706020507" pitchFamily="18" charset="2"/>
            </a:endParaRPr>
          </a:p>
          <a:p>
            <a:pPr algn="just">
              <a:spcBef>
                <a:spcPts val="600"/>
              </a:spcBef>
            </a:pPr>
            <a:r>
              <a:rPr lang="zh-CN" altLang="en-US" b="1" dirty="0"/>
              <a:t>替换定理</a:t>
            </a:r>
            <a:endParaRPr lang="en-US" altLang="zh-CN" b="1" dirty="0"/>
          </a:p>
          <a:p>
            <a:pPr algn="just">
              <a:spcBef>
                <a:spcPts val="600"/>
              </a:spcBef>
            </a:pPr>
            <a:r>
              <a:rPr lang="zh-CN" altLang="en-US" dirty="0"/>
              <a:t>设</a:t>
            </a:r>
            <a:r>
              <a:rPr lang="zh-CN" altLang="en-US" dirty="0">
                <a:sym typeface="Symbol" panose="05050102010706020507" pitchFamily="18" charset="2"/>
              </a:rPr>
              <a:t></a:t>
            </a:r>
            <a:r>
              <a:rPr lang="zh-CN" altLang="en-US" dirty="0"/>
              <a:t>是</a:t>
            </a:r>
            <a:r>
              <a:rPr lang="zh-CN" altLang="en-US" dirty="0">
                <a:sym typeface="Symbol" panose="05050102010706020507" pitchFamily="18" charset="2"/>
              </a:rPr>
              <a:t></a:t>
            </a:r>
            <a:r>
              <a:rPr lang="zh-CN" altLang="en-US" dirty="0"/>
              <a:t>关于</a:t>
            </a:r>
            <a:r>
              <a:rPr lang="zh-CN" altLang="en-US" dirty="0">
                <a:sym typeface="Symbol" panose="05050102010706020507" pitchFamily="18" charset="2"/>
              </a:rPr>
              <a:t></a:t>
            </a:r>
            <a:r>
              <a:rPr lang="zh-CN" altLang="en-US" dirty="0"/>
              <a:t>替换为</a:t>
            </a:r>
            <a:r>
              <a:rPr lang="zh-CN" altLang="en-US" dirty="0">
                <a:sym typeface="Symbol" panose="05050102010706020507" pitchFamily="18" charset="2"/>
              </a:rPr>
              <a:t></a:t>
            </a:r>
            <a:r>
              <a:rPr lang="zh-CN" altLang="en-US" dirty="0"/>
              <a:t>的结果。如果</a:t>
            </a:r>
            <a:r>
              <a:rPr lang="zh-CN" altLang="en-US" dirty="0">
                <a:sym typeface="Symbol" panose="05050102010706020507" pitchFamily="18" charset="2"/>
              </a:rPr>
              <a:t></a:t>
            </a:r>
            <a:r>
              <a:rPr lang="zh-CN" altLang="en-US" dirty="0"/>
              <a:t> ，则</a:t>
            </a:r>
            <a:r>
              <a:rPr lang="zh-CN" altLang="en-US" dirty="0">
                <a:sym typeface="Symbol" panose="05050102010706020507" pitchFamily="18" charset="2"/>
              </a:rPr>
              <a:t></a:t>
            </a:r>
            <a:r>
              <a:rPr lang="en-US" altLang="zh-CN" dirty="0">
                <a:sym typeface="Symbol" panose="05050102010706020507" pitchFamily="18" charset="2"/>
              </a:rPr>
              <a:t>.</a:t>
            </a:r>
            <a:r>
              <a:rPr lang="en-US" altLang="zh-CN" dirty="0"/>
              <a:t> </a:t>
            </a:r>
          </a:p>
          <a:p>
            <a:endParaRPr lang="zh-CN" altLang="en-US" dirty="0"/>
          </a:p>
        </p:txBody>
      </p:sp>
      <p:sp>
        <p:nvSpPr>
          <p:cNvPr id="4" name="矩形 3">
            <a:extLst>
              <a:ext uri="{FF2B5EF4-FFF2-40B4-BE49-F238E27FC236}">
                <a16:creationId xmlns:a16="http://schemas.microsoft.com/office/drawing/2014/main" id="{2E0FFB56-B2A4-46BC-959F-1FE5478D849F}"/>
              </a:ext>
            </a:extLst>
          </p:cNvPr>
          <p:cNvSpPr/>
          <p:nvPr/>
        </p:nvSpPr>
        <p:spPr>
          <a:xfrm>
            <a:off x="684258" y="1389180"/>
            <a:ext cx="8152169" cy="941896"/>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2B7E6A42-4F4B-4A31-97E1-FF3E6E40B1C7}"/>
              </a:ext>
            </a:extLst>
          </p:cNvPr>
          <p:cNvSpPr/>
          <p:nvPr/>
        </p:nvSpPr>
        <p:spPr>
          <a:xfrm>
            <a:off x="684258" y="2652382"/>
            <a:ext cx="8152169" cy="776618"/>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80913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7980A20-0468-4ABA-8AA5-562420F5C6D3}"/>
              </a:ext>
            </a:extLst>
          </p:cNvPr>
          <p:cNvSpPr>
            <a:spLocks noGrp="1"/>
          </p:cNvSpPr>
          <p:nvPr>
            <p:ph type="body" sz="quarter" idx="13"/>
          </p:nvPr>
        </p:nvSpPr>
        <p:spPr/>
        <p:txBody>
          <a:bodyPr/>
          <a:lstStyle/>
          <a:p>
            <a:r>
              <a:rPr lang="zh-CN" altLang="en-US" dirty="0"/>
              <a:t>回顾</a:t>
            </a:r>
          </a:p>
        </p:txBody>
      </p:sp>
      <p:sp>
        <p:nvSpPr>
          <p:cNvPr id="3" name="文本占位符 2">
            <a:extLst>
              <a:ext uri="{FF2B5EF4-FFF2-40B4-BE49-F238E27FC236}">
                <a16:creationId xmlns:a16="http://schemas.microsoft.com/office/drawing/2014/main" id="{3E04DE98-AE3D-407C-B207-F83494B8FB37}"/>
              </a:ext>
            </a:extLst>
          </p:cNvPr>
          <p:cNvSpPr>
            <a:spLocks noGrp="1"/>
          </p:cNvSpPr>
          <p:nvPr>
            <p:ph type="body" sz="quarter" idx="14"/>
          </p:nvPr>
        </p:nvSpPr>
        <p:spPr/>
        <p:txBody>
          <a:bodyPr/>
          <a:lstStyle/>
          <a:p>
            <a:pPr algn="just">
              <a:spcBef>
                <a:spcPts val="600"/>
              </a:spcBef>
            </a:pPr>
            <a:r>
              <a:rPr lang="zh-CN" altLang="en-US" b="1" dirty="0"/>
              <a:t>命题变元代入：</a:t>
            </a:r>
            <a:endParaRPr lang="en-US" altLang="zh-CN" b="1" dirty="0"/>
          </a:p>
          <a:p>
            <a:pPr algn="just">
              <a:spcBef>
                <a:spcPts val="600"/>
              </a:spcBef>
            </a:pPr>
            <a:r>
              <a:rPr lang="en-US" altLang="zh-CN" dirty="0"/>
              <a:t>1) </a:t>
            </a:r>
            <a:r>
              <a:rPr lang="zh-CN" altLang="en-US" dirty="0"/>
              <a:t>若</a:t>
            </a:r>
            <a:r>
              <a:rPr lang="zh-CN" altLang="en-US" dirty="0">
                <a:sym typeface="Symbol" panose="05050102010706020507" pitchFamily="18" charset="2"/>
              </a:rPr>
              <a:t></a:t>
            </a:r>
            <a:r>
              <a:rPr lang="zh-CN" altLang="en-US" dirty="0"/>
              <a:t>中没有自由变元，或虽有自由变元但</a:t>
            </a:r>
            <a:r>
              <a:rPr lang="zh-CN" altLang="en-US" dirty="0">
                <a:sym typeface="Symbol" panose="05050102010706020507" pitchFamily="18" charset="2"/>
              </a:rPr>
              <a:t></a:t>
            </a:r>
            <a:r>
              <a:rPr lang="zh-CN" altLang="en-US" dirty="0"/>
              <a:t>中的诸自由变元与</a:t>
            </a:r>
            <a:r>
              <a:rPr lang="zh-CN" altLang="en-US" dirty="0">
                <a:sym typeface="Symbol" panose="05050102010706020507" pitchFamily="18" charset="2"/>
              </a:rPr>
              <a:t></a:t>
            </a:r>
            <a:r>
              <a:rPr lang="zh-CN" altLang="en-US" dirty="0"/>
              <a:t>中的诸约束变元不同名，则直接进行命题变元代入。</a:t>
            </a:r>
          </a:p>
          <a:p>
            <a:pPr algn="just">
              <a:spcBef>
                <a:spcPts val="600"/>
              </a:spcBef>
            </a:pPr>
            <a:r>
              <a:rPr lang="en-US" altLang="zh-CN" dirty="0"/>
              <a:t>2) </a:t>
            </a:r>
            <a:r>
              <a:rPr lang="zh-CN" altLang="en-US" dirty="0"/>
              <a:t>若</a:t>
            </a:r>
            <a:r>
              <a:rPr lang="zh-CN" altLang="en-US" dirty="0">
                <a:sym typeface="Symbol" panose="05050102010706020507" pitchFamily="18" charset="2"/>
              </a:rPr>
              <a:t></a:t>
            </a:r>
            <a:r>
              <a:rPr lang="zh-CN" altLang="en-US" dirty="0"/>
              <a:t>的自由变元与</a:t>
            </a:r>
            <a:r>
              <a:rPr lang="zh-CN" altLang="en-US" dirty="0">
                <a:sym typeface="Symbol" panose="05050102010706020507" pitchFamily="18" charset="2"/>
              </a:rPr>
              <a:t></a:t>
            </a:r>
            <a:r>
              <a:rPr lang="zh-CN" altLang="en-US" dirty="0"/>
              <a:t>的约束变元同名，则先将</a:t>
            </a:r>
            <a:r>
              <a:rPr lang="zh-CN" altLang="en-US" dirty="0">
                <a:sym typeface="Symbol" panose="05050102010706020507" pitchFamily="18" charset="2"/>
              </a:rPr>
              <a:t></a:t>
            </a:r>
            <a:r>
              <a:rPr lang="zh-CN" altLang="en-US" dirty="0"/>
              <a:t>中的约束变元改名，然后对改名后的谓词公式进行命题变元代入。</a:t>
            </a:r>
            <a:endParaRPr lang="en-US" altLang="zh-CN" dirty="0"/>
          </a:p>
          <a:p>
            <a:pPr algn="just">
              <a:spcBef>
                <a:spcPts val="600"/>
              </a:spcBef>
            </a:pPr>
            <a:endParaRPr lang="en-US" altLang="zh-CN" dirty="0"/>
          </a:p>
          <a:p>
            <a:pPr algn="just">
              <a:spcBef>
                <a:spcPts val="600"/>
              </a:spcBef>
            </a:pPr>
            <a:r>
              <a:rPr lang="zh-CN" altLang="en-US" b="1" dirty="0"/>
              <a:t>自由变元代入：</a:t>
            </a:r>
            <a:endParaRPr lang="en-US" altLang="zh-CN" b="1" dirty="0"/>
          </a:p>
          <a:p>
            <a:pPr algn="just">
              <a:spcBef>
                <a:spcPts val="600"/>
              </a:spcBef>
            </a:pPr>
            <a:r>
              <a:rPr lang="en-US" altLang="zh-CN" dirty="0"/>
              <a:t>1)  </a:t>
            </a:r>
            <a:r>
              <a:rPr lang="zh-CN" altLang="en-US" dirty="0"/>
              <a:t>若</a:t>
            </a:r>
            <a:r>
              <a:rPr lang="zh-CN" altLang="en-US" dirty="0">
                <a:sym typeface="Symbol" panose="05050102010706020507" pitchFamily="18" charset="2"/>
              </a:rPr>
              <a:t></a:t>
            </a:r>
            <a:r>
              <a:rPr lang="zh-CN" altLang="en-US" dirty="0"/>
              <a:t>中不含约束变元</a:t>
            </a:r>
            <a:r>
              <a:rPr lang="en-US" altLang="zh-CN" dirty="0"/>
              <a:t>y</a:t>
            </a:r>
            <a:r>
              <a:rPr lang="zh-CN" altLang="en-US" dirty="0"/>
              <a:t>，则直接做代入。</a:t>
            </a:r>
          </a:p>
          <a:p>
            <a:pPr algn="just">
              <a:spcBef>
                <a:spcPts val="600"/>
              </a:spcBef>
            </a:pPr>
            <a:r>
              <a:rPr lang="en-US" altLang="zh-CN" dirty="0"/>
              <a:t>2) </a:t>
            </a:r>
            <a:r>
              <a:rPr lang="zh-CN" altLang="en-US" dirty="0"/>
              <a:t>若</a:t>
            </a:r>
            <a:r>
              <a:rPr lang="zh-CN" altLang="en-US" dirty="0">
                <a:sym typeface="Symbol" panose="05050102010706020507" pitchFamily="18" charset="2"/>
              </a:rPr>
              <a:t></a:t>
            </a:r>
            <a:r>
              <a:rPr lang="zh-CN" altLang="en-US" dirty="0"/>
              <a:t>中含有约束变元</a:t>
            </a:r>
            <a:r>
              <a:rPr lang="en-US" altLang="zh-CN" dirty="0"/>
              <a:t>y</a:t>
            </a:r>
            <a:r>
              <a:rPr lang="zh-CN" altLang="en-US" dirty="0"/>
              <a:t>，则先对约束变元</a:t>
            </a:r>
            <a:r>
              <a:rPr lang="en-US" altLang="zh-CN" dirty="0"/>
              <a:t>y</a:t>
            </a:r>
            <a:r>
              <a:rPr lang="zh-CN" altLang="en-US" dirty="0"/>
              <a:t>做改名，然后再作代入。</a:t>
            </a:r>
          </a:p>
          <a:p>
            <a:pPr algn="just">
              <a:spcBef>
                <a:spcPts val="600"/>
              </a:spcBef>
            </a:pPr>
            <a:endParaRPr lang="en-US" altLang="zh-CN" dirty="0"/>
          </a:p>
          <a:p>
            <a:pPr algn="just">
              <a:spcBef>
                <a:spcPts val="600"/>
              </a:spcBef>
            </a:pPr>
            <a:r>
              <a:rPr lang="zh-CN" altLang="en-US" b="1" dirty="0"/>
              <a:t>谓词变元代入：</a:t>
            </a:r>
            <a:endParaRPr lang="en-US" altLang="zh-CN" b="1" dirty="0"/>
          </a:p>
          <a:p>
            <a:pPr algn="just">
              <a:spcBef>
                <a:spcPts val="600"/>
              </a:spcBef>
            </a:pPr>
            <a:r>
              <a:rPr lang="en-US" altLang="zh-CN" dirty="0"/>
              <a:t>1) </a:t>
            </a:r>
            <a:r>
              <a:rPr lang="zh-CN" altLang="en-US" dirty="0"/>
              <a:t>若</a:t>
            </a:r>
            <a:r>
              <a:rPr lang="zh-CN" altLang="en-US" dirty="0">
                <a:sym typeface="Symbol" panose="05050102010706020507" pitchFamily="18" charset="2"/>
              </a:rPr>
              <a:t></a:t>
            </a:r>
            <a:r>
              <a:rPr lang="zh-CN" altLang="en-US" dirty="0"/>
              <a:t>中的约束变元与</a:t>
            </a:r>
            <a:r>
              <a:rPr lang="zh-CN" altLang="en-US" dirty="0">
                <a:sym typeface="Symbol" panose="05050102010706020507" pitchFamily="18" charset="2"/>
              </a:rPr>
              <a:t></a:t>
            </a:r>
            <a:r>
              <a:rPr lang="zh-CN" altLang="en-US" dirty="0"/>
              <a:t>中的自由变元或约束变元同名，则对</a:t>
            </a:r>
            <a:r>
              <a:rPr lang="zh-CN" altLang="en-US" dirty="0">
                <a:sym typeface="Symbol" panose="05050102010706020507" pitchFamily="18" charset="2"/>
              </a:rPr>
              <a:t></a:t>
            </a:r>
            <a:r>
              <a:rPr lang="zh-CN" altLang="en-US" dirty="0"/>
              <a:t>中的约束变元进行改名</a:t>
            </a:r>
            <a:r>
              <a:rPr lang="en-US" altLang="zh-CN" dirty="0"/>
              <a:t>(</a:t>
            </a:r>
            <a:r>
              <a:rPr lang="zh-CN" altLang="en-US" dirty="0"/>
              <a:t>称为小改名</a:t>
            </a:r>
            <a:r>
              <a:rPr lang="en-US" altLang="zh-CN" dirty="0"/>
              <a:t>)</a:t>
            </a:r>
            <a:r>
              <a:rPr lang="zh-CN" altLang="en-US" dirty="0"/>
              <a:t>。</a:t>
            </a:r>
          </a:p>
          <a:p>
            <a:pPr algn="just">
              <a:spcBef>
                <a:spcPts val="600"/>
              </a:spcBef>
            </a:pPr>
            <a:r>
              <a:rPr lang="en-US" altLang="zh-CN" dirty="0"/>
              <a:t>2)</a:t>
            </a:r>
            <a:r>
              <a:rPr lang="zh-CN" altLang="en-US" dirty="0"/>
              <a:t>若</a:t>
            </a:r>
            <a:r>
              <a:rPr lang="zh-CN" altLang="en-US" dirty="0">
                <a:sym typeface="Symbol" panose="05050102010706020507" pitchFamily="18" charset="2"/>
              </a:rPr>
              <a:t></a:t>
            </a:r>
            <a:r>
              <a:rPr lang="zh-CN" altLang="en-US" dirty="0"/>
              <a:t>中的自由变元与</a:t>
            </a:r>
            <a:r>
              <a:rPr lang="zh-CN" altLang="en-US" dirty="0">
                <a:sym typeface="Symbol" panose="05050102010706020507" pitchFamily="18" charset="2"/>
              </a:rPr>
              <a:t></a:t>
            </a:r>
            <a:r>
              <a:rPr lang="zh-CN" altLang="en-US" dirty="0"/>
              <a:t>中的约束变元同名，则对</a:t>
            </a:r>
            <a:r>
              <a:rPr lang="zh-CN" altLang="en-US" dirty="0">
                <a:sym typeface="Symbol" panose="05050102010706020507" pitchFamily="18" charset="2"/>
              </a:rPr>
              <a:t></a:t>
            </a:r>
            <a:r>
              <a:rPr lang="zh-CN" altLang="en-US" dirty="0"/>
              <a:t>中的约束变元进行改名</a:t>
            </a:r>
            <a:r>
              <a:rPr lang="en-US" altLang="zh-CN" dirty="0"/>
              <a:t>(</a:t>
            </a:r>
            <a:r>
              <a:rPr lang="zh-CN" altLang="en-US" dirty="0"/>
              <a:t>称为大改名</a:t>
            </a:r>
            <a:r>
              <a:rPr lang="en-US" altLang="zh-CN" dirty="0"/>
              <a:t>)</a:t>
            </a:r>
            <a:r>
              <a:rPr lang="zh-CN" altLang="en-US" dirty="0"/>
              <a:t>。</a:t>
            </a:r>
          </a:p>
          <a:p>
            <a:pPr algn="just">
              <a:spcBef>
                <a:spcPts val="600"/>
              </a:spcBef>
            </a:pPr>
            <a:r>
              <a:rPr lang="en-US" altLang="zh-CN" dirty="0"/>
              <a:t>3) </a:t>
            </a:r>
            <a:r>
              <a:rPr lang="zh-CN" altLang="en-US" dirty="0"/>
              <a:t>根据</a:t>
            </a:r>
            <a:r>
              <a:rPr lang="zh-CN" altLang="en-US" dirty="0">
                <a:sym typeface="Symbol" panose="05050102010706020507" pitchFamily="18" charset="2"/>
              </a:rPr>
              <a:t></a:t>
            </a:r>
            <a:r>
              <a:rPr lang="zh-CN" altLang="en-US" dirty="0"/>
              <a:t>中诸</a:t>
            </a:r>
            <a:r>
              <a:rPr lang="en-US" altLang="zh-CN" dirty="0"/>
              <a:t>A</a:t>
            </a:r>
            <a:r>
              <a:rPr lang="zh-CN" altLang="en-US" dirty="0"/>
              <a:t>的谓词填式，对</a:t>
            </a:r>
            <a:r>
              <a:rPr lang="zh-CN" altLang="en-US" dirty="0">
                <a:sym typeface="Symbol" panose="05050102010706020507" pitchFamily="18" charset="2"/>
              </a:rPr>
              <a:t></a:t>
            </a:r>
            <a:r>
              <a:rPr lang="zh-CN" altLang="en-US" dirty="0"/>
              <a:t>的命名填式作个体变元填入</a:t>
            </a:r>
            <a:r>
              <a:rPr lang="en-US" altLang="zh-CN" dirty="0"/>
              <a:t>(</a:t>
            </a:r>
            <a:r>
              <a:rPr lang="zh-CN" altLang="en-US" dirty="0"/>
              <a:t>称为小代入</a:t>
            </a:r>
            <a:r>
              <a:rPr lang="en-US" altLang="zh-CN" dirty="0"/>
              <a:t>)</a:t>
            </a:r>
            <a:r>
              <a:rPr lang="zh-CN" altLang="en-US" dirty="0"/>
              <a:t>。</a:t>
            </a:r>
          </a:p>
          <a:p>
            <a:pPr algn="just">
              <a:spcBef>
                <a:spcPts val="600"/>
              </a:spcBef>
            </a:pPr>
            <a:r>
              <a:rPr lang="en-US" altLang="zh-CN" dirty="0"/>
              <a:t>4) </a:t>
            </a:r>
            <a:r>
              <a:rPr lang="zh-CN" altLang="en-US" dirty="0"/>
              <a:t>利用诸</a:t>
            </a:r>
            <a:r>
              <a:rPr lang="zh-CN" altLang="en-US" dirty="0">
                <a:sym typeface="Symbol" panose="05050102010706020507" pitchFamily="18" charset="2"/>
              </a:rPr>
              <a:t></a:t>
            </a:r>
            <a:r>
              <a:rPr lang="zh-CN" altLang="en-US" dirty="0"/>
              <a:t>的代入结果对</a:t>
            </a:r>
            <a:r>
              <a:rPr lang="zh-CN" altLang="en-US" dirty="0">
                <a:sym typeface="Symbol" panose="05050102010706020507" pitchFamily="18" charset="2"/>
              </a:rPr>
              <a:t></a:t>
            </a:r>
            <a:r>
              <a:rPr lang="zh-CN" altLang="en-US" dirty="0"/>
              <a:t>进行代入</a:t>
            </a:r>
            <a:r>
              <a:rPr lang="en-US" altLang="zh-CN" dirty="0"/>
              <a:t>(</a:t>
            </a:r>
            <a:r>
              <a:rPr lang="zh-CN" altLang="en-US" dirty="0"/>
              <a:t>称为大代入</a:t>
            </a:r>
            <a:r>
              <a:rPr lang="en-US" altLang="zh-CN" dirty="0"/>
              <a:t>)</a:t>
            </a:r>
            <a:r>
              <a:rPr lang="zh-CN" altLang="en-US" dirty="0"/>
              <a:t>。</a:t>
            </a:r>
          </a:p>
          <a:p>
            <a:pPr algn="just">
              <a:spcBef>
                <a:spcPts val="600"/>
              </a:spcBef>
            </a:pPr>
            <a:endParaRPr lang="zh-CN" altLang="en-US" dirty="0"/>
          </a:p>
          <a:p>
            <a:pPr algn="just">
              <a:spcBef>
                <a:spcPts val="600"/>
              </a:spcBef>
            </a:pPr>
            <a:r>
              <a:rPr lang="zh-CN" altLang="en-US" b="1" dirty="0"/>
              <a:t> </a:t>
            </a:r>
          </a:p>
          <a:p>
            <a:endParaRPr lang="zh-CN" altLang="en-US" dirty="0"/>
          </a:p>
        </p:txBody>
      </p:sp>
    </p:spTree>
    <p:extLst>
      <p:ext uri="{BB962C8B-B14F-4D97-AF65-F5344CB8AC3E}">
        <p14:creationId xmlns:p14="http://schemas.microsoft.com/office/powerpoint/2010/main" val="93996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7980A20-0468-4ABA-8AA5-562420F5C6D3}"/>
              </a:ext>
            </a:extLst>
          </p:cNvPr>
          <p:cNvSpPr>
            <a:spLocks noGrp="1"/>
          </p:cNvSpPr>
          <p:nvPr>
            <p:ph type="body" sz="quarter" idx="13"/>
          </p:nvPr>
        </p:nvSpPr>
        <p:spPr/>
        <p:txBody>
          <a:bodyPr/>
          <a:lstStyle/>
          <a:p>
            <a:r>
              <a:rPr lang="zh-CN" altLang="en-US" dirty="0"/>
              <a:t>回顾</a:t>
            </a:r>
          </a:p>
        </p:txBody>
      </p:sp>
      <p:sp>
        <p:nvSpPr>
          <p:cNvPr id="3" name="文本占位符 2">
            <a:extLst>
              <a:ext uri="{FF2B5EF4-FFF2-40B4-BE49-F238E27FC236}">
                <a16:creationId xmlns:a16="http://schemas.microsoft.com/office/drawing/2014/main" id="{3E04DE98-AE3D-407C-B207-F83494B8FB37}"/>
              </a:ext>
            </a:extLst>
          </p:cNvPr>
          <p:cNvSpPr>
            <a:spLocks noGrp="1"/>
          </p:cNvSpPr>
          <p:nvPr>
            <p:ph type="body" sz="quarter" idx="14"/>
          </p:nvPr>
        </p:nvSpPr>
        <p:spPr/>
        <p:txBody>
          <a:bodyPr/>
          <a:lstStyle/>
          <a:p>
            <a:pPr algn="just">
              <a:spcBef>
                <a:spcPts val="600"/>
              </a:spcBef>
            </a:pPr>
            <a:r>
              <a:rPr lang="zh-CN" altLang="en-US" b="1" dirty="0"/>
              <a:t>代入定理</a:t>
            </a:r>
            <a:endParaRPr lang="en-US" altLang="zh-CN" b="1" dirty="0"/>
          </a:p>
          <a:p>
            <a:pPr algn="just">
              <a:spcBef>
                <a:spcPts val="600"/>
              </a:spcBef>
            </a:pPr>
            <a:r>
              <a:rPr lang="zh-CN" altLang="en-US" dirty="0"/>
              <a:t>设</a:t>
            </a:r>
            <a:r>
              <a:rPr lang="zh-CN" altLang="en-US" dirty="0">
                <a:sym typeface="Symbol" panose="05050102010706020507" pitchFamily="18" charset="2"/>
              </a:rPr>
              <a:t></a:t>
            </a:r>
            <a:r>
              <a:rPr lang="zh-CN" altLang="en-US" dirty="0"/>
              <a:t>是含有命题变元</a:t>
            </a:r>
            <a:r>
              <a:rPr lang="en-US" altLang="zh-CN" dirty="0"/>
              <a:t>P</a:t>
            </a:r>
            <a:r>
              <a:rPr lang="zh-CN" altLang="en-US" dirty="0"/>
              <a:t>和谓词变元</a:t>
            </a:r>
            <a:r>
              <a:rPr lang="en-US" altLang="zh-CN" dirty="0"/>
              <a:t>A</a:t>
            </a:r>
            <a:r>
              <a:rPr lang="zh-CN" altLang="en-US" dirty="0"/>
              <a:t>的谓词公式， </a:t>
            </a:r>
            <a:r>
              <a:rPr lang="zh-CN" altLang="en-US" dirty="0">
                <a:sym typeface="Symbol" panose="05050102010706020507" pitchFamily="18" charset="2"/>
              </a:rPr>
              <a:t></a:t>
            </a:r>
            <a:r>
              <a:rPr lang="zh-CN" altLang="en-US" dirty="0"/>
              <a:t>是</a:t>
            </a:r>
            <a:r>
              <a:rPr lang="zh-CN" altLang="en-US" dirty="0">
                <a:sym typeface="Symbol" panose="05050102010706020507" pitchFamily="18" charset="2"/>
              </a:rPr>
              <a:t></a:t>
            </a:r>
            <a:r>
              <a:rPr lang="zh-CN" altLang="en-US" dirty="0"/>
              <a:t>关于</a:t>
            </a:r>
            <a:r>
              <a:rPr lang="en-US" altLang="zh-CN" dirty="0"/>
              <a:t>P</a:t>
            </a:r>
            <a:r>
              <a:rPr lang="zh-CN" altLang="en-US" dirty="0"/>
              <a:t>代入为</a:t>
            </a:r>
            <a:r>
              <a:rPr lang="zh-CN" altLang="en-US" dirty="0">
                <a:sym typeface="Symbol" panose="05050102010706020507" pitchFamily="18" charset="2"/>
              </a:rPr>
              <a:t></a:t>
            </a:r>
            <a:r>
              <a:rPr lang="zh-CN" altLang="en-US" dirty="0"/>
              <a:t>及关于</a:t>
            </a:r>
            <a:r>
              <a:rPr lang="en-US" altLang="zh-CN" dirty="0"/>
              <a:t>A</a:t>
            </a:r>
            <a:r>
              <a:rPr lang="zh-CN" altLang="en-US" dirty="0"/>
              <a:t>代入为</a:t>
            </a:r>
            <a:r>
              <a:rPr lang="zh-CN" altLang="en-US" dirty="0">
                <a:sym typeface="Symbol" panose="05050102010706020507" pitchFamily="18" charset="2"/>
              </a:rPr>
              <a:t></a:t>
            </a:r>
            <a:r>
              <a:rPr lang="zh-CN" altLang="en-US" dirty="0"/>
              <a:t>的结果。如果</a:t>
            </a:r>
            <a:r>
              <a:rPr lang="zh-CN" altLang="en-US" dirty="0">
                <a:sym typeface="Symbol" panose="05050102010706020507" pitchFamily="18" charset="2"/>
              </a:rPr>
              <a:t></a:t>
            </a:r>
            <a:r>
              <a:rPr lang="zh-CN" altLang="en-US" dirty="0"/>
              <a:t>是永真公式，则</a:t>
            </a:r>
            <a:r>
              <a:rPr lang="zh-CN" altLang="en-US" dirty="0">
                <a:sym typeface="Symbol" panose="05050102010706020507" pitchFamily="18" charset="2"/>
              </a:rPr>
              <a:t></a:t>
            </a:r>
            <a:r>
              <a:rPr lang="zh-CN" altLang="en-US" dirty="0"/>
              <a:t>是永真公式。</a:t>
            </a:r>
          </a:p>
          <a:p>
            <a:pPr algn="just">
              <a:spcBef>
                <a:spcPts val="600"/>
              </a:spcBef>
            </a:pPr>
            <a:endParaRPr lang="en-US" altLang="zh-CN" b="1" dirty="0"/>
          </a:p>
          <a:p>
            <a:pPr algn="just">
              <a:spcBef>
                <a:spcPts val="600"/>
              </a:spcBef>
            </a:pPr>
            <a:r>
              <a:rPr lang="zh-CN" altLang="en-US" b="1" dirty="0"/>
              <a:t>定义</a:t>
            </a:r>
            <a:endParaRPr lang="en-US" altLang="zh-CN" b="1" dirty="0"/>
          </a:p>
          <a:p>
            <a:pPr algn="just">
              <a:spcBef>
                <a:spcPts val="600"/>
              </a:spcBef>
            </a:pPr>
            <a:r>
              <a:rPr lang="zh-CN" altLang="en-US" dirty="0"/>
              <a:t>设</a:t>
            </a:r>
            <a:r>
              <a:rPr lang="zh-CN" altLang="en-US" dirty="0">
                <a:sym typeface="Symbol" panose="05050102010706020507" pitchFamily="18" charset="2"/>
              </a:rPr>
              <a:t></a:t>
            </a:r>
            <a:r>
              <a:rPr lang="zh-CN" altLang="en-US" dirty="0"/>
              <a:t>的自由变元为</a:t>
            </a:r>
            <a:r>
              <a:rPr lang="en-US" altLang="zh-CN" dirty="0"/>
              <a:t>x</a:t>
            </a:r>
            <a:r>
              <a:rPr lang="en-US" altLang="zh-CN" baseline="-25000" dirty="0"/>
              <a:t>1</a:t>
            </a:r>
            <a:r>
              <a:rPr lang="en-US" altLang="zh-CN" dirty="0"/>
              <a:t>,x</a:t>
            </a:r>
            <a:r>
              <a:rPr lang="en-US" altLang="zh-CN" baseline="-25000" dirty="0"/>
              <a:t>2</a:t>
            </a:r>
            <a:r>
              <a:rPr lang="en-US" altLang="zh-CN" dirty="0"/>
              <a:t>,…,</a:t>
            </a:r>
            <a:r>
              <a:rPr lang="en-US" altLang="zh-CN" dirty="0" err="1"/>
              <a:t>x</a:t>
            </a:r>
            <a:r>
              <a:rPr lang="en-US" altLang="zh-CN" baseline="-25000" dirty="0" err="1">
                <a:sym typeface="Symbol" panose="05050102010706020507" pitchFamily="18" charset="2"/>
              </a:rPr>
              <a:t>n</a:t>
            </a:r>
            <a:r>
              <a:rPr lang="zh-CN" altLang="en-US" dirty="0"/>
              <a:t>，则下式</a:t>
            </a:r>
          </a:p>
          <a:p>
            <a:pPr algn="ctr">
              <a:spcBef>
                <a:spcPts val="600"/>
              </a:spcBef>
            </a:pPr>
            <a:r>
              <a:rPr lang="zh-CN" altLang="en-US" dirty="0">
                <a:sym typeface="Symbol" panose="05050102010706020507" pitchFamily="18" charset="2"/>
              </a:rPr>
              <a:t></a:t>
            </a:r>
            <a:r>
              <a:rPr lang="en-US" altLang="zh-CN" dirty="0"/>
              <a:t>x</a:t>
            </a:r>
            <a:r>
              <a:rPr lang="en-US" altLang="zh-CN" baseline="-25000" dirty="0"/>
              <a:t>1</a:t>
            </a:r>
            <a:r>
              <a:rPr lang="en-US" altLang="zh-CN" dirty="0">
                <a:sym typeface="Symbol" panose="05050102010706020507" pitchFamily="18" charset="2"/>
              </a:rPr>
              <a:t></a:t>
            </a:r>
            <a:r>
              <a:rPr lang="en-US" altLang="zh-CN" dirty="0"/>
              <a:t>x</a:t>
            </a:r>
            <a:r>
              <a:rPr lang="en-US" altLang="zh-CN" baseline="-25000" dirty="0"/>
              <a:t>2</a:t>
            </a:r>
            <a:r>
              <a:rPr lang="en-US" altLang="zh-CN" dirty="0"/>
              <a:t> …</a:t>
            </a:r>
            <a:r>
              <a:rPr lang="en-US" altLang="zh-CN" dirty="0">
                <a:sym typeface="Symbol" panose="05050102010706020507" pitchFamily="18" charset="2"/>
              </a:rPr>
              <a:t></a:t>
            </a:r>
            <a:r>
              <a:rPr lang="en-US" altLang="zh-CN" dirty="0" err="1"/>
              <a:t>x</a:t>
            </a:r>
            <a:r>
              <a:rPr lang="en-US" altLang="zh-CN" baseline="-25000" dirty="0" err="1">
                <a:sym typeface="Symbol" panose="05050102010706020507" pitchFamily="18" charset="2"/>
              </a:rPr>
              <a:t>n</a:t>
            </a:r>
            <a:r>
              <a:rPr lang="en-US" altLang="zh-CN" baseline="-25000" dirty="0">
                <a:sym typeface="Symbol" panose="05050102010706020507" pitchFamily="18" charset="2"/>
              </a:rPr>
              <a:t> </a:t>
            </a:r>
            <a:r>
              <a:rPr lang="en-US" altLang="zh-CN" dirty="0">
                <a:sym typeface="Symbol" panose="05050102010706020507" pitchFamily="18" charset="2"/>
              </a:rPr>
              <a:t></a:t>
            </a:r>
            <a:endParaRPr lang="en-US" altLang="zh-CN" dirty="0"/>
          </a:p>
          <a:p>
            <a:pPr algn="just">
              <a:spcBef>
                <a:spcPts val="600"/>
              </a:spcBef>
            </a:pPr>
            <a:r>
              <a:rPr lang="zh-CN" altLang="en-US" dirty="0"/>
              <a:t>称为</a:t>
            </a:r>
            <a:r>
              <a:rPr lang="zh-CN" altLang="en-US" dirty="0">
                <a:sym typeface="Symbol" panose="05050102010706020507" pitchFamily="18" charset="2"/>
              </a:rPr>
              <a:t></a:t>
            </a:r>
            <a:r>
              <a:rPr lang="zh-CN" altLang="en-US" dirty="0"/>
              <a:t>的全称封闭式。记为 </a:t>
            </a:r>
            <a:r>
              <a:rPr lang="zh-CN" altLang="en-US" dirty="0">
                <a:sym typeface="Symbol" panose="05050102010706020507" pitchFamily="18" charset="2"/>
              </a:rPr>
              <a:t></a:t>
            </a:r>
            <a:r>
              <a:rPr lang="zh-CN" altLang="en-US" dirty="0"/>
              <a:t> 。</a:t>
            </a:r>
            <a:endParaRPr lang="en-US" altLang="zh-CN" dirty="0"/>
          </a:p>
          <a:p>
            <a:pPr algn="just">
              <a:spcBef>
                <a:spcPts val="600"/>
              </a:spcBef>
            </a:pPr>
            <a:endParaRPr lang="zh-CN" altLang="en-US" dirty="0"/>
          </a:p>
          <a:p>
            <a:pPr algn="just">
              <a:spcBef>
                <a:spcPts val="600"/>
              </a:spcBef>
            </a:pPr>
            <a:r>
              <a:rPr lang="zh-CN" altLang="en-US" dirty="0"/>
              <a:t>代入定理的另一种形式是：设</a:t>
            </a:r>
            <a:r>
              <a:rPr lang="zh-CN" altLang="en-US" dirty="0">
                <a:sym typeface="Symbol" panose="05050102010706020507" pitchFamily="18" charset="2"/>
              </a:rPr>
              <a:t></a:t>
            </a:r>
            <a:r>
              <a:rPr lang="zh-CN" altLang="en-US" dirty="0"/>
              <a:t>是关于命题变元及谓词变元的代入结果。若</a:t>
            </a:r>
            <a:r>
              <a:rPr lang="zh-CN" altLang="en-US" dirty="0">
                <a:sym typeface="Symbol" panose="05050102010706020507" pitchFamily="18" charset="2"/>
              </a:rPr>
              <a:t></a:t>
            </a:r>
            <a:r>
              <a:rPr lang="zh-CN" altLang="en-US" dirty="0"/>
              <a:t>永真，则</a:t>
            </a:r>
            <a:r>
              <a:rPr lang="zh-CN" altLang="en-US" dirty="0">
                <a:sym typeface="Symbol" panose="05050102010706020507" pitchFamily="18" charset="2"/>
              </a:rPr>
              <a:t></a:t>
            </a:r>
            <a:r>
              <a:rPr lang="zh-CN" altLang="en-US" dirty="0"/>
              <a:t>永真。</a:t>
            </a:r>
            <a:endParaRPr lang="en-US" altLang="zh-CN" dirty="0"/>
          </a:p>
          <a:p>
            <a:pPr algn="just">
              <a:spcBef>
                <a:spcPts val="600"/>
              </a:spcBef>
            </a:pPr>
            <a:endParaRPr lang="en-US" altLang="zh-CN" dirty="0"/>
          </a:p>
          <a:p>
            <a:pPr algn="just">
              <a:spcBef>
                <a:spcPts val="600"/>
              </a:spcBef>
            </a:pPr>
            <a:r>
              <a:rPr lang="zh-CN" altLang="en-US" b="1" dirty="0"/>
              <a:t>推论</a:t>
            </a:r>
            <a:r>
              <a:rPr lang="zh-CN" altLang="en-US" dirty="0"/>
              <a:t>　设</a:t>
            </a:r>
            <a:r>
              <a:rPr lang="zh-CN" altLang="en-US" dirty="0">
                <a:sym typeface="Symbol" panose="05050102010706020507" pitchFamily="18" charset="2"/>
              </a:rPr>
              <a:t></a:t>
            </a:r>
            <a:r>
              <a:rPr lang="en-US" altLang="zh-CN" baseline="-25000" dirty="0">
                <a:sym typeface="Symbol" panose="05050102010706020507" pitchFamily="18" charset="2"/>
              </a:rPr>
              <a:t>1</a:t>
            </a:r>
            <a:r>
              <a:rPr lang="en-US" altLang="zh-CN" dirty="0">
                <a:sym typeface="Symbol" panose="05050102010706020507" pitchFamily="18" charset="2"/>
              </a:rPr>
              <a:t>, </a:t>
            </a:r>
            <a:r>
              <a:rPr lang="en-US" altLang="zh-CN" baseline="-25000" dirty="0">
                <a:sym typeface="Symbol" panose="05050102010706020507" pitchFamily="18" charset="2"/>
              </a:rPr>
              <a:t>2</a:t>
            </a:r>
            <a:r>
              <a:rPr lang="zh-CN" altLang="en-US" dirty="0"/>
              <a:t>分别是</a:t>
            </a:r>
            <a:r>
              <a:rPr lang="zh-CN" altLang="en-US" dirty="0">
                <a:sym typeface="Symbol" panose="05050102010706020507" pitchFamily="18" charset="2"/>
              </a:rPr>
              <a:t></a:t>
            </a:r>
            <a:r>
              <a:rPr lang="en-US" altLang="zh-CN" baseline="-25000" dirty="0">
                <a:sym typeface="Symbol" panose="05050102010706020507" pitchFamily="18" charset="2"/>
              </a:rPr>
              <a:t>1</a:t>
            </a:r>
            <a:r>
              <a:rPr lang="en-US" altLang="zh-CN" dirty="0">
                <a:sym typeface="Symbol" panose="05050102010706020507" pitchFamily="18" charset="2"/>
              </a:rPr>
              <a:t>, </a:t>
            </a:r>
            <a:r>
              <a:rPr lang="zh-CN" altLang="en-US" dirty="0">
                <a:sym typeface="Symbol" panose="05050102010706020507" pitchFamily="18" charset="2"/>
              </a:rPr>
              <a:t></a:t>
            </a:r>
            <a:r>
              <a:rPr lang="en-US" altLang="zh-CN" baseline="-25000" dirty="0">
                <a:sym typeface="Symbol" panose="05050102010706020507" pitchFamily="18" charset="2"/>
              </a:rPr>
              <a:t>2</a:t>
            </a:r>
            <a:r>
              <a:rPr lang="zh-CN" altLang="en-US" dirty="0"/>
              <a:t>关于同样的命题变元及谓词变元代入的结果。若</a:t>
            </a:r>
            <a:r>
              <a:rPr lang="zh-CN" altLang="en-US" dirty="0">
                <a:sym typeface="Symbol" panose="05050102010706020507" pitchFamily="18" charset="2"/>
              </a:rPr>
              <a:t></a:t>
            </a:r>
            <a:r>
              <a:rPr lang="en-US" altLang="zh-CN" baseline="-25000" dirty="0"/>
              <a:t>1</a:t>
            </a:r>
            <a:r>
              <a:rPr lang="en-US" altLang="zh-CN" dirty="0">
                <a:sym typeface="Symbol" panose="05050102010706020507" pitchFamily="18" charset="2"/>
              </a:rPr>
              <a:t> </a:t>
            </a:r>
            <a:r>
              <a:rPr lang="en-US" altLang="zh-CN" baseline="-25000" dirty="0">
                <a:sym typeface="Symbol" panose="05050102010706020507" pitchFamily="18" charset="2"/>
              </a:rPr>
              <a:t>2</a:t>
            </a:r>
            <a:r>
              <a:rPr lang="zh-CN" altLang="en-US" dirty="0"/>
              <a:t>，则</a:t>
            </a:r>
            <a:r>
              <a:rPr lang="zh-CN" altLang="en-US" dirty="0">
                <a:sym typeface="Symbol" panose="05050102010706020507" pitchFamily="18" charset="2"/>
              </a:rPr>
              <a:t></a:t>
            </a:r>
            <a:r>
              <a:rPr lang="en-US" altLang="zh-CN" baseline="-25000" dirty="0">
                <a:sym typeface="Symbol" panose="05050102010706020507" pitchFamily="18" charset="2"/>
              </a:rPr>
              <a:t>1</a:t>
            </a:r>
            <a:r>
              <a:rPr lang="en-US" altLang="zh-CN" dirty="0">
                <a:sym typeface="Symbol" panose="05050102010706020507" pitchFamily="18" charset="2"/>
              </a:rPr>
              <a:t>  </a:t>
            </a:r>
            <a:r>
              <a:rPr lang="en-US" altLang="zh-CN" baseline="-25000" dirty="0">
                <a:sym typeface="Symbol" panose="05050102010706020507" pitchFamily="18" charset="2"/>
              </a:rPr>
              <a:t>2</a:t>
            </a:r>
            <a:r>
              <a:rPr lang="en-US" altLang="zh-CN" dirty="0"/>
              <a:t> </a:t>
            </a:r>
            <a:r>
              <a:rPr lang="zh-CN" altLang="en-US" dirty="0"/>
              <a:t>。</a:t>
            </a:r>
            <a:endParaRPr lang="en-US" altLang="zh-CN" dirty="0"/>
          </a:p>
          <a:p>
            <a:pPr algn="just">
              <a:spcBef>
                <a:spcPts val="600"/>
              </a:spcBef>
            </a:pPr>
            <a:endParaRPr lang="zh-CN" altLang="en-US" dirty="0"/>
          </a:p>
          <a:p>
            <a:pPr algn="just">
              <a:spcBef>
                <a:spcPts val="600"/>
              </a:spcBef>
            </a:pPr>
            <a:r>
              <a:rPr lang="zh-CN" altLang="en-US" dirty="0"/>
              <a:t>这个推论相当于</a:t>
            </a:r>
            <a:r>
              <a:rPr lang="en-US" altLang="zh-CN" dirty="0"/>
              <a:t>, </a:t>
            </a:r>
            <a:r>
              <a:rPr lang="zh-CN" altLang="en-US" dirty="0"/>
              <a:t>若</a:t>
            </a:r>
            <a:r>
              <a:rPr lang="zh-CN" altLang="en-US" dirty="0">
                <a:sym typeface="Symbol" panose="05050102010706020507" pitchFamily="18" charset="2"/>
              </a:rPr>
              <a:t></a:t>
            </a:r>
            <a:r>
              <a:rPr lang="en-US" altLang="zh-CN" dirty="0">
                <a:sym typeface="Symbol" panose="05050102010706020507" pitchFamily="18" charset="2"/>
              </a:rPr>
              <a:t>(</a:t>
            </a:r>
            <a:r>
              <a:rPr lang="en-US" altLang="zh-CN" baseline="-25000" dirty="0"/>
              <a:t>1</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baseline="-25000" dirty="0">
                <a:sym typeface="Symbol" panose="05050102010706020507" pitchFamily="18" charset="2"/>
              </a:rPr>
              <a:t>2</a:t>
            </a:r>
            <a:r>
              <a:rPr lang="en-US" altLang="zh-CN" dirty="0"/>
              <a:t>)</a:t>
            </a:r>
            <a:r>
              <a:rPr lang="zh-CN" altLang="en-US" dirty="0"/>
              <a:t>永真，则</a:t>
            </a:r>
            <a:r>
              <a:rPr lang="zh-CN" altLang="en-US" dirty="0">
                <a:sym typeface="Symbol" panose="05050102010706020507" pitchFamily="18" charset="2"/>
              </a:rPr>
              <a:t> </a:t>
            </a:r>
            <a:r>
              <a:rPr lang="en-US" altLang="zh-CN" dirty="0">
                <a:sym typeface="Symbol" panose="05050102010706020507" pitchFamily="18" charset="2"/>
              </a:rPr>
              <a:t>(</a:t>
            </a:r>
            <a:r>
              <a:rPr lang="en-US" altLang="zh-CN" baseline="-25000" dirty="0">
                <a:sym typeface="Symbol" panose="05050102010706020507" pitchFamily="18" charset="2"/>
              </a:rPr>
              <a:t>1</a:t>
            </a:r>
            <a:r>
              <a:rPr lang="en-US" altLang="zh-CN" dirty="0">
                <a:sym typeface="Symbol" panose="05050102010706020507" pitchFamily="18" charset="2"/>
              </a:rPr>
              <a:t>  </a:t>
            </a:r>
            <a:r>
              <a:rPr lang="en-US" altLang="zh-CN" baseline="-25000" dirty="0">
                <a:sym typeface="Symbol" panose="05050102010706020507" pitchFamily="18" charset="2"/>
              </a:rPr>
              <a:t>2</a:t>
            </a:r>
            <a:r>
              <a:rPr lang="en-US" altLang="zh-CN" dirty="0">
                <a:sym typeface="Symbol" panose="05050102010706020507" pitchFamily="18" charset="2"/>
              </a:rPr>
              <a:t>)</a:t>
            </a:r>
            <a:r>
              <a:rPr lang="zh-CN" altLang="en-US" dirty="0"/>
              <a:t>永真。</a:t>
            </a:r>
          </a:p>
          <a:p>
            <a:pPr algn="just">
              <a:spcBef>
                <a:spcPts val="600"/>
              </a:spcBef>
            </a:pPr>
            <a:endParaRPr lang="en-US" altLang="zh-CN" dirty="0"/>
          </a:p>
          <a:p>
            <a:pPr algn="just">
              <a:spcBef>
                <a:spcPts val="600"/>
              </a:spcBef>
            </a:pPr>
            <a:endParaRPr lang="zh-CN" altLang="en-US" dirty="0"/>
          </a:p>
          <a:p>
            <a:endParaRPr lang="zh-CN" altLang="en-US" dirty="0"/>
          </a:p>
        </p:txBody>
      </p:sp>
      <p:sp>
        <p:nvSpPr>
          <p:cNvPr id="4" name="矩形 3">
            <a:extLst>
              <a:ext uri="{FF2B5EF4-FFF2-40B4-BE49-F238E27FC236}">
                <a16:creationId xmlns:a16="http://schemas.microsoft.com/office/drawing/2014/main" id="{EE20B970-5186-438A-91D8-F9C7176F43E5}"/>
              </a:ext>
            </a:extLst>
          </p:cNvPr>
          <p:cNvSpPr/>
          <p:nvPr/>
        </p:nvSpPr>
        <p:spPr>
          <a:xfrm>
            <a:off x="684258" y="1389180"/>
            <a:ext cx="8152169" cy="941896"/>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FDC4C75-4756-407A-BB45-74E22135863C}"/>
              </a:ext>
            </a:extLst>
          </p:cNvPr>
          <p:cNvSpPr/>
          <p:nvPr/>
        </p:nvSpPr>
        <p:spPr>
          <a:xfrm>
            <a:off x="684258" y="2618510"/>
            <a:ext cx="8152169" cy="1331011"/>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4982D1AC-61F7-4446-8934-00214B80292C}"/>
              </a:ext>
            </a:extLst>
          </p:cNvPr>
          <p:cNvSpPr/>
          <p:nvPr/>
        </p:nvSpPr>
        <p:spPr>
          <a:xfrm>
            <a:off x="684258" y="5016790"/>
            <a:ext cx="8152169" cy="715551"/>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645770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nSpc>
                <a:spcPct val="100000"/>
              </a:lnSpc>
              <a:spcBef>
                <a:spcPts val="1800"/>
              </a:spcBef>
            </a:pPr>
            <a:r>
              <a:rPr lang="en-US" altLang="zh-CN" sz="2400">
                <a:effectLst/>
              </a:rPr>
              <a:t>2.3.1  </a:t>
            </a:r>
            <a:r>
              <a:rPr lang="zh-CN" altLang="en-US" sz="2400">
                <a:effectLst/>
              </a:rPr>
              <a:t>基本概念</a:t>
            </a:r>
            <a:endParaRPr lang="en-US" altLang="zh-CN" sz="2400">
              <a:effectLst/>
            </a:endParaRPr>
          </a:p>
          <a:p>
            <a:pPr>
              <a:lnSpc>
                <a:spcPct val="100000"/>
              </a:lnSpc>
              <a:spcBef>
                <a:spcPts val="1800"/>
              </a:spcBef>
            </a:pPr>
            <a:r>
              <a:rPr lang="en-US" altLang="zh-CN" sz="2400">
                <a:effectLst/>
              </a:rPr>
              <a:t>2.3.2  </a:t>
            </a:r>
            <a:r>
              <a:rPr lang="zh-CN" altLang="en-US" sz="2400">
                <a:effectLst/>
              </a:rPr>
              <a:t>替换定理</a:t>
            </a:r>
          </a:p>
          <a:p>
            <a:pPr>
              <a:lnSpc>
                <a:spcPct val="100000"/>
              </a:lnSpc>
              <a:spcBef>
                <a:spcPts val="1800"/>
              </a:spcBef>
            </a:pPr>
            <a:r>
              <a:rPr lang="en-US" altLang="zh-CN" sz="2400">
                <a:effectLst/>
              </a:rPr>
              <a:t>2.3.3  </a:t>
            </a:r>
            <a:r>
              <a:rPr lang="zh-CN" altLang="en-US" sz="2400">
                <a:effectLst/>
              </a:rPr>
              <a:t>代入定理</a:t>
            </a:r>
            <a:endParaRPr lang="en-US" altLang="zh-CN" sz="2400">
              <a:effectLst/>
            </a:endParaRPr>
          </a:p>
          <a:p>
            <a:pPr>
              <a:lnSpc>
                <a:spcPct val="100000"/>
              </a:lnSpc>
              <a:spcBef>
                <a:spcPts val="1800"/>
              </a:spcBef>
            </a:pPr>
            <a:r>
              <a:rPr lang="en-US" altLang="zh-CN" sz="2400">
                <a:solidFill>
                  <a:srgbClr val="FF0000"/>
                </a:solidFill>
                <a:effectLst/>
              </a:rPr>
              <a:t>2.3.4  </a:t>
            </a:r>
            <a:r>
              <a:rPr lang="zh-CN" altLang="en-US" sz="2400">
                <a:solidFill>
                  <a:srgbClr val="FF0000"/>
                </a:solidFill>
                <a:effectLst/>
              </a:rPr>
              <a:t>等价变换</a:t>
            </a:r>
            <a:endParaRPr lang="en-US" altLang="zh-CN" sz="2400">
              <a:solidFill>
                <a:srgbClr val="FF0000"/>
              </a:solidFill>
              <a:effectLst/>
            </a:endParaRPr>
          </a:p>
          <a:p>
            <a:pPr>
              <a:lnSpc>
                <a:spcPct val="100000"/>
              </a:lnSpc>
              <a:spcBef>
                <a:spcPts val="1800"/>
              </a:spcBef>
            </a:pPr>
            <a:r>
              <a:rPr lang="en-US" altLang="zh-CN" sz="2400">
                <a:effectLst/>
              </a:rPr>
              <a:t>2.3.5  </a:t>
            </a:r>
            <a:r>
              <a:rPr lang="zh-CN" altLang="en-US" sz="2400">
                <a:effectLst/>
              </a:rPr>
              <a:t>前束范式</a:t>
            </a: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a:xfrm>
            <a:off x="1805939" y="440690"/>
            <a:ext cx="5350422" cy="514350"/>
          </a:xfrm>
        </p:spPr>
        <p:txBody>
          <a:bodyPr/>
          <a:lstStyle/>
          <a:p>
            <a:pPr algn="just">
              <a:lnSpc>
                <a:spcPct val="100000"/>
              </a:lnSpc>
              <a:spcBef>
                <a:spcPts val="1800"/>
              </a:spcBef>
            </a:pPr>
            <a:r>
              <a:rPr lang="en-US" altLang="zh-CN"/>
              <a:t>2.3  </a:t>
            </a:r>
            <a:r>
              <a:rPr lang="zh-CN" altLang="en-US"/>
              <a:t>谓词公式间的逻辑等价关系</a:t>
            </a:r>
          </a:p>
        </p:txBody>
      </p:sp>
    </p:spTree>
    <p:extLst>
      <p:ext uri="{BB962C8B-B14F-4D97-AF65-F5344CB8AC3E}">
        <p14:creationId xmlns:p14="http://schemas.microsoft.com/office/powerpoint/2010/main" val="733774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5F0203D-0281-4719-9BA2-8280689382FD}"/>
              </a:ext>
            </a:extLst>
          </p:cNvPr>
          <p:cNvSpPr>
            <a:spLocks noGrp="1"/>
          </p:cNvSpPr>
          <p:nvPr>
            <p:ph type="body" sz="quarter" idx="13"/>
          </p:nvPr>
        </p:nvSpPr>
        <p:spPr/>
        <p:txBody>
          <a:bodyPr/>
          <a:lstStyle/>
          <a:p>
            <a:r>
              <a:rPr lang="en-US" altLang="zh-CN"/>
              <a:t>2.3.4  </a:t>
            </a:r>
            <a:r>
              <a:rPr lang="zh-CN" altLang="en-US"/>
              <a:t>等价变换</a:t>
            </a:r>
            <a:endParaRPr lang="en-US" altLang="zh-CN"/>
          </a:p>
        </p:txBody>
      </p:sp>
      <p:sp>
        <p:nvSpPr>
          <p:cNvPr id="3" name="文本占位符 2">
            <a:extLst>
              <a:ext uri="{FF2B5EF4-FFF2-40B4-BE49-F238E27FC236}">
                <a16:creationId xmlns:a16="http://schemas.microsoft.com/office/drawing/2014/main" id="{749D931E-85BA-49D9-A6E0-791237D32254}"/>
              </a:ext>
            </a:extLst>
          </p:cNvPr>
          <p:cNvSpPr>
            <a:spLocks noGrp="1"/>
          </p:cNvSpPr>
          <p:nvPr>
            <p:ph type="body" sz="quarter" idx="14"/>
          </p:nvPr>
        </p:nvSpPr>
        <p:spPr/>
        <p:txBody>
          <a:bodyPr/>
          <a:lstStyle/>
          <a:p>
            <a:pPr algn="just"/>
            <a:r>
              <a:rPr lang="zh-CN" altLang="en-US"/>
              <a:t>证明两个谓词公式逻辑等价的另一种方法是等价变换法，即利用谓词公式的替换定理和代入定理以及逻辑等价关系的性质可以方便的进行谓词公式的等价变换。</a:t>
            </a:r>
          </a:p>
          <a:p>
            <a:pPr algn="just"/>
            <a:endParaRPr lang="zh-CN" altLang="en-US"/>
          </a:p>
          <a:p>
            <a:pPr algn="just"/>
            <a:r>
              <a:rPr lang="zh-CN" altLang="en-US" b="1"/>
              <a:t>例</a:t>
            </a:r>
            <a:r>
              <a:rPr lang="zh-CN" altLang="en-US"/>
              <a:t>　证明　</a:t>
            </a:r>
            <a:r>
              <a:rPr lang="zh-CN" altLang="en-US">
                <a:sym typeface="Symbol" panose="05050102010706020507" pitchFamily="18" charset="2"/>
              </a:rPr>
              <a:t></a:t>
            </a:r>
            <a:r>
              <a:rPr lang="en-US" altLang="zh-CN">
                <a:sym typeface="Symbol" panose="05050102010706020507" pitchFamily="18" charset="2"/>
              </a:rPr>
              <a:t>x(A(x)  B(x))  xA(x) xB(x)</a:t>
            </a:r>
            <a:endParaRPr lang="en-US" altLang="zh-CN"/>
          </a:p>
          <a:p>
            <a:pPr algn="just"/>
            <a:r>
              <a:rPr lang="zh-CN" altLang="en-US" b="1"/>
              <a:t>证</a:t>
            </a:r>
            <a:r>
              <a:rPr lang="zh-CN" altLang="en-US"/>
              <a:t>　  </a:t>
            </a:r>
            <a:r>
              <a:rPr lang="zh-CN" altLang="en-US">
                <a:sym typeface="Symbol" panose="05050102010706020507" pitchFamily="18" charset="2"/>
              </a:rPr>
              <a:t></a:t>
            </a:r>
            <a:r>
              <a:rPr lang="en-US" altLang="zh-CN">
                <a:sym typeface="Symbol" panose="05050102010706020507" pitchFamily="18" charset="2"/>
              </a:rPr>
              <a:t>x(A(x)  B(x)) </a:t>
            </a:r>
          </a:p>
          <a:p>
            <a:pPr algn="just"/>
            <a:r>
              <a:rPr lang="en-US" altLang="zh-CN">
                <a:sym typeface="Symbol" panose="05050102010706020507" pitchFamily="18" charset="2"/>
              </a:rPr>
              <a:t>      x(A(x) B(x)) </a:t>
            </a:r>
          </a:p>
          <a:p>
            <a:pPr algn="just"/>
            <a:r>
              <a:rPr lang="en-US" altLang="zh-CN">
                <a:sym typeface="Symbol" panose="05050102010706020507" pitchFamily="18" charset="2"/>
              </a:rPr>
              <a:t>      xA(x)xB(x) </a:t>
            </a:r>
          </a:p>
          <a:p>
            <a:pPr algn="just"/>
            <a:r>
              <a:rPr lang="en-US" altLang="zh-CN">
                <a:sym typeface="Symbol" panose="05050102010706020507" pitchFamily="18" charset="2"/>
              </a:rPr>
              <a:t>      xA(x)xB(x) </a:t>
            </a:r>
          </a:p>
          <a:p>
            <a:pPr algn="just"/>
            <a:r>
              <a:rPr lang="en-US" altLang="zh-CN">
                <a:sym typeface="Symbol" panose="05050102010706020507" pitchFamily="18" charset="2"/>
              </a:rPr>
              <a:t>       xA(x) xB(x)</a:t>
            </a:r>
          </a:p>
          <a:p>
            <a:pPr algn="just"/>
            <a:endParaRPr lang="en-US" altLang="zh-CN">
              <a:sym typeface="Symbol" panose="05050102010706020507" pitchFamily="18" charset="2"/>
            </a:endParaRPr>
          </a:p>
          <a:p>
            <a:pPr algn="just"/>
            <a:r>
              <a:rPr lang="zh-CN" altLang="en-US" b="1">
                <a:sym typeface="Symbol" panose="05050102010706020507" pitchFamily="18" charset="2"/>
              </a:rPr>
              <a:t>例 </a:t>
            </a:r>
            <a:r>
              <a:rPr lang="zh-CN" altLang="en-US"/>
              <a:t>证明 </a:t>
            </a:r>
            <a:r>
              <a:rPr lang="en-US" altLang="zh-CN">
                <a:sym typeface="Symbol" panose="05050102010706020507" pitchFamily="18" charset="2"/>
              </a:rPr>
              <a:t></a:t>
            </a:r>
            <a:r>
              <a:rPr lang="zh-CN" altLang="en-US">
                <a:sym typeface="Symbol" panose="05050102010706020507" pitchFamily="18" charset="2"/>
              </a:rPr>
              <a:t></a:t>
            </a:r>
            <a:r>
              <a:rPr lang="en-US" altLang="zh-CN">
                <a:sym typeface="Symbol" panose="05050102010706020507" pitchFamily="18" charset="2"/>
              </a:rPr>
              <a:t>x(A(x)  B(x))  x(A(x) B(x)</a:t>
            </a:r>
            <a:r>
              <a:rPr lang="zh-CN" altLang="en-US">
                <a:sym typeface="Symbol" panose="05050102010706020507" pitchFamily="18" charset="2"/>
              </a:rPr>
              <a:t>）</a:t>
            </a:r>
            <a:endParaRPr lang="en-US" altLang="zh-CN" b="1">
              <a:sym typeface="Symbol" panose="05050102010706020507" pitchFamily="18" charset="2"/>
            </a:endParaRPr>
          </a:p>
          <a:p>
            <a:endParaRPr lang="zh-CN" altLang="en-US"/>
          </a:p>
        </p:txBody>
      </p:sp>
    </p:spTree>
    <p:extLst>
      <p:ext uri="{BB962C8B-B14F-4D97-AF65-F5344CB8AC3E}">
        <p14:creationId xmlns:p14="http://schemas.microsoft.com/office/powerpoint/2010/main" val="1876189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nSpc>
                <a:spcPct val="100000"/>
              </a:lnSpc>
              <a:spcBef>
                <a:spcPts val="1800"/>
              </a:spcBef>
            </a:pPr>
            <a:r>
              <a:rPr lang="en-US" altLang="zh-CN" sz="2400">
                <a:effectLst/>
              </a:rPr>
              <a:t>2.3.1  </a:t>
            </a:r>
            <a:r>
              <a:rPr lang="zh-CN" altLang="en-US" sz="2400">
                <a:effectLst/>
              </a:rPr>
              <a:t>基本概念</a:t>
            </a:r>
            <a:endParaRPr lang="en-US" altLang="zh-CN" sz="2400">
              <a:effectLst/>
            </a:endParaRPr>
          </a:p>
          <a:p>
            <a:pPr>
              <a:lnSpc>
                <a:spcPct val="100000"/>
              </a:lnSpc>
              <a:spcBef>
                <a:spcPts val="1800"/>
              </a:spcBef>
            </a:pPr>
            <a:r>
              <a:rPr lang="en-US" altLang="zh-CN" sz="2400">
                <a:effectLst/>
              </a:rPr>
              <a:t>2.3.2  </a:t>
            </a:r>
            <a:r>
              <a:rPr lang="zh-CN" altLang="en-US" sz="2400">
                <a:effectLst/>
              </a:rPr>
              <a:t>替换定理</a:t>
            </a:r>
          </a:p>
          <a:p>
            <a:pPr>
              <a:lnSpc>
                <a:spcPct val="100000"/>
              </a:lnSpc>
              <a:spcBef>
                <a:spcPts val="1800"/>
              </a:spcBef>
            </a:pPr>
            <a:r>
              <a:rPr lang="en-US" altLang="zh-CN" sz="2400">
                <a:effectLst/>
              </a:rPr>
              <a:t>2.3.3  </a:t>
            </a:r>
            <a:r>
              <a:rPr lang="zh-CN" altLang="en-US" sz="2400">
                <a:effectLst/>
              </a:rPr>
              <a:t>代入定理</a:t>
            </a:r>
            <a:endParaRPr lang="en-US" altLang="zh-CN" sz="2400">
              <a:effectLst/>
            </a:endParaRPr>
          </a:p>
          <a:p>
            <a:pPr>
              <a:lnSpc>
                <a:spcPct val="100000"/>
              </a:lnSpc>
              <a:spcBef>
                <a:spcPts val="1800"/>
              </a:spcBef>
            </a:pPr>
            <a:r>
              <a:rPr lang="en-US" altLang="zh-CN" sz="2400">
                <a:effectLst/>
              </a:rPr>
              <a:t>2.3.4  </a:t>
            </a:r>
            <a:r>
              <a:rPr lang="zh-CN" altLang="en-US" sz="2400">
                <a:effectLst/>
              </a:rPr>
              <a:t>等价变换</a:t>
            </a:r>
            <a:endParaRPr lang="en-US" altLang="zh-CN" sz="2400">
              <a:effectLst/>
            </a:endParaRPr>
          </a:p>
          <a:p>
            <a:pPr>
              <a:lnSpc>
                <a:spcPct val="100000"/>
              </a:lnSpc>
              <a:spcBef>
                <a:spcPts val="1800"/>
              </a:spcBef>
            </a:pPr>
            <a:r>
              <a:rPr lang="en-US" altLang="zh-CN" sz="2400">
                <a:solidFill>
                  <a:srgbClr val="FF0000"/>
                </a:solidFill>
                <a:effectLst/>
              </a:rPr>
              <a:t>2.3.5  </a:t>
            </a:r>
            <a:r>
              <a:rPr lang="zh-CN" altLang="en-US" sz="2400">
                <a:solidFill>
                  <a:srgbClr val="FF0000"/>
                </a:solidFill>
                <a:effectLst/>
              </a:rPr>
              <a:t>前束范式</a:t>
            </a: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a:xfrm>
            <a:off x="1805939" y="440690"/>
            <a:ext cx="5006985" cy="514350"/>
          </a:xfrm>
        </p:spPr>
        <p:txBody>
          <a:bodyPr/>
          <a:lstStyle/>
          <a:p>
            <a:pPr algn="just">
              <a:lnSpc>
                <a:spcPct val="100000"/>
              </a:lnSpc>
              <a:spcBef>
                <a:spcPts val="1800"/>
              </a:spcBef>
            </a:pPr>
            <a:r>
              <a:rPr lang="en-US" altLang="zh-CN"/>
              <a:t>2.3  </a:t>
            </a:r>
            <a:r>
              <a:rPr lang="zh-CN" altLang="en-US"/>
              <a:t>谓词公式间的逻辑等价关系</a:t>
            </a:r>
          </a:p>
        </p:txBody>
      </p:sp>
    </p:spTree>
    <p:extLst>
      <p:ext uri="{BB962C8B-B14F-4D97-AF65-F5344CB8AC3E}">
        <p14:creationId xmlns:p14="http://schemas.microsoft.com/office/powerpoint/2010/main" val="307038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5FBB97-B4AB-4D20-B60D-B569A277A8D2}"/>
              </a:ext>
            </a:extLst>
          </p:cNvPr>
          <p:cNvSpPr>
            <a:spLocks noGrp="1"/>
          </p:cNvSpPr>
          <p:nvPr>
            <p:ph type="body" sz="quarter" idx="13"/>
          </p:nvPr>
        </p:nvSpPr>
        <p:spPr/>
        <p:txBody>
          <a:bodyPr/>
          <a:lstStyle/>
          <a:p>
            <a:r>
              <a:rPr lang="en-US" altLang="zh-CN"/>
              <a:t>2.3.5  </a:t>
            </a:r>
            <a:r>
              <a:rPr lang="zh-CN" altLang="en-US"/>
              <a:t>前束范式</a:t>
            </a:r>
          </a:p>
        </p:txBody>
      </p:sp>
      <p:sp>
        <p:nvSpPr>
          <p:cNvPr id="3" name="文本占位符 2">
            <a:extLst>
              <a:ext uri="{FF2B5EF4-FFF2-40B4-BE49-F238E27FC236}">
                <a16:creationId xmlns:a16="http://schemas.microsoft.com/office/drawing/2014/main" id="{0097BC17-703C-4B8C-8710-06779EC72159}"/>
              </a:ext>
            </a:extLst>
          </p:cNvPr>
          <p:cNvSpPr>
            <a:spLocks noGrp="1"/>
          </p:cNvSpPr>
          <p:nvPr>
            <p:ph type="body" sz="quarter" idx="14"/>
          </p:nvPr>
        </p:nvSpPr>
        <p:spPr/>
        <p:txBody>
          <a:bodyPr/>
          <a:lstStyle/>
          <a:p>
            <a:pPr algn="just">
              <a:spcBef>
                <a:spcPts val="600"/>
              </a:spcBef>
            </a:pPr>
            <a:r>
              <a:rPr lang="zh-CN" altLang="en-US"/>
              <a:t>利用替换定理及代入定理，可以将谓词公式的所有量词移到一个谓词公式的前面，即所有量词的辖域可延伸到整个谓词公式的末尾。这种形式的谓词公式称为前束范式。</a:t>
            </a:r>
            <a:endParaRPr lang="en-US" altLang="zh-CN"/>
          </a:p>
          <a:p>
            <a:pPr algn="just">
              <a:spcBef>
                <a:spcPts val="600"/>
              </a:spcBef>
            </a:pPr>
            <a:endParaRPr lang="zh-CN" altLang="en-US"/>
          </a:p>
          <a:p>
            <a:pPr algn="just">
              <a:spcBef>
                <a:spcPts val="600"/>
              </a:spcBef>
            </a:pPr>
            <a:r>
              <a:rPr lang="zh-CN" altLang="en-US" b="1"/>
              <a:t>定义</a:t>
            </a:r>
            <a:endParaRPr lang="en-US" altLang="zh-CN" b="1"/>
          </a:p>
          <a:p>
            <a:pPr algn="just">
              <a:spcBef>
                <a:spcPts val="600"/>
              </a:spcBef>
            </a:pPr>
            <a:r>
              <a:rPr lang="zh-CN" altLang="en-US"/>
              <a:t>设</a:t>
            </a:r>
            <a:r>
              <a:rPr lang="zh-CN" altLang="en-US">
                <a:sym typeface="Symbol" panose="05050102010706020507" pitchFamily="18" charset="2"/>
              </a:rPr>
              <a:t></a:t>
            </a:r>
            <a:r>
              <a:rPr lang="zh-CN" altLang="en-US"/>
              <a:t>为谓词公式，若</a:t>
            </a:r>
            <a:r>
              <a:rPr lang="zh-CN" altLang="en-US">
                <a:sym typeface="Symbol" panose="05050102010706020507" pitchFamily="18" charset="2"/>
              </a:rPr>
              <a:t></a:t>
            </a:r>
            <a:r>
              <a:rPr lang="zh-CN" altLang="en-US"/>
              <a:t>具有如下形式</a:t>
            </a:r>
          </a:p>
          <a:p>
            <a:pPr algn="ctr">
              <a:spcBef>
                <a:spcPts val="600"/>
              </a:spcBef>
            </a:pPr>
            <a:r>
              <a:rPr lang="zh-CN" altLang="en-US">
                <a:sym typeface="Symbol" panose="05050102010706020507" pitchFamily="18" charset="2"/>
              </a:rPr>
              <a:t></a:t>
            </a:r>
            <a:r>
              <a:rPr lang="en-US" altLang="zh-CN">
                <a:sym typeface="Symbol" panose="05050102010706020507" pitchFamily="18" charset="2"/>
              </a:rPr>
              <a:t>x</a:t>
            </a:r>
            <a:r>
              <a:rPr lang="en-US" altLang="zh-CN" baseline="-25000">
                <a:sym typeface="Symbol" panose="05050102010706020507" pitchFamily="18" charset="2"/>
              </a:rPr>
              <a:t>1</a:t>
            </a:r>
            <a:r>
              <a:rPr lang="en-US" altLang="zh-CN">
                <a:sym typeface="Symbol" panose="05050102010706020507" pitchFamily="18" charset="2"/>
              </a:rPr>
              <a:t>x</a:t>
            </a:r>
            <a:r>
              <a:rPr lang="en-US" altLang="zh-CN" baseline="-25000">
                <a:sym typeface="Symbol" panose="05050102010706020507" pitchFamily="18" charset="2"/>
              </a:rPr>
              <a:t>2</a:t>
            </a:r>
            <a:r>
              <a:rPr lang="en-US" altLang="zh-CN">
                <a:sym typeface="Symbol" panose="05050102010706020507" pitchFamily="18" charset="2"/>
              </a:rPr>
              <a:t> … x</a:t>
            </a:r>
            <a:r>
              <a:rPr lang="en-US" altLang="zh-CN" baseline="-25000">
                <a:sym typeface="Symbol" panose="05050102010706020507" pitchFamily="18" charset="2"/>
              </a:rPr>
              <a:t>n</a:t>
            </a:r>
            <a:r>
              <a:rPr lang="en-US" altLang="zh-CN">
                <a:sym typeface="Symbol" panose="05050102010706020507" pitchFamily="18" charset="2"/>
              </a:rPr>
              <a:t> </a:t>
            </a:r>
            <a:endParaRPr lang="en-US" altLang="zh-CN"/>
          </a:p>
          <a:p>
            <a:pPr algn="just">
              <a:spcBef>
                <a:spcPts val="600"/>
              </a:spcBef>
            </a:pPr>
            <a:r>
              <a:rPr lang="zh-CN" altLang="en-US"/>
              <a:t>其中诸</a:t>
            </a:r>
            <a:r>
              <a:rPr lang="zh-CN" altLang="en-US">
                <a:sym typeface="Symbol" panose="05050102010706020507" pitchFamily="18" charset="2"/>
              </a:rPr>
              <a:t></a:t>
            </a:r>
            <a:r>
              <a:rPr lang="zh-CN" altLang="en-US"/>
              <a:t>表示</a:t>
            </a:r>
            <a:r>
              <a:rPr lang="zh-CN" altLang="en-US">
                <a:sym typeface="Symbol" panose="05050102010706020507" pitchFamily="18" charset="2"/>
              </a:rPr>
              <a:t></a:t>
            </a:r>
            <a:r>
              <a:rPr lang="zh-CN" altLang="en-US"/>
              <a:t>或</a:t>
            </a:r>
            <a:r>
              <a:rPr lang="zh-CN" altLang="en-US">
                <a:sym typeface="Symbol" panose="05050102010706020507" pitchFamily="18" charset="2"/>
              </a:rPr>
              <a:t></a:t>
            </a:r>
            <a:r>
              <a:rPr lang="zh-CN" altLang="en-US"/>
              <a:t>，</a:t>
            </a:r>
            <a:r>
              <a:rPr lang="zh-CN" altLang="en-US">
                <a:sym typeface="Symbol" panose="05050102010706020507" pitchFamily="18" charset="2"/>
              </a:rPr>
              <a:t></a:t>
            </a:r>
            <a:r>
              <a:rPr lang="zh-CN" altLang="en-US"/>
              <a:t>是不含量词的谓词公式，则称</a:t>
            </a:r>
            <a:r>
              <a:rPr lang="zh-CN" altLang="en-US">
                <a:sym typeface="Symbol" panose="05050102010706020507" pitchFamily="18" charset="2"/>
              </a:rPr>
              <a:t></a:t>
            </a:r>
            <a:r>
              <a:rPr lang="zh-CN" altLang="en-US"/>
              <a:t>为前束范式。</a:t>
            </a:r>
            <a:endParaRPr lang="en-US" altLang="zh-CN"/>
          </a:p>
          <a:p>
            <a:pPr algn="just">
              <a:spcBef>
                <a:spcPts val="600"/>
              </a:spcBef>
            </a:pPr>
            <a:endParaRPr lang="zh-CN" altLang="en-US"/>
          </a:p>
          <a:p>
            <a:pPr algn="just">
              <a:spcBef>
                <a:spcPts val="600"/>
              </a:spcBef>
            </a:pPr>
            <a:r>
              <a:rPr lang="zh-CN" altLang="en-US"/>
              <a:t>将谓词公式化为与之等价的前束范式的步骤如下：</a:t>
            </a:r>
          </a:p>
          <a:p>
            <a:pPr algn="just">
              <a:spcBef>
                <a:spcPts val="600"/>
              </a:spcBef>
            </a:pPr>
            <a:r>
              <a:rPr lang="zh-CN" altLang="en-US"/>
              <a:t> </a:t>
            </a:r>
            <a:r>
              <a:rPr lang="en-US" altLang="zh-CN"/>
              <a:t>1) </a:t>
            </a:r>
            <a:r>
              <a:rPr lang="zh-CN" altLang="en-US"/>
              <a:t>联结词归约：消去蕴涵联接词和等价联接词；</a:t>
            </a:r>
          </a:p>
          <a:p>
            <a:pPr algn="just">
              <a:spcBef>
                <a:spcPts val="600"/>
              </a:spcBef>
            </a:pPr>
            <a:r>
              <a:rPr lang="zh-CN" altLang="en-US"/>
              <a:t> </a:t>
            </a:r>
            <a:r>
              <a:rPr lang="en-US" altLang="zh-CN"/>
              <a:t>2) </a:t>
            </a:r>
            <a:r>
              <a:rPr lang="zh-CN" altLang="en-US"/>
              <a:t>否定词深入：将所有否定词移到命题变元或谓词变元之前；</a:t>
            </a:r>
          </a:p>
          <a:p>
            <a:pPr algn="just">
              <a:spcBef>
                <a:spcPts val="600"/>
              </a:spcBef>
            </a:pPr>
            <a:r>
              <a:rPr lang="zh-CN" altLang="en-US"/>
              <a:t> </a:t>
            </a:r>
            <a:r>
              <a:rPr lang="en-US" altLang="zh-CN"/>
              <a:t>3) </a:t>
            </a:r>
            <a:r>
              <a:rPr lang="zh-CN" altLang="en-US"/>
              <a:t>约束变元改名：将所有约束变元均改为两两不同名，并使所有的约束变元与自由变元不同名；</a:t>
            </a:r>
          </a:p>
          <a:p>
            <a:pPr algn="just">
              <a:spcBef>
                <a:spcPts val="600"/>
              </a:spcBef>
            </a:pPr>
            <a:r>
              <a:rPr lang="zh-CN" altLang="en-US"/>
              <a:t> </a:t>
            </a:r>
            <a:r>
              <a:rPr lang="en-US" altLang="zh-CN"/>
              <a:t>4) </a:t>
            </a:r>
            <a:r>
              <a:rPr lang="zh-CN" altLang="en-US"/>
              <a:t>量词前移：将所有量词按其在谓词公式中的位置顺序全部顺序移到整个谓词公式之前。</a:t>
            </a:r>
          </a:p>
          <a:p>
            <a:endParaRPr lang="zh-CN" altLang="en-US"/>
          </a:p>
        </p:txBody>
      </p:sp>
      <p:sp>
        <p:nvSpPr>
          <p:cNvPr id="4" name="矩形 3">
            <a:extLst>
              <a:ext uri="{FF2B5EF4-FFF2-40B4-BE49-F238E27FC236}">
                <a16:creationId xmlns:a16="http://schemas.microsoft.com/office/drawing/2014/main" id="{20568226-1222-41C9-B5C8-56AF1C2AC9B2}"/>
              </a:ext>
            </a:extLst>
          </p:cNvPr>
          <p:cNvSpPr/>
          <p:nvPr/>
        </p:nvSpPr>
        <p:spPr>
          <a:xfrm>
            <a:off x="684259" y="2532651"/>
            <a:ext cx="8152169" cy="1331011"/>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05601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主题2">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A26D4636-0247-4EB1-9B54-FF60AD818FF0}" vid="{56C87730-94CB-48DE-9FF9-651C7E97111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8519</TotalTime>
  <Words>2879</Words>
  <Application>Microsoft Office PowerPoint</Application>
  <PresentationFormat>全屏显示(4:3)</PresentationFormat>
  <Paragraphs>200</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微软雅黑</vt:lpstr>
      <vt:lpstr>Arial</vt:lpstr>
      <vt:lpstr>Symbol</vt:lpstr>
      <vt:lpstr>Times New Roman</vt:lpstr>
      <vt:lpstr>Wingdings</vt:lpstr>
      <vt:lpstr>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KEWEI</dc:creator>
  <cp:lastModifiedBy>Wei Ke</cp:lastModifiedBy>
  <cp:revision>287</cp:revision>
  <dcterms:created xsi:type="dcterms:W3CDTF">2021-08-31T07:59:58Z</dcterms:created>
  <dcterms:modified xsi:type="dcterms:W3CDTF">2022-10-20T03:36:05Z</dcterms:modified>
</cp:coreProperties>
</file>