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sldIdLst>
    <p:sldId id="257" r:id="rId2"/>
    <p:sldId id="324" r:id="rId3"/>
    <p:sldId id="393" r:id="rId4"/>
    <p:sldId id="350" r:id="rId5"/>
    <p:sldId id="443" r:id="rId6"/>
    <p:sldId id="444" r:id="rId7"/>
    <p:sldId id="442" r:id="rId8"/>
    <p:sldId id="445" r:id="rId9"/>
    <p:sldId id="394" r:id="rId10"/>
    <p:sldId id="395" r:id="rId11"/>
    <p:sldId id="446" r:id="rId12"/>
    <p:sldId id="447" r:id="rId13"/>
    <p:sldId id="448" r:id="rId14"/>
    <p:sldId id="450" r:id="rId15"/>
    <p:sldId id="449" r:id="rId16"/>
    <p:sldId id="451" r:id="rId17"/>
    <p:sldId id="452" r:id="rId18"/>
    <p:sldId id="453" r:id="rId19"/>
    <p:sldId id="496" r:id="rId20"/>
    <p:sldId id="454" r:id="rId21"/>
    <p:sldId id="499" r:id="rId22"/>
    <p:sldId id="503" r:id="rId23"/>
    <p:sldId id="500" r:id="rId24"/>
    <p:sldId id="504" r:id="rId25"/>
    <p:sldId id="502" r:id="rId26"/>
    <p:sldId id="456" r:id="rId27"/>
    <p:sldId id="457" r:id="rId28"/>
    <p:sldId id="505" r:id="rId29"/>
    <p:sldId id="455" r:id="rId30"/>
    <p:sldId id="458" r:id="rId31"/>
    <p:sldId id="459" r:id="rId32"/>
    <p:sldId id="506" r:id="rId33"/>
    <p:sldId id="460" r:id="rId34"/>
    <p:sldId id="508" r:id="rId35"/>
    <p:sldId id="509" r:id="rId36"/>
    <p:sldId id="510" r:id="rId37"/>
    <p:sldId id="511" r:id="rId38"/>
    <p:sldId id="512" r:id="rId39"/>
    <p:sldId id="513" r:id="rId40"/>
    <p:sldId id="514" r:id="rId41"/>
    <p:sldId id="464" r:id="rId42"/>
    <p:sldId id="473" r:id="rId43"/>
    <p:sldId id="474" r:id="rId44"/>
    <p:sldId id="479" r:id="rId45"/>
    <p:sldId id="475" r:id="rId46"/>
    <p:sldId id="480" r:id="rId47"/>
    <p:sldId id="476" r:id="rId48"/>
    <p:sldId id="465" r:id="rId49"/>
    <p:sldId id="477" r:id="rId50"/>
    <p:sldId id="478" r:id="rId51"/>
    <p:sldId id="481" r:id="rId52"/>
    <p:sldId id="466" r:id="rId53"/>
    <p:sldId id="472" r:id="rId54"/>
    <p:sldId id="467" r:id="rId55"/>
    <p:sldId id="468" r:id="rId56"/>
    <p:sldId id="469" r:id="rId57"/>
    <p:sldId id="470" r:id="rId58"/>
    <p:sldId id="471" r:id="rId5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14" autoAdjust="0"/>
  </p:normalViewPr>
  <p:slideViewPr>
    <p:cSldViewPr snapToGrid="0" showGuides="1">
      <p:cViewPr>
        <p:scale>
          <a:sx n="101" d="100"/>
          <a:sy n="101" d="100"/>
        </p:scale>
        <p:origin x="776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33D4F-F1E0-46C3-BD26-B8F7325BDB7A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C8118-28A3-4B46-85EC-3973821986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3" y="140483"/>
            <a:ext cx="3194092" cy="8555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28851" y="2492946"/>
            <a:ext cx="6915151" cy="4365057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/>
          </a:p>
        </p:txBody>
      </p:sp>
      <p:sp>
        <p:nvSpPr>
          <p:cNvPr id="4" name="矩形 3"/>
          <p:cNvSpPr/>
          <p:nvPr/>
        </p:nvSpPr>
        <p:spPr>
          <a:xfrm>
            <a:off x="179613" y="1798271"/>
            <a:ext cx="8792938" cy="15245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Picture 2" descr="http://g.hiphotos.baidu.com/baike/w=268/sign=3d3d08a135d12f2ece05a96677c3d5ff/dc54564e9258d109f50fc0c4d258ccbf6d814dd3.jpg"/>
          <p:cNvPicPr>
            <a:picLocks noChangeAspect="1" noChangeArrowheads="1"/>
          </p:cNvPicPr>
          <p:nvPr/>
        </p:nvPicPr>
        <p:blipFill rotWithShape="1">
          <a:blip r:embed="rId4"/>
          <a:srcRect l="7208" t="5273" r="8108" b="5562"/>
          <a:stretch>
            <a:fillRect/>
          </a:stretch>
        </p:blipFill>
        <p:spPr bwMode="auto">
          <a:xfrm>
            <a:off x="8108029" y="140481"/>
            <a:ext cx="864523" cy="855326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54"/>
          <a:stretch>
            <a:fillRect/>
          </a:stretch>
        </p:blipFill>
        <p:spPr>
          <a:xfrm>
            <a:off x="241144" y="210524"/>
            <a:ext cx="886235" cy="855561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1817369" y="955042"/>
            <a:ext cx="7309485" cy="1905"/>
          </a:xfrm>
          <a:prstGeom prst="line">
            <a:avLst/>
          </a:prstGeom>
          <a:ln w="25400" cap="rnd" cmpd="sng">
            <a:solidFill>
              <a:srgbClr val="B1292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梯形"/>
          <p:cNvSpPr/>
          <p:nvPr/>
        </p:nvSpPr>
        <p:spPr>
          <a:xfrm>
            <a:off x="5672455" y="816611"/>
            <a:ext cx="3465830" cy="140335"/>
          </a:xfrm>
          <a:prstGeom prst="trapezoid">
            <a:avLst/>
          </a:prstGeom>
          <a:solidFill>
            <a:srgbClr val="B12923"/>
          </a:solidFill>
          <a:ln w="1270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675" b="1" noProof="1">
                <a:solidFill>
                  <a:srgbClr val="FFFFFF"/>
                </a:solidFill>
              </a:rPr>
              <a:t>School  of  Software Engineering</a:t>
            </a:r>
          </a:p>
        </p:txBody>
      </p:sp>
      <p:grpSp>
        <p:nvGrpSpPr>
          <p:cNvPr id="11" name="组合 10"/>
          <p:cNvGrpSpPr>
            <a:grpSpLocks noChangeAspect="1"/>
          </p:cNvGrpSpPr>
          <p:nvPr/>
        </p:nvGrpSpPr>
        <p:grpSpPr>
          <a:xfrm>
            <a:off x="2276221" y="3860936"/>
            <a:ext cx="1260000" cy="1260000"/>
            <a:chOff x="1174779" y="3359349"/>
            <a:chExt cx="1800000" cy="1800001"/>
          </a:xfrm>
        </p:grpSpPr>
        <p:grpSp>
          <p:nvGrpSpPr>
            <p:cNvPr id="12" name="组合 11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5" name="椭圆 14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3" name="椭圆 12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2683600" y="2570378"/>
            <a:ext cx="576000" cy="576000"/>
            <a:chOff x="1174779" y="3359349"/>
            <a:chExt cx="1800000" cy="1800001"/>
          </a:xfrm>
        </p:grpSpPr>
        <p:grpSp>
          <p:nvGrpSpPr>
            <p:cNvPr id="17" name="组合 16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0" name="椭圆 19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90AFC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46591" y="2718418"/>
            <a:ext cx="1980000" cy="1980000"/>
            <a:chOff x="6250980" y="3660482"/>
            <a:chExt cx="1800000" cy="1800001"/>
          </a:xfrm>
        </p:grpSpPr>
        <p:sp>
          <p:nvSpPr>
            <p:cNvPr id="22" name="椭圆 21"/>
            <p:cNvSpPr/>
            <p:nvPr/>
          </p:nvSpPr>
          <p:spPr>
            <a:xfrm>
              <a:off x="6250980" y="3660482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rgbClr val="E8E7E9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椭圆 22"/>
            <p:cNvSpPr/>
            <p:nvPr/>
          </p:nvSpPr>
          <p:spPr>
            <a:xfrm rot="19510690">
              <a:off x="6250980" y="3660483"/>
              <a:ext cx="1800000" cy="18000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bg1"/>
                  </a:gs>
                  <a:gs pos="100000">
                    <a:srgbClr val="E7E4E9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4" name="椭圆 23"/>
          <p:cNvSpPr/>
          <p:nvPr/>
        </p:nvSpPr>
        <p:spPr>
          <a:xfrm>
            <a:off x="1190591" y="2862418"/>
            <a:ext cx="1692000" cy="1692000"/>
          </a:xfrm>
          <a:prstGeom prst="ellipse">
            <a:avLst/>
          </a:prstGeom>
          <a:solidFill>
            <a:srgbClr val="D54A47"/>
          </a:solidFill>
          <a:ln>
            <a:noFill/>
          </a:ln>
          <a:effectLst>
            <a:innerShdw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778122" y="2035413"/>
            <a:ext cx="1044000" cy="1044000"/>
            <a:chOff x="1174779" y="3359349"/>
            <a:chExt cx="1800000" cy="1800001"/>
          </a:xfrm>
        </p:grpSpPr>
        <p:grpSp>
          <p:nvGrpSpPr>
            <p:cNvPr id="26" name="组合 25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9" name="椭圆 28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789BB5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0" name="组合 29"/>
          <p:cNvGrpSpPr>
            <a:grpSpLocks noChangeAspect="1"/>
          </p:cNvGrpSpPr>
          <p:nvPr/>
        </p:nvGrpSpPr>
        <p:grpSpPr>
          <a:xfrm>
            <a:off x="375243" y="4151919"/>
            <a:ext cx="648000" cy="648000"/>
            <a:chOff x="1174779" y="3359349"/>
            <a:chExt cx="1800000" cy="1800001"/>
          </a:xfrm>
        </p:grpSpPr>
        <p:grpSp>
          <p:nvGrpSpPr>
            <p:cNvPr id="31" name="组合 30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32" name="椭圆 31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5" name="KSO_Shape"/>
          <p:cNvSpPr/>
          <p:nvPr/>
        </p:nvSpPr>
        <p:spPr bwMode="auto">
          <a:xfrm>
            <a:off x="1528838" y="3336923"/>
            <a:ext cx="1076172" cy="843815"/>
          </a:xfrm>
          <a:custGeom>
            <a:avLst/>
            <a:gdLst>
              <a:gd name="T0" fmla="*/ 1009661 w 2006600"/>
              <a:gd name="T1" fmla="*/ 391160 h 1387475"/>
              <a:gd name="T2" fmla="*/ 1011251 w 2006600"/>
              <a:gd name="T3" fmla="*/ 509270 h 1387475"/>
              <a:gd name="T4" fmla="*/ 1084401 w 2006600"/>
              <a:gd name="T5" fmla="*/ 630555 h 1387475"/>
              <a:gd name="T6" fmla="*/ 1213209 w 2006600"/>
              <a:gd name="T7" fmla="*/ 691833 h 1387475"/>
              <a:gd name="T8" fmla="*/ 1322616 w 2006600"/>
              <a:gd name="T9" fmla="*/ 683895 h 1387475"/>
              <a:gd name="T10" fmla="*/ 1373821 w 2006600"/>
              <a:gd name="T11" fmla="*/ 722948 h 1387475"/>
              <a:gd name="T12" fmla="*/ 1348695 w 2006600"/>
              <a:gd name="T13" fmla="*/ 830580 h 1387475"/>
              <a:gd name="T14" fmla="*/ 1289857 w 2006600"/>
              <a:gd name="T15" fmla="*/ 930276 h 1387475"/>
              <a:gd name="T16" fmla="*/ 1172499 w 2006600"/>
              <a:gd name="T17" fmla="*/ 1024573 h 1387475"/>
              <a:gd name="T18" fmla="*/ 1069135 w 2006600"/>
              <a:gd name="T19" fmla="*/ 1059498 h 1387475"/>
              <a:gd name="T20" fmla="*/ 955912 w 2006600"/>
              <a:gd name="T21" fmla="*/ 1062356 h 1387475"/>
              <a:gd name="T22" fmla="*/ 850321 w 2006600"/>
              <a:gd name="T23" fmla="*/ 1032511 h 1387475"/>
              <a:gd name="T24" fmla="*/ 740914 w 2006600"/>
              <a:gd name="T25" fmla="*/ 956628 h 1387475"/>
              <a:gd name="T26" fmla="*/ 664902 w 2006600"/>
              <a:gd name="T27" fmla="*/ 847408 h 1387475"/>
              <a:gd name="T28" fmla="*/ 634688 w 2006600"/>
              <a:gd name="T29" fmla="*/ 741998 h 1387475"/>
              <a:gd name="T30" fmla="*/ 637550 w 2006600"/>
              <a:gd name="T31" fmla="*/ 628968 h 1387475"/>
              <a:gd name="T32" fmla="*/ 672535 w 2006600"/>
              <a:gd name="T33" fmla="*/ 525780 h 1387475"/>
              <a:gd name="T34" fmla="*/ 767312 w 2006600"/>
              <a:gd name="T35" fmla="*/ 408623 h 1387475"/>
              <a:gd name="T36" fmla="*/ 867178 w 2006600"/>
              <a:gd name="T37" fmla="*/ 349885 h 1387475"/>
              <a:gd name="T38" fmla="*/ 974676 w 2006600"/>
              <a:gd name="T39" fmla="*/ 324803 h 1387475"/>
              <a:gd name="T40" fmla="*/ 889318 w 2006600"/>
              <a:gd name="T41" fmla="*/ 202109 h 1387475"/>
              <a:gd name="T42" fmla="*/ 752158 w 2006600"/>
              <a:gd name="T43" fmla="*/ 256364 h 1387475"/>
              <a:gd name="T44" fmla="*/ 637858 w 2006600"/>
              <a:gd name="T45" fmla="*/ 346155 h 1387475"/>
              <a:gd name="T46" fmla="*/ 553720 w 2006600"/>
              <a:gd name="T47" fmla="*/ 464501 h 1387475"/>
              <a:gd name="T48" fmla="*/ 506412 w 2006600"/>
              <a:gd name="T49" fmla="*/ 604740 h 1387475"/>
              <a:gd name="T50" fmla="*/ 502602 w 2006600"/>
              <a:gd name="T51" fmla="*/ 758304 h 1387475"/>
              <a:gd name="T52" fmla="*/ 543242 w 2006600"/>
              <a:gd name="T53" fmla="*/ 901399 h 1387475"/>
              <a:gd name="T54" fmla="*/ 621665 w 2006600"/>
              <a:gd name="T55" fmla="*/ 1023552 h 1387475"/>
              <a:gd name="T56" fmla="*/ 731203 w 2006600"/>
              <a:gd name="T57" fmla="*/ 1118737 h 1387475"/>
              <a:gd name="T58" fmla="*/ 865188 w 2006600"/>
              <a:gd name="T59" fmla="*/ 1179338 h 1387475"/>
              <a:gd name="T60" fmla="*/ 1016317 w 2006600"/>
              <a:gd name="T61" fmla="*/ 1198058 h 1387475"/>
              <a:gd name="T62" fmla="*/ 1164907 w 2006600"/>
              <a:gd name="T63" fmla="*/ 1171723 h 1387475"/>
              <a:gd name="T64" fmla="*/ 1295400 w 2006600"/>
              <a:gd name="T65" fmla="*/ 1105094 h 1387475"/>
              <a:gd name="T66" fmla="*/ 1400175 w 2006600"/>
              <a:gd name="T67" fmla="*/ 1005150 h 1387475"/>
              <a:gd name="T68" fmla="*/ 1473200 w 2006600"/>
              <a:gd name="T69" fmla="*/ 878554 h 1387475"/>
              <a:gd name="T70" fmla="*/ 1506537 w 2006600"/>
              <a:gd name="T71" fmla="*/ 732605 h 1387475"/>
              <a:gd name="T72" fmla="*/ 1495107 w 2006600"/>
              <a:gd name="T73" fmla="*/ 580309 h 1387475"/>
              <a:gd name="T74" fmla="*/ 1441133 w 2006600"/>
              <a:gd name="T75" fmla="*/ 442926 h 1387475"/>
              <a:gd name="T76" fmla="*/ 1351280 w 2006600"/>
              <a:gd name="T77" fmla="*/ 329022 h 1387475"/>
              <a:gd name="T78" fmla="*/ 1232853 w 2006600"/>
              <a:gd name="T79" fmla="*/ 244625 h 1387475"/>
              <a:gd name="T80" fmla="*/ 1092517 w 2006600"/>
              <a:gd name="T81" fmla="*/ 197349 h 1387475"/>
              <a:gd name="T82" fmla="*/ 1067117 w 2006600"/>
              <a:gd name="T83" fmla="*/ 2221 h 1387475"/>
              <a:gd name="T84" fmla="*/ 1316355 w 2006600"/>
              <a:gd name="T85" fmla="*/ 48227 h 1387475"/>
              <a:gd name="T86" fmla="*/ 1546543 w 2006600"/>
              <a:gd name="T87" fmla="*/ 149440 h 1387475"/>
              <a:gd name="T88" fmla="*/ 1745297 w 2006600"/>
              <a:gd name="T89" fmla="*/ 297611 h 1387475"/>
              <a:gd name="T90" fmla="*/ 1900555 w 2006600"/>
              <a:gd name="T91" fmla="*/ 485442 h 1387475"/>
              <a:gd name="T92" fmla="*/ 2000885 w 2006600"/>
              <a:gd name="T93" fmla="*/ 704684 h 1387475"/>
              <a:gd name="T94" fmla="*/ 1921510 w 2006600"/>
              <a:gd name="T95" fmla="*/ 911552 h 1387475"/>
              <a:gd name="T96" fmla="*/ 1774507 w 2006600"/>
              <a:gd name="T97" fmla="*/ 1088913 h 1387475"/>
              <a:gd name="T98" fmla="*/ 1582103 w 2006600"/>
              <a:gd name="T99" fmla="*/ 1231055 h 1387475"/>
              <a:gd name="T100" fmla="*/ 1356677 w 2006600"/>
              <a:gd name="T101" fmla="*/ 1331316 h 1387475"/>
              <a:gd name="T102" fmla="*/ 1109345 w 2006600"/>
              <a:gd name="T103" fmla="*/ 1382399 h 1387475"/>
              <a:gd name="T104" fmla="*/ 852805 w 2006600"/>
              <a:gd name="T105" fmla="*/ 1377639 h 1387475"/>
              <a:gd name="T106" fmla="*/ 611187 w 2006600"/>
              <a:gd name="T107" fmla="*/ 1317990 h 1387475"/>
              <a:gd name="T108" fmla="*/ 397510 w 2006600"/>
              <a:gd name="T109" fmla="*/ 1210114 h 1387475"/>
              <a:gd name="T110" fmla="*/ 216852 w 2006600"/>
              <a:gd name="T111" fmla="*/ 1061309 h 1387475"/>
              <a:gd name="T112" fmla="*/ 75882 w 2006600"/>
              <a:gd name="T113" fmla="*/ 879189 h 1387475"/>
              <a:gd name="T114" fmla="*/ 22225 w 2006600"/>
              <a:gd name="T115" fmla="*/ 666610 h 1387475"/>
              <a:gd name="T116" fmla="*/ 140970 w 2006600"/>
              <a:gd name="T117" fmla="*/ 451810 h 1387475"/>
              <a:gd name="T118" fmla="*/ 302260 w 2006600"/>
              <a:gd name="T119" fmla="*/ 270324 h 1387475"/>
              <a:gd name="T120" fmla="*/ 500380 w 2006600"/>
              <a:gd name="T121" fmla="*/ 128817 h 1387475"/>
              <a:gd name="T122" fmla="*/ 728980 w 2006600"/>
              <a:gd name="T123" fmla="*/ 36487 h 1387475"/>
              <a:gd name="T124" fmla="*/ 981393 w 2006600"/>
              <a:gd name="T125" fmla="*/ 317 h 1387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06600" h="1387475">
                <a:moveTo>
                  <a:pt x="1003300" y="323850"/>
                </a:moveTo>
                <a:lnTo>
                  <a:pt x="1019520" y="324168"/>
                </a:lnTo>
                <a:lnTo>
                  <a:pt x="1035740" y="325120"/>
                </a:lnTo>
                <a:lnTo>
                  <a:pt x="1031924" y="332423"/>
                </a:lnTo>
                <a:lnTo>
                  <a:pt x="1028425" y="339090"/>
                </a:lnTo>
                <a:lnTo>
                  <a:pt x="1025245" y="346075"/>
                </a:lnTo>
                <a:lnTo>
                  <a:pt x="1022065" y="353378"/>
                </a:lnTo>
                <a:lnTo>
                  <a:pt x="1019202" y="360680"/>
                </a:lnTo>
                <a:lnTo>
                  <a:pt x="1016658" y="367983"/>
                </a:lnTo>
                <a:lnTo>
                  <a:pt x="1014113" y="375285"/>
                </a:lnTo>
                <a:lnTo>
                  <a:pt x="1011887" y="383223"/>
                </a:lnTo>
                <a:lnTo>
                  <a:pt x="1009661" y="391160"/>
                </a:lnTo>
                <a:lnTo>
                  <a:pt x="1008071" y="398780"/>
                </a:lnTo>
                <a:lnTo>
                  <a:pt x="1006480" y="406718"/>
                </a:lnTo>
                <a:lnTo>
                  <a:pt x="1005526" y="414655"/>
                </a:lnTo>
                <a:lnTo>
                  <a:pt x="1004572" y="422910"/>
                </a:lnTo>
                <a:lnTo>
                  <a:pt x="1003618" y="430848"/>
                </a:lnTo>
                <a:lnTo>
                  <a:pt x="1003300" y="439103"/>
                </a:lnTo>
                <a:lnTo>
                  <a:pt x="1003300" y="447358"/>
                </a:lnTo>
                <a:lnTo>
                  <a:pt x="1003618" y="460058"/>
                </a:lnTo>
                <a:lnTo>
                  <a:pt x="1004572" y="472758"/>
                </a:lnTo>
                <a:lnTo>
                  <a:pt x="1006162" y="485140"/>
                </a:lnTo>
                <a:lnTo>
                  <a:pt x="1008389" y="497205"/>
                </a:lnTo>
                <a:lnTo>
                  <a:pt x="1011251" y="509270"/>
                </a:lnTo>
                <a:lnTo>
                  <a:pt x="1014432" y="521018"/>
                </a:lnTo>
                <a:lnTo>
                  <a:pt x="1018248" y="532448"/>
                </a:lnTo>
                <a:lnTo>
                  <a:pt x="1022701" y="543560"/>
                </a:lnTo>
                <a:lnTo>
                  <a:pt x="1027471" y="554673"/>
                </a:lnTo>
                <a:lnTo>
                  <a:pt x="1033196" y="565150"/>
                </a:lnTo>
                <a:lnTo>
                  <a:pt x="1038921" y="575628"/>
                </a:lnTo>
                <a:lnTo>
                  <a:pt x="1045600" y="585470"/>
                </a:lnTo>
                <a:lnTo>
                  <a:pt x="1052597" y="595313"/>
                </a:lnTo>
                <a:lnTo>
                  <a:pt x="1059594" y="604838"/>
                </a:lnTo>
                <a:lnTo>
                  <a:pt x="1067545" y="613728"/>
                </a:lnTo>
                <a:lnTo>
                  <a:pt x="1075814" y="622300"/>
                </a:lnTo>
                <a:lnTo>
                  <a:pt x="1084401" y="630555"/>
                </a:lnTo>
                <a:lnTo>
                  <a:pt x="1093306" y="638175"/>
                </a:lnTo>
                <a:lnTo>
                  <a:pt x="1102848" y="645478"/>
                </a:lnTo>
                <a:lnTo>
                  <a:pt x="1112389" y="652463"/>
                </a:lnTo>
                <a:lnTo>
                  <a:pt x="1122566" y="658813"/>
                </a:lnTo>
                <a:lnTo>
                  <a:pt x="1132744" y="664845"/>
                </a:lnTo>
                <a:lnTo>
                  <a:pt x="1143557" y="670243"/>
                </a:lnTo>
                <a:lnTo>
                  <a:pt x="1154689" y="675323"/>
                </a:lnTo>
                <a:lnTo>
                  <a:pt x="1165820" y="679450"/>
                </a:lnTo>
                <a:lnTo>
                  <a:pt x="1177270" y="683578"/>
                </a:lnTo>
                <a:lnTo>
                  <a:pt x="1189037" y="686753"/>
                </a:lnTo>
                <a:lnTo>
                  <a:pt x="1201123" y="689610"/>
                </a:lnTo>
                <a:lnTo>
                  <a:pt x="1213209" y="691833"/>
                </a:lnTo>
                <a:lnTo>
                  <a:pt x="1225613" y="693420"/>
                </a:lnTo>
                <a:lnTo>
                  <a:pt x="1238016" y="694055"/>
                </a:lnTo>
                <a:lnTo>
                  <a:pt x="1251056" y="694690"/>
                </a:lnTo>
                <a:lnTo>
                  <a:pt x="1259325" y="694690"/>
                </a:lnTo>
                <a:lnTo>
                  <a:pt x="1267276" y="694055"/>
                </a:lnTo>
                <a:lnTo>
                  <a:pt x="1275545" y="693420"/>
                </a:lnTo>
                <a:lnTo>
                  <a:pt x="1283815" y="692468"/>
                </a:lnTo>
                <a:lnTo>
                  <a:pt x="1291766" y="691198"/>
                </a:lnTo>
                <a:lnTo>
                  <a:pt x="1299399" y="689928"/>
                </a:lnTo>
                <a:lnTo>
                  <a:pt x="1307350" y="688023"/>
                </a:lnTo>
                <a:lnTo>
                  <a:pt x="1315301" y="686118"/>
                </a:lnTo>
                <a:lnTo>
                  <a:pt x="1322616" y="683895"/>
                </a:lnTo>
                <a:lnTo>
                  <a:pt x="1330249" y="681355"/>
                </a:lnTo>
                <a:lnTo>
                  <a:pt x="1337564" y="678815"/>
                </a:lnTo>
                <a:lnTo>
                  <a:pt x="1345197" y="675958"/>
                </a:lnTo>
                <a:lnTo>
                  <a:pt x="1352194" y="672783"/>
                </a:lnTo>
                <a:lnTo>
                  <a:pt x="1359509" y="669608"/>
                </a:lnTo>
                <a:lnTo>
                  <a:pt x="1366188" y="666115"/>
                </a:lnTo>
                <a:lnTo>
                  <a:pt x="1372867" y="661988"/>
                </a:lnTo>
                <a:lnTo>
                  <a:pt x="1374139" y="678498"/>
                </a:lnTo>
                <a:lnTo>
                  <a:pt x="1374775" y="694690"/>
                </a:lnTo>
                <a:lnTo>
                  <a:pt x="1374457" y="704215"/>
                </a:lnTo>
                <a:lnTo>
                  <a:pt x="1374139" y="713740"/>
                </a:lnTo>
                <a:lnTo>
                  <a:pt x="1373821" y="722948"/>
                </a:lnTo>
                <a:lnTo>
                  <a:pt x="1372549" y="732790"/>
                </a:lnTo>
                <a:lnTo>
                  <a:pt x="1371595" y="741998"/>
                </a:lnTo>
                <a:lnTo>
                  <a:pt x="1370640" y="751205"/>
                </a:lnTo>
                <a:lnTo>
                  <a:pt x="1368732" y="760413"/>
                </a:lnTo>
                <a:lnTo>
                  <a:pt x="1366824" y="769303"/>
                </a:lnTo>
                <a:lnTo>
                  <a:pt x="1365234" y="778193"/>
                </a:lnTo>
                <a:lnTo>
                  <a:pt x="1363007" y="787083"/>
                </a:lnTo>
                <a:lnTo>
                  <a:pt x="1360463" y="795973"/>
                </a:lnTo>
                <a:lnTo>
                  <a:pt x="1357919" y="804863"/>
                </a:lnTo>
                <a:lnTo>
                  <a:pt x="1355056" y="813435"/>
                </a:lnTo>
                <a:lnTo>
                  <a:pt x="1351876" y="822008"/>
                </a:lnTo>
                <a:lnTo>
                  <a:pt x="1348695" y="830580"/>
                </a:lnTo>
                <a:lnTo>
                  <a:pt x="1345515" y="839153"/>
                </a:lnTo>
                <a:lnTo>
                  <a:pt x="1342017" y="847408"/>
                </a:lnTo>
                <a:lnTo>
                  <a:pt x="1337882" y="855663"/>
                </a:lnTo>
                <a:lnTo>
                  <a:pt x="1334065" y="863283"/>
                </a:lnTo>
                <a:lnTo>
                  <a:pt x="1329931" y="871538"/>
                </a:lnTo>
                <a:lnTo>
                  <a:pt x="1325478" y="879158"/>
                </a:lnTo>
                <a:lnTo>
                  <a:pt x="1321026" y="886778"/>
                </a:lnTo>
                <a:lnTo>
                  <a:pt x="1316255" y="894398"/>
                </a:lnTo>
                <a:lnTo>
                  <a:pt x="1311166" y="901700"/>
                </a:lnTo>
                <a:lnTo>
                  <a:pt x="1306396" y="909320"/>
                </a:lnTo>
                <a:lnTo>
                  <a:pt x="1300989" y="916305"/>
                </a:lnTo>
                <a:lnTo>
                  <a:pt x="1289857" y="930276"/>
                </a:lnTo>
                <a:lnTo>
                  <a:pt x="1278090" y="943928"/>
                </a:lnTo>
                <a:lnTo>
                  <a:pt x="1266004" y="956628"/>
                </a:lnTo>
                <a:lnTo>
                  <a:pt x="1252964" y="969011"/>
                </a:lnTo>
                <a:lnTo>
                  <a:pt x="1239606" y="980758"/>
                </a:lnTo>
                <a:lnTo>
                  <a:pt x="1225295" y="991553"/>
                </a:lnTo>
                <a:lnTo>
                  <a:pt x="1218297" y="996951"/>
                </a:lnTo>
                <a:lnTo>
                  <a:pt x="1210983" y="1002031"/>
                </a:lnTo>
                <a:lnTo>
                  <a:pt x="1203667" y="1006793"/>
                </a:lnTo>
                <a:lnTo>
                  <a:pt x="1195716" y="1011873"/>
                </a:lnTo>
                <a:lnTo>
                  <a:pt x="1188083" y="1016318"/>
                </a:lnTo>
                <a:lnTo>
                  <a:pt x="1180450" y="1020763"/>
                </a:lnTo>
                <a:lnTo>
                  <a:pt x="1172499" y="1024573"/>
                </a:lnTo>
                <a:lnTo>
                  <a:pt x="1164230" y="1029018"/>
                </a:lnTo>
                <a:lnTo>
                  <a:pt x="1155961" y="1032511"/>
                </a:lnTo>
                <a:lnTo>
                  <a:pt x="1148010" y="1036003"/>
                </a:lnTo>
                <a:lnTo>
                  <a:pt x="1139423" y="1039813"/>
                </a:lnTo>
                <a:lnTo>
                  <a:pt x="1131154" y="1042988"/>
                </a:lnTo>
                <a:lnTo>
                  <a:pt x="1122566" y="1046163"/>
                </a:lnTo>
                <a:lnTo>
                  <a:pt x="1113661" y="1048703"/>
                </a:lnTo>
                <a:lnTo>
                  <a:pt x="1105074" y="1051561"/>
                </a:lnTo>
                <a:lnTo>
                  <a:pt x="1096169" y="1053466"/>
                </a:lnTo>
                <a:lnTo>
                  <a:pt x="1087264" y="1056006"/>
                </a:lnTo>
                <a:lnTo>
                  <a:pt x="1078358" y="1057911"/>
                </a:lnTo>
                <a:lnTo>
                  <a:pt x="1069135" y="1059498"/>
                </a:lnTo>
                <a:lnTo>
                  <a:pt x="1059594" y="1061086"/>
                </a:lnTo>
                <a:lnTo>
                  <a:pt x="1050370" y="1062356"/>
                </a:lnTo>
                <a:lnTo>
                  <a:pt x="1041147" y="1063626"/>
                </a:lnTo>
                <a:lnTo>
                  <a:pt x="1031924" y="1064261"/>
                </a:lnTo>
                <a:lnTo>
                  <a:pt x="1022383" y="1064896"/>
                </a:lnTo>
                <a:lnTo>
                  <a:pt x="1012841" y="1065213"/>
                </a:lnTo>
                <a:lnTo>
                  <a:pt x="1003300" y="1065213"/>
                </a:lnTo>
                <a:lnTo>
                  <a:pt x="993759" y="1065213"/>
                </a:lnTo>
                <a:lnTo>
                  <a:pt x="984218" y="1064896"/>
                </a:lnTo>
                <a:lnTo>
                  <a:pt x="974676" y="1064261"/>
                </a:lnTo>
                <a:lnTo>
                  <a:pt x="965135" y="1063626"/>
                </a:lnTo>
                <a:lnTo>
                  <a:pt x="955912" y="1062356"/>
                </a:lnTo>
                <a:lnTo>
                  <a:pt x="946688" y="1061086"/>
                </a:lnTo>
                <a:lnTo>
                  <a:pt x="937783" y="1059498"/>
                </a:lnTo>
                <a:lnTo>
                  <a:pt x="928560" y="1057911"/>
                </a:lnTo>
                <a:lnTo>
                  <a:pt x="919655" y="1056006"/>
                </a:lnTo>
                <a:lnTo>
                  <a:pt x="910750" y="1053466"/>
                </a:lnTo>
                <a:lnTo>
                  <a:pt x="901526" y="1051561"/>
                </a:lnTo>
                <a:lnTo>
                  <a:pt x="892621" y="1048703"/>
                </a:lnTo>
                <a:lnTo>
                  <a:pt x="884034" y="1046163"/>
                </a:lnTo>
                <a:lnTo>
                  <a:pt x="875765" y="1042988"/>
                </a:lnTo>
                <a:lnTo>
                  <a:pt x="867178" y="1039813"/>
                </a:lnTo>
                <a:lnTo>
                  <a:pt x="858908" y="1036003"/>
                </a:lnTo>
                <a:lnTo>
                  <a:pt x="850321" y="1032511"/>
                </a:lnTo>
                <a:lnTo>
                  <a:pt x="842370" y="1029018"/>
                </a:lnTo>
                <a:lnTo>
                  <a:pt x="834101" y="1024573"/>
                </a:lnTo>
                <a:lnTo>
                  <a:pt x="826468" y="1020763"/>
                </a:lnTo>
                <a:lnTo>
                  <a:pt x="818517" y="1016318"/>
                </a:lnTo>
                <a:lnTo>
                  <a:pt x="810566" y="1011873"/>
                </a:lnTo>
                <a:lnTo>
                  <a:pt x="803251" y="1006793"/>
                </a:lnTo>
                <a:lnTo>
                  <a:pt x="795618" y="1002031"/>
                </a:lnTo>
                <a:lnTo>
                  <a:pt x="788303" y="996951"/>
                </a:lnTo>
                <a:lnTo>
                  <a:pt x="780988" y="991553"/>
                </a:lnTo>
                <a:lnTo>
                  <a:pt x="767312" y="980758"/>
                </a:lnTo>
                <a:lnTo>
                  <a:pt x="753636" y="969011"/>
                </a:lnTo>
                <a:lnTo>
                  <a:pt x="740914" y="956628"/>
                </a:lnTo>
                <a:lnTo>
                  <a:pt x="728192" y="943928"/>
                </a:lnTo>
                <a:lnTo>
                  <a:pt x="716743" y="930276"/>
                </a:lnTo>
                <a:lnTo>
                  <a:pt x="705929" y="916305"/>
                </a:lnTo>
                <a:lnTo>
                  <a:pt x="700523" y="909320"/>
                </a:lnTo>
                <a:lnTo>
                  <a:pt x="695434" y="901700"/>
                </a:lnTo>
                <a:lnTo>
                  <a:pt x="690345" y="894398"/>
                </a:lnTo>
                <a:lnTo>
                  <a:pt x="685893" y="886778"/>
                </a:lnTo>
                <a:lnTo>
                  <a:pt x="681122" y="879158"/>
                </a:lnTo>
                <a:lnTo>
                  <a:pt x="676669" y="871538"/>
                </a:lnTo>
                <a:lnTo>
                  <a:pt x="672535" y="863283"/>
                </a:lnTo>
                <a:lnTo>
                  <a:pt x="668718" y="855663"/>
                </a:lnTo>
                <a:lnTo>
                  <a:pt x="664902" y="847408"/>
                </a:lnTo>
                <a:lnTo>
                  <a:pt x="661085" y="839153"/>
                </a:lnTo>
                <a:lnTo>
                  <a:pt x="657587" y="830580"/>
                </a:lnTo>
                <a:lnTo>
                  <a:pt x="654406" y="822008"/>
                </a:lnTo>
                <a:lnTo>
                  <a:pt x="651544" y="813435"/>
                </a:lnTo>
                <a:lnTo>
                  <a:pt x="648682" y="804863"/>
                </a:lnTo>
                <a:lnTo>
                  <a:pt x="645819" y="795973"/>
                </a:lnTo>
                <a:lnTo>
                  <a:pt x="643593" y="787083"/>
                </a:lnTo>
                <a:lnTo>
                  <a:pt x="641367" y="778193"/>
                </a:lnTo>
                <a:lnTo>
                  <a:pt x="639458" y="769303"/>
                </a:lnTo>
                <a:lnTo>
                  <a:pt x="637550" y="760413"/>
                </a:lnTo>
                <a:lnTo>
                  <a:pt x="636278" y="751205"/>
                </a:lnTo>
                <a:lnTo>
                  <a:pt x="634688" y="741998"/>
                </a:lnTo>
                <a:lnTo>
                  <a:pt x="633734" y="732790"/>
                </a:lnTo>
                <a:lnTo>
                  <a:pt x="633097" y="722948"/>
                </a:lnTo>
                <a:lnTo>
                  <a:pt x="632143" y="713740"/>
                </a:lnTo>
                <a:lnTo>
                  <a:pt x="631825" y="704215"/>
                </a:lnTo>
                <a:lnTo>
                  <a:pt x="631825" y="694690"/>
                </a:lnTo>
                <a:lnTo>
                  <a:pt x="631825" y="684848"/>
                </a:lnTo>
                <a:lnTo>
                  <a:pt x="632143" y="675640"/>
                </a:lnTo>
                <a:lnTo>
                  <a:pt x="633097" y="666115"/>
                </a:lnTo>
                <a:lnTo>
                  <a:pt x="633734" y="656908"/>
                </a:lnTo>
                <a:lnTo>
                  <a:pt x="634688" y="647383"/>
                </a:lnTo>
                <a:lnTo>
                  <a:pt x="636278" y="638175"/>
                </a:lnTo>
                <a:lnTo>
                  <a:pt x="637550" y="628968"/>
                </a:lnTo>
                <a:lnTo>
                  <a:pt x="639458" y="620078"/>
                </a:lnTo>
                <a:lnTo>
                  <a:pt x="641367" y="610870"/>
                </a:lnTo>
                <a:lnTo>
                  <a:pt x="643593" y="601980"/>
                </a:lnTo>
                <a:lnTo>
                  <a:pt x="645819" y="593090"/>
                </a:lnTo>
                <a:lnTo>
                  <a:pt x="648682" y="584518"/>
                </a:lnTo>
                <a:lnTo>
                  <a:pt x="651544" y="575628"/>
                </a:lnTo>
                <a:lnTo>
                  <a:pt x="654406" y="567055"/>
                </a:lnTo>
                <a:lnTo>
                  <a:pt x="657587" y="558800"/>
                </a:lnTo>
                <a:lnTo>
                  <a:pt x="661085" y="550228"/>
                </a:lnTo>
                <a:lnTo>
                  <a:pt x="664902" y="541973"/>
                </a:lnTo>
                <a:lnTo>
                  <a:pt x="668718" y="534035"/>
                </a:lnTo>
                <a:lnTo>
                  <a:pt x="672535" y="525780"/>
                </a:lnTo>
                <a:lnTo>
                  <a:pt x="676669" y="517843"/>
                </a:lnTo>
                <a:lnTo>
                  <a:pt x="681122" y="509905"/>
                </a:lnTo>
                <a:lnTo>
                  <a:pt x="685893" y="502603"/>
                </a:lnTo>
                <a:lnTo>
                  <a:pt x="690345" y="494665"/>
                </a:lnTo>
                <a:lnTo>
                  <a:pt x="695434" y="487363"/>
                </a:lnTo>
                <a:lnTo>
                  <a:pt x="700523" y="480060"/>
                </a:lnTo>
                <a:lnTo>
                  <a:pt x="705929" y="472758"/>
                </a:lnTo>
                <a:lnTo>
                  <a:pt x="716743" y="458788"/>
                </a:lnTo>
                <a:lnTo>
                  <a:pt x="728192" y="445135"/>
                </a:lnTo>
                <a:lnTo>
                  <a:pt x="740914" y="432435"/>
                </a:lnTo>
                <a:lnTo>
                  <a:pt x="753636" y="420370"/>
                </a:lnTo>
                <a:lnTo>
                  <a:pt x="767312" y="408623"/>
                </a:lnTo>
                <a:lnTo>
                  <a:pt x="780988" y="397510"/>
                </a:lnTo>
                <a:lnTo>
                  <a:pt x="788303" y="392113"/>
                </a:lnTo>
                <a:lnTo>
                  <a:pt x="795618" y="387033"/>
                </a:lnTo>
                <a:lnTo>
                  <a:pt x="803251" y="382270"/>
                </a:lnTo>
                <a:lnTo>
                  <a:pt x="810566" y="377508"/>
                </a:lnTo>
                <a:lnTo>
                  <a:pt x="818517" y="373063"/>
                </a:lnTo>
                <a:lnTo>
                  <a:pt x="826468" y="368618"/>
                </a:lnTo>
                <a:lnTo>
                  <a:pt x="834101" y="364490"/>
                </a:lnTo>
                <a:lnTo>
                  <a:pt x="842370" y="360363"/>
                </a:lnTo>
                <a:lnTo>
                  <a:pt x="850321" y="356553"/>
                </a:lnTo>
                <a:lnTo>
                  <a:pt x="858908" y="353060"/>
                </a:lnTo>
                <a:lnTo>
                  <a:pt x="867178" y="349885"/>
                </a:lnTo>
                <a:lnTo>
                  <a:pt x="875765" y="346710"/>
                </a:lnTo>
                <a:lnTo>
                  <a:pt x="884034" y="343218"/>
                </a:lnTo>
                <a:lnTo>
                  <a:pt x="892621" y="340360"/>
                </a:lnTo>
                <a:lnTo>
                  <a:pt x="901526" y="338138"/>
                </a:lnTo>
                <a:lnTo>
                  <a:pt x="910750" y="335598"/>
                </a:lnTo>
                <a:lnTo>
                  <a:pt x="919655" y="333375"/>
                </a:lnTo>
                <a:lnTo>
                  <a:pt x="928560" y="331470"/>
                </a:lnTo>
                <a:lnTo>
                  <a:pt x="937783" y="329883"/>
                </a:lnTo>
                <a:lnTo>
                  <a:pt x="946688" y="327978"/>
                </a:lnTo>
                <a:lnTo>
                  <a:pt x="955912" y="327025"/>
                </a:lnTo>
                <a:lnTo>
                  <a:pt x="965135" y="326073"/>
                </a:lnTo>
                <a:lnTo>
                  <a:pt x="974676" y="324803"/>
                </a:lnTo>
                <a:lnTo>
                  <a:pt x="984218" y="324485"/>
                </a:lnTo>
                <a:lnTo>
                  <a:pt x="993759" y="324168"/>
                </a:lnTo>
                <a:lnTo>
                  <a:pt x="1003300" y="323850"/>
                </a:lnTo>
                <a:close/>
                <a:moveTo>
                  <a:pt x="990283" y="189417"/>
                </a:moveTo>
                <a:lnTo>
                  <a:pt x="977265" y="190052"/>
                </a:lnTo>
                <a:lnTo>
                  <a:pt x="964565" y="190687"/>
                </a:lnTo>
                <a:lnTo>
                  <a:pt x="951865" y="191956"/>
                </a:lnTo>
                <a:lnTo>
                  <a:pt x="939165" y="193225"/>
                </a:lnTo>
                <a:lnTo>
                  <a:pt x="926465" y="195129"/>
                </a:lnTo>
                <a:lnTo>
                  <a:pt x="914083" y="197349"/>
                </a:lnTo>
                <a:lnTo>
                  <a:pt x="901383" y="199888"/>
                </a:lnTo>
                <a:lnTo>
                  <a:pt x="889318" y="202109"/>
                </a:lnTo>
                <a:lnTo>
                  <a:pt x="877253" y="205282"/>
                </a:lnTo>
                <a:lnTo>
                  <a:pt x="865188" y="208772"/>
                </a:lnTo>
                <a:lnTo>
                  <a:pt x="853440" y="212262"/>
                </a:lnTo>
                <a:lnTo>
                  <a:pt x="841693" y="216069"/>
                </a:lnTo>
                <a:lnTo>
                  <a:pt x="829945" y="219877"/>
                </a:lnTo>
                <a:lnTo>
                  <a:pt x="818515" y="224319"/>
                </a:lnTo>
                <a:lnTo>
                  <a:pt x="807085" y="228760"/>
                </a:lnTo>
                <a:lnTo>
                  <a:pt x="795655" y="233837"/>
                </a:lnTo>
                <a:lnTo>
                  <a:pt x="784543" y="239231"/>
                </a:lnTo>
                <a:lnTo>
                  <a:pt x="773748" y="244625"/>
                </a:lnTo>
                <a:lnTo>
                  <a:pt x="762953" y="250336"/>
                </a:lnTo>
                <a:lnTo>
                  <a:pt x="752158" y="256364"/>
                </a:lnTo>
                <a:lnTo>
                  <a:pt x="741680" y="262392"/>
                </a:lnTo>
                <a:lnTo>
                  <a:pt x="731203" y="269055"/>
                </a:lnTo>
                <a:lnTo>
                  <a:pt x="721360" y="275401"/>
                </a:lnTo>
                <a:lnTo>
                  <a:pt x="711200" y="282698"/>
                </a:lnTo>
                <a:lnTo>
                  <a:pt x="701358" y="289679"/>
                </a:lnTo>
                <a:lnTo>
                  <a:pt x="691833" y="297293"/>
                </a:lnTo>
                <a:lnTo>
                  <a:pt x="682308" y="304591"/>
                </a:lnTo>
                <a:lnTo>
                  <a:pt x="673100" y="312523"/>
                </a:lnTo>
                <a:lnTo>
                  <a:pt x="663893" y="320772"/>
                </a:lnTo>
                <a:lnTo>
                  <a:pt x="655003" y="329022"/>
                </a:lnTo>
                <a:lnTo>
                  <a:pt x="646430" y="337588"/>
                </a:lnTo>
                <a:lnTo>
                  <a:pt x="637858" y="346155"/>
                </a:lnTo>
                <a:lnTo>
                  <a:pt x="629602" y="355039"/>
                </a:lnTo>
                <a:lnTo>
                  <a:pt x="621665" y="363923"/>
                </a:lnTo>
                <a:lnTo>
                  <a:pt x="613727" y="373124"/>
                </a:lnTo>
                <a:lnTo>
                  <a:pt x="606107" y="382642"/>
                </a:lnTo>
                <a:lnTo>
                  <a:pt x="598805" y="392161"/>
                </a:lnTo>
                <a:lnTo>
                  <a:pt x="591502" y="401997"/>
                </a:lnTo>
                <a:lnTo>
                  <a:pt x="584835" y="411832"/>
                </a:lnTo>
                <a:lnTo>
                  <a:pt x="578167" y="422303"/>
                </a:lnTo>
                <a:lnTo>
                  <a:pt x="571817" y="432456"/>
                </a:lnTo>
                <a:lnTo>
                  <a:pt x="565150" y="442926"/>
                </a:lnTo>
                <a:lnTo>
                  <a:pt x="559435" y="453396"/>
                </a:lnTo>
                <a:lnTo>
                  <a:pt x="553720" y="464501"/>
                </a:lnTo>
                <a:lnTo>
                  <a:pt x="548005" y="475289"/>
                </a:lnTo>
                <a:lnTo>
                  <a:pt x="543242" y="486711"/>
                </a:lnTo>
                <a:lnTo>
                  <a:pt x="538162" y="497499"/>
                </a:lnTo>
                <a:lnTo>
                  <a:pt x="533400" y="508921"/>
                </a:lnTo>
                <a:lnTo>
                  <a:pt x="529272" y="520660"/>
                </a:lnTo>
                <a:lnTo>
                  <a:pt x="525145" y="532082"/>
                </a:lnTo>
                <a:lnTo>
                  <a:pt x="521017" y="543822"/>
                </a:lnTo>
                <a:lnTo>
                  <a:pt x="517525" y="555878"/>
                </a:lnTo>
                <a:lnTo>
                  <a:pt x="514350" y="568252"/>
                </a:lnTo>
                <a:lnTo>
                  <a:pt x="511492" y="580309"/>
                </a:lnTo>
                <a:lnTo>
                  <a:pt x="508635" y="592366"/>
                </a:lnTo>
                <a:lnTo>
                  <a:pt x="506412" y="604740"/>
                </a:lnTo>
                <a:lnTo>
                  <a:pt x="504190" y="617114"/>
                </a:lnTo>
                <a:lnTo>
                  <a:pt x="502602" y="629805"/>
                </a:lnTo>
                <a:lnTo>
                  <a:pt x="501015" y="642496"/>
                </a:lnTo>
                <a:lnTo>
                  <a:pt x="500062" y="654870"/>
                </a:lnTo>
                <a:lnTo>
                  <a:pt x="499110" y="668196"/>
                </a:lnTo>
                <a:lnTo>
                  <a:pt x="498792" y="680888"/>
                </a:lnTo>
                <a:lnTo>
                  <a:pt x="498157" y="693896"/>
                </a:lnTo>
                <a:lnTo>
                  <a:pt x="498792" y="706905"/>
                </a:lnTo>
                <a:lnTo>
                  <a:pt x="499110" y="719596"/>
                </a:lnTo>
                <a:lnTo>
                  <a:pt x="500062" y="732605"/>
                </a:lnTo>
                <a:lnTo>
                  <a:pt x="501015" y="745296"/>
                </a:lnTo>
                <a:lnTo>
                  <a:pt x="502602" y="758304"/>
                </a:lnTo>
                <a:lnTo>
                  <a:pt x="504190" y="770678"/>
                </a:lnTo>
                <a:lnTo>
                  <a:pt x="506412" y="783052"/>
                </a:lnTo>
                <a:lnTo>
                  <a:pt x="508635" y="795426"/>
                </a:lnTo>
                <a:lnTo>
                  <a:pt x="511492" y="807800"/>
                </a:lnTo>
                <a:lnTo>
                  <a:pt x="514350" y="819857"/>
                </a:lnTo>
                <a:lnTo>
                  <a:pt x="517525" y="831914"/>
                </a:lnTo>
                <a:lnTo>
                  <a:pt x="521017" y="843653"/>
                </a:lnTo>
                <a:lnTo>
                  <a:pt x="525145" y="855393"/>
                </a:lnTo>
                <a:lnTo>
                  <a:pt x="529272" y="867132"/>
                </a:lnTo>
                <a:lnTo>
                  <a:pt x="533400" y="878554"/>
                </a:lnTo>
                <a:lnTo>
                  <a:pt x="538162" y="889977"/>
                </a:lnTo>
                <a:lnTo>
                  <a:pt x="543242" y="901399"/>
                </a:lnTo>
                <a:lnTo>
                  <a:pt x="548005" y="912186"/>
                </a:lnTo>
                <a:lnTo>
                  <a:pt x="553720" y="923291"/>
                </a:lnTo>
                <a:lnTo>
                  <a:pt x="559435" y="934079"/>
                </a:lnTo>
                <a:lnTo>
                  <a:pt x="565150" y="944549"/>
                </a:lnTo>
                <a:lnTo>
                  <a:pt x="571817" y="955337"/>
                </a:lnTo>
                <a:lnTo>
                  <a:pt x="578167" y="965807"/>
                </a:lnTo>
                <a:lnTo>
                  <a:pt x="584835" y="975643"/>
                </a:lnTo>
                <a:lnTo>
                  <a:pt x="591502" y="985479"/>
                </a:lnTo>
                <a:lnTo>
                  <a:pt x="598805" y="995632"/>
                </a:lnTo>
                <a:lnTo>
                  <a:pt x="606107" y="1005150"/>
                </a:lnTo>
                <a:lnTo>
                  <a:pt x="613727" y="1014351"/>
                </a:lnTo>
                <a:lnTo>
                  <a:pt x="621665" y="1023552"/>
                </a:lnTo>
                <a:lnTo>
                  <a:pt x="629602" y="1033071"/>
                </a:lnTo>
                <a:lnTo>
                  <a:pt x="637858" y="1041955"/>
                </a:lnTo>
                <a:lnTo>
                  <a:pt x="646430" y="1050521"/>
                </a:lnTo>
                <a:lnTo>
                  <a:pt x="655003" y="1059088"/>
                </a:lnTo>
                <a:lnTo>
                  <a:pt x="663893" y="1067020"/>
                </a:lnTo>
                <a:lnTo>
                  <a:pt x="673100" y="1074952"/>
                </a:lnTo>
                <a:lnTo>
                  <a:pt x="682308" y="1082884"/>
                </a:lnTo>
                <a:lnTo>
                  <a:pt x="691833" y="1090499"/>
                </a:lnTo>
                <a:lnTo>
                  <a:pt x="701358" y="1098114"/>
                </a:lnTo>
                <a:lnTo>
                  <a:pt x="711200" y="1105094"/>
                </a:lnTo>
                <a:lnTo>
                  <a:pt x="721360" y="1112074"/>
                </a:lnTo>
                <a:lnTo>
                  <a:pt x="731203" y="1118737"/>
                </a:lnTo>
                <a:lnTo>
                  <a:pt x="741680" y="1125083"/>
                </a:lnTo>
                <a:lnTo>
                  <a:pt x="752158" y="1131111"/>
                </a:lnTo>
                <a:lnTo>
                  <a:pt x="762953" y="1137139"/>
                </a:lnTo>
                <a:lnTo>
                  <a:pt x="773748" y="1142850"/>
                </a:lnTo>
                <a:lnTo>
                  <a:pt x="784543" y="1148562"/>
                </a:lnTo>
                <a:lnTo>
                  <a:pt x="795655" y="1153638"/>
                </a:lnTo>
                <a:lnTo>
                  <a:pt x="807085" y="1158715"/>
                </a:lnTo>
                <a:lnTo>
                  <a:pt x="818515" y="1163157"/>
                </a:lnTo>
                <a:lnTo>
                  <a:pt x="829945" y="1167599"/>
                </a:lnTo>
                <a:lnTo>
                  <a:pt x="841693" y="1171723"/>
                </a:lnTo>
                <a:lnTo>
                  <a:pt x="853440" y="1175531"/>
                </a:lnTo>
                <a:lnTo>
                  <a:pt x="865188" y="1179338"/>
                </a:lnTo>
                <a:lnTo>
                  <a:pt x="877253" y="1182511"/>
                </a:lnTo>
                <a:lnTo>
                  <a:pt x="889318" y="1185366"/>
                </a:lnTo>
                <a:lnTo>
                  <a:pt x="901383" y="1188222"/>
                </a:lnTo>
                <a:lnTo>
                  <a:pt x="914083" y="1190126"/>
                </a:lnTo>
                <a:lnTo>
                  <a:pt x="926465" y="1192347"/>
                </a:lnTo>
                <a:lnTo>
                  <a:pt x="939165" y="1194250"/>
                </a:lnTo>
                <a:lnTo>
                  <a:pt x="951865" y="1195519"/>
                </a:lnTo>
                <a:lnTo>
                  <a:pt x="964565" y="1196788"/>
                </a:lnTo>
                <a:lnTo>
                  <a:pt x="977265" y="1197740"/>
                </a:lnTo>
                <a:lnTo>
                  <a:pt x="990283" y="1198058"/>
                </a:lnTo>
                <a:lnTo>
                  <a:pt x="1003300" y="1198375"/>
                </a:lnTo>
                <a:lnTo>
                  <a:pt x="1016317" y="1198058"/>
                </a:lnTo>
                <a:lnTo>
                  <a:pt x="1029335" y="1197740"/>
                </a:lnTo>
                <a:lnTo>
                  <a:pt x="1042035" y="1196788"/>
                </a:lnTo>
                <a:lnTo>
                  <a:pt x="1055053" y="1195519"/>
                </a:lnTo>
                <a:lnTo>
                  <a:pt x="1067435" y="1194250"/>
                </a:lnTo>
                <a:lnTo>
                  <a:pt x="1079817" y="1192347"/>
                </a:lnTo>
                <a:lnTo>
                  <a:pt x="1092517" y="1190126"/>
                </a:lnTo>
                <a:lnTo>
                  <a:pt x="1104900" y="1188222"/>
                </a:lnTo>
                <a:lnTo>
                  <a:pt x="1116965" y="1185366"/>
                </a:lnTo>
                <a:lnTo>
                  <a:pt x="1129347" y="1182511"/>
                </a:lnTo>
                <a:lnTo>
                  <a:pt x="1141095" y="1179338"/>
                </a:lnTo>
                <a:lnTo>
                  <a:pt x="1153160" y="1175531"/>
                </a:lnTo>
                <a:lnTo>
                  <a:pt x="1164907" y="1171723"/>
                </a:lnTo>
                <a:lnTo>
                  <a:pt x="1176973" y="1167599"/>
                </a:lnTo>
                <a:lnTo>
                  <a:pt x="1188085" y="1163157"/>
                </a:lnTo>
                <a:lnTo>
                  <a:pt x="1199515" y="1158715"/>
                </a:lnTo>
                <a:lnTo>
                  <a:pt x="1210945" y="1153638"/>
                </a:lnTo>
                <a:lnTo>
                  <a:pt x="1222057" y="1148562"/>
                </a:lnTo>
                <a:lnTo>
                  <a:pt x="1232853" y="1142850"/>
                </a:lnTo>
                <a:lnTo>
                  <a:pt x="1243647" y="1137139"/>
                </a:lnTo>
                <a:lnTo>
                  <a:pt x="1254443" y="1131111"/>
                </a:lnTo>
                <a:lnTo>
                  <a:pt x="1264920" y="1125083"/>
                </a:lnTo>
                <a:lnTo>
                  <a:pt x="1275080" y="1118737"/>
                </a:lnTo>
                <a:lnTo>
                  <a:pt x="1285557" y="1112074"/>
                </a:lnTo>
                <a:lnTo>
                  <a:pt x="1295400" y="1105094"/>
                </a:lnTo>
                <a:lnTo>
                  <a:pt x="1304925" y="1098114"/>
                </a:lnTo>
                <a:lnTo>
                  <a:pt x="1314767" y="1090499"/>
                </a:lnTo>
                <a:lnTo>
                  <a:pt x="1324293" y="1082884"/>
                </a:lnTo>
                <a:lnTo>
                  <a:pt x="1333500" y="1074952"/>
                </a:lnTo>
                <a:lnTo>
                  <a:pt x="1342390" y="1067020"/>
                </a:lnTo>
                <a:lnTo>
                  <a:pt x="1351280" y="1059088"/>
                </a:lnTo>
                <a:lnTo>
                  <a:pt x="1359853" y="1050521"/>
                </a:lnTo>
                <a:lnTo>
                  <a:pt x="1368425" y="1041955"/>
                </a:lnTo>
                <a:lnTo>
                  <a:pt x="1376680" y="1033071"/>
                </a:lnTo>
                <a:lnTo>
                  <a:pt x="1384935" y="1023552"/>
                </a:lnTo>
                <a:lnTo>
                  <a:pt x="1392555" y="1014351"/>
                </a:lnTo>
                <a:lnTo>
                  <a:pt x="1400175" y="1005150"/>
                </a:lnTo>
                <a:lnTo>
                  <a:pt x="1407477" y="995632"/>
                </a:lnTo>
                <a:lnTo>
                  <a:pt x="1414780" y="985479"/>
                </a:lnTo>
                <a:lnTo>
                  <a:pt x="1421765" y="975643"/>
                </a:lnTo>
                <a:lnTo>
                  <a:pt x="1428433" y="965807"/>
                </a:lnTo>
                <a:lnTo>
                  <a:pt x="1435100" y="955337"/>
                </a:lnTo>
                <a:lnTo>
                  <a:pt x="1441133" y="944549"/>
                </a:lnTo>
                <a:lnTo>
                  <a:pt x="1447165" y="934079"/>
                </a:lnTo>
                <a:lnTo>
                  <a:pt x="1452880" y="923291"/>
                </a:lnTo>
                <a:lnTo>
                  <a:pt x="1458277" y="912186"/>
                </a:lnTo>
                <a:lnTo>
                  <a:pt x="1463675" y="901399"/>
                </a:lnTo>
                <a:lnTo>
                  <a:pt x="1468437" y="889977"/>
                </a:lnTo>
                <a:lnTo>
                  <a:pt x="1473200" y="878554"/>
                </a:lnTo>
                <a:lnTo>
                  <a:pt x="1477327" y="867132"/>
                </a:lnTo>
                <a:lnTo>
                  <a:pt x="1481455" y="855393"/>
                </a:lnTo>
                <a:lnTo>
                  <a:pt x="1485265" y="843653"/>
                </a:lnTo>
                <a:lnTo>
                  <a:pt x="1488757" y="831914"/>
                </a:lnTo>
                <a:lnTo>
                  <a:pt x="1491933" y="819857"/>
                </a:lnTo>
                <a:lnTo>
                  <a:pt x="1495107" y="807800"/>
                </a:lnTo>
                <a:lnTo>
                  <a:pt x="1497647" y="795426"/>
                </a:lnTo>
                <a:lnTo>
                  <a:pt x="1500187" y="783052"/>
                </a:lnTo>
                <a:lnTo>
                  <a:pt x="1502410" y="770678"/>
                </a:lnTo>
                <a:lnTo>
                  <a:pt x="1503997" y="758304"/>
                </a:lnTo>
                <a:lnTo>
                  <a:pt x="1505585" y="745296"/>
                </a:lnTo>
                <a:lnTo>
                  <a:pt x="1506537" y="732605"/>
                </a:lnTo>
                <a:lnTo>
                  <a:pt x="1507490" y="719596"/>
                </a:lnTo>
                <a:lnTo>
                  <a:pt x="1508125" y="706905"/>
                </a:lnTo>
                <a:lnTo>
                  <a:pt x="1508125" y="693896"/>
                </a:lnTo>
                <a:lnTo>
                  <a:pt x="1508125" y="680888"/>
                </a:lnTo>
                <a:lnTo>
                  <a:pt x="1507490" y="668196"/>
                </a:lnTo>
                <a:lnTo>
                  <a:pt x="1506537" y="654870"/>
                </a:lnTo>
                <a:lnTo>
                  <a:pt x="1505585" y="642496"/>
                </a:lnTo>
                <a:lnTo>
                  <a:pt x="1503997" y="629805"/>
                </a:lnTo>
                <a:lnTo>
                  <a:pt x="1502410" y="617114"/>
                </a:lnTo>
                <a:lnTo>
                  <a:pt x="1500187" y="604740"/>
                </a:lnTo>
                <a:lnTo>
                  <a:pt x="1497647" y="592366"/>
                </a:lnTo>
                <a:lnTo>
                  <a:pt x="1495107" y="580309"/>
                </a:lnTo>
                <a:lnTo>
                  <a:pt x="1491933" y="568252"/>
                </a:lnTo>
                <a:lnTo>
                  <a:pt x="1488757" y="555878"/>
                </a:lnTo>
                <a:lnTo>
                  <a:pt x="1485265" y="543822"/>
                </a:lnTo>
                <a:lnTo>
                  <a:pt x="1481455" y="532082"/>
                </a:lnTo>
                <a:lnTo>
                  <a:pt x="1477327" y="520660"/>
                </a:lnTo>
                <a:lnTo>
                  <a:pt x="1473200" y="508921"/>
                </a:lnTo>
                <a:lnTo>
                  <a:pt x="1468437" y="497499"/>
                </a:lnTo>
                <a:lnTo>
                  <a:pt x="1463675" y="486711"/>
                </a:lnTo>
                <a:lnTo>
                  <a:pt x="1458277" y="475289"/>
                </a:lnTo>
                <a:lnTo>
                  <a:pt x="1452880" y="464501"/>
                </a:lnTo>
                <a:lnTo>
                  <a:pt x="1447165" y="453396"/>
                </a:lnTo>
                <a:lnTo>
                  <a:pt x="1441133" y="442926"/>
                </a:lnTo>
                <a:lnTo>
                  <a:pt x="1435100" y="432456"/>
                </a:lnTo>
                <a:lnTo>
                  <a:pt x="1428433" y="422303"/>
                </a:lnTo>
                <a:lnTo>
                  <a:pt x="1421765" y="411832"/>
                </a:lnTo>
                <a:lnTo>
                  <a:pt x="1414780" y="401997"/>
                </a:lnTo>
                <a:lnTo>
                  <a:pt x="1407477" y="392161"/>
                </a:lnTo>
                <a:lnTo>
                  <a:pt x="1400175" y="382642"/>
                </a:lnTo>
                <a:lnTo>
                  <a:pt x="1392555" y="373124"/>
                </a:lnTo>
                <a:lnTo>
                  <a:pt x="1384935" y="363923"/>
                </a:lnTo>
                <a:lnTo>
                  <a:pt x="1376680" y="355039"/>
                </a:lnTo>
                <a:lnTo>
                  <a:pt x="1368425" y="346155"/>
                </a:lnTo>
                <a:lnTo>
                  <a:pt x="1359853" y="337588"/>
                </a:lnTo>
                <a:lnTo>
                  <a:pt x="1351280" y="329022"/>
                </a:lnTo>
                <a:lnTo>
                  <a:pt x="1342390" y="320772"/>
                </a:lnTo>
                <a:lnTo>
                  <a:pt x="1333500" y="312523"/>
                </a:lnTo>
                <a:lnTo>
                  <a:pt x="1324293" y="304591"/>
                </a:lnTo>
                <a:lnTo>
                  <a:pt x="1314767" y="297293"/>
                </a:lnTo>
                <a:lnTo>
                  <a:pt x="1304925" y="289679"/>
                </a:lnTo>
                <a:lnTo>
                  <a:pt x="1295400" y="282698"/>
                </a:lnTo>
                <a:lnTo>
                  <a:pt x="1285557" y="275401"/>
                </a:lnTo>
                <a:lnTo>
                  <a:pt x="1275080" y="269055"/>
                </a:lnTo>
                <a:lnTo>
                  <a:pt x="1264920" y="262392"/>
                </a:lnTo>
                <a:lnTo>
                  <a:pt x="1254443" y="256364"/>
                </a:lnTo>
                <a:lnTo>
                  <a:pt x="1243647" y="250336"/>
                </a:lnTo>
                <a:lnTo>
                  <a:pt x="1232853" y="244625"/>
                </a:lnTo>
                <a:lnTo>
                  <a:pt x="1222057" y="239231"/>
                </a:lnTo>
                <a:lnTo>
                  <a:pt x="1210945" y="233837"/>
                </a:lnTo>
                <a:lnTo>
                  <a:pt x="1199515" y="228760"/>
                </a:lnTo>
                <a:lnTo>
                  <a:pt x="1188085" y="224319"/>
                </a:lnTo>
                <a:lnTo>
                  <a:pt x="1176973" y="219877"/>
                </a:lnTo>
                <a:lnTo>
                  <a:pt x="1164907" y="216069"/>
                </a:lnTo>
                <a:lnTo>
                  <a:pt x="1153160" y="212262"/>
                </a:lnTo>
                <a:lnTo>
                  <a:pt x="1141095" y="208772"/>
                </a:lnTo>
                <a:lnTo>
                  <a:pt x="1129347" y="205282"/>
                </a:lnTo>
                <a:lnTo>
                  <a:pt x="1116965" y="202109"/>
                </a:lnTo>
                <a:lnTo>
                  <a:pt x="1104900" y="199888"/>
                </a:lnTo>
                <a:lnTo>
                  <a:pt x="1092517" y="197349"/>
                </a:lnTo>
                <a:lnTo>
                  <a:pt x="1079817" y="195129"/>
                </a:lnTo>
                <a:lnTo>
                  <a:pt x="1067435" y="193225"/>
                </a:lnTo>
                <a:lnTo>
                  <a:pt x="1055053" y="191956"/>
                </a:lnTo>
                <a:lnTo>
                  <a:pt x="1042035" y="190687"/>
                </a:lnTo>
                <a:lnTo>
                  <a:pt x="1029335" y="190052"/>
                </a:lnTo>
                <a:lnTo>
                  <a:pt x="1016317" y="189417"/>
                </a:lnTo>
                <a:lnTo>
                  <a:pt x="1003300" y="189417"/>
                </a:lnTo>
                <a:lnTo>
                  <a:pt x="990283" y="189417"/>
                </a:lnTo>
                <a:close/>
                <a:moveTo>
                  <a:pt x="1003300" y="0"/>
                </a:moveTo>
                <a:lnTo>
                  <a:pt x="1024573" y="317"/>
                </a:lnTo>
                <a:lnTo>
                  <a:pt x="1046163" y="1269"/>
                </a:lnTo>
                <a:lnTo>
                  <a:pt x="1067117" y="2221"/>
                </a:lnTo>
                <a:lnTo>
                  <a:pt x="1088390" y="3490"/>
                </a:lnTo>
                <a:lnTo>
                  <a:pt x="1109345" y="5711"/>
                </a:lnTo>
                <a:lnTo>
                  <a:pt x="1130935" y="8249"/>
                </a:lnTo>
                <a:lnTo>
                  <a:pt x="1151890" y="11105"/>
                </a:lnTo>
                <a:lnTo>
                  <a:pt x="1172845" y="14278"/>
                </a:lnTo>
                <a:lnTo>
                  <a:pt x="1193483" y="17768"/>
                </a:lnTo>
                <a:lnTo>
                  <a:pt x="1214120" y="21892"/>
                </a:lnTo>
                <a:lnTo>
                  <a:pt x="1234757" y="26334"/>
                </a:lnTo>
                <a:lnTo>
                  <a:pt x="1255395" y="31411"/>
                </a:lnTo>
                <a:lnTo>
                  <a:pt x="1276033" y="36487"/>
                </a:lnTo>
                <a:lnTo>
                  <a:pt x="1296353" y="42199"/>
                </a:lnTo>
                <a:lnTo>
                  <a:pt x="1316355" y="48227"/>
                </a:lnTo>
                <a:lnTo>
                  <a:pt x="1336675" y="54573"/>
                </a:lnTo>
                <a:lnTo>
                  <a:pt x="1356677" y="61553"/>
                </a:lnTo>
                <a:lnTo>
                  <a:pt x="1376363" y="68850"/>
                </a:lnTo>
                <a:lnTo>
                  <a:pt x="1395730" y="76148"/>
                </a:lnTo>
                <a:lnTo>
                  <a:pt x="1415415" y="84080"/>
                </a:lnTo>
                <a:lnTo>
                  <a:pt x="1434783" y="92329"/>
                </a:lnTo>
                <a:lnTo>
                  <a:pt x="1453833" y="101213"/>
                </a:lnTo>
                <a:lnTo>
                  <a:pt x="1472883" y="110097"/>
                </a:lnTo>
                <a:lnTo>
                  <a:pt x="1491297" y="119298"/>
                </a:lnTo>
                <a:lnTo>
                  <a:pt x="1509713" y="128817"/>
                </a:lnTo>
                <a:lnTo>
                  <a:pt x="1528445" y="138970"/>
                </a:lnTo>
                <a:lnTo>
                  <a:pt x="1546543" y="149440"/>
                </a:lnTo>
                <a:lnTo>
                  <a:pt x="1564323" y="160228"/>
                </a:lnTo>
                <a:lnTo>
                  <a:pt x="1582103" y="171015"/>
                </a:lnTo>
                <a:lnTo>
                  <a:pt x="1599565" y="182437"/>
                </a:lnTo>
                <a:lnTo>
                  <a:pt x="1616710" y="194177"/>
                </a:lnTo>
                <a:lnTo>
                  <a:pt x="1633855" y="205916"/>
                </a:lnTo>
                <a:lnTo>
                  <a:pt x="1650683" y="218290"/>
                </a:lnTo>
                <a:lnTo>
                  <a:pt x="1666875" y="230664"/>
                </a:lnTo>
                <a:lnTo>
                  <a:pt x="1683067" y="243355"/>
                </a:lnTo>
                <a:lnTo>
                  <a:pt x="1698943" y="256681"/>
                </a:lnTo>
                <a:lnTo>
                  <a:pt x="1714500" y="270324"/>
                </a:lnTo>
                <a:lnTo>
                  <a:pt x="1730057" y="283650"/>
                </a:lnTo>
                <a:lnTo>
                  <a:pt x="1745297" y="297611"/>
                </a:lnTo>
                <a:lnTo>
                  <a:pt x="1759903" y="311888"/>
                </a:lnTo>
                <a:lnTo>
                  <a:pt x="1774507" y="326483"/>
                </a:lnTo>
                <a:lnTo>
                  <a:pt x="1788477" y="341396"/>
                </a:lnTo>
                <a:lnTo>
                  <a:pt x="1802130" y="356308"/>
                </a:lnTo>
                <a:lnTo>
                  <a:pt x="1815783" y="371537"/>
                </a:lnTo>
                <a:lnTo>
                  <a:pt x="1829117" y="387402"/>
                </a:lnTo>
                <a:lnTo>
                  <a:pt x="1841817" y="402948"/>
                </a:lnTo>
                <a:lnTo>
                  <a:pt x="1854200" y="419130"/>
                </a:lnTo>
                <a:lnTo>
                  <a:pt x="1866265" y="435311"/>
                </a:lnTo>
                <a:lnTo>
                  <a:pt x="1878013" y="451810"/>
                </a:lnTo>
                <a:lnTo>
                  <a:pt x="1889443" y="468309"/>
                </a:lnTo>
                <a:lnTo>
                  <a:pt x="1900555" y="485442"/>
                </a:lnTo>
                <a:lnTo>
                  <a:pt x="1911350" y="502575"/>
                </a:lnTo>
                <a:lnTo>
                  <a:pt x="1921510" y="520026"/>
                </a:lnTo>
                <a:lnTo>
                  <a:pt x="1931670" y="537793"/>
                </a:lnTo>
                <a:lnTo>
                  <a:pt x="1940877" y="555561"/>
                </a:lnTo>
                <a:lnTo>
                  <a:pt x="1950085" y="573329"/>
                </a:lnTo>
                <a:lnTo>
                  <a:pt x="1958657" y="592049"/>
                </a:lnTo>
                <a:lnTo>
                  <a:pt x="1966913" y="610134"/>
                </a:lnTo>
                <a:lnTo>
                  <a:pt x="1974533" y="628536"/>
                </a:lnTo>
                <a:lnTo>
                  <a:pt x="1981835" y="647573"/>
                </a:lnTo>
                <a:lnTo>
                  <a:pt x="1988820" y="666610"/>
                </a:lnTo>
                <a:lnTo>
                  <a:pt x="1995170" y="685647"/>
                </a:lnTo>
                <a:lnTo>
                  <a:pt x="2000885" y="704684"/>
                </a:lnTo>
                <a:lnTo>
                  <a:pt x="2006600" y="724355"/>
                </a:lnTo>
                <a:lnTo>
                  <a:pt x="2000885" y="742123"/>
                </a:lnTo>
                <a:lnTo>
                  <a:pt x="1995170" y="759891"/>
                </a:lnTo>
                <a:lnTo>
                  <a:pt x="1988820" y="777341"/>
                </a:lnTo>
                <a:lnTo>
                  <a:pt x="1981835" y="794792"/>
                </a:lnTo>
                <a:lnTo>
                  <a:pt x="1974533" y="811925"/>
                </a:lnTo>
                <a:lnTo>
                  <a:pt x="1966913" y="829058"/>
                </a:lnTo>
                <a:lnTo>
                  <a:pt x="1958657" y="845874"/>
                </a:lnTo>
                <a:lnTo>
                  <a:pt x="1950085" y="862373"/>
                </a:lnTo>
                <a:lnTo>
                  <a:pt x="1940877" y="879189"/>
                </a:lnTo>
                <a:lnTo>
                  <a:pt x="1931670" y="895053"/>
                </a:lnTo>
                <a:lnTo>
                  <a:pt x="1921510" y="911552"/>
                </a:lnTo>
                <a:lnTo>
                  <a:pt x="1911350" y="927099"/>
                </a:lnTo>
                <a:lnTo>
                  <a:pt x="1900555" y="943280"/>
                </a:lnTo>
                <a:lnTo>
                  <a:pt x="1889443" y="958510"/>
                </a:lnTo>
                <a:lnTo>
                  <a:pt x="1878013" y="973739"/>
                </a:lnTo>
                <a:lnTo>
                  <a:pt x="1866265" y="989286"/>
                </a:lnTo>
                <a:lnTo>
                  <a:pt x="1854200" y="1004198"/>
                </a:lnTo>
                <a:lnTo>
                  <a:pt x="1841817" y="1018793"/>
                </a:lnTo>
                <a:lnTo>
                  <a:pt x="1829117" y="1033388"/>
                </a:lnTo>
                <a:lnTo>
                  <a:pt x="1815783" y="1047666"/>
                </a:lnTo>
                <a:lnTo>
                  <a:pt x="1802130" y="1061309"/>
                </a:lnTo>
                <a:lnTo>
                  <a:pt x="1788477" y="1075269"/>
                </a:lnTo>
                <a:lnTo>
                  <a:pt x="1774507" y="1088913"/>
                </a:lnTo>
                <a:lnTo>
                  <a:pt x="1759903" y="1101921"/>
                </a:lnTo>
                <a:lnTo>
                  <a:pt x="1745297" y="1115247"/>
                </a:lnTo>
                <a:lnTo>
                  <a:pt x="1730057" y="1127938"/>
                </a:lnTo>
                <a:lnTo>
                  <a:pt x="1714500" y="1140312"/>
                </a:lnTo>
                <a:lnTo>
                  <a:pt x="1698943" y="1152686"/>
                </a:lnTo>
                <a:lnTo>
                  <a:pt x="1683067" y="1164743"/>
                </a:lnTo>
                <a:lnTo>
                  <a:pt x="1666875" y="1176482"/>
                </a:lnTo>
                <a:lnTo>
                  <a:pt x="1650683" y="1187905"/>
                </a:lnTo>
                <a:lnTo>
                  <a:pt x="1633855" y="1199009"/>
                </a:lnTo>
                <a:lnTo>
                  <a:pt x="1616710" y="1210114"/>
                </a:lnTo>
                <a:lnTo>
                  <a:pt x="1599565" y="1220902"/>
                </a:lnTo>
                <a:lnTo>
                  <a:pt x="1582103" y="1231055"/>
                </a:lnTo>
                <a:lnTo>
                  <a:pt x="1564323" y="1241208"/>
                </a:lnTo>
                <a:lnTo>
                  <a:pt x="1546543" y="1250726"/>
                </a:lnTo>
                <a:lnTo>
                  <a:pt x="1528445" y="1260245"/>
                </a:lnTo>
                <a:lnTo>
                  <a:pt x="1509713" y="1269763"/>
                </a:lnTo>
                <a:lnTo>
                  <a:pt x="1491297" y="1278647"/>
                </a:lnTo>
                <a:lnTo>
                  <a:pt x="1472883" y="1287214"/>
                </a:lnTo>
                <a:lnTo>
                  <a:pt x="1453833" y="1295146"/>
                </a:lnTo>
                <a:lnTo>
                  <a:pt x="1434783" y="1303078"/>
                </a:lnTo>
                <a:lnTo>
                  <a:pt x="1415415" y="1310693"/>
                </a:lnTo>
                <a:lnTo>
                  <a:pt x="1395730" y="1317990"/>
                </a:lnTo>
                <a:lnTo>
                  <a:pt x="1376363" y="1324653"/>
                </a:lnTo>
                <a:lnTo>
                  <a:pt x="1356677" y="1331316"/>
                </a:lnTo>
                <a:lnTo>
                  <a:pt x="1336675" y="1337662"/>
                </a:lnTo>
                <a:lnTo>
                  <a:pt x="1316355" y="1343373"/>
                </a:lnTo>
                <a:lnTo>
                  <a:pt x="1296353" y="1349084"/>
                </a:lnTo>
                <a:lnTo>
                  <a:pt x="1276033" y="1354478"/>
                </a:lnTo>
                <a:lnTo>
                  <a:pt x="1255395" y="1358920"/>
                </a:lnTo>
                <a:lnTo>
                  <a:pt x="1234757" y="1363679"/>
                </a:lnTo>
                <a:lnTo>
                  <a:pt x="1214120" y="1367486"/>
                </a:lnTo>
                <a:lnTo>
                  <a:pt x="1193483" y="1371294"/>
                </a:lnTo>
                <a:lnTo>
                  <a:pt x="1172845" y="1374784"/>
                </a:lnTo>
                <a:lnTo>
                  <a:pt x="1151890" y="1377639"/>
                </a:lnTo>
                <a:lnTo>
                  <a:pt x="1130935" y="1380178"/>
                </a:lnTo>
                <a:lnTo>
                  <a:pt x="1109345" y="1382399"/>
                </a:lnTo>
                <a:lnTo>
                  <a:pt x="1088390" y="1384302"/>
                </a:lnTo>
                <a:lnTo>
                  <a:pt x="1067117" y="1385571"/>
                </a:lnTo>
                <a:lnTo>
                  <a:pt x="1046163" y="1386840"/>
                </a:lnTo>
                <a:lnTo>
                  <a:pt x="1024573" y="1387475"/>
                </a:lnTo>
                <a:lnTo>
                  <a:pt x="1003300" y="1387475"/>
                </a:lnTo>
                <a:lnTo>
                  <a:pt x="981393" y="1387475"/>
                </a:lnTo>
                <a:lnTo>
                  <a:pt x="959485" y="1386840"/>
                </a:lnTo>
                <a:lnTo>
                  <a:pt x="937895" y="1385571"/>
                </a:lnTo>
                <a:lnTo>
                  <a:pt x="916305" y="1384302"/>
                </a:lnTo>
                <a:lnTo>
                  <a:pt x="895033" y="1382399"/>
                </a:lnTo>
                <a:lnTo>
                  <a:pt x="873760" y="1380178"/>
                </a:lnTo>
                <a:lnTo>
                  <a:pt x="852805" y="1377639"/>
                </a:lnTo>
                <a:lnTo>
                  <a:pt x="831533" y="1374784"/>
                </a:lnTo>
                <a:lnTo>
                  <a:pt x="810578" y="1371294"/>
                </a:lnTo>
                <a:lnTo>
                  <a:pt x="789940" y="1367486"/>
                </a:lnTo>
                <a:lnTo>
                  <a:pt x="769303" y="1363679"/>
                </a:lnTo>
                <a:lnTo>
                  <a:pt x="748983" y="1358920"/>
                </a:lnTo>
                <a:lnTo>
                  <a:pt x="728980" y="1354478"/>
                </a:lnTo>
                <a:lnTo>
                  <a:pt x="708660" y="1349084"/>
                </a:lnTo>
                <a:lnTo>
                  <a:pt x="689293" y="1343373"/>
                </a:lnTo>
                <a:lnTo>
                  <a:pt x="669290" y="1337662"/>
                </a:lnTo>
                <a:lnTo>
                  <a:pt x="649605" y="1331316"/>
                </a:lnTo>
                <a:lnTo>
                  <a:pt x="630555" y="1324653"/>
                </a:lnTo>
                <a:lnTo>
                  <a:pt x="611187" y="1317990"/>
                </a:lnTo>
                <a:lnTo>
                  <a:pt x="592455" y="1310693"/>
                </a:lnTo>
                <a:lnTo>
                  <a:pt x="573722" y="1303078"/>
                </a:lnTo>
                <a:lnTo>
                  <a:pt x="554990" y="1295146"/>
                </a:lnTo>
                <a:lnTo>
                  <a:pt x="536892" y="1287214"/>
                </a:lnTo>
                <a:lnTo>
                  <a:pt x="518477" y="1278647"/>
                </a:lnTo>
                <a:lnTo>
                  <a:pt x="500380" y="1269763"/>
                </a:lnTo>
                <a:lnTo>
                  <a:pt x="482917" y="1260245"/>
                </a:lnTo>
                <a:lnTo>
                  <a:pt x="465137" y="1250726"/>
                </a:lnTo>
                <a:lnTo>
                  <a:pt x="447992" y="1241208"/>
                </a:lnTo>
                <a:lnTo>
                  <a:pt x="430847" y="1231055"/>
                </a:lnTo>
                <a:lnTo>
                  <a:pt x="414020" y="1220902"/>
                </a:lnTo>
                <a:lnTo>
                  <a:pt x="397510" y="1210114"/>
                </a:lnTo>
                <a:lnTo>
                  <a:pt x="381000" y="1199009"/>
                </a:lnTo>
                <a:lnTo>
                  <a:pt x="364807" y="1187905"/>
                </a:lnTo>
                <a:lnTo>
                  <a:pt x="348615" y="1176482"/>
                </a:lnTo>
                <a:lnTo>
                  <a:pt x="333057" y="1164743"/>
                </a:lnTo>
                <a:lnTo>
                  <a:pt x="317817" y="1152686"/>
                </a:lnTo>
                <a:lnTo>
                  <a:pt x="302260" y="1140312"/>
                </a:lnTo>
                <a:lnTo>
                  <a:pt x="287337" y="1127938"/>
                </a:lnTo>
                <a:lnTo>
                  <a:pt x="272732" y="1115247"/>
                </a:lnTo>
                <a:lnTo>
                  <a:pt x="258445" y="1101921"/>
                </a:lnTo>
                <a:lnTo>
                  <a:pt x="244475" y="1088913"/>
                </a:lnTo>
                <a:lnTo>
                  <a:pt x="230505" y="1075269"/>
                </a:lnTo>
                <a:lnTo>
                  <a:pt x="216852" y="1061309"/>
                </a:lnTo>
                <a:lnTo>
                  <a:pt x="203517" y="1047666"/>
                </a:lnTo>
                <a:lnTo>
                  <a:pt x="190182" y="1033388"/>
                </a:lnTo>
                <a:lnTo>
                  <a:pt x="177800" y="1018793"/>
                </a:lnTo>
                <a:lnTo>
                  <a:pt x="164782" y="1004198"/>
                </a:lnTo>
                <a:lnTo>
                  <a:pt x="152717" y="989286"/>
                </a:lnTo>
                <a:lnTo>
                  <a:pt x="140970" y="973739"/>
                </a:lnTo>
                <a:lnTo>
                  <a:pt x="129222" y="958510"/>
                </a:lnTo>
                <a:lnTo>
                  <a:pt x="117792" y="943280"/>
                </a:lnTo>
                <a:lnTo>
                  <a:pt x="106997" y="927099"/>
                </a:lnTo>
                <a:lnTo>
                  <a:pt x="96202" y="911552"/>
                </a:lnTo>
                <a:lnTo>
                  <a:pt x="85725" y="895053"/>
                </a:lnTo>
                <a:lnTo>
                  <a:pt x="75882" y="879189"/>
                </a:lnTo>
                <a:lnTo>
                  <a:pt x="66040" y="862373"/>
                </a:lnTo>
                <a:lnTo>
                  <a:pt x="56515" y="845874"/>
                </a:lnTo>
                <a:lnTo>
                  <a:pt x="47307" y="829058"/>
                </a:lnTo>
                <a:lnTo>
                  <a:pt x="38735" y="811925"/>
                </a:lnTo>
                <a:lnTo>
                  <a:pt x="30162" y="794792"/>
                </a:lnTo>
                <a:lnTo>
                  <a:pt x="22225" y="777341"/>
                </a:lnTo>
                <a:lnTo>
                  <a:pt x="14287" y="759891"/>
                </a:lnTo>
                <a:lnTo>
                  <a:pt x="6667" y="742123"/>
                </a:lnTo>
                <a:lnTo>
                  <a:pt x="0" y="724355"/>
                </a:lnTo>
                <a:lnTo>
                  <a:pt x="6667" y="704684"/>
                </a:lnTo>
                <a:lnTo>
                  <a:pt x="14287" y="685647"/>
                </a:lnTo>
                <a:lnTo>
                  <a:pt x="22225" y="666610"/>
                </a:lnTo>
                <a:lnTo>
                  <a:pt x="30162" y="647573"/>
                </a:lnTo>
                <a:lnTo>
                  <a:pt x="38735" y="628536"/>
                </a:lnTo>
                <a:lnTo>
                  <a:pt x="47307" y="610134"/>
                </a:lnTo>
                <a:lnTo>
                  <a:pt x="56515" y="592049"/>
                </a:lnTo>
                <a:lnTo>
                  <a:pt x="66040" y="573329"/>
                </a:lnTo>
                <a:lnTo>
                  <a:pt x="75882" y="555561"/>
                </a:lnTo>
                <a:lnTo>
                  <a:pt x="85725" y="537793"/>
                </a:lnTo>
                <a:lnTo>
                  <a:pt x="96202" y="520026"/>
                </a:lnTo>
                <a:lnTo>
                  <a:pt x="106997" y="502575"/>
                </a:lnTo>
                <a:lnTo>
                  <a:pt x="117792" y="485442"/>
                </a:lnTo>
                <a:lnTo>
                  <a:pt x="129222" y="468309"/>
                </a:lnTo>
                <a:lnTo>
                  <a:pt x="140970" y="451810"/>
                </a:lnTo>
                <a:lnTo>
                  <a:pt x="152717" y="435311"/>
                </a:lnTo>
                <a:lnTo>
                  <a:pt x="164782" y="419130"/>
                </a:lnTo>
                <a:lnTo>
                  <a:pt x="177800" y="402948"/>
                </a:lnTo>
                <a:lnTo>
                  <a:pt x="190182" y="387402"/>
                </a:lnTo>
                <a:lnTo>
                  <a:pt x="203517" y="371537"/>
                </a:lnTo>
                <a:lnTo>
                  <a:pt x="216852" y="356308"/>
                </a:lnTo>
                <a:lnTo>
                  <a:pt x="230505" y="341396"/>
                </a:lnTo>
                <a:lnTo>
                  <a:pt x="244475" y="326483"/>
                </a:lnTo>
                <a:lnTo>
                  <a:pt x="258445" y="311888"/>
                </a:lnTo>
                <a:lnTo>
                  <a:pt x="272732" y="297611"/>
                </a:lnTo>
                <a:lnTo>
                  <a:pt x="287337" y="283650"/>
                </a:lnTo>
                <a:lnTo>
                  <a:pt x="302260" y="270324"/>
                </a:lnTo>
                <a:lnTo>
                  <a:pt x="317817" y="256681"/>
                </a:lnTo>
                <a:lnTo>
                  <a:pt x="333057" y="243355"/>
                </a:lnTo>
                <a:lnTo>
                  <a:pt x="348615" y="230664"/>
                </a:lnTo>
                <a:lnTo>
                  <a:pt x="364807" y="218290"/>
                </a:lnTo>
                <a:lnTo>
                  <a:pt x="381000" y="205916"/>
                </a:lnTo>
                <a:lnTo>
                  <a:pt x="397510" y="194177"/>
                </a:lnTo>
                <a:lnTo>
                  <a:pt x="414020" y="182437"/>
                </a:lnTo>
                <a:lnTo>
                  <a:pt x="430847" y="171015"/>
                </a:lnTo>
                <a:lnTo>
                  <a:pt x="447992" y="160228"/>
                </a:lnTo>
                <a:lnTo>
                  <a:pt x="465137" y="149440"/>
                </a:lnTo>
                <a:lnTo>
                  <a:pt x="482917" y="138970"/>
                </a:lnTo>
                <a:lnTo>
                  <a:pt x="500380" y="128817"/>
                </a:lnTo>
                <a:lnTo>
                  <a:pt x="518477" y="119298"/>
                </a:lnTo>
                <a:lnTo>
                  <a:pt x="536892" y="110097"/>
                </a:lnTo>
                <a:lnTo>
                  <a:pt x="554990" y="101213"/>
                </a:lnTo>
                <a:lnTo>
                  <a:pt x="573722" y="92329"/>
                </a:lnTo>
                <a:lnTo>
                  <a:pt x="592455" y="84080"/>
                </a:lnTo>
                <a:lnTo>
                  <a:pt x="611187" y="76148"/>
                </a:lnTo>
                <a:lnTo>
                  <a:pt x="630555" y="68850"/>
                </a:lnTo>
                <a:lnTo>
                  <a:pt x="649605" y="61553"/>
                </a:lnTo>
                <a:lnTo>
                  <a:pt x="669290" y="54573"/>
                </a:lnTo>
                <a:lnTo>
                  <a:pt x="689293" y="48227"/>
                </a:lnTo>
                <a:lnTo>
                  <a:pt x="708660" y="42199"/>
                </a:lnTo>
                <a:lnTo>
                  <a:pt x="728980" y="36487"/>
                </a:lnTo>
                <a:lnTo>
                  <a:pt x="748983" y="31411"/>
                </a:lnTo>
                <a:lnTo>
                  <a:pt x="769303" y="26334"/>
                </a:lnTo>
                <a:lnTo>
                  <a:pt x="789940" y="21892"/>
                </a:lnTo>
                <a:lnTo>
                  <a:pt x="810578" y="17768"/>
                </a:lnTo>
                <a:lnTo>
                  <a:pt x="831533" y="14278"/>
                </a:lnTo>
                <a:lnTo>
                  <a:pt x="852805" y="11105"/>
                </a:lnTo>
                <a:lnTo>
                  <a:pt x="873760" y="8249"/>
                </a:lnTo>
                <a:lnTo>
                  <a:pt x="895033" y="5711"/>
                </a:lnTo>
                <a:lnTo>
                  <a:pt x="916305" y="3490"/>
                </a:lnTo>
                <a:lnTo>
                  <a:pt x="937895" y="2221"/>
                </a:lnTo>
                <a:lnTo>
                  <a:pt x="959485" y="1269"/>
                </a:lnTo>
                <a:lnTo>
                  <a:pt x="981393" y="317"/>
                </a:lnTo>
                <a:lnTo>
                  <a:pt x="10033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3941258" y="1626050"/>
            <a:ext cx="4638675" cy="397590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1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x.1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放不下缩小字体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 marL="0" marR="0" lvl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x.2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 marL="0" marR="0" lvl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x.3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>
              <a:lnSpc>
                <a:spcPct val="200000"/>
              </a:lnSpc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… …</a:t>
            </a:r>
          </a:p>
        </p:txBody>
      </p:sp>
      <p:sp>
        <p:nvSpPr>
          <p:cNvPr id="36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05939" y="440690"/>
            <a:ext cx="4156999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一级标题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228851" y="2492946"/>
            <a:ext cx="6915151" cy="4365057"/>
          </a:xfrm>
          <a:prstGeom prst="rect">
            <a:avLst/>
          </a:prstGeom>
          <a:blipFill dpi="0" rotWithShape="1">
            <a:blip r:embed="rId2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54"/>
          <a:stretch>
            <a:fillRect/>
          </a:stretch>
        </p:blipFill>
        <p:spPr>
          <a:xfrm>
            <a:off x="241144" y="210524"/>
            <a:ext cx="886235" cy="855561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1817369" y="955042"/>
            <a:ext cx="7309485" cy="1905"/>
          </a:xfrm>
          <a:prstGeom prst="line">
            <a:avLst/>
          </a:prstGeom>
          <a:ln w="25400" cap="rnd" cmpd="sng">
            <a:solidFill>
              <a:srgbClr val="B1292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梯形"/>
          <p:cNvSpPr/>
          <p:nvPr/>
        </p:nvSpPr>
        <p:spPr>
          <a:xfrm>
            <a:off x="5672455" y="816611"/>
            <a:ext cx="3465830" cy="140335"/>
          </a:xfrm>
          <a:prstGeom prst="trapezoid">
            <a:avLst/>
          </a:prstGeom>
          <a:solidFill>
            <a:srgbClr val="B12923"/>
          </a:solidFill>
          <a:ln w="1270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675" b="1" noProof="1">
                <a:solidFill>
                  <a:srgbClr val="FFFFFF"/>
                </a:solidFill>
              </a:rPr>
              <a:t>School  of  Software Engineering</a:t>
            </a:r>
          </a:p>
        </p:txBody>
      </p:sp>
      <p:grpSp>
        <p:nvGrpSpPr>
          <p:cNvPr id="11" name="组合 10"/>
          <p:cNvGrpSpPr>
            <a:grpSpLocks noChangeAspect="1"/>
          </p:cNvGrpSpPr>
          <p:nvPr/>
        </p:nvGrpSpPr>
        <p:grpSpPr>
          <a:xfrm>
            <a:off x="2276221" y="3860936"/>
            <a:ext cx="1260000" cy="1260000"/>
            <a:chOff x="1174779" y="3359349"/>
            <a:chExt cx="1800000" cy="1800001"/>
          </a:xfrm>
        </p:grpSpPr>
        <p:grpSp>
          <p:nvGrpSpPr>
            <p:cNvPr id="12" name="组合 11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5" name="椭圆 14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3" name="椭圆 12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2683600" y="2570378"/>
            <a:ext cx="576000" cy="576000"/>
            <a:chOff x="1174779" y="3359349"/>
            <a:chExt cx="1800000" cy="1800001"/>
          </a:xfrm>
        </p:grpSpPr>
        <p:grpSp>
          <p:nvGrpSpPr>
            <p:cNvPr id="17" name="组合 16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0" name="椭圆 19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90AFC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46591" y="2718418"/>
            <a:ext cx="1980000" cy="1980000"/>
            <a:chOff x="6250980" y="3660482"/>
            <a:chExt cx="1800000" cy="1800001"/>
          </a:xfrm>
        </p:grpSpPr>
        <p:sp>
          <p:nvSpPr>
            <p:cNvPr id="22" name="椭圆 21"/>
            <p:cNvSpPr/>
            <p:nvPr/>
          </p:nvSpPr>
          <p:spPr>
            <a:xfrm>
              <a:off x="6250980" y="3660482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rgbClr val="E8E7E9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椭圆 22"/>
            <p:cNvSpPr/>
            <p:nvPr/>
          </p:nvSpPr>
          <p:spPr>
            <a:xfrm rot="19510690">
              <a:off x="6250980" y="3660483"/>
              <a:ext cx="1800000" cy="18000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bg1"/>
                  </a:gs>
                  <a:gs pos="100000">
                    <a:srgbClr val="E7E4E9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4" name="椭圆 23"/>
          <p:cNvSpPr/>
          <p:nvPr/>
        </p:nvSpPr>
        <p:spPr>
          <a:xfrm>
            <a:off x="1190591" y="2862418"/>
            <a:ext cx="1692000" cy="1692000"/>
          </a:xfrm>
          <a:prstGeom prst="ellipse">
            <a:avLst/>
          </a:prstGeom>
          <a:solidFill>
            <a:srgbClr val="D54A47"/>
          </a:solidFill>
          <a:ln>
            <a:noFill/>
          </a:ln>
          <a:effectLst>
            <a:innerShdw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778122" y="2035413"/>
            <a:ext cx="1044000" cy="1044000"/>
            <a:chOff x="1174779" y="3359349"/>
            <a:chExt cx="1800000" cy="1800001"/>
          </a:xfrm>
        </p:grpSpPr>
        <p:grpSp>
          <p:nvGrpSpPr>
            <p:cNvPr id="26" name="组合 25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9" name="椭圆 28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789BB5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0" name="组合 29"/>
          <p:cNvGrpSpPr>
            <a:grpSpLocks noChangeAspect="1"/>
          </p:cNvGrpSpPr>
          <p:nvPr/>
        </p:nvGrpSpPr>
        <p:grpSpPr>
          <a:xfrm>
            <a:off x="375243" y="4151919"/>
            <a:ext cx="648000" cy="648000"/>
            <a:chOff x="1174779" y="3359349"/>
            <a:chExt cx="1800000" cy="1800001"/>
          </a:xfrm>
        </p:grpSpPr>
        <p:grpSp>
          <p:nvGrpSpPr>
            <p:cNvPr id="31" name="组合 30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32" name="椭圆 31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5" name="KSO_Shape"/>
          <p:cNvSpPr/>
          <p:nvPr/>
        </p:nvSpPr>
        <p:spPr bwMode="auto">
          <a:xfrm>
            <a:off x="1528838" y="3336923"/>
            <a:ext cx="1076172" cy="843815"/>
          </a:xfrm>
          <a:custGeom>
            <a:avLst/>
            <a:gdLst>
              <a:gd name="T0" fmla="*/ 1009661 w 2006600"/>
              <a:gd name="T1" fmla="*/ 391160 h 1387475"/>
              <a:gd name="T2" fmla="*/ 1011251 w 2006600"/>
              <a:gd name="T3" fmla="*/ 509270 h 1387475"/>
              <a:gd name="T4" fmla="*/ 1084401 w 2006600"/>
              <a:gd name="T5" fmla="*/ 630555 h 1387475"/>
              <a:gd name="T6" fmla="*/ 1213209 w 2006600"/>
              <a:gd name="T7" fmla="*/ 691833 h 1387475"/>
              <a:gd name="T8" fmla="*/ 1322616 w 2006600"/>
              <a:gd name="T9" fmla="*/ 683895 h 1387475"/>
              <a:gd name="T10" fmla="*/ 1373821 w 2006600"/>
              <a:gd name="T11" fmla="*/ 722948 h 1387475"/>
              <a:gd name="T12" fmla="*/ 1348695 w 2006600"/>
              <a:gd name="T13" fmla="*/ 830580 h 1387475"/>
              <a:gd name="T14" fmla="*/ 1289857 w 2006600"/>
              <a:gd name="T15" fmla="*/ 930276 h 1387475"/>
              <a:gd name="T16" fmla="*/ 1172499 w 2006600"/>
              <a:gd name="T17" fmla="*/ 1024573 h 1387475"/>
              <a:gd name="T18" fmla="*/ 1069135 w 2006600"/>
              <a:gd name="T19" fmla="*/ 1059498 h 1387475"/>
              <a:gd name="T20" fmla="*/ 955912 w 2006600"/>
              <a:gd name="T21" fmla="*/ 1062356 h 1387475"/>
              <a:gd name="T22" fmla="*/ 850321 w 2006600"/>
              <a:gd name="T23" fmla="*/ 1032511 h 1387475"/>
              <a:gd name="T24" fmla="*/ 740914 w 2006600"/>
              <a:gd name="T25" fmla="*/ 956628 h 1387475"/>
              <a:gd name="T26" fmla="*/ 664902 w 2006600"/>
              <a:gd name="T27" fmla="*/ 847408 h 1387475"/>
              <a:gd name="T28" fmla="*/ 634688 w 2006600"/>
              <a:gd name="T29" fmla="*/ 741998 h 1387475"/>
              <a:gd name="T30" fmla="*/ 637550 w 2006600"/>
              <a:gd name="T31" fmla="*/ 628968 h 1387475"/>
              <a:gd name="T32" fmla="*/ 672535 w 2006600"/>
              <a:gd name="T33" fmla="*/ 525780 h 1387475"/>
              <a:gd name="T34" fmla="*/ 767312 w 2006600"/>
              <a:gd name="T35" fmla="*/ 408623 h 1387475"/>
              <a:gd name="T36" fmla="*/ 867178 w 2006600"/>
              <a:gd name="T37" fmla="*/ 349885 h 1387475"/>
              <a:gd name="T38" fmla="*/ 974676 w 2006600"/>
              <a:gd name="T39" fmla="*/ 324803 h 1387475"/>
              <a:gd name="T40" fmla="*/ 889318 w 2006600"/>
              <a:gd name="T41" fmla="*/ 202109 h 1387475"/>
              <a:gd name="T42" fmla="*/ 752158 w 2006600"/>
              <a:gd name="T43" fmla="*/ 256364 h 1387475"/>
              <a:gd name="T44" fmla="*/ 637858 w 2006600"/>
              <a:gd name="T45" fmla="*/ 346155 h 1387475"/>
              <a:gd name="T46" fmla="*/ 553720 w 2006600"/>
              <a:gd name="T47" fmla="*/ 464501 h 1387475"/>
              <a:gd name="T48" fmla="*/ 506412 w 2006600"/>
              <a:gd name="T49" fmla="*/ 604740 h 1387475"/>
              <a:gd name="T50" fmla="*/ 502602 w 2006600"/>
              <a:gd name="T51" fmla="*/ 758304 h 1387475"/>
              <a:gd name="T52" fmla="*/ 543242 w 2006600"/>
              <a:gd name="T53" fmla="*/ 901399 h 1387475"/>
              <a:gd name="T54" fmla="*/ 621665 w 2006600"/>
              <a:gd name="T55" fmla="*/ 1023552 h 1387475"/>
              <a:gd name="T56" fmla="*/ 731203 w 2006600"/>
              <a:gd name="T57" fmla="*/ 1118737 h 1387475"/>
              <a:gd name="T58" fmla="*/ 865188 w 2006600"/>
              <a:gd name="T59" fmla="*/ 1179338 h 1387475"/>
              <a:gd name="T60" fmla="*/ 1016317 w 2006600"/>
              <a:gd name="T61" fmla="*/ 1198058 h 1387475"/>
              <a:gd name="T62" fmla="*/ 1164907 w 2006600"/>
              <a:gd name="T63" fmla="*/ 1171723 h 1387475"/>
              <a:gd name="T64" fmla="*/ 1295400 w 2006600"/>
              <a:gd name="T65" fmla="*/ 1105094 h 1387475"/>
              <a:gd name="T66" fmla="*/ 1400175 w 2006600"/>
              <a:gd name="T67" fmla="*/ 1005150 h 1387475"/>
              <a:gd name="T68" fmla="*/ 1473200 w 2006600"/>
              <a:gd name="T69" fmla="*/ 878554 h 1387475"/>
              <a:gd name="T70" fmla="*/ 1506537 w 2006600"/>
              <a:gd name="T71" fmla="*/ 732605 h 1387475"/>
              <a:gd name="T72" fmla="*/ 1495107 w 2006600"/>
              <a:gd name="T73" fmla="*/ 580309 h 1387475"/>
              <a:gd name="T74" fmla="*/ 1441133 w 2006600"/>
              <a:gd name="T75" fmla="*/ 442926 h 1387475"/>
              <a:gd name="T76" fmla="*/ 1351280 w 2006600"/>
              <a:gd name="T77" fmla="*/ 329022 h 1387475"/>
              <a:gd name="T78" fmla="*/ 1232853 w 2006600"/>
              <a:gd name="T79" fmla="*/ 244625 h 1387475"/>
              <a:gd name="T80" fmla="*/ 1092517 w 2006600"/>
              <a:gd name="T81" fmla="*/ 197349 h 1387475"/>
              <a:gd name="T82" fmla="*/ 1067117 w 2006600"/>
              <a:gd name="T83" fmla="*/ 2221 h 1387475"/>
              <a:gd name="T84" fmla="*/ 1316355 w 2006600"/>
              <a:gd name="T85" fmla="*/ 48227 h 1387475"/>
              <a:gd name="T86" fmla="*/ 1546543 w 2006600"/>
              <a:gd name="T87" fmla="*/ 149440 h 1387475"/>
              <a:gd name="T88" fmla="*/ 1745297 w 2006600"/>
              <a:gd name="T89" fmla="*/ 297611 h 1387475"/>
              <a:gd name="T90" fmla="*/ 1900555 w 2006600"/>
              <a:gd name="T91" fmla="*/ 485442 h 1387475"/>
              <a:gd name="T92" fmla="*/ 2000885 w 2006600"/>
              <a:gd name="T93" fmla="*/ 704684 h 1387475"/>
              <a:gd name="T94" fmla="*/ 1921510 w 2006600"/>
              <a:gd name="T95" fmla="*/ 911552 h 1387475"/>
              <a:gd name="T96" fmla="*/ 1774507 w 2006600"/>
              <a:gd name="T97" fmla="*/ 1088913 h 1387475"/>
              <a:gd name="T98" fmla="*/ 1582103 w 2006600"/>
              <a:gd name="T99" fmla="*/ 1231055 h 1387475"/>
              <a:gd name="T100" fmla="*/ 1356677 w 2006600"/>
              <a:gd name="T101" fmla="*/ 1331316 h 1387475"/>
              <a:gd name="T102" fmla="*/ 1109345 w 2006600"/>
              <a:gd name="T103" fmla="*/ 1382399 h 1387475"/>
              <a:gd name="T104" fmla="*/ 852805 w 2006600"/>
              <a:gd name="T105" fmla="*/ 1377639 h 1387475"/>
              <a:gd name="T106" fmla="*/ 611187 w 2006600"/>
              <a:gd name="T107" fmla="*/ 1317990 h 1387475"/>
              <a:gd name="T108" fmla="*/ 397510 w 2006600"/>
              <a:gd name="T109" fmla="*/ 1210114 h 1387475"/>
              <a:gd name="T110" fmla="*/ 216852 w 2006600"/>
              <a:gd name="T111" fmla="*/ 1061309 h 1387475"/>
              <a:gd name="T112" fmla="*/ 75882 w 2006600"/>
              <a:gd name="T113" fmla="*/ 879189 h 1387475"/>
              <a:gd name="T114" fmla="*/ 22225 w 2006600"/>
              <a:gd name="T115" fmla="*/ 666610 h 1387475"/>
              <a:gd name="T116" fmla="*/ 140970 w 2006600"/>
              <a:gd name="T117" fmla="*/ 451810 h 1387475"/>
              <a:gd name="T118" fmla="*/ 302260 w 2006600"/>
              <a:gd name="T119" fmla="*/ 270324 h 1387475"/>
              <a:gd name="T120" fmla="*/ 500380 w 2006600"/>
              <a:gd name="T121" fmla="*/ 128817 h 1387475"/>
              <a:gd name="T122" fmla="*/ 728980 w 2006600"/>
              <a:gd name="T123" fmla="*/ 36487 h 1387475"/>
              <a:gd name="T124" fmla="*/ 981393 w 2006600"/>
              <a:gd name="T125" fmla="*/ 317 h 1387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06600" h="1387475">
                <a:moveTo>
                  <a:pt x="1003300" y="323850"/>
                </a:moveTo>
                <a:lnTo>
                  <a:pt x="1019520" y="324168"/>
                </a:lnTo>
                <a:lnTo>
                  <a:pt x="1035740" y="325120"/>
                </a:lnTo>
                <a:lnTo>
                  <a:pt x="1031924" y="332423"/>
                </a:lnTo>
                <a:lnTo>
                  <a:pt x="1028425" y="339090"/>
                </a:lnTo>
                <a:lnTo>
                  <a:pt x="1025245" y="346075"/>
                </a:lnTo>
                <a:lnTo>
                  <a:pt x="1022065" y="353378"/>
                </a:lnTo>
                <a:lnTo>
                  <a:pt x="1019202" y="360680"/>
                </a:lnTo>
                <a:lnTo>
                  <a:pt x="1016658" y="367983"/>
                </a:lnTo>
                <a:lnTo>
                  <a:pt x="1014113" y="375285"/>
                </a:lnTo>
                <a:lnTo>
                  <a:pt x="1011887" y="383223"/>
                </a:lnTo>
                <a:lnTo>
                  <a:pt x="1009661" y="391160"/>
                </a:lnTo>
                <a:lnTo>
                  <a:pt x="1008071" y="398780"/>
                </a:lnTo>
                <a:lnTo>
                  <a:pt x="1006480" y="406718"/>
                </a:lnTo>
                <a:lnTo>
                  <a:pt x="1005526" y="414655"/>
                </a:lnTo>
                <a:lnTo>
                  <a:pt x="1004572" y="422910"/>
                </a:lnTo>
                <a:lnTo>
                  <a:pt x="1003618" y="430848"/>
                </a:lnTo>
                <a:lnTo>
                  <a:pt x="1003300" y="439103"/>
                </a:lnTo>
                <a:lnTo>
                  <a:pt x="1003300" y="447358"/>
                </a:lnTo>
                <a:lnTo>
                  <a:pt x="1003618" y="460058"/>
                </a:lnTo>
                <a:lnTo>
                  <a:pt x="1004572" y="472758"/>
                </a:lnTo>
                <a:lnTo>
                  <a:pt x="1006162" y="485140"/>
                </a:lnTo>
                <a:lnTo>
                  <a:pt x="1008389" y="497205"/>
                </a:lnTo>
                <a:lnTo>
                  <a:pt x="1011251" y="509270"/>
                </a:lnTo>
                <a:lnTo>
                  <a:pt x="1014432" y="521018"/>
                </a:lnTo>
                <a:lnTo>
                  <a:pt x="1018248" y="532448"/>
                </a:lnTo>
                <a:lnTo>
                  <a:pt x="1022701" y="543560"/>
                </a:lnTo>
                <a:lnTo>
                  <a:pt x="1027471" y="554673"/>
                </a:lnTo>
                <a:lnTo>
                  <a:pt x="1033196" y="565150"/>
                </a:lnTo>
                <a:lnTo>
                  <a:pt x="1038921" y="575628"/>
                </a:lnTo>
                <a:lnTo>
                  <a:pt x="1045600" y="585470"/>
                </a:lnTo>
                <a:lnTo>
                  <a:pt x="1052597" y="595313"/>
                </a:lnTo>
                <a:lnTo>
                  <a:pt x="1059594" y="604838"/>
                </a:lnTo>
                <a:lnTo>
                  <a:pt x="1067545" y="613728"/>
                </a:lnTo>
                <a:lnTo>
                  <a:pt x="1075814" y="622300"/>
                </a:lnTo>
                <a:lnTo>
                  <a:pt x="1084401" y="630555"/>
                </a:lnTo>
                <a:lnTo>
                  <a:pt x="1093306" y="638175"/>
                </a:lnTo>
                <a:lnTo>
                  <a:pt x="1102848" y="645478"/>
                </a:lnTo>
                <a:lnTo>
                  <a:pt x="1112389" y="652463"/>
                </a:lnTo>
                <a:lnTo>
                  <a:pt x="1122566" y="658813"/>
                </a:lnTo>
                <a:lnTo>
                  <a:pt x="1132744" y="664845"/>
                </a:lnTo>
                <a:lnTo>
                  <a:pt x="1143557" y="670243"/>
                </a:lnTo>
                <a:lnTo>
                  <a:pt x="1154689" y="675323"/>
                </a:lnTo>
                <a:lnTo>
                  <a:pt x="1165820" y="679450"/>
                </a:lnTo>
                <a:lnTo>
                  <a:pt x="1177270" y="683578"/>
                </a:lnTo>
                <a:lnTo>
                  <a:pt x="1189037" y="686753"/>
                </a:lnTo>
                <a:lnTo>
                  <a:pt x="1201123" y="689610"/>
                </a:lnTo>
                <a:lnTo>
                  <a:pt x="1213209" y="691833"/>
                </a:lnTo>
                <a:lnTo>
                  <a:pt x="1225613" y="693420"/>
                </a:lnTo>
                <a:lnTo>
                  <a:pt x="1238016" y="694055"/>
                </a:lnTo>
                <a:lnTo>
                  <a:pt x="1251056" y="694690"/>
                </a:lnTo>
                <a:lnTo>
                  <a:pt x="1259325" y="694690"/>
                </a:lnTo>
                <a:lnTo>
                  <a:pt x="1267276" y="694055"/>
                </a:lnTo>
                <a:lnTo>
                  <a:pt x="1275545" y="693420"/>
                </a:lnTo>
                <a:lnTo>
                  <a:pt x="1283815" y="692468"/>
                </a:lnTo>
                <a:lnTo>
                  <a:pt x="1291766" y="691198"/>
                </a:lnTo>
                <a:lnTo>
                  <a:pt x="1299399" y="689928"/>
                </a:lnTo>
                <a:lnTo>
                  <a:pt x="1307350" y="688023"/>
                </a:lnTo>
                <a:lnTo>
                  <a:pt x="1315301" y="686118"/>
                </a:lnTo>
                <a:lnTo>
                  <a:pt x="1322616" y="683895"/>
                </a:lnTo>
                <a:lnTo>
                  <a:pt x="1330249" y="681355"/>
                </a:lnTo>
                <a:lnTo>
                  <a:pt x="1337564" y="678815"/>
                </a:lnTo>
                <a:lnTo>
                  <a:pt x="1345197" y="675958"/>
                </a:lnTo>
                <a:lnTo>
                  <a:pt x="1352194" y="672783"/>
                </a:lnTo>
                <a:lnTo>
                  <a:pt x="1359509" y="669608"/>
                </a:lnTo>
                <a:lnTo>
                  <a:pt x="1366188" y="666115"/>
                </a:lnTo>
                <a:lnTo>
                  <a:pt x="1372867" y="661988"/>
                </a:lnTo>
                <a:lnTo>
                  <a:pt x="1374139" y="678498"/>
                </a:lnTo>
                <a:lnTo>
                  <a:pt x="1374775" y="694690"/>
                </a:lnTo>
                <a:lnTo>
                  <a:pt x="1374457" y="704215"/>
                </a:lnTo>
                <a:lnTo>
                  <a:pt x="1374139" y="713740"/>
                </a:lnTo>
                <a:lnTo>
                  <a:pt x="1373821" y="722948"/>
                </a:lnTo>
                <a:lnTo>
                  <a:pt x="1372549" y="732790"/>
                </a:lnTo>
                <a:lnTo>
                  <a:pt x="1371595" y="741998"/>
                </a:lnTo>
                <a:lnTo>
                  <a:pt x="1370640" y="751205"/>
                </a:lnTo>
                <a:lnTo>
                  <a:pt x="1368732" y="760413"/>
                </a:lnTo>
                <a:lnTo>
                  <a:pt x="1366824" y="769303"/>
                </a:lnTo>
                <a:lnTo>
                  <a:pt x="1365234" y="778193"/>
                </a:lnTo>
                <a:lnTo>
                  <a:pt x="1363007" y="787083"/>
                </a:lnTo>
                <a:lnTo>
                  <a:pt x="1360463" y="795973"/>
                </a:lnTo>
                <a:lnTo>
                  <a:pt x="1357919" y="804863"/>
                </a:lnTo>
                <a:lnTo>
                  <a:pt x="1355056" y="813435"/>
                </a:lnTo>
                <a:lnTo>
                  <a:pt x="1351876" y="822008"/>
                </a:lnTo>
                <a:lnTo>
                  <a:pt x="1348695" y="830580"/>
                </a:lnTo>
                <a:lnTo>
                  <a:pt x="1345515" y="839153"/>
                </a:lnTo>
                <a:lnTo>
                  <a:pt x="1342017" y="847408"/>
                </a:lnTo>
                <a:lnTo>
                  <a:pt x="1337882" y="855663"/>
                </a:lnTo>
                <a:lnTo>
                  <a:pt x="1334065" y="863283"/>
                </a:lnTo>
                <a:lnTo>
                  <a:pt x="1329931" y="871538"/>
                </a:lnTo>
                <a:lnTo>
                  <a:pt x="1325478" y="879158"/>
                </a:lnTo>
                <a:lnTo>
                  <a:pt x="1321026" y="886778"/>
                </a:lnTo>
                <a:lnTo>
                  <a:pt x="1316255" y="894398"/>
                </a:lnTo>
                <a:lnTo>
                  <a:pt x="1311166" y="901700"/>
                </a:lnTo>
                <a:lnTo>
                  <a:pt x="1306396" y="909320"/>
                </a:lnTo>
                <a:lnTo>
                  <a:pt x="1300989" y="916305"/>
                </a:lnTo>
                <a:lnTo>
                  <a:pt x="1289857" y="930276"/>
                </a:lnTo>
                <a:lnTo>
                  <a:pt x="1278090" y="943928"/>
                </a:lnTo>
                <a:lnTo>
                  <a:pt x="1266004" y="956628"/>
                </a:lnTo>
                <a:lnTo>
                  <a:pt x="1252964" y="969011"/>
                </a:lnTo>
                <a:lnTo>
                  <a:pt x="1239606" y="980758"/>
                </a:lnTo>
                <a:lnTo>
                  <a:pt x="1225295" y="991553"/>
                </a:lnTo>
                <a:lnTo>
                  <a:pt x="1218297" y="996951"/>
                </a:lnTo>
                <a:lnTo>
                  <a:pt x="1210983" y="1002031"/>
                </a:lnTo>
                <a:lnTo>
                  <a:pt x="1203667" y="1006793"/>
                </a:lnTo>
                <a:lnTo>
                  <a:pt x="1195716" y="1011873"/>
                </a:lnTo>
                <a:lnTo>
                  <a:pt x="1188083" y="1016318"/>
                </a:lnTo>
                <a:lnTo>
                  <a:pt x="1180450" y="1020763"/>
                </a:lnTo>
                <a:lnTo>
                  <a:pt x="1172499" y="1024573"/>
                </a:lnTo>
                <a:lnTo>
                  <a:pt x="1164230" y="1029018"/>
                </a:lnTo>
                <a:lnTo>
                  <a:pt x="1155961" y="1032511"/>
                </a:lnTo>
                <a:lnTo>
                  <a:pt x="1148010" y="1036003"/>
                </a:lnTo>
                <a:lnTo>
                  <a:pt x="1139423" y="1039813"/>
                </a:lnTo>
                <a:lnTo>
                  <a:pt x="1131154" y="1042988"/>
                </a:lnTo>
                <a:lnTo>
                  <a:pt x="1122566" y="1046163"/>
                </a:lnTo>
                <a:lnTo>
                  <a:pt x="1113661" y="1048703"/>
                </a:lnTo>
                <a:lnTo>
                  <a:pt x="1105074" y="1051561"/>
                </a:lnTo>
                <a:lnTo>
                  <a:pt x="1096169" y="1053466"/>
                </a:lnTo>
                <a:lnTo>
                  <a:pt x="1087264" y="1056006"/>
                </a:lnTo>
                <a:lnTo>
                  <a:pt x="1078358" y="1057911"/>
                </a:lnTo>
                <a:lnTo>
                  <a:pt x="1069135" y="1059498"/>
                </a:lnTo>
                <a:lnTo>
                  <a:pt x="1059594" y="1061086"/>
                </a:lnTo>
                <a:lnTo>
                  <a:pt x="1050370" y="1062356"/>
                </a:lnTo>
                <a:lnTo>
                  <a:pt x="1041147" y="1063626"/>
                </a:lnTo>
                <a:lnTo>
                  <a:pt x="1031924" y="1064261"/>
                </a:lnTo>
                <a:lnTo>
                  <a:pt x="1022383" y="1064896"/>
                </a:lnTo>
                <a:lnTo>
                  <a:pt x="1012841" y="1065213"/>
                </a:lnTo>
                <a:lnTo>
                  <a:pt x="1003300" y="1065213"/>
                </a:lnTo>
                <a:lnTo>
                  <a:pt x="993759" y="1065213"/>
                </a:lnTo>
                <a:lnTo>
                  <a:pt x="984218" y="1064896"/>
                </a:lnTo>
                <a:lnTo>
                  <a:pt x="974676" y="1064261"/>
                </a:lnTo>
                <a:lnTo>
                  <a:pt x="965135" y="1063626"/>
                </a:lnTo>
                <a:lnTo>
                  <a:pt x="955912" y="1062356"/>
                </a:lnTo>
                <a:lnTo>
                  <a:pt x="946688" y="1061086"/>
                </a:lnTo>
                <a:lnTo>
                  <a:pt x="937783" y="1059498"/>
                </a:lnTo>
                <a:lnTo>
                  <a:pt x="928560" y="1057911"/>
                </a:lnTo>
                <a:lnTo>
                  <a:pt x="919655" y="1056006"/>
                </a:lnTo>
                <a:lnTo>
                  <a:pt x="910750" y="1053466"/>
                </a:lnTo>
                <a:lnTo>
                  <a:pt x="901526" y="1051561"/>
                </a:lnTo>
                <a:lnTo>
                  <a:pt x="892621" y="1048703"/>
                </a:lnTo>
                <a:lnTo>
                  <a:pt x="884034" y="1046163"/>
                </a:lnTo>
                <a:lnTo>
                  <a:pt x="875765" y="1042988"/>
                </a:lnTo>
                <a:lnTo>
                  <a:pt x="867178" y="1039813"/>
                </a:lnTo>
                <a:lnTo>
                  <a:pt x="858908" y="1036003"/>
                </a:lnTo>
                <a:lnTo>
                  <a:pt x="850321" y="1032511"/>
                </a:lnTo>
                <a:lnTo>
                  <a:pt x="842370" y="1029018"/>
                </a:lnTo>
                <a:lnTo>
                  <a:pt x="834101" y="1024573"/>
                </a:lnTo>
                <a:lnTo>
                  <a:pt x="826468" y="1020763"/>
                </a:lnTo>
                <a:lnTo>
                  <a:pt x="818517" y="1016318"/>
                </a:lnTo>
                <a:lnTo>
                  <a:pt x="810566" y="1011873"/>
                </a:lnTo>
                <a:lnTo>
                  <a:pt x="803251" y="1006793"/>
                </a:lnTo>
                <a:lnTo>
                  <a:pt x="795618" y="1002031"/>
                </a:lnTo>
                <a:lnTo>
                  <a:pt x="788303" y="996951"/>
                </a:lnTo>
                <a:lnTo>
                  <a:pt x="780988" y="991553"/>
                </a:lnTo>
                <a:lnTo>
                  <a:pt x="767312" y="980758"/>
                </a:lnTo>
                <a:lnTo>
                  <a:pt x="753636" y="969011"/>
                </a:lnTo>
                <a:lnTo>
                  <a:pt x="740914" y="956628"/>
                </a:lnTo>
                <a:lnTo>
                  <a:pt x="728192" y="943928"/>
                </a:lnTo>
                <a:lnTo>
                  <a:pt x="716743" y="930276"/>
                </a:lnTo>
                <a:lnTo>
                  <a:pt x="705929" y="916305"/>
                </a:lnTo>
                <a:lnTo>
                  <a:pt x="700523" y="909320"/>
                </a:lnTo>
                <a:lnTo>
                  <a:pt x="695434" y="901700"/>
                </a:lnTo>
                <a:lnTo>
                  <a:pt x="690345" y="894398"/>
                </a:lnTo>
                <a:lnTo>
                  <a:pt x="685893" y="886778"/>
                </a:lnTo>
                <a:lnTo>
                  <a:pt x="681122" y="879158"/>
                </a:lnTo>
                <a:lnTo>
                  <a:pt x="676669" y="871538"/>
                </a:lnTo>
                <a:lnTo>
                  <a:pt x="672535" y="863283"/>
                </a:lnTo>
                <a:lnTo>
                  <a:pt x="668718" y="855663"/>
                </a:lnTo>
                <a:lnTo>
                  <a:pt x="664902" y="847408"/>
                </a:lnTo>
                <a:lnTo>
                  <a:pt x="661085" y="839153"/>
                </a:lnTo>
                <a:lnTo>
                  <a:pt x="657587" y="830580"/>
                </a:lnTo>
                <a:lnTo>
                  <a:pt x="654406" y="822008"/>
                </a:lnTo>
                <a:lnTo>
                  <a:pt x="651544" y="813435"/>
                </a:lnTo>
                <a:lnTo>
                  <a:pt x="648682" y="804863"/>
                </a:lnTo>
                <a:lnTo>
                  <a:pt x="645819" y="795973"/>
                </a:lnTo>
                <a:lnTo>
                  <a:pt x="643593" y="787083"/>
                </a:lnTo>
                <a:lnTo>
                  <a:pt x="641367" y="778193"/>
                </a:lnTo>
                <a:lnTo>
                  <a:pt x="639458" y="769303"/>
                </a:lnTo>
                <a:lnTo>
                  <a:pt x="637550" y="760413"/>
                </a:lnTo>
                <a:lnTo>
                  <a:pt x="636278" y="751205"/>
                </a:lnTo>
                <a:lnTo>
                  <a:pt x="634688" y="741998"/>
                </a:lnTo>
                <a:lnTo>
                  <a:pt x="633734" y="732790"/>
                </a:lnTo>
                <a:lnTo>
                  <a:pt x="633097" y="722948"/>
                </a:lnTo>
                <a:lnTo>
                  <a:pt x="632143" y="713740"/>
                </a:lnTo>
                <a:lnTo>
                  <a:pt x="631825" y="704215"/>
                </a:lnTo>
                <a:lnTo>
                  <a:pt x="631825" y="694690"/>
                </a:lnTo>
                <a:lnTo>
                  <a:pt x="631825" y="684848"/>
                </a:lnTo>
                <a:lnTo>
                  <a:pt x="632143" y="675640"/>
                </a:lnTo>
                <a:lnTo>
                  <a:pt x="633097" y="666115"/>
                </a:lnTo>
                <a:lnTo>
                  <a:pt x="633734" y="656908"/>
                </a:lnTo>
                <a:lnTo>
                  <a:pt x="634688" y="647383"/>
                </a:lnTo>
                <a:lnTo>
                  <a:pt x="636278" y="638175"/>
                </a:lnTo>
                <a:lnTo>
                  <a:pt x="637550" y="628968"/>
                </a:lnTo>
                <a:lnTo>
                  <a:pt x="639458" y="620078"/>
                </a:lnTo>
                <a:lnTo>
                  <a:pt x="641367" y="610870"/>
                </a:lnTo>
                <a:lnTo>
                  <a:pt x="643593" y="601980"/>
                </a:lnTo>
                <a:lnTo>
                  <a:pt x="645819" y="593090"/>
                </a:lnTo>
                <a:lnTo>
                  <a:pt x="648682" y="584518"/>
                </a:lnTo>
                <a:lnTo>
                  <a:pt x="651544" y="575628"/>
                </a:lnTo>
                <a:lnTo>
                  <a:pt x="654406" y="567055"/>
                </a:lnTo>
                <a:lnTo>
                  <a:pt x="657587" y="558800"/>
                </a:lnTo>
                <a:lnTo>
                  <a:pt x="661085" y="550228"/>
                </a:lnTo>
                <a:lnTo>
                  <a:pt x="664902" y="541973"/>
                </a:lnTo>
                <a:lnTo>
                  <a:pt x="668718" y="534035"/>
                </a:lnTo>
                <a:lnTo>
                  <a:pt x="672535" y="525780"/>
                </a:lnTo>
                <a:lnTo>
                  <a:pt x="676669" y="517843"/>
                </a:lnTo>
                <a:lnTo>
                  <a:pt x="681122" y="509905"/>
                </a:lnTo>
                <a:lnTo>
                  <a:pt x="685893" y="502603"/>
                </a:lnTo>
                <a:lnTo>
                  <a:pt x="690345" y="494665"/>
                </a:lnTo>
                <a:lnTo>
                  <a:pt x="695434" y="487363"/>
                </a:lnTo>
                <a:lnTo>
                  <a:pt x="700523" y="480060"/>
                </a:lnTo>
                <a:lnTo>
                  <a:pt x="705929" y="472758"/>
                </a:lnTo>
                <a:lnTo>
                  <a:pt x="716743" y="458788"/>
                </a:lnTo>
                <a:lnTo>
                  <a:pt x="728192" y="445135"/>
                </a:lnTo>
                <a:lnTo>
                  <a:pt x="740914" y="432435"/>
                </a:lnTo>
                <a:lnTo>
                  <a:pt x="753636" y="420370"/>
                </a:lnTo>
                <a:lnTo>
                  <a:pt x="767312" y="408623"/>
                </a:lnTo>
                <a:lnTo>
                  <a:pt x="780988" y="397510"/>
                </a:lnTo>
                <a:lnTo>
                  <a:pt x="788303" y="392113"/>
                </a:lnTo>
                <a:lnTo>
                  <a:pt x="795618" y="387033"/>
                </a:lnTo>
                <a:lnTo>
                  <a:pt x="803251" y="382270"/>
                </a:lnTo>
                <a:lnTo>
                  <a:pt x="810566" y="377508"/>
                </a:lnTo>
                <a:lnTo>
                  <a:pt x="818517" y="373063"/>
                </a:lnTo>
                <a:lnTo>
                  <a:pt x="826468" y="368618"/>
                </a:lnTo>
                <a:lnTo>
                  <a:pt x="834101" y="364490"/>
                </a:lnTo>
                <a:lnTo>
                  <a:pt x="842370" y="360363"/>
                </a:lnTo>
                <a:lnTo>
                  <a:pt x="850321" y="356553"/>
                </a:lnTo>
                <a:lnTo>
                  <a:pt x="858908" y="353060"/>
                </a:lnTo>
                <a:lnTo>
                  <a:pt x="867178" y="349885"/>
                </a:lnTo>
                <a:lnTo>
                  <a:pt x="875765" y="346710"/>
                </a:lnTo>
                <a:lnTo>
                  <a:pt x="884034" y="343218"/>
                </a:lnTo>
                <a:lnTo>
                  <a:pt x="892621" y="340360"/>
                </a:lnTo>
                <a:lnTo>
                  <a:pt x="901526" y="338138"/>
                </a:lnTo>
                <a:lnTo>
                  <a:pt x="910750" y="335598"/>
                </a:lnTo>
                <a:lnTo>
                  <a:pt x="919655" y="333375"/>
                </a:lnTo>
                <a:lnTo>
                  <a:pt x="928560" y="331470"/>
                </a:lnTo>
                <a:lnTo>
                  <a:pt x="937783" y="329883"/>
                </a:lnTo>
                <a:lnTo>
                  <a:pt x="946688" y="327978"/>
                </a:lnTo>
                <a:lnTo>
                  <a:pt x="955912" y="327025"/>
                </a:lnTo>
                <a:lnTo>
                  <a:pt x="965135" y="326073"/>
                </a:lnTo>
                <a:lnTo>
                  <a:pt x="974676" y="324803"/>
                </a:lnTo>
                <a:lnTo>
                  <a:pt x="984218" y="324485"/>
                </a:lnTo>
                <a:lnTo>
                  <a:pt x="993759" y="324168"/>
                </a:lnTo>
                <a:lnTo>
                  <a:pt x="1003300" y="323850"/>
                </a:lnTo>
                <a:close/>
                <a:moveTo>
                  <a:pt x="990283" y="189417"/>
                </a:moveTo>
                <a:lnTo>
                  <a:pt x="977265" y="190052"/>
                </a:lnTo>
                <a:lnTo>
                  <a:pt x="964565" y="190687"/>
                </a:lnTo>
                <a:lnTo>
                  <a:pt x="951865" y="191956"/>
                </a:lnTo>
                <a:lnTo>
                  <a:pt x="939165" y="193225"/>
                </a:lnTo>
                <a:lnTo>
                  <a:pt x="926465" y="195129"/>
                </a:lnTo>
                <a:lnTo>
                  <a:pt x="914083" y="197349"/>
                </a:lnTo>
                <a:lnTo>
                  <a:pt x="901383" y="199888"/>
                </a:lnTo>
                <a:lnTo>
                  <a:pt x="889318" y="202109"/>
                </a:lnTo>
                <a:lnTo>
                  <a:pt x="877253" y="205282"/>
                </a:lnTo>
                <a:lnTo>
                  <a:pt x="865188" y="208772"/>
                </a:lnTo>
                <a:lnTo>
                  <a:pt x="853440" y="212262"/>
                </a:lnTo>
                <a:lnTo>
                  <a:pt x="841693" y="216069"/>
                </a:lnTo>
                <a:lnTo>
                  <a:pt x="829945" y="219877"/>
                </a:lnTo>
                <a:lnTo>
                  <a:pt x="818515" y="224319"/>
                </a:lnTo>
                <a:lnTo>
                  <a:pt x="807085" y="228760"/>
                </a:lnTo>
                <a:lnTo>
                  <a:pt x="795655" y="233837"/>
                </a:lnTo>
                <a:lnTo>
                  <a:pt x="784543" y="239231"/>
                </a:lnTo>
                <a:lnTo>
                  <a:pt x="773748" y="244625"/>
                </a:lnTo>
                <a:lnTo>
                  <a:pt x="762953" y="250336"/>
                </a:lnTo>
                <a:lnTo>
                  <a:pt x="752158" y="256364"/>
                </a:lnTo>
                <a:lnTo>
                  <a:pt x="741680" y="262392"/>
                </a:lnTo>
                <a:lnTo>
                  <a:pt x="731203" y="269055"/>
                </a:lnTo>
                <a:lnTo>
                  <a:pt x="721360" y="275401"/>
                </a:lnTo>
                <a:lnTo>
                  <a:pt x="711200" y="282698"/>
                </a:lnTo>
                <a:lnTo>
                  <a:pt x="701358" y="289679"/>
                </a:lnTo>
                <a:lnTo>
                  <a:pt x="691833" y="297293"/>
                </a:lnTo>
                <a:lnTo>
                  <a:pt x="682308" y="304591"/>
                </a:lnTo>
                <a:lnTo>
                  <a:pt x="673100" y="312523"/>
                </a:lnTo>
                <a:lnTo>
                  <a:pt x="663893" y="320772"/>
                </a:lnTo>
                <a:lnTo>
                  <a:pt x="655003" y="329022"/>
                </a:lnTo>
                <a:lnTo>
                  <a:pt x="646430" y="337588"/>
                </a:lnTo>
                <a:lnTo>
                  <a:pt x="637858" y="346155"/>
                </a:lnTo>
                <a:lnTo>
                  <a:pt x="629602" y="355039"/>
                </a:lnTo>
                <a:lnTo>
                  <a:pt x="621665" y="363923"/>
                </a:lnTo>
                <a:lnTo>
                  <a:pt x="613727" y="373124"/>
                </a:lnTo>
                <a:lnTo>
                  <a:pt x="606107" y="382642"/>
                </a:lnTo>
                <a:lnTo>
                  <a:pt x="598805" y="392161"/>
                </a:lnTo>
                <a:lnTo>
                  <a:pt x="591502" y="401997"/>
                </a:lnTo>
                <a:lnTo>
                  <a:pt x="584835" y="411832"/>
                </a:lnTo>
                <a:lnTo>
                  <a:pt x="578167" y="422303"/>
                </a:lnTo>
                <a:lnTo>
                  <a:pt x="571817" y="432456"/>
                </a:lnTo>
                <a:lnTo>
                  <a:pt x="565150" y="442926"/>
                </a:lnTo>
                <a:lnTo>
                  <a:pt x="559435" y="453396"/>
                </a:lnTo>
                <a:lnTo>
                  <a:pt x="553720" y="464501"/>
                </a:lnTo>
                <a:lnTo>
                  <a:pt x="548005" y="475289"/>
                </a:lnTo>
                <a:lnTo>
                  <a:pt x="543242" y="486711"/>
                </a:lnTo>
                <a:lnTo>
                  <a:pt x="538162" y="497499"/>
                </a:lnTo>
                <a:lnTo>
                  <a:pt x="533400" y="508921"/>
                </a:lnTo>
                <a:lnTo>
                  <a:pt x="529272" y="520660"/>
                </a:lnTo>
                <a:lnTo>
                  <a:pt x="525145" y="532082"/>
                </a:lnTo>
                <a:lnTo>
                  <a:pt x="521017" y="543822"/>
                </a:lnTo>
                <a:lnTo>
                  <a:pt x="517525" y="555878"/>
                </a:lnTo>
                <a:lnTo>
                  <a:pt x="514350" y="568252"/>
                </a:lnTo>
                <a:lnTo>
                  <a:pt x="511492" y="580309"/>
                </a:lnTo>
                <a:lnTo>
                  <a:pt x="508635" y="592366"/>
                </a:lnTo>
                <a:lnTo>
                  <a:pt x="506412" y="604740"/>
                </a:lnTo>
                <a:lnTo>
                  <a:pt x="504190" y="617114"/>
                </a:lnTo>
                <a:lnTo>
                  <a:pt x="502602" y="629805"/>
                </a:lnTo>
                <a:lnTo>
                  <a:pt x="501015" y="642496"/>
                </a:lnTo>
                <a:lnTo>
                  <a:pt x="500062" y="654870"/>
                </a:lnTo>
                <a:lnTo>
                  <a:pt x="499110" y="668196"/>
                </a:lnTo>
                <a:lnTo>
                  <a:pt x="498792" y="680888"/>
                </a:lnTo>
                <a:lnTo>
                  <a:pt x="498157" y="693896"/>
                </a:lnTo>
                <a:lnTo>
                  <a:pt x="498792" y="706905"/>
                </a:lnTo>
                <a:lnTo>
                  <a:pt x="499110" y="719596"/>
                </a:lnTo>
                <a:lnTo>
                  <a:pt x="500062" y="732605"/>
                </a:lnTo>
                <a:lnTo>
                  <a:pt x="501015" y="745296"/>
                </a:lnTo>
                <a:lnTo>
                  <a:pt x="502602" y="758304"/>
                </a:lnTo>
                <a:lnTo>
                  <a:pt x="504190" y="770678"/>
                </a:lnTo>
                <a:lnTo>
                  <a:pt x="506412" y="783052"/>
                </a:lnTo>
                <a:lnTo>
                  <a:pt x="508635" y="795426"/>
                </a:lnTo>
                <a:lnTo>
                  <a:pt x="511492" y="807800"/>
                </a:lnTo>
                <a:lnTo>
                  <a:pt x="514350" y="819857"/>
                </a:lnTo>
                <a:lnTo>
                  <a:pt x="517525" y="831914"/>
                </a:lnTo>
                <a:lnTo>
                  <a:pt x="521017" y="843653"/>
                </a:lnTo>
                <a:lnTo>
                  <a:pt x="525145" y="855393"/>
                </a:lnTo>
                <a:lnTo>
                  <a:pt x="529272" y="867132"/>
                </a:lnTo>
                <a:lnTo>
                  <a:pt x="533400" y="878554"/>
                </a:lnTo>
                <a:lnTo>
                  <a:pt x="538162" y="889977"/>
                </a:lnTo>
                <a:lnTo>
                  <a:pt x="543242" y="901399"/>
                </a:lnTo>
                <a:lnTo>
                  <a:pt x="548005" y="912186"/>
                </a:lnTo>
                <a:lnTo>
                  <a:pt x="553720" y="923291"/>
                </a:lnTo>
                <a:lnTo>
                  <a:pt x="559435" y="934079"/>
                </a:lnTo>
                <a:lnTo>
                  <a:pt x="565150" y="944549"/>
                </a:lnTo>
                <a:lnTo>
                  <a:pt x="571817" y="955337"/>
                </a:lnTo>
                <a:lnTo>
                  <a:pt x="578167" y="965807"/>
                </a:lnTo>
                <a:lnTo>
                  <a:pt x="584835" y="975643"/>
                </a:lnTo>
                <a:lnTo>
                  <a:pt x="591502" y="985479"/>
                </a:lnTo>
                <a:lnTo>
                  <a:pt x="598805" y="995632"/>
                </a:lnTo>
                <a:lnTo>
                  <a:pt x="606107" y="1005150"/>
                </a:lnTo>
                <a:lnTo>
                  <a:pt x="613727" y="1014351"/>
                </a:lnTo>
                <a:lnTo>
                  <a:pt x="621665" y="1023552"/>
                </a:lnTo>
                <a:lnTo>
                  <a:pt x="629602" y="1033071"/>
                </a:lnTo>
                <a:lnTo>
                  <a:pt x="637858" y="1041955"/>
                </a:lnTo>
                <a:lnTo>
                  <a:pt x="646430" y="1050521"/>
                </a:lnTo>
                <a:lnTo>
                  <a:pt x="655003" y="1059088"/>
                </a:lnTo>
                <a:lnTo>
                  <a:pt x="663893" y="1067020"/>
                </a:lnTo>
                <a:lnTo>
                  <a:pt x="673100" y="1074952"/>
                </a:lnTo>
                <a:lnTo>
                  <a:pt x="682308" y="1082884"/>
                </a:lnTo>
                <a:lnTo>
                  <a:pt x="691833" y="1090499"/>
                </a:lnTo>
                <a:lnTo>
                  <a:pt x="701358" y="1098114"/>
                </a:lnTo>
                <a:lnTo>
                  <a:pt x="711200" y="1105094"/>
                </a:lnTo>
                <a:lnTo>
                  <a:pt x="721360" y="1112074"/>
                </a:lnTo>
                <a:lnTo>
                  <a:pt x="731203" y="1118737"/>
                </a:lnTo>
                <a:lnTo>
                  <a:pt x="741680" y="1125083"/>
                </a:lnTo>
                <a:lnTo>
                  <a:pt x="752158" y="1131111"/>
                </a:lnTo>
                <a:lnTo>
                  <a:pt x="762953" y="1137139"/>
                </a:lnTo>
                <a:lnTo>
                  <a:pt x="773748" y="1142850"/>
                </a:lnTo>
                <a:lnTo>
                  <a:pt x="784543" y="1148562"/>
                </a:lnTo>
                <a:lnTo>
                  <a:pt x="795655" y="1153638"/>
                </a:lnTo>
                <a:lnTo>
                  <a:pt x="807085" y="1158715"/>
                </a:lnTo>
                <a:lnTo>
                  <a:pt x="818515" y="1163157"/>
                </a:lnTo>
                <a:lnTo>
                  <a:pt x="829945" y="1167599"/>
                </a:lnTo>
                <a:lnTo>
                  <a:pt x="841693" y="1171723"/>
                </a:lnTo>
                <a:lnTo>
                  <a:pt x="853440" y="1175531"/>
                </a:lnTo>
                <a:lnTo>
                  <a:pt x="865188" y="1179338"/>
                </a:lnTo>
                <a:lnTo>
                  <a:pt x="877253" y="1182511"/>
                </a:lnTo>
                <a:lnTo>
                  <a:pt x="889318" y="1185366"/>
                </a:lnTo>
                <a:lnTo>
                  <a:pt x="901383" y="1188222"/>
                </a:lnTo>
                <a:lnTo>
                  <a:pt x="914083" y="1190126"/>
                </a:lnTo>
                <a:lnTo>
                  <a:pt x="926465" y="1192347"/>
                </a:lnTo>
                <a:lnTo>
                  <a:pt x="939165" y="1194250"/>
                </a:lnTo>
                <a:lnTo>
                  <a:pt x="951865" y="1195519"/>
                </a:lnTo>
                <a:lnTo>
                  <a:pt x="964565" y="1196788"/>
                </a:lnTo>
                <a:lnTo>
                  <a:pt x="977265" y="1197740"/>
                </a:lnTo>
                <a:lnTo>
                  <a:pt x="990283" y="1198058"/>
                </a:lnTo>
                <a:lnTo>
                  <a:pt x="1003300" y="1198375"/>
                </a:lnTo>
                <a:lnTo>
                  <a:pt x="1016317" y="1198058"/>
                </a:lnTo>
                <a:lnTo>
                  <a:pt x="1029335" y="1197740"/>
                </a:lnTo>
                <a:lnTo>
                  <a:pt x="1042035" y="1196788"/>
                </a:lnTo>
                <a:lnTo>
                  <a:pt x="1055053" y="1195519"/>
                </a:lnTo>
                <a:lnTo>
                  <a:pt x="1067435" y="1194250"/>
                </a:lnTo>
                <a:lnTo>
                  <a:pt x="1079817" y="1192347"/>
                </a:lnTo>
                <a:lnTo>
                  <a:pt x="1092517" y="1190126"/>
                </a:lnTo>
                <a:lnTo>
                  <a:pt x="1104900" y="1188222"/>
                </a:lnTo>
                <a:lnTo>
                  <a:pt x="1116965" y="1185366"/>
                </a:lnTo>
                <a:lnTo>
                  <a:pt x="1129347" y="1182511"/>
                </a:lnTo>
                <a:lnTo>
                  <a:pt x="1141095" y="1179338"/>
                </a:lnTo>
                <a:lnTo>
                  <a:pt x="1153160" y="1175531"/>
                </a:lnTo>
                <a:lnTo>
                  <a:pt x="1164907" y="1171723"/>
                </a:lnTo>
                <a:lnTo>
                  <a:pt x="1176973" y="1167599"/>
                </a:lnTo>
                <a:lnTo>
                  <a:pt x="1188085" y="1163157"/>
                </a:lnTo>
                <a:lnTo>
                  <a:pt x="1199515" y="1158715"/>
                </a:lnTo>
                <a:lnTo>
                  <a:pt x="1210945" y="1153638"/>
                </a:lnTo>
                <a:lnTo>
                  <a:pt x="1222057" y="1148562"/>
                </a:lnTo>
                <a:lnTo>
                  <a:pt x="1232853" y="1142850"/>
                </a:lnTo>
                <a:lnTo>
                  <a:pt x="1243647" y="1137139"/>
                </a:lnTo>
                <a:lnTo>
                  <a:pt x="1254443" y="1131111"/>
                </a:lnTo>
                <a:lnTo>
                  <a:pt x="1264920" y="1125083"/>
                </a:lnTo>
                <a:lnTo>
                  <a:pt x="1275080" y="1118737"/>
                </a:lnTo>
                <a:lnTo>
                  <a:pt x="1285557" y="1112074"/>
                </a:lnTo>
                <a:lnTo>
                  <a:pt x="1295400" y="1105094"/>
                </a:lnTo>
                <a:lnTo>
                  <a:pt x="1304925" y="1098114"/>
                </a:lnTo>
                <a:lnTo>
                  <a:pt x="1314767" y="1090499"/>
                </a:lnTo>
                <a:lnTo>
                  <a:pt x="1324293" y="1082884"/>
                </a:lnTo>
                <a:lnTo>
                  <a:pt x="1333500" y="1074952"/>
                </a:lnTo>
                <a:lnTo>
                  <a:pt x="1342390" y="1067020"/>
                </a:lnTo>
                <a:lnTo>
                  <a:pt x="1351280" y="1059088"/>
                </a:lnTo>
                <a:lnTo>
                  <a:pt x="1359853" y="1050521"/>
                </a:lnTo>
                <a:lnTo>
                  <a:pt x="1368425" y="1041955"/>
                </a:lnTo>
                <a:lnTo>
                  <a:pt x="1376680" y="1033071"/>
                </a:lnTo>
                <a:lnTo>
                  <a:pt x="1384935" y="1023552"/>
                </a:lnTo>
                <a:lnTo>
                  <a:pt x="1392555" y="1014351"/>
                </a:lnTo>
                <a:lnTo>
                  <a:pt x="1400175" y="1005150"/>
                </a:lnTo>
                <a:lnTo>
                  <a:pt x="1407477" y="995632"/>
                </a:lnTo>
                <a:lnTo>
                  <a:pt x="1414780" y="985479"/>
                </a:lnTo>
                <a:lnTo>
                  <a:pt x="1421765" y="975643"/>
                </a:lnTo>
                <a:lnTo>
                  <a:pt x="1428433" y="965807"/>
                </a:lnTo>
                <a:lnTo>
                  <a:pt x="1435100" y="955337"/>
                </a:lnTo>
                <a:lnTo>
                  <a:pt x="1441133" y="944549"/>
                </a:lnTo>
                <a:lnTo>
                  <a:pt x="1447165" y="934079"/>
                </a:lnTo>
                <a:lnTo>
                  <a:pt x="1452880" y="923291"/>
                </a:lnTo>
                <a:lnTo>
                  <a:pt x="1458277" y="912186"/>
                </a:lnTo>
                <a:lnTo>
                  <a:pt x="1463675" y="901399"/>
                </a:lnTo>
                <a:lnTo>
                  <a:pt x="1468437" y="889977"/>
                </a:lnTo>
                <a:lnTo>
                  <a:pt x="1473200" y="878554"/>
                </a:lnTo>
                <a:lnTo>
                  <a:pt x="1477327" y="867132"/>
                </a:lnTo>
                <a:lnTo>
                  <a:pt x="1481455" y="855393"/>
                </a:lnTo>
                <a:lnTo>
                  <a:pt x="1485265" y="843653"/>
                </a:lnTo>
                <a:lnTo>
                  <a:pt x="1488757" y="831914"/>
                </a:lnTo>
                <a:lnTo>
                  <a:pt x="1491933" y="819857"/>
                </a:lnTo>
                <a:lnTo>
                  <a:pt x="1495107" y="807800"/>
                </a:lnTo>
                <a:lnTo>
                  <a:pt x="1497647" y="795426"/>
                </a:lnTo>
                <a:lnTo>
                  <a:pt x="1500187" y="783052"/>
                </a:lnTo>
                <a:lnTo>
                  <a:pt x="1502410" y="770678"/>
                </a:lnTo>
                <a:lnTo>
                  <a:pt x="1503997" y="758304"/>
                </a:lnTo>
                <a:lnTo>
                  <a:pt x="1505585" y="745296"/>
                </a:lnTo>
                <a:lnTo>
                  <a:pt x="1506537" y="732605"/>
                </a:lnTo>
                <a:lnTo>
                  <a:pt x="1507490" y="719596"/>
                </a:lnTo>
                <a:lnTo>
                  <a:pt x="1508125" y="706905"/>
                </a:lnTo>
                <a:lnTo>
                  <a:pt x="1508125" y="693896"/>
                </a:lnTo>
                <a:lnTo>
                  <a:pt x="1508125" y="680888"/>
                </a:lnTo>
                <a:lnTo>
                  <a:pt x="1507490" y="668196"/>
                </a:lnTo>
                <a:lnTo>
                  <a:pt x="1506537" y="654870"/>
                </a:lnTo>
                <a:lnTo>
                  <a:pt x="1505585" y="642496"/>
                </a:lnTo>
                <a:lnTo>
                  <a:pt x="1503997" y="629805"/>
                </a:lnTo>
                <a:lnTo>
                  <a:pt x="1502410" y="617114"/>
                </a:lnTo>
                <a:lnTo>
                  <a:pt x="1500187" y="604740"/>
                </a:lnTo>
                <a:lnTo>
                  <a:pt x="1497647" y="592366"/>
                </a:lnTo>
                <a:lnTo>
                  <a:pt x="1495107" y="580309"/>
                </a:lnTo>
                <a:lnTo>
                  <a:pt x="1491933" y="568252"/>
                </a:lnTo>
                <a:lnTo>
                  <a:pt x="1488757" y="555878"/>
                </a:lnTo>
                <a:lnTo>
                  <a:pt x="1485265" y="543822"/>
                </a:lnTo>
                <a:lnTo>
                  <a:pt x="1481455" y="532082"/>
                </a:lnTo>
                <a:lnTo>
                  <a:pt x="1477327" y="520660"/>
                </a:lnTo>
                <a:lnTo>
                  <a:pt x="1473200" y="508921"/>
                </a:lnTo>
                <a:lnTo>
                  <a:pt x="1468437" y="497499"/>
                </a:lnTo>
                <a:lnTo>
                  <a:pt x="1463675" y="486711"/>
                </a:lnTo>
                <a:lnTo>
                  <a:pt x="1458277" y="475289"/>
                </a:lnTo>
                <a:lnTo>
                  <a:pt x="1452880" y="464501"/>
                </a:lnTo>
                <a:lnTo>
                  <a:pt x="1447165" y="453396"/>
                </a:lnTo>
                <a:lnTo>
                  <a:pt x="1441133" y="442926"/>
                </a:lnTo>
                <a:lnTo>
                  <a:pt x="1435100" y="432456"/>
                </a:lnTo>
                <a:lnTo>
                  <a:pt x="1428433" y="422303"/>
                </a:lnTo>
                <a:lnTo>
                  <a:pt x="1421765" y="411832"/>
                </a:lnTo>
                <a:lnTo>
                  <a:pt x="1414780" y="401997"/>
                </a:lnTo>
                <a:lnTo>
                  <a:pt x="1407477" y="392161"/>
                </a:lnTo>
                <a:lnTo>
                  <a:pt x="1400175" y="382642"/>
                </a:lnTo>
                <a:lnTo>
                  <a:pt x="1392555" y="373124"/>
                </a:lnTo>
                <a:lnTo>
                  <a:pt x="1384935" y="363923"/>
                </a:lnTo>
                <a:lnTo>
                  <a:pt x="1376680" y="355039"/>
                </a:lnTo>
                <a:lnTo>
                  <a:pt x="1368425" y="346155"/>
                </a:lnTo>
                <a:lnTo>
                  <a:pt x="1359853" y="337588"/>
                </a:lnTo>
                <a:lnTo>
                  <a:pt x="1351280" y="329022"/>
                </a:lnTo>
                <a:lnTo>
                  <a:pt x="1342390" y="320772"/>
                </a:lnTo>
                <a:lnTo>
                  <a:pt x="1333500" y="312523"/>
                </a:lnTo>
                <a:lnTo>
                  <a:pt x="1324293" y="304591"/>
                </a:lnTo>
                <a:lnTo>
                  <a:pt x="1314767" y="297293"/>
                </a:lnTo>
                <a:lnTo>
                  <a:pt x="1304925" y="289679"/>
                </a:lnTo>
                <a:lnTo>
                  <a:pt x="1295400" y="282698"/>
                </a:lnTo>
                <a:lnTo>
                  <a:pt x="1285557" y="275401"/>
                </a:lnTo>
                <a:lnTo>
                  <a:pt x="1275080" y="269055"/>
                </a:lnTo>
                <a:lnTo>
                  <a:pt x="1264920" y="262392"/>
                </a:lnTo>
                <a:lnTo>
                  <a:pt x="1254443" y="256364"/>
                </a:lnTo>
                <a:lnTo>
                  <a:pt x="1243647" y="250336"/>
                </a:lnTo>
                <a:lnTo>
                  <a:pt x="1232853" y="244625"/>
                </a:lnTo>
                <a:lnTo>
                  <a:pt x="1222057" y="239231"/>
                </a:lnTo>
                <a:lnTo>
                  <a:pt x="1210945" y="233837"/>
                </a:lnTo>
                <a:lnTo>
                  <a:pt x="1199515" y="228760"/>
                </a:lnTo>
                <a:lnTo>
                  <a:pt x="1188085" y="224319"/>
                </a:lnTo>
                <a:lnTo>
                  <a:pt x="1176973" y="219877"/>
                </a:lnTo>
                <a:lnTo>
                  <a:pt x="1164907" y="216069"/>
                </a:lnTo>
                <a:lnTo>
                  <a:pt x="1153160" y="212262"/>
                </a:lnTo>
                <a:lnTo>
                  <a:pt x="1141095" y="208772"/>
                </a:lnTo>
                <a:lnTo>
                  <a:pt x="1129347" y="205282"/>
                </a:lnTo>
                <a:lnTo>
                  <a:pt x="1116965" y="202109"/>
                </a:lnTo>
                <a:lnTo>
                  <a:pt x="1104900" y="199888"/>
                </a:lnTo>
                <a:lnTo>
                  <a:pt x="1092517" y="197349"/>
                </a:lnTo>
                <a:lnTo>
                  <a:pt x="1079817" y="195129"/>
                </a:lnTo>
                <a:lnTo>
                  <a:pt x="1067435" y="193225"/>
                </a:lnTo>
                <a:lnTo>
                  <a:pt x="1055053" y="191956"/>
                </a:lnTo>
                <a:lnTo>
                  <a:pt x="1042035" y="190687"/>
                </a:lnTo>
                <a:lnTo>
                  <a:pt x="1029335" y="190052"/>
                </a:lnTo>
                <a:lnTo>
                  <a:pt x="1016317" y="189417"/>
                </a:lnTo>
                <a:lnTo>
                  <a:pt x="1003300" y="189417"/>
                </a:lnTo>
                <a:lnTo>
                  <a:pt x="990283" y="189417"/>
                </a:lnTo>
                <a:close/>
                <a:moveTo>
                  <a:pt x="1003300" y="0"/>
                </a:moveTo>
                <a:lnTo>
                  <a:pt x="1024573" y="317"/>
                </a:lnTo>
                <a:lnTo>
                  <a:pt x="1046163" y="1269"/>
                </a:lnTo>
                <a:lnTo>
                  <a:pt x="1067117" y="2221"/>
                </a:lnTo>
                <a:lnTo>
                  <a:pt x="1088390" y="3490"/>
                </a:lnTo>
                <a:lnTo>
                  <a:pt x="1109345" y="5711"/>
                </a:lnTo>
                <a:lnTo>
                  <a:pt x="1130935" y="8249"/>
                </a:lnTo>
                <a:lnTo>
                  <a:pt x="1151890" y="11105"/>
                </a:lnTo>
                <a:lnTo>
                  <a:pt x="1172845" y="14278"/>
                </a:lnTo>
                <a:lnTo>
                  <a:pt x="1193483" y="17768"/>
                </a:lnTo>
                <a:lnTo>
                  <a:pt x="1214120" y="21892"/>
                </a:lnTo>
                <a:lnTo>
                  <a:pt x="1234757" y="26334"/>
                </a:lnTo>
                <a:lnTo>
                  <a:pt x="1255395" y="31411"/>
                </a:lnTo>
                <a:lnTo>
                  <a:pt x="1276033" y="36487"/>
                </a:lnTo>
                <a:lnTo>
                  <a:pt x="1296353" y="42199"/>
                </a:lnTo>
                <a:lnTo>
                  <a:pt x="1316355" y="48227"/>
                </a:lnTo>
                <a:lnTo>
                  <a:pt x="1336675" y="54573"/>
                </a:lnTo>
                <a:lnTo>
                  <a:pt x="1356677" y="61553"/>
                </a:lnTo>
                <a:lnTo>
                  <a:pt x="1376363" y="68850"/>
                </a:lnTo>
                <a:lnTo>
                  <a:pt x="1395730" y="76148"/>
                </a:lnTo>
                <a:lnTo>
                  <a:pt x="1415415" y="84080"/>
                </a:lnTo>
                <a:lnTo>
                  <a:pt x="1434783" y="92329"/>
                </a:lnTo>
                <a:lnTo>
                  <a:pt x="1453833" y="101213"/>
                </a:lnTo>
                <a:lnTo>
                  <a:pt x="1472883" y="110097"/>
                </a:lnTo>
                <a:lnTo>
                  <a:pt x="1491297" y="119298"/>
                </a:lnTo>
                <a:lnTo>
                  <a:pt x="1509713" y="128817"/>
                </a:lnTo>
                <a:lnTo>
                  <a:pt x="1528445" y="138970"/>
                </a:lnTo>
                <a:lnTo>
                  <a:pt x="1546543" y="149440"/>
                </a:lnTo>
                <a:lnTo>
                  <a:pt x="1564323" y="160228"/>
                </a:lnTo>
                <a:lnTo>
                  <a:pt x="1582103" y="171015"/>
                </a:lnTo>
                <a:lnTo>
                  <a:pt x="1599565" y="182437"/>
                </a:lnTo>
                <a:lnTo>
                  <a:pt x="1616710" y="194177"/>
                </a:lnTo>
                <a:lnTo>
                  <a:pt x="1633855" y="205916"/>
                </a:lnTo>
                <a:lnTo>
                  <a:pt x="1650683" y="218290"/>
                </a:lnTo>
                <a:lnTo>
                  <a:pt x="1666875" y="230664"/>
                </a:lnTo>
                <a:lnTo>
                  <a:pt x="1683067" y="243355"/>
                </a:lnTo>
                <a:lnTo>
                  <a:pt x="1698943" y="256681"/>
                </a:lnTo>
                <a:lnTo>
                  <a:pt x="1714500" y="270324"/>
                </a:lnTo>
                <a:lnTo>
                  <a:pt x="1730057" y="283650"/>
                </a:lnTo>
                <a:lnTo>
                  <a:pt x="1745297" y="297611"/>
                </a:lnTo>
                <a:lnTo>
                  <a:pt x="1759903" y="311888"/>
                </a:lnTo>
                <a:lnTo>
                  <a:pt x="1774507" y="326483"/>
                </a:lnTo>
                <a:lnTo>
                  <a:pt x="1788477" y="341396"/>
                </a:lnTo>
                <a:lnTo>
                  <a:pt x="1802130" y="356308"/>
                </a:lnTo>
                <a:lnTo>
                  <a:pt x="1815783" y="371537"/>
                </a:lnTo>
                <a:lnTo>
                  <a:pt x="1829117" y="387402"/>
                </a:lnTo>
                <a:lnTo>
                  <a:pt x="1841817" y="402948"/>
                </a:lnTo>
                <a:lnTo>
                  <a:pt x="1854200" y="419130"/>
                </a:lnTo>
                <a:lnTo>
                  <a:pt x="1866265" y="435311"/>
                </a:lnTo>
                <a:lnTo>
                  <a:pt x="1878013" y="451810"/>
                </a:lnTo>
                <a:lnTo>
                  <a:pt x="1889443" y="468309"/>
                </a:lnTo>
                <a:lnTo>
                  <a:pt x="1900555" y="485442"/>
                </a:lnTo>
                <a:lnTo>
                  <a:pt x="1911350" y="502575"/>
                </a:lnTo>
                <a:lnTo>
                  <a:pt x="1921510" y="520026"/>
                </a:lnTo>
                <a:lnTo>
                  <a:pt x="1931670" y="537793"/>
                </a:lnTo>
                <a:lnTo>
                  <a:pt x="1940877" y="555561"/>
                </a:lnTo>
                <a:lnTo>
                  <a:pt x="1950085" y="573329"/>
                </a:lnTo>
                <a:lnTo>
                  <a:pt x="1958657" y="592049"/>
                </a:lnTo>
                <a:lnTo>
                  <a:pt x="1966913" y="610134"/>
                </a:lnTo>
                <a:lnTo>
                  <a:pt x="1974533" y="628536"/>
                </a:lnTo>
                <a:lnTo>
                  <a:pt x="1981835" y="647573"/>
                </a:lnTo>
                <a:lnTo>
                  <a:pt x="1988820" y="666610"/>
                </a:lnTo>
                <a:lnTo>
                  <a:pt x="1995170" y="685647"/>
                </a:lnTo>
                <a:lnTo>
                  <a:pt x="2000885" y="704684"/>
                </a:lnTo>
                <a:lnTo>
                  <a:pt x="2006600" y="724355"/>
                </a:lnTo>
                <a:lnTo>
                  <a:pt x="2000885" y="742123"/>
                </a:lnTo>
                <a:lnTo>
                  <a:pt x="1995170" y="759891"/>
                </a:lnTo>
                <a:lnTo>
                  <a:pt x="1988820" y="777341"/>
                </a:lnTo>
                <a:lnTo>
                  <a:pt x="1981835" y="794792"/>
                </a:lnTo>
                <a:lnTo>
                  <a:pt x="1974533" y="811925"/>
                </a:lnTo>
                <a:lnTo>
                  <a:pt x="1966913" y="829058"/>
                </a:lnTo>
                <a:lnTo>
                  <a:pt x="1958657" y="845874"/>
                </a:lnTo>
                <a:lnTo>
                  <a:pt x="1950085" y="862373"/>
                </a:lnTo>
                <a:lnTo>
                  <a:pt x="1940877" y="879189"/>
                </a:lnTo>
                <a:lnTo>
                  <a:pt x="1931670" y="895053"/>
                </a:lnTo>
                <a:lnTo>
                  <a:pt x="1921510" y="911552"/>
                </a:lnTo>
                <a:lnTo>
                  <a:pt x="1911350" y="927099"/>
                </a:lnTo>
                <a:lnTo>
                  <a:pt x="1900555" y="943280"/>
                </a:lnTo>
                <a:lnTo>
                  <a:pt x="1889443" y="958510"/>
                </a:lnTo>
                <a:lnTo>
                  <a:pt x="1878013" y="973739"/>
                </a:lnTo>
                <a:lnTo>
                  <a:pt x="1866265" y="989286"/>
                </a:lnTo>
                <a:lnTo>
                  <a:pt x="1854200" y="1004198"/>
                </a:lnTo>
                <a:lnTo>
                  <a:pt x="1841817" y="1018793"/>
                </a:lnTo>
                <a:lnTo>
                  <a:pt x="1829117" y="1033388"/>
                </a:lnTo>
                <a:lnTo>
                  <a:pt x="1815783" y="1047666"/>
                </a:lnTo>
                <a:lnTo>
                  <a:pt x="1802130" y="1061309"/>
                </a:lnTo>
                <a:lnTo>
                  <a:pt x="1788477" y="1075269"/>
                </a:lnTo>
                <a:lnTo>
                  <a:pt x="1774507" y="1088913"/>
                </a:lnTo>
                <a:lnTo>
                  <a:pt x="1759903" y="1101921"/>
                </a:lnTo>
                <a:lnTo>
                  <a:pt x="1745297" y="1115247"/>
                </a:lnTo>
                <a:lnTo>
                  <a:pt x="1730057" y="1127938"/>
                </a:lnTo>
                <a:lnTo>
                  <a:pt x="1714500" y="1140312"/>
                </a:lnTo>
                <a:lnTo>
                  <a:pt x="1698943" y="1152686"/>
                </a:lnTo>
                <a:lnTo>
                  <a:pt x="1683067" y="1164743"/>
                </a:lnTo>
                <a:lnTo>
                  <a:pt x="1666875" y="1176482"/>
                </a:lnTo>
                <a:lnTo>
                  <a:pt x="1650683" y="1187905"/>
                </a:lnTo>
                <a:lnTo>
                  <a:pt x="1633855" y="1199009"/>
                </a:lnTo>
                <a:lnTo>
                  <a:pt x="1616710" y="1210114"/>
                </a:lnTo>
                <a:lnTo>
                  <a:pt x="1599565" y="1220902"/>
                </a:lnTo>
                <a:lnTo>
                  <a:pt x="1582103" y="1231055"/>
                </a:lnTo>
                <a:lnTo>
                  <a:pt x="1564323" y="1241208"/>
                </a:lnTo>
                <a:lnTo>
                  <a:pt x="1546543" y="1250726"/>
                </a:lnTo>
                <a:lnTo>
                  <a:pt x="1528445" y="1260245"/>
                </a:lnTo>
                <a:lnTo>
                  <a:pt x="1509713" y="1269763"/>
                </a:lnTo>
                <a:lnTo>
                  <a:pt x="1491297" y="1278647"/>
                </a:lnTo>
                <a:lnTo>
                  <a:pt x="1472883" y="1287214"/>
                </a:lnTo>
                <a:lnTo>
                  <a:pt x="1453833" y="1295146"/>
                </a:lnTo>
                <a:lnTo>
                  <a:pt x="1434783" y="1303078"/>
                </a:lnTo>
                <a:lnTo>
                  <a:pt x="1415415" y="1310693"/>
                </a:lnTo>
                <a:lnTo>
                  <a:pt x="1395730" y="1317990"/>
                </a:lnTo>
                <a:lnTo>
                  <a:pt x="1376363" y="1324653"/>
                </a:lnTo>
                <a:lnTo>
                  <a:pt x="1356677" y="1331316"/>
                </a:lnTo>
                <a:lnTo>
                  <a:pt x="1336675" y="1337662"/>
                </a:lnTo>
                <a:lnTo>
                  <a:pt x="1316355" y="1343373"/>
                </a:lnTo>
                <a:lnTo>
                  <a:pt x="1296353" y="1349084"/>
                </a:lnTo>
                <a:lnTo>
                  <a:pt x="1276033" y="1354478"/>
                </a:lnTo>
                <a:lnTo>
                  <a:pt x="1255395" y="1358920"/>
                </a:lnTo>
                <a:lnTo>
                  <a:pt x="1234757" y="1363679"/>
                </a:lnTo>
                <a:lnTo>
                  <a:pt x="1214120" y="1367486"/>
                </a:lnTo>
                <a:lnTo>
                  <a:pt x="1193483" y="1371294"/>
                </a:lnTo>
                <a:lnTo>
                  <a:pt x="1172845" y="1374784"/>
                </a:lnTo>
                <a:lnTo>
                  <a:pt x="1151890" y="1377639"/>
                </a:lnTo>
                <a:lnTo>
                  <a:pt x="1130935" y="1380178"/>
                </a:lnTo>
                <a:lnTo>
                  <a:pt x="1109345" y="1382399"/>
                </a:lnTo>
                <a:lnTo>
                  <a:pt x="1088390" y="1384302"/>
                </a:lnTo>
                <a:lnTo>
                  <a:pt x="1067117" y="1385571"/>
                </a:lnTo>
                <a:lnTo>
                  <a:pt x="1046163" y="1386840"/>
                </a:lnTo>
                <a:lnTo>
                  <a:pt x="1024573" y="1387475"/>
                </a:lnTo>
                <a:lnTo>
                  <a:pt x="1003300" y="1387475"/>
                </a:lnTo>
                <a:lnTo>
                  <a:pt x="981393" y="1387475"/>
                </a:lnTo>
                <a:lnTo>
                  <a:pt x="959485" y="1386840"/>
                </a:lnTo>
                <a:lnTo>
                  <a:pt x="937895" y="1385571"/>
                </a:lnTo>
                <a:lnTo>
                  <a:pt x="916305" y="1384302"/>
                </a:lnTo>
                <a:lnTo>
                  <a:pt x="895033" y="1382399"/>
                </a:lnTo>
                <a:lnTo>
                  <a:pt x="873760" y="1380178"/>
                </a:lnTo>
                <a:lnTo>
                  <a:pt x="852805" y="1377639"/>
                </a:lnTo>
                <a:lnTo>
                  <a:pt x="831533" y="1374784"/>
                </a:lnTo>
                <a:lnTo>
                  <a:pt x="810578" y="1371294"/>
                </a:lnTo>
                <a:lnTo>
                  <a:pt x="789940" y="1367486"/>
                </a:lnTo>
                <a:lnTo>
                  <a:pt x="769303" y="1363679"/>
                </a:lnTo>
                <a:lnTo>
                  <a:pt x="748983" y="1358920"/>
                </a:lnTo>
                <a:lnTo>
                  <a:pt x="728980" y="1354478"/>
                </a:lnTo>
                <a:lnTo>
                  <a:pt x="708660" y="1349084"/>
                </a:lnTo>
                <a:lnTo>
                  <a:pt x="689293" y="1343373"/>
                </a:lnTo>
                <a:lnTo>
                  <a:pt x="669290" y="1337662"/>
                </a:lnTo>
                <a:lnTo>
                  <a:pt x="649605" y="1331316"/>
                </a:lnTo>
                <a:lnTo>
                  <a:pt x="630555" y="1324653"/>
                </a:lnTo>
                <a:lnTo>
                  <a:pt x="611187" y="1317990"/>
                </a:lnTo>
                <a:lnTo>
                  <a:pt x="592455" y="1310693"/>
                </a:lnTo>
                <a:lnTo>
                  <a:pt x="573722" y="1303078"/>
                </a:lnTo>
                <a:lnTo>
                  <a:pt x="554990" y="1295146"/>
                </a:lnTo>
                <a:lnTo>
                  <a:pt x="536892" y="1287214"/>
                </a:lnTo>
                <a:lnTo>
                  <a:pt x="518477" y="1278647"/>
                </a:lnTo>
                <a:lnTo>
                  <a:pt x="500380" y="1269763"/>
                </a:lnTo>
                <a:lnTo>
                  <a:pt x="482917" y="1260245"/>
                </a:lnTo>
                <a:lnTo>
                  <a:pt x="465137" y="1250726"/>
                </a:lnTo>
                <a:lnTo>
                  <a:pt x="447992" y="1241208"/>
                </a:lnTo>
                <a:lnTo>
                  <a:pt x="430847" y="1231055"/>
                </a:lnTo>
                <a:lnTo>
                  <a:pt x="414020" y="1220902"/>
                </a:lnTo>
                <a:lnTo>
                  <a:pt x="397510" y="1210114"/>
                </a:lnTo>
                <a:lnTo>
                  <a:pt x="381000" y="1199009"/>
                </a:lnTo>
                <a:lnTo>
                  <a:pt x="364807" y="1187905"/>
                </a:lnTo>
                <a:lnTo>
                  <a:pt x="348615" y="1176482"/>
                </a:lnTo>
                <a:lnTo>
                  <a:pt x="333057" y="1164743"/>
                </a:lnTo>
                <a:lnTo>
                  <a:pt x="317817" y="1152686"/>
                </a:lnTo>
                <a:lnTo>
                  <a:pt x="302260" y="1140312"/>
                </a:lnTo>
                <a:lnTo>
                  <a:pt x="287337" y="1127938"/>
                </a:lnTo>
                <a:lnTo>
                  <a:pt x="272732" y="1115247"/>
                </a:lnTo>
                <a:lnTo>
                  <a:pt x="258445" y="1101921"/>
                </a:lnTo>
                <a:lnTo>
                  <a:pt x="244475" y="1088913"/>
                </a:lnTo>
                <a:lnTo>
                  <a:pt x="230505" y="1075269"/>
                </a:lnTo>
                <a:lnTo>
                  <a:pt x="216852" y="1061309"/>
                </a:lnTo>
                <a:lnTo>
                  <a:pt x="203517" y="1047666"/>
                </a:lnTo>
                <a:lnTo>
                  <a:pt x="190182" y="1033388"/>
                </a:lnTo>
                <a:lnTo>
                  <a:pt x="177800" y="1018793"/>
                </a:lnTo>
                <a:lnTo>
                  <a:pt x="164782" y="1004198"/>
                </a:lnTo>
                <a:lnTo>
                  <a:pt x="152717" y="989286"/>
                </a:lnTo>
                <a:lnTo>
                  <a:pt x="140970" y="973739"/>
                </a:lnTo>
                <a:lnTo>
                  <a:pt x="129222" y="958510"/>
                </a:lnTo>
                <a:lnTo>
                  <a:pt x="117792" y="943280"/>
                </a:lnTo>
                <a:lnTo>
                  <a:pt x="106997" y="927099"/>
                </a:lnTo>
                <a:lnTo>
                  <a:pt x="96202" y="911552"/>
                </a:lnTo>
                <a:lnTo>
                  <a:pt x="85725" y="895053"/>
                </a:lnTo>
                <a:lnTo>
                  <a:pt x="75882" y="879189"/>
                </a:lnTo>
                <a:lnTo>
                  <a:pt x="66040" y="862373"/>
                </a:lnTo>
                <a:lnTo>
                  <a:pt x="56515" y="845874"/>
                </a:lnTo>
                <a:lnTo>
                  <a:pt x="47307" y="829058"/>
                </a:lnTo>
                <a:lnTo>
                  <a:pt x="38735" y="811925"/>
                </a:lnTo>
                <a:lnTo>
                  <a:pt x="30162" y="794792"/>
                </a:lnTo>
                <a:lnTo>
                  <a:pt x="22225" y="777341"/>
                </a:lnTo>
                <a:lnTo>
                  <a:pt x="14287" y="759891"/>
                </a:lnTo>
                <a:lnTo>
                  <a:pt x="6667" y="742123"/>
                </a:lnTo>
                <a:lnTo>
                  <a:pt x="0" y="724355"/>
                </a:lnTo>
                <a:lnTo>
                  <a:pt x="6667" y="704684"/>
                </a:lnTo>
                <a:lnTo>
                  <a:pt x="14287" y="685647"/>
                </a:lnTo>
                <a:lnTo>
                  <a:pt x="22225" y="666610"/>
                </a:lnTo>
                <a:lnTo>
                  <a:pt x="30162" y="647573"/>
                </a:lnTo>
                <a:lnTo>
                  <a:pt x="38735" y="628536"/>
                </a:lnTo>
                <a:lnTo>
                  <a:pt x="47307" y="610134"/>
                </a:lnTo>
                <a:lnTo>
                  <a:pt x="56515" y="592049"/>
                </a:lnTo>
                <a:lnTo>
                  <a:pt x="66040" y="573329"/>
                </a:lnTo>
                <a:lnTo>
                  <a:pt x="75882" y="555561"/>
                </a:lnTo>
                <a:lnTo>
                  <a:pt x="85725" y="537793"/>
                </a:lnTo>
                <a:lnTo>
                  <a:pt x="96202" y="520026"/>
                </a:lnTo>
                <a:lnTo>
                  <a:pt x="106997" y="502575"/>
                </a:lnTo>
                <a:lnTo>
                  <a:pt x="117792" y="485442"/>
                </a:lnTo>
                <a:lnTo>
                  <a:pt x="129222" y="468309"/>
                </a:lnTo>
                <a:lnTo>
                  <a:pt x="140970" y="451810"/>
                </a:lnTo>
                <a:lnTo>
                  <a:pt x="152717" y="435311"/>
                </a:lnTo>
                <a:lnTo>
                  <a:pt x="164782" y="419130"/>
                </a:lnTo>
                <a:lnTo>
                  <a:pt x="177800" y="402948"/>
                </a:lnTo>
                <a:lnTo>
                  <a:pt x="190182" y="387402"/>
                </a:lnTo>
                <a:lnTo>
                  <a:pt x="203517" y="371537"/>
                </a:lnTo>
                <a:lnTo>
                  <a:pt x="216852" y="356308"/>
                </a:lnTo>
                <a:lnTo>
                  <a:pt x="230505" y="341396"/>
                </a:lnTo>
                <a:lnTo>
                  <a:pt x="244475" y="326483"/>
                </a:lnTo>
                <a:lnTo>
                  <a:pt x="258445" y="311888"/>
                </a:lnTo>
                <a:lnTo>
                  <a:pt x="272732" y="297611"/>
                </a:lnTo>
                <a:lnTo>
                  <a:pt x="287337" y="283650"/>
                </a:lnTo>
                <a:lnTo>
                  <a:pt x="302260" y="270324"/>
                </a:lnTo>
                <a:lnTo>
                  <a:pt x="317817" y="256681"/>
                </a:lnTo>
                <a:lnTo>
                  <a:pt x="333057" y="243355"/>
                </a:lnTo>
                <a:lnTo>
                  <a:pt x="348615" y="230664"/>
                </a:lnTo>
                <a:lnTo>
                  <a:pt x="364807" y="218290"/>
                </a:lnTo>
                <a:lnTo>
                  <a:pt x="381000" y="205916"/>
                </a:lnTo>
                <a:lnTo>
                  <a:pt x="397510" y="194177"/>
                </a:lnTo>
                <a:lnTo>
                  <a:pt x="414020" y="182437"/>
                </a:lnTo>
                <a:lnTo>
                  <a:pt x="430847" y="171015"/>
                </a:lnTo>
                <a:lnTo>
                  <a:pt x="447992" y="160228"/>
                </a:lnTo>
                <a:lnTo>
                  <a:pt x="465137" y="149440"/>
                </a:lnTo>
                <a:lnTo>
                  <a:pt x="482917" y="138970"/>
                </a:lnTo>
                <a:lnTo>
                  <a:pt x="500380" y="128817"/>
                </a:lnTo>
                <a:lnTo>
                  <a:pt x="518477" y="119298"/>
                </a:lnTo>
                <a:lnTo>
                  <a:pt x="536892" y="110097"/>
                </a:lnTo>
                <a:lnTo>
                  <a:pt x="554990" y="101213"/>
                </a:lnTo>
                <a:lnTo>
                  <a:pt x="573722" y="92329"/>
                </a:lnTo>
                <a:lnTo>
                  <a:pt x="592455" y="84080"/>
                </a:lnTo>
                <a:lnTo>
                  <a:pt x="611187" y="76148"/>
                </a:lnTo>
                <a:lnTo>
                  <a:pt x="630555" y="68850"/>
                </a:lnTo>
                <a:lnTo>
                  <a:pt x="649605" y="61553"/>
                </a:lnTo>
                <a:lnTo>
                  <a:pt x="669290" y="54573"/>
                </a:lnTo>
                <a:lnTo>
                  <a:pt x="689293" y="48227"/>
                </a:lnTo>
                <a:lnTo>
                  <a:pt x="708660" y="42199"/>
                </a:lnTo>
                <a:lnTo>
                  <a:pt x="728980" y="36487"/>
                </a:lnTo>
                <a:lnTo>
                  <a:pt x="748983" y="31411"/>
                </a:lnTo>
                <a:lnTo>
                  <a:pt x="769303" y="26334"/>
                </a:lnTo>
                <a:lnTo>
                  <a:pt x="789940" y="21892"/>
                </a:lnTo>
                <a:lnTo>
                  <a:pt x="810578" y="17768"/>
                </a:lnTo>
                <a:lnTo>
                  <a:pt x="831533" y="14278"/>
                </a:lnTo>
                <a:lnTo>
                  <a:pt x="852805" y="11105"/>
                </a:lnTo>
                <a:lnTo>
                  <a:pt x="873760" y="8249"/>
                </a:lnTo>
                <a:lnTo>
                  <a:pt x="895033" y="5711"/>
                </a:lnTo>
                <a:lnTo>
                  <a:pt x="916305" y="3490"/>
                </a:lnTo>
                <a:lnTo>
                  <a:pt x="937895" y="2221"/>
                </a:lnTo>
                <a:lnTo>
                  <a:pt x="959485" y="1269"/>
                </a:lnTo>
                <a:lnTo>
                  <a:pt x="981393" y="317"/>
                </a:lnTo>
                <a:lnTo>
                  <a:pt x="10033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3941258" y="1626050"/>
            <a:ext cx="4638675" cy="397590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1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x.1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放不下缩小字体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 marL="0" marR="0" lvl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x.2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 marL="0" marR="0" lvl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x.3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>
              <a:lnSpc>
                <a:spcPct val="200000"/>
              </a:lnSpc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… …</a:t>
            </a:r>
          </a:p>
        </p:txBody>
      </p:sp>
      <p:sp>
        <p:nvSpPr>
          <p:cNvPr id="36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05939" y="440690"/>
            <a:ext cx="4156999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一级标题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1" y="6311902"/>
            <a:ext cx="1712913" cy="290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942283-E200-425C-BD67-ADC0EB47AF52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16764" y="6323013"/>
            <a:ext cx="1616075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FA43FA1-920D-4FD5-9520-FD3BD69E926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54"/>
          <a:stretch>
            <a:fillRect/>
          </a:stretch>
        </p:blipFill>
        <p:spPr>
          <a:xfrm>
            <a:off x="241144" y="210524"/>
            <a:ext cx="886235" cy="855561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1817369" y="955042"/>
            <a:ext cx="7309485" cy="1905"/>
          </a:xfrm>
          <a:prstGeom prst="line">
            <a:avLst/>
          </a:prstGeom>
          <a:ln w="25400" cap="rnd" cmpd="sng">
            <a:solidFill>
              <a:srgbClr val="B1292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梯形"/>
          <p:cNvSpPr/>
          <p:nvPr/>
        </p:nvSpPr>
        <p:spPr>
          <a:xfrm>
            <a:off x="5672455" y="816611"/>
            <a:ext cx="3465830" cy="140335"/>
          </a:xfrm>
          <a:prstGeom prst="trapezoid">
            <a:avLst/>
          </a:prstGeom>
          <a:solidFill>
            <a:srgbClr val="B12923"/>
          </a:solidFill>
          <a:ln w="1270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675" b="1" noProof="1">
                <a:solidFill>
                  <a:srgbClr val="FFFFFF"/>
                </a:solidFill>
              </a:rPr>
              <a:t>School  of  Software Engineering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05939" y="440690"/>
            <a:ext cx="4156999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二级标题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4" hasCustomPrompt="1"/>
          </p:nvPr>
        </p:nvSpPr>
        <p:spPr>
          <a:xfrm>
            <a:off x="684260" y="1389180"/>
            <a:ext cx="8152169" cy="47622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一、三级标题（</a:t>
            </a:r>
            <a:r>
              <a:rPr lang="en-US" altLang="zh-CN" dirty="0"/>
              <a:t>&gt;=24</a:t>
            </a:r>
            <a:r>
              <a:rPr lang="zh-CN" altLang="en-US" dirty="0"/>
              <a:t>号，微软雅黑字体）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28851" y="2492946"/>
            <a:ext cx="6915151" cy="4365057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1" y="6311902"/>
            <a:ext cx="1712913" cy="290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942283-E200-425C-BD67-ADC0EB47AF52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16764" y="6323013"/>
            <a:ext cx="1616075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FA43FA1-920D-4FD5-9520-FD3BD69E926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54"/>
          <a:stretch>
            <a:fillRect/>
          </a:stretch>
        </p:blipFill>
        <p:spPr>
          <a:xfrm>
            <a:off x="241144" y="210524"/>
            <a:ext cx="886235" cy="855561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1817369" y="955042"/>
            <a:ext cx="7309485" cy="1905"/>
          </a:xfrm>
          <a:prstGeom prst="line">
            <a:avLst/>
          </a:prstGeom>
          <a:ln w="25400" cap="rnd" cmpd="sng">
            <a:solidFill>
              <a:srgbClr val="B1292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梯形"/>
          <p:cNvSpPr/>
          <p:nvPr/>
        </p:nvSpPr>
        <p:spPr>
          <a:xfrm>
            <a:off x="5672455" y="816611"/>
            <a:ext cx="3465830" cy="140335"/>
          </a:xfrm>
          <a:prstGeom prst="trapezoid">
            <a:avLst/>
          </a:prstGeom>
          <a:solidFill>
            <a:srgbClr val="B12923"/>
          </a:solidFill>
          <a:ln w="1270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675" b="1" noProof="1">
                <a:solidFill>
                  <a:srgbClr val="FFFFFF"/>
                </a:solidFill>
              </a:rPr>
              <a:t>School  of  Software Engineering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05939" y="440690"/>
            <a:ext cx="4156999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二级标题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4" hasCustomPrompt="1"/>
          </p:nvPr>
        </p:nvSpPr>
        <p:spPr>
          <a:xfrm>
            <a:off x="684260" y="1389180"/>
            <a:ext cx="8152169" cy="47622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一、三级标题（</a:t>
            </a:r>
            <a:r>
              <a:rPr lang="en-US" altLang="zh-CN" dirty="0"/>
              <a:t>&gt;=24</a:t>
            </a:r>
            <a:r>
              <a:rPr lang="zh-CN" altLang="en-US" dirty="0"/>
              <a:t>号，微软雅黑字体）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ei.ke@xjt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80844" y="2084832"/>
            <a:ext cx="4782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离散数学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90622" y="4448556"/>
            <a:ext cx="3762756" cy="930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/>
              <a:t>柯  炜</a:t>
            </a:r>
            <a:endParaRPr lang="en-US" altLang="zh-CN" sz="2800"/>
          </a:p>
          <a:p>
            <a:pPr algn="ctr">
              <a:lnSpc>
                <a:spcPct val="150000"/>
              </a:lnSpc>
            </a:pPr>
            <a:r>
              <a:rPr lang="en-US" altLang="zh-CN" sz="2000"/>
              <a:t>Email: </a:t>
            </a:r>
            <a:r>
              <a:rPr lang="en-US" altLang="zh-CN" sz="2000">
                <a:hlinkClick r:id="rId2"/>
              </a:rPr>
              <a:t>wei.ke@xjtu.edu.cn</a:t>
            </a:r>
            <a:endParaRPr lang="en-US" altLang="zh-CN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4.2.1  </a:t>
            </a:r>
            <a:r>
              <a:rPr lang="zh-CN" altLang="en-US"/>
              <a:t>关系的基本概念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/>
              <a:t>定义</a:t>
            </a:r>
            <a:endParaRPr lang="en-US" altLang="zh-CN" b="1"/>
          </a:p>
          <a:p>
            <a:pPr>
              <a:lnSpc>
                <a:spcPct val="120000"/>
              </a:lnSpc>
            </a:pPr>
            <a:r>
              <a:rPr lang="zh-CN" altLang="en-US"/>
              <a:t>设</a:t>
            </a:r>
            <a:r>
              <a:rPr lang="en-US" altLang="zh-CN"/>
              <a:t>A,B</a:t>
            </a:r>
            <a:r>
              <a:rPr lang="zh-CN" altLang="en-US"/>
              <a:t>是两个非空集合， </a:t>
            </a:r>
            <a:r>
              <a:rPr lang="en-US" altLang="zh-CN"/>
              <a:t>A×B 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与</a:t>
            </a:r>
            <a:r>
              <a:rPr lang="en-US" altLang="zh-CN"/>
              <a:t>B</a:t>
            </a:r>
            <a:r>
              <a:rPr lang="zh-CN" altLang="en-US"/>
              <a:t>的叉积集合。若</a:t>
            </a: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A×B </a:t>
            </a:r>
            <a:r>
              <a:rPr lang="zh-CN" altLang="en-US"/>
              <a:t>的子集，则称</a:t>
            </a: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与</a:t>
            </a:r>
            <a:r>
              <a:rPr lang="en-US" altLang="zh-CN"/>
              <a:t>B</a:t>
            </a:r>
            <a:r>
              <a:rPr lang="zh-CN" altLang="en-US"/>
              <a:t>元素之间的一个</a:t>
            </a:r>
            <a:r>
              <a:rPr lang="zh-CN" altLang="en-US" b="1"/>
              <a:t>二元关系</a:t>
            </a:r>
            <a:r>
              <a:rPr lang="zh-CN" altLang="en-US"/>
              <a:t>。</a:t>
            </a:r>
          </a:p>
          <a:p>
            <a:pPr>
              <a:lnSpc>
                <a:spcPct val="120000"/>
              </a:lnSpc>
            </a:pP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当 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A </a:t>
            </a:r>
            <a:r>
              <a:rPr lang="zh-CN" altLang="en-US">
                <a:sym typeface="Symbol" panose="05050102010706020507" pitchFamily="18" charset="2"/>
              </a:rPr>
              <a:t>且 </a:t>
            </a:r>
            <a:r>
              <a:rPr lang="en-US" altLang="zh-CN"/>
              <a:t>b</a:t>
            </a:r>
            <a:r>
              <a:rPr lang="en-US" altLang="zh-CN">
                <a:sym typeface="Symbol" panose="05050102010706020507" pitchFamily="18" charset="2"/>
              </a:rPr>
              <a:t>B </a:t>
            </a:r>
            <a:r>
              <a:rPr lang="zh-CN" altLang="en-US">
                <a:sym typeface="Symbol" panose="05050102010706020507" pitchFamily="18" charset="2"/>
              </a:rPr>
              <a:t>且 </a:t>
            </a:r>
            <a:r>
              <a:rPr lang="en-US" altLang="zh-CN">
                <a:sym typeface="Symbol" panose="05050102010706020507" pitchFamily="18" charset="2"/>
              </a:rPr>
              <a:t>(a,b)R </a:t>
            </a:r>
            <a:r>
              <a:rPr lang="zh-CN" altLang="en-US">
                <a:sym typeface="Symbol" panose="05050102010706020507" pitchFamily="18" charset="2"/>
              </a:rPr>
              <a:t>时，称</a:t>
            </a:r>
            <a:r>
              <a:rPr lang="en-US" altLang="zh-CN"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与</a:t>
            </a: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有关系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>
                <a:sym typeface="Symbol" panose="05050102010706020507" pitchFamily="18" charset="2"/>
              </a:rPr>
              <a:t>当</a:t>
            </a:r>
            <a:r>
              <a:rPr lang="en-US" altLang="zh-CN">
                <a:sym typeface="Symbol" panose="05050102010706020507" pitchFamily="18" charset="2"/>
              </a:rPr>
              <a:t>A=B</a:t>
            </a:r>
            <a:r>
              <a:rPr lang="zh-CN" altLang="en-US">
                <a:sym typeface="Symbol" panose="05050102010706020507" pitchFamily="18" charset="2"/>
              </a:rPr>
              <a:t>时，称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是</a:t>
            </a:r>
            <a:r>
              <a:rPr lang="en-US" altLang="zh-CN"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上的一个二元关系。</a:t>
            </a:r>
          </a:p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D45811-2B58-4849-A690-5E6F677D6D16}"/>
              </a:ext>
            </a:extLst>
          </p:cNvPr>
          <p:cNvSpPr/>
          <p:nvPr/>
        </p:nvSpPr>
        <p:spPr>
          <a:xfrm>
            <a:off x="684260" y="1389180"/>
            <a:ext cx="8152169" cy="1152252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46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4.2.1  </a:t>
            </a:r>
            <a:r>
              <a:rPr lang="zh-CN" altLang="en-US"/>
              <a:t>关系的基本概念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zh-CN" altLang="en-US" b="1">
                <a:sym typeface="Symbol" panose="05050102010706020507" pitchFamily="18" charset="2"/>
              </a:rPr>
              <a:t>例</a:t>
            </a:r>
            <a:r>
              <a:rPr lang="en-US" altLang="zh-CN" b="1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  </a:t>
            </a:r>
            <a:r>
              <a:rPr lang="zh-CN" altLang="en-US">
                <a:sym typeface="Symbol" panose="05050102010706020507" pitchFamily="18" charset="2"/>
              </a:rPr>
              <a:t>设</a:t>
            </a:r>
            <a:r>
              <a:rPr lang="en-US" altLang="zh-CN"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是西安交通大学全体同学组成的集合，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zh-CN" altLang="en-US">
                <a:sym typeface="Symbol" panose="05050102010706020507" pitchFamily="18" charset="2"/>
              </a:rPr>
              <a:t>       </a:t>
            </a:r>
            <a:r>
              <a:rPr lang="en-US" altLang="zh-CN">
                <a:sym typeface="Symbol" panose="05050102010706020507" pitchFamily="18" charset="2"/>
              </a:rPr>
              <a:t>R={(</a:t>
            </a:r>
            <a:r>
              <a:rPr lang="en-US" altLang="zh-CN" i="1">
                <a:sym typeface="Symbol" panose="05050102010706020507" pitchFamily="18" charset="2"/>
              </a:rPr>
              <a:t>a,b</a:t>
            </a:r>
            <a:r>
              <a:rPr lang="en-US" altLang="zh-CN">
                <a:sym typeface="Symbol" panose="05050102010706020507" pitchFamily="18" charset="2"/>
              </a:rPr>
              <a:t>)∣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A∧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A∧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与</a:t>
            </a:r>
            <a:r>
              <a:rPr lang="en-US" altLang="zh-CN" i="1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是同班同学</a:t>
            </a:r>
            <a:r>
              <a:rPr lang="en-US" altLang="zh-CN">
                <a:sym typeface="Symbol" panose="05050102010706020507" pitchFamily="18" charset="2"/>
              </a:rPr>
              <a:t>} </a:t>
            </a:r>
            <a:r>
              <a:rPr lang="en-US" altLang="zh-CN" baseline="20000">
                <a:sym typeface="Symbol" panose="05050102010706020507" pitchFamily="18" charset="2"/>
              </a:rPr>
              <a:t> </a:t>
            </a:r>
            <a:r>
              <a:rPr lang="en-US" altLang="zh-CN"/>
              <a:t>A×A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zh-CN" b="1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zh-CN" altLang="en-US" b="1">
                <a:sym typeface="Symbol" panose="05050102010706020507" pitchFamily="18" charset="2"/>
              </a:rPr>
              <a:t>例</a:t>
            </a:r>
            <a:r>
              <a:rPr lang="en-US" altLang="zh-CN" b="1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  </a:t>
            </a:r>
            <a:r>
              <a:rPr lang="zh-CN" altLang="en-US">
                <a:sym typeface="Symbol" panose="05050102010706020507" pitchFamily="18" charset="2"/>
              </a:rPr>
              <a:t>设</a:t>
            </a:r>
            <a:r>
              <a:rPr lang="en-US" altLang="zh-CN"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是西安交通大学全体同学组成的集合，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zh-CN" altLang="en-US">
                <a:sym typeface="Symbol" panose="05050102010706020507" pitchFamily="18" charset="2"/>
              </a:rPr>
              <a:t>       </a:t>
            </a:r>
            <a:r>
              <a:rPr lang="en-US" altLang="zh-CN">
                <a:sym typeface="Symbol" panose="05050102010706020507" pitchFamily="18" charset="2"/>
              </a:rPr>
              <a:t>R={(</a:t>
            </a:r>
            <a:r>
              <a:rPr lang="en-US" altLang="zh-CN" i="1">
                <a:sym typeface="Symbol" panose="05050102010706020507" pitchFamily="18" charset="2"/>
              </a:rPr>
              <a:t>a,b</a:t>
            </a:r>
            <a:r>
              <a:rPr lang="en-US" altLang="zh-CN">
                <a:sym typeface="Symbol" panose="05050102010706020507" pitchFamily="18" charset="2"/>
              </a:rPr>
              <a:t>)∣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A∧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A∧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与</a:t>
            </a:r>
            <a:r>
              <a:rPr lang="en-US" altLang="zh-CN" i="1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是同乡</a:t>
            </a:r>
            <a:r>
              <a:rPr lang="en-US" altLang="zh-CN">
                <a:sym typeface="Symbol" panose="05050102010706020507" pitchFamily="18" charset="2"/>
              </a:rPr>
              <a:t>} </a:t>
            </a:r>
            <a:r>
              <a:rPr lang="en-US" altLang="zh-CN" baseline="20000">
                <a:sym typeface="Symbol" panose="05050102010706020507" pitchFamily="18" charset="2"/>
              </a:rPr>
              <a:t> </a:t>
            </a:r>
            <a:r>
              <a:rPr lang="en-US" altLang="zh-CN"/>
              <a:t>A×A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zh-CN" b="1"/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zh-CN" altLang="en-US" b="1"/>
              <a:t>例</a:t>
            </a:r>
            <a:r>
              <a:rPr lang="en-US" altLang="zh-CN" b="1"/>
              <a:t>3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/>
              <a:t>A</a:t>
            </a:r>
            <a:r>
              <a:rPr lang="zh-CN" altLang="en-US"/>
              <a:t>是一个大家庭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R</a:t>
            </a:r>
            <a:r>
              <a:rPr lang="en-US" altLang="zh-CN" baseline="-25000"/>
              <a:t>1 </a:t>
            </a:r>
            <a:r>
              <a:rPr lang="en-US" altLang="zh-CN"/>
              <a:t>= </a:t>
            </a:r>
            <a:r>
              <a:rPr lang="en-US" altLang="zh-CN">
                <a:sym typeface="Symbol" panose="05050102010706020507" pitchFamily="18" charset="2"/>
              </a:rPr>
              <a:t>{(</a:t>
            </a:r>
            <a:r>
              <a:rPr lang="en-US" altLang="zh-CN" i="1">
                <a:sym typeface="Symbol" panose="05050102010706020507" pitchFamily="18" charset="2"/>
              </a:rPr>
              <a:t>a,b</a:t>
            </a:r>
            <a:r>
              <a:rPr lang="en-US" altLang="zh-CN">
                <a:sym typeface="Symbol" panose="05050102010706020507" pitchFamily="18" charset="2"/>
              </a:rPr>
              <a:t>)∣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A∧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A∧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是</a:t>
            </a:r>
            <a:r>
              <a:rPr lang="en-US" altLang="zh-CN" i="1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的父亲或母亲</a:t>
            </a:r>
            <a:r>
              <a:rPr lang="en-US" altLang="zh-CN">
                <a:sym typeface="Symbol" panose="05050102010706020507" pitchFamily="18" charset="2"/>
              </a:rPr>
              <a:t>} </a:t>
            </a:r>
            <a:r>
              <a:rPr lang="en-US" altLang="zh-CN" baseline="20000">
                <a:sym typeface="Symbol" panose="05050102010706020507" pitchFamily="18" charset="2"/>
              </a:rPr>
              <a:t> </a:t>
            </a:r>
            <a:r>
              <a:rPr lang="en-US" altLang="zh-CN"/>
              <a:t>A×A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    R</a:t>
            </a:r>
            <a:r>
              <a:rPr lang="en-US" altLang="zh-CN" baseline="-25000"/>
              <a:t>2 </a:t>
            </a:r>
            <a:r>
              <a:rPr lang="en-US" altLang="zh-CN"/>
              <a:t>= </a:t>
            </a:r>
            <a:r>
              <a:rPr lang="en-US" altLang="zh-CN">
                <a:sym typeface="Symbol" panose="05050102010706020507" pitchFamily="18" charset="2"/>
              </a:rPr>
              <a:t>{(</a:t>
            </a:r>
            <a:r>
              <a:rPr lang="en-US" altLang="zh-CN" i="1">
                <a:sym typeface="Symbol" panose="05050102010706020507" pitchFamily="18" charset="2"/>
              </a:rPr>
              <a:t>a,b</a:t>
            </a:r>
            <a:r>
              <a:rPr lang="en-US" altLang="zh-CN">
                <a:sym typeface="Symbol" panose="05050102010706020507" pitchFamily="18" charset="2"/>
              </a:rPr>
              <a:t>)∣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A∧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A∧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是</a:t>
            </a:r>
            <a:r>
              <a:rPr lang="en-US" altLang="zh-CN" i="1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的哥哥或姐姐</a:t>
            </a:r>
            <a:r>
              <a:rPr lang="en-US" altLang="zh-CN">
                <a:sym typeface="Symbol" panose="05050102010706020507" pitchFamily="18" charset="2"/>
              </a:rPr>
              <a:t>} </a:t>
            </a:r>
            <a:r>
              <a:rPr lang="en-US" altLang="zh-CN" baseline="20000">
                <a:sym typeface="Symbol" panose="05050102010706020507" pitchFamily="18" charset="2"/>
              </a:rPr>
              <a:t> </a:t>
            </a:r>
            <a:r>
              <a:rPr lang="en-US" altLang="zh-CN"/>
              <a:t>A×A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    R</a:t>
            </a:r>
            <a:r>
              <a:rPr lang="en-US" altLang="zh-CN" baseline="-25000"/>
              <a:t>3 </a:t>
            </a:r>
            <a:r>
              <a:rPr lang="en-US" altLang="zh-CN"/>
              <a:t>= </a:t>
            </a:r>
            <a:r>
              <a:rPr lang="en-US" altLang="zh-CN">
                <a:sym typeface="Symbol" panose="05050102010706020507" pitchFamily="18" charset="2"/>
              </a:rPr>
              <a:t>{(</a:t>
            </a:r>
            <a:r>
              <a:rPr lang="en-US" altLang="zh-CN" i="1">
                <a:sym typeface="Symbol" panose="05050102010706020507" pitchFamily="18" charset="2"/>
              </a:rPr>
              <a:t>a,b</a:t>
            </a:r>
            <a:r>
              <a:rPr lang="en-US" altLang="zh-CN">
                <a:sym typeface="Symbol" panose="05050102010706020507" pitchFamily="18" charset="2"/>
              </a:rPr>
              <a:t>)∣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A∧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A∧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是</a:t>
            </a:r>
            <a:r>
              <a:rPr lang="en-US" altLang="zh-CN" i="1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的丈夫或妻子</a:t>
            </a:r>
            <a:r>
              <a:rPr lang="en-US" altLang="zh-CN">
                <a:sym typeface="Symbol" panose="05050102010706020507" pitchFamily="18" charset="2"/>
              </a:rPr>
              <a:t>} </a:t>
            </a:r>
            <a:r>
              <a:rPr lang="en-US" altLang="zh-CN" baseline="20000">
                <a:sym typeface="Symbol" panose="05050102010706020507" pitchFamily="18" charset="2"/>
              </a:rPr>
              <a:t> </a:t>
            </a:r>
            <a:r>
              <a:rPr lang="en-US" altLang="zh-CN"/>
              <a:t>A×A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zh-CN" b="1"/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zh-CN" altLang="en-US" b="1"/>
              <a:t>例</a:t>
            </a:r>
            <a:r>
              <a:rPr lang="en-US" altLang="zh-CN" b="1"/>
              <a:t>4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/>
              <a:t>N</a:t>
            </a:r>
            <a:r>
              <a:rPr lang="zh-CN" altLang="en-US"/>
              <a:t>是自然数集合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zh-CN" altLang="en-US"/>
              <a:t>             </a:t>
            </a:r>
            <a:r>
              <a:rPr lang="en-US" altLang="zh-CN"/>
              <a:t>R= </a:t>
            </a:r>
            <a:r>
              <a:rPr lang="en-US" altLang="zh-CN">
                <a:sym typeface="Symbol" panose="05050102010706020507" pitchFamily="18" charset="2"/>
              </a:rPr>
              <a:t>{ (</a:t>
            </a:r>
            <a:r>
              <a:rPr lang="en-US" altLang="zh-CN" i="1">
                <a:sym typeface="Symbol" panose="05050102010706020507" pitchFamily="18" charset="2"/>
              </a:rPr>
              <a:t>a,b</a:t>
            </a:r>
            <a:r>
              <a:rPr lang="en-US" altLang="zh-CN">
                <a:sym typeface="Symbol" panose="05050102010706020507" pitchFamily="18" charset="2"/>
              </a:rPr>
              <a:t>)∣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N∧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N ∧</a:t>
            </a:r>
            <a:r>
              <a:rPr lang="en-US" altLang="zh-CN" i="1">
                <a:sym typeface="Symbol" panose="05050102010706020507" pitchFamily="18" charset="2"/>
              </a:rPr>
              <a:t> a</a:t>
            </a:r>
            <a:r>
              <a:rPr lang="zh-CN" altLang="en-US">
                <a:sym typeface="Symbol" panose="05050102010706020507" pitchFamily="18" charset="2"/>
              </a:rPr>
              <a:t>｜</a:t>
            </a:r>
            <a:r>
              <a:rPr lang="en-US" altLang="zh-CN" i="1">
                <a:sym typeface="Symbol" panose="05050102010706020507" pitchFamily="18" charset="2"/>
              </a:rPr>
              <a:t>b</a:t>
            </a:r>
            <a:r>
              <a:rPr lang="en-US" altLang="zh-CN">
                <a:sym typeface="Symbol" panose="05050102010706020507" pitchFamily="18" charset="2"/>
              </a:rPr>
              <a:t> } </a:t>
            </a:r>
            <a:r>
              <a:rPr lang="en-US" altLang="zh-CN" baseline="20000">
                <a:sym typeface="Symbol" panose="05050102010706020507" pitchFamily="18" charset="2"/>
              </a:rPr>
              <a:t> </a:t>
            </a:r>
            <a:r>
              <a:rPr lang="en-US" altLang="zh-CN"/>
              <a:t>N×N 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zh-CN"/>
              <a:t>    </a:t>
            </a:r>
            <a:r>
              <a:rPr lang="zh-CN" altLang="en-US"/>
              <a:t>称</a:t>
            </a:r>
            <a:r>
              <a:rPr lang="en-US" altLang="zh-CN"/>
              <a:t>R</a:t>
            </a:r>
            <a:r>
              <a:rPr lang="zh-CN" altLang="en-US"/>
              <a:t>是自然数集合上的整除关系。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zh-CN" altLang="en-US" b="1"/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zh-CN" altLang="en-US" b="1"/>
              <a:t>例</a:t>
            </a:r>
            <a:r>
              <a:rPr lang="en-US" altLang="zh-CN" b="1"/>
              <a:t>5</a:t>
            </a:r>
            <a:r>
              <a:rPr lang="en-US" altLang="zh-CN"/>
              <a:t> </a:t>
            </a:r>
            <a:r>
              <a:rPr lang="zh-CN" altLang="en-US"/>
              <a:t>设 </a:t>
            </a:r>
            <a:r>
              <a:rPr lang="en-US" altLang="zh-CN"/>
              <a:t>X = {</a:t>
            </a:r>
            <a:r>
              <a:rPr lang="zh-CN" altLang="en-US"/>
              <a:t>风，马，牛</a:t>
            </a:r>
            <a:r>
              <a:rPr lang="en-US" altLang="zh-CN"/>
              <a:t>}</a:t>
            </a:r>
            <a:r>
              <a:rPr lang="zh-CN" altLang="en-US"/>
              <a:t>，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zh-CN" altLang="en-US"/>
              <a:t>               </a:t>
            </a:r>
            <a:r>
              <a:rPr lang="en-US" altLang="zh-CN"/>
              <a:t>R = { (</a:t>
            </a:r>
            <a:r>
              <a:rPr lang="zh-CN" altLang="en-US"/>
              <a:t>风</a:t>
            </a:r>
            <a:r>
              <a:rPr lang="en-US" altLang="zh-CN"/>
              <a:t>,</a:t>
            </a:r>
            <a:r>
              <a:rPr lang="zh-CN" altLang="en-US"/>
              <a:t>马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zh-CN" altLang="en-US"/>
              <a:t>马</a:t>
            </a:r>
            <a:r>
              <a:rPr lang="en-US" altLang="zh-CN"/>
              <a:t>,</a:t>
            </a:r>
            <a:r>
              <a:rPr lang="zh-CN" altLang="en-US"/>
              <a:t>牛</a:t>
            </a:r>
            <a:r>
              <a:rPr lang="en-US" altLang="zh-CN"/>
              <a:t>) } </a:t>
            </a:r>
            <a:r>
              <a:rPr lang="en-US" altLang="zh-CN" baseline="20000">
                <a:sym typeface="Symbol" panose="05050102010706020507" pitchFamily="18" charset="2"/>
              </a:rPr>
              <a:t> </a:t>
            </a:r>
            <a:r>
              <a:rPr lang="en-US" altLang="zh-CN"/>
              <a:t>X×X 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zh-CN"/>
              <a:t>     </a:t>
            </a:r>
            <a:r>
              <a:rPr lang="zh-CN" altLang="en-US"/>
              <a:t>称</a:t>
            </a: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X</a:t>
            </a:r>
            <a:r>
              <a:rPr lang="zh-CN" altLang="en-US"/>
              <a:t>上的二元关系。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53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4.2.1  </a:t>
            </a:r>
            <a:r>
              <a:rPr lang="zh-CN" altLang="en-US"/>
              <a:t>关系的基本概念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定义</a:t>
            </a:r>
            <a:endParaRPr lang="en-US" altLang="zh-CN" b="1"/>
          </a:p>
          <a:p>
            <a:r>
              <a:rPr lang="zh-CN" altLang="en-US"/>
              <a:t>设</a:t>
            </a:r>
            <a:r>
              <a:rPr lang="en-US" altLang="zh-CN"/>
              <a:t>A, B</a:t>
            </a:r>
            <a:r>
              <a:rPr lang="zh-CN" altLang="en-US"/>
              <a:t>是两个非空集合，</a:t>
            </a:r>
            <a:r>
              <a:rPr lang="en-US" altLang="zh-CN"/>
              <a:t>R </a:t>
            </a:r>
            <a:r>
              <a:rPr lang="en-US" altLang="zh-CN">
                <a:sym typeface="Symbol" panose="05050102010706020507" pitchFamily="18" charset="2"/>
              </a:rPr>
              <a:t> </a:t>
            </a:r>
            <a:r>
              <a:rPr lang="en-US" altLang="zh-CN"/>
              <a:t>A×B</a:t>
            </a:r>
          </a:p>
          <a:p>
            <a:r>
              <a:rPr lang="en-US" altLang="zh-CN"/>
              <a:t>1</a:t>
            </a:r>
            <a:r>
              <a:rPr lang="zh-CN" altLang="en-US"/>
              <a:t>）若</a:t>
            </a:r>
            <a:r>
              <a:rPr lang="en-US" altLang="zh-CN"/>
              <a:t>R = 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r>
              <a:rPr lang="zh-CN" altLang="en-US">
                <a:sym typeface="Symbol" panose="05050102010706020507" pitchFamily="18" charset="2"/>
              </a:rPr>
              <a:t>，则称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为空关系 ；</a:t>
            </a:r>
          </a:p>
          <a:p>
            <a:r>
              <a:rPr lang="en-US" altLang="zh-CN">
                <a:sym typeface="Symbol" panose="05050102010706020507" pitchFamily="18" charset="2"/>
              </a:rPr>
              <a:t>2</a:t>
            </a:r>
            <a:r>
              <a:rPr lang="zh-CN" altLang="en-US">
                <a:sym typeface="Symbol" panose="05050102010706020507" pitchFamily="18" charset="2"/>
              </a:rPr>
              <a:t>）若</a:t>
            </a:r>
            <a:r>
              <a:rPr lang="en-US" altLang="zh-CN">
                <a:sym typeface="Symbol" panose="05050102010706020507" pitchFamily="18" charset="2"/>
              </a:rPr>
              <a:t>R =</a:t>
            </a:r>
            <a:r>
              <a:rPr lang="en-US" altLang="zh-CN"/>
              <a:t> A×B</a:t>
            </a:r>
            <a:r>
              <a:rPr lang="zh-CN" altLang="en-US"/>
              <a:t>，则称</a:t>
            </a:r>
            <a:r>
              <a:rPr lang="en-US" altLang="zh-CN"/>
              <a:t>R</a:t>
            </a:r>
            <a:r>
              <a:rPr lang="zh-CN" altLang="en-US"/>
              <a:t>为全关系 ；</a:t>
            </a:r>
          </a:p>
          <a:p>
            <a:r>
              <a:rPr lang="en-US" altLang="zh-CN"/>
              <a:t>3</a:t>
            </a:r>
            <a:r>
              <a:rPr lang="zh-CN" altLang="en-US"/>
              <a:t>）若</a:t>
            </a:r>
            <a:r>
              <a:rPr lang="en-US" altLang="zh-CN"/>
              <a:t>A=B </a:t>
            </a:r>
            <a:r>
              <a:rPr lang="zh-CN" altLang="en-US"/>
              <a:t>且 </a:t>
            </a:r>
            <a:r>
              <a:rPr lang="en-US" altLang="zh-CN"/>
              <a:t>R = { (a,a)</a:t>
            </a:r>
            <a:r>
              <a:rPr lang="en-US" altLang="zh-CN">
                <a:sym typeface="Symbol" panose="05050102010706020507" pitchFamily="18" charset="2"/>
              </a:rPr>
              <a:t>∣aA}</a:t>
            </a:r>
            <a:r>
              <a:rPr lang="zh-CN" altLang="en-US">
                <a:sym typeface="Symbol" panose="05050102010706020507" pitchFamily="18" charset="2"/>
              </a:rPr>
              <a:t>，则称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是幺关系。</a:t>
            </a:r>
          </a:p>
          <a:p>
            <a:endParaRPr lang="zh-CN" altLang="en-US">
              <a:sym typeface="Symbol" panose="05050102010706020507" pitchFamily="18" charset="2"/>
            </a:endParaRPr>
          </a:p>
          <a:p>
            <a:r>
              <a:rPr lang="zh-CN" altLang="en-US" b="1"/>
              <a:t>定义</a:t>
            </a:r>
            <a:endParaRPr lang="en-US" altLang="zh-CN" b="1"/>
          </a:p>
          <a:p>
            <a:r>
              <a:rPr lang="zh-CN" altLang="en-US"/>
              <a:t>设</a:t>
            </a:r>
            <a:r>
              <a:rPr lang="en-US" altLang="zh-CN"/>
              <a:t>A, B</a:t>
            </a:r>
            <a:r>
              <a:rPr lang="zh-CN" altLang="en-US"/>
              <a:t>是两个非空集合， </a:t>
            </a:r>
            <a:r>
              <a:rPr lang="en-US" altLang="zh-CN">
                <a:sym typeface="Symbol" panose="05050102010706020507" pitchFamily="18" charset="2"/>
              </a:rPr>
              <a:t>R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A×B</a:t>
            </a:r>
          </a:p>
          <a:p>
            <a:r>
              <a:rPr lang="en-US" altLang="zh-CN"/>
              <a:t>1</a:t>
            </a:r>
            <a:r>
              <a:rPr lang="zh-CN" altLang="en-US"/>
              <a:t>）设</a:t>
            </a:r>
            <a:r>
              <a:rPr lang="zh-CN" altLang="en-US" i="1">
                <a:sym typeface="Symbol" panose="05050102010706020507" pitchFamily="18" charset="2"/>
              </a:rPr>
              <a:t></a:t>
            </a:r>
            <a:r>
              <a:rPr lang="en-US" altLang="zh-CN"/>
              <a:t>(R) = { a∣(</a:t>
            </a:r>
            <a:r>
              <a:rPr lang="en-US" altLang="zh-CN">
                <a:sym typeface="Symbol" panose="05050102010706020507" pitchFamily="18" charset="2"/>
              </a:rPr>
              <a:t>bB)((a,b)R) }</a:t>
            </a:r>
            <a:r>
              <a:rPr lang="zh-CN" altLang="en-US">
                <a:sym typeface="Symbol" panose="05050102010706020507" pitchFamily="18" charset="2"/>
              </a:rPr>
              <a:t>，称</a:t>
            </a:r>
            <a:r>
              <a:rPr lang="zh-CN" altLang="en-US" i="1">
                <a:sym typeface="Symbol" panose="05050102010706020507" pitchFamily="18" charset="2"/>
              </a:rPr>
              <a:t></a:t>
            </a:r>
            <a:r>
              <a:rPr lang="zh-CN" altLang="en-US" i="1"/>
              <a:t> </a:t>
            </a:r>
            <a:r>
              <a:rPr lang="en-US" altLang="zh-CN"/>
              <a:t>(R) </a:t>
            </a:r>
            <a:r>
              <a:rPr lang="zh-CN" altLang="en-US"/>
              <a:t>为</a:t>
            </a:r>
            <a:r>
              <a:rPr lang="en-US" altLang="zh-CN"/>
              <a:t>R</a:t>
            </a:r>
            <a:r>
              <a:rPr lang="zh-CN" altLang="en-US"/>
              <a:t>的前域。</a:t>
            </a:r>
          </a:p>
          <a:p>
            <a:r>
              <a:rPr lang="en-US" altLang="zh-CN"/>
              <a:t>2</a:t>
            </a:r>
            <a:r>
              <a:rPr lang="zh-CN" altLang="en-US"/>
              <a:t>）设</a:t>
            </a:r>
            <a:r>
              <a:rPr lang="zh-CN" altLang="en-US" i="1">
                <a:sym typeface="Symbol" panose="05050102010706020507" pitchFamily="18" charset="2"/>
              </a:rPr>
              <a:t></a:t>
            </a:r>
            <a:r>
              <a:rPr lang="zh-CN" altLang="en-US" i="1"/>
              <a:t> </a:t>
            </a:r>
            <a:r>
              <a:rPr lang="en-US" altLang="zh-CN"/>
              <a:t>(R) = { b∣(</a:t>
            </a:r>
            <a:r>
              <a:rPr lang="en-US" altLang="zh-CN">
                <a:sym typeface="Symbol" panose="05050102010706020507" pitchFamily="18" charset="2"/>
              </a:rPr>
              <a:t>aA)((a,b)R) }</a:t>
            </a:r>
            <a:r>
              <a:rPr lang="zh-CN" altLang="en-US">
                <a:sym typeface="Symbol" panose="05050102010706020507" pitchFamily="18" charset="2"/>
              </a:rPr>
              <a:t>，称 </a:t>
            </a:r>
            <a:r>
              <a:rPr lang="zh-CN" altLang="en-US" i="1">
                <a:sym typeface="Symbol" panose="05050102010706020507" pitchFamily="18" charset="2"/>
              </a:rPr>
              <a:t></a:t>
            </a:r>
            <a:r>
              <a:rPr lang="zh-CN" altLang="en-US" i="1"/>
              <a:t> </a:t>
            </a:r>
            <a:r>
              <a:rPr lang="en-US" altLang="zh-CN"/>
              <a:t>(R) </a:t>
            </a:r>
            <a:r>
              <a:rPr lang="zh-CN" altLang="en-US"/>
              <a:t>为</a:t>
            </a:r>
            <a:r>
              <a:rPr lang="en-US" altLang="zh-CN"/>
              <a:t>R</a:t>
            </a:r>
            <a:r>
              <a:rPr lang="zh-CN" altLang="en-US"/>
              <a:t>的后域。</a:t>
            </a:r>
          </a:p>
          <a:p>
            <a:endParaRPr lang="zh-CN" altLang="en-US"/>
          </a:p>
          <a:p>
            <a:r>
              <a:rPr lang="zh-CN" altLang="en-US" b="1"/>
              <a:t>例</a:t>
            </a:r>
            <a:r>
              <a:rPr lang="en-US" altLang="zh-CN" b="1"/>
              <a:t>  </a:t>
            </a:r>
            <a:r>
              <a:rPr lang="en-US" altLang="zh-CN"/>
              <a:t>  A={1,2,3}</a:t>
            </a:r>
            <a:r>
              <a:rPr lang="zh-CN" altLang="en-US"/>
              <a:t>，</a:t>
            </a:r>
            <a:r>
              <a:rPr lang="en-US" altLang="zh-CN"/>
              <a:t>B={2,4,6,8,10}</a:t>
            </a:r>
            <a:r>
              <a:rPr lang="zh-CN" altLang="en-US"/>
              <a:t>，</a:t>
            </a:r>
            <a:r>
              <a:rPr lang="en-US" altLang="zh-CN"/>
              <a:t>R={(1,2), (2,4), (3,6)}</a:t>
            </a:r>
          </a:p>
          <a:p>
            <a:r>
              <a:rPr lang="en-US" altLang="zh-CN"/>
              <a:t>        </a:t>
            </a:r>
            <a:r>
              <a:rPr lang="en-US" altLang="zh-CN" i="1">
                <a:sym typeface="Symbol" panose="05050102010706020507" pitchFamily="18" charset="2"/>
              </a:rPr>
              <a:t></a:t>
            </a:r>
            <a:r>
              <a:rPr lang="en-US" altLang="zh-CN" i="1"/>
              <a:t> </a:t>
            </a:r>
            <a:r>
              <a:rPr lang="en-US" altLang="zh-CN"/>
              <a:t>(R) = {1,2,3}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A    </a:t>
            </a:r>
            <a:r>
              <a:rPr lang="en-US" altLang="zh-CN" i="1">
                <a:sym typeface="Symbol" panose="05050102010706020507" pitchFamily="18" charset="2"/>
              </a:rPr>
              <a:t></a:t>
            </a:r>
            <a:r>
              <a:rPr lang="en-US" altLang="zh-CN" i="1"/>
              <a:t> </a:t>
            </a:r>
            <a:r>
              <a:rPr lang="en-US" altLang="zh-CN"/>
              <a:t>(R) = {2,4,6} </a:t>
            </a:r>
            <a:r>
              <a:rPr lang="en-US" altLang="zh-CN" baseline="20000">
                <a:sym typeface="Symbol" panose="05050102010706020507" pitchFamily="18" charset="2"/>
              </a:rPr>
              <a:t> </a:t>
            </a:r>
            <a:r>
              <a:rPr lang="en-US" altLang="zh-CN">
                <a:sym typeface="Symbol" panose="05050102010706020507" pitchFamily="18" charset="2"/>
              </a:rPr>
              <a:t>B</a:t>
            </a:r>
          </a:p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C37E40-7305-4BF3-815D-535A4764B6DF}"/>
              </a:ext>
            </a:extLst>
          </p:cNvPr>
          <p:cNvSpPr/>
          <p:nvPr/>
        </p:nvSpPr>
        <p:spPr>
          <a:xfrm>
            <a:off x="684260" y="1389180"/>
            <a:ext cx="8152169" cy="176614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B31B2D-852C-44D2-899E-86253845B2CD}"/>
              </a:ext>
            </a:extLst>
          </p:cNvPr>
          <p:cNvSpPr/>
          <p:nvPr/>
        </p:nvSpPr>
        <p:spPr>
          <a:xfrm>
            <a:off x="684259" y="3507754"/>
            <a:ext cx="8152169" cy="1338995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53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4.2.1  </a:t>
            </a:r>
            <a:r>
              <a:rPr lang="zh-CN" altLang="en-US"/>
              <a:t>关系的基本概念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b="1">
                <a:sym typeface="Symbol" panose="05050102010706020507" pitchFamily="18" charset="2"/>
              </a:rPr>
              <a:t>定理</a:t>
            </a:r>
            <a:endParaRPr lang="en-US" altLang="zh-CN" b="1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sym typeface="Symbol" panose="05050102010706020507" pitchFamily="18" charset="2"/>
              </a:rPr>
              <a:t>设 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  R</a:t>
            </a:r>
            <a:r>
              <a:rPr lang="en-US" altLang="zh-CN" baseline="-25000">
                <a:sym typeface="Symbol" panose="05050102010706020507" pitchFamily="18" charset="2"/>
              </a:rPr>
              <a:t>2 </a:t>
            </a:r>
            <a:r>
              <a:rPr lang="zh-CN" altLang="en-US">
                <a:sym typeface="Symbol" panose="05050102010706020507" pitchFamily="18" charset="2"/>
              </a:rPr>
              <a:t>是 </a:t>
            </a:r>
            <a:r>
              <a:rPr lang="en-US" altLang="zh-CN"/>
              <a:t>A×B </a:t>
            </a:r>
            <a:r>
              <a:rPr lang="zh-CN" altLang="en-US"/>
              <a:t>上的两个二元关系，若  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baseline="20000">
                <a:sym typeface="Symbol" panose="05050102010706020507" pitchFamily="18" charset="2"/>
              </a:rPr>
              <a:t> 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zh-CN" altLang="en-US">
                <a:sym typeface="Symbol" panose="05050102010706020507" pitchFamily="18" charset="2"/>
              </a:rPr>
              <a:t>，则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ym typeface="Symbol" panose="05050102010706020507" pitchFamily="18" charset="2"/>
              </a:rPr>
              <a:t>1</a:t>
            </a:r>
            <a:r>
              <a:rPr lang="zh-CN" altLang="en-US">
                <a:sym typeface="Symbol" panose="05050102010706020507" pitchFamily="18" charset="2"/>
              </a:rPr>
              <a:t>） </a:t>
            </a:r>
            <a:r>
              <a:rPr lang="zh-CN" altLang="en-US" i="1">
                <a:sym typeface="Symbol" panose="05050102010706020507" pitchFamily="18" charset="2"/>
              </a:rPr>
              <a:t></a:t>
            </a:r>
            <a:r>
              <a:rPr lang="zh-CN" altLang="en-US" i="1"/>
              <a:t> </a:t>
            </a:r>
            <a:r>
              <a:rPr lang="en-US" altLang="zh-CN"/>
              <a:t>(R</a:t>
            </a:r>
            <a:r>
              <a:rPr lang="en-US" altLang="zh-CN" baseline="-25000"/>
              <a:t>1</a:t>
            </a:r>
            <a:r>
              <a:rPr lang="en-US" altLang="zh-CN"/>
              <a:t>) </a:t>
            </a:r>
            <a:r>
              <a:rPr lang="en-US" altLang="zh-CN" baseline="20000">
                <a:sym typeface="Symbol" panose="05050102010706020507" pitchFamily="18" charset="2"/>
              </a:rPr>
              <a:t> </a:t>
            </a:r>
            <a:r>
              <a:rPr lang="en-US" altLang="zh-CN" i="1">
                <a:sym typeface="Symbol" panose="05050102010706020507" pitchFamily="18" charset="2"/>
              </a:rPr>
              <a:t></a:t>
            </a:r>
            <a:r>
              <a:rPr lang="en-US" altLang="zh-CN" i="1"/>
              <a:t> </a:t>
            </a:r>
            <a:r>
              <a:rPr lang="en-US" altLang="zh-CN"/>
              <a:t>(R</a:t>
            </a:r>
            <a:r>
              <a:rPr lang="en-US" altLang="zh-CN" baseline="-25000"/>
              <a:t>2</a:t>
            </a:r>
            <a:r>
              <a:rPr lang="en-US" altLang="zh-CN"/>
              <a:t>)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） </a:t>
            </a:r>
            <a:r>
              <a:rPr lang="zh-CN" altLang="en-US" i="1">
                <a:sym typeface="Symbol" panose="05050102010706020507" pitchFamily="18" charset="2"/>
              </a:rPr>
              <a:t></a:t>
            </a:r>
            <a:r>
              <a:rPr lang="zh-CN" altLang="en-US" i="1"/>
              <a:t> </a:t>
            </a:r>
            <a:r>
              <a:rPr lang="en-US" altLang="zh-CN"/>
              <a:t>(R</a:t>
            </a:r>
            <a:r>
              <a:rPr lang="en-US" altLang="zh-CN" baseline="-25000"/>
              <a:t>1</a:t>
            </a:r>
            <a:r>
              <a:rPr lang="en-US" altLang="zh-CN"/>
              <a:t>) </a:t>
            </a:r>
            <a:r>
              <a:rPr lang="en-US" altLang="zh-CN" baseline="20000">
                <a:sym typeface="Symbol" panose="05050102010706020507" pitchFamily="18" charset="2"/>
              </a:rPr>
              <a:t> </a:t>
            </a:r>
            <a:r>
              <a:rPr lang="en-US" altLang="zh-CN" i="1">
                <a:sym typeface="Symbol" panose="05050102010706020507" pitchFamily="18" charset="2"/>
              </a:rPr>
              <a:t></a:t>
            </a:r>
            <a:r>
              <a:rPr lang="en-US" altLang="zh-CN" i="1"/>
              <a:t> </a:t>
            </a:r>
            <a:r>
              <a:rPr lang="en-US" altLang="zh-CN"/>
              <a:t>(R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zh-CN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b="1">
                <a:sym typeface="Symbol" panose="05050102010706020507" pitchFamily="18" charset="2"/>
              </a:rPr>
              <a:t>定理</a:t>
            </a:r>
            <a:endParaRPr lang="en-US" altLang="zh-CN" b="1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sym typeface="Symbol" panose="05050102010706020507" pitchFamily="18" charset="2"/>
              </a:rPr>
              <a:t>设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 R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zh-CN" altLang="en-US">
                <a:sym typeface="Symbol" panose="05050102010706020507" pitchFamily="18" charset="2"/>
              </a:rPr>
              <a:t>是</a:t>
            </a:r>
            <a:r>
              <a:rPr lang="en-US" altLang="zh-CN"/>
              <a:t>A×B</a:t>
            </a:r>
            <a:r>
              <a:rPr lang="zh-CN" altLang="en-US"/>
              <a:t>上的两个二元关系，则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） </a:t>
            </a:r>
            <a:r>
              <a:rPr lang="zh-CN" altLang="en-US" i="1">
                <a:sym typeface="Symbol" panose="05050102010706020507" pitchFamily="18" charset="2"/>
              </a:rPr>
              <a:t></a:t>
            </a:r>
            <a:r>
              <a:rPr lang="zh-CN" altLang="en-US" i="1"/>
              <a:t> </a:t>
            </a:r>
            <a:r>
              <a:rPr lang="en-US" altLang="zh-CN"/>
              <a:t>(R</a:t>
            </a:r>
            <a:r>
              <a:rPr lang="en-US" altLang="zh-CN" baseline="-25000"/>
              <a:t>1</a:t>
            </a:r>
            <a:r>
              <a:rPr lang="en-US" altLang="zh-CN"/>
              <a:t>∪R</a:t>
            </a:r>
            <a:r>
              <a:rPr lang="en-US" altLang="zh-CN" baseline="-25000"/>
              <a:t>2</a:t>
            </a:r>
            <a:r>
              <a:rPr lang="en-US" altLang="zh-CN"/>
              <a:t>) = </a:t>
            </a:r>
            <a:r>
              <a:rPr lang="en-US" altLang="zh-CN" i="1">
                <a:sym typeface="Symbol" panose="05050102010706020507" pitchFamily="18" charset="2"/>
              </a:rPr>
              <a:t></a:t>
            </a:r>
            <a:r>
              <a:rPr lang="en-US" altLang="zh-CN" i="1"/>
              <a:t> </a:t>
            </a:r>
            <a:r>
              <a:rPr lang="en-US" altLang="zh-CN"/>
              <a:t>(R</a:t>
            </a:r>
            <a:r>
              <a:rPr lang="en-US" altLang="zh-CN" baseline="-25000"/>
              <a:t>1</a:t>
            </a:r>
            <a:r>
              <a:rPr lang="en-US" altLang="zh-CN"/>
              <a:t>)∪</a:t>
            </a:r>
            <a:r>
              <a:rPr lang="en-US" altLang="zh-CN" i="1">
                <a:sym typeface="Symbol" panose="05050102010706020507" pitchFamily="18" charset="2"/>
              </a:rPr>
              <a:t></a:t>
            </a:r>
            <a:r>
              <a:rPr lang="en-US" altLang="zh-CN" i="1"/>
              <a:t> </a:t>
            </a:r>
            <a:r>
              <a:rPr lang="en-US" altLang="zh-CN"/>
              <a:t>(R</a:t>
            </a:r>
            <a:r>
              <a:rPr lang="en-US" altLang="zh-CN" baseline="-25000"/>
              <a:t>2</a:t>
            </a:r>
            <a:r>
              <a:rPr lang="en-US" altLang="zh-CN"/>
              <a:t>)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） </a:t>
            </a:r>
            <a:r>
              <a:rPr lang="zh-CN" altLang="en-US" i="1">
                <a:sym typeface="Symbol" panose="05050102010706020507" pitchFamily="18" charset="2"/>
              </a:rPr>
              <a:t></a:t>
            </a:r>
            <a:r>
              <a:rPr lang="zh-CN" altLang="en-US" i="1"/>
              <a:t> </a:t>
            </a:r>
            <a:r>
              <a:rPr lang="en-US" altLang="zh-CN"/>
              <a:t>(R</a:t>
            </a:r>
            <a:r>
              <a:rPr lang="en-US" altLang="zh-CN" baseline="-25000"/>
              <a:t>1</a:t>
            </a:r>
            <a:r>
              <a:rPr lang="en-US" altLang="zh-CN"/>
              <a:t>∪R</a:t>
            </a:r>
            <a:r>
              <a:rPr lang="en-US" altLang="zh-CN" baseline="-25000"/>
              <a:t>2</a:t>
            </a:r>
            <a:r>
              <a:rPr lang="en-US" altLang="zh-CN"/>
              <a:t>) = </a:t>
            </a:r>
            <a:r>
              <a:rPr lang="en-US" altLang="zh-CN" i="1">
                <a:sym typeface="Symbol" panose="05050102010706020507" pitchFamily="18" charset="2"/>
              </a:rPr>
              <a:t> </a:t>
            </a:r>
            <a:r>
              <a:rPr lang="en-US" altLang="zh-CN"/>
              <a:t>(R</a:t>
            </a:r>
            <a:r>
              <a:rPr lang="en-US" altLang="zh-CN" baseline="-25000"/>
              <a:t>1</a:t>
            </a:r>
            <a:r>
              <a:rPr lang="en-US" altLang="zh-CN"/>
              <a:t>)∪</a:t>
            </a:r>
            <a:r>
              <a:rPr lang="en-US" altLang="zh-CN" i="1">
                <a:sym typeface="Symbol" panose="05050102010706020507" pitchFamily="18" charset="2"/>
              </a:rPr>
              <a:t></a:t>
            </a:r>
            <a:r>
              <a:rPr lang="en-US" altLang="zh-CN" i="1"/>
              <a:t> </a:t>
            </a:r>
            <a:r>
              <a:rPr lang="en-US" altLang="zh-CN"/>
              <a:t>(R</a:t>
            </a:r>
            <a:r>
              <a:rPr lang="en-US" altLang="zh-CN" baseline="-25000"/>
              <a:t>2</a:t>
            </a:r>
            <a:r>
              <a:rPr lang="en-US" altLang="zh-CN"/>
              <a:t>)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3</a:t>
            </a:r>
            <a:r>
              <a:rPr lang="zh-CN" altLang="en-US"/>
              <a:t>） </a:t>
            </a:r>
            <a:r>
              <a:rPr lang="zh-CN" altLang="en-US" i="1">
                <a:sym typeface="Symbol" panose="05050102010706020507" pitchFamily="18" charset="2"/>
              </a:rPr>
              <a:t></a:t>
            </a:r>
            <a:r>
              <a:rPr lang="zh-CN" altLang="en-US" i="1"/>
              <a:t> </a:t>
            </a:r>
            <a:r>
              <a:rPr lang="en-US" altLang="zh-CN"/>
              <a:t>(R</a:t>
            </a:r>
            <a:r>
              <a:rPr lang="en-US" altLang="zh-CN" baseline="-25000"/>
              <a:t>1</a:t>
            </a:r>
            <a:r>
              <a:rPr lang="en-US" altLang="zh-CN"/>
              <a:t>∩R</a:t>
            </a:r>
            <a:r>
              <a:rPr lang="en-US" altLang="zh-CN" baseline="-25000"/>
              <a:t>2</a:t>
            </a:r>
            <a:r>
              <a:rPr lang="en-US" altLang="zh-CN"/>
              <a:t>)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</a:t>
            </a:r>
            <a:r>
              <a:rPr lang="en-US" altLang="zh-CN" i="1">
                <a:sym typeface="Symbol" panose="05050102010706020507" pitchFamily="18" charset="2"/>
              </a:rPr>
              <a:t></a:t>
            </a:r>
            <a:r>
              <a:rPr lang="en-US" altLang="zh-CN"/>
              <a:t>(R</a:t>
            </a:r>
            <a:r>
              <a:rPr lang="en-US" altLang="zh-CN" baseline="-25000"/>
              <a:t>1</a:t>
            </a:r>
            <a:r>
              <a:rPr lang="en-US" altLang="zh-CN"/>
              <a:t>)∩</a:t>
            </a:r>
            <a:r>
              <a:rPr lang="en-US" altLang="zh-CN" i="1">
                <a:sym typeface="Symbol" panose="05050102010706020507" pitchFamily="18" charset="2"/>
              </a:rPr>
              <a:t></a:t>
            </a:r>
            <a:r>
              <a:rPr lang="en-US" altLang="zh-CN" i="1"/>
              <a:t> </a:t>
            </a:r>
            <a:r>
              <a:rPr lang="en-US" altLang="zh-CN"/>
              <a:t>(R</a:t>
            </a:r>
            <a:r>
              <a:rPr lang="en-US" altLang="zh-CN" baseline="-25000"/>
              <a:t>2</a:t>
            </a:r>
            <a:r>
              <a:rPr lang="en-US" altLang="zh-CN"/>
              <a:t>)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4</a:t>
            </a:r>
            <a:r>
              <a:rPr lang="zh-CN" altLang="en-US"/>
              <a:t>） </a:t>
            </a:r>
            <a:r>
              <a:rPr lang="zh-CN" altLang="en-US" i="1">
                <a:sym typeface="Symbol" panose="05050102010706020507" pitchFamily="18" charset="2"/>
              </a:rPr>
              <a:t></a:t>
            </a:r>
            <a:r>
              <a:rPr lang="zh-CN" altLang="en-US" i="1"/>
              <a:t> </a:t>
            </a:r>
            <a:r>
              <a:rPr lang="en-US" altLang="zh-CN"/>
              <a:t>(R</a:t>
            </a:r>
            <a:r>
              <a:rPr lang="en-US" altLang="zh-CN" baseline="-25000"/>
              <a:t>1</a:t>
            </a:r>
            <a:r>
              <a:rPr lang="en-US" altLang="zh-CN"/>
              <a:t>∩R</a:t>
            </a:r>
            <a:r>
              <a:rPr lang="en-US" altLang="zh-CN" baseline="-25000"/>
              <a:t>2</a:t>
            </a:r>
            <a:r>
              <a:rPr lang="en-US" altLang="zh-CN"/>
              <a:t>)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 i="1">
                <a:sym typeface="Symbol" panose="05050102010706020507" pitchFamily="18" charset="2"/>
              </a:rPr>
              <a:t></a:t>
            </a:r>
            <a:r>
              <a:rPr lang="en-US" altLang="zh-CN" i="1"/>
              <a:t> </a:t>
            </a:r>
            <a:r>
              <a:rPr lang="en-US" altLang="zh-CN"/>
              <a:t>(R</a:t>
            </a:r>
            <a:r>
              <a:rPr lang="en-US" altLang="zh-CN" baseline="-25000"/>
              <a:t>1</a:t>
            </a:r>
            <a:r>
              <a:rPr lang="en-US" altLang="zh-CN"/>
              <a:t>)∩</a:t>
            </a:r>
            <a:r>
              <a:rPr lang="en-US" altLang="zh-CN" i="1">
                <a:sym typeface="Symbol" panose="05050102010706020507" pitchFamily="18" charset="2"/>
              </a:rPr>
              <a:t> </a:t>
            </a:r>
            <a:r>
              <a:rPr lang="en-US" altLang="zh-CN"/>
              <a:t>(R</a:t>
            </a:r>
            <a:r>
              <a:rPr lang="en-US" altLang="zh-CN" baseline="-25000"/>
              <a:t>2</a:t>
            </a:r>
            <a:r>
              <a:rPr lang="en-US" altLang="zh-CN"/>
              <a:t>) </a:t>
            </a:r>
            <a:r>
              <a:rPr lang="en-US" altLang="zh-CN" baseline="20000">
                <a:sym typeface="Symbol" panose="05050102010706020507" pitchFamily="18" charset="2"/>
              </a:rPr>
              <a:t>   </a:t>
            </a:r>
          </a:p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C02A91-0FA2-48F2-9207-032EBD9DD306}"/>
              </a:ext>
            </a:extLst>
          </p:cNvPr>
          <p:cNvSpPr/>
          <p:nvPr/>
        </p:nvSpPr>
        <p:spPr>
          <a:xfrm>
            <a:off x="684259" y="1389180"/>
            <a:ext cx="8152169" cy="124669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4FC0A1-88F1-422B-9E6E-83D50095B8A2}"/>
              </a:ext>
            </a:extLst>
          </p:cNvPr>
          <p:cNvSpPr/>
          <p:nvPr/>
        </p:nvSpPr>
        <p:spPr>
          <a:xfrm>
            <a:off x="684258" y="2902449"/>
            <a:ext cx="8152169" cy="188849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3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4.2.1  </a:t>
            </a:r>
            <a:r>
              <a:rPr lang="zh-CN" altLang="en-US" sz="2400">
                <a:effectLst/>
              </a:rPr>
              <a:t>关系的基本概念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rgbClr val="FF0000"/>
                </a:solidFill>
                <a:effectLst/>
              </a:rPr>
              <a:t>4.2.2  </a:t>
            </a:r>
            <a:r>
              <a:rPr lang="zh-CN" altLang="en-US" sz="2400">
                <a:solidFill>
                  <a:srgbClr val="FF0000"/>
                </a:solidFill>
                <a:effectLst/>
              </a:rPr>
              <a:t>关系的表示法</a:t>
            </a:r>
            <a:endParaRPr lang="en-US" altLang="zh-CN" sz="2400">
              <a:solidFill>
                <a:srgbClr val="FF0000"/>
              </a:solidFill>
              <a:effectLst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43346" cy="514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altLang="zh-CN"/>
              <a:t>4.2 </a:t>
            </a:r>
            <a:r>
              <a:rPr lang="zh-CN" altLang="en-US"/>
              <a:t>关系的定义</a:t>
            </a:r>
          </a:p>
        </p:txBody>
      </p:sp>
    </p:spTree>
    <p:extLst>
      <p:ext uri="{BB962C8B-B14F-4D97-AF65-F5344CB8AC3E}">
        <p14:creationId xmlns:p14="http://schemas.microsoft.com/office/powerpoint/2010/main" val="753152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4.2.2  </a:t>
            </a:r>
            <a:r>
              <a:rPr lang="zh-CN" altLang="en-US"/>
              <a:t>关系的表示法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关系的图形表示法</a:t>
            </a:r>
          </a:p>
          <a:p>
            <a:endParaRPr lang="en-US" altLang="zh-CN"/>
          </a:p>
          <a:p>
            <a:r>
              <a:rPr lang="zh-CN" altLang="en-US"/>
              <a:t>设</a:t>
            </a:r>
            <a:r>
              <a:rPr lang="en-US" altLang="zh-CN"/>
              <a:t>A,B</a:t>
            </a:r>
            <a:r>
              <a:rPr lang="zh-CN" altLang="en-US"/>
              <a:t>是两个非空的有限集合，</a:t>
            </a:r>
            <a:r>
              <a:rPr lang="en-US" altLang="zh-CN"/>
              <a:t>R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A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/>
              <a:t>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分别用两个圆圈表示</a:t>
            </a:r>
            <a:r>
              <a:rPr lang="en-US" altLang="zh-CN"/>
              <a:t>A, B</a:t>
            </a:r>
            <a:r>
              <a:rPr lang="zh-CN" altLang="en-US"/>
              <a:t>两个集合。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在表示</a:t>
            </a:r>
            <a:r>
              <a:rPr lang="en-US" altLang="zh-CN"/>
              <a:t>A</a:t>
            </a:r>
            <a:r>
              <a:rPr lang="zh-CN" altLang="en-US"/>
              <a:t>的圆圈中将</a:t>
            </a:r>
            <a:r>
              <a:rPr lang="en-US" altLang="zh-CN"/>
              <a:t>A</a:t>
            </a:r>
            <a:r>
              <a:rPr lang="zh-CN" altLang="en-US"/>
              <a:t>的元素用小圆点表示，小圆点旁边是元素的名称。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在表示</a:t>
            </a:r>
            <a:r>
              <a:rPr lang="en-US" altLang="zh-CN"/>
              <a:t>B</a:t>
            </a:r>
            <a:r>
              <a:rPr lang="zh-CN" altLang="en-US"/>
              <a:t>的圆圈中将</a:t>
            </a:r>
            <a:r>
              <a:rPr lang="en-US" altLang="zh-CN"/>
              <a:t>B</a:t>
            </a:r>
            <a:r>
              <a:rPr lang="zh-CN" altLang="en-US"/>
              <a:t>的元素用小圆点表示，小圆点旁边是元素的名称。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关系</a:t>
            </a:r>
            <a:r>
              <a:rPr lang="en-US" altLang="zh-CN"/>
              <a:t>R</a:t>
            </a:r>
            <a:r>
              <a:rPr lang="zh-CN" altLang="en-US"/>
              <a:t>中的偶对用有向弧表示。若</a:t>
            </a:r>
            <a:r>
              <a:rPr lang="en-US" altLang="zh-CN"/>
              <a:t>A</a:t>
            </a:r>
            <a:r>
              <a:rPr lang="zh-CN" altLang="en-US"/>
              <a:t>中的某个元素</a:t>
            </a:r>
            <a:r>
              <a:rPr lang="en-US" altLang="zh-CN"/>
              <a:t>x</a:t>
            </a:r>
            <a:r>
              <a:rPr lang="zh-CN" altLang="en-US"/>
              <a:t>与</a:t>
            </a:r>
            <a:r>
              <a:rPr lang="en-US" altLang="zh-CN"/>
              <a:t>B</a:t>
            </a:r>
            <a:r>
              <a:rPr lang="zh-CN" altLang="en-US"/>
              <a:t>中的某个元素</a:t>
            </a:r>
            <a:r>
              <a:rPr lang="en-US" altLang="zh-CN"/>
              <a:t>y</a:t>
            </a:r>
            <a:r>
              <a:rPr lang="zh-CN" altLang="en-US"/>
              <a:t>有关系</a:t>
            </a:r>
            <a:r>
              <a:rPr lang="en-US" altLang="zh-CN"/>
              <a:t>R</a:t>
            </a:r>
            <a:r>
              <a:rPr lang="zh-CN" altLang="en-US"/>
              <a:t>，则在</a:t>
            </a:r>
            <a:r>
              <a:rPr lang="en-US" altLang="zh-CN"/>
              <a:t>x</a:t>
            </a:r>
            <a:r>
              <a:rPr lang="zh-CN" altLang="en-US"/>
              <a:t>和</a:t>
            </a:r>
            <a:r>
              <a:rPr lang="en-US" altLang="zh-CN"/>
              <a:t>y</a:t>
            </a:r>
            <a:r>
              <a:rPr lang="zh-CN" altLang="en-US"/>
              <a:t>之间画一条有向弧。有向弧的起始端与</a:t>
            </a:r>
            <a:r>
              <a:rPr lang="en-US" altLang="zh-CN"/>
              <a:t>x</a:t>
            </a:r>
            <a:r>
              <a:rPr lang="zh-CN" altLang="en-US"/>
              <a:t>相连，有向弧的终止端与</a:t>
            </a:r>
            <a:r>
              <a:rPr lang="en-US" altLang="zh-CN"/>
              <a:t>y</a:t>
            </a:r>
            <a:r>
              <a:rPr lang="zh-CN" altLang="en-US"/>
              <a:t>相连。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将</a:t>
            </a:r>
            <a:r>
              <a:rPr lang="en-US" altLang="zh-CN"/>
              <a:t>R</a:t>
            </a:r>
            <a:r>
              <a:rPr lang="zh-CN" altLang="en-US"/>
              <a:t>中所有的偶对连完之后，将所有的有向弧及和有向弧相连的元素全部圈出来就得到关系</a:t>
            </a:r>
            <a:r>
              <a:rPr lang="en-US" altLang="zh-CN"/>
              <a:t>R</a:t>
            </a:r>
            <a:r>
              <a:rPr lang="zh-CN" altLang="en-US"/>
              <a:t>的图形表示。</a:t>
            </a:r>
          </a:p>
          <a:p>
            <a:endParaRPr lang="en-US" altLang="zh-CN"/>
          </a:p>
          <a:p>
            <a:r>
              <a:rPr lang="zh-CN" altLang="en-US"/>
              <a:t>所有有向弧的始点构成</a:t>
            </a:r>
            <a:r>
              <a:rPr lang="zh-CN" altLang="en-US" i="1">
                <a:sym typeface="Symbol" panose="05050102010706020507" pitchFamily="18" charset="2"/>
              </a:rPr>
              <a:t></a:t>
            </a:r>
            <a:r>
              <a:rPr lang="zh-CN" altLang="en-US"/>
              <a:t> </a:t>
            </a:r>
            <a:r>
              <a:rPr lang="en-US" altLang="zh-CN"/>
              <a:t>(R)</a:t>
            </a:r>
            <a:r>
              <a:rPr lang="zh-CN" altLang="en-US"/>
              <a:t>，所有有向弧的终点构成</a:t>
            </a:r>
            <a:r>
              <a:rPr lang="zh-CN" altLang="en-US" i="1">
                <a:sym typeface="Symbol" panose="05050102010706020507" pitchFamily="18" charset="2"/>
              </a:rPr>
              <a:t></a:t>
            </a:r>
            <a:r>
              <a:rPr lang="zh-CN" altLang="en-US" i="1"/>
              <a:t> </a:t>
            </a:r>
            <a:r>
              <a:rPr lang="en-US" altLang="zh-CN"/>
              <a:t>(R)</a:t>
            </a:r>
            <a:r>
              <a:rPr lang="zh-CN" altLang="en-US"/>
              <a:t>。</a:t>
            </a:r>
          </a:p>
          <a:p>
            <a:r>
              <a:rPr lang="zh-CN" altLang="en-US"/>
              <a:t>若</a:t>
            </a:r>
            <a:r>
              <a:rPr lang="en-US" altLang="zh-CN"/>
              <a:t>A=B</a:t>
            </a:r>
            <a:r>
              <a:rPr lang="zh-CN" altLang="en-US"/>
              <a:t>，则只需在一个集合中画出元素间的关系即可。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38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4.2.2  </a:t>
            </a:r>
            <a:r>
              <a:rPr lang="zh-CN" altLang="en-US"/>
              <a:t>关系的表示法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关系</a:t>
            </a:r>
            <a:r>
              <a:rPr lang="en-US" altLang="zh-CN"/>
              <a:t>R</a:t>
            </a:r>
            <a:r>
              <a:rPr lang="zh-CN" altLang="en-US"/>
              <a:t>的图形表示</a:t>
            </a:r>
          </a:p>
        </p:txBody>
      </p:sp>
      <p:grpSp>
        <p:nvGrpSpPr>
          <p:cNvPr id="4" name="Group 47">
            <a:extLst>
              <a:ext uri="{FF2B5EF4-FFF2-40B4-BE49-F238E27FC236}">
                <a16:creationId xmlns:a16="http://schemas.microsoft.com/office/drawing/2014/main" id="{BC1D99F4-ECF5-405C-AE02-CAA3710BDBCC}"/>
              </a:ext>
            </a:extLst>
          </p:cNvPr>
          <p:cNvGrpSpPr>
            <a:grpSpLocks/>
          </p:cNvGrpSpPr>
          <p:nvPr/>
        </p:nvGrpSpPr>
        <p:grpSpPr bwMode="auto">
          <a:xfrm>
            <a:off x="1161235" y="2046278"/>
            <a:ext cx="7086600" cy="3581400"/>
            <a:chOff x="816" y="768"/>
            <a:chExt cx="4464" cy="2256"/>
          </a:xfrm>
        </p:grpSpPr>
        <p:sp>
          <p:nvSpPr>
            <p:cNvPr id="5" name="Oval 7">
              <a:extLst>
                <a:ext uri="{FF2B5EF4-FFF2-40B4-BE49-F238E27FC236}">
                  <a16:creationId xmlns:a16="http://schemas.microsoft.com/office/drawing/2014/main" id="{F851DADD-3D2D-4E34-877A-ABB453759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152"/>
              <a:ext cx="1920" cy="1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Oval 2">
              <a:extLst>
                <a:ext uri="{FF2B5EF4-FFF2-40B4-BE49-F238E27FC236}">
                  <a16:creationId xmlns:a16="http://schemas.microsoft.com/office/drawing/2014/main" id="{19239B31-849D-467C-9A4E-ED539B2D0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152"/>
              <a:ext cx="1920" cy="1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Freeform 46">
              <a:extLst>
                <a:ext uri="{FF2B5EF4-FFF2-40B4-BE49-F238E27FC236}">
                  <a16:creationId xmlns:a16="http://schemas.microsoft.com/office/drawing/2014/main" id="{8E7FDD1D-94FE-4D8F-85EA-B63700A46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" y="1341"/>
              <a:ext cx="1108" cy="1507"/>
            </a:xfrm>
            <a:custGeom>
              <a:avLst/>
              <a:gdLst>
                <a:gd name="T0" fmla="*/ 557 w 1108"/>
                <a:gd name="T1" fmla="*/ 0 h 1507"/>
                <a:gd name="T2" fmla="*/ 774 w 1108"/>
                <a:gd name="T3" fmla="*/ 9 h 1507"/>
                <a:gd name="T4" fmla="*/ 812 w 1108"/>
                <a:gd name="T5" fmla="*/ 28 h 1507"/>
                <a:gd name="T6" fmla="*/ 869 w 1108"/>
                <a:gd name="T7" fmla="*/ 85 h 1507"/>
                <a:gd name="T8" fmla="*/ 963 w 1108"/>
                <a:gd name="T9" fmla="*/ 160 h 1507"/>
                <a:gd name="T10" fmla="*/ 963 w 1108"/>
                <a:gd name="T11" fmla="*/ 349 h 1507"/>
                <a:gd name="T12" fmla="*/ 831 w 1108"/>
                <a:gd name="T13" fmla="*/ 387 h 1507"/>
                <a:gd name="T14" fmla="*/ 765 w 1108"/>
                <a:gd name="T15" fmla="*/ 500 h 1507"/>
                <a:gd name="T16" fmla="*/ 803 w 1108"/>
                <a:gd name="T17" fmla="*/ 859 h 1507"/>
                <a:gd name="T18" fmla="*/ 888 w 1108"/>
                <a:gd name="T19" fmla="*/ 1142 h 1507"/>
                <a:gd name="T20" fmla="*/ 1039 w 1108"/>
                <a:gd name="T21" fmla="*/ 1218 h 1507"/>
                <a:gd name="T22" fmla="*/ 1077 w 1108"/>
                <a:gd name="T23" fmla="*/ 1397 h 1507"/>
                <a:gd name="T24" fmla="*/ 1039 w 1108"/>
                <a:gd name="T25" fmla="*/ 1416 h 1507"/>
                <a:gd name="T26" fmla="*/ 954 w 1108"/>
                <a:gd name="T27" fmla="*/ 1463 h 1507"/>
                <a:gd name="T28" fmla="*/ 718 w 1108"/>
                <a:gd name="T29" fmla="*/ 1482 h 1507"/>
                <a:gd name="T30" fmla="*/ 576 w 1108"/>
                <a:gd name="T31" fmla="*/ 1426 h 1507"/>
                <a:gd name="T32" fmla="*/ 387 w 1108"/>
                <a:gd name="T33" fmla="*/ 1237 h 1507"/>
                <a:gd name="T34" fmla="*/ 283 w 1108"/>
                <a:gd name="T35" fmla="*/ 1142 h 1507"/>
                <a:gd name="T36" fmla="*/ 208 w 1108"/>
                <a:gd name="T37" fmla="*/ 1039 h 1507"/>
                <a:gd name="T38" fmla="*/ 123 w 1108"/>
                <a:gd name="T39" fmla="*/ 897 h 1507"/>
                <a:gd name="T40" fmla="*/ 0 w 1108"/>
                <a:gd name="T41" fmla="*/ 651 h 1507"/>
                <a:gd name="T42" fmla="*/ 19 w 1108"/>
                <a:gd name="T43" fmla="*/ 396 h 1507"/>
                <a:gd name="T44" fmla="*/ 47 w 1108"/>
                <a:gd name="T45" fmla="*/ 293 h 1507"/>
                <a:gd name="T46" fmla="*/ 151 w 1108"/>
                <a:gd name="T47" fmla="*/ 264 h 1507"/>
                <a:gd name="T48" fmla="*/ 246 w 1108"/>
                <a:gd name="T49" fmla="*/ 123 h 1507"/>
                <a:gd name="T50" fmla="*/ 350 w 1108"/>
                <a:gd name="T51" fmla="*/ 104 h 1507"/>
                <a:gd name="T52" fmla="*/ 435 w 1108"/>
                <a:gd name="T53" fmla="*/ 57 h 1507"/>
                <a:gd name="T54" fmla="*/ 557 w 1108"/>
                <a:gd name="T55" fmla="*/ 0 h 150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08"/>
                <a:gd name="T85" fmla="*/ 0 h 1507"/>
                <a:gd name="T86" fmla="*/ 1108 w 1108"/>
                <a:gd name="T87" fmla="*/ 1507 h 150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08" h="1507">
                  <a:moveTo>
                    <a:pt x="557" y="0"/>
                  </a:moveTo>
                  <a:cubicBezTo>
                    <a:pt x="629" y="3"/>
                    <a:pt x="702" y="1"/>
                    <a:pt x="774" y="9"/>
                  </a:cubicBezTo>
                  <a:cubicBezTo>
                    <a:pt x="788" y="11"/>
                    <a:pt x="801" y="19"/>
                    <a:pt x="812" y="28"/>
                  </a:cubicBezTo>
                  <a:cubicBezTo>
                    <a:pt x="833" y="45"/>
                    <a:pt x="845" y="73"/>
                    <a:pt x="869" y="85"/>
                  </a:cubicBezTo>
                  <a:cubicBezTo>
                    <a:pt x="910" y="105"/>
                    <a:pt x="937" y="122"/>
                    <a:pt x="963" y="160"/>
                  </a:cubicBezTo>
                  <a:cubicBezTo>
                    <a:pt x="967" y="198"/>
                    <a:pt x="986" y="310"/>
                    <a:pt x="963" y="349"/>
                  </a:cubicBezTo>
                  <a:cubicBezTo>
                    <a:pt x="957" y="358"/>
                    <a:pt x="844" y="383"/>
                    <a:pt x="831" y="387"/>
                  </a:cubicBezTo>
                  <a:cubicBezTo>
                    <a:pt x="795" y="423"/>
                    <a:pt x="793" y="459"/>
                    <a:pt x="765" y="500"/>
                  </a:cubicBezTo>
                  <a:cubicBezTo>
                    <a:pt x="739" y="639"/>
                    <a:pt x="776" y="733"/>
                    <a:pt x="803" y="859"/>
                  </a:cubicBezTo>
                  <a:cubicBezTo>
                    <a:pt x="812" y="968"/>
                    <a:pt x="771" y="1106"/>
                    <a:pt x="888" y="1142"/>
                  </a:cubicBezTo>
                  <a:cubicBezTo>
                    <a:pt x="947" y="1222"/>
                    <a:pt x="925" y="1207"/>
                    <a:pt x="1039" y="1218"/>
                  </a:cubicBezTo>
                  <a:cubicBezTo>
                    <a:pt x="1091" y="1270"/>
                    <a:pt x="1108" y="1316"/>
                    <a:pt x="1077" y="1397"/>
                  </a:cubicBezTo>
                  <a:cubicBezTo>
                    <a:pt x="1072" y="1410"/>
                    <a:pt x="1050" y="1408"/>
                    <a:pt x="1039" y="1416"/>
                  </a:cubicBezTo>
                  <a:cubicBezTo>
                    <a:pt x="968" y="1470"/>
                    <a:pt x="1038" y="1447"/>
                    <a:pt x="954" y="1463"/>
                  </a:cubicBezTo>
                  <a:cubicBezTo>
                    <a:pt x="865" y="1507"/>
                    <a:pt x="840" y="1490"/>
                    <a:pt x="718" y="1482"/>
                  </a:cubicBezTo>
                  <a:cubicBezTo>
                    <a:pt x="671" y="1463"/>
                    <a:pt x="624" y="1441"/>
                    <a:pt x="576" y="1426"/>
                  </a:cubicBezTo>
                  <a:cubicBezTo>
                    <a:pt x="513" y="1363"/>
                    <a:pt x="450" y="1300"/>
                    <a:pt x="387" y="1237"/>
                  </a:cubicBezTo>
                  <a:cubicBezTo>
                    <a:pt x="328" y="1178"/>
                    <a:pt x="370" y="1288"/>
                    <a:pt x="283" y="1142"/>
                  </a:cubicBezTo>
                  <a:cubicBezTo>
                    <a:pt x="260" y="1104"/>
                    <a:pt x="230" y="1077"/>
                    <a:pt x="208" y="1039"/>
                  </a:cubicBezTo>
                  <a:cubicBezTo>
                    <a:pt x="181" y="991"/>
                    <a:pt x="153" y="943"/>
                    <a:pt x="123" y="897"/>
                  </a:cubicBezTo>
                  <a:cubicBezTo>
                    <a:pt x="70" y="817"/>
                    <a:pt x="25" y="745"/>
                    <a:pt x="0" y="651"/>
                  </a:cubicBezTo>
                  <a:cubicBezTo>
                    <a:pt x="6" y="534"/>
                    <a:pt x="1" y="489"/>
                    <a:pt x="19" y="396"/>
                  </a:cubicBezTo>
                  <a:cubicBezTo>
                    <a:pt x="21" y="386"/>
                    <a:pt x="39" y="298"/>
                    <a:pt x="47" y="293"/>
                  </a:cubicBezTo>
                  <a:cubicBezTo>
                    <a:pt x="78" y="275"/>
                    <a:pt x="116" y="274"/>
                    <a:pt x="151" y="264"/>
                  </a:cubicBezTo>
                  <a:cubicBezTo>
                    <a:pt x="183" y="217"/>
                    <a:pt x="214" y="170"/>
                    <a:pt x="246" y="123"/>
                  </a:cubicBezTo>
                  <a:cubicBezTo>
                    <a:pt x="266" y="94"/>
                    <a:pt x="315" y="110"/>
                    <a:pt x="350" y="104"/>
                  </a:cubicBezTo>
                  <a:cubicBezTo>
                    <a:pt x="414" y="60"/>
                    <a:pt x="384" y="73"/>
                    <a:pt x="435" y="57"/>
                  </a:cubicBezTo>
                  <a:cubicBezTo>
                    <a:pt x="482" y="25"/>
                    <a:pt x="507" y="37"/>
                    <a:pt x="557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DEDF2DA6-6A93-4E4A-B9E2-B9C22EC18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152"/>
              <a:ext cx="1776" cy="172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Oval 18">
              <a:extLst>
                <a:ext uri="{FF2B5EF4-FFF2-40B4-BE49-F238E27FC236}">
                  <a16:creationId xmlns:a16="http://schemas.microsoft.com/office/drawing/2014/main" id="{AAF03873-4435-4431-AD32-4935EBD19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152"/>
              <a:ext cx="1776" cy="172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Oval 16">
              <a:extLst>
                <a:ext uri="{FF2B5EF4-FFF2-40B4-BE49-F238E27FC236}">
                  <a16:creationId xmlns:a16="http://schemas.microsoft.com/office/drawing/2014/main" id="{7092ED5C-FAEE-4A89-8DEB-DD9A6E895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152"/>
              <a:ext cx="1920" cy="1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83622271-4AAF-4660-8041-EBAAE9ED9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152"/>
              <a:ext cx="1920" cy="1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Oval 3">
              <a:extLst>
                <a:ext uri="{FF2B5EF4-FFF2-40B4-BE49-F238E27FC236}">
                  <a16:creationId xmlns:a16="http://schemas.microsoft.com/office/drawing/2014/main" id="{B0AD2D81-E14D-4D89-BC3B-1494628FE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152"/>
              <a:ext cx="1776" cy="172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4">
              <a:extLst>
                <a:ext uri="{FF2B5EF4-FFF2-40B4-BE49-F238E27FC236}">
                  <a16:creationId xmlns:a16="http://schemas.microsoft.com/office/drawing/2014/main" id="{3B7B024D-B1F4-4BB1-9D23-B4552F426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5">
              <a:extLst>
                <a:ext uri="{FF2B5EF4-FFF2-40B4-BE49-F238E27FC236}">
                  <a16:creationId xmlns:a16="http://schemas.microsoft.com/office/drawing/2014/main" id="{F4E3EC53-D837-4CBD-ADA7-C329A6A60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44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Oval 6">
              <a:extLst>
                <a:ext uri="{FF2B5EF4-FFF2-40B4-BE49-F238E27FC236}">
                  <a16:creationId xmlns:a16="http://schemas.microsoft.com/office/drawing/2014/main" id="{D6EBC17B-72BF-4419-BAD2-1AA7B000F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06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Oval 8">
              <a:extLst>
                <a:ext uri="{FF2B5EF4-FFF2-40B4-BE49-F238E27FC236}">
                  <a16:creationId xmlns:a16="http://schemas.microsoft.com/office/drawing/2014/main" id="{6E962307-B9A5-4DA3-9947-BCF76110B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25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Oval 9">
              <a:extLst>
                <a:ext uri="{FF2B5EF4-FFF2-40B4-BE49-F238E27FC236}">
                  <a16:creationId xmlns:a16="http://schemas.microsoft.com/office/drawing/2014/main" id="{BDC3C220-A08E-4E24-B6FC-DBC2F5B97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06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2DC8A76C-DE9D-47CB-9C2D-002BDEADF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68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Oval 12">
              <a:extLst>
                <a:ext uri="{FF2B5EF4-FFF2-40B4-BE49-F238E27FC236}">
                  <a16:creationId xmlns:a16="http://schemas.microsoft.com/office/drawing/2014/main" id="{C98884E3-4F7B-41A7-BC6D-C75D643E6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35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Oval 13">
              <a:extLst>
                <a:ext uri="{FF2B5EF4-FFF2-40B4-BE49-F238E27FC236}">
                  <a16:creationId xmlns:a16="http://schemas.microsoft.com/office/drawing/2014/main" id="{1A61C8B5-5567-471B-8368-95C0BA879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59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14">
              <a:extLst>
                <a:ext uri="{FF2B5EF4-FFF2-40B4-BE49-F238E27FC236}">
                  <a16:creationId xmlns:a16="http://schemas.microsoft.com/office/drawing/2014/main" id="{051060FF-10FB-4F64-A0D4-CBF3EF7EB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4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Oval 17">
              <a:extLst>
                <a:ext uri="{FF2B5EF4-FFF2-40B4-BE49-F238E27FC236}">
                  <a16:creationId xmlns:a16="http://schemas.microsoft.com/office/drawing/2014/main" id="{8FA6C3ED-DB71-425D-B332-920C9F33A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06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2FB934CC-9C30-4C3E-AC2A-FE596EB51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DBF18F58-FEF9-442C-BEDA-F2DE7CA6C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Oval 21">
              <a:extLst>
                <a:ext uri="{FF2B5EF4-FFF2-40B4-BE49-F238E27FC236}">
                  <a16:creationId xmlns:a16="http://schemas.microsoft.com/office/drawing/2014/main" id="{888379A8-BA75-486A-9942-1C7C7E9EB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2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Oval 22">
              <a:extLst>
                <a:ext uri="{FF2B5EF4-FFF2-40B4-BE49-F238E27FC236}">
                  <a16:creationId xmlns:a16="http://schemas.microsoft.com/office/drawing/2014/main" id="{69254249-A253-46E0-8469-53BF41337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92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Oval 23">
              <a:extLst>
                <a:ext uri="{FF2B5EF4-FFF2-40B4-BE49-F238E27FC236}">
                  <a16:creationId xmlns:a16="http://schemas.microsoft.com/office/drawing/2014/main" id="{76CC1A67-A0EB-4516-9476-3F17DEFAC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58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Oval 25">
              <a:extLst>
                <a:ext uri="{FF2B5EF4-FFF2-40B4-BE49-F238E27FC236}">
                  <a16:creationId xmlns:a16="http://schemas.microsoft.com/office/drawing/2014/main" id="{F2D0FD12-6A7D-49C0-8EC4-C4F2B8105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35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29" name="AutoShape 28">
              <a:extLst>
                <a:ext uri="{FF2B5EF4-FFF2-40B4-BE49-F238E27FC236}">
                  <a16:creationId xmlns:a16="http://schemas.microsoft.com/office/drawing/2014/main" id="{D5B55C31-BBBA-432F-B433-8E3C5B12080C}"/>
                </a:ext>
              </a:extLst>
            </p:cNvPr>
            <p:cNvCxnSpPr>
              <a:cxnSpLocks noChangeShapeType="1"/>
              <a:stCxn id="13" idx="5"/>
              <a:endCxn id="27" idx="1"/>
            </p:cNvCxnSpPr>
            <p:nvPr/>
          </p:nvCxnSpPr>
          <p:spPr bwMode="auto">
            <a:xfrm rot="5400000" flipH="1" flipV="1">
              <a:off x="2767" y="17"/>
              <a:ext cx="226" cy="3374"/>
            </a:xfrm>
            <a:prstGeom prst="curvedConnector5">
              <a:avLst>
                <a:gd name="adj1" fmla="val -66815"/>
                <a:gd name="adj2" fmla="val 50000"/>
                <a:gd name="adj3" fmla="val 16681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29">
              <a:extLst>
                <a:ext uri="{FF2B5EF4-FFF2-40B4-BE49-F238E27FC236}">
                  <a16:creationId xmlns:a16="http://schemas.microsoft.com/office/drawing/2014/main" id="{4887BB56-2817-4660-9750-E927E513E949}"/>
                </a:ext>
              </a:extLst>
            </p:cNvPr>
            <p:cNvCxnSpPr>
              <a:cxnSpLocks noChangeShapeType="1"/>
              <a:stCxn id="14" idx="5"/>
              <a:endCxn id="23" idx="1"/>
            </p:cNvCxnSpPr>
            <p:nvPr/>
          </p:nvCxnSpPr>
          <p:spPr bwMode="auto">
            <a:xfrm rot="16200000" flipH="1">
              <a:off x="2729" y="521"/>
              <a:ext cx="350" cy="227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30">
              <a:extLst>
                <a:ext uri="{FF2B5EF4-FFF2-40B4-BE49-F238E27FC236}">
                  <a16:creationId xmlns:a16="http://schemas.microsoft.com/office/drawing/2014/main" id="{0C5584B3-11F6-4E3D-B09F-32A87931C8A5}"/>
                </a:ext>
              </a:extLst>
            </p:cNvPr>
            <p:cNvCxnSpPr>
              <a:cxnSpLocks noChangeShapeType="1"/>
              <a:stCxn id="15" idx="4"/>
              <a:endCxn id="22" idx="3"/>
            </p:cNvCxnSpPr>
            <p:nvPr/>
          </p:nvCxnSpPr>
          <p:spPr bwMode="auto">
            <a:xfrm rot="5400000" flipH="1" flipV="1">
              <a:off x="2748" y="869"/>
              <a:ext cx="7" cy="2479"/>
            </a:xfrm>
            <a:prstGeom prst="curvedConnector3">
              <a:avLst>
                <a:gd name="adj1" fmla="val -205714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31">
              <a:extLst>
                <a:ext uri="{FF2B5EF4-FFF2-40B4-BE49-F238E27FC236}">
                  <a16:creationId xmlns:a16="http://schemas.microsoft.com/office/drawing/2014/main" id="{CE6550C2-A708-4EE9-9457-AD23D25BB71C}"/>
                </a:ext>
              </a:extLst>
            </p:cNvPr>
            <p:cNvCxnSpPr>
              <a:cxnSpLocks noChangeShapeType="1"/>
              <a:stCxn id="16" idx="4"/>
              <a:endCxn id="28" idx="3"/>
            </p:cNvCxnSpPr>
            <p:nvPr/>
          </p:nvCxnSpPr>
          <p:spPr bwMode="auto">
            <a:xfrm rot="16200000" flipH="1">
              <a:off x="2995" y="1013"/>
              <a:ext cx="89" cy="2671"/>
            </a:xfrm>
            <a:prstGeom prst="curvedConnector3">
              <a:avLst>
                <a:gd name="adj1" fmla="val 26966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32">
              <a:extLst>
                <a:ext uri="{FF2B5EF4-FFF2-40B4-BE49-F238E27FC236}">
                  <a16:creationId xmlns:a16="http://schemas.microsoft.com/office/drawing/2014/main" id="{6AA88254-64FF-4839-813F-B922DB384899}"/>
                </a:ext>
              </a:extLst>
            </p:cNvPr>
            <p:cNvCxnSpPr>
              <a:cxnSpLocks noChangeShapeType="1"/>
              <a:stCxn id="20" idx="4"/>
              <a:endCxn id="25" idx="4"/>
            </p:cNvCxnSpPr>
            <p:nvPr/>
          </p:nvCxnSpPr>
          <p:spPr bwMode="auto">
            <a:xfrm rot="5400000" flipH="1" flipV="1">
              <a:off x="2928" y="1176"/>
              <a:ext cx="384" cy="2544"/>
            </a:xfrm>
            <a:prstGeom prst="curvedConnector3">
              <a:avLst>
                <a:gd name="adj1" fmla="val 6327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Text Box 33">
              <a:extLst>
                <a:ext uri="{FF2B5EF4-FFF2-40B4-BE49-F238E27FC236}">
                  <a16:creationId xmlns:a16="http://schemas.microsoft.com/office/drawing/2014/main" id="{6E4F91BD-524F-4E47-BD11-7C6440053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768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A</a:t>
              </a:r>
            </a:p>
          </p:txBody>
        </p:sp>
        <p:sp>
          <p:nvSpPr>
            <p:cNvPr id="35" name="Text Box 34">
              <a:extLst>
                <a:ext uri="{FF2B5EF4-FFF2-40B4-BE49-F238E27FC236}">
                  <a16:creationId xmlns:a16="http://schemas.microsoft.com/office/drawing/2014/main" id="{18331784-BF97-4DC2-A245-D7810084A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768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B</a:t>
              </a:r>
            </a:p>
          </p:txBody>
        </p:sp>
        <p:sp>
          <p:nvSpPr>
            <p:cNvPr id="36" name="Text Box 35">
              <a:extLst>
                <a:ext uri="{FF2B5EF4-FFF2-40B4-BE49-F238E27FC236}">
                  <a16:creationId xmlns:a16="http://schemas.microsoft.com/office/drawing/2014/main" id="{816AB39C-9DDB-4719-B386-8F36F0CC8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58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b</a:t>
              </a:r>
            </a:p>
          </p:txBody>
        </p:sp>
        <p:sp>
          <p:nvSpPr>
            <p:cNvPr id="37" name="Text Box 36">
              <a:extLst>
                <a:ext uri="{FF2B5EF4-FFF2-40B4-BE49-F238E27FC236}">
                  <a16:creationId xmlns:a16="http://schemas.microsoft.com/office/drawing/2014/main" id="{EA5D1C31-F500-48CD-A928-BAE3BFB0E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2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a</a:t>
              </a:r>
            </a:p>
          </p:txBody>
        </p:sp>
        <p:sp>
          <p:nvSpPr>
            <p:cNvPr id="38" name="Text Box 37">
              <a:extLst>
                <a:ext uri="{FF2B5EF4-FFF2-40B4-BE49-F238E27FC236}">
                  <a16:creationId xmlns:a16="http://schemas.microsoft.com/office/drawing/2014/main" id="{4428943A-DFB6-40B8-8190-B50B25A9A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9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</a:p>
          </p:txBody>
        </p:sp>
        <p:sp>
          <p:nvSpPr>
            <p:cNvPr id="39" name="Text Box 38">
              <a:extLst>
                <a:ext uri="{FF2B5EF4-FFF2-40B4-BE49-F238E27FC236}">
                  <a16:creationId xmlns:a16="http://schemas.microsoft.com/office/drawing/2014/main" id="{3A55A77E-2026-404B-AC87-D4785E57C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16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d</a:t>
              </a:r>
            </a:p>
          </p:txBody>
        </p:sp>
        <p:sp>
          <p:nvSpPr>
            <p:cNvPr id="40" name="Text Box 39">
              <a:extLst>
                <a:ext uri="{FF2B5EF4-FFF2-40B4-BE49-F238E27FC236}">
                  <a16:creationId xmlns:a16="http://schemas.microsoft.com/office/drawing/2014/main" id="{EA2395FC-6E4F-4188-BEBE-1D2D4DE50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4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e</a:t>
              </a:r>
            </a:p>
          </p:txBody>
        </p:sp>
        <p:sp>
          <p:nvSpPr>
            <p:cNvPr id="41" name="Text Box 40">
              <a:extLst>
                <a:ext uri="{FF2B5EF4-FFF2-40B4-BE49-F238E27FC236}">
                  <a16:creationId xmlns:a16="http://schemas.microsoft.com/office/drawing/2014/main" id="{FF69D519-D9E0-45C5-AB88-B7FE1A2CD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30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f</a:t>
              </a:r>
            </a:p>
          </p:txBody>
        </p:sp>
        <p:sp>
          <p:nvSpPr>
            <p:cNvPr id="42" name="Text Box 41">
              <a:extLst>
                <a:ext uri="{FF2B5EF4-FFF2-40B4-BE49-F238E27FC236}">
                  <a16:creationId xmlns:a16="http://schemas.microsoft.com/office/drawing/2014/main" id="{5717F0B2-F0B6-4C63-80C1-EEE5054D8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01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g</a:t>
              </a:r>
            </a:p>
          </p:txBody>
        </p:sp>
        <p:sp>
          <p:nvSpPr>
            <p:cNvPr id="43" name="Text Box 42">
              <a:extLst>
                <a:ext uri="{FF2B5EF4-FFF2-40B4-BE49-F238E27FC236}">
                  <a16:creationId xmlns:a16="http://schemas.microsoft.com/office/drawing/2014/main" id="{380743AC-30E9-42B3-825C-00A6394F0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9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h</a:t>
              </a:r>
            </a:p>
          </p:txBody>
        </p:sp>
        <p:sp>
          <p:nvSpPr>
            <p:cNvPr id="44" name="Text Box 43">
              <a:extLst>
                <a:ext uri="{FF2B5EF4-FFF2-40B4-BE49-F238E27FC236}">
                  <a16:creationId xmlns:a16="http://schemas.microsoft.com/office/drawing/2014/main" id="{116B19D7-06BA-4CA3-A6CC-3608D99D80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68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i</a:t>
              </a:r>
            </a:p>
          </p:txBody>
        </p:sp>
        <p:sp>
          <p:nvSpPr>
            <p:cNvPr id="45" name="Text Box 44">
              <a:extLst>
                <a:ext uri="{FF2B5EF4-FFF2-40B4-BE49-F238E27FC236}">
                  <a16:creationId xmlns:a16="http://schemas.microsoft.com/office/drawing/2014/main" id="{EED9B7A2-C1B8-4E1B-8F9F-3F6837A3D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44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j</a:t>
              </a:r>
            </a:p>
          </p:txBody>
        </p:sp>
        <p:sp>
          <p:nvSpPr>
            <p:cNvPr id="46" name="Text Box 45">
              <a:extLst>
                <a:ext uri="{FF2B5EF4-FFF2-40B4-BE49-F238E27FC236}">
                  <a16:creationId xmlns:a16="http://schemas.microsoft.com/office/drawing/2014/main" id="{AF988E44-0C36-428B-A851-748B88BDB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008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034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4.2.2  </a:t>
            </a:r>
            <a:r>
              <a:rPr lang="zh-CN" altLang="en-US"/>
              <a:t>关系的表示法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关系的矩阵表示法</a:t>
            </a:r>
          </a:p>
          <a:p>
            <a:endParaRPr lang="en-US" altLang="zh-CN"/>
          </a:p>
          <a:p>
            <a:r>
              <a:rPr lang="zh-CN" altLang="en-US"/>
              <a:t>设</a:t>
            </a:r>
            <a:r>
              <a:rPr lang="en-US" altLang="zh-CN"/>
              <a:t>A, B</a:t>
            </a:r>
            <a:r>
              <a:rPr lang="zh-CN" altLang="en-US"/>
              <a:t>是两个非空的有限集合，</a:t>
            </a:r>
            <a:r>
              <a:rPr lang="en-US" altLang="zh-CN"/>
              <a:t>R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A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/>
              <a:t>B</a:t>
            </a:r>
          </a:p>
          <a:p>
            <a:r>
              <a:rPr lang="en-US" altLang="zh-CN"/>
              <a:t>A = { a</a:t>
            </a:r>
            <a:r>
              <a:rPr lang="en-US" altLang="zh-CN" baseline="-25000"/>
              <a:t>1</a:t>
            </a:r>
            <a:r>
              <a:rPr lang="en-US" altLang="zh-CN"/>
              <a:t>,a</a:t>
            </a:r>
            <a:r>
              <a:rPr lang="en-US" altLang="zh-CN" baseline="-25000"/>
              <a:t>2</a:t>
            </a:r>
            <a:r>
              <a:rPr lang="en-US" altLang="zh-CN"/>
              <a:t>,a</a:t>
            </a:r>
            <a:r>
              <a:rPr lang="en-US" altLang="zh-CN" baseline="-25000"/>
              <a:t>3</a:t>
            </a:r>
            <a:r>
              <a:rPr lang="en-US" altLang="zh-CN"/>
              <a:t>,…a</a:t>
            </a:r>
            <a:r>
              <a:rPr lang="en-US" altLang="zh-CN" baseline="-25000"/>
              <a:t>m</a:t>
            </a:r>
            <a:r>
              <a:rPr lang="en-US" altLang="zh-CN"/>
              <a:t> }       B = { b</a:t>
            </a:r>
            <a:r>
              <a:rPr lang="en-US" altLang="zh-CN" baseline="-25000"/>
              <a:t>1</a:t>
            </a:r>
            <a:r>
              <a:rPr lang="en-US" altLang="zh-CN"/>
              <a:t>,b</a:t>
            </a:r>
            <a:r>
              <a:rPr lang="en-US" altLang="zh-CN" baseline="-25000"/>
              <a:t>2</a:t>
            </a:r>
            <a:r>
              <a:rPr lang="en-US" altLang="zh-CN"/>
              <a:t>,b</a:t>
            </a:r>
            <a:r>
              <a:rPr lang="en-US" altLang="zh-CN" baseline="-25000"/>
              <a:t>3</a:t>
            </a:r>
            <a:r>
              <a:rPr lang="en-US" altLang="zh-CN"/>
              <a:t>,…b</a:t>
            </a:r>
            <a:r>
              <a:rPr lang="en-US" altLang="zh-CN" baseline="-25000"/>
              <a:t>n</a:t>
            </a:r>
            <a:r>
              <a:rPr lang="en-US" altLang="zh-CN"/>
              <a:t> }</a:t>
            </a:r>
          </a:p>
          <a:p>
            <a:endParaRPr lang="en-US" altLang="zh-CN"/>
          </a:p>
          <a:p>
            <a:r>
              <a:rPr lang="zh-CN" altLang="en-US"/>
              <a:t>令 </a:t>
            </a:r>
            <a:r>
              <a:rPr lang="en-US" altLang="zh-CN"/>
              <a:t>M</a:t>
            </a:r>
            <a:r>
              <a:rPr lang="en-US" altLang="zh-CN" baseline="-25000"/>
              <a:t>R </a:t>
            </a:r>
            <a:r>
              <a:rPr lang="en-US" altLang="zh-CN"/>
              <a:t>= (x</a:t>
            </a:r>
            <a:r>
              <a:rPr lang="en-US" altLang="zh-CN" baseline="-25000"/>
              <a:t>ij</a:t>
            </a:r>
            <a:r>
              <a:rPr lang="en-US" altLang="zh-CN"/>
              <a:t>)</a:t>
            </a:r>
            <a:r>
              <a:rPr lang="en-US" altLang="zh-CN" baseline="-25000"/>
              <a:t>m×n </a:t>
            </a:r>
            <a:r>
              <a:rPr lang="zh-CN" altLang="en-US"/>
              <a:t>，</a:t>
            </a:r>
            <a:r>
              <a:rPr lang="en-US" altLang="zh-CN"/>
              <a:t>i = 1…m ,    j = 1…n</a:t>
            </a:r>
          </a:p>
          <a:p>
            <a:endParaRPr lang="en-US" altLang="zh-CN"/>
          </a:p>
          <a:p>
            <a:r>
              <a:rPr lang="en-US" altLang="zh-CN"/>
              <a:t>           1     </a:t>
            </a:r>
            <a:r>
              <a:rPr lang="zh-CN" altLang="en-US"/>
              <a:t>当（</a:t>
            </a:r>
            <a:r>
              <a:rPr lang="en-US" altLang="zh-CN"/>
              <a:t>a</a:t>
            </a:r>
            <a:r>
              <a:rPr lang="en-US" altLang="zh-CN" baseline="-25000"/>
              <a:t>i</a:t>
            </a:r>
            <a:r>
              <a:rPr lang="en-US" altLang="zh-CN"/>
              <a:t>, b</a:t>
            </a:r>
            <a:r>
              <a:rPr lang="en-US" altLang="zh-CN" baseline="-25000"/>
              <a:t>j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 R</a:t>
            </a:r>
          </a:p>
          <a:p>
            <a:r>
              <a:rPr lang="en-US" altLang="zh-CN"/>
              <a:t>x</a:t>
            </a:r>
            <a:r>
              <a:rPr lang="en-US" altLang="zh-CN" baseline="-25000"/>
              <a:t>ij</a:t>
            </a:r>
            <a:r>
              <a:rPr lang="en-US" altLang="zh-CN"/>
              <a:t> = </a:t>
            </a:r>
          </a:p>
          <a:p>
            <a:r>
              <a:rPr lang="en-US" altLang="zh-CN"/>
              <a:t>           0     </a:t>
            </a:r>
            <a:r>
              <a:rPr lang="zh-CN" altLang="en-US"/>
              <a:t>当（</a:t>
            </a:r>
            <a:r>
              <a:rPr lang="en-US" altLang="zh-CN"/>
              <a:t>a</a:t>
            </a:r>
            <a:r>
              <a:rPr lang="en-US" altLang="zh-CN" baseline="-25000"/>
              <a:t>i</a:t>
            </a:r>
            <a:r>
              <a:rPr lang="en-US" altLang="zh-CN"/>
              <a:t>, b</a:t>
            </a:r>
            <a:r>
              <a:rPr lang="en-US" altLang="zh-CN" baseline="-25000"/>
              <a:t>j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18" charset="2"/>
              </a:rPr>
              <a:t></a:t>
            </a:r>
            <a:r>
              <a:rPr lang="en-US" altLang="zh-CN"/>
              <a:t> R</a:t>
            </a:r>
          </a:p>
          <a:p>
            <a:endParaRPr lang="en-US" altLang="zh-CN"/>
          </a:p>
          <a:p>
            <a:r>
              <a:rPr lang="zh-CN" altLang="en-US"/>
              <a:t>称</a:t>
            </a:r>
            <a:r>
              <a:rPr lang="en-US" altLang="zh-CN"/>
              <a:t>M</a:t>
            </a:r>
            <a:r>
              <a:rPr lang="en-US" altLang="zh-CN" baseline="-25000"/>
              <a:t>R</a:t>
            </a:r>
            <a:r>
              <a:rPr lang="zh-CN" altLang="en-US"/>
              <a:t>为关系</a:t>
            </a:r>
            <a:r>
              <a:rPr lang="en-US" altLang="zh-CN"/>
              <a:t>R</a:t>
            </a:r>
            <a:r>
              <a:rPr lang="zh-CN" altLang="en-US"/>
              <a:t>的关系矩阵。</a:t>
            </a:r>
          </a:p>
          <a:p>
            <a:endParaRPr lang="zh-CN" alt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602FC85-F58F-4CC4-8B59-FFFFB193C11C}"/>
              </a:ext>
            </a:extLst>
          </p:cNvPr>
          <p:cNvSpPr>
            <a:spLocks/>
          </p:cNvSpPr>
          <p:nvPr/>
        </p:nvSpPr>
        <p:spPr bwMode="auto">
          <a:xfrm>
            <a:off x="1256440" y="3970985"/>
            <a:ext cx="155943" cy="703978"/>
          </a:xfrm>
          <a:prstGeom prst="leftBrace">
            <a:avLst>
              <a:gd name="adj1" fmla="val 4172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30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4.2.2  </a:t>
            </a:r>
            <a:r>
              <a:rPr lang="zh-CN" altLang="en-US"/>
              <a:t>关系的表示法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例</a:t>
            </a:r>
            <a:endParaRPr lang="en-US" altLang="zh-CN" b="1"/>
          </a:p>
          <a:p>
            <a:r>
              <a:rPr lang="en-US" altLang="zh-CN"/>
              <a:t>A={ a</a:t>
            </a:r>
            <a:r>
              <a:rPr lang="en-US" altLang="zh-CN" baseline="-25000"/>
              <a:t>1</a:t>
            </a:r>
            <a:r>
              <a:rPr lang="en-US" altLang="zh-CN"/>
              <a:t>, a</a:t>
            </a:r>
            <a:r>
              <a:rPr lang="en-US" altLang="zh-CN" baseline="-25000"/>
              <a:t>2</a:t>
            </a:r>
            <a:r>
              <a:rPr lang="en-US" altLang="zh-CN"/>
              <a:t>, a</a:t>
            </a:r>
            <a:r>
              <a:rPr lang="en-US" altLang="zh-CN" baseline="-25000"/>
              <a:t>3</a:t>
            </a:r>
            <a:r>
              <a:rPr lang="en-US" altLang="zh-CN"/>
              <a:t>, a</a:t>
            </a:r>
            <a:r>
              <a:rPr lang="en-US" altLang="zh-CN" baseline="-25000"/>
              <a:t>4</a:t>
            </a:r>
            <a:r>
              <a:rPr lang="en-US" altLang="zh-CN"/>
              <a:t> } </a:t>
            </a:r>
            <a:r>
              <a:rPr lang="zh-CN" altLang="en-US"/>
              <a:t>，    </a:t>
            </a:r>
            <a:r>
              <a:rPr lang="en-US" altLang="zh-CN"/>
              <a:t>R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A×A</a:t>
            </a:r>
          </a:p>
          <a:p>
            <a:r>
              <a:rPr lang="en-US" altLang="zh-CN"/>
              <a:t>R ={ (a</a:t>
            </a:r>
            <a:r>
              <a:rPr lang="en-US" altLang="zh-CN" baseline="-25000"/>
              <a:t>1</a:t>
            </a:r>
            <a:r>
              <a:rPr lang="en-US" altLang="zh-CN"/>
              <a:t>,a</a:t>
            </a:r>
            <a:r>
              <a:rPr lang="en-US" altLang="zh-CN" baseline="-25000"/>
              <a:t>1</a:t>
            </a:r>
            <a:r>
              <a:rPr lang="en-US" altLang="zh-CN"/>
              <a:t>), (a</a:t>
            </a:r>
            <a:r>
              <a:rPr lang="en-US" altLang="zh-CN" baseline="-25000"/>
              <a:t>1</a:t>
            </a:r>
            <a:r>
              <a:rPr lang="en-US" altLang="zh-CN"/>
              <a:t>,a</a:t>
            </a:r>
            <a:r>
              <a:rPr lang="en-US" altLang="zh-CN" baseline="-25000"/>
              <a:t>2</a:t>
            </a:r>
            <a:r>
              <a:rPr lang="en-US" altLang="zh-CN"/>
              <a:t>), (a</a:t>
            </a:r>
            <a:r>
              <a:rPr lang="en-US" altLang="zh-CN" baseline="-25000"/>
              <a:t>1</a:t>
            </a:r>
            <a:r>
              <a:rPr lang="en-US" altLang="zh-CN"/>
              <a:t>,a</a:t>
            </a:r>
            <a:r>
              <a:rPr lang="en-US" altLang="zh-CN" baseline="-25000"/>
              <a:t>3</a:t>
            </a:r>
            <a:r>
              <a:rPr lang="en-US" altLang="zh-CN"/>
              <a:t>), (a</a:t>
            </a:r>
            <a:r>
              <a:rPr lang="en-US" altLang="zh-CN" baseline="-25000"/>
              <a:t>1</a:t>
            </a:r>
            <a:r>
              <a:rPr lang="en-US" altLang="zh-CN"/>
              <a:t>,a</a:t>
            </a:r>
            <a:r>
              <a:rPr lang="en-US" altLang="zh-CN" baseline="-25000"/>
              <a:t>4</a:t>
            </a:r>
            <a:r>
              <a:rPr lang="en-US" altLang="zh-CN"/>
              <a:t>), (a</a:t>
            </a:r>
            <a:r>
              <a:rPr lang="en-US" altLang="zh-CN" baseline="-25000"/>
              <a:t>2</a:t>
            </a:r>
            <a:r>
              <a:rPr lang="en-US" altLang="zh-CN"/>
              <a:t>,a</a:t>
            </a:r>
            <a:r>
              <a:rPr lang="en-US" altLang="zh-CN" baseline="-25000"/>
              <a:t>2</a:t>
            </a:r>
            <a:r>
              <a:rPr lang="en-US" altLang="zh-CN"/>
              <a:t>), (a</a:t>
            </a:r>
            <a:r>
              <a:rPr lang="en-US" altLang="zh-CN" baseline="-25000"/>
              <a:t>2</a:t>
            </a:r>
            <a:r>
              <a:rPr lang="en-US" altLang="zh-CN"/>
              <a:t>,a</a:t>
            </a:r>
            <a:r>
              <a:rPr lang="en-US" altLang="zh-CN" baseline="-25000"/>
              <a:t>3</a:t>
            </a:r>
            <a:r>
              <a:rPr lang="en-US" altLang="zh-CN"/>
              <a:t>), (a</a:t>
            </a:r>
            <a:r>
              <a:rPr lang="en-US" altLang="zh-CN" baseline="-25000"/>
              <a:t>2</a:t>
            </a:r>
            <a:r>
              <a:rPr lang="en-US" altLang="zh-CN"/>
              <a:t>,a</a:t>
            </a:r>
            <a:r>
              <a:rPr lang="en-US" altLang="zh-CN" baseline="-25000"/>
              <a:t>4</a:t>
            </a:r>
            <a:r>
              <a:rPr lang="en-US" altLang="zh-CN"/>
              <a:t>),</a:t>
            </a:r>
          </a:p>
          <a:p>
            <a:r>
              <a:rPr lang="en-US" altLang="zh-CN"/>
              <a:t>              (a</a:t>
            </a:r>
            <a:r>
              <a:rPr lang="en-US" altLang="zh-CN" baseline="-25000"/>
              <a:t>3</a:t>
            </a:r>
            <a:r>
              <a:rPr lang="en-US" altLang="zh-CN"/>
              <a:t>,a</a:t>
            </a:r>
            <a:r>
              <a:rPr lang="en-US" altLang="zh-CN" baseline="-25000"/>
              <a:t>3</a:t>
            </a:r>
            <a:r>
              <a:rPr lang="en-US" altLang="zh-CN"/>
              <a:t>), (a</a:t>
            </a:r>
            <a:r>
              <a:rPr lang="en-US" altLang="zh-CN" baseline="-25000"/>
              <a:t>3</a:t>
            </a:r>
            <a:r>
              <a:rPr lang="en-US" altLang="zh-CN"/>
              <a:t>,a</a:t>
            </a:r>
            <a:r>
              <a:rPr lang="en-US" altLang="zh-CN" baseline="-25000"/>
              <a:t>4</a:t>
            </a:r>
            <a:r>
              <a:rPr lang="en-US" altLang="zh-CN"/>
              <a:t>), (a</a:t>
            </a:r>
            <a:r>
              <a:rPr lang="en-US" altLang="zh-CN" baseline="-25000"/>
              <a:t>4</a:t>
            </a:r>
            <a:r>
              <a:rPr lang="en-US" altLang="zh-CN"/>
              <a:t>,a</a:t>
            </a:r>
            <a:r>
              <a:rPr lang="en-US" altLang="zh-CN" baseline="-25000"/>
              <a:t>4</a:t>
            </a:r>
            <a:r>
              <a:rPr lang="en-US" altLang="zh-CN"/>
              <a:t>) }</a:t>
            </a:r>
          </a:p>
          <a:p>
            <a:endParaRPr lang="en-US" altLang="zh-CN"/>
          </a:p>
          <a:p>
            <a:r>
              <a:rPr lang="zh-CN" altLang="en-US"/>
              <a:t>关系</a:t>
            </a:r>
            <a:r>
              <a:rPr lang="en-US" altLang="zh-CN"/>
              <a:t>R</a:t>
            </a:r>
            <a:r>
              <a:rPr lang="zh-CN" altLang="en-US"/>
              <a:t>的关系矩阵</a:t>
            </a:r>
          </a:p>
          <a:p>
            <a:endParaRPr lang="en-US" altLang="zh-CN"/>
          </a:p>
          <a:p>
            <a:endParaRPr lang="zh-CN" altLang="en-US"/>
          </a:p>
        </p:txBody>
      </p:sp>
      <p:grpSp>
        <p:nvGrpSpPr>
          <p:cNvPr id="4" name="Group 34">
            <a:extLst>
              <a:ext uri="{FF2B5EF4-FFF2-40B4-BE49-F238E27FC236}">
                <a16:creationId xmlns:a16="http://schemas.microsoft.com/office/drawing/2014/main" id="{A26AEE54-72DA-4F09-BD5B-80A0B93DF82A}"/>
              </a:ext>
            </a:extLst>
          </p:cNvPr>
          <p:cNvGrpSpPr>
            <a:grpSpLocks/>
          </p:cNvGrpSpPr>
          <p:nvPr/>
        </p:nvGrpSpPr>
        <p:grpSpPr bwMode="auto">
          <a:xfrm>
            <a:off x="2878428" y="3360312"/>
            <a:ext cx="3130550" cy="2514600"/>
            <a:chOff x="1632" y="1392"/>
            <a:chExt cx="1972" cy="1584"/>
          </a:xfrm>
        </p:grpSpPr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id="{02FCC311-9933-44AF-9E50-A60A1A691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1725"/>
              <a:ext cx="48" cy="1206"/>
            </a:xfrm>
            <a:prstGeom prst="leftBracket">
              <a:avLst>
                <a:gd name="adj" fmla="val 20937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147DDB1D-E59C-4A78-AF32-6691A4DEA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0" y="1723"/>
              <a:ext cx="44" cy="1208"/>
            </a:xfrm>
            <a:prstGeom prst="rightBracket">
              <a:avLst>
                <a:gd name="adj" fmla="val 22878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A8D1DC91-0523-4E4D-9F92-ADCC9CCE4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39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a</a:t>
              </a:r>
              <a:r>
                <a:rPr lang="en-US" altLang="zh-CN" sz="2400" baseline="-25000"/>
                <a:t>1</a:t>
              </a: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30329726-12B3-4DE2-A045-9867A5C609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39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a</a:t>
              </a:r>
              <a:r>
                <a:rPr lang="en-US" altLang="zh-CN" sz="2400" baseline="-25000"/>
                <a:t>2</a:t>
              </a: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CB2DECCC-F271-4BE4-9DEE-27315A889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9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a</a:t>
              </a:r>
              <a:r>
                <a:rPr lang="en-US" altLang="zh-CN" sz="2400" baseline="-25000"/>
                <a:t>3</a:t>
              </a: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CE23B94B-DEA8-44BB-9FEB-25CBE005F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39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a</a:t>
              </a:r>
              <a:r>
                <a:rPr lang="en-US" altLang="zh-CN" sz="2400" baseline="-25000"/>
                <a:t>4</a:t>
              </a: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8F27D07E-8D10-4079-8455-9F6E4EECD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a</a:t>
              </a:r>
              <a:r>
                <a:rPr lang="en-US" altLang="zh-CN" sz="2400" baseline="-25000"/>
                <a:t>1</a:t>
              </a: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B0E343FA-5211-49F2-8422-BAD89E2F8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0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a</a:t>
              </a:r>
              <a:r>
                <a:rPr lang="en-US" altLang="zh-CN" sz="2400" baseline="-25000"/>
                <a:t>2</a:t>
              </a: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845E33DA-2F1B-42D2-9D53-3A31095496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a</a:t>
              </a:r>
              <a:r>
                <a:rPr lang="en-US" altLang="zh-CN" sz="2400" baseline="-25000"/>
                <a:t>3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03E897CF-B0C5-4DF7-9328-D4BD7E42B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68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a</a:t>
              </a:r>
              <a:r>
                <a:rPr lang="en-US" altLang="zh-CN" sz="2400" baseline="-25000"/>
                <a:t>4</a:t>
              </a:r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C6450469-968D-48B5-8067-A21F0AE13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A911CC2D-D724-4DD8-9CE7-85C590FCD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C6076AA6-E1D2-4B3F-BBE9-929525875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7C18932D-451D-40C0-A18C-321DD15D0C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68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9E08D0A5-F159-4D4C-80E7-8EB5E48029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6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4AB178EB-4FD7-4193-B473-55FA987DF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7E96EE0E-483C-4207-A2CF-2AA4256ED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6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61FB6D00-7AD1-4559-A668-82B9DBE3C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88EE20A3-2069-4976-AB70-C592194DD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3D988AA0-6976-4661-B5ED-29A5D88CB8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0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25" name="Text Box 25">
              <a:extLst>
                <a:ext uri="{FF2B5EF4-FFF2-40B4-BE49-F238E27FC236}">
                  <a16:creationId xmlns:a16="http://schemas.microsoft.com/office/drawing/2014/main" id="{7903BE80-5AAD-4EEE-8337-1754AAA640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844BEC13-D8C0-4647-BD0C-FD4BC78F1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27" name="Text Box 27">
              <a:extLst>
                <a:ext uri="{FF2B5EF4-FFF2-40B4-BE49-F238E27FC236}">
                  <a16:creationId xmlns:a16="http://schemas.microsoft.com/office/drawing/2014/main" id="{85548A00-CB50-4E58-BE90-62A115964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68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8" name="Text Box 28">
              <a:extLst>
                <a:ext uri="{FF2B5EF4-FFF2-40B4-BE49-F238E27FC236}">
                  <a16:creationId xmlns:a16="http://schemas.microsoft.com/office/drawing/2014/main" id="{CB2C6558-0B0F-4A01-BB7C-76F198684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68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9" name="Text Box 29">
              <a:extLst>
                <a:ext uri="{FF2B5EF4-FFF2-40B4-BE49-F238E27FC236}">
                  <a16:creationId xmlns:a16="http://schemas.microsoft.com/office/drawing/2014/main" id="{731083C5-657C-4848-93B3-899C16E96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68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30" name="Text Box 30">
              <a:extLst>
                <a:ext uri="{FF2B5EF4-FFF2-40B4-BE49-F238E27FC236}">
                  <a16:creationId xmlns:a16="http://schemas.microsoft.com/office/drawing/2014/main" id="{155011FD-04FC-46FD-B1A8-E85DD0E860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576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4.2.2  </a:t>
            </a:r>
            <a:r>
              <a:rPr lang="zh-CN" altLang="en-US"/>
              <a:t>关系的表示法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布尔运算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布尔加法(逻辑析取)</a:t>
            </a:r>
          </a:p>
          <a:p>
            <a:r>
              <a:rPr lang="zh-CN" altLang="en-US"/>
              <a:t>0 + 0 = 0,</a:t>
            </a:r>
            <a:r>
              <a:rPr lang="en-US" altLang="zh-CN"/>
              <a:t> </a:t>
            </a:r>
            <a:r>
              <a:rPr lang="zh-CN" altLang="en-US"/>
              <a:t>0 + 1 = 1 + 0 = 1 + 1 = 1.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布尔乘法(逻辑合取)</a:t>
            </a:r>
          </a:p>
          <a:p>
            <a:r>
              <a:rPr lang="zh-CN" altLang="en-US"/>
              <a:t>1 · 1 = 1,</a:t>
            </a:r>
            <a:r>
              <a:rPr lang="en-US" altLang="zh-CN"/>
              <a:t> </a:t>
            </a:r>
            <a:r>
              <a:rPr lang="zh-CN" altLang="en-US"/>
              <a:t>0 · 1 = 1 · 0 = 0 · 0 = 0.</a:t>
            </a:r>
          </a:p>
          <a:p>
            <a:endParaRPr lang="zh-CN" altLang="en-US"/>
          </a:p>
          <a:p>
            <a:r>
              <a:rPr lang="zh-CN" altLang="en-US" b="1"/>
              <a:t>布尔矩阵的运算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交运算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并运算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积运算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141" y="3346960"/>
            <a:ext cx="5618458" cy="115270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142" y="4499665"/>
            <a:ext cx="5619170" cy="1200349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142" y="5700014"/>
            <a:ext cx="5619171" cy="1090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2E2D5D-CD95-45D6-8CE5-F433217AF499}"/>
              </a:ext>
            </a:extLst>
          </p:cNvPr>
          <p:cNvSpPr txBox="1"/>
          <p:nvPr/>
        </p:nvSpPr>
        <p:spPr>
          <a:xfrm>
            <a:off x="2050542" y="2084832"/>
            <a:ext cx="5042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关系</a:t>
            </a:r>
          </a:p>
        </p:txBody>
      </p:sp>
    </p:spTree>
    <p:extLst>
      <p:ext uri="{BB962C8B-B14F-4D97-AF65-F5344CB8AC3E}">
        <p14:creationId xmlns:p14="http://schemas.microsoft.com/office/powerpoint/2010/main" val="2073902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41258" y="1626050"/>
            <a:ext cx="4638675" cy="397590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4.1  </a:t>
            </a:r>
            <a:r>
              <a:rPr lang="zh-CN" altLang="en-US" sz="2400">
                <a:effectLst/>
              </a:rPr>
              <a:t>集合的叉积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4.2  </a:t>
            </a:r>
            <a:r>
              <a:rPr lang="zh-CN" altLang="en-US" sz="2400">
                <a:effectLst/>
              </a:rPr>
              <a:t>关系的定义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rgbClr val="FF0000"/>
                </a:solidFill>
                <a:effectLst/>
              </a:rPr>
              <a:t>4.3  </a:t>
            </a:r>
            <a:r>
              <a:rPr lang="zh-CN" altLang="en-US" sz="2400">
                <a:solidFill>
                  <a:srgbClr val="FF0000"/>
                </a:solidFill>
                <a:effectLst/>
              </a:rPr>
              <a:t>关系的运算</a:t>
            </a:r>
            <a:endParaRPr lang="en-US" altLang="zh-CN" sz="2400">
              <a:solidFill>
                <a:srgbClr val="FF0000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chemeClr val="tx1"/>
                </a:solidFill>
                <a:effectLst/>
              </a:rPr>
              <a:t>4.4  </a:t>
            </a:r>
            <a:r>
              <a:rPr lang="zh-CN" altLang="en-US" sz="2400">
                <a:solidFill>
                  <a:schemeClr val="tx1"/>
                </a:solidFill>
                <a:effectLst/>
              </a:rPr>
              <a:t>二元关系的基本性质</a:t>
            </a:r>
            <a:endParaRPr lang="en-US" altLang="zh-CN" sz="2400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4.5  </a:t>
            </a:r>
            <a:r>
              <a:rPr lang="zh-CN" altLang="en-US" sz="2400">
                <a:effectLst/>
              </a:rPr>
              <a:t>等价关系</a:t>
            </a:r>
            <a:endParaRPr lang="en-US" altLang="zh-CN" sz="2400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4.6 </a:t>
            </a:r>
            <a:r>
              <a:rPr lang="zh-CN" altLang="en-US" sz="2400">
                <a:effectLst/>
              </a:rPr>
              <a:t> 半序关系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43346" cy="514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关系</a:t>
            </a:r>
          </a:p>
        </p:txBody>
      </p:sp>
    </p:spTree>
    <p:extLst>
      <p:ext uri="{BB962C8B-B14F-4D97-AF65-F5344CB8AC3E}">
        <p14:creationId xmlns:p14="http://schemas.microsoft.com/office/powerpoint/2010/main" val="565634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4.3  </a:t>
            </a:r>
            <a:r>
              <a:rPr lang="zh-CN" altLang="en-US"/>
              <a:t>关系的运算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关系是一种特殊的集合，因此集合的所有基本运算（并、交、差、补），都可以应用到关系中，并且同样满足集合的所有运算定律。</a:t>
            </a:r>
          </a:p>
          <a:p>
            <a:endParaRPr lang="zh-CN" altLang="en-US"/>
          </a:p>
          <a:p>
            <a:r>
              <a:rPr lang="zh-CN" altLang="en-US" b="1"/>
              <a:t>例</a:t>
            </a:r>
            <a:r>
              <a:rPr lang="en-US" altLang="zh-CN" b="1"/>
              <a:t>  </a:t>
            </a:r>
            <a:r>
              <a:rPr lang="zh-CN" altLang="en-US"/>
              <a:t>设 A = {a, b, c}，B = {1, 2, 3, 4}，从 A 到 B 的关系 R 和 S 定义为：</a:t>
            </a:r>
          </a:p>
          <a:p>
            <a:r>
              <a:rPr lang="zh-CN" altLang="en-US"/>
              <a:t>R = {( a, 1 ), ( b, 2 ), ( c, 3 )}, S = {( a, 1 ), ( a, 2 ), ( a, 3 ), ( a, 4 )}</a:t>
            </a:r>
          </a:p>
          <a:p>
            <a:r>
              <a:rPr lang="zh-CN" altLang="en-US"/>
              <a:t>计算 R ∪ S, R ∩ S, S</a:t>
            </a:r>
            <a:r>
              <a:rPr lang="en-US" altLang="zh-CN"/>
              <a:t>\</a:t>
            </a:r>
            <a:r>
              <a:rPr lang="zh-CN" altLang="en-US"/>
              <a:t>R, R</a:t>
            </a:r>
            <a:r>
              <a:rPr lang="en-US" altLang="zh-CN"/>
              <a:t>’</a:t>
            </a:r>
            <a:r>
              <a:rPr lang="zh-CN" altLang="en-US"/>
              <a:t>.</a:t>
            </a:r>
          </a:p>
          <a:p>
            <a:r>
              <a:rPr lang="zh-CN" altLang="en-US"/>
              <a:t>解：</a:t>
            </a:r>
          </a:p>
          <a:p>
            <a:r>
              <a:rPr lang="zh-CN" altLang="en-US"/>
              <a:t>R ∪ S = {</a:t>
            </a:r>
            <a:r>
              <a:rPr lang="en-US" altLang="zh-CN"/>
              <a:t>(</a:t>
            </a:r>
            <a:r>
              <a:rPr lang="zh-CN" altLang="en-US"/>
              <a:t> a, 1 ), </a:t>
            </a:r>
            <a:r>
              <a:rPr lang="en-US" altLang="zh-CN"/>
              <a:t>(</a:t>
            </a:r>
            <a:r>
              <a:rPr lang="zh-CN" altLang="en-US"/>
              <a:t> b, 2 ), ( c, 3 ), ( a, 2 ), ( a, 3 ), ( a, 4 )}；</a:t>
            </a:r>
          </a:p>
          <a:p>
            <a:r>
              <a:rPr lang="zh-CN" altLang="en-US"/>
              <a:t>R ∩ S = {</a:t>
            </a:r>
            <a:r>
              <a:rPr lang="en-US" altLang="zh-CN"/>
              <a:t>(</a:t>
            </a:r>
            <a:r>
              <a:rPr lang="zh-CN" altLang="en-US"/>
              <a:t> a, 1 )}；</a:t>
            </a:r>
          </a:p>
          <a:p>
            <a:r>
              <a:rPr lang="zh-CN" altLang="en-US"/>
              <a:t>S</a:t>
            </a:r>
            <a:r>
              <a:rPr lang="en-US" altLang="zh-CN"/>
              <a:t>\</a:t>
            </a:r>
            <a:r>
              <a:rPr lang="zh-CN" altLang="en-US"/>
              <a:t>R = {</a:t>
            </a:r>
            <a:r>
              <a:rPr lang="en-US" altLang="zh-CN"/>
              <a:t>(</a:t>
            </a:r>
            <a:r>
              <a:rPr lang="zh-CN" altLang="en-US"/>
              <a:t> a, 2 ), </a:t>
            </a:r>
            <a:r>
              <a:rPr lang="en-US" altLang="zh-CN"/>
              <a:t>(</a:t>
            </a:r>
            <a:r>
              <a:rPr lang="zh-CN" altLang="en-US"/>
              <a:t> a, 3 ), ( a, 4 )}；</a:t>
            </a:r>
          </a:p>
          <a:p>
            <a:r>
              <a:rPr lang="zh-CN" altLang="en-US"/>
              <a:t>R</a:t>
            </a:r>
            <a:r>
              <a:rPr lang="en-US" altLang="zh-CN"/>
              <a:t>’</a:t>
            </a:r>
            <a:r>
              <a:rPr lang="zh-CN" altLang="en-US"/>
              <a:t>= A × B </a:t>
            </a:r>
            <a:r>
              <a:rPr lang="en-US" altLang="zh-CN"/>
              <a:t>\</a:t>
            </a:r>
            <a:r>
              <a:rPr lang="zh-CN" altLang="en-US"/>
              <a:t> R </a:t>
            </a:r>
          </a:p>
          <a:p>
            <a:r>
              <a:rPr lang="zh-CN" altLang="en-US"/>
              <a:t>= {( a, 1 ), ( a, 2 ), ( a, 3 ), ( a, 4 ), ( b, 1 ), ( b, 2 ), ( b, 3 ), (b, 4 ), ( c, 1 ), ( c, 2 ), ( c, 3 ), ( c, 4 )} </a:t>
            </a:r>
            <a:r>
              <a:rPr lang="en-US" altLang="zh-CN"/>
              <a:t>\</a:t>
            </a:r>
            <a:r>
              <a:rPr lang="zh-CN" altLang="en-US"/>
              <a:t> {( a, 1 ), ( b, 2 ), ( c, 3 )} </a:t>
            </a:r>
          </a:p>
          <a:p>
            <a:r>
              <a:rPr lang="zh-CN" altLang="en-US"/>
              <a:t>= {( a, 2 ), (a, 3 ), ( a, 4 ), ( b, 1 ), ( b, 3 ), ( b, 4 ), ( c, 1 ), ( c, 2 ), (</a:t>
            </a:r>
            <a:r>
              <a:rPr lang="en-US" altLang="zh-CN"/>
              <a:t>c, 4)}</a:t>
            </a:r>
          </a:p>
        </p:txBody>
      </p:sp>
    </p:spTree>
    <p:extLst>
      <p:ext uri="{BB962C8B-B14F-4D97-AF65-F5344CB8AC3E}">
        <p14:creationId xmlns:p14="http://schemas.microsoft.com/office/powerpoint/2010/main" val="181219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DFCA63-963D-44EA-86F3-7B71F8C97C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4.3 </a:t>
            </a:r>
            <a:r>
              <a:rPr lang="zh-CN" altLang="en-US"/>
              <a:t>关系的运算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0C0009-5D30-4307-9352-FC2B3F8B1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关系的补的矩阵表示：</a:t>
            </a:r>
            <a:r>
              <a:rPr lang="en-US" altLang="zh-CN"/>
              <a:t>M</a:t>
            </a:r>
            <a:r>
              <a:rPr lang="en-US" altLang="zh-CN" baseline="-25000"/>
              <a:t>R’</a:t>
            </a:r>
            <a:r>
              <a:rPr lang="en-US" altLang="zh-CN" b="1"/>
              <a:t>=</a:t>
            </a:r>
            <a:r>
              <a:rPr lang="en-US" altLang="zh-CN"/>
              <a:t> </a:t>
            </a:r>
            <a:r>
              <a:rPr lang="zh-CN" altLang="en-US">
                <a:sym typeface="Symbol" panose="05050102010706020507" pitchFamily="18" charset="2"/>
              </a:rPr>
              <a:t></a:t>
            </a:r>
            <a:r>
              <a:rPr lang="en-US" altLang="zh-CN"/>
              <a:t>M</a:t>
            </a:r>
            <a:r>
              <a:rPr lang="en-US" altLang="zh-CN" baseline="-25000"/>
              <a:t>R</a:t>
            </a:r>
            <a:endParaRPr lang="en-US" altLang="zh-CN" b="1"/>
          </a:p>
          <a:p>
            <a:endParaRPr lang="en-US" altLang="zh-CN"/>
          </a:p>
          <a:p>
            <a:r>
              <a:rPr lang="en-US" altLang="zh-CN"/>
              <a:t>R = </a:t>
            </a:r>
            <a:r>
              <a:rPr lang="zh-CN" altLang="en-US"/>
              <a:t>{( a, 1 ), ( b, 2 ), ( c, 3 )} </a:t>
            </a:r>
            <a:endParaRPr lang="en-US" altLang="zh-CN"/>
          </a:p>
          <a:p>
            <a:r>
              <a:rPr lang="zh-CN" altLang="en-US"/>
              <a:t>R</a:t>
            </a:r>
            <a:r>
              <a:rPr lang="en-US" altLang="zh-CN"/>
              <a:t>’</a:t>
            </a:r>
            <a:r>
              <a:rPr lang="zh-CN" altLang="en-US"/>
              <a:t>= A × B </a:t>
            </a:r>
            <a:r>
              <a:rPr lang="en-US" altLang="zh-CN"/>
              <a:t>\</a:t>
            </a:r>
            <a:r>
              <a:rPr lang="zh-CN" altLang="en-US"/>
              <a:t> R </a:t>
            </a:r>
          </a:p>
          <a:p>
            <a:r>
              <a:rPr lang="zh-CN" altLang="en-US"/>
              <a:t>= {( a, 1 ), ( a, 2 ), ( a, 3 ), ( a, 4 ), ( b, 1 ), ( b, 2 ), ( b, 3 ), (b, 4 ), ( c, 1 ), ( c, 2 ), ( c, 3 ), ( c, 4 )} </a:t>
            </a:r>
            <a:r>
              <a:rPr lang="en-US" altLang="zh-CN"/>
              <a:t>\</a:t>
            </a:r>
            <a:r>
              <a:rPr lang="zh-CN" altLang="en-US"/>
              <a:t> {( a, 1 ), ( b, 2 ), ( c, 3 )} </a:t>
            </a:r>
          </a:p>
          <a:p>
            <a:r>
              <a:rPr lang="zh-CN" altLang="en-US"/>
              <a:t>= {( a, 2 ), (a, 3 ), ( a, 4 ), ( b, 1 ), ( b, 3 ), ( b, 4 ), ( c, 1 ), ( c, 2 ), (</a:t>
            </a:r>
            <a:r>
              <a:rPr lang="en-US" altLang="zh-CN"/>
              <a:t>c, 4)}</a:t>
            </a:r>
          </a:p>
          <a:p>
            <a:endParaRPr lang="en-US" altLang="zh-CN" b="1"/>
          </a:p>
          <a:p>
            <a:r>
              <a:rPr lang="en-US" altLang="zh-CN"/>
              <a:t>                            R                                                         </a:t>
            </a:r>
            <a:r>
              <a:rPr lang="zh-CN" altLang="en-US"/>
              <a:t>R</a:t>
            </a:r>
            <a:r>
              <a:rPr lang="en-US" altLang="zh-CN"/>
              <a:t>’</a:t>
            </a:r>
            <a:endParaRPr lang="zh-CN" altLang="en-US" b="1"/>
          </a:p>
        </p:txBody>
      </p:sp>
      <p:grpSp>
        <p:nvGrpSpPr>
          <p:cNvPr id="4" name="Group 34">
            <a:extLst>
              <a:ext uri="{FF2B5EF4-FFF2-40B4-BE49-F238E27FC236}">
                <a16:creationId xmlns:a16="http://schemas.microsoft.com/office/drawing/2014/main" id="{17CBD23A-0A0F-4BBB-8F3F-8F2F1A3D84EC}"/>
              </a:ext>
            </a:extLst>
          </p:cNvPr>
          <p:cNvGrpSpPr/>
          <p:nvPr/>
        </p:nvGrpSpPr>
        <p:grpSpPr bwMode="auto">
          <a:xfrm>
            <a:off x="1199741" y="4424765"/>
            <a:ext cx="2607972" cy="1628803"/>
            <a:chOff x="1632" y="1392"/>
            <a:chExt cx="1972" cy="1340"/>
          </a:xfrm>
        </p:grpSpPr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id="{C47B8CD1-2AAF-4340-9330-CD96AE91ABA9}"/>
                </a:ext>
              </a:extLst>
            </p:cNvPr>
            <p:cNvSpPr/>
            <p:nvPr/>
          </p:nvSpPr>
          <p:spPr bwMode="auto">
            <a:xfrm>
              <a:off x="2016" y="1725"/>
              <a:ext cx="48" cy="1007"/>
            </a:xfrm>
            <a:prstGeom prst="leftBracket">
              <a:avLst>
                <a:gd name="adj" fmla="val 209375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759BE5C9-46DE-422E-B6BC-7BEF9172006B}"/>
                </a:ext>
              </a:extLst>
            </p:cNvPr>
            <p:cNvSpPr/>
            <p:nvPr/>
          </p:nvSpPr>
          <p:spPr bwMode="auto">
            <a:xfrm>
              <a:off x="3552" y="1723"/>
              <a:ext cx="52" cy="1009"/>
            </a:xfrm>
            <a:prstGeom prst="rightBracket">
              <a:avLst>
                <a:gd name="adj" fmla="val 228788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E677FC79-4693-4DE9-9437-F9D03BC4F6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  <a:endParaRPr lang="en-US" altLang="zh-CN" sz="2400" baseline="-25000"/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1CD5BDAF-FBA6-456D-AF4A-8C6987DCA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2</a:t>
              </a:r>
              <a:endParaRPr lang="en-US" altLang="zh-CN" sz="2400" baseline="-25000"/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6E5B4777-1C86-4CD2-9AE9-4966AF9EE3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3</a:t>
              </a:r>
              <a:endParaRPr lang="en-US" altLang="zh-CN" sz="2400" baseline="-25000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90C100C9-E8C3-4CD6-B377-6CFFDFDE10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4</a:t>
              </a:r>
              <a:endParaRPr lang="en-US" altLang="zh-CN" sz="2400" baseline="-25000"/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75896818-B8F5-49D9-BC48-08C96164A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a</a:t>
              </a:r>
              <a:endParaRPr lang="en-US" altLang="zh-CN" sz="2400" baseline="-25000"/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821A079C-840D-4E93-B017-D78623C22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b</a:t>
              </a:r>
              <a:endParaRPr lang="en-US" altLang="zh-CN" sz="2400" baseline="-25000"/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80631906-CC34-409E-B61F-EEB55264F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endParaRPr lang="en-US" altLang="zh-CN" sz="2400" baseline="-25000"/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9880923D-F940-4CB6-A300-992172477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457F8E9B-9E99-415C-8A5D-6E81652328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DBBDCC23-40EE-450E-8B26-0C15E66CC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0FDF6BB3-F63E-40BF-80CE-7087E8A14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C132C996-263F-488E-8755-35080F65B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C07459A8-8788-4E8B-8464-FADFBB268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B811A34A-6542-4A05-930C-25A118B0B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1BDDDC81-F322-4A3F-B93B-F7F677F13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B6D88072-8978-432D-9788-AA00D525E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5" name="Text Box 25">
              <a:extLst>
                <a:ext uri="{FF2B5EF4-FFF2-40B4-BE49-F238E27FC236}">
                  <a16:creationId xmlns:a16="http://schemas.microsoft.com/office/drawing/2014/main" id="{3A9B5325-2B94-47B0-8AA0-6AC4DF448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2D22D1F7-66B8-4CCB-992A-429241DE1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30" name="Text Box 30">
              <a:extLst>
                <a:ext uri="{FF2B5EF4-FFF2-40B4-BE49-F238E27FC236}">
                  <a16:creationId xmlns:a16="http://schemas.microsoft.com/office/drawing/2014/main" id="{6B5D60E7-A068-43CA-A2B8-273162422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</p:grpSp>
      <p:grpSp>
        <p:nvGrpSpPr>
          <p:cNvPr id="31" name="Group 34">
            <a:extLst>
              <a:ext uri="{FF2B5EF4-FFF2-40B4-BE49-F238E27FC236}">
                <a16:creationId xmlns:a16="http://schemas.microsoft.com/office/drawing/2014/main" id="{ECEEC4C8-9D21-4FC4-A7AA-869BF38DCB46}"/>
              </a:ext>
            </a:extLst>
          </p:cNvPr>
          <p:cNvGrpSpPr/>
          <p:nvPr/>
        </p:nvGrpSpPr>
        <p:grpSpPr bwMode="auto">
          <a:xfrm>
            <a:off x="5271130" y="4424765"/>
            <a:ext cx="2607972" cy="1628803"/>
            <a:chOff x="1632" y="1392"/>
            <a:chExt cx="1972" cy="1340"/>
          </a:xfrm>
        </p:grpSpPr>
        <p:sp>
          <p:nvSpPr>
            <p:cNvPr id="32" name="AutoShape 4">
              <a:extLst>
                <a:ext uri="{FF2B5EF4-FFF2-40B4-BE49-F238E27FC236}">
                  <a16:creationId xmlns:a16="http://schemas.microsoft.com/office/drawing/2014/main" id="{7511AA72-65D6-4B3E-A5FD-FE65B3190D08}"/>
                </a:ext>
              </a:extLst>
            </p:cNvPr>
            <p:cNvSpPr/>
            <p:nvPr/>
          </p:nvSpPr>
          <p:spPr bwMode="auto">
            <a:xfrm>
              <a:off x="2016" y="1725"/>
              <a:ext cx="48" cy="1007"/>
            </a:xfrm>
            <a:prstGeom prst="leftBracket">
              <a:avLst>
                <a:gd name="adj" fmla="val 209375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AutoShape 5">
              <a:extLst>
                <a:ext uri="{FF2B5EF4-FFF2-40B4-BE49-F238E27FC236}">
                  <a16:creationId xmlns:a16="http://schemas.microsoft.com/office/drawing/2014/main" id="{60DD7409-C845-4458-BCEC-A042E6301954}"/>
                </a:ext>
              </a:extLst>
            </p:cNvPr>
            <p:cNvSpPr/>
            <p:nvPr/>
          </p:nvSpPr>
          <p:spPr bwMode="auto">
            <a:xfrm>
              <a:off x="3552" y="1723"/>
              <a:ext cx="52" cy="1009"/>
            </a:xfrm>
            <a:prstGeom prst="rightBracket">
              <a:avLst>
                <a:gd name="adj" fmla="val 228788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Text Box 6">
              <a:extLst>
                <a:ext uri="{FF2B5EF4-FFF2-40B4-BE49-F238E27FC236}">
                  <a16:creationId xmlns:a16="http://schemas.microsoft.com/office/drawing/2014/main" id="{CCD8A6C6-7B44-4B9A-94BD-C88E4AC5B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  <a:endParaRPr lang="en-US" altLang="zh-CN" sz="2400" baseline="-25000"/>
            </a:p>
          </p:txBody>
        </p:sp>
        <p:sp>
          <p:nvSpPr>
            <p:cNvPr id="35" name="Text Box 7">
              <a:extLst>
                <a:ext uri="{FF2B5EF4-FFF2-40B4-BE49-F238E27FC236}">
                  <a16:creationId xmlns:a16="http://schemas.microsoft.com/office/drawing/2014/main" id="{AD09C501-5AED-4BBA-94FF-997FF0ABB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2</a:t>
              </a:r>
              <a:endParaRPr lang="en-US" altLang="zh-CN" sz="2400" baseline="-25000"/>
            </a:p>
          </p:txBody>
        </p:sp>
        <p:sp>
          <p:nvSpPr>
            <p:cNvPr id="36" name="Text Box 8">
              <a:extLst>
                <a:ext uri="{FF2B5EF4-FFF2-40B4-BE49-F238E27FC236}">
                  <a16:creationId xmlns:a16="http://schemas.microsoft.com/office/drawing/2014/main" id="{98AE3BA1-DD15-436F-BBE0-67C0336D6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3</a:t>
              </a:r>
              <a:endParaRPr lang="en-US" altLang="zh-CN" sz="2400" baseline="-25000"/>
            </a:p>
          </p:txBody>
        </p:sp>
        <p:sp>
          <p:nvSpPr>
            <p:cNvPr id="37" name="Text Box 9">
              <a:extLst>
                <a:ext uri="{FF2B5EF4-FFF2-40B4-BE49-F238E27FC236}">
                  <a16:creationId xmlns:a16="http://schemas.microsoft.com/office/drawing/2014/main" id="{9A567E84-BF32-4476-842B-FB23B90F3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4</a:t>
              </a:r>
              <a:endParaRPr lang="en-US" altLang="zh-CN" sz="2400" baseline="-25000"/>
            </a:p>
          </p:txBody>
        </p:sp>
        <p:sp>
          <p:nvSpPr>
            <p:cNvPr id="38" name="Text Box 10">
              <a:extLst>
                <a:ext uri="{FF2B5EF4-FFF2-40B4-BE49-F238E27FC236}">
                  <a16:creationId xmlns:a16="http://schemas.microsoft.com/office/drawing/2014/main" id="{42D5A061-0FAC-40BE-83B0-09D3445DE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a</a:t>
              </a:r>
              <a:endParaRPr lang="en-US" altLang="zh-CN" sz="2400" baseline="-25000"/>
            </a:p>
          </p:txBody>
        </p:sp>
        <p:sp>
          <p:nvSpPr>
            <p:cNvPr id="39" name="Text Box 11">
              <a:extLst>
                <a:ext uri="{FF2B5EF4-FFF2-40B4-BE49-F238E27FC236}">
                  <a16:creationId xmlns:a16="http://schemas.microsoft.com/office/drawing/2014/main" id="{C47A2F29-2F4C-446D-9CA2-8E3756B0A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b</a:t>
              </a:r>
              <a:endParaRPr lang="en-US" altLang="zh-CN" sz="2400" baseline="-25000"/>
            </a:p>
          </p:txBody>
        </p:sp>
        <p:sp>
          <p:nvSpPr>
            <p:cNvPr id="40" name="Text Box 12">
              <a:extLst>
                <a:ext uri="{FF2B5EF4-FFF2-40B4-BE49-F238E27FC236}">
                  <a16:creationId xmlns:a16="http://schemas.microsoft.com/office/drawing/2014/main" id="{4CB4D611-1541-42C6-9037-C6C5D4762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endParaRPr lang="en-US" altLang="zh-CN" sz="2400" baseline="-25000"/>
            </a:p>
          </p:txBody>
        </p:sp>
        <p:sp>
          <p:nvSpPr>
            <p:cNvPr id="41" name="Text Box 14">
              <a:extLst>
                <a:ext uri="{FF2B5EF4-FFF2-40B4-BE49-F238E27FC236}">
                  <a16:creationId xmlns:a16="http://schemas.microsoft.com/office/drawing/2014/main" id="{698F00D7-277D-467D-87A9-9AC38EB4F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42" name="Text Box 16">
              <a:extLst>
                <a:ext uri="{FF2B5EF4-FFF2-40B4-BE49-F238E27FC236}">
                  <a16:creationId xmlns:a16="http://schemas.microsoft.com/office/drawing/2014/main" id="{F1FD07B1-5056-4041-AB68-0B7B54F70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43" name="Text Box 17">
              <a:extLst>
                <a:ext uri="{FF2B5EF4-FFF2-40B4-BE49-F238E27FC236}">
                  <a16:creationId xmlns:a16="http://schemas.microsoft.com/office/drawing/2014/main" id="{FBC9E213-48C5-4A98-AD7F-82A013F85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44" name="Text Box 19">
              <a:extLst>
                <a:ext uri="{FF2B5EF4-FFF2-40B4-BE49-F238E27FC236}">
                  <a16:creationId xmlns:a16="http://schemas.microsoft.com/office/drawing/2014/main" id="{5200D546-5FB0-4B8A-9B90-85E5B03FE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45" name="Text Box 20">
              <a:extLst>
                <a:ext uri="{FF2B5EF4-FFF2-40B4-BE49-F238E27FC236}">
                  <a16:creationId xmlns:a16="http://schemas.microsoft.com/office/drawing/2014/main" id="{E50B44B0-0D16-4A21-B681-7EDD73D94E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46" name="Text Box 21">
              <a:extLst>
                <a:ext uri="{FF2B5EF4-FFF2-40B4-BE49-F238E27FC236}">
                  <a16:creationId xmlns:a16="http://schemas.microsoft.com/office/drawing/2014/main" id="{8B3DBC57-CBCB-43E5-AA28-1979527EC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47" name="Text Box 22">
              <a:extLst>
                <a:ext uri="{FF2B5EF4-FFF2-40B4-BE49-F238E27FC236}">
                  <a16:creationId xmlns:a16="http://schemas.microsoft.com/office/drawing/2014/main" id="{32F45E0F-5236-4A59-BCDC-78882EBBDB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48" name="Text Box 23">
              <a:extLst>
                <a:ext uri="{FF2B5EF4-FFF2-40B4-BE49-F238E27FC236}">
                  <a16:creationId xmlns:a16="http://schemas.microsoft.com/office/drawing/2014/main" id="{73B7BAD8-381F-4285-B263-D9525D726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49" name="Text Box 24">
              <a:extLst>
                <a:ext uri="{FF2B5EF4-FFF2-40B4-BE49-F238E27FC236}">
                  <a16:creationId xmlns:a16="http://schemas.microsoft.com/office/drawing/2014/main" id="{3E8B9D07-D5D3-472C-B29E-80DE32FB0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50" name="Text Box 25">
              <a:extLst>
                <a:ext uri="{FF2B5EF4-FFF2-40B4-BE49-F238E27FC236}">
                  <a16:creationId xmlns:a16="http://schemas.microsoft.com/office/drawing/2014/main" id="{A0C7F0E4-73C1-475B-B89F-9B049E108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51" name="Text Box 26">
              <a:extLst>
                <a:ext uri="{FF2B5EF4-FFF2-40B4-BE49-F238E27FC236}">
                  <a16:creationId xmlns:a16="http://schemas.microsoft.com/office/drawing/2014/main" id="{B3F67A4A-20E5-434E-98EB-939FF5B09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52" name="Text Box 30">
              <a:extLst>
                <a:ext uri="{FF2B5EF4-FFF2-40B4-BE49-F238E27FC236}">
                  <a16:creationId xmlns:a16="http://schemas.microsoft.com/office/drawing/2014/main" id="{98417264-F2E6-4793-88F4-61B2C473C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2770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DFCA63-963D-44EA-86F3-7B71F8C97C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4.3 </a:t>
            </a:r>
            <a:r>
              <a:rPr lang="zh-CN" altLang="en-US"/>
              <a:t>关系的运算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0C0009-5D30-4307-9352-FC2B3F8B1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关系的并的矩阵表示：</a:t>
            </a:r>
            <a:r>
              <a:rPr lang="en-US" altLang="zh-CN"/>
              <a:t> M</a:t>
            </a:r>
            <a:r>
              <a:rPr lang="en-US" altLang="zh-CN" baseline="-25000"/>
              <a:t>R</a:t>
            </a:r>
            <a:r>
              <a:rPr lang="zh-CN" altLang="en-US"/>
              <a:t> </a:t>
            </a:r>
            <a:r>
              <a:rPr lang="zh-CN" altLang="en-US" baseline="-25000"/>
              <a:t>∪ S</a:t>
            </a:r>
            <a:r>
              <a:rPr lang="zh-CN" altLang="en-US"/>
              <a:t> </a:t>
            </a:r>
            <a:r>
              <a:rPr lang="en-US" altLang="zh-CN" b="1"/>
              <a:t>=</a:t>
            </a:r>
            <a:r>
              <a:rPr lang="en-US" altLang="zh-CN"/>
              <a:t> M</a:t>
            </a:r>
            <a:r>
              <a:rPr lang="en-US" altLang="zh-CN" baseline="-25000"/>
              <a:t>R </a:t>
            </a:r>
            <a:r>
              <a:rPr kumimoji="1" lang="en-US" altLang="zh-CN">
                <a:sym typeface="Symbol" panose="05050102010706020507" pitchFamily="18" charset="2"/>
              </a:rPr>
              <a:t>∨</a:t>
            </a:r>
            <a:r>
              <a:rPr lang="en-US" altLang="zh-CN"/>
              <a:t> M</a:t>
            </a:r>
            <a:r>
              <a:rPr lang="en-US" altLang="zh-CN" baseline="-25000"/>
              <a:t>S</a:t>
            </a:r>
            <a:endParaRPr lang="en-US" altLang="zh-CN" b="1"/>
          </a:p>
          <a:p>
            <a:endParaRPr lang="en-US" altLang="zh-CN" b="1"/>
          </a:p>
          <a:p>
            <a:r>
              <a:rPr lang="zh-CN" altLang="en-US"/>
              <a:t>R = {( a, 1 ), ( b, 2 ), ( c, 3 )}, S = {( a, 1 ), ( a, 2 ), ( a, 3 ), ( a, 4 )}</a:t>
            </a:r>
          </a:p>
          <a:p>
            <a:r>
              <a:rPr lang="zh-CN" altLang="en-US"/>
              <a:t>R ∪ S = {</a:t>
            </a:r>
            <a:r>
              <a:rPr lang="en-US" altLang="zh-CN"/>
              <a:t>(</a:t>
            </a:r>
            <a:r>
              <a:rPr lang="zh-CN" altLang="en-US"/>
              <a:t> a, 1 ), </a:t>
            </a:r>
            <a:r>
              <a:rPr lang="en-US" altLang="zh-CN"/>
              <a:t>(</a:t>
            </a:r>
            <a:r>
              <a:rPr lang="zh-CN" altLang="en-US"/>
              <a:t> b, 2 ), ( c, 3 ), ( a, 2 ), ( a, 3 ), ( a, 4 )}；</a:t>
            </a:r>
          </a:p>
          <a:p>
            <a:endParaRPr lang="en-US" altLang="zh-CN" b="1"/>
          </a:p>
          <a:p>
            <a:endParaRPr lang="en-US" altLang="zh-CN" b="1"/>
          </a:p>
          <a:p>
            <a:r>
              <a:rPr lang="en-US" altLang="zh-CN"/>
              <a:t>                  R                                          S                                     R</a:t>
            </a:r>
            <a:r>
              <a:rPr lang="zh-CN" altLang="en-US"/>
              <a:t> ∪ S</a:t>
            </a:r>
          </a:p>
        </p:txBody>
      </p:sp>
      <p:grpSp>
        <p:nvGrpSpPr>
          <p:cNvPr id="4" name="Group 34">
            <a:extLst>
              <a:ext uri="{FF2B5EF4-FFF2-40B4-BE49-F238E27FC236}">
                <a16:creationId xmlns:a16="http://schemas.microsoft.com/office/drawing/2014/main" id="{2CADC917-07D2-4C26-A698-304C03EBC082}"/>
              </a:ext>
            </a:extLst>
          </p:cNvPr>
          <p:cNvGrpSpPr/>
          <p:nvPr/>
        </p:nvGrpSpPr>
        <p:grpSpPr bwMode="auto">
          <a:xfrm>
            <a:off x="615898" y="3943949"/>
            <a:ext cx="2607972" cy="1628803"/>
            <a:chOff x="1632" y="1392"/>
            <a:chExt cx="1972" cy="1340"/>
          </a:xfrm>
        </p:grpSpPr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id="{070A191D-A9A9-43D3-8D4C-632F8E515B5C}"/>
                </a:ext>
              </a:extLst>
            </p:cNvPr>
            <p:cNvSpPr/>
            <p:nvPr/>
          </p:nvSpPr>
          <p:spPr bwMode="auto">
            <a:xfrm>
              <a:off x="2016" y="1725"/>
              <a:ext cx="48" cy="1007"/>
            </a:xfrm>
            <a:prstGeom prst="leftBracket">
              <a:avLst>
                <a:gd name="adj" fmla="val 209375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D4315A8D-60F1-4F56-834D-6C7758C7B304}"/>
                </a:ext>
              </a:extLst>
            </p:cNvPr>
            <p:cNvSpPr/>
            <p:nvPr/>
          </p:nvSpPr>
          <p:spPr bwMode="auto">
            <a:xfrm>
              <a:off x="3552" y="1723"/>
              <a:ext cx="52" cy="1009"/>
            </a:xfrm>
            <a:prstGeom prst="rightBracket">
              <a:avLst>
                <a:gd name="adj" fmla="val 228788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118F67CC-17CC-4C20-B535-EE2AAA997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  <a:endParaRPr lang="en-US" altLang="zh-CN" sz="2400" baseline="-25000"/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708754EF-427B-4998-A58A-56228761E5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2</a:t>
              </a:r>
              <a:endParaRPr lang="en-US" altLang="zh-CN" sz="2400" baseline="-25000"/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AA9598E6-E290-4AAA-8B64-E8D88A5D7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3</a:t>
              </a:r>
              <a:endParaRPr lang="en-US" altLang="zh-CN" sz="2400" baseline="-25000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D4800C8A-334B-49AE-8A4E-3066C266D0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4</a:t>
              </a:r>
              <a:endParaRPr lang="en-US" altLang="zh-CN" sz="2400" baseline="-25000"/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F3634452-8837-4B24-B021-EBB3FBE3C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a</a:t>
              </a:r>
              <a:endParaRPr lang="en-US" altLang="zh-CN" sz="2400" baseline="-25000"/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66FB3DBF-BC83-4050-99AC-D8F94C72D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b</a:t>
              </a:r>
              <a:endParaRPr lang="en-US" altLang="zh-CN" sz="2400" baseline="-25000"/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8E8E9EA2-F94D-402C-BD3D-CCB73D4A8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endParaRPr lang="en-US" altLang="zh-CN" sz="2400" baseline="-25000"/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15439BAA-0307-492C-B9DA-352225452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22B50D27-E64C-489B-9EB8-C64A87946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4ADE73F9-2CA7-4044-B9D8-AC2761373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id="{B1A58DA0-150F-4574-948C-9FCB986FDE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641D238C-E5C0-4C8C-B965-BB4041EDB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9" name="Text Box 21">
              <a:extLst>
                <a:ext uri="{FF2B5EF4-FFF2-40B4-BE49-F238E27FC236}">
                  <a16:creationId xmlns:a16="http://schemas.microsoft.com/office/drawing/2014/main" id="{4F96E90C-94F1-4C5F-A4E8-5DE0172D7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0" name="Text Box 22">
              <a:extLst>
                <a:ext uri="{FF2B5EF4-FFF2-40B4-BE49-F238E27FC236}">
                  <a16:creationId xmlns:a16="http://schemas.microsoft.com/office/drawing/2014/main" id="{BC3952A6-0603-465D-9A31-7CDB0F26E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21" name="Text Box 23">
              <a:extLst>
                <a:ext uri="{FF2B5EF4-FFF2-40B4-BE49-F238E27FC236}">
                  <a16:creationId xmlns:a16="http://schemas.microsoft.com/office/drawing/2014/main" id="{1F0B48E3-2F0F-43B4-BD6F-D5D1A21A4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7331E1DF-398C-476D-B0A6-AA35781011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3" name="Text Box 25">
              <a:extLst>
                <a:ext uri="{FF2B5EF4-FFF2-40B4-BE49-F238E27FC236}">
                  <a16:creationId xmlns:a16="http://schemas.microsoft.com/office/drawing/2014/main" id="{C66DE667-66C0-42D2-9DFC-0C7A31C1E1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4" name="Text Box 26">
              <a:extLst>
                <a:ext uri="{FF2B5EF4-FFF2-40B4-BE49-F238E27FC236}">
                  <a16:creationId xmlns:a16="http://schemas.microsoft.com/office/drawing/2014/main" id="{EE7C3814-2BCF-44DC-A04C-58908F748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25" name="Text Box 30">
              <a:extLst>
                <a:ext uri="{FF2B5EF4-FFF2-40B4-BE49-F238E27FC236}">
                  <a16:creationId xmlns:a16="http://schemas.microsoft.com/office/drawing/2014/main" id="{5F8EE589-20C3-4D3D-BA10-09E1448C9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</p:grpSp>
      <p:grpSp>
        <p:nvGrpSpPr>
          <p:cNvPr id="26" name="Group 34">
            <a:extLst>
              <a:ext uri="{FF2B5EF4-FFF2-40B4-BE49-F238E27FC236}">
                <a16:creationId xmlns:a16="http://schemas.microsoft.com/office/drawing/2014/main" id="{0ECCAAA8-CF32-46B4-A611-ECF78B481250}"/>
              </a:ext>
            </a:extLst>
          </p:cNvPr>
          <p:cNvGrpSpPr/>
          <p:nvPr/>
        </p:nvGrpSpPr>
        <p:grpSpPr bwMode="auto">
          <a:xfrm>
            <a:off x="3547988" y="3951260"/>
            <a:ext cx="2607972" cy="1628803"/>
            <a:chOff x="1632" y="1392"/>
            <a:chExt cx="1972" cy="1340"/>
          </a:xfrm>
        </p:grpSpPr>
        <p:sp>
          <p:nvSpPr>
            <p:cNvPr id="27" name="AutoShape 4">
              <a:extLst>
                <a:ext uri="{FF2B5EF4-FFF2-40B4-BE49-F238E27FC236}">
                  <a16:creationId xmlns:a16="http://schemas.microsoft.com/office/drawing/2014/main" id="{A93DC216-B50E-49E1-8BA6-72E660041C3D}"/>
                </a:ext>
              </a:extLst>
            </p:cNvPr>
            <p:cNvSpPr/>
            <p:nvPr/>
          </p:nvSpPr>
          <p:spPr bwMode="auto">
            <a:xfrm>
              <a:off x="2016" y="1725"/>
              <a:ext cx="48" cy="1007"/>
            </a:xfrm>
            <a:prstGeom prst="leftBracket">
              <a:avLst>
                <a:gd name="adj" fmla="val 209375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AutoShape 5">
              <a:extLst>
                <a:ext uri="{FF2B5EF4-FFF2-40B4-BE49-F238E27FC236}">
                  <a16:creationId xmlns:a16="http://schemas.microsoft.com/office/drawing/2014/main" id="{A53E3A83-FBD9-4F6C-8CD1-E288BDF43956}"/>
                </a:ext>
              </a:extLst>
            </p:cNvPr>
            <p:cNvSpPr/>
            <p:nvPr/>
          </p:nvSpPr>
          <p:spPr bwMode="auto">
            <a:xfrm>
              <a:off x="3552" y="1723"/>
              <a:ext cx="52" cy="1009"/>
            </a:xfrm>
            <a:prstGeom prst="rightBracket">
              <a:avLst>
                <a:gd name="adj" fmla="val 228788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Text Box 6">
              <a:extLst>
                <a:ext uri="{FF2B5EF4-FFF2-40B4-BE49-F238E27FC236}">
                  <a16:creationId xmlns:a16="http://schemas.microsoft.com/office/drawing/2014/main" id="{C235F6A5-1F56-472C-A55D-C724B301D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  <a:endParaRPr lang="en-US" altLang="zh-CN" sz="2400" baseline="-25000"/>
            </a:p>
          </p:txBody>
        </p:sp>
        <p:sp>
          <p:nvSpPr>
            <p:cNvPr id="30" name="Text Box 7">
              <a:extLst>
                <a:ext uri="{FF2B5EF4-FFF2-40B4-BE49-F238E27FC236}">
                  <a16:creationId xmlns:a16="http://schemas.microsoft.com/office/drawing/2014/main" id="{1E86C0F1-3D61-4A1B-BCF5-1277F1BC9D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2</a:t>
              </a:r>
              <a:endParaRPr lang="en-US" altLang="zh-CN" sz="2400" baseline="-25000"/>
            </a:p>
          </p:txBody>
        </p:sp>
        <p:sp>
          <p:nvSpPr>
            <p:cNvPr id="31" name="Text Box 8">
              <a:extLst>
                <a:ext uri="{FF2B5EF4-FFF2-40B4-BE49-F238E27FC236}">
                  <a16:creationId xmlns:a16="http://schemas.microsoft.com/office/drawing/2014/main" id="{BAE472DA-D8E7-4BAC-8AD1-19CEA824B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3</a:t>
              </a:r>
              <a:endParaRPr lang="en-US" altLang="zh-CN" sz="2400" baseline="-25000"/>
            </a:p>
          </p:txBody>
        </p:sp>
        <p:sp>
          <p:nvSpPr>
            <p:cNvPr id="32" name="Text Box 9">
              <a:extLst>
                <a:ext uri="{FF2B5EF4-FFF2-40B4-BE49-F238E27FC236}">
                  <a16:creationId xmlns:a16="http://schemas.microsoft.com/office/drawing/2014/main" id="{6A10F90F-94DD-41DE-B54B-FB6F7DF4D7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4</a:t>
              </a:r>
              <a:endParaRPr lang="en-US" altLang="zh-CN" sz="2400" baseline="-25000"/>
            </a:p>
          </p:txBody>
        </p:sp>
        <p:sp>
          <p:nvSpPr>
            <p:cNvPr id="33" name="Text Box 10">
              <a:extLst>
                <a:ext uri="{FF2B5EF4-FFF2-40B4-BE49-F238E27FC236}">
                  <a16:creationId xmlns:a16="http://schemas.microsoft.com/office/drawing/2014/main" id="{D6F2E8B2-B90A-47DA-8B76-6A8A0E8D3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a</a:t>
              </a:r>
              <a:endParaRPr lang="en-US" altLang="zh-CN" sz="2400" baseline="-25000"/>
            </a:p>
          </p:txBody>
        </p:sp>
        <p:sp>
          <p:nvSpPr>
            <p:cNvPr id="34" name="Text Box 11">
              <a:extLst>
                <a:ext uri="{FF2B5EF4-FFF2-40B4-BE49-F238E27FC236}">
                  <a16:creationId xmlns:a16="http://schemas.microsoft.com/office/drawing/2014/main" id="{2AE7EBD9-ED8D-49A4-AC29-81883D19C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b</a:t>
              </a:r>
              <a:endParaRPr lang="en-US" altLang="zh-CN" sz="2400" baseline="-25000"/>
            </a:p>
          </p:txBody>
        </p:sp>
        <p:sp>
          <p:nvSpPr>
            <p:cNvPr id="35" name="Text Box 12">
              <a:extLst>
                <a:ext uri="{FF2B5EF4-FFF2-40B4-BE49-F238E27FC236}">
                  <a16:creationId xmlns:a16="http://schemas.microsoft.com/office/drawing/2014/main" id="{3F3185C4-CF11-43E6-AB56-6F4EB793A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endParaRPr lang="en-US" altLang="zh-CN" sz="2400" baseline="-25000"/>
            </a:p>
          </p:txBody>
        </p:sp>
        <p:sp>
          <p:nvSpPr>
            <p:cNvPr id="36" name="Text Box 14">
              <a:extLst>
                <a:ext uri="{FF2B5EF4-FFF2-40B4-BE49-F238E27FC236}">
                  <a16:creationId xmlns:a16="http://schemas.microsoft.com/office/drawing/2014/main" id="{1E073024-6398-4EA9-A919-1D72A9C89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37" name="Text Box 16">
              <a:extLst>
                <a:ext uri="{FF2B5EF4-FFF2-40B4-BE49-F238E27FC236}">
                  <a16:creationId xmlns:a16="http://schemas.microsoft.com/office/drawing/2014/main" id="{72E2D469-C1D5-4C62-AC08-FDD8E8E179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38" name="Text Box 17">
              <a:extLst>
                <a:ext uri="{FF2B5EF4-FFF2-40B4-BE49-F238E27FC236}">
                  <a16:creationId xmlns:a16="http://schemas.microsoft.com/office/drawing/2014/main" id="{AB8BAAC1-6E81-4912-AE6F-670060DA9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39" name="Text Box 19">
              <a:extLst>
                <a:ext uri="{FF2B5EF4-FFF2-40B4-BE49-F238E27FC236}">
                  <a16:creationId xmlns:a16="http://schemas.microsoft.com/office/drawing/2014/main" id="{352C8B31-75E5-4B2F-A7D4-823EDA0E6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40" name="Text Box 20">
              <a:extLst>
                <a:ext uri="{FF2B5EF4-FFF2-40B4-BE49-F238E27FC236}">
                  <a16:creationId xmlns:a16="http://schemas.microsoft.com/office/drawing/2014/main" id="{B0C2AA56-3BCC-4302-8048-297AE8C7A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41" name="Text Box 21">
              <a:extLst>
                <a:ext uri="{FF2B5EF4-FFF2-40B4-BE49-F238E27FC236}">
                  <a16:creationId xmlns:a16="http://schemas.microsoft.com/office/drawing/2014/main" id="{6D1E9D29-0B8A-469B-86EF-9653F1ED5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42" name="Text Box 22">
              <a:extLst>
                <a:ext uri="{FF2B5EF4-FFF2-40B4-BE49-F238E27FC236}">
                  <a16:creationId xmlns:a16="http://schemas.microsoft.com/office/drawing/2014/main" id="{B42D44B7-F118-4942-8589-A18D7329A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43" name="Text Box 23">
              <a:extLst>
                <a:ext uri="{FF2B5EF4-FFF2-40B4-BE49-F238E27FC236}">
                  <a16:creationId xmlns:a16="http://schemas.microsoft.com/office/drawing/2014/main" id="{2E86B309-2185-4C77-8AB9-69D92BF57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44" name="Text Box 24">
              <a:extLst>
                <a:ext uri="{FF2B5EF4-FFF2-40B4-BE49-F238E27FC236}">
                  <a16:creationId xmlns:a16="http://schemas.microsoft.com/office/drawing/2014/main" id="{98E0A56F-2FFF-46A6-9961-CB4D7278F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45" name="Text Box 25">
              <a:extLst>
                <a:ext uri="{FF2B5EF4-FFF2-40B4-BE49-F238E27FC236}">
                  <a16:creationId xmlns:a16="http://schemas.microsoft.com/office/drawing/2014/main" id="{75967D4C-73ED-4633-8182-2C9DD91BB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46" name="Text Box 26">
              <a:extLst>
                <a:ext uri="{FF2B5EF4-FFF2-40B4-BE49-F238E27FC236}">
                  <a16:creationId xmlns:a16="http://schemas.microsoft.com/office/drawing/2014/main" id="{CF6E9674-860D-43BA-BED7-58F7633BF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47" name="Text Box 30">
              <a:extLst>
                <a:ext uri="{FF2B5EF4-FFF2-40B4-BE49-F238E27FC236}">
                  <a16:creationId xmlns:a16="http://schemas.microsoft.com/office/drawing/2014/main" id="{0137C9EC-069A-4F73-A806-49DDCBD2F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</p:grpSp>
      <p:grpSp>
        <p:nvGrpSpPr>
          <p:cNvPr id="48" name="Group 34">
            <a:extLst>
              <a:ext uri="{FF2B5EF4-FFF2-40B4-BE49-F238E27FC236}">
                <a16:creationId xmlns:a16="http://schemas.microsoft.com/office/drawing/2014/main" id="{33FA5688-B418-42AD-8A9E-42887FEBD11B}"/>
              </a:ext>
            </a:extLst>
          </p:cNvPr>
          <p:cNvGrpSpPr/>
          <p:nvPr/>
        </p:nvGrpSpPr>
        <p:grpSpPr bwMode="auto">
          <a:xfrm>
            <a:off x="6424901" y="3895345"/>
            <a:ext cx="2607972" cy="1628803"/>
            <a:chOff x="1632" y="1392"/>
            <a:chExt cx="1972" cy="1340"/>
          </a:xfrm>
        </p:grpSpPr>
        <p:sp>
          <p:nvSpPr>
            <p:cNvPr id="49" name="AutoShape 4">
              <a:extLst>
                <a:ext uri="{FF2B5EF4-FFF2-40B4-BE49-F238E27FC236}">
                  <a16:creationId xmlns:a16="http://schemas.microsoft.com/office/drawing/2014/main" id="{0653B29C-31C5-40A9-93E4-7877A22C1D8F}"/>
                </a:ext>
              </a:extLst>
            </p:cNvPr>
            <p:cNvSpPr/>
            <p:nvPr/>
          </p:nvSpPr>
          <p:spPr bwMode="auto">
            <a:xfrm>
              <a:off x="2016" y="1725"/>
              <a:ext cx="48" cy="1007"/>
            </a:xfrm>
            <a:prstGeom prst="leftBracket">
              <a:avLst>
                <a:gd name="adj" fmla="val 209375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" name="AutoShape 5">
              <a:extLst>
                <a:ext uri="{FF2B5EF4-FFF2-40B4-BE49-F238E27FC236}">
                  <a16:creationId xmlns:a16="http://schemas.microsoft.com/office/drawing/2014/main" id="{30A23A56-D282-44B8-8B28-4A3148B94473}"/>
                </a:ext>
              </a:extLst>
            </p:cNvPr>
            <p:cNvSpPr/>
            <p:nvPr/>
          </p:nvSpPr>
          <p:spPr bwMode="auto">
            <a:xfrm>
              <a:off x="3552" y="1723"/>
              <a:ext cx="52" cy="1009"/>
            </a:xfrm>
            <a:prstGeom prst="rightBracket">
              <a:avLst>
                <a:gd name="adj" fmla="val 228788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Text Box 6">
              <a:extLst>
                <a:ext uri="{FF2B5EF4-FFF2-40B4-BE49-F238E27FC236}">
                  <a16:creationId xmlns:a16="http://schemas.microsoft.com/office/drawing/2014/main" id="{DCBB52E5-723A-42BB-8624-2C89B1E6A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  <a:endParaRPr lang="en-US" altLang="zh-CN" sz="2400" baseline="-25000"/>
            </a:p>
          </p:txBody>
        </p:sp>
        <p:sp>
          <p:nvSpPr>
            <p:cNvPr id="52" name="Text Box 7">
              <a:extLst>
                <a:ext uri="{FF2B5EF4-FFF2-40B4-BE49-F238E27FC236}">
                  <a16:creationId xmlns:a16="http://schemas.microsoft.com/office/drawing/2014/main" id="{322FAFAB-1ACB-48D6-B024-2DAB00CEE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2</a:t>
              </a:r>
              <a:endParaRPr lang="en-US" altLang="zh-CN" sz="2400" baseline="-25000"/>
            </a:p>
          </p:txBody>
        </p:sp>
        <p:sp>
          <p:nvSpPr>
            <p:cNvPr id="53" name="Text Box 8">
              <a:extLst>
                <a:ext uri="{FF2B5EF4-FFF2-40B4-BE49-F238E27FC236}">
                  <a16:creationId xmlns:a16="http://schemas.microsoft.com/office/drawing/2014/main" id="{43B78110-525E-4869-947E-B9C708A164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3</a:t>
              </a:r>
              <a:endParaRPr lang="en-US" altLang="zh-CN" sz="2400" baseline="-25000"/>
            </a:p>
          </p:txBody>
        </p:sp>
        <p:sp>
          <p:nvSpPr>
            <p:cNvPr id="54" name="Text Box 9">
              <a:extLst>
                <a:ext uri="{FF2B5EF4-FFF2-40B4-BE49-F238E27FC236}">
                  <a16:creationId xmlns:a16="http://schemas.microsoft.com/office/drawing/2014/main" id="{3DD05E34-65F0-487F-9CD2-0393C6A87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4</a:t>
              </a:r>
              <a:endParaRPr lang="en-US" altLang="zh-CN" sz="2400" baseline="-25000"/>
            </a:p>
          </p:txBody>
        </p:sp>
        <p:sp>
          <p:nvSpPr>
            <p:cNvPr id="55" name="Text Box 10">
              <a:extLst>
                <a:ext uri="{FF2B5EF4-FFF2-40B4-BE49-F238E27FC236}">
                  <a16:creationId xmlns:a16="http://schemas.microsoft.com/office/drawing/2014/main" id="{997AFBE5-3A9E-466D-997A-3A09411B2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a</a:t>
              </a:r>
              <a:endParaRPr lang="en-US" altLang="zh-CN" sz="2400" baseline="-25000"/>
            </a:p>
          </p:txBody>
        </p:sp>
        <p:sp>
          <p:nvSpPr>
            <p:cNvPr id="56" name="Text Box 11">
              <a:extLst>
                <a:ext uri="{FF2B5EF4-FFF2-40B4-BE49-F238E27FC236}">
                  <a16:creationId xmlns:a16="http://schemas.microsoft.com/office/drawing/2014/main" id="{AA6FA896-8668-4E11-B4BB-3CB55DC3C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b</a:t>
              </a:r>
              <a:endParaRPr lang="en-US" altLang="zh-CN" sz="2400" baseline="-25000"/>
            </a:p>
          </p:txBody>
        </p:sp>
        <p:sp>
          <p:nvSpPr>
            <p:cNvPr id="57" name="Text Box 12">
              <a:extLst>
                <a:ext uri="{FF2B5EF4-FFF2-40B4-BE49-F238E27FC236}">
                  <a16:creationId xmlns:a16="http://schemas.microsoft.com/office/drawing/2014/main" id="{5B7C8B00-F070-4E83-B02C-8D355CF87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endParaRPr lang="en-US" altLang="zh-CN" sz="2400" baseline="-25000"/>
            </a:p>
          </p:txBody>
        </p:sp>
        <p:sp>
          <p:nvSpPr>
            <p:cNvPr id="58" name="Text Box 14">
              <a:extLst>
                <a:ext uri="{FF2B5EF4-FFF2-40B4-BE49-F238E27FC236}">
                  <a16:creationId xmlns:a16="http://schemas.microsoft.com/office/drawing/2014/main" id="{76C80383-524E-4B67-98F9-5D65469181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59" name="Text Box 16">
              <a:extLst>
                <a:ext uri="{FF2B5EF4-FFF2-40B4-BE49-F238E27FC236}">
                  <a16:creationId xmlns:a16="http://schemas.microsoft.com/office/drawing/2014/main" id="{570E1B26-DE67-4A7F-9055-1A1EAE212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0" name="Text Box 17">
              <a:extLst>
                <a:ext uri="{FF2B5EF4-FFF2-40B4-BE49-F238E27FC236}">
                  <a16:creationId xmlns:a16="http://schemas.microsoft.com/office/drawing/2014/main" id="{B4E062E4-D215-49C9-AFFF-1B8E19CE0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1" name="Text Box 19">
              <a:extLst>
                <a:ext uri="{FF2B5EF4-FFF2-40B4-BE49-F238E27FC236}">
                  <a16:creationId xmlns:a16="http://schemas.microsoft.com/office/drawing/2014/main" id="{377AB5D3-7AF2-4041-B689-8D1122E86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62" name="Text Box 20">
              <a:extLst>
                <a:ext uri="{FF2B5EF4-FFF2-40B4-BE49-F238E27FC236}">
                  <a16:creationId xmlns:a16="http://schemas.microsoft.com/office/drawing/2014/main" id="{8CCB1BEE-2354-4069-943D-D84DA14F2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63" name="Text Box 21">
              <a:extLst>
                <a:ext uri="{FF2B5EF4-FFF2-40B4-BE49-F238E27FC236}">
                  <a16:creationId xmlns:a16="http://schemas.microsoft.com/office/drawing/2014/main" id="{49A35469-5B36-4C1E-864C-ECA98BB5E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64" name="Text Box 22">
              <a:extLst>
                <a:ext uri="{FF2B5EF4-FFF2-40B4-BE49-F238E27FC236}">
                  <a16:creationId xmlns:a16="http://schemas.microsoft.com/office/drawing/2014/main" id="{46A2E186-535D-4ACF-B31C-8A151FB6A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65" name="Text Box 23">
              <a:extLst>
                <a:ext uri="{FF2B5EF4-FFF2-40B4-BE49-F238E27FC236}">
                  <a16:creationId xmlns:a16="http://schemas.microsoft.com/office/drawing/2014/main" id="{193C915A-04A7-4BB3-A523-0D06F75DC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6" name="Text Box 24">
              <a:extLst>
                <a:ext uri="{FF2B5EF4-FFF2-40B4-BE49-F238E27FC236}">
                  <a16:creationId xmlns:a16="http://schemas.microsoft.com/office/drawing/2014/main" id="{EA7895C2-D7E2-429C-A253-AEBE3924F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7" name="Text Box 25">
              <a:extLst>
                <a:ext uri="{FF2B5EF4-FFF2-40B4-BE49-F238E27FC236}">
                  <a16:creationId xmlns:a16="http://schemas.microsoft.com/office/drawing/2014/main" id="{233D6A6F-ABC4-4AEC-A8DA-E3901E92C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8" name="Text Box 26">
              <a:extLst>
                <a:ext uri="{FF2B5EF4-FFF2-40B4-BE49-F238E27FC236}">
                  <a16:creationId xmlns:a16="http://schemas.microsoft.com/office/drawing/2014/main" id="{E968922A-0BC4-4E8A-9D3D-53748B0651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69" name="Text Box 30">
              <a:extLst>
                <a:ext uri="{FF2B5EF4-FFF2-40B4-BE49-F238E27FC236}">
                  <a16:creationId xmlns:a16="http://schemas.microsoft.com/office/drawing/2014/main" id="{0D4C28D8-018D-4BF2-B9DD-B575107C7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623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DFCA63-963D-44EA-86F3-7B71F8C97C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4.3 </a:t>
            </a:r>
            <a:r>
              <a:rPr lang="zh-CN" altLang="en-US"/>
              <a:t>关系的运算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0C0009-5D30-4307-9352-FC2B3F8B1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关系的交的矩阵表示：</a:t>
            </a:r>
            <a:r>
              <a:rPr lang="en-US" altLang="zh-CN"/>
              <a:t> M</a:t>
            </a:r>
            <a:r>
              <a:rPr lang="en-US" altLang="zh-CN" baseline="-25000"/>
              <a:t>R</a:t>
            </a:r>
            <a:r>
              <a:rPr lang="zh-CN" altLang="en-US"/>
              <a:t> </a:t>
            </a:r>
            <a:r>
              <a:rPr lang="zh-CN" altLang="en-US" baseline="-25000"/>
              <a:t>∩ S</a:t>
            </a:r>
            <a:r>
              <a:rPr lang="zh-CN" altLang="en-US"/>
              <a:t> </a:t>
            </a:r>
            <a:r>
              <a:rPr lang="en-US" altLang="zh-CN" b="1"/>
              <a:t>=</a:t>
            </a:r>
            <a:r>
              <a:rPr lang="en-US" altLang="zh-CN"/>
              <a:t> M</a:t>
            </a:r>
            <a:r>
              <a:rPr lang="en-US" altLang="zh-CN" baseline="-25000"/>
              <a:t>R </a:t>
            </a:r>
            <a:r>
              <a:rPr lang="en-US" altLang="zh-CN">
                <a:sym typeface="Symbol" panose="05050102010706020507" pitchFamily="18" charset="2"/>
              </a:rPr>
              <a:t>∧ </a:t>
            </a:r>
            <a:r>
              <a:rPr lang="en-US" altLang="zh-CN"/>
              <a:t>M</a:t>
            </a:r>
            <a:r>
              <a:rPr lang="en-US" altLang="zh-CN" baseline="-25000"/>
              <a:t>S</a:t>
            </a:r>
            <a:endParaRPr lang="en-US" altLang="zh-CN" b="1"/>
          </a:p>
          <a:p>
            <a:endParaRPr lang="en-US" altLang="zh-CN" b="1"/>
          </a:p>
          <a:p>
            <a:r>
              <a:rPr lang="zh-CN" altLang="en-US"/>
              <a:t>R = {( a, 1 ), ( b, 2 ), ( c, 3 )}, S = {( a, 1 ), ( a, 2 ), ( a, 3 ), ( a, 4 )}</a:t>
            </a:r>
          </a:p>
          <a:p>
            <a:r>
              <a:rPr lang="zh-CN" altLang="en-US"/>
              <a:t>R ∩ S = {</a:t>
            </a:r>
            <a:r>
              <a:rPr lang="en-US" altLang="zh-CN"/>
              <a:t>(</a:t>
            </a:r>
            <a:r>
              <a:rPr lang="zh-CN" altLang="en-US"/>
              <a:t> a, 1 )}</a:t>
            </a:r>
          </a:p>
          <a:p>
            <a:endParaRPr lang="en-US" altLang="zh-CN" b="1"/>
          </a:p>
          <a:p>
            <a:endParaRPr lang="en-US" altLang="zh-CN" b="1"/>
          </a:p>
          <a:p>
            <a:r>
              <a:rPr lang="en-US" altLang="zh-CN"/>
              <a:t>                  R                                          S                                     R</a:t>
            </a:r>
            <a:r>
              <a:rPr lang="zh-CN" altLang="en-US"/>
              <a:t> ∩ S</a:t>
            </a:r>
          </a:p>
        </p:txBody>
      </p:sp>
      <p:grpSp>
        <p:nvGrpSpPr>
          <p:cNvPr id="4" name="Group 34">
            <a:extLst>
              <a:ext uri="{FF2B5EF4-FFF2-40B4-BE49-F238E27FC236}">
                <a16:creationId xmlns:a16="http://schemas.microsoft.com/office/drawing/2014/main" id="{2CADC917-07D2-4C26-A698-304C03EBC082}"/>
              </a:ext>
            </a:extLst>
          </p:cNvPr>
          <p:cNvGrpSpPr/>
          <p:nvPr/>
        </p:nvGrpSpPr>
        <p:grpSpPr bwMode="auto">
          <a:xfrm>
            <a:off x="615898" y="3943949"/>
            <a:ext cx="2607972" cy="1628803"/>
            <a:chOff x="1632" y="1392"/>
            <a:chExt cx="1972" cy="1340"/>
          </a:xfrm>
        </p:grpSpPr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id="{070A191D-A9A9-43D3-8D4C-632F8E515B5C}"/>
                </a:ext>
              </a:extLst>
            </p:cNvPr>
            <p:cNvSpPr/>
            <p:nvPr/>
          </p:nvSpPr>
          <p:spPr bwMode="auto">
            <a:xfrm>
              <a:off x="2016" y="1725"/>
              <a:ext cx="48" cy="1007"/>
            </a:xfrm>
            <a:prstGeom prst="leftBracket">
              <a:avLst>
                <a:gd name="adj" fmla="val 209375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D4315A8D-60F1-4F56-834D-6C7758C7B304}"/>
                </a:ext>
              </a:extLst>
            </p:cNvPr>
            <p:cNvSpPr/>
            <p:nvPr/>
          </p:nvSpPr>
          <p:spPr bwMode="auto">
            <a:xfrm>
              <a:off x="3552" y="1723"/>
              <a:ext cx="52" cy="1009"/>
            </a:xfrm>
            <a:prstGeom prst="rightBracket">
              <a:avLst>
                <a:gd name="adj" fmla="val 228788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118F67CC-17CC-4C20-B535-EE2AAA997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  <a:endParaRPr lang="en-US" altLang="zh-CN" sz="2400" baseline="-25000"/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708754EF-427B-4998-A58A-56228761E5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2</a:t>
              </a:r>
              <a:endParaRPr lang="en-US" altLang="zh-CN" sz="2400" baseline="-25000"/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AA9598E6-E290-4AAA-8B64-E8D88A5D7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3</a:t>
              </a:r>
              <a:endParaRPr lang="en-US" altLang="zh-CN" sz="2400" baseline="-25000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D4800C8A-334B-49AE-8A4E-3066C266D0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4</a:t>
              </a:r>
              <a:endParaRPr lang="en-US" altLang="zh-CN" sz="2400" baseline="-25000"/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F3634452-8837-4B24-B021-EBB3FBE3C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a</a:t>
              </a:r>
              <a:endParaRPr lang="en-US" altLang="zh-CN" sz="2400" baseline="-25000"/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66FB3DBF-BC83-4050-99AC-D8F94C72D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b</a:t>
              </a:r>
              <a:endParaRPr lang="en-US" altLang="zh-CN" sz="2400" baseline="-25000"/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8E8E9EA2-F94D-402C-BD3D-CCB73D4A8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endParaRPr lang="en-US" altLang="zh-CN" sz="2400" baseline="-25000"/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15439BAA-0307-492C-B9DA-352225452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22B50D27-E64C-489B-9EB8-C64A87946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4ADE73F9-2CA7-4044-B9D8-AC2761373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id="{B1A58DA0-150F-4574-948C-9FCB986FDE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641D238C-E5C0-4C8C-B965-BB4041EDB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9" name="Text Box 21">
              <a:extLst>
                <a:ext uri="{FF2B5EF4-FFF2-40B4-BE49-F238E27FC236}">
                  <a16:creationId xmlns:a16="http://schemas.microsoft.com/office/drawing/2014/main" id="{4F96E90C-94F1-4C5F-A4E8-5DE0172D7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0" name="Text Box 22">
              <a:extLst>
                <a:ext uri="{FF2B5EF4-FFF2-40B4-BE49-F238E27FC236}">
                  <a16:creationId xmlns:a16="http://schemas.microsoft.com/office/drawing/2014/main" id="{BC3952A6-0603-465D-9A31-7CDB0F26E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21" name="Text Box 23">
              <a:extLst>
                <a:ext uri="{FF2B5EF4-FFF2-40B4-BE49-F238E27FC236}">
                  <a16:creationId xmlns:a16="http://schemas.microsoft.com/office/drawing/2014/main" id="{1F0B48E3-2F0F-43B4-BD6F-D5D1A21A4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7331E1DF-398C-476D-B0A6-AA35781011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3" name="Text Box 25">
              <a:extLst>
                <a:ext uri="{FF2B5EF4-FFF2-40B4-BE49-F238E27FC236}">
                  <a16:creationId xmlns:a16="http://schemas.microsoft.com/office/drawing/2014/main" id="{C66DE667-66C0-42D2-9DFC-0C7A31C1E1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4" name="Text Box 26">
              <a:extLst>
                <a:ext uri="{FF2B5EF4-FFF2-40B4-BE49-F238E27FC236}">
                  <a16:creationId xmlns:a16="http://schemas.microsoft.com/office/drawing/2014/main" id="{EE7C3814-2BCF-44DC-A04C-58908F748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25" name="Text Box 30">
              <a:extLst>
                <a:ext uri="{FF2B5EF4-FFF2-40B4-BE49-F238E27FC236}">
                  <a16:creationId xmlns:a16="http://schemas.microsoft.com/office/drawing/2014/main" id="{5F8EE589-20C3-4D3D-BA10-09E1448C9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</p:grpSp>
      <p:grpSp>
        <p:nvGrpSpPr>
          <p:cNvPr id="26" name="Group 34">
            <a:extLst>
              <a:ext uri="{FF2B5EF4-FFF2-40B4-BE49-F238E27FC236}">
                <a16:creationId xmlns:a16="http://schemas.microsoft.com/office/drawing/2014/main" id="{0ECCAAA8-CF32-46B4-A611-ECF78B481250}"/>
              </a:ext>
            </a:extLst>
          </p:cNvPr>
          <p:cNvGrpSpPr/>
          <p:nvPr/>
        </p:nvGrpSpPr>
        <p:grpSpPr bwMode="auto">
          <a:xfrm>
            <a:off x="3547988" y="3951260"/>
            <a:ext cx="2607972" cy="1628803"/>
            <a:chOff x="1632" y="1392"/>
            <a:chExt cx="1972" cy="1340"/>
          </a:xfrm>
        </p:grpSpPr>
        <p:sp>
          <p:nvSpPr>
            <p:cNvPr id="27" name="AutoShape 4">
              <a:extLst>
                <a:ext uri="{FF2B5EF4-FFF2-40B4-BE49-F238E27FC236}">
                  <a16:creationId xmlns:a16="http://schemas.microsoft.com/office/drawing/2014/main" id="{A93DC216-B50E-49E1-8BA6-72E660041C3D}"/>
                </a:ext>
              </a:extLst>
            </p:cNvPr>
            <p:cNvSpPr/>
            <p:nvPr/>
          </p:nvSpPr>
          <p:spPr bwMode="auto">
            <a:xfrm>
              <a:off x="2016" y="1725"/>
              <a:ext cx="48" cy="1007"/>
            </a:xfrm>
            <a:prstGeom prst="leftBracket">
              <a:avLst>
                <a:gd name="adj" fmla="val 209375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AutoShape 5">
              <a:extLst>
                <a:ext uri="{FF2B5EF4-FFF2-40B4-BE49-F238E27FC236}">
                  <a16:creationId xmlns:a16="http://schemas.microsoft.com/office/drawing/2014/main" id="{A53E3A83-FBD9-4F6C-8CD1-E288BDF43956}"/>
                </a:ext>
              </a:extLst>
            </p:cNvPr>
            <p:cNvSpPr/>
            <p:nvPr/>
          </p:nvSpPr>
          <p:spPr bwMode="auto">
            <a:xfrm>
              <a:off x="3552" y="1723"/>
              <a:ext cx="52" cy="1009"/>
            </a:xfrm>
            <a:prstGeom prst="rightBracket">
              <a:avLst>
                <a:gd name="adj" fmla="val 228788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Text Box 6">
              <a:extLst>
                <a:ext uri="{FF2B5EF4-FFF2-40B4-BE49-F238E27FC236}">
                  <a16:creationId xmlns:a16="http://schemas.microsoft.com/office/drawing/2014/main" id="{C235F6A5-1F56-472C-A55D-C724B301D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  <a:endParaRPr lang="en-US" altLang="zh-CN" sz="2400" baseline="-25000"/>
            </a:p>
          </p:txBody>
        </p:sp>
        <p:sp>
          <p:nvSpPr>
            <p:cNvPr id="30" name="Text Box 7">
              <a:extLst>
                <a:ext uri="{FF2B5EF4-FFF2-40B4-BE49-F238E27FC236}">
                  <a16:creationId xmlns:a16="http://schemas.microsoft.com/office/drawing/2014/main" id="{1E86C0F1-3D61-4A1B-BCF5-1277F1BC9D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2</a:t>
              </a:r>
              <a:endParaRPr lang="en-US" altLang="zh-CN" sz="2400" baseline="-25000"/>
            </a:p>
          </p:txBody>
        </p:sp>
        <p:sp>
          <p:nvSpPr>
            <p:cNvPr id="31" name="Text Box 8">
              <a:extLst>
                <a:ext uri="{FF2B5EF4-FFF2-40B4-BE49-F238E27FC236}">
                  <a16:creationId xmlns:a16="http://schemas.microsoft.com/office/drawing/2014/main" id="{BAE472DA-D8E7-4BAC-8AD1-19CEA824B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3</a:t>
              </a:r>
              <a:endParaRPr lang="en-US" altLang="zh-CN" sz="2400" baseline="-25000"/>
            </a:p>
          </p:txBody>
        </p:sp>
        <p:sp>
          <p:nvSpPr>
            <p:cNvPr id="32" name="Text Box 9">
              <a:extLst>
                <a:ext uri="{FF2B5EF4-FFF2-40B4-BE49-F238E27FC236}">
                  <a16:creationId xmlns:a16="http://schemas.microsoft.com/office/drawing/2014/main" id="{6A10F90F-94DD-41DE-B54B-FB6F7DF4D7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4</a:t>
              </a:r>
              <a:endParaRPr lang="en-US" altLang="zh-CN" sz="2400" baseline="-25000"/>
            </a:p>
          </p:txBody>
        </p:sp>
        <p:sp>
          <p:nvSpPr>
            <p:cNvPr id="33" name="Text Box 10">
              <a:extLst>
                <a:ext uri="{FF2B5EF4-FFF2-40B4-BE49-F238E27FC236}">
                  <a16:creationId xmlns:a16="http://schemas.microsoft.com/office/drawing/2014/main" id="{D6F2E8B2-B90A-47DA-8B76-6A8A0E8D3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a</a:t>
              </a:r>
              <a:endParaRPr lang="en-US" altLang="zh-CN" sz="2400" baseline="-25000"/>
            </a:p>
          </p:txBody>
        </p:sp>
        <p:sp>
          <p:nvSpPr>
            <p:cNvPr id="34" name="Text Box 11">
              <a:extLst>
                <a:ext uri="{FF2B5EF4-FFF2-40B4-BE49-F238E27FC236}">
                  <a16:creationId xmlns:a16="http://schemas.microsoft.com/office/drawing/2014/main" id="{2AE7EBD9-ED8D-49A4-AC29-81883D19C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b</a:t>
              </a:r>
              <a:endParaRPr lang="en-US" altLang="zh-CN" sz="2400" baseline="-25000"/>
            </a:p>
          </p:txBody>
        </p:sp>
        <p:sp>
          <p:nvSpPr>
            <p:cNvPr id="35" name="Text Box 12">
              <a:extLst>
                <a:ext uri="{FF2B5EF4-FFF2-40B4-BE49-F238E27FC236}">
                  <a16:creationId xmlns:a16="http://schemas.microsoft.com/office/drawing/2014/main" id="{3F3185C4-CF11-43E6-AB56-6F4EB793A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endParaRPr lang="en-US" altLang="zh-CN" sz="2400" baseline="-25000"/>
            </a:p>
          </p:txBody>
        </p:sp>
        <p:sp>
          <p:nvSpPr>
            <p:cNvPr id="36" name="Text Box 14">
              <a:extLst>
                <a:ext uri="{FF2B5EF4-FFF2-40B4-BE49-F238E27FC236}">
                  <a16:creationId xmlns:a16="http://schemas.microsoft.com/office/drawing/2014/main" id="{1E073024-6398-4EA9-A919-1D72A9C89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37" name="Text Box 16">
              <a:extLst>
                <a:ext uri="{FF2B5EF4-FFF2-40B4-BE49-F238E27FC236}">
                  <a16:creationId xmlns:a16="http://schemas.microsoft.com/office/drawing/2014/main" id="{72E2D469-C1D5-4C62-AC08-FDD8E8E179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38" name="Text Box 17">
              <a:extLst>
                <a:ext uri="{FF2B5EF4-FFF2-40B4-BE49-F238E27FC236}">
                  <a16:creationId xmlns:a16="http://schemas.microsoft.com/office/drawing/2014/main" id="{AB8BAAC1-6E81-4912-AE6F-670060DA9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39" name="Text Box 19">
              <a:extLst>
                <a:ext uri="{FF2B5EF4-FFF2-40B4-BE49-F238E27FC236}">
                  <a16:creationId xmlns:a16="http://schemas.microsoft.com/office/drawing/2014/main" id="{352C8B31-75E5-4B2F-A7D4-823EDA0E6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40" name="Text Box 20">
              <a:extLst>
                <a:ext uri="{FF2B5EF4-FFF2-40B4-BE49-F238E27FC236}">
                  <a16:creationId xmlns:a16="http://schemas.microsoft.com/office/drawing/2014/main" id="{B0C2AA56-3BCC-4302-8048-297AE8C7A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41" name="Text Box 21">
              <a:extLst>
                <a:ext uri="{FF2B5EF4-FFF2-40B4-BE49-F238E27FC236}">
                  <a16:creationId xmlns:a16="http://schemas.microsoft.com/office/drawing/2014/main" id="{6D1E9D29-0B8A-469B-86EF-9653F1ED5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42" name="Text Box 22">
              <a:extLst>
                <a:ext uri="{FF2B5EF4-FFF2-40B4-BE49-F238E27FC236}">
                  <a16:creationId xmlns:a16="http://schemas.microsoft.com/office/drawing/2014/main" id="{B42D44B7-F118-4942-8589-A18D7329A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43" name="Text Box 23">
              <a:extLst>
                <a:ext uri="{FF2B5EF4-FFF2-40B4-BE49-F238E27FC236}">
                  <a16:creationId xmlns:a16="http://schemas.microsoft.com/office/drawing/2014/main" id="{2E86B309-2185-4C77-8AB9-69D92BF57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44" name="Text Box 24">
              <a:extLst>
                <a:ext uri="{FF2B5EF4-FFF2-40B4-BE49-F238E27FC236}">
                  <a16:creationId xmlns:a16="http://schemas.microsoft.com/office/drawing/2014/main" id="{98E0A56F-2FFF-46A6-9961-CB4D7278F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45" name="Text Box 25">
              <a:extLst>
                <a:ext uri="{FF2B5EF4-FFF2-40B4-BE49-F238E27FC236}">
                  <a16:creationId xmlns:a16="http://schemas.microsoft.com/office/drawing/2014/main" id="{75967D4C-73ED-4633-8182-2C9DD91BB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46" name="Text Box 26">
              <a:extLst>
                <a:ext uri="{FF2B5EF4-FFF2-40B4-BE49-F238E27FC236}">
                  <a16:creationId xmlns:a16="http://schemas.microsoft.com/office/drawing/2014/main" id="{CF6E9674-860D-43BA-BED7-58F7633BF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47" name="Text Box 30">
              <a:extLst>
                <a:ext uri="{FF2B5EF4-FFF2-40B4-BE49-F238E27FC236}">
                  <a16:creationId xmlns:a16="http://schemas.microsoft.com/office/drawing/2014/main" id="{0137C9EC-069A-4F73-A806-49DDCBD2F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</p:grpSp>
      <p:grpSp>
        <p:nvGrpSpPr>
          <p:cNvPr id="48" name="Group 34">
            <a:extLst>
              <a:ext uri="{FF2B5EF4-FFF2-40B4-BE49-F238E27FC236}">
                <a16:creationId xmlns:a16="http://schemas.microsoft.com/office/drawing/2014/main" id="{33FA5688-B418-42AD-8A9E-42887FEBD11B}"/>
              </a:ext>
            </a:extLst>
          </p:cNvPr>
          <p:cNvGrpSpPr/>
          <p:nvPr/>
        </p:nvGrpSpPr>
        <p:grpSpPr bwMode="auto">
          <a:xfrm>
            <a:off x="6424901" y="3895345"/>
            <a:ext cx="2607972" cy="1628803"/>
            <a:chOff x="1632" y="1392"/>
            <a:chExt cx="1972" cy="1340"/>
          </a:xfrm>
        </p:grpSpPr>
        <p:sp>
          <p:nvSpPr>
            <p:cNvPr id="49" name="AutoShape 4">
              <a:extLst>
                <a:ext uri="{FF2B5EF4-FFF2-40B4-BE49-F238E27FC236}">
                  <a16:creationId xmlns:a16="http://schemas.microsoft.com/office/drawing/2014/main" id="{0653B29C-31C5-40A9-93E4-7877A22C1D8F}"/>
                </a:ext>
              </a:extLst>
            </p:cNvPr>
            <p:cNvSpPr/>
            <p:nvPr/>
          </p:nvSpPr>
          <p:spPr bwMode="auto">
            <a:xfrm>
              <a:off x="2016" y="1725"/>
              <a:ext cx="48" cy="1007"/>
            </a:xfrm>
            <a:prstGeom prst="leftBracket">
              <a:avLst>
                <a:gd name="adj" fmla="val 209375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" name="AutoShape 5">
              <a:extLst>
                <a:ext uri="{FF2B5EF4-FFF2-40B4-BE49-F238E27FC236}">
                  <a16:creationId xmlns:a16="http://schemas.microsoft.com/office/drawing/2014/main" id="{30A23A56-D282-44B8-8B28-4A3148B94473}"/>
                </a:ext>
              </a:extLst>
            </p:cNvPr>
            <p:cNvSpPr/>
            <p:nvPr/>
          </p:nvSpPr>
          <p:spPr bwMode="auto">
            <a:xfrm>
              <a:off x="3552" y="1723"/>
              <a:ext cx="52" cy="1009"/>
            </a:xfrm>
            <a:prstGeom prst="rightBracket">
              <a:avLst>
                <a:gd name="adj" fmla="val 228788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Text Box 6">
              <a:extLst>
                <a:ext uri="{FF2B5EF4-FFF2-40B4-BE49-F238E27FC236}">
                  <a16:creationId xmlns:a16="http://schemas.microsoft.com/office/drawing/2014/main" id="{DCBB52E5-723A-42BB-8624-2C89B1E6A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  <a:endParaRPr lang="en-US" altLang="zh-CN" sz="2400" baseline="-25000"/>
            </a:p>
          </p:txBody>
        </p:sp>
        <p:sp>
          <p:nvSpPr>
            <p:cNvPr id="52" name="Text Box 7">
              <a:extLst>
                <a:ext uri="{FF2B5EF4-FFF2-40B4-BE49-F238E27FC236}">
                  <a16:creationId xmlns:a16="http://schemas.microsoft.com/office/drawing/2014/main" id="{322FAFAB-1ACB-48D6-B024-2DAB00CEE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2</a:t>
              </a:r>
              <a:endParaRPr lang="en-US" altLang="zh-CN" sz="2400" baseline="-25000"/>
            </a:p>
          </p:txBody>
        </p:sp>
        <p:sp>
          <p:nvSpPr>
            <p:cNvPr id="53" name="Text Box 8">
              <a:extLst>
                <a:ext uri="{FF2B5EF4-FFF2-40B4-BE49-F238E27FC236}">
                  <a16:creationId xmlns:a16="http://schemas.microsoft.com/office/drawing/2014/main" id="{43B78110-525E-4869-947E-B9C708A164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3</a:t>
              </a:r>
              <a:endParaRPr lang="en-US" altLang="zh-CN" sz="2400" baseline="-25000"/>
            </a:p>
          </p:txBody>
        </p:sp>
        <p:sp>
          <p:nvSpPr>
            <p:cNvPr id="54" name="Text Box 9">
              <a:extLst>
                <a:ext uri="{FF2B5EF4-FFF2-40B4-BE49-F238E27FC236}">
                  <a16:creationId xmlns:a16="http://schemas.microsoft.com/office/drawing/2014/main" id="{3DD05E34-65F0-487F-9CD2-0393C6A87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4</a:t>
              </a:r>
              <a:endParaRPr lang="en-US" altLang="zh-CN" sz="2400" baseline="-25000"/>
            </a:p>
          </p:txBody>
        </p:sp>
        <p:sp>
          <p:nvSpPr>
            <p:cNvPr id="55" name="Text Box 10">
              <a:extLst>
                <a:ext uri="{FF2B5EF4-FFF2-40B4-BE49-F238E27FC236}">
                  <a16:creationId xmlns:a16="http://schemas.microsoft.com/office/drawing/2014/main" id="{997AFBE5-3A9E-466D-997A-3A09411B2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a</a:t>
              </a:r>
              <a:endParaRPr lang="en-US" altLang="zh-CN" sz="2400" baseline="-25000"/>
            </a:p>
          </p:txBody>
        </p:sp>
        <p:sp>
          <p:nvSpPr>
            <p:cNvPr id="56" name="Text Box 11">
              <a:extLst>
                <a:ext uri="{FF2B5EF4-FFF2-40B4-BE49-F238E27FC236}">
                  <a16:creationId xmlns:a16="http://schemas.microsoft.com/office/drawing/2014/main" id="{AA6FA896-8668-4E11-B4BB-3CB55DC3C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b</a:t>
              </a:r>
              <a:endParaRPr lang="en-US" altLang="zh-CN" sz="2400" baseline="-25000"/>
            </a:p>
          </p:txBody>
        </p:sp>
        <p:sp>
          <p:nvSpPr>
            <p:cNvPr id="57" name="Text Box 12">
              <a:extLst>
                <a:ext uri="{FF2B5EF4-FFF2-40B4-BE49-F238E27FC236}">
                  <a16:creationId xmlns:a16="http://schemas.microsoft.com/office/drawing/2014/main" id="{5B7C8B00-F070-4E83-B02C-8D355CF87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endParaRPr lang="en-US" altLang="zh-CN" sz="2400" baseline="-25000"/>
            </a:p>
          </p:txBody>
        </p:sp>
        <p:sp>
          <p:nvSpPr>
            <p:cNvPr id="58" name="Text Box 14">
              <a:extLst>
                <a:ext uri="{FF2B5EF4-FFF2-40B4-BE49-F238E27FC236}">
                  <a16:creationId xmlns:a16="http://schemas.microsoft.com/office/drawing/2014/main" id="{76C80383-524E-4B67-98F9-5D65469181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59" name="Text Box 16">
              <a:extLst>
                <a:ext uri="{FF2B5EF4-FFF2-40B4-BE49-F238E27FC236}">
                  <a16:creationId xmlns:a16="http://schemas.microsoft.com/office/drawing/2014/main" id="{570E1B26-DE67-4A7F-9055-1A1EAE212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0" name="Text Box 17">
              <a:extLst>
                <a:ext uri="{FF2B5EF4-FFF2-40B4-BE49-F238E27FC236}">
                  <a16:creationId xmlns:a16="http://schemas.microsoft.com/office/drawing/2014/main" id="{B4E062E4-D215-49C9-AFFF-1B8E19CE0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1" name="Text Box 19">
              <a:extLst>
                <a:ext uri="{FF2B5EF4-FFF2-40B4-BE49-F238E27FC236}">
                  <a16:creationId xmlns:a16="http://schemas.microsoft.com/office/drawing/2014/main" id="{377AB5D3-7AF2-4041-B689-8D1122E86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2" name="Text Box 20">
              <a:extLst>
                <a:ext uri="{FF2B5EF4-FFF2-40B4-BE49-F238E27FC236}">
                  <a16:creationId xmlns:a16="http://schemas.microsoft.com/office/drawing/2014/main" id="{8CCB1BEE-2354-4069-943D-D84DA14F2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3" name="Text Box 21">
              <a:extLst>
                <a:ext uri="{FF2B5EF4-FFF2-40B4-BE49-F238E27FC236}">
                  <a16:creationId xmlns:a16="http://schemas.microsoft.com/office/drawing/2014/main" id="{49A35469-5B36-4C1E-864C-ECA98BB5E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4" name="Text Box 22">
              <a:extLst>
                <a:ext uri="{FF2B5EF4-FFF2-40B4-BE49-F238E27FC236}">
                  <a16:creationId xmlns:a16="http://schemas.microsoft.com/office/drawing/2014/main" id="{46A2E186-535D-4ACF-B31C-8A151FB6A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5" name="Text Box 23">
              <a:extLst>
                <a:ext uri="{FF2B5EF4-FFF2-40B4-BE49-F238E27FC236}">
                  <a16:creationId xmlns:a16="http://schemas.microsoft.com/office/drawing/2014/main" id="{193C915A-04A7-4BB3-A523-0D06F75DC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6" name="Text Box 24">
              <a:extLst>
                <a:ext uri="{FF2B5EF4-FFF2-40B4-BE49-F238E27FC236}">
                  <a16:creationId xmlns:a16="http://schemas.microsoft.com/office/drawing/2014/main" id="{EA7895C2-D7E2-429C-A253-AEBE3924F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7" name="Text Box 25">
              <a:extLst>
                <a:ext uri="{FF2B5EF4-FFF2-40B4-BE49-F238E27FC236}">
                  <a16:creationId xmlns:a16="http://schemas.microsoft.com/office/drawing/2014/main" id="{233D6A6F-ABC4-4AEC-A8DA-E3901E92C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8" name="Text Box 26">
              <a:extLst>
                <a:ext uri="{FF2B5EF4-FFF2-40B4-BE49-F238E27FC236}">
                  <a16:creationId xmlns:a16="http://schemas.microsoft.com/office/drawing/2014/main" id="{E968922A-0BC4-4E8A-9D3D-53748B0651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9" name="Text Box 30">
              <a:extLst>
                <a:ext uri="{FF2B5EF4-FFF2-40B4-BE49-F238E27FC236}">
                  <a16:creationId xmlns:a16="http://schemas.microsoft.com/office/drawing/2014/main" id="{0D4C28D8-018D-4BF2-B9DD-B575107C7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6358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DFCA63-963D-44EA-86F3-7B71F8C97C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4.3 </a:t>
            </a:r>
            <a:r>
              <a:rPr lang="zh-CN" altLang="en-US"/>
              <a:t>关系的运算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0C0009-5D30-4307-9352-FC2B3F8B1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关系的差的矩阵表示：</a:t>
            </a:r>
            <a:r>
              <a:rPr lang="en-US" altLang="zh-CN"/>
              <a:t>M</a:t>
            </a:r>
            <a:r>
              <a:rPr lang="en-US" altLang="zh-CN" baseline="-25000"/>
              <a:t>R\</a:t>
            </a:r>
            <a:r>
              <a:rPr lang="zh-CN" altLang="en-US" baseline="-25000"/>
              <a:t>S</a:t>
            </a:r>
            <a:r>
              <a:rPr lang="zh-CN" altLang="en-US"/>
              <a:t> </a:t>
            </a:r>
            <a:r>
              <a:rPr lang="en-US" altLang="zh-CN" b="1"/>
              <a:t>=</a:t>
            </a:r>
            <a:r>
              <a:rPr lang="en-US" altLang="zh-CN"/>
              <a:t> M</a:t>
            </a:r>
            <a:r>
              <a:rPr lang="en-US" altLang="zh-CN" baseline="-25000"/>
              <a:t>R </a:t>
            </a:r>
            <a:r>
              <a:rPr lang="en-US" altLang="zh-CN">
                <a:sym typeface="Symbol" panose="05050102010706020507" pitchFamily="18" charset="2"/>
              </a:rPr>
              <a:t>∧ </a:t>
            </a:r>
            <a:r>
              <a:rPr lang="en-US" altLang="zh-CN"/>
              <a:t>M</a:t>
            </a:r>
            <a:r>
              <a:rPr lang="en-US" altLang="zh-CN" baseline="-25000"/>
              <a:t>S’</a:t>
            </a:r>
            <a:endParaRPr lang="en-US" altLang="zh-CN" b="1"/>
          </a:p>
          <a:p>
            <a:endParaRPr lang="en-US" altLang="zh-CN" b="1"/>
          </a:p>
          <a:p>
            <a:r>
              <a:rPr lang="zh-CN" altLang="en-US"/>
              <a:t>R = {( a, 1 ), ( b, 2 ), ( c, 3 )}, S = {( a, 1 ), ( a, 2 ), ( a, 3 ), ( a, 4 )}</a:t>
            </a:r>
          </a:p>
          <a:p>
            <a:r>
              <a:rPr lang="en-US" altLang="zh-CN"/>
              <a:t>R\S</a:t>
            </a:r>
            <a:r>
              <a:rPr lang="zh-CN" altLang="en-US"/>
              <a:t> = {</a:t>
            </a:r>
            <a:r>
              <a:rPr lang="en-US" altLang="zh-CN"/>
              <a:t>(</a:t>
            </a:r>
            <a:r>
              <a:rPr lang="zh-CN" altLang="en-US"/>
              <a:t> </a:t>
            </a:r>
            <a:r>
              <a:rPr lang="en-US" altLang="zh-CN"/>
              <a:t>b</a:t>
            </a:r>
            <a:r>
              <a:rPr lang="zh-CN" altLang="en-US"/>
              <a:t>, 2 ), </a:t>
            </a:r>
            <a:r>
              <a:rPr lang="en-US" altLang="zh-CN"/>
              <a:t>(</a:t>
            </a:r>
            <a:r>
              <a:rPr lang="zh-CN" altLang="en-US"/>
              <a:t> </a:t>
            </a:r>
            <a:r>
              <a:rPr lang="en-US" altLang="zh-CN"/>
              <a:t>c</a:t>
            </a:r>
            <a:r>
              <a:rPr lang="zh-CN" altLang="en-US"/>
              <a:t>, 3)}</a:t>
            </a:r>
          </a:p>
          <a:p>
            <a:endParaRPr lang="en-US" altLang="zh-CN" b="1"/>
          </a:p>
          <a:p>
            <a:endParaRPr lang="en-US" altLang="zh-CN" b="1"/>
          </a:p>
          <a:p>
            <a:r>
              <a:rPr lang="en-US" altLang="zh-CN"/>
              <a:t>                  R                                          S’                                    R</a:t>
            </a:r>
            <a:r>
              <a:rPr lang="zh-CN" altLang="en-US"/>
              <a:t> </a:t>
            </a:r>
            <a:r>
              <a:rPr lang="en-US" altLang="zh-CN"/>
              <a:t>\</a:t>
            </a:r>
            <a:r>
              <a:rPr lang="zh-CN" altLang="en-US"/>
              <a:t> S</a:t>
            </a:r>
          </a:p>
          <a:p>
            <a:endParaRPr lang="zh-CN" altLang="en-US" b="1"/>
          </a:p>
        </p:txBody>
      </p:sp>
      <p:grpSp>
        <p:nvGrpSpPr>
          <p:cNvPr id="4" name="Group 34">
            <a:extLst>
              <a:ext uri="{FF2B5EF4-FFF2-40B4-BE49-F238E27FC236}">
                <a16:creationId xmlns:a16="http://schemas.microsoft.com/office/drawing/2014/main" id="{BA1BDDC1-7636-4E49-B017-8262413D6037}"/>
              </a:ext>
            </a:extLst>
          </p:cNvPr>
          <p:cNvGrpSpPr/>
          <p:nvPr/>
        </p:nvGrpSpPr>
        <p:grpSpPr bwMode="auto">
          <a:xfrm>
            <a:off x="615898" y="3943949"/>
            <a:ext cx="2607972" cy="1628803"/>
            <a:chOff x="1632" y="1392"/>
            <a:chExt cx="1972" cy="1340"/>
          </a:xfrm>
        </p:grpSpPr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id="{F4FBAA82-30E4-45B4-B80A-369A9280A636}"/>
                </a:ext>
              </a:extLst>
            </p:cNvPr>
            <p:cNvSpPr/>
            <p:nvPr/>
          </p:nvSpPr>
          <p:spPr bwMode="auto">
            <a:xfrm>
              <a:off x="2016" y="1725"/>
              <a:ext cx="48" cy="1007"/>
            </a:xfrm>
            <a:prstGeom prst="leftBracket">
              <a:avLst>
                <a:gd name="adj" fmla="val 209375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088F7BFB-48C0-4B13-9FE4-0C5EA2B79A40}"/>
                </a:ext>
              </a:extLst>
            </p:cNvPr>
            <p:cNvSpPr/>
            <p:nvPr/>
          </p:nvSpPr>
          <p:spPr bwMode="auto">
            <a:xfrm>
              <a:off x="3552" y="1723"/>
              <a:ext cx="52" cy="1009"/>
            </a:xfrm>
            <a:prstGeom prst="rightBracket">
              <a:avLst>
                <a:gd name="adj" fmla="val 228788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22F3D54F-6CFE-4EB8-BFEE-E9E600F49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  <a:endParaRPr lang="en-US" altLang="zh-CN" sz="2400" baseline="-25000"/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4001956D-718C-40BF-95F5-754F938D0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2</a:t>
              </a:r>
              <a:endParaRPr lang="en-US" altLang="zh-CN" sz="2400" baseline="-25000"/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24EDF4D3-6FDF-47CB-B80A-856E1C2C4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3</a:t>
              </a:r>
              <a:endParaRPr lang="en-US" altLang="zh-CN" sz="2400" baseline="-25000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ED64CD64-D7C3-40C0-88F2-4031FDB856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4</a:t>
              </a:r>
              <a:endParaRPr lang="en-US" altLang="zh-CN" sz="2400" baseline="-25000"/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104302C2-8251-4041-81D6-967FD1D882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a</a:t>
              </a:r>
              <a:endParaRPr lang="en-US" altLang="zh-CN" sz="2400" baseline="-25000"/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F48E963C-F2C5-499C-8A8C-8E956668ED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b</a:t>
              </a:r>
              <a:endParaRPr lang="en-US" altLang="zh-CN" sz="2400" baseline="-25000"/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AFA2EB2A-DE27-420B-8E40-9367C1416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endParaRPr lang="en-US" altLang="zh-CN" sz="2400" baseline="-25000"/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A2AD8C2B-E841-45F8-8074-7FB31AFB6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0C06CF2C-940F-4A3B-9E36-78F1349C6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7005A152-385A-4459-A0CF-3138895B7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id="{C09DFCD9-C12D-47A6-AD7D-D3F8EDDC61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8FE6E08B-617A-42CD-B74E-D85A6316D3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9" name="Text Box 21">
              <a:extLst>
                <a:ext uri="{FF2B5EF4-FFF2-40B4-BE49-F238E27FC236}">
                  <a16:creationId xmlns:a16="http://schemas.microsoft.com/office/drawing/2014/main" id="{CE87741D-BC3B-4917-9EE7-453E62239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0" name="Text Box 22">
              <a:extLst>
                <a:ext uri="{FF2B5EF4-FFF2-40B4-BE49-F238E27FC236}">
                  <a16:creationId xmlns:a16="http://schemas.microsoft.com/office/drawing/2014/main" id="{0E877B98-133E-4BB3-B94B-D0959551E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21" name="Text Box 23">
              <a:extLst>
                <a:ext uri="{FF2B5EF4-FFF2-40B4-BE49-F238E27FC236}">
                  <a16:creationId xmlns:a16="http://schemas.microsoft.com/office/drawing/2014/main" id="{FD1A6049-2ADC-4172-B56A-02023BD4D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67DA30A5-86B8-404A-972A-D8FAE014B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3" name="Text Box 25">
              <a:extLst>
                <a:ext uri="{FF2B5EF4-FFF2-40B4-BE49-F238E27FC236}">
                  <a16:creationId xmlns:a16="http://schemas.microsoft.com/office/drawing/2014/main" id="{ECFCF0F9-93AC-471F-833F-A9F979671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4" name="Text Box 26">
              <a:extLst>
                <a:ext uri="{FF2B5EF4-FFF2-40B4-BE49-F238E27FC236}">
                  <a16:creationId xmlns:a16="http://schemas.microsoft.com/office/drawing/2014/main" id="{5152A96E-9FB8-45CD-92FE-EE9E54D47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25" name="Text Box 30">
              <a:extLst>
                <a:ext uri="{FF2B5EF4-FFF2-40B4-BE49-F238E27FC236}">
                  <a16:creationId xmlns:a16="http://schemas.microsoft.com/office/drawing/2014/main" id="{A36AC38F-2972-4784-9464-EE13B0C67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</p:grpSp>
      <p:grpSp>
        <p:nvGrpSpPr>
          <p:cNvPr id="26" name="Group 34">
            <a:extLst>
              <a:ext uri="{FF2B5EF4-FFF2-40B4-BE49-F238E27FC236}">
                <a16:creationId xmlns:a16="http://schemas.microsoft.com/office/drawing/2014/main" id="{85E910FF-D6EC-4616-8DE4-00F61FF7B4FA}"/>
              </a:ext>
            </a:extLst>
          </p:cNvPr>
          <p:cNvGrpSpPr/>
          <p:nvPr/>
        </p:nvGrpSpPr>
        <p:grpSpPr bwMode="auto">
          <a:xfrm>
            <a:off x="3547988" y="3951260"/>
            <a:ext cx="2607972" cy="1628803"/>
            <a:chOff x="1632" y="1392"/>
            <a:chExt cx="1972" cy="1340"/>
          </a:xfrm>
        </p:grpSpPr>
        <p:sp>
          <p:nvSpPr>
            <p:cNvPr id="27" name="AutoShape 4">
              <a:extLst>
                <a:ext uri="{FF2B5EF4-FFF2-40B4-BE49-F238E27FC236}">
                  <a16:creationId xmlns:a16="http://schemas.microsoft.com/office/drawing/2014/main" id="{7DE2962C-D9D3-4B52-9A9C-969AF98B76BA}"/>
                </a:ext>
              </a:extLst>
            </p:cNvPr>
            <p:cNvSpPr/>
            <p:nvPr/>
          </p:nvSpPr>
          <p:spPr bwMode="auto">
            <a:xfrm>
              <a:off x="2016" y="1725"/>
              <a:ext cx="48" cy="1007"/>
            </a:xfrm>
            <a:prstGeom prst="leftBracket">
              <a:avLst>
                <a:gd name="adj" fmla="val 209375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AutoShape 5">
              <a:extLst>
                <a:ext uri="{FF2B5EF4-FFF2-40B4-BE49-F238E27FC236}">
                  <a16:creationId xmlns:a16="http://schemas.microsoft.com/office/drawing/2014/main" id="{EA2C1199-7E85-48B2-B8D7-7845B934DC65}"/>
                </a:ext>
              </a:extLst>
            </p:cNvPr>
            <p:cNvSpPr/>
            <p:nvPr/>
          </p:nvSpPr>
          <p:spPr bwMode="auto">
            <a:xfrm>
              <a:off x="3552" y="1723"/>
              <a:ext cx="52" cy="1009"/>
            </a:xfrm>
            <a:prstGeom prst="rightBracket">
              <a:avLst>
                <a:gd name="adj" fmla="val 228788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Text Box 6">
              <a:extLst>
                <a:ext uri="{FF2B5EF4-FFF2-40B4-BE49-F238E27FC236}">
                  <a16:creationId xmlns:a16="http://schemas.microsoft.com/office/drawing/2014/main" id="{D0CEFD27-1036-47F3-912E-17B9BC15DD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  <a:endParaRPr lang="en-US" altLang="zh-CN" sz="2400" baseline="-25000"/>
            </a:p>
          </p:txBody>
        </p:sp>
        <p:sp>
          <p:nvSpPr>
            <p:cNvPr id="30" name="Text Box 7">
              <a:extLst>
                <a:ext uri="{FF2B5EF4-FFF2-40B4-BE49-F238E27FC236}">
                  <a16:creationId xmlns:a16="http://schemas.microsoft.com/office/drawing/2014/main" id="{AE0D93D0-AA72-4473-8171-D61E6A5C3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2</a:t>
              </a:r>
              <a:endParaRPr lang="en-US" altLang="zh-CN" sz="2400" baseline="-25000"/>
            </a:p>
          </p:txBody>
        </p:sp>
        <p:sp>
          <p:nvSpPr>
            <p:cNvPr id="31" name="Text Box 8">
              <a:extLst>
                <a:ext uri="{FF2B5EF4-FFF2-40B4-BE49-F238E27FC236}">
                  <a16:creationId xmlns:a16="http://schemas.microsoft.com/office/drawing/2014/main" id="{1F509393-EA4D-462F-A61D-8F60285D1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3</a:t>
              </a:r>
              <a:endParaRPr lang="en-US" altLang="zh-CN" sz="2400" baseline="-25000"/>
            </a:p>
          </p:txBody>
        </p:sp>
        <p:sp>
          <p:nvSpPr>
            <p:cNvPr id="32" name="Text Box 9">
              <a:extLst>
                <a:ext uri="{FF2B5EF4-FFF2-40B4-BE49-F238E27FC236}">
                  <a16:creationId xmlns:a16="http://schemas.microsoft.com/office/drawing/2014/main" id="{18DA7174-52A5-4577-8C46-722C001CC0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4</a:t>
              </a:r>
              <a:endParaRPr lang="en-US" altLang="zh-CN" sz="2400" baseline="-25000"/>
            </a:p>
          </p:txBody>
        </p:sp>
        <p:sp>
          <p:nvSpPr>
            <p:cNvPr id="33" name="Text Box 10">
              <a:extLst>
                <a:ext uri="{FF2B5EF4-FFF2-40B4-BE49-F238E27FC236}">
                  <a16:creationId xmlns:a16="http://schemas.microsoft.com/office/drawing/2014/main" id="{E524C8C0-F861-4950-B087-D261D9B36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a</a:t>
              </a:r>
              <a:endParaRPr lang="en-US" altLang="zh-CN" sz="2400" baseline="-25000"/>
            </a:p>
          </p:txBody>
        </p:sp>
        <p:sp>
          <p:nvSpPr>
            <p:cNvPr id="34" name="Text Box 11">
              <a:extLst>
                <a:ext uri="{FF2B5EF4-FFF2-40B4-BE49-F238E27FC236}">
                  <a16:creationId xmlns:a16="http://schemas.microsoft.com/office/drawing/2014/main" id="{9EA3454D-A891-4CEB-AAA7-F2B245A08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b</a:t>
              </a:r>
              <a:endParaRPr lang="en-US" altLang="zh-CN" sz="2400" baseline="-25000"/>
            </a:p>
          </p:txBody>
        </p:sp>
        <p:sp>
          <p:nvSpPr>
            <p:cNvPr id="35" name="Text Box 12">
              <a:extLst>
                <a:ext uri="{FF2B5EF4-FFF2-40B4-BE49-F238E27FC236}">
                  <a16:creationId xmlns:a16="http://schemas.microsoft.com/office/drawing/2014/main" id="{8E9E6417-EC64-44E3-99DA-CD13F39EB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endParaRPr lang="en-US" altLang="zh-CN" sz="2400" baseline="-25000"/>
            </a:p>
          </p:txBody>
        </p:sp>
        <p:sp>
          <p:nvSpPr>
            <p:cNvPr id="36" name="Text Box 14">
              <a:extLst>
                <a:ext uri="{FF2B5EF4-FFF2-40B4-BE49-F238E27FC236}">
                  <a16:creationId xmlns:a16="http://schemas.microsoft.com/office/drawing/2014/main" id="{3C85F6FF-B920-4D7B-915A-D34DEDE95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37" name="Text Box 16">
              <a:extLst>
                <a:ext uri="{FF2B5EF4-FFF2-40B4-BE49-F238E27FC236}">
                  <a16:creationId xmlns:a16="http://schemas.microsoft.com/office/drawing/2014/main" id="{FC78CB1E-F207-4F07-89D6-D68DAE716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38" name="Text Box 17">
              <a:extLst>
                <a:ext uri="{FF2B5EF4-FFF2-40B4-BE49-F238E27FC236}">
                  <a16:creationId xmlns:a16="http://schemas.microsoft.com/office/drawing/2014/main" id="{CD037064-12E0-404D-9D0A-E6041074E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39" name="Text Box 19">
              <a:extLst>
                <a:ext uri="{FF2B5EF4-FFF2-40B4-BE49-F238E27FC236}">
                  <a16:creationId xmlns:a16="http://schemas.microsoft.com/office/drawing/2014/main" id="{26C91424-14BC-4835-B4F5-131D95723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40" name="Text Box 20">
              <a:extLst>
                <a:ext uri="{FF2B5EF4-FFF2-40B4-BE49-F238E27FC236}">
                  <a16:creationId xmlns:a16="http://schemas.microsoft.com/office/drawing/2014/main" id="{8F408FF3-71E9-4F6C-8456-02D94ADAF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41" name="Text Box 21">
              <a:extLst>
                <a:ext uri="{FF2B5EF4-FFF2-40B4-BE49-F238E27FC236}">
                  <a16:creationId xmlns:a16="http://schemas.microsoft.com/office/drawing/2014/main" id="{E4D4E3A8-9E91-4642-988B-7AEAB68C2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42" name="Text Box 22">
              <a:extLst>
                <a:ext uri="{FF2B5EF4-FFF2-40B4-BE49-F238E27FC236}">
                  <a16:creationId xmlns:a16="http://schemas.microsoft.com/office/drawing/2014/main" id="{2C4DA06C-75B7-4A92-974C-A6A80C68F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43" name="Text Box 23">
              <a:extLst>
                <a:ext uri="{FF2B5EF4-FFF2-40B4-BE49-F238E27FC236}">
                  <a16:creationId xmlns:a16="http://schemas.microsoft.com/office/drawing/2014/main" id="{067D6299-4B54-455C-A77F-71911DB35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44" name="Text Box 24">
              <a:extLst>
                <a:ext uri="{FF2B5EF4-FFF2-40B4-BE49-F238E27FC236}">
                  <a16:creationId xmlns:a16="http://schemas.microsoft.com/office/drawing/2014/main" id="{2C3CE49A-B2E0-4F3C-9DD6-6FC222D8C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45" name="Text Box 25">
              <a:extLst>
                <a:ext uri="{FF2B5EF4-FFF2-40B4-BE49-F238E27FC236}">
                  <a16:creationId xmlns:a16="http://schemas.microsoft.com/office/drawing/2014/main" id="{540EBFEA-4508-4C22-9072-1312BCE52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46" name="Text Box 26">
              <a:extLst>
                <a:ext uri="{FF2B5EF4-FFF2-40B4-BE49-F238E27FC236}">
                  <a16:creationId xmlns:a16="http://schemas.microsoft.com/office/drawing/2014/main" id="{17332DF9-8FDE-4CA8-A7C6-85D1F52B6D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47" name="Text Box 30">
              <a:extLst>
                <a:ext uri="{FF2B5EF4-FFF2-40B4-BE49-F238E27FC236}">
                  <a16:creationId xmlns:a16="http://schemas.microsoft.com/office/drawing/2014/main" id="{61FF11F1-95BD-4A4B-8B1C-39994D360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</p:grpSp>
      <p:grpSp>
        <p:nvGrpSpPr>
          <p:cNvPr id="48" name="Group 34">
            <a:extLst>
              <a:ext uri="{FF2B5EF4-FFF2-40B4-BE49-F238E27FC236}">
                <a16:creationId xmlns:a16="http://schemas.microsoft.com/office/drawing/2014/main" id="{47715F54-E987-41B8-B4CF-A6E24A646264}"/>
              </a:ext>
            </a:extLst>
          </p:cNvPr>
          <p:cNvGrpSpPr/>
          <p:nvPr/>
        </p:nvGrpSpPr>
        <p:grpSpPr bwMode="auto">
          <a:xfrm>
            <a:off x="6424901" y="3895345"/>
            <a:ext cx="2607972" cy="1628803"/>
            <a:chOff x="1632" y="1392"/>
            <a:chExt cx="1972" cy="1340"/>
          </a:xfrm>
        </p:grpSpPr>
        <p:sp>
          <p:nvSpPr>
            <p:cNvPr id="49" name="AutoShape 4">
              <a:extLst>
                <a:ext uri="{FF2B5EF4-FFF2-40B4-BE49-F238E27FC236}">
                  <a16:creationId xmlns:a16="http://schemas.microsoft.com/office/drawing/2014/main" id="{49D25D60-89C1-4ED0-B9A4-CC6030651149}"/>
                </a:ext>
              </a:extLst>
            </p:cNvPr>
            <p:cNvSpPr/>
            <p:nvPr/>
          </p:nvSpPr>
          <p:spPr bwMode="auto">
            <a:xfrm>
              <a:off x="2016" y="1725"/>
              <a:ext cx="48" cy="1007"/>
            </a:xfrm>
            <a:prstGeom prst="leftBracket">
              <a:avLst>
                <a:gd name="adj" fmla="val 209375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" name="AutoShape 5">
              <a:extLst>
                <a:ext uri="{FF2B5EF4-FFF2-40B4-BE49-F238E27FC236}">
                  <a16:creationId xmlns:a16="http://schemas.microsoft.com/office/drawing/2014/main" id="{163DD741-B5D7-4611-8C52-B5B0B050368B}"/>
                </a:ext>
              </a:extLst>
            </p:cNvPr>
            <p:cNvSpPr/>
            <p:nvPr/>
          </p:nvSpPr>
          <p:spPr bwMode="auto">
            <a:xfrm>
              <a:off x="3552" y="1723"/>
              <a:ext cx="52" cy="1009"/>
            </a:xfrm>
            <a:prstGeom prst="rightBracket">
              <a:avLst>
                <a:gd name="adj" fmla="val 228788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Text Box 6">
              <a:extLst>
                <a:ext uri="{FF2B5EF4-FFF2-40B4-BE49-F238E27FC236}">
                  <a16:creationId xmlns:a16="http://schemas.microsoft.com/office/drawing/2014/main" id="{32676C92-608C-4599-A3C9-546ECA54F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  <a:endParaRPr lang="en-US" altLang="zh-CN" sz="2400" baseline="-25000"/>
            </a:p>
          </p:txBody>
        </p:sp>
        <p:sp>
          <p:nvSpPr>
            <p:cNvPr id="52" name="Text Box 7">
              <a:extLst>
                <a:ext uri="{FF2B5EF4-FFF2-40B4-BE49-F238E27FC236}">
                  <a16:creationId xmlns:a16="http://schemas.microsoft.com/office/drawing/2014/main" id="{9922FFB7-7A96-4E6B-8913-70506A893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2</a:t>
              </a:r>
              <a:endParaRPr lang="en-US" altLang="zh-CN" sz="2400" baseline="-25000"/>
            </a:p>
          </p:txBody>
        </p:sp>
        <p:sp>
          <p:nvSpPr>
            <p:cNvPr id="53" name="Text Box 8">
              <a:extLst>
                <a:ext uri="{FF2B5EF4-FFF2-40B4-BE49-F238E27FC236}">
                  <a16:creationId xmlns:a16="http://schemas.microsoft.com/office/drawing/2014/main" id="{82E375FD-22E4-4014-8515-2743265B1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3</a:t>
              </a:r>
              <a:endParaRPr lang="en-US" altLang="zh-CN" sz="2400" baseline="-25000"/>
            </a:p>
          </p:txBody>
        </p:sp>
        <p:sp>
          <p:nvSpPr>
            <p:cNvPr id="54" name="Text Box 9">
              <a:extLst>
                <a:ext uri="{FF2B5EF4-FFF2-40B4-BE49-F238E27FC236}">
                  <a16:creationId xmlns:a16="http://schemas.microsoft.com/office/drawing/2014/main" id="{3DED83A9-5FD3-4743-A201-9D6590CE65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4</a:t>
              </a:r>
              <a:endParaRPr lang="en-US" altLang="zh-CN" sz="2400" baseline="-25000"/>
            </a:p>
          </p:txBody>
        </p:sp>
        <p:sp>
          <p:nvSpPr>
            <p:cNvPr id="55" name="Text Box 10">
              <a:extLst>
                <a:ext uri="{FF2B5EF4-FFF2-40B4-BE49-F238E27FC236}">
                  <a16:creationId xmlns:a16="http://schemas.microsoft.com/office/drawing/2014/main" id="{0A2A515D-4442-4FEF-960E-0081BE737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a</a:t>
              </a:r>
              <a:endParaRPr lang="en-US" altLang="zh-CN" sz="2400" baseline="-25000"/>
            </a:p>
          </p:txBody>
        </p:sp>
        <p:sp>
          <p:nvSpPr>
            <p:cNvPr id="56" name="Text Box 11">
              <a:extLst>
                <a:ext uri="{FF2B5EF4-FFF2-40B4-BE49-F238E27FC236}">
                  <a16:creationId xmlns:a16="http://schemas.microsoft.com/office/drawing/2014/main" id="{7F680578-031A-4E35-91B4-91417B43F6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b</a:t>
              </a:r>
              <a:endParaRPr lang="en-US" altLang="zh-CN" sz="2400" baseline="-25000"/>
            </a:p>
          </p:txBody>
        </p:sp>
        <p:sp>
          <p:nvSpPr>
            <p:cNvPr id="57" name="Text Box 12">
              <a:extLst>
                <a:ext uri="{FF2B5EF4-FFF2-40B4-BE49-F238E27FC236}">
                  <a16:creationId xmlns:a16="http://schemas.microsoft.com/office/drawing/2014/main" id="{81F3EF70-6BBD-4BBE-8488-8DC6E3FF0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endParaRPr lang="en-US" altLang="zh-CN" sz="2400" baseline="-25000"/>
            </a:p>
          </p:txBody>
        </p:sp>
        <p:sp>
          <p:nvSpPr>
            <p:cNvPr id="58" name="Text Box 14">
              <a:extLst>
                <a:ext uri="{FF2B5EF4-FFF2-40B4-BE49-F238E27FC236}">
                  <a16:creationId xmlns:a16="http://schemas.microsoft.com/office/drawing/2014/main" id="{17541824-3591-49E9-A20D-DAEAE5244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59" name="Text Box 16">
              <a:extLst>
                <a:ext uri="{FF2B5EF4-FFF2-40B4-BE49-F238E27FC236}">
                  <a16:creationId xmlns:a16="http://schemas.microsoft.com/office/drawing/2014/main" id="{79FAF3A3-779B-4586-9BF4-BCE0D6A8C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0" name="Text Box 17">
              <a:extLst>
                <a:ext uri="{FF2B5EF4-FFF2-40B4-BE49-F238E27FC236}">
                  <a16:creationId xmlns:a16="http://schemas.microsoft.com/office/drawing/2014/main" id="{66D64307-86AA-48A2-B06E-383DF4449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1" name="Text Box 19">
              <a:extLst>
                <a:ext uri="{FF2B5EF4-FFF2-40B4-BE49-F238E27FC236}">
                  <a16:creationId xmlns:a16="http://schemas.microsoft.com/office/drawing/2014/main" id="{42C57BB4-C24E-4860-8671-14D3496B7C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2" name="Text Box 20">
              <a:extLst>
                <a:ext uri="{FF2B5EF4-FFF2-40B4-BE49-F238E27FC236}">
                  <a16:creationId xmlns:a16="http://schemas.microsoft.com/office/drawing/2014/main" id="{A4B3A246-0059-4E26-A097-9083990A8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3" name="Text Box 21">
              <a:extLst>
                <a:ext uri="{FF2B5EF4-FFF2-40B4-BE49-F238E27FC236}">
                  <a16:creationId xmlns:a16="http://schemas.microsoft.com/office/drawing/2014/main" id="{8065CD4F-CDF9-4C81-9BF5-F718AF212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4" name="Text Box 22">
              <a:extLst>
                <a:ext uri="{FF2B5EF4-FFF2-40B4-BE49-F238E27FC236}">
                  <a16:creationId xmlns:a16="http://schemas.microsoft.com/office/drawing/2014/main" id="{299FE58C-F543-4EB7-995D-9A739500A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65" name="Text Box 23">
              <a:extLst>
                <a:ext uri="{FF2B5EF4-FFF2-40B4-BE49-F238E27FC236}">
                  <a16:creationId xmlns:a16="http://schemas.microsoft.com/office/drawing/2014/main" id="{E61B9C0B-80EB-4969-8AAF-5C742A68D3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6" name="Text Box 24">
              <a:extLst>
                <a:ext uri="{FF2B5EF4-FFF2-40B4-BE49-F238E27FC236}">
                  <a16:creationId xmlns:a16="http://schemas.microsoft.com/office/drawing/2014/main" id="{2FA9EAEB-C211-403A-B483-DEE7B72BB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7" name="Text Box 25">
              <a:extLst>
                <a:ext uri="{FF2B5EF4-FFF2-40B4-BE49-F238E27FC236}">
                  <a16:creationId xmlns:a16="http://schemas.microsoft.com/office/drawing/2014/main" id="{B46B16AC-F93F-48DB-B117-741834C6C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8" name="Text Box 26">
              <a:extLst>
                <a:ext uri="{FF2B5EF4-FFF2-40B4-BE49-F238E27FC236}">
                  <a16:creationId xmlns:a16="http://schemas.microsoft.com/office/drawing/2014/main" id="{CA4EE0D2-FA10-46ED-9444-947365B67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69" name="Text Box 30">
              <a:extLst>
                <a:ext uri="{FF2B5EF4-FFF2-40B4-BE49-F238E27FC236}">
                  <a16:creationId xmlns:a16="http://schemas.microsoft.com/office/drawing/2014/main" id="{BB3579E5-24A6-4999-833E-6821812CD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8483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rgbClr val="FF0000"/>
                </a:solidFill>
                <a:effectLst/>
              </a:rPr>
              <a:t>4.3.1  </a:t>
            </a:r>
            <a:r>
              <a:rPr lang="zh-CN" altLang="en-US" sz="2400">
                <a:solidFill>
                  <a:srgbClr val="FF0000"/>
                </a:solidFill>
                <a:effectLst/>
              </a:rPr>
              <a:t>逆关系</a:t>
            </a:r>
            <a:endParaRPr lang="en-US" altLang="zh-CN" sz="2400">
              <a:solidFill>
                <a:srgbClr val="FF0000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4.3.2  </a:t>
            </a:r>
            <a:r>
              <a:rPr lang="zh-CN" altLang="en-US" sz="2400">
                <a:effectLst/>
              </a:rPr>
              <a:t>复合关系</a:t>
            </a:r>
            <a:endParaRPr lang="en-US" altLang="zh-CN" sz="2400">
              <a:effectLst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43346" cy="514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altLang="zh-CN"/>
              <a:t>4.3 </a:t>
            </a:r>
            <a:r>
              <a:rPr lang="zh-CN" altLang="en-US"/>
              <a:t>关系的运算</a:t>
            </a:r>
          </a:p>
        </p:txBody>
      </p:sp>
    </p:spTree>
    <p:extLst>
      <p:ext uri="{BB962C8B-B14F-4D97-AF65-F5344CB8AC3E}">
        <p14:creationId xmlns:p14="http://schemas.microsoft.com/office/powerpoint/2010/main" val="2247752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4.3.1  </a:t>
            </a:r>
            <a:r>
              <a:rPr lang="zh-CN" altLang="en-US"/>
              <a:t>逆关系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定义</a:t>
            </a:r>
            <a:endParaRPr lang="en-US" altLang="zh-CN" b="1"/>
          </a:p>
          <a:p>
            <a:r>
              <a:rPr lang="zh-CN" altLang="en-US"/>
              <a:t>设</a:t>
            </a:r>
            <a:r>
              <a:rPr lang="en-US" altLang="zh-CN"/>
              <a:t>A,B</a:t>
            </a:r>
            <a:r>
              <a:rPr lang="zh-CN" altLang="en-US"/>
              <a:t>是两个非空集合，</a:t>
            </a:r>
            <a:r>
              <a:rPr lang="en-US" altLang="zh-CN"/>
              <a:t>R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A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/>
              <a:t>B</a:t>
            </a:r>
          </a:p>
          <a:p>
            <a:r>
              <a:rPr lang="en-US" altLang="zh-CN"/>
              <a:t>        R</a:t>
            </a:r>
            <a:r>
              <a:rPr lang="en-US" altLang="zh-CN" baseline="30000"/>
              <a:t>–1</a:t>
            </a:r>
            <a:r>
              <a:rPr lang="en-US" altLang="zh-CN"/>
              <a:t> = { (</a:t>
            </a:r>
            <a:r>
              <a:rPr lang="en-US" altLang="zh-CN" i="1"/>
              <a:t>b,a</a:t>
            </a:r>
            <a:r>
              <a:rPr lang="en-US" altLang="zh-CN"/>
              <a:t>)| 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B  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A  (</a:t>
            </a:r>
            <a:r>
              <a:rPr lang="en-US" altLang="zh-CN" i="1">
                <a:sym typeface="Symbol" panose="05050102010706020507" pitchFamily="18" charset="2"/>
              </a:rPr>
              <a:t>a,b</a:t>
            </a:r>
            <a:r>
              <a:rPr lang="en-US" altLang="zh-CN">
                <a:sym typeface="Symbol" panose="05050102010706020507" pitchFamily="18" charset="2"/>
              </a:rPr>
              <a:t>)R }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B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/>
              <a:t>A</a:t>
            </a:r>
          </a:p>
          <a:p>
            <a:r>
              <a:rPr lang="zh-CN" altLang="en-US"/>
              <a:t>称</a:t>
            </a:r>
            <a:r>
              <a:rPr lang="en-US" altLang="zh-CN"/>
              <a:t>R</a:t>
            </a:r>
            <a:r>
              <a:rPr lang="en-US" altLang="zh-CN" baseline="30000"/>
              <a:t>–1</a:t>
            </a:r>
            <a:r>
              <a:rPr lang="zh-CN" altLang="en-US"/>
              <a:t>是</a:t>
            </a:r>
            <a:r>
              <a:rPr lang="en-US" altLang="zh-CN"/>
              <a:t>R</a:t>
            </a:r>
            <a:r>
              <a:rPr lang="zh-CN" altLang="en-US"/>
              <a:t>的逆关系。</a:t>
            </a:r>
          </a:p>
          <a:p>
            <a:endParaRPr lang="zh-CN" altLang="en-US"/>
          </a:p>
          <a:p>
            <a:r>
              <a:rPr lang="zh-CN" altLang="en-US" b="1"/>
              <a:t>定理</a:t>
            </a:r>
            <a:endParaRPr lang="en-US" altLang="zh-CN" b="1"/>
          </a:p>
          <a:p>
            <a:r>
              <a:rPr lang="zh-CN" altLang="en-US"/>
              <a:t>设</a:t>
            </a:r>
            <a:r>
              <a:rPr lang="en-US" altLang="zh-CN"/>
              <a:t>A, B</a:t>
            </a:r>
            <a:r>
              <a:rPr lang="zh-CN" altLang="en-US"/>
              <a:t>是两个非空集合，</a:t>
            </a:r>
            <a:r>
              <a:rPr lang="en-US" altLang="zh-CN"/>
              <a:t>R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/>
              <a:t>B</a:t>
            </a:r>
            <a:r>
              <a:rPr lang="zh-CN" altLang="en-US"/>
              <a:t>，</a:t>
            </a:r>
            <a:r>
              <a:rPr lang="en-US" altLang="zh-CN"/>
              <a:t>S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/>
              <a:t>B</a:t>
            </a:r>
            <a:r>
              <a:rPr lang="zh-CN" altLang="en-US"/>
              <a:t>，则</a:t>
            </a:r>
          </a:p>
          <a:p>
            <a:r>
              <a:rPr lang="en-US" altLang="zh-CN"/>
              <a:t>1</a:t>
            </a:r>
            <a:r>
              <a:rPr lang="zh-CN" altLang="en-US"/>
              <a:t>） </a:t>
            </a:r>
            <a:r>
              <a:rPr lang="en-US" altLang="zh-CN"/>
              <a:t>(R</a:t>
            </a:r>
            <a:r>
              <a:rPr lang="en-US" altLang="zh-CN" baseline="30000"/>
              <a:t>–1</a:t>
            </a:r>
            <a:r>
              <a:rPr lang="en-US" altLang="zh-CN"/>
              <a:t>)</a:t>
            </a:r>
            <a:r>
              <a:rPr lang="en-US" altLang="zh-CN" baseline="30000"/>
              <a:t>–1</a:t>
            </a:r>
            <a:r>
              <a:rPr lang="en-US" altLang="zh-CN"/>
              <a:t> = R</a:t>
            </a:r>
            <a:r>
              <a:rPr lang="en-US" altLang="zh-CN" baseline="30000"/>
              <a:t>  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） 若 </a:t>
            </a:r>
            <a:r>
              <a:rPr lang="en-US" altLang="zh-CN"/>
              <a:t>R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S </a:t>
            </a:r>
            <a:r>
              <a:rPr lang="zh-CN" altLang="en-US"/>
              <a:t>，则 </a:t>
            </a:r>
            <a:r>
              <a:rPr lang="en-US" altLang="zh-CN"/>
              <a:t>R</a:t>
            </a:r>
            <a:r>
              <a:rPr lang="en-US" altLang="zh-CN" baseline="30000"/>
              <a:t>–1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S</a:t>
            </a:r>
            <a:r>
              <a:rPr lang="en-US" altLang="zh-CN" baseline="30000"/>
              <a:t>–1</a:t>
            </a:r>
            <a:r>
              <a:rPr lang="en-US" altLang="zh-CN"/>
              <a:t> </a:t>
            </a:r>
            <a:r>
              <a:rPr lang="zh-CN" altLang="en-US"/>
              <a:t>。</a:t>
            </a:r>
          </a:p>
          <a:p>
            <a:r>
              <a:rPr lang="en-US" altLang="zh-CN"/>
              <a:t>3</a:t>
            </a:r>
            <a:r>
              <a:rPr lang="zh-CN" altLang="en-US"/>
              <a:t>） </a:t>
            </a:r>
            <a:r>
              <a:rPr lang="en-US" altLang="zh-CN"/>
              <a:t>(R∪S)</a:t>
            </a:r>
            <a:r>
              <a:rPr lang="en-US" altLang="zh-CN" baseline="30000"/>
              <a:t>–1</a:t>
            </a:r>
            <a:r>
              <a:rPr lang="en-US" altLang="zh-CN"/>
              <a:t> = R</a:t>
            </a:r>
            <a:r>
              <a:rPr lang="en-US" altLang="zh-CN" baseline="30000"/>
              <a:t>–1</a:t>
            </a:r>
            <a:r>
              <a:rPr lang="en-US" altLang="zh-CN"/>
              <a:t>∪S</a:t>
            </a:r>
            <a:r>
              <a:rPr lang="en-US" altLang="zh-CN" baseline="30000"/>
              <a:t>–1</a:t>
            </a:r>
            <a:r>
              <a:rPr lang="en-US" altLang="zh-CN"/>
              <a:t>  </a:t>
            </a:r>
          </a:p>
          <a:p>
            <a:r>
              <a:rPr lang="en-US" altLang="zh-CN"/>
              <a:t>4</a:t>
            </a:r>
            <a:r>
              <a:rPr lang="zh-CN" altLang="en-US"/>
              <a:t>） </a:t>
            </a:r>
            <a:r>
              <a:rPr lang="en-US" altLang="zh-CN"/>
              <a:t>(R∩S)</a:t>
            </a:r>
            <a:r>
              <a:rPr lang="en-US" altLang="zh-CN" baseline="30000"/>
              <a:t>–1</a:t>
            </a:r>
            <a:r>
              <a:rPr lang="en-US" altLang="zh-CN"/>
              <a:t> = R</a:t>
            </a:r>
            <a:r>
              <a:rPr lang="en-US" altLang="zh-CN" baseline="30000"/>
              <a:t>–1</a:t>
            </a:r>
            <a:r>
              <a:rPr lang="en-US" altLang="zh-CN"/>
              <a:t>∩S</a:t>
            </a:r>
            <a:r>
              <a:rPr lang="en-US" altLang="zh-CN" baseline="30000"/>
              <a:t>–1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7C6069-08A1-42EC-AE50-4DE26F1157E2}"/>
              </a:ext>
            </a:extLst>
          </p:cNvPr>
          <p:cNvSpPr/>
          <p:nvPr/>
        </p:nvSpPr>
        <p:spPr>
          <a:xfrm>
            <a:off x="684260" y="1380594"/>
            <a:ext cx="8152169" cy="1379778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27D886-F1C0-404D-BA4D-1CC79254972E}"/>
              </a:ext>
            </a:extLst>
          </p:cNvPr>
          <p:cNvSpPr/>
          <p:nvPr/>
        </p:nvSpPr>
        <p:spPr>
          <a:xfrm>
            <a:off x="684259" y="3146951"/>
            <a:ext cx="8152169" cy="206470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42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4.3.1  </a:t>
            </a:r>
            <a:r>
              <a:rPr lang="zh-CN" altLang="en-US"/>
              <a:t>逆关系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例</a:t>
            </a:r>
            <a:r>
              <a:rPr lang="en-US" altLang="zh-CN" b="1"/>
              <a:t>  </a:t>
            </a:r>
            <a:r>
              <a:rPr lang="zh-CN" altLang="en-US"/>
              <a:t>设 </a:t>
            </a:r>
            <a:r>
              <a:rPr lang="en-US" altLang="zh-CN"/>
              <a:t>A</a:t>
            </a:r>
            <a:r>
              <a:rPr lang="zh-CN" altLang="en-US"/>
              <a:t> = {a, b, c} ，</a:t>
            </a:r>
            <a:r>
              <a:rPr lang="en-US" altLang="zh-CN"/>
              <a:t>B</a:t>
            </a:r>
            <a:r>
              <a:rPr lang="zh-CN" altLang="en-US"/>
              <a:t> = {1, 2, 3, 4} ，R 是从 A 到 B 的一个关系且</a:t>
            </a:r>
          </a:p>
          <a:p>
            <a:r>
              <a:rPr lang="zh-CN" altLang="en-US"/>
              <a:t>R = {&lt; a, 1 &gt;, &lt; c, 2 &gt;, &lt; b, 3 &gt;, &lt; b, 4 &gt;}，给出</a:t>
            </a:r>
            <a:r>
              <a:rPr lang="en-US" altLang="zh-CN"/>
              <a:t>R</a:t>
            </a:r>
            <a:r>
              <a:rPr lang="en-US" altLang="zh-CN" baseline="30000"/>
              <a:t>–1</a:t>
            </a:r>
            <a:r>
              <a:rPr lang="zh-CN" altLang="en-US"/>
              <a:t>的三种表示方法。</a:t>
            </a:r>
          </a:p>
          <a:p>
            <a:endParaRPr lang="zh-CN" altLang="en-US"/>
          </a:p>
          <a:p>
            <a:r>
              <a:rPr lang="zh-CN" altLang="en-US"/>
              <a:t>描述法：R</a:t>
            </a:r>
            <a:r>
              <a:rPr lang="en-US" altLang="zh-CN" baseline="30000"/>
              <a:t>–1</a:t>
            </a:r>
            <a:r>
              <a:rPr lang="en-US" altLang="zh-CN"/>
              <a:t> </a:t>
            </a:r>
            <a:r>
              <a:rPr lang="zh-CN" altLang="en-US"/>
              <a:t>= {&lt; 1, a &gt;, &lt; 2, c &gt;, &lt; 3, b &gt;, &lt; 4, b &gt;} </a:t>
            </a:r>
            <a:endParaRPr lang="en-US" altLang="zh-CN"/>
          </a:p>
          <a:p>
            <a:r>
              <a:rPr lang="zh-CN" altLang="en-US"/>
              <a:t>关系图法：</a:t>
            </a:r>
          </a:p>
          <a:p>
            <a:r>
              <a:rPr lang="zh-CN" altLang="en-US"/>
              <a:t>矩阵表示：</a:t>
            </a:r>
            <a:r>
              <a:rPr lang="en-US" altLang="zh-CN"/>
              <a:t>M</a:t>
            </a:r>
            <a:r>
              <a:rPr lang="en-US" altLang="zh-CN" baseline="-25000"/>
              <a:t>R</a:t>
            </a:r>
            <a:r>
              <a:rPr lang="en-US" altLang="zh-CN" baseline="30000"/>
              <a:t> </a:t>
            </a:r>
            <a:r>
              <a:rPr lang="en-US" altLang="zh-CN" sz="1200" baseline="30000"/>
              <a:t>–1</a:t>
            </a:r>
            <a:r>
              <a:rPr lang="zh-CN" altLang="en-US" baseline="-25000"/>
              <a:t> </a:t>
            </a:r>
            <a:r>
              <a:rPr lang="en-US" altLang="zh-CN" b="1"/>
              <a:t>=</a:t>
            </a:r>
            <a:r>
              <a:rPr lang="en-US" altLang="zh-CN"/>
              <a:t> M</a:t>
            </a:r>
            <a:r>
              <a:rPr lang="en-US" altLang="zh-CN" baseline="-25000"/>
              <a:t>R</a:t>
            </a:r>
            <a:r>
              <a:rPr lang="en-US" altLang="zh-CN" baseline="30000"/>
              <a:t>T</a:t>
            </a:r>
          </a:p>
          <a:p>
            <a:r>
              <a:rPr lang="en-US" altLang="zh-CN"/>
              <a:t>                           R                                                          R</a:t>
            </a:r>
            <a:r>
              <a:rPr lang="en-US" altLang="zh-CN" baseline="30000"/>
              <a:t>–1</a:t>
            </a:r>
            <a:r>
              <a:rPr lang="en-US" altLang="zh-CN"/>
              <a:t> </a:t>
            </a:r>
            <a:endParaRPr lang="zh-CN" altLang="en-US"/>
          </a:p>
        </p:txBody>
      </p:sp>
      <p:grpSp>
        <p:nvGrpSpPr>
          <p:cNvPr id="4" name="Group 34">
            <a:extLst>
              <a:ext uri="{FF2B5EF4-FFF2-40B4-BE49-F238E27FC236}">
                <a16:creationId xmlns:a16="http://schemas.microsoft.com/office/drawing/2014/main" id="{8C9FAF65-E416-4692-A003-E079B5466352}"/>
              </a:ext>
            </a:extLst>
          </p:cNvPr>
          <p:cNvGrpSpPr/>
          <p:nvPr/>
        </p:nvGrpSpPr>
        <p:grpSpPr bwMode="auto">
          <a:xfrm>
            <a:off x="1156812" y="4101644"/>
            <a:ext cx="2607972" cy="1628803"/>
            <a:chOff x="1632" y="1392"/>
            <a:chExt cx="1972" cy="1340"/>
          </a:xfrm>
        </p:grpSpPr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id="{C72527F8-9207-4A7D-B0D1-4BF111343D95}"/>
                </a:ext>
              </a:extLst>
            </p:cNvPr>
            <p:cNvSpPr/>
            <p:nvPr/>
          </p:nvSpPr>
          <p:spPr bwMode="auto">
            <a:xfrm>
              <a:off x="2016" y="1725"/>
              <a:ext cx="48" cy="1007"/>
            </a:xfrm>
            <a:prstGeom prst="leftBracket">
              <a:avLst>
                <a:gd name="adj" fmla="val 209375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8B0C52E2-8760-47D3-ACCE-58FDCD385E01}"/>
                </a:ext>
              </a:extLst>
            </p:cNvPr>
            <p:cNvSpPr/>
            <p:nvPr/>
          </p:nvSpPr>
          <p:spPr bwMode="auto">
            <a:xfrm>
              <a:off x="3552" y="1723"/>
              <a:ext cx="52" cy="1009"/>
            </a:xfrm>
            <a:prstGeom prst="rightBracket">
              <a:avLst>
                <a:gd name="adj" fmla="val 228788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6D3A4DB2-1E74-41E6-B913-94F3D0EDC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  <a:endParaRPr lang="en-US" altLang="zh-CN" sz="2400" baseline="-25000"/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BBBBDD9B-7669-4029-9D2D-3750CD962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2</a:t>
              </a:r>
              <a:endParaRPr lang="en-US" altLang="zh-CN" sz="2400" baseline="-25000"/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0E9A5A98-B7BE-440F-BA23-774710F50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3</a:t>
              </a:r>
              <a:endParaRPr lang="en-US" altLang="zh-CN" sz="2400" baseline="-25000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AA38E459-56C8-4977-8940-786FDB09D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4</a:t>
              </a:r>
              <a:endParaRPr lang="en-US" altLang="zh-CN" sz="2400" baseline="-25000"/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F138F76C-A9F6-49B7-A713-208E72DAE6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a</a:t>
              </a:r>
              <a:endParaRPr lang="en-US" altLang="zh-CN" sz="2400" baseline="-25000"/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E7E6188B-309E-4EEC-B3E8-91FA4B983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b</a:t>
              </a:r>
              <a:endParaRPr lang="en-US" altLang="zh-CN" sz="2400" baseline="-25000"/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9ABA0F7F-2B85-4C1D-91A1-4A2D7F096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endParaRPr lang="en-US" altLang="zh-CN" sz="2400" baseline="-25000"/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8D6CF5EB-2D37-4E78-BAA7-49075B8DC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4F40C3B0-2BDD-42DC-A4A9-BB8EAD9CF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B7A436EF-7CE4-4962-9327-E3895D552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id="{B6DD7881-0622-4A27-8726-2D7204C1CA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5CC19070-3859-49B9-AD31-338DEAE7A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9" name="Text Box 21">
              <a:extLst>
                <a:ext uri="{FF2B5EF4-FFF2-40B4-BE49-F238E27FC236}">
                  <a16:creationId xmlns:a16="http://schemas.microsoft.com/office/drawing/2014/main" id="{7558F9F3-F8B3-4F0D-B6E4-F3BC84BF25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0" name="Text Box 22">
              <a:extLst>
                <a:ext uri="{FF2B5EF4-FFF2-40B4-BE49-F238E27FC236}">
                  <a16:creationId xmlns:a16="http://schemas.microsoft.com/office/drawing/2014/main" id="{2B79D687-DE37-4525-B4F4-FE5F38110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1" name="Text Box 23">
              <a:extLst>
                <a:ext uri="{FF2B5EF4-FFF2-40B4-BE49-F238E27FC236}">
                  <a16:creationId xmlns:a16="http://schemas.microsoft.com/office/drawing/2014/main" id="{5CE1054F-0E53-4BDC-9206-F27182A29C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8239414B-27D5-4571-95A6-1DB65A35F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23" name="Text Box 25">
              <a:extLst>
                <a:ext uri="{FF2B5EF4-FFF2-40B4-BE49-F238E27FC236}">
                  <a16:creationId xmlns:a16="http://schemas.microsoft.com/office/drawing/2014/main" id="{E0D0B56E-62DC-4C66-B14C-AE8A8C00B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24" name="Text Box 26">
              <a:extLst>
                <a:ext uri="{FF2B5EF4-FFF2-40B4-BE49-F238E27FC236}">
                  <a16:creationId xmlns:a16="http://schemas.microsoft.com/office/drawing/2014/main" id="{A6D4B5F4-9A90-4DF1-99D1-6D80FB3A2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5" name="Text Box 30">
              <a:extLst>
                <a:ext uri="{FF2B5EF4-FFF2-40B4-BE49-F238E27FC236}">
                  <a16:creationId xmlns:a16="http://schemas.microsoft.com/office/drawing/2014/main" id="{B2340A6E-2E59-4130-9E83-3C2AD15D81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</p:grpSp>
      <p:grpSp>
        <p:nvGrpSpPr>
          <p:cNvPr id="48" name="Group 34">
            <a:extLst>
              <a:ext uri="{FF2B5EF4-FFF2-40B4-BE49-F238E27FC236}">
                <a16:creationId xmlns:a16="http://schemas.microsoft.com/office/drawing/2014/main" id="{C8311CD3-3371-4FA3-ACE8-4C54DF118FD5}"/>
              </a:ext>
            </a:extLst>
          </p:cNvPr>
          <p:cNvGrpSpPr/>
          <p:nvPr/>
        </p:nvGrpSpPr>
        <p:grpSpPr bwMode="auto">
          <a:xfrm>
            <a:off x="5275344" y="3858327"/>
            <a:ext cx="2514600" cy="2517775"/>
            <a:chOff x="1632" y="1392"/>
            <a:chExt cx="1584" cy="1586"/>
          </a:xfrm>
        </p:grpSpPr>
        <p:sp>
          <p:nvSpPr>
            <p:cNvPr id="49" name="AutoShape 4">
              <a:extLst>
                <a:ext uri="{FF2B5EF4-FFF2-40B4-BE49-F238E27FC236}">
                  <a16:creationId xmlns:a16="http://schemas.microsoft.com/office/drawing/2014/main" id="{97842404-1464-478D-B460-888EB6C68FAC}"/>
                </a:ext>
              </a:extLst>
            </p:cNvPr>
            <p:cNvSpPr/>
            <p:nvPr/>
          </p:nvSpPr>
          <p:spPr bwMode="auto">
            <a:xfrm>
              <a:off x="2016" y="1725"/>
              <a:ext cx="48" cy="1206"/>
            </a:xfrm>
            <a:prstGeom prst="leftBracket">
              <a:avLst>
                <a:gd name="adj" fmla="val 209375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" name="AutoShape 5">
              <a:extLst>
                <a:ext uri="{FF2B5EF4-FFF2-40B4-BE49-F238E27FC236}">
                  <a16:creationId xmlns:a16="http://schemas.microsoft.com/office/drawing/2014/main" id="{66009AFA-00D7-470D-8F65-BC7CE611D90A}"/>
                </a:ext>
              </a:extLst>
            </p:cNvPr>
            <p:cNvSpPr/>
            <p:nvPr/>
          </p:nvSpPr>
          <p:spPr bwMode="auto">
            <a:xfrm>
              <a:off x="3166" y="1740"/>
              <a:ext cx="44" cy="1208"/>
            </a:xfrm>
            <a:prstGeom prst="rightBracket">
              <a:avLst>
                <a:gd name="adj" fmla="val 228788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Text Box 6">
              <a:extLst>
                <a:ext uri="{FF2B5EF4-FFF2-40B4-BE49-F238E27FC236}">
                  <a16:creationId xmlns:a16="http://schemas.microsoft.com/office/drawing/2014/main" id="{E6A52B04-C6FB-44BA-8E03-B07192947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392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a</a:t>
              </a:r>
              <a:endParaRPr lang="en-US" altLang="zh-CN" sz="2400" baseline="-25000"/>
            </a:p>
          </p:txBody>
        </p:sp>
        <p:sp>
          <p:nvSpPr>
            <p:cNvPr id="52" name="Text Box 7">
              <a:extLst>
                <a:ext uri="{FF2B5EF4-FFF2-40B4-BE49-F238E27FC236}">
                  <a16:creationId xmlns:a16="http://schemas.microsoft.com/office/drawing/2014/main" id="{81C81798-DB07-4603-9903-BF666D997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392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b</a:t>
              </a:r>
              <a:endParaRPr lang="en-US" altLang="zh-CN" sz="2400" baseline="-25000"/>
            </a:p>
          </p:txBody>
        </p:sp>
        <p:sp>
          <p:nvSpPr>
            <p:cNvPr id="53" name="Text Box 8">
              <a:extLst>
                <a:ext uri="{FF2B5EF4-FFF2-40B4-BE49-F238E27FC236}">
                  <a16:creationId xmlns:a16="http://schemas.microsoft.com/office/drawing/2014/main" id="{8366163E-749E-4B50-A7BF-6AB55C1E2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92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endParaRPr lang="en-US" altLang="zh-CN" sz="2400" baseline="-25000"/>
            </a:p>
          </p:txBody>
        </p:sp>
        <p:sp>
          <p:nvSpPr>
            <p:cNvPr id="55" name="Text Box 10">
              <a:extLst>
                <a:ext uri="{FF2B5EF4-FFF2-40B4-BE49-F238E27FC236}">
                  <a16:creationId xmlns:a16="http://schemas.microsoft.com/office/drawing/2014/main" id="{D747B995-457D-4EA7-B0BB-04EC22BC6B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80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  <a:endParaRPr lang="en-US" altLang="zh-CN" sz="2400" baseline="-25000"/>
            </a:p>
          </p:txBody>
        </p:sp>
        <p:sp>
          <p:nvSpPr>
            <p:cNvPr id="56" name="Text Box 11">
              <a:extLst>
                <a:ext uri="{FF2B5EF4-FFF2-40B4-BE49-F238E27FC236}">
                  <a16:creationId xmlns:a16="http://schemas.microsoft.com/office/drawing/2014/main" id="{3A817C09-C022-4D01-81F1-1E5776917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016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2</a:t>
              </a:r>
              <a:endParaRPr lang="en-US" altLang="zh-CN" sz="2400" baseline="-25000"/>
            </a:p>
          </p:txBody>
        </p:sp>
        <p:sp>
          <p:nvSpPr>
            <p:cNvPr id="57" name="Text Box 12">
              <a:extLst>
                <a:ext uri="{FF2B5EF4-FFF2-40B4-BE49-F238E27FC236}">
                  <a16:creationId xmlns:a16="http://schemas.microsoft.com/office/drawing/2014/main" id="{9DE066E2-0EA3-435E-ADBF-C1AF2DD687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352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3</a:t>
              </a:r>
              <a:endParaRPr lang="en-US" altLang="zh-CN" sz="2400" baseline="-25000"/>
            </a:p>
          </p:txBody>
        </p:sp>
        <p:sp>
          <p:nvSpPr>
            <p:cNvPr id="58" name="Text Box 13">
              <a:extLst>
                <a:ext uri="{FF2B5EF4-FFF2-40B4-BE49-F238E27FC236}">
                  <a16:creationId xmlns:a16="http://schemas.microsoft.com/office/drawing/2014/main" id="{0D8E7D34-584E-4484-B131-8C0FB67FE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688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4</a:t>
              </a:r>
              <a:endParaRPr lang="en-US" altLang="zh-CN" sz="2400" baseline="-25000"/>
            </a:p>
          </p:txBody>
        </p:sp>
        <p:sp>
          <p:nvSpPr>
            <p:cNvPr id="59" name="Text Box 14">
              <a:extLst>
                <a:ext uri="{FF2B5EF4-FFF2-40B4-BE49-F238E27FC236}">
                  <a16:creationId xmlns:a16="http://schemas.microsoft.com/office/drawing/2014/main" id="{6B26967F-4E61-47A1-B6EF-47A8624B9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80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60" name="Text Box 16">
              <a:extLst>
                <a:ext uri="{FF2B5EF4-FFF2-40B4-BE49-F238E27FC236}">
                  <a16:creationId xmlns:a16="http://schemas.microsoft.com/office/drawing/2014/main" id="{E39E0E9B-2993-4C5C-8071-43ADAB712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16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1" name="Text Box 17">
              <a:extLst>
                <a:ext uri="{FF2B5EF4-FFF2-40B4-BE49-F238E27FC236}">
                  <a16:creationId xmlns:a16="http://schemas.microsoft.com/office/drawing/2014/main" id="{D41186A4-D116-44D6-B0D5-4B68EED6B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2" name="Text Box 18">
              <a:extLst>
                <a:ext uri="{FF2B5EF4-FFF2-40B4-BE49-F238E27FC236}">
                  <a16:creationId xmlns:a16="http://schemas.microsoft.com/office/drawing/2014/main" id="{E8994777-E284-4FD5-AEDE-17FC09661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68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3" name="Text Box 19">
              <a:extLst>
                <a:ext uri="{FF2B5EF4-FFF2-40B4-BE49-F238E27FC236}">
                  <a16:creationId xmlns:a16="http://schemas.microsoft.com/office/drawing/2014/main" id="{171DD284-E9A5-48AF-B5F4-66BEF7299A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6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4" name="Text Box 20">
              <a:extLst>
                <a:ext uri="{FF2B5EF4-FFF2-40B4-BE49-F238E27FC236}">
                  <a16:creationId xmlns:a16="http://schemas.microsoft.com/office/drawing/2014/main" id="{E0A4483B-C774-4A4B-A08B-E45D295C8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80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6" name="Text Box 22">
              <a:extLst>
                <a:ext uri="{FF2B5EF4-FFF2-40B4-BE49-F238E27FC236}">
                  <a16:creationId xmlns:a16="http://schemas.microsoft.com/office/drawing/2014/main" id="{DBA99C21-5C38-4E0F-A03D-859F30C7A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16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67" name="Text Box 23">
              <a:extLst>
                <a:ext uri="{FF2B5EF4-FFF2-40B4-BE49-F238E27FC236}">
                  <a16:creationId xmlns:a16="http://schemas.microsoft.com/office/drawing/2014/main" id="{0F167820-E521-4991-BE89-96E2F17756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16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69" name="Text Box 25">
              <a:extLst>
                <a:ext uri="{FF2B5EF4-FFF2-40B4-BE49-F238E27FC236}">
                  <a16:creationId xmlns:a16="http://schemas.microsoft.com/office/drawing/2014/main" id="{CF44602C-A700-4187-AD68-56854349A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70" name="Text Box 26">
              <a:extLst>
                <a:ext uri="{FF2B5EF4-FFF2-40B4-BE49-F238E27FC236}">
                  <a16:creationId xmlns:a16="http://schemas.microsoft.com/office/drawing/2014/main" id="{F2E08CD2-D268-4013-A62C-D74E3B959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52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71" name="Text Box 27">
              <a:extLst>
                <a:ext uri="{FF2B5EF4-FFF2-40B4-BE49-F238E27FC236}">
                  <a16:creationId xmlns:a16="http://schemas.microsoft.com/office/drawing/2014/main" id="{516F8A44-6D53-40CD-B666-B5ACF7A7B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68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72" name="Text Box 28">
              <a:extLst>
                <a:ext uri="{FF2B5EF4-FFF2-40B4-BE49-F238E27FC236}">
                  <a16:creationId xmlns:a16="http://schemas.microsoft.com/office/drawing/2014/main" id="{B6A33BAF-B073-4D48-B836-48F306527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688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4.3.1  </a:t>
            </a:r>
            <a:r>
              <a:rPr lang="zh-CN" altLang="en-US" sz="2400">
                <a:effectLst/>
              </a:rPr>
              <a:t>逆关系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rgbClr val="FF0000"/>
                </a:solidFill>
                <a:effectLst/>
              </a:rPr>
              <a:t>4.3.2  </a:t>
            </a:r>
            <a:r>
              <a:rPr lang="zh-CN" altLang="en-US" sz="2400">
                <a:solidFill>
                  <a:srgbClr val="FF0000"/>
                </a:solidFill>
                <a:effectLst/>
              </a:rPr>
              <a:t>复合关系</a:t>
            </a:r>
            <a:endParaRPr lang="en-US" altLang="zh-CN" sz="2400">
              <a:solidFill>
                <a:srgbClr val="FF0000"/>
              </a:solidFill>
              <a:effectLst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43346" cy="514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altLang="zh-CN"/>
              <a:t>4.3 </a:t>
            </a:r>
            <a:r>
              <a:rPr lang="zh-CN" altLang="en-US"/>
              <a:t>关系的运算</a:t>
            </a:r>
          </a:p>
        </p:txBody>
      </p:sp>
    </p:spTree>
    <p:extLst>
      <p:ext uri="{BB962C8B-B14F-4D97-AF65-F5344CB8AC3E}">
        <p14:creationId xmlns:p14="http://schemas.microsoft.com/office/powerpoint/2010/main" val="156270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rgbClr val="FF0000"/>
                </a:solidFill>
                <a:effectLst/>
              </a:rPr>
              <a:t>4.1  </a:t>
            </a:r>
            <a:r>
              <a:rPr lang="zh-CN" altLang="en-US" sz="2400">
                <a:solidFill>
                  <a:srgbClr val="FF0000"/>
                </a:solidFill>
                <a:effectLst/>
              </a:rPr>
              <a:t>集合的叉积</a:t>
            </a:r>
            <a:endParaRPr lang="en-US" altLang="zh-CN" sz="2400">
              <a:solidFill>
                <a:srgbClr val="FF0000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</a:t>
            </a:r>
            <a:r>
              <a:rPr lang="en-US" altLang="zh-CN" sz="2400">
                <a:solidFill>
                  <a:schemeClr val="tx1"/>
                </a:solidFill>
                <a:effectLst/>
              </a:rPr>
              <a:t>.2  </a:t>
            </a:r>
            <a:r>
              <a:rPr lang="zh-CN" altLang="en-US" sz="2400">
                <a:solidFill>
                  <a:schemeClr val="tx1"/>
                </a:solidFill>
                <a:effectLst/>
              </a:rPr>
              <a:t>关系的定义</a:t>
            </a:r>
            <a:endParaRPr lang="en-US" altLang="zh-CN" sz="2400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4.3  </a:t>
            </a:r>
            <a:r>
              <a:rPr lang="zh-CN" altLang="en-US" sz="2400">
                <a:effectLst/>
              </a:rPr>
              <a:t>关系的运算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chemeClr val="tx1"/>
                </a:solidFill>
                <a:effectLst/>
              </a:rPr>
              <a:t>4.4  </a:t>
            </a:r>
            <a:r>
              <a:rPr lang="zh-CN" altLang="en-US" sz="2400">
                <a:solidFill>
                  <a:schemeClr val="tx1"/>
                </a:solidFill>
                <a:effectLst/>
              </a:rPr>
              <a:t>二元关系的基本性质</a:t>
            </a:r>
            <a:endParaRPr lang="en-US" altLang="zh-CN" sz="2400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4.5  </a:t>
            </a:r>
            <a:r>
              <a:rPr lang="zh-CN" altLang="en-US" sz="2400">
                <a:effectLst/>
              </a:rPr>
              <a:t>等价关系</a:t>
            </a:r>
            <a:endParaRPr lang="en-US" altLang="zh-CN" sz="2400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4.6 </a:t>
            </a:r>
            <a:r>
              <a:rPr lang="zh-CN" altLang="en-US" sz="2400">
                <a:effectLst/>
              </a:rPr>
              <a:t> 半序关系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43346" cy="514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关系</a:t>
            </a:r>
          </a:p>
        </p:txBody>
      </p:sp>
    </p:spTree>
    <p:extLst>
      <p:ext uri="{BB962C8B-B14F-4D97-AF65-F5344CB8AC3E}">
        <p14:creationId xmlns:p14="http://schemas.microsoft.com/office/powerpoint/2010/main" val="296847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4.3.2  </a:t>
            </a:r>
            <a:r>
              <a:rPr lang="zh-CN" altLang="en-US"/>
              <a:t>复合关系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定义</a:t>
            </a:r>
            <a:endParaRPr lang="en-US" altLang="zh-CN" b="1"/>
          </a:p>
          <a:p>
            <a:r>
              <a:rPr lang="zh-CN" altLang="en-US"/>
              <a:t>设</a:t>
            </a:r>
            <a:r>
              <a:rPr lang="en-US" altLang="zh-CN"/>
              <a:t>A,B,C</a:t>
            </a:r>
            <a:r>
              <a:rPr lang="zh-CN" altLang="en-US"/>
              <a:t>是三个非空集合， </a:t>
            </a:r>
            <a:r>
              <a:rPr lang="en-US" altLang="zh-CN"/>
              <a:t>R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/>
              <a:t>B</a:t>
            </a:r>
            <a:r>
              <a:rPr lang="zh-CN" altLang="en-US"/>
              <a:t>，</a:t>
            </a:r>
            <a:r>
              <a:rPr lang="en-US" altLang="zh-CN"/>
              <a:t>S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B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/>
              <a:t>C</a:t>
            </a:r>
          </a:p>
          <a:p>
            <a:r>
              <a:rPr lang="en-US" altLang="zh-CN"/>
              <a:t>     R</a:t>
            </a:r>
            <a:r>
              <a:rPr lang="en-US" altLang="zh-CN" b="1" baseline="20000"/>
              <a:t>o</a:t>
            </a:r>
            <a:r>
              <a:rPr lang="en-US" altLang="zh-CN"/>
              <a:t>S={(a,c) | </a:t>
            </a:r>
            <a:r>
              <a:rPr lang="en-US" altLang="zh-CN">
                <a:sym typeface="Symbol" panose="05050102010706020507" pitchFamily="18" charset="2"/>
              </a:rPr>
              <a:t>aAcC(bB)((a,b)R(b,c)S)} </a:t>
            </a:r>
          </a:p>
          <a:p>
            <a:r>
              <a:rPr lang="zh-CN" altLang="en-US">
                <a:sym typeface="Symbol" panose="05050102010706020507" pitchFamily="18" charset="2"/>
              </a:rPr>
              <a:t>称</a:t>
            </a:r>
            <a:r>
              <a:rPr lang="en-US" altLang="zh-CN"/>
              <a:t>R</a:t>
            </a:r>
            <a:r>
              <a:rPr lang="en-US" altLang="zh-CN" b="1" baseline="20000"/>
              <a:t>o</a:t>
            </a:r>
            <a:r>
              <a:rPr lang="en-US" altLang="zh-CN"/>
              <a:t>S</a:t>
            </a:r>
            <a:r>
              <a:rPr lang="zh-CN" altLang="en-US"/>
              <a:t>为</a:t>
            </a:r>
            <a:r>
              <a:rPr lang="en-US" altLang="zh-CN"/>
              <a:t>R</a:t>
            </a:r>
            <a:r>
              <a:rPr lang="zh-CN" altLang="en-US"/>
              <a:t>与</a:t>
            </a:r>
            <a:r>
              <a:rPr lang="en-US" altLang="zh-CN"/>
              <a:t>S</a:t>
            </a:r>
            <a:r>
              <a:rPr lang="zh-CN" altLang="en-US"/>
              <a:t>的复合关系。</a:t>
            </a:r>
          </a:p>
          <a:p>
            <a:endParaRPr lang="zh-CN" altLang="en-US"/>
          </a:p>
          <a:p>
            <a:r>
              <a:rPr lang="zh-CN" altLang="en-US" b="1"/>
              <a:t>例</a:t>
            </a:r>
            <a:r>
              <a:rPr lang="en-US" altLang="zh-CN" b="1"/>
              <a:t>  </a:t>
            </a:r>
            <a:r>
              <a:rPr lang="zh-CN" altLang="en-US"/>
              <a:t>设</a:t>
            </a:r>
            <a:r>
              <a:rPr lang="en-US" altLang="zh-CN"/>
              <a:t>A</a:t>
            </a:r>
            <a:r>
              <a:rPr lang="zh-CN" altLang="en-US"/>
              <a:t>是老年男子的集合，</a:t>
            </a:r>
            <a:r>
              <a:rPr lang="en-US" altLang="zh-CN"/>
              <a:t>B</a:t>
            </a:r>
            <a:r>
              <a:rPr lang="zh-CN" altLang="en-US"/>
              <a:t>是中年男子的集合，</a:t>
            </a:r>
            <a:r>
              <a:rPr lang="en-US" altLang="zh-CN"/>
              <a:t>C</a:t>
            </a:r>
            <a:r>
              <a:rPr lang="zh-CN" altLang="en-US"/>
              <a:t>是青少年男子的集合。</a:t>
            </a:r>
          </a:p>
          <a:p>
            <a:r>
              <a:rPr lang="en-US" altLang="zh-CN"/>
              <a:t>     R</a:t>
            </a:r>
            <a:r>
              <a:rPr lang="zh-CN" altLang="en-US"/>
              <a:t>是由</a:t>
            </a: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B</a:t>
            </a:r>
            <a:r>
              <a:rPr lang="zh-CN" altLang="en-US"/>
              <a:t>的父子关系， </a:t>
            </a:r>
            <a:r>
              <a:rPr lang="en-US" altLang="zh-CN"/>
              <a:t>R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A×B </a:t>
            </a:r>
          </a:p>
          <a:p>
            <a:r>
              <a:rPr lang="en-US" altLang="zh-CN"/>
              <a:t>     S </a:t>
            </a:r>
            <a:r>
              <a:rPr lang="zh-CN" altLang="en-US"/>
              <a:t>是由</a:t>
            </a:r>
            <a:r>
              <a:rPr lang="en-US" altLang="zh-CN"/>
              <a:t>B</a:t>
            </a:r>
            <a:r>
              <a:rPr lang="zh-CN" altLang="en-US"/>
              <a:t>到</a:t>
            </a:r>
            <a:r>
              <a:rPr lang="en-US" altLang="zh-CN"/>
              <a:t>C</a:t>
            </a:r>
            <a:r>
              <a:rPr lang="zh-CN" altLang="en-US"/>
              <a:t>的父子关系， </a:t>
            </a:r>
            <a:r>
              <a:rPr lang="en-US" altLang="zh-CN"/>
              <a:t>S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B×C </a:t>
            </a:r>
          </a:p>
          <a:p>
            <a:r>
              <a:rPr lang="en-US" altLang="zh-CN"/>
              <a:t>     </a:t>
            </a:r>
            <a:r>
              <a:rPr lang="zh-CN" altLang="en-US"/>
              <a:t>则复合关系</a:t>
            </a:r>
            <a:r>
              <a:rPr lang="en-US" altLang="zh-CN"/>
              <a:t>R </a:t>
            </a:r>
            <a:r>
              <a:rPr lang="en-US" altLang="zh-CN" b="1" baseline="20000"/>
              <a:t>o</a:t>
            </a:r>
            <a:r>
              <a:rPr lang="en-US" altLang="zh-CN"/>
              <a:t> S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C</a:t>
            </a:r>
            <a:r>
              <a:rPr lang="zh-CN" altLang="en-US"/>
              <a:t>的祖孙关系。</a:t>
            </a:r>
          </a:p>
          <a:p>
            <a:endParaRPr lang="zh-CN" altLang="en-US"/>
          </a:p>
          <a:p>
            <a:r>
              <a:rPr lang="zh-CN" altLang="en-US" b="1"/>
              <a:t>例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/>
              <a:t>A = {a</a:t>
            </a:r>
            <a:r>
              <a:rPr lang="en-US" altLang="zh-CN" baseline="-25000"/>
              <a:t>1</a:t>
            </a:r>
            <a:r>
              <a:rPr lang="en-US" altLang="zh-CN"/>
              <a:t>, a</a:t>
            </a:r>
            <a:r>
              <a:rPr lang="en-US" altLang="zh-CN" baseline="-25000"/>
              <a:t>2</a:t>
            </a:r>
            <a:r>
              <a:rPr lang="en-US" altLang="zh-CN"/>
              <a:t>, a</a:t>
            </a:r>
            <a:r>
              <a:rPr lang="en-US" altLang="zh-CN" baseline="-25000"/>
              <a:t>3</a:t>
            </a:r>
            <a:r>
              <a:rPr lang="en-US" altLang="zh-CN"/>
              <a:t>}</a:t>
            </a:r>
            <a:r>
              <a:rPr lang="zh-CN" altLang="en-US"/>
              <a:t>，</a:t>
            </a:r>
            <a:r>
              <a:rPr lang="en-US" altLang="zh-CN"/>
              <a:t>B = {b</a:t>
            </a:r>
            <a:r>
              <a:rPr lang="en-US" altLang="zh-CN" baseline="-25000"/>
              <a:t>1</a:t>
            </a:r>
            <a:r>
              <a:rPr lang="en-US" altLang="zh-CN"/>
              <a:t>, b</a:t>
            </a:r>
            <a:r>
              <a:rPr lang="en-US" altLang="zh-CN" baseline="-25000"/>
              <a:t>2</a:t>
            </a:r>
            <a:r>
              <a:rPr lang="en-US" altLang="zh-CN"/>
              <a:t>}</a:t>
            </a:r>
            <a:r>
              <a:rPr lang="zh-CN" altLang="en-US"/>
              <a:t>，</a:t>
            </a:r>
            <a:r>
              <a:rPr lang="en-US" altLang="zh-CN"/>
              <a:t>C = {c</a:t>
            </a:r>
            <a:r>
              <a:rPr lang="en-US" altLang="zh-CN" baseline="-25000"/>
              <a:t>1</a:t>
            </a:r>
            <a:r>
              <a:rPr lang="en-US" altLang="zh-CN"/>
              <a:t>, c</a:t>
            </a:r>
            <a:r>
              <a:rPr lang="en-US" altLang="zh-CN" baseline="-25000"/>
              <a:t>2</a:t>
            </a:r>
            <a:r>
              <a:rPr lang="en-US" altLang="zh-CN"/>
              <a:t>, c</a:t>
            </a:r>
            <a:r>
              <a:rPr lang="en-US" altLang="zh-CN" baseline="-25000"/>
              <a:t>3</a:t>
            </a:r>
            <a:r>
              <a:rPr lang="en-US" altLang="zh-CN"/>
              <a:t>, c</a:t>
            </a:r>
            <a:r>
              <a:rPr lang="en-US" altLang="zh-CN" baseline="-25000"/>
              <a:t>4</a:t>
            </a:r>
            <a:r>
              <a:rPr lang="en-US" altLang="zh-CN"/>
              <a:t>}</a:t>
            </a:r>
          </a:p>
          <a:p>
            <a:r>
              <a:rPr lang="en-US" altLang="zh-CN"/>
              <a:t>     R = { (a</a:t>
            </a:r>
            <a:r>
              <a:rPr lang="en-US" altLang="zh-CN" baseline="-25000"/>
              <a:t>1</a:t>
            </a:r>
            <a:r>
              <a:rPr lang="en-US" altLang="zh-CN"/>
              <a:t>,b</a:t>
            </a:r>
            <a:r>
              <a:rPr lang="en-US" altLang="zh-CN" baseline="-25000"/>
              <a:t>1</a:t>
            </a:r>
            <a:r>
              <a:rPr lang="en-US" altLang="zh-CN"/>
              <a:t>), (a</a:t>
            </a:r>
            <a:r>
              <a:rPr lang="en-US" altLang="zh-CN" baseline="-25000"/>
              <a:t>2</a:t>
            </a:r>
            <a:r>
              <a:rPr lang="en-US" altLang="zh-CN"/>
              <a:t>,b</a:t>
            </a:r>
            <a:r>
              <a:rPr lang="en-US" altLang="zh-CN" baseline="-25000"/>
              <a:t>2</a:t>
            </a:r>
            <a:r>
              <a:rPr lang="en-US" altLang="zh-CN"/>
              <a:t>), (a</a:t>
            </a:r>
            <a:r>
              <a:rPr lang="en-US" altLang="zh-CN" baseline="-25000"/>
              <a:t>3</a:t>
            </a:r>
            <a:r>
              <a:rPr lang="en-US" altLang="zh-CN"/>
              <a:t>,b</a:t>
            </a:r>
            <a:r>
              <a:rPr lang="en-US" altLang="zh-CN" baseline="-25000"/>
              <a:t>1</a:t>
            </a:r>
            <a:r>
              <a:rPr lang="en-US" altLang="zh-CN"/>
              <a:t>) }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A×B </a:t>
            </a:r>
          </a:p>
          <a:p>
            <a:r>
              <a:rPr lang="en-US" altLang="zh-CN"/>
              <a:t>     S = { (b</a:t>
            </a:r>
            <a:r>
              <a:rPr lang="en-US" altLang="zh-CN" baseline="-25000"/>
              <a:t>1</a:t>
            </a:r>
            <a:r>
              <a:rPr lang="en-US" altLang="zh-CN"/>
              <a:t>,c</a:t>
            </a:r>
            <a:r>
              <a:rPr lang="en-US" altLang="zh-CN" baseline="-25000"/>
              <a:t>4</a:t>
            </a:r>
            <a:r>
              <a:rPr lang="en-US" altLang="zh-CN"/>
              <a:t>), (b</a:t>
            </a:r>
            <a:r>
              <a:rPr lang="en-US" altLang="zh-CN" baseline="-25000"/>
              <a:t>2</a:t>
            </a:r>
            <a:r>
              <a:rPr lang="en-US" altLang="zh-CN"/>
              <a:t>,c</a:t>
            </a:r>
            <a:r>
              <a:rPr lang="en-US" altLang="zh-CN" baseline="-25000"/>
              <a:t>2</a:t>
            </a:r>
            <a:r>
              <a:rPr lang="en-US" altLang="zh-CN"/>
              <a:t>), (b</a:t>
            </a:r>
            <a:r>
              <a:rPr lang="en-US" altLang="zh-CN" baseline="-25000"/>
              <a:t>2</a:t>
            </a:r>
            <a:r>
              <a:rPr lang="en-US" altLang="zh-CN"/>
              <a:t>,c</a:t>
            </a:r>
            <a:r>
              <a:rPr lang="en-US" altLang="zh-CN" baseline="-25000"/>
              <a:t>3</a:t>
            </a:r>
            <a:r>
              <a:rPr lang="en-US" altLang="zh-CN"/>
              <a:t>) }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B×C </a:t>
            </a:r>
          </a:p>
          <a:p>
            <a:r>
              <a:rPr lang="en-US" altLang="zh-CN"/>
              <a:t>     R </a:t>
            </a:r>
            <a:r>
              <a:rPr lang="en-US" altLang="zh-CN" b="1" baseline="20000"/>
              <a:t>o</a:t>
            </a:r>
            <a:r>
              <a:rPr lang="en-US" altLang="zh-CN"/>
              <a:t> S = { (a</a:t>
            </a:r>
            <a:r>
              <a:rPr lang="en-US" altLang="zh-CN" baseline="-25000"/>
              <a:t>1</a:t>
            </a:r>
            <a:r>
              <a:rPr lang="en-US" altLang="zh-CN"/>
              <a:t>,c</a:t>
            </a:r>
            <a:r>
              <a:rPr lang="en-US" altLang="zh-CN" baseline="-25000"/>
              <a:t>4</a:t>
            </a:r>
            <a:r>
              <a:rPr lang="en-US" altLang="zh-CN"/>
              <a:t>), (a</a:t>
            </a:r>
            <a:r>
              <a:rPr lang="en-US" altLang="zh-CN" baseline="-25000"/>
              <a:t>2</a:t>
            </a:r>
            <a:r>
              <a:rPr lang="en-US" altLang="zh-CN"/>
              <a:t>,c</a:t>
            </a:r>
            <a:r>
              <a:rPr lang="en-US" altLang="zh-CN" baseline="-25000"/>
              <a:t>2</a:t>
            </a:r>
            <a:r>
              <a:rPr lang="en-US" altLang="zh-CN"/>
              <a:t>), (a</a:t>
            </a:r>
            <a:r>
              <a:rPr lang="en-US" altLang="zh-CN" baseline="-25000"/>
              <a:t>2</a:t>
            </a:r>
            <a:r>
              <a:rPr lang="en-US" altLang="zh-CN"/>
              <a:t>,c</a:t>
            </a:r>
            <a:r>
              <a:rPr lang="en-US" altLang="zh-CN" baseline="-25000"/>
              <a:t>3</a:t>
            </a:r>
            <a:r>
              <a:rPr lang="en-US" altLang="zh-CN"/>
              <a:t>), (a</a:t>
            </a:r>
            <a:r>
              <a:rPr lang="en-US" altLang="zh-CN" baseline="-25000"/>
              <a:t>3</a:t>
            </a:r>
            <a:r>
              <a:rPr lang="en-US" altLang="zh-CN"/>
              <a:t>,c</a:t>
            </a:r>
            <a:r>
              <a:rPr lang="en-US" altLang="zh-CN" baseline="-25000"/>
              <a:t>4</a:t>
            </a:r>
            <a:r>
              <a:rPr lang="en-US" altLang="zh-CN"/>
              <a:t>) }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A×C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4530" y="1389379"/>
            <a:ext cx="8152130" cy="1383871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4.3.2  </a:t>
            </a:r>
            <a:r>
              <a:rPr lang="zh-CN" altLang="en-US"/>
              <a:t>复合关系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684260" y="1389180"/>
            <a:ext cx="8152169" cy="4762239"/>
          </a:xfrm>
        </p:spPr>
        <p:txBody>
          <a:bodyPr/>
          <a:lstStyle/>
          <a:p>
            <a:r>
              <a:rPr lang="zh-CN" altLang="en-US" b="1"/>
              <a:t>定理</a:t>
            </a:r>
            <a:endParaRPr lang="en-US" altLang="zh-CN" b="1"/>
          </a:p>
          <a:p>
            <a:r>
              <a:rPr lang="zh-CN" altLang="en-US"/>
              <a:t>设</a:t>
            </a:r>
            <a:r>
              <a:rPr lang="en-US" altLang="zh-CN"/>
              <a:t>A, B, C, D</a:t>
            </a:r>
            <a:r>
              <a:rPr lang="zh-CN" altLang="en-US"/>
              <a:t>是四个非空集合。</a:t>
            </a:r>
            <a:r>
              <a:rPr lang="en-US" altLang="zh-CN"/>
              <a:t>R, R</a:t>
            </a:r>
            <a:r>
              <a:rPr lang="en-US" altLang="zh-CN" baseline="-25000"/>
              <a:t>1</a:t>
            </a:r>
            <a:r>
              <a:rPr lang="en-US" altLang="zh-CN"/>
              <a:t>, R</a:t>
            </a:r>
            <a:r>
              <a:rPr lang="en-US" altLang="zh-CN" baseline="-25000"/>
              <a:t>2</a:t>
            </a:r>
            <a:r>
              <a:rPr lang="en-US" altLang="zh-CN"/>
              <a:t>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A×B</a:t>
            </a:r>
            <a:r>
              <a:rPr lang="zh-CN" altLang="en-US"/>
              <a:t>，</a:t>
            </a:r>
          </a:p>
          <a:p>
            <a:r>
              <a:rPr lang="en-US" altLang="zh-CN"/>
              <a:t>S, S</a:t>
            </a:r>
            <a:r>
              <a:rPr lang="en-US" altLang="zh-CN" baseline="-25000"/>
              <a:t>1</a:t>
            </a:r>
            <a:r>
              <a:rPr lang="en-US" altLang="zh-CN"/>
              <a:t>, S</a:t>
            </a:r>
            <a:r>
              <a:rPr lang="en-US" altLang="zh-CN" baseline="-25000"/>
              <a:t>2</a:t>
            </a:r>
            <a:r>
              <a:rPr lang="en-US" altLang="zh-CN"/>
              <a:t>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B×C</a:t>
            </a:r>
            <a:r>
              <a:rPr lang="zh-CN" altLang="en-US"/>
              <a:t>，</a:t>
            </a:r>
            <a:r>
              <a:rPr lang="en-US" altLang="zh-CN"/>
              <a:t>T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C×D</a:t>
            </a:r>
            <a:r>
              <a:rPr lang="zh-CN" altLang="en-US"/>
              <a:t>，则</a:t>
            </a:r>
          </a:p>
          <a:p>
            <a:r>
              <a:rPr lang="en-US" altLang="zh-CN"/>
              <a:t>1)  R </a:t>
            </a:r>
            <a:r>
              <a:rPr lang="en-US" altLang="zh-CN" b="1" baseline="20000"/>
              <a:t>o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r>
              <a:rPr lang="en-US" altLang="zh-CN"/>
              <a:t> = </a:t>
            </a:r>
            <a:r>
              <a:rPr lang="en-US" altLang="zh-CN">
                <a:sym typeface="Symbol" panose="05050102010706020507" pitchFamily="18" charset="2"/>
              </a:rPr>
              <a:t> </a:t>
            </a:r>
            <a:r>
              <a:rPr lang="en-US" altLang="zh-CN" b="1" baseline="20000"/>
              <a:t>o</a:t>
            </a:r>
            <a:r>
              <a:rPr lang="en-US" altLang="zh-CN"/>
              <a:t> S = 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endParaRPr lang="en-US" altLang="zh-CN"/>
          </a:p>
          <a:p>
            <a:r>
              <a:rPr lang="en-US" altLang="zh-CN"/>
              <a:t>2) </a:t>
            </a:r>
            <a:r>
              <a:rPr lang="en-US" altLang="zh-CN">
                <a:sym typeface="Symbol" panose="05050102010706020507" pitchFamily="18" charset="2"/>
              </a:rPr>
              <a:t>( </a:t>
            </a:r>
            <a:r>
              <a:rPr lang="en-US" altLang="zh-CN"/>
              <a:t>R </a:t>
            </a:r>
            <a:r>
              <a:rPr lang="en-US" altLang="zh-CN" b="1" baseline="20000"/>
              <a:t>o</a:t>
            </a:r>
            <a:r>
              <a:rPr lang="en-US" altLang="zh-CN"/>
              <a:t> S )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( </a:t>
            </a:r>
            <a:r>
              <a:rPr lang="en-US" altLang="zh-CN"/>
              <a:t>R )</a:t>
            </a:r>
            <a:r>
              <a:rPr lang="zh-CN" altLang="en-US"/>
              <a:t>，</a:t>
            </a:r>
            <a:r>
              <a:rPr lang="zh-CN" altLang="en-US">
                <a:sym typeface="Symbol" panose="05050102010706020507" pitchFamily="18" charset="2"/>
              </a:rPr>
              <a:t> </a:t>
            </a:r>
            <a:r>
              <a:rPr lang="en-US" altLang="zh-CN">
                <a:sym typeface="Symbol" panose="05050102010706020507" pitchFamily="18" charset="2"/>
              </a:rPr>
              <a:t>( </a:t>
            </a:r>
            <a:r>
              <a:rPr lang="en-US" altLang="zh-CN"/>
              <a:t>R </a:t>
            </a:r>
            <a:r>
              <a:rPr lang="en-US" altLang="zh-CN" b="1" baseline="20000"/>
              <a:t>o</a:t>
            </a:r>
            <a:r>
              <a:rPr lang="en-US" altLang="zh-CN"/>
              <a:t> S )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(S</a:t>
            </a:r>
            <a:r>
              <a:rPr lang="en-US" altLang="zh-CN"/>
              <a:t> )</a:t>
            </a:r>
          </a:p>
          <a:p>
            <a:r>
              <a:rPr lang="en-US" altLang="zh-CN"/>
              <a:t>3)  </a:t>
            </a:r>
            <a:r>
              <a:rPr lang="zh-CN" altLang="en-US"/>
              <a:t>若 </a:t>
            </a:r>
            <a:r>
              <a:rPr lang="en-US" altLang="zh-CN"/>
              <a:t>R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R</a:t>
            </a:r>
            <a:r>
              <a:rPr lang="en-US" altLang="zh-CN" baseline="-25000"/>
              <a:t>2</a:t>
            </a:r>
            <a:r>
              <a:rPr lang="en-US" altLang="zh-CN"/>
              <a:t> </a:t>
            </a:r>
            <a:r>
              <a:rPr lang="zh-CN" altLang="en-US"/>
              <a:t>且 </a:t>
            </a:r>
            <a:r>
              <a:rPr lang="en-US" altLang="zh-CN"/>
              <a:t>S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S</a:t>
            </a:r>
            <a:r>
              <a:rPr lang="en-US" altLang="zh-CN" baseline="-25000"/>
              <a:t>2</a:t>
            </a:r>
            <a:r>
              <a:rPr lang="zh-CN" altLang="en-US"/>
              <a:t>，则 </a:t>
            </a:r>
            <a:r>
              <a:rPr lang="en-US" altLang="zh-CN"/>
              <a:t>R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en-US" altLang="zh-CN" b="1" baseline="20000"/>
              <a:t>o</a:t>
            </a:r>
            <a:r>
              <a:rPr lang="en-US" altLang="zh-CN"/>
              <a:t> S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R</a:t>
            </a:r>
            <a:r>
              <a:rPr lang="en-US" altLang="zh-CN" baseline="-25000"/>
              <a:t>2</a:t>
            </a:r>
            <a:r>
              <a:rPr lang="en-US" altLang="zh-CN"/>
              <a:t> </a:t>
            </a:r>
            <a:r>
              <a:rPr lang="en-US" altLang="zh-CN" b="1" baseline="20000"/>
              <a:t>o</a:t>
            </a:r>
            <a:r>
              <a:rPr lang="en-US" altLang="zh-CN"/>
              <a:t> S</a:t>
            </a:r>
            <a:r>
              <a:rPr lang="en-US" altLang="zh-CN" baseline="-25000"/>
              <a:t>2</a:t>
            </a:r>
            <a:r>
              <a:rPr lang="en-US" altLang="zh-CN"/>
              <a:t> </a:t>
            </a:r>
            <a:r>
              <a:rPr lang="zh-CN" altLang="en-US"/>
              <a:t>。</a:t>
            </a:r>
          </a:p>
          <a:p>
            <a:r>
              <a:rPr lang="en-US" altLang="zh-CN"/>
              <a:t>4)  (R </a:t>
            </a:r>
            <a:r>
              <a:rPr lang="en-US" altLang="zh-CN" b="1" baseline="20000"/>
              <a:t>o</a:t>
            </a:r>
            <a:r>
              <a:rPr lang="en-US" altLang="zh-CN"/>
              <a:t> S) </a:t>
            </a:r>
            <a:r>
              <a:rPr lang="en-US" altLang="zh-CN" b="1" baseline="20000"/>
              <a:t>o</a:t>
            </a:r>
            <a:r>
              <a:rPr lang="en-US" altLang="zh-CN"/>
              <a:t> T = R </a:t>
            </a:r>
            <a:r>
              <a:rPr lang="en-US" altLang="zh-CN" b="1" baseline="20000"/>
              <a:t>o</a:t>
            </a:r>
            <a:r>
              <a:rPr lang="en-US" altLang="zh-CN" baseline="20000"/>
              <a:t> </a:t>
            </a:r>
            <a:r>
              <a:rPr lang="en-US" altLang="zh-CN"/>
              <a:t>(S </a:t>
            </a:r>
            <a:r>
              <a:rPr lang="en-US" altLang="zh-CN" b="1" baseline="20000"/>
              <a:t>o</a:t>
            </a:r>
            <a:r>
              <a:rPr lang="en-US" altLang="zh-CN"/>
              <a:t> T) </a:t>
            </a:r>
          </a:p>
          <a:p>
            <a:r>
              <a:rPr lang="en-US" altLang="zh-CN"/>
              <a:t>5)  R </a:t>
            </a:r>
            <a:r>
              <a:rPr lang="en-US" altLang="zh-CN" b="1" baseline="20000"/>
              <a:t>o</a:t>
            </a:r>
            <a:r>
              <a:rPr lang="en-US" altLang="zh-CN" baseline="20000"/>
              <a:t> </a:t>
            </a:r>
            <a:r>
              <a:rPr lang="en-US" altLang="zh-CN"/>
              <a:t>(S</a:t>
            </a:r>
            <a:r>
              <a:rPr lang="en-US" altLang="zh-CN" baseline="-25000"/>
              <a:t>1</a:t>
            </a:r>
            <a:r>
              <a:rPr lang="en-US" altLang="zh-CN"/>
              <a:t>∪S</a:t>
            </a:r>
            <a:r>
              <a:rPr lang="en-US" altLang="zh-CN" baseline="-25000"/>
              <a:t>2</a:t>
            </a:r>
            <a:r>
              <a:rPr lang="en-US" altLang="zh-CN"/>
              <a:t>) = (R </a:t>
            </a:r>
            <a:r>
              <a:rPr lang="en-US" altLang="zh-CN" b="1" baseline="20000"/>
              <a:t>o</a:t>
            </a:r>
            <a:r>
              <a:rPr lang="en-US" altLang="zh-CN"/>
              <a:t> S</a:t>
            </a:r>
            <a:r>
              <a:rPr lang="en-US" altLang="zh-CN" baseline="-25000"/>
              <a:t>1</a:t>
            </a:r>
            <a:r>
              <a:rPr lang="en-US" altLang="zh-CN"/>
              <a:t>) ∪ (R </a:t>
            </a:r>
            <a:r>
              <a:rPr lang="en-US" altLang="zh-CN" b="1" baseline="20000"/>
              <a:t>o</a:t>
            </a:r>
            <a:r>
              <a:rPr lang="en-US" altLang="zh-CN"/>
              <a:t> S</a:t>
            </a:r>
            <a:r>
              <a:rPr lang="en-US" altLang="zh-CN" baseline="-25000"/>
              <a:t>2</a:t>
            </a:r>
            <a:r>
              <a:rPr lang="en-US" altLang="zh-CN"/>
              <a:t>) </a:t>
            </a:r>
          </a:p>
          <a:p>
            <a:r>
              <a:rPr lang="en-US" altLang="zh-CN"/>
              <a:t>     (S</a:t>
            </a:r>
            <a:r>
              <a:rPr lang="en-US" altLang="zh-CN" baseline="-25000"/>
              <a:t>1</a:t>
            </a:r>
            <a:r>
              <a:rPr lang="en-US" altLang="zh-CN"/>
              <a:t>∪S</a:t>
            </a:r>
            <a:r>
              <a:rPr lang="en-US" altLang="zh-CN" baseline="-25000"/>
              <a:t>2</a:t>
            </a:r>
            <a:r>
              <a:rPr lang="en-US" altLang="zh-CN"/>
              <a:t>) </a:t>
            </a:r>
            <a:r>
              <a:rPr lang="en-US" altLang="zh-CN" b="1" baseline="20000"/>
              <a:t>o</a:t>
            </a:r>
            <a:r>
              <a:rPr lang="en-US" altLang="zh-CN"/>
              <a:t> T = (S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en-US" altLang="zh-CN" b="1" baseline="20000"/>
              <a:t>o</a:t>
            </a:r>
            <a:r>
              <a:rPr lang="en-US" altLang="zh-CN"/>
              <a:t> T) ∪ (S</a:t>
            </a:r>
            <a:r>
              <a:rPr lang="en-US" altLang="zh-CN" baseline="-25000"/>
              <a:t>2</a:t>
            </a:r>
            <a:r>
              <a:rPr lang="en-US" altLang="zh-CN"/>
              <a:t> </a:t>
            </a:r>
            <a:r>
              <a:rPr lang="en-US" altLang="zh-CN" b="1" baseline="20000"/>
              <a:t>o</a:t>
            </a:r>
            <a:r>
              <a:rPr lang="en-US" altLang="zh-CN"/>
              <a:t> T)</a:t>
            </a:r>
          </a:p>
          <a:p>
            <a:r>
              <a:rPr lang="en-US" altLang="zh-CN"/>
              <a:t>6)  R </a:t>
            </a:r>
            <a:r>
              <a:rPr lang="en-US" altLang="zh-CN" b="1" baseline="20000"/>
              <a:t>o</a:t>
            </a:r>
            <a:r>
              <a:rPr lang="en-US" altLang="zh-CN" baseline="20000"/>
              <a:t> </a:t>
            </a:r>
            <a:r>
              <a:rPr lang="en-US" altLang="zh-CN"/>
              <a:t>(S</a:t>
            </a:r>
            <a:r>
              <a:rPr lang="en-US" altLang="zh-CN" baseline="-25000"/>
              <a:t>1</a:t>
            </a:r>
            <a:r>
              <a:rPr lang="en-US" altLang="zh-CN"/>
              <a:t>∩S</a:t>
            </a:r>
            <a:r>
              <a:rPr lang="en-US" altLang="zh-CN" baseline="-25000"/>
              <a:t>2</a:t>
            </a:r>
            <a:r>
              <a:rPr lang="en-US" altLang="zh-CN"/>
              <a:t>)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(R </a:t>
            </a:r>
            <a:r>
              <a:rPr lang="en-US" altLang="zh-CN" b="1" baseline="20000"/>
              <a:t>o</a:t>
            </a:r>
            <a:r>
              <a:rPr lang="en-US" altLang="zh-CN"/>
              <a:t> S</a:t>
            </a:r>
            <a:r>
              <a:rPr lang="en-US" altLang="zh-CN" baseline="-25000"/>
              <a:t>1</a:t>
            </a:r>
            <a:r>
              <a:rPr lang="en-US" altLang="zh-CN"/>
              <a:t>)∩(R </a:t>
            </a:r>
            <a:r>
              <a:rPr lang="en-US" altLang="zh-CN" b="1" baseline="20000"/>
              <a:t>o</a:t>
            </a:r>
            <a:r>
              <a:rPr lang="en-US" altLang="zh-CN"/>
              <a:t> S</a:t>
            </a:r>
            <a:r>
              <a:rPr lang="en-US" altLang="zh-CN" baseline="-25000"/>
              <a:t>2</a:t>
            </a:r>
            <a:r>
              <a:rPr lang="en-US" altLang="zh-CN"/>
              <a:t>) </a:t>
            </a:r>
          </a:p>
          <a:p>
            <a:r>
              <a:rPr lang="en-US" altLang="zh-CN"/>
              <a:t>     (S</a:t>
            </a:r>
            <a:r>
              <a:rPr lang="en-US" altLang="zh-CN" baseline="-25000"/>
              <a:t>1</a:t>
            </a:r>
            <a:r>
              <a:rPr lang="en-US" altLang="zh-CN"/>
              <a:t>∩S</a:t>
            </a:r>
            <a:r>
              <a:rPr lang="en-US" altLang="zh-CN" baseline="-25000"/>
              <a:t>2</a:t>
            </a:r>
            <a:r>
              <a:rPr lang="en-US" altLang="zh-CN"/>
              <a:t>) </a:t>
            </a:r>
            <a:r>
              <a:rPr lang="en-US" altLang="zh-CN" b="1" baseline="20000"/>
              <a:t>o</a:t>
            </a:r>
            <a:r>
              <a:rPr lang="en-US" altLang="zh-CN"/>
              <a:t> T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(S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en-US" altLang="zh-CN" b="1" baseline="20000"/>
              <a:t>o</a:t>
            </a:r>
            <a:r>
              <a:rPr lang="en-US" altLang="zh-CN"/>
              <a:t> T)∩(S</a:t>
            </a:r>
            <a:r>
              <a:rPr lang="en-US" altLang="zh-CN" baseline="-25000"/>
              <a:t>2</a:t>
            </a:r>
            <a:r>
              <a:rPr lang="en-US" altLang="zh-CN"/>
              <a:t> </a:t>
            </a:r>
            <a:r>
              <a:rPr lang="en-US" altLang="zh-CN" b="1" baseline="20000"/>
              <a:t>o</a:t>
            </a:r>
            <a:r>
              <a:rPr lang="en-US" altLang="zh-CN"/>
              <a:t> T)</a:t>
            </a:r>
          </a:p>
          <a:p>
            <a:r>
              <a:rPr lang="en-US" altLang="zh-CN"/>
              <a:t>7)  (R </a:t>
            </a:r>
            <a:r>
              <a:rPr lang="en-US" altLang="zh-CN" b="1" baseline="20000"/>
              <a:t>o</a:t>
            </a:r>
            <a:r>
              <a:rPr lang="en-US" altLang="zh-CN"/>
              <a:t> S)</a:t>
            </a:r>
            <a:r>
              <a:rPr lang="en-US" altLang="zh-CN" baseline="30000"/>
              <a:t>–1</a:t>
            </a:r>
            <a:r>
              <a:rPr lang="en-US" altLang="zh-CN"/>
              <a:t> = S</a:t>
            </a:r>
            <a:r>
              <a:rPr lang="en-US" altLang="zh-CN" baseline="30000"/>
              <a:t>–1 </a:t>
            </a:r>
            <a:r>
              <a:rPr lang="en-US" altLang="zh-CN" b="1" baseline="20000"/>
              <a:t>o</a:t>
            </a:r>
            <a:r>
              <a:rPr lang="en-US" altLang="zh-CN"/>
              <a:t> R</a:t>
            </a:r>
            <a:r>
              <a:rPr lang="en-US" altLang="zh-CN" baseline="30000"/>
              <a:t>–1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84259" y="1389180"/>
            <a:ext cx="8152169" cy="419595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DFCA63-963D-44EA-86F3-7B71F8C97C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4.3 </a:t>
            </a:r>
            <a:r>
              <a:rPr lang="zh-CN" altLang="en-US"/>
              <a:t>关系的运算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0C0009-5D30-4307-9352-FC2B3F8B1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复合关系的矩阵表示：</a:t>
            </a:r>
            <a:r>
              <a:rPr lang="en-US" altLang="zh-CN"/>
              <a:t>M</a:t>
            </a:r>
            <a:r>
              <a:rPr lang="en-US" altLang="zh-CN" baseline="-25000"/>
              <a:t>R </a:t>
            </a:r>
            <a:r>
              <a:rPr lang="en-US" altLang="zh-CN" b="1" baseline="-25000"/>
              <a:t>o</a:t>
            </a:r>
            <a:r>
              <a:rPr lang="en-US" altLang="zh-CN" baseline="20000"/>
              <a:t> </a:t>
            </a:r>
            <a:r>
              <a:rPr lang="zh-CN" altLang="en-US" baseline="-25000"/>
              <a:t> S</a:t>
            </a:r>
            <a:r>
              <a:rPr lang="zh-CN" altLang="en-US"/>
              <a:t> </a:t>
            </a:r>
            <a:r>
              <a:rPr lang="en-US" altLang="zh-CN" b="1"/>
              <a:t>=</a:t>
            </a:r>
            <a:r>
              <a:rPr lang="en-US" altLang="zh-CN"/>
              <a:t> M</a:t>
            </a:r>
            <a:r>
              <a:rPr lang="en-US" altLang="zh-CN" baseline="-25000"/>
              <a:t>R </a:t>
            </a:r>
            <a:r>
              <a:rPr lang="en-US" altLang="zh-CN">
                <a:sym typeface="Symbol" panose="05050102010706020507" pitchFamily="18" charset="2"/>
              </a:rPr>
              <a:t> </a:t>
            </a:r>
            <a:r>
              <a:rPr lang="en-US" altLang="zh-CN"/>
              <a:t>M</a:t>
            </a:r>
            <a:r>
              <a:rPr lang="en-US" altLang="zh-CN" baseline="-25000"/>
              <a:t>S</a:t>
            </a:r>
            <a:endParaRPr lang="en-US" altLang="zh-CN" b="1"/>
          </a:p>
          <a:p>
            <a:endParaRPr lang="en-US" altLang="zh-CN" b="1"/>
          </a:p>
          <a:p>
            <a:r>
              <a:rPr lang="zh-CN" altLang="en-US"/>
              <a:t>R = {( a, 1 ), ( b, 2 ), ( c, 3 )}, S = {( </a:t>
            </a:r>
            <a:r>
              <a:rPr lang="en-US" altLang="zh-CN"/>
              <a:t>1</a:t>
            </a:r>
            <a:r>
              <a:rPr lang="zh-CN" altLang="en-US"/>
              <a:t>, </a:t>
            </a:r>
            <a:r>
              <a:rPr lang="en-US" altLang="zh-CN"/>
              <a:t>a</a:t>
            </a:r>
            <a:r>
              <a:rPr lang="zh-CN" altLang="en-US"/>
              <a:t> ), ( </a:t>
            </a:r>
            <a:r>
              <a:rPr lang="en-US" altLang="zh-CN"/>
              <a:t>2</a:t>
            </a:r>
            <a:r>
              <a:rPr lang="zh-CN" altLang="en-US"/>
              <a:t>, </a:t>
            </a:r>
            <a:r>
              <a:rPr lang="en-US" altLang="zh-CN"/>
              <a:t>a</a:t>
            </a:r>
            <a:r>
              <a:rPr lang="zh-CN" altLang="en-US"/>
              <a:t> ), ( </a:t>
            </a:r>
            <a:r>
              <a:rPr lang="en-US" altLang="zh-CN"/>
              <a:t>3</a:t>
            </a:r>
            <a:r>
              <a:rPr lang="zh-CN" altLang="en-US"/>
              <a:t>, </a:t>
            </a:r>
            <a:r>
              <a:rPr lang="en-US" altLang="zh-CN"/>
              <a:t>a</a:t>
            </a:r>
            <a:r>
              <a:rPr lang="zh-CN" altLang="en-US"/>
              <a:t> ), ( </a:t>
            </a:r>
            <a:r>
              <a:rPr lang="en-US" altLang="zh-CN"/>
              <a:t>4</a:t>
            </a:r>
            <a:r>
              <a:rPr lang="zh-CN" altLang="en-US"/>
              <a:t>, </a:t>
            </a:r>
            <a:r>
              <a:rPr lang="en-US" altLang="zh-CN"/>
              <a:t>a</a:t>
            </a:r>
            <a:r>
              <a:rPr lang="zh-CN" altLang="en-US"/>
              <a:t> )}</a:t>
            </a:r>
          </a:p>
          <a:p>
            <a:r>
              <a:rPr lang="en-US" altLang="zh-CN"/>
              <a:t>R </a:t>
            </a:r>
            <a:r>
              <a:rPr lang="en-US" altLang="zh-CN" b="1" baseline="20000"/>
              <a:t>o</a:t>
            </a:r>
            <a:r>
              <a:rPr lang="en-US" altLang="zh-CN"/>
              <a:t> S </a:t>
            </a:r>
            <a:r>
              <a:rPr lang="zh-CN" altLang="en-US"/>
              <a:t>= {</a:t>
            </a:r>
            <a:r>
              <a:rPr lang="en-US" altLang="zh-CN"/>
              <a:t>(</a:t>
            </a:r>
            <a:r>
              <a:rPr lang="zh-CN" altLang="en-US"/>
              <a:t> </a:t>
            </a:r>
            <a:r>
              <a:rPr lang="en-US" altLang="zh-CN"/>
              <a:t>a, a</a:t>
            </a:r>
            <a:r>
              <a:rPr lang="zh-CN" altLang="en-US"/>
              <a:t> ), </a:t>
            </a:r>
            <a:r>
              <a:rPr lang="en-US" altLang="zh-CN"/>
              <a:t>(</a:t>
            </a:r>
            <a:r>
              <a:rPr lang="zh-CN" altLang="en-US"/>
              <a:t> </a:t>
            </a:r>
            <a:r>
              <a:rPr lang="en-US" altLang="zh-CN"/>
              <a:t>b</a:t>
            </a:r>
            <a:r>
              <a:rPr lang="zh-CN" altLang="en-US"/>
              <a:t>, </a:t>
            </a:r>
            <a:r>
              <a:rPr lang="en-US" altLang="zh-CN"/>
              <a:t>a</a:t>
            </a:r>
            <a:r>
              <a:rPr lang="zh-CN" altLang="en-US"/>
              <a:t>)</a:t>
            </a:r>
            <a:r>
              <a:rPr lang="en-US" altLang="zh-CN"/>
              <a:t>, (c, a)</a:t>
            </a:r>
            <a:r>
              <a:rPr lang="zh-CN" altLang="en-US"/>
              <a:t>}</a:t>
            </a:r>
          </a:p>
          <a:p>
            <a:endParaRPr lang="en-US" altLang="zh-CN" b="1"/>
          </a:p>
          <a:p>
            <a:r>
              <a:rPr lang="en-US" altLang="zh-CN"/>
              <a:t>                  R                                  S                                        R</a:t>
            </a:r>
            <a:r>
              <a:rPr lang="zh-CN" altLang="en-US"/>
              <a:t> </a:t>
            </a:r>
            <a:r>
              <a:rPr lang="en-US" altLang="zh-CN" b="1" baseline="20000"/>
              <a:t>o</a:t>
            </a:r>
            <a:r>
              <a:rPr lang="zh-CN" altLang="en-US"/>
              <a:t> S</a:t>
            </a:r>
          </a:p>
          <a:p>
            <a:endParaRPr lang="zh-CN" altLang="en-US" b="1"/>
          </a:p>
        </p:txBody>
      </p:sp>
      <p:grpSp>
        <p:nvGrpSpPr>
          <p:cNvPr id="4" name="Group 34">
            <a:extLst>
              <a:ext uri="{FF2B5EF4-FFF2-40B4-BE49-F238E27FC236}">
                <a16:creationId xmlns:a16="http://schemas.microsoft.com/office/drawing/2014/main" id="{BA1BDDC1-7636-4E49-B017-8262413D6037}"/>
              </a:ext>
            </a:extLst>
          </p:cNvPr>
          <p:cNvGrpSpPr/>
          <p:nvPr/>
        </p:nvGrpSpPr>
        <p:grpSpPr bwMode="auto">
          <a:xfrm>
            <a:off x="290901" y="3979559"/>
            <a:ext cx="2607972" cy="1628803"/>
            <a:chOff x="1632" y="1392"/>
            <a:chExt cx="1972" cy="1340"/>
          </a:xfrm>
        </p:grpSpPr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id="{F4FBAA82-30E4-45B4-B80A-369A9280A636}"/>
                </a:ext>
              </a:extLst>
            </p:cNvPr>
            <p:cNvSpPr/>
            <p:nvPr/>
          </p:nvSpPr>
          <p:spPr bwMode="auto">
            <a:xfrm>
              <a:off x="2016" y="1725"/>
              <a:ext cx="48" cy="1007"/>
            </a:xfrm>
            <a:prstGeom prst="leftBracket">
              <a:avLst>
                <a:gd name="adj" fmla="val 209375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088F7BFB-48C0-4B13-9FE4-0C5EA2B79A40}"/>
                </a:ext>
              </a:extLst>
            </p:cNvPr>
            <p:cNvSpPr/>
            <p:nvPr/>
          </p:nvSpPr>
          <p:spPr bwMode="auto">
            <a:xfrm>
              <a:off x="3552" y="1723"/>
              <a:ext cx="52" cy="1009"/>
            </a:xfrm>
            <a:prstGeom prst="rightBracket">
              <a:avLst>
                <a:gd name="adj" fmla="val 228788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22F3D54F-6CFE-4EB8-BFEE-E9E600F49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  <a:endParaRPr lang="en-US" altLang="zh-CN" sz="2400" baseline="-25000"/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4001956D-718C-40BF-95F5-754F938D0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2</a:t>
              </a:r>
              <a:endParaRPr lang="en-US" altLang="zh-CN" sz="2400" baseline="-25000"/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24EDF4D3-6FDF-47CB-B80A-856E1C2C4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3</a:t>
              </a:r>
              <a:endParaRPr lang="en-US" altLang="zh-CN" sz="2400" baseline="-25000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ED64CD64-D7C3-40C0-88F2-4031FDB856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39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4</a:t>
              </a:r>
              <a:endParaRPr lang="en-US" altLang="zh-CN" sz="2400" baseline="-25000"/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104302C2-8251-4041-81D6-967FD1D882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a</a:t>
              </a:r>
              <a:endParaRPr lang="en-US" altLang="zh-CN" sz="2400" baseline="-25000"/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F48E963C-F2C5-499C-8A8C-8E956668ED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b</a:t>
              </a:r>
              <a:endParaRPr lang="en-US" altLang="zh-CN" sz="2400" baseline="-25000"/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AFA2EB2A-DE27-420B-8E40-9367C1416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endParaRPr lang="en-US" altLang="zh-CN" sz="2400" baseline="-25000"/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A2AD8C2B-E841-45F8-8074-7FB31AFB6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0C06CF2C-940F-4A3B-9E36-78F1349C6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7005A152-385A-4459-A0CF-3138895B7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id="{C09DFCD9-C12D-47A6-AD7D-D3F8EDDC61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8FE6E08B-617A-42CD-B74E-D85A6316D3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9" name="Text Box 21">
              <a:extLst>
                <a:ext uri="{FF2B5EF4-FFF2-40B4-BE49-F238E27FC236}">
                  <a16:creationId xmlns:a16="http://schemas.microsoft.com/office/drawing/2014/main" id="{CE87741D-BC3B-4917-9EE7-453E62239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680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0" name="Text Box 22">
              <a:extLst>
                <a:ext uri="{FF2B5EF4-FFF2-40B4-BE49-F238E27FC236}">
                  <a16:creationId xmlns:a16="http://schemas.microsoft.com/office/drawing/2014/main" id="{0E877B98-133E-4BB3-B94B-D0959551E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21" name="Text Box 23">
              <a:extLst>
                <a:ext uri="{FF2B5EF4-FFF2-40B4-BE49-F238E27FC236}">
                  <a16:creationId xmlns:a16="http://schemas.microsoft.com/office/drawing/2014/main" id="{FD1A6049-2ADC-4172-B56A-02023BD4D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67DA30A5-86B8-404A-972A-D8FAE014B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016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3" name="Text Box 25">
              <a:extLst>
                <a:ext uri="{FF2B5EF4-FFF2-40B4-BE49-F238E27FC236}">
                  <a16:creationId xmlns:a16="http://schemas.microsoft.com/office/drawing/2014/main" id="{ECFCF0F9-93AC-471F-833F-A9F979671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24" name="Text Box 26">
              <a:extLst>
                <a:ext uri="{FF2B5EF4-FFF2-40B4-BE49-F238E27FC236}">
                  <a16:creationId xmlns:a16="http://schemas.microsoft.com/office/drawing/2014/main" id="{5152A96E-9FB8-45CD-92FE-EE9E54D47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25" name="Text Box 30">
              <a:extLst>
                <a:ext uri="{FF2B5EF4-FFF2-40B4-BE49-F238E27FC236}">
                  <a16:creationId xmlns:a16="http://schemas.microsoft.com/office/drawing/2014/main" id="{A36AC38F-2972-4784-9464-EE13B0C67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352"/>
              <a:ext cx="33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</p:grpSp>
      <p:grpSp>
        <p:nvGrpSpPr>
          <p:cNvPr id="70" name="Group 34">
            <a:extLst>
              <a:ext uri="{FF2B5EF4-FFF2-40B4-BE49-F238E27FC236}">
                <a16:creationId xmlns:a16="http://schemas.microsoft.com/office/drawing/2014/main" id="{EF25F7F0-F91D-4CF8-97D0-439DBDA145DA}"/>
              </a:ext>
            </a:extLst>
          </p:cNvPr>
          <p:cNvGrpSpPr/>
          <p:nvPr/>
        </p:nvGrpSpPr>
        <p:grpSpPr bwMode="auto">
          <a:xfrm>
            <a:off x="3179652" y="3419207"/>
            <a:ext cx="2514600" cy="2517775"/>
            <a:chOff x="1632" y="1392"/>
            <a:chExt cx="1584" cy="1586"/>
          </a:xfrm>
        </p:grpSpPr>
        <p:sp>
          <p:nvSpPr>
            <p:cNvPr id="71" name="AutoShape 4">
              <a:extLst>
                <a:ext uri="{FF2B5EF4-FFF2-40B4-BE49-F238E27FC236}">
                  <a16:creationId xmlns:a16="http://schemas.microsoft.com/office/drawing/2014/main" id="{B89BBE89-0506-43CB-90F1-54C699A8E7AB}"/>
                </a:ext>
              </a:extLst>
            </p:cNvPr>
            <p:cNvSpPr/>
            <p:nvPr/>
          </p:nvSpPr>
          <p:spPr bwMode="auto">
            <a:xfrm>
              <a:off x="2016" y="1725"/>
              <a:ext cx="48" cy="1206"/>
            </a:xfrm>
            <a:prstGeom prst="leftBracket">
              <a:avLst>
                <a:gd name="adj" fmla="val 209375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" name="AutoShape 5">
              <a:extLst>
                <a:ext uri="{FF2B5EF4-FFF2-40B4-BE49-F238E27FC236}">
                  <a16:creationId xmlns:a16="http://schemas.microsoft.com/office/drawing/2014/main" id="{8F716143-ACC7-40EB-B33C-295A65512DD2}"/>
                </a:ext>
              </a:extLst>
            </p:cNvPr>
            <p:cNvSpPr/>
            <p:nvPr/>
          </p:nvSpPr>
          <p:spPr bwMode="auto">
            <a:xfrm>
              <a:off x="3166" y="1740"/>
              <a:ext cx="44" cy="1208"/>
            </a:xfrm>
            <a:prstGeom prst="rightBracket">
              <a:avLst>
                <a:gd name="adj" fmla="val 228788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Text Box 6">
              <a:extLst>
                <a:ext uri="{FF2B5EF4-FFF2-40B4-BE49-F238E27FC236}">
                  <a16:creationId xmlns:a16="http://schemas.microsoft.com/office/drawing/2014/main" id="{8F56F5DD-DB17-4E92-B0DB-52AE251F4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392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a</a:t>
              </a:r>
              <a:endParaRPr lang="en-US" altLang="zh-CN" sz="2400" baseline="-25000"/>
            </a:p>
          </p:txBody>
        </p:sp>
        <p:sp>
          <p:nvSpPr>
            <p:cNvPr id="74" name="Text Box 7">
              <a:extLst>
                <a:ext uri="{FF2B5EF4-FFF2-40B4-BE49-F238E27FC236}">
                  <a16:creationId xmlns:a16="http://schemas.microsoft.com/office/drawing/2014/main" id="{E4515E48-F8BE-4124-A33D-D36A2B38B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392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b</a:t>
              </a:r>
              <a:endParaRPr lang="en-US" altLang="zh-CN" sz="2400" baseline="-25000"/>
            </a:p>
          </p:txBody>
        </p:sp>
        <p:sp>
          <p:nvSpPr>
            <p:cNvPr id="75" name="Text Box 8">
              <a:extLst>
                <a:ext uri="{FF2B5EF4-FFF2-40B4-BE49-F238E27FC236}">
                  <a16:creationId xmlns:a16="http://schemas.microsoft.com/office/drawing/2014/main" id="{1B2AF310-5D7E-47BD-B5D7-1F5F7364BB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92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endParaRPr lang="en-US" altLang="zh-CN" sz="2400" baseline="-25000"/>
            </a:p>
          </p:txBody>
        </p:sp>
        <p:sp>
          <p:nvSpPr>
            <p:cNvPr id="76" name="Text Box 10">
              <a:extLst>
                <a:ext uri="{FF2B5EF4-FFF2-40B4-BE49-F238E27FC236}">
                  <a16:creationId xmlns:a16="http://schemas.microsoft.com/office/drawing/2014/main" id="{007D3C12-14D5-4F14-8FC1-3575F66A3B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80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  <a:endParaRPr lang="en-US" altLang="zh-CN" sz="2400" baseline="-25000"/>
            </a:p>
          </p:txBody>
        </p:sp>
        <p:sp>
          <p:nvSpPr>
            <p:cNvPr id="77" name="Text Box 11">
              <a:extLst>
                <a:ext uri="{FF2B5EF4-FFF2-40B4-BE49-F238E27FC236}">
                  <a16:creationId xmlns:a16="http://schemas.microsoft.com/office/drawing/2014/main" id="{25EE9E4C-9C77-4B3F-A377-ADE8EF3BB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016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2</a:t>
              </a:r>
              <a:endParaRPr lang="en-US" altLang="zh-CN" sz="2400" baseline="-25000"/>
            </a:p>
          </p:txBody>
        </p:sp>
        <p:sp>
          <p:nvSpPr>
            <p:cNvPr id="78" name="Text Box 12">
              <a:extLst>
                <a:ext uri="{FF2B5EF4-FFF2-40B4-BE49-F238E27FC236}">
                  <a16:creationId xmlns:a16="http://schemas.microsoft.com/office/drawing/2014/main" id="{A71E6E95-CFC2-435A-827F-2E4C22A37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352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3</a:t>
              </a:r>
              <a:endParaRPr lang="en-US" altLang="zh-CN" sz="2400" baseline="-25000"/>
            </a:p>
          </p:txBody>
        </p:sp>
        <p:sp>
          <p:nvSpPr>
            <p:cNvPr id="79" name="Text Box 13">
              <a:extLst>
                <a:ext uri="{FF2B5EF4-FFF2-40B4-BE49-F238E27FC236}">
                  <a16:creationId xmlns:a16="http://schemas.microsoft.com/office/drawing/2014/main" id="{95B0A254-21B6-43F6-A9CF-17B887732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688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4</a:t>
              </a:r>
              <a:endParaRPr lang="en-US" altLang="zh-CN" sz="2400" baseline="-25000"/>
            </a:p>
          </p:txBody>
        </p:sp>
        <p:sp>
          <p:nvSpPr>
            <p:cNvPr id="80" name="Text Box 14">
              <a:extLst>
                <a:ext uri="{FF2B5EF4-FFF2-40B4-BE49-F238E27FC236}">
                  <a16:creationId xmlns:a16="http://schemas.microsoft.com/office/drawing/2014/main" id="{8C9F5410-16C6-4959-A89B-FFB0E2B10C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80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81" name="Text Box 16">
              <a:extLst>
                <a:ext uri="{FF2B5EF4-FFF2-40B4-BE49-F238E27FC236}">
                  <a16:creationId xmlns:a16="http://schemas.microsoft.com/office/drawing/2014/main" id="{EF08B250-F745-41DA-84FC-B77B49DAC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16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82" name="Text Box 17">
              <a:extLst>
                <a:ext uri="{FF2B5EF4-FFF2-40B4-BE49-F238E27FC236}">
                  <a16:creationId xmlns:a16="http://schemas.microsoft.com/office/drawing/2014/main" id="{B4996F5B-B021-44E8-8F7B-B81B21D6F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83" name="Text Box 18">
              <a:extLst>
                <a:ext uri="{FF2B5EF4-FFF2-40B4-BE49-F238E27FC236}">
                  <a16:creationId xmlns:a16="http://schemas.microsoft.com/office/drawing/2014/main" id="{489C8826-D33F-424F-B7B5-7F43056F8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68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84" name="Text Box 19">
              <a:extLst>
                <a:ext uri="{FF2B5EF4-FFF2-40B4-BE49-F238E27FC236}">
                  <a16:creationId xmlns:a16="http://schemas.microsoft.com/office/drawing/2014/main" id="{0C6B9C54-77D4-4722-ADA9-07A37A241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6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85" name="Text Box 20">
              <a:extLst>
                <a:ext uri="{FF2B5EF4-FFF2-40B4-BE49-F238E27FC236}">
                  <a16:creationId xmlns:a16="http://schemas.microsoft.com/office/drawing/2014/main" id="{1F0AF5BD-BA2E-48A7-BE08-EAC1EBC8A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80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86" name="Text Box 22">
              <a:extLst>
                <a:ext uri="{FF2B5EF4-FFF2-40B4-BE49-F238E27FC236}">
                  <a16:creationId xmlns:a16="http://schemas.microsoft.com/office/drawing/2014/main" id="{2E8BB981-0464-4D35-A2CF-F471FAE8F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16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87" name="Text Box 23">
              <a:extLst>
                <a:ext uri="{FF2B5EF4-FFF2-40B4-BE49-F238E27FC236}">
                  <a16:creationId xmlns:a16="http://schemas.microsoft.com/office/drawing/2014/main" id="{CC31F3BC-A966-459E-9B10-D2950F950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16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88" name="Text Box 25">
              <a:extLst>
                <a:ext uri="{FF2B5EF4-FFF2-40B4-BE49-F238E27FC236}">
                  <a16:creationId xmlns:a16="http://schemas.microsoft.com/office/drawing/2014/main" id="{E930E35C-4269-4A9C-A3EA-6AA365805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89" name="Text Box 26">
              <a:extLst>
                <a:ext uri="{FF2B5EF4-FFF2-40B4-BE49-F238E27FC236}">
                  <a16:creationId xmlns:a16="http://schemas.microsoft.com/office/drawing/2014/main" id="{3670EEC2-3BAF-4C89-A2A4-A9D135E8E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52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4344EDC8-2BCF-4003-B821-02A7C2DB1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68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91" name="Text Box 28">
              <a:extLst>
                <a:ext uri="{FF2B5EF4-FFF2-40B4-BE49-F238E27FC236}">
                  <a16:creationId xmlns:a16="http://schemas.microsoft.com/office/drawing/2014/main" id="{34B17DAF-95C5-47E2-BE12-20AA35D183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688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</p:grpSp>
      <p:grpSp>
        <p:nvGrpSpPr>
          <p:cNvPr id="119" name="Group 34">
            <a:extLst>
              <a:ext uri="{FF2B5EF4-FFF2-40B4-BE49-F238E27FC236}">
                <a16:creationId xmlns:a16="http://schemas.microsoft.com/office/drawing/2014/main" id="{08160875-7E85-4EDB-BED5-4F277D1D2A13}"/>
              </a:ext>
            </a:extLst>
          </p:cNvPr>
          <p:cNvGrpSpPr/>
          <p:nvPr/>
        </p:nvGrpSpPr>
        <p:grpSpPr bwMode="auto">
          <a:xfrm>
            <a:off x="6078086" y="3703399"/>
            <a:ext cx="2514600" cy="1987550"/>
            <a:chOff x="1632" y="1392"/>
            <a:chExt cx="1584" cy="1252"/>
          </a:xfrm>
        </p:grpSpPr>
        <p:sp>
          <p:nvSpPr>
            <p:cNvPr id="120" name="AutoShape 4">
              <a:extLst>
                <a:ext uri="{FF2B5EF4-FFF2-40B4-BE49-F238E27FC236}">
                  <a16:creationId xmlns:a16="http://schemas.microsoft.com/office/drawing/2014/main" id="{128F80E8-E816-46C1-8C88-20760E36DC21}"/>
                </a:ext>
              </a:extLst>
            </p:cNvPr>
            <p:cNvSpPr/>
            <p:nvPr/>
          </p:nvSpPr>
          <p:spPr bwMode="auto">
            <a:xfrm>
              <a:off x="2016" y="1725"/>
              <a:ext cx="44" cy="919"/>
            </a:xfrm>
            <a:prstGeom prst="leftBracket">
              <a:avLst>
                <a:gd name="adj" fmla="val 209375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1" name="AutoShape 5">
              <a:extLst>
                <a:ext uri="{FF2B5EF4-FFF2-40B4-BE49-F238E27FC236}">
                  <a16:creationId xmlns:a16="http://schemas.microsoft.com/office/drawing/2014/main" id="{75DE9771-B019-46A8-A5FC-B31FD96434A8}"/>
                </a:ext>
              </a:extLst>
            </p:cNvPr>
            <p:cNvSpPr/>
            <p:nvPr/>
          </p:nvSpPr>
          <p:spPr bwMode="auto">
            <a:xfrm>
              <a:off x="3166" y="1740"/>
              <a:ext cx="44" cy="904"/>
            </a:xfrm>
            <a:prstGeom prst="rightBracket">
              <a:avLst>
                <a:gd name="adj" fmla="val 228788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" name="Text Box 6">
              <a:extLst>
                <a:ext uri="{FF2B5EF4-FFF2-40B4-BE49-F238E27FC236}">
                  <a16:creationId xmlns:a16="http://schemas.microsoft.com/office/drawing/2014/main" id="{99A90B66-0CB2-41D1-AA9D-E814E1925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392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a</a:t>
              </a:r>
              <a:endParaRPr lang="en-US" altLang="zh-CN" sz="2400" baseline="-25000"/>
            </a:p>
          </p:txBody>
        </p:sp>
        <p:sp>
          <p:nvSpPr>
            <p:cNvPr id="123" name="Text Box 7">
              <a:extLst>
                <a:ext uri="{FF2B5EF4-FFF2-40B4-BE49-F238E27FC236}">
                  <a16:creationId xmlns:a16="http://schemas.microsoft.com/office/drawing/2014/main" id="{18FE766B-4F52-4EFA-970D-849618DDD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392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b</a:t>
              </a:r>
              <a:endParaRPr lang="en-US" altLang="zh-CN" sz="2400" baseline="-25000"/>
            </a:p>
          </p:txBody>
        </p:sp>
        <p:sp>
          <p:nvSpPr>
            <p:cNvPr id="124" name="Text Box 8">
              <a:extLst>
                <a:ext uri="{FF2B5EF4-FFF2-40B4-BE49-F238E27FC236}">
                  <a16:creationId xmlns:a16="http://schemas.microsoft.com/office/drawing/2014/main" id="{53E412D0-3484-4BCF-B653-8DA079971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92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endParaRPr lang="en-US" altLang="zh-CN" sz="2400" baseline="-25000"/>
            </a:p>
          </p:txBody>
        </p:sp>
        <p:sp>
          <p:nvSpPr>
            <p:cNvPr id="125" name="Text Box 10">
              <a:extLst>
                <a:ext uri="{FF2B5EF4-FFF2-40B4-BE49-F238E27FC236}">
                  <a16:creationId xmlns:a16="http://schemas.microsoft.com/office/drawing/2014/main" id="{B995EE1E-C2F2-441D-8E34-9AF7679BD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80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a</a:t>
              </a:r>
              <a:endParaRPr lang="en-US" altLang="zh-CN" sz="2400" baseline="-25000"/>
            </a:p>
          </p:txBody>
        </p:sp>
        <p:sp>
          <p:nvSpPr>
            <p:cNvPr id="126" name="Text Box 11">
              <a:extLst>
                <a:ext uri="{FF2B5EF4-FFF2-40B4-BE49-F238E27FC236}">
                  <a16:creationId xmlns:a16="http://schemas.microsoft.com/office/drawing/2014/main" id="{AF894492-B53A-4827-91B1-24F39EF18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016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b</a:t>
              </a:r>
              <a:endParaRPr lang="en-US" altLang="zh-CN" sz="2400" baseline="-25000"/>
            </a:p>
          </p:txBody>
        </p:sp>
        <p:sp>
          <p:nvSpPr>
            <p:cNvPr id="127" name="Text Box 12">
              <a:extLst>
                <a:ext uri="{FF2B5EF4-FFF2-40B4-BE49-F238E27FC236}">
                  <a16:creationId xmlns:a16="http://schemas.microsoft.com/office/drawing/2014/main" id="{9A9BC14A-EED3-4173-A903-5F4FDDEC3B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352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endParaRPr lang="en-US" altLang="zh-CN" sz="2400" baseline="-25000"/>
            </a:p>
          </p:txBody>
        </p:sp>
        <p:sp>
          <p:nvSpPr>
            <p:cNvPr id="129" name="Text Box 14">
              <a:extLst>
                <a:ext uri="{FF2B5EF4-FFF2-40B4-BE49-F238E27FC236}">
                  <a16:creationId xmlns:a16="http://schemas.microsoft.com/office/drawing/2014/main" id="{EA8C11C3-A59B-4495-A63D-83ADE2049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80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130" name="Text Box 16">
              <a:extLst>
                <a:ext uri="{FF2B5EF4-FFF2-40B4-BE49-F238E27FC236}">
                  <a16:creationId xmlns:a16="http://schemas.microsoft.com/office/drawing/2014/main" id="{74793EF0-2A08-4FD9-A2C6-C67AA3838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16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131" name="Text Box 17">
              <a:extLst>
                <a:ext uri="{FF2B5EF4-FFF2-40B4-BE49-F238E27FC236}">
                  <a16:creationId xmlns:a16="http://schemas.microsoft.com/office/drawing/2014/main" id="{9BE30030-BD5D-4E38-9E3F-598E1A5B52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</a:p>
          </p:txBody>
        </p:sp>
        <p:sp>
          <p:nvSpPr>
            <p:cNvPr id="133" name="Text Box 19">
              <a:extLst>
                <a:ext uri="{FF2B5EF4-FFF2-40B4-BE49-F238E27FC236}">
                  <a16:creationId xmlns:a16="http://schemas.microsoft.com/office/drawing/2014/main" id="{CCA5855B-799D-4C8C-A3EA-F2F841F9F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6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34" name="Text Box 20">
              <a:extLst>
                <a:ext uri="{FF2B5EF4-FFF2-40B4-BE49-F238E27FC236}">
                  <a16:creationId xmlns:a16="http://schemas.microsoft.com/office/drawing/2014/main" id="{1B550B3F-31AE-47DA-83A2-FC23865A7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80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35" name="Text Box 22">
              <a:extLst>
                <a:ext uri="{FF2B5EF4-FFF2-40B4-BE49-F238E27FC236}">
                  <a16:creationId xmlns:a16="http://schemas.microsoft.com/office/drawing/2014/main" id="{8EAAB56A-202E-406D-897B-F2419F2303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16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36" name="Text Box 23">
              <a:extLst>
                <a:ext uri="{FF2B5EF4-FFF2-40B4-BE49-F238E27FC236}">
                  <a16:creationId xmlns:a16="http://schemas.microsoft.com/office/drawing/2014/main" id="{33035F40-9917-4EDA-8A78-35207FA361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16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37" name="Text Box 25">
              <a:extLst>
                <a:ext uri="{FF2B5EF4-FFF2-40B4-BE49-F238E27FC236}">
                  <a16:creationId xmlns:a16="http://schemas.microsoft.com/office/drawing/2014/main" id="{953571F8-5ADB-4FED-9F1C-E6257EAE2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  <p:sp>
          <p:nvSpPr>
            <p:cNvPr id="138" name="Text Box 26">
              <a:extLst>
                <a:ext uri="{FF2B5EF4-FFF2-40B4-BE49-F238E27FC236}">
                  <a16:creationId xmlns:a16="http://schemas.microsoft.com/office/drawing/2014/main" id="{55282CED-8C65-48A0-BD51-4951ABAA9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52"/>
              <a:ext cx="33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109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41258" y="1626050"/>
            <a:ext cx="4638675" cy="397590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4.1  </a:t>
            </a:r>
            <a:r>
              <a:rPr lang="zh-CN" altLang="en-US" sz="2400">
                <a:effectLst/>
              </a:rPr>
              <a:t>集合的叉积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4.2  </a:t>
            </a:r>
            <a:r>
              <a:rPr lang="zh-CN" altLang="en-US" sz="2400">
                <a:effectLst/>
              </a:rPr>
              <a:t>关系的定义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4.3  </a:t>
            </a:r>
            <a:r>
              <a:rPr lang="zh-CN" altLang="en-US" sz="2400">
                <a:effectLst/>
              </a:rPr>
              <a:t>关系的运算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rgbClr val="FF0000"/>
                </a:solidFill>
                <a:effectLst/>
              </a:rPr>
              <a:t>4.4  </a:t>
            </a:r>
            <a:r>
              <a:rPr lang="zh-CN" altLang="en-US" sz="2400">
                <a:solidFill>
                  <a:srgbClr val="FF0000"/>
                </a:solidFill>
                <a:effectLst/>
              </a:rPr>
              <a:t>二元关系的基本性质</a:t>
            </a:r>
            <a:endParaRPr lang="en-US" altLang="zh-CN" sz="2400">
              <a:solidFill>
                <a:srgbClr val="FF0000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4.5  </a:t>
            </a:r>
            <a:r>
              <a:rPr lang="zh-CN" altLang="en-US" sz="2400">
                <a:effectLst/>
              </a:rPr>
              <a:t>等价关系</a:t>
            </a:r>
            <a:endParaRPr lang="en-US" altLang="zh-CN" sz="2400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4.6 </a:t>
            </a:r>
            <a:r>
              <a:rPr lang="zh-CN" altLang="en-US" sz="2400">
                <a:effectLst/>
              </a:rPr>
              <a:t> 半序关系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43346" cy="514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关系</a:t>
            </a:r>
          </a:p>
        </p:txBody>
      </p:sp>
    </p:spTree>
    <p:extLst>
      <p:ext uri="{BB962C8B-B14F-4D97-AF65-F5344CB8AC3E}">
        <p14:creationId xmlns:p14="http://schemas.microsoft.com/office/powerpoint/2010/main" val="1981166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4.4 </a:t>
            </a:r>
            <a:r>
              <a:rPr lang="zh-CN" altLang="en-US"/>
              <a:t>二元关系的基本性质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684260" y="1389180"/>
            <a:ext cx="8152169" cy="4762239"/>
          </a:xfrm>
        </p:spPr>
        <p:txBody>
          <a:bodyPr/>
          <a:lstStyle/>
          <a:p>
            <a:r>
              <a:rPr lang="zh-CN" altLang="en-US"/>
              <a:t>设</a:t>
            </a:r>
            <a:r>
              <a:rPr lang="en-US" altLang="zh-CN"/>
              <a:t>A</a:t>
            </a:r>
            <a:r>
              <a:rPr lang="zh-CN" altLang="en-US"/>
              <a:t>为一集合</a:t>
            </a:r>
            <a:r>
              <a:rPr lang="en-US" altLang="zh-CN"/>
              <a:t>, </a:t>
            </a:r>
            <a:r>
              <a:rPr lang="zh-CN" altLang="en-US"/>
              <a:t>本节讨论𝑅在𝐴上的关系</a:t>
            </a:r>
            <a:r>
              <a:rPr lang="en-US" altLang="zh-CN"/>
              <a:t>, </a:t>
            </a:r>
            <a:r>
              <a:rPr lang="zh-CN" altLang="en-US"/>
              <a:t>即𝑅 ⊆ </a:t>
            </a:r>
            <a:r>
              <a:rPr lang="en-US" altLang="zh-CN"/>
              <a:t>A×A</a:t>
            </a:r>
            <a:r>
              <a:rPr lang="zh-CN" altLang="en-US"/>
              <a:t>的一些基本性质</a:t>
            </a:r>
            <a:r>
              <a:rPr lang="en-US" altLang="zh-CN"/>
              <a:t>(</a:t>
            </a:r>
            <a:r>
              <a:rPr lang="zh-CN" altLang="en-US"/>
              <a:t>不涉及𝑅 ⊆ </a:t>
            </a:r>
            <a:r>
              <a:rPr lang="en-US" altLang="zh-CN"/>
              <a:t>A×B)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zh-CN" altLang="en-US" b="1"/>
              <a:t>定义</a:t>
            </a:r>
            <a:endParaRPr lang="en-US" altLang="zh-CN" b="1"/>
          </a:p>
          <a:p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是非空集合</a:t>
            </a:r>
            <a:r>
              <a:rPr lang="en-US" altLang="zh-CN"/>
              <a:t>X</a:t>
            </a:r>
            <a:r>
              <a:rPr lang="zh-CN" altLang="en-US"/>
              <a:t>上的二元关系。若对</a:t>
            </a:r>
            <a:r>
              <a:rPr lang="en-US" altLang="zh-CN"/>
              <a:t>X</a:t>
            </a:r>
            <a:r>
              <a:rPr lang="zh-CN" altLang="en-US"/>
              <a:t>中的每个元素</a:t>
            </a:r>
            <a:r>
              <a:rPr lang="en-US" altLang="zh-CN"/>
              <a:t>x</a:t>
            </a:r>
            <a:r>
              <a:rPr lang="zh-CN" altLang="en-US"/>
              <a:t>，都有</a:t>
            </a:r>
            <a:r>
              <a:rPr lang="en-US" altLang="zh-CN"/>
              <a:t>(x,x)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R</a:t>
            </a:r>
            <a:r>
              <a:rPr lang="zh-CN" altLang="en-US"/>
              <a:t>，则称</a:t>
            </a: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X</a:t>
            </a:r>
            <a:r>
              <a:rPr lang="zh-CN" altLang="en-US"/>
              <a:t>上的自反关系。</a:t>
            </a:r>
          </a:p>
          <a:p>
            <a:endParaRPr lang="zh-CN" altLang="en-US"/>
          </a:p>
          <a:p>
            <a:r>
              <a:rPr lang="zh-CN" altLang="en-US" b="1"/>
              <a:t>例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/>
              <a:t>X={a,b,c,d}</a:t>
            </a:r>
            <a:r>
              <a:rPr lang="zh-CN" altLang="en-US"/>
              <a:t>，</a:t>
            </a:r>
            <a:r>
              <a:rPr lang="en-US" altLang="zh-CN"/>
              <a:t>R={(a,b),(a,a),(b,b),(c,d),(c,c),(d,d)}</a:t>
            </a:r>
          </a:p>
          <a:p>
            <a:r>
              <a:rPr lang="en-US" altLang="zh-CN"/>
              <a:t>     </a:t>
            </a:r>
            <a:r>
              <a:rPr lang="zh-CN" altLang="en-US"/>
              <a:t>由自反关系的定义知</a:t>
            </a: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X</a:t>
            </a:r>
            <a:r>
              <a:rPr lang="zh-CN" altLang="en-US"/>
              <a:t>上的自反关系。</a:t>
            </a:r>
          </a:p>
          <a:p>
            <a:r>
              <a:rPr lang="zh-CN" altLang="en-US"/>
              <a:t>     若</a:t>
            </a:r>
            <a:r>
              <a:rPr lang="en-US" altLang="zh-CN"/>
              <a:t>R={(a,a),(b,b),(c,c),(d,d)}</a:t>
            </a:r>
            <a:r>
              <a:rPr lang="zh-CN" altLang="en-US"/>
              <a:t>，则</a:t>
            </a: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X</a:t>
            </a:r>
            <a:r>
              <a:rPr lang="zh-CN" altLang="en-US"/>
              <a:t>上的幺关系。</a:t>
            </a:r>
          </a:p>
          <a:p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恒等二元组（矩阵对角线）：</a:t>
            </a:r>
            <a:r>
              <a:rPr lang="zh-CN" altLang="en-US" b="1">
                <a:solidFill>
                  <a:srgbClr val="0070C0"/>
                </a:solidFill>
              </a:rPr>
              <a:t>一个也不能少</a:t>
            </a:r>
            <a:endParaRPr lang="en-US" altLang="zh-CN" b="1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幺关系一定是自反关系，但自反关系不一定是幺关系。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全域关系</a:t>
            </a:r>
            <a:r>
              <a:rPr lang="en-US" altLang="zh-CN"/>
              <a:t>E</a:t>
            </a:r>
            <a:r>
              <a:rPr lang="en-US" altLang="zh-CN" baseline="-25000"/>
              <a:t>A</a:t>
            </a:r>
            <a:r>
              <a:rPr lang="zh-CN" altLang="en-US"/>
              <a:t>和恒等关系</a:t>
            </a:r>
            <a:r>
              <a:rPr lang="en-US" altLang="zh-CN"/>
              <a:t>I</a:t>
            </a:r>
            <a:r>
              <a:rPr lang="en-US" altLang="zh-CN" baseline="-25000"/>
              <a:t>A</a:t>
            </a:r>
            <a:r>
              <a:rPr lang="zh-CN" altLang="en-US"/>
              <a:t>，则</a:t>
            </a: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上自反的关系⇔ </a:t>
            </a:r>
            <a:r>
              <a:rPr lang="en-US" altLang="zh-CN"/>
              <a:t>I</a:t>
            </a:r>
            <a:r>
              <a:rPr lang="en-US" altLang="zh-CN" baseline="-25000"/>
              <a:t>A</a:t>
            </a:r>
            <a:r>
              <a:rPr lang="zh-CN" altLang="en-US"/>
              <a:t> ⊆ 𝑅 ⊆ </a:t>
            </a:r>
            <a:r>
              <a:rPr lang="en-US" altLang="zh-CN"/>
              <a:t>E</a:t>
            </a:r>
            <a:r>
              <a:rPr lang="en-US" altLang="zh-CN" baseline="-25000"/>
              <a:t>A</a:t>
            </a:r>
            <a:r>
              <a:rPr lang="en-US" altLang="zh-CN"/>
              <a:t>.</a:t>
            </a:r>
            <a:endParaRPr lang="zh-CN" altLang="en-US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/>
              <a:t>I</a:t>
            </a:r>
            <a:r>
              <a:rPr lang="en-US" altLang="zh-CN" baseline="-25000"/>
              <a:t>A</a:t>
            </a:r>
            <a:r>
              <a:rPr lang="zh-CN" altLang="en-US"/>
              <a:t>是𝐴上最小的自反关系</a:t>
            </a:r>
            <a:r>
              <a:rPr lang="en-US" altLang="zh-CN"/>
              <a:t>; E</a:t>
            </a:r>
            <a:r>
              <a:rPr lang="en-US" altLang="zh-CN" baseline="-25000"/>
              <a:t>A</a:t>
            </a:r>
            <a:r>
              <a:rPr lang="zh-CN" altLang="en-US"/>
              <a:t>是𝐴上最大的自反关系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2D12BE-E4E6-417C-AB99-6E1E32A70B51}"/>
              </a:ext>
            </a:extLst>
          </p:cNvPr>
          <p:cNvSpPr/>
          <p:nvPr/>
        </p:nvSpPr>
        <p:spPr>
          <a:xfrm>
            <a:off x="684259" y="2314720"/>
            <a:ext cx="8152169" cy="947927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7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4.4 </a:t>
            </a:r>
            <a:r>
              <a:rPr lang="zh-CN" altLang="en-US"/>
              <a:t>二元关系的基本性质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684260" y="1389180"/>
            <a:ext cx="8152169" cy="4762239"/>
          </a:xfrm>
        </p:spPr>
        <p:txBody>
          <a:bodyPr/>
          <a:lstStyle/>
          <a:p>
            <a:r>
              <a:rPr lang="zh-CN" altLang="en-US" b="1"/>
              <a:t>定义</a:t>
            </a:r>
            <a:endParaRPr lang="en-US" altLang="zh-CN" b="1"/>
          </a:p>
          <a:p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是非空集合</a:t>
            </a:r>
            <a:r>
              <a:rPr lang="en-US" altLang="zh-CN"/>
              <a:t>X</a:t>
            </a:r>
            <a:r>
              <a:rPr lang="zh-CN" altLang="en-US"/>
              <a:t>上的二元关系。若对</a:t>
            </a:r>
            <a:r>
              <a:rPr lang="en-US" altLang="zh-CN"/>
              <a:t>X</a:t>
            </a:r>
            <a:r>
              <a:rPr lang="zh-CN" altLang="en-US"/>
              <a:t>中的每个元素</a:t>
            </a:r>
            <a:r>
              <a:rPr lang="en-US" altLang="zh-CN"/>
              <a:t>x</a:t>
            </a:r>
            <a:r>
              <a:rPr lang="zh-CN" altLang="en-US"/>
              <a:t>，都有</a:t>
            </a:r>
            <a:r>
              <a:rPr lang="en-US" altLang="zh-CN"/>
              <a:t>(x,x)</a:t>
            </a:r>
            <a:r>
              <a:rPr lang="en-US" altLang="zh-CN">
                <a:sym typeface="Symbol" panose="05050102010706020507" pitchFamily="18" charset="2"/>
              </a:rPr>
              <a:t>  </a:t>
            </a:r>
            <a:r>
              <a:rPr lang="en-US" altLang="zh-CN"/>
              <a:t>R</a:t>
            </a:r>
            <a:r>
              <a:rPr lang="zh-CN" altLang="en-US"/>
              <a:t>，则称</a:t>
            </a: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X</a:t>
            </a:r>
            <a:r>
              <a:rPr lang="zh-CN" altLang="en-US"/>
              <a:t>上的反自反关系。</a:t>
            </a:r>
          </a:p>
          <a:p>
            <a:endParaRPr lang="zh-CN" altLang="en-US" b="1"/>
          </a:p>
          <a:p>
            <a:r>
              <a:rPr lang="zh-CN" altLang="en-US" b="1"/>
              <a:t>例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/>
              <a:t>X={a,b,c,d}</a:t>
            </a:r>
            <a:r>
              <a:rPr lang="zh-CN" altLang="en-US"/>
              <a:t>，</a:t>
            </a:r>
            <a:r>
              <a:rPr lang="en-US" altLang="zh-CN"/>
              <a:t>R={(a,b),(a,c),(a,d),(c,d)}</a:t>
            </a:r>
          </a:p>
          <a:p>
            <a:r>
              <a:rPr lang="en-US" altLang="zh-CN"/>
              <a:t>     </a:t>
            </a:r>
            <a:r>
              <a:rPr lang="zh-CN" altLang="en-US"/>
              <a:t>由反自反关系的定义知</a:t>
            </a: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X</a:t>
            </a:r>
            <a:r>
              <a:rPr lang="zh-CN" altLang="en-US"/>
              <a:t>上的反自反关系。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恒等二元组（矩阵对角线）：</a:t>
            </a:r>
            <a:r>
              <a:rPr lang="zh-CN" altLang="en-US" b="1">
                <a:solidFill>
                  <a:srgbClr val="0070C0"/>
                </a:solidFill>
              </a:rPr>
              <a:t>一个也不能要</a:t>
            </a:r>
            <a:endParaRPr lang="en-US" altLang="zh-CN" b="1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上反自反的关系⇔ </a:t>
            </a:r>
            <a:r>
              <a:rPr lang="en-US" altLang="zh-CN"/>
              <a:t>I</a:t>
            </a:r>
            <a:r>
              <a:rPr lang="en-US" altLang="zh-CN" baseline="-25000"/>
              <a:t>A</a:t>
            </a:r>
            <a:r>
              <a:rPr lang="zh-CN" altLang="en-US"/>
              <a:t> ∩ </a:t>
            </a:r>
            <a:r>
              <a:rPr lang="en-US" altLang="zh-CN"/>
              <a:t>R</a:t>
            </a:r>
            <a:r>
              <a:rPr lang="zh-CN" altLang="en-US"/>
              <a:t> </a:t>
            </a:r>
            <a:r>
              <a:rPr lang="en-US" altLang="zh-CN"/>
              <a:t>= 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r>
              <a:rPr lang="en-US" altLang="zh-CN"/>
              <a:t>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>
                <a:sym typeface="Symbol" panose="05050102010706020507" pitchFamily="18" charset="2"/>
              </a:rPr>
              <a:t></a:t>
            </a:r>
            <a:r>
              <a:rPr lang="zh-CN" altLang="en-US"/>
              <a:t>是𝐴上最小的反自反关 系</a:t>
            </a:r>
            <a:r>
              <a:rPr lang="en-US" altLang="zh-CN"/>
              <a:t>; E</a:t>
            </a:r>
            <a:r>
              <a:rPr lang="en-US" altLang="zh-CN" baseline="-25000"/>
              <a:t>A</a:t>
            </a:r>
            <a:r>
              <a:rPr lang="zh-CN" altLang="en-US"/>
              <a:t> </a:t>
            </a:r>
            <a:r>
              <a:rPr lang="en-US" altLang="zh-CN"/>
              <a:t>– I</a:t>
            </a:r>
            <a:r>
              <a:rPr lang="en-US" altLang="zh-CN" baseline="-25000"/>
              <a:t>A </a:t>
            </a:r>
            <a:r>
              <a:rPr lang="zh-CN" altLang="en-US"/>
              <a:t>是𝐴上最大的反自反关系</a:t>
            </a:r>
            <a:r>
              <a:rPr lang="en-US" altLang="zh-CN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/>
          </a:p>
          <a:p>
            <a:r>
              <a:rPr lang="zh-CN" altLang="en-US"/>
              <a:t>自反关系，反自反关系，非自反关系。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自反性与反自反性是两个独立的概念</a:t>
            </a:r>
            <a:r>
              <a:rPr lang="en-US" altLang="zh-CN"/>
              <a:t>, </a:t>
            </a:r>
            <a:r>
              <a:rPr lang="zh-CN" altLang="en-US"/>
              <a:t>它们不是互为否定的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4260" y="1389180"/>
            <a:ext cx="8152169" cy="947927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4.4 </a:t>
            </a:r>
            <a:r>
              <a:rPr lang="zh-CN" altLang="en-US"/>
              <a:t>二元关系的基本性质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684260" y="1389180"/>
            <a:ext cx="8152169" cy="4762239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b="1"/>
              <a:t>定义</a:t>
            </a:r>
            <a:endParaRPr lang="en-US" altLang="zh-CN" b="1"/>
          </a:p>
          <a:p>
            <a:pPr>
              <a:spcBef>
                <a:spcPct val="0"/>
              </a:spcBef>
            </a:pPr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是非空集合</a:t>
            </a:r>
            <a:r>
              <a:rPr lang="en-US" altLang="zh-CN"/>
              <a:t>X</a:t>
            </a:r>
            <a:r>
              <a:rPr lang="zh-CN" altLang="en-US"/>
              <a:t>上的二元关系。若对于任意的</a:t>
            </a:r>
            <a:r>
              <a:rPr lang="en-US" altLang="zh-CN"/>
              <a:t>x, y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X</a:t>
            </a:r>
            <a:r>
              <a:rPr lang="zh-CN" altLang="en-US"/>
              <a:t>，当 </a:t>
            </a:r>
            <a:r>
              <a:rPr lang="en-US" altLang="zh-CN"/>
              <a:t>(x,y)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R </a:t>
            </a:r>
            <a:r>
              <a:rPr lang="zh-CN" altLang="en-US"/>
              <a:t>时，有 </a:t>
            </a:r>
            <a:r>
              <a:rPr lang="en-US" altLang="zh-CN"/>
              <a:t>(y,x)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R</a:t>
            </a:r>
            <a:r>
              <a:rPr lang="zh-CN" altLang="en-US"/>
              <a:t>，则称</a:t>
            </a: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X</a:t>
            </a:r>
            <a:r>
              <a:rPr lang="zh-CN" altLang="en-US"/>
              <a:t>上的对称关系。</a:t>
            </a: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r>
              <a:rPr lang="zh-CN" altLang="en-US" b="1"/>
              <a:t>例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/>
              <a:t>X={a,b,c}</a:t>
            </a:r>
            <a:r>
              <a:rPr lang="zh-CN" altLang="en-US"/>
              <a:t>，</a:t>
            </a:r>
            <a:r>
              <a:rPr lang="en-US" altLang="zh-CN"/>
              <a:t>R</a:t>
            </a:r>
            <a:r>
              <a:rPr lang="en-US" altLang="zh-CN" baseline="-25000"/>
              <a:t>1</a:t>
            </a:r>
            <a:r>
              <a:rPr lang="en-US" altLang="zh-CN"/>
              <a:t>={(a,b), (b,a)} , R</a:t>
            </a:r>
            <a:r>
              <a:rPr lang="en-US" altLang="zh-CN" baseline="-25000"/>
              <a:t>2</a:t>
            </a:r>
            <a:r>
              <a:rPr lang="en-US" altLang="zh-CN"/>
              <a:t>={(a,a), (b,b)} </a:t>
            </a:r>
            <a:r>
              <a:rPr lang="zh-CN" altLang="en-US"/>
              <a:t>，</a:t>
            </a:r>
            <a:r>
              <a:rPr lang="en-US" altLang="zh-CN"/>
              <a:t>R</a:t>
            </a:r>
            <a:r>
              <a:rPr lang="en-US" altLang="zh-CN" baseline="-25000"/>
              <a:t>3</a:t>
            </a:r>
            <a:r>
              <a:rPr lang="en-US" altLang="zh-CN"/>
              <a:t>=X</a:t>
            </a:r>
            <a:r>
              <a:rPr lang="en-US" altLang="zh-CN" baseline="30000"/>
              <a:t>2</a:t>
            </a:r>
            <a:r>
              <a:rPr lang="en-US" altLang="zh-CN"/>
              <a:t> ,  </a:t>
            </a:r>
            <a:r>
              <a:rPr lang="zh-CN" altLang="en-US"/>
              <a:t>由对称关系的定义知</a:t>
            </a:r>
            <a:r>
              <a:rPr lang="en-US" altLang="zh-CN"/>
              <a:t>R</a:t>
            </a:r>
            <a:r>
              <a:rPr lang="en-US" altLang="zh-CN" baseline="-25000"/>
              <a:t>1,</a:t>
            </a:r>
            <a:r>
              <a:rPr lang="en-US" altLang="zh-CN"/>
              <a:t>, R</a:t>
            </a:r>
            <a:r>
              <a:rPr lang="en-US" altLang="zh-CN" baseline="-25000"/>
              <a:t>2</a:t>
            </a:r>
            <a:r>
              <a:rPr lang="en-US" altLang="zh-CN"/>
              <a:t>, R</a:t>
            </a:r>
            <a:r>
              <a:rPr lang="en-US" altLang="zh-CN" baseline="-25000"/>
              <a:t>3</a:t>
            </a:r>
            <a:r>
              <a:rPr lang="zh-CN" altLang="en-US"/>
              <a:t>都是</a:t>
            </a:r>
            <a:r>
              <a:rPr lang="en-US" altLang="zh-CN"/>
              <a:t>X</a:t>
            </a:r>
            <a:r>
              <a:rPr lang="zh-CN" altLang="en-US"/>
              <a:t>上的对称关系。</a:t>
            </a: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r>
              <a:rPr lang="zh-CN" altLang="en-US" b="1"/>
              <a:t>例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是实数集合，</a:t>
            </a:r>
            <a:r>
              <a:rPr lang="en-US" altLang="zh-CN"/>
              <a:t>S={(</a:t>
            </a:r>
            <a:r>
              <a:rPr lang="en-US" altLang="zh-CN" i="1"/>
              <a:t>x,y</a:t>
            </a:r>
            <a:r>
              <a:rPr lang="en-US" altLang="zh-CN"/>
              <a:t>) | 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R ∧ </a:t>
            </a:r>
            <a:r>
              <a:rPr lang="en-US" altLang="zh-CN" i="1"/>
              <a:t>y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R ∧ </a:t>
            </a:r>
            <a:r>
              <a:rPr lang="en-US" altLang="zh-CN" i="1"/>
              <a:t>x</a:t>
            </a:r>
            <a:r>
              <a:rPr lang="en-US" altLang="zh-CN"/>
              <a:t>=</a:t>
            </a:r>
            <a:r>
              <a:rPr lang="en-US" altLang="zh-CN" i="1"/>
              <a:t>y</a:t>
            </a:r>
            <a:r>
              <a:rPr lang="en-US" altLang="zh-CN"/>
              <a:t>}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</a:t>
            </a:r>
            <a:r>
              <a:rPr lang="zh-CN" altLang="en-US"/>
              <a:t>由实数的性质知，当</a:t>
            </a:r>
            <a:r>
              <a:rPr lang="en-US" altLang="zh-CN" i="1"/>
              <a:t>x</a:t>
            </a:r>
            <a:r>
              <a:rPr lang="en-US" altLang="zh-CN"/>
              <a:t>=</a:t>
            </a:r>
            <a:r>
              <a:rPr lang="en-US" altLang="zh-CN" i="1"/>
              <a:t>y</a:t>
            </a:r>
            <a:r>
              <a:rPr lang="zh-CN" altLang="en-US"/>
              <a:t>时，有</a:t>
            </a:r>
            <a:r>
              <a:rPr lang="en-US" altLang="zh-CN" i="1"/>
              <a:t>y</a:t>
            </a:r>
            <a:r>
              <a:rPr lang="en-US" altLang="zh-CN"/>
              <a:t>=</a:t>
            </a:r>
            <a:r>
              <a:rPr lang="en-US" altLang="zh-CN" i="1"/>
              <a:t>x</a:t>
            </a:r>
            <a:r>
              <a:rPr lang="zh-CN" altLang="en-US"/>
              <a:t>，由对称关系的定义知</a:t>
            </a:r>
            <a:r>
              <a:rPr lang="en-US" altLang="zh-CN"/>
              <a:t>S</a:t>
            </a:r>
            <a:r>
              <a:rPr lang="zh-CN" altLang="en-US"/>
              <a:t>是</a:t>
            </a:r>
            <a:r>
              <a:rPr lang="en-US" altLang="zh-CN"/>
              <a:t>R</a:t>
            </a:r>
            <a:r>
              <a:rPr lang="zh-CN" altLang="en-US"/>
              <a:t>上的对称关系。推而广之，凡是相等关系都是对称关系。</a:t>
            </a:r>
            <a:endParaRPr lang="en-US" altLang="zh-CN"/>
          </a:p>
          <a:p>
            <a:pPr>
              <a:spcBef>
                <a:spcPct val="0"/>
              </a:spcBef>
            </a:pPr>
            <a:endParaRPr lang="en-US" altLang="zh-CN"/>
          </a:p>
          <a:p>
            <a:pPr>
              <a:spcBef>
                <a:spcPct val="0"/>
              </a:spcBef>
            </a:pPr>
            <a:endParaRPr lang="en-US" altLang="zh-CN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/>
              <a:t>矩阵对称元素：</a:t>
            </a:r>
            <a:r>
              <a:rPr lang="zh-CN" altLang="en-US" b="1">
                <a:solidFill>
                  <a:srgbClr val="0070C0"/>
                </a:solidFill>
              </a:rPr>
              <a:t>要么都没</a:t>
            </a:r>
            <a:r>
              <a:rPr lang="en-US" altLang="zh-CN" b="1">
                <a:solidFill>
                  <a:srgbClr val="0070C0"/>
                </a:solidFill>
              </a:rPr>
              <a:t>, </a:t>
            </a:r>
            <a:r>
              <a:rPr lang="zh-CN" altLang="en-US" b="1">
                <a:solidFill>
                  <a:srgbClr val="0070C0"/>
                </a:solidFill>
              </a:rPr>
              <a:t>要么都有</a:t>
            </a:r>
            <a:r>
              <a:rPr lang="en-US" altLang="zh-CN" b="1">
                <a:solidFill>
                  <a:srgbClr val="0070C0"/>
                </a:solidFill>
              </a:rPr>
              <a:t>, </a:t>
            </a:r>
            <a:r>
              <a:rPr lang="zh-CN" altLang="en-US" b="1">
                <a:solidFill>
                  <a:srgbClr val="0070C0"/>
                </a:solidFill>
              </a:rPr>
              <a:t>不能只有一个</a:t>
            </a:r>
            <a:endParaRPr lang="en-US" altLang="zh-CN" b="1">
              <a:solidFill>
                <a:srgbClr val="0070C0"/>
              </a:solidFill>
            </a:endParaRP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上对称的关系⇔ </a:t>
            </a:r>
            <a:r>
              <a:rPr lang="en-US" altLang="zh-CN"/>
              <a:t>R= R</a:t>
            </a:r>
            <a:r>
              <a:rPr lang="en-US" altLang="zh-CN" baseline="30000"/>
              <a:t>-1</a:t>
            </a:r>
            <a:endParaRPr lang="zh-CN" altLang="en-US" b="1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4258" y="1389180"/>
            <a:ext cx="8152169" cy="843158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4.4 </a:t>
            </a:r>
            <a:r>
              <a:rPr lang="zh-CN" altLang="en-US"/>
              <a:t>二元关系的基本性质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684260" y="1389180"/>
            <a:ext cx="8152169" cy="4762239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b="1"/>
              <a:t>定义</a:t>
            </a:r>
            <a:endParaRPr lang="en-US" altLang="zh-CN" b="1"/>
          </a:p>
          <a:p>
            <a:pPr>
              <a:spcBef>
                <a:spcPct val="0"/>
              </a:spcBef>
            </a:pPr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是非空集合</a:t>
            </a:r>
            <a:r>
              <a:rPr lang="en-US" altLang="zh-CN"/>
              <a:t>X</a:t>
            </a:r>
            <a:r>
              <a:rPr lang="zh-CN" altLang="en-US"/>
              <a:t>上的二元关系。若对于任意的</a:t>
            </a:r>
            <a:r>
              <a:rPr lang="en-US" altLang="zh-CN"/>
              <a:t>x,y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X</a:t>
            </a:r>
            <a:r>
              <a:rPr lang="zh-CN" altLang="en-US"/>
              <a:t>，当 </a:t>
            </a:r>
            <a:r>
              <a:rPr lang="en-US" altLang="zh-CN"/>
              <a:t>(x,y)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R </a:t>
            </a:r>
            <a:r>
              <a:rPr lang="zh-CN" altLang="en-US"/>
              <a:t>且 </a:t>
            </a:r>
            <a:r>
              <a:rPr lang="en-US" altLang="zh-CN"/>
              <a:t>(y,x)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R </a:t>
            </a:r>
            <a:r>
              <a:rPr lang="zh-CN" altLang="en-US"/>
              <a:t>时，有 </a:t>
            </a:r>
            <a:r>
              <a:rPr lang="en-US" altLang="zh-CN"/>
              <a:t>x=y</a:t>
            </a:r>
            <a:r>
              <a:rPr lang="zh-CN" altLang="en-US"/>
              <a:t>，则称</a:t>
            </a: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X</a:t>
            </a:r>
            <a:r>
              <a:rPr lang="zh-CN" altLang="en-US"/>
              <a:t>上的反对称关系。</a:t>
            </a: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r>
              <a:rPr lang="zh-CN" altLang="en-US" b="1"/>
              <a:t>例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是实数集合，</a:t>
            </a:r>
            <a:r>
              <a:rPr lang="en-US" altLang="zh-CN"/>
              <a:t>S={(x,y) | 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R ∧ y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R ∧ x≤y}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</a:t>
            </a:r>
            <a:r>
              <a:rPr lang="zh-CN" altLang="en-US"/>
              <a:t>由实数的性质知，当</a:t>
            </a:r>
            <a:r>
              <a:rPr lang="en-US" altLang="zh-CN"/>
              <a:t>x≤y</a:t>
            </a:r>
            <a:r>
              <a:rPr lang="zh-CN" altLang="en-US"/>
              <a:t>且 </a:t>
            </a:r>
            <a:r>
              <a:rPr lang="en-US" altLang="zh-CN"/>
              <a:t>y≤x</a:t>
            </a:r>
            <a:r>
              <a:rPr lang="zh-CN" altLang="en-US"/>
              <a:t>时，有</a:t>
            </a:r>
            <a:r>
              <a:rPr lang="en-US" altLang="zh-CN"/>
              <a:t>x=y</a:t>
            </a:r>
            <a:r>
              <a:rPr lang="zh-CN" altLang="en-US"/>
              <a:t>，由反对称关系的定义知</a:t>
            </a:r>
            <a:r>
              <a:rPr lang="en-US" altLang="zh-CN"/>
              <a:t>S</a:t>
            </a:r>
            <a:r>
              <a:rPr lang="zh-CN" altLang="en-US"/>
              <a:t>是</a:t>
            </a:r>
            <a:r>
              <a:rPr lang="en-US" altLang="zh-CN"/>
              <a:t>R</a:t>
            </a:r>
            <a:r>
              <a:rPr lang="zh-CN" altLang="en-US"/>
              <a:t>上的反对称关系。</a:t>
            </a:r>
            <a:endParaRPr lang="en-US" altLang="zh-CN"/>
          </a:p>
          <a:p>
            <a:pPr>
              <a:spcBef>
                <a:spcPct val="0"/>
              </a:spcBef>
            </a:pPr>
            <a:endParaRPr lang="en-US" altLang="zh-CN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/>
              <a:t>矩阵对称元素：</a:t>
            </a:r>
            <a:r>
              <a:rPr lang="zh-CN" altLang="en-US" b="1">
                <a:solidFill>
                  <a:srgbClr val="0070C0"/>
                </a:solidFill>
              </a:rPr>
              <a:t>要么都没</a:t>
            </a:r>
            <a:r>
              <a:rPr lang="en-US" altLang="zh-CN" b="1">
                <a:solidFill>
                  <a:srgbClr val="0070C0"/>
                </a:solidFill>
              </a:rPr>
              <a:t>, </a:t>
            </a:r>
            <a:r>
              <a:rPr lang="zh-CN" altLang="en-US" b="1">
                <a:solidFill>
                  <a:srgbClr val="0070C0"/>
                </a:solidFill>
              </a:rPr>
              <a:t>要么只出现一个</a:t>
            </a:r>
            <a:endParaRPr lang="en-US" altLang="zh-CN" b="1">
              <a:solidFill>
                <a:srgbClr val="0070C0"/>
              </a:solidFill>
            </a:endParaRP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上反对称的关系⇔ </a:t>
            </a:r>
            <a:r>
              <a:rPr lang="en-US" altLang="zh-CN"/>
              <a:t>R </a:t>
            </a:r>
            <a:r>
              <a:rPr lang="zh-CN" altLang="en-US"/>
              <a:t>∩ </a:t>
            </a:r>
            <a:r>
              <a:rPr lang="en-US" altLang="zh-CN"/>
              <a:t>R</a:t>
            </a:r>
            <a:r>
              <a:rPr lang="en-US" altLang="zh-CN" baseline="30000"/>
              <a:t>-1</a:t>
            </a:r>
            <a:r>
              <a:rPr lang="en-US" altLang="zh-CN"/>
              <a:t> </a:t>
            </a:r>
            <a:r>
              <a:rPr lang="zh-CN" altLang="en-US"/>
              <a:t>⊆ </a:t>
            </a:r>
            <a:r>
              <a:rPr lang="en-US" altLang="zh-CN"/>
              <a:t>I</a:t>
            </a:r>
            <a:r>
              <a:rPr lang="en-US" altLang="zh-CN" baseline="-25000"/>
              <a:t>A</a:t>
            </a:r>
            <a:r>
              <a:rPr lang="en-US" altLang="zh-CN"/>
              <a:t> .</a:t>
            </a:r>
            <a:endParaRPr lang="en-US" altLang="zh-CN" b="1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</a:pPr>
            <a:endParaRPr lang="en-US" altLang="zh-CN"/>
          </a:p>
          <a:p>
            <a:pPr>
              <a:spcBef>
                <a:spcPct val="0"/>
              </a:spcBef>
            </a:pPr>
            <a:endParaRPr lang="en-US" altLang="zh-CN"/>
          </a:p>
          <a:p>
            <a:pPr>
              <a:spcBef>
                <a:spcPct val="0"/>
              </a:spcBef>
            </a:pPr>
            <a:r>
              <a:rPr lang="zh-CN" altLang="en-US"/>
              <a:t>对称关系、反对称关系、非对称关系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关系的对称性与反对称关系也是两个截然不同的概念</a:t>
            </a:r>
            <a:r>
              <a:rPr lang="en-US" altLang="zh-CN"/>
              <a:t>,</a:t>
            </a:r>
            <a:r>
              <a:rPr lang="zh-CN" altLang="en-US"/>
              <a:t>它们之间没有必然的联系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4259" y="1380594"/>
            <a:ext cx="8152169" cy="798491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02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4.4 </a:t>
            </a:r>
            <a:r>
              <a:rPr lang="zh-CN" altLang="en-US"/>
              <a:t>二元关系的基本性质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684260" y="1389180"/>
            <a:ext cx="8152169" cy="4762239"/>
          </a:xfrm>
        </p:spPr>
        <p:txBody>
          <a:bodyPr/>
          <a:lstStyle/>
          <a:p>
            <a:r>
              <a:rPr lang="zh-CN" altLang="en-US" b="1"/>
              <a:t>定义</a:t>
            </a:r>
            <a:endParaRPr lang="en-US" altLang="zh-CN" b="1"/>
          </a:p>
          <a:p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是非空集合</a:t>
            </a:r>
            <a:r>
              <a:rPr lang="en-US" altLang="zh-CN"/>
              <a:t>X</a:t>
            </a:r>
            <a:r>
              <a:rPr lang="zh-CN" altLang="en-US"/>
              <a:t>上的二元关系。若对于任意的</a:t>
            </a:r>
            <a:r>
              <a:rPr lang="en-US" altLang="zh-CN"/>
              <a:t>x,y,z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X</a:t>
            </a:r>
            <a:r>
              <a:rPr lang="zh-CN" altLang="en-US"/>
              <a:t>，当 </a:t>
            </a:r>
            <a:r>
              <a:rPr lang="en-US" altLang="zh-CN"/>
              <a:t>(x,y)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R </a:t>
            </a:r>
            <a:r>
              <a:rPr lang="zh-CN" altLang="en-US"/>
              <a:t>且 </a:t>
            </a:r>
            <a:r>
              <a:rPr lang="en-US" altLang="zh-CN"/>
              <a:t>(y,z)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R </a:t>
            </a:r>
            <a:r>
              <a:rPr lang="zh-CN" altLang="en-US"/>
              <a:t>时，有 </a:t>
            </a:r>
            <a:r>
              <a:rPr lang="en-US" altLang="zh-CN"/>
              <a:t>(x,z)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R </a:t>
            </a:r>
            <a:r>
              <a:rPr lang="zh-CN" altLang="en-US"/>
              <a:t>，则称</a:t>
            </a: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X</a:t>
            </a:r>
            <a:r>
              <a:rPr lang="zh-CN" altLang="en-US"/>
              <a:t>上的传递关系。</a:t>
            </a:r>
          </a:p>
          <a:p>
            <a:endParaRPr lang="zh-CN" altLang="en-US"/>
          </a:p>
          <a:p>
            <a:r>
              <a:rPr lang="zh-CN" altLang="en-US" b="1"/>
              <a:t>例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/>
              <a:t>X={a,b,c,d}</a:t>
            </a:r>
            <a:r>
              <a:rPr lang="zh-CN" altLang="en-US"/>
              <a:t>，</a:t>
            </a:r>
            <a:r>
              <a:rPr lang="en-US" altLang="zh-CN"/>
              <a:t>R={(a,b),(b,c),(a,c),(c,d),(a,d),(b,d)} </a:t>
            </a:r>
          </a:p>
          <a:p>
            <a:r>
              <a:rPr lang="en-US" altLang="zh-CN"/>
              <a:t>     </a:t>
            </a:r>
            <a:r>
              <a:rPr lang="zh-CN" altLang="en-US"/>
              <a:t>由传递关系的定义知</a:t>
            </a: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X</a:t>
            </a:r>
            <a:r>
              <a:rPr lang="zh-CN" altLang="en-US"/>
              <a:t>上的传递关系。</a:t>
            </a:r>
          </a:p>
          <a:p>
            <a:r>
              <a:rPr lang="zh-CN" altLang="en-US" b="1"/>
              <a:t>例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/>
              <a:t>X</a:t>
            </a:r>
            <a:r>
              <a:rPr lang="zh-CN" altLang="en-US"/>
              <a:t>是平面上直线的集合，</a:t>
            </a:r>
            <a:r>
              <a:rPr lang="en-US" altLang="zh-CN"/>
              <a:t>R={(x,y) | x</a:t>
            </a:r>
            <a:r>
              <a:rPr lang="en-US" altLang="zh-CN">
                <a:sym typeface="Symbol" panose="05050102010706020507" pitchFamily="18" charset="2"/>
              </a:rPr>
              <a:t>X</a:t>
            </a:r>
            <a:r>
              <a:rPr lang="en-US" altLang="zh-CN"/>
              <a:t>∧y</a:t>
            </a:r>
            <a:r>
              <a:rPr lang="en-US" altLang="zh-CN">
                <a:sym typeface="Symbol" panose="05050102010706020507" pitchFamily="18" charset="2"/>
              </a:rPr>
              <a:t>X</a:t>
            </a:r>
            <a:r>
              <a:rPr lang="en-US" altLang="zh-CN"/>
              <a:t>∧x∥y}</a:t>
            </a:r>
          </a:p>
          <a:p>
            <a:r>
              <a:rPr lang="zh-CN" altLang="en-US"/>
              <a:t>     由平面几何的知识知，若</a:t>
            </a:r>
            <a:r>
              <a:rPr lang="en-US" altLang="zh-CN"/>
              <a:t>x∥y </a:t>
            </a:r>
            <a:r>
              <a:rPr lang="zh-CN" altLang="en-US"/>
              <a:t>且</a:t>
            </a:r>
            <a:r>
              <a:rPr lang="en-US" altLang="zh-CN"/>
              <a:t>y∥z</a:t>
            </a:r>
            <a:r>
              <a:rPr lang="zh-CN" altLang="en-US"/>
              <a:t>，则 </a:t>
            </a:r>
            <a:r>
              <a:rPr lang="en-US" altLang="zh-CN"/>
              <a:t>x∥z</a:t>
            </a:r>
            <a:r>
              <a:rPr lang="zh-CN" altLang="en-US"/>
              <a:t>。</a:t>
            </a:r>
          </a:p>
          <a:p>
            <a:r>
              <a:rPr lang="zh-CN" altLang="en-US"/>
              <a:t>     由传递关系的定义知</a:t>
            </a: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X</a:t>
            </a:r>
            <a:r>
              <a:rPr lang="zh-CN" altLang="en-US"/>
              <a:t>上的传递关系。</a:t>
            </a:r>
          </a:p>
          <a:p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上传递的关系⇔ </a:t>
            </a:r>
            <a:r>
              <a:rPr lang="en-US" altLang="zh-CN"/>
              <a:t>R</a:t>
            </a:r>
            <a:r>
              <a:rPr lang="zh-CN" altLang="en-US"/>
              <a:t> ◦ </a:t>
            </a:r>
            <a:r>
              <a:rPr lang="en-US" altLang="zh-CN"/>
              <a:t>R</a:t>
            </a:r>
            <a:r>
              <a:rPr lang="zh-CN" altLang="en-US"/>
              <a:t> ⊆ </a:t>
            </a:r>
            <a:r>
              <a:rPr lang="en-US" altLang="zh-CN"/>
              <a:t>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/>
          </a:p>
          <a:p>
            <a:r>
              <a:rPr lang="zh-CN" altLang="en-US"/>
              <a:t>传递的、反传递的、不可传递的</a:t>
            </a:r>
          </a:p>
        </p:txBody>
      </p:sp>
      <p:sp>
        <p:nvSpPr>
          <p:cNvPr id="4" name="矩形 3"/>
          <p:cNvSpPr/>
          <p:nvPr/>
        </p:nvSpPr>
        <p:spPr>
          <a:xfrm>
            <a:off x="684259" y="1397766"/>
            <a:ext cx="8152169" cy="92472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9C14A36-9165-462B-852E-AC277E2706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4.4 </a:t>
            </a:r>
            <a:r>
              <a:rPr lang="zh-CN" altLang="en-US"/>
              <a:t>二元关系的基本性质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65422-F15E-4131-90A7-7766DEBAE0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例 </a:t>
            </a:r>
            <a:r>
              <a:rPr lang="zh-CN" altLang="en-US"/>
              <a:t>全关系</a:t>
            </a:r>
            <a:r>
              <a:rPr lang="en-US" altLang="zh-CN"/>
              <a:t>X</a:t>
            </a:r>
            <a:r>
              <a:rPr lang="en-US" altLang="zh-CN" baseline="30000"/>
              <a:t>2</a:t>
            </a:r>
            <a:r>
              <a:rPr lang="zh-CN" altLang="en-US"/>
              <a:t>是自反的、对称的、传递的。</a:t>
            </a:r>
          </a:p>
          <a:p>
            <a:r>
              <a:rPr lang="zh-CN" altLang="en-US"/>
              <a:t>    幺关系</a:t>
            </a:r>
            <a:r>
              <a:rPr lang="en-US" altLang="zh-CN"/>
              <a:t>I</a:t>
            </a:r>
            <a:r>
              <a:rPr lang="zh-CN" altLang="en-US"/>
              <a:t>是自反的、对称的、反对称的、传递的。</a:t>
            </a:r>
          </a:p>
          <a:p>
            <a:r>
              <a:rPr lang="zh-CN" altLang="en-US"/>
              <a:t>    空关系</a:t>
            </a:r>
            <a:r>
              <a:rPr lang="zh-CN" altLang="en-US">
                <a:sym typeface="Symbol" panose="05050102010706020507" pitchFamily="18" charset="2"/>
              </a:rPr>
              <a:t>是反自反的、对称的、反对称的、传递的。</a:t>
            </a:r>
            <a:endParaRPr lang="en-US" altLang="zh-CN">
              <a:sym typeface="Symbol" panose="05050102010706020507" pitchFamily="18" charset="2"/>
            </a:endParaRPr>
          </a:p>
          <a:p>
            <a:endParaRPr lang="en-US" altLang="zh-CN">
              <a:sym typeface="Symbol" panose="05050102010706020507" pitchFamily="18" charset="2"/>
            </a:endParaRPr>
          </a:p>
          <a:p>
            <a:endParaRPr lang="en-US" altLang="zh-CN">
              <a:sym typeface="Symbol" panose="05050102010706020507" pitchFamily="18" charset="2"/>
            </a:endParaRPr>
          </a:p>
          <a:p>
            <a:r>
              <a:rPr lang="zh-CN" altLang="en-US">
                <a:sym typeface="Symbol" panose="05050102010706020507" pitchFamily="18" charset="2"/>
              </a:rPr>
              <a:t>小于关系</a:t>
            </a:r>
            <a:endParaRPr lang="en-US" altLang="zh-CN">
              <a:sym typeface="Symbol" panose="05050102010706020507" pitchFamily="18" charset="2"/>
            </a:endParaRPr>
          </a:p>
          <a:p>
            <a:r>
              <a:rPr lang="zh-CN" altLang="en-US">
                <a:sym typeface="Symbol" panose="05050102010706020507" pitchFamily="18" charset="2"/>
              </a:rPr>
              <a:t>小于等于关系</a:t>
            </a:r>
            <a:endParaRPr lang="en-US" altLang="zh-CN">
              <a:sym typeface="Symbol" panose="05050102010706020507" pitchFamily="18" charset="2"/>
            </a:endParaRPr>
          </a:p>
          <a:p>
            <a:r>
              <a:rPr lang="zh-CN" altLang="en-US">
                <a:sym typeface="Symbol" panose="05050102010706020507" pitchFamily="18" charset="2"/>
              </a:rPr>
              <a:t>大于关系</a:t>
            </a:r>
            <a:endParaRPr lang="en-US" altLang="zh-CN">
              <a:sym typeface="Symbol" panose="05050102010706020507" pitchFamily="18" charset="2"/>
            </a:endParaRPr>
          </a:p>
          <a:p>
            <a:r>
              <a:rPr lang="zh-CN" altLang="en-US">
                <a:sym typeface="Symbol" panose="05050102010706020507" pitchFamily="18" charset="2"/>
              </a:rPr>
              <a:t>大于等于关系</a:t>
            </a:r>
            <a:endParaRPr lang="en-US" altLang="zh-CN">
              <a:sym typeface="Symbol" panose="05050102010706020507" pitchFamily="18" charset="2"/>
            </a:endParaRPr>
          </a:p>
          <a:p>
            <a:r>
              <a:rPr lang="zh-CN" altLang="en-US">
                <a:sym typeface="Symbol" panose="05050102010706020507" pitchFamily="18" charset="2"/>
              </a:rPr>
              <a:t>整除关系</a:t>
            </a:r>
            <a:endParaRPr lang="en-US" altLang="zh-CN">
              <a:sym typeface="Symbol" panose="05050102010706020507" pitchFamily="18" charset="2"/>
            </a:endParaRPr>
          </a:p>
          <a:p>
            <a:r>
              <a:rPr lang="zh-CN" altLang="en-US">
                <a:sym typeface="Symbol" panose="05050102010706020507" pitchFamily="18" charset="2"/>
              </a:rPr>
              <a:t>包含关系</a:t>
            </a:r>
            <a:endParaRPr lang="en-US" altLang="zh-CN">
              <a:sym typeface="Symbol" panose="05050102010706020507" pitchFamily="18" charset="2"/>
            </a:endParaRPr>
          </a:p>
          <a:p>
            <a:r>
              <a:rPr lang="zh-CN" altLang="en-US">
                <a:sym typeface="Symbol" panose="05050102010706020507" pitchFamily="18" charset="2"/>
              </a:rPr>
              <a:t>真包含关系</a:t>
            </a:r>
            <a:endParaRPr lang="en-US" altLang="zh-CN">
              <a:sym typeface="Symbol" panose="05050102010706020507" pitchFamily="18" charset="2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4.1  </a:t>
            </a:r>
            <a:r>
              <a:rPr lang="zh-CN" altLang="en-US"/>
              <a:t>集合的叉积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定义</a:t>
            </a:r>
            <a:r>
              <a:rPr lang="en-US" altLang="zh-CN"/>
              <a:t>  </a:t>
            </a:r>
          </a:p>
          <a:p>
            <a:r>
              <a:rPr lang="zh-CN" altLang="en-US"/>
              <a:t>设</a:t>
            </a:r>
            <a:r>
              <a:rPr lang="en-US" altLang="zh-CN"/>
              <a:t>a, b</a:t>
            </a:r>
            <a:r>
              <a:rPr lang="zh-CN" altLang="en-US"/>
              <a:t>是两个个体，由</a:t>
            </a:r>
            <a:r>
              <a:rPr lang="en-US" altLang="zh-CN"/>
              <a:t>a, b</a:t>
            </a:r>
            <a:r>
              <a:rPr lang="zh-CN" altLang="en-US"/>
              <a:t>组成的一个计较顺序的序列称为二元组，记为</a:t>
            </a:r>
            <a:r>
              <a:rPr lang="en-US" altLang="zh-CN"/>
              <a:t>(a,b)</a:t>
            </a:r>
            <a:r>
              <a:rPr lang="zh-CN" altLang="en-US"/>
              <a:t>。</a:t>
            </a:r>
          </a:p>
          <a:p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二元组不是集合，因为二元组中的个体计较顺序。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第 </a:t>
            </a:r>
            <a:r>
              <a:rPr lang="en-US" altLang="zh-CN"/>
              <a:t>i </a:t>
            </a:r>
            <a:r>
              <a:rPr lang="zh-CN" altLang="en-US"/>
              <a:t>个位置上的个体称为二元组的第 </a:t>
            </a:r>
            <a:r>
              <a:rPr lang="en-US" altLang="zh-CN"/>
              <a:t>i </a:t>
            </a:r>
            <a:r>
              <a:rPr lang="zh-CN" altLang="en-US"/>
              <a:t>个坐标。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不同位置上的个体可以来自同一个集合，也可以来自不同的集合。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不同位置上的个体可以相同，也可以不相同。</a:t>
            </a:r>
          </a:p>
          <a:p>
            <a:endParaRPr lang="zh-CN" altLang="en-US"/>
          </a:p>
          <a:p>
            <a:r>
              <a:rPr lang="zh-CN" altLang="en-US" b="1"/>
              <a:t>定义</a:t>
            </a:r>
            <a:endParaRPr lang="en-US" altLang="zh-CN" b="1"/>
          </a:p>
          <a:p>
            <a:r>
              <a:rPr lang="zh-CN" altLang="en-US"/>
              <a:t>设</a:t>
            </a:r>
            <a:r>
              <a:rPr lang="zh-CN" altLang="en-US">
                <a:sym typeface="Symbol" panose="05050102010706020507" pitchFamily="18" charset="2"/>
              </a:rPr>
              <a:t> </a:t>
            </a:r>
            <a:r>
              <a:rPr lang="en-US" altLang="zh-CN">
                <a:sym typeface="Symbol" panose="05050102010706020507" pitchFamily="18" charset="2"/>
              </a:rPr>
              <a:t>= (a,b),  = (c,d)</a:t>
            </a:r>
            <a:r>
              <a:rPr lang="zh-CN" altLang="en-US">
                <a:sym typeface="Symbol" panose="05050102010706020507" pitchFamily="18" charset="2"/>
              </a:rPr>
              <a:t>。若</a:t>
            </a:r>
            <a:r>
              <a:rPr lang="en-US" altLang="zh-CN">
                <a:sym typeface="Symbol" panose="05050102010706020507" pitchFamily="18" charset="2"/>
              </a:rPr>
              <a:t>a=c</a:t>
            </a:r>
            <a:r>
              <a:rPr lang="zh-CN" altLang="en-US">
                <a:sym typeface="Symbol" panose="05050102010706020507" pitchFamily="18" charset="2"/>
              </a:rPr>
              <a:t>且</a:t>
            </a:r>
            <a:r>
              <a:rPr lang="en-US" altLang="zh-CN">
                <a:sym typeface="Symbol" panose="05050102010706020507" pitchFamily="18" charset="2"/>
              </a:rPr>
              <a:t>b=d</a:t>
            </a:r>
            <a:r>
              <a:rPr lang="zh-CN" altLang="en-US">
                <a:sym typeface="Symbol" panose="05050102010706020507" pitchFamily="18" charset="2"/>
              </a:rPr>
              <a:t>，则称  与  相等，记为</a:t>
            </a:r>
            <a:r>
              <a:rPr lang="en-US" altLang="zh-CN">
                <a:sym typeface="Symbol" panose="05050102010706020507" pitchFamily="18" charset="2"/>
              </a:rPr>
              <a:t>(a,b) = (c,d)</a:t>
            </a:r>
            <a:r>
              <a:rPr lang="zh-CN" altLang="en-US">
                <a:sym typeface="Symbol" panose="05050102010706020507" pitchFamily="18" charset="2"/>
              </a:rPr>
              <a:t>。</a:t>
            </a:r>
          </a:p>
          <a:p>
            <a:endParaRPr lang="en-US" altLang="zh-CN">
              <a:sym typeface="Symbol" panose="05050102010706020507" pitchFamily="18" charset="2"/>
            </a:endParaRPr>
          </a:p>
          <a:p>
            <a:r>
              <a:rPr lang="zh-CN" altLang="en-US">
                <a:sym typeface="Symbol" panose="05050102010706020507" pitchFamily="18" charset="2"/>
              </a:rPr>
              <a:t>关于二元组和二元组相等的概念可以推广到</a:t>
            </a:r>
            <a:r>
              <a:rPr lang="en-US" altLang="zh-CN">
                <a:sym typeface="Symbol" panose="05050102010706020507" pitchFamily="18" charset="2"/>
              </a:rPr>
              <a:t>m</a:t>
            </a:r>
            <a:r>
              <a:rPr lang="zh-CN" altLang="en-US">
                <a:sym typeface="Symbol" panose="05050102010706020507" pitchFamily="18" charset="2"/>
              </a:rPr>
              <a:t>元组的情况。</a:t>
            </a:r>
          </a:p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119ED1D-7D01-471D-81EF-5476644FC9D7}"/>
              </a:ext>
            </a:extLst>
          </p:cNvPr>
          <p:cNvSpPr/>
          <p:nvPr/>
        </p:nvSpPr>
        <p:spPr>
          <a:xfrm>
            <a:off x="684260" y="1389180"/>
            <a:ext cx="8152169" cy="680026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B5124D-D701-4187-BE47-53A035CE1B11}"/>
              </a:ext>
            </a:extLst>
          </p:cNvPr>
          <p:cNvSpPr/>
          <p:nvPr/>
        </p:nvSpPr>
        <p:spPr>
          <a:xfrm>
            <a:off x="716457" y="4108768"/>
            <a:ext cx="8152169" cy="785203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9C14A36-9165-462B-852E-AC277E2706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4.4 </a:t>
            </a:r>
            <a:r>
              <a:rPr lang="zh-CN" altLang="en-US"/>
              <a:t>二元关系的基本性质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65422-F15E-4131-90A7-7766DEBAE0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F778AE-7D15-4F31-8CC8-3727A6930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60" y="2154765"/>
            <a:ext cx="8009688" cy="323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90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41258" y="1626050"/>
            <a:ext cx="4638675" cy="397590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4.1  </a:t>
            </a:r>
            <a:r>
              <a:rPr lang="zh-CN" altLang="en-US" sz="2400">
                <a:effectLst/>
              </a:rPr>
              <a:t>集合的叉积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4.2  </a:t>
            </a:r>
            <a:r>
              <a:rPr lang="zh-CN" altLang="en-US" sz="2400">
                <a:effectLst/>
              </a:rPr>
              <a:t>关系的定义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4.3  </a:t>
            </a:r>
            <a:r>
              <a:rPr lang="zh-CN" altLang="en-US" sz="2400">
                <a:effectLst/>
              </a:rPr>
              <a:t>关系的运算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4.4  </a:t>
            </a:r>
            <a:r>
              <a:rPr lang="zh-CN" altLang="en-US" sz="2400">
                <a:effectLst/>
              </a:rPr>
              <a:t>二元关系的基本性质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rgbClr val="FF0000"/>
                </a:solidFill>
                <a:effectLst/>
              </a:rPr>
              <a:t>4.5  </a:t>
            </a:r>
            <a:r>
              <a:rPr lang="zh-CN" altLang="en-US" sz="2400">
                <a:solidFill>
                  <a:srgbClr val="FF0000"/>
                </a:solidFill>
                <a:effectLst/>
              </a:rPr>
              <a:t>等价关系</a:t>
            </a:r>
            <a:endParaRPr lang="en-US" altLang="zh-CN" sz="2400">
              <a:solidFill>
                <a:srgbClr val="FF0000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4.6 </a:t>
            </a:r>
            <a:r>
              <a:rPr lang="zh-CN" altLang="en-US" sz="2400">
                <a:effectLst/>
              </a:rPr>
              <a:t> 半序关系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43346" cy="514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关系</a:t>
            </a:r>
          </a:p>
        </p:txBody>
      </p:sp>
    </p:spTree>
    <p:extLst>
      <p:ext uri="{BB962C8B-B14F-4D97-AF65-F5344CB8AC3E}">
        <p14:creationId xmlns:p14="http://schemas.microsoft.com/office/powerpoint/2010/main" val="35931614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rgbClr val="FF0000"/>
                </a:solidFill>
                <a:effectLst/>
              </a:rPr>
              <a:t>4.5.1  </a:t>
            </a:r>
            <a:r>
              <a:rPr lang="zh-CN" altLang="en-US" sz="2400">
                <a:solidFill>
                  <a:srgbClr val="FF0000"/>
                </a:solidFill>
                <a:effectLst/>
              </a:rPr>
              <a:t>等价关系和等价类</a:t>
            </a:r>
            <a:endParaRPr lang="en-US" altLang="zh-CN" sz="2400">
              <a:solidFill>
                <a:srgbClr val="FF0000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4.5.2  </a:t>
            </a:r>
            <a:r>
              <a:rPr lang="zh-CN" altLang="en-US" sz="2400">
                <a:effectLst/>
              </a:rPr>
              <a:t>划分与等价关系</a:t>
            </a:r>
            <a:endParaRPr lang="en-US" altLang="zh-CN" sz="2400">
              <a:effectLst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43346" cy="514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altLang="zh-CN"/>
              <a:t>4.5 </a:t>
            </a:r>
            <a:r>
              <a:rPr lang="zh-CN" altLang="en-US"/>
              <a:t>等价关系</a:t>
            </a:r>
          </a:p>
        </p:txBody>
      </p:sp>
    </p:spTree>
    <p:extLst>
      <p:ext uri="{BB962C8B-B14F-4D97-AF65-F5344CB8AC3E}">
        <p14:creationId xmlns:p14="http://schemas.microsoft.com/office/powerpoint/2010/main" val="7520892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211D501-67E3-4966-B426-59F3C8E2C7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4.5.1  </a:t>
            </a:r>
            <a:r>
              <a:rPr lang="zh-CN" altLang="en-US"/>
              <a:t>等价关系和等价类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551AE-B621-4247-A157-29CB34CBB2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4260" y="1389180"/>
            <a:ext cx="8152169" cy="476223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b="1"/>
              <a:t>定义</a:t>
            </a:r>
            <a:endParaRPr lang="en-US" altLang="zh-CN" b="1"/>
          </a:p>
          <a:p>
            <a:pPr>
              <a:spcBef>
                <a:spcPts val="600"/>
              </a:spcBef>
            </a:pPr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是非空集合</a:t>
            </a:r>
            <a:r>
              <a:rPr lang="en-US" altLang="zh-CN"/>
              <a:t>X</a:t>
            </a:r>
            <a:r>
              <a:rPr lang="zh-CN" altLang="en-US"/>
              <a:t>上的二元关系。若</a:t>
            </a:r>
            <a:r>
              <a:rPr lang="en-US" altLang="zh-CN"/>
              <a:t>R</a:t>
            </a:r>
            <a:r>
              <a:rPr lang="zh-CN" altLang="en-US"/>
              <a:t>是自反的、对称的、传递的，则称</a:t>
            </a: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X</a:t>
            </a:r>
            <a:r>
              <a:rPr lang="zh-CN" altLang="en-US"/>
              <a:t>上的等价关系。</a:t>
            </a:r>
          </a:p>
          <a:p>
            <a:pPr>
              <a:spcBef>
                <a:spcPts val="600"/>
              </a:spcBef>
            </a:pPr>
            <a:endParaRPr lang="en-US" altLang="zh-CN"/>
          </a:p>
          <a:p>
            <a:pPr>
              <a:spcBef>
                <a:spcPts val="600"/>
              </a:spcBef>
            </a:pPr>
            <a:r>
              <a:rPr lang="zh-CN" altLang="en-US"/>
              <a:t>由于等价关系是自反的，故有</a:t>
            </a:r>
            <a:r>
              <a:rPr lang="zh-CN" altLang="en-US">
                <a:sym typeface="Symbol" panose="05050102010706020507" pitchFamily="18" charset="2"/>
              </a:rPr>
              <a:t></a:t>
            </a:r>
            <a:r>
              <a:rPr lang="en-US" altLang="zh-CN">
                <a:sym typeface="Symbol" panose="05050102010706020507" pitchFamily="18" charset="2"/>
              </a:rPr>
              <a:t>(R) = (R) =X </a:t>
            </a:r>
            <a:r>
              <a:rPr lang="zh-CN" altLang="en-US">
                <a:sym typeface="Symbol" panose="05050102010706020507" pitchFamily="18" charset="2"/>
              </a:rPr>
              <a:t>。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endParaRPr lang="en-US" altLang="zh-CN" b="1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r>
              <a:rPr lang="zh-CN" altLang="en-US" b="1">
                <a:sym typeface="Symbol" panose="05050102010706020507" pitchFamily="18" charset="2"/>
              </a:rPr>
              <a:t>例</a:t>
            </a:r>
            <a:r>
              <a:rPr lang="en-US" altLang="zh-CN" b="1">
                <a:sym typeface="Symbol" panose="05050102010706020507" pitchFamily="18" charset="2"/>
              </a:rPr>
              <a:t>1  </a:t>
            </a:r>
            <a:r>
              <a:rPr lang="zh-CN" altLang="en-US">
                <a:sym typeface="Symbol" panose="05050102010706020507" pitchFamily="18" charset="2"/>
              </a:rPr>
              <a:t>同班同学关系是等价关系。</a:t>
            </a:r>
          </a:p>
          <a:p>
            <a:pPr>
              <a:spcBef>
                <a:spcPts val="600"/>
              </a:spcBef>
            </a:pPr>
            <a:r>
              <a:rPr lang="zh-CN" altLang="en-US" b="1"/>
              <a:t>例</a:t>
            </a:r>
            <a:r>
              <a:rPr lang="en-US" altLang="zh-CN" b="1"/>
              <a:t>2</a:t>
            </a:r>
            <a:r>
              <a:rPr lang="en-US" altLang="zh-CN"/>
              <a:t>  </a:t>
            </a:r>
            <a:r>
              <a:rPr lang="zh-CN" altLang="en-US"/>
              <a:t>同乡关系是等价关系。</a:t>
            </a:r>
          </a:p>
          <a:p>
            <a:pPr>
              <a:spcBef>
                <a:spcPts val="600"/>
              </a:spcBef>
            </a:pPr>
            <a:r>
              <a:rPr lang="zh-CN" altLang="en-US" b="1"/>
              <a:t>例</a:t>
            </a:r>
            <a:r>
              <a:rPr lang="en-US" altLang="zh-CN" b="1"/>
              <a:t>3</a:t>
            </a:r>
            <a:r>
              <a:rPr lang="en-US" altLang="zh-CN"/>
              <a:t>  </a:t>
            </a:r>
            <a:r>
              <a:rPr lang="zh-CN" altLang="en-US"/>
              <a:t>平面几何中的三角形间的相似关系是等价关系。</a:t>
            </a:r>
          </a:p>
          <a:p>
            <a:pPr>
              <a:spcBef>
                <a:spcPts val="600"/>
              </a:spcBef>
            </a:pPr>
            <a:r>
              <a:rPr lang="zh-CN" altLang="en-US" b="1"/>
              <a:t>例</a:t>
            </a:r>
            <a:r>
              <a:rPr lang="en-US" altLang="zh-CN" b="1"/>
              <a:t>4</a:t>
            </a:r>
            <a:r>
              <a:rPr lang="en-US" altLang="zh-CN"/>
              <a:t>  </a:t>
            </a:r>
            <a:r>
              <a:rPr lang="zh-CN" altLang="en-US"/>
              <a:t>平面几何中的三角形间的全等关系是等价关系。</a:t>
            </a:r>
          </a:p>
          <a:p>
            <a:pPr>
              <a:spcBef>
                <a:spcPts val="600"/>
              </a:spcBef>
            </a:pPr>
            <a:r>
              <a:rPr lang="zh-CN" altLang="en-US" b="1"/>
              <a:t>例</a:t>
            </a:r>
            <a:r>
              <a:rPr lang="en-US" altLang="zh-CN" b="1"/>
              <a:t>5</a:t>
            </a:r>
            <a:r>
              <a:rPr lang="en-US" altLang="zh-CN"/>
              <a:t>  </a:t>
            </a:r>
            <a:r>
              <a:rPr lang="zh-CN" altLang="en-US"/>
              <a:t>平面几何中的直线间的平行关系是等价关系。</a:t>
            </a:r>
          </a:p>
          <a:p>
            <a:pPr>
              <a:spcBef>
                <a:spcPct val="0"/>
              </a:spcBef>
            </a:pPr>
            <a:r>
              <a:rPr lang="zh-CN" altLang="en-US" b="1"/>
              <a:t>例</a:t>
            </a:r>
            <a:r>
              <a:rPr lang="en-US" altLang="zh-CN" b="1"/>
              <a:t>6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/>
              <a:t>N</a:t>
            </a:r>
            <a:r>
              <a:rPr lang="zh-CN" altLang="en-US"/>
              <a:t>是自然数集合，</a:t>
            </a:r>
            <a:r>
              <a:rPr lang="en-US" altLang="zh-CN"/>
              <a:t>m</a:t>
            </a:r>
            <a:r>
              <a:rPr lang="zh-CN" altLang="en-US"/>
              <a:t>是一个正整数，</a:t>
            </a:r>
          </a:p>
          <a:p>
            <a:pPr>
              <a:spcBef>
                <a:spcPct val="0"/>
              </a:spcBef>
            </a:pPr>
            <a:r>
              <a:rPr lang="zh-CN" altLang="en-US"/>
              <a:t>            </a:t>
            </a:r>
            <a:r>
              <a:rPr lang="en-US" altLang="zh-CN"/>
              <a:t>R={(</a:t>
            </a:r>
            <a:r>
              <a:rPr lang="en-US" altLang="zh-CN" i="1"/>
              <a:t>a,b</a:t>
            </a:r>
            <a:r>
              <a:rPr lang="en-US" altLang="zh-CN"/>
              <a:t>) |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N  </a:t>
            </a:r>
            <a:r>
              <a:rPr lang="en-US" altLang="zh-CN" i="1">
                <a:sym typeface="Symbol" panose="05050102010706020507" pitchFamily="18" charset="2"/>
              </a:rPr>
              <a:t>b</a:t>
            </a:r>
            <a:r>
              <a:rPr lang="en-US" altLang="zh-CN">
                <a:sym typeface="Symbol" panose="05050102010706020507" pitchFamily="18" charset="2"/>
              </a:rPr>
              <a:t>N  (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  </a:t>
            </a:r>
            <a:r>
              <a:rPr lang="en-US" altLang="zh-CN" i="1">
                <a:sym typeface="Symbol" panose="05050102010706020507" pitchFamily="18" charset="2"/>
              </a:rPr>
              <a:t>b</a:t>
            </a:r>
            <a:r>
              <a:rPr lang="en-US" altLang="zh-CN">
                <a:sym typeface="Symbol" panose="05050102010706020507" pitchFamily="18" charset="2"/>
              </a:rPr>
              <a:t> mod  m)}</a:t>
            </a:r>
          </a:p>
          <a:p>
            <a:pPr>
              <a:spcBef>
                <a:spcPct val="0"/>
              </a:spcBef>
            </a:pPr>
            <a:r>
              <a:rPr lang="en-US" altLang="zh-CN">
                <a:sym typeface="Symbol" panose="05050102010706020507" pitchFamily="18" charset="2"/>
              </a:rPr>
              <a:t>        </a:t>
            </a:r>
            <a:r>
              <a:rPr lang="zh-CN" altLang="en-US">
                <a:sym typeface="Symbol" panose="05050102010706020507" pitchFamily="18" charset="2"/>
              </a:rPr>
              <a:t>称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是</a:t>
            </a:r>
            <a:r>
              <a:rPr lang="en-US" altLang="zh-CN">
                <a:sym typeface="Symbol" panose="05050102010706020507" pitchFamily="18" charset="2"/>
              </a:rPr>
              <a:t>N</a:t>
            </a:r>
            <a:r>
              <a:rPr lang="zh-CN" altLang="en-US">
                <a:sym typeface="Symbol" panose="05050102010706020507" pitchFamily="18" charset="2"/>
              </a:rPr>
              <a:t>上的模</a:t>
            </a:r>
            <a:r>
              <a:rPr lang="en-US" altLang="zh-CN">
                <a:sym typeface="Symbol" panose="05050102010706020507" pitchFamily="18" charset="2"/>
              </a:rPr>
              <a:t>m</a:t>
            </a:r>
            <a:r>
              <a:rPr lang="zh-CN" altLang="en-US">
                <a:sym typeface="Symbol" panose="05050102010706020507" pitchFamily="18" charset="2"/>
              </a:rPr>
              <a:t>同余关系。</a:t>
            </a:r>
          </a:p>
          <a:p>
            <a:pPr>
              <a:spcBef>
                <a:spcPct val="0"/>
              </a:spcBef>
            </a:pPr>
            <a:r>
              <a:rPr lang="zh-CN" altLang="en-US">
                <a:sym typeface="Symbol" panose="05050102010706020507" pitchFamily="18" charset="2"/>
              </a:rPr>
              <a:t>        由等价关系的定义知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是</a:t>
            </a:r>
            <a:r>
              <a:rPr lang="en-US" altLang="zh-CN">
                <a:sym typeface="Symbol" panose="05050102010706020507" pitchFamily="18" charset="2"/>
              </a:rPr>
              <a:t>N</a:t>
            </a:r>
            <a:r>
              <a:rPr lang="zh-CN" altLang="en-US">
                <a:sym typeface="Symbol" panose="05050102010706020507" pitchFamily="18" charset="2"/>
              </a:rPr>
              <a:t>上等价关系。</a:t>
            </a:r>
          </a:p>
          <a:p>
            <a:pPr>
              <a:spcBef>
                <a:spcPts val="600"/>
              </a:spcBef>
            </a:pPr>
            <a:r>
              <a:rPr lang="zh-CN" altLang="en-US" b="1">
                <a:sym typeface="Symbol" panose="05050102010706020507" pitchFamily="18" charset="2"/>
              </a:rPr>
              <a:t>例</a:t>
            </a:r>
            <a:r>
              <a:rPr lang="en-US" altLang="zh-CN" b="1">
                <a:sym typeface="Symbol" panose="05050102010706020507" pitchFamily="18" charset="2"/>
              </a:rPr>
              <a:t>7</a:t>
            </a:r>
            <a:r>
              <a:rPr lang="en-US" altLang="zh-CN">
                <a:sym typeface="Symbol" panose="05050102010706020507" pitchFamily="18" charset="2"/>
              </a:rPr>
              <a:t>  </a:t>
            </a:r>
            <a:r>
              <a:rPr lang="zh-CN" altLang="en-US">
                <a:sym typeface="Symbol" panose="05050102010706020507" pitchFamily="18" charset="2"/>
              </a:rPr>
              <a:t>非空集合</a:t>
            </a:r>
            <a:r>
              <a:rPr lang="en-US" altLang="zh-CN">
                <a:sym typeface="Symbol" panose="05050102010706020507" pitchFamily="18" charset="2"/>
              </a:rPr>
              <a:t>X</a:t>
            </a:r>
            <a:r>
              <a:rPr lang="zh-CN" altLang="en-US">
                <a:sym typeface="Symbol" panose="05050102010706020507" pitchFamily="18" charset="2"/>
              </a:rPr>
              <a:t>上的幺关系、全关系都是等价关系。</a:t>
            </a:r>
          </a:p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F26599-FF2F-4097-83AD-D4DF507AF4D6}"/>
              </a:ext>
            </a:extLst>
          </p:cNvPr>
          <p:cNvSpPr/>
          <p:nvPr/>
        </p:nvSpPr>
        <p:spPr>
          <a:xfrm>
            <a:off x="684259" y="1397766"/>
            <a:ext cx="8152169" cy="92472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35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211D501-67E3-4966-B426-59F3C8E2C7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4.5.1  </a:t>
            </a:r>
            <a:r>
              <a:rPr lang="zh-CN" altLang="en-US"/>
              <a:t>等价关系和等价类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551AE-B621-4247-A157-29CB34CBB2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/>
              <a:t>等价关系的实质是将集合</a:t>
            </a:r>
            <a:r>
              <a:rPr lang="en-US" altLang="zh-CN"/>
              <a:t>X</a:t>
            </a:r>
            <a:r>
              <a:rPr lang="zh-CN" altLang="en-US"/>
              <a:t>中的元素分类。</a:t>
            </a:r>
          </a:p>
          <a:p>
            <a:pPr>
              <a:spcBef>
                <a:spcPts val="600"/>
              </a:spcBef>
            </a:pPr>
            <a:endParaRPr lang="en-US" altLang="zh-CN" b="1"/>
          </a:p>
          <a:p>
            <a:pPr>
              <a:spcBef>
                <a:spcPts val="600"/>
              </a:spcBef>
            </a:pPr>
            <a:r>
              <a:rPr lang="zh-CN" altLang="en-US" b="1"/>
              <a:t>定义</a:t>
            </a:r>
            <a:endParaRPr lang="en-US" altLang="zh-CN" b="1"/>
          </a:p>
          <a:p>
            <a:pPr>
              <a:spcBef>
                <a:spcPts val="600"/>
              </a:spcBef>
            </a:pPr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是非空集合</a:t>
            </a:r>
            <a:r>
              <a:rPr lang="en-US" altLang="zh-CN"/>
              <a:t>X</a:t>
            </a:r>
            <a:r>
              <a:rPr lang="zh-CN" altLang="en-US"/>
              <a:t>上的等价关系。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X</a:t>
            </a:r>
            <a:r>
              <a:rPr lang="zh-CN" altLang="en-US">
                <a:sym typeface="Symbol" panose="05050102010706020507" pitchFamily="18" charset="2"/>
              </a:rPr>
              <a:t>，称</a:t>
            </a:r>
            <a:r>
              <a:rPr lang="en-US" altLang="zh-CN">
                <a:sym typeface="Symbol" panose="05050102010706020507" pitchFamily="18" charset="2"/>
              </a:rPr>
              <a:t>{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|(</a:t>
            </a:r>
            <a:r>
              <a:rPr lang="en-US" altLang="zh-CN" i="1">
                <a:sym typeface="Symbol" panose="05050102010706020507" pitchFamily="18" charset="2"/>
              </a:rPr>
              <a:t>y,x</a:t>
            </a:r>
            <a:r>
              <a:rPr lang="en-US" altLang="zh-CN">
                <a:sym typeface="Symbol" panose="05050102010706020507" pitchFamily="18" charset="2"/>
              </a:rPr>
              <a:t>)R}</a:t>
            </a:r>
            <a:r>
              <a:rPr lang="zh-CN" altLang="en-US">
                <a:sym typeface="Symbol" panose="05050102010706020507" pitchFamily="18" charset="2"/>
              </a:rPr>
              <a:t>为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zh-CN" altLang="en-US">
                <a:sym typeface="Symbol" panose="05050102010706020507" pitchFamily="18" charset="2"/>
              </a:rPr>
              <a:t>关于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的等价类，记为 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</a:t>
            </a:r>
            <a:r>
              <a:rPr lang="en-US" altLang="zh-CN" baseline="-25000">
                <a:sym typeface="Symbol" panose="05050102010706020507" pitchFamily="18" charset="2"/>
              </a:rPr>
              <a:t>R.</a:t>
            </a:r>
            <a:r>
              <a:rPr lang="zh-CN" altLang="en-US">
                <a:sym typeface="Symbol" panose="05050102010706020507" pitchFamily="18" charset="2"/>
              </a:rPr>
              <a:t>。同时称</a:t>
            </a:r>
            <a:r>
              <a:rPr lang="en-US" altLang="zh-CN">
                <a:sym typeface="Symbol" panose="05050102010706020507" pitchFamily="18" charset="2"/>
              </a:rPr>
              <a:t>x</a:t>
            </a:r>
            <a:r>
              <a:rPr lang="zh-CN" altLang="en-US">
                <a:sym typeface="Symbol" panose="05050102010706020507" pitchFamily="18" charset="2"/>
              </a:rPr>
              <a:t>为等价类 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</a:t>
            </a:r>
            <a:r>
              <a:rPr lang="en-US" altLang="zh-CN" baseline="-25000">
                <a:sym typeface="Symbol" panose="05050102010706020507" pitchFamily="18" charset="2"/>
              </a:rPr>
              <a:t>R </a:t>
            </a:r>
            <a:r>
              <a:rPr lang="zh-CN" altLang="en-US">
                <a:sym typeface="Symbol" panose="05050102010706020507" pitchFamily="18" charset="2"/>
              </a:rPr>
              <a:t>的代表元素。</a:t>
            </a:r>
          </a:p>
          <a:p>
            <a:pPr>
              <a:spcBef>
                <a:spcPts val="600"/>
              </a:spcBef>
            </a:pPr>
            <a:endParaRPr lang="en-US" altLang="zh-CN" b="1"/>
          </a:p>
          <a:p>
            <a:pPr>
              <a:spcBef>
                <a:spcPts val="600"/>
              </a:spcBef>
            </a:pPr>
            <a:r>
              <a:rPr lang="zh-CN" altLang="en-US" b="1"/>
              <a:t>定义</a:t>
            </a:r>
            <a:endParaRPr lang="en-US" altLang="zh-CN" b="1"/>
          </a:p>
          <a:p>
            <a:pPr>
              <a:spcBef>
                <a:spcPts val="600"/>
              </a:spcBef>
            </a:pPr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是非空集合</a:t>
            </a:r>
            <a:r>
              <a:rPr lang="en-US" altLang="zh-CN"/>
              <a:t>X</a:t>
            </a:r>
            <a:r>
              <a:rPr lang="zh-CN" altLang="en-US"/>
              <a:t>上的等价关系。</a:t>
            </a:r>
            <a:r>
              <a:rPr lang="zh-CN" altLang="en-US">
                <a:sym typeface="Symbol" panose="05050102010706020507" pitchFamily="18" charset="2"/>
              </a:rPr>
              <a:t> 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r>
              <a:rPr lang="en-US" altLang="zh-CN">
                <a:sym typeface="Symbol" panose="05050102010706020507" pitchFamily="18" charset="2"/>
              </a:rPr>
              <a:t> = { 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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r>
              <a:rPr lang="en-US" altLang="zh-CN">
                <a:sym typeface="Symbol" panose="05050102010706020507" pitchFamily="18" charset="2"/>
              </a:rPr>
              <a:t> | 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X }</a:t>
            </a:r>
            <a:r>
              <a:rPr lang="zh-CN" altLang="en-US">
                <a:sym typeface="Symbol" panose="05050102010706020507" pitchFamily="18" charset="2"/>
              </a:rPr>
              <a:t>，称  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为集合</a:t>
            </a:r>
            <a:r>
              <a:rPr lang="en-US" altLang="zh-CN">
                <a:sym typeface="Symbol" panose="05050102010706020507" pitchFamily="18" charset="2"/>
              </a:rPr>
              <a:t>X</a:t>
            </a:r>
            <a:r>
              <a:rPr lang="zh-CN" altLang="en-US">
                <a:sym typeface="Symbol" panose="05050102010706020507" pitchFamily="18" charset="2"/>
              </a:rPr>
              <a:t>关于等价关系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的商集，记为</a:t>
            </a:r>
            <a:r>
              <a:rPr lang="en-US" altLang="zh-CN">
                <a:sym typeface="Symbol" panose="05050102010706020507" pitchFamily="18" charset="2"/>
              </a:rPr>
              <a:t>X/R</a:t>
            </a:r>
            <a:r>
              <a:rPr lang="zh-CN" altLang="en-US">
                <a:sym typeface="Symbol" panose="05050102010706020507" pitchFamily="18" charset="2"/>
              </a:rPr>
              <a:t>。称</a:t>
            </a:r>
            <a:r>
              <a:rPr lang="en-US" altLang="zh-CN">
                <a:sym typeface="Symbol" panose="05050102010706020507" pitchFamily="18" charset="2"/>
              </a:rPr>
              <a:t>X/R</a:t>
            </a:r>
            <a:r>
              <a:rPr lang="zh-CN" altLang="en-US">
                <a:sym typeface="Symbol" panose="05050102010706020507" pitchFamily="18" charset="2"/>
              </a:rPr>
              <a:t>中元素的个数为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的秩。</a:t>
            </a:r>
          </a:p>
          <a:p>
            <a:pPr>
              <a:spcBef>
                <a:spcPts val="600"/>
              </a:spcBef>
            </a:pPr>
            <a:endParaRPr lang="en-US" altLang="zh-CN" b="1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r>
              <a:rPr lang="zh-CN" altLang="en-US" b="1">
                <a:sym typeface="Symbol" panose="05050102010706020507" pitchFamily="18" charset="2"/>
              </a:rPr>
              <a:t>例</a:t>
            </a:r>
            <a:r>
              <a:rPr lang="en-US" altLang="zh-CN">
                <a:sym typeface="Symbol" panose="05050102010706020507" pitchFamily="18" charset="2"/>
              </a:rPr>
              <a:t>  </a:t>
            </a:r>
            <a:r>
              <a:rPr lang="zh-CN" altLang="en-US"/>
              <a:t>设</a:t>
            </a:r>
            <a:r>
              <a:rPr lang="en-US" altLang="zh-CN"/>
              <a:t>N</a:t>
            </a:r>
            <a:r>
              <a:rPr lang="zh-CN" altLang="en-US"/>
              <a:t>是非负自然数集合，</a:t>
            </a:r>
            <a:r>
              <a:rPr lang="en-US" altLang="zh-CN"/>
              <a:t>m</a:t>
            </a:r>
            <a:r>
              <a:rPr lang="zh-CN" altLang="en-US"/>
              <a:t>是一个正整数， 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是</a:t>
            </a:r>
            <a:r>
              <a:rPr lang="en-US" altLang="zh-CN">
                <a:sym typeface="Symbol" panose="05050102010706020507" pitchFamily="18" charset="2"/>
              </a:rPr>
              <a:t>N</a:t>
            </a:r>
            <a:r>
              <a:rPr lang="zh-CN" altLang="en-US">
                <a:sym typeface="Symbol" panose="05050102010706020507" pitchFamily="18" charset="2"/>
              </a:rPr>
              <a:t>上的模</a:t>
            </a:r>
            <a:r>
              <a:rPr lang="en-US" altLang="zh-CN">
                <a:sym typeface="Symbol" panose="05050102010706020507" pitchFamily="18" charset="2"/>
              </a:rPr>
              <a:t>m</a:t>
            </a:r>
            <a:r>
              <a:rPr lang="zh-CN" altLang="en-US">
                <a:sym typeface="Symbol" panose="05050102010706020507" pitchFamily="18" charset="2"/>
              </a:rPr>
              <a:t>同余关系，</a:t>
            </a:r>
            <a:r>
              <a:rPr lang="en-US" altLang="zh-CN"/>
              <a:t>R={(</a:t>
            </a:r>
            <a:r>
              <a:rPr lang="en-US" altLang="zh-CN" i="1"/>
              <a:t>a,b</a:t>
            </a:r>
            <a:r>
              <a:rPr lang="en-US" altLang="zh-CN"/>
              <a:t>) |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N  </a:t>
            </a:r>
            <a:r>
              <a:rPr lang="en-US" altLang="zh-CN" i="1">
                <a:sym typeface="Symbol" panose="05050102010706020507" pitchFamily="18" charset="2"/>
              </a:rPr>
              <a:t>b</a:t>
            </a:r>
            <a:r>
              <a:rPr lang="en-US" altLang="zh-CN">
                <a:sym typeface="Symbol" panose="05050102010706020507" pitchFamily="18" charset="2"/>
              </a:rPr>
              <a:t>N  (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  </a:t>
            </a:r>
            <a:r>
              <a:rPr lang="en-US" altLang="zh-CN" i="1">
                <a:sym typeface="Symbol" panose="05050102010706020507" pitchFamily="18" charset="2"/>
              </a:rPr>
              <a:t>b</a:t>
            </a:r>
            <a:r>
              <a:rPr lang="en-US" altLang="zh-CN">
                <a:sym typeface="Symbol" panose="05050102010706020507" pitchFamily="18" charset="2"/>
              </a:rPr>
              <a:t> mod  m)} </a:t>
            </a:r>
            <a:r>
              <a:rPr lang="zh-CN" altLang="en-US">
                <a:sym typeface="Symbol" panose="05050102010706020507" pitchFamily="18" charset="2"/>
              </a:rPr>
              <a:t>。</a:t>
            </a:r>
          </a:p>
          <a:p>
            <a:pPr>
              <a:spcBef>
                <a:spcPts val="600"/>
              </a:spcBef>
            </a:pPr>
            <a:r>
              <a:rPr lang="zh-CN" altLang="en-US">
                <a:sym typeface="Symbol" panose="05050102010706020507" pitchFamily="18" charset="2"/>
              </a:rPr>
              <a:t>由等价关系的定义知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是</a:t>
            </a:r>
            <a:r>
              <a:rPr lang="en-US" altLang="zh-CN">
                <a:sym typeface="Symbol" panose="05050102010706020507" pitchFamily="18" charset="2"/>
              </a:rPr>
              <a:t>N</a:t>
            </a:r>
            <a:r>
              <a:rPr lang="zh-CN" altLang="en-US">
                <a:sym typeface="Symbol" panose="05050102010706020507" pitchFamily="18" charset="2"/>
              </a:rPr>
              <a:t>上等价关系。</a:t>
            </a:r>
          </a:p>
          <a:p>
            <a:pPr>
              <a:spcBef>
                <a:spcPts val="600"/>
              </a:spcBef>
            </a:pPr>
            <a:r>
              <a:rPr lang="zh-CN" altLang="en-US">
                <a:sym typeface="Symbol" panose="05050102010706020507" pitchFamily="18" charset="2"/>
              </a:rPr>
              <a:t>                 </a:t>
            </a:r>
            <a:r>
              <a:rPr lang="en-US" altLang="zh-CN">
                <a:sym typeface="Symbol" panose="05050102010706020507" pitchFamily="18" charset="2"/>
              </a:rPr>
              <a:t>N/R={0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， </a:t>
            </a:r>
            <a:r>
              <a:rPr lang="en-US" altLang="zh-CN">
                <a:sym typeface="Symbol" panose="05050102010706020507" pitchFamily="18" charset="2"/>
              </a:rPr>
              <a:t>1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，</a:t>
            </a:r>
            <a:r>
              <a:rPr lang="en-US" altLang="zh-CN">
                <a:sym typeface="Symbol" panose="05050102010706020507" pitchFamily="18" charset="2"/>
              </a:rPr>
              <a:t>2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，</a:t>
            </a:r>
            <a:r>
              <a:rPr lang="zh-CN" altLang="en-US" baseline="-25000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</a:t>
            </a:r>
            <a:r>
              <a:rPr lang="en-US" altLang="zh-CN">
                <a:sym typeface="Symbol" panose="05050102010706020507" pitchFamily="18" charset="2"/>
              </a:rPr>
              <a:t>3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，</a:t>
            </a:r>
            <a:r>
              <a:rPr lang="en-US" altLang="zh-CN">
                <a:sym typeface="Symbol" panose="05050102010706020507" pitchFamily="18" charset="2"/>
              </a:rPr>
              <a:t>…</a:t>
            </a:r>
            <a:r>
              <a:rPr lang="en-US" altLang="zh-CN" baseline="-25000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m-1</a:t>
            </a:r>
            <a:r>
              <a:rPr lang="en-US" altLang="zh-CN" baseline="-25000">
                <a:sym typeface="Symbol" panose="05050102010706020507" pitchFamily="18" charset="2"/>
              </a:rPr>
              <a:t>R </a:t>
            </a:r>
            <a:r>
              <a:rPr lang="en-US" altLang="zh-CN">
                <a:sym typeface="Symbol" panose="05050102010706020507" pitchFamily="18" charset="2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zh-CN" altLang="en-US">
                <a:sym typeface="Symbol" panose="05050102010706020507" pitchFamily="18" charset="2"/>
              </a:rPr>
              <a:t>商集</a:t>
            </a:r>
            <a:r>
              <a:rPr lang="en-US" altLang="zh-CN">
                <a:sym typeface="Symbol" panose="05050102010706020507" pitchFamily="18" charset="2"/>
              </a:rPr>
              <a:t>N/R</a:t>
            </a:r>
            <a:r>
              <a:rPr lang="zh-CN" altLang="en-US">
                <a:sym typeface="Symbol" panose="05050102010706020507" pitchFamily="18" charset="2"/>
              </a:rPr>
              <a:t>共有</a:t>
            </a:r>
            <a:r>
              <a:rPr lang="en-US" altLang="zh-CN">
                <a:sym typeface="Symbol" panose="05050102010706020507" pitchFamily="18" charset="2"/>
              </a:rPr>
              <a:t>m</a:t>
            </a:r>
            <a:r>
              <a:rPr lang="zh-CN" altLang="en-US">
                <a:sym typeface="Symbol" panose="05050102010706020507" pitchFamily="18" charset="2"/>
              </a:rPr>
              <a:t>个等价类，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的秩为</a:t>
            </a:r>
            <a:r>
              <a:rPr lang="en-US" altLang="zh-CN">
                <a:sym typeface="Symbol" panose="05050102010706020507" pitchFamily="18" charset="2"/>
              </a:rPr>
              <a:t>m</a:t>
            </a:r>
            <a:r>
              <a:rPr lang="zh-CN" altLang="en-US"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267647-D432-4185-8DA8-FC63AD0F1D53}"/>
              </a:ext>
            </a:extLst>
          </p:cNvPr>
          <p:cNvSpPr/>
          <p:nvPr/>
        </p:nvSpPr>
        <p:spPr>
          <a:xfrm>
            <a:off x="684260" y="2033124"/>
            <a:ext cx="8152169" cy="92472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AA02D7-6258-4418-A6AB-C7DBB950E117}"/>
              </a:ext>
            </a:extLst>
          </p:cNvPr>
          <p:cNvSpPr/>
          <p:nvPr/>
        </p:nvSpPr>
        <p:spPr>
          <a:xfrm>
            <a:off x="684260" y="3256617"/>
            <a:ext cx="8152169" cy="92472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05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211D501-67E3-4966-B426-59F3C8E2C7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4.5.1  </a:t>
            </a:r>
            <a:r>
              <a:rPr lang="zh-CN" altLang="en-US"/>
              <a:t>等价关系和等价类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551AE-B621-4247-A157-29CB34CBB2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/>
              <a:t>等价关系的实质是将集合</a:t>
            </a:r>
            <a:r>
              <a:rPr lang="en-US" altLang="zh-CN"/>
              <a:t>X</a:t>
            </a:r>
            <a:r>
              <a:rPr lang="zh-CN" altLang="en-US"/>
              <a:t>中的元素分类。</a:t>
            </a:r>
          </a:p>
          <a:p>
            <a:pPr>
              <a:spcBef>
                <a:spcPts val="600"/>
              </a:spcBef>
            </a:pPr>
            <a:endParaRPr lang="en-US" altLang="zh-CN" b="1"/>
          </a:p>
          <a:p>
            <a:pPr>
              <a:spcBef>
                <a:spcPts val="600"/>
              </a:spcBef>
            </a:pPr>
            <a:r>
              <a:rPr lang="zh-CN" altLang="en-US" b="1"/>
              <a:t>定义</a:t>
            </a:r>
            <a:endParaRPr lang="en-US" altLang="zh-CN" b="1"/>
          </a:p>
          <a:p>
            <a:pPr>
              <a:spcBef>
                <a:spcPts val="600"/>
              </a:spcBef>
            </a:pPr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是非空集合</a:t>
            </a:r>
            <a:r>
              <a:rPr lang="en-US" altLang="zh-CN"/>
              <a:t>X</a:t>
            </a:r>
            <a:r>
              <a:rPr lang="zh-CN" altLang="en-US"/>
              <a:t>上的等价关系。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X</a:t>
            </a:r>
            <a:r>
              <a:rPr lang="zh-CN" altLang="en-US">
                <a:sym typeface="Symbol" panose="05050102010706020507" pitchFamily="18" charset="2"/>
              </a:rPr>
              <a:t>，称</a:t>
            </a:r>
            <a:r>
              <a:rPr lang="en-US" altLang="zh-CN">
                <a:sym typeface="Symbol" panose="05050102010706020507" pitchFamily="18" charset="2"/>
              </a:rPr>
              <a:t>{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|(</a:t>
            </a:r>
            <a:r>
              <a:rPr lang="en-US" altLang="zh-CN" i="1">
                <a:sym typeface="Symbol" panose="05050102010706020507" pitchFamily="18" charset="2"/>
              </a:rPr>
              <a:t>y,x</a:t>
            </a:r>
            <a:r>
              <a:rPr lang="en-US" altLang="zh-CN">
                <a:sym typeface="Symbol" panose="05050102010706020507" pitchFamily="18" charset="2"/>
              </a:rPr>
              <a:t>)R}</a:t>
            </a:r>
            <a:r>
              <a:rPr lang="zh-CN" altLang="en-US">
                <a:sym typeface="Symbol" panose="05050102010706020507" pitchFamily="18" charset="2"/>
              </a:rPr>
              <a:t>为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zh-CN" altLang="en-US">
                <a:sym typeface="Symbol" panose="05050102010706020507" pitchFamily="18" charset="2"/>
              </a:rPr>
              <a:t>关于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的等价类，记为 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</a:t>
            </a:r>
            <a:r>
              <a:rPr lang="en-US" altLang="zh-CN" baseline="-25000">
                <a:sym typeface="Symbol" panose="05050102010706020507" pitchFamily="18" charset="2"/>
              </a:rPr>
              <a:t>R.</a:t>
            </a:r>
            <a:r>
              <a:rPr lang="zh-CN" altLang="en-US">
                <a:sym typeface="Symbol" panose="05050102010706020507" pitchFamily="18" charset="2"/>
              </a:rPr>
              <a:t>。同时称</a:t>
            </a:r>
            <a:r>
              <a:rPr lang="en-US" altLang="zh-CN">
                <a:sym typeface="Symbol" panose="05050102010706020507" pitchFamily="18" charset="2"/>
              </a:rPr>
              <a:t>x</a:t>
            </a:r>
            <a:r>
              <a:rPr lang="zh-CN" altLang="en-US">
                <a:sym typeface="Symbol" panose="05050102010706020507" pitchFamily="18" charset="2"/>
              </a:rPr>
              <a:t>为等价类 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</a:t>
            </a:r>
            <a:r>
              <a:rPr lang="en-US" altLang="zh-CN" baseline="-25000">
                <a:sym typeface="Symbol" panose="05050102010706020507" pitchFamily="18" charset="2"/>
              </a:rPr>
              <a:t>R </a:t>
            </a:r>
            <a:r>
              <a:rPr lang="zh-CN" altLang="en-US">
                <a:sym typeface="Symbol" panose="05050102010706020507" pitchFamily="18" charset="2"/>
              </a:rPr>
              <a:t>的代表元素。</a:t>
            </a:r>
          </a:p>
          <a:p>
            <a:pPr>
              <a:spcBef>
                <a:spcPts val="600"/>
              </a:spcBef>
            </a:pPr>
            <a:endParaRPr lang="en-US" altLang="zh-CN" b="1"/>
          </a:p>
          <a:p>
            <a:pPr>
              <a:spcBef>
                <a:spcPts val="600"/>
              </a:spcBef>
            </a:pPr>
            <a:r>
              <a:rPr lang="zh-CN" altLang="en-US" b="1"/>
              <a:t>定义</a:t>
            </a:r>
            <a:endParaRPr lang="en-US" altLang="zh-CN" b="1"/>
          </a:p>
          <a:p>
            <a:pPr>
              <a:spcBef>
                <a:spcPts val="600"/>
              </a:spcBef>
            </a:pPr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是非空集合</a:t>
            </a:r>
            <a:r>
              <a:rPr lang="en-US" altLang="zh-CN"/>
              <a:t>X</a:t>
            </a:r>
            <a:r>
              <a:rPr lang="zh-CN" altLang="en-US"/>
              <a:t>上的等价关系。</a:t>
            </a:r>
            <a:r>
              <a:rPr lang="zh-CN" altLang="en-US">
                <a:sym typeface="Symbol" panose="05050102010706020507" pitchFamily="18" charset="2"/>
              </a:rPr>
              <a:t> 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r>
              <a:rPr lang="en-US" altLang="zh-CN">
                <a:sym typeface="Symbol" panose="05050102010706020507" pitchFamily="18" charset="2"/>
              </a:rPr>
              <a:t> = { 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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r>
              <a:rPr lang="en-US" altLang="zh-CN">
                <a:sym typeface="Symbol" panose="05050102010706020507" pitchFamily="18" charset="2"/>
              </a:rPr>
              <a:t> | 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X }</a:t>
            </a:r>
            <a:r>
              <a:rPr lang="zh-CN" altLang="en-US">
                <a:sym typeface="Symbol" panose="05050102010706020507" pitchFamily="18" charset="2"/>
              </a:rPr>
              <a:t>，称  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为集合</a:t>
            </a:r>
            <a:r>
              <a:rPr lang="en-US" altLang="zh-CN">
                <a:sym typeface="Symbol" panose="05050102010706020507" pitchFamily="18" charset="2"/>
              </a:rPr>
              <a:t>X</a:t>
            </a:r>
            <a:r>
              <a:rPr lang="zh-CN" altLang="en-US">
                <a:sym typeface="Symbol" panose="05050102010706020507" pitchFamily="18" charset="2"/>
              </a:rPr>
              <a:t>关于等价关系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的商集，记为</a:t>
            </a:r>
            <a:r>
              <a:rPr lang="en-US" altLang="zh-CN">
                <a:sym typeface="Symbol" panose="05050102010706020507" pitchFamily="18" charset="2"/>
              </a:rPr>
              <a:t>X/R</a:t>
            </a:r>
            <a:r>
              <a:rPr lang="zh-CN" altLang="en-US">
                <a:sym typeface="Symbol" panose="05050102010706020507" pitchFamily="18" charset="2"/>
              </a:rPr>
              <a:t>。称</a:t>
            </a:r>
            <a:r>
              <a:rPr lang="en-US" altLang="zh-CN">
                <a:sym typeface="Symbol" panose="05050102010706020507" pitchFamily="18" charset="2"/>
              </a:rPr>
              <a:t>X/R</a:t>
            </a:r>
            <a:r>
              <a:rPr lang="zh-CN" altLang="en-US">
                <a:sym typeface="Symbol" panose="05050102010706020507" pitchFamily="18" charset="2"/>
              </a:rPr>
              <a:t>中元素的个数为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的秩。</a:t>
            </a:r>
          </a:p>
          <a:p>
            <a:pPr>
              <a:spcBef>
                <a:spcPts val="600"/>
              </a:spcBef>
            </a:pPr>
            <a:endParaRPr lang="en-US" altLang="zh-CN" b="1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r>
              <a:rPr lang="zh-CN" altLang="en-US" b="1">
                <a:sym typeface="Symbol" panose="05050102010706020507" pitchFamily="18" charset="2"/>
              </a:rPr>
              <a:t>例</a:t>
            </a:r>
            <a:r>
              <a:rPr lang="en-US" altLang="zh-CN">
                <a:sym typeface="Symbol" panose="05050102010706020507" pitchFamily="18" charset="2"/>
              </a:rPr>
              <a:t>  </a:t>
            </a:r>
            <a:r>
              <a:rPr lang="zh-CN" altLang="en-US">
                <a:sym typeface="Symbol" panose="05050102010706020507" pitchFamily="18" charset="2"/>
              </a:rPr>
              <a:t>设</a:t>
            </a:r>
            <a:r>
              <a:rPr lang="en-US" altLang="zh-CN">
                <a:sym typeface="Symbol" panose="05050102010706020507" pitchFamily="18" charset="2"/>
              </a:rPr>
              <a:t>X</a:t>
            </a:r>
            <a:r>
              <a:rPr lang="zh-CN" altLang="en-US">
                <a:sym typeface="Symbol" panose="05050102010706020507" pitchFamily="18" charset="2"/>
              </a:rPr>
              <a:t>为非空集合</a:t>
            </a:r>
          </a:p>
          <a:p>
            <a:pPr>
              <a:spcBef>
                <a:spcPts val="600"/>
              </a:spcBef>
            </a:pPr>
            <a:r>
              <a:rPr lang="zh-CN" altLang="en-US">
                <a:sym typeface="Symbol" panose="05050102010706020507" pitchFamily="18" charset="2"/>
              </a:rPr>
              <a:t>    </a:t>
            </a:r>
            <a:r>
              <a:rPr lang="en-US" altLang="zh-CN">
                <a:sym typeface="Symbol" panose="05050102010706020507" pitchFamily="18" charset="2"/>
              </a:rPr>
              <a:t>1</a:t>
            </a:r>
            <a:r>
              <a:rPr lang="zh-CN" altLang="en-US">
                <a:sym typeface="Symbol" panose="05050102010706020507" pitchFamily="18" charset="2"/>
              </a:rPr>
              <a:t>）若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是全关系，则</a:t>
            </a:r>
            <a:r>
              <a:rPr lang="en-US" altLang="zh-CN">
                <a:sym typeface="Symbol" panose="05050102010706020507" pitchFamily="18" charset="2"/>
              </a:rPr>
              <a:t>X/R={X}</a:t>
            </a:r>
            <a:r>
              <a:rPr lang="zh-CN" altLang="en-US">
                <a:sym typeface="Symbol" panose="05050102010706020507" pitchFamily="18" charset="2"/>
              </a:rPr>
              <a:t>。（最粗的关系）</a:t>
            </a:r>
          </a:p>
          <a:p>
            <a:pPr>
              <a:spcBef>
                <a:spcPts val="600"/>
              </a:spcBef>
            </a:pPr>
            <a:r>
              <a:rPr lang="zh-CN" altLang="en-US">
                <a:sym typeface="Symbol" panose="05050102010706020507" pitchFamily="18" charset="2"/>
              </a:rPr>
              <a:t>    </a:t>
            </a:r>
            <a:r>
              <a:rPr lang="en-US" altLang="zh-CN">
                <a:sym typeface="Symbol" panose="05050102010706020507" pitchFamily="18" charset="2"/>
              </a:rPr>
              <a:t>2</a:t>
            </a:r>
            <a:r>
              <a:rPr lang="zh-CN" altLang="en-US">
                <a:sym typeface="Symbol" panose="05050102010706020507" pitchFamily="18" charset="2"/>
              </a:rPr>
              <a:t>）若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是幺关系，则</a:t>
            </a:r>
            <a:r>
              <a:rPr lang="en-US" altLang="zh-CN">
                <a:sym typeface="Symbol" panose="05050102010706020507" pitchFamily="18" charset="2"/>
              </a:rPr>
              <a:t>X/R={{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} |</a:t>
            </a:r>
            <a:r>
              <a:rPr lang="en-US" altLang="zh-CN" i="1">
                <a:sym typeface="Symbol" panose="05050102010706020507" pitchFamily="18" charset="2"/>
              </a:rPr>
              <a:t> x </a:t>
            </a:r>
            <a:r>
              <a:rPr lang="en-US" altLang="zh-CN">
                <a:sym typeface="Symbol" panose="05050102010706020507" pitchFamily="18" charset="2"/>
              </a:rPr>
              <a:t>X} </a:t>
            </a:r>
            <a:r>
              <a:rPr lang="zh-CN" altLang="en-US">
                <a:sym typeface="Symbol" panose="05050102010706020507" pitchFamily="18" charset="2"/>
              </a:rPr>
              <a:t>。（最细的关系）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267647-D432-4185-8DA8-FC63AD0F1D53}"/>
              </a:ext>
            </a:extLst>
          </p:cNvPr>
          <p:cNvSpPr/>
          <p:nvPr/>
        </p:nvSpPr>
        <p:spPr>
          <a:xfrm>
            <a:off x="684260" y="2033124"/>
            <a:ext cx="8152169" cy="92472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AA02D7-6258-4418-A6AB-C7DBB950E117}"/>
              </a:ext>
            </a:extLst>
          </p:cNvPr>
          <p:cNvSpPr/>
          <p:nvPr/>
        </p:nvSpPr>
        <p:spPr>
          <a:xfrm>
            <a:off x="684260" y="3256617"/>
            <a:ext cx="8152169" cy="92472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3944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211D501-67E3-4966-B426-59F3C8E2C7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4.5.1  </a:t>
            </a:r>
            <a:r>
              <a:rPr lang="zh-CN" altLang="en-US"/>
              <a:t>等价关系和等价类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551AE-B621-4247-A157-29CB34CBB2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b="1"/>
              <a:t>定理</a:t>
            </a:r>
            <a:endParaRPr lang="en-US" altLang="zh-CN" b="1"/>
          </a:p>
          <a:p>
            <a:pPr>
              <a:spcBef>
                <a:spcPct val="0"/>
              </a:spcBef>
            </a:pPr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是非空集合</a:t>
            </a:r>
            <a:r>
              <a:rPr lang="en-US" altLang="zh-CN"/>
              <a:t>X</a:t>
            </a:r>
            <a:r>
              <a:rPr lang="zh-CN" altLang="en-US"/>
              <a:t>上的等价关系。对任意的</a:t>
            </a:r>
            <a:r>
              <a:rPr lang="en-US" altLang="zh-CN" i="1"/>
              <a:t>a, b</a:t>
            </a:r>
            <a:r>
              <a:rPr lang="en-US" altLang="zh-CN">
                <a:sym typeface="Symbol" panose="05050102010706020507" pitchFamily="18" charset="2"/>
              </a:rPr>
              <a:t>X</a:t>
            </a:r>
            <a:r>
              <a:rPr lang="zh-CN" altLang="en-US">
                <a:sym typeface="Symbol" panose="05050102010706020507" pitchFamily="18" charset="2"/>
              </a:rPr>
              <a:t>，有</a:t>
            </a:r>
          </a:p>
          <a:p>
            <a:pPr>
              <a:spcBef>
                <a:spcPct val="0"/>
              </a:spcBef>
            </a:pPr>
            <a:r>
              <a:rPr lang="en-US" altLang="zh-CN">
                <a:sym typeface="Symbol" panose="05050102010706020507" pitchFamily="18" charset="2"/>
              </a:rPr>
              <a:t>1</a:t>
            </a:r>
            <a:r>
              <a:rPr lang="zh-CN" altLang="en-US">
                <a:sym typeface="Symbol" panose="05050102010706020507" pitchFamily="18" charset="2"/>
              </a:rPr>
              <a:t>）</a:t>
            </a:r>
            <a:r>
              <a:rPr lang="en-US" altLang="zh-CN" i="1">
                <a:sym typeface="Symbol" panose="05050102010706020507" pitchFamily="18" charset="2"/>
              </a:rPr>
              <a:t>a </a:t>
            </a:r>
            <a:r>
              <a:rPr lang="en-US" altLang="zh-CN">
                <a:sym typeface="Symbol" panose="05050102010706020507" pitchFamily="18" charset="2"/>
              </a:rPr>
              <a:t> 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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sym typeface="Symbol" panose="05050102010706020507" pitchFamily="18" charset="2"/>
              </a:rPr>
              <a:t>2</a:t>
            </a:r>
            <a:r>
              <a:rPr lang="zh-CN" altLang="en-US">
                <a:sym typeface="Symbol" panose="05050102010706020507" pitchFamily="18" charset="2"/>
              </a:rPr>
              <a:t>）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a,b</a:t>
            </a:r>
            <a:r>
              <a:rPr lang="en-US" altLang="zh-CN">
                <a:sym typeface="Symbol" panose="05050102010706020507" pitchFamily="18" charset="2"/>
              </a:rPr>
              <a:t>)  R </a:t>
            </a:r>
            <a:r>
              <a:rPr lang="zh-CN" altLang="en-US">
                <a:sym typeface="Symbol" panose="05050102010706020507" pitchFamily="18" charset="2"/>
              </a:rPr>
              <a:t>当且仅当 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</a:t>
            </a:r>
            <a:r>
              <a:rPr lang="en-US" altLang="zh-CN" baseline="-25000">
                <a:sym typeface="Symbol" panose="05050102010706020507" pitchFamily="18" charset="2"/>
              </a:rPr>
              <a:t>R </a:t>
            </a:r>
            <a:r>
              <a:rPr lang="en-US" altLang="zh-CN">
                <a:sym typeface="Symbol" panose="05050102010706020507" pitchFamily="18" charset="2"/>
              </a:rPr>
              <a:t>=</a:t>
            </a:r>
            <a:r>
              <a:rPr lang="en-US" altLang="zh-CN" baseline="-25000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</a:t>
            </a:r>
            <a:r>
              <a:rPr lang="en-US" altLang="zh-CN" i="1">
                <a:sym typeface="Symbol" panose="05050102010706020507" pitchFamily="18" charset="2"/>
              </a:rPr>
              <a:t>b</a:t>
            </a:r>
            <a:r>
              <a:rPr lang="en-US" altLang="zh-CN">
                <a:sym typeface="Symbol" panose="05050102010706020507" pitchFamily="18" charset="2"/>
              </a:rPr>
              <a:t></a:t>
            </a:r>
            <a:r>
              <a:rPr lang="en-US" altLang="zh-CN" baseline="-25000">
                <a:sym typeface="Symbol" panose="05050102010706020507" pitchFamily="18" charset="2"/>
              </a:rPr>
              <a:t>R 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sym typeface="Symbol" panose="05050102010706020507" pitchFamily="18" charset="2"/>
              </a:rPr>
              <a:t>3</a:t>
            </a:r>
            <a:r>
              <a:rPr lang="zh-CN" altLang="en-US">
                <a:sym typeface="Symbol" panose="05050102010706020507" pitchFamily="18" charset="2"/>
              </a:rPr>
              <a:t>）若 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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r>
              <a:rPr lang="en-US" altLang="zh-CN">
                <a:sym typeface="Symbol" panose="05050102010706020507" pitchFamily="18" charset="2"/>
              </a:rPr>
              <a:t>∩</a:t>
            </a:r>
            <a:r>
              <a:rPr lang="en-US" altLang="zh-CN" baseline="-25000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</a:t>
            </a:r>
            <a:r>
              <a:rPr lang="en-US" altLang="zh-CN" i="1">
                <a:sym typeface="Symbol" panose="05050102010706020507" pitchFamily="18" charset="2"/>
              </a:rPr>
              <a:t>b</a:t>
            </a:r>
            <a:r>
              <a:rPr lang="en-US" altLang="zh-CN">
                <a:sym typeface="Symbol" panose="05050102010706020507" pitchFamily="18" charset="2"/>
              </a:rPr>
              <a:t>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r>
              <a:rPr lang="en-US" altLang="zh-CN">
                <a:sym typeface="Symbol" panose="05050102010706020507" pitchFamily="18" charset="2"/>
              </a:rPr>
              <a:t>≠</a:t>
            </a:r>
            <a:r>
              <a:rPr lang="zh-CN" altLang="en-US">
                <a:sym typeface="Symbol" panose="05050102010706020507" pitchFamily="18" charset="2"/>
              </a:rPr>
              <a:t>，则 </a:t>
            </a:r>
            <a:r>
              <a:rPr lang="zh-CN" altLang="en-US" baseline="-25000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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</a:t>
            </a:r>
            <a:r>
              <a:rPr lang="en-US" altLang="zh-CN" baseline="-25000">
                <a:sym typeface="Symbol" panose="05050102010706020507" pitchFamily="18" charset="2"/>
              </a:rPr>
              <a:t>R </a:t>
            </a:r>
            <a:r>
              <a:rPr lang="en-US" altLang="zh-CN">
                <a:sym typeface="Symbol" panose="05050102010706020507" pitchFamily="18" charset="2"/>
              </a:rPr>
              <a:t>= </a:t>
            </a:r>
            <a:r>
              <a:rPr lang="en-US" altLang="zh-CN" baseline="-25000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</a:t>
            </a:r>
            <a:r>
              <a:rPr lang="en-US" altLang="zh-CN" i="1">
                <a:sym typeface="Symbol" panose="05050102010706020507" pitchFamily="18" charset="2"/>
              </a:rPr>
              <a:t>b</a:t>
            </a:r>
            <a:r>
              <a:rPr lang="en-US" altLang="zh-CN">
                <a:sym typeface="Symbol" panose="05050102010706020507" pitchFamily="18" charset="2"/>
              </a:rPr>
              <a:t></a:t>
            </a:r>
            <a:r>
              <a:rPr lang="en-US" altLang="zh-CN" baseline="-25000">
                <a:sym typeface="Symbol" panose="05050102010706020507" pitchFamily="18" charset="2"/>
              </a:rPr>
              <a:t>R  </a:t>
            </a:r>
            <a:r>
              <a:rPr lang="zh-CN" altLang="en-US">
                <a:sym typeface="Symbol" panose="05050102010706020507" pitchFamily="18" charset="2"/>
              </a:rPr>
              <a:t>。</a:t>
            </a:r>
          </a:p>
          <a:p>
            <a:pPr>
              <a:spcBef>
                <a:spcPct val="0"/>
              </a:spcBef>
            </a:pPr>
            <a:r>
              <a:rPr lang="en-US" altLang="zh-CN">
                <a:sym typeface="Symbol" panose="05050102010706020507" pitchFamily="18" charset="2"/>
              </a:rPr>
              <a:t>4</a:t>
            </a:r>
            <a:r>
              <a:rPr lang="zh-CN" altLang="en-US">
                <a:sym typeface="Symbol" panose="05050102010706020507" pitchFamily="18" charset="2"/>
              </a:rPr>
              <a:t>）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X</a:t>
            </a:r>
            <a:r>
              <a:rPr lang="zh-CN" altLang="en-US">
                <a:sym typeface="Symbol" panose="05050102010706020507" pitchFamily="18" charset="2"/>
              </a:rPr>
              <a:t>， 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</a:t>
            </a:r>
            <a:r>
              <a:rPr lang="en-US" altLang="zh-CN" baseline="-25000">
                <a:sym typeface="Symbol" panose="05050102010706020507" pitchFamily="18" charset="2"/>
              </a:rPr>
              <a:t>R </a:t>
            </a:r>
            <a:r>
              <a:rPr lang="en-US" altLang="zh-CN">
                <a:sym typeface="Symbol" panose="05050102010706020507" pitchFamily="18" charset="2"/>
              </a:rPr>
              <a:t>= X </a:t>
            </a:r>
          </a:p>
          <a:p>
            <a:pPr>
              <a:spcBef>
                <a:spcPts val="600"/>
              </a:spcBef>
            </a:pPr>
            <a:endParaRPr lang="en-US" altLang="zh-CN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r>
              <a:rPr lang="zh-CN" altLang="en-US" b="1"/>
              <a:t>定理</a:t>
            </a:r>
            <a:endParaRPr lang="en-US" altLang="zh-CN" b="1"/>
          </a:p>
          <a:p>
            <a:pPr>
              <a:spcBef>
                <a:spcPts val="600"/>
              </a:spcBef>
            </a:pPr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en-US" altLang="zh-CN" baseline="-25000"/>
              <a:t>1</a:t>
            </a:r>
            <a:r>
              <a:rPr lang="zh-CN" altLang="en-US"/>
              <a:t>和</a:t>
            </a:r>
            <a:r>
              <a:rPr lang="en-US" altLang="zh-CN"/>
              <a:t>R</a:t>
            </a:r>
            <a:r>
              <a:rPr lang="en-US" altLang="zh-CN" baseline="-25000"/>
              <a:t>2</a:t>
            </a:r>
            <a:r>
              <a:rPr lang="zh-CN" altLang="en-US"/>
              <a:t>是非空集合</a:t>
            </a:r>
            <a:r>
              <a:rPr lang="en-US" altLang="zh-CN"/>
              <a:t>X</a:t>
            </a:r>
            <a:r>
              <a:rPr lang="zh-CN" altLang="en-US"/>
              <a:t>上的两个等价关系。若</a:t>
            </a:r>
            <a:r>
              <a:rPr lang="en-US" altLang="zh-CN"/>
              <a:t>R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R</a:t>
            </a:r>
            <a:r>
              <a:rPr lang="en-US" altLang="zh-CN" baseline="-25000"/>
              <a:t>2</a:t>
            </a:r>
            <a:r>
              <a:rPr lang="zh-CN" altLang="en-US"/>
              <a:t>，则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X</a:t>
            </a:r>
            <a:r>
              <a:rPr lang="zh-CN" altLang="en-US">
                <a:sym typeface="Symbol" panose="05050102010706020507" pitchFamily="18" charset="2"/>
              </a:rPr>
              <a:t>，有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</a:t>
            </a:r>
            <a:r>
              <a:rPr lang="en-US" altLang="zh-CN" baseline="-25000">
                <a:sym typeface="Symbol" panose="05050102010706020507" pitchFamily="18" charset="2"/>
              </a:rPr>
              <a:t>R1 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 baseline="-25000">
                <a:sym typeface="Symbol" panose="05050102010706020507" pitchFamily="18" charset="2"/>
              </a:rPr>
              <a:t>  </a:t>
            </a:r>
            <a:r>
              <a:rPr lang="en-US" altLang="zh-CN">
                <a:sym typeface="Symbol" panose="05050102010706020507" pitchFamily="18" charset="2"/>
              </a:rPr>
              <a:t>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</a:t>
            </a:r>
            <a:r>
              <a:rPr lang="en-US" altLang="zh-CN" baseline="-25000">
                <a:sym typeface="Symbol" panose="05050102010706020507" pitchFamily="18" charset="2"/>
              </a:rPr>
              <a:t>R2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。</a:t>
            </a:r>
          </a:p>
          <a:p>
            <a:pPr>
              <a:spcBef>
                <a:spcPts val="600"/>
              </a:spcBef>
            </a:pPr>
            <a:endParaRPr lang="en-US" altLang="zh-CN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r>
              <a:rPr lang="zh-CN" altLang="en-US">
                <a:sym typeface="Symbol" panose="05050102010706020507" pitchFamily="18" charset="2"/>
              </a:rPr>
              <a:t>由定理</a:t>
            </a:r>
            <a:r>
              <a:rPr lang="en-US" altLang="zh-CN">
                <a:sym typeface="Symbol" panose="05050102010706020507" pitchFamily="18" charset="2"/>
              </a:rPr>
              <a:t>2</a:t>
            </a:r>
            <a:r>
              <a:rPr lang="zh-CN" altLang="en-US">
                <a:sym typeface="Symbol" panose="05050102010706020507" pitchFamily="18" charset="2"/>
              </a:rPr>
              <a:t>知，若两个等价关系相等，则每个元素所对应的等价类也相同。</a:t>
            </a:r>
          </a:p>
          <a:p>
            <a:pPr>
              <a:spcBef>
                <a:spcPts val="600"/>
              </a:spcBef>
            </a:pPr>
            <a:endParaRPr lang="zh-CN" altLang="en-US">
              <a:sym typeface="Symbol" panose="05050102010706020507" pitchFamily="18" charset="2"/>
            </a:endParaRPr>
          </a:p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4D6F37-AD91-47E5-8EA7-36D057582E98}"/>
              </a:ext>
            </a:extLst>
          </p:cNvPr>
          <p:cNvSpPr/>
          <p:nvPr/>
        </p:nvSpPr>
        <p:spPr>
          <a:xfrm>
            <a:off x="684259" y="1389180"/>
            <a:ext cx="8152169" cy="159013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F98A76-EF5A-4A89-ACC7-4DB993B689E0}"/>
              </a:ext>
            </a:extLst>
          </p:cNvPr>
          <p:cNvSpPr/>
          <p:nvPr/>
        </p:nvSpPr>
        <p:spPr>
          <a:xfrm>
            <a:off x="684259" y="3284521"/>
            <a:ext cx="8152169" cy="94833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27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211D501-67E3-4966-B426-59F3C8E2C7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4.5.1  </a:t>
            </a:r>
            <a:r>
              <a:rPr lang="zh-CN" altLang="en-US"/>
              <a:t>等价关系和等价类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551AE-B621-4247-A157-29CB34CBB2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b="1">
                <a:sym typeface="Symbol" panose="05050102010706020507" pitchFamily="18" charset="2"/>
              </a:rPr>
              <a:t>定理</a:t>
            </a:r>
            <a:endParaRPr lang="en-US" altLang="zh-CN" b="1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r>
              <a:rPr lang="zh-CN" altLang="en-US">
                <a:sym typeface="Symbol" panose="05050102010706020507" pitchFamily="18" charset="2"/>
              </a:rPr>
              <a:t>设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zh-CN" altLang="en-US">
                <a:sym typeface="Symbol" panose="05050102010706020507" pitchFamily="18" charset="2"/>
              </a:rPr>
              <a:t>和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zh-CN" altLang="en-US"/>
              <a:t>是非空集合</a:t>
            </a:r>
            <a:r>
              <a:rPr lang="en-US" altLang="zh-CN"/>
              <a:t>X</a:t>
            </a:r>
            <a:r>
              <a:rPr lang="zh-CN" altLang="en-US"/>
              <a:t>上的两个等价关系。若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X</a:t>
            </a:r>
            <a:r>
              <a:rPr lang="zh-CN" altLang="en-US">
                <a:sym typeface="Symbol" panose="05050102010706020507" pitchFamily="18" charset="2"/>
              </a:rPr>
              <a:t>，有 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</a:t>
            </a:r>
            <a:r>
              <a:rPr lang="en-US" altLang="zh-CN" baseline="-25000">
                <a:sym typeface="Symbol" panose="05050102010706020507" pitchFamily="18" charset="2"/>
              </a:rPr>
              <a:t>R1 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 baseline="-25000">
                <a:sym typeface="Symbol" panose="05050102010706020507" pitchFamily="18" charset="2"/>
              </a:rPr>
              <a:t>  </a:t>
            </a:r>
            <a:r>
              <a:rPr lang="en-US" altLang="zh-CN">
                <a:sym typeface="Symbol" panose="05050102010706020507" pitchFamily="18" charset="2"/>
              </a:rPr>
              <a:t>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</a:t>
            </a:r>
            <a:r>
              <a:rPr lang="en-US" altLang="zh-CN" baseline="-25000">
                <a:sym typeface="Symbol" panose="05050102010706020507" pitchFamily="18" charset="2"/>
              </a:rPr>
              <a:t>R2 </a:t>
            </a:r>
            <a:r>
              <a:rPr lang="zh-CN" altLang="en-US">
                <a:sym typeface="Symbol" panose="05050102010706020507" pitchFamily="18" charset="2"/>
              </a:rPr>
              <a:t>，则</a:t>
            </a:r>
            <a:r>
              <a:rPr lang="zh-CN" altLang="en-US" baseline="-25000">
                <a:sym typeface="Symbol" panose="05050102010706020507" pitchFamily="18" charset="2"/>
              </a:rPr>
              <a:t> </a:t>
            </a:r>
            <a:r>
              <a:rPr lang="en-US" altLang="zh-CN"/>
              <a:t>R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R</a:t>
            </a:r>
            <a:r>
              <a:rPr lang="en-US" altLang="zh-CN" baseline="-25000"/>
              <a:t>2</a:t>
            </a:r>
            <a:r>
              <a:rPr lang="en-US" altLang="zh-CN"/>
              <a:t> </a:t>
            </a:r>
            <a:r>
              <a:rPr lang="zh-CN" altLang="en-US"/>
              <a:t>。</a:t>
            </a:r>
            <a:endParaRPr lang="en-US" altLang="zh-CN"/>
          </a:p>
          <a:p>
            <a:pPr>
              <a:spcBef>
                <a:spcPts val="600"/>
              </a:spcBef>
            </a:pPr>
            <a:endParaRPr lang="zh-CN" altLang="en-US"/>
          </a:p>
          <a:p>
            <a:pPr>
              <a:spcBef>
                <a:spcPts val="600"/>
              </a:spcBef>
            </a:pPr>
            <a:r>
              <a:rPr lang="zh-CN" altLang="en-US"/>
              <a:t>由</a:t>
            </a:r>
            <a:r>
              <a:rPr lang="zh-CN" altLang="en-US">
                <a:sym typeface="Symbol" panose="05050102010706020507" pitchFamily="18" charset="2"/>
              </a:rPr>
              <a:t>定理</a:t>
            </a:r>
            <a:r>
              <a:rPr lang="en-US" altLang="zh-CN">
                <a:sym typeface="Symbol" panose="05050102010706020507" pitchFamily="18" charset="2"/>
              </a:rPr>
              <a:t>3</a:t>
            </a:r>
            <a:r>
              <a:rPr lang="zh-CN" altLang="en-US">
                <a:sym typeface="Symbol" panose="05050102010706020507" pitchFamily="18" charset="2"/>
              </a:rPr>
              <a:t>知，若两个等价关系的等价类集合相等，则两个等价关系相同。</a:t>
            </a:r>
          </a:p>
          <a:p>
            <a:pPr>
              <a:spcBef>
                <a:spcPts val="600"/>
              </a:spcBef>
            </a:pPr>
            <a:r>
              <a:rPr lang="zh-CN" altLang="en-US"/>
              <a:t>由</a:t>
            </a:r>
            <a:r>
              <a:rPr lang="zh-CN" altLang="en-US">
                <a:sym typeface="Symbol" panose="05050102010706020507" pitchFamily="18" charset="2"/>
              </a:rPr>
              <a:t>定理</a:t>
            </a:r>
            <a:r>
              <a:rPr lang="en-US" altLang="zh-CN">
                <a:sym typeface="Symbol" panose="05050102010706020507" pitchFamily="18" charset="2"/>
              </a:rPr>
              <a:t>2</a:t>
            </a:r>
            <a:r>
              <a:rPr lang="zh-CN" altLang="en-US">
                <a:sym typeface="Symbol" panose="05050102010706020507" pitchFamily="18" charset="2"/>
              </a:rPr>
              <a:t>和定理</a:t>
            </a:r>
            <a:r>
              <a:rPr lang="en-US" altLang="zh-CN">
                <a:sym typeface="Symbol" panose="05050102010706020507" pitchFamily="18" charset="2"/>
              </a:rPr>
              <a:t>3</a:t>
            </a:r>
            <a:r>
              <a:rPr lang="zh-CN" altLang="en-US">
                <a:sym typeface="Symbol" panose="05050102010706020507" pitchFamily="18" charset="2"/>
              </a:rPr>
              <a:t>知，等价关系与等价类集合一一对应。</a:t>
            </a:r>
          </a:p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4D6F37-AD91-47E5-8EA7-36D057582E98}"/>
              </a:ext>
            </a:extLst>
          </p:cNvPr>
          <p:cNvSpPr/>
          <p:nvPr/>
        </p:nvSpPr>
        <p:spPr>
          <a:xfrm>
            <a:off x="684259" y="1389181"/>
            <a:ext cx="8152169" cy="94189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17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4.5.1  </a:t>
            </a:r>
            <a:r>
              <a:rPr lang="zh-CN" altLang="en-US" sz="2400">
                <a:effectLst/>
              </a:rPr>
              <a:t>等价关系和等价类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rgbClr val="FF0000"/>
                </a:solidFill>
                <a:effectLst/>
              </a:rPr>
              <a:t>4.5.2  </a:t>
            </a:r>
            <a:r>
              <a:rPr lang="zh-CN" altLang="en-US" sz="2400">
                <a:solidFill>
                  <a:srgbClr val="FF0000"/>
                </a:solidFill>
                <a:effectLst/>
              </a:rPr>
              <a:t>划分与等价关系</a:t>
            </a:r>
            <a:endParaRPr lang="en-US" altLang="zh-CN" sz="2400">
              <a:solidFill>
                <a:srgbClr val="FF0000"/>
              </a:solidFill>
              <a:effectLst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43346" cy="514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altLang="zh-CN"/>
              <a:t>4.5 </a:t>
            </a:r>
            <a:r>
              <a:rPr lang="zh-CN" altLang="en-US"/>
              <a:t>等价关系</a:t>
            </a:r>
          </a:p>
        </p:txBody>
      </p:sp>
    </p:spTree>
    <p:extLst>
      <p:ext uri="{BB962C8B-B14F-4D97-AF65-F5344CB8AC3E}">
        <p14:creationId xmlns:p14="http://schemas.microsoft.com/office/powerpoint/2010/main" val="8174871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540B4A4-90DC-49FA-9579-4EB0786708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4.5.2  </a:t>
            </a:r>
            <a:r>
              <a:rPr lang="zh-CN" altLang="en-US"/>
              <a:t>划分与等价关系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D62ADA-F925-458B-968D-F0981E5CE9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7139" y="1384887"/>
            <a:ext cx="8152169" cy="4762239"/>
          </a:xfr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zh-CN" altLang="en-US" b="1"/>
              <a:t>定义</a:t>
            </a:r>
            <a:endParaRPr lang="en-US" altLang="zh-CN" b="1"/>
          </a:p>
          <a:p>
            <a:pPr>
              <a:spcBef>
                <a:spcPts val="600"/>
              </a:spcBef>
              <a:defRPr/>
            </a:pPr>
            <a:r>
              <a:rPr lang="zh-CN" altLang="en-US"/>
              <a:t>设</a:t>
            </a:r>
            <a:r>
              <a:rPr lang="en-US" altLang="zh-CN"/>
              <a:t>A</a:t>
            </a:r>
            <a:r>
              <a:rPr lang="zh-CN" altLang="en-US"/>
              <a:t>是一非空集合， </a:t>
            </a:r>
            <a:r>
              <a:rPr lang="zh-CN" altLang="en-US">
                <a:sym typeface="Symbol" pitchFamily="18" charset="2"/>
              </a:rPr>
              <a:t></a:t>
            </a:r>
            <a:r>
              <a:rPr lang="zh-CN" altLang="en-US"/>
              <a:t> </a:t>
            </a:r>
            <a:r>
              <a:rPr lang="en-US" altLang="zh-CN"/>
              <a:t>= { A </a:t>
            </a:r>
            <a:r>
              <a:rPr lang="en-US" altLang="zh-CN" baseline="-25000">
                <a:sym typeface="Symbol" pitchFamily="18" charset="2"/>
              </a:rPr>
              <a:t></a:t>
            </a:r>
            <a:r>
              <a:rPr lang="en-US" altLang="zh-CN"/>
              <a:t> |  </a:t>
            </a:r>
            <a:r>
              <a:rPr lang="en-US" altLang="zh-CN">
                <a:sym typeface="Symbol" pitchFamily="18" charset="2"/>
              </a:rPr>
              <a:t> ∧ </a:t>
            </a:r>
            <a:r>
              <a:rPr lang="en-US" altLang="zh-CN"/>
              <a:t>A </a:t>
            </a:r>
            <a:r>
              <a:rPr lang="en-US" altLang="zh-CN" baseline="-25000">
                <a:sym typeface="Symbol" pitchFamily="18" charset="2"/>
              </a:rPr>
              <a:t></a:t>
            </a:r>
            <a:r>
              <a:rPr lang="en-US" altLang="zh-CN">
                <a:sym typeface="Symbol" pitchFamily="18" charset="2"/>
              </a:rPr>
              <a:t>≠ } </a:t>
            </a:r>
            <a:r>
              <a:rPr lang="zh-CN" altLang="en-US">
                <a:sym typeface="Symbol" pitchFamily="18" charset="2"/>
              </a:rPr>
              <a:t>，若 </a:t>
            </a:r>
            <a:r>
              <a:rPr lang="en-US" altLang="zh-CN">
                <a:sym typeface="Symbol" pitchFamily="18" charset="2"/>
              </a:rPr>
              <a:t>A </a:t>
            </a:r>
            <a:r>
              <a:rPr lang="en-US" altLang="zh-CN" baseline="20000">
                <a:sym typeface="Symbol" pitchFamily="18" charset="2"/>
              </a:rPr>
              <a:t>  </a:t>
            </a:r>
            <a:r>
              <a:rPr lang="en-US" altLang="zh-CN">
                <a:sym typeface="Symbol" pitchFamily="18" charset="2"/>
              </a:rPr>
              <a:t> </a:t>
            </a:r>
            <a:r>
              <a:rPr lang="en-US" altLang="zh-CN"/>
              <a:t>A </a:t>
            </a:r>
            <a:r>
              <a:rPr lang="en-US" altLang="zh-CN" baseline="-25000">
                <a:sym typeface="Symbol" pitchFamily="18" charset="2"/>
              </a:rPr>
              <a:t></a:t>
            </a:r>
            <a:r>
              <a:rPr lang="en-US" altLang="zh-CN"/>
              <a:t> </a:t>
            </a:r>
            <a:r>
              <a:rPr lang="zh-CN" altLang="en-US"/>
              <a:t>，则称</a:t>
            </a:r>
            <a:r>
              <a:rPr lang="zh-CN" altLang="en-US">
                <a:sym typeface="Symbol" pitchFamily="18" charset="2"/>
              </a:rPr>
              <a:t>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上的</a:t>
            </a:r>
            <a:r>
              <a:rPr lang="zh-CN" altLang="en-US" b="1">
                <a:solidFill>
                  <a:srgbClr val="0070C0"/>
                </a:solidFill>
              </a:rPr>
              <a:t>覆盖</a:t>
            </a:r>
            <a:r>
              <a:rPr lang="zh-CN" altLang="en-US"/>
              <a:t>。</a:t>
            </a:r>
          </a:p>
          <a:p>
            <a:pPr>
              <a:spcBef>
                <a:spcPts val="600"/>
              </a:spcBef>
              <a:defRPr/>
            </a:pPr>
            <a:endParaRPr lang="en-US" altLang="zh-CN" b="1"/>
          </a:p>
          <a:p>
            <a:pPr>
              <a:spcBef>
                <a:spcPts val="600"/>
              </a:spcBef>
              <a:defRPr/>
            </a:pPr>
            <a:r>
              <a:rPr lang="zh-CN" altLang="en-US" b="1"/>
              <a:t>定义</a:t>
            </a:r>
            <a:endParaRPr lang="en-US" altLang="zh-CN" b="1"/>
          </a:p>
          <a:p>
            <a:pPr>
              <a:spcBef>
                <a:spcPts val="600"/>
              </a:spcBef>
              <a:defRPr/>
            </a:pPr>
            <a:r>
              <a:rPr lang="zh-CN" altLang="en-US"/>
              <a:t>设</a:t>
            </a:r>
            <a:r>
              <a:rPr lang="en-US" altLang="zh-CN"/>
              <a:t>A</a:t>
            </a:r>
            <a:r>
              <a:rPr lang="zh-CN" altLang="en-US"/>
              <a:t>是一非空集合， </a:t>
            </a:r>
            <a:r>
              <a:rPr lang="zh-CN" altLang="en-US">
                <a:sym typeface="Symbol" pitchFamily="18" charset="2"/>
              </a:rPr>
              <a:t></a:t>
            </a:r>
            <a:r>
              <a:rPr lang="zh-CN" altLang="en-US"/>
              <a:t> </a:t>
            </a:r>
            <a:r>
              <a:rPr lang="en-US" altLang="zh-CN"/>
              <a:t>= { A </a:t>
            </a:r>
            <a:r>
              <a:rPr lang="en-US" altLang="zh-CN" baseline="-25000">
                <a:sym typeface="Symbol" pitchFamily="18" charset="2"/>
              </a:rPr>
              <a:t></a:t>
            </a:r>
            <a:r>
              <a:rPr lang="en-US" altLang="zh-CN"/>
              <a:t> |  </a:t>
            </a:r>
            <a:r>
              <a:rPr lang="en-US" altLang="zh-CN">
                <a:sym typeface="Symbol" pitchFamily="18" charset="2"/>
              </a:rPr>
              <a:t>∧ </a:t>
            </a:r>
            <a:r>
              <a:rPr lang="en-US" altLang="zh-CN"/>
              <a:t>A </a:t>
            </a:r>
            <a:r>
              <a:rPr lang="en-US" altLang="zh-CN" baseline="-25000">
                <a:sym typeface="Symbol" pitchFamily="18" charset="2"/>
              </a:rPr>
              <a:t></a:t>
            </a:r>
            <a:r>
              <a:rPr lang="en-US" altLang="zh-CN">
                <a:sym typeface="Symbol" pitchFamily="18" charset="2"/>
              </a:rPr>
              <a:t>≠ } </a:t>
            </a:r>
            <a:r>
              <a:rPr lang="zh-CN" altLang="en-US">
                <a:sym typeface="Symbol" pitchFamily="18" charset="2"/>
              </a:rPr>
              <a:t>。若</a:t>
            </a:r>
          </a:p>
          <a:p>
            <a:pPr>
              <a:spcBef>
                <a:spcPts val="600"/>
              </a:spcBef>
              <a:defRPr/>
            </a:pPr>
            <a:r>
              <a:rPr lang="zh-CN" altLang="en-US">
                <a:sym typeface="Symbol" pitchFamily="18" charset="2"/>
              </a:rPr>
              <a:t>      </a:t>
            </a:r>
            <a:r>
              <a:rPr lang="en-US" altLang="zh-CN">
                <a:sym typeface="Symbol" pitchFamily="18" charset="2"/>
              </a:rPr>
              <a:t>1</a:t>
            </a:r>
            <a:r>
              <a:rPr lang="zh-CN" altLang="en-US">
                <a:sym typeface="Symbol" pitchFamily="18" charset="2"/>
              </a:rPr>
              <a:t>） </a:t>
            </a:r>
            <a:r>
              <a:rPr lang="en-US" altLang="zh-CN">
                <a:sym typeface="Symbol" pitchFamily="18" charset="2"/>
              </a:rPr>
              <a:t>A </a:t>
            </a:r>
            <a:r>
              <a:rPr lang="en-US" altLang="zh-CN"/>
              <a:t>=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en-US" altLang="zh-CN" baseline="20000">
                <a:sym typeface="Symbol" pitchFamily="18" charset="2"/>
              </a:rPr>
              <a:t>  </a:t>
            </a:r>
            <a:r>
              <a:rPr lang="en-US" altLang="zh-CN">
                <a:sym typeface="Symbol" pitchFamily="18" charset="2"/>
              </a:rPr>
              <a:t> </a:t>
            </a:r>
            <a:r>
              <a:rPr lang="en-US" altLang="zh-CN"/>
              <a:t>A </a:t>
            </a:r>
            <a:r>
              <a:rPr lang="en-US" altLang="zh-CN" baseline="-25000">
                <a:sym typeface="Symbol" pitchFamily="18" charset="2"/>
              </a:rPr>
              <a:t></a:t>
            </a:r>
            <a:r>
              <a:rPr lang="en-US" altLang="zh-CN"/>
              <a:t> </a:t>
            </a:r>
            <a:endParaRPr lang="en-US" altLang="zh-CN">
              <a:sym typeface="Symbol" pitchFamily="18" charset="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>
                <a:sym typeface="Symbol" pitchFamily="18" charset="2"/>
              </a:rPr>
              <a:t>      2</a:t>
            </a:r>
            <a:r>
              <a:rPr lang="zh-CN" altLang="en-US">
                <a:sym typeface="Symbol" pitchFamily="18" charset="2"/>
              </a:rPr>
              <a:t>）当 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≠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zh-CN" altLang="en-US">
                <a:sym typeface="Symbol" pitchFamily="18" charset="2"/>
              </a:rPr>
              <a:t>时，有 </a:t>
            </a:r>
            <a:r>
              <a:rPr lang="en-US" altLang="zh-CN"/>
              <a:t>A </a:t>
            </a:r>
            <a:r>
              <a:rPr lang="en-US" altLang="zh-CN" baseline="-25000">
                <a:sym typeface="Symbol" pitchFamily="18" charset="2"/>
              </a:rPr>
              <a:t>1</a:t>
            </a:r>
            <a:r>
              <a:rPr lang="en-US" altLang="zh-CN"/>
              <a:t>∩A </a:t>
            </a:r>
            <a:r>
              <a:rPr lang="en-US" altLang="zh-CN" baseline="-25000">
                <a:sym typeface="Symbol" pitchFamily="18" charset="2"/>
              </a:rPr>
              <a:t>2</a:t>
            </a:r>
            <a:r>
              <a:rPr lang="en-US" altLang="zh-CN"/>
              <a:t> = </a:t>
            </a:r>
            <a:r>
              <a:rPr lang="en-US" altLang="zh-CN">
                <a:sym typeface="Symbol" pitchFamily="18" charset="2"/>
              </a:rPr>
              <a:t></a:t>
            </a:r>
          </a:p>
          <a:p>
            <a:pPr>
              <a:spcBef>
                <a:spcPts val="600"/>
              </a:spcBef>
              <a:defRPr/>
            </a:pPr>
            <a:r>
              <a:rPr lang="zh-CN" altLang="en-US">
                <a:sym typeface="Symbol" pitchFamily="18" charset="2"/>
              </a:rPr>
              <a:t>则称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上的一个</a:t>
            </a:r>
            <a:r>
              <a:rPr lang="zh-CN" altLang="en-US" b="1">
                <a:solidFill>
                  <a:srgbClr val="0070C0"/>
                </a:solidFill>
              </a:rPr>
              <a:t>划分</a:t>
            </a:r>
            <a:r>
              <a:rPr lang="zh-CN" altLang="en-US"/>
              <a:t>。</a:t>
            </a:r>
          </a:p>
          <a:p>
            <a:pPr>
              <a:spcBef>
                <a:spcPts val="600"/>
              </a:spcBef>
              <a:defRPr/>
            </a:pPr>
            <a:endParaRPr lang="en-US" altLang="zh-CN"/>
          </a:p>
          <a:p>
            <a:pPr>
              <a:spcBef>
                <a:spcPts val="600"/>
              </a:spcBef>
              <a:defRPr/>
            </a:pPr>
            <a:r>
              <a:rPr lang="zh-CN" altLang="en-US"/>
              <a:t>由划分的定义知，</a:t>
            </a:r>
            <a:r>
              <a:rPr lang="en-US" altLang="zh-CN"/>
              <a:t>A</a:t>
            </a:r>
            <a:r>
              <a:rPr lang="zh-CN" altLang="en-US"/>
              <a:t>上的划分一定是</a:t>
            </a:r>
            <a:r>
              <a:rPr lang="en-US" altLang="zh-CN"/>
              <a:t>A</a:t>
            </a:r>
            <a:r>
              <a:rPr lang="zh-CN" altLang="en-US"/>
              <a:t>上的覆盖。</a:t>
            </a:r>
          </a:p>
          <a:p>
            <a:pPr>
              <a:spcBef>
                <a:spcPts val="600"/>
              </a:spcBef>
              <a:defRPr/>
            </a:pPr>
            <a:endParaRPr lang="zh-CN" altLang="en-US"/>
          </a:p>
          <a:p>
            <a:pPr>
              <a:spcBef>
                <a:spcPts val="600"/>
              </a:spcBef>
              <a:defRPr/>
            </a:pPr>
            <a:r>
              <a:rPr lang="zh-CN" altLang="en-US" b="1"/>
              <a:t>定理</a:t>
            </a:r>
            <a:endParaRPr lang="en-US" altLang="zh-CN" b="1"/>
          </a:p>
          <a:p>
            <a:pPr>
              <a:spcBef>
                <a:spcPts val="600"/>
              </a:spcBef>
              <a:defRPr/>
            </a:pPr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是非空集合</a:t>
            </a:r>
            <a:r>
              <a:rPr lang="en-US" altLang="zh-CN"/>
              <a:t>X</a:t>
            </a:r>
            <a:r>
              <a:rPr lang="zh-CN" altLang="en-US"/>
              <a:t>上的等价关系。</a:t>
            </a:r>
            <a:r>
              <a:rPr lang="zh-CN" altLang="en-US">
                <a:sym typeface="Symbol" pitchFamily="18" charset="2"/>
              </a:rPr>
              <a:t> </a:t>
            </a:r>
            <a:r>
              <a:rPr lang="en-US" altLang="zh-CN" baseline="-25000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 = { 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</a:t>
            </a:r>
            <a:r>
              <a:rPr lang="en-US" altLang="zh-CN" baseline="-25000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 | 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X }</a:t>
            </a:r>
            <a:r>
              <a:rPr lang="zh-CN" altLang="en-US">
                <a:sym typeface="Symbol" pitchFamily="18" charset="2"/>
              </a:rPr>
              <a:t>，则称  </a:t>
            </a:r>
            <a:r>
              <a:rPr lang="en-US" altLang="zh-CN" baseline="-25000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zh-CN" altLang="en-US">
                <a:sym typeface="Symbol" pitchFamily="18" charset="2"/>
              </a:rPr>
              <a:t>是</a:t>
            </a:r>
            <a:r>
              <a:rPr lang="en-US" altLang="zh-CN">
                <a:sym typeface="Symbol" pitchFamily="18" charset="2"/>
              </a:rPr>
              <a:t>X</a:t>
            </a:r>
            <a:r>
              <a:rPr lang="zh-CN" altLang="en-US">
                <a:sym typeface="Symbol" pitchFamily="18" charset="2"/>
              </a:rPr>
              <a:t>上的一个划分。</a:t>
            </a:r>
          </a:p>
          <a:p>
            <a:pPr>
              <a:spcBef>
                <a:spcPts val="600"/>
              </a:spcBef>
              <a:defRPr/>
            </a:pPr>
            <a:endParaRPr lang="en-US" altLang="zh-CN"/>
          </a:p>
          <a:p>
            <a:pPr>
              <a:spcBef>
                <a:spcPts val="600"/>
              </a:spcBef>
              <a:defRPr/>
            </a:pPr>
            <a:r>
              <a:rPr lang="zh-CN" altLang="en-US"/>
              <a:t>定理</a:t>
            </a:r>
            <a:r>
              <a:rPr lang="en-US" altLang="zh-CN"/>
              <a:t>4</a:t>
            </a:r>
            <a:r>
              <a:rPr lang="zh-CN" altLang="en-US"/>
              <a:t>表明由集合</a:t>
            </a:r>
            <a:r>
              <a:rPr lang="en-US" altLang="zh-CN"/>
              <a:t>X</a:t>
            </a:r>
            <a:r>
              <a:rPr lang="zh-CN" altLang="en-US"/>
              <a:t>上的等价关系</a:t>
            </a:r>
            <a:r>
              <a:rPr lang="en-US" altLang="zh-CN"/>
              <a:t>R</a:t>
            </a:r>
            <a:r>
              <a:rPr lang="zh-CN" altLang="en-US"/>
              <a:t>产生的等价类集合构成集合</a:t>
            </a:r>
            <a:r>
              <a:rPr lang="en-US" altLang="zh-CN"/>
              <a:t>X</a:t>
            </a:r>
            <a:r>
              <a:rPr lang="zh-CN" altLang="en-US"/>
              <a:t>上的一个划分。</a:t>
            </a:r>
          </a:p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51C391-2D3D-482B-AE4D-6F1CF464DA38}"/>
              </a:ext>
            </a:extLst>
          </p:cNvPr>
          <p:cNvSpPr/>
          <p:nvPr/>
        </p:nvSpPr>
        <p:spPr>
          <a:xfrm>
            <a:off x="697138" y="1384887"/>
            <a:ext cx="8152169" cy="92472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6535EB3-D0DE-4A76-8513-685F73425E2E}"/>
              </a:ext>
            </a:extLst>
          </p:cNvPr>
          <p:cNvSpPr/>
          <p:nvPr/>
        </p:nvSpPr>
        <p:spPr>
          <a:xfrm>
            <a:off x="697137" y="2612672"/>
            <a:ext cx="8152169" cy="1590133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E2FC03-3DE1-49EC-A014-D8D886F6C37D}"/>
              </a:ext>
            </a:extLst>
          </p:cNvPr>
          <p:cNvSpPr/>
          <p:nvPr/>
        </p:nvSpPr>
        <p:spPr>
          <a:xfrm>
            <a:off x="697136" y="5154104"/>
            <a:ext cx="8152169" cy="92472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2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4.1  </a:t>
            </a:r>
            <a:r>
              <a:rPr lang="zh-CN" altLang="en-US"/>
              <a:t>集合的叉积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 dirty="0"/>
              <a:t>定义</a:t>
            </a:r>
            <a:endParaRPr lang="en-US" altLang="zh-CN" b="1" dirty="0"/>
          </a:p>
          <a:p>
            <a:r>
              <a:rPr lang="zh-CN" altLang="en-US" dirty="0"/>
              <a:t>设</a:t>
            </a:r>
            <a:r>
              <a:rPr lang="en-US" altLang="zh-CN" dirty="0"/>
              <a:t>A, B</a:t>
            </a:r>
            <a:r>
              <a:rPr lang="zh-CN" altLang="en-US" dirty="0"/>
              <a:t>是两个非空集合</a:t>
            </a:r>
          </a:p>
          <a:p>
            <a:r>
              <a:rPr lang="zh-CN" altLang="en-US" dirty="0"/>
              <a:t>             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B={ 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｜</a:t>
            </a:r>
            <a:r>
              <a:rPr lang="en-US" altLang="zh-CN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A</a:t>
            </a:r>
            <a:r>
              <a:rPr lang="en-US" altLang="zh-CN" dirty="0" err="1"/>
              <a:t>∧b</a:t>
            </a:r>
            <a:r>
              <a:rPr lang="en-US" altLang="zh-CN" dirty="0" err="1">
                <a:sym typeface="Symbol" panose="05050102010706020507" pitchFamily="18" charset="2"/>
              </a:rPr>
              <a:t>B</a:t>
            </a:r>
            <a:r>
              <a:rPr lang="en-US" altLang="zh-CN" dirty="0">
                <a:sym typeface="Symbol" panose="05050102010706020507" pitchFamily="18" charset="2"/>
              </a:rPr>
              <a:t> }</a:t>
            </a:r>
          </a:p>
          <a:p>
            <a:r>
              <a:rPr lang="zh-CN" altLang="en-US" dirty="0">
                <a:sym typeface="Symbol" panose="05050102010706020507" pitchFamily="18" charset="2"/>
              </a:rPr>
              <a:t>称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的叉积（笛卡儿积）集合。</a:t>
            </a:r>
          </a:p>
          <a:p>
            <a:endParaRPr lang="zh-CN" altLang="en-US" dirty="0"/>
          </a:p>
          <a:p>
            <a:r>
              <a:rPr lang="zh-CN" altLang="en-US" dirty="0"/>
              <a:t>两个集合的叉积是一个新的集合，它的元素是一些二元组，在每个二元组中，第一个位置上的元素称为</a:t>
            </a:r>
            <a:r>
              <a:rPr lang="zh-CN" altLang="en-US" b="1" dirty="0">
                <a:solidFill>
                  <a:srgbClr val="0070C0"/>
                </a:solidFill>
              </a:rPr>
              <a:t>前者</a:t>
            </a:r>
            <a:r>
              <a:rPr lang="zh-CN" altLang="en-US" dirty="0"/>
              <a:t>，第二个位置上的元素称为</a:t>
            </a:r>
            <a:r>
              <a:rPr lang="zh-CN" altLang="en-US" b="1" dirty="0">
                <a:solidFill>
                  <a:srgbClr val="0070C0"/>
                </a:solidFill>
              </a:rPr>
              <a:t>后者</a:t>
            </a:r>
            <a:r>
              <a:rPr lang="zh-CN" altLang="en-US" dirty="0"/>
              <a:t>。</a:t>
            </a:r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B</a:t>
            </a:r>
            <a:r>
              <a:rPr lang="zh-CN" altLang="en-US" dirty="0"/>
              <a:t>中，</a:t>
            </a:r>
            <a:r>
              <a:rPr lang="en-US" altLang="zh-CN" dirty="0"/>
              <a:t>A</a:t>
            </a:r>
            <a:r>
              <a:rPr lang="zh-CN" altLang="en-US" dirty="0"/>
              <a:t>称为</a:t>
            </a:r>
            <a:r>
              <a:rPr lang="zh-CN" altLang="en-US" b="1" dirty="0">
                <a:solidFill>
                  <a:srgbClr val="0070C0"/>
                </a:solidFill>
              </a:rPr>
              <a:t>前集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称为</a:t>
            </a:r>
            <a:r>
              <a:rPr lang="zh-CN" altLang="en-US" b="1" dirty="0">
                <a:solidFill>
                  <a:srgbClr val="0070C0"/>
                </a:solidFill>
              </a:rPr>
              <a:t>后集</a:t>
            </a:r>
            <a:r>
              <a:rPr lang="zh-CN" altLang="en-US" dirty="0"/>
              <a:t>。前集与后集可以相同，也可以不相同。若前集与后集相同，则记为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A=A</a:t>
            </a:r>
            <a:r>
              <a:rPr lang="en-US" altLang="zh-CN" baseline="30000" dirty="0"/>
              <a:t>2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</a:p>
          <a:p>
            <a:endParaRPr lang="en-US" altLang="zh-CN" dirty="0"/>
          </a:p>
          <a:p>
            <a:r>
              <a:rPr lang="zh-CN" altLang="en-US" dirty="0"/>
              <a:t>规定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</a:t>
            </a:r>
            <a:r>
              <a:rPr lang="en-US" altLang="zh-CN" dirty="0"/>
              <a:t> = 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 = </a:t>
            </a:r>
            <a:r>
              <a:rPr lang="en-US" altLang="zh-CN" dirty="0">
                <a:sym typeface="Symbol" panose="05050102010706020507" pitchFamily="18" charset="2"/>
              </a:rPr>
              <a:t></a:t>
            </a:r>
            <a:r>
              <a:rPr lang="en-US" altLang="zh-CN" dirty="0"/>
              <a:t>B</a:t>
            </a:r>
            <a:r>
              <a:rPr lang="zh-CN" altLang="en-US" dirty="0"/>
              <a:t>。由于若偶对的第一分量或第二分量不存在就没有偶对存在，故规定它们的叉积集合为空集。</a:t>
            </a:r>
          </a:p>
          <a:p>
            <a:endParaRPr lang="en-US" altLang="zh-CN" dirty="0"/>
          </a:p>
          <a:p>
            <a:r>
              <a:rPr lang="zh-CN" altLang="en-US" dirty="0"/>
              <a:t>由于偶对中的元素是有序的，因此一般地说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 B ≠ B 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 A</a:t>
            </a:r>
            <a:r>
              <a:rPr lang="zh-CN" altLang="en-US" dirty="0"/>
              <a:t>，也不满足结合率。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73C391-EC7A-4B8E-A5B6-607812430A42}"/>
              </a:ext>
            </a:extLst>
          </p:cNvPr>
          <p:cNvSpPr/>
          <p:nvPr/>
        </p:nvSpPr>
        <p:spPr>
          <a:xfrm>
            <a:off x="684260" y="1389179"/>
            <a:ext cx="8152169" cy="1384071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61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540B4A4-90DC-49FA-9579-4EB0786708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4.5.2  </a:t>
            </a:r>
            <a:r>
              <a:rPr lang="zh-CN" altLang="en-US"/>
              <a:t>划分与等价关系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D62ADA-F925-458B-968D-F0981E5CE9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定理</a:t>
            </a:r>
            <a:endParaRPr lang="en-US" altLang="zh-CN" b="1"/>
          </a:p>
          <a:p>
            <a:r>
              <a:rPr lang="zh-CN" altLang="en-US"/>
              <a:t>设</a:t>
            </a:r>
            <a:r>
              <a:rPr lang="zh-CN" altLang="en-US">
                <a:sym typeface="Symbol" panose="05050102010706020507" pitchFamily="18" charset="2"/>
              </a:rPr>
              <a:t></a:t>
            </a:r>
            <a:r>
              <a:rPr lang="zh-CN" altLang="en-US"/>
              <a:t>是非空集合</a:t>
            </a:r>
            <a:r>
              <a:rPr lang="en-US" altLang="zh-CN"/>
              <a:t>A</a:t>
            </a:r>
            <a:r>
              <a:rPr lang="zh-CN" altLang="en-US"/>
              <a:t>上的一个划分，则由</a:t>
            </a:r>
            <a:r>
              <a:rPr lang="zh-CN" altLang="en-US">
                <a:sym typeface="Symbol" panose="05050102010706020507" pitchFamily="18" charset="2"/>
              </a:rPr>
              <a:t></a:t>
            </a:r>
            <a:r>
              <a:rPr lang="zh-CN" altLang="en-US"/>
              <a:t> 可产生 </a:t>
            </a:r>
            <a:r>
              <a:rPr lang="en-US" altLang="zh-CN"/>
              <a:t>A </a:t>
            </a:r>
            <a:r>
              <a:rPr lang="zh-CN" altLang="en-US"/>
              <a:t>上的等价关系。</a:t>
            </a:r>
          </a:p>
          <a:p>
            <a:endParaRPr lang="zh-CN" altLang="en-US" b="1"/>
          </a:p>
          <a:p>
            <a:r>
              <a:rPr lang="zh-CN" altLang="en-US" b="1"/>
              <a:t>定理</a:t>
            </a:r>
            <a:endParaRPr lang="en-US" altLang="zh-CN" b="1"/>
          </a:p>
          <a:p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是非空集合</a:t>
            </a:r>
            <a:r>
              <a:rPr lang="en-US" altLang="zh-CN"/>
              <a:t>X</a:t>
            </a:r>
            <a:r>
              <a:rPr lang="zh-CN" altLang="en-US"/>
              <a:t>上的等价关系，</a:t>
            </a:r>
            <a:r>
              <a:rPr lang="zh-CN" altLang="en-US">
                <a:sym typeface="Symbol" panose="05050102010706020507" pitchFamily="18" charset="2"/>
              </a:rPr>
              <a:t> </a:t>
            </a:r>
            <a:r>
              <a:rPr lang="en-US" altLang="zh-CN">
                <a:sym typeface="Symbol" panose="05050102010706020507" pitchFamily="18" charset="2"/>
              </a:rPr>
              <a:t>= { 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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r>
              <a:rPr lang="en-US" altLang="zh-CN">
                <a:sym typeface="Symbol" panose="05050102010706020507" pitchFamily="18" charset="2"/>
              </a:rPr>
              <a:t> | 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X } </a:t>
            </a:r>
            <a:r>
              <a:rPr lang="zh-CN" altLang="en-US">
                <a:sym typeface="Symbol" panose="05050102010706020507" pitchFamily="18" charset="2"/>
              </a:rPr>
              <a:t>是</a:t>
            </a:r>
            <a:r>
              <a:rPr lang="en-US" altLang="zh-CN"/>
              <a:t>R</a:t>
            </a:r>
            <a:r>
              <a:rPr lang="zh-CN" altLang="en-US"/>
              <a:t>产生的</a:t>
            </a:r>
            <a:r>
              <a:rPr lang="en-US" altLang="zh-CN"/>
              <a:t>X</a:t>
            </a:r>
            <a:r>
              <a:rPr lang="zh-CN" altLang="en-US"/>
              <a:t>上的等价类集合。由此集合产生的等价关系</a:t>
            </a:r>
            <a:r>
              <a:rPr lang="en-US" altLang="zh-CN"/>
              <a:t>R</a:t>
            </a:r>
            <a:r>
              <a:rPr lang="en-US" altLang="zh-CN">
                <a:sym typeface="Symbol" panose="05050102010706020507" pitchFamily="18" charset="2"/>
              </a:rPr>
              <a:t></a:t>
            </a:r>
            <a:r>
              <a:rPr lang="zh-CN" altLang="en-US"/>
              <a:t>为</a:t>
            </a: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{(</a:t>
            </a:r>
            <a:r>
              <a:rPr lang="en-US" altLang="zh-CN" i="1"/>
              <a:t>x,y</a:t>
            </a:r>
            <a:r>
              <a:rPr lang="en-US" altLang="zh-CN"/>
              <a:t>) | 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X</a:t>
            </a:r>
            <a:r>
              <a:rPr lang="en-US" altLang="zh-CN"/>
              <a:t> )(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[</a:t>
            </a:r>
            <a:r>
              <a:rPr lang="en-US" altLang="zh-CN" i="1"/>
              <a:t>z</a:t>
            </a:r>
            <a:r>
              <a:rPr lang="en-US" altLang="zh-CN"/>
              <a:t>]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r>
              <a:rPr lang="en-US" altLang="zh-CN" baseline="-25000"/>
              <a:t> 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 </a:t>
            </a:r>
            <a:r>
              <a:rPr lang="en-US" altLang="zh-CN" i="1"/>
              <a:t>y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[</a:t>
            </a:r>
            <a:r>
              <a:rPr lang="en-US" altLang="zh-CN" i="1"/>
              <a:t>z</a:t>
            </a:r>
            <a:r>
              <a:rPr lang="en-US" altLang="zh-CN"/>
              <a:t>]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r>
              <a:rPr lang="en-US" altLang="zh-CN"/>
              <a:t>}</a:t>
            </a:r>
            <a:r>
              <a:rPr lang="zh-CN" altLang="en-US">
                <a:sym typeface="Symbol" panose="05050102010706020507" pitchFamily="18" charset="2"/>
              </a:rPr>
              <a:t>，则</a:t>
            </a:r>
            <a:r>
              <a:rPr lang="en-US" altLang="zh-CN">
                <a:sym typeface="Symbol" panose="05050102010706020507" pitchFamily="18" charset="2"/>
              </a:rPr>
              <a:t>R = R </a:t>
            </a:r>
            <a:r>
              <a:rPr lang="zh-CN" altLang="en-US">
                <a:sym typeface="Symbol" panose="05050102010706020507" pitchFamily="18" charset="2"/>
              </a:rPr>
              <a:t>。</a:t>
            </a:r>
          </a:p>
          <a:p>
            <a:endParaRPr lang="en-US" altLang="zh-CN">
              <a:sym typeface="Symbol" panose="05050102010706020507" pitchFamily="18" charset="2"/>
            </a:endParaRPr>
          </a:p>
          <a:p>
            <a:pPr algn="just"/>
            <a:r>
              <a:rPr lang="zh-CN" altLang="en-US">
                <a:sym typeface="Symbol" panose="05050102010706020507" pitchFamily="18" charset="2"/>
              </a:rPr>
              <a:t>由定理</a:t>
            </a:r>
            <a:r>
              <a:rPr lang="en-US" altLang="zh-CN">
                <a:sym typeface="Symbol" panose="05050102010706020507" pitchFamily="18" charset="2"/>
              </a:rPr>
              <a:t>6</a:t>
            </a:r>
            <a:r>
              <a:rPr lang="zh-CN" altLang="en-US">
                <a:sym typeface="Symbol" panose="05050102010706020507" pitchFamily="18" charset="2"/>
              </a:rPr>
              <a:t>知可由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推出 ，再由推出</a:t>
            </a:r>
            <a:r>
              <a:rPr lang="en-US" altLang="zh-CN">
                <a:sym typeface="Symbol" panose="05050102010706020507" pitchFamily="18" charset="2"/>
              </a:rPr>
              <a:t>R</a:t>
            </a:r>
            <a:r>
              <a:rPr lang="zh-CN" altLang="en-US">
                <a:sym typeface="Symbol" panose="05050102010706020507" pitchFamily="18" charset="2"/>
              </a:rPr>
              <a:t>，且</a:t>
            </a:r>
            <a:r>
              <a:rPr lang="en-US" altLang="zh-CN">
                <a:sym typeface="Symbol" panose="05050102010706020507" pitchFamily="18" charset="2"/>
              </a:rPr>
              <a:t>R = R</a:t>
            </a:r>
            <a:r>
              <a:rPr lang="zh-CN" altLang="en-US">
                <a:sym typeface="Symbol" panose="05050102010706020507" pitchFamily="18" charset="2"/>
              </a:rPr>
              <a:t>，故等价关系与划分是一一对应的。</a:t>
            </a:r>
          </a:p>
          <a:p>
            <a:endParaRPr lang="zh-CN" altLang="en-US" b="1">
              <a:sym typeface="Symbol" panose="05050102010706020507" pitchFamily="18" charset="2"/>
            </a:endParaRPr>
          </a:p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D1DCCE-BB6E-4186-BD19-21C81112809E}"/>
              </a:ext>
            </a:extLst>
          </p:cNvPr>
          <p:cNvSpPr/>
          <p:nvPr/>
        </p:nvSpPr>
        <p:spPr>
          <a:xfrm>
            <a:off x="684259" y="1389180"/>
            <a:ext cx="8152169" cy="697197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70C4C4-961C-47CC-B850-BDE61A3985F7}"/>
              </a:ext>
            </a:extLst>
          </p:cNvPr>
          <p:cNvSpPr/>
          <p:nvPr/>
        </p:nvSpPr>
        <p:spPr>
          <a:xfrm>
            <a:off x="684259" y="2436662"/>
            <a:ext cx="8152169" cy="116513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59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540B4A4-90DC-49FA-9579-4EB0786708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4.5.2  </a:t>
            </a:r>
            <a:r>
              <a:rPr lang="zh-CN" altLang="en-US"/>
              <a:t>划分与等价关系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D62ADA-F925-458B-968D-F0981E5CE9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4260" y="1389180"/>
            <a:ext cx="8152169" cy="4762239"/>
          </a:xfrm>
        </p:spPr>
        <p:txBody>
          <a:bodyPr/>
          <a:lstStyle/>
          <a:p>
            <a:r>
              <a:rPr lang="zh-CN" altLang="en-US" b="1">
                <a:sym typeface="Symbol" panose="05050102010706020507" pitchFamily="18" charset="2"/>
              </a:rPr>
              <a:t>定理</a:t>
            </a:r>
            <a:endParaRPr lang="en-US" altLang="zh-CN" b="1">
              <a:sym typeface="Symbol" panose="05050102010706020507" pitchFamily="18" charset="2"/>
            </a:endParaRPr>
          </a:p>
          <a:p>
            <a:r>
              <a:rPr lang="zh-CN" altLang="en-US"/>
              <a:t>设 </a:t>
            </a:r>
            <a:r>
              <a:rPr lang="zh-CN" altLang="en-US">
                <a:sym typeface="Symbol" panose="05050102010706020507" pitchFamily="18" charset="2"/>
              </a:rPr>
              <a:t></a:t>
            </a:r>
            <a:r>
              <a:rPr lang="zh-CN" altLang="en-US"/>
              <a:t> </a:t>
            </a:r>
            <a:r>
              <a:rPr lang="en-US" altLang="zh-CN"/>
              <a:t>= { A </a:t>
            </a:r>
            <a:r>
              <a:rPr lang="en-US" altLang="zh-CN" baseline="-25000">
                <a:sym typeface="Symbol" panose="05050102010706020507" pitchFamily="18" charset="2"/>
              </a:rPr>
              <a:t></a:t>
            </a:r>
            <a:r>
              <a:rPr lang="en-US" altLang="zh-CN"/>
              <a:t> | </a:t>
            </a:r>
            <a:r>
              <a:rPr lang="en-US" altLang="zh-CN">
                <a:sym typeface="Symbol" panose="05050102010706020507" pitchFamily="18" charset="2"/>
              </a:rPr>
              <a:t>∧</a:t>
            </a:r>
            <a:r>
              <a:rPr lang="en-US" altLang="zh-CN"/>
              <a:t>A </a:t>
            </a:r>
            <a:r>
              <a:rPr lang="en-US" altLang="zh-CN" baseline="-25000">
                <a:sym typeface="Symbol" panose="05050102010706020507" pitchFamily="18" charset="2"/>
              </a:rPr>
              <a:t></a:t>
            </a:r>
            <a:r>
              <a:rPr lang="en-US" altLang="zh-CN">
                <a:sym typeface="Symbol" panose="05050102010706020507" pitchFamily="18" charset="2"/>
              </a:rPr>
              <a:t>≠ }</a:t>
            </a:r>
            <a:r>
              <a:rPr lang="zh-CN" altLang="en-US"/>
              <a:t>是非空集合</a:t>
            </a:r>
            <a:r>
              <a:rPr lang="en-US" altLang="zh-CN"/>
              <a:t>A</a:t>
            </a:r>
            <a:r>
              <a:rPr lang="zh-CN" altLang="en-US"/>
              <a:t>上的一个划分，</a:t>
            </a:r>
            <a:r>
              <a:rPr lang="en-US" altLang="zh-CN"/>
              <a:t>R={ (</a:t>
            </a:r>
            <a:r>
              <a:rPr lang="en-US" altLang="zh-CN" i="1"/>
              <a:t>a,b</a:t>
            </a:r>
            <a:r>
              <a:rPr lang="en-US" altLang="zh-CN"/>
              <a:t>) | (</a:t>
            </a:r>
            <a:r>
              <a:rPr lang="en-US" altLang="zh-CN">
                <a:sym typeface="Symbol" panose="05050102010706020507" pitchFamily="18" charset="2"/>
              </a:rPr>
              <a:t>  )(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A </a:t>
            </a:r>
            <a:r>
              <a:rPr lang="en-US" altLang="zh-CN" baseline="-25000">
                <a:sym typeface="Symbol" panose="05050102010706020507" pitchFamily="18" charset="2"/>
              </a:rPr>
              <a:t></a:t>
            </a:r>
            <a:r>
              <a:rPr lang="en-US" altLang="zh-CN">
                <a:sym typeface="Symbol" panose="05050102010706020507" pitchFamily="18" charset="2"/>
              </a:rPr>
              <a:t>∧</a:t>
            </a:r>
            <a:r>
              <a:rPr lang="en-US" altLang="zh-CN" i="1">
                <a:sym typeface="Symbol" panose="05050102010706020507" pitchFamily="18" charset="2"/>
              </a:rPr>
              <a:t>b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A </a:t>
            </a:r>
            <a:r>
              <a:rPr lang="en-US" altLang="zh-CN" baseline="-25000">
                <a:sym typeface="Symbol" panose="05050102010706020507" pitchFamily="18" charset="2"/>
              </a:rPr>
              <a:t></a:t>
            </a:r>
            <a:r>
              <a:rPr lang="en-US" altLang="zh-CN"/>
              <a:t> ) }</a:t>
            </a:r>
            <a:r>
              <a:rPr lang="zh-CN" altLang="en-US"/>
              <a:t>是由</a:t>
            </a:r>
            <a:r>
              <a:rPr lang="zh-CN" altLang="en-US">
                <a:sym typeface="Symbol" panose="05050102010706020507" pitchFamily="18" charset="2"/>
              </a:rPr>
              <a:t>产生的</a:t>
            </a:r>
            <a:r>
              <a:rPr lang="en-US" altLang="zh-CN"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上的等价关系，  </a:t>
            </a:r>
            <a:r>
              <a:rPr lang="en-US" altLang="zh-CN">
                <a:sym typeface="Symbol" panose="05050102010706020507" pitchFamily="18" charset="2"/>
              </a:rPr>
              <a:t>= { 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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r>
              <a:rPr lang="en-US" altLang="zh-CN">
                <a:sym typeface="Symbol" panose="05050102010706020507" pitchFamily="18" charset="2"/>
              </a:rPr>
              <a:t> | 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A }</a:t>
            </a:r>
            <a:r>
              <a:rPr lang="zh-CN" altLang="en-US">
                <a:sym typeface="Symbol" panose="05050102010706020507" pitchFamily="18" charset="2"/>
              </a:rPr>
              <a:t>是由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产生的等价类集合，则</a:t>
            </a:r>
            <a:r>
              <a:rPr lang="en-US" altLang="zh-CN">
                <a:sym typeface="Symbol" panose="05050102010706020507" pitchFamily="18" charset="2"/>
              </a:rPr>
              <a:t>=  </a:t>
            </a:r>
            <a:r>
              <a:rPr lang="zh-CN" altLang="en-US">
                <a:sym typeface="Symbol" panose="05050102010706020507" pitchFamily="18" charset="2"/>
              </a:rPr>
              <a:t>。</a:t>
            </a:r>
          </a:p>
          <a:p>
            <a:endParaRPr lang="en-US" altLang="zh-CN">
              <a:sym typeface="Symbol" panose="05050102010706020507" pitchFamily="18" charset="2"/>
            </a:endParaRPr>
          </a:p>
          <a:p>
            <a:r>
              <a:rPr lang="zh-CN" altLang="en-US">
                <a:sym typeface="Symbol" panose="05050102010706020507" pitchFamily="18" charset="2"/>
              </a:rPr>
              <a:t>由定理</a:t>
            </a:r>
            <a:r>
              <a:rPr lang="en-US" altLang="zh-CN">
                <a:sym typeface="Symbol" panose="05050102010706020507" pitchFamily="18" charset="2"/>
              </a:rPr>
              <a:t>7</a:t>
            </a:r>
            <a:r>
              <a:rPr lang="zh-CN" altLang="en-US">
                <a:sym typeface="Symbol" panose="05050102010706020507" pitchFamily="18" charset="2"/>
              </a:rPr>
              <a:t>知可由推出 </a:t>
            </a:r>
            <a:r>
              <a:rPr lang="en-US" altLang="zh-CN">
                <a:sym typeface="Symbol" panose="05050102010706020507" pitchFamily="18" charset="2"/>
              </a:rPr>
              <a:t>R </a:t>
            </a:r>
            <a:r>
              <a:rPr lang="zh-CN" altLang="en-US">
                <a:sym typeface="Symbol" panose="05050102010706020507" pitchFamily="18" charset="2"/>
              </a:rPr>
              <a:t>，再由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推出，且 </a:t>
            </a:r>
            <a:r>
              <a:rPr lang="en-US" altLang="zh-CN">
                <a:sym typeface="Symbol" panose="05050102010706020507" pitchFamily="18" charset="2"/>
              </a:rPr>
              <a:t>=  </a:t>
            </a:r>
            <a:r>
              <a:rPr lang="zh-CN" altLang="en-US">
                <a:sym typeface="Symbol" panose="05050102010706020507" pitchFamily="18" charset="2"/>
              </a:rPr>
              <a:t>，故划分与等价关系是一一对应的。</a:t>
            </a:r>
          </a:p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70C4C4-961C-47CC-B850-BDE61A3985F7}"/>
              </a:ext>
            </a:extLst>
          </p:cNvPr>
          <p:cNvSpPr/>
          <p:nvPr/>
        </p:nvSpPr>
        <p:spPr>
          <a:xfrm>
            <a:off x="684259" y="1415550"/>
            <a:ext cx="8152169" cy="116513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41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41258" y="1626050"/>
            <a:ext cx="4638675" cy="397590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4.1  </a:t>
            </a:r>
            <a:r>
              <a:rPr lang="zh-CN" altLang="en-US" sz="2400">
                <a:effectLst/>
              </a:rPr>
              <a:t>集合的叉积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4.2  </a:t>
            </a:r>
            <a:r>
              <a:rPr lang="zh-CN" altLang="en-US" sz="2400">
                <a:effectLst/>
              </a:rPr>
              <a:t>关系的定义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4.3  </a:t>
            </a:r>
            <a:r>
              <a:rPr lang="zh-CN" altLang="en-US" sz="2400">
                <a:effectLst/>
              </a:rPr>
              <a:t>关系的运算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4.4  </a:t>
            </a:r>
            <a:r>
              <a:rPr lang="zh-CN" altLang="en-US" sz="2400">
                <a:effectLst/>
              </a:rPr>
              <a:t>二元关系的基本性质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4.5  </a:t>
            </a:r>
            <a:r>
              <a:rPr lang="zh-CN" altLang="en-US" sz="2400">
                <a:effectLst/>
              </a:rPr>
              <a:t>等价关系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rgbClr val="FF0000"/>
                </a:solidFill>
                <a:effectLst/>
              </a:rPr>
              <a:t>4.6 </a:t>
            </a:r>
            <a:r>
              <a:rPr lang="zh-CN" altLang="en-US" sz="2400">
                <a:solidFill>
                  <a:srgbClr val="FF0000"/>
                </a:solidFill>
                <a:effectLst/>
              </a:rPr>
              <a:t> 半序关系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43346" cy="514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关系</a:t>
            </a:r>
          </a:p>
        </p:txBody>
      </p:sp>
    </p:spTree>
    <p:extLst>
      <p:ext uri="{BB962C8B-B14F-4D97-AF65-F5344CB8AC3E}">
        <p14:creationId xmlns:p14="http://schemas.microsoft.com/office/powerpoint/2010/main" val="19560399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46CBE9D-166E-44CD-8C28-D1F3E9565B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4.6 </a:t>
            </a:r>
            <a:r>
              <a:rPr lang="zh-CN" altLang="en-US"/>
              <a:t> 半序关系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A4DE97-B6CF-4C0A-8C81-17684EF9D5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定义</a:t>
            </a:r>
            <a:endParaRPr lang="en-US" altLang="zh-CN" b="1"/>
          </a:p>
          <a:p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是非空集合</a:t>
            </a:r>
            <a:r>
              <a:rPr lang="en-US" altLang="zh-CN"/>
              <a:t>X</a:t>
            </a:r>
            <a:r>
              <a:rPr lang="zh-CN" altLang="en-US"/>
              <a:t>上的二元关系，若</a:t>
            </a:r>
            <a:r>
              <a:rPr lang="en-US" altLang="zh-CN"/>
              <a:t>R</a:t>
            </a:r>
            <a:r>
              <a:rPr lang="zh-CN" altLang="en-US"/>
              <a:t>是自反的、反对称的、传递的，则称</a:t>
            </a: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X</a:t>
            </a:r>
            <a:r>
              <a:rPr lang="zh-CN" altLang="en-US"/>
              <a:t>上的半序关系。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通常将半序关系</a:t>
            </a:r>
            <a:r>
              <a:rPr lang="en-US" altLang="zh-CN"/>
              <a:t>R</a:t>
            </a:r>
            <a:r>
              <a:rPr lang="zh-CN" altLang="en-US"/>
              <a:t>记为≤，称</a:t>
            </a:r>
            <a:r>
              <a:rPr lang="en-US" altLang="zh-CN"/>
              <a:t>(X, ≤)</a:t>
            </a:r>
            <a:r>
              <a:rPr lang="zh-CN" altLang="en-US"/>
              <a:t>为半序集</a:t>
            </a:r>
            <a:r>
              <a:rPr lang="en-US" altLang="zh-CN"/>
              <a:t>(Poset)</a:t>
            </a:r>
            <a:r>
              <a:rPr lang="zh-CN" altLang="en-US"/>
              <a:t>。</a:t>
            </a:r>
          </a:p>
          <a:p>
            <a:r>
              <a:rPr lang="zh-CN" altLang="en-US"/>
              <a:t>由于半序关系是自反的，故有</a:t>
            </a:r>
            <a:r>
              <a:rPr lang="zh-CN" altLang="en-US">
                <a:sym typeface="Symbol" panose="05050102010706020507" pitchFamily="18" charset="2"/>
              </a:rPr>
              <a:t></a:t>
            </a:r>
            <a:r>
              <a:rPr lang="en-US" altLang="zh-CN">
                <a:sym typeface="Symbol" panose="05050102010706020507" pitchFamily="18" charset="2"/>
              </a:rPr>
              <a:t>(R) = (R) =X </a:t>
            </a:r>
            <a:r>
              <a:rPr lang="zh-CN" altLang="en-US">
                <a:sym typeface="Symbol" panose="05050102010706020507" pitchFamily="18" charset="2"/>
              </a:rPr>
              <a:t>。</a:t>
            </a:r>
          </a:p>
          <a:p>
            <a:r>
              <a:rPr lang="zh-CN" altLang="en-US"/>
              <a:t>通常用</a:t>
            </a:r>
            <a:r>
              <a:rPr lang="en-US" altLang="zh-CN"/>
              <a:t>Hasse</a:t>
            </a:r>
            <a:r>
              <a:rPr lang="zh-CN" altLang="en-US"/>
              <a:t>图表示半序关系。</a:t>
            </a:r>
          </a:p>
          <a:p>
            <a:endParaRPr lang="en-US" altLang="zh-CN" b="1">
              <a:sym typeface="Symbol" panose="05050102010706020507" pitchFamily="18" charset="2"/>
            </a:endParaRPr>
          </a:p>
          <a:p>
            <a:r>
              <a:rPr lang="zh-CN" altLang="en-US" b="1">
                <a:sym typeface="Symbol" panose="05050102010706020507" pitchFamily="18" charset="2"/>
              </a:rPr>
              <a:t>例</a:t>
            </a:r>
            <a:r>
              <a:rPr lang="zh-CN" altLang="en-US">
                <a:sym typeface="Symbol" panose="05050102010706020507" pitchFamily="18" charset="2"/>
              </a:rPr>
              <a:t>  设</a:t>
            </a:r>
            <a:r>
              <a:rPr lang="en-US" altLang="zh-CN">
                <a:sym typeface="Symbol" panose="05050102010706020507" pitchFamily="18" charset="2"/>
              </a:rPr>
              <a:t>A = {a,b,c},2</a:t>
            </a:r>
            <a:r>
              <a:rPr lang="en-US" altLang="zh-CN" baseline="30000">
                <a:sym typeface="Symbol" panose="05050102010706020507" pitchFamily="18" charset="2"/>
              </a:rPr>
              <a:t>A </a:t>
            </a:r>
            <a:r>
              <a:rPr lang="en-US" altLang="zh-CN">
                <a:sym typeface="Symbol" panose="05050102010706020507" pitchFamily="18" charset="2"/>
              </a:rPr>
              <a:t>= {,{a},{b},{c},{a,b},{a,c},{b,c},{a,b,c}} </a:t>
            </a:r>
          </a:p>
          <a:p>
            <a:r>
              <a:rPr lang="zh-CN" altLang="en-US">
                <a:sym typeface="Symbol" panose="05050102010706020507" pitchFamily="18" charset="2"/>
              </a:rPr>
              <a:t>由于</a:t>
            </a:r>
            <a:r>
              <a:rPr lang="en-US" altLang="zh-CN">
                <a:sym typeface="Symbol" panose="05050102010706020507" pitchFamily="18" charset="2"/>
              </a:rPr>
              <a:t>2</a:t>
            </a:r>
            <a:r>
              <a:rPr lang="en-US" altLang="zh-CN" baseline="30000"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上的包含关系是自反的</a:t>
            </a:r>
            <a:r>
              <a:rPr lang="zh-CN" altLang="en-US"/>
              <a:t>、反对称的、传递的，故</a:t>
            </a:r>
            <a:r>
              <a:rPr lang="zh-CN" altLang="en-US">
                <a:sym typeface="Symbol" panose="05050102010706020507" pitchFamily="18" charset="2"/>
              </a:rPr>
              <a:t>包含关系是</a:t>
            </a:r>
            <a:r>
              <a:rPr lang="en-US" altLang="zh-CN">
                <a:sym typeface="Symbol" panose="05050102010706020507" pitchFamily="18" charset="2"/>
              </a:rPr>
              <a:t>2</a:t>
            </a:r>
            <a:r>
              <a:rPr lang="en-US" altLang="zh-CN" baseline="30000"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上的</a:t>
            </a:r>
            <a:r>
              <a:rPr lang="zh-CN" altLang="en-US"/>
              <a:t>半序关系。</a:t>
            </a:r>
          </a:p>
          <a:p>
            <a:r>
              <a:rPr lang="zh-CN" altLang="en-US"/>
              <a:t>自反性的边省略。</a:t>
            </a:r>
          </a:p>
          <a:p>
            <a:r>
              <a:rPr lang="zh-CN" altLang="en-US"/>
              <a:t>反对称性的方向省略。</a:t>
            </a:r>
          </a:p>
          <a:p>
            <a:r>
              <a:rPr lang="zh-CN" altLang="en-US"/>
              <a:t>传递性的边省略。</a:t>
            </a:r>
          </a:p>
          <a:p>
            <a:endParaRPr lang="zh-CN" altLang="en-US"/>
          </a:p>
        </p:txBody>
      </p:sp>
      <p:grpSp>
        <p:nvGrpSpPr>
          <p:cNvPr id="4" name="组合 37">
            <a:extLst>
              <a:ext uri="{FF2B5EF4-FFF2-40B4-BE49-F238E27FC236}">
                <a16:creationId xmlns:a16="http://schemas.microsoft.com/office/drawing/2014/main" id="{4999CEC0-1E0A-4FDF-88E2-3F8FA69E6537}"/>
              </a:ext>
            </a:extLst>
          </p:cNvPr>
          <p:cNvGrpSpPr>
            <a:grpSpLocks/>
          </p:cNvGrpSpPr>
          <p:nvPr/>
        </p:nvGrpSpPr>
        <p:grpSpPr bwMode="auto">
          <a:xfrm>
            <a:off x="3979592" y="4739426"/>
            <a:ext cx="2674493" cy="1884659"/>
            <a:chOff x="4932040" y="3902571"/>
            <a:chExt cx="3206080" cy="2694781"/>
          </a:xfrm>
        </p:grpSpPr>
        <p:grpSp>
          <p:nvGrpSpPr>
            <p:cNvPr id="5" name="组合 36">
              <a:extLst>
                <a:ext uri="{FF2B5EF4-FFF2-40B4-BE49-F238E27FC236}">
                  <a16:creationId xmlns:a16="http://schemas.microsoft.com/office/drawing/2014/main" id="{1A4B95C4-BB45-46A7-A807-8FFD0A37EC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8001" y="4293096"/>
              <a:ext cx="1902419" cy="1978000"/>
              <a:chOff x="5588001" y="4216896"/>
              <a:chExt cx="1902419" cy="1978000"/>
            </a:xfrm>
          </p:grpSpPr>
          <p:grpSp>
            <p:nvGrpSpPr>
              <p:cNvPr id="14" name="组合 35">
                <a:extLst>
                  <a:ext uri="{FF2B5EF4-FFF2-40B4-BE49-F238E27FC236}">
                    <a16:creationId xmlns:a16="http://schemas.microsoft.com/office/drawing/2014/main" id="{14ACBEEE-6ACC-4973-A714-039FEB4620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88001" y="4255368"/>
                <a:ext cx="1864319" cy="1896195"/>
                <a:chOff x="5588001" y="4255368"/>
                <a:chExt cx="1864319" cy="1896195"/>
              </a:xfrm>
            </p:grpSpPr>
            <p:sp>
              <p:nvSpPr>
                <p:cNvPr id="23" name="Line 77">
                  <a:extLst>
                    <a:ext uri="{FF2B5EF4-FFF2-40B4-BE49-F238E27FC236}">
                      <a16:creationId xmlns:a16="http://schemas.microsoft.com/office/drawing/2014/main" id="{C8C66EC1-3093-4707-B145-69A4849E68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16216" y="4255368"/>
                  <a:ext cx="0" cy="685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Line 78">
                  <a:extLst>
                    <a:ext uri="{FF2B5EF4-FFF2-40B4-BE49-F238E27FC236}">
                      <a16:creationId xmlns:a16="http://schemas.microsoft.com/office/drawing/2014/main" id="{1CBD4E91-3BB9-4C64-9394-8C2562AC10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41616" y="5457924"/>
                  <a:ext cx="0" cy="685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Line 79">
                  <a:extLst>
                    <a:ext uri="{FF2B5EF4-FFF2-40B4-BE49-F238E27FC236}">
                      <a16:creationId xmlns:a16="http://schemas.microsoft.com/office/drawing/2014/main" id="{5A152481-724C-4AA2-8E3F-973A04E046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05512" y="5529932"/>
                  <a:ext cx="914400" cy="609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Line 80">
                  <a:extLst>
                    <a:ext uri="{FF2B5EF4-FFF2-40B4-BE49-F238E27FC236}">
                      <a16:creationId xmlns:a16="http://schemas.microsoft.com/office/drawing/2014/main" id="{B503EF4E-5F2B-4FEC-AD54-D7335C2C42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05512" y="4862810"/>
                  <a:ext cx="914400" cy="609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Line 81">
                  <a:extLst>
                    <a:ext uri="{FF2B5EF4-FFF2-40B4-BE49-F238E27FC236}">
                      <a16:creationId xmlns:a16="http://schemas.microsoft.com/office/drawing/2014/main" id="{9E454A1F-CB41-46AB-B7BE-B9E3476157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16216" y="4259560"/>
                  <a:ext cx="914400" cy="609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Line 82">
                  <a:extLst>
                    <a:ext uri="{FF2B5EF4-FFF2-40B4-BE49-F238E27FC236}">
                      <a16:creationId xmlns:a16="http://schemas.microsoft.com/office/drawing/2014/main" id="{13EC68DB-8739-433E-920D-695A1F73AD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35738" y="4932363"/>
                  <a:ext cx="914400" cy="609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Line 83">
                  <a:extLst>
                    <a:ext uri="{FF2B5EF4-FFF2-40B4-BE49-F238E27FC236}">
                      <a16:creationId xmlns:a16="http://schemas.microsoft.com/office/drawing/2014/main" id="{7CD88EDD-B1B5-4950-853B-4F4368FA59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588001" y="4260851"/>
                  <a:ext cx="914400" cy="609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Line 84">
                  <a:extLst>
                    <a:ext uri="{FF2B5EF4-FFF2-40B4-BE49-F238E27FC236}">
                      <a16:creationId xmlns:a16="http://schemas.microsoft.com/office/drawing/2014/main" id="{3E0B07DF-DFFE-4F1B-A81E-A99B9912B8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528916" y="4861024"/>
                  <a:ext cx="914400" cy="609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Line 85">
                  <a:extLst>
                    <a:ext uri="{FF2B5EF4-FFF2-40B4-BE49-F238E27FC236}">
                      <a16:creationId xmlns:a16="http://schemas.microsoft.com/office/drawing/2014/main" id="{97FD910A-59DE-4E75-89EA-69EF5E5661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535738" y="5541963"/>
                  <a:ext cx="914400" cy="609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Line 86">
                  <a:extLst>
                    <a:ext uri="{FF2B5EF4-FFF2-40B4-BE49-F238E27FC236}">
                      <a16:creationId xmlns:a16="http://schemas.microsoft.com/office/drawing/2014/main" id="{3123EA33-4CC2-4EF8-859A-E64FC669E6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601816" y="4932363"/>
                  <a:ext cx="914400" cy="609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Line 87">
                  <a:extLst>
                    <a:ext uri="{FF2B5EF4-FFF2-40B4-BE49-F238E27FC236}">
                      <a16:creationId xmlns:a16="http://schemas.microsoft.com/office/drawing/2014/main" id="{3272CDE6-3DE9-44C6-962A-ED6BF4CD6B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99162" y="4869160"/>
                  <a:ext cx="0" cy="685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Line 88">
                  <a:extLst>
                    <a:ext uri="{FF2B5EF4-FFF2-40B4-BE49-F238E27FC236}">
                      <a16:creationId xmlns:a16="http://schemas.microsoft.com/office/drawing/2014/main" id="{41821722-7A39-4074-9FD5-17681AFDC8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452320" y="4869160"/>
                  <a:ext cx="0" cy="685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" name="Oval 69">
                <a:extLst>
                  <a:ext uri="{FF2B5EF4-FFF2-40B4-BE49-F238E27FC236}">
                    <a16:creationId xmlns:a16="http://schemas.microsoft.com/office/drawing/2014/main" id="{63EB2768-89E1-49D4-A439-B9164BD2D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9608" y="4216896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" name="Oval 70">
                <a:extLst>
                  <a:ext uri="{FF2B5EF4-FFF2-40B4-BE49-F238E27FC236}">
                    <a16:creationId xmlns:a16="http://schemas.microsoft.com/office/drawing/2014/main" id="{50B6C07E-8C7F-4337-B692-3AF141C7E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4970" y="481836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" name="Oval 71">
                <a:extLst>
                  <a:ext uri="{FF2B5EF4-FFF2-40B4-BE49-F238E27FC236}">
                    <a16:creationId xmlns:a16="http://schemas.microsoft.com/office/drawing/2014/main" id="{C93F3C86-7BF5-4662-B32F-DB65FF396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9324" y="5441032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" name="Oval 72">
                <a:extLst>
                  <a:ext uri="{FF2B5EF4-FFF2-40B4-BE49-F238E27FC236}">
                    <a16:creationId xmlns:a16="http://schemas.microsoft.com/office/drawing/2014/main" id="{0C2B9465-B31A-4FB5-894E-A95FF4305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12062" y="4852268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" name="Oval 73">
                <a:extLst>
                  <a:ext uri="{FF2B5EF4-FFF2-40B4-BE49-F238E27FC236}">
                    <a16:creationId xmlns:a16="http://schemas.microsoft.com/office/drawing/2014/main" id="{A7B0565A-750E-4456-BC14-2694C2A4A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0274" y="4877668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" name="Oval 74">
                <a:extLst>
                  <a:ext uri="{FF2B5EF4-FFF2-40B4-BE49-F238E27FC236}">
                    <a16:creationId xmlns:a16="http://schemas.microsoft.com/office/drawing/2014/main" id="{B3C84EAE-C6D2-49DE-856B-43529C5DB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4970" y="5498182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" name="Oval 75">
                <a:extLst>
                  <a:ext uri="{FF2B5EF4-FFF2-40B4-BE49-F238E27FC236}">
                    <a16:creationId xmlns:a16="http://schemas.microsoft.com/office/drawing/2014/main" id="{88A70B19-5B31-41B9-8063-D6AD4BA69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14220" y="5491832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" name="Oval 76">
                <a:extLst>
                  <a:ext uri="{FF2B5EF4-FFF2-40B4-BE49-F238E27FC236}">
                    <a16:creationId xmlns:a16="http://schemas.microsoft.com/office/drawing/2014/main" id="{C0D78659-7037-4933-BB76-FE065CBEB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3516" y="6118696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6" name="Text Box 89">
              <a:extLst>
                <a:ext uri="{FF2B5EF4-FFF2-40B4-BE49-F238E27FC236}">
                  <a16:creationId xmlns:a16="http://schemas.microsoft.com/office/drawing/2014/main" id="{D52DA252-3022-406A-8499-78CB6B8F1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4528" y="5373216"/>
              <a:ext cx="609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{a}</a:t>
              </a:r>
            </a:p>
          </p:txBody>
        </p:sp>
        <p:sp>
          <p:nvSpPr>
            <p:cNvPr id="7" name="Text Box 90">
              <a:extLst>
                <a:ext uri="{FF2B5EF4-FFF2-40B4-BE49-F238E27FC236}">
                  <a16:creationId xmlns:a16="http://schemas.microsoft.com/office/drawing/2014/main" id="{E2D1C6CE-33F2-4B7F-AC33-516E40558B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312" y="5389563"/>
              <a:ext cx="609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{c}</a:t>
              </a:r>
            </a:p>
          </p:txBody>
        </p:sp>
        <p:sp>
          <p:nvSpPr>
            <p:cNvPr id="8" name="Text Box 91">
              <a:extLst>
                <a:ext uri="{FF2B5EF4-FFF2-40B4-BE49-F238E27FC236}">
                  <a16:creationId xmlns:a16="http://schemas.microsoft.com/office/drawing/2014/main" id="{E5F039DC-E480-46D7-8895-1119B4644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2320" y="4725144"/>
              <a:ext cx="685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{b,c}</a:t>
              </a:r>
            </a:p>
          </p:txBody>
        </p:sp>
        <p:sp>
          <p:nvSpPr>
            <p:cNvPr id="9" name="Text Box 92">
              <a:extLst>
                <a:ext uri="{FF2B5EF4-FFF2-40B4-BE49-F238E27FC236}">
                  <a16:creationId xmlns:a16="http://schemas.microsoft.com/office/drawing/2014/main" id="{A4A5B4B6-2506-4036-A5E0-AFCA82669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74060" y="3902571"/>
              <a:ext cx="1066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{a,b,c}</a:t>
              </a:r>
            </a:p>
          </p:txBody>
        </p:sp>
        <p:sp>
          <p:nvSpPr>
            <p:cNvPr id="10" name="Text Box 93">
              <a:extLst>
                <a:ext uri="{FF2B5EF4-FFF2-40B4-BE49-F238E27FC236}">
                  <a16:creationId xmlns:a16="http://schemas.microsoft.com/office/drawing/2014/main" id="{1851750D-337E-4CDA-BF7D-3D052C7F0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2040" y="4703763"/>
              <a:ext cx="762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{a,b}</a:t>
              </a:r>
            </a:p>
          </p:txBody>
        </p:sp>
        <p:sp>
          <p:nvSpPr>
            <p:cNvPr id="11" name="Text Box 94">
              <a:extLst>
                <a:ext uri="{FF2B5EF4-FFF2-40B4-BE49-F238E27FC236}">
                  <a16:creationId xmlns:a16="http://schemas.microsoft.com/office/drawing/2014/main" id="{BF05C71A-8C62-4740-B03B-1C66ED18F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938" y="6200477"/>
              <a:ext cx="609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{  }</a:t>
              </a:r>
            </a:p>
          </p:txBody>
        </p:sp>
        <p:sp>
          <p:nvSpPr>
            <p:cNvPr id="12" name="Text Box 95">
              <a:extLst>
                <a:ext uri="{FF2B5EF4-FFF2-40B4-BE49-F238E27FC236}">
                  <a16:creationId xmlns:a16="http://schemas.microsoft.com/office/drawing/2014/main" id="{7F63FE30-BBB5-4FFB-8F92-E539AC951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1814" y="4963641"/>
              <a:ext cx="762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{a,c}</a:t>
              </a:r>
            </a:p>
          </p:txBody>
        </p:sp>
        <p:sp>
          <p:nvSpPr>
            <p:cNvPr id="13" name="Text Box 96">
              <a:extLst>
                <a:ext uri="{FF2B5EF4-FFF2-40B4-BE49-F238E27FC236}">
                  <a16:creationId xmlns:a16="http://schemas.microsoft.com/office/drawing/2014/main" id="{65F5052F-04C1-4D0C-8583-0826E781C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4208" y="5445224"/>
              <a:ext cx="609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{b}</a:t>
              </a:r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0FAA90E5-0CED-4B08-9E99-092B422A1248}"/>
              </a:ext>
            </a:extLst>
          </p:cNvPr>
          <p:cNvSpPr/>
          <p:nvPr/>
        </p:nvSpPr>
        <p:spPr>
          <a:xfrm>
            <a:off x="684259" y="1415550"/>
            <a:ext cx="8152169" cy="89835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88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46CBE9D-166E-44CD-8C28-D1F3E9565B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4.6 </a:t>
            </a:r>
            <a:r>
              <a:rPr lang="zh-CN" altLang="en-US"/>
              <a:t> 半序关系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A4DE97-B6CF-4C0A-8C81-17684EF9D5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例   </a:t>
            </a:r>
            <a:r>
              <a:rPr lang="zh-CN" altLang="en-US"/>
              <a:t>设</a:t>
            </a:r>
            <a:r>
              <a:rPr lang="en-US" altLang="zh-CN"/>
              <a:t>A = { 2, 3, 4, 6, 7, 8, 12, 36, 60 }</a:t>
            </a:r>
          </a:p>
          <a:p>
            <a:r>
              <a:rPr lang="en-US" altLang="zh-CN"/>
              <a:t>                R = { (a,b) | a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A 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 b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A 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 a | b }</a:t>
            </a:r>
          </a:p>
          <a:p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上的整除关系。</a:t>
            </a:r>
          </a:p>
          <a:p>
            <a:endParaRPr lang="en-US" altLang="zh-CN"/>
          </a:p>
          <a:p>
            <a:r>
              <a:rPr lang="zh-CN" altLang="en-US"/>
              <a:t>由整除的性质知</a:t>
            </a:r>
            <a:r>
              <a:rPr lang="en-US" altLang="zh-CN"/>
              <a:t>R</a:t>
            </a:r>
            <a:r>
              <a:rPr lang="zh-CN" altLang="en-US"/>
              <a:t>是自反的、反对称的、传递的。</a:t>
            </a:r>
          </a:p>
          <a:p>
            <a:r>
              <a:rPr lang="zh-CN" altLang="en-US"/>
              <a:t>由半序关系的定义知</a:t>
            </a: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上的半序关系。</a:t>
            </a:r>
          </a:p>
          <a:p>
            <a:r>
              <a:rPr lang="en-US" altLang="zh-CN"/>
              <a:t>R</a:t>
            </a:r>
            <a:r>
              <a:rPr lang="zh-CN" altLang="en-US"/>
              <a:t>的</a:t>
            </a:r>
            <a:r>
              <a:rPr lang="en-US" altLang="zh-CN"/>
              <a:t>Hasse</a:t>
            </a:r>
            <a:r>
              <a:rPr lang="zh-CN" altLang="en-US"/>
              <a:t>图如下：</a:t>
            </a:r>
          </a:p>
          <a:p>
            <a:endParaRPr lang="zh-CN" altLang="en-US"/>
          </a:p>
        </p:txBody>
      </p:sp>
      <p:grpSp>
        <p:nvGrpSpPr>
          <p:cNvPr id="4" name="Group 32">
            <a:extLst>
              <a:ext uri="{FF2B5EF4-FFF2-40B4-BE49-F238E27FC236}">
                <a16:creationId xmlns:a16="http://schemas.microsoft.com/office/drawing/2014/main" id="{DE3D0460-2BAE-4A88-85E3-A19DB05DB8E0}"/>
              </a:ext>
            </a:extLst>
          </p:cNvPr>
          <p:cNvGrpSpPr>
            <a:grpSpLocks/>
          </p:cNvGrpSpPr>
          <p:nvPr/>
        </p:nvGrpSpPr>
        <p:grpSpPr bwMode="auto">
          <a:xfrm>
            <a:off x="2937457" y="3804634"/>
            <a:ext cx="3200400" cy="2851150"/>
            <a:chOff x="1248" y="1824"/>
            <a:chExt cx="2016" cy="179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033E81D-4E49-4355-BF8C-84B3A8C26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0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D8FD5DF-9B0F-484D-A309-BF77319ED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0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DEFA154-C83F-4CAA-8F27-C1D4E98B0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0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42E0F1C-BD61-4FBB-AF41-97F47FB91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0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16C3EA2-E327-4981-A21D-D9C491DAF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44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2020DE2-EA47-4B4B-9C48-37A83AA7D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88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2253000-278D-433C-BC5C-6FF0FBB9E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88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C905647-3266-4EBA-8A86-55A72E238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31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2FA5A20-1704-424A-BE14-11217E213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31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81F3BAB7-EEA7-4C13-A23A-D05FE3E0E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9" y="2025"/>
              <a:ext cx="57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55111409-4437-4E0E-BEDF-0207F2365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064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A9972557-53DC-460C-AC2D-A939A59B82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5" y="20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B9C1A2C3-7284-48B8-A4AD-171833393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9" y="249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F1B20DDF-D24B-44DA-A82B-41A2A01CC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5" y="29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F8FA9523-460E-48E8-9A70-8B0E0BA608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5" y="206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AA8E5F3A-1EB6-42AD-8344-759CA2036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5" y="29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BD2CA6DE-CAB1-4569-9D69-A56E7B472C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87"/>
              <a:ext cx="52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906C3A8A-5D33-4FB9-8212-579ECD1E9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2898"/>
              <a:ext cx="57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743C1CDF-7E32-412E-89BC-DB2211A84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824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60</a:t>
              </a:r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88A6EDC0-77BC-4837-85E1-F0D2C9A89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824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36</a:t>
              </a:r>
            </a:p>
          </p:txBody>
        </p:sp>
        <p:sp>
          <p:nvSpPr>
            <p:cNvPr id="25" name="Text Box 25">
              <a:extLst>
                <a:ext uri="{FF2B5EF4-FFF2-40B4-BE49-F238E27FC236}">
                  <a16:creationId xmlns:a16="http://schemas.microsoft.com/office/drawing/2014/main" id="{B97E4863-E05F-4821-BC58-EF80FBF76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824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8</a:t>
              </a:r>
            </a:p>
          </p:txBody>
        </p:sp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2ACF3146-8259-4A49-A207-34B47590A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824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7</a:t>
              </a:r>
            </a:p>
          </p:txBody>
        </p:sp>
        <p:sp>
          <p:nvSpPr>
            <p:cNvPr id="27" name="Text Box 27">
              <a:extLst>
                <a:ext uri="{FF2B5EF4-FFF2-40B4-BE49-F238E27FC236}">
                  <a16:creationId xmlns:a16="http://schemas.microsoft.com/office/drawing/2014/main" id="{B6DBF7B2-4CFF-4F5D-974B-63AB10270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2812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4</a:t>
              </a:r>
            </a:p>
          </p:txBody>
        </p:sp>
        <p:sp>
          <p:nvSpPr>
            <p:cNvPr id="28" name="Text Box 28">
              <a:extLst>
                <a:ext uri="{FF2B5EF4-FFF2-40B4-BE49-F238E27FC236}">
                  <a16:creationId xmlns:a16="http://schemas.microsoft.com/office/drawing/2014/main" id="{542782A0-9565-4AB3-97DA-A347CEBCF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388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2</a:t>
              </a:r>
            </a:p>
          </p:txBody>
        </p:sp>
        <p:sp>
          <p:nvSpPr>
            <p:cNvPr id="29" name="Text Box 29">
              <a:extLst>
                <a:ext uri="{FF2B5EF4-FFF2-40B4-BE49-F238E27FC236}">
                  <a16:creationId xmlns:a16="http://schemas.microsoft.com/office/drawing/2014/main" id="{E4DD513A-527A-41B8-84A0-B4AB7B79A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408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3</a:t>
              </a:r>
            </a:p>
          </p:txBody>
        </p:sp>
        <p:sp>
          <p:nvSpPr>
            <p:cNvPr id="30" name="Text Box 30">
              <a:extLst>
                <a:ext uri="{FF2B5EF4-FFF2-40B4-BE49-F238E27FC236}">
                  <a16:creationId xmlns:a16="http://schemas.microsoft.com/office/drawing/2014/main" id="{25A426C5-EC10-4B22-B975-FFEB43CF0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802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6</a:t>
              </a:r>
            </a:p>
          </p:txBody>
        </p:sp>
        <p:sp>
          <p:nvSpPr>
            <p:cNvPr id="31" name="Text Box 31">
              <a:extLst>
                <a:ext uri="{FF2B5EF4-FFF2-40B4-BE49-F238E27FC236}">
                  <a16:creationId xmlns:a16="http://schemas.microsoft.com/office/drawing/2014/main" id="{E36571E2-7BB0-423B-9FB3-1D215FA754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38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083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46CBE9D-166E-44CD-8C28-D1F3E9565B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4.6 </a:t>
            </a:r>
            <a:r>
              <a:rPr lang="zh-CN" altLang="en-US"/>
              <a:t> 半序关系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A4DE97-B6CF-4C0A-8C81-17684EF9D5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b="1"/>
              <a:t>定义</a:t>
            </a:r>
            <a:endParaRPr lang="en-US" altLang="zh-CN" b="1"/>
          </a:p>
          <a:p>
            <a:pPr>
              <a:spcBef>
                <a:spcPts val="600"/>
              </a:spcBef>
            </a:pPr>
            <a:r>
              <a:rPr lang="zh-CN" altLang="en-US"/>
              <a:t>设</a:t>
            </a:r>
            <a:r>
              <a:rPr lang="en-US" altLang="zh-CN"/>
              <a:t>(X, ≤)</a:t>
            </a:r>
            <a:r>
              <a:rPr lang="zh-CN" altLang="en-US"/>
              <a:t>是半序集，</a:t>
            </a:r>
          </a:p>
          <a:p>
            <a:pPr>
              <a:spcBef>
                <a:spcPts val="600"/>
              </a:spcBef>
            </a:pPr>
            <a:r>
              <a:rPr lang="en-US" altLang="zh-CN"/>
              <a:t>1</a:t>
            </a:r>
            <a:r>
              <a:rPr lang="zh-CN" altLang="en-US"/>
              <a:t>）若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/>
              <a:t>b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X)(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X)(x≤b)</a:t>
            </a:r>
            <a:r>
              <a:rPr lang="zh-CN" altLang="en-US"/>
              <a:t>，则称 </a:t>
            </a:r>
            <a:r>
              <a:rPr lang="en-US" altLang="zh-CN"/>
              <a:t>b</a:t>
            </a:r>
            <a:r>
              <a:rPr lang="zh-CN" altLang="en-US"/>
              <a:t>是</a:t>
            </a:r>
            <a:r>
              <a:rPr lang="en-US" altLang="zh-CN"/>
              <a:t>X</a:t>
            </a:r>
            <a:r>
              <a:rPr lang="zh-CN" altLang="en-US"/>
              <a:t>上的最大元。</a:t>
            </a:r>
          </a:p>
          <a:p>
            <a:pPr>
              <a:spcBef>
                <a:spcPts val="600"/>
              </a:spcBef>
            </a:pPr>
            <a:r>
              <a:rPr lang="en-US" altLang="zh-CN"/>
              <a:t>2</a:t>
            </a:r>
            <a:r>
              <a:rPr lang="zh-CN" altLang="en-US"/>
              <a:t>）若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a</a:t>
            </a:r>
            <a:r>
              <a:rPr lang="en-US" altLang="zh-CN"/>
              <a:t>X)(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X)(a≤x)</a:t>
            </a:r>
            <a:r>
              <a:rPr lang="zh-CN" altLang="en-US"/>
              <a:t>，则称 </a:t>
            </a:r>
            <a:r>
              <a:rPr lang="en-US" altLang="zh-CN"/>
              <a:t>a </a:t>
            </a:r>
            <a:r>
              <a:rPr lang="zh-CN" altLang="en-US"/>
              <a:t>是</a:t>
            </a:r>
            <a:r>
              <a:rPr lang="en-US" altLang="zh-CN"/>
              <a:t>X</a:t>
            </a:r>
            <a:r>
              <a:rPr lang="zh-CN" altLang="en-US"/>
              <a:t>上的最小元。</a:t>
            </a:r>
          </a:p>
          <a:p>
            <a:pPr>
              <a:spcBef>
                <a:spcPts val="600"/>
              </a:spcBef>
            </a:pPr>
            <a:endParaRPr lang="zh-CN" altLang="en-US"/>
          </a:p>
          <a:p>
            <a:pPr>
              <a:spcBef>
                <a:spcPts val="600"/>
              </a:spcBef>
            </a:pPr>
            <a:r>
              <a:rPr lang="zh-CN" altLang="en-US" b="1"/>
              <a:t>定理</a:t>
            </a:r>
            <a:endParaRPr lang="en-US" altLang="zh-CN" b="1"/>
          </a:p>
          <a:p>
            <a:pPr>
              <a:spcBef>
                <a:spcPts val="600"/>
              </a:spcBef>
            </a:pPr>
            <a:r>
              <a:rPr lang="zh-CN" altLang="en-US"/>
              <a:t>若半序集</a:t>
            </a:r>
            <a:r>
              <a:rPr lang="en-US" altLang="zh-CN"/>
              <a:t>(X, ≤)</a:t>
            </a:r>
            <a:r>
              <a:rPr lang="zh-CN" altLang="en-US"/>
              <a:t>有最大</a:t>
            </a:r>
            <a:r>
              <a:rPr lang="en-US" altLang="zh-CN"/>
              <a:t>(</a:t>
            </a:r>
            <a:r>
              <a:rPr lang="zh-CN" altLang="en-US"/>
              <a:t>小</a:t>
            </a:r>
            <a:r>
              <a:rPr lang="en-US" altLang="zh-CN"/>
              <a:t>)</a:t>
            </a:r>
            <a:r>
              <a:rPr lang="zh-CN" altLang="en-US"/>
              <a:t>元，则最大</a:t>
            </a:r>
            <a:r>
              <a:rPr lang="en-US" altLang="zh-CN"/>
              <a:t>(</a:t>
            </a:r>
            <a:r>
              <a:rPr lang="zh-CN" altLang="en-US"/>
              <a:t>小</a:t>
            </a:r>
            <a:r>
              <a:rPr lang="en-US" altLang="zh-CN"/>
              <a:t>)</a:t>
            </a:r>
            <a:r>
              <a:rPr lang="zh-CN" altLang="en-US"/>
              <a:t>元唯一。</a:t>
            </a:r>
          </a:p>
          <a:p>
            <a:pPr>
              <a:spcBef>
                <a:spcPts val="600"/>
              </a:spcBef>
            </a:pPr>
            <a:endParaRPr lang="zh-CN" altLang="en-US"/>
          </a:p>
          <a:p>
            <a:pPr>
              <a:spcBef>
                <a:spcPts val="600"/>
              </a:spcBef>
            </a:pPr>
            <a:r>
              <a:rPr lang="zh-CN" altLang="en-US" b="1"/>
              <a:t>定义</a:t>
            </a:r>
            <a:endParaRPr lang="en-US" altLang="zh-CN" b="1"/>
          </a:p>
          <a:p>
            <a:pPr>
              <a:spcBef>
                <a:spcPts val="600"/>
              </a:spcBef>
            </a:pPr>
            <a:r>
              <a:rPr lang="zh-CN" altLang="en-US"/>
              <a:t>设</a:t>
            </a:r>
            <a:r>
              <a:rPr lang="en-US" altLang="zh-CN"/>
              <a:t>(X, ≤)</a:t>
            </a:r>
            <a:r>
              <a:rPr lang="zh-CN" altLang="en-US"/>
              <a:t>是半序集，</a:t>
            </a:r>
            <a:endParaRPr lang="zh-CN" altLang="en-US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r>
              <a:rPr lang="en-US" altLang="zh-CN">
                <a:sym typeface="Symbol" panose="05050102010706020507" pitchFamily="18" charset="2"/>
              </a:rPr>
              <a:t>1</a:t>
            </a:r>
            <a:r>
              <a:rPr lang="zh-CN" altLang="en-US">
                <a:sym typeface="Symbol" panose="05050102010706020507" pitchFamily="18" charset="2"/>
              </a:rPr>
              <a:t>）任取</a:t>
            </a:r>
            <a:r>
              <a:rPr lang="en-US" altLang="zh-CN"/>
              <a:t>b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X</a:t>
            </a:r>
            <a:r>
              <a:rPr lang="zh-CN" altLang="en-US"/>
              <a:t>，若</a:t>
            </a:r>
            <a:r>
              <a:rPr lang="en-US" altLang="zh-CN"/>
              <a:t>X</a:t>
            </a:r>
            <a:r>
              <a:rPr lang="zh-CN" altLang="en-US"/>
              <a:t>中不存在元素</a:t>
            </a:r>
            <a:r>
              <a:rPr lang="en-US" altLang="zh-CN"/>
              <a:t>x</a:t>
            </a:r>
            <a:r>
              <a:rPr lang="zh-CN" altLang="en-US"/>
              <a:t>，使 </a:t>
            </a:r>
            <a:r>
              <a:rPr lang="en-US" altLang="zh-CN"/>
              <a:t>b≤x </a:t>
            </a:r>
            <a:r>
              <a:rPr lang="zh-CN" altLang="en-US"/>
              <a:t>且 </a:t>
            </a:r>
            <a:r>
              <a:rPr lang="en-US" altLang="zh-CN"/>
              <a:t>b≠x</a:t>
            </a:r>
            <a:r>
              <a:rPr lang="zh-CN" altLang="en-US"/>
              <a:t>，则称 </a:t>
            </a:r>
            <a:r>
              <a:rPr lang="en-US" altLang="zh-CN"/>
              <a:t>b </a:t>
            </a:r>
            <a:r>
              <a:rPr lang="zh-CN" altLang="en-US"/>
              <a:t>是</a:t>
            </a:r>
            <a:r>
              <a:rPr lang="en-US" altLang="zh-CN"/>
              <a:t>X</a:t>
            </a:r>
            <a:r>
              <a:rPr lang="zh-CN" altLang="en-US"/>
              <a:t>中的极大元。</a:t>
            </a:r>
          </a:p>
          <a:p>
            <a:pPr>
              <a:spcBef>
                <a:spcPts val="600"/>
              </a:spcBef>
            </a:pPr>
            <a:r>
              <a:rPr lang="en-US" altLang="zh-CN"/>
              <a:t>2</a:t>
            </a:r>
            <a:r>
              <a:rPr lang="zh-CN" altLang="en-US">
                <a:sym typeface="Symbol" panose="05050102010706020507" pitchFamily="18" charset="2"/>
              </a:rPr>
              <a:t>）任取</a:t>
            </a:r>
            <a:r>
              <a:rPr lang="en-US" altLang="zh-CN">
                <a:sym typeface="Symbol" panose="05050102010706020507" pitchFamily="18" charset="2"/>
              </a:rPr>
              <a:t>a</a:t>
            </a:r>
            <a:r>
              <a:rPr lang="en-US" altLang="zh-CN"/>
              <a:t>X</a:t>
            </a:r>
            <a:r>
              <a:rPr lang="zh-CN" altLang="en-US"/>
              <a:t>，若</a:t>
            </a:r>
            <a:r>
              <a:rPr lang="en-US" altLang="zh-CN"/>
              <a:t>X</a:t>
            </a:r>
            <a:r>
              <a:rPr lang="zh-CN" altLang="en-US"/>
              <a:t>中不存在元素</a:t>
            </a:r>
            <a:r>
              <a:rPr lang="en-US" altLang="zh-CN"/>
              <a:t>x</a:t>
            </a:r>
            <a:r>
              <a:rPr lang="zh-CN" altLang="en-US"/>
              <a:t>，使 </a:t>
            </a:r>
            <a:r>
              <a:rPr lang="en-US" altLang="zh-CN"/>
              <a:t>x≤a </a:t>
            </a:r>
            <a:r>
              <a:rPr lang="zh-CN" altLang="en-US"/>
              <a:t>且 </a:t>
            </a:r>
            <a:r>
              <a:rPr lang="en-US" altLang="zh-CN"/>
              <a:t>a≠x</a:t>
            </a:r>
            <a:r>
              <a:rPr lang="zh-CN" altLang="en-US"/>
              <a:t>，则称 </a:t>
            </a:r>
            <a:r>
              <a:rPr lang="en-US" altLang="zh-CN"/>
              <a:t>a </a:t>
            </a:r>
            <a:r>
              <a:rPr lang="zh-CN" altLang="en-US"/>
              <a:t>是</a:t>
            </a:r>
            <a:r>
              <a:rPr lang="en-US" altLang="zh-CN"/>
              <a:t>X</a:t>
            </a:r>
            <a:r>
              <a:rPr lang="zh-CN" altLang="en-US"/>
              <a:t>中的极小元。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847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46CBE9D-166E-44CD-8C28-D1F3E9565B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4.6 </a:t>
            </a:r>
            <a:r>
              <a:rPr lang="zh-CN" altLang="en-US"/>
              <a:t> 半序关系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A4DE97-B6CF-4C0A-8C81-17684EF9D5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定义</a:t>
            </a:r>
            <a:endParaRPr lang="en-US" altLang="zh-CN" b="1"/>
          </a:p>
          <a:p>
            <a:r>
              <a:rPr lang="zh-CN" altLang="en-US"/>
              <a:t>设</a:t>
            </a:r>
            <a:r>
              <a:rPr lang="en-US" altLang="zh-CN"/>
              <a:t>(X, ≤)</a:t>
            </a:r>
            <a:r>
              <a:rPr lang="zh-CN" altLang="en-US"/>
              <a:t>是半序集，</a:t>
            </a:r>
            <a:r>
              <a:rPr lang="en-US" altLang="zh-CN"/>
              <a:t>B </a:t>
            </a:r>
            <a:r>
              <a:rPr lang="en-US" altLang="zh-CN" baseline="20000">
                <a:sym typeface="Symbol" panose="05050102010706020507" pitchFamily="18" charset="2"/>
              </a:rPr>
              <a:t> </a:t>
            </a:r>
            <a:r>
              <a:rPr lang="en-US" altLang="zh-CN"/>
              <a:t>X</a:t>
            </a:r>
            <a:r>
              <a:rPr lang="en-US" altLang="zh-CN" baseline="20000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，</a:t>
            </a:r>
          </a:p>
          <a:p>
            <a:r>
              <a:rPr lang="en-US" altLang="zh-CN"/>
              <a:t>1</a:t>
            </a:r>
            <a:r>
              <a:rPr lang="zh-CN" altLang="en-US"/>
              <a:t>）若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/>
              <a:t>b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X)(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/>
              <a:t>x</a:t>
            </a:r>
            <a:r>
              <a:rPr lang="en-US" altLang="zh-CN">
                <a:sym typeface="Symbol" panose="05050102010706020507" pitchFamily="18" charset="2"/>
              </a:rPr>
              <a:t>B</a:t>
            </a:r>
            <a:r>
              <a:rPr lang="en-US" altLang="zh-CN"/>
              <a:t>)(x≤b)</a:t>
            </a:r>
            <a:r>
              <a:rPr lang="zh-CN" altLang="en-US"/>
              <a:t>，则称 </a:t>
            </a:r>
            <a:r>
              <a:rPr lang="en-US" altLang="zh-CN"/>
              <a:t>b</a:t>
            </a:r>
            <a:r>
              <a:rPr lang="zh-CN" altLang="en-US"/>
              <a:t>是</a:t>
            </a:r>
            <a:r>
              <a:rPr lang="en-US" altLang="zh-CN"/>
              <a:t>B</a:t>
            </a:r>
            <a:r>
              <a:rPr lang="zh-CN" altLang="en-US"/>
              <a:t>的上界；</a:t>
            </a:r>
          </a:p>
          <a:p>
            <a:r>
              <a:rPr lang="en-US" altLang="zh-CN"/>
              <a:t>2</a:t>
            </a:r>
            <a:r>
              <a:rPr lang="zh-CN" altLang="en-US"/>
              <a:t>）若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a</a:t>
            </a:r>
            <a:r>
              <a:rPr lang="en-US" altLang="zh-CN"/>
              <a:t>X)(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/>
              <a:t>x</a:t>
            </a:r>
            <a:r>
              <a:rPr lang="en-US" altLang="zh-CN">
                <a:sym typeface="Symbol" panose="05050102010706020507" pitchFamily="18" charset="2"/>
              </a:rPr>
              <a:t>B</a:t>
            </a:r>
            <a:r>
              <a:rPr lang="en-US" altLang="zh-CN"/>
              <a:t>)(a≤x)</a:t>
            </a:r>
            <a:r>
              <a:rPr lang="zh-CN" altLang="en-US"/>
              <a:t>，则称 </a:t>
            </a:r>
            <a:r>
              <a:rPr lang="en-US" altLang="zh-CN"/>
              <a:t>a </a:t>
            </a:r>
            <a:r>
              <a:rPr lang="zh-CN" altLang="en-US"/>
              <a:t>是</a:t>
            </a:r>
            <a:r>
              <a:rPr lang="en-US" altLang="zh-CN"/>
              <a:t>B</a:t>
            </a:r>
            <a:r>
              <a:rPr lang="zh-CN" altLang="en-US"/>
              <a:t>的下界。</a:t>
            </a:r>
          </a:p>
          <a:p>
            <a:endParaRPr lang="zh-CN" altLang="en-US"/>
          </a:p>
          <a:p>
            <a:r>
              <a:rPr lang="zh-CN" altLang="en-US" b="1"/>
              <a:t>定义</a:t>
            </a:r>
            <a:endParaRPr lang="en-US" altLang="zh-CN" b="1"/>
          </a:p>
          <a:p>
            <a:r>
              <a:rPr lang="zh-CN" altLang="en-US"/>
              <a:t>设</a:t>
            </a:r>
            <a:r>
              <a:rPr lang="en-US" altLang="zh-CN"/>
              <a:t>(X, ≤)</a:t>
            </a:r>
            <a:r>
              <a:rPr lang="zh-CN" altLang="en-US"/>
              <a:t>是半序集，</a:t>
            </a:r>
            <a:r>
              <a:rPr lang="en-US" altLang="zh-CN"/>
              <a:t>B </a:t>
            </a:r>
            <a:r>
              <a:rPr lang="en-US" altLang="zh-CN" baseline="20000">
                <a:sym typeface="Symbol" panose="05050102010706020507" pitchFamily="18" charset="2"/>
              </a:rPr>
              <a:t> </a:t>
            </a:r>
            <a:r>
              <a:rPr lang="en-US" altLang="zh-CN"/>
              <a:t>X</a:t>
            </a:r>
            <a:r>
              <a:rPr lang="en-US" altLang="zh-CN" baseline="20000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，</a:t>
            </a:r>
          </a:p>
          <a:p>
            <a:r>
              <a:rPr lang="en-US" altLang="zh-CN">
                <a:sym typeface="Symbol" panose="05050102010706020507" pitchFamily="18" charset="2"/>
              </a:rPr>
              <a:t>1</a:t>
            </a:r>
            <a:r>
              <a:rPr lang="zh-CN" altLang="en-US">
                <a:sym typeface="Symbol" panose="05050102010706020507" pitchFamily="18" charset="2"/>
              </a:rPr>
              <a:t>）设</a:t>
            </a: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是</a:t>
            </a: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的一个上界，若对</a:t>
            </a: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的任一上界</a:t>
            </a:r>
            <a:r>
              <a:rPr lang="en-US" altLang="zh-CN">
                <a:sym typeface="Symbol" panose="05050102010706020507" pitchFamily="18" charset="2"/>
              </a:rPr>
              <a:t>b</a:t>
            </a:r>
            <a:r>
              <a:rPr lang="zh-CN" altLang="en-US">
                <a:sym typeface="Symbol" panose="05050102010706020507" pitchFamily="18" charset="2"/>
              </a:rPr>
              <a:t>，有</a:t>
            </a: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en-US" altLang="zh-CN"/>
              <a:t>≤b</a:t>
            </a:r>
            <a:r>
              <a:rPr lang="en-US" altLang="zh-CN">
                <a:sym typeface="Symbol" panose="05050102010706020507" pitchFamily="18" charset="2"/>
              </a:rPr>
              <a:t></a:t>
            </a:r>
            <a:r>
              <a:rPr lang="en-US" altLang="zh-CN"/>
              <a:t> </a:t>
            </a:r>
            <a:r>
              <a:rPr lang="zh-CN" altLang="en-US"/>
              <a:t>，则称</a:t>
            </a:r>
            <a:r>
              <a:rPr lang="en-US" altLang="zh-CN"/>
              <a:t>b</a:t>
            </a:r>
            <a:r>
              <a:rPr lang="zh-CN" altLang="en-US"/>
              <a:t>是</a:t>
            </a:r>
            <a:r>
              <a:rPr lang="en-US" altLang="zh-CN"/>
              <a:t>B</a:t>
            </a:r>
            <a:r>
              <a:rPr lang="zh-CN" altLang="en-US"/>
              <a:t>的最小上界</a:t>
            </a:r>
            <a:r>
              <a:rPr lang="en-US" altLang="zh-CN"/>
              <a:t>(</a:t>
            </a:r>
            <a:r>
              <a:rPr lang="zh-CN" altLang="en-US"/>
              <a:t>上确界</a:t>
            </a:r>
            <a:r>
              <a:rPr lang="en-US" altLang="zh-CN"/>
              <a:t>)</a:t>
            </a:r>
            <a:r>
              <a:rPr lang="zh-CN" altLang="en-US"/>
              <a:t>，记为</a:t>
            </a:r>
            <a:r>
              <a:rPr lang="en-US" altLang="zh-CN"/>
              <a:t>LUB(B)</a:t>
            </a:r>
            <a:r>
              <a:rPr lang="zh-CN" altLang="en-US"/>
              <a:t>。</a:t>
            </a:r>
          </a:p>
          <a:p>
            <a:r>
              <a:rPr lang="en-US" altLang="zh-CN"/>
              <a:t>2</a:t>
            </a:r>
            <a:r>
              <a:rPr lang="zh-CN" altLang="en-US">
                <a:sym typeface="Symbol" panose="05050102010706020507" pitchFamily="18" charset="2"/>
              </a:rPr>
              <a:t>）设</a:t>
            </a:r>
            <a:r>
              <a:rPr lang="en-US" altLang="zh-CN"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是</a:t>
            </a: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的一个下界，若对</a:t>
            </a: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的任一下界</a:t>
            </a:r>
            <a:r>
              <a:rPr lang="en-US" altLang="zh-CN">
                <a:sym typeface="Symbol" panose="05050102010706020507" pitchFamily="18" charset="2"/>
              </a:rPr>
              <a:t>a</a:t>
            </a:r>
            <a:r>
              <a:rPr lang="zh-CN" altLang="en-US">
                <a:sym typeface="Symbol" panose="05050102010706020507" pitchFamily="18" charset="2"/>
              </a:rPr>
              <a:t>，有</a:t>
            </a:r>
            <a:r>
              <a:rPr lang="en-US" altLang="zh-CN">
                <a:sym typeface="Symbol" panose="05050102010706020507" pitchFamily="18" charset="2"/>
              </a:rPr>
              <a:t>a </a:t>
            </a:r>
            <a:r>
              <a:rPr lang="en-US" altLang="zh-CN"/>
              <a:t>≤a </a:t>
            </a:r>
            <a:r>
              <a:rPr lang="zh-CN" altLang="en-US"/>
              <a:t>，则称</a:t>
            </a:r>
            <a:r>
              <a:rPr lang="en-US" altLang="zh-CN"/>
              <a:t>a</a:t>
            </a:r>
            <a:r>
              <a:rPr lang="zh-CN" altLang="en-US"/>
              <a:t>是</a:t>
            </a:r>
            <a:r>
              <a:rPr lang="en-US" altLang="zh-CN"/>
              <a:t>B</a:t>
            </a:r>
            <a:r>
              <a:rPr lang="zh-CN" altLang="en-US"/>
              <a:t>的最大下界</a:t>
            </a:r>
            <a:r>
              <a:rPr lang="en-US" altLang="zh-CN"/>
              <a:t>(</a:t>
            </a:r>
            <a:r>
              <a:rPr lang="zh-CN" altLang="en-US"/>
              <a:t>下确界</a:t>
            </a:r>
            <a:r>
              <a:rPr lang="en-US" altLang="zh-CN"/>
              <a:t>)</a:t>
            </a:r>
            <a:r>
              <a:rPr lang="zh-CN" altLang="en-US"/>
              <a:t>，记为</a:t>
            </a:r>
            <a:r>
              <a:rPr lang="en-US" altLang="zh-CN"/>
              <a:t>GLB(B)</a:t>
            </a:r>
            <a:r>
              <a:rPr lang="zh-CN" altLang="en-US"/>
              <a:t>。</a:t>
            </a:r>
          </a:p>
          <a:p>
            <a:endParaRPr lang="zh-CN" altLang="en-US"/>
          </a:p>
          <a:p>
            <a:r>
              <a:rPr lang="zh-CN" altLang="en-US">
                <a:sym typeface="Symbol" panose="05050102010706020507" pitchFamily="18" charset="2"/>
              </a:rPr>
              <a:t>讨论</a:t>
            </a: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的最小上界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zh-CN" altLang="en-US">
                <a:sym typeface="Symbol" panose="05050102010706020507" pitchFamily="18" charset="2"/>
              </a:rPr>
              <a:t>最大下界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zh-CN" altLang="en-US">
                <a:sym typeface="Symbol" panose="05050102010706020507" pitchFamily="18" charset="2"/>
              </a:rPr>
              <a:t>的前提是</a:t>
            </a: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的上界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zh-CN" altLang="en-US">
                <a:sym typeface="Symbol" panose="05050102010706020507" pitchFamily="18" charset="2"/>
              </a:rPr>
              <a:t>下界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zh-CN" altLang="en-US">
                <a:sym typeface="Symbol" panose="05050102010706020507" pitchFamily="18" charset="2"/>
              </a:rPr>
              <a:t>存在。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的最小上界和最大下界未必存在。若存在，则唯一。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的最小上界和最大下界可以在</a:t>
            </a: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中，也可以不在</a:t>
            </a: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中。</a:t>
            </a:r>
          </a:p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F9D6FA-470A-4FA8-A56C-BF8D25F15565}"/>
              </a:ext>
            </a:extLst>
          </p:cNvPr>
          <p:cNvSpPr/>
          <p:nvPr/>
        </p:nvSpPr>
        <p:spPr>
          <a:xfrm>
            <a:off x="684259" y="1415550"/>
            <a:ext cx="8152169" cy="137058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E9972D-5D46-47CE-9FA3-C54682BCDA96}"/>
              </a:ext>
            </a:extLst>
          </p:cNvPr>
          <p:cNvSpPr/>
          <p:nvPr/>
        </p:nvSpPr>
        <p:spPr>
          <a:xfrm>
            <a:off x="684259" y="3121242"/>
            <a:ext cx="8152169" cy="1897225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63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46CBE9D-166E-44CD-8C28-D1F3E9565B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4.6 </a:t>
            </a:r>
            <a:r>
              <a:rPr lang="zh-CN" altLang="en-US"/>
              <a:t> 半序关系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A4DE97-B6CF-4C0A-8C81-17684EF9D5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例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/>
              <a:t>A = { 2, 3, 4, 6, 7, 8, 12, 36, 60 }</a:t>
            </a:r>
          </a:p>
          <a:p>
            <a:r>
              <a:rPr lang="en-US" altLang="zh-CN"/>
              <a:t>            R = { (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) |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A 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 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A 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 </a:t>
            </a:r>
            <a:r>
              <a:rPr lang="en-US" altLang="zh-CN" i="1"/>
              <a:t>a</a:t>
            </a:r>
            <a:r>
              <a:rPr lang="en-US" altLang="zh-CN"/>
              <a:t> | </a:t>
            </a:r>
            <a:r>
              <a:rPr lang="en-US" altLang="zh-CN" i="1"/>
              <a:t>b</a:t>
            </a:r>
            <a:r>
              <a:rPr lang="en-US" altLang="zh-CN"/>
              <a:t> }</a:t>
            </a:r>
          </a:p>
          <a:p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上的整除关系， </a:t>
            </a: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上的半序关系。</a:t>
            </a:r>
          </a:p>
          <a:p>
            <a:endParaRPr lang="zh-CN" altLang="en-US"/>
          </a:p>
        </p:txBody>
      </p:sp>
      <p:grpSp>
        <p:nvGrpSpPr>
          <p:cNvPr id="4" name="Group 32">
            <a:extLst>
              <a:ext uri="{FF2B5EF4-FFF2-40B4-BE49-F238E27FC236}">
                <a16:creationId xmlns:a16="http://schemas.microsoft.com/office/drawing/2014/main" id="{D58328B6-D54A-409E-8095-FE8D3D98BFF0}"/>
              </a:ext>
            </a:extLst>
          </p:cNvPr>
          <p:cNvGrpSpPr>
            <a:grpSpLocks/>
          </p:cNvGrpSpPr>
          <p:nvPr/>
        </p:nvGrpSpPr>
        <p:grpSpPr bwMode="auto">
          <a:xfrm>
            <a:off x="5187905" y="1164241"/>
            <a:ext cx="3200400" cy="2851150"/>
            <a:chOff x="1248" y="1824"/>
            <a:chExt cx="2016" cy="179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A6CAF7D-B89A-4E44-A11F-0E3A0811B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0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15B2C56-4EE1-4790-8C67-3E16ECFA9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0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DCCEE9B-4E77-462A-B21C-E858F4B81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0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7679ED-DFB9-48FA-9133-29361B121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0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A93078C-3D75-408E-B4BB-86B32271A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44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A9D62CA-E62B-47A7-99CA-DB3730B92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88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34AE38-7764-4208-8DDA-B557635DF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88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2C23C0-9E63-4A69-B661-DE04F95F6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31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36E79AA-4AF5-43F5-B855-7A100643E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31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1B58F885-0F4B-43B0-BC34-001AA1B6C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9" y="2025"/>
              <a:ext cx="57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A7BA707C-237F-4E53-8594-AAE29F64A2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064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CB68AA60-C30E-4175-A398-A0A8937712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5" y="20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21105D59-B029-4A97-A1D8-E44F74E79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9" y="249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A5D87EB3-9A9A-432D-8E4C-9128B9208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5" y="29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61221F86-DB22-4C4E-84AD-C46AB5846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5" y="206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53CDA21B-8409-41D2-91B1-555D9A134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5" y="29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D806C240-F04B-4A4D-9F33-77FB3254C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87"/>
              <a:ext cx="52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274B3DEB-516C-499E-9E1E-41A8CE49A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2898"/>
              <a:ext cx="57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56555696-604C-4E77-9FFA-EF3047E06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824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60</a:t>
              </a:r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7B9F0C39-9D03-4526-92E6-F2C8917BB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824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36</a:t>
              </a:r>
            </a:p>
          </p:txBody>
        </p:sp>
        <p:sp>
          <p:nvSpPr>
            <p:cNvPr id="25" name="Text Box 25">
              <a:extLst>
                <a:ext uri="{FF2B5EF4-FFF2-40B4-BE49-F238E27FC236}">
                  <a16:creationId xmlns:a16="http://schemas.microsoft.com/office/drawing/2014/main" id="{2F54A330-4AD0-4534-9AE1-4937AB23A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824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8</a:t>
              </a:r>
            </a:p>
          </p:txBody>
        </p:sp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E0B0F257-25EC-49C7-9BEA-6B6C99B28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824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7</a:t>
              </a:r>
            </a:p>
          </p:txBody>
        </p:sp>
        <p:sp>
          <p:nvSpPr>
            <p:cNvPr id="27" name="Text Box 27">
              <a:extLst>
                <a:ext uri="{FF2B5EF4-FFF2-40B4-BE49-F238E27FC236}">
                  <a16:creationId xmlns:a16="http://schemas.microsoft.com/office/drawing/2014/main" id="{D8FB189C-C0DF-48AD-9AD4-8CE3EDFE22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2812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4</a:t>
              </a:r>
            </a:p>
          </p:txBody>
        </p:sp>
        <p:sp>
          <p:nvSpPr>
            <p:cNvPr id="28" name="Text Box 28">
              <a:extLst>
                <a:ext uri="{FF2B5EF4-FFF2-40B4-BE49-F238E27FC236}">
                  <a16:creationId xmlns:a16="http://schemas.microsoft.com/office/drawing/2014/main" id="{6816F769-6014-4141-ADC1-4F8822273F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388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2</a:t>
              </a:r>
            </a:p>
          </p:txBody>
        </p:sp>
        <p:sp>
          <p:nvSpPr>
            <p:cNvPr id="29" name="Text Box 29">
              <a:extLst>
                <a:ext uri="{FF2B5EF4-FFF2-40B4-BE49-F238E27FC236}">
                  <a16:creationId xmlns:a16="http://schemas.microsoft.com/office/drawing/2014/main" id="{865550BF-0667-4B4D-89C9-85D0D222F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408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3</a:t>
              </a:r>
            </a:p>
          </p:txBody>
        </p:sp>
        <p:sp>
          <p:nvSpPr>
            <p:cNvPr id="30" name="Text Box 30">
              <a:extLst>
                <a:ext uri="{FF2B5EF4-FFF2-40B4-BE49-F238E27FC236}">
                  <a16:creationId xmlns:a16="http://schemas.microsoft.com/office/drawing/2014/main" id="{AA0DC3EB-71F1-42EA-869A-933452F0B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802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6</a:t>
              </a:r>
            </a:p>
          </p:txBody>
        </p:sp>
        <p:sp>
          <p:nvSpPr>
            <p:cNvPr id="31" name="Text Box 31">
              <a:extLst>
                <a:ext uri="{FF2B5EF4-FFF2-40B4-BE49-F238E27FC236}">
                  <a16:creationId xmlns:a16="http://schemas.microsoft.com/office/drawing/2014/main" id="{6FC6F42B-CB9B-476D-B0B2-634CEE52A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38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12</a:t>
              </a:r>
            </a:p>
          </p:txBody>
        </p:sp>
      </p:grpSp>
      <p:graphicFrame>
        <p:nvGraphicFramePr>
          <p:cNvPr id="32" name="Group 160">
            <a:extLst>
              <a:ext uri="{FF2B5EF4-FFF2-40B4-BE49-F238E27FC236}">
                <a16:creationId xmlns:a16="http://schemas.microsoft.com/office/drawing/2014/main" id="{5C702A09-8387-46CC-9BFC-65C3D7A3636C}"/>
              </a:ext>
            </a:extLst>
          </p:cNvPr>
          <p:cNvGraphicFramePr>
            <a:graphicFrameLocks noGrp="1"/>
          </p:cNvGraphicFramePr>
          <p:nvPr/>
        </p:nvGraphicFramePr>
        <p:xfrm>
          <a:off x="971550" y="4149725"/>
          <a:ext cx="6762749" cy="1981200"/>
        </p:xfrm>
        <a:graphic>
          <a:graphicData uri="http://schemas.openxmlformats.org/drawingml/2006/table">
            <a:tbl>
              <a:tblPr/>
              <a:tblGrid>
                <a:gridCol w="1692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9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5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2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96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集合</a:t>
                      </a:r>
                    </a:p>
                  </a:txBody>
                  <a:tcPr marL="91445" marR="91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上界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最小上界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下界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最大下界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4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B1 = {8,12}</a:t>
                      </a:r>
                    </a:p>
                  </a:txBody>
                  <a:tcPr marL="91445" marR="91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无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无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{4,2}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4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B2 = {2,3}</a:t>
                      </a:r>
                    </a:p>
                  </a:txBody>
                  <a:tcPr marL="91445" marR="91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{6,12,36,60}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6 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无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无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0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B3 = {7,8}</a:t>
                      </a:r>
                    </a:p>
                  </a:txBody>
                  <a:tcPr marL="91445" marR="91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无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无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无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无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B4 = {2,4,12}</a:t>
                      </a:r>
                    </a:p>
                  </a:txBody>
                  <a:tcPr marL="91445" marR="91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{12,36,60}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{2}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2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34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46CBE9D-166E-44CD-8C28-D1F3E9565B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4.6 </a:t>
            </a:r>
            <a:r>
              <a:rPr lang="zh-CN" altLang="en-US"/>
              <a:t> 半序关系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A4DE97-B6CF-4C0A-8C81-17684EF9D5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b="1"/>
              <a:t>定义</a:t>
            </a:r>
            <a:endParaRPr lang="en-US" altLang="zh-CN" b="1"/>
          </a:p>
          <a:p>
            <a:pPr>
              <a:spcBef>
                <a:spcPts val="600"/>
              </a:spcBef>
            </a:pPr>
            <a:r>
              <a:rPr lang="zh-CN" altLang="en-US"/>
              <a:t>设</a:t>
            </a:r>
            <a:r>
              <a:rPr lang="en-US" altLang="zh-CN"/>
              <a:t>(X, ≤)</a:t>
            </a:r>
            <a:r>
              <a:rPr lang="zh-CN" altLang="en-US"/>
              <a:t>是半序集，若</a:t>
            </a:r>
            <a:endParaRPr lang="zh-CN" altLang="en-US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r>
              <a:rPr lang="zh-CN" altLang="en-US">
                <a:sym typeface="Symbol" panose="05050102010706020507" pitchFamily="18" charset="2"/>
              </a:rPr>
              <a:t>                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X)(</a:t>
            </a:r>
            <a:r>
              <a:rPr lang="en-US" altLang="zh-CN">
                <a:sym typeface="Symbol" panose="05050102010706020507" pitchFamily="18" charset="2"/>
              </a:rPr>
              <a:t>bX</a:t>
            </a:r>
            <a:r>
              <a:rPr lang="en-US" altLang="zh-CN"/>
              <a:t>)(a≤b∨b≤a)</a:t>
            </a:r>
          </a:p>
          <a:p>
            <a:pPr>
              <a:spcBef>
                <a:spcPts val="600"/>
              </a:spcBef>
            </a:pPr>
            <a:r>
              <a:rPr lang="zh-CN" altLang="en-US"/>
              <a:t>则称 </a:t>
            </a:r>
            <a:r>
              <a:rPr lang="en-US" altLang="zh-CN"/>
              <a:t>(X, ≤)</a:t>
            </a:r>
            <a:r>
              <a:rPr lang="zh-CN" altLang="en-US"/>
              <a:t>是全序集，同时称≤是全序关系。</a:t>
            </a:r>
          </a:p>
          <a:p>
            <a:pPr>
              <a:spcBef>
                <a:spcPts val="600"/>
              </a:spcBef>
            </a:pPr>
            <a:endParaRPr lang="en-US" altLang="zh-CN" b="1"/>
          </a:p>
          <a:p>
            <a:pPr>
              <a:spcBef>
                <a:spcPts val="600"/>
              </a:spcBef>
            </a:pPr>
            <a:r>
              <a:rPr lang="zh-CN" altLang="en-US" b="1"/>
              <a:t>例</a:t>
            </a:r>
            <a:r>
              <a:rPr lang="en-US" altLang="zh-CN" b="1"/>
              <a:t>1</a:t>
            </a:r>
            <a:r>
              <a:rPr lang="en-US" altLang="zh-CN"/>
              <a:t>  </a:t>
            </a:r>
            <a:r>
              <a:rPr lang="zh-CN" altLang="en-US"/>
              <a:t>整数之间的小于等于关系是全序关系。</a:t>
            </a:r>
          </a:p>
          <a:p>
            <a:pPr>
              <a:spcBef>
                <a:spcPts val="600"/>
              </a:spcBef>
            </a:pPr>
            <a:r>
              <a:rPr lang="zh-CN" altLang="en-US" b="1"/>
              <a:t>例</a:t>
            </a:r>
            <a:r>
              <a:rPr lang="en-US" altLang="zh-CN" b="1"/>
              <a:t>2</a:t>
            </a:r>
            <a:r>
              <a:rPr lang="en-US" altLang="zh-CN"/>
              <a:t>  </a:t>
            </a:r>
            <a:r>
              <a:rPr lang="zh-CN" altLang="en-US"/>
              <a:t>有理数之间的小于等于关系是全序关系。</a:t>
            </a:r>
          </a:p>
          <a:p>
            <a:pPr>
              <a:spcBef>
                <a:spcPts val="600"/>
              </a:spcBef>
            </a:pPr>
            <a:r>
              <a:rPr lang="zh-CN" altLang="en-US" b="1"/>
              <a:t>例</a:t>
            </a:r>
            <a:r>
              <a:rPr lang="en-US" altLang="zh-CN" b="1"/>
              <a:t>3</a:t>
            </a:r>
            <a:r>
              <a:rPr lang="en-US" altLang="zh-CN"/>
              <a:t>  </a:t>
            </a:r>
            <a:r>
              <a:rPr lang="zh-CN" altLang="en-US"/>
              <a:t>实数之间的小于等于关系是全序关系。</a:t>
            </a:r>
          </a:p>
          <a:p>
            <a:pPr>
              <a:spcBef>
                <a:spcPts val="600"/>
              </a:spcBef>
            </a:pPr>
            <a:endParaRPr lang="zh-CN" altLang="en-US"/>
          </a:p>
          <a:p>
            <a:pPr>
              <a:spcBef>
                <a:spcPts val="600"/>
              </a:spcBef>
            </a:pPr>
            <a:r>
              <a:rPr lang="zh-CN" altLang="en-US" b="1"/>
              <a:t>定义</a:t>
            </a:r>
            <a:r>
              <a:rPr lang="en-US" altLang="zh-CN"/>
              <a:t>  </a:t>
            </a:r>
          </a:p>
          <a:p>
            <a:pPr>
              <a:spcBef>
                <a:spcPts val="600"/>
              </a:spcBef>
            </a:pPr>
            <a:r>
              <a:rPr lang="zh-CN" altLang="en-US"/>
              <a:t>设</a:t>
            </a:r>
            <a:r>
              <a:rPr lang="en-US" altLang="zh-CN"/>
              <a:t>(X, ≤)</a:t>
            </a:r>
            <a:r>
              <a:rPr lang="zh-CN" altLang="en-US"/>
              <a:t>是半序集，若</a:t>
            </a:r>
            <a:r>
              <a:rPr lang="en-US" altLang="zh-CN"/>
              <a:t>X</a:t>
            </a:r>
            <a:r>
              <a:rPr lang="zh-CN" altLang="en-US"/>
              <a:t>的每个非空子集都有最小元素，则称</a:t>
            </a:r>
            <a:r>
              <a:rPr lang="en-US" altLang="zh-CN"/>
              <a:t>(X, ≤)</a:t>
            </a:r>
            <a:r>
              <a:rPr lang="zh-CN" altLang="en-US"/>
              <a:t>是良序集，同时称≤是良序关系。</a:t>
            </a:r>
          </a:p>
          <a:p>
            <a:pPr>
              <a:spcBef>
                <a:spcPts val="600"/>
              </a:spcBef>
            </a:pPr>
            <a:endParaRPr lang="en-US" altLang="zh-CN" b="1"/>
          </a:p>
          <a:p>
            <a:pPr>
              <a:spcBef>
                <a:spcPts val="600"/>
              </a:spcBef>
            </a:pPr>
            <a:r>
              <a:rPr lang="zh-CN" altLang="en-US" b="1"/>
              <a:t>例</a:t>
            </a:r>
            <a:r>
              <a:rPr lang="en-US" altLang="zh-CN"/>
              <a:t>  </a:t>
            </a:r>
            <a:r>
              <a:rPr lang="zh-CN" altLang="en-US"/>
              <a:t>自然数之间的小于等于关系是良序关系。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D68C725-D251-4F15-A31C-E8B7FFE64AEE}"/>
              </a:ext>
            </a:extLst>
          </p:cNvPr>
          <p:cNvSpPr/>
          <p:nvPr/>
        </p:nvSpPr>
        <p:spPr>
          <a:xfrm>
            <a:off x="684259" y="1415549"/>
            <a:ext cx="8152169" cy="1297599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DBC355-2009-47EE-A8EB-9EC043B4DC9B}"/>
              </a:ext>
            </a:extLst>
          </p:cNvPr>
          <p:cNvSpPr/>
          <p:nvPr/>
        </p:nvSpPr>
        <p:spPr>
          <a:xfrm>
            <a:off x="704328" y="4296125"/>
            <a:ext cx="8152169" cy="89835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34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4.1  </a:t>
            </a:r>
            <a:r>
              <a:rPr lang="zh-CN" altLang="en-US"/>
              <a:t>集合的叉积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684260" y="1389180"/>
            <a:ext cx="8152169" cy="4762239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b="1" dirty="0"/>
              <a:t>例</a:t>
            </a:r>
            <a:endParaRPr lang="en-US" altLang="zh-CN" b="1" dirty="0"/>
          </a:p>
          <a:p>
            <a:pPr>
              <a:spcBef>
                <a:spcPct val="0"/>
              </a:spcBef>
            </a:pPr>
            <a:r>
              <a:rPr lang="en-US" altLang="zh-CN" dirty="0"/>
              <a:t>A={ </a:t>
            </a:r>
            <a:r>
              <a:rPr lang="en-US" altLang="zh-CN" dirty="0" err="1"/>
              <a:t>a,b,c</a:t>
            </a:r>
            <a:r>
              <a:rPr lang="en-US" altLang="zh-CN" dirty="0"/>
              <a:t> }, B={0,1}</a:t>
            </a:r>
          </a:p>
          <a:p>
            <a:pPr>
              <a:spcBef>
                <a:spcPct val="0"/>
              </a:spcBef>
            </a:pP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B={(a,0), (a,1), (b,0), (b,1), (c,0), (c,1)} 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A={(0,a), (0,b), (0,c), (1,a), (1,b), (1,c)}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</a:t>
            </a:r>
          </a:p>
          <a:p>
            <a:r>
              <a:rPr lang="zh-CN" altLang="en-US" b="1" dirty="0"/>
              <a:t>例</a:t>
            </a:r>
            <a:endParaRPr lang="en-US" altLang="zh-CN" b="1" dirty="0"/>
          </a:p>
          <a:p>
            <a:r>
              <a:rPr lang="en-US" altLang="zh-CN" dirty="0"/>
              <a:t>A={</a:t>
            </a:r>
            <a:r>
              <a:rPr lang="zh-CN" altLang="en-US" dirty="0"/>
              <a:t>张三</a:t>
            </a:r>
            <a:r>
              <a:rPr lang="en-US" altLang="zh-CN" dirty="0"/>
              <a:t>,</a:t>
            </a:r>
            <a:r>
              <a:rPr lang="zh-CN" altLang="en-US" dirty="0"/>
              <a:t>李四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en-US" altLang="zh-CN" dirty="0"/>
              <a:t>B={</a:t>
            </a:r>
            <a:r>
              <a:rPr lang="zh-CN" altLang="en-US" dirty="0"/>
              <a:t>白狗</a:t>
            </a:r>
            <a:r>
              <a:rPr lang="en-US" altLang="zh-CN" dirty="0"/>
              <a:t>,</a:t>
            </a:r>
            <a:r>
              <a:rPr lang="zh-CN" altLang="en-US" dirty="0"/>
              <a:t>黄狗</a:t>
            </a:r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B={(</a:t>
            </a:r>
            <a:r>
              <a:rPr lang="zh-CN" altLang="en-US" dirty="0"/>
              <a:t>张三</a:t>
            </a:r>
            <a:r>
              <a:rPr lang="en-US" altLang="zh-CN" dirty="0"/>
              <a:t>,</a:t>
            </a:r>
            <a:r>
              <a:rPr lang="zh-CN" altLang="en-US" dirty="0"/>
              <a:t>白狗</a:t>
            </a:r>
            <a:r>
              <a:rPr lang="en-US" altLang="zh-CN" dirty="0"/>
              <a:t>), (</a:t>
            </a:r>
            <a:r>
              <a:rPr lang="zh-CN" altLang="en-US" dirty="0"/>
              <a:t>张三</a:t>
            </a:r>
            <a:r>
              <a:rPr lang="en-US" altLang="zh-CN" dirty="0"/>
              <a:t>,</a:t>
            </a:r>
            <a:r>
              <a:rPr lang="zh-CN" altLang="en-US" dirty="0"/>
              <a:t>黄狗</a:t>
            </a:r>
            <a:r>
              <a:rPr lang="en-US" altLang="zh-CN" dirty="0"/>
              <a:t>), (</a:t>
            </a:r>
            <a:r>
              <a:rPr lang="zh-CN" altLang="en-US" dirty="0"/>
              <a:t>李四</a:t>
            </a:r>
            <a:r>
              <a:rPr lang="en-US" altLang="zh-CN" dirty="0"/>
              <a:t>,</a:t>
            </a:r>
            <a:r>
              <a:rPr lang="zh-CN" altLang="en-US" dirty="0"/>
              <a:t>白狗</a:t>
            </a:r>
            <a:r>
              <a:rPr lang="en-US" altLang="zh-CN" dirty="0"/>
              <a:t>), (</a:t>
            </a:r>
            <a:r>
              <a:rPr lang="zh-CN" altLang="en-US" dirty="0"/>
              <a:t>李四</a:t>
            </a:r>
            <a:r>
              <a:rPr lang="en-US" altLang="zh-CN" dirty="0"/>
              <a:t>,</a:t>
            </a:r>
            <a:r>
              <a:rPr lang="zh-CN" altLang="en-US" dirty="0"/>
              <a:t>黄狗</a:t>
            </a:r>
            <a:r>
              <a:rPr lang="en-US" altLang="zh-CN" dirty="0"/>
              <a:t>)}</a:t>
            </a:r>
          </a:p>
          <a:p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A={(</a:t>
            </a:r>
            <a:r>
              <a:rPr lang="zh-CN" altLang="en-US" dirty="0"/>
              <a:t>白狗</a:t>
            </a:r>
            <a:r>
              <a:rPr lang="en-US" altLang="zh-CN" dirty="0"/>
              <a:t>,</a:t>
            </a:r>
            <a:r>
              <a:rPr lang="zh-CN" altLang="en-US" dirty="0"/>
              <a:t>张三</a:t>
            </a:r>
            <a:r>
              <a:rPr lang="en-US" altLang="zh-CN" dirty="0"/>
              <a:t>), (</a:t>
            </a:r>
            <a:r>
              <a:rPr lang="zh-CN" altLang="en-US" dirty="0"/>
              <a:t>白狗</a:t>
            </a:r>
            <a:r>
              <a:rPr lang="en-US" altLang="zh-CN" dirty="0"/>
              <a:t>,</a:t>
            </a:r>
            <a:r>
              <a:rPr lang="zh-CN" altLang="en-US" dirty="0"/>
              <a:t>李四</a:t>
            </a:r>
            <a:r>
              <a:rPr lang="en-US" altLang="zh-CN" dirty="0"/>
              <a:t>), (</a:t>
            </a:r>
            <a:r>
              <a:rPr lang="zh-CN" altLang="en-US" dirty="0"/>
              <a:t>黄狗</a:t>
            </a:r>
            <a:r>
              <a:rPr lang="en-US" altLang="zh-CN" dirty="0"/>
              <a:t>,</a:t>
            </a:r>
            <a:r>
              <a:rPr lang="zh-CN" altLang="en-US" dirty="0"/>
              <a:t>张三</a:t>
            </a:r>
            <a:r>
              <a:rPr lang="en-US" altLang="zh-CN" dirty="0"/>
              <a:t>), (</a:t>
            </a:r>
            <a:r>
              <a:rPr lang="zh-CN" altLang="en-US" dirty="0"/>
              <a:t>黄狗</a:t>
            </a:r>
            <a:r>
              <a:rPr lang="en-US" altLang="zh-CN" dirty="0"/>
              <a:t>,</a:t>
            </a:r>
            <a:r>
              <a:rPr lang="zh-CN" altLang="en-US" dirty="0"/>
              <a:t>李四</a:t>
            </a:r>
            <a:r>
              <a:rPr lang="en-US" altLang="zh-CN" dirty="0"/>
              <a:t>)}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02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4.1  </a:t>
            </a:r>
            <a:r>
              <a:rPr lang="zh-CN" altLang="en-US"/>
              <a:t>集合的叉积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 dirty="0"/>
              <a:t>定理</a:t>
            </a:r>
            <a:endParaRPr lang="en-US" altLang="zh-CN" b="1" dirty="0"/>
          </a:p>
          <a:p>
            <a:r>
              <a:rPr lang="zh-CN" altLang="en-US" dirty="0"/>
              <a:t>设</a:t>
            </a:r>
            <a:r>
              <a:rPr lang="en-US" altLang="zh-CN" dirty="0"/>
              <a:t>A, B, C, D</a:t>
            </a:r>
            <a:r>
              <a:rPr lang="zh-CN" altLang="en-US" dirty="0"/>
              <a:t>是四个非空集合，那么</a:t>
            </a:r>
          </a:p>
          <a:p>
            <a:r>
              <a:rPr lang="zh-CN" altLang="en-US" dirty="0"/>
              <a:t>          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 B = C 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 D  </a:t>
            </a:r>
          </a:p>
          <a:p>
            <a:r>
              <a:rPr lang="zh-CN" altLang="en-US" dirty="0"/>
              <a:t>当且仅当 </a:t>
            </a:r>
            <a:r>
              <a:rPr lang="en-US" altLang="zh-CN" dirty="0"/>
              <a:t>A=C </a:t>
            </a:r>
            <a:r>
              <a:rPr lang="zh-CN" altLang="en-US" dirty="0"/>
              <a:t>且 </a:t>
            </a:r>
            <a:r>
              <a:rPr lang="en-US" altLang="zh-CN" dirty="0"/>
              <a:t>B=D 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b="1" dirty="0"/>
              <a:t>定理</a:t>
            </a:r>
            <a:endParaRPr lang="en-US" altLang="zh-CN" b="1" dirty="0"/>
          </a:p>
          <a:p>
            <a:r>
              <a:rPr lang="zh-CN" altLang="en-US" dirty="0"/>
              <a:t>设</a:t>
            </a:r>
            <a:r>
              <a:rPr lang="en-US" altLang="zh-CN" dirty="0"/>
              <a:t>A, B, C</a:t>
            </a:r>
            <a:r>
              <a:rPr lang="zh-CN" altLang="en-US" dirty="0"/>
              <a:t>是三个集合，则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） 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(B∪C) = (A 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 B)∪(A 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 C)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 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(B∩C) = (A 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 B)∩(A 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 C)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） </a:t>
            </a:r>
            <a:r>
              <a:rPr lang="en-US" altLang="zh-CN" dirty="0"/>
              <a:t>(A∪B) 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 C = (A×C)∪(B 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 C)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） </a:t>
            </a:r>
            <a:r>
              <a:rPr lang="en-US" altLang="zh-CN" dirty="0"/>
              <a:t>(A∩B) 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 C = (A×C)∩(B 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 C)</a:t>
            </a:r>
          </a:p>
          <a:p>
            <a:endParaRPr lang="en-US" altLang="zh-CN" dirty="0"/>
          </a:p>
          <a:p>
            <a:r>
              <a:rPr lang="zh-CN" altLang="en-US" dirty="0"/>
              <a:t>叉积对</a:t>
            </a:r>
            <a:r>
              <a:rPr lang="en-US" altLang="zh-CN" dirty="0"/>
              <a:t>∪</a:t>
            </a:r>
            <a:r>
              <a:rPr lang="zh-CN" altLang="en-US" dirty="0"/>
              <a:t>、</a:t>
            </a:r>
            <a:r>
              <a:rPr lang="en-US" altLang="zh-CN" dirty="0"/>
              <a:t> ∩</a:t>
            </a:r>
            <a:r>
              <a:rPr lang="zh-CN" altLang="en-US" dirty="0"/>
              <a:t>、</a:t>
            </a:r>
            <a:r>
              <a:rPr lang="en-US" altLang="zh-CN" dirty="0"/>
              <a:t>\</a:t>
            </a:r>
            <a:r>
              <a:rPr lang="zh-CN" altLang="en-US" dirty="0"/>
              <a:t>、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zh-CN" altLang="en-US" dirty="0">
                <a:sym typeface="Symbol" panose="05050102010706020507" pitchFamily="18" charset="2"/>
              </a:rPr>
              <a:t>都满足分配率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16D906-8083-4316-9D96-F91B470F0143}"/>
              </a:ext>
            </a:extLst>
          </p:cNvPr>
          <p:cNvSpPr/>
          <p:nvPr/>
        </p:nvSpPr>
        <p:spPr>
          <a:xfrm>
            <a:off x="684259" y="1389180"/>
            <a:ext cx="8152169" cy="143022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3784E4-8320-4883-B06F-79C5412B536D}"/>
              </a:ext>
            </a:extLst>
          </p:cNvPr>
          <p:cNvSpPr/>
          <p:nvPr/>
        </p:nvSpPr>
        <p:spPr>
          <a:xfrm>
            <a:off x="684259" y="3065690"/>
            <a:ext cx="8152169" cy="215883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75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41258" y="1626050"/>
            <a:ext cx="4638675" cy="397590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4.1  </a:t>
            </a:r>
            <a:r>
              <a:rPr lang="zh-CN" altLang="en-US" sz="2400">
                <a:effectLst/>
              </a:rPr>
              <a:t>集合的叉积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rgbClr val="FF0000"/>
                </a:solidFill>
                <a:effectLst/>
              </a:rPr>
              <a:t>4.2  </a:t>
            </a:r>
            <a:r>
              <a:rPr lang="zh-CN" altLang="en-US" sz="2400">
                <a:solidFill>
                  <a:srgbClr val="FF0000"/>
                </a:solidFill>
                <a:effectLst/>
              </a:rPr>
              <a:t>关系的定义</a:t>
            </a:r>
            <a:endParaRPr lang="en-US" altLang="zh-CN" sz="2400">
              <a:solidFill>
                <a:srgbClr val="FF0000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4.3  </a:t>
            </a:r>
            <a:r>
              <a:rPr lang="zh-CN" altLang="en-US" sz="2400">
                <a:effectLst/>
              </a:rPr>
              <a:t>关系的运算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chemeClr val="tx1"/>
                </a:solidFill>
                <a:effectLst/>
              </a:rPr>
              <a:t>4.4  </a:t>
            </a:r>
            <a:r>
              <a:rPr lang="zh-CN" altLang="en-US" sz="2400">
                <a:solidFill>
                  <a:schemeClr val="tx1"/>
                </a:solidFill>
                <a:effectLst/>
              </a:rPr>
              <a:t>二元关系的基本性质</a:t>
            </a:r>
            <a:endParaRPr lang="en-US" altLang="zh-CN" sz="2400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4.5  </a:t>
            </a:r>
            <a:r>
              <a:rPr lang="zh-CN" altLang="en-US" sz="2400">
                <a:effectLst/>
              </a:rPr>
              <a:t>等价关系</a:t>
            </a:r>
            <a:endParaRPr lang="en-US" altLang="zh-CN" sz="2400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4.6 </a:t>
            </a:r>
            <a:r>
              <a:rPr lang="zh-CN" altLang="en-US" sz="2400">
                <a:effectLst/>
              </a:rPr>
              <a:t> 半序关系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43346" cy="514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关系</a:t>
            </a:r>
          </a:p>
        </p:txBody>
      </p:sp>
    </p:spTree>
    <p:extLst>
      <p:ext uri="{BB962C8B-B14F-4D97-AF65-F5344CB8AC3E}">
        <p14:creationId xmlns:p14="http://schemas.microsoft.com/office/powerpoint/2010/main" val="151596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rgbClr val="FF0000"/>
                </a:solidFill>
                <a:effectLst/>
              </a:rPr>
              <a:t>4.2.1  </a:t>
            </a:r>
            <a:r>
              <a:rPr lang="zh-CN" altLang="en-US" sz="2400">
                <a:solidFill>
                  <a:srgbClr val="FF0000"/>
                </a:solidFill>
                <a:effectLst/>
              </a:rPr>
              <a:t>关系的基本概念</a:t>
            </a:r>
            <a:endParaRPr lang="en-US" altLang="zh-CN" sz="2400">
              <a:solidFill>
                <a:srgbClr val="FF0000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chemeClr val="tx1"/>
                </a:solidFill>
                <a:effectLst/>
              </a:rPr>
              <a:t>4.2.2  </a:t>
            </a:r>
            <a:r>
              <a:rPr lang="zh-CN" altLang="en-US" sz="2400">
                <a:solidFill>
                  <a:schemeClr val="tx1"/>
                </a:solidFill>
                <a:effectLst/>
              </a:rPr>
              <a:t>关系的表示法</a:t>
            </a:r>
            <a:endParaRPr lang="en-US" altLang="zh-CN" sz="2400">
              <a:solidFill>
                <a:schemeClr val="tx1"/>
              </a:solidFill>
              <a:effectLst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43346" cy="514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altLang="zh-CN"/>
              <a:t>4.2 </a:t>
            </a:r>
            <a:r>
              <a:rPr lang="zh-CN" altLang="en-US"/>
              <a:t>关系的定义</a:t>
            </a:r>
          </a:p>
        </p:txBody>
      </p:sp>
    </p:spTree>
    <p:extLst>
      <p:ext uri="{BB962C8B-B14F-4D97-AF65-F5344CB8AC3E}">
        <p14:creationId xmlns:p14="http://schemas.microsoft.com/office/powerpoint/2010/main" val="654380932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2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717</TotalTime>
  <Words>7373</Words>
  <Application>Microsoft Office PowerPoint</Application>
  <PresentationFormat>全屏显示(4:3)</PresentationFormat>
  <Paragraphs>936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4" baseType="lpstr">
      <vt:lpstr>等线</vt:lpstr>
      <vt:lpstr>微软雅黑</vt:lpstr>
      <vt:lpstr>Arial</vt:lpstr>
      <vt:lpstr>Times New Roman</vt:lpstr>
      <vt:lpstr>Wingdings</vt:lpstr>
      <vt:lpstr>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KEWEI</dc:creator>
  <cp:lastModifiedBy>Wei Ke</cp:lastModifiedBy>
  <cp:revision>840</cp:revision>
  <dcterms:created xsi:type="dcterms:W3CDTF">2021-08-31T07:59:00Z</dcterms:created>
  <dcterms:modified xsi:type="dcterms:W3CDTF">2022-11-08T13:45:05Z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E2CF7E18531B4339BA59ED829D270DC9</vt:lpwstr>
  </property>
  <property fmtid="{D5CDD505-2E9C-101B-9397-08002B2CF9AE}" pid="3" name="KSOProductBuildVer">
    <vt:lpwstr>2052-11.1.0.11045</vt:lpwstr>
  </property>
</Properties>
</file>