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99" r:id="rId3"/>
    <p:sldId id="352" r:id="rId4"/>
    <p:sldId id="398" r:id="rId5"/>
    <p:sldId id="271" r:id="rId6"/>
    <p:sldId id="392" r:id="rId7"/>
    <p:sldId id="324" r:id="rId8"/>
    <p:sldId id="393" r:id="rId9"/>
    <p:sldId id="394" r:id="rId10"/>
    <p:sldId id="350" r:id="rId11"/>
    <p:sldId id="448" r:id="rId12"/>
    <p:sldId id="396" r:id="rId13"/>
    <p:sldId id="401" r:id="rId14"/>
    <p:sldId id="449" r:id="rId15"/>
    <p:sldId id="405" r:id="rId16"/>
    <p:sldId id="406" r:id="rId17"/>
    <p:sldId id="450" r:id="rId18"/>
    <p:sldId id="408" r:id="rId19"/>
    <p:sldId id="407" r:id="rId20"/>
    <p:sldId id="451" r:id="rId21"/>
    <p:sldId id="412" r:id="rId22"/>
    <p:sldId id="414" r:id="rId23"/>
    <p:sldId id="452" r:id="rId24"/>
    <p:sldId id="453" r:id="rId25"/>
    <p:sldId id="417" r:id="rId26"/>
    <p:sldId id="418" r:id="rId27"/>
    <p:sldId id="41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101" d="100"/>
          <a:sy n="101" d="100"/>
        </p:scale>
        <p:origin x="7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0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/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22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  <p:extLst>
      <p:ext uri="{BB962C8B-B14F-4D97-AF65-F5344CB8AC3E}">
        <p14:creationId xmlns:p14="http://schemas.microsoft.com/office/powerpoint/2010/main" val="313021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  <p:extLst>
      <p:ext uri="{BB962C8B-B14F-4D97-AF65-F5344CB8AC3E}">
        <p14:creationId xmlns:p14="http://schemas.microsoft.com/office/powerpoint/2010/main" val="17817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  <p:extLst>
      <p:ext uri="{BB962C8B-B14F-4D97-AF65-F5344CB8AC3E}">
        <p14:creationId xmlns:p14="http://schemas.microsoft.com/office/powerpoint/2010/main" val="119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/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  <p:extLst>
      <p:ext uri="{BB962C8B-B14F-4D97-AF65-F5344CB8AC3E}">
        <p14:creationId xmlns:p14="http://schemas.microsoft.com/office/powerpoint/2010/main" val="11575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C6E73-C2AA-4B48-828D-4777226AC2F5}"/>
              </a:ext>
            </a:extLst>
          </p:cNvPr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80CCB4-03DC-4E9A-8B28-D46929F91499}"/>
              </a:ext>
            </a:extLst>
          </p:cNvPr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82009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3.1.1  </a:t>
            </a:r>
            <a:r>
              <a:rPr lang="zh-CN" altLang="en-US"/>
              <a:t>集合的基本要素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集合并没有明确的定义</a:t>
            </a:r>
            <a:endParaRPr lang="en-US" altLang="zh-CN"/>
          </a:p>
          <a:p>
            <a:pPr>
              <a:spcBef>
                <a:spcPts val="600"/>
              </a:spcBef>
            </a:pP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1. </a:t>
            </a:r>
            <a:r>
              <a:rPr lang="zh-CN" altLang="en-US"/>
              <a:t>莫斯科大学的那汤松教授说：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 凡具有</a:t>
            </a:r>
            <a:r>
              <a:rPr lang="zh-CN" altLang="en-US" b="1">
                <a:solidFill>
                  <a:srgbClr val="3333FF"/>
                </a:solidFill>
              </a:rPr>
              <a:t>某种特殊性质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3333FF"/>
                </a:solidFill>
              </a:rPr>
              <a:t>对象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3333FF"/>
                </a:solidFill>
              </a:rPr>
              <a:t>汇集</a:t>
            </a:r>
            <a:r>
              <a:rPr lang="zh-CN" altLang="en-US"/>
              <a:t>称之为集。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en-US" altLang="zh-CN"/>
              <a:t>2. </a:t>
            </a:r>
            <a:r>
              <a:rPr lang="zh-CN" altLang="en-US"/>
              <a:t>复旦大学的陈建功教授说：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 凡可供吾人思维的，不论它有形或无形，都叫做</a:t>
            </a:r>
            <a:r>
              <a:rPr lang="zh-CN" altLang="en-US" b="1">
                <a:solidFill>
                  <a:srgbClr val="3333FF"/>
                </a:solidFill>
              </a:rPr>
              <a:t>物</a:t>
            </a:r>
            <a:r>
              <a:rPr lang="zh-CN" altLang="en-US"/>
              <a:t>。具有</a:t>
            </a:r>
            <a:r>
              <a:rPr lang="zh-CN" altLang="en-US" b="1">
                <a:solidFill>
                  <a:srgbClr val="3333FF"/>
                </a:solidFill>
              </a:rPr>
              <a:t>某种条件</a:t>
            </a:r>
            <a:r>
              <a:rPr lang="zh-CN" altLang="en-US"/>
              <a:t>的物，称它们的</a:t>
            </a:r>
            <a:r>
              <a:rPr lang="zh-CN" altLang="en-US" b="1">
                <a:solidFill>
                  <a:srgbClr val="3333FF"/>
                </a:solidFill>
              </a:rPr>
              <a:t>全部</a:t>
            </a:r>
            <a:r>
              <a:rPr lang="zh-CN" altLang="en-US"/>
              <a:t>谓之一集。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en-US" altLang="zh-CN"/>
              <a:t>3. </a:t>
            </a:r>
            <a:r>
              <a:rPr lang="zh-CN" altLang="en-US"/>
              <a:t>南开大学的杨宗磐教授说：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 集就是“</a:t>
            </a:r>
            <a:r>
              <a:rPr lang="zh-CN" altLang="en-US" b="1">
                <a:solidFill>
                  <a:srgbClr val="3333FF"/>
                </a:solidFill>
              </a:rPr>
              <a:t>乌合</a:t>
            </a:r>
            <a:r>
              <a:rPr lang="zh-CN" altLang="en-US">
                <a:solidFill>
                  <a:srgbClr val="3333FF"/>
                </a:solidFill>
              </a:rPr>
              <a:t>之</a:t>
            </a:r>
            <a:r>
              <a:rPr lang="zh-CN" altLang="en-US" b="1">
                <a:solidFill>
                  <a:srgbClr val="3333FF"/>
                </a:solidFill>
              </a:rPr>
              <a:t>众</a:t>
            </a:r>
            <a:r>
              <a:rPr lang="zh-CN" altLang="en-US"/>
              <a:t>”。不考虑怎样“</a:t>
            </a:r>
            <a:r>
              <a:rPr lang="zh-CN" altLang="en-US" b="1">
                <a:solidFill>
                  <a:srgbClr val="3333FF"/>
                </a:solidFill>
              </a:rPr>
              <a:t>乌合</a:t>
            </a:r>
            <a:r>
              <a:rPr lang="zh-CN" altLang="en-US"/>
              <a:t>”起来的，众</a:t>
            </a:r>
            <a:r>
              <a:rPr lang="zh-CN" altLang="en-US" b="1">
                <a:solidFill>
                  <a:srgbClr val="3333FF"/>
                </a:solidFill>
              </a:rPr>
              <a:t>可以具体</a:t>
            </a:r>
            <a:r>
              <a:rPr lang="zh-CN" altLang="en-US">
                <a:solidFill>
                  <a:srgbClr val="3333FF"/>
                </a:solidFill>
              </a:rPr>
              <a:t>，</a:t>
            </a:r>
            <a:r>
              <a:rPr lang="zh-CN" altLang="en-US" b="1">
                <a:solidFill>
                  <a:srgbClr val="3333FF"/>
                </a:solidFill>
              </a:rPr>
              <a:t>可以抽象</a:t>
            </a:r>
            <a:r>
              <a:rPr lang="zh-CN" altLang="en-US"/>
              <a:t>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en-US" altLang="zh-CN"/>
              <a:t>4. </a:t>
            </a:r>
            <a:r>
              <a:rPr lang="zh-CN" altLang="en-US"/>
              <a:t>集合论之父 </a:t>
            </a:r>
            <a:r>
              <a:rPr lang="en-US" altLang="zh-CN"/>
              <a:t>G.Cantor</a:t>
            </a:r>
            <a:r>
              <a:rPr lang="zh-CN" altLang="en-US"/>
              <a:t>（</a:t>
            </a:r>
            <a:r>
              <a:rPr lang="en-US" altLang="zh-CN"/>
              <a:t>1845-1918</a:t>
            </a:r>
            <a:r>
              <a:rPr lang="zh-CN" altLang="en-US"/>
              <a:t>）说：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 集是由</a:t>
            </a:r>
            <a:r>
              <a:rPr lang="zh-CN" altLang="en-US" b="1">
                <a:solidFill>
                  <a:srgbClr val="3333FF"/>
                </a:solidFill>
              </a:rPr>
              <a:t>总括</a:t>
            </a:r>
            <a:r>
              <a:rPr lang="zh-CN" altLang="en-US"/>
              <a:t>某些</a:t>
            </a:r>
            <a:r>
              <a:rPr lang="zh-CN" altLang="en-US" b="1">
                <a:solidFill>
                  <a:srgbClr val="3333FF"/>
                </a:solidFill>
              </a:rPr>
              <a:t>个体</a:t>
            </a:r>
            <a:r>
              <a:rPr lang="zh-CN" altLang="en-US"/>
              <a:t>成一个整体而成的。对于每个个体，只设其为</a:t>
            </a:r>
            <a:r>
              <a:rPr lang="zh-CN" altLang="en-US" b="1">
                <a:solidFill>
                  <a:srgbClr val="3333FF"/>
                </a:solidFill>
              </a:rPr>
              <a:t>可思考对象，辨别它的异同</a:t>
            </a:r>
            <a:r>
              <a:rPr lang="zh-CN" altLang="en-US"/>
              <a:t>。个体之间并不需要有任何关系。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3.1.1  </a:t>
            </a:r>
            <a:r>
              <a:rPr lang="zh-CN" altLang="en-US"/>
              <a:t>集合的基本要素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综上所述</a:t>
            </a:r>
            <a:r>
              <a:rPr lang="zh-CN" altLang="en-US" b="1">
                <a:solidFill>
                  <a:srgbClr val="3333FF"/>
                </a:solidFill>
              </a:rPr>
              <a:t>集合</a:t>
            </a:r>
            <a:r>
              <a:rPr lang="zh-CN" altLang="en-US"/>
              <a:t>的概念有三要素</a:t>
            </a:r>
          </a:p>
          <a:p>
            <a:endParaRPr lang="zh-CN" altLang="en-US"/>
          </a:p>
          <a:p>
            <a:r>
              <a:rPr lang="zh-CN" altLang="en-US" b="1">
                <a:solidFill>
                  <a:srgbClr val="3333FF"/>
                </a:solidFill>
              </a:rPr>
              <a:t>个体（元素）</a:t>
            </a:r>
          </a:p>
          <a:p>
            <a:r>
              <a:rPr lang="zh-CN" altLang="en-US" b="1">
                <a:solidFill>
                  <a:srgbClr val="3333FF"/>
                </a:solidFill>
              </a:rPr>
              <a:t>个体的可辨认性</a:t>
            </a:r>
          </a:p>
          <a:p>
            <a:r>
              <a:rPr lang="zh-CN" altLang="en-US" b="1">
                <a:solidFill>
                  <a:srgbClr val="3333FF"/>
                </a:solidFill>
              </a:rPr>
              <a:t>汇集</a:t>
            </a:r>
            <a:endParaRPr lang="en-US" altLang="zh-CN" b="1">
              <a:solidFill>
                <a:srgbClr val="3333FF"/>
              </a:solidFill>
            </a:endParaRPr>
          </a:p>
          <a:p>
            <a:endParaRPr lang="en-US" altLang="zh-CN" b="1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正像几何学中的点</a:t>
            </a:r>
            <a:r>
              <a:rPr lang="en-US" altLang="zh-CN"/>
              <a:t>, </a:t>
            </a:r>
            <a:r>
              <a:rPr lang="zh-CN" altLang="en-US"/>
              <a:t>线</a:t>
            </a:r>
            <a:r>
              <a:rPr lang="en-US" altLang="zh-CN"/>
              <a:t>, </a:t>
            </a:r>
            <a:r>
              <a:rPr lang="zh-CN" altLang="en-US"/>
              <a:t>面等概念一样</a:t>
            </a:r>
            <a:r>
              <a:rPr lang="en-US" altLang="zh-CN"/>
              <a:t>, </a:t>
            </a:r>
            <a:r>
              <a:rPr lang="zh-CN" altLang="en-US"/>
              <a:t>集合</a:t>
            </a:r>
            <a:r>
              <a:rPr lang="en-US" altLang="zh-CN"/>
              <a:t>, </a:t>
            </a:r>
            <a:r>
              <a:rPr lang="zh-CN" altLang="en-US"/>
              <a:t>元素和属于也是一种未加形式定义而可直接引入的最基本原始概念</a:t>
            </a:r>
            <a:r>
              <a:rPr lang="en-US" altLang="zh-CN"/>
              <a:t>, </a:t>
            </a:r>
            <a:r>
              <a:rPr lang="zh-CN" altLang="en-US"/>
              <a:t>仅如上作了直观的描述。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集合论中的其它概念</a:t>
            </a:r>
            <a:r>
              <a:rPr lang="en-US" altLang="zh-CN"/>
              <a:t>, </a:t>
            </a:r>
            <a:r>
              <a:rPr lang="zh-CN" altLang="en-US"/>
              <a:t>均可由集合</a:t>
            </a:r>
            <a:r>
              <a:rPr lang="en-US" altLang="zh-CN"/>
              <a:t>, </a:t>
            </a:r>
            <a:r>
              <a:rPr lang="zh-CN" altLang="en-US"/>
              <a:t>元素和属于这三个概念出发</a:t>
            </a:r>
            <a:r>
              <a:rPr lang="en-US" altLang="zh-CN"/>
              <a:t>, </a:t>
            </a:r>
            <a:r>
              <a:rPr lang="zh-CN" altLang="en-US"/>
              <a:t>给予严格定义。</a:t>
            </a:r>
            <a:endParaRPr lang="en-US" altLang="zh-CN"/>
          </a:p>
          <a:p>
            <a:endParaRPr lang="zh-CN" altLang="en-US" b="1">
              <a:solidFill>
                <a:srgbClr val="3333FF"/>
              </a:solidFill>
            </a:endParaRP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AE223A8-FF44-490C-A81F-D96AA269C768}"/>
              </a:ext>
            </a:extLst>
          </p:cNvPr>
          <p:cNvSpPr>
            <a:spLocks/>
          </p:cNvSpPr>
          <p:nvPr/>
        </p:nvSpPr>
        <p:spPr bwMode="auto">
          <a:xfrm>
            <a:off x="4859338" y="2133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D03379D-3208-41DF-BD86-7EAB3E606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349500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+mn-ea"/>
                <a:ea typeface="+mn-ea"/>
              </a:rPr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182132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3.1.1  </a:t>
            </a:r>
            <a:r>
              <a:rPr lang="zh-CN" altLang="en-US"/>
              <a:t>集合的基本要素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通常用小写拉丁字母表示个体：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d…</a:t>
            </a:r>
          </a:p>
          <a:p>
            <a:r>
              <a:rPr lang="zh-CN" altLang="en-US"/>
              <a:t>通常用大写拉丁字母表示集合：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D…</a:t>
            </a:r>
          </a:p>
          <a:p>
            <a:endParaRPr lang="en-US" altLang="zh-CN"/>
          </a:p>
          <a:p>
            <a:r>
              <a:rPr lang="zh-CN" altLang="en-US" b="1"/>
              <a:t>例</a:t>
            </a:r>
            <a:endParaRPr lang="en-US" altLang="zh-CN" b="1"/>
          </a:p>
          <a:p>
            <a:r>
              <a:rPr lang="en-US" altLang="zh-CN"/>
              <a:t>26</a:t>
            </a:r>
            <a:r>
              <a:rPr lang="zh-CN" altLang="en-US"/>
              <a:t>个英文字母的集合。</a:t>
            </a:r>
            <a:endParaRPr lang="en-US" altLang="zh-CN"/>
          </a:p>
          <a:p>
            <a:r>
              <a:rPr lang="zh-CN" altLang="en-US"/>
              <a:t>全体中国人的集合。</a:t>
            </a:r>
            <a:endParaRPr lang="en-US" altLang="zh-CN"/>
          </a:p>
          <a:p>
            <a:r>
              <a:rPr lang="zh-CN" altLang="en-US"/>
              <a:t>坐标平面上所有点的集合。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当集合</a:t>
            </a:r>
            <a:r>
              <a:rPr lang="en-US" altLang="zh-CN"/>
              <a:t>A</a:t>
            </a:r>
            <a:r>
              <a:rPr lang="zh-CN" altLang="en-US"/>
              <a:t>的元素个数只有有穷个时，称其元素个数为</a:t>
            </a:r>
            <a:r>
              <a:rPr lang="en-US" altLang="zh-CN"/>
              <a:t>A</a:t>
            </a:r>
            <a:r>
              <a:rPr lang="zh-CN" altLang="en-US"/>
              <a:t>的基数或势，记做</a:t>
            </a:r>
            <a:r>
              <a:rPr lang="en-US" altLang="zh-CN"/>
              <a:t>| A |</a:t>
            </a:r>
            <a:r>
              <a:rPr lang="zh-CN" altLang="en-US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7C6069-08A1-42EC-AE50-4DE26F1157E2}"/>
              </a:ext>
            </a:extLst>
          </p:cNvPr>
          <p:cNvSpPr/>
          <p:nvPr/>
        </p:nvSpPr>
        <p:spPr>
          <a:xfrm>
            <a:off x="684259" y="4159876"/>
            <a:ext cx="8152169" cy="70404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3.1.2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个体与集合之间的关系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3.1.3 </a:t>
            </a:r>
            <a:r>
              <a:rPr lang="zh-CN" altLang="en-US" sz="2400">
                <a:effectLst/>
              </a:rPr>
              <a:t> 集合的表示法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3.1.4 </a:t>
            </a:r>
            <a:r>
              <a:rPr lang="zh-CN" altLang="en-US" sz="2400">
                <a:effectLst/>
              </a:rPr>
              <a:t> 集合与集合之间的关系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3.1.5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幂集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3.1 </a:t>
            </a:r>
            <a:r>
              <a:rPr lang="zh-CN" altLang="en-US"/>
              <a:t>集合的基本概念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608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3.1.2  </a:t>
            </a:r>
            <a:r>
              <a:rPr lang="zh-CN" altLang="en-US"/>
              <a:t>个体与集合之间的关系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个体与集合之间的关系称为</a:t>
            </a:r>
            <a:r>
              <a:rPr lang="zh-CN" altLang="en-US" b="1">
                <a:solidFill>
                  <a:srgbClr val="3333FF"/>
                </a:solidFill>
              </a:rPr>
              <a:t>属于关系</a:t>
            </a:r>
            <a:r>
              <a:rPr lang="zh-CN" altLang="en-US"/>
              <a:t>。</a:t>
            </a:r>
          </a:p>
          <a:p>
            <a:r>
              <a:rPr lang="zh-CN" altLang="en-US"/>
              <a:t>对于某个个体 </a:t>
            </a:r>
            <a:r>
              <a:rPr lang="en-US" altLang="zh-CN" i="1"/>
              <a:t>a</a:t>
            </a:r>
            <a:r>
              <a:rPr lang="zh-CN" altLang="en-US"/>
              <a:t>和某个集合</a:t>
            </a:r>
            <a:r>
              <a:rPr lang="en-US" altLang="zh-CN"/>
              <a:t>A</a:t>
            </a:r>
            <a:r>
              <a:rPr lang="zh-CN" altLang="en-US"/>
              <a:t>而言，</a:t>
            </a:r>
            <a:r>
              <a:rPr lang="en-US" altLang="zh-CN" i="1"/>
              <a:t>a</a:t>
            </a:r>
            <a:r>
              <a:rPr lang="zh-CN" altLang="en-US"/>
              <a:t>只有两种可能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a </a:t>
            </a:r>
            <a:r>
              <a:rPr lang="zh-CN" altLang="en-US"/>
              <a:t>属于</a:t>
            </a:r>
            <a:r>
              <a:rPr lang="en-US" altLang="zh-CN"/>
              <a:t>A</a:t>
            </a:r>
            <a:r>
              <a:rPr lang="zh-CN" altLang="en-US"/>
              <a:t>，记为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</a:t>
            </a:r>
            <a:r>
              <a:rPr lang="zh-CN" altLang="en-US"/>
              <a:t>，称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中的元素。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a </a:t>
            </a:r>
            <a:r>
              <a:rPr lang="zh-CN" altLang="en-US"/>
              <a:t>不属于</a:t>
            </a:r>
            <a:r>
              <a:rPr lang="en-US" altLang="zh-CN"/>
              <a:t>A</a:t>
            </a:r>
            <a:r>
              <a:rPr lang="zh-CN" altLang="en-US"/>
              <a:t>，记为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/>
              <a:t>A </a:t>
            </a:r>
            <a:r>
              <a:rPr lang="zh-CN" altLang="en-US"/>
              <a:t>，称</a:t>
            </a:r>
            <a:r>
              <a:rPr lang="en-US" altLang="zh-CN"/>
              <a:t>a</a:t>
            </a:r>
            <a:r>
              <a:rPr lang="zh-CN" altLang="en-US"/>
              <a:t>不是</a:t>
            </a:r>
            <a:r>
              <a:rPr lang="en-US" altLang="zh-CN"/>
              <a:t>A</a:t>
            </a:r>
            <a:r>
              <a:rPr lang="zh-CN" altLang="en-US"/>
              <a:t>中的元素。</a:t>
            </a:r>
          </a:p>
          <a:p>
            <a:endParaRPr lang="en-US" altLang="zh-CN" i="1"/>
          </a:p>
          <a:p>
            <a:r>
              <a:rPr lang="zh-CN" altLang="en-US"/>
              <a:t>判断个体 </a:t>
            </a:r>
            <a:r>
              <a:rPr lang="en-US" altLang="zh-CN"/>
              <a:t>a </a:t>
            </a:r>
            <a:r>
              <a:rPr lang="zh-CN" altLang="en-US"/>
              <a:t>属于</a:t>
            </a:r>
            <a:r>
              <a:rPr lang="en-US" altLang="zh-CN"/>
              <a:t>A</a:t>
            </a:r>
            <a:r>
              <a:rPr lang="zh-CN" altLang="en-US"/>
              <a:t>还是不属于</a:t>
            </a:r>
            <a:r>
              <a:rPr lang="en-US" altLang="zh-CN"/>
              <a:t>A</a:t>
            </a:r>
            <a:r>
              <a:rPr lang="zh-CN" altLang="en-US"/>
              <a:t>，必须使用个体的可辨认性，而且个体的可辨认性是无二义性的，即或者 </a:t>
            </a:r>
            <a:r>
              <a:rPr lang="en-US" altLang="zh-CN"/>
              <a:t>a </a:t>
            </a:r>
            <a:r>
              <a:rPr lang="zh-CN" altLang="en-US"/>
              <a:t>属于</a:t>
            </a:r>
            <a:r>
              <a:rPr lang="en-US" altLang="zh-CN"/>
              <a:t>A</a:t>
            </a:r>
            <a:r>
              <a:rPr lang="zh-CN" altLang="en-US"/>
              <a:t>或者 </a:t>
            </a:r>
            <a:r>
              <a:rPr lang="en-US" altLang="zh-CN"/>
              <a:t>a </a:t>
            </a:r>
            <a:r>
              <a:rPr lang="zh-CN" altLang="en-US"/>
              <a:t>不属于</a:t>
            </a:r>
            <a:r>
              <a:rPr lang="en-US" altLang="zh-CN"/>
              <a:t>A</a:t>
            </a:r>
            <a:r>
              <a:rPr lang="zh-CN" altLang="en-US"/>
              <a:t>，二者居其一且只居其一。</a:t>
            </a:r>
          </a:p>
          <a:p>
            <a:endParaRPr lang="en-US" altLang="zh-CN"/>
          </a:p>
          <a:p>
            <a:r>
              <a:rPr lang="zh-CN" altLang="en-US"/>
              <a:t>关于个体的辨认有赖于各方面的公认的知识。</a:t>
            </a:r>
          </a:p>
        </p:txBody>
      </p:sp>
    </p:spTree>
    <p:extLst>
      <p:ext uri="{BB962C8B-B14F-4D97-AF65-F5344CB8AC3E}">
        <p14:creationId xmlns:p14="http://schemas.microsoft.com/office/powerpoint/2010/main" val="36658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3.1.2  </a:t>
            </a:r>
            <a:r>
              <a:rPr lang="zh-CN" altLang="en-US"/>
              <a:t>个体与集合之间的关系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英国哲学家罗素把集合分成两类</a:t>
            </a:r>
            <a:r>
              <a:rPr lang="en-US" altLang="zh-CN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本身是</a:t>
            </a:r>
            <a:r>
              <a:rPr lang="en-US" altLang="zh-CN"/>
              <a:t>A</a:t>
            </a:r>
            <a:r>
              <a:rPr lang="zh-CN" altLang="en-US"/>
              <a:t>的一个元素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本身不是</a:t>
            </a:r>
            <a:r>
              <a:rPr lang="en-US" altLang="zh-CN"/>
              <a:t>A</a:t>
            </a:r>
            <a:r>
              <a:rPr lang="zh-CN" altLang="en-US"/>
              <a:t>的一个元素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zh-CN" altLang="en-US"/>
              <a:t> </a:t>
            </a:r>
            <a:r>
              <a:rPr lang="en-US" altLang="zh-CN"/>
              <a:t>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罗素悖论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 {x|x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zh-CN" altLang="en-US"/>
              <a:t> </a:t>
            </a:r>
            <a:r>
              <a:rPr lang="en-US" altLang="zh-CN"/>
              <a:t>x},</a:t>
            </a:r>
          </a:p>
          <a:p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A, </a:t>
            </a:r>
            <a:r>
              <a:rPr lang="zh-CN" altLang="en-US"/>
              <a:t>则集合</a:t>
            </a:r>
            <a:r>
              <a:rPr lang="en-US" altLang="zh-CN"/>
              <a:t>A</a:t>
            </a:r>
            <a:r>
              <a:rPr lang="zh-CN" altLang="en-US"/>
              <a:t>中元素都有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zh-CN" altLang="en-US"/>
              <a:t> </a:t>
            </a:r>
            <a:r>
              <a:rPr lang="en-US" altLang="zh-CN"/>
              <a:t>A </a:t>
            </a:r>
            <a:r>
              <a:rPr lang="zh-CN" altLang="en-US"/>
              <a:t>；</a:t>
            </a:r>
          </a:p>
          <a:p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zh-CN" altLang="en-US"/>
              <a:t> </a:t>
            </a:r>
            <a:r>
              <a:rPr lang="en-US" altLang="zh-CN"/>
              <a:t>A, </a:t>
            </a:r>
            <a:r>
              <a:rPr lang="zh-CN" altLang="en-US"/>
              <a:t>满足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的对象应属于集合</a:t>
            </a:r>
            <a:r>
              <a:rPr lang="en-US" altLang="zh-CN"/>
              <a:t>A, </a:t>
            </a:r>
            <a:r>
              <a:rPr lang="zh-CN" altLang="en-US"/>
              <a:t>则有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r>
              <a:rPr lang="zh-CN" altLang="en-US"/>
              <a:t>为了避免这种悖论</a:t>
            </a:r>
            <a:r>
              <a:rPr lang="en-US" altLang="zh-CN"/>
              <a:t>, </a:t>
            </a:r>
            <a:r>
              <a:rPr lang="zh-CN" altLang="en-US"/>
              <a:t>我们规定：</a:t>
            </a:r>
            <a:r>
              <a:rPr lang="zh-CN" altLang="en-US" b="1"/>
              <a:t>集合不能是自己的成员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3.1.2  </a:t>
            </a:r>
            <a:r>
              <a:rPr lang="zh-CN" altLang="en-US" sz="2400">
                <a:effectLst/>
              </a:rPr>
              <a:t>个体与集合之间的关系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3.1.3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 集合的表示法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3.1.4 </a:t>
            </a:r>
            <a:r>
              <a:rPr lang="zh-CN" altLang="en-US" sz="2400">
                <a:effectLst/>
              </a:rPr>
              <a:t> 集合与集合之间的关系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3.1.5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幂集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3.1 </a:t>
            </a:r>
            <a:r>
              <a:rPr lang="zh-CN" altLang="en-US"/>
              <a:t>集合的基本概念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65188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3.1.3  </a:t>
            </a:r>
            <a:r>
              <a:rPr lang="zh-CN" altLang="en-US"/>
              <a:t>集合的表示法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文字表示法</a:t>
            </a:r>
          </a:p>
          <a:p>
            <a:r>
              <a:rPr lang="zh-CN" altLang="en-US"/>
              <a:t>     用文字表示集合的元素，两端加上花括号。</a:t>
            </a:r>
          </a:p>
          <a:p>
            <a:r>
              <a:rPr lang="zh-CN" altLang="en-US"/>
              <a:t>     </a:t>
            </a:r>
            <a:r>
              <a:rPr lang="en-US" altLang="zh-CN"/>
              <a:t>{ </a:t>
            </a:r>
            <a:r>
              <a:rPr lang="zh-CN" altLang="en-US"/>
              <a:t>在座的同学 </a:t>
            </a:r>
            <a:r>
              <a:rPr lang="en-US" altLang="zh-CN"/>
              <a:t>}</a:t>
            </a:r>
          </a:p>
          <a:p>
            <a:r>
              <a:rPr lang="en-US" altLang="zh-CN"/>
              <a:t>     { </a:t>
            </a:r>
            <a:r>
              <a:rPr lang="zh-CN" altLang="en-US"/>
              <a:t>高等数学中的积分公式 </a:t>
            </a:r>
            <a:r>
              <a:rPr lang="en-US" altLang="zh-CN"/>
              <a:t>}</a:t>
            </a:r>
          </a:p>
          <a:p>
            <a:r>
              <a:rPr lang="zh-CN" altLang="en-US" b="1"/>
              <a:t>元素列举法</a:t>
            </a:r>
          </a:p>
          <a:p>
            <a:r>
              <a:rPr lang="zh-CN" altLang="en-US"/>
              <a:t>     将集合中的元素逐一列出，两端加上花括号。</a:t>
            </a:r>
          </a:p>
          <a:p>
            <a:r>
              <a:rPr lang="zh-CN" altLang="en-US"/>
              <a:t>     </a:t>
            </a:r>
            <a:r>
              <a:rPr lang="en-US" altLang="zh-CN"/>
              <a:t>{ 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5}</a:t>
            </a:r>
          </a:p>
          <a:p>
            <a:r>
              <a:rPr lang="en-US" altLang="zh-CN"/>
              <a:t>     { </a:t>
            </a:r>
            <a:r>
              <a:rPr lang="zh-CN" altLang="en-US"/>
              <a:t>风，马，牛 </a:t>
            </a:r>
            <a:r>
              <a:rPr lang="en-US" altLang="zh-CN"/>
              <a:t>}</a:t>
            </a:r>
          </a:p>
          <a:p>
            <a:r>
              <a:rPr lang="en-US" altLang="zh-CN"/>
              <a:t>     { 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… }</a:t>
            </a:r>
          </a:p>
          <a:p>
            <a:r>
              <a:rPr lang="zh-CN" altLang="en-US" b="1"/>
              <a:t>谓词表示法</a:t>
            </a:r>
          </a:p>
          <a:p>
            <a:r>
              <a:rPr lang="zh-CN" altLang="en-US"/>
              <a:t>     </a:t>
            </a:r>
            <a:r>
              <a:rPr lang="en-US" altLang="zh-CN"/>
              <a:t>{ x︱p(x) } </a:t>
            </a:r>
            <a:r>
              <a:rPr lang="zh-CN" altLang="en-US"/>
              <a:t>其中 </a:t>
            </a:r>
            <a:r>
              <a:rPr lang="en-US" altLang="zh-CN"/>
              <a:t>p </a:t>
            </a:r>
            <a:r>
              <a:rPr lang="zh-CN" altLang="en-US"/>
              <a:t>表示 </a:t>
            </a:r>
            <a:r>
              <a:rPr lang="en-US" altLang="zh-CN"/>
              <a:t>x </a:t>
            </a:r>
            <a:r>
              <a:rPr lang="zh-CN" altLang="en-US"/>
              <a:t>所满足的性质。</a:t>
            </a:r>
          </a:p>
          <a:p>
            <a:r>
              <a:rPr lang="zh-CN" altLang="en-US"/>
              <a:t>     </a:t>
            </a:r>
            <a:r>
              <a:rPr lang="en-US" altLang="zh-CN"/>
              <a:t>{ x︱x</a:t>
            </a:r>
            <a:r>
              <a:rPr lang="en-US" altLang="zh-CN" baseline="30000"/>
              <a:t>2 </a:t>
            </a:r>
            <a:r>
              <a:rPr lang="en-US" altLang="zh-CN"/>
              <a:t>= 1 }</a:t>
            </a:r>
          </a:p>
          <a:p>
            <a:r>
              <a:rPr lang="en-US" altLang="zh-CN"/>
              <a:t>     { y︱y </a:t>
            </a:r>
            <a:r>
              <a:rPr lang="zh-CN" altLang="en-US"/>
              <a:t>是开区间 </a:t>
            </a:r>
            <a:r>
              <a:rPr lang="en-US" altLang="zh-CN"/>
              <a:t>(a, b) </a:t>
            </a:r>
            <a:r>
              <a:rPr lang="zh-CN" altLang="en-US"/>
              <a:t>上的连续函数 </a:t>
            </a:r>
            <a:r>
              <a:rPr lang="en-US" altLang="zh-CN"/>
              <a:t>}</a:t>
            </a:r>
          </a:p>
          <a:p>
            <a:r>
              <a:rPr lang="zh-CN" altLang="en-US" b="1"/>
              <a:t>例  </a:t>
            </a:r>
            <a:r>
              <a:rPr lang="en-US" altLang="zh-CN"/>
              <a:t>{ </a:t>
            </a:r>
            <a:r>
              <a:rPr lang="zh-CN" altLang="en-US"/>
              <a:t>使</a:t>
            </a:r>
            <a:r>
              <a:rPr lang="en-US" altLang="zh-CN"/>
              <a:t>x</a:t>
            </a:r>
            <a:r>
              <a:rPr lang="en-US" altLang="zh-CN" baseline="30000"/>
              <a:t>2 </a:t>
            </a:r>
            <a:r>
              <a:rPr lang="en-US" altLang="zh-CN"/>
              <a:t>– 1=0 </a:t>
            </a:r>
            <a:r>
              <a:rPr lang="zh-CN" altLang="en-US"/>
              <a:t>的实数解 </a:t>
            </a:r>
            <a:r>
              <a:rPr lang="en-US" altLang="zh-CN"/>
              <a:t>}  , { 1</a:t>
            </a:r>
            <a:r>
              <a:rPr lang="zh-CN" altLang="en-US"/>
              <a:t>，</a:t>
            </a:r>
            <a:r>
              <a:rPr lang="en-US" altLang="zh-CN"/>
              <a:t>-1 }   , { x︱x</a:t>
            </a:r>
            <a:r>
              <a:rPr lang="en-US" altLang="zh-CN" baseline="30000"/>
              <a:t>2 </a:t>
            </a:r>
            <a:r>
              <a:rPr lang="en-US" altLang="zh-CN"/>
              <a:t>– 1 = 0 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3.1.3  </a:t>
            </a:r>
            <a:r>
              <a:rPr lang="zh-CN" altLang="en-US"/>
              <a:t>集合的表示法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/>
              <a:t>集合的特殊情况</a:t>
            </a:r>
            <a:endParaRPr lang="en-US" altLang="zh-CN" b="1"/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不含任何元素的集合称为空集，记为 </a:t>
            </a:r>
            <a:r>
              <a:rPr lang="zh-CN" altLang="en-US">
                <a:sym typeface="Symbol" panose="05050102010706020507" pitchFamily="18" charset="2"/>
              </a:rPr>
              <a:t> 或 </a:t>
            </a:r>
            <a:r>
              <a:rPr lang="en-US" altLang="zh-CN">
                <a:sym typeface="Symbol" panose="05050102010706020507" pitchFamily="18" charset="2"/>
              </a:rPr>
              <a:t>{  }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ym typeface="Symbol" panose="05050102010706020507" pitchFamily="18" charset="2"/>
              </a:rPr>
              <a:t>只含一个元素的集合称为单元素集，记为</a:t>
            </a:r>
            <a:r>
              <a:rPr lang="en-US" altLang="zh-CN">
                <a:sym typeface="Symbol" panose="05050102010706020507" pitchFamily="18" charset="2"/>
              </a:rPr>
              <a:t>{ a }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>
                <a:sym typeface="Symbol" panose="05050102010706020507" pitchFamily="18" charset="2"/>
              </a:rPr>
              <a:t>含讨论问题所需全部元素的集合称为全集，记为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/>
              <a:t>空集可以符号化为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{x | </a:t>
            </a:r>
            <a:r>
              <a:rPr lang="en-US" altLang="zh-CN"/>
              <a:t>x</a:t>
            </a:r>
            <a:r>
              <a:rPr lang="zh-CN" altLang="en-US"/>
              <a:t> ≠ 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 }</a:t>
            </a:r>
            <a:r>
              <a:rPr lang="zh-CN" altLang="en-US">
                <a:sym typeface="Symbol" panose="05050102010706020507" pitchFamily="18" charset="2"/>
              </a:rPr>
              <a:t>或</a:t>
            </a:r>
            <a:r>
              <a:rPr lang="zh-CN" altLang="en-US"/>
              <a:t> </a:t>
            </a:r>
            <a:r>
              <a:rPr lang="en-US" altLang="zh-CN"/>
              <a:t>={</a:t>
            </a:r>
            <a:r>
              <a:rPr lang="zh-CN" altLang="en-US"/>
              <a:t>𝑥 </a:t>
            </a:r>
            <a:r>
              <a:rPr lang="en-US" altLang="zh-CN"/>
              <a:t>| A(</a:t>
            </a:r>
            <a:r>
              <a:rPr lang="zh-CN" altLang="en-US"/>
              <a:t>𝑥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A(</a:t>
            </a:r>
            <a:r>
              <a:rPr lang="zh-CN" altLang="en-US"/>
              <a:t>𝑥</a:t>
            </a:r>
            <a:r>
              <a:rPr lang="en-US" altLang="zh-CN"/>
              <a:t>)}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|</a:t>
            </a:r>
            <a:r>
              <a:rPr lang="zh-CN" altLang="en-US">
                <a:sym typeface="Symbol" panose="05050102010706020507" pitchFamily="18" charset="2"/>
              </a:rPr>
              <a:t>  </a:t>
            </a:r>
            <a:r>
              <a:rPr lang="en-US" altLang="zh-CN">
                <a:sym typeface="Symbol" panose="05050102010706020507" pitchFamily="18" charset="2"/>
              </a:rPr>
              <a:t>| = 0,  |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| = 1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空集是绝对唯一的。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/>
              <a:t>全集可以符号化为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zh-CN" altLang="en-US"/>
              <a:t> </a:t>
            </a:r>
            <a:r>
              <a:rPr lang="en-US" altLang="zh-CN"/>
              <a:t>={</a:t>
            </a:r>
            <a:r>
              <a:rPr lang="zh-CN" altLang="en-US"/>
              <a:t>𝑥 </a:t>
            </a:r>
            <a:r>
              <a:rPr lang="en-US" altLang="zh-CN"/>
              <a:t>| A(</a:t>
            </a:r>
            <a:r>
              <a:rPr lang="zh-CN" altLang="en-US"/>
              <a:t>𝑥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A(</a:t>
            </a:r>
            <a:r>
              <a:rPr lang="zh-CN" altLang="en-US"/>
              <a:t>𝑥</a:t>
            </a:r>
            <a:r>
              <a:rPr lang="en-US" altLang="zh-CN"/>
              <a:t>)}</a:t>
            </a:r>
          </a:p>
          <a:p>
            <a:r>
              <a:rPr lang="zh-CN" altLang="en-US"/>
              <a:t>全集是相对唯一的。</a:t>
            </a:r>
            <a:endParaRPr lang="en-US" altLang="zh-CN"/>
          </a:p>
          <a:p>
            <a:r>
              <a:rPr lang="zh-CN" altLang="en-US" b="1"/>
              <a:t>例  </a:t>
            </a:r>
            <a:r>
              <a:rPr lang="zh-CN" altLang="en-US"/>
              <a:t>在我国的人口普查中，全集是由我国所有人组成的。</a:t>
            </a:r>
            <a:endParaRPr lang="en-US" altLang="zh-CN"/>
          </a:p>
          <a:p>
            <a:r>
              <a:rPr lang="zh-CN" altLang="en-US"/>
              <a:t>      西交大的在读学生，全集是由所有在读的本科生和研究生构成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3.1.2  </a:t>
            </a:r>
            <a:r>
              <a:rPr lang="zh-CN" altLang="en-US" sz="2400">
                <a:effectLst/>
              </a:rPr>
              <a:t>个体与集合之间的关系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3.1.3 </a:t>
            </a:r>
            <a:r>
              <a:rPr lang="zh-CN" altLang="en-US" sz="2400">
                <a:effectLst/>
              </a:rPr>
              <a:t> 集合的表示法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3.1.4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 集合与集合之间的关系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3.1.5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幂集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3.1 </a:t>
            </a:r>
            <a:r>
              <a:rPr lang="zh-CN" altLang="en-US"/>
              <a:t>集合的基本概念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51025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 dirty="0"/>
              <a:t>回顾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b="1"/>
              <a:t>一、直接推理规则</a:t>
            </a:r>
          </a:p>
          <a:p>
            <a:pPr algn="just">
              <a:spcBef>
                <a:spcPts val="600"/>
              </a:spcBef>
            </a:pPr>
            <a:r>
              <a:rPr lang="en-US" altLang="zh-CN"/>
              <a:t>1) </a:t>
            </a:r>
            <a:r>
              <a:rPr lang="zh-CN" altLang="en-US"/>
              <a:t>存在引入规则，记为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zh-CN" altLang="en-US"/>
              <a:t>。其形式为</a:t>
            </a:r>
          </a:p>
          <a:p>
            <a:pPr algn="ctr">
              <a:spcBef>
                <a:spcPts val="600"/>
              </a:spcBef>
            </a:pPr>
            <a:r>
              <a:rPr lang="en-US" altLang="zh-CN"/>
              <a:t>(i) </a:t>
            </a:r>
            <a:r>
              <a:rPr lang="en-US" altLang="zh-CN">
                <a:sym typeface="Symbol" panose="05050102010706020507" pitchFamily="18" charset="2"/>
              </a:rPr>
              <a:t>(y)┣ (j) y[x/y]                             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(i) 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其中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>
                <a:sym typeface="Symbol" panose="05050102010706020507" pitchFamily="18" charset="2"/>
              </a:rPr>
              <a:t>y[x/y]</a:t>
            </a:r>
            <a:r>
              <a:rPr lang="zh-CN" altLang="en-US"/>
              <a:t>是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>
                <a:sym typeface="Symbol" panose="05050102010706020507" pitchFamily="18" charset="2"/>
              </a:rPr>
              <a:t>y</a:t>
            </a:r>
            <a:r>
              <a:rPr lang="zh-CN" altLang="en-US"/>
              <a:t>关于约束变元</a:t>
            </a:r>
            <a:r>
              <a:rPr lang="en-US" altLang="zh-CN"/>
              <a:t>y</a:t>
            </a:r>
            <a:r>
              <a:rPr lang="zh-CN" altLang="en-US"/>
              <a:t>改名为</a:t>
            </a:r>
            <a:r>
              <a:rPr lang="en-US" altLang="zh-CN"/>
              <a:t>x</a:t>
            </a:r>
            <a:r>
              <a:rPr lang="zh-CN" altLang="en-US"/>
              <a:t>的结果。</a:t>
            </a:r>
          </a:p>
          <a:p>
            <a:pPr algn="just">
              <a:spcBef>
                <a:spcPts val="600"/>
              </a:spcBef>
            </a:pPr>
            <a:r>
              <a:rPr lang="zh-CN" altLang="en-US"/>
              <a:t>注意：改名要求</a:t>
            </a:r>
            <a:r>
              <a:rPr lang="en-US" altLang="zh-CN"/>
              <a:t>x</a:t>
            </a:r>
            <a:r>
              <a:rPr lang="zh-CN" altLang="en-US"/>
              <a:t>不是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zh-CN" altLang="en-US"/>
              <a:t>中的自由变元。例如，下述形式</a:t>
            </a:r>
          </a:p>
          <a:p>
            <a:pPr algn="ctr">
              <a:spcBef>
                <a:spcPts val="600"/>
              </a:spcBef>
            </a:pPr>
            <a:r>
              <a:rPr lang="zh-CN" altLang="en-US"/>
              <a:t>    </a:t>
            </a:r>
            <a:r>
              <a:rPr lang="en-US" altLang="zh-CN"/>
              <a:t>(i)A(y,x)</a:t>
            </a:r>
            <a:r>
              <a:rPr lang="en-US" altLang="zh-CN">
                <a:sym typeface="Symbol" panose="05050102010706020507" pitchFamily="18" charset="2"/>
              </a:rPr>
              <a:t>┣ (j) xA(x,x)                         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(i) 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/>
              <a:t>是不允许的。</a:t>
            </a:r>
          </a:p>
          <a:p>
            <a:pPr algn="just">
              <a:spcBef>
                <a:spcPts val="600"/>
              </a:spcBef>
            </a:pP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en-US" altLang="zh-CN">
                <a:sym typeface="+mn-ea"/>
              </a:rPr>
              <a:t>2) </a:t>
            </a:r>
            <a:r>
              <a:rPr lang="zh-CN" altLang="en-US">
                <a:sym typeface="+mn-ea"/>
              </a:rPr>
              <a:t>全称消去规则，记为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+mn-ea"/>
              </a:rPr>
              <a:t>_</a:t>
            </a:r>
            <a:r>
              <a:rPr lang="zh-CN" altLang="en-US">
                <a:sym typeface="+mn-ea"/>
              </a:rPr>
              <a:t>。其形式为</a:t>
            </a:r>
            <a:endParaRPr lang="zh-CN" altLang="en-US"/>
          </a:p>
          <a:p>
            <a:pPr algn="ctr">
              <a:spcBef>
                <a:spcPts val="600"/>
              </a:spcBef>
            </a:pPr>
            <a:r>
              <a:rPr lang="en-US" altLang="zh-CN">
                <a:sym typeface="+mn-ea"/>
              </a:rPr>
              <a:t>(i) </a:t>
            </a:r>
            <a:r>
              <a:rPr lang="en-US" altLang="zh-CN">
                <a:sym typeface="Symbol" panose="05050102010706020507" pitchFamily="18" charset="2"/>
              </a:rPr>
              <a:t>x(x)┣ (j) [y/x]                         </a:t>
            </a:r>
            <a:r>
              <a:rPr lang="en-US" altLang="zh-CN">
                <a:sym typeface="+mn-ea"/>
              </a:rPr>
              <a:t>_(i)</a:t>
            </a:r>
            <a:endParaRPr lang="en-US" altLang="zh-CN"/>
          </a:p>
          <a:p>
            <a:pPr algn="just">
              <a:spcBef>
                <a:spcPts val="600"/>
              </a:spcBef>
            </a:pPr>
            <a:r>
              <a:rPr lang="zh-CN" altLang="en-US">
                <a:sym typeface="+mn-ea"/>
              </a:rPr>
              <a:t>其中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[y/x]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Symbol" panose="05050102010706020507" pitchFamily="18" charset="2"/>
              </a:rPr>
              <a:t></a:t>
            </a:r>
            <a:r>
              <a:rPr lang="zh-CN" altLang="en-US">
                <a:sym typeface="+mn-ea"/>
              </a:rPr>
              <a:t>关于自由变元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代入为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的结果。</a:t>
            </a:r>
            <a:endParaRPr lang="zh-CN" altLang="en-US"/>
          </a:p>
          <a:p>
            <a:pPr algn="just">
              <a:spcBef>
                <a:spcPts val="600"/>
              </a:spcBef>
            </a:pPr>
            <a:r>
              <a:rPr lang="zh-CN" altLang="en-US">
                <a:sym typeface="+mn-ea"/>
              </a:rPr>
              <a:t>注意：代入时，允许个体变元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zh-CN" altLang="en-US">
                <a:sym typeface="+mn-ea"/>
              </a:rPr>
              <a:t>中已有的自由变元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代入。例如，下述形式是该规则的特殊情况。</a:t>
            </a:r>
            <a:endParaRPr lang="zh-CN" altLang="en-US"/>
          </a:p>
          <a:p>
            <a:pPr algn="ctr">
              <a:spcBef>
                <a:spcPts val="600"/>
              </a:spcBef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(i) </a:t>
            </a:r>
            <a:r>
              <a:rPr lang="en-US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+mn-ea"/>
              </a:rPr>
              <a:t>A(y,x)</a:t>
            </a:r>
            <a:r>
              <a:rPr lang="en-US" altLang="zh-CN">
                <a:sym typeface="Symbol" panose="05050102010706020507" pitchFamily="18" charset="2"/>
              </a:rPr>
              <a:t>┣ (j) A(y,y)                      </a:t>
            </a:r>
            <a:r>
              <a:rPr lang="en-US" altLang="zh-CN">
                <a:sym typeface="+mn-ea"/>
              </a:rPr>
              <a:t>_(i)</a:t>
            </a:r>
            <a:endParaRPr lang="en-US" altLang="zh-CN"/>
          </a:p>
          <a:p>
            <a:pPr algn="just">
              <a:spcBef>
                <a:spcPts val="600"/>
              </a:spcBef>
            </a:pPr>
            <a:endParaRPr lang="en-US" altLang="zh-CN"/>
          </a:p>
          <a:p>
            <a:pPr algn="just">
              <a:spcBef>
                <a:spcPts val="600"/>
              </a:spcBef>
            </a:pPr>
            <a:endParaRPr lang="en-US" altLang="zh-CN" baseline="-25000"/>
          </a:p>
        </p:txBody>
      </p:sp>
    </p:spTree>
    <p:extLst>
      <p:ext uri="{BB962C8B-B14F-4D97-AF65-F5344CB8AC3E}">
        <p14:creationId xmlns:p14="http://schemas.microsoft.com/office/powerpoint/2010/main" val="150243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3.1.4  </a:t>
            </a:r>
            <a:r>
              <a:rPr lang="zh-CN" altLang="en-US"/>
              <a:t>集合的与集合之间的关系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是两个集合</a:t>
            </a:r>
          </a:p>
          <a:p>
            <a:r>
              <a:rPr lang="en-US" altLang="zh-CN"/>
              <a:t>1</a:t>
            </a:r>
            <a:r>
              <a:rPr lang="zh-CN" altLang="en-US"/>
              <a:t>）若对于</a:t>
            </a:r>
            <a:r>
              <a:rPr lang="en-US" altLang="zh-CN"/>
              <a:t>A</a:t>
            </a:r>
            <a:r>
              <a:rPr lang="zh-CN" altLang="en-US"/>
              <a:t>中的每个元素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x</a:t>
            </a:r>
            <a:r>
              <a:rPr lang="zh-CN" altLang="en-US"/>
              <a:t>属于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包含在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中，记为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/>
              <a:t> ⊆ 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。同时称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的子集。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中的每个元素都属于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，且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中的每个元素都属于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，则称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等于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，记为</a:t>
            </a:r>
            <a:r>
              <a:rPr lang="en-US" altLang="zh-CN">
                <a:sym typeface="Symbol" panose="05050102010706020507" pitchFamily="18" charset="2"/>
              </a:rPr>
              <a:t>A=B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集合与集合之间的关系称为包含关系。个体与集合的关系是属于关系。</a:t>
            </a:r>
          </a:p>
          <a:p>
            <a:endParaRPr lang="en-US" altLang="zh-CN"/>
          </a:p>
          <a:p>
            <a:r>
              <a:rPr lang="zh-CN" altLang="en-US"/>
              <a:t>子集符号化：</a:t>
            </a:r>
            <a:r>
              <a:rPr lang="en-US" altLang="zh-CN"/>
              <a:t>B</a:t>
            </a:r>
            <a:r>
              <a:rPr lang="zh-CN" altLang="en-US"/>
              <a:t> ⊆ </a:t>
            </a:r>
            <a:r>
              <a:rPr lang="en-US" altLang="zh-CN"/>
              <a:t>A</a:t>
            </a:r>
            <a:r>
              <a:rPr lang="zh-CN" altLang="en-US"/>
              <a:t> ⇔ ∀𝑥 </a:t>
            </a:r>
            <a:r>
              <a:rPr lang="en-US" altLang="zh-CN"/>
              <a:t>(</a:t>
            </a:r>
            <a:r>
              <a:rPr lang="zh-CN" altLang="en-US"/>
              <a:t>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A)</a:t>
            </a:r>
          </a:p>
          <a:p>
            <a:r>
              <a:rPr lang="zh-CN" altLang="en-US"/>
              <a:t>等于符号化：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 B</a:t>
            </a:r>
            <a:r>
              <a:rPr lang="zh-CN" altLang="en-US"/>
              <a:t> ⇔ </a:t>
            </a:r>
            <a:r>
              <a:rPr lang="en-US" altLang="zh-CN"/>
              <a:t>B</a:t>
            </a:r>
            <a:r>
              <a:rPr lang="zh-CN" altLang="en-US"/>
              <a:t> ⊆ </a:t>
            </a:r>
            <a:r>
              <a:rPr lang="en-US" altLang="zh-CN"/>
              <a:t>A</a:t>
            </a:r>
            <a:r>
              <a:rPr lang="zh-CN" altLang="en-US"/>
              <a:t> ∧ </a:t>
            </a:r>
            <a:r>
              <a:rPr lang="en-US" altLang="zh-CN"/>
              <a:t>A</a:t>
            </a:r>
            <a:r>
              <a:rPr lang="zh-CN" altLang="en-US"/>
              <a:t> ⊆ </a:t>
            </a:r>
            <a:r>
              <a:rPr lang="en-US" altLang="zh-CN"/>
              <a:t>B</a:t>
            </a:r>
            <a:r>
              <a:rPr lang="zh-CN" altLang="en-US"/>
              <a:t> ⇔ ∀𝑥</a:t>
            </a:r>
            <a:r>
              <a:rPr lang="en-US" altLang="zh-CN"/>
              <a:t>(</a:t>
            </a:r>
            <a:r>
              <a:rPr lang="zh-CN" altLang="en-US"/>
              <a:t>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</a:t>
            </a:r>
            <a:r>
              <a:rPr lang="zh-CN" altLang="en-US"/>
              <a:t> 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B)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BDB687-0830-4FAB-9C43-C3AA82DB3A43}"/>
              </a:ext>
            </a:extLst>
          </p:cNvPr>
          <p:cNvSpPr/>
          <p:nvPr/>
        </p:nvSpPr>
        <p:spPr>
          <a:xfrm>
            <a:off x="684259" y="1389179"/>
            <a:ext cx="8152169" cy="187776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3.1.4  </a:t>
            </a:r>
            <a:r>
              <a:rPr lang="zh-CN" altLang="en-US"/>
              <a:t>集合的与集合之间的关系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>
                <a:sym typeface="Symbol" panose="05050102010706020507" pitchFamily="18" charset="2"/>
              </a:rPr>
              <a:t>平凡子集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）空集是任一集合的子集。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）每个集合是它自己的子集。</a:t>
            </a:r>
          </a:p>
          <a:p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 b="1"/>
              <a:t>证</a:t>
            </a:r>
            <a:endParaRPr lang="en-US" altLang="zh-CN" b="1"/>
          </a:p>
          <a:p>
            <a:r>
              <a:rPr lang="zh-CN" altLang="en-US"/>
              <a:t>给定任意集合𝐴</a:t>
            </a:r>
            <a:r>
              <a:rPr lang="en-US" altLang="zh-CN"/>
              <a:t>, </a:t>
            </a:r>
            <a:r>
              <a:rPr lang="zh-CN" altLang="en-US"/>
              <a:t>由子集定义</a:t>
            </a:r>
            <a:r>
              <a:rPr lang="en-US" altLang="zh-CN"/>
              <a:t>(</a:t>
            </a:r>
            <a:r>
              <a:rPr lang="zh-CN" altLang="en-US"/>
              <a:t>令</a:t>
            </a:r>
            <a:r>
              <a:rPr lang="zh-CN" altLang="en-US" b="1"/>
              <a:t>𝐵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) </a:t>
            </a:r>
            <a:r>
              <a:rPr lang="zh-CN" altLang="en-US"/>
              <a:t>有</a:t>
            </a:r>
          </a:p>
          <a:p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zh-CN" altLang="en-US"/>
              <a:t> ⊆ </a:t>
            </a:r>
            <a:r>
              <a:rPr lang="en-US" altLang="zh-CN"/>
              <a:t>A</a:t>
            </a:r>
            <a:r>
              <a:rPr lang="zh-CN" altLang="en-US"/>
              <a:t> ⇔ ∀𝑥</a:t>
            </a:r>
            <a:r>
              <a:rPr lang="en-US" altLang="zh-CN"/>
              <a:t>(</a:t>
            </a:r>
            <a:r>
              <a:rPr lang="zh-CN" altLang="en-US"/>
              <a:t>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zh-CN" altLang="en-US"/>
              <a:t> 𝑥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zh-CN" altLang="en-US"/>
              <a:t> </a:t>
            </a:r>
            <a:r>
              <a:rPr lang="en-US" altLang="zh-CN"/>
              <a:t>A)</a:t>
            </a:r>
          </a:p>
          <a:p>
            <a:r>
              <a:rPr lang="zh-CN" altLang="en-US"/>
              <a:t>右边的蕴涵式因前件假而为真命题</a:t>
            </a:r>
            <a:r>
              <a:rPr lang="en-US" altLang="zh-CN"/>
              <a:t>, </a:t>
            </a:r>
            <a:r>
              <a:rPr lang="zh-CN" altLang="en-US"/>
              <a:t>所以左边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zh-CN" altLang="en-US"/>
              <a:t> ⊆ </a:t>
            </a:r>
            <a:r>
              <a:rPr lang="en-US" altLang="zh-CN"/>
              <a:t>A</a:t>
            </a:r>
            <a:r>
              <a:rPr lang="zh-CN" altLang="en-US"/>
              <a:t>也为是真命题</a:t>
            </a:r>
            <a:r>
              <a:rPr lang="en-US" altLang="zh-CN"/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endParaRPr lang="zh-CN" altLang="en-US">
              <a:sym typeface="Symbol" panose="05050102010706020507" pitchFamily="18" charset="2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9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3.1.2  </a:t>
            </a:r>
            <a:r>
              <a:rPr lang="zh-CN" altLang="en-US" sz="2400">
                <a:effectLst/>
              </a:rPr>
              <a:t>个体与集合之间的关系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3.1.3 </a:t>
            </a:r>
            <a:r>
              <a:rPr lang="zh-CN" altLang="en-US" sz="2400">
                <a:effectLst/>
              </a:rPr>
              <a:t> 集合的表示法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3.1.4 </a:t>
            </a:r>
            <a:r>
              <a:rPr lang="zh-CN" altLang="en-US" sz="2400">
                <a:effectLst/>
              </a:rPr>
              <a:t> 集合与集合之间的关系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3.1.5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幂集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3.1 </a:t>
            </a:r>
            <a:r>
              <a:rPr lang="zh-CN" altLang="en-US"/>
              <a:t>集合的基本概念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14360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3.1.5  </a:t>
            </a:r>
            <a:r>
              <a:rPr lang="zh-CN" altLang="en-US"/>
              <a:t>幂集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是集合，</a:t>
            </a:r>
            <a:r>
              <a:rPr lang="en-US" altLang="zh-CN"/>
              <a:t>A</a:t>
            </a:r>
            <a:r>
              <a:rPr lang="zh-CN" altLang="en-US"/>
              <a:t>的所有子集组成的集合称为</a:t>
            </a:r>
            <a:r>
              <a:rPr lang="en-US" altLang="zh-CN"/>
              <a:t>A</a:t>
            </a:r>
            <a:r>
              <a:rPr lang="zh-CN" altLang="en-US"/>
              <a:t>的幂集，记为 </a:t>
            </a:r>
            <a:r>
              <a:rPr lang="en-US" altLang="zh-CN"/>
              <a:t>2</a:t>
            </a:r>
            <a:r>
              <a:rPr lang="en-US" altLang="zh-CN" baseline="30000"/>
              <a:t>A</a:t>
            </a:r>
            <a:r>
              <a:rPr lang="zh-CN" altLang="en-US"/>
              <a:t>。</a:t>
            </a:r>
          </a:p>
          <a:p>
            <a:pPr algn="ctr"/>
            <a:r>
              <a:rPr lang="en-US" altLang="zh-CN"/>
              <a:t>2</a:t>
            </a:r>
            <a:r>
              <a:rPr lang="en-US" altLang="zh-CN" baseline="30000"/>
              <a:t>A </a:t>
            </a:r>
            <a:r>
              <a:rPr lang="en-US" altLang="zh-CN"/>
              <a:t>={ x </a:t>
            </a:r>
            <a:r>
              <a:rPr lang="en-US" altLang="zh-CN">
                <a:sym typeface="Symbol" panose="05050102010706020507" pitchFamily="18" charset="2"/>
              </a:rPr>
              <a:t> x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 }</a:t>
            </a:r>
          </a:p>
          <a:p>
            <a:endParaRPr lang="en-US" altLang="zh-CN" baseline="30000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设集合</a:t>
            </a:r>
            <a:r>
              <a:rPr lang="en-US" altLang="zh-CN"/>
              <a:t>A</a:t>
            </a:r>
            <a:r>
              <a:rPr lang="zh-CN" altLang="en-US"/>
              <a:t>是有限集合， </a:t>
            </a:r>
            <a:r>
              <a:rPr lang="zh-CN" altLang="en-US">
                <a:sym typeface="Symbol" panose="05050102010706020507" pitchFamily="18" charset="2"/>
              </a:rPr>
              <a:t> 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 = n</a:t>
            </a:r>
            <a:r>
              <a:rPr lang="zh-CN" altLang="en-US">
                <a:sym typeface="Symbol" panose="05050102010706020507" pitchFamily="18" charset="2"/>
              </a:rPr>
              <a:t>，则 </a:t>
            </a:r>
          </a:p>
          <a:p>
            <a:r>
              <a:rPr lang="zh-CN" altLang="en-US">
                <a:sym typeface="Symbol" panose="05050102010706020507" pitchFamily="18" charset="2"/>
              </a:rPr>
              <a:t>                               </a:t>
            </a:r>
            <a:r>
              <a:rPr lang="en-US" altLang="zh-CN"/>
              <a:t>2</a:t>
            </a:r>
            <a:r>
              <a:rPr lang="en-US" altLang="zh-CN" baseline="30000"/>
              <a:t>A </a:t>
            </a:r>
            <a:r>
              <a:rPr lang="en-US" altLang="zh-CN">
                <a:sym typeface="Symbol" panose="05050102010706020507" pitchFamily="18" charset="2"/>
              </a:rPr>
              <a:t> = 2 </a:t>
            </a:r>
            <a:r>
              <a:rPr lang="en-US" altLang="zh-CN" baseline="30000">
                <a:sym typeface="Symbol" panose="05050102010706020507" pitchFamily="18" charset="2"/>
              </a:rPr>
              <a:t> A </a:t>
            </a:r>
            <a:r>
              <a:rPr lang="en-US" altLang="zh-CN">
                <a:sym typeface="Symbol" panose="05050102010706020507" pitchFamily="18" charset="2"/>
              </a:rPr>
              <a:t> =2</a:t>
            </a:r>
            <a:r>
              <a:rPr lang="en-US" altLang="zh-CN" baseline="40000">
                <a:sym typeface="Symbol" panose="05050102010706020507" pitchFamily="18" charset="2"/>
              </a:rPr>
              <a:t>n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设 </a:t>
            </a:r>
            <a:r>
              <a:rPr lang="en-US" altLang="zh-CN">
                <a:sym typeface="Symbol" panose="05050102010706020507" pitchFamily="18" charset="2"/>
              </a:rPr>
              <a:t>A, B </a:t>
            </a:r>
            <a:r>
              <a:rPr lang="zh-CN" altLang="en-US">
                <a:sym typeface="Symbol" panose="05050102010706020507" pitchFamily="18" charset="2"/>
              </a:rPr>
              <a:t>是两个集合。那么 </a:t>
            </a:r>
            <a:r>
              <a:rPr lang="en-US" altLang="zh-CN">
                <a:sym typeface="Symbol" panose="05050102010706020507" pitchFamily="18" charset="2"/>
              </a:rPr>
              <a:t>A=B </a:t>
            </a:r>
            <a:r>
              <a:rPr lang="zh-CN" altLang="en-US">
                <a:sym typeface="Symbol" panose="05050102010706020507" pitchFamily="18" charset="2"/>
              </a:rPr>
              <a:t>当且仅当 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= 2</a:t>
            </a:r>
            <a:r>
              <a:rPr lang="en-US" altLang="zh-CN" baseline="30000">
                <a:sym typeface="Symbol" panose="05050102010706020507" pitchFamily="18" charset="2"/>
              </a:rPr>
              <a:t>B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3CA35F-37EC-4649-BD79-40DF8CF46720}"/>
              </a:ext>
            </a:extLst>
          </p:cNvPr>
          <p:cNvSpPr/>
          <p:nvPr/>
        </p:nvSpPr>
        <p:spPr>
          <a:xfrm>
            <a:off x="684259" y="1389179"/>
            <a:ext cx="8152169" cy="1040635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93E839-E380-4FAD-826C-52A823D2F8C0}"/>
              </a:ext>
            </a:extLst>
          </p:cNvPr>
          <p:cNvSpPr/>
          <p:nvPr/>
        </p:nvSpPr>
        <p:spPr>
          <a:xfrm>
            <a:off x="684258" y="2677068"/>
            <a:ext cx="8152169" cy="104063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73CB7E-C212-4B3B-94F9-A31FC3E3C2C1}"/>
              </a:ext>
            </a:extLst>
          </p:cNvPr>
          <p:cNvSpPr/>
          <p:nvPr/>
        </p:nvSpPr>
        <p:spPr>
          <a:xfrm>
            <a:off x="684258" y="4075111"/>
            <a:ext cx="8152169" cy="7372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3.1.5  </a:t>
            </a:r>
            <a:r>
              <a:rPr lang="zh-CN" altLang="en-US"/>
              <a:t>幂集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zh-CN" altLang="en-US"/>
              <a:t> 求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 {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 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}} }</a:t>
            </a:r>
            <a:r>
              <a:rPr lang="zh-CN" altLang="en-US"/>
              <a:t>的幂集。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解</a:t>
            </a:r>
            <a:endParaRPr lang="en-US" altLang="zh-CN" b="1"/>
          </a:p>
          <a:p>
            <a:r>
              <a:rPr lang="en-US" altLang="zh-CN"/>
              <a:t>2</a:t>
            </a:r>
            <a:r>
              <a:rPr lang="en-US" altLang="zh-CN" baseline="30000"/>
              <a:t>A </a:t>
            </a:r>
            <a:r>
              <a:rPr lang="en-US" altLang="zh-CN"/>
              <a:t>= {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endParaRPr lang="en-US" altLang="zh-CN"/>
          </a:p>
          <a:p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zh-CN" altLang="en-US">
                <a:sym typeface="Symbol" panose="05050102010706020507" pitchFamily="18" charset="2"/>
              </a:rPr>
              <a:t>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en-US" altLang="zh-CN"/>
              <a:t>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en-US" altLang="zh-CN"/>
              <a:t>{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}}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zh-CN" altLang="en-US">
                <a:sym typeface="Symbol" panose="05050102010706020507" pitchFamily="18" charset="2"/>
              </a:rPr>
              <a:t>，</a:t>
            </a:r>
            <a:r>
              <a:rPr lang="en-US" altLang="zh-CN"/>
              <a:t>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}}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{</a:t>
            </a:r>
            <a:r>
              <a:rPr lang="en-US" altLang="zh-CN"/>
              <a:t>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}} 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/>
              <a:t>{ 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 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, {</a:t>
            </a:r>
            <a:r>
              <a:rPr lang="zh-CN" altLang="en-US">
                <a:sym typeface="Symbol" panose="05050102010706020507" pitchFamily="18" charset="2"/>
              </a:rPr>
              <a:t></a:t>
            </a:r>
            <a:r>
              <a:rPr lang="en-US" altLang="zh-CN"/>
              <a:t>}}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4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集合的基本运算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 </a:t>
            </a:r>
            <a:r>
              <a:rPr lang="zh-CN" altLang="en-US" sz="2400">
                <a:effectLst/>
              </a:rPr>
              <a:t> 集合的宏运算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  </a:t>
            </a:r>
            <a:r>
              <a:rPr lang="zh-CN" altLang="en-US" sz="2400">
                <a:effectLst/>
              </a:rPr>
              <a:t>集合运算的其它表示法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101625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3.2.1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集合的补运算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3.2.2  </a:t>
            </a:r>
            <a:r>
              <a:rPr lang="zh-CN" altLang="en-US" sz="2400">
                <a:effectLst/>
              </a:rPr>
              <a:t>集合的交运算和并运算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3.2 </a:t>
            </a:r>
            <a:r>
              <a:rPr lang="zh-CN" altLang="en-US"/>
              <a:t>集合的基本运算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2945576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3.2.1  </a:t>
            </a:r>
            <a:r>
              <a:rPr lang="zh-CN" altLang="en-US"/>
              <a:t>集合的补运算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是集合，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的子集。</a:t>
            </a:r>
          </a:p>
          <a:p>
            <a:r>
              <a:rPr lang="zh-CN" altLang="en-US"/>
              <a:t>        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={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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 ∧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A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关于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的补集，称  为补运算。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是集合，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的子集。则</a:t>
            </a:r>
          </a:p>
          <a:p>
            <a:r>
              <a:rPr lang="zh-CN" altLang="en-US"/>
              <a:t>  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) =A</a:t>
            </a:r>
            <a:endParaRPr lang="en-US" altLang="zh-CN"/>
          </a:p>
          <a:p>
            <a:r>
              <a:rPr lang="en-US" altLang="zh-CN"/>
              <a:t>  2</a:t>
            </a:r>
            <a:r>
              <a:rPr lang="zh-CN" altLang="en-US"/>
              <a:t>）若</a:t>
            </a:r>
            <a:r>
              <a:rPr lang="en-US" altLang="zh-CN"/>
              <a:t>A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B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A</a:t>
            </a:r>
            <a:endParaRPr lang="en-US" altLang="zh-CN" baseline="20000"/>
          </a:p>
          <a:p>
            <a:r>
              <a:rPr lang="en-US" altLang="zh-CN"/>
              <a:t>  3</a:t>
            </a:r>
            <a:r>
              <a:rPr lang="zh-CN" altLang="en-US"/>
              <a:t>）若</a:t>
            </a:r>
            <a:r>
              <a:rPr lang="en-US" altLang="zh-CN"/>
              <a:t>A =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 </a:t>
            </a:r>
            <a:r>
              <a:rPr lang="en-US" altLang="zh-CN"/>
              <a:t>=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B</a:t>
            </a:r>
            <a:endParaRPr lang="en-US" altLang="zh-CN"/>
          </a:p>
          <a:p>
            <a:r>
              <a:rPr lang="en-US" altLang="zh-CN"/>
              <a:t>  4</a:t>
            </a:r>
            <a:r>
              <a:rPr lang="zh-CN" altLang="en-US"/>
              <a:t>）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</a:t>
            </a:r>
            <a:r>
              <a:rPr lang="en-US" altLang="zh-CN"/>
              <a:t>=X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377BA5-9900-44E8-9155-5CB3C5C58798}"/>
              </a:ext>
            </a:extLst>
          </p:cNvPr>
          <p:cNvSpPr/>
          <p:nvPr/>
        </p:nvSpPr>
        <p:spPr>
          <a:xfrm>
            <a:off x="684259" y="1389179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87C75B-E8CF-462B-BBA2-C326DDCD89EB}"/>
              </a:ext>
            </a:extLst>
          </p:cNvPr>
          <p:cNvSpPr/>
          <p:nvPr/>
        </p:nvSpPr>
        <p:spPr>
          <a:xfrm>
            <a:off x="684259" y="3145000"/>
            <a:ext cx="8152169" cy="21439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b="1" dirty="0"/>
              <a:t>二、间接推理规则</a:t>
            </a:r>
          </a:p>
          <a:p>
            <a:pPr algn="just">
              <a:spcBef>
                <a:spcPts val="600"/>
              </a:spcBef>
            </a:pPr>
            <a:r>
              <a:rPr lang="en-US" altLang="zh-CN" dirty="0"/>
              <a:t>1) </a:t>
            </a:r>
            <a:r>
              <a:rPr lang="zh-CN" altLang="en-US" dirty="0"/>
              <a:t>存在消去规则，记为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_</a:t>
            </a:r>
            <a:r>
              <a:rPr lang="zh-CN" altLang="en-US" dirty="0"/>
              <a:t>。其形式为</a:t>
            </a:r>
          </a:p>
          <a:p>
            <a:pPr algn="just">
              <a:spcBef>
                <a:spcPts val="600"/>
              </a:spcBef>
            </a:pP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 </a:t>
            </a:r>
            <a:r>
              <a:rPr lang="en-US" altLang="zh-CN" dirty="0"/>
              <a:t>|=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x(x) , </a:t>
            </a:r>
            <a:r>
              <a:rPr lang="zh-CN" altLang="en-US" dirty="0"/>
              <a:t>且 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en-US" altLang="zh-CN" dirty="0">
                <a:sym typeface="Symbol" panose="05050102010706020507" pitchFamily="18" charset="2"/>
              </a:rPr>
              <a:t>[y], (j) [y/x] |= (k) [y]  , 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则 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┣ </a:t>
            </a:r>
            <a:r>
              <a:rPr lang="en-US" altLang="zh-CN" dirty="0"/>
              <a:t>(h) </a:t>
            </a:r>
            <a:r>
              <a:rPr lang="en-US" altLang="zh-CN" dirty="0">
                <a:sym typeface="Symbol" panose="05050102010706020507" pitchFamily="18" charset="2"/>
              </a:rPr>
              <a:t>                                     _(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)(k)|(j)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其中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[y/x]</a:t>
            </a:r>
            <a:r>
              <a:rPr lang="zh-CN" altLang="en-US" dirty="0"/>
              <a:t>是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关于自由变元</a:t>
            </a:r>
            <a:r>
              <a:rPr lang="en-US" altLang="zh-CN" dirty="0"/>
              <a:t>x</a:t>
            </a:r>
            <a:r>
              <a:rPr lang="zh-CN" altLang="en-US" dirty="0"/>
              <a:t>代入为</a:t>
            </a:r>
            <a:r>
              <a:rPr lang="en-US" altLang="zh-CN" dirty="0"/>
              <a:t>y</a:t>
            </a:r>
            <a:r>
              <a:rPr lang="zh-CN" altLang="en-US" dirty="0"/>
              <a:t>的结果，而且要求</a:t>
            </a:r>
            <a:r>
              <a:rPr lang="en-US" altLang="zh-CN" dirty="0"/>
              <a:t>y</a:t>
            </a:r>
            <a:r>
              <a:rPr lang="zh-CN" altLang="en-US" dirty="0"/>
              <a:t>不应与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中的自由变元同名。</a:t>
            </a:r>
          </a:p>
          <a:p>
            <a:pPr algn="just"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en-US" altLang="zh-CN" dirty="0">
                <a:sym typeface="Symbol" panose="05050102010706020507" pitchFamily="18" charset="2"/>
              </a:rPr>
              <a:t>[y], [y]</a:t>
            </a:r>
            <a:r>
              <a:rPr lang="zh-CN" altLang="en-US" dirty="0"/>
              <a:t>分别表示诸前提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及结论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zh-CN" altLang="en-US" dirty="0"/>
              <a:t>中不含有自由变元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  <a:p>
            <a:pPr algn="just">
              <a:spcBef>
                <a:spcPts val="600"/>
              </a:spcBef>
            </a:pP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此规则的含义是：当由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推出形如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x(x)</a:t>
            </a:r>
            <a:r>
              <a:rPr lang="zh-CN" altLang="en-US" dirty="0"/>
              <a:t>的谓词公式时，先找出一个诸前提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zh-CN" altLang="en-US" dirty="0"/>
              <a:t>以及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zh-CN" altLang="en-US" dirty="0"/>
              <a:t>中没有出现过的自由变元</a:t>
            </a:r>
            <a:r>
              <a:rPr lang="en-US" altLang="zh-CN" dirty="0"/>
              <a:t>y</a:t>
            </a:r>
            <a:r>
              <a:rPr lang="zh-CN" altLang="en-US" dirty="0"/>
              <a:t>，并引入假设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[y/x] </a:t>
            </a:r>
            <a:r>
              <a:rPr lang="zh-CN" altLang="en-US" dirty="0"/>
              <a:t>。如果在增加该假设下推出一个不含有自由变元</a:t>
            </a:r>
            <a:r>
              <a:rPr lang="en-US" altLang="zh-CN" dirty="0"/>
              <a:t>y</a:t>
            </a:r>
            <a:r>
              <a:rPr lang="zh-CN" altLang="en-US" dirty="0"/>
              <a:t>的公式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zh-CN" altLang="en-US" dirty="0"/>
              <a:t> ，则可消去这个新增加的假设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[y/x] 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2) </a:t>
            </a:r>
            <a:r>
              <a:rPr lang="zh-CN" altLang="en-US" dirty="0"/>
              <a:t>全称引入规则，记为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baseline="-25000" dirty="0">
                <a:sym typeface="Symbol" panose="05050102010706020507" pitchFamily="18" charset="2"/>
              </a:rPr>
              <a:t>+</a:t>
            </a:r>
            <a:r>
              <a:rPr lang="zh-CN" altLang="en-US" dirty="0"/>
              <a:t>。其形式为</a:t>
            </a:r>
          </a:p>
          <a:p>
            <a:pPr algn="just">
              <a:spcBef>
                <a:spcPts val="600"/>
              </a:spcBef>
            </a:pPr>
            <a:r>
              <a:rPr lang="zh-CN" altLang="en-US" dirty="0"/>
              <a:t>    若 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en-US" altLang="zh-CN" dirty="0">
                <a:sym typeface="Symbol" panose="05050102010706020507" pitchFamily="18" charset="2"/>
              </a:rPr>
              <a:t>[y] |= 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 (y) ,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则 </a:t>
            </a:r>
            <a:r>
              <a:rPr lang="zh-CN" altLang="en-US" dirty="0">
                <a:sym typeface="Symbol" panose="05050102010706020507" pitchFamily="18" charset="2"/>
              </a:rPr>
              <a:t>┣ </a:t>
            </a:r>
            <a:r>
              <a:rPr lang="en-US" altLang="zh-CN" dirty="0">
                <a:sym typeface="Symbol" panose="05050102010706020507" pitchFamily="18" charset="2"/>
              </a:rPr>
              <a:t>(j) y[x/y]                                  </a:t>
            </a:r>
            <a:r>
              <a:rPr lang="en-US" altLang="zh-CN" baseline="-25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algn="just">
              <a:spcBef>
                <a:spcPts val="600"/>
              </a:spcBef>
            </a:pPr>
            <a:r>
              <a:rPr lang="zh-CN" altLang="en-US" dirty="0"/>
              <a:t>其中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y[x/y]</a:t>
            </a:r>
            <a:r>
              <a:rPr lang="zh-CN" altLang="en-US" dirty="0"/>
              <a:t>表示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y</a:t>
            </a:r>
            <a:r>
              <a:rPr lang="zh-CN" altLang="en-US" dirty="0"/>
              <a:t>关于约束变元</a:t>
            </a:r>
            <a:r>
              <a:rPr lang="en-US" altLang="zh-CN" dirty="0"/>
              <a:t>y</a:t>
            </a:r>
            <a:r>
              <a:rPr lang="zh-CN" altLang="en-US" dirty="0"/>
              <a:t>改名为</a:t>
            </a:r>
            <a:r>
              <a:rPr lang="en-US" altLang="zh-CN" dirty="0"/>
              <a:t>x</a:t>
            </a:r>
            <a:r>
              <a:rPr lang="zh-CN" altLang="en-US" dirty="0"/>
              <a:t>的结果，</a:t>
            </a:r>
            <a:r>
              <a:rPr lang="zh-CN" altLang="en-US" dirty="0">
                <a:sym typeface="Symbol" panose="05050102010706020507" pitchFamily="18" charset="2"/>
              </a:rPr>
              <a:t></a:t>
            </a:r>
            <a:r>
              <a:rPr lang="en-US" altLang="zh-CN" dirty="0">
                <a:sym typeface="Symbol" panose="05050102010706020507" pitchFamily="18" charset="2"/>
              </a:rPr>
              <a:t>[y]</a:t>
            </a:r>
            <a:r>
              <a:rPr lang="zh-CN" altLang="en-US" dirty="0"/>
              <a:t>表示诸前提与假设中不含有自由变元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  <a:p>
            <a:pPr algn="just">
              <a:spcBef>
                <a:spcPts val="600"/>
              </a:spcBef>
            </a:pPr>
            <a:endParaRPr lang="zh-CN" altLang="en-US" dirty="0"/>
          </a:p>
          <a:p>
            <a:pPr algn="just">
              <a:spcBef>
                <a:spcPts val="600"/>
              </a:spcBef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218320" y="2129970"/>
            <a:ext cx="1161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395665" y="2126340"/>
            <a:ext cx="1161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86506" y="3339010"/>
            <a:ext cx="1161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514827" y="3339896"/>
            <a:ext cx="1161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/>
              <a:t>结论一个大的蕴含式：</a:t>
            </a:r>
            <a:r>
              <a:rPr lang="zh-CN" altLang="en-US">
                <a:sym typeface="Symbol" panose="05050102010706020507" pitchFamily="18" charset="2"/>
              </a:rPr>
              <a:t>引入前提、假设蕴涵前件，推后件</a:t>
            </a:r>
            <a:endParaRPr lang="en-US" altLang="zh-CN"/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/>
              <a:t>结论是全称量词加谓词公式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/>
              <a:t>没含蕴含的谓词公式：</a:t>
            </a:r>
            <a:r>
              <a:rPr lang="zh-CN" altLang="en-US">
                <a:sym typeface="Symbol" panose="05050102010706020507" pitchFamily="18" charset="2"/>
              </a:rPr>
              <a:t>引入前提、引入谓词的否定，最后一步使用全称引入</a:t>
            </a:r>
            <a:endParaRPr lang="zh-CN" altLang="en-US" b="1"/>
          </a:p>
          <a:p>
            <a:pPr marL="742950" lvl="1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/>
              <a:t>有蕴含的谓词公式：</a:t>
            </a:r>
            <a:r>
              <a:rPr lang="zh-CN" altLang="en-US">
                <a:sym typeface="Symbol" panose="05050102010706020507" pitchFamily="18" charset="2"/>
              </a:rPr>
              <a:t>引入前提、假设蕴含式前件，最后一步全称引入</a:t>
            </a:r>
            <a:endParaRPr lang="zh-CN" altLang="en-US" b="1"/>
          </a:p>
          <a:p>
            <a:pPr marL="285750" lvl="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结论是存在量词加谓词公式：</a:t>
            </a:r>
            <a:r>
              <a:rPr lang="zh-CN" altLang="en-US">
                <a:sym typeface="Symbol" panose="05050102010706020507" pitchFamily="18" charset="2"/>
              </a:rPr>
              <a:t>引入前提、引入整个结论的否定</a:t>
            </a:r>
            <a:endParaRPr lang="zh-CN" altLang="en-US" b="1">
              <a:sym typeface="+mn-ea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/>
              <a:t>结论是复杂形式：</a:t>
            </a:r>
            <a:r>
              <a:rPr lang="zh-CN" altLang="en-US">
                <a:sym typeface="Symbol" panose="05050102010706020507" pitchFamily="18" charset="2"/>
              </a:rPr>
              <a:t>引入前提、引入整个结论的否定</a:t>
            </a:r>
            <a:endParaRPr lang="en-US" altLang="zh-C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4CD806-EC87-4C94-BCAE-560B29DCA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9580" y="1361190"/>
            <a:ext cx="5098908" cy="3975907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effectLst/>
              </a:rPr>
              <a:t>2.1  </a:t>
            </a:r>
            <a:r>
              <a:rPr lang="zh-CN" altLang="en-US" sz="2400" dirty="0">
                <a:effectLst/>
              </a:rPr>
              <a:t>谓词与量词</a:t>
            </a:r>
            <a:endParaRPr lang="en-US" altLang="zh-CN" sz="2400" dirty="0">
              <a:effectLst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effectLst/>
              </a:rPr>
              <a:t>定义、特性谓词、谓词符号化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effectLst/>
              </a:rPr>
              <a:t>2.2  </a:t>
            </a:r>
            <a:r>
              <a:rPr lang="zh-CN" altLang="en-US" sz="2400" dirty="0">
                <a:effectLst/>
              </a:rPr>
              <a:t>谓词公式与真假性</a:t>
            </a:r>
            <a:endParaRPr lang="en-US" altLang="zh-CN" sz="2400" dirty="0">
              <a:effectLst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effectLst/>
              </a:rPr>
              <a:t>定义、指派、永真性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effectLst/>
              </a:rPr>
              <a:t>2.3  </a:t>
            </a:r>
            <a:r>
              <a:rPr lang="zh-CN" altLang="en-US" sz="2400" dirty="0">
                <a:effectLst/>
              </a:rPr>
              <a:t>谓词公式间的逻辑等价关系</a:t>
            </a:r>
            <a:endParaRPr lang="en-US" altLang="zh-CN" sz="2400" dirty="0">
              <a:effectLst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effectLst/>
              </a:rPr>
              <a:t>定义、基本逻辑等价式、替换定理、代入定理、逻辑等价变换、前束范式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effectLst/>
              </a:rPr>
              <a:t>2.4  </a:t>
            </a:r>
            <a:r>
              <a:rPr lang="zh-CN" altLang="en-US" sz="2400" dirty="0">
                <a:effectLst/>
              </a:rPr>
              <a:t>谓词公式间的逻辑蕴涵关系</a:t>
            </a:r>
            <a:endParaRPr lang="en-US" altLang="zh-CN" sz="2400" dirty="0">
              <a:effectLst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effectLst/>
              </a:rPr>
              <a:t>定义、基本逻辑蕴含式、逻辑蕴含变换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effectLst/>
              </a:rPr>
              <a:t>2.5  </a:t>
            </a:r>
            <a:r>
              <a:rPr lang="zh-CN" altLang="en-US" sz="2400" dirty="0">
                <a:effectLst/>
              </a:rPr>
              <a:t>谓词演算的形式推理</a:t>
            </a:r>
            <a:endParaRPr lang="en-US" altLang="zh-CN" sz="2400" dirty="0">
              <a:effectLst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effectLst/>
              </a:rPr>
              <a:t>推理规则、推理示例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7707F-7290-4C46-8639-A1290276D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总回顾</a:t>
            </a:r>
          </a:p>
        </p:txBody>
      </p:sp>
    </p:spTree>
    <p:extLst>
      <p:ext uri="{BB962C8B-B14F-4D97-AF65-F5344CB8AC3E}">
        <p14:creationId xmlns:p14="http://schemas.microsoft.com/office/powerpoint/2010/main" val="182573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zh-CN" altLang="en-US" dirty="0"/>
              <a:t>总回顾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   </a:t>
            </a:r>
            <a:r>
              <a:rPr lang="en-US" altLang="zh-CN" dirty="0" err="1">
                <a:sym typeface="Symbol" panose="05050102010706020507" pitchFamily="18" charset="2"/>
              </a:rPr>
              <a:t>每个喜欢玩英雄联盟的人都不喜欢玩王者荣耀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每个人或者喜欢玩王者荣耀或者喜欢玩DOTA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r>
              <a:rPr lang="en-US" altLang="zh-CN" dirty="0" err="1">
                <a:sym typeface="Symbol" panose="05050102010706020507" pitchFamily="18" charset="2"/>
              </a:rPr>
              <a:t>有的人不喜欢玩DOTA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因而有的人不喜欢玩英雄联盟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设个体域为人类集合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证明上述推理是正确的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600"/>
              </a:spcBef>
            </a:pPr>
            <a:endParaRPr lang="zh-CN" altLang="en-US" b="1" dirty="0"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+mn-ea"/>
              </a:rPr>
              <a:t>证：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ym typeface="Symbol" panose="05050102010706020507" pitchFamily="18" charset="2"/>
              </a:rPr>
              <a:t>A(e)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喜欢玩英雄联盟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ym typeface="Symbol" panose="05050102010706020507" pitchFamily="18" charset="2"/>
              </a:rPr>
              <a:t>B(e)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喜欢玩</a:t>
            </a:r>
            <a:r>
              <a:rPr lang="en-US" altLang="zh-CN" dirty="0" err="1">
                <a:sym typeface="Symbol" panose="05050102010706020507" pitchFamily="18" charset="2"/>
              </a:rPr>
              <a:t>王者荣耀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ym typeface="Symbol" panose="05050102010706020507" pitchFamily="18" charset="2"/>
              </a:rPr>
              <a:t>C(e)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喜欢玩</a:t>
            </a:r>
            <a:r>
              <a:rPr lang="en-US" altLang="zh-CN" dirty="0">
                <a:sym typeface="Symbol" panose="05050102010706020507" pitchFamily="18" charset="2"/>
              </a:rPr>
              <a:t>DOTA</a:t>
            </a:r>
          </a:p>
          <a:p>
            <a:pPr>
              <a:spcBef>
                <a:spcPts val="6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指派分析法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变换法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形式推理法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endParaRPr lang="en-US" altLang="zh-CN" b="1" dirty="0">
              <a:sym typeface="Symbol" panose="05050102010706020507" pitchFamily="18" charset="2"/>
            </a:endParaRPr>
          </a:p>
          <a:p>
            <a:pPr marL="342900" indent="-342900">
              <a:spcBef>
                <a:spcPts val="600"/>
              </a:spcBef>
              <a:buAutoNum type="arabicParenBoth"/>
            </a:pP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386705" y="1389180"/>
            <a:ext cx="3602355" cy="4762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前提：</a:t>
            </a:r>
            <a:r>
              <a:rPr lang="en-US" altLang="zh-CN" dirty="0">
                <a:sym typeface="Symbol" panose="05050102010706020507" pitchFamily="18" charset="2"/>
              </a:rPr>
              <a:t>x(A(x)B(x))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ym typeface="Symbol" panose="05050102010706020507" pitchFamily="18" charset="2"/>
              </a:rPr>
              <a:t>x(B(x)C(x))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xC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结论：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xA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2E2D5D-CD95-45D6-8CE5-F433217AF499}"/>
              </a:ext>
            </a:extLst>
          </p:cNvPr>
          <p:cNvSpPr txBox="1"/>
          <p:nvPr/>
        </p:nvSpPr>
        <p:spPr>
          <a:xfrm>
            <a:off x="2050542" y="2084832"/>
            <a:ext cx="504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20739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集合的基本要素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3.2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集合的基本运算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 </a:t>
            </a:r>
            <a:r>
              <a:rPr lang="zh-CN" altLang="en-US" sz="2400">
                <a:effectLst/>
              </a:rPr>
              <a:t> 集合的宏运算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29684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3.1.1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集合的基本要素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3.1.2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个体与集合之间的关系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3.1.3 </a:t>
            </a:r>
            <a:r>
              <a:rPr lang="zh-CN" altLang="en-US" sz="2400">
                <a:effectLst/>
              </a:rPr>
              <a:t> 集合的表示法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3.1.4 </a:t>
            </a:r>
            <a:r>
              <a:rPr lang="zh-CN" altLang="en-US" sz="2400">
                <a:effectLst/>
              </a:rPr>
              <a:t> 集合与集合之间的关系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chemeClr val="tx1"/>
                </a:solidFill>
                <a:effectLst/>
              </a:rPr>
              <a:t>3.1.5 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幂集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3.1 </a:t>
            </a:r>
            <a:r>
              <a:rPr lang="zh-CN" altLang="en-US"/>
              <a:t>集合的基本概念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65438093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A26D4636-0247-4EB1-9B54-FF60AD818FF0}" vid="{56C87730-94CB-48DE-9FF9-651C7E97111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8959</TotalTime>
  <Words>2423</Words>
  <Application>Microsoft Office PowerPoint</Application>
  <PresentationFormat>全屏显示(4:3)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微软雅黑</vt:lpstr>
      <vt:lpstr>Arial</vt:lpstr>
      <vt:lpstr>Times New Roman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411</cp:revision>
  <dcterms:created xsi:type="dcterms:W3CDTF">2021-08-31T07:59:58Z</dcterms:created>
  <dcterms:modified xsi:type="dcterms:W3CDTF">2022-10-26T13:46:08Z</dcterms:modified>
</cp:coreProperties>
</file>