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509" r:id="rId3"/>
    <p:sldId id="474" r:id="rId4"/>
    <p:sldId id="479" r:id="rId5"/>
    <p:sldId id="536" r:id="rId6"/>
    <p:sldId id="530" r:id="rId7"/>
    <p:sldId id="480" r:id="rId8"/>
    <p:sldId id="476" r:id="rId9"/>
    <p:sldId id="465" r:id="rId10"/>
    <p:sldId id="477" r:id="rId11"/>
    <p:sldId id="478" r:id="rId12"/>
    <p:sldId id="481" r:id="rId13"/>
    <p:sldId id="466" r:id="rId14"/>
    <p:sldId id="472" r:id="rId15"/>
    <p:sldId id="531" r:id="rId16"/>
    <p:sldId id="467" r:id="rId17"/>
    <p:sldId id="532" r:id="rId18"/>
    <p:sldId id="46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4" autoAdjust="0"/>
  </p:normalViewPr>
  <p:slideViewPr>
    <p:cSldViewPr snapToGrid="0" showGuides="1">
      <p:cViewPr varScale="1">
        <p:scale>
          <a:sx n="115" d="100"/>
          <a:sy n="115" d="100"/>
        </p:scale>
        <p:origin x="1437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D4F-F1E0-46C3-BD26-B8F7325BDB7A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118-28A3-4B46-85EC-3973821986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4" name="矩形 3"/>
          <p:cNvSpPr/>
          <p:nvPr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2" descr="http://g.hiphotos.baidu.com/baike/w=268/sign=3d3d08a135d12f2ece05a96677c3d5ff/dc54564e9258d109f50fc0c4d258ccbf6d814dd3.jpg"/>
          <p:cNvPicPr>
            <a:picLocks noChangeAspect="1" noChangeArrowheads="1"/>
          </p:cNvPicPr>
          <p:nvPr/>
        </p:nvPicPr>
        <p:blipFill rotWithShape="1">
          <a:blip r:embed="rId4"/>
          <a:srcRect l="7208" t="5273" r="8108" b="5562"/>
          <a:stretch>
            <a:fillRect/>
          </a:stretch>
        </p:blipFill>
        <p:spPr bwMode="auto">
          <a:xfrm>
            <a:off x="8108029" y="140481"/>
            <a:ext cx="864523" cy="85532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.ke@x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0844" y="2084832"/>
            <a:ext cx="478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90622" y="4448556"/>
            <a:ext cx="3762756" cy="9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柯  炜</a:t>
            </a:r>
            <a:endParaRPr lang="en-US" altLang="zh-CN" sz="2800"/>
          </a:p>
          <a:p>
            <a:pPr algn="ctr">
              <a:lnSpc>
                <a:spcPct val="150000"/>
              </a:lnSpc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wei.ke@xjtu.edu.cn</a:t>
            </a:r>
            <a:endParaRPr lang="en-US" altLang="zh-C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4.5.2  </a:t>
            </a:r>
            <a:r>
              <a:rPr lang="zh-CN" altLang="en-US"/>
              <a:t>划分与等价关系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97139" y="1384887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是一非空集合， 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</a:t>
            </a:r>
            <a:r>
              <a:rPr lang="en-US" altLang="zh-CN"/>
              <a:t>= { A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|  </a:t>
            </a:r>
            <a:r>
              <a:rPr lang="en-US" altLang="zh-CN">
                <a:sym typeface="Symbol" panose="05050102010706020507" pitchFamily="18" charset="2"/>
              </a:rPr>
              <a:t> ∧ 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≠ } </a:t>
            </a:r>
            <a:r>
              <a:rPr lang="zh-CN" altLang="en-US">
                <a:sym typeface="Symbol" panose="05050102010706020507" pitchFamily="18" charset="2"/>
              </a:rPr>
              <a:t>，若 </a:t>
            </a:r>
            <a:r>
              <a:rPr lang="en-US" altLang="zh-CN">
                <a:sym typeface="Symbol" panose="05050102010706020507" pitchFamily="18" charset="2"/>
              </a:rPr>
              <a:t>A </a:t>
            </a:r>
            <a:r>
              <a:rPr lang="en-US" altLang="zh-CN" baseline="20000">
                <a:sym typeface="Symbol" panose="05050102010706020507" pitchFamily="18" charset="2"/>
              </a:rPr>
              <a:t>  </a:t>
            </a:r>
            <a:r>
              <a:rPr lang="en-US" altLang="zh-CN">
                <a:sym typeface="Symbol" panose="05050102010706020507" pitchFamily="18" charset="2"/>
              </a:rPr>
              <a:t> </a:t>
            </a:r>
            <a:r>
              <a:rPr lang="en-US" altLang="zh-CN"/>
              <a:t>A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</a:t>
            </a:r>
            <a:r>
              <a:rPr lang="zh-CN" altLang="en-US"/>
              <a:t>，则称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</a:t>
            </a:r>
            <a:r>
              <a:rPr lang="zh-CN" altLang="en-US" b="1">
                <a:solidFill>
                  <a:srgbClr val="0070C0"/>
                </a:solidFill>
              </a:rPr>
              <a:t>覆盖</a:t>
            </a:r>
            <a:r>
              <a:rPr lang="zh-CN" altLang="en-US"/>
              <a:t>。</a:t>
            </a:r>
          </a:p>
          <a:p>
            <a:pPr>
              <a:spcBef>
                <a:spcPts val="600"/>
              </a:spcBef>
              <a:defRPr/>
            </a:pP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是一非空集合， 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</a:t>
            </a:r>
            <a:r>
              <a:rPr lang="en-US" altLang="zh-CN"/>
              <a:t>= { A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|  </a:t>
            </a:r>
            <a:r>
              <a:rPr lang="en-US" altLang="zh-CN">
                <a:sym typeface="Symbol" panose="05050102010706020507" pitchFamily="18" charset="2"/>
              </a:rPr>
              <a:t>∧ 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≠ } </a:t>
            </a:r>
            <a:r>
              <a:rPr lang="zh-CN" altLang="en-US">
                <a:sym typeface="Symbol" panose="05050102010706020507" pitchFamily="18" charset="2"/>
              </a:rPr>
              <a:t>。若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>
                <a:sym typeface="Symbol" panose="05050102010706020507" pitchFamily="18" charset="2"/>
              </a:rPr>
              <a:t>      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 </a:t>
            </a:r>
            <a:r>
              <a:rPr lang="en-US" altLang="zh-CN">
                <a:sym typeface="Symbol" panose="05050102010706020507" pitchFamily="18" charset="2"/>
              </a:rPr>
              <a:t>A 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aseline="20000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 </a:t>
            </a:r>
            <a:r>
              <a:rPr lang="en-US" altLang="zh-CN"/>
              <a:t>A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>
                <a:sym typeface="Symbol" panose="05050102010706020507" pitchFamily="18" charset="2"/>
              </a:rPr>
              <a:t>      2</a:t>
            </a:r>
            <a:r>
              <a:rPr lang="zh-CN" altLang="en-US">
                <a:sym typeface="Symbol" panose="05050102010706020507" pitchFamily="18" charset="2"/>
              </a:rPr>
              <a:t>）当 </a:t>
            </a:r>
            <a:r>
              <a:rPr lang="en-US" altLang="zh-CN" baseline="-25000">
                <a:sym typeface="Symbol" panose="05050102010706020507" pitchFamily="18" charset="2"/>
              </a:rPr>
              <a:t>1 </a:t>
            </a:r>
            <a:r>
              <a:rPr lang="en-US" altLang="zh-CN">
                <a:sym typeface="Symbol" panose="05050102010706020507" pitchFamily="18" charset="2"/>
              </a:rPr>
              <a:t>≠ 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时，有 </a:t>
            </a:r>
            <a:r>
              <a:rPr lang="en-US" altLang="zh-CN"/>
              <a:t>A</a:t>
            </a:r>
            <a:r>
              <a:rPr lang="en-US" altLang="zh-CN" baseline="-25000">
                <a:sym typeface="Symbol" panose="05050102010706020507" pitchFamily="18" charset="2"/>
              </a:rPr>
              <a:t>1</a:t>
            </a:r>
            <a:r>
              <a:rPr lang="en-US" altLang="zh-CN"/>
              <a:t>∩A</a:t>
            </a:r>
            <a:r>
              <a:rPr lang="en-US" altLang="zh-CN" baseline="-25000">
                <a:sym typeface="Symbol" panose="05050102010706020507" pitchFamily="18" charset="2"/>
              </a:rPr>
              <a:t>2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</a:p>
          <a:p>
            <a:pPr>
              <a:spcBef>
                <a:spcPts val="600"/>
              </a:spcBef>
              <a:defRPr/>
            </a:pPr>
            <a:r>
              <a:rPr lang="zh-CN" altLang="en-US">
                <a:sym typeface="Symbol" panose="05050102010706020507" pitchFamily="18" charset="2"/>
              </a:rPr>
              <a:t>则称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上的一个</a:t>
            </a:r>
            <a:r>
              <a:rPr lang="zh-CN" altLang="en-US" b="1">
                <a:solidFill>
                  <a:srgbClr val="0070C0"/>
                </a:solidFill>
              </a:rPr>
              <a:t>划分</a:t>
            </a:r>
            <a:r>
              <a:rPr lang="zh-CN" altLang="en-US"/>
              <a:t>。称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Symbol" panose="05050102010706020507" pitchFamily="18" charset="2"/>
              </a:rPr>
              <a:t> </a:t>
            </a:r>
            <a:r>
              <a:rPr lang="zh-CN" altLang="en-US">
                <a:sym typeface="Symbol" panose="05050102010706020507" pitchFamily="18" charset="2"/>
              </a:rPr>
              <a:t>是一个划分块。</a:t>
            </a:r>
            <a:endParaRPr lang="zh-CN" altLang="en-US"/>
          </a:p>
          <a:p>
            <a:pPr>
              <a:spcBef>
                <a:spcPts val="600"/>
              </a:spcBef>
              <a:defRPr/>
            </a:pPr>
            <a:endParaRPr lang="en-US" altLang="zh-CN"/>
          </a:p>
          <a:p>
            <a:pPr>
              <a:spcBef>
                <a:spcPts val="600"/>
              </a:spcBef>
              <a:defRPr/>
            </a:pPr>
            <a:r>
              <a:rPr lang="zh-CN" altLang="en-US"/>
              <a:t>由划分的定义知，</a:t>
            </a:r>
            <a:r>
              <a:rPr lang="en-US" altLang="zh-CN"/>
              <a:t>A</a:t>
            </a:r>
            <a:r>
              <a:rPr lang="zh-CN" altLang="en-US"/>
              <a:t>上的划分一定是</a:t>
            </a:r>
            <a:r>
              <a:rPr lang="en-US" altLang="zh-CN"/>
              <a:t>A</a:t>
            </a:r>
            <a:r>
              <a:rPr lang="zh-CN" altLang="en-US"/>
              <a:t>上的覆盖。</a:t>
            </a:r>
          </a:p>
          <a:p>
            <a:pPr>
              <a:spcBef>
                <a:spcPts val="600"/>
              </a:spcBef>
              <a:defRPr/>
            </a:pPr>
            <a:endParaRPr lang="zh-CN" altLang="en-US"/>
          </a:p>
          <a:p>
            <a:pPr>
              <a:spcBef>
                <a:spcPts val="600"/>
              </a:spcBef>
              <a:defRPr/>
            </a:pPr>
            <a:endParaRPr lang="en-US" altLang="zh-CN"/>
          </a:p>
          <a:p>
            <a:pPr>
              <a:spcBef>
                <a:spcPts val="600"/>
              </a:spcBef>
              <a:defRPr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7138" y="1384887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7137" y="2612672"/>
            <a:ext cx="8152169" cy="1590133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4.5.2  </a:t>
            </a:r>
            <a:r>
              <a:rPr lang="zh-CN" altLang="en-US"/>
              <a:t>划分与等价关系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b="1">
                <a:sym typeface="+mn-ea"/>
              </a:rPr>
              <a:t>定理</a:t>
            </a:r>
            <a:endParaRPr lang="en-US" altLang="zh-CN" b="1"/>
          </a:p>
          <a:p>
            <a:pPr>
              <a:spcBef>
                <a:spcPts val="600"/>
              </a:spcBef>
              <a:defRPr/>
            </a:pPr>
            <a:r>
              <a:rPr lang="zh-CN" altLang="en-US">
                <a:sym typeface="+mn-ea"/>
              </a:rPr>
              <a:t>设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是非空集合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上的等价关系。</a:t>
            </a:r>
            <a:r>
              <a:rPr lang="zh-CN" altLang="en-US">
                <a:sym typeface="Symbol" panose="05050102010706020507" pitchFamily="18" charset="2"/>
              </a:rPr>
              <a:t>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= { x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xX }</a:t>
            </a:r>
            <a:r>
              <a:rPr lang="zh-CN" altLang="en-US">
                <a:sym typeface="Symbol" panose="05050102010706020507" pitchFamily="18" charset="2"/>
              </a:rPr>
              <a:t>，则称  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上的一个划分。</a:t>
            </a:r>
          </a:p>
          <a:p>
            <a:pPr>
              <a:spcBef>
                <a:spcPts val="600"/>
              </a:spcBef>
              <a:defRPr/>
            </a:pPr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>
                <a:sym typeface="+mn-ea"/>
              </a:rPr>
              <a:t>定理表明由集合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上的等价关系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产生的等价类集合构成集合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上的一个划分。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上的一个划分，则由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可产生 </a:t>
            </a:r>
            <a:r>
              <a:rPr lang="en-US" altLang="zh-CN"/>
              <a:t>A </a:t>
            </a:r>
            <a:r>
              <a:rPr lang="zh-CN" altLang="en-US"/>
              <a:t>上的等价关系。</a:t>
            </a:r>
          </a:p>
          <a:p>
            <a:endParaRPr lang="zh-CN" altLang="en-US" b="1"/>
          </a:p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上的等价关系，</a:t>
            </a:r>
            <a:r>
              <a:rPr lang="zh-CN" altLang="en-US">
                <a:sym typeface="Symbol" panose="05050102010706020507" pitchFamily="18" charset="2"/>
              </a:rPr>
              <a:t> </a:t>
            </a:r>
            <a:r>
              <a:rPr lang="en-US" altLang="zh-CN">
                <a:sym typeface="Symbol" panose="05050102010706020507" pitchFamily="18" charset="2"/>
              </a:rPr>
              <a:t>= { x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xX } 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/>
              <a:t>R</a:t>
            </a:r>
            <a:r>
              <a:rPr lang="zh-CN" altLang="en-US"/>
              <a:t>产生的</a:t>
            </a:r>
            <a:r>
              <a:rPr lang="en-US" altLang="zh-CN"/>
              <a:t>X</a:t>
            </a:r>
            <a:r>
              <a:rPr lang="zh-CN" altLang="en-US"/>
              <a:t>上的等价类集合。由此集合产生的等价关系</a:t>
            </a:r>
            <a:r>
              <a:rPr lang="en-US" altLang="zh-CN"/>
              <a:t>R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zh-CN" altLang="en-US"/>
              <a:t>为</a:t>
            </a:r>
            <a:r>
              <a:rPr lang="en-US" altLang="zh-CN"/>
              <a:t> {(x,y) | (</a:t>
            </a:r>
            <a:r>
              <a:rPr lang="en-US" altLang="zh-CN">
                <a:sym typeface="Symbol" panose="05050102010706020507" pitchFamily="18" charset="2"/>
              </a:rPr>
              <a:t>zX</a:t>
            </a:r>
            <a:r>
              <a:rPr lang="en-US" altLang="zh-CN"/>
              <a:t> )(x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[z]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 baseline="-25000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[z]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/>
              <a:t>}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en-US" altLang="zh-CN">
                <a:sym typeface="Symbol" panose="05050102010706020507" pitchFamily="18" charset="2"/>
              </a:rPr>
              <a:t>R = R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pPr algn="just"/>
            <a:r>
              <a:rPr lang="zh-CN" altLang="en-US">
                <a:sym typeface="Symbol" panose="05050102010706020507" pitchFamily="18" charset="2"/>
              </a:rPr>
              <a:t>由定理知可由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推出 ，再由推出</a:t>
            </a:r>
            <a:r>
              <a:rPr lang="en-US" altLang="zh-CN">
                <a:sym typeface="Symbol" panose="05050102010706020507" pitchFamily="18" charset="2"/>
              </a:rPr>
              <a:t>R</a:t>
            </a:r>
            <a:r>
              <a:rPr lang="zh-CN" altLang="en-US">
                <a:sym typeface="Symbol" panose="05050102010706020507" pitchFamily="18" charset="2"/>
              </a:rPr>
              <a:t>，且</a:t>
            </a:r>
            <a:r>
              <a:rPr lang="en-US" altLang="zh-CN">
                <a:sym typeface="Symbol" panose="05050102010706020507" pitchFamily="18" charset="2"/>
              </a:rPr>
              <a:t>R = R</a:t>
            </a:r>
            <a:r>
              <a:rPr lang="zh-CN" altLang="en-US">
                <a:sym typeface="Symbol" panose="05050102010706020507" pitchFamily="18" charset="2"/>
              </a:rPr>
              <a:t>，故等价关系与划分是一一对应的。</a:t>
            </a:r>
          </a:p>
          <a:p>
            <a:endParaRPr lang="zh-CN" altLang="en-US" b="1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530" y="1389380"/>
            <a:ext cx="8152130" cy="8731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530" y="3303270"/>
            <a:ext cx="8152130" cy="6635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4530" y="4338955"/>
            <a:ext cx="8152130" cy="9124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4.5.2  </a:t>
            </a:r>
            <a:r>
              <a:rPr lang="zh-CN" altLang="en-US"/>
              <a:t>划分与等价关系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/>
              <a:t>设 </a:t>
            </a:r>
            <a:r>
              <a:rPr lang="zh-CN" altLang="en-US">
                <a:sym typeface="Symbol" panose="05050102010706020507" pitchFamily="18" charset="2"/>
              </a:rPr>
              <a:t></a:t>
            </a:r>
            <a:r>
              <a:rPr lang="zh-CN" altLang="en-US"/>
              <a:t> </a:t>
            </a:r>
            <a:r>
              <a:rPr lang="en-US" altLang="zh-CN"/>
              <a:t>= { 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| </a:t>
            </a:r>
            <a:r>
              <a:rPr lang="en-US" altLang="zh-CN">
                <a:sym typeface="Symbol" panose="05050102010706020507" pitchFamily="18" charset="2"/>
              </a:rPr>
              <a:t>∧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≠ }</a:t>
            </a:r>
            <a:r>
              <a:rPr lang="zh-CN" altLang="en-US"/>
              <a:t>是非空集合</a:t>
            </a:r>
            <a:r>
              <a:rPr lang="en-US" altLang="zh-CN"/>
              <a:t>A</a:t>
            </a:r>
            <a:r>
              <a:rPr lang="zh-CN" altLang="en-US"/>
              <a:t>上的一个划分，</a:t>
            </a:r>
            <a:r>
              <a:rPr lang="en-US" altLang="zh-CN"/>
              <a:t>R={ (a,b) | (</a:t>
            </a:r>
            <a:r>
              <a:rPr lang="en-US" altLang="zh-CN">
                <a:sym typeface="Symbol" panose="05050102010706020507" pitchFamily="18" charset="2"/>
              </a:rPr>
              <a:t>  )(a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>
                <a:sym typeface="Symbol" panose="05050102010706020507" pitchFamily="18" charset="2"/>
              </a:rPr>
              <a:t>∧b</a:t>
            </a:r>
            <a:r>
              <a:rPr lang="en-US" altLang="zh-CN"/>
              <a:t>A </a:t>
            </a:r>
            <a:r>
              <a:rPr lang="en-US" altLang="zh-CN" baseline="-25000">
                <a:sym typeface="Symbol" panose="05050102010706020507" pitchFamily="18" charset="2"/>
              </a:rPr>
              <a:t></a:t>
            </a:r>
            <a:r>
              <a:rPr lang="en-US" altLang="zh-CN"/>
              <a:t> ) }</a:t>
            </a:r>
            <a:r>
              <a:rPr lang="zh-CN" altLang="en-US"/>
              <a:t>是由</a:t>
            </a:r>
            <a:r>
              <a:rPr lang="zh-CN" altLang="en-US">
                <a:sym typeface="Symbol" panose="05050102010706020507" pitchFamily="18" charset="2"/>
              </a:rPr>
              <a:t>产生的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上的等价关系，  </a:t>
            </a:r>
            <a:r>
              <a:rPr lang="en-US" altLang="zh-CN">
                <a:sym typeface="Symbol" panose="05050102010706020507" pitchFamily="18" charset="2"/>
              </a:rPr>
              <a:t>= { a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| aA }</a:t>
            </a:r>
            <a:r>
              <a:rPr lang="zh-CN" altLang="en-US">
                <a:sym typeface="Symbol" panose="05050102010706020507" pitchFamily="18" charset="2"/>
              </a:rPr>
              <a:t>是由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产生的等价类集合，则</a:t>
            </a:r>
            <a:r>
              <a:rPr lang="en-US" altLang="zh-CN">
                <a:sym typeface="Symbol" panose="05050102010706020507" pitchFamily="18" charset="2"/>
              </a:rPr>
              <a:t>= 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由定理知可由推出 </a:t>
            </a:r>
            <a:r>
              <a:rPr lang="en-US" altLang="zh-CN">
                <a:sym typeface="Symbol" panose="05050102010706020507" pitchFamily="18" charset="2"/>
              </a:rPr>
              <a:t>R </a:t>
            </a:r>
            <a:r>
              <a:rPr lang="zh-CN" altLang="en-US">
                <a:sym typeface="Symbol" panose="05050102010706020507" pitchFamily="18" charset="2"/>
              </a:rPr>
              <a:t>，再由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推出，且 </a:t>
            </a:r>
            <a:r>
              <a:rPr lang="en-US" altLang="zh-CN">
                <a:sym typeface="Symbol" panose="05050102010706020507" pitchFamily="18" charset="2"/>
              </a:rPr>
              <a:t>=  </a:t>
            </a:r>
            <a:r>
              <a:rPr lang="zh-CN" altLang="en-US">
                <a:sym typeface="Symbol" panose="05050102010706020507" pitchFamily="18" charset="2"/>
              </a:rPr>
              <a:t>，故划分与等价关系是一一对应的。</a:t>
            </a:r>
          </a:p>
          <a:p>
            <a:endParaRPr lang="zh-CN" altLang="en-US"/>
          </a:p>
          <a:p>
            <a:r>
              <a:rPr lang="zh-CN" altLang="en-US" b="1">
                <a:sym typeface="+mn-ea"/>
              </a:rPr>
              <a:t>例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设 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= {1, 2, 3}, 求在A</a:t>
            </a:r>
            <a:r>
              <a:rPr lang="en-US" altLang="zh-CN">
                <a:sym typeface="+mn-ea"/>
              </a:rPr>
              <a:t>xA</a:t>
            </a:r>
            <a:r>
              <a:rPr lang="zh-CN" altLang="en-US">
                <a:sym typeface="+mn-ea"/>
              </a:rPr>
              <a:t>上的全体划分。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9" y="1415550"/>
            <a:ext cx="8152169" cy="11651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41258" y="1626050"/>
            <a:ext cx="4638675" cy="39759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4.1  </a:t>
            </a:r>
            <a:r>
              <a:rPr lang="zh-CN" altLang="en-US" sz="2400">
                <a:effectLst/>
              </a:rPr>
              <a:t>集合的叉积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4.2  </a:t>
            </a:r>
            <a:r>
              <a:rPr lang="zh-CN" altLang="en-US" sz="2400">
                <a:effectLst/>
              </a:rPr>
              <a:t>关系的定义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4.3  </a:t>
            </a:r>
            <a:r>
              <a:rPr lang="zh-CN" altLang="en-US" sz="2400">
                <a:effectLst/>
              </a:rPr>
              <a:t>关系的运算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4.4  </a:t>
            </a:r>
            <a:r>
              <a:rPr lang="zh-CN" altLang="en-US" sz="2400">
                <a:effectLst/>
              </a:rPr>
              <a:t>二元关系的基本性质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  </a:t>
            </a:r>
            <a:r>
              <a:rPr lang="zh-CN" altLang="en-US" sz="2400">
                <a:effectLst/>
              </a:rPr>
              <a:t>等价关系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4.6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章 关系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定义</a:t>
            </a:r>
            <a:endParaRPr lang="en-US" altLang="zh-CN" b="1" dirty="0"/>
          </a:p>
          <a:p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X</a:t>
            </a:r>
            <a:r>
              <a:rPr lang="zh-CN" altLang="en-US" dirty="0"/>
              <a:t>上的二元关系，若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b="1" dirty="0"/>
              <a:t>自反的、反对称的、传递的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上的半序关系。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/>
              <a:t>通常将半序关系</a:t>
            </a:r>
            <a:r>
              <a:rPr lang="en-US" altLang="zh-CN" dirty="0"/>
              <a:t>R</a:t>
            </a:r>
            <a:r>
              <a:rPr lang="zh-CN" altLang="en-US" dirty="0"/>
              <a:t>记为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zh-CN" altLang="en-US" dirty="0"/>
              <a:t>，称</a:t>
            </a:r>
            <a:r>
              <a:rPr lang="en-US" altLang="zh-CN" dirty="0"/>
              <a:t>(X, 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 dirty="0"/>
              <a:t>)</a:t>
            </a:r>
            <a:r>
              <a:rPr lang="zh-CN" altLang="en-US" dirty="0"/>
              <a:t>为半序集</a:t>
            </a:r>
            <a:r>
              <a:rPr lang="en-US" altLang="zh-CN" dirty="0"/>
              <a:t>(</a:t>
            </a:r>
            <a:r>
              <a:rPr lang="en-US" altLang="zh-CN" dirty="0" err="1"/>
              <a:t>Poset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/>
              <a:t>由于半序关系是自反的，故有</a:t>
            </a:r>
            <a:r>
              <a:rPr lang="zh-CN" altLang="en-US" dirty="0">
                <a:sym typeface="Symbol" panose="05050102010706020507" pitchFamily="18" charset="2"/>
              </a:rPr>
              <a:t></a:t>
            </a:r>
            <a:r>
              <a:rPr lang="en-US" altLang="zh-CN" dirty="0">
                <a:sym typeface="Symbol" panose="05050102010706020507" pitchFamily="18" charset="2"/>
              </a:rPr>
              <a:t>(R) = (R) =X 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dirty="0" err="1"/>
              <a:t>这里的“小于等于”不是指元素的大小</a:t>
            </a:r>
            <a:r>
              <a:t>, 而是指在</a:t>
            </a:r>
            <a:r>
              <a:rPr lang="zh-CN" altLang="en-US"/>
              <a:t>半</a:t>
            </a:r>
            <a:r>
              <a:t>序关系中的顺序</a:t>
            </a:r>
            <a:r>
              <a:rPr lang="zh-CN" dirty="0"/>
              <a:t>。</a:t>
            </a:r>
            <a:r>
              <a:rPr lang="en-US" dirty="0" err="1"/>
              <a:t>x</a:t>
            </a:r>
            <a:r>
              <a:rPr dirty="0" err="1"/>
              <a:t>“小于等于”</a:t>
            </a:r>
            <a:r>
              <a:rPr lang="en-US" dirty="0" err="1"/>
              <a:t>y</a:t>
            </a:r>
            <a:r>
              <a:rPr dirty="0" err="1"/>
              <a:t>的含义是</a:t>
            </a:r>
            <a:r>
              <a:rPr lang="en-US" dirty="0" err="1"/>
              <a:t>x</a:t>
            </a:r>
            <a:r>
              <a:rPr dirty="0" err="1"/>
              <a:t>在顺序上排在</a:t>
            </a:r>
            <a:r>
              <a:rPr lang="en-US" dirty="0" err="1"/>
              <a:t>y</a:t>
            </a:r>
            <a:r>
              <a:rPr dirty="0" err="1"/>
              <a:t>前面或者</a:t>
            </a:r>
            <a:r>
              <a:rPr lang="en-US" dirty="0" err="1"/>
              <a:t>x</a:t>
            </a:r>
            <a:r>
              <a:rPr dirty="0" err="1"/>
              <a:t>就是</a:t>
            </a:r>
            <a:r>
              <a:rPr lang="en-US" dirty="0" err="1"/>
              <a:t>y</a:t>
            </a:r>
            <a:r>
              <a:rPr lang="zh-CN" altLang="en-US" dirty="0"/>
              <a:t>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dirty="0"/>
              <a:t>半序关系是</a:t>
            </a:r>
            <a:r>
              <a:rPr lang="zh-CN" b="1" dirty="0">
                <a:solidFill>
                  <a:srgbClr val="0070C0"/>
                </a:solidFill>
              </a:rPr>
              <a:t>层次关系</a:t>
            </a:r>
            <a:r>
              <a:rPr lang="zh-CN" dirty="0"/>
              <a:t>。</a:t>
            </a:r>
            <a:endParaRPr lang="zh-CN" altLang="en-US" dirty="0"/>
          </a:p>
          <a:p>
            <a:pPr marL="285750" indent="-285750"/>
            <a:endParaRPr lang="zh-CN" altLang="en-US" dirty="0"/>
          </a:p>
          <a:p>
            <a:r>
              <a:rPr lang="zh-CN" altLang="en-US" b="1" dirty="0"/>
              <a:t>例</a:t>
            </a:r>
            <a:r>
              <a:rPr lang="en-US" altLang="zh-CN" b="1" dirty="0"/>
              <a:t>  </a:t>
            </a:r>
            <a:r>
              <a:rPr lang="zh-CN" altLang="en-US" dirty="0">
                <a:sym typeface="+mn-ea"/>
              </a:rPr>
              <a:t>设</a:t>
            </a:r>
            <a:r>
              <a:rPr lang="en-US" altLang="zh-CN" dirty="0" err="1"/>
              <a:t>A是实数集的非空子集</a:t>
            </a:r>
            <a:r>
              <a:rPr lang="en-US" altLang="zh-CN" dirty="0"/>
              <a:t>, 大于等于关系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 dirty="0"/>
              <a:t>= {(</a:t>
            </a:r>
            <a:r>
              <a:rPr lang="en-US" altLang="zh-CN" dirty="0" err="1"/>
              <a:t>x,y</a:t>
            </a:r>
            <a:r>
              <a:rPr lang="en-US" altLang="zh-CN" dirty="0"/>
              <a:t>)|x, y ∈ A ∧ x ≥ y }</a:t>
            </a:r>
            <a:r>
              <a:rPr lang="en-US" altLang="zh-CN" dirty="0" err="1"/>
              <a:t>是A上的一个</a:t>
            </a:r>
            <a:r>
              <a:rPr lang="zh-CN" altLang="en-US" dirty="0">
                <a:sym typeface="+mn-ea"/>
              </a:rPr>
              <a:t>半</a:t>
            </a:r>
            <a:r>
              <a:rPr lang="en-US" altLang="zh-CN" dirty="0" err="1"/>
              <a:t>序关系</a:t>
            </a:r>
            <a:r>
              <a:rPr lang="zh-CN" altLang="en-US" dirty="0"/>
              <a:t>。则有</a:t>
            </a:r>
            <a:r>
              <a:rPr lang="en-US" altLang="zh-CN" dirty="0"/>
              <a:t>5 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 dirty="0"/>
              <a:t> 4, 2 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 dirty="0"/>
              <a:t> 2</a:t>
            </a:r>
            <a:r>
              <a:rPr lang="zh-CN" altLang="en-US" dirty="0"/>
              <a:t>，但是</a:t>
            </a:r>
            <a:r>
              <a:rPr lang="en-US" altLang="zh-CN" dirty="0"/>
              <a:t>2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不成立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b="1" dirty="0">
                <a:sym typeface="+mn-ea"/>
              </a:rPr>
              <a:t>例</a:t>
            </a:r>
            <a:r>
              <a:rPr lang="en-US" altLang="zh-CN" b="1" dirty="0">
                <a:sym typeface="+mn-ea"/>
              </a:rPr>
              <a:t>  </a:t>
            </a: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为正整数集</a:t>
            </a:r>
            <a:r>
              <a:rPr lang="en-US" altLang="zh-CN" dirty="0"/>
              <a:t>Z</a:t>
            </a:r>
            <a:r>
              <a:rPr lang="en-US" altLang="zh-CN" baseline="30000" dirty="0"/>
              <a:t>+</a:t>
            </a:r>
            <a:r>
              <a:rPr lang="zh-CN" altLang="en-US" dirty="0"/>
              <a:t>的非空子集, 整除关系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zh-CN" altLang="en-US" dirty="0"/>
              <a:t>= {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|</a:t>
            </a:r>
            <a:r>
              <a:rPr lang="en-US" altLang="zh-CN" dirty="0"/>
              <a:t>x</a:t>
            </a:r>
            <a:r>
              <a:rPr lang="zh-CN" altLang="en-US" dirty="0"/>
              <a:t>整除</a:t>
            </a:r>
            <a:r>
              <a:rPr lang="en-US" altLang="zh-CN" dirty="0"/>
              <a:t>y</a:t>
            </a:r>
            <a:r>
              <a:rPr lang="zh-CN" altLang="en-US" dirty="0"/>
              <a:t>} 是</a:t>
            </a:r>
            <a:r>
              <a:rPr lang="en-US" altLang="zh-CN" dirty="0"/>
              <a:t>A</a:t>
            </a:r>
            <a:r>
              <a:rPr lang="zh-CN" altLang="en-US" dirty="0"/>
              <a:t>上的一个</a:t>
            </a:r>
            <a:r>
              <a:rPr lang="zh-CN" altLang="en-US" dirty="0">
                <a:sym typeface="+mn-ea"/>
              </a:rPr>
              <a:t>半</a:t>
            </a:r>
            <a:r>
              <a:rPr lang="zh-CN" altLang="en-US"/>
              <a:t>序关系。1 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zh-CN" altLang="en-US" dirty="0"/>
              <a:t> 3, 2 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zh-CN" altLang="en-US" dirty="0"/>
              <a:t> 4, 但是2 </a:t>
            </a:r>
            <a:r>
              <a:rPr lang="en-US" altLang="zh-CN" dirty="0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zh-CN" altLang="en-US" dirty="0"/>
              <a:t>3不成立。</a:t>
            </a:r>
            <a:endParaRPr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684259" y="1415550"/>
            <a:ext cx="8152169" cy="89835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半序关系是</a:t>
            </a:r>
            <a:r>
              <a:rPr lang="zh-CN" b="1">
                <a:solidFill>
                  <a:srgbClr val="0070C0"/>
                </a:solidFill>
                <a:sym typeface="+mn-ea"/>
              </a:rPr>
              <a:t>层次关系</a:t>
            </a:r>
            <a:r>
              <a:rPr lang="zh-CN">
                <a:sym typeface="+mn-ea"/>
              </a:rPr>
              <a:t>。</a:t>
            </a:r>
          </a:p>
          <a:p>
            <a:r>
              <a:rPr lang="zh-CN" altLang="en-US"/>
              <a:t>半序关系通常用</a:t>
            </a:r>
            <a:r>
              <a:rPr lang="en-US" altLang="zh-CN"/>
              <a:t>Hasse</a:t>
            </a:r>
            <a:r>
              <a:rPr lang="zh-CN" altLang="en-US"/>
              <a:t>图表示半序关系。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半序关系是自反的，每个元素都有一个对应的环，将自环省略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半序关系是反对称的，不同元素间只有单向狐，令箭头一律朝上，省略箭头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半序关系是传递的，可以通过传递建立关系的元素就不再单独画连接狐</a:t>
            </a:r>
          </a:p>
          <a:p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zh-CN" altLang="en-US">
                <a:sym typeface="Symbol" panose="05050102010706020507" pitchFamily="18" charset="2"/>
              </a:rPr>
              <a:t>  设</a:t>
            </a:r>
            <a:r>
              <a:rPr lang="en-US" altLang="zh-CN">
                <a:sym typeface="Symbol" panose="05050102010706020507" pitchFamily="18" charset="2"/>
              </a:rPr>
              <a:t>A = {a,b,c},2</a:t>
            </a:r>
            <a:r>
              <a:rPr lang="en-US" altLang="zh-CN" baseline="30000">
                <a:sym typeface="Symbol" panose="05050102010706020507" pitchFamily="18" charset="2"/>
              </a:rPr>
              <a:t>A </a:t>
            </a:r>
            <a:r>
              <a:rPr lang="en-US" altLang="zh-CN">
                <a:sym typeface="Symbol" panose="05050102010706020507" pitchFamily="18" charset="2"/>
              </a:rPr>
              <a:t>= {,{a},{b},{c},{a,b},{a,c},{b,c},{a,b,c}} </a:t>
            </a:r>
          </a:p>
          <a:p>
            <a:r>
              <a:rPr lang="zh-CN" altLang="en-US">
                <a:sym typeface="Symbol" panose="05050102010706020507" pitchFamily="18" charset="2"/>
              </a:rPr>
              <a:t>由于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baseline="30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上的包含关系是自反的</a:t>
            </a:r>
            <a:r>
              <a:rPr lang="zh-CN" altLang="en-US"/>
              <a:t>、反对称的、传递的，故</a:t>
            </a:r>
            <a:r>
              <a:rPr lang="zh-CN" altLang="en-US">
                <a:sym typeface="Symbol" panose="05050102010706020507" pitchFamily="18" charset="2"/>
              </a:rPr>
              <a:t>包含关系是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en-US" altLang="zh-CN" baseline="30000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上的</a:t>
            </a:r>
            <a:r>
              <a:rPr lang="zh-CN" altLang="en-US"/>
              <a:t>半序关系。</a:t>
            </a:r>
          </a:p>
          <a:p>
            <a:r>
              <a:rPr lang="en-US" altLang="zh-CN">
                <a:sym typeface="+mn-ea"/>
              </a:rPr>
              <a:t>Hasse</a:t>
            </a:r>
            <a:r>
              <a:rPr lang="zh-CN" altLang="en-US">
                <a:sym typeface="+mn-ea"/>
              </a:rPr>
              <a:t>图：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4" name="组合 37"/>
          <p:cNvGrpSpPr/>
          <p:nvPr/>
        </p:nvGrpSpPr>
        <p:grpSpPr bwMode="auto">
          <a:xfrm>
            <a:off x="3191557" y="4225711"/>
            <a:ext cx="2957830" cy="1941809"/>
            <a:chOff x="4830798" y="3820855"/>
            <a:chExt cx="3545734" cy="2776497"/>
          </a:xfrm>
        </p:grpSpPr>
        <p:grpSp>
          <p:nvGrpSpPr>
            <p:cNvPr id="5" name="组合 36"/>
            <p:cNvGrpSpPr/>
            <p:nvPr/>
          </p:nvGrpSpPr>
          <p:grpSpPr bwMode="auto">
            <a:xfrm>
              <a:off x="5588001" y="4293096"/>
              <a:ext cx="1902419" cy="1978000"/>
              <a:chOff x="5588001" y="4216896"/>
              <a:chExt cx="1902419" cy="1978000"/>
            </a:xfrm>
          </p:grpSpPr>
          <p:grpSp>
            <p:nvGrpSpPr>
              <p:cNvPr id="14" name="组合 35"/>
              <p:cNvGrpSpPr/>
              <p:nvPr/>
            </p:nvGrpSpPr>
            <p:grpSpPr bwMode="auto">
              <a:xfrm>
                <a:off x="5588001" y="4255368"/>
                <a:ext cx="1864319" cy="1896195"/>
                <a:chOff x="5588001" y="4255368"/>
                <a:chExt cx="1864319" cy="1896195"/>
              </a:xfrm>
            </p:grpSpPr>
            <p:sp>
              <p:nvSpPr>
                <p:cNvPr id="23" name="Line 77"/>
                <p:cNvSpPr>
                  <a:spLocks noChangeShapeType="1"/>
                </p:cNvSpPr>
                <p:nvPr/>
              </p:nvSpPr>
              <p:spPr bwMode="auto">
                <a:xfrm>
                  <a:off x="6516216" y="4255368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78"/>
                <p:cNvSpPr>
                  <a:spLocks noChangeShapeType="1"/>
                </p:cNvSpPr>
                <p:nvPr/>
              </p:nvSpPr>
              <p:spPr bwMode="auto">
                <a:xfrm>
                  <a:off x="6541616" y="5457924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79"/>
                <p:cNvSpPr>
                  <a:spLocks noChangeShapeType="1"/>
                </p:cNvSpPr>
                <p:nvPr/>
              </p:nvSpPr>
              <p:spPr bwMode="auto">
                <a:xfrm>
                  <a:off x="5605512" y="5529932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80"/>
                <p:cNvSpPr>
                  <a:spLocks noChangeShapeType="1"/>
                </p:cNvSpPr>
                <p:nvPr/>
              </p:nvSpPr>
              <p:spPr bwMode="auto">
                <a:xfrm>
                  <a:off x="5605512" y="4862810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81"/>
                <p:cNvSpPr>
                  <a:spLocks noChangeShapeType="1"/>
                </p:cNvSpPr>
                <p:nvPr/>
              </p:nvSpPr>
              <p:spPr bwMode="auto">
                <a:xfrm>
                  <a:off x="6516216" y="4259560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82"/>
                <p:cNvSpPr>
                  <a:spLocks noChangeShapeType="1"/>
                </p:cNvSpPr>
                <p:nvPr/>
              </p:nvSpPr>
              <p:spPr bwMode="auto">
                <a:xfrm>
                  <a:off x="6535738" y="4932363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5588001" y="4260851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6528916" y="4861024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6535738" y="5541963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5601816" y="4932363"/>
                  <a:ext cx="914400" cy="609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87"/>
                <p:cNvSpPr>
                  <a:spLocks noChangeShapeType="1"/>
                </p:cNvSpPr>
                <p:nvPr/>
              </p:nvSpPr>
              <p:spPr bwMode="auto">
                <a:xfrm>
                  <a:off x="5599162" y="4869160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88"/>
                <p:cNvSpPr>
                  <a:spLocks noChangeShapeType="1"/>
                </p:cNvSpPr>
                <p:nvPr/>
              </p:nvSpPr>
              <p:spPr bwMode="auto">
                <a:xfrm>
                  <a:off x="7452320" y="4869160"/>
                  <a:ext cx="0" cy="685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Oval 69"/>
              <p:cNvSpPr>
                <a:spLocks noChangeArrowheads="1"/>
              </p:cNvSpPr>
              <p:nvPr/>
            </p:nvSpPr>
            <p:spPr bwMode="auto">
              <a:xfrm>
                <a:off x="6469608" y="4216896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" name="Oval 70"/>
              <p:cNvSpPr>
                <a:spLocks noChangeArrowheads="1"/>
              </p:cNvSpPr>
              <p:nvPr/>
            </p:nvSpPr>
            <p:spPr bwMode="auto">
              <a:xfrm>
                <a:off x="5594970" y="481836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71"/>
              <p:cNvSpPr>
                <a:spLocks noChangeArrowheads="1"/>
              </p:cNvSpPr>
              <p:nvPr/>
            </p:nvSpPr>
            <p:spPr bwMode="auto">
              <a:xfrm>
                <a:off x="6499324" y="544103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Oval 72"/>
              <p:cNvSpPr>
                <a:spLocks noChangeArrowheads="1"/>
              </p:cNvSpPr>
              <p:nvPr/>
            </p:nvSpPr>
            <p:spPr bwMode="auto">
              <a:xfrm>
                <a:off x="7412062" y="4852268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73"/>
              <p:cNvSpPr>
                <a:spLocks noChangeArrowheads="1"/>
              </p:cNvSpPr>
              <p:nvPr/>
            </p:nvSpPr>
            <p:spPr bwMode="auto">
              <a:xfrm>
                <a:off x="6480274" y="4877668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" name="Oval 74"/>
              <p:cNvSpPr>
                <a:spLocks noChangeArrowheads="1"/>
              </p:cNvSpPr>
              <p:nvPr/>
            </p:nvSpPr>
            <p:spPr bwMode="auto">
              <a:xfrm>
                <a:off x="5594970" y="549818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Oval 75"/>
              <p:cNvSpPr>
                <a:spLocks noChangeArrowheads="1"/>
              </p:cNvSpPr>
              <p:nvPr/>
            </p:nvSpPr>
            <p:spPr bwMode="auto">
              <a:xfrm>
                <a:off x="7414220" y="5491832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Oval 76"/>
              <p:cNvSpPr>
                <a:spLocks noChangeArrowheads="1"/>
              </p:cNvSpPr>
              <p:nvPr/>
            </p:nvSpPr>
            <p:spPr bwMode="auto">
              <a:xfrm>
                <a:off x="6503516" y="6118696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" name="Text Box 89"/>
            <p:cNvSpPr txBox="1">
              <a:spLocks noChangeArrowheads="1"/>
            </p:cNvSpPr>
            <p:nvPr/>
          </p:nvSpPr>
          <p:spPr bwMode="auto">
            <a:xfrm>
              <a:off x="5114528" y="5373216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{a}</a:t>
              </a:r>
            </a:p>
          </p:txBody>
        </p:sp>
        <p:sp>
          <p:nvSpPr>
            <p:cNvPr id="7" name="Text Box 90"/>
            <p:cNvSpPr txBox="1">
              <a:spLocks noChangeArrowheads="1"/>
            </p:cNvSpPr>
            <p:nvPr/>
          </p:nvSpPr>
          <p:spPr bwMode="auto">
            <a:xfrm>
              <a:off x="7380312" y="5389563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{c}</a:t>
              </a: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7452419" y="4725178"/>
              <a:ext cx="924113" cy="570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{b,c}</a:t>
              </a:r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5974060" y="3820855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{a,b,c}</a:t>
              </a:r>
            </a:p>
          </p:txBody>
        </p:sp>
        <p:sp>
          <p:nvSpPr>
            <p:cNvPr id="10" name="Text Box 93"/>
            <p:cNvSpPr txBox="1">
              <a:spLocks noChangeArrowheads="1"/>
            </p:cNvSpPr>
            <p:nvPr/>
          </p:nvSpPr>
          <p:spPr bwMode="auto">
            <a:xfrm>
              <a:off x="4830798" y="4725553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{a,b}</a:t>
              </a:r>
            </a:p>
          </p:txBody>
        </p:sp>
        <p:sp>
          <p:nvSpPr>
            <p:cNvPr id="11" name="Text Box 94"/>
            <p:cNvSpPr txBox="1">
              <a:spLocks noChangeArrowheads="1"/>
            </p:cNvSpPr>
            <p:nvPr/>
          </p:nvSpPr>
          <p:spPr bwMode="auto">
            <a:xfrm>
              <a:off x="6230938" y="6200477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  }</a:t>
              </a:r>
            </a:p>
          </p:txBody>
        </p:sp>
        <p:sp>
          <p:nvSpPr>
            <p:cNvPr id="12" name="Text Box 95"/>
            <p:cNvSpPr txBox="1">
              <a:spLocks noChangeArrowheads="1"/>
            </p:cNvSpPr>
            <p:nvPr/>
          </p:nvSpPr>
          <p:spPr bwMode="auto">
            <a:xfrm>
              <a:off x="6444777" y="4575945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{a,c}</a:t>
              </a:r>
            </a:p>
          </p:txBody>
        </p:sp>
        <p:sp>
          <p:nvSpPr>
            <p:cNvPr id="13" name="Text Box 96"/>
            <p:cNvSpPr txBox="1">
              <a:spLocks noChangeArrowheads="1"/>
            </p:cNvSpPr>
            <p:nvPr/>
          </p:nvSpPr>
          <p:spPr bwMode="auto">
            <a:xfrm>
              <a:off x="6499016" y="5361692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{b}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   </a:t>
            </a:r>
            <a:r>
              <a:rPr lang="zh-CN" altLang="en-US"/>
              <a:t>设</a:t>
            </a:r>
            <a:r>
              <a:rPr lang="en-US" altLang="zh-CN"/>
              <a:t>A = { 2, 3, 4, 6, 7, 8, 12, 36, 60 }</a:t>
            </a:r>
          </a:p>
          <a:p>
            <a:r>
              <a:rPr lang="en-US" altLang="zh-CN"/>
              <a:t>                R = { (a,b) | 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A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a | b }</a:t>
            </a:r>
          </a:p>
          <a:p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上的整除关系。</a:t>
            </a:r>
          </a:p>
          <a:p>
            <a:endParaRPr lang="en-US" altLang="zh-CN"/>
          </a:p>
          <a:p>
            <a:r>
              <a:rPr lang="zh-CN" altLang="en-US"/>
              <a:t>由整除的性质知</a:t>
            </a:r>
            <a:r>
              <a:rPr lang="en-US" altLang="zh-CN"/>
              <a:t>R</a:t>
            </a:r>
            <a:r>
              <a:rPr lang="zh-CN" altLang="en-US"/>
              <a:t>是自反的、反对称的、传递的。</a:t>
            </a:r>
          </a:p>
          <a:p>
            <a:r>
              <a:rPr lang="zh-CN" altLang="en-US"/>
              <a:t>由半序关系的定义知</a:t>
            </a:r>
            <a:r>
              <a:rPr lang="en-US" altLang="zh-CN"/>
              <a:t>R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上的半序关系。</a:t>
            </a:r>
          </a:p>
          <a:p>
            <a:r>
              <a:rPr lang="en-US" altLang="zh-CN"/>
              <a:t>R</a:t>
            </a:r>
            <a:r>
              <a:rPr lang="zh-CN" altLang="en-US"/>
              <a:t>的</a:t>
            </a:r>
            <a:r>
              <a:rPr lang="en-US" altLang="zh-CN"/>
              <a:t>Hasse</a:t>
            </a:r>
            <a:r>
              <a:rPr lang="zh-CN" altLang="en-US"/>
              <a:t>图如下：</a:t>
            </a:r>
          </a:p>
          <a:p>
            <a:endParaRPr lang="zh-CN" altLang="en-US"/>
          </a:p>
        </p:txBody>
      </p:sp>
      <p:grpSp>
        <p:nvGrpSpPr>
          <p:cNvPr id="4" name="Group 32"/>
          <p:cNvGrpSpPr/>
          <p:nvPr/>
        </p:nvGrpSpPr>
        <p:grpSpPr bwMode="auto">
          <a:xfrm>
            <a:off x="2937457" y="3804634"/>
            <a:ext cx="3200400" cy="2851150"/>
            <a:chOff x="1248" y="1824"/>
            <a:chExt cx="2016" cy="179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9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96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544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7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6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54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968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68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54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19" y="2025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968" y="206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995" y="20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89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99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565" y="20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56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016" y="2487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6" y="289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24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60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1824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36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2400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928" y="182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517" y="281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400" y="338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824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728" y="280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680" y="23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   </a:t>
            </a:r>
            <a:r>
              <a:rPr lang="zh-CN"/>
              <a:t>已知半序集</a:t>
            </a:r>
            <a:r>
              <a:rPr lang="en-US" altLang="zh-CN">
                <a:sym typeface="+mn-ea"/>
              </a:rPr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Hasse</a:t>
            </a:r>
            <a:r>
              <a:rPr lang="zh-CN" altLang="en-US">
                <a:sym typeface="+mn-ea"/>
              </a:rPr>
              <a:t>如图所示，求该</a:t>
            </a:r>
            <a:r>
              <a:rPr lang="en-US" altLang="zh-CN">
                <a:sym typeface="+mn-ea"/>
              </a:rPr>
              <a:t>Hassel</a:t>
            </a:r>
            <a:r>
              <a:rPr lang="zh-CN" altLang="en-US">
                <a:sym typeface="+mn-ea"/>
              </a:rPr>
              <a:t>图定义的集合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和关系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en-US" altLang="zh-CN"/>
          </a:p>
          <a:p>
            <a:r>
              <a:rPr lang="zh-CN" altLang="en-US" b="1"/>
              <a:t>解</a:t>
            </a:r>
            <a:r>
              <a:rPr lang="en-US" altLang="zh-CN" b="1"/>
              <a:t>   </a:t>
            </a:r>
            <a:r>
              <a:rPr lang="en-US" altLang="zh-CN"/>
              <a:t>X={a,b,c,d,e,f,g,h}</a:t>
            </a:r>
          </a:p>
          <a:p>
            <a:r>
              <a:rPr lang="en-US" altLang="zh-CN"/>
              <a:t>R = {(b,c),(b,e),(b,f),(d,c),(d,e),(d,f),(g,h)} </a:t>
            </a:r>
            <a:r>
              <a:rPr lang="zh-CN" altLang="en-US">
                <a:sym typeface="+mn-ea"/>
              </a:rPr>
              <a:t>∪</a:t>
            </a:r>
            <a:r>
              <a:rPr lang="en-US" altLang="zh-CN">
                <a:sym typeface="+mn-ea"/>
              </a:rPr>
              <a:t> I</a:t>
            </a:r>
            <a:r>
              <a:rPr lang="en-US" altLang="zh-CN" baseline="-25000">
                <a:sym typeface="+mn-ea"/>
              </a:rPr>
              <a:t>A</a:t>
            </a:r>
            <a:r>
              <a:rPr lang="zh-CN" altLang="en-US">
                <a:sym typeface="+mn-ea"/>
              </a:rPr>
              <a:t> </a:t>
            </a:r>
            <a:endParaRPr lang="en-US" altLang="zh-CN"/>
          </a:p>
        </p:txBody>
      </p:sp>
      <p:grpSp>
        <p:nvGrpSpPr>
          <p:cNvPr id="4" name="Group 32"/>
          <p:cNvGrpSpPr/>
          <p:nvPr/>
        </p:nvGrpSpPr>
        <p:grpSpPr bwMode="auto">
          <a:xfrm>
            <a:off x="3122242" y="3031839"/>
            <a:ext cx="3160713" cy="2470150"/>
            <a:chOff x="1248" y="2064"/>
            <a:chExt cx="1991" cy="155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371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986" y="289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986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968" y="2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544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968" y="28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968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54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968" y="206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010" y="294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989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99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565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016" y="2487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6" y="2898"/>
              <a:ext cx="57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248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903" y="2707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h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903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g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597" y="2734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e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400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d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824" y="340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b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728" y="280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c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680" y="238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f</a:t>
              </a:r>
            </a:p>
          </p:txBody>
        </p:sp>
      </p:grpSp>
      <p:sp>
        <p:nvSpPr>
          <p:cNvPr id="32" name="Line 16"/>
          <p:cNvSpPr>
            <a:spLocks noChangeShapeType="1"/>
          </p:cNvSpPr>
          <p:nvPr/>
        </p:nvSpPr>
        <p:spPr bwMode="auto">
          <a:xfrm rot="3300000">
            <a:off x="4722495" y="4147820"/>
            <a:ext cx="84455" cy="1140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4.6 </a:t>
            </a:r>
            <a:r>
              <a:rPr lang="zh-CN" altLang="en-US"/>
              <a:t> 半序关系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是半序集，</a:t>
            </a:r>
          </a:p>
          <a:p>
            <a:pPr>
              <a:spcBef>
                <a:spcPts val="600"/>
              </a:spcBef>
            </a:pPr>
            <a:r>
              <a:rPr lang="en-US" altLang="zh-CN"/>
              <a:t>1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X)(x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b)</a:t>
            </a:r>
            <a:r>
              <a:rPr lang="zh-CN" altLang="en-US"/>
              <a:t>，则称 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上的最大元。</a:t>
            </a:r>
          </a:p>
          <a:p>
            <a:pPr>
              <a:spcBef>
                <a:spcPts val="600"/>
              </a:spcBef>
            </a:pPr>
            <a:r>
              <a:rPr lang="en-US" altLang="zh-CN"/>
              <a:t>2</a:t>
            </a:r>
            <a:r>
              <a:rPr lang="zh-CN" altLang="en-US"/>
              <a:t>）若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a</a:t>
            </a:r>
            <a:r>
              <a:rPr lang="en-US" altLang="zh-CN"/>
              <a:t>X)(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X)(a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x)</a:t>
            </a:r>
            <a:r>
              <a:rPr lang="zh-CN" altLang="en-US"/>
              <a:t>，则称 </a:t>
            </a:r>
            <a:r>
              <a:rPr lang="en-US" altLang="zh-CN"/>
              <a:t>a 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上的最小元。</a:t>
            </a:r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 b="1"/>
              <a:t>定理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若半序集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有最大</a:t>
            </a:r>
            <a:r>
              <a:rPr lang="en-US" altLang="zh-CN"/>
              <a:t>(</a:t>
            </a:r>
            <a:r>
              <a:rPr lang="zh-CN" altLang="en-US"/>
              <a:t>小</a:t>
            </a:r>
            <a:r>
              <a:rPr lang="en-US" altLang="zh-CN"/>
              <a:t>)</a:t>
            </a:r>
            <a:r>
              <a:rPr lang="zh-CN" altLang="en-US"/>
              <a:t>元，则最大</a:t>
            </a:r>
            <a:r>
              <a:rPr lang="en-US" altLang="zh-CN"/>
              <a:t>(</a:t>
            </a:r>
            <a:r>
              <a:rPr lang="zh-CN" altLang="en-US"/>
              <a:t>小</a:t>
            </a:r>
            <a:r>
              <a:rPr lang="en-US" altLang="zh-CN"/>
              <a:t>)</a:t>
            </a:r>
            <a:r>
              <a:rPr lang="zh-CN" altLang="en-US"/>
              <a:t>元唯一。</a:t>
            </a:r>
          </a:p>
          <a:p>
            <a:pPr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(X, 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)</a:t>
            </a:r>
            <a:r>
              <a:rPr lang="zh-CN" altLang="en-US"/>
              <a:t>是半序集，</a:t>
            </a:r>
            <a:endParaRPr lang="zh-CN" altLang="en-US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）任取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X</a:t>
            </a:r>
            <a:r>
              <a:rPr lang="zh-CN" altLang="en-US"/>
              <a:t>，若</a:t>
            </a:r>
            <a:r>
              <a:rPr lang="en-US" altLang="zh-CN"/>
              <a:t>X</a:t>
            </a:r>
            <a:r>
              <a:rPr lang="zh-CN" altLang="en-US"/>
              <a:t>中不存在元素</a:t>
            </a:r>
            <a:r>
              <a:rPr lang="en-US" altLang="zh-CN"/>
              <a:t>x</a:t>
            </a:r>
            <a:r>
              <a:rPr lang="zh-CN" altLang="en-US"/>
              <a:t>，使 </a:t>
            </a:r>
            <a:r>
              <a:rPr lang="en-US" altLang="zh-CN"/>
              <a:t>b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x </a:t>
            </a:r>
            <a:r>
              <a:rPr lang="zh-CN" altLang="en-US"/>
              <a:t>且 </a:t>
            </a:r>
            <a:r>
              <a:rPr lang="en-US" altLang="zh-CN"/>
              <a:t>b≠x</a:t>
            </a:r>
            <a:r>
              <a:rPr lang="zh-CN" altLang="en-US"/>
              <a:t>，则称 </a:t>
            </a:r>
            <a:r>
              <a:rPr lang="en-US" altLang="zh-CN"/>
              <a:t>b 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中的极大元。</a:t>
            </a:r>
          </a:p>
          <a:p>
            <a:pPr>
              <a:spcBef>
                <a:spcPts val="600"/>
              </a:spcBef>
            </a:pPr>
            <a:r>
              <a:rPr lang="en-US" altLang="zh-CN"/>
              <a:t>2</a:t>
            </a:r>
            <a:r>
              <a:rPr lang="zh-CN" altLang="en-US">
                <a:sym typeface="Symbol" panose="05050102010706020507" pitchFamily="18" charset="2"/>
              </a:rPr>
              <a:t>）任取</a:t>
            </a:r>
            <a:r>
              <a:rPr lang="en-US" altLang="zh-CN">
                <a:sym typeface="Symbol" panose="05050102010706020507" pitchFamily="18" charset="2"/>
              </a:rPr>
              <a:t>a</a:t>
            </a:r>
            <a:r>
              <a:rPr lang="en-US" altLang="zh-CN"/>
              <a:t>X</a:t>
            </a:r>
            <a:r>
              <a:rPr lang="zh-CN" altLang="en-US"/>
              <a:t>，若</a:t>
            </a:r>
            <a:r>
              <a:rPr lang="en-US" altLang="zh-CN"/>
              <a:t>X</a:t>
            </a:r>
            <a:r>
              <a:rPr lang="zh-CN" altLang="en-US"/>
              <a:t>中不存在元素</a:t>
            </a:r>
            <a:r>
              <a:rPr lang="en-US" altLang="zh-CN"/>
              <a:t>x</a:t>
            </a:r>
            <a:r>
              <a:rPr lang="zh-CN" altLang="en-US"/>
              <a:t>，使 </a:t>
            </a:r>
            <a:r>
              <a:rPr lang="en-US" altLang="zh-CN"/>
              <a:t>x</a:t>
            </a:r>
            <a:r>
              <a:rPr lang="en-US" altLang="zh-CN">
                <a:latin typeface="Euclid Math Two" panose="02050601010101010101" charset="0"/>
                <a:cs typeface="Euclid Math Two" panose="02050601010101010101" charset="0"/>
                <a:sym typeface="+mn-ea"/>
              </a:rPr>
              <a:t>²</a:t>
            </a:r>
            <a:r>
              <a:rPr lang="en-US" altLang="zh-CN"/>
              <a:t>a </a:t>
            </a:r>
            <a:r>
              <a:rPr lang="zh-CN" altLang="en-US"/>
              <a:t>且 </a:t>
            </a:r>
            <a:r>
              <a:rPr lang="en-US" altLang="zh-CN"/>
              <a:t>a≠x</a:t>
            </a:r>
            <a:r>
              <a:rPr lang="zh-CN" altLang="en-US"/>
              <a:t>，则称 </a:t>
            </a:r>
            <a:r>
              <a:rPr lang="en-US" altLang="zh-CN"/>
              <a:t>a 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中的极小元。</a:t>
            </a:r>
          </a:p>
          <a:p>
            <a:endParaRPr lang="zh-CN" altLang="en-US"/>
          </a:p>
          <a:p>
            <a:r>
              <a:rPr lang="zh-CN" altLang="en-US"/>
              <a:t>可比的</a:t>
            </a:r>
            <a:r>
              <a:rPr lang="en-US" altLang="zh-CN"/>
              <a:t>b</a:t>
            </a:r>
            <a:r>
              <a:rPr lang="zh-CN" altLang="en-US"/>
              <a:t>最大，</a:t>
            </a:r>
            <a:r>
              <a:rPr lang="en-US" altLang="zh-CN"/>
              <a:t>a</a:t>
            </a:r>
            <a:r>
              <a:rPr lang="zh-CN" altLang="en-US"/>
              <a:t>最小，不可比的不用管。</a:t>
            </a:r>
          </a:p>
        </p:txBody>
      </p:sp>
      <p:sp>
        <p:nvSpPr>
          <p:cNvPr id="4" name="矩形 3"/>
          <p:cNvSpPr/>
          <p:nvPr/>
        </p:nvSpPr>
        <p:spPr>
          <a:xfrm>
            <a:off x="684259" y="1415550"/>
            <a:ext cx="8152169" cy="137058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8" y="2988919"/>
            <a:ext cx="8152169" cy="68585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4257" y="3965567"/>
            <a:ext cx="8152169" cy="13089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dirty="0"/>
              <a:t>回顾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60" y="2154765"/>
            <a:ext cx="8009688" cy="32310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 dirty="0"/>
              <a:t>定义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X</a:t>
            </a:r>
            <a:r>
              <a:rPr lang="zh-CN" altLang="en-US" dirty="0"/>
              <a:t>上的二元关系。若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zh-CN" altLang="en-US" b="1" dirty="0"/>
              <a:t>自反的、对称的、传递的</a:t>
            </a:r>
            <a:r>
              <a:rPr lang="zh-CN" altLang="en-US" dirty="0"/>
              <a:t>，则称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上的等价关系。</a:t>
            </a:r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由于等价关系是自反的，故有</a:t>
            </a:r>
            <a:r>
              <a:rPr lang="zh-CN" altLang="en-US">
                <a:sym typeface="Symbol" panose="05050102010706020507" pitchFamily="18" charset="2"/>
              </a:rPr>
              <a:t></a:t>
            </a:r>
            <a:r>
              <a:rPr lang="en-US" altLang="zh-CN">
                <a:sym typeface="Symbol" panose="05050102010706020507" pitchFamily="18" charset="2"/>
              </a:rPr>
              <a:t>(R) = (R) =X 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en-US" altLang="zh-CN">
              <a:sym typeface="Symbol" panose="05050102010706020507" pitchFamily="18" charset="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等价关系的实质是将集合</a:t>
            </a:r>
            <a:r>
              <a:rPr lang="en-US" altLang="zh-CN"/>
              <a:t>X</a:t>
            </a:r>
            <a:r>
              <a:rPr lang="zh-CN" altLang="en-US"/>
              <a:t>中的元素分类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Symbol" panose="05050102010706020507" pitchFamily="18" charset="2"/>
              </a:rPr>
              <a:t>等价关系产生的是</a:t>
            </a:r>
            <a:r>
              <a:rPr lang="zh-CN" altLang="en-US" b="1">
                <a:solidFill>
                  <a:srgbClr val="0070C0"/>
                </a:solidFill>
                <a:sym typeface="Symbol" panose="05050102010706020507" pitchFamily="18" charset="2"/>
              </a:rPr>
              <a:t>块状结构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zh-CN" altLang="en-US"/>
          </a:p>
          <a:p>
            <a:pPr>
              <a:spcBef>
                <a:spcPts val="60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sym typeface="Symbol" panose="05050102010706020507" pitchFamily="18" charset="2"/>
              </a:rPr>
              <a:t>例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 = {1, 2, 3, 4, 5, 6, 7, 8}, 求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baseline="-25000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 = {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| 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zh-CN" altLang="en-US" dirty="0">
                <a:sym typeface="Symbol" panose="05050102010706020507" pitchFamily="18" charset="2"/>
              </a:rPr>
              <a:t> ∈ 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 ∧ </a:t>
            </a:r>
            <a:r>
              <a:rPr lang="en-US" altLang="zh-CN" dirty="0" err="1">
                <a:sym typeface="Symbol" panose="05050102010706020507" pitchFamily="18" charset="2"/>
              </a:rPr>
              <a:t>xy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mod 3}的关系图以及关系矩阵。</a:t>
            </a:r>
          </a:p>
          <a:p>
            <a:pPr>
              <a:spcBef>
                <a:spcPts val="600"/>
              </a:spcBef>
            </a:pPr>
            <a:endParaRPr lang="en-US" altLang="zh-CN" b="1" dirty="0"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4259" y="1397766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E408E0-726C-4773-808F-56521ABE97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8014" y="4269621"/>
            <a:ext cx="6327972" cy="2315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X</a:t>
            </a:r>
            <a:r>
              <a:rPr lang="zh-CN" altLang="en-US" dirty="0"/>
              <a:t>上的等价关系。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xX</a:t>
            </a:r>
            <a:r>
              <a:rPr lang="zh-CN" altLang="en-US" dirty="0">
                <a:sym typeface="Symbol" panose="05050102010706020507" pitchFamily="18" charset="2"/>
              </a:rPr>
              <a:t>，称</a:t>
            </a:r>
            <a:r>
              <a:rPr lang="en-US" altLang="zh-CN" dirty="0">
                <a:sym typeface="Symbol" panose="05050102010706020507" pitchFamily="18" charset="2"/>
              </a:rPr>
              <a:t>{y|(</a:t>
            </a:r>
            <a:r>
              <a:rPr lang="en-US" altLang="zh-CN" dirty="0" err="1">
                <a:sym typeface="Symbol" panose="05050102010706020507" pitchFamily="18" charset="2"/>
              </a:rPr>
              <a:t>y,x</a:t>
            </a:r>
            <a:r>
              <a:rPr lang="en-US" altLang="zh-CN" dirty="0">
                <a:sym typeface="Symbol" panose="05050102010706020507" pitchFamily="18" charset="2"/>
              </a:rPr>
              <a:t>)R}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关于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的等价类，记为 </a:t>
            </a:r>
            <a:r>
              <a:rPr lang="en-US" altLang="zh-CN" dirty="0" err="1">
                <a:sym typeface="Symbol" panose="05050102010706020507" pitchFamily="18" charset="2"/>
              </a:rPr>
              <a:t>x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.</a:t>
            </a:r>
            <a:r>
              <a:rPr lang="zh-CN" altLang="en-US" dirty="0">
                <a:sym typeface="Symbol" panose="05050102010706020507" pitchFamily="18" charset="2"/>
              </a:rPr>
              <a:t>。同时称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为等价类 </a:t>
            </a:r>
            <a:r>
              <a:rPr lang="en-US" altLang="zh-CN" dirty="0" err="1">
                <a:sym typeface="Symbol" panose="05050102010706020507" pitchFamily="18" charset="2"/>
              </a:rPr>
              <a:t>x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的代表元素。</a:t>
            </a:r>
          </a:p>
          <a:p>
            <a:pPr>
              <a:spcBef>
                <a:spcPts val="600"/>
              </a:spcBef>
            </a:pP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b="1" dirty="0"/>
              <a:t>定义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X</a:t>
            </a:r>
            <a:r>
              <a:rPr lang="zh-CN" altLang="en-US" dirty="0"/>
              <a:t>上的等价关系。</a:t>
            </a:r>
            <a:r>
              <a:rPr lang="zh-CN" altLang="en-US" dirty="0">
                <a:sym typeface="Symbol" panose="05050102010706020507" pitchFamily="18" charset="2"/>
              </a:rPr>
              <a:t></a:t>
            </a:r>
            <a:r>
              <a:rPr lang="en-US" altLang="zh-CN" baseline="-25000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= { </a:t>
            </a:r>
            <a:r>
              <a:rPr lang="en-US" altLang="zh-CN" dirty="0" err="1">
                <a:sym typeface="Symbol" panose="05050102010706020507" pitchFamily="18" charset="2"/>
              </a:rPr>
              <a:t>x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| </a:t>
            </a:r>
            <a:r>
              <a:rPr lang="en-US" altLang="zh-CN" dirty="0" err="1">
                <a:sym typeface="Symbol" panose="05050102010706020507" pitchFamily="18" charset="2"/>
              </a:rPr>
              <a:t>xX</a:t>
            </a:r>
            <a:r>
              <a:rPr lang="en-US" altLang="zh-CN" dirty="0">
                <a:sym typeface="Symbol" panose="05050102010706020507" pitchFamily="18" charset="2"/>
              </a:rPr>
              <a:t> }</a:t>
            </a:r>
            <a:r>
              <a:rPr lang="zh-CN" altLang="en-US" dirty="0">
                <a:sym typeface="Symbol" panose="05050102010706020507" pitchFamily="18" charset="2"/>
              </a:rPr>
              <a:t>，称  </a:t>
            </a:r>
            <a:r>
              <a:rPr lang="en-US" altLang="zh-CN" baseline="-25000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为集合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关于等价关系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的商集，记为</a:t>
            </a:r>
            <a:r>
              <a:rPr lang="en-US" altLang="zh-CN" dirty="0">
                <a:sym typeface="Symbol" panose="05050102010706020507" pitchFamily="18" charset="2"/>
              </a:rPr>
              <a:t>X/R</a:t>
            </a:r>
            <a:r>
              <a:rPr lang="zh-CN" altLang="en-US" dirty="0">
                <a:sym typeface="Symbol" panose="05050102010706020507" pitchFamily="18" charset="2"/>
              </a:rPr>
              <a:t>。称</a:t>
            </a:r>
            <a:r>
              <a:rPr lang="en-US" altLang="zh-CN" dirty="0">
                <a:sym typeface="Symbol" panose="05050102010706020507" pitchFamily="18" charset="2"/>
              </a:rPr>
              <a:t>X/R</a:t>
            </a:r>
            <a:r>
              <a:rPr lang="zh-CN" altLang="en-US" dirty="0">
                <a:sym typeface="Symbol" panose="05050102010706020507" pitchFamily="18" charset="2"/>
              </a:rPr>
              <a:t>中元素的个数为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的秩。</a:t>
            </a:r>
          </a:p>
          <a:p>
            <a:pPr>
              <a:spcBef>
                <a:spcPts val="600"/>
              </a:spcBef>
            </a:pPr>
            <a:endParaRPr lang="en-US" altLang="zh-CN" b="1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 dirty="0">
                <a:sym typeface="Symbol" panose="05050102010706020507" pitchFamily="18" charset="2"/>
              </a:rPr>
              <a:t>例</a:t>
            </a: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/>
              <a:t>是非负自然数集合，</a:t>
            </a:r>
            <a:r>
              <a:rPr lang="en-US" altLang="zh-CN" dirty="0"/>
              <a:t>m</a:t>
            </a:r>
            <a:r>
              <a:rPr lang="zh-CN" altLang="en-US" dirty="0"/>
              <a:t>是一个正整数，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上的模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zh-CN" altLang="en-US" dirty="0">
                <a:sym typeface="Symbol" panose="05050102010706020507" pitchFamily="18" charset="2"/>
              </a:rPr>
              <a:t>同余关系，</a:t>
            </a:r>
            <a:r>
              <a:rPr lang="en-US" altLang="zh-CN" dirty="0"/>
              <a:t>R={(</a:t>
            </a:r>
            <a:r>
              <a:rPr lang="en-US" altLang="zh-CN" dirty="0" err="1"/>
              <a:t>a,b</a:t>
            </a:r>
            <a:r>
              <a:rPr lang="en-US" altLang="zh-CN" dirty="0"/>
              <a:t>) |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N</a:t>
            </a:r>
            <a:r>
              <a:rPr lang="en-US" altLang="zh-CN" dirty="0">
                <a:sym typeface="Symbol" panose="05050102010706020507" pitchFamily="18" charset="2"/>
              </a:rPr>
              <a:t>  </a:t>
            </a:r>
            <a:r>
              <a:rPr lang="en-US" altLang="zh-CN" dirty="0" err="1">
                <a:sym typeface="Symbol" panose="05050102010706020507" pitchFamily="18" charset="2"/>
              </a:rPr>
              <a:t>bN</a:t>
            </a:r>
            <a:r>
              <a:rPr lang="en-US" altLang="zh-CN" dirty="0">
                <a:sym typeface="Symbol" panose="05050102010706020507" pitchFamily="18" charset="2"/>
              </a:rPr>
              <a:t>  (a  b mod  m)} 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ym typeface="Symbol" panose="05050102010706020507" pitchFamily="18" charset="2"/>
              </a:rPr>
              <a:t>由等价关系的定义知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上等价关系。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ym typeface="Symbol" panose="05050102010706020507" pitchFamily="18" charset="2"/>
              </a:rPr>
              <a:t>                 </a:t>
            </a:r>
            <a:r>
              <a:rPr lang="en-US" altLang="zh-CN" dirty="0">
                <a:sym typeface="Symbol" panose="05050102010706020507" pitchFamily="18" charset="2"/>
              </a:rPr>
              <a:t>N/R={0</a:t>
            </a:r>
            <a:r>
              <a:rPr lang="en-US" altLang="zh-CN" baseline="-25000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， </a:t>
            </a:r>
            <a:r>
              <a:rPr lang="en-US" altLang="zh-CN" dirty="0">
                <a:sym typeface="Symbol" panose="05050102010706020507" pitchFamily="18" charset="2"/>
              </a:rPr>
              <a:t>1</a:t>
            </a:r>
            <a:r>
              <a:rPr lang="en-US" altLang="zh-CN" baseline="-25000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，</a:t>
            </a:r>
            <a:r>
              <a:rPr lang="en-US" altLang="zh-CN" dirty="0">
                <a:sym typeface="Symbol" panose="05050102010706020507" pitchFamily="18" charset="2"/>
              </a:rPr>
              <a:t>2</a:t>
            </a:r>
            <a:r>
              <a:rPr lang="en-US" altLang="zh-CN" baseline="-25000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</a:t>
            </a:r>
            <a:r>
              <a:rPr lang="en-US" altLang="zh-CN" dirty="0">
                <a:sym typeface="Symbol" panose="05050102010706020507" pitchFamily="18" charset="2"/>
              </a:rPr>
              <a:t>3</a:t>
            </a:r>
            <a:r>
              <a:rPr lang="en-US" altLang="zh-CN" baseline="-25000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…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m-1</a:t>
            </a:r>
            <a:r>
              <a:rPr lang="en-US" altLang="zh-CN" baseline="-25000" dirty="0">
                <a:sym typeface="Symbol" panose="05050102010706020507" pitchFamily="18" charset="2"/>
              </a:rPr>
              <a:t>R 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ym typeface="Symbol" panose="05050102010706020507" pitchFamily="18" charset="2"/>
              </a:rPr>
              <a:t>商集</a:t>
            </a:r>
            <a:r>
              <a:rPr lang="en-US" altLang="zh-CN" dirty="0">
                <a:sym typeface="Symbol" panose="05050102010706020507" pitchFamily="18" charset="2"/>
              </a:rPr>
              <a:t>N/R</a:t>
            </a:r>
            <a:r>
              <a:rPr lang="zh-CN" altLang="en-US" dirty="0">
                <a:sym typeface="Symbol" panose="05050102010706020507" pitchFamily="18" charset="2"/>
              </a:rPr>
              <a:t>共有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zh-CN" altLang="en-US" dirty="0">
                <a:sym typeface="Symbol" panose="05050102010706020507" pitchFamily="18" charset="2"/>
              </a:rPr>
              <a:t>个等价类，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的秩为</a:t>
            </a: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684259" y="1389180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8" y="2591599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/>
              <a:t>定义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X</a:t>
            </a:r>
            <a:r>
              <a:rPr lang="zh-CN" altLang="en-US" dirty="0"/>
              <a:t>上的等价关系。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xX</a:t>
            </a:r>
            <a:r>
              <a:rPr lang="zh-CN" altLang="en-US" dirty="0">
                <a:sym typeface="Symbol" panose="05050102010706020507" pitchFamily="18" charset="2"/>
              </a:rPr>
              <a:t>，称</a:t>
            </a:r>
            <a:r>
              <a:rPr lang="en-US" altLang="zh-CN" dirty="0">
                <a:sym typeface="Symbol" panose="05050102010706020507" pitchFamily="18" charset="2"/>
              </a:rPr>
              <a:t>{y|(</a:t>
            </a:r>
            <a:r>
              <a:rPr lang="en-US" altLang="zh-CN" dirty="0" err="1">
                <a:sym typeface="Symbol" panose="05050102010706020507" pitchFamily="18" charset="2"/>
              </a:rPr>
              <a:t>y,x</a:t>
            </a:r>
            <a:r>
              <a:rPr lang="en-US" altLang="zh-CN" dirty="0">
                <a:sym typeface="Symbol" panose="05050102010706020507" pitchFamily="18" charset="2"/>
              </a:rPr>
              <a:t>)R}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关于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的等价类，记为 </a:t>
            </a:r>
            <a:r>
              <a:rPr lang="en-US" altLang="zh-CN" dirty="0" err="1">
                <a:sym typeface="Symbol" panose="05050102010706020507" pitchFamily="18" charset="2"/>
              </a:rPr>
              <a:t>x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.</a:t>
            </a:r>
            <a:r>
              <a:rPr lang="zh-CN" altLang="en-US" dirty="0">
                <a:sym typeface="Symbol" panose="05050102010706020507" pitchFamily="18" charset="2"/>
              </a:rPr>
              <a:t>。同时称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为等价类 </a:t>
            </a:r>
            <a:r>
              <a:rPr lang="en-US" altLang="zh-CN" dirty="0" err="1">
                <a:sym typeface="Symbol" panose="05050102010706020507" pitchFamily="18" charset="2"/>
              </a:rPr>
              <a:t>x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的代表元素。</a:t>
            </a:r>
          </a:p>
          <a:p>
            <a:pPr>
              <a:spcBef>
                <a:spcPts val="600"/>
              </a:spcBef>
            </a:pP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b="1" dirty="0"/>
              <a:t>定义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是非空集合</a:t>
            </a:r>
            <a:r>
              <a:rPr lang="en-US" altLang="zh-CN" dirty="0"/>
              <a:t>X</a:t>
            </a:r>
            <a:r>
              <a:rPr lang="zh-CN" altLang="en-US" dirty="0"/>
              <a:t>上的等价关系。</a:t>
            </a:r>
            <a:r>
              <a:rPr lang="zh-CN" altLang="en-US" dirty="0">
                <a:sym typeface="Symbol" panose="05050102010706020507" pitchFamily="18" charset="2"/>
              </a:rPr>
              <a:t></a:t>
            </a:r>
            <a:r>
              <a:rPr lang="en-US" altLang="zh-CN" baseline="-25000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= { </a:t>
            </a:r>
            <a:r>
              <a:rPr lang="en-US" altLang="zh-CN" dirty="0" err="1">
                <a:sym typeface="Symbol" panose="05050102010706020507" pitchFamily="18" charset="2"/>
              </a:rPr>
              <a:t>x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| </a:t>
            </a:r>
            <a:r>
              <a:rPr lang="en-US" altLang="zh-CN" dirty="0" err="1">
                <a:sym typeface="Symbol" panose="05050102010706020507" pitchFamily="18" charset="2"/>
              </a:rPr>
              <a:t>xX</a:t>
            </a:r>
            <a:r>
              <a:rPr lang="en-US" altLang="zh-CN" dirty="0">
                <a:sym typeface="Symbol" panose="05050102010706020507" pitchFamily="18" charset="2"/>
              </a:rPr>
              <a:t> }</a:t>
            </a:r>
            <a:r>
              <a:rPr lang="zh-CN" altLang="en-US" dirty="0">
                <a:sym typeface="Symbol" panose="05050102010706020507" pitchFamily="18" charset="2"/>
              </a:rPr>
              <a:t>，称  </a:t>
            </a:r>
            <a:r>
              <a:rPr lang="en-US" altLang="zh-CN" baseline="-25000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为集合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关于等价关系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的商集，记为</a:t>
            </a:r>
            <a:r>
              <a:rPr lang="en-US" altLang="zh-CN" dirty="0">
                <a:sym typeface="Symbol" panose="05050102010706020507" pitchFamily="18" charset="2"/>
              </a:rPr>
              <a:t>X/R</a:t>
            </a:r>
            <a:r>
              <a:rPr lang="zh-CN" altLang="en-US" dirty="0">
                <a:sym typeface="Symbol" panose="05050102010706020507" pitchFamily="18" charset="2"/>
              </a:rPr>
              <a:t>。称</a:t>
            </a:r>
            <a:r>
              <a:rPr lang="en-US" altLang="zh-CN" dirty="0">
                <a:sym typeface="Symbol" panose="05050102010706020507" pitchFamily="18" charset="2"/>
              </a:rPr>
              <a:t>X/R</a:t>
            </a:r>
            <a:r>
              <a:rPr lang="zh-CN" altLang="en-US" dirty="0">
                <a:sym typeface="Symbol" panose="05050102010706020507" pitchFamily="18" charset="2"/>
              </a:rPr>
              <a:t>中元素的个数为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的秩。</a:t>
            </a:r>
          </a:p>
          <a:p>
            <a:pPr>
              <a:spcBef>
                <a:spcPts val="600"/>
              </a:spcBef>
            </a:pPr>
            <a:endParaRPr lang="en-US" altLang="zh-CN" b="1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例</a:t>
            </a:r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为非空集合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    </a:t>
            </a: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）若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是全关系，则</a:t>
            </a:r>
            <a:r>
              <a:rPr lang="en-US" altLang="zh-CN">
                <a:sym typeface="Symbol" panose="05050102010706020507" pitchFamily="18" charset="2"/>
              </a:rPr>
              <a:t>X/R={X}</a:t>
            </a:r>
            <a:r>
              <a:rPr lang="zh-CN" altLang="en-US">
                <a:sym typeface="Symbol" panose="05050102010706020507" pitchFamily="18" charset="2"/>
              </a:rPr>
              <a:t>。（最粗的关系）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    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）若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zh-CN" altLang="en-US">
                <a:sym typeface="Symbol" panose="05050102010706020507" pitchFamily="18" charset="2"/>
              </a:rPr>
              <a:t>是幺关系，则</a:t>
            </a:r>
            <a:r>
              <a:rPr lang="en-US" altLang="zh-CN">
                <a:sym typeface="Symbol" panose="05050102010706020507" pitchFamily="18" charset="2"/>
              </a:rPr>
              <a:t>X/R={{x} | x X} </a:t>
            </a:r>
            <a:r>
              <a:rPr lang="zh-CN" altLang="en-US">
                <a:sym typeface="Symbol" panose="05050102010706020507" pitchFamily="18" charset="2"/>
              </a:rPr>
              <a:t>。（最细的关系）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259" y="1389180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8" y="2591599"/>
            <a:ext cx="8152169" cy="92472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4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4.5.1  </a:t>
            </a:r>
            <a:r>
              <a:rPr lang="zh-CN" altLang="en-US">
                <a:sym typeface="+mn-ea"/>
              </a:rPr>
              <a:t>等价关系和等价类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设 </a:t>
            </a:r>
            <a:r>
              <a:rPr lang="en-US" altLang="zh-CN"/>
              <a:t>A</a:t>
            </a:r>
            <a:r>
              <a:rPr lang="zh-CN" altLang="en-US"/>
              <a:t>= {1, 2, 3}, 试求A上的全体等价关系及其对应的商集.</a:t>
            </a:r>
          </a:p>
          <a:p>
            <a:endParaRPr lang="zh-CN" altLang="en-US"/>
          </a:p>
          <a:p>
            <a:r>
              <a:rPr lang="zh-CN" altLang="en-US" b="1"/>
              <a:t>解</a:t>
            </a:r>
            <a:r>
              <a:rPr lang="en-US" altLang="zh-CN" b="1"/>
              <a:t>  </a:t>
            </a:r>
            <a:r>
              <a:rPr lang="en-US" altLang="zh-CN"/>
              <a:t>A</a:t>
            </a:r>
            <a:r>
              <a:rPr lang="zh-CN" altLang="en-US"/>
              <a:t> = {1, 2, 3}上有</a:t>
            </a:r>
            <a:r>
              <a:rPr lang="en-US" altLang="zh-CN"/>
              <a:t>C</a:t>
            </a:r>
            <a:r>
              <a:rPr lang="en-US" altLang="zh-CN" baseline="-25000"/>
              <a:t>3</a:t>
            </a:r>
            <a:r>
              <a:rPr lang="en-US" altLang="zh-CN" baseline="30000"/>
              <a:t>1</a:t>
            </a:r>
            <a:r>
              <a:rPr lang="en-US" altLang="zh-CN"/>
              <a:t> /3</a:t>
            </a:r>
            <a:r>
              <a:rPr lang="zh-CN" altLang="en-US"/>
              <a:t> +</a:t>
            </a:r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 baseline="30000">
                <a:sym typeface="+mn-ea"/>
              </a:rPr>
              <a:t>2</a:t>
            </a:r>
            <a:r>
              <a:rPr lang="zh-CN" altLang="en-US"/>
              <a:t> + </a:t>
            </a:r>
            <a:r>
              <a:rPr lang="en-US" altLang="zh-CN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3</a:t>
            </a:r>
            <a:r>
              <a:rPr lang="en-US" altLang="zh-CN" baseline="30000">
                <a:sym typeface="+mn-ea"/>
              </a:rPr>
              <a:t>3</a:t>
            </a:r>
            <a:r>
              <a:rPr lang="zh-CN" altLang="en-US"/>
              <a:t> = 5种不同的等价关系.</a:t>
            </a:r>
          </a:p>
          <a:p>
            <a:endParaRPr lang="zh-CN" altLang="en-US"/>
          </a:p>
          <a:p>
            <a:r>
              <a:rPr lang="en-US" altLang="zh-CN"/>
              <a:t>E</a:t>
            </a:r>
            <a:r>
              <a:rPr lang="en-US" altLang="zh-CN" baseline="-25000"/>
              <a:t>A</a:t>
            </a:r>
            <a:r>
              <a:rPr lang="zh-CN" altLang="en-US"/>
              <a:t>, 其商集为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sym typeface="+mn-ea"/>
              </a:rPr>
              <a:t>A</a:t>
            </a:r>
            <a:r>
              <a:rPr lang="zh-CN" altLang="en-US"/>
              <a:t> = </a:t>
            </a:r>
            <a:r>
              <a:rPr lang="en-US" altLang="zh-CN"/>
              <a:t>{{</a:t>
            </a:r>
            <a:r>
              <a:rPr lang="zh-CN" altLang="en-US"/>
              <a:t>1, 2, 3</a:t>
            </a:r>
            <a:r>
              <a:rPr lang="en-US" altLang="zh-CN"/>
              <a:t>}}</a:t>
            </a:r>
            <a:r>
              <a:rPr lang="zh-CN" altLang="en-US"/>
              <a:t> ; </a:t>
            </a:r>
          </a:p>
          <a:p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A</a:t>
            </a:r>
            <a:r>
              <a:rPr lang="zh-CN" altLang="en-US"/>
              <a:t>, 其商集为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A</a:t>
            </a:r>
            <a:r>
              <a:rPr lang="zh-CN" altLang="en-US"/>
              <a:t> = </a:t>
            </a:r>
            <a:r>
              <a:rPr lang="en-US" altLang="zh-CN"/>
              <a:t>{{</a:t>
            </a:r>
            <a:r>
              <a:rPr lang="zh-CN" altLang="en-US"/>
              <a:t>1</a:t>
            </a:r>
            <a:r>
              <a:rPr lang="en-US" altLang="zh-CN"/>
              <a:t>}</a:t>
            </a:r>
            <a:r>
              <a:rPr lang="zh-CN" altLang="en-US"/>
              <a:t> , </a:t>
            </a:r>
            <a:r>
              <a:rPr lang="en-US" altLang="zh-CN"/>
              <a:t>{</a:t>
            </a:r>
            <a:r>
              <a:rPr lang="zh-CN" altLang="en-US"/>
              <a:t>2</a:t>
            </a:r>
            <a:r>
              <a:rPr lang="en-US" altLang="zh-CN"/>
              <a:t>}</a:t>
            </a:r>
            <a:r>
              <a:rPr lang="zh-CN" altLang="en-US"/>
              <a:t> , </a:t>
            </a:r>
            <a:r>
              <a:rPr lang="en-US" altLang="zh-CN"/>
              <a:t>{</a:t>
            </a:r>
            <a:r>
              <a:rPr lang="zh-CN" altLang="en-US"/>
              <a:t>3</a:t>
            </a:r>
            <a:r>
              <a:rPr lang="en-US" altLang="zh-CN"/>
              <a:t>}}</a:t>
            </a:r>
            <a:r>
              <a:rPr lang="zh-CN" altLang="en-US"/>
              <a:t> ; </a:t>
            </a:r>
          </a:p>
          <a:p>
            <a:r>
              <a:rPr lang="en-US" altLang="zh-CN"/>
              <a:t>R</a:t>
            </a:r>
            <a:r>
              <a:rPr lang="zh-CN" altLang="en-US" baseline="-25000"/>
              <a:t>12</a:t>
            </a:r>
            <a:r>
              <a:rPr lang="zh-CN" altLang="en-US"/>
              <a:t> = 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A</a:t>
            </a:r>
            <a:r>
              <a:rPr lang="zh-CN" altLang="en-US"/>
              <a:t> ∪ {</a:t>
            </a:r>
            <a:r>
              <a:rPr lang="en-US" altLang="zh-CN"/>
              <a:t>(</a:t>
            </a:r>
            <a:r>
              <a:rPr lang="zh-CN" altLang="en-US"/>
              <a:t>1, 2</a:t>
            </a:r>
            <a:r>
              <a:rPr lang="en-US" altLang="zh-CN"/>
              <a:t>)</a:t>
            </a:r>
            <a:r>
              <a:rPr lang="zh-CN" altLang="en-US"/>
              <a:t>,</a:t>
            </a:r>
            <a:r>
              <a:rPr lang="en-US" altLang="zh-CN"/>
              <a:t> (</a:t>
            </a:r>
            <a:r>
              <a:rPr lang="zh-CN" altLang="en-US"/>
              <a:t>2, 1</a:t>
            </a:r>
            <a:r>
              <a:rPr lang="en-US" altLang="zh-CN"/>
              <a:t>)</a:t>
            </a:r>
            <a:r>
              <a:rPr lang="zh-CN" altLang="en-US"/>
              <a:t>}, 商集</a:t>
            </a:r>
            <a:r>
              <a:rPr lang="en-US" altLang="zh-CN"/>
              <a:t>A</a:t>
            </a:r>
            <a:r>
              <a:rPr lang="zh-CN" altLang="en-US"/>
              <a:t>/</a:t>
            </a:r>
            <a:r>
              <a:rPr lang="en-US" altLang="zh-CN"/>
              <a:t>R</a:t>
            </a:r>
            <a:r>
              <a:rPr lang="zh-CN" altLang="en-US" baseline="-25000"/>
              <a:t>12</a:t>
            </a:r>
            <a:r>
              <a:rPr lang="zh-CN" altLang="en-US"/>
              <a:t> = {{1, 2},{3}}; </a:t>
            </a:r>
          </a:p>
          <a:p>
            <a:r>
              <a:rPr lang="en-US" altLang="zh-CN"/>
              <a:t>R</a:t>
            </a:r>
            <a:r>
              <a:rPr lang="zh-CN" altLang="en-US" baseline="-25000"/>
              <a:t>13</a:t>
            </a:r>
            <a:r>
              <a:rPr lang="zh-CN" altLang="en-US"/>
              <a:t> = 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A</a:t>
            </a:r>
            <a:r>
              <a:rPr lang="zh-CN" altLang="en-US"/>
              <a:t> ∪ {</a:t>
            </a:r>
            <a:r>
              <a:rPr lang="en-US" altLang="zh-CN">
                <a:sym typeface="+mn-ea"/>
              </a:rPr>
              <a:t>(</a:t>
            </a:r>
            <a:r>
              <a:rPr lang="zh-CN" altLang="en-US"/>
              <a:t>1, 3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,</a:t>
            </a:r>
            <a:r>
              <a:rPr lang="en-US" altLang="zh-CN">
                <a:sym typeface="+mn-ea"/>
              </a:rPr>
              <a:t> (</a:t>
            </a:r>
            <a:r>
              <a:rPr lang="zh-CN" altLang="en-US"/>
              <a:t>3, 1</a:t>
            </a:r>
            <a:r>
              <a:rPr lang="en-US" altLang="zh-CN">
                <a:sym typeface="+mn-ea"/>
              </a:rPr>
              <a:t>)</a:t>
            </a:r>
            <a:r>
              <a:rPr lang="zh-CN" altLang="en-US"/>
              <a:t>}, 商集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R</a:t>
            </a:r>
            <a:r>
              <a:rPr lang="zh-CN" altLang="en-US" baseline="-25000">
                <a:sym typeface="+mn-ea"/>
              </a:rPr>
              <a:t>1</a:t>
            </a:r>
            <a:r>
              <a:rPr lang="en-US" altLang="zh-CN" baseline="-25000">
                <a:sym typeface="+mn-ea"/>
              </a:rPr>
              <a:t>3</a:t>
            </a:r>
            <a:r>
              <a:rPr lang="zh-CN" altLang="en-US"/>
              <a:t> = {{1, 3},{2}}; </a:t>
            </a:r>
          </a:p>
          <a:p>
            <a:r>
              <a:rPr lang="en-US" altLang="zh-CN"/>
              <a:t>R</a:t>
            </a:r>
            <a:r>
              <a:rPr lang="zh-CN" altLang="en-US" baseline="-25000"/>
              <a:t>23</a:t>
            </a:r>
            <a:r>
              <a:rPr lang="zh-CN" altLang="en-US"/>
              <a:t> = </a:t>
            </a:r>
            <a:r>
              <a:rPr lang="en-US" altLang="zh-CN">
                <a:sym typeface="+mn-ea"/>
              </a:rPr>
              <a:t>I</a:t>
            </a:r>
            <a:r>
              <a:rPr lang="en-US" altLang="zh-CN" baseline="-25000">
                <a:sym typeface="+mn-ea"/>
              </a:rPr>
              <a:t>A</a:t>
            </a:r>
            <a:r>
              <a:rPr lang="zh-CN" altLang="en-US"/>
              <a:t> ∪ {</a:t>
            </a:r>
            <a:r>
              <a:rPr lang="en-US" altLang="zh-CN">
                <a:sym typeface="+mn-ea"/>
              </a:rPr>
              <a:t>(</a:t>
            </a:r>
            <a:r>
              <a:rPr lang="zh-CN" altLang="en-US"/>
              <a:t>2, 3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,</a:t>
            </a:r>
            <a:r>
              <a:rPr lang="en-US" altLang="zh-CN">
                <a:sym typeface="+mn-ea"/>
              </a:rPr>
              <a:t> (</a:t>
            </a:r>
            <a:r>
              <a:rPr lang="zh-CN" altLang="en-US"/>
              <a:t>3, 2</a:t>
            </a:r>
            <a:r>
              <a:rPr lang="en-US" altLang="zh-CN">
                <a:sym typeface="+mn-ea"/>
              </a:rPr>
              <a:t>)</a:t>
            </a:r>
            <a:r>
              <a:rPr lang="zh-CN" altLang="en-US"/>
              <a:t>}, 商集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R</a:t>
            </a:r>
            <a:r>
              <a:rPr lang="zh-CN" altLang="en-US" baseline="-25000">
                <a:sym typeface="+mn-ea"/>
              </a:rPr>
              <a:t>2</a:t>
            </a:r>
            <a:r>
              <a:rPr lang="en-US" altLang="zh-CN" baseline="-25000">
                <a:sym typeface="+mn-ea"/>
              </a:rPr>
              <a:t>3</a:t>
            </a:r>
            <a:r>
              <a:rPr lang="zh-CN" altLang="en-US"/>
              <a:t> = {{2, 3},{1}}.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/>
              <a:t>定理</a:t>
            </a:r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上的等价关系, 则∀</a:t>
            </a:r>
            <a:r>
              <a:rPr lang="en-US" altLang="zh-CN"/>
              <a:t>x</a:t>
            </a:r>
            <a:r>
              <a:rPr lang="zh-CN" altLang="en-US"/>
              <a:t> ∈ </a:t>
            </a:r>
            <a:r>
              <a:rPr lang="en-US" altLang="zh-CN"/>
              <a:t>X</a:t>
            </a:r>
            <a:r>
              <a:rPr lang="zh-CN" altLang="en-US"/>
              <a:t>, </a:t>
            </a:r>
            <a:r>
              <a:rPr lang="en-US" altLang="zh-CN">
                <a:sym typeface="Symbol" panose="05050102010706020507" pitchFamily="18" charset="2"/>
              </a:rPr>
              <a:t>x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的非空子集。</a:t>
            </a:r>
          </a:p>
          <a:p>
            <a:pPr>
              <a:spcBef>
                <a:spcPct val="0"/>
              </a:spcBef>
            </a:pPr>
            <a:endParaRPr lang="zh-CN" altLang="en-US" b="1"/>
          </a:p>
          <a:p>
            <a:pPr>
              <a:spcBef>
                <a:spcPct val="0"/>
              </a:spcBef>
            </a:pPr>
            <a:endParaRPr lang="zh-CN" altLang="en-US" b="1"/>
          </a:p>
          <a:p>
            <a:pPr>
              <a:spcBef>
                <a:spcPct val="0"/>
              </a:spcBef>
            </a:pPr>
            <a:r>
              <a:rPr lang="zh-CN" altLang="en-US" b="1"/>
              <a:t>定理</a:t>
            </a:r>
            <a:r>
              <a:rPr lang="en-US" altLang="zh-CN" b="1"/>
              <a:t>1</a:t>
            </a:r>
          </a:p>
          <a:p>
            <a:pPr>
              <a:spcBef>
                <a:spcPct val="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上的等价关系。对任意的</a:t>
            </a:r>
            <a:r>
              <a:rPr lang="en-US" altLang="zh-CN"/>
              <a:t>a, b</a:t>
            </a:r>
            <a:r>
              <a:rPr lang="en-US" altLang="zh-CN">
                <a:sym typeface="Symbol" panose="05050102010706020507" pitchFamily="18" charset="2"/>
              </a:rPr>
              <a:t>X</a:t>
            </a:r>
            <a:r>
              <a:rPr lang="zh-CN" altLang="en-US">
                <a:sym typeface="Symbol" panose="05050102010706020507" pitchFamily="18" charset="2"/>
              </a:rPr>
              <a:t>，有</a:t>
            </a: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a  a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(a,b)  R </a:t>
            </a:r>
            <a:r>
              <a:rPr lang="zh-CN" altLang="en-US">
                <a:sym typeface="Symbol" panose="05050102010706020507" pitchFamily="18" charset="2"/>
              </a:rPr>
              <a:t>当且仅当 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b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）若 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∩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b</a:t>
            </a:r>
            <a:r>
              <a:rPr lang="en-US" altLang="zh-CN" baseline="-25000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≠</a:t>
            </a:r>
            <a:r>
              <a:rPr lang="zh-CN" altLang="en-US">
                <a:sym typeface="Symbol" panose="05050102010706020507" pitchFamily="18" charset="2"/>
              </a:rPr>
              <a:t>，则 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 </a:t>
            </a:r>
            <a:r>
              <a:rPr lang="en-US" altLang="zh-CN" baseline="-25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b</a:t>
            </a:r>
            <a:r>
              <a:rPr lang="en-US" altLang="zh-CN" baseline="-25000">
                <a:sym typeface="Symbol" panose="05050102010706020507" pitchFamily="18" charset="2"/>
              </a:rPr>
              <a:t>R 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4</a:t>
            </a:r>
            <a:r>
              <a:rPr lang="zh-CN" altLang="en-US">
                <a:sym typeface="Symbol" panose="05050102010706020507" pitchFamily="18" charset="2"/>
              </a:rPr>
              <a:t>）</a:t>
            </a:r>
            <a:r>
              <a:rPr lang="en-US" altLang="zh-CN">
                <a:sym typeface="Symbol" panose="05050102010706020507" pitchFamily="18" charset="2"/>
              </a:rPr>
              <a:t>aX</a:t>
            </a:r>
            <a:r>
              <a:rPr lang="zh-CN" altLang="en-US">
                <a:sym typeface="Symbol" panose="05050102010706020507" pitchFamily="18" charset="2"/>
              </a:rPr>
              <a:t>， 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 </a:t>
            </a:r>
            <a:r>
              <a:rPr lang="en-US" altLang="zh-CN">
                <a:sym typeface="Symbol" panose="05050102010706020507" pitchFamily="18" charset="2"/>
              </a:rPr>
              <a:t>= X </a:t>
            </a:r>
          </a:p>
          <a:p>
            <a:pPr>
              <a:spcBef>
                <a:spcPts val="60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 b="1"/>
              <a:t>定理</a:t>
            </a:r>
            <a:r>
              <a:rPr lang="en-US" altLang="zh-CN" b="1"/>
              <a:t>2</a:t>
            </a:r>
          </a:p>
          <a:p>
            <a:pPr>
              <a:spcBef>
                <a:spcPts val="600"/>
              </a:spcBef>
            </a:pPr>
            <a:r>
              <a:rPr lang="zh-CN" altLang="en-US"/>
              <a:t>设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zh-CN" altLang="en-US"/>
              <a:t>和</a:t>
            </a:r>
            <a:r>
              <a:rPr lang="en-US" altLang="zh-CN"/>
              <a:t>R</a:t>
            </a:r>
            <a:r>
              <a:rPr lang="en-US" altLang="zh-CN" baseline="-25000"/>
              <a:t>2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上的两个等价关系。若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zh-CN" altLang="en-US"/>
              <a:t>，则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aX</a:t>
            </a:r>
            <a:r>
              <a:rPr lang="zh-CN" altLang="en-US">
                <a:sym typeface="Symbol" panose="05050102010706020507" pitchFamily="18" charset="2"/>
              </a:rPr>
              <a:t>，有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R1 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 baseline="-25000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a</a:t>
            </a:r>
            <a:r>
              <a:rPr lang="en-US" altLang="zh-CN" baseline="-25000">
                <a:sym typeface="Symbol" panose="05050102010706020507" pitchFamily="18" charset="2"/>
              </a:rPr>
              <a:t>R2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spcBef>
                <a:spcPts val="600"/>
              </a:spcBef>
            </a:pPr>
            <a:endParaRPr lang="en-US" altLang="zh-CN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由定理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知，若两个等价关系相等，则每个元素所对应的等价类也相同。</a:t>
            </a:r>
          </a:p>
          <a:p>
            <a:pPr>
              <a:spcBef>
                <a:spcPts val="600"/>
              </a:spcBef>
            </a:pPr>
            <a:endParaRPr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530" y="1389380"/>
            <a:ext cx="8152130" cy="6457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4530" y="2391410"/>
            <a:ext cx="8152130" cy="156019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530" y="4245610"/>
            <a:ext cx="8152130" cy="97345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4.5.1  </a:t>
            </a:r>
            <a:r>
              <a:rPr lang="zh-CN" altLang="en-US"/>
              <a:t>等价关系和等价类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b="1">
                <a:sym typeface="Symbol" panose="05050102010706020507" pitchFamily="18" charset="2"/>
              </a:rPr>
              <a:t>定理</a:t>
            </a:r>
            <a:r>
              <a:rPr lang="en-US" altLang="zh-CN" b="1">
                <a:sym typeface="Symbol" panose="05050102010706020507" pitchFamily="18" charset="2"/>
              </a:rPr>
              <a:t>3</a:t>
            </a:r>
          </a:p>
          <a:p>
            <a:pPr>
              <a:spcBef>
                <a:spcPts val="600"/>
              </a:spcBef>
            </a:pP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R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/>
              <a:t>是非空集合</a:t>
            </a:r>
            <a:r>
              <a:rPr lang="en-US" altLang="zh-CN"/>
              <a:t>X</a:t>
            </a:r>
            <a:r>
              <a:rPr lang="zh-CN" altLang="en-US"/>
              <a:t>上的两个等价关系。若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>
                <a:sym typeface="Symbol" panose="05050102010706020507" pitchFamily="18" charset="2"/>
              </a:rPr>
              <a:t>aX</a:t>
            </a:r>
            <a:r>
              <a:rPr lang="zh-CN" altLang="en-US">
                <a:sym typeface="Symbol" panose="05050102010706020507" pitchFamily="18" charset="2"/>
              </a:rPr>
              <a:t>，有 </a:t>
            </a:r>
            <a:r>
              <a:rPr lang="en-US" altLang="zh-CN">
                <a:sym typeface="Symbol" panose="05050102010706020507" pitchFamily="18" charset="2"/>
              </a:rPr>
              <a:t>a</a:t>
            </a:r>
            <a:r>
              <a:rPr lang="en-US" altLang="zh-CN" baseline="-25000">
                <a:sym typeface="Symbol" panose="05050102010706020507" pitchFamily="18" charset="2"/>
              </a:rPr>
              <a:t>R1 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 baseline="-25000">
                <a:sym typeface="Symbol" panose="05050102010706020507" pitchFamily="18" charset="2"/>
              </a:rPr>
              <a:t>  </a:t>
            </a:r>
            <a:r>
              <a:rPr lang="en-US" altLang="zh-CN">
                <a:sym typeface="Symbol" panose="05050102010706020507" pitchFamily="18" charset="2"/>
              </a:rPr>
              <a:t>a</a:t>
            </a:r>
            <a:r>
              <a:rPr lang="en-US" altLang="zh-CN" baseline="-25000">
                <a:sym typeface="Symbol" panose="05050102010706020507" pitchFamily="18" charset="2"/>
              </a:rPr>
              <a:t>R2 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zh-CN" altLang="en-US" baseline="-25000">
                <a:sym typeface="Symbol" panose="05050102010706020507" pitchFamily="18" charset="2"/>
              </a:rPr>
              <a:t> </a:t>
            </a:r>
            <a:r>
              <a:rPr lang="en-US" altLang="zh-CN"/>
              <a:t>R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en-US" altLang="zh-CN" baseline="20000">
                <a:sym typeface="Symbol" panose="05050102010706020507" pitchFamily="18" charset="2"/>
              </a:rPr>
              <a:t></a:t>
            </a:r>
            <a:r>
              <a:rPr lang="en-US" altLang="zh-CN"/>
              <a:t> 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pPr>
              <a:spcBef>
                <a:spcPts val="600"/>
              </a:spcBef>
            </a:pPr>
            <a:endParaRPr lang="zh-CN" altLang="en-US"/>
          </a:p>
          <a:p>
            <a:pPr marL="285750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/>
              <a:t>由</a:t>
            </a:r>
            <a:r>
              <a:rPr lang="zh-CN" altLang="en-US">
                <a:sym typeface="Symbol" panose="05050102010706020507" pitchFamily="18" charset="2"/>
              </a:rPr>
              <a:t>定理</a:t>
            </a:r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知，若两个等价关系的等价类集合相等，则两个等价关系相同。</a:t>
            </a:r>
          </a:p>
          <a:p>
            <a:pPr marL="285750" indent="-285750"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/>
              <a:t>由</a:t>
            </a:r>
            <a:r>
              <a:rPr lang="zh-CN" altLang="en-US">
                <a:sym typeface="Symbol" panose="05050102010706020507" pitchFamily="18" charset="2"/>
              </a:rPr>
              <a:t>定理</a:t>
            </a:r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和定理</a:t>
            </a:r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知，等价关系与等价类集合一一对应。</a:t>
            </a:r>
          </a:p>
          <a:p>
            <a:pPr marL="285750" indent="-285750"/>
            <a:endParaRPr lang="zh-CN" altLang="en-US"/>
          </a:p>
          <a:p>
            <a:pPr marL="285750" indent="-285750"/>
            <a:endParaRPr lang="zh-CN" altLang="en-US"/>
          </a:p>
          <a:p>
            <a:pPr marL="285750" indent="-285750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4259" y="1389181"/>
            <a:ext cx="8152169" cy="94189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4.5.1  </a:t>
            </a:r>
            <a:r>
              <a:rPr lang="zh-CN" altLang="en-US" sz="2400">
                <a:effectLst/>
              </a:rPr>
              <a:t>等价关系和等价类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4.5.2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划分与等价关系</a:t>
            </a:r>
            <a:endParaRPr lang="en-US" altLang="zh-CN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4.5 </a:t>
            </a:r>
            <a:r>
              <a:rPr lang="zh-CN" altLang="en-US"/>
              <a:t>等价关系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00,&quot;width&quot;:13390}"/>
</p:tagLst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252</TotalTime>
  <Words>2239</Words>
  <Application>Microsoft Office PowerPoint</Application>
  <PresentationFormat>全屏显示(4:3)</PresentationFormat>
  <Paragraphs>184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Euclid Math Two</vt:lpstr>
      <vt:lpstr>Symbol</vt:lpstr>
      <vt:lpstr>Times New Roman</vt:lpstr>
      <vt:lpstr>Wingdings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KEWEI</dc:creator>
  <cp:lastModifiedBy>Wei Ke</cp:lastModifiedBy>
  <cp:revision>1142</cp:revision>
  <dcterms:created xsi:type="dcterms:W3CDTF">2021-08-31T07:59:00Z</dcterms:created>
  <dcterms:modified xsi:type="dcterms:W3CDTF">2022-11-22T06:47:22Z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E2CF7E18531B4339BA59ED829D270DC9</vt:lpwstr>
  </property>
  <property fmtid="{D5CDD505-2E9C-101B-9397-08002B2CF9AE}" pid="3" name="KSOProductBuildVer">
    <vt:lpwstr>2052-11.1.0.11115</vt:lpwstr>
  </property>
</Properties>
</file>