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386" r:id="rId3"/>
    <p:sldId id="389" r:id="rId4"/>
    <p:sldId id="395" r:id="rId5"/>
    <p:sldId id="396" r:id="rId6"/>
    <p:sldId id="343" r:id="rId7"/>
    <p:sldId id="348" r:id="rId8"/>
    <p:sldId id="349" r:id="rId9"/>
    <p:sldId id="350" r:id="rId10"/>
    <p:sldId id="351" r:id="rId11"/>
    <p:sldId id="352" r:id="rId12"/>
    <p:sldId id="353" r:id="rId13"/>
    <p:sldId id="354" r:id="rId14"/>
    <p:sldId id="355" r:id="rId15"/>
    <p:sldId id="397" r:id="rId16"/>
    <p:sldId id="358" r:id="rId17"/>
    <p:sldId id="370" r:id="rId18"/>
    <p:sldId id="366" r:id="rId19"/>
    <p:sldId id="371" r:id="rId20"/>
    <p:sldId id="368" r:id="rId21"/>
    <p:sldId id="367" r:id="rId22"/>
    <p:sldId id="365" r:id="rId23"/>
    <p:sldId id="398" r:id="rId24"/>
    <p:sldId id="369" r:id="rId25"/>
    <p:sldId id="40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14" autoAdjust="0"/>
  </p:normalViewPr>
  <p:slideViewPr>
    <p:cSldViewPr snapToGrid="0" showGuides="1">
      <p:cViewPr varScale="1">
        <p:scale>
          <a:sx n="114" d="100"/>
          <a:sy n="114" d="100"/>
        </p:scale>
        <p:origin x="3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2022/10/25</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2022/10/25</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AAECB-DE12-401B-8B0D-D9A9524E4F4B}"/>
              </a:ext>
            </a:extLst>
          </p:cNvPr>
          <p:cNvSpPr>
            <a:spLocks noGrp="1"/>
          </p:cNvSpPr>
          <p:nvPr>
            <p:ph type="body" sz="quarter" idx="13"/>
          </p:nvPr>
        </p:nvSpPr>
        <p:spPr>
          <a:xfrm>
            <a:off x="1805939" y="440690"/>
            <a:ext cx="4538417" cy="514350"/>
          </a:xfrm>
        </p:spPr>
        <p:txBody>
          <a:bodyPr/>
          <a:lstStyle/>
          <a:p>
            <a:r>
              <a:rPr lang="en-US" altLang="zh-CN"/>
              <a:t>2.5.1  </a:t>
            </a:r>
            <a:r>
              <a:rPr lang="zh-CN" altLang="en-US"/>
              <a:t>谓词演算的自然推理系统</a:t>
            </a:r>
            <a:endParaRPr lang="en-US" altLang="zh-CN"/>
          </a:p>
          <a:p>
            <a:endParaRPr lang="zh-CN" altLang="en-US"/>
          </a:p>
        </p:txBody>
      </p:sp>
      <p:sp>
        <p:nvSpPr>
          <p:cNvPr id="3" name="文本占位符 2">
            <a:extLst>
              <a:ext uri="{FF2B5EF4-FFF2-40B4-BE49-F238E27FC236}">
                <a16:creationId xmlns:a16="http://schemas.microsoft.com/office/drawing/2014/main" id="{CD65BB8B-F1A9-45D0-B99E-85F1F987B0A7}"/>
              </a:ext>
            </a:extLst>
          </p:cNvPr>
          <p:cNvSpPr>
            <a:spLocks noGrp="1"/>
          </p:cNvSpPr>
          <p:nvPr>
            <p:ph type="body" sz="quarter" idx="14"/>
          </p:nvPr>
        </p:nvSpPr>
        <p:spPr/>
        <p:txBody>
          <a:bodyPr/>
          <a:lstStyle/>
          <a:p>
            <a:pPr algn="just">
              <a:spcBef>
                <a:spcPts val="600"/>
              </a:spcBef>
            </a:pPr>
            <a:r>
              <a:rPr lang="zh-CN" altLang="en-US" b="1"/>
              <a:t>一、直接推理规则</a:t>
            </a:r>
          </a:p>
          <a:p>
            <a:pPr algn="just">
              <a:spcBef>
                <a:spcPts val="600"/>
              </a:spcBef>
            </a:pPr>
            <a:r>
              <a:rPr lang="en-US" altLang="zh-CN"/>
              <a:t>1) </a:t>
            </a:r>
            <a:r>
              <a:rPr lang="zh-CN" altLang="en-US"/>
              <a:t>存在引入规则，记为</a:t>
            </a:r>
            <a:r>
              <a:rPr lang="zh-CN" altLang="en-US">
                <a:sym typeface="Symbol" panose="05050102010706020507" pitchFamily="18" charset="2"/>
              </a:rPr>
              <a:t></a:t>
            </a:r>
            <a:r>
              <a:rPr lang="en-US" altLang="zh-CN" baseline="-25000">
                <a:sym typeface="Symbol" panose="05050102010706020507" pitchFamily="18" charset="2"/>
              </a:rPr>
              <a:t>+</a:t>
            </a:r>
            <a:r>
              <a:rPr lang="zh-CN" altLang="en-US"/>
              <a:t>。其形式为</a:t>
            </a:r>
          </a:p>
          <a:p>
            <a:pPr algn="ctr">
              <a:spcBef>
                <a:spcPts val="600"/>
              </a:spcBef>
            </a:pPr>
            <a:r>
              <a:rPr lang="en-US" altLang="zh-CN"/>
              <a:t>(i) </a:t>
            </a:r>
            <a:r>
              <a:rPr lang="en-US" altLang="zh-CN">
                <a:sym typeface="Symbol" panose="05050102010706020507" pitchFamily="18" charset="2"/>
              </a:rPr>
              <a:t>(y)┣ (j) y[x/y]                             </a:t>
            </a:r>
            <a:r>
              <a:rPr lang="en-US" altLang="zh-CN" baseline="-25000">
                <a:sym typeface="Symbol" panose="05050102010706020507" pitchFamily="18" charset="2"/>
              </a:rPr>
              <a:t>+</a:t>
            </a:r>
            <a:r>
              <a:rPr lang="en-US" altLang="zh-CN">
                <a:sym typeface="Symbol" panose="05050102010706020507" pitchFamily="18" charset="2"/>
              </a:rPr>
              <a:t>(i) </a:t>
            </a:r>
            <a:endParaRPr lang="en-US" altLang="zh-CN"/>
          </a:p>
          <a:p>
            <a:pPr algn="just">
              <a:spcBef>
                <a:spcPts val="600"/>
              </a:spcBef>
            </a:pPr>
            <a:r>
              <a:rPr lang="zh-CN" altLang="en-US"/>
              <a:t>其中</a:t>
            </a:r>
            <a:r>
              <a:rPr lang="zh-CN" altLang="en-US">
                <a:sym typeface="Symbol" panose="05050102010706020507" pitchFamily="18" charset="2"/>
              </a:rPr>
              <a:t></a:t>
            </a:r>
            <a:r>
              <a:rPr lang="en-US" altLang="zh-CN">
                <a:sym typeface="Symbol" panose="05050102010706020507" pitchFamily="18" charset="2"/>
              </a:rPr>
              <a:t>y[x/y]</a:t>
            </a:r>
            <a:r>
              <a:rPr lang="zh-CN" altLang="en-US"/>
              <a:t>是</a:t>
            </a:r>
            <a:r>
              <a:rPr lang="zh-CN" altLang="en-US">
                <a:sym typeface="Symbol" panose="05050102010706020507" pitchFamily="18" charset="2"/>
              </a:rPr>
              <a:t></a:t>
            </a:r>
            <a:r>
              <a:rPr lang="en-US" altLang="zh-CN">
                <a:sym typeface="Symbol" panose="05050102010706020507" pitchFamily="18" charset="2"/>
              </a:rPr>
              <a:t>y</a:t>
            </a:r>
            <a:r>
              <a:rPr lang="zh-CN" altLang="en-US"/>
              <a:t>关于约束变元</a:t>
            </a:r>
            <a:r>
              <a:rPr lang="en-US" altLang="zh-CN"/>
              <a:t>y</a:t>
            </a:r>
            <a:r>
              <a:rPr lang="zh-CN" altLang="en-US"/>
              <a:t>改名为</a:t>
            </a:r>
            <a:r>
              <a:rPr lang="en-US" altLang="zh-CN"/>
              <a:t>x</a:t>
            </a:r>
            <a:r>
              <a:rPr lang="zh-CN" altLang="en-US"/>
              <a:t>的结果。</a:t>
            </a:r>
          </a:p>
          <a:p>
            <a:pPr algn="just">
              <a:spcBef>
                <a:spcPts val="600"/>
              </a:spcBef>
            </a:pPr>
            <a:r>
              <a:rPr lang="zh-CN" altLang="en-US"/>
              <a:t>注意：改名要求</a:t>
            </a:r>
            <a:r>
              <a:rPr lang="en-US" altLang="zh-CN"/>
              <a:t>x</a:t>
            </a:r>
            <a:r>
              <a:rPr lang="zh-CN" altLang="en-US"/>
              <a:t>不是</a:t>
            </a:r>
            <a:r>
              <a:rPr lang="zh-CN" altLang="en-US">
                <a:sym typeface="Symbol" panose="05050102010706020507" pitchFamily="18" charset="2"/>
              </a:rPr>
              <a:t></a:t>
            </a:r>
            <a:r>
              <a:rPr lang="zh-CN" altLang="en-US"/>
              <a:t>中的自由变元。例如，下述形式</a:t>
            </a:r>
          </a:p>
          <a:p>
            <a:pPr algn="ctr">
              <a:spcBef>
                <a:spcPts val="600"/>
              </a:spcBef>
            </a:pPr>
            <a:r>
              <a:rPr lang="zh-CN" altLang="en-US"/>
              <a:t>    </a:t>
            </a:r>
            <a:r>
              <a:rPr lang="en-US" altLang="zh-CN"/>
              <a:t>(i)A(y,x)</a:t>
            </a:r>
            <a:r>
              <a:rPr lang="en-US" altLang="zh-CN">
                <a:sym typeface="Symbol" panose="05050102010706020507" pitchFamily="18" charset="2"/>
              </a:rPr>
              <a:t>┣ (j) xA(x,x)                         </a:t>
            </a:r>
            <a:r>
              <a:rPr lang="en-US" altLang="zh-CN" baseline="-25000">
                <a:sym typeface="Symbol" panose="05050102010706020507" pitchFamily="18" charset="2"/>
              </a:rPr>
              <a:t>+</a:t>
            </a:r>
            <a:r>
              <a:rPr lang="en-US" altLang="zh-CN">
                <a:sym typeface="Symbol" panose="05050102010706020507" pitchFamily="18" charset="2"/>
              </a:rPr>
              <a:t>(i) </a:t>
            </a:r>
            <a:endParaRPr lang="en-US" altLang="zh-CN"/>
          </a:p>
          <a:p>
            <a:pPr algn="just">
              <a:spcBef>
                <a:spcPts val="600"/>
              </a:spcBef>
            </a:pPr>
            <a:r>
              <a:rPr lang="zh-CN" altLang="en-US"/>
              <a:t>是不允许的。</a:t>
            </a:r>
          </a:p>
          <a:p>
            <a:pPr algn="just">
              <a:spcBef>
                <a:spcPts val="600"/>
              </a:spcBef>
            </a:pPr>
            <a:endParaRPr lang="zh-CN" altLang="en-US"/>
          </a:p>
          <a:p>
            <a:pPr algn="just">
              <a:spcBef>
                <a:spcPts val="600"/>
              </a:spcBef>
            </a:pPr>
            <a:r>
              <a:rPr lang="en-US" altLang="zh-CN"/>
              <a:t>2) </a:t>
            </a:r>
            <a:r>
              <a:rPr lang="zh-CN" altLang="en-US"/>
              <a:t>全称消去规则，记为</a:t>
            </a:r>
            <a:r>
              <a:rPr lang="zh-CN" altLang="en-US">
                <a:sym typeface="Symbol" panose="05050102010706020507" pitchFamily="18" charset="2"/>
              </a:rPr>
              <a:t></a:t>
            </a:r>
            <a:r>
              <a:rPr lang="en-US" altLang="zh-CN"/>
              <a:t>_</a:t>
            </a:r>
            <a:r>
              <a:rPr lang="zh-CN" altLang="en-US"/>
              <a:t>。其形式为</a:t>
            </a:r>
          </a:p>
          <a:p>
            <a:pPr algn="ctr">
              <a:spcBef>
                <a:spcPts val="600"/>
              </a:spcBef>
            </a:pPr>
            <a:r>
              <a:rPr lang="en-US" altLang="zh-CN"/>
              <a:t>(i) </a:t>
            </a:r>
            <a:r>
              <a:rPr lang="en-US" altLang="zh-CN">
                <a:sym typeface="Symbol" panose="05050102010706020507" pitchFamily="18" charset="2"/>
              </a:rPr>
              <a:t>x(x)┣ (j) [y/x]                         </a:t>
            </a:r>
            <a:r>
              <a:rPr lang="en-US" altLang="zh-CN"/>
              <a:t>_(i)</a:t>
            </a:r>
          </a:p>
          <a:p>
            <a:pPr algn="just">
              <a:spcBef>
                <a:spcPts val="600"/>
              </a:spcBef>
            </a:pPr>
            <a:r>
              <a:rPr lang="zh-CN" altLang="en-US"/>
              <a:t>其中</a:t>
            </a:r>
            <a:r>
              <a:rPr lang="zh-CN" altLang="en-US">
                <a:sym typeface="Symbol" panose="05050102010706020507" pitchFamily="18" charset="2"/>
              </a:rPr>
              <a:t></a:t>
            </a:r>
            <a:r>
              <a:rPr lang="en-US" altLang="zh-CN">
                <a:sym typeface="Symbol" panose="05050102010706020507" pitchFamily="18" charset="2"/>
              </a:rPr>
              <a:t>[y/x]</a:t>
            </a:r>
            <a:r>
              <a:rPr lang="zh-CN" altLang="en-US"/>
              <a:t>是</a:t>
            </a:r>
            <a:r>
              <a:rPr lang="zh-CN" altLang="en-US">
                <a:sym typeface="Symbol" panose="05050102010706020507" pitchFamily="18" charset="2"/>
              </a:rPr>
              <a:t></a:t>
            </a:r>
            <a:r>
              <a:rPr lang="zh-CN" altLang="en-US"/>
              <a:t>关于自由变元</a:t>
            </a:r>
            <a:r>
              <a:rPr lang="en-US" altLang="zh-CN"/>
              <a:t>x</a:t>
            </a:r>
            <a:r>
              <a:rPr lang="zh-CN" altLang="en-US"/>
              <a:t>代入为</a:t>
            </a:r>
            <a:r>
              <a:rPr lang="en-US" altLang="zh-CN"/>
              <a:t>y</a:t>
            </a:r>
            <a:r>
              <a:rPr lang="zh-CN" altLang="en-US"/>
              <a:t>的结果。</a:t>
            </a:r>
          </a:p>
          <a:p>
            <a:pPr algn="just">
              <a:spcBef>
                <a:spcPts val="600"/>
              </a:spcBef>
            </a:pPr>
            <a:r>
              <a:rPr lang="zh-CN" altLang="en-US"/>
              <a:t>注意：代入时，允许个体变元</a:t>
            </a:r>
            <a:r>
              <a:rPr lang="en-US" altLang="zh-CN"/>
              <a:t>x</a:t>
            </a:r>
            <a:r>
              <a:rPr lang="zh-CN" altLang="en-US"/>
              <a:t>用</a:t>
            </a:r>
            <a:r>
              <a:rPr lang="en-US" altLang="zh-CN">
                <a:sym typeface="Symbol" panose="05050102010706020507" pitchFamily="18" charset="2"/>
              </a:rPr>
              <a:t></a:t>
            </a:r>
            <a:r>
              <a:rPr lang="zh-CN" altLang="en-US"/>
              <a:t>中已有的自由变元</a:t>
            </a:r>
            <a:r>
              <a:rPr lang="en-US" altLang="zh-CN"/>
              <a:t>y</a:t>
            </a:r>
            <a:r>
              <a:rPr lang="zh-CN" altLang="en-US"/>
              <a:t>代入。例如，下述形式是该规则的特殊情况。</a:t>
            </a:r>
          </a:p>
          <a:p>
            <a:pPr algn="ctr">
              <a:spcBef>
                <a:spcPts val="600"/>
              </a:spcBef>
            </a:pPr>
            <a:r>
              <a:rPr lang="zh-CN" altLang="en-US"/>
              <a:t>    </a:t>
            </a:r>
            <a:r>
              <a:rPr lang="en-US" altLang="zh-CN"/>
              <a:t>(i) </a:t>
            </a:r>
            <a:r>
              <a:rPr lang="en-US" altLang="zh-CN">
                <a:sym typeface="Symbol" panose="05050102010706020507" pitchFamily="18" charset="2"/>
              </a:rPr>
              <a:t>x</a:t>
            </a:r>
            <a:r>
              <a:rPr lang="en-US" altLang="zh-CN"/>
              <a:t>A(y,x)</a:t>
            </a:r>
            <a:r>
              <a:rPr lang="en-US" altLang="zh-CN">
                <a:sym typeface="Symbol" panose="05050102010706020507" pitchFamily="18" charset="2"/>
              </a:rPr>
              <a:t>┣ (j) A(y,y)                      </a:t>
            </a:r>
            <a:r>
              <a:rPr lang="en-US" altLang="zh-CN"/>
              <a:t>_(i)</a:t>
            </a:r>
          </a:p>
        </p:txBody>
      </p:sp>
    </p:spTree>
    <p:extLst>
      <p:ext uri="{BB962C8B-B14F-4D97-AF65-F5344CB8AC3E}">
        <p14:creationId xmlns:p14="http://schemas.microsoft.com/office/powerpoint/2010/main" val="53265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AAECB-DE12-401B-8B0D-D9A9524E4F4B}"/>
              </a:ext>
            </a:extLst>
          </p:cNvPr>
          <p:cNvSpPr>
            <a:spLocks noGrp="1"/>
          </p:cNvSpPr>
          <p:nvPr>
            <p:ph type="body" sz="quarter" idx="13"/>
          </p:nvPr>
        </p:nvSpPr>
        <p:spPr>
          <a:xfrm>
            <a:off x="1805939" y="440690"/>
            <a:ext cx="4538417" cy="514350"/>
          </a:xfrm>
        </p:spPr>
        <p:txBody>
          <a:bodyPr/>
          <a:lstStyle/>
          <a:p>
            <a:r>
              <a:rPr lang="en-US" altLang="zh-CN"/>
              <a:t>2.5.1  </a:t>
            </a:r>
            <a:r>
              <a:rPr lang="zh-CN" altLang="en-US"/>
              <a:t>谓词演算的自然推理系统</a:t>
            </a:r>
            <a:endParaRPr lang="en-US" altLang="zh-CN"/>
          </a:p>
          <a:p>
            <a:endParaRPr lang="zh-CN" altLang="en-US"/>
          </a:p>
        </p:txBody>
      </p:sp>
      <p:sp>
        <p:nvSpPr>
          <p:cNvPr id="3" name="文本占位符 2">
            <a:extLst>
              <a:ext uri="{FF2B5EF4-FFF2-40B4-BE49-F238E27FC236}">
                <a16:creationId xmlns:a16="http://schemas.microsoft.com/office/drawing/2014/main" id="{CD65BB8B-F1A9-45D0-B99E-85F1F987B0A7}"/>
              </a:ext>
            </a:extLst>
          </p:cNvPr>
          <p:cNvSpPr>
            <a:spLocks noGrp="1"/>
          </p:cNvSpPr>
          <p:nvPr>
            <p:ph type="body" sz="quarter" idx="14"/>
          </p:nvPr>
        </p:nvSpPr>
        <p:spPr/>
        <p:txBody>
          <a:bodyPr/>
          <a:lstStyle/>
          <a:p>
            <a:pPr algn="just">
              <a:spcBef>
                <a:spcPts val="600"/>
              </a:spcBef>
            </a:pPr>
            <a:r>
              <a:rPr lang="zh-CN" altLang="en-US" b="1"/>
              <a:t>二、间接推理规则</a:t>
            </a:r>
          </a:p>
          <a:p>
            <a:pPr algn="just">
              <a:spcBef>
                <a:spcPts val="600"/>
              </a:spcBef>
            </a:pPr>
            <a:r>
              <a:rPr lang="en-US" altLang="zh-CN"/>
              <a:t>1) </a:t>
            </a:r>
            <a:r>
              <a:rPr lang="zh-CN" altLang="en-US"/>
              <a:t>存在消去规则，记为</a:t>
            </a:r>
            <a:r>
              <a:rPr lang="zh-CN" altLang="en-US">
                <a:sym typeface="Symbol" panose="05050102010706020507" pitchFamily="18" charset="2"/>
              </a:rPr>
              <a:t></a:t>
            </a:r>
            <a:r>
              <a:rPr lang="en-US" altLang="zh-CN">
                <a:sym typeface="Symbol" panose="05050102010706020507" pitchFamily="18" charset="2"/>
              </a:rPr>
              <a:t>_</a:t>
            </a:r>
            <a:r>
              <a:rPr lang="zh-CN" altLang="en-US"/>
              <a:t>。其形式为</a:t>
            </a:r>
          </a:p>
          <a:p>
            <a:pPr algn="just">
              <a:spcBef>
                <a:spcPts val="600"/>
              </a:spcBef>
            </a:pPr>
            <a:r>
              <a:rPr lang="zh-CN" altLang="en-US"/>
              <a:t>若 </a:t>
            </a:r>
            <a:r>
              <a:rPr lang="zh-CN" altLang="en-US">
                <a:sym typeface="Symbol" panose="05050102010706020507" pitchFamily="18" charset="2"/>
              </a:rPr>
              <a:t></a:t>
            </a:r>
            <a:r>
              <a:rPr lang="zh-CN" altLang="en-US"/>
              <a:t> </a:t>
            </a:r>
            <a:r>
              <a:rPr lang="en-US" altLang="zh-CN"/>
              <a:t>|= (i) </a:t>
            </a:r>
            <a:r>
              <a:rPr lang="en-US" altLang="zh-CN">
                <a:sym typeface="Symbol" panose="05050102010706020507" pitchFamily="18" charset="2"/>
              </a:rPr>
              <a:t>x(x) , </a:t>
            </a:r>
            <a:r>
              <a:rPr lang="zh-CN" altLang="en-US"/>
              <a:t>且 </a:t>
            </a:r>
            <a:r>
              <a:rPr lang="zh-CN" altLang="en-US">
                <a:sym typeface="Symbol" panose="05050102010706020507" pitchFamily="18" charset="2"/>
              </a:rPr>
              <a:t></a:t>
            </a:r>
            <a:r>
              <a:rPr lang="en-US" altLang="zh-CN">
                <a:sym typeface="Symbol" panose="05050102010706020507" pitchFamily="18" charset="2"/>
              </a:rPr>
              <a:t>[y], (j) [y/x] |= (k) [y]  , </a:t>
            </a:r>
            <a:endParaRPr lang="en-US" altLang="zh-CN"/>
          </a:p>
          <a:p>
            <a:pPr algn="just">
              <a:spcBef>
                <a:spcPts val="600"/>
              </a:spcBef>
            </a:pPr>
            <a:r>
              <a:rPr lang="zh-CN" altLang="en-US"/>
              <a:t>则 </a:t>
            </a:r>
            <a:r>
              <a:rPr lang="zh-CN" altLang="en-US">
                <a:sym typeface="Symbol" panose="05050102010706020507" pitchFamily="18" charset="2"/>
              </a:rPr>
              <a:t></a:t>
            </a:r>
            <a:r>
              <a:rPr lang="zh-CN" altLang="en-US"/>
              <a:t>┣ </a:t>
            </a:r>
            <a:r>
              <a:rPr lang="en-US" altLang="zh-CN"/>
              <a:t>(h) </a:t>
            </a:r>
            <a:r>
              <a:rPr lang="en-US" altLang="zh-CN">
                <a:sym typeface="Symbol" panose="05050102010706020507" pitchFamily="18" charset="2"/>
              </a:rPr>
              <a:t>                                     _(i)(k)|(j)</a:t>
            </a:r>
            <a:endParaRPr lang="en-US" altLang="zh-CN"/>
          </a:p>
          <a:p>
            <a:pPr algn="just">
              <a:spcBef>
                <a:spcPts val="600"/>
              </a:spcBef>
            </a:pPr>
            <a:r>
              <a:rPr lang="zh-CN" altLang="en-US"/>
              <a:t>其中</a:t>
            </a:r>
            <a:r>
              <a:rPr lang="zh-CN" altLang="en-US">
                <a:sym typeface="Symbol" panose="05050102010706020507" pitchFamily="18" charset="2"/>
              </a:rPr>
              <a:t></a:t>
            </a:r>
            <a:r>
              <a:rPr lang="en-US" altLang="zh-CN">
                <a:sym typeface="Symbol" panose="05050102010706020507" pitchFamily="18" charset="2"/>
              </a:rPr>
              <a:t>[y/x]</a:t>
            </a:r>
            <a:r>
              <a:rPr lang="zh-CN" altLang="en-US"/>
              <a:t>是</a:t>
            </a:r>
            <a:r>
              <a:rPr lang="zh-CN" altLang="en-US">
                <a:sym typeface="Symbol" panose="05050102010706020507" pitchFamily="18" charset="2"/>
              </a:rPr>
              <a:t></a:t>
            </a:r>
            <a:r>
              <a:rPr lang="zh-CN" altLang="en-US"/>
              <a:t>关于自由变元</a:t>
            </a:r>
            <a:r>
              <a:rPr lang="en-US" altLang="zh-CN"/>
              <a:t>x</a:t>
            </a:r>
            <a:r>
              <a:rPr lang="zh-CN" altLang="en-US"/>
              <a:t>代入为</a:t>
            </a:r>
            <a:r>
              <a:rPr lang="en-US" altLang="zh-CN"/>
              <a:t>y</a:t>
            </a:r>
            <a:r>
              <a:rPr lang="zh-CN" altLang="en-US"/>
              <a:t>的结果，而且要求</a:t>
            </a:r>
            <a:r>
              <a:rPr lang="en-US" altLang="zh-CN"/>
              <a:t>y</a:t>
            </a:r>
            <a:r>
              <a:rPr lang="zh-CN" altLang="en-US"/>
              <a:t>不应与</a:t>
            </a:r>
            <a:r>
              <a:rPr lang="zh-CN" altLang="en-US">
                <a:sym typeface="Symbol" panose="05050102010706020507" pitchFamily="18" charset="2"/>
              </a:rPr>
              <a:t></a:t>
            </a:r>
            <a:r>
              <a:rPr lang="zh-CN" altLang="en-US"/>
              <a:t>中的自由变元同名。</a:t>
            </a:r>
          </a:p>
          <a:p>
            <a:pPr algn="just">
              <a:spcBef>
                <a:spcPts val="600"/>
              </a:spcBef>
            </a:pPr>
            <a:r>
              <a:rPr lang="zh-CN" altLang="en-US">
                <a:sym typeface="Symbol" panose="05050102010706020507" pitchFamily="18" charset="2"/>
              </a:rPr>
              <a:t></a:t>
            </a:r>
            <a:r>
              <a:rPr lang="en-US" altLang="zh-CN">
                <a:sym typeface="Symbol" panose="05050102010706020507" pitchFamily="18" charset="2"/>
              </a:rPr>
              <a:t>[y], [y]</a:t>
            </a:r>
            <a:r>
              <a:rPr lang="zh-CN" altLang="en-US"/>
              <a:t>分别表示诸前提</a:t>
            </a:r>
            <a:r>
              <a:rPr lang="zh-CN" altLang="en-US">
                <a:sym typeface="Symbol" panose="05050102010706020507" pitchFamily="18" charset="2"/>
              </a:rPr>
              <a:t></a:t>
            </a:r>
            <a:r>
              <a:rPr lang="zh-CN" altLang="en-US"/>
              <a:t>及结论</a:t>
            </a:r>
            <a:r>
              <a:rPr lang="zh-CN" altLang="en-US">
                <a:sym typeface="Symbol" panose="05050102010706020507" pitchFamily="18" charset="2"/>
              </a:rPr>
              <a:t></a:t>
            </a:r>
            <a:r>
              <a:rPr lang="zh-CN" altLang="en-US"/>
              <a:t>中不含有自由变元</a:t>
            </a:r>
            <a:r>
              <a:rPr lang="en-US" altLang="zh-CN"/>
              <a:t>y</a:t>
            </a:r>
            <a:r>
              <a:rPr lang="zh-CN" altLang="en-US"/>
              <a:t>。</a:t>
            </a:r>
          </a:p>
          <a:p>
            <a:pPr algn="just">
              <a:spcBef>
                <a:spcPts val="600"/>
              </a:spcBef>
            </a:pPr>
            <a:endParaRPr lang="en-US" altLang="zh-CN"/>
          </a:p>
          <a:p>
            <a:pPr algn="just">
              <a:spcBef>
                <a:spcPts val="600"/>
              </a:spcBef>
            </a:pPr>
            <a:r>
              <a:rPr lang="zh-CN" altLang="en-US"/>
              <a:t>此规则的含义是：当由</a:t>
            </a:r>
            <a:r>
              <a:rPr lang="zh-CN" altLang="en-US">
                <a:sym typeface="Symbol" panose="05050102010706020507" pitchFamily="18" charset="2"/>
              </a:rPr>
              <a:t></a:t>
            </a:r>
            <a:r>
              <a:rPr lang="zh-CN" altLang="en-US"/>
              <a:t>推出形如</a:t>
            </a:r>
            <a:r>
              <a:rPr lang="zh-CN" altLang="en-US">
                <a:sym typeface="Symbol" panose="05050102010706020507" pitchFamily="18" charset="2"/>
              </a:rPr>
              <a:t></a:t>
            </a:r>
            <a:r>
              <a:rPr lang="en-US" altLang="zh-CN">
                <a:sym typeface="Symbol" panose="05050102010706020507" pitchFamily="18" charset="2"/>
              </a:rPr>
              <a:t>x(x)</a:t>
            </a:r>
            <a:r>
              <a:rPr lang="zh-CN" altLang="en-US"/>
              <a:t>的谓词公式时，先找出一个诸前提</a:t>
            </a:r>
            <a:r>
              <a:rPr lang="zh-CN" altLang="en-US">
                <a:sym typeface="Symbol" panose="05050102010706020507" pitchFamily="18" charset="2"/>
              </a:rPr>
              <a:t></a:t>
            </a:r>
            <a:r>
              <a:rPr lang="zh-CN" altLang="en-US"/>
              <a:t>以及</a:t>
            </a:r>
            <a:r>
              <a:rPr lang="zh-CN" altLang="en-US">
                <a:sym typeface="Symbol" panose="05050102010706020507" pitchFamily="18" charset="2"/>
              </a:rPr>
              <a:t></a:t>
            </a:r>
            <a:r>
              <a:rPr lang="en-US" altLang="zh-CN">
                <a:sym typeface="Symbol" panose="05050102010706020507" pitchFamily="18" charset="2"/>
              </a:rPr>
              <a:t>(x)</a:t>
            </a:r>
            <a:r>
              <a:rPr lang="zh-CN" altLang="en-US"/>
              <a:t>中没有出现过的自由变元</a:t>
            </a:r>
            <a:r>
              <a:rPr lang="en-US" altLang="zh-CN"/>
              <a:t>y</a:t>
            </a:r>
            <a:r>
              <a:rPr lang="zh-CN" altLang="en-US"/>
              <a:t>，并引入假设</a:t>
            </a:r>
            <a:r>
              <a:rPr lang="zh-CN" altLang="en-US">
                <a:sym typeface="Symbol" panose="05050102010706020507" pitchFamily="18" charset="2"/>
              </a:rPr>
              <a:t></a:t>
            </a:r>
            <a:r>
              <a:rPr lang="en-US" altLang="zh-CN">
                <a:sym typeface="Symbol" panose="05050102010706020507" pitchFamily="18" charset="2"/>
              </a:rPr>
              <a:t>[y/x] </a:t>
            </a:r>
            <a:r>
              <a:rPr lang="zh-CN" altLang="en-US"/>
              <a:t>。如果在增加该假设下推出一个不含有自由变元</a:t>
            </a:r>
            <a:r>
              <a:rPr lang="en-US" altLang="zh-CN"/>
              <a:t>y</a:t>
            </a:r>
            <a:r>
              <a:rPr lang="zh-CN" altLang="en-US"/>
              <a:t>的公式</a:t>
            </a:r>
            <a:r>
              <a:rPr lang="zh-CN" altLang="en-US">
                <a:sym typeface="Symbol" panose="05050102010706020507" pitchFamily="18" charset="2"/>
              </a:rPr>
              <a:t></a:t>
            </a:r>
            <a:r>
              <a:rPr lang="zh-CN" altLang="en-US"/>
              <a:t> ，则可消去这个新增加的假设</a:t>
            </a:r>
            <a:r>
              <a:rPr lang="zh-CN" altLang="en-US">
                <a:sym typeface="Symbol" panose="05050102010706020507" pitchFamily="18" charset="2"/>
              </a:rPr>
              <a:t></a:t>
            </a:r>
            <a:r>
              <a:rPr lang="en-US" altLang="zh-CN">
                <a:sym typeface="Symbol" panose="05050102010706020507" pitchFamily="18" charset="2"/>
              </a:rPr>
              <a:t>[y/x] </a:t>
            </a:r>
            <a:r>
              <a:rPr lang="zh-CN" altLang="en-US"/>
              <a:t>。</a:t>
            </a:r>
          </a:p>
          <a:p>
            <a:pPr algn="just">
              <a:spcBef>
                <a:spcPts val="600"/>
              </a:spcBef>
            </a:pPr>
            <a:endParaRPr lang="en-US" altLang="zh-CN"/>
          </a:p>
          <a:p>
            <a:pPr algn="just">
              <a:spcBef>
                <a:spcPts val="600"/>
              </a:spcBef>
            </a:pPr>
            <a:r>
              <a:rPr lang="zh-CN" altLang="en-US"/>
              <a:t>此规则的可靠性可以通过下面的逻辑蕴涵式以及代入定理加以说明。</a:t>
            </a:r>
          </a:p>
          <a:p>
            <a:pPr algn="ctr">
              <a:spcBef>
                <a:spcPts val="600"/>
              </a:spcBef>
            </a:pPr>
            <a:r>
              <a:rPr lang="en-US" altLang="zh-CN">
                <a:sym typeface="Symbol" panose="05050102010706020507" pitchFamily="18" charset="2"/>
              </a:rPr>
              <a:t>(PxA(x))y((PA(y))Q)  PQ</a:t>
            </a:r>
            <a:endParaRPr lang="en-US" altLang="zh-CN"/>
          </a:p>
          <a:p>
            <a:endParaRPr lang="zh-CN" altLang="en-US"/>
          </a:p>
        </p:txBody>
      </p:sp>
      <p:sp>
        <p:nvSpPr>
          <p:cNvPr id="4" name="Line 4">
            <a:extLst>
              <a:ext uri="{FF2B5EF4-FFF2-40B4-BE49-F238E27FC236}">
                <a16:creationId xmlns:a16="http://schemas.microsoft.com/office/drawing/2014/main" id="{6E435134-0DBC-43B2-BAAA-A3FE00909E16}"/>
              </a:ext>
            </a:extLst>
          </p:cNvPr>
          <p:cNvSpPr>
            <a:spLocks noChangeShapeType="1"/>
          </p:cNvSpPr>
          <p:nvPr/>
        </p:nvSpPr>
        <p:spPr bwMode="auto">
          <a:xfrm>
            <a:off x="3218320" y="2129970"/>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a:extLst>
              <a:ext uri="{FF2B5EF4-FFF2-40B4-BE49-F238E27FC236}">
                <a16:creationId xmlns:a16="http://schemas.microsoft.com/office/drawing/2014/main" id="{A1051EE6-19D3-4D5A-813B-68151FBD3459}"/>
              </a:ext>
            </a:extLst>
          </p:cNvPr>
          <p:cNvSpPr>
            <a:spLocks noChangeShapeType="1"/>
          </p:cNvSpPr>
          <p:nvPr/>
        </p:nvSpPr>
        <p:spPr bwMode="auto">
          <a:xfrm>
            <a:off x="5395665" y="2126340"/>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4">
            <a:extLst>
              <a:ext uri="{FF2B5EF4-FFF2-40B4-BE49-F238E27FC236}">
                <a16:creationId xmlns:a16="http://schemas.microsoft.com/office/drawing/2014/main" id="{2E61861D-A248-42D5-8148-62B6D516CADF}"/>
              </a:ext>
            </a:extLst>
          </p:cNvPr>
          <p:cNvSpPr>
            <a:spLocks noChangeShapeType="1"/>
          </p:cNvSpPr>
          <p:nvPr/>
        </p:nvSpPr>
        <p:spPr bwMode="auto">
          <a:xfrm>
            <a:off x="986506" y="3339010"/>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4">
            <a:extLst>
              <a:ext uri="{FF2B5EF4-FFF2-40B4-BE49-F238E27FC236}">
                <a16:creationId xmlns:a16="http://schemas.microsoft.com/office/drawing/2014/main" id="{BAA04983-F7D4-41E5-AB98-40233C8ADFE7}"/>
              </a:ext>
            </a:extLst>
          </p:cNvPr>
          <p:cNvSpPr>
            <a:spLocks noChangeShapeType="1"/>
          </p:cNvSpPr>
          <p:nvPr/>
        </p:nvSpPr>
        <p:spPr bwMode="auto">
          <a:xfrm>
            <a:off x="1514827" y="3339896"/>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7968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AAECB-DE12-401B-8B0D-D9A9524E4F4B}"/>
              </a:ext>
            </a:extLst>
          </p:cNvPr>
          <p:cNvSpPr>
            <a:spLocks noGrp="1"/>
          </p:cNvSpPr>
          <p:nvPr>
            <p:ph type="body" sz="quarter" idx="13"/>
          </p:nvPr>
        </p:nvSpPr>
        <p:spPr>
          <a:xfrm>
            <a:off x="1805939" y="440690"/>
            <a:ext cx="4538417" cy="514350"/>
          </a:xfrm>
        </p:spPr>
        <p:txBody>
          <a:bodyPr/>
          <a:lstStyle/>
          <a:p>
            <a:r>
              <a:rPr lang="en-US" altLang="zh-CN"/>
              <a:t>2.5.1  </a:t>
            </a:r>
            <a:r>
              <a:rPr lang="zh-CN" altLang="en-US"/>
              <a:t>谓词演算的自然推理系统</a:t>
            </a:r>
            <a:endParaRPr lang="en-US" altLang="zh-CN"/>
          </a:p>
          <a:p>
            <a:endParaRPr lang="zh-CN" altLang="en-US"/>
          </a:p>
        </p:txBody>
      </p:sp>
      <p:sp>
        <p:nvSpPr>
          <p:cNvPr id="3" name="文本占位符 2">
            <a:extLst>
              <a:ext uri="{FF2B5EF4-FFF2-40B4-BE49-F238E27FC236}">
                <a16:creationId xmlns:a16="http://schemas.microsoft.com/office/drawing/2014/main" id="{CD65BB8B-F1A9-45D0-B99E-85F1F987B0A7}"/>
              </a:ext>
            </a:extLst>
          </p:cNvPr>
          <p:cNvSpPr>
            <a:spLocks noGrp="1"/>
          </p:cNvSpPr>
          <p:nvPr>
            <p:ph type="body" sz="quarter" idx="14"/>
          </p:nvPr>
        </p:nvSpPr>
        <p:spPr/>
        <p:txBody>
          <a:bodyPr/>
          <a:lstStyle/>
          <a:p>
            <a:pPr algn="just">
              <a:spcBef>
                <a:spcPts val="600"/>
              </a:spcBef>
            </a:pPr>
            <a:r>
              <a:rPr lang="en-US" altLang="zh-CN"/>
              <a:t>2) </a:t>
            </a:r>
            <a:r>
              <a:rPr lang="zh-CN" altLang="en-US"/>
              <a:t>全称引入规则，记为</a:t>
            </a:r>
            <a:r>
              <a:rPr lang="zh-CN" altLang="en-US">
                <a:sym typeface="Symbol" panose="05050102010706020507" pitchFamily="18" charset="2"/>
              </a:rPr>
              <a:t></a:t>
            </a:r>
            <a:r>
              <a:rPr lang="en-US" altLang="zh-CN" baseline="-25000">
                <a:sym typeface="Symbol" panose="05050102010706020507" pitchFamily="18" charset="2"/>
              </a:rPr>
              <a:t>+</a:t>
            </a:r>
            <a:r>
              <a:rPr lang="zh-CN" altLang="en-US"/>
              <a:t>。其形式为</a:t>
            </a:r>
          </a:p>
          <a:p>
            <a:pPr algn="just">
              <a:spcBef>
                <a:spcPts val="600"/>
              </a:spcBef>
            </a:pPr>
            <a:r>
              <a:rPr lang="zh-CN" altLang="en-US"/>
              <a:t>    若 </a:t>
            </a:r>
            <a:r>
              <a:rPr lang="zh-CN" altLang="en-US">
                <a:sym typeface="Symbol" panose="05050102010706020507" pitchFamily="18" charset="2"/>
              </a:rPr>
              <a:t></a:t>
            </a:r>
            <a:r>
              <a:rPr lang="en-US" altLang="zh-CN">
                <a:sym typeface="Symbol" panose="05050102010706020507" pitchFamily="18" charset="2"/>
              </a:rPr>
              <a:t>[y] |= (i) (y) ,</a:t>
            </a:r>
            <a:endParaRPr lang="en-US" altLang="zh-CN"/>
          </a:p>
          <a:p>
            <a:pPr algn="just">
              <a:spcBef>
                <a:spcPts val="600"/>
              </a:spcBef>
            </a:pPr>
            <a:r>
              <a:rPr lang="en-US" altLang="zh-CN"/>
              <a:t>    </a:t>
            </a:r>
            <a:r>
              <a:rPr lang="zh-CN" altLang="en-US"/>
              <a:t>则 </a:t>
            </a:r>
            <a:r>
              <a:rPr lang="zh-CN" altLang="en-US">
                <a:sym typeface="Symbol" panose="05050102010706020507" pitchFamily="18" charset="2"/>
              </a:rPr>
              <a:t>┣ </a:t>
            </a:r>
            <a:r>
              <a:rPr lang="en-US" altLang="zh-CN">
                <a:sym typeface="Symbol" panose="05050102010706020507" pitchFamily="18" charset="2"/>
              </a:rPr>
              <a:t>(j) y[x/y]                                  </a:t>
            </a:r>
            <a:r>
              <a:rPr lang="en-US" altLang="zh-CN" baseline="-25000">
                <a:sym typeface="Symbol" panose="05050102010706020507" pitchFamily="18" charset="2"/>
              </a:rPr>
              <a:t>+</a:t>
            </a:r>
            <a:r>
              <a:rPr lang="en-US" altLang="zh-CN">
                <a:sym typeface="Symbol" panose="05050102010706020507" pitchFamily="18" charset="2"/>
              </a:rPr>
              <a:t>(i)</a:t>
            </a:r>
            <a:endParaRPr lang="en-US" altLang="zh-CN"/>
          </a:p>
          <a:p>
            <a:pPr algn="just">
              <a:spcBef>
                <a:spcPts val="600"/>
              </a:spcBef>
            </a:pPr>
            <a:r>
              <a:rPr lang="zh-CN" altLang="en-US"/>
              <a:t>其中</a:t>
            </a:r>
            <a:r>
              <a:rPr lang="zh-CN" altLang="en-US">
                <a:sym typeface="Symbol" panose="05050102010706020507" pitchFamily="18" charset="2"/>
              </a:rPr>
              <a:t></a:t>
            </a:r>
            <a:r>
              <a:rPr lang="en-US" altLang="zh-CN">
                <a:sym typeface="Symbol" panose="05050102010706020507" pitchFamily="18" charset="2"/>
              </a:rPr>
              <a:t>y[x/y]</a:t>
            </a:r>
            <a:r>
              <a:rPr lang="zh-CN" altLang="en-US"/>
              <a:t>表示</a:t>
            </a:r>
            <a:r>
              <a:rPr lang="zh-CN" altLang="en-US">
                <a:sym typeface="Symbol" panose="05050102010706020507" pitchFamily="18" charset="2"/>
              </a:rPr>
              <a:t></a:t>
            </a:r>
            <a:r>
              <a:rPr lang="en-US" altLang="zh-CN">
                <a:sym typeface="Symbol" panose="05050102010706020507" pitchFamily="18" charset="2"/>
              </a:rPr>
              <a:t>y</a:t>
            </a:r>
            <a:r>
              <a:rPr lang="zh-CN" altLang="en-US"/>
              <a:t>关于约束变元</a:t>
            </a:r>
            <a:r>
              <a:rPr lang="en-US" altLang="zh-CN"/>
              <a:t>y</a:t>
            </a:r>
            <a:r>
              <a:rPr lang="zh-CN" altLang="en-US"/>
              <a:t>改名为</a:t>
            </a:r>
            <a:r>
              <a:rPr lang="en-US" altLang="zh-CN"/>
              <a:t>x</a:t>
            </a:r>
            <a:r>
              <a:rPr lang="zh-CN" altLang="en-US"/>
              <a:t>的结果，</a:t>
            </a:r>
            <a:r>
              <a:rPr lang="zh-CN" altLang="en-US">
                <a:sym typeface="Symbol" panose="05050102010706020507" pitchFamily="18" charset="2"/>
              </a:rPr>
              <a:t></a:t>
            </a:r>
            <a:r>
              <a:rPr lang="en-US" altLang="zh-CN">
                <a:sym typeface="Symbol" panose="05050102010706020507" pitchFamily="18" charset="2"/>
              </a:rPr>
              <a:t>[y]</a:t>
            </a:r>
            <a:r>
              <a:rPr lang="zh-CN" altLang="en-US"/>
              <a:t>表示诸前提与假设中不含有自由变元</a:t>
            </a:r>
            <a:r>
              <a:rPr lang="en-US" altLang="zh-CN"/>
              <a:t>y</a:t>
            </a:r>
            <a:r>
              <a:rPr lang="zh-CN" altLang="en-US"/>
              <a:t>。</a:t>
            </a:r>
          </a:p>
          <a:p>
            <a:pPr algn="just">
              <a:spcBef>
                <a:spcPts val="600"/>
              </a:spcBef>
            </a:pPr>
            <a:r>
              <a:rPr lang="zh-CN" altLang="en-US"/>
              <a:t>    </a:t>
            </a:r>
            <a:endParaRPr lang="en-US" altLang="zh-CN"/>
          </a:p>
          <a:p>
            <a:pPr algn="just">
              <a:spcBef>
                <a:spcPts val="600"/>
              </a:spcBef>
            </a:pPr>
            <a:r>
              <a:rPr lang="zh-CN" altLang="en-US"/>
              <a:t>下面给出全称引入规则的可靠性的证明。</a:t>
            </a:r>
          </a:p>
          <a:p>
            <a:pPr algn="just">
              <a:spcBef>
                <a:spcPts val="600"/>
              </a:spcBef>
            </a:pPr>
            <a:r>
              <a:rPr lang="zh-CN" altLang="en-US"/>
              <a:t>前面已经知道</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y(PA(y))  PxA(x) </a:t>
            </a:r>
            <a:endParaRPr lang="en-US" altLang="zh-CN"/>
          </a:p>
          <a:p>
            <a:pPr algn="just">
              <a:spcBef>
                <a:spcPts val="600"/>
              </a:spcBef>
            </a:pPr>
            <a:r>
              <a:rPr lang="zh-CN" altLang="en-US"/>
              <a:t>注意到</a:t>
            </a:r>
            <a:r>
              <a:rPr lang="zh-CN" altLang="en-US">
                <a:sym typeface="Symbol" panose="05050102010706020507" pitchFamily="18" charset="2"/>
              </a:rPr>
              <a:t></a:t>
            </a:r>
            <a:r>
              <a:rPr lang="zh-CN" altLang="en-US"/>
              <a:t>中不含有自由变元</a:t>
            </a:r>
            <a:r>
              <a:rPr lang="en-US" altLang="zh-CN"/>
              <a:t>y</a:t>
            </a:r>
            <a:r>
              <a:rPr lang="zh-CN" altLang="en-US"/>
              <a:t>，令</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中诸前提与假设的合取，则</a:t>
            </a:r>
            <a:r>
              <a:rPr lang="zh-CN" altLang="en-US">
                <a:sym typeface="Symbol" panose="05050102010706020507" pitchFamily="18" charset="2"/>
              </a:rPr>
              <a:t></a:t>
            </a:r>
            <a:r>
              <a:rPr lang="zh-CN" altLang="en-US"/>
              <a:t>中也不含有自由变元</a:t>
            </a:r>
            <a:r>
              <a:rPr lang="en-US" altLang="zh-CN"/>
              <a:t>y</a:t>
            </a:r>
            <a:r>
              <a:rPr lang="zh-CN" altLang="en-US"/>
              <a:t>。于是将</a:t>
            </a:r>
            <a:r>
              <a:rPr lang="zh-CN" altLang="en-US">
                <a:sym typeface="Symbol" panose="05050102010706020507" pitchFamily="18" charset="2"/>
              </a:rPr>
              <a:t></a:t>
            </a:r>
            <a:r>
              <a:rPr lang="zh-CN" altLang="en-US"/>
              <a:t>及</a:t>
            </a:r>
            <a:r>
              <a:rPr lang="zh-CN" altLang="en-US">
                <a:sym typeface="Symbol" panose="05050102010706020507" pitchFamily="18" charset="2"/>
              </a:rPr>
              <a:t></a:t>
            </a:r>
            <a:r>
              <a:rPr lang="en-US" altLang="zh-CN">
                <a:sym typeface="Symbol" panose="05050102010706020507" pitchFamily="18" charset="2"/>
              </a:rPr>
              <a:t>(e)</a:t>
            </a:r>
            <a:r>
              <a:rPr lang="zh-CN" altLang="en-US"/>
              <a:t>分别代入</a:t>
            </a:r>
            <a:r>
              <a:rPr lang="en-US" altLang="zh-CN"/>
              <a:t>P</a:t>
            </a:r>
            <a:r>
              <a:rPr lang="zh-CN" altLang="en-US"/>
              <a:t>与</a:t>
            </a:r>
            <a:r>
              <a:rPr lang="en-US" altLang="zh-CN"/>
              <a:t>A(e)</a:t>
            </a:r>
            <a:r>
              <a:rPr lang="zh-CN" altLang="en-US"/>
              <a:t>，即得到下述形式</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y((y))  x(x)</a:t>
            </a:r>
            <a:endParaRPr lang="en-US" altLang="zh-CN"/>
          </a:p>
          <a:p>
            <a:pPr algn="just">
              <a:spcBef>
                <a:spcPts val="600"/>
              </a:spcBef>
            </a:pPr>
            <a:r>
              <a:rPr lang="zh-CN" altLang="en-US"/>
              <a:t>于是有，若</a:t>
            </a:r>
            <a:r>
              <a:rPr lang="zh-CN" altLang="en-US">
                <a:sym typeface="Symbol" panose="05050102010706020507" pitchFamily="18" charset="2"/>
              </a:rPr>
              <a:t></a:t>
            </a:r>
            <a:r>
              <a:rPr lang="en-US" altLang="zh-CN">
                <a:sym typeface="Symbol" panose="05050102010706020507" pitchFamily="18" charset="2"/>
              </a:rPr>
              <a:t>y((y))</a:t>
            </a:r>
            <a:r>
              <a:rPr lang="zh-CN" altLang="en-US"/>
              <a:t>永真，则</a:t>
            </a:r>
            <a:r>
              <a:rPr lang="zh-CN" altLang="en-US">
                <a:sym typeface="Symbol" panose="05050102010706020507" pitchFamily="18" charset="2"/>
              </a:rPr>
              <a:t></a:t>
            </a:r>
            <a:r>
              <a:rPr lang="en-US" altLang="zh-CN">
                <a:sym typeface="Symbol" panose="05050102010706020507" pitchFamily="18" charset="2"/>
              </a:rPr>
              <a:t>x(x)</a:t>
            </a:r>
            <a:r>
              <a:rPr lang="zh-CN" altLang="en-US"/>
              <a:t>永真。</a:t>
            </a:r>
          </a:p>
          <a:p>
            <a:pPr algn="just">
              <a:spcBef>
                <a:spcPts val="600"/>
              </a:spcBef>
            </a:pPr>
            <a:r>
              <a:rPr lang="zh-CN" altLang="en-US"/>
              <a:t>即若 </a:t>
            </a:r>
            <a:r>
              <a:rPr lang="zh-CN" altLang="en-US">
                <a:sym typeface="Symbol" panose="05050102010706020507" pitchFamily="18" charset="2"/>
              </a:rPr>
              <a:t>  </a:t>
            </a:r>
            <a:r>
              <a:rPr lang="en-US" altLang="zh-CN">
                <a:sym typeface="Symbol" panose="05050102010706020507" pitchFamily="18" charset="2"/>
              </a:rPr>
              <a:t>(y)</a:t>
            </a:r>
            <a:r>
              <a:rPr lang="en-US" altLang="zh-CN"/>
              <a:t> </a:t>
            </a:r>
            <a:r>
              <a:rPr lang="zh-CN" altLang="en-US"/>
              <a:t>，则 </a:t>
            </a:r>
            <a:r>
              <a:rPr lang="zh-CN" altLang="en-US">
                <a:sym typeface="Symbol" panose="05050102010706020507" pitchFamily="18" charset="2"/>
              </a:rPr>
              <a:t>  </a:t>
            </a:r>
            <a:r>
              <a:rPr lang="en-US" altLang="zh-CN">
                <a:sym typeface="Symbol" panose="05050102010706020507" pitchFamily="18" charset="2"/>
              </a:rPr>
              <a:t>x(x)</a:t>
            </a:r>
            <a:r>
              <a:rPr lang="en-US" altLang="zh-CN"/>
              <a:t> </a:t>
            </a:r>
            <a:r>
              <a:rPr lang="zh-CN" altLang="en-US"/>
              <a:t>。</a:t>
            </a:r>
          </a:p>
          <a:p>
            <a:pPr algn="just">
              <a:spcBef>
                <a:spcPts val="600"/>
              </a:spcBef>
            </a:pPr>
            <a:r>
              <a:rPr lang="zh-CN" altLang="en-US"/>
              <a:t>按照 </a:t>
            </a:r>
            <a:r>
              <a:rPr lang="zh-CN" altLang="en-US">
                <a:sym typeface="Symbol" panose="05050102010706020507" pitchFamily="18" charset="2"/>
              </a:rPr>
              <a:t> </a:t>
            </a:r>
            <a:r>
              <a:rPr lang="zh-CN" altLang="en-US"/>
              <a:t>的定义，此结论即为该规则的可靠性。</a:t>
            </a:r>
          </a:p>
        </p:txBody>
      </p:sp>
      <p:sp>
        <p:nvSpPr>
          <p:cNvPr id="4" name="Line 4">
            <a:extLst>
              <a:ext uri="{FF2B5EF4-FFF2-40B4-BE49-F238E27FC236}">
                <a16:creationId xmlns:a16="http://schemas.microsoft.com/office/drawing/2014/main" id="{43C17F47-D2C6-419E-9295-29441DB3EAF0}"/>
              </a:ext>
            </a:extLst>
          </p:cNvPr>
          <p:cNvSpPr>
            <a:spLocks noChangeShapeType="1"/>
          </p:cNvSpPr>
          <p:nvPr/>
        </p:nvSpPr>
        <p:spPr bwMode="auto">
          <a:xfrm>
            <a:off x="1557757" y="1794431"/>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a:extLst>
              <a:ext uri="{FF2B5EF4-FFF2-40B4-BE49-F238E27FC236}">
                <a16:creationId xmlns:a16="http://schemas.microsoft.com/office/drawing/2014/main" id="{5F825C74-B9CB-4BE8-8EB5-D2B40FDAD73B}"/>
              </a:ext>
            </a:extLst>
          </p:cNvPr>
          <p:cNvSpPr>
            <a:spLocks noChangeShapeType="1"/>
          </p:cNvSpPr>
          <p:nvPr/>
        </p:nvSpPr>
        <p:spPr bwMode="auto">
          <a:xfrm>
            <a:off x="6490365" y="2451254"/>
            <a:ext cx="1161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3702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AAECB-DE12-401B-8B0D-D9A9524E4F4B}"/>
              </a:ext>
            </a:extLst>
          </p:cNvPr>
          <p:cNvSpPr>
            <a:spLocks noGrp="1"/>
          </p:cNvSpPr>
          <p:nvPr>
            <p:ph type="body" sz="quarter" idx="13"/>
          </p:nvPr>
        </p:nvSpPr>
        <p:spPr>
          <a:xfrm>
            <a:off x="1805939" y="440690"/>
            <a:ext cx="4538417" cy="514350"/>
          </a:xfrm>
        </p:spPr>
        <p:txBody>
          <a:bodyPr/>
          <a:lstStyle/>
          <a:p>
            <a:r>
              <a:rPr lang="en-US" altLang="zh-CN"/>
              <a:t>2.5.1  </a:t>
            </a:r>
            <a:r>
              <a:rPr lang="zh-CN" altLang="en-US"/>
              <a:t>谓词演算的自然推理系统</a:t>
            </a:r>
            <a:endParaRPr lang="en-US" altLang="zh-CN"/>
          </a:p>
          <a:p>
            <a:endParaRPr lang="zh-CN" altLang="en-US"/>
          </a:p>
        </p:txBody>
      </p:sp>
      <p:sp>
        <p:nvSpPr>
          <p:cNvPr id="3" name="文本占位符 2">
            <a:extLst>
              <a:ext uri="{FF2B5EF4-FFF2-40B4-BE49-F238E27FC236}">
                <a16:creationId xmlns:a16="http://schemas.microsoft.com/office/drawing/2014/main" id="{CD65BB8B-F1A9-45D0-B99E-85F1F987B0A7}"/>
              </a:ext>
            </a:extLst>
          </p:cNvPr>
          <p:cNvSpPr>
            <a:spLocks noGrp="1"/>
          </p:cNvSpPr>
          <p:nvPr>
            <p:ph type="body" sz="quarter" idx="14"/>
          </p:nvPr>
        </p:nvSpPr>
        <p:spPr/>
        <p:txBody>
          <a:bodyPr/>
          <a:lstStyle/>
          <a:p>
            <a:pPr algn="just">
              <a:spcBef>
                <a:spcPts val="600"/>
              </a:spcBef>
            </a:pPr>
            <a:r>
              <a:rPr lang="zh-CN" altLang="en-US"/>
              <a:t>注意，在进行上面的代入时，</a:t>
            </a:r>
            <a:r>
              <a:rPr lang="zh-CN" altLang="en-US">
                <a:sym typeface="Symbol" panose="05050102010706020507" pitchFamily="18" charset="2"/>
              </a:rPr>
              <a:t></a:t>
            </a:r>
            <a:r>
              <a:rPr lang="zh-CN" altLang="en-US"/>
              <a:t>中不能有自由变元</a:t>
            </a:r>
            <a:r>
              <a:rPr lang="en-US" altLang="zh-CN"/>
              <a:t>y</a:t>
            </a:r>
            <a:r>
              <a:rPr lang="zh-CN" altLang="en-US"/>
              <a:t>，否则这种代入将破坏原来的约束关系。即下面的形式不成立。</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y((y)(y))  (y)x(x)</a:t>
            </a:r>
            <a:endParaRPr lang="en-US" altLang="zh-CN"/>
          </a:p>
          <a:p>
            <a:pPr algn="just">
              <a:spcBef>
                <a:spcPts val="600"/>
              </a:spcBef>
            </a:pPr>
            <a:r>
              <a:rPr lang="zh-CN" altLang="en-US"/>
              <a:t>因此，在使用这条规则时，必须检查所有导致</a:t>
            </a:r>
            <a:r>
              <a:rPr lang="zh-CN" altLang="en-US">
                <a:sym typeface="Symbol" panose="05050102010706020507" pitchFamily="18" charset="2"/>
              </a:rPr>
              <a:t></a:t>
            </a:r>
            <a:r>
              <a:rPr lang="en-US" altLang="zh-CN">
                <a:sym typeface="Symbol" panose="05050102010706020507" pitchFamily="18" charset="2"/>
              </a:rPr>
              <a:t>(y)</a:t>
            </a:r>
            <a:r>
              <a:rPr lang="zh-CN" altLang="en-US"/>
              <a:t>引出的前提与假设中是否含有自由变元</a:t>
            </a:r>
            <a:r>
              <a:rPr lang="en-US" altLang="zh-CN"/>
              <a:t>y</a:t>
            </a:r>
            <a:r>
              <a:rPr lang="zh-CN" altLang="en-US"/>
              <a:t>。例如，下面形式证明中的第</a:t>
            </a:r>
            <a:r>
              <a:rPr lang="en-US" altLang="zh-CN"/>
              <a:t>(4)</a:t>
            </a:r>
            <a:r>
              <a:rPr lang="zh-CN" altLang="en-US"/>
              <a:t>步是错误的。因为</a:t>
            </a:r>
            <a:r>
              <a:rPr lang="en-US" altLang="zh-CN"/>
              <a:t>(3)</a:t>
            </a:r>
            <a:r>
              <a:rPr lang="zh-CN" altLang="en-US"/>
              <a:t>的假设中含有自由变元</a:t>
            </a:r>
            <a:r>
              <a:rPr lang="en-US" altLang="zh-CN"/>
              <a:t>x</a:t>
            </a:r>
            <a:r>
              <a:rPr lang="zh-CN" altLang="en-US"/>
              <a:t>。</a:t>
            </a:r>
          </a:p>
          <a:p>
            <a:pPr algn="just">
              <a:spcBef>
                <a:spcPts val="600"/>
              </a:spcBef>
            </a:pPr>
            <a:r>
              <a:rPr lang="zh-CN" altLang="en-US"/>
              <a:t>                             </a:t>
            </a:r>
            <a:r>
              <a:rPr lang="en-US" altLang="zh-CN"/>
              <a:t>(1) </a:t>
            </a:r>
            <a:r>
              <a:rPr lang="en-US" altLang="zh-CN">
                <a:sym typeface="Symbol" panose="05050102010706020507" pitchFamily="18" charset="2"/>
              </a:rPr>
              <a:t>xy(x,y)                            P</a:t>
            </a:r>
            <a:endParaRPr lang="en-US" altLang="zh-CN"/>
          </a:p>
          <a:p>
            <a:pPr algn="just">
              <a:spcBef>
                <a:spcPts val="600"/>
              </a:spcBef>
            </a:pPr>
            <a:r>
              <a:rPr lang="en-US" altLang="zh-CN"/>
              <a:t>                             (2) </a:t>
            </a:r>
            <a:r>
              <a:rPr lang="en-US" altLang="zh-CN">
                <a:sym typeface="Symbol" panose="05050102010706020507" pitchFamily="18" charset="2"/>
              </a:rPr>
              <a:t>y(x,y)                                 _</a:t>
            </a:r>
            <a:endParaRPr lang="en-US" altLang="zh-CN"/>
          </a:p>
          <a:p>
            <a:pPr algn="just">
              <a:spcBef>
                <a:spcPts val="600"/>
              </a:spcBef>
            </a:pPr>
            <a:r>
              <a:rPr lang="en-US" altLang="zh-CN"/>
              <a:t>                             (3)     </a:t>
            </a:r>
            <a:r>
              <a:rPr lang="en-US" altLang="zh-CN">
                <a:sym typeface="Symbol" panose="05050102010706020507" pitchFamily="18" charset="2"/>
              </a:rPr>
              <a:t>(x,y)                                 H(_)</a:t>
            </a:r>
            <a:endParaRPr lang="en-US" altLang="zh-CN"/>
          </a:p>
          <a:p>
            <a:pPr algn="just">
              <a:spcBef>
                <a:spcPts val="600"/>
              </a:spcBef>
            </a:pPr>
            <a:r>
              <a:rPr lang="en-US" altLang="zh-CN"/>
              <a:t>                             (4)     </a:t>
            </a:r>
            <a:r>
              <a:rPr lang="en-US" altLang="zh-CN">
                <a:sym typeface="Symbol" panose="05050102010706020507" pitchFamily="18" charset="2"/>
              </a:rPr>
              <a:t>x(x,y)                             </a:t>
            </a:r>
            <a:r>
              <a:rPr lang="en-US" altLang="zh-CN" baseline="-25000">
                <a:sym typeface="Symbol" panose="05050102010706020507" pitchFamily="18" charset="2"/>
              </a:rPr>
              <a:t>+</a:t>
            </a:r>
            <a:r>
              <a:rPr lang="en-US" altLang="zh-CN">
                <a:sym typeface="Symbol" panose="05050102010706020507" pitchFamily="18" charset="2"/>
              </a:rPr>
              <a:t>(3)</a:t>
            </a:r>
            <a:endParaRPr lang="en-US" altLang="zh-CN"/>
          </a:p>
          <a:p>
            <a:pPr algn="just">
              <a:spcBef>
                <a:spcPts val="600"/>
              </a:spcBef>
            </a:pPr>
            <a:r>
              <a:rPr lang="en-US" altLang="zh-CN"/>
              <a:t>                             (5)     </a:t>
            </a:r>
            <a:r>
              <a:rPr lang="en-US" altLang="zh-CN">
                <a:sym typeface="Symbol" panose="05050102010706020507" pitchFamily="18" charset="2"/>
              </a:rPr>
              <a:t>yx(x,y)                         </a:t>
            </a:r>
            <a:r>
              <a:rPr lang="en-US" altLang="zh-CN" baseline="-25000">
                <a:sym typeface="Symbol" panose="05050102010706020507" pitchFamily="18" charset="2"/>
              </a:rPr>
              <a:t>+</a:t>
            </a:r>
            <a:r>
              <a:rPr lang="en-US" altLang="zh-CN">
                <a:sym typeface="Symbol" panose="05050102010706020507" pitchFamily="18" charset="2"/>
              </a:rPr>
              <a:t>(4)</a:t>
            </a:r>
            <a:endParaRPr lang="en-US" altLang="zh-CN"/>
          </a:p>
          <a:p>
            <a:pPr algn="just">
              <a:spcBef>
                <a:spcPts val="600"/>
              </a:spcBef>
            </a:pPr>
            <a:r>
              <a:rPr lang="en-US" altLang="zh-CN"/>
              <a:t>                             (6) </a:t>
            </a:r>
            <a:r>
              <a:rPr lang="en-US" altLang="zh-CN">
                <a:sym typeface="Symbol" panose="05050102010706020507" pitchFamily="18" charset="2"/>
              </a:rPr>
              <a:t>yx(x,y)                             _(2)(5)|(3)</a:t>
            </a:r>
            <a:endParaRPr lang="en-US" altLang="zh-CN"/>
          </a:p>
          <a:p>
            <a:pPr algn="just">
              <a:spcBef>
                <a:spcPts val="600"/>
              </a:spcBef>
            </a:pPr>
            <a:r>
              <a:rPr lang="zh-CN" altLang="en-US"/>
              <a:t>另外，还应说明的是，此规则虽然是一条间接规则，但并没有消去假设的部分。有些数理逻辑书中，将此规则写成下面的形式</a:t>
            </a:r>
          </a:p>
          <a:p>
            <a:pPr algn="ctr">
              <a:spcBef>
                <a:spcPts val="600"/>
              </a:spcBef>
            </a:pPr>
            <a:r>
              <a:rPr lang="zh-CN" altLang="en-US">
                <a:sym typeface="Symbol" panose="05050102010706020507" pitchFamily="18" charset="2"/>
              </a:rPr>
              <a:t></a:t>
            </a:r>
            <a:r>
              <a:rPr lang="en-US" altLang="zh-CN">
                <a:sym typeface="Symbol" panose="05050102010706020507" pitchFamily="18" charset="2"/>
              </a:rPr>
              <a:t>(y)┣ x(x)</a:t>
            </a:r>
            <a:endParaRPr lang="en-US" altLang="zh-CN"/>
          </a:p>
          <a:p>
            <a:pPr algn="just">
              <a:spcBef>
                <a:spcPts val="600"/>
              </a:spcBef>
            </a:pPr>
            <a:r>
              <a:rPr lang="zh-CN" altLang="en-US"/>
              <a:t>这是不严格的。因为这个结论</a:t>
            </a:r>
            <a:r>
              <a:rPr lang="zh-CN" altLang="en-US">
                <a:sym typeface="Symbol" panose="05050102010706020507" pitchFamily="18" charset="2"/>
              </a:rPr>
              <a:t></a:t>
            </a:r>
            <a:r>
              <a:rPr lang="en-US" altLang="zh-CN">
                <a:sym typeface="Symbol" panose="05050102010706020507" pitchFamily="18" charset="2"/>
              </a:rPr>
              <a:t>x(x)</a:t>
            </a:r>
            <a:r>
              <a:rPr lang="zh-CN" altLang="en-US"/>
              <a:t>并不是直接由</a:t>
            </a:r>
            <a:r>
              <a:rPr lang="zh-CN" altLang="en-US">
                <a:sym typeface="Symbol" panose="05050102010706020507" pitchFamily="18" charset="2"/>
              </a:rPr>
              <a:t></a:t>
            </a:r>
            <a:r>
              <a:rPr lang="en-US" altLang="zh-CN">
                <a:sym typeface="Symbol" panose="05050102010706020507" pitchFamily="18" charset="2"/>
              </a:rPr>
              <a:t>(y)</a:t>
            </a:r>
            <a:r>
              <a:rPr lang="zh-CN" altLang="en-US"/>
              <a:t>引出的。将它理解为</a:t>
            </a:r>
            <a:r>
              <a:rPr lang="zh-CN" altLang="en-US">
                <a:sym typeface="Symbol" panose="05050102010706020507" pitchFamily="18" charset="2"/>
              </a:rPr>
              <a:t></a:t>
            </a:r>
            <a:r>
              <a:rPr lang="en-US" altLang="zh-CN">
                <a:sym typeface="Symbol" panose="05050102010706020507" pitchFamily="18" charset="2"/>
              </a:rPr>
              <a:t>(y)  x(x)</a:t>
            </a:r>
            <a:r>
              <a:rPr lang="zh-CN" altLang="en-US"/>
              <a:t>是不合适的。</a:t>
            </a:r>
            <a:endParaRPr lang="zh-CN" altLang="en-US">
              <a:sym typeface="Symbol" panose="05050102010706020507" pitchFamily="18" charset="2"/>
            </a:endParaRPr>
          </a:p>
          <a:p>
            <a:endParaRPr lang="zh-CN" altLang="en-US"/>
          </a:p>
        </p:txBody>
      </p:sp>
    </p:spTree>
    <p:extLst>
      <p:ext uri="{BB962C8B-B14F-4D97-AF65-F5344CB8AC3E}">
        <p14:creationId xmlns:p14="http://schemas.microsoft.com/office/powerpoint/2010/main" val="178684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2.5.1  </a:t>
            </a:r>
            <a:r>
              <a:rPr lang="zh-CN" altLang="en-US" sz="2400">
                <a:effectLst/>
              </a:rPr>
              <a:t>谓词演算的自然推理系统</a:t>
            </a:r>
            <a:endParaRPr lang="en-US" altLang="zh-CN" sz="2400">
              <a:effectLst/>
            </a:endParaRPr>
          </a:p>
          <a:p>
            <a:pPr>
              <a:lnSpc>
                <a:spcPct val="100000"/>
              </a:lnSpc>
              <a:spcBef>
                <a:spcPts val="1800"/>
              </a:spcBef>
            </a:pPr>
            <a:r>
              <a:rPr lang="en-US" altLang="zh-CN" sz="2400">
                <a:solidFill>
                  <a:srgbClr val="FF0000"/>
                </a:solidFill>
                <a:effectLst/>
              </a:rPr>
              <a:t>2.5.2  </a:t>
            </a:r>
            <a:r>
              <a:rPr lang="zh-CN" altLang="en-US" sz="2400">
                <a:solidFill>
                  <a:srgbClr val="FF0000"/>
                </a:solidFill>
                <a:effectLst/>
              </a:rPr>
              <a:t>谓词演算形式推理举例</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543346" cy="514350"/>
          </a:xfrm>
        </p:spPr>
        <p:txBody>
          <a:bodyPr/>
          <a:lstStyle/>
          <a:p>
            <a:pPr algn="just">
              <a:lnSpc>
                <a:spcPct val="100000"/>
              </a:lnSpc>
              <a:spcBef>
                <a:spcPts val="1800"/>
              </a:spcBef>
            </a:pPr>
            <a:r>
              <a:rPr lang="en-US" altLang="zh-CN"/>
              <a:t>2.5 </a:t>
            </a:r>
            <a:r>
              <a:rPr lang="zh-CN" altLang="en-US"/>
              <a:t>谓词演算的形式推理</a:t>
            </a:r>
          </a:p>
        </p:txBody>
      </p:sp>
    </p:spTree>
    <p:extLst>
      <p:ext uri="{BB962C8B-B14F-4D97-AF65-F5344CB8AC3E}">
        <p14:creationId xmlns:p14="http://schemas.microsoft.com/office/powerpoint/2010/main" val="91023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marL="285750" indent="-285750">
              <a:spcBef>
                <a:spcPts val="600"/>
              </a:spcBef>
              <a:buFont typeface="Wingdings" panose="05000000000000000000" charset="0"/>
              <a:buChar char="Ø"/>
            </a:pPr>
            <a:r>
              <a:rPr lang="zh-CN" altLang="en-US" b="1" dirty="0"/>
              <a:t>结论一个大的蕴含式</a:t>
            </a:r>
            <a:endParaRPr lang="en-US" altLang="zh-CN" b="1" dirty="0"/>
          </a:p>
          <a:p>
            <a:pPr algn="just">
              <a:spcBef>
                <a:spcPts val="600"/>
              </a:spcBef>
            </a:pPr>
            <a:r>
              <a:rPr lang="zh-CN" altLang="en-US" b="1" dirty="0"/>
              <a:t>           例</a:t>
            </a:r>
            <a:r>
              <a:rPr lang="en-US" altLang="zh-CN" b="1" dirty="0"/>
              <a:t>1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r>
              <a:rPr lang="zh-CN" altLang="en-US" b="1" dirty="0"/>
              <a:t>           例</a:t>
            </a:r>
            <a:r>
              <a:rPr lang="en-US" altLang="zh-CN" b="1" dirty="0"/>
              <a:t>2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r>
              <a:rPr lang="en-US" altLang="zh-CN" b="1" dirty="0">
                <a:sym typeface="Symbol" panose="05050102010706020507" pitchFamily="18" charset="2"/>
              </a:rPr>
              <a:t> </a:t>
            </a:r>
            <a:endParaRPr lang="zh-CN" altLang="en-US" b="1" dirty="0"/>
          </a:p>
          <a:p>
            <a:pPr marL="285750" indent="-285750">
              <a:spcBef>
                <a:spcPts val="600"/>
              </a:spcBef>
              <a:buFont typeface="Wingdings" panose="05000000000000000000" charset="0"/>
              <a:buChar char="Ø"/>
            </a:pPr>
            <a:r>
              <a:rPr lang="zh-CN" altLang="en-US" b="1" dirty="0"/>
              <a:t>结论是全称量词加谓词公式</a:t>
            </a:r>
          </a:p>
          <a:p>
            <a:pPr marL="742950" lvl="1" indent="-285750">
              <a:spcBef>
                <a:spcPts val="600"/>
              </a:spcBef>
              <a:buFont typeface="Wingdings" panose="05000000000000000000" charset="0"/>
              <a:buChar char="Ø"/>
            </a:pPr>
            <a:r>
              <a:rPr lang="zh-CN" altLang="en-US" b="1" dirty="0"/>
              <a:t>没含蕴含的谓词公式</a:t>
            </a:r>
            <a:endParaRPr lang="en-US" altLang="zh-CN" b="1" dirty="0"/>
          </a:p>
          <a:p>
            <a:pPr>
              <a:spcBef>
                <a:spcPts val="600"/>
              </a:spcBef>
            </a:pPr>
            <a:r>
              <a:rPr lang="zh-CN" altLang="en-US" b="1" dirty="0"/>
              <a:t>           例</a:t>
            </a:r>
            <a:r>
              <a:rPr lang="en-US" altLang="zh-CN" b="1" dirty="0"/>
              <a:t>3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zh-CN" altLang="en-US" b="1" dirty="0"/>
              <a:t>           例</a:t>
            </a:r>
            <a:r>
              <a:rPr lang="en-US" altLang="zh-CN" b="1" dirty="0"/>
              <a:t>4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x(A(x)B(x))</a:t>
            </a:r>
            <a:r>
              <a:rPr lang="en-US" altLang="zh-CN" b="1" dirty="0">
                <a:sym typeface="Symbol" panose="05050102010706020507" pitchFamily="18" charset="2"/>
              </a:rPr>
              <a:t> </a:t>
            </a:r>
            <a:endParaRPr lang="en-US" altLang="zh-CN" b="1" dirty="0"/>
          </a:p>
          <a:p>
            <a:pPr marL="742950" lvl="1" indent="-285750">
              <a:spcBef>
                <a:spcPts val="600"/>
              </a:spcBef>
              <a:buFont typeface="Wingdings" panose="05000000000000000000" charset="0"/>
              <a:buChar char="Ø"/>
            </a:pPr>
            <a:r>
              <a:rPr lang="zh-CN" altLang="en-US" b="1" dirty="0"/>
              <a:t>有蕴含的谓词公式</a:t>
            </a:r>
            <a:endParaRPr lang="en-US" altLang="zh-CN" b="1" dirty="0"/>
          </a:p>
          <a:p>
            <a:pPr marL="457200" lvl="1" indent="0">
              <a:spcBef>
                <a:spcPts val="600"/>
              </a:spcBef>
              <a:buNone/>
            </a:pPr>
            <a:r>
              <a:rPr lang="zh-CN" altLang="en-US" b="1" dirty="0"/>
              <a:t>     例</a:t>
            </a:r>
            <a:r>
              <a:rPr lang="en-US" altLang="zh-CN" b="1" dirty="0"/>
              <a:t>5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x(A(x)B(x)) </a:t>
            </a:r>
            <a:endParaRPr lang="zh-CN" altLang="en-US" b="1" dirty="0"/>
          </a:p>
          <a:p>
            <a:pPr marL="285750" lvl="0" indent="-285750">
              <a:spcBef>
                <a:spcPts val="600"/>
              </a:spcBef>
              <a:buFont typeface="Wingdings" panose="05000000000000000000" charset="0"/>
              <a:buChar char="Ø"/>
            </a:pPr>
            <a:r>
              <a:rPr lang="zh-CN" altLang="en-US" b="1" dirty="0">
                <a:sym typeface="+mn-ea"/>
              </a:rPr>
              <a:t>结论是存在量词加谓词公式</a:t>
            </a:r>
            <a:endParaRPr lang="en-US" altLang="zh-CN" b="1" dirty="0">
              <a:sym typeface="+mn-ea"/>
            </a:endParaRPr>
          </a:p>
          <a:p>
            <a:pPr>
              <a:spcBef>
                <a:spcPts val="600"/>
              </a:spcBef>
            </a:pPr>
            <a:r>
              <a:rPr lang="zh-CN" altLang="en-US" b="1" dirty="0"/>
              <a:t>            例</a:t>
            </a:r>
            <a:r>
              <a:rPr lang="en-US" altLang="zh-CN" b="1" dirty="0"/>
              <a:t>6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a:t>
            </a:r>
            <a:r>
              <a:rPr lang="en-US" altLang="zh-CN" dirty="0" err="1">
                <a:sym typeface="Symbol" panose="05050102010706020507" pitchFamily="18" charset="2"/>
              </a:rPr>
              <a:t>xA</a:t>
            </a:r>
            <a:r>
              <a:rPr lang="en-US" altLang="zh-CN" dirty="0">
                <a:sym typeface="Symbol" panose="05050102010706020507" pitchFamily="18" charset="2"/>
              </a:rPr>
              <a:t>(x)</a:t>
            </a:r>
            <a:endParaRPr lang="zh-CN" altLang="en-US" b="1" dirty="0">
              <a:sym typeface="+mn-ea"/>
            </a:endParaRPr>
          </a:p>
          <a:p>
            <a:pPr marL="285750" lvl="0" indent="-285750">
              <a:spcBef>
                <a:spcPts val="600"/>
              </a:spcBef>
              <a:buFont typeface="Wingdings" panose="05000000000000000000" charset="0"/>
              <a:buChar char="Ø"/>
            </a:pPr>
            <a:r>
              <a:rPr lang="zh-CN" altLang="en-US" b="1" dirty="0"/>
              <a:t>结论是复杂形式</a:t>
            </a:r>
            <a:endParaRPr lang="en-US" altLang="zh-CN" b="1" dirty="0"/>
          </a:p>
          <a:p>
            <a:pPr>
              <a:spcBef>
                <a:spcPts val="600"/>
              </a:spcBef>
            </a:pPr>
            <a:r>
              <a:rPr lang="zh-CN" altLang="en-US" b="1" dirty="0"/>
              <a:t>            例</a:t>
            </a:r>
            <a:r>
              <a:rPr lang="en-US" altLang="zh-CN" b="1" dirty="0"/>
              <a:t>7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lvl="0">
              <a:spcBef>
                <a:spcPts val="600"/>
              </a:spcBef>
            </a:pPr>
            <a:endParaRPr lang="en-US" altLang="zh-C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lgn="just">
              <a:spcBef>
                <a:spcPts val="600"/>
              </a:spcBef>
            </a:pPr>
            <a:r>
              <a:rPr lang="zh-CN" altLang="en-US" b="1" dirty="0"/>
              <a:t>例</a:t>
            </a:r>
            <a:r>
              <a:rPr lang="en-US" altLang="zh-CN" b="1" dirty="0"/>
              <a:t>1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lgn="just">
              <a:spcBef>
                <a:spcPts val="600"/>
              </a:spcBef>
            </a:pPr>
            <a:r>
              <a:rPr lang="zh-CN" altLang="en-US" dirty="0">
                <a:sym typeface="Symbol" panose="05050102010706020507" pitchFamily="18" charset="2"/>
              </a:rPr>
              <a:t>结论是蕴含式：引入前提、假设蕴涵前件，推后件</a:t>
            </a:r>
            <a:endParaRPr lang="en-US" altLang="zh-CN" dirty="0"/>
          </a:p>
          <a:p>
            <a:pPr>
              <a:spcBef>
                <a:spcPts val="600"/>
              </a:spcBef>
            </a:pPr>
            <a:endParaRPr lang="en-US" altLang="zh-CN" b="1" dirty="0">
              <a:sym typeface="Symbol" panose="05050102010706020507" pitchFamily="18" charset="2"/>
            </a:endParaRPr>
          </a:p>
          <a:p>
            <a:pPr>
              <a:spcBef>
                <a:spcPts val="600"/>
              </a:spcBef>
            </a:pPr>
            <a:r>
              <a:rPr lang="zh-CN" altLang="en-US" b="1" dirty="0"/>
              <a:t>例</a:t>
            </a:r>
            <a:r>
              <a:rPr lang="en-US" altLang="zh-CN" b="1" dirty="0"/>
              <a:t>1</a:t>
            </a:r>
            <a:endParaRPr lang="en-US" altLang="zh-CN" b="1" dirty="0">
              <a:sym typeface="Symbol" panose="05050102010706020507" pitchFamily="18" charset="2"/>
            </a:endParaRPr>
          </a:p>
          <a:p>
            <a:pPr>
              <a:spcBef>
                <a:spcPts val="600"/>
              </a:spcBef>
            </a:pPr>
            <a:r>
              <a:rPr lang="en-US" altLang="zh-CN" dirty="0">
                <a:sym typeface="Symbol" panose="05050102010706020507" pitchFamily="18" charset="2"/>
              </a:rPr>
              <a:t>(1) x(A(x)B(x))</a:t>
            </a:r>
          </a:p>
          <a:p>
            <a:pPr>
              <a:spcBef>
                <a:spcPts val="600"/>
              </a:spcBef>
            </a:pPr>
            <a:r>
              <a:rPr lang="en-US" altLang="zh-CN" dirty="0">
                <a:sym typeface="Symbol" panose="05050102010706020507" pitchFamily="18" charset="2"/>
              </a:rPr>
              <a:t>(2)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(3) 	A(x)</a:t>
            </a:r>
          </a:p>
          <a:p>
            <a:pPr>
              <a:spcBef>
                <a:spcPts val="600"/>
              </a:spcBef>
            </a:pPr>
            <a:r>
              <a:rPr lang="en-US" altLang="zh-CN" dirty="0">
                <a:sym typeface="Symbol" panose="05050102010706020507" pitchFamily="18" charset="2"/>
              </a:rPr>
              <a:t>(4)	A(x)B(x)</a:t>
            </a:r>
          </a:p>
          <a:p>
            <a:pPr>
              <a:spcBef>
                <a:spcPts val="600"/>
              </a:spcBef>
            </a:pPr>
            <a:r>
              <a:rPr lang="en-US" altLang="zh-CN" dirty="0">
                <a:sym typeface="Symbol" panose="05050102010706020507" pitchFamily="18" charset="2"/>
              </a:rPr>
              <a:t>(5)	B(x)</a:t>
            </a:r>
          </a:p>
          <a:p>
            <a:pPr>
              <a:spcBef>
                <a:spcPts val="600"/>
              </a:spcBef>
            </a:pPr>
            <a:r>
              <a:rPr lang="en-US" altLang="zh-CN" dirty="0">
                <a:sym typeface="Symbol" panose="05050102010706020507" pitchFamily="18" charset="2"/>
              </a:rPr>
              <a:t>(6) 	</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r>
              <a:rPr lang="en-US" altLang="zh-CN" dirty="0">
                <a:sym typeface="Symbol" panose="05050102010706020507" pitchFamily="18" charset="2"/>
              </a:rPr>
              <a:t>(7)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endParaRPr lang="en-US" altLang="zh-CN" b="1" dirty="0"/>
          </a:p>
          <a:p>
            <a:pPr>
              <a:spcBef>
                <a:spcPts val="600"/>
              </a:spcBef>
            </a:pP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lgn="just">
              <a:spcBef>
                <a:spcPts val="600"/>
              </a:spcBef>
            </a:pPr>
            <a:r>
              <a:rPr lang="zh-CN" altLang="en-US" b="1" dirty="0"/>
              <a:t>例</a:t>
            </a:r>
            <a:r>
              <a:rPr lang="en-US" altLang="zh-CN" b="1" dirty="0"/>
              <a:t>1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lgn="just">
              <a:spcBef>
                <a:spcPts val="600"/>
              </a:spcBef>
            </a:pPr>
            <a:r>
              <a:rPr lang="zh-CN" altLang="en-US" dirty="0">
                <a:sym typeface="Symbol" panose="05050102010706020507" pitchFamily="18" charset="2"/>
              </a:rPr>
              <a:t>结论是蕴含式：引入前提、假设蕴涵前件，推后件</a:t>
            </a:r>
            <a:endParaRPr lang="en-US" altLang="zh-CN" dirty="0"/>
          </a:p>
          <a:p>
            <a:pPr>
              <a:spcBef>
                <a:spcPts val="600"/>
              </a:spcBef>
            </a:pPr>
            <a:r>
              <a:rPr lang="zh-CN" altLang="en-US" b="1" dirty="0"/>
              <a:t>例</a:t>
            </a:r>
            <a:r>
              <a:rPr lang="en-US" altLang="zh-CN" b="1" dirty="0"/>
              <a:t>2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r>
              <a:rPr lang="en-US" altLang="zh-CN" b="1" dirty="0">
                <a:sym typeface="Symbol" panose="05050102010706020507" pitchFamily="18" charset="2"/>
              </a:rPr>
              <a:t> </a:t>
            </a:r>
          </a:p>
          <a:p>
            <a:pPr>
              <a:spcBef>
                <a:spcPts val="600"/>
              </a:spcBef>
            </a:pPr>
            <a:endParaRPr lang="en-US" altLang="zh-CN" b="1" dirty="0">
              <a:sym typeface="Symbol" panose="05050102010706020507" pitchFamily="18" charset="2"/>
            </a:endParaRPr>
          </a:p>
          <a:p>
            <a:pPr>
              <a:spcBef>
                <a:spcPts val="600"/>
              </a:spcBef>
            </a:pPr>
            <a:r>
              <a:rPr lang="zh-CN" altLang="en-US" b="1" dirty="0"/>
              <a:t>例</a:t>
            </a:r>
            <a:r>
              <a:rPr lang="en-US" altLang="zh-CN" b="1" dirty="0"/>
              <a:t>2</a:t>
            </a:r>
            <a:endParaRPr lang="en-US" altLang="zh-CN" b="1" dirty="0">
              <a:sym typeface="Symbol" panose="05050102010706020507" pitchFamily="18" charset="2"/>
            </a:endParaRPr>
          </a:p>
          <a:p>
            <a:pPr>
              <a:spcBef>
                <a:spcPts val="600"/>
              </a:spcBef>
            </a:pPr>
            <a:r>
              <a:rPr lang="en-US" altLang="zh-CN" dirty="0">
                <a:sym typeface="Symbol" panose="05050102010706020507" pitchFamily="18" charset="2"/>
              </a:rPr>
              <a:t>(1) x(A(x)B(x))</a:t>
            </a:r>
          </a:p>
          <a:p>
            <a:pPr>
              <a:spcBef>
                <a:spcPts val="600"/>
              </a:spcBef>
            </a:pPr>
            <a:r>
              <a:rPr lang="en-US" altLang="zh-CN" dirty="0">
                <a:sym typeface="Symbol" panose="05050102010706020507" pitchFamily="18" charset="2"/>
              </a:rPr>
              <a:t>(2)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(3) 	A(y)</a:t>
            </a:r>
          </a:p>
          <a:p>
            <a:pPr>
              <a:spcBef>
                <a:spcPts val="600"/>
              </a:spcBef>
            </a:pPr>
            <a:r>
              <a:rPr lang="en-US" altLang="zh-CN" dirty="0">
                <a:sym typeface="Symbol" panose="05050102010706020507" pitchFamily="18" charset="2"/>
              </a:rPr>
              <a:t>(4)	A(y)B(y)</a:t>
            </a:r>
          </a:p>
          <a:p>
            <a:pPr>
              <a:spcBef>
                <a:spcPts val="600"/>
              </a:spcBef>
            </a:pPr>
            <a:r>
              <a:rPr lang="en-US" altLang="zh-CN" dirty="0">
                <a:sym typeface="Symbol" panose="05050102010706020507" pitchFamily="18" charset="2"/>
              </a:rPr>
              <a:t>(5)	B(y)</a:t>
            </a:r>
          </a:p>
          <a:p>
            <a:pPr>
              <a:spcBef>
                <a:spcPts val="600"/>
              </a:spcBef>
            </a:pPr>
            <a:r>
              <a:rPr lang="en-US" altLang="zh-CN" dirty="0">
                <a:sym typeface="Symbol" panose="05050102010706020507" pitchFamily="18" charset="2"/>
              </a:rPr>
              <a:t>(6) 	 </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r>
              <a:rPr lang="en-US" altLang="zh-CN" dirty="0">
                <a:sym typeface="Symbol" panose="05050102010706020507" pitchFamily="18" charset="2"/>
              </a:rPr>
              <a:t>(7) </a:t>
            </a:r>
            <a:r>
              <a:rPr lang="en-US" altLang="zh-CN" dirty="0" err="1">
                <a:sym typeface="Symbol" panose="05050102010706020507" pitchFamily="18" charset="2"/>
              </a:rPr>
              <a:t>xA</a:t>
            </a:r>
            <a:r>
              <a:rPr lang="en-US" altLang="zh-CN" dirty="0">
                <a:sym typeface="Symbol" panose="05050102010706020507" pitchFamily="18" charset="2"/>
              </a:rPr>
              <a:t>(x) </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endParaRPr lang="en-US" altLang="zh-CN" b="1" dirty="0"/>
          </a:p>
          <a:p>
            <a:pPr>
              <a:spcBef>
                <a:spcPts val="600"/>
              </a:spcBef>
            </a:pPr>
            <a:endParaRPr lang="en-US" altLang="zh-C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a:t>例</a:t>
            </a:r>
            <a:r>
              <a:rPr lang="en-US" altLang="zh-CN" b="1"/>
              <a:t>3  </a:t>
            </a:r>
            <a:r>
              <a:rPr lang="en-US" altLang="zh-CN">
                <a:sym typeface="Symbol" panose="05050102010706020507" pitchFamily="18" charset="2"/>
              </a:rPr>
              <a:t>xA(x)╞ xA(x)</a:t>
            </a:r>
          </a:p>
          <a:p>
            <a:pPr>
              <a:spcBef>
                <a:spcPts val="600"/>
              </a:spcBef>
            </a:pPr>
            <a:r>
              <a:rPr lang="zh-CN" altLang="en-US">
                <a:sym typeface="Symbol" panose="05050102010706020507" pitchFamily="18" charset="2"/>
              </a:rPr>
              <a:t>结论是全称量词加谓词：引入前提、引入谓词的否定，最后一步使用全称引入</a:t>
            </a:r>
            <a:endParaRPr lang="en-US" altLang="zh-CN">
              <a:sym typeface="Symbol" panose="05050102010706020507" pitchFamily="18" charset="2"/>
            </a:endParaRPr>
          </a:p>
          <a:p>
            <a:pPr>
              <a:spcBef>
                <a:spcPts val="600"/>
              </a:spcBef>
            </a:pPr>
            <a:endParaRPr lang="en-US" altLang="zh-CN" b="1">
              <a:sym typeface="Symbol" panose="05050102010706020507" pitchFamily="18" charset="2"/>
            </a:endParaRPr>
          </a:p>
          <a:p>
            <a:pPr>
              <a:spcBef>
                <a:spcPts val="600"/>
              </a:spcBef>
            </a:pPr>
            <a:r>
              <a:rPr lang="zh-CN" altLang="en-US" b="1"/>
              <a:t>例</a:t>
            </a:r>
            <a:r>
              <a:rPr lang="en-US" altLang="zh-CN" b="1"/>
              <a:t>3</a:t>
            </a:r>
            <a:endParaRPr lang="en-US" altLang="zh-CN" b="1">
              <a:sym typeface="Symbol" panose="05050102010706020507" pitchFamily="18" charset="2"/>
            </a:endParaRPr>
          </a:p>
          <a:p>
            <a:pPr>
              <a:spcBef>
                <a:spcPts val="600"/>
              </a:spcBef>
            </a:pPr>
            <a:r>
              <a:rPr lang="en-US" altLang="zh-CN">
                <a:sym typeface="Symbol" panose="05050102010706020507" pitchFamily="18" charset="2"/>
              </a:rPr>
              <a:t>(1) xA(x)</a:t>
            </a:r>
          </a:p>
          <a:p>
            <a:pPr>
              <a:spcBef>
                <a:spcPts val="600"/>
              </a:spcBef>
            </a:pPr>
            <a:r>
              <a:rPr lang="en-US" altLang="zh-CN">
                <a:sym typeface="Symbol" panose="05050102010706020507" pitchFamily="18" charset="2"/>
              </a:rPr>
              <a:t>(2) 	A(x)</a:t>
            </a:r>
          </a:p>
          <a:p>
            <a:pPr>
              <a:spcBef>
                <a:spcPts val="600"/>
              </a:spcBef>
            </a:pPr>
            <a:r>
              <a:rPr lang="en-US" altLang="zh-CN">
                <a:sym typeface="Symbol" panose="05050102010706020507" pitchFamily="18" charset="2"/>
              </a:rPr>
              <a:t>(3) 	xA(x)</a:t>
            </a:r>
          </a:p>
          <a:p>
            <a:pPr>
              <a:spcBef>
                <a:spcPts val="600"/>
              </a:spcBef>
            </a:pPr>
            <a:r>
              <a:rPr lang="en-US" altLang="zh-CN">
                <a:sym typeface="Symbol" panose="05050102010706020507" pitchFamily="18" charset="2"/>
              </a:rPr>
              <a:t>(4) A(x)</a:t>
            </a:r>
            <a:r>
              <a:rPr lang="zh-CN" altLang="en-US">
                <a:sym typeface="Symbol" panose="05050102010706020507" pitchFamily="18" charset="2"/>
              </a:rPr>
              <a:t>引入前提、引入谓词的否定，最后一步使用全称引入</a:t>
            </a:r>
            <a:endParaRPr lang="en-US" altLang="zh-CN">
              <a:sym typeface="Symbol" panose="05050102010706020507" pitchFamily="18" charset="2"/>
            </a:endParaRPr>
          </a:p>
          <a:p>
            <a:pPr>
              <a:spcBef>
                <a:spcPts val="600"/>
              </a:spcBef>
            </a:pPr>
            <a:r>
              <a:rPr lang="en-US" altLang="zh-CN">
                <a:sym typeface="Symbol" panose="05050102010706020507" pitchFamily="18" charset="2"/>
              </a:rPr>
              <a:t>(5) xA(x)</a:t>
            </a:r>
            <a:endParaRPr lang="en-US" altLang="zh-CN"/>
          </a:p>
          <a:p>
            <a:pPr>
              <a:spcBef>
                <a:spcPts val="600"/>
              </a:spcBef>
            </a:pPr>
            <a:endParaRPr lang="en-US" altLang="zh-CN"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dirty="0"/>
              <a:t>例</a:t>
            </a:r>
            <a:r>
              <a:rPr lang="en-US" altLang="zh-CN" b="1" dirty="0"/>
              <a:t>3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zh-CN" altLang="en-US" dirty="0">
                <a:sym typeface="Symbol" panose="05050102010706020507" pitchFamily="18" charset="2"/>
              </a:rPr>
              <a:t>结论是全称量词加谓词：引入前提、引入谓词的否定，最后一步使用全称引入</a:t>
            </a:r>
            <a:endParaRPr lang="en-US" altLang="zh-CN" dirty="0">
              <a:sym typeface="Symbol" panose="05050102010706020507" pitchFamily="18" charset="2"/>
            </a:endParaRPr>
          </a:p>
          <a:p>
            <a:pPr>
              <a:spcBef>
                <a:spcPts val="600"/>
              </a:spcBef>
            </a:pPr>
            <a:r>
              <a:rPr lang="zh-CN" altLang="en-US" b="1" dirty="0"/>
              <a:t>例</a:t>
            </a:r>
            <a:r>
              <a:rPr lang="en-US" altLang="zh-CN" b="1" dirty="0"/>
              <a:t>4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x(A(x)B(x))</a:t>
            </a:r>
            <a:r>
              <a:rPr lang="en-US" altLang="zh-CN" b="1" dirty="0">
                <a:sym typeface="Symbol" panose="05050102010706020507" pitchFamily="18" charset="2"/>
              </a:rPr>
              <a:t> </a:t>
            </a:r>
          </a:p>
          <a:p>
            <a:pPr>
              <a:spcBef>
                <a:spcPts val="600"/>
              </a:spcBef>
            </a:pPr>
            <a:endParaRPr lang="en-US" altLang="zh-CN" b="1" dirty="0">
              <a:sym typeface="Symbol" panose="05050102010706020507" pitchFamily="18" charset="2"/>
            </a:endParaRPr>
          </a:p>
          <a:p>
            <a:pPr>
              <a:spcBef>
                <a:spcPts val="600"/>
              </a:spcBef>
            </a:pPr>
            <a:r>
              <a:rPr lang="zh-CN" altLang="en-US" b="1" dirty="0"/>
              <a:t>例</a:t>
            </a:r>
            <a:r>
              <a:rPr lang="en-US" altLang="zh-CN" b="1" dirty="0"/>
              <a:t>4</a:t>
            </a:r>
            <a:endParaRPr lang="en-US" altLang="zh-CN" b="1" dirty="0">
              <a:sym typeface="Symbol" panose="05050102010706020507" pitchFamily="18" charset="2"/>
            </a:endParaRPr>
          </a:p>
          <a:p>
            <a:pPr marL="342900" indent="-342900">
              <a:spcBef>
                <a:spcPts val="600"/>
              </a:spcBef>
              <a:buAutoNum type="arabicParenBoth"/>
            </a:pP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(2) 	(A(x)B(x))</a:t>
            </a:r>
          </a:p>
          <a:p>
            <a:pPr>
              <a:spcBef>
                <a:spcPts val="600"/>
              </a:spcBef>
            </a:pPr>
            <a:r>
              <a:rPr lang="en-US" altLang="zh-CN" dirty="0">
                <a:sym typeface="Symbol" panose="05050102010706020507" pitchFamily="18" charset="2"/>
              </a:rPr>
              <a:t>(3)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(4)		A(x)</a:t>
            </a:r>
          </a:p>
          <a:p>
            <a:pPr>
              <a:spcBef>
                <a:spcPts val="600"/>
              </a:spcBef>
            </a:pPr>
            <a:r>
              <a:rPr lang="en-US" altLang="zh-CN" dirty="0">
                <a:sym typeface="Symbol" panose="05050102010706020507" pitchFamily="18" charset="2"/>
              </a:rPr>
              <a:t>(5)		A(x)B(x)</a:t>
            </a:r>
          </a:p>
          <a:p>
            <a:pPr>
              <a:spcBef>
                <a:spcPts val="600"/>
              </a:spcBef>
            </a:pPr>
            <a:r>
              <a:rPr lang="en-US" altLang="zh-CN" dirty="0"/>
              <a:t>(6)		</a:t>
            </a:r>
            <a:r>
              <a:rPr lang="en-US" altLang="zh-CN" dirty="0">
                <a:sym typeface="Symbol" panose="05050102010706020507" pitchFamily="18" charset="2"/>
              </a:rPr>
              <a:t></a:t>
            </a:r>
            <a:r>
              <a:rPr lang="en-US" altLang="zh-CN" dirty="0" err="1">
                <a:sym typeface="Symbol" panose="05050102010706020507" pitchFamily="18" charset="2"/>
              </a:rPr>
              <a:t>xB</a:t>
            </a:r>
            <a:r>
              <a:rPr lang="en-US" altLang="zh-CN" dirty="0">
                <a:sym typeface="Symbol" panose="05050102010706020507" pitchFamily="18" charset="2"/>
              </a:rPr>
              <a:t>(x)</a:t>
            </a:r>
            <a:endParaRPr lang="en-US" altLang="zh-CN" dirty="0"/>
          </a:p>
          <a:p>
            <a:pPr>
              <a:spcBef>
                <a:spcPts val="600"/>
              </a:spcBef>
            </a:pPr>
            <a:r>
              <a:rPr lang="en-US" altLang="zh-CN" dirty="0"/>
              <a:t>(7)		</a:t>
            </a:r>
            <a:r>
              <a:rPr lang="en-US" altLang="zh-CN" dirty="0">
                <a:sym typeface="Symbol" panose="05050102010706020507" pitchFamily="18" charset="2"/>
              </a:rPr>
              <a:t>B(x)</a:t>
            </a:r>
          </a:p>
          <a:p>
            <a:pPr>
              <a:spcBef>
                <a:spcPts val="600"/>
              </a:spcBef>
            </a:pPr>
            <a:r>
              <a:rPr lang="en-US" altLang="zh-CN" dirty="0">
                <a:sym typeface="Symbol" panose="05050102010706020507" pitchFamily="18" charset="2"/>
              </a:rPr>
              <a:t>(8)		A(x)B(x)</a:t>
            </a:r>
          </a:p>
          <a:p>
            <a:pPr>
              <a:spcBef>
                <a:spcPts val="600"/>
              </a:spcBef>
            </a:pPr>
            <a:r>
              <a:rPr lang="en-US" altLang="zh-CN" dirty="0"/>
              <a:t>(9)	</a:t>
            </a:r>
            <a:r>
              <a:rPr lang="en-US" altLang="zh-CN" dirty="0">
                <a:sym typeface="Symbol" panose="05050102010706020507" pitchFamily="18" charset="2"/>
              </a:rPr>
              <a:t> A(x)B(x)</a:t>
            </a:r>
            <a:endParaRPr lang="en-US" altLang="zh-CN" dirty="0"/>
          </a:p>
          <a:p>
            <a:pPr>
              <a:spcBef>
                <a:spcPts val="600"/>
              </a:spcBef>
            </a:pPr>
            <a:r>
              <a:rPr lang="en-US" altLang="zh-CN" dirty="0"/>
              <a:t>(10)</a:t>
            </a:r>
            <a:r>
              <a:rPr lang="en-US" altLang="zh-CN" dirty="0">
                <a:sym typeface="Symbol" panose="05050102010706020507" pitchFamily="18" charset="2"/>
              </a:rPr>
              <a:t> A(x)B(x)</a:t>
            </a:r>
          </a:p>
          <a:p>
            <a:pPr>
              <a:spcBef>
                <a:spcPts val="600"/>
              </a:spcBef>
            </a:pPr>
            <a:r>
              <a:rPr lang="en-US" altLang="zh-CN" dirty="0">
                <a:sym typeface="Symbol" panose="05050102010706020507" pitchFamily="18" charset="2"/>
              </a:rPr>
              <a:t>(11) x(A(x)B(x))</a:t>
            </a:r>
            <a:r>
              <a:rPr lang="en-US" altLang="zh-CN" b="1" dirty="0">
                <a:sym typeface="Symbol" panose="05050102010706020507" pitchFamily="18" charset="2"/>
              </a:rPr>
              <a:t> </a:t>
            </a:r>
            <a:endParaRPr lang="en-US" altLang="zh-CN" dirty="0">
              <a:sym typeface="Symbol" panose="05050102010706020507" pitchFamily="18" charset="2"/>
            </a:endParaRPr>
          </a:p>
          <a:p>
            <a:pPr>
              <a:spcBef>
                <a:spcPts val="600"/>
              </a:spcBef>
            </a:pPr>
            <a:endParaRPr lang="en-US" altLang="zh-CN" dirty="0"/>
          </a:p>
          <a:p>
            <a:pPr>
              <a:spcBef>
                <a:spcPts val="600"/>
              </a:spcBef>
            </a:pPr>
            <a:endParaRPr lang="en-US"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5FBB97-B4AB-4D20-B60D-B569A277A8D2}"/>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0097BC17-703C-4B8C-8710-06779EC72159}"/>
              </a:ext>
            </a:extLst>
          </p:cNvPr>
          <p:cNvSpPr>
            <a:spLocks noGrp="1"/>
          </p:cNvSpPr>
          <p:nvPr>
            <p:ph type="body" sz="quarter" idx="14"/>
          </p:nvPr>
        </p:nvSpPr>
        <p:spPr/>
        <p:txBody>
          <a:bodyPr/>
          <a:lstStyle/>
          <a:p>
            <a:pPr algn="just">
              <a:spcBef>
                <a:spcPts val="600"/>
              </a:spcBef>
            </a:pPr>
            <a:r>
              <a:rPr lang="zh-CN" altLang="en-US" b="1" dirty="0"/>
              <a:t>定义</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为谓词公式，若</a:t>
            </a:r>
            <a:r>
              <a:rPr lang="zh-CN" altLang="en-US" dirty="0">
                <a:sym typeface="Symbol" panose="05050102010706020507" pitchFamily="18" charset="2"/>
              </a:rPr>
              <a:t></a:t>
            </a:r>
            <a:r>
              <a:rPr lang="zh-CN" altLang="en-US" dirty="0"/>
              <a:t>具有如下形式</a:t>
            </a:r>
          </a:p>
          <a:p>
            <a:pPr algn="ctr">
              <a:spcBef>
                <a:spcPts val="600"/>
              </a:spcBef>
            </a:pPr>
            <a:r>
              <a:rPr lang="zh-CN" altLang="en-US" dirty="0">
                <a:sym typeface="Symbol" panose="05050102010706020507" pitchFamily="18" charset="2"/>
              </a:rPr>
              <a:t></a:t>
            </a:r>
            <a:r>
              <a:rPr lang="en-US" altLang="zh-CN" dirty="0">
                <a:sym typeface="Symbol" panose="05050102010706020507" pitchFamily="18" charset="2"/>
              </a:rPr>
              <a:t>x</a:t>
            </a:r>
            <a:r>
              <a:rPr lang="en-US" altLang="zh-CN" baseline="-25000" dirty="0">
                <a:sym typeface="Symbol" panose="05050102010706020507" pitchFamily="18" charset="2"/>
              </a:rPr>
              <a:t>1</a:t>
            </a:r>
            <a:r>
              <a:rPr lang="en-US" altLang="zh-CN" dirty="0">
                <a:sym typeface="Symbol" panose="05050102010706020507" pitchFamily="18" charset="2"/>
              </a:rPr>
              <a:t>x</a:t>
            </a:r>
            <a:r>
              <a:rPr lang="en-US" altLang="zh-CN" baseline="-25000" dirty="0">
                <a:sym typeface="Symbol" panose="05050102010706020507" pitchFamily="18" charset="2"/>
              </a:rPr>
              <a:t>2</a:t>
            </a:r>
            <a:r>
              <a:rPr lang="en-US" altLang="zh-CN" dirty="0">
                <a:sym typeface="Symbol" panose="05050102010706020507" pitchFamily="18" charset="2"/>
              </a:rPr>
              <a:t> … </a:t>
            </a:r>
            <a:r>
              <a:rPr lang="en-US" altLang="zh-CN" dirty="0" err="1">
                <a:sym typeface="Symbol" panose="05050102010706020507" pitchFamily="18" charset="2"/>
              </a:rPr>
              <a:t>x</a:t>
            </a:r>
            <a:r>
              <a:rPr lang="en-US" altLang="zh-CN" baseline="-25000" dirty="0" err="1">
                <a:sym typeface="Symbol" panose="05050102010706020507" pitchFamily="18" charset="2"/>
              </a:rPr>
              <a:t>n</a:t>
            </a:r>
            <a:r>
              <a:rPr lang="en-US" altLang="zh-CN" dirty="0">
                <a:sym typeface="Symbol" panose="05050102010706020507" pitchFamily="18" charset="2"/>
              </a:rPr>
              <a:t> </a:t>
            </a:r>
            <a:endParaRPr lang="en-US" altLang="zh-CN" dirty="0"/>
          </a:p>
          <a:p>
            <a:pPr algn="just">
              <a:spcBef>
                <a:spcPts val="600"/>
              </a:spcBef>
            </a:pPr>
            <a:r>
              <a:rPr lang="zh-CN" altLang="en-US" dirty="0"/>
              <a:t>其中诸</a:t>
            </a:r>
            <a:r>
              <a:rPr lang="zh-CN" altLang="en-US" dirty="0">
                <a:sym typeface="Symbol" panose="05050102010706020507" pitchFamily="18" charset="2"/>
              </a:rPr>
              <a:t></a:t>
            </a:r>
            <a:r>
              <a:rPr lang="zh-CN" altLang="en-US" dirty="0"/>
              <a:t>表示</a:t>
            </a:r>
            <a:r>
              <a:rPr lang="zh-CN" altLang="en-US" dirty="0">
                <a:sym typeface="Symbol" panose="05050102010706020507" pitchFamily="18" charset="2"/>
              </a:rPr>
              <a:t></a:t>
            </a:r>
            <a:r>
              <a:rPr lang="zh-CN" altLang="en-US" dirty="0"/>
              <a:t>或</a:t>
            </a:r>
            <a:r>
              <a:rPr lang="zh-CN" altLang="en-US" dirty="0">
                <a:sym typeface="Symbol" panose="05050102010706020507" pitchFamily="18" charset="2"/>
              </a:rPr>
              <a:t></a:t>
            </a:r>
            <a:r>
              <a:rPr lang="zh-CN" altLang="en-US" dirty="0"/>
              <a:t>，</a:t>
            </a:r>
            <a:r>
              <a:rPr lang="zh-CN" altLang="en-US" dirty="0">
                <a:sym typeface="Symbol" panose="05050102010706020507" pitchFamily="18" charset="2"/>
              </a:rPr>
              <a:t></a:t>
            </a:r>
            <a:r>
              <a:rPr lang="zh-CN" altLang="en-US" dirty="0"/>
              <a:t>是不含量词的谓词公式，则称</a:t>
            </a:r>
            <a:r>
              <a:rPr lang="zh-CN" altLang="en-US" dirty="0">
                <a:sym typeface="Symbol" panose="05050102010706020507" pitchFamily="18" charset="2"/>
              </a:rPr>
              <a:t></a:t>
            </a:r>
            <a:r>
              <a:rPr lang="zh-CN" altLang="en-US" dirty="0"/>
              <a:t>为前束范式。</a:t>
            </a:r>
            <a:endParaRPr lang="en-US" altLang="zh-CN" dirty="0"/>
          </a:p>
          <a:p>
            <a:pPr algn="just">
              <a:spcBef>
                <a:spcPts val="600"/>
              </a:spcBef>
            </a:pPr>
            <a:endParaRPr lang="zh-CN" altLang="en-US" dirty="0"/>
          </a:p>
          <a:p>
            <a:pPr algn="just">
              <a:spcBef>
                <a:spcPts val="600"/>
              </a:spcBef>
            </a:pPr>
            <a:r>
              <a:rPr lang="zh-CN" altLang="en-US" dirty="0"/>
              <a:t>将谓词公式化为与之等价的前束范式的步骤如下：</a:t>
            </a:r>
          </a:p>
          <a:p>
            <a:pPr algn="just">
              <a:spcBef>
                <a:spcPts val="600"/>
              </a:spcBef>
            </a:pPr>
            <a:r>
              <a:rPr lang="zh-CN" altLang="en-US" dirty="0"/>
              <a:t> </a:t>
            </a:r>
            <a:r>
              <a:rPr lang="en-US" altLang="zh-CN" dirty="0"/>
              <a:t>1) </a:t>
            </a:r>
            <a:r>
              <a:rPr lang="zh-CN" altLang="en-US" dirty="0"/>
              <a:t>联结词归约：消去蕴涵联接词和等价联接词；</a:t>
            </a:r>
          </a:p>
          <a:p>
            <a:pPr algn="just">
              <a:spcBef>
                <a:spcPts val="600"/>
              </a:spcBef>
            </a:pPr>
            <a:r>
              <a:rPr lang="zh-CN" altLang="en-US" dirty="0"/>
              <a:t> </a:t>
            </a:r>
            <a:r>
              <a:rPr lang="en-US" altLang="zh-CN" dirty="0"/>
              <a:t>2) </a:t>
            </a:r>
            <a:r>
              <a:rPr lang="zh-CN" altLang="en-US" dirty="0"/>
              <a:t>否定词深入：将所有否定词移到命题变元或谓词变元之前；</a:t>
            </a:r>
          </a:p>
          <a:p>
            <a:pPr algn="just">
              <a:spcBef>
                <a:spcPts val="600"/>
              </a:spcBef>
            </a:pPr>
            <a:r>
              <a:rPr lang="zh-CN" altLang="en-US" dirty="0"/>
              <a:t> </a:t>
            </a:r>
            <a:r>
              <a:rPr lang="en-US" altLang="zh-CN" dirty="0"/>
              <a:t>3) </a:t>
            </a:r>
            <a:r>
              <a:rPr lang="zh-CN" altLang="en-US" dirty="0"/>
              <a:t>约束变元改名：将所有约束变元均改为两两不同名，并使所有的约束变元与自由变元不同名；</a:t>
            </a:r>
          </a:p>
          <a:p>
            <a:pPr algn="just">
              <a:spcBef>
                <a:spcPts val="600"/>
              </a:spcBef>
            </a:pPr>
            <a:r>
              <a:rPr lang="zh-CN" altLang="en-US" dirty="0"/>
              <a:t> </a:t>
            </a:r>
            <a:r>
              <a:rPr lang="en-US" altLang="zh-CN" dirty="0"/>
              <a:t>4) </a:t>
            </a:r>
            <a:r>
              <a:rPr lang="zh-CN" altLang="en-US" dirty="0"/>
              <a:t>量词前移：将所有量词按其在谓词公式中的位置顺序全部顺序移到整个谓词公式之前。</a:t>
            </a:r>
          </a:p>
          <a:p>
            <a:endParaRPr lang="zh-CN" altLang="en-US" dirty="0"/>
          </a:p>
        </p:txBody>
      </p:sp>
      <p:sp>
        <p:nvSpPr>
          <p:cNvPr id="4" name="矩形 3">
            <a:extLst>
              <a:ext uri="{FF2B5EF4-FFF2-40B4-BE49-F238E27FC236}">
                <a16:creationId xmlns:a16="http://schemas.microsoft.com/office/drawing/2014/main" id="{20568226-1222-41C9-B5C8-56AF1C2AC9B2}"/>
              </a:ext>
            </a:extLst>
          </p:cNvPr>
          <p:cNvSpPr/>
          <p:nvPr/>
        </p:nvSpPr>
        <p:spPr>
          <a:xfrm>
            <a:off x="684260" y="1389180"/>
            <a:ext cx="8152169" cy="133101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2890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dirty="0"/>
              <a:t>例</a:t>
            </a:r>
            <a:r>
              <a:rPr lang="en-US" altLang="zh-CN" b="1" dirty="0"/>
              <a:t>5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x(A(x)B(x)) </a:t>
            </a:r>
          </a:p>
          <a:p>
            <a:pPr>
              <a:spcBef>
                <a:spcPts val="600"/>
              </a:spcBef>
            </a:pPr>
            <a:r>
              <a:rPr lang="zh-CN" altLang="en-US" dirty="0">
                <a:sym typeface="Symbol" panose="05050102010706020507" pitchFamily="18" charset="2"/>
              </a:rPr>
              <a:t>结论是全称量词加蕴含式：引入前提、假设蕴含式前件，最后一步全称引入</a:t>
            </a:r>
            <a:endParaRPr lang="en-US" altLang="zh-CN" dirty="0">
              <a:sym typeface="Symbol" panose="05050102010706020507" pitchFamily="18" charset="2"/>
            </a:endParaRPr>
          </a:p>
          <a:p>
            <a:endParaRPr lang="zh-CN" altLang="en-US" dirty="0"/>
          </a:p>
          <a:p>
            <a:pPr>
              <a:spcBef>
                <a:spcPts val="600"/>
              </a:spcBef>
            </a:pPr>
            <a:r>
              <a:rPr lang="zh-CN" altLang="en-US" b="1" dirty="0">
                <a:sym typeface="+mn-ea"/>
              </a:rPr>
              <a:t>例</a:t>
            </a:r>
            <a:r>
              <a:rPr lang="en-US" altLang="zh-CN" b="1" dirty="0">
                <a:sym typeface="+mn-ea"/>
              </a:rPr>
              <a:t>5</a:t>
            </a:r>
            <a:endParaRPr lang="en-US" altLang="zh-CN" b="1" dirty="0">
              <a:sym typeface="Symbol" panose="05050102010706020507" pitchFamily="18" charset="2"/>
            </a:endParaRPr>
          </a:p>
          <a:p>
            <a:pPr marL="342900" indent="-342900">
              <a:spcBef>
                <a:spcPts val="600"/>
              </a:spcBef>
              <a:buAutoNum type="arabicParenBoth"/>
            </a:pP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(2) 	A(x)</a:t>
            </a:r>
          </a:p>
          <a:p>
            <a:pPr>
              <a:spcBef>
                <a:spcPts val="600"/>
              </a:spcBef>
            </a:pPr>
            <a:r>
              <a:rPr lang="en-US" altLang="zh-CN" dirty="0">
                <a:sym typeface="Symbol" panose="05050102010706020507" pitchFamily="18" charset="2"/>
              </a:rPr>
              <a:t>(3)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(4)	</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(5)	B(x)</a:t>
            </a:r>
          </a:p>
          <a:p>
            <a:pPr>
              <a:spcBef>
                <a:spcPts val="600"/>
              </a:spcBef>
            </a:pPr>
            <a:r>
              <a:rPr lang="en-US" altLang="zh-CN" dirty="0">
                <a:sym typeface="+mn-ea"/>
              </a:rPr>
              <a:t>(6)</a:t>
            </a:r>
            <a:r>
              <a:rPr lang="en-US" altLang="zh-CN" dirty="0">
                <a:sym typeface="Symbol" panose="05050102010706020507" pitchFamily="18" charset="2"/>
              </a:rPr>
              <a:t>A(x)B(x)</a:t>
            </a:r>
            <a:endParaRPr lang="en-US" altLang="zh-CN" dirty="0"/>
          </a:p>
          <a:p>
            <a:pPr>
              <a:spcBef>
                <a:spcPts val="600"/>
              </a:spcBef>
            </a:pPr>
            <a:r>
              <a:rPr lang="en-US" altLang="zh-CN" dirty="0">
                <a:sym typeface="+mn-ea"/>
              </a:rPr>
              <a:t>(7)</a:t>
            </a:r>
            <a:r>
              <a:rPr lang="en-US" altLang="zh-CN" dirty="0">
                <a:sym typeface="Symbol" panose="05050102010706020507" pitchFamily="18" charset="2"/>
              </a:rPr>
              <a:t>x(A(x)B(x))</a:t>
            </a:r>
            <a:r>
              <a:rPr lang="en-US" altLang="zh-CN" dirty="0">
                <a:sym typeface="+mn-ea"/>
              </a:rPr>
              <a:t>		</a:t>
            </a:r>
            <a:endParaRPr lang="en-US" altLang="zh-CN" dirty="0">
              <a:sym typeface="Symbol" panose="05050102010706020507" pitchFamily="18" charset="2"/>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dirty="0"/>
              <a:t>例</a:t>
            </a:r>
            <a:r>
              <a:rPr lang="en-US" altLang="zh-CN" b="1" dirty="0"/>
              <a:t>6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zh-CN" altLang="en-US" dirty="0">
                <a:sym typeface="Symbol" panose="05050102010706020507" pitchFamily="18" charset="2"/>
              </a:rPr>
              <a:t>结论是存在量词加谓词：引入前提、引入整个结论的否定</a:t>
            </a:r>
          </a:p>
          <a:p>
            <a:pPr>
              <a:spcBef>
                <a:spcPts val="600"/>
              </a:spcBef>
            </a:pPr>
            <a:endParaRPr lang="en-US" altLang="zh-CN" dirty="0"/>
          </a:p>
          <a:p>
            <a:pPr>
              <a:spcBef>
                <a:spcPts val="600"/>
              </a:spcBef>
            </a:pPr>
            <a:r>
              <a:rPr lang="zh-CN" altLang="en-US" b="1" dirty="0">
                <a:sym typeface="+mn-ea"/>
              </a:rPr>
              <a:t>例</a:t>
            </a:r>
            <a:r>
              <a:rPr lang="en-US" altLang="zh-CN" b="1" dirty="0">
                <a:sym typeface="+mn-ea"/>
              </a:rPr>
              <a:t>6</a:t>
            </a:r>
            <a:endParaRPr lang="en-US" altLang="zh-CN" b="1" dirty="0">
              <a:sym typeface="Symbol" panose="05050102010706020507" pitchFamily="18" charset="2"/>
            </a:endParaRPr>
          </a:p>
          <a:p>
            <a:pPr marL="342900" indent="-342900">
              <a:spcBef>
                <a:spcPts val="600"/>
              </a:spcBef>
              <a:buAutoNum type="arabicParenBoth"/>
            </a:pP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(2)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(3) 		A(x)</a:t>
            </a:r>
          </a:p>
          <a:p>
            <a:pPr>
              <a:spcBef>
                <a:spcPts val="600"/>
              </a:spcBef>
            </a:pPr>
            <a:r>
              <a:rPr lang="en-US" altLang="zh-CN" dirty="0">
                <a:sym typeface="Symbol" panose="05050102010706020507" pitchFamily="18" charset="2"/>
              </a:rPr>
              <a:t>(4)		</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(5)	A(x)</a:t>
            </a:r>
          </a:p>
          <a:p>
            <a:pPr>
              <a:spcBef>
                <a:spcPts val="600"/>
              </a:spcBef>
            </a:pPr>
            <a:r>
              <a:rPr lang="en-US" altLang="zh-CN" dirty="0">
                <a:sym typeface="+mn-ea"/>
              </a:rPr>
              <a:t>(6)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endParaRPr lang="en-US" altLang="zh-CN" dirty="0"/>
          </a:p>
          <a:p>
            <a:pPr>
              <a:spcBef>
                <a:spcPts val="600"/>
              </a:spcBef>
            </a:pPr>
            <a:r>
              <a:rPr lang="en-US" altLang="zh-CN" dirty="0">
                <a:sym typeface="+mn-ea"/>
              </a:rPr>
              <a:t>(7)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p>
          <a:p>
            <a:pPr>
              <a:spcBef>
                <a:spcPts val="600"/>
              </a:spcBef>
            </a:pPr>
            <a:endParaRPr lang="en-US" altLang="zh-C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a:xfrm>
            <a:off x="684530" y="1389380"/>
            <a:ext cx="4676140" cy="4762500"/>
          </a:xfrm>
        </p:spPr>
        <p:txBody>
          <a:bodyPr/>
          <a:lstStyle/>
          <a:p>
            <a:pPr>
              <a:spcBef>
                <a:spcPts val="600"/>
              </a:spcBef>
            </a:pPr>
            <a:r>
              <a:rPr lang="zh-CN" altLang="en-US" b="1" dirty="0"/>
              <a:t>例</a:t>
            </a:r>
            <a:r>
              <a:rPr lang="en-US" altLang="zh-CN" b="1" dirty="0"/>
              <a:t>7  </a:t>
            </a:r>
            <a:r>
              <a:rPr lang="en-US" altLang="zh-CN" dirty="0">
                <a:sym typeface="Symbol" panose="05050102010706020507" pitchFamily="18" charset="2"/>
              </a:rPr>
              <a:t>x(A(x)B(x))╞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spcBef>
                <a:spcPts val="600"/>
              </a:spcBef>
            </a:pPr>
            <a:r>
              <a:rPr lang="zh-CN" altLang="en-US" dirty="0">
                <a:sym typeface="Symbol" panose="05050102010706020507" pitchFamily="18" charset="2"/>
              </a:rPr>
              <a:t>复杂形式：引入前提、假设整个结论的否定</a:t>
            </a:r>
            <a:endParaRPr lang="en-US" altLang="zh-CN" dirty="0">
              <a:sym typeface="Symbol" panose="05050102010706020507" pitchFamily="18" charset="2"/>
            </a:endParaRPr>
          </a:p>
          <a:p>
            <a:endParaRPr lang="zh-CN" altLang="en-US" dirty="0"/>
          </a:p>
          <a:p>
            <a:pPr>
              <a:spcBef>
                <a:spcPts val="600"/>
              </a:spcBef>
            </a:pPr>
            <a:r>
              <a:rPr lang="zh-CN" altLang="en-US" b="1" dirty="0">
                <a:sym typeface="+mn-ea"/>
              </a:rPr>
              <a:t>例</a:t>
            </a:r>
            <a:r>
              <a:rPr lang="en-US" altLang="zh-CN" b="1" dirty="0">
                <a:sym typeface="+mn-ea"/>
              </a:rPr>
              <a:t>7</a:t>
            </a:r>
            <a:endParaRPr lang="en-US" altLang="zh-CN" b="1" dirty="0">
              <a:sym typeface="Symbol" panose="05050102010706020507" pitchFamily="18" charset="2"/>
            </a:endParaRPr>
          </a:p>
          <a:p>
            <a:pPr marL="342900" indent="-342900">
              <a:spcBef>
                <a:spcPts val="600"/>
              </a:spcBef>
              <a:buAutoNum type="arabicParenBoth"/>
            </a:pPr>
            <a:r>
              <a:rPr lang="en-US" altLang="zh-CN" dirty="0">
                <a:sym typeface="Symbol" panose="05050102010706020507" pitchFamily="18" charset="2"/>
              </a:rPr>
              <a:t>x(A(x)B(x))</a:t>
            </a:r>
          </a:p>
          <a:p>
            <a:pPr>
              <a:spcBef>
                <a:spcPts val="600"/>
              </a:spcBef>
            </a:pPr>
            <a:r>
              <a:rPr lang="en-US" altLang="zh-CN" dirty="0">
                <a:sym typeface="Symbol" panose="05050102010706020507" pitchFamily="18" charset="2"/>
              </a:rPr>
              <a:t>(2)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(3) 		B(x)</a:t>
            </a:r>
          </a:p>
          <a:p>
            <a:pPr>
              <a:spcBef>
                <a:spcPts val="600"/>
              </a:spcBef>
            </a:pPr>
            <a:r>
              <a:rPr lang="en-US" altLang="zh-CN" dirty="0">
                <a:sym typeface="Symbol" panose="05050102010706020507" pitchFamily="18" charset="2"/>
              </a:rPr>
              <a:t>(4)		</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Symbol" panose="05050102010706020507" pitchFamily="18" charset="2"/>
              </a:rPr>
              <a:t>(5)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a:p>
            <a:pPr>
              <a:spcBef>
                <a:spcPts val="600"/>
              </a:spcBef>
            </a:pPr>
            <a:r>
              <a:rPr lang="en-US" altLang="zh-CN" dirty="0">
                <a:sym typeface="+mn-ea"/>
              </a:rPr>
              <a:t>(6)	</a:t>
            </a:r>
            <a:r>
              <a:rPr lang="en-US" altLang="zh-CN" dirty="0">
                <a:sym typeface="Symbol" panose="05050102010706020507" pitchFamily="18" charset="2"/>
              </a:rPr>
              <a:t>B(x)</a:t>
            </a:r>
            <a:r>
              <a:rPr lang="en-US" altLang="zh-CN" dirty="0">
                <a:sym typeface="+mn-ea"/>
              </a:rPr>
              <a:t>	</a:t>
            </a:r>
            <a:endParaRPr lang="en-US" altLang="zh-CN" dirty="0"/>
          </a:p>
          <a:p>
            <a:pPr>
              <a:spcBef>
                <a:spcPts val="600"/>
              </a:spcBef>
            </a:pPr>
            <a:r>
              <a:rPr lang="en-US" altLang="zh-CN" dirty="0">
                <a:sym typeface="+mn-ea"/>
              </a:rPr>
              <a:t>(7)	</a:t>
            </a:r>
            <a:r>
              <a:rPr lang="en-US" altLang="zh-CN" dirty="0">
                <a:sym typeface="Symbol" panose="05050102010706020507" pitchFamily="18" charset="2"/>
              </a:rPr>
              <a:t>A(x)B(x)</a:t>
            </a:r>
          </a:p>
          <a:p>
            <a:pPr>
              <a:spcBef>
                <a:spcPts val="600"/>
              </a:spcBef>
            </a:pPr>
            <a:r>
              <a:rPr lang="en-US" altLang="zh-CN" dirty="0">
                <a:sym typeface="Symbol" panose="05050102010706020507" pitchFamily="18" charset="2"/>
              </a:rPr>
              <a:t>(8)		A(x)</a:t>
            </a:r>
          </a:p>
          <a:p>
            <a:pPr>
              <a:spcBef>
                <a:spcPts val="600"/>
              </a:spcBef>
            </a:pPr>
            <a:r>
              <a:rPr lang="en-US" altLang="zh-CN" dirty="0">
                <a:sym typeface="+mn-ea"/>
              </a:rPr>
              <a:t>(9)	</a:t>
            </a:r>
            <a:r>
              <a:rPr lang="en-US" altLang="zh-CN" dirty="0">
                <a:sym typeface="Symbol" panose="05050102010706020507" pitchFamily="18" charset="2"/>
              </a:rPr>
              <a:t> 		A(x)</a:t>
            </a:r>
            <a:endParaRPr lang="en-US" altLang="zh-CN" dirty="0"/>
          </a:p>
          <a:p>
            <a:pPr>
              <a:spcBef>
                <a:spcPts val="600"/>
              </a:spcBef>
            </a:pPr>
            <a:r>
              <a:rPr lang="en-US" altLang="zh-CN" dirty="0">
                <a:sym typeface="+mn-ea"/>
              </a:rPr>
              <a:t>(10)</a:t>
            </a:r>
            <a:r>
              <a:rPr lang="en-US" altLang="zh-CN" dirty="0">
                <a:sym typeface="Symbol" panose="05050102010706020507" pitchFamily="18" charset="2"/>
              </a:rPr>
              <a:t> 		A(x)</a:t>
            </a:r>
          </a:p>
          <a:p>
            <a:pPr>
              <a:spcBef>
                <a:spcPts val="600"/>
              </a:spcBef>
            </a:pPr>
            <a:endParaRPr lang="en-US" altLang="zh-CN" dirty="0">
              <a:sym typeface="Symbol" panose="05050102010706020507" pitchFamily="18" charset="2"/>
            </a:endParaRPr>
          </a:p>
          <a:p>
            <a:endParaRPr lang="zh-CN" altLang="en-US" dirty="0"/>
          </a:p>
        </p:txBody>
      </p:sp>
      <p:sp>
        <p:nvSpPr>
          <p:cNvPr id="4" name="文本占位符 2"/>
          <p:cNvSpPr>
            <a:spLocks noGrp="1"/>
          </p:cNvSpPr>
          <p:nvPr/>
        </p:nvSpPr>
        <p:spPr>
          <a:xfrm>
            <a:off x="5360670" y="1389380"/>
            <a:ext cx="3602355" cy="4762500"/>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ea"/>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spcBef>
                <a:spcPts val="600"/>
              </a:spcBef>
            </a:pPr>
            <a:r>
              <a:rPr lang="en-US" altLang="zh-CN">
                <a:sym typeface="Symbol" panose="05050102010706020507" pitchFamily="18" charset="2"/>
              </a:rPr>
              <a:t>(11) 		B(x)</a:t>
            </a:r>
            <a:r>
              <a:rPr lang="en-US" altLang="zh-CN" b="1">
                <a:sym typeface="Symbol" panose="05050102010706020507" pitchFamily="18" charset="2"/>
              </a:rPr>
              <a:t> </a:t>
            </a:r>
          </a:p>
          <a:p>
            <a:pPr>
              <a:spcBef>
                <a:spcPts val="600"/>
              </a:spcBef>
            </a:pPr>
            <a:r>
              <a:rPr lang="en-US" altLang="zh-CN">
                <a:sym typeface="Symbol" panose="05050102010706020507" pitchFamily="18" charset="2"/>
              </a:rPr>
              <a:t>(12)			A(x)</a:t>
            </a:r>
            <a:endParaRPr lang="en-US" altLang="zh-CN"/>
          </a:p>
          <a:p>
            <a:pPr>
              <a:spcBef>
                <a:spcPts val="600"/>
              </a:spcBef>
            </a:pPr>
            <a:r>
              <a:rPr lang="en-US" altLang="zh-CN">
                <a:sym typeface="+mn-ea"/>
              </a:rPr>
              <a:t>(13)</a:t>
            </a:r>
            <a:r>
              <a:rPr lang="en-US" altLang="zh-CN">
                <a:sym typeface="Symbol" panose="05050102010706020507" pitchFamily="18" charset="2"/>
              </a:rPr>
              <a:t> 		A(x)</a:t>
            </a:r>
          </a:p>
          <a:p>
            <a:pPr>
              <a:spcBef>
                <a:spcPts val="600"/>
              </a:spcBef>
            </a:pPr>
            <a:r>
              <a:rPr lang="en-US" altLang="zh-CN">
                <a:sym typeface="Symbol" panose="05050102010706020507" pitchFamily="18" charset="2"/>
              </a:rPr>
              <a:t>(14)	A(x)</a:t>
            </a:r>
          </a:p>
          <a:p>
            <a:pPr>
              <a:spcBef>
                <a:spcPts val="600"/>
              </a:spcBef>
            </a:pPr>
            <a:r>
              <a:rPr lang="en-US" altLang="zh-CN">
                <a:sym typeface="Symbol" panose="05050102010706020507" pitchFamily="18" charset="2"/>
              </a:rPr>
              <a:t>(15)	xA(x)</a:t>
            </a:r>
          </a:p>
          <a:p>
            <a:pPr>
              <a:spcBef>
                <a:spcPts val="600"/>
              </a:spcBef>
            </a:pPr>
            <a:r>
              <a:rPr lang="en-US" altLang="zh-CN">
                <a:sym typeface="Symbol" panose="05050102010706020507" pitchFamily="18" charset="2"/>
              </a:rPr>
              <a:t>(16)	xA(x)xB(x)</a:t>
            </a:r>
          </a:p>
          <a:p>
            <a:pPr>
              <a:spcBef>
                <a:spcPts val="600"/>
              </a:spcBef>
            </a:pPr>
            <a:r>
              <a:rPr lang="en-US" altLang="zh-CN">
                <a:sym typeface="Symbol" panose="05050102010706020507" pitchFamily="18" charset="2"/>
              </a:rPr>
              <a:t>(17)xA(x)xB(x)</a:t>
            </a:r>
          </a:p>
          <a:p>
            <a:pPr>
              <a:spcBef>
                <a:spcPts val="600"/>
              </a:spcBef>
            </a:pPr>
            <a:endParaRPr lang="en-US" altLang="zh-CN">
              <a:sym typeface="Symbol" panose="05050102010706020507" pitchFamily="18" charset="2"/>
            </a:endParaRP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marL="285750" indent="-285750">
              <a:spcBef>
                <a:spcPts val="600"/>
              </a:spcBef>
              <a:buFont typeface="Wingdings" panose="05000000000000000000" charset="0"/>
              <a:buChar char="Ø"/>
            </a:pPr>
            <a:r>
              <a:rPr lang="zh-CN" altLang="en-US" b="1"/>
              <a:t>结论一个大的蕴含式：</a:t>
            </a:r>
            <a:r>
              <a:rPr lang="zh-CN" altLang="en-US">
                <a:sym typeface="Symbol" panose="05050102010706020507" pitchFamily="18" charset="2"/>
              </a:rPr>
              <a:t>引入前提、假设蕴涵前件，推后件</a:t>
            </a:r>
            <a:endParaRPr lang="en-US" altLang="zh-CN"/>
          </a:p>
          <a:p>
            <a:pPr marL="285750" indent="-285750">
              <a:spcBef>
                <a:spcPts val="600"/>
              </a:spcBef>
              <a:buFont typeface="Wingdings" panose="05000000000000000000" charset="0"/>
              <a:buChar char="Ø"/>
            </a:pPr>
            <a:r>
              <a:rPr lang="zh-CN" altLang="en-US" b="1"/>
              <a:t>结论是全称量词加谓词公式</a:t>
            </a:r>
          </a:p>
          <a:p>
            <a:pPr marL="742950" lvl="1" indent="-285750">
              <a:spcBef>
                <a:spcPts val="600"/>
              </a:spcBef>
              <a:buFont typeface="Wingdings" panose="05000000000000000000" charset="0"/>
              <a:buChar char="Ø"/>
            </a:pPr>
            <a:r>
              <a:rPr lang="zh-CN" altLang="en-US" b="1"/>
              <a:t>没含蕴含的谓词公式：</a:t>
            </a:r>
            <a:r>
              <a:rPr lang="zh-CN" altLang="en-US">
                <a:sym typeface="Symbol" panose="05050102010706020507" pitchFamily="18" charset="2"/>
              </a:rPr>
              <a:t>引入前提、引入谓词的否定，最后一步使用全称引入</a:t>
            </a:r>
            <a:endParaRPr lang="zh-CN" altLang="en-US" b="1"/>
          </a:p>
          <a:p>
            <a:pPr marL="742950" lvl="1" indent="-285750">
              <a:spcBef>
                <a:spcPts val="600"/>
              </a:spcBef>
              <a:buFont typeface="Wingdings" panose="05000000000000000000" charset="0"/>
              <a:buChar char="Ø"/>
            </a:pPr>
            <a:r>
              <a:rPr lang="zh-CN" altLang="en-US" b="1"/>
              <a:t>有蕴含的谓词公式：</a:t>
            </a:r>
            <a:r>
              <a:rPr lang="zh-CN" altLang="en-US">
                <a:sym typeface="Symbol" panose="05050102010706020507" pitchFamily="18" charset="2"/>
              </a:rPr>
              <a:t>引入前提、假设蕴含式前件，最后一步全称引入</a:t>
            </a:r>
            <a:endParaRPr lang="zh-CN" altLang="en-US" b="1"/>
          </a:p>
          <a:p>
            <a:pPr marL="285750" lvl="0" indent="-285750">
              <a:spcBef>
                <a:spcPts val="600"/>
              </a:spcBef>
              <a:buFont typeface="Wingdings" panose="05000000000000000000" charset="0"/>
              <a:buChar char="Ø"/>
            </a:pPr>
            <a:r>
              <a:rPr lang="zh-CN" altLang="en-US" b="1">
                <a:sym typeface="+mn-ea"/>
              </a:rPr>
              <a:t>结论是存在量词加谓词公式：</a:t>
            </a:r>
            <a:r>
              <a:rPr lang="zh-CN" altLang="en-US">
                <a:sym typeface="Symbol" panose="05050102010706020507" pitchFamily="18" charset="2"/>
              </a:rPr>
              <a:t>引入前提、引入整个结论的否定</a:t>
            </a:r>
            <a:endParaRPr lang="zh-CN" altLang="en-US" b="1">
              <a:sym typeface="+mn-ea"/>
            </a:endParaRPr>
          </a:p>
          <a:p>
            <a:pPr marL="285750" lvl="0" indent="-285750">
              <a:spcBef>
                <a:spcPts val="600"/>
              </a:spcBef>
              <a:buFont typeface="Wingdings" panose="05000000000000000000" charset="0"/>
              <a:buChar char="Ø"/>
            </a:pPr>
            <a:r>
              <a:rPr lang="zh-CN" altLang="en-US" b="1"/>
              <a:t>结论是复杂形式：</a:t>
            </a:r>
            <a:r>
              <a:rPr lang="zh-CN" altLang="en-US">
                <a:sym typeface="Symbol" panose="05050102010706020507" pitchFamily="18" charset="2"/>
              </a:rPr>
              <a:t>引入前提、引入整个结论的否定</a:t>
            </a:r>
            <a:endParaRPr lang="en-US" altLang="zh-CN"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dirty="0"/>
              <a:t>例</a:t>
            </a:r>
            <a:r>
              <a:rPr lang="en-US" altLang="zh-CN" b="1" dirty="0"/>
              <a:t>8  </a:t>
            </a:r>
            <a:r>
              <a:rPr lang="en-US" altLang="zh-CN" dirty="0">
                <a:sym typeface="Symbol" panose="05050102010706020507" pitchFamily="18" charset="2"/>
              </a:rPr>
              <a:t>x(A(x)y(B(y)C(</a:t>
            </a:r>
            <a:r>
              <a:rPr lang="en-US" altLang="zh-CN" dirty="0" err="1">
                <a:sym typeface="Symbol" panose="05050102010706020507" pitchFamily="18" charset="2"/>
              </a:rPr>
              <a:t>x,y</a:t>
            </a:r>
            <a:r>
              <a:rPr lang="en-US" altLang="zh-CN" dirty="0">
                <a:sym typeface="Symbol" panose="05050102010706020507" pitchFamily="18" charset="2"/>
              </a:rPr>
              <a:t>))) , x(A(x)y(D(y)C(</a:t>
            </a:r>
            <a:r>
              <a:rPr lang="en-US" altLang="zh-CN" dirty="0" err="1">
                <a:sym typeface="Symbol" panose="05050102010706020507" pitchFamily="18" charset="2"/>
              </a:rPr>
              <a:t>x,y</a:t>
            </a:r>
            <a:r>
              <a:rPr lang="en-US" altLang="zh-CN" dirty="0">
                <a:sym typeface="Symbol" panose="05050102010706020507" pitchFamily="18" charset="2"/>
              </a:rPr>
              <a:t>)))</a:t>
            </a:r>
            <a:endParaRPr lang="en-US" altLang="zh-CN" dirty="0"/>
          </a:p>
          <a:p>
            <a:pPr>
              <a:spcBef>
                <a:spcPts val="600"/>
              </a:spcBef>
            </a:pPr>
            <a:r>
              <a:rPr lang="en-US" altLang="zh-CN" dirty="0">
                <a:sym typeface="Symbol" panose="05050102010706020507" pitchFamily="18" charset="2"/>
              </a:rPr>
              <a:t>       ╞ x(B(x)D(x))</a:t>
            </a:r>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805939" y="440690"/>
            <a:ext cx="4538417" cy="514350"/>
          </a:xfrm>
        </p:spPr>
        <p:txBody>
          <a:bodyPr/>
          <a:lstStyle/>
          <a:p>
            <a:r>
              <a:rPr lang="en-US" altLang="zh-CN"/>
              <a:t>2.5.2 </a:t>
            </a:r>
            <a:r>
              <a:rPr lang="zh-CN" altLang="en-US"/>
              <a:t>谓词演算形式推理举例</a:t>
            </a:r>
            <a:endParaRPr lang="en-US" altLang="zh-CN"/>
          </a:p>
          <a:p>
            <a:endParaRPr lang="zh-CN" altLang="en-US"/>
          </a:p>
        </p:txBody>
      </p:sp>
      <p:sp>
        <p:nvSpPr>
          <p:cNvPr id="3" name="文本占位符 2"/>
          <p:cNvSpPr>
            <a:spLocks noGrp="1"/>
          </p:cNvSpPr>
          <p:nvPr>
            <p:ph type="body" sz="quarter" idx="14"/>
          </p:nvPr>
        </p:nvSpPr>
        <p:spPr/>
        <p:txBody>
          <a:bodyPr/>
          <a:lstStyle/>
          <a:p>
            <a:pPr>
              <a:spcBef>
                <a:spcPts val="600"/>
              </a:spcBef>
            </a:pPr>
            <a:r>
              <a:rPr lang="zh-CN" altLang="en-US" b="1"/>
              <a:t>例</a:t>
            </a:r>
            <a:r>
              <a:rPr lang="en-US" altLang="zh-CN" b="1"/>
              <a:t>8  </a:t>
            </a:r>
            <a:r>
              <a:rPr lang="en-US" altLang="zh-CN">
                <a:sym typeface="Symbol" panose="05050102010706020507" pitchFamily="18" charset="2"/>
              </a:rPr>
              <a:t>x(A(x)y(B(y)C(x,y))) , x(A(x)y(D(y)C(x,y)))</a:t>
            </a:r>
            <a:endParaRPr lang="en-US" altLang="zh-CN"/>
          </a:p>
          <a:p>
            <a:pPr>
              <a:spcBef>
                <a:spcPts val="600"/>
              </a:spcBef>
            </a:pPr>
            <a:r>
              <a:rPr lang="en-US" altLang="zh-CN">
                <a:sym typeface="Symbol" panose="05050102010706020507" pitchFamily="18" charset="2"/>
              </a:rPr>
              <a:t>       ╞ x(B(x)D(x))</a:t>
            </a:r>
          </a:p>
          <a:p>
            <a:endParaRPr lang="zh-CN" altLang="en-US"/>
          </a:p>
          <a:p>
            <a:pPr>
              <a:spcBef>
                <a:spcPts val="600"/>
              </a:spcBef>
            </a:pPr>
            <a:r>
              <a:rPr lang="zh-CN" altLang="en-US" b="1">
                <a:sym typeface="+mn-ea"/>
              </a:rPr>
              <a:t>例</a:t>
            </a:r>
            <a:r>
              <a:rPr lang="en-US" altLang="zh-CN" b="1">
                <a:sym typeface="+mn-ea"/>
              </a:rPr>
              <a:t>8</a:t>
            </a:r>
            <a:endParaRPr lang="en-US" altLang="zh-CN" b="1">
              <a:sym typeface="Symbol" panose="05050102010706020507" pitchFamily="18" charset="2"/>
            </a:endParaRPr>
          </a:p>
          <a:p>
            <a:pPr marL="342900" indent="-342900">
              <a:spcBef>
                <a:spcPts val="600"/>
              </a:spcBef>
              <a:buAutoNum type="arabicParenBoth"/>
            </a:pPr>
            <a:r>
              <a:rPr lang="en-US" altLang="zh-CN">
                <a:sym typeface="Symbol" panose="05050102010706020507" pitchFamily="18" charset="2"/>
              </a:rPr>
              <a:t>x(A(x)y(B(y)C(x,y))) </a:t>
            </a:r>
          </a:p>
          <a:p>
            <a:pPr>
              <a:spcBef>
                <a:spcPts val="600"/>
              </a:spcBef>
            </a:pPr>
            <a:r>
              <a:rPr lang="en-US" altLang="zh-CN">
                <a:sym typeface="Symbol" panose="05050102010706020507" pitchFamily="18" charset="2"/>
              </a:rPr>
              <a:t>(2) 	A(z)y(B(y)C(z,y))</a:t>
            </a:r>
          </a:p>
          <a:p>
            <a:pPr>
              <a:spcBef>
                <a:spcPts val="600"/>
              </a:spcBef>
            </a:pPr>
            <a:r>
              <a:rPr lang="en-US" altLang="zh-CN">
                <a:sym typeface="Symbol" panose="05050102010706020507" pitchFamily="18" charset="2"/>
              </a:rPr>
              <a:t>(3) 	x(A(x)y(D(y)C(x,y)))</a:t>
            </a:r>
          </a:p>
          <a:p>
            <a:pPr>
              <a:spcBef>
                <a:spcPts val="600"/>
              </a:spcBef>
            </a:pPr>
            <a:r>
              <a:rPr lang="en-US" altLang="zh-CN">
                <a:sym typeface="Symbol" panose="05050102010706020507" pitchFamily="18" charset="2"/>
              </a:rPr>
              <a:t>(4)	A(z)y(D(y)C(z,y))</a:t>
            </a:r>
          </a:p>
          <a:p>
            <a:pPr>
              <a:spcBef>
                <a:spcPts val="600"/>
              </a:spcBef>
            </a:pPr>
            <a:r>
              <a:rPr lang="en-US" altLang="zh-CN">
                <a:sym typeface="Symbol" panose="05050102010706020507" pitchFamily="18" charset="2"/>
              </a:rPr>
              <a:t>(5)	A(z)</a:t>
            </a:r>
          </a:p>
          <a:p>
            <a:pPr>
              <a:spcBef>
                <a:spcPts val="600"/>
              </a:spcBef>
            </a:pPr>
            <a:r>
              <a:rPr lang="en-US" altLang="zh-CN">
                <a:sym typeface="+mn-ea"/>
              </a:rPr>
              <a:t>(6)	</a:t>
            </a:r>
            <a:r>
              <a:rPr lang="en-US" altLang="zh-CN">
                <a:sym typeface="Symbol" panose="05050102010706020507" pitchFamily="18" charset="2"/>
              </a:rPr>
              <a:t>y(B(y)C(z,y))</a:t>
            </a:r>
            <a:r>
              <a:rPr lang="en-US" altLang="zh-CN">
                <a:sym typeface="+mn-ea"/>
              </a:rPr>
              <a:t>	</a:t>
            </a:r>
            <a:endParaRPr lang="en-US" altLang="zh-CN"/>
          </a:p>
          <a:p>
            <a:pPr>
              <a:spcBef>
                <a:spcPts val="600"/>
              </a:spcBef>
            </a:pPr>
            <a:r>
              <a:rPr lang="en-US" altLang="zh-CN">
                <a:sym typeface="+mn-ea"/>
              </a:rPr>
              <a:t>(7)	</a:t>
            </a:r>
            <a:r>
              <a:rPr lang="en-US" altLang="zh-CN">
                <a:sym typeface="Symbol" panose="05050102010706020507" pitchFamily="18" charset="2"/>
              </a:rPr>
              <a:t>y(D(y)C(z,y))</a:t>
            </a:r>
          </a:p>
          <a:p>
            <a:pPr>
              <a:spcBef>
                <a:spcPts val="600"/>
              </a:spcBef>
            </a:pPr>
            <a:r>
              <a:rPr lang="en-US" altLang="zh-CN">
                <a:sym typeface="Symbol" panose="05050102010706020507" pitchFamily="18" charset="2"/>
              </a:rPr>
              <a:t>(8)		B(x)</a:t>
            </a:r>
          </a:p>
          <a:p>
            <a:pPr>
              <a:spcBef>
                <a:spcPts val="600"/>
              </a:spcBef>
            </a:pPr>
            <a:r>
              <a:rPr lang="en-US" altLang="zh-CN">
                <a:sym typeface="+mn-ea"/>
              </a:rPr>
              <a:t>(9)	</a:t>
            </a:r>
            <a:r>
              <a:rPr lang="en-US" altLang="zh-CN">
                <a:sym typeface="Symbol" panose="05050102010706020507" pitchFamily="18" charset="2"/>
              </a:rPr>
              <a:t> 	B(x)C(z,x)</a:t>
            </a:r>
            <a:endParaRPr lang="en-US" altLang="zh-CN"/>
          </a:p>
          <a:p>
            <a:pPr>
              <a:spcBef>
                <a:spcPts val="600"/>
              </a:spcBef>
            </a:pPr>
            <a:r>
              <a:rPr lang="en-US" altLang="zh-CN">
                <a:sym typeface="+mn-ea"/>
              </a:rPr>
              <a:t>(10)</a:t>
            </a:r>
            <a:r>
              <a:rPr lang="en-US" altLang="zh-CN">
                <a:sym typeface="Symbol" panose="05050102010706020507" pitchFamily="18" charset="2"/>
              </a:rPr>
              <a:t> 		C(z,x)</a:t>
            </a:r>
          </a:p>
          <a:p>
            <a:endParaRPr lang="zh-CN" altLang="en-US"/>
          </a:p>
        </p:txBody>
      </p:sp>
      <p:sp>
        <p:nvSpPr>
          <p:cNvPr id="4" name="文本占位符 2"/>
          <p:cNvSpPr>
            <a:spLocks noGrp="1"/>
          </p:cNvSpPr>
          <p:nvPr/>
        </p:nvSpPr>
        <p:spPr>
          <a:xfrm>
            <a:off x="5360670" y="1389380"/>
            <a:ext cx="3602355" cy="4762500"/>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ea"/>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spcBef>
                <a:spcPts val="600"/>
              </a:spcBef>
            </a:pPr>
            <a:r>
              <a:rPr lang="en-US" altLang="zh-CN">
                <a:sym typeface="Symbol" panose="05050102010706020507" pitchFamily="18" charset="2"/>
              </a:rPr>
              <a:t>(11) 			D(x)</a:t>
            </a:r>
            <a:r>
              <a:rPr lang="en-US" altLang="zh-CN" b="1">
                <a:sym typeface="Symbol" panose="05050102010706020507" pitchFamily="18" charset="2"/>
              </a:rPr>
              <a:t> </a:t>
            </a:r>
          </a:p>
          <a:p>
            <a:pPr>
              <a:spcBef>
                <a:spcPts val="600"/>
              </a:spcBef>
            </a:pPr>
            <a:r>
              <a:rPr lang="en-US" altLang="zh-CN">
                <a:sym typeface="Symbol" panose="05050102010706020507" pitchFamily="18" charset="2"/>
              </a:rPr>
              <a:t>(12)			D(x)C(z,x)</a:t>
            </a:r>
            <a:endParaRPr lang="en-US" altLang="zh-CN"/>
          </a:p>
          <a:p>
            <a:pPr>
              <a:spcBef>
                <a:spcPts val="600"/>
              </a:spcBef>
            </a:pPr>
            <a:r>
              <a:rPr lang="en-US" altLang="zh-CN">
                <a:sym typeface="+mn-ea"/>
              </a:rPr>
              <a:t>(13)</a:t>
            </a:r>
            <a:r>
              <a:rPr lang="en-US" altLang="zh-CN">
                <a:sym typeface="Symbol" panose="05050102010706020507" pitchFamily="18" charset="2"/>
              </a:rPr>
              <a:t> 			C(z,x)</a:t>
            </a:r>
          </a:p>
          <a:p>
            <a:pPr>
              <a:spcBef>
                <a:spcPts val="600"/>
              </a:spcBef>
            </a:pPr>
            <a:r>
              <a:rPr lang="en-US" altLang="zh-CN">
                <a:sym typeface="Symbol" panose="05050102010706020507" pitchFamily="18" charset="2"/>
              </a:rPr>
              <a:t>(14)		D(x)</a:t>
            </a:r>
          </a:p>
          <a:p>
            <a:pPr>
              <a:spcBef>
                <a:spcPts val="600"/>
              </a:spcBef>
            </a:pPr>
            <a:r>
              <a:rPr lang="en-US" altLang="zh-CN">
                <a:sym typeface="Symbol" panose="05050102010706020507" pitchFamily="18" charset="2"/>
              </a:rPr>
              <a:t>(15)	B(x)D(x)</a:t>
            </a:r>
          </a:p>
          <a:p>
            <a:pPr>
              <a:spcBef>
                <a:spcPts val="600"/>
              </a:spcBef>
            </a:pPr>
            <a:r>
              <a:rPr lang="en-US" altLang="zh-CN">
                <a:sym typeface="Symbol" panose="05050102010706020507" pitchFamily="18" charset="2"/>
              </a:rPr>
              <a:t>(16)	x(B(x)D(x))</a:t>
            </a:r>
          </a:p>
          <a:p>
            <a:pPr>
              <a:spcBef>
                <a:spcPts val="600"/>
              </a:spcBef>
            </a:pPr>
            <a:r>
              <a:rPr lang="en-US" altLang="zh-CN">
                <a:sym typeface="Symbol" panose="05050102010706020507" pitchFamily="18" charset="2"/>
              </a:rPr>
              <a:t>(17)x(B(x)D(x))</a:t>
            </a:r>
          </a:p>
          <a:p>
            <a:pPr>
              <a:spcBef>
                <a:spcPts val="600"/>
              </a:spcBef>
            </a:pPr>
            <a:endParaRPr lang="en-US" altLang="zh-CN">
              <a:sym typeface="Symbol" panose="05050102010706020507" pitchFamily="18" charset="2"/>
            </a:endParaRPr>
          </a:p>
          <a:p>
            <a:endParaRPr lang="zh-CN" altLang="en-US"/>
          </a:p>
        </p:txBody>
      </p:sp>
    </p:spTree>
    <p:extLst>
      <p:ext uri="{BB962C8B-B14F-4D97-AF65-F5344CB8AC3E}">
        <p14:creationId xmlns:p14="http://schemas.microsoft.com/office/powerpoint/2010/main" val="297791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C2B39D-12E3-47AE-9BF4-542B39241522}"/>
              </a:ext>
            </a:extLst>
          </p:cNvPr>
          <p:cNvSpPr>
            <a:spLocks noGrp="1"/>
          </p:cNvSpPr>
          <p:nvPr>
            <p:ph type="body" sz="quarter" idx="13"/>
          </p:nvPr>
        </p:nvSpPr>
        <p:spPr/>
        <p:txBody>
          <a:bodyPr/>
          <a:lstStyle/>
          <a:p>
            <a:r>
              <a:rPr lang="zh-CN" altLang="en-US" dirty="0"/>
              <a:t>回顾</a:t>
            </a:r>
            <a:endParaRPr lang="en-US" altLang="zh-CN" dirty="0"/>
          </a:p>
        </p:txBody>
      </p:sp>
      <p:sp>
        <p:nvSpPr>
          <p:cNvPr id="3" name="文本占位符 2">
            <a:extLst>
              <a:ext uri="{FF2B5EF4-FFF2-40B4-BE49-F238E27FC236}">
                <a16:creationId xmlns:a16="http://schemas.microsoft.com/office/drawing/2014/main" id="{B0B474C4-450A-44C3-9DFA-D76435CEF4EA}"/>
              </a:ext>
            </a:extLst>
          </p:cNvPr>
          <p:cNvSpPr>
            <a:spLocks noGrp="1"/>
          </p:cNvSpPr>
          <p:nvPr>
            <p:ph type="body" sz="quarter" idx="14"/>
          </p:nvPr>
        </p:nvSpPr>
        <p:spPr/>
        <p:txBody>
          <a:bodyPr/>
          <a:lstStyle/>
          <a:p>
            <a:pPr algn="just">
              <a:spcBef>
                <a:spcPts val="600"/>
              </a:spcBef>
            </a:pPr>
            <a:r>
              <a:rPr lang="zh-CN" altLang="en-US" b="1" dirty="0"/>
              <a:t>定义</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en-US" altLang="zh-CN" dirty="0">
                <a:sym typeface="Symbol" panose="05050102010706020507" pitchFamily="18" charset="2"/>
              </a:rPr>
              <a:t>, </a:t>
            </a:r>
            <a:r>
              <a:rPr lang="zh-CN" altLang="en-US" dirty="0"/>
              <a:t>为谓词公式。如果对于</a:t>
            </a:r>
            <a:r>
              <a:rPr lang="zh-CN" altLang="en-US" dirty="0">
                <a:sym typeface="Symbol" panose="05050102010706020507" pitchFamily="18" charset="2"/>
              </a:rPr>
              <a:t></a:t>
            </a:r>
            <a:r>
              <a:rPr lang="zh-CN" altLang="en-US" dirty="0"/>
              <a:t>和</a:t>
            </a:r>
            <a:r>
              <a:rPr lang="zh-CN" altLang="en-US" dirty="0">
                <a:sym typeface="Symbol" panose="05050102010706020507" pitchFamily="18" charset="2"/>
              </a:rPr>
              <a:t></a:t>
            </a:r>
            <a:r>
              <a:rPr lang="zh-CN" altLang="en-US" dirty="0"/>
              <a:t>的合成变元组的任意指派</a:t>
            </a:r>
            <a:r>
              <a:rPr lang="zh-CN" altLang="en-US" dirty="0">
                <a:sym typeface="Symbol" panose="05050102010706020507" pitchFamily="18" charset="2"/>
              </a:rPr>
              <a:t></a:t>
            </a:r>
            <a:r>
              <a:rPr lang="zh-CN" altLang="en-US" dirty="0"/>
              <a:t> ，当</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t>时，有</a:t>
            </a:r>
            <a:r>
              <a:rPr lang="zh-CN" altLang="en-US" dirty="0">
                <a:sym typeface="Symbol" panose="05050102010706020507" pitchFamily="18" charset="2"/>
              </a:rPr>
              <a:t></a:t>
            </a:r>
            <a:r>
              <a:rPr lang="en-US" altLang="zh-CN" dirty="0">
                <a:sym typeface="Symbol" panose="05050102010706020507" pitchFamily="18" charset="2"/>
              </a:rPr>
              <a:t>()=T</a:t>
            </a:r>
            <a:r>
              <a:rPr lang="en-US" altLang="zh-CN" dirty="0"/>
              <a:t> </a:t>
            </a:r>
            <a:r>
              <a:rPr lang="zh-CN" altLang="en-US" dirty="0"/>
              <a:t>，则称</a:t>
            </a:r>
            <a:r>
              <a:rPr lang="zh-CN" altLang="en-US" dirty="0">
                <a:sym typeface="Symbol" panose="05050102010706020507" pitchFamily="18" charset="2"/>
              </a:rPr>
              <a:t></a:t>
            </a:r>
            <a:r>
              <a:rPr lang="zh-CN" altLang="en-US" dirty="0"/>
              <a:t>逻辑蕴涵</a:t>
            </a:r>
            <a:r>
              <a:rPr lang="zh-CN" altLang="en-US" dirty="0">
                <a:sym typeface="Symbol" panose="05050102010706020507" pitchFamily="18" charset="2"/>
              </a:rPr>
              <a:t></a:t>
            </a:r>
            <a:r>
              <a:rPr lang="zh-CN" altLang="en-US" dirty="0"/>
              <a:t>，记为</a:t>
            </a:r>
            <a:r>
              <a:rPr lang="zh-CN" altLang="en-US" dirty="0">
                <a:sym typeface="Symbol" panose="05050102010706020507" pitchFamily="18" charset="2"/>
              </a:rPr>
              <a:t></a:t>
            </a:r>
            <a:r>
              <a:rPr lang="zh-CN" altLang="en-US" dirty="0"/>
              <a:t> 。</a:t>
            </a:r>
          </a:p>
          <a:p>
            <a:pPr algn="just">
              <a:spcBef>
                <a:spcPts val="600"/>
              </a:spcBef>
            </a:pPr>
            <a:endParaRPr lang="en-US" altLang="zh-CN" dirty="0"/>
          </a:p>
          <a:p>
            <a:pPr algn="just">
              <a:spcBef>
                <a:spcPts val="600"/>
              </a:spcBef>
            </a:pPr>
            <a:r>
              <a:rPr lang="zh-CN" altLang="en-US" b="1" dirty="0"/>
              <a:t>自反性</a:t>
            </a:r>
            <a:r>
              <a:rPr lang="zh-CN" altLang="en-US" dirty="0"/>
              <a:t>，</a:t>
            </a:r>
            <a:r>
              <a:rPr lang="zh-CN" altLang="en-US" b="1" dirty="0"/>
              <a:t>反对称性</a:t>
            </a:r>
            <a:r>
              <a:rPr lang="zh-CN" altLang="en-US" dirty="0"/>
              <a:t>，</a:t>
            </a:r>
            <a:r>
              <a:rPr lang="zh-CN" altLang="en-US" b="1" dirty="0"/>
              <a:t>传递性</a:t>
            </a:r>
            <a:r>
              <a:rPr lang="zh-CN" altLang="en-US" dirty="0"/>
              <a:t>以及命题演算中给出的</a:t>
            </a:r>
            <a:r>
              <a:rPr lang="zh-CN" altLang="en-US" b="1" dirty="0"/>
              <a:t>基本逻辑蕴涵式</a:t>
            </a:r>
            <a:r>
              <a:rPr lang="zh-CN" altLang="en-US" dirty="0"/>
              <a:t>对于谓词公式均适用。</a:t>
            </a:r>
          </a:p>
          <a:p>
            <a:pPr algn="just">
              <a:spcBef>
                <a:spcPts val="600"/>
              </a:spcBef>
            </a:pPr>
            <a:endParaRPr lang="en-US" altLang="zh-CN" b="1" dirty="0"/>
          </a:p>
          <a:p>
            <a:pPr algn="just">
              <a:spcBef>
                <a:spcPts val="600"/>
              </a:spcBef>
            </a:pPr>
            <a:r>
              <a:rPr lang="zh-CN" altLang="en-US" b="1" dirty="0"/>
              <a:t>定理</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en-US" altLang="zh-CN" dirty="0">
                <a:sym typeface="Symbol" panose="05050102010706020507" pitchFamily="18" charset="2"/>
              </a:rPr>
              <a:t>, </a:t>
            </a:r>
            <a:r>
              <a:rPr lang="zh-CN" altLang="en-US" dirty="0"/>
              <a:t>是谓词公式，则</a:t>
            </a:r>
          </a:p>
          <a:p>
            <a:pPr algn="just">
              <a:spcBef>
                <a:spcPts val="600"/>
              </a:spcBef>
            </a:pPr>
            <a:r>
              <a:rPr lang="en-US" altLang="zh-CN" dirty="0"/>
              <a:t>1</a:t>
            </a:r>
            <a:r>
              <a:rPr lang="zh-CN" altLang="en-US" dirty="0"/>
              <a:t>） </a:t>
            </a:r>
            <a:r>
              <a:rPr lang="zh-CN" altLang="en-US" dirty="0">
                <a:sym typeface="Symbol" panose="05050102010706020507" pitchFamily="18" charset="2"/>
              </a:rPr>
              <a:t> </a:t>
            </a:r>
            <a:r>
              <a:rPr lang="zh-CN" altLang="en-US" dirty="0"/>
              <a:t>当且仅当 </a:t>
            </a:r>
            <a:r>
              <a:rPr lang="zh-CN" altLang="en-US" dirty="0">
                <a:sym typeface="Symbol" panose="05050102010706020507" pitchFamily="18" charset="2"/>
              </a:rPr>
              <a:t> </a:t>
            </a:r>
            <a:r>
              <a:rPr lang="zh-CN" altLang="en-US" dirty="0"/>
              <a:t>为永真公式；</a:t>
            </a:r>
          </a:p>
          <a:p>
            <a:pPr algn="just">
              <a:spcBef>
                <a:spcPts val="600"/>
              </a:spcBef>
            </a:pPr>
            <a:r>
              <a:rPr lang="en-US" altLang="zh-CN" dirty="0"/>
              <a:t>2</a:t>
            </a:r>
            <a:r>
              <a:rPr lang="zh-CN" altLang="en-US" dirty="0"/>
              <a:t>） </a:t>
            </a:r>
            <a:r>
              <a:rPr lang="zh-CN" altLang="en-US" dirty="0">
                <a:sym typeface="Symbol" panose="05050102010706020507" pitchFamily="18" charset="2"/>
              </a:rPr>
              <a:t> </a:t>
            </a:r>
            <a:r>
              <a:rPr lang="zh-CN" altLang="en-US" dirty="0"/>
              <a:t>当且仅当 </a:t>
            </a:r>
            <a:r>
              <a:rPr lang="zh-CN" altLang="en-US" dirty="0">
                <a:sym typeface="Symbol" panose="05050102010706020507" pitchFamily="18" charset="2"/>
              </a:rPr>
              <a:t></a:t>
            </a:r>
            <a:r>
              <a:rPr lang="zh-CN" altLang="en-US" dirty="0"/>
              <a:t>且</a:t>
            </a:r>
            <a:r>
              <a:rPr lang="zh-CN" altLang="en-US" dirty="0">
                <a:sym typeface="Symbol" panose="05050102010706020507" pitchFamily="18" charset="2"/>
              </a:rPr>
              <a:t>  </a:t>
            </a:r>
            <a:r>
              <a:rPr lang="en-US" altLang="zh-CN" dirty="0">
                <a:sym typeface="Symbol" panose="05050102010706020507" pitchFamily="18" charset="2"/>
              </a:rPr>
              <a:t>.</a:t>
            </a:r>
            <a:endParaRPr lang="en-US" altLang="zh-CN" dirty="0"/>
          </a:p>
          <a:p>
            <a:pPr algn="just">
              <a:spcBef>
                <a:spcPts val="600"/>
              </a:spcBef>
            </a:pPr>
            <a:endParaRPr lang="en-US" altLang="zh-CN" dirty="0"/>
          </a:p>
          <a:p>
            <a:endParaRPr lang="zh-CN" altLang="en-US" dirty="0"/>
          </a:p>
        </p:txBody>
      </p:sp>
      <p:sp>
        <p:nvSpPr>
          <p:cNvPr id="4" name="矩形 3">
            <a:extLst>
              <a:ext uri="{FF2B5EF4-FFF2-40B4-BE49-F238E27FC236}">
                <a16:creationId xmlns:a16="http://schemas.microsoft.com/office/drawing/2014/main" id="{06FE64CE-375A-47CC-81AA-6B262B901AD9}"/>
              </a:ext>
            </a:extLst>
          </p:cNvPr>
          <p:cNvSpPr/>
          <p:nvPr/>
        </p:nvSpPr>
        <p:spPr>
          <a:xfrm>
            <a:off x="684260" y="1389181"/>
            <a:ext cx="8152169" cy="93331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D057287-1865-485F-965D-7CD4B163CC5D}"/>
              </a:ext>
            </a:extLst>
          </p:cNvPr>
          <p:cNvSpPr/>
          <p:nvPr/>
        </p:nvSpPr>
        <p:spPr>
          <a:xfrm>
            <a:off x="684259" y="3463343"/>
            <a:ext cx="8152169" cy="1336183"/>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705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C2B39D-12E3-47AE-9BF4-542B39241522}"/>
              </a:ext>
            </a:extLst>
          </p:cNvPr>
          <p:cNvSpPr>
            <a:spLocks noGrp="1"/>
          </p:cNvSpPr>
          <p:nvPr>
            <p:ph type="body" sz="quarter" idx="13"/>
          </p:nvPr>
        </p:nvSpPr>
        <p:spPr/>
        <p:txBody>
          <a:bodyPr/>
          <a:lstStyle/>
          <a:p>
            <a:r>
              <a:rPr lang="zh-CN" altLang="en-US" dirty="0"/>
              <a:t>回顾</a:t>
            </a:r>
            <a:endParaRPr lang="en-US" altLang="zh-CN" dirty="0"/>
          </a:p>
        </p:txBody>
      </p:sp>
      <p:sp>
        <p:nvSpPr>
          <p:cNvPr id="3" name="文本占位符 2">
            <a:extLst>
              <a:ext uri="{FF2B5EF4-FFF2-40B4-BE49-F238E27FC236}">
                <a16:creationId xmlns:a16="http://schemas.microsoft.com/office/drawing/2014/main" id="{B0B474C4-450A-44C3-9DFA-D76435CEF4EA}"/>
              </a:ext>
            </a:extLst>
          </p:cNvPr>
          <p:cNvSpPr>
            <a:spLocks noGrp="1"/>
          </p:cNvSpPr>
          <p:nvPr>
            <p:ph type="body" sz="quarter" idx="14"/>
          </p:nvPr>
        </p:nvSpPr>
        <p:spPr/>
        <p:txBody>
          <a:bodyPr/>
          <a:lstStyle/>
          <a:p>
            <a:pPr algn="just"/>
            <a:r>
              <a:rPr lang="zh-CN" altLang="en-US" b="1" dirty="0"/>
              <a:t>定理</a:t>
            </a:r>
            <a:endParaRPr lang="en-US" altLang="zh-CN" b="1" dirty="0"/>
          </a:p>
          <a:p>
            <a:pPr algn="just"/>
            <a:r>
              <a:rPr lang="en-US" altLang="zh-CN" b="1" dirty="0"/>
              <a:t>1  </a:t>
            </a:r>
            <a:r>
              <a:rPr lang="en-US" altLang="zh-CN" dirty="0"/>
              <a:t>(1)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 x(A(x)B(x)) </a:t>
            </a:r>
            <a:endParaRPr lang="en-US" altLang="zh-CN" dirty="0"/>
          </a:p>
          <a:p>
            <a:pPr algn="just"/>
            <a:r>
              <a:rPr lang="en-US" altLang="zh-CN" dirty="0"/>
              <a:t>    (2) </a:t>
            </a:r>
            <a:r>
              <a:rPr lang="en-US" altLang="zh-CN" dirty="0">
                <a:sym typeface="Symbol" panose="05050102010706020507" pitchFamily="18" charset="2"/>
              </a:rPr>
              <a:t>x(A(x)B(x))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p>
          <a:p>
            <a:pPr algn="just"/>
            <a:r>
              <a:rPr lang="en-US" altLang="zh-CN" b="1" dirty="0"/>
              <a:t>2</a:t>
            </a:r>
            <a:r>
              <a:rPr lang="en-US" altLang="zh-CN" dirty="0"/>
              <a:t>  (1)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 x(A(x)B(x)) </a:t>
            </a:r>
            <a:endParaRPr lang="en-US" altLang="zh-CN" dirty="0"/>
          </a:p>
          <a:p>
            <a:pPr algn="just"/>
            <a:r>
              <a:rPr lang="en-US" altLang="zh-CN" dirty="0"/>
              <a:t>    (2) </a:t>
            </a:r>
            <a:r>
              <a:rPr lang="en-US" altLang="zh-CN" dirty="0">
                <a:sym typeface="Symbol" panose="05050102010706020507" pitchFamily="18" charset="2"/>
              </a:rPr>
              <a:t>x(A(x)B(x))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a:t>
            </a:r>
            <a:endParaRPr lang="en-US" altLang="zh-CN" dirty="0"/>
          </a:p>
          <a:p>
            <a:pPr algn="just"/>
            <a:r>
              <a:rPr lang="en-US" altLang="zh-CN" b="1" dirty="0"/>
              <a:t>3</a:t>
            </a:r>
            <a:r>
              <a:rPr lang="en-US" altLang="zh-CN" dirty="0"/>
              <a:t>  </a:t>
            </a:r>
            <a:r>
              <a:rPr lang="zh-CN" altLang="en-US" dirty="0"/>
              <a:t>设</a:t>
            </a:r>
            <a:r>
              <a:rPr lang="en-US" altLang="zh-CN" dirty="0"/>
              <a:t>y</a:t>
            </a:r>
            <a:r>
              <a:rPr lang="zh-CN" altLang="en-US" dirty="0"/>
              <a:t>是任一确定的个体，则</a:t>
            </a:r>
          </a:p>
          <a:p>
            <a:pPr algn="just"/>
            <a:r>
              <a:rPr lang="en-US" altLang="zh-CN" dirty="0"/>
              <a:t>    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 A(y) </a:t>
            </a:r>
            <a:r>
              <a:rPr lang="en-US" altLang="zh-CN" dirty="0"/>
              <a:t>    2) </a:t>
            </a:r>
            <a:r>
              <a:rPr lang="en-US" altLang="zh-CN" dirty="0">
                <a:sym typeface="Symbol" panose="05050102010706020507" pitchFamily="18" charset="2"/>
              </a:rPr>
              <a:t>A(y)  </a:t>
            </a:r>
            <a:r>
              <a:rPr lang="en-US" altLang="zh-CN" dirty="0" err="1">
                <a:sym typeface="Symbol" panose="05050102010706020507" pitchFamily="18" charset="2"/>
              </a:rPr>
              <a:t>xA</a:t>
            </a:r>
            <a:r>
              <a:rPr lang="en-US" altLang="zh-CN" dirty="0">
                <a:sym typeface="Symbol" panose="05050102010706020507" pitchFamily="18" charset="2"/>
              </a:rPr>
              <a:t>(x)</a:t>
            </a:r>
            <a:endParaRPr lang="en-US" altLang="zh-CN" dirty="0"/>
          </a:p>
          <a:p>
            <a:pPr marL="342900" indent="-342900">
              <a:buAutoNum type="arabicPlain" startAt="4"/>
            </a:pP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 </a:t>
            </a:r>
            <a:r>
              <a:rPr lang="en-US" altLang="zh-CN" dirty="0" err="1">
                <a:sym typeface="Symbol" panose="05050102010706020507" pitchFamily="18" charset="2"/>
              </a:rPr>
              <a:t>xA</a:t>
            </a:r>
            <a:r>
              <a:rPr lang="en-US" altLang="zh-CN" dirty="0">
                <a:sym typeface="Symbol" panose="05050102010706020507" pitchFamily="18" charset="2"/>
              </a:rPr>
              <a:t>(x)</a:t>
            </a:r>
          </a:p>
          <a:p>
            <a:pPr marL="342900" indent="-342900">
              <a:buAutoNum type="arabicPlain" startAt="4"/>
            </a:pPr>
            <a:endParaRPr lang="en-US" altLang="zh-CN" dirty="0">
              <a:sym typeface="Symbol" panose="05050102010706020507" pitchFamily="18" charset="2"/>
            </a:endParaRPr>
          </a:p>
          <a:p>
            <a:pPr algn="ctr">
              <a:lnSpc>
                <a:spcPct val="80000"/>
              </a:lnSpc>
              <a:spcBef>
                <a:spcPct val="0"/>
              </a:spcBef>
            </a:pPr>
            <a:endParaRPr lang="en-US" altLang="zh-CN" dirty="0">
              <a:ea typeface="楷体_GB2312" panose="02010609030101010101" pitchFamily="49" charset="-122"/>
              <a:sym typeface="Symbol" panose="05050102010706020507" pitchFamily="18" charset="2"/>
            </a:endParaRPr>
          </a:p>
          <a:p>
            <a:pPr algn="ctr">
              <a:lnSpc>
                <a:spcPct val="80000"/>
              </a:lnSpc>
              <a:spcBef>
                <a:spcPct val="0"/>
              </a:spcBef>
            </a:pPr>
            <a:r>
              <a:rPr lang="zh-CN" altLang="en-US"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  </a:t>
            </a:r>
            <a:r>
              <a:rPr lang="en-US" altLang="zh-CN" dirty="0" err="1">
                <a:ea typeface="楷体_GB2312" panose="02010609030101010101" pitchFamily="49" charset="-122"/>
                <a:sym typeface="Symbol" panose="05050102010706020507" pitchFamily="18" charset="2"/>
              </a:rPr>
              <a:t>yxA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a:t>
            </a:r>
          </a:p>
          <a:p>
            <a:pPr algn="ctr">
              <a:lnSpc>
                <a:spcPct val="80000"/>
              </a:lnSpc>
              <a:spcBef>
                <a:spcPct val="0"/>
              </a:spcBef>
              <a:buFont typeface="Symbol" panose="05050102010706020507" pitchFamily="18" charset="2"/>
              <a:buChar char="ß"/>
            </a:pPr>
            <a:r>
              <a:rPr lang="en-US" altLang="zh-CN" dirty="0">
                <a:ea typeface="楷体_GB2312" panose="02010609030101010101" pitchFamily="49" charset="-122"/>
                <a:sym typeface="Symbol" panose="05050102010706020507" pitchFamily="18" charset="2"/>
              </a:rPr>
              <a:t>                        </a:t>
            </a:r>
          </a:p>
          <a:p>
            <a:pPr algn="ctr">
              <a:lnSpc>
                <a:spcPct val="80000"/>
              </a:lnSpc>
              <a:spcBef>
                <a:spcPct val="0"/>
              </a:spcBef>
            </a:pP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a:t>
            </a:r>
            <a:r>
              <a:rPr lang="en-US" altLang="zh-CN" dirty="0" err="1">
                <a:ea typeface="楷体_GB2312" panose="02010609030101010101" pitchFamily="49" charset="-122"/>
                <a:sym typeface="Symbol" panose="05050102010706020507" pitchFamily="18" charset="2"/>
              </a:rPr>
              <a:t>yxA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a:t>
            </a:r>
          </a:p>
          <a:p>
            <a:pPr algn="ctr">
              <a:lnSpc>
                <a:spcPct val="80000"/>
              </a:lnSpc>
              <a:spcBef>
                <a:spcPct val="0"/>
              </a:spcBef>
              <a:buFont typeface="Symbol" panose="05050102010706020507" pitchFamily="18" charset="2"/>
              <a:buChar char="ß"/>
            </a:pPr>
            <a:r>
              <a:rPr lang="en-US" altLang="zh-CN" dirty="0">
                <a:ea typeface="楷体_GB2312" panose="02010609030101010101" pitchFamily="49" charset="-122"/>
                <a:sym typeface="Symbol" panose="05050102010706020507" pitchFamily="18" charset="2"/>
              </a:rPr>
              <a:t>                        </a:t>
            </a:r>
          </a:p>
          <a:p>
            <a:pPr algn="ctr">
              <a:lnSpc>
                <a:spcPct val="80000"/>
              </a:lnSpc>
              <a:spcBef>
                <a:spcPct val="0"/>
              </a:spcBef>
            </a:pP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yxA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a:t>
            </a:r>
            <a:r>
              <a:rPr lang="en-US" altLang="zh-CN" dirty="0" err="1">
                <a:ea typeface="楷体_GB2312" panose="02010609030101010101" pitchFamily="49" charset="-122"/>
                <a:sym typeface="Symbol" panose="05050102010706020507" pitchFamily="18" charset="2"/>
              </a:rPr>
              <a:t>xyA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a:t>
            </a:r>
          </a:p>
          <a:p>
            <a:pPr algn="ctr">
              <a:lnSpc>
                <a:spcPct val="80000"/>
              </a:lnSpc>
              <a:spcBef>
                <a:spcPct val="0"/>
              </a:spcBef>
              <a:buFont typeface="Symbol" panose="05050102010706020507" pitchFamily="18" charset="2"/>
              <a:buChar char="ß"/>
            </a:pPr>
            <a:r>
              <a:rPr lang="en-US" altLang="zh-CN" dirty="0">
                <a:ea typeface="楷体_GB2312" panose="02010609030101010101" pitchFamily="49" charset="-122"/>
                <a:sym typeface="Symbol" panose="05050102010706020507" pitchFamily="18" charset="2"/>
              </a:rPr>
              <a:t>                        </a:t>
            </a:r>
          </a:p>
          <a:p>
            <a:pPr algn="ctr">
              <a:lnSpc>
                <a:spcPct val="80000"/>
              </a:lnSpc>
              <a:spcBef>
                <a:spcPct val="0"/>
              </a:spcBef>
            </a:pP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yxA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    </a:t>
            </a:r>
            <a:r>
              <a:rPr lang="en-US" altLang="zh-CN" dirty="0" err="1">
                <a:ea typeface="楷体_GB2312" panose="02010609030101010101" pitchFamily="49" charset="-122"/>
                <a:sym typeface="Symbol" panose="05050102010706020507" pitchFamily="18" charset="2"/>
              </a:rPr>
              <a:t>xyA</a:t>
            </a:r>
            <a:r>
              <a:rPr lang="en-US" altLang="zh-CN" dirty="0">
                <a:ea typeface="楷体_GB2312" panose="02010609030101010101" pitchFamily="49" charset="-122"/>
                <a:sym typeface="Symbol" panose="05050102010706020507" pitchFamily="18" charset="2"/>
              </a:rPr>
              <a:t>(</a:t>
            </a:r>
            <a:r>
              <a:rPr lang="en-US" altLang="zh-CN" dirty="0" err="1">
                <a:ea typeface="楷体_GB2312" panose="02010609030101010101" pitchFamily="49" charset="-122"/>
                <a:sym typeface="Symbol" panose="05050102010706020507" pitchFamily="18" charset="2"/>
              </a:rPr>
              <a:t>x,y</a:t>
            </a:r>
            <a:r>
              <a:rPr lang="en-US" altLang="zh-CN" dirty="0">
                <a:ea typeface="楷体_GB2312" panose="02010609030101010101" pitchFamily="49" charset="-122"/>
                <a:sym typeface="Symbol" panose="05050102010706020507" pitchFamily="18" charset="2"/>
              </a:rPr>
              <a:t>)</a:t>
            </a:r>
          </a:p>
          <a:p>
            <a:endParaRPr lang="en-US" altLang="zh-CN" dirty="0"/>
          </a:p>
          <a:p>
            <a:endParaRPr lang="zh-CN" altLang="en-US" dirty="0"/>
          </a:p>
        </p:txBody>
      </p:sp>
      <p:sp>
        <p:nvSpPr>
          <p:cNvPr id="4" name="矩形 3">
            <a:extLst>
              <a:ext uri="{FF2B5EF4-FFF2-40B4-BE49-F238E27FC236}">
                <a16:creationId xmlns:a16="http://schemas.microsoft.com/office/drawing/2014/main" id="{2981BE78-17CD-40F5-9946-4230F266B6C2}"/>
              </a:ext>
            </a:extLst>
          </p:cNvPr>
          <p:cNvSpPr/>
          <p:nvPr/>
        </p:nvSpPr>
        <p:spPr>
          <a:xfrm>
            <a:off x="684260" y="1376304"/>
            <a:ext cx="8152169" cy="2817324"/>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33A7B37-4225-4039-AACF-BF40CC561860}"/>
              </a:ext>
            </a:extLst>
          </p:cNvPr>
          <p:cNvSpPr>
            <a:spLocks noChangeArrowheads="1"/>
          </p:cNvSpPr>
          <p:nvPr/>
        </p:nvSpPr>
        <p:spPr bwMode="auto">
          <a:xfrm>
            <a:off x="2995838" y="4401185"/>
            <a:ext cx="3529012" cy="20161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3726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044E29-49C8-4976-8819-ED5AE2E0951D}"/>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73CA651B-CC0E-4508-AA6C-0C6360333B5F}"/>
              </a:ext>
            </a:extLst>
          </p:cNvPr>
          <p:cNvSpPr>
            <a:spLocks noGrp="1"/>
          </p:cNvSpPr>
          <p:nvPr>
            <p:ph type="body" sz="quarter" idx="14"/>
          </p:nvPr>
        </p:nvSpPr>
        <p:spPr/>
        <p:txBody>
          <a:bodyPr/>
          <a:lstStyle/>
          <a:p>
            <a:pPr algn="just">
              <a:spcBef>
                <a:spcPts val="600"/>
              </a:spcBef>
            </a:pPr>
            <a:r>
              <a:rPr lang="zh-CN" altLang="en-US"/>
              <a:t>两个谓词公式间的逻辑蕴涵问题可以通过前面的替换定理、代入定理和基本逻辑蕴涵式来解决，这种方法称为逻辑蕴涵变换。</a:t>
            </a:r>
            <a:endParaRPr lang="en-US" altLang="zh-CN"/>
          </a:p>
          <a:p>
            <a:pPr algn="just">
              <a:spcBef>
                <a:spcPts val="600"/>
              </a:spcBef>
            </a:pPr>
            <a:endParaRPr lang="zh-CN" altLang="en-US"/>
          </a:p>
          <a:p>
            <a:pPr algn="just">
              <a:spcBef>
                <a:spcPts val="600"/>
              </a:spcBef>
            </a:pPr>
            <a:r>
              <a:rPr lang="zh-CN" altLang="en-US" b="1"/>
              <a:t>定理</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r>
              <a:rPr lang="zh-CN" altLang="en-US"/>
              <a:t>为谓词公式。若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t> </a:t>
            </a:r>
            <a:r>
              <a:rPr lang="zh-CN" altLang="en-US"/>
              <a:t>，则</a:t>
            </a:r>
          </a:p>
          <a:p>
            <a:pPr algn="just">
              <a:spcBef>
                <a:spcPts val="600"/>
              </a:spcBef>
            </a:pPr>
            <a:r>
              <a:rPr lang="zh-CN" altLang="en-US"/>
              <a:t>      </a:t>
            </a:r>
            <a:r>
              <a:rPr lang="en-US" altLang="zh-CN"/>
              <a:t>1</a:t>
            </a:r>
            <a:r>
              <a:rPr lang="zh-CN" altLang="en-US"/>
              <a:t>） </a:t>
            </a:r>
            <a:r>
              <a:rPr lang="zh-CN" altLang="en-US">
                <a:sym typeface="Symbol" panose="05050102010706020507" pitchFamily="18" charset="2"/>
              </a:rPr>
              <a:t></a:t>
            </a:r>
            <a:r>
              <a:rPr lang="en-US" altLang="zh-CN">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  x</a:t>
            </a:r>
            <a:r>
              <a:rPr lang="en-US" altLang="zh-CN" baseline="-25000">
                <a:sym typeface="Symbol" panose="05050102010706020507" pitchFamily="18" charset="2"/>
              </a:rPr>
              <a:t>2</a:t>
            </a:r>
            <a:r>
              <a:rPr lang="en-US" altLang="zh-CN">
                <a:sym typeface="Symbol" panose="05050102010706020507" pitchFamily="18" charset="2"/>
              </a:rPr>
              <a:t> </a:t>
            </a:r>
            <a:endParaRPr lang="en-US" altLang="zh-CN"/>
          </a:p>
          <a:p>
            <a:pPr algn="just">
              <a:spcBef>
                <a:spcPts val="600"/>
              </a:spcBef>
            </a:pPr>
            <a:r>
              <a:rPr lang="en-US" altLang="zh-CN"/>
              <a:t>      2</a:t>
            </a:r>
            <a:r>
              <a:rPr lang="zh-CN" altLang="en-US"/>
              <a:t>） </a:t>
            </a:r>
            <a:r>
              <a:rPr lang="zh-CN" altLang="en-US">
                <a:sym typeface="Symbol" panose="05050102010706020507" pitchFamily="18" charset="2"/>
              </a:rPr>
              <a:t></a:t>
            </a:r>
            <a:r>
              <a:rPr lang="en-US" altLang="zh-CN">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  x</a:t>
            </a:r>
            <a:r>
              <a:rPr lang="en-US" altLang="zh-CN" baseline="-25000">
                <a:sym typeface="Symbol" panose="05050102010706020507" pitchFamily="18" charset="2"/>
              </a:rPr>
              <a:t>2 </a:t>
            </a:r>
            <a:endParaRPr lang="en-US" altLang="zh-CN" baseline="-25000"/>
          </a:p>
          <a:p>
            <a:pPr algn="just">
              <a:spcBef>
                <a:spcPts val="600"/>
              </a:spcBef>
            </a:pPr>
            <a:r>
              <a:rPr lang="en-US" altLang="zh-CN"/>
              <a:t> </a:t>
            </a:r>
          </a:p>
          <a:p>
            <a:endParaRPr lang="zh-CN" altLang="en-US"/>
          </a:p>
        </p:txBody>
      </p:sp>
      <p:sp>
        <p:nvSpPr>
          <p:cNvPr id="5" name="矩形 4">
            <a:extLst>
              <a:ext uri="{FF2B5EF4-FFF2-40B4-BE49-F238E27FC236}">
                <a16:creationId xmlns:a16="http://schemas.microsoft.com/office/drawing/2014/main" id="{761BC247-0B0F-4981-8A1C-6445324B98C5}"/>
              </a:ext>
            </a:extLst>
          </p:cNvPr>
          <p:cNvSpPr/>
          <p:nvPr/>
        </p:nvSpPr>
        <p:spPr>
          <a:xfrm>
            <a:off x="684259" y="2261076"/>
            <a:ext cx="8152169" cy="1336183"/>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4215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044E29-49C8-4976-8819-ED5AE2E0951D}"/>
              </a:ext>
            </a:extLst>
          </p:cNvPr>
          <p:cNvSpPr>
            <a:spLocks noGrp="1"/>
          </p:cNvSpPr>
          <p:nvPr>
            <p:ph type="body" sz="quarter" idx="13"/>
          </p:nvPr>
        </p:nvSpPr>
        <p:spPr/>
        <p:txBody>
          <a:bodyPr/>
          <a:lstStyle/>
          <a:p>
            <a:r>
              <a:rPr lang="en-US" altLang="zh-CN"/>
              <a:t>2.4.2  </a:t>
            </a:r>
            <a:r>
              <a:rPr lang="zh-CN" altLang="en-US"/>
              <a:t>逻辑蕴涵关系</a:t>
            </a:r>
          </a:p>
        </p:txBody>
      </p:sp>
      <p:sp>
        <p:nvSpPr>
          <p:cNvPr id="3" name="文本占位符 2">
            <a:extLst>
              <a:ext uri="{FF2B5EF4-FFF2-40B4-BE49-F238E27FC236}">
                <a16:creationId xmlns:a16="http://schemas.microsoft.com/office/drawing/2014/main" id="{73CA651B-CC0E-4508-AA6C-0C6360333B5F}"/>
              </a:ext>
            </a:extLst>
          </p:cNvPr>
          <p:cNvSpPr>
            <a:spLocks noGrp="1"/>
          </p:cNvSpPr>
          <p:nvPr>
            <p:ph type="body" sz="quarter" idx="14"/>
          </p:nvPr>
        </p:nvSpPr>
        <p:spPr/>
        <p:txBody>
          <a:bodyPr/>
          <a:lstStyle/>
          <a:p>
            <a:r>
              <a:rPr lang="zh-CN" altLang="en-US" b="1" dirty="0">
                <a:sym typeface="Symbol" panose="05050102010706020507" pitchFamily="18" charset="2"/>
              </a:rPr>
              <a:t>例</a:t>
            </a:r>
            <a:r>
              <a:rPr lang="en-US" altLang="zh-CN" b="1" dirty="0">
                <a:sym typeface="Symbol" panose="05050102010706020507" pitchFamily="18" charset="2"/>
              </a:rPr>
              <a:t> </a:t>
            </a:r>
            <a:r>
              <a:rPr lang="en-US" altLang="zh-CN" dirty="0">
                <a:sym typeface="Symbol" panose="05050102010706020507" pitchFamily="18" charset="2"/>
              </a:rPr>
              <a:t> </a:t>
            </a:r>
            <a:r>
              <a:rPr lang="zh-CN" altLang="en-US" dirty="0"/>
              <a:t>证明 </a:t>
            </a:r>
            <a:r>
              <a:rPr lang="en-US" altLang="zh-CN" dirty="0"/>
              <a:t>(P</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(x))y((PA(y))Q)  PQ</a:t>
            </a:r>
          </a:p>
          <a:p>
            <a:r>
              <a:rPr lang="zh-CN" altLang="en-US" b="1" dirty="0"/>
              <a:t>证</a:t>
            </a:r>
            <a:endParaRPr lang="en-US" altLang="zh-CN" b="1" dirty="0">
              <a:sym typeface="Symbol" panose="05050102010706020507" pitchFamily="18" charset="2"/>
            </a:endParaRPr>
          </a:p>
          <a:p>
            <a:r>
              <a:rPr lang="en-US" altLang="zh-CN" dirty="0"/>
              <a:t>(P</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(x))y((PA(y))Q)</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y((PA(y))</a:t>
            </a:r>
            <a:r>
              <a:rPr kumimoji="1" lang="en-US" altLang="zh-CN" dirty="0">
                <a:sym typeface="Symbol" pitchFamily="18" charset="2"/>
              </a:rPr>
              <a:t>  </a:t>
            </a:r>
            <a:r>
              <a:rPr lang="en-US" altLang="zh-CN" dirty="0">
                <a:sym typeface="Symbol" panose="05050102010706020507" pitchFamily="18" charset="2"/>
              </a:rPr>
              <a:t>Q)</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y(P</a:t>
            </a:r>
            <a:r>
              <a:rPr kumimoji="1" lang="en-US" altLang="zh-CN" dirty="0">
                <a:sym typeface="Symbol" pitchFamily="18" charset="2"/>
              </a:rPr>
              <a:t>  </a:t>
            </a:r>
            <a:r>
              <a:rPr lang="en-US" altLang="zh-CN" dirty="0">
                <a:sym typeface="Symbol" panose="05050102010706020507" pitchFamily="18" charset="2"/>
              </a:rPr>
              <a:t>A(y)</a:t>
            </a:r>
            <a:r>
              <a:rPr kumimoji="1" lang="en-US" altLang="zh-CN" dirty="0">
                <a:sym typeface="Symbol" pitchFamily="18" charset="2"/>
              </a:rPr>
              <a:t>  </a:t>
            </a:r>
            <a:r>
              <a:rPr lang="en-US" altLang="zh-CN" dirty="0">
                <a:sym typeface="Symbol" panose="05050102010706020507" pitchFamily="18" charset="2"/>
              </a:rPr>
              <a:t>Q)</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 ((P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 </a:t>
            </a:r>
            <a:r>
              <a:rPr lang="en-US" altLang="zh-CN" dirty="0">
                <a:sym typeface="Symbol" panose="05050102010706020507" pitchFamily="18" charset="2"/>
              </a:rPr>
              <a:t>y(A(y)))</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 ((P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 </a:t>
            </a:r>
            <a:r>
              <a:rPr lang="en-US" altLang="zh-CN" dirty="0">
                <a:sym typeface="Symbol" panose="05050102010706020507" pitchFamily="18" charset="2"/>
              </a:rPr>
              <a:t>y(A(y)))</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 ((P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 </a:t>
            </a:r>
            <a:r>
              <a:rPr lang="en-US" altLang="zh-CN" dirty="0">
                <a:sym typeface="Symbol" panose="05050102010706020507" pitchFamily="18" charset="2"/>
              </a:rPr>
              <a:t>y(A(y)))</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a:t>
            </a:r>
            <a:r>
              <a:rPr kumimoji="1" lang="en-US" altLang="zh-CN" dirty="0">
                <a:sym typeface="Symbol" pitchFamily="18" charset="2"/>
              </a:rPr>
              <a:t> </a:t>
            </a:r>
            <a:r>
              <a:rPr lang="en-US" altLang="zh-CN" dirty="0">
                <a:sym typeface="Symbol" panose="05050102010706020507" pitchFamily="18" charset="2"/>
              </a:rPr>
              <a:t>y(A(y))</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  </a:t>
            </a:r>
            <a:r>
              <a:rPr lang="en-US" altLang="zh-CN" dirty="0">
                <a:sym typeface="Symbol" panose="05050102010706020507" pitchFamily="18" charset="2"/>
              </a:rPr>
              <a:t>Q) </a:t>
            </a:r>
            <a:r>
              <a:rPr kumimoji="1" lang="en-US" altLang="zh-CN" dirty="0">
                <a:sym typeface="Symbol" pitchFamily="18" charset="2"/>
              </a:rPr>
              <a:t></a:t>
            </a:r>
            <a:r>
              <a:rPr lang="en-US" altLang="zh-CN" dirty="0">
                <a:sym typeface="Symbol" panose="05050102010706020507" pitchFamily="18" charset="2"/>
              </a:rPr>
              <a:t> (</a:t>
            </a:r>
            <a:r>
              <a:rPr lang="en-US" altLang="zh-CN" dirty="0" err="1">
                <a:sym typeface="Symbol" panose="05050102010706020507" pitchFamily="18" charset="2"/>
              </a:rPr>
              <a:t>xA</a:t>
            </a:r>
            <a:r>
              <a:rPr lang="en-US" altLang="zh-CN" dirty="0">
                <a:sym typeface="Symbol" panose="05050102010706020507" pitchFamily="18" charset="2"/>
              </a:rPr>
              <a:t>(x) </a:t>
            </a:r>
            <a:r>
              <a:rPr kumimoji="1" lang="en-US" altLang="zh-CN" dirty="0">
                <a:sym typeface="Symbol" pitchFamily="18" charset="2"/>
              </a:rPr>
              <a:t> </a:t>
            </a:r>
            <a:r>
              <a:rPr lang="en-US" altLang="zh-CN" dirty="0">
                <a:sym typeface="Symbol" panose="05050102010706020507" pitchFamily="18" charset="2"/>
              </a:rPr>
              <a:t>x(A(x))</a:t>
            </a:r>
          </a:p>
          <a:p>
            <a:pPr marL="285750" indent="-285750">
              <a:buFont typeface="Symbol" panose="05050102010706020507" pitchFamily="18" charset="2"/>
              <a:buChar char="Þ"/>
            </a:pPr>
            <a:r>
              <a:rPr lang="en-US" altLang="zh-CN" dirty="0">
                <a:sym typeface="Symbol" panose="05050102010706020507" pitchFamily="18" charset="2"/>
              </a:rPr>
              <a:t></a:t>
            </a:r>
            <a:r>
              <a:rPr lang="en-US" altLang="zh-CN" dirty="0"/>
              <a:t>P</a:t>
            </a:r>
            <a:r>
              <a:rPr kumimoji="1" lang="en-US" altLang="zh-CN" dirty="0">
                <a:sym typeface="Symbol" pitchFamily="18" charset="2"/>
              </a:rPr>
              <a:t>  </a:t>
            </a:r>
            <a:r>
              <a:rPr lang="en-US" altLang="zh-CN" dirty="0">
                <a:sym typeface="Symbol" panose="05050102010706020507" pitchFamily="18" charset="2"/>
              </a:rPr>
              <a:t>Q</a:t>
            </a:r>
          </a:p>
          <a:p>
            <a:pPr marL="285750" indent="-285750">
              <a:buFont typeface="Symbol" panose="05050102010706020507" pitchFamily="18" charset="2"/>
              <a:buChar char="Þ"/>
            </a:pPr>
            <a:r>
              <a:rPr lang="en-US" altLang="zh-CN" dirty="0">
                <a:sym typeface="Symbol" panose="05050102010706020507" pitchFamily="18" charset="2"/>
              </a:rPr>
              <a:t>PQ</a:t>
            </a:r>
          </a:p>
          <a:p>
            <a:pPr marL="285750" indent="-285750">
              <a:buFont typeface="Symbol" panose="05050102010706020507" pitchFamily="18" charset="2"/>
              <a:buChar char="Þ"/>
            </a:pPr>
            <a:endParaRPr lang="en-US" altLang="zh-CN" dirty="0">
              <a:sym typeface="Symbol" panose="05050102010706020507" pitchFamily="18" charset="2"/>
            </a:endParaRPr>
          </a:p>
          <a:p>
            <a:pPr marL="285750" indent="-285750">
              <a:buFont typeface="Symbol" panose="05050102010706020507" pitchFamily="18" charset="2"/>
              <a:buChar char="Þ"/>
            </a:pPr>
            <a:endParaRPr lang="en-US" altLang="zh-CN" dirty="0">
              <a:sym typeface="Symbol" panose="05050102010706020507" pitchFamily="18" charset="2"/>
            </a:endParaRPr>
          </a:p>
          <a:p>
            <a:pPr marL="285750" indent="-285750">
              <a:buFont typeface="Symbol" panose="05050102010706020507" pitchFamily="18" charset="2"/>
              <a:buChar char="Þ"/>
            </a:pPr>
            <a:endParaRPr lang="en-US" altLang="zh-CN" dirty="0">
              <a:sym typeface="Symbol" panose="05050102010706020507" pitchFamily="18" charset="2"/>
            </a:endParaRPr>
          </a:p>
          <a:p>
            <a:pPr marL="285750" indent="-285750">
              <a:buFont typeface="Symbol" panose="05050102010706020507" pitchFamily="18" charset="2"/>
              <a:buChar char="Þ"/>
            </a:pPr>
            <a:endParaRPr lang="en-US" altLang="zh-CN" dirty="0">
              <a:sym typeface="Symbol" panose="05050102010706020507" pitchFamily="18" charset="2"/>
            </a:endParaRPr>
          </a:p>
          <a:p>
            <a:pPr marL="285750" indent="-285750">
              <a:buFont typeface="Symbol" panose="05050102010706020507" pitchFamily="18" charset="2"/>
              <a:buChar char="Þ"/>
            </a:pPr>
            <a:endParaRPr lang="en-US" altLang="zh-CN" dirty="0">
              <a:sym typeface="Symbol" panose="05050102010706020507" pitchFamily="18" charset="2"/>
            </a:endParaRPr>
          </a:p>
          <a:p>
            <a:endParaRPr lang="en-US" altLang="zh-CN" dirty="0"/>
          </a:p>
          <a:p>
            <a:endParaRPr lang="zh-CN" altLang="en-US" dirty="0"/>
          </a:p>
        </p:txBody>
      </p:sp>
    </p:spTree>
    <p:extLst>
      <p:ext uri="{BB962C8B-B14F-4D97-AF65-F5344CB8AC3E}">
        <p14:creationId xmlns:p14="http://schemas.microsoft.com/office/powerpoint/2010/main" val="126602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gn="just">
              <a:lnSpc>
                <a:spcPct val="100000"/>
              </a:lnSpc>
              <a:spcBef>
                <a:spcPts val="1800"/>
              </a:spcBef>
            </a:pPr>
            <a:r>
              <a:rPr lang="en-US" altLang="zh-CN" sz="2400">
                <a:effectLst/>
              </a:rPr>
              <a:t>2.1  </a:t>
            </a:r>
            <a:r>
              <a:rPr lang="zh-CN" altLang="en-US" sz="2400">
                <a:effectLst/>
              </a:rPr>
              <a:t>谓词与量词</a:t>
            </a:r>
          </a:p>
          <a:p>
            <a:pPr algn="just">
              <a:lnSpc>
                <a:spcPct val="100000"/>
              </a:lnSpc>
              <a:spcBef>
                <a:spcPts val="1800"/>
              </a:spcBef>
            </a:pPr>
            <a:r>
              <a:rPr lang="en-US" altLang="zh-CN" sz="2400">
                <a:effectLst/>
              </a:rPr>
              <a:t>2.2  </a:t>
            </a:r>
            <a:r>
              <a:rPr lang="zh-CN" altLang="en-US" sz="2400">
                <a:effectLst/>
              </a:rPr>
              <a:t>谓词公式与真假性</a:t>
            </a:r>
          </a:p>
          <a:p>
            <a:pPr algn="just">
              <a:lnSpc>
                <a:spcPct val="100000"/>
              </a:lnSpc>
              <a:spcBef>
                <a:spcPts val="1800"/>
              </a:spcBef>
            </a:pPr>
            <a:r>
              <a:rPr lang="en-US" altLang="zh-CN" sz="2400">
                <a:effectLst/>
              </a:rPr>
              <a:t>2.3  </a:t>
            </a:r>
            <a:r>
              <a:rPr lang="zh-CN" altLang="en-US" sz="2400">
                <a:effectLst/>
              </a:rPr>
              <a:t>谓词公式间的逻辑等价关系</a:t>
            </a:r>
          </a:p>
          <a:p>
            <a:pPr algn="just">
              <a:lnSpc>
                <a:spcPct val="100000"/>
              </a:lnSpc>
              <a:spcBef>
                <a:spcPts val="1800"/>
              </a:spcBef>
            </a:pPr>
            <a:r>
              <a:rPr lang="en-US" altLang="zh-CN" sz="2400">
                <a:effectLst/>
              </a:rPr>
              <a:t>2.4  </a:t>
            </a:r>
            <a:r>
              <a:rPr lang="zh-CN" altLang="en-US" sz="2400">
                <a:effectLst/>
              </a:rPr>
              <a:t>谓词公式间的逻辑蕴涵关系</a:t>
            </a:r>
          </a:p>
          <a:p>
            <a:pPr algn="just">
              <a:lnSpc>
                <a:spcPct val="100000"/>
              </a:lnSpc>
              <a:spcBef>
                <a:spcPts val="1800"/>
              </a:spcBef>
            </a:pPr>
            <a:r>
              <a:rPr lang="en-US" altLang="zh-CN" sz="2400">
                <a:solidFill>
                  <a:srgbClr val="FF0000"/>
                </a:solidFill>
                <a:effectLst/>
              </a:rPr>
              <a:t>2.5  </a:t>
            </a:r>
            <a:r>
              <a:rPr lang="zh-CN" altLang="en-US" sz="2400">
                <a:solidFill>
                  <a:srgbClr val="FF0000"/>
                </a:solidFill>
                <a:effectLst/>
              </a:rPr>
              <a:t>谓词演算的形式推理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2</a:t>
            </a:r>
            <a:r>
              <a:rPr lang="zh-CN" altLang="en-US"/>
              <a:t>章 谓词演算</a:t>
            </a:r>
          </a:p>
        </p:txBody>
      </p:sp>
    </p:spTree>
    <p:extLst>
      <p:ext uri="{BB962C8B-B14F-4D97-AF65-F5344CB8AC3E}">
        <p14:creationId xmlns:p14="http://schemas.microsoft.com/office/powerpoint/2010/main" val="416932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2.5.1  </a:t>
            </a:r>
            <a:r>
              <a:rPr lang="zh-CN" altLang="en-US" sz="2400">
                <a:solidFill>
                  <a:srgbClr val="FF0000"/>
                </a:solidFill>
                <a:effectLst/>
              </a:rPr>
              <a:t>谓词演算的自然推理系统</a:t>
            </a:r>
            <a:endParaRPr lang="en-US" altLang="zh-CN" sz="2400">
              <a:solidFill>
                <a:srgbClr val="FF0000"/>
              </a:solidFill>
              <a:effectLst/>
            </a:endParaRPr>
          </a:p>
          <a:p>
            <a:pPr>
              <a:lnSpc>
                <a:spcPct val="100000"/>
              </a:lnSpc>
              <a:spcBef>
                <a:spcPts val="1800"/>
              </a:spcBef>
            </a:pPr>
            <a:r>
              <a:rPr lang="en-US" altLang="zh-CN" sz="2400">
                <a:effectLst/>
              </a:rPr>
              <a:t>2.5.2  </a:t>
            </a:r>
            <a:r>
              <a:rPr lang="zh-CN" altLang="en-US" sz="2400">
                <a:effectLst/>
              </a:rPr>
              <a:t>谓词演算形式推理举例</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543346" cy="514350"/>
          </a:xfrm>
        </p:spPr>
        <p:txBody>
          <a:bodyPr/>
          <a:lstStyle/>
          <a:p>
            <a:pPr algn="just">
              <a:lnSpc>
                <a:spcPct val="100000"/>
              </a:lnSpc>
              <a:spcBef>
                <a:spcPts val="1800"/>
              </a:spcBef>
            </a:pPr>
            <a:r>
              <a:rPr lang="en-US" altLang="zh-CN"/>
              <a:t>2.5 </a:t>
            </a:r>
            <a:r>
              <a:rPr lang="zh-CN" altLang="en-US"/>
              <a:t>谓词演算的形式推理</a:t>
            </a:r>
          </a:p>
        </p:txBody>
      </p:sp>
    </p:spTree>
    <p:extLst>
      <p:ext uri="{BB962C8B-B14F-4D97-AF65-F5344CB8AC3E}">
        <p14:creationId xmlns:p14="http://schemas.microsoft.com/office/powerpoint/2010/main" val="9905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AAECB-DE12-401B-8B0D-D9A9524E4F4B}"/>
              </a:ext>
            </a:extLst>
          </p:cNvPr>
          <p:cNvSpPr>
            <a:spLocks noGrp="1"/>
          </p:cNvSpPr>
          <p:nvPr>
            <p:ph type="body" sz="quarter" idx="13"/>
          </p:nvPr>
        </p:nvSpPr>
        <p:spPr>
          <a:xfrm>
            <a:off x="1805939" y="440690"/>
            <a:ext cx="4538417" cy="514350"/>
          </a:xfrm>
        </p:spPr>
        <p:txBody>
          <a:bodyPr/>
          <a:lstStyle/>
          <a:p>
            <a:r>
              <a:rPr lang="en-US" altLang="zh-CN"/>
              <a:t>2.5.1  </a:t>
            </a:r>
            <a:r>
              <a:rPr lang="zh-CN" altLang="en-US"/>
              <a:t>谓词演算的自然推理系统</a:t>
            </a:r>
            <a:endParaRPr lang="en-US" altLang="zh-CN"/>
          </a:p>
          <a:p>
            <a:endParaRPr lang="zh-CN" altLang="en-US"/>
          </a:p>
        </p:txBody>
      </p:sp>
      <p:sp>
        <p:nvSpPr>
          <p:cNvPr id="3" name="文本占位符 2">
            <a:extLst>
              <a:ext uri="{FF2B5EF4-FFF2-40B4-BE49-F238E27FC236}">
                <a16:creationId xmlns:a16="http://schemas.microsoft.com/office/drawing/2014/main" id="{CD65BB8B-F1A9-45D0-B99E-85F1F987B0A7}"/>
              </a:ext>
            </a:extLst>
          </p:cNvPr>
          <p:cNvSpPr>
            <a:spLocks noGrp="1"/>
          </p:cNvSpPr>
          <p:nvPr>
            <p:ph type="body" sz="quarter" idx="14"/>
          </p:nvPr>
        </p:nvSpPr>
        <p:spPr/>
        <p:txBody>
          <a:bodyPr/>
          <a:lstStyle/>
          <a:p>
            <a:pPr>
              <a:spcBef>
                <a:spcPts val="600"/>
              </a:spcBef>
            </a:pPr>
            <a:r>
              <a:rPr lang="zh-CN" altLang="en-US"/>
              <a:t>谓词演算的形式推理是命题演算形式推理的继续和深入，谓词演算的自然推理系统是命题演算的自然推理系统的扩张。</a:t>
            </a:r>
            <a:endParaRPr lang="en-US" altLang="zh-CN"/>
          </a:p>
          <a:p>
            <a:pPr>
              <a:spcBef>
                <a:spcPts val="600"/>
              </a:spcBef>
            </a:pPr>
            <a:r>
              <a:rPr lang="zh-CN" altLang="en-US"/>
              <a:t>命题演算自然推理系统中的所有推理规则均为谓词演算自然推理系统的规则，只是应将诸规则中的命题公式</a:t>
            </a:r>
            <a:r>
              <a:rPr lang="zh-CN" altLang="en-US">
                <a:sym typeface="Symbol" panose="05050102010706020507" pitchFamily="18" charset="2"/>
              </a:rPr>
              <a:t></a:t>
            </a:r>
            <a:r>
              <a:rPr lang="en-US" altLang="zh-CN">
                <a:sym typeface="Symbol" panose="05050102010706020507" pitchFamily="18" charset="2"/>
              </a:rPr>
              <a:t>, , , …</a:t>
            </a:r>
            <a:r>
              <a:rPr lang="zh-CN" altLang="en-US"/>
              <a:t>等理解为谓词公式。</a:t>
            </a:r>
          </a:p>
          <a:p>
            <a:pPr algn="just">
              <a:spcBef>
                <a:spcPts val="600"/>
              </a:spcBef>
            </a:pPr>
            <a:endParaRPr lang="en-US" altLang="zh-CN"/>
          </a:p>
          <a:p>
            <a:pPr algn="just">
              <a:spcBef>
                <a:spcPts val="600"/>
              </a:spcBef>
            </a:pPr>
            <a:r>
              <a:rPr lang="zh-CN" altLang="en-US"/>
              <a:t>例如，对于蕴涵消去规则</a:t>
            </a:r>
            <a:r>
              <a:rPr lang="en-US" altLang="zh-CN"/>
              <a:t>( </a:t>
            </a:r>
            <a:r>
              <a:rPr lang="en-US" altLang="zh-CN">
                <a:sym typeface="Symbol" panose="05050102010706020507" pitchFamily="18" charset="2"/>
              </a:rPr>
              <a:t>_ )</a:t>
            </a:r>
          </a:p>
          <a:p>
            <a:pPr algn="ctr">
              <a:spcBef>
                <a:spcPts val="600"/>
              </a:spcBef>
            </a:pPr>
            <a:r>
              <a:rPr lang="en-US" altLang="zh-CN">
                <a:sym typeface="Symbol" panose="05050102010706020507" pitchFamily="18" charset="2"/>
              </a:rPr>
              <a:t>, ┣ </a:t>
            </a:r>
            <a:endParaRPr lang="en-US" altLang="zh-CN"/>
          </a:p>
          <a:p>
            <a:pPr algn="just">
              <a:spcBef>
                <a:spcPts val="600"/>
              </a:spcBef>
            </a:pPr>
            <a:r>
              <a:rPr lang="zh-CN" altLang="en-US"/>
              <a:t>可理解为                     </a:t>
            </a:r>
            <a:r>
              <a:rPr lang="zh-CN" altLang="en-US">
                <a:sym typeface="Symbol" panose="05050102010706020507" pitchFamily="18" charset="2"/>
              </a:rPr>
              <a:t></a:t>
            </a:r>
            <a:r>
              <a:rPr lang="en-US" altLang="zh-CN">
                <a:sym typeface="Symbol" panose="05050102010706020507" pitchFamily="18" charset="2"/>
              </a:rPr>
              <a:t>(x), (x)(x)┣ (x)</a:t>
            </a:r>
            <a:endParaRPr lang="en-US" altLang="zh-CN"/>
          </a:p>
          <a:p>
            <a:pPr algn="just">
              <a:spcBef>
                <a:spcPts val="600"/>
              </a:spcBef>
            </a:pPr>
            <a:r>
              <a:rPr lang="zh-CN" altLang="en-US"/>
              <a:t>或                                 </a:t>
            </a:r>
            <a:r>
              <a:rPr lang="zh-CN" altLang="en-US">
                <a:sym typeface="Symbol" panose="05050102010706020507" pitchFamily="18" charset="2"/>
              </a:rPr>
              <a:t></a:t>
            </a:r>
            <a:r>
              <a:rPr lang="en-US" altLang="zh-CN">
                <a:sym typeface="Symbol" panose="05050102010706020507" pitchFamily="18" charset="2"/>
              </a:rPr>
              <a:t>(x), (x)(y)┣ (y)</a:t>
            </a:r>
            <a:endParaRPr lang="en-US" altLang="zh-CN"/>
          </a:p>
          <a:p>
            <a:pPr algn="just">
              <a:spcBef>
                <a:spcPts val="600"/>
              </a:spcBef>
            </a:pPr>
            <a:r>
              <a:rPr lang="zh-CN" altLang="en-US"/>
              <a:t>或                      </a:t>
            </a:r>
            <a:r>
              <a:rPr lang="zh-CN" altLang="en-US">
                <a:sym typeface="Symbol" panose="05050102010706020507" pitchFamily="18" charset="2"/>
              </a:rPr>
              <a:t></a:t>
            </a:r>
            <a:r>
              <a:rPr lang="en-US" altLang="zh-CN"/>
              <a:t>x</a:t>
            </a:r>
            <a:r>
              <a:rPr lang="en-US" altLang="zh-CN">
                <a:sym typeface="Symbol" panose="05050102010706020507" pitchFamily="18" charset="2"/>
              </a:rPr>
              <a:t>(x), </a:t>
            </a:r>
            <a:r>
              <a:rPr lang="en-US" altLang="zh-CN"/>
              <a:t>x</a:t>
            </a:r>
            <a:r>
              <a:rPr lang="en-US" altLang="zh-CN">
                <a:sym typeface="Symbol" panose="05050102010706020507" pitchFamily="18" charset="2"/>
              </a:rPr>
              <a:t>(x)y(y)┣ y(y)</a:t>
            </a:r>
            <a:endParaRPr lang="en-US" altLang="zh-CN"/>
          </a:p>
          <a:p>
            <a:pPr algn="just">
              <a:spcBef>
                <a:spcPts val="600"/>
              </a:spcBef>
            </a:pPr>
            <a:endParaRPr lang="en-US" altLang="zh-CN"/>
          </a:p>
          <a:p>
            <a:pPr algn="just">
              <a:spcBef>
                <a:spcPts val="600"/>
              </a:spcBef>
            </a:pPr>
            <a:r>
              <a:rPr lang="zh-CN" altLang="en-US"/>
              <a:t>换句话说，其中的</a:t>
            </a:r>
            <a:r>
              <a:rPr lang="zh-CN" altLang="en-US">
                <a:sym typeface="Symbol" panose="05050102010706020507" pitchFamily="18" charset="2"/>
              </a:rPr>
              <a:t></a:t>
            </a:r>
            <a:r>
              <a:rPr lang="en-US" altLang="zh-CN">
                <a:sym typeface="Symbol" panose="05050102010706020507" pitchFamily="18" charset="2"/>
              </a:rPr>
              <a:t>, </a:t>
            </a:r>
            <a:r>
              <a:rPr lang="zh-CN" altLang="en-US"/>
              <a:t>可理解为对命题变元</a:t>
            </a:r>
            <a:r>
              <a:rPr lang="en-US" altLang="zh-CN"/>
              <a:t>P, Q</a:t>
            </a:r>
            <a:r>
              <a:rPr lang="zh-CN" altLang="en-US"/>
              <a:t>进行任何一种代入的结果。</a:t>
            </a:r>
          </a:p>
          <a:p>
            <a:pPr algn="just">
              <a:spcBef>
                <a:spcPts val="600"/>
              </a:spcBef>
            </a:pPr>
            <a:endParaRPr lang="en-US" altLang="zh-CN"/>
          </a:p>
          <a:p>
            <a:pPr algn="just">
              <a:spcBef>
                <a:spcPts val="600"/>
              </a:spcBef>
            </a:pPr>
            <a:r>
              <a:rPr lang="zh-CN" altLang="en-US"/>
              <a:t>此外，谓词演算自然推理系统中的形式推理方法与命题演算自然推理系统中的形式推理方法相同。</a:t>
            </a:r>
          </a:p>
          <a:p>
            <a:endParaRPr lang="zh-CN" altLang="en-US"/>
          </a:p>
        </p:txBody>
      </p:sp>
    </p:spTree>
    <p:extLst>
      <p:ext uri="{BB962C8B-B14F-4D97-AF65-F5344CB8AC3E}">
        <p14:creationId xmlns:p14="http://schemas.microsoft.com/office/powerpoint/2010/main" val="75069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8523</TotalTime>
  <Words>3803</Words>
  <Application>Microsoft Office PowerPoint</Application>
  <PresentationFormat>全屏显示(4:3)</PresentationFormat>
  <Paragraphs>298</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微软雅黑</vt:lpstr>
      <vt:lpstr>Arial</vt:lpstr>
      <vt:lpstr>Symbol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289</cp:revision>
  <dcterms:created xsi:type="dcterms:W3CDTF">2021-08-31T07:59:58Z</dcterms:created>
  <dcterms:modified xsi:type="dcterms:W3CDTF">2022-10-25T03:58:11Z</dcterms:modified>
</cp:coreProperties>
</file>