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27" r:id="rId2"/>
    <p:sldId id="428" r:id="rId3"/>
    <p:sldId id="431" r:id="rId4"/>
    <p:sldId id="432" r:id="rId5"/>
    <p:sldId id="429" r:id="rId6"/>
    <p:sldId id="438" r:id="rId7"/>
    <p:sldId id="437" r:id="rId8"/>
    <p:sldId id="435" r:id="rId9"/>
    <p:sldId id="430" r:id="rId10"/>
    <p:sldId id="436" r:id="rId11"/>
    <p:sldId id="439" r:id="rId12"/>
    <p:sldId id="44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4" autoAdjust="0"/>
  </p:normalViewPr>
  <p:slideViewPr>
    <p:cSldViewPr snapToGrid="0" showGuides="1"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>
            <a:fillRect/>
          </a:stretch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3.2  </a:t>
            </a:r>
            <a:r>
              <a:rPr lang="zh-CN" altLang="en-US" sz="2400">
                <a:effectLst/>
              </a:rPr>
              <a:t>集合的基本运算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3.3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 集合的宏运算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  </a:t>
            </a:r>
            <a:r>
              <a:rPr lang="zh-CN" altLang="en-US" sz="2400">
                <a:effectLst/>
              </a:rPr>
              <a:t>集合运算的其它表示法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zh-CN" altLang="en-US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集合</a:t>
            </a:r>
          </a:p>
        </p:txBody>
      </p:sp>
    </p:spTree>
    <p:extLst>
      <p:ext uri="{BB962C8B-B14F-4D97-AF65-F5344CB8AC3E}">
        <p14:creationId xmlns:p14="http://schemas.microsoft.com/office/powerpoint/2010/main" val="277821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3.3.3  </a:t>
            </a:r>
            <a:r>
              <a:rPr lang="zh-CN" altLang="en-US"/>
              <a:t>集合的环积运算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是两个集合，</a:t>
            </a:r>
          </a:p>
          <a:p>
            <a:r>
              <a:rPr lang="zh-CN" altLang="en-US"/>
              <a:t>         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 = </a:t>
            </a:r>
            <a:r>
              <a:rPr lang="en-US" altLang="zh-CN">
                <a:sym typeface="Symbol" panose="05050102010706020507" pitchFamily="18" charset="2"/>
              </a:rPr>
              <a:t>{ x︱(xA∨xB)∧(xB∨xA) }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>
                <a:sym typeface="Symbol" panose="05050102010706020507" pitchFamily="18" charset="2"/>
              </a:rPr>
              <a:t>AB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的环积集，称为集合环积运算。</a:t>
            </a:r>
          </a:p>
          <a:p>
            <a:endParaRPr lang="zh-CN" altLang="en-US" sz="800">
              <a:sym typeface="Symbol" panose="05050102010706020507" pitchFamily="18" charset="2"/>
            </a:endParaRPr>
          </a:p>
          <a:p>
            <a:endParaRPr lang="zh-CN" altLang="en-US" sz="800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由环和运算和环积运算的定义知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B= (A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/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由环积运算和并、交、补运算的定义知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B=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∪B)∩(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∪A)</a:t>
            </a:r>
            <a:r>
              <a:rPr lang="zh-CN" altLang="en-US">
                <a:sym typeface="Symbol" panose="05050102010706020507" pitchFamily="18" charset="2"/>
              </a:rPr>
              <a:t>，因此环积运算也是宏运算。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6AED9C-DEF1-49B5-904A-DDCEF404E11D}"/>
              </a:ext>
            </a:extLst>
          </p:cNvPr>
          <p:cNvSpPr/>
          <p:nvPr/>
        </p:nvSpPr>
        <p:spPr>
          <a:xfrm>
            <a:off x="684259" y="1389180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3.3.3  </a:t>
            </a:r>
            <a:r>
              <a:rPr lang="zh-CN" altLang="en-US"/>
              <a:t>集合的环积运算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zh-CN" altLang="en-US" dirty="0">
                <a:sym typeface="Symbol" panose="05050102010706020507" pitchFamily="18" charset="2"/>
              </a:rPr>
              <a:t>设 </a:t>
            </a:r>
            <a:r>
              <a:rPr lang="en-US" altLang="zh-CN" dirty="0">
                <a:sym typeface="Symbol" panose="05050102010706020507" pitchFamily="18" charset="2"/>
              </a:rPr>
              <a:t>X </a:t>
            </a:r>
            <a:r>
              <a:rPr lang="zh-CN" altLang="en-US" dirty="0">
                <a:sym typeface="Symbol" panose="05050102010706020507" pitchFamily="18" charset="2"/>
              </a:rPr>
              <a:t>是全集，</a:t>
            </a:r>
            <a:r>
              <a:rPr lang="en-US" altLang="zh-CN" dirty="0"/>
              <a:t>A, B, C </a:t>
            </a:r>
            <a:r>
              <a:rPr lang="zh-CN" altLang="en-US" dirty="0"/>
              <a:t>是 </a:t>
            </a:r>
            <a:r>
              <a:rPr lang="en-US" altLang="zh-CN" dirty="0"/>
              <a:t>X </a:t>
            </a:r>
            <a:r>
              <a:rPr lang="zh-CN" altLang="en-US" dirty="0"/>
              <a:t>的三个子集合，则</a:t>
            </a:r>
          </a:p>
          <a:p>
            <a:r>
              <a:rPr lang="en-US" altLang="zh-CN" dirty="0"/>
              <a:t>1)  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 =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r>
              <a:rPr lang="en-US" altLang="zh-CN" dirty="0"/>
              <a:t>2)  A</a:t>
            </a:r>
            <a:r>
              <a:rPr lang="en-US" altLang="zh-CN" dirty="0">
                <a:sym typeface="Symbol" panose="05050102010706020507" pitchFamily="18" charset="2"/>
              </a:rPr>
              <a:t> = A  ,  AX = A </a:t>
            </a:r>
            <a:endParaRPr lang="en-US" altLang="zh-CN" dirty="0"/>
          </a:p>
          <a:p>
            <a:r>
              <a:rPr lang="en-US" altLang="zh-CN" dirty="0"/>
              <a:t>3)  A</a:t>
            </a:r>
            <a:r>
              <a:rPr lang="en-US" altLang="zh-CN" dirty="0">
                <a:sym typeface="Symbol" panose="05050102010706020507" pitchFamily="18" charset="2"/>
              </a:rPr>
              <a:t>A = X   , 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A= 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4)  A</a:t>
            </a:r>
            <a:r>
              <a:rPr lang="en-US" altLang="zh-CN" dirty="0">
                <a:sym typeface="Symbol" panose="05050102010706020507" pitchFamily="18" charset="2"/>
              </a:rPr>
              <a:t> 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 =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 </a:t>
            </a:r>
          </a:p>
          <a:p>
            <a:r>
              <a:rPr lang="en-US" altLang="zh-CN" dirty="0"/>
              <a:t>5)  (A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= A</a:t>
            </a:r>
            <a:r>
              <a:rPr lang="en-US" altLang="zh-CN" dirty="0">
                <a:sym typeface="Symbol" panose="05050102010706020507" pitchFamily="18" charset="2"/>
              </a:rPr>
              <a:t></a:t>
            </a:r>
            <a:r>
              <a:rPr lang="en-US" altLang="zh-CN" dirty="0"/>
              <a:t>B = 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6)   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 = B</a:t>
            </a:r>
            <a:r>
              <a:rPr lang="en-US" altLang="zh-CN" dirty="0">
                <a:sym typeface="Symbol" panose="05050102010706020507" pitchFamily="18" charset="2"/>
              </a:rPr>
              <a:t>A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7)   A</a:t>
            </a:r>
            <a:r>
              <a:rPr lang="en-US" altLang="zh-CN" dirty="0">
                <a:sym typeface="Symbol" panose="05050102010706020507" pitchFamily="18" charset="2"/>
              </a:rPr>
              <a:t>(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C) = 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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 C </a:t>
            </a:r>
            <a:endParaRPr lang="en-US" altLang="zh-CN" dirty="0"/>
          </a:p>
          <a:p>
            <a:r>
              <a:rPr lang="en-US" altLang="zh-CN" dirty="0"/>
              <a:t>8)   A∪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C) = </a:t>
            </a:r>
            <a:r>
              <a:rPr lang="en-US" altLang="zh-CN" dirty="0"/>
              <a:t>(A∪</a:t>
            </a:r>
            <a:r>
              <a:rPr lang="en-US" altLang="zh-CN" dirty="0">
                <a:sym typeface="Symbol" panose="05050102010706020507" pitchFamily="18" charset="2"/>
              </a:rPr>
              <a:t>B)</a:t>
            </a:r>
            <a:r>
              <a:rPr lang="en-US" altLang="zh-CN" dirty="0"/>
              <a:t>(A∪</a:t>
            </a:r>
            <a:r>
              <a:rPr lang="en-US" altLang="zh-CN" dirty="0">
                <a:sym typeface="Symbol" panose="05050102010706020507" pitchFamily="18" charset="2"/>
              </a:rPr>
              <a:t>C)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2B6EB8-C7F8-4178-BD94-03816B5BA1C0}"/>
              </a:ext>
            </a:extLst>
          </p:cNvPr>
          <p:cNvSpPr/>
          <p:nvPr/>
        </p:nvSpPr>
        <p:spPr>
          <a:xfrm>
            <a:off x="684259" y="1326525"/>
            <a:ext cx="8152169" cy="358891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3.3.3  </a:t>
            </a:r>
            <a:r>
              <a:rPr lang="zh-CN" altLang="en-US"/>
              <a:t>集合的环积运算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集合运算的优先级：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高优先级</a:t>
            </a:r>
            <a:r>
              <a:rPr lang="en-US" altLang="zh-CN"/>
              <a:t>(</a:t>
            </a:r>
            <a:r>
              <a:rPr lang="zh-CN" altLang="en-US"/>
              <a:t>一元运算</a:t>
            </a:r>
            <a:r>
              <a:rPr lang="en-US" altLang="zh-CN"/>
              <a:t>) : </a:t>
            </a:r>
            <a:r>
              <a:rPr lang="zh-CN" altLang="en-US"/>
              <a:t>补集、幂集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低优先级</a:t>
            </a:r>
            <a:r>
              <a:rPr lang="en-US" altLang="zh-CN"/>
              <a:t>(</a:t>
            </a:r>
            <a:r>
              <a:rPr lang="zh-CN" altLang="en-US"/>
              <a:t>二元运算</a:t>
            </a:r>
            <a:r>
              <a:rPr lang="en-US" altLang="zh-CN"/>
              <a:t>) : </a:t>
            </a:r>
            <a:r>
              <a:rPr lang="zh-CN" altLang="en-US"/>
              <a:t>并、交、差、环和、环积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r>
              <a:rPr lang="zh-CN" altLang="en-US"/>
              <a:t>同级运算按从左向右的顺序进行</a:t>
            </a:r>
            <a:endParaRPr lang="en-US" altLang="zh-CN"/>
          </a:p>
          <a:p>
            <a:r>
              <a:rPr lang="zh-CN" altLang="en-US"/>
              <a:t>为保证运算次序的清晰性</a:t>
            </a:r>
            <a:r>
              <a:rPr lang="en-US" altLang="zh-CN"/>
              <a:t>, </a:t>
            </a:r>
            <a:r>
              <a:rPr lang="zh-CN" altLang="en-US"/>
              <a:t>可适当地添加括号。</a:t>
            </a:r>
          </a:p>
        </p:txBody>
      </p:sp>
    </p:spTree>
    <p:extLst>
      <p:ext uri="{BB962C8B-B14F-4D97-AF65-F5344CB8AC3E}">
        <p14:creationId xmlns:p14="http://schemas.microsoft.com/office/powerpoint/2010/main" val="25304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3.3.1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集合的差运算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3.3.2  </a:t>
            </a:r>
            <a:r>
              <a:rPr lang="zh-CN" altLang="en-US" sz="2400">
                <a:effectLst/>
              </a:rPr>
              <a:t>集合的环和运算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3.3.3  </a:t>
            </a:r>
            <a:r>
              <a:rPr lang="zh-CN" altLang="en-US" sz="2400">
                <a:effectLst/>
              </a:rPr>
              <a:t>集合的环积运算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242473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3.3.1  </a:t>
            </a:r>
            <a:r>
              <a:rPr lang="zh-CN" altLang="en-US"/>
              <a:t>集合的差运算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lnSpc>
                <a:spcPct val="80000"/>
              </a:lnSpc>
            </a:pPr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是两个集合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                  </a:t>
            </a:r>
            <a:r>
              <a:rPr lang="en-US" altLang="zh-CN"/>
              <a:t>A\B = </a:t>
            </a:r>
            <a:r>
              <a:rPr lang="en-US" altLang="zh-CN">
                <a:sym typeface="Symbol" panose="05050102010706020507" pitchFamily="18" charset="2"/>
              </a:rPr>
              <a:t>{ x︱xA∧xB }</a:t>
            </a:r>
          </a:p>
          <a:p>
            <a:pPr>
              <a:lnSpc>
                <a:spcPct val="80000"/>
              </a:lnSpc>
            </a:pPr>
            <a:r>
              <a:rPr lang="zh-CN" altLang="en-US">
                <a:sym typeface="Symbol" panose="05050102010706020507" pitchFamily="18" charset="2"/>
              </a:rPr>
              <a:t>称 </a:t>
            </a:r>
            <a:r>
              <a:rPr lang="en-US" altLang="zh-CN">
                <a:sym typeface="Symbol" panose="05050102010706020507" pitchFamily="18" charset="2"/>
              </a:rPr>
              <a:t>A\B </a:t>
            </a:r>
            <a:r>
              <a:rPr lang="zh-CN" altLang="en-US">
                <a:sym typeface="Symbol" panose="05050102010706020507" pitchFamily="18" charset="2"/>
              </a:rPr>
              <a:t>为 </a:t>
            </a:r>
            <a:r>
              <a:rPr lang="en-US" altLang="zh-CN">
                <a:sym typeface="Symbol" panose="05050102010706020507" pitchFamily="18" charset="2"/>
              </a:rPr>
              <a:t>A </a:t>
            </a:r>
            <a:r>
              <a:rPr lang="zh-CN" altLang="en-US">
                <a:sym typeface="Symbol" panose="05050102010706020507" pitchFamily="18" charset="2"/>
              </a:rPr>
              <a:t>和 </a:t>
            </a:r>
            <a:r>
              <a:rPr lang="en-US" altLang="zh-CN">
                <a:sym typeface="Symbol" panose="05050102010706020507" pitchFamily="18" charset="2"/>
              </a:rPr>
              <a:t>B </a:t>
            </a:r>
            <a:r>
              <a:rPr lang="zh-CN" altLang="en-US">
                <a:sym typeface="Symbol" panose="05050102010706020507" pitchFamily="18" charset="2"/>
              </a:rPr>
              <a:t>的差集，称 </a:t>
            </a:r>
            <a:r>
              <a:rPr lang="en-US" altLang="zh-CN">
                <a:sym typeface="Symbol" panose="05050102010706020507" pitchFamily="18" charset="2"/>
              </a:rPr>
              <a:t>\ </a:t>
            </a:r>
            <a:r>
              <a:rPr lang="zh-CN" altLang="en-US">
                <a:sym typeface="Symbol" panose="05050102010706020507" pitchFamily="18" charset="2"/>
              </a:rPr>
              <a:t>为集合差运算。</a:t>
            </a:r>
          </a:p>
          <a:p>
            <a:pPr>
              <a:lnSpc>
                <a:spcPct val="80000"/>
              </a:lnSpc>
            </a:pPr>
            <a:endParaRPr lang="zh-CN" altLang="en-US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sym typeface="Symbol" panose="05050102010706020507" pitchFamily="18" charset="2"/>
              </a:rPr>
              <a:t>由差运算、交运算、补运算的定义知 </a:t>
            </a:r>
            <a:r>
              <a:rPr lang="en-US" altLang="zh-CN">
                <a:sym typeface="Symbol" panose="05050102010706020507" pitchFamily="18" charset="2"/>
              </a:rPr>
              <a:t>A\B =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∩B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8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sym typeface="Symbol" panose="05050102010706020507" pitchFamily="18" charset="2"/>
              </a:rPr>
              <a:t>由于差运算可以由交运算和补运算表示，因此称差运算为宏运算。</a:t>
            </a:r>
          </a:p>
          <a:p>
            <a:pPr>
              <a:lnSpc>
                <a:spcPct val="80000"/>
              </a:lnSpc>
            </a:pPr>
            <a:endParaRPr lang="zh-CN" altLang="en-US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endParaRPr lang="zh-CN" altLang="en-US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/>
              <a:t>  </a:t>
            </a:r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89EC64-85D8-464A-9D12-3B1EA4F161A2}"/>
              </a:ext>
            </a:extLst>
          </p:cNvPr>
          <p:cNvSpPr/>
          <p:nvPr/>
        </p:nvSpPr>
        <p:spPr>
          <a:xfrm>
            <a:off x="684259" y="1341957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3.3.1  </a:t>
            </a:r>
            <a:r>
              <a:rPr lang="zh-CN" altLang="en-US"/>
              <a:t>集合的差运算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dirty="0">
                <a:sym typeface="Symbol" panose="05050102010706020507" pitchFamily="18" charset="2"/>
              </a:rPr>
              <a:t>定理</a:t>
            </a:r>
            <a:endParaRPr lang="en-US" altLang="zh-CN" b="1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ym typeface="Symbol" panose="05050102010706020507" pitchFamily="18" charset="2"/>
              </a:rPr>
              <a:t>设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是全集，</a:t>
            </a:r>
            <a:r>
              <a:rPr lang="en-US" altLang="zh-CN" dirty="0"/>
              <a:t>A, B, C </a:t>
            </a:r>
            <a:r>
              <a:rPr lang="zh-CN" altLang="en-US" dirty="0"/>
              <a:t>是 </a:t>
            </a:r>
            <a:r>
              <a:rPr lang="en-US" altLang="zh-CN" dirty="0"/>
              <a:t>X </a:t>
            </a:r>
            <a:r>
              <a:rPr lang="zh-CN" altLang="en-US" dirty="0"/>
              <a:t>的三个子集合，则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1)  A\B  </a:t>
            </a:r>
            <a:r>
              <a:rPr lang="en-US" altLang="zh-CN" baseline="20000" dirty="0">
                <a:sym typeface="Symbol" panose="05050102010706020507" pitchFamily="18" charset="2"/>
              </a:rPr>
              <a:t>  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2)  A\A = 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3)  X\A = A</a:t>
            </a:r>
            <a:r>
              <a:rPr lang="en-US" altLang="zh-CN" dirty="0">
                <a:sym typeface="Symbol" panose="05050102010706020507" pitchFamily="18" charset="2"/>
              </a:rPr>
              <a:t>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A\X = </a:t>
            </a:r>
            <a:endParaRPr lang="en-US" altLang="zh-CN" dirty="0"/>
          </a:p>
          <a:p>
            <a:pPr marL="342900" indent="-342900">
              <a:lnSpc>
                <a:spcPct val="80000"/>
              </a:lnSpc>
              <a:buAutoNum type="arabicParenR" startAt="4"/>
            </a:pPr>
            <a:r>
              <a:rPr lang="en-US" altLang="zh-CN" dirty="0"/>
              <a:t>A\</a:t>
            </a:r>
            <a:r>
              <a:rPr lang="en-US" altLang="zh-CN" dirty="0">
                <a:sym typeface="Symbol" panose="05050102010706020507" pitchFamily="18" charset="2"/>
              </a:rPr>
              <a:t> = A </a:t>
            </a:r>
            <a:r>
              <a:rPr lang="zh-CN" altLang="en-US" dirty="0">
                <a:sym typeface="Symbol" panose="05050102010706020507" pitchFamily="18" charset="2"/>
              </a:rPr>
              <a:t>， </a:t>
            </a:r>
            <a:r>
              <a:rPr lang="en-US" altLang="zh-CN" dirty="0">
                <a:sym typeface="Symbol" panose="05050102010706020507" pitchFamily="18" charset="2"/>
              </a:rPr>
              <a:t>\A =  </a:t>
            </a:r>
          </a:p>
          <a:p>
            <a:pPr marL="342900" indent="-342900">
              <a:lnSpc>
                <a:spcPct val="80000"/>
              </a:lnSpc>
              <a:buAutoNum type="arabicParenR" startAt="4"/>
            </a:pPr>
            <a:r>
              <a:rPr lang="en-US" altLang="zh-CN" dirty="0"/>
              <a:t>(A\</a:t>
            </a:r>
            <a:r>
              <a:rPr lang="en-US" altLang="zh-CN" dirty="0">
                <a:sym typeface="Symbol" panose="05050102010706020507" pitchFamily="18" charset="2"/>
              </a:rPr>
              <a:t>B) ∪B= A∪B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6)  A</a:t>
            </a:r>
            <a:r>
              <a:rPr lang="en-US" altLang="zh-CN" dirty="0">
                <a:sym typeface="Symbol" panose="05050102010706020507" pitchFamily="18" charset="2"/>
              </a:rPr>
              <a:t>∩(B\C)= 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∩B) \(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∩C)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7)  A\(B\C)=(A\B)</a:t>
            </a:r>
            <a:r>
              <a:rPr lang="en-US" altLang="zh-CN" dirty="0">
                <a:sym typeface="Symbol" panose="05050102010706020507" pitchFamily="18" charset="2"/>
              </a:rPr>
              <a:t>∪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∩C)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ym typeface="Symbol" panose="05050102010706020507" pitchFamily="18" charset="2"/>
              </a:rPr>
              <a:t>8) </a:t>
            </a:r>
            <a:r>
              <a:rPr lang="en-US" altLang="zh-CN" dirty="0"/>
              <a:t> (A\B)\C=A\(B</a:t>
            </a:r>
            <a:r>
              <a:rPr lang="en-US" altLang="zh-CN" dirty="0">
                <a:sym typeface="Symbol" panose="05050102010706020507" pitchFamily="18" charset="2"/>
              </a:rPr>
              <a:t>∪C)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9)  A\(B</a:t>
            </a:r>
            <a:r>
              <a:rPr lang="en-US" altLang="zh-CN" dirty="0">
                <a:sym typeface="Symbol" panose="05050102010706020507" pitchFamily="18" charset="2"/>
              </a:rPr>
              <a:t>∪C)</a:t>
            </a:r>
            <a:r>
              <a:rPr lang="en-US" altLang="zh-CN" dirty="0"/>
              <a:t> = (A\B) </a:t>
            </a:r>
            <a:r>
              <a:rPr lang="en-US" altLang="zh-CN" dirty="0">
                <a:sym typeface="Symbol" panose="05050102010706020507" pitchFamily="18" charset="2"/>
              </a:rPr>
              <a:t>∩(A\C)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10)  A\(B</a:t>
            </a:r>
            <a:r>
              <a:rPr lang="en-US" altLang="zh-CN" dirty="0">
                <a:sym typeface="Symbol" panose="05050102010706020507" pitchFamily="18" charset="2"/>
              </a:rPr>
              <a:t>∩C)</a:t>
            </a:r>
            <a:r>
              <a:rPr lang="en-US" altLang="zh-CN" dirty="0"/>
              <a:t> = (A\B)</a:t>
            </a:r>
            <a:r>
              <a:rPr lang="en-US" altLang="zh-CN" dirty="0">
                <a:sym typeface="Symbol" panose="05050102010706020507" pitchFamily="18" charset="2"/>
              </a:rPr>
              <a:t>∪(A\C)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dirty="0"/>
              <a:t>  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782756-2383-43CE-BC8B-F3892BF14500}"/>
              </a:ext>
            </a:extLst>
          </p:cNvPr>
          <p:cNvSpPr/>
          <p:nvPr/>
        </p:nvSpPr>
        <p:spPr>
          <a:xfrm>
            <a:off x="684259" y="1313645"/>
            <a:ext cx="8152169" cy="39819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3.3.1  </a:t>
            </a:r>
            <a:r>
              <a:rPr lang="zh-CN" altLang="en-US" sz="2400">
                <a:effectLst/>
              </a:rPr>
              <a:t>集合的差运算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3.3.2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集合的环和运算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3.3.3  </a:t>
            </a:r>
            <a:r>
              <a:rPr lang="zh-CN" altLang="en-US" sz="2400">
                <a:effectLst/>
              </a:rPr>
              <a:t>集合的环积运算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246693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3.3.2  </a:t>
            </a:r>
            <a:r>
              <a:rPr lang="zh-CN" altLang="en-US"/>
              <a:t>集合的环和运算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是两个集合，</a:t>
            </a:r>
          </a:p>
          <a:p>
            <a:r>
              <a:rPr lang="zh-CN" altLang="en-US"/>
              <a:t>         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= </a:t>
            </a:r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︱(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B)∨(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B∧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A) }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>
                <a:sym typeface="Symbol" panose="05050102010706020507" pitchFamily="18" charset="2"/>
              </a:rPr>
              <a:t>AB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的环和集，称为集合环和运算（对称差）。</a:t>
            </a:r>
          </a:p>
          <a:p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由环和运算和并、差运算的定义知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B=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/>
              <a:t>A\</a:t>
            </a:r>
            <a:r>
              <a:rPr lang="en-US" altLang="zh-CN">
                <a:sym typeface="Symbol" panose="05050102010706020507" pitchFamily="18" charset="2"/>
              </a:rPr>
              <a:t>B)∪(</a:t>
            </a:r>
            <a:r>
              <a:rPr lang="en-US" altLang="zh-CN"/>
              <a:t>B\</a:t>
            </a:r>
            <a:r>
              <a:rPr lang="en-US" altLang="zh-CN">
                <a:sym typeface="Symbol" panose="05050102010706020507" pitchFamily="18" charset="2"/>
              </a:rPr>
              <a:t>A)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由环和运算和并、交、补运算的定义知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B=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∩B)∪(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∩A)</a:t>
            </a:r>
            <a:r>
              <a:rPr lang="zh-CN" altLang="en-US">
                <a:sym typeface="Symbol" panose="05050102010706020507" pitchFamily="18" charset="2"/>
              </a:rPr>
              <a:t>，因此环和运算也是宏运算。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119581-6F13-4DD9-B306-354284C07569}"/>
              </a:ext>
            </a:extLst>
          </p:cNvPr>
          <p:cNvSpPr/>
          <p:nvPr/>
        </p:nvSpPr>
        <p:spPr>
          <a:xfrm>
            <a:off x="684259" y="1389180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8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3.3.2  </a:t>
            </a:r>
            <a:r>
              <a:rPr lang="zh-CN" altLang="en-US"/>
              <a:t>集合的环和运算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/>
              <a:t>定理</a:t>
            </a:r>
            <a:endParaRPr lang="en-US" altLang="zh-CN" b="1" dirty="0"/>
          </a:p>
          <a:p>
            <a:r>
              <a:rPr lang="zh-CN" altLang="en-US" dirty="0">
                <a:sym typeface="Symbol" panose="05050102010706020507" pitchFamily="18" charset="2"/>
              </a:rPr>
              <a:t>设 </a:t>
            </a:r>
            <a:r>
              <a:rPr lang="en-US" altLang="zh-CN" dirty="0">
                <a:sym typeface="Symbol" panose="05050102010706020507" pitchFamily="18" charset="2"/>
              </a:rPr>
              <a:t>X </a:t>
            </a:r>
            <a:r>
              <a:rPr lang="zh-CN" altLang="en-US" dirty="0">
                <a:sym typeface="Symbol" panose="05050102010706020507" pitchFamily="18" charset="2"/>
              </a:rPr>
              <a:t>是全集，</a:t>
            </a:r>
            <a:r>
              <a:rPr lang="en-US" altLang="zh-CN" dirty="0"/>
              <a:t>A, B, C </a:t>
            </a:r>
            <a:r>
              <a:rPr lang="zh-CN" altLang="en-US" dirty="0"/>
              <a:t>是 </a:t>
            </a:r>
            <a:r>
              <a:rPr lang="en-US" altLang="zh-CN" dirty="0"/>
              <a:t>X </a:t>
            </a:r>
            <a:r>
              <a:rPr lang="zh-CN" altLang="en-US" dirty="0"/>
              <a:t>的三个子集合，则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 =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∪</a:t>
            </a:r>
            <a:r>
              <a:rPr lang="en-US" altLang="zh-CN" dirty="0"/>
              <a:t>B)\(A</a:t>
            </a:r>
            <a:r>
              <a:rPr lang="en-US" altLang="zh-CN" dirty="0">
                <a:sym typeface="Symbol" panose="05050102010706020507" pitchFamily="18" charset="2"/>
              </a:rPr>
              <a:t>∩B)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 = A , AX = A 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A =  ,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A= X 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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 =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 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= A</a:t>
            </a:r>
            <a:r>
              <a:rPr lang="en-US" altLang="zh-CN" dirty="0">
                <a:sym typeface="Symbol" panose="05050102010706020507" pitchFamily="18" charset="2"/>
              </a:rPr>
              <a:t></a:t>
            </a:r>
            <a:r>
              <a:rPr lang="en-US" altLang="zh-CN" dirty="0"/>
              <a:t>B = 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 = B</a:t>
            </a:r>
            <a:r>
              <a:rPr lang="en-US" altLang="zh-CN" dirty="0">
                <a:sym typeface="Symbol" panose="05050102010706020507" pitchFamily="18" charset="2"/>
              </a:rPr>
              <a:t>A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(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C) = (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C 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）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∩(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C) = 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∩B)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∩C) 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）</a:t>
            </a:r>
            <a:r>
              <a:rPr lang="en-US" altLang="zh-CN" dirty="0"/>
              <a:t>(A</a:t>
            </a:r>
            <a:r>
              <a:rPr lang="en-US" altLang="zh-CN" dirty="0">
                <a:sym typeface="Symbol" panose="05050102010706020507" pitchFamily="18" charset="2"/>
              </a:rPr>
              <a:t>  B) ∪ (A∩</a:t>
            </a:r>
            <a:r>
              <a:rPr lang="en-US" altLang="zh-CN" dirty="0"/>
              <a:t>B)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 ∪ B</a:t>
            </a:r>
            <a:endParaRPr lang="en-US" altLang="zh-CN" dirty="0"/>
          </a:p>
          <a:p>
            <a:r>
              <a:rPr lang="en-US" altLang="zh-CN" dirty="0"/>
              <a:t>10</a:t>
            </a:r>
            <a:r>
              <a:rPr lang="zh-CN" altLang="en-US" dirty="0"/>
              <a:t>）若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B = A</a:t>
            </a:r>
            <a:r>
              <a:rPr lang="en-US" altLang="zh-CN" dirty="0">
                <a:sym typeface="Symbol" panose="05050102010706020507" pitchFamily="18" charset="2"/>
              </a:rPr>
              <a:t>C</a:t>
            </a:r>
            <a:r>
              <a:rPr lang="zh-CN" altLang="en-US" dirty="0"/>
              <a:t>，则</a:t>
            </a:r>
            <a:r>
              <a:rPr lang="en-US" altLang="zh-CN" dirty="0"/>
              <a:t>B=C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6E02E4-9DD3-4D1D-B0B9-3EF627AD9A60}"/>
              </a:ext>
            </a:extLst>
          </p:cNvPr>
          <p:cNvSpPr/>
          <p:nvPr/>
        </p:nvSpPr>
        <p:spPr>
          <a:xfrm>
            <a:off x="684259" y="1326524"/>
            <a:ext cx="8152169" cy="42950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3.3.2  </a:t>
            </a:r>
            <a:r>
              <a:rPr lang="zh-CN" altLang="en-US"/>
              <a:t>集合的环和运算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 {2,3}, B</a:t>
            </a:r>
            <a:r>
              <a:rPr lang="zh-CN" altLang="en-US"/>
              <a:t> </a:t>
            </a:r>
            <a:r>
              <a:rPr lang="en-US" altLang="zh-CN"/>
              <a:t>= {1, 5, 8}, 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zh-CN" altLang="en-US"/>
              <a:t> </a:t>
            </a:r>
            <a:r>
              <a:rPr lang="en-US" altLang="zh-CN"/>
              <a:t>= {3, 6},</a:t>
            </a:r>
          </a:p>
          <a:p>
            <a:r>
              <a:rPr lang="zh-CN" altLang="en-US"/>
              <a:t>求 </a:t>
            </a:r>
            <a:r>
              <a:rPr lang="en-US" altLang="zh-CN"/>
              <a:t>A</a:t>
            </a:r>
            <a:r>
              <a:rPr lang="zh-CN" altLang="en-US"/>
              <a:t>∪</a:t>
            </a:r>
            <a:r>
              <a:rPr lang="en-US" altLang="zh-CN"/>
              <a:t>(B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 C</a:t>
            </a:r>
            <a:r>
              <a:rPr lang="en-US" altLang="zh-CN"/>
              <a:t>)  </a:t>
            </a:r>
            <a:r>
              <a:rPr lang="zh-CN" altLang="en-US"/>
              <a:t>和 </a:t>
            </a:r>
            <a:r>
              <a:rPr lang="en-US" altLang="zh-CN"/>
              <a:t>(A</a:t>
            </a:r>
            <a:r>
              <a:rPr lang="zh-CN" altLang="en-US"/>
              <a:t> ∪ 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  </a:t>
            </a:r>
            <a:r>
              <a:rPr lang="en-US" altLang="zh-CN"/>
              <a:t>(A</a:t>
            </a:r>
            <a:r>
              <a:rPr lang="zh-CN" altLang="en-US"/>
              <a:t> ∪ 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en-US" altLang="zh-CN"/>
              <a:t>). </a:t>
            </a:r>
          </a:p>
          <a:p>
            <a:endParaRPr lang="en-US" altLang="zh-CN"/>
          </a:p>
          <a:p>
            <a:r>
              <a:rPr lang="zh-CN" altLang="en-US" b="1"/>
              <a:t>解</a:t>
            </a:r>
            <a:endParaRPr lang="en-US" altLang="zh-CN" b="1"/>
          </a:p>
          <a:p>
            <a:r>
              <a:rPr lang="en-US" altLang="zh-CN"/>
              <a:t>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 C</a:t>
            </a:r>
            <a:r>
              <a:rPr lang="zh-CN" altLang="en-US"/>
              <a:t> </a:t>
            </a:r>
            <a:r>
              <a:rPr lang="en-US" altLang="zh-CN"/>
              <a:t>= {1, 3, 5, 6, 8}, </a:t>
            </a:r>
            <a:r>
              <a:rPr lang="zh-CN" altLang="en-US"/>
              <a:t>则</a:t>
            </a:r>
            <a:r>
              <a:rPr lang="en-US" altLang="zh-CN"/>
              <a:t>A </a:t>
            </a:r>
            <a:r>
              <a:rPr lang="zh-CN" altLang="en-US"/>
              <a:t>∪</a:t>
            </a:r>
            <a:r>
              <a:rPr lang="en-US" altLang="zh-CN"/>
              <a:t>(B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 C</a:t>
            </a:r>
            <a:r>
              <a:rPr lang="en-US" altLang="zh-CN"/>
              <a:t>) = {1, 2, 3, 5, 6, 8}.</a:t>
            </a:r>
          </a:p>
          <a:p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</a:t>
            </a:r>
            <a:r>
              <a:rPr lang="en-US" altLang="zh-CN"/>
              <a:t>B</a:t>
            </a:r>
            <a:r>
              <a:rPr lang="zh-CN" altLang="en-US"/>
              <a:t> </a:t>
            </a:r>
            <a:r>
              <a:rPr lang="en-US" altLang="zh-CN"/>
              <a:t>= {1, 2, 3, 5, 8}, A </a:t>
            </a:r>
            <a:r>
              <a:rPr lang="zh-CN" altLang="en-US"/>
              <a:t>∪</a:t>
            </a:r>
            <a:r>
              <a:rPr lang="en-US" altLang="zh-CN">
                <a:sym typeface="Symbol" panose="05050102010706020507" pitchFamily="18" charset="2"/>
              </a:rPr>
              <a:t> C</a:t>
            </a:r>
            <a:r>
              <a:rPr lang="zh-CN" altLang="en-US"/>
              <a:t> </a:t>
            </a:r>
            <a:r>
              <a:rPr lang="en-US" altLang="zh-CN"/>
              <a:t>= {2, 3, 6},</a:t>
            </a:r>
            <a:r>
              <a:rPr lang="zh-CN" altLang="en-US"/>
              <a:t>则</a:t>
            </a:r>
            <a:r>
              <a:rPr lang="en-US" altLang="zh-CN"/>
              <a:t>(A</a:t>
            </a:r>
            <a:r>
              <a:rPr lang="zh-CN" altLang="en-US"/>
              <a:t>∪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  </a:t>
            </a:r>
            <a:r>
              <a:rPr lang="en-US" altLang="zh-CN"/>
              <a:t>(A</a:t>
            </a:r>
            <a:r>
              <a:rPr lang="zh-CN" altLang="en-US"/>
              <a:t>∪</a:t>
            </a:r>
            <a:r>
              <a:rPr lang="en-US" altLang="zh-CN">
                <a:sym typeface="Symbol" panose="05050102010706020507" pitchFamily="18" charset="2"/>
              </a:rPr>
              <a:t> C</a:t>
            </a:r>
            <a:r>
              <a:rPr lang="en-US" altLang="zh-CN"/>
              <a:t>) = {1, 5, 6, 8}</a:t>
            </a:r>
          </a:p>
          <a:p>
            <a:endParaRPr lang="en-US" altLang="zh-CN"/>
          </a:p>
          <a:p>
            <a:r>
              <a:rPr lang="zh-CN" altLang="en-US"/>
              <a:t>所以</a:t>
            </a:r>
            <a:r>
              <a:rPr lang="en-US" altLang="zh-CN"/>
              <a:t>A</a:t>
            </a:r>
            <a:r>
              <a:rPr lang="zh-CN" altLang="en-US"/>
              <a:t>∪</a:t>
            </a:r>
            <a:r>
              <a:rPr lang="en-US" altLang="zh-CN"/>
              <a:t>(B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 C</a:t>
            </a:r>
            <a:r>
              <a:rPr lang="en-US" altLang="zh-CN"/>
              <a:t>) ≠ (A</a:t>
            </a:r>
            <a:r>
              <a:rPr lang="zh-CN" altLang="en-US"/>
              <a:t> ∪ 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  </a:t>
            </a:r>
            <a:r>
              <a:rPr lang="en-US" altLang="zh-CN"/>
              <a:t>(A</a:t>
            </a:r>
            <a:r>
              <a:rPr lang="zh-CN" altLang="en-US"/>
              <a:t> ∪ 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en-US" altLang="zh-CN"/>
              <a:t>)</a:t>
            </a:r>
            <a:r>
              <a:rPr lang="zh-CN" altLang="en-US"/>
              <a:t>， 即∪与⊕无分配律。</a:t>
            </a:r>
          </a:p>
        </p:txBody>
      </p:sp>
    </p:spTree>
    <p:extLst>
      <p:ext uri="{BB962C8B-B14F-4D97-AF65-F5344CB8AC3E}">
        <p14:creationId xmlns:p14="http://schemas.microsoft.com/office/powerpoint/2010/main" val="38911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3.3.1  </a:t>
            </a:r>
            <a:r>
              <a:rPr lang="zh-CN" altLang="en-US" sz="2400">
                <a:effectLst/>
              </a:rPr>
              <a:t>集合的差运算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3.3.2  </a:t>
            </a:r>
            <a:r>
              <a:rPr lang="zh-CN" altLang="en-US" sz="2400">
                <a:effectLst/>
              </a:rPr>
              <a:t>集合的环和运算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3.3.3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集合的环积运算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13705602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524</TotalTime>
  <Words>1143</Words>
  <Application>Microsoft Office PowerPoint</Application>
  <PresentationFormat>全屏显示(4:3)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微软雅黑</vt:lpstr>
      <vt:lpstr>Arial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Shi Jingang</cp:lastModifiedBy>
  <cp:revision>801</cp:revision>
  <dcterms:created xsi:type="dcterms:W3CDTF">2021-08-31T07:59:00Z</dcterms:created>
  <dcterms:modified xsi:type="dcterms:W3CDTF">2022-11-08T08:31:20Z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E2CF7E18531B4339BA59ED829D270DC9</vt:lpwstr>
  </property>
  <property fmtid="{D5CDD505-2E9C-101B-9397-08002B2CF9AE}" pid="3" name="KSOProductBuildVer">
    <vt:lpwstr>2052-11.1.0.11045</vt:lpwstr>
  </property>
</Properties>
</file>