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350" r:id="rId3"/>
    <p:sldId id="442" r:id="rId4"/>
    <p:sldId id="395" r:id="rId5"/>
    <p:sldId id="447" r:id="rId6"/>
    <p:sldId id="448" r:id="rId7"/>
    <p:sldId id="449" r:id="rId8"/>
    <p:sldId id="496" r:id="rId9"/>
    <p:sldId id="454" r:id="rId10"/>
    <p:sldId id="498" r:id="rId11"/>
    <p:sldId id="503" r:id="rId12"/>
    <p:sldId id="500" r:id="rId13"/>
    <p:sldId id="504" r:id="rId14"/>
    <p:sldId id="502" r:id="rId15"/>
    <p:sldId id="456" r:id="rId16"/>
    <p:sldId id="457" r:id="rId17"/>
    <p:sldId id="499" r:id="rId18"/>
    <p:sldId id="455" r:id="rId19"/>
    <p:sldId id="458" r:id="rId20"/>
    <p:sldId id="459" r:id="rId21"/>
    <p:sldId id="505" r:id="rId22"/>
    <p:sldId id="460" r:id="rId23"/>
    <p:sldId id="506" r:id="rId24"/>
    <p:sldId id="461" r:id="rId25"/>
    <p:sldId id="463" r:id="rId26"/>
    <p:sldId id="507" r:id="rId27"/>
    <p:sldId id="462" r:id="rId28"/>
    <p:sldId id="508" r:id="rId29"/>
    <p:sldId id="509" r:id="rId30"/>
    <p:sldId id="464" r:id="rId31"/>
    <p:sldId id="473" r:id="rId32"/>
    <p:sldId id="474" r:id="rId33"/>
    <p:sldId id="47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14" autoAdjust="0"/>
  </p:normalViewPr>
  <p:slideViewPr>
    <p:cSldViewPr snapToGrid="0" showGuides="1">
      <p:cViewPr varScale="1">
        <p:scale>
          <a:sx n="115" d="100"/>
          <a:sy n="115" d="100"/>
        </p:scale>
        <p:origin x="1437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3D4F-F1E0-46C3-BD26-B8F7325BDB7A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8118-28A3-4B46-85EC-3973821986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3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4" name="矩形 3"/>
          <p:cNvSpPr/>
          <p:nvPr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Picture 2" descr="http://g.hiphotos.baidu.com/baike/w=268/sign=3d3d08a135d12f2ece05a96677c3d5ff/dc54564e9258d109f50fc0c4d258ccbf6d814dd3.jpg"/>
          <p:cNvPicPr>
            <a:picLocks noChangeAspect="1" noChangeArrowheads="1"/>
          </p:cNvPicPr>
          <p:nvPr/>
        </p:nvPicPr>
        <p:blipFill rotWithShape="1">
          <a:blip r:embed="rId4"/>
          <a:srcRect l="7208" t="5273" r="8108" b="5562"/>
          <a:stretch>
            <a:fillRect/>
          </a:stretch>
        </p:blipFill>
        <p:spPr bwMode="auto">
          <a:xfrm>
            <a:off x="8108029" y="140481"/>
            <a:ext cx="864523" cy="855326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ei.ke@xj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0844" y="2084832"/>
            <a:ext cx="478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离散数学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90622" y="4448556"/>
            <a:ext cx="3762756" cy="93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柯  炜</a:t>
            </a:r>
            <a:endParaRPr lang="en-US" altLang="zh-CN" sz="2800"/>
          </a:p>
          <a:p>
            <a:pPr algn="ctr">
              <a:lnSpc>
                <a:spcPct val="150000"/>
              </a:lnSpc>
            </a:pPr>
            <a:r>
              <a:rPr lang="en-US" altLang="zh-CN" sz="2000"/>
              <a:t>Email: </a:t>
            </a:r>
            <a:r>
              <a:rPr lang="en-US" altLang="zh-CN" sz="2000">
                <a:hlinkClick r:id="rId2"/>
              </a:rPr>
              <a:t>wei.ke@xjtu.edu.cn</a:t>
            </a:r>
            <a:endParaRPr lang="en-US" altLang="zh-CN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4.3  </a:t>
            </a:r>
            <a:r>
              <a:rPr lang="zh-CN" altLang="en-US"/>
              <a:t>关系的运算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关系是一种特殊的集合，因此集合的所有基本运算（并、交、差、补），都可以应用到关系中，并且同样满足集合的所有运算定律。</a:t>
            </a:r>
          </a:p>
          <a:p>
            <a:endParaRPr lang="zh-CN" altLang="en-US"/>
          </a:p>
          <a:p>
            <a:r>
              <a:rPr lang="zh-CN" altLang="en-US" b="1"/>
              <a:t>例</a:t>
            </a:r>
            <a:r>
              <a:rPr lang="en-US" altLang="zh-CN" b="1"/>
              <a:t>  </a:t>
            </a:r>
            <a:r>
              <a:rPr lang="zh-CN" altLang="en-US"/>
              <a:t>设 A = {a, b, c}，B = {1, 2, 3, 4}，从 A 到 B 的关系 R 和 S 定义为：</a:t>
            </a:r>
          </a:p>
          <a:p>
            <a:r>
              <a:rPr lang="zh-CN" altLang="en-US"/>
              <a:t>R = {( a, 1 ), ( b, 2 ), ( c, 3 )}, S = {( a, 1 ), ( a, 2 ), ( a, 3 ), ( a, 4 )}</a:t>
            </a:r>
          </a:p>
          <a:p>
            <a:r>
              <a:rPr lang="zh-CN" altLang="en-US"/>
              <a:t>计算 R ∪ S, R ∩ S, S</a:t>
            </a:r>
            <a:r>
              <a:rPr lang="en-US" altLang="zh-CN"/>
              <a:t>\</a:t>
            </a:r>
            <a:r>
              <a:rPr lang="zh-CN" altLang="en-US"/>
              <a:t>R, R</a:t>
            </a:r>
            <a:r>
              <a:rPr lang="en-US" altLang="zh-CN"/>
              <a:t>’</a:t>
            </a:r>
            <a:r>
              <a:rPr lang="zh-CN" altLang="en-US"/>
              <a:t>.</a:t>
            </a:r>
          </a:p>
          <a:p>
            <a:r>
              <a:rPr lang="zh-CN" altLang="en-US"/>
              <a:t>解：</a:t>
            </a:r>
          </a:p>
          <a:p>
            <a:r>
              <a:rPr lang="zh-CN" altLang="en-US"/>
              <a:t>R ∪ S = {</a:t>
            </a:r>
            <a:r>
              <a:rPr lang="en-US" altLang="zh-CN"/>
              <a:t>(</a:t>
            </a:r>
            <a:r>
              <a:rPr lang="zh-CN" altLang="en-US"/>
              <a:t> a, 1 ), </a:t>
            </a:r>
            <a:r>
              <a:rPr lang="en-US" altLang="zh-CN"/>
              <a:t>(</a:t>
            </a:r>
            <a:r>
              <a:rPr lang="zh-CN" altLang="en-US"/>
              <a:t> b, 2 ), ( c, 3 ), ( a, 2 ), ( a, 3 ), ( a, 4 )}；</a:t>
            </a:r>
          </a:p>
          <a:p>
            <a:r>
              <a:rPr lang="zh-CN" altLang="en-US"/>
              <a:t>R ∩ S = {</a:t>
            </a:r>
            <a:r>
              <a:rPr lang="en-US" altLang="zh-CN"/>
              <a:t>(</a:t>
            </a:r>
            <a:r>
              <a:rPr lang="zh-CN" altLang="en-US"/>
              <a:t> a, 1 )}；</a:t>
            </a:r>
          </a:p>
          <a:p>
            <a:r>
              <a:rPr lang="zh-CN" altLang="en-US"/>
              <a:t>S</a:t>
            </a:r>
            <a:r>
              <a:rPr lang="en-US" altLang="zh-CN"/>
              <a:t>\</a:t>
            </a:r>
            <a:r>
              <a:rPr lang="zh-CN" altLang="en-US"/>
              <a:t>R = {</a:t>
            </a:r>
            <a:r>
              <a:rPr lang="en-US" altLang="zh-CN"/>
              <a:t>(</a:t>
            </a:r>
            <a:r>
              <a:rPr lang="zh-CN" altLang="en-US"/>
              <a:t> a, 2 ), </a:t>
            </a:r>
            <a:r>
              <a:rPr lang="en-US" altLang="zh-CN"/>
              <a:t>(</a:t>
            </a:r>
            <a:r>
              <a:rPr lang="zh-CN" altLang="en-US"/>
              <a:t> a, 3 ), ( a, 4 )}；</a:t>
            </a:r>
          </a:p>
          <a:p>
            <a:r>
              <a:rPr lang="zh-CN" altLang="en-US"/>
              <a:t>R</a:t>
            </a:r>
            <a:r>
              <a:rPr lang="en-US" altLang="zh-CN"/>
              <a:t>’</a:t>
            </a:r>
            <a:r>
              <a:rPr lang="zh-CN" altLang="en-US"/>
              <a:t>= A × B </a:t>
            </a:r>
            <a:r>
              <a:rPr lang="en-US" altLang="zh-CN"/>
              <a:t>\</a:t>
            </a:r>
            <a:r>
              <a:rPr lang="zh-CN" altLang="en-US"/>
              <a:t> R </a:t>
            </a:r>
          </a:p>
          <a:p>
            <a:r>
              <a:rPr lang="zh-CN" altLang="en-US"/>
              <a:t>= {( a, 1 ), ( a, 2 ), ( a, 3 ), ( a, 4 ), ( b, 1 ), ( b, 2 ), ( b, 3 ), (b, 4 ), ( c, 1 ), ( c, 2 ), ( c, 3 ), ( c, 4 )} </a:t>
            </a:r>
            <a:r>
              <a:rPr lang="en-US" altLang="zh-CN"/>
              <a:t>\</a:t>
            </a:r>
            <a:r>
              <a:rPr lang="zh-CN" altLang="en-US"/>
              <a:t> {( a, 1 ), ( b, 2 ), ( c, 3 )} </a:t>
            </a:r>
          </a:p>
          <a:p>
            <a:r>
              <a:rPr lang="zh-CN" altLang="en-US"/>
              <a:t>= {( a, 2 ), (a, 3 ), ( a, 4 ), ( b, 1 ), ( b, 3 ), ( b, 4 ), ( c, 1 ), ( c, 2 ), (</a:t>
            </a:r>
            <a:r>
              <a:rPr lang="en-US" altLang="zh-CN"/>
              <a:t>c, 4)}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FCA63-963D-44EA-86F3-7B71F8C97C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关系的运算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C0009-5D30-4307-9352-FC2B3F8B1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关系的补的矩阵表示：</a:t>
            </a:r>
            <a:r>
              <a:rPr lang="en-US" altLang="zh-CN"/>
              <a:t>M</a:t>
            </a:r>
            <a:r>
              <a:rPr lang="en-US" altLang="zh-CN" baseline="-25000"/>
              <a:t>R’</a:t>
            </a:r>
            <a:r>
              <a:rPr lang="en-US" altLang="zh-CN" b="1"/>
              <a:t>=</a:t>
            </a:r>
            <a:r>
              <a:rPr lang="en-US" altLang="zh-CN"/>
              <a:t> 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/>
              <a:t>M</a:t>
            </a:r>
            <a:r>
              <a:rPr lang="en-US" altLang="zh-CN" baseline="-25000"/>
              <a:t>R</a:t>
            </a:r>
            <a:endParaRPr lang="en-US" altLang="zh-CN" b="1"/>
          </a:p>
          <a:p>
            <a:endParaRPr lang="en-US" altLang="zh-CN"/>
          </a:p>
          <a:p>
            <a:r>
              <a:rPr lang="en-US" altLang="zh-CN"/>
              <a:t>R = </a:t>
            </a:r>
            <a:r>
              <a:rPr lang="zh-CN" altLang="en-US"/>
              <a:t>{( a, 1 ), ( b, 2 ), ( c, 3 )} </a:t>
            </a:r>
            <a:endParaRPr lang="en-US" altLang="zh-CN"/>
          </a:p>
          <a:p>
            <a:r>
              <a:rPr lang="zh-CN" altLang="en-US"/>
              <a:t>R</a:t>
            </a:r>
            <a:r>
              <a:rPr lang="en-US" altLang="zh-CN"/>
              <a:t>’</a:t>
            </a:r>
            <a:r>
              <a:rPr lang="zh-CN" altLang="en-US"/>
              <a:t>= A × B </a:t>
            </a:r>
            <a:r>
              <a:rPr lang="en-US" altLang="zh-CN"/>
              <a:t>\</a:t>
            </a:r>
            <a:r>
              <a:rPr lang="zh-CN" altLang="en-US"/>
              <a:t> R </a:t>
            </a:r>
          </a:p>
          <a:p>
            <a:r>
              <a:rPr lang="zh-CN" altLang="en-US"/>
              <a:t>= {( a, 1 ), ( a, 2 ), ( a, 3 ), ( a, 4 ), ( b, 1 ), ( b, 2 ), ( b, 3 ), (b, 4 ), ( c, 1 ), ( c, 2 ), ( c, 3 ), ( c, 4 )} </a:t>
            </a:r>
            <a:r>
              <a:rPr lang="en-US" altLang="zh-CN"/>
              <a:t>\</a:t>
            </a:r>
            <a:r>
              <a:rPr lang="zh-CN" altLang="en-US"/>
              <a:t> {( a, 1 ), ( b, 2 ), ( c, 3 )} </a:t>
            </a:r>
          </a:p>
          <a:p>
            <a:r>
              <a:rPr lang="zh-CN" altLang="en-US"/>
              <a:t>= {( a, 2 ), (a, 3 ), ( a, 4 ), ( b, 1 ), ( b, 3 ), ( b, 4 ), ( c, 1 ), ( c, 2 ), (</a:t>
            </a:r>
            <a:r>
              <a:rPr lang="en-US" altLang="zh-CN"/>
              <a:t>c, 4)}</a:t>
            </a:r>
          </a:p>
          <a:p>
            <a:endParaRPr lang="en-US" altLang="zh-CN" b="1"/>
          </a:p>
          <a:p>
            <a:r>
              <a:rPr lang="en-US" altLang="zh-CN"/>
              <a:t>                            R                                                         </a:t>
            </a:r>
            <a:r>
              <a:rPr lang="zh-CN" altLang="en-US"/>
              <a:t>R</a:t>
            </a:r>
            <a:r>
              <a:rPr lang="en-US" altLang="zh-CN"/>
              <a:t>’</a:t>
            </a:r>
            <a:endParaRPr lang="zh-CN" altLang="en-US" b="1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17CBD23A-0A0F-4BBB-8F3F-8F2F1A3D84EC}"/>
              </a:ext>
            </a:extLst>
          </p:cNvPr>
          <p:cNvGrpSpPr/>
          <p:nvPr/>
        </p:nvGrpSpPr>
        <p:grpSpPr bwMode="auto">
          <a:xfrm>
            <a:off x="1199741" y="4424765"/>
            <a:ext cx="2607972" cy="1628803"/>
            <a:chOff x="1632" y="1392"/>
            <a:chExt cx="1972" cy="134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C47B8CD1-2AAF-4340-9330-CD96AE91ABA9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759BE5C9-46DE-422E-B6BC-7BEF9172006B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E677FC79-4693-4DE9-9437-F9D03BC4F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1CD5BDAF-FBA6-456D-AF4A-8C6987DCA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6E5B4777-1C86-4CD2-9AE9-4966AF9EE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90C100C9-E8C3-4CD6-B377-6CFFDFDE1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75896818-B8F5-49D9-BC48-08C96164A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821A079C-840D-4E93-B017-D78623C22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80631906-CC34-409E-B61F-EEB55264F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9880923D-F940-4CB6-A300-992172477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457F8E9B-9E99-415C-8A5D-6E8165232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DBBDCC23-40EE-450E-8B26-0C15E66CC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0FDF6BB3-F63E-40BF-80CE-7087E8A14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C132C996-263F-488E-8755-35080F65B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C07459A8-8788-4E8B-8464-FADFBB268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B811A34A-6542-4A05-930C-25A118B0B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1BDDDC81-F322-4A3F-B93B-F7F677F13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B6D88072-8978-432D-9788-AA00D525E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3A9B5325-2B94-47B0-8AA0-6AC4DF448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2D22D1F7-66B8-4CCB-992A-429241D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6B5D60E7-A068-43CA-A2B8-273162422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31" name="Group 34">
            <a:extLst>
              <a:ext uri="{FF2B5EF4-FFF2-40B4-BE49-F238E27FC236}">
                <a16:creationId xmlns:a16="http://schemas.microsoft.com/office/drawing/2014/main" id="{ECEEC4C8-9D21-4FC4-A7AA-869BF38DCB46}"/>
              </a:ext>
            </a:extLst>
          </p:cNvPr>
          <p:cNvGrpSpPr/>
          <p:nvPr/>
        </p:nvGrpSpPr>
        <p:grpSpPr bwMode="auto">
          <a:xfrm>
            <a:off x="5271130" y="4424765"/>
            <a:ext cx="2607972" cy="1628803"/>
            <a:chOff x="1632" y="1392"/>
            <a:chExt cx="1972" cy="1340"/>
          </a:xfrm>
        </p:grpSpPr>
        <p:sp>
          <p:nvSpPr>
            <p:cNvPr id="32" name="AutoShape 4">
              <a:extLst>
                <a:ext uri="{FF2B5EF4-FFF2-40B4-BE49-F238E27FC236}">
                  <a16:creationId xmlns:a16="http://schemas.microsoft.com/office/drawing/2014/main" id="{7511AA72-65D6-4B3E-A5FD-FE65B3190D08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AutoShape 5">
              <a:extLst>
                <a:ext uri="{FF2B5EF4-FFF2-40B4-BE49-F238E27FC236}">
                  <a16:creationId xmlns:a16="http://schemas.microsoft.com/office/drawing/2014/main" id="{60DD7409-C845-4458-BCEC-A042E6301954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CCD8A6C6-7B44-4B9A-94BD-C88E4AC5B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id="{AD09C501-5AED-4BBA-94FF-997FF0ABB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36" name="Text Box 8">
              <a:extLst>
                <a:ext uri="{FF2B5EF4-FFF2-40B4-BE49-F238E27FC236}">
                  <a16:creationId xmlns:a16="http://schemas.microsoft.com/office/drawing/2014/main" id="{98AE3BA1-DD15-436F-BBE0-67C0336D6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37" name="Text Box 9">
              <a:extLst>
                <a:ext uri="{FF2B5EF4-FFF2-40B4-BE49-F238E27FC236}">
                  <a16:creationId xmlns:a16="http://schemas.microsoft.com/office/drawing/2014/main" id="{9A567E84-BF32-4476-842B-FB23B90F3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38" name="Text Box 10">
              <a:extLst>
                <a:ext uri="{FF2B5EF4-FFF2-40B4-BE49-F238E27FC236}">
                  <a16:creationId xmlns:a16="http://schemas.microsoft.com/office/drawing/2014/main" id="{42D5A061-0FAC-40BE-83B0-09D3445D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C47A2F29-2F4C-446D-9CA2-8E3756B0A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40" name="Text Box 12">
              <a:extLst>
                <a:ext uri="{FF2B5EF4-FFF2-40B4-BE49-F238E27FC236}">
                  <a16:creationId xmlns:a16="http://schemas.microsoft.com/office/drawing/2014/main" id="{4CB4D611-1541-42C6-9037-C6C5D4762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41" name="Text Box 14">
              <a:extLst>
                <a:ext uri="{FF2B5EF4-FFF2-40B4-BE49-F238E27FC236}">
                  <a16:creationId xmlns:a16="http://schemas.microsoft.com/office/drawing/2014/main" id="{698F00D7-277D-467D-87A9-9AC38EB4F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2" name="Text Box 16">
              <a:extLst>
                <a:ext uri="{FF2B5EF4-FFF2-40B4-BE49-F238E27FC236}">
                  <a16:creationId xmlns:a16="http://schemas.microsoft.com/office/drawing/2014/main" id="{F1FD07B1-5056-4041-AB68-0B7B54F70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3" name="Text Box 17">
              <a:extLst>
                <a:ext uri="{FF2B5EF4-FFF2-40B4-BE49-F238E27FC236}">
                  <a16:creationId xmlns:a16="http://schemas.microsoft.com/office/drawing/2014/main" id="{FBC9E213-48C5-4A98-AD7F-82A013F85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4" name="Text Box 19">
              <a:extLst>
                <a:ext uri="{FF2B5EF4-FFF2-40B4-BE49-F238E27FC236}">
                  <a16:creationId xmlns:a16="http://schemas.microsoft.com/office/drawing/2014/main" id="{5200D546-5FB0-4B8A-9B90-85E5B03F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E50B44B0-0D16-4A21-B681-7EDD73D94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8B3DBC57-CBCB-43E5-AA28-1979527EC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32F45E0F-5236-4A59-BCDC-78882EBBD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8" name="Text Box 23">
              <a:extLst>
                <a:ext uri="{FF2B5EF4-FFF2-40B4-BE49-F238E27FC236}">
                  <a16:creationId xmlns:a16="http://schemas.microsoft.com/office/drawing/2014/main" id="{73B7BAD8-381F-4285-B263-D9525D726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9" name="Text Box 24">
              <a:extLst>
                <a:ext uri="{FF2B5EF4-FFF2-40B4-BE49-F238E27FC236}">
                  <a16:creationId xmlns:a16="http://schemas.microsoft.com/office/drawing/2014/main" id="{3E8B9D07-D5D3-472C-B29E-80DE32FB0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50" name="Text Box 25">
              <a:extLst>
                <a:ext uri="{FF2B5EF4-FFF2-40B4-BE49-F238E27FC236}">
                  <a16:creationId xmlns:a16="http://schemas.microsoft.com/office/drawing/2014/main" id="{A0C7F0E4-73C1-475B-B89F-9B049E108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51" name="Text Box 26">
              <a:extLst>
                <a:ext uri="{FF2B5EF4-FFF2-40B4-BE49-F238E27FC236}">
                  <a16:creationId xmlns:a16="http://schemas.microsoft.com/office/drawing/2014/main" id="{B3F67A4A-20E5-434E-98EB-939FF5B09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52" name="Text Box 30">
              <a:extLst>
                <a:ext uri="{FF2B5EF4-FFF2-40B4-BE49-F238E27FC236}">
                  <a16:creationId xmlns:a16="http://schemas.microsoft.com/office/drawing/2014/main" id="{98417264-F2E6-4793-88F4-61B2C473C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77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FCA63-963D-44EA-86F3-7B71F8C97C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关系的运算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C0009-5D30-4307-9352-FC2B3F8B1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关系的并的矩阵表示：</a:t>
            </a:r>
            <a:r>
              <a:rPr lang="en-US" altLang="zh-CN"/>
              <a:t> M</a:t>
            </a:r>
            <a:r>
              <a:rPr lang="en-US" altLang="zh-CN" baseline="-25000"/>
              <a:t>R</a:t>
            </a:r>
            <a:r>
              <a:rPr lang="zh-CN" altLang="en-US"/>
              <a:t> </a:t>
            </a:r>
            <a:r>
              <a:rPr lang="zh-CN" altLang="en-US" baseline="-25000"/>
              <a:t>∪ S</a:t>
            </a:r>
            <a:r>
              <a:rPr lang="zh-CN" altLang="en-US"/>
              <a:t> </a:t>
            </a:r>
            <a:r>
              <a:rPr lang="en-US" altLang="zh-CN" b="1"/>
              <a:t>=</a:t>
            </a:r>
            <a:r>
              <a:rPr lang="en-US" altLang="zh-CN"/>
              <a:t> M</a:t>
            </a:r>
            <a:r>
              <a:rPr lang="en-US" altLang="zh-CN" baseline="-25000"/>
              <a:t>R </a:t>
            </a:r>
            <a:r>
              <a:rPr kumimoji="1" lang="en-US" altLang="zh-CN">
                <a:sym typeface="Symbol" panose="05050102010706020507" pitchFamily="18" charset="2"/>
              </a:rPr>
              <a:t>∨</a:t>
            </a:r>
            <a:r>
              <a:rPr lang="en-US" altLang="zh-CN"/>
              <a:t> M</a:t>
            </a:r>
            <a:r>
              <a:rPr lang="en-US" altLang="zh-CN" baseline="-25000"/>
              <a:t>S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/>
              <a:t>R = {( a, 1 ), ( b, 2 ), ( c, 3 )}, S = {( a, 1 ), ( a, 2 ), ( a, 3 ), ( a, 4 )}</a:t>
            </a:r>
          </a:p>
          <a:p>
            <a:r>
              <a:rPr lang="zh-CN" altLang="en-US"/>
              <a:t>R ∪ S = {</a:t>
            </a:r>
            <a:r>
              <a:rPr lang="en-US" altLang="zh-CN"/>
              <a:t>(</a:t>
            </a:r>
            <a:r>
              <a:rPr lang="zh-CN" altLang="en-US"/>
              <a:t> a, 1 ), </a:t>
            </a:r>
            <a:r>
              <a:rPr lang="en-US" altLang="zh-CN"/>
              <a:t>(</a:t>
            </a:r>
            <a:r>
              <a:rPr lang="zh-CN" altLang="en-US"/>
              <a:t> b, 2 ), ( c, 3 ), ( a, 2 ), ( a, 3 ), ( a, 4 )}；</a:t>
            </a:r>
          </a:p>
          <a:p>
            <a:endParaRPr lang="en-US" altLang="zh-CN" b="1"/>
          </a:p>
          <a:p>
            <a:endParaRPr lang="en-US" altLang="zh-CN" b="1"/>
          </a:p>
          <a:p>
            <a:r>
              <a:rPr lang="en-US" altLang="zh-CN"/>
              <a:t>                  R                                          S                                     R</a:t>
            </a:r>
            <a:r>
              <a:rPr lang="zh-CN" altLang="en-US"/>
              <a:t> ∪ S</a:t>
            </a: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2CADC917-07D2-4C26-A698-304C03EBC082}"/>
              </a:ext>
            </a:extLst>
          </p:cNvPr>
          <p:cNvGrpSpPr/>
          <p:nvPr/>
        </p:nvGrpSpPr>
        <p:grpSpPr bwMode="auto">
          <a:xfrm>
            <a:off x="615898" y="3943949"/>
            <a:ext cx="2607972" cy="1628803"/>
            <a:chOff x="1632" y="1392"/>
            <a:chExt cx="1972" cy="134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070A191D-A9A9-43D3-8D4C-632F8E515B5C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D4315A8D-60F1-4F56-834D-6C7758C7B304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118F67CC-17CC-4C20-B535-EE2AAA997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708754EF-427B-4998-A58A-56228761E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AA9598E6-E290-4AAA-8B64-E8D88A5D7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D4800C8A-334B-49AE-8A4E-3066C266D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F3634452-8837-4B24-B021-EBB3FBE3C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66FB3DBF-BC83-4050-99AC-D8F94C72D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8E8E9EA2-F94D-402C-BD3D-CCB73D4A8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5439BAA-0307-492C-B9DA-352225452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22B50D27-E64C-489B-9EB8-C64A87946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ADE73F9-2CA7-4044-B9D8-AC2761373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B1A58DA0-150F-4574-948C-9FCB986FD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641D238C-E5C0-4C8C-B965-BB4041EDB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4F96E90C-94F1-4C5F-A4E8-5DE0172D7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BC3952A6-0603-465D-9A31-7CDB0F26E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1F0B48E3-2F0F-43B4-BD6F-D5D1A21A4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7331E1DF-398C-476D-B0A6-AA3578101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C66DE667-66C0-42D2-9DFC-0C7A31C1E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EE7C3814-2BCF-44DC-A04C-58908F748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5F8EE589-20C3-4D3D-BA10-09E1448C9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26" name="Group 34">
            <a:extLst>
              <a:ext uri="{FF2B5EF4-FFF2-40B4-BE49-F238E27FC236}">
                <a16:creationId xmlns:a16="http://schemas.microsoft.com/office/drawing/2014/main" id="{0ECCAAA8-CF32-46B4-A611-ECF78B481250}"/>
              </a:ext>
            </a:extLst>
          </p:cNvPr>
          <p:cNvGrpSpPr/>
          <p:nvPr/>
        </p:nvGrpSpPr>
        <p:grpSpPr bwMode="auto">
          <a:xfrm>
            <a:off x="3547988" y="3951260"/>
            <a:ext cx="2607972" cy="1628803"/>
            <a:chOff x="1632" y="1392"/>
            <a:chExt cx="1972" cy="1340"/>
          </a:xfrm>
        </p:grpSpPr>
        <p:sp>
          <p:nvSpPr>
            <p:cNvPr id="27" name="AutoShape 4">
              <a:extLst>
                <a:ext uri="{FF2B5EF4-FFF2-40B4-BE49-F238E27FC236}">
                  <a16:creationId xmlns:a16="http://schemas.microsoft.com/office/drawing/2014/main" id="{A93DC216-B50E-49E1-8BA6-72E660041C3D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AutoShape 5">
              <a:extLst>
                <a:ext uri="{FF2B5EF4-FFF2-40B4-BE49-F238E27FC236}">
                  <a16:creationId xmlns:a16="http://schemas.microsoft.com/office/drawing/2014/main" id="{A53E3A83-FBD9-4F6C-8CD1-E288BDF43956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Text Box 6">
              <a:extLst>
                <a:ext uri="{FF2B5EF4-FFF2-40B4-BE49-F238E27FC236}">
                  <a16:creationId xmlns:a16="http://schemas.microsoft.com/office/drawing/2014/main" id="{C235F6A5-1F56-472C-A55D-C724B301D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30" name="Text Box 7">
              <a:extLst>
                <a:ext uri="{FF2B5EF4-FFF2-40B4-BE49-F238E27FC236}">
                  <a16:creationId xmlns:a16="http://schemas.microsoft.com/office/drawing/2014/main" id="{1E86C0F1-3D61-4A1B-BCF5-1277F1BC9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31" name="Text Box 8">
              <a:extLst>
                <a:ext uri="{FF2B5EF4-FFF2-40B4-BE49-F238E27FC236}">
                  <a16:creationId xmlns:a16="http://schemas.microsoft.com/office/drawing/2014/main" id="{BAE472DA-D8E7-4BAC-8AD1-19CEA824B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6A10F90F-94DD-41DE-B54B-FB6F7DF4D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D6F2E8B2-B90A-47DA-8B76-6A8A0E8D3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34" name="Text Box 11">
              <a:extLst>
                <a:ext uri="{FF2B5EF4-FFF2-40B4-BE49-F238E27FC236}">
                  <a16:creationId xmlns:a16="http://schemas.microsoft.com/office/drawing/2014/main" id="{2AE7EBD9-ED8D-49A4-AC29-81883D19C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3F3185C4-CF11-43E6-AB56-6F4EB793A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36" name="Text Box 14">
              <a:extLst>
                <a:ext uri="{FF2B5EF4-FFF2-40B4-BE49-F238E27FC236}">
                  <a16:creationId xmlns:a16="http://schemas.microsoft.com/office/drawing/2014/main" id="{1E073024-6398-4EA9-A919-1D72A9C89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id="{72E2D469-C1D5-4C62-AC08-FDD8E8E17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AB8BAAC1-6E81-4912-AE6F-670060DA9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352C8B31-75E5-4B2F-A7D4-823EDA0E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B0C2AA56-3BCC-4302-8048-297AE8C7A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6D1E9D29-0B8A-469B-86EF-9653F1ED5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B42D44B7-F118-4942-8589-A18D7329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2E86B309-2185-4C77-8AB9-69D92BF57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98E0A56F-2FFF-46A6-9961-CB4D7278F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75967D4C-73ED-4633-8182-2C9DD91BB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CF6E9674-860D-43BA-BED7-58F7633BF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7" name="Text Box 30">
              <a:extLst>
                <a:ext uri="{FF2B5EF4-FFF2-40B4-BE49-F238E27FC236}">
                  <a16:creationId xmlns:a16="http://schemas.microsoft.com/office/drawing/2014/main" id="{0137C9EC-069A-4F73-A806-49DDCBD2F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id="{33FA5688-B418-42AD-8A9E-42887FEBD11B}"/>
              </a:ext>
            </a:extLst>
          </p:cNvPr>
          <p:cNvGrpSpPr/>
          <p:nvPr/>
        </p:nvGrpSpPr>
        <p:grpSpPr bwMode="auto">
          <a:xfrm>
            <a:off x="6424901" y="3895345"/>
            <a:ext cx="2607972" cy="1628803"/>
            <a:chOff x="1632" y="1392"/>
            <a:chExt cx="1972" cy="1340"/>
          </a:xfrm>
        </p:grpSpPr>
        <p:sp>
          <p:nvSpPr>
            <p:cNvPr id="49" name="AutoShape 4">
              <a:extLst>
                <a:ext uri="{FF2B5EF4-FFF2-40B4-BE49-F238E27FC236}">
                  <a16:creationId xmlns:a16="http://schemas.microsoft.com/office/drawing/2014/main" id="{0653B29C-31C5-40A9-93E4-7877A22C1D8F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AutoShape 5">
              <a:extLst>
                <a:ext uri="{FF2B5EF4-FFF2-40B4-BE49-F238E27FC236}">
                  <a16:creationId xmlns:a16="http://schemas.microsoft.com/office/drawing/2014/main" id="{30A23A56-D282-44B8-8B28-4A3148B94473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6">
              <a:extLst>
                <a:ext uri="{FF2B5EF4-FFF2-40B4-BE49-F238E27FC236}">
                  <a16:creationId xmlns:a16="http://schemas.microsoft.com/office/drawing/2014/main" id="{DCBB52E5-723A-42BB-8624-2C89B1E6A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52" name="Text Box 7">
              <a:extLst>
                <a:ext uri="{FF2B5EF4-FFF2-40B4-BE49-F238E27FC236}">
                  <a16:creationId xmlns:a16="http://schemas.microsoft.com/office/drawing/2014/main" id="{322FAFAB-1ACB-48D6-B024-2DAB00CEE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53" name="Text Box 8">
              <a:extLst>
                <a:ext uri="{FF2B5EF4-FFF2-40B4-BE49-F238E27FC236}">
                  <a16:creationId xmlns:a16="http://schemas.microsoft.com/office/drawing/2014/main" id="{43B78110-525E-4869-947E-B9C708A16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3DD05E34-65F0-487F-9CD2-0393C6A87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997AFBE5-3A9E-466D-997A-3A09411B2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AA6FA896-8668-4E11-B4BB-3CB55DC3C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5B7C8B00-F070-4E83-B02C-8D355CF87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76C80383-524E-4B67-98F9-5D6546918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59" name="Text Box 16">
              <a:extLst>
                <a:ext uri="{FF2B5EF4-FFF2-40B4-BE49-F238E27FC236}">
                  <a16:creationId xmlns:a16="http://schemas.microsoft.com/office/drawing/2014/main" id="{570E1B26-DE67-4A7F-9055-1A1EAE212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0" name="Text Box 17">
              <a:extLst>
                <a:ext uri="{FF2B5EF4-FFF2-40B4-BE49-F238E27FC236}">
                  <a16:creationId xmlns:a16="http://schemas.microsoft.com/office/drawing/2014/main" id="{B4E062E4-D215-49C9-AFFF-1B8E19CE0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1" name="Text Box 19">
              <a:extLst>
                <a:ext uri="{FF2B5EF4-FFF2-40B4-BE49-F238E27FC236}">
                  <a16:creationId xmlns:a16="http://schemas.microsoft.com/office/drawing/2014/main" id="{377AB5D3-7AF2-4041-B689-8D1122E86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2" name="Text Box 20">
              <a:extLst>
                <a:ext uri="{FF2B5EF4-FFF2-40B4-BE49-F238E27FC236}">
                  <a16:creationId xmlns:a16="http://schemas.microsoft.com/office/drawing/2014/main" id="{8CCB1BEE-2354-4069-943D-D84DA14F2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3" name="Text Box 21">
              <a:extLst>
                <a:ext uri="{FF2B5EF4-FFF2-40B4-BE49-F238E27FC236}">
                  <a16:creationId xmlns:a16="http://schemas.microsoft.com/office/drawing/2014/main" id="{49A35469-5B36-4C1E-864C-ECA98BB5E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4" name="Text Box 22">
              <a:extLst>
                <a:ext uri="{FF2B5EF4-FFF2-40B4-BE49-F238E27FC236}">
                  <a16:creationId xmlns:a16="http://schemas.microsoft.com/office/drawing/2014/main" id="{46A2E186-535D-4ACF-B31C-8A151FB6A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5" name="Text Box 23">
              <a:extLst>
                <a:ext uri="{FF2B5EF4-FFF2-40B4-BE49-F238E27FC236}">
                  <a16:creationId xmlns:a16="http://schemas.microsoft.com/office/drawing/2014/main" id="{193C915A-04A7-4BB3-A523-0D06F75DC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6" name="Text Box 24">
              <a:extLst>
                <a:ext uri="{FF2B5EF4-FFF2-40B4-BE49-F238E27FC236}">
                  <a16:creationId xmlns:a16="http://schemas.microsoft.com/office/drawing/2014/main" id="{EA7895C2-D7E2-429C-A253-AEBE3924F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7" name="Text Box 25">
              <a:extLst>
                <a:ext uri="{FF2B5EF4-FFF2-40B4-BE49-F238E27FC236}">
                  <a16:creationId xmlns:a16="http://schemas.microsoft.com/office/drawing/2014/main" id="{233D6A6F-ABC4-4AEC-A8DA-E3901E92C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8" name="Text Box 26">
              <a:extLst>
                <a:ext uri="{FF2B5EF4-FFF2-40B4-BE49-F238E27FC236}">
                  <a16:creationId xmlns:a16="http://schemas.microsoft.com/office/drawing/2014/main" id="{E968922A-0BC4-4E8A-9D3D-53748B065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9" name="Text Box 30">
              <a:extLst>
                <a:ext uri="{FF2B5EF4-FFF2-40B4-BE49-F238E27FC236}">
                  <a16:creationId xmlns:a16="http://schemas.microsoft.com/office/drawing/2014/main" id="{0D4C28D8-018D-4BF2-B9DD-B575107C7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2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FCA63-963D-44EA-86F3-7B71F8C97C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关系的运算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C0009-5D30-4307-9352-FC2B3F8B1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关系的交的矩阵表示：</a:t>
            </a:r>
            <a:r>
              <a:rPr lang="en-US" altLang="zh-CN"/>
              <a:t> M</a:t>
            </a:r>
            <a:r>
              <a:rPr lang="en-US" altLang="zh-CN" baseline="-25000"/>
              <a:t>R</a:t>
            </a:r>
            <a:r>
              <a:rPr lang="zh-CN" altLang="en-US"/>
              <a:t> </a:t>
            </a:r>
            <a:r>
              <a:rPr lang="zh-CN" altLang="en-US" baseline="-25000"/>
              <a:t>∩ S</a:t>
            </a:r>
            <a:r>
              <a:rPr lang="zh-CN" altLang="en-US"/>
              <a:t> </a:t>
            </a:r>
            <a:r>
              <a:rPr lang="en-US" altLang="zh-CN" b="1"/>
              <a:t>=</a:t>
            </a:r>
            <a:r>
              <a:rPr lang="en-US" altLang="zh-CN"/>
              <a:t> M</a:t>
            </a:r>
            <a:r>
              <a:rPr lang="en-US" altLang="zh-CN" baseline="-25000"/>
              <a:t>R </a:t>
            </a:r>
            <a:r>
              <a:rPr lang="en-US" altLang="zh-CN">
                <a:sym typeface="Symbol" panose="05050102010706020507" pitchFamily="18" charset="2"/>
              </a:rPr>
              <a:t>∧ </a:t>
            </a:r>
            <a:r>
              <a:rPr lang="en-US" altLang="zh-CN"/>
              <a:t>M</a:t>
            </a:r>
            <a:r>
              <a:rPr lang="en-US" altLang="zh-CN" baseline="-25000"/>
              <a:t>S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/>
              <a:t>R = {( a, 1 ), ( b, 2 ), ( c, 3 )}, S = {( a, 1 ), ( a, 2 ), ( a, 3 ), ( a, 4 )}</a:t>
            </a:r>
          </a:p>
          <a:p>
            <a:r>
              <a:rPr lang="zh-CN" altLang="en-US"/>
              <a:t>R ∩ S = {</a:t>
            </a:r>
            <a:r>
              <a:rPr lang="en-US" altLang="zh-CN"/>
              <a:t>(</a:t>
            </a:r>
            <a:r>
              <a:rPr lang="zh-CN" altLang="en-US"/>
              <a:t> a, 1 )}</a:t>
            </a:r>
          </a:p>
          <a:p>
            <a:endParaRPr lang="en-US" altLang="zh-CN" b="1"/>
          </a:p>
          <a:p>
            <a:endParaRPr lang="en-US" altLang="zh-CN" b="1"/>
          </a:p>
          <a:p>
            <a:r>
              <a:rPr lang="en-US" altLang="zh-CN"/>
              <a:t>                  R                                          S                                     R</a:t>
            </a:r>
            <a:r>
              <a:rPr lang="zh-CN" altLang="en-US"/>
              <a:t> ∩ S</a:t>
            </a: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2CADC917-07D2-4C26-A698-304C03EBC082}"/>
              </a:ext>
            </a:extLst>
          </p:cNvPr>
          <p:cNvGrpSpPr/>
          <p:nvPr/>
        </p:nvGrpSpPr>
        <p:grpSpPr bwMode="auto">
          <a:xfrm>
            <a:off x="615898" y="3943949"/>
            <a:ext cx="2607972" cy="1628803"/>
            <a:chOff x="1632" y="1392"/>
            <a:chExt cx="1972" cy="134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070A191D-A9A9-43D3-8D4C-632F8E515B5C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D4315A8D-60F1-4F56-834D-6C7758C7B304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118F67CC-17CC-4C20-B535-EE2AAA997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708754EF-427B-4998-A58A-56228761E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AA9598E6-E290-4AAA-8B64-E8D88A5D7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D4800C8A-334B-49AE-8A4E-3066C266D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F3634452-8837-4B24-B021-EBB3FBE3C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66FB3DBF-BC83-4050-99AC-D8F94C72D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8E8E9EA2-F94D-402C-BD3D-CCB73D4A8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5439BAA-0307-492C-B9DA-352225452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22B50D27-E64C-489B-9EB8-C64A87946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ADE73F9-2CA7-4044-B9D8-AC2761373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B1A58DA0-150F-4574-948C-9FCB986FD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641D238C-E5C0-4C8C-B965-BB4041EDB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4F96E90C-94F1-4C5F-A4E8-5DE0172D7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BC3952A6-0603-465D-9A31-7CDB0F26E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1F0B48E3-2F0F-43B4-BD6F-D5D1A21A4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7331E1DF-398C-476D-B0A6-AA3578101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C66DE667-66C0-42D2-9DFC-0C7A31C1E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EE7C3814-2BCF-44DC-A04C-58908F748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5F8EE589-20C3-4D3D-BA10-09E1448C9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26" name="Group 34">
            <a:extLst>
              <a:ext uri="{FF2B5EF4-FFF2-40B4-BE49-F238E27FC236}">
                <a16:creationId xmlns:a16="http://schemas.microsoft.com/office/drawing/2014/main" id="{0ECCAAA8-CF32-46B4-A611-ECF78B481250}"/>
              </a:ext>
            </a:extLst>
          </p:cNvPr>
          <p:cNvGrpSpPr/>
          <p:nvPr/>
        </p:nvGrpSpPr>
        <p:grpSpPr bwMode="auto">
          <a:xfrm>
            <a:off x="3547988" y="3951260"/>
            <a:ext cx="2607972" cy="1628803"/>
            <a:chOff x="1632" y="1392"/>
            <a:chExt cx="1972" cy="1340"/>
          </a:xfrm>
        </p:grpSpPr>
        <p:sp>
          <p:nvSpPr>
            <p:cNvPr id="27" name="AutoShape 4">
              <a:extLst>
                <a:ext uri="{FF2B5EF4-FFF2-40B4-BE49-F238E27FC236}">
                  <a16:creationId xmlns:a16="http://schemas.microsoft.com/office/drawing/2014/main" id="{A93DC216-B50E-49E1-8BA6-72E660041C3D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AutoShape 5">
              <a:extLst>
                <a:ext uri="{FF2B5EF4-FFF2-40B4-BE49-F238E27FC236}">
                  <a16:creationId xmlns:a16="http://schemas.microsoft.com/office/drawing/2014/main" id="{A53E3A83-FBD9-4F6C-8CD1-E288BDF43956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Text Box 6">
              <a:extLst>
                <a:ext uri="{FF2B5EF4-FFF2-40B4-BE49-F238E27FC236}">
                  <a16:creationId xmlns:a16="http://schemas.microsoft.com/office/drawing/2014/main" id="{C235F6A5-1F56-472C-A55D-C724B301D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30" name="Text Box 7">
              <a:extLst>
                <a:ext uri="{FF2B5EF4-FFF2-40B4-BE49-F238E27FC236}">
                  <a16:creationId xmlns:a16="http://schemas.microsoft.com/office/drawing/2014/main" id="{1E86C0F1-3D61-4A1B-BCF5-1277F1BC9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31" name="Text Box 8">
              <a:extLst>
                <a:ext uri="{FF2B5EF4-FFF2-40B4-BE49-F238E27FC236}">
                  <a16:creationId xmlns:a16="http://schemas.microsoft.com/office/drawing/2014/main" id="{BAE472DA-D8E7-4BAC-8AD1-19CEA824B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6A10F90F-94DD-41DE-B54B-FB6F7DF4D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D6F2E8B2-B90A-47DA-8B76-6A8A0E8D3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34" name="Text Box 11">
              <a:extLst>
                <a:ext uri="{FF2B5EF4-FFF2-40B4-BE49-F238E27FC236}">
                  <a16:creationId xmlns:a16="http://schemas.microsoft.com/office/drawing/2014/main" id="{2AE7EBD9-ED8D-49A4-AC29-81883D19C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3F3185C4-CF11-43E6-AB56-6F4EB793A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36" name="Text Box 14">
              <a:extLst>
                <a:ext uri="{FF2B5EF4-FFF2-40B4-BE49-F238E27FC236}">
                  <a16:creationId xmlns:a16="http://schemas.microsoft.com/office/drawing/2014/main" id="{1E073024-6398-4EA9-A919-1D72A9C89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id="{72E2D469-C1D5-4C62-AC08-FDD8E8E17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AB8BAAC1-6E81-4912-AE6F-670060DA9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352C8B31-75E5-4B2F-A7D4-823EDA0E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B0C2AA56-3BCC-4302-8048-297AE8C7A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6D1E9D29-0B8A-469B-86EF-9653F1ED5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B42D44B7-F118-4942-8589-A18D7329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2E86B309-2185-4C77-8AB9-69D92BF57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98E0A56F-2FFF-46A6-9961-CB4D7278F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75967D4C-73ED-4633-8182-2C9DD91BB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CF6E9674-860D-43BA-BED7-58F7633BF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7" name="Text Box 30">
              <a:extLst>
                <a:ext uri="{FF2B5EF4-FFF2-40B4-BE49-F238E27FC236}">
                  <a16:creationId xmlns:a16="http://schemas.microsoft.com/office/drawing/2014/main" id="{0137C9EC-069A-4F73-A806-49DDCBD2F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id="{33FA5688-B418-42AD-8A9E-42887FEBD11B}"/>
              </a:ext>
            </a:extLst>
          </p:cNvPr>
          <p:cNvGrpSpPr/>
          <p:nvPr/>
        </p:nvGrpSpPr>
        <p:grpSpPr bwMode="auto">
          <a:xfrm>
            <a:off x="6424901" y="3895345"/>
            <a:ext cx="2607972" cy="1628803"/>
            <a:chOff x="1632" y="1392"/>
            <a:chExt cx="1972" cy="1340"/>
          </a:xfrm>
        </p:grpSpPr>
        <p:sp>
          <p:nvSpPr>
            <p:cNvPr id="49" name="AutoShape 4">
              <a:extLst>
                <a:ext uri="{FF2B5EF4-FFF2-40B4-BE49-F238E27FC236}">
                  <a16:creationId xmlns:a16="http://schemas.microsoft.com/office/drawing/2014/main" id="{0653B29C-31C5-40A9-93E4-7877A22C1D8F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AutoShape 5">
              <a:extLst>
                <a:ext uri="{FF2B5EF4-FFF2-40B4-BE49-F238E27FC236}">
                  <a16:creationId xmlns:a16="http://schemas.microsoft.com/office/drawing/2014/main" id="{30A23A56-D282-44B8-8B28-4A3148B94473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6">
              <a:extLst>
                <a:ext uri="{FF2B5EF4-FFF2-40B4-BE49-F238E27FC236}">
                  <a16:creationId xmlns:a16="http://schemas.microsoft.com/office/drawing/2014/main" id="{DCBB52E5-723A-42BB-8624-2C89B1E6A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52" name="Text Box 7">
              <a:extLst>
                <a:ext uri="{FF2B5EF4-FFF2-40B4-BE49-F238E27FC236}">
                  <a16:creationId xmlns:a16="http://schemas.microsoft.com/office/drawing/2014/main" id="{322FAFAB-1ACB-48D6-B024-2DAB00CEE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53" name="Text Box 8">
              <a:extLst>
                <a:ext uri="{FF2B5EF4-FFF2-40B4-BE49-F238E27FC236}">
                  <a16:creationId xmlns:a16="http://schemas.microsoft.com/office/drawing/2014/main" id="{43B78110-525E-4869-947E-B9C708A16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3DD05E34-65F0-487F-9CD2-0393C6A87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997AFBE5-3A9E-466D-997A-3A09411B2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AA6FA896-8668-4E11-B4BB-3CB55DC3C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5B7C8B00-F070-4E83-B02C-8D355CF87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76C80383-524E-4B67-98F9-5D6546918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59" name="Text Box 16">
              <a:extLst>
                <a:ext uri="{FF2B5EF4-FFF2-40B4-BE49-F238E27FC236}">
                  <a16:creationId xmlns:a16="http://schemas.microsoft.com/office/drawing/2014/main" id="{570E1B26-DE67-4A7F-9055-1A1EAE212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0" name="Text Box 17">
              <a:extLst>
                <a:ext uri="{FF2B5EF4-FFF2-40B4-BE49-F238E27FC236}">
                  <a16:creationId xmlns:a16="http://schemas.microsoft.com/office/drawing/2014/main" id="{B4E062E4-D215-49C9-AFFF-1B8E19CE0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1" name="Text Box 19">
              <a:extLst>
                <a:ext uri="{FF2B5EF4-FFF2-40B4-BE49-F238E27FC236}">
                  <a16:creationId xmlns:a16="http://schemas.microsoft.com/office/drawing/2014/main" id="{377AB5D3-7AF2-4041-B689-8D1122E86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2" name="Text Box 20">
              <a:extLst>
                <a:ext uri="{FF2B5EF4-FFF2-40B4-BE49-F238E27FC236}">
                  <a16:creationId xmlns:a16="http://schemas.microsoft.com/office/drawing/2014/main" id="{8CCB1BEE-2354-4069-943D-D84DA14F2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3" name="Text Box 21">
              <a:extLst>
                <a:ext uri="{FF2B5EF4-FFF2-40B4-BE49-F238E27FC236}">
                  <a16:creationId xmlns:a16="http://schemas.microsoft.com/office/drawing/2014/main" id="{49A35469-5B36-4C1E-864C-ECA98BB5E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4" name="Text Box 22">
              <a:extLst>
                <a:ext uri="{FF2B5EF4-FFF2-40B4-BE49-F238E27FC236}">
                  <a16:creationId xmlns:a16="http://schemas.microsoft.com/office/drawing/2014/main" id="{46A2E186-535D-4ACF-B31C-8A151FB6A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5" name="Text Box 23">
              <a:extLst>
                <a:ext uri="{FF2B5EF4-FFF2-40B4-BE49-F238E27FC236}">
                  <a16:creationId xmlns:a16="http://schemas.microsoft.com/office/drawing/2014/main" id="{193C915A-04A7-4BB3-A523-0D06F75DC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6" name="Text Box 24">
              <a:extLst>
                <a:ext uri="{FF2B5EF4-FFF2-40B4-BE49-F238E27FC236}">
                  <a16:creationId xmlns:a16="http://schemas.microsoft.com/office/drawing/2014/main" id="{EA7895C2-D7E2-429C-A253-AEBE3924F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7" name="Text Box 25">
              <a:extLst>
                <a:ext uri="{FF2B5EF4-FFF2-40B4-BE49-F238E27FC236}">
                  <a16:creationId xmlns:a16="http://schemas.microsoft.com/office/drawing/2014/main" id="{233D6A6F-ABC4-4AEC-A8DA-E3901E92C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8" name="Text Box 26">
              <a:extLst>
                <a:ext uri="{FF2B5EF4-FFF2-40B4-BE49-F238E27FC236}">
                  <a16:creationId xmlns:a16="http://schemas.microsoft.com/office/drawing/2014/main" id="{E968922A-0BC4-4E8A-9D3D-53748B065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9" name="Text Box 30">
              <a:extLst>
                <a:ext uri="{FF2B5EF4-FFF2-40B4-BE49-F238E27FC236}">
                  <a16:creationId xmlns:a16="http://schemas.microsoft.com/office/drawing/2014/main" id="{0D4C28D8-018D-4BF2-B9DD-B575107C7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35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FCA63-963D-44EA-86F3-7B71F8C97C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关系的运算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C0009-5D30-4307-9352-FC2B3F8B1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关系的差的矩阵表示：</a:t>
            </a:r>
            <a:r>
              <a:rPr lang="en-US" altLang="zh-CN"/>
              <a:t>M</a:t>
            </a:r>
            <a:r>
              <a:rPr lang="en-US" altLang="zh-CN" baseline="-25000"/>
              <a:t>R\</a:t>
            </a:r>
            <a:r>
              <a:rPr lang="zh-CN" altLang="en-US" baseline="-25000"/>
              <a:t>S</a:t>
            </a:r>
            <a:r>
              <a:rPr lang="zh-CN" altLang="en-US"/>
              <a:t> </a:t>
            </a:r>
            <a:r>
              <a:rPr lang="en-US" altLang="zh-CN" b="1"/>
              <a:t>=</a:t>
            </a:r>
            <a:r>
              <a:rPr lang="en-US" altLang="zh-CN"/>
              <a:t> M</a:t>
            </a:r>
            <a:r>
              <a:rPr lang="en-US" altLang="zh-CN" baseline="-25000"/>
              <a:t>R </a:t>
            </a:r>
            <a:r>
              <a:rPr lang="en-US" altLang="zh-CN">
                <a:sym typeface="Symbol" panose="05050102010706020507" pitchFamily="18" charset="2"/>
              </a:rPr>
              <a:t>∧ </a:t>
            </a:r>
            <a:r>
              <a:rPr lang="en-US" altLang="zh-CN"/>
              <a:t>M</a:t>
            </a:r>
            <a:r>
              <a:rPr lang="en-US" altLang="zh-CN" baseline="-25000"/>
              <a:t>S’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/>
              <a:t>R = {( a, 1 ), ( b, 2 ), ( c, 3 )}, S = {( a, 1 ), ( a, 2 ), ( a, 3 ), ( a, 4 )}</a:t>
            </a:r>
          </a:p>
          <a:p>
            <a:r>
              <a:rPr lang="en-US" altLang="zh-CN"/>
              <a:t>R\S</a:t>
            </a:r>
            <a:r>
              <a:rPr lang="zh-CN" altLang="en-US"/>
              <a:t> = {</a:t>
            </a:r>
            <a:r>
              <a:rPr lang="en-US" altLang="zh-CN"/>
              <a:t>(</a:t>
            </a:r>
            <a:r>
              <a:rPr lang="zh-CN" altLang="en-US"/>
              <a:t> </a:t>
            </a:r>
            <a:r>
              <a:rPr lang="en-US" altLang="zh-CN"/>
              <a:t>b</a:t>
            </a:r>
            <a:r>
              <a:rPr lang="zh-CN" altLang="en-US"/>
              <a:t>, 2 ), </a:t>
            </a:r>
            <a:r>
              <a:rPr lang="en-US" altLang="zh-CN"/>
              <a:t>(</a:t>
            </a:r>
            <a:r>
              <a:rPr lang="zh-CN" altLang="en-US"/>
              <a:t> </a:t>
            </a:r>
            <a:r>
              <a:rPr lang="en-US" altLang="zh-CN"/>
              <a:t>c</a:t>
            </a:r>
            <a:r>
              <a:rPr lang="zh-CN" altLang="en-US"/>
              <a:t>, 3)}</a:t>
            </a:r>
          </a:p>
          <a:p>
            <a:endParaRPr lang="en-US" altLang="zh-CN" b="1"/>
          </a:p>
          <a:p>
            <a:endParaRPr lang="en-US" altLang="zh-CN" b="1"/>
          </a:p>
          <a:p>
            <a:r>
              <a:rPr lang="en-US" altLang="zh-CN"/>
              <a:t>                  R                                          S’                                    R</a:t>
            </a:r>
            <a:r>
              <a:rPr lang="zh-CN" altLang="en-US"/>
              <a:t> </a:t>
            </a:r>
            <a:r>
              <a:rPr lang="en-US" altLang="zh-CN"/>
              <a:t>\</a:t>
            </a:r>
            <a:r>
              <a:rPr lang="zh-CN" altLang="en-US"/>
              <a:t> S</a:t>
            </a:r>
          </a:p>
          <a:p>
            <a:endParaRPr lang="zh-CN" altLang="en-US" b="1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BA1BDDC1-7636-4E49-B017-8262413D6037}"/>
              </a:ext>
            </a:extLst>
          </p:cNvPr>
          <p:cNvGrpSpPr/>
          <p:nvPr/>
        </p:nvGrpSpPr>
        <p:grpSpPr bwMode="auto">
          <a:xfrm>
            <a:off x="615898" y="3943949"/>
            <a:ext cx="2607972" cy="1628803"/>
            <a:chOff x="1632" y="1392"/>
            <a:chExt cx="1972" cy="134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F4FBAA82-30E4-45B4-B80A-369A9280A636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088F7BFB-48C0-4B13-9FE4-0C5EA2B79A40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22F3D54F-6CFE-4EB8-BFEE-E9E600F49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4001956D-718C-40BF-95F5-754F938D0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24EDF4D3-6FDF-47CB-B80A-856E1C2C4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ED64CD64-D7C3-40C0-88F2-4031FDB85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104302C2-8251-4041-81D6-967FD1D88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F48E963C-F2C5-499C-8A8C-8E956668E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AFA2EB2A-DE27-420B-8E40-9367C1416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A2AD8C2B-E841-45F8-8074-7FB31AFB6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0C06CF2C-940F-4A3B-9E36-78F1349C6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7005A152-385A-4459-A0CF-3138895B7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C09DFCD9-C12D-47A6-AD7D-D3F8EDDC6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8FE6E08B-617A-42CD-B74E-D85A6316D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CE87741D-BC3B-4917-9EE7-453E62239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0E877B98-133E-4BB3-B94B-D0959551E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FD1A6049-2ADC-4172-B56A-02023BD4D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67DA30A5-86B8-404A-972A-D8FAE014B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ECFCF0F9-93AC-471F-833F-A9F979671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5152A96E-9FB8-45CD-92FE-EE9E54D47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36AC38F-2972-4784-9464-EE13B0C67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26" name="Group 34">
            <a:extLst>
              <a:ext uri="{FF2B5EF4-FFF2-40B4-BE49-F238E27FC236}">
                <a16:creationId xmlns:a16="http://schemas.microsoft.com/office/drawing/2014/main" id="{85E910FF-D6EC-4616-8DE4-00F61FF7B4FA}"/>
              </a:ext>
            </a:extLst>
          </p:cNvPr>
          <p:cNvGrpSpPr/>
          <p:nvPr/>
        </p:nvGrpSpPr>
        <p:grpSpPr bwMode="auto">
          <a:xfrm>
            <a:off x="3547988" y="3951260"/>
            <a:ext cx="2607972" cy="1628803"/>
            <a:chOff x="1632" y="1392"/>
            <a:chExt cx="1972" cy="1340"/>
          </a:xfrm>
        </p:grpSpPr>
        <p:sp>
          <p:nvSpPr>
            <p:cNvPr id="27" name="AutoShape 4">
              <a:extLst>
                <a:ext uri="{FF2B5EF4-FFF2-40B4-BE49-F238E27FC236}">
                  <a16:creationId xmlns:a16="http://schemas.microsoft.com/office/drawing/2014/main" id="{7DE2962C-D9D3-4B52-9A9C-969AF98B76BA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AutoShape 5">
              <a:extLst>
                <a:ext uri="{FF2B5EF4-FFF2-40B4-BE49-F238E27FC236}">
                  <a16:creationId xmlns:a16="http://schemas.microsoft.com/office/drawing/2014/main" id="{EA2C1199-7E85-48B2-B8D7-7845B934DC65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Text Box 6">
              <a:extLst>
                <a:ext uri="{FF2B5EF4-FFF2-40B4-BE49-F238E27FC236}">
                  <a16:creationId xmlns:a16="http://schemas.microsoft.com/office/drawing/2014/main" id="{D0CEFD27-1036-47F3-912E-17B9BC15D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30" name="Text Box 7">
              <a:extLst>
                <a:ext uri="{FF2B5EF4-FFF2-40B4-BE49-F238E27FC236}">
                  <a16:creationId xmlns:a16="http://schemas.microsoft.com/office/drawing/2014/main" id="{AE0D93D0-AA72-4473-8171-D61E6A5C3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31" name="Text Box 8">
              <a:extLst>
                <a:ext uri="{FF2B5EF4-FFF2-40B4-BE49-F238E27FC236}">
                  <a16:creationId xmlns:a16="http://schemas.microsoft.com/office/drawing/2014/main" id="{1F509393-EA4D-462F-A61D-8F60285D1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18DA7174-52A5-4577-8C46-722C001CC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E524C8C0-F861-4950-B087-D261D9B36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34" name="Text Box 11">
              <a:extLst>
                <a:ext uri="{FF2B5EF4-FFF2-40B4-BE49-F238E27FC236}">
                  <a16:creationId xmlns:a16="http://schemas.microsoft.com/office/drawing/2014/main" id="{9EA3454D-A891-4CEB-AAA7-F2B245A08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8E9E6417-EC64-44E3-99DA-CD13F39E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36" name="Text Box 14">
              <a:extLst>
                <a:ext uri="{FF2B5EF4-FFF2-40B4-BE49-F238E27FC236}">
                  <a16:creationId xmlns:a16="http://schemas.microsoft.com/office/drawing/2014/main" id="{3C85F6FF-B920-4D7B-915A-D34DEDE95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id="{FC78CB1E-F207-4F07-89D6-D68DAE716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CD037064-12E0-404D-9D0A-E6041074E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26C91424-14BC-4835-B4F5-131D95723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8F408FF3-71E9-4F6C-8456-02D94ADAF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E4D4E3A8-9E91-4642-988B-7AEAB68C2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2C4DA06C-75B7-4A92-974C-A6A80C68F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067D6299-4B54-455C-A77F-71911DB35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2C3CE49A-B2E0-4F3C-9DD6-6FC222D8C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540EBFEA-4508-4C22-9072-1312BCE52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17332DF9-8FDE-4CA8-A7C6-85D1F52B6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7" name="Text Box 30">
              <a:extLst>
                <a:ext uri="{FF2B5EF4-FFF2-40B4-BE49-F238E27FC236}">
                  <a16:creationId xmlns:a16="http://schemas.microsoft.com/office/drawing/2014/main" id="{61FF11F1-95BD-4A4B-8B1C-39994D360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id="{47715F54-E987-41B8-B4CF-A6E24A646264}"/>
              </a:ext>
            </a:extLst>
          </p:cNvPr>
          <p:cNvGrpSpPr/>
          <p:nvPr/>
        </p:nvGrpSpPr>
        <p:grpSpPr bwMode="auto">
          <a:xfrm>
            <a:off x="6424901" y="3895345"/>
            <a:ext cx="2607972" cy="1628803"/>
            <a:chOff x="1632" y="1392"/>
            <a:chExt cx="1972" cy="1340"/>
          </a:xfrm>
        </p:grpSpPr>
        <p:sp>
          <p:nvSpPr>
            <p:cNvPr id="49" name="AutoShape 4">
              <a:extLst>
                <a:ext uri="{FF2B5EF4-FFF2-40B4-BE49-F238E27FC236}">
                  <a16:creationId xmlns:a16="http://schemas.microsoft.com/office/drawing/2014/main" id="{49D25D60-89C1-4ED0-B9A4-CC6030651149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AutoShape 5">
              <a:extLst>
                <a:ext uri="{FF2B5EF4-FFF2-40B4-BE49-F238E27FC236}">
                  <a16:creationId xmlns:a16="http://schemas.microsoft.com/office/drawing/2014/main" id="{163DD741-B5D7-4611-8C52-B5B0B050368B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6">
              <a:extLst>
                <a:ext uri="{FF2B5EF4-FFF2-40B4-BE49-F238E27FC236}">
                  <a16:creationId xmlns:a16="http://schemas.microsoft.com/office/drawing/2014/main" id="{32676C92-608C-4599-A3C9-546ECA54F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52" name="Text Box 7">
              <a:extLst>
                <a:ext uri="{FF2B5EF4-FFF2-40B4-BE49-F238E27FC236}">
                  <a16:creationId xmlns:a16="http://schemas.microsoft.com/office/drawing/2014/main" id="{9922FFB7-7A96-4E6B-8913-70506A893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53" name="Text Box 8">
              <a:extLst>
                <a:ext uri="{FF2B5EF4-FFF2-40B4-BE49-F238E27FC236}">
                  <a16:creationId xmlns:a16="http://schemas.microsoft.com/office/drawing/2014/main" id="{82E375FD-22E4-4014-8515-2743265B1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3DED83A9-5FD3-4743-A201-9D6590CE6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0A2A515D-4442-4FEF-960E-0081BE737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7F680578-031A-4E35-91B4-91417B43F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81F3EF70-6BBD-4BBE-8488-8DC6E3FF0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17541824-3591-49E9-A20D-DAEAE5244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59" name="Text Box 16">
              <a:extLst>
                <a:ext uri="{FF2B5EF4-FFF2-40B4-BE49-F238E27FC236}">
                  <a16:creationId xmlns:a16="http://schemas.microsoft.com/office/drawing/2014/main" id="{79FAF3A3-779B-4586-9BF4-BCE0D6A8C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0" name="Text Box 17">
              <a:extLst>
                <a:ext uri="{FF2B5EF4-FFF2-40B4-BE49-F238E27FC236}">
                  <a16:creationId xmlns:a16="http://schemas.microsoft.com/office/drawing/2014/main" id="{66D64307-86AA-48A2-B06E-383DF4449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1" name="Text Box 19">
              <a:extLst>
                <a:ext uri="{FF2B5EF4-FFF2-40B4-BE49-F238E27FC236}">
                  <a16:creationId xmlns:a16="http://schemas.microsoft.com/office/drawing/2014/main" id="{42C57BB4-C24E-4860-8671-14D3496B7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2" name="Text Box 20">
              <a:extLst>
                <a:ext uri="{FF2B5EF4-FFF2-40B4-BE49-F238E27FC236}">
                  <a16:creationId xmlns:a16="http://schemas.microsoft.com/office/drawing/2014/main" id="{A4B3A246-0059-4E26-A097-9083990A8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3" name="Text Box 21">
              <a:extLst>
                <a:ext uri="{FF2B5EF4-FFF2-40B4-BE49-F238E27FC236}">
                  <a16:creationId xmlns:a16="http://schemas.microsoft.com/office/drawing/2014/main" id="{8065CD4F-CDF9-4C81-9BF5-F718AF212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4" name="Text Box 22">
              <a:extLst>
                <a:ext uri="{FF2B5EF4-FFF2-40B4-BE49-F238E27FC236}">
                  <a16:creationId xmlns:a16="http://schemas.microsoft.com/office/drawing/2014/main" id="{299FE58C-F543-4EB7-995D-9A739500A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5" name="Text Box 23">
              <a:extLst>
                <a:ext uri="{FF2B5EF4-FFF2-40B4-BE49-F238E27FC236}">
                  <a16:creationId xmlns:a16="http://schemas.microsoft.com/office/drawing/2014/main" id="{E61B9C0B-80EB-4969-8AAF-5C742A68D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6" name="Text Box 24">
              <a:extLst>
                <a:ext uri="{FF2B5EF4-FFF2-40B4-BE49-F238E27FC236}">
                  <a16:creationId xmlns:a16="http://schemas.microsoft.com/office/drawing/2014/main" id="{2FA9EAEB-C211-403A-B483-DEE7B72BB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7" name="Text Box 25">
              <a:extLst>
                <a:ext uri="{FF2B5EF4-FFF2-40B4-BE49-F238E27FC236}">
                  <a16:creationId xmlns:a16="http://schemas.microsoft.com/office/drawing/2014/main" id="{B46B16AC-F93F-48DB-B117-741834C6C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8" name="Text Box 26">
              <a:extLst>
                <a:ext uri="{FF2B5EF4-FFF2-40B4-BE49-F238E27FC236}">
                  <a16:creationId xmlns:a16="http://schemas.microsoft.com/office/drawing/2014/main" id="{CA4EE0D2-FA10-46ED-9444-947365B67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9" name="Text Box 30">
              <a:extLst>
                <a:ext uri="{FF2B5EF4-FFF2-40B4-BE49-F238E27FC236}">
                  <a16:creationId xmlns:a16="http://schemas.microsoft.com/office/drawing/2014/main" id="{BB3579E5-24A6-4999-833E-6821812CD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48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4.3.1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逆关系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4.3.2  </a:t>
            </a:r>
            <a:r>
              <a:rPr lang="zh-CN" altLang="en-US" sz="2400">
                <a:effectLst/>
              </a:rPr>
              <a:t>复合关系</a:t>
            </a:r>
            <a:endParaRPr lang="en-US" altLang="zh-CN" sz="2400"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4.3 </a:t>
            </a:r>
            <a:r>
              <a:rPr lang="zh-CN" altLang="en-US"/>
              <a:t>关系的运算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4.3.1  </a:t>
            </a:r>
            <a:r>
              <a:rPr lang="zh-CN" altLang="en-US"/>
              <a:t>逆关系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A,B</a:t>
            </a:r>
            <a:r>
              <a:rPr lang="zh-CN" altLang="en-US"/>
              <a:t>是两个非空集合，</a:t>
            </a:r>
            <a:r>
              <a:rPr lang="en-US" altLang="zh-CN"/>
              <a:t>R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B</a:t>
            </a:r>
          </a:p>
          <a:p>
            <a:r>
              <a:rPr lang="en-US" altLang="zh-CN"/>
              <a:t>        R</a:t>
            </a:r>
            <a:r>
              <a:rPr lang="en-US" altLang="zh-CN" baseline="30000"/>
              <a:t>–1</a:t>
            </a:r>
            <a:r>
              <a:rPr lang="en-US" altLang="zh-CN"/>
              <a:t> = { (b,a)| b</a:t>
            </a:r>
            <a:r>
              <a:rPr lang="en-US" altLang="zh-CN">
                <a:sym typeface="Symbol" panose="05050102010706020507" pitchFamily="18" charset="2"/>
              </a:rPr>
              <a:t>B  aA  (a,b)R }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B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A</a:t>
            </a:r>
          </a:p>
          <a:p>
            <a:r>
              <a:rPr lang="zh-CN" altLang="en-US"/>
              <a:t>称</a:t>
            </a:r>
            <a:r>
              <a:rPr lang="en-US" altLang="zh-CN"/>
              <a:t>R</a:t>
            </a:r>
            <a:r>
              <a:rPr lang="en-US" altLang="zh-CN" baseline="30000"/>
              <a:t>–1</a:t>
            </a:r>
            <a:r>
              <a:rPr lang="zh-CN" altLang="en-US"/>
              <a:t>是</a:t>
            </a:r>
            <a:r>
              <a:rPr lang="en-US" altLang="zh-CN"/>
              <a:t>R</a:t>
            </a:r>
            <a:r>
              <a:rPr lang="zh-CN" altLang="en-US"/>
              <a:t>的逆关系。</a:t>
            </a:r>
          </a:p>
          <a:p>
            <a:endParaRPr lang="zh-CN" altLang="en-US"/>
          </a:p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A, B</a:t>
            </a:r>
            <a:r>
              <a:rPr lang="zh-CN" altLang="en-US"/>
              <a:t>是两个非空集合，</a:t>
            </a:r>
            <a:r>
              <a:rPr lang="en-US" altLang="zh-CN"/>
              <a:t>R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B</a:t>
            </a:r>
            <a:r>
              <a:rPr lang="zh-CN" altLang="en-US"/>
              <a:t>，则</a:t>
            </a:r>
          </a:p>
          <a:p>
            <a:r>
              <a:rPr lang="en-US" altLang="zh-CN"/>
              <a:t>1</a:t>
            </a:r>
            <a:r>
              <a:rPr lang="zh-CN" altLang="en-US"/>
              <a:t>） </a:t>
            </a:r>
            <a:r>
              <a:rPr lang="en-US" altLang="zh-CN"/>
              <a:t>(R</a:t>
            </a:r>
            <a:r>
              <a:rPr lang="en-US" altLang="zh-CN" baseline="30000"/>
              <a:t>–1</a:t>
            </a:r>
            <a:r>
              <a:rPr lang="en-US" altLang="zh-CN"/>
              <a:t>)</a:t>
            </a:r>
            <a:r>
              <a:rPr lang="en-US" altLang="zh-CN" baseline="30000"/>
              <a:t>–1</a:t>
            </a:r>
            <a:r>
              <a:rPr lang="en-US" altLang="zh-CN"/>
              <a:t> = R</a:t>
            </a:r>
            <a:r>
              <a:rPr lang="en-US" altLang="zh-CN" baseline="30000"/>
              <a:t>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 若 </a:t>
            </a:r>
            <a:r>
              <a:rPr lang="en-US" altLang="zh-CN"/>
              <a:t>R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S </a:t>
            </a:r>
            <a:r>
              <a:rPr lang="zh-CN" altLang="en-US"/>
              <a:t>，则 </a:t>
            </a:r>
            <a:r>
              <a:rPr lang="en-US" altLang="zh-CN"/>
              <a:t>R</a:t>
            </a:r>
            <a:r>
              <a:rPr lang="en-US" altLang="zh-CN" baseline="30000"/>
              <a:t>–1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S</a:t>
            </a:r>
            <a:r>
              <a:rPr lang="en-US" altLang="zh-CN" baseline="30000"/>
              <a:t>–1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  <a:p>
            <a:r>
              <a:rPr lang="en-US" altLang="zh-CN"/>
              <a:t>3</a:t>
            </a:r>
            <a:r>
              <a:rPr lang="zh-CN" altLang="en-US"/>
              <a:t>） </a:t>
            </a:r>
            <a:r>
              <a:rPr lang="en-US" altLang="zh-CN"/>
              <a:t>(R∪S)</a:t>
            </a:r>
            <a:r>
              <a:rPr lang="en-US" altLang="zh-CN" baseline="30000"/>
              <a:t>–1</a:t>
            </a:r>
            <a:r>
              <a:rPr lang="en-US" altLang="zh-CN"/>
              <a:t> = R</a:t>
            </a:r>
            <a:r>
              <a:rPr lang="en-US" altLang="zh-CN" baseline="30000"/>
              <a:t>–1</a:t>
            </a:r>
            <a:r>
              <a:rPr lang="en-US" altLang="zh-CN"/>
              <a:t>∪S</a:t>
            </a:r>
            <a:r>
              <a:rPr lang="en-US" altLang="zh-CN" baseline="30000"/>
              <a:t>–1</a:t>
            </a:r>
            <a:r>
              <a:rPr lang="en-US" altLang="zh-CN"/>
              <a:t>  </a:t>
            </a:r>
          </a:p>
          <a:p>
            <a:r>
              <a:rPr lang="en-US" altLang="zh-CN"/>
              <a:t>4</a:t>
            </a:r>
            <a:r>
              <a:rPr lang="zh-CN" altLang="en-US"/>
              <a:t>） </a:t>
            </a:r>
            <a:r>
              <a:rPr lang="en-US" altLang="zh-CN"/>
              <a:t>(R∩S)</a:t>
            </a:r>
            <a:r>
              <a:rPr lang="en-US" altLang="zh-CN" baseline="30000"/>
              <a:t>–1</a:t>
            </a:r>
            <a:r>
              <a:rPr lang="en-US" altLang="zh-CN"/>
              <a:t> = R</a:t>
            </a:r>
            <a:r>
              <a:rPr lang="en-US" altLang="zh-CN" baseline="30000"/>
              <a:t>–1</a:t>
            </a:r>
            <a:r>
              <a:rPr lang="en-US" altLang="zh-CN"/>
              <a:t>∩S</a:t>
            </a:r>
            <a:r>
              <a:rPr lang="en-US" altLang="zh-CN" baseline="30000"/>
              <a:t>–1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260" y="1380594"/>
            <a:ext cx="8152169" cy="137977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59" y="3146951"/>
            <a:ext cx="8152169" cy="20647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4.3.1  </a:t>
            </a:r>
            <a:r>
              <a:rPr lang="zh-CN" altLang="en-US"/>
              <a:t>逆关系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en-US" altLang="zh-CN" b="1"/>
              <a:t>  </a:t>
            </a:r>
            <a:r>
              <a:rPr lang="zh-CN" altLang="en-US"/>
              <a:t>设 </a:t>
            </a:r>
            <a:r>
              <a:rPr lang="en-US" altLang="zh-CN"/>
              <a:t>A</a:t>
            </a:r>
            <a:r>
              <a:rPr lang="zh-CN" altLang="en-US"/>
              <a:t> = {a, b, c} ，</a:t>
            </a:r>
            <a:r>
              <a:rPr lang="en-US" altLang="zh-CN"/>
              <a:t>B</a:t>
            </a:r>
            <a:r>
              <a:rPr lang="zh-CN" altLang="en-US"/>
              <a:t> = {1, 2, 3, 4} ，R 是从 A 到 B 的一个关系且</a:t>
            </a:r>
          </a:p>
          <a:p>
            <a:r>
              <a:rPr lang="zh-CN" altLang="en-US"/>
              <a:t>R = {&lt; a, 1 &gt;, &lt; c, 2 &gt;, &lt; b, 3 &gt;, &lt; b, 4 &gt;}，给出</a:t>
            </a:r>
            <a:r>
              <a:rPr lang="en-US" altLang="zh-CN"/>
              <a:t>R</a:t>
            </a:r>
            <a:r>
              <a:rPr lang="en-US" altLang="zh-CN" baseline="30000"/>
              <a:t>–1</a:t>
            </a:r>
            <a:r>
              <a:rPr lang="zh-CN" altLang="en-US"/>
              <a:t>的三种表示方法。</a:t>
            </a:r>
          </a:p>
          <a:p>
            <a:endParaRPr lang="zh-CN" altLang="en-US"/>
          </a:p>
          <a:p>
            <a:r>
              <a:rPr lang="zh-CN" altLang="en-US"/>
              <a:t>描述法：R</a:t>
            </a:r>
            <a:r>
              <a:rPr lang="en-US" altLang="zh-CN" baseline="30000"/>
              <a:t>–1</a:t>
            </a:r>
            <a:r>
              <a:rPr lang="en-US" altLang="zh-CN"/>
              <a:t> </a:t>
            </a:r>
            <a:r>
              <a:rPr lang="zh-CN" altLang="en-US"/>
              <a:t>= {&lt; 1, a &gt;, &lt; 2, c &gt;, &lt; 3, b &gt;, &lt; 4, b &gt;} </a:t>
            </a:r>
            <a:endParaRPr lang="en-US" altLang="zh-CN"/>
          </a:p>
          <a:p>
            <a:r>
              <a:rPr lang="zh-CN" altLang="en-US"/>
              <a:t>关系图法：</a:t>
            </a:r>
          </a:p>
          <a:p>
            <a:r>
              <a:rPr lang="zh-CN" altLang="en-US"/>
              <a:t>矩阵表示：</a:t>
            </a:r>
            <a:r>
              <a:rPr lang="en-US" altLang="zh-CN"/>
              <a:t>M</a:t>
            </a:r>
            <a:r>
              <a:rPr lang="en-US" altLang="zh-CN" baseline="-25000"/>
              <a:t>R</a:t>
            </a:r>
            <a:r>
              <a:rPr lang="en-US" altLang="zh-CN" baseline="30000"/>
              <a:t> </a:t>
            </a:r>
            <a:r>
              <a:rPr lang="en-US" altLang="zh-CN" sz="1200" baseline="30000"/>
              <a:t>–1</a:t>
            </a:r>
            <a:r>
              <a:rPr lang="zh-CN" altLang="en-US" baseline="-25000"/>
              <a:t> </a:t>
            </a:r>
            <a:r>
              <a:rPr lang="en-US" altLang="zh-CN" b="1"/>
              <a:t>=</a:t>
            </a:r>
            <a:r>
              <a:rPr lang="en-US" altLang="zh-CN"/>
              <a:t> M</a:t>
            </a:r>
            <a:r>
              <a:rPr lang="en-US" altLang="zh-CN" baseline="-25000"/>
              <a:t>R</a:t>
            </a:r>
            <a:r>
              <a:rPr lang="en-US" altLang="zh-CN" baseline="30000"/>
              <a:t>T</a:t>
            </a:r>
          </a:p>
          <a:p>
            <a:r>
              <a:rPr lang="en-US" altLang="zh-CN"/>
              <a:t>                           R                                                          R</a:t>
            </a:r>
            <a:r>
              <a:rPr lang="en-US" altLang="zh-CN" baseline="30000"/>
              <a:t>–1</a:t>
            </a:r>
            <a:r>
              <a:rPr lang="en-US" altLang="zh-CN"/>
              <a:t> </a:t>
            </a:r>
            <a:endParaRPr lang="zh-CN" altLang="en-US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8C9FAF65-E416-4692-A003-E079B5466352}"/>
              </a:ext>
            </a:extLst>
          </p:cNvPr>
          <p:cNvGrpSpPr/>
          <p:nvPr/>
        </p:nvGrpSpPr>
        <p:grpSpPr bwMode="auto">
          <a:xfrm>
            <a:off x="1156812" y="4101644"/>
            <a:ext cx="2607972" cy="1628803"/>
            <a:chOff x="1632" y="1392"/>
            <a:chExt cx="1972" cy="134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C72527F8-9207-4A7D-B0D1-4BF111343D95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8B0C52E2-8760-47D3-ACCE-58FDCD385E01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D3A4DB2-1E74-41E6-B913-94F3D0EDC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BBBBDD9B-7669-4029-9D2D-3750CD962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0E9A5A98-B7BE-440F-BA23-774710F50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AA38E459-56C8-4977-8940-786FDB09D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F138F76C-A9F6-49B7-A713-208E72DAE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E7E6188B-309E-4EEC-B3E8-91FA4B983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9ABA0F7F-2B85-4C1D-91A1-4A2D7F096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8D6CF5EB-2D37-4E78-BAA7-49075B8DC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4F40C3B0-2BDD-42DC-A4A9-BB8EAD9CF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B7A436EF-7CE4-4962-9327-E3895D552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B6DD7881-0622-4A27-8726-2D7204C1C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5CC19070-3859-49B9-AD31-338DEAE7A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7558F9F3-F8B3-4F0D-B6E4-F3BC84BF2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2B79D687-DE37-4525-B4F4-FE5F38110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5CE1054F-0E53-4BDC-9206-F27182A29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8239414B-27D5-4571-95A6-1DB65A35F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E0D0B56E-62DC-4C66-B14C-AE8A8C00B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A6D4B5F4-9A90-4DF1-99D1-6D80FB3A2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B2340A6E-2E59-4130-9E83-3C2AD15D8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id="{C8311CD3-3371-4FA3-ACE8-4C54DF118FD5}"/>
              </a:ext>
            </a:extLst>
          </p:cNvPr>
          <p:cNvGrpSpPr/>
          <p:nvPr/>
        </p:nvGrpSpPr>
        <p:grpSpPr bwMode="auto">
          <a:xfrm>
            <a:off x="5275344" y="3858327"/>
            <a:ext cx="2514600" cy="2517775"/>
            <a:chOff x="1632" y="1392"/>
            <a:chExt cx="1584" cy="1586"/>
          </a:xfrm>
        </p:grpSpPr>
        <p:sp>
          <p:nvSpPr>
            <p:cNvPr id="49" name="AutoShape 4">
              <a:extLst>
                <a:ext uri="{FF2B5EF4-FFF2-40B4-BE49-F238E27FC236}">
                  <a16:creationId xmlns:a16="http://schemas.microsoft.com/office/drawing/2014/main" id="{97842404-1464-478D-B460-888EB6C68FAC}"/>
                </a:ext>
              </a:extLst>
            </p:cNvPr>
            <p:cNvSpPr/>
            <p:nvPr/>
          </p:nvSpPr>
          <p:spPr bwMode="auto">
            <a:xfrm>
              <a:off x="2016" y="1725"/>
              <a:ext cx="48" cy="1206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AutoShape 5">
              <a:extLst>
                <a:ext uri="{FF2B5EF4-FFF2-40B4-BE49-F238E27FC236}">
                  <a16:creationId xmlns:a16="http://schemas.microsoft.com/office/drawing/2014/main" id="{66009AFA-00D7-470D-8F65-BC7CE611D90A}"/>
                </a:ext>
              </a:extLst>
            </p:cNvPr>
            <p:cNvSpPr/>
            <p:nvPr/>
          </p:nvSpPr>
          <p:spPr bwMode="auto">
            <a:xfrm>
              <a:off x="3166" y="1740"/>
              <a:ext cx="44" cy="1208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6">
              <a:extLst>
                <a:ext uri="{FF2B5EF4-FFF2-40B4-BE49-F238E27FC236}">
                  <a16:creationId xmlns:a16="http://schemas.microsoft.com/office/drawing/2014/main" id="{E6A52B04-C6FB-44BA-8E03-B07192947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52" name="Text Box 7">
              <a:extLst>
                <a:ext uri="{FF2B5EF4-FFF2-40B4-BE49-F238E27FC236}">
                  <a16:creationId xmlns:a16="http://schemas.microsoft.com/office/drawing/2014/main" id="{81C81798-DB07-4603-9903-BF666D997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53" name="Text Box 8">
              <a:extLst>
                <a:ext uri="{FF2B5EF4-FFF2-40B4-BE49-F238E27FC236}">
                  <a16:creationId xmlns:a16="http://schemas.microsoft.com/office/drawing/2014/main" id="{8366163E-749E-4B50-A7BF-6AB55C1E2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D747B995-457D-4EA7-B0BB-04EC22BC6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3A817C09-C022-4D01-81F1-1E5776917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9DE066E2-0EA3-435E-ADBF-C1AF2DD68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58" name="Text Box 13">
              <a:extLst>
                <a:ext uri="{FF2B5EF4-FFF2-40B4-BE49-F238E27FC236}">
                  <a16:creationId xmlns:a16="http://schemas.microsoft.com/office/drawing/2014/main" id="{0D8E7D34-584E-4484-B131-8C0FB67FE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688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59" name="Text Box 14">
              <a:extLst>
                <a:ext uri="{FF2B5EF4-FFF2-40B4-BE49-F238E27FC236}">
                  <a16:creationId xmlns:a16="http://schemas.microsoft.com/office/drawing/2014/main" id="{6B26967F-4E61-47A1-B6EF-47A8624B9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0" name="Text Box 16">
              <a:extLst>
                <a:ext uri="{FF2B5EF4-FFF2-40B4-BE49-F238E27FC236}">
                  <a16:creationId xmlns:a16="http://schemas.microsoft.com/office/drawing/2014/main" id="{E39E0E9B-2993-4C5C-8071-43ADAB712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D41186A4-D116-44D6-B0D5-4B68EED6B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2" name="Text Box 18">
              <a:extLst>
                <a:ext uri="{FF2B5EF4-FFF2-40B4-BE49-F238E27FC236}">
                  <a16:creationId xmlns:a16="http://schemas.microsoft.com/office/drawing/2014/main" id="{E8994777-E284-4FD5-AEDE-17FC09661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3" name="Text Box 19">
              <a:extLst>
                <a:ext uri="{FF2B5EF4-FFF2-40B4-BE49-F238E27FC236}">
                  <a16:creationId xmlns:a16="http://schemas.microsoft.com/office/drawing/2014/main" id="{171DD284-E9A5-48AF-B5F4-66BEF7299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4" name="Text Box 20">
              <a:extLst>
                <a:ext uri="{FF2B5EF4-FFF2-40B4-BE49-F238E27FC236}">
                  <a16:creationId xmlns:a16="http://schemas.microsoft.com/office/drawing/2014/main" id="{E0A4483B-C774-4A4B-A08B-E45D295C8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6" name="Text Box 22">
              <a:extLst>
                <a:ext uri="{FF2B5EF4-FFF2-40B4-BE49-F238E27FC236}">
                  <a16:creationId xmlns:a16="http://schemas.microsoft.com/office/drawing/2014/main" id="{DBA99C21-5C38-4E0F-A03D-859F30C7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7" name="Text Box 23">
              <a:extLst>
                <a:ext uri="{FF2B5EF4-FFF2-40B4-BE49-F238E27FC236}">
                  <a16:creationId xmlns:a16="http://schemas.microsoft.com/office/drawing/2014/main" id="{0F167820-E521-4991-BE89-96E2F1775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9" name="Text Box 25">
              <a:extLst>
                <a:ext uri="{FF2B5EF4-FFF2-40B4-BE49-F238E27FC236}">
                  <a16:creationId xmlns:a16="http://schemas.microsoft.com/office/drawing/2014/main" id="{CF44602C-A700-4187-AD68-56854349A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70" name="Text Box 26">
              <a:extLst>
                <a:ext uri="{FF2B5EF4-FFF2-40B4-BE49-F238E27FC236}">
                  <a16:creationId xmlns:a16="http://schemas.microsoft.com/office/drawing/2014/main" id="{F2E08CD2-D268-4013-A62C-D74E3B959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71" name="Text Box 27">
              <a:extLst>
                <a:ext uri="{FF2B5EF4-FFF2-40B4-BE49-F238E27FC236}">
                  <a16:creationId xmlns:a16="http://schemas.microsoft.com/office/drawing/2014/main" id="{516F8A44-6D53-40CD-B666-B5ACF7A7B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72" name="Text Box 28">
              <a:extLst>
                <a:ext uri="{FF2B5EF4-FFF2-40B4-BE49-F238E27FC236}">
                  <a16:creationId xmlns:a16="http://schemas.microsoft.com/office/drawing/2014/main" id="{B6A33BAF-B073-4D48-B836-48F306527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88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4.3.1  </a:t>
            </a:r>
            <a:r>
              <a:rPr lang="zh-CN" altLang="en-US" sz="2400">
                <a:effectLst/>
              </a:rPr>
              <a:t>逆关系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4.3.2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复合关系</a:t>
            </a:r>
            <a:endParaRPr lang="en-US" altLang="zh-CN" sz="2400">
              <a:solidFill>
                <a:srgbClr val="FF0000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4.3 </a:t>
            </a:r>
            <a:r>
              <a:rPr lang="zh-CN" altLang="en-US"/>
              <a:t>关系的运算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4.3.2  </a:t>
            </a:r>
            <a:r>
              <a:rPr lang="zh-CN" altLang="en-US"/>
              <a:t>复合关系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A,B,C</a:t>
            </a:r>
            <a:r>
              <a:rPr lang="zh-CN" altLang="en-US"/>
              <a:t>是三个非空集合， </a:t>
            </a:r>
            <a:r>
              <a:rPr lang="en-US" altLang="zh-CN"/>
              <a:t>R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C</a:t>
            </a:r>
          </a:p>
          <a:p>
            <a:r>
              <a:rPr lang="en-US" altLang="zh-CN"/>
              <a:t>     R</a:t>
            </a:r>
            <a:r>
              <a:rPr lang="en-US" altLang="zh-CN" b="1" baseline="20000"/>
              <a:t>o</a:t>
            </a:r>
            <a:r>
              <a:rPr lang="en-US" altLang="zh-CN"/>
              <a:t>S={(a,c) | </a:t>
            </a:r>
            <a:r>
              <a:rPr lang="en-US" altLang="zh-CN">
                <a:sym typeface="Symbol" panose="05050102010706020507" pitchFamily="18" charset="2"/>
              </a:rPr>
              <a:t>aAcC(bB)((a,b)R(b,c)S)} </a:t>
            </a:r>
          </a:p>
          <a:p>
            <a:r>
              <a:rPr lang="zh-CN" altLang="en-US">
                <a:sym typeface="Symbol" panose="05050102010706020507" pitchFamily="18" charset="2"/>
              </a:rPr>
              <a:t>称</a:t>
            </a:r>
            <a:r>
              <a:rPr lang="en-US" altLang="zh-CN"/>
              <a:t>R</a:t>
            </a:r>
            <a:r>
              <a:rPr lang="en-US" altLang="zh-CN" b="1" baseline="20000"/>
              <a:t>o</a:t>
            </a:r>
            <a:r>
              <a:rPr lang="en-US" altLang="zh-CN"/>
              <a:t>S</a:t>
            </a:r>
            <a:r>
              <a:rPr lang="zh-CN" altLang="en-US"/>
              <a:t>为</a:t>
            </a:r>
            <a:r>
              <a:rPr lang="en-US" altLang="zh-CN"/>
              <a:t>R</a:t>
            </a:r>
            <a:r>
              <a:rPr lang="zh-CN" altLang="en-US"/>
              <a:t>与</a:t>
            </a:r>
            <a:r>
              <a:rPr lang="en-US" altLang="zh-CN"/>
              <a:t>S</a:t>
            </a:r>
            <a:r>
              <a:rPr lang="zh-CN" altLang="en-US"/>
              <a:t>的复合关系。</a:t>
            </a:r>
          </a:p>
          <a:p>
            <a:endParaRPr lang="zh-CN" altLang="en-US"/>
          </a:p>
          <a:p>
            <a:r>
              <a:rPr lang="zh-CN" altLang="en-US" b="1"/>
              <a:t>例</a:t>
            </a:r>
            <a:r>
              <a:rPr lang="en-US" altLang="zh-CN" b="1"/>
              <a:t>  </a:t>
            </a: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是老年男子的集合，</a:t>
            </a:r>
            <a:r>
              <a:rPr lang="en-US" altLang="zh-CN"/>
              <a:t>B</a:t>
            </a:r>
            <a:r>
              <a:rPr lang="zh-CN" altLang="en-US"/>
              <a:t>是中年男子的集合，</a:t>
            </a:r>
            <a:r>
              <a:rPr lang="en-US" altLang="zh-CN"/>
              <a:t>C</a:t>
            </a:r>
            <a:r>
              <a:rPr lang="zh-CN" altLang="en-US"/>
              <a:t>是青少年男子的集合。</a:t>
            </a:r>
          </a:p>
          <a:p>
            <a:r>
              <a:rPr lang="en-US" altLang="zh-CN"/>
              <a:t>     R</a:t>
            </a:r>
            <a:r>
              <a:rPr lang="zh-CN" altLang="en-US"/>
              <a:t>是由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的父子关系， </a:t>
            </a:r>
            <a:r>
              <a:rPr lang="en-US" altLang="zh-CN"/>
              <a:t>R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A×B </a:t>
            </a:r>
          </a:p>
          <a:p>
            <a:r>
              <a:rPr lang="en-US" altLang="zh-CN"/>
              <a:t>     S </a:t>
            </a:r>
            <a:r>
              <a:rPr lang="zh-CN" altLang="en-US"/>
              <a:t>是由</a:t>
            </a:r>
            <a:r>
              <a:rPr lang="en-US" altLang="zh-CN"/>
              <a:t>B</a:t>
            </a:r>
            <a:r>
              <a:rPr lang="zh-CN" altLang="en-US"/>
              <a:t>到</a:t>
            </a:r>
            <a:r>
              <a:rPr lang="en-US" altLang="zh-CN"/>
              <a:t>C</a:t>
            </a:r>
            <a:r>
              <a:rPr lang="zh-CN" altLang="en-US"/>
              <a:t>的父子关系， </a:t>
            </a:r>
            <a:r>
              <a:rPr lang="en-US" altLang="zh-CN"/>
              <a:t>S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B×C </a:t>
            </a:r>
          </a:p>
          <a:p>
            <a:r>
              <a:rPr lang="en-US" altLang="zh-CN"/>
              <a:t>     </a:t>
            </a:r>
            <a:r>
              <a:rPr lang="zh-CN" altLang="en-US"/>
              <a:t>则复合关系</a:t>
            </a:r>
            <a:r>
              <a:rPr lang="en-US" altLang="zh-CN"/>
              <a:t>R </a:t>
            </a:r>
            <a:r>
              <a:rPr lang="en-US" altLang="zh-CN" b="1" baseline="20000"/>
              <a:t>o</a:t>
            </a:r>
            <a:r>
              <a:rPr lang="en-US" altLang="zh-CN"/>
              <a:t> S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C</a:t>
            </a:r>
            <a:r>
              <a:rPr lang="zh-CN" altLang="en-US"/>
              <a:t>的祖孙关系。</a:t>
            </a:r>
          </a:p>
          <a:p>
            <a:endParaRPr lang="zh-CN" altLang="en-US"/>
          </a:p>
          <a:p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A = {a</a:t>
            </a:r>
            <a:r>
              <a:rPr lang="en-US" altLang="zh-CN" baseline="-25000"/>
              <a:t>1</a:t>
            </a:r>
            <a:r>
              <a:rPr lang="en-US" altLang="zh-CN"/>
              <a:t>, a</a:t>
            </a:r>
            <a:r>
              <a:rPr lang="en-US" altLang="zh-CN" baseline="-25000"/>
              <a:t>2</a:t>
            </a:r>
            <a:r>
              <a:rPr lang="en-US" altLang="zh-CN"/>
              <a:t>, a</a:t>
            </a:r>
            <a:r>
              <a:rPr lang="en-US" altLang="zh-CN" baseline="-25000"/>
              <a:t>3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B = {b</a:t>
            </a:r>
            <a:r>
              <a:rPr lang="en-US" altLang="zh-CN" baseline="-25000"/>
              <a:t>1</a:t>
            </a:r>
            <a:r>
              <a:rPr lang="en-US" altLang="zh-CN"/>
              <a:t>, b</a:t>
            </a:r>
            <a:r>
              <a:rPr lang="en-US" altLang="zh-CN" baseline="-25000"/>
              <a:t>2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C = {c</a:t>
            </a:r>
            <a:r>
              <a:rPr lang="en-US" altLang="zh-CN" baseline="-25000"/>
              <a:t>1</a:t>
            </a:r>
            <a:r>
              <a:rPr lang="en-US" altLang="zh-CN"/>
              <a:t>, c</a:t>
            </a:r>
            <a:r>
              <a:rPr lang="en-US" altLang="zh-CN" baseline="-25000"/>
              <a:t>2</a:t>
            </a:r>
            <a:r>
              <a:rPr lang="en-US" altLang="zh-CN"/>
              <a:t>, c</a:t>
            </a:r>
            <a:r>
              <a:rPr lang="en-US" altLang="zh-CN" baseline="-25000"/>
              <a:t>3</a:t>
            </a:r>
            <a:r>
              <a:rPr lang="en-US" altLang="zh-CN"/>
              <a:t>, c</a:t>
            </a:r>
            <a:r>
              <a:rPr lang="en-US" altLang="zh-CN" baseline="-25000"/>
              <a:t>4</a:t>
            </a:r>
            <a:r>
              <a:rPr lang="en-US" altLang="zh-CN"/>
              <a:t>}</a:t>
            </a:r>
          </a:p>
          <a:p>
            <a:r>
              <a:rPr lang="en-US" altLang="zh-CN"/>
              <a:t>     R = { (a</a:t>
            </a:r>
            <a:r>
              <a:rPr lang="en-US" altLang="zh-CN" baseline="-25000"/>
              <a:t>1</a:t>
            </a:r>
            <a:r>
              <a:rPr lang="en-US" altLang="zh-CN"/>
              <a:t>,b</a:t>
            </a:r>
            <a:r>
              <a:rPr lang="en-US" altLang="zh-CN" baseline="-25000"/>
              <a:t>1</a:t>
            </a:r>
            <a:r>
              <a:rPr lang="en-US" altLang="zh-CN"/>
              <a:t>), (a</a:t>
            </a:r>
            <a:r>
              <a:rPr lang="en-US" altLang="zh-CN" baseline="-25000"/>
              <a:t>2</a:t>
            </a:r>
            <a:r>
              <a:rPr lang="en-US" altLang="zh-CN"/>
              <a:t>,b</a:t>
            </a:r>
            <a:r>
              <a:rPr lang="en-US" altLang="zh-CN" baseline="-25000"/>
              <a:t>2</a:t>
            </a:r>
            <a:r>
              <a:rPr lang="en-US" altLang="zh-CN"/>
              <a:t>), (a</a:t>
            </a:r>
            <a:r>
              <a:rPr lang="en-US" altLang="zh-CN" baseline="-25000"/>
              <a:t>3</a:t>
            </a:r>
            <a:r>
              <a:rPr lang="en-US" altLang="zh-CN"/>
              <a:t>,b</a:t>
            </a:r>
            <a:r>
              <a:rPr lang="en-US" altLang="zh-CN" baseline="-25000"/>
              <a:t>1</a:t>
            </a:r>
            <a:r>
              <a:rPr lang="en-US" altLang="zh-CN"/>
              <a:t>) }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A×B </a:t>
            </a:r>
          </a:p>
          <a:p>
            <a:r>
              <a:rPr lang="en-US" altLang="zh-CN"/>
              <a:t>     S = { (b</a:t>
            </a:r>
            <a:r>
              <a:rPr lang="en-US" altLang="zh-CN" baseline="-25000"/>
              <a:t>1</a:t>
            </a:r>
            <a:r>
              <a:rPr lang="en-US" altLang="zh-CN"/>
              <a:t>,c</a:t>
            </a:r>
            <a:r>
              <a:rPr lang="en-US" altLang="zh-CN" baseline="-25000"/>
              <a:t>4</a:t>
            </a:r>
            <a:r>
              <a:rPr lang="en-US" altLang="zh-CN"/>
              <a:t>), (b</a:t>
            </a:r>
            <a:r>
              <a:rPr lang="en-US" altLang="zh-CN" baseline="-25000"/>
              <a:t>2</a:t>
            </a:r>
            <a:r>
              <a:rPr lang="en-US" altLang="zh-CN"/>
              <a:t>,c</a:t>
            </a:r>
            <a:r>
              <a:rPr lang="en-US" altLang="zh-CN" baseline="-25000"/>
              <a:t>2</a:t>
            </a:r>
            <a:r>
              <a:rPr lang="en-US" altLang="zh-CN"/>
              <a:t>), (b</a:t>
            </a:r>
            <a:r>
              <a:rPr lang="en-US" altLang="zh-CN" baseline="-25000"/>
              <a:t>2</a:t>
            </a:r>
            <a:r>
              <a:rPr lang="en-US" altLang="zh-CN"/>
              <a:t>,c</a:t>
            </a:r>
            <a:r>
              <a:rPr lang="en-US" altLang="zh-CN" baseline="-25000"/>
              <a:t>3</a:t>
            </a:r>
            <a:r>
              <a:rPr lang="en-US" altLang="zh-CN"/>
              <a:t>) }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B×C </a:t>
            </a:r>
          </a:p>
          <a:p>
            <a:r>
              <a:rPr lang="en-US" altLang="zh-CN"/>
              <a:t>     R </a:t>
            </a:r>
            <a:r>
              <a:rPr lang="en-US" altLang="zh-CN" b="1" baseline="20000"/>
              <a:t>o</a:t>
            </a:r>
            <a:r>
              <a:rPr lang="en-US" altLang="zh-CN"/>
              <a:t> S = { (a</a:t>
            </a:r>
            <a:r>
              <a:rPr lang="en-US" altLang="zh-CN" baseline="-25000"/>
              <a:t>1</a:t>
            </a:r>
            <a:r>
              <a:rPr lang="en-US" altLang="zh-CN"/>
              <a:t>,c</a:t>
            </a:r>
            <a:r>
              <a:rPr lang="en-US" altLang="zh-CN" baseline="-25000"/>
              <a:t>4</a:t>
            </a:r>
            <a:r>
              <a:rPr lang="en-US" altLang="zh-CN"/>
              <a:t>), (a</a:t>
            </a:r>
            <a:r>
              <a:rPr lang="en-US" altLang="zh-CN" baseline="-25000"/>
              <a:t>2</a:t>
            </a:r>
            <a:r>
              <a:rPr lang="en-US" altLang="zh-CN"/>
              <a:t>,c</a:t>
            </a:r>
            <a:r>
              <a:rPr lang="en-US" altLang="zh-CN" baseline="-25000"/>
              <a:t>2</a:t>
            </a:r>
            <a:r>
              <a:rPr lang="en-US" altLang="zh-CN"/>
              <a:t>), (a</a:t>
            </a:r>
            <a:r>
              <a:rPr lang="en-US" altLang="zh-CN" baseline="-25000"/>
              <a:t>2</a:t>
            </a:r>
            <a:r>
              <a:rPr lang="en-US" altLang="zh-CN"/>
              <a:t>,c</a:t>
            </a:r>
            <a:r>
              <a:rPr lang="en-US" altLang="zh-CN" baseline="-25000"/>
              <a:t>3</a:t>
            </a:r>
            <a:r>
              <a:rPr lang="en-US" altLang="zh-CN"/>
              <a:t>), (a</a:t>
            </a:r>
            <a:r>
              <a:rPr lang="en-US" altLang="zh-CN" baseline="-25000"/>
              <a:t>3</a:t>
            </a:r>
            <a:r>
              <a:rPr lang="en-US" altLang="zh-CN"/>
              <a:t>,c</a:t>
            </a:r>
            <a:r>
              <a:rPr lang="en-US" altLang="zh-CN" baseline="-25000"/>
              <a:t>4</a:t>
            </a:r>
            <a:r>
              <a:rPr lang="en-US" altLang="zh-CN"/>
              <a:t>) }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A×C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530" y="1389379"/>
            <a:ext cx="8152130" cy="1383871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r>
              <a:rPr lang="en-US" altLang="zh-CN"/>
              <a:t>  </a:t>
            </a:r>
          </a:p>
          <a:p>
            <a:r>
              <a:rPr lang="zh-CN" altLang="en-US"/>
              <a:t>设</a:t>
            </a:r>
            <a:r>
              <a:rPr lang="en-US" altLang="zh-CN"/>
              <a:t>a, b</a:t>
            </a:r>
            <a:r>
              <a:rPr lang="zh-CN" altLang="en-US"/>
              <a:t>是两个个体，由</a:t>
            </a:r>
            <a:r>
              <a:rPr lang="en-US" altLang="zh-CN"/>
              <a:t>a, b</a:t>
            </a:r>
            <a:r>
              <a:rPr lang="zh-CN" altLang="en-US"/>
              <a:t>组成的一个计较顺序的序列称为二元组，记为</a:t>
            </a:r>
            <a:r>
              <a:rPr lang="en-US" altLang="zh-CN"/>
              <a:t>(a,b)</a:t>
            </a:r>
            <a:r>
              <a:rPr lang="zh-CN" altLang="en-US"/>
              <a:t>。</a:t>
            </a:r>
          </a:p>
          <a:p>
            <a:endParaRPr lang="en-US" altLang="zh-CN"/>
          </a:p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A, B</a:t>
            </a:r>
            <a:r>
              <a:rPr lang="zh-CN" altLang="en-US"/>
              <a:t>是两个非空集合</a:t>
            </a:r>
          </a:p>
          <a:p>
            <a:r>
              <a:rPr lang="zh-CN" altLang="en-US"/>
              <a:t>            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B={ (a,b)</a:t>
            </a:r>
            <a:r>
              <a:rPr lang="zh-CN" altLang="en-US"/>
              <a:t>｜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A</a:t>
            </a:r>
            <a:r>
              <a:rPr lang="en-US" altLang="zh-CN"/>
              <a:t>∧b</a:t>
            </a:r>
            <a:r>
              <a:rPr lang="en-US" altLang="zh-CN">
                <a:sym typeface="Symbol" panose="05050102010706020507" pitchFamily="18" charset="2"/>
              </a:rPr>
              <a:t>B }</a:t>
            </a:r>
          </a:p>
          <a:p>
            <a:r>
              <a:rPr lang="zh-CN" altLang="en-US">
                <a:sym typeface="Symbol" panose="05050102010706020507" pitchFamily="18" charset="2"/>
              </a:rPr>
              <a:t>称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的叉积（笛卡儿积）集合。</a:t>
            </a:r>
          </a:p>
          <a:p>
            <a:endParaRPr lang="en-US" altLang="zh-CN"/>
          </a:p>
          <a:p>
            <a:pPr>
              <a:spcBef>
                <a:spcPct val="0"/>
              </a:spcBef>
            </a:pPr>
            <a:r>
              <a:rPr lang="zh-CN" altLang="en-US" b="1"/>
              <a:t>例</a:t>
            </a:r>
            <a:r>
              <a:rPr lang="en-US" altLang="zh-CN" b="1"/>
              <a:t>  </a:t>
            </a:r>
            <a:r>
              <a:rPr lang="en-US" altLang="zh-CN"/>
              <a:t>A={ a,b,c }, B={0,1}</a:t>
            </a:r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B={(a,0), (a,1), (b,0), (b,1), (c,0), (c,1)} </a:t>
            </a:r>
          </a:p>
          <a:p>
            <a:pPr>
              <a:spcBef>
                <a:spcPct val="0"/>
              </a:spcBef>
            </a:pP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A={(0,a), (0,b), (0,c), (1,a), (1,b), (1,c)}</a:t>
            </a:r>
          </a:p>
          <a:p>
            <a:pPr>
              <a:spcBef>
                <a:spcPct val="0"/>
              </a:spcBef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当集合 A, B 都是有限集时，|A × B| = |B × A| = |A| × |B|。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不一定满足交换律：</a:t>
            </a:r>
            <a:r>
              <a:rPr lang="en-US" altLang="zh-CN">
                <a:sym typeface="+mn-ea"/>
              </a:rPr>
              <a:t>A 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>
                <a:sym typeface="+mn-ea"/>
              </a:rPr>
              <a:t> B ≠ B 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>
                <a:sym typeface="+mn-ea"/>
              </a:rPr>
              <a:t> A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不一定满足结合律：</a:t>
            </a:r>
            <a:r>
              <a:rPr lang="en-US" altLang="zh-CN">
                <a:sym typeface="+mn-ea"/>
              </a:rPr>
              <a:t>(A 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>
                <a:sym typeface="+mn-ea"/>
              </a:rPr>
              <a:t> B) 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>
                <a:sym typeface="+mn-ea"/>
              </a:rPr>
              <a:t> C ≠ A 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>
                <a:sym typeface="+mn-ea"/>
              </a:rPr>
              <a:t> (B 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>
                <a:sym typeface="+mn-ea"/>
              </a:rPr>
              <a:t> C)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260" y="1389180"/>
            <a:ext cx="8152169" cy="680026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E962A2-91CF-4C89-83C4-303597EC053F}"/>
              </a:ext>
            </a:extLst>
          </p:cNvPr>
          <p:cNvSpPr/>
          <p:nvPr/>
        </p:nvSpPr>
        <p:spPr>
          <a:xfrm>
            <a:off x="684259" y="2432367"/>
            <a:ext cx="8152169" cy="1384071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4.3.2  </a:t>
            </a:r>
            <a:r>
              <a:rPr lang="zh-CN" altLang="en-US"/>
              <a:t>复合关系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A, B, C, D</a:t>
            </a:r>
            <a:r>
              <a:rPr lang="zh-CN" altLang="en-US"/>
              <a:t>是四个非空集合。</a:t>
            </a:r>
            <a:r>
              <a:rPr lang="en-US" altLang="zh-CN"/>
              <a:t>R, R</a:t>
            </a:r>
            <a:r>
              <a:rPr lang="en-US" altLang="zh-CN" baseline="-25000"/>
              <a:t>1</a:t>
            </a:r>
            <a:r>
              <a:rPr lang="en-US" altLang="zh-CN"/>
              <a:t>, R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A×B</a:t>
            </a:r>
            <a:r>
              <a:rPr lang="zh-CN" altLang="en-US"/>
              <a:t>，</a:t>
            </a:r>
          </a:p>
          <a:p>
            <a:r>
              <a:rPr lang="en-US" altLang="zh-CN"/>
              <a:t>S, S</a:t>
            </a:r>
            <a:r>
              <a:rPr lang="en-US" altLang="zh-CN" baseline="-25000"/>
              <a:t>1</a:t>
            </a:r>
            <a:r>
              <a:rPr lang="en-US" altLang="zh-CN"/>
              <a:t>, S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B×C</a:t>
            </a:r>
            <a:r>
              <a:rPr lang="zh-CN" altLang="en-US"/>
              <a:t>，</a:t>
            </a:r>
            <a:r>
              <a:rPr lang="en-US" altLang="zh-CN"/>
              <a:t>T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C×D</a:t>
            </a:r>
            <a:r>
              <a:rPr lang="zh-CN" altLang="en-US"/>
              <a:t>，则</a:t>
            </a:r>
          </a:p>
          <a:p>
            <a:r>
              <a:rPr lang="en-US" altLang="zh-CN"/>
              <a:t>1)  R </a:t>
            </a:r>
            <a:r>
              <a:rPr lang="en-US" altLang="zh-CN" b="1" baseline="20000"/>
              <a:t>o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 = </a:t>
            </a:r>
            <a:r>
              <a:rPr lang="en-US" altLang="zh-CN">
                <a:sym typeface="Symbol" panose="05050102010706020507" pitchFamily="18" charset="2"/>
              </a:rPr>
              <a:t> </a:t>
            </a:r>
            <a:r>
              <a:rPr lang="en-US" altLang="zh-CN" b="1" baseline="20000"/>
              <a:t>o</a:t>
            </a:r>
            <a:r>
              <a:rPr lang="en-US" altLang="zh-CN"/>
              <a:t> S 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endParaRPr lang="en-US" altLang="zh-CN"/>
          </a:p>
          <a:p>
            <a:r>
              <a:rPr lang="en-US" altLang="zh-CN"/>
              <a:t>2) </a:t>
            </a:r>
            <a:r>
              <a:rPr lang="en-US" altLang="zh-CN">
                <a:sym typeface="Symbol" panose="05050102010706020507" pitchFamily="18" charset="2"/>
              </a:rPr>
              <a:t>( </a:t>
            </a:r>
            <a:r>
              <a:rPr lang="en-US" altLang="zh-CN"/>
              <a:t>R </a:t>
            </a:r>
            <a:r>
              <a:rPr lang="en-US" altLang="zh-CN" b="1" baseline="20000"/>
              <a:t>o</a:t>
            </a:r>
            <a:r>
              <a:rPr lang="en-US" altLang="zh-CN"/>
              <a:t> S )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( </a:t>
            </a:r>
            <a:r>
              <a:rPr lang="en-US" altLang="zh-CN"/>
              <a:t>R )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 </a:t>
            </a:r>
            <a:r>
              <a:rPr lang="en-US" altLang="zh-CN">
                <a:sym typeface="Symbol" panose="05050102010706020507" pitchFamily="18" charset="2"/>
              </a:rPr>
              <a:t>( </a:t>
            </a:r>
            <a:r>
              <a:rPr lang="en-US" altLang="zh-CN"/>
              <a:t>R </a:t>
            </a:r>
            <a:r>
              <a:rPr lang="en-US" altLang="zh-CN" b="1" baseline="20000"/>
              <a:t>o</a:t>
            </a:r>
            <a:r>
              <a:rPr lang="en-US" altLang="zh-CN"/>
              <a:t> S )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(S</a:t>
            </a:r>
            <a:r>
              <a:rPr lang="en-US" altLang="zh-CN"/>
              <a:t> )</a:t>
            </a:r>
          </a:p>
          <a:p>
            <a:r>
              <a:rPr lang="en-US" altLang="zh-CN"/>
              <a:t>3)  </a:t>
            </a:r>
            <a:r>
              <a:rPr lang="zh-CN" altLang="en-US"/>
              <a:t>若 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R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且 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S</a:t>
            </a:r>
            <a:r>
              <a:rPr lang="en-US" altLang="zh-CN" baseline="-25000"/>
              <a:t>2</a:t>
            </a:r>
            <a:r>
              <a:rPr lang="zh-CN" altLang="en-US"/>
              <a:t>，则 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="1" baseline="20000"/>
              <a:t>o</a:t>
            </a:r>
            <a:r>
              <a:rPr lang="en-US" altLang="zh-CN"/>
              <a:t> S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R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en-US" altLang="zh-CN" b="1" baseline="20000"/>
              <a:t>o</a:t>
            </a:r>
            <a:r>
              <a:rPr lang="en-US" altLang="zh-CN"/>
              <a:t> S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  <a:p>
            <a:r>
              <a:rPr lang="en-US" altLang="zh-CN"/>
              <a:t>4)  (R </a:t>
            </a:r>
            <a:r>
              <a:rPr lang="en-US" altLang="zh-CN" b="1" baseline="20000"/>
              <a:t>o</a:t>
            </a:r>
            <a:r>
              <a:rPr lang="en-US" altLang="zh-CN"/>
              <a:t> S) </a:t>
            </a:r>
            <a:r>
              <a:rPr lang="en-US" altLang="zh-CN" b="1" baseline="20000"/>
              <a:t>o</a:t>
            </a:r>
            <a:r>
              <a:rPr lang="en-US" altLang="zh-CN"/>
              <a:t> T = R </a:t>
            </a:r>
            <a:r>
              <a:rPr lang="en-US" altLang="zh-CN" b="1" baseline="20000"/>
              <a:t>o</a:t>
            </a:r>
            <a:r>
              <a:rPr lang="en-US" altLang="zh-CN" baseline="20000"/>
              <a:t> </a:t>
            </a:r>
            <a:r>
              <a:rPr lang="en-US" altLang="zh-CN"/>
              <a:t>(S </a:t>
            </a:r>
            <a:r>
              <a:rPr lang="en-US" altLang="zh-CN" b="1" baseline="20000"/>
              <a:t>o</a:t>
            </a:r>
            <a:r>
              <a:rPr lang="en-US" altLang="zh-CN"/>
              <a:t> T) </a:t>
            </a:r>
          </a:p>
          <a:p>
            <a:r>
              <a:rPr lang="en-US" altLang="zh-CN"/>
              <a:t>5)  R </a:t>
            </a:r>
            <a:r>
              <a:rPr lang="en-US" altLang="zh-CN" b="1" baseline="20000"/>
              <a:t>o</a:t>
            </a:r>
            <a:r>
              <a:rPr lang="en-US" altLang="zh-CN" baseline="20000"/>
              <a:t> </a:t>
            </a:r>
            <a:r>
              <a:rPr lang="en-US" altLang="zh-CN"/>
              <a:t>(S</a:t>
            </a:r>
            <a:r>
              <a:rPr lang="en-US" altLang="zh-CN" baseline="-25000"/>
              <a:t>1</a:t>
            </a:r>
            <a:r>
              <a:rPr lang="en-US" altLang="zh-CN"/>
              <a:t>∪S</a:t>
            </a:r>
            <a:r>
              <a:rPr lang="en-US" altLang="zh-CN" baseline="-25000"/>
              <a:t>2</a:t>
            </a:r>
            <a:r>
              <a:rPr lang="en-US" altLang="zh-CN"/>
              <a:t>) = (R </a:t>
            </a:r>
            <a:r>
              <a:rPr lang="en-US" altLang="zh-CN" b="1" baseline="20000"/>
              <a:t>o</a:t>
            </a:r>
            <a:r>
              <a:rPr lang="en-US" altLang="zh-CN"/>
              <a:t> S</a:t>
            </a:r>
            <a:r>
              <a:rPr lang="en-US" altLang="zh-CN" baseline="-25000"/>
              <a:t>1</a:t>
            </a:r>
            <a:r>
              <a:rPr lang="en-US" altLang="zh-CN"/>
              <a:t>) ∪ (R </a:t>
            </a:r>
            <a:r>
              <a:rPr lang="en-US" altLang="zh-CN" b="1" baseline="20000"/>
              <a:t>o</a:t>
            </a:r>
            <a:r>
              <a:rPr lang="en-US" altLang="zh-CN"/>
              <a:t> S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  <a:p>
            <a:r>
              <a:rPr lang="en-US" altLang="zh-CN"/>
              <a:t>     (S</a:t>
            </a:r>
            <a:r>
              <a:rPr lang="en-US" altLang="zh-CN" baseline="-25000"/>
              <a:t>1</a:t>
            </a:r>
            <a:r>
              <a:rPr lang="en-US" altLang="zh-CN"/>
              <a:t>∪S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  <a:r>
              <a:rPr lang="en-US" altLang="zh-CN" b="1" baseline="20000"/>
              <a:t>o</a:t>
            </a:r>
            <a:r>
              <a:rPr lang="en-US" altLang="zh-CN"/>
              <a:t> T = (S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="1" baseline="20000"/>
              <a:t>o</a:t>
            </a:r>
            <a:r>
              <a:rPr lang="en-US" altLang="zh-CN"/>
              <a:t> T) ∪ (S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en-US" altLang="zh-CN" b="1" baseline="20000"/>
              <a:t>o</a:t>
            </a:r>
            <a:r>
              <a:rPr lang="en-US" altLang="zh-CN"/>
              <a:t> T)</a:t>
            </a:r>
          </a:p>
          <a:p>
            <a:r>
              <a:rPr lang="en-US" altLang="zh-CN"/>
              <a:t>6)  R </a:t>
            </a:r>
            <a:r>
              <a:rPr lang="en-US" altLang="zh-CN" b="1" baseline="20000"/>
              <a:t>o</a:t>
            </a:r>
            <a:r>
              <a:rPr lang="en-US" altLang="zh-CN" baseline="20000"/>
              <a:t> </a:t>
            </a:r>
            <a:r>
              <a:rPr lang="en-US" altLang="zh-CN"/>
              <a:t>(S</a:t>
            </a:r>
            <a:r>
              <a:rPr lang="en-US" altLang="zh-CN" baseline="-25000"/>
              <a:t>1</a:t>
            </a:r>
            <a:r>
              <a:rPr lang="en-US" altLang="zh-CN"/>
              <a:t>∩S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(R </a:t>
            </a:r>
            <a:r>
              <a:rPr lang="en-US" altLang="zh-CN" b="1" baseline="20000"/>
              <a:t>o</a:t>
            </a:r>
            <a:r>
              <a:rPr lang="en-US" altLang="zh-CN"/>
              <a:t> S</a:t>
            </a:r>
            <a:r>
              <a:rPr lang="en-US" altLang="zh-CN" baseline="-25000"/>
              <a:t>1</a:t>
            </a:r>
            <a:r>
              <a:rPr lang="en-US" altLang="zh-CN"/>
              <a:t>)∩(R </a:t>
            </a:r>
            <a:r>
              <a:rPr lang="en-US" altLang="zh-CN" b="1" baseline="20000"/>
              <a:t>o</a:t>
            </a:r>
            <a:r>
              <a:rPr lang="en-US" altLang="zh-CN"/>
              <a:t> S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  <a:p>
            <a:r>
              <a:rPr lang="en-US" altLang="zh-CN"/>
              <a:t>     (S</a:t>
            </a:r>
            <a:r>
              <a:rPr lang="en-US" altLang="zh-CN" baseline="-25000"/>
              <a:t>1</a:t>
            </a:r>
            <a:r>
              <a:rPr lang="en-US" altLang="zh-CN"/>
              <a:t>∩S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  <a:r>
              <a:rPr lang="en-US" altLang="zh-CN" b="1" baseline="20000"/>
              <a:t>o</a:t>
            </a:r>
            <a:r>
              <a:rPr lang="en-US" altLang="zh-CN"/>
              <a:t> T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(S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="1" baseline="20000"/>
              <a:t>o</a:t>
            </a:r>
            <a:r>
              <a:rPr lang="en-US" altLang="zh-CN"/>
              <a:t> T)∩(S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en-US" altLang="zh-CN" b="1" baseline="20000"/>
              <a:t>o</a:t>
            </a:r>
            <a:r>
              <a:rPr lang="en-US" altLang="zh-CN"/>
              <a:t> T)</a:t>
            </a:r>
          </a:p>
          <a:p>
            <a:r>
              <a:rPr lang="en-US" altLang="zh-CN"/>
              <a:t>7)  (R </a:t>
            </a:r>
            <a:r>
              <a:rPr lang="en-US" altLang="zh-CN" b="1" baseline="20000"/>
              <a:t>o</a:t>
            </a:r>
            <a:r>
              <a:rPr lang="en-US" altLang="zh-CN"/>
              <a:t> S)</a:t>
            </a:r>
            <a:r>
              <a:rPr lang="en-US" altLang="zh-CN" baseline="30000"/>
              <a:t>–1</a:t>
            </a:r>
            <a:r>
              <a:rPr lang="en-US" altLang="zh-CN"/>
              <a:t> = S</a:t>
            </a:r>
            <a:r>
              <a:rPr lang="en-US" altLang="zh-CN" baseline="30000"/>
              <a:t>–1 </a:t>
            </a:r>
            <a:r>
              <a:rPr lang="en-US" altLang="zh-CN" b="1" baseline="20000"/>
              <a:t>o</a:t>
            </a:r>
            <a:r>
              <a:rPr lang="en-US" altLang="zh-CN"/>
              <a:t> R</a:t>
            </a:r>
            <a:r>
              <a:rPr lang="en-US" altLang="zh-CN" baseline="30000"/>
              <a:t>–1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84259" y="1389180"/>
            <a:ext cx="8152169" cy="419595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FCA63-963D-44EA-86F3-7B71F8C97C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关系的运算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C0009-5D30-4307-9352-FC2B3F8B1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复合关系的矩阵表示：</a:t>
            </a:r>
            <a:r>
              <a:rPr lang="en-US" altLang="zh-CN"/>
              <a:t>M</a:t>
            </a:r>
            <a:r>
              <a:rPr lang="en-US" altLang="zh-CN" baseline="-25000"/>
              <a:t>R </a:t>
            </a:r>
            <a:r>
              <a:rPr lang="en-US" altLang="zh-CN" b="1" baseline="-25000"/>
              <a:t>o</a:t>
            </a:r>
            <a:r>
              <a:rPr lang="en-US" altLang="zh-CN" baseline="20000"/>
              <a:t> </a:t>
            </a:r>
            <a:r>
              <a:rPr lang="zh-CN" altLang="en-US" baseline="-25000"/>
              <a:t> S</a:t>
            </a:r>
            <a:r>
              <a:rPr lang="zh-CN" altLang="en-US"/>
              <a:t> </a:t>
            </a:r>
            <a:r>
              <a:rPr lang="en-US" altLang="zh-CN" b="1"/>
              <a:t>=</a:t>
            </a:r>
            <a:r>
              <a:rPr lang="en-US" altLang="zh-CN"/>
              <a:t> M</a:t>
            </a:r>
            <a:r>
              <a:rPr lang="en-US" altLang="zh-CN" baseline="-25000"/>
              <a:t>R </a:t>
            </a:r>
            <a:r>
              <a:rPr lang="en-US" altLang="zh-CN">
                <a:sym typeface="Symbol" panose="05050102010706020507" pitchFamily="18" charset="2"/>
              </a:rPr>
              <a:t> </a:t>
            </a:r>
            <a:r>
              <a:rPr lang="en-US" altLang="zh-CN"/>
              <a:t>M</a:t>
            </a:r>
            <a:r>
              <a:rPr lang="en-US" altLang="zh-CN" baseline="-25000"/>
              <a:t>S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/>
              <a:t>R = {( a, 1 ), ( b, 2 ), ( c, 3 )}, S = {( </a:t>
            </a:r>
            <a:r>
              <a:rPr lang="en-US" altLang="zh-CN"/>
              <a:t>1</a:t>
            </a:r>
            <a:r>
              <a:rPr lang="zh-CN" altLang="en-US"/>
              <a:t>, </a:t>
            </a:r>
            <a:r>
              <a:rPr lang="en-US" altLang="zh-CN"/>
              <a:t>a</a:t>
            </a:r>
            <a:r>
              <a:rPr lang="zh-CN" altLang="en-US"/>
              <a:t> ), ( </a:t>
            </a:r>
            <a:r>
              <a:rPr lang="en-US" altLang="zh-CN"/>
              <a:t>2</a:t>
            </a:r>
            <a:r>
              <a:rPr lang="zh-CN" altLang="en-US"/>
              <a:t>, </a:t>
            </a:r>
            <a:r>
              <a:rPr lang="en-US" altLang="zh-CN"/>
              <a:t>a</a:t>
            </a:r>
            <a:r>
              <a:rPr lang="zh-CN" altLang="en-US"/>
              <a:t> ), ( </a:t>
            </a:r>
            <a:r>
              <a:rPr lang="en-US" altLang="zh-CN"/>
              <a:t>3</a:t>
            </a:r>
            <a:r>
              <a:rPr lang="zh-CN" altLang="en-US"/>
              <a:t>, </a:t>
            </a:r>
            <a:r>
              <a:rPr lang="en-US" altLang="zh-CN"/>
              <a:t>a</a:t>
            </a:r>
            <a:r>
              <a:rPr lang="zh-CN" altLang="en-US"/>
              <a:t> ), ( </a:t>
            </a:r>
            <a:r>
              <a:rPr lang="en-US" altLang="zh-CN"/>
              <a:t>4</a:t>
            </a:r>
            <a:r>
              <a:rPr lang="zh-CN" altLang="en-US"/>
              <a:t>, </a:t>
            </a:r>
            <a:r>
              <a:rPr lang="en-US" altLang="zh-CN"/>
              <a:t>a</a:t>
            </a:r>
            <a:r>
              <a:rPr lang="zh-CN" altLang="en-US"/>
              <a:t> )}</a:t>
            </a:r>
          </a:p>
          <a:p>
            <a:r>
              <a:rPr lang="en-US" altLang="zh-CN"/>
              <a:t>R </a:t>
            </a:r>
            <a:r>
              <a:rPr lang="en-US" altLang="zh-CN" b="1" baseline="20000"/>
              <a:t>o</a:t>
            </a:r>
            <a:r>
              <a:rPr lang="en-US" altLang="zh-CN"/>
              <a:t> S </a:t>
            </a:r>
            <a:r>
              <a:rPr lang="zh-CN" altLang="en-US"/>
              <a:t>= {</a:t>
            </a:r>
            <a:r>
              <a:rPr lang="en-US" altLang="zh-CN"/>
              <a:t>(</a:t>
            </a:r>
            <a:r>
              <a:rPr lang="zh-CN" altLang="en-US"/>
              <a:t> </a:t>
            </a:r>
            <a:r>
              <a:rPr lang="en-US" altLang="zh-CN"/>
              <a:t>a, a</a:t>
            </a:r>
            <a:r>
              <a:rPr lang="zh-CN" altLang="en-US"/>
              <a:t> ), </a:t>
            </a:r>
            <a:r>
              <a:rPr lang="en-US" altLang="zh-CN"/>
              <a:t>(</a:t>
            </a:r>
            <a:r>
              <a:rPr lang="zh-CN" altLang="en-US"/>
              <a:t> </a:t>
            </a:r>
            <a:r>
              <a:rPr lang="en-US" altLang="zh-CN"/>
              <a:t>b</a:t>
            </a:r>
            <a:r>
              <a:rPr lang="zh-CN" altLang="en-US"/>
              <a:t>, </a:t>
            </a:r>
            <a:r>
              <a:rPr lang="en-US" altLang="zh-CN"/>
              <a:t>a</a:t>
            </a:r>
            <a:r>
              <a:rPr lang="zh-CN" altLang="en-US"/>
              <a:t>)</a:t>
            </a:r>
            <a:r>
              <a:rPr lang="en-US" altLang="zh-CN"/>
              <a:t>, (c, a)</a:t>
            </a:r>
            <a:r>
              <a:rPr lang="zh-CN" altLang="en-US"/>
              <a:t>}</a:t>
            </a:r>
          </a:p>
          <a:p>
            <a:endParaRPr lang="en-US" altLang="zh-CN" b="1"/>
          </a:p>
          <a:p>
            <a:r>
              <a:rPr lang="en-US" altLang="zh-CN"/>
              <a:t>                  R                                  S                                        R</a:t>
            </a:r>
            <a:r>
              <a:rPr lang="zh-CN" altLang="en-US"/>
              <a:t> </a:t>
            </a:r>
            <a:r>
              <a:rPr lang="en-US" altLang="zh-CN" b="1" baseline="20000"/>
              <a:t>o</a:t>
            </a:r>
            <a:r>
              <a:rPr lang="zh-CN" altLang="en-US"/>
              <a:t> S</a:t>
            </a:r>
          </a:p>
          <a:p>
            <a:endParaRPr lang="zh-CN" altLang="en-US" b="1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BA1BDDC1-7636-4E49-B017-8262413D6037}"/>
              </a:ext>
            </a:extLst>
          </p:cNvPr>
          <p:cNvGrpSpPr/>
          <p:nvPr/>
        </p:nvGrpSpPr>
        <p:grpSpPr bwMode="auto">
          <a:xfrm>
            <a:off x="290901" y="3979559"/>
            <a:ext cx="2607972" cy="1628803"/>
            <a:chOff x="1632" y="1392"/>
            <a:chExt cx="1972" cy="134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F4FBAA82-30E4-45B4-B80A-369A9280A636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088F7BFB-48C0-4B13-9FE4-0C5EA2B79A40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22F3D54F-6CFE-4EB8-BFEE-E9E600F49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4001956D-718C-40BF-95F5-754F938D0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24EDF4D3-6FDF-47CB-B80A-856E1C2C4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ED64CD64-D7C3-40C0-88F2-4031FDB85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104302C2-8251-4041-81D6-967FD1D88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F48E963C-F2C5-499C-8A8C-8E956668E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AFA2EB2A-DE27-420B-8E40-9367C1416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A2AD8C2B-E841-45F8-8074-7FB31AFB6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0C06CF2C-940F-4A3B-9E36-78F1349C6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7005A152-385A-4459-A0CF-3138895B7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C09DFCD9-C12D-47A6-AD7D-D3F8EDDC6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8FE6E08B-617A-42CD-B74E-D85A6316D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CE87741D-BC3B-4917-9EE7-453E62239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0E877B98-133E-4BB3-B94B-D0959551E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FD1A6049-2ADC-4172-B56A-02023BD4D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67DA30A5-86B8-404A-972A-D8FAE014B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ECFCF0F9-93AC-471F-833F-A9F979671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5152A96E-9FB8-45CD-92FE-EE9E54D47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36AC38F-2972-4784-9464-EE13B0C67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70" name="Group 34">
            <a:extLst>
              <a:ext uri="{FF2B5EF4-FFF2-40B4-BE49-F238E27FC236}">
                <a16:creationId xmlns:a16="http://schemas.microsoft.com/office/drawing/2014/main" id="{EF25F7F0-F91D-4CF8-97D0-439DBDA145DA}"/>
              </a:ext>
            </a:extLst>
          </p:cNvPr>
          <p:cNvGrpSpPr/>
          <p:nvPr/>
        </p:nvGrpSpPr>
        <p:grpSpPr bwMode="auto">
          <a:xfrm>
            <a:off x="3179652" y="3419207"/>
            <a:ext cx="2514600" cy="2517775"/>
            <a:chOff x="1632" y="1392"/>
            <a:chExt cx="1584" cy="1586"/>
          </a:xfrm>
        </p:grpSpPr>
        <p:sp>
          <p:nvSpPr>
            <p:cNvPr id="71" name="AutoShape 4">
              <a:extLst>
                <a:ext uri="{FF2B5EF4-FFF2-40B4-BE49-F238E27FC236}">
                  <a16:creationId xmlns:a16="http://schemas.microsoft.com/office/drawing/2014/main" id="{B89BBE89-0506-43CB-90F1-54C699A8E7AB}"/>
                </a:ext>
              </a:extLst>
            </p:cNvPr>
            <p:cNvSpPr/>
            <p:nvPr/>
          </p:nvSpPr>
          <p:spPr bwMode="auto">
            <a:xfrm>
              <a:off x="2016" y="1725"/>
              <a:ext cx="48" cy="1206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AutoShape 5">
              <a:extLst>
                <a:ext uri="{FF2B5EF4-FFF2-40B4-BE49-F238E27FC236}">
                  <a16:creationId xmlns:a16="http://schemas.microsoft.com/office/drawing/2014/main" id="{8F716143-ACC7-40EB-B33C-295A65512DD2}"/>
                </a:ext>
              </a:extLst>
            </p:cNvPr>
            <p:cNvSpPr/>
            <p:nvPr/>
          </p:nvSpPr>
          <p:spPr bwMode="auto">
            <a:xfrm>
              <a:off x="3166" y="1740"/>
              <a:ext cx="44" cy="1208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Text Box 6">
              <a:extLst>
                <a:ext uri="{FF2B5EF4-FFF2-40B4-BE49-F238E27FC236}">
                  <a16:creationId xmlns:a16="http://schemas.microsoft.com/office/drawing/2014/main" id="{8F56F5DD-DB17-4E92-B0DB-52AE251F4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74" name="Text Box 7">
              <a:extLst>
                <a:ext uri="{FF2B5EF4-FFF2-40B4-BE49-F238E27FC236}">
                  <a16:creationId xmlns:a16="http://schemas.microsoft.com/office/drawing/2014/main" id="{E4515E48-F8BE-4124-A33D-D36A2B38B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75" name="Text Box 8">
              <a:extLst>
                <a:ext uri="{FF2B5EF4-FFF2-40B4-BE49-F238E27FC236}">
                  <a16:creationId xmlns:a16="http://schemas.microsoft.com/office/drawing/2014/main" id="{1B2AF310-5D7E-47BD-B5D7-1F5F7364B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76" name="Text Box 10">
              <a:extLst>
                <a:ext uri="{FF2B5EF4-FFF2-40B4-BE49-F238E27FC236}">
                  <a16:creationId xmlns:a16="http://schemas.microsoft.com/office/drawing/2014/main" id="{007D3C12-14D5-4F14-8FC1-3575F66A3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77" name="Text Box 11">
              <a:extLst>
                <a:ext uri="{FF2B5EF4-FFF2-40B4-BE49-F238E27FC236}">
                  <a16:creationId xmlns:a16="http://schemas.microsoft.com/office/drawing/2014/main" id="{25EE9E4C-9C77-4B3F-A377-ADE8EF3BB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78" name="Text Box 12">
              <a:extLst>
                <a:ext uri="{FF2B5EF4-FFF2-40B4-BE49-F238E27FC236}">
                  <a16:creationId xmlns:a16="http://schemas.microsoft.com/office/drawing/2014/main" id="{A71E6E95-CFC2-435A-827F-2E4C22A37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79" name="Text Box 13">
              <a:extLst>
                <a:ext uri="{FF2B5EF4-FFF2-40B4-BE49-F238E27FC236}">
                  <a16:creationId xmlns:a16="http://schemas.microsoft.com/office/drawing/2014/main" id="{95B0A254-21B6-43F6-A9CF-17B887732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688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80" name="Text Box 14">
              <a:extLst>
                <a:ext uri="{FF2B5EF4-FFF2-40B4-BE49-F238E27FC236}">
                  <a16:creationId xmlns:a16="http://schemas.microsoft.com/office/drawing/2014/main" id="{8C9F5410-16C6-4959-A89B-FFB0E2B10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81" name="Text Box 16">
              <a:extLst>
                <a:ext uri="{FF2B5EF4-FFF2-40B4-BE49-F238E27FC236}">
                  <a16:creationId xmlns:a16="http://schemas.microsoft.com/office/drawing/2014/main" id="{EF08B250-F745-41DA-84FC-B77B49DAC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82" name="Text Box 17">
              <a:extLst>
                <a:ext uri="{FF2B5EF4-FFF2-40B4-BE49-F238E27FC236}">
                  <a16:creationId xmlns:a16="http://schemas.microsoft.com/office/drawing/2014/main" id="{B4996F5B-B021-44E8-8F7B-B81B21D6F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83" name="Text Box 18">
              <a:extLst>
                <a:ext uri="{FF2B5EF4-FFF2-40B4-BE49-F238E27FC236}">
                  <a16:creationId xmlns:a16="http://schemas.microsoft.com/office/drawing/2014/main" id="{489C8826-D33F-424F-B7B5-7F43056F8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84" name="Text Box 19">
              <a:extLst>
                <a:ext uri="{FF2B5EF4-FFF2-40B4-BE49-F238E27FC236}">
                  <a16:creationId xmlns:a16="http://schemas.microsoft.com/office/drawing/2014/main" id="{0C6B9C54-77D4-4722-ADA9-07A37A241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85" name="Text Box 20">
              <a:extLst>
                <a:ext uri="{FF2B5EF4-FFF2-40B4-BE49-F238E27FC236}">
                  <a16:creationId xmlns:a16="http://schemas.microsoft.com/office/drawing/2014/main" id="{1F0AF5BD-BA2E-48A7-BE08-EAC1EBC8A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86" name="Text Box 22">
              <a:extLst>
                <a:ext uri="{FF2B5EF4-FFF2-40B4-BE49-F238E27FC236}">
                  <a16:creationId xmlns:a16="http://schemas.microsoft.com/office/drawing/2014/main" id="{2E8BB981-0464-4D35-A2CF-F471FAE8F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87" name="Text Box 23">
              <a:extLst>
                <a:ext uri="{FF2B5EF4-FFF2-40B4-BE49-F238E27FC236}">
                  <a16:creationId xmlns:a16="http://schemas.microsoft.com/office/drawing/2014/main" id="{CC31F3BC-A966-459E-9B10-D2950F950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88" name="Text Box 25">
              <a:extLst>
                <a:ext uri="{FF2B5EF4-FFF2-40B4-BE49-F238E27FC236}">
                  <a16:creationId xmlns:a16="http://schemas.microsoft.com/office/drawing/2014/main" id="{E930E35C-4269-4A9C-A3EA-6AA365805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89" name="Text Box 26">
              <a:extLst>
                <a:ext uri="{FF2B5EF4-FFF2-40B4-BE49-F238E27FC236}">
                  <a16:creationId xmlns:a16="http://schemas.microsoft.com/office/drawing/2014/main" id="{3670EEC2-3BAF-4C89-A2A4-A9D135E8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4344EDC8-2BCF-4003-B821-02A7C2DB1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91" name="Text Box 28">
              <a:extLst>
                <a:ext uri="{FF2B5EF4-FFF2-40B4-BE49-F238E27FC236}">
                  <a16:creationId xmlns:a16="http://schemas.microsoft.com/office/drawing/2014/main" id="{34B17DAF-95C5-47E2-BE12-20AA35D18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88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119" name="Group 34">
            <a:extLst>
              <a:ext uri="{FF2B5EF4-FFF2-40B4-BE49-F238E27FC236}">
                <a16:creationId xmlns:a16="http://schemas.microsoft.com/office/drawing/2014/main" id="{08160875-7E85-4EDB-BED5-4F277D1D2A13}"/>
              </a:ext>
            </a:extLst>
          </p:cNvPr>
          <p:cNvGrpSpPr/>
          <p:nvPr/>
        </p:nvGrpSpPr>
        <p:grpSpPr bwMode="auto">
          <a:xfrm>
            <a:off x="6078086" y="3703399"/>
            <a:ext cx="2514600" cy="1987550"/>
            <a:chOff x="1632" y="1392"/>
            <a:chExt cx="1584" cy="1252"/>
          </a:xfrm>
        </p:grpSpPr>
        <p:sp>
          <p:nvSpPr>
            <p:cNvPr id="120" name="AutoShape 4">
              <a:extLst>
                <a:ext uri="{FF2B5EF4-FFF2-40B4-BE49-F238E27FC236}">
                  <a16:creationId xmlns:a16="http://schemas.microsoft.com/office/drawing/2014/main" id="{128F80E8-E816-46C1-8C88-20760E36DC21}"/>
                </a:ext>
              </a:extLst>
            </p:cNvPr>
            <p:cNvSpPr/>
            <p:nvPr/>
          </p:nvSpPr>
          <p:spPr bwMode="auto">
            <a:xfrm>
              <a:off x="2016" y="1725"/>
              <a:ext cx="44" cy="919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AutoShape 5">
              <a:extLst>
                <a:ext uri="{FF2B5EF4-FFF2-40B4-BE49-F238E27FC236}">
                  <a16:creationId xmlns:a16="http://schemas.microsoft.com/office/drawing/2014/main" id="{75DE9771-B019-46A8-A5FC-B31FD96434A8}"/>
                </a:ext>
              </a:extLst>
            </p:cNvPr>
            <p:cNvSpPr/>
            <p:nvPr/>
          </p:nvSpPr>
          <p:spPr bwMode="auto">
            <a:xfrm>
              <a:off x="3166" y="1740"/>
              <a:ext cx="44" cy="904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" name="Text Box 6">
              <a:extLst>
                <a:ext uri="{FF2B5EF4-FFF2-40B4-BE49-F238E27FC236}">
                  <a16:creationId xmlns:a16="http://schemas.microsoft.com/office/drawing/2014/main" id="{99A90B66-0CB2-41D1-AA9D-E814E1925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123" name="Text Box 7">
              <a:extLst>
                <a:ext uri="{FF2B5EF4-FFF2-40B4-BE49-F238E27FC236}">
                  <a16:creationId xmlns:a16="http://schemas.microsoft.com/office/drawing/2014/main" id="{18FE766B-4F52-4EFA-970D-849618DDD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124" name="Text Box 8">
              <a:extLst>
                <a:ext uri="{FF2B5EF4-FFF2-40B4-BE49-F238E27FC236}">
                  <a16:creationId xmlns:a16="http://schemas.microsoft.com/office/drawing/2014/main" id="{53E412D0-3484-4BCF-B653-8DA079971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125" name="Text Box 10">
              <a:extLst>
                <a:ext uri="{FF2B5EF4-FFF2-40B4-BE49-F238E27FC236}">
                  <a16:creationId xmlns:a16="http://schemas.microsoft.com/office/drawing/2014/main" id="{B995EE1E-C2F2-441D-8E34-9AF7679B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126" name="Text Box 11">
              <a:extLst>
                <a:ext uri="{FF2B5EF4-FFF2-40B4-BE49-F238E27FC236}">
                  <a16:creationId xmlns:a16="http://schemas.microsoft.com/office/drawing/2014/main" id="{AF894492-B53A-4827-91B1-24F39EF18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127" name="Text Box 12">
              <a:extLst>
                <a:ext uri="{FF2B5EF4-FFF2-40B4-BE49-F238E27FC236}">
                  <a16:creationId xmlns:a16="http://schemas.microsoft.com/office/drawing/2014/main" id="{9A9BC14A-EED3-4173-A903-5F4FDDEC3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129" name="Text Box 14">
              <a:extLst>
                <a:ext uri="{FF2B5EF4-FFF2-40B4-BE49-F238E27FC236}">
                  <a16:creationId xmlns:a16="http://schemas.microsoft.com/office/drawing/2014/main" id="{EA8C11C3-A59B-4495-A63D-83ADE2049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30" name="Text Box 16">
              <a:extLst>
                <a:ext uri="{FF2B5EF4-FFF2-40B4-BE49-F238E27FC236}">
                  <a16:creationId xmlns:a16="http://schemas.microsoft.com/office/drawing/2014/main" id="{74793EF0-2A08-4FD9-A2C6-C67AA3838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31" name="Text Box 17">
              <a:extLst>
                <a:ext uri="{FF2B5EF4-FFF2-40B4-BE49-F238E27FC236}">
                  <a16:creationId xmlns:a16="http://schemas.microsoft.com/office/drawing/2014/main" id="{9BE30030-BD5D-4E38-9E3F-598E1A5B5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33" name="Text Box 19">
              <a:extLst>
                <a:ext uri="{FF2B5EF4-FFF2-40B4-BE49-F238E27FC236}">
                  <a16:creationId xmlns:a16="http://schemas.microsoft.com/office/drawing/2014/main" id="{CCA5855B-799D-4C8C-A3EA-F2F841F9F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34" name="Text Box 20">
              <a:extLst>
                <a:ext uri="{FF2B5EF4-FFF2-40B4-BE49-F238E27FC236}">
                  <a16:creationId xmlns:a16="http://schemas.microsoft.com/office/drawing/2014/main" id="{1B550B3F-31AE-47DA-83A2-FC23865A7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35" name="Text Box 22">
              <a:extLst>
                <a:ext uri="{FF2B5EF4-FFF2-40B4-BE49-F238E27FC236}">
                  <a16:creationId xmlns:a16="http://schemas.microsoft.com/office/drawing/2014/main" id="{8EAAB56A-202E-406D-897B-F2419F230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36" name="Text Box 23">
              <a:extLst>
                <a:ext uri="{FF2B5EF4-FFF2-40B4-BE49-F238E27FC236}">
                  <a16:creationId xmlns:a16="http://schemas.microsoft.com/office/drawing/2014/main" id="{33035F40-9917-4EDA-8A78-35207FA36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37" name="Text Box 25">
              <a:extLst>
                <a:ext uri="{FF2B5EF4-FFF2-40B4-BE49-F238E27FC236}">
                  <a16:creationId xmlns:a16="http://schemas.microsoft.com/office/drawing/2014/main" id="{953571F8-5ADB-4FED-9F1C-E6257EAE2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38" name="Text Box 26">
              <a:extLst>
                <a:ext uri="{FF2B5EF4-FFF2-40B4-BE49-F238E27FC236}">
                  <a16:creationId xmlns:a16="http://schemas.microsoft.com/office/drawing/2014/main" id="{55282CED-8C65-48A0-BD51-4951ABAA9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09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41258" y="1626050"/>
            <a:ext cx="4638675" cy="39759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4.1  </a:t>
            </a:r>
            <a:r>
              <a:rPr lang="zh-CN" altLang="en-US" sz="2400">
                <a:effectLst/>
              </a:rPr>
              <a:t>集合的叉积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4.2  </a:t>
            </a:r>
            <a:r>
              <a:rPr lang="zh-CN" altLang="en-US" sz="2400">
                <a:effectLst/>
              </a:rPr>
              <a:t>关系的定义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4.3  </a:t>
            </a:r>
            <a:r>
              <a:rPr lang="zh-CN" altLang="en-US" sz="2400">
                <a:effectLst/>
              </a:rPr>
              <a:t>关系的运算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4.4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二元关系的基本性质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4.5  </a:t>
            </a:r>
            <a:r>
              <a:rPr lang="zh-CN" altLang="en-US" sz="2400">
                <a:effectLst/>
              </a:rPr>
              <a:t>等价关系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4.6 </a:t>
            </a:r>
            <a:r>
              <a:rPr lang="zh-CN" altLang="en-US" sz="2400">
                <a:effectLst/>
              </a:rPr>
              <a:t> 半序关系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关系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二元关系的基本性质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为一集合</a:t>
            </a:r>
            <a:r>
              <a:rPr lang="en-US" altLang="zh-CN"/>
              <a:t>, </a:t>
            </a:r>
            <a:r>
              <a:rPr lang="zh-CN" altLang="en-US"/>
              <a:t>本节讨论𝑅在𝐴上的关系</a:t>
            </a:r>
            <a:r>
              <a:rPr lang="en-US" altLang="zh-CN"/>
              <a:t>, </a:t>
            </a:r>
            <a:r>
              <a:rPr lang="zh-CN" altLang="en-US"/>
              <a:t>即𝑅 ⊆ </a:t>
            </a:r>
            <a:r>
              <a:rPr lang="en-US" altLang="zh-CN"/>
              <a:t>A×A</a:t>
            </a:r>
            <a:r>
              <a:rPr lang="zh-CN" altLang="en-US"/>
              <a:t>的一些基本性质</a:t>
            </a:r>
            <a:r>
              <a:rPr lang="en-US" altLang="zh-CN"/>
              <a:t>(</a:t>
            </a:r>
            <a:r>
              <a:rPr lang="zh-CN" altLang="en-US"/>
              <a:t>不涉及𝑅 ⊆ </a:t>
            </a:r>
            <a:r>
              <a:rPr lang="en-US" altLang="zh-CN"/>
              <a:t>A×B)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上的二元关系。若对</a:t>
            </a:r>
            <a:r>
              <a:rPr lang="en-US" altLang="zh-CN"/>
              <a:t>X</a:t>
            </a:r>
            <a:r>
              <a:rPr lang="zh-CN" altLang="en-US"/>
              <a:t>中的每个元素</a:t>
            </a:r>
            <a:r>
              <a:rPr lang="en-US" altLang="zh-CN"/>
              <a:t>x</a:t>
            </a:r>
            <a:r>
              <a:rPr lang="zh-CN" altLang="en-US"/>
              <a:t>，都有</a:t>
            </a:r>
            <a:r>
              <a:rPr lang="en-US" altLang="zh-CN"/>
              <a:t>(x,x)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</a:t>
            </a:r>
            <a:r>
              <a:rPr lang="zh-CN" altLang="en-US"/>
              <a:t>，则称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上的自反关系。</a:t>
            </a:r>
          </a:p>
          <a:p>
            <a:endParaRPr lang="zh-CN" altLang="en-US"/>
          </a:p>
          <a:p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X={a,b,c,d}</a:t>
            </a:r>
            <a:r>
              <a:rPr lang="zh-CN" altLang="en-US"/>
              <a:t>，</a:t>
            </a:r>
            <a:r>
              <a:rPr lang="en-US" altLang="zh-CN"/>
              <a:t>R={(a,b),(a,a),(b,b),(c,d),(c,c),(d,d)}</a:t>
            </a:r>
          </a:p>
          <a:p>
            <a:r>
              <a:rPr lang="en-US" altLang="zh-CN"/>
              <a:t>     </a:t>
            </a:r>
            <a:r>
              <a:rPr lang="zh-CN" altLang="en-US"/>
              <a:t>由自反关系的定义知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上的自反关系。</a:t>
            </a:r>
          </a:p>
          <a:p>
            <a:r>
              <a:rPr lang="zh-CN" altLang="en-US"/>
              <a:t>     若</a:t>
            </a:r>
            <a:r>
              <a:rPr lang="en-US" altLang="zh-CN"/>
              <a:t>R={(a,a),(b,b),(c,c),(d,d)}</a:t>
            </a:r>
            <a:r>
              <a:rPr lang="zh-CN" altLang="en-US"/>
              <a:t>，则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上的幺关系。</a:t>
            </a:r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恒等二元组（矩阵对角线）：</a:t>
            </a:r>
            <a:r>
              <a:rPr lang="zh-CN" altLang="en-US" b="1">
                <a:solidFill>
                  <a:srgbClr val="0070C0"/>
                </a:solidFill>
              </a:rPr>
              <a:t>一个也不能少</a:t>
            </a:r>
            <a:endParaRPr lang="en-US" altLang="zh-CN" b="1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幺关系一定是自反关系，但自反关系不一定是幺关系。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全域关系</a:t>
            </a:r>
            <a:r>
              <a:rPr lang="en-US" altLang="zh-CN"/>
              <a:t>E</a:t>
            </a:r>
            <a:r>
              <a:rPr lang="en-US" altLang="zh-CN" baseline="-25000"/>
              <a:t>A</a:t>
            </a:r>
            <a:r>
              <a:rPr lang="zh-CN" altLang="en-US"/>
              <a:t>和恒等关系</a:t>
            </a:r>
            <a:r>
              <a:rPr lang="en-US" altLang="zh-CN"/>
              <a:t>I</a:t>
            </a:r>
            <a:r>
              <a:rPr lang="en-US" altLang="zh-CN" baseline="-25000"/>
              <a:t>A</a:t>
            </a:r>
            <a:r>
              <a:rPr lang="zh-CN" altLang="en-US"/>
              <a:t>，则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上自反的关系⇔ </a:t>
            </a:r>
            <a:r>
              <a:rPr lang="en-US" altLang="zh-CN"/>
              <a:t>I</a:t>
            </a:r>
            <a:r>
              <a:rPr lang="en-US" altLang="zh-CN" baseline="-25000"/>
              <a:t>A</a:t>
            </a:r>
            <a:r>
              <a:rPr lang="zh-CN" altLang="en-US"/>
              <a:t> ⊆ 𝑅 ⊆ </a:t>
            </a:r>
            <a:r>
              <a:rPr lang="en-US" altLang="zh-CN"/>
              <a:t>E</a:t>
            </a:r>
            <a:r>
              <a:rPr lang="en-US" altLang="zh-CN" baseline="-25000"/>
              <a:t>A</a:t>
            </a:r>
            <a:r>
              <a:rPr lang="en-US" altLang="zh-CN"/>
              <a:t>.</a:t>
            </a:r>
            <a:endParaRPr lang="zh-CN" alt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I</a:t>
            </a:r>
            <a:r>
              <a:rPr lang="en-US" altLang="zh-CN" baseline="-25000"/>
              <a:t>A</a:t>
            </a:r>
            <a:r>
              <a:rPr lang="zh-CN" altLang="en-US"/>
              <a:t>是𝐴上最小的自反关系</a:t>
            </a:r>
            <a:r>
              <a:rPr lang="en-US" altLang="zh-CN"/>
              <a:t>; E</a:t>
            </a:r>
            <a:r>
              <a:rPr lang="en-US" altLang="zh-CN" baseline="-25000"/>
              <a:t>A</a:t>
            </a:r>
            <a:r>
              <a:rPr lang="zh-CN" altLang="en-US"/>
              <a:t>是𝐴上最大的自反关系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2D12BE-E4E6-417C-AB99-6E1E32A70B51}"/>
              </a:ext>
            </a:extLst>
          </p:cNvPr>
          <p:cNvSpPr/>
          <p:nvPr/>
        </p:nvSpPr>
        <p:spPr>
          <a:xfrm>
            <a:off x="684259" y="2314720"/>
            <a:ext cx="8152169" cy="94792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二元关系的基本性质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上的二元关系。若对</a:t>
            </a:r>
            <a:r>
              <a:rPr lang="en-US" altLang="zh-CN"/>
              <a:t>X</a:t>
            </a:r>
            <a:r>
              <a:rPr lang="zh-CN" altLang="en-US"/>
              <a:t>中的每个元素</a:t>
            </a:r>
            <a:r>
              <a:rPr lang="en-US" altLang="zh-CN"/>
              <a:t>x</a:t>
            </a:r>
            <a:r>
              <a:rPr lang="zh-CN" altLang="en-US"/>
              <a:t>，都有</a:t>
            </a:r>
            <a:r>
              <a:rPr lang="en-US" altLang="zh-CN"/>
              <a:t>(x,x)</a:t>
            </a:r>
            <a:r>
              <a:rPr lang="en-US" altLang="zh-CN">
                <a:sym typeface="Symbol" panose="05050102010706020507" pitchFamily="18" charset="2"/>
              </a:rPr>
              <a:t>  </a:t>
            </a:r>
            <a:r>
              <a:rPr lang="en-US" altLang="zh-CN"/>
              <a:t>R</a:t>
            </a:r>
            <a:r>
              <a:rPr lang="zh-CN" altLang="en-US"/>
              <a:t>，则称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上的反自反关系。</a:t>
            </a:r>
          </a:p>
          <a:p>
            <a:endParaRPr lang="zh-CN" altLang="en-US" b="1"/>
          </a:p>
          <a:p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X={a,b,c,d}</a:t>
            </a:r>
            <a:r>
              <a:rPr lang="zh-CN" altLang="en-US"/>
              <a:t>，</a:t>
            </a:r>
            <a:r>
              <a:rPr lang="en-US" altLang="zh-CN"/>
              <a:t>R={(a,b),(a,c),(a,d),(c,d)}</a:t>
            </a:r>
          </a:p>
          <a:p>
            <a:r>
              <a:rPr lang="en-US" altLang="zh-CN"/>
              <a:t>     </a:t>
            </a:r>
            <a:r>
              <a:rPr lang="zh-CN" altLang="en-US"/>
              <a:t>由反自反关系的定义知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上的反自反关系。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恒等二元组（矩阵对角线）：</a:t>
            </a:r>
            <a:r>
              <a:rPr lang="zh-CN" altLang="en-US" b="1">
                <a:solidFill>
                  <a:srgbClr val="0070C0"/>
                </a:solidFill>
              </a:rPr>
              <a:t>一个也不能要</a:t>
            </a:r>
            <a:endParaRPr lang="en-US" altLang="zh-CN" b="1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上反自反的关系⇔ </a:t>
            </a:r>
            <a:r>
              <a:rPr lang="en-US" altLang="zh-CN"/>
              <a:t>I</a:t>
            </a:r>
            <a:r>
              <a:rPr lang="en-US" altLang="zh-CN" baseline="-25000"/>
              <a:t>A</a:t>
            </a:r>
            <a:r>
              <a:rPr lang="zh-CN" altLang="en-US"/>
              <a:t> ∩ </a:t>
            </a:r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zh-CN" altLang="en-US"/>
              <a:t>是𝐴上最小的反自反关 系</a:t>
            </a:r>
            <a:r>
              <a:rPr lang="en-US" altLang="zh-CN"/>
              <a:t>; E</a:t>
            </a:r>
            <a:r>
              <a:rPr lang="en-US" altLang="zh-CN" baseline="-25000"/>
              <a:t>A</a:t>
            </a:r>
            <a:r>
              <a:rPr lang="zh-CN" altLang="en-US"/>
              <a:t> </a:t>
            </a:r>
            <a:r>
              <a:rPr lang="en-US" altLang="zh-CN"/>
              <a:t>– I</a:t>
            </a:r>
            <a:r>
              <a:rPr lang="en-US" altLang="zh-CN" baseline="-25000"/>
              <a:t>A </a:t>
            </a:r>
            <a:r>
              <a:rPr lang="zh-CN" altLang="en-US"/>
              <a:t>是𝐴上最大的反自反关系</a:t>
            </a:r>
            <a:r>
              <a:rPr lang="en-US" altLang="zh-CN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r>
              <a:rPr lang="zh-CN" altLang="en-US"/>
              <a:t>自反关系，反自反关系，非自反关系。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自反性与反自反性是两个独立的概念</a:t>
            </a:r>
            <a:r>
              <a:rPr lang="en-US" altLang="zh-CN"/>
              <a:t>, </a:t>
            </a:r>
            <a:r>
              <a:rPr lang="zh-CN" altLang="en-US"/>
              <a:t>它们不是互为否定的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60" y="1389180"/>
            <a:ext cx="8152169" cy="94792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二元关系的基本性质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ct val="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上的二元关系。若对于任意的</a:t>
            </a:r>
            <a:r>
              <a:rPr lang="en-US" altLang="zh-CN"/>
              <a:t>x, 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</a:t>
            </a:r>
            <a:r>
              <a:rPr lang="zh-CN" altLang="en-US"/>
              <a:t>，当 </a:t>
            </a:r>
            <a:r>
              <a:rPr lang="en-US" altLang="zh-CN"/>
              <a:t>(x,y)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</a:t>
            </a:r>
            <a:r>
              <a:rPr lang="zh-CN" altLang="en-US"/>
              <a:t>时，有 </a:t>
            </a:r>
            <a:r>
              <a:rPr lang="en-US" altLang="zh-CN"/>
              <a:t>(y,x)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</a:t>
            </a:r>
            <a:r>
              <a:rPr lang="zh-CN" altLang="en-US"/>
              <a:t>，则称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上的对称关系。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X={a,b,c}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={(a,b), (b,a)} , R</a:t>
            </a:r>
            <a:r>
              <a:rPr lang="en-US" altLang="zh-CN" baseline="-25000"/>
              <a:t>2</a:t>
            </a:r>
            <a:r>
              <a:rPr lang="en-US" altLang="zh-CN"/>
              <a:t>={(a,a), (b,b)} 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en-US" altLang="zh-CN" baseline="-25000"/>
              <a:t>3</a:t>
            </a:r>
            <a:r>
              <a:rPr lang="en-US" altLang="zh-CN"/>
              <a:t>=X</a:t>
            </a:r>
            <a:r>
              <a:rPr lang="en-US" altLang="zh-CN" baseline="30000"/>
              <a:t>2</a:t>
            </a:r>
            <a:r>
              <a:rPr lang="en-US" altLang="zh-CN"/>
              <a:t> ,  </a:t>
            </a:r>
            <a:r>
              <a:rPr lang="zh-CN" altLang="en-US"/>
              <a:t>由对称关系的定义知</a:t>
            </a:r>
            <a:r>
              <a:rPr lang="en-US" altLang="zh-CN"/>
              <a:t>R</a:t>
            </a:r>
            <a:r>
              <a:rPr lang="en-US" altLang="zh-CN" baseline="-25000"/>
              <a:t>1,</a:t>
            </a:r>
            <a:r>
              <a:rPr lang="en-US" altLang="zh-CN"/>
              <a:t>, R</a:t>
            </a:r>
            <a:r>
              <a:rPr lang="en-US" altLang="zh-CN" baseline="-25000"/>
              <a:t>2</a:t>
            </a:r>
            <a:r>
              <a:rPr lang="en-US" altLang="zh-CN"/>
              <a:t>, R</a:t>
            </a:r>
            <a:r>
              <a:rPr lang="en-US" altLang="zh-CN" baseline="-25000"/>
              <a:t>3</a:t>
            </a:r>
            <a:r>
              <a:rPr lang="zh-CN" altLang="en-US"/>
              <a:t>都是</a:t>
            </a:r>
            <a:r>
              <a:rPr lang="en-US" altLang="zh-CN"/>
              <a:t>X</a:t>
            </a:r>
            <a:r>
              <a:rPr lang="zh-CN" altLang="en-US"/>
              <a:t>上的对称关系。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是实数集合，</a:t>
            </a:r>
            <a:r>
              <a:rPr lang="en-US" altLang="zh-CN"/>
              <a:t>S={(</a:t>
            </a:r>
            <a:r>
              <a:rPr lang="en-US" altLang="zh-CN" i="1"/>
              <a:t>x,y</a:t>
            </a:r>
            <a:r>
              <a:rPr lang="en-US" altLang="zh-CN"/>
              <a:t>) |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∧ 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∧ 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y</a:t>
            </a:r>
            <a:r>
              <a:rPr lang="en-US" altLang="zh-CN"/>
              <a:t>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</a:t>
            </a:r>
            <a:r>
              <a:rPr lang="zh-CN" altLang="en-US"/>
              <a:t>由实数的性质知，当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y</a:t>
            </a:r>
            <a:r>
              <a:rPr lang="zh-CN" altLang="en-US"/>
              <a:t>时，有</a:t>
            </a:r>
            <a:r>
              <a:rPr lang="en-US" altLang="zh-CN" i="1"/>
              <a:t>y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zh-CN" altLang="en-US"/>
              <a:t>，由对称关系的定义知</a:t>
            </a:r>
            <a:r>
              <a:rPr lang="en-US" altLang="zh-CN"/>
              <a:t>S</a:t>
            </a:r>
            <a:r>
              <a:rPr lang="zh-CN" altLang="en-US"/>
              <a:t>是</a:t>
            </a:r>
            <a:r>
              <a:rPr lang="en-US" altLang="zh-CN"/>
              <a:t>R</a:t>
            </a:r>
            <a:r>
              <a:rPr lang="zh-CN" altLang="en-US"/>
              <a:t>上的对称关系。推而广之，凡是相等关系都是对称关系。</a:t>
            </a:r>
            <a:endParaRPr lang="en-US" altLang="zh-CN"/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endParaRPr lang="en-US" altLang="zh-CN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矩阵对称元素：</a:t>
            </a:r>
            <a:r>
              <a:rPr lang="zh-CN" altLang="en-US" b="1">
                <a:solidFill>
                  <a:srgbClr val="0070C0"/>
                </a:solidFill>
              </a:rPr>
              <a:t>要么都没</a:t>
            </a:r>
            <a:r>
              <a:rPr lang="en-US" altLang="zh-CN" b="1">
                <a:solidFill>
                  <a:srgbClr val="0070C0"/>
                </a:solidFill>
              </a:rPr>
              <a:t>, </a:t>
            </a:r>
            <a:r>
              <a:rPr lang="zh-CN" altLang="en-US" b="1">
                <a:solidFill>
                  <a:srgbClr val="0070C0"/>
                </a:solidFill>
              </a:rPr>
              <a:t>要么都有</a:t>
            </a:r>
            <a:r>
              <a:rPr lang="en-US" altLang="zh-CN" b="1">
                <a:solidFill>
                  <a:srgbClr val="0070C0"/>
                </a:solidFill>
              </a:rPr>
              <a:t>, </a:t>
            </a:r>
            <a:r>
              <a:rPr lang="zh-CN" altLang="en-US" b="1">
                <a:solidFill>
                  <a:srgbClr val="0070C0"/>
                </a:solidFill>
              </a:rPr>
              <a:t>不能只有一个</a:t>
            </a:r>
            <a:endParaRPr lang="en-US" altLang="zh-CN" b="1">
              <a:solidFill>
                <a:srgbClr val="0070C0"/>
              </a:solidFill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上对称的关系⇔ </a:t>
            </a:r>
            <a:r>
              <a:rPr lang="en-US" altLang="zh-CN"/>
              <a:t>R= R</a:t>
            </a:r>
            <a:r>
              <a:rPr lang="en-US" altLang="zh-CN" baseline="30000"/>
              <a:t>-1</a:t>
            </a:r>
            <a:endParaRPr lang="zh-CN" altLang="en-US" b="1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58" y="1389180"/>
            <a:ext cx="8152169" cy="84315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二元关系的基本性质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ct val="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上的二元关系。若对于任意的</a:t>
            </a:r>
            <a:r>
              <a:rPr lang="en-US" altLang="zh-CN"/>
              <a:t>x,y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</a:t>
            </a:r>
            <a:r>
              <a:rPr lang="zh-CN" altLang="en-US"/>
              <a:t>，当 </a:t>
            </a:r>
            <a:r>
              <a:rPr lang="en-US" altLang="zh-CN"/>
              <a:t>(x,y)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</a:t>
            </a:r>
            <a:r>
              <a:rPr lang="zh-CN" altLang="en-US"/>
              <a:t>且 </a:t>
            </a:r>
            <a:r>
              <a:rPr lang="en-US" altLang="zh-CN"/>
              <a:t>(y,x)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</a:t>
            </a:r>
            <a:r>
              <a:rPr lang="zh-CN" altLang="en-US"/>
              <a:t>时，有 </a:t>
            </a:r>
            <a:r>
              <a:rPr lang="en-US" altLang="zh-CN"/>
              <a:t>x=y</a:t>
            </a:r>
            <a:r>
              <a:rPr lang="zh-CN" altLang="en-US"/>
              <a:t>，则称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上的反对称关系。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是实数集合，</a:t>
            </a:r>
            <a:r>
              <a:rPr lang="en-US" altLang="zh-CN"/>
              <a:t>S={(x,y) | 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∧ 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∧ x≤y}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</a:t>
            </a:r>
            <a:r>
              <a:rPr lang="zh-CN" altLang="en-US"/>
              <a:t>由实数的性质知，当</a:t>
            </a:r>
            <a:r>
              <a:rPr lang="en-US" altLang="zh-CN"/>
              <a:t>x≤y</a:t>
            </a:r>
            <a:r>
              <a:rPr lang="zh-CN" altLang="en-US"/>
              <a:t>且 </a:t>
            </a:r>
            <a:r>
              <a:rPr lang="en-US" altLang="zh-CN"/>
              <a:t>y≤x</a:t>
            </a:r>
            <a:r>
              <a:rPr lang="zh-CN" altLang="en-US"/>
              <a:t>时，有</a:t>
            </a:r>
            <a:r>
              <a:rPr lang="en-US" altLang="zh-CN"/>
              <a:t>x=y</a:t>
            </a:r>
            <a:r>
              <a:rPr lang="zh-CN" altLang="en-US"/>
              <a:t>，由反对称关系的定义知</a:t>
            </a:r>
            <a:r>
              <a:rPr lang="en-US" altLang="zh-CN"/>
              <a:t>S</a:t>
            </a:r>
            <a:r>
              <a:rPr lang="zh-CN" altLang="en-US"/>
              <a:t>是</a:t>
            </a:r>
            <a:r>
              <a:rPr lang="en-US" altLang="zh-CN"/>
              <a:t>R</a:t>
            </a:r>
            <a:r>
              <a:rPr lang="zh-CN" altLang="en-US"/>
              <a:t>上的反对称关系。</a:t>
            </a:r>
            <a:endParaRPr lang="en-US" altLang="zh-CN"/>
          </a:p>
          <a:p>
            <a:pPr>
              <a:spcBef>
                <a:spcPct val="0"/>
              </a:spcBef>
            </a:pPr>
            <a:endParaRPr lang="en-US" altLang="zh-CN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矩阵对称元素：</a:t>
            </a:r>
            <a:r>
              <a:rPr lang="zh-CN" altLang="en-US" b="1">
                <a:solidFill>
                  <a:srgbClr val="0070C0"/>
                </a:solidFill>
              </a:rPr>
              <a:t>要么都没</a:t>
            </a:r>
            <a:r>
              <a:rPr lang="en-US" altLang="zh-CN" b="1">
                <a:solidFill>
                  <a:srgbClr val="0070C0"/>
                </a:solidFill>
              </a:rPr>
              <a:t>, </a:t>
            </a:r>
            <a:r>
              <a:rPr lang="zh-CN" altLang="en-US" b="1">
                <a:solidFill>
                  <a:srgbClr val="0070C0"/>
                </a:solidFill>
              </a:rPr>
              <a:t>要么只出现一个</a:t>
            </a:r>
            <a:endParaRPr lang="en-US" altLang="zh-CN" b="1">
              <a:solidFill>
                <a:srgbClr val="0070C0"/>
              </a:solidFill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上反对称的关系⇔ </a:t>
            </a:r>
            <a:r>
              <a:rPr lang="en-US" altLang="zh-CN"/>
              <a:t>R </a:t>
            </a:r>
            <a:r>
              <a:rPr lang="zh-CN" altLang="en-US"/>
              <a:t>∩ </a:t>
            </a:r>
            <a:r>
              <a:rPr lang="en-US" altLang="zh-CN"/>
              <a:t>R</a:t>
            </a:r>
            <a:r>
              <a:rPr lang="en-US" altLang="zh-CN" baseline="30000"/>
              <a:t>-1</a:t>
            </a:r>
            <a:r>
              <a:rPr lang="en-US" altLang="zh-CN"/>
              <a:t> </a:t>
            </a:r>
            <a:r>
              <a:rPr lang="zh-CN" altLang="en-US"/>
              <a:t>⊆ </a:t>
            </a:r>
            <a:r>
              <a:rPr lang="en-US" altLang="zh-CN"/>
              <a:t>I</a:t>
            </a:r>
            <a:r>
              <a:rPr lang="en-US" altLang="zh-CN" baseline="-25000"/>
              <a:t>A</a:t>
            </a:r>
            <a:r>
              <a:rPr lang="en-US" altLang="zh-CN"/>
              <a:t> .</a:t>
            </a:r>
            <a:endParaRPr lang="en-US" altLang="zh-CN" b="1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zh-CN" altLang="en-US"/>
              <a:t>对称关系、反对称关系、非对称关系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关系的对称性与反对称关系也是两个截然不同的概念</a:t>
            </a:r>
            <a:r>
              <a:rPr lang="en-US" altLang="zh-CN"/>
              <a:t>,</a:t>
            </a:r>
            <a:r>
              <a:rPr lang="zh-CN" altLang="en-US"/>
              <a:t>它们之间没有必然的联系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259" y="1380594"/>
            <a:ext cx="8152169" cy="798491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2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二元关系的基本性质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上的二元关系。若对于任意的</a:t>
            </a:r>
            <a:r>
              <a:rPr lang="en-US" altLang="zh-CN"/>
              <a:t>x,y,z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</a:t>
            </a:r>
            <a:r>
              <a:rPr lang="zh-CN" altLang="en-US"/>
              <a:t>，当 </a:t>
            </a:r>
            <a:r>
              <a:rPr lang="en-US" altLang="zh-CN"/>
              <a:t>(x,y)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</a:t>
            </a:r>
            <a:r>
              <a:rPr lang="zh-CN" altLang="en-US"/>
              <a:t>且 </a:t>
            </a:r>
            <a:r>
              <a:rPr lang="en-US" altLang="zh-CN"/>
              <a:t>(y,z)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</a:t>
            </a:r>
            <a:r>
              <a:rPr lang="zh-CN" altLang="en-US"/>
              <a:t>时，有 </a:t>
            </a:r>
            <a:r>
              <a:rPr lang="en-US" altLang="zh-CN"/>
              <a:t>(x,z)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</a:t>
            </a:r>
            <a:r>
              <a:rPr lang="zh-CN" altLang="en-US"/>
              <a:t>，则称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上的传递关系。</a:t>
            </a:r>
          </a:p>
          <a:p>
            <a:endParaRPr lang="zh-CN" altLang="en-US"/>
          </a:p>
          <a:p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X={a,b,c,d}</a:t>
            </a:r>
            <a:r>
              <a:rPr lang="zh-CN" altLang="en-US"/>
              <a:t>，</a:t>
            </a:r>
            <a:r>
              <a:rPr lang="en-US" altLang="zh-CN"/>
              <a:t>R={(a,b),(b,c),(a,c),(c,d),(a,d),(b,d)} </a:t>
            </a:r>
          </a:p>
          <a:p>
            <a:r>
              <a:rPr lang="en-US" altLang="zh-CN"/>
              <a:t>     </a:t>
            </a:r>
            <a:r>
              <a:rPr lang="zh-CN" altLang="en-US"/>
              <a:t>由传递关系的定义知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上的传递关系。</a:t>
            </a:r>
          </a:p>
          <a:p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X</a:t>
            </a:r>
            <a:r>
              <a:rPr lang="zh-CN" altLang="en-US"/>
              <a:t>是平面上直线的集合，</a:t>
            </a:r>
            <a:r>
              <a:rPr lang="en-US" altLang="zh-CN"/>
              <a:t>R={(x,y) | x</a:t>
            </a:r>
            <a:r>
              <a:rPr lang="en-US" altLang="zh-CN">
                <a:sym typeface="Symbol" panose="05050102010706020507" pitchFamily="18" charset="2"/>
              </a:rPr>
              <a:t>X</a:t>
            </a:r>
            <a:r>
              <a:rPr lang="en-US" altLang="zh-CN"/>
              <a:t>∧y</a:t>
            </a:r>
            <a:r>
              <a:rPr lang="en-US" altLang="zh-CN">
                <a:sym typeface="Symbol" panose="05050102010706020507" pitchFamily="18" charset="2"/>
              </a:rPr>
              <a:t>X</a:t>
            </a:r>
            <a:r>
              <a:rPr lang="en-US" altLang="zh-CN"/>
              <a:t>∧x∥y}</a:t>
            </a:r>
          </a:p>
          <a:p>
            <a:r>
              <a:rPr lang="zh-CN" altLang="en-US"/>
              <a:t>     由平面几何的知识知，若</a:t>
            </a:r>
            <a:r>
              <a:rPr lang="en-US" altLang="zh-CN"/>
              <a:t>x∥y </a:t>
            </a:r>
            <a:r>
              <a:rPr lang="zh-CN" altLang="en-US"/>
              <a:t>且</a:t>
            </a:r>
            <a:r>
              <a:rPr lang="en-US" altLang="zh-CN"/>
              <a:t>y∥z</a:t>
            </a:r>
            <a:r>
              <a:rPr lang="zh-CN" altLang="en-US"/>
              <a:t>，则 </a:t>
            </a:r>
            <a:r>
              <a:rPr lang="en-US" altLang="zh-CN"/>
              <a:t>x∥z</a:t>
            </a:r>
            <a:r>
              <a:rPr lang="zh-CN" altLang="en-US"/>
              <a:t>。</a:t>
            </a:r>
          </a:p>
          <a:p>
            <a:r>
              <a:rPr lang="zh-CN" altLang="en-US"/>
              <a:t>     由传递关系的定义知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上的传递关系。</a:t>
            </a:r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上传递的关系⇔ </a:t>
            </a:r>
            <a:r>
              <a:rPr lang="en-US" altLang="zh-CN"/>
              <a:t>R</a:t>
            </a:r>
            <a:r>
              <a:rPr lang="zh-CN" altLang="en-US"/>
              <a:t> ◦ </a:t>
            </a:r>
            <a:r>
              <a:rPr lang="en-US" altLang="zh-CN"/>
              <a:t>R</a:t>
            </a:r>
            <a:r>
              <a:rPr lang="zh-CN" altLang="en-US"/>
              <a:t> ⊆ </a:t>
            </a:r>
            <a:r>
              <a:rPr lang="en-US" altLang="zh-CN"/>
              <a:t>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r>
              <a:rPr lang="zh-CN" altLang="en-US"/>
              <a:t>传递的、反传递的、不可传递的</a:t>
            </a:r>
          </a:p>
        </p:txBody>
      </p:sp>
      <p:sp>
        <p:nvSpPr>
          <p:cNvPr id="4" name="矩形 3"/>
          <p:cNvSpPr/>
          <p:nvPr/>
        </p:nvSpPr>
        <p:spPr>
          <a:xfrm>
            <a:off x="684259" y="1397766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C14A36-9165-462B-852E-AC277E2706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二元关系的基本性质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65422-F15E-4131-90A7-7766DEBAE0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 </a:t>
            </a:r>
            <a:r>
              <a:rPr lang="zh-CN" altLang="en-US"/>
              <a:t>全关系</a:t>
            </a:r>
            <a:r>
              <a:rPr lang="en-US" altLang="zh-CN"/>
              <a:t>X</a:t>
            </a:r>
            <a:r>
              <a:rPr lang="en-US" altLang="zh-CN" baseline="30000"/>
              <a:t>2</a:t>
            </a:r>
            <a:r>
              <a:rPr lang="zh-CN" altLang="en-US"/>
              <a:t>是自反的、对称的、传递的。</a:t>
            </a:r>
          </a:p>
          <a:p>
            <a:r>
              <a:rPr lang="zh-CN" altLang="en-US"/>
              <a:t>    幺关系</a:t>
            </a:r>
            <a:r>
              <a:rPr lang="en-US" altLang="zh-CN"/>
              <a:t>I</a:t>
            </a:r>
            <a:r>
              <a:rPr lang="zh-CN" altLang="en-US"/>
              <a:t>是自反的、对称的、反对称的、传递的。</a:t>
            </a:r>
          </a:p>
          <a:p>
            <a:r>
              <a:rPr lang="zh-CN" altLang="en-US"/>
              <a:t>    空关系</a:t>
            </a:r>
            <a:r>
              <a:rPr lang="zh-CN" altLang="en-US">
                <a:sym typeface="Symbol" panose="05050102010706020507" pitchFamily="18" charset="2"/>
              </a:rPr>
              <a:t>是反自反的、对称的、反对称的、传递的。</a:t>
            </a:r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小于关系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小于等于关系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大于关系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大于等于关系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整除关系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包含关系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真包含关系</a:t>
            </a:r>
            <a:endParaRPr lang="en-US" altLang="zh-CN">
              <a:sym typeface="Symbol" panose="05050102010706020507" pitchFamily="18" charset="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7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C14A36-9165-462B-852E-AC277E2706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二元关系的基本性质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65422-F15E-4131-90A7-7766DEBAE0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F778AE-7D15-4F31-8CC8-3727A693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60" y="2154765"/>
            <a:ext cx="8009688" cy="32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9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/>
              <a:t>定理</a:t>
            </a:r>
            <a:endParaRPr lang="en-US" altLang="zh-CN" b="1" dirty="0"/>
          </a:p>
          <a:p>
            <a:r>
              <a:rPr lang="zh-CN" altLang="en-US" dirty="0"/>
              <a:t>设</a:t>
            </a:r>
            <a:r>
              <a:rPr lang="en-US" altLang="zh-CN" dirty="0"/>
              <a:t>A, B, C, D</a:t>
            </a:r>
            <a:r>
              <a:rPr lang="zh-CN" altLang="en-US" dirty="0"/>
              <a:t>是</a:t>
            </a:r>
            <a:r>
              <a:rPr lang="zh-CN" altLang="en-US"/>
              <a:t>四个非空集合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）那么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B = C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D  </a:t>
            </a:r>
            <a:r>
              <a:rPr lang="zh-CN" altLang="en-US" dirty="0"/>
              <a:t>当且仅当 </a:t>
            </a:r>
            <a:r>
              <a:rPr lang="en-US" altLang="zh-CN" dirty="0"/>
              <a:t>A=C </a:t>
            </a:r>
            <a:r>
              <a:rPr lang="zh-CN" altLang="en-US" dirty="0"/>
              <a:t>且 </a:t>
            </a:r>
            <a:r>
              <a:rPr lang="en-US" altLang="zh-CN" dirty="0"/>
              <a:t>B=D 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 ⊆ C ∧ B </a:t>
            </a:r>
            <a:r>
              <a:rPr lang="en-US" altLang="zh-CN"/>
              <a:t>⊆ D</a:t>
            </a:r>
            <a:r>
              <a:rPr lang="zh-CN" altLang="en-US"/>
              <a:t>当且仅当</a:t>
            </a:r>
            <a:r>
              <a:rPr lang="en-US" altLang="zh-CN"/>
              <a:t>A</a:t>
            </a:r>
            <a:r>
              <a:rPr lang="en-US" altLang="zh-CN" dirty="0"/>
              <a:t>×B ⊆ C×D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定理</a:t>
            </a:r>
            <a:endParaRPr lang="en-US" altLang="zh-CN" b="1" dirty="0"/>
          </a:p>
          <a:p>
            <a:r>
              <a:rPr lang="zh-CN" altLang="en-US" dirty="0"/>
              <a:t>设</a:t>
            </a:r>
            <a:r>
              <a:rPr lang="en-US" altLang="zh-CN" dirty="0"/>
              <a:t>A, B, C</a:t>
            </a:r>
            <a:r>
              <a:rPr lang="zh-CN" altLang="en-US" dirty="0"/>
              <a:t>是三个集合，则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(B∪C) = (A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B)∪(A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C)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(B∩C) = (A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B)∩(A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C)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 </a:t>
            </a:r>
            <a:r>
              <a:rPr lang="en-US" altLang="zh-CN" dirty="0"/>
              <a:t>(A∪B)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C = (A×C)∪(B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C)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dirty="0"/>
              <a:t>(A∩B)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C = (A×C)∩(B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C)</a:t>
            </a:r>
          </a:p>
          <a:p>
            <a:endParaRPr lang="en-US" altLang="zh-CN"/>
          </a:p>
          <a:p>
            <a:r>
              <a:rPr lang="zh-CN" altLang="en-US"/>
              <a:t>分配律对</a:t>
            </a:r>
            <a:r>
              <a:rPr lang="en-US" altLang="zh-CN"/>
              <a:t>\</a:t>
            </a:r>
            <a:r>
              <a:rPr lang="zh-CN" altLang="en-US"/>
              <a:t>和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zh-CN" altLang="en-US">
                <a:sym typeface="Symbol" panose="05050102010706020507" pitchFamily="18" charset="2"/>
              </a:rPr>
              <a:t>也是满足的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4530" y="1389380"/>
            <a:ext cx="8152130" cy="139065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59" y="3072040"/>
            <a:ext cx="8152169" cy="21588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41258" y="1626050"/>
            <a:ext cx="4638675" cy="39759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4.1  </a:t>
            </a:r>
            <a:r>
              <a:rPr lang="zh-CN" altLang="en-US" sz="2400">
                <a:effectLst/>
              </a:rPr>
              <a:t>集合的叉积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4.2  </a:t>
            </a:r>
            <a:r>
              <a:rPr lang="zh-CN" altLang="en-US" sz="2400">
                <a:effectLst/>
              </a:rPr>
              <a:t>关系的定义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4.3  </a:t>
            </a:r>
            <a:r>
              <a:rPr lang="zh-CN" altLang="en-US" sz="2400">
                <a:effectLst/>
              </a:rPr>
              <a:t>关系的运算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4.4  </a:t>
            </a:r>
            <a:r>
              <a:rPr lang="zh-CN" altLang="en-US" sz="2400">
                <a:effectLst/>
              </a:rPr>
              <a:t>二元关系的基本性质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4.5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等价关系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4.6 </a:t>
            </a:r>
            <a:r>
              <a:rPr lang="zh-CN" altLang="en-US" sz="2400">
                <a:effectLst/>
              </a:rPr>
              <a:t> 半序关系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关系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4.5.1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等价关系和等价类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4.5.2  </a:t>
            </a:r>
            <a:r>
              <a:rPr lang="zh-CN" altLang="en-US" sz="2400">
                <a:effectLst/>
              </a:rPr>
              <a:t>划分与等价关系</a:t>
            </a:r>
            <a:endParaRPr lang="en-US" altLang="zh-CN" sz="2400"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4.5 </a:t>
            </a:r>
            <a:r>
              <a:rPr lang="zh-CN" altLang="en-US"/>
              <a:t>等价关系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4.5.1  </a:t>
            </a:r>
            <a:r>
              <a:rPr lang="zh-CN" altLang="en-US"/>
              <a:t>等价关系和等价类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上的二元关系。若</a:t>
            </a:r>
            <a:r>
              <a:rPr lang="en-US" altLang="zh-CN"/>
              <a:t>R</a:t>
            </a:r>
            <a:r>
              <a:rPr lang="zh-CN" altLang="en-US"/>
              <a:t>是自反的、对称的、传递的，则称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上的等价关系。</a:t>
            </a:r>
          </a:p>
          <a:p>
            <a:pPr>
              <a:spcBef>
                <a:spcPts val="600"/>
              </a:spcBef>
            </a:pPr>
            <a:endParaRPr lang="en-US" altLang="zh-CN"/>
          </a:p>
          <a:p>
            <a:pPr>
              <a:spcBef>
                <a:spcPts val="600"/>
              </a:spcBef>
            </a:pPr>
            <a:r>
              <a:rPr lang="zh-CN" altLang="en-US"/>
              <a:t>由于等价关系是自反的，故有</a:t>
            </a:r>
            <a:r>
              <a:rPr lang="zh-CN" altLang="en-US">
                <a:sym typeface="Symbol" panose="05050102010706020507" pitchFamily="18" charset="2"/>
              </a:rPr>
              <a:t></a:t>
            </a:r>
            <a:r>
              <a:rPr lang="en-US" altLang="zh-CN">
                <a:sym typeface="Symbol" panose="05050102010706020507" pitchFamily="18" charset="2"/>
              </a:rPr>
              <a:t>(R) = (R) =X </a:t>
            </a:r>
            <a:r>
              <a:rPr lang="zh-CN" altLang="en-US">
                <a:sym typeface="Symbol" panose="05050102010706020507" pitchFamily="18" charset="2"/>
              </a:rPr>
              <a:t>。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endParaRPr lang="en-US" altLang="zh-CN" b="1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>
                <a:sym typeface="Symbol" panose="05050102010706020507" pitchFamily="18" charset="2"/>
              </a:rPr>
              <a:t>例</a:t>
            </a:r>
            <a:r>
              <a:rPr lang="en-US" altLang="zh-CN" b="1">
                <a:sym typeface="Symbol" panose="05050102010706020507" pitchFamily="18" charset="2"/>
              </a:rPr>
              <a:t>1  </a:t>
            </a:r>
            <a:r>
              <a:rPr lang="zh-CN" altLang="en-US">
                <a:sym typeface="Symbol" panose="05050102010706020507" pitchFamily="18" charset="2"/>
              </a:rPr>
              <a:t>同班同学关系是等价关系。</a:t>
            </a:r>
          </a:p>
          <a:p>
            <a:pPr>
              <a:spcBef>
                <a:spcPts val="600"/>
              </a:spcBef>
            </a:pPr>
            <a:r>
              <a:rPr lang="zh-CN" altLang="en-US" b="1"/>
              <a:t>例</a:t>
            </a:r>
            <a:r>
              <a:rPr lang="en-US" altLang="zh-CN" b="1"/>
              <a:t>2</a:t>
            </a:r>
            <a:r>
              <a:rPr lang="en-US" altLang="zh-CN"/>
              <a:t>  </a:t>
            </a:r>
            <a:r>
              <a:rPr lang="zh-CN" altLang="en-US"/>
              <a:t>同乡关系是等价关系。</a:t>
            </a:r>
          </a:p>
          <a:p>
            <a:pPr>
              <a:spcBef>
                <a:spcPts val="600"/>
              </a:spcBef>
            </a:pPr>
            <a:r>
              <a:rPr lang="zh-CN" altLang="en-US" b="1"/>
              <a:t>例</a:t>
            </a:r>
            <a:r>
              <a:rPr lang="en-US" altLang="zh-CN" b="1"/>
              <a:t>3</a:t>
            </a:r>
            <a:r>
              <a:rPr lang="en-US" altLang="zh-CN"/>
              <a:t>  </a:t>
            </a:r>
            <a:r>
              <a:rPr lang="zh-CN" altLang="en-US"/>
              <a:t>平面几何中的三角形间的相似关系是等价关系。</a:t>
            </a:r>
          </a:p>
          <a:p>
            <a:pPr>
              <a:spcBef>
                <a:spcPts val="600"/>
              </a:spcBef>
            </a:pPr>
            <a:r>
              <a:rPr lang="zh-CN" altLang="en-US" b="1"/>
              <a:t>例</a:t>
            </a:r>
            <a:r>
              <a:rPr lang="en-US" altLang="zh-CN" b="1"/>
              <a:t>4</a:t>
            </a:r>
            <a:r>
              <a:rPr lang="en-US" altLang="zh-CN"/>
              <a:t>  </a:t>
            </a:r>
            <a:r>
              <a:rPr lang="zh-CN" altLang="en-US"/>
              <a:t>平面几何中的三角形间的全等关系是等价关系。</a:t>
            </a:r>
          </a:p>
          <a:p>
            <a:pPr>
              <a:spcBef>
                <a:spcPts val="600"/>
              </a:spcBef>
            </a:pPr>
            <a:r>
              <a:rPr lang="zh-CN" altLang="en-US" b="1"/>
              <a:t>例</a:t>
            </a:r>
            <a:r>
              <a:rPr lang="en-US" altLang="zh-CN" b="1"/>
              <a:t>5</a:t>
            </a:r>
            <a:r>
              <a:rPr lang="en-US" altLang="zh-CN"/>
              <a:t>  </a:t>
            </a:r>
            <a:r>
              <a:rPr lang="zh-CN" altLang="en-US"/>
              <a:t>平面几何中的直线间的平行关系是等价关系。</a:t>
            </a:r>
          </a:p>
          <a:p>
            <a:pPr>
              <a:spcBef>
                <a:spcPct val="0"/>
              </a:spcBef>
            </a:pPr>
            <a:r>
              <a:rPr lang="zh-CN" altLang="en-US" b="1"/>
              <a:t>例</a:t>
            </a:r>
            <a:r>
              <a:rPr lang="en-US" altLang="zh-CN" b="1"/>
              <a:t>6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N</a:t>
            </a:r>
            <a:r>
              <a:rPr lang="zh-CN" altLang="en-US"/>
              <a:t>是自然数集合，</a:t>
            </a:r>
            <a:r>
              <a:rPr lang="en-US" altLang="zh-CN"/>
              <a:t>m</a:t>
            </a:r>
            <a:r>
              <a:rPr lang="zh-CN" altLang="en-US"/>
              <a:t>是一个正整数，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      </a:t>
            </a:r>
            <a:r>
              <a:rPr lang="en-US" altLang="zh-CN"/>
              <a:t>R={(a,b) | a</a:t>
            </a:r>
            <a:r>
              <a:rPr lang="en-US" altLang="zh-CN">
                <a:sym typeface="Symbol" panose="05050102010706020507" pitchFamily="18" charset="2"/>
              </a:rPr>
              <a:t>N  bN  (a  b mod  m)}</a:t>
            </a:r>
          </a:p>
          <a:p>
            <a:pPr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        </a:t>
            </a:r>
            <a:r>
              <a:rPr lang="zh-CN" altLang="en-US">
                <a:sym typeface="Symbol" panose="05050102010706020507" pitchFamily="18" charset="2"/>
              </a:rPr>
              <a:t>称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N</a:t>
            </a:r>
            <a:r>
              <a:rPr lang="zh-CN" altLang="en-US">
                <a:sym typeface="Symbol" panose="05050102010706020507" pitchFamily="18" charset="2"/>
              </a:rPr>
              <a:t>上的模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同余关系。</a:t>
            </a:r>
          </a:p>
          <a:p>
            <a:pPr>
              <a:spcBef>
                <a:spcPct val="0"/>
              </a:spcBef>
            </a:pPr>
            <a:r>
              <a:rPr lang="zh-CN" altLang="en-US">
                <a:sym typeface="Symbol" panose="05050102010706020507" pitchFamily="18" charset="2"/>
              </a:rPr>
              <a:t>        由等价关系的定义知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N</a:t>
            </a:r>
            <a:r>
              <a:rPr lang="zh-CN" altLang="en-US">
                <a:sym typeface="Symbol" panose="05050102010706020507" pitchFamily="18" charset="2"/>
              </a:rPr>
              <a:t>上等价关系。</a:t>
            </a:r>
          </a:p>
          <a:p>
            <a:pPr>
              <a:spcBef>
                <a:spcPts val="600"/>
              </a:spcBef>
            </a:pPr>
            <a:r>
              <a:rPr lang="zh-CN" altLang="en-US" b="1">
                <a:sym typeface="Symbol" panose="05050102010706020507" pitchFamily="18" charset="2"/>
              </a:rPr>
              <a:t>例</a:t>
            </a:r>
            <a:r>
              <a:rPr lang="en-US" altLang="zh-CN" b="1">
                <a:sym typeface="Symbol" panose="05050102010706020507" pitchFamily="18" charset="2"/>
              </a:rPr>
              <a:t>7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zh-CN" altLang="en-US">
                <a:sym typeface="Symbol" panose="05050102010706020507" pitchFamily="18" charset="2"/>
              </a:rPr>
              <a:t>非空集合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上的幺关系、全关系都是等价关系。</a:t>
            </a:r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259" y="1397766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4.5.1  </a:t>
            </a:r>
            <a:r>
              <a:rPr lang="zh-CN" altLang="en-US"/>
              <a:t>等价关系和等价类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/>
              <a:t>等价关系的实质是将集合</a:t>
            </a:r>
            <a:r>
              <a:rPr lang="en-US" altLang="zh-CN"/>
              <a:t>X</a:t>
            </a:r>
            <a:r>
              <a:rPr lang="zh-CN" altLang="en-US"/>
              <a:t>中的元素分类。</a:t>
            </a:r>
          </a:p>
          <a:p>
            <a:pPr>
              <a:spcBef>
                <a:spcPts val="600"/>
              </a:spcBef>
            </a:pP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上的等价关系。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>
                <a:sym typeface="Symbol" panose="05050102010706020507" pitchFamily="18" charset="2"/>
              </a:rPr>
              <a:t>xX</a:t>
            </a:r>
            <a:r>
              <a:rPr lang="zh-CN" altLang="en-US">
                <a:sym typeface="Symbol" panose="05050102010706020507" pitchFamily="18" charset="2"/>
              </a:rPr>
              <a:t>，称</a:t>
            </a:r>
            <a:r>
              <a:rPr lang="en-US" altLang="zh-CN">
                <a:sym typeface="Symbol" panose="05050102010706020507" pitchFamily="18" charset="2"/>
              </a:rPr>
              <a:t>{y|(y,x)R}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关于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的等价类，记为 </a:t>
            </a:r>
            <a:r>
              <a:rPr lang="en-US" altLang="zh-CN">
                <a:sym typeface="Symbol" panose="05050102010706020507" pitchFamily="18" charset="2"/>
              </a:rPr>
              <a:t>x</a:t>
            </a:r>
            <a:r>
              <a:rPr lang="en-US" altLang="zh-CN" baseline="-25000">
                <a:sym typeface="Symbol" panose="05050102010706020507" pitchFamily="18" charset="2"/>
              </a:rPr>
              <a:t>R.</a:t>
            </a:r>
            <a:r>
              <a:rPr lang="zh-CN" altLang="en-US">
                <a:sym typeface="Symbol" panose="05050102010706020507" pitchFamily="18" charset="2"/>
              </a:rPr>
              <a:t>。同时称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为等价类 </a:t>
            </a:r>
            <a:r>
              <a:rPr lang="en-US" altLang="zh-CN">
                <a:sym typeface="Symbol" panose="05050102010706020507" pitchFamily="18" charset="2"/>
              </a:rPr>
              <a:t>x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r>
              <a:rPr lang="zh-CN" altLang="en-US">
                <a:sym typeface="Symbol" panose="05050102010706020507" pitchFamily="18" charset="2"/>
              </a:rPr>
              <a:t>的代表元素。</a:t>
            </a:r>
          </a:p>
          <a:p>
            <a:pPr>
              <a:spcBef>
                <a:spcPts val="600"/>
              </a:spcBef>
            </a:pP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上的等价关系。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= { x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| xX }</a:t>
            </a:r>
            <a:r>
              <a:rPr lang="zh-CN" altLang="en-US">
                <a:sym typeface="Symbol" panose="05050102010706020507" pitchFamily="18" charset="2"/>
              </a:rPr>
              <a:t>，称  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为集合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关于等价关系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的商集，记为</a:t>
            </a:r>
            <a:r>
              <a:rPr lang="en-US" altLang="zh-CN">
                <a:sym typeface="Symbol" panose="05050102010706020507" pitchFamily="18" charset="2"/>
              </a:rPr>
              <a:t>X/R</a:t>
            </a:r>
            <a:r>
              <a:rPr lang="zh-CN" altLang="en-US">
                <a:sym typeface="Symbol" panose="05050102010706020507" pitchFamily="18" charset="2"/>
              </a:rPr>
              <a:t>。称</a:t>
            </a:r>
            <a:r>
              <a:rPr lang="en-US" altLang="zh-CN">
                <a:sym typeface="Symbol" panose="05050102010706020507" pitchFamily="18" charset="2"/>
              </a:rPr>
              <a:t>X/R</a:t>
            </a:r>
            <a:r>
              <a:rPr lang="zh-CN" altLang="en-US">
                <a:sym typeface="Symbol" panose="05050102010706020507" pitchFamily="18" charset="2"/>
              </a:rPr>
              <a:t>中元素的个数为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的秩。</a:t>
            </a:r>
          </a:p>
          <a:p>
            <a:pPr>
              <a:spcBef>
                <a:spcPts val="600"/>
              </a:spcBef>
            </a:pPr>
            <a:endParaRPr lang="en-US" altLang="zh-CN" b="1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>
                <a:sym typeface="Symbol" panose="05050102010706020507" pitchFamily="18" charset="2"/>
              </a:rPr>
              <a:t>例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zh-CN" altLang="en-US"/>
              <a:t>设</a:t>
            </a:r>
            <a:r>
              <a:rPr lang="en-US" altLang="zh-CN"/>
              <a:t>N</a:t>
            </a:r>
            <a:r>
              <a:rPr lang="zh-CN" altLang="en-US"/>
              <a:t>是非负自然数集合，</a:t>
            </a:r>
            <a:r>
              <a:rPr lang="en-US" altLang="zh-CN"/>
              <a:t>m</a:t>
            </a:r>
            <a:r>
              <a:rPr lang="zh-CN" altLang="en-US"/>
              <a:t>是一个正整数， 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N</a:t>
            </a:r>
            <a:r>
              <a:rPr lang="zh-CN" altLang="en-US">
                <a:sym typeface="Symbol" panose="05050102010706020507" pitchFamily="18" charset="2"/>
              </a:rPr>
              <a:t>上的模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同余关系，</a:t>
            </a:r>
            <a:r>
              <a:rPr lang="en-US" altLang="zh-CN"/>
              <a:t>R={(a,b) | a</a:t>
            </a:r>
            <a:r>
              <a:rPr lang="en-US" altLang="zh-CN">
                <a:sym typeface="Symbol" panose="05050102010706020507" pitchFamily="18" charset="2"/>
              </a:rPr>
              <a:t>N  bN  (a  b mod  m)}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由等价关系的定义知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N</a:t>
            </a:r>
            <a:r>
              <a:rPr lang="zh-CN" altLang="en-US">
                <a:sym typeface="Symbol" panose="05050102010706020507" pitchFamily="18" charset="2"/>
              </a:rPr>
              <a:t>上等价关系。</a:t>
            </a: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                 </a:t>
            </a:r>
            <a:r>
              <a:rPr lang="en-US" altLang="zh-CN">
                <a:sym typeface="Symbol" panose="05050102010706020507" pitchFamily="18" charset="2"/>
              </a:rPr>
              <a:t>N/R={0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， </a:t>
            </a:r>
            <a:r>
              <a:rPr lang="en-US" altLang="zh-CN">
                <a:sym typeface="Symbol" panose="05050102010706020507" pitchFamily="18" charset="2"/>
              </a:rPr>
              <a:t>1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，</a:t>
            </a:r>
            <a:r>
              <a:rPr lang="en-US" altLang="zh-CN">
                <a:sym typeface="Symbol" panose="05050102010706020507" pitchFamily="18" charset="2"/>
              </a:rPr>
              <a:t>2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zh-CN" altLang="en-US" baseline="-25000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</a:t>
            </a:r>
            <a:r>
              <a:rPr lang="en-US" altLang="zh-CN">
                <a:sym typeface="Symbol" panose="05050102010706020507" pitchFamily="18" charset="2"/>
              </a:rPr>
              <a:t>3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…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m-1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r>
              <a:rPr lang="en-US" altLang="zh-CN">
                <a:sym typeface="Symbol" panose="05050102010706020507" pitchFamily="18" charset="2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商集</a:t>
            </a:r>
            <a:r>
              <a:rPr lang="en-US" altLang="zh-CN">
                <a:sym typeface="Symbol" panose="05050102010706020507" pitchFamily="18" charset="2"/>
              </a:rPr>
              <a:t>N/R</a:t>
            </a:r>
            <a:r>
              <a:rPr lang="zh-CN" altLang="en-US">
                <a:sym typeface="Symbol" panose="05050102010706020507" pitchFamily="18" charset="2"/>
              </a:rPr>
              <a:t>共有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个等价类，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的秩为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684260" y="2033124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60" y="3256617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/>
              <a:t>设</a:t>
            </a:r>
            <a:r>
              <a:rPr lang="en-US" altLang="zh-CN"/>
              <a:t>A,B</a:t>
            </a:r>
            <a:r>
              <a:rPr lang="zh-CN" altLang="en-US"/>
              <a:t>是两个非空集合， </a:t>
            </a:r>
            <a:r>
              <a:rPr lang="en-US" altLang="zh-CN"/>
              <a:t>A×B 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的叉积集合。若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A×B </a:t>
            </a:r>
            <a:r>
              <a:rPr lang="zh-CN" altLang="en-US"/>
              <a:t>的子集，则称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元素之间的一个</a:t>
            </a:r>
            <a:r>
              <a:rPr lang="zh-CN" altLang="en-US" b="1"/>
              <a:t>二元关系</a:t>
            </a:r>
            <a:r>
              <a:rPr lang="zh-CN" altLang="en-US"/>
              <a:t>。</a:t>
            </a:r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当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A </a:t>
            </a:r>
            <a:r>
              <a:rPr lang="zh-CN" altLang="en-US">
                <a:sym typeface="Symbol" panose="05050102010706020507" pitchFamily="18" charset="2"/>
              </a:rPr>
              <a:t>且 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B </a:t>
            </a:r>
            <a:r>
              <a:rPr lang="zh-CN" altLang="en-US">
                <a:sym typeface="Symbol" panose="05050102010706020507" pitchFamily="18" charset="2"/>
              </a:rPr>
              <a:t>且 </a:t>
            </a:r>
            <a:r>
              <a:rPr lang="en-US" altLang="zh-CN">
                <a:sym typeface="Symbol" panose="05050102010706020507" pitchFamily="18" charset="2"/>
              </a:rPr>
              <a:t>(a,b)R </a:t>
            </a:r>
            <a:r>
              <a:rPr lang="zh-CN" altLang="en-US">
                <a:sym typeface="Symbol" panose="05050102010706020507" pitchFamily="18" charset="2"/>
              </a:rPr>
              <a:t>时，称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与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有关系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ym typeface="Symbol" panose="05050102010706020507" pitchFamily="18" charset="2"/>
              </a:rPr>
              <a:t>当</a:t>
            </a:r>
            <a:r>
              <a:rPr lang="en-US" altLang="zh-CN">
                <a:sym typeface="Symbol" panose="05050102010706020507" pitchFamily="18" charset="2"/>
              </a:rPr>
              <a:t>A=B</a:t>
            </a:r>
            <a:r>
              <a:rPr lang="zh-CN" altLang="en-US">
                <a:sym typeface="Symbol" panose="05050102010706020507" pitchFamily="18" charset="2"/>
              </a:rPr>
              <a:t>时，称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上的一个二元关系。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Symbol" panose="05050102010706020507" pitchFamily="18" charset="2"/>
              </a:rPr>
              <a:t>从 A 到 B 的不同关系共有 2</a:t>
            </a:r>
            <a:r>
              <a:rPr lang="en-US" altLang="zh-CN" baseline="30000">
                <a:sym typeface="Symbol" panose="05050102010706020507" pitchFamily="18" charset="2"/>
              </a:rPr>
              <a:t>|A|×|B|</a:t>
            </a:r>
            <a:r>
              <a:rPr lang="zh-CN" altLang="en-US">
                <a:sym typeface="Symbol" panose="05050102010706020507" pitchFamily="18" charset="2"/>
              </a:rPr>
              <a:t>个。</a:t>
            </a:r>
            <a:endParaRPr lang="zh-CN" altLang="en-US" baseline="300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endParaRPr lang="zh-CN" altLang="en-US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4260" y="1389180"/>
            <a:ext cx="8152169" cy="115225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A, B</a:t>
            </a:r>
            <a:r>
              <a:rPr lang="zh-CN" altLang="en-US"/>
              <a:t>是两个非空集合，</a:t>
            </a:r>
            <a:r>
              <a:rPr lang="en-US" altLang="zh-CN"/>
              <a:t>R </a:t>
            </a:r>
            <a:r>
              <a:rPr lang="en-US" altLang="zh-CN">
                <a:sym typeface="Symbol" panose="05050102010706020507" pitchFamily="18" charset="2"/>
              </a:rPr>
              <a:t> </a:t>
            </a:r>
            <a:r>
              <a:rPr lang="en-US" altLang="zh-CN"/>
              <a:t>A×B</a:t>
            </a:r>
          </a:p>
          <a:p>
            <a:r>
              <a:rPr lang="en-US" altLang="zh-CN"/>
              <a:t>1</a:t>
            </a:r>
            <a:r>
              <a:rPr lang="zh-CN" altLang="en-US"/>
              <a:t>）若</a:t>
            </a:r>
            <a:r>
              <a:rPr lang="en-US" altLang="zh-CN"/>
              <a:t>R 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zh-CN" altLang="en-US">
                <a:sym typeface="Symbol" panose="05050102010706020507" pitchFamily="18" charset="2"/>
              </a:rPr>
              <a:t>，则称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为空关系 ；</a:t>
            </a:r>
          </a:p>
          <a:p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）若</a:t>
            </a:r>
            <a:r>
              <a:rPr lang="en-US" altLang="zh-CN">
                <a:sym typeface="Symbol" panose="05050102010706020507" pitchFamily="18" charset="2"/>
              </a:rPr>
              <a:t>R =</a:t>
            </a:r>
            <a:r>
              <a:rPr lang="en-US" altLang="zh-CN"/>
              <a:t> A×B</a:t>
            </a:r>
            <a:r>
              <a:rPr lang="zh-CN" altLang="en-US"/>
              <a:t>，则称</a:t>
            </a:r>
            <a:r>
              <a:rPr lang="en-US" altLang="zh-CN"/>
              <a:t>R</a:t>
            </a:r>
            <a:r>
              <a:rPr lang="zh-CN" altLang="en-US"/>
              <a:t>为全关系 ；</a:t>
            </a:r>
          </a:p>
          <a:p>
            <a:r>
              <a:rPr lang="en-US" altLang="zh-CN"/>
              <a:t>3</a:t>
            </a:r>
            <a:r>
              <a:rPr lang="zh-CN" altLang="en-US"/>
              <a:t>）若</a:t>
            </a:r>
            <a:r>
              <a:rPr lang="en-US" altLang="zh-CN"/>
              <a:t>A=B </a:t>
            </a:r>
            <a:r>
              <a:rPr lang="zh-CN" altLang="en-US"/>
              <a:t>且 </a:t>
            </a:r>
            <a:r>
              <a:rPr lang="en-US" altLang="zh-CN"/>
              <a:t>R = { (a,a)</a:t>
            </a:r>
            <a:r>
              <a:rPr lang="en-US" altLang="zh-CN">
                <a:sym typeface="Symbol" panose="05050102010706020507" pitchFamily="18" charset="2"/>
              </a:rPr>
              <a:t>∣aA}</a:t>
            </a:r>
            <a:r>
              <a:rPr lang="zh-CN" altLang="en-US">
                <a:sym typeface="Symbol" panose="05050102010706020507" pitchFamily="18" charset="2"/>
              </a:rPr>
              <a:t>，则称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是幺关系，记作</a:t>
            </a:r>
            <a:r>
              <a:rPr lang="en-US" altLang="zh-CN" i="1">
                <a:sym typeface="Symbol" panose="05050102010706020507" pitchFamily="18" charset="2"/>
              </a:rPr>
              <a:t>I</a:t>
            </a:r>
            <a:r>
              <a:rPr lang="en-US" altLang="zh-CN" baseline="-25000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endParaRPr lang="zh-CN" altLang="en-US">
              <a:sym typeface="Symbol" panose="05050102010706020507" pitchFamily="18" charset="2"/>
            </a:endParaRPr>
          </a:p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A, B</a:t>
            </a:r>
            <a:r>
              <a:rPr lang="zh-CN" altLang="en-US"/>
              <a:t>是两个非空集合， </a:t>
            </a:r>
            <a:r>
              <a:rPr lang="en-US" altLang="zh-CN">
                <a:sym typeface="Symbol" panose="05050102010706020507" pitchFamily="18" charset="2"/>
              </a:rPr>
              <a:t>R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A×B</a:t>
            </a:r>
          </a:p>
          <a:p>
            <a:r>
              <a:rPr lang="en-US" altLang="zh-CN"/>
              <a:t>1</a:t>
            </a:r>
            <a:r>
              <a:rPr lang="zh-CN" altLang="en-US"/>
              <a:t>）设</a:t>
            </a:r>
            <a:r>
              <a:rPr lang="zh-CN" altLang="en-US" i="1">
                <a:sym typeface="Symbol" panose="05050102010706020507" pitchFamily="18" charset="2"/>
              </a:rPr>
              <a:t></a:t>
            </a:r>
            <a:r>
              <a:rPr lang="en-US" altLang="zh-CN"/>
              <a:t>(R) = { a∣(</a:t>
            </a:r>
            <a:r>
              <a:rPr lang="en-US" altLang="zh-CN">
                <a:sym typeface="Symbol" panose="05050102010706020507" pitchFamily="18" charset="2"/>
              </a:rPr>
              <a:t>bB)((a,b)R) }</a:t>
            </a:r>
            <a:r>
              <a:rPr lang="zh-CN" altLang="en-US">
                <a:sym typeface="Symbol" panose="05050102010706020507" pitchFamily="18" charset="2"/>
              </a:rPr>
              <a:t>，称</a:t>
            </a:r>
            <a:r>
              <a:rPr lang="zh-CN" altLang="en-US" i="1">
                <a:sym typeface="Symbol" panose="05050102010706020507" pitchFamily="18" charset="2"/>
              </a:rPr>
              <a:t></a:t>
            </a:r>
            <a:r>
              <a:rPr lang="zh-CN" altLang="en-US" i="1"/>
              <a:t> </a:t>
            </a:r>
            <a:r>
              <a:rPr lang="en-US" altLang="zh-CN"/>
              <a:t>(R) </a:t>
            </a:r>
            <a:r>
              <a:rPr lang="zh-CN" altLang="en-US"/>
              <a:t>为</a:t>
            </a:r>
            <a:r>
              <a:rPr lang="en-US" altLang="zh-CN"/>
              <a:t>R</a:t>
            </a:r>
            <a:r>
              <a:rPr lang="zh-CN" altLang="en-US"/>
              <a:t>的前域。</a:t>
            </a:r>
          </a:p>
          <a:p>
            <a:r>
              <a:rPr lang="en-US" altLang="zh-CN"/>
              <a:t>2</a:t>
            </a:r>
            <a:r>
              <a:rPr lang="zh-CN" altLang="en-US"/>
              <a:t>）设</a:t>
            </a:r>
            <a:r>
              <a:rPr lang="zh-CN" altLang="en-US" i="1">
                <a:sym typeface="Symbol" panose="05050102010706020507" pitchFamily="18" charset="2"/>
              </a:rPr>
              <a:t></a:t>
            </a:r>
            <a:r>
              <a:rPr lang="zh-CN" altLang="en-US" i="1"/>
              <a:t> </a:t>
            </a:r>
            <a:r>
              <a:rPr lang="en-US" altLang="zh-CN"/>
              <a:t>(R) = { b∣(</a:t>
            </a:r>
            <a:r>
              <a:rPr lang="en-US" altLang="zh-CN">
                <a:sym typeface="Symbol" panose="05050102010706020507" pitchFamily="18" charset="2"/>
              </a:rPr>
              <a:t>aA)((a,b)R) }</a:t>
            </a:r>
            <a:r>
              <a:rPr lang="zh-CN" altLang="en-US">
                <a:sym typeface="Symbol" panose="05050102010706020507" pitchFamily="18" charset="2"/>
              </a:rPr>
              <a:t>，称 </a:t>
            </a:r>
            <a:r>
              <a:rPr lang="zh-CN" altLang="en-US" i="1">
                <a:sym typeface="Symbol" panose="05050102010706020507" pitchFamily="18" charset="2"/>
              </a:rPr>
              <a:t></a:t>
            </a:r>
            <a:r>
              <a:rPr lang="zh-CN" altLang="en-US" i="1"/>
              <a:t> </a:t>
            </a:r>
            <a:r>
              <a:rPr lang="en-US" altLang="zh-CN"/>
              <a:t>(R) </a:t>
            </a:r>
            <a:r>
              <a:rPr lang="zh-CN" altLang="en-US"/>
              <a:t>为</a:t>
            </a:r>
            <a:r>
              <a:rPr lang="en-US" altLang="zh-CN"/>
              <a:t>R</a:t>
            </a:r>
            <a:r>
              <a:rPr lang="zh-CN" altLang="en-US"/>
              <a:t>的后域。</a:t>
            </a:r>
          </a:p>
          <a:p>
            <a:endParaRPr lang="zh-CN" altLang="en-US"/>
          </a:p>
          <a:p>
            <a:r>
              <a:rPr lang="zh-CN" altLang="en-US" b="1"/>
              <a:t>例</a:t>
            </a:r>
            <a:r>
              <a:rPr lang="en-US" altLang="zh-CN" b="1"/>
              <a:t>  </a:t>
            </a:r>
            <a:r>
              <a:rPr lang="en-US" altLang="zh-CN"/>
              <a:t>  A={1,2,3}</a:t>
            </a:r>
            <a:r>
              <a:rPr lang="zh-CN" altLang="en-US"/>
              <a:t>，</a:t>
            </a:r>
            <a:r>
              <a:rPr lang="en-US" altLang="zh-CN"/>
              <a:t>B={2,4,6,8,10}</a:t>
            </a:r>
            <a:r>
              <a:rPr lang="zh-CN" altLang="en-US"/>
              <a:t>，</a:t>
            </a:r>
            <a:r>
              <a:rPr lang="en-US" altLang="zh-CN"/>
              <a:t>R={(1,2), (2,4), (3,6)}</a:t>
            </a:r>
          </a:p>
          <a:p>
            <a:r>
              <a:rPr lang="en-US" altLang="zh-CN"/>
              <a:t>        </a:t>
            </a:r>
            <a:r>
              <a:rPr lang="en-US" altLang="zh-CN" i="1">
                <a:sym typeface="Symbol" panose="05050102010706020507" pitchFamily="18" charset="2"/>
              </a:rPr>
              <a:t></a:t>
            </a:r>
            <a:r>
              <a:rPr lang="en-US" altLang="zh-CN" i="1"/>
              <a:t> </a:t>
            </a:r>
            <a:r>
              <a:rPr lang="en-US" altLang="zh-CN"/>
              <a:t>(R) = {1,2,3}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    </a:t>
            </a:r>
            <a:r>
              <a:rPr lang="en-US" altLang="zh-CN" i="1">
                <a:sym typeface="Symbol" panose="05050102010706020507" pitchFamily="18" charset="2"/>
              </a:rPr>
              <a:t></a:t>
            </a:r>
            <a:r>
              <a:rPr lang="en-US" altLang="zh-CN" i="1"/>
              <a:t> </a:t>
            </a:r>
            <a:r>
              <a:rPr lang="en-US" altLang="zh-CN"/>
              <a:t>(R) = {2,4,6}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>
                <a:sym typeface="Symbol" panose="05050102010706020507" pitchFamily="18" charset="2"/>
              </a:rPr>
              <a:t>B</a:t>
            </a:r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260" y="1389180"/>
            <a:ext cx="8152169" cy="176614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59" y="3474636"/>
            <a:ext cx="8152169" cy="1338995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b="1">
                <a:sym typeface="Symbol" panose="05050102010706020507" pitchFamily="18" charset="2"/>
              </a:rPr>
              <a:t>定理</a:t>
            </a:r>
            <a:endParaRPr lang="en-US" altLang="zh-CN" b="1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ym typeface="Symbol" panose="05050102010706020507" pitchFamily="18" charset="2"/>
              </a:rPr>
              <a:t>设 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 R</a:t>
            </a:r>
            <a:r>
              <a:rPr lang="en-US" altLang="zh-CN" baseline="-25000">
                <a:sym typeface="Symbol" panose="05050102010706020507" pitchFamily="18" charset="2"/>
              </a:rPr>
              <a:t>2 </a:t>
            </a:r>
            <a:r>
              <a:rPr lang="zh-CN" altLang="en-US">
                <a:sym typeface="Symbol" panose="05050102010706020507" pitchFamily="18" charset="2"/>
              </a:rPr>
              <a:t>是 </a:t>
            </a:r>
            <a:r>
              <a:rPr lang="en-US" altLang="zh-CN"/>
              <a:t>A×B </a:t>
            </a:r>
            <a:r>
              <a:rPr lang="zh-CN" altLang="en-US"/>
              <a:t>上的两个二元关系，若  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，则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 </a:t>
            </a:r>
            <a:r>
              <a:rPr lang="zh-CN" altLang="en-US" i="1">
                <a:sym typeface="Symbol" panose="05050102010706020507" pitchFamily="18" charset="2"/>
              </a:rPr>
              <a:t></a:t>
            </a:r>
            <a:r>
              <a:rPr lang="zh-CN" altLang="en-US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)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 i="1">
                <a:sym typeface="Symbol" panose="05050102010706020507" pitchFamily="18" charset="2"/>
              </a:rPr>
              <a:t></a:t>
            </a:r>
            <a:r>
              <a:rPr lang="en-US" altLang="zh-CN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） </a:t>
            </a:r>
            <a:r>
              <a:rPr lang="zh-CN" altLang="en-US" i="1">
                <a:sym typeface="Symbol" panose="05050102010706020507" pitchFamily="18" charset="2"/>
              </a:rPr>
              <a:t></a:t>
            </a:r>
            <a:r>
              <a:rPr lang="zh-CN" altLang="en-US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)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 i="1">
                <a:sym typeface="Symbol" panose="05050102010706020507" pitchFamily="18" charset="2"/>
              </a:rPr>
              <a:t></a:t>
            </a:r>
            <a:r>
              <a:rPr lang="en-US" altLang="zh-CN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b="1">
                <a:sym typeface="Symbol" panose="05050102010706020507" pitchFamily="18" charset="2"/>
              </a:rPr>
              <a:t>定理</a:t>
            </a:r>
            <a:endParaRPr lang="en-US" altLang="zh-CN" b="1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ym typeface="Symbol" panose="05050102010706020507" pitchFamily="18" charset="2"/>
              </a:rPr>
              <a:t>设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R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/>
              <a:t>A×B</a:t>
            </a:r>
            <a:r>
              <a:rPr lang="zh-CN" altLang="en-US"/>
              <a:t>上的两个二元关系，则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） </a:t>
            </a:r>
            <a:r>
              <a:rPr lang="zh-CN" altLang="en-US" i="1">
                <a:sym typeface="Symbol" panose="05050102010706020507" pitchFamily="18" charset="2"/>
              </a:rPr>
              <a:t></a:t>
            </a:r>
            <a:r>
              <a:rPr lang="zh-CN" altLang="en-US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∪R</a:t>
            </a:r>
            <a:r>
              <a:rPr lang="en-US" altLang="zh-CN" baseline="-25000"/>
              <a:t>2</a:t>
            </a:r>
            <a:r>
              <a:rPr lang="en-US" altLang="zh-CN"/>
              <a:t>) = </a:t>
            </a:r>
            <a:r>
              <a:rPr lang="en-US" altLang="zh-CN" i="1">
                <a:sym typeface="Symbol" panose="05050102010706020507" pitchFamily="18" charset="2"/>
              </a:rPr>
              <a:t></a:t>
            </a:r>
            <a:r>
              <a:rPr lang="en-US" altLang="zh-CN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)∪</a:t>
            </a:r>
            <a:r>
              <a:rPr lang="en-US" altLang="zh-CN" i="1">
                <a:sym typeface="Symbol" panose="05050102010706020507" pitchFamily="18" charset="2"/>
              </a:rPr>
              <a:t></a:t>
            </a:r>
            <a:r>
              <a:rPr lang="en-US" altLang="zh-CN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） </a:t>
            </a:r>
            <a:r>
              <a:rPr lang="zh-CN" altLang="en-US" i="1">
                <a:sym typeface="Symbol" panose="05050102010706020507" pitchFamily="18" charset="2"/>
              </a:rPr>
              <a:t></a:t>
            </a:r>
            <a:r>
              <a:rPr lang="zh-CN" altLang="en-US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∪R</a:t>
            </a:r>
            <a:r>
              <a:rPr lang="en-US" altLang="zh-CN" baseline="-25000"/>
              <a:t>2</a:t>
            </a:r>
            <a:r>
              <a:rPr lang="en-US" altLang="zh-CN"/>
              <a:t>) = </a:t>
            </a:r>
            <a:r>
              <a:rPr lang="en-US" altLang="zh-CN" i="1">
                <a:sym typeface="Symbol" panose="05050102010706020507" pitchFamily="18" charset="2"/>
              </a:rPr>
              <a:t>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)∪</a:t>
            </a:r>
            <a:r>
              <a:rPr lang="en-US" altLang="zh-CN" i="1">
                <a:sym typeface="Symbol" panose="05050102010706020507" pitchFamily="18" charset="2"/>
              </a:rPr>
              <a:t></a:t>
            </a:r>
            <a:r>
              <a:rPr lang="en-US" altLang="zh-CN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3</a:t>
            </a:r>
            <a:r>
              <a:rPr lang="zh-CN" altLang="en-US"/>
              <a:t>） </a:t>
            </a:r>
            <a:r>
              <a:rPr lang="zh-CN" altLang="en-US" i="1">
                <a:sym typeface="Symbol" panose="05050102010706020507" pitchFamily="18" charset="2"/>
              </a:rPr>
              <a:t></a:t>
            </a:r>
            <a:r>
              <a:rPr lang="zh-CN" altLang="en-US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∩R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</a:t>
            </a:r>
            <a:r>
              <a:rPr lang="en-US" altLang="zh-CN" i="1">
                <a:sym typeface="Symbol" panose="05050102010706020507" pitchFamily="18" charset="2"/>
              </a:rPr>
              <a:t>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)∩</a:t>
            </a:r>
            <a:r>
              <a:rPr lang="en-US" altLang="zh-CN" i="1">
                <a:sym typeface="Symbol" panose="05050102010706020507" pitchFamily="18" charset="2"/>
              </a:rPr>
              <a:t></a:t>
            </a:r>
            <a:r>
              <a:rPr lang="en-US" altLang="zh-CN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4</a:t>
            </a:r>
            <a:r>
              <a:rPr lang="zh-CN" altLang="en-US"/>
              <a:t>） </a:t>
            </a:r>
            <a:r>
              <a:rPr lang="zh-CN" altLang="en-US" i="1">
                <a:sym typeface="Symbol" panose="05050102010706020507" pitchFamily="18" charset="2"/>
              </a:rPr>
              <a:t></a:t>
            </a:r>
            <a:r>
              <a:rPr lang="zh-CN" altLang="en-US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∩R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 i="1">
                <a:sym typeface="Symbol" panose="05050102010706020507" pitchFamily="18" charset="2"/>
              </a:rPr>
              <a:t></a:t>
            </a:r>
            <a:r>
              <a:rPr lang="en-US" altLang="zh-CN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)∩</a:t>
            </a:r>
            <a:r>
              <a:rPr lang="en-US" altLang="zh-CN" i="1">
                <a:sym typeface="Symbol" panose="05050102010706020507" pitchFamily="18" charset="2"/>
              </a:rPr>
              <a:t> </a:t>
            </a:r>
            <a:r>
              <a:rPr lang="en-US" altLang="zh-CN"/>
              <a:t>(R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  <a:r>
              <a:rPr lang="en-US" altLang="zh-CN" baseline="20000">
                <a:sym typeface="Symbol" panose="05050102010706020507" pitchFamily="18" charset="2"/>
              </a:rPr>
              <a:t>   </a:t>
            </a:r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259" y="1389180"/>
            <a:ext cx="8152169" cy="124669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58" y="2902449"/>
            <a:ext cx="8152169" cy="188849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/>
              <a:t>关系的图形表示法</a:t>
            </a:r>
            <a:endParaRPr lang="en-US" altLang="zh-CN"/>
          </a:p>
          <a:p>
            <a:r>
              <a:rPr lang="zh-CN" altLang="en-US"/>
              <a:t>所有有向弧的始点构成</a:t>
            </a:r>
            <a:r>
              <a:rPr lang="zh-CN" altLang="en-US" i="1">
                <a:sym typeface="Symbol" panose="05050102010706020507" pitchFamily="18" charset="2"/>
              </a:rPr>
              <a:t></a:t>
            </a:r>
            <a:r>
              <a:rPr lang="zh-CN" altLang="en-US"/>
              <a:t> </a:t>
            </a:r>
            <a:r>
              <a:rPr lang="en-US" altLang="zh-CN"/>
              <a:t>(R)</a:t>
            </a:r>
            <a:r>
              <a:rPr lang="zh-CN" altLang="en-US"/>
              <a:t>，所有有向弧的终点构成</a:t>
            </a:r>
            <a:r>
              <a:rPr lang="zh-CN" altLang="en-US" i="1">
                <a:sym typeface="Symbol" panose="05050102010706020507" pitchFamily="18" charset="2"/>
              </a:rPr>
              <a:t></a:t>
            </a:r>
            <a:r>
              <a:rPr lang="zh-CN" altLang="en-US" i="1"/>
              <a:t> </a:t>
            </a:r>
            <a:r>
              <a:rPr lang="en-US" altLang="zh-CN"/>
              <a:t>(R)</a:t>
            </a:r>
            <a:r>
              <a:rPr lang="zh-CN" altLang="en-US"/>
              <a:t>。</a:t>
            </a:r>
          </a:p>
          <a:p>
            <a:r>
              <a:rPr lang="zh-CN" altLang="en-US"/>
              <a:t>若</a:t>
            </a:r>
            <a:r>
              <a:rPr lang="en-US" altLang="zh-CN"/>
              <a:t>A=B</a:t>
            </a:r>
            <a:r>
              <a:rPr lang="zh-CN" altLang="en-US"/>
              <a:t>，则只需在一个集合中画出元素间的关系即可。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/>
              <a:t>关系的矩阵表示法</a:t>
            </a:r>
            <a:endParaRPr lang="en-US" altLang="zh-CN"/>
          </a:p>
          <a:p>
            <a:r>
              <a:rPr lang="zh-CN" altLang="en-US"/>
              <a:t>令 </a:t>
            </a:r>
            <a:r>
              <a:rPr lang="en-US" altLang="zh-CN"/>
              <a:t>M</a:t>
            </a:r>
            <a:r>
              <a:rPr lang="en-US" altLang="zh-CN" baseline="-25000"/>
              <a:t>R </a:t>
            </a:r>
            <a:r>
              <a:rPr lang="en-US" altLang="zh-CN"/>
              <a:t>= (x</a:t>
            </a:r>
            <a:r>
              <a:rPr lang="en-US" altLang="zh-CN" baseline="-25000"/>
              <a:t>ij</a:t>
            </a:r>
            <a:r>
              <a:rPr lang="en-US" altLang="zh-CN"/>
              <a:t>)</a:t>
            </a:r>
            <a:r>
              <a:rPr lang="en-US" altLang="zh-CN" baseline="-25000"/>
              <a:t>m×n </a:t>
            </a:r>
            <a:r>
              <a:rPr lang="zh-CN" altLang="en-US"/>
              <a:t>，</a:t>
            </a:r>
            <a:r>
              <a:rPr lang="en-US" altLang="zh-CN"/>
              <a:t>i = 1…m ,    j = 1…n</a:t>
            </a:r>
          </a:p>
          <a:p>
            <a:endParaRPr lang="en-US" altLang="zh-CN"/>
          </a:p>
          <a:p>
            <a:r>
              <a:rPr lang="en-US" altLang="zh-CN"/>
              <a:t>           1     </a:t>
            </a:r>
            <a:r>
              <a:rPr lang="zh-CN" altLang="en-US"/>
              <a:t>当（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en-US" altLang="zh-CN"/>
              <a:t>, b</a:t>
            </a:r>
            <a:r>
              <a:rPr lang="en-US" altLang="zh-CN" baseline="-25000"/>
              <a:t>j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 R</a:t>
            </a:r>
          </a:p>
          <a:p>
            <a:r>
              <a:rPr lang="en-US" altLang="zh-CN"/>
              <a:t>x</a:t>
            </a:r>
            <a:r>
              <a:rPr lang="en-US" altLang="zh-CN" baseline="-25000"/>
              <a:t>ij</a:t>
            </a:r>
            <a:r>
              <a:rPr lang="en-US" altLang="zh-CN"/>
              <a:t> = </a:t>
            </a:r>
          </a:p>
          <a:p>
            <a:r>
              <a:rPr lang="en-US" altLang="zh-CN"/>
              <a:t>           0     </a:t>
            </a:r>
            <a:r>
              <a:rPr lang="zh-CN" altLang="en-US"/>
              <a:t>当（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en-US" altLang="zh-CN"/>
              <a:t>, b</a:t>
            </a:r>
            <a:r>
              <a:rPr lang="en-US" altLang="zh-CN" baseline="-25000"/>
              <a:t>j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en-US" altLang="zh-CN"/>
              <a:t> R</a:t>
            </a:r>
          </a:p>
          <a:p>
            <a:endParaRPr lang="en-US" altLang="zh-CN"/>
          </a:p>
          <a:p>
            <a:r>
              <a:rPr lang="zh-CN" altLang="en-US"/>
              <a:t>称</a:t>
            </a:r>
            <a:r>
              <a:rPr lang="en-US" altLang="zh-CN"/>
              <a:t>M</a:t>
            </a:r>
            <a:r>
              <a:rPr lang="en-US" altLang="zh-CN" baseline="-25000"/>
              <a:t>R</a:t>
            </a:r>
            <a:r>
              <a:rPr lang="zh-CN" altLang="en-US"/>
              <a:t>为关系</a:t>
            </a:r>
            <a:r>
              <a:rPr lang="en-US" altLang="zh-CN"/>
              <a:t>R</a:t>
            </a:r>
            <a:r>
              <a:rPr lang="zh-CN" altLang="en-US"/>
              <a:t>的关系矩阵。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5575181A-509D-43C5-A090-80ED5C3A2509}"/>
              </a:ext>
            </a:extLst>
          </p:cNvPr>
          <p:cNvSpPr/>
          <p:nvPr/>
        </p:nvSpPr>
        <p:spPr bwMode="auto">
          <a:xfrm>
            <a:off x="1256440" y="3970985"/>
            <a:ext cx="155943" cy="703978"/>
          </a:xfrm>
          <a:prstGeom prst="leftBrace">
            <a:avLst>
              <a:gd name="adj1" fmla="val 4172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布尔运算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布尔加法(逻辑析取)</a:t>
            </a:r>
          </a:p>
          <a:p>
            <a:r>
              <a:rPr lang="zh-CN" altLang="en-US"/>
              <a:t>0 + 0 = 0,</a:t>
            </a:r>
            <a:r>
              <a:rPr lang="en-US" altLang="zh-CN"/>
              <a:t> </a:t>
            </a:r>
            <a:r>
              <a:rPr lang="zh-CN" altLang="en-US"/>
              <a:t>0 + 1 = 1 + 0 = 1 + 1 = 1.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布尔乘法(逻辑合取)</a:t>
            </a:r>
          </a:p>
          <a:p>
            <a:r>
              <a:rPr lang="zh-CN" altLang="en-US"/>
              <a:t>1 · 1 = 1,</a:t>
            </a:r>
            <a:r>
              <a:rPr lang="en-US" altLang="zh-CN"/>
              <a:t> </a:t>
            </a:r>
            <a:r>
              <a:rPr lang="zh-CN" altLang="en-US"/>
              <a:t>0 · 1 = 1 · 0 = 0 · 0 = 0.</a:t>
            </a:r>
          </a:p>
          <a:p>
            <a:endParaRPr lang="zh-CN" altLang="en-US"/>
          </a:p>
          <a:p>
            <a:r>
              <a:rPr lang="zh-CN" altLang="en-US" b="1"/>
              <a:t>布尔矩阵的运算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交运算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并运算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积运算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80" y="3429000"/>
            <a:ext cx="5017135" cy="102933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880" y="4461510"/>
            <a:ext cx="5017770" cy="107188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45" y="5527040"/>
            <a:ext cx="5017770" cy="973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41258" y="1626050"/>
            <a:ext cx="4638675" cy="39759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4.1  </a:t>
            </a:r>
            <a:r>
              <a:rPr lang="zh-CN" altLang="en-US" sz="2400">
                <a:effectLst/>
              </a:rPr>
              <a:t>集合的叉积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4.2  </a:t>
            </a:r>
            <a:r>
              <a:rPr lang="zh-CN" altLang="en-US" sz="2400">
                <a:effectLst/>
              </a:rPr>
              <a:t>关系的定义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4.3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关系的运算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chemeClr val="tx1"/>
                </a:solidFill>
                <a:effectLst/>
              </a:rPr>
              <a:t>4.4  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二元关系的基本性质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4.5  </a:t>
            </a:r>
            <a:r>
              <a:rPr lang="zh-CN" altLang="en-US" sz="2400">
                <a:effectLst/>
              </a:rPr>
              <a:t>等价关系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4.6 </a:t>
            </a:r>
            <a:r>
              <a:rPr lang="zh-CN" altLang="en-US" sz="2400">
                <a:effectLst/>
              </a:rPr>
              <a:t> 半序关系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关系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256</TotalTime>
  <Words>4497</Words>
  <Application>Microsoft Office PowerPoint</Application>
  <PresentationFormat>全屏显示(4:3)</PresentationFormat>
  <Paragraphs>632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KEWEI</dc:creator>
  <cp:lastModifiedBy>Wei Ke</cp:lastModifiedBy>
  <cp:revision>999</cp:revision>
  <dcterms:created xsi:type="dcterms:W3CDTF">2021-08-31T07:59:00Z</dcterms:created>
  <dcterms:modified xsi:type="dcterms:W3CDTF">2022-11-22T06:46:04Z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E2CF7E18531B4339BA59ED829D270DC9</vt:lpwstr>
  </property>
  <property fmtid="{D5CDD505-2E9C-101B-9397-08002B2CF9AE}" pid="3" name="KSOProductBuildVer">
    <vt:lpwstr>2052-11.1.0.11045</vt:lpwstr>
  </property>
</Properties>
</file>