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431" r:id="rId3"/>
    <p:sldId id="437" r:id="rId4"/>
    <p:sldId id="436" r:id="rId5"/>
    <p:sldId id="439" r:id="rId6"/>
    <p:sldId id="447" r:id="rId7"/>
    <p:sldId id="441" r:id="rId8"/>
    <p:sldId id="443" r:id="rId9"/>
    <p:sldId id="440" r:id="rId10"/>
    <p:sldId id="446" r:id="rId11"/>
    <p:sldId id="442" r:id="rId12"/>
    <p:sldId id="455" r:id="rId13"/>
    <p:sldId id="454" r:id="rId14"/>
    <p:sldId id="448" r:id="rId15"/>
    <p:sldId id="449" r:id="rId16"/>
    <p:sldId id="458" r:id="rId17"/>
    <p:sldId id="456" r:id="rId18"/>
    <p:sldId id="444" r:id="rId19"/>
    <p:sldId id="450" r:id="rId20"/>
    <p:sldId id="451" r:id="rId21"/>
    <p:sldId id="457" r:id="rId22"/>
    <p:sldId id="445" r:id="rId23"/>
    <p:sldId id="452" r:id="rId24"/>
    <p:sldId id="45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101" d="100"/>
          <a:sy n="101" d="100"/>
        </p:scale>
        <p:origin x="2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∩B</a:t>
            </a: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∪</a:t>
            </a:r>
            <a:r>
              <a:rPr lang="en-US" altLang="zh-CN" dirty="0"/>
              <a:t>B</a:t>
            </a:r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B1DCD-A950-4DD2-BF29-BA9FC8E7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0" y="1987864"/>
            <a:ext cx="8152169" cy="1541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0FCAEE-0DF5-44A0-886F-B3D65A6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0" y="4439336"/>
            <a:ext cx="8152169" cy="16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5A5AA-9845-4C60-AA06-6286B4D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06"/>
          <a:stretch/>
        </p:blipFill>
        <p:spPr>
          <a:xfrm>
            <a:off x="546884" y="2089199"/>
            <a:ext cx="8242893" cy="27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三个集和：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D1DA99-2871-45F6-B2AA-0AD2811D6BA7}"/>
              </a:ext>
            </a:extLst>
          </p:cNvPr>
          <p:cNvSpPr/>
          <p:nvPr/>
        </p:nvSpPr>
        <p:spPr>
          <a:xfrm>
            <a:off x="3228778" y="1816188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2BC2129-EFC0-48B3-904D-6C37B3E5CA03}"/>
              </a:ext>
            </a:extLst>
          </p:cNvPr>
          <p:cNvSpPr/>
          <p:nvPr/>
        </p:nvSpPr>
        <p:spPr>
          <a:xfrm>
            <a:off x="2562802" y="2755094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62290D-2C1E-43CA-91B7-B628F095D041}"/>
              </a:ext>
            </a:extLst>
          </p:cNvPr>
          <p:cNvSpPr/>
          <p:nvPr/>
        </p:nvSpPr>
        <p:spPr>
          <a:xfrm>
            <a:off x="4080116" y="2755094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E35D20-B59C-4559-8C49-E45D06800CF9}"/>
              </a:ext>
            </a:extLst>
          </p:cNvPr>
          <p:cNvSpPr/>
          <p:nvPr/>
        </p:nvSpPr>
        <p:spPr>
          <a:xfrm>
            <a:off x="1975754" y="1664838"/>
            <a:ext cx="5026047" cy="3941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 dirty="0"/>
              <a:t>定义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是可数集和，将</a:t>
            </a:r>
            <a:r>
              <a:rPr lang="en-US" altLang="zh-CN" dirty="0"/>
              <a:t>|A|</a:t>
            </a:r>
            <a:r>
              <a:rPr lang="zh-CN" altLang="en-US" dirty="0"/>
              <a:t>记做</a:t>
            </a:r>
            <a:r>
              <a:rPr lang="en-US" altLang="zh-CN" dirty="0"/>
              <a:t>A</a:t>
            </a:r>
            <a:r>
              <a:rPr lang="zh-CN" altLang="en-US" dirty="0"/>
              <a:t>的势。即</a:t>
            </a:r>
            <a:r>
              <a:rPr lang="en-US" altLang="zh-CN" dirty="0"/>
              <a:t>A</a:t>
            </a:r>
            <a:r>
              <a:rPr lang="zh-CN" altLang="en-US" dirty="0"/>
              <a:t>集和中元素的个数。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是有穷集合</a:t>
            </a:r>
            <a:r>
              <a:rPr lang="en-US" altLang="zh-CN" dirty="0"/>
              <a:t>, </a:t>
            </a:r>
            <a:r>
              <a:rPr lang="zh-CN" altLang="en-US" dirty="0"/>
              <a:t>由集合运算的定义</a:t>
            </a:r>
            <a:r>
              <a:rPr lang="en-US" altLang="zh-CN" dirty="0"/>
              <a:t>, </a:t>
            </a:r>
            <a:r>
              <a:rPr lang="zh-CN" altLang="en-US" dirty="0"/>
              <a:t>下列各式成立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|A</a:t>
            </a:r>
            <a:r>
              <a:rPr lang="zh-CN" altLang="en-US" dirty="0"/>
              <a:t> ∪ </a:t>
            </a:r>
            <a:r>
              <a:rPr lang="en-US" altLang="zh-CN" dirty="0"/>
              <a:t>B| ≤ |A| + |B|</a:t>
            </a:r>
          </a:p>
          <a:p>
            <a:r>
              <a:rPr lang="en-US" altLang="zh-CN" dirty="0"/>
              <a:t>|A</a:t>
            </a:r>
            <a:r>
              <a:rPr lang="zh-CN" altLang="en-US" dirty="0"/>
              <a:t> ∩ </a:t>
            </a:r>
            <a:r>
              <a:rPr lang="en-US" altLang="zh-CN" dirty="0"/>
              <a:t>B| ≤ min(|A|, |B|)</a:t>
            </a:r>
          </a:p>
          <a:p>
            <a:r>
              <a:rPr lang="en-US" altLang="zh-CN" dirty="0"/>
              <a:t>|A</a:t>
            </a:r>
            <a:r>
              <a:rPr lang="zh-CN" altLang="en-US" dirty="0"/>
              <a:t> − </a:t>
            </a:r>
            <a:r>
              <a:rPr lang="en-US" altLang="zh-CN" dirty="0"/>
              <a:t>B| ≥ |A| − |B|</a:t>
            </a:r>
          </a:p>
          <a:p>
            <a:r>
              <a:rPr lang="en-US" altLang="zh-CN" dirty="0"/>
              <a:t>|A </a:t>
            </a:r>
            <a:r>
              <a:rPr lang="zh-CN" altLang="en-US" dirty="0"/>
              <a:t>⊕</a:t>
            </a:r>
            <a:r>
              <a:rPr lang="en-US" altLang="zh-CN" dirty="0"/>
              <a:t> B| = |A| + |B| − 2|A</a:t>
            </a:r>
            <a:r>
              <a:rPr lang="zh-CN" altLang="en-US" dirty="0"/>
              <a:t> ∩ </a:t>
            </a:r>
            <a:r>
              <a:rPr lang="en-US" altLang="zh-CN" dirty="0"/>
              <a:t>B|</a:t>
            </a:r>
          </a:p>
        </p:txBody>
      </p:sp>
      <p:sp>
        <p:nvSpPr>
          <p:cNvPr id="6" name="AutoShape 2" descr="https://bkimg.cdn.bcebos.com/formula/7d7995fe072ad886e2c5a4d5dddc1237.svg">
            <a:extLst>
              <a:ext uri="{FF2B5EF4-FFF2-40B4-BE49-F238E27FC236}">
                <a16:creationId xmlns:a16="http://schemas.microsoft.com/office/drawing/2014/main" id="{F7F0E30C-AD83-4A40-B195-1CE49FB5A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B5E948-7517-413B-9E84-487AF9CC6C33}"/>
              </a:ext>
            </a:extLst>
          </p:cNvPr>
          <p:cNvSpPr/>
          <p:nvPr/>
        </p:nvSpPr>
        <p:spPr>
          <a:xfrm>
            <a:off x="684259" y="2436014"/>
            <a:ext cx="8152169" cy="20967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0F715-FA7B-433D-A59E-4DABADCBF712}"/>
              </a:ext>
            </a:extLst>
          </p:cNvPr>
          <p:cNvSpPr/>
          <p:nvPr/>
        </p:nvSpPr>
        <p:spPr>
          <a:xfrm>
            <a:off x="684259" y="1389180"/>
            <a:ext cx="8152169" cy="71078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en-US" altLang="zh-CN" dirty="0"/>
              <a:t>|A</a:t>
            </a:r>
            <a:r>
              <a:rPr lang="zh-CN" altLang="en-US" dirty="0"/>
              <a:t> ∪ </a:t>
            </a:r>
            <a:r>
              <a:rPr lang="en-US" altLang="zh-CN" dirty="0"/>
              <a:t>B| = |A| + |B| − |A</a:t>
            </a:r>
            <a:r>
              <a:rPr lang="zh-CN" altLang="en-US" dirty="0"/>
              <a:t> ∩ </a:t>
            </a:r>
            <a:r>
              <a:rPr lang="en-US" altLang="zh-CN" dirty="0"/>
              <a:t>B|</a:t>
            </a:r>
          </a:p>
          <a:p>
            <a:endParaRPr lang="en-US" altLang="zh-CN" dirty="0"/>
          </a:p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en-US" altLang="zh-CN" dirty="0"/>
              <a:t>|A</a:t>
            </a:r>
            <a:r>
              <a:rPr lang="zh-CN" altLang="en-US" dirty="0"/>
              <a:t> ∪ </a:t>
            </a:r>
            <a:r>
              <a:rPr lang="en-US" altLang="zh-CN" dirty="0"/>
              <a:t>B </a:t>
            </a:r>
            <a:r>
              <a:rPr lang="zh-CN" altLang="en-US" dirty="0"/>
              <a:t>∪ </a:t>
            </a:r>
            <a:r>
              <a:rPr lang="en-US" altLang="zh-CN" dirty="0"/>
              <a:t>C| = |A| + |B| + |C| - |A</a:t>
            </a:r>
            <a:r>
              <a:rPr lang="zh-CN" altLang="en-US" dirty="0"/>
              <a:t> ∩ </a:t>
            </a:r>
            <a:r>
              <a:rPr lang="en-US" altLang="zh-CN" dirty="0"/>
              <a:t>B| - |B</a:t>
            </a:r>
            <a:r>
              <a:rPr lang="zh-CN" altLang="en-US" dirty="0"/>
              <a:t> ∩ </a:t>
            </a:r>
            <a:r>
              <a:rPr lang="en-US" altLang="zh-CN" dirty="0"/>
              <a:t>C| - |C</a:t>
            </a:r>
            <a:r>
              <a:rPr lang="zh-CN" altLang="en-US" dirty="0"/>
              <a:t> ∩ </a:t>
            </a:r>
            <a:r>
              <a:rPr lang="en-US" altLang="zh-CN" dirty="0"/>
              <a:t>A| + |A</a:t>
            </a:r>
            <a:r>
              <a:rPr lang="zh-CN" altLang="en-US" dirty="0"/>
              <a:t> ∩ </a:t>
            </a:r>
            <a:r>
              <a:rPr lang="en-US" altLang="zh-CN" dirty="0"/>
              <a:t>B</a:t>
            </a:r>
            <a:r>
              <a:rPr lang="zh-CN" altLang="en-US" dirty="0"/>
              <a:t> ∩ </a:t>
            </a:r>
            <a:r>
              <a:rPr lang="en-US" altLang="zh-CN" dirty="0"/>
              <a:t>C|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/>
              <a:t>容斥原理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F4E391-C650-4B17-BE13-B13617596452}"/>
              </a:ext>
            </a:extLst>
          </p:cNvPr>
          <p:cNvSpPr/>
          <p:nvPr/>
        </p:nvSpPr>
        <p:spPr>
          <a:xfrm>
            <a:off x="684259" y="1326525"/>
            <a:ext cx="8152169" cy="807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890A67-410B-40AC-837D-01705A264121}"/>
              </a:ext>
            </a:extLst>
          </p:cNvPr>
          <p:cNvSpPr/>
          <p:nvPr/>
        </p:nvSpPr>
        <p:spPr>
          <a:xfrm>
            <a:off x="684259" y="2384740"/>
            <a:ext cx="8152169" cy="807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2" descr="https://bkimg.cdn.bcebos.com/formula/7d7995fe072ad886e2c5a4d5dddc1237.svg">
            <a:extLst>
              <a:ext uri="{FF2B5EF4-FFF2-40B4-BE49-F238E27FC236}">
                <a16:creationId xmlns:a16="http://schemas.microsoft.com/office/drawing/2014/main" id="{F7F0E30C-AD83-4A40-B195-1CE49FB5A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E5E5AE-D473-42EA-A452-DA3CC531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8" y="3902651"/>
            <a:ext cx="8152169" cy="10181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D78BF0-1787-440E-A7C1-F17DEA618F48}"/>
              </a:ext>
            </a:extLst>
          </p:cNvPr>
          <p:cNvSpPr/>
          <p:nvPr/>
        </p:nvSpPr>
        <p:spPr>
          <a:xfrm>
            <a:off x="684258" y="3473006"/>
            <a:ext cx="8152169" cy="155404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zh-CN" altLang="en-US" b="1" dirty="0"/>
              <a:t>例  </a:t>
            </a:r>
            <a:r>
              <a:rPr lang="zh-CN" altLang="en-US" dirty="0"/>
              <a:t>对</a:t>
            </a:r>
            <a:r>
              <a:rPr lang="en-US" altLang="zh-CN" dirty="0"/>
              <a:t>100</a:t>
            </a:r>
            <a:r>
              <a:rPr lang="zh-CN" altLang="en-US" dirty="0"/>
              <a:t>名网瘾少年进行调查的结果是</a:t>
            </a:r>
            <a:r>
              <a:rPr lang="en-US" altLang="zh-CN" dirty="0"/>
              <a:t>: 34</a:t>
            </a:r>
            <a:r>
              <a:rPr lang="zh-CN" altLang="en-US" dirty="0"/>
              <a:t>人沉迷王者荣耀</a:t>
            </a:r>
            <a:r>
              <a:rPr lang="en-US" altLang="zh-CN" dirty="0"/>
              <a:t>, 24</a:t>
            </a:r>
            <a:r>
              <a:rPr lang="zh-CN" altLang="en-US" dirty="0"/>
              <a:t>人沉迷吃鸡</a:t>
            </a:r>
            <a:r>
              <a:rPr lang="en-US" altLang="zh-CN" dirty="0"/>
              <a:t>, 48</a:t>
            </a:r>
            <a:r>
              <a:rPr lang="zh-CN" altLang="en-US" dirty="0"/>
              <a:t>人沉迷炉石传说；</a:t>
            </a:r>
            <a:r>
              <a:rPr lang="en-US" altLang="zh-CN" dirty="0"/>
              <a:t>13</a:t>
            </a:r>
            <a:r>
              <a:rPr lang="zh-CN" altLang="en-US" dirty="0"/>
              <a:t>人既沉迷王者荣耀又沉迷炉石传说；</a:t>
            </a:r>
            <a:r>
              <a:rPr lang="en-US" altLang="zh-CN" dirty="0"/>
              <a:t>14</a:t>
            </a:r>
            <a:r>
              <a:rPr lang="zh-CN" altLang="en-US" dirty="0"/>
              <a:t>人既沉迷王者荣耀又沉迷吃鸡；</a:t>
            </a:r>
            <a:r>
              <a:rPr lang="en-US" altLang="zh-CN" dirty="0"/>
              <a:t>15</a:t>
            </a:r>
            <a:r>
              <a:rPr lang="zh-CN" altLang="en-US" dirty="0"/>
              <a:t>人既沉迷吃鸡又沉迷炉石传说；还有</a:t>
            </a:r>
            <a:r>
              <a:rPr lang="en-US" altLang="zh-CN" dirty="0"/>
              <a:t>25</a:t>
            </a:r>
            <a:r>
              <a:rPr lang="zh-CN" altLang="en-US" dirty="0"/>
              <a:t>人不沉迷游戏</a:t>
            </a:r>
            <a:r>
              <a:rPr lang="en-US" altLang="zh-CN" dirty="0"/>
              <a:t>, </a:t>
            </a:r>
            <a:r>
              <a:rPr lang="zh-CN" altLang="en-US" dirty="0"/>
              <a:t>沉迷抖音</a:t>
            </a:r>
            <a:r>
              <a:rPr lang="en-US" altLang="zh-CN" dirty="0"/>
              <a:t>. </a:t>
            </a:r>
            <a:r>
              <a:rPr lang="zh-CN" altLang="en-US" dirty="0"/>
              <a:t>问同时沉迷这三种游戏的网瘾少年人数是多少</a:t>
            </a:r>
            <a:r>
              <a:rPr lang="en-US" altLang="zh-CN" dirty="0"/>
              <a:t>?</a:t>
            </a:r>
          </a:p>
          <a:p>
            <a:r>
              <a:rPr lang="zh-CN" altLang="en-US" b="1" dirty="0"/>
              <a:t>解</a:t>
            </a:r>
            <a:endParaRPr lang="en-US" altLang="zh-CN" b="1" dirty="0"/>
          </a:p>
          <a:p>
            <a:r>
              <a:rPr lang="zh-CN" altLang="en-US" dirty="0"/>
              <a:t>设𝐴为沉迷王者荣耀的网瘾少年集合</a:t>
            </a:r>
            <a:r>
              <a:rPr lang="en-US" altLang="zh-CN" dirty="0"/>
              <a:t>, </a:t>
            </a:r>
            <a:r>
              <a:rPr lang="zh-CN" altLang="en-US" dirty="0"/>
              <a:t>𝐵为沉迷吃鸡的网瘾少年集合</a:t>
            </a:r>
            <a:r>
              <a:rPr lang="en-US" altLang="zh-CN" dirty="0"/>
              <a:t>, </a:t>
            </a:r>
            <a:r>
              <a:rPr lang="zh-CN" altLang="en-US" dirty="0"/>
              <a:t>𝐶为沉迷炉石传说的网瘾少年集合</a:t>
            </a:r>
            <a:r>
              <a:rPr lang="en-US" altLang="zh-CN" dirty="0"/>
              <a:t>. </a:t>
            </a:r>
            <a:r>
              <a:rPr lang="zh-CN" altLang="en-US" dirty="0"/>
              <a:t>由题意知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𝐴</a:t>
            </a:r>
            <a:r>
              <a:rPr lang="en-US" altLang="zh-CN" dirty="0"/>
              <a:t>| = 34, |</a:t>
            </a:r>
            <a:r>
              <a:rPr lang="zh-CN" altLang="en-US" dirty="0"/>
              <a:t>𝐵</a:t>
            </a:r>
            <a:r>
              <a:rPr lang="en-US" altLang="zh-CN" dirty="0"/>
              <a:t>| = 24, |</a:t>
            </a:r>
            <a:r>
              <a:rPr lang="zh-CN" altLang="en-US" dirty="0"/>
              <a:t>𝐶</a:t>
            </a:r>
            <a:r>
              <a:rPr lang="en-US" altLang="zh-CN" dirty="0"/>
              <a:t>| = 48, |</a:t>
            </a:r>
            <a:r>
              <a:rPr lang="zh-CN" altLang="en-US" dirty="0"/>
              <a:t>𝐴 ∩ 𝐵</a:t>
            </a:r>
            <a:r>
              <a:rPr lang="en-US" altLang="zh-CN" dirty="0"/>
              <a:t>| = 14, |</a:t>
            </a:r>
            <a:r>
              <a:rPr lang="zh-CN" altLang="en-US" dirty="0"/>
              <a:t>𝐵 ∩ 𝐶</a:t>
            </a:r>
            <a:r>
              <a:rPr lang="en-US" altLang="zh-CN" dirty="0"/>
              <a:t>| = 13, |</a:t>
            </a:r>
            <a:r>
              <a:rPr lang="zh-CN" altLang="en-US" dirty="0"/>
              <a:t>𝐶 ∩ 𝐴</a:t>
            </a:r>
            <a:r>
              <a:rPr lang="en-US" altLang="zh-CN" dirty="0"/>
              <a:t>| = 15,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𝐴 ∪ 𝐵 ∪ 𝐶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= 100 − |~</a:t>
            </a:r>
            <a:r>
              <a:rPr lang="zh-CN" altLang="en-US" dirty="0"/>
              <a:t>𝐴 ∩ </a:t>
            </a:r>
            <a:r>
              <a:rPr lang="en-US" altLang="zh-CN" dirty="0"/>
              <a:t>~</a:t>
            </a:r>
            <a:r>
              <a:rPr lang="zh-CN" altLang="en-US" dirty="0"/>
              <a:t>𝐵 ∩ </a:t>
            </a:r>
            <a:r>
              <a:rPr lang="en-US" altLang="zh-CN" dirty="0"/>
              <a:t>~</a:t>
            </a:r>
            <a:r>
              <a:rPr lang="zh-CN" altLang="en-US" dirty="0"/>
              <a:t>𝐶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= 100 − 25 = 75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由容斥定理知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𝐴 ∪ 𝐵 ∪ 𝐶</a:t>
            </a:r>
            <a:r>
              <a:rPr lang="en-US" altLang="zh-CN" dirty="0"/>
              <a:t>| = |</a:t>
            </a:r>
            <a:r>
              <a:rPr lang="zh-CN" altLang="en-US" dirty="0"/>
              <a:t>𝐴</a:t>
            </a:r>
            <a:r>
              <a:rPr lang="en-US" altLang="zh-CN" dirty="0"/>
              <a:t>| + |</a:t>
            </a:r>
            <a:r>
              <a:rPr lang="zh-CN" altLang="en-US" dirty="0"/>
              <a:t>𝐵</a:t>
            </a:r>
            <a:r>
              <a:rPr lang="en-US" altLang="zh-CN" dirty="0"/>
              <a:t>| + |</a:t>
            </a:r>
            <a:r>
              <a:rPr lang="zh-CN" altLang="en-US" dirty="0"/>
              <a:t>𝐶</a:t>
            </a:r>
            <a:r>
              <a:rPr lang="en-US" altLang="zh-CN" dirty="0"/>
              <a:t>| − |</a:t>
            </a:r>
            <a:r>
              <a:rPr lang="zh-CN" altLang="en-US" dirty="0"/>
              <a:t>𝐴 ∩ 𝐵</a:t>
            </a:r>
            <a:r>
              <a:rPr lang="en-US" altLang="zh-CN" dirty="0"/>
              <a:t>| − |</a:t>
            </a:r>
            <a:r>
              <a:rPr lang="zh-CN" altLang="en-US" dirty="0"/>
              <a:t>𝐵 ∩ 𝐶</a:t>
            </a:r>
            <a:r>
              <a:rPr lang="en-US" altLang="zh-CN" dirty="0"/>
              <a:t>| − |</a:t>
            </a:r>
            <a:r>
              <a:rPr lang="zh-CN" altLang="en-US" dirty="0"/>
              <a:t>𝐶 ∩ 𝐴</a:t>
            </a:r>
            <a:r>
              <a:rPr lang="en-US" altLang="zh-CN" dirty="0"/>
              <a:t>| + |</a:t>
            </a:r>
            <a:r>
              <a:rPr lang="zh-CN" altLang="en-US" dirty="0"/>
              <a:t>𝐴 ∩ 𝐵 ∩ 𝐶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𝐴 ∩ 𝐵 ∩ 𝐶</a:t>
            </a:r>
            <a:r>
              <a:rPr lang="en-US" altLang="zh-CN" dirty="0"/>
              <a:t>| = 75 − (34 + 24 + 48 − 14 − 13 − 15) = 11</a:t>
            </a:r>
          </a:p>
          <a:p>
            <a:r>
              <a:rPr lang="zh-CN" altLang="en-US" dirty="0"/>
              <a:t>即同时沉迷这三种游戏的网瘾少年人数是</a:t>
            </a:r>
            <a:r>
              <a:rPr lang="en-US" altLang="zh-CN" dirty="0"/>
              <a:t>11</a:t>
            </a:r>
            <a:r>
              <a:rPr lang="zh-CN" altLang="en-US" dirty="0"/>
              <a:t>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3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当不能使用容斥原理时，可以采用文氏图法求解。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Symbol" panose="05050102010706020507" pitchFamily="18" charset="2"/>
              </a:rPr>
              <a:t>每一条性质决定一个集合。有多少条性质，就有多少个集合。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Symbol" panose="05050102010706020507" pitchFamily="18" charset="2"/>
              </a:rPr>
              <a:t>如果没有特殊说明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任何两个集合都画成相交的，然后将已知集合的元素数填入表示该集合的区域内。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Symbol" panose="05050102010706020507" pitchFamily="18" charset="2"/>
              </a:rPr>
              <a:t>通常从几个集合的交集填起，根据计算的结果将数字逐步填入所有的空白区域。如果区域的数字是未知的，可以设为变量。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Symbol" panose="05050102010706020507" pitchFamily="18" charset="2"/>
              </a:rPr>
              <a:t>根据题目的条件，列出一次方程组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就可以求解得所需要的结果。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65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CCF786-EC2B-4E03-A57D-99E0B01A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FEF8-53DD-4EAC-B13C-FA7017E9BD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例  </a:t>
            </a:r>
            <a:r>
              <a:rPr lang="zh-CN" altLang="en-US" dirty="0"/>
              <a:t>对</a:t>
            </a:r>
            <a:r>
              <a:rPr lang="en-US" altLang="zh-CN" dirty="0"/>
              <a:t>24</a:t>
            </a:r>
            <a:r>
              <a:rPr lang="zh-CN" altLang="en-US" dirty="0"/>
              <a:t>名会外语的科技人员进行掌握外语情况的调查。其统计结果如下：会英、日、德和法语的人分别为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人。其中同时会英语和日语的有</a:t>
            </a:r>
            <a:r>
              <a:rPr lang="en-US" altLang="zh-CN" dirty="0"/>
              <a:t>2</a:t>
            </a:r>
            <a:r>
              <a:rPr lang="zh-CN" altLang="en-US" dirty="0"/>
              <a:t>人，会英、德和法语中任何两种语言的人都是</a:t>
            </a:r>
            <a:r>
              <a:rPr lang="en-US" altLang="zh-CN" dirty="0"/>
              <a:t>4</a:t>
            </a:r>
            <a:r>
              <a:rPr lang="zh-CN" altLang="en-US" dirty="0"/>
              <a:t>人。已知会日语的人既不懂法语也不懂德语，采用文氏图法，分别求只会一种语言</a:t>
            </a:r>
            <a:r>
              <a:rPr lang="en-US" altLang="zh-CN" dirty="0"/>
              <a:t>(</a:t>
            </a:r>
            <a:r>
              <a:rPr lang="zh-CN" altLang="en-US" dirty="0"/>
              <a:t>英、德、法、日</a:t>
            </a:r>
            <a:r>
              <a:rPr lang="en-US" altLang="zh-CN" dirty="0"/>
              <a:t>)</a:t>
            </a:r>
            <a:r>
              <a:rPr lang="zh-CN" altLang="en-US" dirty="0"/>
              <a:t>的人数，和会三种语言的人数。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2DFFFD-5C46-49EB-8C79-4B947D8E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2" y="2818595"/>
            <a:ext cx="6375575" cy="37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3.4.1  </a:t>
            </a:r>
            <a:r>
              <a:rPr lang="zh-CN" altLang="en-US" sz="2400">
                <a:effectLst/>
              </a:rPr>
              <a:t>文氏图法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3.4.2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成员表法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3.4.3  </a:t>
            </a:r>
            <a:r>
              <a:rPr lang="zh-CN" altLang="en-US" sz="2400">
                <a:effectLst/>
              </a:rPr>
              <a:t>集合恒等式的证明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49742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7DEC99-BAA1-4047-8C0F-CD5E570C4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3.4.2 </a:t>
            </a:r>
            <a:r>
              <a:rPr lang="zh-CN" altLang="en-US"/>
              <a:t>成员表法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8BD6E-6255-490F-9143-8208A23D5F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为进一步了解集合之间的逻辑关系</a:t>
            </a:r>
            <a:r>
              <a:rPr lang="en-US" altLang="zh-CN"/>
              <a:t>, </a:t>
            </a:r>
            <a:r>
              <a:rPr lang="zh-CN" altLang="en-US"/>
              <a:t>可用</a:t>
            </a:r>
            <a:r>
              <a:rPr lang="zh-CN" altLang="en-US">
                <a:solidFill>
                  <a:srgbClr val="FF0000"/>
                </a:solidFill>
              </a:rPr>
              <a:t>表格</a:t>
            </a:r>
            <a:r>
              <a:rPr lang="zh-CN" altLang="en-US"/>
              <a:t>的方式描述集合的交</a:t>
            </a:r>
            <a:r>
              <a:rPr lang="en-US" altLang="zh-CN"/>
              <a:t>, </a:t>
            </a:r>
            <a:r>
              <a:rPr lang="zh-CN" altLang="en-US"/>
              <a:t>并</a:t>
            </a:r>
            <a:r>
              <a:rPr lang="en-US" altLang="zh-CN"/>
              <a:t>, </a:t>
            </a:r>
            <a:r>
              <a:rPr lang="zh-CN" altLang="en-US"/>
              <a:t>补运算的定义。</a:t>
            </a:r>
            <a:endParaRPr lang="en-US" altLang="zh-CN"/>
          </a:p>
          <a:p>
            <a:r>
              <a:rPr lang="zh-CN" altLang="en-US"/>
              <a:t>在表的列中</a:t>
            </a:r>
            <a:r>
              <a:rPr lang="en-US" altLang="zh-CN"/>
              <a:t>, 0</a:t>
            </a:r>
            <a:r>
              <a:rPr lang="zh-CN" altLang="en-US"/>
              <a:t>表示元素𝑥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zh-CN" altLang="en-US"/>
              <a:t> </a:t>
            </a:r>
            <a:r>
              <a:rPr lang="en-US" altLang="zh-CN"/>
              <a:t>A, 1</a:t>
            </a:r>
            <a:r>
              <a:rPr lang="zh-CN" altLang="en-US"/>
              <a:t>表示𝑥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A, </a:t>
            </a:r>
            <a:r>
              <a:rPr lang="zh-CN" altLang="en-US"/>
              <a:t>这种表格称为集合成员表</a:t>
            </a:r>
            <a:r>
              <a:rPr lang="en-US" altLang="zh-CN"/>
              <a:t>(</a:t>
            </a:r>
            <a:r>
              <a:rPr lang="zh-CN" altLang="en-US"/>
              <a:t>真值表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集合数目不大时</a:t>
            </a:r>
            <a:r>
              <a:rPr lang="en-US" altLang="zh-CN"/>
              <a:t>, </a:t>
            </a:r>
            <a:r>
              <a:rPr lang="zh-CN" altLang="en-US"/>
              <a:t>可以用集合真值表证明集合。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Group 39">
            <a:extLst>
              <a:ext uri="{FF2B5EF4-FFF2-40B4-BE49-F238E27FC236}">
                <a16:creationId xmlns:a16="http://schemas.microsoft.com/office/drawing/2014/main" id="{8CD635D3-3423-4BEB-9D86-7B08207C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4444"/>
              </p:ext>
            </p:extLst>
          </p:nvPr>
        </p:nvGraphicFramePr>
        <p:xfrm>
          <a:off x="2907506" y="3429000"/>
          <a:ext cx="3328988" cy="2514601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96640769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51698496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954627154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∩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65942"/>
                  </a:ext>
                </a:extLst>
              </a:tr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03370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95071"/>
                  </a:ext>
                </a:extLst>
              </a:tr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680750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67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A, B</a:t>
            </a:r>
            <a:r>
              <a:rPr lang="zh-CN" altLang="en-US" dirty="0"/>
              <a:t>是两个集合，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 = </a:t>
            </a: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︱(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A∧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B</a:t>
            </a:r>
            <a:r>
              <a:rPr lang="en-US" altLang="zh-CN" dirty="0">
                <a:sym typeface="Symbol" panose="05050102010706020507" pitchFamily="18" charset="2"/>
              </a:rPr>
              <a:t>)∨(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B∧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A</a:t>
            </a:r>
            <a:r>
              <a:rPr lang="en-US" altLang="zh-CN" dirty="0">
                <a:sym typeface="Symbol" panose="05050102010706020507" pitchFamily="18" charset="2"/>
              </a:rPr>
              <a:t>) }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称</a:t>
            </a:r>
            <a:r>
              <a:rPr lang="en-US" altLang="zh-CN" dirty="0">
                <a:sym typeface="Symbol" panose="05050102010706020507" pitchFamily="18" charset="2"/>
              </a:rPr>
              <a:t>AB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的环和集，称为集合环和运算（对称差）。</a:t>
            </a:r>
          </a:p>
          <a:p>
            <a:pPr>
              <a:lnSpc>
                <a:spcPct val="80000"/>
              </a:lnSpc>
            </a:pPr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由环和运算和并、差运算的定义知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B=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/>
              <a:t>A\</a:t>
            </a:r>
            <a:r>
              <a:rPr lang="en-US" altLang="zh-CN" dirty="0">
                <a:sym typeface="Symbol" panose="05050102010706020507" pitchFamily="18" charset="2"/>
              </a:rPr>
              <a:t>B)∪(</a:t>
            </a:r>
            <a:r>
              <a:rPr lang="en-US" altLang="zh-CN" dirty="0"/>
              <a:t>B\</a:t>
            </a:r>
            <a:r>
              <a:rPr lang="en-US" altLang="zh-CN" dirty="0">
                <a:sym typeface="Symbol" panose="05050102010706020507" pitchFamily="18" charset="2"/>
              </a:rPr>
              <a:t>A)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由环和运算和并、交、补运算的定义知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B=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∩B)∪(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∩A)</a:t>
            </a:r>
            <a:r>
              <a:rPr lang="zh-CN" altLang="en-US" dirty="0">
                <a:sym typeface="Symbol" panose="05050102010706020507" pitchFamily="18" charset="2"/>
              </a:rPr>
              <a:t>，因此环和运算也是宏运算。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  </a:t>
            </a:r>
            <a:endParaRPr lang="zh-CN" altLang="en-US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9EC64-85D8-464A-9D12-3B1EA4F161A2}"/>
              </a:ext>
            </a:extLst>
          </p:cNvPr>
          <p:cNvSpPr/>
          <p:nvPr/>
        </p:nvSpPr>
        <p:spPr>
          <a:xfrm>
            <a:off x="684259" y="1341957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3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7DEC99-BAA1-4047-8C0F-CD5E570C4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3.4.2 </a:t>
            </a:r>
            <a:r>
              <a:rPr lang="zh-CN" altLang="en-US"/>
              <a:t>成员表法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8BD6E-6255-490F-9143-8208A23D5F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利用集合真值表</a:t>
            </a:r>
            <a:r>
              <a:rPr lang="en-US" altLang="zh-CN"/>
              <a:t>, </a:t>
            </a:r>
            <a:r>
              <a:rPr lang="zh-CN" altLang="en-US"/>
              <a:t>可判断集合的性质及集合间的关系</a:t>
            </a:r>
            <a:r>
              <a:rPr lang="en-US" altLang="zh-CN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若集合是全集</a:t>
            </a:r>
            <a:r>
              <a:rPr lang="en-US" altLang="zh-CN"/>
              <a:t>, </a:t>
            </a:r>
            <a:r>
              <a:rPr lang="zh-CN" altLang="en-US"/>
              <a:t>则其真值表列值必全为</a:t>
            </a:r>
            <a:r>
              <a:rPr lang="en-US" altLang="zh-CN"/>
              <a:t>1, </a:t>
            </a:r>
            <a:r>
              <a:rPr lang="zh-CN" altLang="en-US"/>
              <a:t>即所有元素都是它的成员。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若集合是空集</a:t>
            </a:r>
            <a:r>
              <a:rPr lang="en-US" altLang="zh-CN"/>
              <a:t>, </a:t>
            </a:r>
            <a:r>
              <a:rPr lang="zh-CN" altLang="en-US"/>
              <a:t>则其真值表列值必全为</a:t>
            </a:r>
            <a:r>
              <a:rPr lang="en-US" altLang="zh-CN"/>
              <a:t>0, </a:t>
            </a:r>
            <a:r>
              <a:rPr lang="zh-CN" altLang="en-US"/>
              <a:t>即没有元素是它的成员。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若集合𝐴和𝐵相等</a:t>
            </a:r>
            <a:r>
              <a:rPr lang="en-US" altLang="zh-CN"/>
              <a:t>, </a:t>
            </a:r>
            <a:r>
              <a:rPr lang="zh-CN" altLang="en-US"/>
              <a:t>则它们的真值表对应行的值必相同。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若集合𝐴是𝐵的子集</a:t>
            </a:r>
            <a:r>
              <a:rPr lang="en-US" altLang="zh-CN"/>
              <a:t>, </a:t>
            </a:r>
            <a:r>
              <a:rPr lang="zh-CN" altLang="en-US"/>
              <a:t>则当𝐴的值为</a:t>
            </a:r>
            <a:r>
              <a:rPr lang="en-US" altLang="zh-CN"/>
              <a:t>1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𝐵的对应行的值必为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25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7DEC99-BAA1-4047-8C0F-CD5E570C4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3.4.2 </a:t>
            </a:r>
            <a:r>
              <a:rPr lang="zh-CN" altLang="en-US"/>
              <a:t>成员表法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8BD6E-6255-490F-9143-8208A23D5F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证 </a:t>
            </a:r>
            <a:r>
              <a:rPr lang="en-US" altLang="zh-CN" dirty="0"/>
              <a:t>(A</a:t>
            </a:r>
            <a:r>
              <a:rPr lang="zh-CN" altLang="en-US" dirty="0"/>
              <a:t> ∩ 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/>
              <a:t>=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∪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</a:p>
          <a:p>
            <a:r>
              <a:rPr lang="zh-CN" altLang="en-US" b="1" dirty="0"/>
              <a:t>证 </a:t>
            </a:r>
            <a:r>
              <a:rPr lang="en-US" altLang="zh-CN" dirty="0"/>
              <a:t>B</a:t>
            </a:r>
            <a:r>
              <a:rPr lang="zh-CN" altLang="en-US" dirty="0"/>
              <a:t> ∩ 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= A</a:t>
            </a:r>
            <a:r>
              <a:rPr lang="zh-CN" altLang="en-US" dirty="0"/>
              <a:t> ∩ </a:t>
            </a:r>
            <a:r>
              <a:rPr lang="en-US" altLang="zh-CN" dirty="0"/>
              <a:t>B</a:t>
            </a:r>
            <a:r>
              <a:rPr lang="zh-CN" altLang="en-US" dirty="0"/>
              <a:t> ∪</a:t>
            </a:r>
            <a:r>
              <a:rPr lang="en-US" altLang="zh-CN" dirty="0"/>
              <a:t>(C \ A)</a:t>
            </a:r>
          </a:p>
          <a:p>
            <a:r>
              <a:rPr lang="zh-CN" altLang="en-US" b="1" dirty="0"/>
              <a:t>证 </a:t>
            </a:r>
            <a:r>
              <a:rPr lang="en-US" altLang="zh-CN" dirty="0"/>
              <a:t>(A</a:t>
            </a:r>
            <a:r>
              <a:rPr lang="zh-CN" altLang="en-US" dirty="0"/>
              <a:t> ∪ </a:t>
            </a:r>
            <a:r>
              <a:rPr lang="en-US" altLang="zh-CN" dirty="0"/>
              <a:t>B) \ (A</a:t>
            </a:r>
            <a:r>
              <a:rPr lang="zh-CN" altLang="en-US" dirty="0"/>
              <a:t> ∩ </a:t>
            </a:r>
            <a:r>
              <a:rPr lang="en-US" altLang="zh-CN" dirty="0"/>
              <a:t>B) =(A \ B)</a:t>
            </a:r>
            <a:r>
              <a:rPr lang="zh-CN" altLang="en-US" dirty="0"/>
              <a:t> ∪</a:t>
            </a:r>
            <a:r>
              <a:rPr lang="en-US" altLang="zh-CN" dirty="0"/>
              <a:t>(B \ A)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0050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3.4.1  </a:t>
            </a:r>
            <a:r>
              <a:rPr lang="zh-CN" altLang="en-US" sz="2400">
                <a:effectLst/>
              </a:rPr>
              <a:t>文氏图法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3.4.2  </a:t>
            </a:r>
            <a:r>
              <a:rPr lang="zh-CN" altLang="en-US" sz="2400">
                <a:effectLst/>
              </a:rPr>
              <a:t>成员表法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3.4.3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集合恒等式的证明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250394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0E4A84-34B0-4874-83F9-E409DC3FA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3.4.3  </a:t>
            </a:r>
            <a:r>
              <a:rPr lang="zh-CN" altLang="en-US"/>
              <a:t>集合恒等式的证明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DF61-56A0-4A55-87F5-C38B2627D6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例  </a:t>
            </a:r>
            <a:r>
              <a:rPr lang="zh-CN" altLang="en-US" dirty="0"/>
              <a:t>证明</a:t>
            </a:r>
            <a:r>
              <a:rPr lang="en-US" altLang="zh-CN" dirty="0"/>
              <a:t>(A\B)\C</a:t>
            </a:r>
            <a:r>
              <a:rPr lang="zh-CN" altLang="en-US" dirty="0"/>
              <a:t> </a:t>
            </a:r>
            <a:r>
              <a:rPr lang="en-US" altLang="zh-CN" dirty="0"/>
              <a:t>= A\(B</a:t>
            </a:r>
            <a:r>
              <a:rPr lang="zh-CN" altLang="en-US" dirty="0"/>
              <a:t> ∪ </a:t>
            </a:r>
            <a:r>
              <a:rPr lang="en-US" altLang="zh-CN" dirty="0"/>
              <a:t>C) = (A\C)\B</a:t>
            </a:r>
            <a:r>
              <a:rPr lang="zh-CN" altLang="en-US" dirty="0"/>
              <a:t> </a:t>
            </a:r>
            <a:r>
              <a:rPr lang="en-US" altLang="zh-CN" dirty="0"/>
              <a:t>= (A\C)\(B\C)</a:t>
            </a:r>
          </a:p>
          <a:p>
            <a:r>
              <a:rPr lang="zh-CN" altLang="en-US" b="1" dirty="0"/>
              <a:t>证</a:t>
            </a:r>
            <a:endParaRPr lang="en-US" altLang="zh-CN" b="1" dirty="0"/>
          </a:p>
          <a:p>
            <a:r>
              <a:rPr lang="en-US" altLang="zh-CN" dirty="0"/>
              <a:t>(A\B)\C = (A </a:t>
            </a:r>
            <a:r>
              <a:rPr lang="en-US" altLang="zh-CN" dirty="0">
                <a:sym typeface="Symbol" panose="05050102010706020507" pitchFamily="18" charset="2"/>
              </a:rPr>
              <a:t>∩ B)</a:t>
            </a:r>
            <a:r>
              <a:rPr lang="en-US" altLang="zh-CN" dirty="0"/>
              <a:t>\C = A </a:t>
            </a:r>
            <a:r>
              <a:rPr lang="en-US" altLang="zh-CN" dirty="0">
                <a:sym typeface="Symbol" panose="05050102010706020507" pitchFamily="18" charset="2"/>
              </a:rPr>
              <a:t>∩ B ∩C</a:t>
            </a:r>
          </a:p>
          <a:p>
            <a:endParaRPr lang="en-US" altLang="zh-CN" b="1" dirty="0">
              <a:sym typeface="Symbol" panose="05050102010706020507" pitchFamily="18" charset="2"/>
            </a:endParaRPr>
          </a:p>
          <a:p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B ∩ C =</a:t>
            </a:r>
            <a:r>
              <a:rPr lang="en-US" altLang="zh-CN" dirty="0"/>
              <a:t> A </a:t>
            </a:r>
            <a:r>
              <a:rPr lang="en-US" altLang="zh-CN" dirty="0">
                <a:sym typeface="Symbol" panose="05050102010706020507" pitchFamily="18" charset="2"/>
              </a:rPr>
              <a:t>∩ (B ∩ C) = A ∩ (</a:t>
            </a:r>
            <a:r>
              <a:rPr lang="en-US" altLang="zh-CN" dirty="0"/>
              <a:t>B</a:t>
            </a:r>
            <a:r>
              <a:rPr lang="zh-CN" altLang="en-US" dirty="0"/>
              <a:t> ∪ 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) = </a:t>
            </a:r>
            <a:r>
              <a:rPr lang="en-US" altLang="zh-CN" dirty="0"/>
              <a:t>A\(B</a:t>
            </a:r>
            <a:r>
              <a:rPr lang="zh-CN" altLang="en-US" dirty="0"/>
              <a:t> ∪ </a:t>
            </a:r>
            <a:r>
              <a:rPr lang="en-US" altLang="zh-CN" dirty="0"/>
              <a:t>C) </a:t>
            </a:r>
          </a:p>
          <a:p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B ∩ C = (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C) ∩ B = </a:t>
            </a:r>
            <a:r>
              <a:rPr lang="en-US" altLang="zh-CN" dirty="0"/>
              <a:t>(A\C)\B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B ∩ C = (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C ∩ B )</a:t>
            </a:r>
            <a:r>
              <a:rPr lang="zh-CN" altLang="en-US" dirty="0"/>
              <a:t> ∪ </a:t>
            </a:r>
            <a:r>
              <a:rPr lang="en-US" altLang="zh-CN" dirty="0"/>
              <a:t>(A </a:t>
            </a:r>
            <a:r>
              <a:rPr lang="en-US" altLang="zh-CN" dirty="0">
                <a:sym typeface="Symbol" panose="05050102010706020507" pitchFamily="18" charset="2"/>
              </a:rPr>
              <a:t>∩ C ∩ C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C) ∩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B </a:t>
            </a:r>
            <a:r>
              <a:rPr lang="zh-CN" altLang="en-US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 C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b="1" dirty="0"/>
              <a:t>	       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∩ C) ∩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B ∩ C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 = </a:t>
            </a:r>
            <a:r>
              <a:rPr lang="en-US" altLang="zh-CN" dirty="0"/>
              <a:t>(A\C)\(B\C).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88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0E4A84-34B0-4874-83F9-E409DC3FA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3.4.3  </a:t>
            </a:r>
            <a:r>
              <a:rPr lang="zh-CN" altLang="en-US"/>
              <a:t>集合恒等式的证明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DF61-56A0-4A55-87F5-C38B2627D6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 dirty="0"/>
              <a:t>例  </a:t>
            </a:r>
            <a:r>
              <a:rPr lang="zh-CN" altLang="en-US" dirty="0"/>
              <a:t>证明</a:t>
            </a:r>
            <a:r>
              <a:rPr lang="en-US" altLang="zh-CN" dirty="0"/>
              <a:t>(A\B)\C</a:t>
            </a:r>
            <a:r>
              <a:rPr lang="zh-CN" altLang="en-US" dirty="0"/>
              <a:t> </a:t>
            </a:r>
            <a:r>
              <a:rPr lang="en-US" altLang="zh-CN" dirty="0"/>
              <a:t>= A\(B</a:t>
            </a:r>
            <a:r>
              <a:rPr lang="zh-CN" altLang="en-US" dirty="0"/>
              <a:t> ∪ </a:t>
            </a:r>
            <a:r>
              <a:rPr lang="en-US" altLang="zh-CN" dirty="0"/>
              <a:t>C) = (A\C)\B</a:t>
            </a:r>
            <a:r>
              <a:rPr lang="zh-CN" altLang="en-US" dirty="0"/>
              <a:t> </a:t>
            </a:r>
            <a:r>
              <a:rPr lang="en-US" altLang="zh-CN" dirty="0"/>
              <a:t>= (A\C)\(B\C)</a:t>
            </a:r>
          </a:p>
          <a:p>
            <a:r>
              <a:rPr lang="zh-CN" altLang="en-US" b="1" dirty="0"/>
              <a:t>证</a:t>
            </a:r>
            <a:endParaRPr lang="en-US" altLang="zh-CN" b="1" dirty="0"/>
          </a:p>
        </p:txBody>
      </p:sp>
      <p:graphicFrame>
        <p:nvGraphicFramePr>
          <p:cNvPr id="4" name="Group 39">
            <a:extLst>
              <a:ext uri="{FF2B5EF4-FFF2-40B4-BE49-F238E27FC236}">
                <a16:creationId xmlns:a16="http://schemas.microsoft.com/office/drawing/2014/main" id="{21E4FCDC-6F6E-45DF-86A9-767C69C15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71833"/>
              </p:ext>
            </p:extLst>
          </p:nvPr>
        </p:nvGraphicFramePr>
        <p:xfrm>
          <a:off x="231822" y="2205507"/>
          <a:ext cx="8604607" cy="4618888"/>
        </p:xfrm>
        <a:graphic>
          <a:graphicData uri="http://schemas.openxmlformats.org/drawingml/2006/table">
            <a:tbl>
              <a:tblPr/>
              <a:tblGrid>
                <a:gridCol w="399245">
                  <a:extLst>
                    <a:ext uri="{9D8B030D-6E8A-4147-A177-3AD203B41FA5}">
                      <a16:colId xmlns:a16="http://schemas.microsoft.com/office/drawing/2014/main" val="966407692"/>
                    </a:ext>
                  </a:extLst>
                </a:gridCol>
                <a:gridCol w="450760">
                  <a:extLst>
                    <a:ext uri="{9D8B030D-6E8A-4147-A177-3AD203B41FA5}">
                      <a16:colId xmlns:a16="http://schemas.microsoft.com/office/drawing/2014/main" val="2516984960"/>
                    </a:ext>
                  </a:extLst>
                </a:gridCol>
                <a:gridCol w="386367">
                  <a:extLst>
                    <a:ext uri="{9D8B030D-6E8A-4147-A177-3AD203B41FA5}">
                      <a16:colId xmlns:a16="http://schemas.microsoft.com/office/drawing/2014/main" val="487285327"/>
                    </a:ext>
                  </a:extLst>
                </a:gridCol>
                <a:gridCol w="643943">
                  <a:extLst>
                    <a:ext uri="{9D8B030D-6E8A-4147-A177-3AD203B41FA5}">
                      <a16:colId xmlns:a16="http://schemas.microsoft.com/office/drawing/2014/main" val="3443228176"/>
                    </a:ext>
                  </a:extLst>
                </a:gridCol>
                <a:gridCol w="1021724">
                  <a:extLst>
                    <a:ext uri="{9D8B030D-6E8A-4147-A177-3AD203B41FA5}">
                      <a16:colId xmlns:a16="http://schemas.microsoft.com/office/drawing/2014/main" val="4097856576"/>
                    </a:ext>
                  </a:extLst>
                </a:gridCol>
                <a:gridCol w="794197">
                  <a:extLst>
                    <a:ext uri="{9D8B030D-6E8A-4147-A177-3AD203B41FA5}">
                      <a16:colId xmlns:a16="http://schemas.microsoft.com/office/drawing/2014/main" val="3714240438"/>
                    </a:ext>
                  </a:extLst>
                </a:gridCol>
                <a:gridCol w="1163392">
                  <a:extLst>
                    <a:ext uri="{9D8B030D-6E8A-4147-A177-3AD203B41FA5}">
                      <a16:colId xmlns:a16="http://schemas.microsoft.com/office/drawing/2014/main" val="1027779066"/>
                    </a:ext>
                  </a:extLst>
                </a:gridCol>
                <a:gridCol w="639651">
                  <a:extLst>
                    <a:ext uri="{9D8B030D-6E8A-4147-A177-3AD203B41FA5}">
                      <a16:colId xmlns:a16="http://schemas.microsoft.com/office/drawing/2014/main" val="1997475030"/>
                    </a:ext>
                  </a:extLst>
                </a:gridCol>
                <a:gridCol w="1043188">
                  <a:extLst>
                    <a:ext uri="{9D8B030D-6E8A-4147-A177-3AD203B41FA5}">
                      <a16:colId xmlns:a16="http://schemas.microsoft.com/office/drawing/2014/main" val="2819526538"/>
                    </a:ext>
                  </a:extLst>
                </a:gridCol>
                <a:gridCol w="635358">
                  <a:extLst>
                    <a:ext uri="{9D8B030D-6E8A-4147-A177-3AD203B41FA5}">
                      <a16:colId xmlns:a16="http://schemas.microsoft.com/office/drawing/2014/main" val="220349115"/>
                    </a:ext>
                  </a:extLst>
                </a:gridCol>
                <a:gridCol w="1426782">
                  <a:extLst>
                    <a:ext uri="{9D8B030D-6E8A-4147-A177-3AD203B41FA5}">
                      <a16:colId xmlns:a16="http://schemas.microsoft.com/office/drawing/2014/main" val="2954627154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(A\B)\C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A\(B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A\C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(A\C)\B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B\C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(A\C)\(B\C)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65942"/>
                  </a:ext>
                </a:extLst>
              </a:tr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03370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9507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865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31613"/>
                  </a:ext>
                </a:extLst>
              </a:tr>
              <a:tr h="589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11786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81254"/>
                  </a:ext>
                </a:extLst>
              </a:tr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680750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67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>
                <a:sym typeface="Symbol" panose="05050102010706020507" pitchFamily="18" charset="2"/>
              </a:rPr>
              <a:t>设 </a:t>
            </a:r>
            <a:r>
              <a:rPr lang="en-US" altLang="zh-CN">
                <a:sym typeface="Symbol" panose="05050102010706020507" pitchFamily="18" charset="2"/>
              </a:rPr>
              <a:t>X </a:t>
            </a:r>
            <a:r>
              <a:rPr lang="zh-CN" altLang="en-US">
                <a:sym typeface="Symbol" panose="05050102010706020507" pitchFamily="18" charset="2"/>
              </a:rPr>
              <a:t>是全集，</a:t>
            </a:r>
            <a:r>
              <a:rPr lang="en-US" altLang="zh-CN"/>
              <a:t>A, B, C </a:t>
            </a:r>
            <a:r>
              <a:rPr lang="zh-CN" altLang="en-US"/>
              <a:t>是 </a:t>
            </a:r>
            <a:r>
              <a:rPr lang="en-US" altLang="zh-CN"/>
              <a:t>X </a:t>
            </a:r>
            <a:r>
              <a:rPr lang="zh-CN" altLang="en-US"/>
              <a:t>的三个子集合，则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∩(A∪B) =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B)\(A</a:t>
            </a:r>
            <a:r>
              <a:rPr lang="en-US" altLang="zh-CN">
                <a:sym typeface="Symbol" panose="05050102010706020507" pitchFamily="18" charset="2"/>
              </a:rPr>
              <a:t>∩B) </a:t>
            </a:r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 = A , AX = A 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A =  ,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A= X  </a:t>
            </a:r>
            <a:r>
              <a:rPr lang="en-US" altLang="zh-CN"/>
              <a:t> </a:t>
            </a:r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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 =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</a:t>
            </a:r>
          </a:p>
          <a:p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= A</a:t>
            </a:r>
            <a:r>
              <a:rPr lang="en-US" altLang="zh-CN">
                <a:sym typeface="Symbol" panose="05050102010706020507" pitchFamily="18" charset="2"/>
              </a:rPr>
              <a:t></a:t>
            </a:r>
            <a:r>
              <a:rPr lang="en-US" altLang="zh-CN"/>
              <a:t>B = 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 B</a:t>
            </a:r>
            <a:r>
              <a:rPr lang="en-US" altLang="zh-CN">
                <a:sym typeface="Symbol" panose="05050102010706020507" pitchFamily="18" charset="2"/>
              </a:rPr>
              <a:t>A </a:t>
            </a:r>
            <a:r>
              <a:rPr lang="en-US" altLang="zh-CN"/>
              <a:t> </a:t>
            </a:r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C) =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C 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C) = 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∩B)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∩C) 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）若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 A</a:t>
            </a:r>
            <a:r>
              <a:rPr lang="en-US" altLang="zh-CN">
                <a:sym typeface="Symbol" panose="05050102010706020507" pitchFamily="18" charset="2"/>
              </a:rPr>
              <a:t>C</a:t>
            </a:r>
            <a:r>
              <a:rPr lang="zh-CN" altLang="en-US"/>
              <a:t>，则</a:t>
            </a:r>
            <a:r>
              <a:rPr lang="en-US" altLang="zh-CN"/>
              <a:t>B=C 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6E02E4-9DD3-4D1D-B0B9-3EF627AD9A60}"/>
              </a:ext>
            </a:extLst>
          </p:cNvPr>
          <p:cNvSpPr/>
          <p:nvPr/>
        </p:nvSpPr>
        <p:spPr>
          <a:xfrm>
            <a:off x="684259" y="1326525"/>
            <a:ext cx="8152169" cy="38851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是两个集合，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= </a:t>
            </a:r>
            <a:r>
              <a:rPr lang="en-US" altLang="zh-CN" dirty="0">
                <a:sym typeface="Symbol" panose="05050102010706020507" pitchFamily="18" charset="2"/>
              </a:rPr>
              <a:t>{ x︱(</a:t>
            </a:r>
            <a:r>
              <a:rPr lang="en-US" altLang="zh-CN" dirty="0" err="1">
                <a:sym typeface="Symbol" panose="05050102010706020507" pitchFamily="18" charset="2"/>
              </a:rPr>
              <a:t>xA∨xB</a:t>
            </a:r>
            <a:r>
              <a:rPr lang="en-US" altLang="zh-CN" dirty="0">
                <a:sym typeface="Symbol" panose="05050102010706020507" pitchFamily="18" charset="2"/>
              </a:rPr>
              <a:t>)∧(</a:t>
            </a:r>
            <a:r>
              <a:rPr lang="en-US" altLang="zh-CN" dirty="0" err="1">
                <a:sym typeface="Symbol" panose="05050102010706020507" pitchFamily="18" charset="2"/>
              </a:rPr>
              <a:t>xB∨xA</a:t>
            </a:r>
            <a:r>
              <a:rPr lang="en-US" altLang="zh-CN" dirty="0">
                <a:sym typeface="Symbol" panose="05050102010706020507" pitchFamily="18" charset="2"/>
              </a:rPr>
              <a:t>) }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称</a:t>
            </a:r>
            <a:r>
              <a:rPr lang="en-US" altLang="zh-CN" dirty="0">
                <a:sym typeface="Symbol" panose="05050102010706020507" pitchFamily="18" charset="2"/>
              </a:rPr>
              <a:t>AB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的环积集，称为集合环积运算。</a:t>
            </a:r>
          </a:p>
          <a:p>
            <a:endParaRPr lang="zh-CN" altLang="en-US" sz="800" dirty="0">
              <a:sym typeface="Symbol" panose="05050102010706020507" pitchFamily="18" charset="2"/>
            </a:endParaRPr>
          </a:p>
          <a:p>
            <a:endParaRPr lang="zh-CN" altLang="en-US" sz="800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由环和运算和环积运算的定义知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B= 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/>
          </a:p>
          <a:p>
            <a:r>
              <a:rPr lang="zh-CN" altLang="en-US" dirty="0">
                <a:sym typeface="Symbol" panose="05050102010706020507" pitchFamily="18" charset="2"/>
              </a:rPr>
              <a:t>由环积运算和并、交、补运算的定义知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B=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∪B)∩(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∪A)</a:t>
            </a:r>
            <a:r>
              <a:rPr lang="zh-CN" altLang="en-US" dirty="0">
                <a:sym typeface="Symbol" panose="05050102010706020507" pitchFamily="18" charset="2"/>
              </a:rPr>
              <a:t>，因此环积运算也是宏运算。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AED9C-DEF1-49B5-904A-DDCEF404E11D}"/>
              </a:ext>
            </a:extLst>
          </p:cNvPr>
          <p:cNvSpPr/>
          <p:nvPr/>
        </p:nvSpPr>
        <p:spPr>
          <a:xfrm>
            <a:off x="684259" y="1389180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>
                <a:sym typeface="Symbol" panose="05050102010706020507" pitchFamily="18" charset="2"/>
              </a:rPr>
              <a:t>设 </a:t>
            </a:r>
            <a:r>
              <a:rPr lang="en-US" altLang="zh-CN" dirty="0">
                <a:sym typeface="Symbol" panose="05050102010706020507" pitchFamily="18" charset="2"/>
              </a:rPr>
              <a:t>X </a:t>
            </a:r>
            <a:r>
              <a:rPr lang="zh-CN" altLang="en-US" dirty="0">
                <a:sym typeface="Symbol" panose="05050102010706020507" pitchFamily="18" charset="2"/>
              </a:rPr>
              <a:t>是全集，</a:t>
            </a:r>
            <a:r>
              <a:rPr lang="en-US" altLang="zh-CN" dirty="0"/>
              <a:t>A, B, C </a:t>
            </a:r>
            <a:r>
              <a:rPr lang="zh-CN" altLang="en-US" dirty="0"/>
              <a:t>是 </a:t>
            </a:r>
            <a:r>
              <a:rPr lang="en-US" altLang="zh-CN" dirty="0"/>
              <a:t>X </a:t>
            </a:r>
            <a:r>
              <a:rPr lang="zh-CN" altLang="en-US" dirty="0"/>
              <a:t>的三个子集合，则</a:t>
            </a:r>
          </a:p>
          <a:p>
            <a:r>
              <a:rPr lang="en-US" altLang="zh-CN" dirty="0"/>
              <a:t>1)  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= A</a:t>
            </a:r>
            <a:r>
              <a:rPr lang="en-US" altLang="zh-CN" dirty="0">
                <a:sym typeface="Symbol" panose="05050102010706020507" pitchFamily="18" charset="2"/>
              </a:rPr>
              <a:t></a:t>
            </a:r>
            <a:r>
              <a:rPr lang="en-US" altLang="zh-CN" dirty="0"/>
              <a:t>B = 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2)  A</a:t>
            </a:r>
            <a:r>
              <a:rPr lang="en-US" altLang="zh-CN" dirty="0">
                <a:sym typeface="Symbol" panose="05050102010706020507" pitchFamily="18" charset="2"/>
              </a:rPr>
              <a:t> = A  ,  AX = A </a:t>
            </a:r>
            <a:endParaRPr lang="en-US" altLang="zh-CN" dirty="0"/>
          </a:p>
          <a:p>
            <a:r>
              <a:rPr lang="en-US" altLang="zh-CN" dirty="0"/>
              <a:t>3)  A</a:t>
            </a:r>
            <a:r>
              <a:rPr lang="en-US" altLang="zh-CN" dirty="0">
                <a:sym typeface="Symbol" panose="05050102010706020507" pitchFamily="18" charset="2"/>
              </a:rPr>
              <a:t>A = X   ,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A= 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4)  A</a:t>
            </a:r>
            <a:r>
              <a:rPr lang="en-US" altLang="zh-CN" dirty="0">
                <a:sym typeface="Symbol" panose="05050102010706020507" pitchFamily="18" charset="2"/>
              </a:rPr>
              <a:t> 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 =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</a:t>
            </a:r>
          </a:p>
          <a:p>
            <a:r>
              <a:rPr lang="en-US" altLang="zh-CN" dirty="0"/>
              <a:t>5)  (A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= A</a:t>
            </a:r>
            <a:r>
              <a:rPr lang="en-US" altLang="zh-CN" dirty="0">
                <a:sym typeface="Symbol" panose="05050102010706020507" pitchFamily="18" charset="2"/>
              </a:rPr>
              <a:t></a:t>
            </a:r>
            <a:r>
              <a:rPr lang="en-US" altLang="zh-CN" dirty="0"/>
              <a:t>B = 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6)   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= B</a:t>
            </a:r>
            <a:r>
              <a:rPr lang="en-US" altLang="zh-CN" dirty="0">
                <a:sym typeface="Symbol" panose="05050102010706020507" pitchFamily="18" charset="2"/>
              </a:rPr>
              <a:t>A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7)   A</a:t>
            </a:r>
            <a:r>
              <a:rPr lang="en-US" altLang="zh-CN" dirty="0">
                <a:sym typeface="Symbol" panose="05050102010706020507" pitchFamily="18" charset="2"/>
              </a:rPr>
              <a:t>(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C) =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 C </a:t>
            </a:r>
            <a:endParaRPr lang="en-US" altLang="zh-CN" dirty="0"/>
          </a:p>
          <a:p>
            <a:r>
              <a:rPr lang="en-US" altLang="zh-CN" dirty="0"/>
              <a:t>8)   A∪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C) = </a:t>
            </a:r>
            <a:r>
              <a:rPr lang="en-US" altLang="zh-CN" dirty="0"/>
              <a:t>(A∪</a:t>
            </a:r>
            <a:r>
              <a:rPr lang="en-US" altLang="zh-CN" dirty="0">
                <a:sym typeface="Symbol" panose="05050102010706020507" pitchFamily="18" charset="2"/>
              </a:rPr>
              <a:t>B)</a:t>
            </a:r>
            <a:r>
              <a:rPr lang="en-US" altLang="zh-CN" dirty="0"/>
              <a:t>(A∪</a:t>
            </a:r>
            <a:r>
              <a:rPr lang="en-US" altLang="zh-CN" dirty="0">
                <a:sym typeface="Symbol" panose="05050102010706020507" pitchFamily="18" charset="2"/>
              </a:rPr>
              <a:t>C)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2B6EB8-C7F8-4178-BD94-03816B5BA1C0}"/>
              </a:ext>
            </a:extLst>
          </p:cNvPr>
          <p:cNvSpPr/>
          <p:nvPr/>
        </p:nvSpPr>
        <p:spPr>
          <a:xfrm>
            <a:off x="684259" y="1326525"/>
            <a:ext cx="8152169" cy="358891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5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集合运算的优先级：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高优先级</a:t>
            </a:r>
            <a:r>
              <a:rPr lang="en-US" altLang="zh-CN"/>
              <a:t>(</a:t>
            </a:r>
            <a:r>
              <a:rPr lang="zh-CN" altLang="en-US"/>
              <a:t>一元运算</a:t>
            </a:r>
            <a:r>
              <a:rPr lang="en-US" altLang="zh-CN"/>
              <a:t>) : </a:t>
            </a:r>
            <a:r>
              <a:rPr lang="zh-CN" altLang="en-US"/>
              <a:t>补集、幂集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低优先级</a:t>
            </a:r>
            <a:r>
              <a:rPr lang="en-US" altLang="zh-CN"/>
              <a:t>(</a:t>
            </a:r>
            <a:r>
              <a:rPr lang="zh-CN" altLang="en-US"/>
              <a:t>二元运算</a:t>
            </a:r>
            <a:r>
              <a:rPr lang="en-US" altLang="zh-CN"/>
              <a:t>) : </a:t>
            </a:r>
            <a:r>
              <a:rPr lang="zh-CN" altLang="en-US"/>
              <a:t>并、交、差、环和、环积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同级运算按从左向右的顺序进行</a:t>
            </a:r>
            <a:endParaRPr lang="en-US" altLang="zh-CN"/>
          </a:p>
          <a:p>
            <a:r>
              <a:rPr lang="zh-CN" altLang="en-US"/>
              <a:t>为保证运算次序的清晰性</a:t>
            </a:r>
            <a:r>
              <a:rPr lang="en-US" altLang="zh-CN"/>
              <a:t>, </a:t>
            </a:r>
            <a:r>
              <a:rPr lang="zh-CN" altLang="en-US"/>
              <a:t>可适当地添加括号。</a:t>
            </a:r>
          </a:p>
        </p:txBody>
      </p:sp>
    </p:spTree>
    <p:extLst>
      <p:ext uri="{BB962C8B-B14F-4D97-AF65-F5344CB8AC3E}">
        <p14:creationId xmlns:p14="http://schemas.microsoft.com/office/powerpoint/2010/main" val="25304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3.2  </a:t>
            </a:r>
            <a:r>
              <a:rPr lang="zh-CN" altLang="en-US" sz="2400">
                <a:effectLst/>
              </a:rPr>
              <a:t>集合的基本运算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 </a:t>
            </a:r>
            <a:r>
              <a:rPr lang="zh-CN" altLang="en-US" sz="2400">
                <a:effectLst/>
              </a:rPr>
              <a:t> 集合的宏运算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3.4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集合运算的其它表示法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217882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3.4.1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文氏图法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3.4.2  </a:t>
            </a:r>
            <a:r>
              <a:rPr lang="zh-CN" altLang="en-US" sz="2400">
                <a:effectLst/>
              </a:rPr>
              <a:t>成员表法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3.4.3  </a:t>
            </a:r>
            <a:r>
              <a:rPr lang="zh-CN" altLang="en-US" sz="2400">
                <a:effectLst/>
              </a:rPr>
              <a:t>集合恒等式的证明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110476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3.4.1  </a:t>
            </a:r>
            <a:r>
              <a:rPr lang="zh-CN" altLang="en-US"/>
              <a:t>文氏图法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文氏图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文氏图可以用来描述集合间的关系及其运算。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全集𝐸用矩形表示</a:t>
            </a:r>
            <a:r>
              <a:rPr lang="en-US" altLang="zh-CN"/>
              <a:t>, </a:t>
            </a:r>
            <a:r>
              <a:rPr lang="zh-CN" altLang="en-US"/>
              <a:t>子集用圆或其他任何封闭曲线围成的区域表示</a:t>
            </a:r>
            <a:r>
              <a:rPr lang="en-US" altLang="zh-CN"/>
              <a:t>, </a:t>
            </a:r>
            <a:r>
              <a:rPr lang="zh-CN" altLang="en-US"/>
              <a:t>阴影区域表示运算结果的集合。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优点：文氏图表示法的优点是</a:t>
            </a:r>
            <a:r>
              <a:rPr lang="zh-CN" altLang="en-US">
                <a:solidFill>
                  <a:srgbClr val="FF0000"/>
                </a:solidFill>
              </a:rPr>
              <a:t>直观和形象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富有启发性</a:t>
            </a:r>
            <a:r>
              <a:rPr lang="en-US" altLang="zh-CN"/>
              <a:t>, </a:t>
            </a:r>
            <a:r>
              <a:rPr lang="zh-CN" altLang="en-US"/>
              <a:t>帮助我们理解各种概念和定理</a:t>
            </a:r>
            <a:r>
              <a:rPr lang="en-US" altLang="zh-CN"/>
              <a:t>, </a:t>
            </a:r>
            <a:r>
              <a:rPr lang="zh-CN" altLang="en-US"/>
              <a:t>所以文氏图可作为思考的出发点。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缺点：但文氏图绝不能用作推理的依据</a:t>
            </a:r>
            <a:r>
              <a:rPr lang="en-US" altLang="zh-CN"/>
              <a:t>, </a:t>
            </a:r>
            <a:r>
              <a:rPr lang="zh-CN" altLang="en-US"/>
              <a:t>因为直观是不可靠的</a:t>
            </a:r>
            <a:r>
              <a:rPr lang="en-US" altLang="zh-CN"/>
              <a:t>, </a:t>
            </a:r>
            <a:r>
              <a:rPr lang="zh-CN" altLang="en-US"/>
              <a:t>只有逻辑推理才是可靠的。另外</a:t>
            </a:r>
            <a:r>
              <a:rPr lang="en-US" altLang="zh-CN"/>
              <a:t>, </a:t>
            </a:r>
            <a:r>
              <a:rPr lang="zh-CN" altLang="en-US"/>
              <a:t>当集合的数目较多时</a:t>
            </a:r>
            <a:r>
              <a:rPr lang="en-US" altLang="zh-CN"/>
              <a:t>, </a:t>
            </a:r>
            <a:r>
              <a:rPr lang="zh-CN" altLang="en-US"/>
              <a:t>文氏图将变得很复杂。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995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374</TotalTime>
  <Words>2153</Words>
  <Application>Microsoft Office PowerPoint</Application>
  <PresentationFormat>全屏显示(4:3)</PresentationFormat>
  <Paragraphs>269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Times New Roman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812</cp:revision>
  <dcterms:created xsi:type="dcterms:W3CDTF">2021-08-31T07:59:00Z</dcterms:created>
  <dcterms:modified xsi:type="dcterms:W3CDTF">2022-11-07T01:14:05Z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2052-11.1.0.11045</vt:lpwstr>
  </property>
</Properties>
</file>